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3.xml" ContentType="application/vnd.openxmlformats-officedocument.themeOverr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5"/>
  </p:notesMasterIdLst>
  <p:sldIdLst>
    <p:sldId id="257" r:id="rId2"/>
    <p:sldId id="256" r:id="rId3"/>
    <p:sldId id="258" r:id="rId4"/>
    <p:sldId id="270" r:id="rId5"/>
    <p:sldId id="448" r:id="rId6"/>
    <p:sldId id="1433" r:id="rId7"/>
    <p:sldId id="274" r:id="rId8"/>
    <p:sldId id="286" r:id="rId9"/>
    <p:sldId id="447" r:id="rId10"/>
    <p:sldId id="449" r:id="rId11"/>
    <p:sldId id="454" r:id="rId12"/>
    <p:sldId id="457" r:id="rId13"/>
    <p:sldId id="453" r:id="rId14"/>
    <p:sldId id="1410" r:id="rId15"/>
    <p:sldId id="536" r:id="rId16"/>
    <p:sldId id="1403" r:id="rId17"/>
    <p:sldId id="1402" r:id="rId18"/>
    <p:sldId id="1409" r:id="rId19"/>
    <p:sldId id="474" r:id="rId20"/>
    <p:sldId id="335" r:id="rId21"/>
    <p:sldId id="333" r:id="rId22"/>
    <p:sldId id="342" r:id="rId23"/>
    <p:sldId id="341" r:id="rId24"/>
    <p:sldId id="343" r:id="rId25"/>
    <p:sldId id="344" r:id="rId26"/>
    <p:sldId id="334" r:id="rId27"/>
    <p:sldId id="337" r:id="rId28"/>
    <p:sldId id="1423" r:id="rId29"/>
    <p:sldId id="439" r:id="rId30"/>
    <p:sldId id="440" r:id="rId31"/>
    <p:sldId id="1424" r:id="rId32"/>
    <p:sldId id="1425" r:id="rId33"/>
    <p:sldId id="268" r:id="rId34"/>
    <p:sldId id="1426" r:id="rId35"/>
    <p:sldId id="264" r:id="rId36"/>
    <p:sldId id="433" r:id="rId37"/>
    <p:sldId id="389" r:id="rId38"/>
    <p:sldId id="391" r:id="rId39"/>
    <p:sldId id="432" r:id="rId40"/>
    <p:sldId id="340" r:id="rId41"/>
    <p:sldId id="437" r:id="rId42"/>
    <p:sldId id="393" r:id="rId43"/>
    <p:sldId id="394" r:id="rId44"/>
    <p:sldId id="435" r:id="rId45"/>
    <p:sldId id="395" r:id="rId46"/>
    <p:sldId id="436" r:id="rId47"/>
    <p:sldId id="396" r:id="rId48"/>
    <p:sldId id="438" r:id="rId49"/>
    <p:sldId id="1421" r:id="rId50"/>
    <p:sldId id="639" r:id="rId51"/>
    <p:sldId id="641" r:id="rId52"/>
    <p:sldId id="640" r:id="rId53"/>
    <p:sldId id="296" r:id="rId54"/>
    <p:sldId id="638" r:id="rId55"/>
    <p:sldId id="294" r:id="rId56"/>
    <p:sldId id="293" r:id="rId57"/>
    <p:sldId id="295" r:id="rId58"/>
    <p:sldId id="643" r:id="rId59"/>
    <p:sldId id="642" r:id="rId60"/>
    <p:sldId id="320" r:id="rId61"/>
    <p:sldId id="644" r:id="rId62"/>
    <p:sldId id="324" r:id="rId63"/>
    <p:sldId id="261" r:id="rId64"/>
    <p:sldId id="262" r:id="rId65"/>
    <p:sldId id="282" r:id="rId66"/>
    <p:sldId id="283" r:id="rId67"/>
    <p:sldId id="263" r:id="rId68"/>
    <p:sldId id="304" r:id="rId69"/>
    <p:sldId id="316" r:id="rId70"/>
    <p:sldId id="323" r:id="rId71"/>
    <p:sldId id="646" r:id="rId72"/>
    <p:sldId id="647" r:id="rId73"/>
    <p:sldId id="597" r:id="rId74"/>
    <p:sldId id="627" r:id="rId75"/>
    <p:sldId id="860" r:id="rId76"/>
    <p:sldId id="869" r:id="rId77"/>
    <p:sldId id="877" r:id="rId78"/>
    <p:sldId id="876" r:id="rId79"/>
    <p:sldId id="868" r:id="rId80"/>
    <p:sldId id="871" r:id="rId81"/>
    <p:sldId id="880" r:id="rId82"/>
    <p:sldId id="879" r:id="rId83"/>
    <p:sldId id="872" r:id="rId84"/>
    <p:sldId id="873" r:id="rId85"/>
    <p:sldId id="874" r:id="rId86"/>
    <p:sldId id="875" r:id="rId87"/>
    <p:sldId id="870" r:id="rId88"/>
    <p:sldId id="645" r:id="rId89"/>
    <p:sldId id="1422" r:id="rId90"/>
    <p:sldId id="1429" r:id="rId91"/>
    <p:sldId id="259" r:id="rId92"/>
    <p:sldId id="277" r:id="rId93"/>
    <p:sldId id="1430" r:id="rId94"/>
    <p:sldId id="1431" r:id="rId95"/>
    <p:sldId id="278" r:id="rId96"/>
    <p:sldId id="1427" r:id="rId97"/>
    <p:sldId id="273" r:id="rId98"/>
    <p:sldId id="267" r:id="rId99"/>
    <p:sldId id="266" r:id="rId100"/>
    <p:sldId id="1428" r:id="rId101"/>
    <p:sldId id="1432" r:id="rId102"/>
    <p:sldId id="1371" r:id="rId103"/>
    <p:sldId id="269" r:id="rId104"/>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84416" autoAdjust="0"/>
  </p:normalViewPr>
  <p:slideViewPr>
    <p:cSldViewPr snapToGrid="0" snapToObjects="1">
      <p:cViewPr varScale="1">
        <p:scale>
          <a:sx n="61" d="100"/>
          <a:sy n="61" d="100"/>
        </p:scale>
        <p:origin x="1020" y="6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8.AGOSTO%202019\RESUMEN%20DE%20OPERACIONES%20MENSUAL%20A%20CONTABILIDAD%20AGOST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esktop\PRESENTACIONES%20PORTAFOLIO\A&#209;O%202019\8.AGOSTO%202019\RESUMEN%20DE%20OPERACIONES%20MENSUAL%20A%20CONTABILIDAD%20AGOSTO_%202019.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esktop\PRESENTACIONES%20PORTAFOLIO\A&#209;O%202019\8.AGOSTO%202019\RESUMEN%20DE%20OPERACIONES%20MENSUAL%20A%20CONTABILIDAD%20AGOSTO_%202019.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D:\Users\Smartinez\Documents\ENCUENTA%20EDUCACI&#211;N%20SUPERIO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6.%20JD%20Julio%202019\Copia%20de%20INFORME%20SAE%20CONSOLIDADO%20julio%203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8.%20JD%20Agosto%202019\Copia%20de%20INFORME%20SAE%20CONSOLIDADO%20agosto%2031.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8.%20JD%20Agosto%202019\Copia%20de%20INFORME%20SAE%20CONSOLIDADO%20agosto%203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6.%20JD%20Julio%202019\Copia%20de%20INFORME%20SAE%20CONSOLIDADO%20julio%2031.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8.%20JD%20Agosto%202019\Copia%20de%20INFORME%20SAE%20CONSOLIDADO%20agosto%2031.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8.%20JD%20Agosto%202019\Copia%20de%20INFORME%20SAE%20CONSOLIDADO%20agosto%2031.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8.%20JD%20Agosto%202019\Copia%20de%20INFORME%20SAE%20CONSOLIDADO%20agosto%2031.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correa\Desktop\Reporte%20Consolidado%20Sociedades%20y%20Atributos%20Financieros%2029.08.19.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gaguirre\AppData\Local\Microsoft\Windows\INetCache\Content.Outlook\FF3EPWYY\INVENTARIO%20CON%20CORTE%2002%20DE%20SEPTIEMBRE%20DE%202019.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gaguirre\AppData\Local\Microsoft\Windows\INetCache\Content.Outlook\FF3EPWYY\INVENTARIO%20CON%20CORTE%2002%20DE%20SEPTIEMBRE%20DE%202019.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Users\gaguirre\Desktop\04-09-2019%20Reporte%20Consolidado%20de%20Inmuebles_mayo_2019.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D:\Users\gaguirre\Desktop\04-09-2019%20Reporte%20Consolidado%20de%20Inmuebles_mayo_2019.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composicion portafolio INVERSIONES</a:t>
            </a:r>
            <a:r>
              <a:rPr lang="es-CO" baseline="0"/>
              <a:t> agosto 2019</a:t>
            </a:r>
            <a:endParaRPr lang="es-CO"/>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spPr>
            <a:ln>
              <a:solidFill>
                <a:schemeClr val="accent6">
                  <a:lumMod val="75000"/>
                </a:schemeClr>
              </a:solidFill>
            </a:ln>
          </c:spPr>
          <c:dPt>
            <c:idx val="0"/>
            <c:bubble3D val="0"/>
            <c:spPr>
              <a:solidFill>
                <a:schemeClr val="accent1"/>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1-6503-44CA-9296-ADFCDA415D8E}"/>
              </c:ext>
            </c:extLst>
          </c:dPt>
          <c:dPt>
            <c:idx val="1"/>
            <c:bubble3D val="0"/>
            <c:explosion val="5"/>
            <c:spPr>
              <a:solidFill>
                <a:srgbClr val="0070C0"/>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3-6503-44CA-9296-ADFCDA415D8E}"/>
              </c:ext>
            </c:extLst>
          </c:dPt>
          <c:dPt>
            <c:idx val="2"/>
            <c:bubble3D val="0"/>
            <c:spPr>
              <a:solidFill>
                <a:schemeClr val="accent6">
                  <a:lumMod val="75000"/>
                </a:schemeClr>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5-6503-44CA-9296-ADFCDA415D8E}"/>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6503-44CA-9296-ADFCDA415D8E}"/>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6503-44CA-9296-ADFCDA415D8E}"/>
                </c:ext>
              </c:extLst>
            </c:dLbl>
            <c:dLbl>
              <c:idx val="2"/>
              <c:layout>
                <c:manualLayout>
                  <c:x val="-7.5503572778413353E-2"/>
                  <c:y val="9.2868774958483266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503-44CA-9296-ADFCDA415D8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Hoja11!$B$60:$D$60</c:f>
              <c:strCache>
                <c:ptCount val="3"/>
                <c:pt idx="0">
                  <c:v>COMPOSICION DEL PORTAFOLIO </c:v>
                </c:pt>
                <c:pt idx="1">
                  <c:v>EXTINTOS</c:v>
                </c:pt>
                <c:pt idx="2">
                  <c:v>EN PROCESO EXTINCION </c:v>
                </c:pt>
              </c:strCache>
            </c:strRef>
          </c:cat>
          <c:val>
            <c:numRef>
              <c:f>Hoja11!$B$61:$D$61</c:f>
              <c:numCache>
                <c:formatCode>_(* #,##0.00_);_(* \(#,##0.00\);_(* "-"??_);_(@_)</c:formatCode>
                <c:ptCount val="3"/>
                <c:pt idx="1">
                  <c:v>66515</c:v>
                </c:pt>
                <c:pt idx="2">
                  <c:v>1123455</c:v>
                </c:pt>
              </c:numCache>
            </c:numRef>
          </c:val>
          <c:extLst>
            <c:ext xmlns:c16="http://schemas.microsoft.com/office/drawing/2014/chart" uri="{C3380CC4-5D6E-409C-BE32-E72D297353CC}">
              <c16:uniqueId val="{00000006-6503-44CA-9296-ADFCDA415D8E}"/>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PORTAFOLIO DE INVERSIONES RECURSOS PROPIOS AGOSTO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Hoja11!$C$91</c:f>
              <c:strCache>
                <c:ptCount val="1"/>
                <c:pt idx="0">
                  <c:v>RECURSOS PROPIOS </c:v>
                </c:pt>
              </c:strCache>
            </c:strRef>
          </c:tx>
          <c:dPt>
            <c:idx val="0"/>
            <c:bubble3D val="0"/>
            <c:explosion val="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280-4D71-ADBA-67A110B718A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280-4D71-ADBA-67A110B718A9}"/>
              </c:ext>
            </c:extLst>
          </c:dPt>
          <c:dLbls>
            <c:dLbl>
              <c:idx val="0"/>
              <c:layout>
                <c:manualLayout>
                  <c:x val="1.2795711925200499E-2"/>
                  <c:y val="3.970856415239003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280-4D71-ADBA-67A110B718A9}"/>
                </c:ext>
              </c:extLst>
            </c:dLbl>
            <c:dLbl>
              <c:idx val="1"/>
              <c:layout>
                <c:manualLayout>
                  <c:x val="-3.5188207794301374E-2"/>
                  <c:y val="-2.97814231142926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280-4D71-ADBA-67A110B718A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Hoja11!$B$92:$B$93</c:f>
              <c:strCache>
                <c:ptCount val="2"/>
                <c:pt idx="0">
                  <c:v>Bancos Nacionales</c:v>
                </c:pt>
                <c:pt idx="1">
                  <c:v>FIC</c:v>
                </c:pt>
              </c:strCache>
            </c:strRef>
          </c:cat>
          <c:val>
            <c:numRef>
              <c:f>Hoja11!$C$92:$C$93</c:f>
              <c:numCache>
                <c:formatCode>_(* #,##0.00_);_(* \(#,##0.00\);_(* "-"??_);_(@_)</c:formatCode>
                <c:ptCount val="2"/>
                <c:pt idx="0">
                  <c:v>321</c:v>
                </c:pt>
                <c:pt idx="1">
                  <c:v>2751</c:v>
                </c:pt>
              </c:numCache>
            </c:numRef>
          </c:val>
          <c:extLst>
            <c:ext xmlns:c16="http://schemas.microsoft.com/office/drawing/2014/chart" uri="{C3380CC4-5D6E-409C-BE32-E72D297353CC}">
              <c16:uniqueId val="{00000004-E280-4D71-ADBA-67A110B718A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PORTAFOLIO DE INVERSIONES RECURSOS TERCEROS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Hoja11!$I$53</c:f>
              <c:strCache>
                <c:ptCount val="1"/>
                <c:pt idx="0">
                  <c:v>RECURSOS TERCEROS </c:v>
                </c:pt>
              </c:strCache>
            </c:strRef>
          </c:tx>
          <c:dPt>
            <c:idx val="0"/>
            <c:bubble3D val="0"/>
            <c:explosion val="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1C3-4076-9697-DCDEFC3F88D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1C3-4076-9697-DCDEFC3F88D4}"/>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01C3-4076-9697-DCDEFC3F88D4}"/>
                </c:ext>
              </c:extLst>
            </c:dLbl>
            <c:dLbl>
              <c:idx val="1"/>
              <c:layout>
                <c:manualLayout>
                  <c:x val="-1.9691474392684708E-2"/>
                  <c:y val="-3.970857967178674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1C3-4076-9697-DCDEFC3F88D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Hoja11!$H$54:$H$55</c:f>
              <c:strCache>
                <c:ptCount val="2"/>
                <c:pt idx="0">
                  <c:v>Bancos Nacionales</c:v>
                </c:pt>
                <c:pt idx="1">
                  <c:v>FIC</c:v>
                </c:pt>
              </c:strCache>
            </c:strRef>
          </c:cat>
          <c:val>
            <c:numRef>
              <c:f>Hoja11!$I$54:$I$55</c:f>
              <c:numCache>
                <c:formatCode>_(* #,##0.00_);_(* \(#,##0.00\);_(* "-"??_);_(@_)</c:formatCode>
                <c:ptCount val="2"/>
                <c:pt idx="0">
                  <c:v>39</c:v>
                </c:pt>
                <c:pt idx="1">
                  <c:v>3885</c:v>
                </c:pt>
              </c:numCache>
            </c:numRef>
          </c:val>
          <c:extLst>
            <c:ext xmlns:c16="http://schemas.microsoft.com/office/drawing/2014/chart" uri="{C3380CC4-5D6E-409C-BE32-E72D297353CC}">
              <c16:uniqueId val="{00000004-01C3-4076-9697-DCDEFC3F88D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CO" dirty="0"/>
              <a:t>Modalidades</a:t>
            </a:r>
            <a:r>
              <a:rPr lang="es-CO" baseline="0" dirty="0"/>
              <a:t> de Educación Superior </a:t>
            </a:r>
            <a:endParaRPr lang="es-CO"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Hoja3!$E$3</c:f>
              <c:strCache>
                <c:ptCount val="1"/>
                <c:pt idx="0">
                  <c:v>ESTUDIAN ACTUALMENTE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Hoja3!$D$4:$D$8</c:f>
              <c:strCache>
                <c:ptCount val="5"/>
                <c:pt idx="0">
                  <c:v>MAESTRIA</c:v>
                </c:pt>
                <c:pt idx="1">
                  <c:v>ESPECIALIZACIÓN</c:v>
                </c:pt>
                <c:pt idx="2">
                  <c:v>PREGRADO</c:v>
                </c:pt>
                <c:pt idx="3">
                  <c:v>TECNOLOGO</c:v>
                </c:pt>
                <c:pt idx="4">
                  <c:v>TECNICO</c:v>
                </c:pt>
              </c:strCache>
            </c:strRef>
          </c:cat>
          <c:val>
            <c:numRef>
              <c:f>Hoja3!$E$4:$E$8</c:f>
              <c:numCache>
                <c:formatCode>General</c:formatCode>
                <c:ptCount val="5"/>
                <c:pt idx="0">
                  <c:v>3</c:v>
                </c:pt>
                <c:pt idx="1">
                  <c:v>18</c:v>
                </c:pt>
                <c:pt idx="2">
                  <c:v>37</c:v>
                </c:pt>
                <c:pt idx="3">
                  <c:v>5</c:v>
                </c:pt>
                <c:pt idx="4">
                  <c:v>1</c:v>
                </c:pt>
              </c:numCache>
            </c:numRef>
          </c:val>
          <c:extLst>
            <c:ext xmlns:c16="http://schemas.microsoft.com/office/drawing/2014/chart" uri="{C3380CC4-5D6E-409C-BE32-E72D297353CC}">
              <c16:uniqueId val="{00000000-3ADE-413D-AA37-5D886B1452F6}"/>
            </c:ext>
          </c:extLst>
        </c:ser>
        <c:ser>
          <c:idx val="1"/>
          <c:order val="1"/>
          <c:tx>
            <c:strRef>
              <c:f>Hoja3!$F$3</c:f>
              <c:strCache>
                <c:ptCount val="1"/>
                <c:pt idx="0">
                  <c:v>PROYECCION ESTUDIOS 2020</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Hoja3!$D$4:$D$8</c:f>
              <c:strCache>
                <c:ptCount val="5"/>
                <c:pt idx="0">
                  <c:v>MAESTRIA</c:v>
                </c:pt>
                <c:pt idx="1">
                  <c:v>ESPECIALIZACIÓN</c:v>
                </c:pt>
                <c:pt idx="2">
                  <c:v>PREGRADO</c:v>
                </c:pt>
                <c:pt idx="3">
                  <c:v>TECNOLOGO</c:v>
                </c:pt>
                <c:pt idx="4">
                  <c:v>TECNICO</c:v>
                </c:pt>
              </c:strCache>
            </c:strRef>
          </c:cat>
          <c:val>
            <c:numRef>
              <c:f>Hoja3!$F$4:$F$8</c:f>
              <c:numCache>
                <c:formatCode>General</c:formatCode>
                <c:ptCount val="5"/>
                <c:pt idx="0">
                  <c:v>15</c:v>
                </c:pt>
                <c:pt idx="1">
                  <c:v>43</c:v>
                </c:pt>
                <c:pt idx="2">
                  <c:v>12</c:v>
                </c:pt>
                <c:pt idx="4">
                  <c:v>3</c:v>
                </c:pt>
              </c:numCache>
            </c:numRef>
          </c:val>
          <c:extLst>
            <c:ext xmlns:c16="http://schemas.microsoft.com/office/drawing/2014/chart" uri="{C3380CC4-5D6E-409C-BE32-E72D297353CC}">
              <c16:uniqueId val="{00000001-3ADE-413D-AA37-5D886B1452F6}"/>
            </c:ext>
          </c:extLst>
        </c:ser>
        <c:dLbls>
          <c:dLblPos val="inEnd"/>
          <c:showLegendKey val="0"/>
          <c:showVal val="1"/>
          <c:showCatName val="0"/>
          <c:showSerName val="0"/>
          <c:showPercent val="0"/>
          <c:showBubbleSize val="0"/>
        </c:dLbls>
        <c:gapWidth val="65"/>
        <c:axId val="1894401935"/>
        <c:axId val="2021683039"/>
      </c:barChart>
      <c:catAx>
        <c:axId val="189440193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2021683039"/>
        <c:crosses val="autoZero"/>
        <c:auto val="1"/>
        <c:lblAlgn val="ctr"/>
        <c:lblOffset val="100"/>
        <c:noMultiLvlLbl val="0"/>
      </c:catAx>
      <c:valAx>
        <c:axId val="202168303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894401935"/>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219"/>
        <c:overlap val="-27"/>
        <c:axId val="2019852111"/>
        <c:axId val="2020768751"/>
      </c:barChart>
      <c:catAx>
        <c:axId val="2019852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crossAx val="2020768751"/>
        <c:crosses val="autoZero"/>
        <c:auto val="1"/>
        <c:lblAlgn val="ctr"/>
        <c:lblOffset val="100"/>
        <c:noMultiLvlLbl val="0"/>
      </c:catAx>
      <c:valAx>
        <c:axId val="2020768751"/>
        <c:scaling>
          <c:orientation val="minMax"/>
        </c:scaling>
        <c:delete val="1"/>
        <c:axPos val="l"/>
        <c:numFmt formatCode="&quot;$&quot;#,##0.0" sourceLinked="1"/>
        <c:majorTickMark val="none"/>
        <c:minorTickMark val="none"/>
        <c:tickLblPos val="nextTo"/>
        <c:crossAx val="2019852111"/>
        <c:crosses val="autoZero"/>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VENTAS!$J$4</c:f>
              <c:strCache>
                <c:ptCount val="1"/>
                <c:pt idx="0">
                  <c:v>Valor Venta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9999"/>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VENTAS!$G$5:$G$9</c:f>
              <c:numCache>
                <c:formatCode>General</c:formatCode>
                <c:ptCount val="5"/>
                <c:pt idx="0">
                  <c:v>2015</c:v>
                </c:pt>
                <c:pt idx="1">
                  <c:v>2016</c:v>
                </c:pt>
                <c:pt idx="2">
                  <c:v>2017</c:v>
                </c:pt>
                <c:pt idx="3">
                  <c:v>2018</c:v>
                </c:pt>
                <c:pt idx="4">
                  <c:v>2019</c:v>
                </c:pt>
              </c:numCache>
            </c:numRef>
          </c:cat>
          <c:val>
            <c:numRef>
              <c:f>VENTAS!$J$5:$J$9</c:f>
              <c:numCache>
                <c:formatCode>"$"#,##0</c:formatCode>
                <c:ptCount val="5"/>
                <c:pt idx="0">
                  <c:v>9917.2515000000003</c:v>
                </c:pt>
                <c:pt idx="1">
                  <c:v>22379.221887</c:v>
                </c:pt>
                <c:pt idx="2">
                  <c:v>45737.100681000004</c:v>
                </c:pt>
                <c:pt idx="3">
                  <c:v>102870.773479</c:v>
                </c:pt>
                <c:pt idx="4">
                  <c:v>33698.374552000001</c:v>
                </c:pt>
              </c:numCache>
            </c:numRef>
          </c:val>
          <c:extLst>
            <c:ext xmlns:c16="http://schemas.microsoft.com/office/drawing/2014/chart" uri="{C3380CC4-5D6E-409C-BE32-E72D297353CC}">
              <c16:uniqueId val="{00000000-DC49-4806-A7A8-744065D63611}"/>
            </c:ext>
          </c:extLst>
        </c:ser>
        <c:dLbls>
          <c:showLegendKey val="0"/>
          <c:showVal val="0"/>
          <c:showCatName val="0"/>
          <c:showSerName val="0"/>
          <c:showPercent val="0"/>
          <c:showBubbleSize val="0"/>
        </c:dLbls>
        <c:gapWidth val="219"/>
        <c:overlap val="-27"/>
        <c:axId val="1893387088"/>
        <c:axId val="1885480480"/>
      </c:barChart>
      <c:catAx>
        <c:axId val="189338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s-CO"/>
          </a:p>
        </c:txPr>
        <c:crossAx val="1885480480"/>
        <c:crosses val="autoZero"/>
        <c:auto val="1"/>
        <c:lblAlgn val="ctr"/>
        <c:lblOffset val="100"/>
        <c:noMultiLvlLbl val="0"/>
      </c:catAx>
      <c:valAx>
        <c:axId val="1885480480"/>
        <c:scaling>
          <c:orientation val="minMax"/>
        </c:scaling>
        <c:delete val="1"/>
        <c:axPos val="l"/>
        <c:numFmt formatCode="&quot;$&quot;#,##0" sourceLinked="1"/>
        <c:majorTickMark val="none"/>
        <c:minorTickMark val="none"/>
        <c:tickLblPos val="nextTo"/>
        <c:crossAx val="18933870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VENTAS!$H$4</c:f>
              <c:strCache>
                <c:ptCount val="1"/>
                <c:pt idx="0">
                  <c:v>Unidades</c:v>
                </c:pt>
              </c:strCache>
            </c:strRef>
          </c:tx>
          <c:spPr>
            <a:solidFill>
              <a:schemeClr val="accent1"/>
            </a:solidFill>
            <a:ln>
              <a:noFill/>
            </a:ln>
            <a:effectLst/>
          </c:spPr>
          <c:invertIfNegative val="0"/>
          <c:dLbls>
            <c:dLbl>
              <c:idx val="0"/>
              <c:layout>
                <c:manualLayout>
                  <c:x val="0"/>
                  <c:y val="8.74660979877516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F6-4FEF-8482-10254E07D98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VENTAS!$G$5:$G$9</c:f>
              <c:numCache>
                <c:formatCode>General</c:formatCode>
                <c:ptCount val="5"/>
                <c:pt idx="0">
                  <c:v>2015</c:v>
                </c:pt>
                <c:pt idx="1">
                  <c:v>2016</c:v>
                </c:pt>
                <c:pt idx="2">
                  <c:v>2017</c:v>
                </c:pt>
                <c:pt idx="3">
                  <c:v>2018</c:v>
                </c:pt>
                <c:pt idx="4">
                  <c:v>2019</c:v>
                </c:pt>
              </c:numCache>
            </c:numRef>
          </c:cat>
          <c:val>
            <c:numRef>
              <c:f>VENTAS!$H$5:$H$9</c:f>
              <c:numCache>
                <c:formatCode>General</c:formatCode>
                <c:ptCount val="5"/>
                <c:pt idx="0">
                  <c:v>25</c:v>
                </c:pt>
                <c:pt idx="1">
                  <c:v>80</c:v>
                </c:pt>
                <c:pt idx="2">
                  <c:v>145</c:v>
                </c:pt>
                <c:pt idx="3">
                  <c:v>195</c:v>
                </c:pt>
                <c:pt idx="4">
                  <c:v>169</c:v>
                </c:pt>
              </c:numCache>
            </c:numRef>
          </c:val>
          <c:extLst>
            <c:ext xmlns:c16="http://schemas.microsoft.com/office/drawing/2014/chart" uri="{C3380CC4-5D6E-409C-BE32-E72D297353CC}">
              <c16:uniqueId val="{00000001-B5F6-4FEF-8482-10254E07D982}"/>
            </c:ext>
          </c:extLst>
        </c:ser>
        <c:dLbls>
          <c:showLegendKey val="0"/>
          <c:showVal val="0"/>
          <c:showCatName val="0"/>
          <c:showSerName val="0"/>
          <c:showPercent val="0"/>
          <c:showBubbleSize val="0"/>
        </c:dLbls>
        <c:gapWidth val="150"/>
        <c:axId val="1629240768"/>
        <c:axId val="1588138960"/>
      </c:barChart>
      <c:lineChart>
        <c:grouping val="standard"/>
        <c:varyColors val="0"/>
        <c:ser>
          <c:idx val="1"/>
          <c:order val="1"/>
          <c:tx>
            <c:strRef>
              <c:f>VENTAS!$I$4</c:f>
              <c:strCache>
                <c:ptCount val="1"/>
                <c:pt idx="0">
                  <c:v>FMI</c:v>
                </c:pt>
              </c:strCache>
            </c:strRef>
          </c:tx>
          <c:spPr>
            <a:ln w="28575" cap="rnd">
              <a:solidFill>
                <a:srgbClr val="C0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VENTAS!$G$5:$G$9</c:f>
              <c:numCache>
                <c:formatCode>General</c:formatCode>
                <c:ptCount val="5"/>
                <c:pt idx="0">
                  <c:v>2015</c:v>
                </c:pt>
                <c:pt idx="1">
                  <c:v>2016</c:v>
                </c:pt>
                <c:pt idx="2">
                  <c:v>2017</c:v>
                </c:pt>
                <c:pt idx="3">
                  <c:v>2018</c:v>
                </c:pt>
                <c:pt idx="4">
                  <c:v>2019</c:v>
                </c:pt>
              </c:numCache>
            </c:numRef>
          </c:cat>
          <c:val>
            <c:numRef>
              <c:f>VENTAS!$I$5:$I$9</c:f>
              <c:numCache>
                <c:formatCode>General</c:formatCode>
                <c:ptCount val="5"/>
                <c:pt idx="0">
                  <c:v>38</c:v>
                </c:pt>
                <c:pt idx="1">
                  <c:v>129</c:v>
                </c:pt>
                <c:pt idx="2">
                  <c:v>158</c:v>
                </c:pt>
                <c:pt idx="3">
                  <c:v>238</c:v>
                </c:pt>
                <c:pt idx="4">
                  <c:v>218</c:v>
                </c:pt>
              </c:numCache>
            </c:numRef>
          </c:val>
          <c:smooth val="0"/>
          <c:extLst>
            <c:ext xmlns:c16="http://schemas.microsoft.com/office/drawing/2014/chart" uri="{C3380CC4-5D6E-409C-BE32-E72D297353CC}">
              <c16:uniqueId val="{00000002-B5F6-4FEF-8482-10254E07D982}"/>
            </c:ext>
          </c:extLst>
        </c:ser>
        <c:dLbls>
          <c:showLegendKey val="0"/>
          <c:showVal val="0"/>
          <c:showCatName val="0"/>
          <c:showSerName val="0"/>
          <c:showPercent val="0"/>
          <c:showBubbleSize val="0"/>
        </c:dLbls>
        <c:marker val="1"/>
        <c:smooth val="0"/>
        <c:axId val="1629240768"/>
        <c:axId val="1588138960"/>
      </c:lineChart>
      <c:catAx>
        <c:axId val="162924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88138960"/>
        <c:crosses val="autoZero"/>
        <c:auto val="1"/>
        <c:lblAlgn val="ctr"/>
        <c:lblOffset val="100"/>
        <c:noMultiLvlLbl val="0"/>
      </c:catAx>
      <c:valAx>
        <c:axId val="1588138960"/>
        <c:scaling>
          <c:orientation val="minMax"/>
        </c:scaling>
        <c:delete val="1"/>
        <c:axPos val="l"/>
        <c:numFmt formatCode="General" sourceLinked="1"/>
        <c:majorTickMark val="none"/>
        <c:minorTickMark val="none"/>
        <c:tickLblPos val="nextTo"/>
        <c:crossAx val="162924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dLbls>
          <c:showLegendKey val="0"/>
          <c:showVal val="0"/>
          <c:showCatName val="0"/>
          <c:showSerName val="0"/>
          <c:showPercent val="0"/>
          <c:showBubbleSize val="0"/>
        </c:dLbls>
        <c:gapWidth val="198"/>
        <c:overlap val="-1"/>
        <c:axId val="2027267855"/>
        <c:axId val="1888013951"/>
      </c:barChart>
      <c:catAx>
        <c:axId val="20272678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C00000"/>
                </a:solidFill>
                <a:latin typeface="+mn-lt"/>
                <a:ea typeface="+mn-ea"/>
                <a:cs typeface="+mn-cs"/>
              </a:defRPr>
            </a:pPr>
            <a:endParaRPr lang="es-CO"/>
          </a:p>
        </c:txPr>
        <c:crossAx val="1888013951"/>
        <c:crosses val="autoZero"/>
        <c:auto val="1"/>
        <c:lblAlgn val="ctr"/>
        <c:lblOffset val="100"/>
        <c:noMultiLvlLbl val="0"/>
      </c:catAx>
      <c:valAx>
        <c:axId val="1888013951"/>
        <c:scaling>
          <c:orientation val="minMax"/>
        </c:scaling>
        <c:delete val="1"/>
        <c:axPos val="b"/>
        <c:numFmt formatCode="&quot;$&quot;#,##0" sourceLinked="1"/>
        <c:majorTickMark val="none"/>
        <c:minorTickMark val="none"/>
        <c:tickLblPos val="nextTo"/>
        <c:crossAx val="2027267855"/>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DISPONIBLE!$D$28</c:f>
              <c:strCache>
                <c:ptCount val="1"/>
                <c:pt idx="0">
                  <c:v>Suma de PRECIO BASE VENTA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DISPONIBLE!$B$29:$B$31</c:f>
              <c:strCache>
                <c:ptCount val="3"/>
                <c:pt idx="0">
                  <c:v>COMERCIAL</c:v>
                </c:pt>
                <c:pt idx="1">
                  <c:v>TERRENO</c:v>
                </c:pt>
                <c:pt idx="2">
                  <c:v>VIVIENDA</c:v>
                </c:pt>
              </c:strCache>
            </c:strRef>
          </c:cat>
          <c:val>
            <c:numRef>
              <c:f>DISPONIBLE!$D$29:$D$31</c:f>
              <c:numCache>
                <c:formatCode>"$"#,##0</c:formatCode>
                <c:ptCount val="3"/>
                <c:pt idx="0">
                  <c:v>63541.085759000001</c:v>
                </c:pt>
                <c:pt idx="1">
                  <c:v>126480.840949</c:v>
                </c:pt>
                <c:pt idx="2">
                  <c:v>225981.38935122002</c:v>
                </c:pt>
              </c:numCache>
            </c:numRef>
          </c:val>
          <c:extLst>
            <c:ext xmlns:c16="http://schemas.microsoft.com/office/drawing/2014/chart" uri="{C3380CC4-5D6E-409C-BE32-E72D297353CC}">
              <c16:uniqueId val="{00000000-418E-4F2F-9266-16211D4341A7}"/>
            </c:ext>
          </c:extLst>
        </c:ser>
        <c:dLbls>
          <c:showLegendKey val="0"/>
          <c:showVal val="0"/>
          <c:showCatName val="0"/>
          <c:showSerName val="0"/>
          <c:showPercent val="0"/>
          <c:showBubbleSize val="0"/>
        </c:dLbls>
        <c:gapWidth val="219"/>
        <c:overlap val="-27"/>
        <c:axId val="1641238624"/>
        <c:axId val="1313991840"/>
      </c:barChart>
      <c:catAx>
        <c:axId val="164123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C00000"/>
                </a:solidFill>
                <a:latin typeface="+mn-lt"/>
                <a:ea typeface="+mn-ea"/>
                <a:cs typeface="+mn-cs"/>
              </a:defRPr>
            </a:pPr>
            <a:endParaRPr lang="es-CO"/>
          </a:p>
        </c:txPr>
        <c:crossAx val="1313991840"/>
        <c:crosses val="autoZero"/>
        <c:auto val="1"/>
        <c:lblAlgn val="ctr"/>
        <c:lblOffset val="100"/>
        <c:noMultiLvlLbl val="0"/>
      </c:catAx>
      <c:valAx>
        <c:axId val="1313991840"/>
        <c:scaling>
          <c:orientation val="minMax"/>
        </c:scaling>
        <c:delete val="1"/>
        <c:axPos val="l"/>
        <c:numFmt formatCode="&quot;$&quot;#,##0" sourceLinked="1"/>
        <c:majorTickMark val="none"/>
        <c:minorTickMark val="none"/>
        <c:tickLblPos val="nextTo"/>
        <c:crossAx val="164123862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DISPONIBLE!$C$52</c:f>
              <c:strCache>
                <c:ptCount val="1"/>
                <c:pt idx="0">
                  <c:v>Suma de PRECIO BASE VENTA</c:v>
                </c:pt>
              </c:strCache>
            </c:strRef>
          </c:tx>
          <c:spPr>
            <a:solidFill>
              <a:schemeClr val="accent1"/>
            </a:solidFill>
            <a:ln w="6350">
              <a:solidFill>
                <a:schemeClr val="bg1"/>
              </a:solidFill>
            </a:ln>
            <a:effectLst/>
          </c:spPr>
          <c:invertIfNegative val="0"/>
          <c:cat>
            <c:strRef>
              <c:f>DISPONIBLE!$B$53:$B$57</c:f>
              <c:strCache>
                <c:ptCount val="5"/>
                <c:pt idx="0">
                  <c:v>1) &gt; $10.000</c:v>
                </c:pt>
                <c:pt idx="1">
                  <c:v>2) $1.000 A  $9.999</c:v>
                </c:pt>
                <c:pt idx="2">
                  <c:v>3) $500 A $999</c:v>
                </c:pt>
                <c:pt idx="3">
                  <c:v>4) $200 A  $499</c:v>
                </c:pt>
                <c:pt idx="4">
                  <c:v>5) &lt; A $200</c:v>
                </c:pt>
              </c:strCache>
            </c:strRef>
          </c:cat>
          <c:val>
            <c:numRef>
              <c:f>DISPONIBLE!$C$53:$C$57</c:f>
              <c:numCache>
                <c:formatCode>"$"#,##0</c:formatCode>
                <c:ptCount val="5"/>
                <c:pt idx="0">
                  <c:v>124367.81977</c:v>
                </c:pt>
                <c:pt idx="1">
                  <c:v>90575.964185999997</c:v>
                </c:pt>
                <c:pt idx="2">
                  <c:v>63101.860616999998</c:v>
                </c:pt>
                <c:pt idx="3">
                  <c:v>83893.621908000001</c:v>
                </c:pt>
                <c:pt idx="4">
                  <c:v>54064.049578220001</c:v>
                </c:pt>
              </c:numCache>
            </c:numRef>
          </c:val>
          <c:extLst>
            <c:ext xmlns:c16="http://schemas.microsoft.com/office/drawing/2014/chart" uri="{C3380CC4-5D6E-409C-BE32-E72D297353CC}">
              <c16:uniqueId val="{00000000-7988-4AEB-84F0-1F08A8FCF208}"/>
            </c:ext>
          </c:extLst>
        </c:ser>
        <c:dLbls>
          <c:showLegendKey val="0"/>
          <c:showVal val="0"/>
          <c:showCatName val="0"/>
          <c:showSerName val="0"/>
          <c:showPercent val="0"/>
          <c:showBubbleSize val="0"/>
        </c:dLbls>
        <c:gapWidth val="100"/>
        <c:axId val="1525802992"/>
        <c:axId val="1912079600"/>
      </c:barChart>
      <c:catAx>
        <c:axId val="1525802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C00000"/>
                </a:solidFill>
                <a:latin typeface="+mn-lt"/>
                <a:ea typeface="+mn-ea"/>
                <a:cs typeface="+mn-cs"/>
              </a:defRPr>
            </a:pPr>
            <a:endParaRPr lang="es-CO"/>
          </a:p>
        </c:txPr>
        <c:crossAx val="1912079600"/>
        <c:crosses val="autoZero"/>
        <c:auto val="1"/>
        <c:lblAlgn val="ctr"/>
        <c:lblOffset val="100"/>
        <c:noMultiLvlLbl val="0"/>
      </c:catAx>
      <c:valAx>
        <c:axId val="1912079600"/>
        <c:scaling>
          <c:orientation val="minMax"/>
        </c:scaling>
        <c:delete val="1"/>
        <c:axPos val="b"/>
        <c:numFmt formatCode="&quot;$&quot;#,##0" sourceLinked="1"/>
        <c:majorTickMark val="none"/>
        <c:minorTickMark val="none"/>
        <c:tickLblPos val="nextTo"/>
        <c:crossAx val="15258029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DISPONIBLE!$C$80</c:f>
              <c:strCache>
                <c:ptCount val="1"/>
                <c:pt idx="0">
                  <c:v>VALOR</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4B4-41F0-835E-77881ADC89E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4B4-41F0-835E-77881ADC89E0}"/>
              </c:ext>
            </c:extLst>
          </c:dPt>
          <c:dPt>
            <c:idx val="2"/>
            <c:bubble3D val="0"/>
            <c:spPr>
              <a:solidFill>
                <a:schemeClr val="accent3">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F4B4-41F0-835E-77881ADC89E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4B4-41F0-835E-77881ADC89E0}"/>
              </c:ext>
            </c:extLst>
          </c:dPt>
          <c:dLbls>
            <c:dLbl>
              <c:idx val="0"/>
              <c:layout>
                <c:manualLayout>
                  <c:x val="-0.2224789530823458"/>
                  <c:y val="4.3630919229632074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4B4-41F0-835E-77881ADC89E0}"/>
                </c:ext>
              </c:extLst>
            </c:dLbl>
            <c:dLbl>
              <c:idx val="1"/>
              <c:layout>
                <c:manualLayout>
                  <c:x val="-0.10258015111195136"/>
                  <c:y val="-0.31745566808996334"/>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4B4-41F0-835E-77881ADC89E0}"/>
                </c:ext>
              </c:extLst>
            </c:dLbl>
            <c:dLbl>
              <c:idx val="2"/>
              <c:layout>
                <c:manualLayout>
                  <c:x val="0.16497720812410543"/>
                  <c:y val="-0.25327805166498207"/>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4B4-41F0-835E-77881ADC89E0}"/>
                </c:ext>
              </c:extLst>
            </c:dLbl>
            <c:dLbl>
              <c:idx val="3"/>
              <c:layout>
                <c:manualLayout>
                  <c:x val="0.21707519218411481"/>
                  <c:y val="8.5867764049038411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4B4-41F0-835E-77881ADC89E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DISPONIBLE!$B$81:$B$84</c:f>
              <c:strCache>
                <c:ptCount val="4"/>
                <c:pt idx="0">
                  <c:v>CENTRO ORIENTE</c:v>
                </c:pt>
                <c:pt idx="1">
                  <c:v>NORTE</c:v>
                </c:pt>
                <c:pt idx="2">
                  <c:v>OCCIDENTE</c:v>
                </c:pt>
                <c:pt idx="3">
                  <c:v>SUR OCCIDENTE</c:v>
                </c:pt>
              </c:strCache>
            </c:strRef>
          </c:cat>
          <c:val>
            <c:numRef>
              <c:f>DISPONIBLE!$C$81:$C$84</c:f>
              <c:numCache>
                <c:formatCode>"$"#,##0</c:formatCode>
                <c:ptCount val="4"/>
                <c:pt idx="0">
                  <c:v>171728.536559</c:v>
                </c:pt>
                <c:pt idx="1">
                  <c:v>52320.937590000001</c:v>
                </c:pt>
                <c:pt idx="2">
                  <c:v>40175.33219822</c:v>
                </c:pt>
                <c:pt idx="3">
                  <c:v>151778.509712</c:v>
                </c:pt>
              </c:numCache>
            </c:numRef>
          </c:val>
          <c:extLst>
            <c:ext xmlns:c16="http://schemas.microsoft.com/office/drawing/2014/chart" uri="{C3380CC4-5D6E-409C-BE32-E72D297353CC}">
              <c16:uniqueId val="{00000008-F4B4-41F0-835E-77881ADC89E0}"/>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1.591902811600621E-2"/>
          <c:y val="0.80050306211723532"/>
          <c:w val="0.9226036003902951"/>
          <c:h val="0.1717191601049868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none" spc="0" normalizeH="0" baseline="0">
                <a:solidFill>
                  <a:schemeClr val="tx1">
                    <a:lumMod val="65000"/>
                    <a:lumOff val="35000"/>
                  </a:schemeClr>
                </a:solidFill>
                <a:latin typeface="+mj-lt"/>
                <a:ea typeface="+mj-ea"/>
                <a:cs typeface="+mj-cs"/>
              </a:defRPr>
            </a:pPr>
            <a:r>
              <a:rPr lang="es-CO" b="1"/>
              <a:t>CRECIMIENTO INVENTARIO</a:t>
            </a:r>
          </a:p>
        </c:rich>
      </c:tx>
      <c:overlay val="0"/>
      <c:spPr>
        <a:noFill/>
        <a:ln>
          <a:noFill/>
        </a:ln>
        <a:effectLst/>
      </c:spPr>
      <c:txPr>
        <a:bodyPr rot="0" spcFirstLastPara="1" vertOverflow="ellipsis" vert="horz" wrap="square" anchor="ctr" anchorCtr="1"/>
        <a:lstStyle/>
        <a:p>
          <a:pPr>
            <a:defRPr sz="2000" b="1" i="0" u="none" strike="noStrike" kern="1200" cap="none" spc="0" normalizeH="0" baseline="0">
              <a:solidFill>
                <a:schemeClr val="tx1">
                  <a:lumMod val="65000"/>
                  <a:lumOff val="35000"/>
                </a:schemeClr>
              </a:solidFill>
              <a:latin typeface="+mj-lt"/>
              <a:ea typeface="+mj-ea"/>
              <a:cs typeface="+mj-cs"/>
            </a:defRPr>
          </a:pPr>
          <a:endParaRPr lang="es-CO"/>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1-7B72-48C4-B052-A5DC27DE0AE3}"/>
              </c:ext>
            </c:extLst>
          </c:dPt>
          <c:dPt>
            <c:idx val="1"/>
            <c:invertIfNegative val="0"/>
            <c:bubble3D val="0"/>
            <c:spPr>
              <a:solidFill>
                <a:schemeClr val="bg2">
                  <a:lumMod val="75000"/>
                </a:schemeClr>
              </a:solidFill>
              <a:ln>
                <a:noFill/>
              </a:ln>
              <a:effectLst/>
            </c:spPr>
            <c:extLst>
              <c:ext xmlns:c16="http://schemas.microsoft.com/office/drawing/2014/chart" uri="{C3380CC4-5D6E-409C-BE32-E72D297353CC}">
                <c16:uniqueId val="{00000002-7B72-48C4-B052-A5DC27DE0AE3}"/>
              </c:ext>
            </c:extLst>
          </c:dPt>
          <c:dPt>
            <c:idx val="2"/>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3-7B72-48C4-B052-A5DC27DE0AE3}"/>
              </c:ext>
            </c:extLst>
          </c:dPt>
          <c:dPt>
            <c:idx val="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4-7B72-48C4-B052-A5DC27DE0AE3}"/>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7B72-48C4-B052-A5DC27DE0AE3}"/>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Hoja1!$D$8:$D$12</c:f>
              <c:numCache>
                <c:formatCode>General</c:formatCode>
                <c:ptCount val="5"/>
                <c:pt idx="0">
                  <c:v>2015</c:v>
                </c:pt>
                <c:pt idx="1">
                  <c:v>2016</c:v>
                </c:pt>
                <c:pt idx="2">
                  <c:v>2017</c:v>
                </c:pt>
                <c:pt idx="3">
                  <c:v>2018</c:v>
                </c:pt>
                <c:pt idx="4">
                  <c:v>2019</c:v>
                </c:pt>
              </c:numCache>
            </c:numRef>
          </c:cat>
          <c:val>
            <c:numRef>
              <c:f>Hoja1!$E$8:$E$12</c:f>
              <c:numCache>
                <c:formatCode>General</c:formatCode>
                <c:ptCount val="5"/>
                <c:pt idx="0">
                  <c:v>434</c:v>
                </c:pt>
                <c:pt idx="1">
                  <c:v>473</c:v>
                </c:pt>
                <c:pt idx="2">
                  <c:v>547</c:v>
                </c:pt>
                <c:pt idx="3">
                  <c:v>577</c:v>
                </c:pt>
                <c:pt idx="4">
                  <c:v>830</c:v>
                </c:pt>
              </c:numCache>
            </c:numRef>
          </c:val>
          <c:extLst>
            <c:ext xmlns:c16="http://schemas.microsoft.com/office/drawing/2014/chart" uri="{C3380CC4-5D6E-409C-BE32-E72D297353CC}">
              <c16:uniqueId val="{00000000-7B72-48C4-B052-A5DC27DE0AE3}"/>
            </c:ext>
          </c:extLst>
        </c:ser>
        <c:dLbls>
          <c:dLblPos val="inEnd"/>
          <c:showLegendKey val="0"/>
          <c:showVal val="1"/>
          <c:showCatName val="0"/>
          <c:showSerName val="0"/>
          <c:showPercent val="0"/>
          <c:showBubbleSize val="0"/>
        </c:dLbls>
        <c:gapWidth val="199"/>
        <c:axId val="614639176"/>
        <c:axId val="614639504"/>
      </c:barChart>
      <c:catAx>
        <c:axId val="61463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s-CO"/>
          </a:p>
        </c:txPr>
        <c:crossAx val="614639504"/>
        <c:crosses val="autoZero"/>
        <c:auto val="1"/>
        <c:lblAlgn val="ctr"/>
        <c:lblOffset val="100"/>
        <c:noMultiLvlLbl val="0"/>
      </c:catAx>
      <c:valAx>
        <c:axId val="61463950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14639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ACTIVIDAD ECONÓMICA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Hoja2!$G$24</c:f>
              <c:strCache>
                <c:ptCount val="1"/>
                <c:pt idx="0">
                  <c:v>NUMERO</c:v>
                </c:pt>
              </c:strCache>
            </c:strRef>
          </c:tx>
          <c:spPr>
            <a:solidFill>
              <a:schemeClr val="accent1"/>
            </a:solidFill>
            <a:ln>
              <a:noFill/>
            </a:ln>
            <a:effectLst/>
            <a:sp3d/>
          </c:spPr>
          <c:invertIfNegative val="0"/>
          <c:dPt>
            <c:idx val="0"/>
            <c:invertIfNegative val="0"/>
            <c:bubble3D val="0"/>
            <c:spPr>
              <a:solidFill>
                <a:srgbClr val="002060"/>
              </a:solidFill>
              <a:ln>
                <a:noFill/>
              </a:ln>
              <a:effectLst/>
              <a:sp3d/>
            </c:spPr>
            <c:extLst>
              <c:ext xmlns:c16="http://schemas.microsoft.com/office/drawing/2014/chart" uri="{C3380CC4-5D6E-409C-BE32-E72D297353CC}">
                <c16:uniqueId val="{00000011-E2EB-4FDB-9248-3FAF80BF2D96}"/>
              </c:ext>
            </c:extLst>
          </c:dPt>
          <c:dPt>
            <c:idx val="1"/>
            <c:invertIfNegative val="0"/>
            <c:bubble3D val="0"/>
            <c:spPr>
              <a:solidFill>
                <a:schemeClr val="accent6">
                  <a:lumMod val="75000"/>
                </a:schemeClr>
              </a:solidFill>
              <a:ln>
                <a:noFill/>
              </a:ln>
              <a:effectLst/>
              <a:sp3d/>
            </c:spPr>
            <c:extLst>
              <c:ext xmlns:c16="http://schemas.microsoft.com/office/drawing/2014/chart" uri="{C3380CC4-5D6E-409C-BE32-E72D297353CC}">
                <c16:uniqueId val="{00000010-E2EB-4FDB-9248-3FAF80BF2D96}"/>
              </c:ext>
            </c:extLst>
          </c:dPt>
          <c:dPt>
            <c:idx val="2"/>
            <c:invertIfNegative val="0"/>
            <c:bubble3D val="0"/>
            <c:spPr>
              <a:solidFill>
                <a:schemeClr val="bg2">
                  <a:lumMod val="50000"/>
                </a:schemeClr>
              </a:solidFill>
              <a:ln>
                <a:noFill/>
              </a:ln>
              <a:effectLst/>
              <a:sp3d/>
            </c:spPr>
            <c:extLst>
              <c:ext xmlns:c16="http://schemas.microsoft.com/office/drawing/2014/chart" uri="{C3380CC4-5D6E-409C-BE32-E72D297353CC}">
                <c16:uniqueId val="{0000000F-E2EB-4FDB-9248-3FAF80BF2D96}"/>
              </c:ext>
            </c:extLst>
          </c:dPt>
          <c:dPt>
            <c:idx val="3"/>
            <c:invertIfNegative val="0"/>
            <c:bubble3D val="0"/>
            <c:spPr>
              <a:solidFill>
                <a:srgbClr val="FF0000"/>
              </a:solidFill>
              <a:ln>
                <a:noFill/>
              </a:ln>
              <a:effectLst/>
              <a:sp3d/>
            </c:spPr>
            <c:extLst>
              <c:ext xmlns:c16="http://schemas.microsoft.com/office/drawing/2014/chart" uri="{C3380CC4-5D6E-409C-BE32-E72D297353CC}">
                <c16:uniqueId val="{0000000E-E2EB-4FDB-9248-3FAF80BF2D96}"/>
              </c:ext>
            </c:extLst>
          </c:dPt>
          <c:dPt>
            <c:idx val="4"/>
            <c:invertIfNegative val="0"/>
            <c:bubble3D val="0"/>
            <c:spPr>
              <a:solidFill>
                <a:srgbClr val="7030A0"/>
              </a:solidFill>
              <a:ln>
                <a:noFill/>
              </a:ln>
              <a:effectLst/>
              <a:sp3d/>
            </c:spPr>
            <c:extLst>
              <c:ext xmlns:c16="http://schemas.microsoft.com/office/drawing/2014/chart" uri="{C3380CC4-5D6E-409C-BE32-E72D297353CC}">
                <c16:uniqueId val="{0000000D-E2EB-4FDB-9248-3FAF80BF2D96}"/>
              </c:ext>
            </c:extLst>
          </c:dPt>
          <c:dPt>
            <c:idx val="5"/>
            <c:invertIfNegative val="0"/>
            <c:bubble3D val="0"/>
            <c:spPr>
              <a:solidFill>
                <a:srgbClr val="00B0F0"/>
              </a:solidFill>
              <a:ln>
                <a:noFill/>
              </a:ln>
              <a:effectLst/>
              <a:sp3d/>
            </c:spPr>
            <c:extLst>
              <c:ext xmlns:c16="http://schemas.microsoft.com/office/drawing/2014/chart" uri="{C3380CC4-5D6E-409C-BE32-E72D297353CC}">
                <c16:uniqueId val="{0000000C-E2EB-4FDB-9248-3FAF80BF2D96}"/>
              </c:ext>
            </c:extLst>
          </c:dPt>
          <c:dPt>
            <c:idx val="6"/>
            <c:invertIfNegative val="0"/>
            <c:bubble3D val="0"/>
            <c:spPr>
              <a:solidFill>
                <a:srgbClr val="00B050"/>
              </a:solidFill>
              <a:ln>
                <a:noFill/>
              </a:ln>
              <a:effectLst/>
              <a:sp3d/>
            </c:spPr>
            <c:extLst>
              <c:ext xmlns:c16="http://schemas.microsoft.com/office/drawing/2014/chart" uri="{C3380CC4-5D6E-409C-BE32-E72D297353CC}">
                <c16:uniqueId val="{0000000B-E2EB-4FDB-9248-3FAF80BF2D96}"/>
              </c:ext>
            </c:extLst>
          </c:dPt>
          <c:dPt>
            <c:idx val="7"/>
            <c:invertIfNegative val="0"/>
            <c:bubble3D val="0"/>
            <c:spPr>
              <a:solidFill>
                <a:schemeClr val="accent1">
                  <a:lumMod val="40000"/>
                  <a:lumOff val="60000"/>
                </a:schemeClr>
              </a:solidFill>
              <a:ln>
                <a:noFill/>
              </a:ln>
              <a:effectLst/>
              <a:sp3d/>
            </c:spPr>
            <c:extLst>
              <c:ext xmlns:c16="http://schemas.microsoft.com/office/drawing/2014/chart" uri="{C3380CC4-5D6E-409C-BE32-E72D297353CC}">
                <c16:uniqueId val="{0000000A-E2EB-4FDB-9248-3FAF80BF2D96}"/>
              </c:ext>
            </c:extLst>
          </c:dPt>
          <c:dPt>
            <c:idx val="8"/>
            <c:invertIfNegative val="0"/>
            <c:bubble3D val="0"/>
            <c:spPr>
              <a:solidFill>
                <a:schemeClr val="bg1">
                  <a:lumMod val="50000"/>
                </a:schemeClr>
              </a:solidFill>
              <a:ln>
                <a:noFill/>
              </a:ln>
              <a:effectLst/>
              <a:sp3d/>
            </c:spPr>
            <c:extLst>
              <c:ext xmlns:c16="http://schemas.microsoft.com/office/drawing/2014/chart" uri="{C3380CC4-5D6E-409C-BE32-E72D297353CC}">
                <c16:uniqueId val="{00000009-E2EB-4FDB-9248-3FAF80BF2D96}"/>
              </c:ext>
            </c:extLst>
          </c:dPt>
          <c:dPt>
            <c:idx val="9"/>
            <c:invertIfNegative val="0"/>
            <c:bubble3D val="0"/>
            <c:spPr>
              <a:solidFill>
                <a:schemeClr val="accent6">
                  <a:lumMod val="60000"/>
                  <a:lumOff val="40000"/>
                </a:schemeClr>
              </a:solidFill>
              <a:ln>
                <a:noFill/>
              </a:ln>
              <a:effectLst/>
              <a:sp3d/>
            </c:spPr>
            <c:extLst>
              <c:ext xmlns:c16="http://schemas.microsoft.com/office/drawing/2014/chart" uri="{C3380CC4-5D6E-409C-BE32-E72D297353CC}">
                <c16:uniqueId val="{00000008-E2EB-4FDB-9248-3FAF80BF2D96}"/>
              </c:ext>
            </c:extLst>
          </c:dPt>
          <c:dPt>
            <c:idx val="10"/>
            <c:invertIfNegative val="0"/>
            <c:bubble3D val="0"/>
            <c:spPr>
              <a:solidFill>
                <a:schemeClr val="accent5">
                  <a:lumMod val="40000"/>
                  <a:lumOff val="60000"/>
                </a:schemeClr>
              </a:solidFill>
              <a:ln>
                <a:noFill/>
              </a:ln>
              <a:effectLst/>
              <a:sp3d/>
            </c:spPr>
            <c:extLst>
              <c:ext xmlns:c16="http://schemas.microsoft.com/office/drawing/2014/chart" uri="{C3380CC4-5D6E-409C-BE32-E72D297353CC}">
                <c16:uniqueId val="{00000007-E2EB-4FDB-9248-3FAF80BF2D96}"/>
              </c:ext>
            </c:extLst>
          </c:dPt>
          <c:dPt>
            <c:idx val="11"/>
            <c:invertIfNegative val="0"/>
            <c:bubble3D val="0"/>
            <c:spPr>
              <a:solidFill>
                <a:schemeClr val="accent4">
                  <a:lumMod val="60000"/>
                  <a:lumOff val="40000"/>
                </a:schemeClr>
              </a:solidFill>
              <a:ln>
                <a:noFill/>
              </a:ln>
              <a:effectLst/>
              <a:sp3d/>
            </c:spPr>
            <c:extLst>
              <c:ext xmlns:c16="http://schemas.microsoft.com/office/drawing/2014/chart" uri="{C3380CC4-5D6E-409C-BE32-E72D297353CC}">
                <c16:uniqueId val="{00000006-E2EB-4FDB-9248-3FAF80BF2D96}"/>
              </c:ext>
            </c:extLst>
          </c:dPt>
          <c:dPt>
            <c:idx val="12"/>
            <c:invertIfNegative val="0"/>
            <c:bubble3D val="0"/>
            <c:spPr>
              <a:solidFill>
                <a:schemeClr val="accent3">
                  <a:lumMod val="60000"/>
                  <a:lumOff val="40000"/>
                </a:schemeClr>
              </a:solidFill>
              <a:ln>
                <a:noFill/>
              </a:ln>
              <a:effectLst/>
              <a:sp3d/>
            </c:spPr>
            <c:extLst>
              <c:ext xmlns:c16="http://schemas.microsoft.com/office/drawing/2014/chart" uri="{C3380CC4-5D6E-409C-BE32-E72D297353CC}">
                <c16:uniqueId val="{00000005-E2EB-4FDB-9248-3FAF80BF2D96}"/>
              </c:ext>
            </c:extLst>
          </c:dPt>
          <c:dPt>
            <c:idx val="13"/>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4-E2EB-4FDB-9248-3FAF80BF2D96}"/>
              </c:ext>
            </c:extLst>
          </c:dPt>
          <c:dPt>
            <c:idx val="14"/>
            <c:invertIfNegative val="0"/>
            <c:bubble3D val="0"/>
            <c:spPr>
              <a:solidFill>
                <a:schemeClr val="tx2">
                  <a:lumMod val="40000"/>
                  <a:lumOff val="60000"/>
                </a:schemeClr>
              </a:solidFill>
              <a:ln>
                <a:noFill/>
              </a:ln>
              <a:effectLst/>
              <a:sp3d/>
            </c:spPr>
            <c:extLst>
              <c:ext xmlns:c16="http://schemas.microsoft.com/office/drawing/2014/chart" uri="{C3380CC4-5D6E-409C-BE32-E72D297353CC}">
                <c16:uniqueId val="{00000003-E2EB-4FDB-9248-3FAF80BF2D96}"/>
              </c:ext>
            </c:extLst>
          </c:dPt>
          <c:dPt>
            <c:idx val="15"/>
            <c:invertIfNegative val="0"/>
            <c:bubble3D val="0"/>
            <c:spPr>
              <a:solidFill>
                <a:schemeClr val="bg2">
                  <a:lumMod val="75000"/>
                </a:schemeClr>
              </a:solidFill>
              <a:ln>
                <a:noFill/>
              </a:ln>
              <a:effectLst/>
              <a:sp3d/>
            </c:spPr>
            <c:extLst>
              <c:ext xmlns:c16="http://schemas.microsoft.com/office/drawing/2014/chart" uri="{C3380CC4-5D6E-409C-BE32-E72D297353CC}">
                <c16:uniqueId val="{00000002-E2EB-4FDB-9248-3FAF80BF2D96}"/>
              </c:ext>
            </c:extLst>
          </c:dPt>
          <c:dPt>
            <c:idx val="16"/>
            <c:invertIfNegative val="0"/>
            <c:bubble3D val="0"/>
            <c:spPr>
              <a:solidFill>
                <a:schemeClr val="bg1">
                  <a:lumMod val="85000"/>
                </a:schemeClr>
              </a:solidFill>
              <a:ln>
                <a:noFill/>
              </a:ln>
              <a:effectLst/>
              <a:sp3d/>
            </c:spPr>
            <c:extLst>
              <c:ext xmlns:c16="http://schemas.microsoft.com/office/drawing/2014/chart" uri="{C3380CC4-5D6E-409C-BE32-E72D297353CC}">
                <c16:uniqueId val="{00000001-E2EB-4FDB-9248-3FAF80BF2D9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Hoja2!$F$25:$F$41</c:f>
              <c:strCache>
                <c:ptCount val="17"/>
                <c:pt idx="0">
                  <c:v>EDUCACIÓN</c:v>
                </c:pt>
                <c:pt idx="1">
                  <c:v>ACTIVIDADES DE ATENCIÓN DE LA SALUD HUMANA Y DE ASISTENCIA SOCIAL</c:v>
                </c:pt>
                <c:pt idx="2">
                  <c:v>EXPLOTACIÓN DE MINAS Y CANTERAS</c:v>
                </c:pt>
                <c:pt idx="3">
                  <c:v>DISTRIBUCIÓN DE AGUA; EVACUACIÓN Y TRATAMIENTO DE AGUAS RESIDUALES, GESTIÓN DE DESECHOS Y ACTIVIDADES DE SANEAMIENTO AMBIENTAL</c:v>
                </c:pt>
                <c:pt idx="4">
                  <c:v>ACTIVIDADES FINANCIERAS Y DE SEGUROS</c:v>
                </c:pt>
                <c:pt idx="5">
                  <c:v>INFORMACIÓN Y COMUNICACIONES</c:v>
                </c:pt>
                <c:pt idx="6">
                  <c:v>ACTIVIDADES DE SERVICIOS ADMINISTRATIVOS Y DE APOYO</c:v>
                </c:pt>
                <c:pt idx="7">
                  <c:v>ACTIVIDADES ARTÍSTICAS, DE ENTRETENIMIENTO Y RECREACIÓN</c:v>
                </c:pt>
                <c:pt idx="8">
                  <c:v>ACTIVIDADES PROFESIONALES, CIENTÍFICAS Y TÉCNICAS</c:v>
                </c:pt>
                <c:pt idx="9">
                  <c:v>OTRAS ACTIVIDADES DE SERVICIOS</c:v>
                </c:pt>
                <c:pt idx="10">
                  <c:v>INDUSTRIAS MANUFACTURERAS</c:v>
                </c:pt>
                <c:pt idx="11">
                  <c:v>TRANSPORTE Y ALMACENAMIENTO</c:v>
                </c:pt>
                <c:pt idx="12">
                  <c:v>CONSTRUCCIÓN</c:v>
                </c:pt>
                <c:pt idx="13">
                  <c:v>AGRICULTURA, GANADERÍA, CAZA, SILVICULTURA Y PESCA</c:v>
                </c:pt>
                <c:pt idx="14">
                  <c:v>ACTIVIDADES INMOBILIARIAS</c:v>
                </c:pt>
                <c:pt idx="15">
                  <c:v>ALOJAMIENTO Y SERVICIOS DE COMIDA</c:v>
                </c:pt>
                <c:pt idx="16">
                  <c:v>COMERCIO AL POR MAYOR Y AL POR MENOR; REPARACIÓN DE VEHÍCULOS AUTOMOTORES Y MOTOCICLETAS</c:v>
                </c:pt>
              </c:strCache>
            </c:strRef>
          </c:cat>
          <c:val>
            <c:numRef>
              <c:f>Hoja2!$G$25:$G$41</c:f>
              <c:numCache>
                <c:formatCode>General</c:formatCode>
                <c:ptCount val="17"/>
                <c:pt idx="0">
                  <c:v>3</c:v>
                </c:pt>
                <c:pt idx="1">
                  <c:v>4</c:v>
                </c:pt>
                <c:pt idx="2">
                  <c:v>5</c:v>
                </c:pt>
                <c:pt idx="3">
                  <c:v>6</c:v>
                </c:pt>
                <c:pt idx="4">
                  <c:v>6</c:v>
                </c:pt>
                <c:pt idx="5">
                  <c:v>8</c:v>
                </c:pt>
                <c:pt idx="6">
                  <c:v>12</c:v>
                </c:pt>
                <c:pt idx="7">
                  <c:v>14</c:v>
                </c:pt>
                <c:pt idx="8">
                  <c:v>23</c:v>
                </c:pt>
                <c:pt idx="9">
                  <c:v>24</c:v>
                </c:pt>
                <c:pt idx="10">
                  <c:v>36</c:v>
                </c:pt>
                <c:pt idx="11">
                  <c:v>36</c:v>
                </c:pt>
                <c:pt idx="12">
                  <c:v>51</c:v>
                </c:pt>
                <c:pt idx="13">
                  <c:v>76</c:v>
                </c:pt>
                <c:pt idx="14">
                  <c:v>100</c:v>
                </c:pt>
                <c:pt idx="15">
                  <c:v>161</c:v>
                </c:pt>
                <c:pt idx="16">
                  <c:v>265</c:v>
                </c:pt>
              </c:numCache>
            </c:numRef>
          </c:val>
          <c:extLst>
            <c:ext xmlns:c16="http://schemas.microsoft.com/office/drawing/2014/chart" uri="{C3380CC4-5D6E-409C-BE32-E72D297353CC}">
              <c16:uniqueId val="{00000000-E2EB-4FDB-9248-3FAF80BF2D96}"/>
            </c:ext>
          </c:extLst>
        </c:ser>
        <c:dLbls>
          <c:showLegendKey val="0"/>
          <c:showVal val="1"/>
          <c:showCatName val="0"/>
          <c:showSerName val="0"/>
          <c:showPercent val="0"/>
          <c:showBubbleSize val="0"/>
        </c:dLbls>
        <c:gapWidth val="150"/>
        <c:shape val="box"/>
        <c:axId val="1366319631"/>
        <c:axId val="1182242175"/>
        <c:axId val="0"/>
      </c:bar3DChart>
      <c:catAx>
        <c:axId val="136631963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82242175"/>
        <c:crosses val="autoZero"/>
        <c:auto val="1"/>
        <c:lblAlgn val="ctr"/>
        <c:lblOffset val="100"/>
        <c:noMultiLvlLbl val="0"/>
      </c:catAx>
      <c:valAx>
        <c:axId val="118224217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663196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2000" b="1" i="0" baseline="0" dirty="0">
                <a:effectLst/>
              </a:rPr>
              <a:t>CLASE SOCIEDAD</a:t>
            </a:r>
            <a:endParaRPr lang="es-CO" sz="2000" b="1"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Pt>
            <c:idx val="0"/>
            <c:invertIfNegative val="0"/>
            <c:bubble3D val="0"/>
            <c:spPr>
              <a:solidFill>
                <a:schemeClr val="accent3">
                  <a:lumMod val="60000"/>
                  <a:lumOff val="40000"/>
                </a:schemeClr>
              </a:solidFill>
              <a:ln>
                <a:noFill/>
              </a:ln>
              <a:effectLst/>
              <a:sp3d/>
            </c:spPr>
            <c:extLst>
              <c:ext xmlns:c16="http://schemas.microsoft.com/office/drawing/2014/chart" uri="{C3380CC4-5D6E-409C-BE32-E72D297353CC}">
                <c16:uniqueId val="{00000001-E87A-482B-B099-FD18977A1D81}"/>
              </c:ext>
            </c:extLst>
          </c:dPt>
          <c:dPt>
            <c:idx val="1"/>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2-E87A-482B-B099-FD18977A1D81}"/>
              </c:ext>
            </c:extLst>
          </c:dPt>
          <c:dPt>
            <c:idx val="2"/>
            <c:invertIfNegative val="0"/>
            <c:bubble3D val="0"/>
            <c:spPr>
              <a:solidFill>
                <a:schemeClr val="accent4">
                  <a:lumMod val="40000"/>
                  <a:lumOff val="60000"/>
                </a:schemeClr>
              </a:solidFill>
              <a:ln>
                <a:noFill/>
              </a:ln>
              <a:effectLst/>
              <a:sp3d/>
            </c:spPr>
            <c:extLst>
              <c:ext xmlns:c16="http://schemas.microsoft.com/office/drawing/2014/chart" uri="{C3380CC4-5D6E-409C-BE32-E72D297353CC}">
                <c16:uniqueId val="{00000003-E87A-482B-B099-FD18977A1D81}"/>
              </c:ext>
            </c:extLst>
          </c:dPt>
          <c:dPt>
            <c:idx val="3"/>
            <c:invertIfNegative val="0"/>
            <c:bubble3D val="0"/>
            <c:spPr>
              <a:solidFill>
                <a:schemeClr val="accent5">
                  <a:lumMod val="60000"/>
                  <a:lumOff val="40000"/>
                </a:schemeClr>
              </a:solidFill>
              <a:ln>
                <a:noFill/>
              </a:ln>
              <a:effectLst/>
              <a:sp3d/>
            </c:spPr>
            <c:extLst>
              <c:ext xmlns:c16="http://schemas.microsoft.com/office/drawing/2014/chart" uri="{C3380CC4-5D6E-409C-BE32-E72D297353CC}">
                <c16:uniqueId val="{00000004-E87A-482B-B099-FD18977A1D81}"/>
              </c:ext>
            </c:extLst>
          </c:dPt>
          <c:dPt>
            <c:idx val="4"/>
            <c:invertIfNegative val="0"/>
            <c:bubble3D val="0"/>
            <c:spPr>
              <a:solidFill>
                <a:schemeClr val="accent6">
                  <a:lumMod val="60000"/>
                  <a:lumOff val="40000"/>
                </a:schemeClr>
              </a:solidFill>
              <a:ln>
                <a:noFill/>
              </a:ln>
              <a:effectLst/>
              <a:sp3d/>
            </c:spPr>
            <c:extLst>
              <c:ext xmlns:c16="http://schemas.microsoft.com/office/drawing/2014/chart" uri="{C3380CC4-5D6E-409C-BE32-E72D297353CC}">
                <c16:uniqueId val="{00000005-E87A-482B-B099-FD18977A1D81}"/>
              </c:ext>
            </c:extLst>
          </c:dPt>
          <c:dPt>
            <c:idx val="5"/>
            <c:invertIfNegative val="0"/>
            <c:bubble3D val="0"/>
            <c:spPr>
              <a:solidFill>
                <a:schemeClr val="tx1">
                  <a:lumMod val="65000"/>
                  <a:lumOff val="35000"/>
                </a:schemeClr>
              </a:solidFill>
              <a:ln>
                <a:noFill/>
              </a:ln>
              <a:effectLst/>
              <a:sp3d/>
            </c:spPr>
            <c:extLst>
              <c:ext xmlns:c16="http://schemas.microsoft.com/office/drawing/2014/chart" uri="{C3380CC4-5D6E-409C-BE32-E72D297353CC}">
                <c16:uniqueId val="{00000006-E87A-482B-B099-FD18977A1D81}"/>
              </c:ext>
            </c:extLst>
          </c:dPt>
          <c:dPt>
            <c:idx val="6"/>
            <c:invertIfNegative val="0"/>
            <c:bubble3D val="0"/>
            <c:spPr>
              <a:solidFill>
                <a:schemeClr val="bg2">
                  <a:lumMod val="75000"/>
                </a:schemeClr>
              </a:solidFill>
              <a:ln>
                <a:noFill/>
              </a:ln>
              <a:effectLst/>
              <a:sp3d/>
            </c:spPr>
            <c:extLst>
              <c:ext xmlns:c16="http://schemas.microsoft.com/office/drawing/2014/chart" uri="{C3380CC4-5D6E-409C-BE32-E72D297353CC}">
                <c16:uniqueId val="{00000007-E87A-482B-B099-FD18977A1D81}"/>
              </c:ext>
            </c:extLst>
          </c:dPt>
          <c:dPt>
            <c:idx val="7"/>
            <c:invertIfNegative val="0"/>
            <c:bubble3D val="0"/>
            <c:spPr>
              <a:solidFill>
                <a:schemeClr val="tx2">
                  <a:lumMod val="60000"/>
                  <a:lumOff val="40000"/>
                </a:schemeClr>
              </a:solidFill>
              <a:ln>
                <a:noFill/>
              </a:ln>
              <a:effectLst/>
              <a:sp3d/>
            </c:spPr>
            <c:extLst>
              <c:ext xmlns:c16="http://schemas.microsoft.com/office/drawing/2014/chart" uri="{C3380CC4-5D6E-409C-BE32-E72D297353CC}">
                <c16:uniqueId val="{00000008-E87A-482B-B099-FD18977A1D81}"/>
              </c:ext>
            </c:extLst>
          </c:dPt>
          <c:dPt>
            <c:idx val="8"/>
            <c:invertIfNegative val="0"/>
            <c:bubble3D val="0"/>
            <c:spPr>
              <a:solidFill>
                <a:schemeClr val="accent1">
                  <a:lumMod val="40000"/>
                  <a:lumOff val="60000"/>
                </a:schemeClr>
              </a:solidFill>
              <a:ln>
                <a:noFill/>
              </a:ln>
              <a:effectLst/>
              <a:sp3d/>
            </c:spPr>
            <c:extLst>
              <c:ext xmlns:c16="http://schemas.microsoft.com/office/drawing/2014/chart" uri="{C3380CC4-5D6E-409C-BE32-E72D297353CC}">
                <c16:uniqueId val="{00000009-E87A-482B-B099-FD18977A1D81}"/>
              </c:ext>
            </c:extLst>
          </c:dPt>
          <c:dPt>
            <c:idx val="9"/>
            <c:invertIfNegative val="0"/>
            <c:bubble3D val="0"/>
            <c:spPr>
              <a:solidFill>
                <a:schemeClr val="accent2">
                  <a:lumMod val="75000"/>
                </a:schemeClr>
              </a:solidFill>
              <a:ln>
                <a:noFill/>
              </a:ln>
              <a:effectLst/>
              <a:sp3d/>
            </c:spPr>
            <c:extLst>
              <c:ext xmlns:c16="http://schemas.microsoft.com/office/drawing/2014/chart" uri="{C3380CC4-5D6E-409C-BE32-E72D297353CC}">
                <c16:uniqueId val="{0000000A-E87A-482B-B099-FD18977A1D81}"/>
              </c:ext>
            </c:extLst>
          </c:dPt>
          <c:dPt>
            <c:idx val="10"/>
            <c:invertIfNegative val="0"/>
            <c:bubble3D val="0"/>
            <c:spPr>
              <a:solidFill>
                <a:schemeClr val="accent4"/>
              </a:solidFill>
              <a:ln>
                <a:noFill/>
              </a:ln>
              <a:effectLst/>
              <a:sp3d/>
            </c:spPr>
            <c:extLst>
              <c:ext xmlns:c16="http://schemas.microsoft.com/office/drawing/2014/chart" uri="{C3380CC4-5D6E-409C-BE32-E72D297353CC}">
                <c16:uniqueId val="{0000000B-E87A-482B-B099-FD18977A1D81}"/>
              </c:ext>
            </c:extLst>
          </c:dPt>
          <c:cat>
            <c:strRef>
              <c:f>Hoja2!$E$2:$E$12</c:f>
              <c:strCache>
                <c:ptCount val="11"/>
                <c:pt idx="0">
                  <c:v>ANÓNIMA</c:v>
                </c:pt>
                <c:pt idx="1">
                  <c:v>COMANDITA POR ACCIONES</c:v>
                </c:pt>
                <c:pt idx="2">
                  <c:v>COMANDITA SIMPLE</c:v>
                </c:pt>
                <c:pt idx="3">
                  <c:v>COOPERATIVA</c:v>
                </c:pt>
                <c:pt idx="4">
                  <c:v>CORPORACION</c:v>
                </c:pt>
                <c:pt idx="5">
                  <c:v>EMPRESA UNIPERSONAL</c:v>
                </c:pt>
                <c:pt idx="6">
                  <c:v>ESTABLECIMIENTO DE COMERCIO</c:v>
                </c:pt>
                <c:pt idx="7">
                  <c:v>FUNDACIÓN</c:v>
                </c:pt>
                <c:pt idx="8">
                  <c:v>LIMITADA</c:v>
                </c:pt>
                <c:pt idx="9">
                  <c:v>SOCIEDAD POR ACCIONES</c:v>
                </c:pt>
                <c:pt idx="10">
                  <c:v>SUCURSAL EXTRANJERA</c:v>
                </c:pt>
              </c:strCache>
            </c:strRef>
          </c:cat>
          <c:val>
            <c:numRef>
              <c:f>Hoja2!$F$2:$F$12</c:f>
              <c:numCache>
                <c:formatCode>General</c:formatCode>
                <c:ptCount val="11"/>
                <c:pt idx="0">
                  <c:v>111</c:v>
                </c:pt>
                <c:pt idx="1">
                  <c:v>27</c:v>
                </c:pt>
                <c:pt idx="2">
                  <c:v>47</c:v>
                </c:pt>
                <c:pt idx="3">
                  <c:v>9</c:v>
                </c:pt>
                <c:pt idx="4">
                  <c:v>9</c:v>
                </c:pt>
                <c:pt idx="5">
                  <c:v>11</c:v>
                </c:pt>
                <c:pt idx="6">
                  <c:v>311</c:v>
                </c:pt>
                <c:pt idx="7">
                  <c:v>9</c:v>
                </c:pt>
                <c:pt idx="8">
                  <c:v>127</c:v>
                </c:pt>
                <c:pt idx="9">
                  <c:v>164</c:v>
                </c:pt>
                <c:pt idx="10">
                  <c:v>5</c:v>
                </c:pt>
              </c:numCache>
            </c:numRef>
          </c:val>
          <c:extLst>
            <c:ext xmlns:c16="http://schemas.microsoft.com/office/drawing/2014/chart" uri="{C3380CC4-5D6E-409C-BE32-E72D297353CC}">
              <c16:uniqueId val="{00000000-E87A-482B-B099-FD18977A1D81}"/>
            </c:ext>
          </c:extLst>
        </c:ser>
        <c:dLbls>
          <c:showLegendKey val="0"/>
          <c:showVal val="0"/>
          <c:showCatName val="0"/>
          <c:showSerName val="0"/>
          <c:showPercent val="0"/>
          <c:showBubbleSize val="0"/>
        </c:dLbls>
        <c:gapWidth val="150"/>
        <c:shape val="box"/>
        <c:axId val="1382078111"/>
        <c:axId val="1381401631"/>
        <c:axId val="0"/>
      </c:bar3DChart>
      <c:catAx>
        <c:axId val="138207811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81401631"/>
        <c:crosses val="autoZero"/>
        <c:auto val="1"/>
        <c:lblAlgn val="ctr"/>
        <c:lblOffset val="100"/>
        <c:noMultiLvlLbl val="0"/>
      </c:catAx>
      <c:valAx>
        <c:axId val="13814016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8207811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dirty="0"/>
              <a:t>URBANO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9"/>
          <c:dPt>
            <c:idx val="0"/>
            <c:bubble3D val="0"/>
            <c:spPr>
              <a:solidFill>
                <a:schemeClr val="accent5">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E286-479A-ACCF-8E03E81037B7}"/>
              </c:ext>
            </c:extLst>
          </c:dPt>
          <c:dPt>
            <c:idx val="1"/>
            <c:bubble3D val="0"/>
            <c:spPr>
              <a:solidFill>
                <a:schemeClr val="accent3">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E286-479A-ACCF-8E03E81037B7}"/>
              </c:ext>
            </c:extLst>
          </c:dPt>
          <c:dPt>
            <c:idx val="2"/>
            <c:bubble3D val="0"/>
            <c:explosion val="41"/>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E286-479A-ACCF-8E03E81037B7}"/>
              </c:ext>
            </c:extLst>
          </c:dPt>
          <c:dPt>
            <c:idx val="3"/>
            <c:bubble3D val="0"/>
            <c:spPr>
              <a:solidFill>
                <a:schemeClr val="bg1">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E286-479A-ACCF-8E03E81037B7}"/>
              </c:ext>
            </c:extLst>
          </c:dPt>
          <c:dPt>
            <c:idx val="4"/>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9-E286-479A-ACCF-8E03E81037B7}"/>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E286-479A-ACCF-8E03E81037B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Hoja2!$D$9:$D$14</c:f>
              <c:strCache>
                <c:ptCount val="6"/>
                <c:pt idx="0">
                  <c:v>Productivo</c:v>
                </c:pt>
                <c:pt idx="1">
                  <c:v>Improductivo</c:v>
                </c:pt>
                <c:pt idx="2">
                  <c:v>Operación directa</c:v>
                </c:pt>
                <c:pt idx="3">
                  <c:v>Devolucion</c:v>
                </c:pt>
                <c:pt idx="4">
                  <c:v>Ingreso</c:v>
                </c:pt>
                <c:pt idx="5">
                  <c:v>no sociales</c:v>
                </c:pt>
              </c:strCache>
            </c:strRef>
          </c:cat>
          <c:val>
            <c:numRef>
              <c:f>Hoja2!$E$9:$E$14</c:f>
              <c:numCache>
                <c:formatCode>General</c:formatCode>
                <c:ptCount val="6"/>
                <c:pt idx="0">
                  <c:v>1199</c:v>
                </c:pt>
                <c:pt idx="1">
                  <c:v>336</c:v>
                </c:pt>
                <c:pt idx="2">
                  <c:v>4</c:v>
                </c:pt>
                <c:pt idx="3">
                  <c:v>91</c:v>
                </c:pt>
                <c:pt idx="4">
                  <c:v>12</c:v>
                </c:pt>
                <c:pt idx="5">
                  <c:v>0</c:v>
                </c:pt>
              </c:numCache>
            </c:numRef>
          </c:val>
          <c:extLst>
            <c:ext xmlns:c16="http://schemas.microsoft.com/office/drawing/2014/chart" uri="{C3380CC4-5D6E-409C-BE32-E72D297353CC}">
              <c16:uniqueId val="{0000000C-E286-479A-ACCF-8E03E81037B7}"/>
            </c:ext>
          </c:extLst>
        </c:ser>
        <c:dLbls>
          <c:showLegendKey val="0"/>
          <c:showVal val="0"/>
          <c:showCatName val="1"/>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dirty="0"/>
              <a:t>RURALES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5">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61B1-4343-B5A5-929B51090194}"/>
              </c:ext>
            </c:extLst>
          </c:dPt>
          <c:dPt>
            <c:idx val="1"/>
            <c:bubble3D val="0"/>
            <c:explosion val="13"/>
            <c:spPr>
              <a:solidFill>
                <a:schemeClr val="accent3">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61B1-4343-B5A5-929B51090194}"/>
              </c:ext>
            </c:extLst>
          </c:dPt>
          <c:dPt>
            <c:idx val="2"/>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61B1-4343-B5A5-929B51090194}"/>
              </c:ext>
            </c:extLst>
          </c:dPt>
          <c:dPt>
            <c:idx val="3"/>
            <c:bubble3D val="0"/>
            <c:explosion val="18"/>
            <c:spPr>
              <a:solidFill>
                <a:schemeClr val="bg1">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61B1-4343-B5A5-929B51090194}"/>
              </c:ext>
            </c:extLst>
          </c:dPt>
          <c:dPt>
            <c:idx val="4"/>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9-61B1-4343-B5A5-929B51090194}"/>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61B1-4343-B5A5-929B510901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Hoja2!$F$9:$F$14</c:f>
              <c:strCache>
                <c:ptCount val="6"/>
                <c:pt idx="0">
                  <c:v>Productivo</c:v>
                </c:pt>
                <c:pt idx="1">
                  <c:v>Improductivo</c:v>
                </c:pt>
                <c:pt idx="2">
                  <c:v>Operación directa</c:v>
                </c:pt>
                <c:pt idx="3">
                  <c:v>Devolucion</c:v>
                </c:pt>
                <c:pt idx="4">
                  <c:v>Ingreso</c:v>
                </c:pt>
                <c:pt idx="5">
                  <c:v>no sociales</c:v>
                </c:pt>
              </c:strCache>
            </c:strRef>
          </c:cat>
          <c:val>
            <c:numRef>
              <c:f>Hoja2!$G$9:$G$14</c:f>
              <c:numCache>
                <c:formatCode>General</c:formatCode>
                <c:ptCount val="6"/>
                <c:pt idx="0">
                  <c:v>350</c:v>
                </c:pt>
                <c:pt idx="1">
                  <c:v>163</c:v>
                </c:pt>
                <c:pt idx="2">
                  <c:v>17</c:v>
                </c:pt>
                <c:pt idx="3">
                  <c:v>19</c:v>
                </c:pt>
                <c:pt idx="4">
                  <c:v>19</c:v>
                </c:pt>
                <c:pt idx="5">
                  <c:v>5</c:v>
                </c:pt>
              </c:numCache>
            </c:numRef>
          </c:val>
          <c:extLst>
            <c:ext xmlns:c16="http://schemas.microsoft.com/office/drawing/2014/chart" uri="{C3380CC4-5D6E-409C-BE32-E72D297353CC}">
              <c16:uniqueId val="{0000000C-61B1-4343-B5A5-929B51090194}"/>
            </c:ext>
          </c:extLst>
        </c:ser>
        <c:dLbls>
          <c:showLegendKey val="0"/>
          <c:showVal val="0"/>
          <c:showCatName val="1"/>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31872036955792216"/>
          <c:y val="7.281011205690481E-2"/>
          <c:w val="0.73938659087498826"/>
          <c:h val="0.72282401494676407"/>
        </c:manualLayout>
      </c:layout>
      <c:bar3DChart>
        <c:barDir val="col"/>
        <c:grouping val="clustered"/>
        <c:varyColors val="0"/>
        <c:ser>
          <c:idx val="0"/>
          <c:order val="0"/>
          <c:tx>
            <c:strRef>
              <c:f>Hoja2!$J$129</c:f>
              <c:strCache>
                <c:ptCount val="1"/>
                <c:pt idx="0">
                  <c:v>VALOR PATRIMONIAL</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9.8030192584110509E-3"/>
                  <c:y val="0.19832020068262257"/>
                </c:manualLayout>
              </c:layout>
              <c:tx>
                <c:rich>
                  <a:bodyPr/>
                  <a:lstStyle/>
                  <a:p>
                    <a:r>
                      <a:rPr lang="en-US" dirty="0"/>
                      <a:t>112 </a:t>
                    </a:r>
                  </a:p>
                  <a:p>
                    <a:r>
                      <a:rPr lang="en-US" dirty="0"/>
                      <a:t>SOCIEDADES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8A-4FE3-AB74-D2F5EC990889}"/>
                </c:ext>
              </c:extLst>
            </c:dLbl>
            <c:dLbl>
              <c:idx val="1"/>
              <c:layout>
                <c:manualLayout>
                  <c:x val="1.2542533348977784E-3"/>
                  <c:y val="0.25517189776113319"/>
                </c:manualLayout>
              </c:layout>
              <c:tx>
                <c:rich>
                  <a:bodyPr/>
                  <a:lstStyle/>
                  <a:p>
                    <a:r>
                      <a:rPr lang="en-US" dirty="0"/>
                      <a:t>138 </a:t>
                    </a:r>
                  </a:p>
                  <a:p>
                    <a:r>
                      <a:rPr lang="en-US" dirty="0"/>
                      <a:t>SOCIEDADES</a:t>
                    </a:r>
                  </a:p>
                  <a:p>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8A-4FE3-AB74-D2F5EC99088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Hoja2!$I$130:$I$131</c:f>
              <c:strCache>
                <c:ptCount val="2"/>
                <c:pt idx="0">
                  <c:v>EXTINTAS </c:v>
                </c:pt>
                <c:pt idx="1">
                  <c:v>EN PROCESO</c:v>
                </c:pt>
              </c:strCache>
            </c:strRef>
          </c:cat>
          <c:val>
            <c:numRef>
              <c:f>Hoja2!$J$130:$J$131</c:f>
              <c:numCache>
                <c:formatCode>_("$"* #,##0.00_);_("$"* \(#,##0.00\);_("$"* "-"??_);_(@_)</c:formatCode>
                <c:ptCount val="2"/>
                <c:pt idx="0">
                  <c:v>531488670365</c:v>
                </c:pt>
                <c:pt idx="1">
                  <c:v>732351925417</c:v>
                </c:pt>
              </c:numCache>
            </c:numRef>
          </c:val>
          <c:extLst>
            <c:ext xmlns:c16="http://schemas.microsoft.com/office/drawing/2014/chart" uri="{C3380CC4-5D6E-409C-BE32-E72D297353CC}">
              <c16:uniqueId val="{00000000-CD8A-4FE3-AB74-D2F5EC990889}"/>
            </c:ext>
          </c:extLst>
        </c:ser>
        <c:dLbls>
          <c:showLegendKey val="0"/>
          <c:showVal val="1"/>
          <c:showCatName val="0"/>
          <c:showSerName val="0"/>
          <c:showPercent val="0"/>
          <c:showBubbleSize val="0"/>
        </c:dLbls>
        <c:gapWidth val="150"/>
        <c:shape val="box"/>
        <c:axId val="1884335344"/>
        <c:axId val="1465769040"/>
        <c:axId val="0"/>
      </c:bar3DChart>
      <c:catAx>
        <c:axId val="18843353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465769040"/>
        <c:crosses val="autoZero"/>
        <c:auto val="1"/>
        <c:lblAlgn val="ctr"/>
        <c:lblOffset val="100"/>
        <c:noMultiLvlLbl val="0"/>
      </c:catAx>
      <c:valAx>
        <c:axId val="14657690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8843353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Hoja1!$A$24</c:f>
              <c:strCache>
                <c:ptCount val="1"/>
                <c:pt idx="0">
                  <c:v>APROBACION INVENTARIO</c:v>
                </c:pt>
              </c:strCache>
            </c:strRef>
          </c:tx>
          <c:spPr>
            <a:solidFill>
              <a:schemeClr val="accent1"/>
            </a:solidFill>
            <a:ln>
              <a:noFill/>
            </a:ln>
            <a:effectLst/>
          </c:spPr>
          <c:invertIfNegative val="0"/>
          <c:cat>
            <c:strRef>
              <c:f>Hoja1!$B$23:$C$23</c:f>
              <c:strCache>
                <c:ptCount val="2"/>
                <c:pt idx="0">
                  <c:v>EXTINTAS</c:v>
                </c:pt>
                <c:pt idx="1">
                  <c:v>EN PROCESO</c:v>
                </c:pt>
              </c:strCache>
            </c:strRef>
          </c:cat>
          <c:val>
            <c:numRef>
              <c:f>Hoja1!$B$24:$C$24</c:f>
              <c:numCache>
                <c:formatCode>General</c:formatCode>
                <c:ptCount val="2"/>
                <c:pt idx="0">
                  <c:v>29</c:v>
                </c:pt>
                <c:pt idx="1">
                  <c:v>43</c:v>
                </c:pt>
              </c:numCache>
            </c:numRef>
          </c:val>
          <c:extLst>
            <c:ext xmlns:c16="http://schemas.microsoft.com/office/drawing/2014/chart" uri="{C3380CC4-5D6E-409C-BE32-E72D297353CC}">
              <c16:uniqueId val="{00000000-5549-483A-985B-7D5929C0DE5E}"/>
            </c:ext>
          </c:extLst>
        </c:ser>
        <c:ser>
          <c:idx val="1"/>
          <c:order val="1"/>
          <c:tx>
            <c:strRef>
              <c:f>Hoja1!$A$25</c:f>
              <c:strCache>
                <c:ptCount val="1"/>
                <c:pt idx="0">
                  <c:v>REALIZACION DE ACTIVOS</c:v>
                </c:pt>
              </c:strCache>
            </c:strRef>
          </c:tx>
          <c:spPr>
            <a:solidFill>
              <a:schemeClr val="accent2"/>
            </a:solidFill>
            <a:ln>
              <a:noFill/>
            </a:ln>
            <a:effectLst/>
          </c:spPr>
          <c:invertIfNegative val="0"/>
          <c:cat>
            <c:strRef>
              <c:f>Hoja1!$B$23:$C$23</c:f>
              <c:strCache>
                <c:ptCount val="2"/>
                <c:pt idx="0">
                  <c:v>EXTINTAS</c:v>
                </c:pt>
                <c:pt idx="1">
                  <c:v>EN PROCESO</c:v>
                </c:pt>
              </c:strCache>
            </c:strRef>
          </c:cat>
          <c:val>
            <c:numRef>
              <c:f>Hoja1!$B$25:$C$25</c:f>
              <c:numCache>
                <c:formatCode>General</c:formatCode>
                <c:ptCount val="2"/>
                <c:pt idx="0">
                  <c:v>83</c:v>
                </c:pt>
                <c:pt idx="1">
                  <c:v>95</c:v>
                </c:pt>
              </c:numCache>
            </c:numRef>
          </c:val>
          <c:extLst>
            <c:ext xmlns:c16="http://schemas.microsoft.com/office/drawing/2014/chart" uri="{C3380CC4-5D6E-409C-BE32-E72D297353CC}">
              <c16:uniqueId val="{00000001-5549-483A-985B-7D5929C0DE5E}"/>
            </c:ext>
          </c:extLst>
        </c:ser>
        <c:dLbls>
          <c:showLegendKey val="0"/>
          <c:showVal val="0"/>
          <c:showCatName val="0"/>
          <c:showSerName val="0"/>
          <c:showPercent val="0"/>
          <c:showBubbleSize val="0"/>
        </c:dLbls>
        <c:gapWidth val="150"/>
        <c:axId val="80622944"/>
        <c:axId val="338350144"/>
      </c:barChart>
      <c:catAx>
        <c:axId val="8062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38350144"/>
        <c:crosses val="autoZero"/>
        <c:auto val="1"/>
        <c:lblAlgn val="ctr"/>
        <c:lblOffset val="100"/>
        <c:noMultiLvlLbl val="0"/>
      </c:catAx>
      <c:valAx>
        <c:axId val="3383501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dirty="0"/>
                  <a:t>No.</a:t>
                </a:r>
                <a:r>
                  <a:rPr lang="es-CO" baseline="0" dirty="0"/>
                  <a:t> Sociedades</a:t>
                </a:r>
                <a:endParaRPr lang="es-CO"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06229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r>
              <a:rPr lang="es-CO"/>
              <a:t>Estado de Ocupación inicial</a:t>
            </a:r>
          </a:p>
        </c:rich>
      </c:tx>
      <c:overlay val="0"/>
      <c:spPr>
        <a:noFill/>
        <a:ln>
          <a:noFill/>
        </a:ln>
        <a:effectLst/>
      </c:spPr>
      <c:txPr>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43620320544376684"/>
          <c:y val="0.19836622461129458"/>
          <c:w val="0.52548984640808927"/>
          <c:h val="0.66840559203388628"/>
        </c:manualLayout>
      </c:layout>
      <c:doughnutChart>
        <c:varyColors val="1"/>
        <c:ser>
          <c:idx val="0"/>
          <c:order val="0"/>
          <c:tx>
            <c:strRef>
              <c:f>Hoja1!$B$1</c:f>
              <c:strCache>
                <c:ptCount val="1"/>
                <c:pt idx="0">
                  <c:v>Estado de Ocupación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A085-43A3-8E24-D7F58B5D329E}"/>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A085-43A3-8E24-D7F58B5D329E}"/>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A085-43A3-8E24-D7F58B5D329E}"/>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A085-43A3-8E24-D7F58B5D329E}"/>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A085-43A3-8E24-D7F58B5D329E}"/>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A085-43A3-8E24-D7F58B5D329E}"/>
              </c:ext>
            </c:extLst>
          </c:dPt>
          <c:dLbls>
            <c:dLbl>
              <c:idx val="4"/>
              <c:layout>
                <c:manualLayout>
                  <c:x val="-7.0766012963300262E-2"/>
                  <c:y val="-4.3068089292696496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085-43A3-8E24-D7F58B5D329E}"/>
                </c:ext>
              </c:extLst>
            </c:dLbl>
            <c:dLbl>
              <c:idx val="5"/>
              <c:layout>
                <c:manualLayout>
                  <c:x val="1.2866547811509008E-2"/>
                  <c:y val="-4.737489822196615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085-43A3-8E24-D7F58B5D329E}"/>
                </c:ext>
              </c:extLst>
            </c:dLbl>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Hoja1!$A$2:$A$7</c:f>
              <c:strCache>
                <c:ptCount val="6"/>
                <c:pt idx="0">
                  <c:v>Ocupados Ilegalmente</c:v>
                </c:pt>
                <c:pt idx="1">
                  <c:v>Arrendados</c:v>
                </c:pt>
                <c:pt idx="2">
                  <c:v>Desocupados</c:v>
                </c:pt>
                <c:pt idx="3">
                  <c:v>En destinación provisional</c:v>
                </c:pt>
                <c:pt idx="4">
                  <c:v>Otros Estados </c:v>
                </c:pt>
                <c:pt idx="5">
                  <c:v>No susceptibles de Estado de Ocupación</c:v>
                </c:pt>
              </c:strCache>
            </c:strRef>
          </c:cat>
          <c:val>
            <c:numRef>
              <c:f>Hoja1!$B$2:$B$7</c:f>
              <c:numCache>
                <c:formatCode>General</c:formatCode>
                <c:ptCount val="6"/>
                <c:pt idx="0">
                  <c:v>9004</c:v>
                </c:pt>
                <c:pt idx="1">
                  <c:v>4146</c:v>
                </c:pt>
                <c:pt idx="2">
                  <c:v>5330</c:v>
                </c:pt>
                <c:pt idx="3">
                  <c:v>38</c:v>
                </c:pt>
                <c:pt idx="4">
                  <c:v>221</c:v>
                </c:pt>
                <c:pt idx="5">
                  <c:v>1047</c:v>
                </c:pt>
              </c:numCache>
            </c:numRef>
          </c:val>
          <c:extLst>
            <c:ext xmlns:c16="http://schemas.microsoft.com/office/drawing/2014/chart" uri="{C3380CC4-5D6E-409C-BE32-E72D297353CC}">
              <c16:uniqueId val="{0000000C-A085-43A3-8E24-D7F58B5D329E}"/>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1.4148375278168193E-2"/>
          <c:y val="0.23032257946876772"/>
          <c:w val="0.40263007977054244"/>
          <c:h val="0.743015519042782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r>
              <a:rPr lang="es-CO"/>
              <a:t>Estado de Ocupación inicial</a:t>
            </a:r>
          </a:p>
        </c:rich>
      </c:tx>
      <c:overlay val="0"/>
      <c:spPr>
        <a:noFill/>
        <a:ln>
          <a:noFill/>
        </a:ln>
        <a:effectLst/>
      </c:spPr>
      <c:txPr>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43620320544376684"/>
          <c:y val="0.19836622461129458"/>
          <c:w val="0.52548984640808927"/>
          <c:h val="0.66840559203388628"/>
        </c:manualLayout>
      </c:layout>
      <c:doughnutChart>
        <c:varyColors val="1"/>
        <c:ser>
          <c:idx val="0"/>
          <c:order val="0"/>
          <c:tx>
            <c:strRef>
              <c:f>Hoja1!$B$1</c:f>
              <c:strCache>
                <c:ptCount val="1"/>
                <c:pt idx="0">
                  <c:v>Estado de Ocupación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DE1-4B34-BB9B-6227FC148519}"/>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DE1-4B34-BB9B-6227FC148519}"/>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DE1-4B34-BB9B-6227FC148519}"/>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8DE1-4B34-BB9B-6227FC148519}"/>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8DE1-4B34-BB9B-6227FC148519}"/>
              </c:ext>
            </c:extLst>
          </c:dPt>
          <c:dLbls>
            <c:dLbl>
              <c:idx val="4"/>
              <c:layout>
                <c:manualLayout>
                  <c:x val="5.5869872093636967E-2"/>
                  <c:y val="-0.12138956707862029"/>
                </c:manualLayout>
              </c:layout>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DE1-4B34-BB9B-6227FC148519}"/>
                </c:ext>
              </c:extLst>
            </c:dLbl>
            <c:dLbl>
              <c:idx val="5"/>
              <c:layout>
                <c:manualLayout>
                  <c:x val="1.2866547811509008E-2"/>
                  <c:y val="-4.737489822196615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A-8DE1-4B34-BB9B-6227FC148519}"/>
                </c:ext>
              </c:extLst>
            </c:dLbl>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Ocupados Ilegalmente</c:v>
                </c:pt>
                <c:pt idx="1">
                  <c:v>Arrendados</c:v>
                </c:pt>
                <c:pt idx="2">
                  <c:v>Desocupados</c:v>
                </c:pt>
                <c:pt idx="3">
                  <c:v>Otros Estados </c:v>
                </c:pt>
                <c:pt idx="4">
                  <c:v>Arrendado en Saneamiento</c:v>
                </c:pt>
              </c:strCache>
            </c:strRef>
          </c:cat>
          <c:val>
            <c:numRef>
              <c:f>Hoja1!$B$2:$B$6</c:f>
              <c:numCache>
                <c:formatCode>General</c:formatCode>
                <c:ptCount val="5"/>
                <c:pt idx="0">
                  <c:v>2685</c:v>
                </c:pt>
                <c:pt idx="1">
                  <c:v>135</c:v>
                </c:pt>
                <c:pt idx="2">
                  <c:v>904</c:v>
                </c:pt>
                <c:pt idx="3">
                  <c:v>1492</c:v>
                </c:pt>
                <c:pt idx="4">
                  <c:v>22</c:v>
                </c:pt>
              </c:numCache>
            </c:numRef>
          </c:val>
          <c:extLst>
            <c:ext xmlns:c16="http://schemas.microsoft.com/office/drawing/2014/chart" uri="{C3380CC4-5D6E-409C-BE32-E72D297353CC}">
              <c16:uniqueId val="{0000000B-8DE1-4B34-BB9B-6227FC148519}"/>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1.4148375278168193E-2"/>
          <c:y val="0.23032257946876772"/>
          <c:w val="0.40263007977054244"/>
          <c:h val="0.743015519042782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 id="15">
  <a:schemeClr val="accent2"/>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858719-4FEA-4F3B-A5FE-FB0912457455}"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s-ES"/>
        </a:p>
      </dgm:t>
    </dgm:pt>
    <dgm:pt modelId="{13D3AAE8-82BC-418F-A0FF-AEAD6ADF007C}">
      <dgm:prSet phldrT="[Texto]" custT="1"/>
      <dgm:spPr/>
      <dgm:t>
        <a:bodyPr/>
        <a:lstStyle/>
        <a:p>
          <a:pPr algn="l"/>
          <a:r>
            <a:rPr lang="es-ES" sz="2400" b="1" kern="1200" dirty="0">
              <a:solidFill>
                <a:prstClr val="white"/>
              </a:solidFill>
              <a:latin typeface="Calibri" panose="020F0502020204030204"/>
              <a:ea typeface="+mn-ea"/>
              <a:cs typeface="+mn-cs"/>
            </a:rPr>
            <a:t>Definición</a:t>
          </a:r>
        </a:p>
        <a:p>
          <a:pPr algn="just"/>
          <a:r>
            <a:rPr lang="es-ES" sz="1400" b="0" kern="1200" dirty="0">
              <a:solidFill>
                <a:schemeClr val="tx1"/>
              </a:solidFill>
              <a:latin typeface="Calibri" panose="020F0502020204030204"/>
              <a:ea typeface="+mn-ea"/>
              <a:cs typeface="+mn-cs"/>
            </a:rPr>
            <a:t>Auxilio económico otorgado a los trabajadores de SAE  con el propósito de fomentar la educación formal superior, de modo que se profesionalice la planta y se aumenten los niveles de eficiencia y eficacia en el ejercicio de la función que le corresponde a la sociedad</a:t>
          </a:r>
          <a:r>
            <a:rPr lang="es-CO" sz="1400" b="0" kern="1200" dirty="0">
              <a:solidFill>
                <a:schemeClr val="tx1"/>
              </a:solidFill>
            </a:rPr>
            <a:t>. </a:t>
          </a:r>
          <a:endParaRPr lang="es-ES" sz="2400" kern="1200" dirty="0">
            <a:latin typeface="Calibri" panose="020F0502020204030204"/>
            <a:ea typeface="+mn-ea"/>
            <a:cs typeface="+mn-cs"/>
          </a:endParaRPr>
        </a:p>
      </dgm:t>
    </dgm:pt>
    <dgm:pt modelId="{C9AE14EC-87A5-4ED5-9DA1-F6FAF7C66B8B}" type="sibTrans" cxnId="{604CEE03-406F-4F80-99B3-50083A6DB2C9}">
      <dgm:prSet/>
      <dgm:spPr/>
      <dgm:t>
        <a:bodyPr/>
        <a:lstStyle/>
        <a:p>
          <a:endParaRPr lang="es-CO" sz="1400"/>
        </a:p>
      </dgm:t>
    </dgm:pt>
    <dgm:pt modelId="{2973071D-ADC6-4F42-A521-4929E39F155C}" type="parTrans" cxnId="{604CEE03-406F-4F80-99B3-50083A6DB2C9}">
      <dgm:prSet/>
      <dgm:spPr/>
      <dgm:t>
        <a:bodyPr/>
        <a:lstStyle/>
        <a:p>
          <a:endParaRPr lang="es-CO" sz="1400"/>
        </a:p>
      </dgm:t>
    </dgm:pt>
    <dgm:pt modelId="{6517FD68-8819-4026-9198-3EC45DE5F022}">
      <dgm:prSet phldrT="[Texto]" custT="1"/>
      <dgm:spPr/>
      <dgm:t>
        <a:bodyPr/>
        <a:lstStyle/>
        <a:p>
          <a:pPr marL="0" lvl="0" indent="0" algn="l" defTabSz="1600200">
            <a:lnSpc>
              <a:spcPct val="90000"/>
            </a:lnSpc>
            <a:spcBef>
              <a:spcPct val="0"/>
            </a:spcBef>
            <a:spcAft>
              <a:spcPct val="35000"/>
            </a:spcAft>
            <a:buNone/>
          </a:pPr>
          <a:r>
            <a:rPr lang="es-ES" sz="2400" b="1" kern="1200" dirty="0">
              <a:latin typeface="Calibri"/>
              <a:ea typeface="+mn-ea"/>
              <a:cs typeface="+mn-cs"/>
            </a:rPr>
            <a:t>Modalidades</a:t>
          </a:r>
          <a:endParaRPr lang="es-ES" sz="2400" kern="1200" dirty="0">
            <a:latin typeface="Calibri"/>
            <a:ea typeface="+mn-ea"/>
            <a:cs typeface="+mn-cs"/>
          </a:endParaRPr>
        </a:p>
      </dgm:t>
    </dgm:pt>
    <dgm:pt modelId="{CFECA83F-9B76-4E6C-B6A1-D8AB3D6687B0}" type="sibTrans" cxnId="{2AE778D5-0414-4301-994B-F55CC8FDC785}">
      <dgm:prSet/>
      <dgm:spPr/>
      <dgm:t>
        <a:bodyPr/>
        <a:lstStyle/>
        <a:p>
          <a:endParaRPr lang="es-ES" sz="1400"/>
        </a:p>
      </dgm:t>
    </dgm:pt>
    <dgm:pt modelId="{63E0914C-ECC0-4030-9088-43DA7A30FDC9}" type="parTrans" cxnId="{2AE778D5-0414-4301-994B-F55CC8FDC785}">
      <dgm:prSet/>
      <dgm:spPr/>
      <dgm:t>
        <a:bodyPr/>
        <a:lstStyle/>
        <a:p>
          <a:endParaRPr lang="es-ES" sz="1400"/>
        </a:p>
      </dgm:t>
    </dgm:pt>
    <dgm:pt modelId="{E4AFD498-A88F-4F8D-B656-254F83CCFB10}">
      <dgm:prSet phldrT="[Texto]" custT="1"/>
      <dgm:spPr/>
      <dgm:t>
        <a:bodyPr/>
        <a:lstStyle/>
        <a:p>
          <a:pPr algn="ctr">
            <a:buFont typeface="+mj-lt"/>
            <a:buAutoNum type="alphaLcParenR"/>
          </a:pPr>
          <a:r>
            <a:rPr lang="es-ES" sz="2400" b="1" kern="1200" dirty="0">
              <a:latin typeface="Calibri" panose="020F0502020204030204"/>
              <a:ea typeface="+mn-ea"/>
              <a:cs typeface="+mn-cs"/>
            </a:rPr>
            <a:t>Periodicidad</a:t>
          </a:r>
          <a:r>
            <a:rPr lang="es-CO" sz="1400" b="0" dirty="0">
              <a:latin typeface="Calibri" panose="020F0502020204030204"/>
              <a:ea typeface="+mn-ea"/>
              <a:cs typeface="+mn-cs"/>
            </a:rPr>
            <a:t>.</a:t>
          </a:r>
        </a:p>
        <a:p>
          <a:pPr algn="just">
            <a:buFont typeface="+mj-lt"/>
            <a:buAutoNum type="alphaLcParenR"/>
          </a:pPr>
          <a:r>
            <a:rPr lang="es-CO" sz="1400" b="0" dirty="0">
              <a:solidFill>
                <a:schemeClr val="tx1"/>
              </a:solidFill>
              <a:latin typeface="Calibri" panose="020F0502020204030204"/>
              <a:ea typeface="+mn-ea"/>
              <a:cs typeface="+mn-cs"/>
            </a:rPr>
            <a:t>El apoyo para la educación se aprobará por cada periodo o ciclo y según el presupuesto disponible para la vigencia.</a:t>
          </a:r>
          <a:endParaRPr lang="es-ES" sz="1200" b="0" dirty="0">
            <a:latin typeface="Calibri" panose="020F0502020204030204"/>
            <a:ea typeface="+mn-ea"/>
            <a:cs typeface="+mn-cs"/>
          </a:endParaRPr>
        </a:p>
      </dgm:t>
    </dgm:pt>
    <dgm:pt modelId="{3C6B4130-2564-4157-88BA-E49C17ECA514}" type="parTrans" cxnId="{E1EFA401-7F00-4130-A5D5-AD279588548D}">
      <dgm:prSet/>
      <dgm:spPr/>
      <dgm:t>
        <a:bodyPr/>
        <a:lstStyle/>
        <a:p>
          <a:endParaRPr lang="es-CO"/>
        </a:p>
      </dgm:t>
    </dgm:pt>
    <dgm:pt modelId="{E82D73EF-CF50-4D7B-9CE3-42063A521F61}" type="sibTrans" cxnId="{E1EFA401-7F00-4130-A5D5-AD279588548D}">
      <dgm:prSet/>
      <dgm:spPr/>
      <dgm:t>
        <a:bodyPr/>
        <a:lstStyle/>
        <a:p>
          <a:endParaRPr lang="es-CO"/>
        </a:p>
      </dgm:t>
    </dgm:pt>
    <dgm:pt modelId="{9BA9A47B-2F44-43E0-8AA9-0047414CBD8F}">
      <dgm:prSet phldrT="[Texto]" custT="1"/>
      <dgm:spPr/>
      <dgm:t>
        <a:bodyPr/>
        <a:lstStyle/>
        <a:p>
          <a:pPr marL="0" lvl="0" algn="ctr" defTabSz="1066800">
            <a:lnSpc>
              <a:spcPct val="90000"/>
            </a:lnSpc>
            <a:spcBef>
              <a:spcPct val="0"/>
            </a:spcBef>
            <a:spcAft>
              <a:spcPct val="35000"/>
            </a:spcAft>
            <a:buNone/>
          </a:pPr>
          <a:r>
            <a:rPr lang="es-ES" sz="2400" b="1" kern="1200" dirty="0">
              <a:latin typeface="Calibri"/>
              <a:ea typeface="+mn-ea"/>
              <a:cs typeface="+mn-cs"/>
            </a:rPr>
            <a:t>Requisitos</a:t>
          </a:r>
        </a:p>
        <a:p>
          <a:pPr marL="0" lvl="0" algn="l" defTabSz="1066800">
            <a:lnSpc>
              <a:spcPct val="90000"/>
            </a:lnSpc>
            <a:spcBef>
              <a:spcPct val="0"/>
            </a:spcBef>
            <a:spcAft>
              <a:spcPct val="35000"/>
            </a:spcAft>
            <a:buNone/>
          </a:pPr>
          <a:r>
            <a:rPr lang="es-CO" sz="1200" b="1" kern="1200" dirty="0">
              <a:solidFill>
                <a:schemeClr val="tx1"/>
              </a:solidFill>
              <a:latin typeface="Calibri" panose="020F0502020204030204"/>
              <a:ea typeface="+mn-ea"/>
              <a:cs typeface="+mn-cs"/>
            </a:rPr>
            <a:t>Tipo de Vinculación:</a:t>
          </a:r>
          <a:r>
            <a:rPr lang="es-CO" sz="1200" b="0" kern="1200" dirty="0">
              <a:solidFill>
                <a:schemeClr val="tx1"/>
              </a:solidFill>
              <a:latin typeface="Calibri" panose="020F0502020204030204"/>
              <a:ea typeface="+mn-ea"/>
              <a:cs typeface="+mn-cs"/>
            </a:rPr>
            <a:t> Contrato laboral directo con SAE a término indefinido.</a:t>
          </a:r>
        </a:p>
        <a:p>
          <a:pPr marL="0" lvl="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Antigüedad</a:t>
          </a:r>
          <a:r>
            <a:rPr lang="es-CO" sz="1200" b="0" kern="1200" dirty="0">
              <a:solidFill>
                <a:prstClr val="black"/>
              </a:solidFill>
              <a:latin typeface="Calibri" panose="020F0502020204030204"/>
              <a:ea typeface="+mn-ea"/>
              <a:cs typeface="+mn-cs"/>
            </a:rPr>
            <a:t> (Art. 2.2.10.5 Decreto 1083 de 2015) Mínimo de doce (12) meses continuos al servicio de la entidad.</a:t>
          </a:r>
        </a:p>
        <a:p>
          <a:pPr marL="0" lvl="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Evaluación de rendimiento </a:t>
          </a:r>
          <a:r>
            <a:rPr lang="es-CO" sz="1200" b="0" kern="1200" dirty="0">
              <a:solidFill>
                <a:prstClr val="black"/>
              </a:solidFill>
              <a:latin typeface="Calibri" panose="020F0502020204030204"/>
              <a:ea typeface="+mn-ea"/>
              <a:cs typeface="+mn-cs"/>
            </a:rPr>
            <a:t>(P-GT2-171 Procedimiento  evaluación  de rendimiento): calificación sobresaliente en la última evaluación anual de rendimiento.</a:t>
          </a:r>
          <a:endParaRPr lang="es-ES" sz="1200" b="0" kern="1200" dirty="0">
            <a:solidFill>
              <a:prstClr val="black"/>
            </a:solidFill>
            <a:latin typeface="Calibri" panose="020F0502020204030204"/>
            <a:ea typeface="+mn-ea"/>
            <a:cs typeface="+mn-cs"/>
          </a:endParaRPr>
        </a:p>
      </dgm:t>
    </dgm:pt>
    <dgm:pt modelId="{5F6FDACC-1430-4E96-AC92-02F36E4DDF51}" type="sibTrans" cxnId="{71FC40A6-1C29-4487-AC49-269365B3FAC3}">
      <dgm:prSet/>
      <dgm:spPr/>
      <dgm:t>
        <a:bodyPr/>
        <a:lstStyle/>
        <a:p>
          <a:endParaRPr lang="es-CO" sz="1400"/>
        </a:p>
      </dgm:t>
    </dgm:pt>
    <dgm:pt modelId="{7E6812FD-595D-4007-A13B-05C69384F978}" type="parTrans" cxnId="{71FC40A6-1C29-4487-AC49-269365B3FAC3}">
      <dgm:prSet/>
      <dgm:spPr/>
      <dgm:t>
        <a:bodyPr/>
        <a:lstStyle/>
        <a:p>
          <a:endParaRPr lang="es-CO" sz="1400"/>
        </a:p>
      </dgm:t>
    </dgm:pt>
    <dgm:pt modelId="{8CC3A82B-9835-4B71-A2F1-88D244993D68}">
      <dgm:prSet phldrT="[Texto]" custT="1"/>
      <dgm:spPr/>
      <dgm:t>
        <a:bodyPr/>
        <a:lstStyle/>
        <a:p>
          <a:pPr marL="0" lvl="0" algn="just" defTabSz="1066800">
            <a:lnSpc>
              <a:spcPct val="90000"/>
            </a:lnSpc>
            <a:spcBef>
              <a:spcPct val="0"/>
            </a:spcBef>
            <a:spcAft>
              <a:spcPct val="35000"/>
            </a:spcAft>
            <a:buFont typeface="+mj-lt"/>
            <a:buNone/>
          </a:pPr>
          <a:r>
            <a:rPr lang="es-CO" sz="1200" b="1" kern="1200" dirty="0">
              <a:solidFill>
                <a:prstClr val="black"/>
              </a:solidFill>
              <a:latin typeface="Calibri" panose="020F0502020204030204"/>
              <a:ea typeface="+mn-ea"/>
              <a:cs typeface="+mn-cs"/>
            </a:rPr>
            <a:t>No sanción disciplinaria:</a:t>
          </a:r>
          <a:r>
            <a:rPr lang="es-CO" sz="1200" b="0" kern="1200" dirty="0">
              <a:solidFill>
                <a:prstClr val="black"/>
              </a:solidFill>
              <a:latin typeface="Calibri" panose="020F0502020204030204"/>
              <a:ea typeface="+mn-ea"/>
              <a:cs typeface="+mn-cs"/>
            </a:rPr>
            <a:t> No debe registrar sanción disciplinaria dentro del año inmediatamente anterior.</a:t>
          </a:r>
          <a:endParaRPr lang="es-ES" sz="1200" b="0" kern="1200" dirty="0">
            <a:solidFill>
              <a:prstClr val="black"/>
            </a:solidFill>
            <a:latin typeface="Calibri" panose="020F0502020204030204"/>
            <a:ea typeface="+mn-ea"/>
            <a:cs typeface="+mn-cs"/>
          </a:endParaRPr>
        </a:p>
      </dgm:t>
    </dgm:pt>
    <dgm:pt modelId="{30E2E785-2667-4038-BCE5-6F50D9287EE4}" type="sibTrans" cxnId="{3B530105-7C32-4A0C-8465-DF89F8E82175}">
      <dgm:prSet/>
      <dgm:spPr/>
      <dgm:t>
        <a:bodyPr/>
        <a:lstStyle/>
        <a:p>
          <a:endParaRPr lang="es-CO"/>
        </a:p>
      </dgm:t>
    </dgm:pt>
    <dgm:pt modelId="{013A6699-D4C0-4A5D-B823-9AE2FB985FAA}" type="parTrans" cxnId="{3B530105-7C32-4A0C-8465-DF89F8E82175}">
      <dgm:prSet/>
      <dgm:spPr/>
      <dgm:t>
        <a:bodyPr/>
        <a:lstStyle/>
        <a:p>
          <a:endParaRPr lang="es-CO"/>
        </a:p>
      </dgm:t>
    </dgm:pt>
    <dgm:pt modelId="{7B792AB6-619B-4CE1-A2E3-D3A950B710C6}">
      <dgm:prSet phldrT="[Texto]" custT="1"/>
      <dgm:spPr/>
      <dgm:t>
        <a:bodyPr/>
        <a:lstStyle/>
        <a:p>
          <a:pPr algn="l">
            <a:buFont typeface="+mj-lt"/>
            <a:buAutoNum type="alphaLcParenR"/>
          </a:pPr>
          <a:endParaRPr lang="es-ES" sz="2000" b="1" dirty="0">
            <a:latin typeface="Calibri" panose="020F0502020204030204"/>
            <a:ea typeface="+mn-ea"/>
            <a:cs typeface="+mn-cs"/>
          </a:endParaRPr>
        </a:p>
        <a:p>
          <a:pPr algn="l">
            <a:buFont typeface="+mj-lt"/>
            <a:buAutoNum type="alphaLcParenR"/>
          </a:pPr>
          <a:r>
            <a:rPr lang="es-ES" sz="2400" b="1" dirty="0">
              <a:latin typeface="Calibri" panose="020F0502020204030204"/>
              <a:ea typeface="+mn-ea"/>
              <a:cs typeface="+mn-cs"/>
            </a:rPr>
            <a:t>Presupuesto</a:t>
          </a:r>
        </a:p>
        <a:p>
          <a:pPr algn="l">
            <a:buFont typeface="+mj-lt"/>
            <a:buAutoNum type="alphaLcParenR"/>
          </a:pPr>
          <a:endParaRPr lang="es-ES" sz="1200" b="0" dirty="0">
            <a:latin typeface="Calibri" panose="020F0502020204030204"/>
            <a:ea typeface="+mn-ea"/>
            <a:cs typeface="+mn-cs"/>
          </a:endParaRPr>
        </a:p>
      </dgm:t>
    </dgm:pt>
    <dgm:pt modelId="{F396F5DE-9393-454B-8CC6-3059DD87484D}" type="parTrans" cxnId="{7E742513-0B72-45DE-9551-419F60C4FDA9}">
      <dgm:prSet/>
      <dgm:spPr/>
      <dgm:t>
        <a:bodyPr/>
        <a:lstStyle/>
        <a:p>
          <a:endParaRPr lang="es-CO"/>
        </a:p>
      </dgm:t>
    </dgm:pt>
    <dgm:pt modelId="{A91D4203-F605-468B-857A-9AAB4045A0F7}" type="sibTrans" cxnId="{7E742513-0B72-45DE-9551-419F60C4FDA9}">
      <dgm:prSet/>
      <dgm:spPr/>
      <dgm:t>
        <a:bodyPr/>
        <a:lstStyle/>
        <a:p>
          <a:endParaRPr lang="es-CO"/>
        </a:p>
      </dgm:t>
    </dgm:pt>
    <dgm:pt modelId="{59DF6416-9F80-4233-80ED-BD443768DF6A}">
      <dgm:prSet phldrT="[Texto]" custT="1"/>
      <dgm:spPr/>
      <dgm:t>
        <a:bodyPr/>
        <a:lstStyle/>
        <a:p>
          <a:pPr marL="0" lvl="0" indent="0" algn="just" defTabSz="1600200">
            <a:lnSpc>
              <a:spcPct val="90000"/>
            </a:lnSpc>
            <a:spcBef>
              <a:spcPct val="0"/>
            </a:spcBef>
            <a:spcAft>
              <a:spcPct val="35000"/>
            </a:spcAft>
            <a:buNone/>
          </a:pPr>
          <a:r>
            <a:rPr lang="es-ES" sz="1400" b="0" dirty="0">
              <a:solidFill>
                <a:schemeClr val="tx1"/>
              </a:solidFill>
            </a:rPr>
            <a:t>El </a:t>
          </a:r>
          <a:r>
            <a:rPr lang="es-ES" sz="1200" b="0" dirty="0">
              <a:solidFill>
                <a:schemeClr val="tx1"/>
              </a:solidFill>
            </a:rPr>
            <a:t>auxilio económico cubre  programas de pregrado y postgrado debidamente registrados en el Sistema Nacional de Información de la Educación Superior - SNIES y ofrecidos por instituciones de educación superior autorizadas.  </a:t>
          </a:r>
          <a:r>
            <a:rPr lang="es-ES" sz="1200" b="1" dirty="0">
              <a:solidFill>
                <a:schemeClr val="tx1"/>
              </a:solidFill>
            </a:rPr>
            <a:t>Pregrado: </a:t>
          </a:r>
          <a:r>
            <a:rPr lang="es-ES" sz="1200" b="0" dirty="0">
              <a:solidFill>
                <a:schemeClr val="tx1"/>
              </a:solidFill>
            </a:rPr>
            <a:t>técnico, tecnológico y profesional. </a:t>
          </a:r>
          <a:r>
            <a:rPr lang="es-ES" sz="1200" b="1" dirty="0">
              <a:solidFill>
                <a:schemeClr val="tx1"/>
              </a:solidFill>
            </a:rPr>
            <a:t>Postgrado: </a:t>
          </a:r>
          <a:r>
            <a:rPr lang="es-ES" sz="1200" b="0" dirty="0">
              <a:solidFill>
                <a:schemeClr val="tx1"/>
              </a:solidFill>
            </a:rPr>
            <a:t>Especialización, maestría y doctorado. En los núcleos de conocimiento que guarden directa relación con las funciones del empleo</a:t>
          </a:r>
          <a:r>
            <a:rPr lang="es-ES" sz="1100" b="0" dirty="0">
              <a:solidFill>
                <a:schemeClr val="tx1"/>
              </a:solidFill>
            </a:rPr>
            <a:t>.</a:t>
          </a:r>
          <a:endParaRPr lang="es-ES" sz="2400" kern="1200" dirty="0">
            <a:solidFill>
              <a:schemeClr val="tx1"/>
            </a:solidFill>
            <a:latin typeface="Calibri"/>
            <a:ea typeface="+mn-ea"/>
            <a:cs typeface="+mn-cs"/>
          </a:endParaRPr>
        </a:p>
      </dgm:t>
    </dgm:pt>
    <dgm:pt modelId="{94B3ACBD-7393-418E-9BE6-CE653FAEEF15}" type="parTrans" cxnId="{3289104D-2DE2-4EEC-AA09-6D1844C1D9DE}">
      <dgm:prSet/>
      <dgm:spPr/>
      <dgm:t>
        <a:bodyPr/>
        <a:lstStyle/>
        <a:p>
          <a:endParaRPr lang="es-CO"/>
        </a:p>
      </dgm:t>
    </dgm:pt>
    <dgm:pt modelId="{A4FEBADA-615A-44B1-88FF-73FC463E6C5C}" type="sibTrans" cxnId="{3289104D-2DE2-4EEC-AA09-6D1844C1D9DE}">
      <dgm:prSet/>
      <dgm:spPr/>
      <dgm:t>
        <a:bodyPr/>
        <a:lstStyle/>
        <a:p>
          <a:endParaRPr lang="es-CO"/>
        </a:p>
      </dgm:t>
    </dgm:pt>
    <dgm:pt modelId="{0D3AFFBD-618E-4CA8-B5BD-AB43A9FD8084}">
      <dgm:prSet phldrT="[Texto]" custT="1"/>
      <dgm:spPr/>
      <dgm:t>
        <a:bodyPr/>
        <a:lstStyle/>
        <a:p>
          <a:pPr algn="just">
            <a:buFont typeface="+mj-lt"/>
            <a:buNone/>
          </a:pPr>
          <a:r>
            <a:rPr lang="es-ES" sz="1200" b="0" dirty="0">
              <a:latin typeface="Calibri" panose="020F0502020204030204"/>
              <a:ea typeface="+mn-ea"/>
              <a:cs typeface="+mn-cs"/>
            </a:rPr>
            <a:t>	</a:t>
          </a:r>
          <a:r>
            <a:rPr lang="es-ES" sz="1200" b="0" dirty="0">
              <a:solidFill>
                <a:schemeClr val="tx1"/>
              </a:solidFill>
              <a:latin typeface="Calibri" panose="020F0502020204030204"/>
              <a:ea typeface="+mn-ea"/>
              <a:cs typeface="+mn-cs"/>
            </a:rPr>
            <a:t>Proyecto 2019LG263 </a:t>
          </a:r>
          <a:r>
            <a:rPr lang="es-CO" sz="1200" u="none" strike="noStrike" dirty="0">
              <a:solidFill>
                <a:schemeClr val="tx1"/>
              </a:solidFill>
              <a:effectLst/>
            </a:rPr>
            <a:t>LP-NA Apoyo a La Educación Formal de los Trabajadores que cursen Formación Avanzada. </a:t>
          </a:r>
          <a:endParaRPr lang="es-ES" sz="1200" b="0" dirty="0">
            <a:solidFill>
              <a:schemeClr val="tx1"/>
            </a:solidFill>
            <a:latin typeface="Calibri" panose="020F0502020204030204"/>
            <a:ea typeface="+mn-ea"/>
            <a:cs typeface="+mn-cs"/>
          </a:endParaRPr>
        </a:p>
      </dgm:t>
    </dgm:pt>
    <dgm:pt modelId="{4DBF260A-62ED-4C20-AF33-DCCF7741D21D}" type="sibTrans" cxnId="{71872BC2-6FD2-4F68-B363-14F7B804063D}">
      <dgm:prSet/>
      <dgm:spPr/>
      <dgm:t>
        <a:bodyPr/>
        <a:lstStyle/>
        <a:p>
          <a:endParaRPr lang="es-CO"/>
        </a:p>
      </dgm:t>
    </dgm:pt>
    <dgm:pt modelId="{890C7B80-4FB3-4CDF-A66B-62FBC11EE75D}" type="parTrans" cxnId="{71872BC2-6FD2-4F68-B363-14F7B804063D}">
      <dgm:prSet/>
      <dgm:spPr/>
      <dgm:t>
        <a:bodyPr/>
        <a:lstStyle/>
        <a:p>
          <a:endParaRPr lang="es-CO"/>
        </a:p>
      </dgm:t>
    </dgm:pt>
    <dgm:pt modelId="{6FB4D8D8-8F0E-4874-AF86-FA341067952E}">
      <dgm:prSet phldrT="[Texto]" custT="1"/>
      <dgm:spPr/>
      <dgm:t>
        <a:bodyPr/>
        <a:lstStyle/>
        <a:p>
          <a:pPr algn="just">
            <a:buFont typeface="+mj-lt"/>
            <a:buNone/>
          </a:pPr>
          <a:r>
            <a:rPr lang="es-CO" sz="1200" b="1" u="none" strike="noStrike" dirty="0">
              <a:solidFill>
                <a:schemeClr val="tx1"/>
              </a:solidFill>
              <a:effectLst/>
              <a:latin typeface="Calibri" panose="020F0502020204030204"/>
              <a:ea typeface="+mn-ea"/>
              <a:cs typeface="+mn-cs"/>
            </a:rPr>
            <a:t>Vigencia 2019</a:t>
          </a:r>
        </a:p>
        <a:p>
          <a:pPr algn="just">
            <a:buFont typeface="+mj-lt"/>
            <a:buNone/>
          </a:pPr>
          <a:r>
            <a:rPr lang="es-CO" sz="1800" b="1" u="none" strike="noStrike" dirty="0">
              <a:solidFill>
                <a:schemeClr val="tx1"/>
              </a:solidFill>
              <a:effectLst/>
              <a:latin typeface="Calibri" panose="020F0502020204030204"/>
              <a:ea typeface="+mn-ea"/>
              <a:cs typeface="+mn-cs"/>
            </a:rPr>
            <a:t>$ 240.000.000</a:t>
          </a:r>
          <a:endParaRPr lang="es-ES" sz="1800" b="1" dirty="0">
            <a:solidFill>
              <a:schemeClr val="tx1"/>
            </a:solidFill>
            <a:latin typeface="Calibri" panose="020F0502020204030204"/>
            <a:ea typeface="+mn-ea"/>
            <a:cs typeface="+mn-cs"/>
          </a:endParaRPr>
        </a:p>
      </dgm:t>
    </dgm:pt>
    <dgm:pt modelId="{BF1B0B56-D396-4276-8565-9920CF114DBE}" type="parTrans" cxnId="{86D7336E-11F3-4A40-946F-C6D64B24501B}">
      <dgm:prSet/>
      <dgm:spPr/>
      <dgm:t>
        <a:bodyPr/>
        <a:lstStyle/>
        <a:p>
          <a:endParaRPr lang="es-CO"/>
        </a:p>
      </dgm:t>
    </dgm:pt>
    <dgm:pt modelId="{9C08EF8F-F084-4811-AD42-F55917BB5BB0}" type="sibTrans" cxnId="{86D7336E-11F3-4A40-946F-C6D64B24501B}">
      <dgm:prSet/>
      <dgm:spPr/>
      <dgm:t>
        <a:bodyPr/>
        <a:lstStyle/>
        <a:p>
          <a:endParaRPr lang="es-CO"/>
        </a:p>
      </dgm:t>
    </dgm:pt>
    <dgm:pt modelId="{C1B2E141-F262-4A96-AFD8-B6AEA8191BED}" type="pres">
      <dgm:prSet presAssocID="{E3858719-4FEA-4F3B-A5FE-FB0912457455}" presName="Name0" presStyleCnt="0">
        <dgm:presLayoutVars>
          <dgm:dir/>
          <dgm:resizeHandles val="exact"/>
        </dgm:presLayoutVars>
      </dgm:prSet>
      <dgm:spPr/>
    </dgm:pt>
    <dgm:pt modelId="{80AD9DE6-1E37-43C1-8EA5-2F69F2B96B80}" type="pres">
      <dgm:prSet presAssocID="{13D3AAE8-82BC-418F-A0FF-AEAD6ADF007C}" presName="node" presStyleLbl="node1" presStyleIdx="0" presStyleCnt="5">
        <dgm:presLayoutVars>
          <dgm:bulletEnabled val="1"/>
        </dgm:presLayoutVars>
      </dgm:prSet>
      <dgm:spPr/>
    </dgm:pt>
    <dgm:pt modelId="{7F9C22B9-39BE-41FB-BA63-C5FF72539D55}" type="pres">
      <dgm:prSet presAssocID="{C9AE14EC-87A5-4ED5-9DA1-F6FAF7C66B8B}" presName="sibTrans" presStyleCnt="0"/>
      <dgm:spPr/>
    </dgm:pt>
    <dgm:pt modelId="{343FCE4A-6EC9-4808-AE06-ABD9178B72B6}" type="pres">
      <dgm:prSet presAssocID="{6517FD68-8819-4026-9198-3EC45DE5F022}" presName="node" presStyleLbl="node1" presStyleIdx="1" presStyleCnt="5" custScaleX="114557" custLinFactNeighborY="-697">
        <dgm:presLayoutVars>
          <dgm:bulletEnabled val="1"/>
        </dgm:presLayoutVars>
      </dgm:prSet>
      <dgm:spPr/>
    </dgm:pt>
    <dgm:pt modelId="{61FA31DD-D08A-4BC1-BFAD-EC916DB4086C}" type="pres">
      <dgm:prSet presAssocID="{CFECA83F-9B76-4E6C-B6A1-D8AB3D6687B0}" presName="sibTrans" presStyleCnt="0"/>
      <dgm:spPr/>
    </dgm:pt>
    <dgm:pt modelId="{533D18BE-FD37-4199-BB43-B8D1B7F51404}" type="pres">
      <dgm:prSet presAssocID="{9BA9A47B-2F44-43E0-8AA9-0047414CBD8F}" presName="node" presStyleLbl="node1" presStyleIdx="2" presStyleCnt="5" custScaleX="148486" custLinFactNeighborX="1" custLinFactNeighborY="1126">
        <dgm:presLayoutVars>
          <dgm:bulletEnabled val="1"/>
        </dgm:presLayoutVars>
      </dgm:prSet>
      <dgm:spPr/>
    </dgm:pt>
    <dgm:pt modelId="{801F8AEF-ADD7-4800-A00C-4C86C011D4D0}" type="pres">
      <dgm:prSet presAssocID="{5F6FDACC-1430-4E96-AC92-02F36E4DDF51}" presName="sibTrans" presStyleCnt="0"/>
      <dgm:spPr/>
    </dgm:pt>
    <dgm:pt modelId="{EAA2DCC7-03AA-4A67-BE61-4D539EE88EB3}" type="pres">
      <dgm:prSet presAssocID="{E4AFD498-A88F-4F8D-B656-254F83CCFB10}" presName="node" presStyleLbl="node1" presStyleIdx="3" presStyleCnt="5">
        <dgm:presLayoutVars>
          <dgm:bulletEnabled val="1"/>
        </dgm:presLayoutVars>
      </dgm:prSet>
      <dgm:spPr/>
    </dgm:pt>
    <dgm:pt modelId="{44E2A1FC-0A85-4498-BD75-A2968FCD29B3}" type="pres">
      <dgm:prSet presAssocID="{E82D73EF-CF50-4D7B-9CE3-42063A521F61}" presName="sibTrans" presStyleCnt="0"/>
      <dgm:spPr/>
    </dgm:pt>
    <dgm:pt modelId="{9ED416B8-24EB-4D29-94A2-E775D1FE5A7D}" type="pres">
      <dgm:prSet presAssocID="{7B792AB6-619B-4CE1-A2E3-D3A950B710C6}" presName="node" presStyleLbl="node1" presStyleIdx="4" presStyleCnt="5">
        <dgm:presLayoutVars>
          <dgm:bulletEnabled val="1"/>
        </dgm:presLayoutVars>
      </dgm:prSet>
      <dgm:spPr/>
    </dgm:pt>
  </dgm:ptLst>
  <dgm:cxnLst>
    <dgm:cxn modelId="{E1EFA401-7F00-4130-A5D5-AD279588548D}" srcId="{E3858719-4FEA-4F3B-A5FE-FB0912457455}" destId="{E4AFD498-A88F-4F8D-B656-254F83CCFB10}" srcOrd="3" destOrd="0" parTransId="{3C6B4130-2564-4157-88BA-E49C17ECA514}" sibTransId="{E82D73EF-CF50-4D7B-9CE3-42063A521F61}"/>
    <dgm:cxn modelId="{2CA7A802-1ED1-4162-A72A-8CFEC3006AC6}" type="presOf" srcId="{E3858719-4FEA-4F3B-A5FE-FB0912457455}" destId="{C1B2E141-F262-4A96-AFD8-B6AEA8191BED}" srcOrd="0" destOrd="0" presId="urn:microsoft.com/office/officeart/2005/8/layout/hList6"/>
    <dgm:cxn modelId="{604CEE03-406F-4F80-99B3-50083A6DB2C9}" srcId="{E3858719-4FEA-4F3B-A5FE-FB0912457455}" destId="{13D3AAE8-82BC-418F-A0FF-AEAD6ADF007C}" srcOrd="0" destOrd="0" parTransId="{2973071D-ADC6-4F42-A521-4929E39F155C}" sibTransId="{C9AE14EC-87A5-4ED5-9DA1-F6FAF7C66B8B}"/>
    <dgm:cxn modelId="{3B530105-7C32-4A0C-8465-DF89F8E82175}" srcId="{9BA9A47B-2F44-43E0-8AA9-0047414CBD8F}" destId="{8CC3A82B-9835-4B71-A2F1-88D244993D68}" srcOrd="0" destOrd="0" parTransId="{013A6699-D4C0-4A5D-B823-9AE2FB985FAA}" sibTransId="{30E2E785-2667-4038-BCE5-6F50D9287EE4}"/>
    <dgm:cxn modelId="{7E742513-0B72-45DE-9551-419F60C4FDA9}" srcId="{E3858719-4FEA-4F3B-A5FE-FB0912457455}" destId="{7B792AB6-619B-4CE1-A2E3-D3A950B710C6}" srcOrd="4" destOrd="0" parTransId="{F396F5DE-9393-454B-8CC6-3059DD87484D}" sibTransId="{A91D4203-F605-468B-857A-9AAB4045A0F7}"/>
    <dgm:cxn modelId="{5BD9A315-B343-455A-ACF8-6DE9A3EA364F}" type="presOf" srcId="{13D3AAE8-82BC-418F-A0FF-AEAD6ADF007C}" destId="{80AD9DE6-1E37-43C1-8EA5-2F69F2B96B80}" srcOrd="0" destOrd="0" presId="urn:microsoft.com/office/officeart/2005/8/layout/hList6"/>
    <dgm:cxn modelId="{9C6BD829-A36C-4479-A6CC-C16968DF5AA1}" type="presOf" srcId="{9BA9A47B-2F44-43E0-8AA9-0047414CBD8F}" destId="{533D18BE-FD37-4199-BB43-B8D1B7F51404}" srcOrd="0" destOrd="0" presId="urn:microsoft.com/office/officeart/2005/8/layout/hList6"/>
    <dgm:cxn modelId="{3289104D-2DE2-4EEC-AA09-6D1844C1D9DE}" srcId="{6517FD68-8819-4026-9198-3EC45DE5F022}" destId="{59DF6416-9F80-4233-80ED-BD443768DF6A}" srcOrd="0" destOrd="0" parTransId="{94B3ACBD-7393-418E-9BE6-CE653FAEEF15}" sibTransId="{A4FEBADA-615A-44B1-88FF-73FC463E6C5C}"/>
    <dgm:cxn modelId="{86D7336E-11F3-4A40-946F-C6D64B24501B}" srcId="{0D3AFFBD-618E-4CA8-B5BD-AB43A9FD8084}" destId="{6FB4D8D8-8F0E-4874-AF86-FA341067952E}" srcOrd="0" destOrd="0" parTransId="{BF1B0B56-D396-4276-8565-9920CF114DBE}" sibTransId="{9C08EF8F-F084-4811-AD42-F55917BB5BB0}"/>
    <dgm:cxn modelId="{B3BB9C6F-766E-4D89-8D74-B31FF0807D0B}" type="presOf" srcId="{7B792AB6-619B-4CE1-A2E3-D3A950B710C6}" destId="{9ED416B8-24EB-4D29-94A2-E775D1FE5A7D}" srcOrd="0" destOrd="0" presId="urn:microsoft.com/office/officeart/2005/8/layout/hList6"/>
    <dgm:cxn modelId="{6C351A83-1D57-4DC8-B837-7F51C4B3BCD8}" type="presOf" srcId="{6517FD68-8819-4026-9198-3EC45DE5F022}" destId="{343FCE4A-6EC9-4808-AE06-ABD9178B72B6}" srcOrd="0" destOrd="0" presId="urn:microsoft.com/office/officeart/2005/8/layout/hList6"/>
    <dgm:cxn modelId="{DF021598-DB3E-43F1-AC84-194D39E693CB}" type="presOf" srcId="{0D3AFFBD-618E-4CA8-B5BD-AB43A9FD8084}" destId="{9ED416B8-24EB-4D29-94A2-E775D1FE5A7D}" srcOrd="0" destOrd="1" presId="urn:microsoft.com/office/officeart/2005/8/layout/hList6"/>
    <dgm:cxn modelId="{2CF2AFA5-DA7A-4F0E-B35F-5A21B3438B4F}" type="presOf" srcId="{6FB4D8D8-8F0E-4874-AF86-FA341067952E}" destId="{9ED416B8-24EB-4D29-94A2-E775D1FE5A7D}" srcOrd="0" destOrd="2" presId="urn:microsoft.com/office/officeart/2005/8/layout/hList6"/>
    <dgm:cxn modelId="{71FC40A6-1C29-4487-AC49-269365B3FAC3}" srcId="{E3858719-4FEA-4F3B-A5FE-FB0912457455}" destId="{9BA9A47B-2F44-43E0-8AA9-0047414CBD8F}" srcOrd="2" destOrd="0" parTransId="{7E6812FD-595D-4007-A13B-05C69384F978}" sibTransId="{5F6FDACC-1430-4E96-AC92-02F36E4DDF51}"/>
    <dgm:cxn modelId="{71872BC2-6FD2-4F68-B363-14F7B804063D}" srcId="{7B792AB6-619B-4CE1-A2E3-D3A950B710C6}" destId="{0D3AFFBD-618E-4CA8-B5BD-AB43A9FD8084}" srcOrd="0" destOrd="0" parTransId="{890C7B80-4FB3-4CDF-A66B-62FBC11EE75D}" sibTransId="{4DBF260A-62ED-4C20-AF33-DCCF7741D21D}"/>
    <dgm:cxn modelId="{D23870C8-7210-4E2B-951C-FC45F122AB79}" type="presOf" srcId="{59DF6416-9F80-4233-80ED-BD443768DF6A}" destId="{343FCE4A-6EC9-4808-AE06-ABD9178B72B6}" srcOrd="0" destOrd="1" presId="urn:microsoft.com/office/officeart/2005/8/layout/hList6"/>
    <dgm:cxn modelId="{2AE778D5-0414-4301-994B-F55CC8FDC785}" srcId="{E3858719-4FEA-4F3B-A5FE-FB0912457455}" destId="{6517FD68-8819-4026-9198-3EC45DE5F022}" srcOrd="1" destOrd="0" parTransId="{63E0914C-ECC0-4030-9088-43DA7A30FDC9}" sibTransId="{CFECA83F-9B76-4E6C-B6A1-D8AB3D6687B0}"/>
    <dgm:cxn modelId="{6F3967E8-14A9-49A4-AF9B-4D582EC4B6DA}" type="presOf" srcId="{E4AFD498-A88F-4F8D-B656-254F83CCFB10}" destId="{EAA2DCC7-03AA-4A67-BE61-4D539EE88EB3}" srcOrd="0" destOrd="0" presId="urn:microsoft.com/office/officeart/2005/8/layout/hList6"/>
    <dgm:cxn modelId="{BE80BEFC-AADA-4CA3-AF20-AE44F2CDC53E}" type="presOf" srcId="{8CC3A82B-9835-4B71-A2F1-88D244993D68}" destId="{533D18BE-FD37-4199-BB43-B8D1B7F51404}" srcOrd="0" destOrd="1" presId="urn:microsoft.com/office/officeart/2005/8/layout/hList6"/>
    <dgm:cxn modelId="{CEBF22EB-8A51-4D79-BDDF-3854FE8EB06A}" type="presParOf" srcId="{C1B2E141-F262-4A96-AFD8-B6AEA8191BED}" destId="{80AD9DE6-1E37-43C1-8EA5-2F69F2B96B80}" srcOrd="0" destOrd="0" presId="urn:microsoft.com/office/officeart/2005/8/layout/hList6"/>
    <dgm:cxn modelId="{C5F080A3-BF9C-4E1F-86B1-04DF27CD5A68}" type="presParOf" srcId="{C1B2E141-F262-4A96-AFD8-B6AEA8191BED}" destId="{7F9C22B9-39BE-41FB-BA63-C5FF72539D55}" srcOrd="1" destOrd="0" presId="urn:microsoft.com/office/officeart/2005/8/layout/hList6"/>
    <dgm:cxn modelId="{016D76D4-6C34-48F9-BBD2-242321B8ACCF}" type="presParOf" srcId="{C1B2E141-F262-4A96-AFD8-B6AEA8191BED}" destId="{343FCE4A-6EC9-4808-AE06-ABD9178B72B6}" srcOrd="2" destOrd="0" presId="urn:microsoft.com/office/officeart/2005/8/layout/hList6"/>
    <dgm:cxn modelId="{089C28B2-8AF7-4EFA-8B95-2861EA32A7D4}" type="presParOf" srcId="{C1B2E141-F262-4A96-AFD8-B6AEA8191BED}" destId="{61FA31DD-D08A-4BC1-BFAD-EC916DB4086C}" srcOrd="3" destOrd="0" presId="urn:microsoft.com/office/officeart/2005/8/layout/hList6"/>
    <dgm:cxn modelId="{68C605A6-AADC-411F-9C88-9D754C9F87F0}" type="presParOf" srcId="{C1B2E141-F262-4A96-AFD8-B6AEA8191BED}" destId="{533D18BE-FD37-4199-BB43-B8D1B7F51404}" srcOrd="4" destOrd="0" presId="urn:microsoft.com/office/officeart/2005/8/layout/hList6"/>
    <dgm:cxn modelId="{2C83B776-9F56-4D83-804E-A18BF215BD8C}" type="presParOf" srcId="{C1B2E141-F262-4A96-AFD8-B6AEA8191BED}" destId="{801F8AEF-ADD7-4800-A00C-4C86C011D4D0}" srcOrd="5" destOrd="0" presId="urn:microsoft.com/office/officeart/2005/8/layout/hList6"/>
    <dgm:cxn modelId="{26C04138-D49F-42DA-8ED2-B6D6B2FD6F6E}" type="presParOf" srcId="{C1B2E141-F262-4A96-AFD8-B6AEA8191BED}" destId="{EAA2DCC7-03AA-4A67-BE61-4D539EE88EB3}" srcOrd="6" destOrd="0" presId="urn:microsoft.com/office/officeart/2005/8/layout/hList6"/>
    <dgm:cxn modelId="{5680A410-CB16-4160-964B-B6B3CD1C6B6D}" type="presParOf" srcId="{C1B2E141-F262-4A96-AFD8-B6AEA8191BED}" destId="{44E2A1FC-0A85-4498-BD75-A2968FCD29B3}" srcOrd="7" destOrd="0" presId="urn:microsoft.com/office/officeart/2005/8/layout/hList6"/>
    <dgm:cxn modelId="{16613527-88B1-4674-AC62-B1197A11F497}" type="presParOf" srcId="{C1B2E141-F262-4A96-AFD8-B6AEA8191BED}" destId="{9ED416B8-24EB-4D29-94A2-E775D1FE5A7D}"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F34A40-448D-4E82-965C-2EB9EDBD6BCB}"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s-CO"/>
        </a:p>
      </dgm:t>
    </dgm:pt>
    <dgm:pt modelId="{4965E01F-A611-4F0A-9725-CF66128DD82D}">
      <dgm:prSet phldrT="[Texto]" custT="1"/>
      <dgm:spPr/>
      <dgm:t>
        <a:bodyPr spcFirstLastPara="0" vert="horz" wrap="square" lIns="121920" tIns="60960" rIns="121920" bIns="60960" numCol="1" spcCol="1270" anchor="ctr" anchorCtr="0"/>
        <a:lstStyle/>
        <a:p>
          <a:pPr marL="0" lvl="0" indent="0" algn="l" defTabSz="1422400">
            <a:lnSpc>
              <a:spcPct val="90000"/>
            </a:lnSpc>
            <a:spcBef>
              <a:spcPct val="0"/>
            </a:spcBef>
            <a:spcAft>
              <a:spcPct val="35000"/>
            </a:spcAft>
            <a:buNone/>
          </a:pPr>
          <a:r>
            <a:rPr lang="es-CO" sz="1100" kern="1200" dirty="0">
              <a:solidFill>
                <a:prstClr val="black">
                  <a:hueOff val="0"/>
                  <a:satOff val="0"/>
                  <a:lumOff val="0"/>
                  <a:alphaOff val="0"/>
                </a:prstClr>
              </a:solidFill>
              <a:latin typeface="Calibri" panose="020F0502020204030204"/>
              <a:ea typeface="+mn-ea"/>
              <a:cs typeface="+mn-cs"/>
            </a:rPr>
            <a:t>Compromiso escrito del trabajador a asistir y permanecer en el programa educativo, a prestar sus servicios a SAE por el mismo periodo de tiempo del ciclo académico que adelanta con el apoyo económico, a compensar </a:t>
          </a:r>
          <a:r>
            <a:rPr lang="es-ES" sz="1100" kern="1200" dirty="0">
              <a:solidFill>
                <a:prstClr val="black">
                  <a:hueOff val="0"/>
                  <a:satOff val="0"/>
                  <a:lumOff val="0"/>
                  <a:alphaOff val="0"/>
                </a:prstClr>
              </a:solidFill>
              <a:latin typeface="Calibri" panose="020F0502020204030204"/>
              <a:ea typeface="+mn-ea"/>
              <a:cs typeface="+mn-cs"/>
            </a:rPr>
            <a:t>el tiempo si adelanta los estudios durante  la jornada laboral.</a:t>
          </a:r>
          <a:endParaRPr lang="es-CO" sz="1100" kern="1200" dirty="0">
            <a:solidFill>
              <a:prstClr val="black">
                <a:hueOff val="0"/>
                <a:satOff val="0"/>
                <a:lumOff val="0"/>
                <a:alphaOff val="0"/>
              </a:prstClr>
            </a:solidFill>
            <a:latin typeface="Calibri" panose="020F0502020204030204"/>
            <a:ea typeface="+mn-ea"/>
            <a:cs typeface="+mn-cs"/>
          </a:endParaRPr>
        </a:p>
      </dgm:t>
    </dgm:pt>
    <dgm:pt modelId="{249A8951-1214-44EE-97F6-1F85C101F534}" type="parTrans" cxnId="{D9C7236A-54D5-489F-9DEB-724D44CE9C19}">
      <dgm:prSet/>
      <dgm:spPr/>
      <dgm:t>
        <a:bodyPr/>
        <a:lstStyle/>
        <a:p>
          <a:endParaRPr lang="es-CO" sz="1400"/>
        </a:p>
      </dgm:t>
    </dgm:pt>
    <dgm:pt modelId="{7080CEEA-890A-456B-B31F-604055A6B6F5}" type="sibTrans" cxnId="{D9C7236A-54D5-489F-9DEB-724D44CE9C19}">
      <dgm:prSet/>
      <dgm:spPr/>
      <dgm:t>
        <a:bodyPr/>
        <a:lstStyle/>
        <a:p>
          <a:endParaRPr lang="es-CO" sz="1400"/>
        </a:p>
      </dgm:t>
    </dgm:pt>
    <dgm:pt modelId="{809BE720-33FC-4CAA-A089-B908AC63A40C}">
      <dgm:prSet phldrT="[Texto]" custT="1"/>
      <dgm:spPr/>
      <dgm:t>
        <a:bodyPr/>
        <a:lstStyle/>
        <a:p>
          <a:pPr algn="just">
            <a:buFont typeface="+mj-lt"/>
            <a:buAutoNum type="arabicPeriod"/>
          </a:pPr>
          <a:r>
            <a:rPr lang="es-ES" sz="1200" kern="1200" dirty="0"/>
            <a:t>Los pagos se realizarán directamente a la institución de Educación debidamente aprobada por el Ministerio de Educación. En ningún caso se efectuará directamente el giro al colaborador. </a:t>
          </a:r>
          <a:endParaRPr lang="es-CO" sz="1200" kern="1200" dirty="0"/>
        </a:p>
      </dgm:t>
    </dgm:pt>
    <dgm:pt modelId="{C6B6C0B0-575D-4943-AE19-85981B0ABF5D}" type="parTrans" cxnId="{BCD144BA-7817-4F40-B236-ABC79EF9587A}">
      <dgm:prSet/>
      <dgm:spPr/>
      <dgm:t>
        <a:bodyPr/>
        <a:lstStyle/>
        <a:p>
          <a:endParaRPr lang="es-CO"/>
        </a:p>
      </dgm:t>
    </dgm:pt>
    <dgm:pt modelId="{2A1C1009-09DB-408E-B9CA-FB092B212972}" type="sibTrans" cxnId="{BCD144BA-7817-4F40-B236-ABC79EF9587A}">
      <dgm:prSet/>
      <dgm:spPr/>
      <dgm:t>
        <a:bodyPr/>
        <a:lstStyle/>
        <a:p>
          <a:endParaRPr lang="es-CO"/>
        </a:p>
      </dgm:t>
    </dgm:pt>
    <dgm:pt modelId="{2994E8AC-4515-407B-9392-60B5EF7625E8}">
      <dgm:prSet phldrT="[Texto]" custT="1"/>
      <dgm:spPr/>
      <dgm:t>
        <a:bodyPr/>
        <a:lstStyle/>
        <a:p>
          <a:pPr algn="just">
            <a:buFont typeface="+mj-lt"/>
            <a:buAutoNum type="arabicPeriod"/>
          </a:pPr>
          <a:r>
            <a:rPr lang="es-CO" sz="1200" kern="1200" dirty="0"/>
            <a:t>No favorecerá en ningún caso a trabajadores que sean beneficiarios de otro apoyo o subsidio otorgado por SAE o cualquier otra entidad. No se aprobarán auxilios para repetir ciclos, programas o niveles académicos.  </a:t>
          </a:r>
        </a:p>
      </dgm:t>
    </dgm:pt>
    <dgm:pt modelId="{6C03A2D6-4DBE-48EE-B451-BF281793B66D}" type="parTrans" cxnId="{73C79BEB-12CA-4C91-BD97-29F9E9B488D0}">
      <dgm:prSet/>
      <dgm:spPr/>
      <dgm:t>
        <a:bodyPr/>
        <a:lstStyle/>
        <a:p>
          <a:endParaRPr lang="es-CO"/>
        </a:p>
      </dgm:t>
    </dgm:pt>
    <dgm:pt modelId="{EF457B54-2086-459D-8B51-7A7F4E5D9096}" type="sibTrans" cxnId="{73C79BEB-12CA-4C91-BD97-29F9E9B488D0}">
      <dgm:prSet/>
      <dgm:spPr/>
      <dgm:t>
        <a:bodyPr/>
        <a:lstStyle/>
        <a:p>
          <a:endParaRPr lang="es-CO"/>
        </a:p>
      </dgm:t>
    </dgm:pt>
    <dgm:pt modelId="{A7017AD7-5264-47C8-9955-33CD8E310FBE}">
      <dgm:prSet phldrT="[Texto]" custT="1"/>
      <dgm:spPr/>
      <dgm:t>
        <a:bodyPr/>
        <a:lstStyle/>
        <a:p>
          <a:pPr algn="just">
            <a:buFont typeface="+mj-lt"/>
            <a:buAutoNum type="arabicPeriod"/>
          </a:pPr>
          <a:r>
            <a:rPr lang="es-CO" sz="1100" kern="1200" dirty="0"/>
            <a:t>Si el trabajador decide suspender el actual ciclo de estudio o no continuar al siguiente deberá exponer por escrito a la Gerencia de Talento Humano las razones que a ello conducen con los soportes a que haya lugar. Si las razones expuestas obedecen a fuerza mayor o calamidad deberá manifestar que retomara el programa dentro del año siguiente a aquel en que se dio la suspensión, luego de este tiempo no será tenido en cuenta para nuevas solicitudes.</a:t>
          </a:r>
          <a:endParaRPr lang="es-CO" sz="1200" kern="1200" dirty="0"/>
        </a:p>
      </dgm:t>
    </dgm:pt>
    <dgm:pt modelId="{3164B7FE-F389-4827-95BD-6B1D756B99B3}" type="parTrans" cxnId="{B960C341-451A-4B92-876D-81D1208059AD}">
      <dgm:prSet/>
      <dgm:spPr/>
      <dgm:t>
        <a:bodyPr/>
        <a:lstStyle/>
        <a:p>
          <a:endParaRPr lang="es-CO"/>
        </a:p>
      </dgm:t>
    </dgm:pt>
    <dgm:pt modelId="{CB9D352E-73E5-4562-AD7E-32BFD07F59FA}" type="sibTrans" cxnId="{B960C341-451A-4B92-876D-81D1208059AD}">
      <dgm:prSet/>
      <dgm:spPr/>
      <dgm:t>
        <a:bodyPr/>
        <a:lstStyle/>
        <a:p>
          <a:endParaRPr lang="es-CO"/>
        </a:p>
      </dgm:t>
    </dgm:pt>
    <dgm:pt modelId="{7013AF7E-308F-425F-B777-6A1321DF7428}">
      <dgm:prSet phldrT="[Texto]" custT="1"/>
      <dgm:spPr/>
      <dgm:t>
        <a:bodyPr/>
        <a:lstStyle/>
        <a:p>
          <a:pPr algn="just">
            <a:buFont typeface="+mj-lt"/>
            <a:buNone/>
          </a:pPr>
          <a:r>
            <a:rPr lang="es-CO" sz="1100" kern="1200" dirty="0"/>
            <a:t>En caso de reprobar un ciclo del programa académico por inasistencia o por incumplimiento de requerimientos académicos o disciplinarios según el reglamento establecido por la institución educativa, el trabajador no podrá ser tenido en cuenta para presentar nuevas solicitudes y deberá reintegrar el dinero pagado por este concepto. </a:t>
          </a:r>
          <a:endParaRPr lang="es-CO" sz="1200" kern="1200" dirty="0"/>
        </a:p>
      </dgm:t>
    </dgm:pt>
    <dgm:pt modelId="{73EFDBB2-C8DA-4652-92E6-C4FA4A1BA24E}" type="parTrans" cxnId="{E3FFDA16-CE35-46E8-B516-A550AE85BC60}">
      <dgm:prSet/>
      <dgm:spPr/>
      <dgm:t>
        <a:bodyPr/>
        <a:lstStyle/>
        <a:p>
          <a:endParaRPr lang="es-CO"/>
        </a:p>
      </dgm:t>
    </dgm:pt>
    <dgm:pt modelId="{1B8757DD-8858-49A3-9EC1-42B54EFCAE57}" type="sibTrans" cxnId="{E3FFDA16-CE35-46E8-B516-A550AE85BC60}">
      <dgm:prSet/>
      <dgm:spPr/>
      <dgm:t>
        <a:bodyPr/>
        <a:lstStyle/>
        <a:p>
          <a:endParaRPr lang="es-CO"/>
        </a:p>
      </dgm:t>
    </dgm:pt>
    <dgm:pt modelId="{C396331C-48CE-4097-8105-8E7DF5773B51}">
      <dgm:prSet phldrT="[Texto]" custT="1"/>
      <dgm:spPr/>
      <dgm:t>
        <a:bodyPr/>
        <a:lstStyle/>
        <a:p>
          <a:pPr algn="just">
            <a:buFont typeface="+mj-lt"/>
            <a:buAutoNum type="arabicPeriod"/>
          </a:pPr>
          <a:r>
            <a:rPr lang="es-ES" sz="1200" kern="1200" dirty="0"/>
            <a:t>El otorgamiento del auxilio para un ciclo no constituye la obligación para SAE de dar continuidad o asumir la totalidad del programa académico, si no se cumple con los requisitos y procedimiento establecido.</a:t>
          </a:r>
          <a:endParaRPr lang="es-CO" sz="1200" kern="1200" dirty="0">
            <a:latin typeface="Calibri" panose="020F0502020204030204"/>
            <a:ea typeface="+mn-ea"/>
            <a:cs typeface="+mn-cs"/>
          </a:endParaRPr>
        </a:p>
      </dgm:t>
    </dgm:pt>
    <dgm:pt modelId="{0D921FB5-5A10-4479-A518-B68B8F23F76F}" type="parTrans" cxnId="{77FB3ED3-603B-4363-B7F3-66F68216E481}">
      <dgm:prSet/>
      <dgm:spPr/>
      <dgm:t>
        <a:bodyPr/>
        <a:lstStyle/>
        <a:p>
          <a:endParaRPr lang="es-CO"/>
        </a:p>
      </dgm:t>
    </dgm:pt>
    <dgm:pt modelId="{4FF4C69D-1E92-4978-8D60-B300BC57D8C3}" type="sibTrans" cxnId="{77FB3ED3-603B-4363-B7F3-66F68216E481}">
      <dgm:prSet/>
      <dgm:spPr/>
      <dgm:t>
        <a:bodyPr/>
        <a:lstStyle/>
        <a:p>
          <a:endParaRPr lang="es-CO"/>
        </a:p>
      </dgm:t>
    </dgm:pt>
    <dgm:pt modelId="{26B15DF9-8611-428B-9799-35CD90823082}">
      <dgm:prSet phldrT="[Texto]" custT="1"/>
      <dgm:spPr/>
      <dgm:t>
        <a:bodyPr/>
        <a:lstStyle/>
        <a:p>
          <a:pPr algn="just">
            <a:buFont typeface="+mj-lt"/>
            <a:buNone/>
          </a:pPr>
          <a:r>
            <a:rPr lang="es-CO" sz="1200" kern="1200" dirty="0">
              <a:latin typeface="Calibri" panose="020F0502020204030204"/>
              <a:ea typeface="+mn-ea"/>
              <a:cs typeface="+mn-cs"/>
            </a:rPr>
            <a:t>Aprobaciones hasta agotar los recursos previstos.</a:t>
          </a:r>
          <a:r>
            <a:rPr lang="es-ES" sz="1200" kern="1200" dirty="0"/>
            <a:t> Se otorga de manera independiente para cada uno de los ciclos que comprende el programa académico. </a:t>
          </a:r>
          <a:endParaRPr lang="es-CO" sz="1200" kern="1200" dirty="0">
            <a:latin typeface="Calibri" panose="020F0502020204030204"/>
            <a:ea typeface="+mn-ea"/>
            <a:cs typeface="+mn-cs"/>
          </a:endParaRPr>
        </a:p>
      </dgm:t>
    </dgm:pt>
    <dgm:pt modelId="{01F21FAD-4C8D-457B-91C2-4C20969C3E4D}" type="sibTrans" cxnId="{F8E8EDFB-7682-45AF-B47D-3D17007212D5}">
      <dgm:prSet/>
      <dgm:spPr/>
      <dgm:t>
        <a:bodyPr/>
        <a:lstStyle/>
        <a:p>
          <a:endParaRPr lang="es-CO"/>
        </a:p>
      </dgm:t>
    </dgm:pt>
    <dgm:pt modelId="{876DB090-FBD2-4908-B0B4-1EAF10F9AD65}" type="parTrans" cxnId="{F8E8EDFB-7682-45AF-B47D-3D17007212D5}">
      <dgm:prSet/>
      <dgm:spPr/>
      <dgm:t>
        <a:bodyPr/>
        <a:lstStyle/>
        <a:p>
          <a:endParaRPr lang="es-CO"/>
        </a:p>
      </dgm:t>
    </dgm:pt>
    <dgm:pt modelId="{1798F8A6-18B1-441D-9E3A-56F8C513AD66}" type="pres">
      <dgm:prSet presAssocID="{59F34A40-448D-4E82-965C-2EB9EDBD6BCB}" presName="Name0" presStyleCnt="0">
        <dgm:presLayoutVars>
          <dgm:chMax val="7"/>
          <dgm:chPref val="7"/>
          <dgm:dir/>
        </dgm:presLayoutVars>
      </dgm:prSet>
      <dgm:spPr/>
    </dgm:pt>
    <dgm:pt modelId="{8FE81813-7EF4-4E68-B8EF-D0359B46D9CC}" type="pres">
      <dgm:prSet presAssocID="{59F34A40-448D-4E82-965C-2EB9EDBD6BCB}" presName="Name1" presStyleCnt="0"/>
      <dgm:spPr/>
    </dgm:pt>
    <dgm:pt modelId="{B254BC8A-D1B8-473E-B72A-B28BEA000290}" type="pres">
      <dgm:prSet presAssocID="{59F34A40-448D-4E82-965C-2EB9EDBD6BCB}" presName="cycle" presStyleCnt="0"/>
      <dgm:spPr/>
    </dgm:pt>
    <dgm:pt modelId="{DCF80470-3308-47D4-9C98-B76C855102F1}" type="pres">
      <dgm:prSet presAssocID="{59F34A40-448D-4E82-965C-2EB9EDBD6BCB}" presName="srcNode" presStyleLbl="node1" presStyleIdx="0" presStyleCnt="7"/>
      <dgm:spPr/>
    </dgm:pt>
    <dgm:pt modelId="{E266F5A6-327D-4B0F-9027-313D081D796A}" type="pres">
      <dgm:prSet presAssocID="{59F34A40-448D-4E82-965C-2EB9EDBD6BCB}" presName="conn" presStyleLbl="parChTrans1D2" presStyleIdx="0" presStyleCnt="1"/>
      <dgm:spPr/>
    </dgm:pt>
    <dgm:pt modelId="{1406EE0D-F5C8-464A-A88E-90F2A52B9C51}" type="pres">
      <dgm:prSet presAssocID="{59F34A40-448D-4E82-965C-2EB9EDBD6BCB}" presName="extraNode" presStyleLbl="node1" presStyleIdx="0" presStyleCnt="7"/>
      <dgm:spPr/>
    </dgm:pt>
    <dgm:pt modelId="{65EC0B1A-4277-4667-B165-6724C1BD663D}" type="pres">
      <dgm:prSet presAssocID="{59F34A40-448D-4E82-965C-2EB9EDBD6BCB}" presName="dstNode" presStyleLbl="node1" presStyleIdx="0" presStyleCnt="7"/>
      <dgm:spPr/>
    </dgm:pt>
    <dgm:pt modelId="{C52DC4BC-E51F-405F-9B1C-E63C33407161}" type="pres">
      <dgm:prSet presAssocID="{4965E01F-A611-4F0A-9725-CF66128DD82D}" presName="text_1" presStyleLbl="node1" presStyleIdx="0" presStyleCnt="7" custScaleX="95172">
        <dgm:presLayoutVars>
          <dgm:bulletEnabled val="1"/>
        </dgm:presLayoutVars>
      </dgm:prSet>
      <dgm:spPr/>
    </dgm:pt>
    <dgm:pt modelId="{F631EE39-EB85-4873-B608-A76DF47C8916}" type="pres">
      <dgm:prSet presAssocID="{4965E01F-A611-4F0A-9725-CF66128DD82D}" presName="accent_1" presStyleCnt="0"/>
      <dgm:spPr/>
    </dgm:pt>
    <dgm:pt modelId="{0E5BD89D-04D1-4C1C-A05B-3ACC2C913796}" type="pres">
      <dgm:prSet presAssocID="{4965E01F-A611-4F0A-9725-CF66128DD82D}" presName="accentRepeatNode" presStyleLbl="solidFgAcc1" presStyleIdx="0" presStyleCnt="7"/>
      <dgm:spPr/>
    </dgm:pt>
    <dgm:pt modelId="{28D10E6B-C401-410B-81BF-AE882CC8A717}" type="pres">
      <dgm:prSet presAssocID="{26B15DF9-8611-428B-9799-35CD90823082}" presName="text_2" presStyleLbl="node1" presStyleIdx="1" presStyleCnt="7">
        <dgm:presLayoutVars>
          <dgm:bulletEnabled val="1"/>
        </dgm:presLayoutVars>
      </dgm:prSet>
      <dgm:spPr/>
    </dgm:pt>
    <dgm:pt modelId="{14ECAB6C-DD28-471A-90EC-E298BC2658CA}" type="pres">
      <dgm:prSet presAssocID="{26B15DF9-8611-428B-9799-35CD90823082}" presName="accent_2" presStyleCnt="0"/>
      <dgm:spPr/>
    </dgm:pt>
    <dgm:pt modelId="{B3C9BF94-33F7-4A05-ADE9-E6DD45D2963E}" type="pres">
      <dgm:prSet presAssocID="{26B15DF9-8611-428B-9799-35CD90823082}" presName="accentRepeatNode" presStyleLbl="solidFgAcc1" presStyleIdx="1" presStyleCnt="7"/>
      <dgm:spPr/>
    </dgm:pt>
    <dgm:pt modelId="{01A67CEA-B5BC-4404-8E59-5DAB5CDCFFD3}" type="pres">
      <dgm:prSet presAssocID="{C396331C-48CE-4097-8105-8E7DF5773B51}" presName="text_3" presStyleLbl="node1" presStyleIdx="2" presStyleCnt="7">
        <dgm:presLayoutVars>
          <dgm:bulletEnabled val="1"/>
        </dgm:presLayoutVars>
      </dgm:prSet>
      <dgm:spPr/>
    </dgm:pt>
    <dgm:pt modelId="{9835B218-F801-410B-817D-217D47140C76}" type="pres">
      <dgm:prSet presAssocID="{C396331C-48CE-4097-8105-8E7DF5773B51}" presName="accent_3" presStyleCnt="0"/>
      <dgm:spPr/>
    </dgm:pt>
    <dgm:pt modelId="{F4002B1C-559F-4161-8B4E-B4E813A6A4AE}" type="pres">
      <dgm:prSet presAssocID="{C396331C-48CE-4097-8105-8E7DF5773B51}" presName="accentRepeatNode" presStyleLbl="solidFgAcc1" presStyleIdx="2" presStyleCnt="7"/>
      <dgm:spPr/>
    </dgm:pt>
    <dgm:pt modelId="{B0E1AF47-5B1B-4EA0-9733-E8D4E3701BFA}" type="pres">
      <dgm:prSet presAssocID="{809BE720-33FC-4CAA-A089-B908AC63A40C}" presName="text_4" presStyleLbl="node1" presStyleIdx="3" presStyleCnt="7">
        <dgm:presLayoutVars>
          <dgm:bulletEnabled val="1"/>
        </dgm:presLayoutVars>
      </dgm:prSet>
      <dgm:spPr/>
    </dgm:pt>
    <dgm:pt modelId="{79A86C9B-4746-4EFD-8AEC-6E19BB40DA85}" type="pres">
      <dgm:prSet presAssocID="{809BE720-33FC-4CAA-A089-B908AC63A40C}" presName="accent_4" presStyleCnt="0"/>
      <dgm:spPr/>
    </dgm:pt>
    <dgm:pt modelId="{877D8820-95EE-425E-9457-96E2A75013D6}" type="pres">
      <dgm:prSet presAssocID="{809BE720-33FC-4CAA-A089-B908AC63A40C}" presName="accentRepeatNode" presStyleLbl="solidFgAcc1" presStyleIdx="3" presStyleCnt="7"/>
      <dgm:spPr/>
    </dgm:pt>
    <dgm:pt modelId="{71F4370C-50EB-4C7F-B765-AE2CEEFE9AEC}" type="pres">
      <dgm:prSet presAssocID="{2994E8AC-4515-407B-9392-60B5EF7625E8}" presName="text_5" presStyleLbl="node1" presStyleIdx="4" presStyleCnt="7">
        <dgm:presLayoutVars>
          <dgm:bulletEnabled val="1"/>
        </dgm:presLayoutVars>
      </dgm:prSet>
      <dgm:spPr/>
    </dgm:pt>
    <dgm:pt modelId="{363F9830-FADD-4EA8-9627-78C6D67CA8D4}" type="pres">
      <dgm:prSet presAssocID="{2994E8AC-4515-407B-9392-60B5EF7625E8}" presName="accent_5" presStyleCnt="0"/>
      <dgm:spPr/>
    </dgm:pt>
    <dgm:pt modelId="{D9E416F9-C881-42A6-9CB9-0C5E2E1525AA}" type="pres">
      <dgm:prSet presAssocID="{2994E8AC-4515-407B-9392-60B5EF7625E8}" presName="accentRepeatNode" presStyleLbl="solidFgAcc1" presStyleIdx="4" presStyleCnt="7"/>
      <dgm:spPr/>
    </dgm:pt>
    <dgm:pt modelId="{E561F8E1-E94F-492B-A452-88E538D61586}" type="pres">
      <dgm:prSet presAssocID="{A7017AD7-5264-47C8-9955-33CD8E310FBE}" presName="text_6" presStyleLbl="node1" presStyleIdx="5" presStyleCnt="7">
        <dgm:presLayoutVars>
          <dgm:bulletEnabled val="1"/>
        </dgm:presLayoutVars>
      </dgm:prSet>
      <dgm:spPr/>
    </dgm:pt>
    <dgm:pt modelId="{7EC01119-8C8C-4F62-AF42-989F182F8C0A}" type="pres">
      <dgm:prSet presAssocID="{A7017AD7-5264-47C8-9955-33CD8E310FBE}" presName="accent_6" presStyleCnt="0"/>
      <dgm:spPr/>
    </dgm:pt>
    <dgm:pt modelId="{4E1D06DE-F5C2-45EF-8682-DEE2492A3DBF}" type="pres">
      <dgm:prSet presAssocID="{A7017AD7-5264-47C8-9955-33CD8E310FBE}" presName="accentRepeatNode" presStyleLbl="solidFgAcc1" presStyleIdx="5" presStyleCnt="7"/>
      <dgm:spPr/>
    </dgm:pt>
    <dgm:pt modelId="{9B444564-A57C-404A-9E0D-26F40E62EED8}" type="pres">
      <dgm:prSet presAssocID="{7013AF7E-308F-425F-B777-6A1321DF7428}" presName="text_7" presStyleLbl="node1" presStyleIdx="6" presStyleCnt="7">
        <dgm:presLayoutVars>
          <dgm:bulletEnabled val="1"/>
        </dgm:presLayoutVars>
      </dgm:prSet>
      <dgm:spPr/>
    </dgm:pt>
    <dgm:pt modelId="{0363EBC3-9B96-4BFE-A07A-9284C9346678}" type="pres">
      <dgm:prSet presAssocID="{7013AF7E-308F-425F-B777-6A1321DF7428}" presName="accent_7" presStyleCnt="0"/>
      <dgm:spPr/>
    </dgm:pt>
    <dgm:pt modelId="{726EDF3A-6E8F-4DE9-8281-215C8F77D14A}" type="pres">
      <dgm:prSet presAssocID="{7013AF7E-308F-425F-B777-6A1321DF7428}" presName="accentRepeatNode" presStyleLbl="solidFgAcc1" presStyleIdx="6" presStyleCnt="7"/>
      <dgm:spPr/>
    </dgm:pt>
  </dgm:ptLst>
  <dgm:cxnLst>
    <dgm:cxn modelId="{C6BF8E0F-D9F3-4EAE-8883-AE2904E3373B}" type="presOf" srcId="{4965E01F-A611-4F0A-9725-CF66128DD82D}" destId="{C52DC4BC-E51F-405F-9B1C-E63C33407161}" srcOrd="0" destOrd="0" presId="urn:microsoft.com/office/officeart/2008/layout/VerticalCurvedList"/>
    <dgm:cxn modelId="{E3FFDA16-CE35-46E8-B516-A550AE85BC60}" srcId="{59F34A40-448D-4E82-965C-2EB9EDBD6BCB}" destId="{7013AF7E-308F-425F-B777-6A1321DF7428}" srcOrd="6" destOrd="0" parTransId="{73EFDBB2-C8DA-4652-92E6-C4FA4A1BA24E}" sibTransId="{1B8757DD-8858-49A3-9EC1-42B54EFCAE57}"/>
    <dgm:cxn modelId="{05B0811C-8662-4981-8F4D-306C49DF9133}" type="presOf" srcId="{59F34A40-448D-4E82-965C-2EB9EDBD6BCB}" destId="{1798F8A6-18B1-441D-9E3A-56F8C513AD66}" srcOrd="0" destOrd="0" presId="urn:microsoft.com/office/officeart/2008/layout/VerticalCurvedList"/>
    <dgm:cxn modelId="{55D99E24-5B92-4058-A518-FF16387BA468}" type="presOf" srcId="{C396331C-48CE-4097-8105-8E7DF5773B51}" destId="{01A67CEA-B5BC-4404-8E59-5DAB5CDCFFD3}" srcOrd="0" destOrd="0" presId="urn:microsoft.com/office/officeart/2008/layout/VerticalCurvedList"/>
    <dgm:cxn modelId="{EC7A8231-14AD-4B78-AC90-B69152E031D2}" type="presOf" srcId="{A7017AD7-5264-47C8-9955-33CD8E310FBE}" destId="{E561F8E1-E94F-492B-A452-88E538D61586}" srcOrd="0" destOrd="0" presId="urn:microsoft.com/office/officeart/2008/layout/VerticalCurvedList"/>
    <dgm:cxn modelId="{95E28E38-14BB-480F-A39F-41DC1E4F3456}" type="presOf" srcId="{7013AF7E-308F-425F-B777-6A1321DF7428}" destId="{9B444564-A57C-404A-9E0D-26F40E62EED8}" srcOrd="0" destOrd="0" presId="urn:microsoft.com/office/officeart/2008/layout/VerticalCurvedList"/>
    <dgm:cxn modelId="{B960C341-451A-4B92-876D-81D1208059AD}" srcId="{59F34A40-448D-4E82-965C-2EB9EDBD6BCB}" destId="{A7017AD7-5264-47C8-9955-33CD8E310FBE}" srcOrd="5" destOrd="0" parTransId="{3164B7FE-F389-4827-95BD-6B1D756B99B3}" sibTransId="{CB9D352E-73E5-4562-AD7E-32BFD07F59FA}"/>
    <dgm:cxn modelId="{D9C7236A-54D5-489F-9DEB-724D44CE9C19}" srcId="{59F34A40-448D-4E82-965C-2EB9EDBD6BCB}" destId="{4965E01F-A611-4F0A-9725-CF66128DD82D}" srcOrd="0" destOrd="0" parTransId="{249A8951-1214-44EE-97F6-1F85C101F534}" sibTransId="{7080CEEA-890A-456B-B31F-604055A6B6F5}"/>
    <dgm:cxn modelId="{8BDB384D-2973-4BEC-8402-94018C4EDFFA}" type="presOf" srcId="{7080CEEA-890A-456B-B31F-604055A6B6F5}" destId="{E266F5A6-327D-4B0F-9027-313D081D796A}" srcOrd="0" destOrd="0" presId="urn:microsoft.com/office/officeart/2008/layout/VerticalCurvedList"/>
    <dgm:cxn modelId="{CAAEC9AF-B4C6-4EC1-8AC3-23A3A186C8CA}" type="presOf" srcId="{2994E8AC-4515-407B-9392-60B5EF7625E8}" destId="{71F4370C-50EB-4C7F-B765-AE2CEEFE9AEC}" srcOrd="0" destOrd="0" presId="urn:microsoft.com/office/officeart/2008/layout/VerticalCurvedList"/>
    <dgm:cxn modelId="{BCD144BA-7817-4F40-B236-ABC79EF9587A}" srcId="{59F34A40-448D-4E82-965C-2EB9EDBD6BCB}" destId="{809BE720-33FC-4CAA-A089-B908AC63A40C}" srcOrd="3" destOrd="0" parTransId="{C6B6C0B0-575D-4943-AE19-85981B0ABF5D}" sibTransId="{2A1C1009-09DB-408E-B9CA-FB092B212972}"/>
    <dgm:cxn modelId="{77FB3ED3-603B-4363-B7F3-66F68216E481}" srcId="{59F34A40-448D-4E82-965C-2EB9EDBD6BCB}" destId="{C396331C-48CE-4097-8105-8E7DF5773B51}" srcOrd="2" destOrd="0" parTransId="{0D921FB5-5A10-4479-A518-B68B8F23F76F}" sibTransId="{4FF4C69D-1E92-4978-8D60-B300BC57D8C3}"/>
    <dgm:cxn modelId="{73C79BEB-12CA-4C91-BD97-29F9E9B488D0}" srcId="{59F34A40-448D-4E82-965C-2EB9EDBD6BCB}" destId="{2994E8AC-4515-407B-9392-60B5EF7625E8}" srcOrd="4" destOrd="0" parTransId="{6C03A2D6-4DBE-48EE-B451-BF281793B66D}" sibTransId="{EF457B54-2086-459D-8B51-7A7F4E5D9096}"/>
    <dgm:cxn modelId="{31B150FA-29F8-49CE-B374-49E595C07E03}" type="presOf" srcId="{809BE720-33FC-4CAA-A089-B908AC63A40C}" destId="{B0E1AF47-5B1B-4EA0-9733-E8D4E3701BFA}" srcOrd="0" destOrd="0" presId="urn:microsoft.com/office/officeart/2008/layout/VerticalCurvedList"/>
    <dgm:cxn modelId="{F8E8EDFB-7682-45AF-B47D-3D17007212D5}" srcId="{59F34A40-448D-4E82-965C-2EB9EDBD6BCB}" destId="{26B15DF9-8611-428B-9799-35CD90823082}" srcOrd="1" destOrd="0" parTransId="{876DB090-FBD2-4908-B0B4-1EAF10F9AD65}" sibTransId="{01F21FAD-4C8D-457B-91C2-4C20969C3E4D}"/>
    <dgm:cxn modelId="{0DB1D9FD-2F83-4F80-975F-56F6A0550FD5}" type="presOf" srcId="{26B15DF9-8611-428B-9799-35CD90823082}" destId="{28D10E6B-C401-410B-81BF-AE882CC8A717}" srcOrd="0" destOrd="0" presId="urn:microsoft.com/office/officeart/2008/layout/VerticalCurvedList"/>
    <dgm:cxn modelId="{0330AF6E-8BA8-497B-9172-E621F8B2509A}" type="presParOf" srcId="{1798F8A6-18B1-441D-9E3A-56F8C513AD66}" destId="{8FE81813-7EF4-4E68-B8EF-D0359B46D9CC}" srcOrd="0" destOrd="0" presId="urn:microsoft.com/office/officeart/2008/layout/VerticalCurvedList"/>
    <dgm:cxn modelId="{1D512EF4-3F2C-4DCA-9D53-889A696C51D7}" type="presParOf" srcId="{8FE81813-7EF4-4E68-B8EF-D0359B46D9CC}" destId="{B254BC8A-D1B8-473E-B72A-B28BEA000290}" srcOrd="0" destOrd="0" presId="urn:microsoft.com/office/officeart/2008/layout/VerticalCurvedList"/>
    <dgm:cxn modelId="{F863B5A8-8CB3-40F9-AFCE-C82FCCEC1F41}" type="presParOf" srcId="{B254BC8A-D1B8-473E-B72A-B28BEA000290}" destId="{DCF80470-3308-47D4-9C98-B76C855102F1}" srcOrd="0" destOrd="0" presId="urn:microsoft.com/office/officeart/2008/layout/VerticalCurvedList"/>
    <dgm:cxn modelId="{63C3D274-CEB4-48C2-9013-FC1184151414}" type="presParOf" srcId="{B254BC8A-D1B8-473E-B72A-B28BEA000290}" destId="{E266F5A6-327D-4B0F-9027-313D081D796A}" srcOrd="1" destOrd="0" presId="urn:microsoft.com/office/officeart/2008/layout/VerticalCurvedList"/>
    <dgm:cxn modelId="{7981EB5E-23D0-412E-80C3-2F7316A7A56C}" type="presParOf" srcId="{B254BC8A-D1B8-473E-B72A-B28BEA000290}" destId="{1406EE0D-F5C8-464A-A88E-90F2A52B9C51}" srcOrd="2" destOrd="0" presId="urn:microsoft.com/office/officeart/2008/layout/VerticalCurvedList"/>
    <dgm:cxn modelId="{D3FBA290-6425-4263-A087-FDDEAC96C2FC}" type="presParOf" srcId="{B254BC8A-D1B8-473E-B72A-B28BEA000290}" destId="{65EC0B1A-4277-4667-B165-6724C1BD663D}" srcOrd="3" destOrd="0" presId="urn:microsoft.com/office/officeart/2008/layout/VerticalCurvedList"/>
    <dgm:cxn modelId="{D2DC5E7A-F686-4582-BF59-0B7FA5A9B011}" type="presParOf" srcId="{8FE81813-7EF4-4E68-B8EF-D0359B46D9CC}" destId="{C52DC4BC-E51F-405F-9B1C-E63C33407161}" srcOrd="1" destOrd="0" presId="urn:microsoft.com/office/officeart/2008/layout/VerticalCurvedList"/>
    <dgm:cxn modelId="{22299107-DBA3-4E0D-9457-76D25ED20E59}" type="presParOf" srcId="{8FE81813-7EF4-4E68-B8EF-D0359B46D9CC}" destId="{F631EE39-EB85-4873-B608-A76DF47C8916}" srcOrd="2" destOrd="0" presId="urn:microsoft.com/office/officeart/2008/layout/VerticalCurvedList"/>
    <dgm:cxn modelId="{6126AC23-8BB6-4F77-9E84-63B179EC58F2}" type="presParOf" srcId="{F631EE39-EB85-4873-B608-A76DF47C8916}" destId="{0E5BD89D-04D1-4C1C-A05B-3ACC2C913796}" srcOrd="0" destOrd="0" presId="urn:microsoft.com/office/officeart/2008/layout/VerticalCurvedList"/>
    <dgm:cxn modelId="{D8457BDE-681F-4ECE-AE72-62A84AFE4DD8}" type="presParOf" srcId="{8FE81813-7EF4-4E68-B8EF-D0359B46D9CC}" destId="{28D10E6B-C401-410B-81BF-AE882CC8A717}" srcOrd="3" destOrd="0" presId="urn:microsoft.com/office/officeart/2008/layout/VerticalCurvedList"/>
    <dgm:cxn modelId="{AE6DAEF3-7420-45A7-9F3B-C5420E16A545}" type="presParOf" srcId="{8FE81813-7EF4-4E68-B8EF-D0359B46D9CC}" destId="{14ECAB6C-DD28-471A-90EC-E298BC2658CA}" srcOrd="4" destOrd="0" presId="urn:microsoft.com/office/officeart/2008/layout/VerticalCurvedList"/>
    <dgm:cxn modelId="{A8E7CE07-EFEF-4037-BC1D-B48331618583}" type="presParOf" srcId="{14ECAB6C-DD28-471A-90EC-E298BC2658CA}" destId="{B3C9BF94-33F7-4A05-ADE9-E6DD45D2963E}" srcOrd="0" destOrd="0" presId="urn:microsoft.com/office/officeart/2008/layout/VerticalCurvedList"/>
    <dgm:cxn modelId="{DC1FAA92-9239-4114-A971-6EA99871045A}" type="presParOf" srcId="{8FE81813-7EF4-4E68-B8EF-D0359B46D9CC}" destId="{01A67CEA-B5BC-4404-8E59-5DAB5CDCFFD3}" srcOrd="5" destOrd="0" presId="urn:microsoft.com/office/officeart/2008/layout/VerticalCurvedList"/>
    <dgm:cxn modelId="{C6C414FF-E7B1-4A4A-A3EC-05AF65484D0B}" type="presParOf" srcId="{8FE81813-7EF4-4E68-B8EF-D0359B46D9CC}" destId="{9835B218-F801-410B-817D-217D47140C76}" srcOrd="6" destOrd="0" presId="urn:microsoft.com/office/officeart/2008/layout/VerticalCurvedList"/>
    <dgm:cxn modelId="{FE840D29-3E42-4511-8BAC-DA034F3DD019}" type="presParOf" srcId="{9835B218-F801-410B-817D-217D47140C76}" destId="{F4002B1C-559F-4161-8B4E-B4E813A6A4AE}" srcOrd="0" destOrd="0" presId="urn:microsoft.com/office/officeart/2008/layout/VerticalCurvedList"/>
    <dgm:cxn modelId="{0BF23D2B-B4B8-4B8D-9F1D-9D18D58E1172}" type="presParOf" srcId="{8FE81813-7EF4-4E68-B8EF-D0359B46D9CC}" destId="{B0E1AF47-5B1B-4EA0-9733-E8D4E3701BFA}" srcOrd="7" destOrd="0" presId="urn:microsoft.com/office/officeart/2008/layout/VerticalCurvedList"/>
    <dgm:cxn modelId="{FF3A23EE-2E53-4AA6-A72D-A0F513603C96}" type="presParOf" srcId="{8FE81813-7EF4-4E68-B8EF-D0359B46D9CC}" destId="{79A86C9B-4746-4EFD-8AEC-6E19BB40DA85}" srcOrd="8" destOrd="0" presId="urn:microsoft.com/office/officeart/2008/layout/VerticalCurvedList"/>
    <dgm:cxn modelId="{70F5CECA-80D2-41BA-89F0-CE41D49897D6}" type="presParOf" srcId="{79A86C9B-4746-4EFD-8AEC-6E19BB40DA85}" destId="{877D8820-95EE-425E-9457-96E2A75013D6}" srcOrd="0" destOrd="0" presId="urn:microsoft.com/office/officeart/2008/layout/VerticalCurvedList"/>
    <dgm:cxn modelId="{F515CD9A-CED9-42A0-B143-D3DCBDC13088}" type="presParOf" srcId="{8FE81813-7EF4-4E68-B8EF-D0359B46D9CC}" destId="{71F4370C-50EB-4C7F-B765-AE2CEEFE9AEC}" srcOrd="9" destOrd="0" presId="urn:microsoft.com/office/officeart/2008/layout/VerticalCurvedList"/>
    <dgm:cxn modelId="{7F8E7626-2119-469E-B70A-903B14E83DFA}" type="presParOf" srcId="{8FE81813-7EF4-4E68-B8EF-D0359B46D9CC}" destId="{363F9830-FADD-4EA8-9627-78C6D67CA8D4}" srcOrd="10" destOrd="0" presId="urn:microsoft.com/office/officeart/2008/layout/VerticalCurvedList"/>
    <dgm:cxn modelId="{C5FE5F27-EF79-4DEE-B329-3D00C9CDD97B}" type="presParOf" srcId="{363F9830-FADD-4EA8-9627-78C6D67CA8D4}" destId="{D9E416F9-C881-42A6-9CB9-0C5E2E1525AA}" srcOrd="0" destOrd="0" presId="urn:microsoft.com/office/officeart/2008/layout/VerticalCurvedList"/>
    <dgm:cxn modelId="{D3B85887-86DA-4D76-84AE-DF01855D6D95}" type="presParOf" srcId="{8FE81813-7EF4-4E68-B8EF-D0359B46D9CC}" destId="{E561F8E1-E94F-492B-A452-88E538D61586}" srcOrd="11" destOrd="0" presId="urn:microsoft.com/office/officeart/2008/layout/VerticalCurvedList"/>
    <dgm:cxn modelId="{D8B64985-21F5-4935-A236-CA51E4F298BF}" type="presParOf" srcId="{8FE81813-7EF4-4E68-B8EF-D0359B46D9CC}" destId="{7EC01119-8C8C-4F62-AF42-989F182F8C0A}" srcOrd="12" destOrd="0" presId="urn:microsoft.com/office/officeart/2008/layout/VerticalCurvedList"/>
    <dgm:cxn modelId="{3FB1D7AB-2058-416C-9153-EEE381896BEC}" type="presParOf" srcId="{7EC01119-8C8C-4F62-AF42-989F182F8C0A}" destId="{4E1D06DE-F5C2-45EF-8682-DEE2492A3DBF}" srcOrd="0" destOrd="0" presId="urn:microsoft.com/office/officeart/2008/layout/VerticalCurvedList"/>
    <dgm:cxn modelId="{699C961C-D3A5-4C43-8BA4-AC61F8D6A573}" type="presParOf" srcId="{8FE81813-7EF4-4E68-B8EF-D0359B46D9CC}" destId="{9B444564-A57C-404A-9E0D-26F40E62EED8}" srcOrd="13" destOrd="0" presId="urn:microsoft.com/office/officeart/2008/layout/VerticalCurvedList"/>
    <dgm:cxn modelId="{15234F6D-CAB3-49C4-915C-E4B41C00935A}" type="presParOf" srcId="{8FE81813-7EF4-4E68-B8EF-D0359B46D9CC}" destId="{0363EBC3-9B96-4BFE-A07A-9284C9346678}" srcOrd="14" destOrd="0" presId="urn:microsoft.com/office/officeart/2008/layout/VerticalCurvedList"/>
    <dgm:cxn modelId="{BD8FCE94-42F2-4DEE-B007-9D4DD7B9FFF5}" type="presParOf" srcId="{0363EBC3-9B96-4BFE-A07A-9284C9346678}" destId="{726EDF3A-6E8F-4DE9-8281-215C8F77D14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0033EAD8-D6E3-4C1C-B291-8395A70DD135}">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Las solicitudes se verificarán de acuerdo al orden de radicación en el sistema disponible para tal fin (actualmente Zeus) con la documentación exigida.  Se rechazarán las solicitudes que no estén radicadas en el sistema de información con la documentación completa</a:t>
          </a:r>
          <a:r>
            <a:rPr lang="es-ES" sz="1800" kern="1200">
              <a:solidFill>
                <a:prstClr val="black">
                  <a:hueOff val="0"/>
                  <a:satOff val="0"/>
                  <a:lumOff val="0"/>
                  <a:alphaOff val="0"/>
                </a:prstClr>
              </a:solidFill>
              <a:latin typeface="Calibri" panose="020F0502020204030204"/>
              <a:ea typeface="+mn-ea"/>
              <a:cs typeface="+mn-cs"/>
            </a:rPr>
            <a:t>. </a:t>
          </a:r>
          <a:endParaRPr lang="es-CO" sz="1800" kern="1200" dirty="0">
            <a:solidFill>
              <a:prstClr val="black">
                <a:hueOff val="0"/>
                <a:satOff val="0"/>
                <a:lumOff val="0"/>
                <a:alphaOff val="0"/>
              </a:prstClr>
            </a:solidFill>
            <a:latin typeface="Calibri" panose="020F0502020204030204"/>
            <a:ea typeface="+mn-ea"/>
            <a:cs typeface="+mn-cs"/>
          </a:endParaRPr>
        </a:p>
      </dgm:t>
    </dgm:pt>
    <dgm:pt modelId="{190CE79E-DB1B-4676-871F-C1BB19767B65}" type="parTrans" cxnId="{C42EFBF4-C372-47C7-B9B5-A857D1967B90}">
      <dgm:prSet/>
      <dgm:spPr/>
      <dgm:t>
        <a:bodyPr/>
        <a:lstStyle/>
        <a:p>
          <a:endParaRPr lang="es-CO" sz="1400"/>
        </a:p>
      </dgm:t>
    </dgm:pt>
    <dgm:pt modelId="{5BE7CC99-199D-422F-8CA1-886AF1CA8D80}" type="sibTrans" cxnId="{C42EFBF4-C372-47C7-B9B5-A857D1967B90}">
      <dgm:prSet/>
      <dgm:spPr/>
      <dgm:t>
        <a:bodyPr/>
        <a:lstStyle/>
        <a:p>
          <a:endParaRPr lang="es-CO" sz="1400"/>
        </a:p>
      </dgm:t>
    </dgm:pt>
    <dgm:pt modelId="{A4B50753-95D5-40D0-BB57-3E24E3C05354}">
      <dgm:prSet phldrT="[Texto]" custT="1"/>
      <dgm:spPr/>
      <dgm:t>
        <a:bodyPr/>
        <a:lstStyle/>
        <a:p>
          <a:pPr algn="just"/>
          <a:r>
            <a:rPr lang="es-CO" sz="4000" b="1" kern="1200" dirty="0">
              <a:solidFill>
                <a:schemeClr val="bg1"/>
              </a:solidFill>
              <a:latin typeface="Calibri" panose="020F0502020204030204"/>
              <a:ea typeface="+mn-ea"/>
              <a:cs typeface="+mn-cs"/>
            </a:rPr>
            <a:t>Recepción y Verificación</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592CB08A-3EF6-428B-B0F2-D86FC4A49893}">
      <dgm:prSet phldrT="[Texto]" custT="1"/>
      <dgm:spPr/>
      <dgm:t>
        <a:bodyPr/>
        <a:lstStyle/>
        <a:p>
          <a:pPr algn="just"/>
          <a:r>
            <a:rPr lang="es-ES" sz="4000" b="1" kern="1200" dirty="0">
              <a:solidFill>
                <a:prstClr val="white"/>
              </a:solidFill>
              <a:latin typeface="Arial Narrow" panose="020B0606020202030204" pitchFamily="34" charset="0"/>
              <a:ea typeface="+mn-ea"/>
              <a:cs typeface="+mn-cs"/>
            </a:rPr>
            <a:t>Prelación</a:t>
          </a:r>
          <a:endParaRPr lang="es-CO" sz="3200" b="1" kern="1200" dirty="0">
            <a:solidFill>
              <a:prstClr val="white"/>
            </a:solidFill>
            <a:latin typeface="Arial Narrow" panose="020B0606020202030204" pitchFamily="34" charset="0"/>
            <a:ea typeface="+mn-ea"/>
            <a:cs typeface="+mn-cs"/>
          </a:endParaRPr>
        </a:p>
      </dgm:t>
    </dgm:pt>
    <dgm:pt modelId="{8ABCE7B4-4762-4937-8B29-45B734BC372D}" type="sibTrans" cxnId="{A248F919-9057-4410-B65B-EAF8267DA645}">
      <dgm:prSet/>
      <dgm:spPr/>
      <dgm:t>
        <a:bodyPr/>
        <a:lstStyle/>
        <a:p>
          <a:endParaRPr lang="es-CO"/>
        </a:p>
      </dgm:t>
    </dgm:pt>
    <dgm:pt modelId="{0779AD6B-3826-4646-9D33-E99B07066EF7}" type="parTrans" cxnId="{A248F919-9057-4410-B65B-EAF8267DA645}">
      <dgm:prSet/>
      <dgm:spPr/>
      <dgm:t>
        <a:bodyPr/>
        <a:lstStyle/>
        <a:p>
          <a:endParaRPr lang="es-CO"/>
        </a:p>
      </dgm:t>
    </dgm:pt>
    <dgm:pt modelId="{7969473B-D029-4353-ADED-05D14FABE3B6}">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Trabajadores que no hayan sido beneficiados anteriormente con estos apoyos educativos. </a:t>
          </a:r>
          <a:endParaRPr lang="es-CO" sz="1800" kern="1200" dirty="0">
            <a:solidFill>
              <a:prstClr val="black">
                <a:hueOff val="0"/>
                <a:satOff val="0"/>
                <a:lumOff val="0"/>
                <a:alphaOff val="0"/>
              </a:prstClr>
            </a:solidFill>
            <a:latin typeface="Calibri" panose="020F0502020204030204"/>
            <a:ea typeface="+mn-ea"/>
            <a:cs typeface="+mn-cs"/>
          </a:endParaRPr>
        </a:p>
      </dgm:t>
    </dgm:pt>
    <dgm:pt modelId="{25CA1ACA-8599-4C4B-A5E0-46C105F056A8}" type="sibTrans" cxnId="{B281D94E-C279-4305-8F10-416356050925}">
      <dgm:prSet/>
      <dgm:spPr/>
      <dgm:t>
        <a:bodyPr/>
        <a:lstStyle/>
        <a:p>
          <a:endParaRPr lang="es-CO"/>
        </a:p>
      </dgm:t>
    </dgm:pt>
    <dgm:pt modelId="{BABE5586-79ED-443F-8743-EB323256BED0}" type="parTrans" cxnId="{B281D94E-C279-4305-8F10-416356050925}">
      <dgm:prSet/>
      <dgm:spPr/>
      <dgm:t>
        <a:bodyPr/>
        <a:lstStyle/>
        <a:p>
          <a:endParaRPr lang="es-CO"/>
        </a:p>
      </dgm:t>
    </dgm:pt>
    <dgm:pt modelId="{6B51F301-95C0-463B-A697-14DFE7E1CDF4}">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Trabajadores que ocupen el nivel de empleo del menor nivel de remuneración. </a:t>
          </a:r>
          <a:endParaRPr lang="es-CO" sz="1800" kern="1200" dirty="0">
            <a:solidFill>
              <a:prstClr val="black">
                <a:hueOff val="0"/>
                <a:satOff val="0"/>
                <a:lumOff val="0"/>
                <a:alphaOff val="0"/>
              </a:prstClr>
            </a:solidFill>
            <a:latin typeface="Calibri" panose="020F0502020204030204"/>
            <a:ea typeface="+mn-ea"/>
            <a:cs typeface="+mn-cs"/>
          </a:endParaRPr>
        </a:p>
      </dgm:t>
    </dgm:pt>
    <dgm:pt modelId="{5763D024-0C61-47E0-BCAC-996ECD4B75A2}" type="sibTrans" cxnId="{BD6E5DC6-ECA0-472B-8A8C-D7E344785217}">
      <dgm:prSet/>
      <dgm:spPr/>
      <dgm:t>
        <a:bodyPr/>
        <a:lstStyle/>
        <a:p>
          <a:endParaRPr lang="es-CO"/>
        </a:p>
      </dgm:t>
    </dgm:pt>
    <dgm:pt modelId="{215863FA-2761-40A7-86DF-A95B1434014C}" type="parTrans" cxnId="{BD6E5DC6-ECA0-472B-8A8C-D7E344785217}">
      <dgm:prSet/>
      <dgm:spPr/>
      <dgm:t>
        <a:bodyPr/>
        <a:lstStyle/>
        <a:p>
          <a:endParaRPr lang="es-CO"/>
        </a:p>
      </dgm:t>
    </dgm:pt>
    <dgm:pt modelId="{87E292DF-381D-4C8B-B07F-45C45EACFA8C}">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Madres o padres cabeza de familia. </a:t>
          </a:r>
          <a:endParaRPr lang="es-CO" sz="1800" kern="1200" dirty="0">
            <a:solidFill>
              <a:prstClr val="black">
                <a:hueOff val="0"/>
                <a:satOff val="0"/>
                <a:lumOff val="0"/>
                <a:alphaOff val="0"/>
              </a:prstClr>
            </a:solidFill>
            <a:latin typeface="Calibri" panose="020F0502020204030204"/>
            <a:ea typeface="+mn-ea"/>
            <a:cs typeface="+mn-cs"/>
          </a:endParaRPr>
        </a:p>
      </dgm:t>
    </dgm:pt>
    <dgm:pt modelId="{C4059853-36D3-4CD7-A70B-CCD1B2758E7B}" type="parTrans" cxnId="{D6E74548-9DCF-4A40-9E8E-B5500F0CC583}">
      <dgm:prSet/>
      <dgm:spPr/>
      <dgm:t>
        <a:bodyPr/>
        <a:lstStyle/>
        <a:p>
          <a:endParaRPr lang="es-CO"/>
        </a:p>
      </dgm:t>
    </dgm:pt>
    <dgm:pt modelId="{F0D98EDB-3A30-4F6F-8986-D31EDBE9E67F}" type="sibTrans" cxnId="{D6E74548-9DCF-4A40-9E8E-B5500F0CC583}">
      <dgm:prSet/>
      <dgm:spPr/>
      <dgm:t>
        <a:bodyPr/>
        <a:lstStyle/>
        <a:p>
          <a:endParaRPr lang="es-CO"/>
        </a:p>
      </dgm:t>
    </dgm:pt>
    <dgm:pt modelId="{E4845BC9-0FB6-4FEF-9658-9A7CD2BAE459}">
      <dgm:prSet phldrT="[Texto]" custT="1"/>
      <dgm:spPr/>
      <dgm:t>
        <a:bodyPr/>
        <a:lstStyle/>
        <a:p>
          <a:pPr algn="just"/>
          <a:r>
            <a:rPr lang="es-CO" sz="4000" b="1" kern="1200" dirty="0">
              <a:solidFill>
                <a:prstClr val="white"/>
              </a:solidFill>
              <a:latin typeface="Arial Narrow" panose="020B0606020202030204" pitchFamily="34" charset="0"/>
              <a:ea typeface="+mn-ea"/>
              <a:cs typeface="+mn-cs"/>
            </a:rPr>
            <a:t>Orden de Elegibilidad</a:t>
          </a:r>
        </a:p>
      </dgm:t>
    </dgm:pt>
    <dgm:pt modelId="{6C3233A8-E9E4-4929-AE5B-CB080A13C87B}" type="parTrans" cxnId="{4729D76E-80CA-4010-AEB7-1B8C0ADC1D5C}">
      <dgm:prSet/>
      <dgm:spPr/>
      <dgm:t>
        <a:bodyPr/>
        <a:lstStyle/>
        <a:p>
          <a:endParaRPr lang="es-CO"/>
        </a:p>
      </dgm:t>
    </dgm:pt>
    <dgm:pt modelId="{74D04C58-1D5A-4952-A391-C1F7FFB344A6}" type="sibTrans" cxnId="{4729D76E-80CA-4010-AEB7-1B8C0ADC1D5C}">
      <dgm:prSet/>
      <dgm:spPr/>
      <dgm:t>
        <a:bodyPr/>
        <a:lstStyle/>
        <a:p>
          <a:endParaRPr lang="es-CO"/>
        </a:p>
      </dgm:t>
    </dgm:pt>
    <dgm:pt modelId="{F72492F7-2A37-431B-A14D-DAA006BBD7BF}">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trabajador que haya obtenido la calificación de rendimiento mas alta. </a:t>
          </a:r>
        </a:p>
      </dgm:t>
    </dgm:pt>
    <dgm:pt modelId="{E89943CF-20EA-47F5-98B6-E5AED44D2C23}" type="parTrans" cxnId="{CE1AB371-3536-4E54-A8DF-CD2AE8523A9A}">
      <dgm:prSet/>
      <dgm:spPr/>
      <dgm:t>
        <a:bodyPr/>
        <a:lstStyle/>
        <a:p>
          <a:endParaRPr lang="es-CO"/>
        </a:p>
      </dgm:t>
    </dgm:pt>
    <dgm:pt modelId="{C723CD86-D9BB-4C40-A6A2-242FBB74F09C}" type="sibTrans" cxnId="{CE1AB371-3536-4E54-A8DF-CD2AE8523A9A}">
      <dgm:prSet/>
      <dgm:spPr/>
      <dgm:t>
        <a:bodyPr/>
        <a:lstStyle/>
        <a:p>
          <a:endParaRPr lang="es-CO"/>
        </a:p>
      </dgm:t>
    </dgm:pt>
    <dgm:pt modelId="{E8BD160D-E296-433B-B4D9-DBB676C4CE35}">
      <dgm:prSet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trabajador que obtenga el promedio de notas mas alta. </a:t>
          </a:r>
        </a:p>
      </dgm:t>
    </dgm:pt>
    <dgm:pt modelId="{27F67D1F-237E-41E1-8E92-9029967CD42A}" type="parTrans" cxnId="{378D467A-1173-4D04-8261-3455FC5836BF}">
      <dgm:prSet/>
      <dgm:spPr/>
      <dgm:t>
        <a:bodyPr/>
        <a:lstStyle/>
        <a:p>
          <a:endParaRPr lang="es-CO"/>
        </a:p>
      </dgm:t>
    </dgm:pt>
    <dgm:pt modelId="{2A9D2AAC-3B81-444B-B46E-AC7761824043}" type="sibTrans" cxnId="{378D467A-1173-4D04-8261-3455FC5836BF}">
      <dgm:prSet/>
      <dgm:spPr/>
      <dgm:t>
        <a:bodyPr/>
        <a:lstStyle/>
        <a:p>
          <a:endParaRPr lang="es-CO"/>
        </a:p>
      </dgm:t>
    </dgm:pt>
    <dgm:pt modelId="{3D1C57CB-6363-4791-BC9B-4AF470B69F2E}">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Sorteo.</a:t>
          </a:r>
        </a:p>
      </dgm:t>
    </dgm:pt>
    <dgm:pt modelId="{A155E8B6-AC96-4723-B288-7A116ABA21A1}" type="parTrans" cxnId="{183463E5-55B3-44D8-A978-B2169C8EFC66}">
      <dgm:prSet/>
      <dgm:spPr/>
      <dgm:t>
        <a:bodyPr/>
        <a:lstStyle/>
        <a:p>
          <a:endParaRPr lang="es-CO"/>
        </a:p>
      </dgm:t>
    </dgm:pt>
    <dgm:pt modelId="{BB38A246-DEFF-4E45-B682-998D260DB92C}" type="sibTrans" cxnId="{183463E5-55B3-44D8-A978-B2169C8EFC66}">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3"/>
      <dgm:spPr/>
    </dgm:pt>
    <dgm:pt modelId="{5E566AAE-193E-4AC9-8D2D-943FFD9E8D75}" type="pres">
      <dgm:prSet presAssocID="{A4B50753-95D5-40D0-BB57-3E24E3C05354}" presName="parentText" presStyleLbl="node1" presStyleIdx="0" presStyleCnt="3"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3">
        <dgm:presLayoutVars>
          <dgm:bulletEnabled val="1"/>
        </dgm:presLayoutVars>
      </dgm:prSet>
      <dgm:spPr/>
    </dgm:pt>
    <dgm:pt modelId="{A2A3F624-7F4F-4A95-9544-637C89F5DCEF}" type="pres">
      <dgm:prSet presAssocID="{F1401796-5113-44EA-9B07-E81693753657}" presName="spaceBetweenRectangles" presStyleCnt="0"/>
      <dgm:spPr/>
    </dgm:pt>
    <dgm:pt modelId="{C15EDD51-C94A-46A5-A917-93FF8537EFF4}" type="pres">
      <dgm:prSet presAssocID="{592CB08A-3EF6-428B-B0F2-D86FC4A49893}" presName="parentLin" presStyleCnt="0"/>
      <dgm:spPr/>
    </dgm:pt>
    <dgm:pt modelId="{D8B002EC-0F7D-4554-9EF8-53FC67C07AE7}" type="pres">
      <dgm:prSet presAssocID="{592CB08A-3EF6-428B-B0F2-D86FC4A49893}" presName="parentLeftMargin" presStyleLbl="node1" presStyleIdx="0" presStyleCnt="3"/>
      <dgm:spPr/>
    </dgm:pt>
    <dgm:pt modelId="{4224516C-71D7-4AF6-B2B4-6B5BA787A62B}" type="pres">
      <dgm:prSet presAssocID="{592CB08A-3EF6-428B-B0F2-D86FC4A49893}" presName="parentText" presStyleLbl="node1" presStyleIdx="1" presStyleCnt="3" custLinFactNeighborX="-6233" custLinFactNeighborY="-2424">
        <dgm:presLayoutVars>
          <dgm:chMax val="0"/>
          <dgm:bulletEnabled val="1"/>
        </dgm:presLayoutVars>
      </dgm:prSet>
      <dgm:spPr/>
    </dgm:pt>
    <dgm:pt modelId="{168DD83C-DDEC-475E-B50D-9FC91C13B106}" type="pres">
      <dgm:prSet presAssocID="{592CB08A-3EF6-428B-B0F2-D86FC4A49893}" presName="negativeSpace" presStyleCnt="0"/>
      <dgm:spPr/>
    </dgm:pt>
    <dgm:pt modelId="{A14ADB6E-FE6C-41D2-BD76-7047BA1FBD78}" type="pres">
      <dgm:prSet presAssocID="{592CB08A-3EF6-428B-B0F2-D86FC4A49893}" presName="childText" presStyleLbl="conFgAcc1" presStyleIdx="1" presStyleCnt="3">
        <dgm:presLayoutVars>
          <dgm:bulletEnabled val="1"/>
        </dgm:presLayoutVars>
      </dgm:prSet>
      <dgm:spPr/>
    </dgm:pt>
    <dgm:pt modelId="{DB2CC875-930B-44D3-948B-35419B384B3C}" type="pres">
      <dgm:prSet presAssocID="{8ABCE7B4-4762-4937-8B29-45B734BC372D}" presName="spaceBetweenRectangles" presStyleCnt="0"/>
      <dgm:spPr/>
    </dgm:pt>
    <dgm:pt modelId="{A9FA56AE-A5EC-418E-9D01-31EA26CAB46E}" type="pres">
      <dgm:prSet presAssocID="{E4845BC9-0FB6-4FEF-9658-9A7CD2BAE459}" presName="parentLin" presStyleCnt="0"/>
      <dgm:spPr/>
    </dgm:pt>
    <dgm:pt modelId="{FFE26158-DB62-4CB6-BB60-9635DFDC1148}" type="pres">
      <dgm:prSet presAssocID="{E4845BC9-0FB6-4FEF-9658-9A7CD2BAE459}" presName="parentLeftMargin" presStyleLbl="node1" presStyleIdx="1" presStyleCnt="3"/>
      <dgm:spPr/>
    </dgm:pt>
    <dgm:pt modelId="{54A9CE54-8BD7-4ED0-97BD-7539324C81C7}" type="pres">
      <dgm:prSet presAssocID="{E4845BC9-0FB6-4FEF-9658-9A7CD2BAE459}" presName="parentText" presStyleLbl="node1" presStyleIdx="2" presStyleCnt="3">
        <dgm:presLayoutVars>
          <dgm:chMax val="0"/>
          <dgm:bulletEnabled val="1"/>
        </dgm:presLayoutVars>
      </dgm:prSet>
      <dgm:spPr/>
    </dgm:pt>
    <dgm:pt modelId="{6EDB44EC-238E-4354-A775-E78865523E58}" type="pres">
      <dgm:prSet presAssocID="{E4845BC9-0FB6-4FEF-9658-9A7CD2BAE459}" presName="negativeSpace" presStyleCnt="0"/>
      <dgm:spPr/>
    </dgm:pt>
    <dgm:pt modelId="{0CDF0DEF-ABE6-4717-A175-A228FCBB2F4F}" type="pres">
      <dgm:prSet presAssocID="{E4845BC9-0FB6-4FEF-9658-9A7CD2BAE459}" presName="childText" presStyleLbl="conFgAcc1" presStyleIdx="2" presStyleCnt="3">
        <dgm:presLayoutVars>
          <dgm:bulletEnabled val="1"/>
        </dgm:presLayoutVars>
      </dgm:prSet>
      <dgm:spPr/>
    </dgm:pt>
  </dgm:ptLst>
  <dgm:cxnLst>
    <dgm:cxn modelId="{DB8FEA05-D8F2-498E-A77B-AFA2E43F7117}" type="presOf" srcId="{E4845BC9-0FB6-4FEF-9658-9A7CD2BAE459}" destId="{54A9CE54-8BD7-4ED0-97BD-7539324C81C7}" srcOrd="1" destOrd="0" presId="urn:microsoft.com/office/officeart/2005/8/layout/list1"/>
    <dgm:cxn modelId="{95CE6414-C041-4C60-B945-C3ADD1ADEDA5}" type="presOf" srcId="{6B51F301-95C0-463B-A697-14DFE7E1CDF4}" destId="{A14ADB6E-FE6C-41D2-BD76-7047BA1FBD78}" srcOrd="0" destOrd="1" presId="urn:microsoft.com/office/officeart/2005/8/layout/list1"/>
    <dgm:cxn modelId="{A248F919-9057-4410-B65B-EAF8267DA645}" srcId="{59F34A40-448D-4E82-965C-2EB9EDBD6BCB}" destId="{592CB08A-3EF6-428B-B0F2-D86FC4A49893}" srcOrd="1" destOrd="0" parTransId="{0779AD6B-3826-4646-9D33-E99B07066EF7}" sibTransId="{8ABCE7B4-4762-4937-8B29-45B734BC372D}"/>
    <dgm:cxn modelId="{1141153A-592E-414E-94E1-96AC50761B47}" srcId="{59F34A40-448D-4E82-965C-2EB9EDBD6BCB}" destId="{A4B50753-95D5-40D0-BB57-3E24E3C05354}" srcOrd="0" destOrd="0" parTransId="{562A90AB-D143-44FD-B026-AC709295C2E3}" sibTransId="{F1401796-5113-44EA-9B07-E81693753657}"/>
    <dgm:cxn modelId="{FBF53A3A-F988-43E2-ABE4-0853E245D31D}" type="presOf" srcId="{E8BD160D-E296-433B-B4D9-DBB676C4CE35}" destId="{0CDF0DEF-ABE6-4717-A175-A228FCBB2F4F}" srcOrd="0" destOrd="1" presId="urn:microsoft.com/office/officeart/2005/8/layout/list1"/>
    <dgm:cxn modelId="{D6E74548-9DCF-4A40-9E8E-B5500F0CC583}" srcId="{592CB08A-3EF6-428B-B0F2-D86FC4A49893}" destId="{87E292DF-381D-4C8B-B07F-45C45EACFA8C}" srcOrd="2" destOrd="0" parTransId="{C4059853-36D3-4CD7-A70B-CCD1B2758E7B}" sibTransId="{F0D98EDB-3A30-4F6F-8986-D31EDBE9E67F}"/>
    <dgm:cxn modelId="{B19C524C-C4C8-4C56-8F82-EC278146DEFA}" type="presOf" srcId="{3D1C57CB-6363-4791-BC9B-4AF470B69F2E}" destId="{0CDF0DEF-ABE6-4717-A175-A228FCBB2F4F}" srcOrd="0" destOrd="2" presId="urn:microsoft.com/office/officeart/2005/8/layout/list1"/>
    <dgm:cxn modelId="{4729D76E-80CA-4010-AEB7-1B8C0ADC1D5C}" srcId="{59F34A40-448D-4E82-965C-2EB9EDBD6BCB}" destId="{E4845BC9-0FB6-4FEF-9658-9A7CD2BAE459}" srcOrd="2" destOrd="0" parTransId="{6C3233A8-E9E4-4929-AE5B-CB080A13C87B}" sibTransId="{74D04C58-1D5A-4952-A391-C1F7FFB344A6}"/>
    <dgm:cxn modelId="{B281D94E-C279-4305-8F10-416356050925}" srcId="{592CB08A-3EF6-428B-B0F2-D86FC4A49893}" destId="{7969473B-D029-4353-ADED-05D14FABE3B6}" srcOrd="0" destOrd="0" parTransId="{BABE5586-79ED-443F-8743-EB323256BED0}" sibTransId="{25CA1ACA-8599-4C4B-A5E0-46C105F056A8}"/>
    <dgm:cxn modelId="{DB440B50-BB34-4B51-8AE0-123167D6E516}" type="presOf" srcId="{E4845BC9-0FB6-4FEF-9658-9A7CD2BAE459}" destId="{FFE26158-DB62-4CB6-BB60-9635DFDC1148}" srcOrd="0" destOrd="0" presId="urn:microsoft.com/office/officeart/2005/8/layout/list1"/>
    <dgm:cxn modelId="{CE1AB371-3536-4E54-A8DF-CD2AE8523A9A}" srcId="{E4845BC9-0FB6-4FEF-9658-9A7CD2BAE459}" destId="{F72492F7-2A37-431B-A14D-DAA006BBD7BF}" srcOrd="0" destOrd="0" parTransId="{E89943CF-20EA-47F5-98B6-E5AED44D2C23}" sibTransId="{C723CD86-D9BB-4C40-A6A2-242FBB74F09C}"/>
    <dgm:cxn modelId="{721D4C53-2B47-4860-AFD9-2DC038407382}" type="presOf" srcId="{59F34A40-448D-4E82-965C-2EB9EDBD6BCB}" destId="{C72118F9-3429-4CE1-8A42-66A283D00BF2}" srcOrd="0" destOrd="0" presId="urn:microsoft.com/office/officeart/2005/8/layout/list1"/>
    <dgm:cxn modelId="{4DC62675-B993-4090-92D1-A981A1A51716}" type="presOf" srcId="{7969473B-D029-4353-ADED-05D14FABE3B6}" destId="{A14ADB6E-FE6C-41D2-BD76-7047BA1FBD78}" srcOrd="0" destOrd="0" presId="urn:microsoft.com/office/officeart/2005/8/layout/list1"/>
    <dgm:cxn modelId="{783D9E75-1C32-4309-8137-1CB736FFC11B}" type="presOf" srcId="{592CB08A-3EF6-428B-B0F2-D86FC4A49893}" destId="{4224516C-71D7-4AF6-B2B4-6B5BA787A62B}" srcOrd="1" destOrd="0" presId="urn:microsoft.com/office/officeart/2005/8/layout/list1"/>
    <dgm:cxn modelId="{378D467A-1173-4D04-8261-3455FC5836BF}" srcId="{E4845BC9-0FB6-4FEF-9658-9A7CD2BAE459}" destId="{E8BD160D-E296-433B-B4D9-DBB676C4CE35}" srcOrd="1" destOrd="0" parTransId="{27F67D1F-237E-41E1-8E92-9029967CD42A}" sibTransId="{2A9D2AAC-3B81-444B-B46E-AC7761824043}"/>
    <dgm:cxn modelId="{46F34E82-41EE-4C91-A9B3-C0E19124E243}" type="presOf" srcId="{A4B50753-95D5-40D0-BB57-3E24E3C05354}" destId="{79FF0D3B-16FF-4169-9B45-72A1C282CC50}" srcOrd="0" destOrd="0" presId="urn:microsoft.com/office/officeart/2005/8/layout/list1"/>
    <dgm:cxn modelId="{6EB6BBAE-08C0-45FF-84F5-629ADD407CC6}" type="presOf" srcId="{F72492F7-2A37-431B-A14D-DAA006BBD7BF}" destId="{0CDF0DEF-ABE6-4717-A175-A228FCBB2F4F}" srcOrd="0" destOrd="0" presId="urn:microsoft.com/office/officeart/2005/8/layout/list1"/>
    <dgm:cxn modelId="{BD6E5DC6-ECA0-472B-8A8C-D7E344785217}" srcId="{592CB08A-3EF6-428B-B0F2-D86FC4A49893}" destId="{6B51F301-95C0-463B-A697-14DFE7E1CDF4}" srcOrd="1" destOrd="0" parTransId="{215863FA-2761-40A7-86DF-A95B1434014C}" sibTransId="{5763D024-0C61-47E0-BCAC-996ECD4B75A2}"/>
    <dgm:cxn modelId="{6726CFC6-528C-4786-AB5B-2E15D21E7811}" type="presOf" srcId="{87E292DF-381D-4C8B-B07F-45C45EACFA8C}" destId="{A14ADB6E-FE6C-41D2-BD76-7047BA1FBD78}" srcOrd="0" destOrd="2" presId="urn:microsoft.com/office/officeart/2005/8/layout/list1"/>
    <dgm:cxn modelId="{CE7279CB-8C3F-4DF7-849E-18AF55BF9EEB}" type="presOf" srcId="{592CB08A-3EF6-428B-B0F2-D86FC4A49893}" destId="{D8B002EC-0F7D-4554-9EF8-53FC67C07AE7}" srcOrd="0" destOrd="0" presId="urn:microsoft.com/office/officeart/2005/8/layout/list1"/>
    <dgm:cxn modelId="{DB37EDD6-EFC3-42BD-BC1C-0D437068E8BB}" type="presOf" srcId="{A4B50753-95D5-40D0-BB57-3E24E3C05354}" destId="{5E566AAE-193E-4AC9-8D2D-943FFD9E8D75}" srcOrd="1" destOrd="0" presId="urn:microsoft.com/office/officeart/2005/8/layout/list1"/>
    <dgm:cxn modelId="{9F33A2DD-7E11-4641-A430-148B09A47CEA}" type="presOf" srcId="{0033EAD8-D6E3-4C1C-B291-8395A70DD135}" destId="{9EC093F1-E3EE-4C41-BD9A-AEFF65D400FD}" srcOrd="0" destOrd="0" presId="urn:microsoft.com/office/officeart/2005/8/layout/list1"/>
    <dgm:cxn modelId="{183463E5-55B3-44D8-A978-B2169C8EFC66}" srcId="{E4845BC9-0FB6-4FEF-9658-9A7CD2BAE459}" destId="{3D1C57CB-6363-4791-BC9B-4AF470B69F2E}" srcOrd="2" destOrd="0" parTransId="{A155E8B6-AC96-4723-B288-7A116ABA21A1}" sibTransId="{BB38A246-DEFF-4E45-B682-998D260DB92C}"/>
    <dgm:cxn modelId="{C42EFBF4-C372-47C7-B9B5-A857D1967B90}" srcId="{A4B50753-95D5-40D0-BB57-3E24E3C05354}" destId="{0033EAD8-D6E3-4C1C-B291-8395A70DD135}" srcOrd="0" destOrd="0" parTransId="{190CE79E-DB1B-4676-871F-C1BB19767B65}" sibTransId="{5BE7CC99-199D-422F-8CA1-886AF1CA8D80}"/>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 modelId="{A4088BC7-3DAF-4E96-A0BC-9837AFE18C91}" type="presParOf" srcId="{C72118F9-3429-4CE1-8A42-66A283D00BF2}" destId="{A2A3F624-7F4F-4A95-9544-637C89F5DCEF}" srcOrd="3" destOrd="0" presId="urn:microsoft.com/office/officeart/2005/8/layout/list1"/>
    <dgm:cxn modelId="{9BA07A20-7B7F-4B4A-AA5D-4A1826C72D00}" type="presParOf" srcId="{C72118F9-3429-4CE1-8A42-66A283D00BF2}" destId="{C15EDD51-C94A-46A5-A917-93FF8537EFF4}" srcOrd="4" destOrd="0" presId="urn:microsoft.com/office/officeart/2005/8/layout/list1"/>
    <dgm:cxn modelId="{7AB918A4-192D-45A4-BCCE-1CA465E431F6}" type="presParOf" srcId="{C15EDD51-C94A-46A5-A917-93FF8537EFF4}" destId="{D8B002EC-0F7D-4554-9EF8-53FC67C07AE7}" srcOrd="0" destOrd="0" presId="urn:microsoft.com/office/officeart/2005/8/layout/list1"/>
    <dgm:cxn modelId="{6E8C136B-D7D5-4E8D-98BE-2C85B2A20647}" type="presParOf" srcId="{C15EDD51-C94A-46A5-A917-93FF8537EFF4}" destId="{4224516C-71D7-4AF6-B2B4-6B5BA787A62B}" srcOrd="1" destOrd="0" presId="urn:microsoft.com/office/officeart/2005/8/layout/list1"/>
    <dgm:cxn modelId="{9C6D2F14-6368-47AD-ACB4-C9C1D76C1F9D}" type="presParOf" srcId="{C72118F9-3429-4CE1-8A42-66A283D00BF2}" destId="{168DD83C-DDEC-475E-B50D-9FC91C13B106}" srcOrd="5" destOrd="0" presId="urn:microsoft.com/office/officeart/2005/8/layout/list1"/>
    <dgm:cxn modelId="{5B9963CB-DBE3-4310-8AF9-5123F21EFDDF}" type="presParOf" srcId="{C72118F9-3429-4CE1-8A42-66A283D00BF2}" destId="{A14ADB6E-FE6C-41D2-BD76-7047BA1FBD78}" srcOrd="6" destOrd="0" presId="urn:microsoft.com/office/officeart/2005/8/layout/list1"/>
    <dgm:cxn modelId="{F3EAF2D9-720D-40A4-8C1D-29453511ACC9}" type="presParOf" srcId="{C72118F9-3429-4CE1-8A42-66A283D00BF2}" destId="{DB2CC875-930B-44D3-948B-35419B384B3C}" srcOrd="7" destOrd="0" presId="urn:microsoft.com/office/officeart/2005/8/layout/list1"/>
    <dgm:cxn modelId="{FDB85BE5-DC00-4C86-9F6E-1F0BC4D31BFA}" type="presParOf" srcId="{C72118F9-3429-4CE1-8A42-66A283D00BF2}" destId="{A9FA56AE-A5EC-418E-9D01-31EA26CAB46E}" srcOrd="8" destOrd="0" presId="urn:microsoft.com/office/officeart/2005/8/layout/list1"/>
    <dgm:cxn modelId="{BCDD4A36-A41A-4270-8CA7-EBFAE2FB58B0}" type="presParOf" srcId="{A9FA56AE-A5EC-418E-9D01-31EA26CAB46E}" destId="{FFE26158-DB62-4CB6-BB60-9635DFDC1148}" srcOrd="0" destOrd="0" presId="urn:microsoft.com/office/officeart/2005/8/layout/list1"/>
    <dgm:cxn modelId="{EB883D50-2F8E-4264-8303-759518915189}" type="presParOf" srcId="{A9FA56AE-A5EC-418E-9D01-31EA26CAB46E}" destId="{54A9CE54-8BD7-4ED0-97BD-7539324C81C7}" srcOrd="1" destOrd="0" presId="urn:microsoft.com/office/officeart/2005/8/layout/list1"/>
    <dgm:cxn modelId="{56AFC270-BB08-4B71-A1E2-1596FE118816}" type="presParOf" srcId="{C72118F9-3429-4CE1-8A42-66A283D00BF2}" destId="{6EDB44EC-238E-4354-A775-E78865523E58}" srcOrd="9" destOrd="0" presId="urn:microsoft.com/office/officeart/2005/8/layout/list1"/>
    <dgm:cxn modelId="{47BFD321-DD51-4AD7-835B-B2AC49CAB2C2}" type="presParOf" srcId="{C72118F9-3429-4CE1-8A42-66A283D00BF2}" destId="{0CDF0DEF-ABE6-4717-A175-A228FCBB2F4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0033EAD8-D6E3-4C1C-B291-8395A70DD135}">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auxilio se otorgará hasta por dos (2) SMMLV, por cada ciclo o periodo académico solicitado, sin exceder el 50% del valor de la matricula.</a:t>
          </a:r>
        </a:p>
      </dgm:t>
    </dgm:pt>
    <dgm:pt modelId="{190CE79E-DB1B-4676-871F-C1BB19767B65}" type="parTrans" cxnId="{C42EFBF4-C372-47C7-B9B5-A857D1967B90}">
      <dgm:prSet/>
      <dgm:spPr/>
      <dgm:t>
        <a:bodyPr/>
        <a:lstStyle/>
        <a:p>
          <a:endParaRPr lang="es-CO" sz="1400"/>
        </a:p>
      </dgm:t>
    </dgm:pt>
    <dgm:pt modelId="{5BE7CC99-199D-422F-8CA1-886AF1CA8D80}" type="sibTrans" cxnId="{C42EFBF4-C372-47C7-B9B5-A857D1967B90}">
      <dgm:prSet/>
      <dgm:spPr/>
      <dgm:t>
        <a:bodyPr/>
        <a:lstStyle/>
        <a:p>
          <a:endParaRPr lang="es-CO" sz="1400"/>
        </a:p>
      </dgm:t>
    </dgm:pt>
    <dgm:pt modelId="{A4B50753-95D5-40D0-BB57-3E24E3C05354}">
      <dgm:prSet phldrT="[Texto]" custT="1"/>
      <dgm:spPr/>
      <dgm:t>
        <a:bodyPr/>
        <a:lstStyle/>
        <a:p>
          <a:pPr algn="just"/>
          <a:r>
            <a:rPr lang="es-CO" sz="4000" b="1" kern="1200" dirty="0">
              <a:solidFill>
                <a:schemeClr val="bg1"/>
              </a:solidFill>
              <a:latin typeface="Calibri" panose="020F0502020204030204"/>
              <a:ea typeface="+mn-ea"/>
              <a:cs typeface="+mn-cs"/>
            </a:rPr>
            <a:t>Monto</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592CB08A-3EF6-428B-B0F2-D86FC4A49893}">
      <dgm:prSet phldrT="[Texto]" custT="1"/>
      <dgm:spPr/>
      <dgm:t>
        <a:bodyPr/>
        <a:lstStyle/>
        <a:p>
          <a:pPr algn="just"/>
          <a:r>
            <a:rPr lang="es-ES" sz="4000" b="1" kern="1200" dirty="0">
              <a:solidFill>
                <a:prstClr val="white"/>
              </a:solidFill>
              <a:latin typeface="Arial Narrow" panose="020B0606020202030204" pitchFamily="34" charset="0"/>
              <a:ea typeface="+mn-ea"/>
              <a:cs typeface="+mn-cs"/>
            </a:rPr>
            <a:t>Reintegro</a:t>
          </a:r>
          <a:endParaRPr lang="es-CO" sz="3200" b="1" kern="1200" dirty="0">
            <a:solidFill>
              <a:prstClr val="white"/>
            </a:solidFill>
            <a:latin typeface="Arial Narrow" panose="020B0606020202030204" pitchFamily="34" charset="0"/>
            <a:ea typeface="+mn-ea"/>
            <a:cs typeface="+mn-cs"/>
          </a:endParaRPr>
        </a:p>
      </dgm:t>
    </dgm:pt>
    <dgm:pt modelId="{8ABCE7B4-4762-4937-8B29-45B734BC372D}" type="sibTrans" cxnId="{A248F919-9057-4410-B65B-EAF8267DA645}">
      <dgm:prSet/>
      <dgm:spPr/>
      <dgm:t>
        <a:bodyPr/>
        <a:lstStyle/>
        <a:p>
          <a:endParaRPr lang="es-CO"/>
        </a:p>
      </dgm:t>
    </dgm:pt>
    <dgm:pt modelId="{0779AD6B-3826-4646-9D33-E99B07066EF7}" type="parTrans" cxnId="{A248F919-9057-4410-B65B-EAF8267DA645}">
      <dgm:prSet/>
      <dgm:spPr/>
      <dgm:t>
        <a:bodyPr/>
        <a:lstStyle/>
        <a:p>
          <a:endParaRPr lang="es-CO"/>
        </a:p>
      </dgm:t>
    </dgm:pt>
    <dgm:pt modelId="{7969473B-D029-4353-ADED-05D14FABE3B6}">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Cuando el trabajador inicia un ciclo del programa académico y decide suspenderlo, sin justa causa, o cuando no retoma dentro del año siguiente.</a:t>
          </a:r>
          <a:endParaRPr lang="es-CO" sz="1800" kern="1200" dirty="0">
            <a:solidFill>
              <a:prstClr val="black">
                <a:hueOff val="0"/>
                <a:satOff val="0"/>
                <a:lumOff val="0"/>
                <a:alphaOff val="0"/>
              </a:prstClr>
            </a:solidFill>
            <a:latin typeface="Calibri" panose="020F0502020204030204"/>
            <a:ea typeface="+mn-ea"/>
            <a:cs typeface="+mn-cs"/>
          </a:endParaRPr>
        </a:p>
      </dgm:t>
    </dgm:pt>
    <dgm:pt modelId="{25CA1ACA-8599-4C4B-A5E0-46C105F056A8}" type="sibTrans" cxnId="{B281D94E-C279-4305-8F10-416356050925}">
      <dgm:prSet/>
      <dgm:spPr/>
      <dgm:t>
        <a:bodyPr/>
        <a:lstStyle/>
        <a:p>
          <a:endParaRPr lang="es-CO"/>
        </a:p>
      </dgm:t>
    </dgm:pt>
    <dgm:pt modelId="{BABE5586-79ED-443F-8743-EB323256BED0}" type="parTrans" cxnId="{B281D94E-C279-4305-8F10-416356050925}">
      <dgm:prSet/>
      <dgm:spPr/>
      <dgm:t>
        <a:bodyPr/>
        <a:lstStyle/>
        <a:p>
          <a:endParaRPr lang="es-CO"/>
        </a:p>
      </dgm:t>
    </dgm:pt>
    <dgm:pt modelId="{0E45B012-85D4-43D5-BB2D-357BD1C3C12C}">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reprueba un ciclo académico por mérito académico o inasistencia, según el reglamento establecido por la institución.</a:t>
          </a:r>
        </a:p>
      </dgm:t>
    </dgm:pt>
    <dgm:pt modelId="{13977BE3-07F1-40BC-A273-16E081AC5DC6}" type="parTrans" cxnId="{471F0952-1129-4185-9C28-895810322FC3}">
      <dgm:prSet/>
      <dgm:spPr/>
      <dgm:t>
        <a:bodyPr/>
        <a:lstStyle/>
        <a:p>
          <a:endParaRPr lang="es-CO"/>
        </a:p>
      </dgm:t>
    </dgm:pt>
    <dgm:pt modelId="{4D5B58DA-E2BE-4F60-B174-D2947E47C847}" type="sibTrans" cxnId="{471F0952-1129-4185-9C28-895810322FC3}">
      <dgm:prSet/>
      <dgm:spPr/>
      <dgm:t>
        <a:bodyPr/>
        <a:lstStyle/>
        <a:p>
          <a:endParaRPr lang="es-CO"/>
        </a:p>
      </dgm:t>
    </dgm:pt>
    <dgm:pt modelId="{D7A0D72E-5C9C-47EB-8510-96820F9083AB}">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Por sanción disciplinaria impuesta al trabajador , en cumplimiento del Reglamento Interno de la Institución Educativa.</a:t>
          </a:r>
        </a:p>
      </dgm:t>
    </dgm:pt>
    <dgm:pt modelId="{905A55B5-24D5-40AE-9331-A2617343B890}" type="parTrans" cxnId="{BB9A6274-3ACC-4A3F-89E4-CC82DE879C97}">
      <dgm:prSet/>
      <dgm:spPr/>
      <dgm:t>
        <a:bodyPr/>
        <a:lstStyle/>
        <a:p>
          <a:endParaRPr lang="es-CO"/>
        </a:p>
      </dgm:t>
    </dgm:pt>
    <dgm:pt modelId="{5015A903-1268-4C4C-B997-0EE37233B5D5}" type="sibTrans" cxnId="{BB9A6274-3ACC-4A3F-89E4-CC82DE879C97}">
      <dgm:prSet/>
      <dgm:spPr/>
      <dgm:t>
        <a:bodyPr/>
        <a:lstStyle/>
        <a:p>
          <a:endParaRPr lang="es-CO"/>
        </a:p>
      </dgm:t>
    </dgm:pt>
    <dgm:pt modelId="{BAC0D633-9C97-4E60-B7D8-D5B729324E13}">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termina su vinculación laboral con SAE sin haber culminado el ciclo académico y sin cumplir con el compromiso de permanencia en la entidad por el tiempo que dure dicho ciclo.</a:t>
          </a:r>
        </a:p>
      </dgm:t>
    </dgm:pt>
    <dgm:pt modelId="{7982F5B9-E94E-4EB6-A51C-7C0FA80A4890}" type="parTrans" cxnId="{4192DF83-0BB1-405A-9D30-562AFFC179EA}">
      <dgm:prSet/>
      <dgm:spPr/>
      <dgm:t>
        <a:bodyPr/>
        <a:lstStyle/>
        <a:p>
          <a:endParaRPr lang="es-CO"/>
        </a:p>
      </dgm:t>
    </dgm:pt>
    <dgm:pt modelId="{50A8DE5F-2F9A-4B55-BFF0-6F9C986DB502}" type="sibTrans" cxnId="{4192DF83-0BB1-405A-9D30-562AFFC179EA}">
      <dgm:prSet/>
      <dgm:spPr/>
      <dgm:t>
        <a:bodyPr/>
        <a:lstStyle/>
        <a:p>
          <a:endParaRPr lang="es-CO"/>
        </a:p>
      </dgm:t>
    </dgm:pt>
    <dgm:pt modelId="{F888791F-2DA6-46D1-B57B-C07061822C6D}">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cuenta con una beca que cubre total o parcialmente los costos de inscripción en los programas académicos, y no informó sobre esta situación a Talento Humano.</a:t>
          </a:r>
        </a:p>
      </dgm:t>
    </dgm:pt>
    <dgm:pt modelId="{51CF57EC-F75E-4140-A675-0C08470E1B9A}" type="parTrans" cxnId="{FB77A721-4D44-4F7C-B40F-CBD60EA790A6}">
      <dgm:prSet/>
      <dgm:spPr/>
      <dgm:t>
        <a:bodyPr/>
        <a:lstStyle/>
        <a:p>
          <a:endParaRPr lang="es-CO"/>
        </a:p>
      </dgm:t>
    </dgm:pt>
    <dgm:pt modelId="{4B758683-5E41-434A-AC85-E0D2E332F64F}" type="sibTrans" cxnId="{FB77A721-4D44-4F7C-B40F-CBD60EA790A6}">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2"/>
      <dgm:spPr/>
    </dgm:pt>
    <dgm:pt modelId="{5E566AAE-193E-4AC9-8D2D-943FFD9E8D75}" type="pres">
      <dgm:prSet presAssocID="{A4B50753-95D5-40D0-BB57-3E24E3C05354}" presName="parentText" presStyleLbl="node1" presStyleIdx="0" presStyleCnt="2"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2">
        <dgm:presLayoutVars>
          <dgm:bulletEnabled val="1"/>
        </dgm:presLayoutVars>
      </dgm:prSet>
      <dgm:spPr/>
    </dgm:pt>
    <dgm:pt modelId="{A2A3F624-7F4F-4A95-9544-637C89F5DCEF}" type="pres">
      <dgm:prSet presAssocID="{F1401796-5113-44EA-9B07-E81693753657}" presName="spaceBetweenRectangles" presStyleCnt="0"/>
      <dgm:spPr/>
    </dgm:pt>
    <dgm:pt modelId="{C15EDD51-C94A-46A5-A917-93FF8537EFF4}" type="pres">
      <dgm:prSet presAssocID="{592CB08A-3EF6-428B-B0F2-D86FC4A49893}" presName="parentLin" presStyleCnt="0"/>
      <dgm:spPr/>
    </dgm:pt>
    <dgm:pt modelId="{D8B002EC-0F7D-4554-9EF8-53FC67C07AE7}" type="pres">
      <dgm:prSet presAssocID="{592CB08A-3EF6-428B-B0F2-D86FC4A49893}" presName="parentLeftMargin" presStyleLbl="node1" presStyleIdx="0" presStyleCnt="2"/>
      <dgm:spPr/>
    </dgm:pt>
    <dgm:pt modelId="{4224516C-71D7-4AF6-B2B4-6B5BA787A62B}" type="pres">
      <dgm:prSet presAssocID="{592CB08A-3EF6-428B-B0F2-D86FC4A49893}" presName="parentText" presStyleLbl="node1" presStyleIdx="1" presStyleCnt="2" custScaleY="132850" custLinFactNeighborX="-6233" custLinFactNeighborY="-2424">
        <dgm:presLayoutVars>
          <dgm:chMax val="0"/>
          <dgm:bulletEnabled val="1"/>
        </dgm:presLayoutVars>
      </dgm:prSet>
      <dgm:spPr/>
    </dgm:pt>
    <dgm:pt modelId="{168DD83C-DDEC-475E-B50D-9FC91C13B106}" type="pres">
      <dgm:prSet presAssocID="{592CB08A-3EF6-428B-B0F2-D86FC4A49893}" presName="negativeSpace" presStyleCnt="0"/>
      <dgm:spPr/>
    </dgm:pt>
    <dgm:pt modelId="{A14ADB6E-FE6C-41D2-BD76-7047BA1FBD78}" type="pres">
      <dgm:prSet presAssocID="{592CB08A-3EF6-428B-B0F2-D86FC4A49893}" presName="childText" presStyleLbl="conFgAcc1" presStyleIdx="1" presStyleCnt="2">
        <dgm:presLayoutVars>
          <dgm:bulletEnabled val="1"/>
        </dgm:presLayoutVars>
      </dgm:prSet>
      <dgm:spPr/>
    </dgm:pt>
  </dgm:ptLst>
  <dgm:cxnLst>
    <dgm:cxn modelId="{A248F919-9057-4410-B65B-EAF8267DA645}" srcId="{59F34A40-448D-4E82-965C-2EB9EDBD6BCB}" destId="{592CB08A-3EF6-428B-B0F2-D86FC4A49893}" srcOrd="1" destOrd="0" parTransId="{0779AD6B-3826-4646-9D33-E99B07066EF7}" sibTransId="{8ABCE7B4-4762-4937-8B29-45B734BC372D}"/>
    <dgm:cxn modelId="{FB77A721-4D44-4F7C-B40F-CBD60EA790A6}" srcId="{592CB08A-3EF6-428B-B0F2-D86FC4A49893}" destId="{F888791F-2DA6-46D1-B57B-C07061822C6D}" srcOrd="4" destOrd="0" parTransId="{51CF57EC-F75E-4140-A675-0C08470E1B9A}" sibTransId="{4B758683-5E41-434A-AC85-E0D2E332F64F}"/>
    <dgm:cxn modelId="{1141153A-592E-414E-94E1-96AC50761B47}" srcId="{59F34A40-448D-4E82-965C-2EB9EDBD6BCB}" destId="{A4B50753-95D5-40D0-BB57-3E24E3C05354}" srcOrd="0" destOrd="0" parTransId="{562A90AB-D143-44FD-B026-AC709295C2E3}" sibTransId="{F1401796-5113-44EA-9B07-E81693753657}"/>
    <dgm:cxn modelId="{DD00523E-3234-4D38-96D8-90E2BCF671DF}" type="presOf" srcId="{BAC0D633-9C97-4E60-B7D8-D5B729324E13}" destId="{A14ADB6E-FE6C-41D2-BD76-7047BA1FBD78}" srcOrd="0" destOrd="3" presId="urn:microsoft.com/office/officeart/2005/8/layout/list1"/>
    <dgm:cxn modelId="{5448015B-2940-4862-9FDA-79BC2F174ED5}" type="presOf" srcId="{D7A0D72E-5C9C-47EB-8510-96820F9083AB}" destId="{A14ADB6E-FE6C-41D2-BD76-7047BA1FBD78}" srcOrd="0" destOrd="2" presId="urn:microsoft.com/office/officeart/2005/8/layout/list1"/>
    <dgm:cxn modelId="{8ABFB664-851D-4C4B-BF54-48D765172A88}" type="presOf" srcId="{F888791F-2DA6-46D1-B57B-C07061822C6D}" destId="{A14ADB6E-FE6C-41D2-BD76-7047BA1FBD78}" srcOrd="0" destOrd="4" presId="urn:microsoft.com/office/officeart/2005/8/layout/list1"/>
    <dgm:cxn modelId="{B281D94E-C279-4305-8F10-416356050925}" srcId="{592CB08A-3EF6-428B-B0F2-D86FC4A49893}" destId="{7969473B-D029-4353-ADED-05D14FABE3B6}" srcOrd="0" destOrd="0" parTransId="{BABE5586-79ED-443F-8743-EB323256BED0}" sibTransId="{25CA1ACA-8599-4C4B-A5E0-46C105F056A8}"/>
    <dgm:cxn modelId="{471F0952-1129-4185-9C28-895810322FC3}" srcId="{592CB08A-3EF6-428B-B0F2-D86FC4A49893}" destId="{0E45B012-85D4-43D5-BB2D-357BD1C3C12C}" srcOrd="1" destOrd="0" parTransId="{13977BE3-07F1-40BC-A273-16E081AC5DC6}" sibTransId="{4D5B58DA-E2BE-4F60-B174-D2947E47C847}"/>
    <dgm:cxn modelId="{721D4C53-2B47-4860-AFD9-2DC038407382}" type="presOf" srcId="{59F34A40-448D-4E82-965C-2EB9EDBD6BCB}" destId="{C72118F9-3429-4CE1-8A42-66A283D00BF2}" srcOrd="0" destOrd="0" presId="urn:microsoft.com/office/officeart/2005/8/layout/list1"/>
    <dgm:cxn modelId="{BB9A6274-3ACC-4A3F-89E4-CC82DE879C97}" srcId="{592CB08A-3EF6-428B-B0F2-D86FC4A49893}" destId="{D7A0D72E-5C9C-47EB-8510-96820F9083AB}" srcOrd="2" destOrd="0" parTransId="{905A55B5-24D5-40AE-9331-A2617343B890}" sibTransId="{5015A903-1268-4C4C-B997-0EE37233B5D5}"/>
    <dgm:cxn modelId="{4DC62675-B993-4090-92D1-A981A1A51716}" type="presOf" srcId="{7969473B-D029-4353-ADED-05D14FABE3B6}" destId="{A14ADB6E-FE6C-41D2-BD76-7047BA1FBD78}" srcOrd="0" destOrd="0" presId="urn:microsoft.com/office/officeart/2005/8/layout/list1"/>
    <dgm:cxn modelId="{783D9E75-1C32-4309-8137-1CB736FFC11B}" type="presOf" srcId="{592CB08A-3EF6-428B-B0F2-D86FC4A49893}" destId="{4224516C-71D7-4AF6-B2B4-6B5BA787A62B}" srcOrd="1" destOrd="0" presId="urn:microsoft.com/office/officeart/2005/8/layout/list1"/>
    <dgm:cxn modelId="{46F34E82-41EE-4C91-A9B3-C0E19124E243}" type="presOf" srcId="{A4B50753-95D5-40D0-BB57-3E24E3C05354}" destId="{79FF0D3B-16FF-4169-9B45-72A1C282CC50}" srcOrd="0" destOrd="0" presId="urn:microsoft.com/office/officeart/2005/8/layout/list1"/>
    <dgm:cxn modelId="{4192DF83-0BB1-405A-9D30-562AFFC179EA}" srcId="{592CB08A-3EF6-428B-B0F2-D86FC4A49893}" destId="{BAC0D633-9C97-4E60-B7D8-D5B729324E13}" srcOrd="3" destOrd="0" parTransId="{7982F5B9-E94E-4EB6-A51C-7C0FA80A4890}" sibTransId="{50A8DE5F-2F9A-4B55-BFF0-6F9C986DB502}"/>
    <dgm:cxn modelId="{CE7279CB-8C3F-4DF7-849E-18AF55BF9EEB}" type="presOf" srcId="{592CB08A-3EF6-428B-B0F2-D86FC4A49893}" destId="{D8B002EC-0F7D-4554-9EF8-53FC67C07AE7}" srcOrd="0" destOrd="0" presId="urn:microsoft.com/office/officeart/2005/8/layout/list1"/>
    <dgm:cxn modelId="{DB37EDD6-EFC3-42BD-BC1C-0D437068E8BB}" type="presOf" srcId="{A4B50753-95D5-40D0-BB57-3E24E3C05354}" destId="{5E566AAE-193E-4AC9-8D2D-943FFD9E8D75}" srcOrd="1" destOrd="0" presId="urn:microsoft.com/office/officeart/2005/8/layout/list1"/>
    <dgm:cxn modelId="{9F33A2DD-7E11-4641-A430-148B09A47CEA}" type="presOf" srcId="{0033EAD8-D6E3-4C1C-B291-8395A70DD135}" destId="{9EC093F1-E3EE-4C41-BD9A-AEFF65D400FD}" srcOrd="0" destOrd="0" presId="urn:microsoft.com/office/officeart/2005/8/layout/list1"/>
    <dgm:cxn modelId="{B1243FE3-083C-4E0F-958F-44595E64450A}" type="presOf" srcId="{0E45B012-85D4-43D5-BB2D-357BD1C3C12C}" destId="{A14ADB6E-FE6C-41D2-BD76-7047BA1FBD78}" srcOrd="0" destOrd="1" presId="urn:microsoft.com/office/officeart/2005/8/layout/list1"/>
    <dgm:cxn modelId="{C42EFBF4-C372-47C7-B9B5-A857D1967B90}" srcId="{A4B50753-95D5-40D0-BB57-3E24E3C05354}" destId="{0033EAD8-D6E3-4C1C-B291-8395A70DD135}" srcOrd="0" destOrd="0" parTransId="{190CE79E-DB1B-4676-871F-C1BB19767B65}" sibTransId="{5BE7CC99-199D-422F-8CA1-886AF1CA8D80}"/>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 modelId="{A4088BC7-3DAF-4E96-A0BC-9837AFE18C91}" type="presParOf" srcId="{C72118F9-3429-4CE1-8A42-66A283D00BF2}" destId="{A2A3F624-7F4F-4A95-9544-637C89F5DCEF}" srcOrd="3" destOrd="0" presId="urn:microsoft.com/office/officeart/2005/8/layout/list1"/>
    <dgm:cxn modelId="{9BA07A20-7B7F-4B4A-AA5D-4A1826C72D00}" type="presParOf" srcId="{C72118F9-3429-4CE1-8A42-66A283D00BF2}" destId="{C15EDD51-C94A-46A5-A917-93FF8537EFF4}" srcOrd="4" destOrd="0" presId="urn:microsoft.com/office/officeart/2005/8/layout/list1"/>
    <dgm:cxn modelId="{7AB918A4-192D-45A4-BCCE-1CA465E431F6}" type="presParOf" srcId="{C15EDD51-C94A-46A5-A917-93FF8537EFF4}" destId="{D8B002EC-0F7D-4554-9EF8-53FC67C07AE7}" srcOrd="0" destOrd="0" presId="urn:microsoft.com/office/officeart/2005/8/layout/list1"/>
    <dgm:cxn modelId="{6E8C136B-D7D5-4E8D-98BE-2C85B2A20647}" type="presParOf" srcId="{C15EDD51-C94A-46A5-A917-93FF8537EFF4}" destId="{4224516C-71D7-4AF6-B2B4-6B5BA787A62B}" srcOrd="1" destOrd="0" presId="urn:microsoft.com/office/officeart/2005/8/layout/list1"/>
    <dgm:cxn modelId="{9C6D2F14-6368-47AD-ACB4-C9C1D76C1F9D}" type="presParOf" srcId="{C72118F9-3429-4CE1-8A42-66A283D00BF2}" destId="{168DD83C-DDEC-475E-B50D-9FC91C13B106}" srcOrd="5" destOrd="0" presId="urn:microsoft.com/office/officeart/2005/8/layout/list1"/>
    <dgm:cxn modelId="{5B9963CB-DBE3-4310-8AF9-5123F21EFDDF}" type="presParOf" srcId="{C72118F9-3429-4CE1-8A42-66A283D00BF2}" destId="{A14ADB6E-FE6C-41D2-BD76-7047BA1FBD7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A4B50753-95D5-40D0-BB57-3E24E3C05354}">
      <dgm:prSet phldrT="[Texto]" custT="1"/>
      <dgm:spPr/>
      <dgm:t>
        <a:bodyPr/>
        <a:lstStyle/>
        <a:p>
          <a:pPr algn="just"/>
          <a:r>
            <a:rPr lang="es-CO" sz="4400" b="1" kern="1200" dirty="0">
              <a:solidFill>
                <a:schemeClr val="bg1"/>
              </a:solidFill>
              <a:latin typeface="Calibri" panose="020F0502020204030204"/>
              <a:ea typeface="+mn-ea"/>
              <a:cs typeface="+mn-cs"/>
            </a:rPr>
            <a:t>Auxilio por Excelencia</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AD9A92FF-4134-4341-A7DF-B092DC990781}">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El monto máximo será hasta el 50% del valor de la matricula para el primer ciclo, para los restantes periodos hasta un porcentaje igual al promedio de notas obtenido en el ciclo anterior, de acuerdo a la disponibilidad presupuestal, sin superar seis (6) salarios MMLV en todo el programa.</a:t>
          </a:r>
        </a:p>
      </dgm:t>
    </dgm:pt>
    <dgm:pt modelId="{4289811F-C8B6-4B6E-9DA7-F8DF9DCC5C2E}" type="parTrans" cxnId="{D10CF757-9808-46D8-A6DE-36820505C6ED}">
      <dgm:prSet/>
      <dgm:spPr/>
      <dgm:t>
        <a:bodyPr/>
        <a:lstStyle/>
        <a:p>
          <a:endParaRPr lang="es-CO"/>
        </a:p>
      </dgm:t>
    </dgm:pt>
    <dgm:pt modelId="{76D00FEF-2661-40E2-99C2-9BA76A55FE2E}" type="sibTrans" cxnId="{D10CF757-9808-46D8-A6DE-36820505C6ED}">
      <dgm:prSet/>
      <dgm:spPr/>
      <dgm:t>
        <a:bodyPr/>
        <a:lstStyle/>
        <a:p>
          <a:endParaRPr lang="es-CO"/>
        </a:p>
      </dgm:t>
    </dgm:pt>
    <dgm:pt modelId="{CCF6D97D-3FF6-4A28-947A-EDE66515035D}">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Cubre la totalidad del programa académico, siempre y cuando se acredite el mérito académico, con un promedio igual o superior a 4.0. o su equivalente según la escala de calificaciones por cada ciclo.</a:t>
          </a:r>
        </a:p>
      </dgm:t>
    </dgm:pt>
    <dgm:pt modelId="{F432A88F-34F6-4684-8E04-B3877A191C04}" type="parTrans" cxnId="{4D5A2CD0-72A8-41D9-9ED1-3A1C5BD5FDD6}">
      <dgm:prSet/>
      <dgm:spPr/>
      <dgm:t>
        <a:bodyPr/>
        <a:lstStyle/>
        <a:p>
          <a:endParaRPr lang="es-CO"/>
        </a:p>
      </dgm:t>
    </dgm:pt>
    <dgm:pt modelId="{132795EF-4CDC-4841-A227-A5DCB584C1B5}" type="sibTrans" cxnId="{4D5A2CD0-72A8-41D9-9ED1-3A1C5BD5FDD6}">
      <dgm:prSet/>
      <dgm:spPr/>
      <dgm:t>
        <a:bodyPr/>
        <a:lstStyle/>
        <a:p>
          <a:endParaRPr lang="es-CO"/>
        </a:p>
      </dgm:t>
    </dgm:pt>
    <dgm:pt modelId="{7C7977F2-D62B-4757-B427-315A61AF3AEB}">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de acceso, permanencia y graduación.</a:t>
          </a:r>
        </a:p>
      </dgm:t>
    </dgm:pt>
    <dgm:pt modelId="{24715C5E-4B90-4DDB-B15D-E102898B5A44}" type="parTrans" cxnId="{DA491C25-D4B7-4C76-B2FC-6CCA401D3366}">
      <dgm:prSet/>
      <dgm:spPr/>
      <dgm:t>
        <a:bodyPr/>
        <a:lstStyle/>
        <a:p>
          <a:endParaRPr lang="es-CO"/>
        </a:p>
      </dgm:t>
    </dgm:pt>
    <dgm:pt modelId="{FB747C74-1B2A-40D5-858B-9D0ACD21010C}" type="sibTrans" cxnId="{DA491C25-D4B7-4C76-B2FC-6CCA401D3366}">
      <dgm:prSet/>
      <dgm:spPr/>
      <dgm:t>
        <a:bodyPr/>
        <a:lstStyle/>
        <a:p>
          <a:endParaRPr lang="es-CO"/>
        </a:p>
      </dgm:t>
    </dgm:pt>
    <dgm:pt modelId="{C46C69CE-18AC-4593-88E4-AA7743068A98}">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corresponder a programas educativos acorde con las funciones del cargo y/o misión SAE.</a:t>
          </a:r>
        </a:p>
      </dgm:t>
    </dgm:pt>
    <dgm:pt modelId="{6BEAF16A-A3F7-463F-8E01-FA9B1BEC81BF}" type="parTrans" cxnId="{8B56DF97-4588-43CA-9F1B-6558EE637259}">
      <dgm:prSet/>
      <dgm:spPr/>
      <dgm:t>
        <a:bodyPr/>
        <a:lstStyle/>
        <a:p>
          <a:endParaRPr lang="es-CO"/>
        </a:p>
      </dgm:t>
    </dgm:pt>
    <dgm:pt modelId="{F947F060-9DCD-4BBD-B12D-0285F228242E}" type="sibTrans" cxnId="{8B56DF97-4588-43CA-9F1B-6558EE637259}">
      <dgm:prSet/>
      <dgm:spPr/>
      <dgm:t>
        <a:bodyPr/>
        <a:lstStyle/>
        <a:p>
          <a:endParaRPr lang="es-CO"/>
        </a:p>
      </dgm:t>
    </dgm:pt>
    <dgm:pt modelId="{229293E6-A845-472D-A3F4-E5464285E3A4}">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condiciones y demás previstos para el otorgamiento del Auxilio Económico para el Fomento de la Educación Formal Superior.</a:t>
          </a:r>
        </a:p>
      </dgm:t>
    </dgm:pt>
    <dgm:pt modelId="{18B61E78-84BE-4CFB-A202-AEA61852FB7C}" type="parTrans" cxnId="{4546CBA5-536E-46FF-A8F8-0CAB50DCA5F1}">
      <dgm:prSet/>
      <dgm:spPr/>
      <dgm:t>
        <a:bodyPr/>
        <a:lstStyle/>
        <a:p>
          <a:endParaRPr lang="es-CO"/>
        </a:p>
      </dgm:t>
    </dgm:pt>
    <dgm:pt modelId="{10B4F431-1C4A-41DF-9710-95859B172EC6}" type="sibTrans" cxnId="{4546CBA5-536E-46FF-A8F8-0CAB50DCA5F1}">
      <dgm:prSet/>
      <dgm:spPr/>
      <dgm:t>
        <a:bodyPr/>
        <a:lstStyle/>
        <a:p>
          <a:endParaRPr lang="es-CO"/>
        </a:p>
      </dgm:t>
    </dgm:pt>
    <dgm:pt modelId="{5C457EDC-8EC9-4F77-9C1D-8834B51AA3BE}">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Este auxilio se otorgará a tres (3) trabajadores para cursar programas de postgrado (especialización, maestría y doctorado).</a:t>
          </a:r>
        </a:p>
      </dgm:t>
    </dgm:pt>
    <dgm:pt modelId="{2F586FD1-EFB3-47C2-84EC-F1E30DA7D39E}" type="parTrans" cxnId="{3DC35361-AF70-42E5-BE90-8F3203493A70}">
      <dgm:prSet/>
      <dgm:spPr/>
      <dgm:t>
        <a:bodyPr/>
        <a:lstStyle/>
        <a:p>
          <a:endParaRPr lang="es-CO"/>
        </a:p>
      </dgm:t>
    </dgm:pt>
    <dgm:pt modelId="{FCCEA216-ED06-4DED-B075-DCBAC6D87386}" type="sibTrans" cxnId="{3DC35361-AF70-42E5-BE90-8F3203493A70}">
      <dgm:prSet/>
      <dgm:spPr/>
      <dgm:t>
        <a:bodyPr/>
        <a:lstStyle/>
        <a:p>
          <a:endParaRPr lang="es-CO"/>
        </a:p>
      </dgm:t>
    </dgm:pt>
    <dgm:pt modelId="{0680160B-7498-407F-B45F-521DE050DA31}">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Permanencia en la entidad por un tiempo igual y posterior al total del programa académico.</a:t>
          </a:r>
        </a:p>
      </dgm:t>
    </dgm:pt>
    <dgm:pt modelId="{C39D64A6-C23A-40AB-BF36-25D40993E59F}" type="parTrans" cxnId="{8F01B9C0-36F1-4ED8-9E07-9B7B989F67FB}">
      <dgm:prSet/>
      <dgm:spPr/>
      <dgm:t>
        <a:bodyPr/>
        <a:lstStyle/>
        <a:p>
          <a:endParaRPr lang="es-CO"/>
        </a:p>
      </dgm:t>
    </dgm:pt>
    <dgm:pt modelId="{46B343FC-B5A1-447D-90C2-C65461ED3C57}" type="sibTrans" cxnId="{8F01B9C0-36F1-4ED8-9E07-9B7B989F67FB}">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1"/>
      <dgm:spPr/>
    </dgm:pt>
    <dgm:pt modelId="{5E566AAE-193E-4AC9-8D2D-943FFD9E8D75}" type="pres">
      <dgm:prSet presAssocID="{A4B50753-95D5-40D0-BB57-3E24E3C05354}" presName="parentText" presStyleLbl="node1" presStyleIdx="0" presStyleCnt="1" custScaleY="600403"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1" custScaleY="142920" custLinFactNeighborX="-312" custLinFactNeighborY="6598">
        <dgm:presLayoutVars>
          <dgm:bulletEnabled val="1"/>
        </dgm:presLayoutVars>
      </dgm:prSet>
      <dgm:spPr/>
    </dgm:pt>
  </dgm:ptLst>
  <dgm:cxnLst>
    <dgm:cxn modelId="{DA491C25-D4B7-4C76-B2FC-6CCA401D3366}" srcId="{A4B50753-95D5-40D0-BB57-3E24E3C05354}" destId="{7C7977F2-D62B-4757-B427-315A61AF3AEB}" srcOrd="3" destOrd="0" parTransId="{24715C5E-4B90-4DDB-B15D-E102898B5A44}" sibTransId="{FB747C74-1B2A-40D5-858B-9D0ACD21010C}"/>
    <dgm:cxn modelId="{10572F36-ACE2-409A-8D65-E4302F50F085}" type="presOf" srcId="{C46C69CE-18AC-4593-88E4-AA7743068A98}" destId="{9EC093F1-E3EE-4C41-BD9A-AEFF65D400FD}" srcOrd="0" destOrd="4" presId="urn:microsoft.com/office/officeart/2005/8/layout/list1"/>
    <dgm:cxn modelId="{1141153A-592E-414E-94E1-96AC50761B47}" srcId="{59F34A40-448D-4E82-965C-2EB9EDBD6BCB}" destId="{A4B50753-95D5-40D0-BB57-3E24E3C05354}" srcOrd="0" destOrd="0" parTransId="{562A90AB-D143-44FD-B026-AC709295C2E3}" sibTransId="{F1401796-5113-44EA-9B07-E81693753657}"/>
    <dgm:cxn modelId="{DC7B9E3D-B5DE-4F94-845E-798BE58D8EA2}" type="presOf" srcId="{AD9A92FF-4134-4341-A7DF-B092DC990781}" destId="{9EC093F1-E3EE-4C41-BD9A-AEFF65D400FD}" srcOrd="0" destOrd="1" presId="urn:microsoft.com/office/officeart/2005/8/layout/list1"/>
    <dgm:cxn modelId="{0703D240-7BDD-40BF-B4C9-66CC370BD36F}" type="presOf" srcId="{5C457EDC-8EC9-4F77-9C1D-8834B51AA3BE}" destId="{9EC093F1-E3EE-4C41-BD9A-AEFF65D400FD}" srcOrd="0" destOrd="0" presId="urn:microsoft.com/office/officeart/2005/8/layout/list1"/>
    <dgm:cxn modelId="{3DC35361-AF70-42E5-BE90-8F3203493A70}" srcId="{A4B50753-95D5-40D0-BB57-3E24E3C05354}" destId="{5C457EDC-8EC9-4F77-9C1D-8834B51AA3BE}" srcOrd="0" destOrd="0" parTransId="{2F586FD1-EFB3-47C2-84EC-F1E30DA7D39E}" sibTransId="{FCCEA216-ED06-4DED-B075-DCBAC6D87386}"/>
    <dgm:cxn modelId="{3E97404D-C732-4E9E-9DD5-3994BF2EC7FD}" type="presOf" srcId="{0680160B-7498-407F-B45F-521DE050DA31}" destId="{9EC093F1-E3EE-4C41-BD9A-AEFF65D400FD}" srcOrd="0" destOrd="6" presId="urn:microsoft.com/office/officeart/2005/8/layout/list1"/>
    <dgm:cxn modelId="{721D4C53-2B47-4860-AFD9-2DC038407382}" type="presOf" srcId="{59F34A40-448D-4E82-965C-2EB9EDBD6BCB}" destId="{C72118F9-3429-4CE1-8A42-66A283D00BF2}" srcOrd="0" destOrd="0" presId="urn:microsoft.com/office/officeart/2005/8/layout/list1"/>
    <dgm:cxn modelId="{D10CF757-9808-46D8-A6DE-36820505C6ED}" srcId="{A4B50753-95D5-40D0-BB57-3E24E3C05354}" destId="{AD9A92FF-4134-4341-A7DF-B092DC990781}" srcOrd="1" destOrd="0" parTransId="{4289811F-C8B6-4B6E-9DA7-F8DF9DCC5C2E}" sibTransId="{76D00FEF-2661-40E2-99C2-9BA76A55FE2E}"/>
    <dgm:cxn modelId="{46F34E82-41EE-4C91-A9B3-C0E19124E243}" type="presOf" srcId="{A4B50753-95D5-40D0-BB57-3E24E3C05354}" destId="{79FF0D3B-16FF-4169-9B45-72A1C282CC50}" srcOrd="0" destOrd="0" presId="urn:microsoft.com/office/officeart/2005/8/layout/list1"/>
    <dgm:cxn modelId="{048C6D92-ABA1-46BE-8EA7-77636B67A4D5}" type="presOf" srcId="{229293E6-A845-472D-A3F4-E5464285E3A4}" destId="{9EC093F1-E3EE-4C41-BD9A-AEFF65D400FD}" srcOrd="0" destOrd="5" presId="urn:microsoft.com/office/officeart/2005/8/layout/list1"/>
    <dgm:cxn modelId="{8B56DF97-4588-43CA-9F1B-6558EE637259}" srcId="{A4B50753-95D5-40D0-BB57-3E24E3C05354}" destId="{C46C69CE-18AC-4593-88E4-AA7743068A98}" srcOrd="4" destOrd="0" parTransId="{6BEAF16A-A3F7-463F-8E01-FA9B1BEC81BF}" sibTransId="{F947F060-9DCD-4BBD-B12D-0285F228242E}"/>
    <dgm:cxn modelId="{4546CBA5-536E-46FF-A8F8-0CAB50DCA5F1}" srcId="{A4B50753-95D5-40D0-BB57-3E24E3C05354}" destId="{229293E6-A845-472D-A3F4-E5464285E3A4}" srcOrd="5" destOrd="0" parTransId="{18B61E78-84BE-4CFB-A202-AEA61852FB7C}" sibTransId="{10B4F431-1C4A-41DF-9710-95859B172EC6}"/>
    <dgm:cxn modelId="{8F01B9C0-36F1-4ED8-9E07-9B7B989F67FB}" srcId="{A4B50753-95D5-40D0-BB57-3E24E3C05354}" destId="{0680160B-7498-407F-B45F-521DE050DA31}" srcOrd="6" destOrd="0" parTransId="{C39D64A6-C23A-40AB-BF36-25D40993E59F}" sibTransId="{46B343FC-B5A1-447D-90C2-C65461ED3C57}"/>
    <dgm:cxn modelId="{4D5A2CD0-72A8-41D9-9ED1-3A1C5BD5FDD6}" srcId="{A4B50753-95D5-40D0-BB57-3E24E3C05354}" destId="{CCF6D97D-3FF6-4A28-947A-EDE66515035D}" srcOrd="2" destOrd="0" parTransId="{F432A88F-34F6-4684-8E04-B3877A191C04}" sibTransId="{132795EF-4CDC-4841-A227-A5DCB584C1B5}"/>
    <dgm:cxn modelId="{0743F9D0-1820-4F34-B9B8-57E6DDC2DA57}" type="presOf" srcId="{7C7977F2-D62B-4757-B427-315A61AF3AEB}" destId="{9EC093F1-E3EE-4C41-BD9A-AEFF65D400FD}" srcOrd="0" destOrd="3" presId="urn:microsoft.com/office/officeart/2005/8/layout/list1"/>
    <dgm:cxn modelId="{F7A8C9D6-7C72-4449-945D-4FEBCD31AADA}" type="presOf" srcId="{CCF6D97D-3FF6-4A28-947A-EDE66515035D}" destId="{9EC093F1-E3EE-4C41-BD9A-AEFF65D400FD}" srcOrd="0" destOrd="2" presId="urn:microsoft.com/office/officeart/2005/8/layout/list1"/>
    <dgm:cxn modelId="{DB37EDD6-EFC3-42BD-BC1C-0D437068E8BB}" type="presOf" srcId="{A4B50753-95D5-40D0-BB57-3E24E3C05354}" destId="{5E566AAE-193E-4AC9-8D2D-943FFD9E8D75}" srcOrd="1" destOrd="0" presId="urn:microsoft.com/office/officeart/2005/8/layout/list1"/>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858719-4FEA-4F3B-A5FE-FB0912457455}"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s-ES"/>
        </a:p>
      </dgm:t>
    </dgm:pt>
    <dgm:pt modelId="{FCA31092-15F0-4015-9135-B02FB1279348}">
      <dgm:prSet phldrT="[Texto]" custT="1"/>
      <dgm:spPr/>
      <dgm:t>
        <a:bodyPr/>
        <a:lstStyle/>
        <a:p>
          <a:pPr algn="just">
            <a:buFont typeface="+mj-lt"/>
            <a:buAutoNum type="alphaLcParenR"/>
          </a:pPr>
          <a:r>
            <a:rPr lang="es-CO" sz="1400" b="0" kern="1200" dirty="0">
              <a:latin typeface="Calibri" panose="020F0502020204030204"/>
              <a:ea typeface="+mn-ea"/>
              <a:cs typeface="+mn-cs"/>
            </a:rPr>
            <a:t>Contar con Contrato laboral directo con SAE a término indefinido.</a:t>
          </a:r>
          <a:endParaRPr lang="es-ES" sz="1400" b="0" kern="1200" dirty="0">
            <a:latin typeface="Calibri" panose="020F0502020204030204"/>
            <a:ea typeface="+mn-ea"/>
            <a:cs typeface="+mn-cs"/>
          </a:endParaRPr>
        </a:p>
      </dgm:t>
    </dgm:pt>
    <dgm:pt modelId="{962F703A-623B-4B85-83CB-B8BC91D1947D}" type="parTrans" cxnId="{277F33FD-1316-4D88-BC41-C536A9C456E4}">
      <dgm:prSet/>
      <dgm:spPr/>
      <dgm:t>
        <a:bodyPr/>
        <a:lstStyle/>
        <a:p>
          <a:endParaRPr lang="es-CO"/>
        </a:p>
      </dgm:t>
    </dgm:pt>
    <dgm:pt modelId="{1B579787-5F21-4CEF-91CA-F9F51C02B18F}" type="sibTrans" cxnId="{277F33FD-1316-4D88-BC41-C536A9C456E4}">
      <dgm:prSet/>
      <dgm:spPr/>
      <dgm:t>
        <a:bodyPr/>
        <a:lstStyle/>
        <a:p>
          <a:endParaRPr lang="es-CO"/>
        </a:p>
      </dgm:t>
    </dgm:pt>
    <dgm:pt modelId="{13D3AAE8-82BC-418F-A0FF-AEAD6ADF007C}">
      <dgm:prSet phldrT="[Texto]" custT="1"/>
      <dgm:spPr/>
      <dgm:t>
        <a:bodyPr/>
        <a:lstStyle/>
        <a:p>
          <a:pPr algn="r"/>
          <a:r>
            <a:rPr lang="es-ES" sz="2800" b="1" kern="1200" dirty="0">
              <a:latin typeface="Calibri" panose="020F0502020204030204"/>
              <a:ea typeface="+mn-ea"/>
              <a:cs typeface="+mn-cs"/>
            </a:rPr>
            <a:t>Definición: </a:t>
          </a:r>
        </a:p>
        <a:p>
          <a:pPr algn="r"/>
          <a:r>
            <a:rPr lang="es-ES" sz="1400" b="0" kern="1200" dirty="0">
              <a:latin typeface="Calibri" panose="020F0502020204030204"/>
              <a:ea typeface="+mn-ea"/>
              <a:cs typeface="+mn-cs"/>
            </a:rPr>
            <a:t>A</a:t>
          </a:r>
          <a:r>
            <a:rPr lang="es-CO" sz="1400" b="0" i="0" kern="1200" dirty="0" err="1">
              <a:latin typeface="Calibri" panose="020F0502020204030204"/>
              <a:ea typeface="+mn-ea"/>
              <a:cs typeface="+mn-cs"/>
            </a:rPr>
            <a:t>uxilio</a:t>
          </a:r>
          <a:r>
            <a:rPr lang="es-CO" sz="1400" b="0" i="0" kern="1200" dirty="0">
              <a:latin typeface="Calibri" panose="020F0502020204030204"/>
              <a:ea typeface="+mn-ea"/>
              <a:cs typeface="+mn-cs"/>
            </a:rPr>
            <a:t> económico del 50 % del valor de la actualización en el Registro Abierto de </a:t>
          </a:r>
          <a:r>
            <a:rPr lang="es-CO" sz="1400" b="0" i="0" kern="1200" dirty="0" err="1">
              <a:latin typeface="Calibri" panose="020F0502020204030204"/>
              <a:ea typeface="+mn-ea"/>
              <a:cs typeface="+mn-cs"/>
            </a:rPr>
            <a:t>Avaluadores</a:t>
          </a:r>
          <a:r>
            <a:rPr lang="es-CO" sz="1400" b="0" i="0" kern="1200" dirty="0">
              <a:latin typeface="Calibri" panose="020F0502020204030204"/>
              <a:ea typeface="+mn-ea"/>
              <a:cs typeface="+mn-cs"/>
            </a:rPr>
            <a:t> - RAA, para los trabajadores de la planta de SAE que de acuerdo con el empleo lo requieran, para el ejercicio de sus funciones.</a:t>
          </a:r>
        </a:p>
        <a:p>
          <a:pPr algn="r"/>
          <a:r>
            <a:rPr lang="es-CO" sz="1400" b="0" i="0" kern="1200" dirty="0"/>
            <a:t>(Ley 1673 de 2013 “Por la cual se reglamenta la actividad del </a:t>
          </a:r>
          <a:r>
            <a:rPr lang="es-CO" sz="1400" b="0" i="0" kern="1200" dirty="0" err="1"/>
            <a:t>Avaluador</a:t>
          </a:r>
          <a:r>
            <a:rPr lang="es-CO" sz="1400" b="0" i="0" kern="1200" dirty="0"/>
            <a:t> y se dictan otras disposiciones).</a:t>
          </a:r>
          <a:endParaRPr lang="es-ES" sz="1400" kern="1200" dirty="0">
            <a:latin typeface="Calibri" panose="020F0502020204030204"/>
            <a:ea typeface="+mn-ea"/>
            <a:cs typeface="+mn-cs"/>
          </a:endParaRPr>
        </a:p>
      </dgm:t>
    </dgm:pt>
    <dgm:pt modelId="{C9AE14EC-87A5-4ED5-9DA1-F6FAF7C66B8B}" type="sibTrans" cxnId="{604CEE03-406F-4F80-99B3-50083A6DB2C9}">
      <dgm:prSet/>
      <dgm:spPr/>
      <dgm:t>
        <a:bodyPr/>
        <a:lstStyle/>
        <a:p>
          <a:endParaRPr lang="es-CO" sz="1400"/>
        </a:p>
      </dgm:t>
    </dgm:pt>
    <dgm:pt modelId="{2973071D-ADC6-4F42-A521-4929E39F155C}" type="parTrans" cxnId="{604CEE03-406F-4F80-99B3-50083A6DB2C9}">
      <dgm:prSet/>
      <dgm:spPr/>
      <dgm:t>
        <a:bodyPr/>
        <a:lstStyle/>
        <a:p>
          <a:endParaRPr lang="es-CO" sz="1400"/>
        </a:p>
      </dgm:t>
    </dgm:pt>
    <dgm:pt modelId="{9BA9A47B-2F44-43E0-8AA9-0047414CBD8F}">
      <dgm:prSet phldrT="[Texto]" custT="1"/>
      <dgm:spPr/>
      <dgm:t>
        <a:bodyPr/>
        <a:lstStyle/>
        <a:p>
          <a:pPr algn="r">
            <a:buNone/>
          </a:pPr>
          <a:r>
            <a:rPr lang="es-ES" sz="2400" b="1" kern="1200" dirty="0">
              <a:latin typeface="Calibri"/>
              <a:ea typeface="+mn-ea"/>
              <a:cs typeface="+mn-cs"/>
            </a:rPr>
            <a:t>Requisitos:</a:t>
          </a:r>
        </a:p>
      </dgm:t>
    </dgm:pt>
    <dgm:pt modelId="{5F6FDACC-1430-4E96-AC92-02F36E4DDF51}" type="sibTrans" cxnId="{71FC40A6-1C29-4487-AC49-269365B3FAC3}">
      <dgm:prSet/>
      <dgm:spPr/>
      <dgm:t>
        <a:bodyPr/>
        <a:lstStyle/>
        <a:p>
          <a:endParaRPr lang="es-CO" sz="1400"/>
        </a:p>
      </dgm:t>
    </dgm:pt>
    <dgm:pt modelId="{7E6812FD-595D-4007-A13B-05C69384F978}" type="parTrans" cxnId="{71FC40A6-1C29-4487-AC49-269365B3FAC3}">
      <dgm:prSet/>
      <dgm:spPr/>
      <dgm:t>
        <a:bodyPr/>
        <a:lstStyle/>
        <a:p>
          <a:endParaRPr lang="es-CO" sz="1400"/>
        </a:p>
      </dgm:t>
    </dgm:pt>
    <dgm:pt modelId="{6517FD68-8819-4026-9198-3EC45DE5F022}">
      <dgm:prSet phldrT="[Texto]" custT="1"/>
      <dgm:spPr/>
      <dgm:t>
        <a:bodyPr/>
        <a:lstStyle/>
        <a:p>
          <a:pPr marL="0" lvl="0" indent="0" algn="r" defTabSz="1600200">
            <a:lnSpc>
              <a:spcPct val="90000"/>
            </a:lnSpc>
            <a:spcBef>
              <a:spcPct val="0"/>
            </a:spcBef>
            <a:spcAft>
              <a:spcPct val="35000"/>
            </a:spcAft>
            <a:buNone/>
          </a:pPr>
          <a:r>
            <a:rPr lang="es-ES" sz="2800" b="1" kern="1200" dirty="0">
              <a:latin typeface="Calibri"/>
              <a:ea typeface="+mn-ea"/>
              <a:cs typeface="+mn-cs"/>
            </a:rPr>
            <a:t>Valor: </a:t>
          </a:r>
        </a:p>
        <a:p>
          <a:pPr marL="0" lvl="0" indent="0" algn="r" defTabSz="1600200">
            <a:lnSpc>
              <a:spcPct val="90000"/>
            </a:lnSpc>
            <a:spcBef>
              <a:spcPct val="0"/>
            </a:spcBef>
            <a:spcAft>
              <a:spcPct val="35000"/>
            </a:spcAft>
          </a:pPr>
          <a:r>
            <a:rPr lang="es-CO" sz="1600" b="0" i="0" dirty="0"/>
            <a:t>50 % del costo de la actualización o ampliación del Registro, a partir del siguiente año después de la Admisión e inscripción.  Valor actual de la actualización </a:t>
          </a:r>
          <a:r>
            <a:rPr lang="es-CO" sz="1600" b="1" i="0" dirty="0"/>
            <a:t>1 SMMLV</a:t>
          </a:r>
          <a:endParaRPr lang="es-CO" sz="1600" b="1" i="0" kern="1200" dirty="0">
            <a:latin typeface="Calibri"/>
            <a:ea typeface="+mn-ea"/>
            <a:cs typeface="+mn-cs"/>
          </a:endParaRPr>
        </a:p>
      </dgm:t>
    </dgm:pt>
    <dgm:pt modelId="{CFECA83F-9B76-4E6C-B6A1-D8AB3D6687B0}" type="sibTrans" cxnId="{2AE778D5-0414-4301-994B-F55CC8FDC785}">
      <dgm:prSet/>
      <dgm:spPr/>
      <dgm:t>
        <a:bodyPr/>
        <a:lstStyle/>
        <a:p>
          <a:endParaRPr lang="es-ES" sz="1400"/>
        </a:p>
      </dgm:t>
    </dgm:pt>
    <dgm:pt modelId="{63E0914C-ECC0-4030-9088-43DA7A30FDC9}" type="parTrans" cxnId="{2AE778D5-0414-4301-994B-F55CC8FDC785}">
      <dgm:prSet/>
      <dgm:spPr/>
      <dgm:t>
        <a:bodyPr/>
        <a:lstStyle/>
        <a:p>
          <a:endParaRPr lang="es-ES" sz="1400"/>
        </a:p>
      </dgm:t>
    </dgm:pt>
    <dgm:pt modelId="{9F6015C2-2BA1-4817-A45B-926ECEDEEB11}">
      <dgm:prSet phldrT="[Texto]" custT="1"/>
      <dgm:spPr/>
      <dgm:t>
        <a:bodyPr/>
        <a:lstStyle/>
        <a:p>
          <a:pPr algn="just">
            <a:buFont typeface="+mj-lt"/>
            <a:buAutoNum type="alphaLcParenR"/>
          </a:pPr>
          <a:r>
            <a:rPr lang="es-ES" sz="1400" b="0" kern="1200" dirty="0">
              <a:latin typeface="Calibri" panose="020F0502020204030204"/>
              <a:ea typeface="+mn-ea"/>
              <a:cs typeface="+mn-cs"/>
            </a:rPr>
            <a:t>Contar con el registro en el momento del ingreso a SAE.</a:t>
          </a:r>
        </a:p>
      </dgm:t>
    </dgm:pt>
    <dgm:pt modelId="{D7D0923F-777A-463D-9B9F-5C52043F10C8}" type="parTrans" cxnId="{AF055476-DDEC-4A72-A072-95CBAC5C63D6}">
      <dgm:prSet/>
      <dgm:spPr/>
      <dgm:t>
        <a:bodyPr/>
        <a:lstStyle/>
        <a:p>
          <a:endParaRPr lang="es-CO"/>
        </a:p>
      </dgm:t>
    </dgm:pt>
    <dgm:pt modelId="{B1E4AA11-9FC7-48A1-BD2D-681A4A94993A}" type="sibTrans" cxnId="{AF055476-DDEC-4A72-A072-95CBAC5C63D6}">
      <dgm:prSet/>
      <dgm:spPr/>
      <dgm:t>
        <a:bodyPr/>
        <a:lstStyle/>
        <a:p>
          <a:endParaRPr lang="es-CO"/>
        </a:p>
      </dgm:t>
    </dgm:pt>
    <dgm:pt modelId="{CD7D3E32-602A-4350-87F4-26632660ADEF}">
      <dgm:prSet phldrT="[Texto]" custT="1"/>
      <dgm:spPr/>
      <dgm:t>
        <a:bodyPr/>
        <a:lstStyle/>
        <a:p>
          <a:pPr algn="just">
            <a:buFont typeface="+mj-lt"/>
            <a:buAutoNum type="alphaLcParenR"/>
          </a:pPr>
          <a:r>
            <a:rPr lang="es-ES" sz="1400" b="0" kern="1200" dirty="0">
              <a:latin typeface="Calibri" panose="020F0502020204030204"/>
              <a:ea typeface="+mn-ea"/>
              <a:cs typeface="+mn-cs"/>
            </a:rPr>
            <a:t>Exclusividad </a:t>
          </a:r>
          <a:r>
            <a:rPr lang="es-CO" sz="1400" b="0" kern="1200" dirty="0">
              <a:latin typeface="Calibri" panose="020F0502020204030204"/>
              <a:ea typeface="+mn-ea"/>
              <a:cs typeface="+mn-cs"/>
            </a:rPr>
            <a:t>para realizar los avalúos solamente para SAE o para quien SAE autorice.</a:t>
          </a:r>
          <a:endParaRPr lang="es-ES" sz="1400" b="0" kern="1200" dirty="0">
            <a:latin typeface="Calibri" panose="020F0502020204030204"/>
            <a:ea typeface="+mn-ea"/>
            <a:cs typeface="+mn-cs"/>
          </a:endParaRPr>
        </a:p>
      </dgm:t>
    </dgm:pt>
    <dgm:pt modelId="{801B49F2-F0D5-4005-87F2-5F781A9AE177}" type="parTrans" cxnId="{3501E39B-EDCC-47CB-A94F-E9F82DC34EFE}">
      <dgm:prSet/>
      <dgm:spPr/>
      <dgm:t>
        <a:bodyPr/>
        <a:lstStyle/>
        <a:p>
          <a:endParaRPr lang="es-CO"/>
        </a:p>
      </dgm:t>
    </dgm:pt>
    <dgm:pt modelId="{47C4FC47-0EBA-4F56-A55B-5F94D9690A3D}" type="sibTrans" cxnId="{3501E39B-EDCC-47CB-A94F-E9F82DC34EFE}">
      <dgm:prSet/>
      <dgm:spPr/>
      <dgm:t>
        <a:bodyPr/>
        <a:lstStyle/>
        <a:p>
          <a:endParaRPr lang="es-CO"/>
        </a:p>
      </dgm:t>
    </dgm:pt>
    <dgm:pt modelId="{5FE2F3F1-1845-4A26-A2BA-340D09CD11CD}">
      <dgm:prSet phldrT="[Texto]" custT="1"/>
      <dgm:spPr/>
      <dgm:t>
        <a:bodyPr/>
        <a:lstStyle/>
        <a:p>
          <a:pPr algn="just">
            <a:buFont typeface="+mj-lt"/>
            <a:buAutoNum type="alphaLcParenR"/>
          </a:pPr>
          <a:r>
            <a:rPr lang="es-ES" sz="1400" b="0" kern="1200" dirty="0">
              <a:latin typeface="Calibri" panose="020F0502020204030204"/>
              <a:ea typeface="+mn-ea"/>
              <a:cs typeface="+mn-cs"/>
            </a:rPr>
            <a:t>Permanencia en SAE durante el tiempo de vigencia de la actualización del Registro.</a:t>
          </a:r>
        </a:p>
      </dgm:t>
    </dgm:pt>
    <dgm:pt modelId="{4CEEE719-504E-4393-B936-09222B5CB091}" type="parTrans" cxnId="{15479C72-DA16-4C70-A6FC-3FCC58233CB5}">
      <dgm:prSet/>
      <dgm:spPr/>
      <dgm:t>
        <a:bodyPr/>
        <a:lstStyle/>
        <a:p>
          <a:endParaRPr lang="es-CO"/>
        </a:p>
      </dgm:t>
    </dgm:pt>
    <dgm:pt modelId="{1E9C9CD2-68D8-4E14-974B-0108CEBEA733}" type="sibTrans" cxnId="{15479C72-DA16-4C70-A6FC-3FCC58233CB5}">
      <dgm:prSet/>
      <dgm:spPr/>
      <dgm:t>
        <a:bodyPr/>
        <a:lstStyle/>
        <a:p>
          <a:endParaRPr lang="es-CO"/>
        </a:p>
      </dgm:t>
    </dgm:pt>
    <dgm:pt modelId="{F9DC0777-9EB1-4848-A1F2-BC085EE3213A}">
      <dgm:prSet phldrT="[Texto]" custT="1"/>
      <dgm:spPr/>
      <dgm:t>
        <a:bodyPr/>
        <a:lstStyle/>
        <a:p>
          <a:pPr algn="just">
            <a:buFont typeface="+mj-lt"/>
            <a:buAutoNum type="alphaLcParenR"/>
          </a:pPr>
          <a:r>
            <a:rPr lang="es-ES" sz="2800" b="1" kern="1200" dirty="0">
              <a:solidFill>
                <a:prstClr val="white"/>
              </a:solidFill>
              <a:latin typeface="Calibri"/>
              <a:ea typeface="+mn-ea"/>
              <a:cs typeface="+mn-cs"/>
            </a:rPr>
            <a:t>Población Objetivo:</a:t>
          </a:r>
        </a:p>
      </dgm:t>
    </dgm:pt>
    <dgm:pt modelId="{4583FDB0-9255-4878-BFF2-358F2084CBA2}" type="parTrans" cxnId="{D6B36F20-81B3-4CA0-A757-45489E893611}">
      <dgm:prSet/>
      <dgm:spPr/>
      <dgm:t>
        <a:bodyPr/>
        <a:lstStyle/>
        <a:p>
          <a:endParaRPr lang="es-CO"/>
        </a:p>
      </dgm:t>
    </dgm:pt>
    <dgm:pt modelId="{685FD0DE-F6B3-4C5A-8CF1-15F6FEB81762}" type="sibTrans" cxnId="{D6B36F20-81B3-4CA0-A757-45489E893611}">
      <dgm:prSet/>
      <dgm:spPr/>
      <dgm:t>
        <a:bodyPr/>
        <a:lstStyle/>
        <a:p>
          <a:endParaRPr lang="es-CO"/>
        </a:p>
      </dgm:t>
    </dgm:pt>
    <dgm:pt modelId="{C9811DEC-E5C6-44C0-BAF7-71AB44A30FB4}">
      <dgm:prSet phldrT="[Texto]" custT="1"/>
      <dgm:spPr/>
      <dgm:t>
        <a:bodyPr/>
        <a:lstStyle/>
        <a:p>
          <a:pPr algn="just">
            <a:buFont typeface="+mj-lt"/>
            <a:buAutoNum type="alphaLcParenR"/>
          </a:pPr>
          <a:endParaRPr lang="es-ES" sz="1400" b="0" kern="1200" dirty="0">
            <a:latin typeface="Calibri" panose="020F0502020204030204"/>
            <a:ea typeface="+mn-ea"/>
            <a:cs typeface="+mn-cs"/>
          </a:endParaRPr>
        </a:p>
      </dgm:t>
    </dgm:pt>
    <dgm:pt modelId="{6BA2BDD1-BBAD-4EE5-91FC-0143D42375BE}" type="parTrans" cxnId="{D549B3BA-C2E9-4F46-B8B7-980DFC4268E0}">
      <dgm:prSet/>
      <dgm:spPr/>
      <dgm:t>
        <a:bodyPr/>
        <a:lstStyle/>
        <a:p>
          <a:endParaRPr lang="es-CO"/>
        </a:p>
      </dgm:t>
    </dgm:pt>
    <dgm:pt modelId="{1A8B3831-5F48-4B95-AC5F-F8FEA4AE3322}" type="sibTrans" cxnId="{D549B3BA-C2E9-4F46-B8B7-980DFC4268E0}">
      <dgm:prSet/>
      <dgm:spPr/>
      <dgm:t>
        <a:bodyPr/>
        <a:lstStyle/>
        <a:p>
          <a:endParaRPr lang="es-CO"/>
        </a:p>
      </dgm:t>
    </dgm:pt>
    <dgm:pt modelId="{86E0D267-9C04-4CF0-A030-19F162969460}">
      <dgm:prSet phldrT="[Texto]" custT="1"/>
      <dgm:spPr/>
      <dgm:t>
        <a:bodyPr/>
        <a:lstStyle/>
        <a:p>
          <a:pPr algn="just">
            <a:buFont typeface="+mj-lt"/>
            <a:buNone/>
          </a:pPr>
          <a:r>
            <a:rPr lang="es-ES" sz="1800" b="0" kern="1200" dirty="0">
              <a:latin typeface="Calibri" panose="020F0502020204030204"/>
              <a:ea typeface="+mn-ea"/>
              <a:cs typeface="+mn-cs"/>
            </a:rPr>
            <a:t>16 Trabajadores </a:t>
          </a:r>
        </a:p>
      </dgm:t>
    </dgm:pt>
    <dgm:pt modelId="{7BE0C325-0FA9-4422-8A3C-86671E267217}" type="parTrans" cxnId="{70BEFBC8-5DDC-441D-AC74-33B57F5A63F6}">
      <dgm:prSet/>
      <dgm:spPr/>
      <dgm:t>
        <a:bodyPr/>
        <a:lstStyle/>
        <a:p>
          <a:endParaRPr lang="es-CO"/>
        </a:p>
      </dgm:t>
    </dgm:pt>
    <dgm:pt modelId="{A29683DF-65B8-43BE-93F6-9C7B3B500293}" type="sibTrans" cxnId="{70BEFBC8-5DDC-441D-AC74-33B57F5A63F6}">
      <dgm:prSet/>
      <dgm:spPr/>
      <dgm:t>
        <a:bodyPr/>
        <a:lstStyle/>
        <a:p>
          <a:endParaRPr lang="es-CO"/>
        </a:p>
      </dgm:t>
    </dgm:pt>
    <dgm:pt modelId="{6B7787AF-5CD4-4453-AAC7-4465279CE662}" type="pres">
      <dgm:prSet presAssocID="{E3858719-4FEA-4F3B-A5FE-FB0912457455}" presName="Name0" presStyleCnt="0">
        <dgm:presLayoutVars>
          <dgm:dir/>
          <dgm:resizeHandles val="exact"/>
        </dgm:presLayoutVars>
      </dgm:prSet>
      <dgm:spPr/>
    </dgm:pt>
    <dgm:pt modelId="{257756CB-0674-4BB1-8D35-C9CAE3622547}" type="pres">
      <dgm:prSet presAssocID="{13D3AAE8-82BC-418F-A0FF-AEAD6ADF007C}" presName="node" presStyleLbl="node1" presStyleIdx="0" presStyleCnt="4">
        <dgm:presLayoutVars>
          <dgm:bulletEnabled val="1"/>
        </dgm:presLayoutVars>
      </dgm:prSet>
      <dgm:spPr/>
    </dgm:pt>
    <dgm:pt modelId="{43FE6B2F-E078-428E-9034-F8D35A209018}" type="pres">
      <dgm:prSet presAssocID="{C9AE14EC-87A5-4ED5-9DA1-F6FAF7C66B8B}" presName="sibTrans" presStyleCnt="0"/>
      <dgm:spPr/>
    </dgm:pt>
    <dgm:pt modelId="{EEF9DDD9-9F0C-4F08-8B82-6375EEC0BA8A}" type="pres">
      <dgm:prSet presAssocID="{6517FD68-8819-4026-9198-3EC45DE5F022}" presName="node" presStyleLbl="node1" presStyleIdx="1" presStyleCnt="4" custScaleX="117151">
        <dgm:presLayoutVars>
          <dgm:bulletEnabled val="1"/>
        </dgm:presLayoutVars>
      </dgm:prSet>
      <dgm:spPr/>
    </dgm:pt>
    <dgm:pt modelId="{A6A6DB49-D7EB-4CF5-999A-6603F6397787}" type="pres">
      <dgm:prSet presAssocID="{CFECA83F-9B76-4E6C-B6A1-D8AB3D6687B0}" presName="sibTrans" presStyleCnt="0"/>
      <dgm:spPr/>
    </dgm:pt>
    <dgm:pt modelId="{52223EF6-F60C-4FE7-9DD2-DC6AD416C4A8}" type="pres">
      <dgm:prSet presAssocID="{9BA9A47B-2F44-43E0-8AA9-0047414CBD8F}" presName="node" presStyleLbl="node1" presStyleIdx="2" presStyleCnt="4">
        <dgm:presLayoutVars>
          <dgm:bulletEnabled val="1"/>
        </dgm:presLayoutVars>
      </dgm:prSet>
      <dgm:spPr/>
    </dgm:pt>
    <dgm:pt modelId="{DACF0E43-03D8-4210-AFE0-B73AB2B24901}" type="pres">
      <dgm:prSet presAssocID="{5F6FDACC-1430-4E96-AC92-02F36E4DDF51}" presName="sibTrans" presStyleCnt="0"/>
      <dgm:spPr/>
    </dgm:pt>
    <dgm:pt modelId="{E1009B4E-AF76-44AF-A5B6-E855628728D4}" type="pres">
      <dgm:prSet presAssocID="{F9DC0777-9EB1-4848-A1F2-BC085EE3213A}" presName="node" presStyleLbl="node1" presStyleIdx="3" presStyleCnt="4" custLinFactNeighborX="-18484" custLinFactNeighborY="-184">
        <dgm:presLayoutVars>
          <dgm:bulletEnabled val="1"/>
        </dgm:presLayoutVars>
      </dgm:prSet>
      <dgm:spPr/>
    </dgm:pt>
  </dgm:ptLst>
  <dgm:cxnLst>
    <dgm:cxn modelId="{604CEE03-406F-4F80-99B3-50083A6DB2C9}" srcId="{E3858719-4FEA-4F3B-A5FE-FB0912457455}" destId="{13D3AAE8-82BC-418F-A0FF-AEAD6ADF007C}" srcOrd="0" destOrd="0" parTransId="{2973071D-ADC6-4F42-A521-4929E39F155C}" sibTransId="{C9AE14EC-87A5-4ED5-9DA1-F6FAF7C66B8B}"/>
    <dgm:cxn modelId="{63FA1816-E6E5-46D7-9FD9-32922153F1EB}" type="presOf" srcId="{CD7D3E32-602A-4350-87F4-26632660ADEF}" destId="{52223EF6-F60C-4FE7-9DD2-DC6AD416C4A8}" srcOrd="0" destOrd="3" presId="urn:microsoft.com/office/officeart/2005/8/layout/hList6"/>
    <dgm:cxn modelId="{D6B36F20-81B3-4CA0-A757-45489E893611}" srcId="{E3858719-4FEA-4F3B-A5FE-FB0912457455}" destId="{F9DC0777-9EB1-4848-A1F2-BC085EE3213A}" srcOrd="3" destOrd="0" parTransId="{4583FDB0-9255-4878-BFF2-358F2084CBA2}" sibTransId="{685FD0DE-F6B3-4C5A-8CF1-15F6FEB81762}"/>
    <dgm:cxn modelId="{243A2725-037D-4C19-BA43-50039168A5B8}" type="presOf" srcId="{FCA31092-15F0-4015-9135-B02FB1279348}" destId="{52223EF6-F60C-4FE7-9DD2-DC6AD416C4A8}" srcOrd="0" destOrd="1" presId="urn:microsoft.com/office/officeart/2005/8/layout/hList6"/>
    <dgm:cxn modelId="{B6E85C26-EE6D-4C81-AE1D-5E57235CF644}" type="presOf" srcId="{F9DC0777-9EB1-4848-A1F2-BC085EE3213A}" destId="{E1009B4E-AF76-44AF-A5B6-E855628728D4}" srcOrd="0" destOrd="0" presId="urn:microsoft.com/office/officeart/2005/8/layout/hList6"/>
    <dgm:cxn modelId="{3871D632-1D5D-40E8-AF63-5C30CD09D02D}" type="presOf" srcId="{86E0D267-9C04-4CF0-A030-19F162969460}" destId="{E1009B4E-AF76-44AF-A5B6-E855628728D4}" srcOrd="0" destOrd="1" presId="urn:microsoft.com/office/officeart/2005/8/layout/hList6"/>
    <dgm:cxn modelId="{DA977737-B62F-4115-BF56-C3DDFAEF5812}" type="presOf" srcId="{E3858719-4FEA-4F3B-A5FE-FB0912457455}" destId="{6B7787AF-5CD4-4453-AAC7-4465279CE662}" srcOrd="0" destOrd="0" presId="urn:microsoft.com/office/officeart/2005/8/layout/hList6"/>
    <dgm:cxn modelId="{A0C41F4C-E4A8-444B-9F1B-9FF1F1DCA7B4}" type="presOf" srcId="{13D3AAE8-82BC-418F-A0FF-AEAD6ADF007C}" destId="{257756CB-0674-4BB1-8D35-C9CAE3622547}" srcOrd="0" destOrd="0" presId="urn:microsoft.com/office/officeart/2005/8/layout/hList6"/>
    <dgm:cxn modelId="{15479C72-DA16-4C70-A6FC-3FCC58233CB5}" srcId="{9BA9A47B-2F44-43E0-8AA9-0047414CBD8F}" destId="{5FE2F3F1-1845-4A26-A2BA-340D09CD11CD}" srcOrd="3" destOrd="0" parTransId="{4CEEE719-504E-4393-B936-09222B5CB091}" sibTransId="{1E9C9CD2-68D8-4E14-974B-0108CEBEA733}"/>
    <dgm:cxn modelId="{AF055476-DDEC-4A72-A072-95CBAC5C63D6}" srcId="{9BA9A47B-2F44-43E0-8AA9-0047414CBD8F}" destId="{9F6015C2-2BA1-4817-A45B-926ECEDEEB11}" srcOrd="1" destOrd="0" parTransId="{D7D0923F-777A-463D-9B9F-5C52043F10C8}" sibTransId="{B1E4AA11-9FC7-48A1-BD2D-681A4A94993A}"/>
    <dgm:cxn modelId="{0E9AF996-79E6-4788-9E1F-CC429CB63FB2}" type="presOf" srcId="{C9811DEC-E5C6-44C0-BAF7-71AB44A30FB4}" destId="{E1009B4E-AF76-44AF-A5B6-E855628728D4}" srcOrd="0" destOrd="2" presId="urn:microsoft.com/office/officeart/2005/8/layout/hList6"/>
    <dgm:cxn modelId="{3501E39B-EDCC-47CB-A94F-E9F82DC34EFE}" srcId="{9BA9A47B-2F44-43E0-8AA9-0047414CBD8F}" destId="{CD7D3E32-602A-4350-87F4-26632660ADEF}" srcOrd="2" destOrd="0" parTransId="{801B49F2-F0D5-4005-87F2-5F781A9AE177}" sibTransId="{47C4FC47-0EBA-4F56-A55B-5F94D9690A3D}"/>
    <dgm:cxn modelId="{18143EA2-A6CB-43AA-B731-6E08EEC10D41}" type="presOf" srcId="{6517FD68-8819-4026-9198-3EC45DE5F022}" destId="{EEF9DDD9-9F0C-4F08-8B82-6375EEC0BA8A}" srcOrd="0" destOrd="0" presId="urn:microsoft.com/office/officeart/2005/8/layout/hList6"/>
    <dgm:cxn modelId="{71FC40A6-1C29-4487-AC49-269365B3FAC3}" srcId="{E3858719-4FEA-4F3B-A5FE-FB0912457455}" destId="{9BA9A47B-2F44-43E0-8AA9-0047414CBD8F}" srcOrd="2" destOrd="0" parTransId="{7E6812FD-595D-4007-A13B-05C69384F978}" sibTransId="{5F6FDACC-1430-4E96-AC92-02F36E4DDF51}"/>
    <dgm:cxn modelId="{642841A7-71C0-45CC-A677-8E0859282713}" type="presOf" srcId="{9BA9A47B-2F44-43E0-8AA9-0047414CBD8F}" destId="{52223EF6-F60C-4FE7-9DD2-DC6AD416C4A8}" srcOrd="0" destOrd="0" presId="urn:microsoft.com/office/officeart/2005/8/layout/hList6"/>
    <dgm:cxn modelId="{D549B3BA-C2E9-4F46-B8B7-980DFC4268E0}" srcId="{F9DC0777-9EB1-4848-A1F2-BC085EE3213A}" destId="{C9811DEC-E5C6-44C0-BAF7-71AB44A30FB4}" srcOrd="1" destOrd="0" parTransId="{6BA2BDD1-BBAD-4EE5-91FC-0143D42375BE}" sibTransId="{1A8B3831-5F48-4B95-AC5F-F8FEA4AE3322}"/>
    <dgm:cxn modelId="{70BEFBC8-5DDC-441D-AC74-33B57F5A63F6}" srcId="{F9DC0777-9EB1-4848-A1F2-BC085EE3213A}" destId="{86E0D267-9C04-4CF0-A030-19F162969460}" srcOrd="0" destOrd="0" parTransId="{7BE0C325-0FA9-4422-8A3C-86671E267217}" sibTransId="{A29683DF-65B8-43BE-93F6-9C7B3B500293}"/>
    <dgm:cxn modelId="{2AE778D5-0414-4301-994B-F55CC8FDC785}" srcId="{E3858719-4FEA-4F3B-A5FE-FB0912457455}" destId="{6517FD68-8819-4026-9198-3EC45DE5F022}" srcOrd="1" destOrd="0" parTransId="{63E0914C-ECC0-4030-9088-43DA7A30FDC9}" sibTransId="{CFECA83F-9B76-4E6C-B6A1-D8AB3D6687B0}"/>
    <dgm:cxn modelId="{08269CE0-D633-420F-8B97-2A34FD31F1C5}" type="presOf" srcId="{5FE2F3F1-1845-4A26-A2BA-340D09CD11CD}" destId="{52223EF6-F60C-4FE7-9DD2-DC6AD416C4A8}" srcOrd="0" destOrd="4" presId="urn:microsoft.com/office/officeart/2005/8/layout/hList6"/>
    <dgm:cxn modelId="{0DB80AE4-55D0-4799-830C-6CBFAFAE1DB9}" type="presOf" srcId="{9F6015C2-2BA1-4817-A45B-926ECEDEEB11}" destId="{52223EF6-F60C-4FE7-9DD2-DC6AD416C4A8}" srcOrd="0" destOrd="2" presId="urn:microsoft.com/office/officeart/2005/8/layout/hList6"/>
    <dgm:cxn modelId="{277F33FD-1316-4D88-BC41-C536A9C456E4}" srcId="{9BA9A47B-2F44-43E0-8AA9-0047414CBD8F}" destId="{FCA31092-15F0-4015-9135-B02FB1279348}" srcOrd="0" destOrd="0" parTransId="{962F703A-623B-4B85-83CB-B8BC91D1947D}" sibTransId="{1B579787-5F21-4CEF-91CA-F9F51C02B18F}"/>
    <dgm:cxn modelId="{B224FA2C-3FD8-4C14-B6C7-26EE1F2FACBA}" type="presParOf" srcId="{6B7787AF-5CD4-4453-AAC7-4465279CE662}" destId="{257756CB-0674-4BB1-8D35-C9CAE3622547}" srcOrd="0" destOrd="0" presId="urn:microsoft.com/office/officeart/2005/8/layout/hList6"/>
    <dgm:cxn modelId="{00D51943-C228-426F-BB99-6A9E2A486308}" type="presParOf" srcId="{6B7787AF-5CD4-4453-AAC7-4465279CE662}" destId="{43FE6B2F-E078-428E-9034-F8D35A209018}" srcOrd="1" destOrd="0" presId="urn:microsoft.com/office/officeart/2005/8/layout/hList6"/>
    <dgm:cxn modelId="{19842C46-F577-42A0-A177-94B352380AF5}" type="presParOf" srcId="{6B7787AF-5CD4-4453-AAC7-4465279CE662}" destId="{EEF9DDD9-9F0C-4F08-8B82-6375EEC0BA8A}" srcOrd="2" destOrd="0" presId="urn:microsoft.com/office/officeart/2005/8/layout/hList6"/>
    <dgm:cxn modelId="{C17C09BC-CE70-4059-B1C7-B44CE853CA02}" type="presParOf" srcId="{6B7787AF-5CD4-4453-AAC7-4465279CE662}" destId="{A6A6DB49-D7EB-4CF5-999A-6603F6397787}" srcOrd="3" destOrd="0" presId="urn:microsoft.com/office/officeart/2005/8/layout/hList6"/>
    <dgm:cxn modelId="{9646088C-744F-47B7-A0EB-425638F2EF5F}" type="presParOf" srcId="{6B7787AF-5CD4-4453-AAC7-4465279CE662}" destId="{52223EF6-F60C-4FE7-9DD2-DC6AD416C4A8}" srcOrd="4" destOrd="0" presId="urn:microsoft.com/office/officeart/2005/8/layout/hList6"/>
    <dgm:cxn modelId="{6D989D6A-9E89-40C4-9AEE-2713D30509D6}" type="presParOf" srcId="{6B7787AF-5CD4-4453-AAC7-4465279CE662}" destId="{DACF0E43-03D8-4210-AFE0-B73AB2B24901}" srcOrd="5" destOrd="0" presId="urn:microsoft.com/office/officeart/2005/8/layout/hList6"/>
    <dgm:cxn modelId="{B73DCC60-3F18-45CF-B025-7DCC93B0335D}" type="presParOf" srcId="{6B7787AF-5CD4-4453-AAC7-4465279CE662}" destId="{E1009B4E-AF76-44AF-A5B6-E855628728D4}"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7E1697-649A-4ABA-91CF-96ECE51C1C55}"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s-ES"/>
        </a:p>
      </dgm:t>
    </dgm:pt>
    <dgm:pt modelId="{25FC7672-8CAF-414F-99AB-68D7AFC2ED55}">
      <dgm:prSet phldrT="[Texto]" custT="1"/>
      <dgm:spPr>
        <a:xfrm>
          <a:off x="1960330" y="2911"/>
          <a:ext cx="2094310" cy="1166476"/>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a:lstStyle/>
        <a:p>
          <a:pPr algn="ctr">
            <a:buNone/>
          </a:pPr>
          <a:r>
            <a:rPr lang="es-ES" sz="1600" b="1" dirty="0">
              <a:solidFill>
                <a:srgbClr val="1F497D">
                  <a:hueOff val="0"/>
                  <a:satOff val="0"/>
                  <a:lumOff val="0"/>
                  <a:alphaOff val="0"/>
                </a:srgbClr>
              </a:solidFill>
              <a:latin typeface="Calibri"/>
              <a:ea typeface="+mn-ea"/>
              <a:cs typeface="+mn-cs"/>
            </a:rPr>
            <a:t>Total Sociedades y Establecimientos de Comercio:</a:t>
          </a:r>
        </a:p>
        <a:p>
          <a:pPr algn="ctr">
            <a:buNone/>
          </a:pPr>
          <a:r>
            <a:rPr lang="es-ES" sz="1600" b="1" dirty="0">
              <a:solidFill>
                <a:srgbClr val="1F497D">
                  <a:hueOff val="0"/>
                  <a:satOff val="0"/>
                  <a:lumOff val="0"/>
                  <a:alphaOff val="0"/>
                </a:srgbClr>
              </a:solidFill>
              <a:latin typeface="Calibri"/>
              <a:ea typeface="+mn-ea"/>
              <a:cs typeface="+mn-cs"/>
            </a:rPr>
            <a:t>1926</a:t>
          </a:r>
        </a:p>
      </dgm:t>
    </dgm:pt>
    <dgm:pt modelId="{E086F650-81AA-4CEE-B0A2-28537582F10A}" type="parTrans" cxnId="{CBC4CD07-9CA9-497E-A30D-C5EDD222CAF3}">
      <dgm:prSet/>
      <dgm:spPr/>
      <dgm:t>
        <a:bodyPr/>
        <a:lstStyle/>
        <a:p>
          <a:pPr algn="ctr"/>
          <a:endParaRPr lang="es-ES" sz="1600"/>
        </a:p>
      </dgm:t>
    </dgm:pt>
    <dgm:pt modelId="{351D39AE-4B13-421D-B03F-7AFDDE6801B1}" type="sibTrans" cxnId="{CBC4CD07-9CA9-497E-A30D-C5EDD222CAF3}">
      <dgm:prSet/>
      <dgm:spPr/>
      <dgm:t>
        <a:bodyPr/>
        <a:lstStyle/>
        <a:p>
          <a:pPr algn="ctr"/>
          <a:endParaRPr lang="es-ES" sz="1600"/>
        </a:p>
      </dgm:t>
    </dgm:pt>
    <dgm:pt modelId="{1C38D0F5-8D33-4CC6-8745-21FE49EEF56E}">
      <dgm:prSet phldrT="[Texto]" custT="1"/>
      <dgm:spPr>
        <a:xfrm>
          <a:off x="0" y="1499366"/>
          <a:ext cx="1495818" cy="74790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buNone/>
          </a:pPr>
          <a:r>
            <a:rPr lang="es-ES" sz="1600" b="1" kern="1200" dirty="0">
              <a:solidFill>
                <a:srgbClr val="1F497D">
                  <a:hueOff val="0"/>
                  <a:satOff val="0"/>
                  <a:lumOff val="0"/>
                  <a:alphaOff val="0"/>
                </a:srgbClr>
              </a:solidFill>
              <a:latin typeface="Calibri"/>
              <a:ea typeface="+mn-ea"/>
              <a:cs typeface="+mn-cs"/>
            </a:rPr>
            <a:t>Activas:</a:t>
          </a:r>
        </a:p>
        <a:p>
          <a:pPr algn="ctr">
            <a:buNone/>
          </a:pPr>
          <a:r>
            <a:rPr lang="es-ES" sz="1600" b="1" kern="1200" dirty="0">
              <a:solidFill>
                <a:srgbClr val="1F497D">
                  <a:hueOff val="0"/>
                  <a:satOff val="0"/>
                  <a:lumOff val="0"/>
                  <a:alphaOff val="0"/>
                </a:srgbClr>
              </a:solidFill>
              <a:latin typeface="Calibri"/>
              <a:ea typeface="+mn-ea"/>
              <a:cs typeface="+mn-cs"/>
            </a:rPr>
            <a:t>830</a:t>
          </a:r>
        </a:p>
      </dgm:t>
    </dgm:pt>
    <dgm:pt modelId="{CD63E119-A6B2-4380-952F-88D97802933D}" type="parTrans" cxnId="{A03D41A8-C632-4082-B11B-618D3291F298}">
      <dgm:prSet/>
      <dgm:spPr>
        <a:xfrm>
          <a:off x="747909" y="1169388"/>
          <a:ext cx="2259576" cy="329977"/>
        </a:xfrm>
        <a:custGeom>
          <a:avLst/>
          <a:gdLst/>
          <a:ahLst/>
          <a:cxnLst/>
          <a:rect l="0" t="0" r="0" b="0"/>
          <a:pathLst>
            <a:path>
              <a:moveTo>
                <a:pt x="2259576" y="0"/>
              </a:moveTo>
              <a:lnTo>
                <a:pt x="2259576" y="172916"/>
              </a:lnTo>
              <a:lnTo>
                <a:pt x="0" y="172916"/>
              </a:lnTo>
              <a:lnTo>
                <a:pt x="0" y="329977"/>
              </a:lnTo>
            </a:path>
          </a:pathLst>
        </a:custGeom>
        <a:noFill/>
        <a:ln w="25400" cap="flat" cmpd="sng" algn="ctr">
          <a:solidFill>
            <a:srgbClr val="1F497D">
              <a:shade val="60000"/>
              <a:hueOff val="0"/>
              <a:satOff val="0"/>
              <a:lumOff val="0"/>
              <a:alphaOff val="0"/>
            </a:srgbClr>
          </a:solidFill>
          <a:prstDash val="solid"/>
        </a:ln>
        <a:effectLst/>
      </dgm:spPr>
      <dgm:t>
        <a:bodyPr/>
        <a:lstStyle/>
        <a:p>
          <a:pPr algn="ctr"/>
          <a:endParaRPr lang="es-ES" sz="1600"/>
        </a:p>
      </dgm:t>
    </dgm:pt>
    <dgm:pt modelId="{F232F662-8830-4FE3-85FC-CAFBA60EE445}" type="sibTrans" cxnId="{A03D41A8-C632-4082-B11B-618D3291F298}">
      <dgm:prSet/>
      <dgm:spPr/>
      <dgm:t>
        <a:bodyPr/>
        <a:lstStyle/>
        <a:p>
          <a:pPr algn="ctr"/>
          <a:endParaRPr lang="es-ES" sz="1600"/>
        </a:p>
      </dgm:t>
    </dgm:pt>
    <dgm:pt modelId="{965704B4-B5D3-4114-B8E3-988A345E0965}">
      <dgm:prSet phldrT="[Texto]" custT="1"/>
      <dgm:spPr>
        <a:xfrm>
          <a:off x="445806" y="3199117"/>
          <a:ext cx="1495818" cy="996043"/>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Inmuebles GSA:</a:t>
          </a:r>
        </a:p>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2.215</a:t>
          </a:r>
        </a:p>
      </dgm:t>
    </dgm:pt>
    <dgm:pt modelId="{B12722E5-63C1-4249-84E4-D5EA1617A918}" type="parTrans" cxnId="{EAC94FF7-691A-4388-8099-2F42D801D0EC}">
      <dgm:prSet/>
      <dgm:spPr>
        <a:xfrm>
          <a:off x="149581" y="2247275"/>
          <a:ext cx="296224" cy="1449863"/>
        </a:xfrm>
        <a:custGeom>
          <a:avLst/>
          <a:gdLst/>
          <a:ahLst/>
          <a:cxnLst/>
          <a:rect l="0" t="0" r="0" b="0"/>
          <a:pathLst>
            <a:path>
              <a:moveTo>
                <a:pt x="0" y="0"/>
              </a:moveTo>
              <a:lnTo>
                <a:pt x="0" y="1449863"/>
              </a:lnTo>
              <a:lnTo>
                <a:pt x="296224" y="1449863"/>
              </a:lnTo>
            </a:path>
          </a:pathLst>
        </a:custGeom>
        <a:noFill/>
        <a:ln w="25400" cap="flat" cmpd="sng" algn="ctr">
          <a:solidFill>
            <a:srgbClr val="1F497D">
              <a:shade val="80000"/>
              <a:hueOff val="0"/>
              <a:satOff val="0"/>
              <a:lumOff val="0"/>
              <a:alphaOff val="0"/>
            </a:srgbClr>
          </a:solidFill>
          <a:prstDash val="solid"/>
        </a:ln>
        <a:effectLst/>
      </dgm:spPr>
      <dgm:t>
        <a:bodyPr/>
        <a:lstStyle/>
        <a:p>
          <a:pPr algn="ctr"/>
          <a:endParaRPr lang="es-ES" sz="1600"/>
        </a:p>
      </dgm:t>
    </dgm:pt>
    <dgm:pt modelId="{D85C1D5C-8FCB-4849-B0FD-465F28CAA82B}" type="sibTrans" cxnId="{EAC94FF7-691A-4388-8099-2F42D801D0EC}">
      <dgm:prSet/>
      <dgm:spPr/>
      <dgm:t>
        <a:bodyPr/>
        <a:lstStyle/>
        <a:p>
          <a:pPr algn="ctr"/>
          <a:endParaRPr lang="es-ES" sz="1600"/>
        </a:p>
      </dgm:t>
    </dgm:pt>
    <dgm:pt modelId="{60D229D4-3D95-4C41-A2D0-1CF9EB276654}">
      <dgm:prSet phldrT="[Texto]" custT="1"/>
      <dgm:spPr>
        <a:xfrm>
          <a:off x="3674112" y="2336979"/>
          <a:ext cx="1495818" cy="74790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buNone/>
          </a:pPr>
          <a:r>
            <a:rPr lang="es-ES" sz="1600" b="1" dirty="0">
              <a:solidFill>
                <a:srgbClr val="1F497D">
                  <a:hueOff val="0"/>
                  <a:satOff val="0"/>
                  <a:lumOff val="0"/>
                  <a:alphaOff val="0"/>
                </a:srgbClr>
              </a:solidFill>
              <a:latin typeface="Calibri"/>
              <a:ea typeface="+mn-ea"/>
              <a:cs typeface="+mn-cs"/>
            </a:rPr>
            <a:t>De Papel:</a:t>
          </a:r>
        </a:p>
        <a:p>
          <a:pPr algn="ctr">
            <a:buNone/>
          </a:pPr>
          <a:r>
            <a:rPr lang="es-ES" sz="1600" b="1" dirty="0">
              <a:solidFill>
                <a:srgbClr val="1F497D">
                  <a:hueOff val="0"/>
                  <a:satOff val="0"/>
                  <a:lumOff val="0"/>
                  <a:alphaOff val="0"/>
                </a:srgbClr>
              </a:solidFill>
              <a:latin typeface="Calibri"/>
              <a:ea typeface="+mn-ea"/>
              <a:cs typeface="+mn-cs"/>
            </a:rPr>
            <a:t>846</a:t>
          </a:r>
        </a:p>
      </dgm:t>
    </dgm:pt>
    <dgm:pt modelId="{CD45EF6A-7861-4F7E-8EB1-B86491474913}" type="parTrans" cxnId="{EA438CBD-EAAB-4FCC-9213-CB77FFC379DD}">
      <dgm:prSet/>
      <dgm:spPr>
        <a:xfrm>
          <a:off x="5169931" y="2227523"/>
          <a:ext cx="291564" cy="483411"/>
        </a:xfrm>
        <a:custGeom>
          <a:avLst/>
          <a:gdLst/>
          <a:ahLst/>
          <a:cxnLst/>
          <a:rect l="0" t="0" r="0" b="0"/>
          <a:pathLst>
            <a:path>
              <a:moveTo>
                <a:pt x="291564" y="0"/>
              </a:moveTo>
              <a:lnTo>
                <a:pt x="291564" y="483411"/>
              </a:lnTo>
              <a:lnTo>
                <a:pt x="0" y="483411"/>
              </a:lnTo>
            </a:path>
          </a:pathLst>
        </a:custGeom>
        <a:noFill/>
        <a:ln w="25400" cap="flat" cmpd="sng" algn="ctr">
          <a:solidFill>
            <a:srgbClr val="1F497D">
              <a:shade val="80000"/>
              <a:hueOff val="0"/>
              <a:satOff val="0"/>
              <a:lumOff val="0"/>
              <a:alphaOff val="0"/>
            </a:srgbClr>
          </a:solidFill>
          <a:prstDash val="solid"/>
        </a:ln>
        <a:effectLst/>
      </dgm:spPr>
      <dgm:t>
        <a:bodyPr/>
        <a:lstStyle/>
        <a:p>
          <a:pPr algn="ctr"/>
          <a:endParaRPr lang="es-ES" sz="1600"/>
        </a:p>
      </dgm:t>
    </dgm:pt>
    <dgm:pt modelId="{E9DC9E1F-979E-4633-93F2-B8E370532A2B}" type="sibTrans" cxnId="{EA438CBD-EAAB-4FCC-9213-CB77FFC379DD}">
      <dgm:prSet/>
      <dgm:spPr/>
      <dgm:t>
        <a:bodyPr/>
        <a:lstStyle/>
        <a:p>
          <a:pPr algn="ctr"/>
          <a:endParaRPr lang="es-ES" sz="1600"/>
        </a:p>
      </dgm:t>
    </dgm:pt>
    <dgm:pt modelId="{7743D839-8B0E-4717-B680-6A3D53906D05}">
      <dgm:prSet phldrT="[Texto]" custT="1"/>
      <dgm:spPr>
        <a:xfrm>
          <a:off x="4713586" y="1479613"/>
          <a:ext cx="1495818" cy="74790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Liquidación:</a:t>
          </a:r>
        </a:p>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1096</a:t>
          </a:r>
        </a:p>
      </dgm:t>
    </dgm:pt>
    <dgm:pt modelId="{167A252D-5F64-4B66-B556-0D5CF16175F9}" type="sibTrans" cxnId="{34633A24-DD55-488C-89F0-8F015412F6C8}">
      <dgm:prSet/>
      <dgm:spPr/>
      <dgm:t>
        <a:bodyPr/>
        <a:lstStyle/>
        <a:p>
          <a:pPr algn="ctr"/>
          <a:endParaRPr lang="es-ES" sz="1600"/>
        </a:p>
      </dgm:t>
    </dgm:pt>
    <dgm:pt modelId="{6C746CD3-542E-4774-8104-177AD555E653}" type="parTrans" cxnId="{34633A24-DD55-488C-89F0-8F015412F6C8}">
      <dgm:prSet/>
      <dgm:spPr>
        <a:xfrm>
          <a:off x="3007485" y="1169388"/>
          <a:ext cx="2454010" cy="310225"/>
        </a:xfrm>
        <a:custGeom>
          <a:avLst/>
          <a:gdLst/>
          <a:ahLst/>
          <a:cxnLst/>
          <a:rect l="0" t="0" r="0" b="0"/>
          <a:pathLst>
            <a:path>
              <a:moveTo>
                <a:pt x="0" y="0"/>
              </a:moveTo>
              <a:lnTo>
                <a:pt x="0" y="153164"/>
              </a:lnTo>
              <a:lnTo>
                <a:pt x="2454010" y="153164"/>
              </a:lnTo>
              <a:lnTo>
                <a:pt x="2454010" y="310225"/>
              </a:lnTo>
            </a:path>
          </a:pathLst>
        </a:custGeom>
        <a:noFill/>
        <a:ln w="25400" cap="flat" cmpd="sng" algn="ctr">
          <a:solidFill>
            <a:srgbClr val="1F497D">
              <a:shade val="60000"/>
              <a:hueOff val="0"/>
              <a:satOff val="0"/>
              <a:lumOff val="0"/>
              <a:alphaOff val="0"/>
            </a:srgbClr>
          </a:solidFill>
          <a:prstDash val="solid"/>
        </a:ln>
        <a:effectLst/>
      </dgm:spPr>
      <dgm:t>
        <a:bodyPr/>
        <a:lstStyle/>
        <a:p>
          <a:pPr algn="ctr"/>
          <a:endParaRPr lang="es-ES" sz="1600"/>
        </a:p>
      </dgm:t>
    </dgm:pt>
    <dgm:pt modelId="{E81B53C8-E8EE-4125-B170-49A19ECDC30A}">
      <dgm:prSet phldrT="[Texto]" custT="1"/>
      <dgm:spPr>
        <a:xfrm>
          <a:off x="5662235" y="2337645"/>
          <a:ext cx="1495818" cy="74790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buNone/>
          </a:pPr>
          <a:r>
            <a:rPr lang="es-ES" sz="1600" b="1" dirty="0">
              <a:solidFill>
                <a:srgbClr val="1F497D">
                  <a:hueOff val="0"/>
                  <a:satOff val="0"/>
                  <a:lumOff val="0"/>
                  <a:alphaOff val="0"/>
                </a:srgbClr>
              </a:solidFill>
              <a:latin typeface="Calibri"/>
              <a:ea typeface="+mn-ea"/>
              <a:cs typeface="+mn-cs"/>
            </a:rPr>
            <a:t>Con Activos: </a:t>
          </a:r>
        </a:p>
        <a:p>
          <a:pPr algn="ctr">
            <a:buNone/>
          </a:pPr>
          <a:r>
            <a:rPr lang="es-ES" sz="1600" b="1" dirty="0">
              <a:solidFill>
                <a:srgbClr val="1F497D">
                  <a:hueOff val="0"/>
                  <a:satOff val="0"/>
                  <a:lumOff val="0"/>
                  <a:alphaOff val="0"/>
                </a:srgbClr>
              </a:solidFill>
              <a:latin typeface="Calibri"/>
              <a:ea typeface="+mn-ea"/>
              <a:cs typeface="+mn-cs"/>
            </a:rPr>
            <a:t>250</a:t>
          </a:r>
        </a:p>
      </dgm:t>
    </dgm:pt>
    <dgm:pt modelId="{24D9B688-26EC-4D86-837D-67CD88D90F73}" type="parTrans" cxnId="{124FA245-63C8-421D-9C37-40A84D2FEADF}">
      <dgm:prSet/>
      <dgm:spPr>
        <a:xfrm>
          <a:off x="5461496" y="2227523"/>
          <a:ext cx="200738" cy="484076"/>
        </a:xfrm>
        <a:custGeom>
          <a:avLst/>
          <a:gdLst/>
          <a:ahLst/>
          <a:cxnLst/>
          <a:rect l="0" t="0" r="0" b="0"/>
          <a:pathLst>
            <a:path>
              <a:moveTo>
                <a:pt x="0" y="0"/>
              </a:moveTo>
              <a:lnTo>
                <a:pt x="0" y="484076"/>
              </a:lnTo>
              <a:lnTo>
                <a:pt x="200738" y="484076"/>
              </a:lnTo>
            </a:path>
          </a:pathLst>
        </a:custGeom>
        <a:noFill/>
        <a:ln w="25400" cap="flat" cmpd="sng" algn="ctr">
          <a:solidFill>
            <a:srgbClr val="1F497D">
              <a:shade val="80000"/>
              <a:hueOff val="0"/>
              <a:satOff val="0"/>
              <a:lumOff val="0"/>
              <a:alphaOff val="0"/>
            </a:srgbClr>
          </a:solidFill>
          <a:prstDash val="solid"/>
        </a:ln>
        <a:effectLst/>
      </dgm:spPr>
      <dgm:t>
        <a:bodyPr/>
        <a:lstStyle/>
        <a:p>
          <a:endParaRPr lang="es-CO"/>
        </a:p>
      </dgm:t>
    </dgm:pt>
    <dgm:pt modelId="{71F67E8B-C5AE-430C-B90D-B43A49D9DB73}" type="sibTrans" cxnId="{124FA245-63C8-421D-9C37-40A84D2FEADF}">
      <dgm:prSet/>
      <dgm:spPr/>
      <dgm:t>
        <a:bodyPr/>
        <a:lstStyle/>
        <a:p>
          <a:endParaRPr lang="es-CO"/>
        </a:p>
      </dgm:t>
    </dgm:pt>
    <dgm:pt modelId="{BE3B392D-A279-45B1-A00A-90D75DE361AC}">
      <dgm:prSet phldrT="[Texto]" custT="1"/>
      <dgm:spPr>
        <a:xfrm>
          <a:off x="5203228" y="3252847"/>
          <a:ext cx="1495818" cy="74790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buNone/>
          </a:pPr>
          <a:r>
            <a:rPr lang="es-ES" sz="1600" b="1" dirty="0">
              <a:solidFill>
                <a:srgbClr val="1F497D">
                  <a:hueOff val="0"/>
                  <a:satOff val="0"/>
                  <a:lumOff val="0"/>
                  <a:alphaOff val="0"/>
                </a:srgbClr>
              </a:solidFill>
              <a:latin typeface="Calibri"/>
              <a:ea typeface="+mn-ea"/>
              <a:cs typeface="+mn-cs"/>
            </a:rPr>
            <a:t>Inmuebles GSL: </a:t>
          </a:r>
        </a:p>
        <a:p>
          <a:pPr algn="ctr">
            <a:buNone/>
          </a:pPr>
          <a:r>
            <a:rPr lang="es-ES" sz="1600" b="1" dirty="0">
              <a:solidFill>
                <a:srgbClr val="1F497D">
                  <a:hueOff val="0"/>
                  <a:satOff val="0"/>
                  <a:lumOff val="0"/>
                  <a:alphaOff val="0"/>
                </a:srgbClr>
              </a:solidFill>
              <a:latin typeface="Calibri"/>
              <a:ea typeface="+mn-ea"/>
              <a:cs typeface="+mn-cs"/>
            </a:rPr>
            <a:t>1.801</a:t>
          </a:r>
        </a:p>
      </dgm:t>
    </dgm:pt>
    <dgm:pt modelId="{BCF6AA0F-CD88-45E6-AB68-55AEAE11FE06}" type="parTrans" cxnId="{0EED18E8-54EC-4FDA-9214-0C287B0731EC}">
      <dgm:prSet/>
      <dgm:spPr>
        <a:xfrm>
          <a:off x="5203228" y="3085554"/>
          <a:ext cx="608588" cy="541247"/>
        </a:xfrm>
        <a:custGeom>
          <a:avLst/>
          <a:gdLst/>
          <a:ahLst/>
          <a:cxnLst/>
          <a:rect l="0" t="0" r="0" b="0"/>
          <a:pathLst>
            <a:path>
              <a:moveTo>
                <a:pt x="608588" y="0"/>
              </a:moveTo>
              <a:lnTo>
                <a:pt x="0" y="541247"/>
              </a:lnTo>
            </a:path>
          </a:pathLst>
        </a:custGeom>
        <a:noFill/>
        <a:ln w="25400" cap="flat" cmpd="sng" algn="ctr">
          <a:solidFill>
            <a:srgbClr val="1F497D">
              <a:shade val="80000"/>
              <a:hueOff val="0"/>
              <a:satOff val="0"/>
              <a:lumOff val="0"/>
              <a:alphaOff val="0"/>
            </a:srgbClr>
          </a:solidFill>
          <a:prstDash val="solid"/>
        </a:ln>
        <a:effectLst/>
      </dgm:spPr>
      <dgm:t>
        <a:bodyPr/>
        <a:lstStyle/>
        <a:p>
          <a:endParaRPr lang="es-CO"/>
        </a:p>
      </dgm:t>
    </dgm:pt>
    <dgm:pt modelId="{DE89FF0F-F105-4972-A19C-69A8FD243B10}" type="sibTrans" cxnId="{0EED18E8-54EC-4FDA-9214-0C287B0731EC}">
      <dgm:prSet/>
      <dgm:spPr/>
      <dgm:t>
        <a:bodyPr/>
        <a:lstStyle/>
        <a:p>
          <a:endParaRPr lang="es-CO"/>
        </a:p>
      </dgm:t>
    </dgm:pt>
    <dgm:pt modelId="{5A48B8E1-D086-44F5-AFC5-C92E9D7BC176}">
      <dgm:prSet phldrT="[Texto]" custT="1"/>
      <dgm:spPr>
        <a:xfrm>
          <a:off x="2902816" y="3317730"/>
          <a:ext cx="1580586" cy="1040663"/>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buNone/>
          </a:pPr>
          <a:r>
            <a:rPr lang="es-ES" sz="1600" b="1" dirty="0">
              <a:solidFill>
                <a:srgbClr val="1F497D">
                  <a:hueOff val="0"/>
                  <a:satOff val="0"/>
                  <a:lumOff val="0"/>
                  <a:alphaOff val="0"/>
                </a:srgbClr>
              </a:solidFill>
              <a:latin typeface="Calibri"/>
              <a:ea typeface="+mn-ea"/>
              <a:cs typeface="+mn-cs"/>
            </a:rPr>
            <a:t>Total Inmuebles Vicepresidencia:</a:t>
          </a:r>
        </a:p>
        <a:p>
          <a:pPr algn="ctr">
            <a:buNone/>
          </a:pPr>
          <a:r>
            <a:rPr lang="es-ES" sz="1600" b="1" dirty="0">
              <a:solidFill>
                <a:srgbClr val="1F497D">
                  <a:hueOff val="0"/>
                  <a:satOff val="0"/>
                  <a:lumOff val="0"/>
                  <a:alphaOff val="0"/>
                </a:srgbClr>
              </a:solidFill>
              <a:latin typeface="Calibri"/>
              <a:ea typeface="+mn-ea"/>
              <a:cs typeface="+mn-cs"/>
            </a:rPr>
            <a:t>4.016</a:t>
          </a:r>
        </a:p>
      </dgm:t>
    </dgm:pt>
    <dgm:pt modelId="{61419975-85C7-478E-9C52-464B7B15863A}" type="parTrans" cxnId="{948A8A5A-4238-4BE8-AB93-6F2163CF803B}">
      <dgm:prSet/>
      <dgm:spPr/>
      <dgm:t>
        <a:bodyPr/>
        <a:lstStyle/>
        <a:p>
          <a:endParaRPr lang="es-CO"/>
        </a:p>
      </dgm:t>
    </dgm:pt>
    <dgm:pt modelId="{D137F2FE-9CB4-41EF-B57A-31A93B22BDC5}" type="sibTrans" cxnId="{948A8A5A-4238-4BE8-AB93-6F2163CF803B}">
      <dgm:prSet/>
      <dgm:spPr/>
      <dgm:t>
        <a:bodyPr/>
        <a:lstStyle/>
        <a:p>
          <a:endParaRPr lang="es-CO"/>
        </a:p>
      </dgm:t>
    </dgm:pt>
    <dgm:pt modelId="{16074E3E-E808-4050-A099-70B562EBD0D3}" type="pres">
      <dgm:prSet presAssocID="{B37E1697-649A-4ABA-91CF-96ECE51C1C55}" presName="hierChild1" presStyleCnt="0">
        <dgm:presLayoutVars>
          <dgm:orgChart val="1"/>
          <dgm:chPref val="1"/>
          <dgm:dir/>
          <dgm:animOne val="branch"/>
          <dgm:animLvl val="lvl"/>
          <dgm:resizeHandles/>
        </dgm:presLayoutVars>
      </dgm:prSet>
      <dgm:spPr/>
    </dgm:pt>
    <dgm:pt modelId="{ECAA2890-D8C9-4113-A386-7B62087658C6}" type="pres">
      <dgm:prSet presAssocID="{25FC7672-8CAF-414F-99AB-68D7AFC2ED55}" presName="hierRoot1" presStyleCnt="0">
        <dgm:presLayoutVars>
          <dgm:hierBranch val="init"/>
        </dgm:presLayoutVars>
      </dgm:prSet>
      <dgm:spPr/>
    </dgm:pt>
    <dgm:pt modelId="{6003B595-D676-4619-8E50-0E5CC2C761FD}" type="pres">
      <dgm:prSet presAssocID="{25FC7672-8CAF-414F-99AB-68D7AFC2ED55}" presName="rootComposite1" presStyleCnt="0"/>
      <dgm:spPr/>
    </dgm:pt>
    <dgm:pt modelId="{C4F0A7EB-3B98-47BA-BEE1-B2E92F724923}" type="pres">
      <dgm:prSet presAssocID="{25FC7672-8CAF-414F-99AB-68D7AFC2ED55}" presName="rootText1" presStyleLbl="node0" presStyleIdx="0" presStyleCnt="2" custScaleX="140011" custScaleY="155965">
        <dgm:presLayoutVars>
          <dgm:chPref val="3"/>
        </dgm:presLayoutVars>
      </dgm:prSet>
      <dgm:spPr/>
    </dgm:pt>
    <dgm:pt modelId="{3B0A888F-89EB-4ABC-83FF-FB2D6AF0966A}" type="pres">
      <dgm:prSet presAssocID="{25FC7672-8CAF-414F-99AB-68D7AFC2ED55}" presName="rootConnector1" presStyleLbl="node1" presStyleIdx="0" presStyleCnt="0"/>
      <dgm:spPr/>
    </dgm:pt>
    <dgm:pt modelId="{D7CD01F4-1714-46BB-97FF-3FE38567228B}" type="pres">
      <dgm:prSet presAssocID="{25FC7672-8CAF-414F-99AB-68D7AFC2ED55}" presName="hierChild2" presStyleCnt="0"/>
      <dgm:spPr/>
    </dgm:pt>
    <dgm:pt modelId="{840DB048-5EE9-476B-86F6-951E6EA8F3BE}" type="pres">
      <dgm:prSet presAssocID="{CD63E119-A6B2-4380-952F-88D97802933D}" presName="Name37" presStyleLbl="parChTrans1D2" presStyleIdx="0" presStyleCnt="2"/>
      <dgm:spPr/>
    </dgm:pt>
    <dgm:pt modelId="{0E63D8BC-567D-4A22-8FC9-60CF369FB7C2}" type="pres">
      <dgm:prSet presAssocID="{1C38D0F5-8D33-4CC6-8745-21FE49EEF56E}" presName="hierRoot2" presStyleCnt="0">
        <dgm:presLayoutVars>
          <dgm:hierBranch val="init"/>
        </dgm:presLayoutVars>
      </dgm:prSet>
      <dgm:spPr/>
    </dgm:pt>
    <dgm:pt modelId="{874B23F0-9C36-4B26-9277-D3A88FC7B4AE}" type="pres">
      <dgm:prSet presAssocID="{1C38D0F5-8D33-4CC6-8745-21FE49EEF56E}" presName="rootComposite" presStyleCnt="0"/>
      <dgm:spPr/>
    </dgm:pt>
    <dgm:pt modelId="{37AB9068-2B11-4929-B2A2-7D08A1DE7FFA}" type="pres">
      <dgm:prSet presAssocID="{1C38D0F5-8D33-4CC6-8745-21FE49EEF56E}" presName="rootText" presStyleLbl="node2" presStyleIdx="0" presStyleCnt="2" custLinFactNeighborX="-75885" custLinFactNeighborY="2120">
        <dgm:presLayoutVars>
          <dgm:chPref val="3"/>
        </dgm:presLayoutVars>
      </dgm:prSet>
      <dgm:spPr>
        <a:xfrm>
          <a:off x="3147" y="1274684"/>
          <a:ext cx="1746527" cy="873263"/>
        </a:xfrm>
        <a:prstGeom prst="rect">
          <a:avLst/>
        </a:prstGeom>
      </dgm:spPr>
    </dgm:pt>
    <dgm:pt modelId="{A570AFA6-9324-4199-A56E-570CD4541376}" type="pres">
      <dgm:prSet presAssocID="{1C38D0F5-8D33-4CC6-8745-21FE49EEF56E}" presName="rootConnector" presStyleLbl="node2" presStyleIdx="0" presStyleCnt="2"/>
      <dgm:spPr/>
    </dgm:pt>
    <dgm:pt modelId="{613B3E48-EF4E-4568-837E-84632A31C7D1}" type="pres">
      <dgm:prSet presAssocID="{1C38D0F5-8D33-4CC6-8745-21FE49EEF56E}" presName="hierChild4" presStyleCnt="0"/>
      <dgm:spPr/>
    </dgm:pt>
    <dgm:pt modelId="{E9E82F8F-0F7C-482A-BB60-68D56A3C7E42}" type="pres">
      <dgm:prSet presAssocID="{B12722E5-63C1-4249-84E4-D5EA1617A918}" presName="Name37" presStyleLbl="parChTrans1D3" presStyleIdx="0" presStyleCnt="3"/>
      <dgm:spPr/>
    </dgm:pt>
    <dgm:pt modelId="{0380E328-58D3-423B-AA4A-B0A57C8E5DA3}" type="pres">
      <dgm:prSet presAssocID="{965704B4-B5D3-4114-B8E3-988A345E0965}" presName="hierRoot2" presStyleCnt="0">
        <dgm:presLayoutVars>
          <dgm:hierBranch val="init"/>
        </dgm:presLayoutVars>
      </dgm:prSet>
      <dgm:spPr/>
    </dgm:pt>
    <dgm:pt modelId="{74AC18E3-4734-45A6-A032-FE7F982945C1}" type="pres">
      <dgm:prSet presAssocID="{965704B4-B5D3-4114-B8E3-988A345E0965}" presName="rootComposite" presStyleCnt="0"/>
      <dgm:spPr/>
    </dgm:pt>
    <dgm:pt modelId="{4006975D-7EB9-475F-B6E8-D7B17E281A7D}" type="pres">
      <dgm:prSet presAssocID="{965704B4-B5D3-4114-B8E3-988A345E0965}" presName="rootText" presStyleLbl="node3" presStyleIdx="0" presStyleCnt="3" custScaleY="133177" custLinFactNeighborX="-43006" custLinFactNeighborY="87387">
        <dgm:presLayoutVars>
          <dgm:chPref val="3"/>
        </dgm:presLayoutVars>
      </dgm:prSet>
      <dgm:spPr>
        <a:xfrm>
          <a:off x="439779" y="2514718"/>
          <a:ext cx="1746527" cy="873263"/>
        </a:xfrm>
        <a:prstGeom prst="rect">
          <a:avLst/>
        </a:prstGeom>
      </dgm:spPr>
    </dgm:pt>
    <dgm:pt modelId="{7001DE5F-0CA5-48D3-B9B8-2DF97A6CD4DD}" type="pres">
      <dgm:prSet presAssocID="{965704B4-B5D3-4114-B8E3-988A345E0965}" presName="rootConnector" presStyleLbl="node3" presStyleIdx="0" presStyleCnt="3"/>
      <dgm:spPr/>
    </dgm:pt>
    <dgm:pt modelId="{9FE20823-8F01-438D-A7ED-1C17D80C6717}" type="pres">
      <dgm:prSet presAssocID="{965704B4-B5D3-4114-B8E3-988A345E0965}" presName="hierChild4" presStyleCnt="0"/>
      <dgm:spPr/>
    </dgm:pt>
    <dgm:pt modelId="{C1FDF14B-8E0A-4A8C-B064-4C90D1D7549A}" type="pres">
      <dgm:prSet presAssocID="{965704B4-B5D3-4114-B8E3-988A345E0965}" presName="hierChild5" presStyleCnt="0"/>
      <dgm:spPr/>
    </dgm:pt>
    <dgm:pt modelId="{CA32BB6A-EB80-41DD-B4D1-7F26A536E8DD}" type="pres">
      <dgm:prSet presAssocID="{1C38D0F5-8D33-4CC6-8745-21FE49EEF56E}" presName="hierChild5" presStyleCnt="0"/>
      <dgm:spPr/>
    </dgm:pt>
    <dgm:pt modelId="{5C16BFB8-F0ED-4C65-BFA7-3BF2CB8BE3FB}" type="pres">
      <dgm:prSet presAssocID="{6C746CD3-542E-4774-8104-177AD555E653}" presName="Name37" presStyleLbl="parChTrans1D2" presStyleIdx="1" presStyleCnt="2"/>
      <dgm:spPr/>
    </dgm:pt>
    <dgm:pt modelId="{E6509853-B9BC-404F-BC7D-5C8FBFAEEDEE}" type="pres">
      <dgm:prSet presAssocID="{7743D839-8B0E-4717-B680-6A3D53906D05}" presName="hierRoot2" presStyleCnt="0">
        <dgm:presLayoutVars>
          <dgm:hierBranch val="hang"/>
        </dgm:presLayoutVars>
      </dgm:prSet>
      <dgm:spPr/>
    </dgm:pt>
    <dgm:pt modelId="{6E6B8B9C-013E-4B10-AC73-3ABECB7CB184}" type="pres">
      <dgm:prSet presAssocID="{7743D839-8B0E-4717-B680-6A3D53906D05}" presName="rootComposite" presStyleCnt="0"/>
      <dgm:spPr/>
    </dgm:pt>
    <dgm:pt modelId="{10F38F54-5A02-49E6-8794-964D3448E6BF}" type="pres">
      <dgm:prSet presAssocID="{7743D839-8B0E-4717-B680-6A3D53906D05}" presName="rootText" presStyleLbl="node2" presStyleIdx="1" presStyleCnt="2" custLinFactNeighborX="60808" custLinFactNeighborY="-521">
        <dgm:presLayoutVars>
          <dgm:chPref val="3"/>
        </dgm:presLayoutVars>
      </dgm:prSet>
      <dgm:spPr>
        <a:xfrm>
          <a:off x="2116445" y="1274684"/>
          <a:ext cx="1746527" cy="873263"/>
        </a:xfrm>
        <a:prstGeom prst="rect">
          <a:avLst/>
        </a:prstGeom>
      </dgm:spPr>
    </dgm:pt>
    <dgm:pt modelId="{D6B83C39-10C1-4A0D-93B3-BD0351F5DAED}" type="pres">
      <dgm:prSet presAssocID="{7743D839-8B0E-4717-B680-6A3D53906D05}" presName="rootConnector" presStyleLbl="node2" presStyleIdx="1" presStyleCnt="2"/>
      <dgm:spPr/>
    </dgm:pt>
    <dgm:pt modelId="{CCAE929A-94F9-4808-82CD-70FCE83CFA65}" type="pres">
      <dgm:prSet presAssocID="{7743D839-8B0E-4717-B680-6A3D53906D05}" presName="hierChild4" presStyleCnt="0"/>
      <dgm:spPr/>
    </dgm:pt>
    <dgm:pt modelId="{614F9393-E9C5-4BF6-B557-1454CBA146D6}" type="pres">
      <dgm:prSet presAssocID="{CD45EF6A-7861-4F7E-8EB1-B86491474913}" presName="Name48" presStyleLbl="parChTrans1D3" presStyleIdx="1" presStyleCnt="3"/>
      <dgm:spPr/>
    </dgm:pt>
    <dgm:pt modelId="{1EE99810-22A8-4970-9F9D-71B4EF48F626}" type="pres">
      <dgm:prSet presAssocID="{60D229D4-3D95-4C41-A2D0-1CF9EB276654}" presName="hierRoot2" presStyleCnt="0">
        <dgm:presLayoutVars>
          <dgm:hierBranch val="init"/>
        </dgm:presLayoutVars>
      </dgm:prSet>
      <dgm:spPr/>
    </dgm:pt>
    <dgm:pt modelId="{8A841640-1D3B-4ACC-9226-FA1AAC987D25}" type="pres">
      <dgm:prSet presAssocID="{60D229D4-3D95-4C41-A2D0-1CF9EB276654}" presName="rootComposite" presStyleCnt="0"/>
      <dgm:spPr/>
    </dgm:pt>
    <dgm:pt modelId="{17E7BF49-2732-45A4-B76E-CF3E6FA86421}" type="pres">
      <dgm:prSet presAssocID="{60D229D4-3D95-4C41-A2D0-1CF9EB276654}" presName="rootText" presStyleLbl="node3" presStyleIdx="1" presStyleCnt="3" custAng="0" custLinFactNeighborX="51816" custLinFactNeighborY="-27886">
        <dgm:presLayoutVars>
          <dgm:chPref val="3"/>
        </dgm:presLayoutVars>
      </dgm:prSet>
      <dgm:spPr>
        <a:xfrm>
          <a:off x="2553077" y="2514718"/>
          <a:ext cx="1746527" cy="873263"/>
        </a:xfrm>
        <a:prstGeom prst="rect">
          <a:avLst/>
        </a:prstGeom>
      </dgm:spPr>
    </dgm:pt>
    <dgm:pt modelId="{C7688E5F-6A59-4723-AD2C-01AAB9C6827A}" type="pres">
      <dgm:prSet presAssocID="{60D229D4-3D95-4C41-A2D0-1CF9EB276654}" presName="rootConnector" presStyleLbl="node3" presStyleIdx="1" presStyleCnt="3"/>
      <dgm:spPr/>
    </dgm:pt>
    <dgm:pt modelId="{24E97C85-B493-4AA2-BAA7-9E0EFB7D1C93}" type="pres">
      <dgm:prSet presAssocID="{60D229D4-3D95-4C41-A2D0-1CF9EB276654}" presName="hierChild4" presStyleCnt="0"/>
      <dgm:spPr/>
    </dgm:pt>
    <dgm:pt modelId="{1F3880B8-9334-4DFD-9332-B1AE9258018F}" type="pres">
      <dgm:prSet presAssocID="{60D229D4-3D95-4C41-A2D0-1CF9EB276654}" presName="hierChild5" presStyleCnt="0"/>
      <dgm:spPr/>
    </dgm:pt>
    <dgm:pt modelId="{6FE82588-5505-4034-AEBE-E8418BCC6EF9}" type="pres">
      <dgm:prSet presAssocID="{24D9B688-26EC-4D86-837D-67CD88D90F73}" presName="Name48" presStyleLbl="parChTrans1D3" presStyleIdx="2" presStyleCnt="3"/>
      <dgm:spPr/>
    </dgm:pt>
    <dgm:pt modelId="{7960D961-5EC4-4AC2-AB31-940FC7220B87}" type="pres">
      <dgm:prSet presAssocID="{E81B53C8-E8EE-4125-B170-49A19ECDC30A}" presName="hierRoot2" presStyleCnt="0">
        <dgm:presLayoutVars>
          <dgm:hierBranch val="init"/>
        </dgm:presLayoutVars>
      </dgm:prSet>
      <dgm:spPr/>
    </dgm:pt>
    <dgm:pt modelId="{54665E0E-274A-4705-9DFB-CFC088673B96}" type="pres">
      <dgm:prSet presAssocID="{E81B53C8-E8EE-4125-B170-49A19ECDC30A}" presName="rootComposite" presStyleCnt="0"/>
      <dgm:spPr/>
    </dgm:pt>
    <dgm:pt modelId="{EA46805E-24B7-4C4F-ADA1-CF7F04878182}" type="pres">
      <dgm:prSet presAssocID="{E81B53C8-E8EE-4125-B170-49A19ECDC30A}" presName="rootText" presStyleLbl="node3" presStyleIdx="2" presStyleCnt="3" custLinFactNeighborX="63728" custLinFactNeighborY="-27797">
        <dgm:presLayoutVars>
          <dgm:chPref val="3"/>
        </dgm:presLayoutVars>
      </dgm:prSet>
      <dgm:spPr/>
    </dgm:pt>
    <dgm:pt modelId="{AA1CBDA3-BC15-4A1F-9D75-BF4E9A7C8F4F}" type="pres">
      <dgm:prSet presAssocID="{E81B53C8-E8EE-4125-B170-49A19ECDC30A}" presName="rootConnector" presStyleLbl="node3" presStyleIdx="2" presStyleCnt="3"/>
      <dgm:spPr/>
    </dgm:pt>
    <dgm:pt modelId="{D0C1D574-5955-480D-B930-6BD8C82757CC}" type="pres">
      <dgm:prSet presAssocID="{E81B53C8-E8EE-4125-B170-49A19ECDC30A}" presName="hierChild4" presStyleCnt="0"/>
      <dgm:spPr/>
    </dgm:pt>
    <dgm:pt modelId="{3F4A7807-512A-4DCE-8EE3-0279F41A3C56}" type="pres">
      <dgm:prSet presAssocID="{BCF6AA0F-CD88-45E6-AB68-55AEAE11FE06}" presName="Name37" presStyleLbl="parChTrans1D4" presStyleIdx="0" presStyleCnt="1"/>
      <dgm:spPr/>
    </dgm:pt>
    <dgm:pt modelId="{5EDD708F-10F6-46D1-897D-F07D74E2D0BB}" type="pres">
      <dgm:prSet presAssocID="{BE3B392D-A279-45B1-A00A-90D75DE361AC}" presName="hierRoot2" presStyleCnt="0">
        <dgm:presLayoutVars>
          <dgm:hierBranch val="init"/>
        </dgm:presLayoutVars>
      </dgm:prSet>
      <dgm:spPr/>
    </dgm:pt>
    <dgm:pt modelId="{3FBECDD9-40BE-4C3A-910F-BF7E8407C66B}" type="pres">
      <dgm:prSet presAssocID="{BE3B392D-A279-45B1-A00A-90D75DE361AC}" presName="rootComposite" presStyleCnt="0"/>
      <dgm:spPr/>
    </dgm:pt>
    <dgm:pt modelId="{B2555A28-E7D0-4E4D-A61F-E8D09FBCBE1D}" type="pres">
      <dgm:prSet presAssocID="{BE3B392D-A279-45B1-A00A-90D75DE361AC}" presName="rootText" presStyleLbl="node4" presStyleIdx="0" presStyleCnt="1" custLinFactNeighborX="31071" custLinFactNeighborY="-38572">
        <dgm:presLayoutVars>
          <dgm:chPref val="3"/>
        </dgm:presLayoutVars>
      </dgm:prSet>
      <dgm:spPr/>
    </dgm:pt>
    <dgm:pt modelId="{46DB84F1-DE12-4D20-BCB2-AF179E3E3780}" type="pres">
      <dgm:prSet presAssocID="{BE3B392D-A279-45B1-A00A-90D75DE361AC}" presName="rootConnector" presStyleLbl="node4" presStyleIdx="0" presStyleCnt="1"/>
      <dgm:spPr/>
    </dgm:pt>
    <dgm:pt modelId="{2C7478F0-6FD0-4666-A0D1-8D5AEBCAF7EA}" type="pres">
      <dgm:prSet presAssocID="{BE3B392D-A279-45B1-A00A-90D75DE361AC}" presName="hierChild4" presStyleCnt="0"/>
      <dgm:spPr/>
    </dgm:pt>
    <dgm:pt modelId="{A594689B-A590-48F9-B391-D5269B87E2C3}" type="pres">
      <dgm:prSet presAssocID="{BE3B392D-A279-45B1-A00A-90D75DE361AC}" presName="hierChild5" presStyleCnt="0"/>
      <dgm:spPr/>
    </dgm:pt>
    <dgm:pt modelId="{013400AE-70CE-4F46-A008-A81E703ECDB1}" type="pres">
      <dgm:prSet presAssocID="{E81B53C8-E8EE-4125-B170-49A19ECDC30A}" presName="hierChild5" presStyleCnt="0"/>
      <dgm:spPr/>
    </dgm:pt>
    <dgm:pt modelId="{93F22A41-49BE-4965-8DA1-CEA3B7E69134}" type="pres">
      <dgm:prSet presAssocID="{7743D839-8B0E-4717-B680-6A3D53906D05}" presName="hierChild5" presStyleCnt="0"/>
      <dgm:spPr/>
    </dgm:pt>
    <dgm:pt modelId="{3C08A7E3-A149-4B41-A5CA-7BDAA46278FC}" type="pres">
      <dgm:prSet presAssocID="{25FC7672-8CAF-414F-99AB-68D7AFC2ED55}" presName="hierChild3" presStyleCnt="0"/>
      <dgm:spPr/>
    </dgm:pt>
    <dgm:pt modelId="{8D99BA12-86AA-43B3-8F4D-55D00B76170E}" type="pres">
      <dgm:prSet presAssocID="{5A48B8E1-D086-44F5-AFC5-C92E9D7BC176}" presName="hierRoot1" presStyleCnt="0">
        <dgm:presLayoutVars>
          <dgm:hierBranch val="init"/>
        </dgm:presLayoutVars>
      </dgm:prSet>
      <dgm:spPr/>
    </dgm:pt>
    <dgm:pt modelId="{27A9F02D-B159-4DD3-AAB8-5BA61B6002AE}" type="pres">
      <dgm:prSet presAssocID="{5A48B8E1-D086-44F5-AFC5-C92E9D7BC176}" presName="rootComposite1" presStyleCnt="0"/>
      <dgm:spPr/>
    </dgm:pt>
    <dgm:pt modelId="{80526C52-041D-44E5-B043-A21A6C7212F3}" type="pres">
      <dgm:prSet presAssocID="{5A48B8E1-D086-44F5-AFC5-C92E9D7BC176}" presName="rootText1" presStyleLbl="node0" presStyleIdx="1" presStyleCnt="2" custAng="0" custScaleX="105667" custScaleY="139143" custLinFactY="200000" custLinFactNeighborX="-98003" custLinFactNeighborY="245715">
        <dgm:presLayoutVars>
          <dgm:chPref val="3"/>
        </dgm:presLayoutVars>
      </dgm:prSet>
      <dgm:spPr/>
    </dgm:pt>
    <dgm:pt modelId="{080D4A11-5EB7-40C2-9898-AB30514B4065}" type="pres">
      <dgm:prSet presAssocID="{5A48B8E1-D086-44F5-AFC5-C92E9D7BC176}" presName="rootConnector1" presStyleLbl="node1" presStyleIdx="0" presStyleCnt="0"/>
      <dgm:spPr/>
    </dgm:pt>
    <dgm:pt modelId="{F1BD91EB-8787-4AAF-B0A9-FBEAAE60CA72}" type="pres">
      <dgm:prSet presAssocID="{5A48B8E1-D086-44F5-AFC5-C92E9D7BC176}" presName="hierChild2" presStyleCnt="0"/>
      <dgm:spPr/>
    </dgm:pt>
    <dgm:pt modelId="{EE54E3CE-F040-4577-9EFE-F2729DD7CCE2}" type="pres">
      <dgm:prSet presAssocID="{5A48B8E1-D086-44F5-AFC5-C92E9D7BC176}" presName="hierChild3" presStyleCnt="0"/>
      <dgm:spPr/>
    </dgm:pt>
  </dgm:ptLst>
  <dgm:cxnLst>
    <dgm:cxn modelId="{CBC4CD07-9CA9-497E-A30D-C5EDD222CAF3}" srcId="{B37E1697-649A-4ABA-91CF-96ECE51C1C55}" destId="{25FC7672-8CAF-414F-99AB-68D7AFC2ED55}" srcOrd="0" destOrd="0" parTransId="{E086F650-81AA-4CEE-B0A2-28537582F10A}" sibTransId="{351D39AE-4B13-421D-B03F-7AFDDE6801B1}"/>
    <dgm:cxn modelId="{206A3111-D236-49C4-A154-53FFF6795E27}" type="presOf" srcId="{BE3B392D-A279-45B1-A00A-90D75DE361AC}" destId="{46DB84F1-DE12-4D20-BCB2-AF179E3E3780}" srcOrd="1" destOrd="0" presId="urn:microsoft.com/office/officeart/2005/8/layout/orgChart1"/>
    <dgm:cxn modelId="{4D41FF12-A8A2-4299-AB23-B1E185A5137A}" type="presOf" srcId="{1C38D0F5-8D33-4CC6-8745-21FE49EEF56E}" destId="{A570AFA6-9324-4199-A56E-570CD4541376}" srcOrd="1" destOrd="0" presId="urn:microsoft.com/office/officeart/2005/8/layout/orgChart1"/>
    <dgm:cxn modelId="{852D2716-303D-486B-8BAB-03E2514D5F97}" type="presOf" srcId="{B37E1697-649A-4ABA-91CF-96ECE51C1C55}" destId="{16074E3E-E808-4050-A099-70B562EBD0D3}" srcOrd="0" destOrd="0" presId="urn:microsoft.com/office/officeart/2005/8/layout/orgChart1"/>
    <dgm:cxn modelId="{34633A24-DD55-488C-89F0-8F015412F6C8}" srcId="{25FC7672-8CAF-414F-99AB-68D7AFC2ED55}" destId="{7743D839-8B0E-4717-B680-6A3D53906D05}" srcOrd="1" destOrd="0" parTransId="{6C746CD3-542E-4774-8104-177AD555E653}" sibTransId="{167A252D-5F64-4B66-B556-0D5CF16175F9}"/>
    <dgm:cxn modelId="{64B3C424-BE3D-449A-82D6-56F6D7E65E3F}" type="presOf" srcId="{E81B53C8-E8EE-4125-B170-49A19ECDC30A}" destId="{AA1CBDA3-BC15-4A1F-9D75-BF4E9A7C8F4F}" srcOrd="1" destOrd="0" presId="urn:microsoft.com/office/officeart/2005/8/layout/orgChart1"/>
    <dgm:cxn modelId="{5C492427-EC1F-42DB-AE2B-261C799A5DEA}" type="presOf" srcId="{CD45EF6A-7861-4F7E-8EB1-B86491474913}" destId="{614F9393-E9C5-4BF6-B557-1454CBA146D6}" srcOrd="0" destOrd="0" presId="urn:microsoft.com/office/officeart/2005/8/layout/orgChart1"/>
    <dgm:cxn modelId="{303D352C-973F-4885-A721-A6A37B4F37C0}" type="presOf" srcId="{E81B53C8-E8EE-4125-B170-49A19ECDC30A}" destId="{EA46805E-24B7-4C4F-ADA1-CF7F04878182}" srcOrd="0" destOrd="0" presId="urn:microsoft.com/office/officeart/2005/8/layout/orgChart1"/>
    <dgm:cxn modelId="{84BF5B36-9E23-454F-A1B9-F80C16938ED8}" type="presOf" srcId="{60D229D4-3D95-4C41-A2D0-1CF9EB276654}" destId="{17E7BF49-2732-45A4-B76E-CF3E6FA86421}" srcOrd="0" destOrd="0" presId="urn:microsoft.com/office/officeart/2005/8/layout/orgChart1"/>
    <dgm:cxn modelId="{FC62055C-E6CF-4D5E-864B-72A6518AA618}" type="presOf" srcId="{CD63E119-A6B2-4380-952F-88D97802933D}" destId="{840DB048-5EE9-476B-86F6-951E6EA8F3BE}" srcOrd="0" destOrd="0" presId="urn:microsoft.com/office/officeart/2005/8/layout/orgChart1"/>
    <dgm:cxn modelId="{124FA245-63C8-421D-9C37-40A84D2FEADF}" srcId="{7743D839-8B0E-4717-B680-6A3D53906D05}" destId="{E81B53C8-E8EE-4125-B170-49A19ECDC30A}" srcOrd="1" destOrd="0" parTransId="{24D9B688-26EC-4D86-837D-67CD88D90F73}" sibTransId="{71F67E8B-C5AE-430C-B90D-B43A49D9DB73}"/>
    <dgm:cxn modelId="{C1F59E47-8D4A-454F-B8A2-20207C7E9C7E}" type="presOf" srcId="{5A48B8E1-D086-44F5-AFC5-C92E9D7BC176}" destId="{80526C52-041D-44E5-B043-A21A6C7212F3}" srcOrd="0" destOrd="0" presId="urn:microsoft.com/office/officeart/2005/8/layout/orgChart1"/>
    <dgm:cxn modelId="{13AC7F73-1A57-4115-87C2-FC18ED018608}" type="presOf" srcId="{6C746CD3-542E-4774-8104-177AD555E653}" destId="{5C16BFB8-F0ED-4C65-BFA7-3BF2CB8BE3FB}" srcOrd="0" destOrd="0" presId="urn:microsoft.com/office/officeart/2005/8/layout/orgChart1"/>
    <dgm:cxn modelId="{019FCB53-5113-4FC5-A59A-297E836AA342}" type="presOf" srcId="{25FC7672-8CAF-414F-99AB-68D7AFC2ED55}" destId="{C4F0A7EB-3B98-47BA-BEE1-B2E92F724923}" srcOrd="0" destOrd="0" presId="urn:microsoft.com/office/officeart/2005/8/layout/orgChart1"/>
    <dgm:cxn modelId="{B5B69475-F70D-4BD1-90BE-B09286D73EF3}" type="presOf" srcId="{25FC7672-8CAF-414F-99AB-68D7AFC2ED55}" destId="{3B0A888F-89EB-4ABC-83FF-FB2D6AF0966A}" srcOrd="1" destOrd="0" presId="urn:microsoft.com/office/officeart/2005/8/layout/orgChart1"/>
    <dgm:cxn modelId="{30514778-DA87-4DB2-A83D-2AB81535D9E6}" type="presOf" srcId="{7743D839-8B0E-4717-B680-6A3D53906D05}" destId="{D6B83C39-10C1-4A0D-93B3-BD0351F5DAED}" srcOrd="1" destOrd="0" presId="urn:microsoft.com/office/officeart/2005/8/layout/orgChart1"/>
    <dgm:cxn modelId="{948A8A5A-4238-4BE8-AB93-6F2163CF803B}" srcId="{B37E1697-649A-4ABA-91CF-96ECE51C1C55}" destId="{5A48B8E1-D086-44F5-AFC5-C92E9D7BC176}" srcOrd="1" destOrd="0" parTransId="{61419975-85C7-478E-9C52-464B7B15863A}" sibTransId="{D137F2FE-9CB4-41EF-B57A-31A93B22BDC5}"/>
    <dgm:cxn modelId="{57C38483-53E9-4939-8F32-7D38989818F6}" type="presOf" srcId="{5A48B8E1-D086-44F5-AFC5-C92E9D7BC176}" destId="{080D4A11-5EB7-40C2-9898-AB30514B4065}" srcOrd="1" destOrd="0" presId="urn:microsoft.com/office/officeart/2005/8/layout/orgChart1"/>
    <dgm:cxn modelId="{88407F85-4687-43B7-B375-F014EDC083B1}" type="presOf" srcId="{7743D839-8B0E-4717-B680-6A3D53906D05}" destId="{10F38F54-5A02-49E6-8794-964D3448E6BF}" srcOrd="0" destOrd="0" presId="urn:microsoft.com/office/officeart/2005/8/layout/orgChart1"/>
    <dgm:cxn modelId="{85567193-2543-434B-8A0E-7E2EA5CE15BA}" type="presOf" srcId="{BCF6AA0F-CD88-45E6-AB68-55AEAE11FE06}" destId="{3F4A7807-512A-4DCE-8EE3-0279F41A3C56}" srcOrd="0" destOrd="0" presId="urn:microsoft.com/office/officeart/2005/8/layout/orgChart1"/>
    <dgm:cxn modelId="{A03D41A8-C632-4082-B11B-618D3291F298}" srcId="{25FC7672-8CAF-414F-99AB-68D7AFC2ED55}" destId="{1C38D0F5-8D33-4CC6-8745-21FE49EEF56E}" srcOrd="0" destOrd="0" parTransId="{CD63E119-A6B2-4380-952F-88D97802933D}" sibTransId="{F232F662-8830-4FE3-85FC-CAFBA60EE445}"/>
    <dgm:cxn modelId="{C40F09B1-C41B-44B4-BBA8-658937A22010}" type="presOf" srcId="{965704B4-B5D3-4114-B8E3-988A345E0965}" destId="{7001DE5F-0CA5-48D3-B9B8-2DF97A6CD4DD}" srcOrd="1" destOrd="0" presId="urn:microsoft.com/office/officeart/2005/8/layout/orgChart1"/>
    <dgm:cxn modelId="{963573B7-51F3-430D-8F96-37F5840D8245}" type="presOf" srcId="{24D9B688-26EC-4D86-837D-67CD88D90F73}" destId="{6FE82588-5505-4034-AEBE-E8418BCC6EF9}" srcOrd="0" destOrd="0" presId="urn:microsoft.com/office/officeart/2005/8/layout/orgChart1"/>
    <dgm:cxn modelId="{EA438CBD-EAAB-4FCC-9213-CB77FFC379DD}" srcId="{7743D839-8B0E-4717-B680-6A3D53906D05}" destId="{60D229D4-3D95-4C41-A2D0-1CF9EB276654}" srcOrd="0" destOrd="0" parTransId="{CD45EF6A-7861-4F7E-8EB1-B86491474913}" sibTransId="{E9DC9E1F-979E-4633-93F2-B8E370532A2B}"/>
    <dgm:cxn modelId="{1F1FFEE4-72CD-40BE-A988-9117CC2E6029}" type="presOf" srcId="{B12722E5-63C1-4249-84E4-D5EA1617A918}" destId="{E9E82F8F-0F7C-482A-BB60-68D56A3C7E42}" srcOrd="0" destOrd="0" presId="urn:microsoft.com/office/officeart/2005/8/layout/orgChart1"/>
    <dgm:cxn modelId="{0EED18E8-54EC-4FDA-9214-0C287B0731EC}" srcId="{E81B53C8-E8EE-4125-B170-49A19ECDC30A}" destId="{BE3B392D-A279-45B1-A00A-90D75DE361AC}" srcOrd="0" destOrd="0" parTransId="{BCF6AA0F-CD88-45E6-AB68-55AEAE11FE06}" sibTransId="{DE89FF0F-F105-4972-A19C-69A8FD243B10}"/>
    <dgm:cxn modelId="{6EE6B3E9-5083-4945-8768-043B00846D96}" type="presOf" srcId="{965704B4-B5D3-4114-B8E3-988A345E0965}" destId="{4006975D-7EB9-475F-B6E8-D7B17E281A7D}" srcOrd="0" destOrd="0" presId="urn:microsoft.com/office/officeart/2005/8/layout/orgChart1"/>
    <dgm:cxn modelId="{01C8FDEE-7405-4312-BE75-A247C51C4E64}" type="presOf" srcId="{BE3B392D-A279-45B1-A00A-90D75DE361AC}" destId="{B2555A28-E7D0-4E4D-A61F-E8D09FBCBE1D}" srcOrd="0" destOrd="0" presId="urn:microsoft.com/office/officeart/2005/8/layout/orgChart1"/>
    <dgm:cxn modelId="{5FD863F2-782B-4786-BC35-A3365F99ACF8}" type="presOf" srcId="{60D229D4-3D95-4C41-A2D0-1CF9EB276654}" destId="{C7688E5F-6A59-4723-AD2C-01AAB9C6827A}" srcOrd="1" destOrd="0" presId="urn:microsoft.com/office/officeart/2005/8/layout/orgChart1"/>
    <dgm:cxn modelId="{EAC94FF7-691A-4388-8099-2F42D801D0EC}" srcId="{1C38D0F5-8D33-4CC6-8745-21FE49EEF56E}" destId="{965704B4-B5D3-4114-B8E3-988A345E0965}" srcOrd="0" destOrd="0" parTransId="{B12722E5-63C1-4249-84E4-D5EA1617A918}" sibTransId="{D85C1D5C-8FCB-4849-B0FD-465F28CAA82B}"/>
    <dgm:cxn modelId="{140A48F8-0101-4875-A620-25B517D01AA6}" type="presOf" srcId="{1C38D0F5-8D33-4CC6-8745-21FE49EEF56E}" destId="{37AB9068-2B11-4929-B2A2-7D08A1DE7FFA}" srcOrd="0" destOrd="0" presId="urn:microsoft.com/office/officeart/2005/8/layout/orgChart1"/>
    <dgm:cxn modelId="{C681554D-FC1A-4055-8491-4A2FAFB3A3FB}" type="presParOf" srcId="{16074E3E-E808-4050-A099-70B562EBD0D3}" destId="{ECAA2890-D8C9-4113-A386-7B62087658C6}" srcOrd="0" destOrd="0" presId="urn:microsoft.com/office/officeart/2005/8/layout/orgChart1"/>
    <dgm:cxn modelId="{ED3C157F-9E01-47F3-AFC0-CF700E223460}" type="presParOf" srcId="{ECAA2890-D8C9-4113-A386-7B62087658C6}" destId="{6003B595-D676-4619-8E50-0E5CC2C761FD}" srcOrd="0" destOrd="0" presId="urn:microsoft.com/office/officeart/2005/8/layout/orgChart1"/>
    <dgm:cxn modelId="{7DA5B30F-37DC-4229-830A-99DCD1925F00}" type="presParOf" srcId="{6003B595-D676-4619-8E50-0E5CC2C761FD}" destId="{C4F0A7EB-3B98-47BA-BEE1-B2E92F724923}" srcOrd="0" destOrd="0" presId="urn:microsoft.com/office/officeart/2005/8/layout/orgChart1"/>
    <dgm:cxn modelId="{16B8495C-EDA1-4784-A460-B9823884E0E4}" type="presParOf" srcId="{6003B595-D676-4619-8E50-0E5CC2C761FD}" destId="{3B0A888F-89EB-4ABC-83FF-FB2D6AF0966A}" srcOrd="1" destOrd="0" presId="urn:microsoft.com/office/officeart/2005/8/layout/orgChart1"/>
    <dgm:cxn modelId="{4CB86716-AB14-4A92-AF4E-15C15B716F03}" type="presParOf" srcId="{ECAA2890-D8C9-4113-A386-7B62087658C6}" destId="{D7CD01F4-1714-46BB-97FF-3FE38567228B}" srcOrd="1" destOrd="0" presId="urn:microsoft.com/office/officeart/2005/8/layout/orgChart1"/>
    <dgm:cxn modelId="{B12E22D6-BC17-498E-A5AF-CE902FB68A83}" type="presParOf" srcId="{D7CD01F4-1714-46BB-97FF-3FE38567228B}" destId="{840DB048-5EE9-476B-86F6-951E6EA8F3BE}" srcOrd="0" destOrd="0" presId="urn:microsoft.com/office/officeart/2005/8/layout/orgChart1"/>
    <dgm:cxn modelId="{DBCCBA75-506B-4763-9A48-D50044F7CF0F}" type="presParOf" srcId="{D7CD01F4-1714-46BB-97FF-3FE38567228B}" destId="{0E63D8BC-567D-4A22-8FC9-60CF369FB7C2}" srcOrd="1" destOrd="0" presId="urn:microsoft.com/office/officeart/2005/8/layout/orgChart1"/>
    <dgm:cxn modelId="{94A8567E-E60D-4971-A3A6-0624F34AE858}" type="presParOf" srcId="{0E63D8BC-567D-4A22-8FC9-60CF369FB7C2}" destId="{874B23F0-9C36-4B26-9277-D3A88FC7B4AE}" srcOrd="0" destOrd="0" presId="urn:microsoft.com/office/officeart/2005/8/layout/orgChart1"/>
    <dgm:cxn modelId="{84746D39-A47A-4A89-A76A-2B92098D1CF1}" type="presParOf" srcId="{874B23F0-9C36-4B26-9277-D3A88FC7B4AE}" destId="{37AB9068-2B11-4929-B2A2-7D08A1DE7FFA}" srcOrd="0" destOrd="0" presId="urn:microsoft.com/office/officeart/2005/8/layout/orgChart1"/>
    <dgm:cxn modelId="{1187CE26-1BB2-41D4-AE11-1E467A289DED}" type="presParOf" srcId="{874B23F0-9C36-4B26-9277-D3A88FC7B4AE}" destId="{A570AFA6-9324-4199-A56E-570CD4541376}" srcOrd="1" destOrd="0" presId="urn:microsoft.com/office/officeart/2005/8/layout/orgChart1"/>
    <dgm:cxn modelId="{3F244C9C-91A0-4B02-BBE6-4306024286BC}" type="presParOf" srcId="{0E63D8BC-567D-4A22-8FC9-60CF369FB7C2}" destId="{613B3E48-EF4E-4568-837E-84632A31C7D1}" srcOrd="1" destOrd="0" presId="urn:microsoft.com/office/officeart/2005/8/layout/orgChart1"/>
    <dgm:cxn modelId="{64210DDE-16C5-47CD-ADD1-FAFA35E4032D}" type="presParOf" srcId="{613B3E48-EF4E-4568-837E-84632A31C7D1}" destId="{E9E82F8F-0F7C-482A-BB60-68D56A3C7E42}" srcOrd="0" destOrd="0" presId="urn:microsoft.com/office/officeart/2005/8/layout/orgChart1"/>
    <dgm:cxn modelId="{6195A376-0BA6-4A95-9EC9-1834DE35D4E9}" type="presParOf" srcId="{613B3E48-EF4E-4568-837E-84632A31C7D1}" destId="{0380E328-58D3-423B-AA4A-B0A57C8E5DA3}" srcOrd="1" destOrd="0" presId="urn:microsoft.com/office/officeart/2005/8/layout/orgChart1"/>
    <dgm:cxn modelId="{1DD85728-8068-4C42-B18F-8552237CF4D5}" type="presParOf" srcId="{0380E328-58D3-423B-AA4A-B0A57C8E5DA3}" destId="{74AC18E3-4734-45A6-A032-FE7F982945C1}" srcOrd="0" destOrd="0" presId="urn:microsoft.com/office/officeart/2005/8/layout/orgChart1"/>
    <dgm:cxn modelId="{180102B1-C985-4F76-A237-C28A522EB2A9}" type="presParOf" srcId="{74AC18E3-4734-45A6-A032-FE7F982945C1}" destId="{4006975D-7EB9-475F-B6E8-D7B17E281A7D}" srcOrd="0" destOrd="0" presId="urn:microsoft.com/office/officeart/2005/8/layout/orgChart1"/>
    <dgm:cxn modelId="{01BED4BC-BA6E-4002-81B1-59A37CC085E3}" type="presParOf" srcId="{74AC18E3-4734-45A6-A032-FE7F982945C1}" destId="{7001DE5F-0CA5-48D3-B9B8-2DF97A6CD4DD}" srcOrd="1" destOrd="0" presId="urn:microsoft.com/office/officeart/2005/8/layout/orgChart1"/>
    <dgm:cxn modelId="{B14AF504-1E26-41EA-BAEF-3C96230935FC}" type="presParOf" srcId="{0380E328-58D3-423B-AA4A-B0A57C8E5DA3}" destId="{9FE20823-8F01-438D-A7ED-1C17D80C6717}" srcOrd="1" destOrd="0" presId="urn:microsoft.com/office/officeart/2005/8/layout/orgChart1"/>
    <dgm:cxn modelId="{24C843A3-BA39-475F-B0EE-889646A48375}" type="presParOf" srcId="{0380E328-58D3-423B-AA4A-B0A57C8E5DA3}" destId="{C1FDF14B-8E0A-4A8C-B064-4C90D1D7549A}" srcOrd="2" destOrd="0" presId="urn:microsoft.com/office/officeart/2005/8/layout/orgChart1"/>
    <dgm:cxn modelId="{744C9DE8-18C8-42A5-884F-7420CD4FC38A}" type="presParOf" srcId="{0E63D8BC-567D-4A22-8FC9-60CF369FB7C2}" destId="{CA32BB6A-EB80-41DD-B4D1-7F26A536E8DD}" srcOrd="2" destOrd="0" presId="urn:microsoft.com/office/officeart/2005/8/layout/orgChart1"/>
    <dgm:cxn modelId="{8A0591EE-AEEB-4AE4-986B-724F910DBEBA}" type="presParOf" srcId="{D7CD01F4-1714-46BB-97FF-3FE38567228B}" destId="{5C16BFB8-F0ED-4C65-BFA7-3BF2CB8BE3FB}" srcOrd="2" destOrd="0" presId="urn:microsoft.com/office/officeart/2005/8/layout/orgChart1"/>
    <dgm:cxn modelId="{BD590E76-E7D8-41E0-A80D-649FCFD3BBAF}" type="presParOf" srcId="{D7CD01F4-1714-46BB-97FF-3FE38567228B}" destId="{E6509853-B9BC-404F-BC7D-5C8FBFAEEDEE}" srcOrd="3" destOrd="0" presId="urn:microsoft.com/office/officeart/2005/8/layout/orgChart1"/>
    <dgm:cxn modelId="{919FA97A-3A81-4DD2-9911-E150AFD36A87}" type="presParOf" srcId="{E6509853-B9BC-404F-BC7D-5C8FBFAEEDEE}" destId="{6E6B8B9C-013E-4B10-AC73-3ABECB7CB184}" srcOrd="0" destOrd="0" presId="urn:microsoft.com/office/officeart/2005/8/layout/orgChart1"/>
    <dgm:cxn modelId="{9766D7F9-D244-45C9-AB19-CA24C3DFFE90}" type="presParOf" srcId="{6E6B8B9C-013E-4B10-AC73-3ABECB7CB184}" destId="{10F38F54-5A02-49E6-8794-964D3448E6BF}" srcOrd="0" destOrd="0" presId="urn:microsoft.com/office/officeart/2005/8/layout/orgChart1"/>
    <dgm:cxn modelId="{3BE4164A-E769-4E3A-B2F4-9A758087E56F}" type="presParOf" srcId="{6E6B8B9C-013E-4B10-AC73-3ABECB7CB184}" destId="{D6B83C39-10C1-4A0D-93B3-BD0351F5DAED}" srcOrd="1" destOrd="0" presId="urn:microsoft.com/office/officeart/2005/8/layout/orgChart1"/>
    <dgm:cxn modelId="{37ADAD9D-75F3-4F88-9DD0-26E24AE3B657}" type="presParOf" srcId="{E6509853-B9BC-404F-BC7D-5C8FBFAEEDEE}" destId="{CCAE929A-94F9-4808-82CD-70FCE83CFA65}" srcOrd="1" destOrd="0" presId="urn:microsoft.com/office/officeart/2005/8/layout/orgChart1"/>
    <dgm:cxn modelId="{A9C1B08D-FDF4-4973-B1BA-4FF2645F01FA}" type="presParOf" srcId="{CCAE929A-94F9-4808-82CD-70FCE83CFA65}" destId="{614F9393-E9C5-4BF6-B557-1454CBA146D6}" srcOrd="0" destOrd="0" presId="urn:microsoft.com/office/officeart/2005/8/layout/orgChart1"/>
    <dgm:cxn modelId="{CD12B506-4202-4484-96AA-28A106411FB6}" type="presParOf" srcId="{CCAE929A-94F9-4808-82CD-70FCE83CFA65}" destId="{1EE99810-22A8-4970-9F9D-71B4EF48F626}" srcOrd="1" destOrd="0" presId="urn:microsoft.com/office/officeart/2005/8/layout/orgChart1"/>
    <dgm:cxn modelId="{ACD3ED99-7B46-4302-A386-8862A0CA3A88}" type="presParOf" srcId="{1EE99810-22A8-4970-9F9D-71B4EF48F626}" destId="{8A841640-1D3B-4ACC-9226-FA1AAC987D25}" srcOrd="0" destOrd="0" presId="urn:microsoft.com/office/officeart/2005/8/layout/orgChart1"/>
    <dgm:cxn modelId="{422FFA1F-F50D-4DB0-878E-459F9EAAB69B}" type="presParOf" srcId="{8A841640-1D3B-4ACC-9226-FA1AAC987D25}" destId="{17E7BF49-2732-45A4-B76E-CF3E6FA86421}" srcOrd="0" destOrd="0" presId="urn:microsoft.com/office/officeart/2005/8/layout/orgChart1"/>
    <dgm:cxn modelId="{EEA405A0-530E-4A08-9E36-55350A66DEFA}" type="presParOf" srcId="{8A841640-1D3B-4ACC-9226-FA1AAC987D25}" destId="{C7688E5F-6A59-4723-AD2C-01AAB9C6827A}" srcOrd="1" destOrd="0" presId="urn:microsoft.com/office/officeart/2005/8/layout/orgChart1"/>
    <dgm:cxn modelId="{C178C526-58A3-423B-B3F5-EF926CC0C7F8}" type="presParOf" srcId="{1EE99810-22A8-4970-9F9D-71B4EF48F626}" destId="{24E97C85-B493-4AA2-BAA7-9E0EFB7D1C93}" srcOrd="1" destOrd="0" presId="urn:microsoft.com/office/officeart/2005/8/layout/orgChart1"/>
    <dgm:cxn modelId="{300E1E92-C08D-4CA3-97A8-7432E35BFC49}" type="presParOf" srcId="{1EE99810-22A8-4970-9F9D-71B4EF48F626}" destId="{1F3880B8-9334-4DFD-9332-B1AE9258018F}" srcOrd="2" destOrd="0" presId="urn:microsoft.com/office/officeart/2005/8/layout/orgChart1"/>
    <dgm:cxn modelId="{B9390EB7-019A-43AF-895B-B7CF67AC679A}" type="presParOf" srcId="{CCAE929A-94F9-4808-82CD-70FCE83CFA65}" destId="{6FE82588-5505-4034-AEBE-E8418BCC6EF9}" srcOrd="2" destOrd="0" presId="urn:microsoft.com/office/officeart/2005/8/layout/orgChart1"/>
    <dgm:cxn modelId="{081634C9-A5C2-4AF7-A222-74B9D0E6C005}" type="presParOf" srcId="{CCAE929A-94F9-4808-82CD-70FCE83CFA65}" destId="{7960D961-5EC4-4AC2-AB31-940FC7220B87}" srcOrd="3" destOrd="0" presId="urn:microsoft.com/office/officeart/2005/8/layout/orgChart1"/>
    <dgm:cxn modelId="{02D5BB37-FF50-404A-8177-1129DEBB6A95}" type="presParOf" srcId="{7960D961-5EC4-4AC2-AB31-940FC7220B87}" destId="{54665E0E-274A-4705-9DFB-CFC088673B96}" srcOrd="0" destOrd="0" presId="urn:microsoft.com/office/officeart/2005/8/layout/orgChart1"/>
    <dgm:cxn modelId="{8CC3E736-7CB7-4A4C-BBCE-C4A48C0B9F59}" type="presParOf" srcId="{54665E0E-274A-4705-9DFB-CFC088673B96}" destId="{EA46805E-24B7-4C4F-ADA1-CF7F04878182}" srcOrd="0" destOrd="0" presId="urn:microsoft.com/office/officeart/2005/8/layout/orgChart1"/>
    <dgm:cxn modelId="{0D5A50E8-32C6-417C-B9E2-270B1ACEF730}" type="presParOf" srcId="{54665E0E-274A-4705-9DFB-CFC088673B96}" destId="{AA1CBDA3-BC15-4A1F-9D75-BF4E9A7C8F4F}" srcOrd="1" destOrd="0" presId="urn:microsoft.com/office/officeart/2005/8/layout/orgChart1"/>
    <dgm:cxn modelId="{47BCCFF6-B78D-46CC-BFCC-833994F827E0}" type="presParOf" srcId="{7960D961-5EC4-4AC2-AB31-940FC7220B87}" destId="{D0C1D574-5955-480D-B930-6BD8C82757CC}" srcOrd="1" destOrd="0" presId="urn:microsoft.com/office/officeart/2005/8/layout/orgChart1"/>
    <dgm:cxn modelId="{64FAED8E-B8D0-44DE-97A2-BB123541E80C}" type="presParOf" srcId="{D0C1D574-5955-480D-B930-6BD8C82757CC}" destId="{3F4A7807-512A-4DCE-8EE3-0279F41A3C56}" srcOrd="0" destOrd="0" presId="urn:microsoft.com/office/officeart/2005/8/layout/orgChart1"/>
    <dgm:cxn modelId="{44951D97-2797-4682-A6B8-8D3B9F2977D2}" type="presParOf" srcId="{D0C1D574-5955-480D-B930-6BD8C82757CC}" destId="{5EDD708F-10F6-46D1-897D-F07D74E2D0BB}" srcOrd="1" destOrd="0" presId="urn:microsoft.com/office/officeart/2005/8/layout/orgChart1"/>
    <dgm:cxn modelId="{26491B0A-D9F0-4590-8A44-D9326D986937}" type="presParOf" srcId="{5EDD708F-10F6-46D1-897D-F07D74E2D0BB}" destId="{3FBECDD9-40BE-4C3A-910F-BF7E8407C66B}" srcOrd="0" destOrd="0" presId="urn:microsoft.com/office/officeart/2005/8/layout/orgChart1"/>
    <dgm:cxn modelId="{48C75C02-424F-4233-9616-CB1B53637AAA}" type="presParOf" srcId="{3FBECDD9-40BE-4C3A-910F-BF7E8407C66B}" destId="{B2555A28-E7D0-4E4D-A61F-E8D09FBCBE1D}" srcOrd="0" destOrd="0" presId="urn:microsoft.com/office/officeart/2005/8/layout/orgChart1"/>
    <dgm:cxn modelId="{907D1F97-BAF2-4848-AF97-F0081D814EBF}" type="presParOf" srcId="{3FBECDD9-40BE-4C3A-910F-BF7E8407C66B}" destId="{46DB84F1-DE12-4D20-BCB2-AF179E3E3780}" srcOrd="1" destOrd="0" presId="urn:microsoft.com/office/officeart/2005/8/layout/orgChart1"/>
    <dgm:cxn modelId="{880F9BFB-D1EF-4126-8DC9-EFFF3CC20A14}" type="presParOf" srcId="{5EDD708F-10F6-46D1-897D-F07D74E2D0BB}" destId="{2C7478F0-6FD0-4666-A0D1-8D5AEBCAF7EA}" srcOrd="1" destOrd="0" presId="urn:microsoft.com/office/officeart/2005/8/layout/orgChart1"/>
    <dgm:cxn modelId="{23C1FCC4-8F56-4ECC-9DDE-F8D5216D4E88}" type="presParOf" srcId="{5EDD708F-10F6-46D1-897D-F07D74E2D0BB}" destId="{A594689B-A590-48F9-B391-D5269B87E2C3}" srcOrd="2" destOrd="0" presId="urn:microsoft.com/office/officeart/2005/8/layout/orgChart1"/>
    <dgm:cxn modelId="{E7863E48-EB02-48D2-88F8-95AE30364E3E}" type="presParOf" srcId="{7960D961-5EC4-4AC2-AB31-940FC7220B87}" destId="{013400AE-70CE-4F46-A008-A81E703ECDB1}" srcOrd="2" destOrd="0" presId="urn:microsoft.com/office/officeart/2005/8/layout/orgChart1"/>
    <dgm:cxn modelId="{D6D3BACA-56D3-441E-B28D-859621AA89CB}" type="presParOf" srcId="{E6509853-B9BC-404F-BC7D-5C8FBFAEEDEE}" destId="{93F22A41-49BE-4965-8DA1-CEA3B7E69134}" srcOrd="2" destOrd="0" presId="urn:microsoft.com/office/officeart/2005/8/layout/orgChart1"/>
    <dgm:cxn modelId="{62C96DD5-5A2C-46E8-AEAB-E93D6E8433E8}" type="presParOf" srcId="{ECAA2890-D8C9-4113-A386-7B62087658C6}" destId="{3C08A7E3-A149-4B41-A5CA-7BDAA46278FC}" srcOrd="2" destOrd="0" presId="urn:microsoft.com/office/officeart/2005/8/layout/orgChart1"/>
    <dgm:cxn modelId="{436E21D7-20AA-482E-9AF7-7793A4530510}" type="presParOf" srcId="{16074E3E-E808-4050-A099-70B562EBD0D3}" destId="{8D99BA12-86AA-43B3-8F4D-55D00B76170E}" srcOrd="1" destOrd="0" presId="urn:microsoft.com/office/officeart/2005/8/layout/orgChart1"/>
    <dgm:cxn modelId="{44DDB0FC-41F4-4356-A0A8-8463E752A5E1}" type="presParOf" srcId="{8D99BA12-86AA-43B3-8F4D-55D00B76170E}" destId="{27A9F02D-B159-4DD3-AAB8-5BA61B6002AE}" srcOrd="0" destOrd="0" presId="urn:microsoft.com/office/officeart/2005/8/layout/orgChart1"/>
    <dgm:cxn modelId="{89C63267-E926-4342-8A6B-C147BC35E831}" type="presParOf" srcId="{27A9F02D-B159-4DD3-AAB8-5BA61B6002AE}" destId="{80526C52-041D-44E5-B043-A21A6C7212F3}" srcOrd="0" destOrd="0" presId="urn:microsoft.com/office/officeart/2005/8/layout/orgChart1"/>
    <dgm:cxn modelId="{2AC3B65B-24C9-4437-B552-F246DEBB093F}" type="presParOf" srcId="{27A9F02D-B159-4DD3-AAB8-5BA61B6002AE}" destId="{080D4A11-5EB7-40C2-9898-AB30514B4065}" srcOrd="1" destOrd="0" presId="urn:microsoft.com/office/officeart/2005/8/layout/orgChart1"/>
    <dgm:cxn modelId="{5B5EBA59-308C-4D3C-AF8F-D79F65CDDFC0}" type="presParOf" srcId="{8D99BA12-86AA-43B3-8F4D-55D00B76170E}" destId="{F1BD91EB-8787-4AAF-B0A9-FBEAAE60CA72}" srcOrd="1" destOrd="0" presId="urn:microsoft.com/office/officeart/2005/8/layout/orgChart1"/>
    <dgm:cxn modelId="{FAAD84BE-8056-4352-B3B4-58E773C4CA30}" type="presParOf" srcId="{8D99BA12-86AA-43B3-8F4D-55D00B76170E}" destId="{EE54E3CE-F040-4577-9EFE-F2729DD7CCE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7E1697-649A-4ABA-91CF-96ECE51C1C55}"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s-ES"/>
        </a:p>
      </dgm:t>
    </dgm:pt>
    <dgm:pt modelId="{25FC7672-8CAF-414F-99AB-68D7AFC2ED55}">
      <dgm:prSet phldrT="[Texto]"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ctr"/>
          <a:r>
            <a:rPr lang="es-ES" sz="1600" b="1" dirty="0"/>
            <a:t>Total: </a:t>
          </a:r>
        </a:p>
        <a:p>
          <a:pPr algn="ctr"/>
          <a:r>
            <a:rPr lang="es-ES" sz="1600" b="1" dirty="0"/>
            <a:t>830</a:t>
          </a:r>
        </a:p>
      </dgm:t>
    </dgm:pt>
    <dgm:pt modelId="{E086F650-81AA-4CEE-B0A2-28537582F10A}" type="parTrans" cxnId="{CBC4CD07-9CA9-497E-A30D-C5EDD222CAF3}">
      <dgm:prSet/>
      <dgm:spPr/>
      <dgm:t>
        <a:bodyPr/>
        <a:lstStyle/>
        <a:p>
          <a:pPr algn="ctr"/>
          <a:endParaRPr lang="es-ES" sz="1600"/>
        </a:p>
      </dgm:t>
    </dgm:pt>
    <dgm:pt modelId="{351D39AE-4B13-421D-B03F-7AFDDE6801B1}" type="sibTrans" cxnId="{CBC4CD07-9CA9-497E-A30D-C5EDD222CAF3}">
      <dgm:prSet/>
      <dgm:spPr/>
      <dgm:t>
        <a:bodyPr/>
        <a:lstStyle/>
        <a:p>
          <a:pPr algn="ctr"/>
          <a:endParaRPr lang="es-ES" sz="1600"/>
        </a:p>
      </dgm:t>
    </dgm:pt>
    <dgm:pt modelId="{1C38D0F5-8D33-4CC6-8745-21FE49EEF56E}">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r>
            <a:rPr lang="es-ES" sz="1600" b="1" kern="1200" dirty="0">
              <a:solidFill>
                <a:srgbClr val="1F497D">
                  <a:hueOff val="0"/>
                  <a:satOff val="0"/>
                  <a:lumOff val="0"/>
                  <a:alphaOff val="0"/>
                </a:srgbClr>
              </a:solidFill>
              <a:latin typeface="Calibri"/>
              <a:ea typeface="+mn-ea"/>
              <a:cs typeface="+mn-cs"/>
            </a:rPr>
            <a:t>Sociedades</a:t>
          </a:r>
          <a:r>
            <a:rPr lang="es-ES" sz="1600" b="1" kern="1200" dirty="0"/>
            <a:t> 100% FRISCO:</a:t>
          </a:r>
        </a:p>
        <a:p>
          <a:pPr algn="ctr"/>
          <a:r>
            <a:rPr lang="es-ES" sz="1600" b="1" kern="1200" dirty="0"/>
            <a:t>456</a:t>
          </a:r>
        </a:p>
      </dgm:t>
    </dgm:pt>
    <dgm:pt modelId="{CD63E119-A6B2-4380-952F-88D97802933D}" type="parTrans" cxnId="{A03D41A8-C632-4082-B11B-618D3291F298}">
      <dgm:prSet/>
      <dgm:spPr/>
      <dgm:t>
        <a:bodyPr/>
        <a:lstStyle/>
        <a:p>
          <a:pPr algn="ctr"/>
          <a:endParaRPr lang="es-ES" sz="1600"/>
        </a:p>
      </dgm:t>
    </dgm:pt>
    <dgm:pt modelId="{F232F662-8830-4FE3-85FC-CAFBA60EE445}" type="sibTrans" cxnId="{A03D41A8-C632-4082-B11B-618D3291F298}">
      <dgm:prSet/>
      <dgm:spPr/>
      <dgm:t>
        <a:bodyPr/>
        <a:lstStyle/>
        <a:p>
          <a:pPr algn="ctr"/>
          <a:endParaRPr lang="es-ES" sz="1600"/>
        </a:p>
      </dgm:t>
    </dgm:pt>
    <dgm:pt modelId="{965704B4-B5D3-4114-B8E3-988A345E0965}">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proceso:</a:t>
          </a:r>
        </a:p>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446</a:t>
          </a:r>
        </a:p>
      </dgm:t>
    </dgm:pt>
    <dgm:pt modelId="{B12722E5-63C1-4249-84E4-D5EA1617A918}" type="parTrans" cxnId="{EAC94FF7-691A-4388-8099-2F42D801D0EC}">
      <dgm:prSet/>
      <dgm:spPr/>
      <dgm:t>
        <a:bodyPr/>
        <a:lstStyle/>
        <a:p>
          <a:pPr algn="ctr"/>
          <a:endParaRPr lang="es-ES" sz="1600"/>
        </a:p>
      </dgm:t>
    </dgm:pt>
    <dgm:pt modelId="{D85C1D5C-8FCB-4849-B0FD-465F28CAA82B}" type="sibTrans" cxnId="{EAC94FF7-691A-4388-8099-2F42D801D0EC}">
      <dgm:prSet/>
      <dgm:spPr/>
      <dgm:t>
        <a:bodyPr/>
        <a:lstStyle/>
        <a:p>
          <a:pPr algn="ctr"/>
          <a:endParaRPr lang="es-ES" sz="1600"/>
        </a:p>
      </dgm:t>
    </dgm:pt>
    <dgm:pt modelId="{60D229D4-3D95-4C41-A2D0-1CF9EB276654}">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algn="ctr"/>
          <a:r>
            <a:rPr lang="es-ES" sz="1600" b="1" dirty="0"/>
            <a:t>En proceso: </a:t>
          </a:r>
        </a:p>
        <a:p>
          <a:pPr algn="ctr"/>
          <a:r>
            <a:rPr lang="es-ES" sz="1600" b="1" dirty="0"/>
            <a:t>320</a:t>
          </a:r>
        </a:p>
      </dgm:t>
    </dgm:pt>
    <dgm:pt modelId="{CD45EF6A-7861-4F7E-8EB1-B86491474913}" type="parTrans" cxnId="{EA438CBD-EAAB-4FCC-9213-CB77FFC379DD}">
      <dgm:prSet/>
      <dgm:spPr/>
      <dgm:t>
        <a:bodyPr/>
        <a:lstStyle/>
        <a:p>
          <a:pPr algn="ctr"/>
          <a:endParaRPr lang="es-ES" sz="1600"/>
        </a:p>
      </dgm:t>
    </dgm:pt>
    <dgm:pt modelId="{E9DC9E1F-979E-4633-93F2-B8E370532A2B}" type="sibTrans" cxnId="{EA438CBD-EAAB-4FCC-9213-CB77FFC379DD}">
      <dgm:prSet/>
      <dgm:spPr/>
      <dgm:t>
        <a:bodyPr/>
        <a:lstStyle/>
        <a:p>
          <a:pPr algn="ctr"/>
          <a:endParaRPr lang="es-ES" sz="1600"/>
        </a:p>
      </dgm:t>
    </dgm:pt>
    <dgm:pt modelId="{391C8658-2B92-4055-AF42-D4434DEA7CCB}">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12</a:t>
          </a:r>
        </a:p>
      </dgm:t>
    </dgm:pt>
    <dgm:pt modelId="{17DEE21E-4A20-41D2-8EBC-2B392F1B8B07}" type="parTrans" cxnId="{75E547C0-CBDC-47FD-9A8D-F4F182E20352}">
      <dgm:prSet/>
      <dgm:spPr/>
      <dgm:t>
        <a:bodyPr/>
        <a:lstStyle/>
        <a:p>
          <a:pPr algn="ctr"/>
          <a:endParaRPr lang="es-ES" sz="1600"/>
        </a:p>
      </dgm:t>
    </dgm:pt>
    <dgm:pt modelId="{A3F1F902-AE59-4B1A-A6DA-B47B36EA72F7}" type="sibTrans" cxnId="{75E547C0-CBDC-47FD-9A8D-F4F182E20352}">
      <dgm:prSet/>
      <dgm:spPr/>
      <dgm:t>
        <a:bodyPr/>
        <a:lstStyle/>
        <a:p>
          <a:pPr algn="ctr"/>
          <a:endParaRPr lang="es-ES" sz="1600"/>
        </a:p>
      </dgm:t>
    </dgm:pt>
    <dgm:pt modelId="{3FF2C7D2-FA1C-44BB-B95B-07E12B271683}">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participación menor al 100%:</a:t>
          </a:r>
        </a:p>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42                          </a:t>
          </a:r>
        </a:p>
      </dgm:t>
    </dgm:pt>
    <dgm:pt modelId="{03C78A32-F30F-40E8-A8BE-C34EEABE95CE}" type="parTrans" cxnId="{4CA5767F-CBF4-4FD5-8DFC-1DDE99292461}">
      <dgm:prSet/>
      <dgm:spPr/>
      <dgm:t>
        <a:bodyPr/>
        <a:lstStyle/>
        <a:p>
          <a:pPr algn="ctr"/>
          <a:endParaRPr lang="es-ES" sz="1600"/>
        </a:p>
      </dgm:t>
    </dgm:pt>
    <dgm:pt modelId="{96B9B828-B2A4-4F1D-8F4D-836C3B8DBEDC}" type="sibTrans" cxnId="{4CA5767F-CBF4-4FD5-8DFC-1DDE99292461}">
      <dgm:prSet/>
      <dgm:spPr/>
      <dgm:t>
        <a:bodyPr/>
        <a:lstStyle/>
        <a:p>
          <a:pPr algn="ctr"/>
          <a:endParaRPr lang="es-ES" sz="1600"/>
        </a:p>
      </dgm:t>
    </dgm:pt>
    <dgm:pt modelId="{BE82A2BB-5EFA-4ED2-8DFF-FB1005F55FE3}">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proceso: </a:t>
          </a:r>
        </a:p>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34</a:t>
          </a:r>
        </a:p>
      </dgm:t>
    </dgm:pt>
    <dgm:pt modelId="{E5F0A456-C0BF-45B1-AE0F-A4709B1713CF}" type="parTrans" cxnId="{608E8FB7-AEDF-4F64-9D01-E2CFD44ED81C}">
      <dgm:prSet/>
      <dgm:spPr/>
      <dgm:t>
        <a:bodyPr/>
        <a:lstStyle/>
        <a:p>
          <a:pPr algn="ctr"/>
          <a:endParaRPr lang="es-ES" sz="1600"/>
        </a:p>
      </dgm:t>
    </dgm:pt>
    <dgm:pt modelId="{6184ED0B-7FC2-423A-AC4F-3D29EFABFA48}" type="sibTrans" cxnId="{608E8FB7-AEDF-4F64-9D01-E2CFD44ED81C}">
      <dgm:prSet/>
      <dgm:spPr/>
      <dgm:t>
        <a:bodyPr/>
        <a:lstStyle/>
        <a:p>
          <a:pPr algn="ctr"/>
          <a:endParaRPr lang="es-ES" sz="1600"/>
        </a:p>
      </dgm:t>
    </dgm:pt>
    <dgm:pt modelId="{B5708150-0719-4E26-BE8C-480F0AA2B5A4}">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8</a:t>
          </a:r>
        </a:p>
      </dgm:t>
    </dgm:pt>
    <dgm:pt modelId="{DA319BC0-9A10-417B-9576-992C7D1996B8}" type="parTrans" cxnId="{84F92798-2085-4C92-BE5B-48AE45C88AD6}">
      <dgm:prSet/>
      <dgm:spPr/>
      <dgm:t>
        <a:bodyPr/>
        <a:lstStyle/>
        <a:p>
          <a:pPr algn="ctr"/>
          <a:endParaRPr lang="es-ES" sz="1600"/>
        </a:p>
      </dgm:t>
    </dgm:pt>
    <dgm:pt modelId="{BB6D8659-E516-4420-BB33-2D61EBB6BCBC}" type="sibTrans" cxnId="{84F92798-2085-4C92-BE5B-48AE45C88AD6}">
      <dgm:prSet/>
      <dgm:spPr/>
      <dgm:t>
        <a:bodyPr/>
        <a:lstStyle/>
        <a:p>
          <a:pPr algn="ctr"/>
          <a:endParaRPr lang="es-ES" sz="1600"/>
        </a:p>
      </dgm:t>
    </dgm:pt>
    <dgm:pt modelId="{C6A65119-22EE-430B-99B4-FB78BD7B4828}">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10</a:t>
          </a:r>
        </a:p>
      </dgm:t>
    </dgm:pt>
    <dgm:pt modelId="{4B7EA103-89E0-4C9E-B2BE-BD336F2C6C64}" type="parTrans" cxnId="{0823653A-BA4C-4F87-A354-965B758A80C2}">
      <dgm:prSet/>
      <dgm:spPr/>
      <dgm:t>
        <a:bodyPr/>
        <a:lstStyle/>
        <a:p>
          <a:pPr algn="ctr"/>
          <a:endParaRPr lang="es-ES" sz="1600"/>
        </a:p>
      </dgm:t>
    </dgm:pt>
    <dgm:pt modelId="{398923D6-038A-4F38-9D23-54D98F5BC66F}" type="sibTrans" cxnId="{0823653A-BA4C-4F87-A354-965B758A80C2}">
      <dgm:prSet/>
      <dgm:spPr/>
      <dgm:t>
        <a:bodyPr/>
        <a:lstStyle/>
        <a:p>
          <a:pPr algn="ctr"/>
          <a:endParaRPr lang="es-ES" sz="1600"/>
        </a:p>
      </dgm:t>
    </dgm:pt>
    <dgm:pt modelId="{7743D839-8B0E-4717-B680-6A3D53906D05}">
      <dgm:prSet phldrT="[Texto]" custT="1"/>
      <dgm:spPr>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gm:spPr>
      <dgm:t>
        <a:bodyPr spcFirstLastPara="0" vert="horz" wrap="square" lIns="8255" tIns="8255" rIns="8255" bIns="8255" numCol="1" spcCol="1270" anchor="ctr" anchorCtr="0"/>
        <a:lstStyle/>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Establecimientos de comercio:</a:t>
          </a:r>
        </a:p>
        <a:p>
          <a:pPr marL="0" lvl="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332</a:t>
          </a:r>
        </a:p>
      </dgm:t>
    </dgm:pt>
    <dgm:pt modelId="{167A252D-5F64-4B66-B556-0D5CF16175F9}" type="sibTrans" cxnId="{34633A24-DD55-488C-89F0-8F015412F6C8}">
      <dgm:prSet/>
      <dgm:spPr/>
      <dgm:t>
        <a:bodyPr/>
        <a:lstStyle/>
        <a:p>
          <a:pPr algn="ctr"/>
          <a:endParaRPr lang="es-ES" sz="1600"/>
        </a:p>
      </dgm:t>
    </dgm:pt>
    <dgm:pt modelId="{6C746CD3-542E-4774-8104-177AD555E653}" type="parTrans" cxnId="{34633A24-DD55-488C-89F0-8F015412F6C8}">
      <dgm:prSet/>
      <dgm:spPr/>
      <dgm:t>
        <a:bodyPr/>
        <a:lstStyle/>
        <a:p>
          <a:pPr algn="ctr"/>
          <a:endParaRPr lang="es-ES" sz="1600"/>
        </a:p>
      </dgm:t>
    </dgm:pt>
    <dgm:pt modelId="{16074E3E-E808-4050-A099-70B562EBD0D3}" type="pres">
      <dgm:prSet presAssocID="{B37E1697-649A-4ABA-91CF-96ECE51C1C55}" presName="hierChild1" presStyleCnt="0">
        <dgm:presLayoutVars>
          <dgm:orgChart val="1"/>
          <dgm:chPref val="1"/>
          <dgm:dir/>
          <dgm:animOne val="branch"/>
          <dgm:animLvl val="lvl"/>
          <dgm:resizeHandles/>
        </dgm:presLayoutVars>
      </dgm:prSet>
      <dgm:spPr/>
    </dgm:pt>
    <dgm:pt modelId="{ECAA2890-D8C9-4113-A386-7B62087658C6}" type="pres">
      <dgm:prSet presAssocID="{25FC7672-8CAF-414F-99AB-68D7AFC2ED55}" presName="hierRoot1" presStyleCnt="0">
        <dgm:presLayoutVars>
          <dgm:hierBranch val="init"/>
        </dgm:presLayoutVars>
      </dgm:prSet>
      <dgm:spPr/>
    </dgm:pt>
    <dgm:pt modelId="{6003B595-D676-4619-8E50-0E5CC2C761FD}" type="pres">
      <dgm:prSet presAssocID="{25FC7672-8CAF-414F-99AB-68D7AFC2ED55}" presName="rootComposite1" presStyleCnt="0"/>
      <dgm:spPr/>
    </dgm:pt>
    <dgm:pt modelId="{C4F0A7EB-3B98-47BA-BEE1-B2E92F724923}" type="pres">
      <dgm:prSet presAssocID="{25FC7672-8CAF-414F-99AB-68D7AFC2ED55}" presName="rootText1" presStyleLbl="node0" presStyleIdx="0" presStyleCnt="1">
        <dgm:presLayoutVars>
          <dgm:chPref val="3"/>
        </dgm:presLayoutVars>
      </dgm:prSet>
      <dgm:spPr/>
    </dgm:pt>
    <dgm:pt modelId="{3B0A888F-89EB-4ABC-83FF-FB2D6AF0966A}" type="pres">
      <dgm:prSet presAssocID="{25FC7672-8CAF-414F-99AB-68D7AFC2ED55}" presName="rootConnector1" presStyleLbl="node1" presStyleIdx="0" presStyleCnt="0"/>
      <dgm:spPr/>
    </dgm:pt>
    <dgm:pt modelId="{D7CD01F4-1714-46BB-97FF-3FE38567228B}" type="pres">
      <dgm:prSet presAssocID="{25FC7672-8CAF-414F-99AB-68D7AFC2ED55}" presName="hierChild2" presStyleCnt="0"/>
      <dgm:spPr/>
    </dgm:pt>
    <dgm:pt modelId="{840DB048-5EE9-476B-86F6-951E6EA8F3BE}" type="pres">
      <dgm:prSet presAssocID="{CD63E119-A6B2-4380-952F-88D97802933D}" presName="Name37" presStyleLbl="parChTrans1D2" presStyleIdx="0" presStyleCnt="3"/>
      <dgm:spPr/>
    </dgm:pt>
    <dgm:pt modelId="{0E63D8BC-567D-4A22-8FC9-60CF369FB7C2}" type="pres">
      <dgm:prSet presAssocID="{1C38D0F5-8D33-4CC6-8745-21FE49EEF56E}" presName="hierRoot2" presStyleCnt="0">
        <dgm:presLayoutVars>
          <dgm:hierBranch val="init"/>
        </dgm:presLayoutVars>
      </dgm:prSet>
      <dgm:spPr/>
    </dgm:pt>
    <dgm:pt modelId="{874B23F0-9C36-4B26-9277-D3A88FC7B4AE}" type="pres">
      <dgm:prSet presAssocID="{1C38D0F5-8D33-4CC6-8745-21FE49EEF56E}" presName="rootComposite" presStyleCnt="0"/>
      <dgm:spPr/>
    </dgm:pt>
    <dgm:pt modelId="{37AB9068-2B11-4929-B2A2-7D08A1DE7FFA}" type="pres">
      <dgm:prSet presAssocID="{1C38D0F5-8D33-4CC6-8745-21FE49EEF56E}" presName="rootText" presStyleLbl="node2" presStyleIdx="0" presStyleCnt="3">
        <dgm:presLayoutVars>
          <dgm:chPref val="3"/>
        </dgm:presLayoutVars>
      </dgm:prSet>
      <dgm:spPr>
        <a:xfrm>
          <a:off x="3147" y="1274684"/>
          <a:ext cx="1746527" cy="873263"/>
        </a:xfrm>
        <a:prstGeom prst="rect">
          <a:avLst/>
        </a:prstGeom>
      </dgm:spPr>
    </dgm:pt>
    <dgm:pt modelId="{A570AFA6-9324-4199-A56E-570CD4541376}" type="pres">
      <dgm:prSet presAssocID="{1C38D0F5-8D33-4CC6-8745-21FE49EEF56E}" presName="rootConnector" presStyleLbl="node2" presStyleIdx="0" presStyleCnt="3"/>
      <dgm:spPr/>
    </dgm:pt>
    <dgm:pt modelId="{613B3E48-EF4E-4568-837E-84632A31C7D1}" type="pres">
      <dgm:prSet presAssocID="{1C38D0F5-8D33-4CC6-8745-21FE49EEF56E}" presName="hierChild4" presStyleCnt="0"/>
      <dgm:spPr/>
    </dgm:pt>
    <dgm:pt modelId="{E9E82F8F-0F7C-482A-BB60-68D56A3C7E42}" type="pres">
      <dgm:prSet presAssocID="{B12722E5-63C1-4249-84E4-D5EA1617A918}" presName="Name37" presStyleLbl="parChTrans1D3" presStyleIdx="0" presStyleCnt="6"/>
      <dgm:spPr/>
    </dgm:pt>
    <dgm:pt modelId="{0380E328-58D3-423B-AA4A-B0A57C8E5DA3}" type="pres">
      <dgm:prSet presAssocID="{965704B4-B5D3-4114-B8E3-988A345E0965}" presName="hierRoot2" presStyleCnt="0">
        <dgm:presLayoutVars>
          <dgm:hierBranch val="init"/>
        </dgm:presLayoutVars>
      </dgm:prSet>
      <dgm:spPr/>
    </dgm:pt>
    <dgm:pt modelId="{74AC18E3-4734-45A6-A032-FE7F982945C1}" type="pres">
      <dgm:prSet presAssocID="{965704B4-B5D3-4114-B8E3-988A345E0965}" presName="rootComposite" presStyleCnt="0"/>
      <dgm:spPr/>
    </dgm:pt>
    <dgm:pt modelId="{4006975D-7EB9-475F-B6E8-D7B17E281A7D}" type="pres">
      <dgm:prSet presAssocID="{965704B4-B5D3-4114-B8E3-988A345E0965}" presName="rootText" presStyleLbl="node3" presStyleIdx="0" presStyleCnt="6">
        <dgm:presLayoutVars>
          <dgm:chPref val="3"/>
        </dgm:presLayoutVars>
      </dgm:prSet>
      <dgm:spPr>
        <a:xfrm>
          <a:off x="439779" y="2514718"/>
          <a:ext cx="1746527" cy="873263"/>
        </a:xfrm>
        <a:prstGeom prst="rect">
          <a:avLst/>
        </a:prstGeom>
      </dgm:spPr>
    </dgm:pt>
    <dgm:pt modelId="{7001DE5F-0CA5-48D3-B9B8-2DF97A6CD4DD}" type="pres">
      <dgm:prSet presAssocID="{965704B4-B5D3-4114-B8E3-988A345E0965}" presName="rootConnector" presStyleLbl="node3" presStyleIdx="0" presStyleCnt="6"/>
      <dgm:spPr/>
    </dgm:pt>
    <dgm:pt modelId="{9FE20823-8F01-438D-A7ED-1C17D80C6717}" type="pres">
      <dgm:prSet presAssocID="{965704B4-B5D3-4114-B8E3-988A345E0965}" presName="hierChild4" presStyleCnt="0"/>
      <dgm:spPr/>
    </dgm:pt>
    <dgm:pt modelId="{C1FDF14B-8E0A-4A8C-B064-4C90D1D7549A}" type="pres">
      <dgm:prSet presAssocID="{965704B4-B5D3-4114-B8E3-988A345E0965}" presName="hierChild5" presStyleCnt="0"/>
      <dgm:spPr/>
    </dgm:pt>
    <dgm:pt modelId="{CB28362E-C63B-4705-A9FF-D4F6DE019092}" type="pres">
      <dgm:prSet presAssocID="{4B7EA103-89E0-4C9E-B2BE-BD336F2C6C64}" presName="Name37" presStyleLbl="parChTrans1D3" presStyleIdx="1" presStyleCnt="6"/>
      <dgm:spPr/>
    </dgm:pt>
    <dgm:pt modelId="{2FE32D57-96A9-412E-8840-271A38892496}" type="pres">
      <dgm:prSet presAssocID="{C6A65119-22EE-430B-99B4-FB78BD7B4828}" presName="hierRoot2" presStyleCnt="0">
        <dgm:presLayoutVars>
          <dgm:hierBranch val="init"/>
        </dgm:presLayoutVars>
      </dgm:prSet>
      <dgm:spPr/>
    </dgm:pt>
    <dgm:pt modelId="{F37E3C5F-EC11-4987-8798-B036F323BF6C}" type="pres">
      <dgm:prSet presAssocID="{C6A65119-22EE-430B-99B4-FB78BD7B4828}" presName="rootComposite" presStyleCnt="0"/>
      <dgm:spPr/>
    </dgm:pt>
    <dgm:pt modelId="{9EE5DC33-332D-4FA6-B8AD-3C25628EC74E}" type="pres">
      <dgm:prSet presAssocID="{C6A65119-22EE-430B-99B4-FB78BD7B4828}" presName="rootText" presStyleLbl="node3" presStyleIdx="1" presStyleCnt="6">
        <dgm:presLayoutVars>
          <dgm:chPref val="3"/>
        </dgm:presLayoutVars>
      </dgm:prSet>
      <dgm:spPr>
        <a:xfrm>
          <a:off x="439779" y="3754753"/>
          <a:ext cx="1746527" cy="873263"/>
        </a:xfrm>
        <a:prstGeom prst="rect">
          <a:avLst/>
        </a:prstGeom>
      </dgm:spPr>
    </dgm:pt>
    <dgm:pt modelId="{6C0BE71E-E455-4430-ACC0-5652030B2037}" type="pres">
      <dgm:prSet presAssocID="{C6A65119-22EE-430B-99B4-FB78BD7B4828}" presName="rootConnector" presStyleLbl="node3" presStyleIdx="1" presStyleCnt="6"/>
      <dgm:spPr/>
    </dgm:pt>
    <dgm:pt modelId="{4490BEE6-B595-4BB9-AE7B-CB4FAC0E1FF5}" type="pres">
      <dgm:prSet presAssocID="{C6A65119-22EE-430B-99B4-FB78BD7B4828}" presName="hierChild4" presStyleCnt="0"/>
      <dgm:spPr/>
    </dgm:pt>
    <dgm:pt modelId="{FB110085-F811-4E43-B30F-88ADBC7A7A20}" type="pres">
      <dgm:prSet presAssocID="{C6A65119-22EE-430B-99B4-FB78BD7B4828}" presName="hierChild5" presStyleCnt="0"/>
      <dgm:spPr/>
    </dgm:pt>
    <dgm:pt modelId="{CA32BB6A-EB80-41DD-B4D1-7F26A536E8DD}" type="pres">
      <dgm:prSet presAssocID="{1C38D0F5-8D33-4CC6-8745-21FE49EEF56E}" presName="hierChild5" presStyleCnt="0"/>
      <dgm:spPr/>
    </dgm:pt>
    <dgm:pt modelId="{5C16BFB8-F0ED-4C65-BFA7-3BF2CB8BE3FB}" type="pres">
      <dgm:prSet presAssocID="{6C746CD3-542E-4774-8104-177AD555E653}" presName="Name37" presStyleLbl="parChTrans1D2" presStyleIdx="1" presStyleCnt="3"/>
      <dgm:spPr/>
    </dgm:pt>
    <dgm:pt modelId="{E6509853-B9BC-404F-BC7D-5C8FBFAEEDEE}" type="pres">
      <dgm:prSet presAssocID="{7743D839-8B0E-4717-B680-6A3D53906D05}" presName="hierRoot2" presStyleCnt="0">
        <dgm:presLayoutVars>
          <dgm:hierBranch val="init"/>
        </dgm:presLayoutVars>
      </dgm:prSet>
      <dgm:spPr/>
    </dgm:pt>
    <dgm:pt modelId="{6E6B8B9C-013E-4B10-AC73-3ABECB7CB184}" type="pres">
      <dgm:prSet presAssocID="{7743D839-8B0E-4717-B680-6A3D53906D05}" presName="rootComposite" presStyleCnt="0"/>
      <dgm:spPr/>
    </dgm:pt>
    <dgm:pt modelId="{10F38F54-5A02-49E6-8794-964D3448E6BF}" type="pres">
      <dgm:prSet presAssocID="{7743D839-8B0E-4717-B680-6A3D53906D05}" presName="rootText" presStyleLbl="node2" presStyleIdx="1" presStyleCnt="3">
        <dgm:presLayoutVars>
          <dgm:chPref val="3"/>
        </dgm:presLayoutVars>
      </dgm:prSet>
      <dgm:spPr>
        <a:xfrm>
          <a:off x="2116445" y="1274684"/>
          <a:ext cx="1746527" cy="873263"/>
        </a:xfrm>
        <a:prstGeom prst="rect">
          <a:avLst/>
        </a:prstGeom>
      </dgm:spPr>
    </dgm:pt>
    <dgm:pt modelId="{D6B83C39-10C1-4A0D-93B3-BD0351F5DAED}" type="pres">
      <dgm:prSet presAssocID="{7743D839-8B0E-4717-B680-6A3D53906D05}" presName="rootConnector" presStyleLbl="node2" presStyleIdx="1" presStyleCnt="3"/>
      <dgm:spPr/>
    </dgm:pt>
    <dgm:pt modelId="{CCAE929A-94F9-4808-82CD-70FCE83CFA65}" type="pres">
      <dgm:prSet presAssocID="{7743D839-8B0E-4717-B680-6A3D53906D05}" presName="hierChild4" presStyleCnt="0"/>
      <dgm:spPr/>
    </dgm:pt>
    <dgm:pt modelId="{1E9F60BF-8541-4E0F-BE38-0707C1AA79CE}" type="pres">
      <dgm:prSet presAssocID="{CD45EF6A-7861-4F7E-8EB1-B86491474913}" presName="Name37" presStyleLbl="parChTrans1D3" presStyleIdx="2" presStyleCnt="6"/>
      <dgm:spPr/>
    </dgm:pt>
    <dgm:pt modelId="{1EE99810-22A8-4970-9F9D-71B4EF48F626}" type="pres">
      <dgm:prSet presAssocID="{60D229D4-3D95-4C41-A2D0-1CF9EB276654}" presName="hierRoot2" presStyleCnt="0">
        <dgm:presLayoutVars>
          <dgm:hierBranch val="init"/>
        </dgm:presLayoutVars>
      </dgm:prSet>
      <dgm:spPr/>
    </dgm:pt>
    <dgm:pt modelId="{8A841640-1D3B-4ACC-9226-FA1AAC987D25}" type="pres">
      <dgm:prSet presAssocID="{60D229D4-3D95-4C41-A2D0-1CF9EB276654}" presName="rootComposite" presStyleCnt="0"/>
      <dgm:spPr/>
    </dgm:pt>
    <dgm:pt modelId="{17E7BF49-2732-45A4-B76E-CF3E6FA86421}" type="pres">
      <dgm:prSet presAssocID="{60D229D4-3D95-4C41-A2D0-1CF9EB276654}" presName="rootText" presStyleLbl="node3" presStyleIdx="2" presStyleCnt="6">
        <dgm:presLayoutVars>
          <dgm:chPref val="3"/>
        </dgm:presLayoutVars>
      </dgm:prSet>
      <dgm:spPr>
        <a:xfrm>
          <a:off x="2553077" y="2514718"/>
          <a:ext cx="1746527" cy="873263"/>
        </a:xfrm>
        <a:prstGeom prst="rect">
          <a:avLst/>
        </a:prstGeom>
      </dgm:spPr>
    </dgm:pt>
    <dgm:pt modelId="{C7688E5F-6A59-4723-AD2C-01AAB9C6827A}" type="pres">
      <dgm:prSet presAssocID="{60D229D4-3D95-4C41-A2D0-1CF9EB276654}" presName="rootConnector" presStyleLbl="node3" presStyleIdx="2" presStyleCnt="6"/>
      <dgm:spPr/>
    </dgm:pt>
    <dgm:pt modelId="{24E97C85-B493-4AA2-BAA7-9E0EFB7D1C93}" type="pres">
      <dgm:prSet presAssocID="{60D229D4-3D95-4C41-A2D0-1CF9EB276654}" presName="hierChild4" presStyleCnt="0"/>
      <dgm:spPr/>
    </dgm:pt>
    <dgm:pt modelId="{1F3880B8-9334-4DFD-9332-B1AE9258018F}" type="pres">
      <dgm:prSet presAssocID="{60D229D4-3D95-4C41-A2D0-1CF9EB276654}" presName="hierChild5" presStyleCnt="0"/>
      <dgm:spPr/>
    </dgm:pt>
    <dgm:pt modelId="{F1411978-E7AA-4BDD-AEF2-0CF6BE1436CE}" type="pres">
      <dgm:prSet presAssocID="{17DEE21E-4A20-41D2-8EBC-2B392F1B8B07}" presName="Name37" presStyleLbl="parChTrans1D3" presStyleIdx="3" presStyleCnt="6"/>
      <dgm:spPr/>
    </dgm:pt>
    <dgm:pt modelId="{60AE5F93-D12B-4592-BA7F-2261ECB0016B}" type="pres">
      <dgm:prSet presAssocID="{391C8658-2B92-4055-AF42-D4434DEA7CCB}" presName="hierRoot2" presStyleCnt="0">
        <dgm:presLayoutVars>
          <dgm:hierBranch val="init"/>
        </dgm:presLayoutVars>
      </dgm:prSet>
      <dgm:spPr/>
    </dgm:pt>
    <dgm:pt modelId="{825434EB-0E2C-42FA-A750-AAFF60C38DA9}" type="pres">
      <dgm:prSet presAssocID="{391C8658-2B92-4055-AF42-D4434DEA7CCB}" presName="rootComposite" presStyleCnt="0"/>
      <dgm:spPr/>
    </dgm:pt>
    <dgm:pt modelId="{E05DAADD-36FF-4C0E-94A6-DFFAC8189173}" type="pres">
      <dgm:prSet presAssocID="{391C8658-2B92-4055-AF42-D4434DEA7CCB}" presName="rootText" presStyleLbl="node3" presStyleIdx="3" presStyleCnt="6">
        <dgm:presLayoutVars>
          <dgm:chPref val="3"/>
        </dgm:presLayoutVars>
      </dgm:prSet>
      <dgm:spPr>
        <a:xfrm>
          <a:off x="2553077" y="3754753"/>
          <a:ext cx="1746527" cy="873263"/>
        </a:xfrm>
        <a:prstGeom prst="rect">
          <a:avLst/>
        </a:prstGeom>
      </dgm:spPr>
    </dgm:pt>
    <dgm:pt modelId="{7EDAF033-8EF5-4953-AB26-1615EC0F8424}" type="pres">
      <dgm:prSet presAssocID="{391C8658-2B92-4055-AF42-D4434DEA7CCB}" presName="rootConnector" presStyleLbl="node3" presStyleIdx="3" presStyleCnt="6"/>
      <dgm:spPr/>
    </dgm:pt>
    <dgm:pt modelId="{42AF4D2E-F2C2-469F-BD54-1BB5324D7096}" type="pres">
      <dgm:prSet presAssocID="{391C8658-2B92-4055-AF42-D4434DEA7CCB}" presName="hierChild4" presStyleCnt="0"/>
      <dgm:spPr/>
    </dgm:pt>
    <dgm:pt modelId="{A6723B1A-4979-41AA-AB9B-79A6720C87A0}" type="pres">
      <dgm:prSet presAssocID="{391C8658-2B92-4055-AF42-D4434DEA7CCB}" presName="hierChild5" presStyleCnt="0"/>
      <dgm:spPr/>
    </dgm:pt>
    <dgm:pt modelId="{93F22A41-49BE-4965-8DA1-CEA3B7E69134}" type="pres">
      <dgm:prSet presAssocID="{7743D839-8B0E-4717-B680-6A3D53906D05}" presName="hierChild5" presStyleCnt="0"/>
      <dgm:spPr/>
    </dgm:pt>
    <dgm:pt modelId="{29E614F5-19C0-4143-B911-3196654B742D}" type="pres">
      <dgm:prSet presAssocID="{03C78A32-F30F-40E8-A8BE-C34EEABE95CE}" presName="Name37" presStyleLbl="parChTrans1D2" presStyleIdx="2" presStyleCnt="3"/>
      <dgm:spPr/>
    </dgm:pt>
    <dgm:pt modelId="{0C064DD1-9118-42FE-A59E-5E855ED41183}" type="pres">
      <dgm:prSet presAssocID="{3FF2C7D2-FA1C-44BB-B95B-07E12B271683}" presName="hierRoot2" presStyleCnt="0">
        <dgm:presLayoutVars>
          <dgm:hierBranch val="init"/>
        </dgm:presLayoutVars>
      </dgm:prSet>
      <dgm:spPr/>
    </dgm:pt>
    <dgm:pt modelId="{0C8B133C-5717-43E2-89AE-F974B42E3483}" type="pres">
      <dgm:prSet presAssocID="{3FF2C7D2-FA1C-44BB-B95B-07E12B271683}" presName="rootComposite" presStyleCnt="0"/>
      <dgm:spPr/>
    </dgm:pt>
    <dgm:pt modelId="{0D572222-C7F2-4519-8DCB-FBACA48DC8BB}" type="pres">
      <dgm:prSet presAssocID="{3FF2C7D2-FA1C-44BB-B95B-07E12B271683}" presName="rootText" presStyleLbl="node2" presStyleIdx="2" presStyleCnt="3" custScaleX="118322" custScaleY="96704">
        <dgm:presLayoutVars>
          <dgm:chPref val="3"/>
        </dgm:presLayoutVars>
      </dgm:prSet>
      <dgm:spPr>
        <a:xfrm>
          <a:off x="4229743" y="1274684"/>
          <a:ext cx="2066525" cy="873263"/>
        </a:xfrm>
        <a:prstGeom prst="rect">
          <a:avLst/>
        </a:prstGeom>
      </dgm:spPr>
    </dgm:pt>
    <dgm:pt modelId="{3A5A8733-5373-44BC-9B7C-23B37076A9D5}" type="pres">
      <dgm:prSet presAssocID="{3FF2C7D2-FA1C-44BB-B95B-07E12B271683}" presName="rootConnector" presStyleLbl="node2" presStyleIdx="2" presStyleCnt="3"/>
      <dgm:spPr/>
    </dgm:pt>
    <dgm:pt modelId="{8F531839-D161-4936-AF95-60965AB9BD31}" type="pres">
      <dgm:prSet presAssocID="{3FF2C7D2-FA1C-44BB-B95B-07E12B271683}" presName="hierChild4" presStyleCnt="0"/>
      <dgm:spPr/>
    </dgm:pt>
    <dgm:pt modelId="{12F996D6-8AA6-4E89-9F5D-20E336BD2148}" type="pres">
      <dgm:prSet presAssocID="{E5F0A456-C0BF-45B1-AE0F-A4709B1713CF}" presName="Name37" presStyleLbl="parChTrans1D3" presStyleIdx="4" presStyleCnt="6"/>
      <dgm:spPr/>
    </dgm:pt>
    <dgm:pt modelId="{E9E70853-F169-4D24-80B6-C932E65D62AA}" type="pres">
      <dgm:prSet presAssocID="{BE82A2BB-5EFA-4ED2-8DFF-FB1005F55FE3}" presName="hierRoot2" presStyleCnt="0">
        <dgm:presLayoutVars>
          <dgm:hierBranch val="init"/>
        </dgm:presLayoutVars>
      </dgm:prSet>
      <dgm:spPr/>
    </dgm:pt>
    <dgm:pt modelId="{0636F74A-55A0-4591-8E63-D0EBBCBB1EF4}" type="pres">
      <dgm:prSet presAssocID="{BE82A2BB-5EFA-4ED2-8DFF-FB1005F55FE3}" presName="rootComposite" presStyleCnt="0"/>
      <dgm:spPr/>
    </dgm:pt>
    <dgm:pt modelId="{60ED4405-4B33-424F-BDD0-904176FD341A}" type="pres">
      <dgm:prSet presAssocID="{BE82A2BB-5EFA-4ED2-8DFF-FB1005F55FE3}" presName="rootText" presStyleLbl="node3" presStyleIdx="4" presStyleCnt="6">
        <dgm:presLayoutVars>
          <dgm:chPref val="3"/>
        </dgm:presLayoutVars>
      </dgm:prSet>
      <dgm:spPr>
        <a:xfrm>
          <a:off x="4746374" y="2514718"/>
          <a:ext cx="1746527" cy="873263"/>
        </a:xfrm>
        <a:prstGeom prst="rect">
          <a:avLst/>
        </a:prstGeom>
      </dgm:spPr>
    </dgm:pt>
    <dgm:pt modelId="{013F55CE-C416-4CE5-8099-DC1464CDD2D1}" type="pres">
      <dgm:prSet presAssocID="{BE82A2BB-5EFA-4ED2-8DFF-FB1005F55FE3}" presName="rootConnector" presStyleLbl="node3" presStyleIdx="4" presStyleCnt="6"/>
      <dgm:spPr/>
    </dgm:pt>
    <dgm:pt modelId="{77F98559-38A2-4B71-9C66-BC521C0ADF1E}" type="pres">
      <dgm:prSet presAssocID="{BE82A2BB-5EFA-4ED2-8DFF-FB1005F55FE3}" presName="hierChild4" presStyleCnt="0"/>
      <dgm:spPr/>
    </dgm:pt>
    <dgm:pt modelId="{D8EC310B-A576-459B-B31C-1534B567B9A9}" type="pres">
      <dgm:prSet presAssocID="{BE82A2BB-5EFA-4ED2-8DFF-FB1005F55FE3}" presName="hierChild5" presStyleCnt="0"/>
      <dgm:spPr/>
    </dgm:pt>
    <dgm:pt modelId="{325BD8FD-3CF2-4B16-A651-CEEEE6B92DA0}" type="pres">
      <dgm:prSet presAssocID="{DA319BC0-9A10-417B-9576-992C7D1996B8}" presName="Name37" presStyleLbl="parChTrans1D3" presStyleIdx="5" presStyleCnt="6"/>
      <dgm:spPr/>
    </dgm:pt>
    <dgm:pt modelId="{87619E33-A523-4AC5-9111-A1A366F3E2F4}" type="pres">
      <dgm:prSet presAssocID="{B5708150-0719-4E26-BE8C-480F0AA2B5A4}" presName="hierRoot2" presStyleCnt="0">
        <dgm:presLayoutVars>
          <dgm:hierBranch val="init"/>
        </dgm:presLayoutVars>
      </dgm:prSet>
      <dgm:spPr/>
    </dgm:pt>
    <dgm:pt modelId="{3FA486E3-A042-453D-B2C0-459DB4B22F99}" type="pres">
      <dgm:prSet presAssocID="{B5708150-0719-4E26-BE8C-480F0AA2B5A4}" presName="rootComposite" presStyleCnt="0"/>
      <dgm:spPr/>
    </dgm:pt>
    <dgm:pt modelId="{AA116C44-E2FC-4B45-A4AD-65B798878988}" type="pres">
      <dgm:prSet presAssocID="{B5708150-0719-4E26-BE8C-480F0AA2B5A4}" presName="rootText" presStyleLbl="node3" presStyleIdx="5" presStyleCnt="6">
        <dgm:presLayoutVars>
          <dgm:chPref val="3"/>
        </dgm:presLayoutVars>
      </dgm:prSet>
      <dgm:spPr>
        <a:xfrm>
          <a:off x="4746374" y="3754753"/>
          <a:ext cx="1746527" cy="873263"/>
        </a:xfrm>
        <a:prstGeom prst="rect">
          <a:avLst/>
        </a:prstGeom>
      </dgm:spPr>
    </dgm:pt>
    <dgm:pt modelId="{B912D3CF-0E09-44A1-863C-DEE6998F50C9}" type="pres">
      <dgm:prSet presAssocID="{B5708150-0719-4E26-BE8C-480F0AA2B5A4}" presName="rootConnector" presStyleLbl="node3" presStyleIdx="5" presStyleCnt="6"/>
      <dgm:spPr/>
    </dgm:pt>
    <dgm:pt modelId="{7F3D9263-BB2D-489E-B0B5-A682F5322FB6}" type="pres">
      <dgm:prSet presAssocID="{B5708150-0719-4E26-BE8C-480F0AA2B5A4}" presName="hierChild4" presStyleCnt="0"/>
      <dgm:spPr/>
    </dgm:pt>
    <dgm:pt modelId="{8D2049C4-FBBA-447F-ACF6-0DD62F7ECD61}" type="pres">
      <dgm:prSet presAssocID="{B5708150-0719-4E26-BE8C-480F0AA2B5A4}" presName="hierChild5" presStyleCnt="0"/>
      <dgm:spPr/>
    </dgm:pt>
    <dgm:pt modelId="{A3174692-60C5-47E2-B678-0BD3328E318F}" type="pres">
      <dgm:prSet presAssocID="{3FF2C7D2-FA1C-44BB-B95B-07E12B271683}" presName="hierChild5" presStyleCnt="0"/>
      <dgm:spPr/>
    </dgm:pt>
    <dgm:pt modelId="{3C08A7E3-A149-4B41-A5CA-7BDAA46278FC}" type="pres">
      <dgm:prSet presAssocID="{25FC7672-8CAF-414F-99AB-68D7AFC2ED55}" presName="hierChild3" presStyleCnt="0"/>
      <dgm:spPr/>
    </dgm:pt>
  </dgm:ptLst>
  <dgm:cxnLst>
    <dgm:cxn modelId="{CBC4CD07-9CA9-497E-A30D-C5EDD222CAF3}" srcId="{B37E1697-649A-4ABA-91CF-96ECE51C1C55}" destId="{25FC7672-8CAF-414F-99AB-68D7AFC2ED55}" srcOrd="0" destOrd="0" parTransId="{E086F650-81AA-4CEE-B0A2-28537582F10A}" sibTransId="{351D39AE-4B13-421D-B03F-7AFDDE6801B1}"/>
    <dgm:cxn modelId="{2A59E907-4CC7-4B3B-A8A7-C09EFCB3EF07}" type="presOf" srcId="{391C8658-2B92-4055-AF42-D4434DEA7CCB}" destId="{E05DAADD-36FF-4C0E-94A6-DFFAC8189173}" srcOrd="0" destOrd="0" presId="urn:microsoft.com/office/officeart/2005/8/layout/orgChart1"/>
    <dgm:cxn modelId="{4D41FF12-A8A2-4299-AB23-B1E185A5137A}" type="presOf" srcId="{1C38D0F5-8D33-4CC6-8745-21FE49EEF56E}" destId="{A570AFA6-9324-4199-A56E-570CD4541376}" srcOrd="1" destOrd="0" presId="urn:microsoft.com/office/officeart/2005/8/layout/orgChart1"/>
    <dgm:cxn modelId="{852D2716-303D-486B-8BAB-03E2514D5F97}" type="presOf" srcId="{B37E1697-649A-4ABA-91CF-96ECE51C1C55}" destId="{16074E3E-E808-4050-A099-70B562EBD0D3}" srcOrd="0" destOrd="0" presId="urn:microsoft.com/office/officeart/2005/8/layout/orgChart1"/>
    <dgm:cxn modelId="{210BEA20-E09D-431B-A590-08DD3E7B3976}" type="presOf" srcId="{C6A65119-22EE-430B-99B4-FB78BD7B4828}" destId="{9EE5DC33-332D-4FA6-B8AD-3C25628EC74E}" srcOrd="0" destOrd="0" presId="urn:microsoft.com/office/officeart/2005/8/layout/orgChart1"/>
    <dgm:cxn modelId="{34633A24-DD55-488C-89F0-8F015412F6C8}" srcId="{25FC7672-8CAF-414F-99AB-68D7AFC2ED55}" destId="{7743D839-8B0E-4717-B680-6A3D53906D05}" srcOrd="1" destOrd="0" parTransId="{6C746CD3-542E-4774-8104-177AD555E653}" sibTransId="{167A252D-5F64-4B66-B556-0D5CF16175F9}"/>
    <dgm:cxn modelId="{84BF5B36-9E23-454F-A1B9-F80C16938ED8}" type="presOf" srcId="{60D229D4-3D95-4C41-A2D0-1CF9EB276654}" destId="{17E7BF49-2732-45A4-B76E-CF3E6FA86421}" srcOrd="0" destOrd="0" presId="urn:microsoft.com/office/officeart/2005/8/layout/orgChart1"/>
    <dgm:cxn modelId="{0823653A-BA4C-4F87-A354-965B758A80C2}" srcId="{1C38D0F5-8D33-4CC6-8745-21FE49EEF56E}" destId="{C6A65119-22EE-430B-99B4-FB78BD7B4828}" srcOrd="1" destOrd="0" parTransId="{4B7EA103-89E0-4C9E-B2BE-BD336F2C6C64}" sibTransId="{398923D6-038A-4F38-9D23-54D98F5BC66F}"/>
    <dgm:cxn modelId="{FC62055C-E6CF-4D5E-864B-72A6518AA618}" type="presOf" srcId="{CD63E119-A6B2-4380-952F-88D97802933D}" destId="{840DB048-5EE9-476B-86F6-951E6EA8F3BE}" srcOrd="0" destOrd="0" presId="urn:microsoft.com/office/officeart/2005/8/layout/orgChart1"/>
    <dgm:cxn modelId="{417A485F-B434-4B00-BBD4-7AC1EE278DB1}" type="presOf" srcId="{391C8658-2B92-4055-AF42-D4434DEA7CCB}" destId="{7EDAF033-8EF5-4953-AB26-1615EC0F8424}" srcOrd="1" destOrd="0" presId="urn:microsoft.com/office/officeart/2005/8/layout/orgChart1"/>
    <dgm:cxn modelId="{6F1BD768-4654-4026-A67D-30F177B1CD5F}" type="presOf" srcId="{DA319BC0-9A10-417B-9576-992C7D1996B8}" destId="{325BD8FD-3CF2-4B16-A651-CEEEE6B92DA0}" srcOrd="0" destOrd="0" presId="urn:microsoft.com/office/officeart/2005/8/layout/orgChart1"/>
    <dgm:cxn modelId="{3972DD4D-003B-4189-AF92-9EE6C736CF3C}" type="presOf" srcId="{BE82A2BB-5EFA-4ED2-8DFF-FB1005F55FE3}" destId="{013F55CE-C416-4CE5-8099-DC1464CDD2D1}" srcOrd="1" destOrd="0" presId="urn:microsoft.com/office/officeart/2005/8/layout/orgChart1"/>
    <dgm:cxn modelId="{B35CFE72-DE83-4797-9D28-7F2685157A2E}" type="presOf" srcId="{03C78A32-F30F-40E8-A8BE-C34EEABE95CE}" destId="{29E614F5-19C0-4143-B911-3196654B742D}" srcOrd="0" destOrd="0" presId="urn:microsoft.com/office/officeart/2005/8/layout/orgChart1"/>
    <dgm:cxn modelId="{75E35953-6B63-48BF-B9C3-AD6822FA0E07}" type="presOf" srcId="{CD45EF6A-7861-4F7E-8EB1-B86491474913}" destId="{1E9F60BF-8541-4E0F-BE38-0707C1AA79CE}" srcOrd="0" destOrd="0" presId="urn:microsoft.com/office/officeart/2005/8/layout/orgChart1"/>
    <dgm:cxn modelId="{13AC7F73-1A57-4115-87C2-FC18ED018608}" type="presOf" srcId="{6C746CD3-542E-4774-8104-177AD555E653}" destId="{5C16BFB8-F0ED-4C65-BFA7-3BF2CB8BE3FB}" srcOrd="0" destOrd="0" presId="urn:microsoft.com/office/officeart/2005/8/layout/orgChart1"/>
    <dgm:cxn modelId="{019FCB53-5113-4FC5-A59A-297E836AA342}" type="presOf" srcId="{25FC7672-8CAF-414F-99AB-68D7AFC2ED55}" destId="{C4F0A7EB-3B98-47BA-BEE1-B2E92F724923}" srcOrd="0" destOrd="0" presId="urn:microsoft.com/office/officeart/2005/8/layout/orgChart1"/>
    <dgm:cxn modelId="{F2A82775-E509-4F83-B37C-99D2FAE1ED94}" type="presOf" srcId="{E5F0A456-C0BF-45B1-AE0F-A4709B1713CF}" destId="{12F996D6-8AA6-4E89-9F5D-20E336BD2148}" srcOrd="0" destOrd="0" presId="urn:microsoft.com/office/officeart/2005/8/layout/orgChart1"/>
    <dgm:cxn modelId="{B5B69475-F70D-4BD1-90BE-B09286D73EF3}" type="presOf" srcId="{25FC7672-8CAF-414F-99AB-68D7AFC2ED55}" destId="{3B0A888F-89EB-4ABC-83FF-FB2D6AF0966A}" srcOrd="1" destOrd="0" presId="urn:microsoft.com/office/officeart/2005/8/layout/orgChart1"/>
    <dgm:cxn modelId="{30514778-DA87-4DB2-A83D-2AB81535D9E6}" type="presOf" srcId="{7743D839-8B0E-4717-B680-6A3D53906D05}" destId="{D6B83C39-10C1-4A0D-93B3-BD0351F5DAED}" srcOrd="1" destOrd="0" presId="urn:microsoft.com/office/officeart/2005/8/layout/orgChart1"/>
    <dgm:cxn modelId="{4CA5767F-CBF4-4FD5-8DFC-1DDE99292461}" srcId="{25FC7672-8CAF-414F-99AB-68D7AFC2ED55}" destId="{3FF2C7D2-FA1C-44BB-B95B-07E12B271683}" srcOrd="2" destOrd="0" parTransId="{03C78A32-F30F-40E8-A8BE-C34EEABE95CE}" sibTransId="{96B9B828-B2A4-4F1D-8F4D-836C3B8DBEDC}"/>
    <dgm:cxn modelId="{47CC7582-6B01-47F8-852F-F92CA55296A8}" type="presOf" srcId="{BE82A2BB-5EFA-4ED2-8DFF-FB1005F55FE3}" destId="{60ED4405-4B33-424F-BDD0-904176FD341A}" srcOrd="0" destOrd="0" presId="urn:microsoft.com/office/officeart/2005/8/layout/orgChart1"/>
    <dgm:cxn modelId="{88407F85-4687-43B7-B375-F014EDC083B1}" type="presOf" srcId="{7743D839-8B0E-4717-B680-6A3D53906D05}" destId="{10F38F54-5A02-49E6-8794-964D3448E6BF}" srcOrd="0" destOrd="0" presId="urn:microsoft.com/office/officeart/2005/8/layout/orgChart1"/>
    <dgm:cxn modelId="{84F92798-2085-4C92-BE5B-48AE45C88AD6}" srcId="{3FF2C7D2-FA1C-44BB-B95B-07E12B271683}" destId="{B5708150-0719-4E26-BE8C-480F0AA2B5A4}" srcOrd="1" destOrd="0" parTransId="{DA319BC0-9A10-417B-9576-992C7D1996B8}" sibTransId="{BB6D8659-E516-4420-BB33-2D61EBB6BCBC}"/>
    <dgm:cxn modelId="{C48131A7-82C4-4C4C-9BF3-8D9CE7D8B3D7}" type="presOf" srcId="{4B7EA103-89E0-4C9E-B2BE-BD336F2C6C64}" destId="{CB28362E-C63B-4705-A9FF-D4F6DE019092}" srcOrd="0" destOrd="0" presId="urn:microsoft.com/office/officeart/2005/8/layout/orgChart1"/>
    <dgm:cxn modelId="{A03D41A8-C632-4082-B11B-618D3291F298}" srcId="{25FC7672-8CAF-414F-99AB-68D7AFC2ED55}" destId="{1C38D0F5-8D33-4CC6-8745-21FE49EEF56E}" srcOrd="0" destOrd="0" parTransId="{CD63E119-A6B2-4380-952F-88D97802933D}" sibTransId="{F232F662-8830-4FE3-85FC-CAFBA60EE445}"/>
    <dgm:cxn modelId="{C40F09B1-C41B-44B4-BBA8-658937A22010}" type="presOf" srcId="{965704B4-B5D3-4114-B8E3-988A345E0965}" destId="{7001DE5F-0CA5-48D3-B9B8-2DF97A6CD4DD}" srcOrd="1" destOrd="0" presId="urn:microsoft.com/office/officeart/2005/8/layout/orgChart1"/>
    <dgm:cxn modelId="{608E8FB7-AEDF-4F64-9D01-E2CFD44ED81C}" srcId="{3FF2C7D2-FA1C-44BB-B95B-07E12B271683}" destId="{BE82A2BB-5EFA-4ED2-8DFF-FB1005F55FE3}" srcOrd="0" destOrd="0" parTransId="{E5F0A456-C0BF-45B1-AE0F-A4709B1713CF}" sibTransId="{6184ED0B-7FC2-423A-AC4F-3D29EFABFA48}"/>
    <dgm:cxn modelId="{EA438CBD-EAAB-4FCC-9213-CB77FFC379DD}" srcId="{7743D839-8B0E-4717-B680-6A3D53906D05}" destId="{60D229D4-3D95-4C41-A2D0-1CF9EB276654}" srcOrd="0" destOrd="0" parTransId="{CD45EF6A-7861-4F7E-8EB1-B86491474913}" sibTransId="{E9DC9E1F-979E-4633-93F2-B8E370532A2B}"/>
    <dgm:cxn modelId="{75E547C0-CBDC-47FD-9A8D-F4F182E20352}" srcId="{7743D839-8B0E-4717-B680-6A3D53906D05}" destId="{391C8658-2B92-4055-AF42-D4434DEA7CCB}" srcOrd="1" destOrd="0" parTransId="{17DEE21E-4A20-41D2-8EBC-2B392F1B8B07}" sibTransId="{A3F1F902-AE59-4B1A-A6DA-B47B36EA72F7}"/>
    <dgm:cxn modelId="{8CF608C4-57A7-4866-BFAD-2DFD51793266}" type="presOf" srcId="{C6A65119-22EE-430B-99B4-FB78BD7B4828}" destId="{6C0BE71E-E455-4430-ACC0-5652030B2037}" srcOrd="1" destOrd="0" presId="urn:microsoft.com/office/officeart/2005/8/layout/orgChart1"/>
    <dgm:cxn modelId="{407A7BC7-4ACA-43C5-AEBA-756DB8DDF52F}" type="presOf" srcId="{B5708150-0719-4E26-BE8C-480F0AA2B5A4}" destId="{B912D3CF-0E09-44A1-863C-DEE6998F50C9}" srcOrd="1" destOrd="0" presId="urn:microsoft.com/office/officeart/2005/8/layout/orgChart1"/>
    <dgm:cxn modelId="{6C3D3DD2-D60D-44E0-8703-262CDE57159A}" type="presOf" srcId="{B5708150-0719-4E26-BE8C-480F0AA2B5A4}" destId="{AA116C44-E2FC-4B45-A4AD-65B798878988}" srcOrd="0" destOrd="0" presId="urn:microsoft.com/office/officeart/2005/8/layout/orgChart1"/>
    <dgm:cxn modelId="{DFE058D2-CB41-44F8-A068-BD03295D653F}" type="presOf" srcId="{3FF2C7D2-FA1C-44BB-B95B-07E12B271683}" destId="{3A5A8733-5373-44BC-9B7C-23B37076A9D5}" srcOrd="1" destOrd="0" presId="urn:microsoft.com/office/officeart/2005/8/layout/orgChart1"/>
    <dgm:cxn modelId="{F3FE8AD4-37CC-4A4B-8F30-B7B33AE628D9}" type="presOf" srcId="{3FF2C7D2-FA1C-44BB-B95B-07E12B271683}" destId="{0D572222-C7F2-4519-8DCB-FBACA48DC8BB}" srcOrd="0" destOrd="0" presId="urn:microsoft.com/office/officeart/2005/8/layout/orgChart1"/>
    <dgm:cxn modelId="{D427FEDE-7440-487B-A7C8-DC34749C925E}" type="presOf" srcId="{17DEE21E-4A20-41D2-8EBC-2B392F1B8B07}" destId="{F1411978-E7AA-4BDD-AEF2-0CF6BE1436CE}" srcOrd="0" destOrd="0" presId="urn:microsoft.com/office/officeart/2005/8/layout/orgChart1"/>
    <dgm:cxn modelId="{1F1FFEE4-72CD-40BE-A988-9117CC2E6029}" type="presOf" srcId="{B12722E5-63C1-4249-84E4-D5EA1617A918}" destId="{E9E82F8F-0F7C-482A-BB60-68D56A3C7E42}" srcOrd="0" destOrd="0" presId="urn:microsoft.com/office/officeart/2005/8/layout/orgChart1"/>
    <dgm:cxn modelId="{6EE6B3E9-5083-4945-8768-043B00846D96}" type="presOf" srcId="{965704B4-B5D3-4114-B8E3-988A345E0965}" destId="{4006975D-7EB9-475F-B6E8-D7B17E281A7D}" srcOrd="0" destOrd="0" presId="urn:microsoft.com/office/officeart/2005/8/layout/orgChart1"/>
    <dgm:cxn modelId="{5FD863F2-782B-4786-BC35-A3365F99ACF8}" type="presOf" srcId="{60D229D4-3D95-4C41-A2D0-1CF9EB276654}" destId="{C7688E5F-6A59-4723-AD2C-01AAB9C6827A}" srcOrd="1" destOrd="0" presId="urn:microsoft.com/office/officeart/2005/8/layout/orgChart1"/>
    <dgm:cxn modelId="{EAC94FF7-691A-4388-8099-2F42D801D0EC}" srcId="{1C38D0F5-8D33-4CC6-8745-21FE49EEF56E}" destId="{965704B4-B5D3-4114-B8E3-988A345E0965}" srcOrd="0" destOrd="0" parTransId="{B12722E5-63C1-4249-84E4-D5EA1617A918}" sibTransId="{D85C1D5C-8FCB-4849-B0FD-465F28CAA82B}"/>
    <dgm:cxn modelId="{140A48F8-0101-4875-A620-25B517D01AA6}" type="presOf" srcId="{1C38D0F5-8D33-4CC6-8745-21FE49EEF56E}" destId="{37AB9068-2B11-4929-B2A2-7D08A1DE7FFA}" srcOrd="0" destOrd="0" presId="urn:microsoft.com/office/officeart/2005/8/layout/orgChart1"/>
    <dgm:cxn modelId="{C681554D-FC1A-4055-8491-4A2FAFB3A3FB}" type="presParOf" srcId="{16074E3E-E808-4050-A099-70B562EBD0D3}" destId="{ECAA2890-D8C9-4113-A386-7B62087658C6}" srcOrd="0" destOrd="0" presId="urn:microsoft.com/office/officeart/2005/8/layout/orgChart1"/>
    <dgm:cxn modelId="{ED3C157F-9E01-47F3-AFC0-CF700E223460}" type="presParOf" srcId="{ECAA2890-D8C9-4113-A386-7B62087658C6}" destId="{6003B595-D676-4619-8E50-0E5CC2C761FD}" srcOrd="0" destOrd="0" presId="urn:microsoft.com/office/officeart/2005/8/layout/orgChart1"/>
    <dgm:cxn modelId="{7DA5B30F-37DC-4229-830A-99DCD1925F00}" type="presParOf" srcId="{6003B595-D676-4619-8E50-0E5CC2C761FD}" destId="{C4F0A7EB-3B98-47BA-BEE1-B2E92F724923}" srcOrd="0" destOrd="0" presId="urn:microsoft.com/office/officeart/2005/8/layout/orgChart1"/>
    <dgm:cxn modelId="{16B8495C-EDA1-4784-A460-B9823884E0E4}" type="presParOf" srcId="{6003B595-D676-4619-8E50-0E5CC2C761FD}" destId="{3B0A888F-89EB-4ABC-83FF-FB2D6AF0966A}" srcOrd="1" destOrd="0" presId="urn:microsoft.com/office/officeart/2005/8/layout/orgChart1"/>
    <dgm:cxn modelId="{4CB86716-AB14-4A92-AF4E-15C15B716F03}" type="presParOf" srcId="{ECAA2890-D8C9-4113-A386-7B62087658C6}" destId="{D7CD01F4-1714-46BB-97FF-3FE38567228B}" srcOrd="1" destOrd="0" presId="urn:microsoft.com/office/officeart/2005/8/layout/orgChart1"/>
    <dgm:cxn modelId="{B12E22D6-BC17-498E-A5AF-CE902FB68A83}" type="presParOf" srcId="{D7CD01F4-1714-46BB-97FF-3FE38567228B}" destId="{840DB048-5EE9-476B-86F6-951E6EA8F3BE}" srcOrd="0" destOrd="0" presId="urn:microsoft.com/office/officeart/2005/8/layout/orgChart1"/>
    <dgm:cxn modelId="{DBCCBA75-506B-4763-9A48-D50044F7CF0F}" type="presParOf" srcId="{D7CD01F4-1714-46BB-97FF-3FE38567228B}" destId="{0E63D8BC-567D-4A22-8FC9-60CF369FB7C2}" srcOrd="1" destOrd="0" presId="urn:microsoft.com/office/officeart/2005/8/layout/orgChart1"/>
    <dgm:cxn modelId="{94A8567E-E60D-4971-A3A6-0624F34AE858}" type="presParOf" srcId="{0E63D8BC-567D-4A22-8FC9-60CF369FB7C2}" destId="{874B23F0-9C36-4B26-9277-D3A88FC7B4AE}" srcOrd="0" destOrd="0" presId="urn:microsoft.com/office/officeart/2005/8/layout/orgChart1"/>
    <dgm:cxn modelId="{84746D39-A47A-4A89-A76A-2B92098D1CF1}" type="presParOf" srcId="{874B23F0-9C36-4B26-9277-D3A88FC7B4AE}" destId="{37AB9068-2B11-4929-B2A2-7D08A1DE7FFA}" srcOrd="0" destOrd="0" presId="urn:microsoft.com/office/officeart/2005/8/layout/orgChart1"/>
    <dgm:cxn modelId="{1187CE26-1BB2-41D4-AE11-1E467A289DED}" type="presParOf" srcId="{874B23F0-9C36-4B26-9277-D3A88FC7B4AE}" destId="{A570AFA6-9324-4199-A56E-570CD4541376}" srcOrd="1" destOrd="0" presId="urn:microsoft.com/office/officeart/2005/8/layout/orgChart1"/>
    <dgm:cxn modelId="{3F244C9C-91A0-4B02-BBE6-4306024286BC}" type="presParOf" srcId="{0E63D8BC-567D-4A22-8FC9-60CF369FB7C2}" destId="{613B3E48-EF4E-4568-837E-84632A31C7D1}" srcOrd="1" destOrd="0" presId="urn:microsoft.com/office/officeart/2005/8/layout/orgChart1"/>
    <dgm:cxn modelId="{64210DDE-16C5-47CD-ADD1-FAFA35E4032D}" type="presParOf" srcId="{613B3E48-EF4E-4568-837E-84632A31C7D1}" destId="{E9E82F8F-0F7C-482A-BB60-68D56A3C7E42}" srcOrd="0" destOrd="0" presId="urn:microsoft.com/office/officeart/2005/8/layout/orgChart1"/>
    <dgm:cxn modelId="{6195A376-0BA6-4A95-9EC9-1834DE35D4E9}" type="presParOf" srcId="{613B3E48-EF4E-4568-837E-84632A31C7D1}" destId="{0380E328-58D3-423B-AA4A-B0A57C8E5DA3}" srcOrd="1" destOrd="0" presId="urn:microsoft.com/office/officeart/2005/8/layout/orgChart1"/>
    <dgm:cxn modelId="{1DD85728-8068-4C42-B18F-8552237CF4D5}" type="presParOf" srcId="{0380E328-58D3-423B-AA4A-B0A57C8E5DA3}" destId="{74AC18E3-4734-45A6-A032-FE7F982945C1}" srcOrd="0" destOrd="0" presId="urn:microsoft.com/office/officeart/2005/8/layout/orgChart1"/>
    <dgm:cxn modelId="{180102B1-C985-4F76-A237-C28A522EB2A9}" type="presParOf" srcId="{74AC18E3-4734-45A6-A032-FE7F982945C1}" destId="{4006975D-7EB9-475F-B6E8-D7B17E281A7D}" srcOrd="0" destOrd="0" presId="urn:microsoft.com/office/officeart/2005/8/layout/orgChart1"/>
    <dgm:cxn modelId="{01BED4BC-BA6E-4002-81B1-59A37CC085E3}" type="presParOf" srcId="{74AC18E3-4734-45A6-A032-FE7F982945C1}" destId="{7001DE5F-0CA5-48D3-B9B8-2DF97A6CD4DD}" srcOrd="1" destOrd="0" presId="urn:microsoft.com/office/officeart/2005/8/layout/orgChart1"/>
    <dgm:cxn modelId="{B14AF504-1E26-41EA-BAEF-3C96230935FC}" type="presParOf" srcId="{0380E328-58D3-423B-AA4A-B0A57C8E5DA3}" destId="{9FE20823-8F01-438D-A7ED-1C17D80C6717}" srcOrd="1" destOrd="0" presId="urn:microsoft.com/office/officeart/2005/8/layout/orgChart1"/>
    <dgm:cxn modelId="{24C843A3-BA39-475F-B0EE-889646A48375}" type="presParOf" srcId="{0380E328-58D3-423B-AA4A-B0A57C8E5DA3}" destId="{C1FDF14B-8E0A-4A8C-B064-4C90D1D7549A}" srcOrd="2" destOrd="0" presId="urn:microsoft.com/office/officeart/2005/8/layout/orgChart1"/>
    <dgm:cxn modelId="{5EAA16BD-0E70-44FA-911F-39466FCD0C52}" type="presParOf" srcId="{613B3E48-EF4E-4568-837E-84632A31C7D1}" destId="{CB28362E-C63B-4705-A9FF-D4F6DE019092}" srcOrd="2" destOrd="0" presId="urn:microsoft.com/office/officeart/2005/8/layout/orgChart1"/>
    <dgm:cxn modelId="{7D33B8B1-BCA0-4D4C-BE96-5FC29C8F8406}" type="presParOf" srcId="{613B3E48-EF4E-4568-837E-84632A31C7D1}" destId="{2FE32D57-96A9-412E-8840-271A38892496}" srcOrd="3" destOrd="0" presId="urn:microsoft.com/office/officeart/2005/8/layout/orgChart1"/>
    <dgm:cxn modelId="{FB0BF364-C0F9-4DB7-A0B9-27B33FF4A322}" type="presParOf" srcId="{2FE32D57-96A9-412E-8840-271A38892496}" destId="{F37E3C5F-EC11-4987-8798-B036F323BF6C}" srcOrd="0" destOrd="0" presId="urn:microsoft.com/office/officeart/2005/8/layout/orgChart1"/>
    <dgm:cxn modelId="{A5CC6BB2-CEF7-43A1-948B-93AC10D34821}" type="presParOf" srcId="{F37E3C5F-EC11-4987-8798-B036F323BF6C}" destId="{9EE5DC33-332D-4FA6-B8AD-3C25628EC74E}" srcOrd="0" destOrd="0" presId="urn:microsoft.com/office/officeart/2005/8/layout/orgChart1"/>
    <dgm:cxn modelId="{02651965-6A2E-4BAB-9B8A-137931FB3837}" type="presParOf" srcId="{F37E3C5F-EC11-4987-8798-B036F323BF6C}" destId="{6C0BE71E-E455-4430-ACC0-5652030B2037}" srcOrd="1" destOrd="0" presId="urn:microsoft.com/office/officeart/2005/8/layout/orgChart1"/>
    <dgm:cxn modelId="{1F60612C-59FE-4851-827B-AFD72BEA89D6}" type="presParOf" srcId="{2FE32D57-96A9-412E-8840-271A38892496}" destId="{4490BEE6-B595-4BB9-AE7B-CB4FAC0E1FF5}" srcOrd="1" destOrd="0" presId="urn:microsoft.com/office/officeart/2005/8/layout/orgChart1"/>
    <dgm:cxn modelId="{159AD94B-E5F7-484D-85D9-8CC889E8BF6B}" type="presParOf" srcId="{2FE32D57-96A9-412E-8840-271A38892496}" destId="{FB110085-F811-4E43-B30F-88ADBC7A7A20}" srcOrd="2" destOrd="0" presId="urn:microsoft.com/office/officeart/2005/8/layout/orgChart1"/>
    <dgm:cxn modelId="{744C9DE8-18C8-42A5-884F-7420CD4FC38A}" type="presParOf" srcId="{0E63D8BC-567D-4A22-8FC9-60CF369FB7C2}" destId="{CA32BB6A-EB80-41DD-B4D1-7F26A536E8DD}" srcOrd="2" destOrd="0" presId="urn:microsoft.com/office/officeart/2005/8/layout/orgChart1"/>
    <dgm:cxn modelId="{8A0591EE-AEEB-4AE4-986B-724F910DBEBA}" type="presParOf" srcId="{D7CD01F4-1714-46BB-97FF-3FE38567228B}" destId="{5C16BFB8-F0ED-4C65-BFA7-3BF2CB8BE3FB}" srcOrd="2" destOrd="0" presId="urn:microsoft.com/office/officeart/2005/8/layout/orgChart1"/>
    <dgm:cxn modelId="{BD590E76-E7D8-41E0-A80D-649FCFD3BBAF}" type="presParOf" srcId="{D7CD01F4-1714-46BB-97FF-3FE38567228B}" destId="{E6509853-B9BC-404F-BC7D-5C8FBFAEEDEE}" srcOrd="3" destOrd="0" presId="urn:microsoft.com/office/officeart/2005/8/layout/orgChart1"/>
    <dgm:cxn modelId="{919FA97A-3A81-4DD2-9911-E150AFD36A87}" type="presParOf" srcId="{E6509853-B9BC-404F-BC7D-5C8FBFAEEDEE}" destId="{6E6B8B9C-013E-4B10-AC73-3ABECB7CB184}" srcOrd="0" destOrd="0" presId="urn:microsoft.com/office/officeart/2005/8/layout/orgChart1"/>
    <dgm:cxn modelId="{9766D7F9-D244-45C9-AB19-CA24C3DFFE90}" type="presParOf" srcId="{6E6B8B9C-013E-4B10-AC73-3ABECB7CB184}" destId="{10F38F54-5A02-49E6-8794-964D3448E6BF}" srcOrd="0" destOrd="0" presId="urn:microsoft.com/office/officeart/2005/8/layout/orgChart1"/>
    <dgm:cxn modelId="{3BE4164A-E769-4E3A-B2F4-9A758087E56F}" type="presParOf" srcId="{6E6B8B9C-013E-4B10-AC73-3ABECB7CB184}" destId="{D6B83C39-10C1-4A0D-93B3-BD0351F5DAED}" srcOrd="1" destOrd="0" presId="urn:microsoft.com/office/officeart/2005/8/layout/orgChart1"/>
    <dgm:cxn modelId="{37ADAD9D-75F3-4F88-9DD0-26E24AE3B657}" type="presParOf" srcId="{E6509853-B9BC-404F-BC7D-5C8FBFAEEDEE}" destId="{CCAE929A-94F9-4808-82CD-70FCE83CFA65}" srcOrd="1" destOrd="0" presId="urn:microsoft.com/office/officeart/2005/8/layout/orgChart1"/>
    <dgm:cxn modelId="{7CF5B0CA-939C-4179-92C5-0B2400BC7ED8}" type="presParOf" srcId="{CCAE929A-94F9-4808-82CD-70FCE83CFA65}" destId="{1E9F60BF-8541-4E0F-BE38-0707C1AA79CE}" srcOrd="0" destOrd="0" presId="urn:microsoft.com/office/officeart/2005/8/layout/orgChart1"/>
    <dgm:cxn modelId="{CD12B506-4202-4484-96AA-28A106411FB6}" type="presParOf" srcId="{CCAE929A-94F9-4808-82CD-70FCE83CFA65}" destId="{1EE99810-22A8-4970-9F9D-71B4EF48F626}" srcOrd="1" destOrd="0" presId="urn:microsoft.com/office/officeart/2005/8/layout/orgChart1"/>
    <dgm:cxn modelId="{ACD3ED99-7B46-4302-A386-8862A0CA3A88}" type="presParOf" srcId="{1EE99810-22A8-4970-9F9D-71B4EF48F626}" destId="{8A841640-1D3B-4ACC-9226-FA1AAC987D25}" srcOrd="0" destOrd="0" presId="urn:microsoft.com/office/officeart/2005/8/layout/orgChart1"/>
    <dgm:cxn modelId="{422FFA1F-F50D-4DB0-878E-459F9EAAB69B}" type="presParOf" srcId="{8A841640-1D3B-4ACC-9226-FA1AAC987D25}" destId="{17E7BF49-2732-45A4-B76E-CF3E6FA86421}" srcOrd="0" destOrd="0" presId="urn:microsoft.com/office/officeart/2005/8/layout/orgChart1"/>
    <dgm:cxn modelId="{EEA405A0-530E-4A08-9E36-55350A66DEFA}" type="presParOf" srcId="{8A841640-1D3B-4ACC-9226-FA1AAC987D25}" destId="{C7688E5F-6A59-4723-AD2C-01AAB9C6827A}" srcOrd="1" destOrd="0" presId="urn:microsoft.com/office/officeart/2005/8/layout/orgChart1"/>
    <dgm:cxn modelId="{C178C526-58A3-423B-B3F5-EF926CC0C7F8}" type="presParOf" srcId="{1EE99810-22A8-4970-9F9D-71B4EF48F626}" destId="{24E97C85-B493-4AA2-BAA7-9E0EFB7D1C93}" srcOrd="1" destOrd="0" presId="urn:microsoft.com/office/officeart/2005/8/layout/orgChart1"/>
    <dgm:cxn modelId="{300E1E92-C08D-4CA3-97A8-7432E35BFC49}" type="presParOf" srcId="{1EE99810-22A8-4970-9F9D-71B4EF48F626}" destId="{1F3880B8-9334-4DFD-9332-B1AE9258018F}" srcOrd="2" destOrd="0" presId="urn:microsoft.com/office/officeart/2005/8/layout/orgChart1"/>
    <dgm:cxn modelId="{33322348-9676-4075-8D41-51E2F6FC78EC}" type="presParOf" srcId="{CCAE929A-94F9-4808-82CD-70FCE83CFA65}" destId="{F1411978-E7AA-4BDD-AEF2-0CF6BE1436CE}" srcOrd="2" destOrd="0" presId="urn:microsoft.com/office/officeart/2005/8/layout/orgChart1"/>
    <dgm:cxn modelId="{2EE186E3-EAEA-42FE-BA9C-8DD3CC897603}" type="presParOf" srcId="{CCAE929A-94F9-4808-82CD-70FCE83CFA65}" destId="{60AE5F93-D12B-4592-BA7F-2261ECB0016B}" srcOrd="3" destOrd="0" presId="urn:microsoft.com/office/officeart/2005/8/layout/orgChart1"/>
    <dgm:cxn modelId="{AE1D2B92-69D7-41E7-A08A-12B49264AC35}" type="presParOf" srcId="{60AE5F93-D12B-4592-BA7F-2261ECB0016B}" destId="{825434EB-0E2C-42FA-A750-AAFF60C38DA9}" srcOrd="0" destOrd="0" presId="urn:microsoft.com/office/officeart/2005/8/layout/orgChart1"/>
    <dgm:cxn modelId="{843A1025-B627-44B6-B020-131900FCCECD}" type="presParOf" srcId="{825434EB-0E2C-42FA-A750-AAFF60C38DA9}" destId="{E05DAADD-36FF-4C0E-94A6-DFFAC8189173}" srcOrd="0" destOrd="0" presId="urn:microsoft.com/office/officeart/2005/8/layout/orgChart1"/>
    <dgm:cxn modelId="{CE1BDC5E-FC72-4643-BDA6-F26958C0BCBC}" type="presParOf" srcId="{825434EB-0E2C-42FA-A750-AAFF60C38DA9}" destId="{7EDAF033-8EF5-4953-AB26-1615EC0F8424}" srcOrd="1" destOrd="0" presId="urn:microsoft.com/office/officeart/2005/8/layout/orgChart1"/>
    <dgm:cxn modelId="{F3C85594-8B67-42E0-994A-4B7765B9B3DA}" type="presParOf" srcId="{60AE5F93-D12B-4592-BA7F-2261ECB0016B}" destId="{42AF4D2E-F2C2-469F-BD54-1BB5324D7096}" srcOrd="1" destOrd="0" presId="urn:microsoft.com/office/officeart/2005/8/layout/orgChart1"/>
    <dgm:cxn modelId="{4AB388BA-8D91-428C-BB63-75923FECCE20}" type="presParOf" srcId="{60AE5F93-D12B-4592-BA7F-2261ECB0016B}" destId="{A6723B1A-4979-41AA-AB9B-79A6720C87A0}" srcOrd="2" destOrd="0" presId="urn:microsoft.com/office/officeart/2005/8/layout/orgChart1"/>
    <dgm:cxn modelId="{D6D3BACA-56D3-441E-B28D-859621AA89CB}" type="presParOf" srcId="{E6509853-B9BC-404F-BC7D-5C8FBFAEEDEE}" destId="{93F22A41-49BE-4965-8DA1-CEA3B7E69134}" srcOrd="2" destOrd="0" presId="urn:microsoft.com/office/officeart/2005/8/layout/orgChart1"/>
    <dgm:cxn modelId="{D1C3B543-CB90-460B-A506-4593DE1DB678}" type="presParOf" srcId="{D7CD01F4-1714-46BB-97FF-3FE38567228B}" destId="{29E614F5-19C0-4143-B911-3196654B742D}" srcOrd="4" destOrd="0" presId="urn:microsoft.com/office/officeart/2005/8/layout/orgChart1"/>
    <dgm:cxn modelId="{43D00C59-C934-4A93-974A-3F65606609B2}" type="presParOf" srcId="{D7CD01F4-1714-46BB-97FF-3FE38567228B}" destId="{0C064DD1-9118-42FE-A59E-5E855ED41183}" srcOrd="5" destOrd="0" presId="urn:microsoft.com/office/officeart/2005/8/layout/orgChart1"/>
    <dgm:cxn modelId="{9AA14D4D-D2DF-4CA8-A9F1-E21A95968154}" type="presParOf" srcId="{0C064DD1-9118-42FE-A59E-5E855ED41183}" destId="{0C8B133C-5717-43E2-89AE-F974B42E3483}" srcOrd="0" destOrd="0" presId="urn:microsoft.com/office/officeart/2005/8/layout/orgChart1"/>
    <dgm:cxn modelId="{8107EE71-C795-4200-8D26-1630CF87CA43}" type="presParOf" srcId="{0C8B133C-5717-43E2-89AE-F974B42E3483}" destId="{0D572222-C7F2-4519-8DCB-FBACA48DC8BB}" srcOrd="0" destOrd="0" presId="urn:microsoft.com/office/officeart/2005/8/layout/orgChart1"/>
    <dgm:cxn modelId="{E810ADD3-B81E-4CDE-AF52-372E715CABAE}" type="presParOf" srcId="{0C8B133C-5717-43E2-89AE-F974B42E3483}" destId="{3A5A8733-5373-44BC-9B7C-23B37076A9D5}" srcOrd="1" destOrd="0" presId="urn:microsoft.com/office/officeart/2005/8/layout/orgChart1"/>
    <dgm:cxn modelId="{C25744CD-58E0-4805-8291-5724BFFC7513}" type="presParOf" srcId="{0C064DD1-9118-42FE-A59E-5E855ED41183}" destId="{8F531839-D161-4936-AF95-60965AB9BD31}" srcOrd="1" destOrd="0" presId="urn:microsoft.com/office/officeart/2005/8/layout/orgChart1"/>
    <dgm:cxn modelId="{EF3227A8-3AB1-42F1-92DC-2AA789937AA7}" type="presParOf" srcId="{8F531839-D161-4936-AF95-60965AB9BD31}" destId="{12F996D6-8AA6-4E89-9F5D-20E336BD2148}" srcOrd="0" destOrd="0" presId="urn:microsoft.com/office/officeart/2005/8/layout/orgChart1"/>
    <dgm:cxn modelId="{F7D4B13D-8156-488C-9C30-68F2BA4869BE}" type="presParOf" srcId="{8F531839-D161-4936-AF95-60965AB9BD31}" destId="{E9E70853-F169-4D24-80B6-C932E65D62AA}" srcOrd="1" destOrd="0" presId="urn:microsoft.com/office/officeart/2005/8/layout/orgChart1"/>
    <dgm:cxn modelId="{02E6D12F-7EBA-4F51-97E5-2C77AA3C607B}" type="presParOf" srcId="{E9E70853-F169-4D24-80B6-C932E65D62AA}" destId="{0636F74A-55A0-4591-8E63-D0EBBCBB1EF4}" srcOrd="0" destOrd="0" presId="urn:microsoft.com/office/officeart/2005/8/layout/orgChart1"/>
    <dgm:cxn modelId="{3EA81000-A84B-48A4-8E39-19282890D372}" type="presParOf" srcId="{0636F74A-55A0-4591-8E63-D0EBBCBB1EF4}" destId="{60ED4405-4B33-424F-BDD0-904176FD341A}" srcOrd="0" destOrd="0" presId="urn:microsoft.com/office/officeart/2005/8/layout/orgChart1"/>
    <dgm:cxn modelId="{6D1E1A79-4D2D-4EB4-9784-09BF7612B4A9}" type="presParOf" srcId="{0636F74A-55A0-4591-8E63-D0EBBCBB1EF4}" destId="{013F55CE-C416-4CE5-8099-DC1464CDD2D1}" srcOrd="1" destOrd="0" presId="urn:microsoft.com/office/officeart/2005/8/layout/orgChart1"/>
    <dgm:cxn modelId="{25680E48-38F2-40C3-BF61-87AA03D42BAC}" type="presParOf" srcId="{E9E70853-F169-4D24-80B6-C932E65D62AA}" destId="{77F98559-38A2-4B71-9C66-BC521C0ADF1E}" srcOrd="1" destOrd="0" presId="urn:microsoft.com/office/officeart/2005/8/layout/orgChart1"/>
    <dgm:cxn modelId="{C839379B-5824-43F7-9880-4D965294638E}" type="presParOf" srcId="{E9E70853-F169-4D24-80B6-C932E65D62AA}" destId="{D8EC310B-A576-459B-B31C-1534B567B9A9}" srcOrd="2" destOrd="0" presId="urn:microsoft.com/office/officeart/2005/8/layout/orgChart1"/>
    <dgm:cxn modelId="{14AFCDEE-2819-4139-BB79-B33D3CB2C9DA}" type="presParOf" srcId="{8F531839-D161-4936-AF95-60965AB9BD31}" destId="{325BD8FD-3CF2-4B16-A651-CEEEE6B92DA0}" srcOrd="2" destOrd="0" presId="urn:microsoft.com/office/officeart/2005/8/layout/orgChart1"/>
    <dgm:cxn modelId="{6A9B2524-DE1C-4857-AD9E-F02308687FBA}" type="presParOf" srcId="{8F531839-D161-4936-AF95-60965AB9BD31}" destId="{87619E33-A523-4AC5-9111-A1A366F3E2F4}" srcOrd="3" destOrd="0" presId="urn:microsoft.com/office/officeart/2005/8/layout/orgChart1"/>
    <dgm:cxn modelId="{30BB8EE0-FD63-41C9-B029-D7723F1AF327}" type="presParOf" srcId="{87619E33-A523-4AC5-9111-A1A366F3E2F4}" destId="{3FA486E3-A042-453D-B2C0-459DB4B22F99}" srcOrd="0" destOrd="0" presId="urn:microsoft.com/office/officeart/2005/8/layout/orgChart1"/>
    <dgm:cxn modelId="{F69ECE14-DF0D-4332-B21E-4277BF3D2052}" type="presParOf" srcId="{3FA486E3-A042-453D-B2C0-459DB4B22F99}" destId="{AA116C44-E2FC-4B45-A4AD-65B798878988}" srcOrd="0" destOrd="0" presId="urn:microsoft.com/office/officeart/2005/8/layout/orgChart1"/>
    <dgm:cxn modelId="{4E6EDC30-97E9-459F-B2FE-01E58B109B8A}" type="presParOf" srcId="{3FA486E3-A042-453D-B2C0-459DB4B22F99}" destId="{B912D3CF-0E09-44A1-863C-DEE6998F50C9}" srcOrd="1" destOrd="0" presId="urn:microsoft.com/office/officeart/2005/8/layout/orgChart1"/>
    <dgm:cxn modelId="{CAC40918-EEA1-45F9-8775-785286068209}" type="presParOf" srcId="{87619E33-A523-4AC5-9111-A1A366F3E2F4}" destId="{7F3D9263-BB2D-489E-B0B5-A682F5322FB6}" srcOrd="1" destOrd="0" presId="urn:microsoft.com/office/officeart/2005/8/layout/orgChart1"/>
    <dgm:cxn modelId="{44DBD23E-6D34-4DD5-9192-DEDDEA57DBF9}" type="presParOf" srcId="{87619E33-A523-4AC5-9111-A1A366F3E2F4}" destId="{8D2049C4-FBBA-447F-ACF6-0DD62F7ECD61}" srcOrd="2" destOrd="0" presId="urn:microsoft.com/office/officeart/2005/8/layout/orgChart1"/>
    <dgm:cxn modelId="{9C40361F-7033-4FDA-880A-0017B7212200}" type="presParOf" srcId="{0C064DD1-9118-42FE-A59E-5E855ED41183}" destId="{A3174692-60C5-47E2-B678-0BD3328E318F}" srcOrd="2" destOrd="0" presId="urn:microsoft.com/office/officeart/2005/8/layout/orgChart1"/>
    <dgm:cxn modelId="{62C96DD5-5A2C-46E8-AEAB-E93D6E8433E8}" type="presParOf" srcId="{ECAA2890-D8C9-4113-A386-7B62087658C6}" destId="{3C08A7E3-A149-4B41-A5CA-7BDAA46278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3d4" qsCatId="3D" csTypeId="urn:microsoft.com/office/officeart/2005/8/colors/accent2_1" csCatId="accent2" phldr="1"/>
      <dgm:spPr/>
      <dgm:t>
        <a:bodyPr/>
        <a:lstStyle/>
        <a:p>
          <a:endParaRPr lang="es-CO"/>
        </a:p>
      </dgm:t>
    </dgm:pt>
    <dgm:pt modelId="{13F47076-8E0B-4D3E-963B-0B3337D1FC1C}">
      <dgm:prSet phldrT="[Texto]" custT="1"/>
      <dgm:spPr/>
      <dgm:t>
        <a:bodyPr/>
        <a:lstStyle/>
        <a:p>
          <a:r>
            <a:rPr lang="es-CO" sz="1700" dirty="0"/>
            <a:t>CLASIFICACION SOC. EN LIQUIDACION EN PROCESO</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custT="1"/>
      <dgm:spPr/>
      <dgm:t>
        <a:bodyPr/>
        <a:lstStyle/>
        <a:p>
          <a:pPr marL="0" lvl="0" algn="ctr" defTabSz="533400">
            <a:lnSpc>
              <a:spcPct val="90000"/>
            </a:lnSpc>
            <a:spcBef>
              <a:spcPct val="0"/>
            </a:spcBef>
            <a:spcAft>
              <a:spcPct val="35000"/>
            </a:spcAft>
            <a:buNone/>
          </a:pPr>
          <a:r>
            <a:rPr lang="es-CO" sz="1200" kern="1200" dirty="0"/>
            <a:t>Con activos</a:t>
          </a:r>
        </a:p>
        <a:p>
          <a:pPr marL="0" lvl="0" algn="ctr" defTabSz="533400">
            <a:lnSpc>
              <a:spcPct val="90000"/>
            </a:lnSpc>
            <a:spcBef>
              <a:spcPct val="0"/>
            </a:spcBef>
            <a:spcAft>
              <a:spcPct val="35000"/>
            </a:spcAft>
            <a:buNone/>
          </a:pPr>
          <a:r>
            <a:rPr lang="es-CO" sz="1400" b="1" kern="1200" dirty="0">
              <a:solidFill>
                <a:srgbClr val="C00000"/>
              </a:solidFill>
              <a:latin typeface="Calibri"/>
              <a:ea typeface="+mn-ea"/>
              <a:cs typeface="+mn-cs"/>
            </a:rPr>
            <a:t>95</a:t>
          </a:r>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0B612627-6CBE-4657-84CB-050916C68498}">
      <dgm:prSet phldrT="[Texto]" custT="1"/>
      <dgm:spPr/>
      <dgm:t>
        <a:bodyPr/>
        <a:lstStyle/>
        <a:p>
          <a:pPr marL="0" lvl="0" algn="ctr" defTabSz="533400">
            <a:lnSpc>
              <a:spcPct val="90000"/>
            </a:lnSpc>
            <a:spcBef>
              <a:spcPct val="0"/>
            </a:spcBef>
            <a:spcAft>
              <a:spcPct val="35000"/>
            </a:spcAft>
            <a:buNone/>
          </a:pPr>
          <a:r>
            <a:rPr lang="es-ES" sz="1200" kern="1200" dirty="0"/>
            <a:t>Con activos NO representativos</a:t>
          </a:r>
        </a:p>
        <a:p>
          <a:pPr marL="0" lvl="0" algn="ctr" defTabSz="533400">
            <a:lnSpc>
              <a:spcPct val="90000"/>
            </a:lnSpc>
            <a:spcBef>
              <a:spcPct val="0"/>
            </a:spcBef>
            <a:spcAft>
              <a:spcPct val="35000"/>
            </a:spcAft>
            <a:buNone/>
          </a:pPr>
          <a:r>
            <a:rPr lang="es-ES" sz="1400" b="1" kern="1200" dirty="0">
              <a:solidFill>
                <a:srgbClr val="C00000"/>
              </a:solidFill>
              <a:latin typeface="Calibri"/>
              <a:ea typeface="+mn-ea"/>
              <a:cs typeface="+mn-cs"/>
            </a:rPr>
            <a:t>36</a:t>
          </a:r>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F8BF66D3-0512-4A11-8ACB-F8B83CE8B274}">
      <dgm:prSet phldrT="[Texto]"/>
      <dgm:spPr/>
      <dgm:t>
        <a:bodyPr/>
        <a:lstStyle/>
        <a:p>
          <a:endParaRPr lang="es-CO" dirty="0"/>
        </a:p>
      </dgm:t>
    </dgm:pt>
    <dgm:pt modelId="{EF29A092-3691-4CB5-98D2-10A052380C93}" type="parTrans" cxnId="{D58A7BF6-D045-44E2-A067-759F48B62A6A}">
      <dgm:prSet/>
      <dgm:spPr/>
      <dgm:t>
        <a:bodyPr/>
        <a:lstStyle/>
        <a:p>
          <a:endParaRPr lang="es-CO"/>
        </a:p>
      </dgm:t>
    </dgm:pt>
    <dgm:pt modelId="{183FEFEE-E420-49C0-9876-C0A23EE90F0A}" type="sibTrans" cxnId="{D58A7BF6-D045-44E2-A067-759F48B62A6A}">
      <dgm:prSet/>
      <dgm:spPr/>
      <dgm:t>
        <a:bodyPr/>
        <a:lstStyle/>
        <a:p>
          <a:endParaRPr lang="es-CO"/>
        </a:p>
      </dgm:t>
    </dgm:pt>
    <dgm:pt modelId="{0AE0783B-0977-4B79-9837-9D7DA2EA7079}">
      <dgm:prSet phldrT="[Texto]" custT="1"/>
      <dgm:spPr/>
      <dgm:t>
        <a:bodyPr/>
        <a:lstStyle/>
        <a:p>
          <a:pPr marL="0" lvl="0" algn="ctr" defTabSz="711200">
            <a:lnSpc>
              <a:spcPct val="90000"/>
            </a:lnSpc>
            <a:spcBef>
              <a:spcPct val="0"/>
            </a:spcBef>
            <a:spcAft>
              <a:spcPct val="35000"/>
            </a:spcAft>
            <a:buNone/>
          </a:pPr>
          <a:r>
            <a:rPr lang="es-CO" sz="1200" kern="1200" dirty="0">
              <a:solidFill>
                <a:prstClr val="black">
                  <a:hueOff val="0"/>
                  <a:satOff val="0"/>
                  <a:lumOff val="0"/>
                  <a:alphaOff val="0"/>
                </a:prstClr>
              </a:solidFill>
              <a:latin typeface="Calibri"/>
              <a:ea typeface="+mn-ea"/>
              <a:cs typeface="+mn-cs"/>
            </a:rPr>
            <a:t>Con activo por definir en E.D</a:t>
          </a:r>
        </a:p>
        <a:p>
          <a:pPr marL="0" lvl="0" algn="ctr" defTabSz="533400">
            <a:lnSpc>
              <a:spcPct val="90000"/>
            </a:lnSpc>
            <a:spcBef>
              <a:spcPct val="0"/>
            </a:spcBef>
            <a:spcAft>
              <a:spcPct val="35000"/>
            </a:spcAft>
            <a:buNone/>
          </a:pPr>
          <a:r>
            <a:rPr lang="es-CO" sz="1400" b="1" kern="1200" dirty="0">
              <a:solidFill>
                <a:srgbClr val="C00000"/>
              </a:solidFill>
              <a:latin typeface="Calibri"/>
              <a:ea typeface="+mn-ea"/>
              <a:cs typeface="+mn-cs"/>
            </a:rPr>
            <a:t>7  </a:t>
          </a:r>
          <a:endParaRPr lang="es-ES" sz="1400" b="1" kern="1200" dirty="0">
            <a:solidFill>
              <a:srgbClr val="C00000"/>
            </a:solidFill>
            <a:latin typeface="Calibri"/>
            <a:ea typeface="+mn-ea"/>
            <a:cs typeface="+mn-cs"/>
          </a:endParaRPr>
        </a:p>
      </dgm:t>
    </dgm:pt>
    <dgm:pt modelId="{55F20EBF-D61B-4979-B621-4DD4BEC31200}" type="parTrans" cxnId="{076D4E95-5FA2-4180-8E69-07705E5FCBFF}">
      <dgm:prSet/>
      <dgm:spPr/>
      <dgm:t>
        <a:bodyPr/>
        <a:lstStyle/>
        <a:p>
          <a:endParaRPr lang="es-CO"/>
        </a:p>
      </dgm:t>
    </dgm:pt>
    <dgm:pt modelId="{E6479B53-508B-4869-B08D-04C4E651A462}" type="sibTrans" cxnId="{076D4E95-5FA2-4180-8E69-07705E5FCBFF}">
      <dgm:prSet/>
      <dgm:spPr/>
      <dgm:t>
        <a:bodyPr/>
        <a:lstStyle/>
        <a:p>
          <a:endParaRPr lang="es-CO"/>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custScaleY="78113" custLinFactNeighborY="-14341"/>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3" custScaleY="119361" custLinFactNeighborX="-147" custLinFactNeighborY="4036">
        <dgm:presLayoutVars>
          <dgm:bulletEnabled val="1"/>
        </dgm:presLayoutVars>
      </dgm:prSet>
      <dgm:spPr/>
    </dgm:pt>
    <dgm:pt modelId="{7A43BEFC-4E0B-40A1-8758-2C59B1E73C47}" type="pres">
      <dgm:prSet presAssocID="{0B612627-6CBE-4657-84CB-050916C68498}" presName="pillarX" presStyleLbl="node1" presStyleIdx="1" presStyleCnt="3" custScaleY="119361" custLinFactNeighborY="457">
        <dgm:presLayoutVars>
          <dgm:bulletEnabled val="1"/>
        </dgm:presLayoutVars>
      </dgm:prSet>
      <dgm:spPr/>
    </dgm:pt>
    <dgm:pt modelId="{D9A69406-F2E7-4756-89D9-B17178A46C11}" type="pres">
      <dgm:prSet presAssocID="{0AE0783B-0977-4B79-9837-9D7DA2EA7079}" presName="pillarX" presStyleLbl="node1" presStyleIdx="2" presStyleCnt="3" custScaleY="109755" custLinFactNeighborX="0" custLinFactNeighborY="-4844">
        <dgm:presLayoutVars>
          <dgm:bulletEnabled val="1"/>
        </dgm:presLayoutVars>
      </dgm:prSet>
      <dgm:spPr/>
    </dgm:pt>
    <dgm:pt modelId="{61EFCB39-33D5-4C97-A4C0-C15D93E750E0}" type="pres">
      <dgm:prSet presAssocID="{13F47076-8E0B-4D3E-963B-0B3337D1FC1C}" presName="base" presStyleLbl="dkBgShp" presStyleIdx="1" presStyleCnt="2" custLinFactNeighborY="4117"/>
      <dgm:spPr/>
    </dgm:pt>
  </dgm:ptLst>
  <dgm:cxnLst>
    <dgm:cxn modelId="{CF63C640-7469-4F8E-BC7A-7831E3E78CCC}" type="presOf" srcId="{0AE0783B-0977-4B79-9837-9D7DA2EA7079}" destId="{D9A69406-F2E7-4756-89D9-B17178A46C11}"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98043049-6BA5-47C4-A637-5E4A6348765E}" type="presOf" srcId="{13F47076-8E0B-4D3E-963B-0B3337D1FC1C}" destId="{23F77E75-4E34-48ED-96A1-B56D9A5ED6DA}"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076D4E95-5FA2-4180-8E69-07705E5FCBFF}" srcId="{13F47076-8E0B-4D3E-963B-0B3337D1FC1C}" destId="{0AE0783B-0977-4B79-9837-9D7DA2EA7079}" srcOrd="2" destOrd="0" parTransId="{55F20EBF-D61B-4979-B621-4DD4BEC31200}" sibTransId="{E6479B53-508B-4869-B08D-04C4E651A462}"/>
    <dgm:cxn modelId="{72B4829C-6D5C-47A3-B788-8FD43CD7AE21}" srcId="{9574D560-9D9A-4161-BCDF-7CEE7F5FB87A}" destId="{13F47076-8E0B-4D3E-963B-0B3337D1FC1C}" srcOrd="0" destOrd="0" parTransId="{D0DE8A72-677C-4406-9C55-FD89F13E6A43}" sibTransId="{A148660B-F10E-4E75-81A5-55646F418FF7}"/>
    <dgm:cxn modelId="{F149E7B7-679F-4322-A35C-023708678282}" type="presOf" srcId="{0B612627-6CBE-4657-84CB-050916C68498}" destId="{7A43BEFC-4E0B-40A1-8758-2C59B1E73C47}" srcOrd="0" destOrd="0" presId="urn:microsoft.com/office/officeart/2005/8/layout/hList3"/>
    <dgm:cxn modelId="{E690E1DD-5DFD-4041-9703-ED7A64F94C1F}" srcId="{13F47076-8E0B-4D3E-963B-0B3337D1FC1C}" destId="{0B612627-6CBE-4657-84CB-050916C68498}" srcOrd="1"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D58A7BF6-D045-44E2-A067-759F48B62A6A}" srcId="{9574D560-9D9A-4161-BCDF-7CEE7F5FB87A}" destId="{F8BF66D3-0512-4A11-8ACB-F8B83CE8B274}" srcOrd="1" destOrd="0" parTransId="{EF29A092-3691-4CB5-98D2-10A052380C93}" sibTransId="{183FEFEE-E420-49C0-9876-C0A23EE90F0A}"/>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41DEB3B3-F869-4CD2-B859-AB45A4CED3D9}" type="presParOf" srcId="{1B29A995-550E-4C69-AA76-143390E9CDD5}" destId="{7A43BEFC-4E0B-40A1-8758-2C59B1E73C47}" srcOrd="1" destOrd="0" presId="urn:microsoft.com/office/officeart/2005/8/layout/hList3"/>
    <dgm:cxn modelId="{C36E28D6-A19A-4E70-BF81-BC21B5B96C89}" type="presParOf" srcId="{1B29A995-550E-4C69-AA76-143390E9CDD5}" destId="{D9A69406-F2E7-4756-89D9-B17178A46C11}" srcOrd="2"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3d4" qsCatId="3D" csTypeId="urn:microsoft.com/office/officeart/2005/8/colors/accent2_1" csCatId="accent2" phldr="1"/>
      <dgm:spPr/>
      <dgm:t>
        <a:bodyPr/>
        <a:lstStyle/>
        <a:p>
          <a:endParaRPr lang="es-CO"/>
        </a:p>
      </dgm:t>
    </dgm:pt>
    <dgm:pt modelId="{13F47076-8E0B-4D3E-963B-0B3337D1FC1C}">
      <dgm:prSet phldrT="[Texto]" custT="1"/>
      <dgm:spPr/>
      <dgm:t>
        <a:bodyPr/>
        <a:lstStyle/>
        <a:p>
          <a:r>
            <a:rPr lang="es-CO" sz="1700" dirty="0"/>
            <a:t>CLASIFICACION SOC. EN LIQUIDACION EXTINTAS</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custT="1"/>
      <dgm:spPr/>
      <dgm:t>
        <a:bodyPr/>
        <a:lstStyle/>
        <a:p>
          <a:r>
            <a:rPr lang="es-CO" sz="1200" dirty="0"/>
            <a:t>Con activos</a:t>
          </a:r>
        </a:p>
        <a:p>
          <a:r>
            <a:rPr lang="es-CO" sz="1400" b="1" dirty="0">
              <a:solidFill>
                <a:srgbClr val="C00000"/>
              </a:solidFill>
            </a:rPr>
            <a:t>82</a:t>
          </a:r>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0B612627-6CBE-4657-84CB-050916C68498}">
      <dgm:prSet phldrT="[Texto]" custT="1"/>
      <dgm:spPr/>
      <dgm:t>
        <a:bodyPr/>
        <a:lstStyle/>
        <a:p>
          <a:pPr marL="0" lvl="0" algn="ctr" defTabSz="533400">
            <a:lnSpc>
              <a:spcPct val="90000"/>
            </a:lnSpc>
            <a:spcBef>
              <a:spcPct val="0"/>
            </a:spcBef>
            <a:spcAft>
              <a:spcPct val="35000"/>
            </a:spcAft>
            <a:buNone/>
          </a:pPr>
          <a:r>
            <a:rPr lang="es-ES" sz="1200" kern="1200" dirty="0"/>
            <a:t>Con activos NO representativos</a:t>
          </a:r>
        </a:p>
        <a:p>
          <a:pPr marL="0" lvl="0" algn="ctr" defTabSz="533400">
            <a:lnSpc>
              <a:spcPct val="90000"/>
            </a:lnSpc>
            <a:spcBef>
              <a:spcPct val="0"/>
            </a:spcBef>
            <a:spcAft>
              <a:spcPct val="35000"/>
            </a:spcAft>
            <a:buNone/>
          </a:pPr>
          <a:r>
            <a:rPr lang="es-ES" sz="1400" b="1" kern="1200" dirty="0">
              <a:solidFill>
                <a:srgbClr val="C00000"/>
              </a:solidFill>
              <a:latin typeface="Calibri"/>
              <a:ea typeface="+mn-ea"/>
              <a:cs typeface="+mn-cs"/>
            </a:rPr>
            <a:t>29</a:t>
          </a:r>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F8BF66D3-0512-4A11-8ACB-F8B83CE8B274}">
      <dgm:prSet phldrT="[Texto]"/>
      <dgm:spPr/>
      <dgm:t>
        <a:bodyPr/>
        <a:lstStyle/>
        <a:p>
          <a:endParaRPr lang="es-CO" dirty="0"/>
        </a:p>
      </dgm:t>
    </dgm:pt>
    <dgm:pt modelId="{EF29A092-3691-4CB5-98D2-10A052380C93}" type="parTrans" cxnId="{D58A7BF6-D045-44E2-A067-759F48B62A6A}">
      <dgm:prSet/>
      <dgm:spPr/>
      <dgm:t>
        <a:bodyPr/>
        <a:lstStyle/>
        <a:p>
          <a:endParaRPr lang="es-CO"/>
        </a:p>
      </dgm:t>
    </dgm:pt>
    <dgm:pt modelId="{183FEFEE-E420-49C0-9876-C0A23EE90F0A}" type="sibTrans" cxnId="{D58A7BF6-D045-44E2-A067-759F48B62A6A}">
      <dgm:prSet/>
      <dgm:spPr/>
      <dgm:t>
        <a:bodyPr/>
        <a:lstStyle/>
        <a:p>
          <a:endParaRPr lang="es-CO"/>
        </a:p>
      </dgm:t>
    </dgm:pt>
    <dgm:pt modelId="{0AE0783B-0977-4B79-9837-9D7DA2EA7079}">
      <dgm:prSet phldrT="[Texto]" custT="1"/>
      <dgm:spPr/>
      <dgm:t>
        <a:bodyPr/>
        <a:lstStyle/>
        <a:p>
          <a:pPr marL="0" lvl="0" algn="ctr" defTabSz="711200">
            <a:lnSpc>
              <a:spcPct val="90000"/>
            </a:lnSpc>
            <a:spcBef>
              <a:spcPct val="0"/>
            </a:spcBef>
            <a:spcAft>
              <a:spcPct val="35000"/>
            </a:spcAft>
            <a:buNone/>
          </a:pPr>
          <a:r>
            <a:rPr lang="es-CO" sz="1200" kern="1200" dirty="0">
              <a:solidFill>
                <a:prstClr val="black">
                  <a:hueOff val="0"/>
                  <a:satOff val="0"/>
                  <a:lumOff val="0"/>
                  <a:alphaOff val="0"/>
                </a:prstClr>
              </a:solidFill>
              <a:latin typeface="Calibri"/>
              <a:ea typeface="+mn-ea"/>
              <a:cs typeface="+mn-cs"/>
            </a:rPr>
            <a:t>Con activo NO realizable</a:t>
          </a:r>
        </a:p>
        <a:p>
          <a:pPr marL="0" lvl="0" algn="ctr" defTabSz="533400">
            <a:lnSpc>
              <a:spcPct val="90000"/>
            </a:lnSpc>
            <a:spcBef>
              <a:spcPct val="0"/>
            </a:spcBef>
            <a:spcAft>
              <a:spcPct val="35000"/>
            </a:spcAft>
            <a:buNone/>
          </a:pPr>
          <a:r>
            <a:rPr lang="es-CO" sz="1400" b="1" kern="1200" dirty="0">
              <a:solidFill>
                <a:srgbClr val="C00000"/>
              </a:solidFill>
              <a:latin typeface="Calibri"/>
              <a:ea typeface="+mn-ea"/>
              <a:cs typeface="+mn-cs"/>
            </a:rPr>
            <a:t>1  </a:t>
          </a:r>
          <a:endParaRPr lang="es-ES" sz="1400" b="1" kern="1200" dirty="0">
            <a:solidFill>
              <a:srgbClr val="C00000"/>
            </a:solidFill>
            <a:latin typeface="Calibri"/>
            <a:ea typeface="+mn-ea"/>
            <a:cs typeface="+mn-cs"/>
          </a:endParaRPr>
        </a:p>
      </dgm:t>
    </dgm:pt>
    <dgm:pt modelId="{55F20EBF-D61B-4979-B621-4DD4BEC31200}" type="parTrans" cxnId="{076D4E95-5FA2-4180-8E69-07705E5FCBFF}">
      <dgm:prSet/>
      <dgm:spPr/>
      <dgm:t>
        <a:bodyPr/>
        <a:lstStyle/>
        <a:p>
          <a:endParaRPr lang="es-CO"/>
        </a:p>
      </dgm:t>
    </dgm:pt>
    <dgm:pt modelId="{E6479B53-508B-4869-B08D-04C4E651A462}" type="sibTrans" cxnId="{076D4E95-5FA2-4180-8E69-07705E5FCBFF}">
      <dgm:prSet/>
      <dgm:spPr/>
      <dgm:t>
        <a:bodyPr/>
        <a:lstStyle/>
        <a:p>
          <a:endParaRPr lang="es-CO"/>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custScaleY="78113" custLinFactNeighborY="-14341"/>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3" custScaleX="68687" custScaleY="119361" custLinFactNeighborY="1888">
        <dgm:presLayoutVars>
          <dgm:bulletEnabled val="1"/>
        </dgm:presLayoutVars>
      </dgm:prSet>
      <dgm:spPr/>
    </dgm:pt>
    <dgm:pt modelId="{7A43BEFC-4E0B-40A1-8758-2C59B1E73C47}" type="pres">
      <dgm:prSet presAssocID="{0B612627-6CBE-4657-84CB-050916C68498}" presName="pillarX" presStyleLbl="node1" presStyleIdx="1" presStyleCnt="3" custScaleX="144907" custScaleY="119361" custLinFactNeighborY="457">
        <dgm:presLayoutVars>
          <dgm:bulletEnabled val="1"/>
        </dgm:presLayoutVars>
      </dgm:prSet>
      <dgm:spPr/>
    </dgm:pt>
    <dgm:pt modelId="{D9A69406-F2E7-4756-89D9-B17178A46C11}" type="pres">
      <dgm:prSet presAssocID="{0AE0783B-0977-4B79-9837-9D7DA2EA7079}" presName="pillarX" presStyleLbl="node1" presStyleIdx="2" presStyleCnt="3" custScaleY="109755" custLinFactNeighborX="0" custLinFactNeighborY="-4844">
        <dgm:presLayoutVars>
          <dgm:bulletEnabled val="1"/>
        </dgm:presLayoutVars>
      </dgm:prSet>
      <dgm:spPr/>
    </dgm:pt>
    <dgm:pt modelId="{61EFCB39-33D5-4C97-A4C0-C15D93E750E0}" type="pres">
      <dgm:prSet presAssocID="{13F47076-8E0B-4D3E-963B-0B3337D1FC1C}" presName="base" presStyleLbl="dkBgShp" presStyleIdx="1" presStyleCnt="2" custLinFactNeighborY="4117"/>
      <dgm:spPr/>
    </dgm:pt>
  </dgm:ptLst>
  <dgm:cxnLst>
    <dgm:cxn modelId="{CF63C640-7469-4F8E-BC7A-7831E3E78CCC}" type="presOf" srcId="{0AE0783B-0977-4B79-9837-9D7DA2EA7079}" destId="{D9A69406-F2E7-4756-89D9-B17178A46C11}"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98043049-6BA5-47C4-A637-5E4A6348765E}" type="presOf" srcId="{13F47076-8E0B-4D3E-963B-0B3337D1FC1C}" destId="{23F77E75-4E34-48ED-96A1-B56D9A5ED6DA}"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076D4E95-5FA2-4180-8E69-07705E5FCBFF}" srcId="{13F47076-8E0B-4D3E-963B-0B3337D1FC1C}" destId="{0AE0783B-0977-4B79-9837-9D7DA2EA7079}" srcOrd="2" destOrd="0" parTransId="{55F20EBF-D61B-4979-B621-4DD4BEC31200}" sibTransId="{E6479B53-508B-4869-B08D-04C4E651A462}"/>
    <dgm:cxn modelId="{72B4829C-6D5C-47A3-B788-8FD43CD7AE21}" srcId="{9574D560-9D9A-4161-BCDF-7CEE7F5FB87A}" destId="{13F47076-8E0B-4D3E-963B-0B3337D1FC1C}" srcOrd="0" destOrd="0" parTransId="{D0DE8A72-677C-4406-9C55-FD89F13E6A43}" sibTransId="{A148660B-F10E-4E75-81A5-55646F418FF7}"/>
    <dgm:cxn modelId="{F149E7B7-679F-4322-A35C-023708678282}" type="presOf" srcId="{0B612627-6CBE-4657-84CB-050916C68498}" destId="{7A43BEFC-4E0B-40A1-8758-2C59B1E73C47}" srcOrd="0" destOrd="0" presId="urn:microsoft.com/office/officeart/2005/8/layout/hList3"/>
    <dgm:cxn modelId="{E690E1DD-5DFD-4041-9703-ED7A64F94C1F}" srcId="{13F47076-8E0B-4D3E-963B-0B3337D1FC1C}" destId="{0B612627-6CBE-4657-84CB-050916C68498}" srcOrd="1"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D58A7BF6-D045-44E2-A067-759F48B62A6A}" srcId="{9574D560-9D9A-4161-BCDF-7CEE7F5FB87A}" destId="{F8BF66D3-0512-4A11-8ACB-F8B83CE8B274}" srcOrd="1" destOrd="0" parTransId="{EF29A092-3691-4CB5-98D2-10A052380C93}" sibTransId="{183FEFEE-E420-49C0-9876-C0A23EE90F0A}"/>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41DEB3B3-F869-4CD2-B859-AB45A4CED3D9}" type="presParOf" srcId="{1B29A995-550E-4C69-AA76-143390E9CDD5}" destId="{7A43BEFC-4E0B-40A1-8758-2C59B1E73C47}" srcOrd="1" destOrd="0" presId="urn:microsoft.com/office/officeart/2005/8/layout/hList3"/>
    <dgm:cxn modelId="{C36E28D6-A19A-4E70-BF81-BC21B5B96C89}" type="presParOf" srcId="{1B29A995-550E-4C69-AA76-143390E9CDD5}" destId="{D9A69406-F2E7-4756-89D9-B17178A46C11}" srcOrd="2"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709F451-C254-40E7-BB7E-631952493A69}" type="doc">
      <dgm:prSet loTypeId="urn:microsoft.com/office/officeart/2009/3/layout/HorizontalOrganizationChart" loCatId="hierarchy" qsTypeId="urn:microsoft.com/office/officeart/2005/8/quickstyle/3d2" qsCatId="3D" csTypeId="urn:microsoft.com/office/officeart/2005/8/colors/accent1_1" csCatId="accent1" phldr="1"/>
      <dgm:spPr/>
      <dgm:t>
        <a:bodyPr/>
        <a:lstStyle/>
        <a:p>
          <a:endParaRPr lang="es-ES"/>
        </a:p>
      </dgm:t>
    </dgm:pt>
    <dgm:pt modelId="{0B5AE5CE-1D2C-404B-84C7-CBC45145B618}">
      <dgm:prSet custT="1"/>
      <dgm:spPr/>
      <dgm:t>
        <a:bodyPr/>
        <a:lstStyle/>
        <a:p>
          <a:pPr marL="0" lvl="0" algn="ctr" defTabSz="400050">
            <a:lnSpc>
              <a:spcPct val="90000"/>
            </a:lnSpc>
            <a:spcBef>
              <a:spcPct val="0"/>
            </a:spcBef>
            <a:spcAft>
              <a:spcPct val="35000"/>
            </a:spcAft>
            <a:buNone/>
          </a:pPr>
          <a:r>
            <a:rPr lang="es-ES" sz="900" kern="1200" dirty="0">
              <a:latin typeface="Arial Black" panose="020B0A04020102020204" pitchFamily="34" charset="0"/>
              <a:ea typeface="+mn-ea"/>
              <a:cs typeface="+mn-cs"/>
            </a:rPr>
            <a:t>INMUEBLES CON VIABILIDAD JURIDICA </a:t>
          </a:r>
        </a:p>
        <a:p>
          <a:pPr marL="0" lvl="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741</a:t>
          </a:r>
        </a:p>
      </dgm:t>
    </dgm:pt>
    <dgm:pt modelId="{FBAD0B37-ACFC-4A19-A329-10DC331EC05C}" type="parTrans" cxnId="{381A87ED-A99A-4560-8C6B-C66A58815228}">
      <dgm:prSet/>
      <dgm:spPr/>
      <dgm:t>
        <a:bodyPr/>
        <a:lstStyle/>
        <a:p>
          <a:endParaRPr lang="es-CO" sz="900"/>
        </a:p>
      </dgm:t>
    </dgm:pt>
    <dgm:pt modelId="{89369E14-396A-4E8E-B401-37F8FD86A36B}" type="sibTrans" cxnId="{381A87ED-A99A-4560-8C6B-C66A58815228}">
      <dgm:prSet/>
      <dgm:spPr/>
      <dgm:t>
        <a:bodyPr/>
        <a:lstStyle/>
        <a:p>
          <a:endParaRPr lang="es-CO" sz="900"/>
        </a:p>
      </dgm:t>
    </dgm:pt>
    <dgm:pt modelId="{3D2659EC-2141-4E87-BA23-A5071DB1537D}">
      <dgm:prSet custT="1"/>
      <dgm:spPr/>
      <dgm:t>
        <a:bodyPr/>
        <a:lstStyle/>
        <a:p>
          <a:pPr marL="0" lvl="0" indent="0" algn="ctr" defTabSz="62230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indent="0" algn="ctr" defTabSz="622300">
            <a:lnSpc>
              <a:spcPct val="90000"/>
            </a:lnSpc>
            <a:spcBef>
              <a:spcPct val="0"/>
            </a:spcBef>
            <a:spcAft>
              <a:spcPct val="35000"/>
            </a:spcAft>
            <a:buNone/>
          </a:pPr>
          <a:r>
            <a:rPr lang="es-CO" sz="900" kern="1200" dirty="0">
              <a:latin typeface="Arial Black" panose="020B0A04020102020204" pitchFamily="34" charset="0"/>
              <a:ea typeface="+mn-ea"/>
              <a:cs typeface="+mn-cs"/>
            </a:rPr>
            <a:t>PARA AVALUOS GERENCIA TECNICA CON CARGO A LAS SOCIEDADES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741</a:t>
          </a:r>
        </a:p>
        <a:p>
          <a:pPr marL="0" lvl="0" algn="ctr" defTabSz="400050">
            <a:lnSpc>
              <a:spcPct val="90000"/>
            </a:lnSpc>
            <a:spcBef>
              <a:spcPct val="0"/>
            </a:spcBef>
            <a:spcAft>
              <a:spcPct val="35000"/>
            </a:spcAft>
            <a:buNone/>
          </a:pPr>
          <a:endParaRPr lang="es-CO" sz="900" kern="1200" dirty="0"/>
        </a:p>
      </dgm:t>
    </dgm:pt>
    <dgm:pt modelId="{A89FF34A-5407-4B52-BD3D-336B467310D7}" type="parTrans" cxnId="{18B7C70D-21C1-4451-8989-43B5402A0FAC}">
      <dgm:prSet/>
      <dgm:spPr/>
      <dgm:t>
        <a:bodyPr/>
        <a:lstStyle/>
        <a:p>
          <a:endParaRPr lang="es-CO" sz="900"/>
        </a:p>
      </dgm:t>
    </dgm:pt>
    <dgm:pt modelId="{F6F48043-A305-4C0D-AD7F-64A295E8790A}" type="sibTrans" cxnId="{18B7C70D-21C1-4451-8989-43B5402A0FAC}">
      <dgm:prSet/>
      <dgm:spPr/>
      <dgm:t>
        <a:bodyPr/>
        <a:lstStyle/>
        <a:p>
          <a:endParaRPr lang="es-CO" sz="900"/>
        </a:p>
      </dgm:t>
    </dgm:pt>
    <dgm:pt modelId="{5CDE98A3-C790-4E13-9AF8-16024129EB8B}">
      <dgm:prSet custT="1"/>
      <dgm:spPr/>
      <dgm:t>
        <a:bodyPr/>
        <a:lstStyle/>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AVALUOS ELABORADOS Y APROBADOS POR TECNICA</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34</a:t>
          </a:r>
        </a:p>
      </dgm:t>
    </dgm:pt>
    <dgm:pt modelId="{6F224BCB-C183-491D-BCE7-60F3CC2AA77D}" type="parTrans" cxnId="{CB179557-22EC-4722-B2A3-58EC9CBB9E71}">
      <dgm:prSet/>
      <dgm:spPr/>
      <dgm:t>
        <a:bodyPr/>
        <a:lstStyle/>
        <a:p>
          <a:endParaRPr lang="es-CO" sz="900"/>
        </a:p>
      </dgm:t>
    </dgm:pt>
    <dgm:pt modelId="{1C125148-262D-4B0C-A49D-ED5D7A4BFBDD}" type="sibTrans" cxnId="{CB179557-22EC-4722-B2A3-58EC9CBB9E71}">
      <dgm:prSet/>
      <dgm:spPr/>
      <dgm:t>
        <a:bodyPr/>
        <a:lstStyle/>
        <a:p>
          <a:endParaRPr lang="es-CO" sz="900"/>
        </a:p>
      </dgm:t>
    </dgm:pt>
    <dgm:pt modelId="{2A40AB90-7164-4008-9AB6-2808D717B17D}">
      <dgm:prSet custT="1"/>
      <dgm:spPr/>
      <dgm: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TRANSFERIDOS A CISA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12</a:t>
          </a:r>
        </a:p>
        <a:p>
          <a:pPr marL="0" lvl="0" algn="ctr" defTabSz="400050">
            <a:lnSpc>
              <a:spcPct val="90000"/>
            </a:lnSpc>
            <a:spcBef>
              <a:spcPct val="0"/>
            </a:spcBef>
            <a:spcAft>
              <a:spcPct val="35000"/>
            </a:spcAft>
            <a:buNone/>
          </a:pPr>
          <a:endParaRPr lang="es-CO" sz="1000" kern="1200" dirty="0">
            <a:latin typeface="Arial Black" panose="020B0A04020102020204" pitchFamily="34" charset="0"/>
            <a:ea typeface="+mn-ea"/>
            <a:cs typeface="+mn-cs"/>
          </a:endParaRPr>
        </a:p>
      </dgm:t>
    </dgm:pt>
    <dgm:pt modelId="{D142E10D-E445-498C-B2D1-D2353E417F3B}" type="parTrans" cxnId="{84DFFB73-6EB5-49BE-8360-517057391452}">
      <dgm:prSet/>
      <dgm:spPr/>
      <dgm:t>
        <a:bodyPr/>
        <a:lstStyle/>
        <a:p>
          <a:endParaRPr lang="es-CO" sz="900"/>
        </a:p>
      </dgm:t>
    </dgm:pt>
    <dgm:pt modelId="{F98049AD-2FFE-40A2-A2D3-45E8AFD65327}" type="sibTrans" cxnId="{84DFFB73-6EB5-49BE-8360-517057391452}">
      <dgm:prSet/>
      <dgm:spPr/>
      <dgm:t>
        <a:bodyPr/>
        <a:lstStyle/>
        <a:p>
          <a:endParaRPr lang="es-CO" sz="900"/>
        </a:p>
      </dgm:t>
    </dgm:pt>
    <dgm:pt modelId="{97B99E65-B375-43B5-A197-9003197B386A}">
      <dgm:prSet custT="1"/>
      <dgm:spPr/>
      <dgm:t>
        <a:bodyPr/>
        <a:lstStyle/>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AVALUOS SOLICITADOS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502</a:t>
          </a: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endParaRPr lang="es-CO" sz="1000" kern="1200" dirty="0">
            <a:latin typeface="Arial Black" panose="020B0A04020102020204" pitchFamily="34" charset="0"/>
            <a:ea typeface="+mn-ea"/>
            <a:cs typeface="+mn-cs"/>
          </a:endParaRPr>
        </a:p>
      </dgm:t>
    </dgm:pt>
    <dgm:pt modelId="{3A6DA945-BC5B-4514-A796-71837E764279}" type="parTrans" cxnId="{57CE2D4E-19CC-4A9D-A8F7-7443C13ECCCE}">
      <dgm:prSet/>
      <dgm:spPr/>
      <dgm:t>
        <a:bodyPr/>
        <a:lstStyle/>
        <a:p>
          <a:endParaRPr lang="es-CO" sz="900"/>
        </a:p>
      </dgm:t>
    </dgm:pt>
    <dgm:pt modelId="{61D96906-3221-493B-954A-5341EBC6C580}" type="sibTrans" cxnId="{57CE2D4E-19CC-4A9D-A8F7-7443C13ECCCE}">
      <dgm:prSet/>
      <dgm:spPr/>
      <dgm:t>
        <a:bodyPr/>
        <a:lstStyle/>
        <a:p>
          <a:endParaRPr lang="es-CO" sz="900"/>
        </a:p>
      </dgm:t>
    </dgm:pt>
    <dgm:pt modelId="{86B44F8D-93AC-4C8F-9B4C-E7CD014F2C12}">
      <dgm:prSet custT="1"/>
      <dgm:spPr/>
      <dgm:t>
        <a:bodyPr/>
        <a:lstStyle/>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TOTAL INMUEBLES EXTINTOS </a:t>
          </a:r>
        </a:p>
        <a:p>
          <a:pPr marL="0" lvl="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781</a:t>
          </a:r>
        </a:p>
      </dgm:t>
    </dgm:pt>
    <dgm:pt modelId="{AD931502-E197-48D7-ACA3-DD13191977D1}" type="parTrans" cxnId="{8721C8A4-012A-4735-8878-FDE630B08C88}">
      <dgm:prSet/>
      <dgm:spPr/>
      <dgm:t>
        <a:bodyPr/>
        <a:lstStyle/>
        <a:p>
          <a:endParaRPr lang="es-CO"/>
        </a:p>
      </dgm:t>
    </dgm:pt>
    <dgm:pt modelId="{12E9A2C3-AA28-4553-87AC-500728E039B3}" type="sibTrans" cxnId="{8721C8A4-012A-4735-8878-FDE630B08C88}">
      <dgm:prSet/>
      <dgm:spPr/>
      <dgm:t>
        <a:bodyPr/>
        <a:lstStyle/>
        <a:p>
          <a:endParaRPr lang="es-CO"/>
        </a:p>
      </dgm:t>
    </dgm:pt>
    <dgm:pt modelId="{74A0DE4F-DF15-45B8-B526-7858A9A4886D}">
      <dgm:prSet phldrT="[Texto]" custT="1"/>
      <dgm:spPr/>
      <dgm:t>
        <a:bodyPr/>
        <a:lstStyle/>
        <a:p>
          <a:pPr marL="0" lvl="0" algn="ctr" defTabSz="400050">
            <a:lnSpc>
              <a:spcPct val="90000"/>
            </a:lnSpc>
            <a:spcBef>
              <a:spcPct val="0"/>
            </a:spcBef>
            <a:spcAft>
              <a:spcPct val="35000"/>
            </a:spcAft>
            <a:buNone/>
          </a:pPr>
          <a:r>
            <a:rPr lang="es-CO" sz="900" kern="1200" dirty="0">
              <a:solidFill>
                <a:prstClr val="black">
                  <a:hueOff val="0"/>
                  <a:satOff val="0"/>
                  <a:lumOff val="0"/>
                  <a:alphaOff val="0"/>
                </a:prstClr>
              </a:solidFill>
              <a:latin typeface="Arial Black" panose="020B0A04020102020204" pitchFamily="34" charset="0"/>
              <a:ea typeface="+mn-ea"/>
              <a:cs typeface="+mn-cs"/>
            </a:rPr>
            <a:t>PENDIENTES DE CARGUE EN EL APLICATIVO POR FALLAS EN EL SISTEMA</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22</a:t>
          </a:r>
        </a:p>
      </dgm:t>
    </dgm:pt>
    <dgm:pt modelId="{000B3724-0EAC-426B-99EF-C1CE01C5D5FE}" type="parTrans" cxnId="{DD95B706-A6CF-4F82-9496-BBD1311DA846}">
      <dgm:prSet/>
      <dgm:spPr/>
      <dgm:t>
        <a:bodyPr/>
        <a:lstStyle/>
        <a:p>
          <a:endParaRPr lang="es-CO"/>
        </a:p>
      </dgm:t>
    </dgm:pt>
    <dgm:pt modelId="{9606728D-CB05-4D70-82DF-4A5EFAD14718}" type="sibTrans" cxnId="{DD95B706-A6CF-4F82-9496-BBD1311DA846}">
      <dgm:prSet/>
      <dgm:spPr/>
      <dgm:t>
        <a:bodyPr/>
        <a:lstStyle/>
        <a:p>
          <a:endParaRPr lang="es-CO"/>
        </a:p>
      </dgm:t>
    </dgm:pt>
    <dgm:pt modelId="{DF7069F4-E251-46E7-AE38-8BCAAD040722}">
      <dgm:prSet custT="1"/>
      <dgm:spPr/>
      <dgm: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EN TRAMITE DE SOLICITAR</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205</a:t>
          </a: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p>
      </dgm:t>
    </dgm:pt>
    <dgm:pt modelId="{F25DD3EE-827F-412A-BB85-15A4FCBB38D2}" type="parTrans" cxnId="{CA3A7B93-DB86-4D2C-B0A2-E90F5EC1675E}">
      <dgm:prSet/>
      <dgm:spPr/>
      <dgm:t>
        <a:bodyPr/>
        <a:lstStyle/>
        <a:p>
          <a:endParaRPr lang="es-CO"/>
        </a:p>
      </dgm:t>
    </dgm:pt>
    <dgm:pt modelId="{7A1A9C88-2778-4611-B60E-3A981E66F9EE}" type="sibTrans" cxnId="{CA3A7B93-DB86-4D2C-B0A2-E90F5EC1675E}">
      <dgm:prSet/>
      <dgm:spPr/>
      <dgm:t>
        <a:bodyPr/>
        <a:lstStyle/>
        <a:p>
          <a:endParaRPr lang="es-CO"/>
        </a:p>
      </dgm:t>
    </dgm:pt>
    <dgm:pt modelId="{35B259B5-DEFB-440A-B1BD-E584C76371EB}">
      <dgm:prSet/>
      <dgm:spPr/>
      <dgm:t>
        <a:bodyPr/>
        <a:lstStyle/>
        <a:p>
          <a:pPr>
            <a:buNone/>
          </a:pPr>
          <a:r>
            <a:rPr lang="es-ES" dirty="0">
              <a:latin typeface="Arial Black" panose="020B0A04020102020204" pitchFamily="34" charset="0"/>
              <a:ea typeface="+mn-ea"/>
              <a:cs typeface="+mn-cs"/>
            </a:rPr>
            <a:t>INMUEBLES EN SANEAMIENTO JURÍDICO</a:t>
          </a:r>
        </a:p>
        <a:p>
          <a:pPr>
            <a:buNone/>
          </a:pPr>
          <a:r>
            <a:rPr lang="es-CO" dirty="0">
              <a:solidFill>
                <a:srgbClr val="C00000"/>
              </a:solidFill>
              <a:latin typeface="Arial Black" panose="020B0A04020102020204" pitchFamily="34" charset="0"/>
              <a:ea typeface="+mn-ea"/>
              <a:cs typeface="+mn-cs"/>
            </a:rPr>
            <a:t>40</a:t>
          </a:r>
        </a:p>
      </dgm:t>
    </dgm:pt>
    <dgm:pt modelId="{4C15C8CF-A302-4266-AA4A-C25CCAF92559}" type="parTrans" cxnId="{B18A2889-384B-48CF-9FAB-6319A3C7C0E3}">
      <dgm:prSet/>
      <dgm:spPr/>
      <dgm:t>
        <a:bodyPr/>
        <a:lstStyle/>
        <a:p>
          <a:endParaRPr lang="es-CO"/>
        </a:p>
      </dgm:t>
    </dgm:pt>
    <dgm:pt modelId="{EF0C3F4F-BB68-4988-9CF7-A5FFE97B0C31}" type="sibTrans" cxnId="{B18A2889-384B-48CF-9FAB-6319A3C7C0E3}">
      <dgm:prSet/>
      <dgm:spPr/>
      <dgm:t>
        <a:bodyPr/>
        <a:lstStyle/>
        <a:p>
          <a:endParaRPr lang="es-CO"/>
        </a:p>
      </dgm:t>
    </dgm:pt>
    <dgm:pt modelId="{4C54829A-C0D5-46D9-A604-79A4FDFC5D93}" type="pres">
      <dgm:prSet presAssocID="{0709F451-C254-40E7-BB7E-631952493A69}" presName="hierChild1" presStyleCnt="0">
        <dgm:presLayoutVars>
          <dgm:orgChart val="1"/>
          <dgm:chPref val="1"/>
          <dgm:dir/>
          <dgm:animOne val="branch"/>
          <dgm:animLvl val="lvl"/>
          <dgm:resizeHandles/>
        </dgm:presLayoutVars>
      </dgm:prSet>
      <dgm:spPr/>
    </dgm:pt>
    <dgm:pt modelId="{C43AA514-41B0-48A8-AD3A-D4CC4D5F3658}" type="pres">
      <dgm:prSet presAssocID="{86B44F8D-93AC-4C8F-9B4C-E7CD014F2C12}" presName="hierRoot1" presStyleCnt="0">
        <dgm:presLayoutVars>
          <dgm:hierBranch val="init"/>
        </dgm:presLayoutVars>
      </dgm:prSet>
      <dgm:spPr/>
    </dgm:pt>
    <dgm:pt modelId="{3F130D0C-D701-4F22-9255-283126B73E94}" type="pres">
      <dgm:prSet presAssocID="{86B44F8D-93AC-4C8F-9B4C-E7CD014F2C12}" presName="rootComposite1" presStyleCnt="0"/>
      <dgm:spPr/>
    </dgm:pt>
    <dgm:pt modelId="{F8FED53A-DA73-4594-AC94-0CCDD09AF806}" type="pres">
      <dgm:prSet presAssocID="{86B44F8D-93AC-4C8F-9B4C-E7CD014F2C12}" presName="rootText1" presStyleLbl="node0" presStyleIdx="0" presStyleCnt="1" custLinFactY="-2934" custLinFactNeighborX="-496" custLinFactNeighborY="-100000">
        <dgm:presLayoutVars>
          <dgm:chPref val="3"/>
        </dgm:presLayoutVars>
      </dgm:prSet>
      <dgm:spPr/>
    </dgm:pt>
    <dgm:pt modelId="{3B823A76-A52B-4455-96D0-AF69A1E4FB7C}" type="pres">
      <dgm:prSet presAssocID="{86B44F8D-93AC-4C8F-9B4C-E7CD014F2C12}" presName="rootConnector1" presStyleLbl="node1" presStyleIdx="0" presStyleCnt="0"/>
      <dgm:spPr/>
    </dgm:pt>
    <dgm:pt modelId="{648D4BCC-9192-4BE1-B3E3-C8F6D8A1253B}" type="pres">
      <dgm:prSet presAssocID="{86B44F8D-93AC-4C8F-9B4C-E7CD014F2C12}" presName="hierChild2" presStyleCnt="0"/>
      <dgm:spPr/>
    </dgm:pt>
    <dgm:pt modelId="{941E041B-2444-4AE4-9F3B-71EE5D6E727B}" type="pres">
      <dgm:prSet presAssocID="{FBAD0B37-ACFC-4A19-A329-10DC331EC05C}" presName="Name64" presStyleLbl="parChTrans1D2" presStyleIdx="0" presStyleCnt="2"/>
      <dgm:spPr/>
    </dgm:pt>
    <dgm:pt modelId="{5E913FE0-B4CC-49FE-9401-CACBDE8F2594}" type="pres">
      <dgm:prSet presAssocID="{0B5AE5CE-1D2C-404B-84C7-CBC45145B618}" presName="hierRoot2" presStyleCnt="0">
        <dgm:presLayoutVars>
          <dgm:hierBranch val="init"/>
        </dgm:presLayoutVars>
      </dgm:prSet>
      <dgm:spPr/>
    </dgm:pt>
    <dgm:pt modelId="{5E4D2ABA-1830-4D86-8597-BAE2914D41C2}" type="pres">
      <dgm:prSet presAssocID="{0B5AE5CE-1D2C-404B-84C7-CBC45145B618}" presName="rootComposite" presStyleCnt="0"/>
      <dgm:spPr/>
    </dgm:pt>
    <dgm:pt modelId="{BD2F53DE-329C-473E-A5C9-6996D8F112BC}" type="pres">
      <dgm:prSet presAssocID="{0B5AE5CE-1D2C-404B-84C7-CBC45145B618}" presName="rootText" presStyleLbl="node2" presStyleIdx="0" presStyleCnt="2" custLinFactY="-3079" custLinFactNeighborX="-4695" custLinFactNeighborY="-100000">
        <dgm:presLayoutVars>
          <dgm:chPref val="3"/>
        </dgm:presLayoutVars>
      </dgm:prSet>
      <dgm:spPr/>
    </dgm:pt>
    <dgm:pt modelId="{4F236C7A-1A88-438E-8EF1-0F449E6BA3D5}" type="pres">
      <dgm:prSet presAssocID="{0B5AE5CE-1D2C-404B-84C7-CBC45145B618}" presName="rootConnector" presStyleLbl="node2" presStyleIdx="0" presStyleCnt="2"/>
      <dgm:spPr/>
    </dgm:pt>
    <dgm:pt modelId="{3673EB71-7858-4B2D-9F65-86A1D4163EC0}" type="pres">
      <dgm:prSet presAssocID="{0B5AE5CE-1D2C-404B-84C7-CBC45145B618}" presName="hierChild4" presStyleCnt="0"/>
      <dgm:spPr/>
    </dgm:pt>
    <dgm:pt modelId="{D0320F46-273E-4918-AC9A-40CF06897A61}" type="pres">
      <dgm:prSet presAssocID="{A89FF34A-5407-4B52-BD3D-336B467310D7}" presName="Name64" presStyleLbl="parChTrans1D3" presStyleIdx="0" presStyleCnt="1"/>
      <dgm:spPr/>
    </dgm:pt>
    <dgm:pt modelId="{693008A9-B08F-4515-8038-AF4F5CB555D4}" type="pres">
      <dgm:prSet presAssocID="{3D2659EC-2141-4E87-BA23-A5071DB1537D}" presName="hierRoot2" presStyleCnt="0">
        <dgm:presLayoutVars>
          <dgm:hierBranch val="init"/>
        </dgm:presLayoutVars>
      </dgm:prSet>
      <dgm:spPr/>
    </dgm:pt>
    <dgm:pt modelId="{2874FB40-254E-4D71-B22A-9398A1D017BE}" type="pres">
      <dgm:prSet presAssocID="{3D2659EC-2141-4E87-BA23-A5071DB1537D}" presName="rootComposite" presStyleCnt="0"/>
      <dgm:spPr/>
    </dgm:pt>
    <dgm:pt modelId="{768012B1-F98F-4BB0-879F-0BE3FB4957FA}" type="pres">
      <dgm:prSet presAssocID="{3D2659EC-2141-4E87-BA23-A5071DB1537D}" presName="rootText" presStyleLbl="node3" presStyleIdx="0" presStyleCnt="1" custScaleY="250865" custLinFactNeighborX="-14787" custLinFactNeighborY="-94413">
        <dgm:presLayoutVars>
          <dgm:chPref val="3"/>
        </dgm:presLayoutVars>
      </dgm:prSet>
      <dgm:spPr/>
    </dgm:pt>
    <dgm:pt modelId="{AC77D249-4F7A-4D02-B0B5-720445C65242}" type="pres">
      <dgm:prSet presAssocID="{3D2659EC-2141-4E87-BA23-A5071DB1537D}" presName="rootConnector" presStyleLbl="node3" presStyleIdx="0" presStyleCnt="1"/>
      <dgm:spPr/>
    </dgm:pt>
    <dgm:pt modelId="{66879BA2-DCE0-4DFB-AA7B-15476447F94A}" type="pres">
      <dgm:prSet presAssocID="{3D2659EC-2141-4E87-BA23-A5071DB1537D}" presName="hierChild4" presStyleCnt="0"/>
      <dgm:spPr/>
    </dgm:pt>
    <dgm:pt modelId="{3EE62ABA-89F5-421B-81A4-BE2472E89898}" type="pres">
      <dgm:prSet presAssocID="{6F224BCB-C183-491D-BCE7-60F3CC2AA77D}" presName="Name64" presStyleLbl="parChTrans1D4" presStyleIdx="0" presStyleCnt="5"/>
      <dgm:spPr/>
    </dgm:pt>
    <dgm:pt modelId="{A5E7C761-A6AE-4A7B-874F-4EFED74E1310}" type="pres">
      <dgm:prSet presAssocID="{5CDE98A3-C790-4E13-9AF8-16024129EB8B}" presName="hierRoot2" presStyleCnt="0">
        <dgm:presLayoutVars>
          <dgm:hierBranch val="init"/>
        </dgm:presLayoutVars>
      </dgm:prSet>
      <dgm:spPr/>
    </dgm:pt>
    <dgm:pt modelId="{F5895E05-21E9-47E3-B207-71FC26126E88}" type="pres">
      <dgm:prSet presAssocID="{5CDE98A3-C790-4E13-9AF8-16024129EB8B}" presName="rootComposite" presStyleCnt="0"/>
      <dgm:spPr/>
    </dgm:pt>
    <dgm:pt modelId="{39C7B6A2-8D8F-4320-988C-95285287405D}" type="pres">
      <dgm:prSet presAssocID="{5CDE98A3-C790-4E13-9AF8-16024129EB8B}" presName="rootText" presStyleLbl="node4" presStyleIdx="0" presStyleCnt="5" custScaleY="146221" custLinFactNeighborX="1409" custLinFactNeighborY="-53682">
        <dgm:presLayoutVars>
          <dgm:chPref val="3"/>
        </dgm:presLayoutVars>
      </dgm:prSet>
      <dgm:spPr/>
    </dgm:pt>
    <dgm:pt modelId="{35E2C42F-6E78-48A3-81A0-3C1D8D696ED7}" type="pres">
      <dgm:prSet presAssocID="{5CDE98A3-C790-4E13-9AF8-16024129EB8B}" presName="rootConnector" presStyleLbl="node4" presStyleIdx="0" presStyleCnt="5"/>
      <dgm:spPr/>
    </dgm:pt>
    <dgm:pt modelId="{E3E2BFB1-9DA8-42E3-AA20-0836F73D907C}" type="pres">
      <dgm:prSet presAssocID="{5CDE98A3-C790-4E13-9AF8-16024129EB8B}" presName="hierChild4" presStyleCnt="0"/>
      <dgm:spPr/>
    </dgm:pt>
    <dgm:pt modelId="{71F1C236-5BCA-4F83-AA77-449DE114DC41}" type="pres">
      <dgm:prSet presAssocID="{D142E10D-E445-498C-B2D1-D2353E417F3B}" presName="Name64" presStyleLbl="parChTrans1D4" presStyleIdx="1" presStyleCnt="5"/>
      <dgm:spPr/>
    </dgm:pt>
    <dgm:pt modelId="{8E1BB260-B266-488F-8290-9AAA0766C80D}" type="pres">
      <dgm:prSet presAssocID="{2A40AB90-7164-4008-9AB6-2808D717B17D}" presName="hierRoot2" presStyleCnt="0">
        <dgm:presLayoutVars>
          <dgm:hierBranch val="init"/>
        </dgm:presLayoutVars>
      </dgm:prSet>
      <dgm:spPr/>
    </dgm:pt>
    <dgm:pt modelId="{FA5F9420-FC35-449E-A388-6BDFC6CFCD86}" type="pres">
      <dgm:prSet presAssocID="{2A40AB90-7164-4008-9AB6-2808D717B17D}" presName="rootComposite" presStyleCnt="0"/>
      <dgm:spPr/>
    </dgm:pt>
    <dgm:pt modelId="{30080808-1B60-4305-A863-A4B6F01B1686}" type="pres">
      <dgm:prSet presAssocID="{2A40AB90-7164-4008-9AB6-2808D717B17D}" presName="rootText" presStyleLbl="node4" presStyleIdx="1" presStyleCnt="5" custLinFactNeighborX="-1069" custLinFactNeighborY="-40025">
        <dgm:presLayoutVars>
          <dgm:chPref val="3"/>
        </dgm:presLayoutVars>
      </dgm:prSet>
      <dgm:spPr/>
    </dgm:pt>
    <dgm:pt modelId="{53EAB7A5-44A8-460A-9FD3-F5390E36D2FC}" type="pres">
      <dgm:prSet presAssocID="{2A40AB90-7164-4008-9AB6-2808D717B17D}" presName="rootConnector" presStyleLbl="node4" presStyleIdx="1" presStyleCnt="5"/>
      <dgm:spPr/>
    </dgm:pt>
    <dgm:pt modelId="{53120279-F2AF-4346-9820-17E6E95278EB}" type="pres">
      <dgm:prSet presAssocID="{2A40AB90-7164-4008-9AB6-2808D717B17D}" presName="hierChild4" presStyleCnt="0"/>
      <dgm:spPr/>
    </dgm:pt>
    <dgm:pt modelId="{D48FFE9F-372E-41E9-B70A-F56C833D09B0}" type="pres">
      <dgm:prSet presAssocID="{2A40AB90-7164-4008-9AB6-2808D717B17D}" presName="hierChild5" presStyleCnt="0"/>
      <dgm:spPr/>
    </dgm:pt>
    <dgm:pt modelId="{6C973323-5524-45DD-9B98-9AE1D30EE7A8}" type="pres">
      <dgm:prSet presAssocID="{000B3724-0EAC-426B-99EF-C1CE01C5D5FE}" presName="Name64" presStyleLbl="parChTrans1D4" presStyleIdx="2" presStyleCnt="5"/>
      <dgm:spPr/>
    </dgm:pt>
    <dgm:pt modelId="{5A36AF36-9C28-4B05-A2BF-AF380F24B3AC}" type="pres">
      <dgm:prSet presAssocID="{74A0DE4F-DF15-45B8-B526-7858A9A4886D}" presName="hierRoot2" presStyleCnt="0">
        <dgm:presLayoutVars>
          <dgm:hierBranch val="init"/>
        </dgm:presLayoutVars>
      </dgm:prSet>
      <dgm:spPr/>
    </dgm:pt>
    <dgm:pt modelId="{7ABAD556-F77A-4491-9FC0-753AFE69FB1C}" type="pres">
      <dgm:prSet presAssocID="{74A0DE4F-DF15-45B8-B526-7858A9A4886D}" presName="rootComposite" presStyleCnt="0"/>
      <dgm:spPr/>
    </dgm:pt>
    <dgm:pt modelId="{859107E2-1206-4FE7-9657-27C7DD385454}" type="pres">
      <dgm:prSet presAssocID="{74A0DE4F-DF15-45B8-B526-7858A9A4886D}" presName="rootText" presStyleLbl="node4" presStyleIdx="2" presStyleCnt="5" custScaleY="156798" custLinFactNeighborX="-1069" custLinFactNeighborY="-8231">
        <dgm:presLayoutVars>
          <dgm:chPref val="3"/>
        </dgm:presLayoutVars>
      </dgm:prSet>
      <dgm:spPr/>
    </dgm:pt>
    <dgm:pt modelId="{4A50D062-1C94-4CE9-BC4B-ABE53C71237D}" type="pres">
      <dgm:prSet presAssocID="{74A0DE4F-DF15-45B8-B526-7858A9A4886D}" presName="rootConnector" presStyleLbl="node4" presStyleIdx="2" presStyleCnt="5"/>
      <dgm:spPr/>
    </dgm:pt>
    <dgm:pt modelId="{AF7BB842-C687-4954-8550-592D7BCB06C0}" type="pres">
      <dgm:prSet presAssocID="{74A0DE4F-DF15-45B8-B526-7858A9A4886D}" presName="hierChild4" presStyleCnt="0"/>
      <dgm:spPr/>
    </dgm:pt>
    <dgm:pt modelId="{E836F048-8385-4EEA-AA99-B7C8B20D9651}" type="pres">
      <dgm:prSet presAssocID="{74A0DE4F-DF15-45B8-B526-7858A9A4886D}" presName="hierChild5" presStyleCnt="0"/>
      <dgm:spPr/>
    </dgm:pt>
    <dgm:pt modelId="{CFC59196-DA50-46E0-B405-645C30938DBF}" type="pres">
      <dgm:prSet presAssocID="{5CDE98A3-C790-4E13-9AF8-16024129EB8B}" presName="hierChild5" presStyleCnt="0"/>
      <dgm:spPr/>
    </dgm:pt>
    <dgm:pt modelId="{B7412455-A863-42DF-B9E4-38C93C2A1784}" type="pres">
      <dgm:prSet presAssocID="{3A6DA945-BC5B-4514-A796-71837E764279}" presName="Name64" presStyleLbl="parChTrans1D4" presStyleIdx="3" presStyleCnt="5"/>
      <dgm:spPr/>
    </dgm:pt>
    <dgm:pt modelId="{A5021491-8452-409E-9227-C4164041A827}" type="pres">
      <dgm:prSet presAssocID="{97B99E65-B375-43B5-A197-9003197B386A}" presName="hierRoot2" presStyleCnt="0">
        <dgm:presLayoutVars>
          <dgm:hierBranch val="init"/>
        </dgm:presLayoutVars>
      </dgm:prSet>
      <dgm:spPr/>
    </dgm:pt>
    <dgm:pt modelId="{574C8D80-52C4-4B99-9FFF-14F42FFFA053}" type="pres">
      <dgm:prSet presAssocID="{97B99E65-B375-43B5-A197-9003197B386A}" presName="rootComposite" presStyleCnt="0"/>
      <dgm:spPr/>
    </dgm:pt>
    <dgm:pt modelId="{544DD382-9B14-427B-AB9B-D780ACCE4919}" type="pres">
      <dgm:prSet presAssocID="{97B99E65-B375-43B5-A197-9003197B386A}" presName="rootText" presStyleLbl="node4" presStyleIdx="3" presStyleCnt="5" custScaleY="119357" custLinFactNeighborX="2903" custLinFactNeighborY="-57934">
        <dgm:presLayoutVars>
          <dgm:chPref val="3"/>
        </dgm:presLayoutVars>
      </dgm:prSet>
      <dgm:spPr/>
    </dgm:pt>
    <dgm:pt modelId="{9CD71671-0012-4F8A-BD3B-35A12173B4F6}" type="pres">
      <dgm:prSet presAssocID="{97B99E65-B375-43B5-A197-9003197B386A}" presName="rootConnector" presStyleLbl="node4" presStyleIdx="3" presStyleCnt="5"/>
      <dgm:spPr/>
    </dgm:pt>
    <dgm:pt modelId="{2461782C-83BD-4318-9575-7E14512BD49F}" type="pres">
      <dgm:prSet presAssocID="{97B99E65-B375-43B5-A197-9003197B386A}" presName="hierChild4" presStyleCnt="0"/>
      <dgm:spPr/>
    </dgm:pt>
    <dgm:pt modelId="{0AF72217-4C63-4DA3-99AC-F45EEA20CBA6}" type="pres">
      <dgm:prSet presAssocID="{97B99E65-B375-43B5-A197-9003197B386A}" presName="hierChild5" presStyleCnt="0"/>
      <dgm:spPr/>
    </dgm:pt>
    <dgm:pt modelId="{0D6A969F-BA3E-4BF2-92FF-A4490A964D10}" type="pres">
      <dgm:prSet presAssocID="{F25DD3EE-827F-412A-BB85-15A4FCBB38D2}" presName="Name64" presStyleLbl="parChTrans1D4" presStyleIdx="4" presStyleCnt="5"/>
      <dgm:spPr/>
    </dgm:pt>
    <dgm:pt modelId="{D47AAAFE-0FFA-4285-8BF6-689BC202A2B7}" type="pres">
      <dgm:prSet presAssocID="{DF7069F4-E251-46E7-AE38-8BCAAD040722}" presName="hierRoot2" presStyleCnt="0">
        <dgm:presLayoutVars>
          <dgm:hierBranch val="init"/>
        </dgm:presLayoutVars>
      </dgm:prSet>
      <dgm:spPr/>
    </dgm:pt>
    <dgm:pt modelId="{1FE7B1F3-021A-4C85-A7BE-266608861BF5}" type="pres">
      <dgm:prSet presAssocID="{DF7069F4-E251-46E7-AE38-8BCAAD040722}" presName="rootComposite" presStyleCnt="0"/>
      <dgm:spPr/>
    </dgm:pt>
    <dgm:pt modelId="{3797A9C3-1E2C-4BAD-8047-5F9F0ED4F9E0}" type="pres">
      <dgm:prSet presAssocID="{DF7069F4-E251-46E7-AE38-8BCAAD040722}" presName="rootText" presStyleLbl="node4" presStyleIdx="4" presStyleCnt="5" custScaleY="119357" custLinFactNeighborX="1494" custLinFactNeighborY="-63940">
        <dgm:presLayoutVars>
          <dgm:chPref val="3"/>
        </dgm:presLayoutVars>
      </dgm:prSet>
      <dgm:spPr/>
    </dgm:pt>
    <dgm:pt modelId="{28A20303-2EB2-4ABD-997A-2679A27CC07E}" type="pres">
      <dgm:prSet presAssocID="{DF7069F4-E251-46E7-AE38-8BCAAD040722}" presName="rootConnector" presStyleLbl="node4" presStyleIdx="4" presStyleCnt="5"/>
      <dgm:spPr/>
    </dgm:pt>
    <dgm:pt modelId="{2D253C62-74F0-4D6B-BB6B-4D9CE7357446}" type="pres">
      <dgm:prSet presAssocID="{DF7069F4-E251-46E7-AE38-8BCAAD040722}" presName="hierChild4" presStyleCnt="0"/>
      <dgm:spPr/>
    </dgm:pt>
    <dgm:pt modelId="{839E583B-DF18-4EA4-817B-55D6A83C575E}" type="pres">
      <dgm:prSet presAssocID="{DF7069F4-E251-46E7-AE38-8BCAAD040722}" presName="hierChild5" presStyleCnt="0"/>
      <dgm:spPr/>
    </dgm:pt>
    <dgm:pt modelId="{26D31450-69AB-4621-A730-9D55DF1F9336}" type="pres">
      <dgm:prSet presAssocID="{3D2659EC-2141-4E87-BA23-A5071DB1537D}" presName="hierChild5" presStyleCnt="0"/>
      <dgm:spPr/>
    </dgm:pt>
    <dgm:pt modelId="{0369E1D3-7EB2-48E3-8F2A-232817D49414}" type="pres">
      <dgm:prSet presAssocID="{0B5AE5CE-1D2C-404B-84C7-CBC45145B618}" presName="hierChild5" presStyleCnt="0"/>
      <dgm:spPr/>
    </dgm:pt>
    <dgm:pt modelId="{B40F32D1-D047-43FE-8247-FE15260FEA59}" type="pres">
      <dgm:prSet presAssocID="{4C15C8CF-A302-4266-AA4A-C25CCAF92559}" presName="Name64" presStyleLbl="parChTrans1D2" presStyleIdx="1" presStyleCnt="2"/>
      <dgm:spPr/>
    </dgm:pt>
    <dgm:pt modelId="{AE8167B7-CF87-46BD-9044-F8DB68A252E6}" type="pres">
      <dgm:prSet presAssocID="{35B259B5-DEFB-440A-B1BD-E584C76371EB}" presName="hierRoot2" presStyleCnt="0">
        <dgm:presLayoutVars>
          <dgm:hierBranch val="init"/>
        </dgm:presLayoutVars>
      </dgm:prSet>
      <dgm:spPr/>
    </dgm:pt>
    <dgm:pt modelId="{3E200D78-C781-40B8-9EA6-29535D0D6E7E}" type="pres">
      <dgm:prSet presAssocID="{35B259B5-DEFB-440A-B1BD-E584C76371EB}" presName="rootComposite" presStyleCnt="0"/>
      <dgm:spPr/>
    </dgm:pt>
    <dgm:pt modelId="{227F930C-4D95-4AEA-96E5-CF6292B1F0B7}" type="pres">
      <dgm:prSet presAssocID="{35B259B5-DEFB-440A-B1BD-E584C76371EB}" presName="rootText" presStyleLbl="node2" presStyleIdx="1" presStyleCnt="2" custLinFactY="-3079" custLinFactNeighborX="-4695" custLinFactNeighborY="-100000">
        <dgm:presLayoutVars>
          <dgm:chPref val="3"/>
        </dgm:presLayoutVars>
      </dgm:prSet>
      <dgm:spPr/>
    </dgm:pt>
    <dgm:pt modelId="{8D5A3181-84E7-4669-BA2C-2DBDA8E1BE3C}" type="pres">
      <dgm:prSet presAssocID="{35B259B5-DEFB-440A-B1BD-E584C76371EB}" presName="rootConnector" presStyleLbl="node2" presStyleIdx="1" presStyleCnt="2"/>
      <dgm:spPr/>
    </dgm:pt>
    <dgm:pt modelId="{737C5D08-71E4-4793-9DF3-C614B572089C}" type="pres">
      <dgm:prSet presAssocID="{35B259B5-DEFB-440A-B1BD-E584C76371EB}" presName="hierChild4" presStyleCnt="0"/>
      <dgm:spPr/>
    </dgm:pt>
    <dgm:pt modelId="{7AA63DBD-58FE-4B0E-A7A0-44834729330C}" type="pres">
      <dgm:prSet presAssocID="{35B259B5-DEFB-440A-B1BD-E584C76371EB}" presName="hierChild5" presStyleCnt="0"/>
      <dgm:spPr/>
    </dgm:pt>
    <dgm:pt modelId="{135A7838-2CA9-48A9-A243-BB7964272D46}" type="pres">
      <dgm:prSet presAssocID="{86B44F8D-93AC-4C8F-9B4C-E7CD014F2C12}" presName="hierChild3" presStyleCnt="0"/>
      <dgm:spPr/>
    </dgm:pt>
  </dgm:ptLst>
  <dgm:cxnLst>
    <dgm:cxn modelId="{DD95B706-A6CF-4F82-9496-BBD1311DA846}" srcId="{5CDE98A3-C790-4E13-9AF8-16024129EB8B}" destId="{74A0DE4F-DF15-45B8-B526-7858A9A4886D}" srcOrd="1" destOrd="0" parTransId="{000B3724-0EAC-426B-99EF-C1CE01C5D5FE}" sibTransId="{9606728D-CB05-4D70-82DF-4A5EFAD14718}"/>
    <dgm:cxn modelId="{43819509-B09C-458D-91F9-F611DDC0F965}" type="presOf" srcId="{86B44F8D-93AC-4C8F-9B4C-E7CD014F2C12}" destId="{3B823A76-A52B-4455-96D0-AF69A1E4FB7C}" srcOrd="1" destOrd="0" presId="urn:microsoft.com/office/officeart/2009/3/layout/HorizontalOrganizationChart"/>
    <dgm:cxn modelId="{02F2100A-B48A-40DE-866A-6B485E727413}" type="presOf" srcId="{D142E10D-E445-498C-B2D1-D2353E417F3B}" destId="{71F1C236-5BCA-4F83-AA77-449DE114DC41}" srcOrd="0" destOrd="0" presId="urn:microsoft.com/office/officeart/2009/3/layout/HorizontalOrganizationChart"/>
    <dgm:cxn modelId="{8BE5810D-C64E-4654-99E4-AD450D213DBF}" type="presOf" srcId="{4C15C8CF-A302-4266-AA4A-C25CCAF92559}" destId="{B40F32D1-D047-43FE-8247-FE15260FEA59}" srcOrd="0" destOrd="0" presId="urn:microsoft.com/office/officeart/2009/3/layout/HorizontalOrganizationChart"/>
    <dgm:cxn modelId="{18B7C70D-21C1-4451-8989-43B5402A0FAC}" srcId="{0B5AE5CE-1D2C-404B-84C7-CBC45145B618}" destId="{3D2659EC-2141-4E87-BA23-A5071DB1537D}" srcOrd="0" destOrd="0" parTransId="{A89FF34A-5407-4B52-BD3D-336B467310D7}" sibTransId="{F6F48043-A305-4C0D-AD7F-64A295E8790A}"/>
    <dgm:cxn modelId="{777C211A-4E21-4BFC-8C55-6039459D1EEB}" type="presOf" srcId="{86B44F8D-93AC-4C8F-9B4C-E7CD014F2C12}" destId="{F8FED53A-DA73-4594-AC94-0CCDD09AF806}" srcOrd="0" destOrd="0" presId="urn:microsoft.com/office/officeart/2009/3/layout/HorizontalOrganizationChart"/>
    <dgm:cxn modelId="{2365A81A-049A-48F9-8144-792D589A4DAF}" type="presOf" srcId="{3D2659EC-2141-4E87-BA23-A5071DB1537D}" destId="{768012B1-F98F-4BB0-879F-0BE3FB4957FA}" srcOrd="0" destOrd="0" presId="urn:microsoft.com/office/officeart/2009/3/layout/HorizontalOrganizationChart"/>
    <dgm:cxn modelId="{1D91D31F-0397-47D4-B712-0A525E172C25}" type="presOf" srcId="{2A40AB90-7164-4008-9AB6-2808D717B17D}" destId="{53EAB7A5-44A8-460A-9FD3-F5390E36D2FC}" srcOrd="1" destOrd="0" presId="urn:microsoft.com/office/officeart/2009/3/layout/HorizontalOrganizationChart"/>
    <dgm:cxn modelId="{DD95DC20-572F-49AC-A1AB-64977D7D8B0C}" type="presOf" srcId="{5CDE98A3-C790-4E13-9AF8-16024129EB8B}" destId="{35E2C42F-6E78-48A3-81A0-3C1D8D696ED7}" srcOrd="1" destOrd="0" presId="urn:microsoft.com/office/officeart/2009/3/layout/HorizontalOrganizationChart"/>
    <dgm:cxn modelId="{1E7E8E61-08B1-4EC4-B33E-EE0D6EF261E7}" type="presOf" srcId="{000B3724-0EAC-426B-99EF-C1CE01C5D5FE}" destId="{6C973323-5524-45DD-9B98-9AE1D30EE7A8}" srcOrd="0" destOrd="0" presId="urn:microsoft.com/office/officeart/2009/3/layout/HorizontalOrganizationChart"/>
    <dgm:cxn modelId="{57CE2D4E-19CC-4A9D-A8F7-7443C13ECCCE}" srcId="{3D2659EC-2141-4E87-BA23-A5071DB1537D}" destId="{97B99E65-B375-43B5-A197-9003197B386A}" srcOrd="1" destOrd="0" parTransId="{3A6DA945-BC5B-4514-A796-71837E764279}" sibTransId="{61D96906-3221-493B-954A-5341EBC6C580}"/>
    <dgm:cxn modelId="{767EE370-DB08-4DFB-956A-665979BE9910}" type="presOf" srcId="{6F224BCB-C183-491D-BCE7-60F3CC2AA77D}" destId="{3EE62ABA-89F5-421B-81A4-BE2472E89898}" srcOrd="0" destOrd="0" presId="urn:microsoft.com/office/officeart/2009/3/layout/HorizontalOrganizationChart"/>
    <dgm:cxn modelId="{62B7A672-7B27-42DE-B8A0-D4063D055E15}" type="presOf" srcId="{97B99E65-B375-43B5-A197-9003197B386A}" destId="{544DD382-9B14-427B-AB9B-D780ACCE4919}" srcOrd="0" destOrd="0" presId="urn:microsoft.com/office/officeart/2009/3/layout/HorizontalOrganizationChart"/>
    <dgm:cxn modelId="{842EE552-1394-479C-BD35-51C60F195049}" type="presOf" srcId="{3A6DA945-BC5B-4514-A796-71837E764279}" destId="{B7412455-A863-42DF-B9E4-38C93C2A1784}" srcOrd="0" destOrd="0" presId="urn:microsoft.com/office/officeart/2009/3/layout/HorizontalOrganizationChart"/>
    <dgm:cxn modelId="{84DFFB73-6EB5-49BE-8360-517057391452}" srcId="{5CDE98A3-C790-4E13-9AF8-16024129EB8B}" destId="{2A40AB90-7164-4008-9AB6-2808D717B17D}" srcOrd="0" destOrd="0" parTransId="{D142E10D-E445-498C-B2D1-D2353E417F3B}" sibTransId="{F98049AD-2FFE-40A2-A2D3-45E8AFD65327}"/>
    <dgm:cxn modelId="{F29B9674-A617-4CA0-BE94-88755A9D0A67}" type="presOf" srcId="{97B99E65-B375-43B5-A197-9003197B386A}" destId="{9CD71671-0012-4F8A-BD3B-35A12173B4F6}" srcOrd="1" destOrd="0" presId="urn:microsoft.com/office/officeart/2009/3/layout/HorizontalOrganizationChart"/>
    <dgm:cxn modelId="{FD2AD856-6D79-404E-92AA-0E3AC2C4BC5F}" type="presOf" srcId="{3D2659EC-2141-4E87-BA23-A5071DB1537D}" destId="{AC77D249-4F7A-4D02-B0B5-720445C65242}" srcOrd="1" destOrd="0" presId="urn:microsoft.com/office/officeart/2009/3/layout/HorizontalOrganizationChart"/>
    <dgm:cxn modelId="{CB179557-22EC-4722-B2A3-58EC9CBB9E71}" srcId="{3D2659EC-2141-4E87-BA23-A5071DB1537D}" destId="{5CDE98A3-C790-4E13-9AF8-16024129EB8B}" srcOrd="0" destOrd="0" parTransId="{6F224BCB-C183-491D-BCE7-60F3CC2AA77D}" sibTransId="{1C125148-262D-4B0C-A49D-ED5D7A4BFBDD}"/>
    <dgm:cxn modelId="{6EEE3459-CAAA-4DB1-9C31-A83D5A3043F2}" type="presOf" srcId="{2A40AB90-7164-4008-9AB6-2808D717B17D}" destId="{30080808-1B60-4305-A863-A4B6F01B1686}" srcOrd="0" destOrd="0" presId="urn:microsoft.com/office/officeart/2009/3/layout/HorizontalOrganizationChart"/>
    <dgm:cxn modelId="{B18A2889-384B-48CF-9FAB-6319A3C7C0E3}" srcId="{86B44F8D-93AC-4C8F-9B4C-E7CD014F2C12}" destId="{35B259B5-DEFB-440A-B1BD-E584C76371EB}" srcOrd="1" destOrd="0" parTransId="{4C15C8CF-A302-4266-AA4A-C25CCAF92559}" sibTransId="{EF0C3F4F-BB68-4988-9CF7-A5FFE97B0C31}"/>
    <dgm:cxn modelId="{CA3A7B93-DB86-4D2C-B0A2-E90F5EC1675E}" srcId="{3D2659EC-2141-4E87-BA23-A5071DB1537D}" destId="{DF7069F4-E251-46E7-AE38-8BCAAD040722}" srcOrd="2" destOrd="0" parTransId="{F25DD3EE-827F-412A-BB85-15A4FCBB38D2}" sibTransId="{7A1A9C88-2778-4611-B60E-3A981E66F9EE}"/>
    <dgm:cxn modelId="{8721C8A4-012A-4735-8878-FDE630B08C88}" srcId="{0709F451-C254-40E7-BB7E-631952493A69}" destId="{86B44F8D-93AC-4C8F-9B4C-E7CD014F2C12}" srcOrd="0" destOrd="0" parTransId="{AD931502-E197-48D7-ACA3-DD13191977D1}" sibTransId="{12E9A2C3-AA28-4553-87AC-500728E039B3}"/>
    <dgm:cxn modelId="{00E87CA9-C924-436E-A506-44352AC46F62}" type="presOf" srcId="{DF7069F4-E251-46E7-AE38-8BCAAD040722}" destId="{3797A9C3-1E2C-4BAD-8047-5F9F0ED4F9E0}" srcOrd="0" destOrd="0" presId="urn:microsoft.com/office/officeart/2009/3/layout/HorizontalOrganizationChart"/>
    <dgm:cxn modelId="{4CBDFDAA-01E2-4385-8EC0-D64DFC679580}" type="presOf" srcId="{0709F451-C254-40E7-BB7E-631952493A69}" destId="{4C54829A-C0D5-46D9-A604-79A4FDFC5D93}" srcOrd="0" destOrd="0" presId="urn:microsoft.com/office/officeart/2009/3/layout/HorizontalOrganizationChart"/>
    <dgm:cxn modelId="{B806CDAB-5844-4053-826F-70B99B379212}" type="presOf" srcId="{74A0DE4F-DF15-45B8-B526-7858A9A4886D}" destId="{4A50D062-1C94-4CE9-BC4B-ABE53C71237D}" srcOrd="1" destOrd="0" presId="urn:microsoft.com/office/officeart/2009/3/layout/HorizontalOrganizationChart"/>
    <dgm:cxn modelId="{16D693C8-1A22-4E51-B9A6-2E4CA59BFF9C}" type="presOf" srcId="{0B5AE5CE-1D2C-404B-84C7-CBC45145B618}" destId="{BD2F53DE-329C-473E-A5C9-6996D8F112BC}" srcOrd="0" destOrd="0" presId="urn:microsoft.com/office/officeart/2009/3/layout/HorizontalOrganizationChart"/>
    <dgm:cxn modelId="{77FEC6CE-3757-4286-AB00-0854DEC9F1A6}" type="presOf" srcId="{35B259B5-DEFB-440A-B1BD-E584C76371EB}" destId="{8D5A3181-84E7-4669-BA2C-2DBDA8E1BE3C}" srcOrd="1" destOrd="0" presId="urn:microsoft.com/office/officeart/2009/3/layout/HorizontalOrganizationChart"/>
    <dgm:cxn modelId="{79BCF9D5-7A49-4969-9920-72E6DABF0BCA}" type="presOf" srcId="{F25DD3EE-827F-412A-BB85-15A4FCBB38D2}" destId="{0D6A969F-BA3E-4BF2-92FF-A4490A964D10}" srcOrd="0" destOrd="0" presId="urn:microsoft.com/office/officeart/2009/3/layout/HorizontalOrganizationChart"/>
    <dgm:cxn modelId="{F72B99D6-384F-4767-A0DE-62A44B8A9BA5}" type="presOf" srcId="{0B5AE5CE-1D2C-404B-84C7-CBC45145B618}" destId="{4F236C7A-1A88-438E-8EF1-0F449E6BA3D5}" srcOrd="1" destOrd="0" presId="urn:microsoft.com/office/officeart/2009/3/layout/HorizontalOrganizationChart"/>
    <dgm:cxn modelId="{04EE7CD7-46E2-4BA9-86EC-3A6A321DA293}" type="presOf" srcId="{DF7069F4-E251-46E7-AE38-8BCAAD040722}" destId="{28A20303-2EB2-4ABD-997A-2679A27CC07E}" srcOrd="1" destOrd="0" presId="urn:microsoft.com/office/officeart/2009/3/layout/HorizontalOrganizationChart"/>
    <dgm:cxn modelId="{338C9AD7-CBD8-4F0D-8B51-EB5F35766CEE}" type="presOf" srcId="{5CDE98A3-C790-4E13-9AF8-16024129EB8B}" destId="{39C7B6A2-8D8F-4320-988C-95285287405D}" srcOrd="0" destOrd="0" presId="urn:microsoft.com/office/officeart/2009/3/layout/HorizontalOrganizationChart"/>
    <dgm:cxn modelId="{7FF77CD8-D4E1-49D3-871F-EA45465626E5}" type="presOf" srcId="{74A0DE4F-DF15-45B8-B526-7858A9A4886D}" destId="{859107E2-1206-4FE7-9657-27C7DD385454}" srcOrd="0" destOrd="0" presId="urn:microsoft.com/office/officeart/2009/3/layout/HorizontalOrganizationChart"/>
    <dgm:cxn modelId="{6FA8A8D9-8F1E-42BA-8EAC-F5407969BBFB}" type="presOf" srcId="{35B259B5-DEFB-440A-B1BD-E584C76371EB}" destId="{227F930C-4D95-4AEA-96E5-CF6292B1F0B7}" srcOrd="0" destOrd="0" presId="urn:microsoft.com/office/officeart/2009/3/layout/HorizontalOrganizationChart"/>
    <dgm:cxn modelId="{10C43BDA-9664-4129-82B6-D7D1CDBA2D5F}" type="presOf" srcId="{FBAD0B37-ACFC-4A19-A329-10DC331EC05C}" destId="{941E041B-2444-4AE4-9F3B-71EE5D6E727B}" srcOrd="0" destOrd="0" presId="urn:microsoft.com/office/officeart/2009/3/layout/HorizontalOrganizationChart"/>
    <dgm:cxn modelId="{381A87ED-A99A-4560-8C6B-C66A58815228}" srcId="{86B44F8D-93AC-4C8F-9B4C-E7CD014F2C12}" destId="{0B5AE5CE-1D2C-404B-84C7-CBC45145B618}" srcOrd="0" destOrd="0" parTransId="{FBAD0B37-ACFC-4A19-A329-10DC331EC05C}" sibTransId="{89369E14-396A-4E8E-B401-37F8FD86A36B}"/>
    <dgm:cxn modelId="{B512CEF8-1098-4CC9-89DB-0DFC7E68D18A}" type="presOf" srcId="{A89FF34A-5407-4B52-BD3D-336B467310D7}" destId="{D0320F46-273E-4918-AC9A-40CF06897A61}" srcOrd="0" destOrd="0" presId="urn:microsoft.com/office/officeart/2009/3/layout/HorizontalOrganizationChart"/>
    <dgm:cxn modelId="{3F759D35-C647-4F49-A708-5C0D7A1BE532}" type="presParOf" srcId="{4C54829A-C0D5-46D9-A604-79A4FDFC5D93}" destId="{C43AA514-41B0-48A8-AD3A-D4CC4D5F3658}" srcOrd="0" destOrd="0" presId="urn:microsoft.com/office/officeart/2009/3/layout/HorizontalOrganizationChart"/>
    <dgm:cxn modelId="{51D0059B-FF4C-42EE-97F6-CAC5CF1E21BF}" type="presParOf" srcId="{C43AA514-41B0-48A8-AD3A-D4CC4D5F3658}" destId="{3F130D0C-D701-4F22-9255-283126B73E94}" srcOrd="0" destOrd="0" presId="urn:microsoft.com/office/officeart/2009/3/layout/HorizontalOrganizationChart"/>
    <dgm:cxn modelId="{9986BAD8-78F7-47B3-B1C0-C5A5437C4773}" type="presParOf" srcId="{3F130D0C-D701-4F22-9255-283126B73E94}" destId="{F8FED53A-DA73-4594-AC94-0CCDD09AF806}" srcOrd="0" destOrd="0" presId="urn:microsoft.com/office/officeart/2009/3/layout/HorizontalOrganizationChart"/>
    <dgm:cxn modelId="{CCC8395A-7827-477A-AAE9-99A6FB39EB1F}" type="presParOf" srcId="{3F130D0C-D701-4F22-9255-283126B73E94}" destId="{3B823A76-A52B-4455-96D0-AF69A1E4FB7C}" srcOrd="1" destOrd="0" presId="urn:microsoft.com/office/officeart/2009/3/layout/HorizontalOrganizationChart"/>
    <dgm:cxn modelId="{1D921939-D047-4BFD-A725-5A7ED9D1C962}" type="presParOf" srcId="{C43AA514-41B0-48A8-AD3A-D4CC4D5F3658}" destId="{648D4BCC-9192-4BE1-B3E3-C8F6D8A1253B}" srcOrd="1" destOrd="0" presId="urn:microsoft.com/office/officeart/2009/3/layout/HorizontalOrganizationChart"/>
    <dgm:cxn modelId="{4AE643E9-0FC3-40FC-90A3-2A29B748E6F4}" type="presParOf" srcId="{648D4BCC-9192-4BE1-B3E3-C8F6D8A1253B}" destId="{941E041B-2444-4AE4-9F3B-71EE5D6E727B}" srcOrd="0" destOrd="0" presId="urn:microsoft.com/office/officeart/2009/3/layout/HorizontalOrganizationChart"/>
    <dgm:cxn modelId="{0C817833-31E7-462C-819C-E6C32DA70369}" type="presParOf" srcId="{648D4BCC-9192-4BE1-B3E3-C8F6D8A1253B}" destId="{5E913FE0-B4CC-49FE-9401-CACBDE8F2594}" srcOrd="1" destOrd="0" presId="urn:microsoft.com/office/officeart/2009/3/layout/HorizontalOrganizationChart"/>
    <dgm:cxn modelId="{9880FD62-C3A4-479B-B588-5C6A40EDEFE3}" type="presParOf" srcId="{5E913FE0-B4CC-49FE-9401-CACBDE8F2594}" destId="{5E4D2ABA-1830-4D86-8597-BAE2914D41C2}" srcOrd="0" destOrd="0" presId="urn:microsoft.com/office/officeart/2009/3/layout/HorizontalOrganizationChart"/>
    <dgm:cxn modelId="{C312EEB6-4038-43CE-A83B-801E440FB66B}" type="presParOf" srcId="{5E4D2ABA-1830-4D86-8597-BAE2914D41C2}" destId="{BD2F53DE-329C-473E-A5C9-6996D8F112BC}" srcOrd="0" destOrd="0" presId="urn:microsoft.com/office/officeart/2009/3/layout/HorizontalOrganizationChart"/>
    <dgm:cxn modelId="{5910446C-8A5F-4FCE-AAC4-0E3EABEFDB6B}" type="presParOf" srcId="{5E4D2ABA-1830-4D86-8597-BAE2914D41C2}" destId="{4F236C7A-1A88-438E-8EF1-0F449E6BA3D5}" srcOrd="1" destOrd="0" presId="urn:microsoft.com/office/officeart/2009/3/layout/HorizontalOrganizationChart"/>
    <dgm:cxn modelId="{444F7332-FEED-4B9A-82F2-C50ADC513D3C}" type="presParOf" srcId="{5E913FE0-B4CC-49FE-9401-CACBDE8F2594}" destId="{3673EB71-7858-4B2D-9F65-86A1D4163EC0}" srcOrd="1" destOrd="0" presId="urn:microsoft.com/office/officeart/2009/3/layout/HorizontalOrganizationChart"/>
    <dgm:cxn modelId="{7EB989B6-9001-436F-9966-2C1718423B50}" type="presParOf" srcId="{3673EB71-7858-4B2D-9F65-86A1D4163EC0}" destId="{D0320F46-273E-4918-AC9A-40CF06897A61}" srcOrd="0" destOrd="0" presId="urn:microsoft.com/office/officeart/2009/3/layout/HorizontalOrganizationChart"/>
    <dgm:cxn modelId="{C10FD4D6-3EB6-4240-99B9-05A7F6CFB253}" type="presParOf" srcId="{3673EB71-7858-4B2D-9F65-86A1D4163EC0}" destId="{693008A9-B08F-4515-8038-AF4F5CB555D4}" srcOrd="1" destOrd="0" presId="urn:microsoft.com/office/officeart/2009/3/layout/HorizontalOrganizationChart"/>
    <dgm:cxn modelId="{257B6C5E-E511-466F-B6D5-8612DF5A5301}" type="presParOf" srcId="{693008A9-B08F-4515-8038-AF4F5CB555D4}" destId="{2874FB40-254E-4D71-B22A-9398A1D017BE}" srcOrd="0" destOrd="0" presId="urn:microsoft.com/office/officeart/2009/3/layout/HorizontalOrganizationChart"/>
    <dgm:cxn modelId="{FEB4EE43-5A45-48FC-8AD8-93A6D25CFE08}" type="presParOf" srcId="{2874FB40-254E-4D71-B22A-9398A1D017BE}" destId="{768012B1-F98F-4BB0-879F-0BE3FB4957FA}" srcOrd="0" destOrd="0" presId="urn:microsoft.com/office/officeart/2009/3/layout/HorizontalOrganizationChart"/>
    <dgm:cxn modelId="{3FF39235-F9FC-469D-84BF-F3D15AF00369}" type="presParOf" srcId="{2874FB40-254E-4D71-B22A-9398A1D017BE}" destId="{AC77D249-4F7A-4D02-B0B5-720445C65242}" srcOrd="1" destOrd="0" presId="urn:microsoft.com/office/officeart/2009/3/layout/HorizontalOrganizationChart"/>
    <dgm:cxn modelId="{BD18849E-E5CA-4B15-89C5-E868E7F6B64D}" type="presParOf" srcId="{693008A9-B08F-4515-8038-AF4F5CB555D4}" destId="{66879BA2-DCE0-4DFB-AA7B-15476447F94A}" srcOrd="1" destOrd="0" presId="urn:microsoft.com/office/officeart/2009/3/layout/HorizontalOrganizationChart"/>
    <dgm:cxn modelId="{1FB77CD7-FA1F-4627-BABF-8654709579A9}" type="presParOf" srcId="{66879BA2-DCE0-4DFB-AA7B-15476447F94A}" destId="{3EE62ABA-89F5-421B-81A4-BE2472E89898}" srcOrd="0" destOrd="0" presId="urn:microsoft.com/office/officeart/2009/3/layout/HorizontalOrganizationChart"/>
    <dgm:cxn modelId="{F0B890ED-A1C4-4AB4-9222-6EE101FEB511}" type="presParOf" srcId="{66879BA2-DCE0-4DFB-AA7B-15476447F94A}" destId="{A5E7C761-A6AE-4A7B-874F-4EFED74E1310}" srcOrd="1" destOrd="0" presId="urn:microsoft.com/office/officeart/2009/3/layout/HorizontalOrganizationChart"/>
    <dgm:cxn modelId="{A4FB00EE-5FA0-48F5-851D-9E5BBDC1BB3B}" type="presParOf" srcId="{A5E7C761-A6AE-4A7B-874F-4EFED74E1310}" destId="{F5895E05-21E9-47E3-B207-71FC26126E88}" srcOrd="0" destOrd="0" presId="urn:microsoft.com/office/officeart/2009/3/layout/HorizontalOrganizationChart"/>
    <dgm:cxn modelId="{B62D28D0-EA93-4B00-B533-887840DC996F}" type="presParOf" srcId="{F5895E05-21E9-47E3-B207-71FC26126E88}" destId="{39C7B6A2-8D8F-4320-988C-95285287405D}" srcOrd="0" destOrd="0" presId="urn:microsoft.com/office/officeart/2009/3/layout/HorizontalOrganizationChart"/>
    <dgm:cxn modelId="{3D971AB4-368B-456F-9E30-8684FACDFFD6}" type="presParOf" srcId="{F5895E05-21E9-47E3-B207-71FC26126E88}" destId="{35E2C42F-6E78-48A3-81A0-3C1D8D696ED7}" srcOrd="1" destOrd="0" presId="urn:microsoft.com/office/officeart/2009/3/layout/HorizontalOrganizationChart"/>
    <dgm:cxn modelId="{92EE8D71-2E4B-4D2E-983F-7CF4B8F9B2CC}" type="presParOf" srcId="{A5E7C761-A6AE-4A7B-874F-4EFED74E1310}" destId="{E3E2BFB1-9DA8-42E3-AA20-0836F73D907C}" srcOrd="1" destOrd="0" presId="urn:microsoft.com/office/officeart/2009/3/layout/HorizontalOrganizationChart"/>
    <dgm:cxn modelId="{B17FCDDA-262A-49CE-9D6E-87581B8FAD7C}" type="presParOf" srcId="{E3E2BFB1-9DA8-42E3-AA20-0836F73D907C}" destId="{71F1C236-5BCA-4F83-AA77-449DE114DC41}" srcOrd="0" destOrd="0" presId="urn:microsoft.com/office/officeart/2009/3/layout/HorizontalOrganizationChart"/>
    <dgm:cxn modelId="{98F730CA-453C-4555-B4AC-9F36BFF96FFD}" type="presParOf" srcId="{E3E2BFB1-9DA8-42E3-AA20-0836F73D907C}" destId="{8E1BB260-B266-488F-8290-9AAA0766C80D}" srcOrd="1" destOrd="0" presId="urn:microsoft.com/office/officeart/2009/3/layout/HorizontalOrganizationChart"/>
    <dgm:cxn modelId="{9E00635F-8886-402C-9138-CC125E3FA37B}" type="presParOf" srcId="{8E1BB260-B266-488F-8290-9AAA0766C80D}" destId="{FA5F9420-FC35-449E-A388-6BDFC6CFCD86}" srcOrd="0" destOrd="0" presId="urn:microsoft.com/office/officeart/2009/3/layout/HorizontalOrganizationChart"/>
    <dgm:cxn modelId="{4F722AF1-0A59-4279-90B4-DB5A9A63FB7B}" type="presParOf" srcId="{FA5F9420-FC35-449E-A388-6BDFC6CFCD86}" destId="{30080808-1B60-4305-A863-A4B6F01B1686}" srcOrd="0" destOrd="0" presId="urn:microsoft.com/office/officeart/2009/3/layout/HorizontalOrganizationChart"/>
    <dgm:cxn modelId="{0A053C82-A934-445F-8845-EB4FEA1DBA23}" type="presParOf" srcId="{FA5F9420-FC35-449E-A388-6BDFC6CFCD86}" destId="{53EAB7A5-44A8-460A-9FD3-F5390E36D2FC}" srcOrd="1" destOrd="0" presId="urn:microsoft.com/office/officeart/2009/3/layout/HorizontalOrganizationChart"/>
    <dgm:cxn modelId="{D74ABBA4-8EF6-49EC-B5C2-F85FF9AD3C4D}" type="presParOf" srcId="{8E1BB260-B266-488F-8290-9AAA0766C80D}" destId="{53120279-F2AF-4346-9820-17E6E95278EB}" srcOrd="1" destOrd="0" presId="urn:microsoft.com/office/officeart/2009/3/layout/HorizontalOrganizationChart"/>
    <dgm:cxn modelId="{2DCD4D6C-8515-42B2-A91E-335AE19A7907}" type="presParOf" srcId="{8E1BB260-B266-488F-8290-9AAA0766C80D}" destId="{D48FFE9F-372E-41E9-B70A-F56C833D09B0}" srcOrd="2" destOrd="0" presId="urn:microsoft.com/office/officeart/2009/3/layout/HorizontalOrganizationChart"/>
    <dgm:cxn modelId="{9B99EFBC-982B-4F47-880D-BDB8787F7123}" type="presParOf" srcId="{E3E2BFB1-9DA8-42E3-AA20-0836F73D907C}" destId="{6C973323-5524-45DD-9B98-9AE1D30EE7A8}" srcOrd="2" destOrd="0" presId="urn:microsoft.com/office/officeart/2009/3/layout/HorizontalOrganizationChart"/>
    <dgm:cxn modelId="{CC42D716-805A-4F8E-9F81-7C20495625BF}" type="presParOf" srcId="{E3E2BFB1-9DA8-42E3-AA20-0836F73D907C}" destId="{5A36AF36-9C28-4B05-A2BF-AF380F24B3AC}" srcOrd="3" destOrd="0" presId="urn:microsoft.com/office/officeart/2009/3/layout/HorizontalOrganizationChart"/>
    <dgm:cxn modelId="{51572C41-5778-43EE-93A1-B3B8CE85294A}" type="presParOf" srcId="{5A36AF36-9C28-4B05-A2BF-AF380F24B3AC}" destId="{7ABAD556-F77A-4491-9FC0-753AFE69FB1C}" srcOrd="0" destOrd="0" presId="urn:microsoft.com/office/officeart/2009/3/layout/HorizontalOrganizationChart"/>
    <dgm:cxn modelId="{741F76FC-8D54-4274-A3B0-1CFCBC7CB827}" type="presParOf" srcId="{7ABAD556-F77A-4491-9FC0-753AFE69FB1C}" destId="{859107E2-1206-4FE7-9657-27C7DD385454}" srcOrd="0" destOrd="0" presId="urn:microsoft.com/office/officeart/2009/3/layout/HorizontalOrganizationChart"/>
    <dgm:cxn modelId="{FE7891D5-41E8-4F64-97CF-E84A39A257FD}" type="presParOf" srcId="{7ABAD556-F77A-4491-9FC0-753AFE69FB1C}" destId="{4A50D062-1C94-4CE9-BC4B-ABE53C71237D}" srcOrd="1" destOrd="0" presId="urn:microsoft.com/office/officeart/2009/3/layout/HorizontalOrganizationChart"/>
    <dgm:cxn modelId="{DEC1843C-DA0A-4066-B3E3-240A9EDD657A}" type="presParOf" srcId="{5A36AF36-9C28-4B05-A2BF-AF380F24B3AC}" destId="{AF7BB842-C687-4954-8550-592D7BCB06C0}" srcOrd="1" destOrd="0" presId="urn:microsoft.com/office/officeart/2009/3/layout/HorizontalOrganizationChart"/>
    <dgm:cxn modelId="{747A1C9D-0E7C-419A-A8F0-3AFF077B28B8}" type="presParOf" srcId="{5A36AF36-9C28-4B05-A2BF-AF380F24B3AC}" destId="{E836F048-8385-4EEA-AA99-B7C8B20D9651}" srcOrd="2" destOrd="0" presId="urn:microsoft.com/office/officeart/2009/3/layout/HorizontalOrganizationChart"/>
    <dgm:cxn modelId="{F57FFD9E-2C28-479B-8396-8C83AFEA707A}" type="presParOf" srcId="{A5E7C761-A6AE-4A7B-874F-4EFED74E1310}" destId="{CFC59196-DA50-46E0-B405-645C30938DBF}" srcOrd="2" destOrd="0" presId="urn:microsoft.com/office/officeart/2009/3/layout/HorizontalOrganizationChart"/>
    <dgm:cxn modelId="{8E5ACA50-F06C-4D11-B01E-8CD6F80004D2}" type="presParOf" srcId="{66879BA2-DCE0-4DFB-AA7B-15476447F94A}" destId="{B7412455-A863-42DF-B9E4-38C93C2A1784}" srcOrd="2" destOrd="0" presId="urn:microsoft.com/office/officeart/2009/3/layout/HorizontalOrganizationChart"/>
    <dgm:cxn modelId="{E0AC4AA1-1039-4A8B-A3FC-1E8025E9835D}" type="presParOf" srcId="{66879BA2-DCE0-4DFB-AA7B-15476447F94A}" destId="{A5021491-8452-409E-9227-C4164041A827}" srcOrd="3" destOrd="0" presId="urn:microsoft.com/office/officeart/2009/3/layout/HorizontalOrganizationChart"/>
    <dgm:cxn modelId="{89306A2C-AA94-4812-AF7A-AE6937B44107}" type="presParOf" srcId="{A5021491-8452-409E-9227-C4164041A827}" destId="{574C8D80-52C4-4B99-9FFF-14F42FFFA053}" srcOrd="0" destOrd="0" presId="urn:microsoft.com/office/officeart/2009/3/layout/HorizontalOrganizationChart"/>
    <dgm:cxn modelId="{623D3EC5-F926-4C7B-A77C-486F118FEFFB}" type="presParOf" srcId="{574C8D80-52C4-4B99-9FFF-14F42FFFA053}" destId="{544DD382-9B14-427B-AB9B-D780ACCE4919}" srcOrd="0" destOrd="0" presId="urn:microsoft.com/office/officeart/2009/3/layout/HorizontalOrganizationChart"/>
    <dgm:cxn modelId="{3E164BEF-626A-41DA-A4BE-B4B228DE2ABE}" type="presParOf" srcId="{574C8D80-52C4-4B99-9FFF-14F42FFFA053}" destId="{9CD71671-0012-4F8A-BD3B-35A12173B4F6}" srcOrd="1" destOrd="0" presId="urn:microsoft.com/office/officeart/2009/3/layout/HorizontalOrganizationChart"/>
    <dgm:cxn modelId="{398F1DA9-C16F-4C97-82DA-D23F7B1EE3A5}" type="presParOf" srcId="{A5021491-8452-409E-9227-C4164041A827}" destId="{2461782C-83BD-4318-9575-7E14512BD49F}" srcOrd="1" destOrd="0" presId="urn:microsoft.com/office/officeart/2009/3/layout/HorizontalOrganizationChart"/>
    <dgm:cxn modelId="{205A5D61-208C-4391-AE2C-8EB6466A2019}" type="presParOf" srcId="{A5021491-8452-409E-9227-C4164041A827}" destId="{0AF72217-4C63-4DA3-99AC-F45EEA20CBA6}" srcOrd="2" destOrd="0" presId="urn:microsoft.com/office/officeart/2009/3/layout/HorizontalOrganizationChart"/>
    <dgm:cxn modelId="{B49A3827-6B20-46DD-9D23-75FD930D47D8}" type="presParOf" srcId="{66879BA2-DCE0-4DFB-AA7B-15476447F94A}" destId="{0D6A969F-BA3E-4BF2-92FF-A4490A964D10}" srcOrd="4" destOrd="0" presId="urn:microsoft.com/office/officeart/2009/3/layout/HorizontalOrganizationChart"/>
    <dgm:cxn modelId="{6028FFA7-368B-4ACE-B2CE-BF28AD821910}" type="presParOf" srcId="{66879BA2-DCE0-4DFB-AA7B-15476447F94A}" destId="{D47AAAFE-0FFA-4285-8BF6-689BC202A2B7}" srcOrd="5" destOrd="0" presId="urn:microsoft.com/office/officeart/2009/3/layout/HorizontalOrganizationChart"/>
    <dgm:cxn modelId="{F37F05B9-9871-46EE-8234-9877BC66F581}" type="presParOf" srcId="{D47AAAFE-0FFA-4285-8BF6-689BC202A2B7}" destId="{1FE7B1F3-021A-4C85-A7BE-266608861BF5}" srcOrd="0" destOrd="0" presId="urn:microsoft.com/office/officeart/2009/3/layout/HorizontalOrganizationChart"/>
    <dgm:cxn modelId="{E73FF4E3-8E1E-4BE1-A32A-5C748242F98F}" type="presParOf" srcId="{1FE7B1F3-021A-4C85-A7BE-266608861BF5}" destId="{3797A9C3-1E2C-4BAD-8047-5F9F0ED4F9E0}" srcOrd="0" destOrd="0" presId="urn:microsoft.com/office/officeart/2009/3/layout/HorizontalOrganizationChart"/>
    <dgm:cxn modelId="{97FA7E09-BE5B-4DFD-B81D-865AADECAC8F}" type="presParOf" srcId="{1FE7B1F3-021A-4C85-A7BE-266608861BF5}" destId="{28A20303-2EB2-4ABD-997A-2679A27CC07E}" srcOrd="1" destOrd="0" presId="urn:microsoft.com/office/officeart/2009/3/layout/HorizontalOrganizationChart"/>
    <dgm:cxn modelId="{80E57345-4F27-492D-84B8-AEFD54F98B51}" type="presParOf" srcId="{D47AAAFE-0FFA-4285-8BF6-689BC202A2B7}" destId="{2D253C62-74F0-4D6B-BB6B-4D9CE7357446}" srcOrd="1" destOrd="0" presId="urn:microsoft.com/office/officeart/2009/3/layout/HorizontalOrganizationChart"/>
    <dgm:cxn modelId="{7C60E4F7-2BE3-4761-8FCE-A8EDA47BA92F}" type="presParOf" srcId="{D47AAAFE-0FFA-4285-8BF6-689BC202A2B7}" destId="{839E583B-DF18-4EA4-817B-55D6A83C575E}" srcOrd="2" destOrd="0" presId="urn:microsoft.com/office/officeart/2009/3/layout/HorizontalOrganizationChart"/>
    <dgm:cxn modelId="{566A374E-5CE3-49F0-A779-55C7CCF94845}" type="presParOf" srcId="{693008A9-B08F-4515-8038-AF4F5CB555D4}" destId="{26D31450-69AB-4621-A730-9D55DF1F9336}" srcOrd="2" destOrd="0" presId="urn:microsoft.com/office/officeart/2009/3/layout/HorizontalOrganizationChart"/>
    <dgm:cxn modelId="{8B8B1D63-FA35-42C0-A5C6-7890E00873C0}" type="presParOf" srcId="{5E913FE0-B4CC-49FE-9401-CACBDE8F2594}" destId="{0369E1D3-7EB2-48E3-8F2A-232817D49414}" srcOrd="2" destOrd="0" presId="urn:microsoft.com/office/officeart/2009/3/layout/HorizontalOrganizationChart"/>
    <dgm:cxn modelId="{C166D973-A9DE-4A0F-B35E-3B711C862FEC}" type="presParOf" srcId="{648D4BCC-9192-4BE1-B3E3-C8F6D8A1253B}" destId="{B40F32D1-D047-43FE-8247-FE15260FEA59}" srcOrd="2" destOrd="0" presId="urn:microsoft.com/office/officeart/2009/3/layout/HorizontalOrganizationChart"/>
    <dgm:cxn modelId="{90420929-0504-43B6-A25A-92700E46A97C}" type="presParOf" srcId="{648D4BCC-9192-4BE1-B3E3-C8F6D8A1253B}" destId="{AE8167B7-CF87-46BD-9044-F8DB68A252E6}" srcOrd="3" destOrd="0" presId="urn:microsoft.com/office/officeart/2009/3/layout/HorizontalOrganizationChart"/>
    <dgm:cxn modelId="{24200DEE-334A-4C5B-BA54-A6FEB3D54068}" type="presParOf" srcId="{AE8167B7-CF87-46BD-9044-F8DB68A252E6}" destId="{3E200D78-C781-40B8-9EA6-29535D0D6E7E}" srcOrd="0" destOrd="0" presId="urn:microsoft.com/office/officeart/2009/3/layout/HorizontalOrganizationChart"/>
    <dgm:cxn modelId="{058ECFAA-43BF-4D68-A04C-F48F1C065A13}" type="presParOf" srcId="{3E200D78-C781-40B8-9EA6-29535D0D6E7E}" destId="{227F930C-4D95-4AEA-96E5-CF6292B1F0B7}" srcOrd="0" destOrd="0" presId="urn:microsoft.com/office/officeart/2009/3/layout/HorizontalOrganizationChart"/>
    <dgm:cxn modelId="{E39C6658-3B9E-494E-AA8A-6129215BE76A}" type="presParOf" srcId="{3E200D78-C781-40B8-9EA6-29535D0D6E7E}" destId="{8D5A3181-84E7-4669-BA2C-2DBDA8E1BE3C}" srcOrd="1" destOrd="0" presId="urn:microsoft.com/office/officeart/2009/3/layout/HorizontalOrganizationChart"/>
    <dgm:cxn modelId="{A59FCF42-E6EC-415A-BEEF-03EC08347F47}" type="presParOf" srcId="{AE8167B7-CF87-46BD-9044-F8DB68A252E6}" destId="{737C5D08-71E4-4793-9DF3-C614B572089C}" srcOrd="1" destOrd="0" presId="urn:microsoft.com/office/officeart/2009/3/layout/HorizontalOrganizationChart"/>
    <dgm:cxn modelId="{9D77D218-0F09-48A4-BAA9-9C968F12FDA6}" type="presParOf" srcId="{AE8167B7-CF87-46BD-9044-F8DB68A252E6}" destId="{7AA63DBD-58FE-4B0E-A7A0-44834729330C}" srcOrd="2" destOrd="0" presId="urn:microsoft.com/office/officeart/2009/3/layout/HorizontalOrganizationChart"/>
    <dgm:cxn modelId="{27C38C02-20E0-4DF9-A015-2D6772ABC4A5}" type="presParOf" srcId="{C43AA514-41B0-48A8-AD3A-D4CC4D5F3658}" destId="{135A7838-2CA9-48A9-A243-BB7964272D46}"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709F451-C254-40E7-BB7E-631952493A69}" type="doc">
      <dgm:prSet loTypeId="urn:microsoft.com/office/officeart/2009/3/layout/HorizontalOrganizationChart" loCatId="hierarchy" qsTypeId="urn:microsoft.com/office/officeart/2005/8/quickstyle/3d2" qsCatId="3D" csTypeId="urn:microsoft.com/office/officeart/2005/8/colors/accent1_1" csCatId="accent1" phldr="1"/>
      <dgm:spPr/>
      <dgm:t>
        <a:bodyPr/>
        <a:lstStyle/>
        <a:p>
          <a:endParaRPr lang="es-ES"/>
        </a:p>
      </dgm:t>
    </dgm:pt>
    <dgm:pt modelId="{0B5AE5CE-1D2C-404B-84C7-CBC45145B618}">
      <dgm:prSet custT="1"/>
      <dgm:spPr/>
      <dgm:t>
        <a:bodyPr/>
        <a:lstStyle/>
        <a:p>
          <a:endParaRPr lang="es-ES" sz="900" kern="1200" dirty="0">
            <a:latin typeface="Arial Black" panose="020B0A04020102020204" pitchFamily="34" charset="0"/>
            <a:ea typeface="+mn-ea"/>
            <a:cs typeface="+mn-cs"/>
          </a:endParaRPr>
        </a:p>
        <a:p>
          <a:r>
            <a:rPr lang="es-ES" sz="900" kern="1200" dirty="0">
              <a:latin typeface="Arial Black" panose="020B0A04020102020204" pitchFamily="34" charset="0"/>
              <a:ea typeface="+mn-ea"/>
              <a:cs typeface="+mn-cs"/>
            </a:rPr>
            <a:t>INMUEBLES CON VIABILIDAD JURIDICA </a:t>
          </a:r>
        </a:p>
        <a:p>
          <a:r>
            <a:rPr lang="es-ES" sz="900" kern="1200" dirty="0">
              <a:solidFill>
                <a:srgbClr val="C00000"/>
              </a:solidFill>
              <a:latin typeface="Arial Black" panose="020B0A04020102020204" pitchFamily="34" charset="0"/>
              <a:ea typeface="+mn-ea"/>
              <a:cs typeface="+mn-cs"/>
            </a:rPr>
            <a:t>567</a:t>
          </a:r>
        </a:p>
        <a:p>
          <a:endParaRPr lang="es-CO" sz="1000" kern="1200" dirty="0">
            <a:latin typeface="Arial Black" panose="020B0A04020102020204" pitchFamily="34" charset="0"/>
            <a:ea typeface="+mn-ea"/>
            <a:cs typeface="+mn-cs"/>
          </a:endParaRPr>
        </a:p>
      </dgm:t>
    </dgm:pt>
    <dgm:pt modelId="{FBAD0B37-ACFC-4A19-A329-10DC331EC05C}" type="parTrans" cxnId="{381A87ED-A99A-4560-8C6B-C66A58815228}">
      <dgm:prSet/>
      <dgm:spPr/>
      <dgm:t>
        <a:bodyPr/>
        <a:lstStyle/>
        <a:p>
          <a:endParaRPr lang="es-CO" sz="900"/>
        </a:p>
      </dgm:t>
    </dgm:pt>
    <dgm:pt modelId="{89369E14-396A-4E8E-B401-37F8FD86A36B}" type="sibTrans" cxnId="{381A87ED-A99A-4560-8C6B-C66A58815228}">
      <dgm:prSet/>
      <dgm:spPr/>
      <dgm:t>
        <a:bodyPr/>
        <a:lstStyle/>
        <a:p>
          <a:endParaRPr lang="es-CO" sz="900"/>
        </a:p>
      </dgm:t>
    </dgm:pt>
    <dgm:pt modelId="{3D2659EC-2141-4E87-BA23-A5071DB1537D}">
      <dgm:prSet custT="1"/>
      <dgm:spPr/>
      <dgm:t>
        <a:bodyPr/>
        <a:lstStyle/>
        <a:p>
          <a:pPr marL="0" lvl="0" indent="0" algn="ctr" defTabSz="622300">
            <a:lnSpc>
              <a:spcPct val="90000"/>
            </a:lnSpc>
            <a:spcBef>
              <a:spcPct val="0"/>
            </a:spcBef>
            <a:spcAft>
              <a:spcPct val="35000"/>
            </a:spcAft>
            <a:buNone/>
          </a:pPr>
          <a:r>
            <a:rPr lang="es-CO" sz="900" kern="1200" dirty="0">
              <a:latin typeface="Arial Black" panose="020B0A04020102020204" pitchFamily="34" charset="0"/>
              <a:ea typeface="+mn-ea"/>
              <a:cs typeface="+mn-cs"/>
            </a:rPr>
            <a:t>INMUEBLES APROBADOS COMITÉ DE ENAJENACIÓN</a:t>
          </a:r>
        </a:p>
        <a:p>
          <a:pPr marL="0" lvl="0" indent="0" algn="ctr" defTabSz="62230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318</a:t>
          </a:r>
        </a:p>
        <a:p>
          <a:pPr marL="0" lvl="0" algn="ctr" defTabSz="400050">
            <a:lnSpc>
              <a:spcPct val="90000"/>
            </a:lnSpc>
            <a:spcBef>
              <a:spcPct val="0"/>
            </a:spcBef>
            <a:spcAft>
              <a:spcPct val="35000"/>
            </a:spcAft>
            <a:buNone/>
          </a:pPr>
          <a:endParaRPr lang="es-CO" sz="900" kern="1200" dirty="0"/>
        </a:p>
      </dgm:t>
    </dgm:pt>
    <dgm:pt modelId="{A89FF34A-5407-4B52-BD3D-336B467310D7}" type="parTrans" cxnId="{18B7C70D-21C1-4451-8989-43B5402A0FAC}">
      <dgm:prSet/>
      <dgm:spPr/>
      <dgm:t>
        <a:bodyPr/>
        <a:lstStyle/>
        <a:p>
          <a:endParaRPr lang="es-CO" sz="900"/>
        </a:p>
      </dgm:t>
    </dgm:pt>
    <dgm:pt modelId="{F6F48043-A305-4C0D-AD7F-64A295E8790A}" type="sibTrans" cxnId="{18B7C70D-21C1-4451-8989-43B5402A0FAC}">
      <dgm:prSet/>
      <dgm:spPr/>
      <dgm:t>
        <a:bodyPr/>
        <a:lstStyle/>
        <a:p>
          <a:endParaRPr lang="es-CO" sz="900"/>
        </a:p>
      </dgm:t>
    </dgm:pt>
    <dgm:pt modelId="{97B99E65-B375-43B5-A197-9003197B386A}">
      <dgm:prSet custT="1"/>
      <dgm:spPr/>
      <dgm:t>
        <a:bodyPr/>
        <a:lstStyle/>
        <a:p>
          <a:pPr marL="0" lvl="0" algn="ctr" defTabSz="400050">
            <a:lnSpc>
              <a:spcPct val="90000"/>
            </a:lnSpc>
            <a:spcBef>
              <a:spcPct val="0"/>
            </a:spcBef>
            <a:spcAft>
              <a:spcPct val="35000"/>
            </a:spcAft>
            <a:buNone/>
          </a:pPr>
          <a:r>
            <a:rPr lang="es-CO" sz="1000" kern="1200" dirty="0">
              <a:latin typeface="Arial Black" panose="020B0A04020102020204" pitchFamily="34" charset="0"/>
              <a:ea typeface="+mn-ea"/>
              <a:cs typeface="+mn-cs"/>
            </a:rPr>
            <a:t>AVALUOS ENTREGADOS Y APROBADOS</a:t>
          </a:r>
        </a:p>
        <a:p>
          <a:pPr marL="0" lvl="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72</a:t>
          </a:r>
        </a:p>
      </dgm:t>
    </dgm:pt>
    <dgm:pt modelId="{3A6DA945-BC5B-4514-A796-71837E764279}" type="parTrans" cxnId="{57CE2D4E-19CC-4A9D-A8F7-7443C13ECCCE}">
      <dgm:prSet/>
      <dgm:spPr/>
      <dgm:t>
        <a:bodyPr/>
        <a:lstStyle/>
        <a:p>
          <a:endParaRPr lang="es-CO" sz="900"/>
        </a:p>
      </dgm:t>
    </dgm:pt>
    <dgm:pt modelId="{61D96906-3221-493B-954A-5341EBC6C580}" type="sibTrans" cxnId="{57CE2D4E-19CC-4A9D-A8F7-7443C13ECCCE}">
      <dgm:prSet/>
      <dgm:spPr/>
      <dgm:t>
        <a:bodyPr/>
        <a:lstStyle/>
        <a:p>
          <a:endParaRPr lang="es-CO" sz="900"/>
        </a:p>
      </dgm:t>
    </dgm:pt>
    <dgm:pt modelId="{86B44F8D-93AC-4C8F-9B4C-E7CD014F2C12}">
      <dgm:prSet custT="1"/>
      <dgm:spPr/>
      <dgm: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TOTAL INMUEBLES EN PROCESO</a:t>
          </a:r>
        </a:p>
        <a:p>
          <a:pPr marL="0" lvl="0" algn="ctr" defTabSz="40005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1020</a:t>
          </a:r>
          <a:r>
            <a:rPr lang="es-CO" sz="900" kern="1200" dirty="0">
              <a:latin typeface="Arial Black" panose="020B0A04020102020204" pitchFamily="34" charset="0"/>
              <a:ea typeface="+mn-ea"/>
              <a:cs typeface="+mn-cs"/>
            </a:rPr>
            <a:t> </a:t>
          </a:r>
        </a:p>
      </dgm:t>
    </dgm:pt>
    <dgm:pt modelId="{AD931502-E197-48D7-ACA3-DD13191977D1}" type="parTrans" cxnId="{8721C8A4-012A-4735-8878-FDE630B08C88}">
      <dgm:prSet/>
      <dgm:spPr/>
      <dgm:t>
        <a:bodyPr/>
        <a:lstStyle/>
        <a:p>
          <a:endParaRPr lang="es-CO"/>
        </a:p>
      </dgm:t>
    </dgm:pt>
    <dgm:pt modelId="{12E9A2C3-AA28-4553-87AC-500728E039B3}" type="sibTrans" cxnId="{8721C8A4-012A-4735-8878-FDE630B08C88}">
      <dgm:prSet/>
      <dgm:spPr/>
      <dgm:t>
        <a:bodyPr/>
        <a:lstStyle/>
        <a:p>
          <a:endParaRPr lang="es-CO"/>
        </a:p>
      </dgm:t>
    </dgm:pt>
    <dgm:pt modelId="{DF7069F4-E251-46E7-AE38-8BCAAD040722}">
      <dgm:prSet custT="1"/>
      <dgm:spPr/>
      <dgm: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1000" kern="1200" dirty="0">
              <a:solidFill>
                <a:prstClr val="black">
                  <a:hueOff val="0"/>
                  <a:satOff val="0"/>
                  <a:lumOff val="0"/>
                  <a:alphaOff val="0"/>
                </a:prstClr>
              </a:solidFill>
              <a:latin typeface="Arial Black" panose="020B0A04020102020204" pitchFamily="34" charset="0"/>
              <a:ea typeface="+mn-ea"/>
              <a:cs typeface="+mn-cs"/>
            </a:rPr>
            <a:t>AVALUOS EN TRAMITE DE SOLICITAR</a:t>
          </a:r>
        </a:p>
        <a:p>
          <a:pPr marL="0" lvl="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109</a:t>
          </a: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p>
      </dgm:t>
    </dgm:pt>
    <dgm:pt modelId="{F25DD3EE-827F-412A-BB85-15A4FCBB38D2}" type="parTrans" cxnId="{CA3A7B93-DB86-4D2C-B0A2-E90F5EC1675E}">
      <dgm:prSet/>
      <dgm:spPr/>
      <dgm:t>
        <a:bodyPr/>
        <a:lstStyle/>
        <a:p>
          <a:endParaRPr lang="es-CO"/>
        </a:p>
      </dgm:t>
    </dgm:pt>
    <dgm:pt modelId="{7A1A9C88-2778-4611-B60E-3A981E66F9EE}" type="sibTrans" cxnId="{CA3A7B93-DB86-4D2C-B0A2-E90F5EC1675E}">
      <dgm:prSet/>
      <dgm:spPr/>
      <dgm:t>
        <a:bodyPr/>
        <a:lstStyle/>
        <a:p>
          <a:endParaRPr lang="es-CO"/>
        </a:p>
      </dgm:t>
    </dgm:pt>
    <dgm:pt modelId="{95FBA689-8053-4A72-9CFD-BE83431A2114}">
      <dgm:prSet custT="1"/>
      <dgm:spPr/>
      <dgm:t>
        <a:bodyPr/>
        <a:lstStyle/>
        <a:p>
          <a:pPr marL="0" lvl="0" algn="ctr" defTabSz="266700">
            <a:lnSpc>
              <a:spcPct val="90000"/>
            </a:lnSpc>
            <a:spcBef>
              <a:spcPct val="0"/>
            </a:spcBef>
            <a:spcAft>
              <a:spcPct val="35000"/>
            </a:spcAft>
            <a:buNone/>
          </a:pPr>
          <a:endParaRPr lang="es-CO" sz="600" kern="1200" dirty="0">
            <a:latin typeface="Arial Black" panose="020B0A04020102020204" pitchFamily="34" charset="0"/>
            <a:ea typeface="+mn-ea"/>
            <a:cs typeface="+mn-cs"/>
          </a:endParaRPr>
        </a:p>
        <a:p>
          <a:pPr marL="0" lvl="0" indent="0" algn="ctr" defTabSz="622300">
            <a:lnSpc>
              <a:spcPct val="90000"/>
            </a:lnSpc>
            <a:spcBef>
              <a:spcPct val="0"/>
            </a:spcBef>
            <a:spcAft>
              <a:spcPct val="35000"/>
            </a:spcAft>
            <a:buNone/>
          </a:pPr>
          <a:r>
            <a:rPr lang="es-CO" sz="900" kern="1200" dirty="0">
              <a:solidFill>
                <a:prstClr val="black">
                  <a:hueOff val="0"/>
                  <a:satOff val="0"/>
                  <a:lumOff val="0"/>
                  <a:alphaOff val="0"/>
                </a:prstClr>
              </a:solidFill>
              <a:latin typeface="Arial Black" panose="020B0A04020102020204" pitchFamily="34" charset="0"/>
              <a:ea typeface="+mn-ea"/>
              <a:cs typeface="+mn-cs"/>
            </a:rPr>
            <a:t>INMUEBLES EN PROCESO DE PRESENTACIÓN AL COMITÉ </a:t>
          </a:r>
        </a:p>
        <a:p>
          <a:pPr marL="0" lvl="0" indent="0" algn="ctr" defTabSz="62230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249</a:t>
          </a:r>
        </a:p>
        <a:p>
          <a:pPr marL="0" lvl="0" algn="ctr" defTabSz="266700">
            <a:lnSpc>
              <a:spcPct val="90000"/>
            </a:lnSpc>
            <a:spcBef>
              <a:spcPct val="0"/>
            </a:spcBef>
            <a:spcAft>
              <a:spcPct val="35000"/>
            </a:spcAft>
            <a:buNone/>
          </a:pPr>
          <a:endParaRPr lang="es-CO" sz="600" kern="1200" dirty="0"/>
        </a:p>
      </dgm:t>
    </dgm:pt>
    <dgm:pt modelId="{AD1513D9-292D-4B62-BD7A-0F49AEAF7396}" type="parTrans" cxnId="{F02A22BC-C65B-45F6-9DC4-2A4C8CA74B82}">
      <dgm:prSet/>
      <dgm:spPr/>
      <dgm:t>
        <a:bodyPr/>
        <a:lstStyle/>
        <a:p>
          <a:endParaRPr lang="es-CO"/>
        </a:p>
      </dgm:t>
    </dgm:pt>
    <dgm:pt modelId="{1B83D0A1-0FFF-4980-8E49-C0D1E7BA1C15}" type="sibTrans" cxnId="{F02A22BC-C65B-45F6-9DC4-2A4C8CA74B82}">
      <dgm:prSet/>
      <dgm:spPr/>
      <dgm:t>
        <a:bodyPr/>
        <a:lstStyle/>
        <a:p>
          <a:endParaRPr lang="es-CO"/>
        </a:p>
      </dgm:t>
    </dgm:pt>
    <dgm:pt modelId="{6A675300-327F-4E1D-96C4-CE0525687C39}">
      <dgm:prSet phldrT="[Texto]" custT="1"/>
      <dgm:spPr/>
      <dgm:t>
        <a:bodyPr/>
        <a:lstStyle/>
        <a:p>
          <a:pPr marL="0" lvl="0" algn="ctr" defTabSz="400050">
            <a:lnSpc>
              <a:spcPct val="90000"/>
            </a:lnSpc>
            <a:spcBef>
              <a:spcPct val="0"/>
            </a:spcBef>
            <a:spcAft>
              <a:spcPct val="35000"/>
            </a:spcAft>
            <a:buNone/>
          </a:pPr>
          <a:r>
            <a:rPr lang="es-CO" sz="1000" kern="1200" dirty="0">
              <a:solidFill>
                <a:prstClr val="black">
                  <a:hueOff val="0"/>
                  <a:satOff val="0"/>
                  <a:lumOff val="0"/>
                  <a:alphaOff val="0"/>
                </a:prstClr>
              </a:solidFill>
              <a:latin typeface="Arial Black" panose="020B0A04020102020204" pitchFamily="34" charset="0"/>
              <a:ea typeface="+mn-ea"/>
              <a:cs typeface="+mn-cs"/>
            </a:rPr>
            <a:t>AVALUOS SOLICITADOS </a:t>
          </a:r>
        </a:p>
        <a:p>
          <a:pPr marL="0" lvl="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209</a:t>
          </a:r>
        </a:p>
      </dgm:t>
    </dgm:pt>
    <dgm:pt modelId="{A2C4F77B-3C3C-490E-A4A1-69071A8F249B}" type="parTrans" cxnId="{466B42C3-25AC-46E7-9476-735A0EBC90E8}">
      <dgm:prSet/>
      <dgm:spPr/>
      <dgm:t>
        <a:bodyPr/>
        <a:lstStyle/>
        <a:p>
          <a:endParaRPr lang="es-CO"/>
        </a:p>
      </dgm:t>
    </dgm:pt>
    <dgm:pt modelId="{AFFFE2F2-1DAB-4A45-8739-C3D6A788C856}" type="sibTrans" cxnId="{466B42C3-25AC-46E7-9476-735A0EBC90E8}">
      <dgm:prSet/>
      <dgm:spPr/>
      <dgm:t>
        <a:bodyPr/>
        <a:lstStyle/>
        <a:p>
          <a:endParaRPr lang="es-CO"/>
        </a:p>
      </dgm:t>
    </dgm:pt>
    <dgm:pt modelId="{8372A23D-87AF-4D3C-A375-2BE2B39230C4}">
      <dgm:prSet custT="1"/>
      <dgm:spPr/>
      <dgm:t>
        <a:bodyPr/>
        <a:lstStyle/>
        <a:p>
          <a:pPr>
            <a:buNone/>
          </a:pPr>
          <a:r>
            <a:rPr lang="es-CO" sz="900" dirty="0">
              <a:latin typeface="Arial Black" panose="020B0A04020102020204" pitchFamily="34" charset="0"/>
              <a:ea typeface="+mn-ea"/>
              <a:cs typeface="+mn-cs"/>
            </a:rPr>
            <a:t>TRANSFERIDOS A CISA </a:t>
          </a:r>
        </a:p>
        <a:p>
          <a:pPr>
            <a:buNone/>
          </a:pPr>
          <a:r>
            <a:rPr lang="es-CO" sz="900" dirty="0">
              <a:solidFill>
                <a:srgbClr val="C00000"/>
              </a:solidFill>
              <a:latin typeface="Arial Black" panose="020B0A04020102020204" pitchFamily="34" charset="0"/>
              <a:ea typeface="+mn-ea"/>
              <a:cs typeface="+mn-cs"/>
            </a:rPr>
            <a:t>13</a:t>
          </a:r>
          <a:endParaRPr lang="es-CO" sz="800" dirty="0">
            <a:solidFill>
              <a:srgbClr val="C00000"/>
            </a:solidFill>
          </a:endParaRPr>
        </a:p>
      </dgm:t>
    </dgm:pt>
    <dgm:pt modelId="{D462E36C-4F1E-458E-BF98-3D67FE521241}" type="parTrans" cxnId="{9DD07C21-E337-411E-8FC3-2CA390D8CCA0}">
      <dgm:prSet/>
      <dgm:spPr/>
      <dgm:t>
        <a:bodyPr/>
        <a:lstStyle/>
        <a:p>
          <a:endParaRPr lang="es-CO"/>
        </a:p>
      </dgm:t>
    </dgm:pt>
    <dgm:pt modelId="{3580DB49-3ACF-42FA-BD02-A02F0F551F77}" type="sibTrans" cxnId="{9DD07C21-E337-411E-8FC3-2CA390D8CCA0}">
      <dgm:prSet/>
      <dgm:spPr/>
      <dgm:t>
        <a:bodyPr/>
        <a:lstStyle/>
        <a:p>
          <a:endParaRPr lang="es-CO"/>
        </a:p>
      </dgm:t>
    </dgm:pt>
    <dgm:pt modelId="{80B2D24A-808A-4492-9966-35F362BE1485}">
      <dgm:prSet custT="1"/>
      <dgm:spPr/>
      <dgm:t>
        <a:bodyPr/>
        <a:lstStyle/>
        <a:p>
          <a:pPr>
            <a:buNone/>
          </a:pPr>
          <a:r>
            <a:rPr lang="es-CO" sz="900" kern="1200" dirty="0">
              <a:solidFill>
                <a:prstClr val="black">
                  <a:hueOff val="0"/>
                  <a:satOff val="0"/>
                  <a:lumOff val="0"/>
                  <a:alphaOff val="0"/>
                </a:prstClr>
              </a:solidFill>
              <a:latin typeface="Arial Black" panose="020B0A04020102020204" pitchFamily="34" charset="0"/>
              <a:ea typeface="+mn-ea"/>
              <a:cs typeface="+mn-cs"/>
            </a:rPr>
            <a:t>PENDIENTES DE CARGUE EN EL APLICATIVO POR FALLAS EN EL SISTEMA</a:t>
          </a:r>
        </a:p>
        <a:p>
          <a:r>
            <a:rPr lang="es-CO" sz="900" kern="1200" dirty="0">
              <a:solidFill>
                <a:srgbClr val="C00000"/>
              </a:solidFill>
              <a:latin typeface="Arial Black" panose="020B0A04020102020204" pitchFamily="34" charset="0"/>
              <a:ea typeface="+mn-ea"/>
              <a:cs typeface="+mn-cs"/>
            </a:rPr>
            <a:t>59</a:t>
          </a:r>
        </a:p>
      </dgm:t>
    </dgm:pt>
    <dgm:pt modelId="{0B5289B8-24DA-46F7-8E9A-050FB4495424}" type="parTrans" cxnId="{5C9BD41D-524F-45FE-98AD-21042A463F97}">
      <dgm:prSet/>
      <dgm:spPr/>
      <dgm:t>
        <a:bodyPr/>
        <a:lstStyle/>
        <a:p>
          <a:endParaRPr lang="es-CO"/>
        </a:p>
      </dgm:t>
    </dgm:pt>
    <dgm:pt modelId="{60856DEE-CD3D-4118-8BD9-88E91128DFE0}" type="sibTrans" cxnId="{5C9BD41D-524F-45FE-98AD-21042A463F97}">
      <dgm:prSet/>
      <dgm:spPr/>
      <dgm:t>
        <a:bodyPr/>
        <a:lstStyle/>
        <a:p>
          <a:endParaRPr lang="es-CO"/>
        </a:p>
      </dgm:t>
    </dgm:pt>
    <dgm:pt modelId="{C00AD8E2-48DE-4AA3-8C2B-C4DAE2DA8529}">
      <dgm:prSet custT="1"/>
      <dgm:spPr/>
      <dgm:t>
        <a:bodyPr/>
        <a:lstStyle/>
        <a:p>
          <a:pPr marL="0" lvl="0" algn="ctr" defTabSz="266700">
            <a:lnSpc>
              <a:spcPct val="90000"/>
            </a:lnSpc>
            <a:spcBef>
              <a:spcPct val="0"/>
            </a:spcBef>
            <a:spcAft>
              <a:spcPct val="35000"/>
            </a:spcAft>
            <a:buNone/>
          </a:pPr>
          <a:endParaRPr lang="es-ES" sz="6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ES" sz="900" kern="1200" dirty="0">
              <a:solidFill>
                <a:prstClr val="black">
                  <a:hueOff val="0"/>
                  <a:satOff val="0"/>
                  <a:lumOff val="0"/>
                  <a:alphaOff val="0"/>
                </a:prstClr>
              </a:solidFill>
              <a:latin typeface="Arial Black" panose="020B0A04020102020204" pitchFamily="34" charset="0"/>
              <a:ea typeface="+mn-ea"/>
              <a:cs typeface="+mn-cs"/>
            </a:rPr>
            <a:t>EN TRÁMITE DE VIABILIDAD JURIDICA</a:t>
          </a:r>
        </a:p>
        <a:p>
          <a:pPr marL="0" lvl="0" algn="ctr" defTabSz="400050">
            <a:lnSpc>
              <a:spcPct val="90000"/>
            </a:lnSpc>
            <a:spcBef>
              <a:spcPct val="0"/>
            </a:spcBef>
            <a:spcAft>
              <a:spcPct val="35000"/>
            </a:spcAft>
            <a:buNone/>
          </a:pPr>
          <a:r>
            <a:rPr lang="es-ES" sz="900" kern="1200" dirty="0">
              <a:solidFill>
                <a:srgbClr val="C00000"/>
              </a:solidFill>
              <a:latin typeface="Arial Black" panose="020B0A04020102020204" pitchFamily="34" charset="0"/>
              <a:ea typeface="+mn-ea"/>
              <a:cs typeface="+mn-cs"/>
            </a:rPr>
            <a:t>453 </a:t>
          </a:r>
        </a:p>
        <a:p>
          <a:pPr marL="0" lvl="0" algn="ctr" defTabSz="266700">
            <a:lnSpc>
              <a:spcPct val="90000"/>
            </a:lnSpc>
            <a:spcBef>
              <a:spcPct val="0"/>
            </a:spcBef>
            <a:spcAft>
              <a:spcPct val="35000"/>
            </a:spcAft>
            <a:buNone/>
          </a:pPr>
          <a:endParaRPr lang="es-CO" sz="600" kern="1200" dirty="0">
            <a:latin typeface="Arial Black" panose="020B0A04020102020204" pitchFamily="34" charset="0"/>
            <a:ea typeface="+mn-ea"/>
            <a:cs typeface="+mn-cs"/>
          </a:endParaRPr>
        </a:p>
      </dgm:t>
    </dgm:pt>
    <dgm:pt modelId="{FE3E21B2-CCE5-457B-A529-83DDC3E9B17E}" type="parTrans" cxnId="{F6406052-7DD3-4DE6-9FD9-663CB762924B}">
      <dgm:prSet/>
      <dgm:spPr/>
      <dgm:t>
        <a:bodyPr/>
        <a:lstStyle/>
        <a:p>
          <a:endParaRPr lang="es-CO"/>
        </a:p>
      </dgm:t>
    </dgm:pt>
    <dgm:pt modelId="{05F3B389-FCDF-45B8-BBA0-F9EEC1586030}" type="sibTrans" cxnId="{F6406052-7DD3-4DE6-9FD9-663CB762924B}">
      <dgm:prSet/>
      <dgm:spPr/>
      <dgm:t>
        <a:bodyPr/>
        <a:lstStyle/>
        <a:p>
          <a:endParaRPr lang="es-CO"/>
        </a:p>
      </dgm:t>
    </dgm:pt>
    <dgm:pt modelId="{4C54829A-C0D5-46D9-A604-79A4FDFC5D93}" type="pres">
      <dgm:prSet presAssocID="{0709F451-C254-40E7-BB7E-631952493A69}" presName="hierChild1" presStyleCnt="0">
        <dgm:presLayoutVars>
          <dgm:orgChart val="1"/>
          <dgm:chPref val="1"/>
          <dgm:dir/>
          <dgm:animOne val="branch"/>
          <dgm:animLvl val="lvl"/>
          <dgm:resizeHandles/>
        </dgm:presLayoutVars>
      </dgm:prSet>
      <dgm:spPr/>
    </dgm:pt>
    <dgm:pt modelId="{C43AA514-41B0-48A8-AD3A-D4CC4D5F3658}" type="pres">
      <dgm:prSet presAssocID="{86B44F8D-93AC-4C8F-9B4C-E7CD014F2C12}" presName="hierRoot1" presStyleCnt="0">
        <dgm:presLayoutVars>
          <dgm:hierBranch val="init"/>
        </dgm:presLayoutVars>
      </dgm:prSet>
      <dgm:spPr/>
    </dgm:pt>
    <dgm:pt modelId="{3F130D0C-D701-4F22-9255-283126B73E94}" type="pres">
      <dgm:prSet presAssocID="{86B44F8D-93AC-4C8F-9B4C-E7CD014F2C12}" presName="rootComposite1" presStyleCnt="0"/>
      <dgm:spPr/>
    </dgm:pt>
    <dgm:pt modelId="{F8FED53A-DA73-4594-AC94-0CCDD09AF806}" type="pres">
      <dgm:prSet presAssocID="{86B44F8D-93AC-4C8F-9B4C-E7CD014F2C12}" presName="rootText1" presStyleLbl="node0" presStyleIdx="0" presStyleCnt="1" custScaleY="147043" custLinFactY="-7714" custLinFactNeighborX="4995" custLinFactNeighborY="-100000">
        <dgm:presLayoutVars>
          <dgm:chPref val="3"/>
        </dgm:presLayoutVars>
      </dgm:prSet>
      <dgm:spPr/>
    </dgm:pt>
    <dgm:pt modelId="{3B823A76-A52B-4455-96D0-AF69A1E4FB7C}" type="pres">
      <dgm:prSet presAssocID="{86B44F8D-93AC-4C8F-9B4C-E7CD014F2C12}" presName="rootConnector1" presStyleLbl="node1" presStyleIdx="0" presStyleCnt="0"/>
      <dgm:spPr/>
    </dgm:pt>
    <dgm:pt modelId="{648D4BCC-9192-4BE1-B3E3-C8F6D8A1253B}" type="pres">
      <dgm:prSet presAssocID="{86B44F8D-93AC-4C8F-9B4C-E7CD014F2C12}" presName="hierChild2" presStyleCnt="0"/>
      <dgm:spPr/>
    </dgm:pt>
    <dgm:pt modelId="{941E041B-2444-4AE4-9F3B-71EE5D6E727B}" type="pres">
      <dgm:prSet presAssocID="{FBAD0B37-ACFC-4A19-A329-10DC331EC05C}" presName="Name64" presStyleLbl="parChTrans1D2" presStyleIdx="0" presStyleCnt="2"/>
      <dgm:spPr/>
    </dgm:pt>
    <dgm:pt modelId="{5E913FE0-B4CC-49FE-9401-CACBDE8F2594}" type="pres">
      <dgm:prSet presAssocID="{0B5AE5CE-1D2C-404B-84C7-CBC45145B618}" presName="hierRoot2" presStyleCnt="0">
        <dgm:presLayoutVars>
          <dgm:hierBranch val="init"/>
        </dgm:presLayoutVars>
      </dgm:prSet>
      <dgm:spPr/>
    </dgm:pt>
    <dgm:pt modelId="{5E4D2ABA-1830-4D86-8597-BAE2914D41C2}" type="pres">
      <dgm:prSet presAssocID="{0B5AE5CE-1D2C-404B-84C7-CBC45145B618}" presName="rootComposite" presStyleCnt="0"/>
      <dgm:spPr/>
    </dgm:pt>
    <dgm:pt modelId="{BD2F53DE-329C-473E-A5C9-6996D8F112BC}" type="pres">
      <dgm:prSet presAssocID="{0B5AE5CE-1D2C-404B-84C7-CBC45145B618}" presName="rootText" presStyleLbl="node2" presStyleIdx="0" presStyleCnt="2" custLinFactY="-10793" custLinFactNeighborX="-7512" custLinFactNeighborY="-100000">
        <dgm:presLayoutVars>
          <dgm:chPref val="3"/>
        </dgm:presLayoutVars>
      </dgm:prSet>
      <dgm:spPr/>
    </dgm:pt>
    <dgm:pt modelId="{4F236C7A-1A88-438E-8EF1-0F449E6BA3D5}" type="pres">
      <dgm:prSet presAssocID="{0B5AE5CE-1D2C-404B-84C7-CBC45145B618}" presName="rootConnector" presStyleLbl="node2" presStyleIdx="0" presStyleCnt="2"/>
      <dgm:spPr/>
    </dgm:pt>
    <dgm:pt modelId="{3673EB71-7858-4B2D-9F65-86A1D4163EC0}" type="pres">
      <dgm:prSet presAssocID="{0B5AE5CE-1D2C-404B-84C7-CBC45145B618}" presName="hierChild4" presStyleCnt="0"/>
      <dgm:spPr/>
    </dgm:pt>
    <dgm:pt modelId="{D0320F46-273E-4918-AC9A-40CF06897A61}" type="pres">
      <dgm:prSet presAssocID="{A89FF34A-5407-4B52-BD3D-336B467310D7}" presName="Name64" presStyleLbl="parChTrans1D3" presStyleIdx="0" presStyleCnt="2"/>
      <dgm:spPr/>
    </dgm:pt>
    <dgm:pt modelId="{693008A9-B08F-4515-8038-AF4F5CB555D4}" type="pres">
      <dgm:prSet presAssocID="{3D2659EC-2141-4E87-BA23-A5071DB1537D}" presName="hierRoot2" presStyleCnt="0">
        <dgm:presLayoutVars>
          <dgm:hierBranch val="init"/>
        </dgm:presLayoutVars>
      </dgm:prSet>
      <dgm:spPr/>
    </dgm:pt>
    <dgm:pt modelId="{2874FB40-254E-4D71-B22A-9398A1D017BE}" type="pres">
      <dgm:prSet presAssocID="{3D2659EC-2141-4E87-BA23-A5071DB1537D}" presName="rootComposite" presStyleCnt="0"/>
      <dgm:spPr/>
    </dgm:pt>
    <dgm:pt modelId="{768012B1-F98F-4BB0-879F-0BE3FB4957FA}" type="pres">
      <dgm:prSet presAssocID="{3D2659EC-2141-4E87-BA23-A5071DB1537D}" presName="rootText" presStyleLbl="node3" presStyleIdx="0" presStyleCnt="2" custScaleX="75378" custScaleY="242736" custLinFactNeighborX="-15190" custLinFactNeighborY="-69782">
        <dgm:presLayoutVars>
          <dgm:chPref val="3"/>
        </dgm:presLayoutVars>
      </dgm:prSet>
      <dgm:spPr/>
    </dgm:pt>
    <dgm:pt modelId="{AC77D249-4F7A-4D02-B0B5-720445C65242}" type="pres">
      <dgm:prSet presAssocID="{3D2659EC-2141-4E87-BA23-A5071DB1537D}" presName="rootConnector" presStyleLbl="node3" presStyleIdx="0" presStyleCnt="2"/>
      <dgm:spPr/>
    </dgm:pt>
    <dgm:pt modelId="{66879BA2-DCE0-4DFB-AA7B-15476447F94A}" type="pres">
      <dgm:prSet presAssocID="{3D2659EC-2141-4E87-BA23-A5071DB1537D}" presName="hierChild4" presStyleCnt="0"/>
      <dgm:spPr/>
    </dgm:pt>
    <dgm:pt modelId="{D79B4430-A38C-424C-B04C-E8D1174CE2D3}" type="pres">
      <dgm:prSet presAssocID="{A2C4F77B-3C3C-490E-A4A1-69071A8F249B}" presName="Name64" presStyleLbl="parChTrans1D4" presStyleIdx="0" presStyleCnt="5"/>
      <dgm:spPr/>
    </dgm:pt>
    <dgm:pt modelId="{78BA2354-B20E-4135-ACD5-9EAEDDB2C2CD}" type="pres">
      <dgm:prSet presAssocID="{6A675300-327F-4E1D-96C4-CE0525687C39}" presName="hierRoot2" presStyleCnt="0">
        <dgm:presLayoutVars>
          <dgm:hierBranch val="init"/>
        </dgm:presLayoutVars>
      </dgm:prSet>
      <dgm:spPr/>
    </dgm:pt>
    <dgm:pt modelId="{CCD3981A-92A5-457B-BA69-39FA1006778A}" type="pres">
      <dgm:prSet presAssocID="{6A675300-327F-4E1D-96C4-CE0525687C39}" presName="rootComposite" presStyleCnt="0"/>
      <dgm:spPr/>
    </dgm:pt>
    <dgm:pt modelId="{89911D6A-F43C-4EFF-991C-434F45AE5743}" type="pres">
      <dgm:prSet presAssocID="{6A675300-327F-4E1D-96C4-CE0525687C39}" presName="rootText" presStyleLbl="node4" presStyleIdx="0" presStyleCnt="5" custScaleY="162474" custLinFactNeighborX="-17098" custLinFactNeighborY="-86832">
        <dgm:presLayoutVars>
          <dgm:chPref val="3"/>
        </dgm:presLayoutVars>
      </dgm:prSet>
      <dgm:spPr/>
    </dgm:pt>
    <dgm:pt modelId="{BA33FA7B-41BD-4755-B3CE-A25697838658}" type="pres">
      <dgm:prSet presAssocID="{6A675300-327F-4E1D-96C4-CE0525687C39}" presName="rootConnector" presStyleLbl="node4" presStyleIdx="0" presStyleCnt="5"/>
      <dgm:spPr/>
    </dgm:pt>
    <dgm:pt modelId="{015C4934-1A2A-4572-A523-F0E29F563A20}" type="pres">
      <dgm:prSet presAssocID="{6A675300-327F-4E1D-96C4-CE0525687C39}" presName="hierChild4" presStyleCnt="0"/>
      <dgm:spPr/>
    </dgm:pt>
    <dgm:pt modelId="{B7412455-A863-42DF-B9E4-38C93C2A1784}" type="pres">
      <dgm:prSet presAssocID="{3A6DA945-BC5B-4514-A796-71837E764279}" presName="Name64" presStyleLbl="parChTrans1D4" presStyleIdx="1" presStyleCnt="5"/>
      <dgm:spPr/>
    </dgm:pt>
    <dgm:pt modelId="{A5021491-8452-409E-9227-C4164041A827}" type="pres">
      <dgm:prSet presAssocID="{97B99E65-B375-43B5-A197-9003197B386A}" presName="hierRoot2" presStyleCnt="0">
        <dgm:presLayoutVars>
          <dgm:hierBranch val="init"/>
        </dgm:presLayoutVars>
      </dgm:prSet>
      <dgm:spPr/>
    </dgm:pt>
    <dgm:pt modelId="{574C8D80-52C4-4B99-9FFF-14F42FFFA053}" type="pres">
      <dgm:prSet presAssocID="{97B99E65-B375-43B5-A197-9003197B386A}" presName="rootComposite" presStyleCnt="0"/>
      <dgm:spPr/>
    </dgm:pt>
    <dgm:pt modelId="{544DD382-9B14-427B-AB9B-D780ACCE4919}" type="pres">
      <dgm:prSet presAssocID="{97B99E65-B375-43B5-A197-9003197B386A}" presName="rootText" presStyleLbl="node4" presStyleIdx="1" presStyleCnt="5" custScaleY="174202" custLinFactNeighborX="-8892" custLinFactNeighborY="-87333">
        <dgm:presLayoutVars>
          <dgm:chPref val="3"/>
        </dgm:presLayoutVars>
      </dgm:prSet>
      <dgm:spPr/>
    </dgm:pt>
    <dgm:pt modelId="{9CD71671-0012-4F8A-BD3B-35A12173B4F6}" type="pres">
      <dgm:prSet presAssocID="{97B99E65-B375-43B5-A197-9003197B386A}" presName="rootConnector" presStyleLbl="node4" presStyleIdx="1" presStyleCnt="5"/>
      <dgm:spPr/>
    </dgm:pt>
    <dgm:pt modelId="{2461782C-83BD-4318-9575-7E14512BD49F}" type="pres">
      <dgm:prSet presAssocID="{97B99E65-B375-43B5-A197-9003197B386A}" presName="hierChild4" presStyleCnt="0"/>
      <dgm:spPr/>
    </dgm:pt>
    <dgm:pt modelId="{7004093B-B0B6-41F5-B0C5-EE6F27540716}" type="pres">
      <dgm:prSet presAssocID="{D462E36C-4F1E-458E-BF98-3D67FE521241}" presName="Name64" presStyleLbl="parChTrans1D4" presStyleIdx="2" presStyleCnt="5"/>
      <dgm:spPr/>
    </dgm:pt>
    <dgm:pt modelId="{117BB9EC-3A58-459E-B260-946DFCDB4611}" type="pres">
      <dgm:prSet presAssocID="{8372A23D-87AF-4D3C-A375-2BE2B39230C4}" presName="hierRoot2" presStyleCnt="0">
        <dgm:presLayoutVars>
          <dgm:hierBranch val="init"/>
        </dgm:presLayoutVars>
      </dgm:prSet>
      <dgm:spPr/>
    </dgm:pt>
    <dgm:pt modelId="{9DE547C0-F5CC-4D1C-915E-C29D544B661E}" type="pres">
      <dgm:prSet presAssocID="{8372A23D-87AF-4D3C-A375-2BE2B39230C4}" presName="rootComposite" presStyleCnt="0"/>
      <dgm:spPr/>
    </dgm:pt>
    <dgm:pt modelId="{0C33C26A-7ED3-40C2-ACE9-7F609F2AD141}" type="pres">
      <dgm:prSet presAssocID="{8372A23D-87AF-4D3C-A375-2BE2B39230C4}" presName="rootText" presStyleLbl="node4" presStyleIdx="2" presStyleCnt="5" custLinFactNeighborX="125" custLinFactNeighborY="-88126">
        <dgm:presLayoutVars>
          <dgm:chPref val="3"/>
        </dgm:presLayoutVars>
      </dgm:prSet>
      <dgm:spPr/>
    </dgm:pt>
    <dgm:pt modelId="{2A51765A-86AF-4098-A639-79F7F2C00AE2}" type="pres">
      <dgm:prSet presAssocID="{8372A23D-87AF-4D3C-A375-2BE2B39230C4}" presName="rootConnector" presStyleLbl="node4" presStyleIdx="2" presStyleCnt="5"/>
      <dgm:spPr/>
    </dgm:pt>
    <dgm:pt modelId="{825115EC-C5E5-4C94-BBC8-7642B007F69F}" type="pres">
      <dgm:prSet presAssocID="{8372A23D-87AF-4D3C-A375-2BE2B39230C4}" presName="hierChild4" presStyleCnt="0"/>
      <dgm:spPr/>
    </dgm:pt>
    <dgm:pt modelId="{9139FE33-1E82-4556-9345-2E6BD4D79AE9}" type="pres">
      <dgm:prSet presAssocID="{8372A23D-87AF-4D3C-A375-2BE2B39230C4}" presName="hierChild5" presStyleCnt="0"/>
      <dgm:spPr/>
    </dgm:pt>
    <dgm:pt modelId="{6E63D679-9552-43E1-AF56-524FEBF9D00D}" type="pres">
      <dgm:prSet presAssocID="{0B5289B8-24DA-46F7-8E9A-050FB4495424}" presName="Name64" presStyleLbl="parChTrans1D4" presStyleIdx="3" presStyleCnt="5"/>
      <dgm:spPr/>
    </dgm:pt>
    <dgm:pt modelId="{A8DB74F9-39B6-4933-891C-343315F7B819}" type="pres">
      <dgm:prSet presAssocID="{80B2D24A-808A-4492-9966-35F362BE1485}" presName="hierRoot2" presStyleCnt="0">
        <dgm:presLayoutVars>
          <dgm:hierBranch val="init"/>
        </dgm:presLayoutVars>
      </dgm:prSet>
      <dgm:spPr/>
    </dgm:pt>
    <dgm:pt modelId="{08BDD703-0527-4D98-A015-ECC4BD27C5F5}" type="pres">
      <dgm:prSet presAssocID="{80B2D24A-808A-4492-9966-35F362BE1485}" presName="rootComposite" presStyleCnt="0"/>
      <dgm:spPr/>
    </dgm:pt>
    <dgm:pt modelId="{6B5583D1-9670-40F8-A032-95310406087F}" type="pres">
      <dgm:prSet presAssocID="{80B2D24A-808A-4492-9966-35F362BE1485}" presName="rootText" presStyleLbl="node4" presStyleIdx="3" presStyleCnt="5" custScaleY="140044" custLinFactNeighborX="125" custLinFactNeighborY="-88126">
        <dgm:presLayoutVars>
          <dgm:chPref val="3"/>
        </dgm:presLayoutVars>
      </dgm:prSet>
      <dgm:spPr/>
    </dgm:pt>
    <dgm:pt modelId="{ADFDBEE2-40EE-4531-B66C-4F74911BFB7C}" type="pres">
      <dgm:prSet presAssocID="{80B2D24A-808A-4492-9966-35F362BE1485}" presName="rootConnector" presStyleLbl="node4" presStyleIdx="3" presStyleCnt="5"/>
      <dgm:spPr/>
    </dgm:pt>
    <dgm:pt modelId="{B56F51F6-4FED-45BE-9654-16EC4CAED0CC}" type="pres">
      <dgm:prSet presAssocID="{80B2D24A-808A-4492-9966-35F362BE1485}" presName="hierChild4" presStyleCnt="0"/>
      <dgm:spPr/>
    </dgm:pt>
    <dgm:pt modelId="{4E9A9FE6-4F77-43A1-A145-5FA632FEF242}" type="pres">
      <dgm:prSet presAssocID="{80B2D24A-808A-4492-9966-35F362BE1485}" presName="hierChild5" presStyleCnt="0"/>
      <dgm:spPr/>
    </dgm:pt>
    <dgm:pt modelId="{0AF72217-4C63-4DA3-99AC-F45EEA20CBA6}" type="pres">
      <dgm:prSet presAssocID="{97B99E65-B375-43B5-A197-9003197B386A}" presName="hierChild5" presStyleCnt="0"/>
      <dgm:spPr/>
    </dgm:pt>
    <dgm:pt modelId="{1094BC7D-BF34-41A8-95C2-59CFEE0375AA}" type="pres">
      <dgm:prSet presAssocID="{6A675300-327F-4E1D-96C4-CE0525687C39}" presName="hierChild5" presStyleCnt="0"/>
      <dgm:spPr/>
    </dgm:pt>
    <dgm:pt modelId="{0D6A969F-BA3E-4BF2-92FF-A4490A964D10}" type="pres">
      <dgm:prSet presAssocID="{F25DD3EE-827F-412A-BB85-15A4FCBB38D2}" presName="Name64" presStyleLbl="parChTrans1D4" presStyleIdx="4" presStyleCnt="5"/>
      <dgm:spPr/>
    </dgm:pt>
    <dgm:pt modelId="{D47AAAFE-0FFA-4285-8BF6-689BC202A2B7}" type="pres">
      <dgm:prSet presAssocID="{DF7069F4-E251-46E7-AE38-8BCAAD040722}" presName="hierRoot2" presStyleCnt="0">
        <dgm:presLayoutVars>
          <dgm:hierBranch val="init"/>
        </dgm:presLayoutVars>
      </dgm:prSet>
      <dgm:spPr/>
    </dgm:pt>
    <dgm:pt modelId="{1FE7B1F3-021A-4C85-A7BE-266608861BF5}" type="pres">
      <dgm:prSet presAssocID="{DF7069F4-E251-46E7-AE38-8BCAAD040722}" presName="rootComposite" presStyleCnt="0"/>
      <dgm:spPr/>
    </dgm:pt>
    <dgm:pt modelId="{3797A9C3-1E2C-4BAD-8047-5F9F0ED4F9E0}" type="pres">
      <dgm:prSet presAssocID="{DF7069F4-E251-46E7-AE38-8BCAAD040722}" presName="rootText" presStyleLbl="node4" presStyleIdx="4" presStyleCnt="5" custScaleY="176364" custLinFactNeighborX="-17447" custLinFactNeighborY="-57780">
        <dgm:presLayoutVars>
          <dgm:chPref val="3"/>
        </dgm:presLayoutVars>
      </dgm:prSet>
      <dgm:spPr/>
    </dgm:pt>
    <dgm:pt modelId="{28A20303-2EB2-4ABD-997A-2679A27CC07E}" type="pres">
      <dgm:prSet presAssocID="{DF7069F4-E251-46E7-AE38-8BCAAD040722}" presName="rootConnector" presStyleLbl="node4" presStyleIdx="4" presStyleCnt="5"/>
      <dgm:spPr/>
    </dgm:pt>
    <dgm:pt modelId="{2D253C62-74F0-4D6B-BB6B-4D9CE7357446}" type="pres">
      <dgm:prSet presAssocID="{DF7069F4-E251-46E7-AE38-8BCAAD040722}" presName="hierChild4" presStyleCnt="0"/>
      <dgm:spPr/>
    </dgm:pt>
    <dgm:pt modelId="{839E583B-DF18-4EA4-817B-55D6A83C575E}" type="pres">
      <dgm:prSet presAssocID="{DF7069F4-E251-46E7-AE38-8BCAAD040722}" presName="hierChild5" presStyleCnt="0"/>
      <dgm:spPr/>
    </dgm:pt>
    <dgm:pt modelId="{26D31450-69AB-4621-A730-9D55DF1F9336}" type="pres">
      <dgm:prSet presAssocID="{3D2659EC-2141-4E87-BA23-A5071DB1537D}" presName="hierChild5" presStyleCnt="0"/>
      <dgm:spPr/>
    </dgm:pt>
    <dgm:pt modelId="{7A112F0C-90E9-4154-AD19-B26C28EC03EB}" type="pres">
      <dgm:prSet presAssocID="{AD1513D9-292D-4B62-BD7A-0F49AEAF7396}" presName="Name64" presStyleLbl="parChTrans1D3" presStyleIdx="1" presStyleCnt="2"/>
      <dgm:spPr/>
    </dgm:pt>
    <dgm:pt modelId="{4AC28553-4B61-4895-AF3F-2EF4ABE19B55}" type="pres">
      <dgm:prSet presAssocID="{95FBA689-8053-4A72-9CFD-BE83431A2114}" presName="hierRoot2" presStyleCnt="0">
        <dgm:presLayoutVars>
          <dgm:hierBranch val="init"/>
        </dgm:presLayoutVars>
      </dgm:prSet>
      <dgm:spPr/>
    </dgm:pt>
    <dgm:pt modelId="{979C2B8E-F02F-4980-805E-D4B11F217739}" type="pres">
      <dgm:prSet presAssocID="{95FBA689-8053-4A72-9CFD-BE83431A2114}" presName="rootComposite" presStyleCnt="0"/>
      <dgm:spPr/>
    </dgm:pt>
    <dgm:pt modelId="{28CD54F0-44E3-4A7E-950C-F75A111B62B2}" type="pres">
      <dgm:prSet presAssocID="{95FBA689-8053-4A72-9CFD-BE83431A2114}" presName="rootText" presStyleLbl="node3" presStyleIdx="1" presStyleCnt="2" custScaleY="205001" custLinFactNeighborX="-13848" custLinFactNeighborY="-69782">
        <dgm:presLayoutVars>
          <dgm:chPref val="3"/>
        </dgm:presLayoutVars>
      </dgm:prSet>
      <dgm:spPr/>
    </dgm:pt>
    <dgm:pt modelId="{88B0EFEF-D1CD-46E6-B544-7FBAC48C4081}" type="pres">
      <dgm:prSet presAssocID="{95FBA689-8053-4A72-9CFD-BE83431A2114}" presName="rootConnector" presStyleLbl="node3" presStyleIdx="1" presStyleCnt="2"/>
      <dgm:spPr/>
    </dgm:pt>
    <dgm:pt modelId="{0EA087E5-1FDB-4DD2-A907-4A625D8D7682}" type="pres">
      <dgm:prSet presAssocID="{95FBA689-8053-4A72-9CFD-BE83431A2114}" presName="hierChild4" presStyleCnt="0"/>
      <dgm:spPr/>
    </dgm:pt>
    <dgm:pt modelId="{E9973DDF-1826-4755-992A-AD89D41B4535}" type="pres">
      <dgm:prSet presAssocID="{95FBA689-8053-4A72-9CFD-BE83431A2114}" presName="hierChild5" presStyleCnt="0"/>
      <dgm:spPr/>
    </dgm:pt>
    <dgm:pt modelId="{0369E1D3-7EB2-48E3-8F2A-232817D49414}" type="pres">
      <dgm:prSet presAssocID="{0B5AE5CE-1D2C-404B-84C7-CBC45145B618}" presName="hierChild5" presStyleCnt="0"/>
      <dgm:spPr/>
    </dgm:pt>
    <dgm:pt modelId="{6A376C84-DA12-469E-A0CE-25CE1E91FA7C}" type="pres">
      <dgm:prSet presAssocID="{FE3E21B2-CCE5-457B-A529-83DDC3E9B17E}" presName="Name64" presStyleLbl="parChTrans1D2" presStyleIdx="1" presStyleCnt="2"/>
      <dgm:spPr/>
    </dgm:pt>
    <dgm:pt modelId="{87A2C75B-EB86-46ED-AD5C-C80659885E54}" type="pres">
      <dgm:prSet presAssocID="{C00AD8E2-48DE-4AA3-8C2B-C4DAE2DA8529}" presName="hierRoot2" presStyleCnt="0">
        <dgm:presLayoutVars>
          <dgm:hierBranch val="init"/>
        </dgm:presLayoutVars>
      </dgm:prSet>
      <dgm:spPr/>
    </dgm:pt>
    <dgm:pt modelId="{1CE2C352-326F-431F-91A7-FA8ACDBD370E}" type="pres">
      <dgm:prSet presAssocID="{C00AD8E2-48DE-4AA3-8C2B-C4DAE2DA8529}" presName="rootComposite" presStyleCnt="0"/>
      <dgm:spPr/>
    </dgm:pt>
    <dgm:pt modelId="{27016C2B-B2B9-43FF-9CC7-85F4014AD50E}" type="pres">
      <dgm:prSet presAssocID="{C00AD8E2-48DE-4AA3-8C2B-C4DAE2DA8529}" presName="rootText" presStyleLbl="node2" presStyleIdx="1" presStyleCnt="2" custLinFactY="-10793" custLinFactNeighborX="-7512" custLinFactNeighborY="-100000">
        <dgm:presLayoutVars>
          <dgm:chPref val="3"/>
        </dgm:presLayoutVars>
      </dgm:prSet>
      <dgm:spPr/>
    </dgm:pt>
    <dgm:pt modelId="{BA2CE76C-91B4-4155-ADC0-1264AA96CEF3}" type="pres">
      <dgm:prSet presAssocID="{C00AD8E2-48DE-4AA3-8C2B-C4DAE2DA8529}" presName="rootConnector" presStyleLbl="node2" presStyleIdx="1" presStyleCnt="2"/>
      <dgm:spPr/>
    </dgm:pt>
    <dgm:pt modelId="{AE9CD321-4799-4895-BD21-918DA2F06824}" type="pres">
      <dgm:prSet presAssocID="{C00AD8E2-48DE-4AA3-8C2B-C4DAE2DA8529}" presName="hierChild4" presStyleCnt="0"/>
      <dgm:spPr/>
    </dgm:pt>
    <dgm:pt modelId="{3D67C3E5-2981-4C29-A02E-E3CB1149F57F}" type="pres">
      <dgm:prSet presAssocID="{C00AD8E2-48DE-4AA3-8C2B-C4DAE2DA8529}" presName="hierChild5" presStyleCnt="0"/>
      <dgm:spPr/>
    </dgm:pt>
    <dgm:pt modelId="{135A7838-2CA9-48A9-A243-BB7964272D46}" type="pres">
      <dgm:prSet presAssocID="{86B44F8D-93AC-4C8F-9B4C-E7CD014F2C12}" presName="hierChild3" presStyleCnt="0"/>
      <dgm:spPr/>
    </dgm:pt>
  </dgm:ptLst>
  <dgm:cxnLst>
    <dgm:cxn modelId="{43819509-B09C-458D-91F9-F611DDC0F965}" type="presOf" srcId="{86B44F8D-93AC-4C8F-9B4C-E7CD014F2C12}" destId="{3B823A76-A52B-4455-96D0-AF69A1E4FB7C}" srcOrd="1" destOrd="0" presId="urn:microsoft.com/office/officeart/2009/3/layout/HorizontalOrganizationChart"/>
    <dgm:cxn modelId="{E068750C-674E-4ED5-BECE-EB9E2F840266}" type="presOf" srcId="{80B2D24A-808A-4492-9966-35F362BE1485}" destId="{6B5583D1-9670-40F8-A032-95310406087F}" srcOrd="0" destOrd="0" presId="urn:microsoft.com/office/officeart/2009/3/layout/HorizontalOrganizationChart"/>
    <dgm:cxn modelId="{18B7C70D-21C1-4451-8989-43B5402A0FAC}" srcId="{0B5AE5CE-1D2C-404B-84C7-CBC45145B618}" destId="{3D2659EC-2141-4E87-BA23-A5071DB1537D}" srcOrd="0" destOrd="0" parTransId="{A89FF34A-5407-4B52-BD3D-336B467310D7}" sibTransId="{F6F48043-A305-4C0D-AD7F-64A295E8790A}"/>
    <dgm:cxn modelId="{05EA7C0E-6356-4124-8287-B6F681BDAD29}" type="presOf" srcId="{AD1513D9-292D-4B62-BD7A-0F49AEAF7396}" destId="{7A112F0C-90E9-4154-AD19-B26C28EC03EB}" srcOrd="0" destOrd="0" presId="urn:microsoft.com/office/officeart/2009/3/layout/HorizontalOrganizationChart"/>
    <dgm:cxn modelId="{777C211A-4E21-4BFC-8C55-6039459D1EEB}" type="presOf" srcId="{86B44F8D-93AC-4C8F-9B4C-E7CD014F2C12}" destId="{F8FED53A-DA73-4594-AC94-0CCDD09AF806}" srcOrd="0" destOrd="0" presId="urn:microsoft.com/office/officeart/2009/3/layout/HorizontalOrganizationChart"/>
    <dgm:cxn modelId="{2365A81A-049A-48F9-8144-792D589A4DAF}" type="presOf" srcId="{3D2659EC-2141-4E87-BA23-A5071DB1537D}" destId="{768012B1-F98F-4BB0-879F-0BE3FB4957FA}" srcOrd="0" destOrd="0" presId="urn:microsoft.com/office/officeart/2009/3/layout/HorizontalOrganizationChart"/>
    <dgm:cxn modelId="{5C9BD41D-524F-45FE-98AD-21042A463F97}" srcId="{97B99E65-B375-43B5-A197-9003197B386A}" destId="{80B2D24A-808A-4492-9966-35F362BE1485}" srcOrd="1" destOrd="0" parTransId="{0B5289B8-24DA-46F7-8E9A-050FB4495424}" sibTransId="{60856DEE-CD3D-4118-8BD9-88E91128DFE0}"/>
    <dgm:cxn modelId="{9DD07C21-E337-411E-8FC3-2CA390D8CCA0}" srcId="{97B99E65-B375-43B5-A197-9003197B386A}" destId="{8372A23D-87AF-4D3C-A375-2BE2B39230C4}" srcOrd="0" destOrd="0" parTransId="{D462E36C-4F1E-458E-BF98-3D67FE521241}" sibTransId="{3580DB49-3ACF-42FA-BD02-A02F0F551F77}"/>
    <dgm:cxn modelId="{F8411424-B414-4D42-AF7A-1336F94C918D}" type="presOf" srcId="{A2C4F77B-3C3C-490E-A4A1-69071A8F249B}" destId="{D79B4430-A38C-424C-B04C-E8D1174CE2D3}" srcOrd="0" destOrd="0" presId="urn:microsoft.com/office/officeart/2009/3/layout/HorizontalOrganizationChart"/>
    <dgm:cxn modelId="{3D7A1C2F-5593-4E71-ADCE-E057EBA9B9BE}" type="presOf" srcId="{6A675300-327F-4E1D-96C4-CE0525687C39}" destId="{89911D6A-F43C-4EFF-991C-434F45AE5743}" srcOrd="0" destOrd="0" presId="urn:microsoft.com/office/officeart/2009/3/layout/HorizontalOrganizationChart"/>
    <dgm:cxn modelId="{68C3F036-A593-485C-A0C3-80EC00684CAE}" type="presOf" srcId="{95FBA689-8053-4A72-9CFD-BE83431A2114}" destId="{28CD54F0-44E3-4A7E-950C-F75A111B62B2}" srcOrd="0" destOrd="0" presId="urn:microsoft.com/office/officeart/2009/3/layout/HorizontalOrganizationChart"/>
    <dgm:cxn modelId="{785AF739-141F-43F6-94D0-E0558136548B}" type="presOf" srcId="{97B99E65-B375-43B5-A197-9003197B386A}" destId="{544DD382-9B14-427B-AB9B-D780ACCE4919}" srcOrd="0" destOrd="0" presId="urn:microsoft.com/office/officeart/2009/3/layout/HorizontalOrganizationChart"/>
    <dgm:cxn modelId="{BB69675C-7D9E-4C93-9B4E-E9724673F6AF}" type="presOf" srcId="{3A6DA945-BC5B-4514-A796-71837E764279}" destId="{B7412455-A863-42DF-B9E4-38C93C2A1784}" srcOrd="0" destOrd="0" presId="urn:microsoft.com/office/officeart/2009/3/layout/HorizontalOrganizationChart"/>
    <dgm:cxn modelId="{57CE2D4E-19CC-4A9D-A8F7-7443C13ECCCE}" srcId="{6A675300-327F-4E1D-96C4-CE0525687C39}" destId="{97B99E65-B375-43B5-A197-9003197B386A}" srcOrd="0" destOrd="0" parTransId="{3A6DA945-BC5B-4514-A796-71837E764279}" sibTransId="{61D96906-3221-493B-954A-5341EBC6C580}"/>
    <dgm:cxn modelId="{F6406052-7DD3-4DE6-9FD9-663CB762924B}" srcId="{86B44F8D-93AC-4C8F-9B4C-E7CD014F2C12}" destId="{C00AD8E2-48DE-4AA3-8C2B-C4DAE2DA8529}" srcOrd="1" destOrd="0" parTransId="{FE3E21B2-CCE5-457B-A529-83DDC3E9B17E}" sibTransId="{05F3B389-FCDF-45B8-BBA0-F9EEC1586030}"/>
    <dgm:cxn modelId="{16F03173-EA01-473F-961D-B3695EAEF3C7}" type="presOf" srcId="{C00AD8E2-48DE-4AA3-8C2B-C4DAE2DA8529}" destId="{BA2CE76C-91B4-4155-ADC0-1264AA96CEF3}" srcOrd="1" destOrd="0" presId="urn:microsoft.com/office/officeart/2009/3/layout/HorizontalOrganizationChart"/>
    <dgm:cxn modelId="{FEE8D753-7BF2-451A-BC9B-198716894CD3}" type="presOf" srcId="{6A675300-327F-4E1D-96C4-CE0525687C39}" destId="{BA33FA7B-41BD-4755-B3CE-A25697838658}" srcOrd="1" destOrd="0" presId="urn:microsoft.com/office/officeart/2009/3/layout/HorizontalOrganizationChart"/>
    <dgm:cxn modelId="{FD2AD856-6D79-404E-92AA-0E3AC2C4BC5F}" type="presOf" srcId="{3D2659EC-2141-4E87-BA23-A5071DB1537D}" destId="{AC77D249-4F7A-4D02-B0B5-720445C65242}" srcOrd="1" destOrd="0" presId="urn:microsoft.com/office/officeart/2009/3/layout/HorizontalOrganizationChart"/>
    <dgm:cxn modelId="{3985ED77-D03C-4B39-B19C-EBBD2F769268}" type="presOf" srcId="{95FBA689-8053-4A72-9CFD-BE83431A2114}" destId="{88B0EFEF-D1CD-46E6-B544-7FBAC48C4081}" srcOrd="1" destOrd="0" presId="urn:microsoft.com/office/officeart/2009/3/layout/HorizontalOrganizationChart"/>
    <dgm:cxn modelId="{4D7D148A-B29D-4450-961F-A923F0A4AC7E}" type="presOf" srcId="{80B2D24A-808A-4492-9966-35F362BE1485}" destId="{ADFDBEE2-40EE-4531-B66C-4F74911BFB7C}" srcOrd="1" destOrd="0" presId="urn:microsoft.com/office/officeart/2009/3/layout/HorizontalOrganizationChart"/>
    <dgm:cxn modelId="{CA3A7B93-DB86-4D2C-B0A2-E90F5EC1675E}" srcId="{3D2659EC-2141-4E87-BA23-A5071DB1537D}" destId="{DF7069F4-E251-46E7-AE38-8BCAAD040722}" srcOrd="1" destOrd="0" parTransId="{F25DD3EE-827F-412A-BB85-15A4FCBB38D2}" sibTransId="{7A1A9C88-2778-4611-B60E-3A981E66F9EE}"/>
    <dgm:cxn modelId="{D7F6409B-D2ED-497E-AC98-E6A7F766A8FA}" type="presOf" srcId="{0B5289B8-24DA-46F7-8E9A-050FB4495424}" destId="{6E63D679-9552-43E1-AF56-524FEBF9D00D}" srcOrd="0" destOrd="0" presId="urn:microsoft.com/office/officeart/2009/3/layout/HorizontalOrganizationChart"/>
    <dgm:cxn modelId="{E4A6C1A2-9FDB-4D85-A7D6-520A7822DC4D}" type="presOf" srcId="{97B99E65-B375-43B5-A197-9003197B386A}" destId="{9CD71671-0012-4F8A-BD3B-35A12173B4F6}" srcOrd="1" destOrd="0" presId="urn:microsoft.com/office/officeart/2009/3/layout/HorizontalOrganizationChart"/>
    <dgm:cxn modelId="{8721C8A4-012A-4735-8878-FDE630B08C88}" srcId="{0709F451-C254-40E7-BB7E-631952493A69}" destId="{86B44F8D-93AC-4C8F-9B4C-E7CD014F2C12}" srcOrd="0" destOrd="0" parTransId="{AD931502-E197-48D7-ACA3-DD13191977D1}" sibTransId="{12E9A2C3-AA28-4553-87AC-500728E039B3}"/>
    <dgm:cxn modelId="{00E87CA9-C924-436E-A506-44352AC46F62}" type="presOf" srcId="{DF7069F4-E251-46E7-AE38-8BCAAD040722}" destId="{3797A9C3-1E2C-4BAD-8047-5F9F0ED4F9E0}" srcOrd="0" destOrd="0" presId="urn:microsoft.com/office/officeart/2009/3/layout/HorizontalOrganizationChart"/>
    <dgm:cxn modelId="{F2567FA9-72BB-4FD8-AE6E-702E68D4487A}" type="presOf" srcId="{FE3E21B2-CCE5-457B-A529-83DDC3E9B17E}" destId="{6A376C84-DA12-469E-A0CE-25CE1E91FA7C}" srcOrd="0" destOrd="0" presId="urn:microsoft.com/office/officeart/2009/3/layout/HorizontalOrganizationChart"/>
    <dgm:cxn modelId="{4CBDFDAA-01E2-4385-8EC0-D64DFC679580}" type="presOf" srcId="{0709F451-C254-40E7-BB7E-631952493A69}" destId="{4C54829A-C0D5-46D9-A604-79A4FDFC5D93}" srcOrd="0" destOrd="0" presId="urn:microsoft.com/office/officeart/2009/3/layout/HorizontalOrganizationChart"/>
    <dgm:cxn modelId="{D2790FB0-8D60-40C6-8DA3-840E9A8F68E2}" type="presOf" srcId="{D462E36C-4F1E-458E-BF98-3D67FE521241}" destId="{7004093B-B0B6-41F5-B0C5-EE6F27540716}" srcOrd="0" destOrd="0" presId="urn:microsoft.com/office/officeart/2009/3/layout/HorizontalOrganizationChart"/>
    <dgm:cxn modelId="{F02A22BC-C65B-45F6-9DC4-2A4C8CA74B82}" srcId="{0B5AE5CE-1D2C-404B-84C7-CBC45145B618}" destId="{95FBA689-8053-4A72-9CFD-BE83431A2114}" srcOrd="1" destOrd="0" parTransId="{AD1513D9-292D-4B62-BD7A-0F49AEAF7396}" sibTransId="{1B83D0A1-0FFF-4980-8E49-C0D1E7BA1C15}"/>
    <dgm:cxn modelId="{0DE286BE-5570-4A70-B74A-81AAF6F771A7}" type="presOf" srcId="{8372A23D-87AF-4D3C-A375-2BE2B39230C4}" destId="{0C33C26A-7ED3-40C2-ACE9-7F609F2AD141}" srcOrd="0" destOrd="0" presId="urn:microsoft.com/office/officeart/2009/3/layout/HorizontalOrganizationChart"/>
    <dgm:cxn modelId="{279C98C0-A079-4155-9D60-4CD906216207}" type="presOf" srcId="{8372A23D-87AF-4D3C-A375-2BE2B39230C4}" destId="{2A51765A-86AF-4098-A639-79F7F2C00AE2}" srcOrd="1" destOrd="0" presId="urn:microsoft.com/office/officeart/2009/3/layout/HorizontalOrganizationChart"/>
    <dgm:cxn modelId="{466B42C3-25AC-46E7-9476-735A0EBC90E8}" srcId="{3D2659EC-2141-4E87-BA23-A5071DB1537D}" destId="{6A675300-327F-4E1D-96C4-CE0525687C39}" srcOrd="0" destOrd="0" parTransId="{A2C4F77B-3C3C-490E-A4A1-69071A8F249B}" sibTransId="{AFFFE2F2-1DAB-4A45-8739-C3D6A788C856}"/>
    <dgm:cxn modelId="{16D693C8-1A22-4E51-B9A6-2E4CA59BFF9C}" type="presOf" srcId="{0B5AE5CE-1D2C-404B-84C7-CBC45145B618}" destId="{BD2F53DE-329C-473E-A5C9-6996D8F112BC}" srcOrd="0" destOrd="0" presId="urn:microsoft.com/office/officeart/2009/3/layout/HorizontalOrganizationChart"/>
    <dgm:cxn modelId="{79BCF9D5-7A49-4969-9920-72E6DABF0BCA}" type="presOf" srcId="{F25DD3EE-827F-412A-BB85-15A4FCBB38D2}" destId="{0D6A969F-BA3E-4BF2-92FF-A4490A964D10}" srcOrd="0" destOrd="0" presId="urn:microsoft.com/office/officeart/2009/3/layout/HorizontalOrganizationChart"/>
    <dgm:cxn modelId="{F72B99D6-384F-4767-A0DE-62A44B8A9BA5}" type="presOf" srcId="{0B5AE5CE-1D2C-404B-84C7-CBC45145B618}" destId="{4F236C7A-1A88-438E-8EF1-0F449E6BA3D5}" srcOrd="1" destOrd="0" presId="urn:microsoft.com/office/officeart/2009/3/layout/HorizontalOrganizationChart"/>
    <dgm:cxn modelId="{04EE7CD7-46E2-4BA9-86EC-3A6A321DA293}" type="presOf" srcId="{DF7069F4-E251-46E7-AE38-8BCAAD040722}" destId="{28A20303-2EB2-4ABD-997A-2679A27CC07E}" srcOrd="1" destOrd="0" presId="urn:microsoft.com/office/officeart/2009/3/layout/HorizontalOrganizationChart"/>
    <dgm:cxn modelId="{10C43BDA-9664-4129-82B6-D7D1CDBA2D5F}" type="presOf" srcId="{FBAD0B37-ACFC-4A19-A329-10DC331EC05C}" destId="{941E041B-2444-4AE4-9F3B-71EE5D6E727B}" srcOrd="0" destOrd="0" presId="urn:microsoft.com/office/officeart/2009/3/layout/HorizontalOrganizationChart"/>
    <dgm:cxn modelId="{381A87ED-A99A-4560-8C6B-C66A58815228}" srcId="{86B44F8D-93AC-4C8F-9B4C-E7CD014F2C12}" destId="{0B5AE5CE-1D2C-404B-84C7-CBC45145B618}" srcOrd="0" destOrd="0" parTransId="{FBAD0B37-ACFC-4A19-A329-10DC331EC05C}" sibTransId="{89369E14-396A-4E8E-B401-37F8FD86A36B}"/>
    <dgm:cxn modelId="{B512CEF8-1098-4CC9-89DB-0DFC7E68D18A}" type="presOf" srcId="{A89FF34A-5407-4B52-BD3D-336B467310D7}" destId="{D0320F46-273E-4918-AC9A-40CF06897A61}" srcOrd="0" destOrd="0" presId="urn:microsoft.com/office/officeart/2009/3/layout/HorizontalOrganizationChart"/>
    <dgm:cxn modelId="{9815EDFB-A70C-4433-9EA2-7E14100C0880}" type="presOf" srcId="{C00AD8E2-48DE-4AA3-8C2B-C4DAE2DA8529}" destId="{27016C2B-B2B9-43FF-9CC7-85F4014AD50E}" srcOrd="0" destOrd="0" presId="urn:microsoft.com/office/officeart/2009/3/layout/HorizontalOrganizationChart"/>
    <dgm:cxn modelId="{3F759D35-C647-4F49-A708-5C0D7A1BE532}" type="presParOf" srcId="{4C54829A-C0D5-46D9-A604-79A4FDFC5D93}" destId="{C43AA514-41B0-48A8-AD3A-D4CC4D5F3658}" srcOrd="0" destOrd="0" presId="urn:microsoft.com/office/officeart/2009/3/layout/HorizontalOrganizationChart"/>
    <dgm:cxn modelId="{51D0059B-FF4C-42EE-97F6-CAC5CF1E21BF}" type="presParOf" srcId="{C43AA514-41B0-48A8-AD3A-D4CC4D5F3658}" destId="{3F130D0C-D701-4F22-9255-283126B73E94}" srcOrd="0" destOrd="0" presId="urn:microsoft.com/office/officeart/2009/3/layout/HorizontalOrganizationChart"/>
    <dgm:cxn modelId="{9986BAD8-78F7-47B3-B1C0-C5A5437C4773}" type="presParOf" srcId="{3F130D0C-D701-4F22-9255-283126B73E94}" destId="{F8FED53A-DA73-4594-AC94-0CCDD09AF806}" srcOrd="0" destOrd="0" presId="urn:microsoft.com/office/officeart/2009/3/layout/HorizontalOrganizationChart"/>
    <dgm:cxn modelId="{CCC8395A-7827-477A-AAE9-99A6FB39EB1F}" type="presParOf" srcId="{3F130D0C-D701-4F22-9255-283126B73E94}" destId="{3B823A76-A52B-4455-96D0-AF69A1E4FB7C}" srcOrd="1" destOrd="0" presId="urn:microsoft.com/office/officeart/2009/3/layout/HorizontalOrganizationChart"/>
    <dgm:cxn modelId="{1D921939-D047-4BFD-A725-5A7ED9D1C962}" type="presParOf" srcId="{C43AA514-41B0-48A8-AD3A-D4CC4D5F3658}" destId="{648D4BCC-9192-4BE1-B3E3-C8F6D8A1253B}" srcOrd="1" destOrd="0" presId="urn:microsoft.com/office/officeart/2009/3/layout/HorizontalOrganizationChart"/>
    <dgm:cxn modelId="{4AE643E9-0FC3-40FC-90A3-2A29B748E6F4}" type="presParOf" srcId="{648D4BCC-9192-4BE1-B3E3-C8F6D8A1253B}" destId="{941E041B-2444-4AE4-9F3B-71EE5D6E727B}" srcOrd="0" destOrd="0" presId="urn:microsoft.com/office/officeart/2009/3/layout/HorizontalOrganizationChart"/>
    <dgm:cxn modelId="{0C817833-31E7-462C-819C-E6C32DA70369}" type="presParOf" srcId="{648D4BCC-9192-4BE1-B3E3-C8F6D8A1253B}" destId="{5E913FE0-B4CC-49FE-9401-CACBDE8F2594}" srcOrd="1" destOrd="0" presId="urn:microsoft.com/office/officeart/2009/3/layout/HorizontalOrganizationChart"/>
    <dgm:cxn modelId="{9880FD62-C3A4-479B-B588-5C6A40EDEFE3}" type="presParOf" srcId="{5E913FE0-B4CC-49FE-9401-CACBDE8F2594}" destId="{5E4D2ABA-1830-4D86-8597-BAE2914D41C2}" srcOrd="0" destOrd="0" presId="urn:microsoft.com/office/officeart/2009/3/layout/HorizontalOrganizationChart"/>
    <dgm:cxn modelId="{C312EEB6-4038-43CE-A83B-801E440FB66B}" type="presParOf" srcId="{5E4D2ABA-1830-4D86-8597-BAE2914D41C2}" destId="{BD2F53DE-329C-473E-A5C9-6996D8F112BC}" srcOrd="0" destOrd="0" presId="urn:microsoft.com/office/officeart/2009/3/layout/HorizontalOrganizationChart"/>
    <dgm:cxn modelId="{5910446C-8A5F-4FCE-AAC4-0E3EABEFDB6B}" type="presParOf" srcId="{5E4D2ABA-1830-4D86-8597-BAE2914D41C2}" destId="{4F236C7A-1A88-438E-8EF1-0F449E6BA3D5}" srcOrd="1" destOrd="0" presId="urn:microsoft.com/office/officeart/2009/3/layout/HorizontalOrganizationChart"/>
    <dgm:cxn modelId="{444F7332-FEED-4B9A-82F2-C50ADC513D3C}" type="presParOf" srcId="{5E913FE0-B4CC-49FE-9401-CACBDE8F2594}" destId="{3673EB71-7858-4B2D-9F65-86A1D4163EC0}" srcOrd="1" destOrd="0" presId="urn:microsoft.com/office/officeart/2009/3/layout/HorizontalOrganizationChart"/>
    <dgm:cxn modelId="{7EB989B6-9001-436F-9966-2C1718423B50}" type="presParOf" srcId="{3673EB71-7858-4B2D-9F65-86A1D4163EC0}" destId="{D0320F46-273E-4918-AC9A-40CF06897A61}" srcOrd="0" destOrd="0" presId="urn:microsoft.com/office/officeart/2009/3/layout/HorizontalOrganizationChart"/>
    <dgm:cxn modelId="{C10FD4D6-3EB6-4240-99B9-05A7F6CFB253}" type="presParOf" srcId="{3673EB71-7858-4B2D-9F65-86A1D4163EC0}" destId="{693008A9-B08F-4515-8038-AF4F5CB555D4}" srcOrd="1" destOrd="0" presId="urn:microsoft.com/office/officeart/2009/3/layout/HorizontalOrganizationChart"/>
    <dgm:cxn modelId="{257B6C5E-E511-466F-B6D5-8612DF5A5301}" type="presParOf" srcId="{693008A9-B08F-4515-8038-AF4F5CB555D4}" destId="{2874FB40-254E-4D71-B22A-9398A1D017BE}" srcOrd="0" destOrd="0" presId="urn:microsoft.com/office/officeart/2009/3/layout/HorizontalOrganizationChart"/>
    <dgm:cxn modelId="{FEB4EE43-5A45-48FC-8AD8-93A6D25CFE08}" type="presParOf" srcId="{2874FB40-254E-4D71-B22A-9398A1D017BE}" destId="{768012B1-F98F-4BB0-879F-0BE3FB4957FA}" srcOrd="0" destOrd="0" presId="urn:microsoft.com/office/officeart/2009/3/layout/HorizontalOrganizationChart"/>
    <dgm:cxn modelId="{3FF39235-F9FC-469D-84BF-F3D15AF00369}" type="presParOf" srcId="{2874FB40-254E-4D71-B22A-9398A1D017BE}" destId="{AC77D249-4F7A-4D02-B0B5-720445C65242}" srcOrd="1" destOrd="0" presId="urn:microsoft.com/office/officeart/2009/3/layout/HorizontalOrganizationChart"/>
    <dgm:cxn modelId="{BD18849E-E5CA-4B15-89C5-E868E7F6B64D}" type="presParOf" srcId="{693008A9-B08F-4515-8038-AF4F5CB555D4}" destId="{66879BA2-DCE0-4DFB-AA7B-15476447F94A}" srcOrd="1" destOrd="0" presId="urn:microsoft.com/office/officeart/2009/3/layout/HorizontalOrganizationChart"/>
    <dgm:cxn modelId="{EDB24780-D343-47B3-BD36-2F760FBE52E4}" type="presParOf" srcId="{66879BA2-DCE0-4DFB-AA7B-15476447F94A}" destId="{D79B4430-A38C-424C-B04C-E8D1174CE2D3}" srcOrd="0" destOrd="0" presId="urn:microsoft.com/office/officeart/2009/3/layout/HorizontalOrganizationChart"/>
    <dgm:cxn modelId="{299C18F3-7C8A-4036-8225-B2FFA9F4A054}" type="presParOf" srcId="{66879BA2-DCE0-4DFB-AA7B-15476447F94A}" destId="{78BA2354-B20E-4135-ACD5-9EAEDDB2C2CD}" srcOrd="1" destOrd="0" presId="urn:microsoft.com/office/officeart/2009/3/layout/HorizontalOrganizationChart"/>
    <dgm:cxn modelId="{CAC264BA-4F40-417B-8715-8BD87FC11CF7}" type="presParOf" srcId="{78BA2354-B20E-4135-ACD5-9EAEDDB2C2CD}" destId="{CCD3981A-92A5-457B-BA69-39FA1006778A}" srcOrd="0" destOrd="0" presId="urn:microsoft.com/office/officeart/2009/3/layout/HorizontalOrganizationChart"/>
    <dgm:cxn modelId="{1B82A842-1A05-444A-BC7E-67BD0F9600A2}" type="presParOf" srcId="{CCD3981A-92A5-457B-BA69-39FA1006778A}" destId="{89911D6A-F43C-4EFF-991C-434F45AE5743}" srcOrd="0" destOrd="0" presId="urn:microsoft.com/office/officeart/2009/3/layout/HorizontalOrganizationChart"/>
    <dgm:cxn modelId="{D44026D7-C68D-420F-AF2E-0F445243D584}" type="presParOf" srcId="{CCD3981A-92A5-457B-BA69-39FA1006778A}" destId="{BA33FA7B-41BD-4755-B3CE-A25697838658}" srcOrd="1" destOrd="0" presId="urn:microsoft.com/office/officeart/2009/3/layout/HorizontalOrganizationChart"/>
    <dgm:cxn modelId="{285E5601-A10E-45BE-B596-AD4BB5FFC86E}" type="presParOf" srcId="{78BA2354-B20E-4135-ACD5-9EAEDDB2C2CD}" destId="{015C4934-1A2A-4572-A523-F0E29F563A20}" srcOrd="1" destOrd="0" presId="urn:microsoft.com/office/officeart/2009/3/layout/HorizontalOrganizationChart"/>
    <dgm:cxn modelId="{FC866F9B-E299-4FA9-A6EE-2E7BD44DF4FB}" type="presParOf" srcId="{015C4934-1A2A-4572-A523-F0E29F563A20}" destId="{B7412455-A863-42DF-B9E4-38C93C2A1784}" srcOrd="0" destOrd="0" presId="urn:microsoft.com/office/officeart/2009/3/layout/HorizontalOrganizationChart"/>
    <dgm:cxn modelId="{96F6B2C3-1817-41B1-8332-DEFC4E2B1E74}" type="presParOf" srcId="{015C4934-1A2A-4572-A523-F0E29F563A20}" destId="{A5021491-8452-409E-9227-C4164041A827}" srcOrd="1" destOrd="0" presId="urn:microsoft.com/office/officeart/2009/3/layout/HorizontalOrganizationChart"/>
    <dgm:cxn modelId="{D07AA432-A50B-4A90-B7F2-067263D933F0}" type="presParOf" srcId="{A5021491-8452-409E-9227-C4164041A827}" destId="{574C8D80-52C4-4B99-9FFF-14F42FFFA053}" srcOrd="0" destOrd="0" presId="urn:microsoft.com/office/officeart/2009/3/layout/HorizontalOrganizationChart"/>
    <dgm:cxn modelId="{B066F714-A687-4E6E-B029-8A879145C233}" type="presParOf" srcId="{574C8D80-52C4-4B99-9FFF-14F42FFFA053}" destId="{544DD382-9B14-427B-AB9B-D780ACCE4919}" srcOrd="0" destOrd="0" presId="urn:microsoft.com/office/officeart/2009/3/layout/HorizontalOrganizationChart"/>
    <dgm:cxn modelId="{B9C3EB00-CF0B-4771-814E-B3327A4F9320}" type="presParOf" srcId="{574C8D80-52C4-4B99-9FFF-14F42FFFA053}" destId="{9CD71671-0012-4F8A-BD3B-35A12173B4F6}" srcOrd="1" destOrd="0" presId="urn:microsoft.com/office/officeart/2009/3/layout/HorizontalOrganizationChart"/>
    <dgm:cxn modelId="{E40E6F54-939F-4D2B-939E-44CD7937F390}" type="presParOf" srcId="{A5021491-8452-409E-9227-C4164041A827}" destId="{2461782C-83BD-4318-9575-7E14512BD49F}" srcOrd="1" destOrd="0" presId="urn:microsoft.com/office/officeart/2009/3/layout/HorizontalOrganizationChart"/>
    <dgm:cxn modelId="{F36E82BC-D0B6-4C99-85D8-04C3E6748928}" type="presParOf" srcId="{2461782C-83BD-4318-9575-7E14512BD49F}" destId="{7004093B-B0B6-41F5-B0C5-EE6F27540716}" srcOrd="0" destOrd="0" presId="urn:microsoft.com/office/officeart/2009/3/layout/HorizontalOrganizationChart"/>
    <dgm:cxn modelId="{2596F0C8-D2DB-4421-A5D1-6ECE0C3A17A4}" type="presParOf" srcId="{2461782C-83BD-4318-9575-7E14512BD49F}" destId="{117BB9EC-3A58-459E-B260-946DFCDB4611}" srcOrd="1" destOrd="0" presId="urn:microsoft.com/office/officeart/2009/3/layout/HorizontalOrganizationChart"/>
    <dgm:cxn modelId="{FE5475AE-E513-4008-9D5E-7F0CAD4CB14C}" type="presParOf" srcId="{117BB9EC-3A58-459E-B260-946DFCDB4611}" destId="{9DE547C0-F5CC-4D1C-915E-C29D544B661E}" srcOrd="0" destOrd="0" presId="urn:microsoft.com/office/officeart/2009/3/layout/HorizontalOrganizationChart"/>
    <dgm:cxn modelId="{007A3719-5BFB-4BBE-B53E-4EADA465FE59}" type="presParOf" srcId="{9DE547C0-F5CC-4D1C-915E-C29D544B661E}" destId="{0C33C26A-7ED3-40C2-ACE9-7F609F2AD141}" srcOrd="0" destOrd="0" presId="urn:microsoft.com/office/officeart/2009/3/layout/HorizontalOrganizationChart"/>
    <dgm:cxn modelId="{0AB34EBE-D061-454D-BDA1-E262BA53862B}" type="presParOf" srcId="{9DE547C0-F5CC-4D1C-915E-C29D544B661E}" destId="{2A51765A-86AF-4098-A639-79F7F2C00AE2}" srcOrd="1" destOrd="0" presId="urn:microsoft.com/office/officeart/2009/3/layout/HorizontalOrganizationChart"/>
    <dgm:cxn modelId="{00327B44-F2D5-4F6C-A609-BC230B06F779}" type="presParOf" srcId="{117BB9EC-3A58-459E-B260-946DFCDB4611}" destId="{825115EC-C5E5-4C94-BBC8-7642B007F69F}" srcOrd="1" destOrd="0" presId="urn:microsoft.com/office/officeart/2009/3/layout/HorizontalOrganizationChart"/>
    <dgm:cxn modelId="{A1195051-8B20-46D4-AAD1-5FFB257823DF}" type="presParOf" srcId="{117BB9EC-3A58-459E-B260-946DFCDB4611}" destId="{9139FE33-1E82-4556-9345-2E6BD4D79AE9}" srcOrd="2" destOrd="0" presId="urn:microsoft.com/office/officeart/2009/3/layout/HorizontalOrganizationChart"/>
    <dgm:cxn modelId="{E4DA48E8-8C41-4C18-A39A-0BEA0333CC39}" type="presParOf" srcId="{2461782C-83BD-4318-9575-7E14512BD49F}" destId="{6E63D679-9552-43E1-AF56-524FEBF9D00D}" srcOrd="2" destOrd="0" presId="urn:microsoft.com/office/officeart/2009/3/layout/HorizontalOrganizationChart"/>
    <dgm:cxn modelId="{C2112242-A889-4B74-A292-2D5006294322}" type="presParOf" srcId="{2461782C-83BD-4318-9575-7E14512BD49F}" destId="{A8DB74F9-39B6-4933-891C-343315F7B819}" srcOrd="3" destOrd="0" presId="urn:microsoft.com/office/officeart/2009/3/layout/HorizontalOrganizationChart"/>
    <dgm:cxn modelId="{AFA51AAE-C391-4EC0-B546-EC9121B3651F}" type="presParOf" srcId="{A8DB74F9-39B6-4933-891C-343315F7B819}" destId="{08BDD703-0527-4D98-A015-ECC4BD27C5F5}" srcOrd="0" destOrd="0" presId="urn:microsoft.com/office/officeart/2009/3/layout/HorizontalOrganizationChart"/>
    <dgm:cxn modelId="{2820F83F-ABC7-4C8C-BF57-EC0E4F08C9F6}" type="presParOf" srcId="{08BDD703-0527-4D98-A015-ECC4BD27C5F5}" destId="{6B5583D1-9670-40F8-A032-95310406087F}" srcOrd="0" destOrd="0" presId="urn:microsoft.com/office/officeart/2009/3/layout/HorizontalOrganizationChart"/>
    <dgm:cxn modelId="{40826826-1F31-41F2-B5A7-11A9BF79D28B}" type="presParOf" srcId="{08BDD703-0527-4D98-A015-ECC4BD27C5F5}" destId="{ADFDBEE2-40EE-4531-B66C-4F74911BFB7C}" srcOrd="1" destOrd="0" presId="urn:microsoft.com/office/officeart/2009/3/layout/HorizontalOrganizationChart"/>
    <dgm:cxn modelId="{1980D630-AECA-4871-81DB-22096093B45E}" type="presParOf" srcId="{A8DB74F9-39B6-4933-891C-343315F7B819}" destId="{B56F51F6-4FED-45BE-9654-16EC4CAED0CC}" srcOrd="1" destOrd="0" presId="urn:microsoft.com/office/officeart/2009/3/layout/HorizontalOrganizationChart"/>
    <dgm:cxn modelId="{FE31B6F9-8F7E-4B52-B4DC-C7723F69616F}" type="presParOf" srcId="{A8DB74F9-39B6-4933-891C-343315F7B819}" destId="{4E9A9FE6-4F77-43A1-A145-5FA632FEF242}" srcOrd="2" destOrd="0" presId="urn:microsoft.com/office/officeart/2009/3/layout/HorizontalOrganizationChart"/>
    <dgm:cxn modelId="{087A5607-9EDC-4FBA-9D8F-B3584D08A108}" type="presParOf" srcId="{A5021491-8452-409E-9227-C4164041A827}" destId="{0AF72217-4C63-4DA3-99AC-F45EEA20CBA6}" srcOrd="2" destOrd="0" presId="urn:microsoft.com/office/officeart/2009/3/layout/HorizontalOrganizationChart"/>
    <dgm:cxn modelId="{8BE8BC54-4CA5-4646-BD12-51531F2F7AF4}" type="presParOf" srcId="{78BA2354-B20E-4135-ACD5-9EAEDDB2C2CD}" destId="{1094BC7D-BF34-41A8-95C2-59CFEE0375AA}" srcOrd="2" destOrd="0" presId="urn:microsoft.com/office/officeart/2009/3/layout/HorizontalOrganizationChart"/>
    <dgm:cxn modelId="{B49A3827-6B20-46DD-9D23-75FD930D47D8}" type="presParOf" srcId="{66879BA2-DCE0-4DFB-AA7B-15476447F94A}" destId="{0D6A969F-BA3E-4BF2-92FF-A4490A964D10}" srcOrd="2" destOrd="0" presId="urn:microsoft.com/office/officeart/2009/3/layout/HorizontalOrganizationChart"/>
    <dgm:cxn modelId="{6028FFA7-368B-4ACE-B2CE-BF28AD821910}" type="presParOf" srcId="{66879BA2-DCE0-4DFB-AA7B-15476447F94A}" destId="{D47AAAFE-0FFA-4285-8BF6-689BC202A2B7}" srcOrd="3" destOrd="0" presId="urn:microsoft.com/office/officeart/2009/3/layout/HorizontalOrganizationChart"/>
    <dgm:cxn modelId="{F37F05B9-9871-46EE-8234-9877BC66F581}" type="presParOf" srcId="{D47AAAFE-0FFA-4285-8BF6-689BC202A2B7}" destId="{1FE7B1F3-021A-4C85-A7BE-266608861BF5}" srcOrd="0" destOrd="0" presId="urn:microsoft.com/office/officeart/2009/3/layout/HorizontalOrganizationChart"/>
    <dgm:cxn modelId="{E73FF4E3-8E1E-4BE1-A32A-5C748242F98F}" type="presParOf" srcId="{1FE7B1F3-021A-4C85-A7BE-266608861BF5}" destId="{3797A9C3-1E2C-4BAD-8047-5F9F0ED4F9E0}" srcOrd="0" destOrd="0" presId="urn:microsoft.com/office/officeart/2009/3/layout/HorizontalOrganizationChart"/>
    <dgm:cxn modelId="{97FA7E09-BE5B-4DFD-B81D-865AADECAC8F}" type="presParOf" srcId="{1FE7B1F3-021A-4C85-A7BE-266608861BF5}" destId="{28A20303-2EB2-4ABD-997A-2679A27CC07E}" srcOrd="1" destOrd="0" presId="urn:microsoft.com/office/officeart/2009/3/layout/HorizontalOrganizationChart"/>
    <dgm:cxn modelId="{80E57345-4F27-492D-84B8-AEFD54F98B51}" type="presParOf" srcId="{D47AAAFE-0FFA-4285-8BF6-689BC202A2B7}" destId="{2D253C62-74F0-4D6B-BB6B-4D9CE7357446}" srcOrd="1" destOrd="0" presId="urn:microsoft.com/office/officeart/2009/3/layout/HorizontalOrganizationChart"/>
    <dgm:cxn modelId="{7C60E4F7-2BE3-4761-8FCE-A8EDA47BA92F}" type="presParOf" srcId="{D47AAAFE-0FFA-4285-8BF6-689BC202A2B7}" destId="{839E583B-DF18-4EA4-817B-55D6A83C575E}" srcOrd="2" destOrd="0" presId="urn:microsoft.com/office/officeart/2009/3/layout/HorizontalOrganizationChart"/>
    <dgm:cxn modelId="{566A374E-5CE3-49F0-A779-55C7CCF94845}" type="presParOf" srcId="{693008A9-B08F-4515-8038-AF4F5CB555D4}" destId="{26D31450-69AB-4621-A730-9D55DF1F9336}" srcOrd="2" destOrd="0" presId="urn:microsoft.com/office/officeart/2009/3/layout/HorizontalOrganizationChart"/>
    <dgm:cxn modelId="{CCD15060-C84D-41F8-84D3-AD39E41BB2F9}" type="presParOf" srcId="{3673EB71-7858-4B2D-9F65-86A1D4163EC0}" destId="{7A112F0C-90E9-4154-AD19-B26C28EC03EB}" srcOrd="2" destOrd="0" presId="urn:microsoft.com/office/officeart/2009/3/layout/HorizontalOrganizationChart"/>
    <dgm:cxn modelId="{32713AC4-2F62-4CBC-AADC-710503D9887C}" type="presParOf" srcId="{3673EB71-7858-4B2D-9F65-86A1D4163EC0}" destId="{4AC28553-4B61-4895-AF3F-2EF4ABE19B55}" srcOrd="3" destOrd="0" presId="urn:microsoft.com/office/officeart/2009/3/layout/HorizontalOrganizationChart"/>
    <dgm:cxn modelId="{D74E9FD7-A26A-4459-88F0-B04701FF011B}" type="presParOf" srcId="{4AC28553-4B61-4895-AF3F-2EF4ABE19B55}" destId="{979C2B8E-F02F-4980-805E-D4B11F217739}" srcOrd="0" destOrd="0" presId="urn:microsoft.com/office/officeart/2009/3/layout/HorizontalOrganizationChart"/>
    <dgm:cxn modelId="{4CDC67B7-DD0D-42CE-A68B-83F3BCFC8ED0}" type="presParOf" srcId="{979C2B8E-F02F-4980-805E-D4B11F217739}" destId="{28CD54F0-44E3-4A7E-950C-F75A111B62B2}" srcOrd="0" destOrd="0" presId="urn:microsoft.com/office/officeart/2009/3/layout/HorizontalOrganizationChart"/>
    <dgm:cxn modelId="{8425101D-278F-435F-8C76-479E65E99C7F}" type="presParOf" srcId="{979C2B8E-F02F-4980-805E-D4B11F217739}" destId="{88B0EFEF-D1CD-46E6-B544-7FBAC48C4081}" srcOrd="1" destOrd="0" presId="urn:microsoft.com/office/officeart/2009/3/layout/HorizontalOrganizationChart"/>
    <dgm:cxn modelId="{A138FB00-D1EF-4EA8-861E-81CC91C2137D}" type="presParOf" srcId="{4AC28553-4B61-4895-AF3F-2EF4ABE19B55}" destId="{0EA087E5-1FDB-4DD2-A907-4A625D8D7682}" srcOrd="1" destOrd="0" presId="urn:microsoft.com/office/officeart/2009/3/layout/HorizontalOrganizationChart"/>
    <dgm:cxn modelId="{B923ABB1-A04D-47A9-A0E8-B625A8D0739B}" type="presParOf" srcId="{4AC28553-4B61-4895-AF3F-2EF4ABE19B55}" destId="{E9973DDF-1826-4755-992A-AD89D41B4535}" srcOrd="2" destOrd="0" presId="urn:microsoft.com/office/officeart/2009/3/layout/HorizontalOrganizationChart"/>
    <dgm:cxn modelId="{8B8B1D63-FA35-42C0-A5C6-7890E00873C0}" type="presParOf" srcId="{5E913FE0-B4CC-49FE-9401-CACBDE8F2594}" destId="{0369E1D3-7EB2-48E3-8F2A-232817D49414}" srcOrd="2" destOrd="0" presId="urn:microsoft.com/office/officeart/2009/3/layout/HorizontalOrganizationChart"/>
    <dgm:cxn modelId="{58805101-2C8E-4917-BFB3-D06B5332AA92}" type="presParOf" srcId="{648D4BCC-9192-4BE1-B3E3-C8F6D8A1253B}" destId="{6A376C84-DA12-469E-A0CE-25CE1E91FA7C}" srcOrd="2" destOrd="0" presId="urn:microsoft.com/office/officeart/2009/3/layout/HorizontalOrganizationChart"/>
    <dgm:cxn modelId="{30AD0AC0-7637-485F-9C50-E39814EFE417}" type="presParOf" srcId="{648D4BCC-9192-4BE1-B3E3-C8F6D8A1253B}" destId="{87A2C75B-EB86-46ED-AD5C-C80659885E54}" srcOrd="3" destOrd="0" presId="urn:microsoft.com/office/officeart/2009/3/layout/HorizontalOrganizationChart"/>
    <dgm:cxn modelId="{687D4E33-4DDD-49FA-B1D8-36DDB7D23FD1}" type="presParOf" srcId="{87A2C75B-EB86-46ED-AD5C-C80659885E54}" destId="{1CE2C352-326F-431F-91A7-FA8ACDBD370E}" srcOrd="0" destOrd="0" presId="urn:microsoft.com/office/officeart/2009/3/layout/HorizontalOrganizationChart"/>
    <dgm:cxn modelId="{844EDA51-69D4-4CF5-A55E-D819BA1A399D}" type="presParOf" srcId="{1CE2C352-326F-431F-91A7-FA8ACDBD370E}" destId="{27016C2B-B2B9-43FF-9CC7-85F4014AD50E}" srcOrd="0" destOrd="0" presId="urn:microsoft.com/office/officeart/2009/3/layout/HorizontalOrganizationChart"/>
    <dgm:cxn modelId="{86D22F52-8636-402D-A7F3-6C7095081407}" type="presParOf" srcId="{1CE2C352-326F-431F-91A7-FA8ACDBD370E}" destId="{BA2CE76C-91B4-4155-ADC0-1264AA96CEF3}" srcOrd="1" destOrd="0" presId="urn:microsoft.com/office/officeart/2009/3/layout/HorizontalOrganizationChart"/>
    <dgm:cxn modelId="{301C0CEB-0C5A-4586-A921-4B523885C5EC}" type="presParOf" srcId="{87A2C75B-EB86-46ED-AD5C-C80659885E54}" destId="{AE9CD321-4799-4895-BD21-918DA2F06824}" srcOrd="1" destOrd="0" presId="urn:microsoft.com/office/officeart/2009/3/layout/HorizontalOrganizationChart"/>
    <dgm:cxn modelId="{34D4EAB3-04DF-4267-91FF-148CD674F406}" type="presParOf" srcId="{87A2C75B-EB86-46ED-AD5C-C80659885E54}" destId="{3D67C3E5-2981-4C29-A02E-E3CB1149F57F}" srcOrd="2" destOrd="0" presId="urn:microsoft.com/office/officeart/2009/3/layout/HorizontalOrganizationChart"/>
    <dgm:cxn modelId="{27C38C02-20E0-4DF9-A015-2D6772ABC4A5}" type="presParOf" srcId="{C43AA514-41B0-48A8-AD3A-D4CC4D5F3658}" destId="{135A7838-2CA9-48A9-A243-BB7964272D46}"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3986178-064C-49CF-A04C-1C859CE187CD}" type="doc">
      <dgm:prSet loTypeId="urn:microsoft.com/office/officeart/2005/8/layout/hierarchy2" loCatId="hierarchy" qsTypeId="urn:microsoft.com/office/officeart/2005/8/quickstyle/simple2" qsCatId="simple" csTypeId="urn:microsoft.com/office/officeart/2005/8/colors/accent0_2" csCatId="mainScheme" phldr="1"/>
      <dgm:spPr/>
      <dgm:t>
        <a:bodyPr/>
        <a:lstStyle/>
        <a:p>
          <a:endParaRPr lang="es-ES"/>
        </a:p>
      </dgm:t>
    </dgm:pt>
    <dgm:pt modelId="{200F9A5A-6817-4D93-8544-CF72C1B010DC}">
      <dgm:prSet phldrT="[Texto]" custT="1"/>
      <dgm:spPr/>
      <dgm:t>
        <a:bodyPr/>
        <a:lstStyle/>
        <a:p>
          <a:r>
            <a:rPr lang="es-ES" sz="1600" b="0" dirty="0">
              <a:effectLst/>
            </a:rPr>
            <a:t>Inventario consolidado</a:t>
          </a:r>
        </a:p>
        <a:p>
          <a:r>
            <a:rPr lang="es-ES" sz="1600" b="0" dirty="0">
              <a:effectLst/>
            </a:rPr>
            <a:t>1016</a:t>
          </a:r>
        </a:p>
      </dgm:t>
    </dgm:pt>
    <dgm:pt modelId="{E53E6EBA-7020-43AD-BC11-223DA738E077}" type="parTrans" cxnId="{0ABB37B6-BF41-40A3-8595-870060E8D548}">
      <dgm:prSet/>
      <dgm:spPr/>
      <dgm:t>
        <a:bodyPr/>
        <a:lstStyle/>
        <a:p>
          <a:endParaRPr lang="es-ES" sz="2000" b="0">
            <a:solidFill>
              <a:schemeClr val="tx1"/>
            </a:solidFill>
            <a:effectLst/>
          </a:endParaRPr>
        </a:p>
      </dgm:t>
    </dgm:pt>
    <dgm:pt modelId="{A2CA061B-14A7-4F2B-A828-C9D836C98B94}" type="sibTrans" cxnId="{0ABB37B6-BF41-40A3-8595-870060E8D548}">
      <dgm:prSet/>
      <dgm:spPr/>
      <dgm:t>
        <a:bodyPr/>
        <a:lstStyle/>
        <a:p>
          <a:endParaRPr lang="es-ES" sz="2000" b="0">
            <a:solidFill>
              <a:schemeClr val="tx1"/>
            </a:solidFill>
            <a:effectLst/>
          </a:endParaRPr>
        </a:p>
      </dgm:t>
    </dgm:pt>
    <dgm:pt modelId="{1DE9D2AE-5014-47D2-AC4A-A8059DBC27A3}">
      <dgm:prSet phldrT="[Texto]" custT="1"/>
      <dgm:spPr/>
      <dgm:t>
        <a:bodyPr/>
        <a:lstStyle/>
        <a:p>
          <a:r>
            <a:rPr lang="es-ES" sz="1600" b="0" dirty="0">
              <a:effectLst/>
            </a:rPr>
            <a:t>Diagnóstico</a:t>
          </a:r>
        </a:p>
        <a:p>
          <a:r>
            <a:rPr lang="es-ES" sz="1600" b="0" dirty="0">
              <a:effectLst/>
            </a:rPr>
            <a:t>circularización </a:t>
          </a:r>
        </a:p>
      </dgm:t>
    </dgm:pt>
    <dgm:pt modelId="{B10C478C-E4AC-47B0-80B0-C2D1A90D3D69}" type="parTrans" cxnId="{CFB6F735-831A-447F-8AF2-4027931E01F8}">
      <dgm:prSet custT="1"/>
      <dgm:spPr/>
      <dgm:t>
        <a:bodyPr/>
        <a:lstStyle/>
        <a:p>
          <a:endParaRPr lang="es-ES" sz="600" b="0" dirty="0">
            <a:solidFill>
              <a:schemeClr val="tx1"/>
            </a:solidFill>
            <a:effectLst/>
          </a:endParaRPr>
        </a:p>
      </dgm:t>
    </dgm:pt>
    <dgm:pt modelId="{26491ACA-DE3F-41AE-8974-889874AE8E4B}" type="sibTrans" cxnId="{CFB6F735-831A-447F-8AF2-4027931E01F8}">
      <dgm:prSet/>
      <dgm:spPr/>
      <dgm:t>
        <a:bodyPr/>
        <a:lstStyle/>
        <a:p>
          <a:endParaRPr lang="es-ES" sz="2000" b="0">
            <a:solidFill>
              <a:schemeClr val="tx1"/>
            </a:solidFill>
            <a:effectLst/>
          </a:endParaRPr>
        </a:p>
      </dgm:t>
    </dgm:pt>
    <dgm:pt modelId="{0CBC483E-F468-4DA1-8D0C-7528FD63B39C}">
      <dgm:prSet phldrT="[Texto]" custT="1"/>
      <dgm:spPr/>
      <dgm:t>
        <a:bodyPr/>
        <a:lstStyle/>
        <a:p>
          <a:r>
            <a:rPr lang="es-ES" sz="1600" b="0" dirty="0">
              <a:effectLst/>
            </a:rPr>
            <a:t>Sociedades canceladas</a:t>
          </a:r>
        </a:p>
        <a:p>
          <a:r>
            <a:rPr lang="es-ES" sz="1600" b="0" dirty="0">
              <a:effectLst/>
            </a:rPr>
            <a:t>122</a:t>
          </a:r>
        </a:p>
      </dgm:t>
    </dgm:pt>
    <dgm:pt modelId="{DD66BAD9-4BC2-4867-896B-088B5146B723}" type="parTrans" cxnId="{0E320FD9-FD47-4B62-99DD-743965B05380}">
      <dgm:prSet custT="1"/>
      <dgm:spPr/>
      <dgm:t>
        <a:bodyPr/>
        <a:lstStyle/>
        <a:p>
          <a:endParaRPr lang="es-ES" sz="600" b="0" dirty="0">
            <a:solidFill>
              <a:schemeClr val="tx1"/>
            </a:solidFill>
            <a:effectLst/>
          </a:endParaRPr>
        </a:p>
      </dgm:t>
    </dgm:pt>
    <dgm:pt modelId="{6D5FFCBA-2D0F-44AF-AA32-0B7CA8C50D61}" type="sibTrans" cxnId="{0E320FD9-FD47-4B62-99DD-743965B05380}">
      <dgm:prSet/>
      <dgm:spPr/>
      <dgm:t>
        <a:bodyPr/>
        <a:lstStyle/>
        <a:p>
          <a:endParaRPr lang="es-ES" sz="2000" b="0">
            <a:solidFill>
              <a:schemeClr val="tx1"/>
            </a:solidFill>
            <a:effectLst/>
          </a:endParaRPr>
        </a:p>
      </dgm:t>
    </dgm:pt>
    <dgm:pt modelId="{70C877F3-9D0F-4F31-BD37-4F236B081EA0}">
      <dgm:prSet phldrT="[Texto]" custT="1"/>
      <dgm:spPr/>
      <dgm:t>
        <a:bodyPr/>
        <a:lstStyle/>
        <a:p>
          <a:r>
            <a:rPr lang="es-ES" sz="1400" b="0" dirty="0">
              <a:effectLst/>
            </a:rPr>
            <a:t>Establecimientos cancelados</a:t>
          </a:r>
        </a:p>
        <a:p>
          <a:r>
            <a:rPr lang="es-ES" sz="1400" b="0" dirty="0">
              <a:effectLst/>
            </a:rPr>
            <a:t>48</a:t>
          </a:r>
        </a:p>
      </dgm:t>
    </dgm:pt>
    <dgm:pt modelId="{DF043691-A0DF-4E77-B27A-6765983044C0}" type="parTrans" cxnId="{2C4E359E-800A-4B70-9EEF-6CE172E678E6}">
      <dgm:prSet custT="1"/>
      <dgm:spPr/>
      <dgm:t>
        <a:bodyPr/>
        <a:lstStyle/>
        <a:p>
          <a:endParaRPr lang="es-ES" sz="600" b="0" dirty="0">
            <a:solidFill>
              <a:schemeClr val="tx1"/>
            </a:solidFill>
            <a:effectLst/>
          </a:endParaRPr>
        </a:p>
      </dgm:t>
    </dgm:pt>
    <dgm:pt modelId="{29136745-FC83-4301-9820-1F2B9A9CA503}" type="sibTrans" cxnId="{2C4E359E-800A-4B70-9EEF-6CE172E678E6}">
      <dgm:prSet/>
      <dgm:spPr/>
      <dgm:t>
        <a:bodyPr/>
        <a:lstStyle/>
        <a:p>
          <a:endParaRPr lang="es-ES" sz="2000" b="0">
            <a:solidFill>
              <a:schemeClr val="tx1"/>
            </a:solidFill>
            <a:effectLst/>
          </a:endParaRPr>
        </a:p>
      </dgm:t>
    </dgm:pt>
    <dgm:pt modelId="{1A032B7E-8A90-433C-A00B-BE72CF7F0C80}">
      <dgm:prSet phldrT="[Texto]"/>
      <dgm:spPr/>
      <dgm:t>
        <a:bodyPr/>
        <a:lstStyle/>
        <a:p>
          <a:r>
            <a:rPr lang="es-ES" b="0" dirty="0">
              <a:effectLst/>
            </a:rPr>
            <a:t>Establecimientos de comercio de papel</a:t>
          </a:r>
        </a:p>
        <a:p>
          <a:r>
            <a:rPr lang="es-ES" b="0" dirty="0">
              <a:effectLst/>
            </a:rPr>
            <a:t>404</a:t>
          </a:r>
          <a:endParaRPr lang="es-CO" dirty="0"/>
        </a:p>
      </dgm:t>
    </dgm:pt>
    <dgm:pt modelId="{BA1F1575-CCC4-47D1-AB1C-1060ECF7BBE5}" type="parTrans" cxnId="{77C389BA-EA61-41E2-813A-0C0BA55CA66E}">
      <dgm:prSet/>
      <dgm:spPr/>
      <dgm:t>
        <a:bodyPr/>
        <a:lstStyle/>
        <a:p>
          <a:endParaRPr lang="es-CO"/>
        </a:p>
      </dgm:t>
    </dgm:pt>
    <dgm:pt modelId="{3D188D5F-2767-410C-9795-882C2AAD6B2E}" type="sibTrans" cxnId="{77C389BA-EA61-41E2-813A-0C0BA55CA66E}">
      <dgm:prSet/>
      <dgm:spPr/>
      <dgm:t>
        <a:bodyPr/>
        <a:lstStyle/>
        <a:p>
          <a:endParaRPr lang="es-CO"/>
        </a:p>
      </dgm:t>
    </dgm:pt>
    <dgm:pt modelId="{861EF127-D6A5-4B32-AEC0-70413CE3A536}">
      <dgm:prSet phldrT="[Texto]"/>
      <dgm:spPr/>
      <dgm:t>
        <a:bodyPr/>
        <a:lstStyle/>
        <a:p>
          <a:r>
            <a:rPr lang="es-ES" b="0" dirty="0">
              <a:effectLst/>
            </a:rPr>
            <a:t>Sociedades de papel </a:t>
          </a:r>
        </a:p>
        <a:p>
          <a:r>
            <a:rPr lang="es-ES" b="0" dirty="0">
              <a:effectLst/>
            </a:rPr>
            <a:t>612</a:t>
          </a:r>
          <a:endParaRPr lang="es-CO" dirty="0"/>
        </a:p>
      </dgm:t>
    </dgm:pt>
    <dgm:pt modelId="{716522FF-AED4-488A-A357-0DC25EBA20BD}" type="parTrans" cxnId="{BA0DC71B-24CE-47B4-B1BF-F003C54E0676}">
      <dgm:prSet/>
      <dgm:spPr/>
      <dgm:t>
        <a:bodyPr/>
        <a:lstStyle/>
        <a:p>
          <a:endParaRPr lang="es-CO"/>
        </a:p>
      </dgm:t>
    </dgm:pt>
    <dgm:pt modelId="{48A8A420-F803-4F68-B4D6-419FB4268783}" type="sibTrans" cxnId="{BA0DC71B-24CE-47B4-B1BF-F003C54E0676}">
      <dgm:prSet/>
      <dgm:spPr/>
      <dgm:t>
        <a:bodyPr/>
        <a:lstStyle/>
        <a:p>
          <a:endParaRPr lang="es-CO"/>
        </a:p>
      </dgm:t>
    </dgm:pt>
    <dgm:pt modelId="{45643664-3BCD-4DF5-993A-9896F4C0E1E3}" type="pres">
      <dgm:prSet presAssocID="{93986178-064C-49CF-A04C-1C859CE187CD}" presName="diagram" presStyleCnt="0">
        <dgm:presLayoutVars>
          <dgm:chPref val="1"/>
          <dgm:dir/>
          <dgm:animOne val="branch"/>
          <dgm:animLvl val="lvl"/>
          <dgm:resizeHandles val="exact"/>
        </dgm:presLayoutVars>
      </dgm:prSet>
      <dgm:spPr/>
    </dgm:pt>
    <dgm:pt modelId="{270C7E4B-A0A3-492C-8326-03D20953EE57}" type="pres">
      <dgm:prSet presAssocID="{200F9A5A-6817-4D93-8544-CF72C1B010DC}" presName="root1" presStyleCnt="0"/>
      <dgm:spPr/>
    </dgm:pt>
    <dgm:pt modelId="{D6905083-8842-4B23-86C8-295008CCAC37}" type="pres">
      <dgm:prSet presAssocID="{200F9A5A-6817-4D93-8544-CF72C1B010DC}" presName="LevelOneTextNode" presStyleLbl="node0" presStyleIdx="0" presStyleCnt="1">
        <dgm:presLayoutVars>
          <dgm:chPref val="3"/>
        </dgm:presLayoutVars>
      </dgm:prSet>
      <dgm:spPr/>
    </dgm:pt>
    <dgm:pt modelId="{0F156C66-72BF-4E2C-94B7-2E0AEEC6C218}" type="pres">
      <dgm:prSet presAssocID="{200F9A5A-6817-4D93-8544-CF72C1B010DC}" presName="level2hierChild" presStyleCnt="0"/>
      <dgm:spPr/>
    </dgm:pt>
    <dgm:pt modelId="{164EA44F-BE0B-4FA4-88BE-79D595BAA00C}" type="pres">
      <dgm:prSet presAssocID="{B10C478C-E4AC-47B0-80B0-C2D1A90D3D69}" presName="conn2-1" presStyleLbl="parChTrans1D2" presStyleIdx="0" presStyleCnt="1"/>
      <dgm:spPr/>
    </dgm:pt>
    <dgm:pt modelId="{151CDEDF-9EA8-4FC4-BC69-7C283D86F6DB}" type="pres">
      <dgm:prSet presAssocID="{B10C478C-E4AC-47B0-80B0-C2D1A90D3D69}" presName="connTx" presStyleLbl="parChTrans1D2" presStyleIdx="0" presStyleCnt="1"/>
      <dgm:spPr/>
    </dgm:pt>
    <dgm:pt modelId="{05D546C8-3422-417D-B06E-4EAE95153D94}" type="pres">
      <dgm:prSet presAssocID="{1DE9D2AE-5014-47D2-AC4A-A8059DBC27A3}" presName="root2" presStyleCnt="0"/>
      <dgm:spPr/>
    </dgm:pt>
    <dgm:pt modelId="{EA1D83D4-EC26-4E49-9E83-D36671670809}" type="pres">
      <dgm:prSet presAssocID="{1DE9D2AE-5014-47D2-AC4A-A8059DBC27A3}" presName="LevelTwoTextNode" presStyleLbl="node2" presStyleIdx="0" presStyleCnt="1">
        <dgm:presLayoutVars>
          <dgm:chPref val="3"/>
        </dgm:presLayoutVars>
      </dgm:prSet>
      <dgm:spPr/>
    </dgm:pt>
    <dgm:pt modelId="{8E20A089-0847-4D9F-B09F-69F7E01F2909}" type="pres">
      <dgm:prSet presAssocID="{1DE9D2AE-5014-47D2-AC4A-A8059DBC27A3}" presName="level3hierChild" presStyleCnt="0"/>
      <dgm:spPr/>
    </dgm:pt>
    <dgm:pt modelId="{089F3D09-5224-423C-98A8-E2DE583FBFFA}" type="pres">
      <dgm:prSet presAssocID="{716522FF-AED4-488A-A357-0DC25EBA20BD}" presName="conn2-1" presStyleLbl="parChTrans1D3" presStyleIdx="0" presStyleCnt="2"/>
      <dgm:spPr/>
    </dgm:pt>
    <dgm:pt modelId="{4A2852BC-5A87-4AE0-AF86-F67CD6F2660D}" type="pres">
      <dgm:prSet presAssocID="{716522FF-AED4-488A-A357-0DC25EBA20BD}" presName="connTx" presStyleLbl="parChTrans1D3" presStyleIdx="0" presStyleCnt="2"/>
      <dgm:spPr/>
    </dgm:pt>
    <dgm:pt modelId="{4DE3497E-5A64-4879-A280-438982790942}" type="pres">
      <dgm:prSet presAssocID="{861EF127-D6A5-4B32-AEC0-70413CE3A536}" presName="root2" presStyleCnt="0"/>
      <dgm:spPr/>
    </dgm:pt>
    <dgm:pt modelId="{6525C773-5B29-4835-AACE-91253B37ABC4}" type="pres">
      <dgm:prSet presAssocID="{861EF127-D6A5-4B32-AEC0-70413CE3A536}" presName="LevelTwoTextNode" presStyleLbl="node3" presStyleIdx="0" presStyleCnt="2">
        <dgm:presLayoutVars>
          <dgm:chPref val="3"/>
        </dgm:presLayoutVars>
      </dgm:prSet>
      <dgm:spPr/>
    </dgm:pt>
    <dgm:pt modelId="{FB89AD5D-084C-4EEE-9A85-3B0C58FC4880}" type="pres">
      <dgm:prSet presAssocID="{861EF127-D6A5-4B32-AEC0-70413CE3A536}" presName="level3hierChild" presStyleCnt="0"/>
      <dgm:spPr/>
    </dgm:pt>
    <dgm:pt modelId="{3D90D383-BE07-43EE-BA86-FD016967D548}" type="pres">
      <dgm:prSet presAssocID="{DD66BAD9-4BC2-4867-896B-088B5146B723}" presName="conn2-1" presStyleLbl="parChTrans1D4" presStyleIdx="0" presStyleCnt="2"/>
      <dgm:spPr/>
    </dgm:pt>
    <dgm:pt modelId="{4136D066-91EF-4A06-8989-1B76137F5232}" type="pres">
      <dgm:prSet presAssocID="{DD66BAD9-4BC2-4867-896B-088B5146B723}" presName="connTx" presStyleLbl="parChTrans1D4" presStyleIdx="0" presStyleCnt="2"/>
      <dgm:spPr/>
    </dgm:pt>
    <dgm:pt modelId="{DC189A01-05E3-4BC2-830A-F9B9E078CA70}" type="pres">
      <dgm:prSet presAssocID="{0CBC483E-F468-4DA1-8D0C-7528FD63B39C}" presName="root2" presStyleCnt="0"/>
      <dgm:spPr/>
    </dgm:pt>
    <dgm:pt modelId="{1E140A84-7071-4B4B-B5BC-24DA4D23D636}" type="pres">
      <dgm:prSet presAssocID="{0CBC483E-F468-4DA1-8D0C-7528FD63B39C}" presName="LevelTwoTextNode" presStyleLbl="node4" presStyleIdx="0" presStyleCnt="2">
        <dgm:presLayoutVars>
          <dgm:chPref val="3"/>
        </dgm:presLayoutVars>
      </dgm:prSet>
      <dgm:spPr/>
    </dgm:pt>
    <dgm:pt modelId="{C1E97DEC-6847-480B-A14C-FDD14B0CE015}" type="pres">
      <dgm:prSet presAssocID="{0CBC483E-F468-4DA1-8D0C-7528FD63B39C}" presName="level3hierChild" presStyleCnt="0"/>
      <dgm:spPr/>
    </dgm:pt>
    <dgm:pt modelId="{A8CF42C2-4987-4DE3-B779-CE8544918AE2}" type="pres">
      <dgm:prSet presAssocID="{BA1F1575-CCC4-47D1-AB1C-1060ECF7BBE5}" presName="conn2-1" presStyleLbl="parChTrans1D3" presStyleIdx="1" presStyleCnt="2"/>
      <dgm:spPr/>
    </dgm:pt>
    <dgm:pt modelId="{EA07D1D2-AFB5-48F7-A897-B04A7C6E295E}" type="pres">
      <dgm:prSet presAssocID="{BA1F1575-CCC4-47D1-AB1C-1060ECF7BBE5}" presName="connTx" presStyleLbl="parChTrans1D3" presStyleIdx="1" presStyleCnt="2"/>
      <dgm:spPr/>
    </dgm:pt>
    <dgm:pt modelId="{FEB9E809-728E-4D44-9B48-A9A8896F792B}" type="pres">
      <dgm:prSet presAssocID="{1A032B7E-8A90-433C-A00B-BE72CF7F0C80}" presName="root2" presStyleCnt="0"/>
      <dgm:spPr/>
    </dgm:pt>
    <dgm:pt modelId="{5FCA5593-3502-4139-8122-AA972DDB3C1D}" type="pres">
      <dgm:prSet presAssocID="{1A032B7E-8A90-433C-A00B-BE72CF7F0C80}" presName="LevelTwoTextNode" presStyleLbl="node3" presStyleIdx="1" presStyleCnt="2">
        <dgm:presLayoutVars>
          <dgm:chPref val="3"/>
        </dgm:presLayoutVars>
      </dgm:prSet>
      <dgm:spPr/>
    </dgm:pt>
    <dgm:pt modelId="{FC6BDD15-E2E5-4F39-A6D7-BF856F84812D}" type="pres">
      <dgm:prSet presAssocID="{1A032B7E-8A90-433C-A00B-BE72CF7F0C80}" presName="level3hierChild" presStyleCnt="0"/>
      <dgm:spPr/>
    </dgm:pt>
    <dgm:pt modelId="{27616931-52F6-4084-A041-B2F2A1F2CEAF}" type="pres">
      <dgm:prSet presAssocID="{DF043691-A0DF-4E77-B27A-6765983044C0}" presName="conn2-1" presStyleLbl="parChTrans1D4" presStyleIdx="1" presStyleCnt="2"/>
      <dgm:spPr/>
    </dgm:pt>
    <dgm:pt modelId="{DB3B7AC9-9B17-4D2B-B16E-E9522C063681}" type="pres">
      <dgm:prSet presAssocID="{DF043691-A0DF-4E77-B27A-6765983044C0}" presName="connTx" presStyleLbl="parChTrans1D4" presStyleIdx="1" presStyleCnt="2"/>
      <dgm:spPr/>
    </dgm:pt>
    <dgm:pt modelId="{762577A8-C23E-4588-BDB3-DAAD38537A86}" type="pres">
      <dgm:prSet presAssocID="{70C877F3-9D0F-4F31-BD37-4F236B081EA0}" presName="root2" presStyleCnt="0"/>
      <dgm:spPr/>
    </dgm:pt>
    <dgm:pt modelId="{F0E8F587-3FC9-48AC-8BE8-6956DA2FDF73}" type="pres">
      <dgm:prSet presAssocID="{70C877F3-9D0F-4F31-BD37-4F236B081EA0}" presName="LevelTwoTextNode" presStyleLbl="node4" presStyleIdx="1" presStyleCnt="2">
        <dgm:presLayoutVars>
          <dgm:chPref val="3"/>
        </dgm:presLayoutVars>
      </dgm:prSet>
      <dgm:spPr/>
    </dgm:pt>
    <dgm:pt modelId="{53FF4C42-3EED-4A1D-9FFC-3E92BFBD11F2}" type="pres">
      <dgm:prSet presAssocID="{70C877F3-9D0F-4F31-BD37-4F236B081EA0}" presName="level3hierChild" presStyleCnt="0"/>
      <dgm:spPr/>
    </dgm:pt>
  </dgm:ptLst>
  <dgm:cxnLst>
    <dgm:cxn modelId="{647B8706-75BB-45CD-A0E9-DFFC66B71628}" type="presOf" srcId="{DF043691-A0DF-4E77-B27A-6765983044C0}" destId="{DB3B7AC9-9B17-4D2B-B16E-E9522C063681}" srcOrd="1" destOrd="0" presId="urn:microsoft.com/office/officeart/2005/8/layout/hierarchy2"/>
    <dgm:cxn modelId="{89388E0D-30E2-42DE-9D2F-C88471B30DBE}" type="presOf" srcId="{93986178-064C-49CF-A04C-1C859CE187CD}" destId="{45643664-3BCD-4DF5-993A-9896F4C0E1E3}" srcOrd="0" destOrd="0" presId="urn:microsoft.com/office/officeart/2005/8/layout/hierarchy2"/>
    <dgm:cxn modelId="{6626110E-F0C3-4A90-A214-08BA87B3E09F}" type="presOf" srcId="{1DE9D2AE-5014-47D2-AC4A-A8059DBC27A3}" destId="{EA1D83D4-EC26-4E49-9E83-D36671670809}" srcOrd="0" destOrd="0" presId="urn:microsoft.com/office/officeart/2005/8/layout/hierarchy2"/>
    <dgm:cxn modelId="{C3990C17-155E-47E1-B1DB-7E98FFE9C7B3}" type="presOf" srcId="{70C877F3-9D0F-4F31-BD37-4F236B081EA0}" destId="{F0E8F587-3FC9-48AC-8BE8-6956DA2FDF73}" srcOrd="0" destOrd="0" presId="urn:microsoft.com/office/officeart/2005/8/layout/hierarchy2"/>
    <dgm:cxn modelId="{25C32518-466C-4517-B90D-F0E970959823}" type="presOf" srcId="{DD66BAD9-4BC2-4867-896B-088B5146B723}" destId="{4136D066-91EF-4A06-8989-1B76137F5232}" srcOrd="1" destOrd="0" presId="urn:microsoft.com/office/officeart/2005/8/layout/hierarchy2"/>
    <dgm:cxn modelId="{BA0DC71B-24CE-47B4-B1BF-F003C54E0676}" srcId="{1DE9D2AE-5014-47D2-AC4A-A8059DBC27A3}" destId="{861EF127-D6A5-4B32-AEC0-70413CE3A536}" srcOrd="0" destOrd="0" parTransId="{716522FF-AED4-488A-A357-0DC25EBA20BD}" sibTransId="{48A8A420-F803-4F68-B4D6-419FB4268783}"/>
    <dgm:cxn modelId="{CFB6F735-831A-447F-8AF2-4027931E01F8}" srcId="{200F9A5A-6817-4D93-8544-CF72C1B010DC}" destId="{1DE9D2AE-5014-47D2-AC4A-A8059DBC27A3}" srcOrd="0" destOrd="0" parTransId="{B10C478C-E4AC-47B0-80B0-C2D1A90D3D69}" sibTransId="{26491ACA-DE3F-41AE-8974-889874AE8E4B}"/>
    <dgm:cxn modelId="{334A8537-6A12-41DB-8F64-7E06261CAF16}" type="presOf" srcId="{861EF127-D6A5-4B32-AEC0-70413CE3A536}" destId="{6525C773-5B29-4835-AACE-91253B37ABC4}" srcOrd="0" destOrd="0" presId="urn:microsoft.com/office/officeart/2005/8/layout/hierarchy2"/>
    <dgm:cxn modelId="{05F7CF5B-D122-425B-A92C-C5EACFE03BDC}" type="presOf" srcId="{BA1F1575-CCC4-47D1-AB1C-1060ECF7BBE5}" destId="{A8CF42C2-4987-4DE3-B779-CE8544918AE2}" srcOrd="0" destOrd="0" presId="urn:microsoft.com/office/officeart/2005/8/layout/hierarchy2"/>
    <dgm:cxn modelId="{B129FE6B-679D-4671-9DE9-DA1BF7598A88}" type="presOf" srcId="{200F9A5A-6817-4D93-8544-CF72C1B010DC}" destId="{D6905083-8842-4B23-86C8-295008CCAC37}" srcOrd="0" destOrd="0" presId="urn:microsoft.com/office/officeart/2005/8/layout/hierarchy2"/>
    <dgm:cxn modelId="{0D38464F-35E8-40F0-A125-09CD10790E4E}" type="presOf" srcId="{0CBC483E-F468-4DA1-8D0C-7528FD63B39C}" destId="{1E140A84-7071-4B4B-B5BC-24DA4D23D636}" srcOrd="0" destOrd="0" presId="urn:microsoft.com/office/officeart/2005/8/layout/hierarchy2"/>
    <dgm:cxn modelId="{62ED0650-2AA9-4084-A065-D10F5FFF848D}" type="presOf" srcId="{DD66BAD9-4BC2-4867-896B-088B5146B723}" destId="{3D90D383-BE07-43EE-BA86-FD016967D548}" srcOrd="0" destOrd="0" presId="urn:microsoft.com/office/officeart/2005/8/layout/hierarchy2"/>
    <dgm:cxn modelId="{E215D750-2F8D-4822-9803-B974A4E78A6A}" type="presOf" srcId="{716522FF-AED4-488A-A357-0DC25EBA20BD}" destId="{4A2852BC-5A87-4AE0-AF86-F67CD6F2660D}" srcOrd="1" destOrd="0" presId="urn:microsoft.com/office/officeart/2005/8/layout/hierarchy2"/>
    <dgm:cxn modelId="{C6A5C580-0FB6-452A-AFED-588AB77E45BC}" type="presOf" srcId="{1A032B7E-8A90-433C-A00B-BE72CF7F0C80}" destId="{5FCA5593-3502-4139-8122-AA972DDB3C1D}" srcOrd="0" destOrd="0" presId="urn:microsoft.com/office/officeart/2005/8/layout/hierarchy2"/>
    <dgm:cxn modelId="{2C4E359E-800A-4B70-9EEF-6CE172E678E6}" srcId="{1A032B7E-8A90-433C-A00B-BE72CF7F0C80}" destId="{70C877F3-9D0F-4F31-BD37-4F236B081EA0}" srcOrd="0" destOrd="0" parTransId="{DF043691-A0DF-4E77-B27A-6765983044C0}" sibTransId="{29136745-FC83-4301-9820-1F2B9A9CA503}"/>
    <dgm:cxn modelId="{8A29389F-37A9-4CF2-9E23-97C07DD44CAF}" type="presOf" srcId="{DF043691-A0DF-4E77-B27A-6765983044C0}" destId="{27616931-52F6-4084-A041-B2F2A1F2CEAF}" srcOrd="0" destOrd="0" presId="urn:microsoft.com/office/officeart/2005/8/layout/hierarchy2"/>
    <dgm:cxn modelId="{B4FEB3A7-FB18-4E1D-B31D-5FF4FFEBD9BB}" type="presOf" srcId="{716522FF-AED4-488A-A357-0DC25EBA20BD}" destId="{089F3D09-5224-423C-98A8-E2DE583FBFFA}" srcOrd="0" destOrd="0" presId="urn:microsoft.com/office/officeart/2005/8/layout/hierarchy2"/>
    <dgm:cxn modelId="{0E54DFB3-2F91-45BD-9D88-EBF5D02A56F4}" type="presOf" srcId="{BA1F1575-CCC4-47D1-AB1C-1060ECF7BBE5}" destId="{EA07D1D2-AFB5-48F7-A897-B04A7C6E295E}" srcOrd="1" destOrd="0" presId="urn:microsoft.com/office/officeart/2005/8/layout/hierarchy2"/>
    <dgm:cxn modelId="{0ABB37B6-BF41-40A3-8595-870060E8D548}" srcId="{93986178-064C-49CF-A04C-1C859CE187CD}" destId="{200F9A5A-6817-4D93-8544-CF72C1B010DC}" srcOrd="0" destOrd="0" parTransId="{E53E6EBA-7020-43AD-BC11-223DA738E077}" sibTransId="{A2CA061B-14A7-4F2B-A828-C9D836C98B94}"/>
    <dgm:cxn modelId="{77C389BA-EA61-41E2-813A-0C0BA55CA66E}" srcId="{1DE9D2AE-5014-47D2-AC4A-A8059DBC27A3}" destId="{1A032B7E-8A90-433C-A00B-BE72CF7F0C80}" srcOrd="1" destOrd="0" parTransId="{BA1F1575-CCC4-47D1-AB1C-1060ECF7BBE5}" sibTransId="{3D188D5F-2767-410C-9795-882C2AAD6B2E}"/>
    <dgm:cxn modelId="{0E320FD9-FD47-4B62-99DD-743965B05380}" srcId="{861EF127-D6A5-4B32-AEC0-70413CE3A536}" destId="{0CBC483E-F468-4DA1-8D0C-7528FD63B39C}" srcOrd="0" destOrd="0" parTransId="{DD66BAD9-4BC2-4867-896B-088B5146B723}" sibTransId="{6D5FFCBA-2D0F-44AF-AA32-0B7CA8C50D61}"/>
    <dgm:cxn modelId="{372C1AEA-8A9C-4D62-9928-3F8576F4C593}" type="presOf" srcId="{B10C478C-E4AC-47B0-80B0-C2D1A90D3D69}" destId="{164EA44F-BE0B-4FA4-88BE-79D595BAA00C}" srcOrd="0" destOrd="0" presId="urn:microsoft.com/office/officeart/2005/8/layout/hierarchy2"/>
    <dgm:cxn modelId="{483781FE-F955-4F3E-92F9-DB76D0589A66}" type="presOf" srcId="{B10C478C-E4AC-47B0-80B0-C2D1A90D3D69}" destId="{151CDEDF-9EA8-4FC4-BC69-7C283D86F6DB}" srcOrd="1" destOrd="0" presId="urn:microsoft.com/office/officeart/2005/8/layout/hierarchy2"/>
    <dgm:cxn modelId="{D088873C-B57D-4B9A-A987-DBA0CFAD6745}" type="presParOf" srcId="{45643664-3BCD-4DF5-993A-9896F4C0E1E3}" destId="{270C7E4B-A0A3-492C-8326-03D20953EE57}" srcOrd="0" destOrd="0" presId="urn:microsoft.com/office/officeart/2005/8/layout/hierarchy2"/>
    <dgm:cxn modelId="{08AAF8DF-9E60-4615-8F82-F31460A6C4CC}" type="presParOf" srcId="{270C7E4B-A0A3-492C-8326-03D20953EE57}" destId="{D6905083-8842-4B23-86C8-295008CCAC37}" srcOrd="0" destOrd="0" presId="urn:microsoft.com/office/officeart/2005/8/layout/hierarchy2"/>
    <dgm:cxn modelId="{A3662F92-318A-4F76-94A2-B19F8F7E9553}" type="presParOf" srcId="{270C7E4B-A0A3-492C-8326-03D20953EE57}" destId="{0F156C66-72BF-4E2C-94B7-2E0AEEC6C218}" srcOrd="1" destOrd="0" presId="urn:microsoft.com/office/officeart/2005/8/layout/hierarchy2"/>
    <dgm:cxn modelId="{92076F18-A256-4DC4-BA08-C30967B45B78}" type="presParOf" srcId="{0F156C66-72BF-4E2C-94B7-2E0AEEC6C218}" destId="{164EA44F-BE0B-4FA4-88BE-79D595BAA00C}" srcOrd="0" destOrd="0" presId="urn:microsoft.com/office/officeart/2005/8/layout/hierarchy2"/>
    <dgm:cxn modelId="{5F9F3DEC-0F46-4F18-A06A-9A20CF933FD5}" type="presParOf" srcId="{164EA44F-BE0B-4FA4-88BE-79D595BAA00C}" destId="{151CDEDF-9EA8-4FC4-BC69-7C283D86F6DB}" srcOrd="0" destOrd="0" presId="urn:microsoft.com/office/officeart/2005/8/layout/hierarchy2"/>
    <dgm:cxn modelId="{84925437-67FC-4156-A30A-5A87390C7534}" type="presParOf" srcId="{0F156C66-72BF-4E2C-94B7-2E0AEEC6C218}" destId="{05D546C8-3422-417D-B06E-4EAE95153D94}" srcOrd="1" destOrd="0" presId="urn:microsoft.com/office/officeart/2005/8/layout/hierarchy2"/>
    <dgm:cxn modelId="{75BCC7F2-7ECD-4C42-9BC5-FC212641FB38}" type="presParOf" srcId="{05D546C8-3422-417D-B06E-4EAE95153D94}" destId="{EA1D83D4-EC26-4E49-9E83-D36671670809}" srcOrd="0" destOrd="0" presId="urn:microsoft.com/office/officeart/2005/8/layout/hierarchy2"/>
    <dgm:cxn modelId="{11FA5629-6125-4E59-BBCD-3531DD8D2671}" type="presParOf" srcId="{05D546C8-3422-417D-B06E-4EAE95153D94}" destId="{8E20A089-0847-4D9F-B09F-69F7E01F2909}" srcOrd="1" destOrd="0" presId="urn:microsoft.com/office/officeart/2005/8/layout/hierarchy2"/>
    <dgm:cxn modelId="{FA4B2C69-A19C-4500-B49C-194914E64456}" type="presParOf" srcId="{8E20A089-0847-4D9F-B09F-69F7E01F2909}" destId="{089F3D09-5224-423C-98A8-E2DE583FBFFA}" srcOrd="0" destOrd="0" presId="urn:microsoft.com/office/officeart/2005/8/layout/hierarchy2"/>
    <dgm:cxn modelId="{E46635CC-A2EA-4781-A0B3-BE158325972D}" type="presParOf" srcId="{089F3D09-5224-423C-98A8-E2DE583FBFFA}" destId="{4A2852BC-5A87-4AE0-AF86-F67CD6F2660D}" srcOrd="0" destOrd="0" presId="urn:microsoft.com/office/officeart/2005/8/layout/hierarchy2"/>
    <dgm:cxn modelId="{62EBB02B-71E2-474F-82B0-E6C616B29D29}" type="presParOf" srcId="{8E20A089-0847-4D9F-B09F-69F7E01F2909}" destId="{4DE3497E-5A64-4879-A280-438982790942}" srcOrd="1" destOrd="0" presId="urn:microsoft.com/office/officeart/2005/8/layout/hierarchy2"/>
    <dgm:cxn modelId="{75CA71DC-7A63-4400-9B39-DF45060728CD}" type="presParOf" srcId="{4DE3497E-5A64-4879-A280-438982790942}" destId="{6525C773-5B29-4835-AACE-91253B37ABC4}" srcOrd="0" destOrd="0" presId="urn:microsoft.com/office/officeart/2005/8/layout/hierarchy2"/>
    <dgm:cxn modelId="{ECBB3BF7-95CA-42CA-BDEC-5EF56CFC65BB}" type="presParOf" srcId="{4DE3497E-5A64-4879-A280-438982790942}" destId="{FB89AD5D-084C-4EEE-9A85-3B0C58FC4880}" srcOrd="1" destOrd="0" presId="urn:microsoft.com/office/officeart/2005/8/layout/hierarchy2"/>
    <dgm:cxn modelId="{417C2F7F-36B7-44D2-98D3-01D0AC1ECE6E}" type="presParOf" srcId="{FB89AD5D-084C-4EEE-9A85-3B0C58FC4880}" destId="{3D90D383-BE07-43EE-BA86-FD016967D548}" srcOrd="0" destOrd="0" presId="urn:microsoft.com/office/officeart/2005/8/layout/hierarchy2"/>
    <dgm:cxn modelId="{40654A2C-44A6-4027-9AA9-4E818986CD5E}" type="presParOf" srcId="{3D90D383-BE07-43EE-BA86-FD016967D548}" destId="{4136D066-91EF-4A06-8989-1B76137F5232}" srcOrd="0" destOrd="0" presId="urn:microsoft.com/office/officeart/2005/8/layout/hierarchy2"/>
    <dgm:cxn modelId="{46B78E01-EFB1-4728-AA9B-61E6E06207F3}" type="presParOf" srcId="{FB89AD5D-084C-4EEE-9A85-3B0C58FC4880}" destId="{DC189A01-05E3-4BC2-830A-F9B9E078CA70}" srcOrd="1" destOrd="0" presId="urn:microsoft.com/office/officeart/2005/8/layout/hierarchy2"/>
    <dgm:cxn modelId="{B5739005-58FF-422D-9C94-AB669204C060}" type="presParOf" srcId="{DC189A01-05E3-4BC2-830A-F9B9E078CA70}" destId="{1E140A84-7071-4B4B-B5BC-24DA4D23D636}" srcOrd="0" destOrd="0" presId="urn:microsoft.com/office/officeart/2005/8/layout/hierarchy2"/>
    <dgm:cxn modelId="{61287592-766D-479C-ABAC-6FFFFFF1D366}" type="presParOf" srcId="{DC189A01-05E3-4BC2-830A-F9B9E078CA70}" destId="{C1E97DEC-6847-480B-A14C-FDD14B0CE015}" srcOrd="1" destOrd="0" presId="urn:microsoft.com/office/officeart/2005/8/layout/hierarchy2"/>
    <dgm:cxn modelId="{ED6472C2-A304-441A-8B3F-BAF2D4F57BD2}" type="presParOf" srcId="{8E20A089-0847-4D9F-B09F-69F7E01F2909}" destId="{A8CF42C2-4987-4DE3-B779-CE8544918AE2}" srcOrd="2" destOrd="0" presId="urn:microsoft.com/office/officeart/2005/8/layout/hierarchy2"/>
    <dgm:cxn modelId="{EE8691E3-45C1-47C3-9C68-971629814D2C}" type="presParOf" srcId="{A8CF42C2-4987-4DE3-B779-CE8544918AE2}" destId="{EA07D1D2-AFB5-48F7-A897-B04A7C6E295E}" srcOrd="0" destOrd="0" presId="urn:microsoft.com/office/officeart/2005/8/layout/hierarchy2"/>
    <dgm:cxn modelId="{038A7D73-F309-4162-8F42-36ACC7866A38}" type="presParOf" srcId="{8E20A089-0847-4D9F-B09F-69F7E01F2909}" destId="{FEB9E809-728E-4D44-9B48-A9A8896F792B}" srcOrd="3" destOrd="0" presId="urn:microsoft.com/office/officeart/2005/8/layout/hierarchy2"/>
    <dgm:cxn modelId="{725311DC-5D2D-4181-A303-2E27BF248CB3}" type="presParOf" srcId="{FEB9E809-728E-4D44-9B48-A9A8896F792B}" destId="{5FCA5593-3502-4139-8122-AA972DDB3C1D}" srcOrd="0" destOrd="0" presId="urn:microsoft.com/office/officeart/2005/8/layout/hierarchy2"/>
    <dgm:cxn modelId="{4F9ABEED-8293-4BF2-9D39-A90915F6E1E3}" type="presParOf" srcId="{FEB9E809-728E-4D44-9B48-A9A8896F792B}" destId="{FC6BDD15-E2E5-4F39-A6D7-BF856F84812D}" srcOrd="1" destOrd="0" presId="urn:microsoft.com/office/officeart/2005/8/layout/hierarchy2"/>
    <dgm:cxn modelId="{558022D7-215E-432E-BCB3-3B98ECD6E2E1}" type="presParOf" srcId="{FC6BDD15-E2E5-4F39-A6D7-BF856F84812D}" destId="{27616931-52F6-4084-A041-B2F2A1F2CEAF}" srcOrd="0" destOrd="0" presId="urn:microsoft.com/office/officeart/2005/8/layout/hierarchy2"/>
    <dgm:cxn modelId="{EE0A5B88-7C7F-45E2-827B-4E072AA48B65}" type="presParOf" srcId="{27616931-52F6-4084-A041-B2F2A1F2CEAF}" destId="{DB3B7AC9-9B17-4D2B-B16E-E9522C063681}" srcOrd="0" destOrd="0" presId="urn:microsoft.com/office/officeart/2005/8/layout/hierarchy2"/>
    <dgm:cxn modelId="{2509AF7D-EADA-4AF9-B8F6-93CD81955152}" type="presParOf" srcId="{FC6BDD15-E2E5-4F39-A6D7-BF856F84812D}" destId="{762577A8-C23E-4588-BDB3-DAAD38537A86}" srcOrd="1" destOrd="0" presId="urn:microsoft.com/office/officeart/2005/8/layout/hierarchy2"/>
    <dgm:cxn modelId="{43A27701-9894-4B91-9EA5-D47403141288}" type="presParOf" srcId="{762577A8-C23E-4588-BDB3-DAAD38537A86}" destId="{F0E8F587-3FC9-48AC-8BE8-6956DA2FDF73}" srcOrd="0" destOrd="0" presId="urn:microsoft.com/office/officeart/2005/8/layout/hierarchy2"/>
    <dgm:cxn modelId="{7E44E37C-A6CF-4BF3-B535-D89C744F2DDA}" type="presParOf" srcId="{762577A8-C23E-4588-BDB3-DAAD38537A86}" destId="{53FF4C42-3EED-4A1D-9FFC-3E92BFBD11F2}"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3986178-064C-49CF-A04C-1C859CE187CD}" type="doc">
      <dgm:prSet loTypeId="urn:microsoft.com/office/officeart/2005/8/layout/hierarchy2" loCatId="hierarchy" qsTypeId="urn:microsoft.com/office/officeart/2005/8/quickstyle/simple3" qsCatId="simple" csTypeId="urn:microsoft.com/office/officeart/2005/8/colors/accent0_2" csCatId="mainScheme" phldr="1"/>
      <dgm:spPr/>
      <dgm:t>
        <a:bodyPr/>
        <a:lstStyle/>
        <a:p>
          <a:endParaRPr lang="es-ES"/>
        </a:p>
      </dgm:t>
    </dgm:pt>
    <dgm:pt modelId="{0CBC483E-F468-4DA1-8D0C-7528FD63B39C}">
      <dgm:prSet phldrT="[Texto]" custT="1"/>
      <dgm:spPr/>
      <dgm:t>
        <a:bodyPr/>
        <a:lstStyle/>
        <a:p>
          <a:r>
            <a:rPr lang="es-ES" sz="1200" b="1" dirty="0">
              <a:effectLst/>
              <a:latin typeface="Arial" panose="020B0604020202020204" pitchFamily="34" charset="0"/>
              <a:cs typeface="Arial" panose="020B0604020202020204" pitchFamily="34" charset="0"/>
            </a:rPr>
            <a:t>Inventario Consolidado</a:t>
          </a:r>
        </a:p>
        <a:p>
          <a:r>
            <a:rPr lang="es-ES" sz="1600" b="1" dirty="0">
              <a:solidFill>
                <a:schemeClr val="accent2"/>
              </a:solidFill>
              <a:effectLst/>
              <a:latin typeface="Arial" panose="020B0604020202020204" pitchFamily="34" charset="0"/>
              <a:cs typeface="Arial" panose="020B0604020202020204" pitchFamily="34" charset="0"/>
            </a:rPr>
            <a:t>846</a:t>
          </a:r>
        </a:p>
      </dgm:t>
    </dgm:pt>
    <dgm:pt modelId="{DD66BAD9-4BC2-4867-896B-088B5146B723}" type="parTrans" cxnId="{0E320FD9-FD47-4B62-99DD-743965B05380}">
      <dgm:prSet custT="1"/>
      <dgm:spPr/>
      <dgm:t>
        <a:bodyPr/>
        <a:lstStyle/>
        <a:p>
          <a:endParaRPr lang="es-ES" sz="1100" b="1" dirty="0">
            <a:solidFill>
              <a:schemeClr val="tx1"/>
            </a:solidFill>
            <a:effectLst/>
            <a:latin typeface="Arial" panose="020B0604020202020204" pitchFamily="34" charset="0"/>
            <a:cs typeface="Arial" panose="020B0604020202020204" pitchFamily="34" charset="0"/>
          </a:endParaRPr>
        </a:p>
      </dgm:t>
    </dgm:pt>
    <dgm:pt modelId="{6D5FFCBA-2D0F-44AF-AA32-0B7CA8C50D61}" type="sibTrans" cxnId="{0E320FD9-FD47-4B62-99DD-743965B05380}">
      <dgm:prSet/>
      <dgm:spPr/>
      <dgm:t>
        <a:bodyPr/>
        <a:lstStyle/>
        <a:p>
          <a:endParaRPr lang="es-ES" sz="1100" b="1">
            <a:solidFill>
              <a:schemeClr val="tx1"/>
            </a:solidFill>
            <a:effectLst/>
            <a:latin typeface="Arial" panose="020B0604020202020204" pitchFamily="34" charset="0"/>
            <a:cs typeface="Arial" panose="020B0604020202020204" pitchFamily="34" charset="0"/>
          </a:endParaRPr>
        </a:p>
      </dgm:t>
    </dgm:pt>
    <dgm:pt modelId="{C72F7BC5-76C5-4A61-BB1F-AE06971641FF}">
      <dgm:prSet phldrT="[Texto]" custT="1"/>
      <dgm:spPr/>
      <dgm:t>
        <a:bodyPr/>
        <a:lstStyle/>
        <a:p>
          <a:pPr marL="0" lvl="0" algn="ctr" defTabSz="488950">
            <a:lnSpc>
              <a:spcPct val="90000"/>
            </a:lnSpc>
            <a:spcBef>
              <a:spcPct val="0"/>
            </a:spcBef>
            <a:spcAft>
              <a:spcPct val="35000"/>
            </a:spcAft>
            <a:buFont typeface="Arial" panose="020B0604020202020204" pitchFamily="34" charset="0"/>
            <a:buChar char="•"/>
          </a:pPr>
          <a:r>
            <a:rPr lang="es-ES" sz="1200" b="1" kern="1200" dirty="0">
              <a:effectLst/>
              <a:latin typeface="Arial" panose="020B0604020202020204" pitchFamily="34" charset="0"/>
              <a:cs typeface="Arial" panose="020B0604020202020204" pitchFamily="34" charset="0"/>
            </a:rPr>
            <a:t>Sociedades de papel</a:t>
          </a:r>
        </a:p>
        <a:p>
          <a:pPr marL="0" lvl="0" algn="ctr" defTabSz="488950">
            <a:lnSpc>
              <a:spcPct val="90000"/>
            </a:lnSpc>
            <a:spcBef>
              <a:spcPct val="0"/>
            </a:spcBef>
            <a:spcAft>
              <a:spcPct val="35000"/>
            </a:spcAft>
            <a:buFont typeface="Arial" panose="020B0604020202020204" pitchFamily="34" charset="0"/>
            <a:buNone/>
          </a:pPr>
          <a:r>
            <a:rPr lang="es-ES" sz="1600" b="1" kern="1200" dirty="0">
              <a:solidFill>
                <a:srgbClr val="C0504D"/>
              </a:solidFill>
              <a:effectLst/>
              <a:latin typeface="Arial" panose="020B0604020202020204" pitchFamily="34" charset="0"/>
              <a:ea typeface="+mn-ea"/>
              <a:cs typeface="Arial" panose="020B0604020202020204" pitchFamily="34" charset="0"/>
            </a:rPr>
            <a:t>490 </a:t>
          </a:r>
        </a:p>
      </dgm:t>
    </dgm:pt>
    <dgm:pt modelId="{34757C5F-BD6E-4058-95EC-04F580148C31}" type="parTrans" cxnId="{94D6C31D-6DF6-48E4-8057-E05FE0095F9B}">
      <dgm:prSet custT="1"/>
      <dgm:spPr/>
      <dgm:t>
        <a:bodyPr/>
        <a:lstStyle/>
        <a:p>
          <a:endParaRPr lang="es-ES" sz="1100" b="1" dirty="0">
            <a:solidFill>
              <a:schemeClr val="tx1"/>
            </a:solidFill>
            <a:effectLst/>
            <a:latin typeface="Arial" panose="020B0604020202020204" pitchFamily="34" charset="0"/>
            <a:cs typeface="Arial" panose="020B0604020202020204" pitchFamily="34" charset="0"/>
          </a:endParaRPr>
        </a:p>
      </dgm:t>
    </dgm:pt>
    <dgm:pt modelId="{4B8D3815-797C-4279-B8E4-15EFB063A4A9}" type="sibTrans" cxnId="{94D6C31D-6DF6-48E4-8057-E05FE0095F9B}">
      <dgm:prSet/>
      <dgm:spPr/>
      <dgm:t>
        <a:bodyPr/>
        <a:lstStyle/>
        <a:p>
          <a:endParaRPr lang="es-ES" sz="1100" b="1">
            <a:solidFill>
              <a:schemeClr val="tx1"/>
            </a:solidFill>
            <a:effectLst/>
            <a:latin typeface="Arial" panose="020B0604020202020204" pitchFamily="34" charset="0"/>
            <a:cs typeface="Arial" panose="020B0604020202020204" pitchFamily="34" charset="0"/>
          </a:endParaRPr>
        </a:p>
      </dgm:t>
    </dgm:pt>
    <dgm:pt modelId="{3D892C0B-830D-4DE9-B2E0-2086A6B28A98}">
      <dgm:prSet phldrT="[Texto]" custT="1"/>
      <dgm:spPr/>
      <dgm:t>
        <a:bodyPr/>
        <a:lstStyle/>
        <a:p>
          <a:pPr>
            <a:buFont typeface="Arial" panose="020B0604020202020204" pitchFamily="34" charset="0"/>
            <a:buChar char="•"/>
          </a:pPr>
          <a:r>
            <a:rPr lang="es-ES" sz="1100" b="1" dirty="0">
              <a:effectLst/>
              <a:latin typeface="Arial" panose="020B0604020202020204" pitchFamily="34" charset="0"/>
              <a:cs typeface="Arial" panose="020B0604020202020204" pitchFamily="34" charset="0"/>
            </a:rPr>
            <a:t>Las 55 sociedades se encuentran en acto administrativo de cierre en espera que la Cámara de Comercio realice la cancelación solicitada</a:t>
          </a:r>
        </a:p>
      </dgm:t>
    </dgm:pt>
    <dgm:pt modelId="{1F077ACB-E294-4349-AECD-C29A948862F2}" type="parTrans" cxnId="{F377E2A9-01D4-471C-B7BD-A8B05A32C32E}">
      <dgm:prSet custT="1"/>
      <dgm:spPr/>
      <dgm:t>
        <a:bodyPr/>
        <a:lstStyle/>
        <a:p>
          <a:endParaRPr lang="es-ES" sz="1100" b="1">
            <a:latin typeface="Arial" panose="020B0604020202020204" pitchFamily="34" charset="0"/>
            <a:cs typeface="Arial" panose="020B0604020202020204" pitchFamily="34" charset="0"/>
          </a:endParaRPr>
        </a:p>
      </dgm:t>
    </dgm:pt>
    <dgm:pt modelId="{5B0DFA9C-5AFD-43BF-846B-36271FCF3527}" type="sibTrans" cxnId="{F377E2A9-01D4-471C-B7BD-A8B05A32C32E}">
      <dgm:prSet/>
      <dgm:spPr/>
      <dgm:t>
        <a:bodyPr/>
        <a:lstStyle/>
        <a:p>
          <a:endParaRPr lang="es-ES" sz="1100" b="1">
            <a:latin typeface="Arial" panose="020B0604020202020204" pitchFamily="34" charset="0"/>
            <a:cs typeface="Arial" panose="020B0604020202020204" pitchFamily="34" charset="0"/>
          </a:endParaRPr>
        </a:p>
      </dgm:t>
    </dgm:pt>
    <dgm:pt modelId="{F9D8062E-2654-4FE0-AABA-17615CFA7744}">
      <dgm:prSet phldrT="[Texto]" custT="1"/>
      <dgm:spPr/>
      <dgm:t>
        <a:bodyPr/>
        <a:lstStyle/>
        <a:p>
          <a:pPr marL="0" lvl="0" algn="ctr" defTabSz="488950">
            <a:lnSpc>
              <a:spcPct val="90000"/>
            </a:lnSpc>
            <a:spcBef>
              <a:spcPct val="0"/>
            </a:spcBef>
            <a:spcAft>
              <a:spcPct val="35000"/>
            </a:spcAft>
            <a:buNone/>
          </a:pPr>
          <a:r>
            <a:rPr lang="es-ES" sz="1200" b="1" kern="1200" dirty="0">
              <a:effectLst/>
              <a:latin typeface="Arial" panose="020B0604020202020204" pitchFamily="34" charset="0"/>
              <a:cs typeface="Arial" panose="020B0604020202020204" pitchFamily="34" charset="0"/>
            </a:rPr>
            <a:t>Establecimientos de comercio de papel</a:t>
          </a:r>
        </a:p>
        <a:p>
          <a:pPr marL="0" lvl="0" algn="ctr" defTabSz="488950">
            <a:lnSpc>
              <a:spcPct val="90000"/>
            </a:lnSpc>
            <a:spcBef>
              <a:spcPct val="0"/>
            </a:spcBef>
            <a:spcAft>
              <a:spcPct val="35000"/>
            </a:spcAft>
            <a:buNone/>
          </a:pPr>
          <a:r>
            <a:rPr lang="es-ES" sz="1600" b="1" kern="1200" dirty="0">
              <a:solidFill>
                <a:srgbClr val="C0504D"/>
              </a:solidFill>
              <a:effectLst/>
              <a:latin typeface="Arial" panose="020B0604020202020204" pitchFamily="34" charset="0"/>
              <a:ea typeface="+mn-ea"/>
              <a:cs typeface="Arial" panose="020B0604020202020204" pitchFamily="34" charset="0"/>
            </a:rPr>
            <a:t>356</a:t>
          </a:r>
          <a:endParaRPr lang="es-CO" sz="1600" b="1" kern="1200" dirty="0">
            <a:solidFill>
              <a:srgbClr val="C0504D"/>
            </a:solidFill>
            <a:effectLst/>
            <a:latin typeface="Arial" panose="020B0604020202020204" pitchFamily="34" charset="0"/>
            <a:ea typeface="+mn-ea"/>
            <a:cs typeface="Arial" panose="020B0604020202020204" pitchFamily="34" charset="0"/>
          </a:endParaRPr>
        </a:p>
      </dgm:t>
    </dgm:pt>
    <dgm:pt modelId="{BB599EBF-0C88-4C11-AA99-1BC6EBBD7E60}" type="parTrans" cxnId="{FBB8519E-3ECD-41B3-9033-CB7180B3A4C7}">
      <dgm:prSet custT="1"/>
      <dgm:spPr/>
      <dgm:t>
        <a:bodyPr/>
        <a:lstStyle/>
        <a:p>
          <a:endParaRPr lang="es-CO" sz="1100" b="1">
            <a:latin typeface="Arial" panose="020B0604020202020204" pitchFamily="34" charset="0"/>
            <a:cs typeface="Arial" panose="020B0604020202020204" pitchFamily="34" charset="0"/>
          </a:endParaRPr>
        </a:p>
      </dgm:t>
    </dgm:pt>
    <dgm:pt modelId="{BBCA316C-9406-4411-9C1F-077BB41C14BD}" type="sibTrans" cxnId="{FBB8519E-3ECD-41B3-9033-CB7180B3A4C7}">
      <dgm:prSet/>
      <dgm:spPr/>
      <dgm:t>
        <a:bodyPr/>
        <a:lstStyle/>
        <a:p>
          <a:endParaRPr lang="es-CO" sz="1100" b="1">
            <a:latin typeface="Arial" panose="020B0604020202020204" pitchFamily="34" charset="0"/>
            <a:cs typeface="Arial" panose="020B0604020202020204" pitchFamily="34" charset="0"/>
          </a:endParaRPr>
        </a:p>
      </dgm:t>
    </dgm:pt>
    <dgm:pt modelId="{6AF6898B-99C8-4BCF-8DFE-1AE7A7C1EBC2}">
      <dgm:prSet phldrT="[Texto]" custT="1"/>
      <dgm:spPr/>
      <dgm:t>
        <a:bodyPr/>
        <a:lstStyle/>
        <a:p>
          <a:pPr>
            <a:buFont typeface="Arial" panose="020B0604020202020204" pitchFamily="34" charset="0"/>
            <a:buChar char="•"/>
          </a:pPr>
          <a:r>
            <a:rPr lang="es-ES" sz="1600" b="1" kern="1200" dirty="0">
              <a:solidFill>
                <a:srgbClr val="C0504D"/>
              </a:solidFill>
              <a:effectLst/>
              <a:latin typeface="Arial" panose="020B0604020202020204" pitchFamily="34" charset="0"/>
              <a:ea typeface="+mn-ea"/>
              <a:cs typeface="Arial" panose="020B0604020202020204" pitchFamily="34" charset="0"/>
            </a:rPr>
            <a:t> </a:t>
          </a:r>
          <a:r>
            <a:rPr lang="es-ES" sz="1200" b="1" kern="1200" dirty="0">
              <a:effectLst/>
              <a:latin typeface="Arial" panose="020B0604020202020204" pitchFamily="34" charset="0"/>
              <a:cs typeface="Arial" panose="020B0604020202020204" pitchFamily="34" charset="0"/>
            </a:rPr>
            <a:t>sociedades extintas</a:t>
          </a:r>
        </a:p>
        <a:p>
          <a:pPr>
            <a:buFont typeface="Arial" panose="020B0604020202020204" pitchFamily="34" charset="0"/>
            <a:buChar char="•"/>
          </a:pPr>
          <a:r>
            <a:rPr lang="es-ES" sz="1200" b="1" kern="1200" dirty="0">
              <a:solidFill>
                <a:srgbClr val="C0504D"/>
              </a:solidFill>
              <a:effectLst/>
              <a:latin typeface="Arial" panose="020B0604020202020204" pitchFamily="34" charset="0"/>
              <a:ea typeface="+mn-ea"/>
              <a:cs typeface="Arial" panose="020B0604020202020204" pitchFamily="34" charset="0"/>
            </a:rPr>
            <a:t>55</a:t>
          </a:r>
          <a:endParaRPr lang="es-CO" sz="1200" b="1" kern="1200" dirty="0">
            <a:latin typeface="Arial" panose="020B0604020202020204" pitchFamily="34" charset="0"/>
            <a:cs typeface="Arial" panose="020B0604020202020204" pitchFamily="34" charset="0"/>
          </a:endParaRPr>
        </a:p>
      </dgm:t>
    </dgm:pt>
    <dgm:pt modelId="{6D53B94E-8389-45F4-A3DB-0FEFF2A2FC1F}" type="parTrans" cxnId="{5459A1A7-540F-417E-805E-58CD2061FD9C}">
      <dgm:prSet custT="1"/>
      <dgm:spPr/>
      <dgm:t>
        <a:bodyPr/>
        <a:lstStyle/>
        <a:p>
          <a:endParaRPr lang="es-CO" sz="1100" b="1">
            <a:latin typeface="Arial" panose="020B0604020202020204" pitchFamily="34" charset="0"/>
            <a:cs typeface="Arial" panose="020B0604020202020204" pitchFamily="34" charset="0"/>
          </a:endParaRPr>
        </a:p>
      </dgm:t>
    </dgm:pt>
    <dgm:pt modelId="{39FB5712-D6BE-4C2A-B833-E8B0B2848566}" type="sibTrans" cxnId="{5459A1A7-540F-417E-805E-58CD2061FD9C}">
      <dgm:prSet/>
      <dgm:spPr/>
      <dgm:t>
        <a:bodyPr/>
        <a:lstStyle/>
        <a:p>
          <a:endParaRPr lang="es-CO" sz="1100" b="1">
            <a:latin typeface="Arial" panose="020B0604020202020204" pitchFamily="34" charset="0"/>
            <a:cs typeface="Arial" panose="020B0604020202020204" pitchFamily="34" charset="0"/>
          </a:endParaRPr>
        </a:p>
      </dgm:t>
    </dgm:pt>
    <dgm:pt modelId="{9AC8CF1B-DBE2-4E63-8E68-594D2E9D9A0B}">
      <dgm:prSet phldrT="[Texto]" custT="1"/>
      <dgm:spPr/>
      <dgm:t>
        <a:bodyPr/>
        <a:lstStyle/>
        <a:p>
          <a:r>
            <a:rPr lang="es-CO" sz="1200" b="1" kern="1200" dirty="0">
              <a:latin typeface="Arial" panose="020B0604020202020204" pitchFamily="34" charset="0"/>
              <a:cs typeface="Arial" panose="020B0604020202020204" pitchFamily="34" charset="0"/>
            </a:rPr>
            <a:t>En proceso </a:t>
          </a:r>
        </a:p>
        <a:p>
          <a:r>
            <a:rPr lang="es-CO" sz="1600" b="1" kern="1200" dirty="0">
              <a:solidFill>
                <a:srgbClr val="C0504D"/>
              </a:solidFill>
              <a:effectLst/>
              <a:latin typeface="Arial" panose="020B0604020202020204" pitchFamily="34" charset="0"/>
              <a:ea typeface="+mn-ea"/>
              <a:cs typeface="Arial" panose="020B0604020202020204" pitchFamily="34" charset="0"/>
            </a:rPr>
            <a:t>435</a:t>
          </a:r>
        </a:p>
      </dgm:t>
    </dgm:pt>
    <dgm:pt modelId="{A7A19158-0C7C-464A-A05C-56F11DDB2126}" type="parTrans" cxnId="{B020BE14-3188-4A9C-BCD4-7665C0A7FADC}">
      <dgm:prSet custT="1"/>
      <dgm:spPr/>
      <dgm:t>
        <a:bodyPr/>
        <a:lstStyle/>
        <a:p>
          <a:endParaRPr lang="es-CO" sz="1100" b="1">
            <a:latin typeface="Arial" panose="020B0604020202020204" pitchFamily="34" charset="0"/>
            <a:cs typeface="Arial" panose="020B0604020202020204" pitchFamily="34" charset="0"/>
          </a:endParaRPr>
        </a:p>
      </dgm:t>
    </dgm:pt>
    <dgm:pt modelId="{1EB768F7-E27C-4AC3-AA74-E9CF6731400E}" type="sibTrans" cxnId="{B020BE14-3188-4A9C-BCD4-7665C0A7FADC}">
      <dgm:prSet/>
      <dgm:spPr/>
      <dgm:t>
        <a:bodyPr/>
        <a:lstStyle/>
        <a:p>
          <a:endParaRPr lang="es-CO" sz="1100" b="1">
            <a:latin typeface="Arial" panose="020B0604020202020204" pitchFamily="34" charset="0"/>
            <a:cs typeface="Arial" panose="020B0604020202020204" pitchFamily="34" charset="0"/>
          </a:endParaRPr>
        </a:p>
      </dgm:t>
    </dgm:pt>
    <dgm:pt modelId="{A47BEB94-6838-4B5B-9308-C91EAE011FA9}">
      <dgm:prSet phldrT="[Texto]" custT="1"/>
      <dgm:spPr/>
      <dgm:t>
        <a:bodyPr/>
        <a:lstStyle/>
        <a:p>
          <a:pPr marL="0" lvl="0" algn="ctr" defTabSz="488950">
            <a:lnSpc>
              <a:spcPct val="90000"/>
            </a:lnSpc>
            <a:spcBef>
              <a:spcPct val="0"/>
            </a:spcBef>
            <a:spcAft>
              <a:spcPct val="35000"/>
            </a:spcAft>
            <a:buNone/>
          </a:pPr>
          <a:r>
            <a:rPr lang="es-CO" sz="1200" b="1" kern="1200" dirty="0">
              <a:latin typeface="Arial" panose="020B0604020202020204" pitchFamily="34" charset="0"/>
              <a:cs typeface="Arial" panose="020B0604020202020204" pitchFamily="34" charset="0"/>
            </a:rPr>
            <a:t>En etapa 6</a:t>
          </a:r>
        </a:p>
        <a:p>
          <a:pPr marL="0" lvl="0" algn="ctr" defTabSz="488950">
            <a:lnSpc>
              <a:spcPct val="90000"/>
            </a:lnSpc>
            <a:spcBef>
              <a:spcPct val="0"/>
            </a:spcBef>
            <a:spcAft>
              <a:spcPct val="35000"/>
            </a:spcAft>
            <a:buNone/>
          </a:pPr>
          <a:r>
            <a:rPr lang="es-CO" sz="1600" b="1" kern="1200" dirty="0">
              <a:solidFill>
                <a:srgbClr val="C0504D"/>
              </a:solidFill>
              <a:effectLst/>
              <a:latin typeface="Arial" panose="020B0604020202020204" pitchFamily="34" charset="0"/>
              <a:ea typeface="+mn-ea"/>
              <a:cs typeface="Arial" panose="020B0604020202020204" pitchFamily="34" charset="0"/>
            </a:rPr>
            <a:t>333</a:t>
          </a:r>
        </a:p>
      </dgm:t>
    </dgm:pt>
    <dgm:pt modelId="{6068C523-08CA-4186-A51D-492859797B5B}" type="parTrans" cxnId="{7280022E-190D-44D4-92DC-F78E159E99FD}">
      <dgm:prSet custT="1"/>
      <dgm:spPr/>
      <dgm:t>
        <a:bodyPr/>
        <a:lstStyle/>
        <a:p>
          <a:endParaRPr lang="es-CO" sz="1100" b="1">
            <a:latin typeface="Arial" panose="020B0604020202020204" pitchFamily="34" charset="0"/>
            <a:cs typeface="Arial" panose="020B0604020202020204" pitchFamily="34" charset="0"/>
          </a:endParaRPr>
        </a:p>
      </dgm:t>
    </dgm:pt>
    <dgm:pt modelId="{84040AA1-8B6A-49C4-B303-C09CFB850903}" type="sibTrans" cxnId="{7280022E-190D-44D4-92DC-F78E159E99FD}">
      <dgm:prSet/>
      <dgm:spPr/>
      <dgm:t>
        <a:bodyPr/>
        <a:lstStyle/>
        <a:p>
          <a:endParaRPr lang="es-CO" sz="1100" b="1">
            <a:latin typeface="Arial" panose="020B0604020202020204" pitchFamily="34" charset="0"/>
            <a:cs typeface="Arial" panose="020B0604020202020204" pitchFamily="34" charset="0"/>
          </a:endParaRPr>
        </a:p>
      </dgm:t>
    </dgm:pt>
    <dgm:pt modelId="{765F4A85-E161-4EF9-8A8D-176F6A544F29}">
      <dgm:prSet custT="1"/>
      <dgm:spPr/>
      <dgm:t>
        <a:bodyPr/>
        <a:lstStyle/>
        <a:p>
          <a:r>
            <a:rPr lang="es-CO" sz="1100" b="1" dirty="0">
              <a:latin typeface="Arial" panose="020B0604020202020204" pitchFamily="34" charset="0"/>
              <a:cs typeface="Arial" panose="020B0604020202020204" pitchFamily="34" charset="0"/>
            </a:rPr>
            <a:t>El total de establecimientos se encuentra listo para la cancelación de matricula una vez se apruebe la modificación de la ley que nos autorice para ello.</a:t>
          </a:r>
        </a:p>
      </dgm:t>
    </dgm:pt>
    <dgm:pt modelId="{BAE0D197-450F-4533-8B78-8895034C0870}" type="parTrans" cxnId="{93FB6319-A6AF-44E5-818B-5CDADC447BDF}">
      <dgm:prSet custT="1"/>
      <dgm:spPr/>
      <dgm:t>
        <a:bodyPr/>
        <a:lstStyle/>
        <a:p>
          <a:endParaRPr lang="es-CO" sz="1100" b="1">
            <a:latin typeface="Arial" panose="020B0604020202020204" pitchFamily="34" charset="0"/>
            <a:cs typeface="Arial" panose="020B0604020202020204" pitchFamily="34" charset="0"/>
          </a:endParaRPr>
        </a:p>
      </dgm:t>
    </dgm:pt>
    <dgm:pt modelId="{2D399FB7-5B16-46F4-B26A-A63D0D7D8CD3}" type="sibTrans" cxnId="{93FB6319-A6AF-44E5-818B-5CDADC447BDF}">
      <dgm:prSet/>
      <dgm:spPr/>
      <dgm:t>
        <a:bodyPr/>
        <a:lstStyle/>
        <a:p>
          <a:endParaRPr lang="es-CO" sz="1100" b="1">
            <a:latin typeface="Arial" panose="020B0604020202020204" pitchFamily="34" charset="0"/>
            <a:cs typeface="Arial" panose="020B0604020202020204" pitchFamily="34" charset="0"/>
          </a:endParaRPr>
        </a:p>
      </dgm:t>
    </dgm:pt>
    <dgm:pt modelId="{D492980A-B047-4E2B-8504-A5D73BD3CDDA}">
      <dgm:prSet custT="1"/>
      <dgm:spPr/>
      <dgm:t>
        <a:bodyPr/>
        <a:lstStyle/>
        <a:p>
          <a:pPr>
            <a:buNone/>
          </a:pPr>
          <a:r>
            <a:rPr lang="es-CO" sz="1100" b="1" dirty="0">
              <a:effectLst/>
              <a:latin typeface="Arial" panose="020B0604020202020204" pitchFamily="34" charset="0"/>
              <a:cs typeface="Arial" panose="020B0604020202020204" pitchFamily="34" charset="0"/>
            </a:rPr>
            <a:t>El total de sociedades se encuentra listo para la cancelación de matricula una vez se apruebe la modificación de la ley que nos autorice para ello.</a:t>
          </a:r>
        </a:p>
      </dgm:t>
    </dgm:pt>
    <dgm:pt modelId="{58CEBCB4-D5C9-40B4-9E1A-899BA4A475B1}" type="parTrans" cxnId="{2646301A-591B-4DCB-A5AF-267C73CDA8B4}">
      <dgm:prSet custT="1"/>
      <dgm:spPr/>
      <dgm:t>
        <a:bodyPr/>
        <a:lstStyle/>
        <a:p>
          <a:endParaRPr lang="es-CO" sz="1100" b="1">
            <a:latin typeface="Arial" panose="020B0604020202020204" pitchFamily="34" charset="0"/>
            <a:cs typeface="Arial" panose="020B0604020202020204" pitchFamily="34" charset="0"/>
          </a:endParaRPr>
        </a:p>
      </dgm:t>
    </dgm:pt>
    <dgm:pt modelId="{887E1BA7-4114-40F4-B8C8-5A480B36499B}" type="sibTrans" cxnId="{2646301A-591B-4DCB-A5AF-267C73CDA8B4}">
      <dgm:prSet/>
      <dgm:spPr/>
      <dgm:t>
        <a:bodyPr/>
        <a:lstStyle/>
        <a:p>
          <a:endParaRPr lang="es-CO" sz="1100" b="1">
            <a:latin typeface="Arial" panose="020B0604020202020204" pitchFamily="34" charset="0"/>
            <a:cs typeface="Arial" panose="020B0604020202020204" pitchFamily="34" charset="0"/>
          </a:endParaRPr>
        </a:p>
      </dgm:t>
    </dgm:pt>
    <dgm:pt modelId="{26B8B5CB-0718-40A8-AFD8-8029F8F8E8B4}">
      <dgm:prSet custT="1"/>
      <dgm:spPr/>
      <dgm:t>
        <a:bodyPr/>
        <a:lstStyle/>
        <a:p>
          <a:pPr marL="0" lvl="0" algn="ctr" defTabSz="488950">
            <a:lnSpc>
              <a:spcPct val="90000"/>
            </a:lnSpc>
            <a:spcBef>
              <a:spcPct val="0"/>
            </a:spcBef>
            <a:spcAft>
              <a:spcPct val="35000"/>
            </a:spcAft>
            <a:buNone/>
          </a:pPr>
          <a:r>
            <a:rPr lang="es-CO" sz="1200" b="1" kern="1200" dirty="0">
              <a:latin typeface="Arial" panose="020B0604020202020204" pitchFamily="34" charset="0"/>
              <a:cs typeface="Arial" panose="020B0604020202020204" pitchFamily="34" charset="0"/>
            </a:rPr>
            <a:t>Sociedades en saneamiento      </a:t>
          </a:r>
        </a:p>
        <a:p>
          <a:pPr marL="0" lvl="0" algn="ctr" defTabSz="488950">
            <a:lnSpc>
              <a:spcPct val="90000"/>
            </a:lnSpc>
            <a:spcBef>
              <a:spcPct val="0"/>
            </a:spcBef>
            <a:spcAft>
              <a:spcPct val="35000"/>
            </a:spcAft>
            <a:buNone/>
          </a:pPr>
          <a:r>
            <a:rPr lang="es-CO" sz="1600" b="1" kern="1200" dirty="0">
              <a:solidFill>
                <a:srgbClr val="C0504D"/>
              </a:solidFill>
              <a:effectLst/>
              <a:latin typeface="Arial" panose="020B0604020202020204" pitchFamily="34" charset="0"/>
              <a:ea typeface="+mn-ea"/>
              <a:cs typeface="Arial" panose="020B0604020202020204" pitchFamily="34" charset="0"/>
            </a:rPr>
            <a:t>102</a:t>
          </a:r>
        </a:p>
      </dgm:t>
    </dgm:pt>
    <dgm:pt modelId="{FEBE46D8-C621-49EA-9A4B-B88BB08CB487}" type="parTrans" cxnId="{9733B6C2-BB46-492D-98F6-5B4184EDC877}">
      <dgm:prSet custT="1"/>
      <dgm:spPr/>
      <dgm:t>
        <a:bodyPr/>
        <a:lstStyle/>
        <a:p>
          <a:endParaRPr lang="es-CO" sz="1100" b="1">
            <a:latin typeface="Arial" panose="020B0604020202020204" pitchFamily="34" charset="0"/>
            <a:cs typeface="Arial" panose="020B0604020202020204" pitchFamily="34" charset="0"/>
          </a:endParaRPr>
        </a:p>
      </dgm:t>
    </dgm:pt>
    <dgm:pt modelId="{0F49B5D3-AF1C-40E6-874E-C8F97673DBB1}" type="sibTrans" cxnId="{9733B6C2-BB46-492D-98F6-5B4184EDC877}">
      <dgm:prSet/>
      <dgm:spPr/>
      <dgm:t>
        <a:bodyPr/>
        <a:lstStyle/>
        <a:p>
          <a:endParaRPr lang="es-CO" sz="1100" b="1">
            <a:latin typeface="Arial" panose="020B0604020202020204" pitchFamily="34" charset="0"/>
            <a:cs typeface="Arial" panose="020B0604020202020204" pitchFamily="34" charset="0"/>
          </a:endParaRPr>
        </a:p>
      </dgm:t>
    </dgm:pt>
    <dgm:pt modelId="{24A8B99D-FF26-497F-8FD8-809D06847F0F}">
      <dgm:prSet custT="1"/>
      <dgm:spPr/>
      <dgm:t>
        <a:bodyPr/>
        <a:lstStyle/>
        <a:p>
          <a:r>
            <a:rPr lang="es-CO" sz="1100" b="1" dirty="0">
              <a:latin typeface="Arial" panose="020B0604020202020204" pitchFamily="34" charset="0"/>
              <a:cs typeface="Arial" panose="020B0604020202020204" pitchFamily="34" charset="0"/>
            </a:rPr>
            <a:t>Se proyecta el cierre de estas sociedades para febrero de 2020 teniendo en cuenta que toma 6 meses la circularización </a:t>
          </a:r>
        </a:p>
      </dgm:t>
    </dgm:pt>
    <dgm:pt modelId="{B6167995-4F3A-41CA-A309-E54A0E51B199}" type="parTrans" cxnId="{718A4C91-A169-4571-B957-D7515497BC3F}">
      <dgm:prSet custT="1"/>
      <dgm:spPr/>
      <dgm:t>
        <a:bodyPr/>
        <a:lstStyle/>
        <a:p>
          <a:endParaRPr lang="es-CO" sz="1100">
            <a:latin typeface="Arial" panose="020B0604020202020204" pitchFamily="34" charset="0"/>
            <a:cs typeface="Arial" panose="020B0604020202020204" pitchFamily="34" charset="0"/>
          </a:endParaRPr>
        </a:p>
      </dgm:t>
    </dgm:pt>
    <dgm:pt modelId="{05938A2D-7EE5-4F91-9485-5EC9AC15A3BA}" type="sibTrans" cxnId="{718A4C91-A169-4571-B957-D7515497BC3F}">
      <dgm:prSet/>
      <dgm:spPr/>
      <dgm:t>
        <a:bodyPr/>
        <a:lstStyle/>
        <a:p>
          <a:endParaRPr lang="es-CO" sz="1100">
            <a:latin typeface="Arial" panose="020B0604020202020204" pitchFamily="34" charset="0"/>
            <a:cs typeface="Arial" panose="020B0604020202020204" pitchFamily="34" charset="0"/>
          </a:endParaRPr>
        </a:p>
      </dgm:t>
    </dgm:pt>
    <dgm:pt modelId="{45643664-3BCD-4DF5-993A-9896F4C0E1E3}" type="pres">
      <dgm:prSet presAssocID="{93986178-064C-49CF-A04C-1C859CE187CD}" presName="diagram" presStyleCnt="0">
        <dgm:presLayoutVars>
          <dgm:chPref val="1"/>
          <dgm:dir/>
          <dgm:animOne val="branch"/>
          <dgm:animLvl val="lvl"/>
          <dgm:resizeHandles val="exact"/>
        </dgm:presLayoutVars>
      </dgm:prSet>
      <dgm:spPr/>
    </dgm:pt>
    <dgm:pt modelId="{D543DD82-31CF-4D29-8AE0-27D19B2A2275}" type="pres">
      <dgm:prSet presAssocID="{0CBC483E-F468-4DA1-8D0C-7528FD63B39C}" presName="root1" presStyleCnt="0"/>
      <dgm:spPr/>
    </dgm:pt>
    <dgm:pt modelId="{67EF6580-6BF4-425C-8F91-24D19B34035F}" type="pres">
      <dgm:prSet presAssocID="{0CBC483E-F468-4DA1-8D0C-7528FD63B39C}" presName="LevelOneTextNode" presStyleLbl="node0" presStyleIdx="0" presStyleCnt="1" custScaleX="135341" custScaleY="128665" custLinFactNeighborX="-8230" custLinFactNeighborY="3550">
        <dgm:presLayoutVars>
          <dgm:chPref val="3"/>
        </dgm:presLayoutVars>
      </dgm:prSet>
      <dgm:spPr/>
    </dgm:pt>
    <dgm:pt modelId="{3EB04F68-25B2-4951-AC62-36249F0BAE16}" type="pres">
      <dgm:prSet presAssocID="{0CBC483E-F468-4DA1-8D0C-7528FD63B39C}" presName="level2hierChild" presStyleCnt="0"/>
      <dgm:spPr/>
    </dgm:pt>
    <dgm:pt modelId="{07B45FF1-7DA0-49C4-BE1D-DFC33BF6E42D}" type="pres">
      <dgm:prSet presAssocID="{BB599EBF-0C88-4C11-AA99-1BC6EBBD7E60}" presName="conn2-1" presStyleLbl="parChTrans1D2" presStyleIdx="0" presStyleCnt="2"/>
      <dgm:spPr/>
    </dgm:pt>
    <dgm:pt modelId="{22620ACF-59F9-401B-B691-6A003AABC9F5}" type="pres">
      <dgm:prSet presAssocID="{BB599EBF-0C88-4C11-AA99-1BC6EBBD7E60}" presName="connTx" presStyleLbl="parChTrans1D2" presStyleIdx="0" presStyleCnt="2"/>
      <dgm:spPr/>
    </dgm:pt>
    <dgm:pt modelId="{543255E6-6771-4EAB-BBE6-A49CE2228BAD}" type="pres">
      <dgm:prSet presAssocID="{F9D8062E-2654-4FE0-AABA-17615CFA7744}" presName="root2" presStyleCnt="0"/>
      <dgm:spPr/>
    </dgm:pt>
    <dgm:pt modelId="{019F2B38-E90F-4AAC-B4EF-DCFB2CEB06EE}" type="pres">
      <dgm:prSet presAssocID="{F9D8062E-2654-4FE0-AABA-17615CFA7744}" presName="LevelTwoTextNode" presStyleLbl="node2" presStyleIdx="0" presStyleCnt="2" custScaleX="135341" custScaleY="128665" custLinFactNeighborX="-4073" custLinFactNeighborY="-7510">
        <dgm:presLayoutVars>
          <dgm:chPref val="3"/>
        </dgm:presLayoutVars>
      </dgm:prSet>
      <dgm:spPr/>
    </dgm:pt>
    <dgm:pt modelId="{2B84F127-409D-4597-99DF-0941F84D8F5E}" type="pres">
      <dgm:prSet presAssocID="{F9D8062E-2654-4FE0-AABA-17615CFA7744}" presName="level3hierChild" presStyleCnt="0"/>
      <dgm:spPr/>
    </dgm:pt>
    <dgm:pt modelId="{0014001B-A7AC-4241-80DF-2742A2F63B33}" type="pres">
      <dgm:prSet presAssocID="{BAE0D197-450F-4533-8B78-8895034C0870}" presName="conn2-1" presStyleLbl="parChTrans1D3" presStyleIdx="0" presStyleCnt="3"/>
      <dgm:spPr/>
    </dgm:pt>
    <dgm:pt modelId="{FE0BC10F-D867-419D-AA53-D8F9218B5152}" type="pres">
      <dgm:prSet presAssocID="{BAE0D197-450F-4533-8B78-8895034C0870}" presName="connTx" presStyleLbl="parChTrans1D3" presStyleIdx="0" presStyleCnt="3"/>
      <dgm:spPr/>
    </dgm:pt>
    <dgm:pt modelId="{276C4BCC-CC8B-4121-96D5-808C9CA685A2}" type="pres">
      <dgm:prSet presAssocID="{765F4A85-E161-4EF9-8A8D-176F6A544F29}" presName="root2" presStyleCnt="0"/>
      <dgm:spPr/>
    </dgm:pt>
    <dgm:pt modelId="{96EBF272-8C0E-4AD5-855C-55D7CAADC423}" type="pres">
      <dgm:prSet presAssocID="{765F4A85-E161-4EF9-8A8D-176F6A544F29}" presName="LevelTwoTextNode" presStyleLbl="node3" presStyleIdx="0" presStyleCnt="3" custScaleX="252210" custScaleY="119257" custLinFactNeighborX="21325" custLinFactNeighborY="-12215">
        <dgm:presLayoutVars>
          <dgm:chPref val="3"/>
        </dgm:presLayoutVars>
      </dgm:prSet>
      <dgm:spPr/>
    </dgm:pt>
    <dgm:pt modelId="{4A99542D-1519-4C24-9541-2CAE7EB5DB15}" type="pres">
      <dgm:prSet presAssocID="{765F4A85-E161-4EF9-8A8D-176F6A544F29}" presName="level3hierChild" presStyleCnt="0"/>
      <dgm:spPr/>
    </dgm:pt>
    <dgm:pt modelId="{1C467652-95A4-475B-8B73-8AB232F68E7B}" type="pres">
      <dgm:prSet presAssocID="{34757C5F-BD6E-4058-95EC-04F580148C31}" presName="conn2-1" presStyleLbl="parChTrans1D2" presStyleIdx="1" presStyleCnt="2"/>
      <dgm:spPr/>
    </dgm:pt>
    <dgm:pt modelId="{06C0EFDB-7850-432C-B69D-47663E623332}" type="pres">
      <dgm:prSet presAssocID="{34757C5F-BD6E-4058-95EC-04F580148C31}" presName="connTx" presStyleLbl="parChTrans1D2" presStyleIdx="1" presStyleCnt="2"/>
      <dgm:spPr/>
    </dgm:pt>
    <dgm:pt modelId="{00DD0639-61CE-4F69-B690-1D12CC8D9DD1}" type="pres">
      <dgm:prSet presAssocID="{C72F7BC5-76C5-4A61-BB1F-AE06971641FF}" presName="root2" presStyleCnt="0"/>
      <dgm:spPr/>
    </dgm:pt>
    <dgm:pt modelId="{995AE581-9990-43A2-B4C0-DE4B0C411BEB}" type="pres">
      <dgm:prSet presAssocID="{C72F7BC5-76C5-4A61-BB1F-AE06971641FF}" presName="LevelTwoTextNode" presStyleLbl="node2" presStyleIdx="1" presStyleCnt="2" custLinFactNeighborX="2326" custLinFactNeighborY="27277">
        <dgm:presLayoutVars>
          <dgm:chPref val="3"/>
        </dgm:presLayoutVars>
      </dgm:prSet>
      <dgm:spPr/>
    </dgm:pt>
    <dgm:pt modelId="{0DD97042-F04D-49AC-BF64-D866E424D254}" type="pres">
      <dgm:prSet presAssocID="{C72F7BC5-76C5-4A61-BB1F-AE06971641FF}" presName="level3hierChild" presStyleCnt="0"/>
      <dgm:spPr/>
    </dgm:pt>
    <dgm:pt modelId="{3252EBD7-82CB-4A72-80E0-69D68216DE27}" type="pres">
      <dgm:prSet presAssocID="{6D53B94E-8389-45F4-A3DB-0FEFF2A2FC1F}" presName="conn2-1" presStyleLbl="parChTrans1D3" presStyleIdx="1" presStyleCnt="3"/>
      <dgm:spPr/>
    </dgm:pt>
    <dgm:pt modelId="{519C3311-DA63-4EFC-93ED-AF0CEEE0D8A4}" type="pres">
      <dgm:prSet presAssocID="{6D53B94E-8389-45F4-A3DB-0FEFF2A2FC1F}" presName="connTx" presStyleLbl="parChTrans1D3" presStyleIdx="1" presStyleCnt="3"/>
      <dgm:spPr/>
    </dgm:pt>
    <dgm:pt modelId="{B46775B2-B292-4BD3-9286-80077E9EF0A7}" type="pres">
      <dgm:prSet presAssocID="{6AF6898B-99C8-4BCF-8DFE-1AE7A7C1EBC2}" presName="root2" presStyleCnt="0"/>
      <dgm:spPr/>
    </dgm:pt>
    <dgm:pt modelId="{986DB300-0621-43CA-832C-102738B825A7}" type="pres">
      <dgm:prSet presAssocID="{6AF6898B-99C8-4BCF-8DFE-1AE7A7C1EBC2}" presName="LevelTwoTextNode" presStyleLbl="node3" presStyleIdx="1" presStyleCnt="3" custLinFactNeighborX="-11287" custLinFactNeighborY="33984">
        <dgm:presLayoutVars>
          <dgm:chPref val="3"/>
        </dgm:presLayoutVars>
      </dgm:prSet>
      <dgm:spPr/>
    </dgm:pt>
    <dgm:pt modelId="{8D4178D9-2225-441B-99F2-A251C3E7E6A9}" type="pres">
      <dgm:prSet presAssocID="{6AF6898B-99C8-4BCF-8DFE-1AE7A7C1EBC2}" presName="level3hierChild" presStyleCnt="0"/>
      <dgm:spPr/>
    </dgm:pt>
    <dgm:pt modelId="{76132506-581E-4E9F-887C-CF95F6FC4AE8}" type="pres">
      <dgm:prSet presAssocID="{1F077ACB-E294-4349-AECD-C29A948862F2}" presName="conn2-1" presStyleLbl="parChTrans1D4" presStyleIdx="0" presStyleCnt="5"/>
      <dgm:spPr/>
    </dgm:pt>
    <dgm:pt modelId="{BC5C2434-F138-4046-97E2-08D305E62692}" type="pres">
      <dgm:prSet presAssocID="{1F077ACB-E294-4349-AECD-C29A948862F2}" presName="connTx" presStyleLbl="parChTrans1D4" presStyleIdx="0" presStyleCnt="5"/>
      <dgm:spPr/>
    </dgm:pt>
    <dgm:pt modelId="{55C05088-C2F3-4A10-A3B5-C394B536FA6D}" type="pres">
      <dgm:prSet presAssocID="{3D892C0B-830D-4DE9-B2E0-2086A6B28A98}" presName="root2" presStyleCnt="0"/>
      <dgm:spPr/>
    </dgm:pt>
    <dgm:pt modelId="{E955C3F2-32BB-40F3-BF16-04F7C4AA8FA1}" type="pres">
      <dgm:prSet presAssocID="{3D892C0B-830D-4DE9-B2E0-2086A6B28A98}" presName="LevelTwoTextNode" presStyleLbl="node4" presStyleIdx="0" presStyleCnt="5" custScaleX="191336" custScaleY="110781" custLinFactNeighborX="43674" custLinFactNeighborY="33984">
        <dgm:presLayoutVars>
          <dgm:chPref val="3"/>
        </dgm:presLayoutVars>
      </dgm:prSet>
      <dgm:spPr/>
    </dgm:pt>
    <dgm:pt modelId="{84CC5E4C-A649-4024-9A71-F612871EE376}" type="pres">
      <dgm:prSet presAssocID="{3D892C0B-830D-4DE9-B2E0-2086A6B28A98}" presName="level3hierChild" presStyleCnt="0"/>
      <dgm:spPr/>
    </dgm:pt>
    <dgm:pt modelId="{645298DB-B5FB-4C9D-A305-4B4EC31C1927}" type="pres">
      <dgm:prSet presAssocID="{A7A19158-0C7C-464A-A05C-56F11DDB2126}" presName="conn2-1" presStyleLbl="parChTrans1D3" presStyleIdx="2" presStyleCnt="3"/>
      <dgm:spPr/>
    </dgm:pt>
    <dgm:pt modelId="{2C1072C2-D450-4912-82B1-604F2CC8968F}" type="pres">
      <dgm:prSet presAssocID="{A7A19158-0C7C-464A-A05C-56F11DDB2126}" presName="connTx" presStyleLbl="parChTrans1D3" presStyleIdx="2" presStyleCnt="3"/>
      <dgm:spPr/>
    </dgm:pt>
    <dgm:pt modelId="{E885C75F-037B-4524-BB43-021D5382F4CB}" type="pres">
      <dgm:prSet presAssocID="{9AC8CF1B-DBE2-4E63-8E68-594D2E9D9A0B}" presName="root2" presStyleCnt="0"/>
      <dgm:spPr/>
    </dgm:pt>
    <dgm:pt modelId="{C2AD64F7-1D64-43D2-92E8-6FC03E93A145}" type="pres">
      <dgm:prSet presAssocID="{9AC8CF1B-DBE2-4E63-8E68-594D2E9D9A0B}" presName="LevelTwoTextNode" presStyleLbl="node3" presStyleIdx="2" presStyleCnt="3" custLinFactNeighborX="-5734" custLinFactNeighborY="89310">
        <dgm:presLayoutVars>
          <dgm:chPref val="3"/>
        </dgm:presLayoutVars>
      </dgm:prSet>
      <dgm:spPr/>
    </dgm:pt>
    <dgm:pt modelId="{1FAE1A4E-0DEB-4980-B31D-B3373C90667B}" type="pres">
      <dgm:prSet presAssocID="{9AC8CF1B-DBE2-4E63-8E68-594D2E9D9A0B}" presName="level3hierChild" presStyleCnt="0"/>
      <dgm:spPr/>
    </dgm:pt>
    <dgm:pt modelId="{2362AE2A-1913-4EF8-9BDB-7CF5211A5764}" type="pres">
      <dgm:prSet presAssocID="{6068C523-08CA-4186-A51D-492859797B5B}" presName="conn2-1" presStyleLbl="parChTrans1D4" presStyleIdx="1" presStyleCnt="5"/>
      <dgm:spPr/>
    </dgm:pt>
    <dgm:pt modelId="{BB0A9CE5-D895-4B4F-863D-6BE2CEEAB2D1}" type="pres">
      <dgm:prSet presAssocID="{6068C523-08CA-4186-A51D-492859797B5B}" presName="connTx" presStyleLbl="parChTrans1D4" presStyleIdx="1" presStyleCnt="5"/>
      <dgm:spPr/>
    </dgm:pt>
    <dgm:pt modelId="{CBE6C61E-523D-4348-B343-B5EF69B5F158}" type="pres">
      <dgm:prSet presAssocID="{A47BEB94-6838-4B5B-9308-C91EAE011FA9}" presName="root2" presStyleCnt="0"/>
      <dgm:spPr/>
    </dgm:pt>
    <dgm:pt modelId="{7BB57FA6-E2F2-454A-835C-FD91755A8458}" type="pres">
      <dgm:prSet presAssocID="{A47BEB94-6838-4B5B-9308-C91EAE011FA9}" presName="LevelTwoTextNode" presStyleLbl="node4" presStyleIdx="1" presStyleCnt="5" custLinFactNeighborX="-4984" custLinFactNeighborY="46878">
        <dgm:presLayoutVars>
          <dgm:chPref val="3"/>
        </dgm:presLayoutVars>
      </dgm:prSet>
      <dgm:spPr/>
    </dgm:pt>
    <dgm:pt modelId="{7BF353FF-9CCC-4B39-BAD0-2F75542A15B0}" type="pres">
      <dgm:prSet presAssocID="{A47BEB94-6838-4B5B-9308-C91EAE011FA9}" presName="level3hierChild" presStyleCnt="0"/>
      <dgm:spPr/>
    </dgm:pt>
    <dgm:pt modelId="{B601267B-689A-4D54-A8C0-1A1201A7404F}" type="pres">
      <dgm:prSet presAssocID="{58CEBCB4-D5C9-40B4-9E1A-899BA4A475B1}" presName="conn2-1" presStyleLbl="parChTrans1D4" presStyleIdx="2" presStyleCnt="5"/>
      <dgm:spPr/>
    </dgm:pt>
    <dgm:pt modelId="{A513C42C-7C22-41FD-9A45-03E8E98CE9E2}" type="pres">
      <dgm:prSet presAssocID="{58CEBCB4-D5C9-40B4-9E1A-899BA4A475B1}" presName="connTx" presStyleLbl="parChTrans1D4" presStyleIdx="2" presStyleCnt="5"/>
      <dgm:spPr/>
    </dgm:pt>
    <dgm:pt modelId="{45C61BDF-754D-4B51-90C5-2A14F96A921D}" type="pres">
      <dgm:prSet presAssocID="{D492980A-B047-4E2B-8504-A5D73BD3CDDA}" presName="root2" presStyleCnt="0"/>
      <dgm:spPr/>
    </dgm:pt>
    <dgm:pt modelId="{778F91D2-C0A5-45E3-A66C-87FC3A1E4AB0}" type="pres">
      <dgm:prSet presAssocID="{D492980A-B047-4E2B-8504-A5D73BD3CDDA}" presName="LevelTwoTextNode" presStyleLbl="node4" presStyleIdx="2" presStyleCnt="5" custScaleX="147786" custScaleY="147376" custLinFactNeighborX="1970" custLinFactNeighborY="45016">
        <dgm:presLayoutVars>
          <dgm:chPref val="3"/>
        </dgm:presLayoutVars>
      </dgm:prSet>
      <dgm:spPr/>
    </dgm:pt>
    <dgm:pt modelId="{68A1B190-E32C-4239-8C2D-AFAE80FE6E07}" type="pres">
      <dgm:prSet presAssocID="{D492980A-B047-4E2B-8504-A5D73BD3CDDA}" presName="level3hierChild" presStyleCnt="0"/>
      <dgm:spPr/>
    </dgm:pt>
    <dgm:pt modelId="{7F49CD20-EA8F-4DBB-9A78-DEF61332EE66}" type="pres">
      <dgm:prSet presAssocID="{FEBE46D8-C621-49EA-9A4B-B88BB08CB487}" presName="conn2-1" presStyleLbl="parChTrans1D4" presStyleIdx="3" presStyleCnt="5"/>
      <dgm:spPr/>
    </dgm:pt>
    <dgm:pt modelId="{D9E4CBBF-BDE5-4026-996E-36C8A2C033E8}" type="pres">
      <dgm:prSet presAssocID="{FEBE46D8-C621-49EA-9A4B-B88BB08CB487}" presName="connTx" presStyleLbl="parChTrans1D4" presStyleIdx="3" presStyleCnt="5"/>
      <dgm:spPr/>
    </dgm:pt>
    <dgm:pt modelId="{85F01BAA-8D2F-4677-910C-C6FC4E5A6BF0}" type="pres">
      <dgm:prSet presAssocID="{26B8B5CB-0718-40A8-AFD8-8029F8F8E8B4}" presName="root2" presStyleCnt="0"/>
      <dgm:spPr/>
    </dgm:pt>
    <dgm:pt modelId="{89885C11-DA76-4552-9C26-8D7DA4C16F58}" type="pres">
      <dgm:prSet presAssocID="{26B8B5CB-0718-40A8-AFD8-8029F8F8E8B4}" presName="LevelTwoTextNode" presStyleLbl="node4" presStyleIdx="3" presStyleCnt="5" custLinFactNeighborX="-2190" custLinFactNeighborY="81731">
        <dgm:presLayoutVars>
          <dgm:chPref val="3"/>
        </dgm:presLayoutVars>
      </dgm:prSet>
      <dgm:spPr/>
    </dgm:pt>
    <dgm:pt modelId="{615E9D16-43B6-4EB8-8B5E-FF6DF3839134}" type="pres">
      <dgm:prSet presAssocID="{26B8B5CB-0718-40A8-AFD8-8029F8F8E8B4}" presName="level3hierChild" presStyleCnt="0"/>
      <dgm:spPr/>
    </dgm:pt>
    <dgm:pt modelId="{24C1736F-7474-47A8-9528-95D74BF9FBCE}" type="pres">
      <dgm:prSet presAssocID="{B6167995-4F3A-41CA-A309-E54A0E51B199}" presName="conn2-1" presStyleLbl="parChTrans1D4" presStyleIdx="4" presStyleCnt="5"/>
      <dgm:spPr/>
    </dgm:pt>
    <dgm:pt modelId="{EEAB0E96-EA0A-440A-81A7-26DE8DE213A7}" type="pres">
      <dgm:prSet presAssocID="{B6167995-4F3A-41CA-A309-E54A0E51B199}" presName="connTx" presStyleLbl="parChTrans1D4" presStyleIdx="4" presStyleCnt="5"/>
      <dgm:spPr/>
    </dgm:pt>
    <dgm:pt modelId="{61F9A7D6-CE22-4BE0-9EC8-452FDD2FF324}" type="pres">
      <dgm:prSet presAssocID="{24A8B99D-FF26-497F-8FD8-809D06847F0F}" presName="root2" presStyleCnt="0"/>
      <dgm:spPr/>
    </dgm:pt>
    <dgm:pt modelId="{C18C8B63-4D08-4358-A466-FE484ADBD1C1}" type="pres">
      <dgm:prSet presAssocID="{24A8B99D-FF26-497F-8FD8-809D06847F0F}" presName="LevelTwoTextNode" presStyleLbl="node4" presStyleIdx="4" presStyleCnt="5" custScaleX="154176" custScaleY="117222" custLinFactNeighborX="-1225" custLinFactNeighborY="76355">
        <dgm:presLayoutVars>
          <dgm:chPref val="3"/>
        </dgm:presLayoutVars>
      </dgm:prSet>
      <dgm:spPr/>
    </dgm:pt>
    <dgm:pt modelId="{1D3A9D93-9705-4651-B3F9-F3A1E4EDE696}" type="pres">
      <dgm:prSet presAssocID="{24A8B99D-FF26-497F-8FD8-809D06847F0F}" presName="level3hierChild" presStyleCnt="0"/>
      <dgm:spPr/>
    </dgm:pt>
  </dgm:ptLst>
  <dgm:cxnLst>
    <dgm:cxn modelId="{39F87E0C-2B2E-4F51-8A2B-B5778406C053}" type="presOf" srcId="{1F077ACB-E294-4349-AECD-C29A948862F2}" destId="{76132506-581E-4E9F-887C-CF95F6FC4AE8}" srcOrd="0" destOrd="0" presId="urn:microsoft.com/office/officeart/2005/8/layout/hierarchy2"/>
    <dgm:cxn modelId="{89388E0D-30E2-42DE-9D2F-C88471B30DBE}" type="presOf" srcId="{93986178-064C-49CF-A04C-1C859CE187CD}" destId="{45643664-3BCD-4DF5-993A-9896F4C0E1E3}" srcOrd="0" destOrd="0" presId="urn:microsoft.com/office/officeart/2005/8/layout/hierarchy2"/>
    <dgm:cxn modelId="{B020BE14-3188-4A9C-BCD4-7665C0A7FADC}" srcId="{C72F7BC5-76C5-4A61-BB1F-AE06971641FF}" destId="{9AC8CF1B-DBE2-4E63-8E68-594D2E9D9A0B}" srcOrd="1" destOrd="0" parTransId="{A7A19158-0C7C-464A-A05C-56F11DDB2126}" sibTransId="{1EB768F7-E27C-4AC3-AA74-E9CF6731400E}"/>
    <dgm:cxn modelId="{DDE49318-E3E1-4F86-B5A3-155EC6F72CAA}" type="presOf" srcId="{6068C523-08CA-4186-A51D-492859797B5B}" destId="{BB0A9CE5-D895-4B4F-863D-6BE2CEEAB2D1}" srcOrd="1" destOrd="0" presId="urn:microsoft.com/office/officeart/2005/8/layout/hierarchy2"/>
    <dgm:cxn modelId="{93FB6319-A6AF-44E5-818B-5CDADC447BDF}" srcId="{F9D8062E-2654-4FE0-AABA-17615CFA7744}" destId="{765F4A85-E161-4EF9-8A8D-176F6A544F29}" srcOrd="0" destOrd="0" parTransId="{BAE0D197-450F-4533-8B78-8895034C0870}" sibTransId="{2D399FB7-5B16-46F4-B26A-A63D0D7D8CD3}"/>
    <dgm:cxn modelId="{2646301A-591B-4DCB-A5AF-267C73CDA8B4}" srcId="{A47BEB94-6838-4B5B-9308-C91EAE011FA9}" destId="{D492980A-B047-4E2B-8504-A5D73BD3CDDA}" srcOrd="0" destOrd="0" parTransId="{58CEBCB4-D5C9-40B4-9E1A-899BA4A475B1}" sibTransId="{887E1BA7-4114-40F4-B8C8-5A480B36499B}"/>
    <dgm:cxn modelId="{8AC6011B-7BB7-49B7-A0F0-4A4768CB666F}" type="presOf" srcId="{BB599EBF-0C88-4C11-AA99-1BC6EBBD7E60}" destId="{22620ACF-59F9-401B-B691-6A003AABC9F5}" srcOrd="1" destOrd="0" presId="urn:microsoft.com/office/officeart/2005/8/layout/hierarchy2"/>
    <dgm:cxn modelId="{94D6C31D-6DF6-48E4-8057-E05FE0095F9B}" srcId="{0CBC483E-F468-4DA1-8D0C-7528FD63B39C}" destId="{C72F7BC5-76C5-4A61-BB1F-AE06971641FF}" srcOrd="1" destOrd="0" parTransId="{34757C5F-BD6E-4058-95EC-04F580148C31}" sibTransId="{4B8D3815-797C-4279-B8E4-15EFB063A4A9}"/>
    <dgm:cxn modelId="{63AC071F-BEA4-4794-9E35-251EE87D026E}" type="presOf" srcId="{B6167995-4F3A-41CA-A309-E54A0E51B199}" destId="{24C1736F-7474-47A8-9528-95D74BF9FBCE}" srcOrd="0" destOrd="0" presId="urn:microsoft.com/office/officeart/2005/8/layout/hierarchy2"/>
    <dgm:cxn modelId="{15ED7A23-4A40-40C9-A559-4C75213AAF18}" type="presOf" srcId="{765F4A85-E161-4EF9-8A8D-176F6A544F29}" destId="{96EBF272-8C0E-4AD5-855C-55D7CAADC423}" srcOrd="0" destOrd="0" presId="urn:microsoft.com/office/officeart/2005/8/layout/hierarchy2"/>
    <dgm:cxn modelId="{F36C0926-A0E9-446B-B767-BBD255161FC4}" type="presOf" srcId="{1F077ACB-E294-4349-AECD-C29A948862F2}" destId="{BC5C2434-F138-4046-97E2-08D305E62692}" srcOrd="1" destOrd="0" presId="urn:microsoft.com/office/officeart/2005/8/layout/hierarchy2"/>
    <dgm:cxn modelId="{7280022E-190D-44D4-92DC-F78E159E99FD}" srcId="{9AC8CF1B-DBE2-4E63-8E68-594D2E9D9A0B}" destId="{A47BEB94-6838-4B5B-9308-C91EAE011FA9}" srcOrd="0" destOrd="0" parTransId="{6068C523-08CA-4186-A51D-492859797B5B}" sibTransId="{84040AA1-8B6A-49C4-B303-C09CFB850903}"/>
    <dgm:cxn modelId="{56444037-EB11-4B2F-86CF-3D051412221D}" type="presOf" srcId="{26B8B5CB-0718-40A8-AFD8-8029F8F8E8B4}" destId="{89885C11-DA76-4552-9C26-8D7DA4C16F58}" srcOrd="0" destOrd="0" presId="urn:microsoft.com/office/officeart/2005/8/layout/hierarchy2"/>
    <dgm:cxn modelId="{5284C23B-7663-4C62-A8EB-668D1FF42AC2}" type="presOf" srcId="{6068C523-08CA-4186-A51D-492859797B5B}" destId="{2362AE2A-1913-4EF8-9BDB-7CF5211A5764}" srcOrd="0" destOrd="0" presId="urn:microsoft.com/office/officeart/2005/8/layout/hierarchy2"/>
    <dgm:cxn modelId="{32886F5E-E076-41BE-BF57-1A5339BC721C}" type="presOf" srcId="{0CBC483E-F468-4DA1-8D0C-7528FD63B39C}" destId="{67EF6580-6BF4-425C-8F91-24D19B34035F}" srcOrd="0" destOrd="0" presId="urn:microsoft.com/office/officeart/2005/8/layout/hierarchy2"/>
    <dgm:cxn modelId="{2637D641-A90F-40B5-8F5C-BE5A79D652EC}" type="presOf" srcId="{C72F7BC5-76C5-4A61-BB1F-AE06971641FF}" destId="{995AE581-9990-43A2-B4C0-DE4B0C411BEB}" srcOrd="0" destOrd="0" presId="urn:microsoft.com/office/officeart/2005/8/layout/hierarchy2"/>
    <dgm:cxn modelId="{93F2BB62-2611-4A44-B07B-A2C9BB1DC461}" type="presOf" srcId="{6AF6898B-99C8-4BCF-8DFE-1AE7A7C1EBC2}" destId="{986DB300-0621-43CA-832C-102738B825A7}" srcOrd="0" destOrd="0" presId="urn:microsoft.com/office/officeart/2005/8/layout/hierarchy2"/>
    <dgm:cxn modelId="{9DA1564A-D450-41B1-96D6-CA03AE56A4F8}" type="presOf" srcId="{24A8B99D-FF26-497F-8FD8-809D06847F0F}" destId="{C18C8B63-4D08-4358-A466-FE484ADBD1C1}" srcOrd="0" destOrd="0" presId="urn:microsoft.com/office/officeart/2005/8/layout/hierarchy2"/>
    <dgm:cxn modelId="{8F35026E-1217-40E6-90F9-4C417A1635FD}" type="presOf" srcId="{3D892C0B-830D-4DE9-B2E0-2086A6B28A98}" destId="{E955C3F2-32BB-40F3-BF16-04F7C4AA8FA1}" srcOrd="0" destOrd="0" presId="urn:microsoft.com/office/officeart/2005/8/layout/hierarchy2"/>
    <dgm:cxn modelId="{CDB31D52-7183-4F55-9CD1-B35C70754D4B}" type="presOf" srcId="{BAE0D197-450F-4533-8B78-8895034C0870}" destId="{FE0BC10F-D867-419D-AA53-D8F9218B5152}" srcOrd="1" destOrd="0" presId="urn:microsoft.com/office/officeart/2005/8/layout/hierarchy2"/>
    <dgm:cxn modelId="{94CAC554-62D0-459A-98C8-3734CB89044E}" type="presOf" srcId="{FEBE46D8-C621-49EA-9A4B-B88BB08CB487}" destId="{7F49CD20-EA8F-4DBB-9A78-DEF61332EE66}" srcOrd="0" destOrd="0" presId="urn:microsoft.com/office/officeart/2005/8/layout/hierarchy2"/>
    <dgm:cxn modelId="{DDF7E575-85BF-4810-9A6F-DADE0FD3210D}" type="presOf" srcId="{BAE0D197-450F-4533-8B78-8895034C0870}" destId="{0014001B-A7AC-4241-80DF-2742A2F63B33}" srcOrd="0" destOrd="0" presId="urn:microsoft.com/office/officeart/2005/8/layout/hierarchy2"/>
    <dgm:cxn modelId="{97216878-092A-46D8-B58F-C0793E86D33C}" type="presOf" srcId="{FEBE46D8-C621-49EA-9A4B-B88BB08CB487}" destId="{D9E4CBBF-BDE5-4026-996E-36C8A2C033E8}" srcOrd="1" destOrd="0" presId="urn:microsoft.com/office/officeart/2005/8/layout/hierarchy2"/>
    <dgm:cxn modelId="{E78A1C7B-444E-4717-9B95-EA2FBD79A29B}" type="presOf" srcId="{A47BEB94-6838-4B5B-9308-C91EAE011FA9}" destId="{7BB57FA6-E2F2-454A-835C-FD91755A8458}" srcOrd="0" destOrd="0" presId="urn:microsoft.com/office/officeart/2005/8/layout/hierarchy2"/>
    <dgm:cxn modelId="{CA9EE581-7FB4-468B-BAE5-11CECC54B8B0}" type="presOf" srcId="{58CEBCB4-D5C9-40B4-9E1A-899BA4A475B1}" destId="{B601267B-689A-4D54-A8C0-1A1201A7404F}" srcOrd="0" destOrd="0" presId="urn:microsoft.com/office/officeart/2005/8/layout/hierarchy2"/>
    <dgm:cxn modelId="{718A4C91-A169-4571-B957-D7515497BC3F}" srcId="{26B8B5CB-0718-40A8-AFD8-8029F8F8E8B4}" destId="{24A8B99D-FF26-497F-8FD8-809D06847F0F}" srcOrd="0" destOrd="0" parTransId="{B6167995-4F3A-41CA-A309-E54A0E51B199}" sibTransId="{05938A2D-7EE5-4F91-9485-5EC9AC15A3BA}"/>
    <dgm:cxn modelId="{DBC9BA91-0BBF-4B89-B7ED-E9AF32D9C0F1}" type="presOf" srcId="{9AC8CF1B-DBE2-4E63-8E68-594D2E9D9A0B}" destId="{C2AD64F7-1D64-43D2-92E8-6FC03E93A145}" srcOrd="0" destOrd="0" presId="urn:microsoft.com/office/officeart/2005/8/layout/hierarchy2"/>
    <dgm:cxn modelId="{A8D14C93-47BB-4BB6-8569-DA0134195A73}" type="presOf" srcId="{B6167995-4F3A-41CA-A309-E54A0E51B199}" destId="{EEAB0E96-EA0A-440A-81A7-26DE8DE213A7}" srcOrd="1" destOrd="0" presId="urn:microsoft.com/office/officeart/2005/8/layout/hierarchy2"/>
    <dgm:cxn modelId="{F473A29C-AF5C-41D6-87EA-3A7F2E42CDFE}" type="presOf" srcId="{34757C5F-BD6E-4058-95EC-04F580148C31}" destId="{06C0EFDB-7850-432C-B69D-47663E623332}" srcOrd="1" destOrd="0" presId="urn:microsoft.com/office/officeart/2005/8/layout/hierarchy2"/>
    <dgm:cxn modelId="{FBB8519E-3ECD-41B3-9033-CB7180B3A4C7}" srcId="{0CBC483E-F468-4DA1-8D0C-7528FD63B39C}" destId="{F9D8062E-2654-4FE0-AABA-17615CFA7744}" srcOrd="0" destOrd="0" parTransId="{BB599EBF-0C88-4C11-AA99-1BC6EBBD7E60}" sibTransId="{BBCA316C-9406-4411-9C1F-077BB41C14BD}"/>
    <dgm:cxn modelId="{BE328CA4-E72B-411A-B0FA-FA1210B70CD7}" type="presOf" srcId="{A7A19158-0C7C-464A-A05C-56F11DDB2126}" destId="{2C1072C2-D450-4912-82B1-604F2CC8968F}" srcOrd="1" destOrd="0" presId="urn:microsoft.com/office/officeart/2005/8/layout/hierarchy2"/>
    <dgm:cxn modelId="{5459A1A7-540F-417E-805E-58CD2061FD9C}" srcId="{C72F7BC5-76C5-4A61-BB1F-AE06971641FF}" destId="{6AF6898B-99C8-4BCF-8DFE-1AE7A7C1EBC2}" srcOrd="0" destOrd="0" parTransId="{6D53B94E-8389-45F4-A3DB-0FEFF2A2FC1F}" sibTransId="{39FB5712-D6BE-4C2A-B833-E8B0B2848566}"/>
    <dgm:cxn modelId="{F377E2A9-01D4-471C-B7BD-A8B05A32C32E}" srcId="{6AF6898B-99C8-4BCF-8DFE-1AE7A7C1EBC2}" destId="{3D892C0B-830D-4DE9-B2E0-2086A6B28A98}" srcOrd="0" destOrd="0" parTransId="{1F077ACB-E294-4349-AECD-C29A948862F2}" sibTransId="{5B0DFA9C-5AFD-43BF-846B-36271FCF3527}"/>
    <dgm:cxn modelId="{759059AA-CD03-4A45-BB46-CAF1F2FE8BD1}" type="presOf" srcId="{D492980A-B047-4E2B-8504-A5D73BD3CDDA}" destId="{778F91D2-C0A5-45E3-A66C-87FC3A1E4AB0}" srcOrd="0" destOrd="0" presId="urn:microsoft.com/office/officeart/2005/8/layout/hierarchy2"/>
    <dgm:cxn modelId="{8294DAAF-B6D8-4BE4-B21E-46A53758A2B3}" type="presOf" srcId="{58CEBCB4-D5C9-40B4-9E1A-899BA4A475B1}" destId="{A513C42C-7C22-41FD-9A45-03E8E98CE9E2}" srcOrd="1" destOrd="0" presId="urn:microsoft.com/office/officeart/2005/8/layout/hierarchy2"/>
    <dgm:cxn modelId="{8EC797B2-45C4-4B1C-885D-BD1D90286BC5}" type="presOf" srcId="{34757C5F-BD6E-4058-95EC-04F580148C31}" destId="{1C467652-95A4-475B-8B73-8AB232F68E7B}" srcOrd="0" destOrd="0" presId="urn:microsoft.com/office/officeart/2005/8/layout/hierarchy2"/>
    <dgm:cxn modelId="{9733B6C2-BB46-492D-98F6-5B4184EDC877}" srcId="{9AC8CF1B-DBE2-4E63-8E68-594D2E9D9A0B}" destId="{26B8B5CB-0718-40A8-AFD8-8029F8F8E8B4}" srcOrd="1" destOrd="0" parTransId="{FEBE46D8-C621-49EA-9A4B-B88BB08CB487}" sibTransId="{0F49B5D3-AF1C-40E6-874E-C8F97673DBB1}"/>
    <dgm:cxn modelId="{884880C5-A4F7-4B14-9ACA-4B6C9430EBEC}" type="presOf" srcId="{BB599EBF-0C88-4C11-AA99-1BC6EBBD7E60}" destId="{07B45FF1-7DA0-49C4-BE1D-DFC33BF6E42D}" srcOrd="0" destOrd="0" presId="urn:microsoft.com/office/officeart/2005/8/layout/hierarchy2"/>
    <dgm:cxn modelId="{755C7FCA-6794-4DFA-A651-18FB51EFDABD}" type="presOf" srcId="{A7A19158-0C7C-464A-A05C-56F11DDB2126}" destId="{645298DB-B5FB-4C9D-A305-4B4EC31C1927}" srcOrd="0" destOrd="0" presId="urn:microsoft.com/office/officeart/2005/8/layout/hierarchy2"/>
    <dgm:cxn modelId="{6C1ED2D3-1BB5-402C-9D48-66547A901AE3}" type="presOf" srcId="{6D53B94E-8389-45F4-A3DB-0FEFF2A2FC1F}" destId="{519C3311-DA63-4EFC-93ED-AF0CEEE0D8A4}" srcOrd="1" destOrd="0" presId="urn:microsoft.com/office/officeart/2005/8/layout/hierarchy2"/>
    <dgm:cxn modelId="{0E320FD9-FD47-4B62-99DD-743965B05380}" srcId="{93986178-064C-49CF-A04C-1C859CE187CD}" destId="{0CBC483E-F468-4DA1-8D0C-7528FD63B39C}" srcOrd="0" destOrd="0" parTransId="{DD66BAD9-4BC2-4867-896B-088B5146B723}" sibTransId="{6D5FFCBA-2D0F-44AF-AA32-0B7CA8C50D61}"/>
    <dgm:cxn modelId="{639209DA-D72E-4D42-8916-F2E7676D3D16}" type="presOf" srcId="{6D53B94E-8389-45F4-A3DB-0FEFF2A2FC1F}" destId="{3252EBD7-82CB-4A72-80E0-69D68216DE27}" srcOrd="0" destOrd="0" presId="urn:microsoft.com/office/officeart/2005/8/layout/hierarchy2"/>
    <dgm:cxn modelId="{0F6D70F0-5F85-4184-8109-E16F661003E5}" type="presOf" srcId="{F9D8062E-2654-4FE0-AABA-17615CFA7744}" destId="{019F2B38-E90F-4AAC-B4EF-DCFB2CEB06EE}" srcOrd="0" destOrd="0" presId="urn:microsoft.com/office/officeart/2005/8/layout/hierarchy2"/>
    <dgm:cxn modelId="{24E26848-AD28-4FAC-9936-EF635E708A56}" type="presParOf" srcId="{45643664-3BCD-4DF5-993A-9896F4C0E1E3}" destId="{D543DD82-31CF-4D29-8AE0-27D19B2A2275}" srcOrd="0" destOrd="0" presId="urn:microsoft.com/office/officeart/2005/8/layout/hierarchy2"/>
    <dgm:cxn modelId="{A518AE8E-BB91-4AC6-B64D-4BC4B854FCD6}" type="presParOf" srcId="{D543DD82-31CF-4D29-8AE0-27D19B2A2275}" destId="{67EF6580-6BF4-425C-8F91-24D19B34035F}" srcOrd="0" destOrd="0" presId="urn:microsoft.com/office/officeart/2005/8/layout/hierarchy2"/>
    <dgm:cxn modelId="{AFFCC881-A26F-40FB-8DE3-4F86735292DD}" type="presParOf" srcId="{D543DD82-31CF-4D29-8AE0-27D19B2A2275}" destId="{3EB04F68-25B2-4951-AC62-36249F0BAE16}" srcOrd="1" destOrd="0" presId="urn:microsoft.com/office/officeart/2005/8/layout/hierarchy2"/>
    <dgm:cxn modelId="{412BEF1D-9780-4061-8634-AECC6AF29120}" type="presParOf" srcId="{3EB04F68-25B2-4951-AC62-36249F0BAE16}" destId="{07B45FF1-7DA0-49C4-BE1D-DFC33BF6E42D}" srcOrd="0" destOrd="0" presId="urn:microsoft.com/office/officeart/2005/8/layout/hierarchy2"/>
    <dgm:cxn modelId="{DBD11420-A777-4D0C-8EC4-73DEC3354C10}" type="presParOf" srcId="{07B45FF1-7DA0-49C4-BE1D-DFC33BF6E42D}" destId="{22620ACF-59F9-401B-B691-6A003AABC9F5}" srcOrd="0" destOrd="0" presId="urn:microsoft.com/office/officeart/2005/8/layout/hierarchy2"/>
    <dgm:cxn modelId="{01D36AD3-E802-4B1F-A8B1-D64CC7220551}" type="presParOf" srcId="{3EB04F68-25B2-4951-AC62-36249F0BAE16}" destId="{543255E6-6771-4EAB-BBE6-A49CE2228BAD}" srcOrd="1" destOrd="0" presId="urn:microsoft.com/office/officeart/2005/8/layout/hierarchy2"/>
    <dgm:cxn modelId="{27A12F03-D62E-4B5D-AE4C-061E1F205523}" type="presParOf" srcId="{543255E6-6771-4EAB-BBE6-A49CE2228BAD}" destId="{019F2B38-E90F-4AAC-B4EF-DCFB2CEB06EE}" srcOrd="0" destOrd="0" presId="urn:microsoft.com/office/officeart/2005/8/layout/hierarchy2"/>
    <dgm:cxn modelId="{0B716C98-6C8E-4799-B234-D56DEFDCCE92}" type="presParOf" srcId="{543255E6-6771-4EAB-BBE6-A49CE2228BAD}" destId="{2B84F127-409D-4597-99DF-0941F84D8F5E}" srcOrd="1" destOrd="0" presId="urn:microsoft.com/office/officeart/2005/8/layout/hierarchy2"/>
    <dgm:cxn modelId="{FFE4C349-DC26-45A6-B9CB-31BC63D7F0DA}" type="presParOf" srcId="{2B84F127-409D-4597-99DF-0941F84D8F5E}" destId="{0014001B-A7AC-4241-80DF-2742A2F63B33}" srcOrd="0" destOrd="0" presId="urn:microsoft.com/office/officeart/2005/8/layout/hierarchy2"/>
    <dgm:cxn modelId="{000457BD-5479-479C-ACEB-778367C5B312}" type="presParOf" srcId="{0014001B-A7AC-4241-80DF-2742A2F63B33}" destId="{FE0BC10F-D867-419D-AA53-D8F9218B5152}" srcOrd="0" destOrd="0" presId="urn:microsoft.com/office/officeart/2005/8/layout/hierarchy2"/>
    <dgm:cxn modelId="{AD8CA6F2-BBCE-4389-B743-E9F899DB7626}" type="presParOf" srcId="{2B84F127-409D-4597-99DF-0941F84D8F5E}" destId="{276C4BCC-CC8B-4121-96D5-808C9CA685A2}" srcOrd="1" destOrd="0" presId="urn:microsoft.com/office/officeart/2005/8/layout/hierarchy2"/>
    <dgm:cxn modelId="{36D377FA-F816-4B57-8D09-478075863414}" type="presParOf" srcId="{276C4BCC-CC8B-4121-96D5-808C9CA685A2}" destId="{96EBF272-8C0E-4AD5-855C-55D7CAADC423}" srcOrd="0" destOrd="0" presId="urn:microsoft.com/office/officeart/2005/8/layout/hierarchy2"/>
    <dgm:cxn modelId="{ED6A85FE-EDFF-4D34-962E-D49F13326F2C}" type="presParOf" srcId="{276C4BCC-CC8B-4121-96D5-808C9CA685A2}" destId="{4A99542D-1519-4C24-9541-2CAE7EB5DB15}" srcOrd="1" destOrd="0" presId="urn:microsoft.com/office/officeart/2005/8/layout/hierarchy2"/>
    <dgm:cxn modelId="{81B8B039-4BB8-46AA-810D-023532F9ACE7}" type="presParOf" srcId="{3EB04F68-25B2-4951-AC62-36249F0BAE16}" destId="{1C467652-95A4-475B-8B73-8AB232F68E7B}" srcOrd="2" destOrd="0" presId="urn:microsoft.com/office/officeart/2005/8/layout/hierarchy2"/>
    <dgm:cxn modelId="{1D380145-D02D-49C9-B98A-16C189935D68}" type="presParOf" srcId="{1C467652-95A4-475B-8B73-8AB232F68E7B}" destId="{06C0EFDB-7850-432C-B69D-47663E623332}" srcOrd="0" destOrd="0" presId="urn:microsoft.com/office/officeart/2005/8/layout/hierarchy2"/>
    <dgm:cxn modelId="{EF8F743C-4DA1-4DBC-A87C-4B43B26DB568}" type="presParOf" srcId="{3EB04F68-25B2-4951-AC62-36249F0BAE16}" destId="{00DD0639-61CE-4F69-B690-1D12CC8D9DD1}" srcOrd="3" destOrd="0" presId="urn:microsoft.com/office/officeart/2005/8/layout/hierarchy2"/>
    <dgm:cxn modelId="{28FE4C8B-E4AD-48A8-923C-42DDB7D79106}" type="presParOf" srcId="{00DD0639-61CE-4F69-B690-1D12CC8D9DD1}" destId="{995AE581-9990-43A2-B4C0-DE4B0C411BEB}" srcOrd="0" destOrd="0" presId="urn:microsoft.com/office/officeart/2005/8/layout/hierarchy2"/>
    <dgm:cxn modelId="{25469BE9-9CA3-498E-88F7-3A32F703ADAE}" type="presParOf" srcId="{00DD0639-61CE-4F69-B690-1D12CC8D9DD1}" destId="{0DD97042-F04D-49AC-BF64-D866E424D254}" srcOrd="1" destOrd="0" presId="urn:microsoft.com/office/officeart/2005/8/layout/hierarchy2"/>
    <dgm:cxn modelId="{CFF000C7-8162-408C-904D-393D70A6E219}" type="presParOf" srcId="{0DD97042-F04D-49AC-BF64-D866E424D254}" destId="{3252EBD7-82CB-4A72-80E0-69D68216DE27}" srcOrd="0" destOrd="0" presId="urn:microsoft.com/office/officeart/2005/8/layout/hierarchy2"/>
    <dgm:cxn modelId="{F0690F9C-88A0-4D3D-84AB-90D9F75BECE5}" type="presParOf" srcId="{3252EBD7-82CB-4A72-80E0-69D68216DE27}" destId="{519C3311-DA63-4EFC-93ED-AF0CEEE0D8A4}" srcOrd="0" destOrd="0" presId="urn:microsoft.com/office/officeart/2005/8/layout/hierarchy2"/>
    <dgm:cxn modelId="{6DC0A9C9-98CC-419A-A8F3-037F2CFA59C2}" type="presParOf" srcId="{0DD97042-F04D-49AC-BF64-D866E424D254}" destId="{B46775B2-B292-4BD3-9286-80077E9EF0A7}" srcOrd="1" destOrd="0" presId="urn:microsoft.com/office/officeart/2005/8/layout/hierarchy2"/>
    <dgm:cxn modelId="{ACEAB9C9-B8B7-48EB-A15E-4AE15DF8B79F}" type="presParOf" srcId="{B46775B2-B292-4BD3-9286-80077E9EF0A7}" destId="{986DB300-0621-43CA-832C-102738B825A7}" srcOrd="0" destOrd="0" presId="urn:microsoft.com/office/officeart/2005/8/layout/hierarchy2"/>
    <dgm:cxn modelId="{1D512B1A-91C5-446C-9459-BD2D751886DC}" type="presParOf" srcId="{B46775B2-B292-4BD3-9286-80077E9EF0A7}" destId="{8D4178D9-2225-441B-99F2-A251C3E7E6A9}" srcOrd="1" destOrd="0" presId="urn:microsoft.com/office/officeart/2005/8/layout/hierarchy2"/>
    <dgm:cxn modelId="{F40D83FB-6128-40DB-9FC5-60D27E94305F}" type="presParOf" srcId="{8D4178D9-2225-441B-99F2-A251C3E7E6A9}" destId="{76132506-581E-4E9F-887C-CF95F6FC4AE8}" srcOrd="0" destOrd="0" presId="urn:microsoft.com/office/officeart/2005/8/layout/hierarchy2"/>
    <dgm:cxn modelId="{A0941F1C-216C-40EB-AE63-F3A1766DD125}" type="presParOf" srcId="{76132506-581E-4E9F-887C-CF95F6FC4AE8}" destId="{BC5C2434-F138-4046-97E2-08D305E62692}" srcOrd="0" destOrd="0" presId="urn:microsoft.com/office/officeart/2005/8/layout/hierarchy2"/>
    <dgm:cxn modelId="{4F35977C-20A7-4EB0-BDFA-3A3917421B77}" type="presParOf" srcId="{8D4178D9-2225-441B-99F2-A251C3E7E6A9}" destId="{55C05088-C2F3-4A10-A3B5-C394B536FA6D}" srcOrd="1" destOrd="0" presId="urn:microsoft.com/office/officeart/2005/8/layout/hierarchy2"/>
    <dgm:cxn modelId="{D89C4F2F-896C-49F2-9C72-AE93BE55EE62}" type="presParOf" srcId="{55C05088-C2F3-4A10-A3B5-C394B536FA6D}" destId="{E955C3F2-32BB-40F3-BF16-04F7C4AA8FA1}" srcOrd="0" destOrd="0" presId="urn:microsoft.com/office/officeart/2005/8/layout/hierarchy2"/>
    <dgm:cxn modelId="{2481EF45-8C37-452D-A7E7-16CCFEA9EDAC}" type="presParOf" srcId="{55C05088-C2F3-4A10-A3B5-C394B536FA6D}" destId="{84CC5E4C-A649-4024-9A71-F612871EE376}" srcOrd="1" destOrd="0" presId="urn:microsoft.com/office/officeart/2005/8/layout/hierarchy2"/>
    <dgm:cxn modelId="{9607840A-46EE-4E11-BBB5-1EBB23E46A09}" type="presParOf" srcId="{0DD97042-F04D-49AC-BF64-D866E424D254}" destId="{645298DB-B5FB-4C9D-A305-4B4EC31C1927}" srcOrd="2" destOrd="0" presId="urn:microsoft.com/office/officeart/2005/8/layout/hierarchy2"/>
    <dgm:cxn modelId="{6D02C428-32BF-4854-A2D1-03E1B7619ED7}" type="presParOf" srcId="{645298DB-B5FB-4C9D-A305-4B4EC31C1927}" destId="{2C1072C2-D450-4912-82B1-604F2CC8968F}" srcOrd="0" destOrd="0" presId="urn:microsoft.com/office/officeart/2005/8/layout/hierarchy2"/>
    <dgm:cxn modelId="{DFA0597F-30E9-4286-908F-90EE10773E82}" type="presParOf" srcId="{0DD97042-F04D-49AC-BF64-D866E424D254}" destId="{E885C75F-037B-4524-BB43-021D5382F4CB}" srcOrd="3" destOrd="0" presId="urn:microsoft.com/office/officeart/2005/8/layout/hierarchy2"/>
    <dgm:cxn modelId="{C6786A4D-E3EA-4E31-9F64-38189A6FBB6B}" type="presParOf" srcId="{E885C75F-037B-4524-BB43-021D5382F4CB}" destId="{C2AD64F7-1D64-43D2-92E8-6FC03E93A145}" srcOrd="0" destOrd="0" presId="urn:microsoft.com/office/officeart/2005/8/layout/hierarchy2"/>
    <dgm:cxn modelId="{6EF7DDC6-5D96-488D-AB2F-367A589E5A31}" type="presParOf" srcId="{E885C75F-037B-4524-BB43-021D5382F4CB}" destId="{1FAE1A4E-0DEB-4980-B31D-B3373C90667B}" srcOrd="1" destOrd="0" presId="urn:microsoft.com/office/officeart/2005/8/layout/hierarchy2"/>
    <dgm:cxn modelId="{4BF18F6D-26CC-47EF-B157-1A00A8A2B738}" type="presParOf" srcId="{1FAE1A4E-0DEB-4980-B31D-B3373C90667B}" destId="{2362AE2A-1913-4EF8-9BDB-7CF5211A5764}" srcOrd="0" destOrd="0" presId="urn:microsoft.com/office/officeart/2005/8/layout/hierarchy2"/>
    <dgm:cxn modelId="{2354C20A-51DC-4596-9028-C7F9704A0C86}" type="presParOf" srcId="{2362AE2A-1913-4EF8-9BDB-7CF5211A5764}" destId="{BB0A9CE5-D895-4B4F-863D-6BE2CEEAB2D1}" srcOrd="0" destOrd="0" presId="urn:microsoft.com/office/officeart/2005/8/layout/hierarchy2"/>
    <dgm:cxn modelId="{F60EF6C7-D34F-487C-B225-F35680B4DDFE}" type="presParOf" srcId="{1FAE1A4E-0DEB-4980-B31D-B3373C90667B}" destId="{CBE6C61E-523D-4348-B343-B5EF69B5F158}" srcOrd="1" destOrd="0" presId="urn:microsoft.com/office/officeart/2005/8/layout/hierarchy2"/>
    <dgm:cxn modelId="{D31E516B-762C-47D1-8CAA-A402FEC88571}" type="presParOf" srcId="{CBE6C61E-523D-4348-B343-B5EF69B5F158}" destId="{7BB57FA6-E2F2-454A-835C-FD91755A8458}" srcOrd="0" destOrd="0" presId="urn:microsoft.com/office/officeart/2005/8/layout/hierarchy2"/>
    <dgm:cxn modelId="{405877EB-7C2B-4634-A881-F16B45DDA5F4}" type="presParOf" srcId="{CBE6C61E-523D-4348-B343-B5EF69B5F158}" destId="{7BF353FF-9CCC-4B39-BAD0-2F75542A15B0}" srcOrd="1" destOrd="0" presId="urn:microsoft.com/office/officeart/2005/8/layout/hierarchy2"/>
    <dgm:cxn modelId="{A0D5F625-6B82-48BE-A27D-DD9A2947D2AA}" type="presParOf" srcId="{7BF353FF-9CCC-4B39-BAD0-2F75542A15B0}" destId="{B601267B-689A-4D54-A8C0-1A1201A7404F}" srcOrd="0" destOrd="0" presId="urn:microsoft.com/office/officeart/2005/8/layout/hierarchy2"/>
    <dgm:cxn modelId="{6F6EAB07-0817-41F3-82B4-0577330D4F9C}" type="presParOf" srcId="{B601267B-689A-4D54-A8C0-1A1201A7404F}" destId="{A513C42C-7C22-41FD-9A45-03E8E98CE9E2}" srcOrd="0" destOrd="0" presId="urn:microsoft.com/office/officeart/2005/8/layout/hierarchy2"/>
    <dgm:cxn modelId="{1A431F17-C931-4820-9F41-961702CD3F08}" type="presParOf" srcId="{7BF353FF-9CCC-4B39-BAD0-2F75542A15B0}" destId="{45C61BDF-754D-4B51-90C5-2A14F96A921D}" srcOrd="1" destOrd="0" presId="urn:microsoft.com/office/officeart/2005/8/layout/hierarchy2"/>
    <dgm:cxn modelId="{B7F47823-CAC0-4EE5-ABE0-94CDF7BEAF4F}" type="presParOf" srcId="{45C61BDF-754D-4B51-90C5-2A14F96A921D}" destId="{778F91D2-C0A5-45E3-A66C-87FC3A1E4AB0}" srcOrd="0" destOrd="0" presId="urn:microsoft.com/office/officeart/2005/8/layout/hierarchy2"/>
    <dgm:cxn modelId="{A5089437-5E41-48DC-A193-66DD3D552CFE}" type="presParOf" srcId="{45C61BDF-754D-4B51-90C5-2A14F96A921D}" destId="{68A1B190-E32C-4239-8C2D-AFAE80FE6E07}" srcOrd="1" destOrd="0" presId="urn:microsoft.com/office/officeart/2005/8/layout/hierarchy2"/>
    <dgm:cxn modelId="{C6EDBD81-3F0D-449F-A345-C3D6022B121E}" type="presParOf" srcId="{1FAE1A4E-0DEB-4980-B31D-B3373C90667B}" destId="{7F49CD20-EA8F-4DBB-9A78-DEF61332EE66}" srcOrd="2" destOrd="0" presId="urn:microsoft.com/office/officeart/2005/8/layout/hierarchy2"/>
    <dgm:cxn modelId="{8EAA3B3E-8D25-43F1-9CBD-711C0B26BAE5}" type="presParOf" srcId="{7F49CD20-EA8F-4DBB-9A78-DEF61332EE66}" destId="{D9E4CBBF-BDE5-4026-996E-36C8A2C033E8}" srcOrd="0" destOrd="0" presId="urn:microsoft.com/office/officeart/2005/8/layout/hierarchy2"/>
    <dgm:cxn modelId="{8CB7413C-F685-48D3-A27E-7294AFD1DD54}" type="presParOf" srcId="{1FAE1A4E-0DEB-4980-B31D-B3373C90667B}" destId="{85F01BAA-8D2F-4677-910C-C6FC4E5A6BF0}" srcOrd="3" destOrd="0" presId="urn:microsoft.com/office/officeart/2005/8/layout/hierarchy2"/>
    <dgm:cxn modelId="{2DF14715-9FDE-46A9-A946-92922CE50547}" type="presParOf" srcId="{85F01BAA-8D2F-4677-910C-C6FC4E5A6BF0}" destId="{89885C11-DA76-4552-9C26-8D7DA4C16F58}" srcOrd="0" destOrd="0" presId="urn:microsoft.com/office/officeart/2005/8/layout/hierarchy2"/>
    <dgm:cxn modelId="{1BD323E3-EE99-4830-96E5-D33CEC7A83F2}" type="presParOf" srcId="{85F01BAA-8D2F-4677-910C-C6FC4E5A6BF0}" destId="{615E9D16-43B6-4EB8-8B5E-FF6DF3839134}" srcOrd="1" destOrd="0" presId="urn:microsoft.com/office/officeart/2005/8/layout/hierarchy2"/>
    <dgm:cxn modelId="{4551D2A4-48AE-4CAB-82C1-3CA3BFCB7BC3}" type="presParOf" srcId="{615E9D16-43B6-4EB8-8B5E-FF6DF3839134}" destId="{24C1736F-7474-47A8-9528-95D74BF9FBCE}" srcOrd="0" destOrd="0" presId="urn:microsoft.com/office/officeart/2005/8/layout/hierarchy2"/>
    <dgm:cxn modelId="{658237EE-4B84-4688-ACF7-8669F6E11EA1}" type="presParOf" srcId="{24C1736F-7474-47A8-9528-95D74BF9FBCE}" destId="{EEAB0E96-EA0A-440A-81A7-26DE8DE213A7}" srcOrd="0" destOrd="0" presId="urn:microsoft.com/office/officeart/2005/8/layout/hierarchy2"/>
    <dgm:cxn modelId="{70DCCB84-91B5-48CC-859B-4FDD8B71C5EB}" type="presParOf" srcId="{615E9D16-43B6-4EB8-8B5E-FF6DF3839134}" destId="{61F9A7D6-CE22-4BE0-9EC8-452FDD2FF324}" srcOrd="1" destOrd="0" presId="urn:microsoft.com/office/officeart/2005/8/layout/hierarchy2"/>
    <dgm:cxn modelId="{0E382849-313F-4C05-AB20-AF0F8D088FA4}" type="presParOf" srcId="{61F9A7D6-CE22-4BE0-9EC8-452FDD2FF324}" destId="{C18C8B63-4D08-4358-A466-FE484ADBD1C1}" srcOrd="0" destOrd="0" presId="urn:microsoft.com/office/officeart/2005/8/layout/hierarchy2"/>
    <dgm:cxn modelId="{FC120A8D-C992-4601-BDCD-F69A03EEBAAB}" type="presParOf" srcId="{61F9A7D6-CE22-4BE0-9EC8-452FDD2FF324}" destId="{1D3A9D93-9705-4651-B3F9-F3A1E4EDE696}"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4D80022-1165-42AA-8801-309FD1C38467}"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es-CO"/>
        </a:p>
      </dgm:t>
    </dgm:pt>
    <dgm:pt modelId="{A1071502-C411-4B8D-9C28-037943EBCBF6}">
      <dgm:prSet phldrT="[Texto]"/>
      <dgm:spPr/>
      <dgm:t>
        <a:bodyPr/>
        <a:lstStyle/>
        <a:p>
          <a:r>
            <a:rPr lang="es-CO" dirty="0"/>
            <a:t>SOCIEDADES EN LIQUIDACION</a:t>
          </a:r>
        </a:p>
        <a:p>
          <a:r>
            <a:rPr lang="es-CO" dirty="0"/>
            <a:t>250</a:t>
          </a:r>
        </a:p>
      </dgm:t>
    </dgm:pt>
    <dgm:pt modelId="{82F5D1ED-88F1-42F3-B690-6F4D17EB2C3A}" type="parTrans" cxnId="{F92E73E2-826E-414D-9987-DAD258DA6735}">
      <dgm:prSet/>
      <dgm:spPr/>
      <dgm:t>
        <a:bodyPr/>
        <a:lstStyle/>
        <a:p>
          <a:endParaRPr lang="es-CO"/>
        </a:p>
      </dgm:t>
    </dgm:pt>
    <dgm:pt modelId="{7EB64F7D-BEA4-4372-90B3-B3B30782CC59}" type="sibTrans" cxnId="{F92E73E2-826E-414D-9987-DAD258DA6735}">
      <dgm:prSet/>
      <dgm:spPr/>
      <dgm:t>
        <a:bodyPr/>
        <a:lstStyle/>
        <a:p>
          <a:endParaRPr lang="es-CO"/>
        </a:p>
      </dgm:t>
    </dgm:pt>
    <dgm:pt modelId="{437AFA1A-6F2F-4634-945D-E4CE4B11415D}">
      <dgm:prSet phldrT="[Texto]"/>
      <dgm:spPr/>
      <dgm:t>
        <a:bodyPr/>
        <a:lstStyle/>
        <a:p>
          <a:r>
            <a:rPr lang="es-CO" dirty="0"/>
            <a:t>SOCIEDADES CON CIERRE DEFINITIVO</a:t>
          </a:r>
        </a:p>
        <a:p>
          <a:r>
            <a:rPr lang="es-CO" dirty="0"/>
            <a:t>15</a:t>
          </a:r>
        </a:p>
      </dgm:t>
    </dgm:pt>
    <dgm:pt modelId="{5152AA46-7075-4152-8288-EA00567699F2}" type="parTrans" cxnId="{9FE25789-713F-4442-8DF8-95FE065FE03D}">
      <dgm:prSet/>
      <dgm:spPr/>
      <dgm:t>
        <a:bodyPr/>
        <a:lstStyle/>
        <a:p>
          <a:endParaRPr lang="es-CO"/>
        </a:p>
      </dgm:t>
    </dgm:pt>
    <dgm:pt modelId="{1443B76A-04E2-48B2-B416-D0CD7B916DB0}" type="sibTrans" cxnId="{9FE25789-713F-4442-8DF8-95FE065FE03D}">
      <dgm:prSet/>
      <dgm:spPr/>
      <dgm:t>
        <a:bodyPr/>
        <a:lstStyle/>
        <a:p>
          <a:endParaRPr lang="es-CO"/>
        </a:p>
      </dgm:t>
    </dgm:pt>
    <dgm:pt modelId="{421E95DA-DB80-433C-9443-121BA15FC753}">
      <dgm:prSet phldrT="[Texto]"/>
      <dgm:spPr/>
      <dgm:t>
        <a:bodyPr/>
        <a:lstStyle/>
        <a:p>
          <a:r>
            <a:rPr lang="es-CO" dirty="0"/>
            <a:t>SOCIEDADES EN PROCESO DE CIERRE </a:t>
          </a:r>
        </a:p>
        <a:p>
          <a:r>
            <a:rPr lang="es-CO" dirty="0"/>
            <a:t>5</a:t>
          </a:r>
        </a:p>
      </dgm:t>
    </dgm:pt>
    <dgm:pt modelId="{7742553D-8354-4819-A952-5161072E053F}" type="parTrans" cxnId="{86548583-55F1-4FDC-B65B-ECBFDC92A5CA}">
      <dgm:prSet/>
      <dgm:spPr/>
      <dgm:t>
        <a:bodyPr/>
        <a:lstStyle/>
        <a:p>
          <a:endParaRPr lang="es-CO"/>
        </a:p>
      </dgm:t>
    </dgm:pt>
    <dgm:pt modelId="{0F33AA45-A6C0-4DE8-9C26-803B1581E624}" type="sibTrans" cxnId="{86548583-55F1-4FDC-B65B-ECBFDC92A5CA}">
      <dgm:prSet/>
      <dgm:spPr/>
      <dgm:t>
        <a:bodyPr/>
        <a:lstStyle/>
        <a:p>
          <a:endParaRPr lang="es-CO"/>
        </a:p>
      </dgm:t>
    </dgm:pt>
    <dgm:pt modelId="{23D2B996-9BEC-4373-A62F-DDD466C13E27}" type="pres">
      <dgm:prSet presAssocID="{D4D80022-1165-42AA-8801-309FD1C38467}" presName="Name0" presStyleCnt="0">
        <dgm:presLayoutVars>
          <dgm:chPref val="1"/>
          <dgm:dir/>
          <dgm:animOne val="branch"/>
          <dgm:animLvl val="lvl"/>
          <dgm:resizeHandles val="exact"/>
        </dgm:presLayoutVars>
      </dgm:prSet>
      <dgm:spPr/>
    </dgm:pt>
    <dgm:pt modelId="{D8A423DF-6A0A-4B2E-96E9-F6EDB2A9764E}" type="pres">
      <dgm:prSet presAssocID="{A1071502-C411-4B8D-9C28-037943EBCBF6}" presName="root1" presStyleCnt="0"/>
      <dgm:spPr/>
    </dgm:pt>
    <dgm:pt modelId="{88054E20-8154-4C20-ABF7-382CADC58739}" type="pres">
      <dgm:prSet presAssocID="{A1071502-C411-4B8D-9C28-037943EBCBF6}" presName="LevelOneTextNode" presStyleLbl="node0" presStyleIdx="0" presStyleCnt="1">
        <dgm:presLayoutVars>
          <dgm:chPref val="3"/>
        </dgm:presLayoutVars>
      </dgm:prSet>
      <dgm:spPr/>
    </dgm:pt>
    <dgm:pt modelId="{0879E74C-CACD-42CB-890D-59ED730605A4}" type="pres">
      <dgm:prSet presAssocID="{A1071502-C411-4B8D-9C28-037943EBCBF6}" presName="level2hierChild" presStyleCnt="0"/>
      <dgm:spPr/>
    </dgm:pt>
    <dgm:pt modelId="{D023D713-8EC4-48FD-80C2-CC9BBC6CC2C8}" type="pres">
      <dgm:prSet presAssocID="{5152AA46-7075-4152-8288-EA00567699F2}" presName="conn2-1" presStyleLbl="parChTrans1D2" presStyleIdx="0" presStyleCnt="2"/>
      <dgm:spPr/>
    </dgm:pt>
    <dgm:pt modelId="{9B77F920-8CD3-4288-8478-D9F9F5E3CF33}" type="pres">
      <dgm:prSet presAssocID="{5152AA46-7075-4152-8288-EA00567699F2}" presName="connTx" presStyleLbl="parChTrans1D2" presStyleIdx="0" presStyleCnt="2"/>
      <dgm:spPr/>
    </dgm:pt>
    <dgm:pt modelId="{F220C4EC-A3E7-42B0-987C-1FEE77C9D706}" type="pres">
      <dgm:prSet presAssocID="{437AFA1A-6F2F-4634-945D-E4CE4B11415D}" presName="root2" presStyleCnt="0"/>
      <dgm:spPr/>
    </dgm:pt>
    <dgm:pt modelId="{0EFC8720-AF4C-42AD-B7FF-E87C370FD45F}" type="pres">
      <dgm:prSet presAssocID="{437AFA1A-6F2F-4634-945D-E4CE4B11415D}" presName="LevelTwoTextNode" presStyleLbl="node2" presStyleIdx="0" presStyleCnt="2" custLinFactNeighborX="506" custLinFactNeighborY="-1096">
        <dgm:presLayoutVars>
          <dgm:chPref val="3"/>
        </dgm:presLayoutVars>
      </dgm:prSet>
      <dgm:spPr/>
    </dgm:pt>
    <dgm:pt modelId="{0509EB6E-A65D-440A-8CFC-5C93CE1C21AE}" type="pres">
      <dgm:prSet presAssocID="{437AFA1A-6F2F-4634-945D-E4CE4B11415D}" presName="level3hierChild" presStyleCnt="0"/>
      <dgm:spPr/>
    </dgm:pt>
    <dgm:pt modelId="{611FFCE2-AA4B-472C-9D0D-905454FE67CA}" type="pres">
      <dgm:prSet presAssocID="{7742553D-8354-4819-A952-5161072E053F}" presName="conn2-1" presStyleLbl="parChTrans1D2" presStyleIdx="1" presStyleCnt="2"/>
      <dgm:spPr/>
    </dgm:pt>
    <dgm:pt modelId="{CEB92B8B-FD58-4399-89A4-3BEFF7D78947}" type="pres">
      <dgm:prSet presAssocID="{7742553D-8354-4819-A952-5161072E053F}" presName="connTx" presStyleLbl="parChTrans1D2" presStyleIdx="1" presStyleCnt="2"/>
      <dgm:spPr/>
    </dgm:pt>
    <dgm:pt modelId="{1044ABE5-8641-4E11-9652-20D9C211F0C9}" type="pres">
      <dgm:prSet presAssocID="{421E95DA-DB80-433C-9443-121BA15FC753}" presName="root2" presStyleCnt="0"/>
      <dgm:spPr/>
    </dgm:pt>
    <dgm:pt modelId="{451384CB-491F-4A8D-B445-11807ED155A1}" type="pres">
      <dgm:prSet presAssocID="{421E95DA-DB80-433C-9443-121BA15FC753}" presName="LevelTwoTextNode" presStyleLbl="node2" presStyleIdx="1" presStyleCnt="2" custLinFactNeighborX="506" custLinFactNeighborY="-1096">
        <dgm:presLayoutVars>
          <dgm:chPref val="3"/>
        </dgm:presLayoutVars>
      </dgm:prSet>
      <dgm:spPr/>
    </dgm:pt>
    <dgm:pt modelId="{1900E449-9126-4F81-A883-068BBD742E80}" type="pres">
      <dgm:prSet presAssocID="{421E95DA-DB80-433C-9443-121BA15FC753}" presName="level3hierChild" presStyleCnt="0"/>
      <dgm:spPr/>
    </dgm:pt>
  </dgm:ptLst>
  <dgm:cxnLst>
    <dgm:cxn modelId="{4E0F6507-B25D-4EFA-969B-296B10EA9840}" type="presOf" srcId="{A1071502-C411-4B8D-9C28-037943EBCBF6}" destId="{88054E20-8154-4C20-ABF7-382CADC58739}" srcOrd="0" destOrd="0" presId="urn:microsoft.com/office/officeart/2008/layout/HorizontalMultiLevelHierarchy"/>
    <dgm:cxn modelId="{1D65C71A-E888-4933-8088-240660D99303}" type="presOf" srcId="{421E95DA-DB80-433C-9443-121BA15FC753}" destId="{451384CB-491F-4A8D-B445-11807ED155A1}" srcOrd="0" destOrd="0" presId="urn:microsoft.com/office/officeart/2008/layout/HorizontalMultiLevelHierarchy"/>
    <dgm:cxn modelId="{7562D52F-E98A-4A13-9557-A481C005D7A7}" type="presOf" srcId="{5152AA46-7075-4152-8288-EA00567699F2}" destId="{9B77F920-8CD3-4288-8478-D9F9F5E3CF33}" srcOrd="1" destOrd="0" presId="urn:microsoft.com/office/officeart/2008/layout/HorizontalMultiLevelHierarchy"/>
    <dgm:cxn modelId="{0012CD35-2708-41B7-B998-7100E4086958}" type="presOf" srcId="{5152AA46-7075-4152-8288-EA00567699F2}" destId="{D023D713-8EC4-48FD-80C2-CC9BBC6CC2C8}" srcOrd="0" destOrd="0" presId="urn:microsoft.com/office/officeart/2008/layout/HorizontalMultiLevelHierarchy"/>
    <dgm:cxn modelId="{CDFA614A-A770-4925-A017-BC4B74E64F83}" type="presOf" srcId="{7742553D-8354-4819-A952-5161072E053F}" destId="{611FFCE2-AA4B-472C-9D0D-905454FE67CA}" srcOrd="0" destOrd="0" presId="urn:microsoft.com/office/officeart/2008/layout/HorizontalMultiLevelHierarchy"/>
    <dgm:cxn modelId="{2CF77353-6723-4CE6-81B6-65DF0FB15F06}" type="presOf" srcId="{437AFA1A-6F2F-4634-945D-E4CE4B11415D}" destId="{0EFC8720-AF4C-42AD-B7FF-E87C370FD45F}" srcOrd="0" destOrd="0" presId="urn:microsoft.com/office/officeart/2008/layout/HorizontalMultiLevelHierarchy"/>
    <dgm:cxn modelId="{5074C77C-B5A3-4CBC-98B4-58691F91A9BB}" type="presOf" srcId="{7742553D-8354-4819-A952-5161072E053F}" destId="{CEB92B8B-FD58-4399-89A4-3BEFF7D78947}" srcOrd="1" destOrd="0" presId="urn:microsoft.com/office/officeart/2008/layout/HorizontalMultiLevelHierarchy"/>
    <dgm:cxn modelId="{86548583-55F1-4FDC-B65B-ECBFDC92A5CA}" srcId="{A1071502-C411-4B8D-9C28-037943EBCBF6}" destId="{421E95DA-DB80-433C-9443-121BA15FC753}" srcOrd="1" destOrd="0" parTransId="{7742553D-8354-4819-A952-5161072E053F}" sibTransId="{0F33AA45-A6C0-4DE8-9C26-803B1581E624}"/>
    <dgm:cxn modelId="{9FE25789-713F-4442-8DF8-95FE065FE03D}" srcId="{A1071502-C411-4B8D-9C28-037943EBCBF6}" destId="{437AFA1A-6F2F-4634-945D-E4CE4B11415D}" srcOrd="0" destOrd="0" parTransId="{5152AA46-7075-4152-8288-EA00567699F2}" sibTransId="{1443B76A-04E2-48B2-B416-D0CD7B916DB0}"/>
    <dgm:cxn modelId="{B18508AE-8B85-49DA-BE78-3460F1C21ECC}" type="presOf" srcId="{D4D80022-1165-42AA-8801-309FD1C38467}" destId="{23D2B996-9BEC-4373-A62F-DDD466C13E27}" srcOrd="0" destOrd="0" presId="urn:microsoft.com/office/officeart/2008/layout/HorizontalMultiLevelHierarchy"/>
    <dgm:cxn modelId="{F92E73E2-826E-414D-9987-DAD258DA6735}" srcId="{D4D80022-1165-42AA-8801-309FD1C38467}" destId="{A1071502-C411-4B8D-9C28-037943EBCBF6}" srcOrd="0" destOrd="0" parTransId="{82F5D1ED-88F1-42F3-B690-6F4D17EB2C3A}" sibTransId="{7EB64F7D-BEA4-4372-90B3-B3B30782CC59}"/>
    <dgm:cxn modelId="{607BB729-F543-46BB-BEB7-F51D9BB27320}" type="presParOf" srcId="{23D2B996-9BEC-4373-A62F-DDD466C13E27}" destId="{D8A423DF-6A0A-4B2E-96E9-F6EDB2A9764E}" srcOrd="0" destOrd="0" presId="urn:microsoft.com/office/officeart/2008/layout/HorizontalMultiLevelHierarchy"/>
    <dgm:cxn modelId="{3C8E470E-6A5E-4694-90E3-74A1FEB2AD5D}" type="presParOf" srcId="{D8A423DF-6A0A-4B2E-96E9-F6EDB2A9764E}" destId="{88054E20-8154-4C20-ABF7-382CADC58739}" srcOrd="0" destOrd="0" presId="urn:microsoft.com/office/officeart/2008/layout/HorizontalMultiLevelHierarchy"/>
    <dgm:cxn modelId="{6D06EA91-9854-4543-BEA0-78A097D36E09}" type="presParOf" srcId="{D8A423DF-6A0A-4B2E-96E9-F6EDB2A9764E}" destId="{0879E74C-CACD-42CB-890D-59ED730605A4}" srcOrd="1" destOrd="0" presId="urn:microsoft.com/office/officeart/2008/layout/HorizontalMultiLevelHierarchy"/>
    <dgm:cxn modelId="{11D4397F-FF6C-410C-928A-CDC43CB1CC0C}" type="presParOf" srcId="{0879E74C-CACD-42CB-890D-59ED730605A4}" destId="{D023D713-8EC4-48FD-80C2-CC9BBC6CC2C8}" srcOrd="0" destOrd="0" presId="urn:microsoft.com/office/officeart/2008/layout/HorizontalMultiLevelHierarchy"/>
    <dgm:cxn modelId="{EE7746B3-89C3-4AF1-A8C1-A238B6A8E6AA}" type="presParOf" srcId="{D023D713-8EC4-48FD-80C2-CC9BBC6CC2C8}" destId="{9B77F920-8CD3-4288-8478-D9F9F5E3CF33}" srcOrd="0" destOrd="0" presId="urn:microsoft.com/office/officeart/2008/layout/HorizontalMultiLevelHierarchy"/>
    <dgm:cxn modelId="{CAE618B7-5D53-4301-9D4B-6796771691C4}" type="presParOf" srcId="{0879E74C-CACD-42CB-890D-59ED730605A4}" destId="{F220C4EC-A3E7-42B0-987C-1FEE77C9D706}" srcOrd="1" destOrd="0" presId="urn:microsoft.com/office/officeart/2008/layout/HorizontalMultiLevelHierarchy"/>
    <dgm:cxn modelId="{7D936ECC-9BBF-4450-8B93-C3C106F4D659}" type="presParOf" srcId="{F220C4EC-A3E7-42B0-987C-1FEE77C9D706}" destId="{0EFC8720-AF4C-42AD-B7FF-E87C370FD45F}" srcOrd="0" destOrd="0" presId="urn:microsoft.com/office/officeart/2008/layout/HorizontalMultiLevelHierarchy"/>
    <dgm:cxn modelId="{5BCF06BC-1E03-4E1E-A2DA-FF2093EFD5CF}" type="presParOf" srcId="{F220C4EC-A3E7-42B0-987C-1FEE77C9D706}" destId="{0509EB6E-A65D-440A-8CFC-5C93CE1C21AE}" srcOrd="1" destOrd="0" presId="urn:microsoft.com/office/officeart/2008/layout/HorizontalMultiLevelHierarchy"/>
    <dgm:cxn modelId="{DDF8FC75-B561-4B29-A7A5-4A1AC44FB171}" type="presParOf" srcId="{0879E74C-CACD-42CB-890D-59ED730605A4}" destId="{611FFCE2-AA4B-472C-9D0D-905454FE67CA}" srcOrd="2" destOrd="0" presId="urn:microsoft.com/office/officeart/2008/layout/HorizontalMultiLevelHierarchy"/>
    <dgm:cxn modelId="{5E9BD98F-5E8A-4734-8D9D-1665B341AA12}" type="presParOf" srcId="{611FFCE2-AA4B-472C-9D0D-905454FE67CA}" destId="{CEB92B8B-FD58-4399-89A4-3BEFF7D78947}" srcOrd="0" destOrd="0" presId="urn:microsoft.com/office/officeart/2008/layout/HorizontalMultiLevelHierarchy"/>
    <dgm:cxn modelId="{211CA658-B05C-438E-A534-08BE95681677}" type="presParOf" srcId="{0879E74C-CACD-42CB-890D-59ED730605A4}" destId="{1044ABE5-8641-4E11-9652-20D9C211F0C9}" srcOrd="3" destOrd="0" presId="urn:microsoft.com/office/officeart/2008/layout/HorizontalMultiLevelHierarchy"/>
    <dgm:cxn modelId="{CC5CC952-FFEE-43C7-89DA-CEDA807BAFD0}" type="presParOf" srcId="{1044ABE5-8641-4E11-9652-20D9C211F0C9}" destId="{451384CB-491F-4A8D-B445-11807ED155A1}" srcOrd="0" destOrd="0" presId="urn:microsoft.com/office/officeart/2008/layout/HorizontalMultiLevelHierarchy"/>
    <dgm:cxn modelId="{ACB8979F-8231-4FF2-B80F-77C9743E1324}" type="presParOf" srcId="{1044ABE5-8641-4E11-9652-20D9C211F0C9}" destId="{1900E449-9126-4F81-A883-068BBD742E8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7312917-73FE-43D2-9482-D1DFA77EEEAC}" type="doc">
      <dgm:prSet loTypeId="urn:microsoft.com/office/officeart/2005/8/layout/hProcess9" loCatId="process" qsTypeId="urn:microsoft.com/office/officeart/2005/8/quickstyle/simple1" qsCatId="simple" csTypeId="urn:microsoft.com/office/officeart/2005/8/colors/accent1_2" csCatId="accent1" phldr="1"/>
      <dgm:spPr/>
    </dgm:pt>
    <dgm:pt modelId="{15413FBD-1AAC-41AD-A323-0F449A50EF1C}">
      <dgm:prSet phldrT="[Texto]"/>
      <dgm:spPr/>
      <dgm:t>
        <a:bodyPr/>
        <a:lstStyle/>
        <a:p>
          <a:r>
            <a:rPr lang="es-ES_tradnl"/>
            <a:t>Identificación de Ocupación Irregular</a:t>
          </a:r>
          <a:endParaRPr lang="es-CO"/>
        </a:p>
      </dgm:t>
    </dgm:pt>
    <dgm:pt modelId="{6E9FA896-914F-41D3-937F-8309C8A4347F}" type="parTrans" cxnId="{E713CCE0-6B9A-4D49-BC50-49224FE2D02C}">
      <dgm:prSet/>
      <dgm:spPr/>
      <dgm:t>
        <a:bodyPr/>
        <a:lstStyle/>
        <a:p>
          <a:endParaRPr lang="es-CO"/>
        </a:p>
      </dgm:t>
    </dgm:pt>
    <dgm:pt modelId="{C7DADF80-8694-42D8-B6DE-13483F3D0A90}" type="sibTrans" cxnId="{E713CCE0-6B9A-4D49-BC50-49224FE2D02C}">
      <dgm:prSet/>
      <dgm:spPr/>
      <dgm:t>
        <a:bodyPr/>
        <a:lstStyle/>
        <a:p>
          <a:endParaRPr lang="es-CO"/>
        </a:p>
      </dgm:t>
    </dgm:pt>
    <dgm:pt modelId="{C3118EB8-1985-48E3-8390-0FB1FB25C9A2}">
      <dgm:prSet phldrT="[Texto]"/>
      <dgm:spPr/>
      <dgm:t>
        <a:bodyPr/>
        <a:lstStyle/>
        <a:p>
          <a:r>
            <a:rPr lang="es-ES_tradnl" dirty="0"/>
            <a:t>Solicitud de normalización de Ocupación</a:t>
          </a:r>
          <a:endParaRPr lang="es-CO" dirty="0"/>
        </a:p>
      </dgm:t>
    </dgm:pt>
    <dgm:pt modelId="{E2E36872-F442-44CF-B7EE-6EFC517157AA}" type="parTrans" cxnId="{1F62F95F-D42B-4663-81E1-B01F6E5218B4}">
      <dgm:prSet/>
      <dgm:spPr/>
      <dgm:t>
        <a:bodyPr/>
        <a:lstStyle/>
        <a:p>
          <a:endParaRPr lang="es-CO"/>
        </a:p>
      </dgm:t>
    </dgm:pt>
    <dgm:pt modelId="{C1D3EDDE-2F84-4FE2-ACAC-529C6F5B7C0C}" type="sibTrans" cxnId="{1F62F95F-D42B-4663-81E1-B01F6E5218B4}">
      <dgm:prSet/>
      <dgm:spPr/>
      <dgm:t>
        <a:bodyPr/>
        <a:lstStyle/>
        <a:p>
          <a:endParaRPr lang="es-CO"/>
        </a:p>
      </dgm:t>
    </dgm:pt>
    <dgm:pt modelId="{3637072A-0CE7-47BF-B825-227C93989FE4}">
      <dgm:prSet phldrT="[Texto]"/>
      <dgm:spPr/>
      <dgm:t>
        <a:bodyPr/>
        <a:lstStyle/>
        <a:p>
          <a:r>
            <a:rPr lang="es-ES_tradnl" dirty="0"/>
            <a:t>Expedición de estimado de renta</a:t>
          </a:r>
          <a:endParaRPr lang="es-CO" dirty="0"/>
        </a:p>
      </dgm:t>
    </dgm:pt>
    <dgm:pt modelId="{B1A4CE45-756C-48C0-BC0D-229233308391}" type="parTrans" cxnId="{C23E9194-2908-4FFC-B034-D7E182FACD06}">
      <dgm:prSet/>
      <dgm:spPr/>
      <dgm:t>
        <a:bodyPr/>
        <a:lstStyle/>
        <a:p>
          <a:endParaRPr lang="es-CO"/>
        </a:p>
      </dgm:t>
    </dgm:pt>
    <dgm:pt modelId="{A7B0DA9E-39A3-407D-B4DD-B1A45D106E62}" type="sibTrans" cxnId="{C23E9194-2908-4FFC-B034-D7E182FACD06}">
      <dgm:prSet/>
      <dgm:spPr/>
      <dgm:t>
        <a:bodyPr/>
        <a:lstStyle/>
        <a:p>
          <a:endParaRPr lang="es-CO"/>
        </a:p>
      </dgm:t>
    </dgm:pt>
    <dgm:pt modelId="{8BF2E87D-0ACC-4EE4-86AD-3216992EC7BE}">
      <dgm:prSet phldrT="[Texto]"/>
      <dgm:spPr/>
      <dgm:t>
        <a:bodyPr/>
        <a:lstStyle/>
        <a:p>
          <a:r>
            <a:rPr lang="es-ES_tradnl" dirty="0"/>
            <a:t>Negociación valor de ocupación</a:t>
          </a:r>
          <a:endParaRPr lang="es-CO" dirty="0"/>
        </a:p>
      </dgm:t>
    </dgm:pt>
    <dgm:pt modelId="{8DF9D348-3BF9-4CCC-8430-4A45738EDCA8}" type="parTrans" cxnId="{F02B2BCD-725C-4357-8C95-59576868979C}">
      <dgm:prSet/>
      <dgm:spPr/>
      <dgm:t>
        <a:bodyPr/>
        <a:lstStyle/>
        <a:p>
          <a:endParaRPr lang="es-CO"/>
        </a:p>
      </dgm:t>
    </dgm:pt>
    <dgm:pt modelId="{5CE0D7CB-C643-4B5B-B8B1-74D92284DA06}" type="sibTrans" cxnId="{F02B2BCD-725C-4357-8C95-59576868979C}">
      <dgm:prSet/>
      <dgm:spPr/>
      <dgm:t>
        <a:bodyPr/>
        <a:lstStyle/>
        <a:p>
          <a:endParaRPr lang="es-CO"/>
        </a:p>
      </dgm:t>
    </dgm:pt>
    <dgm:pt modelId="{2D9F7EED-B307-46F7-A82F-CBCE631C903B}">
      <dgm:prSet phldrT="[Texto]"/>
      <dgm:spPr/>
      <dgm:t>
        <a:bodyPr/>
        <a:lstStyle/>
        <a:p>
          <a:r>
            <a:rPr lang="es-ES_tradnl" dirty="0"/>
            <a:t>Suscripción de contrato de transacción por tiempo de ocupación </a:t>
          </a:r>
          <a:endParaRPr lang="es-CO" dirty="0"/>
        </a:p>
      </dgm:t>
    </dgm:pt>
    <dgm:pt modelId="{99794A2D-E65F-4FBC-9E45-5C5BA6CE3C36}" type="parTrans" cxnId="{52DD3782-FDB4-47DC-8E9C-BDC1E930CAF1}">
      <dgm:prSet/>
      <dgm:spPr/>
      <dgm:t>
        <a:bodyPr/>
        <a:lstStyle/>
        <a:p>
          <a:endParaRPr lang="es-CO"/>
        </a:p>
      </dgm:t>
    </dgm:pt>
    <dgm:pt modelId="{D619FE1A-F65C-4C30-A9BB-06DC2E30B772}" type="sibTrans" cxnId="{52DD3782-FDB4-47DC-8E9C-BDC1E930CAF1}">
      <dgm:prSet/>
      <dgm:spPr/>
      <dgm:t>
        <a:bodyPr/>
        <a:lstStyle/>
        <a:p>
          <a:endParaRPr lang="es-CO"/>
        </a:p>
      </dgm:t>
    </dgm:pt>
    <dgm:pt modelId="{7074FC83-7494-4564-B013-EB25E970BF83}">
      <dgm:prSet phldrT="[Texto]"/>
      <dgm:spPr/>
      <dgm:t>
        <a:bodyPr/>
        <a:lstStyle/>
        <a:p>
          <a:r>
            <a:rPr lang="es-ES_tradnl" dirty="0"/>
            <a:t>Suscripción de contrato nuevo</a:t>
          </a:r>
          <a:endParaRPr lang="es-CO" dirty="0"/>
        </a:p>
      </dgm:t>
    </dgm:pt>
    <dgm:pt modelId="{07906EA6-33E4-4E9B-8E5F-5F15C925498F}" type="parTrans" cxnId="{92C411B7-374B-47C4-AA16-D6018CE6F445}">
      <dgm:prSet/>
      <dgm:spPr/>
      <dgm:t>
        <a:bodyPr/>
        <a:lstStyle/>
        <a:p>
          <a:endParaRPr lang="es-CO"/>
        </a:p>
      </dgm:t>
    </dgm:pt>
    <dgm:pt modelId="{819A1C51-0BBC-47F1-917E-A0DC644D4BB4}" type="sibTrans" cxnId="{92C411B7-374B-47C4-AA16-D6018CE6F445}">
      <dgm:prSet/>
      <dgm:spPr/>
      <dgm:t>
        <a:bodyPr/>
        <a:lstStyle/>
        <a:p>
          <a:endParaRPr lang="es-CO"/>
        </a:p>
      </dgm:t>
    </dgm:pt>
    <dgm:pt modelId="{E823BA07-1C92-4169-88B9-BAFD6A41B4E9}" type="pres">
      <dgm:prSet presAssocID="{97312917-73FE-43D2-9482-D1DFA77EEEAC}" presName="CompostProcess" presStyleCnt="0">
        <dgm:presLayoutVars>
          <dgm:dir/>
          <dgm:resizeHandles val="exact"/>
        </dgm:presLayoutVars>
      </dgm:prSet>
      <dgm:spPr/>
    </dgm:pt>
    <dgm:pt modelId="{BBAD6F94-8808-4A99-B510-6B014A337002}" type="pres">
      <dgm:prSet presAssocID="{97312917-73FE-43D2-9482-D1DFA77EEEAC}" presName="arrow" presStyleLbl="bgShp" presStyleIdx="0" presStyleCnt="1"/>
      <dgm:spPr/>
    </dgm:pt>
    <dgm:pt modelId="{04AB9E14-923C-44CF-AD5F-6E97E3E48F61}" type="pres">
      <dgm:prSet presAssocID="{97312917-73FE-43D2-9482-D1DFA77EEEAC}" presName="linearProcess" presStyleCnt="0"/>
      <dgm:spPr/>
    </dgm:pt>
    <dgm:pt modelId="{0C47BF74-C50F-4F5E-8791-8F76F61902DD}" type="pres">
      <dgm:prSet presAssocID="{15413FBD-1AAC-41AD-A323-0F449A50EF1C}" presName="textNode" presStyleLbl="node1" presStyleIdx="0" presStyleCnt="4">
        <dgm:presLayoutVars>
          <dgm:bulletEnabled val="1"/>
        </dgm:presLayoutVars>
      </dgm:prSet>
      <dgm:spPr/>
    </dgm:pt>
    <dgm:pt modelId="{97539E53-AEA2-4429-810C-C94DC29DCE35}" type="pres">
      <dgm:prSet presAssocID="{C7DADF80-8694-42D8-B6DE-13483F3D0A90}" presName="sibTrans" presStyleCnt="0"/>
      <dgm:spPr/>
    </dgm:pt>
    <dgm:pt modelId="{B432A5B5-C9B7-4B7B-8AD8-58CA08C66C6C}" type="pres">
      <dgm:prSet presAssocID="{C3118EB8-1985-48E3-8390-0FB1FB25C9A2}" presName="textNode" presStyleLbl="node1" presStyleIdx="1" presStyleCnt="4">
        <dgm:presLayoutVars>
          <dgm:bulletEnabled val="1"/>
        </dgm:presLayoutVars>
      </dgm:prSet>
      <dgm:spPr/>
    </dgm:pt>
    <dgm:pt modelId="{CFE5F9CB-CA7E-4691-B5E0-F0585F335062}" type="pres">
      <dgm:prSet presAssocID="{C1D3EDDE-2F84-4FE2-ACAC-529C6F5B7C0C}" presName="sibTrans" presStyleCnt="0"/>
      <dgm:spPr/>
    </dgm:pt>
    <dgm:pt modelId="{1FC318D9-4CE2-460B-A965-63D34A4A7ED4}" type="pres">
      <dgm:prSet presAssocID="{3637072A-0CE7-47BF-B825-227C93989FE4}" presName="textNode" presStyleLbl="node1" presStyleIdx="2" presStyleCnt="4">
        <dgm:presLayoutVars>
          <dgm:bulletEnabled val="1"/>
        </dgm:presLayoutVars>
      </dgm:prSet>
      <dgm:spPr/>
    </dgm:pt>
    <dgm:pt modelId="{041726FA-838F-48A0-9406-3E1CD7A56037}" type="pres">
      <dgm:prSet presAssocID="{A7B0DA9E-39A3-407D-B4DD-B1A45D106E62}" presName="sibTrans" presStyleCnt="0"/>
      <dgm:spPr/>
    </dgm:pt>
    <dgm:pt modelId="{F2306E63-F215-4573-9E8C-47682CDEA80E}" type="pres">
      <dgm:prSet presAssocID="{8BF2E87D-0ACC-4EE4-86AD-3216992EC7BE}" presName="textNode" presStyleLbl="node1" presStyleIdx="3" presStyleCnt="4">
        <dgm:presLayoutVars>
          <dgm:bulletEnabled val="1"/>
        </dgm:presLayoutVars>
      </dgm:prSet>
      <dgm:spPr/>
    </dgm:pt>
  </dgm:ptLst>
  <dgm:cxnLst>
    <dgm:cxn modelId="{7F38DC18-D0E8-4017-A6BA-FA8CC1EB96DE}" type="presOf" srcId="{C3118EB8-1985-48E3-8390-0FB1FB25C9A2}" destId="{B432A5B5-C9B7-4B7B-8AD8-58CA08C66C6C}" srcOrd="0" destOrd="0" presId="urn:microsoft.com/office/officeart/2005/8/layout/hProcess9"/>
    <dgm:cxn modelId="{42AFA21A-60BD-467B-A443-79062EC07EE7}" type="presOf" srcId="{15413FBD-1AAC-41AD-A323-0F449A50EF1C}" destId="{0C47BF74-C50F-4F5E-8791-8F76F61902DD}" srcOrd="0" destOrd="0" presId="urn:microsoft.com/office/officeart/2005/8/layout/hProcess9"/>
    <dgm:cxn modelId="{8418325D-E1C3-464A-B30B-2969BB52F8E0}" type="presOf" srcId="{97312917-73FE-43D2-9482-D1DFA77EEEAC}" destId="{E823BA07-1C92-4169-88B9-BAFD6A41B4E9}" srcOrd="0" destOrd="0" presId="urn:microsoft.com/office/officeart/2005/8/layout/hProcess9"/>
    <dgm:cxn modelId="{1F62F95F-D42B-4663-81E1-B01F6E5218B4}" srcId="{97312917-73FE-43D2-9482-D1DFA77EEEAC}" destId="{C3118EB8-1985-48E3-8390-0FB1FB25C9A2}" srcOrd="1" destOrd="0" parTransId="{E2E36872-F442-44CF-B7EE-6EFC517157AA}" sibTransId="{C1D3EDDE-2F84-4FE2-ACAC-529C6F5B7C0C}"/>
    <dgm:cxn modelId="{8EFFF864-6964-4A96-9682-3A5CE2D2A874}" type="presOf" srcId="{8BF2E87D-0ACC-4EE4-86AD-3216992EC7BE}" destId="{F2306E63-F215-4573-9E8C-47682CDEA80E}" srcOrd="0" destOrd="0" presId="urn:microsoft.com/office/officeart/2005/8/layout/hProcess9"/>
    <dgm:cxn modelId="{25CE4173-BB52-4990-853A-DDAEA42B61DA}" type="presOf" srcId="{7074FC83-7494-4564-B013-EB25E970BF83}" destId="{F2306E63-F215-4573-9E8C-47682CDEA80E}" srcOrd="0" destOrd="2" presId="urn:microsoft.com/office/officeart/2005/8/layout/hProcess9"/>
    <dgm:cxn modelId="{52DD3782-FDB4-47DC-8E9C-BDC1E930CAF1}" srcId="{8BF2E87D-0ACC-4EE4-86AD-3216992EC7BE}" destId="{2D9F7EED-B307-46F7-A82F-CBCE631C903B}" srcOrd="0" destOrd="0" parTransId="{99794A2D-E65F-4FBC-9E45-5C5BA6CE3C36}" sibTransId="{D619FE1A-F65C-4C30-A9BB-06DC2E30B772}"/>
    <dgm:cxn modelId="{F8051290-37FE-4346-B3DD-4C6FFA542B41}" type="presOf" srcId="{2D9F7EED-B307-46F7-A82F-CBCE631C903B}" destId="{F2306E63-F215-4573-9E8C-47682CDEA80E}" srcOrd="0" destOrd="1" presId="urn:microsoft.com/office/officeart/2005/8/layout/hProcess9"/>
    <dgm:cxn modelId="{C23E9194-2908-4FFC-B034-D7E182FACD06}" srcId="{97312917-73FE-43D2-9482-D1DFA77EEEAC}" destId="{3637072A-0CE7-47BF-B825-227C93989FE4}" srcOrd="2" destOrd="0" parTransId="{B1A4CE45-756C-48C0-BC0D-229233308391}" sibTransId="{A7B0DA9E-39A3-407D-B4DD-B1A45D106E62}"/>
    <dgm:cxn modelId="{C16D4BB0-06B3-43F3-947C-C80775ACE740}" type="presOf" srcId="{3637072A-0CE7-47BF-B825-227C93989FE4}" destId="{1FC318D9-4CE2-460B-A965-63D34A4A7ED4}" srcOrd="0" destOrd="0" presId="urn:microsoft.com/office/officeart/2005/8/layout/hProcess9"/>
    <dgm:cxn modelId="{92C411B7-374B-47C4-AA16-D6018CE6F445}" srcId="{8BF2E87D-0ACC-4EE4-86AD-3216992EC7BE}" destId="{7074FC83-7494-4564-B013-EB25E970BF83}" srcOrd="1" destOrd="0" parTransId="{07906EA6-33E4-4E9B-8E5F-5F15C925498F}" sibTransId="{819A1C51-0BBC-47F1-917E-A0DC644D4BB4}"/>
    <dgm:cxn modelId="{F02B2BCD-725C-4357-8C95-59576868979C}" srcId="{97312917-73FE-43D2-9482-D1DFA77EEEAC}" destId="{8BF2E87D-0ACC-4EE4-86AD-3216992EC7BE}" srcOrd="3" destOrd="0" parTransId="{8DF9D348-3BF9-4CCC-8430-4A45738EDCA8}" sibTransId="{5CE0D7CB-C643-4B5B-B8B1-74D92284DA06}"/>
    <dgm:cxn modelId="{E713CCE0-6B9A-4D49-BC50-49224FE2D02C}" srcId="{97312917-73FE-43D2-9482-D1DFA77EEEAC}" destId="{15413FBD-1AAC-41AD-A323-0F449A50EF1C}" srcOrd="0" destOrd="0" parTransId="{6E9FA896-914F-41D3-937F-8309C8A4347F}" sibTransId="{C7DADF80-8694-42D8-B6DE-13483F3D0A90}"/>
    <dgm:cxn modelId="{388BDD53-4A8F-4C81-9CBA-23333030C714}" type="presParOf" srcId="{E823BA07-1C92-4169-88B9-BAFD6A41B4E9}" destId="{BBAD6F94-8808-4A99-B510-6B014A337002}" srcOrd="0" destOrd="0" presId="urn:microsoft.com/office/officeart/2005/8/layout/hProcess9"/>
    <dgm:cxn modelId="{EF6D7C6C-16BE-4CB2-8D8E-E3484B610CCA}" type="presParOf" srcId="{E823BA07-1C92-4169-88B9-BAFD6A41B4E9}" destId="{04AB9E14-923C-44CF-AD5F-6E97E3E48F61}" srcOrd="1" destOrd="0" presId="urn:microsoft.com/office/officeart/2005/8/layout/hProcess9"/>
    <dgm:cxn modelId="{402AF3AA-539D-469A-AB23-881008FBD14B}" type="presParOf" srcId="{04AB9E14-923C-44CF-AD5F-6E97E3E48F61}" destId="{0C47BF74-C50F-4F5E-8791-8F76F61902DD}" srcOrd="0" destOrd="0" presId="urn:microsoft.com/office/officeart/2005/8/layout/hProcess9"/>
    <dgm:cxn modelId="{8E5F3F87-BF46-4FF5-BA52-6B2B7268F856}" type="presParOf" srcId="{04AB9E14-923C-44CF-AD5F-6E97E3E48F61}" destId="{97539E53-AEA2-4429-810C-C94DC29DCE35}" srcOrd="1" destOrd="0" presId="urn:microsoft.com/office/officeart/2005/8/layout/hProcess9"/>
    <dgm:cxn modelId="{EB6AF1FA-ABA1-42DF-88D5-72A4A4B093BE}" type="presParOf" srcId="{04AB9E14-923C-44CF-AD5F-6E97E3E48F61}" destId="{B432A5B5-C9B7-4B7B-8AD8-58CA08C66C6C}" srcOrd="2" destOrd="0" presId="urn:microsoft.com/office/officeart/2005/8/layout/hProcess9"/>
    <dgm:cxn modelId="{46DFF08C-589A-410F-A8EC-EF492C75CD4E}" type="presParOf" srcId="{04AB9E14-923C-44CF-AD5F-6E97E3E48F61}" destId="{CFE5F9CB-CA7E-4691-B5E0-F0585F335062}" srcOrd="3" destOrd="0" presId="urn:microsoft.com/office/officeart/2005/8/layout/hProcess9"/>
    <dgm:cxn modelId="{13AF6F3F-50D8-4E49-A1A1-9ED356E2A465}" type="presParOf" srcId="{04AB9E14-923C-44CF-AD5F-6E97E3E48F61}" destId="{1FC318D9-4CE2-460B-A965-63D34A4A7ED4}" srcOrd="4" destOrd="0" presId="urn:microsoft.com/office/officeart/2005/8/layout/hProcess9"/>
    <dgm:cxn modelId="{9B443ED5-D494-442F-B39B-47E37E2ACFB8}" type="presParOf" srcId="{04AB9E14-923C-44CF-AD5F-6E97E3E48F61}" destId="{041726FA-838F-48A0-9406-3E1CD7A56037}" srcOrd="5" destOrd="0" presId="urn:microsoft.com/office/officeart/2005/8/layout/hProcess9"/>
    <dgm:cxn modelId="{8FF1D3ED-DF61-46B9-9501-8E0CD7189E9C}" type="presParOf" srcId="{04AB9E14-923C-44CF-AD5F-6E97E3E48F61}" destId="{F2306E63-F215-4573-9E8C-47682CDEA80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C3CB7CA-BCAC-8847-ACA8-15FB70826E89}" type="doc">
      <dgm:prSet loTypeId="urn:microsoft.com/office/officeart/2009/3/layout/SubStepProcess" loCatId="" qsTypeId="urn:microsoft.com/office/officeart/2005/8/quickstyle/simple1" qsCatId="simple" csTypeId="urn:microsoft.com/office/officeart/2005/8/colors/accent1_2" csCatId="accent1" phldr="1"/>
      <dgm:spPr/>
      <dgm:t>
        <a:bodyPr/>
        <a:lstStyle/>
        <a:p>
          <a:endParaRPr lang="es-ES"/>
        </a:p>
      </dgm:t>
    </dgm:pt>
    <dgm:pt modelId="{94951103-09D6-5E4B-8E2C-FC4F1DE97E2B}">
      <dgm:prSet phldrT="[Texto]"/>
      <dgm:spPr/>
      <dgm:t>
        <a:bodyPr/>
        <a:lstStyle/>
        <a:p>
          <a:r>
            <a:rPr lang="es-ES" dirty="0"/>
            <a:t>Identificación de contrato</a:t>
          </a:r>
        </a:p>
      </dgm:t>
    </dgm:pt>
    <dgm:pt modelId="{AA7D2786-B2CE-514C-98B4-677DB83A79AC}" type="parTrans" cxnId="{08D2B0A2-78E9-714A-9B89-B12357A87166}">
      <dgm:prSet/>
      <dgm:spPr/>
      <dgm:t>
        <a:bodyPr/>
        <a:lstStyle/>
        <a:p>
          <a:endParaRPr lang="es-ES"/>
        </a:p>
      </dgm:t>
    </dgm:pt>
    <dgm:pt modelId="{B4CA6BF3-C045-EF4E-894B-D4A7A32F4074}" type="sibTrans" cxnId="{08D2B0A2-78E9-714A-9B89-B12357A87166}">
      <dgm:prSet/>
      <dgm:spPr/>
      <dgm:t>
        <a:bodyPr/>
        <a:lstStyle/>
        <a:p>
          <a:endParaRPr lang="es-ES"/>
        </a:p>
      </dgm:t>
    </dgm:pt>
    <dgm:pt modelId="{0288DCB9-4913-5B4A-84A2-CB38A7D6DA3F}">
      <dgm:prSet phldrT="[Texto]"/>
      <dgm:spPr/>
      <dgm:t>
        <a:bodyPr/>
        <a:lstStyle/>
        <a:p>
          <a:r>
            <a:rPr lang="es-ES" dirty="0"/>
            <a:t>Visitas</a:t>
          </a:r>
        </a:p>
      </dgm:t>
    </dgm:pt>
    <dgm:pt modelId="{F2192AE1-87E4-AD44-8EC9-F4B1886C951C}" type="parTrans" cxnId="{50EA2803-8160-CD49-BA5F-0E22CBAA420D}">
      <dgm:prSet/>
      <dgm:spPr/>
      <dgm:t>
        <a:bodyPr/>
        <a:lstStyle/>
        <a:p>
          <a:endParaRPr lang="es-ES"/>
        </a:p>
      </dgm:t>
    </dgm:pt>
    <dgm:pt modelId="{FED3E6C9-A480-A741-B2A2-0AB6DBD9D3B7}" type="sibTrans" cxnId="{50EA2803-8160-CD49-BA5F-0E22CBAA420D}">
      <dgm:prSet/>
      <dgm:spPr/>
      <dgm:t>
        <a:bodyPr/>
        <a:lstStyle/>
        <a:p>
          <a:endParaRPr lang="es-ES"/>
        </a:p>
      </dgm:t>
    </dgm:pt>
    <dgm:pt modelId="{FAD620C7-469E-6B4E-8A26-568F619E8868}">
      <dgm:prSet phldrT="[Texto]"/>
      <dgm:spPr/>
      <dgm:t>
        <a:bodyPr/>
        <a:lstStyle/>
        <a:p>
          <a:r>
            <a:rPr lang="es-ES" dirty="0"/>
            <a:t>Diligencia de secuestro</a:t>
          </a:r>
        </a:p>
      </dgm:t>
    </dgm:pt>
    <dgm:pt modelId="{71A932F9-253A-1C4A-98BD-7EE3D013380B}" type="parTrans" cxnId="{053DAF39-2C1F-CC42-9C54-B5B1A806CDC2}">
      <dgm:prSet/>
      <dgm:spPr/>
      <dgm:t>
        <a:bodyPr/>
        <a:lstStyle/>
        <a:p>
          <a:endParaRPr lang="es-ES"/>
        </a:p>
      </dgm:t>
    </dgm:pt>
    <dgm:pt modelId="{63743F04-A84D-2F43-9939-D1F13EBFF7D6}" type="sibTrans" cxnId="{053DAF39-2C1F-CC42-9C54-B5B1A806CDC2}">
      <dgm:prSet/>
      <dgm:spPr/>
      <dgm:t>
        <a:bodyPr/>
        <a:lstStyle/>
        <a:p>
          <a:endParaRPr lang="es-ES"/>
        </a:p>
      </dgm:t>
    </dgm:pt>
    <dgm:pt modelId="{60E2C4A1-7363-604D-ADE7-F9038C19497B}">
      <dgm:prSet phldrT="[Texto]"/>
      <dgm:spPr/>
      <dgm:t>
        <a:bodyPr/>
        <a:lstStyle/>
        <a:p>
          <a:r>
            <a:rPr lang="es-ES" dirty="0"/>
            <a:t>Reconocimiento de contrato - incorporación como recaudo centralizado</a:t>
          </a:r>
        </a:p>
      </dgm:t>
    </dgm:pt>
    <dgm:pt modelId="{0AD8607E-38FE-B148-93EB-71365D08BEB7}" type="parTrans" cxnId="{313F205A-8546-7241-90A9-EA23B90A56C5}">
      <dgm:prSet/>
      <dgm:spPr/>
      <dgm:t>
        <a:bodyPr/>
        <a:lstStyle/>
        <a:p>
          <a:endParaRPr lang="es-ES"/>
        </a:p>
      </dgm:t>
    </dgm:pt>
    <dgm:pt modelId="{4F751FB8-E052-6A4C-B93E-905333AFBA8F}" type="sibTrans" cxnId="{313F205A-8546-7241-90A9-EA23B90A56C5}">
      <dgm:prSet/>
      <dgm:spPr/>
      <dgm:t>
        <a:bodyPr/>
        <a:lstStyle/>
        <a:p>
          <a:endParaRPr lang="es-ES"/>
        </a:p>
      </dgm:t>
    </dgm:pt>
    <dgm:pt modelId="{CC4CC4C3-3F41-8047-A65F-139351CEF3F7}">
      <dgm:prSet phldrT="[Texto]"/>
      <dgm:spPr/>
      <dgm:t>
        <a:bodyPr/>
        <a:lstStyle/>
        <a:p>
          <a:r>
            <a:rPr lang="es-ES" dirty="0"/>
            <a:t>Inicio de proceso de saneamiento de contratos</a:t>
          </a:r>
        </a:p>
      </dgm:t>
    </dgm:pt>
    <dgm:pt modelId="{6465F7AD-A24E-6E4D-8A39-28566A0A1BDE}" type="parTrans" cxnId="{170A8A70-8CA7-3A40-AD81-8A8789B10A2A}">
      <dgm:prSet/>
      <dgm:spPr/>
      <dgm:t>
        <a:bodyPr/>
        <a:lstStyle/>
        <a:p>
          <a:endParaRPr lang="es-ES"/>
        </a:p>
      </dgm:t>
    </dgm:pt>
    <dgm:pt modelId="{E76A7E5D-99A2-C04B-B359-C7881D889969}" type="sibTrans" cxnId="{170A8A70-8CA7-3A40-AD81-8A8789B10A2A}">
      <dgm:prSet/>
      <dgm:spPr/>
      <dgm:t>
        <a:bodyPr/>
        <a:lstStyle/>
        <a:p>
          <a:endParaRPr lang="es-ES"/>
        </a:p>
      </dgm:t>
    </dgm:pt>
    <dgm:pt modelId="{7C798E66-A403-5A41-80AD-A84802BAE74F}">
      <dgm:prSet phldrT="[Texto]" custT="1"/>
      <dgm:spPr/>
      <dgm:t>
        <a:bodyPr/>
        <a:lstStyle/>
        <a:p>
          <a:r>
            <a:rPr lang="es-ES" sz="1400" dirty="0"/>
            <a:t>Contratos saneados</a:t>
          </a:r>
        </a:p>
      </dgm:t>
    </dgm:pt>
    <dgm:pt modelId="{5D1C72C3-EA21-A34B-B49A-331AA083E0EB}" type="parTrans" cxnId="{8BEDF4F5-6921-AD4F-A43D-2CE5C7D2844A}">
      <dgm:prSet/>
      <dgm:spPr/>
      <dgm:t>
        <a:bodyPr/>
        <a:lstStyle/>
        <a:p>
          <a:endParaRPr lang="es-ES"/>
        </a:p>
      </dgm:t>
    </dgm:pt>
    <dgm:pt modelId="{CF79F2A9-B57F-1045-BFAB-B3CE2BE4E0A0}" type="sibTrans" cxnId="{8BEDF4F5-6921-AD4F-A43D-2CE5C7D2844A}">
      <dgm:prSet/>
      <dgm:spPr/>
      <dgm:t>
        <a:bodyPr/>
        <a:lstStyle/>
        <a:p>
          <a:endParaRPr lang="es-ES"/>
        </a:p>
      </dgm:t>
    </dgm:pt>
    <dgm:pt modelId="{C5FC5706-56A3-BC49-83D0-EE0597CD56DA}">
      <dgm:prSet phldrT="[Texto]" custT="1"/>
      <dgm:spPr/>
      <dgm:t>
        <a:bodyPr/>
        <a:lstStyle/>
        <a:p>
          <a:r>
            <a:rPr lang="es-ES" sz="1400" dirty="0"/>
            <a:t>Entregas voluntarias</a:t>
          </a:r>
        </a:p>
      </dgm:t>
    </dgm:pt>
    <dgm:pt modelId="{48E73A8A-7D5B-814E-BAA9-A9B1E515AB25}" type="parTrans" cxnId="{14AF91B4-C137-7246-AE1C-09AB586D6915}">
      <dgm:prSet/>
      <dgm:spPr/>
      <dgm:t>
        <a:bodyPr/>
        <a:lstStyle/>
        <a:p>
          <a:endParaRPr lang="es-ES"/>
        </a:p>
      </dgm:t>
    </dgm:pt>
    <dgm:pt modelId="{D29A9688-FB9B-7544-80E4-454983169F21}" type="sibTrans" cxnId="{14AF91B4-C137-7246-AE1C-09AB586D6915}">
      <dgm:prSet/>
      <dgm:spPr/>
      <dgm:t>
        <a:bodyPr/>
        <a:lstStyle/>
        <a:p>
          <a:endParaRPr lang="es-ES"/>
        </a:p>
      </dgm:t>
    </dgm:pt>
    <dgm:pt modelId="{0756712A-B80F-814B-A609-E5DB683431F2}">
      <dgm:prSet phldrT="[Texto]" custT="1"/>
      <dgm:spPr/>
      <dgm:t>
        <a:bodyPr/>
        <a:lstStyle/>
        <a:p>
          <a:r>
            <a:rPr lang="es-ES" sz="1400" dirty="0"/>
            <a:t>Activos recuperados por diligencia de desalojo</a:t>
          </a:r>
        </a:p>
      </dgm:t>
    </dgm:pt>
    <dgm:pt modelId="{2D88B8DA-0FB2-D444-BE04-5D6F218EF4CD}" type="parTrans" cxnId="{0AFB0382-1245-4745-B53C-EE3B113EDCA6}">
      <dgm:prSet/>
      <dgm:spPr/>
      <dgm:t>
        <a:bodyPr/>
        <a:lstStyle/>
        <a:p>
          <a:endParaRPr lang="es-ES"/>
        </a:p>
      </dgm:t>
    </dgm:pt>
    <dgm:pt modelId="{3E75149D-EF6A-B04F-B7E6-8A11F805DE76}" type="sibTrans" cxnId="{0AFB0382-1245-4745-B53C-EE3B113EDCA6}">
      <dgm:prSet/>
      <dgm:spPr/>
      <dgm:t>
        <a:bodyPr/>
        <a:lstStyle/>
        <a:p>
          <a:endParaRPr lang="es-ES"/>
        </a:p>
      </dgm:t>
    </dgm:pt>
    <dgm:pt modelId="{3FC68D51-531A-5D4D-9FB4-2B25BCECC993}">
      <dgm:prSet phldrT="[Texto]" custT="1"/>
      <dgm:spPr/>
      <dgm:t>
        <a:bodyPr/>
        <a:lstStyle/>
        <a:p>
          <a:r>
            <a:rPr lang="es-ES" sz="1400" dirty="0"/>
            <a:t>Activos recuperados con  restitución de inmueble arrendado</a:t>
          </a:r>
        </a:p>
      </dgm:t>
    </dgm:pt>
    <dgm:pt modelId="{8AD93403-FB28-1345-82A9-4F70E4DE6A24}" type="parTrans" cxnId="{3B3A57E2-975E-3240-9F31-3DACA13146C4}">
      <dgm:prSet/>
      <dgm:spPr/>
      <dgm:t>
        <a:bodyPr/>
        <a:lstStyle/>
        <a:p>
          <a:endParaRPr lang="es-ES"/>
        </a:p>
      </dgm:t>
    </dgm:pt>
    <dgm:pt modelId="{DA3AF707-58EC-7B43-BF48-DAC51A060D40}" type="sibTrans" cxnId="{3B3A57E2-975E-3240-9F31-3DACA13146C4}">
      <dgm:prSet/>
      <dgm:spPr/>
      <dgm:t>
        <a:bodyPr/>
        <a:lstStyle/>
        <a:p>
          <a:endParaRPr lang="es-ES"/>
        </a:p>
      </dgm:t>
    </dgm:pt>
    <dgm:pt modelId="{37FA6E75-06E2-314F-ADEB-30AA944D5877}" type="pres">
      <dgm:prSet presAssocID="{0C3CB7CA-BCAC-8847-ACA8-15FB70826E89}" presName="Name0" presStyleCnt="0">
        <dgm:presLayoutVars>
          <dgm:chMax val="7"/>
          <dgm:dir/>
          <dgm:animOne val="branch"/>
        </dgm:presLayoutVars>
      </dgm:prSet>
      <dgm:spPr/>
    </dgm:pt>
    <dgm:pt modelId="{67425A5C-3363-3740-AF72-C9BCAB0E6244}" type="pres">
      <dgm:prSet presAssocID="{94951103-09D6-5E4B-8E2C-FC4F1DE97E2B}" presName="parTx1" presStyleLbl="node1" presStyleIdx="0" presStyleCnt="3"/>
      <dgm:spPr/>
    </dgm:pt>
    <dgm:pt modelId="{252DBD05-FED7-1A40-89B0-809133DACB8D}" type="pres">
      <dgm:prSet presAssocID="{94951103-09D6-5E4B-8E2C-FC4F1DE97E2B}" presName="spPre1" presStyleCnt="0"/>
      <dgm:spPr/>
    </dgm:pt>
    <dgm:pt modelId="{3B18EFF5-C534-FB40-A360-E736DCF160E5}" type="pres">
      <dgm:prSet presAssocID="{94951103-09D6-5E4B-8E2C-FC4F1DE97E2B}" presName="chLin1" presStyleCnt="0"/>
      <dgm:spPr/>
    </dgm:pt>
    <dgm:pt modelId="{5E9138CB-51C0-1041-B494-3065677CCA31}" type="pres">
      <dgm:prSet presAssocID="{F2192AE1-87E4-AD44-8EC9-F4B1886C951C}" presName="Name11" presStyleLbl="parChTrans1D1" presStyleIdx="0" presStyleCnt="16"/>
      <dgm:spPr/>
    </dgm:pt>
    <dgm:pt modelId="{0B36956F-297A-2D4F-BF3D-6CEB5A4D1870}" type="pres">
      <dgm:prSet presAssocID="{F2192AE1-87E4-AD44-8EC9-F4B1886C951C}" presName="Name31" presStyleLbl="parChTrans1D1" presStyleIdx="1" presStyleCnt="16"/>
      <dgm:spPr/>
    </dgm:pt>
    <dgm:pt modelId="{5A088220-11C8-EE49-9304-8C82DD23EC27}" type="pres">
      <dgm:prSet presAssocID="{0288DCB9-4913-5B4A-84A2-CB38A7D6DA3F}" presName="txAndLines1" presStyleCnt="0"/>
      <dgm:spPr/>
    </dgm:pt>
    <dgm:pt modelId="{9D1CB278-D3B9-7749-9E65-12EF2D529E17}" type="pres">
      <dgm:prSet presAssocID="{0288DCB9-4913-5B4A-84A2-CB38A7D6DA3F}" presName="anchor1" presStyleCnt="0"/>
      <dgm:spPr/>
    </dgm:pt>
    <dgm:pt modelId="{79ADA2EB-4F7C-AF45-8507-F389D57B3B09}" type="pres">
      <dgm:prSet presAssocID="{0288DCB9-4913-5B4A-84A2-CB38A7D6DA3F}" presName="backup1" presStyleCnt="0"/>
      <dgm:spPr/>
    </dgm:pt>
    <dgm:pt modelId="{C127EF33-CC4F-6449-9DDD-4A21DB44D9B8}" type="pres">
      <dgm:prSet presAssocID="{0288DCB9-4913-5B4A-84A2-CB38A7D6DA3F}" presName="preLine1" presStyleLbl="parChTrans1D1" presStyleIdx="2" presStyleCnt="16"/>
      <dgm:spPr/>
    </dgm:pt>
    <dgm:pt modelId="{CBD437AB-2335-6C42-927C-773DC0D84DE8}" type="pres">
      <dgm:prSet presAssocID="{0288DCB9-4913-5B4A-84A2-CB38A7D6DA3F}" presName="desTx1" presStyleLbl="revTx" presStyleIdx="0" presStyleCnt="0">
        <dgm:presLayoutVars>
          <dgm:bulletEnabled val="1"/>
        </dgm:presLayoutVars>
      </dgm:prSet>
      <dgm:spPr/>
    </dgm:pt>
    <dgm:pt modelId="{C9E15C61-8027-9D4F-8FD3-DA21FF236433}" type="pres">
      <dgm:prSet presAssocID="{0288DCB9-4913-5B4A-84A2-CB38A7D6DA3F}" presName="postLine1" presStyleLbl="parChTrans1D1" presStyleIdx="3" presStyleCnt="16"/>
      <dgm:spPr/>
    </dgm:pt>
    <dgm:pt modelId="{1D22BBD7-A6F5-9948-892E-3D3ED82A5EF0}" type="pres">
      <dgm:prSet presAssocID="{71A932F9-253A-1C4A-98BD-7EE3D013380B}" presName="Name11" presStyleLbl="parChTrans1D1" presStyleIdx="4" presStyleCnt="16"/>
      <dgm:spPr/>
    </dgm:pt>
    <dgm:pt modelId="{85CC9DDD-F3CA-7A45-98DA-6D0F3B7FC677}" type="pres">
      <dgm:prSet presAssocID="{71A932F9-253A-1C4A-98BD-7EE3D013380B}" presName="Name31" presStyleLbl="parChTrans1D1" presStyleIdx="5" presStyleCnt="16"/>
      <dgm:spPr/>
    </dgm:pt>
    <dgm:pt modelId="{511E51C0-14E6-2B4D-BDC5-CE8E77F230B0}" type="pres">
      <dgm:prSet presAssocID="{FAD620C7-469E-6B4E-8A26-568F619E8868}" presName="txAndLines1" presStyleCnt="0"/>
      <dgm:spPr/>
    </dgm:pt>
    <dgm:pt modelId="{707245F7-96E5-3142-999C-5B775E54D93F}" type="pres">
      <dgm:prSet presAssocID="{FAD620C7-469E-6B4E-8A26-568F619E8868}" presName="anchor1" presStyleCnt="0"/>
      <dgm:spPr/>
    </dgm:pt>
    <dgm:pt modelId="{BC2B7D52-0DC2-2B4F-9D56-6722E3420EE1}" type="pres">
      <dgm:prSet presAssocID="{FAD620C7-469E-6B4E-8A26-568F619E8868}" presName="backup1" presStyleCnt="0"/>
      <dgm:spPr/>
    </dgm:pt>
    <dgm:pt modelId="{D3622CC5-3E75-894D-9066-DB54D7B863D9}" type="pres">
      <dgm:prSet presAssocID="{FAD620C7-469E-6B4E-8A26-568F619E8868}" presName="preLine1" presStyleLbl="parChTrans1D1" presStyleIdx="6" presStyleCnt="16"/>
      <dgm:spPr/>
    </dgm:pt>
    <dgm:pt modelId="{5E6A03B8-ED82-0D48-9C9A-0799B44D511D}" type="pres">
      <dgm:prSet presAssocID="{FAD620C7-469E-6B4E-8A26-568F619E8868}" presName="desTx1" presStyleLbl="revTx" presStyleIdx="0" presStyleCnt="0">
        <dgm:presLayoutVars>
          <dgm:bulletEnabled val="1"/>
        </dgm:presLayoutVars>
      </dgm:prSet>
      <dgm:spPr/>
    </dgm:pt>
    <dgm:pt modelId="{48ED2551-2111-6F47-95C3-61A80117581A}" type="pres">
      <dgm:prSet presAssocID="{FAD620C7-469E-6B4E-8A26-568F619E8868}" presName="postLine1" presStyleLbl="parChTrans1D1" presStyleIdx="7" presStyleCnt="16"/>
      <dgm:spPr/>
    </dgm:pt>
    <dgm:pt modelId="{DBAC9CD6-DF81-F34B-8998-14E8CF3D36EB}" type="pres">
      <dgm:prSet presAssocID="{94951103-09D6-5E4B-8E2C-FC4F1DE97E2B}" presName="spPost1" presStyleCnt="0"/>
      <dgm:spPr/>
    </dgm:pt>
    <dgm:pt modelId="{9DC3068F-3D7C-EF43-BE39-54F0AD7BD212}" type="pres">
      <dgm:prSet presAssocID="{60E2C4A1-7363-604D-ADE7-F9038C19497B}" presName="parTx2" presStyleLbl="node1" presStyleIdx="1" presStyleCnt="3"/>
      <dgm:spPr/>
    </dgm:pt>
    <dgm:pt modelId="{833201AA-01A9-F446-B956-366CA9862CB1}" type="pres">
      <dgm:prSet presAssocID="{CC4CC4C3-3F41-8047-A65F-139351CEF3F7}" presName="parTx3" presStyleLbl="node1" presStyleIdx="2" presStyleCnt="3"/>
      <dgm:spPr/>
    </dgm:pt>
    <dgm:pt modelId="{E99A6645-97B1-E448-87EC-778C96E3B911}" type="pres">
      <dgm:prSet presAssocID="{CC4CC4C3-3F41-8047-A65F-139351CEF3F7}" presName="spPre3" presStyleCnt="0"/>
      <dgm:spPr/>
    </dgm:pt>
    <dgm:pt modelId="{EB7D5506-E738-EB4F-9EAE-3BB2D8640A6A}" type="pres">
      <dgm:prSet presAssocID="{CC4CC4C3-3F41-8047-A65F-139351CEF3F7}" presName="chLin3" presStyleCnt="0"/>
      <dgm:spPr/>
    </dgm:pt>
    <dgm:pt modelId="{72AC7C69-2FCF-8543-A23D-8B262F30194E}" type="pres">
      <dgm:prSet presAssocID="{5D1C72C3-EA21-A34B-B49A-331AA083E0EB}" presName="Name79" presStyleLbl="parChTrans1D1" presStyleIdx="8" presStyleCnt="16"/>
      <dgm:spPr/>
    </dgm:pt>
    <dgm:pt modelId="{6A60AE51-463F-644B-B390-017ABE245AF1}" type="pres">
      <dgm:prSet presAssocID="{7C798E66-A403-5A41-80AD-A84802BAE74F}" presName="txAndLines3" presStyleCnt="0"/>
      <dgm:spPr/>
    </dgm:pt>
    <dgm:pt modelId="{C3D0CA6F-5E4C-3649-9032-985D024C0775}" type="pres">
      <dgm:prSet presAssocID="{7C798E66-A403-5A41-80AD-A84802BAE74F}" presName="anchor3" presStyleCnt="0"/>
      <dgm:spPr/>
    </dgm:pt>
    <dgm:pt modelId="{C69E1C05-B7BF-F546-9AE3-53B39D224FB9}" type="pres">
      <dgm:prSet presAssocID="{7C798E66-A403-5A41-80AD-A84802BAE74F}" presName="backup3" presStyleCnt="0"/>
      <dgm:spPr/>
    </dgm:pt>
    <dgm:pt modelId="{7E05BEA6-BA67-E14A-8AF1-C16D63BD8AE2}" type="pres">
      <dgm:prSet presAssocID="{7C798E66-A403-5A41-80AD-A84802BAE74F}" presName="preLine3" presStyleLbl="parChTrans1D1" presStyleIdx="9" presStyleCnt="16"/>
      <dgm:spPr/>
    </dgm:pt>
    <dgm:pt modelId="{90E7163C-CA15-7143-8256-49386758685D}" type="pres">
      <dgm:prSet presAssocID="{7C798E66-A403-5A41-80AD-A84802BAE74F}" presName="desTx3" presStyleLbl="revTx" presStyleIdx="0" presStyleCnt="0">
        <dgm:presLayoutVars>
          <dgm:bulletEnabled val="1"/>
        </dgm:presLayoutVars>
      </dgm:prSet>
      <dgm:spPr/>
    </dgm:pt>
    <dgm:pt modelId="{3A61EAAC-D9FA-9C4F-A6B1-75BC5E3CB282}" type="pres">
      <dgm:prSet presAssocID="{48E73A8A-7D5B-814E-BAA9-A9B1E515AB25}" presName="Name79" presStyleLbl="parChTrans1D1" presStyleIdx="10" presStyleCnt="16"/>
      <dgm:spPr/>
    </dgm:pt>
    <dgm:pt modelId="{ED672070-B8BB-BC49-A5B5-10FAC655AC41}" type="pres">
      <dgm:prSet presAssocID="{C5FC5706-56A3-BC49-83D0-EE0597CD56DA}" presName="txAndLines3" presStyleCnt="0"/>
      <dgm:spPr/>
    </dgm:pt>
    <dgm:pt modelId="{4445AD22-3C48-3144-8F49-E88DD36E2FD5}" type="pres">
      <dgm:prSet presAssocID="{C5FC5706-56A3-BC49-83D0-EE0597CD56DA}" presName="anchor3" presStyleCnt="0"/>
      <dgm:spPr/>
    </dgm:pt>
    <dgm:pt modelId="{97E96F93-9A03-3F4F-8A5E-CED5C437B126}" type="pres">
      <dgm:prSet presAssocID="{C5FC5706-56A3-BC49-83D0-EE0597CD56DA}" presName="backup3" presStyleCnt="0"/>
      <dgm:spPr/>
    </dgm:pt>
    <dgm:pt modelId="{4998F317-AD4C-0A4F-B0EF-1D9EDA148CBF}" type="pres">
      <dgm:prSet presAssocID="{C5FC5706-56A3-BC49-83D0-EE0597CD56DA}" presName="preLine3" presStyleLbl="parChTrans1D1" presStyleIdx="11" presStyleCnt="16"/>
      <dgm:spPr/>
    </dgm:pt>
    <dgm:pt modelId="{B545E444-FC77-2F4A-8B6F-B4750B7159C8}" type="pres">
      <dgm:prSet presAssocID="{C5FC5706-56A3-BC49-83D0-EE0597CD56DA}" presName="desTx3" presStyleLbl="revTx" presStyleIdx="0" presStyleCnt="0">
        <dgm:presLayoutVars>
          <dgm:bulletEnabled val="1"/>
        </dgm:presLayoutVars>
      </dgm:prSet>
      <dgm:spPr/>
    </dgm:pt>
    <dgm:pt modelId="{25A68A6B-9A8E-EF48-A6EE-4FCF02ABDB77}" type="pres">
      <dgm:prSet presAssocID="{2D88B8DA-0FB2-D444-BE04-5D6F218EF4CD}" presName="Name79" presStyleLbl="parChTrans1D1" presStyleIdx="12" presStyleCnt="16"/>
      <dgm:spPr/>
    </dgm:pt>
    <dgm:pt modelId="{1A10069E-5D51-0C46-B79F-5EDE99FD390D}" type="pres">
      <dgm:prSet presAssocID="{0756712A-B80F-814B-A609-E5DB683431F2}" presName="txAndLines3" presStyleCnt="0"/>
      <dgm:spPr/>
    </dgm:pt>
    <dgm:pt modelId="{2424E6A8-D1A5-5045-BF28-F3D25FB58115}" type="pres">
      <dgm:prSet presAssocID="{0756712A-B80F-814B-A609-E5DB683431F2}" presName="anchor3" presStyleCnt="0"/>
      <dgm:spPr/>
    </dgm:pt>
    <dgm:pt modelId="{27C42B02-B15A-7F4E-B460-38DE49C47A8F}" type="pres">
      <dgm:prSet presAssocID="{0756712A-B80F-814B-A609-E5DB683431F2}" presName="backup3" presStyleCnt="0"/>
      <dgm:spPr/>
    </dgm:pt>
    <dgm:pt modelId="{71EBE0CD-4707-9B45-B3A0-3F77440773A9}" type="pres">
      <dgm:prSet presAssocID="{0756712A-B80F-814B-A609-E5DB683431F2}" presName="preLine3" presStyleLbl="parChTrans1D1" presStyleIdx="13" presStyleCnt="16"/>
      <dgm:spPr/>
    </dgm:pt>
    <dgm:pt modelId="{CA3C3B29-63C1-6144-A89C-5D04F31D995A}" type="pres">
      <dgm:prSet presAssocID="{0756712A-B80F-814B-A609-E5DB683431F2}" presName="desTx3" presStyleLbl="revTx" presStyleIdx="0" presStyleCnt="0">
        <dgm:presLayoutVars>
          <dgm:bulletEnabled val="1"/>
        </dgm:presLayoutVars>
      </dgm:prSet>
      <dgm:spPr/>
    </dgm:pt>
    <dgm:pt modelId="{BB76ADA4-8E17-9A4C-AA55-8DB4F9779B8B}" type="pres">
      <dgm:prSet presAssocID="{8AD93403-FB28-1345-82A9-4F70E4DE6A24}" presName="Name79" presStyleLbl="parChTrans1D1" presStyleIdx="14" presStyleCnt="16"/>
      <dgm:spPr/>
    </dgm:pt>
    <dgm:pt modelId="{1801C1C5-A149-CE41-922E-C15335075B37}" type="pres">
      <dgm:prSet presAssocID="{3FC68D51-531A-5D4D-9FB4-2B25BCECC993}" presName="txAndLines3" presStyleCnt="0"/>
      <dgm:spPr/>
    </dgm:pt>
    <dgm:pt modelId="{82BB8EDB-88F1-B240-AD01-60FA096D1109}" type="pres">
      <dgm:prSet presAssocID="{3FC68D51-531A-5D4D-9FB4-2B25BCECC993}" presName="anchor3" presStyleCnt="0"/>
      <dgm:spPr/>
    </dgm:pt>
    <dgm:pt modelId="{7042016C-C341-A047-9EC5-A815F0574949}" type="pres">
      <dgm:prSet presAssocID="{3FC68D51-531A-5D4D-9FB4-2B25BCECC993}" presName="backup3" presStyleCnt="0"/>
      <dgm:spPr/>
    </dgm:pt>
    <dgm:pt modelId="{205819E7-83F0-0945-9D0A-7FE4B56B29FC}" type="pres">
      <dgm:prSet presAssocID="{3FC68D51-531A-5D4D-9FB4-2B25BCECC993}" presName="preLine3" presStyleLbl="parChTrans1D1" presStyleIdx="15" presStyleCnt="16"/>
      <dgm:spPr/>
    </dgm:pt>
    <dgm:pt modelId="{81C4DEC1-A9A1-A04B-9E0B-FEE5ABDAE9AD}" type="pres">
      <dgm:prSet presAssocID="{3FC68D51-531A-5D4D-9FB4-2B25BCECC993}" presName="desTx3" presStyleLbl="revTx" presStyleIdx="0" presStyleCnt="0" custScaleX="221099" custScaleY="198224" custLinFactNeighborX="1385" custLinFactNeighborY="49722">
        <dgm:presLayoutVars>
          <dgm:bulletEnabled val="1"/>
        </dgm:presLayoutVars>
      </dgm:prSet>
      <dgm:spPr/>
    </dgm:pt>
  </dgm:ptLst>
  <dgm:cxnLst>
    <dgm:cxn modelId="{BFA7FA00-AFCA-CB48-B07E-19FC9D060F6A}" type="presOf" srcId="{60E2C4A1-7363-604D-ADE7-F9038C19497B}" destId="{9DC3068F-3D7C-EF43-BE39-54F0AD7BD212}" srcOrd="0" destOrd="0" presId="urn:microsoft.com/office/officeart/2009/3/layout/SubStepProcess"/>
    <dgm:cxn modelId="{50EA2803-8160-CD49-BA5F-0E22CBAA420D}" srcId="{94951103-09D6-5E4B-8E2C-FC4F1DE97E2B}" destId="{0288DCB9-4913-5B4A-84A2-CB38A7D6DA3F}" srcOrd="0" destOrd="0" parTransId="{F2192AE1-87E4-AD44-8EC9-F4B1886C951C}" sibTransId="{FED3E6C9-A480-A741-B2A2-0AB6DBD9D3B7}"/>
    <dgm:cxn modelId="{0480CA18-A8EE-884B-B5C5-3FE8BFC8C058}" type="presOf" srcId="{7C798E66-A403-5A41-80AD-A84802BAE74F}" destId="{90E7163C-CA15-7143-8256-49386758685D}" srcOrd="0" destOrd="0" presId="urn:microsoft.com/office/officeart/2009/3/layout/SubStepProcess"/>
    <dgm:cxn modelId="{8A73662C-84F6-BD4B-987B-F4969D90CB78}" type="presOf" srcId="{3FC68D51-531A-5D4D-9FB4-2B25BCECC993}" destId="{81C4DEC1-A9A1-A04B-9E0B-FEE5ABDAE9AD}" srcOrd="0" destOrd="0" presId="urn:microsoft.com/office/officeart/2009/3/layout/SubStepProcess"/>
    <dgm:cxn modelId="{053DAF39-2C1F-CC42-9C54-B5B1A806CDC2}" srcId="{94951103-09D6-5E4B-8E2C-FC4F1DE97E2B}" destId="{FAD620C7-469E-6B4E-8A26-568F619E8868}" srcOrd="1" destOrd="0" parTransId="{71A932F9-253A-1C4A-98BD-7EE3D013380B}" sibTransId="{63743F04-A84D-2F43-9939-D1F13EBFF7D6}"/>
    <dgm:cxn modelId="{051C883A-7323-2440-B4EF-E943A92C33C8}" type="presOf" srcId="{0288DCB9-4913-5B4A-84A2-CB38A7D6DA3F}" destId="{CBD437AB-2335-6C42-927C-773DC0D84DE8}" srcOrd="0" destOrd="0" presId="urn:microsoft.com/office/officeart/2009/3/layout/SubStepProcess"/>
    <dgm:cxn modelId="{34D58645-1AE6-0E4A-B137-5A9BC5C6EE41}" type="presOf" srcId="{0C3CB7CA-BCAC-8847-ACA8-15FB70826E89}" destId="{37FA6E75-06E2-314F-ADEB-30AA944D5877}" srcOrd="0" destOrd="0" presId="urn:microsoft.com/office/officeart/2009/3/layout/SubStepProcess"/>
    <dgm:cxn modelId="{170A8A70-8CA7-3A40-AD81-8A8789B10A2A}" srcId="{0C3CB7CA-BCAC-8847-ACA8-15FB70826E89}" destId="{CC4CC4C3-3F41-8047-A65F-139351CEF3F7}" srcOrd="2" destOrd="0" parTransId="{6465F7AD-A24E-6E4D-8A39-28566A0A1BDE}" sibTransId="{E76A7E5D-99A2-C04B-B359-C7881D889969}"/>
    <dgm:cxn modelId="{313F205A-8546-7241-90A9-EA23B90A56C5}" srcId="{0C3CB7CA-BCAC-8847-ACA8-15FB70826E89}" destId="{60E2C4A1-7363-604D-ADE7-F9038C19497B}" srcOrd="1" destOrd="0" parTransId="{0AD8607E-38FE-B148-93EB-71365D08BEB7}" sibTransId="{4F751FB8-E052-6A4C-B93E-905333AFBA8F}"/>
    <dgm:cxn modelId="{0AFB0382-1245-4745-B53C-EE3B113EDCA6}" srcId="{CC4CC4C3-3F41-8047-A65F-139351CEF3F7}" destId="{0756712A-B80F-814B-A609-E5DB683431F2}" srcOrd="2" destOrd="0" parTransId="{2D88B8DA-0FB2-D444-BE04-5D6F218EF4CD}" sibTransId="{3E75149D-EF6A-B04F-B7E6-8A11F805DE76}"/>
    <dgm:cxn modelId="{08D2B0A2-78E9-714A-9B89-B12357A87166}" srcId="{0C3CB7CA-BCAC-8847-ACA8-15FB70826E89}" destId="{94951103-09D6-5E4B-8E2C-FC4F1DE97E2B}" srcOrd="0" destOrd="0" parTransId="{AA7D2786-B2CE-514C-98B4-677DB83A79AC}" sibTransId="{B4CA6BF3-C045-EF4E-894B-D4A7A32F4074}"/>
    <dgm:cxn modelId="{14AF91B4-C137-7246-AE1C-09AB586D6915}" srcId="{CC4CC4C3-3F41-8047-A65F-139351CEF3F7}" destId="{C5FC5706-56A3-BC49-83D0-EE0597CD56DA}" srcOrd="1" destOrd="0" parTransId="{48E73A8A-7D5B-814E-BAA9-A9B1E515AB25}" sibTransId="{D29A9688-FB9B-7544-80E4-454983169F21}"/>
    <dgm:cxn modelId="{7C8785D3-59F4-2C4D-8DC7-B6F8A8E645B7}" type="presOf" srcId="{FAD620C7-469E-6B4E-8A26-568F619E8868}" destId="{5E6A03B8-ED82-0D48-9C9A-0799B44D511D}" srcOrd="0" destOrd="0" presId="urn:microsoft.com/office/officeart/2009/3/layout/SubStepProcess"/>
    <dgm:cxn modelId="{8443A1D8-C88D-BC4D-811D-7054C12E079D}" type="presOf" srcId="{94951103-09D6-5E4B-8E2C-FC4F1DE97E2B}" destId="{67425A5C-3363-3740-AF72-C9BCAB0E6244}" srcOrd="0" destOrd="0" presId="urn:microsoft.com/office/officeart/2009/3/layout/SubStepProcess"/>
    <dgm:cxn modelId="{22E8EEE1-1DA0-FF49-81AB-1950557C530E}" type="presOf" srcId="{0756712A-B80F-814B-A609-E5DB683431F2}" destId="{CA3C3B29-63C1-6144-A89C-5D04F31D995A}" srcOrd="0" destOrd="0" presId="urn:microsoft.com/office/officeart/2009/3/layout/SubStepProcess"/>
    <dgm:cxn modelId="{3B3A57E2-975E-3240-9F31-3DACA13146C4}" srcId="{CC4CC4C3-3F41-8047-A65F-139351CEF3F7}" destId="{3FC68D51-531A-5D4D-9FB4-2B25BCECC993}" srcOrd="3" destOrd="0" parTransId="{8AD93403-FB28-1345-82A9-4F70E4DE6A24}" sibTransId="{DA3AF707-58EC-7B43-BF48-DAC51A060D40}"/>
    <dgm:cxn modelId="{66BF47E3-DC86-214F-871A-8670C8C04187}" type="presOf" srcId="{CC4CC4C3-3F41-8047-A65F-139351CEF3F7}" destId="{833201AA-01A9-F446-B956-366CA9862CB1}" srcOrd="0" destOrd="0" presId="urn:microsoft.com/office/officeart/2009/3/layout/SubStepProcess"/>
    <dgm:cxn modelId="{7E7987E5-4970-BE45-87F4-DA3069042171}" type="presOf" srcId="{C5FC5706-56A3-BC49-83D0-EE0597CD56DA}" destId="{B545E444-FC77-2F4A-8B6F-B4750B7159C8}" srcOrd="0" destOrd="0" presId="urn:microsoft.com/office/officeart/2009/3/layout/SubStepProcess"/>
    <dgm:cxn modelId="{8BEDF4F5-6921-AD4F-A43D-2CE5C7D2844A}" srcId="{CC4CC4C3-3F41-8047-A65F-139351CEF3F7}" destId="{7C798E66-A403-5A41-80AD-A84802BAE74F}" srcOrd="0" destOrd="0" parTransId="{5D1C72C3-EA21-A34B-B49A-331AA083E0EB}" sibTransId="{CF79F2A9-B57F-1045-BFAB-B3CE2BE4E0A0}"/>
    <dgm:cxn modelId="{3ECD4DFA-DC04-9D4C-8952-AC66546BECE2}" type="presParOf" srcId="{37FA6E75-06E2-314F-ADEB-30AA944D5877}" destId="{67425A5C-3363-3740-AF72-C9BCAB0E6244}" srcOrd="0" destOrd="0" presId="urn:microsoft.com/office/officeart/2009/3/layout/SubStepProcess"/>
    <dgm:cxn modelId="{0EDD7D04-6A35-0E41-9AC9-F158CFF70307}" type="presParOf" srcId="{37FA6E75-06E2-314F-ADEB-30AA944D5877}" destId="{252DBD05-FED7-1A40-89B0-809133DACB8D}" srcOrd="1" destOrd="0" presId="urn:microsoft.com/office/officeart/2009/3/layout/SubStepProcess"/>
    <dgm:cxn modelId="{E5B7B135-909A-9343-BCE0-F0DBAA833F5D}" type="presParOf" srcId="{37FA6E75-06E2-314F-ADEB-30AA944D5877}" destId="{3B18EFF5-C534-FB40-A360-E736DCF160E5}" srcOrd="2" destOrd="0" presId="urn:microsoft.com/office/officeart/2009/3/layout/SubStepProcess"/>
    <dgm:cxn modelId="{6C0808AA-5FCB-894A-8ECE-E3927D314372}" type="presParOf" srcId="{3B18EFF5-C534-FB40-A360-E736DCF160E5}" destId="{5E9138CB-51C0-1041-B494-3065677CCA31}" srcOrd="0" destOrd="0" presId="urn:microsoft.com/office/officeart/2009/3/layout/SubStepProcess"/>
    <dgm:cxn modelId="{229CD47E-354C-FD42-A8AE-AC94ACA2F59A}" type="presParOf" srcId="{3B18EFF5-C534-FB40-A360-E736DCF160E5}" destId="{0B36956F-297A-2D4F-BF3D-6CEB5A4D1870}" srcOrd="1" destOrd="0" presId="urn:microsoft.com/office/officeart/2009/3/layout/SubStepProcess"/>
    <dgm:cxn modelId="{4D64BEF7-18FC-A742-820C-F2E56B8ADAAE}" type="presParOf" srcId="{3B18EFF5-C534-FB40-A360-E736DCF160E5}" destId="{5A088220-11C8-EE49-9304-8C82DD23EC27}" srcOrd="2" destOrd="0" presId="urn:microsoft.com/office/officeart/2009/3/layout/SubStepProcess"/>
    <dgm:cxn modelId="{FB1D906D-C588-8E40-9BA5-6F07CDAD5F4C}" type="presParOf" srcId="{5A088220-11C8-EE49-9304-8C82DD23EC27}" destId="{9D1CB278-D3B9-7749-9E65-12EF2D529E17}" srcOrd="0" destOrd="0" presId="urn:microsoft.com/office/officeart/2009/3/layout/SubStepProcess"/>
    <dgm:cxn modelId="{F21D259C-1919-924A-B9C2-B5BA9248EDB8}" type="presParOf" srcId="{5A088220-11C8-EE49-9304-8C82DD23EC27}" destId="{79ADA2EB-4F7C-AF45-8507-F389D57B3B09}" srcOrd="1" destOrd="0" presId="urn:microsoft.com/office/officeart/2009/3/layout/SubStepProcess"/>
    <dgm:cxn modelId="{6EAC05A6-CE92-EE43-9055-A1E2F531B152}" type="presParOf" srcId="{5A088220-11C8-EE49-9304-8C82DD23EC27}" destId="{C127EF33-CC4F-6449-9DDD-4A21DB44D9B8}" srcOrd="2" destOrd="0" presId="urn:microsoft.com/office/officeart/2009/3/layout/SubStepProcess"/>
    <dgm:cxn modelId="{EEDAC6F1-4DF9-DF4E-886F-A89E2B558EB5}" type="presParOf" srcId="{5A088220-11C8-EE49-9304-8C82DD23EC27}" destId="{CBD437AB-2335-6C42-927C-773DC0D84DE8}" srcOrd="3" destOrd="0" presId="urn:microsoft.com/office/officeart/2009/3/layout/SubStepProcess"/>
    <dgm:cxn modelId="{D9AD0482-69C7-0F4D-8631-315A1F39519C}" type="presParOf" srcId="{5A088220-11C8-EE49-9304-8C82DD23EC27}" destId="{C9E15C61-8027-9D4F-8FD3-DA21FF236433}" srcOrd="4" destOrd="0" presId="urn:microsoft.com/office/officeart/2009/3/layout/SubStepProcess"/>
    <dgm:cxn modelId="{F57F0A80-2C7B-964B-8B8E-909F5E1564F6}" type="presParOf" srcId="{3B18EFF5-C534-FB40-A360-E736DCF160E5}" destId="{1D22BBD7-A6F5-9948-892E-3D3ED82A5EF0}" srcOrd="3" destOrd="0" presId="urn:microsoft.com/office/officeart/2009/3/layout/SubStepProcess"/>
    <dgm:cxn modelId="{87551F1E-CD49-224F-9F99-14E189486B4C}" type="presParOf" srcId="{3B18EFF5-C534-FB40-A360-E736DCF160E5}" destId="{85CC9DDD-F3CA-7A45-98DA-6D0F3B7FC677}" srcOrd="4" destOrd="0" presId="urn:microsoft.com/office/officeart/2009/3/layout/SubStepProcess"/>
    <dgm:cxn modelId="{107633EB-5B6E-F84C-BB53-9F9478343B6D}" type="presParOf" srcId="{3B18EFF5-C534-FB40-A360-E736DCF160E5}" destId="{511E51C0-14E6-2B4D-BDC5-CE8E77F230B0}" srcOrd="5" destOrd="0" presId="urn:microsoft.com/office/officeart/2009/3/layout/SubStepProcess"/>
    <dgm:cxn modelId="{FCD21A2E-4D2D-1745-921C-E7C8CDAAB20E}" type="presParOf" srcId="{511E51C0-14E6-2B4D-BDC5-CE8E77F230B0}" destId="{707245F7-96E5-3142-999C-5B775E54D93F}" srcOrd="0" destOrd="0" presId="urn:microsoft.com/office/officeart/2009/3/layout/SubStepProcess"/>
    <dgm:cxn modelId="{D66EE72D-D678-4940-AE09-A0C4F30D6EC4}" type="presParOf" srcId="{511E51C0-14E6-2B4D-BDC5-CE8E77F230B0}" destId="{BC2B7D52-0DC2-2B4F-9D56-6722E3420EE1}" srcOrd="1" destOrd="0" presId="urn:microsoft.com/office/officeart/2009/3/layout/SubStepProcess"/>
    <dgm:cxn modelId="{E2733152-608F-5940-ABCA-E7E4E79F229B}" type="presParOf" srcId="{511E51C0-14E6-2B4D-BDC5-CE8E77F230B0}" destId="{D3622CC5-3E75-894D-9066-DB54D7B863D9}" srcOrd="2" destOrd="0" presId="urn:microsoft.com/office/officeart/2009/3/layout/SubStepProcess"/>
    <dgm:cxn modelId="{393462CB-9C24-6341-A808-344E0F3145B8}" type="presParOf" srcId="{511E51C0-14E6-2B4D-BDC5-CE8E77F230B0}" destId="{5E6A03B8-ED82-0D48-9C9A-0799B44D511D}" srcOrd="3" destOrd="0" presId="urn:microsoft.com/office/officeart/2009/3/layout/SubStepProcess"/>
    <dgm:cxn modelId="{C62E5950-5F28-F742-8243-FF61C0497E4B}" type="presParOf" srcId="{511E51C0-14E6-2B4D-BDC5-CE8E77F230B0}" destId="{48ED2551-2111-6F47-95C3-61A80117581A}" srcOrd="4" destOrd="0" presId="urn:microsoft.com/office/officeart/2009/3/layout/SubStepProcess"/>
    <dgm:cxn modelId="{15CAF859-E147-014E-AFE3-79C368031C8F}" type="presParOf" srcId="{37FA6E75-06E2-314F-ADEB-30AA944D5877}" destId="{DBAC9CD6-DF81-F34B-8998-14E8CF3D36EB}" srcOrd="3" destOrd="0" presId="urn:microsoft.com/office/officeart/2009/3/layout/SubStepProcess"/>
    <dgm:cxn modelId="{2860F943-82C3-F743-980A-63943C6B4BEE}" type="presParOf" srcId="{37FA6E75-06E2-314F-ADEB-30AA944D5877}" destId="{9DC3068F-3D7C-EF43-BE39-54F0AD7BD212}" srcOrd="4" destOrd="0" presId="urn:microsoft.com/office/officeart/2009/3/layout/SubStepProcess"/>
    <dgm:cxn modelId="{902B3BC4-8E80-4C4B-A84A-F8C72D3756D9}" type="presParOf" srcId="{37FA6E75-06E2-314F-ADEB-30AA944D5877}" destId="{833201AA-01A9-F446-B956-366CA9862CB1}" srcOrd="5" destOrd="0" presId="urn:microsoft.com/office/officeart/2009/3/layout/SubStepProcess"/>
    <dgm:cxn modelId="{06C1E12D-7965-B34F-B05C-2263EF3BBD1A}" type="presParOf" srcId="{37FA6E75-06E2-314F-ADEB-30AA944D5877}" destId="{E99A6645-97B1-E448-87EC-778C96E3B911}" srcOrd="6" destOrd="0" presId="urn:microsoft.com/office/officeart/2009/3/layout/SubStepProcess"/>
    <dgm:cxn modelId="{54146C6C-44D8-844A-8EFB-20194D010DBC}" type="presParOf" srcId="{37FA6E75-06E2-314F-ADEB-30AA944D5877}" destId="{EB7D5506-E738-EB4F-9EAE-3BB2D8640A6A}" srcOrd="7" destOrd="0" presId="urn:microsoft.com/office/officeart/2009/3/layout/SubStepProcess"/>
    <dgm:cxn modelId="{7F38BB02-9425-F249-8839-C7736B01D1F8}" type="presParOf" srcId="{EB7D5506-E738-EB4F-9EAE-3BB2D8640A6A}" destId="{72AC7C69-2FCF-8543-A23D-8B262F30194E}" srcOrd="0" destOrd="0" presId="urn:microsoft.com/office/officeart/2009/3/layout/SubStepProcess"/>
    <dgm:cxn modelId="{53975CA0-D496-4349-952D-568E2AF4CD49}" type="presParOf" srcId="{EB7D5506-E738-EB4F-9EAE-3BB2D8640A6A}" destId="{6A60AE51-463F-644B-B390-017ABE245AF1}" srcOrd="1" destOrd="0" presId="urn:microsoft.com/office/officeart/2009/3/layout/SubStepProcess"/>
    <dgm:cxn modelId="{5899B47C-8913-634C-8DEF-E9EA2A6F7C1E}" type="presParOf" srcId="{6A60AE51-463F-644B-B390-017ABE245AF1}" destId="{C3D0CA6F-5E4C-3649-9032-985D024C0775}" srcOrd="0" destOrd="0" presId="urn:microsoft.com/office/officeart/2009/3/layout/SubStepProcess"/>
    <dgm:cxn modelId="{9635FC6C-5DB7-1F44-B2B4-A028E379064D}" type="presParOf" srcId="{6A60AE51-463F-644B-B390-017ABE245AF1}" destId="{C69E1C05-B7BF-F546-9AE3-53B39D224FB9}" srcOrd="1" destOrd="0" presId="urn:microsoft.com/office/officeart/2009/3/layout/SubStepProcess"/>
    <dgm:cxn modelId="{DC1D19A4-C568-9E48-B448-3BD6B7871EEC}" type="presParOf" srcId="{6A60AE51-463F-644B-B390-017ABE245AF1}" destId="{7E05BEA6-BA67-E14A-8AF1-C16D63BD8AE2}" srcOrd="2" destOrd="0" presId="urn:microsoft.com/office/officeart/2009/3/layout/SubStepProcess"/>
    <dgm:cxn modelId="{8EA78F0F-218E-A649-99A2-5E515693111D}" type="presParOf" srcId="{6A60AE51-463F-644B-B390-017ABE245AF1}" destId="{90E7163C-CA15-7143-8256-49386758685D}" srcOrd="3" destOrd="0" presId="urn:microsoft.com/office/officeart/2009/3/layout/SubStepProcess"/>
    <dgm:cxn modelId="{0FBCBD4A-D6A9-FF40-93F4-EA2BC883AEC2}" type="presParOf" srcId="{EB7D5506-E738-EB4F-9EAE-3BB2D8640A6A}" destId="{3A61EAAC-D9FA-9C4F-A6B1-75BC5E3CB282}" srcOrd="2" destOrd="0" presId="urn:microsoft.com/office/officeart/2009/3/layout/SubStepProcess"/>
    <dgm:cxn modelId="{832D300A-D17E-CF49-B4FA-D821745042E8}" type="presParOf" srcId="{EB7D5506-E738-EB4F-9EAE-3BB2D8640A6A}" destId="{ED672070-B8BB-BC49-A5B5-10FAC655AC41}" srcOrd="3" destOrd="0" presId="urn:microsoft.com/office/officeart/2009/3/layout/SubStepProcess"/>
    <dgm:cxn modelId="{CA01913C-8602-0948-8E12-E812D88F01DF}" type="presParOf" srcId="{ED672070-B8BB-BC49-A5B5-10FAC655AC41}" destId="{4445AD22-3C48-3144-8F49-E88DD36E2FD5}" srcOrd="0" destOrd="0" presId="urn:microsoft.com/office/officeart/2009/3/layout/SubStepProcess"/>
    <dgm:cxn modelId="{82184723-BB87-334B-9BB4-6C90877BC324}" type="presParOf" srcId="{ED672070-B8BB-BC49-A5B5-10FAC655AC41}" destId="{97E96F93-9A03-3F4F-8A5E-CED5C437B126}" srcOrd="1" destOrd="0" presId="urn:microsoft.com/office/officeart/2009/3/layout/SubStepProcess"/>
    <dgm:cxn modelId="{0FED7EE8-B5DD-E540-97D7-C0553557506B}" type="presParOf" srcId="{ED672070-B8BB-BC49-A5B5-10FAC655AC41}" destId="{4998F317-AD4C-0A4F-B0EF-1D9EDA148CBF}" srcOrd="2" destOrd="0" presId="urn:microsoft.com/office/officeart/2009/3/layout/SubStepProcess"/>
    <dgm:cxn modelId="{7904DBC5-D239-E840-8C25-69985CD5A66E}" type="presParOf" srcId="{ED672070-B8BB-BC49-A5B5-10FAC655AC41}" destId="{B545E444-FC77-2F4A-8B6F-B4750B7159C8}" srcOrd="3" destOrd="0" presId="urn:microsoft.com/office/officeart/2009/3/layout/SubStepProcess"/>
    <dgm:cxn modelId="{9AC252CD-295A-0A4E-AD2D-4EEC9F0D9F3A}" type="presParOf" srcId="{EB7D5506-E738-EB4F-9EAE-3BB2D8640A6A}" destId="{25A68A6B-9A8E-EF48-A6EE-4FCF02ABDB77}" srcOrd="4" destOrd="0" presId="urn:microsoft.com/office/officeart/2009/3/layout/SubStepProcess"/>
    <dgm:cxn modelId="{870F5E5A-BFB6-E14D-9149-3D7FB792EE5A}" type="presParOf" srcId="{EB7D5506-E738-EB4F-9EAE-3BB2D8640A6A}" destId="{1A10069E-5D51-0C46-B79F-5EDE99FD390D}" srcOrd="5" destOrd="0" presId="urn:microsoft.com/office/officeart/2009/3/layout/SubStepProcess"/>
    <dgm:cxn modelId="{56CBD0F9-0418-204B-8B9F-267C6AA65264}" type="presParOf" srcId="{1A10069E-5D51-0C46-B79F-5EDE99FD390D}" destId="{2424E6A8-D1A5-5045-BF28-F3D25FB58115}" srcOrd="0" destOrd="0" presId="urn:microsoft.com/office/officeart/2009/3/layout/SubStepProcess"/>
    <dgm:cxn modelId="{2358A42E-703D-6E43-AC24-5A22521034E5}" type="presParOf" srcId="{1A10069E-5D51-0C46-B79F-5EDE99FD390D}" destId="{27C42B02-B15A-7F4E-B460-38DE49C47A8F}" srcOrd="1" destOrd="0" presId="urn:microsoft.com/office/officeart/2009/3/layout/SubStepProcess"/>
    <dgm:cxn modelId="{7E829E44-D752-D946-8525-CF1F5F97CD8A}" type="presParOf" srcId="{1A10069E-5D51-0C46-B79F-5EDE99FD390D}" destId="{71EBE0CD-4707-9B45-B3A0-3F77440773A9}" srcOrd="2" destOrd="0" presId="urn:microsoft.com/office/officeart/2009/3/layout/SubStepProcess"/>
    <dgm:cxn modelId="{B05F1388-40C3-6342-8915-64E83791084A}" type="presParOf" srcId="{1A10069E-5D51-0C46-B79F-5EDE99FD390D}" destId="{CA3C3B29-63C1-6144-A89C-5D04F31D995A}" srcOrd="3" destOrd="0" presId="urn:microsoft.com/office/officeart/2009/3/layout/SubStepProcess"/>
    <dgm:cxn modelId="{DDA3495B-EC18-184C-9709-83E0CC1D10D5}" type="presParOf" srcId="{EB7D5506-E738-EB4F-9EAE-3BB2D8640A6A}" destId="{BB76ADA4-8E17-9A4C-AA55-8DB4F9779B8B}" srcOrd="6" destOrd="0" presId="urn:microsoft.com/office/officeart/2009/3/layout/SubStepProcess"/>
    <dgm:cxn modelId="{7564ACB1-CF66-1842-A192-36F5DA96FD8D}" type="presParOf" srcId="{EB7D5506-E738-EB4F-9EAE-3BB2D8640A6A}" destId="{1801C1C5-A149-CE41-922E-C15335075B37}" srcOrd="7" destOrd="0" presId="urn:microsoft.com/office/officeart/2009/3/layout/SubStepProcess"/>
    <dgm:cxn modelId="{3CB07697-0476-EA49-9671-2C597A8696B2}" type="presParOf" srcId="{1801C1C5-A149-CE41-922E-C15335075B37}" destId="{82BB8EDB-88F1-B240-AD01-60FA096D1109}" srcOrd="0" destOrd="0" presId="urn:microsoft.com/office/officeart/2009/3/layout/SubStepProcess"/>
    <dgm:cxn modelId="{9E2C0F76-800A-1748-8E4E-F1DC5856C132}" type="presParOf" srcId="{1801C1C5-A149-CE41-922E-C15335075B37}" destId="{7042016C-C341-A047-9EC5-A815F0574949}" srcOrd="1" destOrd="0" presId="urn:microsoft.com/office/officeart/2009/3/layout/SubStepProcess"/>
    <dgm:cxn modelId="{D82C379F-17A4-1243-B41E-3F9F12CD4EBA}" type="presParOf" srcId="{1801C1C5-A149-CE41-922E-C15335075B37}" destId="{205819E7-83F0-0945-9D0A-7FE4B56B29FC}" srcOrd="2" destOrd="0" presId="urn:microsoft.com/office/officeart/2009/3/layout/SubStepProcess"/>
    <dgm:cxn modelId="{99856CFD-959D-7C48-A1BB-77D7AA70C7F1}" type="presParOf" srcId="{1801C1C5-A149-CE41-922E-C15335075B37}" destId="{81C4DEC1-A9A1-A04B-9E0B-FEE5ABDAE9AD}"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AD9DE6-1E37-43C1-8EA5-2F69F2B96B80}">
      <dsp:nvSpPr>
        <dsp:cNvPr id="0" name=""/>
        <dsp:cNvSpPr/>
      </dsp:nvSpPr>
      <dsp:spPr>
        <a:xfrm rot="16200000">
          <a:off x="-1556364" y="1561827"/>
          <a:ext cx="5006625" cy="1882970"/>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l" defTabSz="1066800">
            <a:lnSpc>
              <a:spcPct val="90000"/>
            </a:lnSpc>
            <a:spcBef>
              <a:spcPct val="0"/>
            </a:spcBef>
            <a:spcAft>
              <a:spcPct val="35000"/>
            </a:spcAft>
            <a:buNone/>
          </a:pPr>
          <a:r>
            <a:rPr lang="es-ES" sz="2400" b="1" kern="1200" dirty="0">
              <a:solidFill>
                <a:prstClr val="white"/>
              </a:solidFill>
              <a:latin typeface="Calibri" panose="020F0502020204030204"/>
              <a:ea typeface="+mn-ea"/>
              <a:cs typeface="+mn-cs"/>
            </a:rPr>
            <a:t>Definición</a:t>
          </a:r>
        </a:p>
        <a:p>
          <a:pPr marL="0" lvl="0" indent="0" algn="just" defTabSz="1066800">
            <a:lnSpc>
              <a:spcPct val="90000"/>
            </a:lnSpc>
            <a:spcBef>
              <a:spcPct val="0"/>
            </a:spcBef>
            <a:spcAft>
              <a:spcPct val="35000"/>
            </a:spcAft>
            <a:buNone/>
          </a:pPr>
          <a:r>
            <a:rPr lang="es-ES" sz="1400" b="0" kern="1200" dirty="0">
              <a:solidFill>
                <a:schemeClr val="tx1"/>
              </a:solidFill>
              <a:latin typeface="Calibri" panose="020F0502020204030204"/>
              <a:ea typeface="+mn-ea"/>
              <a:cs typeface="+mn-cs"/>
            </a:rPr>
            <a:t>Auxilio económico otorgado a los trabajadores de SAE  con el propósito de fomentar la educación formal superior, de modo que se profesionalice la planta y se aumenten los niveles de eficiencia y eficacia en el ejercicio de la función que le corresponde a la sociedad</a:t>
          </a:r>
          <a:r>
            <a:rPr lang="es-CO" sz="1400" b="0" kern="1200" dirty="0">
              <a:solidFill>
                <a:schemeClr val="tx1"/>
              </a:solidFill>
            </a:rPr>
            <a:t>. </a:t>
          </a:r>
          <a:endParaRPr lang="es-ES" sz="2400" kern="1200" dirty="0">
            <a:latin typeface="Calibri" panose="020F0502020204030204"/>
            <a:ea typeface="+mn-ea"/>
            <a:cs typeface="+mn-cs"/>
          </a:endParaRPr>
        </a:p>
      </dsp:txBody>
      <dsp:txXfrm rot="5400000">
        <a:off x="5463" y="1001325"/>
        <a:ext cx="1882970" cy="3003975"/>
      </dsp:txXfrm>
    </dsp:sp>
    <dsp:sp modelId="{343FCE4A-6EC9-4808-AE06-ABD9178B72B6}">
      <dsp:nvSpPr>
        <dsp:cNvPr id="0" name=""/>
        <dsp:cNvSpPr/>
      </dsp:nvSpPr>
      <dsp:spPr>
        <a:xfrm rot="16200000">
          <a:off x="604880" y="1424775"/>
          <a:ext cx="5006625" cy="2157074"/>
        </a:xfrm>
        <a:prstGeom prst="flowChartManualOperation">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l" defTabSz="1600200">
            <a:lnSpc>
              <a:spcPct val="90000"/>
            </a:lnSpc>
            <a:spcBef>
              <a:spcPct val="0"/>
            </a:spcBef>
            <a:spcAft>
              <a:spcPct val="35000"/>
            </a:spcAft>
            <a:buNone/>
          </a:pPr>
          <a:r>
            <a:rPr lang="es-ES" sz="2400" b="1" kern="1200" dirty="0">
              <a:latin typeface="Calibri"/>
              <a:ea typeface="+mn-ea"/>
              <a:cs typeface="+mn-cs"/>
            </a:rPr>
            <a:t>Modalidades</a:t>
          </a:r>
          <a:endParaRPr lang="es-ES" sz="2400" kern="1200" dirty="0">
            <a:latin typeface="Calibri"/>
            <a:ea typeface="+mn-ea"/>
            <a:cs typeface="+mn-cs"/>
          </a:endParaRPr>
        </a:p>
        <a:p>
          <a:pPr marL="0" lvl="0" indent="0" algn="just" defTabSz="1600200">
            <a:lnSpc>
              <a:spcPct val="90000"/>
            </a:lnSpc>
            <a:spcBef>
              <a:spcPct val="0"/>
            </a:spcBef>
            <a:spcAft>
              <a:spcPct val="35000"/>
            </a:spcAft>
            <a:buNone/>
          </a:pPr>
          <a:r>
            <a:rPr lang="es-ES" sz="1400" b="0" dirty="0">
              <a:solidFill>
                <a:schemeClr val="tx1"/>
              </a:solidFill>
            </a:rPr>
            <a:t>El </a:t>
          </a:r>
          <a:r>
            <a:rPr lang="es-ES" sz="1200" b="0" dirty="0">
              <a:solidFill>
                <a:schemeClr val="tx1"/>
              </a:solidFill>
            </a:rPr>
            <a:t>auxilio económico cubre  programas de pregrado y postgrado debidamente registrados en el Sistema Nacional de Información de la Educación Superior - SNIES y ofrecidos por instituciones de educación superior autorizadas.  </a:t>
          </a:r>
          <a:r>
            <a:rPr lang="es-ES" sz="1200" b="1" dirty="0">
              <a:solidFill>
                <a:schemeClr val="tx1"/>
              </a:solidFill>
            </a:rPr>
            <a:t>Pregrado: </a:t>
          </a:r>
          <a:r>
            <a:rPr lang="es-ES" sz="1200" b="0" dirty="0">
              <a:solidFill>
                <a:schemeClr val="tx1"/>
              </a:solidFill>
            </a:rPr>
            <a:t>técnico, tecnológico y profesional. </a:t>
          </a:r>
          <a:r>
            <a:rPr lang="es-ES" sz="1200" b="1" dirty="0">
              <a:solidFill>
                <a:schemeClr val="tx1"/>
              </a:solidFill>
            </a:rPr>
            <a:t>Postgrado: </a:t>
          </a:r>
          <a:r>
            <a:rPr lang="es-ES" sz="1200" b="0" dirty="0">
              <a:solidFill>
                <a:schemeClr val="tx1"/>
              </a:solidFill>
            </a:rPr>
            <a:t>Especialización, maestría y doctorado. En los núcleos de conocimiento que guarden directa relación con las funciones del empleo</a:t>
          </a:r>
          <a:r>
            <a:rPr lang="es-ES" sz="1100" b="0" dirty="0">
              <a:solidFill>
                <a:schemeClr val="tx1"/>
              </a:solidFill>
            </a:rPr>
            <a:t>.</a:t>
          </a:r>
          <a:endParaRPr lang="es-ES" sz="2400" kern="1200" dirty="0">
            <a:solidFill>
              <a:schemeClr val="tx1"/>
            </a:solidFill>
            <a:latin typeface="Calibri"/>
            <a:ea typeface="+mn-ea"/>
            <a:cs typeface="+mn-cs"/>
          </a:endParaRPr>
        </a:p>
      </dsp:txBody>
      <dsp:txXfrm rot="5400000">
        <a:off x="2029655" y="1001325"/>
        <a:ext cx="2157074" cy="3003975"/>
      </dsp:txXfrm>
    </dsp:sp>
    <dsp:sp modelId="{533D18BE-FD37-4199-BB43-B8D1B7F51404}">
      <dsp:nvSpPr>
        <dsp:cNvPr id="0" name=""/>
        <dsp:cNvSpPr/>
      </dsp:nvSpPr>
      <dsp:spPr>
        <a:xfrm rot="16200000">
          <a:off x="3222616" y="1105338"/>
          <a:ext cx="5006625" cy="2795947"/>
        </a:xfrm>
        <a:prstGeom prst="flowChartManualOperation">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ctr" defTabSz="1066800">
            <a:lnSpc>
              <a:spcPct val="90000"/>
            </a:lnSpc>
            <a:spcBef>
              <a:spcPct val="0"/>
            </a:spcBef>
            <a:spcAft>
              <a:spcPct val="35000"/>
            </a:spcAft>
            <a:buNone/>
          </a:pPr>
          <a:r>
            <a:rPr lang="es-ES" sz="2400" b="1" kern="1200" dirty="0">
              <a:latin typeface="Calibri"/>
              <a:ea typeface="+mn-ea"/>
              <a:cs typeface="+mn-cs"/>
            </a:rPr>
            <a:t>Requisitos</a:t>
          </a:r>
        </a:p>
        <a:p>
          <a:pPr marL="0" lvl="0" indent="0" algn="l" defTabSz="1066800">
            <a:lnSpc>
              <a:spcPct val="90000"/>
            </a:lnSpc>
            <a:spcBef>
              <a:spcPct val="0"/>
            </a:spcBef>
            <a:spcAft>
              <a:spcPct val="35000"/>
            </a:spcAft>
            <a:buNone/>
          </a:pPr>
          <a:r>
            <a:rPr lang="es-CO" sz="1200" b="1" kern="1200" dirty="0">
              <a:solidFill>
                <a:schemeClr val="tx1"/>
              </a:solidFill>
              <a:latin typeface="Calibri" panose="020F0502020204030204"/>
              <a:ea typeface="+mn-ea"/>
              <a:cs typeface="+mn-cs"/>
            </a:rPr>
            <a:t>Tipo de Vinculación:</a:t>
          </a:r>
          <a:r>
            <a:rPr lang="es-CO" sz="1200" b="0" kern="1200" dirty="0">
              <a:solidFill>
                <a:schemeClr val="tx1"/>
              </a:solidFill>
              <a:latin typeface="Calibri" panose="020F0502020204030204"/>
              <a:ea typeface="+mn-ea"/>
              <a:cs typeface="+mn-cs"/>
            </a:rPr>
            <a:t> Contrato laboral directo con SAE a término indefinido.</a:t>
          </a:r>
        </a:p>
        <a:p>
          <a:pPr marL="0" lvl="0" indent="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Antigüedad</a:t>
          </a:r>
          <a:r>
            <a:rPr lang="es-CO" sz="1200" b="0" kern="1200" dirty="0">
              <a:solidFill>
                <a:prstClr val="black"/>
              </a:solidFill>
              <a:latin typeface="Calibri" panose="020F0502020204030204"/>
              <a:ea typeface="+mn-ea"/>
              <a:cs typeface="+mn-cs"/>
            </a:rPr>
            <a:t> (Art. 2.2.10.5 Decreto 1083 de 2015) Mínimo de doce (12) meses continuos al servicio de la entidad.</a:t>
          </a:r>
        </a:p>
        <a:p>
          <a:pPr marL="0" lvl="0" indent="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Evaluación de rendimiento </a:t>
          </a:r>
          <a:r>
            <a:rPr lang="es-CO" sz="1200" b="0" kern="1200" dirty="0">
              <a:solidFill>
                <a:prstClr val="black"/>
              </a:solidFill>
              <a:latin typeface="Calibri" panose="020F0502020204030204"/>
              <a:ea typeface="+mn-ea"/>
              <a:cs typeface="+mn-cs"/>
            </a:rPr>
            <a:t>(P-GT2-171 Procedimiento  evaluación  de rendimiento): calificación sobresaliente en la última evaluación anual de rendimiento.</a:t>
          </a:r>
          <a:endParaRPr lang="es-ES" sz="1200" b="0" kern="1200" dirty="0">
            <a:solidFill>
              <a:prstClr val="black"/>
            </a:solidFill>
            <a:latin typeface="Calibri" panose="020F0502020204030204"/>
            <a:ea typeface="+mn-ea"/>
            <a:cs typeface="+mn-cs"/>
          </a:endParaRPr>
        </a:p>
        <a:p>
          <a:pPr marL="0" lvl="0" indent="-114300" algn="just" defTabSz="1066800">
            <a:lnSpc>
              <a:spcPct val="90000"/>
            </a:lnSpc>
            <a:spcBef>
              <a:spcPct val="0"/>
            </a:spcBef>
            <a:spcAft>
              <a:spcPct val="35000"/>
            </a:spcAft>
            <a:buFont typeface="+mj-lt"/>
            <a:buNone/>
          </a:pPr>
          <a:r>
            <a:rPr lang="es-CO" sz="1200" b="1" kern="1200" dirty="0">
              <a:solidFill>
                <a:prstClr val="black"/>
              </a:solidFill>
              <a:latin typeface="Calibri" panose="020F0502020204030204"/>
              <a:ea typeface="+mn-ea"/>
              <a:cs typeface="+mn-cs"/>
            </a:rPr>
            <a:t>No sanción disciplinaria:</a:t>
          </a:r>
          <a:r>
            <a:rPr lang="es-CO" sz="1200" b="0" kern="1200" dirty="0">
              <a:solidFill>
                <a:prstClr val="black"/>
              </a:solidFill>
              <a:latin typeface="Calibri" panose="020F0502020204030204"/>
              <a:ea typeface="+mn-ea"/>
              <a:cs typeface="+mn-cs"/>
            </a:rPr>
            <a:t> No debe registrar sanción disciplinaria dentro del año inmediatamente anterior.</a:t>
          </a:r>
          <a:endParaRPr lang="es-ES" sz="1200" b="0" kern="1200" dirty="0">
            <a:solidFill>
              <a:prstClr val="black"/>
            </a:solidFill>
            <a:latin typeface="Calibri" panose="020F0502020204030204"/>
            <a:ea typeface="+mn-ea"/>
            <a:cs typeface="+mn-cs"/>
          </a:endParaRPr>
        </a:p>
      </dsp:txBody>
      <dsp:txXfrm rot="5400000">
        <a:off x="4327955" y="1001324"/>
        <a:ext cx="2795947" cy="3003975"/>
      </dsp:txXfrm>
    </dsp:sp>
    <dsp:sp modelId="{EAA2DCC7-03AA-4A67-BE61-4D539EE88EB3}">
      <dsp:nvSpPr>
        <dsp:cNvPr id="0" name=""/>
        <dsp:cNvSpPr/>
      </dsp:nvSpPr>
      <dsp:spPr>
        <a:xfrm rot="16200000">
          <a:off x="5703297" y="1561827"/>
          <a:ext cx="5006625" cy="1882970"/>
        </a:xfrm>
        <a:prstGeom prst="flowChartManualOperation">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90000"/>
            </a:lnSpc>
            <a:spcBef>
              <a:spcPct val="0"/>
            </a:spcBef>
            <a:spcAft>
              <a:spcPct val="35000"/>
            </a:spcAft>
            <a:buFont typeface="+mj-lt"/>
            <a:buNone/>
          </a:pPr>
          <a:r>
            <a:rPr lang="es-ES" sz="2400" b="1" kern="1200" dirty="0">
              <a:latin typeface="Calibri" panose="020F0502020204030204"/>
              <a:ea typeface="+mn-ea"/>
              <a:cs typeface="+mn-cs"/>
            </a:rPr>
            <a:t>Periodicidad</a:t>
          </a:r>
          <a:r>
            <a:rPr lang="es-CO" sz="1400" b="0" dirty="0">
              <a:latin typeface="Calibri" panose="020F0502020204030204"/>
              <a:ea typeface="+mn-ea"/>
              <a:cs typeface="+mn-cs"/>
            </a:rPr>
            <a:t>.</a:t>
          </a:r>
        </a:p>
        <a:p>
          <a:pPr marL="0" lvl="0" indent="0" algn="just" defTabSz="1066800">
            <a:lnSpc>
              <a:spcPct val="90000"/>
            </a:lnSpc>
            <a:spcBef>
              <a:spcPct val="0"/>
            </a:spcBef>
            <a:spcAft>
              <a:spcPct val="35000"/>
            </a:spcAft>
            <a:buFont typeface="+mj-lt"/>
            <a:buNone/>
          </a:pPr>
          <a:r>
            <a:rPr lang="es-CO" sz="1400" b="0" dirty="0">
              <a:solidFill>
                <a:schemeClr val="tx1"/>
              </a:solidFill>
              <a:latin typeface="Calibri" panose="020F0502020204030204"/>
              <a:ea typeface="+mn-ea"/>
              <a:cs typeface="+mn-cs"/>
            </a:rPr>
            <a:t>El apoyo para la educación se aprobará por cada periodo o ciclo y según el presupuesto disponible para la vigencia.</a:t>
          </a:r>
          <a:endParaRPr lang="es-ES" sz="1200" b="0" dirty="0">
            <a:latin typeface="Calibri" panose="020F0502020204030204"/>
            <a:ea typeface="+mn-ea"/>
            <a:cs typeface="+mn-cs"/>
          </a:endParaRPr>
        </a:p>
      </dsp:txBody>
      <dsp:txXfrm rot="5400000">
        <a:off x="7265124" y="1001325"/>
        <a:ext cx="1882970" cy="3003975"/>
      </dsp:txXfrm>
    </dsp:sp>
    <dsp:sp modelId="{9ED416B8-24EB-4D29-94A2-E775D1FE5A7D}">
      <dsp:nvSpPr>
        <dsp:cNvPr id="0" name=""/>
        <dsp:cNvSpPr/>
      </dsp:nvSpPr>
      <dsp:spPr>
        <a:xfrm rot="16200000">
          <a:off x="7727490" y="1561827"/>
          <a:ext cx="5006625" cy="1882970"/>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Font typeface="+mj-lt"/>
            <a:buNone/>
          </a:pPr>
          <a:endParaRPr lang="es-ES" sz="2000" b="1" kern="1200" dirty="0">
            <a:latin typeface="Calibri" panose="020F0502020204030204"/>
            <a:ea typeface="+mn-ea"/>
            <a:cs typeface="+mn-cs"/>
          </a:endParaRPr>
        </a:p>
        <a:p>
          <a:pPr marL="0" lvl="0" indent="0" algn="l" defTabSz="889000">
            <a:lnSpc>
              <a:spcPct val="90000"/>
            </a:lnSpc>
            <a:spcBef>
              <a:spcPct val="0"/>
            </a:spcBef>
            <a:spcAft>
              <a:spcPct val="35000"/>
            </a:spcAft>
            <a:buFont typeface="+mj-lt"/>
            <a:buNone/>
          </a:pPr>
          <a:r>
            <a:rPr lang="es-ES" sz="2400" b="1" kern="1200" dirty="0">
              <a:latin typeface="Calibri" panose="020F0502020204030204"/>
              <a:ea typeface="+mn-ea"/>
              <a:cs typeface="+mn-cs"/>
            </a:rPr>
            <a:t>Presupuesto</a:t>
          </a:r>
        </a:p>
        <a:p>
          <a:pPr marL="0" lvl="0" indent="0" algn="l" defTabSz="889000">
            <a:lnSpc>
              <a:spcPct val="90000"/>
            </a:lnSpc>
            <a:spcBef>
              <a:spcPct val="0"/>
            </a:spcBef>
            <a:spcAft>
              <a:spcPct val="35000"/>
            </a:spcAft>
            <a:buFont typeface="+mj-lt"/>
            <a:buNone/>
          </a:pPr>
          <a:endParaRPr lang="es-ES" sz="1200" b="0" kern="1200" dirty="0">
            <a:latin typeface="Calibri" panose="020F0502020204030204"/>
            <a:ea typeface="+mn-ea"/>
            <a:cs typeface="+mn-cs"/>
          </a:endParaRPr>
        </a:p>
        <a:p>
          <a:pPr marL="114300" lvl="1" indent="-114300" algn="just" defTabSz="533400">
            <a:lnSpc>
              <a:spcPct val="90000"/>
            </a:lnSpc>
            <a:spcBef>
              <a:spcPct val="0"/>
            </a:spcBef>
            <a:spcAft>
              <a:spcPct val="15000"/>
            </a:spcAft>
            <a:buFont typeface="+mj-lt"/>
            <a:buNone/>
          </a:pPr>
          <a:r>
            <a:rPr lang="es-ES" sz="1200" b="0" kern="1200" dirty="0">
              <a:latin typeface="Calibri" panose="020F0502020204030204"/>
              <a:ea typeface="+mn-ea"/>
              <a:cs typeface="+mn-cs"/>
            </a:rPr>
            <a:t>	</a:t>
          </a:r>
          <a:r>
            <a:rPr lang="es-ES" sz="1200" b="0" kern="1200" dirty="0">
              <a:solidFill>
                <a:schemeClr val="tx1"/>
              </a:solidFill>
              <a:latin typeface="Calibri" panose="020F0502020204030204"/>
              <a:ea typeface="+mn-ea"/>
              <a:cs typeface="+mn-cs"/>
            </a:rPr>
            <a:t>Proyecto 2019LG263 </a:t>
          </a:r>
          <a:r>
            <a:rPr lang="es-CO" sz="1200" u="none" strike="noStrike" kern="1200" dirty="0">
              <a:solidFill>
                <a:schemeClr val="tx1"/>
              </a:solidFill>
              <a:effectLst/>
            </a:rPr>
            <a:t>LP-NA Apoyo a La Educación Formal de los Trabajadores que cursen Formación Avanzada. </a:t>
          </a:r>
          <a:endParaRPr lang="es-ES" sz="1200" b="0" kern="1200" dirty="0">
            <a:solidFill>
              <a:schemeClr val="tx1"/>
            </a:solidFill>
            <a:latin typeface="Calibri" panose="020F0502020204030204"/>
            <a:ea typeface="+mn-ea"/>
            <a:cs typeface="+mn-cs"/>
          </a:endParaRPr>
        </a:p>
        <a:p>
          <a:pPr marL="228600" lvl="2" indent="-114300" algn="just" defTabSz="533400">
            <a:lnSpc>
              <a:spcPct val="90000"/>
            </a:lnSpc>
            <a:spcBef>
              <a:spcPct val="0"/>
            </a:spcBef>
            <a:spcAft>
              <a:spcPct val="15000"/>
            </a:spcAft>
            <a:buFont typeface="+mj-lt"/>
            <a:buNone/>
          </a:pPr>
          <a:r>
            <a:rPr lang="es-CO" sz="1200" b="1" u="none" strike="noStrike" kern="1200" dirty="0">
              <a:solidFill>
                <a:schemeClr val="tx1"/>
              </a:solidFill>
              <a:effectLst/>
              <a:latin typeface="Calibri" panose="020F0502020204030204"/>
              <a:ea typeface="+mn-ea"/>
              <a:cs typeface="+mn-cs"/>
            </a:rPr>
            <a:t>Vigencia 2019</a:t>
          </a:r>
        </a:p>
        <a:p>
          <a:pPr marL="228600" lvl="2" indent="-114300" algn="just" defTabSz="533400">
            <a:lnSpc>
              <a:spcPct val="90000"/>
            </a:lnSpc>
            <a:spcBef>
              <a:spcPct val="0"/>
            </a:spcBef>
            <a:spcAft>
              <a:spcPct val="15000"/>
            </a:spcAft>
            <a:buFont typeface="+mj-lt"/>
            <a:buNone/>
          </a:pPr>
          <a:r>
            <a:rPr lang="es-CO" sz="1800" b="1" u="none" strike="noStrike" kern="1200" dirty="0">
              <a:solidFill>
                <a:schemeClr val="tx1"/>
              </a:solidFill>
              <a:effectLst/>
              <a:latin typeface="Calibri" panose="020F0502020204030204"/>
              <a:ea typeface="+mn-ea"/>
              <a:cs typeface="+mn-cs"/>
            </a:rPr>
            <a:t>$ 240.000.000</a:t>
          </a:r>
          <a:endParaRPr lang="es-ES" sz="1800" b="1" kern="1200" dirty="0">
            <a:solidFill>
              <a:schemeClr val="tx1"/>
            </a:solidFill>
            <a:latin typeface="Calibri" panose="020F0502020204030204"/>
            <a:ea typeface="+mn-ea"/>
            <a:cs typeface="+mn-cs"/>
          </a:endParaRPr>
        </a:p>
      </dsp:txBody>
      <dsp:txXfrm rot="5400000">
        <a:off x="9289317" y="1001325"/>
        <a:ext cx="1882970" cy="30039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6F5A6-327D-4B0F-9027-313D081D796A}">
      <dsp:nvSpPr>
        <dsp:cNvPr id="0" name=""/>
        <dsp:cNvSpPr/>
      </dsp:nvSpPr>
      <dsp:spPr>
        <a:xfrm>
          <a:off x="-6476633" y="-991328"/>
          <a:ext cx="7714800" cy="7714800"/>
        </a:xfrm>
        <a:prstGeom prst="blockArc">
          <a:avLst>
            <a:gd name="adj1" fmla="val 18900000"/>
            <a:gd name="adj2" fmla="val 2700000"/>
            <a:gd name="adj3" fmla="val 28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2DC4BC-E51F-405F-9B1C-E63C33407161}">
      <dsp:nvSpPr>
        <dsp:cNvPr id="0" name=""/>
        <dsp:cNvSpPr/>
      </dsp:nvSpPr>
      <dsp:spPr>
        <a:xfrm>
          <a:off x="652013" y="260583"/>
          <a:ext cx="9852469"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l" defTabSz="1422400">
            <a:lnSpc>
              <a:spcPct val="90000"/>
            </a:lnSpc>
            <a:spcBef>
              <a:spcPct val="0"/>
            </a:spcBef>
            <a:spcAft>
              <a:spcPct val="35000"/>
            </a:spcAft>
            <a:buNone/>
          </a:pPr>
          <a:r>
            <a:rPr lang="es-CO" sz="1100" kern="1200" dirty="0">
              <a:solidFill>
                <a:prstClr val="black">
                  <a:hueOff val="0"/>
                  <a:satOff val="0"/>
                  <a:lumOff val="0"/>
                  <a:alphaOff val="0"/>
                </a:prstClr>
              </a:solidFill>
              <a:latin typeface="Calibri" panose="020F0502020204030204"/>
              <a:ea typeface="+mn-ea"/>
              <a:cs typeface="+mn-cs"/>
            </a:rPr>
            <a:t>Compromiso escrito del trabajador a asistir y permanecer en el programa educativo, a prestar sus servicios a SAE por el mismo periodo de tiempo del ciclo académico que adelanta con el apoyo económico, a compensar </a:t>
          </a:r>
          <a:r>
            <a:rPr lang="es-ES" sz="1100" kern="1200" dirty="0">
              <a:solidFill>
                <a:prstClr val="black">
                  <a:hueOff val="0"/>
                  <a:satOff val="0"/>
                  <a:lumOff val="0"/>
                  <a:alphaOff val="0"/>
                </a:prstClr>
              </a:solidFill>
              <a:latin typeface="Calibri" panose="020F0502020204030204"/>
              <a:ea typeface="+mn-ea"/>
              <a:cs typeface="+mn-cs"/>
            </a:rPr>
            <a:t>el tiempo si adelanta los estudios durante  la jornada laboral.</a:t>
          </a:r>
          <a:endParaRPr lang="es-CO" sz="1100" kern="1200" dirty="0">
            <a:solidFill>
              <a:prstClr val="black">
                <a:hueOff val="0"/>
                <a:satOff val="0"/>
                <a:lumOff val="0"/>
                <a:alphaOff val="0"/>
              </a:prstClr>
            </a:solidFill>
            <a:latin typeface="Calibri" panose="020F0502020204030204"/>
            <a:ea typeface="+mn-ea"/>
            <a:cs typeface="+mn-cs"/>
          </a:endParaRPr>
        </a:p>
      </dsp:txBody>
      <dsp:txXfrm>
        <a:off x="652013" y="260583"/>
        <a:ext cx="9852469" cy="520937"/>
      </dsp:txXfrm>
    </dsp:sp>
    <dsp:sp modelId="{0E5BD89D-04D1-4C1C-A05B-3ACC2C913796}">
      <dsp:nvSpPr>
        <dsp:cNvPr id="0" name=""/>
        <dsp:cNvSpPr/>
      </dsp:nvSpPr>
      <dsp:spPr>
        <a:xfrm>
          <a:off x="76524" y="195466"/>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D10E6B-C401-410B-81BF-AE882CC8A717}">
      <dsp:nvSpPr>
        <dsp:cNvPr id="0" name=""/>
        <dsp:cNvSpPr/>
      </dsp:nvSpPr>
      <dsp:spPr>
        <a:xfrm>
          <a:off x="873865" y="1042447"/>
          <a:ext cx="9880521"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CO" sz="1200" kern="1200" dirty="0">
              <a:latin typeface="Calibri" panose="020F0502020204030204"/>
              <a:ea typeface="+mn-ea"/>
              <a:cs typeface="+mn-cs"/>
            </a:rPr>
            <a:t>Aprobaciones hasta agotar los recursos previstos.</a:t>
          </a:r>
          <a:r>
            <a:rPr lang="es-ES" sz="1200" kern="1200" dirty="0"/>
            <a:t> Se otorga de manera independiente para cada uno de los ciclos que comprende el programa académico. </a:t>
          </a:r>
          <a:endParaRPr lang="es-CO" sz="1200" kern="1200" dirty="0">
            <a:latin typeface="Calibri" panose="020F0502020204030204"/>
            <a:ea typeface="+mn-ea"/>
            <a:cs typeface="+mn-cs"/>
          </a:endParaRPr>
        </a:p>
      </dsp:txBody>
      <dsp:txXfrm>
        <a:off x="873865" y="1042447"/>
        <a:ext cx="9880521" cy="520937"/>
      </dsp:txXfrm>
    </dsp:sp>
    <dsp:sp modelId="{B3C9BF94-33F7-4A05-ADE9-E6DD45D2963E}">
      <dsp:nvSpPr>
        <dsp:cNvPr id="0" name=""/>
        <dsp:cNvSpPr/>
      </dsp:nvSpPr>
      <dsp:spPr>
        <a:xfrm>
          <a:off x="548279" y="977330"/>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A67CEA-B5BC-4404-8E59-5DAB5CDCFFD3}">
      <dsp:nvSpPr>
        <dsp:cNvPr id="0" name=""/>
        <dsp:cNvSpPr/>
      </dsp:nvSpPr>
      <dsp:spPr>
        <a:xfrm>
          <a:off x="1132384" y="1823738"/>
          <a:ext cx="9622002"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ES" sz="1200" kern="1200" dirty="0"/>
            <a:t>El otorgamiento del auxilio para un ciclo no constituye la obligación para SAE de dar continuidad o asumir la totalidad del programa académico, si no se cumple con los requisitos y procedimiento establecido.</a:t>
          </a:r>
          <a:endParaRPr lang="es-CO" sz="1200" kern="1200" dirty="0">
            <a:latin typeface="Calibri" panose="020F0502020204030204"/>
            <a:ea typeface="+mn-ea"/>
            <a:cs typeface="+mn-cs"/>
          </a:endParaRPr>
        </a:p>
      </dsp:txBody>
      <dsp:txXfrm>
        <a:off x="1132384" y="1823738"/>
        <a:ext cx="9622002" cy="520937"/>
      </dsp:txXfrm>
    </dsp:sp>
    <dsp:sp modelId="{F4002B1C-559F-4161-8B4E-B4E813A6A4AE}">
      <dsp:nvSpPr>
        <dsp:cNvPr id="0" name=""/>
        <dsp:cNvSpPr/>
      </dsp:nvSpPr>
      <dsp:spPr>
        <a:xfrm>
          <a:off x="806799" y="1758621"/>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E1AF47-5B1B-4EA0-9733-E8D4E3701BFA}">
      <dsp:nvSpPr>
        <dsp:cNvPr id="0" name=""/>
        <dsp:cNvSpPr/>
      </dsp:nvSpPr>
      <dsp:spPr>
        <a:xfrm>
          <a:off x="1214927" y="2605602"/>
          <a:ext cx="9539459"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ES" sz="1200" kern="1200" dirty="0"/>
            <a:t>Los pagos se realizarán directamente a la institución de Educación debidamente aprobada por el Ministerio de Educación. En ningún caso se efectuará directamente el giro al colaborador. </a:t>
          </a:r>
          <a:endParaRPr lang="es-CO" sz="1200" kern="1200" dirty="0"/>
        </a:p>
      </dsp:txBody>
      <dsp:txXfrm>
        <a:off x="1214927" y="2605602"/>
        <a:ext cx="9539459" cy="520937"/>
      </dsp:txXfrm>
    </dsp:sp>
    <dsp:sp modelId="{877D8820-95EE-425E-9457-96E2A75013D6}">
      <dsp:nvSpPr>
        <dsp:cNvPr id="0" name=""/>
        <dsp:cNvSpPr/>
      </dsp:nvSpPr>
      <dsp:spPr>
        <a:xfrm>
          <a:off x="889341" y="2540485"/>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F4370C-50EB-4C7F-B765-AE2CEEFE9AEC}">
      <dsp:nvSpPr>
        <dsp:cNvPr id="0" name=""/>
        <dsp:cNvSpPr/>
      </dsp:nvSpPr>
      <dsp:spPr>
        <a:xfrm>
          <a:off x="1132384" y="3387467"/>
          <a:ext cx="9622002"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CO" sz="1200" kern="1200" dirty="0"/>
            <a:t>No favorecerá en ningún caso a trabajadores que sean beneficiarios de otro apoyo o subsidio otorgado por SAE o cualquier otra entidad. No se aprobarán auxilios para repetir ciclos, programas o niveles académicos.  </a:t>
          </a:r>
        </a:p>
      </dsp:txBody>
      <dsp:txXfrm>
        <a:off x="1132384" y="3387467"/>
        <a:ext cx="9622002" cy="520937"/>
      </dsp:txXfrm>
    </dsp:sp>
    <dsp:sp modelId="{D9E416F9-C881-42A6-9CB9-0C5E2E1525AA}">
      <dsp:nvSpPr>
        <dsp:cNvPr id="0" name=""/>
        <dsp:cNvSpPr/>
      </dsp:nvSpPr>
      <dsp:spPr>
        <a:xfrm>
          <a:off x="806799" y="3322350"/>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1F8E1-E94F-492B-A452-88E538D61586}">
      <dsp:nvSpPr>
        <dsp:cNvPr id="0" name=""/>
        <dsp:cNvSpPr/>
      </dsp:nvSpPr>
      <dsp:spPr>
        <a:xfrm>
          <a:off x="873865" y="4168758"/>
          <a:ext cx="9880521"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27940" rIns="27940" bIns="27940" numCol="1" spcCol="1270" anchor="ctr" anchorCtr="0">
          <a:noAutofit/>
        </a:bodyPr>
        <a:lstStyle/>
        <a:p>
          <a:pPr marL="0" lvl="0" indent="0" algn="just" defTabSz="488950">
            <a:lnSpc>
              <a:spcPct val="90000"/>
            </a:lnSpc>
            <a:spcBef>
              <a:spcPct val="0"/>
            </a:spcBef>
            <a:spcAft>
              <a:spcPct val="35000"/>
            </a:spcAft>
            <a:buFont typeface="+mj-lt"/>
            <a:buNone/>
          </a:pPr>
          <a:r>
            <a:rPr lang="es-CO" sz="1100" kern="1200" dirty="0"/>
            <a:t>Si el trabajador decide suspender el actual ciclo de estudio o no continuar al siguiente deberá exponer por escrito a la Gerencia de Talento Humano las razones que a ello conducen con los soportes a que haya lugar. Si las razones expuestas obedecen a fuerza mayor o calamidad deberá manifestar que retomara el programa dentro del año siguiente a aquel en que se dio la suspensión, luego de este tiempo no será tenido en cuenta para nuevas solicitudes.</a:t>
          </a:r>
          <a:endParaRPr lang="es-CO" sz="1200" kern="1200" dirty="0"/>
        </a:p>
      </dsp:txBody>
      <dsp:txXfrm>
        <a:off x="873865" y="4168758"/>
        <a:ext cx="9880521" cy="520937"/>
      </dsp:txXfrm>
    </dsp:sp>
    <dsp:sp modelId="{4E1D06DE-F5C2-45EF-8682-DEE2492A3DBF}">
      <dsp:nvSpPr>
        <dsp:cNvPr id="0" name=""/>
        <dsp:cNvSpPr/>
      </dsp:nvSpPr>
      <dsp:spPr>
        <a:xfrm>
          <a:off x="548279" y="4103641"/>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444564-A57C-404A-9E0D-26F40E62EED8}">
      <dsp:nvSpPr>
        <dsp:cNvPr id="0" name=""/>
        <dsp:cNvSpPr/>
      </dsp:nvSpPr>
      <dsp:spPr>
        <a:xfrm>
          <a:off x="402109" y="4950622"/>
          <a:ext cx="10352277" cy="52093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494" tIns="27940" rIns="27940" bIns="27940" numCol="1" spcCol="1270" anchor="ctr" anchorCtr="0">
          <a:noAutofit/>
        </a:bodyPr>
        <a:lstStyle/>
        <a:p>
          <a:pPr marL="0" lvl="0" indent="0" algn="just" defTabSz="488950">
            <a:lnSpc>
              <a:spcPct val="90000"/>
            </a:lnSpc>
            <a:spcBef>
              <a:spcPct val="0"/>
            </a:spcBef>
            <a:spcAft>
              <a:spcPct val="35000"/>
            </a:spcAft>
            <a:buFont typeface="+mj-lt"/>
            <a:buNone/>
          </a:pPr>
          <a:r>
            <a:rPr lang="es-CO" sz="1100" kern="1200" dirty="0"/>
            <a:t>En caso de reprobar un ciclo del programa académico por inasistencia o por incumplimiento de requerimientos académicos o disciplinarios según el reglamento establecido por la institución educativa, el trabajador no podrá ser tenido en cuenta para presentar nuevas solicitudes y deberá reintegrar el dinero pagado por este concepto. </a:t>
          </a:r>
          <a:endParaRPr lang="es-CO" sz="1200" kern="1200" dirty="0"/>
        </a:p>
      </dsp:txBody>
      <dsp:txXfrm>
        <a:off x="402109" y="4950622"/>
        <a:ext cx="10352277" cy="520937"/>
      </dsp:txXfrm>
    </dsp:sp>
    <dsp:sp modelId="{726EDF3A-6E8F-4DE9-8281-215C8F77D14A}">
      <dsp:nvSpPr>
        <dsp:cNvPr id="0" name=""/>
        <dsp:cNvSpPr/>
      </dsp:nvSpPr>
      <dsp:spPr>
        <a:xfrm>
          <a:off x="76524" y="4885505"/>
          <a:ext cx="651171" cy="65117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301236"/>
          <a:ext cx="9396249" cy="1499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253" tIns="354076" rIns="729253"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Las solicitudes se verificarán de acuerdo al orden de radicación en el sistema disponible para tal fin (actualmente Zeus) con la documentación exigida.  Se rechazarán las solicitudes que no estén radicadas en el sistema de información con la documentación completa</a:t>
          </a:r>
          <a:r>
            <a:rPr lang="es-ES" sz="1800" kern="1200">
              <a:solidFill>
                <a:prstClr val="black">
                  <a:hueOff val="0"/>
                  <a:satOff val="0"/>
                  <a:lumOff val="0"/>
                  <a:alphaOff val="0"/>
                </a:prstClr>
              </a:solidFill>
              <a:latin typeface="Calibri" panose="020F0502020204030204"/>
              <a:ea typeface="+mn-ea"/>
              <a:cs typeface="+mn-cs"/>
            </a:rPr>
            <a:t>. </a:t>
          </a:r>
          <a:endParaRPr lang="es-CO" sz="1800" kern="1200" dirty="0">
            <a:solidFill>
              <a:prstClr val="black">
                <a:hueOff val="0"/>
                <a:satOff val="0"/>
                <a:lumOff val="0"/>
                <a:alphaOff val="0"/>
              </a:prstClr>
            </a:solidFill>
            <a:latin typeface="Calibri" panose="020F0502020204030204"/>
            <a:ea typeface="+mn-ea"/>
            <a:cs typeface="+mn-cs"/>
          </a:endParaRPr>
        </a:p>
      </dsp:txBody>
      <dsp:txXfrm>
        <a:off x="0" y="301236"/>
        <a:ext cx="9396249" cy="1499400"/>
      </dsp:txXfrm>
    </dsp:sp>
    <dsp:sp modelId="{5E566AAE-193E-4AC9-8D2D-943FFD9E8D75}">
      <dsp:nvSpPr>
        <dsp:cNvPr id="0" name=""/>
        <dsp:cNvSpPr/>
      </dsp:nvSpPr>
      <dsp:spPr>
        <a:xfrm>
          <a:off x="374642" y="45930"/>
          <a:ext cx="6577374"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09" tIns="0" rIns="248609"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schemeClr val="bg1"/>
              </a:solidFill>
              <a:latin typeface="Calibri" panose="020F0502020204030204"/>
              <a:ea typeface="+mn-ea"/>
              <a:cs typeface="+mn-cs"/>
            </a:rPr>
            <a:t>Recepción y Verificación</a:t>
          </a:r>
        </a:p>
      </dsp:txBody>
      <dsp:txXfrm>
        <a:off x="399140" y="70428"/>
        <a:ext cx="6528378" cy="452844"/>
      </dsp:txXfrm>
    </dsp:sp>
    <dsp:sp modelId="{A14ADB6E-FE6C-41D2-BD76-7047BA1FBD78}">
      <dsp:nvSpPr>
        <dsp:cNvPr id="0" name=""/>
        <dsp:cNvSpPr/>
      </dsp:nvSpPr>
      <dsp:spPr>
        <a:xfrm>
          <a:off x="0" y="2143357"/>
          <a:ext cx="9396249" cy="15797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253" tIns="354076" rIns="729253"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Trabajadores que no hayan sido beneficiados anteriormente con estos apoyos educativos. </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Trabajadores que ocupen el nivel de empleo del menor nivel de remuneración. </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Madres o padres cabeza de familia. </a:t>
          </a:r>
          <a:endParaRPr lang="es-CO" sz="1800" kern="1200" dirty="0">
            <a:solidFill>
              <a:prstClr val="black">
                <a:hueOff val="0"/>
                <a:satOff val="0"/>
                <a:lumOff val="0"/>
                <a:alphaOff val="0"/>
              </a:prstClr>
            </a:solidFill>
            <a:latin typeface="Calibri" panose="020F0502020204030204"/>
            <a:ea typeface="+mn-ea"/>
            <a:cs typeface="+mn-cs"/>
          </a:endParaRPr>
        </a:p>
      </dsp:txBody>
      <dsp:txXfrm>
        <a:off x="0" y="2143357"/>
        <a:ext cx="9396249" cy="1579725"/>
      </dsp:txXfrm>
    </dsp:sp>
    <dsp:sp modelId="{4224516C-71D7-4AF6-B2B4-6B5BA787A62B}">
      <dsp:nvSpPr>
        <dsp:cNvPr id="0" name=""/>
        <dsp:cNvSpPr/>
      </dsp:nvSpPr>
      <dsp:spPr>
        <a:xfrm>
          <a:off x="440529" y="1880272"/>
          <a:ext cx="6577374"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09" tIns="0" rIns="248609" bIns="0" numCol="1" spcCol="1270" anchor="ctr" anchorCtr="0">
          <a:noAutofit/>
        </a:bodyPr>
        <a:lstStyle/>
        <a:p>
          <a:pPr marL="0" lvl="0" indent="0" algn="just" defTabSz="1778000">
            <a:lnSpc>
              <a:spcPct val="90000"/>
            </a:lnSpc>
            <a:spcBef>
              <a:spcPct val="0"/>
            </a:spcBef>
            <a:spcAft>
              <a:spcPct val="35000"/>
            </a:spcAft>
            <a:buNone/>
          </a:pPr>
          <a:r>
            <a:rPr lang="es-ES" sz="4000" b="1" kern="1200" dirty="0">
              <a:solidFill>
                <a:prstClr val="white"/>
              </a:solidFill>
              <a:latin typeface="Arial Narrow" panose="020B0606020202030204" pitchFamily="34" charset="0"/>
              <a:ea typeface="+mn-ea"/>
              <a:cs typeface="+mn-cs"/>
            </a:rPr>
            <a:t>Prelación</a:t>
          </a:r>
          <a:endParaRPr lang="es-CO" sz="3200" b="1" kern="1200" dirty="0">
            <a:solidFill>
              <a:prstClr val="white"/>
            </a:solidFill>
            <a:latin typeface="Arial Narrow" panose="020B0606020202030204" pitchFamily="34" charset="0"/>
            <a:ea typeface="+mn-ea"/>
            <a:cs typeface="+mn-cs"/>
          </a:endParaRPr>
        </a:p>
      </dsp:txBody>
      <dsp:txXfrm>
        <a:off x="465027" y="1904770"/>
        <a:ext cx="6528378" cy="452844"/>
      </dsp:txXfrm>
    </dsp:sp>
    <dsp:sp modelId="{0CDF0DEF-ABE6-4717-A175-A228FCBB2F4F}">
      <dsp:nvSpPr>
        <dsp:cNvPr id="0" name=""/>
        <dsp:cNvSpPr/>
      </dsp:nvSpPr>
      <dsp:spPr>
        <a:xfrm>
          <a:off x="0" y="4065802"/>
          <a:ext cx="9396249" cy="13387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9253" tIns="354076" rIns="729253"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trabajador que haya obtenido la calificación de rendimiento mas alta. </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trabajador que obtenga el promedio de notas mas alta. </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Sorteo.</a:t>
          </a:r>
        </a:p>
      </dsp:txBody>
      <dsp:txXfrm>
        <a:off x="0" y="4065802"/>
        <a:ext cx="9396249" cy="1338750"/>
      </dsp:txXfrm>
    </dsp:sp>
    <dsp:sp modelId="{54A9CE54-8BD7-4ED0-97BD-7539324C81C7}">
      <dsp:nvSpPr>
        <dsp:cNvPr id="0" name=""/>
        <dsp:cNvSpPr/>
      </dsp:nvSpPr>
      <dsp:spPr>
        <a:xfrm>
          <a:off x="469812" y="3814882"/>
          <a:ext cx="6577374"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609" tIns="0" rIns="248609"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prstClr val="white"/>
              </a:solidFill>
              <a:latin typeface="Arial Narrow" panose="020B0606020202030204" pitchFamily="34" charset="0"/>
              <a:ea typeface="+mn-ea"/>
              <a:cs typeface="+mn-cs"/>
            </a:rPr>
            <a:t>Orden de Elegibilidad</a:t>
          </a:r>
        </a:p>
      </dsp:txBody>
      <dsp:txXfrm>
        <a:off x="494310" y="3839380"/>
        <a:ext cx="6528378" cy="4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299565"/>
          <a:ext cx="9412014" cy="10473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477" tIns="395732" rIns="730477"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auxilio se otorgará hasta por dos (2) SMMLV, por cada ciclo o periodo académico solicitado, sin exceder el 50% del valor de la matricula.</a:t>
          </a:r>
        </a:p>
      </dsp:txBody>
      <dsp:txXfrm>
        <a:off x="0" y="299565"/>
        <a:ext cx="9412014" cy="1047375"/>
      </dsp:txXfrm>
    </dsp:sp>
    <dsp:sp modelId="{5E566AAE-193E-4AC9-8D2D-943FFD9E8D75}">
      <dsp:nvSpPr>
        <dsp:cNvPr id="0" name=""/>
        <dsp:cNvSpPr/>
      </dsp:nvSpPr>
      <dsp:spPr>
        <a:xfrm>
          <a:off x="375271" y="14223"/>
          <a:ext cx="6588409" cy="56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026" tIns="0" rIns="249026"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schemeClr val="bg1"/>
              </a:solidFill>
              <a:latin typeface="Calibri" panose="020F0502020204030204"/>
              <a:ea typeface="+mn-ea"/>
              <a:cs typeface="+mn-cs"/>
            </a:rPr>
            <a:t>Monto</a:t>
          </a:r>
        </a:p>
      </dsp:txBody>
      <dsp:txXfrm>
        <a:off x="402651" y="41603"/>
        <a:ext cx="6533649" cy="506120"/>
      </dsp:txXfrm>
    </dsp:sp>
    <dsp:sp modelId="{A14ADB6E-FE6C-41D2-BD76-7047BA1FBD78}">
      <dsp:nvSpPr>
        <dsp:cNvPr id="0" name=""/>
        <dsp:cNvSpPr/>
      </dsp:nvSpPr>
      <dsp:spPr>
        <a:xfrm>
          <a:off x="0" y="1914229"/>
          <a:ext cx="9412014" cy="37107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477" tIns="395732" rIns="730477"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Cuando el trabajador inicia un ciclo del programa académico y decide suspenderlo, sin justa causa, o cuando no retoma dentro del año siguiente.</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reprueba un ciclo académico por mérito académico o inasistencia, según el reglamento establecido por la institución.</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Por sanción disciplinaria impuesta al trabajador , en cumplimiento del Reglamento Interno de la Institución Educativa.</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termina su vinculación laboral con SAE sin haber culminado el ciclo académico y sin cumplir con el compromiso de permanencia en la entidad por el tiempo que dure dicho ciclo.</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cuenta con una beca que cubre total o parcialmente los costos de inscripción en los programas académicos, y no informó sobre esta situación a Talento Humano.</a:t>
          </a:r>
        </a:p>
      </dsp:txBody>
      <dsp:txXfrm>
        <a:off x="0" y="1914229"/>
        <a:ext cx="9412014" cy="3710700"/>
      </dsp:txXfrm>
    </dsp:sp>
    <dsp:sp modelId="{4224516C-71D7-4AF6-B2B4-6B5BA787A62B}">
      <dsp:nvSpPr>
        <dsp:cNvPr id="0" name=""/>
        <dsp:cNvSpPr/>
      </dsp:nvSpPr>
      <dsp:spPr>
        <a:xfrm>
          <a:off x="441268" y="1435944"/>
          <a:ext cx="6588409" cy="74512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026" tIns="0" rIns="249026" bIns="0" numCol="1" spcCol="1270" anchor="ctr" anchorCtr="0">
          <a:noAutofit/>
        </a:bodyPr>
        <a:lstStyle/>
        <a:p>
          <a:pPr marL="0" lvl="0" indent="0" algn="just" defTabSz="1778000">
            <a:lnSpc>
              <a:spcPct val="90000"/>
            </a:lnSpc>
            <a:spcBef>
              <a:spcPct val="0"/>
            </a:spcBef>
            <a:spcAft>
              <a:spcPct val="35000"/>
            </a:spcAft>
            <a:buNone/>
          </a:pPr>
          <a:r>
            <a:rPr lang="es-ES" sz="4000" b="1" kern="1200" dirty="0">
              <a:solidFill>
                <a:prstClr val="white"/>
              </a:solidFill>
              <a:latin typeface="Arial Narrow" panose="020B0606020202030204" pitchFamily="34" charset="0"/>
              <a:ea typeface="+mn-ea"/>
              <a:cs typeface="+mn-cs"/>
            </a:rPr>
            <a:t>Reintegro</a:t>
          </a:r>
          <a:endParaRPr lang="es-CO" sz="3200" b="1" kern="1200" dirty="0">
            <a:solidFill>
              <a:prstClr val="white"/>
            </a:solidFill>
            <a:latin typeface="Arial Narrow" panose="020B0606020202030204" pitchFamily="34" charset="0"/>
            <a:ea typeface="+mn-ea"/>
            <a:cs typeface="+mn-cs"/>
          </a:endParaRPr>
        </a:p>
      </dsp:txBody>
      <dsp:txXfrm>
        <a:off x="477642" y="1472318"/>
        <a:ext cx="6515661" cy="6723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717839"/>
          <a:ext cx="10011104" cy="516269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76973" tIns="249936" rIns="776973" bIns="135128" numCol="1" spcCol="1270" anchor="t" anchorCtr="0">
          <a:noAutofit/>
        </a:bodyPr>
        <a:lstStyle/>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Este auxilio se otorgará a tres (3) trabajadores para cursar programas de postgrado (especialización, maestría y doctorado).</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El monto máximo será hasta el 50% del valor de la matricula para el primer ciclo, para los restantes periodos hasta un porcentaje igual al promedio de notas obtenido en el ciclo anterior, de acuerdo a la disponibilidad presupuestal, sin superar seis (6) salarios MMLV en todo el programa.</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Cubre la totalidad del programa académico, siempre y cuando se acredite el mérito académico, con un promedio igual o superior a 4.0. o su equivalente según la escala de calificaciones por cada ciclo.</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de acceso, permanencia y graduación.</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corresponder a programas educativos acorde con las funciones del cargo y/o misión SAE.</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condiciones y demás previstos para el otorgamiento del Auxilio Económico para el Fomento de la Educación Formal Superior.</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Permanencia en la entidad por un tiempo igual y posterior al total del programa académico.</a:t>
          </a:r>
        </a:p>
      </dsp:txBody>
      <dsp:txXfrm>
        <a:off x="0" y="717839"/>
        <a:ext cx="10011104" cy="5162698"/>
      </dsp:txXfrm>
    </dsp:sp>
    <dsp:sp modelId="{5E566AAE-193E-4AC9-8D2D-943FFD9E8D75}">
      <dsp:nvSpPr>
        <dsp:cNvPr id="0" name=""/>
        <dsp:cNvSpPr/>
      </dsp:nvSpPr>
      <dsp:spPr>
        <a:xfrm>
          <a:off x="398767" y="1174"/>
          <a:ext cx="7000929" cy="7780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877" tIns="0" rIns="264877" bIns="0" numCol="1" spcCol="1270" anchor="ctr" anchorCtr="0">
          <a:noAutofit/>
        </a:bodyPr>
        <a:lstStyle/>
        <a:p>
          <a:pPr marL="0" lvl="0" indent="0" algn="just" defTabSz="1955800">
            <a:lnSpc>
              <a:spcPct val="90000"/>
            </a:lnSpc>
            <a:spcBef>
              <a:spcPct val="0"/>
            </a:spcBef>
            <a:spcAft>
              <a:spcPct val="35000"/>
            </a:spcAft>
            <a:buNone/>
          </a:pPr>
          <a:r>
            <a:rPr lang="es-CO" sz="4400" b="1" kern="1200" dirty="0">
              <a:solidFill>
                <a:schemeClr val="bg1"/>
              </a:solidFill>
              <a:latin typeface="Calibri" panose="020F0502020204030204"/>
              <a:ea typeface="+mn-ea"/>
              <a:cs typeface="+mn-cs"/>
            </a:rPr>
            <a:t>Auxilio por Excelencia</a:t>
          </a:r>
        </a:p>
      </dsp:txBody>
      <dsp:txXfrm>
        <a:off x="436747" y="39154"/>
        <a:ext cx="6924969" cy="7020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756CB-0674-4BB1-8D35-C9CAE3622547}">
      <dsp:nvSpPr>
        <dsp:cNvPr id="0" name=""/>
        <dsp:cNvSpPr/>
      </dsp:nvSpPr>
      <dsp:spPr>
        <a:xfrm rot="16200000">
          <a:off x="-1325231" y="1328812"/>
          <a:ext cx="4997599" cy="2339974"/>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r" defTabSz="1244600">
            <a:lnSpc>
              <a:spcPct val="90000"/>
            </a:lnSpc>
            <a:spcBef>
              <a:spcPct val="0"/>
            </a:spcBef>
            <a:spcAft>
              <a:spcPct val="35000"/>
            </a:spcAft>
            <a:buNone/>
          </a:pPr>
          <a:r>
            <a:rPr lang="es-ES" sz="2800" b="1" kern="1200" dirty="0">
              <a:latin typeface="Calibri" panose="020F0502020204030204"/>
              <a:ea typeface="+mn-ea"/>
              <a:cs typeface="+mn-cs"/>
            </a:rPr>
            <a:t>Definición: </a:t>
          </a:r>
        </a:p>
        <a:p>
          <a:pPr marL="0" lvl="0" indent="0" algn="r" defTabSz="1244600">
            <a:lnSpc>
              <a:spcPct val="90000"/>
            </a:lnSpc>
            <a:spcBef>
              <a:spcPct val="0"/>
            </a:spcBef>
            <a:spcAft>
              <a:spcPct val="35000"/>
            </a:spcAft>
            <a:buNone/>
          </a:pPr>
          <a:r>
            <a:rPr lang="es-ES" sz="1400" b="0" kern="1200" dirty="0">
              <a:latin typeface="Calibri" panose="020F0502020204030204"/>
              <a:ea typeface="+mn-ea"/>
              <a:cs typeface="+mn-cs"/>
            </a:rPr>
            <a:t>A</a:t>
          </a:r>
          <a:r>
            <a:rPr lang="es-CO" sz="1400" b="0" i="0" kern="1200" dirty="0" err="1">
              <a:latin typeface="Calibri" panose="020F0502020204030204"/>
              <a:ea typeface="+mn-ea"/>
              <a:cs typeface="+mn-cs"/>
            </a:rPr>
            <a:t>uxilio</a:t>
          </a:r>
          <a:r>
            <a:rPr lang="es-CO" sz="1400" b="0" i="0" kern="1200" dirty="0">
              <a:latin typeface="Calibri" panose="020F0502020204030204"/>
              <a:ea typeface="+mn-ea"/>
              <a:cs typeface="+mn-cs"/>
            </a:rPr>
            <a:t> económico del 50 % del valor de la actualización en el Registro Abierto de </a:t>
          </a:r>
          <a:r>
            <a:rPr lang="es-CO" sz="1400" b="0" i="0" kern="1200" dirty="0" err="1">
              <a:latin typeface="Calibri" panose="020F0502020204030204"/>
              <a:ea typeface="+mn-ea"/>
              <a:cs typeface="+mn-cs"/>
            </a:rPr>
            <a:t>Avaluadores</a:t>
          </a:r>
          <a:r>
            <a:rPr lang="es-CO" sz="1400" b="0" i="0" kern="1200" dirty="0">
              <a:latin typeface="Calibri" panose="020F0502020204030204"/>
              <a:ea typeface="+mn-ea"/>
              <a:cs typeface="+mn-cs"/>
            </a:rPr>
            <a:t> - RAA, para los trabajadores de la planta de SAE que de acuerdo con el empleo lo requieran, para el ejercicio de sus funciones.</a:t>
          </a:r>
        </a:p>
        <a:p>
          <a:pPr marL="0" lvl="0" indent="0" algn="r" defTabSz="1244600">
            <a:lnSpc>
              <a:spcPct val="90000"/>
            </a:lnSpc>
            <a:spcBef>
              <a:spcPct val="0"/>
            </a:spcBef>
            <a:spcAft>
              <a:spcPct val="35000"/>
            </a:spcAft>
            <a:buNone/>
          </a:pPr>
          <a:r>
            <a:rPr lang="es-CO" sz="1400" b="0" i="0" kern="1200" dirty="0"/>
            <a:t>(Ley 1673 de 2013 “Por la cual se reglamenta la actividad del </a:t>
          </a:r>
          <a:r>
            <a:rPr lang="es-CO" sz="1400" b="0" i="0" kern="1200" dirty="0" err="1"/>
            <a:t>Avaluador</a:t>
          </a:r>
          <a:r>
            <a:rPr lang="es-CO" sz="1400" b="0" i="0" kern="1200" dirty="0"/>
            <a:t> y se dictan otras disposiciones).</a:t>
          </a:r>
          <a:endParaRPr lang="es-ES" sz="1400" kern="1200" dirty="0">
            <a:latin typeface="Calibri" panose="020F0502020204030204"/>
            <a:ea typeface="+mn-ea"/>
            <a:cs typeface="+mn-cs"/>
          </a:endParaRPr>
        </a:p>
      </dsp:txBody>
      <dsp:txXfrm rot="5400000">
        <a:off x="3581" y="999520"/>
        <a:ext cx="2339974" cy="2998559"/>
      </dsp:txXfrm>
    </dsp:sp>
    <dsp:sp modelId="{EEF9DDD9-9F0C-4F08-8B82-6375EEC0BA8A}">
      <dsp:nvSpPr>
        <dsp:cNvPr id="0" name=""/>
        <dsp:cNvSpPr/>
      </dsp:nvSpPr>
      <dsp:spPr>
        <a:xfrm rot="16200000">
          <a:off x="1390905" y="1128147"/>
          <a:ext cx="4997599" cy="2741303"/>
        </a:xfrm>
        <a:prstGeom prst="flowChartManualOperati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r" defTabSz="1600200">
            <a:lnSpc>
              <a:spcPct val="90000"/>
            </a:lnSpc>
            <a:spcBef>
              <a:spcPct val="0"/>
            </a:spcBef>
            <a:spcAft>
              <a:spcPct val="35000"/>
            </a:spcAft>
            <a:buNone/>
          </a:pPr>
          <a:r>
            <a:rPr lang="es-ES" sz="2800" b="1" kern="1200" dirty="0">
              <a:latin typeface="Calibri"/>
              <a:ea typeface="+mn-ea"/>
              <a:cs typeface="+mn-cs"/>
            </a:rPr>
            <a:t>Valor: </a:t>
          </a:r>
        </a:p>
        <a:p>
          <a:pPr marL="0" lvl="0" indent="0" algn="r" defTabSz="1600200">
            <a:lnSpc>
              <a:spcPct val="90000"/>
            </a:lnSpc>
            <a:spcBef>
              <a:spcPct val="0"/>
            </a:spcBef>
            <a:spcAft>
              <a:spcPct val="35000"/>
            </a:spcAft>
            <a:buNone/>
          </a:pPr>
          <a:r>
            <a:rPr lang="es-CO" sz="1600" b="0" i="0" dirty="0"/>
            <a:t>50 % del costo de la actualización o ampliación del Registro, a partir del siguiente año después de la Admisión e inscripción.  Valor actual de la actualización </a:t>
          </a:r>
          <a:r>
            <a:rPr lang="es-CO" sz="1600" b="1" i="0" dirty="0"/>
            <a:t>1 SMMLV</a:t>
          </a:r>
          <a:endParaRPr lang="es-CO" sz="1600" b="1" i="0" kern="1200" dirty="0">
            <a:latin typeface="Calibri"/>
            <a:ea typeface="+mn-ea"/>
            <a:cs typeface="+mn-cs"/>
          </a:endParaRPr>
        </a:p>
      </dsp:txBody>
      <dsp:txXfrm rot="5400000">
        <a:off x="2519053" y="999519"/>
        <a:ext cx="2741303" cy="2998559"/>
      </dsp:txXfrm>
    </dsp:sp>
    <dsp:sp modelId="{52223EF6-F60C-4FE7-9DD2-DC6AD416C4A8}">
      <dsp:nvSpPr>
        <dsp:cNvPr id="0" name=""/>
        <dsp:cNvSpPr/>
      </dsp:nvSpPr>
      <dsp:spPr>
        <a:xfrm rot="16200000">
          <a:off x="4107042" y="1328812"/>
          <a:ext cx="4997599" cy="2339974"/>
        </a:xfrm>
        <a:prstGeom prst="flowChartManualOperati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r" defTabSz="1066800">
            <a:lnSpc>
              <a:spcPct val="90000"/>
            </a:lnSpc>
            <a:spcBef>
              <a:spcPct val="0"/>
            </a:spcBef>
            <a:spcAft>
              <a:spcPct val="35000"/>
            </a:spcAft>
            <a:buNone/>
          </a:pPr>
          <a:r>
            <a:rPr lang="es-ES" sz="2400" b="1" kern="1200" dirty="0">
              <a:latin typeface="Calibri"/>
              <a:ea typeface="+mn-ea"/>
              <a:cs typeface="+mn-cs"/>
            </a:rPr>
            <a:t>Requisitos:</a:t>
          </a:r>
        </a:p>
        <a:p>
          <a:pPr marL="114300" lvl="1" indent="-114300" algn="just" defTabSz="622300">
            <a:lnSpc>
              <a:spcPct val="90000"/>
            </a:lnSpc>
            <a:spcBef>
              <a:spcPct val="0"/>
            </a:spcBef>
            <a:spcAft>
              <a:spcPct val="15000"/>
            </a:spcAft>
            <a:buFont typeface="+mj-lt"/>
            <a:buAutoNum type="alphaLcParenR"/>
          </a:pPr>
          <a:r>
            <a:rPr lang="es-CO" sz="1400" b="0" kern="1200" dirty="0">
              <a:latin typeface="Calibri" panose="020F0502020204030204"/>
              <a:ea typeface="+mn-ea"/>
              <a:cs typeface="+mn-cs"/>
            </a:rPr>
            <a:t>Contar con Contrato laboral directo con SAE a término indefinido.</a:t>
          </a:r>
          <a:endParaRPr lang="es-ES" sz="1400" b="0" kern="1200" dirty="0">
            <a:latin typeface="Calibri" panose="020F0502020204030204"/>
            <a:ea typeface="+mn-ea"/>
            <a:cs typeface="+mn-cs"/>
          </a:endParaRP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Contar con el registro en el momento del ingreso a SAE.</a:t>
          </a: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Exclusividad </a:t>
          </a:r>
          <a:r>
            <a:rPr lang="es-CO" sz="1400" b="0" kern="1200" dirty="0">
              <a:latin typeface="Calibri" panose="020F0502020204030204"/>
              <a:ea typeface="+mn-ea"/>
              <a:cs typeface="+mn-cs"/>
            </a:rPr>
            <a:t>para realizar los avalúos solamente para SAE o para quien SAE autorice.</a:t>
          </a:r>
          <a:endParaRPr lang="es-ES" sz="1400" b="0" kern="1200" dirty="0">
            <a:latin typeface="Calibri" panose="020F0502020204030204"/>
            <a:ea typeface="+mn-ea"/>
            <a:cs typeface="+mn-cs"/>
          </a:endParaRP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Permanencia en SAE durante el tiempo de vigencia de la actualización del Registro.</a:t>
          </a:r>
        </a:p>
      </dsp:txBody>
      <dsp:txXfrm rot="5400000">
        <a:off x="5435854" y="999520"/>
        <a:ext cx="2339974" cy="2998559"/>
      </dsp:txXfrm>
    </dsp:sp>
    <dsp:sp modelId="{E1009B4E-AF76-44AF-A5B6-E855628728D4}">
      <dsp:nvSpPr>
        <dsp:cNvPr id="0" name=""/>
        <dsp:cNvSpPr/>
      </dsp:nvSpPr>
      <dsp:spPr>
        <a:xfrm rot="16200000">
          <a:off x="6590075" y="1328812"/>
          <a:ext cx="4997599" cy="2339974"/>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just" defTabSz="1244600">
            <a:lnSpc>
              <a:spcPct val="90000"/>
            </a:lnSpc>
            <a:spcBef>
              <a:spcPct val="0"/>
            </a:spcBef>
            <a:spcAft>
              <a:spcPct val="35000"/>
            </a:spcAft>
            <a:buFont typeface="+mj-lt"/>
            <a:buNone/>
          </a:pPr>
          <a:r>
            <a:rPr lang="es-ES" sz="2800" b="1" kern="1200" dirty="0">
              <a:solidFill>
                <a:prstClr val="white"/>
              </a:solidFill>
              <a:latin typeface="Calibri"/>
              <a:ea typeface="+mn-ea"/>
              <a:cs typeface="+mn-cs"/>
            </a:rPr>
            <a:t>Población Objetivo:</a:t>
          </a:r>
        </a:p>
        <a:p>
          <a:pPr marL="171450" lvl="1" indent="-171450" algn="just" defTabSz="800100">
            <a:lnSpc>
              <a:spcPct val="90000"/>
            </a:lnSpc>
            <a:spcBef>
              <a:spcPct val="0"/>
            </a:spcBef>
            <a:spcAft>
              <a:spcPct val="15000"/>
            </a:spcAft>
            <a:buFont typeface="+mj-lt"/>
            <a:buNone/>
          </a:pPr>
          <a:r>
            <a:rPr lang="es-ES" sz="1800" b="0" kern="1200" dirty="0">
              <a:latin typeface="Calibri" panose="020F0502020204030204"/>
              <a:ea typeface="+mn-ea"/>
              <a:cs typeface="+mn-cs"/>
            </a:rPr>
            <a:t>16 Trabajadores </a:t>
          </a:r>
        </a:p>
        <a:p>
          <a:pPr marL="114300" lvl="1" indent="-114300" algn="just" defTabSz="622300">
            <a:lnSpc>
              <a:spcPct val="90000"/>
            </a:lnSpc>
            <a:spcBef>
              <a:spcPct val="0"/>
            </a:spcBef>
            <a:spcAft>
              <a:spcPct val="15000"/>
            </a:spcAft>
            <a:buFont typeface="+mj-lt"/>
            <a:buAutoNum type="alphaLcParenR"/>
          </a:pPr>
          <a:endParaRPr lang="es-ES" sz="1400" b="0" kern="1200" dirty="0">
            <a:latin typeface="Calibri" panose="020F0502020204030204"/>
            <a:ea typeface="+mn-ea"/>
            <a:cs typeface="+mn-cs"/>
          </a:endParaRPr>
        </a:p>
      </dsp:txBody>
      <dsp:txXfrm rot="5400000">
        <a:off x="7918887" y="999520"/>
        <a:ext cx="2339974" cy="29985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A7807-512A-4DCE-8EE3-0279F41A3C56}">
      <dsp:nvSpPr>
        <dsp:cNvPr id="0" name=""/>
        <dsp:cNvSpPr/>
      </dsp:nvSpPr>
      <dsp:spPr>
        <a:xfrm>
          <a:off x="6350344" y="3549470"/>
          <a:ext cx="303804" cy="698773"/>
        </a:xfrm>
        <a:custGeom>
          <a:avLst/>
          <a:gdLst/>
          <a:ahLst/>
          <a:cxnLst/>
          <a:rect l="0" t="0" r="0" b="0"/>
          <a:pathLst>
            <a:path>
              <a:moveTo>
                <a:pt x="608588" y="0"/>
              </a:moveTo>
              <a:lnTo>
                <a:pt x="0" y="541247"/>
              </a:lnTo>
            </a:path>
          </a:pathLst>
        </a:custGeom>
        <a:noFill/>
        <a:ln w="25400" cap="flat" cmpd="sng" algn="ctr">
          <a:solidFill>
            <a:srgbClr val="1F497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6FE82588-5505-4034-AEBE-E8418BCC6EF9}">
      <dsp:nvSpPr>
        <dsp:cNvPr id="0" name=""/>
        <dsp:cNvSpPr/>
      </dsp:nvSpPr>
      <dsp:spPr>
        <a:xfrm>
          <a:off x="6251187" y="2562506"/>
          <a:ext cx="230902" cy="556816"/>
        </a:xfrm>
        <a:custGeom>
          <a:avLst/>
          <a:gdLst/>
          <a:ahLst/>
          <a:cxnLst/>
          <a:rect l="0" t="0" r="0" b="0"/>
          <a:pathLst>
            <a:path>
              <a:moveTo>
                <a:pt x="0" y="0"/>
              </a:moveTo>
              <a:lnTo>
                <a:pt x="0" y="484076"/>
              </a:lnTo>
              <a:lnTo>
                <a:pt x="200738" y="484076"/>
              </a:lnTo>
            </a:path>
          </a:pathLst>
        </a:custGeom>
        <a:noFill/>
        <a:ln w="25400" cap="flat" cmpd="sng" algn="ctr">
          <a:solidFill>
            <a:srgbClr val="1F497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614F9393-E9C5-4BF6-B557-1454CBA146D6}">
      <dsp:nvSpPr>
        <dsp:cNvPr id="0" name=""/>
        <dsp:cNvSpPr/>
      </dsp:nvSpPr>
      <dsp:spPr>
        <a:xfrm>
          <a:off x="5915810" y="2562506"/>
          <a:ext cx="335377" cy="556051"/>
        </a:xfrm>
        <a:custGeom>
          <a:avLst/>
          <a:gdLst/>
          <a:ahLst/>
          <a:cxnLst/>
          <a:rect l="0" t="0" r="0" b="0"/>
          <a:pathLst>
            <a:path>
              <a:moveTo>
                <a:pt x="291564" y="0"/>
              </a:moveTo>
              <a:lnTo>
                <a:pt x="291564" y="483411"/>
              </a:lnTo>
              <a:lnTo>
                <a:pt x="0" y="483411"/>
              </a:lnTo>
            </a:path>
          </a:pathLst>
        </a:custGeom>
        <a:noFill/>
        <a:ln w="25400" cap="flat" cmpd="sng" algn="ctr">
          <a:solidFill>
            <a:srgbClr val="1F497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5C16BFB8-F0ED-4C65-BFA7-3BF2CB8BE3FB}">
      <dsp:nvSpPr>
        <dsp:cNvPr id="0" name=""/>
        <dsp:cNvSpPr/>
      </dsp:nvSpPr>
      <dsp:spPr>
        <a:xfrm>
          <a:off x="3428424" y="1345370"/>
          <a:ext cx="2822762" cy="356841"/>
        </a:xfrm>
        <a:custGeom>
          <a:avLst/>
          <a:gdLst/>
          <a:ahLst/>
          <a:cxnLst/>
          <a:rect l="0" t="0" r="0" b="0"/>
          <a:pathLst>
            <a:path>
              <a:moveTo>
                <a:pt x="0" y="0"/>
              </a:moveTo>
              <a:lnTo>
                <a:pt x="0" y="153164"/>
              </a:lnTo>
              <a:lnTo>
                <a:pt x="2454010" y="153164"/>
              </a:lnTo>
              <a:lnTo>
                <a:pt x="2454010" y="310225"/>
              </a:lnTo>
            </a:path>
          </a:pathLst>
        </a:custGeom>
        <a:noFill/>
        <a:ln w="25400" cap="flat" cmpd="sng" algn="ctr">
          <a:solidFill>
            <a:srgbClr val="1F497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E9E82F8F-0F7C-482A-BB60-68D56A3C7E42}">
      <dsp:nvSpPr>
        <dsp:cNvPr id="0" name=""/>
        <dsp:cNvSpPr/>
      </dsp:nvSpPr>
      <dsp:spPr>
        <a:xfrm>
          <a:off x="172058" y="2585226"/>
          <a:ext cx="309755" cy="1667727"/>
        </a:xfrm>
        <a:custGeom>
          <a:avLst/>
          <a:gdLst/>
          <a:ahLst/>
          <a:cxnLst/>
          <a:rect l="0" t="0" r="0" b="0"/>
          <a:pathLst>
            <a:path>
              <a:moveTo>
                <a:pt x="0" y="0"/>
              </a:moveTo>
              <a:lnTo>
                <a:pt x="0" y="1449863"/>
              </a:lnTo>
              <a:lnTo>
                <a:pt x="296224" y="1449863"/>
              </a:lnTo>
            </a:path>
          </a:pathLst>
        </a:custGeom>
        <a:noFill/>
        <a:ln w="25400" cap="flat" cmpd="sng" algn="ctr">
          <a:solidFill>
            <a:srgbClr val="1F497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840DB048-5EE9-476B-86F6-951E6EA8F3BE}">
      <dsp:nvSpPr>
        <dsp:cNvPr id="0" name=""/>
        <dsp:cNvSpPr/>
      </dsp:nvSpPr>
      <dsp:spPr>
        <a:xfrm>
          <a:off x="860294" y="1345370"/>
          <a:ext cx="2568130" cy="379561"/>
        </a:xfrm>
        <a:custGeom>
          <a:avLst/>
          <a:gdLst/>
          <a:ahLst/>
          <a:cxnLst/>
          <a:rect l="0" t="0" r="0" b="0"/>
          <a:pathLst>
            <a:path>
              <a:moveTo>
                <a:pt x="2259576" y="0"/>
              </a:moveTo>
              <a:lnTo>
                <a:pt x="2259576" y="172916"/>
              </a:lnTo>
              <a:lnTo>
                <a:pt x="0" y="172916"/>
              </a:lnTo>
              <a:lnTo>
                <a:pt x="0" y="329977"/>
              </a:lnTo>
            </a:path>
          </a:pathLst>
        </a:custGeom>
        <a:noFill/>
        <a:ln w="25400" cap="flat" cmpd="sng" algn="ctr">
          <a:solidFill>
            <a:srgbClr val="1F497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C4F0A7EB-3B98-47BA-BEE1-B2E92F724923}">
      <dsp:nvSpPr>
        <dsp:cNvPr id="0" name=""/>
        <dsp:cNvSpPr/>
      </dsp:nvSpPr>
      <dsp:spPr>
        <a:xfrm>
          <a:off x="2223918" y="3613"/>
          <a:ext cx="2409012" cy="1341757"/>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Total Sociedades y Establecimientos de Comercio:</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1926</a:t>
          </a:r>
        </a:p>
      </dsp:txBody>
      <dsp:txXfrm>
        <a:off x="2223918" y="3613"/>
        <a:ext cx="2409012" cy="1341757"/>
      </dsp:txXfrm>
    </dsp:sp>
    <dsp:sp modelId="{37AB9068-2B11-4929-B2A2-7D08A1DE7FFA}">
      <dsp:nvSpPr>
        <dsp:cNvPr id="0" name=""/>
        <dsp:cNvSpPr/>
      </dsp:nvSpPr>
      <dsp:spPr>
        <a:xfrm>
          <a:off x="0" y="1724932"/>
          <a:ext cx="1720588" cy="860294"/>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Activas:</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830</a:t>
          </a:r>
        </a:p>
      </dsp:txBody>
      <dsp:txXfrm>
        <a:off x="0" y="1724932"/>
        <a:ext cx="1720588" cy="860294"/>
      </dsp:txXfrm>
    </dsp:sp>
    <dsp:sp modelId="{4006975D-7EB9-475F-B6E8-D7B17E281A7D}">
      <dsp:nvSpPr>
        <dsp:cNvPr id="0" name=""/>
        <dsp:cNvSpPr/>
      </dsp:nvSpPr>
      <dsp:spPr>
        <a:xfrm>
          <a:off x="481813" y="3680097"/>
          <a:ext cx="1720588" cy="1145713"/>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Inmuebles GSA:</a:t>
          </a:r>
        </a:p>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2.215</a:t>
          </a:r>
        </a:p>
      </dsp:txBody>
      <dsp:txXfrm>
        <a:off x="481813" y="3680097"/>
        <a:ext cx="1720588" cy="1145713"/>
      </dsp:txXfrm>
    </dsp:sp>
    <dsp:sp modelId="{10F38F54-5A02-49E6-8794-964D3448E6BF}">
      <dsp:nvSpPr>
        <dsp:cNvPr id="0" name=""/>
        <dsp:cNvSpPr/>
      </dsp:nvSpPr>
      <dsp:spPr>
        <a:xfrm>
          <a:off x="5390893" y="1702212"/>
          <a:ext cx="1720588" cy="860294"/>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Liquidación:</a:t>
          </a:r>
        </a:p>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1096</a:t>
          </a:r>
        </a:p>
      </dsp:txBody>
      <dsp:txXfrm>
        <a:off x="5390893" y="1702212"/>
        <a:ext cx="1720588" cy="860294"/>
      </dsp:txXfrm>
    </dsp:sp>
    <dsp:sp modelId="{17E7BF49-2732-45A4-B76E-CF3E6FA86421}">
      <dsp:nvSpPr>
        <dsp:cNvPr id="0" name=""/>
        <dsp:cNvSpPr/>
      </dsp:nvSpPr>
      <dsp:spPr>
        <a:xfrm>
          <a:off x="4195221" y="2688410"/>
          <a:ext cx="1720588" cy="860294"/>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De Papel:</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846</a:t>
          </a:r>
        </a:p>
      </dsp:txBody>
      <dsp:txXfrm>
        <a:off x="4195221" y="2688410"/>
        <a:ext cx="1720588" cy="860294"/>
      </dsp:txXfrm>
    </dsp:sp>
    <dsp:sp modelId="{EA46805E-24B7-4C4F-ADA1-CF7F04878182}">
      <dsp:nvSpPr>
        <dsp:cNvPr id="0" name=""/>
        <dsp:cNvSpPr/>
      </dsp:nvSpPr>
      <dsp:spPr>
        <a:xfrm>
          <a:off x="6482090" y="2689176"/>
          <a:ext cx="1720588" cy="860294"/>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Con Activos: </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250</a:t>
          </a:r>
        </a:p>
      </dsp:txBody>
      <dsp:txXfrm>
        <a:off x="6482090" y="2689176"/>
        <a:ext cx="1720588" cy="860294"/>
      </dsp:txXfrm>
    </dsp:sp>
    <dsp:sp modelId="{B2555A28-E7D0-4E4D-A61F-E8D09FBCBE1D}">
      <dsp:nvSpPr>
        <dsp:cNvPr id="0" name=""/>
        <dsp:cNvSpPr/>
      </dsp:nvSpPr>
      <dsp:spPr>
        <a:xfrm>
          <a:off x="6350344" y="3818097"/>
          <a:ext cx="1720588" cy="860294"/>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Inmuebles GSL: </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1.801</a:t>
          </a:r>
        </a:p>
      </dsp:txBody>
      <dsp:txXfrm>
        <a:off x="6350344" y="3818097"/>
        <a:ext cx="1720588" cy="860294"/>
      </dsp:txXfrm>
    </dsp:sp>
    <dsp:sp modelId="{80526C52-041D-44E5-B043-A21A6C7212F3}">
      <dsp:nvSpPr>
        <dsp:cNvPr id="0" name=""/>
        <dsp:cNvSpPr/>
      </dsp:nvSpPr>
      <dsp:spPr>
        <a:xfrm>
          <a:off x="3308026" y="3816797"/>
          <a:ext cx="1818093" cy="119703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Total Inmuebles Vicepresidencia:</a:t>
          </a:r>
        </a:p>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4.016</a:t>
          </a:r>
        </a:p>
      </dsp:txBody>
      <dsp:txXfrm>
        <a:off x="3308026" y="3816797"/>
        <a:ext cx="1818093" cy="11970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BD8FD-3CF2-4B16-A651-CEEEE6B92DA0}">
      <dsp:nvSpPr>
        <dsp:cNvPr id="0" name=""/>
        <dsp:cNvSpPr/>
      </dsp:nvSpPr>
      <dsp:spPr>
        <a:xfrm>
          <a:off x="5222713" y="2226454"/>
          <a:ext cx="330732" cy="2180246"/>
        </a:xfrm>
        <a:custGeom>
          <a:avLst/>
          <a:gdLst/>
          <a:ahLst/>
          <a:cxnLst/>
          <a:rect l="0" t="0" r="0" b="0"/>
          <a:pathLst>
            <a:path>
              <a:moveTo>
                <a:pt x="0" y="0"/>
              </a:moveTo>
              <a:lnTo>
                <a:pt x="0" y="2180246"/>
              </a:lnTo>
              <a:lnTo>
                <a:pt x="330732" y="21802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996D6-8AA6-4E89-9F5D-20E336BD2148}">
      <dsp:nvSpPr>
        <dsp:cNvPr id="0" name=""/>
        <dsp:cNvSpPr/>
      </dsp:nvSpPr>
      <dsp:spPr>
        <a:xfrm>
          <a:off x="5222713" y="2226454"/>
          <a:ext cx="330732" cy="857190"/>
        </a:xfrm>
        <a:custGeom>
          <a:avLst/>
          <a:gdLst/>
          <a:ahLst/>
          <a:cxnLst/>
          <a:rect l="0" t="0" r="0" b="0"/>
          <a:pathLst>
            <a:path>
              <a:moveTo>
                <a:pt x="0" y="0"/>
              </a:moveTo>
              <a:lnTo>
                <a:pt x="0" y="857190"/>
              </a:lnTo>
              <a:lnTo>
                <a:pt x="330732" y="8571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E614F5-19C0-4143-B911-3196654B742D}">
      <dsp:nvSpPr>
        <dsp:cNvPr id="0" name=""/>
        <dsp:cNvSpPr/>
      </dsp:nvSpPr>
      <dsp:spPr>
        <a:xfrm>
          <a:off x="3849881" y="934108"/>
          <a:ext cx="2254784" cy="391326"/>
        </a:xfrm>
        <a:custGeom>
          <a:avLst/>
          <a:gdLst/>
          <a:ahLst/>
          <a:cxnLst/>
          <a:rect l="0" t="0" r="0" b="0"/>
          <a:pathLst>
            <a:path>
              <a:moveTo>
                <a:pt x="0" y="0"/>
              </a:moveTo>
              <a:lnTo>
                <a:pt x="0" y="195663"/>
              </a:lnTo>
              <a:lnTo>
                <a:pt x="2254784" y="195663"/>
              </a:lnTo>
              <a:lnTo>
                <a:pt x="2254784" y="39132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411978-E7AA-4BDD-AEF2-0CF6BE1436CE}">
      <dsp:nvSpPr>
        <dsp:cNvPr id="0" name=""/>
        <dsp:cNvSpPr/>
      </dsp:nvSpPr>
      <dsp:spPr>
        <a:xfrm>
          <a:off x="2933786" y="2257164"/>
          <a:ext cx="279518" cy="2180246"/>
        </a:xfrm>
        <a:custGeom>
          <a:avLst/>
          <a:gdLst/>
          <a:ahLst/>
          <a:cxnLst/>
          <a:rect l="0" t="0" r="0" b="0"/>
          <a:pathLst>
            <a:path>
              <a:moveTo>
                <a:pt x="0" y="0"/>
              </a:moveTo>
              <a:lnTo>
                <a:pt x="0" y="2180246"/>
              </a:lnTo>
              <a:lnTo>
                <a:pt x="279518" y="21802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9F60BF-8541-4E0F-BE38-0707C1AA79CE}">
      <dsp:nvSpPr>
        <dsp:cNvPr id="0" name=""/>
        <dsp:cNvSpPr/>
      </dsp:nvSpPr>
      <dsp:spPr>
        <a:xfrm>
          <a:off x="2933786" y="2257164"/>
          <a:ext cx="279518" cy="857190"/>
        </a:xfrm>
        <a:custGeom>
          <a:avLst/>
          <a:gdLst/>
          <a:ahLst/>
          <a:cxnLst/>
          <a:rect l="0" t="0" r="0" b="0"/>
          <a:pathLst>
            <a:path>
              <a:moveTo>
                <a:pt x="0" y="0"/>
              </a:moveTo>
              <a:lnTo>
                <a:pt x="0" y="857190"/>
              </a:lnTo>
              <a:lnTo>
                <a:pt x="279518" y="8571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16BFB8-F0ED-4C65-BFA7-3BF2CB8BE3FB}">
      <dsp:nvSpPr>
        <dsp:cNvPr id="0" name=""/>
        <dsp:cNvSpPr/>
      </dsp:nvSpPr>
      <dsp:spPr>
        <a:xfrm>
          <a:off x="3679169" y="934108"/>
          <a:ext cx="170711" cy="391326"/>
        </a:xfrm>
        <a:custGeom>
          <a:avLst/>
          <a:gdLst/>
          <a:ahLst/>
          <a:cxnLst/>
          <a:rect l="0" t="0" r="0" b="0"/>
          <a:pathLst>
            <a:path>
              <a:moveTo>
                <a:pt x="170711" y="0"/>
              </a:moveTo>
              <a:lnTo>
                <a:pt x="170711" y="195663"/>
              </a:lnTo>
              <a:lnTo>
                <a:pt x="0" y="195663"/>
              </a:lnTo>
              <a:lnTo>
                <a:pt x="0" y="39132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8362E-C63B-4705-A9FF-D4F6DE019092}">
      <dsp:nvSpPr>
        <dsp:cNvPr id="0" name=""/>
        <dsp:cNvSpPr/>
      </dsp:nvSpPr>
      <dsp:spPr>
        <a:xfrm>
          <a:off x="679001" y="2257164"/>
          <a:ext cx="279518" cy="2180246"/>
        </a:xfrm>
        <a:custGeom>
          <a:avLst/>
          <a:gdLst/>
          <a:ahLst/>
          <a:cxnLst/>
          <a:rect l="0" t="0" r="0" b="0"/>
          <a:pathLst>
            <a:path>
              <a:moveTo>
                <a:pt x="0" y="0"/>
              </a:moveTo>
              <a:lnTo>
                <a:pt x="0" y="2180246"/>
              </a:lnTo>
              <a:lnTo>
                <a:pt x="279518" y="21802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E82F8F-0F7C-482A-BB60-68D56A3C7E42}">
      <dsp:nvSpPr>
        <dsp:cNvPr id="0" name=""/>
        <dsp:cNvSpPr/>
      </dsp:nvSpPr>
      <dsp:spPr>
        <a:xfrm>
          <a:off x="679001" y="2257164"/>
          <a:ext cx="279518" cy="857190"/>
        </a:xfrm>
        <a:custGeom>
          <a:avLst/>
          <a:gdLst/>
          <a:ahLst/>
          <a:cxnLst/>
          <a:rect l="0" t="0" r="0" b="0"/>
          <a:pathLst>
            <a:path>
              <a:moveTo>
                <a:pt x="0" y="0"/>
              </a:moveTo>
              <a:lnTo>
                <a:pt x="0" y="857190"/>
              </a:lnTo>
              <a:lnTo>
                <a:pt x="279518" y="8571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0DB048-5EE9-476B-86F6-951E6EA8F3BE}">
      <dsp:nvSpPr>
        <dsp:cNvPr id="0" name=""/>
        <dsp:cNvSpPr/>
      </dsp:nvSpPr>
      <dsp:spPr>
        <a:xfrm>
          <a:off x="1424385" y="934108"/>
          <a:ext cx="2425496" cy="391326"/>
        </a:xfrm>
        <a:custGeom>
          <a:avLst/>
          <a:gdLst/>
          <a:ahLst/>
          <a:cxnLst/>
          <a:rect l="0" t="0" r="0" b="0"/>
          <a:pathLst>
            <a:path>
              <a:moveTo>
                <a:pt x="2425496" y="0"/>
              </a:moveTo>
              <a:lnTo>
                <a:pt x="2425496" y="195663"/>
              </a:lnTo>
              <a:lnTo>
                <a:pt x="0" y="195663"/>
              </a:lnTo>
              <a:lnTo>
                <a:pt x="0" y="39132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0A7EB-3B98-47BA-BEE1-B2E92F724923}">
      <dsp:nvSpPr>
        <dsp:cNvPr id="0" name=""/>
        <dsp:cNvSpPr/>
      </dsp:nvSpPr>
      <dsp:spPr>
        <a:xfrm>
          <a:off x="2918152" y="2379"/>
          <a:ext cx="1863458" cy="931729"/>
        </a:xfrm>
        <a:prstGeom prst="rect">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t>Total: </a:t>
          </a:r>
        </a:p>
        <a:p>
          <a:pPr marL="0" lvl="0" indent="0" algn="ctr" defTabSz="711200">
            <a:lnSpc>
              <a:spcPct val="90000"/>
            </a:lnSpc>
            <a:spcBef>
              <a:spcPct val="0"/>
            </a:spcBef>
            <a:spcAft>
              <a:spcPct val="35000"/>
            </a:spcAft>
            <a:buNone/>
          </a:pPr>
          <a:r>
            <a:rPr lang="es-ES" sz="1600" b="1" kern="1200" dirty="0"/>
            <a:t>830</a:t>
          </a:r>
        </a:p>
      </dsp:txBody>
      <dsp:txXfrm>
        <a:off x="2918152" y="2379"/>
        <a:ext cx="1863458" cy="931729"/>
      </dsp:txXfrm>
    </dsp:sp>
    <dsp:sp modelId="{37AB9068-2B11-4929-B2A2-7D08A1DE7FFA}">
      <dsp:nvSpPr>
        <dsp:cNvPr id="0" name=""/>
        <dsp:cNvSpPr/>
      </dsp:nvSpPr>
      <dsp:spPr>
        <a:xfrm>
          <a:off x="492656" y="1325435"/>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Sociedades</a:t>
          </a:r>
          <a:r>
            <a:rPr lang="es-ES" sz="1600" b="1" kern="1200" dirty="0"/>
            <a:t> 100% FRISCO:</a:t>
          </a:r>
        </a:p>
        <a:p>
          <a:pPr marL="0" lvl="0" indent="0" algn="ctr" defTabSz="711200">
            <a:lnSpc>
              <a:spcPct val="90000"/>
            </a:lnSpc>
            <a:spcBef>
              <a:spcPct val="0"/>
            </a:spcBef>
            <a:spcAft>
              <a:spcPct val="35000"/>
            </a:spcAft>
            <a:buNone/>
          </a:pPr>
          <a:r>
            <a:rPr lang="es-ES" sz="1600" b="1" kern="1200" dirty="0"/>
            <a:t>456</a:t>
          </a:r>
        </a:p>
      </dsp:txBody>
      <dsp:txXfrm>
        <a:off x="492656" y="1325435"/>
        <a:ext cx="1863458" cy="931729"/>
      </dsp:txXfrm>
    </dsp:sp>
    <dsp:sp modelId="{4006975D-7EB9-475F-B6E8-D7B17E281A7D}">
      <dsp:nvSpPr>
        <dsp:cNvPr id="0" name=""/>
        <dsp:cNvSpPr/>
      </dsp:nvSpPr>
      <dsp:spPr>
        <a:xfrm>
          <a:off x="958520" y="2648490"/>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proceso:</a:t>
          </a:r>
        </a:p>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446</a:t>
          </a:r>
        </a:p>
      </dsp:txBody>
      <dsp:txXfrm>
        <a:off x="958520" y="2648490"/>
        <a:ext cx="1863458" cy="931729"/>
      </dsp:txXfrm>
    </dsp:sp>
    <dsp:sp modelId="{9EE5DC33-332D-4FA6-B8AD-3C25628EC74E}">
      <dsp:nvSpPr>
        <dsp:cNvPr id="0" name=""/>
        <dsp:cNvSpPr/>
      </dsp:nvSpPr>
      <dsp:spPr>
        <a:xfrm>
          <a:off x="958520" y="3971546"/>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10</a:t>
          </a:r>
        </a:p>
      </dsp:txBody>
      <dsp:txXfrm>
        <a:off x="958520" y="3971546"/>
        <a:ext cx="1863458" cy="931729"/>
      </dsp:txXfrm>
    </dsp:sp>
    <dsp:sp modelId="{10F38F54-5A02-49E6-8794-964D3448E6BF}">
      <dsp:nvSpPr>
        <dsp:cNvPr id="0" name=""/>
        <dsp:cNvSpPr/>
      </dsp:nvSpPr>
      <dsp:spPr>
        <a:xfrm>
          <a:off x="2747440" y="1325435"/>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Establecimientos de comercio:</a:t>
          </a:r>
        </a:p>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332</a:t>
          </a:r>
        </a:p>
      </dsp:txBody>
      <dsp:txXfrm>
        <a:off x="2747440" y="1325435"/>
        <a:ext cx="1863458" cy="931729"/>
      </dsp:txXfrm>
    </dsp:sp>
    <dsp:sp modelId="{17E7BF49-2732-45A4-B76E-CF3E6FA86421}">
      <dsp:nvSpPr>
        <dsp:cNvPr id="0" name=""/>
        <dsp:cNvSpPr/>
      </dsp:nvSpPr>
      <dsp:spPr>
        <a:xfrm>
          <a:off x="3213305" y="2648490"/>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11200">
            <a:lnSpc>
              <a:spcPct val="90000"/>
            </a:lnSpc>
            <a:spcBef>
              <a:spcPct val="0"/>
            </a:spcBef>
            <a:spcAft>
              <a:spcPct val="35000"/>
            </a:spcAft>
            <a:buNone/>
          </a:pPr>
          <a:r>
            <a:rPr lang="es-ES" sz="1600" b="1" kern="1200" dirty="0"/>
            <a:t>En proceso: </a:t>
          </a:r>
        </a:p>
        <a:p>
          <a:pPr marL="0" lvl="0" indent="0" algn="ctr" defTabSz="711200">
            <a:lnSpc>
              <a:spcPct val="90000"/>
            </a:lnSpc>
            <a:spcBef>
              <a:spcPct val="0"/>
            </a:spcBef>
            <a:spcAft>
              <a:spcPct val="35000"/>
            </a:spcAft>
            <a:buNone/>
          </a:pPr>
          <a:r>
            <a:rPr lang="es-ES" sz="1600" b="1" kern="1200" dirty="0"/>
            <a:t>320</a:t>
          </a:r>
        </a:p>
      </dsp:txBody>
      <dsp:txXfrm>
        <a:off x="3213305" y="2648490"/>
        <a:ext cx="1863458" cy="931729"/>
      </dsp:txXfrm>
    </dsp:sp>
    <dsp:sp modelId="{E05DAADD-36FF-4C0E-94A6-DFFAC8189173}">
      <dsp:nvSpPr>
        <dsp:cNvPr id="0" name=""/>
        <dsp:cNvSpPr/>
      </dsp:nvSpPr>
      <dsp:spPr>
        <a:xfrm>
          <a:off x="3213305" y="3971546"/>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12</a:t>
          </a:r>
        </a:p>
      </dsp:txBody>
      <dsp:txXfrm>
        <a:off x="3213305" y="3971546"/>
        <a:ext cx="1863458" cy="931729"/>
      </dsp:txXfrm>
    </dsp:sp>
    <dsp:sp modelId="{0D572222-C7F2-4519-8DCB-FBACA48DC8BB}">
      <dsp:nvSpPr>
        <dsp:cNvPr id="0" name=""/>
        <dsp:cNvSpPr/>
      </dsp:nvSpPr>
      <dsp:spPr>
        <a:xfrm>
          <a:off x="5002225" y="1325435"/>
          <a:ext cx="2204881" cy="90101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participación menor al 100%:</a:t>
          </a:r>
        </a:p>
        <a:p>
          <a:pPr marL="0" lvl="0" indent="0" algn="ctr" defTabSz="5778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42                          </a:t>
          </a:r>
        </a:p>
      </dsp:txBody>
      <dsp:txXfrm>
        <a:off x="5002225" y="1325435"/>
        <a:ext cx="2204881" cy="901019"/>
      </dsp:txXfrm>
    </dsp:sp>
    <dsp:sp modelId="{60ED4405-4B33-424F-BDD0-904176FD341A}">
      <dsp:nvSpPr>
        <dsp:cNvPr id="0" name=""/>
        <dsp:cNvSpPr/>
      </dsp:nvSpPr>
      <dsp:spPr>
        <a:xfrm>
          <a:off x="5553445" y="2617780"/>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En proceso: </a:t>
          </a:r>
        </a:p>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34</a:t>
          </a:r>
        </a:p>
      </dsp:txBody>
      <dsp:txXfrm>
        <a:off x="5553445" y="2617780"/>
        <a:ext cx="1863458" cy="931729"/>
      </dsp:txXfrm>
    </dsp:sp>
    <dsp:sp modelId="{AA116C44-E2FC-4B45-A4AD-65B798878988}">
      <dsp:nvSpPr>
        <dsp:cNvPr id="0" name=""/>
        <dsp:cNvSpPr/>
      </dsp:nvSpPr>
      <dsp:spPr>
        <a:xfrm>
          <a:off x="5553445" y="3940836"/>
          <a:ext cx="1863458" cy="931729"/>
        </a:xfrm>
        <a:prstGeom prst="rect">
          <a:avLst/>
        </a:prstGeom>
        <a:gradFill rotWithShape="0">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25400" cap="flat" cmpd="sng" algn="ctr">
          <a:solidFill>
            <a:srgbClr val="1F497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Extinción de dominio:</a:t>
          </a:r>
        </a:p>
        <a:p>
          <a:pPr marL="0" lvl="0" indent="0" algn="ctr" defTabSz="755650">
            <a:lnSpc>
              <a:spcPct val="90000"/>
            </a:lnSpc>
            <a:spcBef>
              <a:spcPct val="0"/>
            </a:spcBef>
            <a:spcAft>
              <a:spcPct val="35000"/>
            </a:spcAft>
            <a:buNone/>
          </a:pPr>
          <a:r>
            <a:rPr lang="es-ES" sz="1600" b="1" kern="1200" dirty="0">
              <a:solidFill>
                <a:srgbClr val="1F497D">
                  <a:hueOff val="0"/>
                  <a:satOff val="0"/>
                  <a:lumOff val="0"/>
                  <a:alphaOff val="0"/>
                </a:srgbClr>
              </a:solidFill>
              <a:latin typeface="Calibri"/>
              <a:ea typeface="+mn-ea"/>
              <a:cs typeface="+mn-cs"/>
            </a:rPr>
            <a:t>8</a:t>
          </a:r>
        </a:p>
      </dsp:txBody>
      <dsp:txXfrm>
        <a:off x="5553445" y="3940836"/>
        <a:ext cx="1863458" cy="9317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4741985" cy="424022"/>
        </a:xfrm>
        <a:prstGeom prst="rect">
          <a:avLst/>
        </a:prstGeom>
        <a:solidFill>
          <a:schemeClr val="accent2">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CLASIFICACION SOC. EN LIQUIDACION EN PROCESO</a:t>
          </a:r>
        </a:p>
      </dsp:txBody>
      <dsp:txXfrm>
        <a:off x="0" y="0"/>
        <a:ext cx="4741985" cy="424022"/>
      </dsp:txXfrm>
    </dsp:sp>
    <dsp:sp modelId="{2C98DE73-BFC2-4293-AF98-FDD55052B5A1}">
      <dsp:nvSpPr>
        <dsp:cNvPr id="0" name=""/>
        <dsp:cNvSpPr/>
      </dsp:nvSpPr>
      <dsp:spPr>
        <a:xfrm>
          <a:off x="0" y="448785"/>
          <a:ext cx="1579118" cy="13606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dirty="0"/>
            <a:t>Con activos</a:t>
          </a:r>
        </a:p>
        <a:p>
          <a:pPr marL="0" lvl="0" indent="0" algn="ctr" defTabSz="533400">
            <a:lnSpc>
              <a:spcPct val="90000"/>
            </a:lnSpc>
            <a:spcBef>
              <a:spcPct val="0"/>
            </a:spcBef>
            <a:spcAft>
              <a:spcPct val="35000"/>
            </a:spcAft>
            <a:buNone/>
          </a:pPr>
          <a:r>
            <a:rPr lang="es-CO" sz="1400" b="1" kern="1200" dirty="0">
              <a:solidFill>
                <a:srgbClr val="C00000"/>
              </a:solidFill>
              <a:latin typeface="Calibri"/>
              <a:ea typeface="+mn-ea"/>
              <a:cs typeface="+mn-cs"/>
            </a:rPr>
            <a:t>95</a:t>
          </a:r>
        </a:p>
      </dsp:txBody>
      <dsp:txXfrm>
        <a:off x="0" y="448785"/>
        <a:ext cx="1579118" cy="1360652"/>
      </dsp:txXfrm>
    </dsp:sp>
    <dsp:sp modelId="{7A43BEFC-4E0B-40A1-8758-2C59B1E73C47}">
      <dsp:nvSpPr>
        <dsp:cNvPr id="0" name=""/>
        <dsp:cNvSpPr/>
      </dsp:nvSpPr>
      <dsp:spPr>
        <a:xfrm>
          <a:off x="1581433" y="407986"/>
          <a:ext cx="1579118" cy="1360652"/>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Con activos NO representativos</a:t>
          </a:r>
        </a:p>
        <a:p>
          <a:pPr marL="0" lvl="0" indent="0" algn="ctr" defTabSz="533400">
            <a:lnSpc>
              <a:spcPct val="90000"/>
            </a:lnSpc>
            <a:spcBef>
              <a:spcPct val="0"/>
            </a:spcBef>
            <a:spcAft>
              <a:spcPct val="35000"/>
            </a:spcAft>
            <a:buNone/>
          </a:pPr>
          <a:r>
            <a:rPr lang="es-ES" sz="1400" b="1" kern="1200" dirty="0">
              <a:solidFill>
                <a:srgbClr val="C00000"/>
              </a:solidFill>
              <a:latin typeface="Calibri"/>
              <a:ea typeface="+mn-ea"/>
              <a:cs typeface="+mn-cs"/>
            </a:rPr>
            <a:t>36</a:t>
          </a:r>
        </a:p>
      </dsp:txBody>
      <dsp:txXfrm>
        <a:off x="1581433" y="407986"/>
        <a:ext cx="1579118" cy="1360652"/>
      </dsp:txXfrm>
    </dsp:sp>
    <dsp:sp modelId="{D9A69406-F2E7-4756-89D9-B17178A46C11}">
      <dsp:nvSpPr>
        <dsp:cNvPr id="0" name=""/>
        <dsp:cNvSpPr/>
      </dsp:nvSpPr>
      <dsp:spPr>
        <a:xfrm>
          <a:off x="3160551" y="402309"/>
          <a:ext cx="1579118" cy="125114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711200">
            <a:lnSpc>
              <a:spcPct val="90000"/>
            </a:lnSpc>
            <a:spcBef>
              <a:spcPct val="0"/>
            </a:spcBef>
            <a:spcAft>
              <a:spcPct val="35000"/>
            </a:spcAft>
            <a:buNone/>
          </a:pPr>
          <a:r>
            <a:rPr lang="es-CO" sz="1200" kern="1200" dirty="0">
              <a:solidFill>
                <a:prstClr val="black">
                  <a:hueOff val="0"/>
                  <a:satOff val="0"/>
                  <a:lumOff val="0"/>
                  <a:alphaOff val="0"/>
                </a:prstClr>
              </a:solidFill>
              <a:latin typeface="Calibri"/>
              <a:ea typeface="+mn-ea"/>
              <a:cs typeface="+mn-cs"/>
            </a:rPr>
            <a:t>Con activo por definir en E.D</a:t>
          </a:r>
        </a:p>
        <a:p>
          <a:pPr marL="0" lvl="0" indent="0" algn="ctr" defTabSz="533400">
            <a:lnSpc>
              <a:spcPct val="90000"/>
            </a:lnSpc>
            <a:spcBef>
              <a:spcPct val="0"/>
            </a:spcBef>
            <a:spcAft>
              <a:spcPct val="35000"/>
            </a:spcAft>
            <a:buNone/>
          </a:pPr>
          <a:r>
            <a:rPr lang="es-CO" sz="1400" b="1" kern="1200" dirty="0">
              <a:solidFill>
                <a:srgbClr val="C00000"/>
              </a:solidFill>
              <a:latin typeface="Calibri"/>
              <a:ea typeface="+mn-ea"/>
              <a:cs typeface="+mn-cs"/>
            </a:rPr>
            <a:t>7  </a:t>
          </a:r>
          <a:endParaRPr lang="es-ES" sz="1400" b="1" kern="1200" dirty="0">
            <a:solidFill>
              <a:srgbClr val="C00000"/>
            </a:solidFill>
            <a:latin typeface="Calibri"/>
            <a:ea typeface="+mn-ea"/>
            <a:cs typeface="+mn-cs"/>
          </a:endParaRPr>
        </a:p>
      </dsp:txBody>
      <dsp:txXfrm>
        <a:off x="3160551" y="402309"/>
        <a:ext cx="1579118" cy="1251149"/>
      </dsp:txXfrm>
    </dsp:sp>
    <dsp:sp modelId="{61EFCB39-33D5-4C97-A4C0-C15D93E750E0}">
      <dsp:nvSpPr>
        <dsp:cNvPr id="0" name=""/>
        <dsp:cNvSpPr/>
      </dsp:nvSpPr>
      <dsp:spPr>
        <a:xfrm>
          <a:off x="0" y="1658291"/>
          <a:ext cx="4741985" cy="126660"/>
        </a:xfrm>
        <a:prstGeom prst="rect">
          <a:avLst/>
        </a:prstGeom>
        <a:solidFill>
          <a:schemeClr val="accent2">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4741985" cy="286911"/>
        </a:xfrm>
        <a:prstGeom prst="rect">
          <a:avLst/>
        </a:prstGeom>
        <a:solidFill>
          <a:schemeClr val="accent2">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CLASIFICACION SOC. EN LIQUIDACION EXTINTAS</a:t>
          </a:r>
        </a:p>
      </dsp:txBody>
      <dsp:txXfrm>
        <a:off x="0" y="0"/>
        <a:ext cx="4741985" cy="286911"/>
      </dsp:txXfrm>
    </dsp:sp>
    <dsp:sp modelId="{2C98DE73-BFC2-4293-AF98-FDD55052B5A1}">
      <dsp:nvSpPr>
        <dsp:cNvPr id="0" name=""/>
        <dsp:cNvSpPr/>
      </dsp:nvSpPr>
      <dsp:spPr>
        <a:xfrm>
          <a:off x="267" y="287098"/>
          <a:ext cx="1038527" cy="92067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dirty="0"/>
            <a:t>Con activos</a:t>
          </a:r>
        </a:p>
        <a:p>
          <a:pPr marL="0" lvl="0" indent="0" algn="ctr" defTabSz="533400">
            <a:lnSpc>
              <a:spcPct val="90000"/>
            </a:lnSpc>
            <a:spcBef>
              <a:spcPct val="0"/>
            </a:spcBef>
            <a:spcAft>
              <a:spcPct val="35000"/>
            </a:spcAft>
            <a:buNone/>
          </a:pPr>
          <a:r>
            <a:rPr lang="es-CO" sz="1400" b="1" kern="1200" dirty="0">
              <a:solidFill>
                <a:srgbClr val="C00000"/>
              </a:solidFill>
            </a:rPr>
            <a:t>82</a:t>
          </a:r>
        </a:p>
      </dsp:txBody>
      <dsp:txXfrm>
        <a:off x="267" y="287098"/>
        <a:ext cx="1038527" cy="920674"/>
      </dsp:txXfrm>
    </dsp:sp>
    <dsp:sp modelId="{7A43BEFC-4E0B-40A1-8758-2C59B1E73C47}">
      <dsp:nvSpPr>
        <dsp:cNvPr id="0" name=""/>
        <dsp:cNvSpPr/>
      </dsp:nvSpPr>
      <dsp:spPr>
        <a:xfrm>
          <a:off x="1038795" y="276060"/>
          <a:ext cx="2190951" cy="920674"/>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Con activos NO representativos</a:t>
          </a:r>
        </a:p>
        <a:p>
          <a:pPr marL="0" lvl="0" indent="0" algn="ctr" defTabSz="533400">
            <a:lnSpc>
              <a:spcPct val="90000"/>
            </a:lnSpc>
            <a:spcBef>
              <a:spcPct val="0"/>
            </a:spcBef>
            <a:spcAft>
              <a:spcPct val="35000"/>
            </a:spcAft>
            <a:buNone/>
          </a:pPr>
          <a:r>
            <a:rPr lang="es-ES" sz="1400" b="1" kern="1200" dirty="0">
              <a:solidFill>
                <a:srgbClr val="C00000"/>
              </a:solidFill>
              <a:latin typeface="Calibri"/>
              <a:ea typeface="+mn-ea"/>
              <a:cs typeface="+mn-cs"/>
            </a:rPr>
            <a:t>29</a:t>
          </a:r>
        </a:p>
      </dsp:txBody>
      <dsp:txXfrm>
        <a:off x="1038795" y="276060"/>
        <a:ext cx="2190951" cy="920674"/>
      </dsp:txXfrm>
    </dsp:sp>
    <dsp:sp modelId="{D9A69406-F2E7-4756-89D9-B17178A46C11}">
      <dsp:nvSpPr>
        <dsp:cNvPr id="0" name=""/>
        <dsp:cNvSpPr/>
      </dsp:nvSpPr>
      <dsp:spPr>
        <a:xfrm>
          <a:off x="3229746" y="272219"/>
          <a:ext cx="1511970" cy="846579"/>
        </a:xfrm>
        <a:prstGeom prst="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711200">
            <a:lnSpc>
              <a:spcPct val="90000"/>
            </a:lnSpc>
            <a:spcBef>
              <a:spcPct val="0"/>
            </a:spcBef>
            <a:spcAft>
              <a:spcPct val="35000"/>
            </a:spcAft>
            <a:buNone/>
          </a:pPr>
          <a:r>
            <a:rPr lang="es-CO" sz="1200" kern="1200" dirty="0">
              <a:solidFill>
                <a:prstClr val="black">
                  <a:hueOff val="0"/>
                  <a:satOff val="0"/>
                  <a:lumOff val="0"/>
                  <a:alphaOff val="0"/>
                </a:prstClr>
              </a:solidFill>
              <a:latin typeface="Calibri"/>
              <a:ea typeface="+mn-ea"/>
              <a:cs typeface="+mn-cs"/>
            </a:rPr>
            <a:t>Con activo NO realizable</a:t>
          </a:r>
        </a:p>
        <a:p>
          <a:pPr marL="0" lvl="0" indent="0" algn="ctr" defTabSz="533400">
            <a:lnSpc>
              <a:spcPct val="90000"/>
            </a:lnSpc>
            <a:spcBef>
              <a:spcPct val="0"/>
            </a:spcBef>
            <a:spcAft>
              <a:spcPct val="35000"/>
            </a:spcAft>
            <a:buNone/>
          </a:pPr>
          <a:r>
            <a:rPr lang="es-CO" sz="1400" b="1" kern="1200" dirty="0">
              <a:solidFill>
                <a:srgbClr val="C00000"/>
              </a:solidFill>
              <a:latin typeface="Calibri"/>
              <a:ea typeface="+mn-ea"/>
              <a:cs typeface="+mn-cs"/>
            </a:rPr>
            <a:t>1  </a:t>
          </a:r>
          <a:endParaRPr lang="es-ES" sz="1400" b="1" kern="1200" dirty="0">
            <a:solidFill>
              <a:srgbClr val="C00000"/>
            </a:solidFill>
            <a:latin typeface="Calibri"/>
            <a:ea typeface="+mn-ea"/>
            <a:cs typeface="+mn-cs"/>
          </a:endParaRPr>
        </a:p>
      </dsp:txBody>
      <dsp:txXfrm>
        <a:off x="3229746" y="272219"/>
        <a:ext cx="1511970" cy="846579"/>
      </dsp:txXfrm>
    </dsp:sp>
    <dsp:sp modelId="{61EFCB39-33D5-4C97-A4C0-C15D93E750E0}">
      <dsp:nvSpPr>
        <dsp:cNvPr id="0" name=""/>
        <dsp:cNvSpPr/>
      </dsp:nvSpPr>
      <dsp:spPr>
        <a:xfrm>
          <a:off x="0" y="1122069"/>
          <a:ext cx="4741985" cy="85704"/>
        </a:xfrm>
        <a:prstGeom prst="rect">
          <a:avLst/>
        </a:prstGeom>
        <a:solidFill>
          <a:schemeClr val="accent2">
            <a:shade val="80000"/>
            <a:hueOff val="0"/>
            <a:satOff val="0"/>
            <a:lumOff val="0"/>
            <a:alphaOff val="0"/>
          </a:schemeClr>
        </a:solidFill>
        <a:ln>
          <a:noFill/>
        </a:ln>
        <a:effectLst/>
        <a:scene3d>
          <a:camera prst="orthographicFront"/>
          <a:lightRig rig="chilly" dir="t"/>
        </a:scene3d>
        <a:sp3d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F32D1-D047-43FE-8247-FE15260FEA59}">
      <dsp:nvSpPr>
        <dsp:cNvPr id="0" name=""/>
        <dsp:cNvSpPr/>
      </dsp:nvSpPr>
      <dsp:spPr>
        <a:xfrm>
          <a:off x="1718135" y="2097364"/>
          <a:ext cx="271481" cy="368637"/>
        </a:xfrm>
        <a:custGeom>
          <a:avLst/>
          <a:gdLst/>
          <a:ahLst/>
          <a:cxnLst/>
          <a:rect l="0" t="0" r="0" b="0"/>
          <a:pathLst>
            <a:path>
              <a:moveTo>
                <a:pt x="0" y="0"/>
              </a:moveTo>
              <a:lnTo>
                <a:pt x="99668" y="0"/>
              </a:lnTo>
              <a:lnTo>
                <a:pt x="99668" y="368637"/>
              </a:lnTo>
              <a:lnTo>
                <a:pt x="271481" y="36863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D6A969F-BA3E-4BF2-92FF-A4490A964D10}">
      <dsp:nvSpPr>
        <dsp:cNvPr id="0" name=""/>
        <dsp:cNvSpPr/>
      </dsp:nvSpPr>
      <dsp:spPr>
        <a:xfrm>
          <a:off x="5596104" y="1772619"/>
          <a:ext cx="623353" cy="1070306"/>
        </a:xfrm>
        <a:custGeom>
          <a:avLst/>
          <a:gdLst/>
          <a:ahLst/>
          <a:cxnLst/>
          <a:rect l="0" t="0" r="0" b="0"/>
          <a:pathLst>
            <a:path>
              <a:moveTo>
                <a:pt x="0" y="0"/>
              </a:moveTo>
              <a:lnTo>
                <a:pt x="451541" y="0"/>
              </a:lnTo>
              <a:lnTo>
                <a:pt x="451541" y="1070306"/>
              </a:lnTo>
              <a:lnTo>
                <a:pt x="623353" y="107030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7412455-A863-42DF-B9E4-38C93C2A1784}">
      <dsp:nvSpPr>
        <dsp:cNvPr id="0" name=""/>
        <dsp:cNvSpPr/>
      </dsp:nvSpPr>
      <dsp:spPr>
        <a:xfrm>
          <a:off x="5596104" y="1772619"/>
          <a:ext cx="647562" cy="261548"/>
        </a:xfrm>
        <a:custGeom>
          <a:avLst/>
          <a:gdLst/>
          <a:ahLst/>
          <a:cxnLst/>
          <a:rect l="0" t="0" r="0" b="0"/>
          <a:pathLst>
            <a:path>
              <a:moveTo>
                <a:pt x="0" y="0"/>
              </a:moveTo>
              <a:lnTo>
                <a:pt x="475749" y="0"/>
              </a:lnTo>
              <a:lnTo>
                <a:pt x="475749" y="261548"/>
              </a:lnTo>
              <a:lnTo>
                <a:pt x="647562" y="261548"/>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973323-5524-45DD-9B98-9AE1D30EE7A8}">
      <dsp:nvSpPr>
        <dsp:cNvPr id="0" name=""/>
        <dsp:cNvSpPr/>
      </dsp:nvSpPr>
      <dsp:spPr>
        <a:xfrm>
          <a:off x="7936125" y="1145830"/>
          <a:ext cx="301050" cy="607573"/>
        </a:xfrm>
        <a:custGeom>
          <a:avLst/>
          <a:gdLst/>
          <a:ahLst/>
          <a:cxnLst/>
          <a:rect l="0" t="0" r="0" b="0"/>
          <a:pathLst>
            <a:path>
              <a:moveTo>
                <a:pt x="0" y="0"/>
              </a:moveTo>
              <a:lnTo>
                <a:pt x="129237" y="0"/>
              </a:lnTo>
              <a:lnTo>
                <a:pt x="129237" y="607573"/>
              </a:lnTo>
              <a:lnTo>
                <a:pt x="301050" y="60757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1F1C236-5BCA-4F83-AA77-449DE114DC41}">
      <dsp:nvSpPr>
        <dsp:cNvPr id="0" name=""/>
        <dsp:cNvSpPr/>
      </dsp:nvSpPr>
      <dsp:spPr>
        <a:xfrm>
          <a:off x="7936125" y="699180"/>
          <a:ext cx="301050" cy="446649"/>
        </a:xfrm>
        <a:custGeom>
          <a:avLst/>
          <a:gdLst/>
          <a:ahLst/>
          <a:cxnLst/>
          <a:rect l="0" t="0" r="0" b="0"/>
          <a:pathLst>
            <a:path>
              <a:moveTo>
                <a:pt x="0" y="446649"/>
              </a:moveTo>
              <a:lnTo>
                <a:pt x="129237" y="446649"/>
              </a:lnTo>
              <a:lnTo>
                <a:pt x="129237" y="0"/>
              </a:lnTo>
              <a:lnTo>
                <a:pt x="301050"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EE62ABA-89F5-421B-81A4-BE2472E89898}">
      <dsp:nvSpPr>
        <dsp:cNvPr id="0" name=""/>
        <dsp:cNvSpPr/>
      </dsp:nvSpPr>
      <dsp:spPr>
        <a:xfrm>
          <a:off x="5596104" y="1145830"/>
          <a:ext cx="621893" cy="626788"/>
        </a:xfrm>
        <a:custGeom>
          <a:avLst/>
          <a:gdLst/>
          <a:ahLst/>
          <a:cxnLst/>
          <a:rect l="0" t="0" r="0" b="0"/>
          <a:pathLst>
            <a:path>
              <a:moveTo>
                <a:pt x="0" y="626788"/>
              </a:moveTo>
              <a:lnTo>
                <a:pt x="450080" y="626788"/>
              </a:lnTo>
              <a:lnTo>
                <a:pt x="450080" y="0"/>
              </a:lnTo>
              <a:lnTo>
                <a:pt x="621893"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0320F46-273E-4918-AC9A-40CF06897A61}">
      <dsp:nvSpPr>
        <dsp:cNvPr id="0" name=""/>
        <dsp:cNvSpPr/>
      </dsp:nvSpPr>
      <dsp:spPr>
        <a:xfrm>
          <a:off x="3707744" y="1681487"/>
          <a:ext cx="170232" cy="91440"/>
        </a:xfrm>
        <a:custGeom>
          <a:avLst/>
          <a:gdLst/>
          <a:ahLst/>
          <a:cxnLst/>
          <a:rect l="0" t="0" r="0" b="0"/>
          <a:pathLst>
            <a:path>
              <a:moveTo>
                <a:pt x="0" y="45720"/>
              </a:moveTo>
              <a:lnTo>
                <a:pt x="0" y="91132"/>
              </a:lnTo>
              <a:lnTo>
                <a:pt x="170232" y="9113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41E041B-2444-4AE4-9F3B-71EE5D6E727B}">
      <dsp:nvSpPr>
        <dsp:cNvPr id="0" name=""/>
        <dsp:cNvSpPr/>
      </dsp:nvSpPr>
      <dsp:spPr>
        <a:xfrm>
          <a:off x="1718135" y="1727207"/>
          <a:ext cx="271481" cy="370157"/>
        </a:xfrm>
        <a:custGeom>
          <a:avLst/>
          <a:gdLst/>
          <a:ahLst/>
          <a:cxnLst/>
          <a:rect l="0" t="0" r="0" b="0"/>
          <a:pathLst>
            <a:path>
              <a:moveTo>
                <a:pt x="0" y="370157"/>
              </a:moveTo>
              <a:lnTo>
                <a:pt x="99668" y="370157"/>
              </a:lnTo>
              <a:lnTo>
                <a:pt x="99668" y="0"/>
              </a:lnTo>
              <a:lnTo>
                <a:pt x="271481"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8FED53A-DA73-4594-AC94-0CCDD09AF806}">
      <dsp:nvSpPr>
        <dsp:cNvPr id="0" name=""/>
        <dsp:cNvSpPr/>
      </dsp:nvSpPr>
      <dsp:spPr>
        <a:xfrm>
          <a:off x="7" y="1835349"/>
          <a:ext cx="1718127" cy="524028"/>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TOTAL INMUEBLES EXTINTOS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781</a:t>
          </a:r>
        </a:p>
      </dsp:txBody>
      <dsp:txXfrm>
        <a:off x="7" y="1835349"/>
        <a:ext cx="1718127" cy="524028"/>
      </dsp:txXfrm>
    </dsp:sp>
    <dsp:sp modelId="{BD2F53DE-329C-473E-A5C9-6996D8F112BC}">
      <dsp:nvSpPr>
        <dsp:cNvPr id="0" name=""/>
        <dsp:cNvSpPr/>
      </dsp:nvSpPr>
      <dsp:spPr>
        <a:xfrm>
          <a:off x="1989616" y="1465192"/>
          <a:ext cx="1718127" cy="524028"/>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s-ES" sz="900" kern="1200" dirty="0">
              <a:latin typeface="Arial Black" panose="020B0A04020102020204" pitchFamily="34" charset="0"/>
              <a:ea typeface="+mn-ea"/>
              <a:cs typeface="+mn-cs"/>
            </a:rPr>
            <a:t>INMUEBLES CON VIABILIDAD JURIDICA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741</a:t>
          </a:r>
        </a:p>
      </dsp:txBody>
      <dsp:txXfrm>
        <a:off x="1989616" y="1465192"/>
        <a:ext cx="1718127" cy="524028"/>
      </dsp:txXfrm>
    </dsp:sp>
    <dsp:sp modelId="{768012B1-F98F-4BB0-879F-0BE3FB4957FA}">
      <dsp:nvSpPr>
        <dsp:cNvPr id="0" name=""/>
        <dsp:cNvSpPr/>
      </dsp:nvSpPr>
      <dsp:spPr>
        <a:xfrm>
          <a:off x="3877976" y="1115316"/>
          <a:ext cx="1718127" cy="1314605"/>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62230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indent="0" algn="ctr" defTabSz="622300">
            <a:lnSpc>
              <a:spcPct val="90000"/>
            </a:lnSpc>
            <a:spcBef>
              <a:spcPct val="0"/>
            </a:spcBef>
            <a:spcAft>
              <a:spcPct val="35000"/>
            </a:spcAft>
            <a:buNone/>
          </a:pPr>
          <a:r>
            <a:rPr lang="es-CO" sz="900" kern="1200" dirty="0">
              <a:latin typeface="Arial Black" panose="020B0A04020102020204" pitchFamily="34" charset="0"/>
              <a:ea typeface="+mn-ea"/>
              <a:cs typeface="+mn-cs"/>
            </a:rPr>
            <a:t>PARA AVALUOS GERENCIA TECNICA CON CARGO A LAS SOCIEDADES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741</a:t>
          </a:r>
        </a:p>
        <a:p>
          <a:pPr marL="0" lvl="0" algn="ctr" defTabSz="400050">
            <a:lnSpc>
              <a:spcPct val="90000"/>
            </a:lnSpc>
            <a:spcBef>
              <a:spcPct val="0"/>
            </a:spcBef>
            <a:spcAft>
              <a:spcPct val="35000"/>
            </a:spcAft>
            <a:buNone/>
          </a:pPr>
          <a:endParaRPr lang="es-CO" sz="900" kern="1200" dirty="0"/>
        </a:p>
      </dsp:txBody>
      <dsp:txXfrm>
        <a:off x="3877976" y="1115316"/>
        <a:ext cx="1718127" cy="1314605"/>
      </dsp:txXfrm>
    </dsp:sp>
    <dsp:sp modelId="{39C7B6A2-8D8F-4320-988C-95285287405D}">
      <dsp:nvSpPr>
        <dsp:cNvPr id="0" name=""/>
        <dsp:cNvSpPr/>
      </dsp:nvSpPr>
      <dsp:spPr>
        <a:xfrm>
          <a:off x="6217997" y="762710"/>
          <a:ext cx="1718127" cy="766240"/>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AVALUOS ELABORADOS Y APROBADOS POR TECNICA</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34</a:t>
          </a:r>
        </a:p>
      </dsp:txBody>
      <dsp:txXfrm>
        <a:off x="6217997" y="762710"/>
        <a:ext cx="1718127" cy="766240"/>
      </dsp:txXfrm>
    </dsp:sp>
    <dsp:sp modelId="{30080808-1B60-4305-A863-A4B6F01B1686}">
      <dsp:nvSpPr>
        <dsp:cNvPr id="0" name=""/>
        <dsp:cNvSpPr/>
      </dsp:nvSpPr>
      <dsp:spPr>
        <a:xfrm>
          <a:off x="8237175" y="437166"/>
          <a:ext cx="1718127" cy="524028"/>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TRANSFERIDOS A CISA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12</a:t>
          </a:r>
        </a:p>
        <a:p>
          <a:pPr marL="0" lvl="0" algn="ctr" defTabSz="400050">
            <a:lnSpc>
              <a:spcPct val="90000"/>
            </a:lnSpc>
            <a:spcBef>
              <a:spcPct val="0"/>
            </a:spcBef>
            <a:spcAft>
              <a:spcPct val="35000"/>
            </a:spcAft>
            <a:buNone/>
          </a:pPr>
          <a:endParaRPr lang="es-CO" sz="1000" kern="1200" dirty="0">
            <a:latin typeface="Arial Black" panose="020B0A04020102020204" pitchFamily="34" charset="0"/>
            <a:ea typeface="+mn-ea"/>
            <a:cs typeface="+mn-cs"/>
          </a:endParaRPr>
        </a:p>
      </dsp:txBody>
      <dsp:txXfrm>
        <a:off x="8237175" y="437166"/>
        <a:ext cx="1718127" cy="524028"/>
      </dsp:txXfrm>
    </dsp:sp>
    <dsp:sp modelId="{859107E2-1206-4FE7-9657-27C7DD385454}">
      <dsp:nvSpPr>
        <dsp:cNvPr id="0" name=""/>
        <dsp:cNvSpPr/>
      </dsp:nvSpPr>
      <dsp:spPr>
        <a:xfrm>
          <a:off x="8237175" y="1342570"/>
          <a:ext cx="1718127" cy="821666"/>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algn="ctr" defTabSz="400050">
            <a:lnSpc>
              <a:spcPct val="90000"/>
            </a:lnSpc>
            <a:spcBef>
              <a:spcPct val="0"/>
            </a:spcBef>
            <a:spcAft>
              <a:spcPct val="35000"/>
            </a:spcAft>
            <a:buNone/>
          </a:pPr>
          <a:r>
            <a:rPr lang="es-CO" sz="900" kern="1200" dirty="0">
              <a:solidFill>
                <a:prstClr val="black">
                  <a:hueOff val="0"/>
                  <a:satOff val="0"/>
                  <a:lumOff val="0"/>
                  <a:alphaOff val="0"/>
                </a:prstClr>
              </a:solidFill>
              <a:latin typeface="Arial Black" panose="020B0A04020102020204" pitchFamily="34" charset="0"/>
              <a:ea typeface="+mn-ea"/>
              <a:cs typeface="+mn-cs"/>
            </a:rPr>
            <a:t>PENDIENTES DE CARGUE EN EL APLICATIVO POR FALLAS EN EL SISTEMA</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22</a:t>
          </a:r>
        </a:p>
      </dsp:txBody>
      <dsp:txXfrm>
        <a:off x="8237175" y="1342570"/>
        <a:ext cx="1718127" cy="821666"/>
      </dsp:txXfrm>
    </dsp:sp>
    <dsp:sp modelId="{544DD382-9B14-427B-AB9B-D780ACCE4919}">
      <dsp:nvSpPr>
        <dsp:cNvPr id="0" name=""/>
        <dsp:cNvSpPr/>
      </dsp:nvSpPr>
      <dsp:spPr>
        <a:xfrm>
          <a:off x="6243666" y="1721434"/>
          <a:ext cx="1718127" cy="625465"/>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AVALUOS SOLICITADOS </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502</a:t>
          </a: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endParaRPr lang="es-CO" sz="1000" kern="1200" dirty="0">
            <a:latin typeface="Arial Black" panose="020B0A04020102020204" pitchFamily="34" charset="0"/>
            <a:ea typeface="+mn-ea"/>
            <a:cs typeface="+mn-cs"/>
          </a:endParaRPr>
        </a:p>
      </dsp:txBody>
      <dsp:txXfrm>
        <a:off x="6243666" y="1721434"/>
        <a:ext cx="1718127" cy="625465"/>
      </dsp:txXfrm>
    </dsp:sp>
    <dsp:sp modelId="{3797A9C3-1E2C-4BAD-8047-5F9F0ED4F9E0}">
      <dsp:nvSpPr>
        <dsp:cNvPr id="0" name=""/>
        <dsp:cNvSpPr/>
      </dsp:nvSpPr>
      <dsp:spPr>
        <a:xfrm>
          <a:off x="6219458" y="2530192"/>
          <a:ext cx="1718127" cy="625465"/>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EN TRAMITE DE SOLICITAR</a:t>
          </a:r>
        </a:p>
        <a:p>
          <a:pPr marL="0" lvl="0" indent="0" algn="ctr" defTabSz="400050">
            <a:lnSpc>
              <a:spcPct val="90000"/>
            </a:lnSpc>
            <a:spcBef>
              <a:spcPct val="0"/>
            </a:spcBef>
            <a:spcAft>
              <a:spcPct val="35000"/>
            </a:spcAft>
            <a:buNone/>
          </a:pPr>
          <a:r>
            <a:rPr lang="es-CO" sz="1100" kern="1200" dirty="0">
              <a:solidFill>
                <a:srgbClr val="C00000"/>
              </a:solidFill>
              <a:latin typeface="Arial Black" panose="020B0A04020102020204" pitchFamily="34" charset="0"/>
              <a:ea typeface="+mn-ea"/>
              <a:cs typeface="+mn-cs"/>
            </a:rPr>
            <a:t>205</a:t>
          </a:r>
        </a:p>
        <a:p>
          <a:pPr marL="0" lvl="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p>
      </dsp:txBody>
      <dsp:txXfrm>
        <a:off x="6219458" y="2530192"/>
        <a:ext cx="1718127" cy="625465"/>
      </dsp:txXfrm>
    </dsp:sp>
    <dsp:sp modelId="{227F930C-4D95-4AEA-96E5-CF6292B1F0B7}">
      <dsp:nvSpPr>
        <dsp:cNvPr id="0" name=""/>
        <dsp:cNvSpPr/>
      </dsp:nvSpPr>
      <dsp:spPr>
        <a:xfrm>
          <a:off x="1989616" y="2203987"/>
          <a:ext cx="1718127" cy="524028"/>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s-ES" sz="900" kern="1200" dirty="0">
              <a:latin typeface="Arial Black" panose="020B0A04020102020204" pitchFamily="34" charset="0"/>
              <a:ea typeface="+mn-ea"/>
              <a:cs typeface="+mn-cs"/>
            </a:rPr>
            <a:t>INMUEBLES EN SANEAMIENTO JURÍDICO</a:t>
          </a:r>
        </a:p>
        <a:p>
          <a:pPr marL="0" lvl="0" indent="0" algn="ctr" defTabSz="40005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40</a:t>
          </a:r>
        </a:p>
      </dsp:txBody>
      <dsp:txXfrm>
        <a:off x="1989616" y="2203987"/>
        <a:ext cx="1718127" cy="5240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76C84-DA12-469E-A0CE-25CE1E91FA7C}">
      <dsp:nvSpPr>
        <dsp:cNvPr id="0" name=""/>
        <dsp:cNvSpPr/>
      </dsp:nvSpPr>
      <dsp:spPr>
        <a:xfrm>
          <a:off x="1570601" y="2333109"/>
          <a:ext cx="111952" cy="307199"/>
        </a:xfrm>
        <a:custGeom>
          <a:avLst/>
          <a:gdLst/>
          <a:ahLst/>
          <a:cxnLst/>
          <a:rect l="0" t="0" r="0" b="0"/>
          <a:pathLst>
            <a:path>
              <a:moveTo>
                <a:pt x="0" y="0"/>
              </a:moveTo>
              <a:lnTo>
                <a:pt x="0" y="307199"/>
              </a:lnTo>
              <a:lnTo>
                <a:pt x="111952" y="307199"/>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112F0C-90E9-4154-AD19-B26C28EC03EB}">
      <dsp:nvSpPr>
        <dsp:cNvPr id="0" name=""/>
        <dsp:cNvSpPr/>
      </dsp:nvSpPr>
      <dsp:spPr>
        <a:xfrm>
          <a:off x="3176651" y="1997847"/>
          <a:ext cx="204153" cy="989516"/>
        </a:xfrm>
        <a:custGeom>
          <a:avLst/>
          <a:gdLst/>
          <a:ahLst/>
          <a:cxnLst/>
          <a:rect l="0" t="0" r="0" b="0"/>
          <a:pathLst>
            <a:path>
              <a:moveTo>
                <a:pt x="0" y="0"/>
              </a:moveTo>
              <a:lnTo>
                <a:pt x="54743" y="0"/>
              </a:lnTo>
              <a:lnTo>
                <a:pt x="54743" y="989516"/>
              </a:lnTo>
              <a:lnTo>
                <a:pt x="204153" y="989516"/>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D6A969F-BA3E-4BF2-92FF-A4490A964D10}">
      <dsp:nvSpPr>
        <dsp:cNvPr id="0" name=""/>
        <dsp:cNvSpPr/>
      </dsp:nvSpPr>
      <dsp:spPr>
        <a:xfrm>
          <a:off x="4486974" y="1468084"/>
          <a:ext cx="265097" cy="518270"/>
        </a:xfrm>
        <a:custGeom>
          <a:avLst/>
          <a:gdLst/>
          <a:ahLst/>
          <a:cxnLst/>
          <a:rect l="0" t="0" r="0" b="0"/>
          <a:pathLst>
            <a:path>
              <a:moveTo>
                <a:pt x="0" y="0"/>
              </a:moveTo>
              <a:lnTo>
                <a:pt x="115687" y="0"/>
              </a:lnTo>
              <a:lnTo>
                <a:pt x="115687" y="518270"/>
              </a:lnTo>
              <a:lnTo>
                <a:pt x="265097" y="51827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E63D679-9552-43E1-AF56-524FEBF9D00D}">
      <dsp:nvSpPr>
        <dsp:cNvPr id="0" name=""/>
        <dsp:cNvSpPr/>
      </dsp:nvSpPr>
      <dsp:spPr>
        <a:xfrm>
          <a:off x="8166906" y="892878"/>
          <a:ext cx="433542" cy="317617"/>
        </a:xfrm>
        <a:custGeom>
          <a:avLst/>
          <a:gdLst/>
          <a:ahLst/>
          <a:cxnLst/>
          <a:rect l="0" t="0" r="0" b="0"/>
          <a:pathLst>
            <a:path>
              <a:moveTo>
                <a:pt x="0" y="0"/>
              </a:moveTo>
              <a:lnTo>
                <a:pt x="284132" y="0"/>
              </a:lnTo>
              <a:lnTo>
                <a:pt x="284132" y="317617"/>
              </a:lnTo>
              <a:lnTo>
                <a:pt x="433542" y="31761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004093B-B0B6-41F5-B0C5-EE6F27540716}">
      <dsp:nvSpPr>
        <dsp:cNvPr id="0" name=""/>
        <dsp:cNvSpPr/>
      </dsp:nvSpPr>
      <dsp:spPr>
        <a:xfrm>
          <a:off x="8166906" y="476794"/>
          <a:ext cx="433542" cy="416084"/>
        </a:xfrm>
        <a:custGeom>
          <a:avLst/>
          <a:gdLst/>
          <a:ahLst/>
          <a:cxnLst/>
          <a:rect l="0" t="0" r="0" b="0"/>
          <a:pathLst>
            <a:path>
              <a:moveTo>
                <a:pt x="0" y="416084"/>
              </a:moveTo>
              <a:lnTo>
                <a:pt x="284132" y="416084"/>
              </a:lnTo>
              <a:lnTo>
                <a:pt x="284132" y="0"/>
              </a:lnTo>
              <a:lnTo>
                <a:pt x="433542"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7412455-A863-42DF-B9E4-38C93C2A1784}">
      <dsp:nvSpPr>
        <dsp:cNvPr id="0" name=""/>
        <dsp:cNvSpPr/>
      </dsp:nvSpPr>
      <dsp:spPr>
        <a:xfrm>
          <a:off x="6251383" y="847158"/>
          <a:ext cx="421425" cy="91440"/>
        </a:xfrm>
        <a:custGeom>
          <a:avLst/>
          <a:gdLst/>
          <a:ahLst/>
          <a:cxnLst/>
          <a:rect l="0" t="0" r="0" b="0"/>
          <a:pathLst>
            <a:path>
              <a:moveTo>
                <a:pt x="0" y="48003"/>
              </a:moveTo>
              <a:lnTo>
                <a:pt x="272015" y="48003"/>
              </a:lnTo>
              <a:lnTo>
                <a:pt x="272015" y="45720"/>
              </a:lnTo>
              <a:lnTo>
                <a:pt x="421425" y="4572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79B4430-A38C-424C-B04C-E8D1174CE2D3}">
      <dsp:nvSpPr>
        <dsp:cNvPr id="0" name=""/>
        <dsp:cNvSpPr/>
      </dsp:nvSpPr>
      <dsp:spPr>
        <a:xfrm>
          <a:off x="4486974" y="895161"/>
          <a:ext cx="270312" cy="572922"/>
        </a:xfrm>
        <a:custGeom>
          <a:avLst/>
          <a:gdLst/>
          <a:ahLst/>
          <a:cxnLst/>
          <a:rect l="0" t="0" r="0" b="0"/>
          <a:pathLst>
            <a:path>
              <a:moveTo>
                <a:pt x="0" y="572922"/>
              </a:moveTo>
              <a:lnTo>
                <a:pt x="120902" y="572922"/>
              </a:lnTo>
              <a:lnTo>
                <a:pt x="120902" y="0"/>
              </a:lnTo>
              <a:lnTo>
                <a:pt x="270312"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0320F46-273E-4918-AC9A-40CF06897A61}">
      <dsp:nvSpPr>
        <dsp:cNvPr id="0" name=""/>
        <dsp:cNvSpPr/>
      </dsp:nvSpPr>
      <dsp:spPr>
        <a:xfrm>
          <a:off x="3176651" y="1468084"/>
          <a:ext cx="184102" cy="529763"/>
        </a:xfrm>
        <a:custGeom>
          <a:avLst/>
          <a:gdLst/>
          <a:ahLst/>
          <a:cxnLst/>
          <a:rect l="0" t="0" r="0" b="0"/>
          <a:pathLst>
            <a:path>
              <a:moveTo>
                <a:pt x="0" y="529763"/>
              </a:moveTo>
              <a:lnTo>
                <a:pt x="34692" y="529763"/>
              </a:lnTo>
              <a:lnTo>
                <a:pt x="34692" y="0"/>
              </a:lnTo>
              <a:lnTo>
                <a:pt x="184102" y="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41E041B-2444-4AE4-9F3B-71EE5D6E727B}">
      <dsp:nvSpPr>
        <dsp:cNvPr id="0" name=""/>
        <dsp:cNvSpPr/>
      </dsp:nvSpPr>
      <dsp:spPr>
        <a:xfrm>
          <a:off x="1570601" y="1997847"/>
          <a:ext cx="111952" cy="335261"/>
        </a:xfrm>
        <a:custGeom>
          <a:avLst/>
          <a:gdLst/>
          <a:ahLst/>
          <a:cxnLst/>
          <a:rect l="0" t="0" r="0" b="0"/>
          <a:pathLst>
            <a:path>
              <a:moveTo>
                <a:pt x="0" y="335261"/>
              </a:moveTo>
              <a:lnTo>
                <a:pt x="0" y="0"/>
              </a:lnTo>
              <a:lnTo>
                <a:pt x="111952"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8FED53A-DA73-4594-AC94-0CCDD09AF806}">
      <dsp:nvSpPr>
        <dsp:cNvPr id="0" name=""/>
        <dsp:cNvSpPr/>
      </dsp:nvSpPr>
      <dsp:spPr>
        <a:xfrm>
          <a:off x="76504" y="1998072"/>
          <a:ext cx="1494097" cy="670074"/>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indent="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TOTAL INMUEBLES EN PROCESO</a:t>
          </a:r>
        </a:p>
        <a:p>
          <a:pPr marL="0" lvl="0" indent="0" algn="ctr" defTabSz="40005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1020</a:t>
          </a:r>
          <a:r>
            <a:rPr lang="es-CO" sz="900" kern="1200" dirty="0">
              <a:latin typeface="Arial Black" panose="020B0A04020102020204" pitchFamily="34" charset="0"/>
              <a:ea typeface="+mn-ea"/>
              <a:cs typeface="+mn-cs"/>
            </a:rPr>
            <a:t> </a:t>
          </a:r>
        </a:p>
      </dsp:txBody>
      <dsp:txXfrm>
        <a:off x="76504" y="1998072"/>
        <a:ext cx="1494097" cy="670074"/>
      </dsp:txXfrm>
    </dsp:sp>
    <dsp:sp modelId="{BD2F53DE-329C-473E-A5C9-6996D8F112BC}">
      <dsp:nvSpPr>
        <dsp:cNvPr id="0" name=""/>
        <dsp:cNvSpPr/>
      </dsp:nvSpPr>
      <dsp:spPr>
        <a:xfrm>
          <a:off x="1682554" y="1769998"/>
          <a:ext cx="1494097" cy="455699"/>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endParaRPr lang="es-ES" sz="900" kern="1200" dirty="0">
            <a:latin typeface="Arial Black" panose="020B0A04020102020204" pitchFamily="34" charset="0"/>
            <a:ea typeface="+mn-ea"/>
            <a:cs typeface="+mn-cs"/>
          </a:endParaRPr>
        </a:p>
        <a:p>
          <a:pPr marL="0" lvl="0" indent="0" algn="ctr" defTabSz="400050">
            <a:lnSpc>
              <a:spcPct val="90000"/>
            </a:lnSpc>
            <a:spcBef>
              <a:spcPct val="0"/>
            </a:spcBef>
            <a:spcAft>
              <a:spcPct val="35000"/>
            </a:spcAft>
            <a:buNone/>
          </a:pPr>
          <a:r>
            <a:rPr lang="es-ES" sz="900" kern="1200" dirty="0">
              <a:latin typeface="Arial Black" panose="020B0A04020102020204" pitchFamily="34" charset="0"/>
              <a:ea typeface="+mn-ea"/>
              <a:cs typeface="+mn-cs"/>
            </a:rPr>
            <a:t>INMUEBLES CON VIABILIDAD JURIDICA </a:t>
          </a:r>
        </a:p>
        <a:p>
          <a:pPr marL="0" lvl="0" indent="0" algn="ctr" defTabSz="400050">
            <a:lnSpc>
              <a:spcPct val="90000"/>
            </a:lnSpc>
            <a:spcBef>
              <a:spcPct val="0"/>
            </a:spcBef>
            <a:spcAft>
              <a:spcPct val="35000"/>
            </a:spcAft>
            <a:buNone/>
          </a:pPr>
          <a:r>
            <a:rPr lang="es-ES" sz="900" kern="1200" dirty="0">
              <a:solidFill>
                <a:srgbClr val="C00000"/>
              </a:solidFill>
              <a:latin typeface="Arial Black" panose="020B0A04020102020204" pitchFamily="34" charset="0"/>
              <a:ea typeface="+mn-ea"/>
              <a:cs typeface="+mn-cs"/>
            </a:rPr>
            <a:t>567</a:t>
          </a:r>
        </a:p>
        <a:p>
          <a:pPr marL="0" lvl="0" indent="0" algn="ctr" defTabSz="400050">
            <a:lnSpc>
              <a:spcPct val="90000"/>
            </a:lnSpc>
            <a:spcBef>
              <a:spcPct val="0"/>
            </a:spcBef>
            <a:spcAft>
              <a:spcPct val="35000"/>
            </a:spcAft>
            <a:buNone/>
          </a:pPr>
          <a:endParaRPr lang="es-CO" sz="1000" kern="1200" dirty="0">
            <a:latin typeface="Arial Black" panose="020B0A04020102020204" pitchFamily="34" charset="0"/>
            <a:ea typeface="+mn-ea"/>
            <a:cs typeface="+mn-cs"/>
          </a:endParaRPr>
        </a:p>
      </dsp:txBody>
      <dsp:txXfrm>
        <a:off x="1682554" y="1769998"/>
        <a:ext cx="1494097" cy="455699"/>
      </dsp:txXfrm>
    </dsp:sp>
    <dsp:sp modelId="{768012B1-F98F-4BB0-879F-0BE3FB4957FA}">
      <dsp:nvSpPr>
        <dsp:cNvPr id="0" name=""/>
        <dsp:cNvSpPr/>
      </dsp:nvSpPr>
      <dsp:spPr>
        <a:xfrm>
          <a:off x="3360754" y="915011"/>
          <a:ext cx="1126220" cy="1106147"/>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622300">
            <a:lnSpc>
              <a:spcPct val="90000"/>
            </a:lnSpc>
            <a:spcBef>
              <a:spcPct val="0"/>
            </a:spcBef>
            <a:spcAft>
              <a:spcPct val="35000"/>
            </a:spcAft>
            <a:buNone/>
          </a:pPr>
          <a:r>
            <a:rPr lang="es-CO" sz="900" kern="1200" dirty="0">
              <a:latin typeface="Arial Black" panose="020B0A04020102020204" pitchFamily="34" charset="0"/>
              <a:ea typeface="+mn-ea"/>
              <a:cs typeface="+mn-cs"/>
            </a:rPr>
            <a:t>INMUEBLES APROBADOS COMITÉ DE ENAJENACIÓN</a:t>
          </a:r>
        </a:p>
        <a:p>
          <a:pPr marL="0" lvl="0" indent="0" algn="ctr" defTabSz="62230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318</a:t>
          </a:r>
        </a:p>
        <a:p>
          <a:pPr marL="0" lvl="0" algn="ctr" defTabSz="400050">
            <a:lnSpc>
              <a:spcPct val="90000"/>
            </a:lnSpc>
            <a:spcBef>
              <a:spcPct val="0"/>
            </a:spcBef>
            <a:spcAft>
              <a:spcPct val="35000"/>
            </a:spcAft>
            <a:buNone/>
          </a:pPr>
          <a:endParaRPr lang="es-CO" sz="900" kern="1200" dirty="0"/>
        </a:p>
      </dsp:txBody>
      <dsp:txXfrm>
        <a:off x="3360754" y="915011"/>
        <a:ext cx="1126220" cy="1106147"/>
      </dsp:txXfrm>
    </dsp:sp>
    <dsp:sp modelId="{89911D6A-F43C-4EFF-991C-434F45AE5743}">
      <dsp:nvSpPr>
        <dsp:cNvPr id="0" name=""/>
        <dsp:cNvSpPr/>
      </dsp:nvSpPr>
      <dsp:spPr>
        <a:xfrm>
          <a:off x="4757286" y="524965"/>
          <a:ext cx="1494097" cy="740393"/>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00050">
            <a:lnSpc>
              <a:spcPct val="90000"/>
            </a:lnSpc>
            <a:spcBef>
              <a:spcPct val="0"/>
            </a:spcBef>
            <a:spcAft>
              <a:spcPct val="35000"/>
            </a:spcAft>
            <a:buNone/>
          </a:pPr>
          <a:r>
            <a:rPr lang="es-CO" sz="1000" kern="1200" dirty="0">
              <a:solidFill>
                <a:prstClr val="black">
                  <a:hueOff val="0"/>
                  <a:satOff val="0"/>
                  <a:lumOff val="0"/>
                  <a:alphaOff val="0"/>
                </a:prstClr>
              </a:solidFill>
              <a:latin typeface="Arial Black" panose="020B0A04020102020204" pitchFamily="34" charset="0"/>
              <a:ea typeface="+mn-ea"/>
              <a:cs typeface="+mn-cs"/>
            </a:rPr>
            <a:t>AVALUOS SOLICITADOS </a:t>
          </a:r>
        </a:p>
        <a:p>
          <a:pPr marL="0" lvl="0" indent="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209</a:t>
          </a:r>
        </a:p>
      </dsp:txBody>
      <dsp:txXfrm>
        <a:off x="4757286" y="524965"/>
        <a:ext cx="1494097" cy="740393"/>
      </dsp:txXfrm>
    </dsp:sp>
    <dsp:sp modelId="{544DD382-9B14-427B-AB9B-D780ACCE4919}">
      <dsp:nvSpPr>
        <dsp:cNvPr id="0" name=""/>
        <dsp:cNvSpPr/>
      </dsp:nvSpPr>
      <dsp:spPr>
        <a:xfrm>
          <a:off x="6672808" y="495959"/>
          <a:ext cx="1494097" cy="793837"/>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00050">
            <a:lnSpc>
              <a:spcPct val="90000"/>
            </a:lnSpc>
            <a:spcBef>
              <a:spcPct val="0"/>
            </a:spcBef>
            <a:spcAft>
              <a:spcPct val="35000"/>
            </a:spcAft>
            <a:buNone/>
          </a:pPr>
          <a:r>
            <a:rPr lang="es-CO" sz="1000" kern="1200" dirty="0">
              <a:latin typeface="Arial Black" panose="020B0A04020102020204" pitchFamily="34" charset="0"/>
              <a:ea typeface="+mn-ea"/>
              <a:cs typeface="+mn-cs"/>
            </a:rPr>
            <a:t>AVALUOS ENTREGADOS Y APROBADOS</a:t>
          </a:r>
        </a:p>
        <a:p>
          <a:pPr marL="0" lvl="0" indent="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72</a:t>
          </a:r>
        </a:p>
      </dsp:txBody>
      <dsp:txXfrm>
        <a:off x="6672808" y="495959"/>
        <a:ext cx="1494097" cy="793837"/>
      </dsp:txXfrm>
    </dsp:sp>
    <dsp:sp modelId="{0C33C26A-7ED3-40C2-ACE9-7F609F2AD141}">
      <dsp:nvSpPr>
        <dsp:cNvPr id="0" name=""/>
        <dsp:cNvSpPr/>
      </dsp:nvSpPr>
      <dsp:spPr>
        <a:xfrm>
          <a:off x="8600448" y="248944"/>
          <a:ext cx="1494097" cy="455699"/>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TRANSFERIDOS A CISA </a:t>
          </a:r>
        </a:p>
        <a:p>
          <a:pPr marL="0" lvl="0" indent="0" algn="ctr" defTabSz="40005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13</a:t>
          </a:r>
          <a:endParaRPr lang="es-CO" sz="800" kern="1200" dirty="0">
            <a:solidFill>
              <a:srgbClr val="C00000"/>
            </a:solidFill>
          </a:endParaRPr>
        </a:p>
      </dsp:txBody>
      <dsp:txXfrm>
        <a:off x="8600448" y="248944"/>
        <a:ext cx="1494097" cy="455699"/>
      </dsp:txXfrm>
    </dsp:sp>
    <dsp:sp modelId="{6B5583D1-9670-40F8-A032-95310406087F}">
      <dsp:nvSpPr>
        <dsp:cNvPr id="0" name=""/>
        <dsp:cNvSpPr/>
      </dsp:nvSpPr>
      <dsp:spPr>
        <a:xfrm>
          <a:off x="8600448" y="891405"/>
          <a:ext cx="1494097" cy="638180"/>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s-CO" sz="900" kern="1200" dirty="0">
              <a:solidFill>
                <a:prstClr val="black">
                  <a:hueOff val="0"/>
                  <a:satOff val="0"/>
                  <a:lumOff val="0"/>
                  <a:alphaOff val="0"/>
                </a:prstClr>
              </a:solidFill>
              <a:latin typeface="Arial Black" panose="020B0A04020102020204" pitchFamily="34" charset="0"/>
              <a:ea typeface="+mn-ea"/>
              <a:cs typeface="+mn-cs"/>
            </a:rPr>
            <a:t>PENDIENTES DE CARGUE EN EL APLICATIVO POR FALLAS EN EL SISTEMA</a:t>
          </a:r>
        </a:p>
        <a:p>
          <a:pPr marL="0" lvl="0" indent="0" algn="ctr" defTabSz="40005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59</a:t>
          </a:r>
        </a:p>
      </dsp:txBody>
      <dsp:txXfrm>
        <a:off x="8600448" y="891405"/>
        <a:ext cx="1494097" cy="638180"/>
      </dsp:txXfrm>
    </dsp:sp>
    <dsp:sp modelId="{3797A9C3-1E2C-4BAD-8047-5F9F0ED4F9E0}">
      <dsp:nvSpPr>
        <dsp:cNvPr id="0" name=""/>
        <dsp:cNvSpPr/>
      </dsp:nvSpPr>
      <dsp:spPr>
        <a:xfrm>
          <a:off x="4752072" y="1584510"/>
          <a:ext cx="1494097" cy="803690"/>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endParaRPr lang="es-CO" sz="900" kern="1200" dirty="0">
            <a:latin typeface="Arial Black" panose="020B0A04020102020204" pitchFamily="34" charset="0"/>
            <a:ea typeface="+mn-ea"/>
            <a:cs typeface="+mn-cs"/>
          </a:endParaRPr>
        </a:p>
        <a:p>
          <a:pPr marL="0" lvl="0" indent="0" algn="ctr" defTabSz="400050">
            <a:lnSpc>
              <a:spcPct val="90000"/>
            </a:lnSpc>
            <a:spcBef>
              <a:spcPct val="0"/>
            </a:spcBef>
            <a:spcAft>
              <a:spcPct val="35000"/>
            </a:spcAft>
            <a:buNone/>
          </a:pPr>
          <a:r>
            <a:rPr lang="es-CO" sz="1000" kern="1200" dirty="0">
              <a:solidFill>
                <a:prstClr val="black">
                  <a:hueOff val="0"/>
                  <a:satOff val="0"/>
                  <a:lumOff val="0"/>
                  <a:alphaOff val="0"/>
                </a:prstClr>
              </a:solidFill>
              <a:latin typeface="Arial Black" panose="020B0A04020102020204" pitchFamily="34" charset="0"/>
              <a:ea typeface="+mn-ea"/>
              <a:cs typeface="+mn-cs"/>
            </a:rPr>
            <a:t>AVALUOS EN TRAMITE DE SOLICITAR</a:t>
          </a:r>
        </a:p>
        <a:p>
          <a:pPr marL="0" lvl="0" indent="0" algn="ctr" defTabSz="400050">
            <a:lnSpc>
              <a:spcPct val="90000"/>
            </a:lnSpc>
            <a:spcBef>
              <a:spcPct val="0"/>
            </a:spcBef>
            <a:spcAft>
              <a:spcPct val="35000"/>
            </a:spcAft>
            <a:buNone/>
          </a:pPr>
          <a:r>
            <a:rPr lang="es-CO" sz="1000" kern="1200" dirty="0">
              <a:solidFill>
                <a:srgbClr val="C00000"/>
              </a:solidFill>
              <a:latin typeface="Arial Black" panose="020B0A04020102020204" pitchFamily="34" charset="0"/>
              <a:ea typeface="+mn-ea"/>
              <a:cs typeface="+mn-cs"/>
            </a:rPr>
            <a:t>109</a:t>
          </a:r>
        </a:p>
        <a:p>
          <a:pPr marL="0" lvl="0" indent="0" algn="ctr" defTabSz="400050">
            <a:lnSpc>
              <a:spcPct val="90000"/>
            </a:lnSpc>
            <a:spcBef>
              <a:spcPct val="0"/>
            </a:spcBef>
            <a:spcAft>
              <a:spcPct val="35000"/>
            </a:spcAft>
            <a:buNone/>
          </a:pPr>
          <a:r>
            <a:rPr lang="es-CO" sz="900" kern="1200" dirty="0">
              <a:latin typeface="Arial Black" panose="020B0A04020102020204" pitchFamily="34" charset="0"/>
              <a:ea typeface="+mn-ea"/>
              <a:cs typeface="+mn-cs"/>
            </a:rPr>
            <a:t> </a:t>
          </a:r>
        </a:p>
      </dsp:txBody>
      <dsp:txXfrm>
        <a:off x="4752072" y="1584510"/>
        <a:ext cx="1494097" cy="803690"/>
      </dsp:txXfrm>
    </dsp:sp>
    <dsp:sp modelId="{28CD54F0-44E3-4A7E-950C-F75A111B62B2}">
      <dsp:nvSpPr>
        <dsp:cNvPr id="0" name=""/>
        <dsp:cNvSpPr/>
      </dsp:nvSpPr>
      <dsp:spPr>
        <a:xfrm>
          <a:off x="3380804" y="2520269"/>
          <a:ext cx="1494097" cy="934188"/>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marL="0" lvl="0" algn="ctr" defTabSz="266700">
            <a:lnSpc>
              <a:spcPct val="90000"/>
            </a:lnSpc>
            <a:spcBef>
              <a:spcPct val="0"/>
            </a:spcBef>
            <a:spcAft>
              <a:spcPct val="35000"/>
            </a:spcAft>
            <a:buNone/>
          </a:pPr>
          <a:endParaRPr lang="es-CO" sz="600" kern="1200" dirty="0">
            <a:latin typeface="Arial Black" panose="020B0A04020102020204" pitchFamily="34" charset="0"/>
            <a:ea typeface="+mn-ea"/>
            <a:cs typeface="+mn-cs"/>
          </a:endParaRPr>
        </a:p>
        <a:p>
          <a:pPr marL="0" lvl="0" indent="0" algn="ctr" defTabSz="622300">
            <a:lnSpc>
              <a:spcPct val="90000"/>
            </a:lnSpc>
            <a:spcBef>
              <a:spcPct val="0"/>
            </a:spcBef>
            <a:spcAft>
              <a:spcPct val="35000"/>
            </a:spcAft>
            <a:buNone/>
          </a:pPr>
          <a:r>
            <a:rPr lang="es-CO" sz="900" kern="1200" dirty="0">
              <a:solidFill>
                <a:prstClr val="black">
                  <a:hueOff val="0"/>
                  <a:satOff val="0"/>
                  <a:lumOff val="0"/>
                  <a:alphaOff val="0"/>
                </a:prstClr>
              </a:solidFill>
              <a:latin typeface="Arial Black" panose="020B0A04020102020204" pitchFamily="34" charset="0"/>
              <a:ea typeface="+mn-ea"/>
              <a:cs typeface="+mn-cs"/>
            </a:rPr>
            <a:t>INMUEBLES EN PROCESO DE PRESENTACIÓN AL COMITÉ </a:t>
          </a:r>
        </a:p>
        <a:p>
          <a:pPr marL="0" lvl="0" indent="0" algn="ctr" defTabSz="622300">
            <a:lnSpc>
              <a:spcPct val="90000"/>
            </a:lnSpc>
            <a:spcBef>
              <a:spcPct val="0"/>
            </a:spcBef>
            <a:spcAft>
              <a:spcPct val="35000"/>
            </a:spcAft>
            <a:buNone/>
          </a:pPr>
          <a:r>
            <a:rPr lang="es-CO" sz="900" kern="1200" dirty="0">
              <a:solidFill>
                <a:srgbClr val="C00000"/>
              </a:solidFill>
              <a:latin typeface="Arial Black" panose="020B0A04020102020204" pitchFamily="34" charset="0"/>
              <a:ea typeface="+mn-ea"/>
              <a:cs typeface="+mn-cs"/>
            </a:rPr>
            <a:t>249</a:t>
          </a:r>
        </a:p>
        <a:p>
          <a:pPr marL="0" lvl="0" algn="ctr" defTabSz="266700">
            <a:lnSpc>
              <a:spcPct val="90000"/>
            </a:lnSpc>
            <a:spcBef>
              <a:spcPct val="0"/>
            </a:spcBef>
            <a:spcAft>
              <a:spcPct val="35000"/>
            </a:spcAft>
            <a:buNone/>
          </a:pPr>
          <a:endParaRPr lang="es-CO" sz="600" kern="1200" dirty="0"/>
        </a:p>
      </dsp:txBody>
      <dsp:txXfrm>
        <a:off x="3380804" y="2520269"/>
        <a:ext cx="1494097" cy="934188"/>
      </dsp:txXfrm>
    </dsp:sp>
    <dsp:sp modelId="{27016C2B-B2B9-43FF-9CC7-85F4014AD50E}">
      <dsp:nvSpPr>
        <dsp:cNvPr id="0" name=""/>
        <dsp:cNvSpPr/>
      </dsp:nvSpPr>
      <dsp:spPr>
        <a:xfrm>
          <a:off x="1682554" y="2412459"/>
          <a:ext cx="1494097" cy="455699"/>
        </a:xfrm>
        <a:prstGeom prst="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s-ES" sz="600" kern="1200" dirty="0">
            <a:latin typeface="Arial Black" panose="020B0A04020102020204" pitchFamily="34" charset="0"/>
            <a:ea typeface="+mn-ea"/>
            <a:cs typeface="+mn-cs"/>
          </a:endParaRPr>
        </a:p>
        <a:p>
          <a:pPr marL="0" lvl="0" indent="0" algn="ctr" defTabSz="400050">
            <a:lnSpc>
              <a:spcPct val="90000"/>
            </a:lnSpc>
            <a:spcBef>
              <a:spcPct val="0"/>
            </a:spcBef>
            <a:spcAft>
              <a:spcPct val="35000"/>
            </a:spcAft>
            <a:buNone/>
          </a:pPr>
          <a:r>
            <a:rPr lang="es-ES" sz="900" kern="1200" dirty="0">
              <a:solidFill>
                <a:prstClr val="black">
                  <a:hueOff val="0"/>
                  <a:satOff val="0"/>
                  <a:lumOff val="0"/>
                  <a:alphaOff val="0"/>
                </a:prstClr>
              </a:solidFill>
              <a:latin typeface="Arial Black" panose="020B0A04020102020204" pitchFamily="34" charset="0"/>
              <a:ea typeface="+mn-ea"/>
              <a:cs typeface="+mn-cs"/>
            </a:rPr>
            <a:t>EN TRÁMITE DE VIABILIDAD JURIDICA</a:t>
          </a:r>
        </a:p>
        <a:p>
          <a:pPr marL="0" lvl="0" indent="0" algn="ctr" defTabSz="400050">
            <a:lnSpc>
              <a:spcPct val="90000"/>
            </a:lnSpc>
            <a:spcBef>
              <a:spcPct val="0"/>
            </a:spcBef>
            <a:spcAft>
              <a:spcPct val="35000"/>
            </a:spcAft>
            <a:buNone/>
          </a:pPr>
          <a:r>
            <a:rPr lang="es-ES" sz="900" kern="1200" dirty="0">
              <a:solidFill>
                <a:srgbClr val="C00000"/>
              </a:solidFill>
              <a:latin typeface="Arial Black" panose="020B0A04020102020204" pitchFamily="34" charset="0"/>
              <a:ea typeface="+mn-ea"/>
              <a:cs typeface="+mn-cs"/>
            </a:rPr>
            <a:t>453 </a:t>
          </a:r>
        </a:p>
        <a:p>
          <a:pPr marL="0" lvl="0" indent="0" algn="ctr" defTabSz="266700">
            <a:lnSpc>
              <a:spcPct val="90000"/>
            </a:lnSpc>
            <a:spcBef>
              <a:spcPct val="0"/>
            </a:spcBef>
            <a:spcAft>
              <a:spcPct val="35000"/>
            </a:spcAft>
            <a:buNone/>
          </a:pPr>
          <a:endParaRPr lang="es-CO" sz="600" kern="1200" dirty="0">
            <a:latin typeface="Arial Black" panose="020B0A04020102020204" pitchFamily="34" charset="0"/>
            <a:ea typeface="+mn-ea"/>
            <a:cs typeface="+mn-cs"/>
          </a:endParaRPr>
        </a:p>
      </dsp:txBody>
      <dsp:txXfrm>
        <a:off x="1682554" y="2412459"/>
        <a:ext cx="1494097" cy="4556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05083-8842-4B23-86C8-295008CCAC37}">
      <dsp:nvSpPr>
        <dsp:cNvPr id="0" name=""/>
        <dsp:cNvSpPr/>
      </dsp:nvSpPr>
      <dsp:spPr>
        <a:xfrm>
          <a:off x="4521" y="1342204"/>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Inventario consolidado</a:t>
          </a:r>
        </a:p>
        <a:p>
          <a:pPr marL="0" lvl="0" indent="0" algn="ctr" defTabSz="711200">
            <a:lnSpc>
              <a:spcPct val="90000"/>
            </a:lnSpc>
            <a:spcBef>
              <a:spcPct val="0"/>
            </a:spcBef>
            <a:spcAft>
              <a:spcPct val="35000"/>
            </a:spcAft>
            <a:buNone/>
          </a:pPr>
          <a:r>
            <a:rPr lang="es-ES" sz="1600" b="0" kern="1200" dirty="0">
              <a:effectLst/>
            </a:rPr>
            <a:t>1016</a:t>
          </a:r>
        </a:p>
      </dsp:txBody>
      <dsp:txXfrm>
        <a:off x="30934" y="1368617"/>
        <a:ext cx="1750788" cy="848981"/>
      </dsp:txXfrm>
    </dsp:sp>
    <dsp:sp modelId="{164EA44F-BE0B-4FA4-88BE-79D595BAA00C}">
      <dsp:nvSpPr>
        <dsp:cNvPr id="0" name=""/>
        <dsp:cNvSpPr/>
      </dsp:nvSpPr>
      <dsp:spPr>
        <a:xfrm>
          <a:off x="1808136" y="1770476"/>
          <a:ext cx="721445" cy="45263"/>
        </a:xfrm>
        <a:custGeom>
          <a:avLst/>
          <a:gdLst/>
          <a:ahLst/>
          <a:cxnLst/>
          <a:rect l="0" t="0" r="0" b="0"/>
          <a:pathLst>
            <a:path>
              <a:moveTo>
                <a:pt x="0" y="22631"/>
              </a:moveTo>
              <a:lnTo>
                <a:pt x="721445" y="2263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2150822" y="1775072"/>
        <a:ext cx="36072" cy="36072"/>
      </dsp:txXfrm>
    </dsp:sp>
    <dsp:sp modelId="{EA1D83D4-EC26-4E49-9E83-D36671670809}">
      <dsp:nvSpPr>
        <dsp:cNvPr id="0" name=""/>
        <dsp:cNvSpPr/>
      </dsp:nvSpPr>
      <dsp:spPr>
        <a:xfrm>
          <a:off x="2529582" y="1342204"/>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Diagnóstico</a:t>
          </a:r>
        </a:p>
        <a:p>
          <a:pPr marL="0" lvl="0" indent="0" algn="ctr" defTabSz="711200">
            <a:lnSpc>
              <a:spcPct val="90000"/>
            </a:lnSpc>
            <a:spcBef>
              <a:spcPct val="0"/>
            </a:spcBef>
            <a:spcAft>
              <a:spcPct val="35000"/>
            </a:spcAft>
            <a:buNone/>
          </a:pPr>
          <a:r>
            <a:rPr lang="es-ES" sz="1600" b="0" kern="1200" dirty="0">
              <a:effectLst/>
            </a:rPr>
            <a:t>circularización </a:t>
          </a:r>
        </a:p>
      </dsp:txBody>
      <dsp:txXfrm>
        <a:off x="2555995" y="1368617"/>
        <a:ext cx="1750788" cy="848981"/>
      </dsp:txXfrm>
    </dsp:sp>
    <dsp:sp modelId="{089F3D09-5224-423C-98A8-E2DE583FBFFA}">
      <dsp:nvSpPr>
        <dsp:cNvPr id="0" name=""/>
        <dsp:cNvSpPr/>
      </dsp:nvSpPr>
      <dsp:spPr>
        <a:xfrm rot="19457599">
          <a:off x="4249688" y="1511207"/>
          <a:ext cx="888463" cy="45263"/>
        </a:xfrm>
        <a:custGeom>
          <a:avLst/>
          <a:gdLst/>
          <a:ahLst/>
          <a:cxnLst/>
          <a:rect l="0" t="0" r="0" b="0"/>
          <a:pathLst>
            <a:path>
              <a:moveTo>
                <a:pt x="0" y="22631"/>
              </a:moveTo>
              <a:lnTo>
                <a:pt x="888463" y="22631"/>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671708" y="1511627"/>
        <a:ext cx="44423" cy="44423"/>
      </dsp:txXfrm>
    </dsp:sp>
    <dsp:sp modelId="{6525C773-5B29-4835-AACE-91253B37ABC4}">
      <dsp:nvSpPr>
        <dsp:cNvPr id="0" name=""/>
        <dsp:cNvSpPr/>
      </dsp:nvSpPr>
      <dsp:spPr>
        <a:xfrm>
          <a:off x="5054642" y="823665"/>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Sociedades de papel </a:t>
          </a:r>
        </a:p>
        <a:p>
          <a:pPr marL="0" lvl="0" indent="0" algn="ctr" defTabSz="711200">
            <a:lnSpc>
              <a:spcPct val="90000"/>
            </a:lnSpc>
            <a:spcBef>
              <a:spcPct val="0"/>
            </a:spcBef>
            <a:spcAft>
              <a:spcPct val="35000"/>
            </a:spcAft>
            <a:buNone/>
          </a:pPr>
          <a:r>
            <a:rPr lang="es-ES" sz="1600" b="0" kern="1200" dirty="0">
              <a:effectLst/>
            </a:rPr>
            <a:t>612</a:t>
          </a:r>
          <a:endParaRPr lang="es-CO" sz="1600" kern="1200" dirty="0"/>
        </a:p>
      </dsp:txBody>
      <dsp:txXfrm>
        <a:off x="5081055" y="850078"/>
        <a:ext cx="1750788" cy="848981"/>
      </dsp:txXfrm>
    </dsp:sp>
    <dsp:sp modelId="{3D90D383-BE07-43EE-BA86-FD016967D548}">
      <dsp:nvSpPr>
        <dsp:cNvPr id="0" name=""/>
        <dsp:cNvSpPr/>
      </dsp:nvSpPr>
      <dsp:spPr>
        <a:xfrm>
          <a:off x="6858257" y="1251937"/>
          <a:ext cx="721445" cy="45263"/>
        </a:xfrm>
        <a:custGeom>
          <a:avLst/>
          <a:gdLst/>
          <a:ahLst/>
          <a:cxnLst/>
          <a:rect l="0" t="0" r="0" b="0"/>
          <a:pathLst>
            <a:path>
              <a:moveTo>
                <a:pt x="0" y="22631"/>
              </a:moveTo>
              <a:lnTo>
                <a:pt x="721445" y="22631"/>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7200944" y="1256533"/>
        <a:ext cx="36072" cy="36072"/>
      </dsp:txXfrm>
    </dsp:sp>
    <dsp:sp modelId="{1E140A84-7071-4B4B-B5BC-24DA4D23D636}">
      <dsp:nvSpPr>
        <dsp:cNvPr id="0" name=""/>
        <dsp:cNvSpPr/>
      </dsp:nvSpPr>
      <dsp:spPr>
        <a:xfrm>
          <a:off x="7579703" y="823665"/>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Sociedades canceladas</a:t>
          </a:r>
        </a:p>
        <a:p>
          <a:pPr marL="0" lvl="0" indent="0" algn="ctr" defTabSz="711200">
            <a:lnSpc>
              <a:spcPct val="90000"/>
            </a:lnSpc>
            <a:spcBef>
              <a:spcPct val="0"/>
            </a:spcBef>
            <a:spcAft>
              <a:spcPct val="35000"/>
            </a:spcAft>
            <a:buNone/>
          </a:pPr>
          <a:r>
            <a:rPr lang="es-ES" sz="1600" b="0" kern="1200" dirty="0">
              <a:effectLst/>
            </a:rPr>
            <a:t>122</a:t>
          </a:r>
        </a:p>
      </dsp:txBody>
      <dsp:txXfrm>
        <a:off x="7606116" y="850078"/>
        <a:ext cx="1750788" cy="848981"/>
      </dsp:txXfrm>
    </dsp:sp>
    <dsp:sp modelId="{A8CF42C2-4987-4DE3-B779-CE8544918AE2}">
      <dsp:nvSpPr>
        <dsp:cNvPr id="0" name=""/>
        <dsp:cNvSpPr/>
      </dsp:nvSpPr>
      <dsp:spPr>
        <a:xfrm rot="2142401">
          <a:off x="4249688" y="2029746"/>
          <a:ext cx="888463" cy="45263"/>
        </a:xfrm>
        <a:custGeom>
          <a:avLst/>
          <a:gdLst/>
          <a:ahLst/>
          <a:cxnLst/>
          <a:rect l="0" t="0" r="0" b="0"/>
          <a:pathLst>
            <a:path>
              <a:moveTo>
                <a:pt x="0" y="22631"/>
              </a:moveTo>
              <a:lnTo>
                <a:pt x="888463" y="22631"/>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671708" y="2030166"/>
        <a:ext cx="44423" cy="44423"/>
      </dsp:txXfrm>
    </dsp:sp>
    <dsp:sp modelId="{5FCA5593-3502-4139-8122-AA972DDB3C1D}">
      <dsp:nvSpPr>
        <dsp:cNvPr id="0" name=""/>
        <dsp:cNvSpPr/>
      </dsp:nvSpPr>
      <dsp:spPr>
        <a:xfrm>
          <a:off x="5054642" y="1860744"/>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Establecimientos de comercio de papel</a:t>
          </a:r>
        </a:p>
        <a:p>
          <a:pPr marL="0" lvl="0" indent="0" algn="ctr" defTabSz="711200">
            <a:lnSpc>
              <a:spcPct val="90000"/>
            </a:lnSpc>
            <a:spcBef>
              <a:spcPct val="0"/>
            </a:spcBef>
            <a:spcAft>
              <a:spcPct val="35000"/>
            </a:spcAft>
            <a:buNone/>
          </a:pPr>
          <a:r>
            <a:rPr lang="es-ES" sz="1600" b="0" kern="1200" dirty="0">
              <a:effectLst/>
            </a:rPr>
            <a:t>404</a:t>
          </a:r>
          <a:endParaRPr lang="es-CO" sz="1600" kern="1200" dirty="0"/>
        </a:p>
      </dsp:txBody>
      <dsp:txXfrm>
        <a:off x="5081055" y="1887157"/>
        <a:ext cx="1750788" cy="848981"/>
      </dsp:txXfrm>
    </dsp:sp>
    <dsp:sp modelId="{27616931-52F6-4084-A041-B2F2A1F2CEAF}">
      <dsp:nvSpPr>
        <dsp:cNvPr id="0" name=""/>
        <dsp:cNvSpPr/>
      </dsp:nvSpPr>
      <dsp:spPr>
        <a:xfrm>
          <a:off x="6858257" y="2289015"/>
          <a:ext cx="721445" cy="45263"/>
        </a:xfrm>
        <a:custGeom>
          <a:avLst/>
          <a:gdLst/>
          <a:ahLst/>
          <a:cxnLst/>
          <a:rect l="0" t="0" r="0" b="0"/>
          <a:pathLst>
            <a:path>
              <a:moveTo>
                <a:pt x="0" y="22631"/>
              </a:moveTo>
              <a:lnTo>
                <a:pt x="721445" y="22631"/>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7200944" y="2293611"/>
        <a:ext cx="36072" cy="36072"/>
      </dsp:txXfrm>
    </dsp:sp>
    <dsp:sp modelId="{F0E8F587-3FC9-48AC-8BE8-6956DA2FDF73}">
      <dsp:nvSpPr>
        <dsp:cNvPr id="0" name=""/>
        <dsp:cNvSpPr/>
      </dsp:nvSpPr>
      <dsp:spPr>
        <a:xfrm>
          <a:off x="7579703" y="1860744"/>
          <a:ext cx="1803614" cy="90180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0" kern="1200" dirty="0">
              <a:effectLst/>
            </a:rPr>
            <a:t>Establecimientos cancelados</a:t>
          </a:r>
        </a:p>
        <a:p>
          <a:pPr marL="0" lvl="0" indent="0" algn="ctr" defTabSz="622300">
            <a:lnSpc>
              <a:spcPct val="90000"/>
            </a:lnSpc>
            <a:spcBef>
              <a:spcPct val="0"/>
            </a:spcBef>
            <a:spcAft>
              <a:spcPct val="35000"/>
            </a:spcAft>
            <a:buNone/>
          </a:pPr>
          <a:r>
            <a:rPr lang="es-ES" sz="1400" b="0" kern="1200" dirty="0">
              <a:effectLst/>
            </a:rPr>
            <a:t>48</a:t>
          </a:r>
        </a:p>
      </dsp:txBody>
      <dsp:txXfrm>
        <a:off x="7606116" y="1887157"/>
        <a:ext cx="1750788" cy="84898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F6580-6BF4-425C-8F91-24D19B34035F}">
      <dsp:nvSpPr>
        <dsp:cNvPr id="0" name=""/>
        <dsp:cNvSpPr/>
      </dsp:nvSpPr>
      <dsp:spPr>
        <a:xfrm>
          <a:off x="0" y="1742986"/>
          <a:ext cx="1783048" cy="847547"/>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effectLst/>
              <a:latin typeface="Arial" panose="020B0604020202020204" pitchFamily="34" charset="0"/>
              <a:cs typeface="Arial" panose="020B0604020202020204" pitchFamily="34" charset="0"/>
            </a:rPr>
            <a:t>Inventario Consolidado</a:t>
          </a:r>
        </a:p>
        <a:p>
          <a:pPr marL="0" lvl="0" indent="0" algn="ctr" defTabSz="533400">
            <a:lnSpc>
              <a:spcPct val="90000"/>
            </a:lnSpc>
            <a:spcBef>
              <a:spcPct val="0"/>
            </a:spcBef>
            <a:spcAft>
              <a:spcPct val="35000"/>
            </a:spcAft>
            <a:buNone/>
          </a:pPr>
          <a:r>
            <a:rPr lang="es-ES" sz="1600" b="1" kern="1200" dirty="0">
              <a:solidFill>
                <a:schemeClr val="accent2"/>
              </a:solidFill>
              <a:effectLst/>
              <a:latin typeface="Arial" panose="020B0604020202020204" pitchFamily="34" charset="0"/>
              <a:cs typeface="Arial" panose="020B0604020202020204" pitchFamily="34" charset="0"/>
            </a:rPr>
            <a:t>846</a:t>
          </a:r>
        </a:p>
      </dsp:txBody>
      <dsp:txXfrm>
        <a:off x="24824" y="1767810"/>
        <a:ext cx="1733400" cy="797899"/>
      </dsp:txXfrm>
    </dsp:sp>
    <dsp:sp modelId="{07B45FF1-7DA0-49C4-BE1D-DFC33BF6E42D}">
      <dsp:nvSpPr>
        <dsp:cNvPr id="0" name=""/>
        <dsp:cNvSpPr/>
      </dsp:nvSpPr>
      <dsp:spPr>
        <a:xfrm rot="18039047">
          <a:off x="1551583" y="1749850"/>
          <a:ext cx="944378" cy="21380"/>
        </a:xfrm>
        <a:custGeom>
          <a:avLst/>
          <a:gdLst/>
          <a:ahLst/>
          <a:cxnLst/>
          <a:rect l="0" t="0" r="0" b="0"/>
          <a:pathLst>
            <a:path>
              <a:moveTo>
                <a:pt x="0" y="10690"/>
              </a:moveTo>
              <a:lnTo>
                <a:pt x="944378" y="1069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2000163" y="1736931"/>
        <a:ext cx="47218" cy="47218"/>
      </dsp:txXfrm>
    </dsp:sp>
    <dsp:sp modelId="{019F2B38-E90F-4AAC-B4EF-DCFB2CEB06EE}">
      <dsp:nvSpPr>
        <dsp:cNvPr id="0" name=""/>
        <dsp:cNvSpPr/>
      </dsp:nvSpPr>
      <dsp:spPr>
        <a:xfrm>
          <a:off x="2264496" y="930546"/>
          <a:ext cx="1783048" cy="847547"/>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s-ES" sz="1200" b="1" kern="1200" dirty="0">
              <a:effectLst/>
              <a:latin typeface="Arial" panose="020B0604020202020204" pitchFamily="34" charset="0"/>
              <a:cs typeface="Arial" panose="020B0604020202020204" pitchFamily="34" charset="0"/>
            </a:rPr>
            <a:t>Establecimientos de comercio de papel</a:t>
          </a:r>
        </a:p>
        <a:p>
          <a:pPr marL="0" lvl="0" indent="0" algn="ctr" defTabSz="488950">
            <a:lnSpc>
              <a:spcPct val="90000"/>
            </a:lnSpc>
            <a:spcBef>
              <a:spcPct val="0"/>
            </a:spcBef>
            <a:spcAft>
              <a:spcPct val="35000"/>
            </a:spcAft>
            <a:buNone/>
          </a:pPr>
          <a:r>
            <a:rPr lang="es-ES" sz="1600" b="1" kern="1200" dirty="0">
              <a:solidFill>
                <a:srgbClr val="C0504D"/>
              </a:solidFill>
              <a:effectLst/>
              <a:latin typeface="Arial" panose="020B0604020202020204" pitchFamily="34" charset="0"/>
              <a:ea typeface="+mn-ea"/>
              <a:cs typeface="Arial" panose="020B0604020202020204" pitchFamily="34" charset="0"/>
            </a:rPr>
            <a:t>356</a:t>
          </a:r>
          <a:endParaRPr lang="es-CO" sz="1600" b="1" kern="1200" dirty="0">
            <a:solidFill>
              <a:srgbClr val="C0504D"/>
            </a:solidFill>
            <a:effectLst/>
            <a:latin typeface="Arial" panose="020B0604020202020204" pitchFamily="34" charset="0"/>
            <a:ea typeface="+mn-ea"/>
            <a:cs typeface="Arial" panose="020B0604020202020204" pitchFamily="34" charset="0"/>
          </a:endParaRPr>
        </a:p>
      </dsp:txBody>
      <dsp:txXfrm>
        <a:off x="2289320" y="955370"/>
        <a:ext cx="1733400" cy="797899"/>
      </dsp:txXfrm>
    </dsp:sp>
    <dsp:sp modelId="{0014001B-A7AC-4241-80DF-2742A2F63B33}">
      <dsp:nvSpPr>
        <dsp:cNvPr id="0" name=""/>
        <dsp:cNvSpPr/>
      </dsp:nvSpPr>
      <dsp:spPr>
        <a:xfrm rot="21476391">
          <a:off x="4047266" y="1328134"/>
          <a:ext cx="862142" cy="21380"/>
        </a:xfrm>
        <a:custGeom>
          <a:avLst/>
          <a:gdLst/>
          <a:ahLst/>
          <a:cxnLst/>
          <a:rect l="0" t="0" r="0" b="0"/>
          <a:pathLst>
            <a:path>
              <a:moveTo>
                <a:pt x="0" y="10690"/>
              </a:moveTo>
              <a:lnTo>
                <a:pt x="862142"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4456784" y="1317270"/>
        <a:ext cx="43107" cy="43107"/>
      </dsp:txXfrm>
    </dsp:sp>
    <dsp:sp modelId="{96EBF272-8C0E-4AD5-855C-55D7CAADC423}">
      <dsp:nvSpPr>
        <dsp:cNvPr id="0" name=""/>
        <dsp:cNvSpPr/>
      </dsp:nvSpPr>
      <dsp:spPr>
        <a:xfrm>
          <a:off x="4909130" y="930540"/>
          <a:ext cx="3322738" cy="785575"/>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1" kern="1200" dirty="0">
              <a:latin typeface="Arial" panose="020B0604020202020204" pitchFamily="34" charset="0"/>
              <a:cs typeface="Arial" panose="020B0604020202020204" pitchFamily="34" charset="0"/>
            </a:rPr>
            <a:t>El total de establecimientos se encuentra listo para la cancelación de matricula una vez se apruebe la modificación de la ley que nos autorice para ello.</a:t>
          </a:r>
        </a:p>
      </dsp:txBody>
      <dsp:txXfrm>
        <a:off x="4932139" y="953549"/>
        <a:ext cx="3276720" cy="739557"/>
      </dsp:txXfrm>
    </dsp:sp>
    <dsp:sp modelId="{1C467652-95A4-475B-8B73-8AB232F68E7B}">
      <dsp:nvSpPr>
        <dsp:cNvPr id="0" name=""/>
        <dsp:cNvSpPr/>
      </dsp:nvSpPr>
      <dsp:spPr>
        <a:xfrm rot="3615646">
          <a:off x="1495671" y="2651215"/>
          <a:ext cx="1140505" cy="21380"/>
        </a:xfrm>
        <a:custGeom>
          <a:avLst/>
          <a:gdLst/>
          <a:ahLst/>
          <a:cxnLst/>
          <a:rect l="0" t="0" r="0" b="0"/>
          <a:pathLst>
            <a:path>
              <a:moveTo>
                <a:pt x="0" y="10690"/>
              </a:moveTo>
              <a:lnTo>
                <a:pt x="1140505" y="1069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ES" sz="1100" b="1" kern="1200" dirty="0">
            <a:solidFill>
              <a:schemeClr val="tx1"/>
            </a:solidFill>
            <a:effectLst/>
            <a:latin typeface="Arial" panose="020B0604020202020204" pitchFamily="34" charset="0"/>
            <a:cs typeface="Arial" panose="020B0604020202020204" pitchFamily="34" charset="0"/>
          </a:endParaRPr>
        </a:p>
      </dsp:txBody>
      <dsp:txXfrm>
        <a:off x="2037411" y="2633393"/>
        <a:ext cx="57025" cy="57025"/>
      </dsp:txXfrm>
    </dsp:sp>
    <dsp:sp modelId="{995AE581-9990-43A2-B4C0-DE4B0C411BEB}">
      <dsp:nvSpPr>
        <dsp:cNvPr id="0" name=""/>
        <dsp:cNvSpPr/>
      </dsp:nvSpPr>
      <dsp:spPr>
        <a:xfrm>
          <a:off x="2348800" y="2827689"/>
          <a:ext cx="1317448" cy="658724"/>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s-ES" sz="1200" b="1" kern="1200" dirty="0">
              <a:effectLst/>
              <a:latin typeface="Arial" panose="020B0604020202020204" pitchFamily="34" charset="0"/>
              <a:cs typeface="Arial" panose="020B0604020202020204" pitchFamily="34" charset="0"/>
            </a:rPr>
            <a:t>Sociedades de papel</a:t>
          </a:r>
        </a:p>
        <a:p>
          <a:pPr marL="0" lvl="0" indent="0" algn="ctr" defTabSz="488950">
            <a:lnSpc>
              <a:spcPct val="90000"/>
            </a:lnSpc>
            <a:spcBef>
              <a:spcPct val="0"/>
            </a:spcBef>
            <a:spcAft>
              <a:spcPct val="35000"/>
            </a:spcAft>
            <a:buFont typeface="Arial" panose="020B0604020202020204" pitchFamily="34" charset="0"/>
            <a:buNone/>
          </a:pPr>
          <a:r>
            <a:rPr lang="es-ES" sz="1600" b="1" kern="1200" dirty="0">
              <a:solidFill>
                <a:srgbClr val="C0504D"/>
              </a:solidFill>
              <a:effectLst/>
              <a:latin typeface="Arial" panose="020B0604020202020204" pitchFamily="34" charset="0"/>
              <a:ea typeface="+mn-ea"/>
              <a:cs typeface="Arial" panose="020B0604020202020204" pitchFamily="34" charset="0"/>
            </a:rPr>
            <a:t>490 </a:t>
          </a:r>
        </a:p>
      </dsp:txBody>
      <dsp:txXfrm>
        <a:off x="2368093" y="2846982"/>
        <a:ext cx="1278862" cy="620138"/>
      </dsp:txXfrm>
    </dsp:sp>
    <dsp:sp modelId="{3252EBD7-82CB-4A72-80E0-69D68216DE27}">
      <dsp:nvSpPr>
        <dsp:cNvPr id="0" name=""/>
        <dsp:cNvSpPr/>
      </dsp:nvSpPr>
      <dsp:spPr>
        <a:xfrm rot="17839244">
          <a:off x="3461355" y="2809895"/>
          <a:ext cx="757422" cy="21380"/>
        </a:xfrm>
        <a:custGeom>
          <a:avLst/>
          <a:gdLst/>
          <a:ahLst/>
          <a:cxnLst/>
          <a:rect l="0" t="0" r="0" b="0"/>
          <a:pathLst>
            <a:path>
              <a:moveTo>
                <a:pt x="0" y="10690"/>
              </a:moveTo>
              <a:lnTo>
                <a:pt x="757422"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3821131" y="2801649"/>
        <a:ext cx="37871" cy="37871"/>
      </dsp:txXfrm>
    </dsp:sp>
    <dsp:sp modelId="{986DB300-0621-43CA-832C-102738B825A7}">
      <dsp:nvSpPr>
        <dsp:cNvPr id="0" name=""/>
        <dsp:cNvSpPr/>
      </dsp:nvSpPr>
      <dsp:spPr>
        <a:xfrm>
          <a:off x="4013884" y="2154756"/>
          <a:ext cx="1317448" cy="658724"/>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s-ES" sz="1600" b="1" kern="1200" dirty="0">
              <a:solidFill>
                <a:srgbClr val="C0504D"/>
              </a:solidFill>
              <a:effectLst/>
              <a:latin typeface="Arial" panose="020B0604020202020204" pitchFamily="34" charset="0"/>
              <a:ea typeface="+mn-ea"/>
              <a:cs typeface="Arial" panose="020B0604020202020204" pitchFamily="34" charset="0"/>
            </a:rPr>
            <a:t> </a:t>
          </a:r>
          <a:r>
            <a:rPr lang="es-ES" sz="1200" b="1" kern="1200" dirty="0">
              <a:effectLst/>
              <a:latin typeface="Arial" panose="020B0604020202020204" pitchFamily="34" charset="0"/>
              <a:cs typeface="Arial" panose="020B0604020202020204" pitchFamily="34" charset="0"/>
            </a:rPr>
            <a:t>sociedades extintas</a:t>
          </a:r>
        </a:p>
        <a:p>
          <a:pPr marL="0" lvl="0" indent="0" algn="ctr" defTabSz="711200">
            <a:lnSpc>
              <a:spcPct val="90000"/>
            </a:lnSpc>
            <a:spcBef>
              <a:spcPct val="0"/>
            </a:spcBef>
            <a:spcAft>
              <a:spcPct val="35000"/>
            </a:spcAft>
            <a:buFont typeface="Arial" panose="020B0604020202020204" pitchFamily="34" charset="0"/>
            <a:buNone/>
          </a:pPr>
          <a:r>
            <a:rPr lang="es-ES" sz="1200" b="1" kern="1200" dirty="0">
              <a:solidFill>
                <a:srgbClr val="C0504D"/>
              </a:solidFill>
              <a:effectLst/>
              <a:latin typeface="Arial" panose="020B0604020202020204" pitchFamily="34" charset="0"/>
              <a:ea typeface="+mn-ea"/>
              <a:cs typeface="Arial" panose="020B0604020202020204" pitchFamily="34" charset="0"/>
            </a:rPr>
            <a:t>55</a:t>
          </a:r>
          <a:endParaRPr lang="es-CO" sz="1200" b="1" kern="1200" dirty="0">
            <a:latin typeface="Arial" panose="020B0604020202020204" pitchFamily="34" charset="0"/>
            <a:cs typeface="Arial" panose="020B0604020202020204" pitchFamily="34" charset="0"/>
          </a:endParaRPr>
        </a:p>
      </dsp:txBody>
      <dsp:txXfrm>
        <a:off x="4033177" y="2174049"/>
        <a:ext cx="1278862" cy="620138"/>
      </dsp:txXfrm>
    </dsp:sp>
    <dsp:sp modelId="{76132506-581E-4E9F-887C-CF95F6FC4AE8}">
      <dsp:nvSpPr>
        <dsp:cNvPr id="0" name=""/>
        <dsp:cNvSpPr/>
      </dsp:nvSpPr>
      <dsp:spPr>
        <a:xfrm>
          <a:off x="5331333" y="2473428"/>
          <a:ext cx="1251062" cy="21380"/>
        </a:xfrm>
        <a:custGeom>
          <a:avLst/>
          <a:gdLst/>
          <a:ahLst/>
          <a:cxnLst/>
          <a:rect l="0" t="0" r="0" b="0"/>
          <a:pathLst>
            <a:path>
              <a:moveTo>
                <a:pt x="0" y="10690"/>
              </a:moveTo>
              <a:lnTo>
                <a:pt x="1251062"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ES" sz="1100" b="1" kern="1200">
            <a:latin typeface="Arial" panose="020B0604020202020204" pitchFamily="34" charset="0"/>
            <a:cs typeface="Arial" panose="020B0604020202020204" pitchFamily="34" charset="0"/>
          </a:endParaRPr>
        </a:p>
      </dsp:txBody>
      <dsp:txXfrm>
        <a:off x="5925588" y="2452842"/>
        <a:ext cx="62553" cy="62553"/>
      </dsp:txXfrm>
    </dsp:sp>
    <dsp:sp modelId="{E955C3F2-32BB-40F3-BF16-04F7C4AA8FA1}">
      <dsp:nvSpPr>
        <dsp:cNvPr id="0" name=""/>
        <dsp:cNvSpPr/>
      </dsp:nvSpPr>
      <dsp:spPr>
        <a:xfrm>
          <a:off x="6582395" y="2119248"/>
          <a:ext cx="2520754" cy="72974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s-ES" sz="1100" b="1" kern="1200" dirty="0">
              <a:effectLst/>
              <a:latin typeface="Arial" panose="020B0604020202020204" pitchFamily="34" charset="0"/>
              <a:cs typeface="Arial" panose="020B0604020202020204" pitchFamily="34" charset="0"/>
            </a:rPr>
            <a:t>Las 55 sociedades se encuentran en acto administrativo de cierre en espera que la Cámara de Comercio realice la cancelación solicitada</a:t>
          </a:r>
        </a:p>
      </dsp:txBody>
      <dsp:txXfrm>
        <a:off x="6603768" y="2140621"/>
        <a:ext cx="2478008" cy="686995"/>
      </dsp:txXfrm>
    </dsp:sp>
    <dsp:sp modelId="{645298DB-B5FB-4C9D-A305-4B4EC31C1927}">
      <dsp:nvSpPr>
        <dsp:cNvPr id="0" name=""/>
        <dsp:cNvSpPr/>
      </dsp:nvSpPr>
      <dsp:spPr>
        <a:xfrm rot="4170278">
          <a:off x="3275738" y="3709232"/>
          <a:ext cx="1201814" cy="21380"/>
        </a:xfrm>
        <a:custGeom>
          <a:avLst/>
          <a:gdLst/>
          <a:ahLst/>
          <a:cxnLst/>
          <a:rect l="0" t="0" r="0" b="0"/>
          <a:pathLst>
            <a:path>
              <a:moveTo>
                <a:pt x="0" y="10690"/>
              </a:moveTo>
              <a:lnTo>
                <a:pt x="1201814"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3846600" y="3689876"/>
        <a:ext cx="60090" cy="60090"/>
      </dsp:txXfrm>
    </dsp:sp>
    <dsp:sp modelId="{C2AD64F7-1D64-43D2-92E8-6FC03E93A145}">
      <dsp:nvSpPr>
        <dsp:cNvPr id="0" name=""/>
        <dsp:cNvSpPr/>
      </dsp:nvSpPr>
      <dsp:spPr>
        <a:xfrm>
          <a:off x="4087042" y="3953430"/>
          <a:ext cx="1317448" cy="658724"/>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latin typeface="Arial" panose="020B0604020202020204" pitchFamily="34" charset="0"/>
              <a:cs typeface="Arial" panose="020B0604020202020204" pitchFamily="34" charset="0"/>
            </a:rPr>
            <a:t>En proceso </a:t>
          </a:r>
        </a:p>
        <a:p>
          <a:pPr marL="0" lvl="0" indent="0" algn="ctr" defTabSz="533400">
            <a:lnSpc>
              <a:spcPct val="90000"/>
            </a:lnSpc>
            <a:spcBef>
              <a:spcPct val="0"/>
            </a:spcBef>
            <a:spcAft>
              <a:spcPct val="35000"/>
            </a:spcAft>
            <a:buNone/>
          </a:pPr>
          <a:r>
            <a:rPr lang="es-CO" sz="1600" b="1" kern="1200" dirty="0">
              <a:solidFill>
                <a:srgbClr val="C0504D"/>
              </a:solidFill>
              <a:effectLst/>
              <a:latin typeface="Arial" panose="020B0604020202020204" pitchFamily="34" charset="0"/>
              <a:ea typeface="+mn-ea"/>
              <a:cs typeface="Arial" panose="020B0604020202020204" pitchFamily="34" charset="0"/>
            </a:rPr>
            <a:t>435</a:t>
          </a:r>
        </a:p>
      </dsp:txBody>
      <dsp:txXfrm>
        <a:off x="4106335" y="3972723"/>
        <a:ext cx="1278862" cy="620138"/>
      </dsp:txXfrm>
    </dsp:sp>
    <dsp:sp modelId="{2362AE2A-1913-4EF8-9BDB-7CF5211A5764}">
      <dsp:nvSpPr>
        <dsp:cNvPr id="0" name=""/>
        <dsp:cNvSpPr/>
      </dsp:nvSpPr>
      <dsp:spPr>
        <a:xfrm rot="18304345">
          <a:off x="5205770" y="3889773"/>
          <a:ext cx="934301" cy="21380"/>
        </a:xfrm>
        <a:custGeom>
          <a:avLst/>
          <a:gdLst/>
          <a:ahLst/>
          <a:cxnLst/>
          <a:rect l="0" t="0" r="0" b="0"/>
          <a:pathLst>
            <a:path>
              <a:moveTo>
                <a:pt x="0" y="10690"/>
              </a:moveTo>
              <a:lnTo>
                <a:pt x="934301"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5649563" y="3877106"/>
        <a:ext cx="46715" cy="46715"/>
      </dsp:txXfrm>
    </dsp:sp>
    <dsp:sp modelId="{7BB57FA6-E2F2-454A-835C-FD91755A8458}">
      <dsp:nvSpPr>
        <dsp:cNvPr id="0" name=""/>
        <dsp:cNvSpPr/>
      </dsp:nvSpPr>
      <dsp:spPr>
        <a:xfrm>
          <a:off x="5941351" y="3188772"/>
          <a:ext cx="1317448" cy="658724"/>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s-CO" sz="1200" b="1" kern="1200" dirty="0">
              <a:latin typeface="Arial" panose="020B0604020202020204" pitchFamily="34" charset="0"/>
              <a:cs typeface="Arial" panose="020B0604020202020204" pitchFamily="34" charset="0"/>
            </a:rPr>
            <a:t>En etapa 6</a:t>
          </a:r>
        </a:p>
        <a:p>
          <a:pPr marL="0" lvl="0" indent="0" algn="ctr" defTabSz="488950">
            <a:lnSpc>
              <a:spcPct val="90000"/>
            </a:lnSpc>
            <a:spcBef>
              <a:spcPct val="0"/>
            </a:spcBef>
            <a:spcAft>
              <a:spcPct val="35000"/>
            </a:spcAft>
            <a:buNone/>
          </a:pPr>
          <a:r>
            <a:rPr lang="es-CO" sz="1600" b="1" kern="1200" dirty="0">
              <a:solidFill>
                <a:srgbClr val="C0504D"/>
              </a:solidFill>
              <a:effectLst/>
              <a:latin typeface="Arial" panose="020B0604020202020204" pitchFamily="34" charset="0"/>
              <a:ea typeface="+mn-ea"/>
              <a:cs typeface="Arial" panose="020B0604020202020204" pitchFamily="34" charset="0"/>
            </a:rPr>
            <a:t>333</a:t>
          </a:r>
        </a:p>
      </dsp:txBody>
      <dsp:txXfrm>
        <a:off x="5960644" y="3208065"/>
        <a:ext cx="1278862" cy="620138"/>
      </dsp:txXfrm>
    </dsp:sp>
    <dsp:sp modelId="{B601267B-689A-4D54-A8C0-1A1201A7404F}">
      <dsp:nvSpPr>
        <dsp:cNvPr id="0" name=""/>
        <dsp:cNvSpPr/>
      </dsp:nvSpPr>
      <dsp:spPr>
        <a:xfrm rot="21531846">
          <a:off x="7258739" y="3501312"/>
          <a:ext cx="618716" cy="21380"/>
        </a:xfrm>
        <a:custGeom>
          <a:avLst/>
          <a:gdLst/>
          <a:ahLst/>
          <a:cxnLst/>
          <a:rect l="0" t="0" r="0" b="0"/>
          <a:pathLst>
            <a:path>
              <a:moveTo>
                <a:pt x="0" y="10690"/>
              </a:moveTo>
              <a:lnTo>
                <a:pt x="618716"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7552630" y="3496534"/>
        <a:ext cx="30935" cy="30935"/>
      </dsp:txXfrm>
    </dsp:sp>
    <dsp:sp modelId="{778F91D2-C0A5-45E3-A66C-87FC3A1E4AB0}">
      <dsp:nvSpPr>
        <dsp:cNvPr id="0" name=""/>
        <dsp:cNvSpPr/>
      </dsp:nvSpPr>
      <dsp:spPr>
        <a:xfrm>
          <a:off x="7877395" y="3020468"/>
          <a:ext cx="1947005" cy="970801"/>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1" kern="1200" dirty="0">
              <a:effectLst/>
              <a:latin typeface="Arial" panose="020B0604020202020204" pitchFamily="34" charset="0"/>
              <a:cs typeface="Arial" panose="020B0604020202020204" pitchFamily="34" charset="0"/>
            </a:rPr>
            <a:t>El total de sociedades se encuentra listo para la cancelación de matricula una vez se apruebe la modificación de la ley que nos autorice para ello.</a:t>
          </a:r>
        </a:p>
      </dsp:txBody>
      <dsp:txXfrm>
        <a:off x="7905829" y="3048902"/>
        <a:ext cx="1890137" cy="913933"/>
      </dsp:txXfrm>
    </dsp:sp>
    <dsp:sp modelId="{7F49CD20-EA8F-4DBB-9A78-DEF61332EE66}">
      <dsp:nvSpPr>
        <dsp:cNvPr id="0" name=""/>
        <dsp:cNvSpPr/>
      </dsp:nvSpPr>
      <dsp:spPr>
        <a:xfrm rot="2231176">
          <a:off x="5331285" y="4489713"/>
          <a:ext cx="720080" cy="21380"/>
        </a:xfrm>
        <a:custGeom>
          <a:avLst/>
          <a:gdLst/>
          <a:ahLst/>
          <a:cxnLst/>
          <a:rect l="0" t="0" r="0" b="0"/>
          <a:pathLst>
            <a:path>
              <a:moveTo>
                <a:pt x="0" y="10690"/>
              </a:moveTo>
              <a:lnTo>
                <a:pt x="720080"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b="1" kern="1200">
            <a:latin typeface="Arial" panose="020B0604020202020204" pitchFamily="34" charset="0"/>
            <a:cs typeface="Arial" panose="020B0604020202020204" pitchFamily="34" charset="0"/>
          </a:endParaRPr>
        </a:p>
      </dsp:txBody>
      <dsp:txXfrm>
        <a:off x="5673324" y="4482401"/>
        <a:ext cx="36004" cy="36004"/>
      </dsp:txXfrm>
    </dsp:sp>
    <dsp:sp modelId="{89885C11-DA76-4552-9C26-8D7DA4C16F58}">
      <dsp:nvSpPr>
        <dsp:cNvPr id="0" name=""/>
        <dsp:cNvSpPr/>
      </dsp:nvSpPr>
      <dsp:spPr>
        <a:xfrm>
          <a:off x="5978161" y="4388652"/>
          <a:ext cx="1317448" cy="658724"/>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s-CO" sz="1200" b="1" kern="1200" dirty="0">
              <a:latin typeface="Arial" panose="020B0604020202020204" pitchFamily="34" charset="0"/>
              <a:cs typeface="Arial" panose="020B0604020202020204" pitchFamily="34" charset="0"/>
            </a:rPr>
            <a:t>Sociedades en saneamiento      </a:t>
          </a:r>
        </a:p>
        <a:p>
          <a:pPr marL="0" lvl="0" indent="0" algn="ctr" defTabSz="488950">
            <a:lnSpc>
              <a:spcPct val="90000"/>
            </a:lnSpc>
            <a:spcBef>
              <a:spcPct val="0"/>
            </a:spcBef>
            <a:spcAft>
              <a:spcPct val="35000"/>
            </a:spcAft>
            <a:buNone/>
          </a:pPr>
          <a:r>
            <a:rPr lang="es-CO" sz="1600" b="1" kern="1200" dirty="0">
              <a:solidFill>
                <a:srgbClr val="C0504D"/>
              </a:solidFill>
              <a:effectLst/>
              <a:latin typeface="Arial" panose="020B0604020202020204" pitchFamily="34" charset="0"/>
              <a:ea typeface="+mn-ea"/>
              <a:cs typeface="Arial" panose="020B0604020202020204" pitchFamily="34" charset="0"/>
            </a:rPr>
            <a:t>102</a:t>
          </a:r>
        </a:p>
      </dsp:txBody>
      <dsp:txXfrm>
        <a:off x="5997454" y="4407945"/>
        <a:ext cx="1278862" cy="620138"/>
      </dsp:txXfrm>
    </dsp:sp>
    <dsp:sp modelId="{24C1736F-7474-47A8-9528-95D74BF9FBCE}">
      <dsp:nvSpPr>
        <dsp:cNvPr id="0" name=""/>
        <dsp:cNvSpPr/>
      </dsp:nvSpPr>
      <dsp:spPr>
        <a:xfrm rot="21374748">
          <a:off x="7295029" y="4689618"/>
          <a:ext cx="540853" cy="21380"/>
        </a:xfrm>
        <a:custGeom>
          <a:avLst/>
          <a:gdLst/>
          <a:ahLst/>
          <a:cxnLst/>
          <a:rect l="0" t="0" r="0" b="0"/>
          <a:pathLst>
            <a:path>
              <a:moveTo>
                <a:pt x="0" y="10690"/>
              </a:moveTo>
              <a:lnTo>
                <a:pt x="540853" y="1069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latin typeface="Arial" panose="020B0604020202020204" pitchFamily="34" charset="0"/>
            <a:cs typeface="Arial" panose="020B0604020202020204" pitchFamily="34" charset="0"/>
          </a:endParaRPr>
        </a:p>
      </dsp:txBody>
      <dsp:txXfrm>
        <a:off x="7551935" y="4686787"/>
        <a:ext cx="27042" cy="27042"/>
      </dsp:txXfrm>
    </dsp:sp>
    <dsp:sp modelId="{C18C8B63-4D08-4358-A466-FE484ADBD1C1}">
      <dsp:nvSpPr>
        <dsp:cNvPr id="0" name=""/>
        <dsp:cNvSpPr/>
      </dsp:nvSpPr>
      <dsp:spPr>
        <a:xfrm>
          <a:off x="7835303" y="4296516"/>
          <a:ext cx="2031190" cy="77217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1" kern="1200" dirty="0">
              <a:latin typeface="Arial" panose="020B0604020202020204" pitchFamily="34" charset="0"/>
              <a:cs typeface="Arial" panose="020B0604020202020204" pitchFamily="34" charset="0"/>
            </a:rPr>
            <a:t>Se proyecta el cierre de estas sociedades para febrero de 2020 teniendo en cuenta que toma 6 meses la circularización </a:t>
          </a:r>
        </a:p>
      </dsp:txBody>
      <dsp:txXfrm>
        <a:off x="7857919" y="4319132"/>
        <a:ext cx="1985958" cy="72693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FFCE2-AA4B-472C-9D0D-905454FE67CA}">
      <dsp:nvSpPr>
        <dsp:cNvPr id="0" name=""/>
        <dsp:cNvSpPr/>
      </dsp:nvSpPr>
      <dsp:spPr>
        <a:xfrm>
          <a:off x="1527956" y="1937464"/>
          <a:ext cx="495190" cy="452078"/>
        </a:xfrm>
        <a:custGeom>
          <a:avLst/>
          <a:gdLst/>
          <a:ahLst/>
          <a:cxnLst/>
          <a:rect l="0" t="0" r="0" b="0"/>
          <a:pathLst>
            <a:path>
              <a:moveTo>
                <a:pt x="0" y="0"/>
              </a:moveTo>
              <a:lnTo>
                <a:pt x="247595" y="0"/>
              </a:lnTo>
              <a:lnTo>
                <a:pt x="247595" y="452078"/>
              </a:lnTo>
              <a:lnTo>
                <a:pt x="495190" y="45207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758788" y="2146740"/>
        <a:ext cx="33525" cy="33525"/>
      </dsp:txXfrm>
    </dsp:sp>
    <dsp:sp modelId="{D023D713-8EC4-48FD-80C2-CC9BBC6CC2C8}">
      <dsp:nvSpPr>
        <dsp:cNvPr id="0" name=""/>
        <dsp:cNvSpPr/>
      </dsp:nvSpPr>
      <dsp:spPr>
        <a:xfrm>
          <a:off x="1527956" y="1469247"/>
          <a:ext cx="495190" cy="468216"/>
        </a:xfrm>
        <a:custGeom>
          <a:avLst/>
          <a:gdLst/>
          <a:ahLst/>
          <a:cxnLst/>
          <a:rect l="0" t="0" r="0" b="0"/>
          <a:pathLst>
            <a:path>
              <a:moveTo>
                <a:pt x="0" y="468216"/>
              </a:moveTo>
              <a:lnTo>
                <a:pt x="247595" y="468216"/>
              </a:lnTo>
              <a:lnTo>
                <a:pt x="247595" y="0"/>
              </a:lnTo>
              <a:lnTo>
                <a:pt x="495190"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758513" y="1686318"/>
        <a:ext cx="34074" cy="34074"/>
      </dsp:txXfrm>
    </dsp:sp>
    <dsp:sp modelId="{88054E20-8154-4C20-ABF7-382CADC58739}">
      <dsp:nvSpPr>
        <dsp:cNvPr id="0" name=""/>
        <dsp:cNvSpPr/>
      </dsp:nvSpPr>
      <dsp:spPr>
        <a:xfrm rot="16200000">
          <a:off x="-777626" y="1569345"/>
          <a:ext cx="3874928" cy="7362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CO" sz="2100" kern="1200" dirty="0"/>
            <a:t>SOCIEDADES EN LIQUIDACION</a:t>
          </a:r>
        </a:p>
        <a:p>
          <a:pPr marL="0" lvl="0" indent="0" algn="ctr" defTabSz="933450">
            <a:lnSpc>
              <a:spcPct val="90000"/>
            </a:lnSpc>
            <a:spcBef>
              <a:spcPct val="0"/>
            </a:spcBef>
            <a:spcAft>
              <a:spcPct val="35000"/>
            </a:spcAft>
            <a:buNone/>
          </a:pPr>
          <a:r>
            <a:rPr lang="es-CO" sz="2100" kern="1200" dirty="0"/>
            <a:t>250</a:t>
          </a:r>
        </a:p>
      </dsp:txBody>
      <dsp:txXfrm>
        <a:off x="-777626" y="1569345"/>
        <a:ext cx="3874928" cy="736236"/>
      </dsp:txXfrm>
    </dsp:sp>
    <dsp:sp modelId="{0EFC8720-AF4C-42AD-B7FF-E87C370FD45F}">
      <dsp:nvSpPr>
        <dsp:cNvPr id="0" name=""/>
        <dsp:cNvSpPr/>
      </dsp:nvSpPr>
      <dsp:spPr>
        <a:xfrm>
          <a:off x="2023146" y="1101128"/>
          <a:ext cx="2414855" cy="73623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CO" sz="1500" kern="1200" dirty="0"/>
            <a:t>SOCIEDADES CON CIERRE DEFINITIVO</a:t>
          </a:r>
        </a:p>
        <a:p>
          <a:pPr marL="0" lvl="0" indent="0" algn="ctr" defTabSz="666750">
            <a:lnSpc>
              <a:spcPct val="90000"/>
            </a:lnSpc>
            <a:spcBef>
              <a:spcPct val="0"/>
            </a:spcBef>
            <a:spcAft>
              <a:spcPct val="35000"/>
            </a:spcAft>
            <a:buNone/>
          </a:pPr>
          <a:r>
            <a:rPr lang="es-CO" sz="1500" kern="1200" dirty="0"/>
            <a:t>15</a:t>
          </a:r>
        </a:p>
      </dsp:txBody>
      <dsp:txXfrm>
        <a:off x="2023146" y="1101128"/>
        <a:ext cx="2414855" cy="736236"/>
      </dsp:txXfrm>
    </dsp:sp>
    <dsp:sp modelId="{451384CB-491F-4A8D-B445-11807ED155A1}">
      <dsp:nvSpPr>
        <dsp:cNvPr id="0" name=""/>
        <dsp:cNvSpPr/>
      </dsp:nvSpPr>
      <dsp:spPr>
        <a:xfrm>
          <a:off x="2023146" y="2021424"/>
          <a:ext cx="2414855" cy="73623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CO" sz="1500" kern="1200" dirty="0"/>
            <a:t>SOCIEDADES EN PROCESO DE CIERRE </a:t>
          </a:r>
        </a:p>
        <a:p>
          <a:pPr marL="0" lvl="0" indent="0" algn="ctr" defTabSz="666750">
            <a:lnSpc>
              <a:spcPct val="90000"/>
            </a:lnSpc>
            <a:spcBef>
              <a:spcPct val="0"/>
            </a:spcBef>
            <a:spcAft>
              <a:spcPct val="35000"/>
            </a:spcAft>
            <a:buNone/>
          </a:pPr>
          <a:r>
            <a:rPr lang="es-CO" sz="1500" kern="1200" dirty="0"/>
            <a:t>5</a:t>
          </a:r>
        </a:p>
      </dsp:txBody>
      <dsp:txXfrm>
        <a:off x="2023146" y="2021424"/>
        <a:ext cx="2414855" cy="7362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D6F94-8808-4A99-B510-6B014A337002}">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47BF74-C50F-4F5E-8791-8F76F61902DD}">
      <dsp:nvSpPr>
        <dsp:cNvPr id="0" name=""/>
        <dsp:cNvSpPr/>
      </dsp:nvSpPr>
      <dsp:spPr>
        <a:xfrm>
          <a:off x="5262" y="1305401"/>
          <a:ext cx="2531343" cy="1740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_tradnl" sz="1700" kern="1200"/>
            <a:t>Identificación de Ocupación Irregular</a:t>
          </a:r>
          <a:endParaRPr lang="es-CO" sz="1700" kern="1200"/>
        </a:p>
      </dsp:txBody>
      <dsp:txXfrm>
        <a:off x="90228" y="1390367"/>
        <a:ext cx="2361411" cy="1570603"/>
      </dsp:txXfrm>
    </dsp:sp>
    <dsp:sp modelId="{B432A5B5-C9B7-4B7B-8AD8-58CA08C66C6C}">
      <dsp:nvSpPr>
        <dsp:cNvPr id="0" name=""/>
        <dsp:cNvSpPr/>
      </dsp:nvSpPr>
      <dsp:spPr>
        <a:xfrm>
          <a:off x="2663173" y="1305401"/>
          <a:ext cx="2531343" cy="1740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_tradnl" sz="1700" kern="1200" dirty="0"/>
            <a:t>Solicitud de normalización de Ocupación</a:t>
          </a:r>
          <a:endParaRPr lang="es-CO" sz="1700" kern="1200" dirty="0"/>
        </a:p>
      </dsp:txBody>
      <dsp:txXfrm>
        <a:off x="2748139" y="1390367"/>
        <a:ext cx="2361411" cy="1570603"/>
      </dsp:txXfrm>
    </dsp:sp>
    <dsp:sp modelId="{1FC318D9-4CE2-460B-A965-63D34A4A7ED4}">
      <dsp:nvSpPr>
        <dsp:cNvPr id="0" name=""/>
        <dsp:cNvSpPr/>
      </dsp:nvSpPr>
      <dsp:spPr>
        <a:xfrm>
          <a:off x="5321083" y="1305401"/>
          <a:ext cx="2531343" cy="1740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_tradnl" sz="1700" kern="1200" dirty="0"/>
            <a:t>Expedición de estimado de renta</a:t>
          </a:r>
          <a:endParaRPr lang="es-CO" sz="1700" kern="1200" dirty="0"/>
        </a:p>
      </dsp:txBody>
      <dsp:txXfrm>
        <a:off x="5406049" y="1390367"/>
        <a:ext cx="2361411" cy="1570603"/>
      </dsp:txXfrm>
    </dsp:sp>
    <dsp:sp modelId="{F2306E63-F215-4573-9E8C-47682CDEA80E}">
      <dsp:nvSpPr>
        <dsp:cNvPr id="0" name=""/>
        <dsp:cNvSpPr/>
      </dsp:nvSpPr>
      <dsp:spPr>
        <a:xfrm>
          <a:off x="7978993" y="1305401"/>
          <a:ext cx="2531343" cy="1740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kern="1200" dirty="0"/>
            <a:t>Negociación valor de ocupación</a:t>
          </a:r>
          <a:endParaRPr lang="es-CO" sz="1700" kern="1200" dirty="0"/>
        </a:p>
        <a:p>
          <a:pPr marL="114300" lvl="1" indent="-114300" algn="l" defTabSz="577850">
            <a:lnSpc>
              <a:spcPct val="90000"/>
            </a:lnSpc>
            <a:spcBef>
              <a:spcPct val="0"/>
            </a:spcBef>
            <a:spcAft>
              <a:spcPct val="15000"/>
            </a:spcAft>
            <a:buChar char="•"/>
          </a:pPr>
          <a:r>
            <a:rPr lang="es-ES_tradnl" sz="1300" kern="1200" dirty="0"/>
            <a:t>Suscripción de contrato de transacción por tiempo de ocupación </a:t>
          </a:r>
          <a:endParaRPr lang="es-CO" sz="1300" kern="1200" dirty="0"/>
        </a:p>
        <a:p>
          <a:pPr marL="114300" lvl="1" indent="-114300" algn="l" defTabSz="577850">
            <a:lnSpc>
              <a:spcPct val="90000"/>
            </a:lnSpc>
            <a:spcBef>
              <a:spcPct val="0"/>
            </a:spcBef>
            <a:spcAft>
              <a:spcPct val="15000"/>
            </a:spcAft>
            <a:buChar char="•"/>
          </a:pPr>
          <a:r>
            <a:rPr lang="es-ES_tradnl" sz="1300" kern="1200" dirty="0"/>
            <a:t>Suscripción de contrato nuevo</a:t>
          </a:r>
          <a:endParaRPr lang="es-CO" sz="1300" kern="1200" dirty="0"/>
        </a:p>
      </dsp:txBody>
      <dsp:txXfrm>
        <a:off x="8063959" y="1390367"/>
        <a:ext cx="2361411" cy="15706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25A5C-3363-3740-AF72-C9BCAB0E6244}">
      <dsp:nvSpPr>
        <dsp:cNvPr id="0" name=""/>
        <dsp:cNvSpPr/>
      </dsp:nvSpPr>
      <dsp:spPr>
        <a:xfrm>
          <a:off x="1395" y="1439855"/>
          <a:ext cx="1699204" cy="16992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ES" sz="1400" kern="1200" dirty="0"/>
            <a:t>Identificación de contrato</a:t>
          </a:r>
        </a:p>
      </dsp:txBody>
      <dsp:txXfrm>
        <a:off x="250238" y="1688698"/>
        <a:ext cx="1201518" cy="1201518"/>
      </dsp:txXfrm>
    </dsp:sp>
    <dsp:sp modelId="{5E9138CB-51C0-1041-B494-3065677CCA31}">
      <dsp:nvSpPr>
        <dsp:cNvPr id="0" name=""/>
        <dsp:cNvSpPr/>
      </dsp:nvSpPr>
      <dsp:spPr>
        <a:xfrm rot="19041445">
          <a:off x="1677682" y="2054968"/>
          <a:ext cx="555087" cy="0"/>
        </a:xfrm>
        <a:custGeom>
          <a:avLst/>
          <a:gdLst/>
          <a:ahLst/>
          <a:cxnLst/>
          <a:rect l="0" t="0" r="0" b="0"/>
          <a:pathLst>
            <a:path>
              <a:moveTo>
                <a:pt x="0" y="0"/>
              </a:moveTo>
              <a:lnTo>
                <a:pt x="5550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36956F-297A-2D4F-BF3D-6CEB5A4D1870}">
      <dsp:nvSpPr>
        <dsp:cNvPr id="0" name=""/>
        <dsp:cNvSpPr/>
      </dsp:nvSpPr>
      <dsp:spPr>
        <a:xfrm rot="13358555">
          <a:off x="3891575" y="2054968"/>
          <a:ext cx="555087" cy="0"/>
        </a:xfrm>
        <a:custGeom>
          <a:avLst/>
          <a:gdLst/>
          <a:ahLst/>
          <a:cxnLst/>
          <a:rect l="0" t="0" r="0" b="0"/>
          <a:pathLst>
            <a:path>
              <a:moveTo>
                <a:pt x="0" y="0"/>
              </a:moveTo>
              <a:lnTo>
                <a:pt x="5550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27EF33-CC4F-6449-9DDD-4A21DB44D9B8}">
      <dsp:nvSpPr>
        <dsp:cNvPr id="0" name=""/>
        <dsp:cNvSpPr/>
      </dsp:nvSpPr>
      <dsp:spPr>
        <a:xfrm>
          <a:off x="2159385" y="1866953"/>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D437AB-2335-6C42-927C-773DC0D84DE8}">
      <dsp:nvSpPr>
        <dsp:cNvPr id="0" name=""/>
        <dsp:cNvSpPr/>
      </dsp:nvSpPr>
      <dsp:spPr>
        <a:xfrm>
          <a:off x="2357998" y="1444449"/>
          <a:ext cx="1408348" cy="8450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s-ES" sz="1700" kern="1200" dirty="0"/>
            <a:t>Visitas</a:t>
          </a:r>
        </a:p>
      </dsp:txBody>
      <dsp:txXfrm>
        <a:off x="2357998" y="1444449"/>
        <a:ext cx="1408348" cy="845008"/>
      </dsp:txXfrm>
    </dsp:sp>
    <dsp:sp modelId="{C9E15C61-8027-9D4F-8FD3-DA21FF236433}">
      <dsp:nvSpPr>
        <dsp:cNvPr id="0" name=""/>
        <dsp:cNvSpPr/>
      </dsp:nvSpPr>
      <dsp:spPr>
        <a:xfrm>
          <a:off x="3766346" y="1866953"/>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22BBD7-A6F5-9948-892E-3D3ED82A5EF0}">
      <dsp:nvSpPr>
        <dsp:cNvPr id="0" name=""/>
        <dsp:cNvSpPr/>
      </dsp:nvSpPr>
      <dsp:spPr>
        <a:xfrm rot="2558555">
          <a:off x="1677682" y="2523947"/>
          <a:ext cx="555087" cy="0"/>
        </a:xfrm>
        <a:custGeom>
          <a:avLst/>
          <a:gdLst/>
          <a:ahLst/>
          <a:cxnLst/>
          <a:rect l="0" t="0" r="0" b="0"/>
          <a:pathLst>
            <a:path>
              <a:moveTo>
                <a:pt x="0" y="0"/>
              </a:moveTo>
              <a:lnTo>
                <a:pt x="5550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CC9DDD-F3CA-7A45-98DA-6D0F3B7FC677}">
      <dsp:nvSpPr>
        <dsp:cNvPr id="0" name=""/>
        <dsp:cNvSpPr/>
      </dsp:nvSpPr>
      <dsp:spPr>
        <a:xfrm rot="8241445">
          <a:off x="3891575" y="2523947"/>
          <a:ext cx="555087" cy="0"/>
        </a:xfrm>
        <a:custGeom>
          <a:avLst/>
          <a:gdLst/>
          <a:ahLst/>
          <a:cxnLst/>
          <a:rect l="0" t="0" r="0" b="0"/>
          <a:pathLst>
            <a:path>
              <a:moveTo>
                <a:pt x="0" y="0"/>
              </a:moveTo>
              <a:lnTo>
                <a:pt x="55508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622CC5-3E75-894D-9066-DB54D7B863D9}">
      <dsp:nvSpPr>
        <dsp:cNvPr id="0" name=""/>
        <dsp:cNvSpPr/>
      </dsp:nvSpPr>
      <dsp:spPr>
        <a:xfrm>
          <a:off x="2159385" y="2711962"/>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6A03B8-ED82-0D48-9C9A-0799B44D511D}">
      <dsp:nvSpPr>
        <dsp:cNvPr id="0" name=""/>
        <dsp:cNvSpPr/>
      </dsp:nvSpPr>
      <dsp:spPr>
        <a:xfrm>
          <a:off x="2357998" y="2289458"/>
          <a:ext cx="1408348" cy="8450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s-ES" sz="1700" kern="1200" dirty="0"/>
            <a:t>Diligencia de secuestro</a:t>
          </a:r>
        </a:p>
      </dsp:txBody>
      <dsp:txXfrm>
        <a:off x="2357998" y="2289458"/>
        <a:ext cx="1408348" cy="845008"/>
      </dsp:txXfrm>
    </dsp:sp>
    <dsp:sp modelId="{48ED2551-2111-6F47-95C3-61A80117581A}">
      <dsp:nvSpPr>
        <dsp:cNvPr id="0" name=""/>
        <dsp:cNvSpPr/>
      </dsp:nvSpPr>
      <dsp:spPr>
        <a:xfrm>
          <a:off x="3766346" y="2711962"/>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C3068F-3D7C-EF43-BE39-54F0AD7BD212}">
      <dsp:nvSpPr>
        <dsp:cNvPr id="0" name=""/>
        <dsp:cNvSpPr/>
      </dsp:nvSpPr>
      <dsp:spPr>
        <a:xfrm>
          <a:off x="4423744" y="1439855"/>
          <a:ext cx="1699204" cy="16992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ES" sz="1400" kern="1200" dirty="0"/>
            <a:t>Reconocimiento de contrato - incorporación como recaudo centralizado</a:t>
          </a:r>
        </a:p>
      </dsp:txBody>
      <dsp:txXfrm>
        <a:off x="4672587" y="1688698"/>
        <a:ext cx="1201518" cy="1201518"/>
      </dsp:txXfrm>
    </dsp:sp>
    <dsp:sp modelId="{833201AA-01A9-F446-B956-366CA9862CB1}">
      <dsp:nvSpPr>
        <dsp:cNvPr id="0" name=""/>
        <dsp:cNvSpPr/>
      </dsp:nvSpPr>
      <dsp:spPr>
        <a:xfrm>
          <a:off x="6122949" y="1439855"/>
          <a:ext cx="1699204" cy="16992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ES" sz="1400" kern="1200" dirty="0"/>
            <a:t>Inicio de proceso de saneamiento de contratos</a:t>
          </a:r>
        </a:p>
      </dsp:txBody>
      <dsp:txXfrm>
        <a:off x="6371792" y="1688698"/>
        <a:ext cx="1201518" cy="1201518"/>
      </dsp:txXfrm>
    </dsp:sp>
    <dsp:sp modelId="{72AC7C69-2FCF-8543-A23D-8B262F30194E}">
      <dsp:nvSpPr>
        <dsp:cNvPr id="0" name=""/>
        <dsp:cNvSpPr/>
      </dsp:nvSpPr>
      <dsp:spPr>
        <a:xfrm rot="18519537">
          <a:off x="7662241" y="1584439"/>
          <a:ext cx="1447819" cy="0"/>
        </a:xfrm>
        <a:custGeom>
          <a:avLst/>
          <a:gdLst/>
          <a:ahLst/>
          <a:cxnLst/>
          <a:rect l="0" t="0" r="0" b="0"/>
          <a:pathLst>
            <a:path>
              <a:moveTo>
                <a:pt x="0" y="0"/>
              </a:moveTo>
              <a:lnTo>
                <a:pt x="14478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05BEA6-BA67-E14A-8AF1-C16D63BD8AE2}">
      <dsp:nvSpPr>
        <dsp:cNvPr id="0" name=""/>
        <dsp:cNvSpPr/>
      </dsp:nvSpPr>
      <dsp:spPr>
        <a:xfrm>
          <a:off x="8838365" y="1019153"/>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E7163C-CA15-7143-8256-49386758685D}">
      <dsp:nvSpPr>
        <dsp:cNvPr id="0" name=""/>
        <dsp:cNvSpPr/>
      </dsp:nvSpPr>
      <dsp:spPr>
        <a:xfrm>
          <a:off x="9036979" y="596649"/>
          <a:ext cx="1408348" cy="8450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Contratos saneados</a:t>
          </a:r>
        </a:p>
      </dsp:txBody>
      <dsp:txXfrm>
        <a:off x="9036979" y="596649"/>
        <a:ext cx="1408348" cy="845008"/>
      </dsp:txXfrm>
    </dsp:sp>
    <dsp:sp modelId="{3A61EAAC-D9FA-9C4F-A6B1-75BC5E3CB282}">
      <dsp:nvSpPr>
        <dsp:cNvPr id="0" name=""/>
        <dsp:cNvSpPr/>
      </dsp:nvSpPr>
      <dsp:spPr>
        <a:xfrm rot="20237410">
          <a:off x="7895931" y="2053418"/>
          <a:ext cx="980440" cy="0"/>
        </a:xfrm>
        <a:custGeom>
          <a:avLst/>
          <a:gdLst/>
          <a:ahLst/>
          <a:cxnLst/>
          <a:rect l="0" t="0" r="0" b="0"/>
          <a:pathLst>
            <a:path>
              <a:moveTo>
                <a:pt x="0" y="0"/>
              </a:moveTo>
              <a:lnTo>
                <a:pt x="98044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98F317-AD4C-0A4F-B0EF-1D9EDA148CBF}">
      <dsp:nvSpPr>
        <dsp:cNvPr id="0" name=""/>
        <dsp:cNvSpPr/>
      </dsp:nvSpPr>
      <dsp:spPr>
        <a:xfrm>
          <a:off x="8838365" y="1864162"/>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45E444-FC77-2F4A-8B6F-B4750B7159C8}">
      <dsp:nvSpPr>
        <dsp:cNvPr id="0" name=""/>
        <dsp:cNvSpPr/>
      </dsp:nvSpPr>
      <dsp:spPr>
        <a:xfrm>
          <a:off x="9036979" y="1441657"/>
          <a:ext cx="1408348" cy="8450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Entregas voluntarias</a:t>
          </a:r>
        </a:p>
      </dsp:txBody>
      <dsp:txXfrm>
        <a:off x="9036979" y="1441657"/>
        <a:ext cx="1408348" cy="845008"/>
      </dsp:txXfrm>
    </dsp:sp>
    <dsp:sp modelId="{25A68A6B-9A8E-EF48-A6EE-4FCF02ABDB77}">
      <dsp:nvSpPr>
        <dsp:cNvPr id="0" name=""/>
        <dsp:cNvSpPr/>
      </dsp:nvSpPr>
      <dsp:spPr>
        <a:xfrm rot="1346488">
          <a:off x="7896884" y="2522398"/>
          <a:ext cx="978533" cy="0"/>
        </a:xfrm>
        <a:custGeom>
          <a:avLst/>
          <a:gdLst/>
          <a:ahLst/>
          <a:cxnLst/>
          <a:rect l="0" t="0" r="0" b="0"/>
          <a:pathLst>
            <a:path>
              <a:moveTo>
                <a:pt x="0" y="0"/>
              </a:moveTo>
              <a:lnTo>
                <a:pt x="97853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EBE0CD-4707-9B45-B3A0-3F77440773A9}">
      <dsp:nvSpPr>
        <dsp:cNvPr id="0" name=""/>
        <dsp:cNvSpPr/>
      </dsp:nvSpPr>
      <dsp:spPr>
        <a:xfrm>
          <a:off x="8838365" y="2709171"/>
          <a:ext cx="19861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3C3B29-63C1-6144-A89C-5D04F31D995A}">
      <dsp:nvSpPr>
        <dsp:cNvPr id="0" name=""/>
        <dsp:cNvSpPr/>
      </dsp:nvSpPr>
      <dsp:spPr>
        <a:xfrm>
          <a:off x="9036979" y="2286666"/>
          <a:ext cx="1408348" cy="8450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Activos recuperados por diligencia de desalojo</a:t>
          </a:r>
        </a:p>
      </dsp:txBody>
      <dsp:txXfrm>
        <a:off x="9036979" y="2286666"/>
        <a:ext cx="1408348" cy="845008"/>
      </dsp:txXfrm>
    </dsp:sp>
    <dsp:sp modelId="{BB76ADA4-8E17-9A4C-AA55-8DB4F9779B8B}">
      <dsp:nvSpPr>
        <dsp:cNvPr id="0" name=""/>
        <dsp:cNvSpPr/>
      </dsp:nvSpPr>
      <dsp:spPr>
        <a:xfrm rot="3490683">
          <a:off x="7556616" y="3111342"/>
          <a:ext cx="1551125" cy="0"/>
        </a:xfrm>
        <a:custGeom>
          <a:avLst/>
          <a:gdLst/>
          <a:ahLst/>
          <a:cxnLst/>
          <a:rect l="0" t="0" r="0" b="0"/>
          <a:pathLst>
            <a:path>
              <a:moveTo>
                <a:pt x="0" y="0"/>
              </a:moveTo>
              <a:lnTo>
                <a:pt x="155112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5819E7-83F0-0945-9D0A-7FE4B56B29FC}">
      <dsp:nvSpPr>
        <dsp:cNvPr id="0" name=""/>
        <dsp:cNvSpPr/>
      </dsp:nvSpPr>
      <dsp:spPr>
        <a:xfrm>
          <a:off x="8741119" y="3770331"/>
          <a:ext cx="22299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C4DEC1-A9A1-A04B-9E0B-FEE5ABDAE9AD}">
      <dsp:nvSpPr>
        <dsp:cNvPr id="0" name=""/>
        <dsp:cNvSpPr/>
      </dsp:nvSpPr>
      <dsp:spPr>
        <a:xfrm>
          <a:off x="8964116" y="3345035"/>
          <a:ext cx="1581248" cy="85059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Activos recuperados con  restitución de inmueble arrendado</a:t>
          </a:r>
        </a:p>
      </dsp:txBody>
      <dsp:txXfrm>
        <a:off x="8964116" y="3345035"/>
        <a:ext cx="1581248" cy="85059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24/09/2019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BD5EC83E-3D7D-45BA-9CEF-25F65E162628}" type="slidenum">
              <a:rPr lang="es-CO" smtClean="0"/>
              <a:t>35</a:t>
            </a:fld>
            <a:endParaRPr lang="es-CO"/>
          </a:p>
        </p:txBody>
      </p:sp>
    </p:spTree>
    <p:extLst>
      <p:ext uri="{BB962C8B-B14F-4D97-AF65-F5344CB8AC3E}">
        <p14:creationId xmlns:p14="http://schemas.microsoft.com/office/powerpoint/2010/main" val="226532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36</a:t>
            </a:fld>
            <a:endParaRPr lang="es-ES_tradnl"/>
          </a:p>
        </p:txBody>
      </p:sp>
    </p:spTree>
    <p:extLst>
      <p:ext uri="{BB962C8B-B14F-4D97-AF65-F5344CB8AC3E}">
        <p14:creationId xmlns:p14="http://schemas.microsoft.com/office/powerpoint/2010/main" val="185752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37</a:t>
            </a:fld>
            <a:endParaRPr lang="es-ES_tradnl"/>
          </a:p>
        </p:txBody>
      </p:sp>
    </p:spTree>
    <p:extLst>
      <p:ext uri="{BB962C8B-B14F-4D97-AF65-F5344CB8AC3E}">
        <p14:creationId xmlns:p14="http://schemas.microsoft.com/office/powerpoint/2010/main" val="28080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39</a:t>
            </a:fld>
            <a:endParaRPr lang="es-ES_tradnl"/>
          </a:p>
        </p:txBody>
      </p:sp>
    </p:spTree>
    <p:extLst>
      <p:ext uri="{BB962C8B-B14F-4D97-AF65-F5344CB8AC3E}">
        <p14:creationId xmlns:p14="http://schemas.microsoft.com/office/powerpoint/2010/main" val="157578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42</a:t>
            </a:fld>
            <a:endParaRPr lang="es-ES_tradnl"/>
          </a:p>
        </p:txBody>
      </p:sp>
    </p:spTree>
    <p:extLst>
      <p:ext uri="{BB962C8B-B14F-4D97-AF65-F5344CB8AC3E}">
        <p14:creationId xmlns:p14="http://schemas.microsoft.com/office/powerpoint/2010/main" val="86928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43</a:t>
            </a:fld>
            <a:endParaRPr lang="es-ES_tradnl"/>
          </a:p>
        </p:txBody>
      </p:sp>
    </p:spTree>
    <p:extLst>
      <p:ext uri="{BB962C8B-B14F-4D97-AF65-F5344CB8AC3E}">
        <p14:creationId xmlns:p14="http://schemas.microsoft.com/office/powerpoint/2010/main" val="269719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44</a:t>
            </a:fld>
            <a:endParaRPr lang="es-ES_tradnl"/>
          </a:p>
        </p:txBody>
      </p:sp>
    </p:spTree>
    <p:extLst>
      <p:ext uri="{BB962C8B-B14F-4D97-AF65-F5344CB8AC3E}">
        <p14:creationId xmlns:p14="http://schemas.microsoft.com/office/powerpoint/2010/main" val="2680684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45</a:t>
            </a:fld>
            <a:endParaRPr lang="es-ES_tradnl"/>
          </a:p>
        </p:txBody>
      </p:sp>
    </p:spTree>
    <p:extLst>
      <p:ext uri="{BB962C8B-B14F-4D97-AF65-F5344CB8AC3E}">
        <p14:creationId xmlns:p14="http://schemas.microsoft.com/office/powerpoint/2010/main" val="420833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46</a:t>
            </a:fld>
            <a:endParaRPr lang="es-ES_tradnl"/>
          </a:p>
        </p:txBody>
      </p:sp>
    </p:spTree>
    <p:extLst>
      <p:ext uri="{BB962C8B-B14F-4D97-AF65-F5344CB8AC3E}">
        <p14:creationId xmlns:p14="http://schemas.microsoft.com/office/powerpoint/2010/main" val="2914055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47</a:t>
            </a:fld>
            <a:endParaRPr lang="es-ES_tradnl"/>
          </a:p>
        </p:txBody>
      </p:sp>
    </p:spTree>
    <p:extLst>
      <p:ext uri="{BB962C8B-B14F-4D97-AF65-F5344CB8AC3E}">
        <p14:creationId xmlns:p14="http://schemas.microsoft.com/office/powerpoint/2010/main" val="89768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48</a:t>
            </a:fld>
            <a:endParaRPr lang="es-ES_tradnl"/>
          </a:p>
        </p:txBody>
      </p:sp>
    </p:spTree>
    <p:extLst>
      <p:ext uri="{BB962C8B-B14F-4D97-AF65-F5344CB8AC3E}">
        <p14:creationId xmlns:p14="http://schemas.microsoft.com/office/powerpoint/2010/main" val="1284884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DD4A60-706E-4109-AC49-25879531EF71}"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93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54</a:t>
            </a:fld>
            <a:endParaRPr lang="es-CO"/>
          </a:p>
        </p:txBody>
      </p:sp>
    </p:spTree>
    <p:extLst>
      <p:ext uri="{BB962C8B-B14F-4D97-AF65-F5344CB8AC3E}">
        <p14:creationId xmlns:p14="http://schemas.microsoft.com/office/powerpoint/2010/main" val="1401932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F6295A7-7F95-47C0-9FB0-064BC83AFB87}"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166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F6295A7-7F95-47C0-9FB0-064BC83AFB87}"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414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DD4A60-706E-4109-AC49-25879531EF71}"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19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DD4A60-706E-4109-AC49-25879531EF71}"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269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DD4A60-706E-4109-AC49-25879531EF71}"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00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DD4A60-706E-4109-AC49-25879531EF71}"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832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95</a:t>
            </a:fld>
            <a:endParaRPr lang="es-CO"/>
          </a:p>
        </p:txBody>
      </p:sp>
    </p:spTree>
    <p:extLst>
      <p:ext uri="{BB962C8B-B14F-4D97-AF65-F5344CB8AC3E}">
        <p14:creationId xmlns:p14="http://schemas.microsoft.com/office/powerpoint/2010/main" val="4098489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96</a:t>
            </a:fld>
            <a:endParaRPr lang="es-CO"/>
          </a:p>
        </p:txBody>
      </p:sp>
    </p:spTree>
    <p:extLst>
      <p:ext uri="{BB962C8B-B14F-4D97-AF65-F5344CB8AC3E}">
        <p14:creationId xmlns:p14="http://schemas.microsoft.com/office/powerpoint/2010/main" val="406395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24/09/2019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24/09/2019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24/09/2019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Inmuebles 2018">
    <p:spTree>
      <p:nvGrpSpPr>
        <p:cNvPr id="1" name=""/>
        <p:cNvGrpSpPr/>
        <p:nvPr/>
      </p:nvGrpSpPr>
      <p:grpSpPr>
        <a:xfrm>
          <a:off x="0" y="0"/>
          <a:ext cx="0" cy="0"/>
          <a:chOff x="0" y="0"/>
          <a:chExt cx="0" cy="0"/>
        </a:xfrm>
      </p:grpSpPr>
      <p:sp>
        <p:nvSpPr>
          <p:cNvPr id="7" name="Rectángulo 6"/>
          <p:cNvSpPr/>
          <p:nvPr userDrawn="1"/>
        </p:nvSpPr>
        <p:spPr>
          <a:xfrm>
            <a:off x="-2" y="894794"/>
            <a:ext cx="12192001" cy="6015460"/>
          </a:xfrm>
          <a:prstGeom prst="rect">
            <a:avLst/>
          </a:prstGeom>
          <a:solidFill>
            <a:schemeClr val="bg1"/>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schemeClr val="bg1"/>
              </a:solidFill>
              <a:effectLst/>
              <a:uLnTx/>
              <a:uFillTx/>
              <a:latin typeface="Calibri"/>
              <a:ea typeface=""/>
              <a:cs typeface=""/>
            </a:endParaRPr>
          </a:p>
        </p:txBody>
      </p:sp>
      <p:sp>
        <p:nvSpPr>
          <p:cNvPr id="8" name="Rectángulo 7"/>
          <p:cNvSpPr/>
          <p:nvPr userDrawn="1"/>
        </p:nvSpPr>
        <p:spPr>
          <a:xfrm>
            <a:off x="-1" y="-11354"/>
            <a:ext cx="12192001" cy="6015460"/>
          </a:xfrm>
          <a:prstGeom prst="rect">
            <a:avLst/>
          </a:prstGeom>
          <a:solidFill>
            <a:srgbClr val="F8F5ED"/>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81096" y="422446"/>
            <a:ext cx="2774610" cy="692690"/>
          </a:xfrm>
          <a:prstGeom prst="rect">
            <a:avLst/>
          </a:prstGeom>
        </p:spPr>
      </p:pic>
      <p:sp>
        <p:nvSpPr>
          <p:cNvPr id="13" name="Rectángulo 12"/>
          <p:cNvSpPr/>
          <p:nvPr userDrawn="1"/>
        </p:nvSpPr>
        <p:spPr>
          <a:xfrm>
            <a:off x="-1" y="1701402"/>
            <a:ext cx="12192001" cy="2627172"/>
          </a:xfrm>
          <a:prstGeom prst="rect">
            <a:avLst/>
          </a:prstGeom>
          <a:solidFill>
            <a:srgbClr val="AC922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4" name="Rectángulo 13"/>
          <p:cNvSpPr/>
          <p:nvPr userDrawn="1"/>
        </p:nvSpPr>
        <p:spPr>
          <a:xfrm>
            <a:off x="-3" y="1701402"/>
            <a:ext cx="402502" cy="2627172"/>
          </a:xfrm>
          <a:prstGeom prst="rect">
            <a:avLst/>
          </a:prstGeom>
          <a:solidFill>
            <a:srgbClr val="FCCB10"/>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5" name="Título 1"/>
          <p:cNvSpPr>
            <a:spLocks noGrp="1"/>
          </p:cNvSpPr>
          <p:nvPr userDrawn="1">
            <p:ph type="ctrTitle" hasCustomPrompt="1"/>
          </p:nvPr>
        </p:nvSpPr>
        <p:spPr>
          <a:xfrm>
            <a:off x="1363458" y="2318194"/>
            <a:ext cx="5960451" cy="1440554"/>
          </a:xfrm>
          <a:prstGeom prst="rect">
            <a:avLst/>
          </a:prstGeom>
        </p:spPr>
        <p:txBody>
          <a:bodyPr anchor="b"/>
          <a:lstStyle>
            <a:lvl1pPr algn="l">
              <a:lnSpc>
                <a:spcPts val="5380"/>
              </a:lnSpc>
              <a:defRPr sz="5400" b="1" i="0" baseline="0">
                <a:solidFill>
                  <a:schemeClr val="bg1"/>
                </a:solidFill>
                <a:latin typeface="Arial Narrow" charset="0"/>
                <a:ea typeface="Arial Narrow" charset="0"/>
                <a:cs typeface="Arial Narrow" charset="0"/>
              </a:defRPr>
            </a:lvl1pPr>
          </a:lstStyle>
          <a:p>
            <a:r>
              <a:rPr lang="es-ES_tradnl" dirty="0"/>
              <a:t>Título: </a:t>
            </a:r>
            <a:r>
              <a:rPr lang="es-ES_tradnl" dirty="0" err="1"/>
              <a:t>arial</a:t>
            </a:r>
            <a:r>
              <a:rPr lang="es-ES_tradnl" dirty="0"/>
              <a:t> </a:t>
            </a:r>
            <a:r>
              <a:rPr lang="es-ES_tradnl" dirty="0" err="1"/>
              <a:t>narrow</a:t>
            </a:r>
            <a:br>
              <a:rPr lang="es-ES_tradnl" dirty="0"/>
            </a:br>
            <a:r>
              <a:rPr lang="es-ES_tradnl" dirty="0"/>
              <a:t>en negrita 54 </a:t>
            </a:r>
            <a:r>
              <a:rPr lang="es-ES_tradnl" dirty="0" err="1"/>
              <a:t>pts</a:t>
            </a:r>
            <a:endParaRPr lang="es-ES_tradnl" dirty="0"/>
          </a:p>
        </p:txBody>
      </p:sp>
      <p:sp>
        <p:nvSpPr>
          <p:cNvPr id="16" name="Subtítulo 2"/>
          <p:cNvSpPr>
            <a:spLocks noGrp="1"/>
          </p:cNvSpPr>
          <p:nvPr userDrawn="1">
            <p:ph type="subTitle" idx="1" hasCustomPrompt="1"/>
          </p:nvPr>
        </p:nvSpPr>
        <p:spPr>
          <a:xfrm>
            <a:off x="1363458" y="4629476"/>
            <a:ext cx="4562156" cy="420080"/>
          </a:xfrm>
          <a:prstGeom prst="rect">
            <a:avLst/>
          </a:prstGeom>
        </p:spPr>
        <p:txBody>
          <a:bodyPr/>
          <a:lstStyle>
            <a:lvl1pPr marL="0" indent="0" algn="l">
              <a:buNone/>
              <a:defRPr sz="3200" b="0" i="0" baseline="0">
                <a:solidFill>
                  <a:srgbClr val="00605B"/>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dirty="0"/>
              <a:t>Subtítulo: </a:t>
            </a:r>
            <a:r>
              <a:rPr lang="es-ES_tradnl" dirty="0" err="1"/>
              <a:t>arial</a:t>
            </a:r>
            <a:r>
              <a:rPr lang="es-ES_tradnl" dirty="0"/>
              <a:t> </a:t>
            </a:r>
            <a:r>
              <a:rPr lang="es-ES_tradnl" dirty="0" err="1"/>
              <a:t>narrow</a:t>
            </a:r>
            <a:r>
              <a:rPr lang="es-ES_tradnl" dirty="0"/>
              <a:t> 32 </a:t>
            </a:r>
            <a:r>
              <a:rPr lang="es-ES_tradnl" dirty="0" err="1"/>
              <a:t>pts</a:t>
            </a:r>
            <a:endParaRPr lang="es-ES_tradnl" dirty="0"/>
          </a:p>
        </p:txBody>
      </p:sp>
      <p:pic>
        <p:nvPicPr>
          <p:cNvPr id="11" name="Imagen 10">
            <a:extLst>
              <a:ext uri="{FF2B5EF4-FFF2-40B4-BE49-F238E27FC236}">
                <a16:creationId xmlns:a16="http://schemas.microsoft.com/office/drawing/2014/main" id="{B1677806-2DF8-B149-B1BF-A3EEE3414B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26603" y="6197027"/>
            <a:ext cx="2194055" cy="501138"/>
          </a:xfrm>
          <a:prstGeom prst="rect">
            <a:avLst/>
          </a:prstGeom>
        </p:spPr>
      </p:pic>
      <p:pic>
        <p:nvPicPr>
          <p:cNvPr id="17" name="Imagen 16">
            <a:extLst>
              <a:ext uri="{FF2B5EF4-FFF2-40B4-BE49-F238E27FC236}">
                <a16:creationId xmlns:a16="http://schemas.microsoft.com/office/drawing/2014/main" id="{5883F346-D1EC-0843-81A7-16F721EF91AA}"/>
              </a:ext>
            </a:extLst>
          </p:cNvPr>
          <p:cNvPicPr>
            <a:picLocks noChangeAspect="1"/>
          </p:cNvPicPr>
          <p:nvPr userDrawn="1"/>
        </p:nvPicPr>
        <p:blipFill>
          <a:blip r:embed="rId4"/>
          <a:stretch>
            <a:fillRect/>
          </a:stretch>
        </p:blipFill>
        <p:spPr>
          <a:xfrm>
            <a:off x="402499" y="6132260"/>
            <a:ext cx="3657600" cy="614363"/>
          </a:xfrm>
          <a:prstGeom prst="rect">
            <a:avLst/>
          </a:prstGeom>
        </p:spPr>
      </p:pic>
    </p:spTree>
    <p:extLst>
      <p:ext uri="{BB962C8B-B14F-4D97-AF65-F5344CB8AC3E}">
        <p14:creationId xmlns:p14="http://schemas.microsoft.com/office/powerpoint/2010/main" val="828425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stitucional 2018">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5036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ver Institucional 2018">
    <p:spTree>
      <p:nvGrpSpPr>
        <p:cNvPr id="1" name=""/>
        <p:cNvGrpSpPr/>
        <p:nvPr/>
      </p:nvGrpSpPr>
      <p:grpSpPr>
        <a:xfrm>
          <a:off x="0" y="0"/>
          <a:ext cx="0" cy="0"/>
          <a:chOff x="0" y="0"/>
          <a:chExt cx="0" cy="0"/>
        </a:xfrm>
      </p:grpSpPr>
      <p:grpSp>
        <p:nvGrpSpPr>
          <p:cNvPr id="11" name="Agrupar 10"/>
          <p:cNvGrpSpPr/>
          <p:nvPr userDrawn="1"/>
        </p:nvGrpSpPr>
        <p:grpSpPr>
          <a:xfrm>
            <a:off x="0" y="13865"/>
            <a:ext cx="12192002" cy="6921608"/>
            <a:chOff x="-2" y="0"/>
            <a:chExt cx="12192002" cy="6921608"/>
          </a:xfrm>
        </p:grpSpPr>
        <p:sp>
          <p:nvSpPr>
            <p:cNvPr id="12" name="Rectángulo 11"/>
            <p:cNvSpPr/>
            <p:nvPr userDrawn="1"/>
          </p:nvSpPr>
          <p:spPr>
            <a:xfrm>
              <a:off x="-2" y="906148"/>
              <a:ext cx="12192001" cy="6015460"/>
            </a:xfrm>
            <a:prstGeom prst="rect">
              <a:avLst/>
            </a:prstGeom>
            <a:solidFill>
              <a:schemeClr val="bg1"/>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schemeClr val="bg1"/>
                </a:solidFill>
                <a:effectLst/>
                <a:uLnTx/>
                <a:uFillTx/>
                <a:latin typeface="Calibri"/>
                <a:ea typeface=""/>
                <a:cs typeface=""/>
              </a:endParaRPr>
            </a:p>
          </p:txBody>
        </p:sp>
        <p:sp>
          <p:nvSpPr>
            <p:cNvPr id="13" name="Rectángulo 12"/>
            <p:cNvSpPr/>
            <p:nvPr userDrawn="1"/>
          </p:nvSpPr>
          <p:spPr>
            <a:xfrm>
              <a:off x="-1" y="0"/>
              <a:ext cx="12192001" cy="6015460"/>
            </a:xfrm>
            <a:prstGeom prst="rect">
              <a:avLst/>
            </a:prstGeom>
            <a:solidFill>
              <a:srgbClr val="F8F5ED"/>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grpSp>
          <p:nvGrpSpPr>
            <p:cNvPr id="14" name="Agrupar 13"/>
            <p:cNvGrpSpPr/>
            <p:nvPr userDrawn="1"/>
          </p:nvGrpSpPr>
          <p:grpSpPr>
            <a:xfrm>
              <a:off x="9012256" y="433800"/>
              <a:ext cx="2808400" cy="6264247"/>
              <a:chOff x="6754121" y="326043"/>
              <a:chExt cx="2110786" cy="4708189"/>
            </a:xfrm>
          </p:grpSpPr>
          <p:pic>
            <p:nvPicPr>
              <p:cNvPr id="17" name="Imagen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5861" y="4657578"/>
                <a:ext cx="1649046" cy="376654"/>
              </a:xfrm>
              <a:prstGeom prst="rect">
                <a:avLst/>
              </a:prstGeom>
            </p:spPr>
          </p:pic>
          <p:pic>
            <p:nvPicPr>
              <p:cNvPr id="19" name="Imagen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54121" y="326043"/>
                <a:ext cx="2085388" cy="520624"/>
              </a:xfrm>
              <a:prstGeom prst="rect">
                <a:avLst/>
              </a:prstGeom>
            </p:spPr>
          </p:pic>
        </p:grpSp>
        <p:sp>
          <p:nvSpPr>
            <p:cNvPr id="15" name="Rectángulo 14"/>
            <p:cNvSpPr/>
            <p:nvPr userDrawn="1"/>
          </p:nvSpPr>
          <p:spPr>
            <a:xfrm>
              <a:off x="-1" y="1712756"/>
              <a:ext cx="12192001" cy="2627172"/>
            </a:xfrm>
            <a:prstGeom prst="rect">
              <a:avLst/>
            </a:prstGeom>
            <a:solidFill>
              <a:srgbClr val="00605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6" name="Rectángulo 15"/>
            <p:cNvSpPr/>
            <p:nvPr userDrawn="1"/>
          </p:nvSpPr>
          <p:spPr>
            <a:xfrm>
              <a:off x="-1" y="1712756"/>
              <a:ext cx="402500" cy="2627172"/>
            </a:xfrm>
            <a:prstGeom prst="rect">
              <a:avLst/>
            </a:prstGeom>
            <a:solidFill>
              <a:srgbClr val="FCCB10"/>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grpSp>
      <p:sp>
        <p:nvSpPr>
          <p:cNvPr id="20" name="Título 1"/>
          <p:cNvSpPr>
            <a:spLocks noGrp="1"/>
          </p:cNvSpPr>
          <p:nvPr>
            <p:ph type="ctrTitle" hasCustomPrompt="1"/>
          </p:nvPr>
        </p:nvSpPr>
        <p:spPr>
          <a:xfrm>
            <a:off x="1363458" y="2318194"/>
            <a:ext cx="5960451" cy="1440554"/>
          </a:xfrm>
          <a:prstGeom prst="rect">
            <a:avLst/>
          </a:prstGeom>
        </p:spPr>
        <p:txBody>
          <a:bodyPr anchor="b"/>
          <a:lstStyle>
            <a:lvl1pPr algn="l">
              <a:lnSpc>
                <a:spcPts val="5380"/>
              </a:lnSpc>
              <a:defRPr sz="5400" b="1" i="0" baseline="0">
                <a:solidFill>
                  <a:schemeClr val="bg1"/>
                </a:solidFill>
                <a:latin typeface="Arial Narrow" charset="0"/>
                <a:ea typeface="Arial Narrow" charset="0"/>
                <a:cs typeface="Arial Narrow" charset="0"/>
              </a:defRPr>
            </a:lvl1pPr>
          </a:lstStyle>
          <a:p>
            <a:r>
              <a:rPr lang="es-ES_tradnl" dirty="0"/>
              <a:t>Título: </a:t>
            </a:r>
            <a:r>
              <a:rPr lang="es-ES_tradnl" dirty="0" err="1"/>
              <a:t>arial</a:t>
            </a:r>
            <a:r>
              <a:rPr lang="es-ES_tradnl" dirty="0"/>
              <a:t> </a:t>
            </a:r>
            <a:r>
              <a:rPr lang="es-ES_tradnl" dirty="0" err="1"/>
              <a:t>narrow</a:t>
            </a:r>
            <a:br>
              <a:rPr lang="es-ES_tradnl" dirty="0"/>
            </a:br>
            <a:r>
              <a:rPr lang="es-ES_tradnl" dirty="0"/>
              <a:t>en negrita 54 </a:t>
            </a:r>
            <a:r>
              <a:rPr lang="es-ES_tradnl" dirty="0" err="1"/>
              <a:t>pts</a:t>
            </a:r>
            <a:endParaRPr lang="es-ES_tradnl" dirty="0"/>
          </a:p>
        </p:txBody>
      </p:sp>
      <p:sp>
        <p:nvSpPr>
          <p:cNvPr id="21" name="Subtítulo 2"/>
          <p:cNvSpPr>
            <a:spLocks noGrp="1"/>
          </p:cNvSpPr>
          <p:nvPr>
            <p:ph type="subTitle" idx="1" hasCustomPrompt="1"/>
          </p:nvPr>
        </p:nvSpPr>
        <p:spPr>
          <a:xfrm>
            <a:off x="1363458" y="4629476"/>
            <a:ext cx="4562156" cy="420080"/>
          </a:xfrm>
          <a:prstGeom prst="rect">
            <a:avLst/>
          </a:prstGeom>
        </p:spPr>
        <p:txBody>
          <a:bodyPr/>
          <a:lstStyle>
            <a:lvl1pPr marL="0" indent="0" algn="l">
              <a:buNone/>
              <a:defRPr sz="3200" b="0" i="0" baseline="0">
                <a:solidFill>
                  <a:srgbClr val="00605B"/>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dirty="0"/>
              <a:t>Subtítulo: </a:t>
            </a:r>
            <a:r>
              <a:rPr lang="es-ES_tradnl" dirty="0" err="1"/>
              <a:t>arial</a:t>
            </a:r>
            <a:r>
              <a:rPr lang="es-ES_tradnl" dirty="0"/>
              <a:t> </a:t>
            </a:r>
            <a:r>
              <a:rPr lang="es-ES_tradnl" dirty="0" err="1"/>
              <a:t>narrow</a:t>
            </a:r>
            <a:r>
              <a:rPr lang="es-ES_tradnl" dirty="0"/>
              <a:t> 32 </a:t>
            </a:r>
            <a:r>
              <a:rPr lang="es-ES_tradnl" dirty="0" err="1"/>
              <a:t>pts</a:t>
            </a:r>
            <a:endParaRPr lang="es-ES_tradnl" dirty="0"/>
          </a:p>
        </p:txBody>
      </p:sp>
      <p:pic>
        <p:nvPicPr>
          <p:cNvPr id="3" name="Imagen 2">
            <a:extLst>
              <a:ext uri="{FF2B5EF4-FFF2-40B4-BE49-F238E27FC236}">
                <a16:creationId xmlns:a16="http://schemas.microsoft.com/office/drawing/2014/main" id="{9B9C45A5-F2BE-F24D-AE96-70C9B6927093}"/>
              </a:ext>
            </a:extLst>
          </p:cNvPr>
          <p:cNvPicPr>
            <a:picLocks noChangeAspect="1"/>
          </p:cNvPicPr>
          <p:nvPr userDrawn="1"/>
        </p:nvPicPr>
        <p:blipFill>
          <a:blip r:embed="rId4"/>
          <a:stretch>
            <a:fillRect/>
          </a:stretch>
        </p:blipFill>
        <p:spPr>
          <a:xfrm>
            <a:off x="402499" y="6138822"/>
            <a:ext cx="3657600" cy="614363"/>
          </a:xfrm>
          <a:prstGeom prst="rect">
            <a:avLst/>
          </a:prstGeom>
        </p:spPr>
      </p:pic>
    </p:spTree>
    <p:extLst>
      <p:ext uri="{BB962C8B-B14F-4D97-AF65-F5344CB8AC3E}">
        <p14:creationId xmlns:p14="http://schemas.microsoft.com/office/powerpoint/2010/main" val="1259597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24/09/2019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9.png"/><Relationship Id="rId2"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 Target="slide13.xml"/></Relationships>
</file>

<file path=ppt/slides/_rels/slide8.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image" Target="../media/image9.png"/><Relationship Id="rId2" Type="http://schemas.openxmlformats.org/officeDocument/2006/relationships/slide" Target="slide1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2.xml"/><Relationship Id="rId4" Type="http://schemas.openxmlformats.org/officeDocument/2006/relationships/slide" Target="slide2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package" Target="../embeddings/Microsoft_Excel_Worksheet.xlsx"/><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5.xml"/><Relationship Id="rId7" Type="http://schemas.openxmlformats.org/officeDocument/2006/relationships/image" Target="../media/image8.pn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8.jpe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chart" Target="../charts/chart11.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6.jpg"/><Relationship Id="rId5" Type="http://schemas.openxmlformats.org/officeDocument/2006/relationships/image" Target="../media/image35.emf"/><Relationship Id="rId4" Type="http://schemas.openxmlformats.org/officeDocument/2006/relationships/image" Target="../media/image34.emf"/></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emf"/></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3.emf"/></Relationships>
</file>

<file path=ppt/slides/_rels/slide45.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7.xml"/><Relationship Id="rId7" Type="http://schemas.openxmlformats.org/officeDocument/2006/relationships/image" Target="../media/image8.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8.xml"/><Relationship Id="rId7" Type="http://schemas.openxmlformats.org/officeDocument/2006/relationships/image" Target="../media/image8.png"/><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tmp"/><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image" Target="../media/image9.png"/><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image" Target="../media/image8.png"/><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hyperlink" Target="LISTADO%20PRIMER%20ENVIO%20A%20CISA%2004042018.xlsx" TargetMode="Externa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9.png"/></Relationships>
</file>

<file path=ppt/slides/_rels/slide7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hyperlink" Target="LISTADO%20PRIMER%20ENVIO%20A%20CISA%2004042018.xlsx" TargetMode="Externa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9.png"/></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9.png"/></Relationships>
</file>

<file path=ppt/slides/_rels/slide7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9.png"/></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5.xml"/><Relationship Id="rId7" Type="http://schemas.openxmlformats.org/officeDocument/2006/relationships/image" Target="../media/image53.emf"/><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 Id="rId9" Type="http://schemas.openxmlformats.org/officeDocument/2006/relationships/image" Target="../media/image9.png"/></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4.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6.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9.png"/><Relationship Id="rId2" Type="http://schemas.openxmlformats.org/officeDocument/2006/relationships/image" Target="../media/image57.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0.emf"/><Relationship Id="rId4" Type="http://schemas.openxmlformats.org/officeDocument/2006/relationships/image" Target="../media/image59.emf"/></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6.xml"/><Relationship Id="rId7" Type="http://schemas.openxmlformats.org/officeDocument/2006/relationships/image" Target="../media/image8.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9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7.xml"/><Relationship Id="rId7" Type="http://schemas.openxmlformats.org/officeDocument/2006/relationships/image" Target="../media/image8.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8" Type="http://schemas.openxmlformats.org/officeDocument/2006/relationships/image" Target="../media/image80.png"/><Relationship Id="rId7"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png"/><Relationship Id="rId10" Type="http://schemas.openxmlformats.org/officeDocument/2006/relationships/image" Target="../media/image100.png"/><Relationship Id="rId4" Type="http://schemas.openxmlformats.org/officeDocument/2006/relationships/image" Target="../media/image41.png"/><Relationship Id="rId9" Type="http://schemas.openxmlformats.org/officeDocument/2006/relationships/image" Target="../media/image90.png"/></Relationships>
</file>

<file path=ppt/slides/_rels/slide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8" Type="http://schemas.openxmlformats.org/officeDocument/2006/relationships/image" Target="../media/image15.png"/><Relationship Id="rId7"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0.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8.png"/></Relationships>
</file>

<file path=ppt/slides/_rels/slide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538085"/>
            <a:ext cx="9143999" cy="1446550"/>
          </a:xfrm>
          <a:prstGeom prst="rect">
            <a:avLst/>
          </a:prstGeom>
          <a:noFill/>
        </p:spPr>
        <p:txBody>
          <a:bodyPr wrap="square" rtlCol="0">
            <a:spAutoFit/>
          </a:bodyPr>
          <a:lstStyle/>
          <a:p>
            <a:pPr algn="ctr"/>
            <a:r>
              <a:rPr lang="es-ES" sz="4400" b="1" dirty="0">
                <a:solidFill>
                  <a:srgbClr val="000A8B"/>
                </a:solidFill>
              </a:rPr>
              <a:t>JUNTA DIRECTIVA No 179</a:t>
            </a:r>
          </a:p>
          <a:p>
            <a:pPr algn="ctr"/>
            <a:r>
              <a:rPr lang="es-ES" sz="4400" b="1" dirty="0">
                <a:solidFill>
                  <a:srgbClr val="000A8B"/>
                </a:solidFill>
              </a:rPr>
              <a:t>25 de septiembre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13799" y="655854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179</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952494" y="1041470"/>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903710" y="2030878"/>
            <a:ext cx="11275589" cy="3785652"/>
          </a:xfrm>
          <a:prstGeom prst="rect">
            <a:avLst/>
          </a:prstGeom>
        </p:spPr>
        <p:txBody>
          <a:bodyPr wrap="square">
            <a:spAutoFit/>
          </a:bodyPr>
          <a:lstStyle/>
          <a:p>
            <a:pPr marL="342900" lvl="0" indent="-342900" algn="just">
              <a:spcAft>
                <a:spcPts val="0"/>
              </a:spcAft>
              <a:buFont typeface="+mj-lt"/>
              <a:buAutoNum type="arabicPeriod"/>
            </a:pPr>
            <a:r>
              <a:rPr lang="es-ES" sz="4000" dirty="0">
                <a:latin typeface="+mj-lt"/>
                <a:ea typeface="MS Mincho" panose="02020609040205080304" pitchFamily="49" charset="-128"/>
              </a:rPr>
              <a:t>Verificación del Quorum</a:t>
            </a:r>
          </a:p>
          <a:p>
            <a:pPr marL="342900" indent="-342900" algn="just">
              <a:buFont typeface="+mj-lt"/>
              <a:buAutoNum type="arabicPeriod"/>
            </a:pPr>
            <a:r>
              <a:rPr lang="es-CO" sz="4000" dirty="0">
                <a:latin typeface="+mj-lt"/>
                <a:ea typeface="MS Mincho" panose="02020609040205080304" pitchFamily="49" charset="-128"/>
              </a:rPr>
              <a:t>Comité Financiero</a:t>
            </a:r>
          </a:p>
          <a:p>
            <a:pPr marL="342900" indent="-342900" algn="just">
              <a:buFont typeface="+mj-lt"/>
              <a:buAutoNum type="arabicPeriod"/>
            </a:pPr>
            <a:r>
              <a:rPr lang="es-ES" sz="4000" dirty="0">
                <a:latin typeface="+mj-lt"/>
                <a:ea typeface="MS Mincho" panose="02020609040205080304" pitchFamily="49" charset="-128"/>
              </a:rPr>
              <a:t>Informe Comercial conjunto SAE – CISA</a:t>
            </a:r>
          </a:p>
          <a:p>
            <a:pPr marL="342900" indent="-342900" algn="just">
              <a:buFont typeface="+mj-lt"/>
              <a:buAutoNum type="arabicPeriod"/>
            </a:pPr>
            <a:r>
              <a:rPr lang="es-ES" sz="4000" dirty="0">
                <a:latin typeface="+mj-lt"/>
                <a:ea typeface="MS Mincho" panose="02020609040205080304" pitchFamily="49" charset="-128"/>
              </a:rPr>
              <a:t>Informe de Gestión de Sociedades</a:t>
            </a:r>
          </a:p>
          <a:p>
            <a:pPr marL="342900" indent="-342900" algn="just">
              <a:buFont typeface="+mj-lt"/>
              <a:buAutoNum type="arabicPeriod"/>
            </a:pPr>
            <a:r>
              <a:rPr lang="es-ES" sz="4000" dirty="0">
                <a:ea typeface="MS Mincho" panose="02020609040205080304" pitchFamily="49" charset="-128"/>
              </a:rPr>
              <a:t>Modificación a la Metodología de Administración </a:t>
            </a:r>
          </a:p>
          <a:p>
            <a:pPr lvl="0"/>
            <a:r>
              <a:rPr lang="es-ES" sz="4000" dirty="0">
                <a:ea typeface="MS Mincho" panose="02020609040205080304" pitchFamily="49" charset="-128"/>
              </a:rPr>
              <a:t>	de bienes</a:t>
            </a:r>
            <a:endParaRPr lang="es-CO" sz="4000" dirty="0">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31648" y="2756274"/>
            <a:ext cx="9143999" cy="2185214"/>
          </a:xfrm>
          <a:prstGeom prst="rect">
            <a:avLst/>
          </a:prstGeom>
          <a:noFill/>
        </p:spPr>
        <p:txBody>
          <a:bodyPr wrap="square" rtlCol="0">
            <a:spAutoFit/>
          </a:bodyPr>
          <a:lstStyle/>
          <a:p>
            <a:pPr algn="ctr"/>
            <a:r>
              <a:rPr lang="es-ES" sz="4800" b="1" dirty="0">
                <a:solidFill>
                  <a:srgbClr val="002060"/>
                </a:solidFill>
              </a:rPr>
              <a:t>2. Comité Financiero</a:t>
            </a: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856821" y="2256342"/>
            <a:ext cx="6468664" cy="1323439"/>
          </a:xfrm>
          <a:prstGeom prst="rect">
            <a:avLst/>
          </a:prstGeom>
          <a:noFill/>
        </p:spPr>
        <p:txBody>
          <a:bodyPr wrap="square" rtlCol="0">
            <a:spAutoFit/>
          </a:bodyPr>
          <a:lstStyle/>
          <a:p>
            <a:pPr algn="ctr"/>
            <a:r>
              <a:rPr lang="es-CO" sz="4000" b="1" dirty="0">
                <a:solidFill>
                  <a:srgbClr val="000A8B"/>
                </a:solidFill>
              </a:rPr>
              <a:t>1. ESTADOS FINANCIEROS SAE</a:t>
            </a:r>
          </a:p>
          <a:p>
            <a:pPr algn="ctr"/>
            <a:r>
              <a:rPr lang="es-CO" sz="4000" b="1" dirty="0">
                <a:solidFill>
                  <a:srgbClr val="000A8B"/>
                </a:solidFill>
              </a:rPr>
              <a:t> AL 31 DE AGOSTO DE 2019</a:t>
            </a:r>
            <a:endParaRPr lang="es-ES" sz="4000" b="1" dirty="0">
              <a:solidFill>
                <a:srgbClr val="000A8B"/>
              </a:solidFill>
            </a:endParaRPr>
          </a:p>
        </p:txBody>
      </p:sp>
      <p:sp>
        <p:nvSpPr>
          <p:cNvPr id="7" name="Rectángulo 6">
            <a:extLst>
              <a:ext uri="{FF2B5EF4-FFF2-40B4-BE49-F238E27FC236}">
                <a16:creationId xmlns:a16="http://schemas.microsoft.com/office/drawing/2014/main" id="{E0556CAA-A9A9-47E2-9486-0D04EB36174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3CC9D85-281D-4AAA-8193-76A4162CAB24}"/>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0" name="Imagen 9">
            <a:extLst>
              <a:ext uri="{FF2B5EF4-FFF2-40B4-BE49-F238E27FC236}">
                <a16:creationId xmlns:a16="http://schemas.microsoft.com/office/drawing/2014/main" id="{53725E8F-F4E6-464B-968B-10B5481F4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08E37995-4F79-4599-99EF-F3F2BB9E2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5902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6822" y="28555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latin typeface="+mn-lt"/>
              </a:rPr>
              <a:t> </a:t>
            </a:r>
            <a:r>
              <a:rPr lang="es-CO" sz="1600" b="1" dirty="0">
                <a:solidFill>
                  <a:srgbClr val="0070C0"/>
                </a:solidFill>
                <a:latin typeface="+mn-lt"/>
                <a:ea typeface="+mn-ea"/>
                <a:cs typeface="Lato Regular"/>
              </a:rPr>
              <a:t>ESTADO DE SITUACION FINANCIERA INDIVIDUAL</a:t>
            </a:r>
          </a:p>
          <a:p>
            <a:pPr algn="ctr">
              <a:defRPr/>
            </a:pPr>
            <a:r>
              <a:rPr lang="es-CO" sz="1100" b="1" dirty="0">
                <a:solidFill>
                  <a:srgbClr val="0070C0"/>
                </a:solidFill>
                <a:latin typeface="+mn-lt"/>
                <a:ea typeface="+mn-ea"/>
                <a:cs typeface="Lato Regular"/>
              </a:rPr>
              <a:t>AL 31 DE AGOSTO DE 2019 Y 31 DE AGOSTO DE 2018</a:t>
            </a:r>
          </a:p>
          <a:p>
            <a:pPr algn="ctr">
              <a:defRPr/>
            </a:pPr>
            <a:r>
              <a:rPr lang="es-CO" sz="1100"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4" name="Tabla 3">
            <a:extLst>
              <a:ext uri="{FF2B5EF4-FFF2-40B4-BE49-F238E27FC236}">
                <a16:creationId xmlns:a16="http://schemas.microsoft.com/office/drawing/2014/main" id="{473773E7-494F-4E70-9DD1-DCD0D8C5D96F}"/>
              </a:ext>
            </a:extLst>
          </p:cNvPr>
          <p:cNvGraphicFramePr>
            <a:graphicFrameLocks noGrp="1"/>
          </p:cNvGraphicFramePr>
          <p:nvPr>
            <p:extLst/>
          </p:nvPr>
        </p:nvGraphicFramePr>
        <p:xfrm>
          <a:off x="2109927" y="1331649"/>
          <a:ext cx="8050074" cy="4731234"/>
        </p:xfrm>
        <a:graphic>
          <a:graphicData uri="http://schemas.openxmlformats.org/drawingml/2006/table">
            <a:tbl>
              <a:tblPr/>
              <a:tblGrid>
                <a:gridCol w="3043933">
                  <a:extLst>
                    <a:ext uri="{9D8B030D-6E8A-4147-A177-3AD203B41FA5}">
                      <a16:colId xmlns:a16="http://schemas.microsoft.com/office/drawing/2014/main" val="541456747"/>
                    </a:ext>
                  </a:extLst>
                </a:gridCol>
                <a:gridCol w="1043993">
                  <a:extLst>
                    <a:ext uri="{9D8B030D-6E8A-4147-A177-3AD203B41FA5}">
                      <a16:colId xmlns:a16="http://schemas.microsoft.com/office/drawing/2014/main" val="274967580"/>
                    </a:ext>
                  </a:extLst>
                </a:gridCol>
                <a:gridCol w="88048">
                  <a:extLst>
                    <a:ext uri="{9D8B030D-6E8A-4147-A177-3AD203B41FA5}">
                      <a16:colId xmlns:a16="http://schemas.microsoft.com/office/drawing/2014/main" val="3376262363"/>
                    </a:ext>
                  </a:extLst>
                </a:gridCol>
                <a:gridCol w="1043993">
                  <a:extLst>
                    <a:ext uri="{9D8B030D-6E8A-4147-A177-3AD203B41FA5}">
                      <a16:colId xmlns:a16="http://schemas.microsoft.com/office/drawing/2014/main" val="657759130"/>
                    </a:ext>
                  </a:extLst>
                </a:gridCol>
                <a:gridCol w="88048">
                  <a:extLst>
                    <a:ext uri="{9D8B030D-6E8A-4147-A177-3AD203B41FA5}">
                      <a16:colId xmlns:a16="http://schemas.microsoft.com/office/drawing/2014/main" val="2520343238"/>
                    </a:ext>
                  </a:extLst>
                </a:gridCol>
                <a:gridCol w="918212">
                  <a:extLst>
                    <a:ext uri="{9D8B030D-6E8A-4147-A177-3AD203B41FA5}">
                      <a16:colId xmlns:a16="http://schemas.microsoft.com/office/drawing/2014/main" val="2899101764"/>
                    </a:ext>
                  </a:extLst>
                </a:gridCol>
                <a:gridCol w="88048">
                  <a:extLst>
                    <a:ext uri="{9D8B030D-6E8A-4147-A177-3AD203B41FA5}">
                      <a16:colId xmlns:a16="http://schemas.microsoft.com/office/drawing/2014/main" val="998301175"/>
                    </a:ext>
                  </a:extLst>
                </a:gridCol>
                <a:gridCol w="880477">
                  <a:extLst>
                    <a:ext uri="{9D8B030D-6E8A-4147-A177-3AD203B41FA5}">
                      <a16:colId xmlns:a16="http://schemas.microsoft.com/office/drawing/2014/main" val="3031810154"/>
                    </a:ext>
                  </a:extLst>
                </a:gridCol>
                <a:gridCol w="88048">
                  <a:extLst>
                    <a:ext uri="{9D8B030D-6E8A-4147-A177-3AD203B41FA5}">
                      <a16:colId xmlns:a16="http://schemas.microsoft.com/office/drawing/2014/main" val="579656274"/>
                    </a:ext>
                  </a:extLst>
                </a:gridCol>
                <a:gridCol w="767274">
                  <a:extLst>
                    <a:ext uri="{9D8B030D-6E8A-4147-A177-3AD203B41FA5}">
                      <a16:colId xmlns:a16="http://schemas.microsoft.com/office/drawing/2014/main" val="3995631953"/>
                    </a:ext>
                  </a:extLst>
                </a:gridCol>
              </a:tblGrid>
              <a:tr h="570319">
                <a:tc>
                  <a:txBody>
                    <a:bodyPr/>
                    <a:lstStyle/>
                    <a:p>
                      <a:pPr algn="ctr" fontAlgn="ctr"/>
                      <a:r>
                        <a:rPr lang="es-CO" sz="1200" b="1" i="0" u="none" strike="noStrike">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34221592"/>
                  </a:ext>
                </a:extLst>
              </a:tr>
              <a:tr h="208849">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5356967"/>
                  </a:ext>
                </a:extLst>
              </a:tr>
              <a:tr h="269094">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1756845998"/>
                  </a:ext>
                </a:extLst>
              </a:tr>
              <a:tr h="269094">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6,439</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a:noFill/>
                    </a:lnB>
                  </a:tcPr>
                </a:tc>
                <a:extLst>
                  <a:ext uri="{0D108BD9-81ED-4DB2-BD59-A6C34878D82A}">
                    <a16:rowId xmlns:a16="http://schemas.microsoft.com/office/drawing/2014/main" val="1515937589"/>
                  </a:ext>
                </a:extLst>
              </a:tr>
              <a:tr h="269094">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13,337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277</a:t>
                      </a:r>
                    </a:p>
                  </a:txBody>
                  <a:tcPr marL="0" marR="0" marT="0" marB="0" anchor="ctr">
                    <a:lnL>
                      <a:noFill/>
                    </a:lnL>
                    <a:lnR>
                      <a:noFill/>
                    </a:lnR>
                    <a:lnT>
                      <a:noFill/>
                    </a:lnT>
                    <a:lnB>
                      <a:noFill/>
                    </a:lnB>
                  </a:tcPr>
                </a:tc>
                <a:extLst>
                  <a:ext uri="{0D108BD9-81ED-4DB2-BD59-A6C34878D82A}">
                    <a16:rowId xmlns:a16="http://schemas.microsoft.com/office/drawing/2014/main" val="1376683232"/>
                  </a:ext>
                </a:extLst>
              </a:tr>
              <a:tr h="269094">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3,075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657800"/>
                  </a:ext>
                </a:extLst>
              </a:tr>
              <a:tr h="208849">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22,377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14,925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823647178"/>
                  </a:ext>
                </a:extLst>
              </a:tr>
              <a:tr h="208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8591952"/>
                  </a:ext>
                </a:extLst>
              </a:tr>
              <a:tr h="208849">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939998407"/>
                  </a:ext>
                </a:extLst>
              </a:tr>
              <a:tr h="269094">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674270165"/>
                  </a:ext>
                </a:extLst>
              </a:tr>
              <a:tr h="269094">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7497102"/>
                  </a:ext>
                </a:extLst>
              </a:tr>
              <a:tr h="269094">
                <a:tc>
                  <a:txBody>
                    <a:bodyPr/>
                    <a:lstStyle/>
                    <a:p>
                      <a:pPr algn="l" fontAlgn="ctr"/>
                      <a:r>
                        <a:rPr lang="es-CO" sz="1200" b="0" i="0" u="none" strike="noStrike" dirty="0">
                          <a:effectLst/>
                          <a:latin typeface="Calibri" panose="020F0502020204030204" pitchFamily="34" charset="0"/>
                        </a:rPr>
                        <a:t>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523769"/>
                  </a:ext>
                </a:extLst>
              </a:tr>
              <a:tr h="208849">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38171310"/>
                  </a:ext>
                </a:extLst>
              </a:tr>
              <a:tr h="269094">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a:noFill/>
                    </a:lnB>
                  </a:tcPr>
                </a:tc>
                <a:extLst>
                  <a:ext uri="{0D108BD9-81ED-4DB2-BD59-A6C34878D82A}">
                    <a16:rowId xmlns:a16="http://schemas.microsoft.com/office/drawing/2014/main" val="276248792"/>
                  </a:ext>
                </a:extLst>
              </a:tr>
              <a:tr h="269094">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9,884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14,300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3115916"/>
                  </a:ext>
                </a:extLst>
              </a:tr>
              <a:tr h="269094">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10,362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14,691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16735475"/>
                  </a:ext>
                </a:extLst>
              </a:tr>
              <a:tr h="208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118549"/>
                  </a:ext>
                </a:extLst>
              </a:tr>
              <a:tr h="216881">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15001213"/>
                  </a:ext>
                </a:extLst>
              </a:tr>
            </a:tbl>
          </a:graphicData>
        </a:graphic>
      </p:graphicFrame>
      <p:sp>
        <p:nvSpPr>
          <p:cNvPr id="17" name="Botón de acción: ir hacia delante o siguiente 16">
            <a:hlinkClick r:id="rId2" action="ppaction://hlinksldjump" highlightClick="1"/>
            <a:extLst>
              <a:ext uri="{FF2B5EF4-FFF2-40B4-BE49-F238E27FC236}">
                <a16:creationId xmlns:a16="http://schemas.microsoft.com/office/drawing/2014/main" id="{611DAA7F-323D-403A-A9C7-573611DE96F2}"/>
              </a:ext>
            </a:extLst>
          </p:cNvPr>
          <p:cNvSpPr/>
          <p:nvPr/>
        </p:nvSpPr>
        <p:spPr>
          <a:xfrm>
            <a:off x="5004247" y="5169844"/>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2" action="ppaction://hlinksldjump" highlightClick="1"/>
            <a:extLst>
              <a:ext uri="{FF2B5EF4-FFF2-40B4-BE49-F238E27FC236}">
                <a16:creationId xmlns:a16="http://schemas.microsoft.com/office/drawing/2014/main" id="{037C0688-6BFA-4FA7-8A0B-381199F24186}"/>
              </a:ext>
            </a:extLst>
          </p:cNvPr>
          <p:cNvSpPr/>
          <p:nvPr/>
        </p:nvSpPr>
        <p:spPr>
          <a:xfrm>
            <a:off x="3964565" y="4910034"/>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343108" y="4433505"/>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4689956" y="2732988"/>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5"/>
          <a:stretch>
            <a:fillRect/>
          </a:stretch>
        </p:blipFill>
        <p:spPr>
          <a:xfrm>
            <a:off x="4100790" y="2999500"/>
            <a:ext cx="205758" cy="109738"/>
          </a:xfrm>
          <a:prstGeom prst="rect">
            <a:avLst/>
          </a:prstGeom>
        </p:spPr>
      </p:pic>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3779717" y="2469210"/>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3297837" y="220163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Rectángulo 22">
            <a:extLst>
              <a:ext uri="{FF2B5EF4-FFF2-40B4-BE49-F238E27FC236}">
                <a16:creationId xmlns:a16="http://schemas.microsoft.com/office/drawing/2014/main" id="{FD6CC444-443A-4DBE-8B8C-A11A55A4675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EEDBC32D-6D4E-4DB0-9E87-CDD7FDDA0CB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5" name="Imagen 24">
            <a:extLst>
              <a:ext uri="{FF2B5EF4-FFF2-40B4-BE49-F238E27FC236}">
                <a16:creationId xmlns:a16="http://schemas.microsoft.com/office/drawing/2014/main" id="{01E9A6E3-A272-44E8-8E91-1FBB462851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6" name="Imagen 25">
            <a:extLst>
              <a:ext uri="{FF2B5EF4-FFF2-40B4-BE49-F238E27FC236}">
                <a16:creationId xmlns:a16="http://schemas.microsoft.com/office/drawing/2014/main" id="{97760DAC-6EB6-48A1-8A00-8AF4F7F183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649" y="27809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latin typeface="+mn-lt"/>
              </a:rPr>
              <a:t> </a:t>
            </a:r>
            <a:r>
              <a:rPr lang="es-CO" sz="1600" b="1" dirty="0">
                <a:solidFill>
                  <a:srgbClr val="0070C0"/>
                </a:solidFill>
                <a:latin typeface="+mn-lt"/>
                <a:ea typeface="+mn-ea"/>
                <a:cs typeface="Lato Regular"/>
              </a:rPr>
              <a:t>ESTADO DE SITUACION FINANCIERA INDIVIDUAL</a:t>
            </a:r>
          </a:p>
          <a:p>
            <a:pPr algn="ctr">
              <a:defRPr/>
            </a:pPr>
            <a:r>
              <a:rPr lang="es-CO" sz="1100" b="1" dirty="0">
                <a:solidFill>
                  <a:srgbClr val="0070C0"/>
                </a:solidFill>
                <a:latin typeface="+mn-lt"/>
                <a:ea typeface="+mn-ea"/>
                <a:cs typeface="Lato Regular"/>
              </a:rPr>
              <a:t>AL 31 DE AGOSTO DE 2019 Y 31 DE AGOSTO DE 2018</a:t>
            </a:r>
          </a:p>
          <a:p>
            <a:pPr algn="ctr">
              <a:defRPr/>
            </a:pPr>
            <a:r>
              <a:rPr lang="es-CO" sz="1100" b="1"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929DDD49-EA81-473D-92F9-4F5611C69076}"/>
              </a:ext>
            </a:extLst>
          </p:cNvPr>
          <p:cNvGraphicFramePr>
            <a:graphicFrameLocks noGrp="1"/>
          </p:cNvGraphicFramePr>
          <p:nvPr>
            <p:extLst/>
          </p:nvPr>
        </p:nvGraphicFramePr>
        <p:xfrm>
          <a:off x="2234215" y="1384913"/>
          <a:ext cx="7759081" cy="4713182"/>
        </p:xfrm>
        <a:graphic>
          <a:graphicData uri="http://schemas.openxmlformats.org/drawingml/2006/table">
            <a:tbl>
              <a:tblPr/>
              <a:tblGrid>
                <a:gridCol w="2933902">
                  <a:extLst>
                    <a:ext uri="{9D8B030D-6E8A-4147-A177-3AD203B41FA5}">
                      <a16:colId xmlns:a16="http://schemas.microsoft.com/office/drawing/2014/main" val="220140900"/>
                    </a:ext>
                  </a:extLst>
                </a:gridCol>
                <a:gridCol w="1006257">
                  <a:extLst>
                    <a:ext uri="{9D8B030D-6E8A-4147-A177-3AD203B41FA5}">
                      <a16:colId xmlns:a16="http://schemas.microsoft.com/office/drawing/2014/main" val="952164465"/>
                    </a:ext>
                  </a:extLst>
                </a:gridCol>
                <a:gridCol w="84864">
                  <a:extLst>
                    <a:ext uri="{9D8B030D-6E8A-4147-A177-3AD203B41FA5}">
                      <a16:colId xmlns:a16="http://schemas.microsoft.com/office/drawing/2014/main" val="1440134414"/>
                    </a:ext>
                  </a:extLst>
                </a:gridCol>
                <a:gridCol w="1006257">
                  <a:extLst>
                    <a:ext uri="{9D8B030D-6E8A-4147-A177-3AD203B41FA5}">
                      <a16:colId xmlns:a16="http://schemas.microsoft.com/office/drawing/2014/main" val="2455014318"/>
                    </a:ext>
                  </a:extLst>
                </a:gridCol>
                <a:gridCol w="84864">
                  <a:extLst>
                    <a:ext uri="{9D8B030D-6E8A-4147-A177-3AD203B41FA5}">
                      <a16:colId xmlns:a16="http://schemas.microsoft.com/office/drawing/2014/main" val="146895716"/>
                    </a:ext>
                  </a:extLst>
                </a:gridCol>
                <a:gridCol w="885021">
                  <a:extLst>
                    <a:ext uri="{9D8B030D-6E8A-4147-A177-3AD203B41FA5}">
                      <a16:colId xmlns:a16="http://schemas.microsoft.com/office/drawing/2014/main" val="477598460"/>
                    </a:ext>
                  </a:extLst>
                </a:gridCol>
                <a:gridCol w="84864">
                  <a:extLst>
                    <a:ext uri="{9D8B030D-6E8A-4147-A177-3AD203B41FA5}">
                      <a16:colId xmlns:a16="http://schemas.microsoft.com/office/drawing/2014/main" val="1170275267"/>
                    </a:ext>
                  </a:extLst>
                </a:gridCol>
                <a:gridCol w="848650">
                  <a:extLst>
                    <a:ext uri="{9D8B030D-6E8A-4147-A177-3AD203B41FA5}">
                      <a16:colId xmlns:a16="http://schemas.microsoft.com/office/drawing/2014/main" val="986360259"/>
                    </a:ext>
                  </a:extLst>
                </a:gridCol>
                <a:gridCol w="84864">
                  <a:extLst>
                    <a:ext uri="{9D8B030D-6E8A-4147-A177-3AD203B41FA5}">
                      <a16:colId xmlns:a16="http://schemas.microsoft.com/office/drawing/2014/main" val="831904506"/>
                    </a:ext>
                  </a:extLst>
                </a:gridCol>
                <a:gridCol w="739538">
                  <a:extLst>
                    <a:ext uri="{9D8B030D-6E8A-4147-A177-3AD203B41FA5}">
                      <a16:colId xmlns:a16="http://schemas.microsoft.com/office/drawing/2014/main" val="285495079"/>
                    </a:ext>
                  </a:extLst>
                </a:gridCol>
              </a:tblGrid>
              <a:tr h="563772">
                <a:tc>
                  <a:txBody>
                    <a:bodyPr/>
                    <a:lstStyle/>
                    <a:p>
                      <a:pPr algn="ctr" fontAlgn="ctr"/>
                      <a:r>
                        <a:rPr lang="es-CO" sz="1200" b="1" i="0" u="none" strike="noStrike">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99688375"/>
                  </a:ext>
                </a:extLst>
              </a:tr>
              <a:tr h="242871">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8973513"/>
                  </a:ext>
                </a:extLst>
              </a:tr>
              <a:tr h="242871">
                <a:tc>
                  <a:txBody>
                    <a:bodyPr/>
                    <a:lstStyle/>
                    <a:p>
                      <a:pPr algn="l" fontAlgn="ctr"/>
                      <a:r>
                        <a:rPr lang="es-CO" sz="1200" b="0" i="0" u="none" strike="noStrike">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3,049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1732519739"/>
                  </a:ext>
                </a:extLst>
              </a:tr>
              <a:tr h="242871">
                <a:tc>
                  <a:txBody>
                    <a:bodyPr/>
                    <a:lstStyle/>
                    <a:p>
                      <a:pPr algn="l" fontAlgn="ctr"/>
                      <a:r>
                        <a:rPr lang="es-CO" sz="1200" b="0" i="0" u="none" strike="noStrike">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2,232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66730382"/>
                  </a:ext>
                </a:extLst>
              </a:tr>
              <a:tr h="242871">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0" marR="0" marT="0" marB="0" anchor="ctr">
                    <a:lnL>
                      <a:noFill/>
                    </a:lnL>
                    <a:lnR>
                      <a:noFill/>
                    </a:lnR>
                    <a:lnT>
                      <a:noFill/>
                    </a:lnT>
                    <a:lnB>
                      <a:noFill/>
                    </a:lnB>
                  </a:tcPr>
                </a:tc>
                <a:extLst>
                  <a:ext uri="{0D108BD9-81ED-4DB2-BD59-A6C34878D82A}">
                    <a16:rowId xmlns:a16="http://schemas.microsoft.com/office/drawing/2014/main" val="26902360"/>
                  </a:ext>
                </a:extLst>
              </a:tr>
              <a:tr h="242871">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7,099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6,419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341673"/>
                  </a:ext>
                </a:extLst>
              </a:tr>
              <a:tr h="242871">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12,521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390423"/>
                  </a:ext>
                </a:extLst>
              </a:tr>
              <a:tr h="19030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83587"/>
                  </a:ext>
                </a:extLst>
              </a:tr>
              <a:tr h="190309">
                <a:tc>
                  <a:txBody>
                    <a:bodyPr/>
                    <a:lstStyle/>
                    <a:p>
                      <a:pPr algn="l" fontAlgn="ctr"/>
                      <a:r>
                        <a:rPr lang="es-CO" sz="12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12,521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40455680"/>
                  </a:ext>
                </a:extLst>
              </a:tr>
              <a:tr h="18792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09281771"/>
                  </a:ext>
                </a:extLst>
              </a:tr>
              <a:tr h="242871">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98582808"/>
                  </a:ext>
                </a:extLst>
              </a:tr>
              <a:tr h="242871">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838395942"/>
                  </a:ext>
                </a:extLst>
              </a:tr>
              <a:tr h="242871">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3777884385"/>
                  </a:ext>
                </a:extLst>
              </a:tr>
              <a:tr h="235621">
                <a:tc>
                  <a:txBody>
                    <a:bodyPr/>
                    <a:lstStyle/>
                    <a:p>
                      <a:pPr algn="l" fontAlgn="ctr"/>
                      <a:r>
                        <a:rPr lang="es-CO" sz="1200" b="0" i="0" u="none" strike="noStrike">
                          <a:effectLst/>
                          <a:latin typeface="Calibri" panose="020F0502020204030204" pitchFamily="34" charset="0"/>
                        </a:rPr>
                        <a:t>Resultados Ejercicio Anterior                                </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1519602302"/>
                  </a:ext>
                </a:extLst>
              </a:tr>
              <a:tr h="242871">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2,319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763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513</a:t>
                      </a:r>
                    </a:p>
                  </a:txBody>
                  <a:tcPr marL="0" marR="0" marT="0" marB="0" anchor="ctr">
                    <a:lnL>
                      <a:noFill/>
                    </a:lnL>
                    <a:lnR>
                      <a:noFill/>
                    </a:lnR>
                    <a:lnT>
                      <a:noFill/>
                    </a:lnT>
                    <a:lnB>
                      <a:noFill/>
                    </a:lnB>
                  </a:tcPr>
                </a:tc>
                <a:extLst>
                  <a:ext uri="{0D108BD9-81ED-4DB2-BD59-A6C34878D82A}">
                    <a16:rowId xmlns:a16="http://schemas.microsoft.com/office/drawing/2014/main" val="403598132"/>
                  </a:ext>
                </a:extLst>
              </a:tr>
              <a:tr h="242871">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1315936"/>
                  </a:ext>
                </a:extLst>
              </a:tr>
              <a:tr h="242871">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20,218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18,127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49348772"/>
                  </a:ext>
                </a:extLst>
              </a:tr>
              <a:tr h="187924">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958354"/>
                  </a:ext>
                </a:extLst>
              </a:tr>
              <a:tr h="242871">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1815175"/>
                  </a:ext>
                </a:extLst>
              </a:tr>
            </a:tbl>
          </a:graphicData>
        </a:graphic>
      </p:graphicFrame>
      <p:sp>
        <p:nvSpPr>
          <p:cNvPr id="13" name="Botón de acción: ir hacia delante o siguiente 12">
            <a:hlinkClick r:id="rId2" action="ppaction://hlinksldjump" highlightClick="1"/>
            <a:extLst>
              <a:ext uri="{FF2B5EF4-FFF2-40B4-BE49-F238E27FC236}">
                <a16:creationId xmlns:a16="http://schemas.microsoft.com/office/drawing/2014/main" id="{37AF8EB9-3138-4F3C-AFD5-DD77A678DEB9}"/>
              </a:ext>
            </a:extLst>
          </p:cNvPr>
          <p:cNvSpPr/>
          <p:nvPr/>
        </p:nvSpPr>
        <p:spPr>
          <a:xfrm>
            <a:off x="3093642" y="2994593"/>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682768" y="251158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992139" y="2753952"/>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3396980" y="227913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Rectángulo 18">
            <a:extLst>
              <a:ext uri="{FF2B5EF4-FFF2-40B4-BE49-F238E27FC236}">
                <a16:creationId xmlns:a16="http://schemas.microsoft.com/office/drawing/2014/main" id="{E2FC5FD9-8F8E-45A3-8A02-DC568E2560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4B444ECD-1E2D-42C7-A4A9-929F56EC45E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1" name="Imagen 20">
            <a:extLst>
              <a:ext uri="{FF2B5EF4-FFF2-40B4-BE49-F238E27FC236}">
                <a16:creationId xmlns:a16="http://schemas.microsoft.com/office/drawing/2014/main" id="{36796437-15C9-4D1D-8A17-4028A4105A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2" name="Imagen 21">
            <a:extLst>
              <a:ext uri="{FF2B5EF4-FFF2-40B4-BE49-F238E27FC236}">
                <a16:creationId xmlns:a16="http://schemas.microsoft.com/office/drawing/2014/main" id="{6CA8274D-70A1-4C58-B173-6310972645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6437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2567645" y="470797"/>
            <a:ext cx="5516165" cy="689372"/>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latin typeface="+mn-lt"/>
              </a:rPr>
              <a:t> </a:t>
            </a:r>
            <a:r>
              <a:rPr lang="es-CO" sz="1600" b="1" dirty="0">
                <a:solidFill>
                  <a:srgbClr val="0070C0"/>
                </a:solidFill>
                <a:latin typeface="+mn-lt"/>
                <a:ea typeface="+mn-ea"/>
                <a:cs typeface="Lato Regular"/>
              </a:rPr>
              <a:t>ESTADO DE RESULTADO INTEGRAL INDIVIDUAL</a:t>
            </a:r>
          </a:p>
          <a:p>
            <a:pPr algn="ctr">
              <a:defRPr/>
            </a:pPr>
            <a:r>
              <a:rPr lang="es-CO" sz="1100" b="1" dirty="0">
                <a:solidFill>
                  <a:srgbClr val="0070C0"/>
                </a:solidFill>
                <a:cs typeface="Lato Regular"/>
              </a:rPr>
              <a:t>DEL 1° AL 31 DE  AGOSTO DE 2019 Y DEL 1° AL 31 DE AGOSTO DE 2018</a:t>
            </a:r>
          </a:p>
          <a:p>
            <a:pPr algn="ctr">
              <a:defRPr/>
            </a:pPr>
            <a:r>
              <a:rPr lang="es-CO" sz="1100" b="1" dirty="0">
                <a:solidFill>
                  <a:srgbClr val="0070C0"/>
                </a:solidFill>
                <a:latin typeface="+mn-lt"/>
                <a:ea typeface="+mn-ea"/>
                <a:cs typeface="Lato Regular"/>
              </a:rPr>
              <a:t>(cifras expresadas en millones de pesos)</a:t>
            </a:r>
          </a:p>
          <a:p>
            <a:pPr>
              <a:defRPr/>
            </a:pPr>
            <a:endParaRPr lang="es-CO" sz="1200"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DB2C8A1B-6E16-4276-B47F-48969119B835}"/>
              </a:ext>
            </a:extLst>
          </p:cNvPr>
          <p:cNvGraphicFramePr>
            <a:graphicFrameLocks noGrp="1"/>
          </p:cNvGraphicFramePr>
          <p:nvPr>
            <p:extLst/>
          </p:nvPr>
        </p:nvGraphicFramePr>
        <p:xfrm>
          <a:off x="2260845" y="1390255"/>
          <a:ext cx="7625918" cy="4537481"/>
        </p:xfrm>
        <a:graphic>
          <a:graphicData uri="http://schemas.openxmlformats.org/drawingml/2006/table">
            <a:tbl>
              <a:tblPr/>
              <a:tblGrid>
                <a:gridCol w="2890651">
                  <a:extLst>
                    <a:ext uri="{9D8B030D-6E8A-4147-A177-3AD203B41FA5}">
                      <a16:colId xmlns:a16="http://schemas.microsoft.com/office/drawing/2014/main" val="143563322"/>
                    </a:ext>
                  </a:extLst>
                </a:gridCol>
                <a:gridCol w="89982">
                  <a:extLst>
                    <a:ext uri="{9D8B030D-6E8A-4147-A177-3AD203B41FA5}">
                      <a16:colId xmlns:a16="http://schemas.microsoft.com/office/drawing/2014/main" val="2105048865"/>
                    </a:ext>
                  </a:extLst>
                </a:gridCol>
                <a:gridCol w="25843">
                  <a:extLst>
                    <a:ext uri="{9D8B030D-6E8A-4147-A177-3AD203B41FA5}">
                      <a16:colId xmlns:a16="http://schemas.microsoft.com/office/drawing/2014/main" val="4166663741"/>
                    </a:ext>
                  </a:extLst>
                </a:gridCol>
                <a:gridCol w="922653">
                  <a:extLst>
                    <a:ext uri="{9D8B030D-6E8A-4147-A177-3AD203B41FA5}">
                      <a16:colId xmlns:a16="http://schemas.microsoft.com/office/drawing/2014/main" val="1066268413"/>
                    </a:ext>
                  </a:extLst>
                </a:gridCol>
                <a:gridCol w="63795">
                  <a:extLst>
                    <a:ext uri="{9D8B030D-6E8A-4147-A177-3AD203B41FA5}">
                      <a16:colId xmlns:a16="http://schemas.microsoft.com/office/drawing/2014/main" val="2652348956"/>
                    </a:ext>
                  </a:extLst>
                </a:gridCol>
                <a:gridCol w="1012290">
                  <a:extLst>
                    <a:ext uri="{9D8B030D-6E8A-4147-A177-3AD203B41FA5}">
                      <a16:colId xmlns:a16="http://schemas.microsoft.com/office/drawing/2014/main" val="3070709665"/>
                    </a:ext>
                  </a:extLst>
                </a:gridCol>
                <a:gridCol w="78733">
                  <a:extLst>
                    <a:ext uri="{9D8B030D-6E8A-4147-A177-3AD203B41FA5}">
                      <a16:colId xmlns:a16="http://schemas.microsoft.com/office/drawing/2014/main" val="2321833937"/>
                    </a:ext>
                  </a:extLst>
                </a:gridCol>
                <a:gridCol w="877319">
                  <a:extLst>
                    <a:ext uri="{9D8B030D-6E8A-4147-A177-3AD203B41FA5}">
                      <a16:colId xmlns:a16="http://schemas.microsoft.com/office/drawing/2014/main" val="886431317"/>
                    </a:ext>
                  </a:extLst>
                </a:gridCol>
                <a:gridCol w="78733">
                  <a:extLst>
                    <a:ext uri="{9D8B030D-6E8A-4147-A177-3AD203B41FA5}">
                      <a16:colId xmlns:a16="http://schemas.microsoft.com/office/drawing/2014/main" val="2034221636"/>
                    </a:ext>
                  </a:extLst>
                </a:gridCol>
                <a:gridCol w="753593">
                  <a:extLst>
                    <a:ext uri="{9D8B030D-6E8A-4147-A177-3AD203B41FA5}">
                      <a16:colId xmlns:a16="http://schemas.microsoft.com/office/drawing/2014/main" val="1587420620"/>
                    </a:ext>
                  </a:extLst>
                </a:gridCol>
                <a:gridCol w="78733">
                  <a:extLst>
                    <a:ext uri="{9D8B030D-6E8A-4147-A177-3AD203B41FA5}">
                      <a16:colId xmlns:a16="http://schemas.microsoft.com/office/drawing/2014/main" val="485129580"/>
                    </a:ext>
                  </a:extLst>
                </a:gridCol>
                <a:gridCol w="753593">
                  <a:extLst>
                    <a:ext uri="{9D8B030D-6E8A-4147-A177-3AD203B41FA5}">
                      <a16:colId xmlns:a16="http://schemas.microsoft.com/office/drawing/2014/main" val="3478311361"/>
                    </a:ext>
                  </a:extLst>
                </a:gridCol>
              </a:tblGrid>
              <a:tr h="512628">
                <a:tc>
                  <a:txBody>
                    <a:bodyPr/>
                    <a:lstStyle/>
                    <a:p>
                      <a:pPr algn="l"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09023985"/>
                  </a:ext>
                </a:extLst>
              </a:tr>
              <a:tr h="161882">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1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52089858"/>
                  </a:ext>
                </a:extLst>
              </a:tr>
              <a:tr h="225961">
                <a:tc>
                  <a:txBody>
                    <a:bodyPr/>
                    <a:lstStyle/>
                    <a:p>
                      <a:pPr algn="l" fontAlgn="b"/>
                      <a:r>
                        <a:rPr lang="es-CO" sz="11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31,977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25,154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-20</a:t>
                      </a:r>
                    </a:p>
                  </a:txBody>
                  <a:tcPr marL="0" marR="0" marT="0" marB="0" anchor="b">
                    <a:lnL>
                      <a:noFill/>
                    </a:lnL>
                    <a:lnR>
                      <a:noFill/>
                    </a:lnR>
                    <a:lnT>
                      <a:noFill/>
                    </a:lnT>
                    <a:lnB>
                      <a:noFill/>
                    </a:lnB>
                  </a:tcPr>
                </a:tc>
                <a:extLst>
                  <a:ext uri="{0D108BD9-81ED-4DB2-BD59-A6C34878D82A}">
                    <a16:rowId xmlns:a16="http://schemas.microsoft.com/office/drawing/2014/main" val="3566565749"/>
                  </a:ext>
                </a:extLst>
              </a:tr>
              <a:tr h="225961">
                <a:tc>
                  <a:txBody>
                    <a:bodyPr/>
                    <a:lstStyle/>
                    <a:p>
                      <a:pPr algn="l" fontAlgn="b"/>
                      <a:r>
                        <a:rPr lang="es-CO" sz="11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69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212</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-75</a:t>
                      </a:r>
                    </a:p>
                  </a:txBody>
                  <a:tcPr marL="0" marR="0" marT="0" marB="0" anchor="b">
                    <a:lnL>
                      <a:noFill/>
                    </a:lnL>
                    <a:lnR>
                      <a:noFill/>
                    </a:lnR>
                    <a:lnT>
                      <a:noFill/>
                    </a:lnT>
                    <a:lnB>
                      <a:noFill/>
                    </a:lnB>
                  </a:tcPr>
                </a:tc>
                <a:extLst>
                  <a:ext uri="{0D108BD9-81ED-4DB2-BD59-A6C34878D82A}">
                    <a16:rowId xmlns:a16="http://schemas.microsoft.com/office/drawing/2014/main" val="2046254982"/>
                  </a:ext>
                </a:extLst>
              </a:tr>
              <a:tr h="225961">
                <a:tc>
                  <a:txBody>
                    <a:bodyPr/>
                    <a:lstStyle/>
                    <a:p>
                      <a:pPr algn="l" fontAlgn="b"/>
                      <a:r>
                        <a:rPr lang="es-CO" sz="1100" b="0" i="0" u="none" strike="noStrike">
                          <a:solidFill>
                            <a:srgbClr val="000000"/>
                          </a:solidFill>
                          <a:effectLst/>
                          <a:latin typeface="Calibri" panose="020F0502020204030204" pitchFamily="34" charset="0"/>
                        </a:rPr>
                        <a:t>SUBVENCIONES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extLst>
                  <a:ext uri="{0D108BD9-81ED-4DB2-BD59-A6C34878D82A}">
                    <a16:rowId xmlns:a16="http://schemas.microsoft.com/office/drawing/2014/main" val="3728529376"/>
                  </a:ext>
                </a:extLst>
              </a:tr>
              <a:tr h="225961">
                <a:tc>
                  <a:txBody>
                    <a:bodyPr/>
                    <a:lstStyle/>
                    <a:p>
                      <a:pPr algn="l" fontAlgn="b"/>
                      <a:r>
                        <a:rPr lang="es-CO" sz="11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2808135"/>
                  </a:ext>
                </a:extLst>
              </a:tr>
              <a:tr h="225961">
                <a:tc>
                  <a:txBody>
                    <a:bodyPr/>
                    <a:lstStyle/>
                    <a:p>
                      <a:pPr algn="l" fontAlgn="b"/>
                      <a:r>
                        <a:rPr lang="es-CO" sz="11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32,151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25,423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64960570"/>
                  </a:ext>
                </a:extLst>
              </a:tr>
              <a:tr h="182118">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0882120"/>
                  </a:ext>
                </a:extLst>
              </a:tr>
              <a:tr h="168628">
                <a:tc>
                  <a:txBody>
                    <a:bodyPr/>
                    <a:lstStyle/>
                    <a:p>
                      <a:pPr algn="l" fontAlgn="b"/>
                      <a:r>
                        <a:rPr lang="es-CO" sz="11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757447990"/>
                  </a:ext>
                </a:extLst>
              </a:tr>
              <a:tr h="225961">
                <a:tc>
                  <a:txBody>
                    <a:bodyPr/>
                    <a:lstStyle/>
                    <a:p>
                      <a:pPr algn="l" fontAlgn="b"/>
                      <a:r>
                        <a:rPr lang="es-CO" sz="1100" b="0" i="0" u="none" strike="noStrike">
                          <a:solidFill>
                            <a:srgbClr val="000000"/>
                          </a:solidFill>
                          <a:effectLst/>
                          <a:latin typeface="Calibri" panose="020F0502020204030204" pitchFamily="34" charset="0"/>
                        </a:rPr>
                        <a:t>GASTOS DE PERSONAL</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17,444</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15,915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tcPr>
                </a:tc>
                <a:extLst>
                  <a:ext uri="{0D108BD9-81ED-4DB2-BD59-A6C34878D82A}">
                    <a16:rowId xmlns:a16="http://schemas.microsoft.com/office/drawing/2014/main" val="2691438403"/>
                  </a:ext>
                </a:extLst>
              </a:tr>
              <a:tr h="225961">
                <a:tc>
                  <a:txBody>
                    <a:bodyPr/>
                    <a:lstStyle/>
                    <a:p>
                      <a:pPr algn="l" fontAlgn="b"/>
                      <a:r>
                        <a:rPr lang="es-CO" sz="1100" b="0" i="0" u="none" strike="noStrike">
                          <a:solidFill>
                            <a:srgbClr val="000000"/>
                          </a:solidFill>
                          <a:effectLst/>
                          <a:latin typeface="Calibri" panose="020F0502020204030204" pitchFamily="34" charset="0"/>
                        </a:rPr>
                        <a:t>GASTOS GENERALES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7,866</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6,855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a:t>
                      </a:r>
                    </a:p>
                  </a:txBody>
                  <a:tcPr marL="0" marR="0" marT="0" marB="0" anchor="b">
                    <a:lnL>
                      <a:noFill/>
                    </a:lnL>
                    <a:lnR>
                      <a:noFill/>
                    </a:lnR>
                    <a:lnT>
                      <a:noFill/>
                    </a:lnT>
                    <a:lnB>
                      <a:noFill/>
                    </a:lnB>
                  </a:tcPr>
                </a:tc>
                <a:extLst>
                  <a:ext uri="{0D108BD9-81ED-4DB2-BD59-A6C34878D82A}">
                    <a16:rowId xmlns:a16="http://schemas.microsoft.com/office/drawing/2014/main" val="2450733284"/>
                  </a:ext>
                </a:extLst>
              </a:tr>
              <a:tr h="225961">
                <a:tc>
                  <a:txBody>
                    <a:bodyPr/>
                    <a:lstStyle/>
                    <a:p>
                      <a:pPr algn="l" fontAlgn="b"/>
                      <a:r>
                        <a:rPr lang="es-CO" sz="1100" b="0" i="0" u="none" strike="noStrike">
                          <a:solidFill>
                            <a:srgbClr val="000000"/>
                          </a:solidFill>
                          <a:effectLst/>
                          <a:latin typeface="Calibri" panose="020F0502020204030204" pitchFamily="34" charset="0"/>
                        </a:rPr>
                        <a:t>IMPUESTOS, CONTRIBUCIONES Y TASAS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142</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extLst>
                  <a:ext uri="{0D108BD9-81ED-4DB2-BD59-A6C34878D82A}">
                    <a16:rowId xmlns:a16="http://schemas.microsoft.com/office/drawing/2014/main" val="2671481194"/>
                  </a:ext>
                </a:extLst>
              </a:tr>
              <a:tr h="225961">
                <a:tc>
                  <a:txBody>
                    <a:bodyPr/>
                    <a:lstStyle/>
                    <a:p>
                      <a:pPr algn="l" fontAlgn="b"/>
                      <a:r>
                        <a:rPr lang="es-CO" sz="1100" b="0" i="0" u="none" strike="noStrike">
                          <a:solidFill>
                            <a:srgbClr val="000000"/>
                          </a:solidFill>
                          <a:effectLst/>
                          <a:latin typeface="Calibri" panose="020F0502020204030204" pitchFamily="34" charset="0"/>
                        </a:rPr>
                        <a:t>GASTOS DE OPERACIÓN</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2,071</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1,254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0" marR="0" marT="0" marB="0" anchor="b">
                    <a:lnL>
                      <a:noFill/>
                    </a:lnL>
                    <a:lnR>
                      <a:noFill/>
                    </a:lnR>
                    <a:lnT>
                      <a:noFill/>
                    </a:lnT>
                    <a:lnB>
                      <a:noFill/>
                    </a:lnB>
                  </a:tcPr>
                </a:tc>
                <a:extLst>
                  <a:ext uri="{0D108BD9-81ED-4DB2-BD59-A6C34878D82A}">
                    <a16:rowId xmlns:a16="http://schemas.microsoft.com/office/drawing/2014/main" val="1021059866"/>
                  </a:ext>
                </a:extLst>
              </a:tr>
              <a:tr h="225961">
                <a:tc>
                  <a:txBody>
                    <a:bodyPr/>
                    <a:lstStyle/>
                    <a:p>
                      <a:pPr algn="l" fontAlgn="b"/>
                      <a:r>
                        <a:rPr lang="es-CO" sz="1100" b="0" i="0" u="none" strike="noStrike">
                          <a:solidFill>
                            <a:srgbClr val="000000"/>
                          </a:solidFill>
                          <a:effectLst/>
                          <a:latin typeface="Calibri" panose="020F0502020204030204" pitchFamily="34" charset="0"/>
                        </a:rPr>
                        <a:t>DETERIORO, DEPRECIACION, AMORTIZACION</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471</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517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304</a:t>
                      </a:r>
                    </a:p>
                  </a:txBody>
                  <a:tcPr marL="0" marR="0" marT="0" marB="0" anchor="b">
                    <a:lnL>
                      <a:noFill/>
                    </a:lnL>
                    <a:lnR>
                      <a:noFill/>
                    </a:lnR>
                    <a:lnT>
                      <a:noFill/>
                    </a:lnT>
                    <a:lnB>
                      <a:noFill/>
                    </a:lnB>
                  </a:tcPr>
                </a:tc>
                <a:extLst>
                  <a:ext uri="{0D108BD9-81ED-4DB2-BD59-A6C34878D82A}">
                    <a16:rowId xmlns:a16="http://schemas.microsoft.com/office/drawing/2014/main" val="13007005"/>
                  </a:ext>
                </a:extLst>
              </a:tr>
              <a:tr h="225961">
                <a:tc>
                  <a:txBody>
                    <a:bodyPr/>
                    <a:lstStyle/>
                    <a:p>
                      <a:pPr algn="l" fontAlgn="b"/>
                      <a:r>
                        <a:rPr lang="es-CO" sz="1100" b="0" i="0" u="none" strike="noStrike">
                          <a:solidFill>
                            <a:srgbClr val="000000"/>
                          </a:solidFill>
                          <a:effectLst/>
                          <a:latin typeface="Calibri" panose="020F0502020204030204" pitchFamily="34" charset="0"/>
                        </a:rPr>
                        <a:t>OTROS GASTOS OPERACIONALES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997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794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635320"/>
                  </a:ext>
                </a:extLst>
              </a:tr>
              <a:tr h="225961">
                <a:tc>
                  <a:txBody>
                    <a:bodyPr/>
                    <a:lstStyle/>
                    <a:p>
                      <a:pPr algn="l" fontAlgn="b"/>
                      <a:r>
                        <a:rPr lang="es-CO" sz="11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28,991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25,008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32304379"/>
                  </a:ext>
                </a:extLst>
              </a:tr>
              <a:tr h="161882">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3096944"/>
                  </a:ext>
                </a:extLst>
              </a:tr>
              <a:tr h="225961">
                <a:tc>
                  <a:txBody>
                    <a:bodyPr/>
                    <a:lstStyle/>
                    <a:p>
                      <a:pPr algn="l" fontAlgn="b"/>
                      <a:r>
                        <a:rPr lang="es-CO" sz="11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3,159</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415</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662</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429</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3433123532"/>
                  </a:ext>
                </a:extLst>
              </a:tr>
              <a:tr h="175373">
                <a:tc>
                  <a:txBody>
                    <a:bodyPr/>
                    <a:lstStyle/>
                    <a:p>
                      <a:pPr algn="l" fontAlgn="b"/>
                      <a:r>
                        <a:rPr lang="es-CO" sz="1100" b="0" i="0" u="none" strike="noStrike">
                          <a:solidFill>
                            <a:srgbClr val="000000"/>
                          </a:solidFill>
                          <a:effectLst/>
                          <a:latin typeface="Calibri" panose="020F0502020204030204" pitchFamily="34" charset="0"/>
                        </a:rPr>
                        <a:t>IMPUESTO SOBRE LA RENTA Y COMPLEM.</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840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1649352"/>
                  </a:ext>
                </a:extLst>
              </a:tr>
              <a:tr h="225961">
                <a:tc>
                  <a:txBody>
                    <a:bodyPr/>
                    <a:lstStyle/>
                    <a:p>
                      <a:pPr algn="l" fontAlgn="b"/>
                      <a:r>
                        <a:rPr lang="es-CO" sz="11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2,319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269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763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dirty="0">
                          <a:solidFill>
                            <a:srgbClr val="000000"/>
                          </a:solidFill>
                          <a:effectLst/>
                          <a:latin typeface="Calibri" panose="020F0502020204030204" pitchFamily="34" charset="0"/>
                        </a:rPr>
                        <a:t>513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26435481"/>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78074" y="3639204"/>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553029" y="386124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4637016" y="4084577"/>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3782553" y="431027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4977152" y="4541419"/>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4274416" y="477070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1" name="Rectángulo 20">
            <a:extLst>
              <a:ext uri="{FF2B5EF4-FFF2-40B4-BE49-F238E27FC236}">
                <a16:creationId xmlns:a16="http://schemas.microsoft.com/office/drawing/2014/main" id="{33471E04-BBD9-412A-A95D-59D4646A43D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7FA01740-918E-4042-9B66-82338543E7D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6" name="Imagen 25">
            <a:extLst>
              <a:ext uri="{FF2B5EF4-FFF2-40B4-BE49-F238E27FC236}">
                <a16:creationId xmlns:a16="http://schemas.microsoft.com/office/drawing/2014/main" id="{A5F871F7-AFA1-495B-A860-EFEF8A7438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4EA35A71-B99E-4D4B-8444-317EDBD758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1037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b="1" dirty="0">
                <a:solidFill>
                  <a:srgbClr val="000A8B"/>
                </a:solidFill>
              </a:rPr>
              <a:t>2. PORTAFOLIO</a:t>
            </a:r>
          </a:p>
          <a:p>
            <a:pPr algn="ctr"/>
            <a:r>
              <a:rPr lang="es-CO" sz="4000" b="1" dirty="0">
                <a:solidFill>
                  <a:srgbClr val="000A8B"/>
                </a:solidFill>
              </a:rPr>
              <a:t> A 31 DE AGOSTO DE 2019</a:t>
            </a:r>
            <a:endParaRPr lang="es-ES" sz="4000" b="1"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045D2DC7-A4C4-4B0D-A069-D93DB774D51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92442BC4-C0B0-4665-A26A-DFE4DBFEEB3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C987526E-8D91-4A5C-A792-8F0E9DAB8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C631F62F-9792-4C73-B007-7DAE099DA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08357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AGOSTO 2019 </a:t>
            </a:r>
          </a:p>
        </p:txBody>
      </p:sp>
      <p:graphicFrame>
        <p:nvGraphicFramePr>
          <p:cNvPr id="3" name="Tabla 2">
            <a:extLst>
              <a:ext uri="{FF2B5EF4-FFF2-40B4-BE49-F238E27FC236}">
                <a16:creationId xmlns:a16="http://schemas.microsoft.com/office/drawing/2014/main" id="{C1AB61D5-A9C3-43F2-8AE1-DB4213BD10C8}"/>
              </a:ext>
            </a:extLst>
          </p:cNvPr>
          <p:cNvGraphicFramePr>
            <a:graphicFrameLocks noGrp="1"/>
          </p:cNvGraphicFramePr>
          <p:nvPr>
            <p:extLst/>
          </p:nvPr>
        </p:nvGraphicFramePr>
        <p:xfrm>
          <a:off x="2212258" y="1489022"/>
          <a:ext cx="7924800" cy="2286000"/>
        </p:xfrm>
        <a:graphic>
          <a:graphicData uri="http://schemas.openxmlformats.org/drawingml/2006/table">
            <a:tbl>
              <a:tblPr/>
              <a:tblGrid>
                <a:gridCol w="2527300">
                  <a:extLst>
                    <a:ext uri="{9D8B030D-6E8A-4147-A177-3AD203B41FA5}">
                      <a16:colId xmlns:a16="http://schemas.microsoft.com/office/drawing/2014/main" val="2878620291"/>
                    </a:ext>
                  </a:extLst>
                </a:gridCol>
                <a:gridCol w="1282700">
                  <a:extLst>
                    <a:ext uri="{9D8B030D-6E8A-4147-A177-3AD203B41FA5}">
                      <a16:colId xmlns:a16="http://schemas.microsoft.com/office/drawing/2014/main" val="394582018"/>
                    </a:ext>
                  </a:extLst>
                </a:gridCol>
                <a:gridCol w="1257300">
                  <a:extLst>
                    <a:ext uri="{9D8B030D-6E8A-4147-A177-3AD203B41FA5}">
                      <a16:colId xmlns:a16="http://schemas.microsoft.com/office/drawing/2014/main" val="2443393474"/>
                    </a:ext>
                  </a:extLst>
                </a:gridCol>
                <a:gridCol w="1625600">
                  <a:extLst>
                    <a:ext uri="{9D8B030D-6E8A-4147-A177-3AD203B41FA5}">
                      <a16:colId xmlns:a16="http://schemas.microsoft.com/office/drawing/2014/main" val="3171093461"/>
                    </a:ext>
                  </a:extLst>
                </a:gridCol>
                <a:gridCol w="1231900">
                  <a:extLst>
                    <a:ext uri="{9D8B030D-6E8A-4147-A177-3AD203B41FA5}">
                      <a16:colId xmlns:a16="http://schemas.microsoft.com/office/drawing/2014/main" val="250433768"/>
                    </a:ext>
                  </a:extLst>
                </a:gridCol>
              </a:tblGrid>
              <a:tr h="457200">
                <a:tc>
                  <a:txBody>
                    <a:bodyPr/>
                    <a:lstStyle/>
                    <a:p>
                      <a:pPr algn="ctr" fontAlgn="ctr"/>
                      <a:r>
                        <a:rPr lang="es-CO" sz="1400" b="1" i="0" u="none" strike="noStrike">
                          <a:solidFill>
                            <a:srgbClr val="FFFFFF"/>
                          </a:solidFill>
                          <a:effectLst/>
                          <a:latin typeface="Arial Narrow" panose="020B0606020202030204" pitchFamily="34" charset="0"/>
                        </a:rPr>
                        <a:t>COMPOSICION DEL PORTAFOLIO </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EXTINTOS</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EN PROCESO EXTINCION </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TOTAL PORTAFOLIO AGOSTO/2019</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PART.%</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extLst>
                  <a:ext uri="{0D108BD9-81ED-4DB2-BD59-A6C34878D82A}">
                    <a16:rowId xmlns:a16="http://schemas.microsoft.com/office/drawing/2014/main" val="4186596426"/>
                  </a:ext>
                </a:extLst>
              </a:tr>
              <a:tr h="228600">
                <a:tc>
                  <a:txBody>
                    <a:bodyPr/>
                    <a:lstStyle/>
                    <a:p>
                      <a:pPr algn="l" fontAlgn="b"/>
                      <a:r>
                        <a:rPr lang="es-CO" sz="1400" b="0" i="0" u="none" strike="noStrike">
                          <a:solidFill>
                            <a:srgbClr val="000000"/>
                          </a:solidFill>
                          <a:effectLst/>
                          <a:latin typeface="Arial Narrow" panose="020B0606020202030204" pitchFamily="34" charset="0"/>
                        </a:rPr>
                        <a:t>Bancos Nacionales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1,618.00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109,854.00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111,472.00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9.37%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12896618"/>
                  </a:ext>
                </a:extLst>
              </a:tr>
              <a:tr h="228600">
                <a:tc>
                  <a:txBody>
                    <a:bodyPr/>
                    <a:lstStyle/>
                    <a:p>
                      <a:pPr algn="l" fontAlgn="b"/>
                      <a:r>
                        <a:rPr lang="es-CO" sz="1400" b="0" i="0" u="none" strike="noStrike">
                          <a:solidFill>
                            <a:srgbClr val="000000"/>
                          </a:solidFill>
                          <a:effectLst/>
                          <a:latin typeface="Arial Narrow" panose="020B0606020202030204" pitchFamily="34" charset="0"/>
                        </a:rPr>
                        <a:t>Bancos Internacionales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258.00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258.00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0.02%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55101181"/>
                  </a:ext>
                </a:extLst>
              </a:tr>
              <a:tr h="228600">
                <a:tc>
                  <a:txBody>
                    <a:bodyPr/>
                    <a:lstStyle/>
                    <a:p>
                      <a:pPr algn="l" fontAlgn="b"/>
                      <a:r>
                        <a:rPr lang="es-CO" sz="1400" b="0" i="0" u="none" strike="noStrike">
                          <a:solidFill>
                            <a:srgbClr val="000000"/>
                          </a:solidFill>
                          <a:effectLst/>
                          <a:latin typeface="Arial Narrow" panose="020B0606020202030204" pitchFamily="34" charset="0"/>
                        </a:rPr>
                        <a:t>FIC</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23,062.00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335,902.00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358,964.00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30.17%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85659686"/>
                  </a:ext>
                </a:extLst>
              </a:tr>
              <a:tr h="228600">
                <a:tc>
                  <a:txBody>
                    <a:bodyPr/>
                    <a:lstStyle/>
                    <a:p>
                      <a:pPr algn="l" fontAlgn="b"/>
                      <a:r>
                        <a:rPr lang="es-CO" sz="1400" b="0" i="0" u="none" strike="noStrike">
                          <a:solidFill>
                            <a:srgbClr val="000000"/>
                          </a:solidFill>
                          <a:effectLst/>
                          <a:latin typeface="Arial Narrow" panose="020B0606020202030204" pitchFamily="34" charset="0"/>
                        </a:rPr>
                        <a:t>TES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             40,802.00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394,391.00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435,193.00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36.57%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21200823"/>
                  </a:ext>
                </a:extLst>
              </a:tr>
              <a:tr h="228600">
                <a:tc>
                  <a:txBody>
                    <a:bodyPr/>
                    <a:lstStyle/>
                    <a:p>
                      <a:pPr algn="l" fontAlgn="b"/>
                      <a:r>
                        <a:rPr lang="es-CO" sz="1400" b="0" i="0" u="none" strike="noStrike">
                          <a:solidFill>
                            <a:srgbClr val="000000"/>
                          </a:solidFill>
                          <a:effectLst/>
                          <a:latin typeface="Arial Narrow" panose="020B0606020202030204" pitchFamily="34" charset="0"/>
                        </a:rPr>
                        <a:t>CDT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                           -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282,745.00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282,745.00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23.76%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3478063"/>
                  </a:ext>
                </a:extLst>
              </a:tr>
              <a:tr h="228600">
                <a:tc>
                  <a:txBody>
                    <a:bodyPr/>
                    <a:lstStyle/>
                    <a:p>
                      <a:pPr algn="l" fontAlgn="b"/>
                      <a:r>
                        <a:rPr lang="es-CO" sz="1400" b="0" i="0" u="none" strike="noStrike">
                          <a:solidFill>
                            <a:srgbClr val="000000"/>
                          </a:solidFill>
                          <a:effectLst/>
                          <a:latin typeface="Arial Narrow" panose="020B0606020202030204" pitchFamily="34" charset="0"/>
                        </a:rPr>
                        <a:t>ACCIONES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1,033.00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305.00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1,338.00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a:solidFill>
                            <a:srgbClr val="000000"/>
                          </a:solidFill>
                          <a:effectLst/>
                          <a:latin typeface="Arial Narrow" panose="020B0606020202030204" pitchFamily="34" charset="0"/>
                        </a:rPr>
                        <a:t>0.11%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98047230"/>
                  </a:ext>
                </a:extLst>
              </a:tr>
              <a:tr h="228600">
                <a:tc>
                  <a:txBody>
                    <a:bodyPr/>
                    <a:lstStyle/>
                    <a:p>
                      <a:pPr algn="ctr" fontAlgn="ctr"/>
                      <a:r>
                        <a:rPr lang="es-CO" sz="1400" b="1" i="0" u="none" strike="noStrike">
                          <a:solidFill>
                            <a:srgbClr val="FFFFFF"/>
                          </a:solidFill>
                          <a:effectLst/>
                          <a:latin typeface="Arial Narrow" panose="020B0606020202030204" pitchFamily="34" charset="0"/>
                        </a:rPr>
                        <a:t>TOTAL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dirty="0">
                          <a:solidFill>
                            <a:srgbClr val="FFFFFF"/>
                          </a:solidFill>
                          <a:effectLst/>
                          <a:latin typeface="Arial Narrow" panose="020B0606020202030204" pitchFamily="34" charset="0"/>
                        </a:rPr>
                        <a:t>             66,515.00 </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       1,123,455.00 </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dirty="0">
                          <a:solidFill>
                            <a:srgbClr val="FFFFFF"/>
                          </a:solidFill>
                          <a:effectLst/>
                          <a:latin typeface="Arial Narrow" panose="020B0606020202030204" pitchFamily="34" charset="0"/>
                        </a:rPr>
                        <a:t>                1,189,970.00 </a:t>
                      </a:r>
                    </a:p>
                  </a:txBody>
                  <a:tcPr marL="9525" marR="9525" marT="9525" marB="0" anchor="b">
                    <a:lnL>
                      <a:noFill/>
                    </a:lnL>
                    <a:lnR>
                      <a:noFill/>
                    </a:lnR>
                    <a:lnT>
                      <a:noFill/>
                    </a:lnT>
                    <a:lnB>
                      <a:noFill/>
                    </a:lnB>
                    <a:solidFill>
                      <a:srgbClr val="C65911"/>
                    </a:solidFill>
                  </a:tcPr>
                </a:tc>
                <a:tc>
                  <a:txBody>
                    <a:bodyPr/>
                    <a:lstStyle/>
                    <a:p>
                      <a:pPr algn="ct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w="6350" cap="flat" cmpd="sng" algn="ctr">
                      <a:solidFill>
                        <a:srgbClr val="FFFFFF"/>
                      </a:solidFill>
                      <a:prstDash val="solid"/>
                      <a:round/>
                      <a:headEnd type="none" w="med" len="med"/>
                      <a:tailEnd type="none" w="med" len="med"/>
                    </a:lnB>
                    <a:solidFill>
                      <a:srgbClr val="C65911"/>
                    </a:solidFill>
                  </a:tcPr>
                </a:tc>
                <a:extLst>
                  <a:ext uri="{0D108BD9-81ED-4DB2-BD59-A6C34878D82A}">
                    <a16:rowId xmlns:a16="http://schemas.microsoft.com/office/drawing/2014/main" val="3063928550"/>
                  </a:ext>
                </a:extLst>
              </a:tr>
              <a:tr h="228600">
                <a:tc>
                  <a:txBody>
                    <a:bodyPr/>
                    <a:lstStyle/>
                    <a:p>
                      <a:pPr algn="ctr" fontAlgn="ctr"/>
                      <a:r>
                        <a:rPr lang="es-CO" sz="1400" b="1" i="0" u="none" strike="noStrike">
                          <a:solidFill>
                            <a:srgbClr val="FFFFFF"/>
                          </a:solidFill>
                          <a:effectLst/>
                          <a:latin typeface="Arial Narrow" panose="020B0606020202030204" pitchFamily="34" charset="0"/>
                        </a:rPr>
                        <a:t>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5.59%</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94.41%</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solidFill>
                      <a:srgbClr val="C65911"/>
                    </a:solidFill>
                  </a:tcPr>
                </a:tc>
                <a:tc>
                  <a:txBody>
                    <a:bodyPr/>
                    <a:lstStyle/>
                    <a:p>
                      <a:pPr algn="ctr" fontAlgn="ctr"/>
                      <a:r>
                        <a:rPr lang="es-CO" sz="14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060060949"/>
                  </a:ext>
                </a:extLst>
              </a:tr>
            </a:tbl>
          </a:graphicData>
        </a:graphic>
      </p:graphicFrame>
      <p:graphicFrame>
        <p:nvGraphicFramePr>
          <p:cNvPr id="12" name="Gráfico 11">
            <a:extLst>
              <a:ext uri="{FF2B5EF4-FFF2-40B4-BE49-F238E27FC236}">
                <a16:creationId xmlns:a16="http://schemas.microsoft.com/office/drawing/2014/main" id="{CDB20451-005D-4626-ABED-44D46E94A15D}"/>
              </a:ext>
            </a:extLst>
          </p:cNvPr>
          <p:cNvGraphicFramePr>
            <a:graphicFrameLocks/>
          </p:cNvGraphicFramePr>
          <p:nvPr>
            <p:extLst/>
          </p:nvPr>
        </p:nvGraphicFramePr>
        <p:xfrm>
          <a:off x="3017241" y="3869235"/>
          <a:ext cx="6291742" cy="2621378"/>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ángulo 12">
            <a:extLst>
              <a:ext uri="{FF2B5EF4-FFF2-40B4-BE49-F238E27FC236}">
                <a16:creationId xmlns:a16="http://schemas.microsoft.com/office/drawing/2014/main" id="{1BCD3732-2BF5-4A03-A035-28FD3A114AE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4203ACD-69F8-45E9-883C-A0CE99C43CC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6" name="Imagen 15">
            <a:extLst>
              <a:ext uri="{FF2B5EF4-FFF2-40B4-BE49-F238E27FC236}">
                <a16:creationId xmlns:a16="http://schemas.microsoft.com/office/drawing/2014/main" id="{42D8164B-AF4F-4BFE-9D0E-86702224C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97C7D620-F0CE-4980-AA55-4466EC5E3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922158"/>
            <a:ext cx="6972014" cy="954107"/>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rgbClr val="000A8B"/>
                </a:solidFill>
              </a:rPr>
              <a:t>HECHOS RELEVANTES PORTAFOLIO DE INVERSIONES AGOSTO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3001" y="3732244"/>
            <a:ext cx="283358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2275411" y="2013625"/>
            <a:ext cx="6010116" cy="2646878"/>
          </a:xfrm>
          <a:prstGeom prst="rect">
            <a:avLst/>
          </a:prstGeom>
          <a:noFill/>
        </p:spPr>
        <p:txBody>
          <a:bodyPr wrap="square" rtlCol="0">
            <a:spAutoFit/>
          </a:bodyPr>
          <a:lstStyle/>
          <a:p>
            <a:r>
              <a:rPr lang="es-CO" sz="2800" b="1" dirty="0">
                <a:solidFill>
                  <a:srgbClr val="000A8B"/>
                </a:solidFill>
              </a:rPr>
              <a:t>Valoración Portafolio Extinto</a:t>
            </a:r>
          </a:p>
          <a:p>
            <a:endParaRPr lang="es-CO" sz="2800" dirty="0"/>
          </a:p>
          <a:p>
            <a:pPr marL="285750" indent="-285750">
              <a:buFont typeface="Arial" panose="020B0604020202020204" pitchFamily="34" charset="0"/>
              <a:buChar char="•"/>
            </a:pPr>
            <a:r>
              <a:rPr lang="es-CO" sz="2800" dirty="0"/>
              <a:t>Los TES se valoraron en $239,225,773 (0,59%)</a:t>
            </a:r>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
        <p:nvSpPr>
          <p:cNvPr id="10" name="Rectángulo 9">
            <a:extLst>
              <a:ext uri="{FF2B5EF4-FFF2-40B4-BE49-F238E27FC236}">
                <a16:creationId xmlns:a16="http://schemas.microsoft.com/office/drawing/2014/main" id="{39FC6E93-A011-4673-B152-BADD7D3D759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11EAFF33-C576-49FC-8511-7B23176E8B5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2" name="Imagen 11">
            <a:extLst>
              <a:ext uri="{FF2B5EF4-FFF2-40B4-BE49-F238E27FC236}">
                <a16:creationId xmlns:a16="http://schemas.microsoft.com/office/drawing/2014/main" id="{51AAC21B-6C81-4FE4-B8F7-1E91FFFB1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882B10AD-6489-4326-BE7C-38FD28835B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2865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247386" y="705015"/>
            <a:ext cx="6972014" cy="954107"/>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rgbClr val="000A8B"/>
                </a:solidFill>
              </a:rPr>
              <a:t>HECHOS RELEVANTES PORTAFOLIO DE INVERSIONES AGOSTO 2019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859770" y="1870924"/>
            <a:ext cx="8063056" cy="3477875"/>
          </a:xfrm>
          <a:prstGeom prst="rect">
            <a:avLst/>
          </a:prstGeom>
          <a:noFill/>
        </p:spPr>
        <p:txBody>
          <a:bodyPr wrap="square" rtlCol="0">
            <a:spAutoFit/>
          </a:bodyPr>
          <a:lstStyle/>
          <a:p>
            <a:r>
              <a:rPr lang="es-CO" sz="2800" b="1" dirty="0">
                <a:solidFill>
                  <a:srgbClr val="000A8B"/>
                </a:solidFill>
              </a:rPr>
              <a:t>Valoración Portafolio En Proceso de Extinción </a:t>
            </a:r>
          </a:p>
          <a:p>
            <a:endParaRPr lang="es-CO" sz="2800" dirty="0"/>
          </a:p>
          <a:p>
            <a:pPr marL="285750" indent="-285750">
              <a:buFont typeface="Arial" panose="020B0604020202020204" pitchFamily="34" charset="0"/>
              <a:buChar char="•"/>
            </a:pPr>
            <a:r>
              <a:rPr lang="es-CO" sz="2800" dirty="0"/>
              <a:t>Los TES se valoraron en $2,330,292,122 (0,59%)</a:t>
            </a:r>
          </a:p>
          <a:p>
            <a:pPr marL="285750" indent="-285750">
              <a:buFont typeface="Arial" panose="020B0604020202020204" pitchFamily="34" charset="0"/>
              <a:buChar char="•"/>
            </a:pPr>
            <a:r>
              <a:rPr lang="es-CO" sz="2800" dirty="0"/>
              <a:t>Los CDT se valoraron en   $996,877,701 (0,35%)</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2"/>
          <a:stretch>
            <a:fillRect/>
          </a:stretch>
        </p:blipFill>
        <p:spPr>
          <a:xfrm>
            <a:off x="8113316" y="2645482"/>
            <a:ext cx="3258491" cy="2293586"/>
          </a:xfrm>
          <a:prstGeom prst="rect">
            <a:avLst/>
          </a:prstGeom>
        </p:spPr>
      </p:pic>
      <p:sp>
        <p:nvSpPr>
          <p:cNvPr id="17" name="CuadroTexto 16">
            <a:extLst>
              <a:ext uri="{FF2B5EF4-FFF2-40B4-BE49-F238E27FC236}">
                <a16:creationId xmlns:a16="http://schemas.microsoft.com/office/drawing/2014/main" id="{F3D9A8B7-BED0-42B5-A60E-565D61405E5F}"/>
              </a:ext>
            </a:extLst>
          </p:cNvPr>
          <p:cNvSpPr txBox="1"/>
          <p:nvPr/>
        </p:nvSpPr>
        <p:spPr>
          <a:xfrm>
            <a:off x="859768" y="3817158"/>
            <a:ext cx="8063056" cy="4216539"/>
          </a:xfrm>
          <a:prstGeom prst="rect">
            <a:avLst/>
          </a:prstGeom>
          <a:noFill/>
        </p:spPr>
        <p:txBody>
          <a:bodyPr wrap="square" rtlCol="0">
            <a:spAutoFit/>
          </a:bodyPr>
          <a:lstStyle/>
          <a:p>
            <a:r>
              <a:rPr lang="es-CO" sz="3200" b="1" dirty="0">
                <a:solidFill>
                  <a:srgbClr val="000A8B"/>
                </a:solidFill>
              </a:rPr>
              <a:t>Inversión </a:t>
            </a:r>
          </a:p>
          <a:p>
            <a:endParaRPr lang="es-CO" sz="3200" dirty="0"/>
          </a:p>
          <a:p>
            <a:pPr marL="285750" indent="-285750" algn="just">
              <a:buFont typeface="Arial" panose="020B0604020202020204" pitchFamily="34" charset="0"/>
              <a:buChar char="•"/>
            </a:pPr>
            <a:r>
              <a:rPr lang="es-CO" sz="3200" dirty="0"/>
              <a:t>Se realizo una inversión de CDT por valor de $50.000.000.000.00 tasa de inversión 4.90 EA% y los recursos corresponde a Enertolima</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
        <p:nvSpPr>
          <p:cNvPr id="11" name="Rectángulo 10">
            <a:extLst>
              <a:ext uri="{FF2B5EF4-FFF2-40B4-BE49-F238E27FC236}">
                <a16:creationId xmlns:a16="http://schemas.microsoft.com/office/drawing/2014/main" id="{42D8632E-E45B-4000-9F39-D342D55A7C4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52743542-AC9E-40DD-924F-4BA4BFAD686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3" name="Imagen 12">
            <a:extLst>
              <a:ext uri="{FF2B5EF4-FFF2-40B4-BE49-F238E27FC236}">
                <a16:creationId xmlns:a16="http://schemas.microsoft.com/office/drawing/2014/main" id="{BA599828-6932-4D5A-B705-238E7F618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32C511E4-B0D9-45A0-94B2-6E463BB8E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72725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AGOSTO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6" name="Objeto 5">
            <a:extLst>
              <a:ext uri="{FF2B5EF4-FFF2-40B4-BE49-F238E27FC236}">
                <a16:creationId xmlns:a16="http://schemas.microsoft.com/office/drawing/2014/main" id="{3765FA9F-07AD-41E1-BA3B-6BEE0C6438E9}"/>
              </a:ext>
            </a:extLst>
          </p:cNvPr>
          <p:cNvGraphicFramePr>
            <a:graphicFrameLocks noChangeAspect="1"/>
          </p:cNvGraphicFramePr>
          <p:nvPr>
            <p:extLst/>
          </p:nvPr>
        </p:nvGraphicFramePr>
        <p:xfrm>
          <a:off x="2125921" y="2055900"/>
          <a:ext cx="7915275" cy="935842"/>
        </p:xfrm>
        <a:graphic>
          <a:graphicData uri="http://schemas.openxmlformats.org/presentationml/2006/ole">
            <mc:AlternateContent xmlns:mc="http://schemas.openxmlformats.org/markup-compatibility/2006">
              <mc:Choice xmlns:v="urn:schemas-microsoft-com:vml" Requires="v">
                <p:oleObj spid="_x0000_s1027" name="Worksheet" r:id="rId3" imgW="7915118" imgH="771704" progId="Excel.Sheet.12">
                  <p:embed/>
                </p:oleObj>
              </mc:Choice>
              <mc:Fallback>
                <p:oleObj name="Worksheet" r:id="rId3" imgW="7915118" imgH="771704" progId="Excel.Sheet.12">
                  <p:embed/>
                  <p:pic>
                    <p:nvPicPr>
                      <p:cNvPr id="6" name="Objeto 5">
                        <a:extLst>
                          <a:ext uri="{FF2B5EF4-FFF2-40B4-BE49-F238E27FC236}">
                            <a16:creationId xmlns:a16="http://schemas.microsoft.com/office/drawing/2014/main" id="{3765FA9F-07AD-41E1-BA3B-6BEE0C6438E9}"/>
                          </a:ext>
                        </a:extLst>
                      </p:cNvPr>
                      <p:cNvPicPr/>
                      <p:nvPr/>
                    </p:nvPicPr>
                    <p:blipFill>
                      <a:blip r:embed="rId4"/>
                      <a:stretch>
                        <a:fillRect/>
                      </a:stretch>
                    </p:blipFill>
                    <p:spPr>
                      <a:xfrm>
                        <a:off x="2125921" y="2055900"/>
                        <a:ext cx="7915275" cy="935842"/>
                      </a:xfrm>
                      <a:prstGeom prst="rect">
                        <a:avLst/>
                      </a:prstGeom>
                    </p:spPr>
                  </p:pic>
                </p:oleObj>
              </mc:Fallback>
            </mc:AlternateContent>
          </a:graphicData>
        </a:graphic>
      </p:graphicFrame>
      <p:graphicFrame>
        <p:nvGraphicFramePr>
          <p:cNvPr id="14" name="Gráfico 13">
            <a:extLst>
              <a:ext uri="{FF2B5EF4-FFF2-40B4-BE49-F238E27FC236}">
                <a16:creationId xmlns:a16="http://schemas.microsoft.com/office/drawing/2014/main" id="{6203DD1F-F032-4FF2-A75E-3B92C97DB413}"/>
              </a:ext>
            </a:extLst>
          </p:cNvPr>
          <p:cNvGraphicFramePr>
            <a:graphicFrameLocks/>
          </p:cNvGraphicFramePr>
          <p:nvPr>
            <p:extLst/>
          </p:nvPr>
        </p:nvGraphicFramePr>
        <p:xfrm>
          <a:off x="2125920" y="3498209"/>
          <a:ext cx="3970080" cy="255864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Gráfico 15">
            <a:extLst>
              <a:ext uri="{FF2B5EF4-FFF2-40B4-BE49-F238E27FC236}">
                <a16:creationId xmlns:a16="http://schemas.microsoft.com/office/drawing/2014/main" id="{F2E95072-7AC9-4D74-9308-3B9C2590A5A8}"/>
              </a:ext>
            </a:extLst>
          </p:cNvPr>
          <p:cNvGraphicFramePr>
            <a:graphicFrameLocks/>
          </p:cNvGraphicFramePr>
          <p:nvPr>
            <p:extLst/>
          </p:nvPr>
        </p:nvGraphicFramePr>
        <p:xfrm>
          <a:off x="6171501" y="3498210"/>
          <a:ext cx="3869695" cy="2558641"/>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ángulo 11">
            <a:extLst>
              <a:ext uri="{FF2B5EF4-FFF2-40B4-BE49-F238E27FC236}">
                <a16:creationId xmlns:a16="http://schemas.microsoft.com/office/drawing/2014/main" id="{D2334E75-3E9E-41DB-95F0-A562F11917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4D06822-80D7-4F4B-B659-5C11C7DF206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20B79B53-B813-4C25-B733-1A7BE439B2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BF797093-70F8-4C84-ABD1-AD39CBFA02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8838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1938992"/>
          </a:xfrm>
          <a:prstGeom prst="rect">
            <a:avLst/>
          </a:prstGeom>
          <a:noFill/>
        </p:spPr>
        <p:txBody>
          <a:bodyPr wrap="square" rtlCol="0">
            <a:spAutoFit/>
          </a:bodyPr>
          <a:lstStyle/>
          <a:p>
            <a:pPr algn="ctr"/>
            <a:r>
              <a:rPr lang="es-CO" sz="4000" b="1" dirty="0">
                <a:solidFill>
                  <a:srgbClr val="000A8B"/>
                </a:solidFill>
              </a:rPr>
              <a:t>3. INFORME APROBACIÓN MODIFICACIÓN PRESUPUESTO 2019</a:t>
            </a:r>
            <a:endParaRPr lang="es-ES" sz="4000" b="1" dirty="0">
              <a:solidFill>
                <a:srgbClr val="000A8B"/>
              </a:solidFill>
            </a:endParaRPr>
          </a:p>
        </p:txBody>
      </p:sp>
      <p:sp>
        <p:nvSpPr>
          <p:cNvPr id="12" name="Rectángulo 11">
            <a:extLst>
              <a:ext uri="{FF2B5EF4-FFF2-40B4-BE49-F238E27FC236}">
                <a16:creationId xmlns:a16="http://schemas.microsoft.com/office/drawing/2014/main" id="{0782823B-9F96-4D23-A68B-983D99275F2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87CAEA5-9BCE-4D35-9F1C-A18938DBE22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CC6E77D5-C74E-4285-AB9E-E0BAB7743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5C16661D-08A8-4BC9-A62F-CA9B7EF6EC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31263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A791B5C-72CF-4F40-AD9B-7372A85D4B81}"/>
              </a:ext>
            </a:extLst>
          </p:cNvPr>
          <p:cNvPicPr>
            <a:picLocks noChangeAspect="1"/>
          </p:cNvPicPr>
          <p:nvPr/>
        </p:nvPicPr>
        <p:blipFill>
          <a:blip r:embed="rId2"/>
          <a:stretch>
            <a:fillRect/>
          </a:stretch>
        </p:blipFill>
        <p:spPr>
          <a:xfrm>
            <a:off x="2790497" y="1236433"/>
            <a:ext cx="5940307" cy="5064382"/>
          </a:xfrm>
          <a:prstGeom prst="rect">
            <a:avLst/>
          </a:prstGeom>
        </p:spPr>
      </p:pic>
      <p:sp>
        <p:nvSpPr>
          <p:cNvPr id="11" name="Rectángulo 10">
            <a:extLst>
              <a:ext uri="{FF2B5EF4-FFF2-40B4-BE49-F238E27FC236}">
                <a16:creationId xmlns:a16="http://schemas.microsoft.com/office/drawing/2014/main" id="{1E1A7A5A-822A-4AF3-B84A-AC345346A77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DF4384C9-616C-42B3-9BAA-1B01B1A6FDB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E6596BDC-056D-42AC-9DA9-4433A385F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BB9DE2A1-E1A8-48B6-B74E-478994F90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2163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2F44C66-ED56-4B2D-91ED-E68212192B65}"/>
              </a:ext>
            </a:extLst>
          </p:cNvPr>
          <p:cNvPicPr>
            <a:picLocks noChangeAspect="1"/>
          </p:cNvPicPr>
          <p:nvPr/>
        </p:nvPicPr>
        <p:blipFill>
          <a:blip r:embed="rId2"/>
          <a:stretch>
            <a:fillRect/>
          </a:stretch>
        </p:blipFill>
        <p:spPr>
          <a:xfrm>
            <a:off x="3026979" y="725094"/>
            <a:ext cx="5666583" cy="5570461"/>
          </a:xfrm>
          <a:prstGeom prst="rect">
            <a:avLst/>
          </a:prstGeom>
        </p:spPr>
      </p:pic>
      <p:sp>
        <p:nvSpPr>
          <p:cNvPr id="11" name="Rectángulo 10">
            <a:extLst>
              <a:ext uri="{FF2B5EF4-FFF2-40B4-BE49-F238E27FC236}">
                <a16:creationId xmlns:a16="http://schemas.microsoft.com/office/drawing/2014/main" id="{7356321F-B93D-4944-8C44-A49300535BB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D66716DC-968C-4DB5-8699-CD5CC9C885C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8EF0DF47-8F8B-4302-BD76-EB41EEF12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A869D94A-0A6D-4CB8-9358-DB530C1B4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8069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EF61D5E5-C120-477D-9CD6-8D520D3D31B8}"/>
              </a:ext>
            </a:extLst>
          </p:cNvPr>
          <p:cNvPicPr>
            <a:picLocks noChangeAspect="1"/>
          </p:cNvPicPr>
          <p:nvPr/>
        </p:nvPicPr>
        <p:blipFill>
          <a:blip r:embed="rId2"/>
          <a:stretch>
            <a:fillRect/>
          </a:stretch>
        </p:blipFill>
        <p:spPr>
          <a:xfrm>
            <a:off x="884983" y="1529255"/>
            <a:ext cx="9915449" cy="3405352"/>
          </a:xfrm>
          <a:prstGeom prst="rect">
            <a:avLst/>
          </a:prstGeom>
        </p:spPr>
      </p:pic>
      <p:sp>
        <p:nvSpPr>
          <p:cNvPr id="11" name="Rectángulo 10">
            <a:extLst>
              <a:ext uri="{FF2B5EF4-FFF2-40B4-BE49-F238E27FC236}">
                <a16:creationId xmlns:a16="http://schemas.microsoft.com/office/drawing/2014/main" id="{8FBD08FF-2DF7-4E28-8A4B-5D6112CC583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35D1CD18-67CA-44B0-8A6C-1DFC8347427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85809BE9-FECE-42BC-BAC5-F6D9247DE2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DD495550-FD0A-4750-8FEB-A104A8E04F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47713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 name="Imagen 2">
            <a:extLst>
              <a:ext uri="{FF2B5EF4-FFF2-40B4-BE49-F238E27FC236}">
                <a16:creationId xmlns:a16="http://schemas.microsoft.com/office/drawing/2014/main" id="{31E7CDE4-8A35-4624-B08A-02EF8E69F40C}"/>
              </a:ext>
            </a:extLst>
          </p:cNvPr>
          <p:cNvPicPr>
            <a:picLocks noChangeAspect="1"/>
          </p:cNvPicPr>
          <p:nvPr/>
        </p:nvPicPr>
        <p:blipFill>
          <a:blip r:embed="rId2"/>
          <a:stretch>
            <a:fillRect/>
          </a:stretch>
        </p:blipFill>
        <p:spPr>
          <a:xfrm>
            <a:off x="3737881" y="1178442"/>
            <a:ext cx="4716238" cy="4994019"/>
          </a:xfrm>
          <a:prstGeom prst="rect">
            <a:avLst/>
          </a:prstGeom>
        </p:spPr>
      </p:pic>
      <p:pic>
        <p:nvPicPr>
          <p:cNvPr id="11" name="Imagen 10">
            <a:extLst>
              <a:ext uri="{FF2B5EF4-FFF2-40B4-BE49-F238E27FC236}">
                <a16:creationId xmlns:a16="http://schemas.microsoft.com/office/drawing/2014/main" id="{74261E91-7E5D-49D3-8F8B-44A181529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D2EF757D-172C-4C05-BD21-B85A6AE5F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717791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43674"/>
            <a:ext cx="7217494" cy="1323439"/>
          </a:xfrm>
          <a:prstGeom prst="rect">
            <a:avLst/>
          </a:prstGeom>
          <a:noFill/>
        </p:spPr>
        <p:txBody>
          <a:bodyPr wrap="square" rtlCol="0">
            <a:spAutoFit/>
          </a:bodyPr>
          <a:lstStyle/>
          <a:p>
            <a:pPr algn="ctr"/>
            <a:r>
              <a:rPr lang="es-CO" sz="4000" b="1" dirty="0">
                <a:solidFill>
                  <a:srgbClr val="000A8B"/>
                </a:solidFill>
              </a:rPr>
              <a:t>4. APOYO ECONÓMICO A EMPLEADOS</a:t>
            </a:r>
            <a:endParaRPr lang="es-ES" sz="4000" b="1" dirty="0">
              <a:solidFill>
                <a:srgbClr val="000A8B"/>
              </a:solidFill>
            </a:endParaRPr>
          </a:p>
        </p:txBody>
      </p:sp>
      <p:sp>
        <p:nvSpPr>
          <p:cNvPr id="12" name="Rectángulo 11">
            <a:extLst>
              <a:ext uri="{FF2B5EF4-FFF2-40B4-BE49-F238E27FC236}">
                <a16:creationId xmlns:a16="http://schemas.microsoft.com/office/drawing/2014/main" id="{7BA1D9CE-D13C-4617-B900-9D5EC7C2BB8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37EAD29A-732A-426F-8C4E-98836E1C480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C1616484-3C10-4831-BFB1-EE47679BC3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61F93521-AB18-440E-B970-FD31CA152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16316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D73888A3-552F-4C2F-9D2C-A1C32139BD28}"/>
              </a:ext>
            </a:extLst>
          </p:cNvPr>
          <p:cNvSpPr txBox="1"/>
          <p:nvPr/>
        </p:nvSpPr>
        <p:spPr>
          <a:xfrm>
            <a:off x="1788736" y="1600870"/>
            <a:ext cx="8614527" cy="3416320"/>
          </a:xfrm>
          <a:prstGeom prst="rect">
            <a:avLst/>
          </a:prstGeom>
          <a:noFill/>
        </p:spPr>
        <p:txBody>
          <a:bodyPr wrap="square" rtlCol="0">
            <a:spAutoFit/>
          </a:bodyPr>
          <a:lstStyle/>
          <a:p>
            <a:pPr marL="557213" indent="-557213" algn="just">
              <a:buFont typeface="+mj-lt"/>
              <a:buAutoNum type="arabicPeriod"/>
            </a:pPr>
            <a:r>
              <a:rPr lang="es-CO" sz="3600" dirty="0">
                <a:latin typeface="Arial Narrow" panose="020B0606020202030204" pitchFamily="34" charset="0"/>
              </a:rPr>
              <a:t>Auxilio Económico para el fomento de la Educación Formal Superior.</a:t>
            </a:r>
          </a:p>
          <a:p>
            <a:pPr marL="557213" indent="-557213" algn="just">
              <a:buFont typeface="+mj-lt"/>
              <a:buAutoNum type="arabicPeriod"/>
            </a:pPr>
            <a:endParaRPr lang="es-CO" sz="3600" dirty="0">
              <a:latin typeface="Arial Narrow" panose="020B0606020202030204" pitchFamily="34" charset="0"/>
            </a:endParaRPr>
          </a:p>
          <a:p>
            <a:pPr marL="557213" indent="-557213" algn="just">
              <a:buFont typeface="+mj-lt"/>
              <a:buAutoNum type="arabicPeriod"/>
            </a:pPr>
            <a:r>
              <a:rPr lang="es-CO" sz="3600" dirty="0">
                <a:latin typeface="Arial Narrow" panose="020B0606020202030204" pitchFamily="34" charset="0"/>
              </a:rPr>
              <a:t>Auxilio Económico para Inscripción y/o actualización en el Registro Abierto de </a:t>
            </a:r>
            <a:r>
              <a:rPr lang="es-CO" sz="3600" dirty="0" err="1">
                <a:latin typeface="Arial Narrow" panose="020B0606020202030204" pitchFamily="34" charset="0"/>
              </a:rPr>
              <a:t>Avaluadores</a:t>
            </a:r>
            <a:r>
              <a:rPr lang="es-CO" sz="3600" dirty="0">
                <a:latin typeface="Arial Narrow" panose="020B0606020202030204" pitchFamily="34" charset="0"/>
              </a:rPr>
              <a:t> - </a:t>
            </a:r>
            <a:r>
              <a:rPr lang="es-ES" sz="3600" dirty="0">
                <a:latin typeface="Arial Narrow" panose="020B0606020202030204" pitchFamily="34" charset="0"/>
              </a:rPr>
              <a:t>RAA</a:t>
            </a:r>
            <a:r>
              <a:rPr lang="es-CO" sz="3600" dirty="0">
                <a:latin typeface="Arial Narrow" panose="020B0606020202030204" pitchFamily="34" charset="0"/>
              </a:rPr>
              <a:t>.</a:t>
            </a:r>
          </a:p>
        </p:txBody>
      </p:sp>
      <p:sp>
        <p:nvSpPr>
          <p:cNvPr id="9" name="Rectángulo 8">
            <a:extLst>
              <a:ext uri="{FF2B5EF4-FFF2-40B4-BE49-F238E27FC236}">
                <a16:creationId xmlns:a16="http://schemas.microsoft.com/office/drawing/2014/main" id="{74B7C4E1-CB95-47CF-8BFD-E06FA0D84D2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15CA3F61-1C13-40AB-AA23-8EF5E33DE07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12" name="Imagen 11">
            <a:extLst>
              <a:ext uri="{FF2B5EF4-FFF2-40B4-BE49-F238E27FC236}">
                <a16:creationId xmlns:a16="http://schemas.microsoft.com/office/drawing/2014/main" id="{A31BB82F-31CD-43B1-BB59-856255D71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702321A4-8C8F-4E23-AB87-D60E65AAC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5491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a 9">
            <a:extLst>
              <a:ext uri="{FF2B5EF4-FFF2-40B4-BE49-F238E27FC236}">
                <a16:creationId xmlns:a16="http://schemas.microsoft.com/office/drawing/2014/main" id="{5E9ABDEC-228E-4C3E-8234-7E7B04727530}"/>
              </a:ext>
            </a:extLst>
          </p:cNvPr>
          <p:cNvGraphicFramePr/>
          <p:nvPr>
            <p:extLst>
              <p:ext uri="{D42A27DB-BD31-4B8C-83A1-F6EECF244321}">
                <p14:modId xmlns:p14="http://schemas.microsoft.com/office/powerpoint/2010/main" val="3348643267"/>
              </p:ext>
            </p:extLst>
          </p:nvPr>
        </p:nvGraphicFramePr>
        <p:xfrm>
          <a:off x="630621" y="1049002"/>
          <a:ext cx="11177751" cy="5006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CuadroTexto 15">
            <a:extLst>
              <a:ext uri="{FF2B5EF4-FFF2-40B4-BE49-F238E27FC236}">
                <a16:creationId xmlns:a16="http://schemas.microsoft.com/office/drawing/2014/main" id="{A31B1143-3E40-44E8-A3B5-A35E463C5479}"/>
              </a:ext>
            </a:extLst>
          </p:cNvPr>
          <p:cNvSpPr txBox="1"/>
          <p:nvPr/>
        </p:nvSpPr>
        <p:spPr>
          <a:xfrm>
            <a:off x="2276129" y="290258"/>
            <a:ext cx="7088562" cy="738664"/>
          </a:xfrm>
          <a:prstGeom prst="rect">
            <a:avLst/>
          </a:prstGeom>
          <a:noFill/>
        </p:spPr>
        <p:txBody>
          <a:bodyPr wrap="square" rtlCol="0">
            <a:spAutoFit/>
          </a:bodyPr>
          <a:lstStyle/>
          <a:p>
            <a:pPr algn="ctr"/>
            <a:r>
              <a:rPr lang="es-CO" sz="2100" b="1" dirty="0">
                <a:latin typeface="Raleway"/>
              </a:rPr>
              <a:t>“Auxilio Económico para el Fomento de la Educación Formal Superior”</a:t>
            </a:r>
            <a:endParaRPr lang="es-ES" sz="2100" b="1" dirty="0">
              <a:latin typeface="Raleway"/>
            </a:endParaRPr>
          </a:p>
        </p:txBody>
      </p:sp>
      <p:sp>
        <p:nvSpPr>
          <p:cNvPr id="3" name="CuadroTexto 2">
            <a:extLst>
              <a:ext uri="{FF2B5EF4-FFF2-40B4-BE49-F238E27FC236}">
                <a16:creationId xmlns:a16="http://schemas.microsoft.com/office/drawing/2014/main" id="{15807662-8D4B-4CC7-8E5D-E3674E21EECA}"/>
              </a:ext>
            </a:extLst>
          </p:cNvPr>
          <p:cNvSpPr txBox="1"/>
          <p:nvPr/>
        </p:nvSpPr>
        <p:spPr>
          <a:xfrm>
            <a:off x="6676255" y="6227600"/>
            <a:ext cx="4391138" cy="300082"/>
          </a:xfrm>
          <a:prstGeom prst="rect">
            <a:avLst/>
          </a:prstGeom>
          <a:noFill/>
        </p:spPr>
        <p:txBody>
          <a:bodyPr wrap="none" rtlCol="0">
            <a:spAutoFit/>
          </a:bodyPr>
          <a:lstStyle/>
          <a:p>
            <a:r>
              <a:rPr lang="es-CO" sz="1350" dirty="0"/>
              <a:t>El auxilio económico no constituye salario. Artículo 128 CST </a:t>
            </a:r>
          </a:p>
        </p:txBody>
      </p:sp>
      <p:sp>
        <p:nvSpPr>
          <p:cNvPr id="12" name="Rectángulo 11">
            <a:extLst>
              <a:ext uri="{FF2B5EF4-FFF2-40B4-BE49-F238E27FC236}">
                <a16:creationId xmlns:a16="http://schemas.microsoft.com/office/drawing/2014/main" id="{A5E49E31-6A32-4E6A-98F3-D8025C555DE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B8466A6-0E78-4169-8922-21A00DA8F6A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226220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C83B9-012A-4B8E-9E08-27DDBEAD51CD}"/>
              </a:ext>
            </a:extLst>
          </p:cNvPr>
          <p:cNvSpPr>
            <a:spLocks noGrp="1"/>
          </p:cNvSpPr>
          <p:nvPr>
            <p:ph type="title"/>
          </p:nvPr>
        </p:nvSpPr>
        <p:spPr>
          <a:xfrm>
            <a:off x="4020501" y="187953"/>
            <a:ext cx="2735861" cy="857250"/>
          </a:xfrm>
        </p:spPr>
        <p:txBody>
          <a:bodyPr/>
          <a:lstStyle/>
          <a:p>
            <a:r>
              <a:rPr lang="es-ES" b="1" dirty="0">
                <a:solidFill>
                  <a:srgbClr val="000A8B"/>
                </a:solidFill>
                <a:latin typeface="Arial Narrow" panose="020B0606020202030204" pitchFamily="34" charset="0"/>
              </a:rPr>
              <a:t>CRITERIOS</a:t>
            </a:r>
            <a:endParaRPr lang="es-CO" dirty="0"/>
          </a:p>
        </p:txBody>
      </p:sp>
      <p:graphicFrame>
        <p:nvGraphicFramePr>
          <p:cNvPr id="7" name="Diagrama 6">
            <a:extLst>
              <a:ext uri="{FF2B5EF4-FFF2-40B4-BE49-F238E27FC236}">
                <a16:creationId xmlns:a16="http://schemas.microsoft.com/office/drawing/2014/main" id="{9EB6BC38-92C9-4E78-A9B1-DD5F63202972}"/>
              </a:ext>
            </a:extLst>
          </p:cNvPr>
          <p:cNvGraphicFramePr/>
          <p:nvPr>
            <p:extLst>
              <p:ext uri="{D42A27DB-BD31-4B8C-83A1-F6EECF244321}">
                <p14:modId xmlns:p14="http://schemas.microsoft.com/office/powerpoint/2010/main" val="2999848251"/>
              </p:ext>
            </p:extLst>
          </p:nvPr>
        </p:nvGraphicFramePr>
        <p:xfrm>
          <a:off x="772510" y="788276"/>
          <a:ext cx="10830911" cy="5732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id="{B7F52BCB-91BD-4EB8-9923-53785F8393C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C32A4A1F-38B1-45A2-9A00-4DC542B06C7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10" name="Imagen 9">
            <a:extLst>
              <a:ext uri="{FF2B5EF4-FFF2-40B4-BE49-F238E27FC236}">
                <a16:creationId xmlns:a16="http://schemas.microsoft.com/office/drawing/2014/main" id="{01CA55B7-B533-476F-99C8-F066A6A47F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0C20A1FF-4989-4922-B252-60CEDB436F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57883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9EB6BC38-92C9-4E78-A9B1-DD5F63202972}"/>
              </a:ext>
            </a:extLst>
          </p:cNvPr>
          <p:cNvGraphicFramePr/>
          <p:nvPr>
            <p:extLst>
              <p:ext uri="{D42A27DB-BD31-4B8C-83A1-F6EECF244321}">
                <p14:modId xmlns:p14="http://schemas.microsoft.com/office/powerpoint/2010/main" val="2481235384"/>
              </p:ext>
            </p:extLst>
          </p:nvPr>
        </p:nvGraphicFramePr>
        <p:xfrm>
          <a:off x="1213944" y="945931"/>
          <a:ext cx="9396249" cy="5454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6C49A38C-3CAB-403B-A480-2B9B384176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3DEC3291-C5FA-46F3-8AB1-7F13CBBA81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84272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9EB6BC38-92C9-4E78-A9B1-DD5F63202972}"/>
              </a:ext>
            </a:extLst>
          </p:cNvPr>
          <p:cNvGraphicFramePr/>
          <p:nvPr>
            <p:extLst>
              <p:ext uri="{D42A27DB-BD31-4B8C-83A1-F6EECF244321}">
                <p14:modId xmlns:p14="http://schemas.microsoft.com/office/powerpoint/2010/main" val="4250732130"/>
              </p:ext>
            </p:extLst>
          </p:nvPr>
        </p:nvGraphicFramePr>
        <p:xfrm>
          <a:off x="1340069" y="882869"/>
          <a:ext cx="9412014" cy="5644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id="{3B26E593-9760-4B20-8AD9-982950FC868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46E77AF3-6FA1-4DA5-9172-A847F46645F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10" name="Imagen 9">
            <a:extLst>
              <a:ext uri="{FF2B5EF4-FFF2-40B4-BE49-F238E27FC236}">
                <a16:creationId xmlns:a16="http://schemas.microsoft.com/office/drawing/2014/main" id="{FC643098-CA5D-4DBA-8C2E-4EA791F133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7D78F7B5-83B8-4257-BDA2-183957D199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158809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9EB6BC38-92C9-4E78-A9B1-DD5F63202972}"/>
              </a:ext>
            </a:extLst>
          </p:cNvPr>
          <p:cNvGraphicFramePr/>
          <p:nvPr>
            <p:extLst>
              <p:ext uri="{D42A27DB-BD31-4B8C-83A1-F6EECF244321}">
                <p14:modId xmlns:p14="http://schemas.microsoft.com/office/powerpoint/2010/main" val="1025108545"/>
              </p:ext>
            </p:extLst>
          </p:nvPr>
        </p:nvGraphicFramePr>
        <p:xfrm>
          <a:off x="1324303" y="488731"/>
          <a:ext cx="10011104" cy="5880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id="{626306FB-D577-4744-9E77-5CF5675426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578E2421-4329-4393-A0DF-FA895C3A8AE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10" name="Imagen 9">
            <a:extLst>
              <a:ext uri="{FF2B5EF4-FFF2-40B4-BE49-F238E27FC236}">
                <a16:creationId xmlns:a16="http://schemas.microsoft.com/office/drawing/2014/main" id="{906B04C9-53C6-4FD1-B8F6-61DC09DE43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60" y="48237"/>
            <a:ext cx="1483062" cy="644619"/>
          </a:xfrm>
          <a:prstGeom prst="rect">
            <a:avLst/>
          </a:prstGeom>
        </p:spPr>
      </p:pic>
      <p:pic>
        <p:nvPicPr>
          <p:cNvPr id="11" name="Imagen 10">
            <a:extLst>
              <a:ext uri="{FF2B5EF4-FFF2-40B4-BE49-F238E27FC236}">
                <a16:creationId xmlns:a16="http://schemas.microsoft.com/office/drawing/2014/main" id="{B1398D47-D5F8-4032-AC9A-2EDCD870C3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44455" y="76813"/>
            <a:ext cx="3285586" cy="564522"/>
          </a:xfrm>
          <a:prstGeom prst="rect">
            <a:avLst/>
          </a:prstGeom>
        </p:spPr>
      </p:pic>
    </p:spTree>
    <p:extLst>
      <p:ext uri="{BB962C8B-B14F-4D97-AF65-F5344CB8AC3E}">
        <p14:creationId xmlns:p14="http://schemas.microsoft.com/office/powerpoint/2010/main" val="1312268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C83B9-012A-4B8E-9E08-27DDBEAD51CD}"/>
              </a:ext>
            </a:extLst>
          </p:cNvPr>
          <p:cNvSpPr>
            <a:spLocks noGrp="1"/>
          </p:cNvSpPr>
          <p:nvPr>
            <p:ph type="title"/>
          </p:nvPr>
        </p:nvSpPr>
        <p:spPr>
          <a:xfrm>
            <a:off x="2756812" y="1007115"/>
            <a:ext cx="3434768" cy="857250"/>
          </a:xfrm>
        </p:spPr>
        <p:txBody>
          <a:bodyPr>
            <a:normAutofit fontScale="90000"/>
          </a:bodyPr>
          <a:lstStyle/>
          <a:p>
            <a:pPr algn="ctr"/>
            <a:r>
              <a:rPr lang="es-CO" b="1" dirty="0">
                <a:solidFill>
                  <a:srgbClr val="000A8B"/>
                </a:solidFill>
                <a:latin typeface="Arial Narrow" panose="020B0606020202030204" pitchFamily="34" charset="0"/>
              </a:rPr>
              <a:t>POBLACIÓN OBJETIVO</a:t>
            </a:r>
            <a:endParaRPr lang="es-CO" dirty="0"/>
          </a:p>
        </p:txBody>
      </p:sp>
      <p:pic>
        <p:nvPicPr>
          <p:cNvPr id="1026" name="Picture 2" descr="Resultado de imagen para libros estudioso">
            <a:extLst>
              <a:ext uri="{FF2B5EF4-FFF2-40B4-BE49-F238E27FC236}">
                <a16:creationId xmlns:a16="http://schemas.microsoft.com/office/drawing/2014/main" id="{D088BA79-DE99-4693-BC58-CF055D0F62D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926959" y="2822481"/>
            <a:ext cx="2252918" cy="13661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Gráfico 10">
            <a:extLst>
              <a:ext uri="{FF2B5EF4-FFF2-40B4-BE49-F238E27FC236}">
                <a16:creationId xmlns:a16="http://schemas.microsoft.com/office/drawing/2014/main" id="{745C3BA2-A986-4ADB-AF53-29F22B48F4C9}"/>
              </a:ext>
            </a:extLst>
          </p:cNvPr>
          <p:cNvGraphicFramePr>
            <a:graphicFrameLocks/>
          </p:cNvGraphicFramePr>
          <p:nvPr>
            <p:extLst/>
          </p:nvPr>
        </p:nvGraphicFramePr>
        <p:xfrm>
          <a:off x="7172841" y="1774401"/>
          <a:ext cx="2649829" cy="19124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a 2">
            <a:extLst>
              <a:ext uri="{FF2B5EF4-FFF2-40B4-BE49-F238E27FC236}">
                <a16:creationId xmlns:a16="http://schemas.microsoft.com/office/drawing/2014/main" id="{3DBE43BD-9769-4B01-84A7-55C590116834}"/>
              </a:ext>
            </a:extLst>
          </p:cNvPr>
          <p:cNvGraphicFramePr>
            <a:graphicFrameLocks noGrp="1"/>
          </p:cNvGraphicFramePr>
          <p:nvPr>
            <p:extLst>
              <p:ext uri="{D42A27DB-BD31-4B8C-83A1-F6EECF244321}">
                <p14:modId xmlns:p14="http://schemas.microsoft.com/office/powerpoint/2010/main" val="3561796186"/>
              </p:ext>
            </p:extLst>
          </p:nvPr>
        </p:nvGraphicFramePr>
        <p:xfrm>
          <a:off x="7091047" y="3814371"/>
          <a:ext cx="2937860" cy="1558768"/>
        </p:xfrm>
        <a:graphic>
          <a:graphicData uri="http://schemas.openxmlformats.org/drawingml/2006/table">
            <a:tbl>
              <a:tblPr>
                <a:tableStyleId>{EB9631B5-78F2-41C9-869B-9F39066F8104}</a:tableStyleId>
              </a:tblPr>
              <a:tblGrid>
                <a:gridCol w="1200223">
                  <a:extLst>
                    <a:ext uri="{9D8B030D-6E8A-4147-A177-3AD203B41FA5}">
                      <a16:colId xmlns:a16="http://schemas.microsoft.com/office/drawing/2014/main" val="1799961206"/>
                    </a:ext>
                  </a:extLst>
                </a:gridCol>
                <a:gridCol w="832991">
                  <a:extLst>
                    <a:ext uri="{9D8B030D-6E8A-4147-A177-3AD203B41FA5}">
                      <a16:colId xmlns:a16="http://schemas.microsoft.com/office/drawing/2014/main" val="4229313990"/>
                    </a:ext>
                  </a:extLst>
                </a:gridCol>
                <a:gridCol w="904646">
                  <a:extLst>
                    <a:ext uri="{9D8B030D-6E8A-4147-A177-3AD203B41FA5}">
                      <a16:colId xmlns:a16="http://schemas.microsoft.com/office/drawing/2014/main" val="3593542291"/>
                    </a:ext>
                  </a:extLst>
                </a:gridCol>
              </a:tblGrid>
              <a:tr h="320399">
                <a:tc>
                  <a:txBody>
                    <a:bodyPr/>
                    <a:lstStyle/>
                    <a:p>
                      <a:pPr algn="ctr" fontAlgn="ctr"/>
                      <a:r>
                        <a:rPr lang="es-CO" sz="1100" b="1" u="none" strike="noStrike" dirty="0">
                          <a:effectLst/>
                        </a:rPr>
                        <a:t>MODALIDAD</a:t>
                      </a:r>
                      <a:endParaRPr lang="es-CO"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100" b="1" u="none" strike="noStrike" dirty="0">
                          <a:effectLst/>
                        </a:rPr>
                        <a:t>ESTUDIAN ACTUALMENTE</a:t>
                      </a:r>
                      <a:endParaRPr lang="es-CO"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100" b="1" u="none" strike="noStrike" dirty="0">
                          <a:effectLst/>
                        </a:rPr>
                        <a:t>INICIAN ESTUDIOS 2020 (*)</a:t>
                      </a:r>
                      <a:endParaRPr lang="es-CO" sz="11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1403094380"/>
                  </a:ext>
                </a:extLst>
              </a:tr>
              <a:tr h="132874">
                <a:tc>
                  <a:txBody>
                    <a:bodyPr/>
                    <a:lstStyle/>
                    <a:p>
                      <a:pPr algn="l" fontAlgn="b"/>
                      <a:r>
                        <a:rPr lang="es-CO" sz="1100" u="none" strike="noStrike">
                          <a:effectLst/>
                        </a:rPr>
                        <a:t>MAESTRIA</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3</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15</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712727280"/>
                  </a:ext>
                </a:extLst>
              </a:tr>
              <a:tr h="132874">
                <a:tc>
                  <a:txBody>
                    <a:bodyPr/>
                    <a:lstStyle/>
                    <a:p>
                      <a:pPr algn="l" fontAlgn="b"/>
                      <a:r>
                        <a:rPr lang="es-CO" sz="1100" u="none" strike="noStrike">
                          <a:effectLst/>
                        </a:rPr>
                        <a:t>ESPECIALIZACIÓN</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18</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43</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5230553"/>
                  </a:ext>
                </a:extLst>
              </a:tr>
              <a:tr h="132874">
                <a:tc>
                  <a:txBody>
                    <a:bodyPr/>
                    <a:lstStyle/>
                    <a:p>
                      <a:pPr algn="l" fontAlgn="b"/>
                      <a:r>
                        <a:rPr lang="es-CO" sz="1100" u="none" strike="noStrike" dirty="0">
                          <a:effectLst/>
                        </a:rPr>
                        <a:t>PREGRADO</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37</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12</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293335546"/>
                  </a:ext>
                </a:extLst>
              </a:tr>
              <a:tr h="132874">
                <a:tc>
                  <a:txBody>
                    <a:bodyPr/>
                    <a:lstStyle/>
                    <a:p>
                      <a:pPr algn="l" fontAlgn="b"/>
                      <a:r>
                        <a:rPr lang="es-CO" sz="1100" u="none" strike="noStrike" dirty="0">
                          <a:effectLst/>
                        </a:rPr>
                        <a:t>TECNOLOGO</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5</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466489159"/>
                  </a:ext>
                </a:extLst>
              </a:tr>
              <a:tr h="132874">
                <a:tc>
                  <a:txBody>
                    <a:bodyPr/>
                    <a:lstStyle/>
                    <a:p>
                      <a:pPr algn="l" fontAlgn="b"/>
                      <a:r>
                        <a:rPr lang="es-CO" sz="1100" u="none" strike="noStrike">
                          <a:effectLst/>
                        </a:rPr>
                        <a:t>TECNICO</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1</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3</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224207602"/>
                  </a:ext>
                </a:extLst>
              </a:tr>
              <a:tr h="132874">
                <a:tc>
                  <a:txBody>
                    <a:bodyPr/>
                    <a:lstStyle/>
                    <a:p>
                      <a:pPr algn="l" fontAlgn="b"/>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ctr"/>
                      <a:r>
                        <a:rPr lang="es-CO" sz="1100" b="1" u="none" strike="noStrike">
                          <a:effectLst/>
                        </a:rPr>
                        <a:t>64</a:t>
                      </a:r>
                      <a:endParaRPr lang="es-CO" sz="1100" b="1"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100" b="1" u="none" strike="noStrike" dirty="0">
                          <a:effectLst/>
                        </a:rPr>
                        <a:t>73</a:t>
                      </a:r>
                      <a:endParaRPr lang="es-CO" sz="11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878147501"/>
                  </a:ext>
                </a:extLst>
              </a:tr>
            </a:tbl>
          </a:graphicData>
        </a:graphic>
      </p:graphicFrame>
      <p:sp>
        <p:nvSpPr>
          <p:cNvPr id="8" name="CuadroTexto 7">
            <a:extLst>
              <a:ext uri="{FF2B5EF4-FFF2-40B4-BE49-F238E27FC236}">
                <a16:creationId xmlns:a16="http://schemas.microsoft.com/office/drawing/2014/main" id="{3CA9DB3C-7E51-47AB-B34E-68D2B7CE992A}"/>
              </a:ext>
            </a:extLst>
          </p:cNvPr>
          <p:cNvSpPr txBox="1"/>
          <p:nvPr/>
        </p:nvSpPr>
        <p:spPr>
          <a:xfrm>
            <a:off x="1896990" y="4373190"/>
            <a:ext cx="2684411" cy="830997"/>
          </a:xfrm>
          <a:prstGeom prst="rect">
            <a:avLst/>
          </a:prstGeom>
          <a:noFill/>
        </p:spPr>
        <p:txBody>
          <a:bodyPr wrap="square" rtlCol="0">
            <a:spAutoFit/>
          </a:bodyPr>
          <a:lstStyle/>
          <a:p>
            <a:r>
              <a:rPr lang="es-CO" sz="1200" dirty="0">
                <a:solidFill>
                  <a:schemeClr val="tx2"/>
                </a:solidFill>
              </a:rPr>
              <a:t>Con el presupuesto aprobado para la vigencia 2019 se podrían otorgar:</a:t>
            </a:r>
          </a:p>
          <a:p>
            <a:pPr marL="214313" indent="-214313">
              <a:buFont typeface="Arial" panose="020B0604020202020204" pitchFamily="34" charset="0"/>
              <a:buChar char="•"/>
            </a:pPr>
            <a:r>
              <a:rPr lang="es-CO" sz="1200" dirty="0">
                <a:solidFill>
                  <a:schemeClr val="tx2"/>
                </a:solidFill>
              </a:rPr>
              <a:t>Hasta 130 auxilios educativos.</a:t>
            </a:r>
          </a:p>
          <a:p>
            <a:pPr marL="214313" indent="-214313">
              <a:buFont typeface="Arial" panose="020B0604020202020204" pitchFamily="34" charset="0"/>
              <a:buChar char="•"/>
            </a:pPr>
            <a:r>
              <a:rPr lang="es-CO" sz="1200" dirty="0">
                <a:solidFill>
                  <a:schemeClr val="tx2"/>
                </a:solidFill>
              </a:rPr>
              <a:t>3 Auxilios por Excelencia</a:t>
            </a:r>
          </a:p>
        </p:txBody>
      </p:sp>
      <p:sp>
        <p:nvSpPr>
          <p:cNvPr id="7" name="CuadroTexto 6">
            <a:extLst>
              <a:ext uri="{FF2B5EF4-FFF2-40B4-BE49-F238E27FC236}">
                <a16:creationId xmlns:a16="http://schemas.microsoft.com/office/drawing/2014/main" id="{E4E819E7-152C-42B9-9960-0B052C2100FB}"/>
              </a:ext>
            </a:extLst>
          </p:cNvPr>
          <p:cNvSpPr txBox="1"/>
          <p:nvPr/>
        </p:nvSpPr>
        <p:spPr>
          <a:xfrm>
            <a:off x="1952650" y="5273295"/>
            <a:ext cx="3210879" cy="338554"/>
          </a:xfrm>
          <a:prstGeom prst="rect">
            <a:avLst/>
          </a:prstGeom>
          <a:noFill/>
        </p:spPr>
        <p:txBody>
          <a:bodyPr wrap="none" rtlCol="0">
            <a:spAutoFit/>
          </a:bodyPr>
          <a:lstStyle/>
          <a:p>
            <a:r>
              <a:rPr lang="es-CO" sz="1600" b="1" dirty="0">
                <a:solidFill>
                  <a:schemeClr val="accent1">
                    <a:lumMod val="75000"/>
                  </a:schemeClr>
                </a:solidFill>
              </a:rPr>
              <a:t>$ 240.000.000 para la vigencia 2019</a:t>
            </a:r>
          </a:p>
        </p:txBody>
      </p:sp>
      <p:sp>
        <p:nvSpPr>
          <p:cNvPr id="13" name="CuadroTexto 12">
            <a:extLst>
              <a:ext uri="{FF2B5EF4-FFF2-40B4-BE49-F238E27FC236}">
                <a16:creationId xmlns:a16="http://schemas.microsoft.com/office/drawing/2014/main" id="{31D01952-1160-4807-9B5B-0B034D18D8DC}"/>
              </a:ext>
            </a:extLst>
          </p:cNvPr>
          <p:cNvSpPr txBox="1"/>
          <p:nvPr/>
        </p:nvSpPr>
        <p:spPr>
          <a:xfrm>
            <a:off x="9760361" y="5058384"/>
            <a:ext cx="2392001" cy="219291"/>
          </a:xfrm>
          <a:prstGeom prst="rect">
            <a:avLst/>
          </a:prstGeom>
          <a:noFill/>
        </p:spPr>
        <p:txBody>
          <a:bodyPr wrap="none" rtlCol="0">
            <a:spAutoFit/>
          </a:bodyPr>
          <a:lstStyle/>
          <a:p>
            <a:r>
              <a:rPr lang="es-CO" sz="825" dirty="0"/>
              <a:t>(*) Fuente: Encuesta de Talento Humano Sep. 2019</a:t>
            </a:r>
          </a:p>
        </p:txBody>
      </p:sp>
      <p:sp>
        <p:nvSpPr>
          <p:cNvPr id="4" name="CuadroTexto 3">
            <a:extLst>
              <a:ext uri="{FF2B5EF4-FFF2-40B4-BE49-F238E27FC236}">
                <a16:creationId xmlns:a16="http://schemas.microsoft.com/office/drawing/2014/main" id="{994BE2A7-3185-49DA-8665-7FF4929C27F3}"/>
              </a:ext>
            </a:extLst>
          </p:cNvPr>
          <p:cNvSpPr txBox="1"/>
          <p:nvPr/>
        </p:nvSpPr>
        <p:spPr>
          <a:xfrm>
            <a:off x="4192318" y="2662020"/>
            <a:ext cx="2377134" cy="1384995"/>
          </a:xfrm>
          <a:prstGeom prst="rect">
            <a:avLst/>
          </a:prstGeom>
          <a:noFill/>
        </p:spPr>
        <p:txBody>
          <a:bodyPr wrap="square" rtlCol="0">
            <a:spAutoFit/>
          </a:bodyPr>
          <a:lstStyle/>
          <a:p>
            <a:pPr algn="ctr"/>
            <a:r>
              <a:rPr lang="es-CO" sz="1400" dirty="0"/>
              <a:t>Planta actual: 384 </a:t>
            </a:r>
          </a:p>
          <a:p>
            <a:pPr algn="ctr"/>
            <a:r>
              <a:rPr lang="es-CO" sz="1400" dirty="0"/>
              <a:t>    </a:t>
            </a:r>
            <a:r>
              <a:rPr lang="es-CO" sz="1400" b="1" dirty="0">
                <a:solidFill>
                  <a:srgbClr val="00B050"/>
                </a:solidFill>
              </a:rPr>
              <a:t>36%</a:t>
            </a:r>
            <a:endParaRPr lang="es-CO" sz="1400" dirty="0"/>
          </a:p>
          <a:p>
            <a:pPr algn="ctr"/>
            <a:r>
              <a:rPr lang="es-CO" sz="1400" dirty="0"/>
              <a:t>Trabajadores sin Educación Superior: </a:t>
            </a:r>
          </a:p>
          <a:p>
            <a:pPr algn="ctr"/>
            <a:r>
              <a:rPr lang="es-CO" sz="1400" dirty="0"/>
              <a:t>- 140 Aprox. (38 asistenciales y 102 técnicos)</a:t>
            </a:r>
            <a:endParaRPr lang="es-CO" sz="1400" b="1" dirty="0">
              <a:solidFill>
                <a:srgbClr val="00B050"/>
              </a:solidFill>
            </a:endParaRPr>
          </a:p>
        </p:txBody>
      </p:sp>
      <p:graphicFrame>
        <p:nvGraphicFramePr>
          <p:cNvPr id="9" name="Tabla 8">
            <a:extLst>
              <a:ext uri="{FF2B5EF4-FFF2-40B4-BE49-F238E27FC236}">
                <a16:creationId xmlns:a16="http://schemas.microsoft.com/office/drawing/2014/main" id="{B0148DDF-8CD1-4E76-A8B9-27D6D095BE12}"/>
              </a:ext>
            </a:extLst>
          </p:cNvPr>
          <p:cNvGraphicFramePr>
            <a:graphicFrameLocks noGrp="1"/>
          </p:cNvGraphicFramePr>
          <p:nvPr>
            <p:extLst>
              <p:ext uri="{D42A27DB-BD31-4B8C-83A1-F6EECF244321}">
                <p14:modId xmlns:p14="http://schemas.microsoft.com/office/powerpoint/2010/main" val="1310960549"/>
              </p:ext>
            </p:extLst>
          </p:nvPr>
        </p:nvGraphicFramePr>
        <p:xfrm>
          <a:off x="8592261" y="5570970"/>
          <a:ext cx="1669041" cy="907348"/>
        </p:xfrm>
        <a:graphic>
          <a:graphicData uri="http://schemas.openxmlformats.org/drawingml/2006/table">
            <a:tbl>
              <a:tblPr>
                <a:tableStyleId>{0E3FDE45-AF77-4B5C-9715-49D594BDF05E}</a:tableStyleId>
              </a:tblPr>
              <a:tblGrid>
                <a:gridCol w="943371">
                  <a:extLst>
                    <a:ext uri="{9D8B030D-6E8A-4147-A177-3AD203B41FA5}">
                      <a16:colId xmlns:a16="http://schemas.microsoft.com/office/drawing/2014/main" val="2442162655"/>
                    </a:ext>
                  </a:extLst>
                </a:gridCol>
                <a:gridCol w="725670">
                  <a:extLst>
                    <a:ext uri="{9D8B030D-6E8A-4147-A177-3AD203B41FA5}">
                      <a16:colId xmlns:a16="http://schemas.microsoft.com/office/drawing/2014/main" val="2886567914"/>
                    </a:ext>
                  </a:extLst>
                </a:gridCol>
              </a:tblGrid>
              <a:tr h="226837">
                <a:tc>
                  <a:txBody>
                    <a:bodyPr/>
                    <a:lstStyle/>
                    <a:p>
                      <a:pPr algn="ctr" fontAlgn="b"/>
                      <a:r>
                        <a:rPr lang="es-CO" sz="1100" u="none" strike="noStrike" dirty="0">
                          <a:effectLst/>
                        </a:rPr>
                        <a:t>20 a 30</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72</a:t>
                      </a:r>
                      <a:endParaRPr lang="es-CO" sz="11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724436412"/>
                  </a:ext>
                </a:extLst>
              </a:tr>
              <a:tr h="226837">
                <a:tc>
                  <a:txBody>
                    <a:bodyPr/>
                    <a:lstStyle/>
                    <a:p>
                      <a:pPr algn="ctr" fontAlgn="b"/>
                      <a:r>
                        <a:rPr lang="es-CO" sz="1100" u="none" strike="noStrike" dirty="0">
                          <a:effectLst/>
                        </a:rPr>
                        <a:t>30 a 40</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53</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294809449"/>
                  </a:ext>
                </a:extLst>
              </a:tr>
              <a:tr h="226837">
                <a:tc>
                  <a:txBody>
                    <a:bodyPr/>
                    <a:lstStyle/>
                    <a:p>
                      <a:pPr algn="ctr" fontAlgn="b"/>
                      <a:r>
                        <a:rPr lang="es-CO" sz="1100" u="none" strike="noStrike" dirty="0">
                          <a:effectLst/>
                        </a:rPr>
                        <a:t>Mayores de 40</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15</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660776270"/>
                  </a:ext>
                </a:extLst>
              </a:tr>
              <a:tr h="226837">
                <a:tc>
                  <a:txBody>
                    <a:bodyPr/>
                    <a:lstStyle/>
                    <a:p>
                      <a:pPr algn="ctr" fontAlgn="b"/>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b="1" u="none" strike="noStrike" dirty="0">
                          <a:effectLst/>
                        </a:rPr>
                        <a:t>140</a:t>
                      </a:r>
                      <a:endParaRPr lang="es-CO" sz="11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472040623"/>
                  </a:ext>
                </a:extLst>
              </a:tr>
            </a:tbl>
          </a:graphicData>
        </a:graphic>
      </p:graphicFrame>
      <p:sp>
        <p:nvSpPr>
          <p:cNvPr id="10" name="CuadroTexto 9">
            <a:extLst>
              <a:ext uri="{FF2B5EF4-FFF2-40B4-BE49-F238E27FC236}">
                <a16:creationId xmlns:a16="http://schemas.microsoft.com/office/drawing/2014/main" id="{53B2F405-2F3E-420B-B7C5-2BCD334A16BF}"/>
              </a:ext>
            </a:extLst>
          </p:cNvPr>
          <p:cNvSpPr txBox="1"/>
          <p:nvPr/>
        </p:nvSpPr>
        <p:spPr>
          <a:xfrm rot="16200000">
            <a:off x="7936685" y="5813676"/>
            <a:ext cx="787588" cy="338554"/>
          </a:xfrm>
          <a:prstGeom prst="rect">
            <a:avLst/>
          </a:prstGeom>
          <a:noFill/>
        </p:spPr>
        <p:txBody>
          <a:bodyPr wrap="none" rtlCol="0">
            <a:spAutoFit/>
          </a:bodyPr>
          <a:lstStyle/>
          <a:p>
            <a:r>
              <a:rPr lang="es-CO" sz="1600" b="1" dirty="0">
                <a:solidFill>
                  <a:srgbClr val="00B050"/>
                </a:solidFill>
              </a:rPr>
              <a:t>Edades</a:t>
            </a:r>
          </a:p>
        </p:txBody>
      </p:sp>
      <p:sp>
        <p:nvSpPr>
          <p:cNvPr id="14" name="Rectángulo 13">
            <a:extLst>
              <a:ext uri="{FF2B5EF4-FFF2-40B4-BE49-F238E27FC236}">
                <a16:creationId xmlns:a16="http://schemas.microsoft.com/office/drawing/2014/main" id="{09480223-3FC2-4E0A-97D8-3F8C767111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9034F0C3-1C60-4EB8-B4AE-85C9D597213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16" name="Imagen 15">
            <a:extLst>
              <a:ext uri="{FF2B5EF4-FFF2-40B4-BE49-F238E27FC236}">
                <a16:creationId xmlns:a16="http://schemas.microsoft.com/office/drawing/2014/main" id="{4259FD61-C6D4-4432-BB6E-4EBF6C7C1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E7184329-857E-4E02-84CF-D0B1560826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71842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a 9">
            <a:extLst>
              <a:ext uri="{FF2B5EF4-FFF2-40B4-BE49-F238E27FC236}">
                <a16:creationId xmlns:a16="http://schemas.microsoft.com/office/drawing/2014/main" id="{5E9ABDEC-228E-4C3E-8234-7E7B04727530}"/>
              </a:ext>
            </a:extLst>
          </p:cNvPr>
          <p:cNvGraphicFramePr/>
          <p:nvPr>
            <p:extLst>
              <p:ext uri="{D42A27DB-BD31-4B8C-83A1-F6EECF244321}">
                <p14:modId xmlns:p14="http://schemas.microsoft.com/office/powerpoint/2010/main" val="570565125"/>
              </p:ext>
            </p:extLst>
          </p:nvPr>
        </p:nvGraphicFramePr>
        <p:xfrm>
          <a:off x="993228" y="961697"/>
          <a:ext cx="10294882" cy="4997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5C26F9D0-70FE-4D7F-878F-EEDBB7BAFE52}"/>
              </a:ext>
            </a:extLst>
          </p:cNvPr>
          <p:cNvSpPr txBox="1"/>
          <p:nvPr/>
        </p:nvSpPr>
        <p:spPr>
          <a:xfrm>
            <a:off x="2757183" y="347949"/>
            <a:ext cx="6876875" cy="738664"/>
          </a:xfrm>
          <a:prstGeom prst="rect">
            <a:avLst/>
          </a:prstGeom>
          <a:noFill/>
        </p:spPr>
        <p:txBody>
          <a:bodyPr wrap="square" rtlCol="0">
            <a:spAutoFit/>
          </a:bodyPr>
          <a:lstStyle/>
          <a:p>
            <a:pPr algn="ctr"/>
            <a:r>
              <a:rPr lang="es-CO" sz="2100" b="1" dirty="0">
                <a:latin typeface="Raleway"/>
              </a:rPr>
              <a:t>“Auxilio Económico para actualización en el Registro Abierto de </a:t>
            </a:r>
            <a:r>
              <a:rPr lang="es-CO" sz="2100" b="1" dirty="0" err="1">
                <a:latin typeface="Raleway"/>
              </a:rPr>
              <a:t>Avaluadores</a:t>
            </a:r>
            <a:r>
              <a:rPr lang="es-CO" sz="2100" b="1" dirty="0">
                <a:latin typeface="Raleway"/>
              </a:rPr>
              <a:t> - </a:t>
            </a:r>
            <a:r>
              <a:rPr lang="es-ES" sz="2100" b="1" dirty="0">
                <a:latin typeface="Raleway"/>
              </a:rPr>
              <a:t>RAA</a:t>
            </a:r>
            <a:r>
              <a:rPr lang="es-CO" sz="2100" b="1" dirty="0">
                <a:latin typeface="Raleway"/>
              </a:rPr>
              <a:t>”</a:t>
            </a:r>
            <a:endParaRPr lang="es-ES" sz="2100" b="1" dirty="0">
              <a:latin typeface="Raleway"/>
            </a:endParaRPr>
          </a:p>
        </p:txBody>
      </p:sp>
      <p:sp>
        <p:nvSpPr>
          <p:cNvPr id="13" name="CuadroTexto 12">
            <a:extLst>
              <a:ext uri="{FF2B5EF4-FFF2-40B4-BE49-F238E27FC236}">
                <a16:creationId xmlns:a16="http://schemas.microsoft.com/office/drawing/2014/main" id="{D24CF612-E2F7-4527-BA43-3ED9E43F2433}"/>
              </a:ext>
            </a:extLst>
          </p:cNvPr>
          <p:cNvSpPr txBox="1"/>
          <p:nvPr/>
        </p:nvSpPr>
        <p:spPr>
          <a:xfrm>
            <a:off x="6648811" y="5959296"/>
            <a:ext cx="4391138" cy="300082"/>
          </a:xfrm>
          <a:prstGeom prst="rect">
            <a:avLst/>
          </a:prstGeom>
          <a:noFill/>
        </p:spPr>
        <p:txBody>
          <a:bodyPr wrap="none" rtlCol="0">
            <a:spAutoFit/>
          </a:bodyPr>
          <a:lstStyle/>
          <a:p>
            <a:r>
              <a:rPr lang="es-CO" sz="1350" dirty="0"/>
              <a:t>El auxilio económico no constituye salario. Artículo 128 CST </a:t>
            </a:r>
          </a:p>
        </p:txBody>
      </p:sp>
      <p:sp>
        <p:nvSpPr>
          <p:cNvPr id="14" name="Rectángulo 13">
            <a:extLst>
              <a:ext uri="{FF2B5EF4-FFF2-40B4-BE49-F238E27FC236}">
                <a16:creationId xmlns:a16="http://schemas.microsoft.com/office/drawing/2014/main" id="{53F8C733-DCDE-47BC-87F3-C9924A662E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0DA59974-AF3E-4F83-8B2D-DF49C28488A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1174925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197061" y="2528236"/>
            <a:ext cx="9143999" cy="2923877"/>
          </a:xfrm>
          <a:prstGeom prst="rect">
            <a:avLst/>
          </a:prstGeom>
          <a:noFill/>
        </p:spPr>
        <p:txBody>
          <a:bodyPr wrap="square" rtlCol="0">
            <a:spAutoFit/>
          </a:bodyPr>
          <a:lstStyle/>
          <a:p>
            <a:pPr algn="ctr"/>
            <a:r>
              <a:rPr lang="es-ES" sz="4800" b="1" dirty="0">
                <a:solidFill>
                  <a:srgbClr val="002060"/>
                </a:solidFill>
              </a:rPr>
              <a:t>3. Informe Comercial </a:t>
            </a:r>
          </a:p>
          <a:p>
            <a:pPr algn="ctr"/>
            <a:r>
              <a:rPr lang="es-ES" sz="4800" b="1" dirty="0">
                <a:solidFill>
                  <a:srgbClr val="002060"/>
                </a:solidFill>
              </a:rPr>
              <a:t>conjunto SAE – CISA</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6222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35D1115-3859-4F9D-A536-9F790AA2F96D}"/>
              </a:ext>
            </a:extLst>
          </p:cNvPr>
          <p:cNvPicPr>
            <a:picLocks noChangeAspect="1"/>
          </p:cNvPicPr>
          <p:nvPr/>
        </p:nvPicPr>
        <p:blipFill>
          <a:blip r:embed="rId2"/>
          <a:stretch>
            <a:fillRect/>
          </a:stretch>
        </p:blipFill>
        <p:spPr>
          <a:xfrm>
            <a:off x="897533" y="1532702"/>
            <a:ext cx="9836024" cy="4757608"/>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52475"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789027" y="308826"/>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5" name="CuadroTexto 14">
            <a:extLst>
              <a:ext uri="{FF2B5EF4-FFF2-40B4-BE49-F238E27FC236}">
                <a16:creationId xmlns:a16="http://schemas.microsoft.com/office/drawing/2014/main" id="{EDA3FB8E-8170-4013-A8B7-7D1D4A422EA4}"/>
              </a:ext>
            </a:extLst>
          </p:cNvPr>
          <p:cNvSpPr txBox="1"/>
          <p:nvPr/>
        </p:nvSpPr>
        <p:spPr>
          <a:xfrm>
            <a:off x="1089127" y="1049686"/>
            <a:ext cx="3645229" cy="400110"/>
          </a:xfrm>
          <a:prstGeom prst="rect">
            <a:avLst/>
          </a:prstGeom>
          <a:noFill/>
        </p:spPr>
        <p:txBody>
          <a:bodyPr wrap="none" rtlCol="0">
            <a:spAutoFit/>
          </a:bodyPr>
          <a:lstStyle/>
          <a:p>
            <a:r>
              <a:rPr lang="es-ES" sz="2000" b="1" dirty="0">
                <a:solidFill>
                  <a:schemeClr val="accent1">
                    <a:lumMod val="75000"/>
                  </a:schemeClr>
                </a:solidFill>
                <a:latin typeface="Arial Narrow" panose="020B0606020202030204" pitchFamily="34" charset="0"/>
              </a:rPr>
              <a:t>Resumen Proceso Ventas Directas</a:t>
            </a:r>
            <a:endParaRPr lang="es-CO" sz="2000" b="1" dirty="0">
              <a:solidFill>
                <a:schemeClr val="accent1">
                  <a:lumMod val="75000"/>
                </a:schemeClr>
              </a:solidFill>
              <a:latin typeface="Arial Narrow" panose="020B0606020202030204" pitchFamily="34" charset="0"/>
            </a:endParaRPr>
          </a:p>
        </p:txBody>
      </p:sp>
      <p:sp>
        <p:nvSpPr>
          <p:cNvPr id="16" name="CuadroTexto 15">
            <a:extLst>
              <a:ext uri="{FF2B5EF4-FFF2-40B4-BE49-F238E27FC236}">
                <a16:creationId xmlns:a16="http://schemas.microsoft.com/office/drawing/2014/main" id="{732D10E3-FC08-44EB-A8D1-3D34220738B2}"/>
              </a:ext>
            </a:extLst>
          </p:cNvPr>
          <p:cNvSpPr txBox="1"/>
          <p:nvPr/>
        </p:nvSpPr>
        <p:spPr>
          <a:xfrm>
            <a:off x="6626060" y="4316551"/>
            <a:ext cx="3645228" cy="400110"/>
          </a:xfrm>
          <a:prstGeom prst="rect">
            <a:avLst/>
          </a:prstGeom>
          <a:noFill/>
        </p:spPr>
        <p:txBody>
          <a:bodyPr wrap="square" rtlCol="0">
            <a:spAutoFit/>
          </a:bodyPr>
          <a:lstStyle/>
          <a:p>
            <a:r>
              <a:rPr lang="es-ES" sz="2000" b="1" dirty="0">
                <a:solidFill>
                  <a:schemeClr val="accent1">
                    <a:lumMod val="75000"/>
                  </a:schemeClr>
                </a:solidFill>
                <a:latin typeface="Arial Narrow" panose="020B0606020202030204" pitchFamily="34" charset="0"/>
              </a:rPr>
              <a:t>Detalle Expropiaciones en Gestión</a:t>
            </a:r>
            <a:endParaRPr lang="es-CO" sz="2000" b="1" dirty="0">
              <a:solidFill>
                <a:schemeClr val="accent1">
                  <a:lumMod val="75000"/>
                </a:schemeClr>
              </a:solidFill>
              <a:latin typeface="Arial Narrow" panose="020B0606020202030204" pitchFamily="34" charset="0"/>
            </a:endParaRPr>
          </a:p>
        </p:txBody>
      </p:sp>
    </p:spTree>
    <p:extLst>
      <p:ext uri="{BB962C8B-B14F-4D97-AF65-F5344CB8AC3E}">
        <p14:creationId xmlns:p14="http://schemas.microsoft.com/office/powerpoint/2010/main" val="2970581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4" name="CuadroTexto 3">
            <a:extLst>
              <a:ext uri="{FF2B5EF4-FFF2-40B4-BE49-F238E27FC236}">
                <a16:creationId xmlns:a16="http://schemas.microsoft.com/office/drawing/2014/main" id="{0105E073-B2D5-49CE-837C-9F265EA56486}"/>
              </a:ext>
            </a:extLst>
          </p:cNvPr>
          <p:cNvSpPr txBox="1"/>
          <p:nvPr/>
        </p:nvSpPr>
        <p:spPr>
          <a:xfrm>
            <a:off x="590468" y="4977354"/>
            <a:ext cx="505791" cy="246221"/>
          </a:xfrm>
          <a:prstGeom prst="rect">
            <a:avLst/>
          </a:prstGeom>
          <a:noFill/>
        </p:spPr>
        <p:txBody>
          <a:bodyPr wrap="square" rtlCol="0">
            <a:spAutoFit/>
          </a:bodyPr>
          <a:lstStyle/>
          <a:p>
            <a:r>
              <a:rPr lang="es-CO" sz="1000" dirty="0">
                <a:solidFill>
                  <a:schemeClr val="bg1"/>
                </a:solidFill>
              </a:rPr>
              <a:t>146</a:t>
            </a:r>
          </a:p>
        </p:txBody>
      </p:sp>
      <p:sp>
        <p:nvSpPr>
          <p:cNvPr id="32" name="CuadroTexto 31">
            <a:extLst>
              <a:ext uri="{FF2B5EF4-FFF2-40B4-BE49-F238E27FC236}">
                <a16:creationId xmlns:a16="http://schemas.microsoft.com/office/drawing/2014/main" id="{25889C1A-5C19-4DFD-A4D6-304D154FAE70}"/>
              </a:ext>
            </a:extLst>
          </p:cNvPr>
          <p:cNvSpPr txBox="1"/>
          <p:nvPr/>
        </p:nvSpPr>
        <p:spPr>
          <a:xfrm>
            <a:off x="1741920" y="4977353"/>
            <a:ext cx="505791" cy="246221"/>
          </a:xfrm>
          <a:prstGeom prst="rect">
            <a:avLst/>
          </a:prstGeom>
          <a:noFill/>
        </p:spPr>
        <p:txBody>
          <a:bodyPr wrap="square" rtlCol="0">
            <a:spAutoFit/>
          </a:bodyPr>
          <a:lstStyle/>
          <a:p>
            <a:r>
              <a:rPr lang="es-CO" sz="1000" dirty="0">
                <a:solidFill>
                  <a:schemeClr val="bg1"/>
                </a:solidFill>
              </a:rPr>
              <a:t>107</a:t>
            </a:r>
          </a:p>
        </p:txBody>
      </p:sp>
      <p:sp>
        <p:nvSpPr>
          <p:cNvPr id="33" name="CuadroTexto 32">
            <a:extLst>
              <a:ext uri="{FF2B5EF4-FFF2-40B4-BE49-F238E27FC236}">
                <a16:creationId xmlns:a16="http://schemas.microsoft.com/office/drawing/2014/main" id="{D96DD73A-F8FA-4750-9BE2-4D95F423E30A}"/>
              </a:ext>
            </a:extLst>
          </p:cNvPr>
          <p:cNvSpPr txBox="1"/>
          <p:nvPr/>
        </p:nvSpPr>
        <p:spPr>
          <a:xfrm>
            <a:off x="2929149" y="4974593"/>
            <a:ext cx="505791" cy="246221"/>
          </a:xfrm>
          <a:prstGeom prst="rect">
            <a:avLst/>
          </a:prstGeom>
          <a:noFill/>
        </p:spPr>
        <p:txBody>
          <a:bodyPr wrap="square" rtlCol="0">
            <a:spAutoFit/>
          </a:bodyPr>
          <a:lstStyle/>
          <a:p>
            <a:r>
              <a:rPr lang="es-CO" sz="1000" dirty="0">
                <a:solidFill>
                  <a:schemeClr val="bg1"/>
                </a:solidFill>
              </a:rPr>
              <a:t>858</a:t>
            </a:r>
          </a:p>
        </p:txBody>
      </p:sp>
      <p:sp>
        <p:nvSpPr>
          <p:cNvPr id="34" name="CuadroTexto 33">
            <a:extLst>
              <a:ext uri="{FF2B5EF4-FFF2-40B4-BE49-F238E27FC236}">
                <a16:creationId xmlns:a16="http://schemas.microsoft.com/office/drawing/2014/main" id="{EF2BEB7E-EA16-41A1-B18B-2849042457F3}"/>
              </a:ext>
            </a:extLst>
          </p:cNvPr>
          <p:cNvSpPr txBox="1"/>
          <p:nvPr/>
        </p:nvSpPr>
        <p:spPr>
          <a:xfrm>
            <a:off x="2789027" y="308826"/>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6" name="CuadroTexto 5">
            <a:extLst>
              <a:ext uri="{FF2B5EF4-FFF2-40B4-BE49-F238E27FC236}">
                <a16:creationId xmlns:a16="http://schemas.microsoft.com/office/drawing/2014/main" id="{96D2C404-F38D-4F57-9AC9-29D514434137}"/>
              </a:ext>
            </a:extLst>
          </p:cNvPr>
          <p:cNvSpPr txBox="1"/>
          <p:nvPr/>
        </p:nvSpPr>
        <p:spPr>
          <a:xfrm>
            <a:off x="3781307" y="1282244"/>
            <a:ext cx="4715393" cy="400110"/>
          </a:xfrm>
          <a:prstGeom prst="rect">
            <a:avLst/>
          </a:prstGeom>
          <a:noFill/>
        </p:spPr>
        <p:txBody>
          <a:bodyPr wrap="none" rtlCol="0">
            <a:spAutoFit/>
          </a:bodyPr>
          <a:lstStyle/>
          <a:p>
            <a:r>
              <a:rPr lang="es-ES" sz="2000" b="1" dirty="0">
                <a:solidFill>
                  <a:schemeClr val="accent1">
                    <a:lumMod val="75000"/>
                  </a:schemeClr>
                </a:solidFill>
                <a:latin typeface="Arial Narrow" panose="020B0606020202030204" pitchFamily="34" charset="0"/>
              </a:rPr>
              <a:t>Detalle Entidades en Enajenación Voluntaria</a:t>
            </a:r>
            <a:r>
              <a:rPr lang="es-ES" dirty="0"/>
              <a:t>. </a:t>
            </a:r>
            <a:endParaRPr lang="es-CO" dirty="0"/>
          </a:p>
        </p:txBody>
      </p:sp>
      <p:pic>
        <p:nvPicPr>
          <p:cNvPr id="3" name="Imagen 2">
            <a:extLst>
              <a:ext uri="{FF2B5EF4-FFF2-40B4-BE49-F238E27FC236}">
                <a16:creationId xmlns:a16="http://schemas.microsoft.com/office/drawing/2014/main" id="{C922CE9C-8134-4A93-9DBD-DC623B383E8B}"/>
              </a:ext>
            </a:extLst>
          </p:cNvPr>
          <p:cNvPicPr>
            <a:picLocks noChangeAspect="1"/>
          </p:cNvPicPr>
          <p:nvPr/>
        </p:nvPicPr>
        <p:blipFill>
          <a:blip r:embed="rId4"/>
          <a:stretch>
            <a:fillRect/>
          </a:stretch>
        </p:blipFill>
        <p:spPr>
          <a:xfrm>
            <a:off x="1498080" y="1713142"/>
            <a:ext cx="8794168" cy="4495608"/>
          </a:xfrm>
          <a:prstGeom prst="rect">
            <a:avLst/>
          </a:prstGeom>
        </p:spPr>
      </p:pic>
      <p:sp>
        <p:nvSpPr>
          <p:cNvPr id="14" name="CuadroTexto 13">
            <a:extLst>
              <a:ext uri="{FF2B5EF4-FFF2-40B4-BE49-F238E27FC236}">
                <a16:creationId xmlns:a16="http://schemas.microsoft.com/office/drawing/2014/main" id="{B4E47964-73DD-4EAB-8501-B7254F778EBE}"/>
              </a:ext>
            </a:extLst>
          </p:cNvPr>
          <p:cNvSpPr txBox="1"/>
          <p:nvPr/>
        </p:nvSpPr>
        <p:spPr>
          <a:xfrm>
            <a:off x="8752475"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131245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8538" y="1930777"/>
            <a:ext cx="9701030" cy="2862322"/>
          </a:xfrm>
          <a:prstGeom prst="rect">
            <a:avLst/>
          </a:prstGeom>
          <a:noFill/>
        </p:spPr>
        <p:txBody>
          <a:bodyPr wrap="square" rtlCol="0">
            <a:spAutoFit/>
          </a:bodyPr>
          <a:lstStyle/>
          <a:p>
            <a:pPr algn="ctr"/>
            <a:r>
              <a:rPr lang="es-CO" sz="6000" b="1" dirty="0">
                <a:solidFill>
                  <a:schemeClr val="accent1">
                    <a:lumMod val="75000"/>
                  </a:schemeClr>
                </a:solidFill>
                <a:latin typeface="Arial Narrow" panose="020B0606020202030204" pitchFamily="34" charset="0"/>
              </a:rPr>
              <a:t>Resultados </a:t>
            </a:r>
          </a:p>
          <a:p>
            <a:pPr algn="ctr"/>
            <a:r>
              <a:rPr lang="es-CO" sz="6000" b="1" dirty="0">
                <a:solidFill>
                  <a:schemeClr val="accent1">
                    <a:lumMod val="75000"/>
                  </a:schemeClr>
                </a:solidFill>
                <a:latin typeface="Arial Narrow" panose="020B0606020202030204" pitchFamily="34" charset="0"/>
              </a:rPr>
              <a:t>Comercialización Inmuebles</a:t>
            </a:r>
          </a:p>
          <a:p>
            <a:pPr algn="ctr"/>
            <a:r>
              <a:rPr lang="es-CO" sz="6000" b="1" dirty="0">
                <a:solidFill>
                  <a:schemeClr val="accent1">
                    <a:lumMod val="75000"/>
                  </a:schemeClr>
                </a:solidFill>
                <a:latin typeface="Arial Narrow" panose="020B0606020202030204" pitchFamily="34" charset="0"/>
              </a:rPr>
              <a:t>a Agosto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31</a:t>
            </a:fld>
            <a:endParaRPr lang="es-ES"/>
          </a:p>
        </p:txBody>
      </p:sp>
    </p:spTree>
    <p:extLst>
      <p:ext uri="{BB962C8B-B14F-4D97-AF65-F5344CB8AC3E}">
        <p14:creationId xmlns:p14="http://schemas.microsoft.com/office/powerpoint/2010/main" val="370733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agosto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pPr algn="ctr"/>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$214.603</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pPr algn="ctr"/>
            <a:r>
              <a:rPr lang="es-CO" b="1" dirty="0" err="1">
                <a:latin typeface="Arial Narrow" panose="020B0606020202030204" pitchFamily="34" charset="0"/>
              </a:rPr>
              <a:t>Cant</a:t>
            </a:r>
            <a:r>
              <a:rPr lang="es-CO" b="1" dirty="0">
                <a:latin typeface="Arial Narrow" panose="020B0606020202030204" pitchFamily="34" charset="0"/>
              </a:rPr>
              <a:t>. Inmuebles Vendidos:	</a:t>
            </a:r>
            <a:r>
              <a:rPr lang="es-CO" sz="2800" b="1" dirty="0">
                <a:solidFill>
                  <a:schemeClr val="accent2">
                    <a:lumMod val="75000"/>
                  </a:schemeClr>
                </a:solidFill>
                <a:latin typeface="Arial Narrow" panose="020B0606020202030204" pitchFamily="34" charset="0"/>
              </a:rPr>
              <a:t>614 Unid. / 781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51" name="CuadroTexto 50">
            <a:extLst>
              <a:ext uri="{FF2B5EF4-FFF2-40B4-BE49-F238E27FC236}">
                <a16:creationId xmlns:a16="http://schemas.microsoft.com/office/drawing/2014/main" id="{8895C122-2226-4738-900D-345EBDA6FFF7}"/>
              </a:ext>
            </a:extLst>
          </p:cNvPr>
          <p:cNvSpPr txBox="1"/>
          <p:nvPr/>
        </p:nvSpPr>
        <p:spPr>
          <a:xfrm>
            <a:off x="520685" y="5118627"/>
            <a:ext cx="10817864" cy="1200329"/>
          </a:xfrm>
          <a:prstGeom prst="rect">
            <a:avLst/>
          </a:prstGeom>
          <a:noFill/>
        </p:spPr>
        <p:txBody>
          <a:bodyPr wrap="square" rtlCol="0">
            <a:spAutoFit/>
          </a:bodyPr>
          <a:lstStyle/>
          <a:p>
            <a:pPr marL="342900" indent="-342900">
              <a:buFont typeface="Arial" panose="020B0604020202020204" pitchFamily="34" charset="0"/>
              <a:buChar char="•"/>
            </a:pPr>
            <a:r>
              <a:rPr lang="es-CO" dirty="0">
                <a:latin typeface="Arial Narrow" panose="020B0606020202030204" pitchFamily="34" charset="0"/>
              </a:rPr>
              <a:t>454 Unidades vendidas han sido </a:t>
            </a:r>
            <a:r>
              <a:rPr lang="es-CO" b="1" dirty="0">
                <a:solidFill>
                  <a:schemeClr val="accent5">
                    <a:lumMod val="75000"/>
                  </a:schemeClr>
                </a:solidFill>
                <a:latin typeface="Arial Narrow" panose="020B0606020202030204" pitchFamily="34" charset="0"/>
              </a:rPr>
              <a:t>Extintas</a:t>
            </a:r>
            <a:r>
              <a:rPr lang="es-CO" dirty="0">
                <a:solidFill>
                  <a:schemeClr val="accent5">
                    <a:lumMod val="75000"/>
                  </a:schemeClr>
                </a:solidFill>
                <a:latin typeface="Arial Narrow" panose="020B0606020202030204" pitchFamily="34" charset="0"/>
              </a:rPr>
              <a:t> </a:t>
            </a:r>
            <a:r>
              <a:rPr lang="es-CO" dirty="0">
                <a:latin typeface="Arial Narrow" panose="020B0606020202030204" pitchFamily="34" charset="0"/>
              </a:rPr>
              <a:t>y representan el 90% del valor de las ventas aportando </a:t>
            </a:r>
            <a:r>
              <a:rPr lang="es-CO" b="1" dirty="0">
                <a:solidFill>
                  <a:schemeClr val="accent5">
                    <a:lumMod val="75000"/>
                  </a:schemeClr>
                </a:solidFill>
                <a:latin typeface="Arial Narrow" panose="020B0606020202030204" pitchFamily="34" charset="0"/>
              </a:rPr>
              <a:t>$192.898</a:t>
            </a:r>
          </a:p>
          <a:p>
            <a:pPr marL="342900" indent="-342900">
              <a:buFont typeface="Arial" panose="020B0604020202020204" pitchFamily="34" charset="0"/>
              <a:buChar char="•"/>
            </a:pPr>
            <a:r>
              <a:rPr lang="es-CO" dirty="0">
                <a:latin typeface="Arial Narrow" panose="020B0606020202030204" pitchFamily="34" charset="0"/>
              </a:rPr>
              <a:t>154 Unidades vendidas han sido por </a:t>
            </a:r>
            <a:r>
              <a:rPr lang="es-CO" b="1" dirty="0">
                <a:solidFill>
                  <a:schemeClr val="accent5">
                    <a:lumMod val="75000"/>
                  </a:schemeClr>
                </a:solidFill>
                <a:latin typeface="Arial Narrow" panose="020B0606020202030204" pitchFamily="34" charset="0"/>
              </a:rPr>
              <a:t>Enajenación Temprana </a:t>
            </a:r>
            <a:r>
              <a:rPr lang="es-CO" dirty="0">
                <a:latin typeface="Arial Narrow" panose="020B0606020202030204" pitchFamily="34" charset="0"/>
              </a:rPr>
              <a:t>y representan el 9% de las ventas aportando </a:t>
            </a:r>
            <a:r>
              <a:rPr lang="es-CO" b="1" dirty="0">
                <a:solidFill>
                  <a:schemeClr val="accent5">
                    <a:lumMod val="75000"/>
                  </a:schemeClr>
                </a:solidFill>
                <a:latin typeface="Arial Narrow" panose="020B0606020202030204" pitchFamily="34" charset="0"/>
              </a:rPr>
              <a:t>$18.332</a:t>
            </a:r>
          </a:p>
          <a:p>
            <a:pPr marL="342900" indent="-342900">
              <a:buFont typeface="Arial" panose="020B0604020202020204" pitchFamily="34" charset="0"/>
              <a:buChar char="•"/>
            </a:pPr>
            <a:r>
              <a:rPr lang="es-CO" dirty="0">
                <a:latin typeface="Arial Narrow" panose="020B0606020202030204" pitchFamily="34" charset="0"/>
              </a:rPr>
              <a:t>6 Unidades vendidas han sido </a:t>
            </a:r>
            <a:r>
              <a:rPr lang="es-CO" b="1" dirty="0">
                <a:solidFill>
                  <a:schemeClr val="accent5">
                    <a:lumMod val="75000"/>
                  </a:schemeClr>
                </a:solidFill>
                <a:latin typeface="Arial Narrow" panose="020B0606020202030204" pitchFamily="34" charset="0"/>
              </a:rPr>
              <a:t>Sociales</a:t>
            </a:r>
            <a:r>
              <a:rPr lang="es-CO" dirty="0">
                <a:solidFill>
                  <a:schemeClr val="accent1">
                    <a:lumMod val="75000"/>
                  </a:schemeClr>
                </a:solidFill>
                <a:latin typeface="Arial Narrow" panose="020B0606020202030204" pitchFamily="34" charset="0"/>
              </a:rPr>
              <a:t> </a:t>
            </a:r>
            <a:r>
              <a:rPr lang="es-CO" dirty="0">
                <a:latin typeface="Arial Narrow" panose="020B0606020202030204" pitchFamily="34" charset="0"/>
              </a:rPr>
              <a:t>y representan el 2%  del valor de las ventas, aportando </a:t>
            </a:r>
            <a:r>
              <a:rPr lang="es-CO" b="1" dirty="0">
                <a:solidFill>
                  <a:schemeClr val="accent5">
                    <a:lumMod val="75000"/>
                  </a:schemeClr>
                </a:solidFill>
                <a:latin typeface="Arial Narrow" panose="020B0606020202030204" pitchFamily="34" charset="0"/>
              </a:rPr>
              <a:t>$3.372</a:t>
            </a:r>
          </a:p>
          <a:p>
            <a:pPr marL="342900" indent="-342900">
              <a:buFont typeface="Arial" panose="020B0604020202020204" pitchFamily="34" charset="0"/>
              <a:buChar char="•"/>
            </a:pPr>
            <a:r>
              <a:rPr lang="es-CO" dirty="0">
                <a:latin typeface="Arial Narrow" panose="020B0606020202030204" pitchFamily="34" charset="0"/>
              </a:rPr>
              <a:t>De los inmuebles vendidos (407 unidades), son de </a:t>
            </a:r>
            <a:r>
              <a:rPr lang="es-CO" b="1" dirty="0">
                <a:solidFill>
                  <a:schemeClr val="accent5">
                    <a:lumMod val="75000"/>
                  </a:schemeClr>
                </a:solidFill>
                <a:latin typeface="Arial Narrow" panose="020B0606020202030204" pitchFamily="34" charset="0"/>
              </a:rPr>
              <a:t>uso de vivienda</a:t>
            </a:r>
            <a:r>
              <a:rPr lang="es-CO" dirty="0">
                <a:solidFill>
                  <a:schemeClr val="accent5">
                    <a:lumMod val="75000"/>
                  </a:schemeClr>
                </a:solidFill>
                <a:latin typeface="Arial Narrow" panose="020B0606020202030204" pitchFamily="34" charset="0"/>
              </a:rPr>
              <a:t>, </a:t>
            </a:r>
            <a:r>
              <a:rPr lang="es-CO" dirty="0">
                <a:latin typeface="Arial Narrow" panose="020B0606020202030204" pitchFamily="34" charset="0"/>
              </a:rPr>
              <a:t>aportando </a:t>
            </a:r>
            <a:r>
              <a:rPr lang="es-CO" b="1" dirty="0">
                <a:solidFill>
                  <a:schemeClr val="accent5">
                    <a:lumMod val="75000"/>
                  </a:schemeClr>
                </a:solidFill>
                <a:latin typeface="Arial Narrow" panose="020B0606020202030204" pitchFamily="34" charset="0"/>
              </a:rPr>
              <a:t>$149.917,1 </a:t>
            </a:r>
            <a:r>
              <a:rPr lang="es-CO" dirty="0">
                <a:latin typeface="Arial Narrow" panose="020B0606020202030204" pitchFamily="34" charset="0"/>
              </a:rPr>
              <a:t>(70%)</a:t>
            </a:r>
          </a:p>
        </p:txBody>
      </p:sp>
      <p:graphicFrame>
        <p:nvGraphicFramePr>
          <p:cNvPr id="55" name="Gráfico 54">
            <a:extLst>
              <a:ext uri="{FF2B5EF4-FFF2-40B4-BE49-F238E27FC236}">
                <a16:creationId xmlns:a16="http://schemas.microsoft.com/office/drawing/2014/main" id="{8C35E118-BAE6-4016-A447-3A33BD13744D}"/>
              </a:ext>
            </a:extLst>
          </p:cNvPr>
          <p:cNvGraphicFramePr>
            <a:graphicFrameLocks/>
          </p:cNvGraphicFramePr>
          <p:nvPr>
            <p:extLst/>
          </p:nvPr>
        </p:nvGraphicFramePr>
        <p:xfrm>
          <a:off x="919526" y="1615604"/>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126C32D3-47F0-4D9C-B635-3D443F11E09F}"/>
              </a:ext>
            </a:extLst>
          </p:cNvPr>
          <p:cNvGraphicFramePr>
            <a:graphicFrameLocks/>
          </p:cNvGraphicFramePr>
          <p:nvPr>
            <p:extLst/>
          </p:nvPr>
        </p:nvGraphicFramePr>
        <p:xfrm>
          <a:off x="520684" y="1480461"/>
          <a:ext cx="5270516" cy="3300187"/>
        </p:xfrm>
        <a:graphic>
          <a:graphicData uri="http://schemas.openxmlformats.org/drawingml/2006/chart">
            <c:chart xmlns:c="http://schemas.openxmlformats.org/drawingml/2006/chart" xmlns:r="http://schemas.openxmlformats.org/officeDocument/2006/relationships" r:id="rId5"/>
          </a:graphicData>
        </a:graphic>
      </p:graphicFrame>
      <p:sp>
        <p:nvSpPr>
          <p:cNvPr id="15" name="CuadroTexto 14">
            <a:extLst>
              <a:ext uri="{FF2B5EF4-FFF2-40B4-BE49-F238E27FC236}">
                <a16:creationId xmlns:a16="http://schemas.microsoft.com/office/drawing/2014/main" id="{6C7792EE-0CAA-4BA1-97CE-5FBDC91840CA}"/>
              </a:ext>
            </a:extLst>
          </p:cNvPr>
          <p:cNvSpPr txBox="1"/>
          <p:nvPr/>
        </p:nvSpPr>
        <p:spPr>
          <a:xfrm>
            <a:off x="961644" y="4698475"/>
            <a:ext cx="456682" cy="261610"/>
          </a:xfrm>
          <a:prstGeom prst="rect">
            <a:avLst/>
          </a:prstGeom>
          <a:solidFill>
            <a:schemeClr val="bg1"/>
          </a:solidFill>
        </p:spPr>
        <p:txBody>
          <a:bodyPr wrap="square" rtlCol="0">
            <a:spAutoFit/>
          </a:bodyPr>
          <a:lstStyle/>
          <a:p>
            <a:r>
              <a:rPr lang="es-CO" sz="1050" b="1" dirty="0">
                <a:solidFill>
                  <a:schemeClr val="accent5">
                    <a:lumMod val="75000"/>
                  </a:schemeClr>
                </a:solidFill>
              </a:rPr>
              <a:t>5%</a:t>
            </a:r>
          </a:p>
        </p:txBody>
      </p:sp>
      <p:sp>
        <p:nvSpPr>
          <p:cNvPr id="16" name="CuadroTexto 15">
            <a:extLst>
              <a:ext uri="{FF2B5EF4-FFF2-40B4-BE49-F238E27FC236}">
                <a16:creationId xmlns:a16="http://schemas.microsoft.com/office/drawing/2014/main" id="{1D5D908C-A726-43E8-954E-8B2112BD2E33}"/>
              </a:ext>
            </a:extLst>
          </p:cNvPr>
          <p:cNvSpPr txBox="1"/>
          <p:nvPr/>
        </p:nvSpPr>
        <p:spPr>
          <a:xfrm>
            <a:off x="1977051" y="4702628"/>
            <a:ext cx="456682" cy="261610"/>
          </a:xfrm>
          <a:prstGeom prst="rect">
            <a:avLst/>
          </a:prstGeom>
          <a:solidFill>
            <a:schemeClr val="bg1"/>
          </a:solidFill>
        </p:spPr>
        <p:txBody>
          <a:bodyPr wrap="square" rtlCol="0">
            <a:spAutoFit/>
          </a:bodyPr>
          <a:lstStyle/>
          <a:p>
            <a:r>
              <a:rPr lang="es-CO" sz="1050" b="1" dirty="0">
                <a:solidFill>
                  <a:schemeClr val="accent5">
                    <a:lumMod val="75000"/>
                  </a:schemeClr>
                </a:solidFill>
              </a:rPr>
              <a:t>10%</a:t>
            </a:r>
          </a:p>
        </p:txBody>
      </p:sp>
      <p:sp>
        <p:nvSpPr>
          <p:cNvPr id="17" name="CuadroTexto 16">
            <a:extLst>
              <a:ext uri="{FF2B5EF4-FFF2-40B4-BE49-F238E27FC236}">
                <a16:creationId xmlns:a16="http://schemas.microsoft.com/office/drawing/2014/main" id="{22A0DB77-3CB2-4A86-BE92-F42EC0DE21E5}"/>
              </a:ext>
            </a:extLst>
          </p:cNvPr>
          <p:cNvSpPr txBox="1"/>
          <p:nvPr/>
        </p:nvSpPr>
        <p:spPr>
          <a:xfrm>
            <a:off x="2955568" y="4695296"/>
            <a:ext cx="456682" cy="261610"/>
          </a:xfrm>
          <a:prstGeom prst="rect">
            <a:avLst/>
          </a:prstGeom>
          <a:solidFill>
            <a:schemeClr val="bg1"/>
          </a:solidFill>
        </p:spPr>
        <p:txBody>
          <a:bodyPr wrap="square" rtlCol="0">
            <a:spAutoFit/>
          </a:bodyPr>
          <a:lstStyle/>
          <a:p>
            <a:r>
              <a:rPr lang="es-CO" sz="1050" b="1" dirty="0">
                <a:solidFill>
                  <a:schemeClr val="accent5">
                    <a:lumMod val="75000"/>
                  </a:schemeClr>
                </a:solidFill>
              </a:rPr>
              <a:t>21%</a:t>
            </a:r>
          </a:p>
        </p:txBody>
      </p:sp>
      <p:sp>
        <p:nvSpPr>
          <p:cNvPr id="19" name="CuadroTexto 18">
            <a:extLst>
              <a:ext uri="{FF2B5EF4-FFF2-40B4-BE49-F238E27FC236}">
                <a16:creationId xmlns:a16="http://schemas.microsoft.com/office/drawing/2014/main" id="{C86F0F23-76B6-49A0-B8A7-C6CAB7886B7E}"/>
              </a:ext>
            </a:extLst>
          </p:cNvPr>
          <p:cNvSpPr txBox="1"/>
          <p:nvPr/>
        </p:nvSpPr>
        <p:spPr>
          <a:xfrm>
            <a:off x="3961495" y="4702801"/>
            <a:ext cx="456682" cy="253916"/>
          </a:xfrm>
          <a:prstGeom prst="rect">
            <a:avLst/>
          </a:prstGeom>
          <a:solidFill>
            <a:schemeClr val="bg1"/>
          </a:solidFill>
        </p:spPr>
        <p:txBody>
          <a:bodyPr wrap="square" rtlCol="0">
            <a:spAutoFit/>
          </a:bodyPr>
          <a:lstStyle/>
          <a:p>
            <a:r>
              <a:rPr lang="es-CO" sz="1050" b="1" dirty="0">
                <a:solidFill>
                  <a:schemeClr val="accent5">
                    <a:lumMod val="75000"/>
                  </a:schemeClr>
                </a:solidFill>
              </a:rPr>
              <a:t>48%</a:t>
            </a:r>
          </a:p>
        </p:txBody>
      </p:sp>
      <p:sp>
        <p:nvSpPr>
          <p:cNvPr id="20" name="CuadroTexto 19">
            <a:extLst>
              <a:ext uri="{FF2B5EF4-FFF2-40B4-BE49-F238E27FC236}">
                <a16:creationId xmlns:a16="http://schemas.microsoft.com/office/drawing/2014/main" id="{95ED28E3-2CEE-4DEB-89B1-792C04D49B91}"/>
              </a:ext>
            </a:extLst>
          </p:cNvPr>
          <p:cNvSpPr txBox="1"/>
          <p:nvPr/>
        </p:nvSpPr>
        <p:spPr>
          <a:xfrm>
            <a:off x="4960346" y="4698475"/>
            <a:ext cx="456682" cy="261610"/>
          </a:xfrm>
          <a:prstGeom prst="rect">
            <a:avLst/>
          </a:prstGeom>
          <a:solidFill>
            <a:schemeClr val="bg1"/>
          </a:solidFill>
        </p:spPr>
        <p:txBody>
          <a:bodyPr wrap="square" rtlCol="0">
            <a:spAutoFit/>
          </a:bodyPr>
          <a:lstStyle/>
          <a:p>
            <a:r>
              <a:rPr lang="es-CO" sz="1050" b="1" dirty="0">
                <a:solidFill>
                  <a:schemeClr val="accent5">
                    <a:lumMod val="75000"/>
                  </a:schemeClr>
                </a:solidFill>
              </a:rPr>
              <a:t>16%</a:t>
            </a:r>
          </a:p>
        </p:txBody>
      </p:sp>
      <p:graphicFrame>
        <p:nvGraphicFramePr>
          <p:cNvPr id="21" name="Gráfico 20">
            <a:extLst>
              <a:ext uri="{FF2B5EF4-FFF2-40B4-BE49-F238E27FC236}">
                <a16:creationId xmlns:a16="http://schemas.microsoft.com/office/drawing/2014/main" id="{91262130-D2BC-4DD2-95F0-7C80A5FB868F}"/>
              </a:ext>
            </a:extLst>
          </p:cNvPr>
          <p:cNvGraphicFramePr>
            <a:graphicFrameLocks/>
          </p:cNvGraphicFramePr>
          <p:nvPr>
            <p:extLst/>
          </p:nvPr>
        </p:nvGraphicFramePr>
        <p:xfrm>
          <a:off x="6222797" y="1682512"/>
          <a:ext cx="5115751" cy="3214571"/>
        </p:xfrm>
        <a:graphic>
          <a:graphicData uri="http://schemas.openxmlformats.org/drawingml/2006/chart">
            <c:chart xmlns:c="http://schemas.openxmlformats.org/drawingml/2006/chart" xmlns:r="http://schemas.openxmlformats.org/officeDocument/2006/relationships" r:id="rId6"/>
          </a:graphicData>
        </a:graphic>
      </p:graphicFrame>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32</a:t>
            </a:fld>
            <a:endParaRPr lang="es-ES"/>
          </a:p>
        </p:txBody>
      </p:sp>
      <p:sp>
        <p:nvSpPr>
          <p:cNvPr id="22" name="CuadroTexto 21">
            <a:extLst>
              <a:ext uri="{FF2B5EF4-FFF2-40B4-BE49-F238E27FC236}">
                <a16:creationId xmlns:a16="http://schemas.microsoft.com/office/drawing/2014/main" id="{DFDBDE60-DD8D-4739-B300-967EA439467C}"/>
              </a:ext>
            </a:extLst>
          </p:cNvPr>
          <p:cNvSpPr txBox="1"/>
          <p:nvPr/>
        </p:nvSpPr>
        <p:spPr>
          <a:xfrm>
            <a:off x="8752475"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599001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7589" y="434715"/>
            <a:ext cx="571817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agosto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87445"/>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802235" y="2493436"/>
            <a:ext cx="691786" cy="620975"/>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906248" y="1238816"/>
            <a:ext cx="3970254" cy="400110"/>
          </a:xfrm>
          <a:prstGeom prst="rect">
            <a:avLst/>
          </a:prstGeom>
          <a:noFill/>
        </p:spPr>
        <p:txBody>
          <a:bodyPr wrap="square" rtlCol="0">
            <a:spAutoFit/>
          </a:bodyPr>
          <a:lstStyle/>
          <a:p>
            <a:pPr algn="ctr"/>
            <a:r>
              <a:rPr lang="es-CO" sz="20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6805120" y="1302568"/>
            <a:ext cx="4050239" cy="400110"/>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20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437413" y="2083465"/>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0" y="2750067"/>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447156" y="264666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3</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4225904" y="2065895"/>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4017796" y="2646665"/>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$471,6</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917914" y="3215984"/>
            <a:ext cx="479890" cy="504341"/>
          </a:xfrm>
          <a:prstGeom prst="rect">
            <a:avLst/>
          </a:prstGeom>
        </p:spPr>
      </p:pic>
      <p:sp>
        <p:nvSpPr>
          <p:cNvPr id="52" name="CuadroTexto 51">
            <a:extLst>
              <a:ext uri="{FF2B5EF4-FFF2-40B4-BE49-F238E27FC236}">
                <a16:creationId xmlns:a16="http://schemas.microsoft.com/office/drawing/2014/main" id="{FE4CD6D3-1042-4E3E-AB04-DF5068626F14}"/>
              </a:ext>
            </a:extLst>
          </p:cNvPr>
          <p:cNvSpPr txBox="1"/>
          <p:nvPr/>
        </p:nvSpPr>
        <p:spPr>
          <a:xfrm>
            <a:off x="1447155" y="3241650"/>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3</a:t>
            </a:r>
          </a:p>
        </p:txBody>
      </p:sp>
      <p:sp>
        <p:nvSpPr>
          <p:cNvPr id="53" name="CuadroTexto 52">
            <a:extLst>
              <a:ext uri="{FF2B5EF4-FFF2-40B4-BE49-F238E27FC236}">
                <a16:creationId xmlns:a16="http://schemas.microsoft.com/office/drawing/2014/main" id="{FB16B013-7726-489A-B55E-54D23E343FDD}"/>
              </a:ext>
            </a:extLst>
          </p:cNvPr>
          <p:cNvSpPr txBox="1"/>
          <p:nvPr/>
        </p:nvSpPr>
        <p:spPr>
          <a:xfrm>
            <a:off x="4012078" y="3241650"/>
            <a:ext cx="1119094" cy="400110"/>
          </a:xfrm>
          <a:prstGeom prst="rect">
            <a:avLst/>
          </a:prstGeom>
          <a:noFill/>
        </p:spPr>
        <p:txBody>
          <a:bodyPr wrap="square" rtlCol="0">
            <a:spAutoFit/>
          </a:bodyPr>
          <a:lstStyle>
            <a:defPPr>
              <a:defRPr lang="es-ES"/>
            </a:defPPr>
            <a:lvl1pPr algn="r">
              <a:defRPr b="1">
                <a:solidFill>
                  <a:schemeClr val="accent3">
                    <a:lumMod val="75000"/>
                  </a:schemeClr>
                </a:solidFill>
                <a:latin typeface="Arial Narrow" panose="020B0606020202030204" pitchFamily="34" charset="0"/>
              </a:defRPr>
            </a:lvl1pPr>
          </a:lstStyle>
          <a:p>
            <a:r>
              <a:rPr lang="es-CO" sz="2000" dirty="0"/>
              <a:t>$565,9</a:t>
            </a:r>
          </a:p>
        </p:txBody>
      </p:sp>
      <p:sp>
        <p:nvSpPr>
          <p:cNvPr id="55" name="CuadroTexto 54">
            <a:extLst>
              <a:ext uri="{FF2B5EF4-FFF2-40B4-BE49-F238E27FC236}">
                <a16:creationId xmlns:a16="http://schemas.microsoft.com/office/drawing/2014/main" id="{704C034E-238F-49A6-82D5-0216064EF639}"/>
              </a:ext>
            </a:extLst>
          </p:cNvPr>
          <p:cNvSpPr txBox="1"/>
          <p:nvPr/>
        </p:nvSpPr>
        <p:spPr>
          <a:xfrm>
            <a:off x="0" y="3267031"/>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pic>
        <p:nvPicPr>
          <p:cNvPr id="16" name="Imagen 15">
            <a:extLst>
              <a:ext uri="{FF2B5EF4-FFF2-40B4-BE49-F238E27FC236}">
                <a16:creationId xmlns:a16="http://schemas.microsoft.com/office/drawing/2014/main" id="{4126F419-252D-4782-90E0-1D322DC7662E}"/>
              </a:ext>
            </a:extLst>
          </p:cNvPr>
          <p:cNvPicPr>
            <a:picLocks noChangeAspect="1"/>
          </p:cNvPicPr>
          <p:nvPr/>
        </p:nvPicPr>
        <p:blipFill rotWithShape="1">
          <a:blip r:embed="rId6"/>
          <a:srcRect l="24278" t="76788" r="69304" b="13867"/>
          <a:stretch/>
        </p:blipFill>
        <p:spPr>
          <a:xfrm>
            <a:off x="841800" y="3780962"/>
            <a:ext cx="556004" cy="455423"/>
          </a:xfrm>
          <a:prstGeom prst="rect">
            <a:avLst/>
          </a:prstGeom>
        </p:spPr>
      </p:pic>
      <p:sp>
        <p:nvSpPr>
          <p:cNvPr id="56" name="CuadroTexto 55">
            <a:extLst>
              <a:ext uri="{FF2B5EF4-FFF2-40B4-BE49-F238E27FC236}">
                <a16:creationId xmlns:a16="http://schemas.microsoft.com/office/drawing/2014/main" id="{319CC4BE-E122-4AF8-AC5B-884AC0C1A42F}"/>
              </a:ext>
            </a:extLst>
          </p:cNvPr>
          <p:cNvSpPr txBox="1"/>
          <p:nvPr/>
        </p:nvSpPr>
        <p:spPr>
          <a:xfrm>
            <a:off x="32797" y="3856955"/>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sp>
        <p:nvSpPr>
          <p:cNvPr id="57" name="CuadroTexto 56">
            <a:extLst>
              <a:ext uri="{FF2B5EF4-FFF2-40B4-BE49-F238E27FC236}">
                <a16:creationId xmlns:a16="http://schemas.microsoft.com/office/drawing/2014/main" id="{33D7D0E7-A7D5-47F5-816B-FF0F30F320CA}"/>
              </a:ext>
            </a:extLst>
          </p:cNvPr>
          <p:cNvSpPr txBox="1"/>
          <p:nvPr/>
        </p:nvSpPr>
        <p:spPr>
          <a:xfrm>
            <a:off x="1437413" y="3828245"/>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1</a:t>
            </a:r>
          </a:p>
        </p:txBody>
      </p:sp>
      <p:sp>
        <p:nvSpPr>
          <p:cNvPr id="60" name="CuadroTexto 59">
            <a:extLst>
              <a:ext uri="{FF2B5EF4-FFF2-40B4-BE49-F238E27FC236}">
                <a16:creationId xmlns:a16="http://schemas.microsoft.com/office/drawing/2014/main" id="{AE8B2F3E-8151-4494-B715-95F2D52D4B06}"/>
              </a:ext>
            </a:extLst>
          </p:cNvPr>
          <p:cNvSpPr txBox="1"/>
          <p:nvPr/>
        </p:nvSpPr>
        <p:spPr>
          <a:xfrm>
            <a:off x="1437413" y="4217059"/>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7</a:t>
            </a:r>
          </a:p>
        </p:txBody>
      </p:sp>
      <p:sp>
        <p:nvSpPr>
          <p:cNvPr id="61" name="CuadroTexto 60">
            <a:extLst>
              <a:ext uri="{FF2B5EF4-FFF2-40B4-BE49-F238E27FC236}">
                <a16:creationId xmlns:a16="http://schemas.microsoft.com/office/drawing/2014/main" id="{FF2B63CA-ECE0-4DCF-9088-1E271C5DD45C}"/>
              </a:ext>
            </a:extLst>
          </p:cNvPr>
          <p:cNvSpPr txBox="1"/>
          <p:nvPr/>
        </p:nvSpPr>
        <p:spPr>
          <a:xfrm>
            <a:off x="3906645" y="4186927"/>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$1.316,0</a:t>
            </a:r>
          </a:p>
        </p:txBody>
      </p:sp>
      <p:sp>
        <p:nvSpPr>
          <p:cNvPr id="62" name="CuadroTexto 61">
            <a:extLst>
              <a:ext uri="{FF2B5EF4-FFF2-40B4-BE49-F238E27FC236}">
                <a16:creationId xmlns:a16="http://schemas.microsoft.com/office/drawing/2014/main" id="{307658F3-DF2C-4E95-8058-9D5ECF1BCC2D}"/>
              </a:ext>
            </a:extLst>
          </p:cNvPr>
          <p:cNvSpPr txBox="1"/>
          <p:nvPr/>
        </p:nvSpPr>
        <p:spPr>
          <a:xfrm>
            <a:off x="3871931" y="3819399"/>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$278.5</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721237" y="2098334"/>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730980" y="264395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66" name="CuadroTexto 65">
            <a:extLst>
              <a:ext uri="{FF2B5EF4-FFF2-40B4-BE49-F238E27FC236}">
                <a16:creationId xmlns:a16="http://schemas.microsoft.com/office/drawing/2014/main" id="{8FE2BD11-6025-4681-AD80-BEDADC10F61B}"/>
              </a:ext>
            </a:extLst>
          </p:cNvPr>
          <p:cNvSpPr txBox="1"/>
          <p:nvPr/>
        </p:nvSpPr>
        <p:spPr>
          <a:xfrm>
            <a:off x="2721237" y="3238993"/>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6</a:t>
            </a:r>
          </a:p>
        </p:txBody>
      </p:sp>
      <p:sp>
        <p:nvSpPr>
          <p:cNvPr id="67" name="CuadroTexto 66">
            <a:extLst>
              <a:ext uri="{FF2B5EF4-FFF2-40B4-BE49-F238E27FC236}">
                <a16:creationId xmlns:a16="http://schemas.microsoft.com/office/drawing/2014/main" id="{6A834A99-FE2E-42EC-8000-80C801D7D5E0}"/>
              </a:ext>
            </a:extLst>
          </p:cNvPr>
          <p:cNvSpPr txBox="1"/>
          <p:nvPr/>
        </p:nvSpPr>
        <p:spPr>
          <a:xfrm>
            <a:off x="2721237" y="3795979"/>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1</a:t>
            </a:r>
          </a:p>
        </p:txBody>
      </p:sp>
      <p:sp>
        <p:nvSpPr>
          <p:cNvPr id="68" name="CuadroTexto 67">
            <a:extLst>
              <a:ext uri="{FF2B5EF4-FFF2-40B4-BE49-F238E27FC236}">
                <a16:creationId xmlns:a16="http://schemas.microsoft.com/office/drawing/2014/main" id="{D64E0701-A353-4370-A95F-31313354597D}"/>
              </a:ext>
            </a:extLst>
          </p:cNvPr>
          <p:cNvSpPr txBox="1"/>
          <p:nvPr/>
        </p:nvSpPr>
        <p:spPr>
          <a:xfrm>
            <a:off x="2721237" y="4184793"/>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12</a:t>
            </a:r>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527142" y="2543643"/>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487148" y="4167246"/>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527142" y="3117394"/>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96" name="Conector recto 95">
            <a:extLst>
              <a:ext uri="{FF2B5EF4-FFF2-40B4-BE49-F238E27FC236}">
                <a16:creationId xmlns:a16="http://schemas.microsoft.com/office/drawing/2014/main" id="{ED00F370-60D5-4223-AD13-F50E2AD29600}"/>
              </a:ext>
            </a:extLst>
          </p:cNvPr>
          <p:cNvCxnSpPr/>
          <p:nvPr/>
        </p:nvCxnSpPr>
        <p:spPr>
          <a:xfrm>
            <a:off x="1527142" y="3623738"/>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2E330E70-650E-4190-B94A-C194EA1BB221}"/>
              </a:ext>
            </a:extLst>
          </p:cNvPr>
          <p:cNvSpPr txBox="1"/>
          <p:nvPr/>
        </p:nvSpPr>
        <p:spPr>
          <a:xfrm>
            <a:off x="32797" y="5050028"/>
            <a:ext cx="6063200" cy="646331"/>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recibe oferta por 3 inmuebles de enajenación temprana $462,2</a:t>
            </a:r>
          </a:p>
          <a:p>
            <a:pPr marL="285750" indent="-285750">
              <a:buFont typeface="Arial" panose="020B0604020202020204" pitchFamily="34" charset="0"/>
              <a:buChar char="•"/>
            </a:pPr>
            <a:r>
              <a:rPr lang="es-CO" dirty="0">
                <a:latin typeface="Arial Narrow" panose="020B0606020202030204" pitchFamily="34" charset="0"/>
              </a:rPr>
              <a:t>Se recibe oferta por 4 inmuebles Extintos $853,8</a:t>
            </a:r>
          </a:p>
        </p:txBody>
      </p:sp>
      <p:sp>
        <p:nvSpPr>
          <p:cNvPr id="121" name="CuadroTexto 120">
            <a:extLst>
              <a:ext uri="{FF2B5EF4-FFF2-40B4-BE49-F238E27FC236}">
                <a16:creationId xmlns:a16="http://schemas.microsoft.com/office/drawing/2014/main" id="{39EBFD8B-19B8-4F56-AECC-7B44C0AF48A4}"/>
              </a:ext>
            </a:extLst>
          </p:cNvPr>
          <p:cNvSpPr txBox="1"/>
          <p:nvPr/>
        </p:nvSpPr>
        <p:spPr>
          <a:xfrm>
            <a:off x="6096000" y="5002044"/>
            <a:ext cx="5910469" cy="923330"/>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aprobaron ofertas por 4 inmuebles Extintos $317.1</a:t>
            </a:r>
          </a:p>
          <a:p>
            <a:pPr marL="285750" indent="-285750">
              <a:buFont typeface="Arial" panose="020B0604020202020204" pitchFamily="34" charset="0"/>
              <a:buChar char="•"/>
            </a:pPr>
            <a:r>
              <a:rPr lang="es-CO" dirty="0">
                <a:latin typeface="Arial Narrow" panose="020B0606020202030204" pitchFamily="34" charset="0"/>
              </a:rPr>
              <a:t>Se aprobó oferta por 1 inmueble enajenación temprana $127.4</a:t>
            </a:r>
          </a:p>
          <a:p>
            <a:pPr marL="285750" indent="-285750">
              <a:buFont typeface="Arial" panose="020B0604020202020204" pitchFamily="34" charset="0"/>
              <a:buChar char="•"/>
            </a:pPr>
            <a:r>
              <a:rPr lang="es-CO" dirty="0">
                <a:latin typeface="Arial Narrow" panose="020B0606020202030204" pitchFamily="34" charset="0"/>
              </a:rPr>
              <a:t>3 de las 5 unidades con oferta aprobada son de uso comercial.</a:t>
            </a:r>
          </a:p>
        </p:txBody>
      </p:sp>
      <p:pic>
        <p:nvPicPr>
          <p:cNvPr id="122" name="Imagen 121">
            <a:extLst>
              <a:ext uri="{FF2B5EF4-FFF2-40B4-BE49-F238E27FC236}">
                <a16:creationId xmlns:a16="http://schemas.microsoft.com/office/drawing/2014/main" id="{D5A7E6D5-16DA-46BF-89DD-96E2608792DE}"/>
              </a:ext>
            </a:extLst>
          </p:cNvPr>
          <p:cNvPicPr>
            <a:picLocks noChangeAspect="1"/>
          </p:cNvPicPr>
          <p:nvPr/>
        </p:nvPicPr>
        <p:blipFill rotWithShape="1">
          <a:blip r:embed="rId4"/>
          <a:srcRect l="4448" t="73905" r="84571" b="8571"/>
          <a:stretch/>
        </p:blipFill>
        <p:spPr>
          <a:xfrm>
            <a:off x="6638947" y="2670522"/>
            <a:ext cx="691786" cy="620975"/>
          </a:xfrm>
          <a:prstGeom prst="rect">
            <a:avLst/>
          </a:prstGeom>
        </p:spPr>
      </p:pic>
      <p:sp>
        <p:nvSpPr>
          <p:cNvPr id="123" name="CuadroTexto 122">
            <a:extLst>
              <a:ext uri="{FF2B5EF4-FFF2-40B4-BE49-F238E27FC236}">
                <a16:creationId xmlns:a16="http://schemas.microsoft.com/office/drawing/2014/main" id="{A90D956C-F319-4C07-8875-BFD5DC86B45B}"/>
              </a:ext>
            </a:extLst>
          </p:cNvPr>
          <p:cNvSpPr txBox="1"/>
          <p:nvPr/>
        </p:nvSpPr>
        <p:spPr>
          <a:xfrm>
            <a:off x="7632389" y="2270564"/>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125" name="CuadroTexto 124">
            <a:extLst>
              <a:ext uri="{FF2B5EF4-FFF2-40B4-BE49-F238E27FC236}">
                <a16:creationId xmlns:a16="http://schemas.microsoft.com/office/drawing/2014/main" id="{2DE50DD5-FF27-4148-9142-973C19B4C8AB}"/>
              </a:ext>
            </a:extLst>
          </p:cNvPr>
          <p:cNvSpPr txBox="1"/>
          <p:nvPr/>
        </p:nvSpPr>
        <p:spPr>
          <a:xfrm>
            <a:off x="7642132" y="2833764"/>
            <a:ext cx="704849" cy="400110"/>
          </a:xfrm>
          <a:prstGeom prst="rect">
            <a:avLst/>
          </a:prstGeom>
          <a:noFill/>
        </p:spPr>
        <p:txBody>
          <a:bodyPr wrap="square" rtlCol="0">
            <a:spAutoFit/>
          </a:bodyPr>
          <a:lstStyle/>
          <a:p>
            <a:pPr algn="ctr"/>
            <a:r>
              <a:rPr lang="es-CO" sz="2000" b="1" dirty="0">
                <a:solidFill>
                  <a:schemeClr val="accent3">
                    <a:lumMod val="75000"/>
                  </a:schemeClr>
                </a:solidFill>
                <a:latin typeface="Arial Narrow" panose="020B0606020202030204" pitchFamily="34" charset="0"/>
              </a:rPr>
              <a:t>3</a:t>
            </a:r>
          </a:p>
        </p:txBody>
      </p:sp>
      <p:sp>
        <p:nvSpPr>
          <p:cNvPr id="126" name="CuadroTexto 125">
            <a:extLst>
              <a:ext uri="{FF2B5EF4-FFF2-40B4-BE49-F238E27FC236}">
                <a16:creationId xmlns:a16="http://schemas.microsoft.com/office/drawing/2014/main" id="{734A9B58-DA98-4CFD-9489-850108493078}"/>
              </a:ext>
            </a:extLst>
          </p:cNvPr>
          <p:cNvSpPr txBox="1"/>
          <p:nvPr/>
        </p:nvSpPr>
        <p:spPr>
          <a:xfrm>
            <a:off x="10420880" y="2252994"/>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127" name="CuadroTexto 126">
            <a:extLst>
              <a:ext uri="{FF2B5EF4-FFF2-40B4-BE49-F238E27FC236}">
                <a16:creationId xmlns:a16="http://schemas.microsoft.com/office/drawing/2014/main" id="{FBA48AF2-13E4-4701-BEB2-C003F81D7C42}"/>
              </a:ext>
            </a:extLst>
          </p:cNvPr>
          <p:cNvSpPr txBox="1"/>
          <p:nvPr/>
        </p:nvSpPr>
        <p:spPr>
          <a:xfrm>
            <a:off x="10212772" y="2846265"/>
            <a:ext cx="1119093" cy="400110"/>
          </a:xfrm>
          <a:prstGeom prst="rect">
            <a:avLst/>
          </a:prstGeom>
          <a:noFill/>
        </p:spPr>
        <p:txBody>
          <a:bodyPr wrap="square" rtlCol="0">
            <a:spAutoFit/>
          </a:bodyPr>
          <a:lstStyle>
            <a:defPPr>
              <a:defRPr lang="es-ES"/>
            </a:defPPr>
            <a:lvl1pPr algn="r">
              <a:defRPr b="1">
                <a:solidFill>
                  <a:schemeClr val="accent3">
                    <a:lumMod val="75000"/>
                  </a:schemeClr>
                </a:solidFill>
                <a:latin typeface="Arial Narrow" panose="020B0606020202030204" pitchFamily="34" charset="0"/>
              </a:defRPr>
            </a:lvl1pPr>
          </a:lstStyle>
          <a:p>
            <a:r>
              <a:rPr lang="es-CO" sz="2000" dirty="0"/>
              <a:t>$274,4</a:t>
            </a:r>
          </a:p>
        </p:txBody>
      </p:sp>
      <p:pic>
        <p:nvPicPr>
          <p:cNvPr id="128" name="Imagen 127">
            <a:extLst>
              <a:ext uri="{FF2B5EF4-FFF2-40B4-BE49-F238E27FC236}">
                <a16:creationId xmlns:a16="http://schemas.microsoft.com/office/drawing/2014/main" id="{8757A8AE-BF53-48C4-92E8-ACBAC053E850}"/>
              </a:ext>
            </a:extLst>
          </p:cNvPr>
          <p:cNvPicPr>
            <a:picLocks noChangeAspect="1"/>
          </p:cNvPicPr>
          <p:nvPr/>
        </p:nvPicPr>
        <p:blipFill rotWithShape="1">
          <a:blip r:embed="rId5"/>
          <a:srcRect l="25052" t="63215" r="65592" b="19305"/>
          <a:stretch/>
        </p:blipFill>
        <p:spPr>
          <a:xfrm>
            <a:off x="6730892" y="3403083"/>
            <a:ext cx="479890" cy="504341"/>
          </a:xfrm>
          <a:prstGeom prst="rect">
            <a:avLst/>
          </a:prstGeom>
        </p:spPr>
      </p:pic>
      <p:sp>
        <p:nvSpPr>
          <p:cNvPr id="129" name="CuadroTexto 128">
            <a:extLst>
              <a:ext uri="{FF2B5EF4-FFF2-40B4-BE49-F238E27FC236}">
                <a16:creationId xmlns:a16="http://schemas.microsoft.com/office/drawing/2014/main" id="{626D067D-FCD1-4462-90B3-4D581F24B83A}"/>
              </a:ext>
            </a:extLst>
          </p:cNvPr>
          <p:cNvSpPr txBox="1"/>
          <p:nvPr/>
        </p:nvSpPr>
        <p:spPr>
          <a:xfrm>
            <a:off x="7642131" y="3428749"/>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2</a:t>
            </a:r>
          </a:p>
        </p:txBody>
      </p:sp>
      <p:sp>
        <p:nvSpPr>
          <p:cNvPr id="130" name="CuadroTexto 129">
            <a:extLst>
              <a:ext uri="{FF2B5EF4-FFF2-40B4-BE49-F238E27FC236}">
                <a16:creationId xmlns:a16="http://schemas.microsoft.com/office/drawing/2014/main" id="{45614EBB-4B29-487A-883B-827451261FEE}"/>
              </a:ext>
            </a:extLst>
          </p:cNvPr>
          <p:cNvSpPr txBox="1"/>
          <p:nvPr/>
        </p:nvSpPr>
        <p:spPr>
          <a:xfrm>
            <a:off x="10207054" y="3428749"/>
            <a:ext cx="1119094"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$170,1</a:t>
            </a:r>
          </a:p>
        </p:txBody>
      </p:sp>
      <p:sp>
        <p:nvSpPr>
          <p:cNvPr id="135" name="CuadroTexto 134">
            <a:extLst>
              <a:ext uri="{FF2B5EF4-FFF2-40B4-BE49-F238E27FC236}">
                <a16:creationId xmlns:a16="http://schemas.microsoft.com/office/drawing/2014/main" id="{66D390AA-10E7-4333-B2A5-74C6F416DA2A}"/>
              </a:ext>
            </a:extLst>
          </p:cNvPr>
          <p:cNvSpPr txBox="1"/>
          <p:nvPr/>
        </p:nvSpPr>
        <p:spPr>
          <a:xfrm>
            <a:off x="7627256" y="3833993"/>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5</a:t>
            </a:r>
          </a:p>
        </p:txBody>
      </p:sp>
      <p:sp>
        <p:nvSpPr>
          <p:cNvPr id="136" name="CuadroTexto 135">
            <a:extLst>
              <a:ext uri="{FF2B5EF4-FFF2-40B4-BE49-F238E27FC236}">
                <a16:creationId xmlns:a16="http://schemas.microsoft.com/office/drawing/2014/main" id="{B7D7D8D2-5CA4-4DA2-8DCA-27119C6A821E}"/>
              </a:ext>
            </a:extLst>
          </p:cNvPr>
          <p:cNvSpPr txBox="1"/>
          <p:nvPr/>
        </p:nvSpPr>
        <p:spPr>
          <a:xfrm>
            <a:off x="10103538" y="3829107"/>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$444,5</a:t>
            </a:r>
          </a:p>
        </p:txBody>
      </p:sp>
      <p:sp>
        <p:nvSpPr>
          <p:cNvPr id="138" name="CuadroTexto 137">
            <a:extLst>
              <a:ext uri="{FF2B5EF4-FFF2-40B4-BE49-F238E27FC236}">
                <a16:creationId xmlns:a16="http://schemas.microsoft.com/office/drawing/2014/main" id="{AD4C9813-E1D5-4E33-A047-1E23E68262A2}"/>
              </a:ext>
            </a:extLst>
          </p:cNvPr>
          <p:cNvSpPr txBox="1"/>
          <p:nvPr/>
        </p:nvSpPr>
        <p:spPr>
          <a:xfrm>
            <a:off x="8916213" y="2285433"/>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139" name="CuadroTexto 138">
            <a:extLst>
              <a:ext uri="{FF2B5EF4-FFF2-40B4-BE49-F238E27FC236}">
                <a16:creationId xmlns:a16="http://schemas.microsoft.com/office/drawing/2014/main" id="{AAD3549A-7978-437E-ABD3-D18E46698FEE}"/>
              </a:ext>
            </a:extLst>
          </p:cNvPr>
          <p:cNvSpPr txBox="1"/>
          <p:nvPr/>
        </p:nvSpPr>
        <p:spPr>
          <a:xfrm>
            <a:off x="8925956" y="2831051"/>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3</a:t>
            </a:r>
          </a:p>
        </p:txBody>
      </p:sp>
      <p:sp>
        <p:nvSpPr>
          <p:cNvPr id="140" name="CuadroTexto 139">
            <a:extLst>
              <a:ext uri="{FF2B5EF4-FFF2-40B4-BE49-F238E27FC236}">
                <a16:creationId xmlns:a16="http://schemas.microsoft.com/office/drawing/2014/main" id="{66820B6B-4674-49EF-956B-9FF2E6B6D0AE}"/>
              </a:ext>
            </a:extLst>
          </p:cNvPr>
          <p:cNvSpPr txBox="1"/>
          <p:nvPr/>
        </p:nvSpPr>
        <p:spPr>
          <a:xfrm>
            <a:off x="8916213" y="3426092"/>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2</a:t>
            </a:r>
          </a:p>
        </p:txBody>
      </p:sp>
      <p:sp>
        <p:nvSpPr>
          <p:cNvPr id="142" name="CuadroTexto 141">
            <a:extLst>
              <a:ext uri="{FF2B5EF4-FFF2-40B4-BE49-F238E27FC236}">
                <a16:creationId xmlns:a16="http://schemas.microsoft.com/office/drawing/2014/main" id="{9D637FFB-DCA8-4F9F-A81B-E7EAC822D4E0}"/>
              </a:ext>
            </a:extLst>
          </p:cNvPr>
          <p:cNvSpPr txBox="1"/>
          <p:nvPr/>
        </p:nvSpPr>
        <p:spPr>
          <a:xfrm>
            <a:off x="8916212" y="3855055"/>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5</a:t>
            </a:r>
          </a:p>
        </p:txBody>
      </p:sp>
      <p:cxnSp>
        <p:nvCxnSpPr>
          <p:cNvPr id="143" name="Conector recto 142">
            <a:extLst>
              <a:ext uri="{FF2B5EF4-FFF2-40B4-BE49-F238E27FC236}">
                <a16:creationId xmlns:a16="http://schemas.microsoft.com/office/drawing/2014/main" id="{81C5DFC3-AA19-45CC-B106-5D2001070994}"/>
              </a:ext>
            </a:extLst>
          </p:cNvPr>
          <p:cNvCxnSpPr/>
          <p:nvPr/>
        </p:nvCxnSpPr>
        <p:spPr>
          <a:xfrm>
            <a:off x="7722118" y="2730742"/>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Conector recto 143">
            <a:extLst>
              <a:ext uri="{FF2B5EF4-FFF2-40B4-BE49-F238E27FC236}">
                <a16:creationId xmlns:a16="http://schemas.microsoft.com/office/drawing/2014/main" id="{432D57B6-DD77-4C40-ABDE-9D6532559586}"/>
              </a:ext>
            </a:extLst>
          </p:cNvPr>
          <p:cNvCxnSpPr/>
          <p:nvPr/>
        </p:nvCxnSpPr>
        <p:spPr>
          <a:xfrm>
            <a:off x="7682124" y="3798081"/>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Conector recto 144">
            <a:extLst>
              <a:ext uri="{FF2B5EF4-FFF2-40B4-BE49-F238E27FC236}">
                <a16:creationId xmlns:a16="http://schemas.microsoft.com/office/drawing/2014/main" id="{5E4E2730-7E48-4952-8FEA-C345B8CADEE7}"/>
              </a:ext>
            </a:extLst>
          </p:cNvPr>
          <p:cNvCxnSpPr/>
          <p:nvPr/>
        </p:nvCxnSpPr>
        <p:spPr>
          <a:xfrm>
            <a:off x="7722118" y="3304493"/>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33</a:t>
            </a:fld>
            <a:endParaRPr lang="es-ES"/>
          </a:p>
        </p:txBody>
      </p:sp>
      <p:sp>
        <p:nvSpPr>
          <p:cNvPr id="58" name="CuadroTexto 57">
            <a:extLst>
              <a:ext uri="{FF2B5EF4-FFF2-40B4-BE49-F238E27FC236}">
                <a16:creationId xmlns:a16="http://schemas.microsoft.com/office/drawing/2014/main" id="{8B86C8F1-84CF-4426-A1AC-C25A93FFAB19}"/>
              </a:ext>
            </a:extLst>
          </p:cNvPr>
          <p:cNvSpPr txBox="1"/>
          <p:nvPr/>
        </p:nvSpPr>
        <p:spPr>
          <a:xfrm>
            <a:off x="8752475"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4129814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agosto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cxnSp>
        <p:nvCxnSpPr>
          <p:cNvPr id="17" name="Conector recto 16">
            <a:extLst>
              <a:ext uri="{FF2B5EF4-FFF2-40B4-BE49-F238E27FC236}">
                <a16:creationId xmlns:a16="http://schemas.microsoft.com/office/drawing/2014/main" id="{684AD405-36F6-4CE5-8E97-749297CC9DED}"/>
              </a:ext>
            </a:extLst>
          </p:cNvPr>
          <p:cNvCxnSpPr>
            <a:cxnSpLocks/>
          </p:cNvCxnSpPr>
          <p:nvPr/>
        </p:nvCxnSpPr>
        <p:spPr>
          <a:xfrm flipH="1">
            <a:off x="3880713" y="1928277"/>
            <a:ext cx="3310"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79" name="CuadroTexto 78">
            <a:extLst>
              <a:ext uri="{FF2B5EF4-FFF2-40B4-BE49-F238E27FC236}">
                <a16:creationId xmlns:a16="http://schemas.microsoft.com/office/drawing/2014/main" id="{4C295C18-6B2F-46D8-9685-6304C7D23778}"/>
              </a:ext>
            </a:extLst>
          </p:cNvPr>
          <p:cNvSpPr txBox="1"/>
          <p:nvPr/>
        </p:nvSpPr>
        <p:spPr>
          <a:xfrm>
            <a:off x="4109026" y="3351254"/>
            <a:ext cx="438268" cy="261610"/>
          </a:xfrm>
          <a:prstGeom prst="rect">
            <a:avLst/>
          </a:prstGeom>
          <a:noFill/>
        </p:spPr>
        <p:txBody>
          <a:bodyPr wrap="square" rtlCol="0">
            <a:spAutoFit/>
          </a:bodyPr>
          <a:lstStyle/>
          <a:p>
            <a:pPr algn="r"/>
            <a:r>
              <a:rPr lang="es-CO" sz="1050" b="1" dirty="0">
                <a:solidFill>
                  <a:schemeClr val="accent5">
                    <a:lumMod val="75000"/>
                  </a:schemeClr>
                </a:solidFill>
              </a:rPr>
              <a:t>333</a:t>
            </a:r>
          </a:p>
        </p:txBody>
      </p:sp>
      <p:graphicFrame>
        <p:nvGraphicFramePr>
          <p:cNvPr id="89" name="Gráfico 88">
            <a:extLst>
              <a:ext uri="{FF2B5EF4-FFF2-40B4-BE49-F238E27FC236}">
                <a16:creationId xmlns:a16="http://schemas.microsoft.com/office/drawing/2014/main" id="{274FB116-1558-4E2C-8255-04C75D767224}"/>
              </a:ext>
            </a:extLst>
          </p:cNvPr>
          <p:cNvGraphicFramePr>
            <a:graphicFrameLocks/>
          </p:cNvGraphicFramePr>
          <p:nvPr>
            <p:extLst/>
          </p:nvPr>
        </p:nvGraphicFramePr>
        <p:xfrm>
          <a:off x="3940731" y="2648957"/>
          <a:ext cx="3677522" cy="2863076"/>
        </p:xfrm>
        <a:graphic>
          <a:graphicData uri="http://schemas.openxmlformats.org/drawingml/2006/chart">
            <c:chart xmlns:c="http://schemas.openxmlformats.org/drawingml/2006/chart" xmlns:r="http://schemas.openxmlformats.org/officeDocument/2006/relationships" r:id="rId4"/>
          </a:graphicData>
        </a:graphic>
      </p:graphicFrame>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7741404" y="1928277"/>
            <a:ext cx="14358"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122" name="CuadroTexto 121">
            <a:extLst>
              <a:ext uri="{FF2B5EF4-FFF2-40B4-BE49-F238E27FC236}">
                <a16:creationId xmlns:a16="http://schemas.microsoft.com/office/drawing/2014/main" id="{7D03CBEF-919E-40B1-8735-5CC42649115D}"/>
              </a:ext>
            </a:extLst>
          </p:cNvPr>
          <p:cNvSpPr txBox="1"/>
          <p:nvPr/>
        </p:nvSpPr>
        <p:spPr>
          <a:xfrm>
            <a:off x="45229" y="1897086"/>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Tipo de inmueble</a:t>
            </a:r>
          </a:p>
        </p:txBody>
      </p:sp>
      <p:sp>
        <p:nvSpPr>
          <p:cNvPr id="123" name="CuadroTexto 122">
            <a:extLst>
              <a:ext uri="{FF2B5EF4-FFF2-40B4-BE49-F238E27FC236}">
                <a16:creationId xmlns:a16="http://schemas.microsoft.com/office/drawing/2014/main" id="{0B610E53-2D60-4039-AF42-CDE7F2352535}"/>
              </a:ext>
            </a:extLst>
          </p:cNvPr>
          <p:cNvSpPr txBox="1"/>
          <p:nvPr/>
        </p:nvSpPr>
        <p:spPr>
          <a:xfrm>
            <a:off x="3920853" y="1887820"/>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Rango Valor.</a:t>
            </a:r>
          </a:p>
        </p:txBody>
      </p:sp>
      <p:sp>
        <p:nvSpPr>
          <p:cNvPr id="128" name="CuadroTexto 127">
            <a:extLst>
              <a:ext uri="{FF2B5EF4-FFF2-40B4-BE49-F238E27FC236}">
                <a16:creationId xmlns:a16="http://schemas.microsoft.com/office/drawing/2014/main" id="{EDEA55F3-807A-46B7-B816-16C86563742F}"/>
              </a:ext>
            </a:extLst>
          </p:cNvPr>
          <p:cNvSpPr txBox="1"/>
          <p:nvPr/>
        </p:nvSpPr>
        <p:spPr>
          <a:xfrm>
            <a:off x="7979681" y="1879335"/>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Regionales</a:t>
            </a:r>
          </a:p>
        </p:txBody>
      </p:sp>
      <p:sp>
        <p:nvSpPr>
          <p:cNvPr id="3" name="CuadroTexto 2">
            <a:extLst>
              <a:ext uri="{FF2B5EF4-FFF2-40B4-BE49-F238E27FC236}">
                <a16:creationId xmlns:a16="http://schemas.microsoft.com/office/drawing/2014/main" id="{19C2E456-6CB4-4A0D-AFF2-C3CAEE29BE95}"/>
              </a:ext>
            </a:extLst>
          </p:cNvPr>
          <p:cNvSpPr txBox="1"/>
          <p:nvPr/>
        </p:nvSpPr>
        <p:spPr>
          <a:xfrm>
            <a:off x="2060423" y="925822"/>
            <a:ext cx="6731611" cy="584775"/>
          </a:xfrm>
          <a:prstGeom prst="rect">
            <a:avLst/>
          </a:prstGeom>
          <a:noFill/>
        </p:spPr>
        <p:txBody>
          <a:bodyPr wrap="square" rtlCol="0">
            <a:spAutoFit/>
          </a:bodyPr>
          <a:lstStyle/>
          <a:p>
            <a:pPr algn="ctr"/>
            <a:r>
              <a:rPr lang="es-CO" sz="2400" dirty="0">
                <a:solidFill>
                  <a:schemeClr val="accent6">
                    <a:lumMod val="75000"/>
                  </a:schemeClr>
                </a:solidFill>
              </a:rPr>
              <a:t>Unidades Comerciales </a:t>
            </a:r>
            <a:r>
              <a:rPr lang="es-CO" sz="3200" b="1" dirty="0">
                <a:solidFill>
                  <a:schemeClr val="accent6">
                    <a:lumMod val="75000"/>
                  </a:schemeClr>
                </a:solidFill>
              </a:rPr>
              <a:t>1.111 </a:t>
            </a:r>
            <a:r>
              <a:rPr lang="es-CO" sz="2400" dirty="0">
                <a:solidFill>
                  <a:schemeClr val="accent6">
                    <a:lumMod val="75000"/>
                  </a:schemeClr>
                </a:solidFill>
              </a:rPr>
              <a:t>Valor: </a:t>
            </a:r>
            <a:r>
              <a:rPr lang="es-CO" sz="3200" b="1" dirty="0">
                <a:solidFill>
                  <a:schemeClr val="accent6">
                    <a:lumMod val="75000"/>
                  </a:schemeClr>
                </a:solidFill>
              </a:rPr>
              <a:t>$416.003</a:t>
            </a:r>
          </a:p>
        </p:txBody>
      </p:sp>
      <p:graphicFrame>
        <p:nvGraphicFramePr>
          <p:cNvPr id="30" name="Gráfico 29">
            <a:extLst>
              <a:ext uri="{FF2B5EF4-FFF2-40B4-BE49-F238E27FC236}">
                <a16:creationId xmlns:a16="http://schemas.microsoft.com/office/drawing/2014/main" id="{4DF85D87-BBA2-4C0F-8B19-A5B8B38B543D}"/>
              </a:ext>
            </a:extLst>
          </p:cNvPr>
          <p:cNvGraphicFramePr>
            <a:graphicFrameLocks/>
          </p:cNvGraphicFramePr>
          <p:nvPr>
            <p:extLst/>
          </p:nvPr>
        </p:nvGraphicFramePr>
        <p:xfrm>
          <a:off x="91302" y="2890542"/>
          <a:ext cx="3737542" cy="2641571"/>
        </p:xfrm>
        <a:graphic>
          <a:graphicData uri="http://schemas.openxmlformats.org/drawingml/2006/chart">
            <c:chart xmlns:c="http://schemas.openxmlformats.org/drawingml/2006/chart" xmlns:r="http://schemas.openxmlformats.org/officeDocument/2006/relationships" r:id="rId5"/>
          </a:graphicData>
        </a:graphic>
      </p:graphicFrame>
      <p:sp>
        <p:nvSpPr>
          <p:cNvPr id="4" name="CuadroTexto 3">
            <a:extLst>
              <a:ext uri="{FF2B5EF4-FFF2-40B4-BE49-F238E27FC236}">
                <a16:creationId xmlns:a16="http://schemas.microsoft.com/office/drawing/2014/main" id="{0105E073-B2D5-49CE-837C-9F265EA56486}"/>
              </a:ext>
            </a:extLst>
          </p:cNvPr>
          <p:cNvSpPr txBox="1"/>
          <p:nvPr/>
        </p:nvSpPr>
        <p:spPr>
          <a:xfrm>
            <a:off x="590468" y="4977354"/>
            <a:ext cx="505791" cy="246221"/>
          </a:xfrm>
          <a:prstGeom prst="rect">
            <a:avLst/>
          </a:prstGeom>
          <a:noFill/>
        </p:spPr>
        <p:txBody>
          <a:bodyPr wrap="square" rtlCol="0">
            <a:spAutoFit/>
          </a:bodyPr>
          <a:lstStyle/>
          <a:p>
            <a:r>
              <a:rPr lang="es-CO" sz="1000" dirty="0">
                <a:solidFill>
                  <a:schemeClr val="bg1"/>
                </a:solidFill>
              </a:rPr>
              <a:t>146</a:t>
            </a:r>
          </a:p>
        </p:txBody>
      </p:sp>
      <p:sp>
        <p:nvSpPr>
          <p:cNvPr id="32" name="CuadroTexto 31">
            <a:extLst>
              <a:ext uri="{FF2B5EF4-FFF2-40B4-BE49-F238E27FC236}">
                <a16:creationId xmlns:a16="http://schemas.microsoft.com/office/drawing/2014/main" id="{25889C1A-5C19-4DFD-A4D6-304D154FAE70}"/>
              </a:ext>
            </a:extLst>
          </p:cNvPr>
          <p:cNvSpPr txBox="1"/>
          <p:nvPr/>
        </p:nvSpPr>
        <p:spPr>
          <a:xfrm>
            <a:off x="1741920" y="4977353"/>
            <a:ext cx="505791" cy="246221"/>
          </a:xfrm>
          <a:prstGeom prst="rect">
            <a:avLst/>
          </a:prstGeom>
          <a:noFill/>
        </p:spPr>
        <p:txBody>
          <a:bodyPr wrap="square" rtlCol="0">
            <a:spAutoFit/>
          </a:bodyPr>
          <a:lstStyle/>
          <a:p>
            <a:r>
              <a:rPr lang="es-CO" sz="1000" dirty="0">
                <a:solidFill>
                  <a:schemeClr val="bg1"/>
                </a:solidFill>
              </a:rPr>
              <a:t>107</a:t>
            </a:r>
          </a:p>
        </p:txBody>
      </p:sp>
      <p:sp>
        <p:nvSpPr>
          <p:cNvPr id="33" name="CuadroTexto 32">
            <a:extLst>
              <a:ext uri="{FF2B5EF4-FFF2-40B4-BE49-F238E27FC236}">
                <a16:creationId xmlns:a16="http://schemas.microsoft.com/office/drawing/2014/main" id="{D96DD73A-F8FA-4750-9BE2-4D95F423E30A}"/>
              </a:ext>
            </a:extLst>
          </p:cNvPr>
          <p:cNvSpPr txBox="1"/>
          <p:nvPr/>
        </p:nvSpPr>
        <p:spPr>
          <a:xfrm>
            <a:off x="2929149" y="4974593"/>
            <a:ext cx="505791" cy="246221"/>
          </a:xfrm>
          <a:prstGeom prst="rect">
            <a:avLst/>
          </a:prstGeom>
          <a:noFill/>
        </p:spPr>
        <p:txBody>
          <a:bodyPr wrap="square" rtlCol="0">
            <a:spAutoFit/>
          </a:bodyPr>
          <a:lstStyle/>
          <a:p>
            <a:r>
              <a:rPr lang="es-CO" sz="1000" dirty="0">
                <a:solidFill>
                  <a:schemeClr val="bg1"/>
                </a:solidFill>
              </a:rPr>
              <a:t>858</a:t>
            </a:r>
          </a:p>
        </p:txBody>
      </p:sp>
      <p:sp>
        <p:nvSpPr>
          <p:cNvPr id="35" name="CuadroTexto 34">
            <a:extLst>
              <a:ext uri="{FF2B5EF4-FFF2-40B4-BE49-F238E27FC236}">
                <a16:creationId xmlns:a16="http://schemas.microsoft.com/office/drawing/2014/main" id="{9A9979CE-AAA2-4CE9-8721-EF0CC046C553}"/>
              </a:ext>
            </a:extLst>
          </p:cNvPr>
          <p:cNvSpPr txBox="1"/>
          <p:nvPr/>
        </p:nvSpPr>
        <p:spPr>
          <a:xfrm>
            <a:off x="590468" y="4171136"/>
            <a:ext cx="505791" cy="246221"/>
          </a:xfrm>
          <a:prstGeom prst="rect">
            <a:avLst/>
          </a:prstGeom>
          <a:noFill/>
        </p:spPr>
        <p:txBody>
          <a:bodyPr wrap="square" rtlCol="0">
            <a:spAutoFit/>
          </a:bodyPr>
          <a:lstStyle/>
          <a:p>
            <a:r>
              <a:rPr lang="es-CO" sz="1000" b="1" dirty="0">
                <a:solidFill>
                  <a:schemeClr val="accent5">
                    <a:lumMod val="75000"/>
                  </a:schemeClr>
                </a:solidFill>
              </a:rPr>
              <a:t>15%</a:t>
            </a:r>
          </a:p>
        </p:txBody>
      </p:sp>
      <p:sp>
        <p:nvSpPr>
          <p:cNvPr id="36" name="CuadroTexto 35">
            <a:extLst>
              <a:ext uri="{FF2B5EF4-FFF2-40B4-BE49-F238E27FC236}">
                <a16:creationId xmlns:a16="http://schemas.microsoft.com/office/drawing/2014/main" id="{D54E0886-D45E-4441-8453-73A03FB8A5BD}"/>
              </a:ext>
            </a:extLst>
          </p:cNvPr>
          <p:cNvSpPr txBox="1"/>
          <p:nvPr/>
        </p:nvSpPr>
        <p:spPr>
          <a:xfrm>
            <a:off x="1741919" y="3651891"/>
            <a:ext cx="505791" cy="246221"/>
          </a:xfrm>
          <a:prstGeom prst="rect">
            <a:avLst/>
          </a:prstGeom>
          <a:noFill/>
        </p:spPr>
        <p:txBody>
          <a:bodyPr wrap="square" rtlCol="0">
            <a:spAutoFit/>
          </a:bodyPr>
          <a:lstStyle/>
          <a:p>
            <a:r>
              <a:rPr lang="es-CO" sz="1000" b="1" dirty="0">
                <a:solidFill>
                  <a:schemeClr val="accent5">
                    <a:lumMod val="75000"/>
                  </a:schemeClr>
                </a:solidFill>
              </a:rPr>
              <a:t>30%</a:t>
            </a:r>
          </a:p>
        </p:txBody>
      </p:sp>
      <p:sp>
        <p:nvSpPr>
          <p:cNvPr id="37" name="CuadroTexto 36">
            <a:extLst>
              <a:ext uri="{FF2B5EF4-FFF2-40B4-BE49-F238E27FC236}">
                <a16:creationId xmlns:a16="http://schemas.microsoft.com/office/drawing/2014/main" id="{65A6AAAF-95EC-4069-BBA5-38D91DC880E1}"/>
              </a:ext>
            </a:extLst>
          </p:cNvPr>
          <p:cNvSpPr txBox="1"/>
          <p:nvPr/>
        </p:nvSpPr>
        <p:spPr>
          <a:xfrm>
            <a:off x="2929149" y="2765086"/>
            <a:ext cx="505791" cy="246221"/>
          </a:xfrm>
          <a:prstGeom prst="rect">
            <a:avLst/>
          </a:prstGeom>
          <a:noFill/>
        </p:spPr>
        <p:txBody>
          <a:bodyPr wrap="square" rtlCol="0">
            <a:spAutoFit/>
          </a:bodyPr>
          <a:lstStyle/>
          <a:p>
            <a:r>
              <a:rPr lang="es-CO" sz="1000" b="1" dirty="0">
                <a:solidFill>
                  <a:schemeClr val="accent5">
                    <a:lumMod val="75000"/>
                  </a:schemeClr>
                </a:solidFill>
              </a:rPr>
              <a:t>55%</a:t>
            </a:r>
          </a:p>
        </p:txBody>
      </p:sp>
      <p:graphicFrame>
        <p:nvGraphicFramePr>
          <p:cNvPr id="38" name="Gráfico 37">
            <a:extLst>
              <a:ext uri="{FF2B5EF4-FFF2-40B4-BE49-F238E27FC236}">
                <a16:creationId xmlns:a16="http://schemas.microsoft.com/office/drawing/2014/main" id="{6AE1978D-1382-41BA-AE98-4348FCAEB61F}"/>
              </a:ext>
            </a:extLst>
          </p:cNvPr>
          <p:cNvGraphicFramePr>
            <a:graphicFrameLocks/>
          </p:cNvGraphicFramePr>
          <p:nvPr>
            <p:extLst/>
          </p:nvPr>
        </p:nvGraphicFramePr>
        <p:xfrm>
          <a:off x="3968677" y="2708895"/>
          <a:ext cx="3708057"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39" name="CuadroTexto 38">
            <a:extLst>
              <a:ext uri="{FF2B5EF4-FFF2-40B4-BE49-F238E27FC236}">
                <a16:creationId xmlns:a16="http://schemas.microsoft.com/office/drawing/2014/main" id="{60190F3B-D2BB-4016-85DD-4A2225BE104C}"/>
              </a:ext>
            </a:extLst>
          </p:cNvPr>
          <p:cNvSpPr txBox="1"/>
          <p:nvPr/>
        </p:nvSpPr>
        <p:spPr>
          <a:xfrm>
            <a:off x="6081637" y="2974849"/>
            <a:ext cx="471341" cy="276999"/>
          </a:xfrm>
          <a:prstGeom prst="rect">
            <a:avLst/>
          </a:prstGeom>
          <a:noFill/>
        </p:spPr>
        <p:txBody>
          <a:bodyPr wrap="square" rtlCol="0">
            <a:spAutoFit/>
          </a:bodyPr>
          <a:lstStyle/>
          <a:p>
            <a:r>
              <a:rPr lang="es-CO" sz="1200" b="1" dirty="0">
                <a:solidFill>
                  <a:schemeClr val="accent1">
                    <a:lumMod val="75000"/>
                  </a:schemeClr>
                </a:solidFill>
              </a:rPr>
              <a:t>13%</a:t>
            </a:r>
          </a:p>
        </p:txBody>
      </p:sp>
      <p:sp>
        <p:nvSpPr>
          <p:cNvPr id="40" name="CuadroTexto 39">
            <a:extLst>
              <a:ext uri="{FF2B5EF4-FFF2-40B4-BE49-F238E27FC236}">
                <a16:creationId xmlns:a16="http://schemas.microsoft.com/office/drawing/2014/main" id="{29D86AAD-F413-4C29-9E29-8E42363E9A92}"/>
              </a:ext>
            </a:extLst>
          </p:cNvPr>
          <p:cNvSpPr txBox="1"/>
          <p:nvPr/>
        </p:nvSpPr>
        <p:spPr>
          <a:xfrm>
            <a:off x="7216720" y="4916500"/>
            <a:ext cx="471341" cy="276999"/>
          </a:xfrm>
          <a:prstGeom prst="rect">
            <a:avLst/>
          </a:prstGeom>
          <a:noFill/>
        </p:spPr>
        <p:txBody>
          <a:bodyPr wrap="square" rtlCol="0">
            <a:spAutoFit/>
          </a:bodyPr>
          <a:lstStyle/>
          <a:p>
            <a:r>
              <a:rPr lang="es-CO" sz="1200" b="1" dirty="0">
                <a:solidFill>
                  <a:schemeClr val="accent1">
                    <a:lumMod val="75000"/>
                  </a:schemeClr>
                </a:solidFill>
              </a:rPr>
              <a:t>30%</a:t>
            </a:r>
          </a:p>
        </p:txBody>
      </p:sp>
      <p:sp>
        <p:nvSpPr>
          <p:cNvPr id="41" name="CuadroTexto 40">
            <a:extLst>
              <a:ext uri="{FF2B5EF4-FFF2-40B4-BE49-F238E27FC236}">
                <a16:creationId xmlns:a16="http://schemas.microsoft.com/office/drawing/2014/main" id="{901BD4C9-5404-4718-A8D4-FEA8ECFEAE7B}"/>
              </a:ext>
            </a:extLst>
          </p:cNvPr>
          <p:cNvSpPr txBox="1"/>
          <p:nvPr/>
        </p:nvSpPr>
        <p:spPr>
          <a:xfrm>
            <a:off x="6691458" y="4436054"/>
            <a:ext cx="471341" cy="276999"/>
          </a:xfrm>
          <a:prstGeom prst="rect">
            <a:avLst/>
          </a:prstGeom>
          <a:noFill/>
        </p:spPr>
        <p:txBody>
          <a:bodyPr wrap="square" rtlCol="0">
            <a:spAutoFit/>
          </a:bodyPr>
          <a:lstStyle/>
          <a:p>
            <a:r>
              <a:rPr lang="es-CO" sz="1200" b="1" dirty="0">
                <a:solidFill>
                  <a:schemeClr val="accent1">
                    <a:lumMod val="75000"/>
                  </a:schemeClr>
                </a:solidFill>
              </a:rPr>
              <a:t>22%</a:t>
            </a:r>
          </a:p>
        </p:txBody>
      </p:sp>
      <p:sp>
        <p:nvSpPr>
          <p:cNvPr id="42" name="CuadroTexto 41">
            <a:extLst>
              <a:ext uri="{FF2B5EF4-FFF2-40B4-BE49-F238E27FC236}">
                <a16:creationId xmlns:a16="http://schemas.microsoft.com/office/drawing/2014/main" id="{C59BF122-8EC8-42F2-9A32-77C0F766270C}"/>
              </a:ext>
            </a:extLst>
          </p:cNvPr>
          <p:cNvSpPr txBox="1"/>
          <p:nvPr/>
        </p:nvSpPr>
        <p:spPr>
          <a:xfrm>
            <a:off x="6220117" y="3934313"/>
            <a:ext cx="471341" cy="276999"/>
          </a:xfrm>
          <a:prstGeom prst="rect">
            <a:avLst/>
          </a:prstGeom>
          <a:noFill/>
        </p:spPr>
        <p:txBody>
          <a:bodyPr wrap="square" rtlCol="0">
            <a:spAutoFit/>
          </a:bodyPr>
          <a:lstStyle/>
          <a:p>
            <a:r>
              <a:rPr lang="es-CO" sz="1200" b="1" dirty="0">
                <a:solidFill>
                  <a:schemeClr val="accent1">
                    <a:lumMod val="75000"/>
                  </a:schemeClr>
                </a:solidFill>
              </a:rPr>
              <a:t>15%</a:t>
            </a:r>
          </a:p>
        </p:txBody>
      </p:sp>
      <p:sp>
        <p:nvSpPr>
          <p:cNvPr id="43" name="CuadroTexto 42">
            <a:extLst>
              <a:ext uri="{FF2B5EF4-FFF2-40B4-BE49-F238E27FC236}">
                <a16:creationId xmlns:a16="http://schemas.microsoft.com/office/drawing/2014/main" id="{B74EB0D5-F1F7-4DB2-80FD-210F6449A238}"/>
              </a:ext>
            </a:extLst>
          </p:cNvPr>
          <p:cNvSpPr txBox="1"/>
          <p:nvPr/>
        </p:nvSpPr>
        <p:spPr>
          <a:xfrm>
            <a:off x="6574210" y="3449479"/>
            <a:ext cx="471341" cy="276999"/>
          </a:xfrm>
          <a:prstGeom prst="rect">
            <a:avLst/>
          </a:prstGeom>
          <a:noFill/>
        </p:spPr>
        <p:txBody>
          <a:bodyPr wrap="square" rtlCol="0">
            <a:spAutoFit/>
          </a:bodyPr>
          <a:lstStyle/>
          <a:p>
            <a:r>
              <a:rPr lang="es-CO" sz="1200" b="1" dirty="0">
                <a:solidFill>
                  <a:schemeClr val="accent1">
                    <a:lumMod val="75000"/>
                  </a:schemeClr>
                </a:solidFill>
              </a:rPr>
              <a:t>20%</a:t>
            </a:r>
          </a:p>
        </p:txBody>
      </p:sp>
      <p:graphicFrame>
        <p:nvGraphicFramePr>
          <p:cNvPr id="44" name="Gráfico 43">
            <a:extLst>
              <a:ext uri="{FF2B5EF4-FFF2-40B4-BE49-F238E27FC236}">
                <a16:creationId xmlns:a16="http://schemas.microsoft.com/office/drawing/2014/main" id="{21458C9E-A96F-458A-A53E-C65FF953431E}"/>
              </a:ext>
            </a:extLst>
          </p:cNvPr>
          <p:cNvGraphicFramePr>
            <a:graphicFrameLocks/>
          </p:cNvGraphicFramePr>
          <p:nvPr>
            <p:extLst/>
          </p:nvPr>
        </p:nvGraphicFramePr>
        <p:xfrm>
          <a:off x="7911486" y="2857598"/>
          <a:ext cx="4189212" cy="2908740"/>
        </p:xfrm>
        <a:graphic>
          <a:graphicData uri="http://schemas.openxmlformats.org/drawingml/2006/chart">
            <c:chart xmlns:c="http://schemas.openxmlformats.org/drawingml/2006/chart" xmlns:r="http://schemas.openxmlformats.org/officeDocument/2006/relationships" r:id="rId7"/>
          </a:graphicData>
        </a:graphic>
      </p:graphicFrame>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34</a:t>
            </a:fld>
            <a:endParaRPr lang="es-ES"/>
          </a:p>
        </p:txBody>
      </p:sp>
      <p:sp>
        <p:nvSpPr>
          <p:cNvPr id="34" name="CuadroTexto 33">
            <a:extLst>
              <a:ext uri="{FF2B5EF4-FFF2-40B4-BE49-F238E27FC236}">
                <a16:creationId xmlns:a16="http://schemas.microsoft.com/office/drawing/2014/main" id="{74E2007F-8FB5-47C1-93E1-F9F7A47C1BB8}"/>
              </a:ext>
            </a:extLst>
          </p:cNvPr>
          <p:cNvSpPr txBox="1"/>
          <p:nvPr/>
        </p:nvSpPr>
        <p:spPr>
          <a:xfrm>
            <a:off x="8752475"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59203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02430" y="2358827"/>
            <a:ext cx="11658483" cy="1440555"/>
          </a:xfrm>
        </p:spPr>
        <p:txBody>
          <a:bodyPr>
            <a:normAutofit fontScale="90000"/>
          </a:bodyPr>
          <a:lstStyle/>
          <a:p>
            <a:r>
              <a:rPr lang="es-ES" dirty="0"/>
              <a:t>Informe Ejecución Contrato Interadministrativo SAE</a:t>
            </a:r>
            <a:endParaRPr lang="es-CO" dirty="0"/>
          </a:p>
        </p:txBody>
      </p:sp>
      <p:sp>
        <p:nvSpPr>
          <p:cNvPr id="6" name="Subtítulo 2">
            <a:extLst>
              <a:ext uri="{FF2B5EF4-FFF2-40B4-BE49-F238E27FC236}">
                <a16:creationId xmlns:a16="http://schemas.microsoft.com/office/drawing/2014/main" id="{A557A8EC-3A20-4CD8-803B-704AAF974988}"/>
              </a:ext>
            </a:extLst>
          </p:cNvPr>
          <p:cNvSpPr>
            <a:spLocks noGrp="1"/>
          </p:cNvSpPr>
          <p:nvPr>
            <p:ph type="subTitle" idx="1"/>
          </p:nvPr>
        </p:nvSpPr>
        <p:spPr>
          <a:xfrm>
            <a:off x="702430" y="4665335"/>
            <a:ext cx="8914862" cy="420080"/>
          </a:xfrm>
        </p:spPr>
        <p:txBody>
          <a:bodyPr>
            <a:normAutofit fontScale="77500" lnSpcReduction="20000"/>
          </a:bodyPr>
          <a:lstStyle/>
          <a:p>
            <a:r>
              <a:rPr lang="es-ES_tradnl" dirty="0"/>
              <a:t>Vicepresidencia de Negocios</a:t>
            </a:r>
          </a:p>
        </p:txBody>
      </p:sp>
    </p:spTree>
    <p:extLst>
      <p:ext uri="{BB962C8B-B14F-4D97-AF65-F5344CB8AC3E}">
        <p14:creationId xmlns:p14="http://schemas.microsoft.com/office/powerpoint/2010/main" val="71772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grpSp>
        <p:nvGrpSpPr>
          <p:cNvPr id="61" name="47 Grupo"/>
          <p:cNvGrpSpPr/>
          <p:nvPr/>
        </p:nvGrpSpPr>
        <p:grpSpPr>
          <a:xfrm>
            <a:off x="2838974" y="1994507"/>
            <a:ext cx="2099144" cy="1635602"/>
            <a:chOff x="2686086" y="1677012"/>
            <a:chExt cx="1574359" cy="1226701"/>
          </a:xfrm>
        </p:grpSpPr>
        <p:cxnSp>
          <p:nvCxnSpPr>
            <p:cNvPr id="77" name="29 Conector recto de flecha"/>
            <p:cNvCxnSpPr/>
            <p:nvPr/>
          </p:nvCxnSpPr>
          <p:spPr>
            <a:xfrm flipV="1">
              <a:off x="2686086" y="1914141"/>
              <a:ext cx="484389" cy="7994"/>
            </a:xfrm>
            <a:prstGeom prst="straightConnector1">
              <a:avLst/>
            </a:prstGeom>
            <a:ln w="15875">
              <a:solidFill>
                <a:srgbClr val="8EC641"/>
              </a:solidFill>
              <a:tailEnd type="arrow"/>
            </a:ln>
          </p:spPr>
          <p:style>
            <a:lnRef idx="1">
              <a:schemeClr val="accent1"/>
            </a:lnRef>
            <a:fillRef idx="0">
              <a:schemeClr val="accent1"/>
            </a:fillRef>
            <a:effectRef idx="0">
              <a:schemeClr val="accent1"/>
            </a:effectRef>
            <a:fontRef idx="minor">
              <a:schemeClr val="tx1"/>
            </a:fontRef>
          </p:style>
        </p:cxnSp>
        <p:pic>
          <p:nvPicPr>
            <p:cNvPr id="78" name="Picture 1"/>
            <p:cNvPicPr>
              <a:picLocks noChangeAspect="1"/>
            </p:cNvPicPr>
            <p:nvPr/>
          </p:nvPicPr>
          <p:blipFill>
            <a:blip r:embed="rId3"/>
            <a:stretch>
              <a:fillRect/>
            </a:stretch>
          </p:blipFill>
          <p:spPr>
            <a:xfrm>
              <a:off x="3275856" y="1677012"/>
              <a:ext cx="984589" cy="1226701"/>
            </a:xfrm>
            <a:prstGeom prst="rect">
              <a:avLst/>
            </a:prstGeom>
          </p:spPr>
        </p:pic>
      </p:grpSp>
      <p:grpSp>
        <p:nvGrpSpPr>
          <p:cNvPr id="79" name="46 Grupo"/>
          <p:cNvGrpSpPr/>
          <p:nvPr/>
        </p:nvGrpSpPr>
        <p:grpSpPr>
          <a:xfrm>
            <a:off x="3479804" y="833634"/>
            <a:ext cx="2737150" cy="1786248"/>
            <a:chOff x="3160527" y="800179"/>
            <a:chExt cx="2052862" cy="1339686"/>
          </a:xfrm>
        </p:grpSpPr>
        <p:pic>
          <p:nvPicPr>
            <p:cNvPr id="81" name="Picture 1"/>
            <p:cNvPicPr>
              <a:picLocks noChangeAspect="1"/>
            </p:cNvPicPr>
            <p:nvPr/>
          </p:nvPicPr>
          <p:blipFill>
            <a:blip r:embed="rId4"/>
            <a:stretch>
              <a:fillRect/>
            </a:stretch>
          </p:blipFill>
          <p:spPr>
            <a:xfrm>
              <a:off x="3160527" y="800179"/>
              <a:ext cx="1751276" cy="1339686"/>
            </a:xfrm>
            <a:prstGeom prst="rect">
              <a:avLst/>
            </a:prstGeom>
          </p:spPr>
        </p:pic>
        <p:cxnSp>
          <p:nvCxnSpPr>
            <p:cNvPr id="82" name="23 Conector recto de flecha"/>
            <p:cNvCxnSpPr/>
            <p:nvPr/>
          </p:nvCxnSpPr>
          <p:spPr>
            <a:xfrm flipH="1">
              <a:off x="4601733" y="1396314"/>
              <a:ext cx="611656" cy="6179"/>
            </a:xfrm>
            <a:prstGeom prst="straightConnector1">
              <a:avLst/>
            </a:prstGeom>
            <a:ln w="15875">
              <a:solidFill>
                <a:srgbClr val="D8E028"/>
              </a:solidFill>
              <a:tailEnd type="arrow"/>
            </a:ln>
          </p:spPr>
          <p:style>
            <a:lnRef idx="1">
              <a:schemeClr val="accent1"/>
            </a:lnRef>
            <a:fillRef idx="0">
              <a:schemeClr val="accent1"/>
            </a:fillRef>
            <a:effectRef idx="0">
              <a:schemeClr val="accent1"/>
            </a:effectRef>
            <a:fontRef idx="minor">
              <a:schemeClr val="tx1"/>
            </a:fontRef>
          </p:style>
        </p:cxnSp>
      </p:grpSp>
      <p:grpSp>
        <p:nvGrpSpPr>
          <p:cNvPr id="83" name="48 Grupo"/>
          <p:cNvGrpSpPr/>
          <p:nvPr/>
        </p:nvGrpSpPr>
        <p:grpSpPr>
          <a:xfrm>
            <a:off x="2740940" y="3289323"/>
            <a:ext cx="1597559" cy="1538756"/>
            <a:chOff x="2612563" y="2654302"/>
            <a:chExt cx="1198171" cy="1154067"/>
          </a:xfrm>
        </p:grpSpPr>
        <p:pic>
          <p:nvPicPr>
            <p:cNvPr id="85" name="Picture 1"/>
            <p:cNvPicPr>
              <a:picLocks noChangeAspect="1"/>
            </p:cNvPicPr>
            <p:nvPr/>
          </p:nvPicPr>
          <p:blipFill>
            <a:blip r:embed="rId5"/>
            <a:stretch>
              <a:fillRect/>
            </a:stretch>
          </p:blipFill>
          <p:spPr>
            <a:xfrm>
              <a:off x="3011765" y="2654302"/>
              <a:ext cx="798969" cy="1154067"/>
            </a:xfrm>
            <a:prstGeom prst="rect">
              <a:avLst/>
            </a:prstGeom>
          </p:spPr>
        </p:pic>
        <p:cxnSp>
          <p:nvCxnSpPr>
            <p:cNvPr id="86" name="31 Conector recto de flecha"/>
            <p:cNvCxnSpPr/>
            <p:nvPr/>
          </p:nvCxnSpPr>
          <p:spPr>
            <a:xfrm>
              <a:off x="2612563" y="2981750"/>
              <a:ext cx="684839" cy="0"/>
            </a:xfrm>
            <a:prstGeom prst="straightConnector1">
              <a:avLst/>
            </a:prstGeom>
            <a:ln w="15875">
              <a:solidFill>
                <a:srgbClr val="3DB54A"/>
              </a:solidFill>
              <a:tailEnd type="arrow"/>
            </a:ln>
          </p:spPr>
          <p:style>
            <a:lnRef idx="1">
              <a:schemeClr val="accent1"/>
            </a:lnRef>
            <a:fillRef idx="0">
              <a:schemeClr val="accent1"/>
            </a:fillRef>
            <a:effectRef idx="0">
              <a:schemeClr val="accent1"/>
            </a:effectRef>
            <a:fontRef idx="minor">
              <a:schemeClr val="tx1"/>
            </a:fontRef>
          </p:style>
        </p:cxnSp>
      </p:grpSp>
      <p:grpSp>
        <p:nvGrpSpPr>
          <p:cNvPr id="87" name="49 Grupo"/>
          <p:cNvGrpSpPr/>
          <p:nvPr/>
        </p:nvGrpSpPr>
        <p:grpSpPr>
          <a:xfrm>
            <a:off x="3885972" y="1857520"/>
            <a:ext cx="3758274" cy="4390299"/>
            <a:chOff x="3471332" y="1574272"/>
            <a:chExt cx="2818705" cy="3292724"/>
          </a:xfrm>
        </p:grpSpPr>
        <p:pic>
          <p:nvPicPr>
            <p:cNvPr id="89" name="Picture 1"/>
            <p:cNvPicPr>
              <a:picLocks noChangeAspect="1"/>
            </p:cNvPicPr>
            <p:nvPr/>
          </p:nvPicPr>
          <p:blipFill>
            <a:blip r:embed="rId6"/>
            <a:stretch>
              <a:fillRect/>
            </a:stretch>
          </p:blipFill>
          <p:spPr>
            <a:xfrm>
              <a:off x="3471332" y="1574272"/>
              <a:ext cx="2517965" cy="3292724"/>
            </a:xfrm>
            <a:prstGeom prst="rect">
              <a:avLst/>
            </a:prstGeom>
          </p:spPr>
        </p:pic>
        <p:cxnSp>
          <p:nvCxnSpPr>
            <p:cNvPr id="90" name="44 Conector recto de flecha"/>
            <p:cNvCxnSpPr/>
            <p:nvPr/>
          </p:nvCxnSpPr>
          <p:spPr>
            <a:xfrm flipH="1">
              <a:off x="5906769" y="3083649"/>
              <a:ext cx="383268" cy="0"/>
            </a:xfrm>
            <a:prstGeom prst="straightConnector1">
              <a:avLst/>
            </a:prstGeom>
            <a:ln w="15875">
              <a:solidFill>
                <a:srgbClr val="019547"/>
              </a:solidFill>
              <a:tailEnd type="arrow"/>
            </a:ln>
          </p:spPr>
          <p:style>
            <a:lnRef idx="1">
              <a:schemeClr val="accent1"/>
            </a:lnRef>
            <a:fillRef idx="0">
              <a:schemeClr val="accent1"/>
            </a:fillRef>
            <a:effectRef idx="0">
              <a:schemeClr val="accent1"/>
            </a:effectRef>
            <a:fontRef idx="minor">
              <a:schemeClr val="tx1"/>
            </a:fontRef>
          </p:style>
        </p:cxnSp>
      </p:grpSp>
      <p:graphicFrame>
        <p:nvGraphicFramePr>
          <p:cNvPr id="31" name="Tabla 30"/>
          <p:cNvGraphicFramePr>
            <a:graphicFrameLocks noGrp="1"/>
          </p:cNvGraphicFramePr>
          <p:nvPr>
            <p:extLst/>
          </p:nvPr>
        </p:nvGraphicFramePr>
        <p:xfrm>
          <a:off x="7720915" y="3289323"/>
          <a:ext cx="2267816" cy="981422"/>
        </p:xfrm>
        <a:graphic>
          <a:graphicData uri="http://schemas.openxmlformats.org/drawingml/2006/table">
            <a:tbl>
              <a:tblPr/>
              <a:tblGrid>
                <a:gridCol w="812535">
                  <a:extLst>
                    <a:ext uri="{9D8B030D-6E8A-4147-A177-3AD203B41FA5}">
                      <a16:colId xmlns:a16="http://schemas.microsoft.com/office/drawing/2014/main" val="20000"/>
                    </a:ext>
                  </a:extLst>
                </a:gridCol>
                <a:gridCol w="610550">
                  <a:extLst>
                    <a:ext uri="{9D8B030D-6E8A-4147-A177-3AD203B41FA5}">
                      <a16:colId xmlns:a16="http://schemas.microsoft.com/office/drawing/2014/main" val="20001"/>
                    </a:ext>
                  </a:extLst>
                </a:gridCol>
                <a:gridCol w="844731">
                  <a:extLst>
                    <a:ext uri="{9D8B030D-6E8A-4147-A177-3AD203B41FA5}">
                      <a16:colId xmlns:a16="http://schemas.microsoft.com/office/drawing/2014/main" val="20002"/>
                    </a:ext>
                  </a:extLst>
                </a:gridCol>
              </a:tblGrid>
              <a:tr h="383611">
                <a:tc>
                  <a:txBody>
                    <a:bodyPr/>
                    <a:lstStyle/>
                    <a:p>
                      <a:pPr algn="ctr" fontAlgn="b"/>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96674">
                <a:tc>
                  <a:txBody>
                    <a:bodyPr/>
                    <a:lstStyle/>
                    <a:p>
                      <a:pPr algn="ctr" fontAlgn="b"/>
                      <a:r>
                        <a:rPr lang="es-CO" sz="11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122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$ 107,894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6674">
                <a:tc>
                  <a:txBody>
                    <a:bodyPr/>
                    <a:lstStyle/>
                    <a:p>
                      <a:pPr algn="ctr" fontAlgn="b"/>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210</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$ 63,754</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04463">
                <a:tc>
                  <a:txBody>
                    <a:bodyPr/>
                    <a:lstStyle/>
                    <a:p>
                      <a:pPr algn="ctr" fontAlgn="b"/>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332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$ 171,648</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33" name="Tabla 32"/>
          <p:cNvGraphicFramePr>
            <a:graphicFrameLocks noGrp="1"/>
          </p:cNvGraphicFramePr>
          <p:nvPr>
            <p:extLst/>
          </p:nvPr>
        </p:nvGraphicFramePr>
        <p:xfrm>
          <a:off x="6251782" y="1102752"/>
          <a:ext cx="2273904" cy="966791"/>
        </p:xfrm>
        <a:graphic>
          <a:graphicData uri="http://schemas.openxmlformats.org/drawingml/2006/table">
            <a:tbl>
              <a:tblPr/>
              <a:tblGrid>
                <a:gridCol w="800524">
                  <a:extLst>
                    <a:ext uri="{9D8B030D-6E8A-4147-A177-3AD203B41FA5}">
                      <a16:colId xmlns:a16="http://schemas.microsoft.com/office/drawing/2014/main" val="20000"/>
                    </a:ext>
                  </a:extLst>
                </a:gridCol>
                <a:gridCol w="602522">
                  <a:extLst>
                    <a:ext uri="{9D8B030D-6E8A-4147-A177-3AD203B41FA5}">
                      <a16:colId xmlns:a16="http://schemas.microsoft.com/office/drawing/2014/main" val="20001"/>
                    </a:ext>
                  </a:extLst>
                </a:gridCol>
                <a:gridCol w="870858">
                  <a:extLst>
                    <a:ext uri="{9D8B030D-6E8A-4147-A177-3AD203B41FA5}">
                      <a16:colId xmlns:a16="http://schemas.microsoft.com/office/drawing/2014/main" val="20002"/>
                    </a:ext>
                  </a:extLst>
                </a:gridCol>
              </a:tblGrid>
              <a:tr h="377892">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93742">
                <a:tc>
                  <a:txBody>
                    <a:bodyPr/>
                    <a:lstStyle/>
                    <a:p>
                      <a:pPr algn="ctr" fontAlgn="ctr"/>
                      <a:r>
                        <a:rPr lang="es-CO" sz="11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32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a:solidFill>
                            <a:srgbClr val="000000"/>
                          </a:solidFill>
                          <a:effectLst/>
                          <a:latin typeface="Calibri" panose="020F0502020204030204" pitchFamily="34" charset="0"/>
                        </a:rPr>
                        <a:t>$ 18,756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3742">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249</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$ 33,565</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01415">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281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$ 52,321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9" name="Tabla 48"/>
          <p:cNvGraphicFramePr>
            <a:graphicFrameLocks noGrp="1"/>
          </p:cNvGraphicFramePr>
          <p:nvPr>
            <p:extLst/>
          </p:nvPr>
        </p:nvGraphicFramePr>
        <p:xfrm>
          <a:off x="236638" y="3392506"/>
          <a:ext cx="2445602" cy="947604"/>
        </p:xfrm>
        <a:graphic>
          <a:graphicData uri="http://schemas.openxmlformats.org/drawingml/2006/table">
            <a:tbl>
              <a:tblPr/>
              <a:tblGrid>
                <a:gridCol w="852535">
                  <a:extLst>
                    <a:ext uri="{9D8B030D-6E8A-4147-A177-3AD203B41FA5}">
                      <a16:colId xmlns:a16="http://schemas.microsoft.com/office/drawing/2014/main" val="20000"/>
                    </a:ext>
                  </a:extLst>
                </a:gridCol>
                <a:gridCol w="661250">
                  <a:extLst>
                    <a:ext uri="{9D8B030D-6E8A-4147-A177-3AD203B41FA5}">
                      <a16:colId xmlns:a16="http://schemas.microsoft.com/office/drawing/2014/main" val="20001"/>
                    </a:ext>
                  </a:extLst>
                </a:gridCol>
                <a:gridCol w="931817">
                  <a:extLst>
                    <a:ext uri="{9D8B030D-6E8A-4147-A177-3AD203B41FA5}">
                      <a16:colId xmlns:a16="http://schemas.microsoft.com/office/drawing/2014/main" val="20002"/>
                    </a:ext>
                  </a:extLst>
                </a:gridCol>
              </a:tblGrid>
              <a:tr h="370393">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89897">
                <a:tc>
                  <a:txBody>
                    <a:bodyPr/>
                    <a:lstStyle/>
                    <a:p>
                      <a:pPr algn="ctr" fontAlgn="ctr"/>
                      <a:r>
                        <a:rPr lang="es-CO" sz="11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99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a:solidFill>
                            <a:srgbClr val="000000"/>
                          </a:solidFill>
                          <a:effectLst/>
                          <a:latin typeface="Calibri" panose="020F0502020204030204" pitchFamily="34" charset="0"/>
                        </a:rPr>
                        <a:t>$ 65,963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9897">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225</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$ 85,815</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97417">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324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$ 151,779</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0" name="Tabla 49"/>
          <p:cNvGraphicFramePr>
            <a:graphicFrameLocks noGrp="1"/>
          </p:cNvGraphicFramePr>
          <p:nvPr>
            <p:extLst/>
          </p:nvPr>
        </p:nvGraphicFramePr>
        <p:xfrm>
          <a:off x="310350" y="1791153"/>
          <a:ext cx="2406724" cy="1021155"/>
        </p:xfrm>
        <a:graphic>
          <a:graphicData uri="http://schemas.openxmlformats.org/drawingml/2006/table">
            <a:tbl>
              <a:tblPr/>
              <a:tblGrid>
                <a:gridCol w="837925">
                  <a:extLst>
                    <a:ext uri="{9D8B030D-6E8A-4147-A177-3AD203B41FA5}">
                      <a16:colId xmlns:a16="http://schemas.microsoft.com/office/drawing/2014/main" val="20000"/>
                    </a:ext>
                  </a:extLst>
                </a:gridCol>
                <a:gridCol w="706651">
                  <a:extLst>
                    <a:ext uri="{9D8B030D-6E8A-4147-A177-3AD203B41FA5}">
                      <a16:colId xmlns:a16="http://schemas.microsoft.com/office/drawing/2014/main" val="20001"/>
                    </a:ext>
                  </a:extLst>
                </a:gridCol>
                <a:gridCol w="862148">
                  <a:extLst>
                    <a:ext uri="{9D8B030D-6E8A-4147-A177-3AD203B41FA5}">
                      <a16:colId xmlns:a16="http://schemas.microsoft.com/office/drawing/2014/main" val="20002"/>
                    </a:ext>
                  </a:extLst>
                </a:gridCol>
              </a:tblGrid>
              <a:tr h="399142">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204636">
                <a:tc>
                  <a:txBody>
                    <a:bodyPr/>
                    <a:lstStyle/>
                    <a:p>
                      <a:pPr algn="ctr" fontAlgn="ctr"/>
                      <a:r>
                        <a:rPr lang="es-CO" sz="11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59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a:solidFill>
                            <a:srgbClr val="000000"/>
                          </a:solidFill>
                          <a:effectLst/>
                          <a:latin typeface="Calibri" panose="020F0502020204030204" pitchFamily="34" charset="0"/>
                        </a:rPr>
                        <a:t>$ 13,112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04636">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115</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$ 27,144</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12741">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174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$ 40,256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6" name="CuadroTexto 95"/>
          <p:cNvSpPr txBox="1"/>
          <p:nvPr/>
        </p:nvSpPr>
        <p:spPr>
          <a:xfrm>
            <a:off x="7625750" y="6120212"/>
            <a:ext cx="4551618" cy="584775"/>
          </a:xfrm>
          <a:prstGeom prst="rect">
            <a:avLst/>
          </a:prstGeom>
          <a:noFill/>
        </p:spPr>
        <p:txBody>
          <a:bodyPr wrap="square" rtlCol="0">
            <a:spAutoFit/>
          </a:bodyPr>
          <a:lstStyle/>
          <a:p>
            <a:r>
              <a:rPr lang="es-CO" sz="1600" dirty="0"/>
              <a:t>El 66% de las ventas corresponden a inmuebles con vocación de vivienda y el 18% a lotes</a:t>
            </a:r>
          </a:p>
        </p:txBody>
      </p:sp>
      <p:pic>
        <p:nvPicPr>
          <p:cNvPr id="58" name="Imagen 57"/>
          <p:cNvPicPr>
            <a:picLocks noChangeAspect="1"/>
          </p:cNvPicPr>
          <p:nvPr/>
        </p:nvPicPr>
        <p:blipFill rotWithShape="1">
          <a:blip r:embed="rId7" cstate="print">
            <a:extLst>
              <a:ext uri="{28A0092B-C50C-407E-A947-70E740481C1C}">
                <a14:useLocalDpi xmlns:a14="http://schemas.microsoft.com/office/drawing/2010/main" val="0"/>
              </a:ext>
            </a:extLst>
          </a:blip>
          <a:srcRect l="9157" t="1112" r="84272" b="52246"/>
          <a:stretch/>
        </p:blipFill>
        <p:spPr>
          <a:xfrm>
            <a:off x="7068850" y="6120212"/>
            <a:ext cx="495130" cy="468000"/>
          </a:xfrm>
          <a:prstGeom prst="rect">
            <a:avLst/>
          </a:prstGeom>
        </p:spPr>
      </p:pic>
      <p:sp>
        <p:nvSpPr>
          <p:cNvPr id="100" name="CuadroTexto 99">
            <a:extLst>
              <a:ext uri="{FF2B5EF4-FFF2-40B4-BE49-F238E27FC236}">
                <a16:creationId xmlns:a16="http://schemas.microsoft.com/office/drawing/2014/main" id="{3659F99B-F7CA-2743-8D0C-94833019BFD8}"/>
              </a:ext>
            </a:extLst>
          </p:cNvPr>
          <p:cNvSpPr txBox="1"/>
          <p:nvPr/>
        </p:nvSpPr>
        <p:spPr>
          <a:xfrm>
            <a:off x="-10427" y="83593"/>
            <a:ext cx="3774394" cy="733534"/>
          </a:xfrm>
          <a:prstGeom prst="rect">
            <a:avLst/>
          </a:prstGeom>
          <a:noFill/>
        </p:spPr>
        <p:txBody>
          <a:bodyPr wrap="square" rtlCol="0">
            <a:spAutoFit/>
          </a:bodyPr>
          <a:lstStyle/>
          <a:p>
            <a:pPr>
              <a:lnSpc>
                <a:spcPts val="4980"/>
              </a:lnSpc>
            </a:pPr>
            <a:r>
              <a:rPr lang="es-CO" sz="4500" b="1" dirty="0">
                <a:cs typeface="Arial Narrow" charset="0"/>
              </a:rPr>
              <a:t>Generalidades</a:t>
            </a:r>
          </a:p>
        </p:txBody>
      </p:sp>
      <p:graphicFrame>
        <p:nvGraphicFramePr>
          <p:cNvPr id="4" name="Tabla 3"/>
          <p:cNvGraphicFramePr>
            <a:graphicFrameLocks noGrp="1"/>
          </p:cNvGraphicFramePr>
          <p:nvPr>
            <p:extLst/>
          </p:nvPr>
        </p:nvGraphicFramePr>
        <p:xfrm>
          <a:off x="8991176" y="1500288"/>
          <a:ext cx="2968536" cy="1306830"/>
        </p:xfrm>
        <a:graphic>
          <a:graphicData uri="http://schemas.openxmlformats.org/drawingml/2006/table">
            <a:tbl>
              <a:tblPr/>
              <a:tblGrid>
                <a:gridCol w="989512">
                  <a:extLst>
                    <a:ext uri="{9D8B030D-6E8A-4147-A177-3AD203B41FA5}">
                      <a16:colId xmlns:a16="http://schemas.microsoft.com/office/drawing/2014/main" val="20000"/>
                    </a:ext>
                  </a:extLst>
                </a:gridCol>
                <a:gridCol w="989512">
                  <a:extLst>
                    <a:ext uri="{9D8B030D-6E8A-4147-A177-3AD203B41FA5}">
                      <a16:colId xmlns:a16="http://schemas.microsoft.com/office/drawing/2014/main" val="20001"/>
                    </a:ext>
                  </a:extLst>
                </a:gridCol>
                <a:gridCol w="989512">
                  <a:extLst>
                    <a:ext uri="{9D8B030D-6E8A-4147-A177-3AD203B41FA5}">
                      <a16:colId xmlns:a16="http://schemas.microsoft.com/office/drawing/2014/main" val="20002"/>
                    </a:ext>
                  </a:extLst>
                </a:gridCol>
              </a:tblGrid>
              <a:tr h="200025">
                <a:tc>
                  <a:txBody>
                    <a:bodyPr/>
                    <a:lstStyle/>
                    <a:p>
                      <a:pPr algn="ctr" fontAlgn="ctr"/>
                      <a:r>
                        <a:rPr lang="es-CO" sz="1100" b="1" i="0" u="none" strike="noStrike" dirty="0">
                          <a:solidFill>
                            <a:srgbClr val="000000"/>
                          </a:solidFill>
                          <a:effectLst/>
                          <a:latin typeface="Calibri" panose="020F0502020204030204" pitchFamily="34" charset="0"/>
                        </a:rPr>
                        <a:t>Sucursal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tc>
                  <a:txBody>
                    <a:bodyPr/>
                    <a:lstStyle/>
                    <a:p>
                      <a:pPr algn="ctr" fontAlgn="ctr"/>
                      <a:r>
                        <a:rPr lang="es-CO" sz="11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tc>
                  <a:txBody>
                    <a:bodyPr/>
                    <a:lstStyle/>
                    <a:p>
                      <a:pPr algn="ctr" fontAlgn="ctr"/>
                      <a:r>
                        <a:rPr lang="es-CO" sz="11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extLst>
                  <a:ext uri="{0D108BD9-81ED-4DB2-BD59-A6C34878D82A}">
                    <a16:rowId xmlns:a16="http://schemas.microsoft.com/office/drawing/2014/main" val="10000"/>
                  </a:ext>
                </a:extLst>
              </a:tr>
              <a:tr h="190500">
                <a:tc>
                  <a:txBody>
                    <a:bodyPr/>
                    <a:lstStyle/>
                    <a:p>
                      <a:pPr algn="ctr" fontAlgn="ctr"/>
                      <a:r>
                        <a:rPr lang="es-CO" sz="1100" b="0" i="0" u="none" strike="noStrike" dirty="0">
                          <a:solidFill>
                            <a:srgbClr val="000000"/>
                          </a:solidFill>
                          <a:effectLst/>
                          <a:latin typeface="Calibri" panose="020F0502020204030204" pitchFamily="34" charset="0"/>
                        </a:rPr>
                        <a:t>BOGOTÁ</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a:solidFill>
                            <a:srgbClr val="000000"/>
                          </a:solidFill>
                          <a:effectLst/>
                          <a:latin typeface="Calibri" panose="020F0502020204030204" pitchFamily="34" charset="0"/>
                        </a:rPr>
                        <a:t>332</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a:solidFill>
                            <a:srgbClr val="000000"/>
                          </a:solidFill>
                          <a:effectLst/>
                          <a:latin typeface="Calibri" panose="020F0502020204030204" pitchFamily="34" charset="0"/>
                        </a:rPr>
                        <a:t>$ 171,648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0500">
                <a:tc>
                  <a:txBody>
                    <a:bodyPr/>
                    <a:lstStyle/>
                    <a:p>
                      <a:pPr algn="ctr" fontAlgn="ctr"/>
                      <a:r>
                        <a:rPr lang="es-CO" sz="1100" b="0" i="0" u="none" strike="noStrike" dirty="0">
                          <a:solidFill>
                            <a:srgbClr val="000000"/>
                          </a:solidFill>
                          <a:effectLst/>
                          <a:latin typeface="Calibri" panose="020F0502020204030204" pitchFamily="34" charset="0"/>
                        </a:rPr>
                        <a:t>BARRANQUILLA</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a:solidFill>
                            <a:srgbClr val="000000"/>
                          </a:solidFill>
                          <a:effectLst/>
                          <a:latin typeface="Calibri" panose="020F0502020204030204" pitchFamily="34" charset="0"/>
                        </a:rPr>
                        <a:t>281</a:t>
                      </a:r>
                    </a:p>
                  </a:txBody>
                  <a:tcPr marL="9525" marR="9525" marT="9525" marB="0" anchor="b">
                    <a:lnL>
                      <a:noFill/>
                    </a:lnL>
                    <a:lnR>
                      <a:noFill/>
                    </a:lnR>
                    <a:lnT>
                      <a:noFill/>
                    </a:lnT>
                    <a:lnB>
                      <a:noFill/>
                    </a:lnB>
                    <a:solidFill>
                      <a:srgbClr val="E7E7E7"/>
                    </a:solidFill>
                  </a:tcPr>
                </a:tc>
                <a:tc>
                  <a:txBody>
                    <a:bodyPr/>
                    <a:lstStyle/>
                    <a:p>
                      <a:pPr algn="r" fontAlgn="b"/>
                      <a:r>
                        <a:rPr lang="es-CO" sz="1100" b="0" i="0" u="none" strike="noStrike">
                          <a:solidFill>
                            <a:srgbClr val="000000"/>
                          </a:solidFill>
                          <a:effectLst/>
                          <a:latin typeface="Calibri" panose="020F0502020204030204" pitchFamily="34" charset="0"/>
                        </a:rPr>
                        <a:t>$ 52,321</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10002"/>
                  </a:ext>
                </a:extLst>
              </a:tr>
              <a:tr h="190500">
                <a:tc>
                  <a:txBody>
                    <a:bodyPr/>
                    <a:lstStyle/>
                    <a:p>
                      <a:pPr algn="ctr" fontAlgn="ctr"/>
                      <a:r>
                        <a:rPr lang="es-CO" sz="1100" b="0" i="0" u="none" strike="noStrike" dirty="0">
                          <a:solidFill>
                            <a:srgbClr val="000000"/>
                          </a:solidFill>
                          <a:effectLst/>
                          <a:latin typeface="Calibri" panose="020F0502020204030204" pitchFamily="34" charset="0"/>
                        </a:rPr>
                        <a:t>CALI</a:t>
                      </a:r>
                    </a:p>
                  </a:txBody>
                  <a:tcPr marL="9525" marR="9525" marT="9525" marB="0" anchor="ctr">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324</a:t>
                      </a:r>
                    </a:p>
                  </a:txBody>
                  <a:tcPr marL="9525" marR="9525" marT="9525"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$ 151,779</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190500">
                <a:tc>
                  <a:txBody>
                    <a:bodyPr/>
                    <a:lstStyle/>
                    <a:p>
                      <a:pPr algn="ctr" fontAlgn="ctr"/>
                      <a:r>
                        <a:rPr lang="es-CO" sz="1100" b="0" i="0" u="none" strike="noStrike" dirty="0">
                          <a:solidFill>
                            <a:srgbClr val="000000"/>
                          </a:solidFill>
                          <a:effectLst/>
                          <a:latin typeface="Calibri" panose="020F0502020204030204" pitchFamily="34" charset="0"/>
                        </a:rPr>
                        <a:t>MEDELLÍN</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a:solidFill>
                            <a:srgbClr val="000000"/>
                          </a:solidFill>
                          <a:effectLst/>
                          <a:latin typeface="Calibri" panose="020F0502020204030204" pitchFamily="34" charset="0"/>
                        </a:rPr>
                        <a:t>174</a:t>
                      </a:r>
                    </a:p>
                  </a:txBody>
                  <a:tcPr marL="9525" marR="9525" marT="9525" marB="0" anchor="b">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$ 40,256</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10004"/>
                  </a:ext>
                </a:extLst>
              </a:tr>
              <a:tr h="200025">
                <a:tc>
                  <a:txBody>
                    <a:bodyPr/>
                    <a:lstStyle/>
                    <a:p>
                      <a:pPr algn="ctr" fontAlgn="ctr"/>
                      <a:r>
                        <a:rPr lang="es-CO" sz="11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Calibri" panose="020F0502020204030204" pitchFamily="34" charset="0"/>
                        </a:rPr>
                        <a:t>1,111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Calibri" panose="020F0502020204030204" pitchFamily="34" charset="0"/>
                        </a:rPr>
                        <a:t>$ 416,003</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0" name="CuadroTexto 29"/>
          <p:cNvSpPr txBox="1"/>
          <p:nvPr/>
        </p:nvSpPr>
        <p:spPr>
          <a:xfrm>
            <a:off x="9802824" y="1062381"/>
            <a:ext cx="1345240" cy="369332"/>
          </a:xfrm>
          <a:prstGeom prst="rect">
            <a:avLst/>
          </a:prstGeom>
          <a:noFill/>
        </p:spPr>
        <p:txBody>
          <a:bodyPr wrap="none" rtlCol="0">
            <a:spAutoFit/>
          </a:bodyPr>
          <a:lstStyle/>
          <a:p>
            <a:r>
              <a:rPr lang="es-CO" dirty="0"/>
              <a:t>Consolidado</a:t>
            </a:r>
          </a:p>
        </p:txBody>
      </p:sp>
    </p:spTree>
    <p:extLst>
      <p:ext uri="{BB962C8B-B14F-4D97-AF65-F5344CB8AC3E}">
        <p14:creationId xmlns:p14="http://schemas.microsoft.com/office/powerpoint/2010/main" val="2994849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Ventas por Tipo de inmueble</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755481" cy="276999"/>
          </a:xfrm>
          <a:prstGeom prst="rect">
            <a:avLst/>
          </a:prstGeom>
          <a:noFill/>
        </p:spPr>
        <p:txBody>
          <a:bodyPr wrap="none" rtlCol="0">
            <a:spAutoFit/>
          </a:bodyPr>
          <a:lstStyle/>
          <a:p>
            <a:r>
              <a:rPr lang="es-CO" sz="1200" b="1" i="1" dirty="0"/>
              <a:t>Corte: </a:t>
            </a:r>
            <a:r>
              <a:rPr lang="es-CO" sz="1200" i="1" dirty="0"/>
              <a:t>agosto 31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2231511" y="1918440"/>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2231511" y="2290431"/>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092515" y="1039873"/>
            <a:ext cx="1733473" cy="1107996"/>
          </a:xfrm>
          <a:prstGeom prst="rect">
            <a:avLst/>
          </a:prstGeom>
        </p:spPr>
        <p:txBody>
          <a:bodyPr wrap="square">
            <a:spAutoFit/>
          </a:bodyPr>
          <a:lstStyle/>
          <a:p>
            <a:pPr algn="ctr"/>
            <a:r>
              <a:rPr lang="es-CO" sz="6600" b="1" dirty="0"/>
              <a:t>406</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040409" y="1212041"/>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4688677" y="1212041"/>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7506521" y="1250887"/>
            <a:ext cx="2377689" cy="707886"/>
          </a:xfrm>
          <a:prstGeom prst="rect">
            <a:avLst/>
          </a:prstGeom>
        </p:spPr>
        <p:txBody>
          <a:bodyPr wrap="square">
            <a:spAutoFit/>
          </a:bodyPr>
          <a:lstStyle/>
          <a:p>
            <a:pPr algn="ctr"/>
            <a:r>
              <a:rPr lang="es-CO" sz="4000" b="1" dirty="0"/>
              <a:t>$ 100,129</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2231511" y="3345034"/>
            <a:ext cx="2410082" cy="451406"/>
          </a:xfrm>
          <a:prstGeom prst="rect">
            <a:avLst/>
          </a:prstGeom>
          <a:noFill/>
        </p:spPr>
        <p:txBody>
          <a:bodyPr wrap="square" rtlCol="0">
            <a:spAutoFit/>
          </a:bodyPr>
          <a:lstStyle/>
          <a:p>
            <a:pPr algn="ctr">
              <a:lnSpc>
                <a:spcPts val="2780"/>
              </a:lnSpc>
            </a:pPr>
            <a:r>
              <a:rPr lang="es-CO" b="1" dirty="0">
                <a:cs typeface="Arial Narrow" charset="0"/>
              </a:rPr>
              <a:t>Comercial</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2231511" y="3715952"/>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092515" y="2493626"/>
            <a:ext cx="1733473" cy="1107996"/>
          </a:xfrm>
          <a:prstGeom prst="rect">
            <a:avLst/>
          </a:prstGeom>
        </p:spPr>
        <p:txBody>
          <a:bodyPr wrap="square">
            <a:spAutoFit/>
          </a:bodyPr>
          <a:lstStyle/>
          <a:p>
            <a:pPr algn="ctr"/>
            <a:r>
              <a:rPr lang="es-CO" sz="6600" b="1" dirty="0"/>
              <a:t>100</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040409" y="2665794"/>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4688677" y="2665794"/>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7506521" y="2704640"/>
            <a:ext cx="2377689" cy="707886"/>
          </a:xfrm>
          <a:prstGeom prst="rect">
            <a:avLst/>
          </a:prstGeom>
        </p:spPr>
        <p:txBody>
          <a:bodyPr wrap="square">
            <a:spAutoFit/>
          </a:bodyPr>
          <a:lstStyle/>
          <a:p>
            <a:pPr algn="ctr"/>
            <a:r>
              <a:rPr lang="es-CO" sz="4000" b="1" dirty="0"/>
              <a:t>$ 27,594</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sp>
        <p:nvSpPr>
          <p:cNvPr id="90" name="CuadroTexto 89">
            <a:extLst>
              <a:ext uri="{FF2B5EF4-FFF2-40B4-BE49-F238E27FC236}">
                <a16:creationId xmlns:a16="http://schemas.microsoft.com/office/drawing/2014/main" id="{01402456-9F70-A041-8C86-768EA4B842CD}"/>
              </a:ext>
            </a:extLst>
          </p:cNvPr>
          <p:cNvSpPr txBox="1"/>
          <p:nvPr/>
        </p:nvSpPr>
        <p:spPr>
          <a:xfrm>
            <a:off x="2231511" y="4761713"/>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sp>
        <p:nvSpPr>
          <p:cNvPr id="92" name="Rectángulo 91">
            <a:extLst>
              <a:ext uri="{FF2B5EF4-FFF2-40B4-BE49-F238E27FC236}">
                <a16:creationId xmlns:a16="http://schemas.microsoft.com/office/drawing/2014/main" id="{1BD5CA29-BD7B-A947-ADC3-6A8CBAC41CE5}"/>
              </a:ext>
            </a:extLst>
          </p:cNvPr>
          <p:cNvSpPr/>
          <p:nvPr/>
        </p:nvSpPr>
        <p:spPr>
          <a:xfrm>
            <a:off x="5092515" y="3982729"/>
            <a:ext cx="1733473" cy="1107996"/>
          </a:xfrm>
          <a:prstGeom prst="rect">
            <a:avLst/>
          </a:prstGeom>
        </p:spPr>
        <p:txBody>
          <a:bodyPr wrap="square">
            <a:spAutoFit/>
          </a:bodyPr>
          <a:lstStyle/>
          <a:p>
            <a:pPr algn="ctr"/>
            <a:r>
              <a:rPr lang="es-CO" sz="6600" b="1" dirty="0"/>
              <a:t>108</a:t>
            </a:r>
          </a:p>
        </p:txBody>
      </p:sp>
      <p:cxnSp>
        <p:nvCxnSpPr>
          <p:cNvPr id="93" name="Conector recto 92">
            <a:extLst>
              <a:ext uri="{FF2B5EF4-FFF2-40B4-BE49-F238E27FC236}">
                <a16:creationId xmlns:a16="http://schemas.microsoft.com/office/drawing/2014/main" id="{A772EF1D-B981-9144-AF91-5413013A6D7E}"/>
              </a:ext>
            </a:extLst>
          </p:cNvPr>
          <p:cNvCxnSpPr>
            <a:cxnSpLocks/>
          </p:cNvCxnSpPr>
          <p:nvPr/>
        </p:nvCxnSpPr>
        <p:spPr>
          <a:xfrm>
            <a:off x="7040409" y="415489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94" name="Conector recto 93">
            <a:extLst>
              <a:ext uri="{FF2B5EF4-FFF2-40B4-BE49-F238E27FC236}">
                <a16:creationId xmlns:a16="http://schemas.microsoft.com/office/drawing/2014/main" id="{718732E1-BAE6-DB40-A057-CE8F044A2C34}"/>
              </a:ext>
            </a:extLst>
          </p:cNvPr>
          <p:cNvCxnSpPr>
            <a:cxnSpLocks/>
          </p:cNvCxnSpPr>
          <p:nvPr/>
        </p:nvCxnSpPr>
        <p:spPr>
          <a:xfrm>
            <a:off x="4688677" y="4154897"/>
            <a:ext cx="0" cy="765276"/>
          </a:xfrm>
          <a:prstGeom prst="line">
            <a:avLst/>
          </a:prstGeom>
        </p:spPr>
        <p:style>
          <a:lnRef idx="1">
            <a:schemeClr val="dk1"/>
          </a:lnRef>
          <a:fillRef idx="0">
            <a:schemeClr val="dk1"/>
          </a:fillRef>
          <a:effectRef idx="0">
            <a:schemeClr val="dk1"/>
          </a:effectRef>
          <a:fontRef idx="minor">
            <a:schemeClr val="tx1"/>
          </a:fontRef>
        </p:style>
      </p:cxnSp>
      <p:sp>
        <p:nvSpPr>
          <p:cNvPr id="95" name="Rectángulo 94">
            <a:extLst>
              <a:ext uri="{FF2B5EF4-FFF2-40B4-BE49-F238E27FC236}">
                <a16:creationId xmlns:a16="http://schemas.microsoft.com/office/drawing/2014/main" id="{1BD5CA29-BD7B-A947-ADC3-6A8CBAC41CE5}"/>
              </a:ext>
            </a:extLst>
          </p:cNvPr>
          <p:cNvSpPr/>
          <p:nvPr/>
        </p:nvSpPr>
        <p:spPr>
          <a:xfrm>
            <a:off x="7506521" y="4193743"/>
            <a:ext cx="2377689" cy="707886"/>
          </a:xfrm>
          <a:prstGeom prst="rect">
            <a:avLst/>
          </a:prstGeom>
        </p:spPr>
        <p:txBody>
          <a:bodyPr wrap="square">
            <a:spAutoFit/>
          </a:bodyPr>
          <a:lstStyle/>
          <a:p>
            <a:pPr algn="ctr"/>
            <a:r>
              <a:rPr lang="es-CO" sz="4000" b="1" dirty="0"/>
              <a:t>$ 86,880</a:t>
            </a:r>
          </a:p>
        </p:txBody>
      </p:sp>
      <p:pic>
        <p:nvPicPr>
          <p:cNvPr id="97" name="Imagen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3156" y="998686"/>
            <a:ext cx="845690" cy="900000"/>
          </a:xfrm>
          <a:prstGeom prst="rect">
            <a:avLst/>
          </a:prstGeom>
        </p:spPr>
      </p:pic>
      <p:pic>
        <p:nvPicPr>
          <p:cNvPr id="98" name="Imagen 9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6552" y="2408780"/>
            <a:ext cx="1080000" cy="1080000"/>
          </a:xfrm>
          <a:prstGeom prst="rect">
            <a:avLst/>
          </a:prstGeom>
        </p:spPr>
      </p:pic>
      <p:pic>
        <p:nvPicPr>
          <p:cNvPr id="99" name="Imagen 98"/>
          <p:cNvPicPr>
            <a:picLocks noChangeAspect="1"/>
          </p:cNvPicPr>
          <p:nvPr/>
        </p:nvPicPr>
        <p:blipFill rotWithShape="1">
          <a:blip r:embed="rId6">
            <a:extLst>
              <a:ext uri="{28A0092B-C50C-407E-A947-70E740481C1C}">
                <a14:useLocalDpi xmlns:a14="http://schemas.microsoft.com/office/drawing/2010/main" val="0"/>
              </a:ext>
            </a:extLst>
          </a:blip>
          <a:srcRect l="19484" r="20502" b="36750"/>
          <a:stretch/>
        </p:blipFill>
        <p:spPr>
          <a:xfrm>
            <a:off x="2833257" y="3752074"/>
            <a:ext cx="1186523" cy="1080000"/>
          </a:xfrm>
          <a:prstGeom prst="rect">
            <a:avLst/>
          </a:prstGeom>
        </p:spPr>
      </p:pic>
      <p:cxnSp>
        <p:nvCxnSpPr>
          <p:cNvPr id="52" name="Conector recto 51">
            <a:extLst>
              <a:ext uri="{FF2B5EF4-FFF2-40B4-BE49-F238E27FC236}">
                <a16:creationId xmlns:a16="http://schemas.microsoft.com/office/drawing/2014/main" id="{929C9FBF-A8F2-1A46-BF06-BF2F679DB1D3}"/>
              </a:ext>
            </a:extLst>
          </p:cNvPr>
          <p:cNvCxnSpPr>
            <a:cxnSpLocks/>
          </p:cNvCxnSpPr>
          <p:nvPr/>
        </p:nvCxnSpPr>
        <p:spPr>
          <a:xfrm>
            <a:off x="2231511" y="5176013"/>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ángulo 52">
            <a:extLst>
              <a:ext uri="{FF2B5EF4-FFF2-40B4-BE49-F238E27FC236}">
                <a16:creationId xmlns:a16="http://schemas.microsoft.com/office/drawing/2014/main" id="{1BD5CA29-BD7B-A947-ADC3-6A8CBAC41CE5}"/>
              </a:ext>
            </a:extLst>
          </p:cNvPr>
          <p:cNvSpPr/>
          <p:nvPr/>
        </p:nvSpPr>
        <p:spPr>
          <a:xfrm>
            <a:off x="2219067" y="5256374"/>
            <a:ext cx="2400604" cy="1107996"/>
          </a:xfrm>
          <a:prstGeom prst="rect">
            <a:avLst/>
          </a:prstGeom>
        </p:spPr>
        <p:txBody>
          <a:bodyPr wrap="square">
            <a:spAutoFit/>
          </a:bodyPr>
          <a:lstStyle/>
          <a:p>
            <a:pPr algn="ctr"/>
            <a:r>
              <a:rPr lang="es-CO" sz="6600" b="1" dirty="0">
                <a:solidFill>
                  <a:srgbClr val="C00000"/>
                </a:solidFill>
              </a:rPr>
              <a:t>TOTAL</a:t>
            </a:r>
          </a:p>
        </p:txBody>
      </p:sp>
      <p:sp>
        <p:nvSpPr>
          <p:cNvPr id="54" name="Rectángulo 53">
            <a:extLst>
              <a:ext uri="{FF2B5EF4-FFF2-40B4-BE49-F238E27FC236}">
                <a16:creationId xmlns:a16="http://schemas.microsoft.com/office/drawing/2014/main" id="{1BD5CA29-BD7B-A947-ADC3-6A8CBAC41CE5}"/>
              </a:ext>
            </a:extLst>
          </p:cNvPr>
          <p:cNvSpPr/>
          <p:nvPr/>
        </p:nvSpPr>
        <p:spPr>
          <a:xfrm>
            <a:off x="5092515" y="5260264"/>
            <a:ext cx="1733473" cy="1107996"/>
          </a:xfrm>
          <a:prstGeom prst="rect">
            <a:avLst/>
          </a:prstGeom>
        </p:spPr>
        <p:txBody>
          <a:bodyPr wrap="square">
            <a:spAutoFit/>
          </a:bodyPr>
          <a:lstStyle/>
          <a:p>
            <a:pPr algn="ctr"/>
            <a:r>
              <a:rPr lang="es-CO" sz="6600" b="1" dirty="0">
                <a:solidFill>
                  <a:srgbClr val="C00000"/>
                </a:solidFill>
              </a:rPr>
              <a:t>614</a:t>
            </a:r>
          </a:p>
        </p:txBody>
      </p:sp>
      <p:sp>
        <p:nvSpPr>
          <p:cNvPr id="55" name="Rectángulo 54">
            <a:extLst>
              <a:ext uri="{FF2B5EF4-FFF2-40B4-BE49-F238E27FC236}">
                <a16:creationId xmlns:a16="http://schemas.microsoft.com/office/drawing/2014/main" id="{1BD5CA29-BD7B-A947-ADC3-6A8CBAC41CE5}"/>
              </a:ext>
            </a:extLst>
          </p:cNvPr>
          <p:cNvSpPr/>
          <p:nvPr/>
        </p:nvSpPr>
        <p:spPr>
          <a:xfrm>
            <a:off x="7506521" y="5471278"/>
            <a:ext cx="2377689" cy="707886"/>
          </a:xfrm>
          <a:prstGeom prst="rect">
            <a:avLst/>
          </a:prstGeom>
        </p:spPr>
        <p:txBody>
          <a:bodyPr wrap="square">
            <a:spAutoFit/>
          </a:bodyPr>
          <a:lstStyle/>
          <a:p>
            <a:pPr algn="ctr"/>
            <a:r>
              <a:rPr lang="es-CO" sz="4000" b="1" dirty="0">
                <a:solidFill>
                  <a:srgbClr val="C00000"/>
                </a:solidFill>
              </a:rPr>
              <a:t>$ 214,603</a:t>
            </a:r>
          </a:p>
        </p:txBody>
      </p:sp>
    </p:spTree>
    <p:extLst>
      <p:ext uri="{BB962C8B-B14F-4D97-AF65-F5344CB8AC3E}">
        <p14:creationId xmlns:p14="http://schemas.microsoft.com/office/powerpoint/2010/main" val="886682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80882" y="2707014"/>
            <a:ext cx="11042943" cy="1110806"/>
          </a:xfrm>
        </p:spPr>
        <p:txBody>
          <a:bodyPr/>
          <a:lstStyle/>
          <a:p>
            <a:r>
              <a:rPr lang="es-CO" dirty="0"/>
              <a:t>PORTAFOLIO DISPONIBLE</a:t>
            </a:r>
            <a:endParaRPr lang="es-ES_tradnl" dirty="0"/>
          </a:p>
        </p:txBody>
      </p:sp>
      <p:sp>
        <p:nvSpPr>
          <p:cNvPr id="4" name="CuadroTexto 3"/>
          <p:cNvSpPr txBox="1"/>
          <p:nvPr/>
        </p:nvSpPr>
        <p:spPr>
          <a:xfrm>
            <a:off x="9980908" y="681925"/>
            <a:ext cx="184731" cy="369332"/>
          </a:xfrm>
          <a:prstGeom prst="rect">
            <a:avLst/>
          </a:prstGeom>
          <a:noFill/>
        </p:spPr>
        <p:txBody>
          <a:bodyPr wrap="none" rtlCol="0">
            <a:spAutoFit/>
          </a:bodyPr>
          <a:lstStyle/>
          <a:p>
            <a:endParaRPr lang="es-ES_tradnl" dirty="0"/>
          </a:p>
        </p:txBody>
      </p:sp>
    </p:spTree>
    <p:extLst>
      <p:ext uri="{BB962C8B-B14F-4D97-AF65-F5344CB8AC3E}">
        <p14:creationId xmlns:p14="http://schemas.microsoft.com/office/powerpoint/2010/main" val="3746040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Portafolio disponible por valor</a:t>
            </a:r>
          </a:p>
        </p:txBody>
      </p:sp>
      <p:sp>
        <p:nvSpPr>
          <p:cNvPr id="42" name="CuadroTexto 41"/>
          <p:cNvSpPr txBox="1"/>
          <p:nvPr/>
        </p:nvSpPr>
        <p:spPr>
          <a:xfrm>
            <a:off x="468753" y="6569898"/>
            <a:ext cx="2031838"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pic>
        <p:nvPicPr>
          <p:cNvPr id="53" name="Imagen 52">
            <a:hlinkClick r:id="" action="ppaction://noaction"/>
            <a:extLst>
              <a:ext uri="{FF2B5EF4-FFF2-40B4-BE49-F238E27FC236}">
                <a16:creationId xmlns:a16="http://schemas.microsoft.com/office/drawing/2014/main" id="{E99A1B0B-13D3-1D41-A07C-1C0AA38508A8}"/>
              </a:ext>
            </a:extLst>
          </p:cNvPr>
          <p:cNvPicPr>
            <a:picLocks noChangeAspect="1"/>
          </p:cNvPicPr>
          <p:nvPr/>
        </p:nvPicPr>
        <p:blipFill>
          <a:blip r:embed="rId3"/>
          <a:stretch>
            <a:fillRect/>
          </a:stretch>
        </p:blipFill>
        <p:spPr>
          <a:xfrm>
            <a:off x="476850" y="344441"/>
            <a:ext cx="511999" cy="504000"/>
          </a:xfrm>
          <a:prstGeom prst="rect">
            <a:avLst/>
          </a:prstGeom>
        </p:spPr>
      </p:pic>
      <p:pic>
        <p:nvPicPr>
          <p:cNvPr id="54" name="Imagen 53">
            <a:hlinkClick r:id="" action="ppaction://noaction"/>
            <a:extLst>
              <a:ext uri="{FF2B5EF4-FFF2-40B4-BE49-F238E27FC236}">
                <a16:creationId xmlns:a16="http://schemas.microsoft.com/office/drawing/2014/main" id="{A4053001-5399-634D-A258-359515E5FCBC}"/>
              </a:ext>
            </a:extLst>
          </p:cNvPr>
          <p:cNvPicPr>
            <a:picLocks noChangeAspect="1"/>
          </p:cNvPicPr>
          <p:nvPr/>
        </p:nvPicPr>
        <p:blipFill>
          <a:blip r:embed="rId3"/>
          <a:stretch>
            <a:fillRect/>
          </a:stretch>
        </p:blipFill>
        <p:spPr>
          <a:xfrm>
            <a:off x="1075502" y="344441"/>
            <a:ext cx="511999" cy="504000"/>
          </a:xfrm>
          <a:prstGeom prst="rect">
            <a:avLst/>
          </a:prstGeom>
        </p:spPr>
      </p:pic>
      <p:grpSp>
        <p:nvGrpSpPr>
          <p:cNvPr id="32" name="Grupo 31">
            <a:extLst>
              <a:ext uri="{FF2B5EF4-FFF2-40B4-BE49-F238E27FC236}">
                <a16:creationId xmlns:a16="http://schemas.microsoft.com/office/drawing/2014/main" id="{CFD39175-5911-6347-B2C2-23A743872FB0}"/>
              </a:ext>
            </a:extLst>
          </p:cNvPr>
          <p:cNvGrpSpPr/>
          <p:nvPr/>
        </p:nvGrpSpPr>
        <p:grpSpPr>
          <a:xfrm>
            <a:off x="4903100" y="1901453"/>
            <a:ext cx="2280115" cy="3932916"/>
            <a:chOff x="5062827" y="2030375"/>
            <a:chExt cx="2280115" cy="3932916"/>
          </a:xfrm>
        </p:grpSpPr>
        <p:grpSp>
          <p:nvGrpSpPr>
            <p:cNvPr id="33" name="Grupo 32">
              <a:extLst>
                <a:ext uri="{FF2B5EF4-FFF2-40B4-BE49-F238E27FC236}">
                  <a16:creationId xmlns:a16="http://schemas.microsoft.com/office/drawing/2014/main" id="{BB6C27BE-672A-FC46-9EB7-CF684F0A254E}"/>
                </a:ext>
              </a:extLst>
            </p:cNvPr>
            <p:cNvGrpSpPr/>
            <p:nvPr/>
          </p:nvGrpSpPr>
          <p:grpSpPr>
            <a:xfrm>
              <a:off x="5296495" y="2347832"/>
              <a:ext cx="2046447" cy="2980749"/>
              <a:chOff x="5291118" y="2222429"/>
              <a:chExt cx="2046447" cy="2980749"/>
            </a:xfrm>
          </p:grpSpPr>
          <p:sp>
            <p:nvSpPr>
              <p:cNvPr id="46" name="Rectángulo 45">
                <a:extLst>
                  <a:ext uri="{FF2B5EF4-FFF2-40B4-BE49-F238E27FC236}">
                    <a16:creationId xmlns:a16="http://schemas.microsoft.com/office/drawing/2014/main" id="{FEF4DC2B-46F0-9848-A7F6-68F6F52F212F}"/>
                  </a:ext>
                </a:extLst>
              </p:cNvPr>
              <p:cNvSpPr/>
              <p:nvPr/>
            </p:nvSpPr>
            <p:spPr>
              <a:xfrm>
                <a:off x="5291118" y="3713679"/>
                <a:ext cx="1784251" cy="553998"/>
              </a:xfrm>
              <a:prstGeom prst="rect">
                <a:avLst/>
              </a:prstGeom>
            </p:spPr>
            <p:txBody>
              <a:bodyPr wrap="square">
                <a:spAutoFit/>
              </a:bodyPr>
              <a:lstStyle/>
              <a:p>
                <a:pPr algn="ctr">
                  <a:lnSpc>
                    <a:spcPts val="1760"/>
                  </a:lnSpc>
                </a:pPr>
                <a:r>
                  <a:rPr lang="es-CO" b="1" dirty="0"/>
                  <a:t>Inmuebles Disponibles</a:t>
                </a:r>
                <a:endParaRPr lang="es-CO" dirty="0"/>
              </a:p>
            </p:txBody>
          </p:sp>
          <p:pic>
            <p:nvPicPr>
              <p:cNvPr id="47" name="Imagen 46">
                <a:extLst>
                  <a:ext uri="{FF2B5EF4-FFF2-40B4-BE49-F238E27FC236}">
                    <a16:creationId xmlns:a16="http://schemas.microsoft.com/office/drawing/2014/main" id="{9EF30B55-38F7-7C45-AC11-47F6E6DF3877}"/>
                  </a:ext>
                </a:extLst>
              </p:cNvPr>
              <p:cNvPicPr>
                <a:picLocks noChangeAspect="1"/>
              </p:cNvPicPr>
              <p:nvPr/>
            </p:nvPicPr>
            <p:blipFill>
              <a:blip r:embed="rId4"/>
              <a:stretch>
                <a:fillRect/>
              </a:stretch>
            </p:blipFill>
            <p:spPr>
              <a:xfrm>
                <a:off x="5546527" y="2222429"/>
                <a:ext cx="1273431" cy="1206572"/>
              </a:xfrm>
              <a:prstGeom prst="rect">
                <a:avLst/>
              </a:prstGeom>
            </p:spPr>
          </p:pic>
          <p:sp>
            <p:nvSpPr>
              <p:cNvPr id="48" name="Rectángulo 47">
                <a:extLst>
                  <a:ext uri="{FF2B5EF4-FFF2-40B4-BE49-F238E27FC236}">
                    <a16:creationId xmlns:a16="http://schemas.microsoft.com/office/drawing/2014/main" id="{7BE9C785-DC6A-1B49-A758-5FB6B9DBBDC7}"/>
                  </a:ext>
                </a:extLst>
              </p:cNvPr>
              <p:cNvSpPr/>
              <p:nvPr/>
            </p:nvSpPr>
            <p:spPr>
              <a:xfrm>
                <a:off x="5357536" y="4682073"/>
                <a:ext cx="1980029" cy="461665"/>
              </a:xfrm>
              <a:prstGeom prst="rect">
                <a:avLst/>
              </a:prstGeom>
            </p:spPr>
            <p:txBody>
              <a:bodyPr wrap="none">
                <a:spAutoFit/>
              </a:bodyPr>
              <a:lstStyle/>
              <a:p>
                <a:r>
                  <a:rPr lang="es-CO" sz="2400" b="1" dirty="0"/>
                  <a:t>$416,003 </a:t>
                </a:r>
                <a:r>
                  <a:rPr lang="es-CO" sz="2400" b="1" dirty="0" err="1"/>
                  <a:t>mill</a:t>
                </a:r>
                <a:r>
                  <a:rPr lang="es-CO" sz="2400" b="1" dirty="0"/>
                  <a:t>.</a:t>
                </a:r>
                <a:endParaRPr lang="es-CO" sz="2400" dirty="0"/>
              </a:p>
            </p:txBody>
          </p:sp>
          <p:cxnSp>
            <p:nvCxnSpPr>
              <p:cNvPr id="49" name="Conector recto 48">
                <a:extLst>
                  <a:ext uri="{FF2B5EF4-FFF2-40B4-BE49-F238E27FC236}">
                    <a16:creationId xmlns:a16="http://schemas.microsoft.com/office/drawing/2014/main" id="{97819374-774A-7A48-AF7A-19B2087C0916}"/>
                  </a:ext>
                </a:extLst>
              </p:cNvPr>
              <p:cNvCxnSpPr>
                <a:cxnSpLocks/>
              </p:cNvCxnSpPr>
              <p:nvPr/>
            </p:nvCxnSpPr>
            <p:spPr>
              <a:xfrm>
                <a:off x="5357536" y="5203178"/>
                <a:ext cx="16514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6F4AD2AE-EEC5-0C4B-B1B4-965271941F40}"/>
                  </a:ext>
                </a:extLst>
              </p:cNvPr>
              <p:cNvCxnSpPr>
                <a:cxnSpLocks/>
              </p:cNvCxnSpPr>
              <p:nvPr/>
            </p:nvCxnSpPr>
            <p:spPr>
              <a:xfrm>
                <a:off x="5357536" y="4624785"/>
                <a:ext cx="16514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upo 33">
              <a:extLst>
                <a:ext uri="{FF2B5EF4-FFF2-40B4-BE49-F238E27FC236}">
                  <a16:creationId xmlns:a16="http://schemas.microsoft.com/office/drawing/2014/main" id="{2481A578-13AF-1C40-8F76-528C0492E890}"/>
                </a:ext>
              </a:extLst>
            </p:cNvPr>
            <p:cNvGrpSpPr/>
            <p:nvPr/>
          </p:nvGrpSpPr>
          <p:grpSpPr>
            <a:xfrm>
              <a:off x="5062827" y="2030375"/>
              <a:ext cx="369461" cy="3932916"/>
              <a:chOff x="5062827" y="2030375"/>
              <a:chExt cx="369461" cy="3932916"/>
            </a:xfrm>
          </p:grpSpPr>
          <p:cxnSp>
            <p:nvCxnSpPr>
              <p:cNvPr id="39" name="Conector recto 38">
                <a:extLst>
                  <a:ext uri="{FF2B5EF4-FFF2-40B4-BE49-F238E27FC236}">
                    <a16:creationId xmlns:a16="http://schemas.microsoft.com/office/drawing/2014/main" id="{20C1CAA1-7C99-6F4F-9F47-7DBA8A0DEFCE}"/>
                  </a:ext>
                </a:extLst>
              </p:cNvPr>
              <p:cNvCxnSpPr>
                <a:cxnSpLocks/>
              </p:cNvCxnSpPr>
              <p:nvPr/>
            </p:nvCxnSpPr>
            <p:spPr>
              <a:xfrm>
                <a:off x="5062827" y="2030375"/>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4E66B260-6AC7-B14C-B1A0-F2B8FD4924B3}"/>
                  </a:ext>
                </a:extLst>
              </p:cNvPr>
              <p:cNvCxnSpPr>
                <a:cxnSpLocks/>
              </p:cNvCxnSpPr>
              <p:nvPr/>
            </p:nvCxnSpPr>
            <p:spPr>
              <a:xfrm>
                <a:off x="5062827" y="2030375"/>
                <a:ext cx="0" cy="3932916"/>
              </a:xfrm>
              <a:prstGeom prst="line">
                <a:avLst/>
              </a:prstGeom>
              <a:ln w="3175"/>
            </p:spPr>
            <p:style>
              <a:lnRef idx="1">
                <a:schemeClr val="dk1"/>
              </a:lnRef>
              <a:fillRef idx="0">
                <a:schemeClr val="dk1"/>
              </a:fillRef>
              <a:effectRef idx="0">
                <a:schemeClr val="dk1"/>
              </a:effectRef>
              <a:fontRef idx="minor">
                <a:schemeClr val="tx1"/>
              </a:fontRef>
            </p:style>
          </p:cxnSp>
          <p:cxnSp>
            <p:nvCxnSpPr>
              <p:cNvPr id="44" name="Conector recto 43">
                <a:extLst>
                  <a:ext uri="{FF2B5EF4-FFF2-40B4-BE49-F238E27FC236}">
                    <a16:creationId xmlns:a16="http://schemas.microsoft.com/office/drawing/2014/main" id="{4C6F6CEC-8504-9040-BB96-C307E731F98C}"/>
                  </a:ext>
                </a:extLst>
              </p:cNvPr>
              <p:cNvCxnSpPr>
                <a:cxnSpLocks/>
              </p:cNvCxnSpPr>
              <p:nvPr/>
            </p:nvCxnSpPr>
            <p:spPr>
              <a:xfrm>
                <a:off x="5062827" y="5960536"/>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upo 34">
              <a:extLst>
                <a:ext uri="{FF2B5EF4-FFF2-40B4-BE49-F238E27FC236}">
                  <a16:creationId xmlns:a16="http://schemas.microsoft.com/office/drawing/2014/main" id="{38AE2E55-1D58-5B45-96B5-F003143B0D59}"/>
                </a:ext>
              </a:extLst>
            </p:cNvPr>
            <p:cNvGrpSpPr/>
            <p:nvPr/>
          </p:nvGrpSpPr>
          <p:grpSpPr>
            <a:xfrm flipH="1">
              <a:off x="6936904" y="2030375"/>
              <a:ext cx="382393" cy="3932916"/>
              <a:chOff x="5062827" y="2030375"/>
              <a:chExt cx="369461" cy="3932916"/>
            </a:xfrm>
          </p:grpSpPr>
          <p:cxnSp>
            <p:nvCxnSpPr>
              <p:cNvPr id="36" name="Conector recto 35">
                <a:extLst>
                  <a:ext uri="{FF2B5EF4-FFF2-40B4-BE49-F238E27FC236}">
                    <a16:creationId xmlns:a16="http://schemas.microsoft.com/office/drawing/2014/main" id="{EE21BE8A-2DF6-054C-86C9-E1B4607EF3AD}"/>
                  </a:ext>
                </a:extLst>
              </p:cNvPr>
              <p:cNvCxnSpPr>
                <a:cxnSpLocks/>
              </p:cNvCxnSpPr>
              <p:nvPr/>
            </p:nvCxnSpPr>
            <p:spPr>
              <a:xfrm>
                <a:off x="5062827" y="2030375"/>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7AA8C629-6125-C14A-9ABF-875D42D46506}"/>
                  </a:ext>
                </a:extLst>
              </p:cNvPr>
              <p:cNvCxnSpPr>
                <a:cxnSpLocks/>
              </p:cNvCxnSpPr>
              <p:nvPr/>
            </p:nvCxnSpPr>
            <p:spPr>
              <a:xfrm>
                <a:off x="5062827" y="2030375"/>
                <a:ext cx="0" cy="3932916"/>
              </a:xfrm>
              <a:prstGeom prst="line">
                <a:avLst/>
              </a:prstGeom>
              <a:ln w="3175"/>
            </p:spPr>
            <p:style>
              <a:lnRef idx="1">
                <a:schemeClr val="dk1"/>
              </a:lnRef>
              <a:fillRef idx="0">
                <a:schemeClr val="dk1"/>
              </a:fillRef>
              <a:effectRef idx="0">
                <a:schemeClr val="dk1"/>
              </a:effectRef>
              <a:fontRef idx="minor">
                <a:schemeClr val="tx1"/>
              </a:fontRef>
            </p:style>
          </p:cxnSp>
          <p:cxnSp>
            <p:nvCxnSpPr>
              <p:cNvPr id="38" name="Conector recto 37">
                <a:extLst>
                  <a:ext uri="{FF2B5EF4-FFF2-40B4-BE49-F238E27FC236}">
                    <a16:creationId xmlns:a16="http://schemas.microsoft.com/office/drawing/2014/main" id="{56F23240-591E-284C-BD71-B374C2EC6A77}"/>
                  </a:ext>
                </a:extLst>
              </p:cNvPr>
              <p:cNvCxnSpPr>
                <a:cxnSpLocks/>
              </p:cNvCxnSpPr>
              <p:nvPr/>
            </p:nvCxnSpPr>
            <p:spPr>
              <a:xfrm>
                <a:off x="5062827" y="5960536"/>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52" name="Imagen 51">
            <a:extLst>
              <a:ext uri="{FF2B5EF4-FFF2-40B4-BE49-F238E27FC236}">
                <a16:creationId xmlns:a16="http://schemas.microsoft.com/office/drawing/2014/main" id="{90BC0E7B-B309-B042-91F1-68079AA5B78C}"/>
              </a:ext>
            </a:extLst>
          </p:cNvPr>
          <p:cNvPicPr>
            <a:picLocks noChangeAspect="1"/>
          </p:cNvPicPr>
          <p:nvPr/>
        </p:nvPicPr>
        <p:blipFill>
          <a:blip r:embed="rId5"/>
          <a:stretch>
            <a:fillRect/>
          </a:stretch>
        </p:blipFill>
        <p:spPr>
          <a:xfrm>
            <a:off x="292665" y="1247783"/>
            <a:ext cx="540000" cy="540000"/>
          </a:xfrm>
          <a:prstGeom prst="rect">
            <a:avLst/>
          </a:prstGeom>
        </p:spPr>
      </p:pic>
      <p:pic>
        <p:nvPicPr>
          <p:cNvPr id="2" name="Imagen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3950" y="1200850"/>
            <a:ext cx="720000" cy="720000"/>
          </a:xfrm>
          <a:prstGeom prst="rect">
            <a:avLst/>
          </a:prstGeom>
        </p:spPr>
      </p:pic>
      <p:pic>
        <p:nvPicPr>
          <p:cNvPr id="55" name="Imagen 54">
            <a:extLst>
              <a:ext uri="{FF2B5EF4-FFF2-40B4-BE49-F238E27FC236}">
                <a16:creationId xmlns:a16="http://schemas.microsoft.com/office/drawing/2014/main" id="{90BC0E7B-B309-B042-91F1-68079AA5B78C}"/>
              </a:ext>
            </a:extLst>
          </p:cNvPr>
          <p:cNvPicPr>
            <a:picLocks noChangeAspect="1"/>
          </p:cNvPicPr>
          <p:nvPr/>
        </p:nvPicPr>
        <p:blipFill>
          <a:blip r:embed="rId5"/>
          <a:stretch>
            <a:fillRect/>
          </a:stretch>
        </p:blipFill>
        <p:spPr>
          <a:xfrm>
            <a:off x="8078052" y="1276904"/>
            <a:ext cx="540000" cy="540000"/>
          </a:xfrm>
          <a:prstGeom prst="rect">
            <a:avLst/>
          </a:prstGeom>
        </p:spPr>
      </p:pic>
      <p:pic>
        <p:nvPicPr>
          <p:cNvPr id="56" name="Imagen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16099" y="1152829"/>
            <a:ext cx="720000" cy="720000"/>
          </a:xfrm>
          <a:prstGeom prst="rect">
            <a:avLst/>
          </a:prstGeom>
        </p:spPr>
      </p:pic>
      <p:sp>
        <p:nvSpPr>
          <p:cNvPr id="4" name="CuadroTexto 3"/>
          <p:cNvSpPr txBox="1"/>
          <p:nvPr/>
        </p:nvSpPr>
        <p:spPr>
          <a:xfrm>
            <a:off x="898302" y="1981601"/>
            <a:ext cx="1988045" cy="369332"/>
          </a:xfrm>
          <a:prstGeom prst="rect">
            <a:avLst/>
          </a:prstGeom>
          <a:noFill/>
        </p:spPr>
        <p:txBody>
          <a:bodyPr wrap="none" rtlCol="0">
            <a:spAutoFit/>
          </a:bodyPr>
          <a:lstStyle/>
          <a:p>
            <a:r>
              <a:rPr lang="es-CO" b="1" dirty="0"/>
              <a:t>Menor a $200 </a:t>
            </a:r>
            <a:r>
              <a:rPr lang="es-CO" b="1" dirty="0" err="1"/>
              <a:t>mill</a:t>
            </a:r>
            <a:r>
              <a:rPr lang="es-CO" b="1" dirty="0"/>
              <a:t>.</a:t>
            </a:r>
          </a:p>
        </p:txBody>
      </p:sp>
      <p:sp>
        <p:nvSpPr>
          <p:cNvPr id="58" name="CuadroTexto 57"/>
          <p:cNvSpPr txBox="1"/>
          <p:nvPr/>
        </p:nvSpPr>
        <p:spPr>
          <a:xfrm>
            <a:off x="909523" y="4905680"/>
            <a:ext cx="1986441" cy="369332"/>
          </a:xfrm>
          <a:prstGeom prst="rect">
            <a:avLst/>
          </a:prstGeom>
          <a:noFill/>
        </p:spPr>
        <p:txBody>
          <a:bodyPr wrap="none" rtlCol="0">
            <a:spAutoFit/>
          </a:bodyPr>
          <a:lstStyle/>
          <a:p>
            <a:r>
              <a:rPr lang="es-CO" b="1" dirty="0"/>
              <a:t>$500 a $1,000 </a:t>
            </a:r>
            <a:r>
              <a:rPr lang="es-CO" b="1" dirty="0" err="1"/>
              <a:t>mill</a:t>
            </a:r>
            <a:r>
              <a:rPr lang="es-CO" b="1" dirty="0"/>
              <a:t>.</a:t>
            </a:r>
          </a:p>
        </p:txBody>
      </p:sp>
      <p:sp>
        <p:nvSpPr>
          <p:cNvPr id="59" name="CuadroTexto 58"/>
          <p:cNvSpPr txBox="1"/>
          <p:nvPr/>
        </p:nvSpPr>
        <p:spPr>
          <a:xfrm>
            <a:off x="8754498" y="2131208"/>
            <a:ext cx="2279791" cy="369332"/>
          </a:xfrm>
          <a:prstGeom prst="rect">
            <a:avLst/>
          </a:prstGeom>
          <a:noFill/>
        </p:spPr>
        <p:txBody>
          <a:bodyPr wrap="none" rtlCol="0">
            <a:spAutoFit/>
          </a:bodyPr>
          <a:lstStyle/>
          <a:p>
            <a:r>
              <a:rPr lang="es-CO" b="1" dirty="0"/>
              <a:t>$1,000 a $10,000 </a:t>
            </a:r>
            <a:r>
              <a:rPr lang="es-CO" b="1" dirty="0" err="1"/>
              <a:t>mill</a:t>
            </a:r>
            <a:r>
              <a:rPr lang="es-CO" b="1" dirty="0"/>
              <a:t>.</a:t>
            </a:r>
          </a:p>
        </p:txBody>
      </p:sp>
      <p:sp>
        <p:nvSpPr>
          <p:cNvPr id="60" name="CuadroTexto 59"/>
          <p:cNvSpPr txBox="1"/>
          <p:nvPr/>
        </p:nvSpPr>
        <p:spPr>
          <a:xfrm>
            <a:off x="8765046" y="3737298"/>
            <a:ext cx="2258695" cy="369332"/>
          </a:xfrm>
          <a:prstGeom prst="rect">
            <a:avLst/>
          </a:prstGeom>
          <a:noFill/>
        </p:spPr>
        <p:txBody>
          <a:bodyPr wrap="none" rtlCol="0">
            <a:spAutoFit/>
          </a:bodyPr>
          <a:lstStyle/>
          <a:p>
            <a:r>
              <a:rPr lang="es-CO" b="1" dirty="0"/>
              <a:t>Mayor a $10,000 </a:t>
            </a:r>
            <a:r>
              <a:rPr lang="es-CO" b="1" dirty="0" err="1"/>
              <a:t>mill</a:t>
            </a:r>
            <a:r>
              <a:rPr lang="es-CO" b="1" dirty="0"/>
              <a:t>.</a:t>
            </a:r>
          </a:p>
        </p:txBody>
      </p:sp>
      <p:sp>
        <p:nvSpPr>
          <p:cNvPr id="61" name="CuadroTexto 60"/>
          <p:cNvSpPr txBox="1"/>
          <p:nvPr/>
        </p:nvSpPr>
        <p:spPr>
          <a:xfrm>
            <a:off x="659451" y="2358966"/>
            <a:ext cx="1010213" cy="369332"/>
          </a:xfrm>
          <a:prstGeom prst="rect">
            <a:avLst/>
          </a:prstGeom>
          <a:noFill/>
        </p:spPr>
        <p:txBody>
          <a:bodyPr wrap="none" rtlCol="0">
            <a:spAutoFit/>
          </a:bodyPr>
          <a:lstStyle/>
          <a:p>
            <a:r>
              <a:rPr lang="es-CO" dirty="0"/>
              <a:t>692 Inm.</a:t>
            </a:r>
          </a:p>
        </p:txBody>
      </p:sp>
      <p:sp>
        <p:nvSpPr>
          <p:cNvPr id="62" name="CuadroTexto 61"/>
          <p:cNvSpPr txBox="1"/>
          <p:nvPr/>
        </p:nvSpPr>
        <p:spPr>
          <a:xfrm>
            <a:off x="329232" y="2734878"/>
            <a:ext cx="1398140" cy="369332"/>
          </a:xfrm>
          <a:prstGeom prst="rect">
            <a:avLst/>
          </a:prstGeom>
          <a:noFill/>
        </p:spPr>
        <p:txBody>
          <a:bodyPr wrap="none" rtlCol="0">
            <a:spAutoFit/>
          </a:bodyPr>
          <a:lstStyle/>
          <a:p>
            <a:r>
              <a:rPr lang="es-CO" dirty="0"/>
              <a:t>$53,333 </a:t>
            </a:r>
            <a:r>
              <a:rPr lang="es-CO" dirty="0" err="1"/>
              <a:t>mill</a:t>
            </a:r>
            <a:r>
              <a:rPr lang="es-CO" dirty="0"/>
              <a:t>.</a:t>
            </a:r>
          </a:p>
        </p:txBody>
      </p:sp>
      <p:sp>
        <p:nvSpPr>
          <p:cNvPr id="63" name="CuadroTexto 62"/>
          <p:cNvSpPr txBox="1"/>
          <p:nvPr/>
        </p:nvSpPr>
        <p:spPr>
          <a:xfrm>
            <a:off x="996887" y="3426698"/>
            <a:ext cx="1810111" cy="369332"/>
          </a:xfrm>
          <a:prstGeom prst="rect">
            <a:avLst/>
          </a:prstGeom>
          <a:noFill/>
        </p:spPr>
        <p:txBody>
          <a:bodyPr wrap="none" rtlCol="0">
            <a:spAutoFit/>
          </a:bodyPr>
          <a:lstStyle/>
          <a:p>
            <a:r>
              <a:rPr lang="es-CO" b="1" dirty="0"/>
              <a:t>$200 a $500 </a:t>
            </a:r>
            <a:r>
              <a:rPr lang="es-CO" b="1" dirty="0" err="1"/>
              <a:t>mill</a:t>
            </a:r>
            <a:r>
              <a:rPr lang="es-CO" b="1" dirty="0"/>
              <a:t>.</a:t>
            </a:r>
          </a:p>
        </p:txBody>
      </p:sp>
      <p:sp>
        <p:nvSpPr>
          <p:cNvPr id="64" name="CuadroTexto 63"/>
          <p:cNvSpPr txBox="1"/>
          <p:nvPr/>
        </p:nvSpPr>
        <p:spPr>
          <a:xfrm>
            <a:off x="562665" y="3835033"/>
            <a:ext cx="1010213" cy="369332"/>
          </a:xfrm>
          <a:prstGeom prst="rect">
            <a:avLst/>
          </a:prstGeom>
          <a:noFill/>
        </p:spPr>
        <p:txBody>
          <a:bodyPr wrap="none" rtlCol="0">
            <a:spAutoFit/>
          </a:bodyPr>
          <a:lstStyle/>
          <a:p>
            <a:r>
              <a:rPr lang="es-CO" dirty="0"/>
              <a:t>271 Inm.</a:t>
            </a:r>
          </a:p>
        </p:txBody>
      </p:sp>
      <p:sp>
        <p:nvSpPr>
          <p:cNvPr id="65" name="CuadroTexto 64"/>
          <p:cNvSpPr txBox="1"/>
          <p:nvPr/>
        </p:nvSpPr>
        <p:spPr>
          <a:xfrm>
            <a:off x="232446" y="4246576"/>
            <a:ext cx="1398140" cy="369332"/>
          </a:xfrm>
          <a:prstGeom prst="rect">
            <a:avLst/>
          </a:prstGeom>
          <a:noFill/>
        </p:spPr>
        <p:txBody>
          <a:bodyPr wrap="none" rtlCol="0">
            <a:spAutoFit/>
          </a:bodyPr>
          <a:lstStyle/>
          <a:p>
            <a:r>
              <a:rPr lang="es-CO" dirty="0"/>
              <a:t>$82,902 </a:t>
            </a:r>
            <a:r>
              <a:rPr lang="es-CO" dirty="0" err="1"/>
              <a:t>mill</a:t>
            </a:r>
            <a:r>
              <a:rPr lang="es-CO" dirty="0"/>
              <a:t>.</a:t>
            </a:r>
          </a:p>
        </p:txBody>
      </p:sp>
      <p:sp>
        <p:nvSpPr>
          <p:cNvPr id="66" name="CuadroTexto 65"/>
          <p:cNvSpPr txBox="1"/>
          <p:nvPr/>
        </p:nvSpPr>
        <p:spPr>
          <a:xfrm>
            <a:off x="650029" y="5263926"/>
            <a:ext cx="893193" cy="369332"/>
          </a:xfrm>
          <a:prstGeom prst="rect">
            <a:avLst/>
          </a:prstGeom>
          <a:noFill/>
        </p:spPr>
        <p:txBody>
          <a:bodyPr wrap="none" rtlCol="0">
            <a:spAutoFit/>
          </a:bodyPr>
          <a:lstStyle/>
          <a:p>
            <a:r>
              <a:rPr lang="es-CO" dirty="0"/>
              <a:t>92 Inm.</a:t>
            </a:r>
          </a:p>
        </p:txBody>
      </p:sp>
      <p:sp>
        <p:nvSpPr>
          <p:cNvPr id="67" name="CuadroTexto 66"/>
          <p:cNvSpPr txBox="1"/>
          <p:nvPr/>
        </p:nvSpPr>
        <p:spPr>
          <a:xfrm>
            <a:off x="319810" y="5675828"/>
            <a:ext cx="1398140" cy="369332"/>
          </a:xfrm>
          <a:prstGeom prst="rect">
            <a:avLst/>
          </a:prstGeom>
          <a:noFill/>
        </p:spPr>
        <p:txBody>
          <a:bodyPr wrap="none" rtlCol="0">
            <a:spAutoFit/>
          </a:bodyPr>
          <a:lstStyle/>
          <a:p>
            <a:r>
              <a:rPr lang="es-CO" dirty="0"/>
              <a:t>$64,811 </a:t>
            </a:r>
            <a:r>
              <a:rPr lang="es-CO" dirty="0" err="1"/>
              <a:t>mill</a:t>
            </a:r>
            <a:r>
              <a:rPr lang="es-CO" dirty="0"/>
              <a:t>.</a:t>
            </a:r>
          </a:p>
        </p:txBody>
      </p:sp>
      <p:sp>
        <p:nvSpPr>
          <p:cNvPr id="68" name="CuadroTexto 67"/>
          <p:cNvSpPr txBox="1"/>
          <p:nvPr/>
        </p:nvSpPr>
        <p:spPr>
          <a:xfrm>
            <a:off x="8152030" y="2545236"/>
            <a:ext cx="893193" cy="369332"/>
          </a:xfrm>
          <a:prstGeom prst="rect">
            <a:avLst/>
          </a:prstGeom>
          <a:noFill/>
        </p:spPr>
        <p:txBody>
          <a:bodyPr wrap="none" rtlCol="0">
            <a:spAutoFit/>
          </a:bodyPr>
          <a:lstStyle/>
          <a:p>
            <a:r>
              <a:rPr lang="es-CO" dirty="0"/>
              <a:t>50 Inm.</a:t>
            </a:r>
          </a:p>
        </p:txBody>
      </p:sp>
      <p:sp>
        <p:nvSpPr>
          <p:cNvPr id="69" name="CuadroTexto 68"/>
          <p:cNvSpPr txBox="1"/>
          <p:nvPr/>
        </p:nvSpPr>
        <p:spPr>
          <a:xfrm>
            <a:off x="8152030" y="3003660"/>
            <a:ext cx="1340432" cy="369332"/>
          </a:xfrm>
          <a:prstGeom prst="rect">
            <a:avLst/>
          </a:prstGeom>
          <a:noFill/>
        </p:spPr>
        <p:txBody>
          <a:bodyPr wrap="none" rtlCol="0">
            <a:spAutoFit/>
          </a:bodyPr>
          <a:lstStyle/>
          <a:p>
            <a:r>
              <a:rPr lang="es-CO" dirty="0"/>
              <a:t>$90,588 </a:t>
            </a:r>
            <a:r>
              <a:rPr lang="es-CO" dirty="0" err="1"/>
              <a:t>mill</a:t>
            </a:r>
            <a:endParaRPr lang="es-CO" dirty="0"/>
          </a:p>
        </p:txBody>
      </p:sp>
      <p:sp>
        <p:nvSpPr>
          <p:cNvPr id="70" name="CuadroTexto 69"/>
          <p:cNvSpPr txBox="1"/>
          <p:nvPr/>
        </p:nvSpPr>
        <p:spPr>
          <a:xfrm>
            <a:off x="8152030" y="4179717"/>
            <a:ext cx="776175" cy="369332"/>
          </a:xfrm>
          <a:prstGeom prst="rect">
            <a:avLst/>
          </a:prstGeom>
          <a:noFill/>
        </p:spPr>
        <p:txBody>
          <a:bodyPr wrap="none" rtlCol="0">
            <a:spAutoFit/>
          </a:bodyPr>
          <a:lstStyle/>
          <a:p>
            <a:r>
              <a:rPr lang="es-CO" dirty="0"/>
              <a:t>6 Inm.</a:t>
            </a:r>
          </a:p>
        </p:txBody>
      </p:sp>
      <p:sp>
        <p:nvSpPr>
          <p:cNvPr id="71" name="CuadroTexto 70"/>
          <p:cNvSpPr txBox="1"/>
          <p:nvPr/>
        </p:nvSpPr>
        <p:spPr>
          <a:xfrm>
            <a:off x="8152030" y="4638141"/>
            <a:ext cx="1457450" cy="369332"/>
          </a:xfrm>
          <a:prstGeom prst="rect">
            <a:avLst/>
          </a:prstGeom>
          <a:noFill/>
        </p:spPr>
        <p:txBody>
          <a:bodyPr wrap="none" rtlCol="0">
            <a:spAutoFit/>
          </a:bodyPr>
          <a:lstStyle/>
          <a:p>
            <a:r>
              <a:rPr lang="es-CO" dirty="0"/>
              <a:t>$124,368 </a:t>
            </a:r>
            <a:r>
              <a:rPr lang="es-CO" dirty="0" err="1"/>
              <a:t>mill</a:t>
            </a:r>
            <a:endParaRPr lang="es-CO" dirty="0"/>
          </a:p>
        </p:txBody>
      </p:sp>
      <p:sp>
        <p:nvSpPr>
          <p:cNvPr id="72" name="Rectángulo 71">
            <a:extLst>
              <a:ext uri="{FF2B5EF4-FFF2-40B4-BE49-F238E27FC236}">
                <a16:creationId xmlns:a16="http://schemas.microsoft.com/office/drawing/2014/main" id="{1BD5CA29-BD7B-A947-ADC3-6A8CBAC41CE5}"/>
              </a:ext>
            </a:extLst>
          </p:cNvPr>
          <p:cNvSpPr/>
          <p:nvPr/>
        </p:nvSpPr>
        <p:spPr>
          <a:xfrm>
            <a:off x="2544987" y="2295774"/>
            <a:ext cx="1733473" cy="707886"/>
          </a:xfrm>
          <a:prstGeom prst="rect">
            <a:avLst/>
          </a:prstGeom>
        </p:spPr>
        <p:txBody>
          <a:bodyPr wrap="square">
            <a:spAutoFit/>
          </a:bodyPr>
          <a:lstStyle/>
          <a:p>
            <a:pPr algn="ctr"/>
            <a:r>
              <a:rPr lang="es-CO" sz="4000" b="1" dirty="0"/>
              <a:t>13%</a:t>
            </a:r>
          </a:p>
        </p:txBody>
      </p:sp>
      <p:sp>
        <p:nvSpPr>
          <p:cNvPr id="73" name="Rectángulo 72">
            <a:extLst>
              <a:ext uri="{FF2B5EF4-FFF2-40B4-BE49-F238E27FC236}">
                <a16:creationId xmlns:a16="http://schemas.microsoft.com/office/drawing/2014/main" id="{1BD5CA29-BD7B-A947-ADC3-6A8CBAC41CE5}"/>
              </a:ext>
            </a:extLst>
          </p:cNvPr>
          <p:cNvSpPr/>
          <p:nvPr/>
        </p:nvSpPr>
        <p:spPr>
          <a:xfrm>
            <a:off x="2544987" y="3922637"/>
            <a:ext cx="1733473" cy="707886"/>
          </a:xfrm>
          <a:prstGeom prst="rect">
            <a:avLst/>
          </a:prstGeom>
        </p:spPr>
        <p:txBody>
          <a:bodyPr wrap="square">
            <a:spAutoFit/>
          </a:bodyPr>
          <a:lstStyle/>
          <a:p>
            <a:pPr algn="ctr"/>
            <a:r>
              <a:rPr lang="es-CO" sz="4000" b="1" dirty="0"/>
              <a:t>20%</a:t>
            </a:r>
          </a:p>
        </p:txBody>
      </p:sp>
      <p:sp>
        <p:nvSpPr>
          <p:cNvPr id="74" name="Rectángulo 73">
            <a:extLst>
              <a:ext uri="{FF2B5EF4-FFF2-40B4-BE49-F238E27FC236}">
                <a16:creationId xmlns:a16="http://schemas.microsoft.com/office/drawing/2014/main" id="{1BD5CA29-BD7B-A947-ADC3-6A8CBAC41CE5}"/>
              </a:ext>
            </a:extLst>
          </p:cNvPr>
          <p:cNvSpPr/>
          <p:nvPr/>
        </p:nvSpPr>
        <p:spPr>
          <a:xfrm>
            <a:off x="2544987" y="5380371"/>
            <a:ext cx="1733473" cy="707886"/>
          </a:xfrm>
          <a:prstGeom prst="rect">
            <a:avLst/>
          </a:prstGeom>
        </p:spPr>
        <p:txBody>
          <a:bodyPr wrap="square">
            <a:spAutoFit/>
          </a:bodyPr>
          <a:lstStyle/>
          <a:p>
            <a:pPr algn="ctr"/>
            <a:r>
              <a:rPr lang="es-CO" sz="4000" b="1" dirty="0"/>
              <a:t>16%</a:t>
            </a:r>
          </a:p>
        </p:txBody>
      </p:sp>
      <p:sp>
        <p:nvSpPr>
          <p:cNvPr id="75" name="Rectángulo 74">
            <a:extLst>
              <a:ext uri="{FF2B5EF4-FFF2-40B4-BE49-F238E27FC236}">
                <a16:creationId xmlns:a16="http://schemas.microsoft.com/office/drawing/2014/main" id="{1BD5CA29-BD7B-A947-ADC3-6A8CBAC41CE5}"/>
              </a:ext>
            </a:extLst>
          </p:cNvPr>
          <p:cNvSpPr/>
          <p:nvPr/>
        </p:nvSpPr>
        <p:spPr>
          <a:xfrm>
            <a:off x="10231474" y="2560625"/>
            <a:ext cx="1733473" cy="707886"/>
          </a:xfrm>
          <a:prstGeom prst="rect">
            <a:avLst/>
          </a:prstGeom>
        </p:spPr>
        <p:txBody>
          <a:bodyPr wrap="square">
            <a:spAutoFit/>
          </a:bodyPr>
          <a:lstStyle/>
          <a:p>
            <a:pPr algn="ctr"/>
            <a:r>
              <a:rPr lang="es-CO" sz="4000" b="1" dirty="0"/>
              <a:t>22%</a:t>
            </a:r>
          </a:p>
        </p:txBody>
      </p:sp>
      <p:sp>
        <p:nvSpPr>
          <p:cNvPr id="76" name="Rectángulo 75">
            <a:extLst>
              <a:ext uri="{FF2B5EF4-FFF2-40B4-BE49-F238E27FC236}">
                <a16:creationId xmlns:a16="http://schemas.microsoft.com/office/drawing/2014/main" id="{1BD5CA29-BD7B-A947-ADC3-6A8CBAC41CE5}"/>
              </a:ext>
            </a:extLst>
          </p:cNvPr>
          <p:cNvSpPr/>
          <p:nvPr/>
        </p:nvSpPr>
        <p:spPr>
          <a:xfrm>
            <a:off x="10231474" y="4324611"/>
            <a:ext cx="1733473" cy="707886"/>
          </a:xfrm>
          <a:prstGeom prst="rect">
            <a:avLst/>
          </a:prstGeom>
        </p:spPr>
        <p:txBody>
          <a:bodyPr wrap="square">
            <a:spAutoFit/>
          </a:bodyPr>
          <a:lstStyle/>
          <a:p>
            <a:pPr algn="ctr"/>
            <a:r>
              <a:rPr lang="es-CO" sz="4000" b="1" dirty="0"/>
              <a:t>30%</a:t>
            </a:r>
          </a:p>
        </p:txBody>
      </p:sp>
      <p:cxnSp>
        <p:nvCxnSpPr>
          <p:cNvPr id="12" name="Conector recto 11"/>
          <p:cNvCxnSpPr/>
          <p:nvPr/>
        </p:nvCxnSpPr>
        <p:spPr>
          <a:xfrm>
            <a:off x="4032322" y="1981601"/>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a:off x="4032322" y="3611364"/>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a:off x="4032322" y="5071008"/>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8011752" y="2166993"/>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Conector recto 79"/>
          <p:cNvCxnSpPr/>
          <p:nvPr/>
        </p:nvCxnSpPr>
        <p:spPr>
          <a:xfrm>
            <a:off x="8011752" y="3967737"/>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upo 80">
            <a:extLst>
              <a:ext uri="{FF2B5EF4-FFF2-40B4-BE49-F238E27FC236}">
                <a16:creationId xmlns:a16="http://schemas.microsoft.com/office/drawing/2014/main" id="{8AE945D0-F44E-F34C-8570-7B589A8A8F3D}"/>
              </a:ext>
            </a:extLst>
          </p:cNvPr>
          <p:cNvGrpSpPr/>
          <p:nvPr/>
        </p:nvGrpSpPr>
        <p:grpSpPr>
          <a:xfrm>
            <a:off x="4089349" y="2384025"/>
            <a:ext cx="756000" cy="288000"/>
            <a:chOff x="2783756" y="2180939"/>
            <a:chExt cx="2151063" cy="264369"/>
          </a:xfrm>
        </p:grpSpPr>
        <p:cxnSp>
          <p:nvCxnSpPr>
            <p:cNvPr id="82" name="Conector recto 81">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ector recto 82">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Conector recto 83">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upo 84">
            <a:extLst>
              <a:ext uri="{FF2B5EF4-FFF2-40B4-BE49-F238E27FC236}">
                <a16:creationId xmlns:a16="http://schemas.microsoft.com/office/drawing/2014/main" id="{D6CED80C-7876-5142-A01C-E272D2179E07}"/>
              </a:ext>
            </a:extLst>
          </p:cNvPr>
          <p:cNvGrpSpPr/>
          <p:nvPr/>
        </p:nvGrpSpPr>
        <p:grpSpPr>
          <a:xfrm flipV="1">
            <a:off x="4063612" y="5306854"/>
            <a:ext cx="756000" cy="283475"/>
            <a:chOff x="3855008" y="2180939"/>
            <a:chExt cx="1079811" cy="264369"/>
          </a:xfrm>
        </p:grpSpPr>
        <p:cxnSp>
          <p:nvCxnSpPr>
            <p:cNvPr id="86" name="Conector recto 85">
              <a:extLst>
                <a:ext uri="{FF2B5EF4-FFF2-40B4-BE49-F238E27FC236}">
                  <a16:creationId xmlns:a16="http://schemas.microsoft.com/office/drawing/2014/main" id="{7FB6B113-942E-A646-B674-C5A9295FBAD3}"/>
                </a:ext>
              </a:extLst>
            </p:cNvPr>
            <p:cNvCxnSpPr>
              <a:cxnSpLocks/>
            </p:cNvCxnSpPr>
            <p:nvPr/>
          </p:nvCxnSpPr>
          <p:spPr>
            <a:xfrm flipV="1">
              <a:off x="3855008" y="2180939"/>
              <a:ext cx="4734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ector recto 86">
              <a:extLst>
                <a:ext uri="{FF2B5EF4-FFF2-40B4-BE49-F238E27FC236}">
                  <a16:creationId xmlns:a16="http://schemas.microsoft.com/office/drawing/2014/main" id="{FD200DD8-3F0F-834A-B401-B649F3CDD840}"/>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634F5997-7B8C-B344-915C-19D2EB908BF6}"/>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Conector recto 88"/>
          <p:cNvCxnSpPr/>
          <p:nvPr/>
        </p:nvCxnSpPr>
        <p:spPr>
          <a:xfrm flipH="1">
            <a:off x="4089349" y="4106630"/>
            <a:ext cx="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1" name="Grupo 90">
            <a:extLst>
              <a:ext uri="{FF2B5EF4-FFF2-40B4-BE49-F238E27FC236}">
                <a16:creationId xmlns:a16="http://schemas.microsoft.com/office/drawing/2014/main" id="{8AE945D0-F44E-F34C-8570-7B589A8A8F3D}"/>
              </a:ext>
            </a:extLst>
          </p:cNvPr>
          <p:cNvGrpSpPr/>
          <p:nvPr/>
        </p:nvGrpSpPr>
        <p:grpSpPr>
          <a:xfrm rot="10800000">
            <a:off x="7209694" y="2548147"/>
            <a:ext cx="756000" cy="288000"/>
            <a:chOff x="2783756" y="2180939"/>
            <a:chExt cx="2151063" cy="264369"/>
          </a:xfrm>
        </p:grpSpPr>
        <p:cxnSp>
          <p:nvCxnSpPr>
            <p:cNvPr id="92" name="Conector recto 91">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ector recto 93">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upo 94">
            <a:extLst>
              <a:ext uri="{FF2B5EF4-FFF2-40B4-BE49-F238E27FC236}">
                <a16:creationId xmlns:a16="http://schemas.microsoft.com/office/drawing/2014/main" id="{D6CED80C-7876-5142-A01C-E272D2179E07}"/>
              </a:ext>
            </a:extLst>
          </p:cNvPr>
          <p:cNvGrpSpPr/>
          <p:nvPr/>
        </p:nvGrpSpPr>
        <p:grpSpPr>
          <a:xfrm flipV="1">
            <a:off x="7207661" y="4488785"/>
            <a:ext cx="756000" cy="283475"/>
            <a:chOff x="3855008" y="2180939"/>
            <a:chExt cx="1079811" cy="264369"/>
          </a:xfrm>
        </p:grpSpPr>
        <p:cxnSp>
          <p:nvCxnSpPr>
            <p:cNvPr id="96" name="Conector recto 95">
              <a:extLst>
                <a:ext uri="{FF2B5EF4-FFF2-40B4-BE49-F238E27FC236}">
                  <a16:creationId xmlns:a16="http://schemas.microsoft.com/office/drawing/2014/main" id="{7FB6B113-942E-A646-B674-C5A9295FBAD3}"/>
                </a:ext>
              </a:extLst>
            </p:cNvPr>
            <p:cNvCxnSpPr>
              <a:cxnSpLocks/>
            </p:cNvCxnSpPr>
            <p:nvPr/>
          </p:nvCxnSpPr>
          <p:spPr>
            <a:xfrm flipV="1">
              <a:off x="3855008" y="2180939"/>
              <a:ext cx="4734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Conector recto 96">
              <a:extLst>
                <a:ext uri="{FF2B5EF4-FFF2-40B4-BE49-F238E27FC236}">
                  <a16:creationId xmlns:a16="http://schemas.microsoft.com/office/drawing/2014/main" id="{FD200DD8-3F0F-834A-B401-B649F3CDD840}"/>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Conector recto 97">
              <a:extLst>
                <a:ext uri="{FF2B5EF4-FFF2-40B4-BE49-F238E27FC236}">
                  <a16:creationId xmlns:a16="http://schemas.microsoft.com/office/drawing/2014/main" id="{634F5997-7B8C-B344-915C-19D2EB908BF6}"/>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9" name="Rectángulo 98">
            <a:extLst>
              <a:ext uri="{FF2B5EF4-FFF2-40B4-BE49-F238E27FC236}">
                <a16:creationId xmlns:a16="http://schemas.microsoft.com/office/drawing/2014/main" id="{10AEB916-4FAF-BF45-9ECB-961404868062}"/>
              </a:ext>
            </a:extLst>
          </p:cNvPr>
          <p:cNvSpPr/>
          <p:nvPr/>
        </p:nvSpPr>
        <p:spPr>
          <a:xfrm>
            <a:off x="5162170" y="5361206"/>
            <a:ext cx="1987289" cy="373820"/>
          </a:xfrm>
          <a:prstGeom prst="rect">
            <a:avLst/>
          </a:prstGeom>
        </p:spPr>
        <p:txBody>
          <a:bodyPr wrap="square">
            <a:spAutoFit/>
          </a:bodyPr>
          <a:lstStyle/>
          <a:p>
            <a:pPr algn="ctr">
              <a:lnSpc>
                <a:spcPts val="1760"/>
              </a:lnSpc>
            </a:pPr>
            <a:r>
              <a:rPr lang="es-CO" sz="2000" b="1" dirty="0"/>
              <a:t>1,111 Inm.</a:t>
            </a:r>
            <a:r>
              <a:rPr lang="es-CO" sz="3200" b="1" dirty="0"/>
              <a:t> </a:t>
            </a:r>
            <a:endParaRPr lang="es-CO" sz="3200" dirty="0"/>
          </a:p>
        </p:txBody>
      </p:sp>
      <p:sp>
        <p:nvSpPr>
          <p:cNvPr id="100" name="CuadroTexto 99">
            <a:extLst>
              <a:ext uri="{FF2B5EF4-FFF2-40B4-BE49-F238E27FC236}">
                <a16:creationId xmlns:a16="http://schemas.microsoft.com/office/drawing/2014/main" id="{C562EAE7-D91B-474A-9A10-38D611F9BD21}"/>
              </a:ext>
            </a:extLst>
          </p:cNvPr>
          <p:cNvSpPr txBox="1"/>
          <p:nvPr/>
        </p:nvSpPr>
        <p:spPr>
          <a:xfrm>
            <a:off x="928331" y="1264563"/>
            <a:ext cx="2134825" cy="523220"/>
          </a:xfrm>
          <a:prstGeom prst="rect">
            <a:avLst/>
          </a:prstGeom>
          <a:solidFill>
            <a:srgbClr val="FFF3CD"/>
          </a:solidFill>
          <a:ln w="28575">
            <a:solidFill>
              <a:schemeClr val="tx1">
                <a:lumMod val="95000"/>
                <a:lumOff val="5000"/>
              </a:schemeClr>
            </a:solidFill>
          </a:ln>
        </p:spPr>
        <p:txBody>
          <a:bodyPr wrap="square" rtlCol="0">
            <a:spAutoFit/>
          </a:bodyPr>
          <a:lstStyle/>
          <a:p>
            <a:pPr algn="ctr"/>
            <a:r>
              <a:rPr lang="es-CO" sz="1400" b="1" dirty="0"/>
              <a:t>Mercado Objetivo </a:t>
            </a:r>
          </a:p>
          <a:p>
            <a:pPr algn="ctr"/>
            <a:r>
              <a:rPr lang="es-CO" sz="1400" b="1" dirty="0"/>
              <a:t>Asesores Comerciales</a:t>
            </a:r>
          </a:p>
        </p:txBody>
      </p:sp>
      <p:sp>
        <p:nvSpPr>
          <p:cNvPr id="101" name="CuadroTexto 100">
            <a:extLst>
              <a:ext uri="{FF2B5EF4-FFF2-40B4-BE49-F238E27FC236}">
                <a16:creationId xmlns:a16="http://schemas.microsoft.com/office/drawing/2014/main" id="{C814C779-8969-4ADA-8564-1680FD959A74}"/>
              </a:ext>
            </a:extLst>
          </p:cNvPr>
          <p:cNvSpPr txBox="1"/>
          <p:nvPr/>
        </p:nvSpPr>
        <p:spPr>
          <a:xfrm>
            <a:off x="8765046" y="1255522"/>
            <a:ext cx="2091794" cy="523220"/>
          </a:xfrm>
          <a:prstGeom prst="rect">
            <a:avLst/>
          </a:prstGeom>
          <a:solidFill>
            <a:srgbClr val="FFF3CD"/>
          </a:solidFill>
          <a:ln w="28575">
            <a:solidFill>
              <a:schemeClr val="tx1"/>
            </a:solidFill>
          </a:ln>
        </p:spPr>
        <p:txBody>
          <a:bodyPr wrap="square" rtlCol="0">
            <a:spAutoFit/>
          </a:bodyPr>
          <a:lstStyle/>
          <a:p>
            <a:pPr algn="ctr"/>
            <a:r>
              <a:rPr lang="es-CO" sz="1400" b="1" dirty="0"/>
              <a:t>Mercado Objetivo </a:t>
            </a:r>
          </a:p>
          <a:p>
            <a:pPr algn="ctr"/>
            <a:r>
              <a:rPr lang="es-CO" sz="1400" b="1" dirty="0"/>
              <a:t>Gerentes de Sucursales</a:t>
            </a:r>
          </a:p>
        </p:txBody>
      </p:sp>
      <p:sp>
        <p:nvSpPr>
          <p:cNvPr id="102" name="Rectángulo 101">
            <a:extLst>
              <a:ext uri="{FF2B5EF4-FFF2-40B4-BE49-F238E27FC236}">
                <a16:creationId xmlns:a16="http://schemas.microsoft.com/office/drawing/2014/main" id="{1BD5CA29-BD7B-A947-ADC3-6A8CBAC41CE5}"/>
              </a:ext>
            </a:extLst>
          </p:cNvPr>
          <p:cNvSpPr/>
          <p:nvPr/>
        </p:nvSpPr>
        <p:spPr>
          <a:xfrm>
            <a:off x="2518599" y="6168230"/>
            <a:ext cx="1733473" cy="707886"/>
          </a:xfrm>
          <a:prstGeom prst="rect">
            <a:avLst/>
          </a:prstGeom>
        </p:spPr>
        <p:txBody>
          <a:bodyPr wrap="square">
            <a:spAutoFit/>
          </a:bodyPr>
          <a:lstStyle/>
          <a:p>
            <a:pPr algn="ctr"/>
            <a:r>
              <a:rPr lang="es-CO" sz="4000" b="1" dirty="0">
                <a:solidFill>
                  <a:srgbClr val="C00000"/>
                </a:solidFill>
              </a:rPr>
              <a:t>48%</a:t>
            </a:r>
          </a:p>
        </p:txBody>
      </p:sp>
      <p:sp>
        <p:nvSpPr>
          <p:cNvPr id="103" name="Rectángulo 102">
            <a:extLst>
              <a:ext uri="{FF2B5EF4-FFF2-40B4-BE49-F238E27FC236}">
                <a16:creationId xmlns:a16="http://schemas.microsoft.com/office/drawing/2014/main" id="{1BD5CA29-BD7B-A947-ADC3-6A8CBAC41CE5}"/>
              </a:ext>
            </a:extLst>
          </p:cNvPr>
          <p:cNvSpPr/>
          <p:nvPr/>
        </p:nvSpPr>
        <p:spPr>
          <a:xfrm>
            <a:off x="10226240" y="5228726"/>
            <a:ext cx="1733473" cy="707886"/>
          </a:xfrm>
          <a:prstGeom prst="rect">
            <a:avLst/>
          </a:prstGeom>
        </p:spPr>
        <p:txBody>
          <a:bodyPr wrap="square">
            <a:spAutoFit/>
          </a:bodyPr>
          <a:lstStyle/>
          <a:p>
            <a:pPr algn="ctr"/>
            <a:r>
              <a:rPr lang="es-CO" sz="4000" b="1" dirty="0">
                <a:solidFill>
                  <a:srgbClr val="C00000"/>
                </a:solidFill>
              </a:rPr>
              <a:t>52%</a:t>
            </a:r>
          </a:p>
        </p:txBody>
      </p:sp>
      <p:cxnSp>
        <p:nvCxnSpPr>
          <p:cNvPr id="7" name="Conector recto 6"/>
          <p:cNvCxnSpPr/>
          <p:nvPr/>
        </p:nvCxnSpPr>
        <p:spPr>
          <a:xfrm>
            <a:off x="2895964" y="6193617"/>
            <a:ext cx="947986" cy="0"/>
          </a:xfrm>
          <a:prstGeom prst="line">
            <a:avLst/>
          </a:prstGeom>
          <a:ln w="44450"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Conector recto 103"/>
          <p:cNvCxnSpPr/>
          <p:nvPr/>
        </p:nvCxnSpPr>
        <p:spPr>
          <a:xfrm>
            <a:off x="10618983" y="5228726"/>
            <a:ext cx="947986" cy="0"/>
          </a:xfrm>
          <a:prstGeom prst="line">
            <a:avLst/>
          </a:prstGeom>
          <a:ln w="4445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CuadroTexto 104"/>
          <p:cNvSpPr txBox="1"/>
          <p:nvPr/>
        </p:nvSpPr>
        <p:spPr>
          <a:xfrm>
            <a:off x="8368685" y="6193617"/>
            <a:ext cx="1143262" cy="461665"/>
          </a:xfrm>
          <a:prstGeom prst="rect">
            <a:avLst/>
          </a:prstGeom>
          <a:noFill/>
        </p:spPr>
        <p:txBody>
          <a:bodyPr wrap="none" rtlCol="0">
            <a:spAutoFit/>
          </a:bodyPr>
          <a:lstStyle/>
          <a:p>
            <a:r>
              <a:rPr lang="es-CO" sz="2400" b="1" dirty="0"/>
              <a:t>56 Inm.</a:t>
            </a:r>
          </a:p>
        </p:txBody>
      </p:sp>
      <p:sp>
        <p:nvSpPr>
          <p:cNvPr id="106" name="CuadroTexto 105"/>
          <p:cNvSpPr txBox="1"/>
          <p:nvPr/>
        </p:nvSpPr>
        <p:spPr>
          <a:xfrm>
            <a:off x="9969063" y="6193617"/>
            <a:ext cx="1898277" cy="461665"/>
          </a:xfrm>
          <a:prstGeom prst="rect">
            <a:avLst/>
          </a:prstGeom>
          <a:noFill/>
        </p:spPr>
        <p:txBody>
          <a:bodyPr wrap="none" rtlCol="0">
            <a:spAutoFit/>
          </a:bodyPr>
          <a:lstStyle/>
          <a:p>
            <a:r>
              <a:rPr lang="es-CO" sz="2400" b="1" dirty="0"/>
              <a:t>$214,956 </a:t>
            </a:r>
            <a:r>
              <a:rPr lang="es-CO" sz="2400" b="1" dirty="0" err="1"/>
              <a:t>mill</a:t>
            </a:r>
            <a:endParaRPr lang="es-CO" sz="2400" b="1" dirty="0"/>
          </a:p>
        </p:txBody>
      </p:sp>
      <p:cxnSp>
        <p:nvCxnSpPr>
          <p:cNvPr id="31" name="Conector recto 30"/>
          <p:cNvCxnSpPr/>
          <p:nvPr/>
        </p:nvCxnSpPr>
        <p:spPr>
          <a:xfrm>
            <a:off x="8349517" y="5971980"/>
            <a:ext cx="3534777" cy="0"/>
          </a:xfrm>
          <a:prstGeom prst="line">
            <a:avLst/>
          </a:prstGeom>
          <a:ln w="50800" cmpd="dbl">
            <a:solidFill>
              <a:srgbClr val="FF0000"/>
            </a:solidFill>
          </a:ln>
        </p:spPr>
        <p:style>
          <a:lnRef idx="1">
            <a:schemeClr val="accent1"/>
          </a:lnRef>
          <a:fillRef idx="0">
            <a:schemeClr val="accent1"/>
          </a:fillRef>
          <a:effectRef idx="0">
            <a:schemeClr val="accent1"/>
          </a:effectRef>
          <a:fontRef idx="minor">
            <a:schemeClr val="tx1"/>
          </a:fontRef>
        </p:style>
      </p:cxnSp>
      <p:sp>
        <p:nvSpPr>
          <p:cNvPr id="107" name="CuadroTexto 106"/>
          <p:cNvSpPr txBox="1"/>
          <p:nvPr/>
        </p:nvSpPr>
        <p:spPr>
          <a:xfrm>
            <a:off x="5087264" y="6569898"/>
            <a:ext cx="2002471" cy="276999"/>
          </a:xfrm>
          <a:prstGeom prst="rect">
            <a:avLst/>
          </a:prstGeom>
          <a:noFill/>
        </p:spPr>
        <p:txBody>
          <a:bodyPr wrap="none" rtlCol="0">
            <a:spAutoFit/>
          </a:bodyPr>
          <a:lstStyle/>
          <a:p>
            <a:r>
              <a:rPr lang="es-CO" sz="1200" i="1" dirty="0"/>
              <a:t>No incluye inmuebles en Puja</a:t>
            </a:r>
          </a:p>
        </p:txBody>
      </p:sp>
    </p:spTree>
    <p:extLst>
      <p:ext uri="{BB962C8B-B14F-4D97-AF65-F5344CB8AC3E}">
        <p14:creationId xmlns:p14="http://schemas.microsoft.com/office/powerpoint/2010/main" val="3813986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659F99B-F7CA-2743-8D0C-94833019BFD8}"/>
              </a:ext>
            </a:extLst>
          </p:cNvPr>
          <p:cNvSpPr txBox="1"/>
          <p:nvPr/>
        </p:nvSpPr>
        <p:spPr>
          <a:xfrm>
            <a:off x="852544" y="155760"/>
            <a:ext cx="10590903" cy="1374735"/>
          </a:xfrm>
          <a:prstGeom prst="rect">
            <a:avLst/>
          </a:prstGeom>
          <a:noFill/>
        </p:spPr>
        <p:txBody>
          <a:bodyPr wrap="square" rtlCol="0" anchor="ctr" anchorCtr="0">
            <a:spAutoFit/>
          </a:bodyPr>
          <a:lstStyle/>
          <a:p>
            <a:pPr algn="ctr">
              <a:lnSpc>
                <a:spcPts val="4980"/>
              </a:lnSpc>
            </a:pPr>
            <a:r>
              <a:rPr lang="es-CO" sz="3200" b="1" dirty="0">
                <a:cs typeface="Arial Narrow" charset="0"/>
              </a:rPr>
              <a:t>Inmuebles con saldo Mayores a $1.000 Millones </a:t>
            </a:r>
          </a:p>
          <a:p>
            <a:pPr algn="ctr">
              <a:lnSpc>
                <a:spcPts val="4980"/>
              </a:lnSpc>
            </a:pPr>
            <a:r>
              <a:rPr lang="es-CO" sz="3200" b="1" dirty="0">
                <a:cs typeface="Arial Narrow" charset="0"/>
              </a:rPr>
              <a:t>(Estrategia = Gerentes de Sucursal)</a:t>
            </a:r>
          </a:p>
        </p:txBody>
      </p:sp>
      <p:graphicFrame>
        <p:nvGraphicFramePr>
          <p:cNvPr id="2" name="Tabla 1"/>
          <p:cNvGraphicFramePr>
            <a:graphicFrameLocks noGrp="1"/>
          </p:cNvGraphicFramePr>
          <p:nvPr>
            <p:extLst/>
          </p:nvPr>
        </p:nvGraphicFramePr>
        <p:xfrm>
          <a:off x="472440" y="2276317"/>
          <a:ext cx="3996690" cy="1642957"/>
        </p:xfrm>
        <a:graphic>
          <a:graphicData uri="http://schemas.openxmlformats.org/drawingml/2006/table">
            <a:tbl>
              <a:tblPr/>
              <a:tblGrid>
                <a:gridCol w="1332230">
                  <a:extLst>
                    <a:ext uri="{9D8B030D-6E8A-4147-A177-3AD203B41FA5}">
                      <a16:colId xmlns:a16="http://schemas.microsoft.com/office/drawing/2014/main" val="20000"/>
                    </a:ext>
                  </a:extLst>
                </a:gridCol>
                <a:gridCol w="1332230">
                  <a:extLst>
                    <a:ext uri="{9D8B030D-6E8A-4147-A177-3AD203B41FA5}">
                      <a16:colId xmlns:a16="http://schemas.microsoft.com/office/drawing/2014/main" val="20001"/>
                    </a:ext>
                  </a:extLst>
                </a:gridCol>
                <a:gridCol w="1332230">
                  <a:extLst>
                    <a:ext uri="{9D8B030D-6E8A-4147-A177-3AD203B41FA5}">
                      <a16:colId xmlns:a16="http://schemas.microsoft.com/office/drawing/2014/main" val="20002"/>
                    </a:ext>
                  </a:extLst>
                </a:gridCol>
              </a:tblGrid>
              <a:tr h="315172">
                <a:tc>
                  <a:txBody>
                    <a:bodyPr/>
                    <a:lstStyle/>
                    <a:p>
                      <a:pPr algn="ctr" fontAlgn="ctr"/>
                      <a:r>
                        <a:rPr lang="es-CO" sz="1400" b="1" i="0" u="none" strike="noStrike" dirty="0">
                          <a:solidFill>
                            <a:srgbClr val="000000"/>
                          </a:solidFill>
                          <a:effectLst/>
                          <a:latin typeface="Calibri" panose="020F0502020204030204" pitchFamily="34" charset="0"/>
                        </a:rPr>
                        <a:t>Sucursal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74128">
                <a:tc>
                  <a:txBody>
                    <a:bodyPr/>
                    <a:lstStyle/>
                    <a:p>
                      <a:pPr algn="l"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29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Calibri" panose="020F0502020204030204" pitchFamily="34" charset="0"/>
                        </a:rPr>
                        <a:t>$ 104,297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15172">
                <a:tc>
                  <a:txBody>
                    <a:bodyPr/>
                    <a:lstStyle/>
                    <a:p>
                      <a:pPr algn="l" fontAlgn="ctr"/>
                      <a:r>
                        <a:rPr lang="es-CO" sz="1400" b="0" i="0" u="none" strike="noStrike" dirty="0">
                          <a:solidFill>
                            <a:srgbClr val="000000"/>
                          </a:solidFill>
                          <a:effectLst/>
                          <a:latin typeface="Calibri" panose="020F0502020204030204" pitchFamily="34" charset="0"/>
                        </a:rPr>
                        <a:t>BARRANQUILLA</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6</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$ 21,991</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74128">
                <a:tc>
                  <a:txBody>
                    <a:bodyPr/>
                    <a:lstStyle/>
                    <a:p>
                      <a:pPr algn="l" fontAlgn="ctr"/>
                      <a:r>
                        <a:rPr lang="es-CO" sz="1400" b="0" i="0" u="none" strike="noStrike" dirty="0">
                          <a:solidFill>
                            <a:srgbClr val="000000"/>
                          </a:solidFill>
                          <a:effectLst/>
                          <a:latin typeface="Calibri" panose="020F0502020204030204" pitchFamily="34" charset="0"/>
                        </a:rPr>
                        <a:t>CALI</a:t>
                      </a:r>
                    </a:p>
                  </a:txBody>
                  <a:tcPr marL="72000" marR="9525" marT="9525" marB="0" anchor="ctr">
                    <a:lnL>
                      <a:noFill/>
                    </a:lnL>
                    <a:lnR>
                      <a:noFill/>
                    </a:lnR>
                    <a:lnT>
                      <a:noFill/>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17</a:t>
                      </a:r>
                    </a:p>
                  </a:txBody>
                  <a:tcPr marL="9525" marR="9525" marT="9525"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$ 82,764</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74128">
                <a:tc>
                  <a:txBody>
                    <a:bodyPr/>
                    <a:lstStyle/>
                    <a:p>
                      <a:pPr algn="l" fontAlgn="ctr"/>
                      <a:r>
                        <a:rPr lang="es-CO" sz="1400" b="0" i="0" u="none" strike="noStrike" dirty="0">
                          <a:solidFill>
                            <a:srgbClr val="000000"/>
                          </a:solidFill>
                          <a:effectLst/>
                          <a:latin typeface="Calibri" panose="020F0502020204030204" pitchFamily="34" charset="0"/>
                        </a:rPr>
                        <a:t>MEDELLÍN</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a:solidFill>
                            <a:srgbClr val="000000"/>
                          </a:solidFill>
                          <a:effectLst/>
                          <a:latin typeface="Calibri" panose="020F0502020204030204" pitchFamily="34" charset="0"/>
                        </a:rPr>
                        <a:t>4</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$ 5,904</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4"/>
                  </a:ext>
                </a:extLst>
              </a:tr>
              <a:tr h="182835">
                <a:tc>
                  <a:txBody>
                    <a:bodyPr/>
                    <a:lstStyle/>
                    <a:p>
                      <a:pPr algn="ctr" fontAlgn="ctr"/>
                      <a:r>
                        <a:rPr lang="es-CO" sz="14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a:solidFill>
                            <a:srgbClr val="000000"/>
                          </a:solidFill>
                          <a:effectLst/>
                          <a:latin typeface="Calibri" panose="020F0502020204030204" pitchFamily="34" charset="0"/>
                        </a:rPr>
                        <a:t>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400" b="1" i="0" u="none" strike="noStrike" dirty="0">
                          <a:solidFill>
                            <a:srgbClr val="000000"/>
                          </a:solidFill>
                          <a:effectLst/>
                          <a:latin typeface="Calibri" panose="020F0502020204030204" pitchFamily="34" charset="0"/>
                        </a:rPr>
                        <a:t>$ 214,956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3" name="Tabla 2"/>
          <p:cNvGraphicFramePr>
            <a:graphicFrameLocks noGrp="1"/>
          </p:cNvGraphicFramePr>
          <p:nvPr>
            <p:extLst/>
          </p:nvPr>
        </p:nvGraphicFramePr>
        <p:xfrm>
          <a:off x="472440" y="4665097"/>
          <a:ext cx="3996690" cy="1272719"/>
        </p:xfrm>
        <a:graphic>
          <a:graphicData uri="http://schemas.openxmlformats.org/drawingml/2006/table">
            <a:tbl>
              <a:tblPr/>
              <a:tblGrid>
                <a:gridCol w="203073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1165860">
                  <a:extLst>
                    <a:ext uri="{9D8B030D-6E8A-4147-A177-3AD203B41FA5}">
                      <a16:colId xmlns:a16="http://schemas.microsoft.com/office/drawing/2014/main" val="20002"/>
                    </a:ext>
                  </a:extLst>
                </a:gridCol>
              </a:tblGrid>
              <a:tr h="502505">
                <a:tc>
                  <a:txBody>
                    <a:bodyPr/>
                    <a:lstStyle/>
                    <a:p>
                      <a:pPr algn="ctr" fontAlgn="ctr"/>
                      <a:r>
                        <a:rPr lang="es-CO" sz="1400" b="1" i="0" u="none" strike="noStrike" dirty="0">
                          <a:solidFill>
                            <a:srgbClr val="000000"/>
                          </a:solidFill>
                          <a:effectLst/>
                          <a:latin typeface="Calibri" panose="020F0502020204030204" pitchFamily="34" charset="0"/>
                        </a:rPr>
                        <a:t>Estado</a:t>
                      </a:r>
                      <a:r>
                        <a:rPr lang="es-CO" sz="1400" b="1" i="0" u="none" strike="noStrike" baseline="0" dirty="0">
                          <a:solidFill>
                            <a:srgbClr val="000000"/>
                          </a:solidFill>
                          <a:effectLst/>
                          <a:latin typeface="Calibri" panose="020F0502020204030204" pitchFamily="34" charset="0"/>
                        </a:rPr>
                        <a:t> Jurídico</a:t>
                      </a:r>
                      <a:endParaRPr lang="es-CO" sz="1400" b="1"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256738">
                <a:tc>
                  <a:txBody>
                    <a:bodyPr/>
                    <a:lstStyle/>
                    <a:p>
                      <a:pPr algn="l" fontAlgn="ctr"/>
                      <a:r>
                        <a:rPr lang="es-CO" sz="1400" b="0" i="0" u="none" strike="noStrike" dirty="0">
                          <a:solidFill>
                            <a:srgbClr val="000000"/>
                          </a:solidFill>
                          <a:effectLst/>
                          <a:latin typeface="Calibri" panose="020F0502020204030204" pitchFamily="34" charset="0"/>
                        </a:rPr>
                        <a:t>EXTINTOS</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28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$ 140,061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56738">
                <a:tc>
                  <a:txBody>
                    <a:bodyPr/>
                    <a:lstStyle/>
                    <a:p>
                      <a:pPr algn="l" fontAlgn="ctr"/>
                      <a:r>
                        <a:rPr lang="es-CO" sz="1400" b="0" i="0" u="none" strike="noStrike" dirty="0">
                          <a:solidFill>
                            <a:srgbClr val="000000"/>
                          </a:solidFill>
                          <a:effectLst/>
                          <a:latin typeface="Calibri" panose="020F0502020204030204" pitchFamily="34" charset="0"/>
                        </a:rPr>
                        <a:t>ENAJENACIÓN TEMPRANA</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28</a:t>
                      </a:r>
                    </a:p>
                  </a:txBody>
                  <a:tcPr marL="9525" marR="9525" marT="9525" marB="0" anchor="b">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$ 74,895</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56738">
                <a:tc>
                  <a:txBody>
                    <a:bodyPr/>
                    <a:lstStyle/>
                    <a:p>
                      <a:pPr algn="ctr" fontAlgn="ctr"/>
                      <a:r>
                        <a:rPr lang="es-CO" sz="14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dirty="0">
                          <a:solidFill>
                            <a:srgbClr val="000000"/>
                          </a:solidFill>
                          <a:effectLst/>
                          <a:latin typeface="Calibri" panose="020F0502020204030204" pitchFamily="34" charset="0"/>
                        </a:rPr>
                        <a:t>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400" b="1" i="0" u="none" strike="noStrike" dirty="0">
                          <a:solidFill>
                            <a:srgbClr val="000000"/>
                          </a:solidFill>
                          <a:effectLst/>
                          <a:latin typeface="Calibri" panose="020F0502020204030204" pitchFamily="34" charset="0"/>
                        </a:rPr>
                        <a:t>$ 214,956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 name="Tabla 3"/>
          <p:cNvGraphicFramePr>
            <a:graphicFrameLocks noGrp="1"/>
          </p:cNvGraphicFramePr>
          <p:nvPr>
            <p:extLst/>
          </p:nvPr>
        </p:nvGraphicFramePr>
        <p:xfrm>
          <a:off x="6012179" y="3097795"/>
          <a:ext cx="5875020" cy="2388605"/>
        </p:xfrm>
        <a:graphic>
          <a:graphicData uri="http://schemas.openxmlformats.org/drawingml/2006/table">
            <a:tbl>
              <a:tblPr/>
              <a:tblGrid>
                <a:gridCol w="2080261">
                  <a:extLst>
                    <a:ext uri="{9D8B030D-6E8A-4147-A177-3AD203B41FA5}">
                      <a16:colId xmlns:a16="http://schemas.microsoft.com/office/drawing/2014/main" val="20000"/>
                    </a:ext>
                  </a:extLst>
                </a:gridCol>
                <a:gridCol w="1360170">
                  <a:extLst>
                    <a:ext uri="{9D8B030D-6E8A-4147-A177-3AD203B41FA5}">
                      <a16:colId xmlns:a16="http://schemas.microsoft.com/office/drawing/2014/main" val="20001"/>
                    </a:ext>
                  </a:extLst>
                </a:gridCol>
                <a:gridCol w="1040130">
                  <a:extLst>
                    <a:ext uri="{9D8B030D-6E8A-4147-A177-3AD203B41FA5}">
                      <a16:colId xmlns:a16="http://schemas.microsoft.com/office/drawing/2014/main" val="20002"/>
                    </a:ext>
                  </a:extLst>
                </a:gridCol>
                <a:gridCol w="1394459">
                  <a:extLst>
                    <a:ext uri="{9D8B030D-6E8A-4147-A177-3AD203B41FA5}">
                      <a16:colId xmlns:a16="http://schemas.microsoft.com/office/drawing/2014/main" val="20003"/>
                    </a:ext>
                  </a:extLst>
                </a:gridCol>
              </a:tblGrid>
              <a:tr h="512484">
                <a:tc>
                  <a:txBody>
                    <a:bodyPr/>
                    <a:lstStyle/>
                    <a:p>
                      <a:pPr algn="ctr" fontAlgn="ctr"/>
                      <a:r>
                        <a:rPr lang="es-CO" sz="14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Tipo de Inmueble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75838">
                <a:tc rowSpan="3">
                  <a:txBody>
                    <a:bodyPr/>
                    <a:lstStyle/>
                    <a:p>
                      <a:pPr algn="ctr" fontAlgn="ctr"/>
                      <a:r>
                        <a:rPr lang="es-CO" sz="14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VIVIENDA</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Calibri" panose="020F0502020204030204" pitchFamily="34" charset="0"/>
                        </a:rPr>
                        <a:t>$ 36,107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44161">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COMERCIAL</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6</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$ 19,658</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75838">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LOTES</a:t>
                      </a:r>
                    </a:p>
                  </a:txBody>
                  <a:tcPr marL="72000"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400" b="0" i="0" u="none" strike="noStrike" dirty="0">
                          <a:solidFill>
                            <a:srgbClr val="000000"/>
                          </a:solidFill>
                          <a:effectLst/>
                          <a:latin typeface="Calibri" panose="020F0502020204030204" pitchFamily="34" charset="0"/>
                        </a:rPr>
                        <a:t>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$ 84,296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5838">
                <a:tc rowSpan="3">
                  <a:txBody>
                    <a:bodyPr/>
                    <a:lstStyle/>
                    <a:p>
                      <a:pPr algn="ctr" fontAlgn="ctr"/>
                      <a:r>
                        <a:rPr lang="es-CO" sz="1400" b="0" i="0" u="none" strike="noStrike" dirty="0">
                          <a:solidFill>
                            <a:srgbClr val="000000"/>
                          </a:solidFill>
                          <a:effectLst/>
                          <a:latin typeface="Calibri" panose="020F0502020204030204" pitchFamily="34" charset="0"/>
                        </a:rPr>
                        <a:t>ENAJENACIÓN TEMPRANA</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VIVIENDA</a:t>
                      </a:r>
                    </a:p>
                  </a:txBody>
                  <a:tcPr marL="72000"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Calibri" panose="020F0502020204030204" pitchFamily="34" charset="0"/>
                        </a:rPr>
                        <a:t>$ 30,918</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344161">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COMERCIAL</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9</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$ 12,541</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5"/>
                  </a:ext>
                </a:extLst>
              </a:tr>
              <a:tr h="175838">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LOTES</a:t>
                      </a:r>
                    </a:p>
                  </a:txBody>
                  <a:tcPr marL="72000"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400" b="0" i="0" u="none" strike="noStrike" dirty="0">
                          <a:solidFill>
                            <a:srgbClr val="000000"/>
                          </a:solidFill>
                          <a:effectLst/>
                          <a:latin typeface="Calibri" panose="020F0502020204030204" pitchFamily="34" charset="0"/>
                        </a:rPr>
                        <a:t>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$ 31,436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6259">
                <a:tc gridSpan="2">
                  <a:txBody>
                    <a:bodyPr/>
                    <a:lstStyle/>
                    <a:p>
                      <a:pPr algn="ctr" fontAlgn="b"/>
                      <a:r>
                        <a:rPr lang="es-CO" sz="14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400" b="1" i="0" u="none" strike="noStrike" dirty="0">
                          <a:solidFill>
                            <a:srgbClr val="000000"/>
                          </a:solidFill>
                          <a:effectLst/>
                          <a:latin typeface="Calibri" panose="020F0502020204030204" pitchFamily="34" charset="0"/>
                        </a:rPr>
                        <a:t>56</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400" b="1" i="0" u="none" strike="noStrike" dirty="0">
                          <a:solidFill>
                            <a:srgbClr val="000000"/>
                          </a:solidFill>
                          <a:effectLst/>
                          <a:latin typeface="Calibri" panose="020F0502020204030204" pitchFamily="34" charset="0"/>
                        </a:rPr>
                        <a:t>$ 214,956</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7"/>
                  </a:ext>
                </a:extLst>
              </a:tr>
            </a:tbl>
          </a:graphicData>
        </a:graphic>
      </p:graphicFrame>
      <p:cxnSp>
        <p:nvCxnSpPr>
          <p:cNvPr id="10" name="Conector angular 9"/>
          <p:cNvCxnSpPr/>
          <p:nvPr/>
        </p:nvCxnSpPr>
        <p:spPr>
          <a:xfrm rot="10800000" flipV="1">
            <a:off x="7781060" y="5335695"/>
            <a:ext cx="2008936" cy="968211"/>
          </a:xfrm>
          <a:prstGeom prst="bentConnector3">
            <a:avLst>
              <a:gd name="adj1" fmla="val 2155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upo 18"/>
          <p:cNvGrpSpPr/>
          <p:nvPr/>
        </p:nvGrpSpPr>
        <p:grpSpPr>
          <a:xfrm>
            <a:off x="6872420" y="5647077"/>
            <a:ext cx="900000" cy="1108983"/>
            <a:chOff x="6970394" y="5647077"/>
            <a:chExt cx="900000" cy="1108983"/>
          </a:xfrm>
        </p:grpSpPr>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0394" y="5647077"/>
              <a:ext cx="900000" cy="900000"/>
            </a:xfrm>
            <a:prstGeom prst="rect">
              <a:avLst/>
            </a:prstGeom>
          </p:spPr>
        </p:pic>
        <p:sp>
          <p:nvSpPr>
            <p:cNvPr id="18" name="CuadroTexto 17"/>
            <p:cNvSpPr txBox="1"/>
            <p:nvPr/>
          </p:nvSpPr>
          <p:spPr>
            <a:xfrm>
              <a:off x="7085975" y="6448283"/>
              <a:ext cx="668837" cy="307777"/>
            </a:xfrm>
            <a:prstGeom prst="rect">
              <a:avLst/>
            </a:prstGeom>
            <a:noFill/>
          </p:spPr>
          <p:txBody>
            <a:bodyPr wrap="none" rtlCol="0">
              <a:spAutoFit/>
            </a:bodyPr>
            <a:lstStyle/>
            <a:p>
              <a:r>
                <a:rPr lang="es-CO" sz="1400" dirty="0"/>
                <a:t>Top 10</a:t>
              </a:r>
            </a:p>
          </p:txBody>
        </p:sp>
      </p:grpSp>
    </p:spTree>
    <p:extLst>
      <p:ext uri="{BB962C8B-B14F-4D97-AF65-F5344CB8AC3E}">
        <p14:creationId xmlns:p14="http://schemas.microsoft.com/office/powerpoint/2010/main" val="776470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659F99B-F7CA-2743-8D0C-94833019BFD8}"/>
              </a:ext>
            </a:extLst>
          </p:cNvPr>
          <p:cNvSpPr txBox="1"/>
          <p:nvPr/>
        </p:nvSpPr>
        <p:spPr>
          <a:xfrm>
            <a:off x="852544" y="155760"/>
            <a:ext cx="10590903" cy="1374735"/>
          </a:xfrm>
          <a:prstGeom prst="rect">
            <a:avLst/>
          </a:prstGeom>
          <a:noFill/>
        </p:spPr>
        <p:txBody>
          <a:bodyPr wrap="square" rtlCol="0" anchor="ctr" anchorCtr="0">
            <a:spAutoFit/>
          </a:bodyPr>
          <a:lstStyle/>
          <a:p>
            <a:pPr algn="ctr">
              <a:lnSpc>
                <a:spcPts val="4980"/>
              </a:lnSpc>
            </a:pPr>
            <a:r>
              <a:rPr lang="es-CO" sz="3200" b="1" dirty="0">
                <a:cs typeface="Arial Narrow" charset="0"/>
              </a:rPr>
              <a:t>Top 10 - Inmuebles con saldo Mayores a $1.000 Millones </a:t>
            </a:r>
          </a:p>
          <a:p>
            <a:pPr algn="ctr">
              <a:lnSpc>
                <a:spcPts val="4980"/>
              </a:lnSpc>
            </a:pPr>
            <a:r>
              <a:rPr lang="es-CO" sz="3200" b="1" dirty="0">
                <a:cs typeface="Arial Narrow" charset="0"/>
              </a:rPr>
              <a:t>(Estrategia = Gerentes de Sucursal)</a:t>
            </a:r>
          </a:p>
        </p:txBody>
      </p:sp>
      <p:graphicFrame>
        <p:nvGraphicFramePr>
          <p:cNvPr id="7" name="Tabla 6"/>
          <p:cNvGraphicFramePr>
            <a:graphicFrameLocks noGrp="1"/>
          </p:cNvGraphicFramePr>
          <p:nvPr>
            <p:extLst/>
          </p:nvPr>
        </p:nvGraphicFramePr>
        <p:xfrm>
          <a:off x="587827" y="1612185"/>
          <a:ext cx="11157330" cy="4522814"/>
        </p:xfrm>
        <a:graphic>
          <a:graphicData uri="http://schemas.openxmlformats.org/drawingml/2006/table">
            <a:tbl>
              <a:tblPr/>
              <a:tblGrid>
                <a:gridCol w="694579">
                  <a:extLst>
                    <a:ext uri="{9D8B030D-6E8A-4147-A177-3AD203B41FA5}">
                      <a16:colId xmlns:a16="http://schemas.microsoft.com/office/drawing/2014/main" val="20000"/>
                    </a:ext>
                  </a:extLst>
                </a:gridCol>
                <a:gridCol w="1678434">
                  <a:extLst>
                    <a:ext uri="{9D8B030D-6E8A-4147-A177-3AD203B41FA5}">
                      <a16:colId xmlns:a16="http://schemas.microsoft.com/office/drawing/2014/main" val="20001"/>
                    </a:ext>
                  </a:extLst>
                </a:gridCol>
                <a:gridCol w="1164369">
                  <a:extLst>
                    <a:ext uri="{9D8B030D-6E8A-4147-A177-3AD203B41FA5}">
                      <a16:colId xmlns:a16="http://schemas.microsoft.com/office/drawing/2014/main" val="20002"/>
                    </a:ext>
                  </a:extLst>
                </a:gridCol>
                <a:gridCol w="833492">
                  <a:extLst>
                    <a:ext uri="{9D8B030D-6E8A-4147-A177-3AD203B41FA5}">
                      <a16:colId xmlns:a16="http://schemas.microsoft.com/office/drawing/2014/main" val="20003"/>
                    </a:ext>
                  </a:extLst>
                </a:gridCol>
                <a:gridCol w="1736442">
                  <a:extLst>
                    <a:ext uri="{9D8B030D-6E8A-4147-A177-3AD203B41FA5}">
                      <a16:colId xmlns:a16="http://schemas.microsoft.com/office/drawing/2014/main" val="20004"/>
                    </a:ext>
                  </a:extLst>
                </a:gridCol>
                <a:gridCol w="1435459">
                  <a:extLst>
                    <a:ext uri="{9D8B030D-6E8A-4147-A177-3AD203B41FA5}">
                      <a16:colId xmlns:a16="http://schemas.microsoft.com/office/drawing/2014/main" val="20005"/>
                    </a:ext>
                  </a:extLst>
                </a:gridCol>
                <a:gridCol w="2093958">
                  <a:extLst>
                    <a:ext uri="{9D8B030D-6E8A-4147-A177-3AD203B41FA5}">
                      <a16:colId xmlns:a16="http://schemas.microsoft.com/office/drawing/2014/main" val="20006"/>
                    </a:ext>
                  </a:extLst>
                </a:gridCol>
                <a:gridCol w="1520597">
                  <a:extLst>
                    <a:ext uri="{9D8B030D-6E8A-4147-A177-3AD203B41FA5}">
                      <a16:colId xmlns:a16="http://schemas.microsoft.com/office/drawing/2014/main" val="20007"/>
                    </a:ext>
                  </a:extLst>
                </a:gridCol>
              </a:tblGrid>
              <a:tr h="542788">
                <a:tc>
                  <a:txBody>
                    <a:bodyPr/>
                    <a:lstStyle/>
                    <a:p>
                      <a:pPr algn="ctr" fontAlgn="ctr"/>
                      <a:r>
                        <a:rPr lang="es-CO" sz="1400" b="1" i="0" u="none" strike="noStrike" dirty="0">
                          <a:solidFill>
                            <a:srgbClr val="000000"/>
                          </a:solidFill>
                          <a:effectLst/>
                          <a:latin typeface="Calibri" panose="020F0502020204030204" pitchFamily="34" charset="0"/>
                        </a:rPr>
                        <a:t>No.</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Nombre</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Ciudad</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Tipo</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Estado Jurídico</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Precio Venta</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Estado Ocupación</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Tiempo Inventario</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0000"/>
                  </a:ext>
                </a:extLst>
              </a:tr>
              <a:tr h="364593">
                <a:tc>
                  <a:txBody>
                    <a:bodyPr/>
                    <a:lstStyle/>
                    <a:p>
                      <a:pPr algn="ctr" fontAlgn="ctr"/>
                      <a:r>
                        <a:rPr lang="es-CO" sz="1400" b="0" i="0" u="none" strike="noStrike" dirty="0">
                          <a:solidFill>
                            <a:srgbClr val="000000"/>
                          </a:solidFill>
                          <a:effectLst/>
                          <a:latin typeface="Calibri" panose="020F0502020204030204" pitchFamily="34" charset="0"/>
                        </a:rPr>
                        <a:t>1</a:t>
                      </a:r>
                    </a:p>
                  </a:txBody>
                  <a:tcPr marL="8417" marR="8417" marT="8417"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Saucos</a:t>
                      </a:r>
                    </a:p>
                  </a:txBody>
                  <a:tcPr marL="72000"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Chía</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Extinto</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$ 37,254</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64593">
                <a:tc>
                  <a:txBody>
                    <a:bodyPr/>
                    <a:lstStyle/>
                    <a:p>
                      <a:pPr algn="ctr" fontAlgn="ctr"/>
                      <a:r>
                        <a:rPr lang="es-CO" sz="1400" b="0" i="0" u="none" strike="noStrike">
                          <a:solidFill>
                            <a:srgbClr val="000000"/>
                          </a:solidFill>
                          <a:effectLst/>
                          <a:latin typeface="Calibri" panose="020F0502020204030204" pitchFamily="34" charset="0"/>
                        </a:rPr>
                        <a:t>2</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Club San Fernando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Enajenación Temprana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$ 30,092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0 - 6 meses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2"/>
                  </a:ext>
                </a:extLst>
              </a:tr>
              <a:tr h="364593">
                <a:tc>
                  <a:txBody>
                    <a:bodyPr/>
                    <a:lstStyle/>
                    <a:p>
                      <a:pPr algn="ctr" fontAlgn="ctr"/>
                      <a:r>
                        <a:rPr lang="es-CO" sz="1400" b="0" i="0" u="none" strike="noStrike">
                          <a:solidFill>
                            <a:srgbClr val="000000"/>
                          </a:solidFill>
                          <a:effectLst/>
                          <a:latin typeface="Calibri" panose="020F0502020204030204" pitchFamily="34" charset="0"/>
                        </a:rPr>
                        <a:t>3</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err="1">
                          <a:solidFill>
                            <a:srgbClr val="000000"/>
                          </a:solidFill>
                          <a:effectLst/>
                          <a:latin typeface="Calibri" panose="020F0502020204030204" pitchFamily="34" charset="0"/>
                        </a:rPr>
                        <a:t>Morumbi</a:t>
                      </a:r>
                      <a:endParaRPr lang="es-CO" sz="1400" b="0" i="0" u="none" strike="noStrike" dirty="0">
                        <a:solidFill>
                          <a:srgbClr val="000000"/>
                        </a:solidFill>
                        <a:effectLst/>
                        <a:latin typeface="Calibri" panose="020F0502020204030204" pitchFamily="34" charset="0"/>
                      </a:endParaRP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$ 16,923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Arrendado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6 - 12 meses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364593">
                <a:tc>
                  <a:txBody>
                    <a:bodyPr/>
                    <a:lstStyle/>
                    <a:p>
                      <a:pPr algn="ctr" fontAlgn="ctr"/>
                      <a:r>
                        <a:rPr lang="es-CO" sz="1400" b="0" i="0" u="none" strike="noStrike">
                          <a:solidFill>
                            <a:srgbClr val="000000"/>
                          </a:solidFill>
                          <a:effectLst/>
                          <a:latin typeface="Calibri" panose="020F0502020204030204" pitchFamily="34" charset="0"/>
                        </a:rPr>
                        <a:t>4</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Casa Calle 92</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$ 14,930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4"/>
                  </a:ext>
                </a:extLst>
              </a:tr>
              <a:tr h="364593">
                <a:tc>
                  <a:txBody>
                    <a:bodyPr/>
                    <a:lstStyle/>
                    <a:p>
                      <a:pPr algn="ctr" fontAlgn="ctr"/>
                      <a:r>
                        <a:rPr lang="es-CO" sz="1400" b="0" i="0" u="none" strike="noStrike">
                          <a:solidFill>
                            <a:srgbClr val="000000"/>
                          </a:solidFill>
                          <a:effectLst/>
                          <a:latin typeface="Calibri" panose="020F0502020204030204" pitchFamily="34" charset="0"/>
                        </a:rPr>
                        <a:t>5</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Lote Yumbo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Yumbo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$ 13,901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Arrendado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 de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364593">
                <a:tc>
                  <a:txBody>
                    <a:bodyPr/>
                    <a:lstStyle/>
                    <a:p>
                      <a:pPr algn="ctr" fontAlgn="ctr"/>
                      <a:r>
                        <a:rPr lang="es-CO" sz="1400" b="0" i="0" u="none" strike="noStrike">
                          <a:solidFill>
                            <a:srgbClr val="000000"/>
                          </a:solidFill>
                          <a:effectLst/>
                          <a:latin typeface="Calibri" panose="020F0502020204030204" pitchFamily="34" charset="0"/>
                        </a:rPr>
                        <a:t>6</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Titos Bolos</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Barranquilla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Local</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$ 11,268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Arrendado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6"/>
                  </a:ext>
                </a:extLst>
              </a:tr>
              <a:tr h="364593">
                <a:tc>
                  <a:txBody>
                    <a:bodyPr/>
                    <a:lstStyle/>
                    <a:p>
                      <a:pPr algn="ctr" fontAlgn="ctr"/>
                      <a:r>
                        <a:rPr lang="es-CO" sz="1400" b="0" i="0" u="none" strike="noStrike">
                          <a:solidFill>
                            <a:srgbClr val="000000"/>
                          </a:solidFill>
                          <a:effectLst/>
                          <a:latin typeface="Calibri" panose="020F0502020204030204" pitchFamily="34" charset="0"/>
                        </a:rPr>
                        <a:t>7</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Casa Calle 93</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$ 5,616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364593">
                <a:tc>
                  <a:txBody>
                    <a:bodyPr/>
                    <a:lstStyle/>
                    <a:p>
                      <a:pPr algn="ctr" fontAlgn="ctr"/>
                      <a:r>
                        <a:rPr lang="es-CO" sz="1400" b="0" i="0" u="none" strike="noStrike">
                          <a:solidFill>
                            <a:srgbClr val="000000"/>
                          </a:solidFill>
                          <a:effectLst/>
                          <a:latin typeface="Calibri" panose="020F0502020204030204" pitchFamily="34" charset="0"/>
                        </a:rPr>
                        <a:t>8</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Calle del Tejadillo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Cartagena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Enajenación Temprana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$ 4,951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0 - 6 meses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8"/>
                  </a:ext>
                </a:extLst>
              </a:tr>
              <a:tr h="364593">
                <a:tc>
                  <a:txBody>
                    <a:bodyPr/>
                    <a:lstStyle/>
                    <a:p>
                      <a:pPr algn="ctr" fontAlgn="ctr"/>
                      <a:r>
                        <a:rPr lang="es-CO" sz="1400" b="0" i="0" u="none" strike="noStrike">
                          <a:solidFill>
                            <a:srgbClr val="000000"/>
                          </a:solidFill>
                          <a:effectLst/>
                          <a:latin typeface="Calibri" panose="020F0502020204030204" pitchFamily="34" charset="0"/>
                        </a:rPr>
                        <a:t>9</a:t>
                      </a:r>
                    </a:p>
                  </a:txBody>
                  <a:tcPr marL="8417" marR="8417" marT="841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Casa Santa Bárbara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$ 3,482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364593">
                <a:tc>
                  <a:txBody>
                    <a:bodyPr/>
                    <a:lstStyle/>
                    <a:p>
                      <a:pPr algn="ctr" fontAlgn="ctr"/>
                      <a:r>
                        <a:rPr lang="es-CO" sz="1400" b="0" i="0" u="none" strike="noStrike">
                          <a:solidFill>
                            <a:srgbClr val="000000"/>
                          </a:solidFill>
                          <a:effectLst/>
                          <a:latin typeface="Calibri" panose="020F0502020204030204" pitchFamily="34" charset="0"/>
                        </a:rPr>
                        <a:t>10</a:t>
                      </a:r>
                    </a:p>
                  </a:txBody>
                  <a:tcPr marL="8417" marR="8417" marT="8417"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Casa redonda Santa Bárbara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Extinto</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$ 3,429</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10"/>
                  </a:ext>
                </a:extLst>
              </a:tr>
              <a:tr h="262444">
                <a:tc gridSpan="5">
                  <a:txBody>
                    <a:bodyPr/>
                    <a:lstStyle/>
                    <a:p>
                      <a:pPr algn="ctr" fontAlgn="ctr"/>
                      <a:r>
                        <a:rPr lang="es-CO" sz="1400" b="1" i="0" u="none" strike="noStrike">
                          <a:solidFill>
                            <a:srgbClr val="000000"/>
                          </a:solidFill>
                          <a:effectLst/>
                          <a:latin typeface="Calibri" panose="020F0502020204030204" pitchFamily="34" charset="0"/>
                        </a:rPr>
                        <a:t>TOTALES</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fontAlgn="ctr"/>
                      <a:r>
                        <a:rPr lang="es-CO" sz="1400" b="1" i="0" u="none" strike="noStrike">
                          <a:solidFill>
                            <a:srgbClr val="000000"/>
                          </a:solidFill>
                          <a:effectLst/>
                          <a:latin typeface="Calibri" panose="020F0502020204030204" pitchFamily="34" charset="0"/>
                        </a:rPr>
                        <a:t>$ 130,546</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a:solidFill>
                            <a:srgbClr val="000000"/>
                          </a:solidFill>
                          <a:effectLst/>
                          <a:latin typeface="Calibri" panose="020F0502020204030204" pitchFamily="34" charset="0"/>
                        </a:rPr>
                        <a:t> </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dirty="0">
                          <a:solidFill>
                            <a:srgbClr val="000000"/>
                          </a:solidFill>
                          <a:effectLst/>
                          <a:latin typeface="Calibri" panose="020F0502020204030204" pitchFamily="34" charset="0"/>
                        </a:rPr>
                        <a:t> </a:t>
                      </a:r>
                    </a:p>
                  </a:txBody>
                  <a:tcPr marL="8417" marR="8417" marT="841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90545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3095961" y="2497029"/>
            <a:ext cx="2410082" cy="451406"/>
          </a:xfrm>
          <a:prstGeom prst="rect">
            <a:avLst/>
          </a:prstGeom>
          <a:noFill/>
        </p:spPr>
        <p:txBody>
          <a:bodyPr wrap="square" rtlCol="0">
            <a:spAutoFit/>
          </a:bodyPr>
          <a:lstStyle/>
          <a:p>
            <a:pPr algn="ctr">
              <a:lnSpc>
                <a:spcPts val="2780"/>
              </a:lnSpc>
            </a:pPr>
            <a:r>
              <a:rPr lang="es-CO" b="1" dirty="0">
                <a:cs typeface="Arial Narrow" charset="0"/>
              </a:rPr>
              <a:t>Extintos</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3087297" y="2905232"/>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867161" y="1618462"/>
            <a:ext cx="1733473" cy="1107996"/>
          </a:xfrm>
          <a:prstGeom prst="rect">
            <a:avLst/>
          </a:prstGeom>
        </p:spPr>
        <p:txBody>
          <a:bodyPr wrap="square">
            <a:spAutoFit/>
          </a:bodyPr>
          <a:lstStyle/>
          <a:p>
            <a:pPr algn="ctr"/>
            <a:r>
              <a:rPr lang="es-CO" sz="6600" b="1" dirty="0"/>
              <a:t>312</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896195" y="1790630"/>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5544463" y="1790630"/>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8320422" y="1829476"/>
            <a:ext cx="2377689" cy="707886"/>
          </a:xfrm>
          <a:prstGeom prst="rect">
            <a:avLst/>
          </a:prstGeom>
        </p:spPr>
        <p:txBody>
          <a:bodyPr wrap="square">
            <a:spAutoFit/>
          </a:bodyPr>
          <a:lstStyle/>
          <a:p>
            <a:pPr algn="ctr"/>
            <a:r>
              <a:rPr lang="es-CO" sz="4000" b="1" dirty="0"/>
              <a:t>$ 205,725</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3095961" y="4149481"/>
            <a:ext cx="2410082" cy="451406"/>
          </a:xfrm>
          <a:prstGeom prst="rect">
            <a:avLst/>
          </a:prstGeom>
          <a:noFill/>
        </p:spPr>
        <p:txBody>
          <a:bodyPr wrap="square" rtlCol="0">
            <a:spAutoFit/>
          </a:bodyPr>
          <a:lstStyle/>
          <a:p>
            <a:pPr algn="ctr">
              <a:lnSpc>
                <a:spcPts val="2780"/>
              </a:lnSpc>
            </a:pPr>
            <a:r>
              <a:rPr lang="es-CO" b="1" dirty="0">
                <a:cs typeface="Arial Narrow" charset="0"/>
              </a:rPr>
              <a:t>Enajenación Temprana</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3087297" y="4630108"/>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867161" y="3270914"/>
            <a:ext cx="1733473" cy="1107996"/>
          </a:xfrm>
          <a:prstGeom prst="rect">
            <a:avLst/>
          </a:prstGeom>
        </p:spPr>
        <p:txBody>
          <a:bodyPr wrap="square">
            <a:spAutoFit/>
          </a:bodyPr>
          <a:lstStyle/>
          <a:p>
            <a:pPr algn="ctr"/>
            <a:r>
              <a:rPr lang="es-CO" sz="6600" b="1" dirty="0"/>
              <a:t>799</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896195" y="3443082"/>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5544463" y="3443082"/>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8320422" y="3481928"/>
            <a:ext cx="2377689" cy="707886"/>
          </a:xfrm>
          <a:prstGeom prst="rect">
            <a:avLst/>
          </a:prstGeom>
        </p:spPr>
        <p:txBody>
          <a:bodyPr wrap="square">
            <a:spAutoFit/>
          </a:bodyPr>
          <a:lstStyle/>
          <a:p>
            <a:pPr algn="ctr"/>
            <a:r>
              <a:rPr lang="es-CO" sz="4000" b="1" dirty="0"/>
              <a:t>$ 210,278</a:t>
            </a:r>
          </a:p>
        </p:txBody>
      </p:sp>
      <p:pic>
        <p:nvPicPr>
          <p:cNvPr id="100" name="Imagen 9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774" y="2102917"/>
            <a:ext cx="2038350" cy="2238375"/>
          </a:xfrm>
          <a:prstGeom prst="rect">
            <a:avLst/>
          </a:prstGeom>
        </p:spPr>
      </p:pic>
      <p:pic>
        <p:nvPicPr>
          <p:cNvPr id="101" name="Imagen 10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230" y="110737"/>
            <a:ext cx="900000" cy="900000"/>
          </a:xfrm>
          <a:prstGeom prst="rect">
            <a:avLst/>
          </a:prstGeom>
        </p:spPr>
      </p:pic>
      <p:pic>
        <p:nvPicPr>
          <p:cNvPr id="103" name="Imagen 102"/>
          <p:cNvPicPr>
            <a:picLocks noChangeAspect="1"/>
          </p:cNvPicPr>
          <p:nvPr/>
        </p:nvPicPr>
        <p:blipFill rotWithShape="1">
          <a:blip r:embed="rId5">
            <a:extLst>
              <a:ext uri="{28A0092B-C50C-407E-A947-70E740481C1C}">
                <a14:useLocalDpi xmlns:a14="http://schemas.microsoft.com/office/drawing/2010/main" val="0"/>
              </a:ext>
            </a:extLst>
          </a:blip>
          <a:srcRect l="80594"/>
          <a:stretch/>
        </p:blipFill>
        <p:spPr>
          <a:xfrm>
            <a:off x="3684619" y="1290355"/>
            <a:ext cx="1232767" cy="1260000"/>
          </a:xfrm>
          <a:prstGeom prst="rect">
            <a:avLst/>
          </a:prstGeom>
        </p:spPr>
      </p:pic>
      <p:pic>
        <p:nvPicPr>
          <p:cNvPr id="104" name="Imagen 10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1002" y="3048188"/>
            <a:ext cx="1080000" cy="1080000"/>
          </a:xfrm>
          <a:prstGeom prst="rect">
            <a:avLst/>
          </a:prstGeom>
        </p:spPr>
      </p:pic>
      <p:cxnSp>
        <p:nvCxnSpPr>
          <p:cNvPr id="106" name="Conector recto 105"/>
          <p:cNvCxnSpPr/>
          <p:nvPr/>
        </p:nvCxnSpPr>
        <p:spPr>
          <a:xfrm>
            <a:off x="2676297" y="1095469"/>
            <a:ext cx="0" cy="49069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10934088" y="3270914"/>
            <a:ext cx="1080000" cy="1080000"/>
          </a:xfrm>
          <a:prstGeom prst="rect">
            <a:avLst/>
          </a:prstGeom>
          <a:solidFill>
            <a:srgbClr val="FDE0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51%</a:t>
            </a:r>
          </a:p>
        </p:txBody>
      </p:sp>
      <p:sp>
        <p:nvSpPr>
          <p:cNvPr id="48" name="Rectángulo 47"/>
          <p:cNvSpPr/>
          <p:nvPr/>
        </p:nvSpPr>
        <p:spPr>
          <a:xfrm>
            <a:off x="10934088" y="1721274"/>
            <a:ext cx="1080000" cy="1080000"/>
          </a:xfrm>
          <a:prstGeom prst="rect">
            <a:avLst/>
          </a:prstGeom>
          <a:solidFill>
            <a:srgbClr val="FDE0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49%</a:t>
            </a:r>
          </a:p>
        </p:txBody>
      </p:sp>
      <p:sp>
        <p:nvSpPr>
          <p:cNvPr id="50" name="Rectángulo 49">
            <a:extLst>
              <a:ext uri="{FF2B5EF4-FFF2-40B4-BE49-F238E27FC236}">
                <a16:creationId xmlns:a16="http://schemas.microsoft.com/office/drawing/2014/main" id="{1BD5CA29-BD7B-A947-ADC3-6A8CBAC41CE5}"/>
              </a:ext>
            </a:extLst>
          </p:cNvPr>
          <p:cNvSpPr/>
          <p:nvPr/>
        </p:nvSpPr>
        <p:spPr>
          <a:xfrm>
            <a:off x="3100700" y="4988282"/>
            <a:ext cx="2400604" cy="830997"/>
          </a:xfrm>
          <a:prstGeom prst="rect">
            <a:avLst/>
          </a:prstGeom>
        </p:spPr>
        <p:txBody>
          <a:bodyPr wrap="square">
            <a:spAutoFit/>
          </a:bodyPr>
          <a:lstStyle/>
          <a:p>
            <a:pPr algn="ctr"/>
            <a:r>
              <a:rPr lang="es-CO" sz="4800" b="1" dirty="0">
                <a:solidFill>
                  <a:srgbClr val="C00000"/>
                </a:solidFill>
              </a:rPr>
              <a:t>TOTAL</a:t>
            </a:r>
          </a:p>
        </p:txBody>
      </p:sp>
      <p:sp>
        <p:nvSpPr>
          <p:cNvPr id="51" name="Rectángulo 50">
            <a:extLst>
              <a:ext uri="{FF2B5EF4-FFF2-40B4-BE49-F238E27FC236}">
                <a16:creationId xmlns:a16="http://schemas.microsoft.com/office/drawing/2014/main" id="{1BD5CA29-BD7B-A947-ADC3-6A8CBAC41CE5}"/>
              </a:ext>
            </a:extLst>
          </p:cNvPr>
          <p:cNvSpPr/>
          <p:nvPr/>
        </p:nvSpPr>
        <p:spPr>
          <a:xfrm>
            <a:off x="5867161" y="4988282"/>
            <a:ext cx="1733473" cy="830997"/>
          </a:xfrm>
          <a:prstGeom prst="rect">
            <a:avLst/>
          </a:prstGeom>
        </p:spPr>
        <p:txBody>
          <a:bodyPr wrap="square">
            <a:spAutoFit/>
          </a:bodyPr>
          <a:lstStyle/>
          <a:p>
            <a:pPr algn="ctr"/>
            <a:r>
              <a:rPr lang="es-CO" sz="4800" b="1" dirty="0">
                <a:solidFill>
                  <a:srgbClr val="C00000"/>
                </a:solidFill>
              </a:rPr>
              <a:t>1,111</a:t>
            </a:r>
          </a:p>
        </p:txBody>
      </p:sp>
      <p:sp>
        <p:nvSpPr>
          <p:cNvPr id="52" name="Rectángulo 51">
            <a:extLst>
              <a:ext uri="{FF2B5EF4-FFF2-40B4-BE49-F238E27FC236}">
                <a16:creationId xmlns:a16="http://schemas.microsoft.com/office/drawing/2014/main" id="{1BD5CA29-BD7B-A947-ADC3-6A8CBAC41CE5}"/>
              </a:ext>
            </a:extLst>
          </p:cNvPr>
          <p:cNvSpPr/>
          <p:nvPr/>
        </p:nvSpPr>
        <p:spPr>
          <a:xfrm>
            <a:off x="8160270" y="4988282"/>
            <a:ext cx="2697992" cy="830997"/>
          </a:xfrm>
          <a:prstGeom prst="rect">
            <a:avLst/>
          </a:prstGeom>
        </p:spPr>
        <p:txBody>
          <a:bodyPr wrap="square">
            <a:spAutoFit/>
          </a:bodyPr>
          <a:lstStyle/>
          <a:p>
            <a:pPr algn="ctr"/>
            <a:r>
              <a:rPr lang="es-CO" sz="4800" b="1" dirty="0">
                <a:solidFill>
                  <a:srgbClr val="C00000"/>
                </a:solidFill>
              </a:rPr>
              <a:t>$ 416,003</a:t>
            </a:r>
          </a:p>
        </p:txBody>
      </p:sp>
      <p:cxnSp>
        <p:nvCxnSpPr>
          <p:cNvPr id="53" name="Conector recto 52">
            <a:extLst>
              <a:ext uri="{FF2B5EF4-FFF2-40B4-BE49-F238E27FC236}">
                <a16:creationId xmlns:a16="http://schemas.microsoft.com/office/drawing/2014/main" id="{718732E1-BAE6-DB40-A057-CE8F044A2C34}"/>
              </a:ext>
            </a:extLst>
          </p:cNvPr>
          <p:cNvCxnSpPr>
            <a:cxnSpLocks/>
          </p:cNvCxnSpPr>
          <p:nvPr/>
        </p:nvCxnSpPr>
        <p:spPr>
          <a:xfrm>
            <a:off x="5544463" y="4990486"/>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4" name="Conector recto 53">
            <a:extLst>
              <a:ext uri="{FF2B5EF4-FFF2-40B4-BE49-F238E27FC236}">
                <a16:creationId xmlns:a16="http://schemas.microsoft.com/office/drawing/2014/main" id="{A772EF1D-B981-9144-AF91-5413013A6D7E}"/>
              </a:ext>
            </a:extLst>
          </p:cNvPr>
          <p:cNvCxnSpPr>
            <a:cxnSpLocks/>
          </p:cNvCxnSpPr>
          <p:nvPr/>
        </p:nvCxnSpPr>
        <p:spPr>
          <a:xfrm>
            <a:off x="7896195" y="4990486"/>
            <a:ext cx="0" cy="76527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17216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Estado de ocupación</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3087297" y="1821980"/>
            <a:ext cx="2410082" cy="451406"/>
          </a:xfrm>
          <a:prstGeom prst="rect">
            <a:avLst/>
          </a:prstGeom>
          <a:noFill/>
        </p:spPr>
        <p:txBody>
          <a:bodyPr wrap="square" rtlCol="0">
            <a:spAutoFit/>
          </a:bodyPr>
          <a:lstStyle/>
          <a:p>
            <a:pPr algn="ctr">
              <a:lnSpc>
                <a:spcPts val="2780"/>
              </a:lnSpc>
            </a:pPr>
            <a:r>
              <a:rPr lang="es-CO" b="1" dirty="0">
                <a:cs typeface="Arial Narrow" charset="0"/>
              </a:rPr>
              <a:t>Desocupado</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3087297" y="2237150"/>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888443" y="943413"/>
            <a:ext cx="1733473" cy="1107996"/>
          </a:xfrm>
          <a:prstGeom prst="rect">
            <a:avLst/>
          </a:prstGeom>
        </p:spPr>
        <p:txBody>
          <a:bodyPr wrap="square">
            <a:spAutoFit/>
          </a:bodyPr>
          <a:lstStyle/>
          <a:p>
            <a:pPr algn="ctr"/>
            <a:r>
              <a:rPr lang="es-CO" sz="6600" b="1" dirty="0"/>
              <a:t>406</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896195" y="1115581"/>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5544463" y="1115581"/>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8320422" y="1154427"/>
            <a:ext cx="2377689" cy="707886"/>
          </a:xfrm>
          <a:prstGeom prst="rect">
            <a:avLst/>
          </a:prstGeom>
        </p:spPr>
        <p:txBody>
          <a:bodyPr wrap="square">
            <a:spAutoFit/>
          </a:bodyPr>
          <a:lstStyle/>
          <a:p>
            <a:pPr algn="ctr"/>
            <a:r>
              <a:rPr lang="es-CO" sz="4000" b="1" dirty="0"/>
              <a:t>$ 219,320</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3087297" y="3345146"/>
            <a:ext cx="2410082" cy="451406"/>
          </a:xfrm>
          <a:prstGeom prst="rect">
            <a:avLst/>
          </a:prstGeom>
          <a:noFill/>
        </p:spPr>
        <p:txBody>
          <a:bodyPr wrap="square" rtlCol="0">
            <a:spAutoFit/>
          </a:bodyPr>
          <a:lstStyle/>
          <a:p>
            <a:pPr algn="ctr">
              <a:lnSpc>
                <a:spcPts val="2780"/>
              </a:lnSpc>
            </a:pPr>
            <a:r>
              <a:rPr lang="es-CO" b="1" dirty="0">
                <a:cs typeface="Arial Narrow" charset="0"/>
              </a:rPr>
              <a:t>Arrendado</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3087297" y="3799066"/>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888443" y="2466579"/>
            <a:ext cx="1733473" cy="1107996"/>
          </a:xfrm>
          <a:prstGeom prst="rect">
            <a:avLst/>
          </a:prstGeom>
        </p:spPr>
        <p:txBody>
          <a:bodyPr wrap="square">
            <a:spAutoFit/>
          </a:bodyPr>
          <a:lstStyle/>
          <a:p>
            <a:pPr algn="ctr"/>
            <a:r>
              <a:rPr lang="es-CO" sz="6600" b="1" dirty="0"/>
              <a:t>121</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896195" y="263874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5544463" y="2638747"/>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8320422" y="2677593"/>
            <a:ext cx="2377689" cy="707886"/>
          </a:xfrm>
          <a:prstGeom prst="rect">
            <a:avLst/>
          </a:prstGeom>
        </p:spPr>
        <p:txBody>
          <a:bodyPr wrap="square">
            <a:spAutoFit/>
          </a:bodyPr>
          <a:lstStyle/>
          <a:p>
            <a:pPr algn="ctr"/>
            <a:r>
              <a:rPr lang="es-CO" sz="4000" b="1" dirty="0"/>
              <a:t>$ 75,079</a:t>
            </a:r>
          </a:p>
        </p:txBody>
      </p:sp>
      <p:cxnSp>
        <p:nvCxnSpPr>
          <p:cNvPr id="106" name="Conector recto 105"/>
          <p:cNvCxnSpPr/>
          <p:nvPr/>
        </p:nvCxnSpPr>
        <p:spPr>
          <a:xfrm>
            <a:off x="2676297" y="1113694"/>
            <a:ext cx="0" cy="52247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10934088" y="2466579"/>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rgbClr val="254061"/>
                </a:solidFill>
              </a:rPr>
              <a:t>18%</a:t>
            </a:r>
          </a:p>
        </p:txBody>
      </p:sp>
      <p:sp>
        <p:nvSpPr>
          <p:cNvPr id="48" name="Rectángulo 47"/>
          <p:cNvSpPr/>
          <p:nvPr/>
        </p:nvSpPr>
        <p:spPr>
          <a:xfrm>
            <a:off x="10934088" y="1046225"/>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rgbClr val="254061"/>
                </a:solidFill>
              </a:rPr>
              <a:t>53%</a:t>
            </a:r>
          </a:p>
        </p:txBody>
      </p:sp>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t="2138" r="27026" b="74341"/>
          <a:stretch/>
        </p:blipFill>
        <p:spPr>
          <a:xfrm>
            <a:off x="3887" y="282042"/>
            <a:ext cx="1787028" cy="576000"/>
          </a:xfrm>
          <a:prstGeom prst="rect">
            <a:avLst/>
          </a:prstGeom>
        </p:spPr>
      </p:pic>
      <p:pic>
        <p:nvPicPr>
          <p:cNvPr id="49" name="Imagen 48">
            <a:hlinkClick r:id="" action="ppaction://noaction"/>
            <a:extLst>
              <a:ext uri="{FF2B5EF4-FFF2-40B4-BE49-F238E27FC236}">
                <a16:creationId xmlns:a16="http://schemas.microsoft.com/office/drawing/2014/main" id="{64A2045F-7BAF-114A-83C5-CFCB625118A9}"/>
              </a:ext>
            </a:extLst>
          </p:cNvPr>
          <p:cNvPicPr>
            <a:picLocks noChangeAspect="1"/>
          </p:cNvPicPr>
          <p:nvPr/>
        </p:nvPicPr>
        <p:blipFill>
          <a:blip r:embed="rId4"/>
          <a:stretch>
            <a:fillRect/>
          </a:stretch>
        </p:blipFill>
        <p:spPr>
          <a:xfrm>
            <a:off x="630097" y="3090007"/>
            <a:ext cx="1488402" cy="1093046"/>
          </a:xfrm>
          <a:prstGeom prst="rect">
            <a:avLst/>
          </a:prstGeom>
        </p:spPr>
      </p:pic>
      <p:sp>
        <p:nvSpPr>
          <p:cNvPr id="50" name="CuadroTexto 49">
            <a:extLst>
              <a:ext uri="{FF2B5EF4-FFF2-40B4-BE49-F238E27FC236}">
                <a16:creationId xmlns:a16="http://schemas.microsoft.com/office/drawing/2014/main" id="{01402456-9F70-A041-8C86-768EA4B842CD}"/>
              </a:ext>
            </a:extLst>
          </p:cNvPr>
          <p:cNvSpPr txBox="1"/>
          <p:nvPr/>
        </p:nvSpPr>
        <p:spPr>
          <a:xfrm>
            <a:off x="3087297" y="4697338"/>
            <a:ext cx="2410082" cy="451406"/>
          </a:xfrm>
          <a:prstGeom prst="rect">
            <a:avLst/>
          </a:prstGeom>
          <a:noFill/>
        </p:spPr>
        <p:txBody>
          <a:bodyPr wrap="square" rtlCol="0">
            <a:spAutoFit/>
          </a:bodyPr>
          <a:lstStyle/>
          <a:p>
            <a:pPr algn="ctr">
              <a:lnSpc>
                <a:spcPts val="2780"/>
              </a:lnSpc>
            </a:pPr>
            <a:r>
              <a:rPr lang="es-CO" b="1" dirty="0">
                <a:solidFill>
                  <a:schemeClr val="bg1">
                    <a:lumMod val="65000"/>
                  </a:schemeClr>
                </a:solidFill>
                <a:cs typeface="Arial Narrow" charset="0"/>
              </a:rPr>
              <a:t>Ocupación Ilegal</a:t>
            </a:r>
          </a:p>
        </p:txBody>
      </p:sp>
      <p:sp>
        <p:nvSpPr>
          <p:cNvPr id="51" name="Rectángulo 50">
            <a:extLst>
              <a:ext uri="{FF2B5EF4-FFF2-40B4-BE49-F238E27FC236}">
                <a16:creationId xmlns:a16="http://schemas.microsoft.com/office/drawing/2014/main" id="{1BD5CA29-BD7B-A947-ADC3-6A8CBAC41CE5}"/>
              </a:ext>
            </a:extLst>
          </p:cNvPr>
          <p:cNvSpPr/>
          <p:nvPr/>
        </p:nvSpPr>
        <p:spPr>
          <a:xfrm>
            <a:off x="5888443" y="3985597"/>
            <a:ext cx="1733473" cy="1107996"/>
          </a:xfrm>
          <a:prstGeom prst="rect">
            <a:avLst/>
          </a:prstGeom>
        </p:spPr>
        <p:txBody>
          <a:bodyPr wrap="square">
            <a:spAutoFit/>
          </a:bodyPr>
          <a:lstStyle/>
          <a:p>
            <a:pPr algn="ctr"/>
            <a:r>
              <a:rPr lang="es-CO" sz="6600" b="1" dirty="0">
                <a:solidFill>
                  <a:schemeClr val="bg1">
                    <a:lumMod val="65000"/>
                  </a:schemeClr>
                </a:solidFill>
              </a:rPr>
              <a:t>584</a:t>
            </a:r>
          </a:p>
        </p:txBody>
      </p:sp>
      <p:cxnSp>
        <p:nvCxnSpPr>
          <p:cNvPr id="52" name="Conector recto 51">
            <a:extLst>
              <a:ext uri="{FF2B5EF4-FFF2-40B4-BE49-F238E27FC236}">
                <a16:creationId xmlns:a16="http://schemas.microsoft.com/office/drawing/2014/main" id="{A772EF1D-B981-9144-AF91-5413013A6D7E}"/>
              </a:ext>
            </a:extLst>
          </p:cNvPr>
          <p:cNvCxnSpPr>
            <a:cxnSpLocks/>
          </p:cNvCxnSpPr>
          <p:nvPr/>
        </p:nvCxnSpPr>
        <p:spPr>
          <a:xfrm>
            <a:off x="7896195" y="4157765"/>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3" name="Conector recto 52">
            <a:extLst>
              <a:ext uri="{FF2B5EF4-FFF2-40B4-BE49-F238E27FC236}">
                <a16:creationId xmlns:a16="http://schemas.microsoft.com/office/drawing/2014/main" id="{718732E1-BAE6-DB40-A057-CE8F044A2C34}"/>
              </a:ext>
            </a:extLst>
          </p:cNvPr>
          <p:cNvCxnSpPr>
            <a:cxnSpLocks/>
          </p:cNvCxnSpPr>
          <p:nvPr/>
        </p:nvCxnSpPr>
        <p:spPr>
          <a:xfrm>
            <a:off x="5544463" y="4157765"/>
            <a:ext cx="0" cy="765276"/>
          </a:xfrm>
          <a:prstGeom prst="line">
            <a:avLst/>
          </a:prstGeom>
        </p:spPr>
        <p:style>
          <a:lnRef idx="1">
            <a:schemeClr val="dk1"/>
          </a:lnRef>
          <a:fillRef idx="0">
            <a:schemeClr val="dk1"/>
          </a:fillRef>
          <a:effectRef idx="0">
            <a:schemeClr val="dk1"/>
          </a:effectRef>
          <a:fontRef idx="minor">
            <a:schemeClr val="tx1"/>
          </a:fontRef>
        </p:style>
      </p:cxnSp>
      <p:sp>
        <p:nvSpPr>
          <p:cNvPr id="54" name="Rectángulo 53">
            <a:extLst>
              <a:ext uri="{FF2B5EF4-FFF2-40B4-BE49-F238E27FC236}">
                <a16:creationId xmlns:a16="http://schemas.microsoft.com/office/drawing/2014/main" id="{1BD5CA29-BD7B-A947-ADC3-6A8CBAC41CE5}"/>
              </a:ext>
            </a:extLst>
          </p:cNvPr>
          <p:cNvSpPr/>
          <p:nvPr/>
        </p:nvSpPr>
        <p:spPr>
          <a:xfrm>
            <a:off x="8320422" y="4196611"/>
            <a:ext cx="2377689" cy="707886"/>
          </a:xfrm>
          <a:prstGeom prst="rect">
            <a:avLst/>
          </a:prstGeom>
        </p:spPr>
        <p:txBody>
          <a:bodyPr wrap="square">
            <a:spAutoFit/>
          </a:bodyPr>
          <a:lstStyle/>
          <a:p>
            <a:pPr algn="ctr"/>
            <a:r>
              <a:rPr lang="es-CO" sz="4000" b="1" dirty="0">
                <a:solidFill>
                  <a:schemeClr val="bg1">
                    <a:lumMod val="65000"/>
                  </a:schemeClr>
                </a:solidFill>
              </a:rPr>
              <a:t>$ 121,605</a:t>
            </a:r>
          </a:p>
        </p:txBody>
      </p:sp>
      <p:sp>
        <p:nvSpPr>
          <p:cNvPr id="56" name="Rectángulo 55"/>
          <p:cNvSpPr/>
          <p:nvPr/>
        </p:nvSpPr>
        <p:spPr>
          <a:xfrm>
            <a:off x="10934088" y="3985597"/>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bg1">
                    <a:lumMod val="65000"/>
                  </a:schemeClr>
                </a:solidFill>
              </a:rPr>
              <a:t>29%</a:t>
            </a:r>
          </a:p>
        </p:txBody>
      </p:sp>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3600" y="1062801"/>
            <a:ext cx="900000" cy="900000"/>
          </a:xfrm>
          <a:prstGeom prst="rect">
            <a:avLst/>
          </a:prstGeom>
        </p:spPr>
      </p:pic>
      <p:pic>
        <p:nvPicPr>
          <p:cNvPr id="31" name="Imagen 30"/>
          <p:cNvPicPr>
            <a:picLocks noChangeAspect="1"/>
          </p:cNvPicPr>
          <p:nvPr/>
        </p:nvPicPr>
        <p:blipFill rotWithShape="1">
          <a:blip r:embed="rId6">
            <a:extLst>
              <a:ext uri="{28A0092B-C50C-407E-A947-70E740481C1C}">
                <a14:useLocalDpi xmlns:a14="http://schemas.microsoft.com/office/drawing/2010/main" val="0"/>
              </a:ext>
            </a:extLst>
          </a:blip>
          <a:srcRect b="18547"/>
          <a:stretch/>
        </p:blipFill>
        <p:spPr>
          <a:xfrm>
            <a:off x="3818943" y="2581536"/>
            <a:ext cx="1104931" cy="900000"/>
          </a:xfrm>
          <a:prstGeom prst="rect">
            <a:avLst/>
          </a:prstGeom>
        </p:spPr>
      </p:pic>
      <p:pic>
        <p:nvPicPr>
          <p:cNvPr id="34" name="Imagen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2338" y="3920131"/>
            <a:ext cx="900000" cy="900000"/>
          </a:xfrm>
          <a:prstGeom prst="rect">
            <a:avLst/>
          </a:prstGeom>
        </p:spPr>
      </p:pic>
      <p:cxnSp>
        <p:nvCxnSpPr>
          <p:cNvPr id="55" name="Conector recto 54">
            <a:extLst>
              <a:ext uri="{FF2B5EF4-FFF2-40B4-BE49-F238E27FC236}">
                <a16:creationId xmlns:a16="http://schemas.microsoft.com/office/drawing/2014/main" id="{929C9FBF-A8F2-1A46-BF06-BF2F679DB1D3}"/>
              </a:ext>
            </a:extLst>
          </p:cNvPr>
          <p:cNvCxnSpPr>
            <a:cxnSpLocks/>
          </p:cNvCxnSpPr>
          <p:nvPr/>
        </p:nvCxnSpPr>
        <p:spPr>
          <a:xfrm>
            <a:off x="3087297" y="5136301"/>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ángulo 56">
            <a:extLst>
              <a:ext uri="{FF2B5EF4-FFF2-40B4-BE49-F238E27FC236}">
                <a16:creationId xmlns:a16="http://schemas.microsoft.com/office/drawing/2014/main" id="{1BD5CA29-BD7B-A947-ADC3-6A8CBAC41CE5}"/>
              </a:ext>
            </a:extLst>
          </p:cNvPr>
          <p:cNvSpPr/>
          <p:nvPr/>
        </p:nvSpPr>
        <p:spPr>
          <a:xfrm>
            <a:off x="3100700" y="5259875"/>
            <a:ext cx="2400604" cy="830997"/>
          </a:xfrm>
          <a:prstGeom prst="rect">
            <a:avLst/>
          </a:prstGeom>
        </p:spPr>
        <p:txBody>
          <a:bodyPr wrap="square">
            <a:spAutoFit/>
          </a:bodyPr>
          <a:lstStyle/>
          <a:p>
            <a:pPr algn="ctr"/>
            <a:r>
              <a:rPr lang="es-CO" sz="4800" b="1" dirty="0">
                <a:solidFill>
                  <a:srgbClr val="C00000"/>
                </a:solidFill>
              </a:rPr>
              <a:t>TOTAL</a:t>
            </a:r>
          </a:p>
        </p:txBody>
      </p:sp>
      <p:sp>
        <p:nvSpPr>
          <p:cNvPr id="58" name="Rectángulo 57">
            <a:extLst>
              <a:ext uri="{FF2B5EF4-FFF2-40B4-BE49-F238E27FC236}">
                <a16:creationId xmlns:a16="http://schemas.microsoft.com/office/drawing/2014/main" id="{1BD5CA29-BD7B-A947-ADC3-6A8CBAC41CE5}"/>
              </a:ext>
            </a:extLst>
          </p:cNvPr>
          <p:cNvSpPr/>
          <p:nvPr/>
        </p:nvSpPr>
        <p:spPr>
          <a:xfrm>
            <a:off x="5888443" y="5259875"/>
            <a:ext cx="1733473" cy="830997"/>
          </a:xfrm>
          <a:prstGeom prst="rect">
            <a:avLst/>
          </a:prstGeom>
        </p:spPr>
        <p:txBody>
          <a:bodyPr wrap="square">
            <a:spAutoFit/>
          </a:bodyPr>
          <a:lstStyle/>
          <a:p>
            <a:pPr algn="ctr"/>
            <a:r>
              <a:rPr lang="es-CO" sz="4800" b="1" dirty="0">
                <a:solidFill>
                  <a:srgbClr val="C00000"/>
                </a:solidFill>
              </a:rPr>
              <a:t>1,111</a:t>
            </a:r>
          </a:p>
        </p:txBody>
      </p:sp>
      <p:sp>
        <p:nvSpPr>
          <p:cNvPr id="59" name="Rectángulo 58">
            <a:extLst>
              <a:ext uri="{FF2B5EF4-FFF2-40B4-BE49-F238E27FC236}">
                <a16:creationId xmlns:a16="http://schemas.microsoft.com/office/drawing/2014/main" id="{1BD5CA29-BD7B-A947-ADC3-6A8CBAC41CE5}"/>
              </a:ext>
            </a:extLst>
          </p:cNvPr>
          <p:cNvSpPr/>
          <p:nvPr/>
        </p:nvSpPr>
        <p:spPr>
          <a:xfrm>
            <a:off x="8160270" y="5259875"/>
            <a:ext cx="2697992" cy="830997"/>
          </a:xfrm>
          <a:prstGeom prst="rect">
            <a:avLst/>
          </a:prstGeom>
        </p:spPr>
        <p:txBody>
          <a:bodyPr wrap="square">
            <a:spAutoFit/>
          </a:bodyPr>
          <a:lstStyle/>
          <a:p>
            <a:pPr algn="ctr"/>
            <a:r>
              <a:rPr lang="es-CO" sz="4800" b="1" dirty="0">
                <a:solidFill>
                  <a:srgbClr val="C00000"/>
                </a:solidFill>
              </a:rPr>
              <a:t>$ 416,003</a:t>
            </a:r>
          </a:p>
        </p:txBody>
      </p:sp>
      <p:cxnSp>
        <p:nvCxnSpPr>
          <p:cNvPr id="60" name="Conector recto 59">
            <a:extLst>
              <a:ext uri="{FF2B5EF4-FFF2-40B4-BE49-F238E27FC236}">
                <a16:creationId xmlns:a16="http://schemas.microsoft.com/office/drawing/2014/main" id="{718732E1-BAE6-DB40-A057-CE8F044A2C34}"/>
              </a:ext>
            </a:extLst>
          </p:cNvPr>
          <p:cNvCxnSpPr>
            <a:cxnSpLocks/>
          </p:cNvCxnSpPr>
          <p:nvPr/>
        </p:nvCxnSpPr>
        <p:spPr>
          <a:xfrm>
            <a:off x="5544463" y="5262079"/>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61" name="Conector recto 60">
            <a:extLst>
              <a:ext uri="{FF2B5EF4-FFF2-40B4-BE49-F238E27FC236}">
                <a16:creationId xmlns:a16="http://schemas.microsoft.com/office/drawing/2014/main" id="{A772EF1D-B981-9144-AF91-5413013A6D7E}"/>
              </a:ext>
            </a:extLst>
          </p:cNvPr>
          <p:cNvCxnSpPr>
            <a:cxnSpLocks/>
          </p:cNvCxnSpPr>
          <p:nvPr/>
        </p:nvCxnSpPr>
        <p:spPr>
          <a:xfrm>
            <a:off x="7896195" y="5262079"/>
            <a:ext cx="0" cy="765276"/>
          </a:xfrm>
          <a:prstGeom prst="line">
            <a:avLst/>
          </a:prstGeom>
        </p:spPr>
        <p:style>
          <a:lnRef idx="1">
            <a:schemeClr val="dk1"/>
          </a:lnRef>
          <a:fillRef idx="0">
            <a:schemeClr val="dk1"/>
          </a:fillRef>
          <a:effectRef idx="0">
            <a:schemeClr val="dk1"/>
          </a:effectRef>
          <a:fontRef idx="minor">
            <a:schemeClr val="tx1"/>
          </a:fontRef>
        </p:style>
      </p:cxnSp>
      <p:pic>
        <p:nvPicPr>
          <p:cNvPr id="32" name="Imagen 31"/>
          <p:cNvPicPr>
            <a:picLocks noChangeAspect="1"/>
          </p:cNvPicPr>
          <p:nvPr/>
        </p:nvPicPr>
        <p:blipFill rotWithShape="1">
          <a:blip r:embed="rId8" cstate="print">
            <a:extLst>
              <a:ext uri="{28A0092B-C50C-407E-A947-70E740481C1C}">
                <a14:useLocalDpi xmlns:a14="http://schemas.microsoft.com/office/drawing/2010/main" val="0"/>
              </a:ext>
            </a:extLst>
          </a:blip>
          <a:srcRect b="11708"/>
          <a:stretch/>
        </p:blipFill>
        <p:spPr>
          <a:xfrm>
            <a:off x="10434726" y="1776662"/>
            <a:ext cx="381374" cy="360000"/>
          </a:xfrm>
          <a:prstGeom prst="rect">
            <a:avLst/>
          </a:prstGeom>
        </p:spPr>
      </p:pic>
      <p:pic>
        <p:nvPicPr>
          <p:cNvPr id="64" name="Imagen 63"/>
          <p:cNvPicPr>
            <a:picLocks noChangeAspect="1"/>
          </p:cNvPicPr>
          <p:nvPr/>
        </p:nvPicPr>
        <p:blipFill rotWithShape="1">
          <a:blip r:embed="rId8" cstate="print">
            <a:extLst>
              <a:ext uri="{28A0092B-C50C-407E-A947-70E740481C1C}">
                <a14:useLocalDpi xmlns:a14="http://schemas.microsoft.com/office/drawing/2010/main" val="0"/>
              </a:ext>
            </a:extLst>
          </a:blip>
          <a:srcRect b="11708"/>
          <a:stretch/>
        </p:blipFill>
        <p:spPr>
          <a:xfrm>
            <a:off x="10434726" y="3365712"/>
            <a:ext cx="381374" cy="360000"/>
          </a:xfrm>
          <a:prstGeom prst="rect">
            <a:avLst/>
          </a:prstGeom>
        </p:spPr>
      </p:pic>
    </p:spTree>
    <p:extLst>
      <p:ext uri="{BB962C8B-B14F-4D97-AF65-F5344CB8AC3E}">
        <p14:creationId xmlns:p14="http://schemas.microsoft.com/office/powerpoint/2010/main" val="1836516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Ocupación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cxnSp>
        <p:nvCxnSpPr>
          <p:cNvPr id="106" name="Conector recto 105"/>
          <p:cNvCxnSpPr/>
          <p:nvPr/>
        </p:nvCxnSpPr>
        <p:spPr>
          <a:xfrm>
            <a:off x="2676297" y="1113694"/>
            <a:ext cx="0" cy="52247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t="2138" r="27026" b="74341"/>
          <a:stretch/>
        </p:blipFill>
        <p:spPr>
          <a:xfrm>
            <a:off x="3887" y="282042"/>
            <a:ext cx="1787028" cy="576000"/>
          </a:xfrm>
          <a:prstGeom prst="rect">
            <a:avLst/>
          </a:prstGeom>
        </p:spPr>
      </p:pic>
      <p:pic>
        <p:nvPicPr>
          <p:cNvPr id="49" name="Imagen 48">
            <a:hlinkClick r:id="" action="ppaction://noaction"/>
            <a:extLst>
              <a:ext uri="{FF2B5EF4-FFF2-40B4-BE49-F238E27FC236}">
                <a16:creationId xmlns:a16="http://schemas.microsoft.com/office/drawing/2014/main" id="{64A2045F-7BAF-114A-83C5-CFCB625118A9}"/>
              </a:ext>
            </a:extLst>
          </p:cNvPr>
          <p:cNvPicPr>
            <a:picLocks noChangeAspect="1"/>
          </p:cNvPicPr>
          <p:nvPr/>
        </p:nvPicPr>
        <p:blipFill>
          <a:blip r:embed="rId4"/>
          <a:stretch>
            <a:fillRect/>
          </a:stretch>
        </p:blipFill>
        <p:spPr>
          <a:xfrm>
            <a:off x="630097" y="3090007"/>
            <a:ext cx="1488402" cy="1093046"/>
          </a:xfrm>
          <a:prstGeom prst="rect">
            <a:avLst/>
          </a:prstGeom>
        </p:spPr>
      </p:pic>
      <p:graphicFrame>
        <p:nvGraphicFramePr>
          <p:cNvPr id="4" name="Tabla 3"/>
          <p:cNvGraphicFramePr>
            <a:graphicFrameLocks noGrp="1"/>
          </p:cNvGraphicFramePr>
          <p:nvPr>
            <p:extLst/>
          </p:nvPr>
        </p:nvGraphicFramePr>
        <p:xfrm>
          <a:off x="4054148" y="1986908"/>
          <a:ext cx="6695731" cy="3370593"/>
        </p:xfrm>
        <a:graphic>
          <a:graphicData uri="http://schemas.openxmlformats.org/drawingml/2006/table">
            <a:tbl>
              <a:tblPr/>
              <a:tblGrid>
                <a:gridCol w="1653267">
                  <a:extLst>
                    <a:ext uri="{9D8B030D-6E8A-4147-A177-3AD203B41FA5}">
                      <a16:colId xmlns:a16="http://schemas.microsoft.com/office/drawing/2014/main" val="20000"/>
                    </a:ext>
                  </a:extLst>
                </a:gridCol>
                <a:gridCol w="2236435">
                  <a:extLst>
                    <a:ext uri="{9D8B030D-6E8A-4147-A177-3AD203B41FA5}">
                      <a16:colId xmlns:a16="http://schemas.microsoft.com/office/drawing/2014/main" val="20001"/>
                    </a:ext>
                  </a:extLst>
                </a:gridCol>
                <a:gridCol w="1223010">
                  <a:extLst>
                    <a:ext uri="{9D8B030D-6E8A-4147-A177-3AD203B41FA5}">
                      <a16:colId xmlns:a16="http://schemas.microsoft.com/office/drawing/2014/main" val="20002"/>
                    </a:ext>
                  </a:extLst>
                </a:gridCol>
                <a:gridCol w="1583019">
                  <a:extLst>
                    <a:ext uri="{9D8B030D-6E8A-4147-A177-3AD203B41FA5}">
                      <a16:colId xmlns:a16="http://schemas.microsoft.com/office/drawing/2014/main" val="20003"/>
                    </a:ext>
                  </a:extLst>
                </a:gridCol>
              </a:tblGrid>
              <a:tr h="364887">
                <a:tc>
                  <a:txBody>
                    <a:bodyPr/>
                    <a:lstStyle/>
                    <a:p>
                      <a:pPr algn="ctr" fontAlgn="ctr"/>
                      <a:r>
                        <a:rPr lang="es-CO" sz="16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a:solidFill>
                            <a:srgbClr val="000000"/>
                          </a:solidFill>
                          <a:effectLst/>
                          <a:latin typeface="Calibri" panose="020F0502020204030204" pitchFamily="34" charset="0"/>
                        </a:rPr>
                        <a:t>Tipo de Inmueble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464827">
                <a:tc rowSpan="2">
                  <a:txBody>
                    <a:bodyPr/>
                    <a:lstStyle/>
                    <a:p>
                      <a:pPr algn="ctr" fontAlgn="ctr"/>
                      <a:r>
                        <a:rPr lang="es-CO" sz="16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600" b="0" i="0" u="none" strike="noStrike" dirty="0">
                          <a:solidFill>
                            <a:srgbClr val="000000"/>
                          </a:solidFill>
                          <a:effectLst/>
                          <a:latin typeface="Calibri" panose="020F0502020204030204" pitchFamily="34" charset="0"/>
                        </a:rPr>
                        <a:t>131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600" b="0" i="0" u="none" strike="noStrike">
                          <a:solidFill>
                            <a:srgbClr val="000000"/>
                          </a:solidFill>
                          <a:effectLst/>
                          <a:latin typeface="Calibri" panose="020F0502020204030204" pitchFamily="34" charset="0"/>
                        </a:rPr>
                        <a:t>$ 115,574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42291">
                <a:tc vMerge="1">
                  <a:txBody>
                    <a:bodyPr/>
                    <a:lstStyle/>
                    <a:p>
                      <a:endParaRPr lang="es-CO"/>
                    </a:p>
                  </a:txBody>
                  <a:tcPr/>
                </a:tc>
                <a:tc>
                  <a:txBody>
                    <a:bodyPr/>
                    <a:lstStyle/>
                    <a:p>
                      <a:pPr algn="l" fontAlgn="b"/>
                      <a:r>
                        <a:rPr lang="es-CO" sz="1600" b="0" i="0" u="none" strike="noStrike" dirty="0">
                          <a:solidFill>
                            <a:srgbClr val="000000"/>
                          </a:solidFill>
                          <a:effectLst/>
                          <a:latin typeface="Calibri" panose="020F0502020204030204" pitchFamily="34" charset="0"/>
                        </a:rPr>
                        <a:t>ENAJENACIÓN TEMPRANA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panose="020F0502020204030204" pitchFamily="34" charset="0"/>
                        </a:rPr>
                        <a:t>275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600" b="0" i="0" u="none" strike="noStrike" dirty="0">
                          <a:solidFill>
                            <a:srgbClr val="000000"/>
                          </a:solidFill>
                          <a:effectLst/>
                          <a:latin typeface="Calibri" panose="020F0502020204030204" pitchFamily="34" charset="0"/>
                        </a:rPr>
                        <a:t>$ 103,746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1595">
                <a:tc gridSpan="2">
                  <a:txBody>
                    <a:bodyPr/>
                    <a:lstStyle/>
                    <a:p>
                      <a:pPr algn="ctr" fontAlgn="ctr"/>
                      <a:r>
                        <a:rPr lang="es-CO" sz="1600" b="0" i="0" u="none" strike="noStrike">
                          <a:solidFill>
                            <a:srgbClr val="000000"/>
                          </a:solidFill>
                          <a:effectLst/>
                          <a:latin typeface="Calibri" panose="020F0502020204030204" pitchFamily="34" charset="0"/>
                        </a:rPr>
                        <a:t>SUBTOTAL</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600" b="0" i="0" u="none" strike="noStrike" dirty="0">
                          <a:solidFill>
                            <a:srgbClr val="000000"/>
                          </a:solidFill>
                          <a:effectLst/>
                          <a:latin typeface="Calibri" panose="020F0502020204030204" pitchFamily="34" charset="0"/>
                        </a:rPr>
                        <a:t>406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600" b="0" i="0" u="none" strike="noStrike" dirty="0">
                          <a:solidFill>
                            <a:srgbClr val="000000"/>
                          </a:solidFill>
                          <a:effectLst/>
                          <a:latin typeface="Calibri" panose="020F0502020204030204" pitchFamily="34" charset="0"/>
                        </a:rPr>
                        <a:t>$ 219,320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3"/>
                  </a:ext>
                </a:extLst>
              </a:tr>
              <a:tr h="393064">
                <a:tc rowSpan="2">
                  <a:txBody>
                    <a:bodyPr/>
                    <a:lstStyle/>
                    <a:p>
                      <a:pPr algn="ctr" fontAlgn="ctr"/>
                      <a:r>
                        <a:rPr lang="es-CO" sz="16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0" i="0" u="none" strike="noStrike">
                          <a:solidFill>
                            <a:srgbClr val="000000"/>
                          </a:solidFill>
                          <a:effectLst/>
                          <a:latin typeface="Calibri" panose="020F0502020204030204" pitchFamily="34" charset="0"/>
                        </a:rPr>
                        <a:t>EXTINTOS</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600" b="0" i="0" u="none" strike="noStrike" dirty="0">
                          <a:solidFill>
                            <a:srgbClr val="000000"/>
                          </a:solidFill>
                          <a:effectLst/>
                          <a:latin typeface="Calibri" panose="020F0502020204030204" pitchFamily="34" charset="0"/>
                        </a:rPr>
                        <a:t>89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1600" b="0" i="0" u="none" strike="noStrike" dirty="0">
                          <a:solidFill>
                            <a:srgbClr val="000000"/>
                          </a:solidFill>
                          <a:effectLst/>
                          <a:latin typeface="Calibri" panose="020F0502020204030204" pitchFamily="34" charset="0"/>
                        </a:rPr>
                        <a:t>$ 69,692</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542291">
                <a:tc vMerge="1">
                  <a:txBody>
                    <a:bodyPr/>
                    <a:lstStyle/>
                    <a:p>
                      <a:endParaRPr lang="es-CO"/>
                    </a:p>
                  </a:txBody>
                  <a:tcPr/>
                </a:tc>
                <a:tc>
                  <a:txBody>
                    <a:bodyPr/>
                    <a:lstStyle/>
                    <a:p>
                      <a:pPr algn="l" fontAlgn="b"/>
                      <a:r>
                        <a:rPr lang="es-CO" sz="1600" b="0" i="0" u="none" strike="noStrike">
                          <a:solidFill>
                            <a:srgbClr val="000000"/>
                          </a:solidFill>
                          <a:effectLst/>
                          <a:latin typeface="Calibri" panose="020F0502020204030204" pitchFamily="34" charset="0"/>
                        </a:rPr>
                        <a:t>ENAJENACIÓN TEMPRANA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panose="020F0502020204030204" pitchFamily="34" charset="0"/>
                        </a:rPr>
                        <a:t>32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600" b="0" i="0" u="none" strike="noStrike" dirty="0">
                          <a:solidFill>
                            <a:srgbClr val="000000"/>
                          </a:solidFill>
                          <a:effectLst/>
                          <a:latin typeface="Calibri" panose="020F0502020204030204" pitchFamily="34" charset="0"/>
                        </a:rPr>
                        <a:t>$ 5,386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1595">
                <a:tc gridSpan="2">
                  <a:txBody>
                    <a:bodyPr/>
                    <a:lstStyle/>
                    <a:p>
                      <a:pPr algn="ctr" fontAlgn="ctr"/>
                      <a:r>
                        <a:rPr lang="es-CO" sz="1600" b="0" i="0" u="none" strike="noStrike" dirty="0">
                          <a:solidFill>
                            <a:srgbClr val="000000"/>
                          </a:solidFill>
                          <a:effectLst/>
                          <a:latin typeface="Calibri" panose="020F0502020204030204" pitchFamily="34" charset="0"/>
                        </a:rPr>
                        <a:t>SUBTOTAL</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600" b="0" i="0" u="none" strike="noStrike" dirty="0">
                          <a:solidFill>
                            <a:srgbClr val="000000"/>
                          </a:solidFill>
                          <a:effectLst/>
                          <a:latin typeface="Calibri" panose="020F0502020204030204" pitchFamily="34" charset="0"/>
                        </a:rPr>
                        <a:t>121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600" b="0" i="0" u="none" strike="noStrike" dirty="0">
                          <a:solidFill>
                            <a:srgbClr val="000000"/>
                          </a:solidFill>
                          <a:effectLst/>
                          <a:latin typeface="Calibri" panose="020F0502020204030204" pitchFamily="34" charset="0"/>
                        </a:rPr>
                        <a:t>$ 75,079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6"/>
                  </a:ext>
                </a:extLst>
              </a:tr>
              <a:tr h="424185">
                <a:tc gridSpan="2">
                  <a:txBody>
                    <a:bodyPr/>
                    <a:lstStyle/>
                    <a:p>
                      <a:pPr algn="ctr" fontAlgn="b"/>
                      <a:r>
                        <a:rPr lang="es-CO" sz="1600" b="1" i="0" u="none" strike="noStrike">
                          <a:solidFill>
                            <a:srgbClr val="000000"/>
                          </a:solidFill>
                          <a:effectLst/>
                          <a:latin typeface="Calibri" panose="020F0502020204030204" pitchFamily="34" charset="0"/>
                        </a:rPr>
                        <a:t>TOTALES</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527</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1600" b="1" i="0" u="none" strike="noStrike" dirty="0">
                          <a:solidFill>
                            <a:srgbClr val="000000"/>
                          </a:solidFill>
                          <a:effectLst/>
                          <a:latin typeface="Calibri" panose="020F0502020204030204" pitchFamily="34" charset="0"/>
                        </a:rPr>
                        <a:t>$ 294,399</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9741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Tipo de inmueble</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1306853" y="1718648"/>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1293665" y="2116319"/>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4110084" y="963169"/>
            <a:ext cx="1733473" cy="1107996"/>
          </a:xfrm>
          <a:prstGeom prst="rect">
            <a:avLst/>
          </a:prstGeom>
        </p:spPr>
        <p:txBody>
          <a:bodyPr wrap="square">
            <a:spAutoFit/>
          </a:bodyPr>
          <a:lstStyle/>
          <a:p>
            <a:pPr algn="ctr"/>
            <a:r>
              <a:rPr lang="es-CO" sz="6600" b="1" dirty="0"/>
              <a:t>858</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6102563" y="113533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3750831" y="1135337"/>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6536053" y="1174183"/>
            <a:ext cx="2377689" cy="707886"/>
          </a:xfrm>
          <a:prstGeom prst="rect">
            <a:avLst/>
          </a:prstGeom>
        </p:spPr>
        <p:txBody>
          <a:bodyPr wrap="square">
            <a:spAutoFit/>
          </a:bodyPr>
          <a:lstStyle/>
          <a:p>
            <a:pPr algn="ctr"/>
            <a:r>
              <a:rPr lang="es-CO" sz="4000" b="1" dirty="0"/>
              <a:t>$ 228,103</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1306853" y="3156191"/>
            <a:ext cx="2410082" cy="451406"/>
          </a:xfrm>
          <a:prstGeom prst="rect">
            <a:avLst/>
          </a:prstGeom>
          <a:noFill/>
        </p:spPr>
        <p:txBody>
          <a:bodyPr wrap="square" rtlCol="0">
            <a:spAutoFit/>
          </a:bodyPr>
          <a:lstStyle/>
          <a:p>
            <a:pPr algn="ctr">
              <a:lnSpc>
                <a:spcPts val="2780"/>
              </a:lnSpc>
            </a:pPr>
            <a:r>
              <a:rPr lang="es-CO" b="1" dirty="0">
                <a:solidFill>
                  <a:schemeClr val="bg1">
                    <a:lumMod val="65000"/>
                  </a:schemeClr>
                </a:solidFill>
                <a:cs typeface="Arial Narrow" charset="0"/>
              </a:rPr>
              <a:t>Comercial</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1293665" y="3540106"/>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4110084" y="2295208"/>
            <a:ext cx="1733473" cy="1107996"/>
          </a:xfrm>
          <a:prstGeom prst="rect">
            <a:avLst/>
          </a:prstGeom>
        </p:spPr>
        <p:txBody>
          <a:bodyPr wrap="square">
            <a:spAutoFit/>
          </a:bodyPr>
          <a:lstStyle/>
          <a:p>
            <a:pPr algn="ctr"/>
            <a:r>
              <a:rPr lang="es-CO" sz="6600" b="1" dirty="0">
                <a:solidFill>
                  <a:schemeClr val="bg1">
                    <a:lumMod val="65000"/>
                  </a:schemeClr>
                </a:solidFill>
              </a:rPr>
              <a:t>146</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6102563" y="2467376"/>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3750831" y="2467376"/>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6536053" y="2506222"/>
            <a:ext cx="2377689" cy="707886"/>
          </a:xfrm>
          <a:prstGeom prst="rect">
            <a:avLst/>
          </a:prstGeom>
        </p:spPr>
        <p:txBody>
          <a:bodyPr wrap="square">
            <a:spAutoFit/>
          </a:bodyPr>
          <a:lstStyle/>
          <a:p>
            <a:pPr algn="ctr"/>
            <a:r>
              <a:rPr lang="es-CO" sz="4000" b="1" dirty="0">
                <a:solidFill>
                  <a:schemeClr val="bg1">
                    <a:lumMod val="65000"/>
                  </a:schemeClr>
                </a:solidFill>
              </a:rPr>
              <a:t>$ 63,541</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sp>
        <p:nvSpPr>
          <p:cNvPr id="90" name="CuadroTexto 89">
            <a:extLst>
              <a:ext uri="{FF2B5EF4-FFF2-40B4-BE49-F238E27FC236}">
                <a16:creationId xmlns:a16="http://schemas.microsoft.com/office/drawing/2014/main" id="{01402456-9F70-A041-8C86-768EA4B842CD}"/>
              </a:ext>
            </a:extLst>
          </p:cNvPr>
          <p:cNvSpPr txBox="1"/>
          <p:nvPr/>
        </p:nvSpPr>
        <p:spPr>
          <a:xfrm>
            <a:off x="1306853" y="4693078"/>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cxnSp>
        <p:nvCxnSpPr>
          <p:cNvPr id="91" name="Conector recto 90">
            <a:extLst>
              <a:ext uri="{FF2B5EF4-FFF2-40B4-BE49-F238E27FC236}">
                <a16:creationId xmlns:a16="http://schemas.microsoft.com/office/drawing/2014/main" id="{929C9FBF-A8F2-1A46-BF06-BF2F679DB1D3}"/>
              </a:ext>
            </a:extLst>
          </p:cNvPr>
          <p:cNvCxnSpPr>
            <a:cxnSpLocks/>
          </p:cNvCxnSpPr>
          <p:nvPr/>
        </p:nvCxnSpPr>
        <p:spPr>
          <a:xfrm>
            <a:off x="1293665" y="5094578"/>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ángulo 91">
            <a:extLst>
              <a:ext uri="{FF2B5EF4-FFF2-40B4-BE49-F238E27FC236}">
                <a16:creationId xmlns:a16="http://schemas.microsoft.com/office/drawing/2014/main" id="{1BD5CA29-BD7B-A947-ADC3-6A8CBAC41CE5}"/>
              </a:ext>
            </a:extLst>
          </p:cNvPr>
          <p:cNvSpPr/>
          <p:nvPr/>
        </p:nvSpPr>
        <p:spPr>
          <a:xfrm>
            <a:off x="4110084" y="3946392"/>
            <a:ext cx="1733473" cy="1107996"/>
          </a:xfrm>
          <a:prstGeom prst="rect">
            <a:avLst/>
          </a:prstGeom>
        </p:spPr>
        <p:txBody>
          <a:bodyPr wrap="square">
            <a:spAutoFit/>
          </a:bodyPr>
          <a:lstStyle/>
          <a:p>
            <a:pPr algn="ctr"/>
            <a:r>
              <a:rPr lang="es-CO" sz="6600" b="1" dirty="0"/>
              <a:t>107</a:t>
            </a:r>
          </a:p>
        </p:txBody>
      </p:sp>
      <p:cxnSp>
        <p:nvCxnSpPr>
          <p:cNvPr id="93" name="Conector recto 92">
            <a:extLst>
              <a:ext uri="{FF2B5EF4-FFF2-40B4-BE49-F238E27FC236}">
                <a16:creationId xmlns:a16="http://schemas.microsoft.com/office/drawing/2014/main" id="{A772EF1D-B981-9144-AF91-5413013A6D7E}"/>
              </a:ext>
            </a:extLst>
          </p:cNvPr>
          <p:cNvCxnSpPr>
            <a:cxnSpLocks/>
          </p:cNvCxnSpPr>
          <p:nvPr/>
        </p:nvCxnSpPr>
        <p:spPr>
          <a:xfrm>
            <a:off x="6102563" y="4118560"/>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94" name="Conector recto 93">
            <a:extLst>
              <a:ext uri="{FF2B5EF4-FFF2-40B4-BE49-F238E27FC236}">
                <a16:creationId xmlns:a16="http://schemas.microsoft.com/office/drawing/2014/main" id="{718732E1-BAE6-DB40-A057-CE8F044A2C34}"/>
              </a:ext>
            </a:extLst>
          </p:cNvPr>
          <p:cNvCxnSpPr>
            <a:cxnSpLocks/>
          </p:cNvCxnSpPr>
          <p:nvPr/>
        </p:nvCxnSpPr>
        <p:spPr>
          <a:xfrm>
            <a:off x="3750831" y="4118560"/>
            <a:ext cx="0" cy="765276"/>
          </a:xfrm>
          <a:prstGeom prst="line">
            <a:avLst/>
          </a:prstGeom>
        </p:spPr>
        <p:style>
          <a:lnRef idx="1">
            <a:schemeClr val="dk1"/>
          </a:lnRef>
          <a:fillRef idx="0">
            <a:schemeClr val="dk1"/>
          </a:fillRef>
          <a:effectRef idx="0">
            <a:schemeClr val="dk1"/>
          </a:effectRef>
          <a:fontRef idx="minor">
            <a:schemeClr val="tx1"/>
          </a:fontRef>
        </p:style>
      </p:cxnSp>
      <p:sp>
        <p:nvSpPr>
          <p:cNvPr id="95" name="Rectángulo 94">
            <a:extLst>
              <a:ext uri="{FF2B5EF4-FFF2-40B4-BE49-F238E27FC236}">
                <a16:creationId xmlns:a16="http://schemas.microsoft.com/office/drawing/2014/main" id="{1BD5CA29-BD7B-A947-ADC3-6A8CBAC41CE5}"/>
              </a:ext>
            </a:extLst>
          </p:cNvPr>
          <p:cNvSpPr/>
          <p:nvPr/>
        </p:nvSpPr>
        <p:spPr>
          <a:xfrm>
            <a:off x="6536053" y="4157406"/>
            <a:ext cx="2377689" cy="707886"/>
          </a:xfrm>
          <a:prstGeom prst="rect">
            <a:avLst/>
          </a:prstGeom>
        </p:spPr>
        <p:txBody>
          <a:bodyPr wrap="square">
            <a:spAutoFit/>
          </a:bodyPr>
          <a:lstStyle/>
          <a:p>
            <a:pPr algn="ctr"/>
            <a:r>
              <a:rPr lang="es-CO" sz="4000" b="1" dirty="0"/>
              <a:t>$ 124,360</a:t>
            </a:r>
          </a:p>
        </p:txBody>
      </p:sp>
      <p:pic>
        <p:nvPicPr>
          <p:cNvPr id="97" name="Imagen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9049" y="921982"/>
            <a:ext cx="845690" cy="900000"/>
          </a:xfrm>
          <a:prstGeom prst="rect">
            <a:avLst/>
          </a:prstGeom>
        </p:spPr>
      </p:pic>
      <p:pic>
        <p:nvPicPr>
          <p:cNvPr id="98" name="Imagen 9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1894" y="2210362"/>
            <a:ext cx="1080000" cy="1080000"/>
          </a:xfrm>
          <a:prstGeom prst="rect">
            <a:avLst/>
          </a:prstGeom>
        </p:spPr>
      </p:pic>
      <p:pic>
        <p:nvPicPr>
          <p:cNvPr id="99" name="Imagen 98"/>
          <p:cNvPicPr>
            <a:picLocks noChangeAspect="1"/>
          </p:cNvPicPr>
          <p:nvPr/>
        </p:nvPicPr>
        <p:blipFill rotWithShape="1">
          <a:blip r:embed="rId6">
            <a:extLst>
              <a:ext uri="{28A0092B-C50C-407E-A947-70E740481C1C}">
                <a14:useLocalDpi xmlns:a14="http://schemas.microsoft.com/office/drawing/2010/main" val="0"/>
              </a:ext>
            </a:extLst>
          </a:blip>
          <a:srcRect l="19484" r="20502" b="36750"/>
          <a:stretch/>
        </p:blipFill>
        <p:spPr>
          <a:xfrm>
            <a:off x="1918633" y="3715737"/>
            <a:ext cx="1186523" cy="1080000"/>
          </a:xfrm>
          <a:prstGeom prst="rect">
            <a:avLst/>
          </a:prstGeom>
        </p:spPr>
      </p:pic>
      <p:sp>
        <p:nvSpPr>
          <p:cNvPr id="52" name="Rectángulo 51"/>
          <p:cNvSpPr/>
          <p:nvPr/>
        </p:nvSpPr>
        <p:spPr>
          <a:xfrm>
            <a:off x="9963695" y="921982"/>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55%</a:t>
            </a:r>
          </a:p>
        </p:txBody>
      </p:sp>
      <p:sp>
        <p:nvSpPr>
          <p:cNvPr id="53" name="Rectángulo 52"/>
          <p:cNvSpPr/>
          <p:nvPr/>
        </p:nvSpPr>
        <p:spPr>
          <a:xfrm>
            <a:off x="9963695" y="2291951"/>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bg1">
                    <a:lumMod val="65000"/>
                  </a:schemeClr>
                </a:solidFill>
              </a:rPr>
              <a:t>15%</a:t>
            </a:r>
          </a:p>
        </p:txBody>
      </p:sp>
      <p:sp>
        <p:nvSpPr>
          <p:cNvPr id="54" name="Rectángulo 53"/>
          <p:cNvSpPr/>
          <p:nvPr/>
        </p:nvSpPr>
        <p:spPr>
          <a:xfrm>
            <a:off x="9963695" y="3942929"/>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30%</a:t>
            </a:r>
          </a:p>
        </p:txBody>
      </p:sp>
      <p:sp>
        <p:nvSpPr>
          <p:cNvPr id="55" name="Rectángulo 54">
            <a:extLst>
              <a:ext uri="{FF2B5EF4-FFF2-40B4-BE49-F238E27FC236}">
                <a16:creationId xmlns:a16="http://schemas.microsoft.com/office/drawing/2014/main" id="{1BD5CA29-BD7B-A947-ADC3-6A8CBAC41CE5}"/>
              </a:ext>
            </a:extLst>
          </p:cNvPr>
          <p:cNvSpPr/>
          <p:nvPr/>
        </p:nvSpPr>
        <p:spPr>
          <a:xfrm>
            <a:off x="1311592" y="5234559"/>
            <a:ext cx="2400604" cy="830997"/>
          </a:xfrm>
          <a:prstGeom prst="rect">
            <a:avLst/>
          </a:prstGeom>
        </p:spPr>
        <p:txBody>
          <a:bodyPr wrap="square">
            <a:spAutoFit/>
          </a:bodyPr>
          <a:lstStyle/>
          <a:p>
            <a:pPr algn="ctr"/>
            <a:r>
              <a:rPr lang="es-CO" sz="4800" b="1" dirty="0">
                <a:solidFill>
                  <a:srgbClr val="C00000"/>
                </a:solidFill>
              </a:rPr>
              <a:t>TOTAL</a:t>
            </a:r>
          </a:p>
        </p:txBody>
      </p:sp>
      <p:sp>
        <p:nvSpPr>
          <p:cNvPr id="56" name="Rectángulo 55">
            <a:extLst>
              <a:ext uri="{FF2B5EF4-FFF2-40B4-BE49-F238E27FC236}">
                <a16:creationId xmlns:a16="http://schemas.microsoft.com/office/drawing/2014/main" id="{1BD5CA29-BD7B-A947-ADC3-6A8CBAC41CE5}"/>
              </a:ext>
            </a:extLst>
          </p:cNvPr>
          <p:cNvSpPr/>
          <p:nvPr/>
        </p:nvSpPr>
        <p:spPr>
          <a:xfrm>
            <a:off x="4110084" y="5234559"/>
            <a:ext cx="1733473" cy="830997"/>
          </a:xfrm>
          <a:prstGeom prst="rect">
            <a:avLst/>
          </a:prstGeom>
        </p:spPr>
        <p:txBody>
          <a:bodyPr wrap="square">
            <a:spAutoFit/>
          </a:bodyPr>
          <a:lstStyle/>
          <a:p>
            <a:pPr algn="ctr"/>
            <a:r>
              <a:rPr lang="es-CO" sz="4800" b="1" dirty="0">
                <a:solidFill>
                  <a:srgbClr val="C00000"/>
                </a:solidFill>
              </a:rPr>
              <a:t>1,111</a:t>
            </a:r>
          </a:p>
        </p:txBody>
      </p:sp>
      <p:sp>
        <p:nvSpPr>
          <p:cNvPr id="57" name="Rectángulo 56">
            <a:extLst>
              <a:ext uri="{FF2B5EF4-FFF2-40B4-BE49-F238E27FC236}">
                <a16:creationId xmlns:a16="http://schemas.microsoft.com/office/drawing/2014/main" id="{1BD5CA29-BD7B-A947-ADC3-6A8CBAC41CE5}"/>
              </a:ext>
            </a:extLst>
          </p:cNvPr>
          <p:cNvSpPr/>
          <p:nvPr/>
        </p:nvSpPr>
        <p:spPr>
          <a:xfrm>
            <a:off x="6375901" y="5234559"/>
            <a:ext cx="2697992" cy="830997"/>
          </a:xfrm>
          <a:prstGeom prst="rect">
            <a:avLst/>
          </a:prstGeom>
        </p:spPr>
        <p:txBody>
          <a:bodyPr wrap="square">
            <a:spAutoFit/>
          </a:bodyPr>
          <a:lstStyle/>
          <a:p>
            <a:pPr algn="ctr"/>
            <a:r>
              <a:rPr lang="es-CO" sz="4800" b="1" dirty="0">
                <a:solidFill>
                  <a:srgbClr val="C00000"/>
                </a:solidFill>
              </a:rPr>
              <a:t>$ 416,003</a:t>
            </a:r>
          </a:p>
        </p:txBody>
      </p:sp>
      <p:cxnSp>
        <p:nvCxnSpPr>
          <p:cNvPr id="58" name="Conector recto 57">
            <a:extLst>
              <a:ext uri="{FF2B5EF4-FFF2-40B4-BE49-F238E27FC236}">
                <a16:creationId xmlns:a16="http://schemas.microsoft.com/office/drawing/2014/main" id="{718732E1-BAE6-DB40-A057-CE8F044A2C34}"/>
              </a:ext>
            </a:extLst>
          </p:cNvPr>
          <p:cNvCxnSpPr>
            <a:cxnSpLocks/>
          </p:cNvCxnSpPr>
          <p:nvPr/>
        </p:nvCxnSpPr>
        <p:spPr>
          <a:xfrm>
            <a:off x="3760094" y="5236763"/>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9" name="Conector recto 58">
            <a:extLst>
              <a:ext uri="{FF2B5EF4-FFF2-40B4-BE49-F238E27FC236}">
                <a16:creationId xmlns:a16="http://schemas.microsoft.com/office/drawing/2014/main" id="{A772EF1D-B981-9144-AF91-5413013A6D7E}"/>
              </a:ext>
            </a:extLst>
          </p:cNvPr>
          <p:cNvCxnSpPr>
            <a:cxnSpLocks/>
          </p:cNvCxnSpPr>
          <p:nvPr/>
        </p:nvCxnSpPr>
        <p:spPr>
          <a:xfrm>
            <a:off x="6111826" y="5236763"/>
            <a:ext cx="0" cy="765276"/>
          </a:xfrm>
          <a:prstGeom prst="line">
            <a:avLst/>
          </a:prstGeom>
        </p:spPr>
        <p:style>
          <a:lnRef idx="1">
            <a:schemeClr val="dk1"/>
          </a:lnRef>
          <a:fillRef idx="0">
            <a:schemeClr val="dk1"/>
          </a:fillRef>
          <a:effectRef idx="0">
            <a:schemeClr val="dk1"/>
          </a:effectRef>
          <a:fontRef idx="minor">
            <a:schemeClr val="tx1"/>
          </a:fontRef>
        </p:style>
      </p:cxnSp>
      <p:pic>
        <p:nvPicPr>
          <p:cNvPr id="60" name="Imagen 59"/>
          <p:cNvPicPr>
            <a:picLocks noChangeAspect="1"/>
          </p:cNvPicPr>
          <p:nvPr/>
        </p:nvPicPr>
        <p:blipFill rotWithShape="1">
          <a:blip r:embed="rId7" cstate="print">
            <a:extLst>
              <a:ext uri="{28A0092B-C50C-407E-A947-70E740481C1C}">
                <a14:useLocalDpi xmlns:a14="http://schemas.microsoft.com/office/drawing/2010/main" val="0"/>
              </a:ext>
            </a:extLst>
          </a:blip>
          <a:srcRect b="11708"/>
          <a:stretch/>
        </p:blipFill>
        <p:spPr>
          <a:xfrm>
            <a:off x="9248031" y="1429727"/>
            <a:ext cx="381374" cy="360000"/>
          </a:xfrm>
          <a:prstGeom prst="rect">
            <a:avLst/>
          </a:prstGeom>
        </p:spPr>
      </p:pic>
      <p:pic>
        <p:nvPicPr>
          <p:cNvPr id="61" name="Imagen 60"/>
          <p:cNvPicPr>
            <a:picLocks noChangeAspect="1"/>
          </p:cNvPicPr>
          <p:nvPr/>
        </p:nvPicPr>
        <p:blipFill rotWithShape="1">
          <a:blip r:embed="rId7" cstate="print">
            <a:extLst>
              <a:ext uri="{28A0092B-C50C-407E-A947-70E740481C1C}">
                <a14:useLocalDpi xmlns:a14="http://schemas.microsoft.com/office/drawing/2010/main" val="0"/>
              </a:ext>
            </a:extLst>
          </a:blip>
          <a:srcRect b="11708"/>
          <a:stretch/>
        </p:blipFill>
        <p:spPr>
          <a:xfrm>
            <a:off x="9248031" y="4302929"/>
            <a:ext cx="381374" cy="360000"/>
          </a:xfrm>
          <a:prstGeom prst="rect">
            <a:avLst/>
          </a:prstGeom>
        </p:spPr>
      </p:pic>
    </p:spTree>
    <p:extLst>
      <p:ext uri="{BB962C8B-B14F-4D97-AF65-F5344CB8AC3E}">
        <p14:creationId xmlns:p14="http://schemas.microsoft.com/office/powerpoint/2010/main" val="1857504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Tipo de inmueble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graphicFrame>
        <p:nvGraphicFramePr>
          <p:cNvPr id="2" name="Tabla 1"/>
          <p:cNvGraphicFramePr>
            <a:graphicFrameLocks noGrp="1"/>
          </p:cNvGraphicFramePr>
          <p:nvPr>
            <p:extLst/>
          </p:nvPr>
        </p:nvGraphicFramePr>
        <p:xfrm>
          <a:off x="1219198" y="1877531"/>
          <a:ext cx="9753603" cy="4285970"/>
        </p:xfrm>
        <a:graphic>
          <a:graphicData uri="http://schemas.openxmlformats.org/drawingml/2006/table">
            <a:tbl>
              <a:tblPr/>
              <a:tblGrid>
                <a:gridCol w="2849882">
                  <a:extLst>
                    <a:ext uri="{9D8B030D-6E8A-4147-A177-3AD203B41FA5}">
                      <a16:colId xmlns:a16="http://schemas.microsoft.com/office/drawing/2014/main" val="20000"/>
                    </a:ext>
                  </a:extLst>
                </a:gridCol>
                <a:gridCol w="3280410">
                  <a:extLst>
                    <a:ext uri="{9D8B030D-6E8A-4147-A177-3AD203B41FA5}">
                      <a16:colId xmlns:a16="http://schemas.microsoft.com/office/drawing/2014/main" val="20001"/>
                    </a:ext>
                  </a:extLst>
                </a:gridCol>
                <a:gridCol w="1440180">
                  <a:extLst>
                    <a:ext uri="{9D8B030D-6E8A-4147-A177-3AD203B41FA5}">
                      <a16:colId xmlns:a16="http://schemas.microsoft.com/office/drawing/2014/main" val="20002"/>
                    </a:ext>
                  </a:extLst>
                </a:gridCol>
                <a:gridCol w="2183131">
                  <a:extLst>
                    <a:ext uri="{9D8B030D-6E8A-4147-A177-3AD203B41FA5}">
                      <a16:colId xmlns:a16="http://schemas.microsoft.com/office/drawing/2014/main" val="20003"/>
                    </a:ext>
                  </a:extLst>
                </a:gridCol>
              </a:tblGrid>
              <a:tr h="628106">
                <a:tc>
                  <a:txBody>
                    <a:bodyPr/>
                    <a:lstStyle/>
                    <a:p>
                      <a:pPr algn="ctr" fontAlgn="ctr"/>
                      <a:r>
                        <a:rPr lang="es-CO" sz="2000" b="1" i="0" u="none" strike="noStrike" dirty="0">
                          <a:solidFill>
                            <a:srgbClr val="000000"/>
                          </a:solidFill>
                          <a:effectLst/>
                          <a:latin typeface="Calibri" panose="020F0502020204030204" pitchFamily="34" charset="0"/>
                        </a:rPr>
                        <a:t>Tipo de Inmueble</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Estado</a:t>
                      </a:r>
                      <a:r>
                        <a:rPr lang="es-CO" sz="2000" b="1" i="0" u="none" strike="noStrike" baseline="0" dirty="0">
                          <a:solidFill>
                            <a:srgbClr val="000000"/>
                          </a:solidFill>
                          <a:effectLst/>
                          <a:latin typeface="Calibri" panose="020F0502020204030204" pitchFamily="34" charset="0"/>
                        </a:rPr>
                        <a:t> Jurídico</a:t>
                      </a:r>
                      <a:endParaRPr lang="es-CO" sz="2000" b="1" i="0" u="none" strike="noStrike" dirty="0">
                        <a:solidFill>
                          <a:srgbClr val="000000"/>
                        </a:solidFill>
                        <a:effectLst/>
                        <a:latin typeface="Calibri" panose="020F0502020204030204" pitchFamily="34" charset="0"/>
                      </a:endParaRP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No. Inm.</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Precio Base de Venta</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637613">
                <a:tc rowSpan="2">
                  <a:txBody>
                    <a:bodyPr/>
                    <a:lstStyle/>
                    <a:p>
                      <a:pPr algn="ctr" fontAlgn="ctr"/>
                      <a:r>
                        <a:rPr lang="es-CO" sz="2000" b="0" i="0" u="none" strike="noStrike">
                          <a:solidFill>
                            <a:srgbClr val="000000"/>
                          </a:solidFill>
                          <a:effectLst/>
                          <a:latin typeface="Calibri" panose="020F0502020204030204" pitchFamily="34" charset="0"/>
                        </a:rPr>
                        <a:t> </a:t>
                      </a:r>
                    </a:p>
                  </a:txBody>
                  <a:tcPr marL="17351" marR="17351" marT="1735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2000" b="0" i="0" u="none" strike="noStrike" dirty="0">
                          <a:solidFill>
                            <a:srgbClr val="000000"/>
                          </a:solidFill>
                          <a:effectLst/>
                          <a:latin typeface="Calibri" panose="020F0502020204030204" pitchFamily="34" charset="0"/>
                        </a:rPr>
                        <a:t>EXTINTOS</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2000" b="0" i="0" u="none" strike="noStrike" dirty="0">
                          <a:solidFill>
                            <a:srgbClr val="000000"/>
                          </a:solidFill>
                          <a:effectLst/>
                          <a:latin typeface="Calibri" panose="020F0502020204030204" pitchFamily="34" charset="0"/>
                        </a:rPr>
                        <a:t>251</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2000" b="0" i="0" u="none" strike="noStrike" dirty="0">
                          <a:solidFill>
                            <a:srgbClr val="000000"/>
                          </a:solidFill>
                          <a:effectLst/>
                          <a:latin typeface="Calibri" panose="020F0502020204030204" pitchFamily="34" charset="0"/>
                        </a:rPr>
                        <a:t>$ 88,260</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720090">
                <a:tc vMerge="1">
                  <a:txBody>
                    <a:bodyPr/>
                    <a:lstStyle/>
                    <a:p>
                      <a:endParaRPr lang="es-CO"/>
                    </a:p>
                  </a:txBody>
                  <a:tcPr/>
                </a:tc>
                <a:tc>
                  <a:txBody>
                    <a:bodyPr/>
                    <a:lstStyle/>
                    <a:p>
                      <a:pPr algn="l" fontAlgn="ctr"/>
                      <a:r>
                        <a:rPr lang="es-CO" sz="2000" b="0" i="0" u="none" strike="noStrike" dirty="0">
                          <a:solidFill>
                            <a:srgbClr val="000000"/>
                          </a:solidFill>
                          <a:effectLst/>
                          <a:latin typeface="Calibri" panose="020F0502020204030204" pitchFamily="34" charset="0"/>
                        </a:rPr>
                        <a:t>ENAJENACIÓN TEMPRANA</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dirty="0">
                          <a:solidFill>
                            <a:srgbClr val="000000"/>
                          </a:solidFill>
                          <a:effectLst/>
                          <a:latin typeface="Calibri" panose="020F0502020204030204" pitchFamily="34" charset="0"/>
                        </a:rPr>
                        <a:t>607</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2000" b="0" i="0" u="none" strike="noStrike" dirty="0">
                          <a:solidFill>
                            <a:srgbClr val="000000"/>
                          </a:solidFill>
                          <a:effectLst/>
                          <a:latin typeface="Calibri" panose="020F0502020204030204" pitchFamily="34" charset="0"/>
                        </a:rPr>
                        <a:t>$ 139,843</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7020">
                <a:tc gridSpan="2">
                  <a:txBody>
                    <a:bodyPr/>
                    <a:lstStyle/>
                    <a:p>
                      <a:pPr algn="ctr" fontAlgn="ctr"/>
                      <a:r>
                        <a:rPr lang="es-CO" sz="2000" b="0" i="0" u="none" strike="noStrike">
                          <a:solidFill>
                            <a:srgbClr val="000000"/>
                          </a:solidFill>
                          <a:effectLst/>
                          <a:latin typeface="Calibri" panose="020F0502020204030204" pitchFamily="34" charset="0"/>
                        </a:rPr>
                        <a:t>SUBTOTAL</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ctr"/>
                      <a:r>
                        <a:rPr lang="es-CO" sz="2000" b="0" i="0" u="none" strike="noStrike" dirty="0">
                          <a:solidFill>
                            <a:srgbClr val="000000"/>
                          </a:solidFill>
                          <a:effectLst/>
                          <a:latin typeface="Calibri" panose="020F0502020204030204" pitchFamily="34" charset="0"/>
                        </a:rPr>
                        <a:t>858</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2000" b="0" i="0" u="none" strike="noStrike" dirty="0">
                          <a:solidFill>
                            <a:srgbClr val="000000"/>
                          </a:solidFill>
                          <a:effectLst/>
                          <a:latin typeface="Calibri" panose="020F0502020204030204" pitchFamily="34" charset="0"/>
                        </a:rPr>
                        <a:t>$ 228,103</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3"/>
                  </a:ext>
                </a:extLst>
              </a:tr>
              <a:tr h="624530">
                <a:tc rowSpan="2">
                  <a:txBody>
                    <a:bodyPr/>
                    <a:lstStyle/>
                    <a:p>
                      <a:pPr algn="ctr" fontAlgn="ctr"/>
                      <a:r>
                        <a:rPr lang="es-CO" sz="2000" b="0" i="0" u="none" strike="noStrike">
                          <a:solidFill>
                            <a:srgbClr val="000000"/>
                          </a:solidFill>
                          <a:effectLst/>
                          <a:latin typeface="Calibri" panose="020F0502020204030204" pitchFamily="34" charset="0"/>
                        </a:rPr>
                        <a:t> </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2000" b="0" i="0" u="none" strike="noStrike">
                          <a:solidFill>
                            <a:srgbClr val="000000"/>
                          </a:solidFill>
                          <a:effectLst/>
                          <a:latin typeface="Calibri" panose="020F0502020204030204" pitchFamily="34" charset="0"/>
                        </a:rPr>
                        <a:t>EXTINTOS</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s-CO" sz="2000" b="0" i="0" u="none" strike="noStrike" dirty="0">
                          <a:solidFill>
                            <a:srgbClr val="000000"/>
                          </a:solidFill>
                          <a:effectLst/>
                          <a:latin typeface="Calibri" panose="020F0502020204030204" pitchFamily="34" charset="0"/>
                        </a:rPr>
                        <a:t>19</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2000" b="0" i="0" u="none" strike="noStrike" dirty="0">
                          <a:solidFill>
                            <a:srgbClr val="000000"/>
                          </a:solidFill>
                          <a:effectLst/>
                          <a:latin typeface="Calibri" panose="020F0502020204030204" pitchFamily="34" charset="0"/>
                        </a:rPr>
                        <a:t>$ 86,218</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617220">
                <a:tc vMerge="1">
                  <a:txBody>
                    <a:bodyPr/>
                    <a:lstStyle/>
                    <a:p>
                      <a:endParaRPr lang="es-CO"/>
                    </a:p>
                  </a:txBody>
                  <a:tcPr/>
                </a:tc>
                <a:tc>
                  <a:txBody>
                    <a:bodyPr/>
                    <a:lstStyle/>
                    <a:p>
                      <a:pPr algn="l" fontAlgn="ctr"/>
                      <a:r>
                        <a:rPr lang="es-CO" sz="2000" b="0" i="0" u="none" strike="noStrike" dirty="0">
                          <a:solidFill>
                            <a:srgbClr val="000000"/>
                          </a:solidFill>
                          <a:effectLst/>
                          <a:latin typeface="Calibri" panose="020F0502020204030204" pitchFamily="34" charset="0"/>
                        </a:rPr>
                        <a:t>ENAJENACIÓN TEMPRANA</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dirty="0">
                          <a:solidFill>
                            <a:srgbClr val="000000"/>
                          </a:solidFill>
                          <a:effectLst/>
                          <a:latin typeface="Calibri" panose="020F0502020204030204" pitchFamily="34" charset="0"/>
                        </a:rPr>
                        <a:t>88</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2000" b="0" i="0" u="none" strike="noStrike" dirty="0">
                          <a:solidFill>
                            <a:srgbClr val="000000"/>
                          </a:solidFill>
                          <a:effectLst/>
                          <a:latin typeface="Calibri" panose="020F0502020204030204" pitchFamily="34" charset="0"/>
                        </a:rPr>
                        <a:t>$ 38,142</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7020">
                <a:tc gridSpan="2">
                  <a:txBody>
                    <a:bodyPr/>
                    <a:lstStyle/>
                    <a:p>
                      <a:pPr algn="ctr" fontAlgn="ctr"/>
                      <a:r>
                        <a:rPr lang="es-CO" sz="2000" b="0" i="0" u="none" strike="noStrike">
                          <a:solidFill>
                            <a:srgbClr val="000000"/>
                          </a:solidFill>
                          <a:effectLst/>
                          <a:latin typeface="Calibri" panose="020F0502020204030204" pitchFamily="34" charset="0"/>
                        </a:rPr>
                        <a:t>SUBTOTAL</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ctr"/>
                      <a:r>
                        <a:rPr lang="es-CO" sz="2000" b="0" i="0" u="none" strike="noStrike" dirty="0">
                          <a:solidFill>
                            <a:srgbClr val="000000"/>
                          </a:solidFill>
                          <a:effectLst/>
                          <a:latin typeface="Calibri" panose="020F0502020204030204" pitchFamily="34" charset="0"/>
                        </a:rPr>
                        <a:t>107</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2000" b="0" i="0" u="none" strike="noStrike" dirty="0">
                          <a:solidFill>
                            <a:srgbClr val="000000"/>
                          </a:solidFill>
                          <a:effectLst/>
                          <a:latin typeface="Calibri" panose="020F0502020204030204" pitchFamily="34" charset="0"/>
                        </a:rPr>
                        <a:t>$ 124,360</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6"/>
                  </a:ext>
                </a:extLst>
              </a:tr>
              <a:tr h="364371">
                <a:tc gridSpan="2">
                  <a:txBody>
                    <a:bodyPr/>
                    <a:lstStyle/>
                    <a:p>
                      <a:pPr algn="ctr" fontAlgn="ctr"/>
                      <a:r>
                        <a:rPr lang="es-CO" sz="2000" b="1" i="0" u="none" strike="noStrike">
                          <a:solidFill>
                            <a:srgbClr val="000000"/>
                          </a:solidFill>
                          <a:effectLst/>
                          <a:latin typeface="Calibri" panose="020F0502020204030204" pitchFamily="34" charset="0"/>
                        </a:rPr>
                        <a:t>TOTALES</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ctr"/>
                      <a:r>
                        <a:rPr lang="es-CO" sz="2000" b="1" i="0" u="none" strike="noStrike" dirty="0">
                          <a:solidFill>
                            <a:srgbClr val="000000"/>
                          </a:solidFill>
                          <a:effectLst/>
                          <a:latin typeface="Calibri" panose="020F0502020204030204" pitchFamily="34" charset="0"/>
                        </a:rPr>
                        <a:t>965</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2000" b="1" i="0" u="none" strike="noStrike" dirty="0">
                          <a:solidFill>
                            <a:srgbClr val="000000"/>
                          </a:solidFill>
                          <a:effectLst/>
                          <a:latin typeface="Calibri" panose="020F0502020204030204" pitchFamily="34" charset="0"/>
                        </a:rPr>
                        <a:t>$ 352,462</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3" name="CuadroTexto 62">
            <a:extLst>
              <a:ext uri="{FF2B5EF4-FFF2-40B4-BE49-F238E27FC236}">
                <a16:creationId xmlns:a16="http://schemas.microsoft.com/office/drawing/2014/main" id="{01402456-9F70-A041-8C86-768EA4B842CD}"/>
              </a:ext>
            </a:extLst>
          </p:cNvPr>
          <p:cNvSpPr txBox="1"/>
          <p:nvPr/>
        </p:nvSpPr>
        <p:spPr>
          <a:xfrm>
            <a:off x="1404104" y="3414059"/>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6300" y="2617393"/>
            <a:ext cx="845690" cy="900000"/>
          </a:xfrm>
          <a:prstGeom prst="rect">
            <a:avLst/>
          </a:prstGeom>
        </p:spPr>
      </p:pic>
      <p:sp>
        <p:nvSpPr>
          <p:cNvPr id="65" name="CuadroTexto 64">
            <a:extLst>
              <a:ext uri="{FF2B5EF4-FFF2-40B4-BE49-F238E27FC236}">
                <a16:creationId xmlns:a16="http://schemas.microsoft.com/office/drawing/2014/main" id="{01402456-9F70-A041-8C86-768EA4B842CD}"/>
              </a:ext>
            </a:extLst>
          </p:cNvPr>
          <p:cNvSpPr txBox="1"/>
          <p:nvPr/>
        </p:nvSpPr>
        <p:spPr>
          <a:xfrm>
            <a:off x="1404104" y="5087623"/>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pic>
        <p:nvPicPr>
          <p:cNvPr id="66" name="Imagen 65"/>
          <p:cNvPicPr>
            <a:picLocks noChangeAspect="1"/>
          </p:cNvPicPr>
          <p:nvPr/>
        </p:nvPicPr>
        <p:blipFill rotWithShape="1">
          <a:blip r:embed="rId5">
            <a:extLst>
              <a:ext uri="{28A0092B-C50C-407E-A947-70E740481C1C}">
                <a14:useLocalDpi xmlns:a14="http://schemas.microsoft.com/office/drawing/2010/main" val="0"/>
              </a:ext>
            </a:extLst>
          </a:blip>
          <a:srcRect l="19484" r="20502" b="36750"/>
          <a:stretch/>
        </p:blipFill>
        <p:spPr>
          <a:xfrm>
            <a:off x="2071409" y="4256268"/>
            <a:ext cx="1075472" cy="978919"/>
          </a:xfrm>
          <a:prstGeom prst="rect">
            <a:avLst/>
          </a:prstGeom>
        </p:spPr>
      </p:pic>
    </p:spTree>
    <p:extLst>
      <p:ext uri="{BB962C8B-B14F-4D97-AF65-F5344CB8AC3E}">
        <p14:creationId xmlns:p14="http://schemas.microsoft.com/office/powerpoint/2010/main" val="605212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tiempo en inventario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406411" cy="276999"/>
          </a:xfrm>
          <a:prstGeom prst="rect">
            <a:avLst/>
          </a:prstGeom>
          <a:noFill/>
        </p:spPr>
        <p:txBody>
          <a:bodyPr wrap="none" rtlCol="0">
            <a:spAutoFit/>
          </a:bodyPr>
          <a:lstStyle/>
          <a:p>
            <a:r>
              <a:rPr lang="es-CO" sz="1200" b="1" i="1" dirty="0"/>
              <a:t>Corte: </a:t>
            </a:r>
            <a:r>
              <a:rPr lang="es-CO" sz="1200" i="1" dirty="0"/>
              <a:t>julio de 2019</a:t>
            </a:r>
          </a:p>
        </p:txBody>
      </p:sp>
      <p:cxnSp>
        <p:nvCxnSpPr>
          <p:cNvPr id="91" name="Conector recto 90">
            <a:extLst>
              <a:ext uri="{FF2B5EF4-FFF2-40B4-BE49-F238E27FC236}">
                <a16:creationId xmlns:a16="http://schemas.microsoft.com/office/drawing/2014/main" id="{929C9FBF-A8F2-1A46-BF06-BF2F679DB1D3}"/>
              </a:ext>
            </a:extLst>
          </p:cNvPr>
          <p:cNvCxnSpPr>
            <a:cxnSpLocks/>
          </p:cNvCxnSpPr>
          <p:nvPr/>
        </p:nvCxnSpPr>
        <p:spPr>
          <a:xfrm>
            <a:off x="703385" y="1770120"/>
            <a:ext cx="111809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CuadroTexto 55"/>
          <p:cNvSpPr txBox="1"/>
          <p:nvPr/>
        </p:nvSpPr>
        <p:spPr>
          <a:xfrm>
            <a:off x="932732" y="1835013"/>
            <a:ext cx="3584369" cy="523220"/>
          </a:xfrm>
          <a:prstGeom prst="rect">
            <a:avLst/>
          </a:prstGeom>
          <a:solidFill>
            <a:schemeClr val="bg1"/>
          </a:solidFill>
        </p:spPr>
        <p:txBody>
          <a:bodyPr wrap="square" rtlCol="0">
            <a:spAutoFit/>
          </a:bodyPr>
          <a:lstStyle/>
          <a:p>
            <a:pPr algn="ctr"/>
            <a:r>
              <a:rPr lang="es-CO" sz="2800" b="1" dirty="0"/>
              <a:t>0 a 6 meses</a:t>
            </a:r>
          </a:p>
        </p:txBody>
      </p:sp>
      <p:sp>
        <p:nvSpPr>
          <p:cNvPr id="57" name="CuadroTexto 56"/>
          <p:cNvSpPr txBox="1"/>
          <p:nvPr/>
        </p:nvSpPr>
        <p:spPr>
          <a:xfrm>
            <a:off x="932732" y="2486599"/>
            <a:ext cx="3584369" cy="523220"/>
          </a:xfrm>
          <a:prstGeom prst="rect">
            <a:avLst/>
          </a:prstGeom>
          <a:solidFill>
            <a:schemeClr val="bg1"/>
          </a:solidFill>
        </p:spPr>
        <p:txBody>
          <a:bodyPr wrap="square" rtlCol="0">
            <a:spAutoFit/>
          </a:bodyPr>
          <a:lstStyle/>
          <a:p>
            <a:pPr algn="ctr"/>
            <a:r>
              <a:rPr lang="es-CO" sz="2800" b="1" dirty="0"/>
              <a:t>6 a 12 meses</a:t>
            </a:r>
          </a:p>
        </p:txBody>
      </p:sp>
      <p:sp>
        <p:nvSpPr>
          <p:cNvPr id="58" name="CuadroTexto 57"/>
          <p:cNvSpPr txBox="1"/>
          <p:nvPr/>
        </p:nvSpPr>
        <p:spPr>
          <a:xfrm>
            <a:off x="932732" y="3147666"/>
            <a:ext cx="3584369" cy="523220"/>
          </a:xfrm>
          <a:prstGeom prst="rect">
            <a:avLst/>
          </a:prstGeom>
          <a:solidFill>
            <a:schemeClr val="bg1"/>
          </a:solidFill>
        </p:spPr>
        <p:txBody>
          <a:bodyPr wrap="square" rtlCol="0">
            <a:spAutoFit/>
          </a:bodyPr>
          <a:lstStyle/>
          <a:p>
            <a:pPr algn="ctr"/>
            <a:r>
              <a:rPr lang="es-CO" sz="2800" b="1" dirty="0"/>
              <a:t>1 a 2 años</a:t>
            </a:r>
          </a:p>
        </p:txBody>
      </p:sp>
      <p:sp>
        <p:nvSpPr>
          <p:cNvPr id="59" name="CuadroTexto 58"/>
          <p:cNvSpPr txBox="1"/>
          <p:nvPr/>
        </p:nvSpPr>
        <p:spPr>
          <a:xfrm>
            <a:off x="932732" y="3834090"/>
            <a:ext cx="3584369" cy="523220"/>
          </a:xfrm>
          <a:prstGeom prst="rect">
            <a:avLst/>
          </a:prstGeom>
          <a:solidFill>
            <a:schemeClr val="bg1"/>
          </a:solidFill>
        </p:spPr>
        <p:txBody>
          <a:bodyPr wrap="square" rtlCol="0">
            <a:spAutoFit/>
          </a:bodyPr>
          <a:lstStyle/>
          <a:p>
            <a:pPr algn="ctr"/>
            <a:r>
              <a:rPr lang="es-CO" sz="2800" b="1" dirty="0"/>
              <a:t>2 a 3 años</a:t>
            </a:r>
          </a:p>
        </p:txBody>
      </p:sp>
      <p:sp>
        <p:nvSpPr>
          <p:cNvPr id="60" name="CuadroTexto 59"/>
          <p:cNvSpPr txBox="1"/>
          <p:nvPr/>
        </p:nvSpPr>
        <p:spPr>
          <a:xfrm>
            <a:off x="932732" y="4511195"/>
            <a:ext cx="3584369" cy="523220"/>
          </a:xfrm>
          <a:prstGeom prst="rect">
            <a:avLst/>
          </a:prstGeom>
          <a:solidFill>
            <a:schemeClr val="bg1"/>
          </a:solidFill>
        </p:spPr>
        <p:txBody>
          <a:bodyPr wrap="square" rtlCol="0">
            <a:spAutoFit/>
          </a:bodyPr>
          <a:lstStyle/>
          <a:p>
            <a:pPr algn="ctr"/>
            <a:r>
              <a:rPr lang="es-CO" sz="2800" b="1" dirty="0"/>
              <a:t>Más de 3 años</a:t>
            </a:r>
          </a:p>
        </p:txBody>
      </p:sp>
      <p:cxnSp>
        <p:nvCxnSpPr>
          <p:cNvPr id="61" name="Conector recto 60"/>
          <p:cNvCxnSpPr/>
          <p:nvPr/>
        </p:nvCxnSpPr>
        <p:spPr>
          <a:xfrm>
            <a:off x="4630064"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CuadroTexto 62">
            <a:extLst>
              <a:ext uri="{FF2B5EF4-FFF2-40B4-BE49-F238E27FC236}">
                <a16:creationId xmlns:a16="http://schemas.microsoft.com/office/drawing/2014/main" id="{3659F99B-F7CA-2743-8D0C-94833019BFD8}"/>
              </a:ext>
            </a:extLst>
          </p:cNvPr>
          <p:cNvSpPr txBox="1"/>
          <p:nvPr/>
        </p:nvSpPr>
        <p:spPr>
          <a:xfrm>
            <a:off x="1861780" y="1025970"/>
            <a:ext cx="1845407" cy="695127"/>
          </a:xfrm>
          <a:prstGeom prst="rect">
            <a:avLst/>
          </a:prstGeom>
          <a:noFill/>
        </p:spPr>
        <p:txBody>
          <a:bodyPr wrap="square" rtlCol="0" anchor="ctr" anchorCtr="0">
            <a:spAutoFit/>
          </a:bodyPr>
          <a:lstStyle/>
          <a:p>
            <a:pPr algn="ctr">
              <a:lnSpc>
                <a:spcPts val="4980"/>
              </a:lnSpc>
            </a:pPr>
            <a:r>
              <a:rPr lang="es-CO" sz="3600" b="1" dirty="0">
                <a:cs typeface="Arial Narrow" charset="0"/>
              </a:rPr>
              <a:t>Rango</a:t>
            </a:r>
          </a:p>
        </p:txBody>
      </p:sp>
      <p:sp>
        <p:nvSpPr>
          <p:cNvPr id="64" name="CuadroTexto 63">
            <a:extLst>
              <a:ext uri="{FF2B5EF4-FFF2-40B4-BE49-F238E27FC236}">
                <a16:creationId xmlns:a16="http://schemas.microsoft.com/office/drawing/2014/main" id="{3659F99B-F7CA-2743-8D0C-94833019BFD8}"/>
              </a:ext>
            </a:extLst>
          </p:cNvPr>
          <p:cNvSpPr txBox="1"/>
          <p:nvPr/>
        </p:nvSpPr>
        <p:spPr>
          <a:xfrm>
            <a:off x="4935834" y="1006767"/>
            <a:ext cx="1845407" cy="733534"/>
          </a:xfrm>
          <a:prstGeom prst="rect">
            <a:avLst/>
          </a:prstGeom>
          <a:noFill/>
        </p:spPr>
        <p:txBody>
          <a:bodyPr wrap="square" rtlCol="0" anchor="ctr" anchorCtr="0">
            <a:spAutoFit/>
          </a:bodyPr>
          <a:lstStyle/>
          <a:p>
            <a:pPr algn="ctr">
              <a:lnSpc>
                <a:spcPts val="4980"/>
              </a:lnSpc>
            </a:pPr>
            <a:r>
              <a:rPr lang="es-CO" sz="3600" b="1" dirty="0">
                <a:cs typeface="Arial Narrow" charset="0"/>
              </a:rPr>
              <a:t>No. Inm.</a:t>
            </a:r>
          </a:p>
        </p:txBody>
      </p:sp>
      <p:sp>
        <p:nvSpPr>
          <p:cNvPr id="65" name="CuadroTexto 64">
            <a:extLst>
              <a:ext uri="{FF2B5EF4-FFF2-40B4-BE49-F238E27FC236}">
                <a16:creationId xmlns:a16="http://schemas.microsoft.com/office/drawing/2014/main" id="{3659F99B-F7CA-2743-8D0C-94833019BFD8}"/>
              </a:ext>
            </a:extLst>
          </p:cNvPr>
          <p:cNvSpPr txBox="1"/>
          <p:nvPr/>
        </p:nvSpPr>
        <p:spPr>
          <a:xfrm>
            <a:off x="7260251" y="1006767"/>
            <a:ext cx="3345671" cy="733534"/>
          </a:xfrm>
          <a:prstGeom prst="rect">
            <a:avLst/>
          </a:prstGeom>
          <a:noFill/>
        </p:spPr>
        <p:txBody>
          <a:bodyPr wrap="square" rtlCol="0" anchor="ctr" anchorCtr="0">
            <a:spAutoFit/>
          </a:bodyPr>
          <a:lstStyle/>
          <a:p>
            <a:pPr algn="ctr">
              <a:lnSpc>
                <a:spcPts val="4980"/>
              </a:lnSpc>
            </a:pPr>
            <a:r>
              <a:rPr lang="es-CO" sz="3600" b="1" dirty="0">
                <a:cs typeface="Arial Narrow" charset="0"/>
              </a:rPr>
              <a:t>Precio de Venta</a:t>
            </a:r>
          </a:p>
        </p:txBody>
      </p:sp>
      <p:cxnSp>
        <p:nvCxnSpPr>
          <p:cNvPr id="66" name="Conector recto 65"/>
          <p:cNvCxnSpPr/>
          <p:nvPr/>
        </p:nvCxnSpPr>
        <p:spPr>
          <a:xfrm>
            <a:off x="7101236"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CuadroTexto 66"/>
          <p:cNvSpPr txBox="1"/>
          <p:nvPr/>
        </p:nvSpPr>
        <p:spPr>
          <a:xfrm>
            <a:off x="5113728" y="1851051"/>
            <a:ext cx="1492767" cy="523220"/>
          </a:xfrm>
          <a:prstGeom prst="rect">
            <a:avLst/>
          </a:prstGeom>
          <a:solidFill>
            <a:schemeClr val="bg1"/>
          </a:solidFill>
        </p:spPr>
        <p:txBody>
          <a:bodyPr wrap="square" rtlCol="0">
            <a:spAutoFit/>
          </a:bodyPr>
          <a:lstStyle/>
          <a:p>
            <a:pPr algn="ctr"/>
            <a:r>
              <a:rPr lang="es-CO" sz="2800" b="1" dirty="0"/>
              <a:t>375</a:t>
            </a:r>
          </a:p>
        </p:txBody>
      </p:sp>
      <p:sp>
        <p:nvSpPr>
          <p:cNvPr id="68" name="CuadroTexto 67"/>
          <p:cNvSpPr txBox="1"/>
          <p:nvPr/>
        </p:nvSpPr>
        <p:spPr>
          <a:xfrm>
            <a:off x="5113111" y="2502637"/>
            <a:ext cx="1494000" cy="523220"/>
          </a:xfrm>
          <a:prstGeom prst="rect">
            <a:avLst/>
          </a:prstGeom>
          <a:solidFill>
            <a:schemeClr val="bg1"/>
          </a:solidFill>
        </p:spPr>
        <p:txBody>
          <a:bodyPr wrap="square" rtlCol="0">
            <a:spAutoFit/>
          </a:bodyPr>
          <a:lstStyle/>
          <a:p>
            <a:pPr algn="ctr"/>
            <a:r>
              <a:rPr lang="es-CO" sz="2800" b="1" dirty="0"/>
              <a:t>475</a:t>
            </a:r>
          </a:p>
        </p:txBody>
      </p:sp>
      <p:sp>
        <p:nvSpPr>
          <p:cNvPr id="69" name="CuadroTexto 68"/>
          <p:cNvSpPr txBox="1"/>
          <p:nvPr/>
        </p:nvSpPr>
        <p:spPr>
          <a:xfrm>
            <a:off x="5113111" y="3163704"/>
            <a:ext cx="1494000" cy="523220"/>
          </a:xfrm>
          <a:prstGeom prst="rect">
            <a:avLst/>
          </a:prstGeom>
          <a:solidFill>
            <a:schemeClr val="bg1"/>
          </a:solidFill>
        </p:spPr>
        <p:txBody>
          <a:bodyPr wrap="square" rtlCol="0">
            <a:spAutoFit/>
          </a:bodyPr>
          <a:lstStyle/>
          <a:p>
            <a:pPr algn="ctr"/>
            <a:r>
              <a:rPr lang="es-CO" sz="2800" b="1" dirty="0"/>
              <a:t>138</a:t>
            </a:r>
          </a:p>
        </p:txBody>
      </p:sp>
      <p:sp>
        <p:nvSpPr>
          <p:cNvPr id="70" name="CuadroTexto 69"/>
          <p:cNvSpPr txBox="1"/>
          <p:nvPr/>
        </p:nvSpPr>
        <p:spPr>
          <a:xfrm>
            <a:off x="5113111" y="3850128"/>
            <a:ext cx="1494000" cy="523220"/>
          </a:xfrm>
          <a:prstGeom prst="rect">
            <a:avLst/>
          </a:prstGeom>
          <a:solidFill>
            <a:schemeClr val="bg1"/>
          </a:solidFill>
        </p:spPr>
        <p:txBody>
          <a:bodyPr wrap="square" rtlCol="0">
            <a:spAutoFit/>
          </a:bodyPr>
          <a:lstStyle/>
          <a:p>
            <a:pPr algn="ctr"/>
            <a:r>
              <a:rPr lang="es-CO" sz="2800" b="1" dirty="0"/>
              <a:t>64</a:t>
            </a:r>
          </a:p>
        </p:txBody>
      </p:sp>
      <p:sp>
        <p:nvSpPr>
          <p:cNvPr id="71" name="CuadroTexto 70"/>
          <p:cNvSpPr txBox="1"/>
          <p:nvPr/>
        </p:nvSpPr>
        <p:spPr>
          <a:xfrm>
            <a:off x="5113111" y="4527233"/>
            <a:ext cx="1494000" cy="523220"/>
          </a:xfrm>
          <a:prstGeom prst="rect">
            <a:avLst/>
          </a:prstGeom>
          <a:solidFill>
            <a:schemeClr val="bg1"/>
          </a:solidFill>
        </p:spPr>
        <p:txBody>
          <a:bodyPr wrap="square" rtlCol="0">
            <a:spAutoFit/>
          </a:bodyPr>
          <a:lstStyle/>
          <a:p>
            <a:pPr algn="ctr"/>
            <a:r>
              <a:rPr lang="es-CO" sz="2800" b="1" dirty="0"/>
              <a:t>59</a:t>
            </a:r>
          </a:p>
        </p:txBody>
      </p:sp>
      <p:sp>
        <p:nvSpPr>
          <p:cNvPr id="76" name="CuadroTexto 75"/>
          <p:cNvSpPr txBox="1"/>
          <p:nvPr/>
        </p:nvSpPr>
        <p:spPr>
          <a:xfrm>
            <a:off x="7458076" y="1851051"/>
            <a:ext cx="2880000" cy="523220"/>
          </a:xfrm>
          <a:prstGeom prst="rect">
            <a:avLst/>
          </a:prstGeom>
          <a:solidFill>
            <a:schemeClr val="bg1"/>
          </a:solidFill>
        </p:spPr>
        <p:txBody>
          <a:bodyPr wrap="square" rtlCol="0">
            <a:spAutoFit/>
          </a:bodyPr>
          <a:lstStyle/>
          <a:p>
            <a:pPr algn="ctr"/>
            <a:r>
              <a:rPr lang="es-CO" sz="2800" b="1" dirty="0"/>
              <a:t>$118,719</a:t>
            </a:r>
          </a:p>
        </p:txBody>
      </p:sp>
      <p:sp>
        <p:nvSpPr>
          <p:cNvPr id="79" name="CuadroTexto 78"/>
          <p:cNvSpPr txBox="1"/>
          <p:nvPr/>
        </p:nvSpPr>
        <p:spPr>
          <a:xfrm>
            <a:off x="7458076" y="2502637"/>
            <a:ext cx="2880000" cy="523220"/>
          </a:xfrm>
          <a:prstGeom prst="rect">
            <a:avLst/>
          </a:prstGeom>
          <a:solidFill>
            <a:schemeClr val="bg1"/>
          </a:solidFill>
        </p:spPr>
        <p:txBody>
          <a:bodyPr wrap="square" rtlCol="0">
            <a:spAutoFit/>
          </a:bodyPr>
          <a:lstStyle/>
          <a:p>
            <a:pPr algn="ctr"/>
            <a:r>
              <a:rPr lang="es-CO" sz="2800" b="1" dirty="0"/>
              <a:t>$106,086</a:t>
            </a:r>
          </a:p>
        </p:txBody>
      </p:sp>
      <p:sp>
        <p:nvSpPr>
          <p:cNvPr id="86" name="CuadroTexto 85"/>
          <p:cNvSpPr txBox="1"/>
          <p:nvPr/>
        </p:nvSpPr>
        <p:spPr>
          <a:xfrm>
            <a:off x="7458076" y="3163704"/>
            <a:ext cx="2880000" cy="523220"/>
          </a:xfrm>
          <a:prstGeom prst="rect">
            <a:avLst/>
          </a:prstGeom>
          <a:solidFill>
            <a:schemeClr val="bg1"/>
          </a:solidFill>
        </p:spPr>
        <p:txBody>
          <a:bodyPr wrap="square" rtlCol="0">
            <a:spAutoFit/>
          </a:bodyPr>
          <a:lstStyle/>
          <a:p>
            <a:pPr algn="ctr"/>
            <a:r>
              <a:rPr lang="es-CO" sz="2800" b="1" dirty="0"/>
              <a:t>$129,607</a:t>
            </a:r>
          </a:p>
        </p:txBody>
      </p:sp>
      <p:sp>
        <p:nvSpPr>
          <p:cNvPr id="87" name="CuadroTexto 86"/>
          <p:cNvSpPr txBox="1"/>
          <p:nvPr/>
        </p:nvSpPr>
        <p:spPr>
          <a:xfrm>
            <a:off x="7458076" y="3850128"/>
            <a:ext cx="2880000" cy="523220"/>
          </a:xfrm>
          <a:prstGeom prst="rect">
            <a:avLst/>
          </a:prstGeom>
          <a:solidFill>
            <a:schemeClr val="bg1"/>
          </a:solidFill>
        </p:spPr>
        <p:txBody>
          <a:bodyPr wrap="square" rtlCol="0">
            <a:spAutoFit/>
          </a:bodyPr>
          <a:lstStyle/>
          <a:p>
            <a:pPr algn="ctr"/>
            <a:r>
              <a:rPr lang="es-CO" sz="2800" b="1" dirty="0"/>
              <a:t>$17.317</a:t>
            </a:r>
          </a:p>
        </p:txBody>
      </p:sp>
      <p:sp>
        <p:nvSpPr>
          <p:cNvPr id="96" name="CuadroTexto 95"/>
          <p:cNvSpPr txBox="1"/>
          <p:nvPr/>
        </p:nvSpPr>
        <p:spPr>
          <a:xfrm>
            <a:off x="7458076" y="4527233"/>
            <a:ext cx="2880000" cy="523220"/>
          </a:xfrm>
          <a:prstGeom prst="rect">
            <a:avLst/>
          </a:prstGeom>
          <a:solidFill>
            <a:schemeClr val="bg1"/>
          </a:solidFill>
        </p:spPr>
        <p:txBody>
          <a:bodyPr wrap="square" rtlCol="0">
            <a:spAutoFit/>
          </a:bodyPr>
          <a:lstStyle/>
          <a:p>
            <a:pPr algn="ctr"/>
            <a:r>
              <a:rPr lang="es-CO" sz="2800" b="1" dirty="0"/>
              <a:t>$44,274</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75" y="118540"/>
            <a:ext cx="1080000" cy="1080000"/>
          </a:xfrm>
          <a:prstGeom prst="rect">
            <a:avLst/>
          </a:prstGeom>
        </p:spPr>
      </p:pic>
      <p:sp>
        <p:nvSpPr>
          <p:cNvPr id="53" name="CuadroTexto 52">
            <a:extLst>
              <a:ext uri="{FF2B5EF4-FFF2-40B4-BE49-F238E27FC236}">
                <a16:creationId xmlns:a16="http://schemas.microsoft.com/office/drawing/2014/main" id="{3659F99B-F7CA-2743-8D0C-94833019BFD8}"/>
              </a:ext>
            </a:extLst>
          </p:cNvPr>
          <p:cNvSpPr txBox="1"/>
          <p:nvPr/>
        </p:nvSpPr>
        <p:spPr>
          <a:xfrm>
            <a:off x="10712459" y="1006767"/>
            <a:ext cx="1104401" cy="733534"/>
          </a:xfrm>
          <a:prstGeom prst="rect">
            <a:avLst/>
          </a:prstGeom>
          <a:noFill/>
        </p:spPr>
        <p:txBody>
          <a:bodyPr wrap="square" rtlCol="0" anchor="ctr" anchorCtr="0">
            <a:spAutoFit/>
          </a:bodyPr>
          <a:lstStyle/>
          <a:p>
            <a:pPr algn="ctr">
              <a:lnSpc>
                <a:spcPts val="4980"/>
              </a:lnSpc>
            </a:pPr>
            <a:r>
              <a:rPr lang="es-CO" sz="3600" b="1" dirty="0">
                <a:cs typeface="Arial Narrow" charset="0"/>
              </a:rPr>
              <a:t>%</a:t>
            </a:r>
          </a:p>
        </p:txBody>
      </p:sp>
      <p:sp>
        <p:nvSpPr>
          <p:cNvPr id="54" name="CuadroTexto 53"/>
          <p:cNvSpPr txBox="1"/>
          <p:nvPr/>
        </p:nvSpPr>
        <p:spPr>
          <a:xfrm>
            <a:off x="10579219" y="1835013"/>
            <a:ext cx="1370879" cy="523220"/>
          </a:xfrm>
          <a:prstGeom prst="rect">
            <a:avLst/>
          </a:prstGeom>
          <a:solidFill>
            <a:schemeClr val="bg1"/>
          </a:solidFill>
        </p:spPr>
        <p:txBody>
          <a:bodyPr wrap="square" rtlCol="0">
            <a:spAutoFit/>
          </a:bodyPr>
          <a:lstStyle/>
          <a:p>
            <a:pPr algn="ctr"/>
            <a:r>
              <a:rPr lang="es-CO" sz="2800" b="1" dirty="0">
                <a:solidFill>
                  <a:srgbClr val="00605B"/>
                </a:solidFill>
              </a:rPr>
              <a:t>29%</a:t>
            </a:r>
          </a:p>
        </p:txBody>
      </p:sp>
      <p:sp>
        <p:nvSpPr>
          <p:cNvPr id="62" name="CuadroTexto 61"/>
          <p:cNvSpPr txBox="1"/>
          <p:nvPr/>
        </p:nvSpPr>
        <p:spPr>
          <a:xfrm>
            <a:off x="10579219" y="2482631"/>
            <a:ext cx="1370879" cy="523220"/>
          </a:xfrm>
          <a:prstGeom prst="rect">
            <a:avLst/>
          </a:prstGeom>
          <a:solidFill>
            <a:schemeClr val="bg1"/>
          </a:solidFill>
        </p:spPr>
        <p:txBody>
          <a:bodyPr wrap="square" rtlCol="0">
            <a:spAutoFit/>
          </a:bodyPr>
          <a:lstStyle/>
          <a:p>
            <a:pPr algn="ctr"/>
            <a:r>
              <a:rPr lang="es-CO" sz="2800" b="1" dirty="0">
                <a:solidFill>
                  <a:srgbClr val="00605B"/>
                </a:solidFill>
              </a:rPr>
              <a:t>26%</a:t>
            </a:r>
          </a:p>
        </p:txBody>
      </p:sp>
      <p:sp>
        <p:nvSpPr>
          <p:cNvPr id="72" name="CuadroTexto 71"/>
          <p:cNvSpPr txBox="1"/>
          <p:nvPr/>
        </p:nvSpPr>
        <p:spPr>
          <a:xfrm>
            <a:off x="10579219" y="3163704"/>
            <a:ext cx="1370879" cy="523220"/>
          </a:xfrm>
          <a:prstGeom prst="rect">
            <a:avLst/>
          </a:prstGeom>
          <a:solidFill>
            <a:schemeClr val="bg1"/>
          </a:solidFill>
        </p:spPr>
        <p:txBody>
          <a:bodyPr wrap="square" rtlCol="0">
            <a:spAutoFit/>
          </a:bodyPr>
          <a:lstStyle/>
          <a:p>
            <a:pPr algn="ctr"/>
            <a:r>
              <a:rPr lang="es-CO" sz="2800" b="1" dirty="0">
                <a:solidFill>
                  <a:srgbClr val="00605B"/>
                </a:solidFill>
              </a:rPr>
              <a:t>31%</a:t>
            </a:r>
          </a:p>
        </p:txBody>
      </p:sp>
      <p:sp>
        <p:nvSpPr>
          <p:cNvPr id="73" name="CuadroTexto 72"/>
          <p:cNvSpPr txBox="1"/>
          <p:nvPr/>
        </p:nvSpPr>
        <p:spPr>
          <a:xfrm>
            <a:off x="10579219" y="3834090"/>
            <a:ext cx="1370879" cy="523220"/>
          </a:xfrm>
          <a:prstGeom prst="rect">
            <a:avLst/>
          </a:prstGeom>
          <a:solidFill>
            <a:schemeClr val="bg1"/>
          </a:solidFill>
        </p:spPr>
        <p:txBody>
          <a:bodyPr wrap="square" rtlCol="0">
            <a:spAutoFit/>
          </a:bodyPr>
          <a:lstStyle/>
          <a:p>
            <a:pPr algn="ctr"/>
            <a:r>
              <a:rPr lang="es-CO" sz="2800" b="1" dirty="0">
                <a:solidFill>
                  <a:srgbClr val="00605B"/>
                </a:solidFill>
              </a:rPr>
              <a:t>4%</a:t>
            </a:r>
          </a:p>
        </p:txBody>
      </p:sp>
      <p:sp>
        <p:nvSpPr>
          <p:cNvPr id="74" name="CuadroTexto 73"/>
          <p:cNvSpPr txBox="1"/>
          <p:nvPr/>
        </p:nvSpPr>
        <p:spPr>
          <a:xfrm>
            <a:off x="10579219" y="4527233"/>
            <a:ext cx="1370879" cy="523220"/>
          </a:xfrm>
          <a:prstGeom prst="rect">
            <a:avLst/>
          </a:prstGeom>
          <a:solidFill>
            <a:schemeClr val="bg1"/>
          </a:solidFill>
        </p:spPr>
        <p:txBody>
          <a:bodyPr wrap="square" rtlCol="0">
            <a:spAutoFit/>
          </a:bodyPr>
          <a:lstStyle/>
          <a:p>
            <a:pPr algn="ctr"/>
            <a:r>
              <a:rPr lang="es-CO" sz="2800" b="1" dirty="0">
                <a:solidFill>
                  <a:srgbClr val="00605B"/>
                </a:solidFill>
              </a:rPr>
              <a:t>11%</a:t>
            </a:r>
          </a:p>
        </p:txBody>
      </p:sp>
      <p:cxnSp>
        <p:nvCxnSpPr>
          <p:cNvPr id="75" name="Conector recto 74"/>
          <p:cNvCxnSpPr/>
          <p:nvPr/>
        </p:nvCxnSpPr>
        <p:spPr>
          <a:xfrm>
            <a:off x="10605922"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CuadroTexto 76"/>
          <p:cNvSpPr txBox="1"/>
          <p:nvPr/>
        </p:nvSpPr>
        <p:spPr>
          <a:xfrm>
            <a:off x="5800847" y="6411337"/>
            <a:ext cx="2675284" cy="276999"/>
          </a:xfrm>
          <a:prstGeom prst="rect">
            <a:avLst/>
          </a:prstGeom>
          <a:noFill/>
        </p:spPr>
        <p:txBody>
          <a:bodyPr wrap="none" rtlCol="0">
            <a:spAutoFit/>
          </a:bodyPr>
          <a:lstStyle/>
          <a:p>
            <a:r>
              <a:rPr lang="es-CO" sz="1200" b="1" i="1" dirty="0"/>
              <a:t>Porcentaje sobre número de inmuebles</a:t>
            </a:r>
          </a:p>
        </p:txBody>
      </p:sp>
      <p:sp>
        <p:nvSpPr>
          <p:cNvPr id="83" name="Rectángulo 82">
            <a:extLst>
              <a:ext uri="{FF2B5EF4-FFF2-40B4-BE49-F238E27FC236}">
                <a16:creationId xmlns:a16="http://schemas.microsoft.com/office/drawing/2014/main" id="{1BD5CA29-BD7B-A947-ADC3-6A8CBAC41CE5}"/>
              </a:ext>
            </a:extLst>
          </p:cNvPr>
          <p:cNvSpPr/>
          <p:nvPr/>
        </p:nvSpPr>
        <p:spPr>
          <a:xfrm>
            <a:off x="1524614" y="5242434"/>
            <a:ext cx="2400604" cy="830997"/>
          </a:xfrm>
          <a:prstGeom prst="rect">
            <a:avLst/>
          </a:prstGeom>
        </p:spPr>
        <p:txBody>
          <a:bodyPr wrap="square">
            <a:spAutoFit/>
          </a:bodyPr>
          <a:lstStyle/>
          <a:p>
            <a:pPr algn="ctr"/>
            <a:r>
              <a:rPr lang="es-CO" sz="4800" b="1" dirty="0">
                <a:solidFill>
                  <a:srgbClr val="C00000"/>
                </a:solidFill>
              </a:rPr>
              <a:t>TOTAL</a:t>
            </a:r>
          </a:p>
        </p:txBody>
      </p:sp>
      <p:sp>
        <p:nvSpPr>
          <p:cNvPr id="84" name="Rectángulo 83">
            <a:extLst>
              <a:ext uri="{FF2B5EF4-FFF2-40B4-BE49-F238E27FC236}">
                <a16:creationId xmlns:a16="http://schemas.microsoft.com/office/drawing/2014/main" id="{1BD5CA29-BD7B-A947-ADC3-6A8CBAC41CE5}"/>
              </a:ext>
            </a:extLst>
          </p:cNvPr>
          <p:cNvSpPr/>
          <p:nvPr/>
        </p:nvSpPr>
        <p:spPr>
          <a:xfrm>
            <a:off x="4993375" y="5242434"/>
            <a:ext cx="1733473" cy="830997"/>
          </a:xfrm>
          <a:prstGeom prst="rect">
            <a:avLst/>
          </a:prstGeom>
        </p:spPr>
        <p:txBody>
          <a:bodyPr wrap="square">
            <a:spAutoFit/>
          </a:bodyPr>
          <a:lstStyle/>
          <a:p>
            <a:pPr algn="ctr"/>
            <a:r>
              <a:rPr lang="es-CO" sz="4800" b="1" dirty="0">
                <a:solidFill>
                  <a:srgbClr val="C00000"/>
                </a:solidFill>
              </a:rPr>
              <a:t>1,111</a:t>
            </a:r>
          </a:p>
        </p:txBody>
      </p:sp>
      <p:sp>
        <p:nvSpPr>
          <p:cNvPr id="85" name="Rectángulo 84">
            <a:extLst>
              <a:ext uri="{FF2B5EF4-FFF2-40B4-BE49-F238E27FC236}">
                <a16:creationId xmlns:a16="http://schemas.microsoft.com/office/drawing/2014/main" id="{1BD5CA29-BD7B-A947-ADC3-6A8CBAC41CE5}"/>
              </a:ext>
            </a:extLst>
          </p:cNvPr>
          <p:cNvSpPr/>
          <p:nvPr/>
        </p:nvSpPr>
        <p:spPr>
          <a:xfrm>
            <a:off x="7549080" y="5242434"/>
            <a:ext cx="2697992" cy="830997"/>
          </a:xfrm>
          <a:prstGeom prst="rect">
            <a:avLst/>
          </a:prstGeom>
        </p:spPr>
        <p:txBody>
          <a:bodyPr wrap="square">
            <a:spAutoFit/>
          </a:bodyPr>
          <a:lstStyle/>
          <a:p>
            <a:pPr algn="ctr"/>
            <a:r>
              <a:rPr lang="es-CO" sz="4800" b="1" dirty="0">
                <a:solidFill>
                  <a:srgbClr val="C00000"/>
                </a:solidFill>
              </a:rPr>
              <a:t>$ 416,003</a:t>
            </a:r>
          </a:p>
        </p:txBody>
      </p:sp>
      <p:sp>
        <p:nvSpPr>
          <p:cNvPr id="80" name="Rectángulo: esquinas redondeadas 11">
            <a:extLst>
              <a:ext uri="{FF2B5EF4-FFF2-40B4-BE49-F238E27FC236}">
                <a16:creationId xmlns:a16="http://schemas.microsoft.com/office/drawing/2014/main" id="{9CCE03E4-B649-4204-9E64-85FD0271C8EB}"/>
              </a:ext>
            </a:extLst>
          </p:cNvPr>
          <p:cNvSpPr/>
          <p:nvPr/>
        </p:nvSpPr>
        <p:spPr>
          <a:xfrm>
            <a:off x="11275777" y="171280"/>
            <a:ext cx="796072" cy="447763"/>
          </a:xfrm>
          <a:prstGeom prst="roundRect">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54%</a:t>
            </a:r>
          </a:p>
        </p:txBody>
      </p:sp>
      <p:cxnSp>
        <p:nvCxnSpPr>
          <p:cNvPr id="81" name="Conector: angular 31">
            <a:extLst>
              <a:ext uri="{FF2B5EF4-FFF2-40B4-BE49-F238E27FC236}">
                <a16:creationId xmlns:a16="http://schemas.microsoft.com/office/drawing/2014/main" id="{497FEDE8-2B4B-40D1-950D-21C9B1EE5682}"/>
              </a:ext>
            </a:extLst>
          </p:cNvPr>
          <p:cNvCxnSpPr>
            <a:cxnSpLocks/>
            <a:endCxn id="80" idx="1"/>
          </p:cNvCxnSpPr>
          <p:nvPr/>
        </p:nvCxnSpPr>
        <p:spPr>
          <a:xfrm rot="5400000" flipH="1" flipV="1">
            <a:off x="10308356" y="890971"/>
            <a:ext cx="1463229" cy="471613"/>
          </a:xfrm>
          <a:prstGeom prst="bentConnector2">
            <a:avLst/>
          </a:prstGeom>
          <a:ln w="28575">
            <a:solidFill>
              <a:srgbClr val="006666"/>
            </a:solidFill>
            <a:tailEnd type="triangle"/>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77913ED5-C7EC-4C29-B035-DE9F4CAE44FF}"/>
              </a:ext>
            </a:extLst>
          </p:cNvPr>
          <p:cNvSpPr/>
          <p:nvPr/>
        </p:nvSpPr>
        <p:spPr>
          <a:xfrm>
            <a:off x="10686719" y="1861919"/>
            <a:ext cx="1229432" cy="1137171"/>
          </a:xfrm>
          <a:prstGeom prst="rect">
            <a:avLst/>
          </a:prstGeom>
          <a:noFill/>
          <a:ln w="38100">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 name="Conector recto 3"/>
          <p:cNvCxnSpPr/>
          <p:nvPr/>
        </p:nvCxnSpPr>
        <p:spPr>
          <a:xfrm>
            <a:off x="509175" y="3686924"/>
            <a:ext cx="11307685"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509175" y="3670886"/>
            <a:ext cx="0" cy="1379567"/>
          </a:xfrm>
          <a:prstGeom prst="line">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a:off x="11816860" y="3670886"/>
            <a:ext cx="0" cy="1379567"/>
          </a:xfrm>
          <a:prstGeom prst="line">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0345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Top 10 mayores a 2 años</a:t>
            </a:r>
          </a:p>
        </p:txBody>
      </p:sp>
      <p:sp>
        <p:nvSpPr>
          <p:cNvPr id="42" name="CuadroTexto 41"/>
          <p:cNvSpPr txBox="1"/>
          <p:nvPr/>
        </p:nvSpPr>
        <p:spPr>
          <a:xfrm>
            <a:off x="10204981" y="80144"/>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563120" cy="276999"/>
          </a:xfrm>
          <a:prstGeom prst="rect">
            <a:avLst/>
          </a:prstGeom>
          <a:noFill/>
        </p:spPr>
        <p:txBody>
          <a:bodyPr wrap="none" rtlCol="0">
            <a:spAutoFit/>
          </a:bodyPr>
          <a:lstStyle/>
          <a:p>
            <a:r>
              <a:rPr lang="es-CO" sz="1200" b="1" i="1" dirty="0"/>
              <a:t>Corte: </a:t>
            </a:r>
            <a:r>
              <a:rPr lang="es-CO" sz="1200" i="1" dirty="0"/>
              <a:t>agosto de 2019</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75" y="118540"/>
            <a:ext cx="1080000" cy="1080000"/>
          </a:xfrm>
          <a:prstGeom prst="rect">
            <a:avLst/>
          </a:prstGeom>
        </p:spPr>
      </p:pic>
      <p:graphicFrame>
        <p:nvGraphicFramePr>
          <p:cNvPr id="7" name="Tabla 6"/>
          <p:cNvGraphicFramePr>
            <a:graphicFrameLocks noGrp="1"/>
          </p:cNvGraphicFramePr>
          <p:nvPr>
            <p:extLst/>
          </p:nvPr>
        </p:nvGraphicFramePr>
        <p:xfrm>
          <a:off x="374470" y="1479439"/>
          <a:ext cx="11509824" cy="4595436"/>
        </p:xfrm>
        <a:graphic>
          <a:graphicData uri="http://schemas.openxmlformats.org/drawingml/2006/table">
            <a:tbl>
              <a:tblPr/>
              <a:tblGrid>
                <a:gridCol w="531221">
                  <a:extLst>
                    <a:ext uri="{9D8B030D-6E8A-4147-A177-3AD203B41FA5}">
                      <a16:colId xmlns:a16="http://schemas.microsoft.com/office/drawing/2014/main" val="20000"/>
                    </a:ext>
                  </a:extLst>
                </a:gridCol>
                <a:gridCol w="2325189">
                  <a:extLst>
                    <a:ext uri="{9D8B030D-6E8A-4147-A177-3AD203B41FA5}">
                      <a16:colId xmlns:a16="http://schemas.microsoft.com/office/drawing/2014/main" val="20001"/>
                    </a:ext>
                  </a:extLst>
                </a:gridCol>
                <a:gridCol w="931817">
                  <a:extLst>
                    <a:ext uri="{9D8B030D-6E8A-4147-A177-3AD203B41FA5}">
                      <a16:colId xmlns:a16="http://schemas.microsoft.com/office/drawing/2014/main" val="20002"/>
                    </a:ext>
                  </a:extLst>
                </a:gridCol>
                <a:gridCol w="1297577">
                  <a:extLst>
                    <a:ext uri="{9D8B030D-6E8A-4147-A177-3AD203B41FA5}">
                      <a16:colId xmlns:a16="http://schemas.microsoft.com/office/drawing/2014/main" val="20003"/>
                    </a:ext>
                  </a:extLst>
                </a:gridCol>
                <a:gridCol w="1454332">
                  <a:extLst>
                    <a:ext uri="{9D8B030D-6E8A-4147-A177-3AD203B41FA5}">
                      <a16:colId xmlns:a16="http://schemas.microsoft.com/office/drawing/2014/main" val="20004"/>
                    </a:ext>
                  </a:extLst>
                </a:gridCol>
                <a:gridCol w="1750423">
                  <a:extLst>
                    <a:ext uri="{9D8B030D-6E8A-4147-A177-3AD203B41FA5}">
                      <a16:colId xmlns:a16="http://schemas.microsoft.com/office/drawing/2014/main" val="20005"/>
                    </a:ext>
                  </a:extLst>
                </a:gridCol>
                <a:gridCol w="1497874">
                  <a:extLst>
                    <a:ext uri="{9D8B030D-6E8A-4147-A177-3AD203B41FA5}">
                      <a16:colId xmlns:a16="http://schemas.microsoft.com/office/drawing/2014/main" val="20006"/>
                    </a:ext>
                  </a:extLst>
                </a:gridCol>
                <a:gridCol w="1721391">
                  <a:extLst>
                    <a:ext uri="{9D8B030D-6E8A-4147-A177-3AD203B41FA5}">
                      <a16:colId xmlns:a16="http://schemas.microsoft.com/office/drawing/2014/main" val="20007"/>
                    </a:ext>
                  </a:extLst>
                </a:gridCol>
              </a:tblGrid>
              <a:tr h="398359">
                <a:tc>
                  <a:txBody>
                    <a:bodyPr/>
                    <a:lstStyle/>
                    <a:p>
                      <a:pPr algn="ctr" fontAlgn="ctr"/>
                      <a:r>
                        <a:rPr lang="es-CO" sz="1400" b="1" i="0" u="none" strike="noStrike" dirty="0">
                          <a:solidFill>
                            <a:srgbClr val="000000"/>
                          </a:solidFill>
                          <a:effectLst/>
                          <a:latin typeface="Calibri" panose="020F0502020204030204" pitchFamily="34" charset="0"/>
                        </a:rPr>
                        <a:t>No.</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Nombre</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Ciudad</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Tipo</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Precio Venta</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Precio con descuento</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Estado Ocupación</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Tiempo Inventario</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0000"/>
                  </a:ext>
                </a:extLst>
              </a:tr>
              <a:tr h="352141">
                <a:tc>
                  <a:txBody>
                    <a:bodyPr/>
                    <a:lstStyle/>
                    <a:p>
                      <a:pPr algn="ctr" fontAlgn="ctr"/>
                      <a:r>
                        <a:rPr lang="es-CO" sz="1400" b="0" i="0" u="none" strike="noStrike">
                          <a:solidFill>
                            <a:srgbClr val="000000"/>
                          </a:solidFill>
                          <a:effectLst/>
                          <a:latin typeface="Calibri" panose="020F0502020204030204" pitchFamily="34" charset="0"/>
                        </a:rPr>
                        <a:t>1</a:t>
                      </a:r>
                    </a:p>
                  </a:txBody>
                  <a:tcPr marL="9160" marR="9160" marT="916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Lote Yumbo</a:t>
                      </a:r>
                    </a:p>
                  </a:txBody>
                  <a:tcPr marL="72000"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Yumbo</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$ 13,901</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$ 11,963</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Arrendado</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52141">
                <a:tc>
                  <a:txBody>
                    <a:bodyPr/>
                    <a:lstStyle/>
                    <a:p>
                      <a:pPr algn="ctr" fontAlgn="ctr"/>
                      <a:r>
                        <a:rPr lang="es-CO" sz="1400" b="0" i="0" u="none" strike="noStrike">
                          <a:solidFill>
                            <a:srgbClr val="000000"/>
                          </a:solidFill>
                          <a:effectLst/>
                          <a:latin typeface="Calibri" panose="020F0502020204030204" pitchFamily="34" charset="0"/>
                        </a:rPr>
                        <a:t>2</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err="1">
                          <a:solidFill>
                            <a:srgbClr val="000000"/>
                          </a:solidFill>
                          <a:effectLst/>
                          <a:latin typeface="Calibri" panose="020F0502020204030204" pitchFamily="34" charset="0"/>
                        </a:rPr>
                        <a:t>Iron</a:t>
                      </a:r>
                      <a:r>
                        <a:rPr lang="es-CO" sz="1400" b="0" i="0" u="none" strike="noStrike" dirty="0">
                          <a:solidFill>
                            <a:srgbClr val="000000"/>
                          </a:solidFill>
                          <a:effectLst/>
                          <a:latin typeface="Calibri" panose="020F0502020204030204" pitchFamily="34" charset="0"/>
                        </a:rPr>
                        <a:t> </a:t>
                      </a:r>
                      <a:r>
                        <a:rPr lang="es-CO" sz="1400" b="0" i="0" u="none" strike="noStrike" dirty="0" err="1">
                          <a:solidFill>
                            <a:srgbClr val="000000"/>
                          </a:solidFill>
                          <a:effectLst/>
                          <a:latin typeface="Calibri" panose="020F0502020204030204" pitchFamily="34" charset="0"/>
                        </a:rPr>
                        <a:t>Stell</a:t>
                      </a:r>
                      <a:endParaRPr lang="es-CO" sz="1400" b="0" i="0" u="none" strike="noStrike" dirty="0">
                        <a:solidFill>
                          <a:srgbClr val="000000"/>
                        </a:solidFill>
                        <a:effectLst/>
                        <a:latin typeface="Calibri" panose="020F0502020204030204" pitchFamily="34" charset="0"/>
                      </a:endParaRP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Bodega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$ 3,357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$ 3,201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2"/>
                  </a:ext>
                </a:extLst>
              </a:tr>
              <a:tr h="398359">
                <a:tc>
                  <a:txBody>
                    <a:bodyPr/>
                    <a:lstStyle/>
                    <a:p>
                      <a:pPr algn="ctr" fontAlgn="ctr"/>
                      <a:r>
                        <a:rPr lang="es-CO" sz="1400" b="0" i="0" u="none" strike="noStrike">
                          <a:solidFill>
                            <a:srgbClr val="000000"/>
                          </a:solidFill>
                          <a:effectLst/>
                          <a:latin typeface="Calibri" panose="020F0502020204030204" pitchFamily="34" charset="0"/>
                        </a:rPr>
                        <a:t>3</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Santa Ana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$ 2,641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$ 2,398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398359">
                <a:tc>
                  <a:txBody>
                    <a:bodyPr/>
                    <a:lstStyle/>
                    <a:p>
                      <a:pPr algn="ctr" fontAlgn="ctr"/>
                      <a:r>
                        <a:rPr lang="es-CO" sz="1400" b="0" i="0" u="none" strike="noStrike">
                          <a:solidFill>
                            <a:srgbClr val="000000"/>
                          </a:solidFill>
                          <a:effectLst/>
                          <a:latin typeface="Calibri" panose="020F0502020204030204" pitchFamily="34" charset="0"/>
                        </a:rPr>
                        <a:t>4</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Finca La Viga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Finca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$ 2,130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$ 2,020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2 - 3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4"/>
                  </a:ext>
                </a:extLst>
              </a:tr>
              <a:tr h="398359">
                <a:tc>
                  <a:txBody>
                    <a:bodyPr/>
                    <a:lstStyle/>
                    <a:p>
                      <a:pPr algn="ctr" fontAlgn="ctr"/>
                      <a:r>
                        <a:rPr lang="es-CO" sz="1400" b="0" i="0" u="none" strike="noStrike">
                          <a:solidFill>
                            <a:srgbClr val="000000"/>
                          </a:solidFill>
                          <a:effectLst/>
                          <a:latin typeface="Calibri" panose="020F0502020204030204" pitchFamily="34" charset="0"/>
                        </a:rPr>
                        <a:t>5</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dirty="0">
                          <a:solidFill>
                            <a:srgbClr val="000000"/>
                          </a:solidFill>
                          <a:effectLst/>
                          <a:latin typeface="Calibri" panose="020F0502020204030204" pitchFamily="34" charset="0"/>
                        </a:rPr>
                        <a:t>Apartamento Sierra Alta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Medellín</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$ 1,968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$ 1,858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398359">
                <a:tc>
                  <a:txBody>
                    <a:bodyPr/>
                    <a:lstStyle/>
                    <a:p>
                      <a:pPr algn="ctr" fontAlgn="ctr"/>
                      <a:r>
                        <a:rPr lang="es-CO" sz="1400" b="0" i="0" u="none" strike="noStrike">
                          <a:solidFill>
                            <a:srgbClr val="000000"/>
                          </a:solidFill>
                          <a:effectLst/>
                          <a:latin typeface="Calibri" panose="020F0502020204030204" pitchFamily="34" charset="0"/>
                        </a:rPr>
                        <a:t>6</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Apartamento Unicentro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$ 1,952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$ 1,847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2 - 3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6"/>
                  </a:ext>
                </a:extLst>
              </a:tr>
              <a:tr h="398359">
                <a:tc>
                  <a:txBody>
                    <a:bodyPr/>
                    <a:lstStyle/>
                    <a:p>
                      <a:pPr algn="ctr" fontAlgn="ctr"/>
                      <a:r>
                        <a:rPr lang="es-CO" sz="1400" b="0" i="0" u="none" strike="noStrike">
                          <a:solidFill>
                            <a:srgbClr val="000000"/>
                          </a:solidFill>
                          <a:effectLst/>
                          <a:latin typeface="Calibri" panose="020F0502020204030204" pitchFamily="34" charset="0"/>
                        </a:rPr>
                        <a:t>7</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a:solidFill>
                            <a:srgbClr val="000000"/>
                          </a:solidFill>
                          <a:effectLst/>
                          <a:latin typeface="Calibri" panose="020F0502020204030204" pitchFamily="34" charset="0"/>
                        </a:rPr>
                        <a:t>Apartamento Corales</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Medellín</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$ 1,543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$ 1,460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Arrendado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398359">
                <a:tc>
                  <a:txBody>
                    <a:bodyPr/>
                    <a:lstStyle/>
                    <a:p>
                      <a:pPr algn="ctr" fontAlgn="ctr"/>
                      <a:r>
                        <a:rPr lang="es-CO" sz="1400" b="0" i="0" u="none" strike="noStrike">
                          <a:solidFill>
                            <a:srgbClr val="000000"/>
                          </a:solidFill>
                          <a:effectLst/>
                          <a:latin typeface="Calibri" panose="020F0502020204030204" pitchFamily="34" charset="0"/>
                        </a:rPr>
                        <a:t>8</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Casa Ciudad Jardín</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$ 1,456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$ 1,364</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0008"/>
                  </a:ext>
                </a:extLst>
              </a:tr>
              <a:tr h="398359">
                <a:tc>
                  <a:txBody>
                    <a:bodyPr/>
                    <a:lstStyle/>
                    <a:p>
                      <a:pPr algn="ctr" fontAlgn="ctr"/>
                      <a:r>
                        <a:rPr lang="es-CO" sz="1400" b="0" i="0" u="none" strike="noStrike">
                          <a:solidFill>
                            <a:srgbClr val="000000"/>
                          </a:solidFill>
                          <a:effectLst/>
                          <a:latin typeface="Calibri" panose="020F0502020204030204" pitchFamily="34" charset="0"/>
                        </a:rPr>
                        <a:t>9</a:t>
                      </a:r>
                    </a:p>
                  </a:txBody>
                  <a:tcPr marL="9160" marR="9160" marT="916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s-CO" sz="1400" b="0" i="0" u="none" strike="noStrike">
                          <a:solidFill>
                            <a:srgbClr val="000000"/>
                          </a:solidFill>
                          <a:effectLst/>
                          <a:latin typeface="Calibri" panose="020F0502020204030204" pitchFamily="34" charset="0"/>
                        </a:rPr>
                        <a:t>Casa Leticia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Leticia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$ 1,358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s-CO" sz="1400" b="0" i="0" u="none" strike="noStrike">
                          <a:solidFill>
                            <a:srgbClr val="000000"/>
                          </a:solidFill>
                          <a:effectLst/>
                          <a:latin typeface="Calibri" panose="020F0502020204030204" pitchFamily="34" charset="0"/>
                        </a:rPr>
                        <a:t>$ 1,291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s-CO" sz="1400" b="0" i="0" u="none" strike="noStrike">
                          <a:solidFill>
                            <a:srgbClr val="000000"/>
                          </a:solidFill>
                          <a:effectLst/>
                          <a:latin typeface="Calibri" panose="020F0502020204030204" pitchFamily="34" charset="0"/>
                        </a:rPr>
                        <a:t>2 - 3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352141">
                <a:tc>
                  <a:txBody>
                    <a:bodyPr/>
                    <a:lstStyle/>
                    <a:p>
                      <a:pPr algn="ctr" fontAlgn="ctr"/>
                      <a:r>
                        <a:rPr lang="es-CO" sz="1400" b="0" i="0" u="none" strike="noStrike">
                          <a:solidFill>
                            <a:srgbClr val="000000"/>
                          </a:solidFill>
                          <a:effectLst/>
                          <a:latin typeface="Calibri" panose="020F0502020204030204" pitchFamily="34" charset="0"/>
                        </a:rPr>
                        <a:t>10</a:t>
                      </a:r>
                    </a:p>
                  </a:txBody>
                  <a:tcPr marL="9160" marR="9160" marT="916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Lote Cañasgordas</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$ 1,289</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400" b="0" i="0" u="none" strike="noStrike">
                          <a:solidFill>
                            <a:srgbClr val="000000"/>
                          </a:solidFill>
                          <a:effectLst/>
                          <a:latin typeface="Calibri" panose="020F0502020204030204" pitchFamily="34" charset="0"/>
                        </a:rPr>
                        <a:t>$ 1,162</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Desocupado</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fontAlgn="ctr"/>
                      <a:r>
                        <a:rPr lang="es-CO" sz="1400" b="0" i="0" u="none" strike="noStrike" dirty="0">
                          <a:solidFill>
                            <a:srgbClr val="000000"/>
                          </a:solidFill>
                          <a:effectLst/>
                          <a:latin typeface="Calibri" panose="020F0502020204030204" pitchFamily="34" charset="0"/>
                        </a:rPr>
                        <a:t>más de 3 años</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10"/>
                  </a:ext>
                </a:extLst>
              </a:tr>
              <a:tr h="352141">
                <a:tc gridSpan="4">
                  <a:txBody>
                    <a:bodyPr/>
                    <a:lstStyle/>
                    <a:p>
                      <a:pPr algn="ctr" fontAlgn="ctr"/>
                      <a:r>
                        <a:rPr lang="es-CO" sz="1400" b="1" i="0" u="none" strike="noStrike" dirty="0">
                          <a:solidFill>
                            <a:srgbClr val="000000"/>
                          </a:solidFill>
                          <a:effectLst/>
                          <a:latin typeface="Calibri" panose="020F0502020204030204" pitchFamily="34" charset="0"/>
                        </a:rPr>
                        <a:t>TOTALES</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fontAlgn="ctr"/>
                      <a:r>
                        <a:rPr lang="es-CO" sz="1400" b="1" i="0" u="none" strike="noStrike" dirty="0">
                          <a:solidFill>
                            <a:srgbClr val="000000"/>
                          </a:solidFill>
                          <a:effectLst/>
                          <a:latin typeface="Calibri" panose="020F0502020204030204" pitchFamily="34" charset="0"/>
                        </a:rPr>
                        <a:t>$ 31,595</a:t>
                      </a:r>
                    </a:p>
                  </a:txBody>
                  <a:tcPr marL="0" marR="10800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r" fontAlgn="ctr"/>
                      <a:r>
                        <a:rPr lang="es-CO" sz="1400" b="1" i="0" u="none" strike="noStrike" dirty="0">
                          <a:solidFill>
                            <a:srgbClr val="000000"/>
                          </a:solidFill>
                          <a:effectLst/>
                          <a:latin typeface="Calibri" panose="020F0502020204030204" pitchFamily="34" charset="0"/>
                        </a:rPr>
                        <a:t>$ 28,564 </a:t>
                      </a:r>
                    </a:p>
                  </a:txBody>
                  <a:tcPr marL="9160" marR="10800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a:solidFill>
                            <a:srgbClr val="000000"/>
                          </a:solidFill>
                          <a:effectLst/>
                          <a:latin typeface="Calibri" panose="020F0502020204030204" pitchFamily="34" charset="0"/>
                        </a:rPr>
                        <a:t> </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dirty="0">
                          <a:solidFill>
                            <a:srgbClr val="000000"/>
                          </a:solidFill>
                          <a:effectLst/>
                          <a:latin typeface="Calibri" panose="020F0502020204030204" pitchFamily="34" charset="0"/>
                        </a:rPr>
                        <a:t> </a:t>
                      </a:r>
                    </a:p>
                  </a:txBody>
                  <a:tcPr marL="9160" marR="9160" marT="916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0011"/>
                  </a:ext>
                </a:extLst>
              </a:tr>
            </a:tbl>
          </a:graphicData>
        </a:graphic>
      </p:graphicFrame>
      <p:grpSp>
        <p:nvGrpSpPr>
          <p:cNvPr id="32" name="Grupo 31">
            <a:extLst>
              <a:ext uri="{FF2B5EF4-FFF2-40B4-BE49-F238E27FC236}">
                <a16:creationId xmlns:a16="http://schemas.microsoft.com/office/drawing/2014/main" id="{8AE945D0-F44E-F34C-8570-7B589A8A8F3D}"/>
              </a:ext>
            </a:extLst>
          </p:cNvPr>
          <p:cNvGrpSpPr/>
          <p:nvPr/>
        </p:nvGrpSpPr>
        <p:grpSpPr>
          <a:xfrm>
            <a:off x="6854288" y="5881399"/>
            <a:ext cx="850212" cy="560460"/>
            <a:chOff x="2783756" y="2180939"/>
            <a:chExt cx="2151063" cy="264369"/>
          </a:xfrm>
        </p:grpSpPr>
        <p:cxnSp>
          <p:nvCxnSpPr>
            <p:cNvPr id="34" name="Conector recto 33">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CuadroTexto 2"/>
          <p:cNvSpPr txBox="1"/>
          <p:nvPr/>
        </p:nvSpPr>
        <p:spPr>
          <a:xfrm>
            <a:off x="7673225" y="6299170"/>
            <a:ext cx="2347246" cy="276999"/>
          </a:xfrm>
          <a:prstGeom prst="rect">
            <a:avLst/>
          </a:prstGeom>
          <a:noFill/>
        </p:spPr>
        <p:txBody>
          <a:bodyPr wrap="none" rtlCol="0">
            <a:spAutoFit/>
          </a:bodyPr>
          <a:lstStyle/>
          <a:p>
            <a:r>
              <a:rPr lang="es-CO" sz="1200" dirty="0"/>
              <a:t>51% del disponible mayor a 2 años</a:t>
            </a:r>
          </a:p>
        </p:txBody>
      </p:sp>
    </p:spTree>
    <p:extLst>
      <p:ext uri="{BB962C8B-B14F-4D97-AF65-F5344CB8AC3E}">
        <p14:creationId xmlns:p14="http://schemas.microsoft.com/office/powerpoint/2010/main" val="1344024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537209"/>
            <a:ext cx="9143999" cy="2923877"/>
          </a:xfrm>
          <a:prstGeom prst="rect">
            <a:avLst/>
          </a:prstGeom>
          <a:noFill/>
        </p:spPr>
        <p:txBody>
          <a:bodyPr wrap="square" rtlCol="0">
            <a:spAutoFit/>
          </a:bodyPr>
          <a:lstStyle/>
          <a:p>
            <a:pPr algn="ctr"/>
            <a:r>
              <a:rPr lang="es-ES" sz="4400" b="1" dirty="0">
                <a:solidFill>
                  <a:srgbClr val="002060"/>
                </a:solidFill>
              </a:rPr>
              <a:t>4</a:t>
            </a:r>
            <a:r>
              <a:rPr lang="es-ES" sz="4800" b="1" dirty="0">
                <a:solidFill>
                  <a:srgbClr val="002060"/>
                </a:solidFill>
              </a:rPr>
              <a:t>. </a:t>
            </a:r>
            <a:r>
              <a:rPr lang="es-CO" sz="4800" b="1" dirty="0">
                <a:solidFill>
                  <a:srgbClr val="002060"/>
                </a:solidFill>
              </a:rPr>
              <a:t>Informe de Gestión de Sociedades</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327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ADC28957-07D3-47B0-BF36-16A73F9D4781}"/>
              </a:ext>
            </a:extLst>
          </p:cNvPr>
          <p:cNvGraphicFramePr/>
          <p:nvPr>
            <p:extLst>
              <p:ext uri="{D42A27DB-BD31-4B8C-83A1-F6EECF244321}">
                <p14:modId xmlns:p14="http://schemas.microsoft.com/office/powerpoint/2010/main" val="3029625836"/>
              </p:ext>
            </p:extLst>
          </p:nvPr>
        </p:nvGraphicFramePr>
        <p:xfrm>
          <a:off x="1777094" y="1140114"/>
          <a:ext cx="8327952" cy="5013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998F3215-5996-41AC-A578-FFC9AD3CB1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99C7775F-B657-4166-A94D-646520947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B38EE08E-B493-481B-8C62-3C1981F0FAE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ACD8A349-56A6-4B12-972C-7410E40BFAD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3440426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520170" y="1151385"/>
            <a:ext cx="3730986" cy="507831"/>
          </a:xfrm>
          <a:prstGeom prst="rect">
            <a:avLst/>
          </a:prstGeom>
          <a:noFill/>
        </p:spPr>
        <p:txBody>
          <a:bodyPr wrap="square" rtlCol="0">
            <a:spAutoFit/>
          </a:bodyPr>
          <a:lstStyle/>
          <a:p>
            <a:pPr algn="r" defTabSz="342900"/>
            <a:r>
              <a:rPr lang="es-ES" sz="1350" b="1" dirty="0">
                <a:solidFill>
                  <a:prstClr val="white"/>
                </a:solidFill>
                <a:latin typeface="Lato Regular"/>
                <a:cs typeface="Lato Regular"/>
              </a:rPr>
              <a:t>INVENTARIO GERENCIA DE SOCIEDADES EN LIQUIDACION A 20 DE FEBRERO 2019</a:t>
            </a:r>
          </a:p>
        </p:txBody>
      </p:sp>
      <p:sp>
        <p:nvSpPr>
          <p:cNvPr id="34" name="Rectángulo 33">
            <a:extLst>
              <a:ext uri="{FF2B5EF4-FFF2-40B4-BE49-F238E27FC236}">
                <a16:creationId xmlns:a16="http://schemas.microsoft.com/office/drawing/2014/main" id="{388CEB58-4C84-4702-ACDA-F18FC41A71E3}"/>
              </a:ext>
            </a:extLst>
          </p:cNvPr>
          <p:cNvSpPr/>
          <p:nvPr/>
        </p:nvSpPr>
        <p:spPr>
          <a:xfrm>
            <a:off x="7095122" y="5748107"/>
            <a:ext cx="2097049" cy="276999"/>
          </a:xfrm>
          <a:prstGeom prst="rect">
            <a:avLst/>
          </a:prstGeom>
        </p:spPr>
        <p:txBody>
          <a:bodyPr wrap="none">
            <a:spAutoFit/>
          </a:bodyPr>
          <a:lstStyle/>
          <a:p>
            <a:pPr algn="ctr" defTabSz="342900">
              <a:defRPr/>
            </a:pPr>
            <a:r>
              <a:rPr lang="es-ES" sz="1200" kern="0" dirty="0">
                <a:solidFill>
                  <a:prstClr val="white"/>
                </a:solidFill>
                <a:latin typeface="Calibri"/>
              </a:rPr>
              <a:t>Vicepresidencia de Sociedades</a:t>
            </a:r>
          </a:p>
        </p:txBody>
      </p:sp>
      <p:pic>
        <p:nvPicPr>
          <p:cNvPr id="9" name="Picture 2" descr="C:\Users\srojas\Pictures\mapa_colombia_jpg.jpg">
            <a:extLst>
              <a:ext uri="{FF2B5EF4-FFF2-40B4-BE49-F238E27FC236}">
                <a16:creationId xmlns:a16="http://schemas.microsoft.com/office/drawing/2014/main" id="{C59D1F5F-E12D-48D9-8CF8-244DE3068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730" y="598201"/>
            <a:ext cx="4150360" cy="5674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a 3">
            <a:extLst>
              <a:ext uri="{FF2B5EF4-FFF2-40B4-BE49-F238E27FC236}">
                <a16:creationId xmlns:a16="http://schemas.microsoft.com/office/drawing/2014/main" id="{AD2E3E0C-DA1F-4D2C-A3F9-4FE72CB2DBEE}"/>
              </a:ext>
            </a:extLst>
          </p:cNvPr>
          <p:cNvGraphicFramePr>
            <a:graphicFrameLocks noGrp="1"/>
          </p:cNvGraphicFramePr>
          <p:nvPr>
            <p:extLst>
              <p:ext uri="{D42A27DB-BD31-4B8C-83A1-F6EECF244321}">
                <p14:modId xmlns:p14="http://schemas.microsoft.com/office/powerpoint/2010/main" val="1363322039"/>
              </p:ext>
            </p:extLst>
          </p:nvPr>
        </p:nvGraphicFramePr>
        <p:xfrm>
          <a:off x="855433" y="892157"/>
          <a:ext cx="5836920" cy="5526022"/>
        </p:xfrm>
        <a:graphic>
          <a:graphicData uri="http://schemas.openxmlformats.org/drawingml/2006/table">
            <a:tbl>
              <a:tblPr>
                <a:tableStyleId>{5C22544A-7EE6-4342-B048-85BDC9FD1C3A}</a:tableStyleId>
              </a:tblPr>
              <a:tblGrid>
                <a:gridCol w="1945640">
                  <a:extLst>
                    <a:ext uri="{9D8B030D-6E8A-4147-A177-3AD203B41FA5}">
                      <a16:colId xmlns:a16="http://schemas.microsoft.com/office/drawing/2014/main" val="649295457"/>
                    </a:ext>
                  </a:extLst>
                </a:gridCol>
                <a:gridCol w="1945640">
                  <a:extLst>
                    <a:ext uri="{9D8B030D-6E8A-4147-A177-3AD203B41FA5}">
                      <a16:colId xmlns:a16="http://schemas.microsoft.com/office/drawing/2014/main" val="2824742421"/>
                    </a:ext>
                  </a:extLst>
                </a:gridCol>
                <a:gridCol w="1945640">
                  <a:extLst>
                    <a:ext uri="{9D8B030D-6E8A-4147-A177-3AD203B41FA5}">
                      <a16:colId xmlns:a16="http://schemas.microsoft.com/office/drawing/2014/main" val="2633312079"/>
                    </a:ext>
                  </a:extLst>
                </a:gridCol>
              </a:tblGrid>
              <a:tr h="186291">
                <a:tc>
                  <a:txBody>
                    <a:bodyPr/>
                    <a:lstStyle/>
                    <a:p>
                      <a:pPr algn="ctr" rtl="0" fontAlgn="b"/>
                      <a:r>
                        <a:rPr lang="es-CO" sz="900" b="1" u="none" strike="noStrike" dirty="0">
                          <a:effectLst/>
                        </a:rPr>
                        <a:t>DEPARTAMENTO</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rtl="0" fontAlgn="b"/>
                      <a:r>
                        <a:rPr lang="es-CO" sz="900" b="1" u="none" strike="noStrike" dirty="0">
                          <a:effectLst/>
                        </a:rPr>
                        <a:t>NUMERO</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rtl="0" fontAlgn="b"/>
                      <a:r>
                        <a:rPr lang="es-CO" sz="900" b="1" u="none" strike="noStrike" dirty="0">
                          <a:effectLst/>
                        </a:rPr>
                        <a:t>PORCENTAJE </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40011306"/>
                  </a:ext>
                </a:extLst>
              </a:tr>
              <a:tr h="166240">
                <a:tc>
                  <a:txBody>
                    <a:bodyPr/>
                    <a:lstStyle/>
                    <a:p>
                      <a:pPr algn="ctr" rtl="0" fontAlgn="b"/>
                      <a:r>
                        <a:rPr lang="es-CO" sz="800" u="none" strike="noStrike" dirty="0">
                          <a:effectLst/>
                        </a:rPr>
                        <a:t>BOGOTÁ D.C.</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447</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23.21%</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1656987"/>
                  </a:ext>
                </a:extLst>
              </a:tr>
              <a:tr h="166240">
                <a:tc>
                  <a:txBody>
                    <a:bodyPr/>
                    <a:lstStyle/>
                    <a:p>
                      <a:pPr algn="ctr" rtl="0" fontAlgn="b"/>
                      <a:r>
                        <a:rPr lang="es-CO" sz="800" u="none" strike="noStrike" dirty="0">
                          <a:effectLst/>
                        </a:rPr>
                        <a:t>VALLE</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429</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22.27%</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076673"/>
                  </a:ext>
                </a:extLst>
              </a:tr>
              <a:tr h="166240">
                <a:tc>
                  <a:txBody>
                    <a:bodyPr/>
                    <a:lstStyle/>
                    <a:p>
                      <a:pPr algn="ctr" rtl="0" fontAlgn="b"/>
                      <a:r>
                        <a:rPr lang="es-CO" sz="800" u="none" strike="noStrike" dirty="0">
                          <a:effectLst/>
                        </a:rPr>
                        <a:t>ANTIOQUIA</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289</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15.01%</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865769"/>
                  </a:ext>
                </a:extLst>
              </a:tr>
              <a:tr h="166240">
                <a:tc>
                  <a:txBody>
                    <a:bodyPr/>
                    <a:lstStyle/>
                    <a:p>
                      <a:pPr algn="ctr" rtl="0" fontAlgn="b"/>
                      <a:r>
                        <a:rPr lang="es-CO" sz="800" u="none" strike="noStrike" dirty="0">
                          <a:effectLst/>
                        </a:rPr>
                        <a:t>ATLANTICO</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101</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5.24%</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0816980"/>
                  </a:ext>
                </a:extLst>
              </a:tr>
              <a:tr h="166240">
                <a:tc>
                  <a:txBody>
                    <a:bodyPr/>
                    <a:lstStyle/>
                    <a:p>
                      <a:pPr algn="ctr" rtl="0" fontAlgn="b"/>
                      <a:r>
                        <a:rPr lang="es-CO" sz="800" u="none" strike="noStrike">
                          <a:effectLst/>
                        </a:rPr>
                        <a:t>BOLIVAR</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60</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3.12%</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1953100"/>
                  </a:ext>
                </a:extLst>
              </a:tr>
              <a:tr h="166240">
                <a:tc>
                  <a:txBody>
                    <a:bodyPr/>
                    <a:lstStyle/>
                    <a:p>
                      <a:pPr algn="ctr" rtl="0" fontAlgn="b"/>
                      <a:r>
                        <a:rPr lang="es-CO" sz="800" u="none" strike="noStrike">
                          <a:effectLst/>
                        </a:rPr>
                        <a:t>META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60</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3.12%</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6753519"/>
                  </a:ext>
                </a:extLst>
              </a:tr>
              <a:tr h="166240">
                <a:tc>
                  <a:txBody>
                    <a:bodyPr/>
                    <a:lstStyle/>
                    <a:p>
                      <a:pPr algn="ctr" rtl="0" fontAlgn="b"/>
                      <a:r>
                        <a:rPr lang="es-CO" sz="800" u="none" strike="noStrike">
                          <a:effectLst/>
                        </a:rPr>
                        <a:t>SAN ANDRES Y PROVIDENCIA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59</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3.06%</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7342882"/>
                  </a:ext>
                </a:extLst>
              </a:tr>
              <a:tr h="166240">
                <a:tc>
                  <a:txBody>
                    <a:bodyPr/>
                    <a:lstStyle/>
                    <a:p>
                      <a:pPr algn="ctr" rtl="0" fontAlgn="b"/>
                      <a:r>
                        <a:rPr lang="es-CO" sz="800" u="none" strike="noStrike">
                          <a:effectLst/>
                        </a:rPr>
                        <a:t>MAGDALENA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58</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3.01%</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3123200"/>
                  </a:ext>
                </a:extLst>
              </a:tr>
              <a:tr h="166240">
                <a:tc>
                  <a:txBody>
                    <a:bodyPr/>
                    <a:lstStyle/>
                    <a:p>
                      <a:pPr algn="ctr" rtl="0" fontAlgn="b"/>
                      <a:r>
                        <a:rPr lang="es-CO" sz="800" u="none" strike="noStrike">
                          <a:effectLst/>
                        </a:rPr>
                        <a:t>CUNDINAMARCA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38</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1.97%</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1397023"/>
                  </a:ext>
                </a:extLst>
              </a:tr>
              <a:tr h="166240">
                <a:tc>
                  <a:txBody>
                    <a:bodyPr/>
                    <a:lstStyle/>
                    <a:p>
                      <a:pPr algn="ctr" rtl="0" fontAlgn="b"/>
                      <a:r>
                        <a:rPr lang="es-CO" sz="800" u="none" strike="noStrike">
                          <a:effectLst/>
                        </a:rPr>
                        <a:t>NORTE DE SANTANDER</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38</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1.97%</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406207"/>
                  </a:ext>
                </a:extLst>
              </a:tr>
              <a:tr h="166240">
                <a:tc>
                  <a:txBody>
                    <a:bodyPr/>
                    <a:lstStyle/>
                    <a:p>
                      <a:pPr algn="ctr" rtl="0" fontAlgn="b"/>
                      <a:r>
                        <a:rPr lang="es-CO" sz="800" u="none" strike="noStrike">
                          <a:effectLst/>
                        </a:rPr>
                        <a:t>RISARALDA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37</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1.92%</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6021140"/>
                  </a:ext>
                </a:extLst>
              </a:tr>
              <a:tr h="166240">
                <a:tc>
                  <a:txBody>
                    <a:bodyPr/>
                    <a:lstStyle/>
                    <a:p>
                      <a:pPr algn="ctr" rtl="0" fontAlgn="b"/>
                      <a:r>
                        <a:rPr lang="es-CO" sz="800" u="none" strike="noStrike">
                          <a:effectLst/>
                        </a:rPr>
                        <a:t>CALDAS</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32</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1.66%</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0455162"/>
                  </a:ext>
                </a:extLst>
              </a:tr>
              <a:tr h="166240">
                <a:tc>
                  <a:txBody>
                    <a:bodyPr/>
                    <a:lstStyle/>
                    <a:p>
                      <a:pPr algn="ctr" rtl="0" fontAlgn="b"/>
                      <a:r>
                        <a:rPr lang="es-CO" sz="800" u="none" strike="noStrike">
                          <a:effectLst/>
                        </a:rPr>
                        <a:t>CESAR</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29</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1.51%</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3906401"/>
                  </a:ext>
                </a:extLst>
              </a:tr>
              <a:tr h="166240">
                <a:tc>
                  <a:txBody>
                    <a:bodyPr/>
                    <a:lstStyle/>
                    <a:p>
                      <a:pPr algn="ctr" rtl="0" fontAlgn="b"/>
                      <a:r>
                        <a:rPr lang="es-CO" sz="800" u="none" strike="noStrike">
                          <a:effectLst/>
                        </a:rPr>
                        <a:t>CORDOBA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27</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1.40%</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2698200"/>
                  </a:ext>
                </a:extLst>
              </a:tr>
              <a:tr h="166240">
                <a:tc>
                  <a:txBody>
                    <a:bodyPr/>
                    <a:lstStyle/>
                    <a:p>
                      <a:pPr algn="ctr" rtl="0" fontAlgn="b"/>
                      <a:r>
                        <a:rPr lang="es-CO" sz="800" u="none" strike="noStrike">
                          <a:effectLst/>
                        </a:rPr>
                        <a:t>GUAJIRA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24</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1.25%</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3057293"/>
                  </a:ext>
                </a:extLst>
              </a:tr>
              <a:tr h="166240">
                <a:tc>
                  <a:txBody>
                    <a:bodyPr/>
                    <a:lstStyle/>
                    <a:p>
                      <a:pPr algn="ctr" rtl="0" fontAlgn="b"/>
                      <a:r>
                        <a:rPr lang="es-CO" sz="800" u="none" strike="noStrike">
                          <a:effectLst/>
                        </a:rPr>
                        <a:t>CHOCO</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23</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1.19%</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3063914"/>
                  </a:ext>
                </a:extLst>
              </a:tr>
              <a:tr h="166240">
                <a:tc>
                  <a:txBody>
                    <a:bodyPr/>
                    <a:lstStyle/>
                    <a:p>
                      <a:pPr algn="ctr" rtl="0" fontAlgn="b"/>
                      <a:r>
                        <a:rPr lang="es-CO" sz="800" u="none" strike="noStrike">
                          <a:effectLst/>
                        </a:rPr>
                        <a:t>NARIÑO</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23</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1.19%</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4024755"/>
                  </a:ext>
                </a:extLst>
              </a:tr>
              <a:tr h="166240">
                <a:tc>
                  <a:txBody>
                    <a:bodyPr/>
                    <a:lstStyle/>
                    <a:p>
                      <a:pPr algn="ctr" rtl="0" fontAlgn="b"/>
                      <a:r>
                        <a:rPr lang="es-CO" sz="800" u="none" strike="noStrike">
                          <a:effectLst/>
                        </a:rPr>
                        <a:t>HUILA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18</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0.93%</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5087950"/>
                  </a:ext>
                </a:extLst>
              </a:tr>
              <a:tr h="166240">
                <a:tc>
                  <a:txBody>
                    <a:bodyPr/>
                    <a:lstStyle/>
                    <a:p>
                      <a:pPr algn="ctr" rtl="0" fontAlgn="b"/>
                      <a:r>
                        <a:rPr lang="es-CO" sz="800" u="none" strike="noStrike">
                          <a:effectLst/>
                        </a:rPr>
                        <a:t>SANTANDER</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18</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0.93%</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3483288"/>
                  </a:ext>
                </a:extLst>
              </a:tr>
              <a:tr h="166240">
                <a:tc>
                  <a:txBody>
                    <a:bodyPr/>
                    <a:lstStyle/>
                    <a:p>
                      <a:pPr algn="ctr" rtl="0" fontAlgn="b"/>
                      <a:r>
                        <a:rPr lang="es-CO" sz="800" u="none" strike="noStrike">
                          <a:effectLst/>
                        </a:rPr>
                        <a:t>TOLIMA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16</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0.83%</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0632821"/>
                  </a:ext>
                </a:extLst>
              </a:tr>
              <a:tr h="166240">
                <a:tc>
                  <a:txBody>
                    <a:bodyPr/>
                    <a:lstStyle/>
                    <a:p>
                      <a:pPr algn="ctr" rtl="0" fontAlgn="b"/>
                      <a:r>
                        <a:rPr lang="es-CO" sz="800" u="none" strike="noStrike">
                          <a:effectLst/>
                        </a:rPr>
                        <a:t>AMAZONAS</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15</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0.78%</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8346515"/>
                  </a:ext>
                </a:extLst>
              </a:tr>
              <a:tr h="166240">
                <a:tc>
                  <a:txBody>
                    <a:bodyPr/>
                    <a:lstStyle/>
                    <a:p>
                      <a:pPr algn="ctr" rtl="0" fontAlgn="b"/>
                      <a:r>
                        <a:rPr lang="es-CO" sz="800" u="none" strike="noStrike">
                          <a:effectLst/>
                        </a:rPr>
                        <a:t>ARAUCA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13</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0.67%</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4453020"/>
                  </a:ext>
                </a:extLst>
              </a:tr>
              <a:tr h="166240">
                <a:tc>
                  <a:txBody>
                    <a:bodyPr/>
                    <a:lstStyle/>
                    <a:p>
                      <a:pPr algn="ctr" rtl="0" fontAlgn="b"/>
                      <a:r>
                        <a:rPr lang="es-CO" sz="800" u="none" strike="noStrike">
                          <a:effectLst/>
                        </a:rPr>
                        <a:t>CASANARE</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13</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0.67%</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0873870"/>
                  </a:ext>
                </a:extLst>
              </a:tr>
              <a:tr h="166240">
                <a:tc>
                  <a:txBody>
                    <a:bodyPr/>
                    <a:lstStyle/>
                    <a:p>
                      <a:pPr algn="ctr" rtl="0" fontAlgn="b"/>
                      <a:r>
                        <a:rPr lang="es-CO" sz="800" u="none" strike="noStrike">
                          <a:effectLst/>
                        </a:rPr>
                        <a:t>CAUCA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11</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0.57%</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6439602"/>
                  </a:ext>
                </a:extLst>
              </a:tr>
              <a:tr h="166240">
                <a:tc>
                  <a:txBody>
                    <a:bodyPr/>
                    <a:lstStyle/>
                    <a:p>
                      <a:pPr algn="ctr" rtl="0" fontAlgn="b"/>
                      <a:r>
                        <a:rPr lang="es-CO" sz="800" u="none" strike="noStrike">
                          <a:effectLst/>
                        </a:rPr>
                        <a:t>BOYACA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10</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0.52%</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0698423"/>
                  </a:ext>
                </a:extLst>
              </a:tr>
              <a:tr h="166240">
                <a:tc>
                  <a:txBody>
                    <a:bodyPr/>
                    <a:lstStyle/>
                    <a:p>
                      <a:pPr algn="ctr" rtl="0" fontAlgn="b"/>
                      <a:r>
                        <a:rPr lang="es-CO" sz="800" u="none" strike="noStrike">
                          <a:effectLst/>
                        </a:rPr>
                        <a:t>SUCRE</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10</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0.52%</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6657890"/>
                  </a:ext>
                </a:extLst>
              </a:tr>
              <a:tr h="166240">
                <a:tc>
                  <a:txBody>
                    <a:bodyPr/>
                    <a:lstStyle/>
                    <a:p>
                      <a:pPr algn="ctr" rtl="0" fontAlgn="b"/>
                      <a:r>
                        <a:rPr lang="es-CO" sz="800" u="none" strike="noStrike">
                          <a:effectLst/>
                        </a:rPr>
                        <a:t>QUINDIO</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9</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0.47%</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2506934"/>
                  </a:ext>
                </a:extLst>
              </a:tr>
              <a:tr h="166240">
                <a:tc>
                  <a:txBody>
                    <a:bodyPr/>
                    <a:lstStyle/>
                    <a:p>
                      <a:pPr algn="ctr" rtl="0" fontAlgn="b"/>
                      <a:r>
                        <a:rPr lang="es-CO" sz="800" u="none" strike="noStrike">
                          <a:effectLst/>
                        </a:rPr>
                        <a:t>CAQUETA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8</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0.42%</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6866884"/>
                  </a:ext>
                </a:extLst>
              </a:tr>
              <a:tr h="166240">
                <a:tc>
                  <a:txBody>
                    <a:bodyPr/>
                    <a:lstStyle/>
                    <a:p>
                      <a:pPr algn="ctr" rtl="0" fontAlgn="b"/>
                      <a:r>
                        <a:rPr lang="es-CO" sz="800" u="none" strike="noStrike">
                          <a:effectLst/>
                        </a:rPr>
                        <a:t>PUTUMAYO</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6</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0.31%</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4746829"/>
                  </a:ext>
                </a:extLst>
              </a:tr>
              <a:tr h="166240">
                <a:tc>
                  <a:txBody>
                    <a:bodyPr/>
                    <a:lstStyle/>
                    <a:p>
                      <a:pPr algn="ctr" rtl="0" fontAlgn="b"/>
                      <a:r>
                        <a:rPr lang="es-CO" sz="800" u="none" strike="noStrike">
                          <a:effectLst/>
                        </a:rPr>
                        <a:t>GUAVIARE</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3</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0.16%</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0840367"/>
                  </a:ext>
                </a:extLst>
              </a:tr>
              <a:tr h="166240">
                <a:tc>
                  <a:txBody>
                    <a:bodyPr/>
                    <a:lstStyle/>
                    <a:p>
                      <a:pPr algn="ctr" rtl="0" fontAlgn="b"/>
                      <a:r>
                        <a:rPr lang="es-CO" sz="800" u="none" strike="noStrike">
                          <a:effectLst/>
                        </a:rPr>
                        <a:t>GUAINIA</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a:effectLst/>
                        </a:rPr>
                        <a:t>2</a:t>
                      </a:r>
                      <a:endParaRPr lang="es-CO" sz="800" b="0" i="0" u="none" strike="noStrike">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800" u="none" strike="noStrike" dirty="0">
                          <a:effectLst/>
                        </a:rPr>
                        <a:t>0.10%</a:t>
                      </a:r>
                      <a:endParaRPr lang="es-CO" sz="800" b="0"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7091767"/>
                  </a:ext>
                </a:extLst>
              </a:tr>
              <a:tr h="186291">
                <a:tc>
                  <a:txBody>
                    <a:bodyPr/>
                    <a:lstStyle/>
                    <a:p>
                      <a:pPr algn="ctr" rtl="0" fontAlgn="b"/>
                      <a:r>
                        <a:rPr lang="es-CO" sz="900" b="1" u="none" strike="noStrike" dirty="0">
                          <a:effectLst/>
                        </a:rPr>
                        <a:t>TOTAL</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900" b="1" u="none" strike="noStrike" dirty="0">
                          <a:effectLst/>
                        </a:rPr>
                        <a:t>1926</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s-CO" sz="900" b="1" u="none" strike="noStrike" dirty="0">
                          <a:effectLst/>
                        </a:rPr>
                        <a:t>100.00%</a:t>
                      </a:r>
                      <a:endParaRPr lang="es-CO" sz="900" b="1" i="0" u="none" strike="noStrike" dirty="0">
                        <a:solidFill>
                          <a:srgbClr val="000000"/>
                        </a:solidFill>
                        <a:effectLst/>
                        <a:latin typeface="Calibri" panose="020F0502020204030204" pitchFamily="34" charset="0"/>
                      </a:endParaRPr>
                    </a:p>
                  </a:txBody>
                  <a:tcPr marL="4432" marR="4432" marT="44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166203"/>
                  </a:ext>
                </a:extLst>
              </a:tr>
            </a:tbl>
          </a:graphicData>
        </a:graphic>
      </p:graphicFrame>
      <p:pic>
        <p:nvPicPr>
          <p:cNvPr id="8" name="Imagen 7">
            <a:extLst>
              <a:ext uri="{FF2B5EF4-FFF2-40B4-BE49-F238E27FC236}">
                <a16:creationId xmlns:a16="http://schemas.microsoft.com/office/drawing/2014/main" id="{8C228978-A2FD-431E-91A8-F2C812FC2E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99CAF0D-06E2-4B84-A3C9-3B36643EA9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38402110-B148-42D9-889E-7FE02275B2C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C166B978-58EB-49FC-B5B8-E2A25419232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1698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3163543"/>
            <a:ext cx="6857999" cy="553998"/>
          </a:xfrm>
          <a:prstGeom prst="rect">
            <a:avLst/>
          </a:prstGeom>
          <a:noFill/>
        </p:spPr>
        <p:txBody>
          <a:bodyPr wrap="square" rtlCol="0">
            <a:spAutoFit/>
          </a:bodyPr>
          <a:lstStyle/>
          <a:p>
            <a:pPr algn="ctr" defTabSz="342900">
              <a:defRPr/>
            </a:pPr>
            <a:r>
              <a:rPr lang="es-ES" sz="3000" b="1" dirty="0">
                <a:solidFill>
                  <a:srgbClr val="000A8B"/>
                </a:solidFill>
                <a:latin typeface="Calibri"/>
              </a:rPr>
              <a:t>GERENCIA DE SOCIEDADES ACTIVAS</a:t>
            </a:r>
          </a:p>
        </p:txBody>
      </p:sp>
      <p:pic>
        <p:nvPicPr>
          <p:cNvPr id="7" name="Imagen 6">
            <a:extLst>
              <a:ext uri="{FF2B5EF4-FFF2-40B4-BE49-F238E27FC236}">
                <a16:creationId xmlns:a16="http://schemas.microsoft.com/office/drawing/2014/main" id="{EFEBE03C-9016-4567-BF5A-A50BC38B8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FC6C1290-EBF7-4887-952A-023E66A92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B59FE748-CC63-4BDB-AB07-CE2C795C9F0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953A48B-F024-4C04-AB10-AF451DFBFBD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2786697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860507" y="5747564"/>
            <a:ext cx="2524125" cy="253916"/>
          </a:xfrm>
          <a:prstGeom prst="rect">
            <a:avLst/>
          </a:prstGeom>
          <a:noFill/>
        </p:spPr>
        <p:txBody>
          <a:bodyPr wrap="square" rtlCol="0">
            <a:spAutoFit/>
          </a:bodyPr>
          <a:lstStyle/>
          <a:p>
            <a:pPr algn="r" defTabSz="342900"/>
            <a:r>
              <a:rPr lang="es-ES" sz="1050" dirty="0">
                <a:solidFill>
                  <a:srgbClr val="A9A8A9"/>
                </a:solidFill>
                <a:latin typeface="Lato Regular"/>
                <a:cs typeface="Lato Regular"/>
              </a:rPr>
              <a:t> </a:t>
            </a:r>
          </a:p>
        </p:txBody>
      </p:sp>
      <p:graphicFrame>
        <p:nvGraphicFramePr>
          <p:cNvPr id="11" name="Diagrama 10">
            <a:extLst>
              <a:ext uri="{FF2B5EF4-FFF2-40B4-BE49-F238E27FC236}">
                <a16:creationId xmlns:a16="http://schemas.microsoft.com/office/drawing/2014/main" id="{36FEA773-D293-4581-BBCC-58158CB480CC}"/>
              </a:ext>
            </a:extLst>
          </p:cNvPr>
          <p:cNvGraphicFramePr/>
          <p:nvPr>
            <p:extLst>
              <p:ext uri="{D42A27DB-BD31-4B8C-83A1-F6EECF244321}">
                <p14:modId xmlns:p14="http://schemas.microsoft.com/office/powerpoint/2010/main" val="2092030719"/>
              </p:ext>
            </p:extLst>
          </p:nvPr>
        </p:nvGraphicFramePr>
        <p:xfrm>
          <a:off x="1777094" y="1331043"/>
          <a:ext cx="7909560" cy="4905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237B2E43-1567-414C-BC6B-E49E719604C9}"/>
              </a:ext>
            </a:extLst>
          </p:cNvPr>
          <p:cNvSpPr txBox="1"/>
          <p:nvPr/>
        </p:nvSpPr>
        <p:spPr>
          <a:xfrm>
            <a:off x="2547915" y="760684"/>
            <a:ext cx="6367917" cy="461665"/>
          </a:xfrm>
          <a:prstGeom prst="rect">
            <a:avLst/>
          </a:prstGeom>
          <a:noFill/>
        </p:spPr>
        <p:txBody>
          <a:bodyPr wrap="square" rtlCol="0">
            <a:spAutoFit/>
          </a:bodyPr>
          <a:lstStyle/>
          <a:p>
            <a:pPr algn="ctr" defTabSz="342900"/>
            <a:r>
              <a:rPr lang="es-CO" sz="2400" b="1" dirty="0">
                <a:solidFill>
                  <a:srgbClr val="002060"/>
                </a:solidFill>
              </a:rPr>
              <a:t>INVENTARIO SOCIEDADES ACTIVAS </a:t>
            </a:r>
          </a:p>
        </p:txBody>
      </p:sp>
      <p:pic>
        <p:nvPicPr>
          <p:cNvPr id="7" name="Imagen 6">
            <a:extLst>
              <a:ext uri="{FF2B5EF4-FFF2-40B4-BE49-F238E27FC236}">
                <a16:creationId xmlns:a16="http://schemas.microsoft.com/office/drawing/2014/main" id="{37D1224F-930F-43DC-A866-487F54F4F4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75C5E7FE-13B5-4144-841F-902107D981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500402C-1822-44B0-B933-53632432D12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7EF291E-ADF5-4B56-B8BA-B92F8F5FE5BA}"/>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9634783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520170" y="1151385"/>
            <a:ext cx="3730986" cy="507831"/>
          </a:xfrm>
          <a:prstGeom prst="rect">
            <a:avLst/>
          </a:prstGeom>
          <a:noFill/>
        </p:spPr>
        <p:txBody>
          <a:bodyPr wrap="square" rtlCol="0">
            <a:spAutoFit/>
          </a:bodyPr>
          <a:lstStyle/>
          <a:p>
            <a:pPr algn="r"/>
            <a:r>
              <a:rPr lang="es-ES" sz="1350" b="1" dirty="0">
                <a:solidFill>
                  <a:schemeClr val="bg1"/>
                </a:solidFill>
                <a:latin typeface="Lato Regular"/>
                <a:cs typeface="Lato Regular"/>
              </a:rPr>
              <a:t>INVENTARIO GERENCIA DE SOCIEDADES EN LIQUIDACION A 20 DE FEBRERO 2019</a:t>
            </a:r>
          </a:p>
        </p:txBody>
      </p:sp>
      <p:sp>
        <p:nvSpPr>
          <p:cNvPr id="34" name="Rectángulo 33">
            <a:extLst>
              <a:ext uri="{FF2B5EF4-FFF2-40B4-BE49-F238E27FC236}">
                <a16:creationId xmlns:a16="http://schemas.microsoft.com/office/drawing/2014/main" id="{388CEB58-4C84-4702-ACDA-F18FC41A71E3}"/>
              </a:ext>
            </a:extLst>
          </p:cNvPr>
          <p:cNvSpPr/>
          <p:nvPr/>
        </p:nvSpPr>
        <p:spPr>
          <a:xfrm>
            <a:off x="7095122" y="5748107"/>
            <a:ext cx="2097049" cy="276999"/>
          </a:xfrm>
          <a:prstGeom prst="rect">
            <a:avLst/>
          </a:prstGeom>
        </p:spPr>
        <p:txBody>
          <a:bodyPr wrap="none">
            <a:spAutoFit/>
          </a:bodyPr>
          <a:lstStyle/>
          <a:p>
            <a:pPr algn="ctr">
              <a:defRPr/>
            </a:pPr>
            <a:r>
              <a:rPr lang="es-ES" sz="1200" kern="0" dirty="0">
                <a:solidFill>
                  <a:schemeClr val="bg1"/>
                </a:solidFill>
              </a:rPr>
              <a:t>Vicepresidencia de Sociedades</a:t>
            </a:r>
          </a:p>
        </p:txBody>
      </p:sp>
      <p:graphicFrame>
        <p:nvGraphicFramePr>
          <p:cNvPr id="10" name="Gráfico 9">
            <a:extLst>
              <a:ext uri="{FF2B5EF4-FFF2-40B4-BE49-F238E27FC236}">
                <a16:creationId xmlns:a16="http://schemas.microsoft.com/office/drawing/2014/main" id="{534BFAAB-08AE-4D78-B51C-A36EFB2FF871}"/>
              </a:ext>
            </a:extLst>
          </p:cNvPr>
          <p:cNvGraphicFramePr>
            <a:graphicFrameLocks/>
          </p:cNvGraphicFramePr>
          <p:nvPr>
            <p:extLst>
              <p:ext uri="{D42A27DB-BD31-4B8C-83A1-F6EECF244321}">
                <p14:modId xmlns:p14="http://schemas.microsoft.com/office/powerpoint/2010/main" val="48247462"/>
              </p:ext>
            </p:extLst>
          </p:nvPr>
        </p:nvGraphicFramePr>
        <p:xfrm>
          <a:off x="1514475" y="1008531"/>
          <a:ext cx="8540386" cy="5205385"/>
        </p:xfrm>
        <a:graphic>
          <a:graphicData uri="http://schemas.openxmlformats.org/drawingml/2006/chart">
            <c:chart xmlns:c="http://schemas.openxmlformats.org/drawingml/2006/chart" xmlns:r="http://schemas.openxmlformats.org/officeDocument/2006/relationships" r:id="rId3"/>
          </a:graphicData>
        </a:graphic>
      </p:graphicFrame>
      <p:pic>
        <p:nvPicPr>
          <p:cNvPr id="7" name="Imagen 6">
            <a:extLst>
              <a:ext uri="{FF2B5EF4-FFF2-40B4-BE49-F238E27FC236}">
                <a16:creationId xmlns:a16="http://schemas.microsoft.com/office/drawing/2014/main" id="{CE76A599-9122-4AF2-BF4E-1F5060F641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0821DACA-4905-4C70-AA28-8ED95D239F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1477BB70-6BBD-4E8B-9A10-20283ADC7C4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F4E0E68-3BE7-46F0-B5CB-51F105BA36D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26657898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a:extLst>
              <a:ext uri="{FF2B5EF4-FFF2-40B4-BE49-F238E27FC236}">
                <a16:creationId xmlns:a16="http://schemas.microsoft.com/office/drawing/2014/main" id="{0BD643F7-2457-4AAB-B82F-A6AF0DEF5490}"/>
              </a:ext>
            </a:extLst>
          </p:cNvPr>
          <p:cNvGraphicFramePr>
            <a:graphicFrameLocks/>
          </p:cNvGraphicFramePr>
          <p:nvPr>
            <p:extLst>
              <p:ext uri="{D42A27DB-BD31-4B8C-83A1-F6EECF244321}">
                <p14:modId xmlns:p14="http://schemas.microsoft.com/office/powerpoint/2010/main" val="2977224743"/>
              </p:ext>
            </p:extLst>
          </p:nvPr>
        </p:nvGraphicFramePr>
        <p:xfrm>
          <a:off x="1737360" y="929639"/>
          <a:ext cx="8717280" cy="5378095"/>
        </p:xfrm>
        <a:graphic>
          <a:graphicData uri="http://schemas.openxmlformats.org/drawingml/2006/chart">
            <c:chart xmlns:c="http://schemas.openxmlformats.org/drawingml/2006/chart" xmlns:r="http://schemas.openxmlformats.org/officeDocument/2006/relationships" r:id="rId2"/>
          </a:graphicData>
        </a:graphic>
      </p:graphicFrame>
      <p:pic>
        <p:nvPicPr>
          <p:cNvPr id="9" name="Imagen 8">
            <a:extLst>
              <a:ext uri="{FF2B5EF4-FFF2-40B4-BE49-F238E27FC236}">
                <a16:creationId xmlns:a16="http://schemas.microsoft.com/office/drawing/2014/main" id="{7F0AA541-1A39-43FC-9909-B6F46546B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AA6DF45-5CC1-4D93-A63C-D92B047861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3E588CD-B5C6-4395-BA40-7D84AFE1CC0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AA5565F-F91D-44EE-93CF-7BA97EBBD8A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1115083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id="{244B97D1-5A46-417A-826B-5438C8577B93}"/>
              </a:ext>
            </a:extLst>
          </p:cNvPr>
          <p:cNvGraphicFramePr>
            <a:graphicFrameLocks/>
          </p:cNvGraphicFramePr>
          <p:nvPr>
            <p:extLst>
              <p:ext uri="{D42A27DB-BD31-4B8C-83A1-F6EECF244321}">
                <p14:modId xmlns:p14="http://schemas.microsoft.com/office/powerpoint/2010/main" val="3216164524"/>
              </p:ext>
            </p:extLst>
          </p:nvPr>
        </p:nvGraphicFramePr>
        <p:xfrm>
          <a:off x="944880" y="1143000"/>
          <a:ext cx="10424160" cy="51054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5">
            <a:extLst>
              <a:ext uri="{FF2B5EF4-FFF2-40B4-BE49-F238E27FC236}">
                <a16:creationId xmlns:a16="http://schemas.microsoft.com/office/drawing/2014/main" id="{7455E9B8-2A0A-4D6A-A7D8-6F6758593D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F4ED4B9D-2D07-43AA-A9F2-DCAA40E3F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AD3D0586-0B4B-4949-BC97-A2D81ED1BE9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6F971A5-229D-462C-BEA7-4B8EE10695E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0248493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BDA332-BFBA-4E4D-8F61-455EF9C93B17}"/>
              </a:ext>
            </a:extLst>
          </p:cNvPr>
          <p:cNvSpPr>
            <a:spLocks noGrp="1"/>
          </p:cNvSpPr>
          <p:nvPr>
            <p:ph type="title"/>
          </p:nvPr>
        </p:nvSpPr>
        <p:spPr>
          <a:xfrm>
            <a:off x="3071769" y="493106"/>
            <a:ext cx="4551500" cy="857250"/>
          </a:xfrm>
        </p:spPr>
        <p:txBody>
          <a:bodyPr>
            <a:normAutofit fontScale="90000"/>
          </a:bodyPr>
          <a:lstStyle/>
          <a:p>
            <a:r>
              <a:rPr lang="es-CO" dirty="0"/>
              <a:t>Inmuebles Sociales</a:t>
            </a:r>
            <a:br>
              <a:rPr lang="es-CO" dirty="0"/>
            </a:br>
            <a:r>
              <a:rPr lang="es-CO" dirty="0"/>
              <a:t>2.215</a:t>
            </a:r>
          </a:p>
        </p:txBody>
      </p:sp>
      <p:graphicFrame>
        <p:nvGraphicFramePr>
          <p:cNvPr id="4" name="Tabla 3">
            <a:extLst>
              <a:ext uri="{FF2B5EF4-FFF2-40B4-BE49-F238E27FC236}">
                <a16:creationId xmlns:a16="http://schemas.microsoft.com/office/drawing/2014/main" id="{8D82EDF1-8B97-402B-99C4-C884CD871121}"/>
              </a:ext>
            </a:extLst>
          </p:cNvPr>
          <p:cNvGraphicFramePr>
            <a:graphicFrameLocks noGrp="1"/>
          </p:cNvGraphicFramePr>
          <p:nvPr>
            <p:extLst>
              <p:ext uri="{D42A27DB-BD31-4B8C-83A1-F6EECF244321}">
                <p14:modId xmlns:p14="http://schemas.microsoft.com/office/powerpoint/2010/main" val="1768364814"/>
              </p:ext>
            </p:extLst>
          </p:nvPr>
        </p:nvGraphicFramePr>
        <p:xfrm>
          <a:off x="709568" y="4383411"/>
          <a:ext cx="3762136" cy="1766550"/>
        </p:xfrm>
        <a:graphic>
          <a:graphicData uri="http://schemas.openxmlformats.org/drawingml/2006/table">
            <a:tbl>
              <a:tblPr>
                <a:tableStyleId>{5C22544A-7EE6-4342-B048-85BDC9FD1C3A}</a:tableStyleId>
              </a:tblPr>
              <a:tblGrid>
                <a:gridCol w="940534">
                  <a:extLst>
                    <a:ext uri="{9D8B030D-6E8A-4147-A177-3AD203B41FA5}">
                      <a16:colId xmlns:a16="http://schemas.microsoft.com/office/drawing/2014/main" val="3891639932"/>
                    </a:ext>
                  </a:extLst>
                </a:gridCol>
                <a:gridCol w="940534">
                  <a:extLst>
                    <a:ext uri="{9D8B030D-6E8A-4147-A177-3AD203B41FA5}">
                      <a16:colId xmlns:a16="http://schemas.microsoft.com/office/drawing/2014/main" val="1569402078"/>
                    </a:ext>
                  </a:extLst>
                </a:gridCol>
                <a:gridCol w="940534">
                  <a:extLst>
                    <a:ext uri="{9D8B030D-6E8A-4147-A177-3AD203B41FA5}">
                      <a16:colId xmlns:a16="http://schemas.microsoft.com/office/drawing/2014/main" val="2014968529"/>
                    </a:ext>
                  </a:extLst>
                </a:gridCol>
                <a:gridCol w="940534">
                  <a:extLst>
                    <a:ext uri="{9D8B030D-6E8A-4147-A177-3AD203B41FA5}">
                      <a16:colId xmlns:a16="http://schemas.microsoft.com/office/drawing/2014/main" val="1722528961"/>
                    </a:ext>
                  </a:extLst>
                </a:gridCol>
              </a:tblGrid>
              <a:tr h="371124">
                <a:tc gridSpan="4">
                  <a:txBody>
                    <a:bodyPr/>
                    <a:lstStyle/>
                    <a:p>
                      <a:pPr algn="ctr" fontAlgn="b"/>
                      <a:r>
                        <a:rPr lang="es-CO" sz="1100" b="1" u="none" strike="noStrike" dirty="0">
                          <a:effectLst/>
                        </a:rPr>
                        <a:t>VALOR CATASTRAL</a:t>
                      </a:r>
                      <a:endParaRPr lang="es-CO" sz="11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021120186"/>
                  </a:ext>
                </a:extLst>
              </a:tr>
              <a:tr h="371124">
                <a:tc gridSpan="2">
                  <a:txBody>
                    <a:bodyPr/>
                    <a:lstStyle/>
                    <a:p>
                      <a:pPr algn="ctr" fontAlgn="b"/>
                      <a:r>
                        <a:rPr lang="es-CO" sz="800" u="none" strike="noStrike" dirty="0">
                          <a:effectLst/>
                        </a:rPr>
                        <a:t>URBANO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CO"/>
                    </a:p>
                  </a:txBody>
                  <a:tcPr/>
                </a:tc>
                <a:tc gridSpan="2">
                  <a:txBody>
                    <a:bodyPr/>
                    <a:lstStyle/>
                    <a:p>
                      <a:pPr algn="ctr" fontAlgn="b"/>
                      <a:r>
                        <a:rPr lang="es-CO" sz="800" u="none" strike="noStrike">
                          <a:effectLst/>
                        </a:rPr>
                        <a:t>RURAL</a:t>
                      </a:r>
                      <a:endParaRPr lang="es-CO" sz="800" b="0" i="0" u="none" strike="noStrike">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CO"/>
                    </a:p>
                  </a:txBody>
                  <a:tcPr/>
                </a:tc>
                <a:extLst>
                  <a:ext uri="{0D108BD9-81ED-4DB2-BD59-A6C34878D82A}">
                    <a16:rowId xmlns:a16="http://schemas.microsoft.com/office/drawing/2014/main" val="4208369540"/>
                  </a:ext>
                </a:extLst>
              </a:tr>
              <a:tr h="653178">
                <a:tc gridSpan="2">
                  <a:txBody>
                    <a:bodyPr/>
                    <a:lstStyle/>
                    <a:p>
                      <a:pPr algn="ctr" fontAlgn="b"/>
                      <a:r>
                        <a:rPr lang="es-CO" sz="800" u="none" strike="noStrike" dirty="0">
                          <a:effectLst/>
                        </a:rPr>
                        <a:t> $               548,805,607,421 </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CO"/>
                    </a:p>
                  </a:txBody>
                  <a:tcPr/>
                </a:tc>
                <a:tc gridSpan="2">
                  <a:txBody>
                    <a:bodyPr/>
                    <a:lstStyle/>
                    <a:p>
                      <a:pPr algn="ctr" fontAlgn="b"/>
                      <a:r>
                        <a:rPr lang="es-CO" sz="800" u="none" strike="noStrike" dirty="0">
                          <a:effectLst/>
                        </a:rPr>
                        <a:t> $               269,526,971,929 </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CO"/>
                    </a:p>
                  </a:txBody>
                  <a:tcPr/>
                </a:tc>
                <a:extLst>
                  <a:ext uri="{0D108BD9-81ED-4DB2-BD59-A6C34878D82A}">
                    <a16:rowId xmlns:a16="http://schemas.microsoft.com/office/drawing/2014/main" val="2306283704"/>
                  </a:ext>
                </a:extLst>
              </a:tr>
              <a:tr h="371124">
                <a:tc>
                  <a:txBody>
                    <a:bodyPr/>
                    <a:lstStyle/>
                    <a:p>
                      <a:pPr algn="ctr" fontAlgn="b"/>
                      <a:r>
                        <a:rPr lang="es-CO" sz="800" u="none" strike="noStrike" dirty="0">
                          <a:effectLst/>
                        </a:rPr>
                        <a:t>Inmuebles</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800" u="none" strike="noStrike" dirty="0">
                          <a:effectLst/>
                        </a:rPr>
                        <a:t>1503</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800" u="none" strike="noStrike" dirty="0">
                          <a:effectLst/>
                        </a:rPr>
                        <a:t>Inmuebles</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800" u="none" strike="noStrike" dirty="0">
                          <a:effectLst/>
                        </a:rPr>
                        <a:t>497</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9509239"/>
                  </a:ext>
                </a:extLst>
              </a:tr>
            </a:tbl>
          </a:graphicData>
        </a:graphic>
      </p:graphicFrame>
      <p:graphicFrame>
        <p:nvGraphicFramePr>
          <p:cNvPr id="10" name="Tabla 9">
            <a:extLst>
              <a:ext uri="{FF2B5EF4-FFF2-40B4-BE49-F238E27FC236}">
                <a16:creationId xmlns:a16="http://schemas.microsoft.com/office/drawing/2014/main" id="{22C8CC39-3393-4B47-A79B-4501DE723954}"/>
              </a:ext>
            </a:extLst>
          </p:cNvPr>
          <p:cNvGraphicFramePr>
            <a:graphicFrameLocks noGrp="1"/>
          </p:cNvGraphicFramePr>
          <p:nvPr>
            <p:extLst>
              <p:ext uri="{D42A27DB-BD31-4B8C-83A1-F6EECF244321}">
                <p14:modId xmlns:p14="http://schemas.microsoft.com/office/powerpoint/2010/main" val="2078066359"/>
              </p:ext>
            </p:extLst>
          </p:nvPr>
        </p:nvGraphicFramePr>
        <p:xfrm>
          <a:off x="716280" y="1656200"/>
          <a:ext cx="3762136" cy="2421367"/>
        </p:xfrm>
        <a:graphic>
          <a:graphicData uri="http://schemas.openxmlformats.org/drawingml/2006/table">
            <a:tbl>
              <a:tblPr>
                <a:tableStyleId>{5C22544A-7EE6-4342-B048-85BDC9FD1C3A}</a:tableStyleId>
              </a:tblPr>
              <a:tblGrid>
                <a:gridCol w="940534">
                  <a:extLst>
                    <a:ext uri="{9D8B030D-6E8A-4147-A177-3AD203B41FA5}">
                      <a16:colId xmlns:a16="http://schemas.microsoft.com/office/drawing/2014/main" val="3883912249"/>
                    </a:ext>
                  </a:extLst>
                </a:gridCol>
                <a:gridCol w="940534">
                  <a:extLst>
                    <a:ext uri="{9D8B030D-6E8A-4147-A177-3AD203B41FA5}">
                      <a16:colId xmlns:a16="http://schemas.microsoft.com/office/drawing/2014/main" val="3286510282"/>
                    </a:ext>
                  </a:extLst>
                </a:gridCol>
                <a:gridCol w="940534">
                  <a:extLst>
                    <a:ext uri="{9D8B030D-6E8A-4147-A177-3AD203B41FA5}">
                      <a16:colId xmlns:a16="http://schemas.microsoft.com/office/drawing/2014/main" val="2602780239"/>
                    </a:ext>
                  </a:extLst>
                </a:gridCol>
                <a:gridCol w="940534">
                  <a:extLst>
                    <a:ext uri="{9D8B030D-6E8A-4147-A177-3AD203B41FA5}">
                      <a16:colId xmlns:a16="http://schemas.microsoft.com/office/drawing/2014/main" val="3526797240"/>
                    </a:ext>
                  </a:extLst>
                </a:gridCol>
              </a:tblGrid>
              <a:tr h="248091">
                <a:tc gridSpan="4">
                  <a:txBody>
                    <a:bodyPr/>
                    <a:lstStyle/>
                    <a:p>
                      <a:pPr algn="ctr" fontAlgn="b"/>
                      <a:r>
                        <a:rPr lang="es-CO" sz="1100" b="1" u="none" strike="noStrike" dirty="0">
                          <a:effectLst/>
                        </a:rPr>
                        <a:t>PRODUCTIVIDAD</a:t>
                      </a:r>
                      <a:endParaRPr lang="es-CO" sz="11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882723062"/>
                  </a:ext>
                </a:extLst>
              </a:tr>
              <a:tr h="248091">
                <a:tc gridSpan="2">
                  <a:txBody>
                    <a:bodyPr/>
                    <a:lstStyle/>
                    <a:p>
                      <a:pPr algn="ctr" fontAlgn="b"/>
                      <a:r>
                        <a:rPr lang="es-CO" sz="800" u="none" strike="noStrike" dirty="0">
                          <a:effectLst/>
                        </a:rPr>
                        <a:t>URBANO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CO"/>
                    </a:p>
                  </a:txBody>
                  <a:tcPr/>
                </a:tc>
                <a:tc gridSpan="2">
                  <a:txBody>
                    <a:bodyPr/>
                    <a:lstStyle/>
                    <a:p>
                      <a:pPr algn="ctr" fontAlgn="b"/>
                      <a:r>
                        <a:rPr lang="es-CO" sz="800" u="none" strike="noStrike" dirty="0">
                          <a:effectLst/>
                        </a:rPr>
                        <a:t>RURAL</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CO"/>
                    </a:p>
                  </a:txBody>
                  <a:tcPr/>
                </a:tc>
                <a:extLst>
                  <a:ext uri="{0D108BD9-81ED-4DB2-BD59-A6C34878D82A}">
                    <a16:rowId xmlns:a16="http://schemas.microsoft.com/office/drawing/2014/main" val="1171992050"/>
                  </a:ext>
                </a:extLst>
              </a:tr>
              <a:tr h="248091">
                <a:tc>
                  <a:txBody>
                    <a:bodyPr/>
                    <a:lstStyle/>
                    <a:p>
                      <a:pPr algn="ctr" fontAlgn="b"/>
                      <a:r>
                        <a:rPr lang="es-CO" sz="800" u="none" strike="noStrike" dirty="0">
                          <a:effectLst/>
                        </a:rPr>
                        <a:t>Productivo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1199</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Productivo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350</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974968"/>
                  </a:ext>
                </a:extLst>
              </a:tr>
              <a:tr h="248091">
                <a:tc>
                  <a:txBody>
                    <a:bodyPr/>
                    <a:lstStyle/>
                    <a:p>
                      <a:pPr algn="ctr" fontAlgn="b"/>
                      <a:r>
                        <a:rPr lang="es-CO" sz="800" u="none" strike="noStrike" dirty="0">
                          <a:effectLst/>
                        </a:rPr>
                        <a:t>Improductivo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336</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Improductivo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163</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3218085"/>
                  </a:ext>
                </a:extLst>
              </a:tr>
              <a:tr h="436639">
                <a:tc>
                  <a:txBody>
                    <a:bodyPr/>
                    <a:lstStyle/>
                    <a:p>
                      <a:pPr algn="ctr" fontAlgn="b"/>
                      <a:r>
                        <a:rPr lang="es-CO" sz="800" u="none" strike="noStrike" dirty="0">
                          <a:effectLst/>
                        </a:rPr>
                        <a:t>Operación directa</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4</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Operación directa</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17</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2971704"/>
                  </a:ext>
                </a:extLst>
              </a:tr>
              <a:tr h="248091">
                <a:tc>
                  <a:txBody>
                    <a:bodyPr/>
                    <a:lstStyle/>
                    <a:p>
                      <a:pPr algn="ctr" fontAlgn="b"/>
                      <a:r>
                        <a:rPr lang="es-CO" sz="800" u="none" strike="noStrike" dirty="0">
                          <a:effectLst/>
                        </a:rPr>
                        <a:t>Devolución</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91</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Devolución</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19</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2803859"/>
                  </a:ext>
                </a:extLst>
              </a:tr>
              <a:tr h="248091">
                <a:tc>
                  <a:txBody>
                    <a:bodyPr/>
                    <a:lstStyle/>
                    <a:p>
                      <a:pPr algn="ctr" fontAlgn="b"/>
                      <a:r>
                        <a:rPr lang="es-CO" sz="800" u="none" strike="noStrike" dirty="0">
                          <a:effectLst/>
                        </a:rPr>
                        <a:t>Ingreso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12</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Ingreso</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19</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6236018"/>
                  </a:ext>
                </a:extLst>
              </a:tr>
              <a:tr h="248091">
                <a:tc>
                  <a:txBody>
                    <a:bodyPr/>
                    <a:lstStyle/>
                    <a:p>
                      <a:pPr algn="ctr" fontAlgn="b"/>
                      <a:r>
                        <a:rPr lang="es-CO" sz="800" u="none" strike="noStrike" dirty="0">
                          <a:effectLst/>
                        </a:rPr>
                        <a:t>No sociales</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0</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No sociales</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u="none" strike="noStrike" dirty="0">
                          <a:effectLst/>
                        </a:rPr>
                        <a:t>5</a:t>
                      </a:r>
                      <a:endParaRPr lang="es-CO" sz="800" b="0"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5125030"/>
                  </a:ext>
                </a:extLst>
              </a:tr>
              <a:tr h="248091">
                <a:tc>
                  <a:txBody>
                    <a:bodyPr/>
                    <a:lstStyle/>
                    <a:p>
                      <a:pPr algn="ctr" fontAlgn="b"/>
                      <a:r>
                        <a:rPr lang="es-CO" sz="800" b="1" u="none" strike="noStrike" dirty="0">
                          <a:effectLst/>
                        </a:rPr>
                        <a:t>TOTAL</a:t>
                      </a:r>
                      <a:endParaRPr lang="es-CO" sz="8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b="1" u="none" strike="noStrike" dirty="0">
                          <a:effectLst/>
                        </a:rPr>
                        <a:t>1642</a:t>
                      </a:r>
                      <a:endParaRPr lang="es-CO" sz="8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b="1" u="none" strike="noStrike" dirty="0">
                          <a:effectLst/>
                        </a:rPr>
                        <a:t>TOTAL</a:t>
                      </a:r>
                      <a:endParaRPr lang="es-CO" sz="8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CO" sz="800" b="1" u="none" strike="noStrike" dirty="0">
                          <a:effectLst/>
                        </a:rPr>
                        <a:t>573</a:t>
                      </a:r>
                      <a:endParaRPr lang="es-CO" sz="800" b="1" i="0" u="none" strike="noStrike" dirty="0">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5592415"/>
                  </a:ext>
                </a:extLst>
              </a:tr>
            </a:tbl>
          </a:graphicData>
        </a:graphic>
      </p:graphicFrame>
      <p:graphicFrame>
        <p:nvGraphicFramePr>
          <p:cNvPr id="11" name="Gráfico 10">
            <a:extLst>
              <a:ext uri="{FF2B5EF4-FFF2-40B4-BE49-F238E27FC236}">
                <a16:creationId xmlns:a16="http://schemas.microsoft.com/office/drawing/2014/main" id="{F04D54B5-8ED9-4ABE-9850-265703A2F847}"/>
              </a:ext>
            </a:extLst>
          </p:cNvPr>
          <p:cNvGraphicFramePr>
            <a:graphicFrameLocks/>
          </p:cNvGraphicFramePr>
          <p:nvPr>
            <p:extLst>
              <p:ext uri="{D42A27DB-BD31-4B8C-83A1-F6EECF244321}">
                <p14:modId xmlns:p14="http://schemas.microsoft.com/office/powerpoint/2010/main" val="468601454"/>
              </p:ext>
            </p:extLst>
          </p:nvPr>
        </p:nvGraphicFramePr>
        <p:xfrm>
          <a:off x="4471702" y="2259256"/>
          <a:ext cx="4150360" cy="24213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a:extLst>
              <a:ext uri="{FF2B5EF4-FFF2-40B4-BE49-F238E27FC236}">
                <a16:creationId xmlns:a16="http://schemas.microsoft.com/office/drawing/2014/main" id="{D1796119-CC58-4061-B07C-036A906A42FC}"/>
              </a:ext>
            </a:extLst>
          </p:cNvPr>
          <p:cNvGraphicFramePr>
            <a:graphicFrameLocks/>
          </p:cNvGraphicFramePr>
          <p:nvPr>
            <p:extLst>
              <p:ext uri="{D42A27DB-BD31-4B8C-83A1-F6EECF244321}">
                <p14:modId xmlns:p14="http://schemas.microsoft.com/office/powerpoint/2010/main" val="2667566065"/>
              </p:ext>
            </p:extLst>
          </p:nvPr>
        </p:nvGraphicFramePr>
        <p:xfrm>
          <a:off x="7979681" y="3791175"/>
          <a:ext cx="4002406" cy="2595829"/>
        </p:xfrm>
        <a:graphic>
          <a:graphicData uri="http://schemas.openxmlformats.org/drawingml/2006/chart">
            <c:chart xmlns:c="http://schemas.openxmlformats.org/drawingml/2006/chart" xmlns:r="http://schemas.openxmlformats.org/officeDocument/2006/relationships" r:id="rId3"/>
          </a:graphicData>
        </a:graphic>
      </p:graphicFrame>
      <p:pic>
        <p:nvPicPr>
          <p:cNvPr id="13" name="Imagen 12">
            <a:extLst>
              <a:ext uri="{FF2B5EF4-FFF2-40B4-BE49-F238E27FC236}">
                <a16:creationId xmlns:a16="http://schemas.microsoft.com/office/drawing/2014/main" id="{013E86CB-45E7-4485-BBB5-F0A4DF438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F5AB557B-AE77-47F4-A0DF-8740430649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B8062BB0-CB38-4917-A1B7-3BF2CE89AA7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D01D8AD-9BAA-47C9-88A2-85E6506AEF8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545823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10631C7-E08B-482B-8544-A7187393CC29}"/>
              </a:ext>
            </a:extLst>
          </p:cNvPr>
          <p:cNvSpPr txBox="1"/>
          <p:nvPr/>
        </p:nvSpPr>
        <p:spPr>
          <a:xfrm>
            <a:off x="2739774" y="906042"/>
            <a:ext cx="6712451" cy="584775"/>
          </a:xfrm>
          <a:prstGeom prst="rect">
            <a:avLst/>
          </a:prstGeom>
          <a:noFill/>
        </p:spPr>
        <p:txBody>
          <a:bodyPr wrap="square" rtlCol="0">
            <a:spAutoFit/>
          </a:bodyPr>
          <a:lstStyle/>
          <a:p>
            <a:pPr algn="ctr" defTabSz="342900"/>
            <a:r>
              <a:rPr lang="es-CO" sz="3200" b="1" dirty="0">
                <a:solidFill>
                  <a:srgbClr val="002060"/>
                </a:solidFill>
              </a:rPr>
              <a:t>ESTADO DE ADMINISTRACIÓN</a:t>
            </a:r>
          </a:p>
        </p:txBody>
      </p:sp>
      <p:graphicFrame>
        <p:nvGraphicFramePr>
          <p:cNvPr id="4" name="Tabla 3">
            <a:extLst>
              <a:ext uri="{FF2B5EF4-FFF2-40B4-BE49-F238E27FC236}">
                <a16:creationId xmlns:a16="http://schemas.microsoft.com/office/drawing/2014/main" id="{4E74983C-2BBE-4D9D-86DC-C1E4E13A11CC}"/>
              </a:ext>
            </a:extLst>
          </p:cNvPr>
          <p:cNvGraphicFramePr>
            <a:graphicFrameLocks noGrp="1"/>
          </p:cNvGraphicFramePr>
          <p:nvPr>
            <p:extLst>
              <p:ext uri="{D42A27DB-BD31-4B8C-83A1-F6EECF244321}">
                <p14:modId xmlns:p14="http://schemas.microsoft.com/office/powerpoint/2010/main" val="1511968414"/>
              </p:ext>
            </p:extLst>
          </p:nvPr>
        </p:nvGraphicFramePr>
        <p:xfrm>
          <a:off x="1267460" y="1682358"/>
          <a:ext cx="9034779" cy="4566036"/>
        </p:xfrm>
        <a:graphic>
          <a:graphicData uri="http://schemas.openxmlformats.org/drawingml/2006/table">
            <a:tbl>
              <a:tblPr firstRow="1" firstCol="1" bandRow="1">
                <a:tableStyleId>{616DA210-FB5B-4158-B5E0-FEB733F419BA}</a:tableStyleId>
              </a:tblPr>
              <a:tblGrid>
                <a:gridCol w="3156093">
                  <a:extLst>
                    <a:ext uri="{9D8B030D-6E8A-4147-A177-3AD203B41FA5}">
                      <a16:colId xmlns:a16="http://schemas.microsoft.com/office/drawing/2014/main" val="3221660481"/>
                    </a:ext>
                  </a:extLst>
                </a:gridCol>
                <a:gridCol w="2939343">
                  <a:extLst>
                    <a:ext uri="{9D8B030D-6E8A-4147-A177-3AD203B41FA5}">
                      <a16:colId xmlns:a16="http://schemas.microsoft.com/office/drawing/2014/main" val="2782358418"/>
                    </a:ext>
                  </a:extLst>
                </a:gridCol>
                <a:gridCol w="2939343">
                  <a:extLst>
                    <a:ext uri="{9D8B030D-6E8A-4147-A177-3AD203B41FA5}">
                      <a16:colId xmlns:a16="http://schemas.microsoft.com/office/drawing/2014/main" val="242632478"/>
                    </a:ext>
                  </a:extLst>
                </a:gridCol>
              </a:tblGrid>
              <a:tr h="622928">
                <a:tc gridSpan="2">
                  <a:txBody>
                    <a:bodyPr/>
                    <a:lstStyle/>
                    <a:p>
                      <a:pPr algn="ctr" rtl="0" fontAlgn="ctr"/>
                      <a:r>
                        <a:rPr lang="es-CO" sz="900" u="none" strike="noStrike" dirty="0">
                          <a:effectLst/>
                        </a:rPr>
                        <a:t>OBSERVACIÓN</a:t>
                      </a:r>
                      <a:endParaRPr lang="es-CO" sz="900" b="1" i="0" u="none" strike="noStrike" dirty="0">
                        <a:solidFill>
                          <a:srgbClr val="000000"/>
                        </a:solidFill>
                        <a:effectLst/>
                        <a:latin typeface="Calibri" panose="020F0502020204030204" pitchFamily="34" charset="0"/>
                      </a:endParaRPr>
                    </a:p>
                  </a:txBody>
                  <a:tcPr marL="7144" marR="7144" marT="7144" marB="0" anchor="ctr">
                    <a:solidFill>
                      <a:schemeClr val="accent1">
                        <a:lumMod val="40000"/>
                        <a:lumOff val="60000"/>
                      </a:schemeClr>
                    </a:solidFill>
                  </a:tcPr>
                </a:tc>
                <a:tc hMerge="1">
                  <a:txBody>
                    <a:bodyPr/>
                    <a:lstStyle/>
                    <a:p>
                      <a:endParaRPr lang="es-CO"/>
                    </a:p>
                  </a:txBody>
                  <a:tcPr/>
                </a:tc>
                <a:tc>
                  <a:txBody>
                    <a:bodyPr/>
                    <a:lstStyle/>
                    <a:p>
                      <a:pPr algn="ctr" rtl="0" fontAlgn="ctr"/>
                      <a:r>
                        <a:rPr lang="es-CO" sz="900" u="none" strike="noStrike" dirty="0">
                          <a:effectLst/>
                        </a:rPr>
                        <a:t>Sociedades y Establecimientos de Comercio</a:t>
                      </a:r>
                      <a:endParaRPr lang="es-CO" sz="900" b="1" i="0" u="none" strike="noStrike" dirty="0">
                        <a:solidFill>
                          <a:srgbClr val="000000"/>
                        </a:solidFill>
                        <a:effectLst/>
                        <a:latin typeface="Calibri" panose="020F0502020204030204" pitchFamily="34" charset="0"/>
                      </a:endParaRPr>
                    </a:p>
                  </a:txBody>
                  <a:tcPr marL="7144" marR="7144" marT="7144" marB="0" anchor="ctr">
                    <a:solidFill>
                      <a:schemeClr val="accent1">
                        <a:lumMod val="40000"/>
                        <a:lumOff val="60000"/>
                      </a:schemeClr>
                    </a:solidFill>
                  </a:tcPr>
                </a:tc>
                <a:extLst>
                  <a:ext uri="{0D108BD9-81ED-4DB2-BD59-A6C34878D82A}">
                    <a16:rowId xmlns:a16="http://schemas.microsoft.com/office/drawing/2014/main" val="1113126572"/>
                  </a:ext>
                </a:extLst>
              </a:tr>
              <a:tr h="418690">
                <a:tc gridSpan="2">
                  <a:txBody>
                    <a:bodyPr/>
                    <a:lstStyle/>
                    <a:p>
                      <a:pPr algn="l" rtl="0" fontAlgn="ctr"/>
                      <a:r>
                        <a:rPr lang="es-CO" sz="900" u="none" strike="noStrike" dirty="0">
                          <a:effectLst/>
                        </a:rPr>
                        <a:t>Gestión completa en cuanto al nombramiento, posesión, entrega, inscripción en cámara y diagnóstico</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tc hMerge="1">
                  <a:txBody>
                    <a:bodyPr/>
                    <a:lstStyle/>
                    <a:p>
                      <a:endParaRPr lang="es-CO"/>
                    </a:p>
                  </a:txBody>
                  <a:tcPr/>
                </a:tc>
                <a:tc>
                  <a:txBody>
                    <a:bodyPr/>
                    <a:lstStyle/>
                    <a:p>
                      <a:pPr algn="ctr" rtl="0" fontAlgn="ctr"/>
                      <a:r>
                        <a:rPr lang="es-CO" sz="900" u="none" strike="noStrike" dirty="0">
                          <a:effectLst/>
                        </a:rPr>
                        <a:t>243</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1106330697"/>
                  </a:ext>
                </a:extLst>
              </a:tr>
              <a:tr h="214451">
                <a:tc gridSpan="2">
                  <a:txBody>
                    <a:bodyPr/>
                    <a:lstStyle/>
                    <a:p>
                      <a:pPr algn="l" rtl="0" fontAlgn="ctr"/>
                      <a:r>
                        <a:rPr lang="es-CO" sz="900" u="none" strike="noStrike" dirty="0">
                          <a:effectLst/>
                        </a:rPr>
                        <a:t>Pendientes de Resolución</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endParaRPr lang="es-CO"/>
                    </a:p>
                  </a:txBody>
                  <a:tcPr/>
                </a:tc>
                <a:tc>
                  <a:txBody>
                    <a:bodyPr/>
                    <a:lstStyle/>
                    <a:p>
                      <a:pPr algn="ctr" rtl="0" fontAlgn="ctr"/>
                      <a:r>
                        <a:rPr lang="es-CO" sz="900" u="none" strike="noStrike" dirty="0">
                          <a:effectLst/>
                        </a:rPr>
                        <a:t>64</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2747298610"/>
                  </a:ext>
                </a:extLst>
              </a:tr>
              <a:tr h="214451">
                <a:tc rowSpan="2">
                  <a:txBody>
                    <a:bodyPr/>
                    <a:lstStyle/>
                    <a:p>
                      <a:pPr algn="l" rtl="0" fontAlgn="ctr"/>
                      <a:r>
                        <a:rPr lang="es-CO" sz="900" b="1" u="none" strike="noStrike">
                          <a:effectLst/>
                        </a:rPr>
                        <a:t>Pendientes de Posesión</a:t>
                      </a:r>
                      <a:endParaRPr lang="es-CO" sz="900" b="1" i="0" u="none" strike="noStrike">
                        <a:solidFill>
                          <a:srgbClr val="000000"/>
                        </a:solidFill>
                        <a:effectLst/>
                        <a:latin typeface="Calibri" panose="020F0502020204030204" pitchFamily="34" charset="0"/>
                      </a:endParaRPr>
                    </a:p>
                  </a:txBody>
                  <a:tcPr marL="7144" marR="7144" marT="7144" marB="0" anchor="ctr">
                    <a:noFill/>
                  </a:tcPr>
                </a:tc>
                <a:tc>
                  <a:txBody>
                    <a:bodyPr/>
                    <a:lstStyle/>
                    <a:p>
                      <a:pPr algn="l" rtl="0" fontAlgn="ctr"/>
                      <a:r>
                        <a:rPr lang="es-CO" sz="900" b="1" u="none" strike="noStrike" dirty="0">
                          <a:effectLst/>
                        </a:rPr>
                        <a:t>Por Asignación              (72)</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tc rowSpan="2">
                  <a:txBody>
                    <a:bodyPr/>
                    <a:lstStyle/>
                    <a:p>
                      <a:pPr algn="ctr" rtl="0" fontAlgn="ctr"/>
                      <a:r>
                        <a:rPr lang="es-CO" sz="900" b="0" i="0" u="none" strike="noStrike" dirty="0">
                          <a:solidFill>
                            <a:srgbClr val="000000"/>
                          </a:solidFill>
                          <a:effectLst/>
                          <a:latin typeface="Calibri" panose="020F0502020204030204" pitchFamily="34" charset="0"/>
                        </a:rPr>
                        <a:t>110</a:t>
                      </a:r>
                    </a:p>
                  </a:txBody>
                  <a:tcPr marL="7144" marR="7144" marT="7144" marB="0" anchor="ctr">
                    <a:noFill/>
                  </a:tcPr>
                </a:tc>
                <a:extLst>
                  <a:ext uri="{0D108BD9-81ED-4DB2-BD59-A6C34878D82A}">
                    <a16:rowId xmlns:a16="http://schemas.microsoft.com/office/drawing/2014/main" val="941415108"/>
                  </a:ext>
                </a:extLst>
              </a:tr>
              <a:tr h="254814">
                <a:tc vMerge="1">
                  <a:txBody>
                    <a:bodyPr/>
                    <a:lstStyle/>
                    <a:p>
                      <a:endParaRPr lang="es-CO"/>
                    </a:p>
                  </a:txBody>
                  <a:tcPr/>
                </a:tc>
                <a:tc>
                  <a:txBody>
                    <a:bodyPr/>
                    <a:lstStyle/>
                    <a:p>
                      <a:pPr algn="l" rtl="0" fontAlgn="ctr"/>
                      <a:r>
                        <a:rPr lang="es-CO" sz="900" b="1" u="none" strike="noStrike" dirty="0">
                          <a:effectLst/>
                        </a:rPr>
                        <a:t>Por Ratificación             (38)</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tc vMerge="1">
                  <a:txBody>
                    <a:bodyPr/>
                    <a:lstStyle/>
                    <a:p>
                      <a:pPr algn="ctr" rtl="0" fontAlgn="ctr"/>
                      <a:endParaRPr lang="es-CO" sz="1200" b="0" i="0" u="none" strike="noStrike" dirty="0">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3681698428"/>
                  </a:ext>
                </a:extLst>
              </a:tr>
              <a:tr h="214451">
                <a:tc gridSpan="2">
                  <a:txBody>
                    <a:bodyPr/>
                    <a:lstStyle/>
                    <a:p>
                      <a:pPr algn="l" rtl="0" fontAlgn="ctr"/>
                      <a:r>
                        <a:rPr lang="es-CO" sz="900" b="1" u="none" strike="noStrike" dirty="0">
                          <a:effectLst/>
                        </a:rPr>
                        <a:t>Pendientes de Entrega</a:t>
                      </a:r>
                      <a:endParaRPr lang="es-CO" sz="900" b="1"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pPr algn="l" rtl="0" fontAlgn="ct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rtl="0" fontAlgn="ctr"/>
                      <a:r>
                        <a:rPr lang="es-CO" sz="900" u="none" strike="noStrike" dirty="0">
                          <a:effectLst/>
                        </a:rPr>
                        <a:t>17</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1420966086"/>
                  </a:ext>
                </a:extLst>
              </a:tr>
              <a:tr h="214451">
                <a:tc rowSpan="2">
                  <a:txBody>
                    <a:bodyPr/>
                    <a:lstStyle/>
                    <a:p>
                      <a:pPr algn="l" rtl="0" fontAlgn="ctr"/>
                      <a:r>
                        <a:rPr lang="es-CO" sz="900" b="1" u="none" strike="noStrike">
                          <a:effectLst/>
                        </a:rPr>
                        <a:t>Pendientes de Diagnóstico</a:t>
                      </a:r>
                      <a:endParaRPr lang="es-CO" sz="900" b="1" i="0" u="none" strike="noStrike">
                        <a:solidFill>
                          <a:srgbClr val="000000"/>
                        </a:solidFill>
                        <a:effectLst/>
                        <a:latin typeface="Calibri" panose="020F0502020204030204" pitchFamily="34" charset="0"/>
                      </a:endParaRPr>
                    </a:p>
                  </a:txBody>
                  <a:tcPr marL="7144" marR="7144" marT="7144" marB="0" anchor="ctr">
                    <a:noFill/>
                  </a:tcPr>
                </a:tc>
                <a:tc>
                  <a:txBody>
                    <a:bodyPr/>
                    <a:lstStyle/>
                    <a:p>
                      <a:pPr algn="l" rtl="0" fontAlgn="ctr"/>
                      <a:r>
                        <a:rPr lang="es-CO" sz="900" b="1" u="none" strike="noStrike" dirty="0">
                          <a:effectLst/>
                        </a:rPr>
                        <a:t>Antes del Término         (5)</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tc rowSpan="2">
                  <a:txBody>
                    <a:bodyPr/>
                    <a:lstStyle/>
                    <a:p>
                      <a:pPr algn="ctr" rtl="0" fontAlgn="ctr"/>
                      <a:r>
                        <a:rPr lang="es-CO" sz="900" b="0" i="0" u="none" strike="noStrike" dirty="0">
                          <a:solidFill>
                            <a:srgbClr val="000000"/>
                          </a:solidFill>
                          <a:effectLst/>
                          <a:latin typeface="Calibri" panose="020F0502020204030204" pitchFamily="34" charset="0"/>
                        </a:rPr>
                        <a:t>90</a:t>
                      </a:r>
                    </a:p>
                  </a:txBody>
                  <a:tcPr marL="7144" marR="7144" marT="7144" marB="0" anchor="ctr">
                    <a:noFill/>
                  </a:tcPr>
                </a:tc>
                <a:extLst>
                  <a:ext uri="{0D108BD9-81ED-4DB2-BD59-A6C34878D82A}">
                    <a16:rowId xmlns:a16="http://schemas.microsoft.com/office/drawing/2014/main" val="3905495771"/>
                  </a:ext>
                </a:extLst>
              </a:tr>
              <a:tr h="214451">
                <a:tc vMerge="1">
                  <a:txBody>
                    <a:bodyPr/>
                    <a:lstStyle/>
                    <a:p>
                      <a:endParaRPr lang="es-CO"/>
                    </a:p>
                  </a:txBody>
                  <a:tcPr/>
                </a:tc>
                <a:tc>
                  <a:txBody>
                    <a:bodyPr/>
                    <a:lstStyle/>
                    <a:p>
                      <a:pPr algn="l" rtl="0" fontAlgn="ctr"/>
                      <a:r>
                        <a:rPr lang="es-CO" sz="900" b="1" u="none" strike="noStrike" dirty="0">
                          <a:effectLst/>
                        </a:rPr>
                        <a:t>Vencido el Término       (85)</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tc vMerge="1">
                  <a:txBody>
                    <a:bodyPr/>
                    <a:lstStyle/>
                    <a:p>
                      <a:pPr algn="ctr" rtl="0" fontAlgn="ctr"/>
                      <a:endParaRPr lang="es-CO" sz="1200" b="0" i="0" u="none" strike="noStrike" dirty="0">
                        <a:solidFill>
                          <a:srgbClr val="000000"/>
                        </a:solidFill>
                        <a:effectLst/>
                        <a:latin typeface="Calibri" panose="020F0502020204030204" pitchFamily="34" charset="0"/>
                      </a:endParaRPr>
                    </a:p>
                  </a:txBody>
                  <a:tcPr marL="9525" marR="9525" marT="9525" marB="0" anchor="ctr">
                    <a:noFill/>
                  </a:tcPr>
                </a:tc>
                <a:extLst>
                  <a:ext uri="{0D108BD9-81ED-4DB2-BD59-A6C34878D82A}">
                    <a16:rowId xmlns:a16="http://schemas.microsoft.com/office/drawing/2014/main" val="4140419069"/>
                  </a:ext>
                </a:extLst>
              </a:tr>
              <a:tr h="206281">
                <a:tc gridSpan="2">
                  <a:txBody>
                    <a:bodyPr/>
                    <a:lstStyle/>
                    <a:p>
                      <a:pPr algn="l" rtl="0" fontAlgn="ctr"/>
                      <a:r>
                        <a:rPr lang="es-CO" sz="900" u="none" strike="noStrike" dirty="0">
                          <a:effectLst/>
                        </a:rPr>
                        <a:t>Pendientes de Inscripción en Cámara de Comercio</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endParaRPr lang="es-CO"/>
                    </a:p>
                  </a:txBody>
                  <a:tcPr/>
                </a:tc>
                <a:tc>
                  <a:txBody>
                    <a:bodyPr/>
                    <a:lstStyle/>
                    <a:p>
                      <a:pPr algn="ctr" rtl="0" fontAlgn="ctr"/>
                      <a:r>
                        <a:rPr lang="es-CO" sz="900" u="none" strike="noStrike" dirty="0">
                          <a:effectLst/>
                        </a:rPr>
                        <a:t>17</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2703072667"/>
                  </a:ext>
                </a:extLst>
              </a:tr>
              <a:tr h="214451">
                <a:tc gridSpan="2">
                  <a:txBody>
                    <a:bodyPr/>
                    <a:lstStyle/>
                    <a:p>
                      <a:pPr algn="l" rtl="0" fontAlgn="ctr"/>
                      <a:r>
                        <a:rPr lang="es-CO" sz="900" u="none" strike="noStrike">
                          <a:effectLst/>
                        </a:rPr>
                        <a:t>Asignaciones solicitadas </a:t>
                      </a:r>
                      <a:endParaRPr lang="es-CO" sz="900" b="0" i="0" u="none" strike="noStrike">
                        <a:solidFill>
                          <a:srgbClr val="000000"/>
                        </a:solidFill>
                        <a:effectLst/>
                        <a:latin typeface="Calibri" panose="020F0502020204030204" pitchFamily="34" charset="0"/>
                      </a:endParaRPr>
                    </a:p>
                  </a:txBody>
                  <a:tcPr marL="7144" marR="7144" marT="7144" marB="0" anchor="ctr">
                    <a:noFill/>
                  </a:tcPr>
                </a:tc>
                <a:tc hMerge="1">
                  <a:txBody>
                    <a:bodyPr/>
                    <a:lstStyle/>
                    <a:p>
                      <a:endParaRPr lang="es-CO"/>
                    </a:p>
                  </a:txBody>
                  <a:tcPr/>
                </a:tc>
                <a:tc>
                  <a:txBody>
                    <a:bodyPr/>
                    <a:lstStyle/>
                    <a:p>
                      <a:pPr algn="ctr" rtl="0" fontAlgn="ctr"/>
                      <a:r>
                        <a:rPr lang="es-CO" sz="900" u="none" strike="noStrike" dirty="0">
                          <a:effectLst/>
                        </a:rPr>
                        <a:t>21</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1934869130"/>
                  </a:ext>
                </a:extLst>
              </a:tr>
              <a:tr h="214451">
                <a:tc gridSpan="2">
                  <a:txBody>
                    <a:bodyPr/>
                    <a:lstStyle/>
                    <a:p>
                      <a:pPr algn="l" rtl="0" fontAlgn="ctr"/>
                      <a:r>
                        <a:rPr lang="es-CO" sz="900" u="none" strike="noStrike" dirty="0">
                          <a:effectLst/>
                        </a:rPr>
                        <a:t>Determinar viabilidad </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endParaRPr lang="es-CO"/>
                    </a:p>
                  </a:txBody>
                  <a:tcPr/>
                </a:tc>
                <a:tc>
                  <a:txBody>
                    <a:bodyPr/>
                    <a:lstStyle/>
                    <a:p>
                      <a:pPr algn="ctr" rtl="0" fontAlgn="ctr"/>
                      <a:r>
                        <a:rPr lang="es-CO" sz="900" u="none" strike="noStrike" dirty="0">
                          <a:effectLst/>
                        </a:rPr>
                        <a:t>125</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2778076191"/>
                  </a:ext>
                </a:extLst>
              </a:tr>
              <a:tr h="418690">
                <a:tc gridSpan="2">
                  <a:txBody>
                    <a:bodyPr/>
                    <a:lstStyle/>
                    <a:p>
                      <a:pPr algn="l" rtl="0" fontAlgn="ctr"/>
                      <a:r>
                        <a:rPr lang="es-CO" sz="900" u="none" strike="noStrike">
                          <a:effectLst/>
                        </a:rPr>
                        <a:t>Sociedades para descargar del sistema: Devolución o Venta</a:t>
                      </a:r>
                      <a:endParaRPr lang="es-CO" sz="900" b="0" i="0" u="none" strike="noStrike">
                        <a:solidFill>
                          <a:srgbClr val="000000"/>
                        </a:solidFill>
                        <a:effectLst/>
                        <a:latin typeface="Calibri" panose="020F0502020204030204" pitchFamily="34" charset="0"/>
                      </a:endParaRPr>
                    </a:p>
                  </a:txBody>
                  <a:tcPr marL="7144" marR="7144" marT="7144" marB="0" anchor="ctr">
                    <a:noFill/>
                  </a:tcPr>
                </a:tc>
                <a:tc hMerge="1">
                  <a:txBody>
                    <a:bodyPr/>
                    <a:lstStyle/>
                    <a:p>
                      <a:endParaRPr lang="es-CO"/>
                    </a:p>
                  </a:txBody>
                  <a:tcPr/>
                </a:tc>
                <a:tc>
                  <a:txBody>
                    <a:bodyPr/>
                    <a:lstStyle/>
                    <a:p>
                      <a:pPr algn="ctr" rtl="0" fontAlgn="ctr"/>
                      <a:r>
                        <a:rPr lang="es-CO" sz="900" u="none" strike="noStrike" dirty="0">
                          <a:effectLst/>
                        </a:rPr>
                        <a:t>27</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163640313"/>
                  </a:ext>
                </a:extLst>
              </a:tr>
              <a:tr h="214451">
                <a:tc gridSpan="2">
                  <a:txBody>
                    <a:bodyPr/>
                    <a:lstStyle/>
                    <a:p>
                      <a:pPr algn="l" rtl="0" fontAlgn="ctr"/>
                      <a:r>
                        <a:rPr lang="es-CO" sz="900" u="none" strike="noStrike" dirty="0">
                          <a:effectLst/>
                        </a:rPr>
                        <a:t>Casos para informar a Aseguramiento (Establecimientos dependientes)</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endParaRPr lang="es-CO"/>
                    </a:p>
                  </a:txBody>
                  <a:tcPr/>
                </a:tc>
                <a:tc>
                  <a:txBody>
                    <a:bodyPr/>
                    <a:lstStyle/>
                    <a:p>
                      <a:pPr algn="ctr" rtl="0" fontAlgn="ctr"/>
                      <a:r>
                        <a:rPr lang="es-CO" sz="900" u="none" strike="noStrike" dirty="0">
                          <a:effectLst/>
                        </a:rPr>
                        <a:t>3</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1907702748"/>
                  </a:ext>
                </a:extLst>
              </a:tr>
              <a:tr h="214451">
                <a:tc gridSpan="2">
                  <a:txBody>
                    <a:bodyPr/>
                    <a:lstStyle/>
                    <a:p>
                      <a:pPr algn="l" rtl="0" fontAlgn="ctr"/>
                      <a:r>
                        <a:rPr lang="es-CO" sz="900" u="none" strike="noStrike" dirty="0">
                          <a:effectLst/>
                        </a:rPr>
                        <a:t>En proceso de traslado a la Ger. Soc. en Liquidación</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tc hMerge="1">
                  <a:txBody>
                    <a:bodyPr/>
                    <a:lstStyle/>
                    <a:p>
                      <a:endParaRPr lang="es-CO"/>
                    </a:p>
                  </a:txBody>
                  <a:tcPr/>
                </a:tc>
                <a:tc>
                  <a:txBody>
                    <a:bodyPr/>
                    <a:lstStyle/>
                    <a:p>
                      <a:pPr algn="ctr" rtl="0" fontAlgn="ctr"/>
                      <a:r>
                        <a:rPr lang="es-CO" sz="900" u="none" strike="noStrike" dirty="0">
                          <a:effectLst/>
                        </a:rPr>
                        <a:t>24</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718556710"/>
                  </a:ext>
                </a:extLst>
              </a:tr>
              <a:tr h="214451">
                <a:tc gridSpan="2">
                  <a:txBody>
                    <a:bodyPr/>
                    <a:lstStyle/>
                    <a:p>
                      <a:pPr algn="l" rtl="0" fontAlgn="ctr"/>
                      <a:r>
                        <a:rPr lang="es-CO" sz="900" u="none" strike="noStrike" dirty="0">
                          <a:effectLst/>
                        </a:rPr>
                        <a:t>Participación</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tc hMerge="1">
                  <a:txBody>
                    <a:bodyPr/>
                    <a:lstStyle/>
                    <a:p>
                      <a:pPr algn="l" rtl="0" fontAlgn="ctr"/>
                      <a:endParaRPr lang="es-CO" sz="1100" b="0" i="0" u="none" strike="noStrike" dirty="0">
                        <a:solidFill>
                          <a:srgbClr val="000000"/>
                        </a:solidFill>
                        <a:effectLst/>
                        <a:latin typeface="Calibri" panose="020F0502020204030204" pitchFamily="34" charset="0"/>
                      </a:endParaRPr>
                    </a:p>
                  </a:txBody>
                  <a:tcPr marL="9525" marR="9525" marT="9525" marB="0" anchor="ctr">
                    <a:noFill/>
                  </a:tcPr>
                </a:tc>
                <a:tc>
                  <a:txBody>
                    <a:bodyPr/>
                    <a:lstStyle/>
                    <a:p>
                      <a:pPr algn="ctr" rtl="0" fontAlgn="ctr"/>
                      <a:r>
                        <a:rPr lang="es-CO" sz="900" u="none" strike="noStrike" dirty="0">
                          <a:effectLst/>
                        </a:rPr>
                        <a:t>22</a:t>
                      </a:r>
                      <a:endParaRPr lang="es-CO" sz="900" b="0" i="0" u="none" strike="noStrike" dirty="0">
                        <a:solidFill>
                          <a:srgbClr val="000000"/>
                        </a:solidFill>
                        <a:effectLst/>
                        <a:latin typeface="Calibri" panose="020F0502020204030204" pitchFamily="34" charset="0"/>
                      </a:endParaRPr>
                    </a:p>
                  </a:txBody>
                  <a:tcPr marL="7144" marR="7144" marT="7144" marB="0" anchor="ctr">
                    <a:solidFill>
                      <a:schemeClr val="bg1">
                        <a:lumMod val="85000"/>
                      </a:schemeClr>
                    </a:solidFill>
                  </a:tcPr>
                </a:tc>
                <a:extLst>
                  <a:ext uri="{0D108BD9-81ED-4DB2-BD59-A6C34878D82A}">
                    <a16:rowId xmlns:a16="http://schemas.microsoft.com/office/drawing/2014/main" val="2970040741"/>
                  </a:ext>
                </a:extLst>
              </a:tr>
              <a:tr h="285672">
                <a:tc gridSpan="2">
                  <a:txBody>
                    <a:bodyPr/>
                    <a:lstStyle/>
                    <a:p>
                      <a:pPr algn="l" rtl="0" fontAlgn="ctr"/>
                      <a:r>
                        <a:rPr lang="es-CO" sz="900" u="none" strike="noStrike">
                          <a:effectLst/>
                        </a:rPr>
                        <a:t>En proceso de registro en sistema por incautación reciente</a:t>
                      </a:r>
                      <a:endParaRPr lang="es-CO" sz="900" b="0" i="0" u="none" strike="noStrike">
                        <a:solidFill>
                          <a:srgbClr val="000000"/>
                        </a:solidFill>
                        <a:effectLst/>
                        <a:latin typeface="Calibri" panose="020F0502020204030204" pitchFamily="34" charset="0"/>
                      </a:endParaRPr>
                    </a:p>
                  </a:txBody>
                  <a:tcPr marL="7144" marR="7144" marT="7144" marB="0" anchor="ctr">
                    <a:noFill/>
                  </a:tcPr>
                </a:tc>
                <a:tc hMerge="1">
                  <a:txBody>
                    <a:bodyPr/>
                    <a:lstStyle/>
                    <a:p>
                      <a:endParaRPr lang="es-CO"/>
                    </a:p>
                  </a:txBody>
                  <a:tcPr/>
                </a:tc>
                <a:tc>
                  <a:txBody>
                    <a:bodyPr/>
                    <a:lstStyle/>
                    <a:p>
                      <a:pPr algn="ctr" rtl="0" fontAlgn="ctr"/>
                      <a:r>
                        <a:rPr lang="es-CO" sz="900" u="none" strike="noStrike" dirty="0">
                          <a:effectLst/>
                        </a:rPr>
                        <a:t>67</a:t>
                      </a:r>
                      <a:endParaRPr lang="es-CO" sz="900" b="0"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2605393712"/>
                  </a:ext>
                </a:extLst>
              </a:tr>
              <a:tr h="214451">
                <a:tc gridSpan="2">
                  <a:txBody>
                    <a:bodyPr/>
                    <a:lstStyle/>
                    <a:p>
                      <a:pPr algn="ctr" rtl="0" fontAlgn="ctr"/>
                      <a:r>
                        <a:rPr lang="es-CO" sz="900" u="none" strike="noStrike" dirty="0">
                          <a:effectLst/>
                        </a:rPr>
                        <a:t>TOTAL</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tc hMerge="1">
                  <a:txBody>
                    <a:bodyPr/>
                    <a:lstStyle/>
                    <a:p>
                      <a:pPr algn="ctr" rtl="0" fontAlgn="ctr"/>
                      <a:endParaRPr lang="es-CO" sz="1100" b="1" i="0" u="none" strike="noStrike" dirty="0">
                        <a:solidFill>
                          <a:srgbClr val="000000"/>
                        </a:solidFill>
                        <a:effectLst/>
                        <a:latin typeface="Calibri" panose="020F0502020204030204" pitchFamily="34" charset="0"/>
                      </a:endParaRPr>
                    </a:p>
                  </a:txBody>
                  <a:tcPr marL="9525" marR="9525" marT="9525" marB="0" anchor="ctr">
                    <a:noFill/>
                  </a:tcPr>
                </a:tc>
                <a:tc>
                  <a:txBody>
                    <a:bodyPr/>
                    <a:lstStyle/>
                    <a:p>
                      <a:pPr algn="ctr" rtl="0" fontAlgn="ctr"/>
                      <a:r>
                        <a:rPr lang="es-CO" sz="900" b="1" u="none" strike="noStrike" dirty="0">
                          <a:effectLst/>
                        </a:rPr>
                        <a:t>830</a:t>
                      </a:r>
                      <a:endParaRPr lang="es-CO" sz="900" b="1" i="0" u="none" strike="noStrike" dirty="0">
                        <a:solidFill>
                          <a:srgbClr val="000000"/>
                        </a:solidFill>
                        <a:effectLst/>
                        <a:latin typeface="Calibri" panose="020F0502020204030204" pitchFamily="34" charset="0"/>
                      </a:endParaRPr>
                    </a:p>
                  </a:txBody>
                  <a:tcPr marL="7144" marR="7144" marT="7144" marB="0" anchor="ctr">
                    <a:noFill/>
                  </a:tcPr>
                </a:tc>
                <a:extLst>
                  <a:ext uri="{0D108BD9-81ED-4DB2-BD59-A6C34878D82A}">
                    <a16:rowId xmlns:a16="http://schemas.microsoft.com/office/drawing/2014/main" val="4283746138"/>
                  </a:ext>
                </a:extLst>
              </a:tr>
            </a:tbl>
          </a:graphicData>
        </a:graphic>
      </p:graphicFrame>
      <p:pic>
        <p:nvPicPr>
          <p:cNvPr id="7" name="Imagen 6">
            <a:extLst>
              <a:ext uri="{FF2B5EF4-FFF2-40B4-BE49-F238E27FC236}">
                <a16:creationId xmlns:a16="http://schemas.microsoft.com/office/drawing/2014/main" id="{D9578DC7-2F48-4EA2-81C3-37470FF25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F8A60167-F2BE-40D5-8F09-D7133F0364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71F3B510-1430-4551-9C8F-9717B222CC8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AE506241-0573-4722-A480-4423E6B4961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1495315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10631C7-E08B-482B-8544-A7187393CC29}"/>
              </a:ext>
            </a:extLst>
          </p:cNvPr>
          <p:cNvSpPr txBox="1"/>
          <p:nvPr/>
        </p:nvSpPr>
        <p:spPr>
          <a:xfrm>
            <a:off x="2614460" y="881196"/>
            <a:ext cx="6857295" cy="584775"/>
          </a:xfrm>
          <a:prstGeom prst="rect">
            <a:avLst/>
          </a:prstGeom>
          <a:noFill/>
        </p:spPr>
        <p:txBody>
          <a:bodyPr wrap="square" rtlCol="0">
            <a:spAutoFit/>
          </a:bodyPr>
          <a:lstStyle/>
          <a:p>
            <a:pPr algn="ctr" defTabSz="342900"/>
            <a:r>
              <a:rPr lang="es-CO" sz="3200" b="1" dirty="0">
                <a:solidFill>
                  <a:srgbClr val="002060"/>
                </a:solidFill>
              </a:rPr>
              <a:t>ACTIVIDADES DE CIRCULARIZACIÓN</a:t>
            </a:r>
          </a:p>
        </p:txBody>
      </p:sp>
      <p:graphicFrame>
        <p:nvGraphicFramePr>
          <p:cNvPr id="3" name="Tabla 2">
            <a:extLst>
              <a:ext uri="{FF2B5EF4-FFF2-40B4-BE49-F238E27FC236}">
                <a16:creationId xmlns:a16="http://schemas.microsoft.com/office/drawing/2014/main" id="{2EC89D62-F635-44E7-B2A0-F01870E8D0FA}"/>
              </a:ext>
            </a:extLst>
          </p:cNvPr>
          <p:cNvGraphicFramePr>
            <a:graphicFrameLocks noGrp="1"/>
          </p:cNvGraphicFramePr>
          <p:nvPr>
            <p:extLst>
              <p:ext uri="{D42A27DB-BD31-4B8C-83A1-F6EECF244321}">
                <p14:modId xmlns:p14="http://schemas.microsoft.com/office/powerpoint/2010/main" val="477876226"/>
              </p:ext>
            </p:extLst>
          </p:nvPr>
        </p:nvGraphicFramePr>
        <p:xfrm>
          <a:off x="1157336" y="3255868"/>
          <a:ext cx="3810903" cy="2904894"/>
        </p:xfrm>
        <a:graphic>
          <a:graphicData uri="http://schemas.openxmlformats.org/drawingml/2006/table">
            <a:tbl>
              <a:tblPr>
                <a:tableStyleId>{BC89EF96-8CEA-46FF-86C4-4CE0E7609802}</a:tableStyleId>
              </a:tblPr>
              <a:tblGrid>
                <a:gridCol w="3319173">
                  <a:extLst>
                    <a:ext uri="{9D8B030D-6E8A-4147-A177-3AD203B41FA5}">
                      <a16:colId xmlns:a16="http://schemas.microsoft.com/office/drawing/2014/main" val="2372197861"/>
                    </a:ext>
                  </a:extLst>
                </a:gridCol>
                <a:gridCol w="491730">
                  <a:extLst>
                    <a:ext uri="{9D8B030D-6E8A-4147-A177-3AD203B41FA5}">
                      <a16:colId xmlns:a16="http://schemas.microsoft.com/office/drawing/2014/main" val="2945855352"/>
                    </a:ext>
                  </a:extLst>
                </a:gridCol>
              </a:tblGrid>
              <a:tr h="198706">
                <a:tc>
                  <a:txBody>
                    <a:bodyPr/>
                    <a:lstStyle/>
                    <a:p>
                      <a:pPr algn="l" fontAlgn="ctr"/>
                      <a:r>
                        <a:rPr lang="es-CO" sz="800" b="1" u="none" strike="noStrike" dirty="0">
                          <a:effectLst/>
                        </a:rPr>
                        <a:t>No. SOLICITUDES PENDIENTES</a:t>
                      </a:r>
                      <a:endParaRPr lang="es-CO" sz="800" b="1"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fontAlgn="b"/>
                      <a:r>
                        <a:rPr lang="es-CO" sz="800" b="1" u="none" strike="noStrike" dirty="0">
                          <a:effectLst/>
                        </a:rPr>
                        <a:t>400</a:t>
                      </a:r>
                      <a:endParaRPr lang="es-CO" sz="800" b="1"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413740598"/>
                  </a:ext>
                </a:extLst>
              </a:tr>
              <a:tr h="198706">
                <a:tc>
                  <a:txBody>
                    <a:bodyPr/>
                    <a:lstStyle/>
                    <a:p>
                      <a:pPr algn="l" fontAlgn="b"/>
                      <a:endParaRPr lang="es-CO" sz="800" b="0" i="0" u="none" strike="noStrike" dirty="0">
                        <a:solidFill>
                          <a:srgbClr val="000000"/>
                        </a:solidFill>
                        <a:effectLst/>
                        <a:latin typeface="Calibri" panose="020F0502020204030204" pitchFamily="34" charset="0"/>
                      </a:endParaRPr>
                    </a:p>
                  </a:txBody>
                  <a:tcPr marL="7144" marR="7144" marT="7144"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s-CO" sz="800" b="0" i="0" u="none" strike="noStrike">
                        <a:solidFill>
                          <a:srgbClr val="000000"/>
                        </a:solidFill>
                        <a:effectLst/>
                        <a:latin typeface="Calibri" panose="020F0502020204030204" pitchFamily="34" charset="0"/>
                      </a:endParaRPr>
                    </a:p>
                  </a:txBody>
                  <a:tcPr marL="7144" marR="7144" marT="7144"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8149039"/>
                  </a:ext>
                </a:extLst>
              </a:tr>
              <a:tr h="189244">
                <a:tc gridSpan="2">
                  <a:txBody>
                    <a:bodyPr/>
                    <a:lstStyle/>
                    <a:p>
                      <a:pPr algn="ctr" fontAlgn="ctr"/>
                      <a:r>
                        <a:rPr lang="es-CO" sz="800" b="1" u="none" strike="noStrike" dirty="0">
                          <a:effectLst/>
                        </a:rPr>
                        <a:t>SOCIEDADES</a:t>
                      </a:r>
                      <a:endParaRPr lang="es-CO" sz="800" b="1"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hMerge="1">
                  <a:txBody>
                    <a:bodyPr/>
                    <a:lstStyle/>
                    <a:p>
                      <a:endParaRPr lang="es-CO"/>
                    </a:p>
                  </a:txBody>
                  <a:tcPr/>
                </a:tc>
                <a:extLst>
                  <a:ext uri="{0D108BD9-81ED-4DB2-BD59-A6C34878D82A}">
                    <a16:rowId xmlns:a16="http://schemas.microsoft.com/office/drawing/2014/main" val="1282366790"/>
                  </a:ext>
                </a:extLst>
              </a:tr>
              <a:tr h="189244">
                <a:tc>
                  <a:txBody>
                    <a:bodyPr/>
                    <a:lstStyle/>
                    <a:p>
                      <a:pPr algn="l" fontAlgn="ctr"/>
                      <a:r>
                        <a:rPr lang="es-CO" sz="800" u="none" strike="noStrike" dirty="0">
                          <a:effectLst/>
                        </a:rPr>
                        <a:t>SOLICITAR ACTA DE MATERIALIZACIÓN</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s-CO" sz="800" u="none" strike="noStrike" dirty="0">
                          <a:effectLst/>
                        </a:rPr>
                        <a:t>157</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43898499"/>
                  </a:ext>
                </a:extLst>
              </a:tr>
              <a:tr h="189244">
                <a:tc>
                  <a:txBody>
                    <a:bodyPr/>
                    <a:lstStyle/>
                    <a:p>
                      <a:pPr algn="l" fontAlgn="ctr"/>
                      <a:r>
                        <a:rPr lang="es-CO" sz="800" u="none" strike="noStrike" dirty="0">
                          <a:effectLst/>
                        </a:rPr>
                        <a:t>SOLICITAR INSCRIPCIÓN DE MEDIDAS</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s-CO" sz="800" u="none" strike="noStrike" dirty="0">
                          <a:effectLst/>
                        </a:rPr>
                        <a:t>42</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13792030"/>
                  </a:ext>
                </a:extLst>
              </a:tr>
              <a:tr h="198706">
                <a:tc>
                  <a:txBody>
                    <a:bodyPr/>
                    <a:lstStyle/>
                    <a:p>
                      <a:pPr algn="l" fontAlgn="ctr"/>
                      <a:r>
                        <a:rPr lang="es-CO" sz="800" u="none" strike="noStrike" dirty="0">
                          <a:effectLst/>
                        </a:rPr>
                        <a:t>SOLICITAR RESOLUCIÓN DE INICIO</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800" u="none" strike="noStrike" dirty="0">
                          <a:effectLst/>
                        </a:rPr>
                        <a:t>15</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1860396"/>
                  </a:ext>
                </a:extLst>
              </a:tr>
              <a:tr h="198706">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0498355"/>
                  </a:ext>
                </a:extLst>
              </a:tr>
              <a:tr h="189244">
                <a:tc gridSpan="2">
                  <a:txBody>
                    <a:bodyPr/>
                    <a:lstStyle/>
                    <a:p>
                      <a:pPr algn="ctr" fontAlgn="ctr"/>
                      <a:r>
                        <a:rPr lang="es-CO" sz="800" b="1" u="none" strike="noStrike" dirty="0">
                          <a:effectLst/>
                        </a:rPr>
                        <a:t>ESTABLECIMIENTOS DE COMERCIO</a:t>
                      </a:r>
                      <a:endParaRPr lang="es-CO" sz="800" b="1"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hMerge="1">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360215294"/>
                  </a:ext>
                </a:extLst>
              </a:tr>
              <a:tr h="189244">
                <a:tc>
                  <a:txBody>
                    <a:bodyPr/>
                    <a:lstStyle/>
                    <a:p>
                      <a:pPr algn="l" fontAlgn="ctr"/>
                      <a:r>
                        <a:rPr lang="es-CO" sz="800" u="none" strike="noStrike" dirty="0">
                          <a:effectLst/>
                        </a:rPr>
                        <a:t>SOLICITAR ACTA DE MATERIALIZACIÓN</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s-CO" sz="800" u="none" strike="noStrike" dirty="0">
                          <a:effectLst/>
                        </a:rPr>
                        <a:t>9</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95970095"/>
                  </a:ext>
                </a:extLst>
              </a:tr>
              <a:tr h="189244">
                <a:tc>
                  <a:txBody>
                    <a:bodyPr/>
                    <a:lstStyle/>
                    <a:p>
                      <a:pPr algn="l" fontAlgn="ctr"/>
                      <a:r>
                        <a:rPr lang="es-CO" sz="800" u="none" strike="noStrike" dirty="0">
                          <a:effectLst/>
                        </a:rPr>
                        <a:t>SOLICITAR INSCRIPCIÓN DE MEDIDAS</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s-CO" sz="800" u="none" strike="noStrike" dirty="0">
                          <a:effectLst/>
                        </a:rPr>
                        <a:t>12</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53966129"/>
                  </a:ext>
                </a:extLst>
              </a:tr>
              <a:tr h="198706">
                <a:tc>
                  <a:txBody>
                    <a:bodyPr/>
                    <a:lstStyle/>
                    <a:p>
                      <a:pPr algn="l" fontAlgn="ctr"/>
                      <a:r>
                        <a:rPr lang="es-CO" sz="800" u="none" strike="noStrike" dirty="0">
                          <a:effectLst/>
                        </a:rPr>
                        <a:t>SOLICITAR RESOLUCIÓN DE INICIO</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800" u="none" strike="noStrike" dirty="0">
                          <a:effectLst/>
                        </a:rPr>
                        <a:t>26</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6942130"/>
                  </a:ext>
                </a:extLst>
              </a:tr>
              <a:tr h="198706">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3586186"/>
                  </a:ext>
                </a:extLst>
              </a:tr>
              <a:tr h="189244">
                <a:tc gridSpan="2">
                  <a:txBody>
                    <a:bodyPr/>
                    <a:lstStyle/>
                    <a:p>
                      <a:pPr algn="ctr" fontAlgn="ctr"/>
                      <a:r>
                        <a:rPr lang="es-CO" sz="800" b="1" u="none" strike="noStrike" dirty="0">
                          <a:effectLst/>
                        </a:rPr>
                        <a:t>INMUEBLES SOCIALES</a:t>
                      </a:r>
                      <a:endParaRPr lang="es-CO" sz="800" b="1"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hMerge="1">
                  <a:txBody>
                    <a:bodyPr/>
                    <a:lstStyle/>
                    <a:p>
                      <a:pPr algn="ctr" fontAlgn="ctr"/>
                      <a:endParaRPr lang="es-CO" sz="1000" b="1" i="0" u="none" strike="noStrike" dirty="0">
                        <a:solidFill>
                          <a:srgbClr val="000000"/>
                        </a:solidFill>
                        <a:effectLst/>
                        <a:latin typeface="Arial Narrow" panose="020B0606020202030204" pitchFamily="34" charset="0"/>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58708914"/>
                  </a:ext>
                </a:extLst>
              </a:tr>
              <a:tr h="189244">
                <a:tc>
                  <a:txBody>
                    <a:bodyPr/>
                    <a:lstStyle/>
                    <a:p>
                      <a:pPr algn="l" fontAlgn="ctr"/>
                      <a:r>
                        <a:rPr lang="es-CO" sz="800" u="none" strike="noStrike" dirty="0">
                          <a:effectLst/>
                        </a:rPr>
                        <a:t>SOLICITAR ACTA DE MATERIALIZACIÓN</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s-CO" sz="800" u="none" strike="noStrike" dirty="0">
                          <a:effectLst/>
                        </a:rPr>
                        <a:t>98</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91722710"/>
                  </a:ext>
                </a:extLst>
              </a:tr>
              <a:tr h="198706">
                <a:tc>
                  <a:txBody>
                    <a:bodyPr/>
                    <a:lstStyle/>
                    <a:p>
                      <a:pPr algn="l" fontAlgn="ctr"/>
                      <a:r>
                        <a:rPr lang="es-CO" sz="800" u="none" strike="noStrike" dirty="0">
                          <a:effectLst/>
                        </a:rPr>
                        <a:t>SOLICITAR INSCRIPCIÓN DE MEDIDAS</a:t>
                      </a:r>
                      <a:endParaRPr lang="es-CO" sz="800" b="0" i="0" u="none" strike="noStrike" dirty="0">
                        <a:solidFill>
                          <a:srgbClr val="000000"/>
                        </a:solidFill>
                        <a:effectLst/>
                        <a:latin typeface="Arial Narrow" panose="020B060602020203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800" u="none" strike="noStrike" dirty="0">
                          <a:effectLst/>
                        </a:rPr>
                        <a:t>41</a:t>
                      </a:r>
                      <a:endParaRPr lang="es-CO" sz="800" b="0" i="0" u="none" strike="noStrike" dirty="0">
                        <a:solidFill>
                          <a:srgbClr val="000000"/>
                        </a:solidFill>
                        <a:effectLst/>
                        <a:latin typeface="Calibri" panose="020F0502020204030204" pitchFamily="34" charset="0"/>
                      </a:endParaRPr>
                    </a:p>
                  </a:txBody>
                  <a:tcPr marL="7144" marR="7144" marT="7144"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6220308"/>
                  </a:ext>
                </a:extLst>
              </a:tr>
            </a:tbl>
          </a:graphicData>
        </a:graphic>
      </p:graphicFrame>
      <p:graphicFrame>
        <p:nvGraphicFramePr>
          <p:cNvPr id="11" name="Tabla 10">
            <a:extLst>
              <a:ext uri="{FF2B5EF4-FFF2-40B4-BE49-F238E27FC236}">
                <a16:creationId xmlns:a16="http://schemas.microsoft.com/office/drawing/2014/main" id="{75FD3464-E20E-497B-A75C-5B5F09937BB9}"/>
              </a:ext>
            </a:extLst>
          </p:cNvPr>
          <p:cNvGraphicFramePr>
            <a:graphicFrameLocks noGrp="1"/>
          </p:cNvGraphicFramePr>
          <p:nvPr>
            <p:extLst>
              <p:ext uri="{D42A27DB-BD31-4B8C-83A1-F6EECF244321}">
                <p14:modId xmlns:p14="http://schemas.microsoft.com/office/powerpoint/2010/main" val="1389270950"/>
              </p:ext>
            </p:extLst>
          </p:nvPr>
        </p:nvGraphicFramePr>
        <p:xfrm>
          <a:off x="5821136" y="1902439"/>
          <a:ext cx="5806984" cy="3941924"/>
        </p:xfrm>
        <a:graphic>
          <a:graphicData uri="http://schemas.openxmlformats.org/drawingml/2006/table">
            <a:tbl>
              <a:tblPr firstRow="1" firstCol="1" bandRow="1">
                <a:tableStyleId>{5A111915-BE36-4E01-A7E5-04B1672EAD32}</a:tableStyleId>
              </a:tblPr>
              <a:tblGrid>
                <a:gridCol w="3796873">
                  <a:extLst>
                    <a:ext uri="{9D8B030D-6E8A-4147-A177-3AD203B41FA5}">
                      <a16:colId xmlns:a16="http://schemas.microsoft.com/office/drawing/2014/main" val="2511072022"/>
                    </a:ext>
                  </a:extLst>
                </a:gridCol>
                <a:gridCol w="2010111">
                  <a:extLst>
                    <a:ext uri="{9D8B030D-6E8A-4147-A177-3AD203B41FA5}">
                      <a16:colId xmlns:a16="http://schemas.microsoft.com/office/drawing/2014/main" val="2303379525"/>
                    </a:ext>
                  </a:extLst>
                </a:gridCol>
              </a:tblGrid>
              <a:tr h="234735">
                <a:tc>
                  <a:txBody>
                    <a:bodyPr/>
                    <a:lstStyle/>
                    <a:p>
                      <a:pPr algn="ctr" rtl="0" fontAlgn="ctr"/>
                      <a:r>
                        <a:rPr lang="es-CO" sz="1200" u="none" strike="noStrike" dirty="0">
                          <a:effectLst/>
                        </a:rPr>
                        <a:t>ENTIDADES</a:t>
                      </a:r>
                      <a:endParaRPr lang="es-CO" sz="1200" b="1"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a:effectLst/>
                        </a:rPr>
                        <a:t>No. Solicitudes</a:t>
                      </a:r>
                      <a:endParaRPr lang="es-CO" sz="1200" b="1" i="0" u="none" strike="noStrike">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636912385"/>
                  </a:ext>
                </a:extLst>
              </a:tr>
              <a:tr h="234735">
                <a:tc>
                  <a:txBody>
                    <a:bodyPr/>
                    <a:lstStyle/>
                    <a:p>
                      <a:pPr algn="l" rtl="0" fontAlgn="ctr"/>
                      <a:r>
                        <a:rPr lang="es-CO" sz="800" u="none" strike="noStrike" dirty="0">
                          <a:effectLst/>
                        </a:rPr>
                        <a:t>FISCALÍA </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51</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2156326273"/>
                  </a:ext>
                </a:extLst>
              </a:tr>
              <a:tr h="234735">
                <a:tc>
                  <a:txBody>
                    <a:bodyPr/>
                    <a:lstStyle/>
                    <a:p>
                      <a:pPr algn="l" rtl="0" fontAlgn="ctr"/>
                      <a:r>
                        <a:rPr lang="es-CO" sz="800" u="none" strike="noStrike" dirty="0">
                          <a:effectLst/>
                        </a:rPr>
                        <a:t>CÁMARA DE COMERCIO</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15</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2508536371"/>
                  </a:ext>
                </a:extLst>
              </a:tr>
              <a:tr h="234735">
                <a:tc>
                  <a:txBody>
                    <a:bodyPr/>
                    <a:lstStyle/>
                    <a:p>
                      <a:pPr algn="l" rtl="0" fontAlgn="ctr"/>
                      <a:r>
                        <a:rPr lang="es-CO" sz="800" u="none" strike="noStrike" dirty="0">
                          <a:effectLst/>
                        </a:rPr>
                        <a:t>BANCO AGRARIO</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12</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652325046"/>
                  </a:ext>
                </a:extLst>
              </a:tr>
              <a:tr h="331866">
                <a:tc>
                  <a:txBody>
                    <a:bodyPr/>
                    <a:lstStyle/>
                    <a:p>
                      <a:pPr algn="l" rtl="0" fontAlgn="ctr"/>
                      <a:r>
                        <a:rPr lang="es-CO" sz="800" u="none" strike="noStrike" dirty="0">
                          <a:effectLst/>
                        </a:rPr>
                        <a:t>DIRECCION DE IMPUESTOS Y ADUANAS NACIONALES</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21</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1839264004"/>
                  </a:ext>
                </a:extLst>
              </a:tr>
              <a:tr h="331866">
                <a:tc>
                  <a:txBody>
                    <a:bodyPr/>
                    <a:lstStyle/>
                    <a:p>
                      <a:pPr algn="l" rtl="0" fontAlgn="ctr"/>
                      <a:r>
                        <a:rPr lang="es-CO" sz="800" u="none" strike="noStrike" dirty="0">
                          <a:effectLst/>
                        </a:rPr>
                        <a:t>INSTITUTO NACIONAL DE VIGILANCIA</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2</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2790238725"/>
                  </a:ext>
                </a:extLst>
              </a:tr>
              <a:tr h="234735">
                <a:tc>
                  <a:txBody>
                    <a:bodyPr/>
                    <a:lstStyle/>
                    <a:p>
                      <a:pPr algn="l" rtl="0" fontAlgn="ctr"/>
                      <a:r>
                        <a:rPr lang="es-CO" sz="800" u="none" strike="noStrike" dirty="0">
                          <a:effectLst/>
                        </a:rPr>
                        <a:t>INVIMA</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19</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1894492459"/>
                  </a:ext>
                </a:extLst>
              </a:tr>
              <a:tr h="234735">
                <a:tc>
                  <a:txBody>
                    <a:bodyPr/>
                    <a:lstStyle/>
                    <a:p>
                      <a:pPr algn="l" rtl="0" fontAlgn="ctr"/>
                      <a:r>
                        <a:rPr lang="es-CO" sz="800" u="none" strike="noStrike" dirty="0">
                          <a:effectLst/>
                        </a:rPr>
                        <a:t>MINISTERIO DE TRANSPORTE</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13</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3302879416"/>
                  </a:ext>
                </a:extLst>
              </a:tr>
              <a:tr h="331866">
                <a:tc>
                  <a:txBody>
                    <a:bodyPr/>
                    <a:lstStyle/>
                    <a:p>
                      <a:pPr algn="l" rtl="0" fontAlgn="ctr"/>
                      <a:r>
                        <a:rPr lang="es-CO" sz="800" u="none" strike="noStrike" dirty="0">
                          <a:effectLst/>
                        </a:rPr>
                        <a:t>SECRETARIA DE HACIENDA MUNICIPAL</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10</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1151494810"/>
                  </a:ext>
                </a:extLst>
              </a:tr>
              <a:tr h="331866">
                <a:tc>
                  <a:txBody>
                    <a:bodyPr/>
                    <a:lstStyle/>
                    <a:p>
                      <a:pPr algn="l" rtl="0" fontAlgn="ctr"/>
                      <a:r>
                        <a:rPr lang="es-CO" sz="800" u="none" strike="noStrike" dirty="0">
                          <a:effectLst/>
                        </a:rPr>
                        <a:t>SECRETARIA DISTRITAL DE HACIENDA</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10</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2394998169"/>
                  </a:ext>
                </a:extLst>
              </a:tr>
              <a:tr h="331866">
                <a:tc>
                  <a:txBody>
                    <a:bodyPr/>
                    <a:lstStyle/>
                    <a:p>
                      <a:pPr algn="l" rtl="0" fontAlgn="ctr"/>
                      <a:r>
                        <a:rPr lang="es-CO" sz="800" u="none" strike="noStrike" dirty="0">
                          <a:effectLst/>
                        </a:rPr>
                        <a:t>SUPERINTENDENCIA DE INDUSTRIA Y COMERCIO</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19</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3976808662"/>
                  </a:ext>
                </a:extLst>
              </a:tr>
              <a:tr h="331866">
                <a:tc>
                  <a:txBody>
                    <a:bodyPr/>
                    <a:lstStyle/>
                    <a:p>
                      <a:pPr algn="l" rtl="0" fontAlgn="ctr"/>
                      <a:r>
                        <a:rPr lang="es-CO" sz="800" u="none" strike="noStrike" dirty="0">
                          <a:effectLst/>
                        </a:rPr>
                        <a:t>SUPERINTENDENCIA DE NOTARIADO Y REGISTRO</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13</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790023521"/>
                  </a:ext>
                </a:extLst>
              </a:tr>
              <a:tr h="331866">
                <a:tc>
                  <a:txBody>
                    <a:bodyPr/>
                    <a:lstStyle/>
                    <a:p>
                      <a:pPr algn="l" rtl="0" fontAlgn="ctr"/>
                      <a:r>
                        <a:rPr lang="es-CO" sz="800" u="none" strike="noStrike" dirty="0">
                          <a:effectLst/>
                        </a:rPr>
                        <a:t>SUPERINTENDENCIA DE SOCIEDADES</a:t>
                      </a:r>
                      <a:endParaRPr lang="es-CO" sz="800" b="0"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200" u="none" strike="noStrike" dirty="0">
                          <a:effectLst/>
                        </a:rPr>
                        <a:t>12</a:t>
                      </a:r>
                      <a:endParaRPr lang="es-CO" sz="1200" b="0"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2004435857"/>
                  </a:ext>
                </a:extLst>
              </a:tr>
              <a:tr h="210452">
                <a:tc>
                  <a:txBody>
                    <a:bodyPr/>
                    <a:lstStyle/>
                    <a:p>
                      <a:pPr algn="l" rtl="0" fontAlgn="ctr"/>
                      <a:r>
                        <a:rPr lang="es-CO" sz="1100" u="none" strike="noStrike" dirty="0">
                          <a:effectLst/>
                        </a:rPr>
                        <a:t>TOTAL GENERAL</a:t>
                      </a:r>
                      <a:endParaRPr lang="es-CO" sz="1100" b="1" i="0" u="none" strike="noStrike" dirty="0">
                        <a:solidFill>
                          <a:srgbClr val="000000"/>
                        </a:solidFill>
                        <a:effectLst/>
                        <a:latin typeface="Calibri" panose="020F0502020204030204" pitchFamily="34" charset="0"/>
                      </a:endParaRPr>
                    </a:p>
                  </a:txBody>
                  <a:tcPr marL="6971" marR="6971" marT="6971" marB="0" anchor="ctr"/>
                </a:tc>
                <a:tc>
                  <a:txBody>
                    <a:bodyPr/>
                    <a:lstStyle/>
                    <a:p>
                      <a:pPr algn="ctr" rtl="0" fontAlgn="ctr"/>
                      <a:r>
                        <a:rPr lang="es-CO" sz="1100" u="none" strike="noStrike" dirty="0">
                          <a:effectLst/>
                        </a:rPr>
                        <a:t>131</a:t>
                      </a:r>
                      <a:endParaRPr lang="es-CO" sz="1100" b="1" i="0" u="none" strike="noStrike" dirty="0">
                        <a:solidFill>
                          <a:srgbClr val="000000"/>
                        </a:solidFill>
                        <a:effectLst/>
                        <a:latin typeface="Calibri" panose="020F0502020204030204" pitchFamily="34" charset="0"/>
                      </a:endParaRPr>
                    </a:p>
                  </a:txBody>
                  <a:tcPr marL="6971" marR="6971" marT="6971" marB="0" anchor="ctr"/>
                </a:tc>
                <a:extLst>
                  <a:ext uri="{0D108BD9-81ED-4DB2-BD59-A6C34878D82A}">
                    <a16:rowId xmlns:a16="http://schemas.microsoft.com/office/drawing/2014/main" val="3047819567"/>
                  </a:ext>
                </a:extLst>
              </a:tr>
            </a:tbl>
          </a:graphicData>
        </a:graphic>
      </p:graphicFrame>
      <p:pic>
        <p:nvPicPr>
          <p:cNvPr id="12" name="table">
            <a:extLst>
              <a:ext uri="{FF2B5EF4-FFF2-40B4-BE49-F238E27FC236}">
                <a16:creationId xmlns:a16="http://schemas.microsoft.com/office/drawing/2014/main" id="{77E78341-3DEB-4CC7-BBE3-D36D63F31977}"/>
              </a:ext>
            </a:extLst>
          </p:cNvPr>
          <p:cNvPicPr>
            <a:picLocks noChangeAspect="1"/>
          </p:cNvPicPr>
          <p:nvPr/>
        </p:nvPicPr>
        <p:blipFill>
          <a:blip r:embed="rId2">
            <a:duotone>
              <a:prstClr val="black"/>
              <a:schemeClr val="accent1">
                <a:tint val="45000"/>
                <a:satMod val="400000"/>
              </a:schemeClr>
            </a:duotone>
          </a:blip>
          <a:stretch>
            <a:fillRect/>
          </a:stretch>
        </p:blipFill>
        <p:spPr>
          <a:xfrm>
            <a:off x="1430684" y="1642284"/>
            <a:ext cx="3121718" cy="1337746"/>
          </a:xfrm>
          <a:prstGeom prst="rect">
            <a:avLst/>
          </a:prstGeom>
        </p:spPr>
      </p:pic>
      <p:pic>
        <p:nvPicPr>
          <p:cNvPr id="13" name="Imagen 12">
            <a:extLst>
              <a:ext uri="{FF2B5EF4-FFF2-40B4-BE49-F238E27FC236}">
                <a16:creationId xmlns:a16="http://schemas.microsoft.com/office/drawing/2014/main" id="{AEAFFB57-FFBF-4004-A6F5-243BE50CA0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31C384BE-6124-49D4-A0E2-75E0EA1E53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BA81643B-4C53-48EF-B91B-5190F6C34A8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57D3058E-BDBF-4B43-AF64-9240AEED32E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572172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6A258887-E3E2-4623-BD81-436F47FAB734}"/>
              </a:ext>
            </a:extLst>
          </p:cNvPr>
          <p:cNvSpPr txBox="1"/>
          <p:nvPr/>
        </p:nvSpPr>
        <p:spPr>
          <a:xfrm>
            <a:off x="2901329" y="964000"/>
            <a:ext cx="6534496" cy="1569660"/>
          </a:xfrm>
          <a:prstGeom prst="rect">
            <a:avLst/>
          </a:prstGeom>
          <a:noFill/>
        </p:spPr>
        <p:txBody>
          <a:bodyPr wrap="square" rtlCol="0">
            <a:spAutoFit/>
          </a:bodyPr>
          <a:lstStyle/>
          <a:p>
            <a:pPr algn="ctr" defTabSz="342900"/>
            <a:r>
              <a:rPr lang="es-CO" sz="3200" b="1" dirty="0">
                <a:solidFill>
                  <a:srgbClr val="002060"/>
                </a:solidFill>
              </a:rPr>
              <a:t>TOTAL ASAMBLEAS REALIZADAS A NIVEL DEL ÁREA DE SOCIEDADES ACTIVAS PERÍODO (2017-2019)</a:t>
            </a:r>
          </a:p>
        </p:txBody>
      </p:sp>
      <p:graphicFrame>
        <p:nvGraphicFramePr>
          <p:cNvPr id="5" name="Tabla 4">
            <a:extLst>
              <a:ext uri="{FF2B5EF4-FFF2-40B4-BE49-F238E27FC236}">
                <a16:creationId xmlns:a16="http://schemas.microsoft.com/office/drawing/2014/main" id="{9A6F83D8-6B3E-4CA1-8F06-49525E31C80E}"/>
              </a:ext>
            </a:extLst>
          </p:cNvPr>
          <p:cNvGraphicFramePr>
            <a:graphicFrameLocks noGrp="1"/>
          </p:cNvGraphicFramePr>
          <p:nvPr>
            <p:extLst>
              <p:ext uri="{D42A27DB-BD31-4B8C-83A1-F6EECF244321}">
                <p14:modId xmlns:p14="http://schemas.microsoft.com/office/powerpoint/2010/main" val="2113961169"/>
              </p:ext>
            </p:extLst>
          </p:nvPr>
        </p:nvGraphicFramePr>
        <p:xfrm>
          <a:off x="3956580" y="2858244"/>
          <a:ext cx="4023101" cy="2981423"/>
        </p:xfrm>
        <a:graphic>
          <a:graphicData uri="http://schemas.openxmlformats.org/drawingml/2006/table">
            <a:tbl>
              <a:tblPr>
                <a:tableStyleId>{3C2FFA5D-87B4-456A-9821-1D502468CF0F}</a:tableStyleId>
              </a:tblPr>
              <a:tblGrid>
                <a:gridCol w="1798751">
                  <a:extLst>
                    <a:ext uri="{9D8B030D-6E8A-4147-A177-3AD203B41FA5}">
                      <a16:colId xmlns:a16="http://schemas.microsoft.com/office/drawing/2014/main" val="2956231224"/>
                    </a:ext>
                  </a:extLst>
                </a:gridCol>
                <a:gridCol w="2224350">
                  <a:extLst>
                    <a:ext uri="{9D8B030D-6E8A-4147-A177-3AD203B41FA5}">
                      <a16:colId xmlns:a16="http://schemas.microsoft.com/office/drawing/2014/main" val="2456489648"/>
                    </a:ext>
                  </a:extLst>
                </a:gridCol>
              </a:tblGrid>
              <a:tr h="1192568">
                <a:tc>
                  <a:txBody>
                    <a:bodyPr/>
                    <a:lstStyle/>
                    <a:p>
                      <a:pPr algn="ctr" rtl="0" fontAlgn="ctr"/>
                      <a:r>
                        <a:rPr lang="es-CO" sz="1800" b="1" u="none" strike="noStrike" dirty="0">
                          <a:effectLst/>
                        </a:rPr>
                        <a:t>AÑO</a:t>
                      </a:r>
                      <a:endParaRPr lang="es-CO"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ctr"/>
                      <a:r>
                        <a:rPr lang="es-CO" sz="1800" b="1" u="none" strike="noStrike" dirty="0">
                          <a:effectLst/>
                        </a:rPr>
                        <a:t>N° DE ASAMBLEAS</a:t>
                      </a:r>
                      <a:endParaRPr lang="es-CO" sz="18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863933261"/>
                  </a:ext>
                </a:extLst>
              </a:tr>
              <a:tr h="596285">
                <a:tc>
                  <a:txBody>
                    <a:bodyPr/>
                    <a:lstStyle/>
                    <a:p>
                      <a:pPr algn="ctr" rtl="0" fontAlgn="b"/>
                      <a:r>
                        <a:rPr lang="es-CO" sz="1800" u="none" strike="noStrike" dirty="0">
                          <a:effectLst/>
                        </a:rPr>
                        <a:t>2017</a:t>
                      </a:r>
                      <a:endParaRPr lang="es-CO" sz="18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242</a:t>
                      </a:r>
                      <a:endParaRPr lang="es-CO"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3728677"/>
                  </a:ext>
                </a:extLst>
              </a:tr>
              <a:tr h="596285">
                <a:tc>
                  <a:txBody>
                    <a:bodyPr/>
                    <a:lstStyle/>
                    <a:p>
                      <a:pPr algn="ctr" rtl="0" fontAlgn="b"/>
                      <a:r>
                        <a:rPr lang="es-CO" sz="1800" u="none" strike="noStrike" dirty="0">
                          <a:effectLst/>
                        </a:rPr>
                        <a:t>2018*</a:t>
                      </a:r>
                      <a:endParaRPr lang="es-CO" sz="18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218</a:t>
                      </a:r>
                      <a:endParaRPr lang="es-CO"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69711021"/>
                  </a:ext>
                </a:extLst>
              </a:tr>
              <a:tr h="596285">
                <a:tc>
                  <a:txBody>
                    <a:bodyPr/>
                    <a:lstStyle/>
                    <a:p>
                      <a:pPr algn="ctr" rtl="0" fontAlgn="b"/>
                      <a:r>
                        <a:rPr lang="es-CO" sz="1800" u="none" strike="noStrike" dirty="0">
                          <a:effectLst/>
                        </a:rPr>
                        <a:t>2019</a:t>
                      </a:r>
                      <a:endParaRPr lang="es-CO" sz="18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268</a:t>
                      </a:r>
                      <a:endParaRPr lang="es-CO"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33260287"/>
                  </a:ext>
                </a:extLst>
              </a:tr>
            </a:tbl>
          </a:graphicData>
        </a:graphic>
      </p:graphicFrame>
      <p:pic>
        <p:nvPicPr>
          <p:cNvPr id="7" name="Imagen 6">
            <a:extLst>
              <a:ext uri="{FF2B5EF4-FFF2-40B4-BE49-F238E27FC236}">
                <a16:creationId xmlns:a16="http://schemas.microsoft.com/office/drawing/2014/main" id="{5B34BF71-7BD2-4949-BB18-6C48CC8C3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A4D9E9D1-1BAB-4CAF-AE60-B027EC682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ECA94DD0-F718-4819-9AAD-CA2BD3AE113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3416B22B-5319-40F5-8E0E-BAABF4AFC5B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14267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17688" y="882604"/>
            <a:ext cx="11156624" cy="6186309"/>
          </a:xfrm>
          <a:prstGeom prst="rect">
            <a:avLst/>
          </a:prstGeom>
        </p:spPr>
        <p:txBody>
          <a:bodyPr wrap="square">
            <a:spAutoFit/>
          </a:bodyPr>
          <a:lstStyle/>
          <a:p>
            <a:pPr algn="just"/>
            <a:r>
              <a:rPr lang="es-CO" b="1" u="sng" dirty="0"/>
              <a:t>Construcción de un portal de depositarios de sociedades</a:t>
            </a:r>
            <a:r>
              <a:rPr lang="es-CO" dirty="0"/>
              <a:t> Se proyectó la construcción de una herramienta tecnológica que permita administrar de manera eficiente la información contable y financiera de las sociedades administradas por SAE, logrando:</a:t>
            </a:r>
          </a:p>
          <a:p>
            <a:pPr algn="just"/>
            <a:endParaRPr lang="es-CO" dirty="0"/>
          </a:p>
          <a:p>
            <a:pPr algn="just"/>
            <a:r>
              <a:rPr lang="es-CO" dirty="0"/>
              <a:t>I) Capturar datos contables detallados históricos y actuales para conocer su realidad económica. </a:t>
            </a:r>
          </a:p>
          <a:p>
            <a:pPr algn="just"/>
            <a:endParaRPr lang="es-CO" dirty="0"/>
          </a:p>
          <a:p>
            <a:pPr algn="just"/>
            <a:r>
              <a:rPr lang="es-CO" dirty="0" err="1"/>
              <a:t>ii</a:t>
            </a:r>
            <a:r>
              <a:rPr lang="es-CO" dirty="0"/>
              <a:t>) Desde la perspectiva de análisis financiero, realizar un diagnóstico inicial de la situación financiera de las sociedades mediante la visualización de las principales razones financieras y su evolución a través del tiempo, permitiendo la comparación de los resultados financieros de cada sociedad con el resultado promedio del sector económico. </a:t>
            </a:r>
          </a:p>
          <a:p>
            <a:pPr algn="just"/>
            <a:endParaRPr lang="es-CO" dirty="0"/>
          </a:p>
          <a:p>
            <a:pPr algn="just"/>
            <a:r>
              <a:rPr lang="es-CO" dirty="0" err="1"/>
              <a:t>iii</a:t>
            </a:r>
            <a:r>
              <a:rPr lang="es-CO" dirty="0"/>
              <a:t>) Control oportuno a la gestión de los depositarios y liquidadores, a través de reportes estratégicos facilitando a la Entidad la toma de decisiones gerenciales. </a:t>
            </a:r>
          </a:p>
          <a:p>
            <a:pPr algn="just"/>
            <a:endParaRPr lang="es-CO" dirty="0"/>
          </a:p>
          <a:p>
            <a:pPr algn="just"/>
            <a:r>
              <a:rPr lang="es-CO" dirty="0"/>
              <a:t>A la fecha se ha logrado consolidar el primer objetivo. Al respecto, </a:t>
            </a:r>
            <a:r>
              <a:rPr lang="es-CO" dirty="0">
                <a:latin typeface="Calibri" panose="020F0502020204030204" pitchFamily="34" charset="0"/>
              </a:rPr>
              <a:t>se actualizó el portal de depositarios con el fin de que los depositarios provisionales presentaran los estados financieros conforme con la ley 1314 de 2009. Se logró la actualización de los diferentes PUC como son: PUC comercial - PUC de instituciones de educación superior - PUC del sector cooperativo - PUC de instituciones de la salud.</a:t>
            </a:r>
          </a:p>
          <a:p>
            <a:pPr algn="just"/>
            <a:endParaRPr lang="es-CO" dirty="0"/>
          </a:p>
          <a:p>
            <a:pPr algn="just"/>
            <a:r>
              <a:rPr lang="es-CO" dirty="0"/>
              <a:t>Se creó la cartilla/instructivo con el paso a paso para el cargue de la información financiera con sus anexos en el portal de depositarios</a:t>
            </a:r>
            <a:endParaRPr lang="es-CO" dirty="0">
              <a:latin typeface="Calibri" panose="020F0502020204030204" pitchFamily="34" charset="0"/>
            </a:endParaRPr>
          </a:p>
          <a:p>
            <a:pPr algn="just"/>
            <a:endParaRPr lang="es-CO" dirty="0">
              <a:latin typeface="Calibri" panose="020F0502020204030204" pitchFamily="34" charset="0"/>
            </a:endParaRPr>
          </a:p>
          <a:p>
            <a:pPr algn="just"/>
            <a:endParaRPr lang="es-CO" dirty="0"/>
          </a:p>
        </p:txBody>
      </p:sp>
      <p:pic>
        <p:nvPicPr>
          <p:cNvPr id="6" name="Imagen 5">
            <a:extLst>
              <a:ext uri="{FF2B5EF4-FFF2-40B4-BE49-F238E27FC236}">
                <a16:creationId xmlns:a16="http://schemas.microsoft.com/office/drawing/2014/main" id="{27065A2A-B975-4003-B611-A4CE36F21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E3A6ABFE-B10B-4996-BCE6-8E8299BBA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0265FA94-8A48-4A8D-B06C-310DC836C6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D49B4664-3178-4D8E-BE18-E0C33810206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3D01AE4-1795-4437-BDA5-C39C3ED8ECAA}"/>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4848292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91F4BAC-7714-4757-912E-4B36C9868BD8}"/>
              </a:ext>
            </a:extLst>
          </p:cNvPr>
          <p:cNvGraphicFramePr>
            <a:graphicFrameLocks noGrp="1"/>
          </p:cNvGraphicFramePr>
          <p:nvPr>
            <p:extLst>
              <p:ext uri="{D42A27DB-BD31-4B8C-83A1-F6EECF244321}">
                <p14:modId xmlns:p14="http://schemas.microsoft.com/office/powerpoint/2010/main" val="2527933051"/>
              </p:ext>
            </p:extLst>
          </p:nvPr>
        </p:nvGraphicFramePr>
        <p:xfrm>
          <a:off x="2624829" y="2488075"/>
          <a:ext cx="6732068" cy="3124319"/>
        </p:xfrm>
        <a:graphic>
          <a:graphicData uri="http://schemas.openxmlformats.org/drawingml/2006/table">
            <a:tbl>
              <a:tblPr>
                <a:tableStyleId>{3C2FFA5D-87B4-456A-9821-1D502468CF0F}</a:tableStyleId>
              </a:tblPr>
              <a:tblGrid>
                <a:gridCol w="1970605">
                  <a:extLst>
                    <a:ext uri="{9D8B030D-6E8A-4147-A177-3AD203B41FA5}">
                      <a16:colId xmlns:a16="http://schemas.microsoft.com/office/drawing/2014/main" val="4080620393"/>
                    </a:ext>
                  </a:extLst>
                </a:gridCol>
                <a:gridCol w="1600491">
                  <a:extLst>
                    <a:ext uri="{9D8B030D-6E8A-4147-A177-3AD203B41FA5}">
                      <a16:colId xmlns:a16="http://schemas.microsoft.com/office/drawing/2014/main" val="19829480"/>
                    </a:ext>
                  </a:extLst>
                </a:gridCol>
                <a:gridCol w="2185310">
                  <a:extLst>
                    <a:ext uri="{9D8B030D-6E8A-4147-A177-3AD203B41FA5}">
                      <a16:colId xmlns:a16="http://schemas.microsoft.com/office/drawing/2014/main" val="695438416"/>
                    </a:ext>
                  </a:extLst>
                </a:gridCol>
                <a:gridCol w="975662">
                  <a:extLst>
                    <a:ext uri="{9D8B030D-6E8A-4147-A177-3AD203B41FA5}">
                      <a16:colId xmlns:a16="http://schemas.microsoft.com/office/drawing/2014/main" val="2387808457"/>
                    </a:ext>
                  </a:extLst>
                </a:gridCol>
              </a:tblGrid>
              <a:tr h="1806209">
                <a:tc>
                  <a:txBody>
                    <a:bodyPr/>
                    <a:lstStyle/>
                    <a:p>
                      <a:pPr algn="ctr" rtl="0" fontAlgn="ctr"/>
                      <a:r>
                        <a:rPr lang="es-CO" sz="1800" b="1" u="none" strike="noStrike" dirty="0">
                          <a:effectLst/>
                        </a:rPr>
                        <a:t>TIPOLOGÍA DE LA INFORMACIÓN</a:t>
                      </a:r>
                      <a:endParaRPr lang="es-CO"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ctr"/>
                      <a:r>
                        <a:rPr lang="es-CO" sz="1800" b="1" u="none" strike="noStrike" dirty="0">
                          <a:effectLst/>
                        </a:rPr>
                        <a:t>SOCIEDADES</a:t>
                      </a:r>
                      <a:endParaRPr lang="es-CO"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ctr"/>
                      <a:r>
                        <a:rPr lang="es-CO" sz="1800" b="1" u="none" strike="noStrike" dirty="0">
                          <a:effectLst/>
                        </a:rPr>
                        <a:t>ESTABLECIMIENTOS DE COMERCIO</a:t>
                      </a:r>
                      <a:endParaRPr lang="es-CO"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ctr"/>
                      <a:r>
                        <a:rPr lang="es-CO" sz="1800" b="1" u="none" strike="noStrike" dirty="0">
                          <a:effectLst/>
                        </a:rPr>
                        <a:t>TOTAL</a:t>
                      </a:r>
                      <a:endParaRPr lang="es-CO" sz="18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92822227"/>
                  </a:ext>
                </a:extLst>
              </a:tr>
              <a:tr h="659055">
                <a:tc>
                  <a:txBody>
                    <a:bodyPr/>
                    <a:lstStyle/>
                    <a:p>
                      <a:pPr algn="ctr" rtl="0" fontAlgn="b"/>
                      <a:r>
                        <a:rPr lang="es-CO" sz="1800" u="none" strike="noStrike" dirty="0">
                          <a:effectLst/>
                        </a:rPr>
                        <a:t>CARGADAS</a:t>
                      </a:r>
                      <a:endParaRPr lang="es-CO" sz="18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a:effectLst/>
                        </a:rPr>
                        <a:t>254</a:t>
                      </a:r>
                      <a:endParaRPr lang="es-CO" sz="18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21</a:t>
                      </a:r>
                      <a:endParaRPr lang="es-CO" sz="18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a:effectLst/>
                        </a:rPr>
                        <a:t>275</a:t>
                      </a:r>
                      <a:endParaRPr lang="es-CO" sz="1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64296215"/>
                  </a:ext>
                </a:extLst>
              </a:tr>
              <a:tr h="659055">
                <a:tc>
                  <a:txBody>
                    <a:bodyPr/>
                    <a:lstStyle/>
                    <a:p>
                      <a:pPr algn="ctr" rtl="0" fontAlgn="b"/>
                      <a:r>
                        <a:rPr lang="es-CO" sz="1800" u="none" strike="noStrike" dirty="0">
                          <a:effectLst/>
                        </a:rPr>
                        <a:t>VALIDAS</a:t>
                      </a:r>
                      <a:endParaRPr lang="es-CO" sz="18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a:effectLst/>
                        </a:rPr>
                        <a:t>176</a:t>
                      </a:r>
                      <a:endParaRPr lang="es-CO" sz="18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13</a:t>
                      </a:r>
                      <a:endParaRPr lang="es-CO" sz="18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es-CO" sz="1800" u="none" strike="noStrike" dirty="0">
                          <a:effectLst/>
                        </a:rPr>
                        <a:t>189</a:t>
                      </a:r>
                      <a:endParaRPr lang="es-CO"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7841945"/>
                  </a:ext>
                </a:extLst>
              </a:tr>
            </a:tbl>
          </a:graphicData>
        </a:graphic>
      </p:graphicFrame>
      <p:sp>
        <p:nvSpPr>
          <p:cNvPr id="9" name="CuadroTexto 8">
            <a:extLst>
              <a:ext uri="{FF2B5EF4-FFF2-40B4-BE49-F238E27FC236}">
                <a16:creationId xmlns:a16="http://schemas.microsoft.com/office/drawing/2014/main" id="{B13C49B6-36BB-48B3-AEC1-4BD89934DB9A}"/>
              </a:ext>
            </a:extLst>
          </p:cNvPr>
          <p:cNvSpPr txBox="1"/>
          <p:nvPr/>
        </p:nvSpPr>
        <p:spPr>
          <a:xfrm>
            <a:off x="2822401" y="1245606"/>
            <a:ext cx="6534496" cy="1077218"/>
          </a:xfrm>
          <a:prstGeom prst="rect">
            <a:avLst/>
          </a:prstGeom>
          <a:noFill/>
        </p:spPr>
        <p:txBody>
          <a:bodyPr wrap="square" rtlCol="0">
            <a:spAutoFit/>
          </a:bodyPr>
          <a:lstStyle/>
          <a:p>
            <a:pPr algn="ctr" defTabSz="342900"/>
            <a:r>
              <a:rPr lang="es-CO" sz="3200" b="1" dirty="0">
                <a:solidFill>
                  <a:srgbClr val="002060"/>
                </a:solidFill>
              </a:rPr>
              <a:t>INFORMACIÓN MATRIX/PORTAL DE DEPOSITARIOS</a:t>
            </a:r>
          </a:p>
        </p:txBody>
      </p:sp>
      <p:pic>
        <p:nvPicPr>
          <p:cNvPr id="7" name="Imagen 6">
            <a:extLst>
              <a:ext uri="{FF2B5EF4-FFF2-40B4-BE49-F238E27FC236}">
                <a16:creationId xmlns:a16="http://schemas.microsoft.com/office/drawing/2014/main" id="{700159D0-E3FF-427F-AECC-13B37D887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65DE495E-7DD0-4CF5-A4E9-35D24E131E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1A5ECCF6-E863-47A2-BA88-849E0D1D83B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D15A85F7-99C1-4CBC-BEB9-E940A6C8FAD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8564768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546685" y="2949869"/>
            <a:ext cx="7531768" cy="707886"/>
          </a:xfrm>
          <a:prstGeom prst="rect">
            <a:avLst/>
          </a:prstGeom>
          <a:noFill/>
        </p:spPr>
        <p:txBody>
          <a:bodyPr wrap="square" rtlCol="0">
            <a:spAutoFit/>
          </a:bodyPr>
          <a:lstStyle/>
          <a:p>
            <a:pPr algn="ctr" defTabSz="342900"/>
            <a:r>
              <a:rPr lang="es-CO" sz="4000" b="1" dirty="0">
                <a:solidFill>
                  <a:srgbClr val="000A8B"/>
                </a:solidFill>
                <a:latin typeface="Calibri"/>
              </a:rPr>
              <a:t>MODELO PUNTUACIÓN-Z ORIGINA</a:t>
            </a:r>
          </a:p>
        </p:txBody>
      </p:sp>
      <p:pic>
        <p:nvPicPr>
          <p:cNvPr id="6" name="Imagen 5">
            <a:extLst>
              <a:ext uri="{FF2B5EF4-FFF2-40B4-BE49-F238E27FC236}">
                <a16:creationId xmlns:a16="http://schemas.microsoft.com/office/drawing/2014/main" id="{DBA390A6-569E-4A59-9F51-5A9BCF14F2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DBD3C012-C2F1-46E4-B7F6-0F68123D2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E03E31E5-CECF-4CF3-9316-B89CA46394F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7B45C57-C7B4-4FC7-AA89-717FB3F97BA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9251460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42618" y="924514"/>
            <a:ext cx="11244581" cy="5786199"/>
          </a:xfrm>
          <a:prstGeom prst="rect">
            <a:avLst/>
          </a:prstGeom>
          <a:noFill/>
        </p:spPr>
        <p:txBody>
          <a:bodyPr wrap="square" rtlCol="0">
            <a:spAutoFit/>
          </a:bodyPr>
          <a:lstStyle/>
          <a:p>
            <a:pPr algn="just" defTabSz="342900"/>
            <a:r>
              <a:rPr lang="es-CO" sz="2800" b="1" dirty="0">
                <a:latin typeface="Calibri"/>
              </a:rPr>
              <a:t>Implementación de una Metodología de análisis financiero</a:t>
            </a:r>
          </a:p>
          <a:p>
            <a:pPr algn="just" defTabSz="342900"/>
            <a:endParaRPr lang="es-CO" sz="2800" dirty="0">
              <a:latin typeface="Calibri"/>
            </a:endParaRPr>
          </a:p>
          <a:p>
            <a:pPr algn="just" defTabSz="342900"/>
            <a:r>
              <a:rPr lang="es-CO" sz="2400" dirty="0">
                <a:latin typeface="Calibri"/>
              </a:rPr>
              <a:t>Se implementó el uso de la metodología Modelo de puntuación-z como técnica que elabora un modelo cuantitativo a una empresa comparándola con otras del mismo sector, identificando los betas, los cuales dependiendo de la puntuación, predicen una posible bancarrota. Este ejercicio se desarrolla manteniendo la premisa de que dicha empresa desarrolla un negocio en marcha.</a:t>
            </a:r>
          </a:p>
          <a:p>
            <a:pPr algn="just" defTabSz="342900"/>
            <a:endParaRPr lang="es-CO" sz="2400" dirty="0">
              <a:latin typeface="Calibri"/>
            </a:endParaRPr>
          </a:p>
          <a:p>
            <a:pPr algn="just" defTabSz="342900"/>
            <a:endParaRPr lang="es-CO" sz="2400" dirty="0">
              <a:latin typeface="Calibri"/>
            </a:endParaRPr>
          </a:p>
          <a:p>
            <a:pPr algn="just" defTabSz="342900"/>
            <a:r>
              <a:rPr lang="es-CO" sz="2400" dirty="0">
                <a:latin typeface="Calibri"/>
              </a:rPr>
              <a:t>El modelo de Altman es un modelo lineal, que después de varias estimaciones, presenta el siguiente conjunto de variables formadas por razones financieras y la siguiente forma funcional para empresas privadas que no se cotizan en bolsa </a:t>
            </a:r>
          </a:p>
          <a:p>
            <a:pPr algn="just" defTabSz="342900"/>
            <a:endParaRPr lang="es-CO" sz="2800" dirty="0">
              <a:latin typeface="Calibri"/>
            </a:endParaRPr>
          </a:p>
          <a:p>
            <a:pPr algn="just" defTabSz="342900"/>
            <a:r>
              <a:rPr lang="es-CO" sz="2800" b="1" u="sng" dirty="0">
                <a:latin typeface="Calibri"/>
              </a:rPr>
              <a:t>A la fecha se ha aplicado a un total de 178 sociedades </a:t>
            </a:r>
          </a:p>
          <a:p>
            <a:pPr algn="just" defTabSz="342900"/>
            <a:endParaRPr lang="es-CO" b="1" dirty="0">
              <a:solidFill>
                <a:srgbClr val="000A8B"/>
              </a:solidFill>
              <a:latin typeface="Calibri"/>
            </a:endParaRPr>
          </a:p>
        </p:txBody>
      </p:sp>
      <p:pic>
        <p:nvPicPr>
          <p:cNvPr id="7" name="Imagen 6">
            <a:extLst>
              <a:ext uri="{FF2B5EF4-FFF2-40B4-BE49-F238E27FC236}">
                <a16:creationId xmlns:a16="http://schemas.microsoft.com/office/drawing/2014/main" id="{E58F3F49-90BA-4ABA-AABD-788605CFD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51D4D529-C866-4031-8444-171EEBECE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8A69F409-B8B1-46F9-8DC6-5C1C3DD7105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AE865C4F-EFB6-451F-BE84-95A45060509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564819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98554" y="775712"/>
            <a:ext cx="9203686" cy="5755422"/>
          </a:xfrm>
          <a:prstGeom prst="rect">
            <a:avLst/>
          </a:prstGeom>
          <a:noFill/>
        </p:spPr>
        <p:txBody>
          <a:bodyPr wrap="square" rtlCol="0">
            <a:spAutoFit/>
          </a:bodyPr>
          <a:lstStyle/>
          <a:p>
            <a:pPr algn="just" defTabSz="342900"/>
            <a:r>
              <a:rPr lang="es-CO" sz="3200" b="1" dirty="0">
                <a:solidFill>
                  <a:srgbClr val="002060"/>
                </a:solidFill>
              </a:rPr>
              <a:t>Metodología</a:t>
            </a:r>
          </a:p>
          <a:p>
            <a:pPr algn="just" defTabSz="342900"/>
            <a:endParaRPr lang="es-CO" sz="2800" b="1" dirty="0">
              <a:latin typeface="Calibri"/>
            </a:endParaRPr>
          </a:p>
          <a:p>
            <a:pPr algn="just" defTabSz="342900"/>
            <a:r>
              <a:rPr lang="es-CO" sz="2800" b="1" dirty="0">
                <a:latin typeface="Calibri"/>
              </a:rPr>
              <a:t>Variables:  </a:t>
            </a:r>
          </a:p>
          <a:p>
            <a:pPr algn="just" defTabSz="342900"/>
            <a:r>
              <a:rPr lang="es-CO" sz="2800" dirty="0">
                <a:latin typeface="Calibri"/>
              </a:rPr>
              <a:t> </a:t>
            </a:r>
          </a:p>
          <a:p>
            <a:pPr algn="just" defTabSz="342900"/>
            <a:r>
              <a:rPr lang="es-CO" sz="2800" dirty="0">
                <a:latin typeface="Calibri"/>
              </a:rPr>
              <a:t>x1= Capital de trabajo neto/activos totales</a:t>
            </a:r>
          </a:p>
          <a:p>
            <a:pPr algn="just" defTabSz="342900"/>
            <a:r>
              <a:rPr lang="es-CO" sz="2800" dirty="0">
                <a:latin typeface="Calibri"/>
              </a:rPr>
              <a:t>x2= Utilidades retenidas/activos totales</a:t>
            </a:r>
          </a:p>
          <a:p>
            <a:pPr algn="just" defTabSz="342900"/>
            <a:r>
              <a:rPr lang="es-CO" sz="2800" dirty="0">
                <a:latin typeface="Calibri"/>
              </a:rPr>
              <a:t>x3= Utilidad Antes de Intereses e Impuestos/activos totales</a:t>
            </a:r>
          </a:p>
          <a:p>
            <a:pPr algn="just" defTabSz="342900"/>
            <a:r>
              <a:rPr lang="es-CO" sz="2800" dirty="0">
                <a:latin typeface="Calibri"/>
              </a:rPr>
              <a:t>x4= Valor en libro del capital contable total/valor en libro de los pasivos         totales</a:t>
            </a:r>
          </a:p>
          <a:p>
            <a:pPr algn="just" defTabSz="342900"/>
            <a:r>
              <a:rPr lang="es-CO" sz="2800" dirty="0">
                <a:latin typeface="Calibri"/>
              </a:rPr>
              <a:t>x5= Ventas/activos totales</a:t>
            </a:r>
          </a:p>
          <a:p>
            <a:pPr algn="just" defTabSz="342900"/>
            <a:r>
              <a:rPr lang="es-CO" sz="2800" dirty="0">
                <a:latin typeface="Calibri"/>
              </a:rPr>
              <a:t> </a:t>
            </a:r>
          </a:p>
          <a:p>
            <a:pPr algn="just" defTabSz="342900"/>
            <a:r>
              <a:rPr lang="es-CO" sz="2800" dirty="0">
                <a:latin typeface="Calibri"/>
              </a:rPr>
              <a:t>Donde:</a:t>
            </a:r>
          </a:p>
          <a:p>
            <a:pPr algn="ctr" defTabSz="342900"/>
            <a:r>
              <a:rPr lang="es-CO" sz="2800" dirty="0">
                <a:latin typeface="Calibri"/>
              </a:rPr>
              <a:t>Z = 0,717X1 + 0,84X2 + 03.107X3 + 0,420X4 + 0,998X5</a:t>
            </a:r>
          </a:p>
        </p:txBody>
      </p:sp>
      <p:pic>
        <p:nvPicPr>
          <p:cNvPr id="7" name="Imagen 6">
            <a:extLst>
              <a:ext uri="{FF2B5EF4-FFF2-40B4-BE49-F238E27FC236}">
                <a16:creationId xmlns:a16="http://schemas.microsoft.com/office/drawing/2014/main" id="{92C13D98-443D-439D-A681-ECD9E980F0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BE3F2940-DE91-4A93-9D83-A442D8371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5D1EFF32-D196-4CB5-A285-951E18E1B5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3606AD5-01FB-4407-A785-A327E1DA13F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3631558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64574" y="1021026"/>
            <a:ext cx="7826828" cy="1692771"/>
          </a:xfrm>
          <a:prstGeom prst="rect">
            <a:avLst/>
          </a:prstGeom>
          <a:noFill/>
        </p:spPr>
        <p:txBody>
          <a:bodyPr wrap="square" rtlCol="0">
            <a:spAutoFit/>
          </a:bodyPr>
          <a:lstStyle/>
          <a:p>
            <a:pPr algn="just" defTabSz="342900"/>
            <a:r>
              <a:rPr lang="es-CO" sz="3200" b="1" dirty="0">
                <a:solidFill>
                  <a:srgbClr val="002060"/>
                </a:solidFill>
              </a:rPr>
              <a:t>Metodología</a:t>
            </a:r>
          </a:p>
          <a:p>
            <a:pPr algn="just" defTabSz="342900"/>
            <a:endParaRPr lang="es-CO" b="1" dirty="0">
              <a:solidFill>
                <a:srgbClr val="000A8B"/>
              </a:solidFill>
              <a:latin typeface="Calibri"/>
            </a:endParaRPr>
          </a:p>
          <a:p>
            <a:pPr algn="just" defTabSz="342900"/>
            <a:r>
              <a:rPr lang="es-CO" b="1" dirty="0">
                <a:latin typeface="Calibri"/>
              </a:rPr>
              <a:t>De la ecuación lineal anterior se obtiene que:</a:t>
            </a:r>
          </a:p>
          <a:p>
            <a:pPr algn="just" defTabSz="342900"/>
            <a:endParaRPr lang="es-CO" b="1" dirty="0">
              <a:latin typeface="Calibri"/>
            </a:endParaRPr>
          </a:p>
          <a:p>
            <a:pPr algn="just" defTabSz="342900"/>
            <a:endParaRPr lang="es-CO" b="1" dirty="0">
              <a:solidFill>
                <a:srgbClr val="000A8B"/>
              </a:solidFill>
              <a:latin typeface="Calibri"/>
            </a:endParaRPr>
          </a:p>
        </p:txBody>
      </p:sp>
      <p:graphicFrame>
        <p:nvGraphicFramePr>
          <p:cNvPr id="4" name="Tabla 3">
            <a:extLst>
              <a:ext uri="{FF2B5EF4-FFF2-40B4-BE49-F238E27FC236}">
                <a16:creationId xmlns:a16="http://schemas.microsoft.com/office/drawing/2014/main" id="{1C4DD765-F93D-4B34-A685-365CFFFA662B}"/>
              </a:ext>
            </a:extLst>
          </p:cNvPr>
          <p:cNvGraphicFramePr>
            <a:graphicFrameLocks noGrp="1"/>
          </p:cNvGraphicFramePr>
          <p:nvPr>
            <p:extLst>
              <p:ext uri="{D42A27DB-BD31-4B8C-83A1-F6EECF244321}">
                <p14:modId xmlns:p14="http://schemas.microsoft.com/office/powerpoint/2010/main" val="1801700432"/>
              </p:ext>
            </p:extLst>
          </p:nvPr>
        </p:nvGraphicFramePr>
        <p:xfrm>
          <a:off x="1318260" y="2374153"/>
          <a:ext cx="9555480" cy="3540102"/>
        </p:xfrm>
        <a:graphic>
          <a:graphicData uri="http://schemas.openxmlformats.org/drawingml/2006/table">
            <a:tbl>
              <a:tblPr firstRow="1" firstCol="1" bandRow="1">
                <a:tableStyleId>{5C22544A-7EE6-4342-B048-85BDC9FD1C3A}</a:tableStyleId>
              </a:tblPr>
              <a:tblGrid>
                <a:gridCol w="2645358">
                  <a:extLst>
                    <a:ext uri="{9D8B030D-6E8A-4147-A177-3AD203B41FA5}">
                      <a16:colId xmlns:a16="http://schemas.microsoft.com/office/drawing/2014/main" val="333676755"/>
                    </a:ext>
                  </a:extLst>
                </a:gridCol>
                <a:gridCol w="6910122">
                  <a:extLst>
                    <a:ext uri="{9D8B030D-6E8A-4147-A177-3AD203B41FA5}">
                      <a16:colId xmlns:a16="http://schemas.microsoft.com/office/drawing/2014/main" val="2463588770"/>
                    </a:ext>
                  </a:extLst>
                </a:gridCol>
              </a:tblGrid>
              <a:tr h="274981">
                <a:tc>
                  <a:txBody>
                    <a:bodyPr/>
                    <a:lstStyle/>
                    <a:p>
                      <a:pPr algn="ctr">
                        <a:lnSpc>
                          <a:spcPct val="107000"/>
                        </a:lnSpc>
                        <a:spcAft>
                          <a:spcPts val="0"/>
                        </a:spcAft>
                      </a:pPr>
                      <a:r>
                        <a:rPr lang="es-CO" sz="1800" b="1" kern="1200" dirty="0">
                          <a:solidFill>
                            <a:schemeClr val="tx1"/>
                          </a:solidFill>
                          <a:latin typeface="+mn-lt"/>
                          <a:ea typeface="+mn-ea"/>
                          <a:cs typeface="+mn-cs"/>
                        </a:rPr>
                        <a:t>Límites</a:t>
                      </a:r>
                    </a:p>
                  </a:txBody>
                  <a:tcPr marL="51435" marR="51435" marT="0" marB="0"/>
                </a:tc>
                <a:tc>
                  <a:txBody>
                    <a:bodyPr/>
                    <a:lstStyle/>
                    <a:p>
                      <a:pPr algn="ctr">
                        <a:lnSpc>
                          <a:spcPct val="107000"/>
                        </a:lnSpc>
                        <a:spcAft>
                          <a:spcPts val="0"/>
                        </a:spcAft>
                      </a:pPr>
                      <a:r>
                        <a:rPr lang="es-CO" sz="1800" b="1" kern="1200" dirty="0">
                          <a:solidFill>
                            <a:schemeClr val="tx1"/>
                          </a:solidFill>
                          <a:latin typeface="+mn-lt"/>
                          <a:ea typeface="+mn-ea"/>
                          <a:cs typeface="+mn-cs"/>
                        </a:rPr>
                        <a:t>Descripción</a:t>
                      </a:r>
                    </a:p>
                  </a:txBody>
                  <a:tcPr marL="51435" marR="51435" marT="0" marB="0"/>
                </a:tc>
                <a:extLst>
                  <a:ext uri="{0D108BD9-81ED-4DB2-BD59-A6C34878D82A}">
                    <a16:rowId xmlns:a16="http://schemas.microsoft.com/office/drawing/2014/main" val="3475582511"/>
                  </a:ext>
                </a:extLst>
              </a:tr>
              <a:tr h="1138244">
                <a:tc>
                  <a:txBody>
                    <a:bodyPr/>
                    <a:lstStyle/>
                    <a:p>
                      <a:pPr algn="ctr">
                        <a:lnSpc>
                          <a:spcPct val="107000"/>
                        </a:lnSpc>
                        <a:spcAft>
                          <a:spcPts val="0"/>
                        </a:spcAft>
                      </a:pPr>
                      <a:endParaRPr lang="es-CO" sz="1800" b="0" kern="1200" dirty="0">
                        <a:solidFill>
                          <a:schemeClr val="tx1"/>
                        </a:solidFill>
                        <a:latin typeface="+mn-lt"/>
                        <a:ea typeface="+mn-ea"/>
                        <a:cs typeface="+mn-cs"/>
                      </a:endParaRPr>
                    </a:p>
                    <a:p>
                      <a:pPr algn="ctr">
                        <a:lnSpc>
                          <a:spcPct val="107000"/>
                        </a:lnSpc>
                        <a:spcAft>
                          <a:spcPts val="0"/>
                        </a:spcAft>
                      </a:pPr>
                      <a:r>
                        <a:rPr lang="es-CO" sz="1800" b="0" kern="1200" dirty="0">
                          <a:solidFill>
                            <a:schemeClr val="tx1"/>
                          </a:solidFill>
                          <a:latin typeface="+mn-lt"/>
                          <a:ea typeface="+mn-ea"/>
                          <a:cs typeface="+mn-cs"/>
                        </a:rPr>
                        <a:t>Z ≤ 1,21</a:t>
                      </a:r>
                    </a:p>
                  </a:txBody>
                  <a:tcPr marL="51435" marR="51435" marT="0" marB="0"/>
                </a:tc>
                <a:tc>
                  <a:txBody>
                    <a:bodyPr/>
                    <a:lstStyle/>
                    <a:p>
                      <a:pPr algn="just">
                        <a:lnSpc>
                          <a:spcPct val="107000"/>
                        </a:lnSpc>
                        <a:spcAft>
                          <a:spcPts val="0"/>
                        </a:spcAft>
                      </a:pPr>
                      <a:r>
                        <a:rPr lang="es-CO" sz="1800" b="0" kern="1200" dirty="0">
                          <a:solidFill>
                            <a:schemeClr val="tx1"/>
                          </a:solidFill>
                          <a:latin typeface="+mn-lt"/>
                          <a:ea typeface="+mn-ea"/>
                          <a:cs typeface="+mn-cs"/>
                        </a:rPr>
                        <a:t>Alta Probabilidad de quiebra, indica que la empresa prácticamente incurrirá en quiebra, normalmente una empresa no recupera su solvencia si se encuentra con un resultado de esta naturaleza.</a:t>
                      </a:r>
                    </a:p>
                  </a:txBody>
                  <a:tcPr marL="51435" marR="51435" marT="0" marB="0"/>
                </a:tc>
                <a:extLst>
                  <a:ext uri="{0D108BD9-81ED-4DB2-BD59-A6C34878D82A}">
                    <a16:rowId xmlns:a16="http://schemas.microsoft.com/office/drawing/2014/main" val="348394467"/>
                  </a:ext>
                </a:extLst>
              </a:tr>
              <a:tr h="1328831">
                <a:tc>
                  <a:txBody>
                    <a:bodyPr/>
                    <a:lstStyle/>
                    <a:p>
                      <a:pPr algn="ctr">
                        <a:lnSpc>
                          <a:spcPct val="107000"/>
                        </a:lnSpc>
                        <a:spcAft>
                          <a:spcPts val="0"/>
                        </a:spcAft>
                      </a:pPr>
                      <a:endParaRPr lang="es-CO" sz="1800" b="0" kern="1200" dirty="0">
                        <a:solidFill>
                          <a:schemeClr val="tx1"/>
                        </a:solidFill>
                        <a:latin typeface="+mn-lt"/>
                        <a:ea typeface="+mn-ea"/>
                        <a:cs typeface="+mn-cs"/>
                      </a:endParaRPr>
                    </a:p>
                    <a:p>
                      <a:pPr algn="ctr">
                        <a:lnSpc>
                          <a:spcPct val="107000"/>
                        </a:lnSpc>
                        <a:spcAft>
                          <a:spcPts val="0"/>
                        </a:spcAft>
                      </a:pPr>
                      <a:endParaRPr lang="es-CO" sz="1800" b="0" kern="1200" dirty="0">
                        <a:solidFill>
                          <a:schemeClr val="tx1"/>
                        </a:solidFill>
                        <a:latin typeface="+mn-lt"/>
                        <a:ea typeface="+mn-ea"/>
                        <a:cs typeface="+mn-cs"/>
                      </a:endParaRPr>
                    </a:p>
                    <a:p>
                      <a:pPr algn="ctr">
                        <a:lnSpc>
                          <a:spcPct val="107000"/>
                        </a:lnSpc>
                        <a:spcAft>
                          <a:spcPts val="0"/>
                        </a:spcAft>
                      </a:pPr>
                      <a:r>
                        <a:rPr lang="es-CO" sz="1800" b="0" kern="1200" dirty="0">
                          <a:solidFill>
                            <a:schemeClr val="tx1"/>
                          </a:solidFill>
                          <a:latin typeface="+mn-lt"/>
                          <a:ea typeface="+mn-ea"/>
                          <a:cs typeface="+mn-cs"/>
                        </a:rPr>
                        <a:t>1,21 &lt; Z &lt; 2,90</a:t>
                      </a:r>
                    </a:p>
                  </a:txBody>
                  <a:tcPr marL="51435" marR="51435" marT="0" marB="0"/>
                </a:tc>
                <a:tc>
                  <a:txBody>
                    <a:bodyPr/>
                    <a:lstStyle/>
                    <a:p>
                      <a:pPr algn="just">
                        <a:lnSpc>
                          <a:spcPct val="107000"/>
                        </a:lnSpc>
                        <a:spcAft>
                          <a:spcPts val="0"/>
                        </a:spcAft>
                      </a:pPr>
                      <a:r>
                        <a:rPr lang="es-CO" sz="1800" b="0" kern="1200" dirty="0">
                          <a:solidFill>
                            <a:schemeClr val="tx1"/>
                          </a:solidFill>
                          <a:latin typeface="+mn-lt"/>
                          <a:ea typeface="+mn-ea"/>
                          <a:cs typeface="+mn-cs"/>
                        </a:rPr>
                        <a:t>Zona gris, corresponde a la zona gris defina por Edward Altman, donde existe alguna probabilidad de quiebra, más evidente entre más cercano esté el resultado al límite inferior determinado en la función.</a:t>
                      </a:r>
                    </a:p>
                  </a:txBody>
                  <a:tcPr marL="51435" marR="51435" marT="0" marB="0"/>
                </a:tc>
                <a:extLst>
                  <a:ext uri="{0D108BD9-81ED-4DB2-BD59-A6C34878D82A}">
                    <a16:rowId xmlns:a16="http://schemas.microsoft.com/office/drawing/2014/main" val="3011284459"/>
                  </a:ext>
                </a:extLst>
              </a:tr>
              <a:tr h="792547">
                <a:tc>
                  <a:txBody>
                    <a:bodyPr/>
                    <a:lstStyle/>
                    <a:p>
                      <a:pPr algn="ctr">
                        <a:lnSpc>
                          <a:spcPct val="107000"/>
                        </a:lnSpc>
                        <a:spcAft>
                          <a:spcPts val="0"/>
                        </a:spcAft>
                      </a:pPr>
                      <a:endParaRPr lang="es-CO" sz="1800" b="0" kern="1200" dirty="0">
                        <a:solidFill>
                          <a:schemeClr val="tx1"/>
                        </a:solidFill>
                        <a:latin typeface="+mn-lt"/>
                        <a:ea typeface="+mn-ea"/>
                        <a:cs typeface="+mn-cs"/>
                      </a:endParaRPr>
                    </a:p>
                    <a:p>
                      <a:pPr algn="ctr">
                        <a:lnSpc>
                          <a:spcPct val="107000"/>
                        </a:lnSpc>
                        <a:spcAft>
                          <a:spcPts val="0"/>
                        </a:spcAft>
                      </a:pPr>
                      <a:r>
                        <a:rPr lang="es-CO" sz="1800" b="0" kern="1200" dirty="0">
                          <a:solidFill>
                            <a:schemeClr val="tx1"/>
                          </a:solidFill>
                          <a:latin typeface="+mn-lt"/>
                          <a:ea typeface="+mn-ea"/>
                          <a:cs typeface="+mn-cs"/>
                        </a:rPr>
                        <a:t>Z ≥ 2,90</a:t>
                      </a:r>
                    </a:p>
                  </a:txBody>
                  <a:tcPr marL="51435" marR="51435" marT="0" marB="0"/>
                </a:tc>
                <a:tc>
                  <a:txBody>
                    <a:bodyPr/>
                    <a:lstStyle/>
                    <a:p>
                      <a:pPr algn="just">
                        <a:lnSpc>
                          <a:spcPct val="107000"/>
                        </a:lnSpc>
                        <a:spcAft>
                          <a:spcPts val="0"/>
                        </a:spcAft>
                      </a:pPr>
                      <a:r>
                        <a:rPr lang="es-CO" sz="1800" b="0" kern="1200" dirty="0">
                          <a:solidFill>
                            <a:schemeClr val="tx1"/>
                          </a:solidFill>
                          <a:latin typeface="+mn-lt"/>
                          <a:ea typeface="+mn-ea"/>
                          <a:cs typeface="+mn-cs"/>
                        </a:rPr>
                        <a:t>Baja probabilidad de quiebra; probablemente la empresa no tendrá problemas de solvencia en el corto y mediano plazos.</a:t>
                      </a:r>
                    </a:p>
                  </a:txBody>
                  <a:tcPr marL="51435" marR="51435" marT="0" marB="0"/>
                </a:tc>
                <a:extLst>
                  <a:ext uri="{0D108BD9-81ED-4DB2-BD59-A6C34878D82A}">
                    <a16:rowId xmlns:a16="http://schemas.microsoft.com/office/drawing/2014/main" val="1896710795"/>
                  </a:ext>
                </a:extLst>
              </a:tr>
            </a:tbl>
          </a:graphicData>
        </a:graphic>
      </p:graphicFrame>
      <p:pic>
        <p:nvPicPr>
          <p:cNvPr id="9" name="Imagen 8">
            <a:extLst>
              <a:ext uri="{FF2B5EF4-FFF2-40B4-BE49-F238E27FC236}">
                <a16:creationId xmlns:a16="http://schemas.microsoft.com/office/drawing/2014/main" id="{E4528201-D58C-429C-8176-935552CFA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60E2B0CF-0053-41CB-A289-B66A2325A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2330D9C2-7EFD-46EF-9755-B02422BA807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69FD536-4D44-43EE-94ED-0F64014F0E5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910167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624694" y="1197620"/>
            <a:ext cx="9317626" cy="4462760"/>
          </a:xfrm>
          <a:prstGeom prst="rect">
            <a:avLst/>
          </a:prstGeom>
          <a:noFill/>
        </p:spPr>
        <p:txBody>
          <a:bodyPr wrap="square" rtlCol="0">
            <a:spAutoFit/>
          </a:bodyPr>
          <a:lstStyle/>
          <a:p>
            <a:pPr algn="ctr" defTabSz="342900"/>
            <a:r>
              <a:rPr lang="es-CO" sz="3200" b="1" dirty="0">
                <a:solidFill>
                  <a:srgbClr val="002060"/>
                </a:solidFill>
              </a:rPr>
              <a:t>MODELO DE PUNTUACIÓN-Z2 ORIGINA (Empresas comerciales y/o servicios)</a:t>
            </a:r>
          </a:p>
          <a:p>
            <a:pPr algn="just" defTabSz="342900"/>
            <a:endParaRPr lang="es-CO" sz="2000" dirty="0">
              <a:latin typeface="Calibri"/>
            </a:endParaRPr>
          </a:p>
          <a:p>
            <a:pPr algn="just" defTabSz="342900"/>
            <a:r>
              <a:rPr lang="es-CO" sz="2000" dirty="0">
                <a:latin typeface="Calibri"/>
              </a:rPr>
              <a:t>Para el caso de empresas comerciales y de servicio, se presenta una modificación a la ecuación lineal y sus rangos, de la siguiente manera:</a:t>
            </a:r>
          </a:p>
          <a:p>
            <a:pPr algn="just" defTabSz="342900"/>
            <a:endParaRPr lang="es-CO" sz="2000" dirty="0">
              <a:latin typeface="Calibri"/>
            </a:endParaRPr>
          </a:p>
          <a:p>
            <a:pPr algn="just" defTabSz="342900"/>
            <a:r>
              <a:rPr lang="es-CO" sz="2000" dirty="0">
                <a:latin typeface="Calibri"/>
              </a:rPr>
              <a:t>Z = 6.56X1 + 3.26X2 + 6.72X3 + 1.05X4</a:t>
            </a:r>
          </a:p>
          <a:p>
            <a:pPr algn="just" defTabSz="342900"/>
            <a:endParaRPr lang="es-CO" sz="2000" dirty="0">
              <a:latin typeface="Calibri"/>
            </a:endParaRPr>
          </a:p>
          <a:p>
            <a:pPr algn="just" defTabSz="342900"/>
            <a:r>
              <a:rPr lang="es-CO" sz="2000" dirty="0">
                <a:latin typeface="Calibri"/>
              </a:rPr>
              <a:t>Donde si:</a:t>
            </a:r>
          </a:p>
          <a:p>
            <a:pPr algn="just" defTabSz="342900"/>
            <a:endParaRPr lang="es-CO" sz="2000" dirty="0">
              <a:latin typeface="Calibri"/>
            </a:endParaRPr>
          </a:p>
          <a:p>
            <a:pPr algn="just" defTabSz="342900"/>
            <a:r>
              <a:rPr lang="es-CO" sz="2000" dirty="0">
                <a:latin typeface="Calibri"/>
              </a:rPr>
              <a:t> Z ≤ 1,10                Alta Probabilidad de quiebra el siguiente año    </a:t>
            </a:r>
          </a:p>
          <a:p>
            <a:pPr algn="just" defTabSz="342900"/>
            <a:r>
              <a:rPr lang="es-CO" sz="2000" dirty="0">
                <a:latin typeface="Calibri"/>
              </a:rPr>
              <a:t> 1,10&lt;Z&lt;2,60        Zona gris (Se debe observar que tan cerca está a cada rango)</a:t>
            </a:r>
          </a:p>
          <a:p>
            <a:pPr algn="just" defTabSz="342900"/>
            <a:r>
              <a:rPr lang="es-CO" sz="2000" dirty="0">
                <a:latin typeface="Calibri"/>
              </a:rPr>
              <a:t> Z ≥ 2,60                Baja probabilidad de quiebra en el corto y mediano plazo</a:t>
            </a:r>
          </a:p>
        </p:txBody>
      </p:sp>
      <p:pic>
        <p:nvPicPr>
          <p:cNvPr id="7" name="Imagen 6">
            <a:extLst>
              <a:ext uri="{FF2B5EF4-FFF2-40B4-BE49-F238E27FC236}">
                <a16:creationId xmlns:a16="http://schemas.microsoft.com/office/drawing/2014/main" id="{3AFA5768-1152-4E6B-BD98-7DAD9AF0B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A3A38FD4-79B8-4C92-BB43-87FEB97144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9AA54D49-D5E0-491D-93A5-A2EC85C8308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CE72596B-D6B9-4787-BB9A-87D0EEA0C05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904380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6A258887-E3E2-4623-BD81-436F47FAB734}"/>
              </a:ext>
            </a:extLst>
          </p:cNvPr>
          <p:cNvSpPr txBox="1"/>
          <p:nvPr/>
        </p:nvSpPr>
        <p:spPr>
          <a:xfrm>
            <a:off x="2901328" y="1067172"/>
            <a:ext cx="7492351" cy="1077218"/>
          </a:xfrm>
          <a:prstGeom prst="rect">
            <a:avLst/>
          </a:prstGeom>
          <a:noFill/>
        </p:spPr>
        <p:txBody>
          <a:bodyPr wrap="square" rtlCol="0">
            <a:spAutoFit/>
          </a:bodyPr>
          <a:lstStyle/>
          <a:p>
            <a:pPr algn="ctr" defTabSz="342900"/>
            <a:r>
              <a:rPr lang="es-CO" sz="3200" b="1" dirty="0">
                <a:solidFill>
                  <a:srgbClr val="002060"/>
                </a:solidFill>
              </a:rPr>
              <a:t>CATEGORIZACIÓN DE SOCIEDADES Y ESTABLECIMIENTOS</a:t>
            </a:r>
          </a:p>
        </p:txBody>
      </p:sp>
      <p:graphicFrame>
        <p:nvGraphicFramePr>
          <p:cNvPr id="3" name="Tabla 2">
            <a:extLst>
              <a:ext uri="{FF2B5EF4-FFF2-40B4-BE49-F238E27FC236}">
                <a16:creationId xmlns:a16="http://schemas.microsoft.com/office/drawing/2014/main" id="{722D6722-DE1F-4679-B866-F0F081FEB131}"/>
              </a:ext>
            </a:extLst>
          </p:cNvPr>
          <p:cNvGraphicFramePr>
            <a:graphicFrameLocks noGrp="1"/>
          </p:cNvGraphicFramePr>
          <p:nvPr>
            <p:extLst>
              <p:ext uri="{D42A27DB-BD31-4B8C-83A1-F6EECF244321}">
                <p14:modId xmlns:p14="http://schemas.microsoft.com/office/powerpoint/2010/main" val="1783110403"/>
              </p:ext>
            </p:extLst>
          </p:nvPr>
        </p:nvGraphicFramePr>
        <p:xfrm>
          <a:off x="2901327" y="2428100"/>
          <a:ext cx="7012351" cy="3586548"/>
        </p:xfrm>
        <a:graphic>
          <a:graphicData uri="http://schemas.openxmlformats.org/drawingml/2006/table">
            <a:tbl>
              <a:tblPr>
                <a:tableStyleId>{3C2FFA5D-87B4-456A-9821-1D502468CF0F}</a:tableStyleId>
              </a:tblPr>
              <a:tblGrid>
                <a:gridCol w="1692035">
                  <a:extLst>
                    <a:ext uri="{9D8B030D-6E8A-4147-A177-3AD203B41FA5}">
                      <a16:colId xmlns:a16="http://schemas.microsoft.com/office/drawing/2014/main" val="1989105192"/>
                    </a:ext>
                  </a:extLst>
                </a:gridCol>
                <a:gridCol w="2756097">
                  <a:extLst>
                    <a:ext uri="{9D8B030D-6E8A-4147-A177-3AD203B41FA5}">
                      <a16:colId xmlns:a16="http://schemas.microsoft.com/office/drawing/2014/main" val="2953585156"/>
                    </a:ext>
                  </a:extLst>
                </a:gridCol>
                <a:gridCol w="2564219">
                  <a:extLst>
                    <a:ext uri="{9D8B030D-6E8A-4147-A177-3AD203B41FA5}">
                      <a16:colId xmlns:a16="http://schemas.microsoft.com/office/drawing/2014/main" val="1828858324"/>
                    </a:ext>
                  </a:extLst>
                </a:gridCol>
              </a:tblGrid>
              <a:tr h="372066">
                <a:tc gridSpan="3">
                  <a:txBody>
                    <a:bodyPr/>
                    <a:lstStyle/>
                    <a:p>
                      <a:pPr algn="ctr" fontAlgn="b"/>
                      <a:r>
                        <a:rPr lang="es-CO" sz="1800" b="1" u="none" strike="noStrike" dirty="0">
                          <a:effectLst/>
                        </a:rPr>
                        <a:t>HIPÓTESIS DE NEGOCIO EN MARCHA</a:t>
                      </a:r>
                      <a:endParaRPr lang="es-CO" sz="1800" b="1"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8065653"/>
                  </a:ext>
                </a:extLst>
              </a:tr>
              <a:tr h="658472">
                <a:tc>
                  <a:txBody>
                    <a:bodyPr/>
                    <a:lstStyle/>
                    <a:p>
                      <a:pPr algn="ctr" fontAlgn="b"/>
                      <a:r>
                        <a:rPr lang="es-CO" sz="1800" b="1" u="none" strike="noStrike" dirty="0">
                          <a:effectLst/>
                        </a:rPr>
                        <a:t>CATEGORÍA</a:t>
                      </a:r>
                      <a:endParaRPr lang="es-CO" sz="18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b="1" u="none" strike="noStrike" dirty="0">
                          <a:effectLst/>
                        </a:rPr>
                        <a:t>N° SOCIEDADES</a:t>
                      </a:r>
                      <a:endParaRPr lang="es-CO" sz="18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b="1" u="none" strike="noStrike" dirty="0">
                          <a:effectLst/>
                        </a:rPr>
                        <a:t>N° ESTABLECIMIENTOS</a:t>
                      </a:r>
                      <a:endParaRPr lang="es-CO" sz="18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185154984"/>
                  </a:ext>
                </a:extLst>
              </a:tr>
              <a:tr h="372066">
                <a:tc>
                  <a:txBody>
                    <a:bodyPr/>
                    <a:lstStyle/>
                    <a:p>
                      <a:pPr algn="ctr" fontAlgn="b"/>
                      <a:r>
                        <a:rPr lang="es-CO" sz="1800" b="1" u="none" strike="noStrike" dirty="0">
                          <a:effectLst/>
                        </a:rPr>
                        <a:t>A</a:t>
                      </a:r>
                      <a:endParaRPr lang="es-CO" sz="18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dirty="0">
                          <a:effectLst/>
                        </a:rPr>
                        <a:t>20</a:t>
                      </a:r>
                      <a:endParaRPr lang="es-CO" sz="1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927018098"/>
                  </a:ext>
                </a:extLst>
              </a:tr>
              <a:tr h="372066">
                <a:tc>
                  <a:txBody>
                    <a:bodyPr/>
                    <a:lstStyle/>
                    <a:p>
                      <a:pPr algn="ctr" fontAlgn="b"/>
                      <a:r>
                        <a:rPr lang="es-CO" sz="1800" b="1" u="none" strike="noStrike" dirty="0">
                          <a:effectLst/>
                        </a:rPr>
                        <a:t>B</a:t>
                      </a:r>
                      <a:endParaRPr lang="es-CO" sz="18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dirty="0">
                          <a:effectLst/>
                        </a:rPr>
                        <a:t>54</a:t>
                      </a:r>
                      <a:endParaRPr lang="es-CO" sz="1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6414368"/>
                  </a:ext>
                </a:extLst>
              </a:tr>
              <a:tr h="390670">
                <a:tc>
                  <a:txBody>
                    <a:bodyPr/>
                    <a:lstStyle/>
                    <a:p>
                      <a:pPr algn="ctr" fontAlgn="b"/>
                      <a:r>
                        <a:rPr lang="es-CO" sz="1800" b="1" u="none" strike="noStrike" dirty="0">
                          <a:effectLst/>
                        </a:rPr>
                        <a:t>C</a:t>
                      </a:r>
                      <a:endParaRPr lang="es-CO" sz="18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dirty="0">
                          <a:effectLst/>
                        </a:rPr>
                        <a:t>133</a:t>
                      </a:r>
                      <a:endParaRPr lang="es-CO" sz="1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dirty="0">
                          <a:effectLst/>
                        </a:rPr>
                        <a:t>41</a:t>
                      </a:r>
                      <a:endParaRPr lang="es-CO" sz="1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632203045"/>
                  </a:ext>
                </a:extLst>
              </a:tr>
              <a:tr h="658472">
                <a:tc>
                  <a:txBody>
                    <a:bodyPr/>
                    <a:lstStyle/>
                    <a:p>
                      <a:pPr algn="ctr" fontAlgn="ctr"/>
                      <a:r>
                        <a:rPr lang="es-CO" sz="1800" b="1" i="0" u="none" strike="noStrike" dirty="0">
                          <a:solidFill>
                            <a:srgbClr val="000000"/>
                          </a:solidFill>
                          <a:effectLst/>
                          <a:latin typeface="Calibri" panose="020F0502020204030204" pitchFamily="34" charset="0"/>
                        </a:rPr>
                        <a:t>SIN CLASIFICAR</a:t>
                      </a:r>
                    </a:p>
                  </a:txBody>
                  <a:tcPr marL="7144" marR="7144" marT="7144" marB="0" anchor="ctr"/>
                </a:tc>
                <a:tc>
                  <a:txBody>
                    <a:bodyPr/>
                    <a:lstStyle/>
                    <a:p>
                      <a:pPr algn="ctr" fontAlgn="b"/>
                      <a:r>
                        <a:rPr lang="es-CO" sz="1800" b="0" i="0" u="none" strike="noStrike" dirty="0">
                          <a:solidFill>
                            <a:srgbClr val="000000"/>
                          </a:solidFill>
                          <a:effectLst/>
                          <a:latin typeface="Calibri" panose="020F0502020204030204" pitchFamily="34" charset="0"/>
                        </a:rPr>
                        <a:t>3</a:t>
                      </a:r>
                    </a:p>
                  </a:txBody>
                  <a:tcPr marL="7144" marR="7144" marT="7144" marB="0" anchor="b"/>
                </a:tc>
                <a:tc>
                  <a:txBody>
                    <a:bodyPr/>
                    <a:lstStyle/>
                    <a:p>
                      <a:pPr algn="ctr" fontAlgn="b"/>
                      <a:endParaRPr lang="es-CO" sz="1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269418561"/>
                  </a:ext>
                </a:extLst>
              </a:tr>
              <a:tr h="372066">
                <a:tc rowSpan="2">
                  <a:txBody>
                    <a:bodyPr/>
                    <a:lstStyle/>
                    <a:p>
                      <a:pPr algn="ctr" fontAlgn="ctr"/>
                      <a:r>
                        <a:rPr lang="es-CO" sz="1800" b="1" u="none" strike="noStrike" dirty="0">
                          <a:effectLst/>
                        </a:rPr>
                        <a:t>TOTAL</a:t>
                      </a:r>
                      <a:endParaRPr lang="es-CO" sz="18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b"/>
                      <a:r>
                        <a:rPr lang="es-CO" sz="1800" u="none" strike="noStrike" dirty="0">
                          <a:effectLst/>
                        </a:rPr>
                        <a:t>210</a:t>
                      </a:r>
                      <a:endParaRPr lang="es-CO" sz="1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800" u="none" strike="noStrike" dirty="0">
                          <a:effectLst/>
                        </a:rPr>
                        <a:t>41</a:t>
                      </a:r>
                      <a:endParaRPr lang="es-CO" sz="1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590800480"/>
                  </a:ext>
                </a:extLst>
              </a:tr>
              <a:tr h="390670">
                <a:tc vMerge="1">
                  <a:txBody>
                    <a:bodyPr/>
                    <a:lstStyle/>
                    <a:p>
                      <a:endParaRPr lang="es-CO"/>
                    </a:p>
                  </a:txBody>
                  <a:tcPr/>
                </a:tc>
                <a:tc gridSpan="2">
                  <a:txBody>
                    <a:bodyPr/>
                    <a:lstStyle/>
                    <a:p>
                      <a:pPr algn="ctr" fontAlgn="b"/>
                      <a:r>
                        <a:rPr lang="es-CO" sz="1800" u="none" strike="noStrike" dirty="0">
                          <a:effectLst/>
                        </a:rPr>
                        <a:t>251</a:t>
                      </a:r>
                      <a:endParaRPr lang="es-CO" sz="18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s-CO"/>
                    </a:p>
                  </a:txBody>
                  <a:tcPr/>
                </a:tc>
                <a:extLst>
                  <a:ext uri="{0D108BD9-81ED-4DB2-BD59-A6C34878D82A}">
                    <a16:rowId xmlns:a16="http://schemas.microsoft.com/office/drawing/2014/main" val="3303553066"/>
                  </a:ext>
                </a:extLst>
              </a:tr>
            </a:tbl>
          </a:graphicData>
        </a:graphic>
      </p:graphicFrame>
      <p:pic>
        <p:nvPicPr>
          <p:cNvPr id="7" name="Imagen 6">
            <a:extLst>
              <a:ext uri="{FF2B5EF4-FFF2-40B4-BE49-F238E27FC236}">
                <a16:creationId xmlns:a16="http://schemas.microsoft.com/office/drawing/2014/main" id="{0A9FD02A-EFEF-4AA1-AD5E-83B6958DAF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78A41CE3-40E8-4589-9ECF-1727DBC76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A115C88F-5A43-40B4-8797-43DFBDFE97B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1EC977C0-31EF-458B-ACF0-21435F83A4E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2138905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6A258887-E3E2-4623-BD81-436F47FAB734}"/>
              </a:ext>
            </a:extLst>
          </p:cNvPr>
          <p:cNvSpPr txBox="1"/>
          <p:nvPr/>
        </p:nvSpPr>
        <p:spPr>
          <a:xfrm>
            <a:off x="2901329" y="809998"/>
            <a:ext cx="6534496" cy="1077218"/>
          </a:xfrm>
          <a:prstGeom prst="rect">
            <a:avLst/>
          </a:prstGeom>
          <a:noFill/>
        </p:spPr>
        <p:txBody>
          <a:bodyPr wrap="square" rtlCol="0">
            <a:spAutoFit/>
          </a:bodyPr>
          <a:lstStyle/>
          <a:p>
            <a:pPr algn="ctr" defTabSz="342900"/>
            <a:r>
              <a:rPr lang="es-CO" sz="3200" b="1" dirty="0">
                <a:solidFill>
                  <a:srgbClr val="002060"/>
                </a:solidFill>
              </a:rPr>
              <a:t>CATEGORIZACIÓN DE SOCIEDADES Y ESTABLECIMIENTOS</a:t>
            </a:r>
          </a:p>
        </p:txBody>
      </p:sp>
      <p:pic>
        <p:nvPicPr>
          <p:cNvPr id="5" name="Imagen 4">
            <a:extLst>
              <a:ext uri="{FF2B5EF4-FFF2-40B4-BE49-F238E27FC236}">
                <a16:creationId xmlns:a16="http://schemas.microsoft.com/office/drawing/2014/main" id="{0467557B-4101-419B-821A-CB92AC1FF81A}"/>
              </a:ext>
            </a:extLst>
          </p:cNvPr>
          <p:cNvPicPr>
            <a:picLocks noChangeAspect="1"/>
          </p:cNvPicPr>
          <p:nvPr/>
        </p:nvPicPr>
        <p:blipFill>
          <a:blip r:embed="rId2">
            <a:duotone>
              <a:prstClr val="black"/>
              <a:schemeClr val="accent1">
                <a:tint val="45000"/>
                <a:satMod val="400000"/>
              </a:schemeClr>
            </a:duotone>
            <a:alphaModFix amt="85000"/>
          </a:blip>
          <a:stretch>
            <a:fillRect/>
          </a:stretch>
        </p:blipFill>
        <p:spPr>
          <a:xfrm>
            <a:off x="1591505" y="1971030"/>
            <a:ext cx="8741215" cy="4445495"/>
          </a:xfrm>
          <a:prstGeom prst="rect">
            <a:avLst/>
          </a:prstGeom>
        </p:spPr>
      </p:pic>
      <p:pic>
        <p:nvPicPr>
          <p:cNvPr id="6" name="Imagen 5">
            <a:extLst>
              <a:ext uri="{FF2B5EF4-FFF2-40B4-BE49-F238E27FC236}">
                <a16:creationId xmlns:a16="http://schemas.microsoft.com/office/drawing/2014/main" id="{ABDE2461-64A8-4F3C-9BD0-CF2ED5CF0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2C22E554-2DF8-47B2-B869-021C40E9CE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FFB8D0A7-F385-4A22-8FC6-5B340103304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A94BDF9A-F779-49CD-856B-0E1F3337B96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5021849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369BBC6-1540-4898-8733-21974E4262C3}"/>
              </a:ext>
            </a:extLst>
          </p:cNvPr>
          <p:cNvSpPr txBox="1"/>
          <p:nvPr/>
        </p:nvSpPr>
        <p:spPr>
          <a:xfrm>
            <a:off x="3299004" y="1540143"/>
            <a:ext cx="6534496" cy="584775"/>
          </a:xfrm>
          <a:prstGeom prst="rect">
            <a:avLst/>
          </a:prstGeom>
          <a:noFill/>
        </p:spPr>
        <p:txBody>
          <a:bodyPr wrap="square" rtlCol="0">
            <a:spAutoFit/>
          </a:bodyPr>
          <a:lstStyle/>
          <a:p>
            <a:pPr algn="just" defTabSz="342900"/>
            <a:endParaRPr lang="es-CO" sz="3200" b="1" dirty="0">
              <a:solidFill>
                <a:srgbClr val="002060"/>
              </a:solidFill>
            </a:endParaRPr>
          </a:p>
        </p:txBody>
      </p:sp>
      <p:pic>
        <p:nvPicPr>
          <p:cNvPr id="6" name="Imagen 5">
            <a:extLst>
              <a:ext uri="{FF2B5EF4-FFF2-40B4-BE49-F238E27FC236}">
                <a16:creationId xmlns:a16="http://schemas.microsoft.com/office/drawing/2014/main" id="{9E77F964-9A0A-44DD-83D9-CBFDCC1046A8}"/>
              </a:ext>
            </a:extLst>
          </p:cNvPr>
          <p:cNvPicPr>
            <a:picLocks noChangeAspect="1"/>
          </p:cNvPicPr>
          <p:nvPr/>
        </p:nvPicPr>
        <p:blipFill>
          <a:blip r:embed="rId3">
            <a:duotone>
              <a:prstClr val="black"/>
              <a:schemeClr val="accent1">
                <a:tint val="45000"/>
                <a:satMod val="400000"/>
              </a:schemeClr>
            </a:duotone>
            <a:alphaModFix amt="85000"/>
          </a:blip>
          <a:stretch>
            <a:fillRect/>
          </a:stretch>
        </p:blipFill>
        <p:spPr>
          <a:xfrm>
            <a:off x="960120" y="1817410"/>
            <a:ext cx="10567353" cy="4584974"/>
          </a:xfrm>
          <a:prstGeom prst="rect">
            <a:avLst/>
          </a:prstGeom>
        </p:spPr>
      </p:pic>
      <p:pic>
        <p:nvPicPr>
          <p:cNvPr id="7" name="Imagen 6">
            <a:extLst>
              <a:ext uri="{FF2B5EF4-FFF2-40B4-BE49-F238E27FC236}">
                <a16:creationId xmlns:a16="http://schemas.microsoft.com/office/drawing/2014/main" id="{6CDC6B51-B011-41FC-A718-9BB24CE71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3152FE06-528E-4691-940F-5A729E739D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37301A9D-C425-4F81-8605-01EB8E54A2C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39A1DB6-0AFB-48D7-B004-DB17DC2F5A5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2" name="Rectángulo 1">
            <a:extLst>
              <a:ext uri="{FF2B5EF4-FFF2-40B4-BE49-F238E27FC236}">
                <a16:creationId xmlns:a16="http://schemas.microsoft.com/office/drawing/2014/main" id="{2A9E0466-B907-469A-B1D9-01D823D0EB56}"/>
              </a:ext>
            </a:extLst>
          </p:cNvPr>
          <p:cNvSpPr/>
          <p:nvPr/>
        </p:nvSpPr>
        <p:spPr>
          <a:xfrm>
            <a:off x="2910523" y="1095254"/>
            <a:ext cx="6096000" cy="646331"/>
          </a:xfrm>
          <a:prstGeom prst="rect">
            <a:avLst/>
          </a:prstGeom>
        </p:spPr>
        <p:txBody>
          <a:bodyPr>
            <a:spAutoFit/>
          </a:bodyPr>
          <a:lstStyle/>
          <a:p>
            <a:pPr algn="ctr" defTabSz="342900"/>
            <a:r>
              <a:rPr lang="es-CO" b="1" dirty="0">
                <a:solidFill>
                  <a:srgbClr val="002060"/>
                </a:solidFill>
              </a:rPr>
              <a:t>AVANCES DEL PROCESO DE ENAJENACIÓN TEMPRANA – 178 SOCIEDADES EVALUADAS POR METODOLOGIA Z  </a:t>
            </a:r>
          </a:p>
        </p:txBody>
      </p:sp>
    </p:spTree>
    <p:extLst>
      <p:ext uri="{BB962C8B-B14F-4D97-AF65-F5344CB8AC3E}">
        <p14:creationId xmlns:p14="http://schemas.microsoft.com/office/powerpoint/2010/main" val="3570334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88B2BC1-9F8F-45F6-A91C-284D9CB245D0}"/>
              </a:ext>
            </a:extLst>
          </p:cNvPr>
          <p:cNvSpPr txBox="1"/>
          <p:nvPr/>
        </p:nvSpPr>
        <p:spPr>
          <a:xfrm>
            <a:off x="2625608" y="2502319"/>
            <a:ext cx="6857999" cy="1615827"/>
          </a:xfrm>
          <a:prstGeom prst="rect">
            <a:avLst/>
          </a:prstGeom>
          <a:noFill/>
        </p:spPr>
        <p:txBody>
          <a:bodyPr wrap="square" rtlCol="0">
            <a:spAutoFit/>
          </a:bodyPr>
          <a:lstStyle/>
          <a:p>
            <a:pPr algn="ctr" defTabSz="342900"/>
            <a:r>
              <a:rPr lang="es-ES" sz="3200" b="1" dirty="0">
                <a:solidFill>
                  <a:srgbClr val="002060"/>
                </a:solidFill>
              </a:rPr>
              <a:t>GERENCIA DE SOCIEDADES </a:t>
            </a:r>
          </a:p>
          <a:p>
            <a:pPr algn="ctr" defTabSz="342900"/>
            <a:r>
              <a:rPr lang="es-ES" sz="3200" b="1" dirty="0">
                <a:solidFill>
                  <a:srgbClr val="002060"/>
                </a:solidFill>
              </a:rPr>
              <a:t>EN LIQUIDACION</a:t>
            </a:r>
          </a:p>
          <a:p>
            <a:pPr algn="ctr" defTabSz="342900"/>
            <a:r>
              <a:rPr lang="es-ES" sz="3200" b="1" dirty="0">
                <a:solidFill>
                  <a:srgbClr val="002060"/>
                </a:solidFill>
              </a:rPr>
              <a:t>30 de Agosto de 2019</a:t>
            </a:r>
          </a:p>
        </p:txBody>
      </p:sp>
      <p:pic>
        <p:nvPicPr>
          <p:cNvPr id="5" name="Imagen 4">
            <a:extLst>
              <a:ext uri="{FF2B5EF4-FFF2-40B4-BE49-F238E27FC236}">
                <a16:creationId xmlns:a16="http://schemas.microsoft.com/office/drawing/2014/main" id="{6AB68156-ED85-4505-926F-2FDCCBCFC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7C31312-3510-4F9A-87B0-A8BBD9E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658E2CD5-E3F9-454D-B83C-6A5FA9EA85D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DB512E4-FE57-4FC9-8783-CBFBBECAF6E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30000284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lipse 32">
            <a:extLst>
              <a:ext uri="{FF2B5EF4-FFF2-40B4-BE49-F238E27FC236}">
                <a16:creationId xmlns:a16="http://schemas.microsoft.com/office/drawing/2014/main" id="{0EDA2306-5C41-4AE3-8299-23A68570F110}"/>
              </a:ext>
            </a:extLst>
          </p:cNvPr>
          <p:cNvSpPr/>
          <p:nvPr/>
        </p:nvSpPr>
        <p:spPr>
          <a:xfrm>
            <a:off x="1564088" y="3433337"/>
            <a:ext cx="1103972" cy="1139997"/>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s-CO" sz="1050" b="1" dirty="0">
              <a:solidFill>
                <a:prstClr val="white"/>
              </a:solidFill>
              <a:effectLst>
                <a:outerShdw blurRad="38100" dist="38100" dir="2700000" algn="tl">
                  <a:srgbClr val="000000">
                    <a:alpha val="43137"/>
                  </a:srgbClr>
                </a:outerShdw>
              </a:effectLst>
              <a:latin typeface="Calibri"/>
            </a:endParaRPr>
          </a:p>
        </p:txBody>
      </p:sp>
      <p:sp>
        <p:nvSpPr>
          <p:cNvPr id="34" name="CuadroTexto 33">
            <a:extLst>
              <a:ext uri="{FF2B5EF4-FFF2-40B4-BE49-F238E27FC236}">
                <a16:creationId xmlns:a16="http://schemas.microsoft.com/office/drawing/2014/main" id="{EA3E3768-1B53-4908-8558-CBA63ACE3074}"/>
              </a:ext>
            </a:extLst>
          </p:cNvPr>
          <p:cNvSpPr txBox="1"/>
          <p:nvPr/>
        </p:nvSpPr>
        <p:spPr>
          <a:xfrm>
            <a:off x="967015" y="3700287"/>
            <a:ext cx="2256041" cy="553998"/>
          </a:xfrm>
          <a:prstGeom prst="rect">
            <a:avLst/>
          </a:prstGeom>
          <a:noFill/>
        </p:spPr>
        <p:txBody>
          <a:bodyPr wrap="square" rtlCol="0">
            <a:spAutoFit/>
          </a:bodyPr>
          <a:lstStyle/>
          <a:p>
            <a:pPr algn="ctr" defTabSz="342900"/>
            <a:r>
              <a:rPr lang="es-CO" sz="3000" b="1" dirty="0">
                <a:solidFill>
                  <a:srgbClr val="4F81BD">
                    <a:lumMod val="20000"/>
                    <a:lumOff val="80000"/>
                  </a:srgbClr>
                </a:solidFill>
                <a:effectLst>
                  <a:outerShdw blurRad="38100" dist="38100" dir="2700000" algn="tl">
                    <a:srgbClr val="000000">
                      <a:alpha val="43137"/>
                    </a:srgbClr>
                  </a:outerShdw>
                </a:effectLst>
                <a:latin typeface="Calibri"/>
              </a:rPr>
              <a:t>1096</a:t>
            </a:r>
            <a:endParaRPr lang="es-CO" sz="788" dirty="0">
              <a:solidFill>
                <a:prstClr val="black"/>
              </a:solidFill>
              <a:effectLst>
                <a:outerShdw blurRad="38100" dist="38100" dir="2700000" algn="tl">
                  <a:srgbClr val="000000">
                    <a:alpha val="43137"/>
                  </a:srgbClr>
                </a:outerShdw>
              </a:effectLst>
              <a:latin typeface="Calibri"/>
            </a:endParaRPr>
          </a:p>
        </p:txBody>
      </p:sp>
      <p:sp>
        <p:nvSpPr>
          <p:cNvPr id="35" name="Rectángulo redondeado 9">
            <a:extLst>
              <a:ext uri="{FF2B5EF4-FFF2-40B4-BE49-F238E27FC236}">
                <a16:creationId xmlns:a16="http://schemas.microsoft.com/office/drawing/2014/main" id="{0F2CD28F-37FD-48D9-9ED0-B80EEB4B2F24}"/>
              </a:ext>
            </a:extLst>
          </p:cNvPr>
          <p:cNvSpPr/>
          <p:nvPr/>
        </p:nvSpPr>
        <p:spPr>
          <a:xfrm>
            <a:off x="2733024" y="2383260"/>
            <a:ext cx="1356514" cy="5713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s-CO" sz="1200" dirty="0">
                <a:solidFill>
                  <a:prstClr val="white"/>
                </a:solidFill>
                <a:latin typeface="Calibri"/>
              </a:rPr>
              <a:t>Sociedades en liquidación con activos </a:t>
            </a:r>
          </a:p>
        </p:txBody>
      </p:sp>
      <p:sp>
        <p:nvSpPr>
          <p:cNvPr id="36" name="CuadroTexto 35">
            <a:extLst>
              <a:ext uri="{FF2B5EF4-FFF2-40B4-BE49-F238E27FC236}">
                <a16:creationId xmlns:a16="http://schemas.microsoft.com/office/drawing/2014/main" id="{66E5E2DA-2825-4220-BED0-5A711F12920B}"/>
              </a:ext>
            </a:extLst>
          </p:cNvPr>
          <p:cNvSpPr txBox="1"/>
          <p:nvPr/>
        </p:nvSpPr>
        <p:spPr>
          <a:xfrm>
            <a:off x="4251375" y="2374343"/>
            <a:ext cx="651140" cy="461665"/>
          </a:xfrm>
          <a:prstGeom prst="rect">
            <a:avLst/>
          </a:prstGeom>
          <a:noFill/>
        </p:spPr>
        <p:txBody>
          <a:bodyPr wrap="none" rtlCol="0">
            <a:spAutoFit/>
          </a:bodyPr>
          <a:lstStyle/>
          <a:p>
            <a:pPr defTabSz="342900"/>
            <a:r>
              <a:rPr lang="es-CO" sz="2400" b="1" dirty="0">
                <a:solidFill>
                  <a:prstClr val="black"/>
                </a:solidFill>
                <a:latin typeface="Calibri"/>
              </a:rPr>
              <a:t>250</a:t>
            </a:r>
          </a:p>
        </p:txBody>
      </p:sp>
      <p:sp>
        <p:nvSpPr>
          <p:cNvPr id="37" name="CuadroTexto 36">
            <a:extLst>
              <a:ext uri="{FF2B5EF4-FFF2-40B4-BE49-F238E27FC236}">
                <a16:creationId xmlns:a16="http://schemas.microsoft.com/office/drawing/2014/main" id="{ED5F8F89-9CD9-4859-9A58-E2708E3C91AC}"/>
              </a:ext>
            </a:extLst>
          </p:cNvPr>
          <p:cNvSpPr txBox="1"/>
          <p:nvPr/>
        </p:nvSpPr>
        <p:spPr>
          <a:xfrm>
            <a:off x="5154634" y="1996046"/>
            <a:ext cx="697438" cy="646331"/>
          </a:xfrm>
          <a:prstGeom prst="rect">
            <a:avLst/>
          </a:prstGeom>
          <a:noFill/>
        </p:spPr>
        <p:txBody>
          <a:bodyPr wrap="square" rtlCol="0">
            <a:spAutoFit/>
          </a:bodyPr>
          <a:lstStyle/>
          <a:p>
            <a:pPr defTabSz="342900"/>
            <a:r>
              <a:rPr lang="es-CO" b="1" dirty="0">
                <a:solidFill>
                  <a:prstClr val="black"/>
                </a:solidFill>
                <a:latin typeface="Calibri"/>
              </a:rPr>
              <a:t>112</a:t>
            </a:r>
            <a:r>
              <a:rPr lang="es-CO" sz="2400" b="1" dirty="0">
                <a:solidFill>
                  <a:prstClr val="black"/>
                </a:solidFill>
                <a:latin typeface="Calibri"/>
              </a:rPr>
              <a:t> </a:t>
            </a:r>
          </a:p>
          <a:p>
            <a:pPr defTabSz="342900"/>
            <a:r>
              <a:rPr lang="es-CO" sz="1200" b="1" dirty="0">
                <a:solidFill>
                  <a:prstClr val="black"/>
                </a:solidFill>
                <a:latin typeface="Calibri"/>
              </a:rPr>
              <a:t>Extintas</a:t>
            </a:r>
            <a:endParaRPr lang="es-CO" sz="2400" b="1" dirty="0">
              <a:solidFill>
                <a:prstClr val="black"/>
              </a:solidFill>
              <a:latin typeface="Calibri"/>
            </a:endParaRPr>
          </a:p>
        </p:txBody>
      </p:sp>
      <p:sp>
        <p:nvSpPr>
          <p:cNvPr id="38" name="Llaves 37">
            <a:extLst>
              <a:ext uri="{FF2B5EF4-FFF2-40B4-BE49-F238E27FC236}">
                <a16:creationId xmlns:a16="http://schemas.microsoft.com/office/drawing/2014/main" id="{24141250-5441-49E5-8031-69FE79FCFDEB}"/>
              </a:ext>
            </a:extLst>
          </p:cNvPr>
          <p:cNvSpPr/>
          <p:nvPr/>
        </p:nvSpPr>
        <p:spPr>
          <a:xfrm>
            <a:off x="4867373" y="2039478"/>
            <a:ext cx="252203" cy="1044058"/>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39" name="CuadroTexto 38">
            <a:extLst>
              <a:ext uri="{FF2B5EF4-FFF2-40B4-BE49-F238E27FC236}">
                <a16:creationId xmlns:a16="http://schemas.microsoft.com/office/drawing/2014/main" id="{23986854-FC85-4213-B7DC-0304610231D8}"/>
              </a:ext>
            </a:extLst>
          </p:cNvPr>
          <p:cNvSpPr txBox="1"/>
          <p:nvPr/>
        </p:nvSpPr>
        <p:spPr>
          <a:xfrm>
            <a:off x="5263869" y="2657470"/>
            <a:ext cx="859340" cy="738664"/>
          </a:xfrm>
          <a:prstGeom prst="rect">
            <a:avLst/>
          </a:prstGeom>
          <a:noFill/>
        </p:spPr>
        <p:txBody>
          <a:bodyPr wrap="square" rtlCol="0">
            <a:spAutoFit/>
          </a:bodyPr>
          <a:lstStyle/>
          <a:p>
            <a:pPr defTabSz="342900"/>
            <a:r>
              <a:rPr lang="es-CO" b="1" dirty="0">
                <a:solidFill>
                  <a:prstClr val="black"/>
                </a:solidFill>
                <a:latin typeface="Calibri"/>
              </a:rPr>
              <a:t>138</a:t>
            </a:r>
            <a:endParaRPr lang="es-CO" sz="2400" b="1" dirty="0">
              <a:solidFill>
                <a:prstClr val="black"/>
              </a:solidFill>
              <a:latin typeface="Calibri"/>
            </a:endParaRPr>
          </a:p>
          <a:p>
            <a:pPr defTabSz="342900"/>
            <a:r>
              <a:rPr lang="es-CO" sz="1200" b="1" dirty="0">
                <a:solidFill>
                  <a:prstClr val="black"/>
                </a:solidFill>
                <a:latin typeface="Calibri"/>
              </a:rPr>
              <a:t>En proceso</a:t>
            </a:r>
            <a:endParaRPr lang="es-CO" sz="2400" b="1" dirty="0">
              <a:solidFill>
                <a:prstClr val="black"/>
              </a:solidFill>
              <a:latin typeface="Calibri"/>
            </a:endParaRPr>
          </a:p>
        </p:txBody>
      </p:sp>
      <p:sp>
        <p:nvSpPr>
          <p:cNvPr id="40" name="Rectángulo redondeado 9">
            <a:extLst>
              <a:ext uri="{FF2B5EF4-FFF2-40B4-BE49-F238E27FC236}">
                <a16:creationId xmlns:a16="http://schemas.microsoft.com/office/drawing/2014/main" id="{E41F2262-BB0F-4E9C-982D-7AD3928464C3}"/>
              </a:ext>
            </a:extLst>
          </p:cNvPr>
          <p:cNvSpPr/>
          <p:nvPr/>
        </p:nvSpPr>
        <p:spPr>
          <a:xfrm>
            <a:off x="2731795" y="3692097"/>
            <a:ext cx="1391278" cy="577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s-CO" sz="1200" dirty="0">
                <a:solidFill>
                  <a:prstClr val="white"/>
                </a:solidFill>
                <a:latin typeface="Calibri"/>
              </a:rPr>
              <a:t>Sociedades de papel </a:t>
            </a:r>
          </a:p>
        </p:txBody>
      </p:sp>
      <p:sp>
        <p:nvSpPr>
          <p:cNvPr id="41" name="CuadroTexto 40">
            <a:extLst>
              <a:ext uri="{FF2B5EF4-FFF2-40B4-BE49-F238E27FC236}">
                <a16:creationId xmlns:a16="http://schemas.microsoft.com/office/drawing/2014/main" id="{F43FE4F3-D1F2-465C-926B-C42575DFBF3E}"/>
              </a:ext>
            </a:extLst>
          </p:cNvPr>
          <p:cNvSpPr txBox="1"/>
          <p:nvPr/>
        </p:nvSpPr>
        <p:spPr>
          <a:xfrm>
            <a:off x="4307720" y="3723639"/>
            <a:ext cx="651140" cy="461665"/>
          </a:xfrm>
          <a:prstGeom prst="rect">
            <a:avLst/>
          </a:prstGeom>
          <a:noFill/>
        </p:spPr>
        <p:txBody>
          <a:bodyPr wrap="none" rtlCol="0">
            <a:spAutoFit/>
          </a:bodyPr>
          <a:lstStyle/>
          <a:p>
            <a:pPr defTabSz="342900"/>
            <a:r>
              <a:rPr lang="es-CO" sz="2400" b="1" dirty="0">
                <a:solidFill>
                  <a:prstClr val="black"/>
                </a:solidFill>
                <a:latin typeface="Calibri"/>
              </a:rPr>
              <a:t>490</a:t>
            </a:r>
          </a:p>
        </p:txBody>
      </p:sp>
      <p:sp>
        <p:nvSpPr>
          <p:cNvPr id="42" name="CuadroTexto 41">
            <a:extLst>
              <a:ext uri="{FF2B5EF4-FFF2-40B4-BE49-F238E27FC236}">
                <a16:creationId xmlns:a16="http://schemas.microsoft.com/office/drawing/2014/main" id="{D50E46B3-ED73-4C8F-B726-468B9FBAFDFA}"/>
              </a:ext>
            </a:extLst>
          </p:cNvPr>
          <p:cNvSpPr txBox="1"/>
          <p:nvPr/>
        </p:nvSpPr>
        <p:spPr>
          <a:xfrm>
            <a:off x="5173569" y="3362722"/>
            <a:ext cx="697438" cy="553998"/>
          </a:xfrm>
          <a:prstGeom prst="rect">
            <a:avLst/>
          </a:prstGeom>
          <a:noFill/>
        </p:spPr>
        <p:txBody>
          <a:bodyPr wrap="square" rtlCol="0">
            <a:spAutoFit/>
          </a:bodyPr>
          <a:lstStyle/>
          <a:p>
            <a:pPr defTabSz="342900"/>
            <a:r>
              <a:rPr lang="es-CO" b="1" dirty="0">
                <a:solidFill>
                  <a:prstClr val="black"/>
                </a:solidFill>
                <a:latin typeface="Calibri"/>
              </a:rPr>
              <a:t>55</a:t>
            </a:r>
            <a:endParaRPr lang="es-CO" sz="2400" b="1" dirty="0">
              <a:solidFill>
                <a:prstClr val="black"/>
              </a:solidFill>
              <a:latin typeface="Calibri"/>
            </a:endParaRPr>
          </a:p>
          <a:p>
            <a:pPr defTabSz="342900"/>
            <a:r>
              <a:rPr lang="es-CO" sz="1200" b="1" dirty="0">
                <a:solidFill>
                  <a:prstClr val="black"/>
                </a:solidFill>
                <a:latin typeface="Calibri"/>
              </a:rPr>
              <a:t>Extintas</a:t>
            </a:r>
            <a:endParaRPr lang="es-CO" sz="2400" b="1" dirty="0">
              <a:solidFill>
                <a:prstClr val="black"/>
              </a:solidFill>
              <a:latin typeface="Calibri"/>
            </a:endParaRPr>
          </a:p>
        </p:txBody>
      </p:sp>
      <p:sp>
        <p:nvSpPr>
          <p:cNvPr id="43" name="Llaves 42">
            <a:extLst>
              <a:ext uri="{FF2B5EF4-FFF2-40B4-BE49-F238E27FC236}">
                <a16:creationId xmlns:a16="http://schemas.microsoft.com/office/drawing/2014/main" id="{4EB9E0B5-0203-4869-BCDB-36B342B58732}"/>
              </a:ext>
            </a:extLst>
          </p:cNvPr>
          <p:cNvSpPr/>
          <p:nvPr/>
        </p:nvSpPr>
        <p:spPr>
          <a:xfrm>
            <a:off x="4881296" y="3388773"/>
            <a:ext cx="252203" cy="1044058"/>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44" name="CuadroTexto 43">
            <a:extLst>
              <a:ext uri="{FF2B5EF4-FFF2-40B4-BE49-F238E27FC236}">
                <a16:creationId xmlns:a16="http://schemas.microsoft.com/office/drawing/2014/main" id="{B2F02995-79D0-4E23-813E-1F9BFADF7A2C}"/>
              </a:ext>
            </a:extLst>
          </p:cNvPr>
          <p:cNvSpPr txBox="1"/>
          <p:nvPr/>
        </p:nvSpPr>
        <p:spPr>
          <a:xfrm>
            <a:off x="5248354" y="4003651"/>
            <a:ext cx="859340" cy="738664"/>
          </a:xfrm>
          <a:prstGeom prst="rect">
            <a:avLst/>
          </a:prstGeom>
          <a:noFill/>
        </p:spPr>
        <p:txBody>
          <a:bodyPr wrap="square" rtlCol="0">
            <a:spAutoFit/>
          </a:bodyPr>
          <a:lstStyle/>
          <a:p>
            <a:pPr defTabSz="342900"/>
            <a:r>
              <a:rPr lang="es-CO" b="1" dirty="0">
                <a:solidFill>
                  <a:prstClr val="black"/>
                </a:solidFill>
                <a:latin typeface="Calibri"/>
              </a:rPr>
              <a:t>435</a:t>
            </a:r>
            <a:endParaRPr lang="es-CO" sz="2400" b="1" dirty="0">
              <a:solidFill>
                <a:prstClr val="black"/>
              </a:solidFill>
              <a:latin typeface="Calibri"/>
            </a:endParaRPr>
          </a:p>
          <a:p>
            <a:pPr defTabSz="342900"/>
            <a:r>
              <a:rPr lang="es-CO" sz="1200" b="1" dirty="0">
                <a:solidFill>
                  <a:prstClr val="black"/>
                </a:solidFill>
                <a:latin typeface="Calibri"/>
              </a:rPr>
              <a:t>En proceso </a:t>
            </a:r>
            <a:endParaRPr lang="es-CO" sz="2400" b="1" dirty="0">
              <a:solidFill>
                <a:prstClr val="black"/>
              </a:solidFill>
              <a:latin typeface="Calibri"/>
            </a:endParaRPr>
          </a:p>
        </p:txBody>
      </p:sp>
      <p:sp>
        <p:nvSpPr>
          <p:cNvPr id="45" name="Rectángulo redondeado 9">
            <a:extLst>
              <a:ext uri="{FF2B5EF4-FFF2-40B4-BE49-F238E27FC236}">
                <a16:creationId xmlns:a16="http://schemas.microsoft.com/office/drawing/2014/main" id="{0F672F8A-657F-4358-85C5-BBA7CD6CC873}"/>
              </a:ext>
            </a:extLst>
          </p:cNvPr>
          <p:cNvSpPr/>
          <p:nvPr/>
        </p:nvSpPr>
        <p:spPr>
          <a:xfrm>
            <a:off x="2699726" y="4893192"/>
            <a:ext cx="1389812" cy="577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s-CO" sz="1200" dirty="0">
                <a:solidFill>
                  <a:prstClr val="white"/>
                </a:solidFill>
                <a:latin typeface="Calibri"/>
              </a:rPr>
              <a:t>Establecimientos de comercio de papel</a:t>
            </a:r>
          </a:p>
        </p:txBody>
      </p:sp>
      <p:sp>
        <p:nvSpPr>
          <p:cNvPr id="46" name="CuadroTexto 45">
            <a:extLst>
              <a:ext uri="{FF2B5EF4-FFF2-40B4-BE49-F238E27FC236}">
                <a16:creationId xmlns:a16="http://schemas.microsoft.com/office/drawing/2014/main" id="{34FE84A5-C4A9-40BD-888A-E970575C3653}"/>
              </a:ext>
            </a:extLst>
          </p:cNvPr>
          <p:cNvSpPr txBox="1"/>
          <p:nvPr/>
        </p:nvSpPr>
        <p:spPr>
          <a:xfrm>
            <a:off x="4307720" y="4947982"/>
            <a:ext cx="651140" cy="461665"/>
          </a:xfrm>
          <a:prstGeom prst="rect">
            <a:avLst/>
          </a:prstGeom>
          <a:noFill/>
        </p:spPr>
        <p:txBody>
          <a:bodyPr wrap="none" rtlCol="0">
            <a:spAutoFit/>
          </a:bodyPr>
          <a:lstStyle/>
          <a:p>
            <a:pPr defTabSz="342900"/>
            <a:r>
              <a:rPr lang="es-CO" sz="2400" b="1" dirty="0">
                <a:solidFill>
                  <a:prstClr val="black"/>
                </a:solidFill>
                <a:latin typeface="Calibri"/>
              </a:rPr>
              <a:t>356</a:t>
            </a:r>
          </a:p>
        </p:txBody>
      </p:sp>
      <p:sp>
        <p:nvSpPr>
          <p:cNvPr id="47" name="CuadroTexto 46">
            <a:extLst>
              <a:ext uri="{FF2B5EF4-FFF2-40B4-BE49-F238E27FC236}">
                <a16:creationId xmlns:a16="http://schemas.microsoft.com/office/drawing/2014/main" id="{D6E77AB2-F178-4407-9347-F8918534F846}"/>
              </a:ext>
            </a:extLst>
          </p:cNvPr>
          <p:cNvSpPr txBox="1"/>
          <p:nvPr/>
        </p:nvSpPr>
        <p:spPr>
          <a:xfrm>
            <a:off x="5294491" y="4589147"/>
            <a:ext cx="697438" cy="553998"/>
          </a:xfrm>
          <a:prstGeom prst="rect">
            <a:avLst/>
          </a:prstGeom>
          <a:noFill/>
        </p:spPr>
        <p:txBody>
          <a:bodyPr wrap="square" rtlCol="0">
            <a:spAutoFit/>
          </a:bodyPr>
          <a:lstStyle/>
          <a:p>
            <a:pPr defTabSz="342900"/>
            <a:r>
              <a:rPr lang="es-CO" b="1" dirty="0">
                <a:solidFill>
                  <a:prstClr val="black"/>
                </a:solidFill>
                <a:latin typeface="Calibri"/>
              </a:rPr>
              <a:t>0</a:t>
            </a:r>
            <a:endParaRPr lang="es-CO" sz="2400" b="1" dirty="0">
              <a:solidFill>
                <a:prstClr val="black"/>
              </a:solidFill>
              <a:latin typeface="Calibri"/>
            </a:endParaRPr>
          </a:p>
          <a:p>
            <a:pPr defTabSz="342900"/>
            <a:r>
              <a:rPr lang="es-CO" sz="1200" b="1" dirty="0">
                <a:solidFill>
                  <a:prstClr val="black"/>
                </a:solidFill>
                <a:latin typeface="Calibri"/>
              </a:rPr>
              <a:t>Extintos</a:t>
            </a:r>
            <a:endParaRPr lang="es-CO" sz="2400" b="1" dirty="0">
              <a:solidFill>
                <a:prstClr val="black"/>
              </a:solidFill>
              <a:latin typeface="Calibri"/>
            </a:endParaRPr>
          </a:p>
        </p:txBody>
      </p:sp>
      <p:sp>
        <p:nvSpPr>
          <p:cNvPr id="48" name="Llaves 47">
            <a:extLst>
              <a:ext uri="{FF2B5EF4-FFF2-40B4-BE49-F238E27FC236}">
                <a16:creationId xmlns:a16="http://schemas.microsoft.com/office/drawing/2014/main" id="{857B0D03-B794-4155-9158-E89145CDA08E}"/>
              </a:ext>
            </a:extLst>
          </p:cNvPr>
          <p:cNvSpPr/>
          <p:nvPr/>
        </p:nvSpPr>
        <p:spPr>
          <a:xfrm>
            <a:off x="4881296" y="4613117"/>
            <a:ext cx="252203" cy="1044058"/>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49" name="CuadroTexto 48">
            <a:extLst>
              <a:ext uri="{FF2B5EF4-FFF2-40B4-BE49-F238E27FC236}">
                <a16:creationId xmlns:a16="http://schemas.microsoft.com/office/drawing/2014/main" id="{E5AB1FC5-50D1-4A0B-A6F7-7A53EDB83C37}"/>
              </a:ext>
            </a:extLst>
          </p:cNvPr>
          <p:cNvSpPr txBox="1"/>
          <p:nvPr/>
        </p:nvSpPr>
        <p:spPr>
          <a:xfrm>
            <a:off x="5257949" y="5206888"/>
            <a:ext cx="859340" cy="738664"/>
          </a:xfrm>
          <a:prstGeom prst="rect">
            <a:avLst/>
          </a:prstGeom>
          <a:noFill/>
        </p:spPr>
        <p:txBody>
          <a:bodyPr wrap="square" rtlCol="0">
            <a:spAutoFit/>
          </a:bodyPr>
          <a:lstStyle/>
          <a:p>
            <a:pPr defTabSz="342900"/>
            <a:r>
              <a:rPr lang="es-CO" b="1" dirty="0">
                <a:solidFill>
                  <a:prstClr val="black"/>
                </a:solidFill>
                <a:latin typeface="Calibri"/>
              </a:rPr>
              <a:t>356</a:t>
            </a:r>
            <a:endParaRPr lang="es-CO" sz="2400" b="1" dirty="0">
              <a:solidFill>
                <a:prstClr val="black"/>
              </a:solidFill>
              <a:latin typeface="Calibri"/>
            </a:endParaRPr>
          </a:p>
          <a:p>
            <a:pPr defTabSz="342900"/>
            <a:r>
              <a:rPr lang="es-CO" sz="1200" b="1" dirty="0">
                <a:solidFill>
                  <a:prstClr val="black"/>
                </a:solidFill>
                <a:latin typeface="Calibri"/>
              </a:rPr>
              <a:t>En proceso</a:t>
            </a:r>
            <a:endParaRPr lang="es-CO" sz="2400" b="1" dirty="0">
              <a:solidFill>
                <a:prstClr val="black"/>
              </a:solidFill>
              <a:latin typeface="Calibri"/>
            </a:endParaRPr>
          </a:p>
        </p:txBody>
      </p:sp>
      <p:sp>
        <p:nvSpPr>
          <p:cNvPr id="56" name="CuadroTexto 55">
            <a:extLst>
              <a:ext uri="{FF2B5EF4-FFF2-40B4-BE49-F238E27FC236}">
                <a16:creationId xmlns:a16="http://schemas.microsoft.com/office/drawing/2014/main" id="{798D7511-AF9B-4455-B49F-C2A947382E40}"/>
              </a:ext>
            </a:extLst>
          </p:cNvPr>
          <p:cNvSpPr txBox="1"/>
          <p:nvPr/>
        </p:nvSpPr>
        <p:spPr>
          <a:xfrm>
            <a:off x="1781590" y="1044649"/>
            <a:ext cx="8210190" cy="584775"/>
          </a:xfrm>
          <a:prstGeom prst="rect">
            <a:avLst/>
          </a:prstGeom>
          <a:noFill/>
        </p:spPr>
        <p:txBody>
          <a:bodyPr wrap="square" rtlCol="0">
            <a:spAutoFit/>
          </a:bodyPr>
          <a:lstStyle/>
          <a:p>
            <a:pPr algn="ctr" defTabSz="342900"/>
            <a:r>
              <a:rPr lang="es-CO" sz="3200" b="1" dirty="0">
                <a:solidFill>
                  <a:srgbClr val="002060"/>
                </a:solidFill>
              </a:rPr>
              <a:t>Inventario Gerencia sociedades en liquidación</a:t>
            </a:r>
          </a:p>
        </p:txBody>
      </p:sp>
      <p:graphicFrame>
        <p:nvGraphicFramePr>
          <p:cNvPr id="50" name="Marcador de contenido 3">
            <a:extLst>
              <a:ext uri="{FF2B5EF4-FFF2-40B4-BE49-F238E27FC236}">
                <a16:creationId xmlns:a16="http://schemas.microsoft.com/office/drawing/2014/main" id="{EA740880-0999-4D82-AE62-F228D37D31A4}"/>
              </a:ext>
            </a:extLst>
          </p:cNvPr>
          <p:cNvGraphicFramePr>
            <a:graphicFrameLocks/>
          </p:cNvGraphicFramePr>
          <p:nvPr>
            <p:extLst>
              <p:ext uri="{D42A27DB-BD31-4B8C-83A1-F6EECF244321}">
                <p14:modId xmlns:p14="http://schemas.microsoft.com/office/powerpoint/2010/main" val="2746583311"/>
              </p:ext>
            </p:extLst>
          </p:nvPr>
        </p:nvGraphicFramePr>
        <p:xfrm>
          <a:off x="6642294" y="3083537"/>
          <a:ext cx="4741985" cy="1809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2" name="Marcador de contenido 3">
            <a:extLst>
              <a:ext uri="{FF2B5EF4-FFF2-40B4-BE49-F238E27FC236}">
                <a16:creationId xmlns:a16="http://schemas.microsoft.com/office/drawing/2014/main" id="{876FF416-8688-495E-9ACD-4F502A572321}"/>
              </a:ext>
            </a:extLst>
          </p:cNvPr>
          <p:cNvGraphicFramePr>
            <a:graphicFrameLocks/>
          </p:cNvGraphicFramePr>
          <p:nvPr>
            <p:extLst>
              <p:ext uri="{D42A27DB-BD31-4B8C-83A1-F6EECF244321}">
                <p14:modId xmlns:p14="http://schemas.microsoft.com/office/powerpoint/2010/main" val="3760207595"/>
              </p:ext>
            </p:extLst>
          </p:nvPr>
        </p:nvGraphicFramePr>
        <p:xfrm>
          <a:off x="6642294" y="1673242"/>
          <a:ext cx="4741985" cy="1224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5" name="Llaves 24">
            <a:extLst>
              <a:ext uri="{FF2B5EF4-FFF2-40B4-BE49-F238E27FC236}">
                <a16:creationId xmlns:a16="http://schemas.microsoft.com/office/drawing/2014/main" id="{7885159B-F443-4BAB-B90A-E64447CA1100}"/>
              </a:ext>
            </a:extLst>
          </p:cNvPr>
          <p:cNvSpPr/>
          <p:nvPr/>
        </p:nvSpPr>
        <p:spPr>
          <a:xfrm>
            <a:off x="6249032" y="2058449"/>
            <a:ext cx="252203" cy="1187003"/>
          </a:xfrm>
          <a:prstGeom prst="bracePair">
            <a:avLst/>
          </a:prstGeom>
          <a:ln>
            <a:solidFill>
              <a:srgbClr val="00B05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dirty="0">
              <a:solidFill>
                <a:prstClr val="black"/>
              </a:solidFill>
              <a:latin typeface="Calibri"/>
            </a:endParaRPr>
          </a:p>
        </p:txBody>
      </p:sp>
      <p:pic>
        <p:nvPicPr>
          <p:cNvPr id="26" name="Imagen 25">
            <a:extLst>
              <a:ext uri="{FF2B5EF4-FFF2-40B4-BE49-F238E27FC236}">
                <a16:creationId xmlns:a16="http://schemas.microsoft.com/office/drawing/2014/main" id="{F51872E1-7977-444E-982C-80627CE49B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BE55C802-0C5B-46BA-90E0-83DD3B14810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ángulo 27">
            <a:extLst>
              <a:ext uri="{FF2B5EF4-FFF2-40B4-BE49-F238E27FC236}">
                <a16:creationId xmlns:a16="http://schemas.microsoft.com/office/drawing/2014/main" id="{863D6C3C-F693-4A41-B1B4-F806C461EF9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CuadroTexto 28">
            <a:extLst>
              <a:ext uri="{FF2B5EF4-FFF2-40B4-BE49-F238E27FC236}">
                <a16:creationId xmlns:a16="http://schemas.microsoft.com/office/drawing/2014/main" id="{676053BD-051A-4C6A-8149-3481096FE96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38651610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rir llave 2">
            <a:extLst>
              <a:ext uri="{FF2B5EF4-FFF2-40B4-BE49-F238E27FC236}">
                <a16:creationId xmlns:a16="http://schemas.microsoft.com/office/drawing/2014/main" id="{3EBA800D-DD35-42C6-9CB6-29469A7FF083}"/>
              </a:ext>
            </a:extLst>
          </p:cNvPr>
          <p:cNvSpPr/>
          <p:nvPr/>
        </p:nvSpPr>
        <p:spPr>
          <a:xfrm>
            <a:off x="3572315" y="1826498"/>
            <a:ext cx="578114" cy="372685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4" name="Rectángulo 3">
            <a:extLst>
              <a:ext uri="{FF2B5EF4-FFF2-40B4-BE49-F238E27FC236}">
                <a16:creationId xmlns:a16="http://schemas.microsoft.com/office/drawing/2014/main" id="{A45A77B4-760E-4363-889C-252C8FF1753A}"/>
              </a:ext>
            </a:extLst>
          </p:cNvPr>
          <p:cNvSpPr/>
          <p:nvPr/>
        </p:nvSpPr>
        <p:spPr>
          <a:xfrm>
            <a:off x="1700869" y="3343964"/>
            <a:ext cx="2008896" cy="584775"/>
          </a:xfrm>
          <a:prstGeom prst="rect">
            <a:avLst/>
          </a:prstGeom>
        </p:spPr>
        <p:txBody>
          <a:bodyPr wrap="square">
            <a:spAutoFit/>
          </a:bodyPr>
          <a:lstStyle/>
          <a:p>
            <a:pPr algn="ctr" defTabSz="342900"/>
            <a:r>
              <a:rPr lang="es-CO" sz="1600" b="1" dirty="0">
                <a:solidFill>
                  <a:srgbClr val="293166"/>
                </a:solidFill>
                <a:latin typeface="Calibri"/>
              </a:rPr>
              <a:t>SISTEMAS DE ADMINISTRACIÓN </a:t>
            </a:r>
            <a:endParaRPr lang="es-CO" sz="1600" dirty="0">
              <a:solidFill>
                <a:srgbClr val="293166"/>
              </a:solidFill>
              <a:latin typeface="Calibri"/>
            </a:endParaRPr>
          </a:p>
        </p:txBody>
      </p:sp>
      <p:graphicFrame>
        <p:nvGraphicFramePr>
          <p:cNvPr id="6" name="Tabla 5">
            <a:extLst>
              <a:ext uri="{FF2B5EF4-FFF2-40B4-BE49-F238E27FC236}">
                <a16:creationId xmlns:a16="http://schemas.microsoft.com/office/drawing/2014/main" id="{247A5E39-6827-4D81-BA97-C416D0E329EE}"/>
              </a:ext>
            </a:extLst>
          </p:cNvPr>
          <p:cNvGraphicFramePr>
            <a:graphicFrameLocks noGrp="1"/>
          </p:cNvGraphicFramePr>
          <p:nvPr>
            <p:extLst>
              <p:ext uri="{D42A27DB-BD31-4B8C-83A1-F6EECF244321}">
                <p14:modId xmlns:p14="http://schemas.microsoft.com/office/powerpoint/2010/main" val="2783210447"/>
              </p:ext>
            </p:extLst>
          </p:nvPr>
        </p:nvGraphicFramePr>
        <p:xfrm>
          <a:off x="7036764" y="1595456"/>
          <a:ext cx="3448355" cy="1161721"/>
        </p:xfrm>
        <a:graphic>
          <a:graphicData uri="http://schemas.openxmlformats.org/drawingml/2006/table">
            <a:tbl>
              <a:tblPr>
                <a:tableStyleId>{3C2FFA5D-87B4-456A-9821-1D502468CF0F}</a:tableStyleId>
              </a:tblPr>
              <a:tblGrid>
                <a:gridCol w="2843642">
                  <a:extLst>
                    <a:ext uri="{9D8B030D-6E8A-4147-A177-3AD203B41FA5}">
                      <a16:colId xmlns:a16="http://schemas.microsoft.com/office/drawing/2014/main" val="3250740607"/>
                    </a:ext>
                  </a:extLst>
                </a:gridCol>
                <a:gridCol w="604713">
                  <a:extLst>
                    <a:ext uri="{9D8B030D-6E8A-4147-A177-3AD203B41FA5}">
                      <a16:colId xmlns:a16="http://schemas.microsoft.com/office/drawing/2014/main" val="3189218433"/>
                    </a:ext>
                  </a:extLst>
                </a:gridCol>
              </a:tblGrid>
              <a:tr h="303368">
                <a:tc>
                  <a:txBody>
                    <a:bodyPr/>
                    <a:lstStyle/>
                    <a:p>
                      <a:pPr algn="ctr" fontAlgn="ctr"/>
                      <a:r>
                        <a:rPr lang="es-CO" sz="800" u="none" strike="noStrike" dirty="0">
                          <a:effectLst/>
                        </a:rPr>
                        <a:t>ASIGNACION DEPOSITARIOS</a:t>
                      </a:r>
                      <a:endParaRPr lang="es-CO" sz="800" b="1"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800" u="none" strike="noStrike" dirty="0">
                          <a:effectLst/>
                        </a:rPr>
                        <a:t>SOCIEDADES</a:t>
                      </a:r>
                      <a:endParaRPr lang="es-CO" sz="800" b="1"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23419694"/>
                  </a:ext>
                </a:extLst>
              </a:tr>
              <a:tr h="322998">
                <a:tc>
                  <a:txBody>
                    <a:bodyPr/>
                    <a:lstStyle/>
                    <a:p>
                      <a:pPr algn="l" fontAlgn="b"/>
                      <a:br>
                        <a:rPr lang="es-CO" sz="800" u="none" strike="noStrike" dirty="0">
                          <a:effectLst/>
                        </a:rPr>
                      </a:br>
                      <a:r>
                        <a:rPr lang="es-CO" sz="800" u="none" strike="noStrike" dirty="0">
                          <a:effectLst/>
                        </a:rPr>
                        <a:t>SOCIEDADES 100% FRISCO CON DEPOSITARIOS NOMBRADOS</a:t>
                      </a:r>
                      <a:endParaRPr lang="es-CO" sz="8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b"/>
                      <a:r>
                        <a:rPr lang="es-CO" sz="800" u="none" strike="noStrike" dirty="0">
                          <a:effectLst/>
                        </a:rPr>
                        <a:t>208</a:t>
                      </a:r>
                      <a:endParaRPr lang="es-CO" sz="8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804136523"/>
                  </a:ext>
                </a:extLst>
              </a:tr>
              <a:tr h="356903">
                <a:tc>
                  <a:txBody>
                    <a:bodyPr/>
                    <a:lstStyle/>
                    <a:p>
                      <a:pPr algn="l" fontAlgn="b"/>
                      <a:r>
                        <a:rPr lang="es-CO" sz="800" u="none" strike="noStrike" dirty="0">
                          <a:effectLst/>
                        </a:rPr>
                        <a:t>SOCIEDADES PENDIENTES NOMBRAMIENTO POR NUEVOS INGRESOS</a:t>
                      </a:r>
                      <a:endParaRPr lang="es-CO" sz="8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b"/>
                      <a:r>
                        <a:rPr lang="es-CO" sz="800" u="none" strike="noStrike" dirty="0">
                          <a:effectLst/>
                        </a:rPr>
                        <a:t>15</a:t>
                      </a:r>
                      <a:endParaRPr lang="es-CO" sz="8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1346372795"/>
                  </a:ext>
                </a:extLst>
              </a:tr>
              <a:tr h="178452">
                <a:tc>
                  <a:txBody>
                    <a:bodyPr/>
                    <a:lstStyle/>
                    <a:p>
                      <a:pPr algn="l" fontAlgn="b"/>
                      <a:r>
                        <a:rPr lang="es-CO" sz="800" u="none" strike="noStrike" dirty="0">
                          <a:effectLst/>
                        </a:rPr>
                        <a:t>SOCIEDADES NOMBRAMIENTO - CASOS ESPECIALES</a:t>
                      </a:r>
                      <a:endParaRPr lang="es-CO" sz="8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b"/>
                      <a:r>
                        <a:rPr lang="es-CO" sz="800" u="none" strike="noStrike" dirty="0">
                          <a:effectLst/>
                        </a:rPr>
                        <a:t>1</a:t>
                      </a:r>
                      <a:endParaRPr lang="es-CO" sz="8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2634748173"/>
                  </a:ext>
                </a:extLst>
              </a:tr>
            </a:tbl>
          </a:graphicData>
        </a:graphic>
      </p:graphicFrame>
      <p:sp>
        <p:nvSpPr>
          <p:cNvPr id="7" name="Rectángulo 6">
            <a:extLst>
              <a:ext uri="{FF2B5EF4-FFF2-40B4-BE49-F238E27FC236}">
                <a16:creationId xmlns:a16="http://schemas.microsoft.com/office/drawing/2014/main" id="{FB0C3E55-E63D-4DBD-B16F-C2560116D484}"/>
              </a:ext>
            </a:extLst>
          </p:cNvPr>
          <p:cNvSpPr/>
          <p:nvPr/>
        </p:nvSpPr>
        <p:spPr>
          <a:xfrm>
            <a:off x="4045517" y="2200239"/>
            <a:ext cx="2412520" cy="307777"/>
          </a:xfrm>
          <a:prstGeom prst="rect">
            <a:avLst/>
          </a:prstGeom>
        </p:spPr>
        <p:txBody>
          <a:bodyPr wrap="none">
            <a:spAutoFit/>
          </a:bodyPr>
          <a:lstStyle/>
          <a:p>
            <a:pPr defTabSz="342900"/>
            <a:r>
              <a:rPr lang="es-CO" sz="1400" b="1" dirty="0">
                <a:solidFill>
                  <a:srgbClr val="293166"/>
                </a:solidFill>
                <a:latin typeface="Calibri"/>
              </a:rPr>
              <a:t>DESIGNACIÓN DEPOSITARIOS </a:t>
            </a:r>
            <a:endParaRPr lang="es-CO" sz="1400" dirty="0">
              <a:solidFill>
                <a:srgbClr val="293166"/>
              </a:solidFill>
              <a:latin typeface="Calibri"/>
            </a:endParaRPr>
          </a:p>
        </p:txBody>
      </p:sp>
      <p:sp>
        <p:nvSpPr>
          <p:cNvPr id="14" name="Rectángulo 13">
            <a:extLst>
              <a:ext uri="{FF2B5EF4-FFF2-40B4-BE49-F238E27FC236}">
                <a16:creationId xmlns:a16="http://schemas.microsoft.com/office/drawing/2014/main" id="{B5858E1B-8023-40ED-A14E-EA6AECD294CE}"/>
              </a:ext>
            </a:extLst>
          </p:cNvPr>
          <p:cNvSpPr/>
          <p:nvPr/>
        </p:nvSpPr>
        <p:spPr>
          <a:xfrm>
            <a:off x="4045517" y="3361228"/>
            <a:ext cx="2415790" cy="307777"/>
          </a:xfrm>
          <a:prstGeom prst="rect">
            <a:avLst/>
          </a:prstGeom>
        </p:spPr>
        <p:txBody>
          <a:bodyPr wrap="none">
            <a:spAutoFit/>
          </a:bodyPr>
          <a:lstStyle/>
          <a:p>
            <a:pPr defTabSz="342900"/>
            <a:r>
              <a:rPr lang="es-CO" sz="1400" b="1" dirty="0">
                <a:solidFill>
                  <a:srgbClr val="293166"/>
                </a:solidFill>
                <a:latin typeface="Calibri"/>
              </a:rPr>
              <a:t>REALIZACIÓN DE ASAMBLEAS </a:t>
            </a:r>
            <a:endParaRPr lang="es-CO" sz="1400" dirty="0">
              <a:solidFill>
                <a:srgbClr val="293166"/>
              </a:solidFill>
              <a:latin typeface="Calibri"/>
            </a:endParaRPr>
          </a:p>
        </p:txBody>
      </p:sp>
      <p:sp>
        <p:nvSpPr>
          <p:cNvPr id="15" name="Rectángulo 14">
            <a:extLst>
              <a:ext uri="{FF2B5EF4-FFF2-40B4-BE49-F238E27FC236}">
                <a16:creationId xmlns:a16="http://schemas.microsoft.com/office/drawing/2014/main" id="{24BCF0CE-D824-443A-BCC4-FAAAD6D3F62D}"/>
              </a:ext>
            </a:extLst>
          </p:cNvPr>
          <p:cNvSpPr/>
          <p:nvPr/>
        </p:nvSpPr>
        <p:spPr>
          <a:xfrm>
            <a:off x="4101724" y="4596981"/>
            <a:ext cx="1892378" cy="307777"/>
          </a:xfrm>
          <a:prstGeom prst="rect">
            <a:avLst/>
          </a:prstGeom>
        </p:spPr>
        <p:txBody>
          <a:bodyPr wrap="none">
            <a:spAutoFit/>
          </a:bodyPr>
          <a:lstStyle/>
          <a:p>
            <a:pPr defTabSz="342900"/>
            <a:r>
              <a:rPr lang="es-CO" sz="1400" b="1" dirty="0">
                <a:solidFill>
                  <a:srgbClr val="293166"/>
                </a:solidFill>
                <a:latin typeface="Calibri"/>
              </a:rPr>
              <a:t>PORTAL DEPOSITARIOS</a:t>
            </a:r>
            <a:endParaRPr lang="es-CO" sz="1400" dirty="0">
              <a:solidFill>
                <a:srgbClr val="293166"/>
              </a:solidFill>
              <a:latin typeface="Calibri"/>
            </a:endParaRPr>
          </a:p>
        </p:txBody>
      </p:sp>
      <p:sp>
        <p:nvSpPr>
          <p:cNvPr id="19" name="Abrir llave 18">
            <a:extLst>
              <a:ext uri="{FF2B5EF4-FFF2-40B4-BE49-F238E27FC236}">
                <a16:creationId xmlns:a16="http://schemas.microsoft.com/office/drawing/2014/main" id="{5BA615C7-F607-45D9-A412-B7467F8F0F6A}"/>
              </a:ext>
            </a:extLst>
          </p:cNvPr>
          <p:cNvSpPr/>
          <p:nvPr/>
        </p:nvSpPr>
        <p:spPr>
          <a:xfrm>
            <a:off x="6324238" y="1699804"/>
            <a:ext cx="578114" cy="116172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20" name="Abrir llave 19">
            <a:extLst>
              <a:ext uri="{FF2B5EF4-FFF2-40B4-BE49-F238E27FC236}">
                <a16:creationId xmlns:a16="http://schemas.microsoft.com/office/drawing/2014/main" id="{3E7C6B9C-D484-4B04-840B-48C304A6F81E}"/>
              </a:ext>
            </a:extLst>
          </p:cNvPr>
          <p:cNvSpPr/>
          <p:nvPr/>
        </p:nvSpPr>
        <p:spPr>
          <a:xfrm>
            <a:off x="6336214" y="2923552"/>
            <a:ext cx="578114" cy="108420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sp>
        <p:nvSpPr>
          <p:cNvPr id="8" name="Rectángulo 7">
            <a:extLst>
              <a:ext uri="{FF2B5EF4-FFF2-40B4-BE49-F238E27FC236}">
                <a16:creationId xmlns:a16="http://schemas.microsoft.com/office/drawing/2014/main" id="{1FBA463D-4172-423B-BDB2-5B2B4C22EEA2}"/>
              </a:ext>
            </a:extLst>
          </p:cNvPr>
          <p:cNvSpPr/>
          <p:nvPr/>
        </p:nvSpPr>
        <p:spPr>
          <a:xfrm>
            <a:off x="7084146" y="3026234"/>
            <a:ext cx="3448355" cy="718094"/>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s-CO" sz="1200" dirty="0">
                <a:solidFill>
                  <a:prstClr val="black"/>
                </a:solidFill>
                <a:latin typeface="Arial Narrow" panose="020B0606020202030204" pitchFamily="34" charset="0"/>
              </a:rPr>
              <a:t>En la vigencia 2019 se han realizado </a:t>
            </a:r>
            <a:r>
              <a:rPr lang="es-CO" sz="1200" b="1" dirty="0">
                <a:solidFill>
                  <a:srgbClr val="C00000"/>
                </a:solidFill>
                <a:effectLst>
                  <a:outerShdw blurRad="38100" dist="38100" dir="2700000" algn="tl">
                    <a:srgbClr val="000000">
                      <a:alpha val="43137"/>
                    </a:srgbClr>
                  </a:outerShdw>
                </a:effectLst>
                <a:latin typeface="Arial Narrow" panose="020B0606020202030204" pitchFamily="34" charset="0"/>
              </a:rPr>
              <a:t>1026</a:t>
            </a:r>
            <a:r>
              <a:rPr lang="es-CO" sz="1200" dirty="0">
                <a:solidFill>
                  <a:prstClr val="black"/>
                </a:solidFill>
                <a:latin typeface="Arial Narrow" panose="020B0606020202030204" pitchFamily="34" charset="0"/>
              </a:rPr>
              <a:t> asambleas</a:t>
            </a:r>
          </a:p>
        </p:txBody>
      </p:sp>
      <p:sp>
        <p:nvSpPr>
          <p:cNvPr id="21" name="Rectángulo 20">
            <a:extLst>
              <a:ext uri="{FF2B5EF4-FFF2-40B4-BE49-F238E27FC236}">
                <a16:creationId xmlns:a16="http://schemas.microsoft.com/office/drawing/2014/main" id="{96DC8723-F1C2-456F-BFC1-AD581476FEA2}"/>
              </a:ext>
            </a:extLst>
          </p:cNvPr>
          <p:cNvSpPr/>
          <p:nvPr/>
        </p:nvSpPr>
        <p:spPr>
          <a:xfrm>
            <a:off x="7084145" y="4332020"/>
            <a:ext cx="3448356" cy="930523"/>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s-CO" sz="1200" dirty="0">
                <a:solidFill>
                  <a:prstClr val="black"/>
                </a:solidFill>
                <a:latin typeface="Arial Narrow" panose="020B0606020202030204" pitchFamily="34" charset="0"/>
              </a:rPr>
              <a:t>Del 100% del inventario de la Gerencia se encuentra cargado en el portal el 99% de la información de las sociedades correspondiente a </a:t>
            </a:r>
            <a:r>
              <a:rPr lang="es-CO" sz="1200" b="1" dirty="0">
                <a:solidFill>
                  <a:srgbClr val="C00000"/>
                </a:solidFill>
                <a:effectLst>
                  <a:outerShdw blurRad="38100" dist="38100" dir="2700000" algn="tl">
                    <a:srgbClr val="000000">
                      <a:alpha val="43137"/>
                    </a:srgbClr>
                  </a:outerShdw>
                </a:effectLst>
                <a:latin typeface="Arial Narrow" panose="020B0606020202030204" pitchFamily="34" charset="0"/>
              </a:rPr>
              <a:t>1082</a:t>
            </a:r>
            <a:r>
              <a:rPr lang="es-CO" sz="1200" dirty="0">
                <a:solidFill>
                  <a:prstClr val="black"/>
                </a:solidFill>
                <a:latin typeface="Arial Narrow" panose="020B0606020202030204" pitchFamily="34" charset="0"/>
              </a:rPr>
              <a:t> activos.</a:t>
            </a:r>
          </a:p>
        </p:txBody>
      </p:sp>
      <p:sp>
        <p:nvSpPr>
          <p:cNvPr id="22" name="Abrir llave 21">
            <a:extLst>
              <a:ext uri="{FF2B5EF4-FFF2-40B4-BE49-F238E27FC236}">
                <a16:creationId xmlns:a16="http://schemas.microsoft.com/office/drawing/2014/main" id="{5F52F08E-61B8-4092-9B28-0A35CB48FFFC}"/>
              </a:ext>
            </a:extLst>
          </p:cNvPr>
          <p:cNvSpPr/>
          <p:nvPr/>
        </p:nvSpPr>
        <p:spPr>
          <a:xfrm>
            <a:off x="6421180" y="4218547"/>
            <a:ext cx="578114" cy="108420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342900"/>
            <a:endParaRPr lang="es-CO" sz="1350">
              <a:solidFill>
                <a:prstClr val="black"/>
              </a:solidFill>
              <a:latin typeface="Calibri"/>
            </a:endParaRPr>
          </a:p>
        </p:txBody>
      </p:sp>
      <p:pic>
        <p:nvPicPr>
          <p:cNvPr id="18" name="Imagen 17">
            <a:extLst>
              <a:ext uri="{FF2B5EF4-FFF2-40B4-BE49-F238E27FC236}">
                <a16:creationId xmlns:a16="http://schemas.microsoft.com/office/drawing/2014/main" id="{A676F4FD-9868-4D77-B364-DC1CB1F35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3" name="Imagen 22">
            <a:extLst>
              <a:ext uri="{FF2B5EF4-FFF2-40B4-BE49-F238E27FC236}">
                <a16:creationId xmlns:a16="http://schemas.microsoft.com/office/drawing/2014/main" id="{18354D46-065C-47AA-B138-F92D51C35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4" name="Rectángulo 23">
            <a:extLst>
              <a:ext uri="{FF2B5EF4-FFF2-40B4-BE49-F238E27FC236}">
                <a16:creationId xmlns:a16="http://schemas.microsoft.com/office/drawing/2014/main" id="{1688CA02-44DE-41D3-A0BE-377C3409AE2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1C853EBE-EEB6-457B-8F71-2FE82C797AD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692033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3">
            <a:extLst>
              <a:ext uri="{FF2B5EF4-FFF2-40B4-BE49-F238E27FC236}">
                <a16:creationId xmlns:a16="http://schemas.microsoft.com/office/drawing/2014/main" id="{34D7FAA5-9422-4B7A-920D-DF8F47C4891A}"/>
              </a:ext>
            </a:extLst>
          </p:cNvPr>
          <p:cNvSpPr txBox="1">
            <a:spLocks/>
          </p:cNvSpPr>
          <p:nvPr/>
        </p:nvSpPr>
        <p:spPr>
          <a:xfrm>
            <a:off x="2267809" y="2571750"/>
            <a:ext cx="7447376"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b="1" dirty="0">
                <a:solidFill>
                  <a:srgbClr val="002060"/>
                </a:solidFill>
                <a:latin typeface="+mn-lt"/>
                <a:ea typeface="+mn-ea"/>
                <a:cs typeface="+mn-cs"/>
              </a:rPr>
              <a:t>Comercialización de activos</a:t>
            </a:r>
          </a:p>
        </p:txBody>
      </p:sp>
      <p:pic>
        <p:nvPicPr>
          <p:cNvPr id="7" name="Imagen 6">
            <a:extLst>
              <a:ext uri="{FF2B5EF4-FFF2-40B4-BE49-F238E27FC236}">
                <a16:creationId xmlns:a16="http://schemas.microsoft.com/office/drawing/2014/main" id="{949CBDA0-C214-4B86-9D9D-8886E57F1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77421B1C-1B86-44D5-88B7-A974AA255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82CF2D3E-624C-4C72-8BB5-A5DB5CEEF76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8AED31A7-1EE1-4F66-9601-61A007AF455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29005523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a 14">
            <a:hlinkClick r:id="rId2" action="ppaction://hlinkfile"/>
            <a:extLst>
              <a:ext uri="{FF2B5EF4-FFF2-40B4-BE49-F238E27FC236}">
                <a16:creationId xmlns:a16="http://schemas.microsoft.com/office/drawing/2014/main" id="{7F3CC63C-B538-4234-9F2D-240207B2897B}"/>
              </a:ext>
            </a:extLst>
          </p:cNvPr>
          <p:cNvGraphicFramePr/>
          <p:nvPr>
            <p:extLst>
              <p:ext uri="{D42A27DB-BD31-4B8C-83A1-F6EECF244321}">
                <p14:modId xmlns:p14="http://schemas.microsoft.com/office/powerpoint/2010/main" val="875637899"/>
              </p:ext>
            </p:extLst>
          </p:nvPr>
        </p:nvGraphicFramePr>
        <p:xfrm>
          <a:off x="1051560" y="1905399"/>
          <a:ext cx="9982200" cy="4137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ítulo 1">
            <a:extLst>
              <a:ext uri="{FF2B5EF4-FFF2-40B4-BE49-F238E27FC236}">
                <a16:creationId xmlns:a16="http://schemas.microsoft.com/office/drawing/2014/main" id="{CCBA80A7-07AD-4A47-82AF-F970C7674C6F}"/>
              </a:ext>
            </a:extLst>
          </p:cNvPr>
          <p:cNvSpPr txBox="1">
            <a:spLocks/>
          </p:cNvSpPr>
          <p:nvPr/>
        </p:nvSpPr>
        <p:spPr>
          <a:xfrm>
            <a:off x="1450676" y="814969"/>
            <a:ext cx="9426515" cy="1220928"/>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ES_tradnl" sz="4000" b="1" dirty="0">
                <a:solidFill>
                  <a:srgbClr val="002060"/>
                </a:solidFill>
                <a:latin typeface="+mn-lt"/>
                <a:ea typeface="+mn-ea"/>
                <a:cs typeface="+mn-cs"/>
              </a:rPr>
              <a:t>Alistamiento Inmuebles extintos</a:t>
            </a:r>
            <a:endParaRPr lang="es-CO" sz="4000" b="1" dirty="0">
              <a:solidFill>
                <a:srgbClr val="002060"/>
              </a:solidFill>
              <a:latin typeface="+mn-lt"/>
              <a:ea typeface="+mn-ea"/>
              <a:cs typeface="+mn-cs"/>
            </a:endParaRPr>
          </a:p>
        </p:txBody>
      </p:sp>
      <p:sp>
        <p:nvSpPr>
          <p:cNvPr id="4" name="Rectángulo 3">
            <a:extLst>
              <a:ext uri="{FF2B5EF4-FFF2-40B4-BE49-F238E27FC236}">
                <a16:creationId xmlns:a16="http://schemas.microsoft.com/office/drawing/2014/main" id="{1ED0618E-6A55-4907-9BED-4BD19AA33DA9}"/>
              </a:ext>
            </a:extLst>
          </p:cNvPr>
          <p:cNvSpPr/>
          <p:nvPr/>
        </p:nvSpPr>
        <p:spPr>
          <a:xfrm>
            <a:off x="1591934" y="5250367"/>
            <a:ext cx="8868749" cy="196208"/>
          </a:xfrm>
          <a:prstGeom prst="rect">
            <a:avLst/>
          </a:prstGeom>
        </p:spPr>
        <p:txBody>
          <a:bodyPr wrap="square">
            <a:spAutoFit/>
          </a:bodyPr>
          <a:lstStyle/>
          <a:p>
            <a:pPr defTabSz="342900"/>
            <a:r>
              <a:rPr lang="es-ES" sz="675" dirty="0">
                <a:solidFill>
                  <a:prstClr val="black"/>
                </a:solidFill>
                <a:latin typeface="Arial" panose="020B0604020202020204" pitchFamily="34" charset="0"/>
                <a:cs typeface="Arial" panose="020B0604020202020204" pitchFamily="34" charset="0"/>
              </a:rPr>
              <a:t>.</a:t>
            </a:r>
            <a:endParaRPr lang="es-ES" sz="750" dirty="0">
              <a:solidFill>
                <a:prstClr val="black"/>
              </a:solidFill>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22484C1E-5289-49E9-9695-FDE132523D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51D7A42A-F703-4A43-8506-981528B2F7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A2DC3F0F-9BDF-443E-A86E-06B7FB9562D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BEB996C4-E46F-425C-9482-8B13B7D3BF4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42623546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a 14">
            <a:hlinkClick r:id="rId2" action="ppaction://hlinkfile"/>
            <a:extLst>
              <a:ext uri="{FF2B5EF4-FFF2-40B4-BE49-F238E27FC236}">
                <a16:creationId xmlns:a16="http://schemas.microsoft.com/office/drawing/2014/main" id="{7F3CC63C-B538-4234-9F2D-240207B2897B}"/>
              </a:ext>
            </a:extLst>
          </p:cNvPr>
          <p:cNvGraphicFramePr/>
          <p:nvPr>
            <p:extLst>
              <p:ext uri="{D42A27DB-BD31-4B8C-83A1-F6EECF244321}">
                <p14:modId xmlns:p14="http://schemas.microsoft.com/office/powerpoint/2010/main" val="3727641649"/>
              </p:ext>
            </p:extLst>
          </p:nvPr>
        </p:nvGraphicFramePr>
        <p:xfrm>
          <a:off x="1381168" y="2035998"/>
          <a:ext cx="10094552" cy="4422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ítulo 1">
            <a:extLst>
              <a:ext uri="{FF2B5EF4-FFF2-40B4-BE49-F238E27FC236}">
                <a16:creationId xmlns:a16="http://schemas.microsoft.com/office/drawing/2014/main" id="{CCBA80A7-07AD-4A47-82AF-F970C7674C6F}"/>
              </a:ext>
            </a:extLst>
          </p:cNvPr>
          <p:cNvSpPr txBox="1">
            <a:spLocks/>
          </p:cNvSpPr>
          <p:nvPr/>
        </p:nvSpPr>
        <p:spPr>
          <a:xfrm>
            <a:off x="1450676" y="815070"/>
            <a:ext cx="9426515" cy="1220928"/>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ES_tradnl" sz="4000" b="1" dirty="0">
                <a:solidFill>
                  <a:srgbClr val="002060"/>
                </a:solidFill>
                <a:latin typeface="+mn-lt"/>
                <a:ea typeface="+mn-ea"/>
                <a:cs typeface="+mn-cs"/>
              </a:rPr>
              <a:t>Alistamiento Inmuebles en proceso </a:t>
            </a:r>
            <a:endParaRPr lang="es-CO" sz="4000" b="1" dirty="0">
              <a:solidFill>
                <a:srgbClr val="002060"/>
              </a:solidFill>
              <a:latin typeface="+mn-lt"/>
              <a:ea typeface="+mn-ea"/>
              <a:cs typeface="+mn-cs"/>
            </a:endParaRPr>
          </a:p>
        </p:txBody>
      </p:sp>
      <p:pic>
        <p:nvPicPr>
          <p:cNvPr id="7" name="Imagen 6">
            <a:extLst>
              <a:ext uri="{FF2B5EF4-FFF2-40B4-BE49-F238E27FC236}">
                <a16:creationId xmlns:a16="http://schemas.microsoft.com/office/drawing/2014/main" id="{9D478787-8F20-44FC-B4A7-CBE6C24BBF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A4955F17-8980-4939-9EA4-1A3C172B74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9CCEB054-0271-4F4A-863A-2EE24DF9BFA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991332A6-34D9-4168-9A13-B8487FC70E34}"/>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298488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6786453" y="1357312"/>
            <a:ext cx="2524125" cy="300082"/>
          </a:xfrm>
          <a:prstGeom prst="rect">
            <a:avLst/>
          </a:prstGeom>
          <a:noFill/>
        </p:spPr>
        <p:txBody>
          <a:bodyPr wrap="square" rtlCol="0">
            <a:spAutoFit/>
          </a:bodyPr>
          <a:lstStyle/>
          <a:p>
            <a:pPr algn="r" defTabSz="342900"/>
            <a:r>
              <a:rPr lang="es-ES" sz="1350">
                <a:solidFill>
                  <a:prstClr val="white"/>
                </a:solidFill>
                <a:latin typeface="Lato Regular"/>
                <a:cs typeface="Lato Regular"/>
              </a:rPr>
              <a:t>Inventario</a:t>
            </a:r>
            <a:endParaRPr lang="es-ES" sz="1350" dirty="0">
              <a:solidFill>
                <a:prstClr val="white"/>
              </a:solidFill>
              <a:latin typeface="Lato Regular"/>
              <a:cs typeface="Lato Regular"/>
            </a:endParaRPr>
          </a:p>
        </p:txBody>
      </p:sp>
      <p:sp>
        <p:nvSpPr>
          <p:cNvPr id="9" name="CuadroTexto 8">
            <a:extLst>
              <a:ext uri="{FF2B5EF4-FFF2-40B4-BE49-F238E27FC236}">
                <a16:creationId xmlns:a16="http://schemas.microsoft.com/office/drawing/2014/main" id="{51FD5DFE-6050-4FFA-8814-CB6F2CA5FFBE}"/>
              </a:ext>
            </a:extLst>
          </p:cNvPr>
          <p:cNvSpPr txBox="1"/>
          <p:nvPr/>
        </p:nvSpPr>
        <p:spPr>
          <a:xfrm>
            <a:off x="1824447" y="2923358"/>
            <a:ext cx="8797085" cy="1446550"/>
          </a:xfrm>
          <a:prstGeom prst="rect">
            <a:avLst/>
          </a:prstGeom>
          <a:noFill/>
        </p:spPr>
        <p:txBody>
          <a:bodyPr wrap="square" rtlCol="0">
            <a:spAutoFit/>
          </a:bodyPr>
          <a:lstStyle/>
          <a:p>
            <a:pPr algn="ctr" defTabSz="342900"/>
            <a:r>
              <a:rPr lang="es-ES" sz="4400" b="1" dirty="0">
                <a:solidFill>
                  <a:srgbClr val="002060"/>
                </a:solidFill>
              </a:rPr>
              <a:t>Sociedades y Establecimientos de papel</a:t>
            </a:r>
          </a:p>
        </p:txBody>
      </p:sp>
      <p:pic>
        <p:nvPicPr>
          <p:cNvPr id="7" name="Imagen 6">
            <a:extLst>
              <a:ext uri="{FF2B5EF4-FFF2-40B4-BE49-F238E27FC236}">
                <a16:creationId xmlns:a16="http://schemas.microsoft.com/office/drawing/2014/main" id="{E9FEA0EF-E29F-4794-82C5-3740BBE8E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04334E10-9E49-4844-A174-E5CCC3F4EE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7AB5AAB-AE9B-4B9D-AF45-9BF838CEC9D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1F50D333-798C-4EEF-9792-20E94BFCDB6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4833156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uadroTexto 41"/>
          <p:cNvSpPr txBox="1"/>
          <p:nvPr/>
        </p:nvSpPr>
        <p:spPr>
          <a:xfrm>
            <a:off x="2595155" y="995674"/>
            <a:ext cx="7001690" cy="1323439"/>
          </a:xfrm>
          <a:prstGeom prst="rect">
            <a:avLst/>
          </a:prstGeom>
          <a:noFill/>
        </p:spPr>
        <p:txBody>
          <a:bodyPr wrap="square" rtlCol="0">
            <a:spAutoFit/>
          </a:bodyPr>
          <a:lstStyle>
            <a:defPPr>
              <a:defRPr lang="es-ES"/>
            </a:defPPr>
            <a:lvl1pPr>
              <a:defRPr sz="3200" b="1">
                <a:solidFill>
                  <a:srgbClr val="000A8B"/>
                </a:solidFill>
              </a:defRPr>
            </a:lvl1pPr>
          </a:lstStyle>
          <a:p>
            <a:pPr algn="ctr" defTabSz="342900"/>
            <a:r>
              <a:rPr lang="es-ES" sz="4000" dirty="0">
                <a:solidFill>
                  <a:srgbClr val="002060"/>
                </a:solidFill>
              </a:rPr>
              <a:t>Inventario sociedades de papel </a:t>
            </a:r>
          </a:p>
          <a:p>
            <a:pPr algn="ctr" defTabSz="342900"/>
            <a:r>
              <a:rPr lang="es-ES" sz="4000" dirty="0">
                <a:solidFill>
                  <a:srgbClr val="002060"/>
                </a:solidFill>
              </a:rPr>
              <a:t>(Anterior- corte 30/05/2019)</a:t>
            </a:r>
          </a:p>
        </p:txBody>
      </p:sp>
      <p:graphicFrame>
        <p:nvGraphicFramePr>
          <p:cNvPr id="15" name="Marcador de contenido 3"/>
          <p:cNvGraphicFramePr>
            <a:graphicFrameLocks/>
          </p:cNvGraphicFramePr>
          <p:nvPr>
            <p:extLst>
              <p:ext uri="{D42A27DB-BD31-4B8C-83A1-F6EECF244321}">
                <p14:modId xmlns:p14="http://schemas.microsoft.com/office/powerpoint/2010/main" val="3360958600"/>
              </p:ext>
            </p:extLst>
          </p:nvPr>
        </p:nvGraphicFramePr>
        <p:xfrm>
          <a:off x="1371600" y="2433583"/>
          <a:ext cx="9387840" cy="3586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p:cNvSpPr txBox="1"/>
          <p:nvPr/>
        </p:nvSpPr>
        <p:spPr>
          <a:xfrm>
            <a:off x="6786453" y="1357312"/>
            <a:ext cx="2524125" cy="300082"/>
          </a:xfrm>
          <a:prstGeom prst="rect">
            <a:avLst/>
          </a:prstGeom>
          <a:noFill/>
        </p:spPr>
        <p:txBody>
          <a:bodyPr wrap="square" rtlCol="0">
            <a:spAutoFit/>
          </a:bodyPr>
          <a:lstStyle/>
          <a:p>
            <a:pPr algn="r" defTabSz="342900"/>
            <a:r>
              <a:rPr lang="es-ES" sz="1350">
                <a:solidFill>
                  <a:prstClr val="white"/>
                </a:solidFill>
                <a:latin typeface="Lato Regular"/>
                <a:cs typeface="Lato Regular"/>
              </a:rPr>
              <a:t>Inventario</a:t>
            </a:r>
            <a:endParaRPr lang="es-ES" sz="1350" dirty="0">
              <a:solidFill>
                <a:prstClr val="white"/>
              </a:solidFill>
              <a:latin typeface="Lato Regular"/>
              <a:cs typeface="Lato Regular"/>
            </a:endParaRPr>
          </a:p>
        </p:txBody>
      </p:sp>
      <p:pic>
        <p:nvPicPr>
          <p:cNvPr id="9" name="Imagen 8">
            <a:extLst>
              <a:ext uri="{FF2B5EF4-FFF2-40B4-BE49-F238E27FC236}">
                <a16:creationId xmlns:a16="http://schemas.microsoft.com/office/drawing/2014/main" id="{869F0043-B164-4A19-99A7-1AB7D2A4DF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8B0A46C-1349-4381-93E2-C6CF942B23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4CF47EC0-1827-4A59-A0A4-5C701125577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10C093B7-6864-4C89-8CCC-61B927A689DE}"/>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32756890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uadroTexto 41"/>
          <p:cNvSpPr txBox="1"/>
          <p:nvPr/>
        </p:nvSpPr>
        <p:spPr>
          <a:xfrm>
            <a:off x="2523720" y="1347510"/>
            <a:ext cx="5975847" cy="507831"/>
          </a:xfrm>
          <a:prstGeom prst="rect">
            <a:avLst/>
          </a:prstGeom>
          <a:noFill/>
        </p:spPr>
        <p:txBody>
          <a:bodyPr wrap="square" rtlCol="0">
            <a:spAutoFit/>
          </a:bodyPr>
          <a:lstStyle>
            <a:defPPr>
              <a:defRPr lang="es-ES"/>
            </a:defPPr>
            <a:lvl1pPr>
              <a:defRPr sz="3200" b="1">
                <a:solidFill>
                  <a:srgbClr val="000A8B"/>
                </a:solidFill>
              </a:defRPr>
            </a:lvl1pPr>
          </a:lstStyle>
          <a:p>
            <a:pPr defTabSz="342900"/>
            <a:r>
              <a:rPr lang="es-ES" sz="2700" dirty="0">
                <a:latin typeface="Calibri" panose="020F0502020204030204" pitchFamily="34" charset="0"/>
                <a:ea typeface="Calibri" panose="020F0502020204030204" pitchFamily="34" charset="0"/>
                <a:cs typeface="Times New Roman" panose="02020603050405020304" pitchFamily="18" charset="0"/>
              </a:rPr>
              <a:t>Inventario sociedades de papel (Actual) </a:t>
            </a:r>
          </a:p>
        </p:txBody>
      </p:sp>
      <p:graphicFrame>
        <p:nvGraphicFramePr>
          <p:cNvPr id="15" name="Marcador de contenido 3"/>
          <p:cNvGraphicFramePr>
            <a:graphicFrameLocks/>
          </p:cNvGraphicFramePr>
          <p:nvPr>
            <p:extLst>
              <p:ext uri="{D42A27DB-BD31-4B8C-83A1-F6EECF244321}">
                <p14:modId xmlns:p14="http://schemas.microsoft.com/office/powerpoint/2010/main" val="787976206"/>
              </p:ext>
            </p:extLst>
          </p:nvPr>
        </p:nvGraphicFramePr>
        <p:xfrm>
          <a:off x="1203960" y="944879"/>
          <a:ext cx="9890760" cy="5545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10335079-5F49-4E86-BC9A-C0EFE00484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76EFDAE0-8D77-4C0C-B685-6F74860625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D7A9ACCD-3D1C-4E02-85A9-9CCF4A40BF2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46FBA66-DF16-4BA4-88F7-8922F6EF450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5119802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uadroTexto 41"/>
          <p:cNvSpPr txBox="1"/>
          <p:nvPr/>
        </p:nvSpPr>
        <p:spPr>
          <a:xfrm>
            <a:off x="1777094" y="911993"/>
            <a:ext cx="7852743" cy="1200329"/>
          </a:xfrm>
          <a:prstGeom prst="rect">
            <a:avLst/>
          </a:prstGeom>
          <a:noFill/>
        </p:spPr>
        <p:txBody>
          <a:bodyPr wrap="square" rtlCol="0">
            <a:spAutoFit/>
          </a:bodyPr>
          <a:lstStyle>
            <a:defPPr>
              <a:defRPr lang="es-ES"/>
            </a:defPPr>
            <a:lvl1pPr>
              <a:defRPr sz="3200" b="1">
                <a:solidFill>
                  <a:srgbClr val="000A8B"/>
                </a:solidFill>
              </a:defRPr>
            </a:lvl1pPr>
          </a:lstStyle>
          <a:p>
            <a:pPr algn="ctr" defTabSz="342900">
              <a:spcBef>
                <a:spcPct val="0"/>
              </a:spcBef>
            </a:pPr>
            <a:r>
              <a:rPr lang="es-ES" sz="3600" dirty="0">
                <a:solidFill>
                  <a:srgbClr val="002060"/>
                </a:solidFill>
              </a:rPr>
              <a:t>Conclusiones Inventario sociedades de papel</a:t>
            </a:r>
          </a:p>
        </p:txBody>
      </p:sp>
      <p:sp>
        <p:nvSpPr>
          <p:cNvPr id="7" name="Rectángulo 6">
            <a:extLst>
              <a:ext uri="{FF2B5EF4-FFF2-40B4-BE49-F238E27FC236}">
                <a16:creationId xmlns:a16="http://schemas.microsoft.com/office/drawing/2014/main" id="{CF64EC83-FC82-4FA2-A3E1-E0D50B4B2E55}"/>
              </a:ext>
            </a:extLst>
          </p:cNvPr>
          <p:cNvSpPr/>
          <p:nvPr/>
        </p:nvSpPr>
        <p:spPr>
          <a:xfrm>
            <a:off x="121920" y="2357508"/>
            <a:ext cx="12070080" cy="4004943"/>
          </a:xfrm>
          <a:prstGeom prst="rect">
            <a:avLst/>
          </a:prstGeom>
        </p:spPr>
        <p:txBody>
          <a:bodyPr wrap="square">
            <a:spAutoFit/>
          </a:bodyPr>
          <a:lstStyle/>
          <a:p>
            <a:pPr marL="214313" indent="-214313" algn="just" defTabSz="342900">
              <a:buFont typeface="Arial" panose="020B0604020202020204" pitchFamily="34" charset="0"/>
              <a:buChar char="•"/>
            </a:pPr>
            <a:r>
              <a:rPr lang="es-ES" sz="2000" dirty="0">
                <a:solidFill>
                  <a:prstClr val="black"/>
                </a:solidFill>
                <a:latin typeface="Calibri"/>
              </a:rPr>
              <a:t>Se proyecta disminuir el inventario de sociedades en liquidación, a Febrero de 2020, en 388 sociedades. </a:t>
            </a:r>
          </a:p>
          <a:p>
            <a:pPr marL="214313" indent="-214313" algn="just" defTabSz="342900">
              <a:buFont typeface="Arial" panose="020B0604020202020204" pitchFamily="34" charset="0"/>
              <a:buChar char="•"/>
            </a:pPr>
            <a:endParaRPr lang="es-ES" sz="2000" dirty="0">
              <a:solidFill>
                <a:prstClr val="black"/>
              </a:solidFill>
              <a:latin typeface="Calibri"/>
            </a:endParaRPr>
          </a:p>
          <a:p>
            <a:pPr marL="214313" indent="-214313" algn="just" defTabSz="342900">
              <a:buFont typeface="Arial" panose="020B0604020202020204" pitchFamily="34" charset="0"/>
              <a:buChar char="•"/>
            </a:pPr>
            <a:r>
              <a:rPr lang="es-ES" sz="2000" dirty="0">
                <a:solidFill>
                  <a:prstClr val="black"/>
                </a:solidFill>
                <a:latin typeface="Calibri"/>
              </a:rPr>
              <a:t>Una vez sea expedido el decreto reglamentario se cancelará la totalidad de establecimientos de comercio administrados como de papel (356)</a:t>
            </a:r>
          </a:p>
          <a:p>
            <a:pPr marL="214313" indent="-214313" algn="just" defTabSz="342900">
              <a:buFont typeface="Arial" panose="020B0604020202020204" pitchFamily="34" charset="0"/>
              <a:buChar char="•"/>
            </a:pPr>
            <a:endParaRPr lang="es-ES" sz="2000" dirty="0">
              <a:solidFill>
                <a:prstClr val="black"/>
              </a:solidFill>
              <a:latin typeface="Calibri"/>
            </a:endParaRPr>
          </a:p>
          <a:p>
            <a:pPr marL="214313" indent="-214313" algn="just" defTabSz="342900">
              <a:buFont typeface="Arial" panose="020B0604020202020204" pitchFamily="34" charset="0"/>
              <a:buChar char="•"/>
            </a:pPr>
            <a:r>
              <a:rPr lang="es-ES" sz="2000" dirty="0">
                <a:solidFill>
                  <a:prstClr val="black"/>
                </a:solidFill>
                <a:latin typeface="Calibri"/>
              </a:rPr>
              <a:t>Se proyecta el cierre definitivo del total de establecimientos de comercio dependientes de sociedades de papel administradas.</a:t>
            </a:r>
          </a:p>
          <a:p>
            <a:pPr marL="214313" indent="-214313" algn="just" defTabSz="342900">
              <a:buFont typeface="Arial" panose="020B0604020202020204" pitchFamily="34" charset="0"/>
              <a:buChar char="•"/>
            </a:pPr>
            <a:endParaRPr lang="es-ES" sz="2000" dirty="0">
              <a:solidFill>
                <a:prstClr val="black"/>
              </a:solidFill>
              <a:latin typeface="Calibri"/>
            </a:endParaRPr>
          </a:p>
          <a:p>
            <a:pPr marL="214313" indent="-214313" algn="just" defTabSz="342900">
              <a:buFont typeface="Arial" panose="020B0604020202020204" pitchFamily="34" charset="0"/>
              <a:buChar char="•"/>
            </a:pPr>
            <a:r>
              <a:rPr lang="es-ES" sz="2000" dirty="0">
                <a:solidFill>
                  <a:prstClr val="black"/>
                </a:solidFill>
                <a:latin typeface="Calibri"/>
              </a:rPr>
              <a:t>Se estima que para el primer semestre de 2020 se termine la recolección de inventarios de establecimientos de comercio que ocupan inmuebles de terceros (retoma) no vinculados al proceso de extinción de dominio.  </a:t>
            </a:r>
          </a:p>
          <a:p>
            <a:pPr marL="214313" indent="-214313" algn="just" defTabSz="342900">
              <a:buFont typeface="Arial" panose="020B0604020202020204" pitchFamily="34" charset="0"/>
              <a:buChar char="•"/>
            </a:pPr>
            <a:endParaRPr lang="es-ES" sz="2000" dirty="0">
              <a:solidFill>
                <a:prstClr val="black"/>
              </a:solidFill>
              <a:latin typeface="Calibri"/>
            </a:endParaRPr>
          </a:p>
          <a:p>
            <a:pPr marL="214313" indent="-214313" algn="just" defTabSz="342900">
              <a:buFont typeface="Arial" panose="020B0604020202020204" pitchFamily="34" charset="0"/>
              <a:buChar char="•"/>
            </a:pPr>
            <a:r>
              <a:rPr lang="es-ES" sz="2000" b="1" dirty="0">
                <a:solidFill>
                  <a:prstClr val="black"/>
                </a:solidFill>
                <a:latin typeface="Calibri"/>
              </a:rPr>
              <a:t>Se van a cancelar un total de 744 activos</a:t>
            </a:r>
            <a:endParaRPr lang="es-CO" sz="2000" b="1" dirty="0">
              <a:solidFill>
                <a:prstClr val="black"/>
              </a:solidFill>
              <a:latin typeface="Calibri"/>
            </a:endParaRPr>
          </a:p>
          <a:p>
            <a:pPr algn="just" defTabSz="342900"/>
            <a:endParaRPr lang="es-ES" sz="1425" dirty="0">
              <a:solidFill>
                <a:prstClr val="black"/>
              </a:solidFill>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EA3F6BAD-5CF8-4974-A6A2-D02EDBA9C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61C85483-6E0C-4493-8486-9BDD7CEA7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21542D57-7207-43E0-8869-8795080A7D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4DDA727C-4540-45BA-B9D3-39AFF22C61D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986407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3">
            <a:extLst>
              <a:ext uri="{FF2B5EF4-FFF2-40B4-BE49-F238E27FC236}">
                <a16:creationId xmlns:a16="http://schemas.microsoft.com/office/drawing/2014/main" id="{34D7FAA5-9422-4B7A-920D-DF8F47C4891A}"/>
              </a:ext>
            </a:extLst>
          </p:cNvPr>
          <p:cNvSpPr txBox="1">
            <a:spLocks/>
          </p:cNvSpPr>
          <p:nvPr/>
        </p:nvSpPr>
        <p:spPr>
          <a:xfrm>
            <a:off x="2267808" y="2571750"/>
            <a:ext cx="7942991" cy="149733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b="1" dirty="0">
                <a:solidFill>
                  <a:srgbClr val="002060"/>
                </a:solidFill>
                <a:latin typeface="+mn-lt"/>
                <a:ea typeface="+mn-ea"/>
                <a:cs typeface="+mn-cs"/>
              </a:rPr>
              <a:t>Sociedades en liquidación con activos</a:t>
            </a:r>
          </a:p>
        </p:txBody>
      </p:sp>
      <p:pic>
        <p:nvPicPr>
          <p:cNvPr id="7" name="Imagen 6">
            <a:extLst>
              <a:ext uri="{FF2B5EF4-FFF2-40B4-BE49-F238E27FC236}">
                <a16:creationId xmlns:a16="http://schemas.microsoft.com/office/drawing/2014/main" id="{CD4ADED2-5E3B-4225-8C44-DBD00CC5B8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2CCC5B29-DCF9-4726-AB49-9FA208F87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6F3906D8-825A-48D9-A1D6-3E54A321B97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76688A08-F73C-4AF6-ACDB-92BAA9E8C5C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029600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a:extLst>
              <a:ext uri="{FF2B5EF4-FFF2-40B4-BE49-F238E27FC236}">
                <a16:creationId xmlns:a16="http://schemas.microsoft.com/office/drawing/2014/main" id="{E7BA855B-F954-40EC-9517-15911F91996B}"/>
              </a:ext>
            </a:extLst>
          </p:cNvPr>
          <p:cNvGraphicFramePr>
            <a:graphicFrameLocks/>
          </p:cNvGraphicFramePr>
          <p:nvPr>
            <p:extLst>
              <p:ext uri="{D42A27DB-BD31-4B8C-83A1-F6EECF244321}">
                <p14:modId xmlns:p14="http://schemas.microsoft.com/office/powerpoint/2010/main" val="3753341710"/>
              </p:ext>
            </p:extLst>
          </p:nvPr>
        </p:nvGraphicFramePr>
        <p:xfrm>
          <a:off x="6325945" y="2908242"/>
          <a:ext cx="5394323" cy="2776278"/>
        </p:xfrm>
        <a:graphic>
          <a:graphicData uri="http://schemas.openxmlformats.org/drawingml/2006/chart">
            <c:chart xmlns:c="http://schemas.openxmlformats.org/drawingml/2006/chart" xmlns:r="http://schemas.openxmlformats.org/officeDocument/2006/relationships" r:id="rId2"/>
          </a:graphicData>
        </a:graphic>
      </p:graphicFrame>
      <p:sp>
        <p:nvSpPr>
          <p:cNvPr id="8" name="Título 13">
            <a:extLst>
              <a:ext uri="{FF2B5EF4-FFF2-40B4-BE49-F238E27FC236}">
                <a16:creationId xmlns:a16="http://schemas.microsoft.com/office/drawing/2014/main" id="{AB57AB8E-FCED-480D-8E4C-E0752687FBC6}"/>
              </a:ext>
            </a:extLst>
          </p:cNvPr>
          <p:cNvSpPr txBox="1">
            <a:spLocks/>
          </p:cNvSpPr>
          <p:nvPr/>
        </p:nvSpPr>
        <p:spPr>
          <a:xfrm>
            <a:off x="5885343" y="2075841"/>
            <a:ext cx="5394333"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sz="2625" i="1" dirty="0">
                <a:solidFill>
                  <a:prstClr val="black"/>
                </a:solidFill>
                <a:latin typeface="Calibri"/>
              </a:rPr>
              <a:t>Valor patrimonial </a:t>
            </a:r>
          </a:p>
        </p:txBody>
      </p:sp>
      <p:sp>
        <p:nvSpPr>
          <p:cNvPr id="14" name="Título 13">
            <a:extLst>
              <a:ext uri="{FF2B5EF4-FFF2-40B4-BE49-F238E27FC236}">
                <a16:creationId xmlns:a16="http://schemas.microsoft.com/office/drawing/2014/main" id="{D67E0BCF-A854-4C0E-AB90-217B7D31FB8B}"/>
              </a:ext>
            </a:extLst>
          </p:cNvPr>
          <p:cNvSpPr txBox="1">
            <a:spLocks/>
          </p:cNvSpPr>
          <p:nvPr/>
        </p:nvSpPr>
        <p:spPr>
          <a:xfrm>
            <a:off x="1238843" y="1990986"/>
            <a:ext cx="5394333"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sz="2625" i="1" dirty="0">
                <a:solidFill>
                  <a:prstClr val="black"/>
                </a:solidFill>
                <a:latin typeface="Calibri"/>
              </a:rPr>
              <a:t>Etapa sociedades</a:t>
            </a:r>
          </a:p>
        </p:txBody>
      </p:sp>
      <p:sp>
        <p:nvSpPr>
          <p:cNvPr id="10" name="Título 13">
            <a:extLst>
              <a:ext uri="{FF2B5EF4-FFF2-40B4-BE49-F238E27FC236}">
                <a16:creationId xmlns:a16="http://schemas.microsoft.com/office/drawing/2014/main" id="{34D7FAA5-9422-4B7A-920D-DF8F47C4891A}"/>
              </a:ext>
            </a:extLst>
          </p:cNvPr>
          <p:cNvSpPr txBox="1">
            <a:spLocks/>
          </p:cNvSpPr>
          <p:nvPr/>
        </p:nvSpPr>
        <p:spPr>
          <a:xfrm>
            <a:off x="2161655" y="725785"/>
            <a:ext cx="7447376"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b="1" dirty="0">
                <a:solidFill>
                  <a:srgbClr val="002060"/>
                </a:solidFill>
                <a:latin typeface="+mn-lt"/>
                <a:ea typeface="+mn-ea"/>
                <a:cs typeface="+mn-cs"/>
              </a:rPr>
              <a:t>Sociedades con activos</a:t>
            </a:r>
          </a:p>
        </p:txBody>
      </p:sp>
      <p:cxnSp>
        <p:nvCxnSpPr>
          <p:cNvPr id="3" name="Conector recto 2">
            <a:extLst>
              <a:ext uri="{FF2B5EF4-FFF2-40B4-BE49-F238E27FC236}">
                <a16:creationId xmlns:a16="http://schemas.microsoft.com/office/drawing/2014/main" id="{BD2F470C-0FCD-4F79-9CDB-BFA05B6D0FB0}"/>
              </a:ext>
            </a:extLst>
          </p:cNvPr>
          <p:cNvCxnSpPr/>
          <p:nvPr/>
        </p:nvCxnSpPr>
        <p:spPr>
          <a:xfrm>
            <a:off x="6325944" y="2158149"/>
            <a:ext cx="0" cy="3683524"/>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1" name="Gráfico 10">
            <a:extLst>
              <a:ext uri="{FF2B5EF4-FFF2-40B4-BE49-F238E27FC236}">
                <a16:creationId xmlns:a16="http://schemas.microsoft.com/office/drawing/2014/main" id="{4A58E639-3A69-4EE4-98E4-5143664B7CC8}"/>
              </a:ext>
            </a:extLst>
          </p:cNvPr>
          <p:cNvGraphicFramePr>
            <a:graphicFrameLocks/>
          </p:cNvGraphicFramePr>
          <p:nvPr>
            <p:extLst>
              <p:ext uri="{D42A27DB-BD31-4B8C-83A1-F6EECF244321}">
                <p14:modId xmlns:p14="http://schemas.microsoft.com/office/powerpoint/2010/main" val="2533147426"/>
              </p:ext>
            </p:extLst>
          </p:nvPr>
        </p:nvGraphicFramePr>
        <p:xfrm>
          <a:off x="653969" y="2820654"/>
          <a:ext cx="5394333" cy="2863866"/>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ángulo 14">
            <a:extLst>
              <a:ext uri="{FF2B5EF4-FFF2-40B4-BE49-F238E27FC236}">
                <a16:creationId xmlns:a16="http://schemas.microsoft.com/office/drawing/2014/main" id="{FEAB46B9-02AE-4541-B601-473AA3ABE0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C1C27780-4A0D-4CDA-933F-5B619D25232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40477012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a 14">
            <a:extLst>
              <a:ext uri="{FF2B5EF4-FFF2-40B4-BE49-F238E27FC236}">
                <a16:creationId xmlns:a16="http://schemas.microsoft.com/office/drawing/2014/main" id="{1953633E-2A07-40AA-A7A6-FE625F00EDE4}"/>
              </a:ext>
            </a:extLst>
          </p:cNvPr>
          <p:cNvGraphicFramePr/>
          <p:nvPr>
            <p:extLst/>
          </p:nvPr>
        </p:nvGraphicFramePr>
        <p:xfrm>
          <a:off x="878498" y="1668889"/>
          <a:ext cx="5217502" cy="3874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Título 1">
            <a:extLst>
              <a:ext uri="{FF2B5EF4-FFF2-40B4-BE49-F238E27FC236}">
                <a16:creationId xmlns:a16="http://schemas.microsoft.com/office/drawing/2014/main" id="{969B67BC-B45A-4F55-8826-9D9B07305999}"/>
              </a:ext>
            </a:extLst>
          </p:cNvPr>
          <p:cNvSpPr txBox="1">
            <a:spLocks/>
          </p:cNvSpPr>
          <p:nvPr/>
        </p:nvSpPr>
        <p:spPr>
          <a:xfrm>
            <a:off x="1797288" y="1983147"/>
            <a:ext cx="4340621" cy="515027"/>
          </a:xfrm>
          <a:prstGeom prst="rect">
            <a:avLst/>
          </a:prstGeom>
        </p:spPr>
        <p:txBody>
          <a:bodyPr vert="horz" lIns="68580" tIns="34290" rIns="68580" bIns="3429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ES_tradnl" sz="2625" i="1" dirty="0">
                <a:solidFill>
                  <a:prstClr val="black"/>
                </a:solidFill>
                <a:latin typeface="Calibri"/>
              </a:rPr>
              <a:t>Resultados </a:t>
            </a:r>
            <a:endParaRPr lang="es-CO" sz="2625" i="1" dirty="0">
              <a:solidFill>
                <a:prstClr val="black"/>
              </a:solidFill>
              <a:latin typeface="Calibri"/>
            </a:endParaRPr>
          </a:p>
        </p:txBody>
      </p:sp>
      <p:cxnSp>
        <p:nvCxnSpPr>
          <p:cNvPr id="20" name="Conector recto 19">
            <a:extLst>
              <a:ext uri="{FF2B5EF4-FFF2-40B4-BE49-F238E27FC236}">
                <a16:creationId xmlns:a16="http://schemas.microsoft.com/office/drawing/2014/main" id="{F9680B0F-0E7F-46E9-B294-5C9C1F047B01}"/>
              </a:ext>
            </a:extLst>
          </p:cNvPr>
          <p:cNvCxnSpPr>
            <a:cxnSpLocks/>
          </p:cNvCxnSpPr>
          <p:nvPr/>
        </p:nvCxnSpPr>
        <p:spPr>
          <a:xfrm>
            <a:off x="5534611" y="2075292"/>
            <a:ext cx="50515" cy="3551437"/>
          </a:xfrm>
          <a:prstGeom prst="line">
            <a:avLst/>
          </a:prstGeom>
        </p:spPr>
        <p:style>
          <a:lnRef idx="2">
            <a:schemeClr val="accent1"/>
          </a:lnRef>
          <a:fillRef idx="0">
            <a:schemeClr val="accent1"/>
          </a:fillRef>
          <a:effectRef idx="1">
            <a:schemeClr val="accent1"/>
          </a:effectRef>
          <a:fontRef idx="minor">
            <a:schemeClr val="tx1"/>
          </a:fontRef>
        </p:style>
      </p:cxnSp>
      <p:sp>
        <p:nvSpPr>
          <p:cNvPr id="22" name="Título 1">
            <a:extLst>
              <a:ext uri="{FF2B5EF4-FFF2-40B4-BE49-F238E27FC236}">
                <a16:creationId xmlns:a16="http://schemas.microsoft.com/office/drawing/2014/main" id="{9CBEA20F-B001-4B21-A874-B3E955CD6890}"/>
              </a:ext>
            </a:extLst>
          </p:cNvPr>
          <p:cNvSpPr txBox="1">
            <a:spLocks/>
          </p:cNvSpPr>
          <p:nvPr/>
        </p:nvSpPr>
        <p:spPr>
          <a:xfrm>
            <a:off x="6280911" y="1916263"/>
            <a:ext cx="4340621" cy="515027"/>
          </a:xfrm>
          <a:prstGeom prst="rect">
            <a:avLst/>
          </a:prstGeom>
        </p:spPr>
        <p:txBody>
          <a:bodyPr vert="horz" lIns="68580" tIns="34290" rIns="68580" bIns="3429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ES_tradnl" sz="2550" i="1" dirty="0">
                <a:solidFill>
                  <a:prstClr val="black"/>
                </a:solidFill>
                <a:latin typeface="Calibri"/>
              </a:rPr>
              <a:t>Problemática </a:t>
            </a:r>
            <a:endParaRPr lang="es-CO" sz="2550" i="1" dirty="0">
              <a:solidFill>
                <a:prstClr val="black"/>
              </a:solidFill>
              <a:latin typeface="Calibri"/>
            </a:endParaRPr>
          </a:p>
        </p:txBody>
      </p:sp>
      <p:sp>
        <p:nvSpPr>
          <p:cNvPr id="14" name="Título 1">
            <a:extLst>
              <a:ext uri="{FF2B5EF4-FFF2-40B4-BE49-F238E27FC236}">
                <a16:creationId xmlns:a16="http://schemas.microsoft.com/office/drawing/2014/main" id="{12CEF8B6-578E-4363-8D09-5451664F57D2}"/>
              </a:ext>
            </a:extLst>
          </p:cNvPr>
          <p:cNvSpPr txBox="1">
            <a:spLocks/>
          </p:cNvSpPr>
          <p:nvPr/>
        </p:nvSpPr>
        <p:spPr>
          <a:xfrm>
            <a:off x="5774667" y="2509871"/>
            <a:ext cx="4824614" cy="3468526"/>
          </a:xfrm>
          <a:prstGeom prst="rect">
            <a:avLst/>
          </a:prstGeom>
        </p:spPr>
        <p:txBody>
          <a:bodyPr vert="horz" lIns="68580" tIns="34290" rIns="68580" bIns="3429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7175" indent="-257175" algn="just" defTabSz="342900">
              <a:buFont typeface="+mj-lt"/>
              <a:buAutoNum type="arabicPeriod"/>
            </a:pPr>
            <a:endParaRPr lang="es-ES_tradnl" sz="1400" dirty="0">
              <a:solidFill>
                <a:prstClr val="black"/>
              </a:solidFill>
              <a:latin typeface="Calibri"/>
            </a:endParaRPr>
          </a:p>
          <a:p>
            <a:pPr marL="257175" indent="-257175" algn="just" defTabSz="342900">
              <a:buFont typeface="+mj-lt"/>
              <a:buAutoNum type="arabicPeriod"/>
            </a:pPr>
            <a:r>
              <a:rPr lang="es-ES_tradnl" sz="1400" dirty="0">
                <a:solidFill>
                  <a:prstClr val="black"/>
                </a:solidFill>
                <a:latin typeface="Calibri"/>
              </a:rPr>
              <a:t>Se encuentra una sociedad con un pasivo superior a los </a:t>
            </a:r>
            <a:r>
              <a:rPr lang="es-ES_tradnl" sz="1400" b="1" dirty="0">
                <a:solidFill>
                  <a:srgbClr val="FF0000"/>
                </a:solidFill>
                <a:latin typeface="Calibri"/>
              </a:rPr>
              <a:t>30.000 MILLONES.</a:t>
            </a:r>
          </a:p>
          <a:p>
            <a:pPr algn="just" defTabSz="342900"/>
            <a:endParaRPr lang="es-CO" sz="1400" dirty="0">
              <a:solidFill>
                <a:prstClr val="black"/>
              </a:solidFill>
              <a:latin typeface="Calibri"/>
            </a:endParaRPr>
          </a:p>
          <a:p>
            <a:pPr marL="214313" indent="-214313" algn="l" defTabSz="342900">
              <a:buFont typeface="Arial" panose="020B0604020202020204" pitchFamily="34" charset="0"/>
              <a:buChar char="•"/>
            </a:pPr>
            <a:r>
              <a:rPr lang="es-CO" sz="1400" dirty="0">
                <a:solidFill>
                  <a:prstClr val="black"/>
                </a:solidFill>
                <a:latin typeface="Calibri"/>
              </a:rPr>
              <a:t>Compañía Hotel El Prado- sociedad con un pasivo a corte Diciembre 2018 de: </a:t>
            </a:r>
          </a:p>
          <a:p>
            <a:pPr marL="257175" indent="-257175" algn="just" defTabSz="342900">
              <a:buFont typeface="+mj-lt"/>
              <a:buAutoNum type="arabicPeriod"/>
            </a:pPr>
            <a:endParaRPr lang="es-ES_tradnl" sz="1350" b="1" dirty="0">
              <a:solidFill>
                <a:srgbClr val="FF0000"/>
              </a:solidFill>
              <a:latin typeface="Calibri"/>
            </a:endParaRPr>
          </a:p>
          <a:p>
            <a:pPr algn="just" defTabSz="342900"/>
            <a:endParaRPr lang="es-ES_tradnl" sz="1350" b="1" dirty="0">
              <a:solidFill>
                <a:srgbClr val="FF0000"/>
              </a:solidFill>
              <a:latin typeface="Calibri"/>
            </a:endParaRPr>
          </a:p>
          <a:p>
            <a:pPr algn="just" defTabSz="342900"/>
            <a:endParaRPr lang="es-ES_tradnl" sz="1350" b="1" dirty="0">
              <a:solidFill>
                <a:srgbClr val="FF0000"/>
              </a:solidFill>
              <a:latin typeface="Calibri"/>
            </a:endParaRPr>
          </a:p>
          <a:p>
            <a:pPr algn="just" defTabSz="342900"/>
            <a:endParaRPr lang="es-ES_tradnl" sz="1350" b="1" dirty="0">
              <a:solidFill>
                <a:srgbClr val="FF0000"/>
              </a:solidFill>
              <a:latin typeface="Calibri"/>
            </a:endParaRPr>
          </a:p>
          <a:p>
            <a:pPr algn="just" defTabSz="342900"/>
            <a:endParaRPr lang="es-ES_tradnl" sz="1050" b="1" dirty="0">
              <a:solidFill>
                <a:srgbClr val="FF0000"/>
              </a:solidFill>
              <a:latin typeface="Calibri"/>
            </a:endParaRPr>
          </a:p>
          <a:p>
            <a:pPr algn="just" defTabSz="342900"/>
            <a:endParaRPr lang="es-CO" sz="1050" dirty="0">
              <a:solidFill>
                <a:prstClr val="black"/>
              </a:solidFill>
              <a:latin typeface="Calibri"/>
              <a:hlinkClick r:id="" action="ppaction://hlinkpres?slideindex=1&amp;slidetitle="/>
            </a:endParaRPr>
          </a:p>
          <a:p>
            <a:pPr algn="just" defTabSz="342900"/>
            <a:endParaRPr lang="es-CO" sz="1050" dirty="0">
              <a:solidFill>
                <a:prstClr val="black"/>
              </a:solidFill>
              <a:latin typeface="Calibri"/>
              <a:hlinkClick r:id="" action="ppaction://hlinkpres?slideindex=1&amp;slidetitle="/>
            </a:endParaRPr>
          </a:p>
          <a:p>
            <a:pPr algn="just" defTabSz="342900"/>
            <a:endParaRPr lang="es-CO" sz="1050" dirty="0">
              <a:solidFill>
                <a:prstClr val="black"/>
              </a:solidFill>
              <a:latin typeface="Calibri"/>
              <a:hlinkClick r:id="" action="ppaction://hlinkpres?slideindex=1&amp;slidetitle="/>
            </a:endParaRPr>
          </a:p>
          <a:p>
            <a:pPr algn="just" defTabSz="342900"/>
            <a:endParaRPr lang="es-CO" sz="1050" dirty="0">
              <a:solidFill>
                <a:prstClr val="black"/>
              </a:solidFill>
              <a:latin typeface="Calibri"/>
              <a:hlinkClick r:id="" action="ppaction://hlinkpres?slideindex=1&amp;slidetitle="/>
            </a:endParaRPr>
          </a:p>
          <a:p>
            <a:pPr algn="just" defTabSz="342900"/>
            <a:endParaRPr lang="es-CO" sz="1050" dirty="0">
              <a:solidFill>
                <a:prstClr val="black"/>
              </a:solidFill>
              <a:latin typeface="Calibri"/>
              <a:hlinkClick r:id="" action="ppaction://hlinkpres?slideindex=1&amp;slidetitle="/>
            </a:endParaRPr>
          </a:p>
          <a:p>
            <a:pPr algn="just" defTabSz="342900"/>
            <a:endParaRPr lang="es-ES_tradnl" sz="1350" b="1" dirty="0">
              <a:solidFill>
                <a:srgbClr val="FF0000"/>
              </a:solidFill>
              <a:latin typeface="Calibri"/>
            </a:endParaRPr>
          </a:p>
          <a:p>
            <a:pPr algn="just" defTabSz="342900"/>
            <a:endParaRPr lang="es-ES_tradnl" sz="1350" b="1" dirty="0">
              <a:solidFill>
                <a:srgbClr val="FF0000"/>
              </a:solidFill>
              <a:latin typeface="Calibri"/>
            </a:endParaRPr>
          </a:p>
          <a:p>
            <a:pPr marL="257175" indent="-257175" algn="just" defTabSz="342900">
              <a:buFont typeface="+mj-lt"/>
              <a:buAutoNum type="arabicPeriod"/>
            </a:pPr>
            <a:endParaRPr lang="es-ES_tradnl" sz="1350" b="1" dirty="0">
              <a:solidFill>
                <a:srgbClr val="FF0000"/>
              </a:solidFill>
              <a:latin typeface="Calibri"/>
            </a:endParaRPr>
          </a:p>
          <a:p>
            <a:pPr marL="257175" indent="-257175" algn="just" defTabSz="342900">
              <a:buFont typeface="+mj-lt"/>
              <a:buAutoNum type="arabicPeriod"/>
            </a:pPr>
            <a:endParaRPr lang="es-ES_tradnl" sz="1350" dirty="0">
              <a:solidFill>
                <a:prstClr val="black"/>
              </a:solidFill>
              <a:latin typeface="Calibri"/>
            </a:endParaRPr>
          </a:p>
          <a:p>
            <a:pPr algn="just" defTabSz="342900"/>
            <a:endParaRPr lang="es-CO" sz="1350" dirty="0">
              <a:solidFill>
                <a:prstClr val="black"/>
              </a:solidFill>
              <a:latin typeface="Calibri"/>
            </a:endParaRPr>
          </a:p>
        </p:txBody>
      </p:sp>
      <p:pic>
        <p:nvPicPr>
          <p:cNvPr id="19" name="Imagen 18">
            <a:extLst>
              <a:ext uri="{FF2B5EF4-FFF2-40B4-BE49-F238E27FC236}">
                <a16:creationId xmlns:a16="http://schemas.microsoft.com/office/drawing/2014/main" id="{D2E4984A-4E69-41CF-B01B-87D80ECA8634}"/>
              </a:ext>
            </a:extLst>
          </p:cNvPr>
          <p:cNvPicPr>
            <a:picLocks noChangeAspect="1"/>
          </p:cNvPicPr>
          <p:nvPr/>
        </p:nvPicPr>
        <p:blipFill rotWithShape="1">
          <a:blip r:embed="rId7"/>
          <a:srcRect l="3552" r="9433"/>
          <a:stretch/>
        </p:blipFill>
        <p:spPr>
          <a:xfrm>
            <a:off x="5635641" y="3940131"/>
            <a:ext cx="6494400" cy="2094370"/>
          </a:xfrm>
          <a:prstGeom prst="rect">
            <a:avLst/>
          </a:prstGeom>
        </p:spPr>
      </p:pic>
      <p:sp>
        <p:nvSpPr>
          <p:cNvPr id="21" name="Título 13">
            <a:extLst>
              <a:ext uri="{FF2B5EF4-FFF2-40B4-BE49-F238E27FC236}">
                <a16:creationId xmlns:a16="http://schemas.microsoft.com/office/drawing/2014/main" id="{C1508F0E-171E-4BFE-815F-2CFCDB7BF787}"/>
              </a:ext>
            </a:extLst>
          </p:cNvPr>
          <p:cNvSpPr txBox="1">
            <a:spLocks/>
          </p:cNvSpPr>
          <p:nvPr/>
        </p:nvSpPr>
        <p:spPr>
          <a:xfrm>
            <a:off x="2132615" y="919580"/>
            <a:ext cx="7447376"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r>
              <a:rPr lang="es-CO" b="1" dirty="0">
                <a:solidFill>
                  <a:srgbClr val="002060"/>
                </a:solidFill>
                <a:latin typeface="+mn-lt"/>
                <a:ea typeface="+mn-ea"/>
                <a:cs typeface="+mn-cs"/>
              </a:rPr>
              <a:t>Sociedades con activos</a:t>
            </a:r>
          </a:p>
        </p:txBody>
      </p:sp>
      <p:pic>
        <p:nvPicPr>
          <p:cNvPr id="13" name="Imagen 12">
            <a:extLst>
              <a:ext uri="{FF2B5EF4-FFF2-40B4-BE49-F238E27FC236}">
                <a16:creationId xmlns:a16="http://schemas.microsoft.com/office/drawing/2014/main" id="{81DDD259-A55C-4FBE-BC74-BCF50D797B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3" name="Imagen 22">
            <a:extLst>
              <a:ext uri="{FF2B5EF4-FFF2-40B4-BE49-F238E27FC236}">
                <a16:creationId xmlns:a16="http://schemas.microsoft.com/office/drawing/2014/main" id="{525C0B10-1878-4C1B-8200-61F267242F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4" name="Rectángulo 23">
            <a:extLst>
              <a:ext uri="{FF2B5EF4-FFF2-40B4-BE49-F238E27FC236}">
                <a16:creationId xmlns:a16="http://schemas.microsoft.com/office/drawing/2014/main" id="{EDE1FB92-B7D1-4FF9-B52F-2CB360F13B8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A851728F-60EE-4744-ACBA-A4582096F16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8490064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ítulo 13">
            <a:extLst>
              <a:ext uri="{FF2B5EF4-FFF2-40B4-BE49-F238E27FC236}">
                <a16:creationId xmlns:a16="http://schemas.microsoft.com/office/drawing/2014/main" id="{9847868B-318B-457C-9A8C-193A82DF0CC0}"/>
              </a:ext>
            </a:extLst>
          </p:cNvPr>
          <p:cNvSpPr txBox="1">
            <a:spLocks/>
          </p:cNvSpPr>
          <p:nvPr/>
        </p:nvSpPr>
        <p:spPr>
          <a:xfrm>
            <a:off x="2433094" y="845027"/>
            <a:ext cx="7280838"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endParaRPr lang="es-CO" sz="3000" b="1" i="1" dirty="0">
              <a:solidFill>
                <a:prstClr val="black"/>
              </a:solidFill>
              <a:latin typeface="Calibri"/>
            </a:endParaRPr>
          </a:p>
        </p:txBody>
      </p:sp>
      <p:sp>
        <p:nvSpPr>
          <p:cNvPr id="8" name="Rectángulo 7">
            <a:extLst>
              <a:ext uri="{FF2B5EF4-FFF2-40B4-BE49-F238E27FC236}">
                <a16:creationId xmlns:a16="http://schemas.microsoft.com/office/drawing/2014/main" id="{8CB552D4-3108-43CF-A684-81F15530DE43}"/>
              </a:ext>
            </a:extLst>
          </p:cNvPr>
          <p:cNvSpPr/>
          <p:nvPr/>
        </p:nvSpPr>
        <p:spPr>
          <a:xfrm>
            <a:off x="652632" y="1043711"/>
            <a:ext cx="9923928" cy="4570482"/>
          </a:xfrm>
          <a:prstGeom prst="rect">
            <a:avLst/>
          </a:prstGeom>
        </p:spPr>
        <p:txBody>
          <a:bodyPr wrap="square">
            <a:spAutoFit/>
          </a:bodyPr>
          <a:lstStyle/>
          <a:p>
            <a:pPr marL="257175" indent="-257175" defTabSz="342900">
              <a:buFont typeface="+mj-lt"/>
              <a:buAutoNum type="arabicPeriod" startAt="2"/>
            </a:pPr>
            <a:r>
              <a:rPr lang="es-ES_tradnl" dirty="0">
                <a:solidFill>
                  <a:prstClr val="black"/>
                </a:solidFill>
                <a:latin typeface="Calibri"/>
              </a:rPr>
              <a:t>Sociedades con recursos en el FRISCO por venta de activos por parte de la D.N.E por valor de </a:t>
            </a:r>
            <a:r>
              <a:rPr lang="es-ES_tradnl" b="1" dirty="0">
                <a:solidFill>
                  <a:srgbClr val="FF0000"/>
                </a:solidFill>
                <a:latin typeface="Calibri"/>
              </a:rPr>
              <a:t>64.000 millones</a:t>
            </a:r>
            <a:r>
              <a:rPr lang="es-ES_tradnl" dirty="0">
                <a:solidFill>
                  <a:prstClr val="black"/>
                </a:solidFill>
                <a:latin typeface="Calibri"/>
              </a:rPr>
              <a:t>, a la fecha se encuentran 13 sociedades con comprobantes de consignación al FRISCO de activos vendidos por la extinta D.N.E</a:t>
            </a:r>
          </a:p>
          <a:p>
            <a:pPr marL="214313" indent="-214313" defTabSz="342900">
              <a:buFont typeface="Arial" panose="020B0604020202020204" pitchFamily="34" charset="0"/>
              <a:buChar char="•"/>
            </a:pPr>
            <a:endParaRPr lang="es-CO" sz="1125" dirty="0">
              <a:solidFill>
                <a:prstClr val="black"/>
              </a:solidFill>
              <a:latin typeface="Calibri"/>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975" dirty="0">
              <a:solidFill>
                <a:prstClr val="black"/>
              </a:solidFill>
              <a:latin typeface="Calibri"/>
            </a:endParaRPr>
          </a:p>
        </p:txBody>
      </p:sp>
      <p:pic>
        <p:nvPicPr>
          <p:cNvPr id="3" name="Imagen 2">
            <a:extLst>
              <a:ext uri="{FF2B5EF4-FFF2-40B4-BE49-F238E27FC236}">
                <a16:creationId xmlns:a16="http://schemas.microsoft.com/office/drawing/2014/main" id="{8C86AE01-473A-477D-B16D-8E9C9ED26288}"/>
              </a:ext>
            </a:extLst>
          </p:cNvPr>
          <p:cNvPicPr>
            <a:picLocks noChangeAspect="1"/>
          </p:cNvPicPr>
          <p:nvPr/>
        </p:nvPicPr>
        <p:blipFill>
          <a:blip r:embed="rId2"/>
          <a:stretch>
            <a:fillRect/>
          </a:stretch>
        </p:blipFill>
        <p:spPr>
          <a:xfrm>
            <a:off x="3295146" y="2023088"/>
            <a:ext cx="5196161" cy="4468399"/>
          </a:xfrm>
          <a:prstGeom prst="rect">
            <a:avLst/>
          </a:prstGeom>
        </p:spPr>
      </p:pic>
      <p:pic>
        <p:nvPicPr>
          <p:cNvPr id="6" name="Imagen 5">
            <a:extLst>
              <a:ext uri="{FF2B5EF4-FFF2-40B4-BE49-F238E27FC236}">
                <a16:creationId xmlns:a16="http://schemas.microsoft.com/office/drawing/2014/main" id="{F5477857-6D79-4EC1-841F-0B6A3CA13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39E2487E-F8F0-4BB7-96E7-8C87E0FB0C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4DCA9BB6-1B09-49F1-8883-2FF75A07F16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9F263FE1-0E5A-4B30-B436-58542580B8F4}"/>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25013797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ector recto 29">
            <a:extLst>
              <a:ext uri="{FF2B5EF4-FFF2-40B4-BE49-F238E27FC236}">
                <a16:creationId xmlns:a16="http://schemas.microsoft.com/office/drawing/2014/main" id="{0000946D-C168-4588-AC63-25BBF00154EE}"/>
              </a:ext>
            </a:extLst>
          </p:cNvPr>
          <p:cNvCxnSpPr>
            <a:cxnSpLocks/>
          </p:cNvCxnSpPr>
          <p:nvPr/>
        </p:nvCxnSpPr>
        <p:spPr>
          <a:xfrm>
            <a:off x="6316763" y="1400376"/>
            <a:ext cx="0" cy="378978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ángulo 11">
            <a:extLst>
              <a:ext uri="{FF2B5EF4-FFF2-40B4-BE49-F238E27FC236}">
                <a16:creationId xmlns:a16="http://schemas.microsoft.com/office/drawing/2014/main" id="{F1521B6B-1016-4432-BB64-1FA69285C0E6}"/>
              </a:ext>
            </a:extLst>
          </p:cNvPr>
          <p:cNvSpPr/>
          <p:nvPr/>
        </p:nvSpPr>
        <p:spPr>
          <a:xfrm>
            <a:off x="248196" y="1165837"/>
            <a:ext cx="5847793" cy="4097275"/>
          </a:xfrm>
          <a:prstGeom prst="rect">
            <a:avLst/>
          </a:prstGeom>
        </p:spPr>
        <p:txBody>
          <a:bodyPr wrap="square">
            <a:spAutoFit/>
          </a:bodyPr>
          <a:lstStyle/>
          <a:p>
            <a:pPr marL="257175" indent="-257175" algn="just" defTabSz="342900">
              <a:buFont typeface="+mj-lt"/>
              <a:buAutoNum type="arabicPeriod" startAt="3"/>
            </a:pPr>
            <a:r>
              <a:rPr lang="es-ES_tradnl" sz="1600" dirty="0">
                <a:solidFill>
                  <a:prstClr val="black"/>
                </a:solidFill>
                <a:latin typeface="Calibri"/>
              </a:rPr>
              <a:t>Sociedades que han realizado venta de inmuebles por parte de CISA que a la fecha no han retornado los recursos a la sociedad  </a:t>
            </a:r>
            <a:r>
              <a:rPr lang="es-CO" sz="1600" b="1" dirty="0">
                <a:solidFill>
                  <a:srgbClr val="FF0000"/>
                </a:solidFill>
                <a:latin typeface="Calibri"/>
              </a:rPr>
              <a:t>$ 3,349,710,230.00 </a:t>
            </a:r>
          </a:p>
          <a:p>
            <a:pPr defTabSz="342900"/>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57175" indent="-257175" defTabSz="342900">
              <a:buFont typeface="+mj-lt"/>
              <a:buAutoNum type="arabicPeriod" startAt="4"/>
            </a:pPr>
            <a:endParaRPr lang="es-CO" sz="1125" dirty="0">
              <a:solidFill>
                <a:prstClr val="black"/>
              </a:solidFill>
              <a:latin typeface="Calibri"/>
            </a:endParaRPr>
          </a:p>
          <a:p>
            <a:pPr marL="214313" indent="-214313" defTabSz="342900">
              <a:buFont typeface="Arial" panose="020B0604020202020204" pitchFamily="34" charset="0"/>
              <a:buChar char="•"/>
            </a:pPr>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975" dirty="0">
              <a:solidFill>
                <a:prstClr val="black"/>
              </a:solidFill>
              <a:latin typeface="Calibri"/>
            </a:endParaRPr>
          </a:p>
        </p:txBody>
      </p:sp>
      <p:pic>
        <p:nvPicPr>
          <p:cNvPr id="7" name="Imagen 6">
            <a:extLst>
              <a:ext uri="{FF2B5EF4-FFF2-40B4-BE49-F238E27FC236}">
                <a16:creationId xmlns:a16="http://schemas.microsoft.com/office/drawing/2014/main" id="{A13C5F21-A342-432B-8D60-DFEB39891521}"/>
              </a:ext>
            </a:extLst>
          </p:cNvPr>
          <p:cNvPicPr>
            <a:picLocks noChangeAspect="1"/>
          </p:cNvPicPr>
          <p:nvPr/>
        </p:nvPicPr>
        <p:blipFill>
          <a:blip r:embed="rId2"/>
          <a:stretch>
            <a:fillRect/>
          </a:stretch>
        </p:blipFill>
        <p:spPr>
          <a:xfrm>
            <a:off x="326839" y="2472966"/>
            <a:ext cx="5879537" cy="2407435"/>
          </a:xfrm>
          <a:prstGeom prst="rect">
            <a:avLst/>
          </a:prstGeom>
        </p:spPr>
      </p:pic>
      <p:sp>
        <p:nvSpPr>
          <p:cNvPr id="2" name="Rectángulo 1">
            <a:extLst>
              <a:ext uri="{FF2B5EF4-FFF2-40B4-BE49-F238E27FC236}">
                <a16:creationId xmlns:a16="http://schemas.microsoft.com/office/drawing/2014/main" id="{29E52317-B786-4E19-95C0-AD7884FC99CA}"/>
              </a:ext>
            </a:extLst>
          </p:cNvPr>
          <p:cNvSpPr/>
          <p:nvPr/>
        </p:nvSpPr>
        <p:spPr>
          <a:xfrm>
            <a:off x="6434353" y="4580319"/>
            <a:ext cx="3952877" cy="300082"/>
          </a:xfrm>
          <a:prstGeom prst="rect">
            <a:avLst/>
          </a:prstGeom>
        </p:spPr>
        <p:txBody>
          <a:bodyPr wrap="none">
            <a:spAutoFit/>
          </a:bodyPr>
          <a:lstStyle/>
          <a:p>
            <a:pPr marL="257175" indent="-257175" algn="just" defTabSz="342900">
              <a:buFont typeface="+mj-lt"/>
              <a:buAutoNum type="arabicPeriod" startAt="5"/>
            </a:pPr>
            <a:r>
              <a:rPr lang="es-ES_tradnl" sz="1350" dirty="0">
                <a:solidFill>
                  <a:prstClr val="black"/>
                </a:solidFill>
                <a:latin typeface="Calibri"/>
              </a:rPr>
              <a:t>Demora en la elaboración de avalúos comerciales </a:t>
            </a:r>
          </a:p>
        </p:txBody>
      </p:sp>
      <p:sp>
        <p:nvSpPr>
          <p:cNvPr id="13" name="Rectángulo 12">
            <a:extLst>
              <a:ext uri="{FF2B5EF4-FFF2-40B4-BE49-F238E27FC236}">
                <a16:creationId xmlns:a16="http://schemas.microsoft.com/office/drawing/2014/main" id="{993BBA7E-91D4-4E01-BBAF-F6A7F7636912}"/>
              </a:ext>
            </a:extLst>
          </p:cNvPr>
          <p:cNvSpPr/>
          <p:nvPr/>
        </p:nvSpPr>
        <p:spPr>
          <a:xfrm>
            <a:off x="6456865" y="1162698"/>
            <a:ext cx="5486939" cy="4708981"/>
          </a:xfrm>
          <a:prstGeom prst="rect">
            <a:avLst/>
          </a:prstGeom>
        </p:spPr>
        <p:txBody>
          <a:bodyPr wrap="square">
            <a:spAutoFit/>
          </a:bodyPr>
          <a:lstStyle/>
          <a:p>
            <a:pPr marL="257175" indent="-257175" defTabSz="342900">
              <a:buFont typeface="+mj-lt"/>
              <a:buAutoNum type="arabicPeriod" startAt="4"/>
            </a:pPr>
            <a:r>
              <a:rPr lang="es-ES_tradnl" sz="1600" dirty="0">
                <a:solidFill>
                  <a:prstClr val="black"/>
                </a:solidFill>
                <a:latin typeface="Calibri"/>
              </a:rPr>
              <a:t>Se encuentran 7 sociedades cuyo único activo lo constituye una cuenta por cobrar a Drogas la Rebaja por valor de  </a:t>
            </a:r>
            <a:r>
              <a:rPr lang="es-CO" sz="1600" b="1" dirty="0">
                <a:solidFill>
                  <a:srgbClr val="FF0000"/>
                </a:solidFill>
                <a:latin typeface="Calibri"/>
              </a:rPr>
              <a:t>$90,574,423,091</a:t>
            </a:r>
          </a:p>
          <a:p>
            <a:pPr defTabSz="342900"/>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57175" indent="-257175" defTabSz="342900">
              <a:buFont typeface="+mj-lt"/>
              <a:buAutoNum type="arabicPeriod" startAt="4"/>
            </a:pPr>
            <a:endParaRPr lang="es-CO" sz="1400" dirty="0">
              <a:solidFill>
                <a:prstClr val="black"/>
              </a:solidFill>
              <a:latin typeface="Calibri"/>
            </a:endParaRPr>
          </a:p>
          <a:p>
            <a:pPr marL="214313" indent="-214313" defTabSz="342900">
              <a:buFont typeface="Arial" panose="020B0604020202020204" pitchFamily="34" charset="0"/>
              <a:buChar char="•"/>
            </a:pPr>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a:endParaRPr>
          </a:p>
        </p:txBody>
      </p:sp>
      <p:pic>
        <p:nvPicPr>
          <p:cNvPr id="5" name="Imagen 4">
            <a:extLst>
              <a:ext uri="{FF2B5EF4-FFF2-40B4-BE49-F238E27FC236}">
                <a16:creationId xmlns:a16="http://schemas.microsoft.com/office/drawing/2014/main" id="{918F159A-7DDA-433B-93CA-DCFA18A41BDF}"/>
              </a:ext>
            </a:extLst>
          </p:cNvPr>
          <p:cNvPicPr>
            <a:picLocks noChangeAspect="1"/>
          </p:cNvPicPr>
          <p:nvPr/>
        </p:nvPicPr>
        <p:blipFill>
          <a:blip r:embed="rId3"/>
          <a:stretch>
            <a:fillRect/>
          </a:stretch>
        </p:blipFill>
        <p:spPr>
          <a:xfrm>
            <a:off x="6567252" y="1961368"/>
            <a:ext cx="5297909" cy="2667796"/>
          </a:xfrm>
          <a:prstGeom prst="rect">
            <a:avLst/>
          </a:prstGeom>
        </p:spPr>
      </p:pic>
      <p:pic>
        <p:nvPicPr>
          <p:cNvPr id="9" name="Imagen 8">
            <a:extLst>
              <a:ext uri="{FF2B5EF4-FFF2-40B4-BE49-F238E27FC236}">
                <a16:creationId xmlns:a16="http://schemas.microsoft.com/office/drawing/2014/main" id="{46D5777E-42CB-4139-BCA3-E1C38FDF4B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256EAA3C-4145-4065-9BDC-93E994FA44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878D1A5F-65B3-4108-8DCB-D3E6226435C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86FA51F-5E39-4D72-AA47-59E726A0A57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4388797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ector recto 29">
            <a:extLst>
              <a:ext uri="{FF2B5EF4-FFF2-40B4-BE49-F238E27FC236}">
                <a16:creationId xmlns:a16="http://schemas.microsoft.com/office/drawing/2014/main" id="{0000946D-C168-4588-AC63-25BBF00154EE}"/>
              </a:ext>
            </a:extLst>
          </p:cNvPr>
          <p:cNvCxnSpPr>
            <a:cxnSpLocks/>
          </p:cNvCxnSpPr>
          <p:nvPr/>
        </p:nvCxnSpPr>
        <p:spPr>
          <a:xfrm flipH="1">
            <a:off x="6097522" y="1400376"/>
            <a:ext cx="1" cy="4192776"/>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8CB552D4-3108-43CF-A684-81F15530DE43}"/>
              </a:ext>
            </a:extLst>
          </p:cNvPr>
          <p:cNvSpPr/>
          <p:nvPr/>
        </p:nvSpPr>
        <p:spPr>
          <a:xfrm>
            <a:off x="1087556" y="1400376"/>
            <a:ext cx="5093341" cy="4628190"/>
          </a:xfrm>
          <a:prstGeom prst="rect">
            <a:avLst/>
          </a:prstGeom>
        </p:spPr>
        <p:txBody>
          <a:bodyPr wrap="square">
            <a:spAutoFit/>
          </a:bodyPr>
          <a:lstStyle/>
          <a:p>
            <a:pPr marL="214313" indent="-214313" defTabSz="342900">
              <a:buFont typeface="Arial" panose="020B0604020202020204" pitchFamily="34" charset="0"/>
              <a:buChar char="•"/>
            </a:pPr>
            <a:endParaRPr lang="es-CO" sz="1125" dirty="0">
              <a:solidFill>
                <a:prstClr val="black"/>
              </a:solidFill>
              <a:latin typeface="Calibri"/>
            </a:endParaRPr>
          </a:p>
          <a:p>
            <a:pPr marL="214313" indent="-214313" defTabSz="342900">
              <a:buFont typeface="Arial" panose="020B0604020202020204" pitchFamily="34" charset="0"/>
              <a:buChar char="•"/>
            </a:pPr>
            <a:endParaRPr lang="es-CO" sz="1125" dirty="0">
              <a:solidFill>
                <a:prstClr val="black"/>
              </a:solidFill>
              <a:latin typeface="Calibri"/>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57175" indent="-257175" defTabSz="342900">
              <a:buFont typeface="+mj-lt"/>
              <a:buAutoNum type="arabicPeriod" startAt="7"/>
            </a:pPr>
            <a:r>
              <a:rPr lang="es-CO" sz="1400" dirty="0">
                <a:solidFill>
                  <a:prstClr val="black"/>
                </a:solidFill>
                <a:latin typeface="Calibri"/>
              </a:rPr>
              <a:t>Demora desembolso solicitudes de prestamos a sociedades:</a:t>
            </a:r>
          </a:p>
          <a:p>
            <a:pPr marL="214313" indent="-214313" defTabSz="342900">
              <a:buFont typeface="Arial" panose="020B0604020202020204" pitchFamily="34" charset="0"/>
              <a:buChar char="•"/>
            </a:pPr>
            <a:r>
              <a:rPr lang="es-CO" sz="1400" dirty="0">
                <a:solidFill>
                  <a:prstClr val="black"/>
                </a:solidFill>
                <a:latin typeface="Calibri"/>
              </a:rPr>
              <a:t>Inversiones y Construcciones Támesis S.A. En liquidación</a:t>
            </a:r>
          </a:p>
          <a:p>
            <a:pPr marL="214313" indent="-214313" defTabSz="342900">
              <a:buFont typeface="Arial" panose="020B0604020202020204" pitchFamily="34" charset="0"/>
              <a:buChar char="•"/>
            </a:pPr>
            <a:endParaRPr lang="es-CO" sz="1400" dirty="0">
              <a:solidFill>
                <a:prstClr val="black"/>
              </a:solidFill>
              <a:latin typeface="Calibri"/>
            </a:endParaRPr>
          </a:p>
          <a:p>
            <a:pPr marL="257175" indent="-257175" defTabSz="342900">
              <a:buFont typeface="+mj-lt"/>
              <a:buAutoNum type="arabicPeriod" startAt="7"/>
            </a:pPr>
            <a:endParaRPr lang="es-CO" sz="1400" dirty="0">
              <a:solidFill>
                <a:prstClr val="black"/>
              </a:solidFill>
              <a:latin typeface="Calibri"/>
              <a:ea typeface="Calibri" panose="020F0502020204030204" pitchFamily="34" charset="0"/>
              <a:cs typeface="Calibri" panose="020F0502020204030204" pitchFamily="34" charset="0"/>
            </a:endParaRPr>
          </a:p>
          <a:p>
            <a:pPr marL="257175" indent="-257175" defTabSz="342900">
              <a:buFont typeface="+mj-lt"/>
              <a:buAutoNum type="arabicPeriod" startAt="7"/>
            </a:pPr>
            <a:endParaRPr lang="es-CO" sz="1400" dirty="0">
              <a:solidFill>
                <a:prstClr val="black"/>
              </a:solidFill>
              <a:latin typeface="Calibri"/>
              <a:ea typeface="Calibri" panose="020F0502020204030204" pitchFamily="34" charset="0"/>
              <a:cs typeface="Calibri" panose="020F0502020204030204" pitchFamily="34" charset="0"/>
            </a:endParaRPr>
          </a:p>
          <a:p>
            <a:pPr marL="257175" indent="-257175" defTabSz="342900">
              <a:buFont typeface="+mj-lt"/>
              <a:buAutoNum type="arabicPeriod" startAt="7"/>
            </a:pPr>
            <a:endParaRPr lang="es-CO" sz="1400" dirty="0">
              <a:solidFill>
                <a:prstClr val="black"/>
              </a:solidFill>
              <a:latin typeface="Calibri"/>
              <a:ea typeface="Calibri" panose="020F0502020204030204" pitchFamily="34" charset="0"/>
              <a:cs typeface="Calibri" panose="020F0502020204030204" pitchFamily="34" charset="0"/>
            </a:endParaRPr>
          </a:p>
          <a:p>
            <a:pPr marL="257175" indent="-257175" defTabSz="342900">
              <a:buFont typeface="+mj-lt"/>
              <a:buAutoNum type="arabicPeriod" startAt="8"/>
            </a:pPr>
            <a:endParaRPr lang="es-CO" sz="1400" dirty="0">
              <a:solidFill>
                <a:prstClr val="black"/>
              </a:solidFill>
              <a:latin typeface="Calibri"/>
            </a:endParaRPr>
          </a:p>
          <a:p>
            <a:pPr marL="257175" indent="-257175" defTabSz="342900">
              <a:buFont typeface="+mj-lt"/>
              <a:buAutoNum type="arabicPeriod" startAt="8"/>
            </a:pPr>
            <a:r>
              <a:rPr lang="es-CO" sz="1400" dirty="0">
                <a:solidFill>
                  <a:prstClr val="black"/>
                </a:solidFill>
                <a:latin typeface="Calibri"/>
              </a:rPr>
              <a:t>Escrituración de inmuebles vendidos por la extinta D.N.E: </a:t>
            </a:r>
          </a:p>
          <a:p>
            <a:pPr defTabSz="342900"/>
            <a:endParaRPr lang="es-CO" sz="1400" dirty="0">
              <a:solidFill>
                <a:prstClr val="black"/>
              </a:solidFill>
              <a:latin typeface="Calibri"/>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975" dirty="0">
              <a:solidFill>
                <a:prstClr val="black"/>
              </a:solidFill>
              <a:latin typeface="Calibri"/>
            </a:endParaRPr>
          </a:p>
        </p:txBody>
      </p:sp>
      <p:sp>
        <p:nvSpPr>
          <p:cNvPr id="12" name="Rectángulo 11">
            <a:extLst>
              <a:ext uri="{FF2B5EF4-FFF2-40B4-BE49-F238E27FC236}">
                <a16:creationId xmlns:a16="http://schemas.microsoft.com/office/drawing/2014/main" id="{F1521B6B-1016-4432-BB64-1FA69285C0E6}"/>
              </a:ext>
            </a:extLst>
          </p:cNvPr>
          <p:cNvSpPr/>
          <p:nvPr/>
        </p:nvSpPr>
        <p:spPr>
          <a:xfrm>
            <a:off x="6265552" y="1273651"/>
            <a:ext cx="5926448" cy="2758447"/>
          </a:xfrm>
          <a:prstGeom prst="rect">
            <a:avLst/>
          </a:prstGeom>
        </p:spPr>
        <p:txBody>
          <a:bodyPr wrap="square">
            <a:spAutoFit/>
          </a:bodyPr>
          <a:lstStyle/>
          <a:p>
            <a:pPr marL="257175" indent="-257175" algn="just" defTabSz="342900">
              <a:buFont typeface="+mj-lt"/>
              <a:buAutoNum type="arabicPeriod" startAt="9"/>
            </a:pPr>
            <a:r>
              <a:rPr lang="es-ES_tradnl" sz="1400" dirty="0">
                <a:solidFill>
                  <a:prstClr val="black"/>
                </a:solidFill>
                <a:latin typeface="Calibri"/>
              </a:rPr>
              <a:t>Demora en los procesos de venta lo que impide la obtención de los recursos necesarios para realizar el pago del pasivo por lo que no es posible el cierre hasta que se cuente con los recursos necesarios.</a:t>
            </a:r>
          </a:p>
          <a:p>
            <a:pPr marL="257175" indent="-257175" defTabSz="342900">
              <a:buFont typeface="+mj-lt"/>
              <a:buAutoNum type="arabicPeriod" startAt="9"/>
            </a:pPr>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57175" indent="-257175" defTabSz="342900">
              <a:buFont typeface="+mj-lt"/>
              <a:buAutoNum type="arabicPeriod" startAt="9"/>
            </a:pPr>
            <a:endParaRPr lang="es-ES_tradnl" sz="1350" dirty="0">
              <a:solidFill>
                <a:prstClr val="black"/>
              </a:solidFill>
              <a:latin typeface="Calibri"/>
            </a:endParaRPr>
          </a:p>
          <a:p>
            <a:pPr marL="257175" indent="-257175" algn="just" defTabSz="342900">
              <a:buFont typeface="+mj-lt"/>
              <a:buAutoNum type="arabicPeriod" startAt="9"/>
            </a:pPr>
            <a:endParaRPr lang="es-ES_tradnl" sz="1350" dirty="0">
              <a:solidFill>
                <a:prstClr val="black"/>
              </a:solidFill>
              <a:latin typeface="Calibri"/>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14313" indent="-214313" defTabSz="342900">
              <a:buFont typeface="Arial" panose="020B0604020202020204" pitchFamily="34" charset="0"/>
              <a:buChar char="•"/>
            </a:pPr>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13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342900"/>
            <a:endParaRPr lang="es-CO" sz="975" dirty="0">
              <a:solidFill>
                <a:prstClr val="black"/>
              </a:solidFill>
              <a:latin typeface="Calibri"/>
            </a:endParaRPr>
          </a:p>
        </p:txBody>
      </p:sp>
      <p:sp>
        <p:nvSpPr>
          <p:cNvPr id="2" name="Rectángulo 1">
            <a:extLst>
              <a:ext uri="{FF2B5EF4-FFF2-40B4-BE49-F238E27FC236}">
                <a16:creationId xmlns:a16="http://schemas.microsoft.com/office/drawing/2014/main" id="{987F1555-6AD6-47AB-8B5F-8D08E96B59FB}"/>
              </a:ext>
            </a:extLst>
          </p:cNvPr>
          <p:cNvSpPr/>
          <p:nvPr/>
        </p:nvSpPr>
        <p:spPr>
          <a:xfrm>
            <a:off x="979689" y="883359"/>
            <a:ext cx="5093341" cy="1292662"/>
          </a:xfrm>
          <a:prstGeom prst="rect">
            <a:avLst/>
          </a:prstGeom>
        </p:spPr>
        <p:txBody>
          <a:bodyPr wrap="square">
            <a:spAutoFit/>
          </a:bodyPr>
          <a:lstStyle/>
          <a:p>
            <a:pPr marL="257175" indent="-257175" algn="just" defTabSz="342900">
              <a:buFont typeface="+mj-lt"/>
              <a:buAutoNum type="arabicPeriod" startAt="6"/>
            </a:pPr>
            <a:r>
              <a:rPr lang="es-CO" sz="1400" dirty="0">
                <a:solidFill>
                  <a:prstClr val="black"/>
                </a:solidFill>
                <a:latin typeface="Calibri"/>
              </a:rPr>
              <a:t>Demora en el cumplimiento de las resoluciones que ordenan la devolución de recursos a sociedades por valor de </a:t>
            </a:r>
            <a:r>
              <a:rPr lang="es-CO" sz="1400" b="1" dirty="0">
                <a:solidFill>
                  <a:srgbClr val="FF0000"/>
                </a:solidFill>
                <a:latin typeface="Calibri"/>
              </a:rPr>
              <a:t>$3,340,000,000.00 </a:t>
            </a:r>
            <a:endParaRPr lang="es-ES_tradnl" sz="1400" b="1" dirty="0">
              <a:solidFill>
                <a:srgbClr val="FF0000"/>
              </a:solidFill>
              <a:latin typeface="Calibri"/>
            </a:endParaRPr>
          </a:p>
          <a:p>
            <a:pPr marL="257175" indent="-257175" algn="just" defTabSz="342900">
              <a:buFont typeface="+mj-lt"/>
              <a:buAutoNum type="arabicPeriod" startAt="6"/>
            </a:pPr>
            <a:endParaRPr lang="es-CO" sz="1200" dirty="0">
              <a:solidFill>
                <a:prstClr val="black"/>
              </a:solidFill>
              <a:latin typeface="Calibri"/>
            </a:endParaRPr>
          </a:p>
          <a:p>
            <a:pPr marL="257175" indent="-257175" algn="just" defTabSz="342900">
              <a:buFont typeface="+mj-lt"/>
              <a:buAutoNum type="arabicPeriod" startAt="6"/>
            </a:pPr>
            <a:endParaRPr lang="es-CO" sz="1200" dirty="0">
              <a:solidFill>
                <a:prstClr val="black"/>
              </a:solidFill>
              <a:latin typeface="Calibri"/>
            </a:endParaRPr>
          </a:p>
          <a:p>
            <a:pPr marL="257175" indent="-257175" algn="just" defTabSz="342900">
              <a:buFont typeface="+mj-lt"/>
              <a:buAutoNum type="arabicPeriod" startAt="6"/>
            </a:pPr>
            <a:endParaRPr lang="es-CO" sz="1200" dirty="0">
              <a:solidFill>
                <a:prstClr val="black"/>
              </a:solidFill>
              <a:latin typeface="Calibri"/>
            </a:endParaRPr>
          </a:p>
        </p:txBody>
      </p:sp>
      <p:pic>
        <p:nvPicPr>
          <p:cNvPr id="4" name="Imagen 3">
            <a:extLst>
              <a:ext uri="{FF2B5EF4-FFF2-40B4-BE49-F238E27FC236}">
                <a16:creationId xmlns:a16="http://schemas.microsoft.com/office/drawing/2014/main" id="{28755F60-A85F-4B36-97BD-13594B737EC8}"/>
              </a:ext>
            </a:extLst>
          </p:cNvPr>
          <p:cNvPicPr>
            <a:picLocks noChangeAspect="1"/>
          </p:cNvPicPr>
          <p:nvPr/>
        </p:nvPicPr>
        <p:blipFill>
          <a:blip r:embed="rId2"/>
          <a:stretch>
            <a:fillRect/>
          </a:stretch>
        </p:blipFill>
        <p:spPr>
          <a:xfrm>
            <a:off x="1129413" y="1681730"/>
            <a:ext cx="4812659" cy="1463554"/>
          </a:xfrm>
          <a:prstGeom prst="rect">
            <a:avLst/>
          </a:prstGeom>
        </p:spPr>
      </p:pic>
      <p:pic>
        <p:nvPicPr>
          <p:cNvPr id="6" name="Imagen 5">
            <a:extLst>
              <a:ext uri="{FF2B5EF4-FFF2-40B4-BE49-F238E27FC236}">
                <a16:creationId xmlns:a16="http://schemas.microsoft.com/office/drawing/2014/main" id="{18383880-02F0-430A-A848-B5D1732D5B64}"/>
              </a:ext>
            </a:extLst>
          </p:cNvPr>
          <p:cNvPicPr>
            <a:picLocks noChangeAspect="1"/>
          </p:cNvPicPr>
          <p:nvPr/>
        </p:nvPicPr>
        <p:blipFill>
          <a:blip r:embed="rId3"/>
          <a:stretch>
            <a:fillRect/>
          </a:stretch>
        </p:blipFill>
        <p:spPr>
          <a:xfrm>
            <a:off x="1164914" y="3800348"/>
            <a:ext cx="4793894" cy="745489"/>
          </a:xfrm>
          <a:prstGeom prst="rect">
            <a:avLst/>
          </a:prstGeom>
        </p:spPr>
      </p:pic>
      <p:pic>
        <p:nvPicPr>
          <p:cNvPr id="7" name="Imagen 6">
            <a:extLst>
              <a:ext uri="{FF2B5EF4-FFF2-40B4-BE49-F238E27FC236}">
                <a16:creationId xmlns:a16="http://schemas.microsoft.com/office/drawing/2014/main" id="{17997CD3-BBD2-4E08-B753-5EF85CC59866}"/>
              </a:ext>
            </a:extLst>
          </p:cNvPr>
          <p:cNvPicPr>
            <a:picLocks noChangeAspect="1"/>
          </p:cNvPicPr>
          <p:nvPr/>
        </p:nvPicPr>
        <p:blipFill>
          <a:blip r:embed="rId4"/>
          <a:stretch>
            <a:fillRect/>
          </a:stretch>
        </p:blipFill>
        <p:spPr>
          <a:xfrm>
            <a:off x="1164914" y="5135059"/>
            <a:ext cx="4793894" cy="850034"/>
          </a:xfrm>
          <a:prstGeom prst="rect">
            <a:avLst/>
          </a:prstGeom>
        </p:spPr>
      </p:pic>
      <p:pic>
        <p:nvPicPr>
          <p:cNvPr id="14" name="Imagen 13">
            <a:extLst>
              <a:ext uri="{FF2B5EF4-FFF2-40B4-BE49-F238E27FC236}">
                <a16:creationId xmlns:a16="http://schemas.microsoft.com/office/drawing/2014/main" id="{C9F041D2-1691-4044-B215-4DEFB9B3E157}"/>
              </a:ext>
            </a:extLst>
          </p:cNvPr>
          <p:cNvPicPr>
            <a:picLocks noChangeAspect="1"/>
          </p:cNvPicPr>
          <p:nvPr/>
        </p:nvPicPr>
        <p:blipFill>
          <a:blip r:embed="rId5"/>
          <a:stretch>
            <a:fillRect/>
          </a:stretch>
        </p:blipFill>
        <p:spPr>
          <a:xfrm>
            <a:off x="6279672" y="2216982"/>
            <a:ext cx="5400078" cy="4193127"/>
          </a:xfrm>
          <a:prstGeom prst="rect">
            <a:avLst/>
          </a:prstGeom>
        </p:spPr>
      </p:pic>
      <p:pic>
        <p:nvPicPr>
          <p:cNvPr id="13" name="Imagen 12">
            <a:extLst>
              <a:ext uri="{FF2B5EF4-FFF2-40B4-BE49-F238E27FC236}">
                <a16:creationId xmlns:a16="http://schemas.microsoft.com/office/drawing/2014/main" id="{953A520E-4248-4E7A-97C1-F50B5A0E1B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C421C1AF-B2DA-42AF-AED4-2936D886A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0197646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3">
            <a:extLst>
              <a:ext uri="{FF2B5EF4-FFF2-40B4-BE49-F238E27FC236}">
                <a16:creationId xmlns:a16="http://schemas.microsoft.com/office/drawing/2014/main" id="{7D176D5D-C93E-4654-B7B6-47F238BFB6FE}"/>
              </a:ext>
            </a:extLst>
          </p:cNvPr>
          <p:cNvSpPr txBox="1">
            <a:spLocks/>
          </p:cNvSpPr>
          <p:nvPr/>
        </p:nvSpPr>
        <p:spPr>
          <a:xfrm>
            <a:off x="4974123" y="2707313"/>
            <a:ext cx="3634846"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endParaRPr lang="es-CO" sz="3300" dirty="0">
              <a:solidFill>
                <a:prstClr val="black"/>
              </a:solidFill>
              <a:latin typeface="Calibri"/>
            </a:endParaRPr>
          </a:p>
        </p:txBody>
      </p:sp>
      <p:sp>
        <p:nvSpPr>
          <p:cNvPr id="3" name="Título 2">
            <a:extLst>
              <a:ext uri="{FF2B5EF4-FFF2-40B4-BE49-F238E27FC236}">
                <a16:creationId xmlns:a16="http://schemas.microsoft.com/office/drawing/2014/main" id="{C458A5E6-9503-482E-85B9-243005D5B9C6}"/>
              </a:ext>
            </a:extLst>
          </p:cNvPr>
          <p:cNvSpPr>
            <a:spLocks noGrp="1"/>
          </p:cNvSpPr>
          <p:nvPr>
            <p:ph type="title"/>
          </p:nvPr>
        </p:nvSpPr>
        <p:spPr>
          <a:xfrm>
            <a:off x="1974849" y="895224"/>
            <a:ext cx="8229600" cy="431816"/>
          </a:xfrm>
        </p:spPr>
        <p:txBody>
          <a:bodyPr>
            <a:noAutofit/>
          </a:bodyPr>
          <a:lstStyle/>
          <a:p>
            <a:r>
              <a:rPr lang="es-CO" sz="3200" b="1" dirty="0">
                <a:solidFill>
                  <a:srgbClr val="002060"/>
                </a:solidFill>
                <a:latin typeface="+mn-lt"/>
                <a:ea typeface="+mn-ea"/>
                <a:cs typeface="+mn-cs"/>
              </a:rPr>
              <a:t>Conclusiones </a:t>
            </a:r>
            <a:r>
              <a:rPr lang="es-ES" sz="3200" b="1" dirty="0">
                <a:solidFill>
                  <a:srgbClr val="002060"/>
                </a:solidFill>
                <a:latin typeface="+mn-lt"/>
                <a:ea typeface="+mn-ea"/>
                <a:cs typeface="+mn-cs"/>
              </a:rPr>
              <a:t>Inventario sociedades con activos</a:t>
            </a:r>
            <a:endParaRPr lang="es-CO" sz="3200" b="1" dirty="0">
              <a:solidFill>
                <a:srgbClr val="002060"/>
              </a:solidFill>
              <a:latin typeface="+mn-lt"/>
              <a:ea typeface="+mn-ea"/>
              <a:cs typeface="+mn-cs"/>
            </a:endParaRPr>
          </a:p>
        </p:txBody>
      </p:sp>
      <p:sp>
        <p:nvSpPr>
          <p:cNvPr id="5" name="Rectángulo 4">
            <a:extLst>
              <a:ext uri="{FF2B5EF4-FFF2-40B4-BE49-F238E27FC236}">
                <a16:creationId xmlns:a16="http://schemas.microsoft.com/office/drawing/2014/main" id="{01939847-8747-4306-AE91-83B0184A2428}"/>
              </a:ext>
            </a:extLst>
          </p:cNvPr>
          <p:cNvSpPr/>
          <p:nvPr/>
        </p:nvSpPr>
        <p:spPr>
          <a:xfrm>
            <a:off x="323306" y="1359150"/>
            <a:ext cx="11545387" cy="5957465"/>
          </a:xfrm>
          <a:prstGeom prst="rect">
            <a:avLst/>
          </a:prstGeom>
        </p:spPr>
        <p:txBody>
          <a:bodyPr wrap="square">
            <a:spAutoFit/>
          </a:bodyPr>
          <a:lstStyle/>
          <a:p>
            <a:pPr marL="214313" indent="-214313" algn="just" defTabSz="342900">
              <a:buFont typeface="Arial" panose="020B0604020202020204" pitchFamily="34" charset="0"/>
              <a:buChar char="•"/>
            </a:pPr>
            <a:r>
              <a:rPr lang="es-ES" sz="1600" dirty="0">
                <a:solidFill>
                  <a:prstClr val="black"/>
                </a:solidFill>
                <a:latin typeface="Calibri"/>
              </a:rPr>
              <a:t>Se proyecta con el decreto reglamentario de la Ley del PND realizar la enajenación del establecimiento de comercio denominado Hotel El Prado.</a:t>
            </a:r>
            <a:endParaRPr lang="es-CO" sz="1600" dirty="0">
              <a:solidFill>
                <a:prstClr val="black"/>
              </a:solidFill>
              <a:latin typeface="Calibri"/>
            </a:endParaRP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ES" sz="1600" dirty="0">
                <a:solidFill>
                  <a:prstClr val="black"/>
                </a:solidFill>
                <a:latin typeface="Calibri"/>
              </a:rPr>
              <a:t>Se proyecta para el mes de Octubre de 2019 que la totalidad de sociedades en liquidación con activos se encuentren en etapa de realización de activos. </a:t>
            </a:r>
            <a:endParaRPr lang="es-CO" sz="1600" dirty="0">
              <a:solidFill>
                <a:prstClr val="black"/>
              </a:solidFill>
              <a:latin typeface="Calibri"/>
            </a:endParaRP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CO" sz="1600" dirty="0">
                <a:solidFill>
                  <a:prstClr val="black"/>
                </a:solidFill>
                <a:latin typeface="Calibri"/>
              </a:rPr>
              <a:t>Para el mes de Diciembre 2019 se espera contar con la totalidad de avalúos comerciales con el fin de poder realizar el proceso de alistamiento y en el mes de febrero de 2020 entregar a CISA la totalidad de inmuebles que cuenten con las viabilidades para comercialización.</a:t>
            </a: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CO" sz="1600" dirty="0">
                <a:solidFill>
                  <a:prstClr val="black"/>
                </a:solidFill>
                <a:latin typeface="Calibri"/>
              </a:rPr>
              <a:t>Se proyecta entrega de remanentes para el 2020 por venta efectiva parcial de inmuebles extintos por valor de $ 36MIL MILLONES aprox.</a:t>
            </a: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CO" sz="1600" dirty="0">
                <a:solidFill>
                  <a:prstClr val="black"/>
                </a:solidFill>
                <a:latin typeface="Calibri"/>
              </a:rPr>
              <a:t>Se proyecta entrega de remanentes para el 2020 por venta efectiva parcial de inmuebles en proceso por valor de $ $20MIL  MILLONES aprox.</a:t>
            </a: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CO" sz="1600" dirty="0">
                <a:solidFill>
                  <a:prstClr val="black"/>
                </a:solidFill>
                <a:latin typeface="Calibri"/>
              </a:rPr>
              <a:t>Con el fin de culminar los procesos de liquidación de sociedades se proyecta la venta de activos necesaria para cubrir el pasivo de la sociedad y los inmuebles que queden serán entregados a FRISCO, con alistamiento para venta.</a:t>
            </a:r>
          </a:p>
          <a:p>
            <a:pPr marL="214313" indent="-214313" algn="just" defTabSz="342900">
              <a:buFont typeface="Arial" panose="020B0604020202020204" pitchFamily="34" charset="0"/>
              <a:buChar char="•"/>
            </a:pPr>
            <a:endParaRPr lang="es-CO" sz="1600" dirty="0">
              <a:solidFill>
                <a:prstClr val="black"/>
              </a:solidFill>
              <a:latin typeface="Calibri"/>
            </a:endParaRPr>
          </a:p>
          <a:p>
            <a:pPr marL="214313" indent="-214313" algn="just" defTabSz="342900">
              <a:buFont typeface="Arial" panose="020B0604020202020204" pitchFamily="34" charset="0"/>
              <a:buChar char="•"/>
            </a:pPr>
            <a:r>
              <a:rPr lang="es-CO" sz="1600" dirty="0">
                <a:solidFill>
                  <a:prstClr val="black"/>
                </a:solidFill>
                <a:latin typeface="Calibri"/>
              </a:rPr>
              <a:t>Se propone no contratar avalúos comerciales por parte de los liquidadores teniendo en cuenta que no se encuentra habilitada la aprobación de estos en el aplicativo, adicionalmente los tiempos de validación son mas amplios que los contratados directamente por SAE. </a:t>
            </a:r>
          </a:p>
          <a:p>
            <a:pPr marL="214313" indent="-214313" algn="just" defTabSz="342900">
              <a:buFont typeface="Arial" panose="020B0604020202020204" pitchFamily="34" charset="0"/>
              <a:buChar char="•"/>
            </a:pPr>
            <a:endParaRPr lang="es-CO" sz="1600" dirty="0">
              <a:solidFill>
                <a:prstClr val="black"/>
              </a:solidFill>
              <a:latin typeface="Calibri"/>
            </a:endParaRPr>
          </a:p>
          <a:p>
            <a:pPr algn="just" defTabSz="342900"/>
            <a:endParaRPr lang="es-ES" sz="1313" dirty="0">
              <a:solidFill>
                <a:prstClr val="black"/>
              </a:solidFill>
              <a:latin typeface="Calibri"/>
            </a:endParaRPr>
          </a:p>
        </p:txBody>
      </p:sp>
      <p:pic>
        <p:nvPicPr>
          <p:cNvPr id="6" name="Imagen 5">
            <a:extLst>
              <a:ext uri="{FF2B5EF4-FFF2-40B4-BE49-F238E27FC236}">
                <a16:creationId xmlns:a16="http://schemas.microsoft.com/office/drawing/2014/main" id="{BE0B27A2-9594-4F5B-9151-5BADDE9E6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6EE9206E-398B-4D2D-8754-E319B2FDF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083BEA4D-189B-4CF4-8FEB-1E170525E62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2650F582-3566-424C-A21F-984E4D12D45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spTree>
    <p:extLst>
      <p:ext uri="{BB962C8B-B14F-4D97-AF65-F5344CB8AC3E}">
        <p14:creationId xmlns:p14="http://schemas.microsoft.com/office/powerpoint/2010/main" val="18221760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92806" y="785894"/>
            <a:ext cx="10906714" cy="6309420"/>
          </a:xfrm>
          <a:prstGeom prst="rect">
            <a:avLst/>
          </a:prstGeom>
          <a:noFill/>
        </p:spPr>
        <p:txBody>
          <a:bodyPr wrap="square" rtlCol="0">
            <a:spAutoFit/>
          </a:bodyPr>
          <a:lstStyle/>
          <a:p>
            <a:pPr algn="just" defTabSz="342900"/>
            <a:r>
              <a:rPr lang="es-CO" sz="3200" b="1" dirty="0">
                <a:solidFill>
                  <a:srgbClr val="002060"/>
                </a:solidFill>
              </a:rPr>
              <a:t>Proyectos en curso. </a:t>
            </a:r>
          </a:p>
          <a:p>
            <a:pPr algn="just" defTabSz="342900"/>
            <a:endParaRPr lang="es-CO" sz="2400" dirty="0">
              <a:latin typeface="Calibri"/>
            </a:endParaRPr>
          </a:p>
          <a:p>
            <a:pPr marL="342900" indent="-342900" algn="just" defTabSz="342900">
              <a:buAutoNum type="arabicPeriod"/>
            </a:pPr>
            <a:r>
              <a:rPr lang="es-CO" sz="2400" dirty="0">
                <a:latin typeface="Calibri"/>
              </a:rPr>
              <a:t>Implementación de registro precalificado de bancas de inversión para valoración y auditorias. </a:t>
            </a:r>
          </a:p>
          <a:p>
            <a:pPr marL="342900" indent="-342900" algn="just" defTabSz="342900">
              <a:buAutoNum type="arabicPeriod"/>
            </a:pPr>
            <a:r>
              <a:rPr lang="es-CO" sz="2400" dirty="0">
                <a:latin typeface="Calibri"/>
              </a:rPr>
              <a:t>Implementación del registro de revisores fiscales y reasignación de los mismos, a través de un sistema de selección automática en la totalidad de las sociedades. </a:t>
            </a:r>
          </a:p>
          <a:p>
            <a:pPr marL="342900" indent="-342900" algn="just" defTabSz="342900">
              <a:buAutoNum type="arabicPeriod"/>
            </a:pPr>
            <a:r>
              <a:rPr lang="es-CO" sz="2400" dirty="0">
                <a:latin typeface="Calibri"/>
              </a:rPr>
              <a:t>Implementación del nuevo esquema de honorarios a depositarios de sociedades activas y en liquidación.   </a:t>
            </a:r>
          </a:p>
          <a:p>
            <a:pPr marL="342900" indent="-342900" algn="just" defTabSz="342900">
              <a:buAutoNum type="arabicPeriod"/>
            </a:pPr>
            <a:r>
              <a:rPr lang="es-CO" sz="2400" dirty="0">
                <a:latin typeface="Calibri"/>
              </a:rPr>
              <a:t>Recomposición del Gobierno Corporativo en al administración de las sociedades. Implementación comités sectoriales gerenciales – actualización de la normatividad interna sobre alcances y responsabilidades de los depositarios y de las instancias de control. </a:t>
            </a:r>
          </a:p>
          <a:p>
            <a:pPr marL="342900" indent="-342900" algn="just" defTabSz="342900">
              <a:buAutoNum type="arabicPeriod"/>
            </a:pPr>
            <a:r>
              <a:rPr lang="es-CO" sz="2400" dirty="0">
                <a:latin typeface="Calibri"/>
              </a:rPr>
              <a:t>Plan de choque para la visita de la totalidad de los activos sociales y establecimientos de comercio.  </a:t>
            </a:r>
          </a:p>
          <a:p>
            <a:pPr marL="342900" indent="-342900" algn="just" defTabSz="342900">
              <a:buAutoNum type="arabicPeriod"/>
            </a:pPr>
            <a:r>
              <a:rPr lang="es-CO" sz="2400" dirty="0">
                <a:latin typeface="Calibri"/>
              </a:rPr>
              <a:t>Optimización canales de comercialización para sociedades activas. </a:t>
            </a:r>
          </a:p>
          <a:p>
            <a:pPr algn="just" defTabSz="342900"/>
            <a:endParaRPr lang="es-CO" b="1" dirty="0">
              <a:solidFill>
                <a:srgbClr val="000A8B"/>
              </a:solidFill>
              <a:latin typeface="Calibri"/>
            </a:endParaRPr>
          </a:p>
          <a:p>
            <a:pPr algn="just" defTabSz="342900"/>
            <a:endParaRPr lang="es-CO" b="1" dirty="0">
              <a:solidFill>
                <a:srgbClr val="000A8B"/>
              </a:solidFill>
              <a:latin typeface="Calibri"/>
            </a:endParaRPr>
          </a:p>
        </p:txBody>
      </p:sp>
      <p:pic>
        <p:nvPicPr>
          <p:cNvPr id="7" name="Imagen 6">
            <a:extLst>
              <a:ext uri="{FF2B5EF4-FFF2-40B4-BE49-F238E27FC236}">
                <a16:creationId xmlns:a16="http://schemas.microsoft.com/office/drawing/2014/main" id="{F5074818-8166-4C38-8BFE-F9D8F6AF23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73D05E5C-14CE-483A-A683-3E6BFF0257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AF6FF8FA-48C5-4F7F-8B28-11DD06EC64D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4DF9F000-DB38-43AE-AE42-09552F7E483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3627375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524000" y="2484592"/>
            <a:ext cx="9143999" cy="2923877"/>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Modificación a la Metodología de Administración</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56C841DE-CBF7-432B-B7B5-0C06948708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5943915E-677C-46A5-BD8D-A9A8B0B082D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17933124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E8298D5-3499-460B-A117-2D0828F673BA}"/>
              </a:ext>
            </a:extLst>
          </p:cNvPr>
          <p:cNvSpPr>
            <a:spLocks noGrp="1"/>
          </p:cNvSpPr>
          <p:nvPr>
            <p:ph idx="1"/>
          </p:nvPr>
        </p:nvSpPr>
        <p:spPr>
          <a:xfrm>
            <a:off x="617220" y="1070450"/>
            <a:ext cx="10957560" cy="4979829"/>
          </a:xfrm>
        </p:spPr>
        <p:txBody>
          <a:bodyPr>
            <a:normAutofit fontScale="77500" lnSpcReduction="20000"/>
          </a:bodyPr>
          <a:lstStyle/>
          <a:p>
            <a:pPr marL="0" indent="0" algn="ctr">
              <a:buNone/>
            </a:pPr>
            <a:r>
              <a:rPr lang="es-ES" sz="5200" b="1" dirty="0">
                <a:solidFill>
                  <a:srgbClr val="002060"/>
                </a:solidFill>
              </a:rPr>
              <a:t>JUSTIFICACIÓN</a:t>
            </a:r>
          </a:p>
          <a:p>
            <a:pPr marL="0" indent="0" algn="just">
              <a:buNone/>
            </a:pPr>
            <a:endParaRPr lang="es-ES" b="1" dirty="0"/>
          </a:p>
          <a:p>
            <a:pPr marL="514350" indent="-514350" algn="just">
              <a:buAutoNum type="arabicPeriod"/>
            </a:pPr>
            <a:r>
              <a:rPr lang="es-ES" sz="4200" dirty="0"/>
              <a:t>Hallazgos de Contraloría General de la Nación asociados a las falencias en el proceso de legalización de ocupación irregular y control de productividad.</a:t>
            </a:r>
          </a:p>
          <a:p>
            <a:pPr marL="0" indent="0" algn="just">
              <a:buNone/>
            </a:pPr>
            <a:endParaRPr lang="es-ES" sz="4200" dirty="0"/>
          </a:p>
          <a:p>
            <a:pPr marL="0" indent="0" algn="just">
              <a:buNone/>
            </a:pPr>
            <a:r>
              <a:rPr lang="es-ES" sz="4200" dirty="0"/>
              <a:t>2. Capacidad limitada en la realización de diligencias de 		desalojo.</a:t>
            </a:r>
          </a:p>
          <a:p>
            <a:pPr marL="0" indent="0" algn="just">
              <a:buNone/>
            </a:pPr>
            <a:endParaRPr lang="es-ES" sz="4200" dirty="0"/>
          </a:p>
          <a:p>
            <a:pPr marL="0" indent="0" algn="just">
              <a:buNone/>
            </a:pPr>
            <a:r>
              <a:rPr lang="es-ES" sz="4200" dirty="0"/>
              <a:t>3. Capacidad limitada en la elaboración de estimados de renta.</a:t>
            </a:r>
          </a:p>
          <a:p>
            <a:pPr marL="0" indent="0">
              <a:buNone/>
            </a:pPr>
            <a:endParaRPr lang="es-CO" dirty="0"/>
          </a:p>
        </p:txBody>
      </p:sp>
      <p:pic>
        <p:nvPicPr>
          <p:cNvPr id="4" name="Imagen 3">
            <a:extLst>
              <a:ext uri="{FF2B5EF4-FFF2-40B4-BE49-F238E27FC236}">
                <a16:creationId xmlns:a16="http://schemas.microsoft.com/office/drawing/2014/main" id="{F46C4927-F626-4033-9DFF-10133EF51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2E62EBF3-AFB2-4708-A0D0-9E726CC40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377F471-C728-49FE-8EBC-DFB8D2D5697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FDD39833-B2F0-4F98-8952-9B383F90869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17969541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E7BFC044-1287-4FF9-AA60-8F426F44024F}"/>
              </a:ext>
            </a:extLst>
          </p:cNvPr>
          <p:cNvSpPr txBox="1"/>
          <p:nvPr/>
        </p:nvSpPr>
        <p:spPr>
          <a:xfrm>
            <a:off x="1229155" y="1075392"/>
            <a:ext cx="1251069" cy="584775"/>
          </a:xfrm>
          <a:prstGeom prst="rect">
            <a:avLst/>
          </a:prstGeom>
          <a:noFill/>
        </p:spPr>
        <p:txBody>
          <a:bodyPr wrap="square" rtlCol="0">
            <a:spAutoFit/>
          </a:bodyPr>
          <a:lstStyle/>
          <a:p>
            <a:pPr algn="ctr"/>
            <a:r>
              <a:rPr lang="es-ES" sz="3200" b="1" i="1" dirty="0"/>
              <a:t>2014</a:t>
            </a:r>
            <a:endParaRPr lang="es-CO" sz="3200" b="1" i="1" dirty="0"/>
          </a:p>
        </p:txBody>
      </p:sp>
      <p:sp>
        <p:nvSpPr>
          <p:cNvPr id="10" name="CuadroTexto 9">
            <a:extLst>
              <a:ext uri="{FF2B5EF4-FFF2-40B4-BE49-F238E27FC236}">
                <a16:creationId xmlns:a16="http://schemas.microsoft.com/office/drawing/2014/main" id="{3B7729DC-C942-417A-AFA7-B7E0E7E0049A}"/>
              </a:ext>
            </a:extLst>
          </p:cNvPr>
          <p:cNvSpPr txBox="1"/>
          <p:nvPr/>
        </p:nvSpPr>
        <p:spPr>
          <a:xfrm flipH="1">
            <a:off x="787371" y="1662544"/>
            <a:ext cx="2111435" cy="1077218"/>
          </a:xfrm>
          <a:prstGeom prst="rect">
            <a:avLst/>
          </a:prstGeom>
          <a:noFill/>
        </p:spPr>
        <p:txBody>
          <a:bodyPr wrap="square" rtlCol="0">
            <a:spAutoFit/>
          </a:bodyPr>
          <a:lstStyle/>
          <a:p>
            <a:pPr algn="ctr"/>
            <a:r>
              <a:rPr lang="es-ES" dirty="0"/>
              <a:t>Inventario Recibido por DNE </a:t>
            </a:r>
          </a:p>
          <a:p>
            <a:pPr algn="ctr"/>
            <a:r>
              <a:rPr lang="es-ES" sz="2800" b="1" dirty="0"/>
              <a:t>19.819</a:t>
            </a:r>
            <a:endParaRPr lang="es-CO" sz="2800" b="1" dirty="0"/>
          </a:p>
        </p:txBody>
      </p:sp>
      <p:sp>
        <p:nvSpPr>
          <p:cNvPr id="44" name="Título 1">
            <a:extLst>
              <a:ext uri="{FF2B5EF4-FFF2-40B4-BE49-F238E27FC236}">
                <a16:creationId xmlns:a16="http://schemas.microsoft.com/office/drawing/2014/main" id="{240A1BBA-5ED0-48C4-B3E9-74CDD6B82CB7}"/>
              </a:ext>
            </a:extLst>
          </p:cNvPr>
          <p:cNvSpPr>
            <a:spLocks noGrp="1"/>
          </p:cNvSpPr>
          <p:nvPr>
            <p:ph type="title"/>
          </p:nvPr>
        </p:nvSpPr>
        <p:spPr>
          <a:xfrm>
            <a:off x="1843089" y="39329"/>
            <a:ext cx="6300786" cy="1036063"/>
          </a:xfrm>
        </p:spPr>
        <p:txBody>
          <a:bodyPr>
            <a:noAutofit/>
          </a:bodyPr>
          <a:lstStyle/>
          <a:p>
            <a:pPr algn="ctr"/>
            <a:r>
              <a:rPr lang="es-ES" sz="2800" b="1" dirty="0"/>
              <a:t>Validación de inventario – Estados de Ocupación</a:t>
            </a:r>
            <a:endParaRPr lang="es-CO" sz="2800" b="1" dirty="0"/>
          </a:p>
        </p:txBody>
      </p:sp>
      <p:sp>
        <p:nvSpPr>
          <p:cNvPr id="3" name="CuadroTexto 2">
            <a:extLst>
              <a:ext uri="{FF2B5EF4-FFF2-40B4-BE49-F238E27FC236}">
                <a16:creationId xmlns:a16="http://schemas.microsoft.com/office/drawing/2014/main" id="{448D39C8-1856-42E0-8D23-CBF0AD37E160}"/>
              </a:ext>
            </a:extLst>
          </p:cNvPr>
          <p:cNvSpPr txBox="1"/>
          <p:nvPr/>
        </p:nvSpPr>
        <p:spPr>
          <a:xfrm>
            <a:off x="10001291" y="6332289"/>
            <a:ext cx="2676491" cy="246221"/>
          </a:xfrm>
          <a:prstGeom prst="rect">
            <a:avLst/>
          </a:prstGeom>
          <a:noFill/>
        </p:spPr>
        <p:txBody>
          <a:bodyPr wrap="square" rtlCol="0">
            <a:spAutoFit/>
          </a:bodyPr>
          <a:lstStyle/>
          <a:p>
            <a:r>
              <a:rPr lang="es-ES" sz="1000" dirty="0"/>
              <a:t>Gerencia de Inmuebles. Abril 2019</a:t>
            </a:r>
            <a:endParaRPr lang="es-CO" sz="1000" dirty="0"/>
          </a:p>
        </p:txBody>
      </p:sp>
      <p:sp>
        <p:nvSpPr>
          <p:cNvPr id="28" name="CuadroTexto 27">
            <a:extLst>
              <a:ext uri="{FF2B5EF4-FFF2-40B4-BE49-F238E27FC236}">
                <a16:creationId xmlns:a16="http://schemas.microsoft.com/office/drawing/2014/main" id="{2E13750E-035E-49D8-904F-B12BB21D3557}"/>
              </a:ext>
            </a:extLst>
          </p:cNvPr>
          <p:cNvSpPr txBox="1"/>
          <p:nvPr/>
        </p:nvSpPr>
        <p:spPr>
          <a:xfrm>
            <a:off x="7778790" y="1075392"/>
            <a:ext cx="2222501" cy="584775"/>
          </a:xfrm>
          <a:prstGeom prst="rect">
            <a:avLst/>
          </a:prstGeom>
          <a:noFill/>
        </p:spPr>
        <p:txBody>
          <a:bodyPr wrap="square" rtlCol="0">
            <a:spAutoFit/>
          </a:bodyPr>
          <a:lstStyle/>
          <a:p>
            <a:pPr algn="ctr"/>
            <a:r>
              <a:rPr lang="es-ES" sz="3200" b="1" i="1" dirty="0"/>
              <a:t>2014 - 2019</a:t>
            </a:r>
            <a:endParaRPr lang="es-CO" sz="3200" b="1" i="1" dirty="0"/>
          </a:p>
        </p:txBody>
      </p:sp>
      <p:sp>
        <p:nvSpPr>
          <p:cNvPr id="29" name="CuadroTexto 28">
            <a:extLst>
              <a:ext uri="{FF2B5EF4-FFF2-40B4-BE49-F238E27FC236}">
                <a16:creationId xmlns:a16="http://schemas.microsoft.com/office/drawing/2014/main" id="{A4CAC306-F39A-459D-AEF6-E393BED48C16}"/>
              </a:ext>
            </a:extLst>
          </p:cNvPr>
          <p:cNvSpPr txBox="1"/>
          <p:nvPr/>
        </p:nvSpPr>
        <p:spPr>
          <a:xfrm flipH="1">
            <a:off x="7903319" y="1662544"/>
            <a:ext cx="2111435" cy="1077218"/>
          </a:xfrm>
          <a:prstGeom prst="rect">
            <a:avLst/>
          </a:prstGeom>
          <a:noFill/>
        </p:spPr>
        <p:txBody>
          <a:bodyPr wrap="square" rtlCol="0">
            <a:spAutoFit/>
          </a:bodyPr>
          <a:lstStyle/>
          <a:p>
            <a:pPr algn="ctr"/>
            <a:r>
              <a:rPr lang="es-ES" dirty="0"/>
              <a:t>Inventario Recibido por FGN </a:t>
            </a:r>
          </a:p>
          <a:p>
            <a:pPr algn="ctr"/>
            <a:r>
              <a:rPr lang="es-ES" sz="2800" b="1" dirty="0"/>
              <a:t>5.238</a:t>
            </a:r>
            <a:endParaRPr lang="es-CO" sz="2800" b="1" dirty="0"/>
          </a:p>
        </p:txBody>
      </p:sp>
      <p:sp>
        <p:nvSpPr>
          <p:cNvPr id="31" name="CuadroTexto 30">
            <a:extLst>
              <a:ext uri="{FF2B5EF4-FFF2-40B4-BE49-F238E27FC236}">
                <a16:creationId xmlns:a16="http://schemas.microsoft.com/office/drawing/2014/main" id="{D00CB44E-3A34-4DE5-B46A-DA30E7C21D1C}"/>
              </a:ext>
            </a:extLst>
          </p:cNvPr>
          <p:cNvSpPr txBox="1"/>
          <p:nvPr/>
        </p:nvSpPr>
        <p:spPr>
          <a:xfrm>
            <a:off x="10993696" y="5566063"/>
            <a:ext cx="858724" cy="430887"/>
          </a:xfrm>
          <a:prstGeom prst="rect">
            <a:avLst/>
          </a:prstGeom>
          <a:noFill/>
        </p:spPr>
        <p:txBody>
          <a:bodyPr wrap="square" rtlCol="0">
            <a:spAutoFit/>
          </a:bodyPr>
          <a:lstStyle/>
          <a:p>
            <a:r>
              <a:rPr lang="es-ES" sz="2200" b="1" dirty="0"/>
              <a:t>2.917</a:t>
            </a:r>
            <a:endParaRPr lang="es-CO" sz="2200" b="1" dirty="0"/>
          </a:p>
        </p:txBody>
      </p:sp>
      <p:cxnSp>
        <p:nvCxnSpPr>
          <p:cNvPr id="6" name="Conector recto 5">
            <a:extLst>
              <a:ext uri="{FF2B5EF4-FFF2-40B4-BE49-F238E27FC236}">
                <a16:creationId xmlns:a16="http://schemas.microsoft.com/office/drawing/2014/main" id="{D7FE39AB-9ABF-42E6-A917-59174C998711}"/>
              </a:ext>
            </a:extLst>
          </p:cNvPr>
          <p:cNvCxnSpPr>
            <a:cxnSpLocks/>
          </p:cNvCxnSpPr>
          <p:nvPr/>
        </p:nvCxnSpPr>
        <p:spPr>
          <a:xfrm>
            <a:off x="6096000" y="1238849"/>
            <a:ext cx="0" cy="506266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13" name="Gráfico 12">
            <a:extLst>
              <a:ext uri="{FF2B5EF4-FFF2-40B4-BE49-F238E27FC236}">
                <a16:creationId xmlns:a16="http://schemas.microsoft.com/office/drawing/2014/main" id="{8463E531-7668-4C7C-8582-9214FF066ABE}"/>
              </a:ext>
            </a:extLst>
          </p:cNvPr>
          <p:cNvGraphicFramePr/>
          <p:nvPr>
            <p:extLst/>
          </p:nvPr>
        </p:nvGraphicFramePr>
        <p:xfrm>
          <a:off x="339579" y="2968283"/>
          <a:ext cx="5510751" cy="3610227"/>
        </p:xfrm>
        <a:graphic>
          <a:graphicData uri="http://schemas.openxmlformats.org/drawingml/2006/chart">
            <c:chart xmlns:c="http://schemas.openxmlformats.org/drawingml/2006/chart" xmlns:r="http://schemas.openxmlformats.org/officeDocument/2006/relationships" r:id="rId2"/>
          </a:graphicData>
        </a:graphic>
      </p:graphicFrame>
      <p:sp>
        <p:nvSpPr>
          <p:cNvPr id="14" name="CuadroTexto 13">
            <a:extLst>
              <a:ext uri="{FF2B5EF4-FFF2-40B4-BE49-F238E27FC236}">
                <a16:creationId xmlns:a16="http://schemas.microsoft.com/office/drawing/2014/main" id="{31966AEA-D27F-4E38-8E2F-08518A2C1EC9}"/>
              </a:ext>
            </a:extLst>
          </p:cNvPr>
          <p:cNvSpPr txBox="1"/>
          <p:nvPr/>
        </p:nvSpPr>
        <p:spPr>
          <a:xfrm>
            <a:off x="5024112" y="5566063"/>
            <a:ext cx="995382" cy="430887"/>
          </a:xfrm>
          <a:prstGeom prst="rect">
            <a:avLst/>
          </a:prstGeom>
          <a:noFill/>
        </p:spPr>
        <p:txBody>
          <a:bodyPr wrap="square" rtlCol="0">
            <a:spAutoFit/>
          </a:bodyPr>
          <a:lstStyle/>
          <a:p>
            <a:r>
              <a:rPr lang="es-ES" sz="2200" b="1" dirty="0"/>
              <a:t>8.953</a:t>
            </a:r>
            <a:endParaRPr lang="es-CO" sz="2200" b="1" dirty="0"/>
          </a:p>
        </p:txBody>
      </p:sp>
      <p:graphicFrame>
        <p:nvGraphicFramePr>
          <p:cNvPr id="15" name="Gráfico 14">
            <a:extLst>
              <a:ext uri="{FF2B5EF4-FFF2-40B4-BE49-F238E27FC236}">
                <a16:creationId xmlns:a16="http://schemas.microsoft.com/office/drawing/2014/main" id="{E567C4C3-A4EF-47B3-9C23-6B9D84E3306D}"/>
              </a:ext>
            </a:extLst>
          </p:cNvPr>
          <p:cNvGraphicFramePr/>
          <p:nvPr>
            <p:extLst/>
          </p:nvPr>
        </p:nvGraphicFramePr>
        <p:xfrm>
          <a:off x="6341670" y="2658936"/>
          <a:ext cx="5272726" cy="3796463"/>
        </p:xfrm>
        <a:graphic>
          <a:graphicData uri="http://schemas.openxmlformats.org/drawingml/2006/chart">
            <c:chart xmlns:c="http://schemas.openxmlformats.org/drawingml/2006/chart" xmlns:r="http://schemas.openxmlformats.org/officeDocument/2006/relationships" r:id="rId3"/>
          </a:graphicData>
        </a:graphic>
      </p:graphicFrame>
      <p:pic>
        <p:nvPicPr>
          <p:cNvPr id="16" name="Imagen 15">
            <a:extLst>
              <a:ext uri="{FF2B5EF4-FFF2-40B4-BE49-F238E27FC236}">
                <a16:creationId xmlns:a16="http://schemas.microsoft.com/office/drawing/2014/main" id="{930271A6-02F9-48AD-BFCF-838AE1B06D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E8B7E27A-6718-4BAE-8EE8-2B402B1BCA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4495770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5C03EFA-E43B-4FC8-9915-73753B092311}"/>
              </a:ext>
            </a:extLst>
          </p:cNvPr>
          <p:cNvSpPr/>
          <p:nvPr/>
        </p:nvSpPr>
        <p:spPr>
          <a:xfrm>
            <a:off x="6471039" y="2064943"/>
            <a:ext cx="3193559" cy="4183663"/>
          </a:xfrm>
          <a:prstGeom prst="rect">
            <a:avLst/>
          </a:prstGeom>
          <a:solidFill>
            <a:srgbClr val="00206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93960D1D-4262-41CC-B163-1FB2E30D5EA7}"/>
              </a:ext>
            </a:extLst>
          </p:cNvPr>
          <p:cNvSpPr/>
          <p:nvPr/>
        </p:nvSpPr>
        <p:spPr>
          <a:xfrm>
            <a:off x="2251276" y="2001556"/>
            <a:ext cx="3193559" cy="4183663"/>
          </a:xfrm>
          <a:prstGeom prst="rect">
            <a:avLst/>
          </a:prstGeom>
          <a:solidFill>
            <a:srgbClr val="00206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015FC12E-A4F0-4D36-8E0C-7DF7C3C5D780}"/>
              </a:ext>
            </a:extLst>
          </p:cNvPr>
          <p:cNvSpPr txBox="1"/>
          <p:nvPr/>
        </p:nvSpPr>
        <p:spPr>
          <a:xfrm>
            <a:off x="2606201" y="3199226"/>
            <a:ext cx="3378516" cy="615402"/>
          </a:xfrm>
          <a:prstGeom prst="rect">
            <a:avLst/>
          </a:prstGeom>
          <a:noFill/>
        </p:spPr>
        <p:txBody>
          <a:bodyPr wrap="square" lIns="121772" tIns="60885" rIns="121772" bIns="60885" rtlCol="0">
            <a:spAutoFit/>
          </a:bodyPr>
          <a:lstStyle/>
          <a:p>
            <a:pPr>
              <a:lnSpc>
                <a:spcPct val="80000"/>
              </a:lnSpc>
            </a:pPr>
            <a:r>
              <a:rPr lang="es-ES" sz="2000" dirty="0">
                <a:solidFill>
                  <a:schemeClr val="bg1"/>
                </a:solidFill>
                <a:latin typeface="Helvetica"/>
                <a:cs typeface="Helvetica"/>
              </a:rPr>
              <a:t>Normalización de la Ocupación</a:t>
            </a:r>
          </a:p>
        </p:txBody>
      </p:sp>
      <p:sp>
        <p:nvSpPr>
          <p:cNvPr id="7" name="CuadroTexto 6">
            <a:extLst>
              <a:ext uri="{FF2B5EF4-FFF2-40B4-BE49-F238E27FC236}">
                <a16:creationId xmlns:a16="http://schemas.microsoft.com/office/drawing/2014/main" id="{1B08BF76-6C2F-41C8-BB15-04C979754FF2}"/>
              </a:ext>
            </a:extLst>
          </p:cNvPr>
          <p:cNvSpPr txBox="1"/>
          <p:nvPr/>
        </p:nvSpPr>
        <p:spPr>
          <a:xfrm>
            <a:off x="1898072" y="459145"/>
            <a:ext cx="7093527" cy="1354065"/>
          </a:xfrm>
          <a:prstGeom prst="rect">
            <a:avLst/>
          </a:prstGeom>
          <a:noFill/>
        </p:spPr>
        <p:txBody>
          <a:bodyPr wrap="square" lIns="121772" tIns="60885" rIns="121772" bIns="60885" rtlCol="0">
            <a:spAutoFit/>
          </a:bodyPr>
          <a:lstStyle/>
          <a:p>
            <a:pPr algn="ctr"/>
            <a:r>
              <a:rPr lang="es-ES" sz="4000" b="1" dirty="0">
                <a:solidFill>
                  <a:srgbClr val="002060"/>
                </a:solidFill>
              </a:rPr>
              <a:t>Procesos que logran la productividad de inmuebles</a:t>
            </a:r>
          </a:p>
        </p:txBody>
      </p:sp>
      <p:sp>
        <p:nvSpPr>
          <p:cNvPr id="8" name="CuadroTexto 7">
            <a:extLst>
              <a:ext uri="{FF2B5EF4-FFF2-40B4-BE49-F238E27FC236}">
                <a16:creationId xmlns:a16="http://schemas.microsoft.com/office/drawing/2014/main" id="{2D72523C-7C7B-4AD6-B6A2-17B99DE68BFA}"/>
              </a:ext>
            </a:extLst>
          </p:cNvPr>
          <p:cNvSpPr txBox="1"/>
          <p:nvPr/>
        </p:nvSpPr>
        <p:spPr>
          <a:xfrm>
            <a:off x="7010921" y="4487373"/>
            <a:ext cx="3193560" cy="379440"/>
          </a:xfrm>
          <a:prstGeom prst="rect">
            <a:avLst/>
          </a:prstGeom>
          <a:noFill/>
        </p:spPr>
        <p:txBody>
          <a:bodyPr wrap="square" lIns="121772" tIns="60885" rIns="121772" bIns="60885" rtlCol="0">
            <a:spAutoFit/>
          </a:bodyPr>
          <a:lstStyle>
            <a:defPPr>
              <a:defRPr lang="es-ES"/>
            </a:defPPr>
            <a:lvl1pPr>
              <a:lnSpc>
                <a:spcPct val="80000"/>
              </a:lnSpc>
              <a:defRPr sz="2000">
                <a:solidFill>
                  <a:schemeClr val="tx1">
                    <a:lumMod val="85000"/>
                    <a:lumOff val="15000"/>
                  </a:schemeClr>
                </a:solidFill>
                <a:latin typeface="Helvetica"/>
                <a:cs typeface="Helvetica"/>
              </a:defRPr>
            </a:lvl1pPr>
          </a:lstStyle>
          <a:p>
            <a:r>
              <a:rPr lang="es-ES" dirty="0">
                <a:solidFill>
                  <a:schemeClr val="bg1"/>
                </a:solidFill>
              </a:rPr>
              <a:t>Clientes nuevos</a:t>
            </a:r>
          </a:p>
        </p:txBody>
      </p:sp>
      <p:sp>
        <p:nvSpPr>
          <p:cNvPr id="9" name="CuadroTexto 8">
            <a:extLst>
              <a:ext uri="{FF2B5EF4-FFF2-40B4-BE49-F238E27FC236}">
                <a16:creationId xmlns:a16="http://schemas.microsoft.com/office/drawing/2014/main" id="{366E34AD-3AB9-46E0-A085-796F4817D571}"/>
              </a:ext>
            </a:extLst>
          </p:cNvPr>
          <p:cNvSpPr txBox="1"/>
          <p:nvPr/>
        </p:nvSpPr>
        <p:spPr>
          <a:xfrm>
            <a:off x="2521218" y="3927551"/>
            <a:ext cx="3193558" cy="950237"/>
          </a:xfrm>
          <a:prstGeom prst="rect">
            <a:avLst/>
          </a:prstGeom>
          <a:noFill/>
        </p:spPr>
        <p:txBody>
          <a:bodyPr wrap="square" lIns="121772" tIns="60885" rIns="121772" bIns="60885" rtlCol="0">
            <a:spAutoFit/>
          </a:bodyPr>
          <a:lstStyle/>
          <a:p>
            <a:pPr>
              <a:lnSpc>
                <a:spcPct val="70000"/>
              </a:lnSpc>
            </a:pPr>
            <a:endParaRPr lang="es-ES" sz="3800" dirty="0">
              <a:solidFill>
                <a:schemeClr val="accent2">
                  <a:lumMod val="75000"/>
                </a:schemeClr>
              </a:solidFill>
              <a:latin typeface="Helvetica Neue Bold Condensed"/>
              <a:cs typeface="Helvetica Neue Bold Condensed"/>
            </a:endParaRPr>
          </a:p>
          <a:p>
            <a:pPr>
              <a:lnSpc>
                <a:spcPct val="70000"/>
              </a:lnSpc>
            </a:pPr>
            <a:r>
              <a:rPr lang="es-ES" sz="3800" dirty="0">
                <a:solidFill>
                  <a:schemeClr val="accent2">
                    <a:lumMod val="75000"/>
                  </a:schemeClr>
                </a:solidFill>
                <a:latin typeface="Helvetica Neue Bold Condensed"/>
              </a:rPr>
              <a:t>Legalización</a:t>
            </a:r>
            <a:r>
              <a:rPr lang="es-ES" sz="3800" dirty="0">
                <a:solidFill>
                  <a:schemeClr val="accent2">
                    <a:lumMod val="75000"/>
                  </a:schemeClr>
                </a:solidFill>
                <a:latin typeface="Helvetica Neue Bold Condensed"/>
                <a:cs typeface="Helvetica Neue Bold Condensed"/>
              </a:rPr>
              <a:t> </a:t>
            </a:r>
          </a:p>
        </p:txBody>
      </p:sp>
      <p:sp>
        <p:nvSpPr>
          <p:cNvPr id="10" name="CuadroTexto 9">
            <a:extLst>
              <a:ext uri="{FF2B5EF4-FFF2-40B4-BE49-F238E27FC236}">
                <a16:creationId xmlns:a16="http://schemas.microsoft.com/office/drawing/2014/main" id="{05614F93-E327-405A-86EE-0D47CBBFCB89}"/>
              </a:ext>
            </a:extLst>
          </p:cNvPr>
          <p:cNvSpPr txBox="1"/>
          <p:nvPr/>
        </p:nvSpPr>
        <p:spPr>
          <a:xfrm>
            <a:off x="6678118" y="2953881"/>
            <a:ext cx="3193560" cy="950237"/>
          </a:xfrm>
          <a:prstGeom prst="rect">
            <a:avLst/>
          </a:prstGeom>
          <a:noFill/>
        </p:spPr>
        <p:txBody>
          <a:bodyPr wrap="square" lIns="121772" tIns="60885" rIns="121772" bIns="60885" rtlCol="0">
            <a:spAutoFit/>
          </a:bodyPr>
          <a:lstStyle>
            <a:defPPr>
              <a:defRPr lang="es-ES"/>
            </a:defPPr>
            <a:lvl1pPr>
              <a:lnSpc>
                <a:spcPct val="70000"/>
              </a:lnSpc>
              <a:defRPr sz="3800">
                <a:solidFill>
                  <a:schemeClr val="tx1">
                    <a:lumMod val="85000"/>
                    <a:lumOff val="15000"/>
                  </a:schemeClr>
                </a:solidFill>
                <a:latin typeface="Helvetica Neue Bold Condensed"/>
                <a:cs typeface="Helvetica Neue Bold Condensed"/>
              </a:defRPr>
            </a:lvl1pPr>
          </a:lstStyle>
          <a:p>
            <a:r>
              <a:rPr lang="es-ES" dirty="0">
                <a:solidFill>
                  <a:schemeClr val="accent2">
                    <a:lumMod val="75000"/>
                  </a:schemeClr>
                </a:solidFill>
                <a:cs typeface="+mn-cs"/>
              </a:rPr>
              <a:t>Promoción y negociación  </a:t>
            </a:r>
            <a:r>
              <a:rPr lang="es-ES" dirty="0">
                <a:solidFill>
                  <a:schemeClr val="accent2">
                    <a:lumMod val="75000"/>
                  </a:schemeClr>
                </a:solidFill>
              </a:rPr>
              <a:t> </a:t>
            </a:r>
          </a:p>
        </p:txBody>
      </p:sp>
      <p:pic>
        <p:nvPicPr>
          <p:cNvPr id="11" name="Imagen 10">
            <a:extLst>
              <a:ext uri="{FF2B5EF4-FFF2-40B4-BE49-F238E27FC236}">
                <a16:creationId xmlns:a16="http://schemas.microsoft.com/office/drawing/2014/main" id="{A9BA7E51-8A0C-4358-BAFB-B96ED205D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8AD073CB-F577-40C1-992C-9C520AC18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8D9B5CA7-7F19-42C0-9FDE-CEF9DA302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C639174-4AA8-40FB-88A8-64E73996466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398535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F79BFF5D-6858-48FF-BEF3-0D2C36ACFC88}"/>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44AC7D05-40CC-44FA-9ECB-2C2328582C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A364DD47-FE58-4210-B4F5-0923D013A7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C3D4913C-9E21-49C9-AEAA-7D6E604E0236}"/>
              </a:ext>
            </a:extLst>
          </p:cNvPr>
          <p:cNvSpPr>
            <a:spLocks noGrp="1"/>
          </p:cNvSpPr>
          <p:nvPr>
            <p:ph type="title"/>
          </p:nvPr>
        </p:nvSpPr>
        <p:spPr>
          <a:xfrm>
            <a:off x="1843089" y="435881"/>
            <a:ext cx="6300786" cy="1036063"/>
          </a:xfrm>
        </p:spPr>
        <p:txBody>
          <a:bodyPr>
            <a:noAutofit/>
          </a:bodyPr>
          <a:lstStyle/>
          <a:p>
            <a:pPr algn="ctr"/>
            <a:r>
              <a:rPr lang="es-ES" sz="4000" b="1" dirty="0">
                <a:solidFill>
                  <a:srgbClr val="002060"/>
                </a:solidFill>
                <a:latin typeface="+mn-lt"/>
                <a:ea typeface="+mn-ea"/>
                <a:cs typeface="+mn-cs"/>
              </a:rPr>
              <a:t>Proceso actual de Legalización</a:t>
            </a:r>
            <a:endParaRPr lang="es-CO" sz="4000" b="1" dirty="0">
              <a:solidFill>
                <a:srgbClr val="002060"/>
              </a:solidFill>
              <a:latin typeface="+mn-lt"/>
              <a:ea typeface="+mn-ea"/>
              <a:cs typeface="+mn-cs"/>
            </a:endParaRPr>
          </a:p>
        </p:txBody>
      </p:sp>
      <p:sp>
        <p:nvSpPr>
          <p:cNvPr id="8" name="Rectángulo 7">
            <a:extLst>
              <a:ext uri="{FF2B5EF4-FFF2-40B4-BE49-F238E27FC236}">
                <a16:creationId xmlns:a16="http://schemas.microsoft.com/office/drawing/2014/main" id="{1C1FDE35-8709-416D-B25A-314BB55912B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1575B1C2-5D91-47CA-A5A2-9A00AE00B78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5179473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4">
            <a:extLst>
              <a:ext uri="{FF2B5EF4-FFF2-40B4-BE49-F238E27FC236}">
                <a16:creationId xmlns:a16="http://schemas.microsoft.com/office/drawing/2014/main" id="{B41328A3-ABAE-486C-B9C8-6CE4659C3009}"/>
              </a:ext>
            </a:extLst>
          </p:cNvPr>
          <p:cNvGraphicFramePr>
            <a:graphicFrameLocks/>
          </p:cNvGraphicFramePr>
          <p:nvPr>
            <p:extLst>
              <p:ext uri="{D42A27DB-BD31-4B8C-83A1-F6EECF244321}">
                <p14:modId xmlns:p14="http://schemas.microsoft.com/office/powerpoint/2010/main" val="3577664688"/>
              </p:ext>
            </p:extLst>
          </p:nvPr>
        </p:nvGraphicFramePr>
        <p:xfrm>
          <a:off x="412921" y="1886858"/>
          <a:ext cx="10545365" cy="4578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18FAA097-6BA8-4177-8D46-BB4DC5C469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A1500F61-E90E-4119-A839-8806C83B89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nvGrpSpPr>
          <p:cNvPr id="7" name="Grupo 6">
            <a:extLst>
              <a:ext uri="{FF2B5EF4-FFF2-40B4-BE49-F238E27FC236}">
                <a16:creationId xmlns:a16="http://schemas.microsoft.com/office/drawing/2014/main" id="{6F5BC8D4-BF11-40C3-948F-FC12F72DE044}"/>
              </a:ext>
            </a:extLst>
          </p:cNvPr>
          <p:cNvGrpSpPr/>
          <p:nvPr/>
        </p:nvGrpSpPr>
        <p:grpSpPr>
          <a:xfrm>
            <a:off x="11188690" y="4428427"/>
            <a:ext cx="1180775" cy="918631"/>
            <a:chOff x="9854202" y="1839358"/>
            <a:chExt cx="1535706" cy="918631"/>
          </a:xfrm>
        </p:grpSpPr>
        <p:sp>
          <p:nvSpPr>
            <p:cNvPr id="8" name="Rectángulo 7">
              <a:extLst>
                <a:ext uri="{FF2B5EF4-FFF2-40B4-BE49-F238E27FC236}">
                  <a16:creationId xmlns:a16="http://schemas.microsoft.com/office/drawing/2014/main" id="{FFB9F67A-423B-4908-B147-6EA848AC3933}"/>
                </a:ext>
              </a:extLst>
            </p:cNvPr>
            <p:cNvSpPr/>
            <p:nvPr/>
          </p:nvSpPr>
          <p:spPr>
            <a:xfrm>
              <a:off x="9854202" y="1839358"/>
              <a:ext cx="1535706" cy="918631"/>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CuadroTexto 8">
              <a:extLst>
                <a:ext uri="{FF2B5EF4-FFF2-40B4-BE49-F238E27FC236}">
                  <a16:creationId xmlns:a16="http://schemas.microsoft.com/office/drawing/2014/main" id="{340F329F-3B55-4B28-BE15-D67458FAE74F}"/>
                </a:ext>
              </a:extLst>
            </p:cNvPr>
            <p:cNvSpPr txBox="1"/>
            <p:nvPr/>
          </p:nvSpPr>
          <p:spPr>
            <a:xfrm>
              <a:off x="9854203" y="1839358"/>
              <a:ext cx="1304897" cy="918631"/>
            </a:xfrm>
            <a:prstGeom prst="rect">
              <a:avLst/>
            </a:prstGeom>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t" anchorCtr="0">
              <a:noAutofit/>
            </a:bodyPr>
            <a:lstStyle/>
            <a:p>
              <a:pPr marL="0" lvl="1" algn="l" defTabSz="466725">
                <a:lnSpc>
                  <a:spcPct val="90000"/>
                </a:lnSpc>
                <a:spcBef>
                  <a:spcPct val="0"/>
                </a:spcBef>
                <a:spcAft>
                  <a:spcPct val="15000"/>
                </a:spcAft>
              </a:pPr>
              <a:r>
                <a:rPr lang="es-ES" sz="1400" kern="1200" dirty="0"/>
                <a:t>Inicio de acciones legales frente al ocupante</a:t>
              </a:r>
            </a:p>
          </p:txBody>
        </p:sp>
      </p:grpSp>
      <p:cxnSp>
        <p:nvCxnSpPr>
          <p:cNvPr id="10" name="Conector recto de flecha 9">
            <a:extLst>
              <a:ext uri="{FF2B5EF4-FFF2-40B4-BE49-F238E27FC236}">
                <a16:creationId xmlns:a16="http://schemas.microsoft.com/office/drawing/2014/main" id="{63FEF613-353C-4C98-BA95-CE0665619B44}"/>
              </a:ext>
            </a:extLst>
          </p:cNvPr>
          <p:cNvCxnSpPr/>
          <p:nvPr/>
        </p:nvCxnSpPr>
        <p:spPr>
          <a:xfrm>
            <a:off x="10700951" y="4735309"/>
            <a:ext cx="4877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ítulo 1">
            <a:extLst>
              <a:ext uri="{FF2B5EF4-FFF2-40B4-BE49-F238E27FC236}">
                <a16:creationId xmlns:a16="http://schemas.microsoft.com/office/drawing/2014/main" id="{A61C73BB-9DFC-47E2-A49E-76669842A1C7}"/>
              </a:ext>
            </a:extLst>
          </p:cNvPr>
          <p:cNvSpPr>
            <a:spLocks noGrp="1"/>
          </p:cNvSpPr>
          <p:nvPr>
            <p:ph type="title"/>
          </p:nvPr>
        </p:nvSpPr>
        <p:spPr>
          <a:xfrm>
            <a:off x="2535210" y="927215"/>
            <a:ext cx="6300786" cy="1036063"/>
          </a:xfrm>
        </p:spPr>
        <p:txBody>
          <a:bodyPr>
            <a:noAutofit/>
          </a:bodyPr>
          <a:lstStyle/>
          <a:p>
            <a:r>
              <a:rPr lang="es-ES" sz="4000" b="1" dirty="0">
                <a:solidFill>
                  <a:srgbClr val="002060"/>
                </a:solidFill>
                <a:latin typeface="+mn-lt"/>
                <a:ea typeface="+mn-ea"/>
                <a:cs typeface="+mn-cs"/>
              </a:rPr>
              <a:t>Proceso propuesto </a:t>
            </a:r>
            <a:endParaRPr lang="es-CO" sz="4000" b="1" dirty="0">
              <a:solidFill>
                <a:srgbClr val="002060"/>
              </a:solidFill>
              <a:latin typeface="+mn-lt"/>
              <a:ea typeface="+mn-ea"/>
              <a:cs typeface="+mn-cs"/>
            </a:endParaRPr>
          </a:p>
        </p:txBody>
      </p:sp>
      <p:sp>
        <p:nvSpPr>
          <p:cNvPr id="13" name="Rectángulo 12">
            <a:extLst>
              <a:ext uri="{FF2B5EF4-FFF2-40B4-BE49-F238E27FC236}">
                <a16:creationId xmlns:a16="http://schemas.microsoft.com/office/drawing/2014/main" id="{7F419200-9110-48F5-B74A-CE4F9E98A8D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C8AA61E1-B6CF-4334-AF90-529D418E075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3489737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432435"/>
            <a:ext cx="9143999" cy="830997"/>
          </a:xfrm>
          <a:prstGeom prst="rect">
            <a:avLst/>
          </a:prstGeom>
          <a:noFill/>
        </p:spPr>
        <p:txBody>
          <a:bodyPr wrap="square" rtlCol="0">
            <a:spAutoFit/>
          </a:bodyPr>
          <a:lstStyle/>
          <a:p>
            <a:pPr algn="ctr"/>
            <a:r>
              <a:rPr lang="es-ES" sz="4800" b="1" dirty="0">
                <a:solidFill>
                  <a:srgbClr val="002060"/>
                </a:solidFill>
              </a:rPr>
              <a:t>Matriz de Decisión</a:t>
            </a:r>
          </a:p>
        </p:txBody>
      </p:sp>
      <p:sp>
        <p:nvSpPr>
          <p:cNvPr id="6" name="Rectángulo 5">
            <a:extLst>
              <a:ext uri="{FF2B5EF4-FFF2-40B4-BE49-F238E27FC236}">
                <a16:creationId xmlns:a16="http://schemas.microsoft.com/office/drawing/2014/main" id="{B1D99EA8-3A98-4CDB-9AB5-1C57A861DB1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E4E56829-CA5E-4788-9460-0EFBA7D1CB7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9" name="Imagen 8">
            <a:extLst>
              <a:ext uri="{FF2B5EF4-FFF2-40B4-BE49-F238E27FC236}">
                <a16:creationId xmlns:a16="http://schemas.microsoft.com/office/drawing/2014/main" id="{BDE150A2-CBE4-459B-9C76-29A97B785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731FA59F-2F81-4CA2-825D-7AE2187491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220883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45095739-EE70-4EDE-B8F9-5264AD5251A5}"/>
              </a:ext>
            </a:extLst>
          </p:cNvPr>
          <p:cNvSpPr txBox="1"/>
          <p:nvPr/>
        </p:nvSpPr>
        <p:spPr>
          <a:xfrm>
            <a:off x="428172" y="5524222"/>
            <a:ext cx="11081658" cy="923330"/>
          </a:xfrm>
          <a:prstGeom prst="rect">
            <a:avLst/>
          </a:prstGeom>
          <a:noFill/>
        </p:spPr>
        <p:txBody>
          <a:bodyPr wrap="square" rtlCol="0">
            <a:spAutoFit/>
          </a:bodyPr>
          <a:lstStyle/>
          <a:p>
            <a:r>
              <a:rPr lang="es-CO" i="1" dirty="0"/>
              <a:t>Los contratos que se encuentran con una calificación por encima de 60 puntos, no serán blanco del proceso jurídico para su finalización. </a:t>
            </a:r>
          </a:p>
          <a:p>
            <a:endParaRPr lang="es-CO" i="1" dirty="0"/>
          </a:p>
        </p:txBody>
      </p:sp>
      <p:sp>
        <p:nvSpPr>
          <p:cNvPr id="12" name="CuadroTexto 11">
            <a:extLst>
              <a:ext uri="{FF2B5EF4-FFF2-40B4-BE49-F238E27FC236}">
                <a16:creationId xmlns:a16="http://schemas.microsoft.com/office/drawing/2014/main" id="{5445D708-511E-427F-B698-AE6DF94B15A6}"/>
              </a:ext>
            </a:extLst>
          </p:cNvPr>
          <p:cNvSpPr txBox="1"/>
          <p:nvPr/>
        </p:nvSpPr>
        <p:spPr>
          <a:xfrm>
            <a:off x="1397001" y="1045656"/>
            <a:ext cx="9143999" cy="830997"/>
          </a:xfrm>
          <a:prstGeom prst="rect">
            <a:avLst/>
          </a:prstGeom>
          <a:noFill/>
        </p:spPr>
        <p:txBody>
          <a:bodyPr wrap="square" rtlCol="0">
            <a:spAutoFit/>
          </a:bodyPr>
          <a:lstStyle/>
          <a:p>
            <a:pPr algn="ctr"/>
            <a:r>
              <a:rPr lang="es-ES" sz="4800" b="1" dirty="0">
                <a:solidFill>
                  <a:srgbClr val="002060"/>
                </a:solidFill>
              </a:rPr>
              <a:t>Criterios de decisión</a:t>
            </a:r>
          </a:p>
        </p:txBody>
      </p:sp>
      <p:graphicFrame>
        <p:nvGraphicFramePr>
          <p:cNvPr id="7" name="Tabla 6">
            <a:extLst>
              <a:ext uri="{FF2B5EF4-FFF2-40B4-BE49-F238E27FC236}">
                <a16:creationId xmlns:a16="http://schemas.microsoft.com/office/drawing/2014/main" id="{8761831B-009F-44FA-B31F-125E08C6F46A}"/>
              </a:ext>
            </a:extLst>
          </p:cNvPr>
          <p:cNvGraphicFramePr>
            <a:graphicFrameLocks noGrp="1"/>
          </p:cNvGraphicFramePr>
          <p:nvPr>
            <p:extLst>
              <p:ext uri="{D42A27DB-BD31-4B8C-83A1-F6EECF244321}">
                <p14:modId xmlns:p14="http://schemas.microsoft.com/office/powerpoint/2010/main" val="2365964893"/>
              </p:ext>
            </p:extLst>
          </p:nvPr>
        </p:nvGraphicFramePr>
        <p:xfrm>
          <a:off x="1906932" y="2338625"/>
          <a:ext cx="8596872" cy="3092649"/>
        </p:xfrm>
        <a:graphic>
          <a:graphicData uri="http://schemas.openxmlformats.org/drawingml/2006/table">
            <a:tbl>
              <a:tblPr/>
              <a:tblGrid>
                <a:gridCol w="2285749">
                  <a:extLst>
                    <a:ext uri="{9D8B030D-6E8A-4147-A177-3AD203B41FA5}">
                      <a16:colId xmlns:a16="http://schemas.microsoft.com/office/drawing/2014/main" val="274302910"/>
                    </a:ext>
                  </a:extLst>
                </a:gridCol>
                <a:gridCol w="2571466">
                  <a:extLst>
                    <a:ext uri="{9D8B030D-6E8A-4147-A177-3AD203B41FA5}">
                      <a16:colId xmlns:a16="http://schemas.microsoft.com/office/drawing/2014/main" val="183700825"/>
                    </a:ext>
                  </a:extLst>
                </a:gridCol>
                <a:gridCol w="2148314">
                  <a:extLst>
                    <a:ext uri="{9D8B030D-6E8A-4147-A177-3AD203B41FA5}">
                      <a16:colId xmlns:a16="http://schemas.microsoft.com/office/drawing/2014/main" val="1056199318"/>
                    </a:ext>
                  </a:extLst>
                </a:gridCol>
                <a:gridCol w="1591343">
                  <a:extLst>
                    <a:ext uri="{9D8B030D-6E8A-4147-A177-3AD203B41FA5}">
                      <a16:colId xmlns:a16="http://schemas.microsoft.com/office/drawing/2014/main" val="1658028633"/>
                    </a:ext>
                  </a:extLst>
                </a:gridCol>
              </a:tblGrid>
              <a:tr h="412825">
                <a:tc gridSpan="3">
                  <a:txBody>
                    <a:bodyPr/>
                    <a:lstStyle/>
                    <a:p>
                      <a:pPr algn="ctr" fontAlgn="ctr"/>
                      <a:r>
                        <a:rPr lang="es-CO" sz="1600" b="1" i="0" u="none" strike="noStrike" dirty="0">
                          <a:solidFill>
                            <a:srgbClr val="000000"/>
                          </a:solidFill>
                          <a:effectLst/>
                          <a:latin typeface="Calibri" panose="020F0502020204030204" pitchFamily="34" charset="0"/>
                        </a:rPr>
                        <a:t>Matriz de decisión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es-CO"/>
                    </a:p>
                  </a:txBody>
                  <a:tcPr/>
                </a:tc>
                <a:tc hMerge="1">
                  <a:txBody>
                    <a:bodyPr/>
                    <a:lstStyle/>
                    <a:p>
                      <a:endParaRPr lang="es-CO"/>
                    </a:p>
                  </a:txBody>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92243990"/>
                  </a:ext>
                </a:extLst>
              </a:tr>
              <a:tr h="483595">
                <a:tc rowSpan="2">
                  <a:txBody>
                    <a:bodyPr/>
                    <a:lstStyle/>
                    <a:p>
                      <a:pPr algn="ctr" fontAlgn="ctr"/>
                      <a:r>
                        <a:rPr lang="es-CO" sz="1600" b="1" i="0" u="none" strike="noStrike">
                          <a:solidFill>
                            <a:srgbClr val="000000"/>
                          </a:solidFill>
                          <a:effectLst/>
                          <a:latin typeface="Calibri" panose="020F0502020204030204" pitchFamily="34" charset="0"/>
                        </a:rPr>
                        <a:t> Modelo costo de oportunidad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VPNest &gt; VPNca - 1 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VPNest &lt; VPNca - 1 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30369609"/>
                  </a:ext>
                </a:extLst>
              </a:tr>
              <a:tr h="313747">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37857510"/>
                  </a:ext>
                </a:extLst>
              </a:tr>
              <a:tr h="313747">
                <a:tc rowSpan="2">
                  <a:txBody>
                    <a:bodyPr/>
                    <a:lstStyle/>
                    <a:p>
                      <a:pPr algn="ctr" fontAlgn="ctr"/>
                      <a:r>
                        <a:rPr lang="es-CO" sz="1600" b="1" i="0" u="none" strike="noStrike">
                          <a:solidFill>
                            <a:srgbClr val="000000"/>
                          </a:solidFill>
                          <a:effectLst/>
                          <a:latin typeface="Calibri" panose="020F0502020204030204" pitchFamily="34" charset="0"/>
                        </a:rPr>
                        <a:t>Garantias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Si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66851"/>
                  </a:ext>
                </a:extLst>
              </a:tr>
              <a:tr h="313747">
                <a:tc vMerge="1">
                  <a:txBody>
                    <a:bodyPr/>
                    <a:lstStyle/>
                    <a:p>
                      <a:endParaRPr lang="es-CO"/>
                    </a:p>
                  </a:txBody>
                  <a:tcPr/>
                </a:tc>
                <a:tc>
                  <a:txBody>
                    <a:bodyPr/>
                    <a:lstStyle/>
                    <a:p>
                      <a:pPr algn="ctr" fontAlgn="ctr"/>
                      <a:r>
                        <a:rPr lang="es-CO" sz="1600" b="0" i="0" u="none" strike="noStrike" dirty="0">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8147581"/>
                  </a:ext>
                </a:extLst>
              </a:tr>
              <a:tr h="313747">
                <a:tc rowSpan="2">
                  <a:txBody>
                    <a:bodyPr/>
                    <a:lstStyle/>
                    <a:p>
                      <a:pPr algn="ctr" fontAlgn="ctr"/>
                      <a:r>
                        <a:rPr lang="es-CO" sz="1600" b="1" i="0" u="none" strike="noStrike">
                          <a:solidFill>
                            <a:srgbClr val="000000"/>
                          </a:solidFill>
                          <a:effectLst/>
                          <a:latin typeface="Calibri" panose="020F0502020204030204" pitchFamily="34" charset="0"/>
                        </a:rPr>
                        <a:t>Estado de pago (cartera)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dirty="0">
                          <a:solidFill>
                            <a:srgbClr val="000000"/>
                          </a:solidFill>
                          <a:effectLst/>
                          <a:latin typeface="Calibri" panose="020F0502020204030204" pitchFamily="34" charset="0"/>
                        </a:rPr>
                        <a:t>Al día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&lt; 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&gt; 3 meses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121808235"/>
                  </a:ext>
                </a:extLst>
              </a:tr>
              <a:tr h="313747">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164089"/>
                  </a:ext>
                </a:extLst>
              </a:tr>
              <a:tr h="313747">
                <a:tc rowSpan="2">
                  <a:txBody>
                    <a:bodyPr/>
                    <a:lstStyle/>
                    <a:p>
                      <a:pPr algn="ctr" fontAlgn="ctr"/>
                      <a:r>
                        <a:rPr lang="es-CO" sz="1600" b="1" i="0" u="none" strike="noStrike">
                          <a:solidFill>
                            <a:srgbClr val="000000"/>
                          </a:solidFill>
                          <a:effectLst/>
                          <a:latin typeface="Calibri" panose="020F0502020204030204" pitchFamily="34" charset="0"/>
                        </a:rPr>
                        <a:t>Cumplimiento del contrato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Si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237953"/>
                  </a:ext>
                </a:extLst>
              </a:tr>
              <a:tr h="313747">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9772305"/>
                  </a:ext>
                </a:extLst>
              </a:tr>
            </a:tbl>
          </a:graphicData>
        </a:graphic>
      </p:graphicFrame>
      <p:sp>
        <p:nvSpPr>
          <p:cNvPr id="8" name="Rectángulo 7">
            <a:extLst>
              <a:ext uri="{FF2B5EF4-FFF2-40B4-BE49-F238E27FC236}">
                <a16:creationId xmlns:a16="http://schemas.microsoft.com/office/drawing/2014/main" id="{E49AED0A-B679-444F-9F2B-F2EE694F823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F2DE9302-6CE4-4FF2-8890-E9B9EB421B9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10" name="Imagen 9">
            <a:extLst>
              <a:ext uri="{FF2B5EF4-FFF2-40B4-BE49-F238E27FC236}">
                <a16:creationId xmlns:a16="http://schemas.microsoft.com/office/drawing/2014/main" id="{66279CC8-A8D5-4F18-8649-3C93F8342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13818F48-3618-46F4-8F0E-D4A5E3F571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9254958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28815" y="2081480"/>
            <a:ext cx="9143999" cy="2308324"/>
          </a:xfrm>
          <a:prstGeom prst="rect">
            <a:avLst/>
          </a:prstGeom>
          <a:noFill/>
        </p:spPr>
        <p:txBody>
          <a:bodyPr wrap="square" rtlCol="0">
            <a:spAutoFit/>
          </a:bodyPr>
          <a:lstStyle/>
          <a:p>
            <a:pPr algn="ctr"/>
            <a:r>
              <a:rPr lang="es-ES" sz="4800" b="1" dirty="0">
                <a:solidFill>
                  <a:srgbClr val="002060"/>
                </a:solidFill>
              </a:rPr>
              <a:t>Metodología costo-beneficio en el arrendamiento de bienes inmuebles</a:t>
            </a:r>
          </a:p>
        </p:txBody>
      </p:sp>
      <p:sp>
        <p:nvSpPr>
          <p:cNvPr id="6" name="Rectángulo 5">
            <a:extLst>
              <a:ext uri="{FF2B5EF4-FFF2-40B4-BE49-F238E27FC236}">
                <a16:creationId xmlns:a16="http://schemas.microsoft.com/office/drawing/2014/main" id="{90B8F574-3244-407D-8302-F2652CAA8A8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3906C6D-119C-4AFC-B420-89004D90CAF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9" name="Imagen 8">
            <a:extLst>
              <a:ext uri="{FF2B5EF4-FFF2-40B4-BE49-F238E27FC236}">
                <a16:creationId xmlns:a16="http://schemas.microsoft.com/office/drawing/2014/main" id="{E3060F0C-05C8-4B6A-8234-D68535671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02411323-8AB5-4BB2-ABCC-1EC3906AC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035112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49445" y="1534122"/>
            <a:ext cx="11801574" cy="369332"/>
          </a:xfrm>
          <a:prstGeom prst="rect">
            <a:avLst/>
          </a:prstGeom>
          <a:noFill/>
        </p:spPr>
        <p:txBody>
          <a:bodyPr wrap="square" rtlCol="0">
            <a:spAutoFit/>
          </a:bodyPr>
          <a:lstStyle/>
          <a:p>
            <a:r>
              <a:rPr lang="es-CO" dirty="0"/>
              <a:t>Se debe calcular y comparar el valor presente de los ingresos netos que obtendrá la entidad para dos escenarios</a:t>
            </a:r>
          </a:p>
        </p:txBody>
      </p:sp>
      <p:sp>
        <p:nvSpPr>
          <p:cNvPr id="9" name="CuadroTexto 8">
            <a:extLst>
              <a:ext uri="{FF2B5EF4-FFF2-40B4-BE49-F238E27FC236}">
                <a16:creationId xmlns:a16="http://schemas.microsoft.com/office/drawing/2014/main" id="{A440A5D0-4C0F-424A-95DB-85D72313C456}"/>
              </a:ext>
            </a:extLst>
          </p:cNvPr>
          <p:cNvSpPr txBox="1"/>
          <p:nvPr/>
        </p:nvSpPr>
        <p:spPr>
          <a:xfrm>
            <a:off x="1981561" y="5459837"/>
            <a:ext cx="8469656" cy="1015663"/>
          </a:xfrm>
          <a:prstGeom prst="rect">
            <a:avLst/>
          </a:prstGeom>
          <a:noFill/>
        </p:spPr>
        <p:txBody>
          <a:bodyPr wrap="square" rtlCol="0">
            <a:spAutoFit/>
          </a:bodyPr>
          <a:lstStyle/>
          <a:p>
            <a:r>
              <a:rPr lang="es-CO" sz="1400" b="1" i="1" u="sng" dirty="0"/>
              <a:t>Valor Presente Neto (VPN)</a:t>
            </a:r>
            <a:r>
              <a:rPr lang="es-CO" sz="1400" b="1" i="1" dirty="0"/>
              <a:t>:</a:t>
            </a:r>
            <a:r>
              <a:rPr lang="es-CO" sz="1400" b="1" dirty="0"/>
              <a:t> </a:t>
            </a:r>
            <a:r>
              <a:rPr lang="es-CO" sz="1400" dirty="0"/>
              <a:t>es utilizado para tomar decisiones sobre la rentabilidad de un proyecto, para lo cual es </a:t>
            </a:r>
          </a:p>
          <a:p>
            <a:r>
              <a:rPr lang="es-CO" sz="1400" dirty="0"/>
              <a:t>necesario compararlo con el costo de oportunidad de los recursos invertidos en él. </a:t>
            </a:r>
          </a:p>
          <a:p>
            <a:r>
              <a:rPr lang="es-CO" sz="1400" dirty="0"/>
              <a:t>En otras palabras, el </a:t>
            </a:r>
            <a:r>
              <a:rPr lang="es-CO" sz="1400" b="1" dirty="0"/>
              <a:t>VPN</a:t>
            </a:r>
            <a:r>
              <a:rPr lang="es-CO" sz="1400" dirty="0"/>
              <a:t> permite analizar la factibilidad de un proyecto de inversión.</a:t>
            </a:r>
          </a:p>
          <a:p>
            <a:endParaRPr lang="es-CO" dirty="0"/>
          </a:p>
        </p:txBody>
      </p:sp>
      <p:sp>
        <p:nvSpPr>
          <p:cNvPr id="10" name="Flecha: cheurón 9">
            <a:extLst>
              <a:ext uri="{FF2B5EF4-FFF2-40B4-BE49-F238E27FC236}">
                <a16:creationId xmlns:a16="http://schemas.microsoft.com/office/drawing/2014/main" id="{8C26A5B6-940D-403D-9D7F-CF5E696D3CBA}"/>
              </a:ext>
            </a:extLst>
          </p:cNvPr>
          <p:cNvSpPr/>
          <p:nvPr/>
        </p:nvSpPr>
        <p:spPr>
          <a:xfrm>
            <a:off x="1602040" y="5586900"/>
            <a:ext cx="280346" cy="497468"/>
          </a:xfrm>
          <a:prstGeom prst="chevr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1" name="Flecha: cheurón 10">
            <a:extLst>
              <a:ext uri="{FF2B5EF4-FFF2-40B4-BE49-F238E27FC236}">
                <a16:creationId xmlns:a16="http://schemas.microsoft.com/office/drawing/2014/main" id="{39C5FCDF-9337-42A7-9171-06798757F2E1}"/>
              </a:ext>
            </a:extLst>
          </p:cNvPr>
          <p:cNvSpPr/>
          <p:nvPr/>
        </p:nvSpPr>
        <p:spPr>
          <a:xfrm rot="10800000">
            <a:off x="10532533" y="5539281"/>
            <a:ext cx="280347" cy="497467"/>
          </a:xfrm>
          <a:prstGeom prst="chevr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3" name="CuadroTexto 2">
            <a:extLst>
              <a:ext uri="{FF2B5EF4-FFF2-40B4-BE49-F238E27FC236}">
                <a16:creationId xmlns:a16="http://schemas.microsoft.com/office/drawing/2014/main" id="{A2E77A28-A833-4D18-B69D-808A75A4048A}"/>
              </a:ext>
            </a:extLst>
          </p:cNvPr>
          <p:cNvSpPr txBox="1"/>
          <p:nvPr/>
        </p:nvSpPr>
        <p:spPr>
          <a:xfrm>
            <a:off x="2529839" y="875451"/>
            <a:ext cx="7660815" cy="584775"/>
          </a:xfrm>
          <a:prstGeom prst="rect">
            <a:avLst/>
          </a:prstGeom>
          <a:noFill/>
        </p:spPr>
        <p:txBody>
          <a:bodyPr wrap="none" rtlCol="0">
            <a:spAutoFit/>
          </a:bodyPr>
          <a:lstStyle/>
          <a:p>
            <a:r>
              <a:rPr lang="es-CO" sz="2800" dirty="0">
                <a:solidFill>
                  <a:srgbClr val="002060"/>
                </a:solidFill>
              </a:rPr>
              <a:t>¿</a:t>
            </a:r>
            <a:r>
              <a:rPr lang="es-CO" sz="3200" b="1" dirty="0">
                <a:solidFill>
                  <a:srgbClr val="002060"/>
                </a:solidFill>
              </a:rPr>
              <a:t>Cómo calculamos el costo de oportunidad?</a:t>
            </a:r>
          </a:p>
        </p:txBody>
      </p:sp>
      <mc:AlternateContent xmlns:mc="http://schemas.openxmlformats.org/markup-compatibility/2006" xmlns:a14="http://schemas.microsoft.com/office/drawing/2010/main">
        <mc:Choice Requires="a14">
          <p:sp>
            <p:nvSpPr>
              <p:cNvPr id="8" name="Rectángulo: esquinas redondeadas 7">
                <a:extLst>
                  <a:ext uri="{FF2B5EF4-FFF2-40B4-BE49-F238E27FC236}">
                    <a16:creationId xmlns:a16="http://schemas.microsoft.com/office/drawing/2014/main" id="{A7630235-CADF-43A2-841F-CEBD55DFCE68}"/>
                  </a:ext>
                </a:extLst>
              </p:cNvPr>
              <p:cNvSpPr/>
              <p:nvPr/>
            </p:nvSpPr>
            <p:spPr>
              <a:xfrm>
                <a:off x="400497" y="2533475"/>
                <a:ext cx="3173725" cy="1107291"/>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s-CO" b="1" i="1" smtClean="0">
                            <a:solidFill>
                              <a:schemeClr val="bg1">
                                <a:lumMod val="85000"/>
                              </a:schemeClr>
                            </a:solidFill>
                            <a:latin typeface="Cambria Math" panose="02040503050406030204" pitchFamily="18" charset="0"/>
                          </a:rPr>
                        </m:ctrlPr>
                      </m:sSubPr>
                      <m:e>
                        <m:r>
                          <a:rPr lang="es-CO" b="1" i="1">
                            <a:solidFill>
                              <a:schemeClr val="bg1">
                                <a:lumMod val="85000"/>
                              </a:schemeClr>
                            </a:solidFill>
                            <a:latin typeface="Cambria Math" panose="02040503050406030204" pitchFamily="18" charset="0"/>
                          </a:rPr>
                          <m:t>𝑽𝑷𝑵</m:t>
                        </m:r>
                      </m:e>
                      <m:sub>
                        <m:r>
                          <a:rPr lang="es-CO" b="1" i="1">
                            <a:solidFill>
                              <a:schemeClr val="bg1">
                                <a:lumMod val="85000"/>
                              </a:schemeClr>
                            </a:solidFill>
                            <a:latin typeface="Cambria Math" panose="02040503050406030204" pitchFamily="18" charset="0"/>
                          </a:rPr>
                          <m:t>𝑬</m:t>
                        </m:r>
                        <m:r>
                          <a:rPr lang="es-CO" b="1" i="1" smtClean="0">
                            <a:solidFill>
                              <a:schemeClr val="bg1">
                                <a:lumMod val="85000"/>
                              </a:schemeClr>
                            </a:solidFill>
                            <a:latin typeface="Cambria Math" panose="02040503050406030204" pitchFamily="18" charset="0"/>
                          </a:rPr>
                          <m:t>𝑺𝑻</m:t>
                        </m:r>
                      </m:sub>
                    </m:sSub>
                  </m:oMath>
                </a14:m>
                <a:r>
                  <a:rPr lang="es-CO" dirty="0">
                    <a:solidFill>
                      <a:schemeClr val="bg1">
                        <a:lumMod val="85000"/>
                      </a:schemeClr>
                    </a:solidFill>
                  </a:rPr>
                  <a:t>= Valor presente neto si el inmueble se arrienda de acuerdo al estimado de renta.</a:t>
                </a:r>
              </a:p>
            </p:txBody>
          </p:sp>
        </mc:Choice>
        <mc:Fallback xmlns="">
          <p:sp>
            <p:nvSpPr>
              <p:cNvPr id="8" name="Rectángulo: esquinas redondeadas 7">
                <a:extLst>
                  <a:ext uri="{FF2B5EF4-FFF2-40B4-BE49-F238E27FC236}">
                    <a16:creationId xmlns:a16="http://schemas.microsoft.com/office/drawing/2014/main" id="{A7630235-CADF-43A2-841F-CEBD55DFCE68}"/>
                  </a:ext>
                </a:extLst>
              </p:cNvPr>
              <p:cNvSpPr>
                <a:spLocks noRot="1" noChangeAspect="1" noMove="1" noResize="1" noEditPoints="1" noAdjustHandles="1" noChangeArrowheads="1" noChangeShapeType="1" noTextEdit="1"/>
              </p:cNvSpPr>
              <p:nvPr/>
            </p:nvSpPr>
            <p:spPr>
              <a:xfrm>
                <a:off x="400497" y="2533475"/>
                <a:ext cx="3173725" cy="1107291"/>
              </a:xfrm>
              <a:prstGeom prst="roundRect">
                <a:avLst/>
              </a:prstGeom>
              <a:blipFill>
                <a:blip r:embed="rId4"/>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3" name="Rectángulo: esquinas redondeadas 12">
                <a:extLst>
                  <a:ext uri="{FF2B5EF4-FFF2-40B4-BE49-F238E27FC236}">
                    <a16:creationId xmlns:a16="http://schemas.microsoft.com/office/drawing/2014/main" id="{F27737BA-2DF2-4BB9-9DF4-8C435D8C8892}"/>
                  </a:ext>
                </a:extLst>
              </p:cNvPr>
              <p:cNvSpPr/>
              <p:nvPr/>
            </p:nvSpPr>
            <p:spPr>
              <a:xfrm>
                <a:off x="400497" y="3904885"/>
                <a:ext cx="3173725" cy="112811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es-CO" b="1" i="1" smtClean="0">
                            <a:solidFill>
                              <a:schemeClr val="bg1">
                                <a:lumMod val="85000"/>
                              </a:schemeClr>
                            </a:solidFill>
                            <a:latin typeface="Cambria Math" panose="02040503050406030204" pitchFamily="18" charset="0"/>
                          </a:rPr>
                        </m:ctrlPr>
                      </m:sSubPr>
                      <m:e>
                        <m:r>
                          <a:rPr lang="es-CO" b="1" i="1">
                            <a:solidFill>
                              <a:schemeClr val="bg1">
                                <a:lumMod val="85000"/>
                              </a:schemeClr>
                            </a:solidFill>
                            <a:latin typeface="Cambria Math" panose="02040503050406030204" pitchFamily="18" charset="0"/>
                          </a:rPr>
                          <m:t>𝑽𝑷𝑵</m:t>
                        </m:r>
                      </m:e>
                      <m:sub>
                        <m:r>
                          <a:rPr lang="es-CO" b="1" i="1">
                            <a:solidFill>
                              <a:schemeClr val="bg1">
                                <a:lumMod val="85000"/>
                              </a:schemeClr>
                            </a:solidFill>
                            <a:latin typeface="Cambria Math" panose="02040503050406030204" pitchFamily="18" charset="0"/>
                          </a:rPr>
                          <m:t>𝑪</m:t>
                        </m:r>
                        <m:r>
                          <a:rPr lang="es-CO" b="1" i="1" smtClean="0">
                            <a:solidFill>
                              <a:schemeClr val="bg1">
                                <a:lumMod val="85000"/>
                              </a:schemeClr>
                            </a:solidFill>
                            <a:latin typeface="Cambria Math" panose="02040503050406030204" pitchFamily="18" charset="0"/>
                          </a:rPr>
                          <m:t>𝑨</m:t>
                        </m:r>
                      </m:sub>
                    </m:sSub>
                  </m:oMath>
                </a14:m>
                <a:r>
                  <a:rPr lang="es-CO" dirty="0">
                    <a:solidFill>
                      <a:schemeClr val="bg1">
                        <a:lumMod val="85000"/>
                      </a:schemeClr>
                    </a:solidFill>
                  </a:rPr>
                  <a:t>= Valor presente neto si el inmueble se arrienda con una propuesta de canon.</a:t>
                </a:r>
              </a:p>
            </p:txBody>
          </p:sp>
        </mc:Choice>
        <mc:Fallback xmlns="">
          <p:sp>
            <p:nvSpPr>
              <p:cNvPr id="13" name="Rectángulo: esquinas redondeadas 12">
                <a:extLst>
                  <a:ext uri="{FF2B5EF4-FFF2-40B4-BE49-F238E27FC236}">
                    <a16:creationId xmlns:a16="http://schemas.microsoft.com/office/drawing/2014/main" id="{F27737BA-2DF2-4BB9-9DF4-8C435D8C8892}"/>
                  </a:ext>
                </a:extLst>
              </p:cNvPr>
              <p:cNvSpPr>
                <a:spLocks noRot="1" noChangeAspect="1" noMove="1" noResize="1" noEditPoints="1" noAdjustHandles="1" noChangeArrowheads="1" noChangeShapeType="1" noTextEdit="1"/>
              </p:cNvSpPr>
              <p:nvPr/>
            </p:nvSpPr>
            <p:spPr>
              <a:xfrm>
                <a:off x="400497" y="3904885"/>
                <a:ext cx="3173725" cy="1128115"/>
              </a:xfrm>
              <a:prstGeom prst="roundRect">
                <a:avLst/>
              </a:prstGeom>
              <a:blipFill>
                <a:blip r:embed="rId5"/>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4" name="Rectángulo 13">
                <a:extLst>
                  <a:ext uri="{FF2B5EF4-FFF2-40B4-BE49-F238E27FC236}">
                    <a16:creationId xmlns:a16="http://schemas.microsoft.com/office/drawing/2014/main" id="{56032B6C-58DA-4FE9-94A8-5DD4C966618E}"/>
                  </a:ext>
                </a:extLst>
              </p:cNvPr>
              <p:cNvSpPr/>
              <p:nvPr/>
            </p:nvSpPr>
            <p:spPr>
              <a:xfrm>
                <a:off x="5768580" y="2392397"/>
                <a:ext cx="6096000" cy="369332"/>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d>
                        <m:dPr>
                          <m:begChr m:val="|"/>
                          <m:endChr m:val="|"/>
                          <m:ctrlPr>
                            <a:rPr lang="es-CO" i="1" smtClean="0">
                              <a:latin typeface="Cambria Math" panose="02040503050406030204" pitchFamily="18" charset="0"/>
                            </a:rPr>
                          </m:ctrlPr>
                        </m:dPr>
                        <m:e>
                          <m:sSub>
                            <m:sSubPr>
                              <m:ctrlPr>
                                <a:rPr lang="es-CO" i="1">
                                  <a:latin typeface="Cambria Math" panose="02040503050406030204" pitchFamily="18" charset="0"/>
                                </a:rPr>
                              </m:ctrlPr>
                            </m:sSubPr>
                            <m:e>
                              <m:r>
                                <a:rPr lang="es-CO" i="1">
                                  <a:latin typeface="Cambria Math" panose="02040503050406030204" pitchFamily="18" charset="0"/>
                                </a:rPr>
                                <m:t>𝑉𝑃𝑁</m:t>
                              </m:r>
                            </m:e>
                            <m:sub>
                              <m:r>
                                <a:rPr lang="es-CO" i="1">
                                  <a:latin typeface="Cambria Math" panose="02040503050406030204" pitchFamily="18" charset="0"/>
                                </a:rPr>
                                <m:t>𝐸</m:t>
                              </m:r>
                              <m:r>
                                <a:rPr lang="es-CO" b="0" i="1" smtClean="0">
                                  <a:latin typeface="Cambria Math" panose="02040503050406030204" pitchFamily="18" charset="0"/>
                                </a:rPr>
                                <m:t>𝑆𝑇</m:t>
                              </m:r>
                            </m:sub>
                          </m:sSub>
                          <m:r>
                            <a:rPr lang="es-CO">
                              <a:latin typeface="Cambria Math" panose="02040503050406030204" pitchFamily="18" charset="0"/>
                            </a:rPr>
                            <m:t>−</m:t>
                          </m:r>
                          <m:sSub>
                            <m:sSubPr>
                              <m:ctrlPr>
                                <a:rPr lang="es-CO" i="1">
                                  <a:latin typeface="Cambria Math" panose="02040503050406030204" pitchFamily="18" charset="0"/>
                                </a:rPr>
                              </m:ctrlPr>
                            </m:sSubPr>
                            <m:e>
                              <m:r>
                                <a:rPr lang="es-CO" i="1">
                                  <a:latin typeface="Cambria Math" panose="02040503050406030204" pitchFamily="18" charset="0"/>
                                </a:rPr>
                                <m:t>𝑉𝑃𝑁</m:t>
                              </m:r>
                            </m:e>
                            <m:sub>
                              <m:r>
                                <a:rPr lang="es-CO" i="1">
                                  <a:latin typeface="Cambria Math" panose="02040503050406030204" pitchFamily="18" charset="0"/>
                                </a:rPr>
                                <m:t>𝐶</m:t>
                              </m:r>
                              <m:r>
                                <a:rPr lang="es-CO" b="0" i="1" smtClean="0">
                                  <a:latin typeface="Cambria Math" panose="02040503050406030204" pitchFamily="18" charset="0"/>
                                </a:rPr>
                                <m:t>𝐴</m:t>
                              </m:r>
                            </m:sub>
                          </m:sSub>
                        </m:e>
                      </m:d>
                      <m:r>
                        <a:rPr lang="es-CO" b="0" i="1" smtClean="0">
                          <a:latin typeface="Cambria Math" panose="02040503050406030204" pitchFamily="18" charset="0"/>
                        </a:rPr>
                        <m:t>&gt;1 </m:t>
                      </m:r>
                      <m:r>
                        <a:rPr lang="es-CO" b="0" i="1" smtClean="0">
                          <a:latin typeface="Cambria Math" panose="02040503050406030204" pitchFamily="18" charset="0"/>
                        </a:rPr>
                        <m:t>𝑚𝑖𝑙𝑙𝑜𝑛</m:t>
                      </m:r>
                      <m:r>
                        <a:rPr lang="es-CO" i="1">
                          <a:latin typeface="Cambria Math" panose="02040503050406030204" pitchFamily="18" charset="0"/>
                        </a:rPr>
                        <m:t>=</m:t>
                      </m:r>
                      <m:r>
                        <a:rPr lang="es-CO" b="1" i="1">
                          <a:latin typeface="Cambria Math" panose="02040503050406030204" pitchFamily="18" charset="0"/>
                        </a:rPr>
                        <m:t>𝑪𝒐𝒔𝒕𝒐</m:t>
                      </m:r>
                      <m:r>
                        <a:rPr lang="es-CO" b="1" i="1">
                          <a:latin typeface="Cambria Math" panose="02040503050406030204" pitchFamily="18" charset="0"/>
                        </a:rPr>
                        <m:t> </m:t>
                      </m:r>
                      <m:r>
                        <a:rPr lang="es-CO" b="1" i="1">
                          <a:latin typeface="Cambria Math" panose="02040503050406030204" pitchFamily="18" charset="0"/>
                        </a:rPr>
                        <m:t>𝒅𝒆</m:t>
                      </m:r>
                      <m:r>
                        <a:rPr lang="es-CO" b="1" i="1">
                          <a:latin typeface="Cambria Math" panose="02040503050406030204" pitchFamily="18" charset="0"/>
                        </a:rPr>
                        <m:t> </m:t>
                      </m:r>
                      <m:r>
                        <a:rPr lang="es-CO" b="1" i="1">
                          <a:latin typeface="Cambria Math" panose="02040503050406030204" pitchFamily="18" charset="0"/>
                        </a:rPr>
                        <m:t>𝒐𝒑𝒐𝒓𝒕𝒖𝒏𝒊𝒅𝒂𝒅</m:t>
                      </m:r>
                    </m:oMath>
                  </m:oMathPara>
                </a14:m>
                <a:endParaRPr lang="es-CO" b="1" dirty="0">
                  <a:sym typeface="Wingdings" panose="05000000000000000000" pitchFamily="2" charset="2"/>
                </a:endParaRPr>
              </a:p>
            </p:txBody>
          </p:sp>
        </mc:Choice>
        <mc:Fallback xmlns="">
          <p:sp>
            <p:nvSpPr>
              <p:cNvPr id="14" name="Rectángulo 13">
                <a:extLst>
                  <a:ext uri="{FF2B5EF4-FFF2-40B4-BE49-F238E27FC236}">
                    <a16:creationId xmlns:a16="http://schemas.microsoft.com/office/drawing/2014/main" id="{56032B6C-58DA-4FE9-94A8-5DD4C966618E}"/>
                  </a:ext>
                </a:extLst>
              </p:cNvPr>
              <p:cNvSpPr>
                <a:spLocks noRot="1" noChangeAspect="1" noMove="1" noResize="1" noEditPoints="1" noAdjustHandles="1" noChangeArrowheads="1" noChangeShapeType="1" noTextEdit="1"/>
              </p:cNvSpPr>
              <p:nvPr/>
            </p:nvSpPr>
            <p:spPr>
              <a:xfrm>
                <a:off x="5768580" y="2392397"/>
                <a:ext cx="6096000" cy="369332"/>
              </a:xfrm>
              <a:prstGeom prst="rect">
                <a:avLst/>
              </a:prstGeom>
              <a:blipFill>
                <a:blip r:embed="rId6"/>
                <a:stretch>
                  <a:fillRect b="-13115"/>
                </a:stretch>
              </a:blipFill>
            </p:spPr>
            <p:txBody>
              <a:bodyPr/>
              <a:lstStyle/>
              <a:p>
                <a:r>
                  <a:rPr lang="es-CO">
                    <a:noFill/>
                  </a:rPr>
                  <a:t> </a:t>
                </a:r>
              </a:p>
            </p:txBody>
          </p:sp>
        </mc:Fallback>
      </mc:AlternateContent>
      <p:sp>
        <p:nvSpPr>
          <p:cNvPr id="2" name="CuadroTexto 1">
            <a:extLst>
              <a:ext uri="{FF2B5EF4-FFF2-40B4-BE49-F238E27FC236}">
                <a16:creationId xmlns:a16="http://schemas.microsoft.com/office/drawing/2014/main" id="{FE8BA179-9427-4CBD-9AB9-1853CB9A11E4}"/>
              </a:ext>
            </a:extLst>
          </p:cNvPr>
          <p:cNvSpPr txBox="1"/>
          <p:nvPr/>
        </p:nvSpPr>
        <p:spPr>
          <a:xfrm>
            <a:off x="655515" y="2027583"/>
            <a:ext cx="2663687" cy="369332"/>
          </a:xfrm>
          <a:prstGeom prst="rect">
            <a:avLst/>
          </a:prstGeom>
          <a:solidFill>
            <a:schemeClr val="accent3">
              <a:lumMod val="40000"/>
              <a:lumOff val="60000"/>
            </a:schemeClr>
          </a:solidFill>
          <a:ln>
            <a:solidFill>
              <a:schemeClr val="tx1"/>
            </a:solidFill>
          </a:ln>
        </p:spPr>
        <p:txBody>
          <a:bodyPr wrap="square" rtlCol="0">
            <a:spAutoFit/>
          </a:bodyPr>
          <a:lstStyle/>
          <a:p>
            <a:pPr algn="ctr"/>
            <a:r>
              <a:rPr lang="es-CO" b="1" dirty="0"/>
              <a:t>Escenarios</a:t>
            </a:r>
          </a:p>
        </p:txBody>
      </p:sp>
      <p:sp>
        <p:nvSpPr>
          <p:cNvPr id="15" name="Flecha: hacia abajo 14">
            <a:extLst>
              <a:ext uri="{FF2B5EF4-FFF2-40B4-BE49-F238E27FC236}">
                <a16:creationId xmlns:a16="http://schemas.microsoft.com/office/drawing/2014/main" id="{14B40D28-3594-4A8E-BF4F-CAD33082904A}"/>
              </a:ext>
            </a:extLst>
          </p:cNvPr>
          <p:cNvSpPr/>
          <p:nvPr/>
        </p:nvSpPr>
        <p:spPr>
          <a:xfrm rot="16200000">
            <a:off x="4332611" y="2800586"/>
            <a:ext cx="686287" cy="1766929"/>
          </a:xfrm>
          <a:prstGeom prst="downArrow">
            <a:avLst>
              <a:gd name="adj1" fmla="val 50000"/>
              <a:gd name="adj2" fmla="val 44610"/>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latin typeface="Bernard MT Condensed" panose="02050806060905020404" pitchFamily="18" charset="0"/>
            </a:endParaRPr>
          </a:p>
        </p:txBody>
      </p:sp>
      <p:sp>
        <p:nvSpPr>
          <p:cNvPr id="6" name="CuadroTexto 5">
            <a:extLst>
              <a:ext uri="{FF2B5EF4-FFF2-40B4-BE49-F238E27FC236}">
                <a16:creationId xmlns:a16="http://schemas.microsoft.com/office/drawing/2014/main" id="{12304933-1712-4F3E-8EDC-6C29A0922B9B}"/>
              </a:ext>
            </a:extLst>
          </p:cNvPr>
          <p:cNvSpPr txBox="1"/>
          <p:nvPr/>
        </p:nvSpPr>
        <p:spPr>
          <a:xfrm>
            <a:off x="5995364" y="2140408"/>
            <a:ext cx="1632498" cy="307777"/>
          </a:xfrm>
          <a:prstGeom prst="rect">
            <a:avLst/>
          </a:prstGeom>
          <a:noFill/>
        </p:spPr>
        <p:txBody>
          <a:bodyPr wrap="none" rtlCol="0">
            <a:spAutoFit/>
          </a:bodyPr>
          <a:lstStyle/>
          <a:p>
            <a:r>
              <a:rPr lang="es-CO" sz="1400" i="1" u="sng" dirty="0"/>
              <a:t>La diferencia entre: </a:t>
            </a:r>
          </a:p>
        </p:txBody>
      </p:sp>
      <p:sp>
        <p:nvSpPr>
          <p:cNvPr id="17" name="CuadroTexto 16">
            <a:extLst>
              <a:ext uri="{FF2B5EF4-FFF2-40B4-BE49-F238E27FC236}">
                <a16:creationId xmlns:a16="http://schemas.microsoft.com/office/drawing/2014/main" id="{4ABB0240-8829-4F34-8DFE-41F695CE5BE0}"/>
              </a:ext>
            </a:extLst>
          </p:cNvPr>
          <p:cNvSpPr txBox="1"/>
          <p:nvPr/>
        </p:nvSpPr>
        <p:spPr>
          <a:xfrm>
            <a:off x="8409239" y="2678341"/>
            <a:ext cx="745810" cy="307777"/>
          </a:xfrm>
          <a:prstGeom prst="rect">
            <a:avLst/>
          </a:prstGeom>
          <a:noFill/>
        </p:spPr>
        <p:txBody>
          <a:bodyPr wrap="square" rtlCol="0">
            <a:spAutoFit/>
          </a:bodyPr>
          <a:lstStyle/>
          <a:p>
            <a:r>
              <a:rPr lang="es-CO" sz="1400" i="1" u="sng" dirty="0"/>
              <a:t>Sí: </a:t>
            </a:r>
          </a:p>
        </p:txBody>
      </p: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F2791BA6-BC5D-41A7-8476-CAC2FB9B1E79}"/>
                  </a:ext>
                </a:extLst>
              </p:cNvPr>
              <p:cNvSpPr txBox="1"/>
              <p:nvPr/>
            </p:nvSpPr>
            <p:spPr>
              <a:xfrm>
                <a:off x="9348080" y="3992968"/>
                <a:ext cx="2443423" cy="518283"/>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s-CO" sz="1400" b="1" i="1" smtClean="0">
                          <a:latin typeface="Cambria Math" panose="02040503050406030204" pitchFamily="18" charset="0"/>
                        </a:rPr>
                        <m:t>𝑪𝒐𝒏𝒕𝒓𝒂𝒕𝒐</m:t>
                      </m:r>
                      <m:r>
                        <a:rPr lang="es-CO" sz="1400" b="1" i="1" smtClean="0">
                          <a:latin typeface="Cambria Math" panose="02040503050406030204" pitchFamily="18" charset="0"/>
                        </a:rPr>
                        <m:t> </m:t>
                      </m:r>
                      <m:r>
                        <a:rPr lang="es-CO" sz="1400" b="1" i="1" smtClean="0">
                          <a:latin typeface="Cambria Math" panose="02040503050406030204" pitchFamily="18" charset="0"/>
                        </a:rPr>
                        <m:t>𝑪𝒖𝒎𝒑𝒍𝒊𝒅𝒐</m:t>
                      </m:r>
                      <m:r>
                        <a:rPr lang="es-CO" sz="1400" b="1" i="1" smtClean="0">
                          <a:latin typeface="Cambria Math" panose="02040503050406030204" pitchFamily="18" charset="0"/>
                        </a:rPr>
                        <m:t>=</m:t>
                      </m:r>
                      <m:r>
                        <a:rPr lang="es-CO" sz="1400" b="0" i="1" smtClean="0">
                          <a:latin typeface="Cambria Math" panose="02040503050406030204" pitchFamily="18" charset="0"/>
                        </a:rPr>
                        <m:t>𝐴𝑐𝑒𝑝𝑡𝑎𝑟</m:t>
                      </m:r>
                      <m:r>
                        <a:rPr lang="es-CO" sz="1400" b="0" i="1" smtClean="0">
                          <a:latin typeface="Cambria Math" panose="02040503050406030204" pitchFamily="18" charset="0"/>
                        </a:rPr>
                        <m:t> </m:t>
                      </m:r>
                      <m:r>
                        <a:rPr lang="es-CO" sz="1400" b="0" i="1" smtClean="0">
                          <a:latin typeface="Cambria Math" panose="02040503050406030204" pitchFamily="18" charset="0"/>
                        </a:rPr>
                        <m:t>𝑝𝑟𝑜𝑝𝑢𝑒𝑠𝑡𝑎</m:t>
                      </m:r>
                      <m:r>
                        <a:rPr lang="es-CO" sz="1400" b="0" i="1" smtClean="0">
                          <a:latin typeface="Cambria Math" panose="02040503050406030204" pitchFamily="18" charset="0"/>
                        </a:rPr>
                        <m:t> </m:t>
                      </m:r>
                      <m:r>
                        <a:rPr lang="es-CO" sz="1400" b="0" i="1" smtClean="0">
                          <a:latin typeface="Cambria Math" panose="02040503050406030204" pitchFamily="18" charset="0"/>
                        </a:rPr>
                        <m:t>𝑑𝑒</m:t>
                      </m:r>
                      <m:r>
                        <a:rPr lang="es-CO" sz="1400" b="0" i="1" smtClean="0">
                          <a:latin typeface="Cambria Math" panose="02040503050406030204" pitchFamily="18" charset="0"/>
                        </a:rPr>
                        <m:t> </m:t>
                      </m:r>
                      <m:r>
                        <a:rPr lang="es-CO" sz="1400" b="0" i="1" smtClean="0">
                          <a:latin typeface="Cambria Math" panose="02040503050406030204" pitchFamily="18" charset="0"/>
                        </a:rPr>
                        <m:t>𝐶𝑎𝑛𝑜𝑛</m:t>
                      </m:r>
                    </m:oMath>
                  </m:oMathPara>
                </a14:m>
                <a:endParaRPr lang="es-CO" sz="1400" b="1" dirty="0"/>
              </a:p>
            </p:txBody>
          </p:sp>
        </mc:Choice>
        <mc:Fallback xmlns="">
          <p:sp>
            <p:nvSpPr>
              <p:cNvPr id="20" name="CuadroTexto 19">
                <a:extLst>
                  <a:ext uri="{FF2B5EF4-FFF2-40B4-BE49-F238E27FC236}">
                    <a16:creationId xmlns:a16="http://schemas.microsoft.com/office/drawing/2014/main" id="{F2791BA6-BC5D-41A7-8476-CAC2FB9B1E79}"/>
                  </a:ext>
                </a:extLst>
              </p:cNvPr>
              <p:cNvSpPr txBox="1">
                <a:spLocks noRot="1" noChangeAspect="1" noMove="1" noResize="1" noEditPoints="1" noAdjustHandles="1" noChangeArrowheads="1" noChangeShapeType="1" noTextEdit="1"/>
              </p:cNvSpPr>
              <p:nvPr/>
            </p:nvSpPr>
            <p:spPr>
              <a:xfrm>
                <a:off x="9348080" y="3992968"/>
                <a:ext cx="2443423" cy="518283"/>
              </a:xfrm>
              <a:prstGeom prst="rect">
                <a:avLst/>
              </a:prstGeom>
              <a:blipFill>
                <a:blip r:embed="rId7"/>
                <a:stretch>
                  <a:fillRect l="-2743" r="-1746" b="-4706"/>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1" name="Rectángulo 20">
                <a:extLst>
                  <a:ext uri="{FF2B5EF4-FFF2-40B4-BE49-F238E27FC236}">
                    <a16:creationId xmlns:a16="http://schemas.microsoft.com/office/drawing/2014/main" id="{E95DDDC5-2250-4C26-9611-22C78969BF90}"/>
                  </a:ext>
                </a:extLst>
              </p:cNvPr>
              <p:cNvSpPr/>
              <p:nvPr/>
            </p:nvSpPr>
            <p:spPr>
              <a:xfrm>
                <a:off x="9339908" y="3565048"/>
                <a:ext cx="2586865" cy="369332"/>
              </a:xfrm>
              <a:prstGeom prst="rect">
                <a:avLst/>
              </a:prstGeom>
            </p:spPr>
            <p:txBody>
              <a:bodyPr wrap="square">
                <a:spAutoFit/>
              </a:bodyPr>
              <a:lstStyle/>
              <a:p>
                <a14:m>
                  <m:oMath xmlns:m="http://schemas.openxmlformats.org/officeDocument/2006/math">
                    <m:sSub>
                      <m:sSubPr>
                        <m:ctrlPr>
                          <a:rPr lang="es-CO" i="1" smtClean="0">
                            <a:latin typeface="Cambria Math" panose="02040503050406030204" pitchFamily="18" charset="0"/>
                          </a:rPr>
                        </m:ctrlPr>
                      </m:sSubPr>
                      <m:e>
                        <m:r>
                          <a:rPr lang="es-CO" b="0" i="1">
                            <a:latin typeface="Cambria Math" panose="02040503050406030204" pitchFamily="18" charset="0"/>
                          </a:rPr>
                          <m:t>𝑉𝑃𝑁</m:t>
                        </m:r>
                      </m:e>
                      <m:sub>
                        <m:r>
                          <a:rPr lang="es-CO" b="0" i="1">
                            <a:latin typeface="Cambria Math" panose="02040503050406030204" pitchFamily="18" charset="0"/>
                          </a:rPr>
                          <m:t>𝐸</m:t>
                        </m:r>
                        <m:r>
                          <a:rPr lang="es-CO" b="0" i="1" smtClean="0">
                            <a:latin typeface="Cambria Math" panose="02040503050406030204" pitchFamily="18" charset="0"/>
                          </a:rPr>
                          <m:t>𝑆𝑇</m:t>
                        </m:r>
                      </m:sub>
                    </m:sSub>
                    <m:r>
                      <a:rPr lang="es-CO" b="0">
                        <a:latin typeface="Cambria Math" panose="02040503050406030204" pitchFamily="18" charset="0"/>
                      </a:rPr>
                      <m:t>&lt;</m:t>
                    </m:r>
                    <m:sSub>
                      <m:sSubPr>
                        <m:ctrlPr>
                          <a:rPr lang="es-CO" i="1">
                            <a:latin typeface="Cambria Math" panose="02040503050406030204" pitchFamily="18" charset="0"/>
                          </a:rPr>
                        </m:ctrlPr>
                      </m:sSubPr>
                      <m:e>
                        <m:r>
                          <a:rPr lang="es-CO" b="0" i="1">
                            <a:latin typeface="Cambria Math" panose="02040503050406030204" pitchFamily="18" charset="0"/>
                          </a:rPr>
                          <m:t>𝑉𝑃𝑁</m:t>
                        </m:r>
                      </m:e>
                      <m:sub>
                        <m:r>
                          <a:rPr lang="es-CO" b="0" i="1">
                            <a:latin typeface="Cambria Math" panose="02040503050406030204" pitchFamily="18" charset="0"/>
                          </a:rPr>
                          <m:t>𝐶</m:t>
                        </m:r>
                        <m:r>
                          <a:rPr lang="es-CO" b="0" i="1" smtClean="0">
                            <a:latin typeface="Cambria Math" panose="02040503050406030204" pitchFamily="18" charset="0"/>
                          </a:rPr>
                          <m:t>𝐴</m:t>
                        </m:r>
                      </m:sub>
                    </m:sSub>
                  </m:oMath>
                </a14:m>
                <a:r>
                  <a:rPr lang="es-CO" dirty="0"/>
                  <a:t> - 1 M</a:t>
                </a:r>
              </a:p>
            </p:txBody>
          </p:sp>
        </mc:Choice>
        <mc:Fallback xmlns="">
          <p:sp>
            <p:nvSpPr>
              <p:cNvPr id="21" name="Rectángulo 20">
                <a:extLst>
                  <a:ext uri="{FF2B5EF4-FFF2-40B4-BE49-F238E27FC236}">
                    <a16:creationId xmlns:a16="http://schemas.microsoft.com/office/drawing/2014/main" id="{E95DDDC5-2250-4C26-9611-22C78969BF90}"/>
                  </a:ext>
                </a:extLst>
              </p:cNvPr>
              <p:cNvSpPr>
                <a:spLocks noRot="1" noChangeAspect="1" noMove="1" noResize="1" noEditPoints="1" noAdjustHandles="1" noChangeArrowheads="1" noChangeShapeType="1" noTextEdit="1"/>
              </p:cNvSpPr>
              <p:nvPr/>
            </p:nvSpPr>
            <p:spPr>
              <a:xfrm>
                <a:off x="9339908" y="3565048"/>
                <a:ext cx="2586865" cy="369332"/>
              </a:xfrm>
              <a:prstGeom prst="rect">
                <a:avLst/>
              </a:prstGeom>
              <a:blipFill>
                <a:blip r:embed="rId8"/>
                <a:stretch>
                  <a:fillRect t="-10000" b="-26667"/>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2" name="Rectángulo 21">
                <a:extLst>
                  <a:ext uri="{FF2B5EF4-FFF2-40B4-BE49-F238E27FC236}">
                    <a16:creationId xmlns:a16="http://schemas.microsoft.com/office/drawing/2014/main" id="{414E7A6F-466D-4451-96B7-7EE014EA00F4}"/>
                  </a:ext>
                </a:extLst>
              </p:cNvPr>
              <p:cNvSpPr/>
              <p:nvPr/>
            </p:nvSpPr>
            <p:spPr>
              <a:xfrm>
                <a:off x="5864937" y="3599048"/>
                <a:ext cx="26512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smtClean="0">
                              <a:latin typeface="Cambria Math" panose="02040503050406030204" pitchFamily="18" charset="0"/>
                            </a:rPr>
                          </m:ctrlPr>
                        </m:sSubPr>
                        <m:e>
                          <m:r>
                            <a:rPr lang="es-CO" b="0" i="1">
                              <a:latin typeface="Cambria Math" panose="02040503050406030204" pitchFamily="18" charset="0"/>
                            </a:rPr>
                            <m:t>𝑉𝑃𝑁</m:t>
                          </m:r>
                        </m:e>
                        <m:sub>
                          <m:r>
                            <a:rPr lang="es-CO" b="0" i="1">
                              <a:latin typeface="Cambria Math" panose="02040503050406030204" pitchFamily="18" charset="0"/>
                            </a:rPr>
                            <m:t>𝐸</m:t>
                          </m:r>
                          <m:r>
                            <a:rPr lang="es-CO" b="0" i="1" smtClean="0">
                              <a:latin typeface="Cambria Math" panose="02040503050406030204" pitchFamily="18" charset="0"/>
                            </a:rPr>
                            <m:t>𝑆𝑇</m:t>
                          </m:r>
                        </m:sub>
                      </m:sSub>
                      <m:r>
                        <a:rPr lang="es-CO" b="0">
                          <a:latin typeface="Cambria Math" panose="02040503050406030204" pitchFamily="18" charset="0"/>
                          <a:ea typeface="Cambria Math" panose="02040503050406030204" pitchFamily="18" charset="0"/>
                        </a:rPr>
                        <m:t>≥</m:t>
                      </m:r>
                      <m:sSub>
                        <m:sSubPr>
                          <m:ctrlPr>
                            <a:rPr lang="es-CO" i="1">
                              <a:latin typeface="Cambria Math" panose="02040503050406030204" pitchFamily="18" charset="0"/>
                            </a:rPr>
                          </m:ctrlPr>
                        </m:sSubPr>
                        <m:e>
                          <m:r>
                            <a:rPr lang="es-CO" b="0" i="1">
                              <a:latin typeface="Cambria Math" panose="02040503050406030204" pitchFamily="18" charset="0"/>
                            </a:rPr>
                            <m:t>𝑉𝑃𝑁</m:t>
                          </m:r>
                        </m:e>
                        <m:sub>
                          <m:r>
                            <a:rPr lang="es-CO" b="0" i="1" smtClean="0">
                              <a:latin typeface="Cambria Math" panose="02040503050406030204" pitchFamily="18" charset="0"/>
                            </a:rPr>
                            <m:t>𝐶𝐴</m:t>
                          </m:r>
                          <m:r>
                            <a:rPr lang="es-CO" b="0" i="1" smtClean="0">
                              <a:latin typeface="Cambria Math" panose="02040503050406030204" pitchFamily="18" charset="0"/>
                            </a:rPr>
                            <m:t> </m:t>
                          </m:r>
                        </m:sub>
                      </m:sSub>
                      <m:r>
                        <a:rPr lang="es-CO" b="0" i="1" smtClean="0">
                          <a:latin typeface="Cambria Math" panose="02040503050406030204" pitchFamily="18" charset="0"/>
                        </a:rPr>
                        <m:t>−1 </m:t>
                      </m:r>
                      <m:r>
                        <a:rPr lang="es-CO" b="0" i="1" smtClean="0">
                          <a:latin typeface="Cambria Math" panose="02040503050406030204" pitchFamily="18" charset="0"/>
                        </a:rPr>
                        <m:t>𝑀</m:t>
                      </m:r>
                    </m:oMath>
                  </m:oMathPara>
                </a14:m>
                <a:endParaRPr lang="es-CO" dirty="0"/>
              </a:p>
            </p:txBody>
          </p:sp>
        </mc:Choice>
        <mc:Fallback xmlns="">
          <p:sp>
            <p:nvSpPr>
              <p:cNvPr id="22" name="Rectángulo 21">
                <a:extLst>
                  <a:ext uri="{FF2B5EF4-FFF2-40B4-BE49-F238E27FC236}">
                    <a16:creationId xmlns:a16="http://schemas.microsoft.com/office/drawing/2014/main" id="{414E7A6F-466D-4451-96B7-7EE014EA00F4}"/>
                  </a:ext>
                </a:extLst>
              </p:cNvPr>
              <p:cNvSpPr>
                <a:spLocks noRot="1" noChangeAspect="1" noMove="1" noResize="1" noEditPoints="1" noAdjustHandles="1" noChangeArrowheads="1" noChangeShapeType="1" noTextEdit="1"/>
              </p:cNvSpPr>
              <p:nvPr/>
            </p:nvSpPr>
            <p:spPr>
              <a:xfrm>
                <a:off x="5864937" y="3599048"/>
                <a:ext cx="2651239" cy="369332"/>
              </a:xfrm>
              <a:prstGeom prst="rect">
                <a:avLst/>
              </a:prstGeom>
              <a:blipFill>
                <a:blip r:embed="rId9"/>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5136FAEE-277D-4504-86ED-F446732F516E}"/>
                  </a:ext>
                </a:extLst>
              </p:cNvPr>
              <p:cNvSpPr txBox="1"/>
              <p:nvPr/>
            </p:nvSpPr>
            <p:spPr>
              <a:xfrm>
                <a:off x="5686104" y="3974321"/>
                <a:ext cx="3353957" cy="518283"/>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s-CO" sz="1400" b="1" i="1" smtClean="0">
                          <a:latin typeface="Cambria Math" panose="02040503050406030204" pitchFamily="18" charset="0"/>
                        </a:rPr>
                        <m:t>𝑪𝒐𝒏𝒕𝒓𝒂𝒕𝒐</m:t>
                      </m:r>
                      <m:r>
                        <a:rPr lang="es-CO" sz="1400" b="1" i="1" smtClean="0">
                          <a:latin typeface="Cambria Math" panose="02040503050406030204" pitchFamily="18" charset="0"/>
                        </a:rPr>
                        <m:t> </m:t>
                      </m:r>
                      <m:r>
                        <a:rPr lang="es-CO" sz="1400" b="1" i="1" smtClean="0">
                          <a:latin typeface="Cambria Math" panose="02040503050406030204" pitchFamily="18" charset="0"/>
                        </a:rPr>
                        <m:t>𝑪𝒖𝒎𝒑𝒍𝒊𝒅𝒐</m:t>
                      </m:r>
                      <m:r>
                        <a:rPr lang="es-CO" sz="1400" b="1" i="1" smtClean="0">
                          <a:latin typeface="Cambria Math" panose="02040503050406030204" pitchFamily="18" charset="0"/>
                        </a:rPr>
                        <m:t>=</m:t>
                      </m:r>
                      <m:r>
                        <a:rPr lang="es-CO" sz="1400" b="0" i="1" smtClean="0">
                          <a:latin typeface="Cambria Math" panose="02040503050406030204" pitchFamily="18" charset="0"/>
                        </a:rPr>
                        <m:t>𝑅𝑒𝑣𝑖𝑠𝑎𝑟</m:t>
                      </m:r>
                      <m:r>
                        <a:rPr lang="es-CO" sz="1400" b="0" i="1" smtClean="0">
                          <a:latin typeface="Cambria Math" panose="02040503050406030204" pitchFamily="18" charset="0"/>
                        </a:rPr>
                        <m:t> </m:t>
                      </m:r>
                      <m:r>
                        <a:rPr lang="es-CO" sz="1400" b="0" i="1" smtClean="0">
                          <a:latin typeface="Cambria Math" panose="02040503050406030204" pitchFamily="18" charset="0"/>
                        </a:rPr>
                        <m:t>𝑚𝑎𝑡𝑟𝑖𝑧</m:t>
                      </m:r>
                      <m:r>
                        <a:rPr lang="es-CO" sz="1400" b="0" i="1" smtClean="0">
                          <a:latin typeface="Cambria Math" panose="02040503050406030204" pitchFamily="18" charset="0"/>
                        </a:rPr>
                        <m:t> </m:t>
                      </m:r>
                      <m:r>
                        <a:rPr lang="es-CO" sz="1400" b="0" i="1" smtClean="0">
                          <a:latin typeface="Cambria Math" panose="02040503050406030204" pitchFamily="18" charset="0"/>
                        </a:rPr>
                        <m:t>𝑡𝑜𝑚𝑎</m:t>
                      </m:r>
                      <m:r>
                        <a:rPr lang="es-CO" sz="1400" b="0" i="1" smtClean="0">
                          <a:latin typeface="Cambria Math" panose="02040503050406030204" pitchFamily="18" charset="0"/>
                        </a:rPr>
                        <m:t> </m:t>
                      </m:r>
                      <m:r>
                        <a:rPr lang="es-CO" sz="1400" b="0" i="1" smtClean="0">
                          <a:latin typeface="Cambria Math" panose="02040503050406030204" pitchFamily="18" charset="0"/>
                        </a:rPr>
                        <m:t>𝑑𝑒</m:t>
                      </m:r>
                      <m:r>
                        <a:rPr lang="es-CO" sz="1400" b="0" i="1" smtClean="0">
                          <a:latin typeface="Cambria Math" panose="02040503050406030204" pitchFamily="18" charset="0"/>
                        </a:rPr>
                        <m:t> </m:t>
                      </m:r>
                      <m:r>
                        <a:rPr lang="es-CO" sz="1400" b="0" i="1" smtClean="0">
                          <a:latin typeface="Cambria Math" panose="02040503050406030204" pitchFamily="18" charset="0"/>
                        </a:rPr>
                        <m:t>𝑑𝑒𝑐𝑖𝑠𝑖𝑜𝑛𝑒𝑠</m:t>
                      </m:r>
                    </m:oMath>
                  </m:oMathPara>
                </a14:m>
                <a:endParaRPr lang="es-CO" sz="1400" dirty="0"/>
              </a:p>
            </p:txBody>
          </p:sp>
        </mc:Choice>
        <mc:Fallback xmlns="">
          <p:sp>
            <p:nvSpPr>
              <p:cNvPr id="23" name="CuadroTexto 22">
                <a:extLst>
                  <a:ext uri="{FF2B5EF4-FFF2-40B4-BE49-F238E27FC236}">
                    <a16:creationId xmlns:a16="http://schemas.microsoft.com/office/drawing/2014/main" id="{5136FAEE-277D-4504-86ED-F446732F516E}"/>
                  </a:ext>
                </a:extLst>
              </p:cNvPr>
              <p:cNvSpPr txBox="1">
                <a:spLocks noRot="1" noChangeAspect="1" noMove="1" noResize="1" noEditPoints="1" noAdjustHandles="1" noChangeArrowheads="1" noChangeShapeType="1" noTextEdit="1"/>
              </p:cNvSpPr>
              <p:nvPr/>
            </p:nvSpPr>
            <p:spPr>
              <a:xfrm>
                <a:off x="5686104" y="3974321"/>
                <a:ext cx="3353957" cy="518283"/>
              </a:xfrm>
              <a:prstGeom prst="rect">
                <a:avLst/>
              </a:prstGeom>
              <a:blipFill>
                <a:blip r:embed="rId10"/>
                <a:stretch>
                  <a:fillRect/>
                </a:stretch>
              </a:blipFill>
            </p:spPr>
            <p:txBody>
              <a:bodyPr/>
              <a:lstStyle/>
              <a:p>
                <a:r>
                  <a:rPr lang="es-CO">
                    <a:noFill/>
                  </a:rPr>
                  <a:t> </a:t>
                </a:r>
              </a:p>
            </p:txBody>
          </p:sp>
        </mc:Fallback>
      </mc:AlternateContent>
      <p:sp>
        <p:nvSpPr>
          <p:cNvPr id="25" name="Rectángulo 24">
            <a:extLst>
              <a:ext uri="{FF2B5EF4-FFF2-40B4-BE49-F238E27FC236}">
                <a16:creationId xmlns:a16="http://schemas.microsoft.com/office/drawing/2014/main" id="{B1EC8D84-F413-4568-9F6C-C0071EA7F020}"/>
              </a:ext>
            </a:extLst>
          </p:cNvPr>
          <p:cNvSpPr/>
          <p:nvPr/>
        </p:nvSpPr>
        <p:spPr>
          <a:xfrm>
            <a:off x="5797233" y="4605482"/>
            <a:ext cx="5776687" cy="461665"/>
          </a:xfrm>
          <a:prstGeom prst="rect">
            <a:avLst/>
          </a:prstGeom>
        </p:spPr>
        <p:txBody>
          <a:bodyPr wrap="square">
            <a:spAutoFit/>
          </a:bodyPr>
          <a:lstStyle/>
          <a:p>
            <a:r>
              <a:rPr lang="es-CO" sz="1200" b="1" dirty="0"/>
              <a:t>Nota: </a:t>
            </a:r>
            <a:r>
              <a:rPr lang="es-CO" sz="1200" dirty="0"/>
              <a:t>No se tolerara el cumplimiento del contrato; en caso de presentarse, </a:t>
            </a:r>
            <a:r>
              <a:rPr lang="es-CO" sz="1200" u="sng" dirty="0"/>
              <a:t>la entidad iniciara el debido proceso jurídico. </a:t>
            </a:r>
          </a:p>
        </p:txBody>
      </p:sp>
      <p:cxnSp>
        <p:nvCxnSpPr>
          <p:cNvPr id="27" name="Conector recto de flecha 26">
            <a:extLst>
              <a:ext uri="{FF2B5EF4-FFF2-40B4-BE49-F238E27FC236}">
                <a16:creationId xmlns:a16="http://schemas.microsoft.com/office/drawing/2014/main" id="{F7F930C2-0790-48BC-8919-A31815EEAC47}"/>
              </a:ext>
            </a:extLst>
          </p:cNvPr>
          <p:cNvCxnSpPr>
            <a:cxnSpLocks/>
          </p:cNvCxnSpPr>
          <p:nvPr/>
        </p:nvCxnSpPr>
        <p:spPr>
          <a:xfrm>
            <a:off x="7588227" y="2960993"/>
            <a:ext cx="0" cy="614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C18F0250-DBE8-4BE1-8494-9E0E50C2DC8C}"/>
              </a:ext>
            </a:extLst>
          </p:cNvPr>
          <p:cNvCxnSpPr>
            <a:cxnSpLocks/>
          </p:cNvCxnSpPr>
          <p:nvPr/>
        </p:nvCxnSpPr>
        <p:spPr>
          <a:xfrm>
            <a:off x="10190654" y="2960993"/>
            <a:ext cx="0" cy="614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F921C810-7E8F-442C-885E-0A0A2D965790}"/>
              </a:ext>
            </a:extLst>
          </p:cNvPr>
          <p:cNvCxnSpPr/>
          <p:nvPr/>
        </p:nvCxnSpPr>
        <p:spPr>
          <a:xfrm>
            <a:off x="7588227" y="2960993"/>
            <a:ext cx="26024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A06D9F04-F3AA-4118-B3FA-3297CAAA8FB9}"/>
              </a:ext>
            </a:extLst>
          </p:cNvPr>
          <p:cNvCxnSpPr>
            <a:cxnSpLocks/>
          </p:cNvCxnSpPr>
          <p:nvPr/>
        </p:nvCxnSpPr>
        <p:spPr>
          <a:xfrm>
            <a:off x="8865252" y="2772311"/>
            <a:ext cx="0" cy="19027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ángulo 25">
            <a:extLst>
              <a:ext uri="{FF2B5EF4-FFF2-40B4-BE49-F238E27FC236}">
                <a16:creationId xmlns:a16="http://schemas.microsoft.com/office/drawing/2014/main" id="{1F3B22F0-6030-4FC2-8AD4-72723B1F41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CuadroTexto 28">
            <a:extLst>
              <a:ext uri="{FF2B5EF4-FFF2-40B4-BE49-F238E27FC236}">
                <a16:creationId xmlns:a16="http://schemas.microsoft.com/office/drawing/2014/main" id="{619E4EDA-B22C-4C0B-AC8D-D4571215590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30" name="Imagen 29">
            <a:extLst>
              <a:ext uri="{FF2B5EF4-FFF2-40B4-BE49-F238E27FC236}">
                <a16:creationId xmlns:a16="http://schemas.microsoft.com/office/drawing/2014/main" id="{C99C4C51-2B64-4A26-B08A-6C5D46B3E5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1" name="Imagen 30">
            <a:extLst>
              <a:ext uri="{FF2B5EF4-FFF2-40B4-BE49-F238E27FC236}">
                <a16:creationId xmlns:a16="http://schemas.microsoft.com/office/drawing/2014/main" id="{0A125BB2-6F2A-4123-B35B-17C9E234771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303509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959" y="789917"/>
            <a:ext cx="11801574" cy="954107"/>
          </a:xfrm>
          <a:prstGeom prst="rect">
            <a:avLst/>
          </a:prstGeom>
          <a:noFill/>
        </p:spPr>
        <p:txBody>
          <a:bodyPr wrap="square" rtlCol="0">
            <a:spAutoFit/>
          </a:bodyPr>
          <a:lstStyle/>
          <a:p>
            <a:pPr algn="ctr"/>
            <a:r>
              <a:rPr lang="es-ES" sz="4400" b="1" dirty="0">
                <a:solidFill>
                  <a:srgbClr val="002060"/>
                </a:solidFill>
              </a:rPr>
              <a:t>ESCENARIOS</a:t>
            </a:r>
          </a:p>
          <a:p>
            <a:pPr algn="ctr"/>
            <a:endParaRPr lang="es-ES" sz="1200" dirty="0">
              <a:solidFill>
                <a:srgbClr val="000A8B"/>
              </a:solidFill>
            </a:endParaRPr>
          </a:p>
        </p:txBody>
      </p:sp>
      <p:graphicFrame>
        <p:nvGraphicFramePr>
          <p:cNvPr id="3" name="Tabla 2">
            <a:extLst>
              <a:ext uri="{FF2B5EF4-FFF2-40B4-BE49-F238E27FC236}">
                <a16:creationId xmlns:a16="http://schemas.microsoft.com/office/drawing/2014/main" id="{3AE74AB3-16B3-4AE2-A31D-E21C641280B2}"/>
              </a:ext>
            </a:extLst>
          </p:cNvPr>
          <p:cNvGraphicFramePr>
            <a:graphicFrameLocks noGrp="1"/>
          </p:cNvGraphicFramePr>
          <p:nvPr>
            <p:extLst>
              <p:ext uri="{D42A27DB-BD31-4B8C-83A1-F6EECF244321}">
                <p14:modId xmlns:p14="http://schemas.microsoft.com/office/powerpoint/2010/main" val="3341579575"/>
              </p:ext>
            </p:extLst>
          </p:nvPr>
        </p:nvGraphicFramePr>
        <p:xfrm>
          <a:off x="1864207" y="1734132"/>
          <a:ext cx="8463586" cy="4429492"/>
        </p:xfrm>
        <a:graphic>
          <a:graphicData uri="http://schemas.openxmlformats.org/drawingml/2006/table">
            <a:tbl>
              <a:tblPr firstRow="1" bandRow="1">
                <a:tableStyleId>{5C22544A-7EE6-4342-B048-85BDC9FD1C3A}</a:tableStyleId>
              </a:tblPr>
              <a:tblGrid>
                <a:gridCol w="4219177">
                  <a:extLst>
                    <a:ext uri="{9D8B030D-6E8A-4147-A177-3AD203B41FA5}">
                      <a16:colId xmlns:a16="http://schemas.microsoft.com/office/drawing/2014/main" val="3720631502"/>
                    </a:ext>
                  </a:extLst>
                </a:gridCol>
                <a:gridCol w="4244409">
                  <a:extLst>
                    <a:ext uri="{9D8B030D-6E8A-4147-A177-3AD203B41FA5}">
                      <a16:colId xmlns:a16="http://schemas.microsoft.com/office/drawing/2014/main" val="554868691"/>
                    </a:ext>
                  </a:extLst>
                </a:gridCol>
              </a:tblGrid>
              <a:tr h="381763">
                <a:tc>
                  <a:txBody>
                    <a:bodyPr/>
                    <a:lstStyle/>
                    <a:p>
                      <a:pPr algn="ctr"/>
                      <a:r>
                        <a:rPr lang="es-CO" dirty="0"/>
                        <a:t>Con estimado de renta</a:t>
                      </a:r>
                    </a:p>
                  </a:txBody>
                  <a:tcPr>
                    <a:solidFill>
                      <a:srgbClr val="002060"/>
                    </a:solidFill>
                  </a:tcPr>
                </a:tc>
                <a:tc>
                  <a:txBody>
                    <a:bodyPr/>
                    <a:lstStyle/>
                    <a:p>
                      <a:pPr algn="ctr"/>
                      <a:r>
                        <a:rPr lang="es-CO" dirty="0"/>
                        <a:t>Con propuesta de canon</a:t>
                      </a:r>
                    </a:p>
                  </a:txBody>
                  <a:tcPr>
                    <a:solidFill>
                      <a:srgbClr val="002060"/>
                    </a:solidFill>
                  </a:tcPr>
                </a:tc>
                <a:extLst>
                  <a:ext uri="{0D108BD9-81ED-4DB2-BD59-A6C34878D82A}">
                    <a16:rowId xmlns:a16="http://schemas.microsoft.com/office/drawing/2014/main" val="4045367158"/>
                  </a:ext>
                </a:extLst>
              </a:tr>
              <a:tr h="122373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El pago por canon es igual al estimado de renta proyectado por las Gerencias Regionales, la Gerencia Comercial o los Depositarios.</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Existen propuestas de canon por debajo del valor del estimado de renta. </a:t>
                      </a:r>
                    </a:p>
                    <a:p>
                      <a:pPr algn="ctr"/>
                      <a:endParaRPr lang="es-CO" dirty="0">
                        <a:solidFill>
                          <a:srgbClr val="002060"/>
                        </a:solidFill>
                      </a:endParaRPr>
                    </a:p>
                  </a:txBody>
                  <a:tcPr anchor="ctr"/>
                </a:tc>
                <a:extLst>
                  <a:ext uri="{0D108BD9-81ED-4DB2-BD59-A6C34878D82A}">
                    <a16:rowId xmlns:a16="http://schemas.microsoft.com/office/drawing/2014/main" val="2699954472"/>
                  </a:ext>
                </a:extLst>
              </a:tr>
              <a:tr h="94133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El inmueble estará desocupado mientras surte el proceso jurídico y logra arrendarse.</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El inmueble se mantendrá ocupado</a:t>
                      </a:r>
                    </a:p>
                    <a:p>
                      <a:pPr algn="ctr"/>
                      <a:endParaRPr lang="es-CO" dirty="0"/>
                    </a:p>
                  </a:txBody>
                  <a:tcPr anchor="ctr"/>
                </a:tc>
                <a:extLst>
                  <a:ext uri="{0D108BD9-81ED-4DB2-BD59-A6C34878D82A}">
                    <a16:rowId xmlns:a16="http://schemas.microsoft.com/office/drawing/2014/main" val="2554528487"/>
                  </a:ext>
                </a:extLst>
              </a:tr>
              <a:tr h="122373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Se deben asumir unos gastos administrativos mientras el inmueble esté desocupado y para ponerlo en arriendo.</a:t>
                      </a:r>
                    </a:p>
                  </a:txBody>
                  <a:tcPr/>
                </a:tc>
                <a:tc row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Los gastos administrativos y de reparaciones serán asumidos por el arrendatario. </a:t>
                      </a:r>
                    </a:p>
                  </a:txBody>
                  <a:tcPr anchor="ctr"/>
                </a:tc>
                <a:extLst>
                  <a:ext uri="{0D108BD9-81ED-4DB2-BD59-A6C34878D82A}">
                    <a16:rowId xmlns:a16="http://schemas.microsoft.com/office/drawing/2014/main" val="3333453950"/>
                  </a:ext>
                </a:extLst>
              </a:tr>
              <a:tr h="658933">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s-CO" dirty="0">
                          <a:solidFill>
                            <a:srgbClr val="002060"/>
                          </a:solidFill>
                        </a:rPr>
                        <a:t>Se debe asumir la indemnización para terminar el contrato.</a:t>
                      </a:r>
                    </a:p>
                  </a:txBody>
                  <a:tcPr/>
                </a:tc>
                <a:tc v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s-CO" dirty="0">
                        <a:solidFill>
                          <a:srgbClr val="002060"/>
                        </a:solidFill>
                      </a:endParaRPr>
                    </a:p>
                  </a:txBody>
                  <a:tcPr/>
                </a:tc>
                <a:extLst>
                  <a:ext uri="{0D108BD9-81ED-4DB2-BD59-A6C34878D82A}">
                    <a16:rowId xmlns:a16="http://schemas.microsoft.com/office/drawing/2014/main" val="2726346640"/>
                  </a:ext>
                </a:extLst>
              </a:tr>
            </a:tbl>
          </a:graphicData>
        </a:graphic>
      </p:graphicFrame>
      <p:sp>
        <p:nvSpPr>
          <p:cNvPr id="8" name="Rectángulo 7">
            <a:extLst>
              <a:ext uri="{FF2B5EF4-FFF2-40B4-BE49-F238E27FC236}">
                <a16:creationId xmlns:a16="http://schemas.microsoft.com/office/drawing/2014/main" id="{368C0C73-3A5F-4027-9185-FB064ADBD60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B3687F0C-910E-43DC-92AC-4A05301CC8E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10" name="Imagen 9">
            <a:extLst>
              <a:ext uri="{FF2B5EF4-FFF2-40B4-BE49-F238E27FC236}">
                <a16:creationId xmlns:a16="http://schemas.microsoft.com/office/drawing/2014/main" id="{CF22D87A-8B6A-4892-8293-8B042BC6D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75572A4-8DB1-44BB-8E73-950CE9BF8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940937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Rectángulo 7">
                <a:extLst>
                  <a:ext uri="{FF2B5EF4-FFF2-40B4-BE49-F238E27FC236}">
                    <a16:creationId xmlns:a16="http://schemas.microsoft.com/office/drawing/2014/main" id="{8FC32C4D-CB83-4C31-9AB9-1193618A697B}"/>
                  </a:ext>
                </a:extLst>
              </p:cNvPr>
              <p:cNvSpPr/>
              <p:nvPr/>
            </p:nvSpPr>
            <p:spPr>
              <a:xfrm>
                <a:off x="6971666" y="2329077"/>
                <a:ext cx="3842109" cy="679032"/>
              </a:xfrm>
              <a:prstGeom prst="rect">
                <a:avLst/>
              </a:prstGeom>
            </p:spPr>
            <p:txBody>
              <a:bodyPr wrap="square">
                <a:spAutoFit/>
              </a:bodyPr>
              <a:lstStyle/>
              <a:p>
                <a:pPr marL="457200" algn="ctr"/>
                <a14:m>
                  <m:oMathPara xmlns:m="http://schemas.openxmlformats.org/officeDocument/2006/math">
                    <m:oMathParaPr>
                      <m:jc m:val="centerGroup"/>
                    </m:oMathParaPr>
                    <m:oMath xmlns:m="http://schemas.openxmlformats.org/officeDocument/2006/math">
                      <m:sSub>
                        <m:sSubPr>
                          <m:ctrlPr>
                            <a:rPr lang="es-CO" i="1" smtClean="0">
                              <a:solidFill>
                                <a:srgbClr val="000000"/>
                              </a:solidFill>
                              <a:latin typeface="Cambria Math" panose="02040503050406030204" pitchFamily="18" charset="0"/>
                            </a:rPr>
                          </m:ctrlPr>
                        </m:sSubPr>
                        <m:e>
                          <m:r>
                            <a:rPr lang="es-CO" i="1">
                              <a:solidFill>
                                <a:srgbClr val="000000"/>
                              </a:solidFill>
                              <a:latin typeface="Cambria Math" panose="02040503050406030204" pitchFamily="18" charset="0"/>
                            </a:rPr>
                            <m:t>𝑉𝑃𝑁</m:t>
                          </m:r>
                        </m:e>
                        <m:sub>
                          <m:r>
                            <a:rPr lang="es-CO" b="0" i="1" smtClean="0">
                              <a:solidFill>
                                <a:srgbClr val="000000"/>
                              </a:solidFill>
                              <a:latin typeface="Cambria Math" panose="02040503050406030204" pitchFamily="18" charset="0"/>
                            </a:rPr>
                            <m:t>𝐶𝐴</m:t>
                          </m:r>
                        </m:sub>
                      </m:sSub>
                      <m:r>
                        <a:rPr lang="es-CO">
                          <a:solidFill>
                            <a:srgbClr val="000000"/>
                          </a:solidFill>
                          <a:latin typeface="Cambria Math" panose="02040503050406030204" pitchFamily="18" charset="0"/>
                          <a:ea typeface="Calibri" panose="020F0502020204030204" pitchFamily="34" charset="0"/>
                        </a:rPr>
                        <m:t>=</m:t>
                      </m:r>
                      <m:f>
                        <m:fPr>
                          <m:ctrlPr>
                            <a:rPr lang="es-CO" i="1">
                              <a:solidFill>
                                <a:srgbClr val="000000"/>
                              </a:solidFill>
                              <a:latin typeface="Cambria Math" panose="02040503050406030204" pitchFamily="18" charset="0"/>
                              <a:ea typeface="Calibri" panose="020F0502020204030204" pitchFamily="34" charset="0"/>
                            </a:rPr>
                          </m:ctrlPr>
                        </m:fPr>
                        <m:num>
                          <m:r>
                            <a:rPr lang="es-CO" i="1">
                              <a:solidFill>
                                <a:srgbClr val="000000"/>
                              </a:solidFill>
                              <a:latin typeface="Cambria Math" panose="02040503050406030204" pitchFamily="18" charset="0"/>
                              <a:ea typeface="Calibri" panose="020F0502020204030204" pitchFamily="34" charset="0"/>
                            </a:rPr>
                            <m:t>𝐶𝑎</m:t>
                          </m:r>
                          <m:r>
                            <a:rPr lang="es-CO" i="1">
                              <a:solidFill>
                                <a:srgbClr val="000000"/>
                              </a:solidFill>
                              <a:latin typeface="Cambria Math" panose="02040503050406030204" pitchFamily="18" charset="0"/>
                              <a:ea typeface="Calibri" panose="020F0502020204030204" pitchFamily="34" charset="0"/>
                            </a:rPr>
                            <m:t>∗</m:t>
                          </m:r>
                          <m:d>
                            <m:dPr>
                              <m:ctrlPr>
                                <a:rPr lang="es-CO" i="1">
                                  <a:solidFill>
                                    <a:srgbClr val="000000"/>
                                  </a:solidFill>
                                  <a:latin typeface="Cambria Math" panose="02040503050406030204" pitchFamily="18" charset="0"/>
                                  <a:ea typeface="Calibri" panose="020F0502020204030204" pitchFamily="34" charset="0"/>
                                </a:rPr>
                              </m:ctrlPr>
                            </m:dPr>
                            <m:e>
                              <m:r>
                                <a:rPr lang="es-CO" i="1">
                                  <a:solidFill>
                                    <a:srgbClr val="000000"/>
                                  </a:solidFill>
                                  <a:latin typeface="Cambria Math" panose="02040503050406030204" pitchFamily="18" charset="0"/>
                                  <a:ea typeface="Calibri" panose="020F0502020204030204" pitchFamily="34" charset="0"/>
                                </a:rPr>
                                <m:t>𝑡</m:t>
                              </m:r>
                            </m:e>
                          </m:d>
                          <m:r>
                            <a:rPr lang="es-CO" b="0" i="1" smtClean="0">
                              <a:solidFill>
                                <a:srgbClr val="000000"/>
                              </a:solidFill>
                              <a:latin typeface="Cambria Math" panose="02040503050406030204" pitchFamily="18" charset="0"/>
                              <a:ea typeface="Calibri" panose="020F0502020204030204" pitchFamily="34" charset="0"/>
                            </a:rPr>
                            <m:t> −</m:t>
                          </m:r>
                          <m:r>
                            <a:rPr lang="es-CO" b="0" i="1" smtClean="0">
                              <a:solidFill>
                                <a:srgbClr val="000000"/>
                              </a:solidFill>
                              <a:latin typeface="Cambria Math" panose="02040503050406030204" pitchFamily="18" charset="0"/>
                              <a:ea typeface="Calibri" panose="020F0502020204030204" pitchFamily="34" charset="0"/>
                            </a:rPr>
                            <m:t>𝐷</m:t>
                          </m:r>
                        </m:num>
                        <m:den>
                          <m:sSup>
                            <m:sSupPr>
                              <m:ctrlPr>
                                <a:rPr lang="es-CO" i="1">
                                  <a:solidFill>
                                    <a:srgbClr val="000000"/>
                                  </a:solidFill>
                                  <a:latin typeface="Cambria Math" panose="02040503050406030204" pitchFamily="18" charset="0"/>
                                  <a:ea typeface="Calibri" panose="020F0502020204030204" pitchFamily="34" charset="0"/>
                                </a:rPr>
                              </m:ctrlPr>
                            </m:sSupPr>
                            <m:e>
                              <m:r>
                                <a:rPr lang="es-CO" i="1">
                                  <a:solidFill>
                                    <a:srgbClr val="000000"/>
                                  </a:solidFill>
                                  <a:latin typeface="Cambria Math" panose="02040503050406030204" pitchFamily="18" charset="0"/>
                                  <a:ea typeface="Calibri" panose="020F0502020204030204" pitchFamily="34" charset="0"/>
                                </a:rPr>
                                <m:t>(1+</m:t>
                              </m:r>
                              <m:r>
                                <a:rPr lang="es-CO" i="1">
                                  <a:solidFill>
                                    <a:srgbClr val="000000"/>
                                  </a:solidFill>
                                  <a:latin typeface="Cambria Math" panose="02040503050406030204" pitchFamily="18" charset="0"/>
                                  <a:ea typeface="Calibri" panose="020F0502020204030204" pitchFamily="34" charset="0"/>
                                </a:rPr>
                                <m:t>𝑖</m:t>
                              </m:r>
                              <m:r>
                                <a:rPr lang="es-CO" i="1">
                                  <a:solidFill>
                                    <a:srgbClr val="000000"/>
                                  </a:solidFill>
                                  <a:latin typeface="Cambria Math" panose="02040503050406030204" pitchFamily="18" charset="0"/>
                                  <a:ea typeface="Calibri" panose="020F0502020204030204" pitchFamily="34" charset="0"/>
                                </a:rPr>
                                <m:t>)</m:t>
                              </m:r>
                            </m:e>
                            <m:sup>
                              <m:r>
                                <a:rPr lang="es-CO" i="1">
                                  <a:solidFill>
                                    <a:srgbClr val="000000"/>
                                  </a:solidFill>
                                  <a:latin typeface="Cambria Math" panose="02040503050406030204" pitchFamily="18" charset="0"/>
                                  <a:ea typeface="Calibri" panose="020F0502020204030204" pitchFamily="34" charset="0"/>
                                </a:rPr>
                                <m:t>𝑡</m:t>
                              </m:r>
                            </m:sup>
                          </m:sSup>
                        </m:den>
                      </m:f>
                    </m:oMath>
                  </m:oMathPara>
                </a14:m>
                <a:endParaRPr lang="es-CO" dirty="0">
                  <a:solidFill>
                    <a:srgbClr val="000000"/>
                  </a:solidFill>
                  <a:latin typeface="Arial" panose="020B0604020202020204" pitchFamily="34" charset="0"/>
                  <a:ea typeface="Calibri" panose="020F0502020204030204" pitchFamily="34" charset="0"/>
                </a:endParaRPr>
              </a:p>
            </p:txBody>
          </p:sp>
        </mc:Choice>
        <mc:Fallback xmlns="">
          <p:sp>
            <p:nvSpPr>
              <p:cNvPr id="8" name="Rectángulo 7">
                <a:extLst>
                  <a:ext uri="{FF2B5EF4-FFF2-40B4-BE49-F238E27FC236}">
                    <a16:creationId xmlns:a16="http://schemas.microsoft.com/office/drawing/2014/main" id="{8FC32C4D-CB83-4C31-9AB9-1193618A697B}"/>
                  </a:ext>
                </a:extLst>
              </p:cNvPr>
              <p:cNvSpPr>
                <a:spLocks noRot="1" noChangeAspect="1" noMove="1" noResize="1" noEditPoints="1" noAdjustHandles="1" noChangeArrowheads="1" noChangeShapeType="1" noTextEdit="1"/>
              </p:cNvSpPr>
              <p:nvPr/>
            </p:nvSpPr>
            <p:spPr>
              <a:xfrm>
                <a:off x="6971666" y="2329077"/>
                <a:ext cx="3842109" cy="679032"/>
              </a:xfrm>
              <a:prstGeom prst="rect">
                <a:avLst/>
              </a:prstGeom>
              <a:blipFill>
                <a:blip r:embed="rId4"/>
                <a:stretch>
                  <a:fillRect/>
                </a:stretch>
              </a:blipFill>
            </p:spPr>
            <p:txBody>
              <a:bodyPr/>
              <a:lstStyle/>
              <a:p>
                <a:r>
                  <a:rPr lang="es-CO">
                    <a:noFill/>
                  </a:rPr>
                  <a:t> </a:t>
                </a:r>
              </a:p>
            </p:txBody>
          </p:sp>
        </mc:Fallback>
      </mc:AlternateContent>
      <p:sp>
        <p:nvSpPr>
          <p:cNvPr id="9" name="Rectángulo 8">
            <a:extLst>
              <a:ext uri="{FF2B5EF4-FFF2-40B4-BE49-F238E27FC236}">
                <a16:creationId xmlns:a16="http://schemas.microsoft.com/office/drawing/2014/main" id="{ACEA2BB2-79E7-48F4-AEF6-A58FE9C0C1FD}"/>
              </a:ext>
            </a:extLst>
          </p:cNvPr>
          <p:cNvSpPr/>
          <p:nvPr/>
        </p:nvSpPr>
        <p:spPr>
          <a:xfrm>
            <a:off x="7829036" y="1704944"/>
            <a:ext cx="2984739" cy="439807"/>
          </a:xfrm>
          <a:prstGeom prst="rect">
            <a:avLst/>
          </a:prstGeom>
          <a:solidFill>
            <a:srgbClr val="002060"/>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CANON</a:t>
            </a: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79E022E5-B2C4-41D1-897E-B36B14A6C726}"/>
                  </a:ext>
                </a:extLst>
              </p:cNvPr>
              <p:cNvSpPr txBox="1"/>
              <p:nvPr/>
            </p:nvSpPr>
            <p:spPr>
              <a:xfrm>
                <a:off x="6733128" y="3338934"/>
                <a:ext cx="4813934" cy="2246769"/>
              </a:xfrm>
              <a:prstGeom prst="rect">
                <a:avLst/>
              </a:prstGeom>
              <a:noFill/>
            </p:spPr>
            <p:txBody>
              <a:bodyPr wrap="square" rtlCol="0">
                <a:spAutoFit/>
              </a:bodyPr>
              <a:lstStyle/>
              <a:p>
                <a:r>
                  <a:rPr lang="es-CO" sz="1400" b="1" dirty="0"/>
                  <a:t>Donde: </a:t>
                </a:r>
              </a:p>
              <a:p>
                <a:pPr marL="285750" indent="-285750">
                  <a:buFont typeface="Arial" panose="020B0604020202020204" pitchFamily="34" charset="0"/>
                  <a:buChar char="•"/>
                </a:pPr>
                <a14:m>
                  <m:oMath xmlns:m="http://schemas.openxmlformats.org/officeDocument/2006/math">
                    <m:sSub>
                      <m:sSubPr>
                        <m:ctrlPr>
                          <a:rPr lang="es-CO" sz="1400" b="1" i="1">
                            <a:latin typeface="Cambria Math" panose="02040503050406030204" pitchFamily="18" charset="0"/>
                          </a:rPr>
                        </m:ctrlPr>
                      </m:sSubPr>
                      <m:e>
                        <m:r>
                          <a:rPr lang="es-CO" sz="1400" b="1" i="1">
                            <a:latin typeface="Cambria Math" panose="02040503050406030204" pitchFamily="18" charset="0"/>
                          </a:rPr>
                          <m:t>𝑽𝑷𝑵</m:t>
                        </m:r>
                      </m:e>
                      <m:sub>
                        <m:r>
                          <a:rPr lang="es-CO" sz="1400" b="1" i="1">
                            <a:latin typeface="Cambria Math" panose="02040503050406030204" pitchFamily="18" charset="0"/>
                          </a:rPr>
                          <m:t>𝑪</m:t>
                        </m:r>
                        <m:r>
                          <a:rPr lang="es-CO" sz="1400" b="1" i="1" smtClean="0">
                            <a:latin typeface="Cambria Math" panose="02040503050406030204" pitchFamily="18" charset="0"/>
                          </a:rPr>
                          <m:t>𝑨</m:t>
                        </m:r>
                      </m:sub>
                    </m:sSub>
                    <m:r>
                      <a:rPr lang="es-CO" sz="1400" b="1" i="1">
                        <a:latin typeface="Cambria Math" panose="02040503050406030204" pitchFamily="18" charset="0"/>
                      </a:rPr>
                      <m:t>= </m:t>
                    </m:r>
                  </m:oMath>
                </a14:m>
                <a:r>
                  <a:rPr lang="es-CO" sz="1400" dirty="0"/>
                  <a:t>Valor presente del ingreso neto con canon.</a:t>
                </a:r>
              </a:p>
              <a:p>
                <a:pPr marL="285750" indent="-285750">
                  <a:buFont typeface="Arial" panose="020B0604020202020204" pitchFamily="34" charset="0"/>
                  <a:buChar char="•"/>
                </a:pPr>
                <a14:m>
                  <m:oMath xmlns:m="http://schemas.openxmlformats.org/officeDocument/2006/math">
                    <m:r>
                      <a:rPr lang="es-CO" sz="1400" b="1" i="1">
                        <a:latin typeface="Cambria Math" panose="02040503050406030204" pitchFamily="18" charset="0"/>
                      </a:rPr>
                      <m:t>𝑪𝒂</m:t>
                    </m:r>
                    <m:r>
                      <a:rPr lang="es-CO" sz="1400" b="1" i="1">
                        <a:latin typeface="Cambria Math" panose="02040503050406030204" pitchFamily="18" charset="0"/>
                      </a:rPr>
                      <m:t>=</m:t>
                    </m:r>
                  </m:oMath>
                </a14:m>
                <a:r>
                  <a:rPr lang="es-ES" sz="1400" dirty="0"/>
                  <a:t> </a:t>
                </a:r>
                <a:r>
                  <a:rPr lang="es-CO" sz="1400" dirty="0"/>
                  <a:t>Canon de arrendamiento actual.</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𝒕</m:t>
                    </m:r>
                    <m:r>
                      <a:rPr lang="es-CO" sz="1400" b="1" i="1">
                        <a:latin typeface="Cambria Math" panose="02040503050406030204" pitchFamily="18" charset="0"/>
                      </a:rPr>
                      <m:t>=</m:t>
                    </m:r>
                  </m:oMath>
                </a14:m>
                <a:r>
                  <a:rPr lang="es-CO" sz="1400" b="1" dirty="0"/>
                  <a:t> </a:t>
                </a:r>
                <a:r>
                  <a:rPr lang="es-ES" sz="1400" dirty="0"/>
                  <a:t>Tiempo de duración de contrato arrendamiento (12 meses).</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𝑫</m:t>
                    </m:r>
                    <m:r>
                      <a:rPr lang="es-CO" sz="1400" b="1" i="1">
                        <a:latin typeface="Cambria Math" panose="02040503050406030204" pitchFamily="18" charset="0"/>
                      </a:rPr>
                      <m:t>= </m:t>
                    </m:r>
                  </m:oMath>
                </a14:m>
                <a:r>
                  <a:rPr lang="es-ES" sz="1400" dirty="0"/>
                  <a:t>Pago de Impuestos, Administraciones y demás pagos de bienes productivos.</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𝒊</m:t>
                    </m:r>
                    <m:r>
                      <a:rPr lang="es-CO" sz="1400" b="1" i="1">
                        <a:latin typeface="Cambria Math" panose="02040503050406030204" pitchFamily="18" charset="0"/>
                      </a:rPr>
                      <m:t>=</m:t>
                    </m:r>
                  </m:oMath>
                </a14:m>
                <a:r>
                  <a:rPr lang="es-ES" sz="1400" b="1" dirty="0"/>
                  <a:t> </a:t>
                </a:r>
                <a:r>
                  <a:rPr lang="es-ES" sz="1400" dirty="0"/>
                  <a:t>Tasa de captación Banco de la Republica (DTF) de la semana en la que se hace el análisis, transformada en nominal mensual.</a:t>
                </a:r>
              </a:p>
            </p:txBody>
          </p:sp>
        </mc:Choice>
        <mc:Fallback xmlns="">
          <p:sp>
            <p:nvSpPr>
              <p:cNvPr id="11" name="CuadroTexto 10">
                <a:extLst>
                  <a:ext uri="{FF2B5EF4-FFF2-40B4-BE49-F238E27FC236}">
                    <a16:creationId xmlns:a16="http://schemas.microsoft.com/office/drawing/2014/main" id="{79E022E5-B2C4-41D1-897E-B36B14A6C726}"/>
                  </a:ext>
                </a:extLst>
              </p:cNvPr>
              <p:cNvSpPr txBox="1">
                <a:spLocks noRot="1" noChangeAspect="1" noMove="1" noResize="1" noEditPoints="1" noAdjustHandles="1" noChangeArrowheads="1" noChangeShapeType="1" noTextEdit="1"/>
              </p:cNvSpPr>
              <p:nvPr/>
            </p:nvSpPr>
            <p:spPr>
              <a:xfrm>
                <a:off x="6733128" y="3338934"/>
                <a:ext cx="4813934" cy="2246769"/>
              </a:xfrm>
              <a:prstGeom prst="rect">
                <a:avLst/>
              </a:prstGeom>
              <a:blipFill>
                <a:blip r:embed="rId5"/>
                <a:stretch>
                  <a:fillRect l="-380" t="-543" r="-507" b="-1902"/>
                </a:stretch>
              </a:blipFill>
            </p:spPr>
            <p:txBody>
              <a:bodyPr/>
              <a:lstStyle/>
              <a:p>
                <a:r>
                  <a:rPr lang="es-CO">
                    <a:noFill/>
                  </a:rPr>
                  <a:t> </a:t>
                </a:r>
              </a:p>
            </p:txBody>
          </p:sp>
        </mc:Fallback>
      </mc:AlternateContent>
      <p:sp>
        <p:nvSpPr>
          <p:cNvPr id="12" name="Rectángulo 11">
            <a:extLst>
              <a:ext uri="{FF2B5EF4-FFF2-40B4-BE49-F238E27FC236}">
                <a16:creationId xmlns:a16="http://schemas.microsoft.com/office/drawing/2014/main" id="{CDEEEB36-B3F9-4DEA-99F4-4C55BDCA62DB}"/>
              </a:ext>
            </a:extLst>
          </p:cNvPr>
          <p:cNvSpPr/>
          <p:nvPr/>
        </p:nvSpPr>
        <p:spPr>
          <a:xfrm>
            <a:off x="1658586" y="1704943"/>
            <a:ext cx="2984739" cy="439807"/>
          </a:xfrm>
          <a:prstGeom prst="rect">
            <a:avLst/>
          </a:prstGeom>
          <a:solidFill>
            <a:srgbClr val="002060"/>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ESTIMADO DE RENTA</a:t>
            </a:r>
          </a:p>
        </p:txBody>
      </p:sp>
      <mc:AlternateContent xmlns:mc="http://schemas.openxmlformats.org/markup-compatibility/2006" xmlns:a14="http://schemas.microsoft.com/office/drawing/2010/main">
        <mc:Choice Requires="a14">
          <p:sp>
            <p:nvSpPr>
              <p:cNvPr id="13" name="Rectángulo 12">
                <a:extLst>
                  <a:ext uri="{FF2B5EF4-FFF2-40B4-BE49-F238E27FC236}">
                    <a16:creationId xmlns:a16="http://schemas.microsoft.com/office/drawing/2014/main" id="{627833DC-CD32-4856-9B41-E99E37637F8D}"/>
                  </a:ext>
                </a:extLst>
              </p:cNvPr>
              <p:cNvSpPr/>
              <p:nvPr/>
            </p:nvSpPr>
            <p:spPr>
              <a:xfrm>
                <a:off x="-275170" y="2329077"/>
                <a:ext cx="6583081" cy="684290"/>
              </a:xfrm>
              <a:prstGeom prst="rect">
                <a:avLst/>
              </a:prstGeom>
            </p:spPr>
            <p:txBody>
              <a:bodyPr wrap="square">
                <a:spAutoFit/>
              </a:bodyPr>
              <a:lstStyle/>
              <a:p>
                <a:pPr marL="457200" algn="ctr"/>
                <a14:m>
                  <m:oMathPara xmlns:m="http://schemas.openxmlformats.org/officeDocument/2006/math">
                    <m:oMathParaPr>
                      <m:jc m:val="centerGroup"/>
                    </m:oMathParaPr>
                    <m:oMath xmlns:m="http://schemas.openxmlformats.org/officeDocument/2006/math">
                      <m:sSub>
                        <m:sSubPr>
                          <m:ctrlPr>
                            <a:rPr lang="es-CO" i="1" smtClean="0">
                              <a:solidFill>
                                <a:srgbClr val="000000"/>
                              </a:solidFill>
                              <a:latin typeface="Cambria Math" panose="02040503050406030204" pitchFamily="18" charset="0"/>
                            </a:rPr>
                          </m:ctrlPr>
                        </m:sSubPr>
                        <m:e>
                          <m:r>
                            <a:rPr lang="es-CO" i="1">
                              <a:solidFill>
                                <a:srgbClr val="000000"/>
                              </a:solidFill>
                              <a:latin typeface="Cambria Math" panose="02040503050406030204" pitchFamily="18" charset="0"/>
                            </a:rPr>
                            <m:t>𝑉𝑃𝑁</m:t>
                          </m:r>
                        </m:e>
                        <m:sub>
                          <m:r>
                            <a:rPr lang="es-CO" i="1">
                              <a:solidFill>
                                <a:srgbClr val="000000"/>
                              </a:solidFill>
                              <a:latin typeface="Cambria Math" panose="02040503050406030204" pitchFamily="18" charset="0"/>
                            </a:rPr>
                            <m:t>𝐸</m:t>
                          </m:r>
                          <m:r>
                            <a:rPr lang="es-CO" b="0" i="1" smtClean="0">
                              <a:solidFill>
                                <a:srgbClr val="000000"/>
                              </a:solidFill>
                              <a:latin typeface="Cambria Math" panose="02040503050406030204" pitchFamily="18" charset="0"/>
                            </a:rPr>
                            <m:t>𝑆𝑇</m:t>
                          </m:r>
                        </m:sub>
                      </m:sSub>
                      <m:r>
                        <a:rPr lang="es-CO" i="1">
                          <a:solidFill>
                            <a:srgbClr val="000000"/>
                          </a:solidFill>
                          <a:latin typeface="Cambria Math" panose="02040503050406030204" pitchFamily="18" charset="0"/>
                          <a:ea typeface="Calibri" panose="020F0502020204030204" pitchFamily="34" charset="0"/>
                        </a:rPr>
                        <m:t>=</m:t>
                      </m:r>
                      <m:f>
                        <m:fPr>
                          <m:ctrlPr>
                            <a:rPr lang="es-CO" i="1">
                              <a:solidFill>
                                <a:srgbClr val="000000"/>
                              </a:solidFill>
                              <a:latin typeface="Cambria Math" panose="02040503050406030204" pitchFamily="18" charset="0"/>
                              <a:ea typeface="Calibri" panose="020F0502020204030204" pitchFamily="34" charset="0"/>
                            </a:rPr>
                          </m:ctrlPr>
                        </m:fPr>
                        <m:num>
                          <m:d>
                            <m:dPr>
                              <m:begChr m:val="["/>
                              <m:endChr m:val="]"/>
                              <m:ctrlPr>
                                <a:rPr lang="es-CO" i="1">
                                  <a:solidFill>
                                    <a:srgbClr val="000000"/>
                                  </a:solidFill>
                                  <a:latin typeface="Cambria Math" panose="02040503050406030204" pitchFamily="18" charset="0"/>
                                  <a:ea typeface="Calibri" panose="020F0502020204030204" pitchFamily="34" charset="0"/>
                                </a:rPr>
                              </m:ctrlPr>
                            </m:dPr>
                            <m:e>
                              <m:r>
                                <a:rPr lang="es-CO" i="1">
                                  <a:solidFill>
                                    <a:srgbClr val="000000"/>
                                  </a:solidFill>
                                  <a:latin typeface="Cambria Math" panose="02040503050406030204" pitchFamily="18" charset="0"/>
                                  <a:ea typeface="Calibri" panose="020F0502020204030204" pitchFamily="34" charset="0"/>
                                </a:rPr>
                                <m:t>𝐸𝑟</m:t>
                              </m:r>
                              <m:r>
                                <a:rPr lang="es-CO" i="1">
                                  <a:solidFill>
                                    <a:srgbClr val="000000"/>
                                  </a:solidFill>
                                  <a:latin typeface="Cambria Math" panose="02040503050406030204" pitchFamily="18" charset="0"/>
                                  <a:ea typeface="Calibri" panose="020F0502020204030204" pitchFamily="34" charset="0"/>
                                </a:rPr>
                                <m:t>(</m:t>
                              </m:r>
                              <m:r>
                                <a:rPr lang="es-CO" i="1">
                                  <a:solidFill>
                                    <a:srgbClr val="000000"/>
                                  </a:solidFill>
                                  <a:latin typeface="Cambria Math" panose="02040503050406030204" pitchFamily="18" charset="0"/>
                                  <a:ea typeface="Calibri" panose="020F0502020204030204" pitchFamily="34" charset="0"/>
                                </a:rPr>
                                <m:t>𝑡</m:t>
                              </m:r>
                              <m:r>
                                <a:rPr lang="es-CO" i="1">
                                  <a:solidFill>
                                    <a:srgbClr val="000000"/>
                                  </a:solidFill>
                                  <a:latin typeface="Cambria Math" panose="02040503050406030204" pitchFamily="18" charset="0"/>
                                  <a:ea typeface="Calibri" panose="020F0502020204030204" pitchFamily="34" charset="0"/>
                                </a:rPr>
                                <m:t>)</m:t>
                              </m:r>
                            </m:e>
                          </m:d>
                          <m:r>
                            <a:rPr lang="es-CO" i="1">
                              <a:solidFill>
                                <a:srgbClr val="000000"/>
                              </a:solidFill>
                              <a:latin typeface="Cambria Math" panose="02040503050406030204" pitchFamily="18" charset="0"/>
                              <a:ea typeface="Calibri" panose="020F0502020204030204" pitchFamily="34" charset="0"/>
                            </a:rPr>
                            <m:t>−</m:t>
                          </m:r>
                          <m:d>
                            <m:dPr>
                              <m:begChr m:val="["/>
                              <m:endChr m:val="]"/>
                              <m:ctrlPr>
                                <a:rPr lang="es-CO" i="1">
                                  <a:solidFill>
                                    <a:srgbClr val="000000"/>
                                  </a:solidFill>
                                  <a:latin typeface="Cambria Math" panose="02040503050406030204" pitchFamily="18" charset="0"/>
                                  <a:ea typeface="Calibri" panose="020F0502020204030204" pitchFamily="34" charset="0"/>
                                </a:rPr>
                              </m:ctrlPr>
                            </m:dPr>
                            <m:e>
                              <m:r>
                                <a:rPr lang="es-CO" i="1">
                                  <a:solidFill>
                                    <a:srgbClr val="000000"/>
                                  </a:solidFill>
                                  <a:latin typeface="Cambria Math" panose="02040503050406030204" pitchFamily="18" charset="0"/>
                                  <a:ea typeface="Calibri" panose="020F0502020204030204" pitchFamily="34" charset="0"/>
                                </a:rPr>
                                <m:t>𝐺𝐴</m:t>
                              </m:r>
                              <m:r>
                                <a:rPr lang="es-CO" i="1">
                                  <a:solidFill>
                                    <a:srgbClr val="000000"/>
                                  </a:solidFill>
                                  <a:latin typeface="Cambria Math" panose="02040503050406030204" pitchFamily="18" charset="0"/>
                                  <a:ea typeface="Calibri" panose="020F0502020204030204" pitchFamily="34" charset="0"/>
                                </a:rPr>
                                <m:t>∗</m:t>
                              </m:r>
                              <m:d>
                                <m:dPr>
                                  <m:ctrlPr>
                                    <a:rPr lang="es-CO" i="1">
                                      <a:solidFill>
                                        <a:srgbClr val="000000"/>
                                      </a:solidFill>
                                      <a:latin typeface="Cambria Math" panose="02040503050406030204" pitchFamily="18" charset="0"/>
                                      <a:ea typeface="Calibri" panose="020F0502020204030204" pitchFamily="34" charset="0"/>
                                    </a:rPr>
                                  </m:ctrlPr>
                                </m:dPr>
                                <m:e>
                                  <m:r>
                                    <a:rPr lang="es-CO" i="1">
                                      <a:solidFill>
                                        <a:srgbClr val="000000"/>
                                      </a:solidFill>
                                      <a:latin typeface="Cambria Math" panose="02040503050406030204" pitchFamily="18" charset="0"/>
                                      <a:ea typeface="Calibri" panose="020F0502020204030204" pitchFamily="34" charset="0"/>
                                    </a:rPr>
                                    <m:t>𝑛</m:t>
                                  </m:r>
                                </m:e>
                              </m:d>
                              <m:r>
                                <a:rPr lang="es-CO" i="1">
                                  <a:solidFill>
                                    <a:srgbClr val="000000"/>
                                  </a:solidFill>
                                  <a:latin typeface="Cambria Math" panose="02040503050406030204" pitchFamily="18" charset="0"/>
                                  <a:ea typeface="Calibri" panose="020F0502020204030204" pitchFamily="34" charset="0"/>
                                </a:rPr>
                                <m:t>+</m:t>
                              </m:r>
                              <m:r>
                                <a:rPr lang="es-CO" b="0" i="1" smtClean="0">
                                  <a:solidFill>
                                    <a:srgbClr val="000000"/>
                                  </a:solidFill>
                                  <a:latin typeface="Cambria Math" panose="02040503050406030204" pitchFamily="18" charset="0"/>
                                  <a:ea typeface="Calibri" panose="020F0502020204030204" pitchFamily="34" charset="0"/>
                                </a:rPr>
                                <m:t>𝐶𝑒𝑠𝑡</m:t>
                              </m:r>
                              <m:r>
                                <a:rPr lang="es-CO" b="0" i="1" smtClean="0">
                                  <a:solidFill>
                                    <a:srgbClr val="000000"/>
                                  </a:solidFill>
                                  <a:latin typeface="Cambria Math" panose="02040503050406030204" pitchFamily="18" charset="0"/>
                                </a:rPr>
                                <m:t>+</m:t>
                              </m:r>
                              <m:r>
                                <a:rPr lang="es-CO" b="0" i="1" smtClean="0">
                                  <a:solidFill>
                                    <a:srgbClr val="000000"/>
                                  </a:solidFill>
                                  <a:latin typeface="Cambria Math" panose="02040503050406030204" pitchFamily="18" charset="0"/>
                                </a:rPr>
                                <m:t>𝐶𝑑</m:t>
                              </m:r>
                            </m:e>
                          </m:d>
                        </m:num>
                        <m:den>
                          <m:sSup>
                            <m:sSupPr>
                              <m:ctrlPr>
                                <a:rPr lang="es-CO" i="1">
                                  <a:solidFill>
                                    <a:srgbClr val="000000"/>
                                  </a:solidFill>
                                  <a:latin typeface="Cambria Math" panose="02040503050406030204" pitchFamily="18" charset="0"/>
                                  <a:ea typeface="Calibri" panose="020F0502020204030204" pitchFamily="34" charset="0"/>
                                </a:rPr>
                              </m:ctrlPr>
                            </m:sSupPr>
                            <m:e>
                              <m:r>
                                <a:rPr lang="es-CO" i="1">
                                  <a:solidFill>
                                    <a:srgbClr val="000000"/>
                                  </a:solidFill>
                                  <a:latin typeface="Cambria Math" panose="02040503050406030204" pitchFamily="18" charset="0"/>
                                  <a:ea typeface="Calibri" panose="020F0502020204030204" pitchFamily="34" charset="0"/>
                                </a:rPr>
                                <m:t>(1+</m:t>
                              </m:r>
                              <m:r>
                                <a:rPr lang="es-CO" b="0" i="1" smtClean="0">
                                  <a:solidFill>
                                    <a:srgbClr val="000000"/>
                                  </a:solidFill>
                                  <a:latin typeface="Cambria Math" panose="02040503050406030204" pitchFamily="18" charset="0"/>
                                  <a:ea typeface="Calibri" panose="020F0502020204030204" pitchFamily="34" charset="0"/>
                                </a:rPr>
                                <m:t>𝑖</m:t>
                              </m:r>
                              <m:r>
                                <a:rPr lang="es-CO" i="1">
                                  <a:solidFill>
                                    <a:srgbClr val="000000"/>
                                  </a:solidFill>
                                  <a:latin typeface="Cambria Math" panose="02040503050406030204" pitchFamily="18" charset="0"/>
                                  <a:ea typeface="Calibri" panose="020F0502020204030204" pitchFamily="34" charset="0"/>
                                </a:rPr>
                                <m:t>)</m:t>
                              </m:r>
                            </m:e>
                            <m:sup>
                              <m:r>
                                <a:rPr lang="es-CO" i="1">
                                  <a:solidFill>
                                    <a:srgbClr val="000000"/>
                                  </a:solidFill>
                                  <a:latin typeface="Cambria Math" panose="02040503050406030204" pitchFamily="18" charset="0"/>
                                  <a:ea typeface="Calibri" panose="020F0502020204030204" pitchFamily="34" charset="0"/>
                                </a:rPr>
                                <m:t>(</m:t>
                              </m:r>
                              <m:r>
                                <a:rPr lang="es-CO" i="1">
                                  <a:solidFill>
                                    <a:srgbClr val="000000"/>
                                  </a:solidFill>
                                  <a:latin typeface="Cambria Math" panose="02040503050406030204" pitchFamily="18" charset="0"/>
                                  <a:ea typeface="Calibri" panose="020F0502020204030204" pitchFamily="34" charset="0"/>
                                </a:rPr>
                                <m:t>𝑡</m:t>
                              </m:r>
                              <m:r>
                                <a:rPr lang="es-CO" i="1">
                                  <a:solidFill>
                                    <a:srgbClr val="000000"/>
                                  </a:solidFill>
                                  <a:latin typeface="Cambria Math" panose="02040503050406030204" pitchFamily="18" charset="0"/>
                                  <a:ea typeface="Calibri" panose="020F0502020204030204" pitchFamily="34" charset="0"/>
                                </a:rPr>
                                <m:t>+</m:t>
                              </m:r>
                              <m:r>
                                <a:rPr lang="es-CO" i="1">
                                  <a:solidFill>
                                    <a:srgbClr val="000000"/>
                                  </a:solidFill>
                                  <a:latin typeface="Cambria Math" panose="02040503050406030204" pitchFamily="18" charset="0"/>
                                  <a:ea typeface="Calibri" panose="020F0502020204030204" pitchFamily="34" charset="0"/>
                                </a:rPr>
                                <m:t>𝑛</m:t>
                              </m:r>
                              <m:r>
                                <a:rPr lang="es-CO" i="1">
                                  <a:solidFill>
                                    <a:srgbClr val="000000"/>
                                  </a:solidFill>
                                  <a:latin typeface="Cambria Math" panose="02040503050406030204" pitchFamily="18" charset="0"/>
                                  <a:ea typeface="Calibri" panose="020F0502020204030204" pitchFamily="34" charset="0"/>
                                </a:rPr>
                                <m:t>)</m:t>
                              </m:r>
                            </m:sup>
                          </m:sSup>
                        </m:den>
                      </m:f>
                    </m:oMath>
                  </m:oMathPara>
                </a14:m>
                <a:endParaRPr lang="es-CO" dirty="0">
                  <a:solidFill>
                    <a:srgbClr val="000000"/>
                  </a:solidFill>
                  <a:latin typeface="Arial" panose="020B0604020202020204" pitchFamily="34" charset="0"/>
                  <a:ea typeface="Calibri" panose="020F0502020204030204" pitchFamily="34" charset="0"/>
                </a:endParaRPr>
              </a:p>
            </p:txBody>
          </p:sp>
        </mc:Choice>
        <mc:Fallback xmlns="">
          <p:sp>
            <p:nvSpPr>
              <p:cNvPr id="13" name="Rectángulo 12">
                <a:extLst>
                  <a:ext uri="{FF2B5EF4-FFF2-40B4-BE49-F238E27FC236}">
                    <a16:creationId xmlns:a16="http://schemas.microsoft.com/office/drawing/2014/main" id="{627833DC-CD32-4856-9B41-E99E37637F8D}"/>
                  </a:ext>
                </a:extLst>
              </p:cNvPr>
              <p:cNvSpPr>
                <a:spLocks noRot="1" noChangeAspect="1" noMove="1" noResize="1" noEditPoints="1" noAdjustHandles="1" noChangeArrowheads="1" noChangeShapeType="1" noTextEdit="1"/>
              </p:cNvSpPr>
              <p:nvPr/>
            </p:nvSpPr>
            <p:spPr>
              <a:xfrm>
                <a:off x="-275170" y="2329077"/>
                <a:ext cx="6583081" cy="684290"/>
              </a:xfrm>
              <a:prstGeom prst="rect">
                <a:avLst/>
              </a:prstGeom>
              <a:blipFill>
                <a:blip r:embed="rId6"/>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B2667227-5876-4125-B18E-8D45E034CD63}"/>
                  </a:ext>
                </a:extLst>
              </p:cNvPr>
              <p:cNvSpPr txBox="1"/>
              <p:nvPr/>
            </p:nvSpPr>
            <p:spPr>
              <a:xfrm>
                <a:off x="371061" y="3324420"/>
                <a:ext cx="5592417" cy="2893100"/>
              </a:xfrm>
              <a:prstGeom prst="rect">
                <a:avLst/>
              </a:prstGeom>
              <a:noFill/>
            </p:spPr>
            <p:txBody>
              <a:bodyPr wrap="square" rtlCol="0">
                <a:spAutoFit/>
              </a:bodyPr>
              <a:lstStyle/>
              <a:p>
                <a:r>
                  <a:rPr lang="es-CO" sz="1400" b="1" dirty="0"/>
                  <a:t>Donde: </a:t>
                </a:r>
              </a:p>
              <a:p>
                <a:pPr marL="285750" indent="-285750">
                  <a:buFont typeface="Arial" panose="020B0604020202020204" pitchFamily="34" charset="0"/>
                  <a:buChar char="•"/>
                </a:pPr>
                <a14:m>
                  <m:oMath xmlns:m="http://schemas.openxmlformats.org/officeDocument/2006/math">
                    <m:sSub>
                      <m:sSubPr>
                        <m:ctrlPr>
                          <a:rPr lang="es-CO" sz="1400" b="1" i="1">
                            <a:latin typeface="Cambria Math" panose="02040503050406030204" pitchFamily="18" charset="0"/>
                          </a:rPr>
                        </m:ctrlPr>
                      </m:sSubPr>
                      <m:e>
                        <m:r>
                          <a:rPr lang="es-CO" sz="1400" b="1" i="1">
                            <a:latin typeface="Cambria Math" panose="02040503050406030204" pitchFamily="18" charset="0"/>
                          </a:rPr>
                          <m:t>𝑽𝑷𝑵</m:t>
                        </m:r>
                      </m:e>
                      <m:sub>
                        <m:r>
                          <a:rPr lang="es-CO" sz="1400" b="1" i="1" smtClean="0">
                            <a:latin typeface="Cambria Math" panose="02040503050406030204" pitchFamily="18" charset="0"/>
                          </a:rPr>
                          <m:t>𝑬𝑺𝑻</m:t>
                        </m:r>
                      </m:sub>
                    </m:sSub>
                    <m:r>
                      <a:rPr lang="es-CO" sz="1400" b="1" i="1">
                        <a:latin typeface="Cambria Math" panose="02040503050406030204" pitchFamily="18" charset="0"/>
                      </a:rPr>
                      <m:t>= </m:t>
                    </m:r>
                  </m:oMath>
                </a14:m>
                <a:r>
                  <a:rPr lang="es-CO" sz="1400" dirty="0"/>
                  <a:t>Valor presente del ingreso neto si el inmueble se arrienda de acuerdo al estimado de renta.</a:t>
                </a:r>
              </a:p>
              <a:p>
                <a:pPr marL="285750" indent="-285750">
                  <a:buFont typeface="Arial" panose="020B0604020202020204" pitchFamily="34" charset="0"/>
                  <a:buChar char="•"/>
                </a:pPr>
                <a14:m>
                  <m:oMath xmlns:m="http://schemas.openxmlformats.org/officeDocument/2006/math">
                    <m:r>
                      <a:rPr lang="es-CO" sz="1400" b="1" i="1">
                        <a:latin typeface="Cambria Math" panose="02040503050406030204" pitchFamily="18" charset="0"/>
                      </a:rPr>
                      <m:t>𝑬</m:t>
                    </m:r>
                    <m:r>
                      <a:rPr lang="es-CO" sz="1400" b="1" i="1" smtClean="0">
                        <a:latin typeface="Cambria Math" panose="02040503050406030204" pitchFamily="18" charset="0"/>
                      </a:rPr>
                      <m:t>𝒔</m:t>
                    </m:r>
                    <m:r>
                      <a:rPr lang="es-CO" sz="1400" b="1" i="1">
                        <a:latin typeface="Cambria Math" panose="02040503050406030204" pitchFamily="18" charset="0"/>
                      </a:rPr>
                      <m:t>𝒓</m:t>
                    </m:r>
                    <m:r>
                      <a:rPr lang="es-CO" sz="1400" b="1" i="1">
                        <a:latin typeface="Cambria Math" panose="02040503050406030204" pitchFamily="18" charset="0"/>
                      </a:rPr>
                      <m:t>=</m:t>
                    </m:r>
                  </m:oMath>
                </a14:m>
                <a:r>
                  <a:rPr lang="es-ES" sz="1400" dirty="0"/>
                  <a:t> Estimado de renta mensual.</a:t>
                </a:r>
                <a:endParaRPr lang="es-CO" sz="1400" dirty="0"/>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𝒕</m:t>
                    </m:r>
                    <m:r>
                      <a:rPr lang="es-CO" sz="1400" b="1" i="1">
                        <a:latin typeface="Cambria Math" panose="02040503050406030204" pitchFamily="18" charset="0"/>
                      </a:rPr>
                      <m:t>=</m:t>
                    </m:r>
                  </m:oMath>
                </a14:m>
                <a:r>
                  <a:rPr lang="es-CO" sz="1400" b="1" dirty="0"/>
                  <a:t> </a:t>
                </a:r>
                <a:r>
                  <a:rPr lang="es-ES" sz="1400" dirty="0"/>
                  <a:t>Tiempo de duración de contrato arrendamiento (12 meses).</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𝑮𝑨</m:t>
                    </m:r>
                    <m:r>
                      <a:rPr lang="es-CO" sz="1400" b="1" i="1">
                        <a:latin typeface="Cambria Math" panose="02040503050406030204" pitchFamily="18" charset="0"/>
                      </a:rPr>
                      <m:t>= </m:t>
                    </m:r>
                  </m:oMath>
                </a14:m>
                <a:r>
                  <a:rPr lang="es-CO" sz="1400" dirty="0"/>
                  <a:t>Gatos administrativos mensuales del inmueble (pago administración y promedio de servicios públicos).</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𝒏</m:t>
                    </m:r>
                    <m:r>
                      <a:rPr lang="es-CO" sz="1400" b="1" i="1">
                        <a:latin typeface="Cambria Math" panose="02040503050406030204" pitchFamily="18" charset="0"/>
                      </a:rPr>
                      <m:t>=</m:t>
                    </m:r>
                  </m:oMath>
                </a14:m>
                <a:r>
                  <a:rPr lang="es-ES" sz="1400" b="1" dirty="0"/>
                  <a:t> </a:t>
                </a:r>
                <a:r>
                  <a:rPr lang="es-ES" sz="1400" dirty="0"/>
                  <a:t>Tiempo que dura el inmueble sin ser arrendado (incluye el tiempo del proceso jurídico y del proceso de arrendamiento).</a:t>
                </a:r>
              </a:p>
              <a:p>
                <a:pPr marL="285750" indent="-285750" algn="just">
                  <a:buFont typeface="Arial" panose="020B0604020202020204" pitchFamily="34" charset="0"/>
                  <a:buChar char="•"/>
                </a:pPr>
                <a14:m>
                  <m:oMath xmlns:m="http://schemas.openxmlformats.org/officeDocument/2006/math">
                    <m:r>
                      <a:rPr lang="es-CO" sz="1400" b="1" i="1" smtClean="0">
                        <a:latin typeface="Cambria Math" panose="02040503050406030204" pitchFamily="18" charset="0"/>
                      </a:rPr>
                      <m:t>𝑪𝒆𝒔𝒕</m:t>
                    </m:r>
                    <m:r>
                      <a:rPr lang="es-CO" sz="1400" b="1" i="1">
                        <a:latin typeface="Cambria Math" panose="02040503050406030204" pitchFamily="18" charset="0"/>
                      </a:rPr>
                      <m:t>=</m:t>
                    </m:r>
                  </m:oMath>
                </a14:m>
                <a:r>
                  <a:rPr lang="es-ES" sz="1400" b="1" dirty="0"/>
                  <a:t> </a:t>
                </a:r>
                <a:r>
                  <a:rPr lang="es-ES" sz="1400" dirty="0"/>
                  <a:t>Costo promedio de estimado de renta.</a:t>
                </a:r>
                <a:endParaRPr lang="es-CO" sz="1400" i="1" dirty="0">
                  <a:latin typeface="Cambria Math" panose="02040503050406030204" pitchFamily="18" charset="0"/>
                </a:endParaRPr>
              </a:p>
              <a:p>
                <a:pPr marL="285750" indent="-285750" algn="just">
                  <a:buFont typeface="Arial" panose="020B0604020202020204" pitchFamily="34" charset="0"/>
                  <a:buChar char="•"/>
                </a:pPr>
                <a14:m>
                  <m:oMath xmlns:m="http://schemas.openxmlformats.org/officeDocument/2006/math">
                    <m:sSub>
                      <m:sSubPr>
                        <m:ctrlPr>
                          <a:rPr lang="es-CO" sz="1400" b="1" i="1">
                            <a:latin typeface="Cambria Math" panose="02040503050406030204" pitchFamily="18" charset="0"/>
                          </a:rPr>
                        </m:ctrlPr>
                      </m:sSubPr>
                      <m:e>
                        <m:r>
                          <a:rPr lang="es-CO" sz="1400" b="1" i="1">
                            <a:latin typeface="Cambria Math" panose="02040503050406030204" pitchFamily="18" charset="0"/>
                          </a:rPr>
                          <m:t>𝑪</m:t>
                        </m:r>
                      </m:e>
                      <m:sub>
                        <m:r>
                          <a:rPr lang="es-CO" sz="1400" b="1" i="1" smtClean="0">
                            <a:latin typeface="Cambria Math" panose="02040503050406030204" pitchFamily="18" charset="0"/>
                          </a:rPr>
                          <m:t>𝒅</m:t>
                        </m:r>
                      </m:sub>
                    </m:sSub>
                    <m:r>
                      <a:rPr lang="es-CO" sz="1400" b="1" i="1">
                        <a:latin typeface="Cambria Math" panose="02040503050406030204" pitchFamily="18" charset="0"/>
                      </a:rPr>
                      <m:t>=</m:t>
                    </m:r>
                  </m:oMath>
                </a14:m>
                <a:r>
                  <a:rPr lang="es-ES" sz="1400" dirty="0"/>
                  <a:t> Costo Promedio de realizar un desalojo.</a:t>
                </a:r>
              </a:p>
              <a:p>
                <a:pPr marL="285750" indent="-285750" algn="just">
                  <a:buFont typeface="Arial" panose="020B0604020202020204" pitchFamily="34" charset="0"/>
                  <a:buChar char="•"/>
                </a:pPr>
                <a14:m>
                  <m:oMath xmlns:m="http://schemas.openxmlformats.org/officeDocument/2006/math">
                    <m:r>
                      <a:rPr lang="es-CO" sz="1400" b="1" i="1">
                        <a:latin typeface="Cambria Math" panose="02040503050406030204" pitchFamily="18" charset="0"/>
                      </a:rPr>
                      <m:t>𝒊</m:t>
                    </m:r>
                    <m:r>
                      <a:rPr lang="es-CO" sz="1400" b="1" i="1">
                        <a:latin typeface="Cambria Math" panose="02040503050406030204" pitchFamily="18" charset="0"/>
                      </a:rPr>
                      <m:t>=</m:t>
                    </m:r>
                  </m:oMath>
                </a14:m>
                <a:r>
                  <a:rPr lang="es-ES" sz="1400" b="1" dirty="0"/>
                  <a:t> </a:t>
                </a:r>
                <a:r>
                  <a:rPr lang="es-ES" sz="1400" dirty="0"/>
                  <a:t>Tasa de captación Banco de la Republica (DTF) de la semana en la que se hace el análisis, transformada en nominal mensual.</a:t>
                </a:r>
              </a:p>
            </p:txBody>
          </p:sp>
        </mc:Choice>
        <mc:Fallback xmlns="">
          <p:sp>
            <p:nvSpPr>
              <p:cNvPr id="14" name="CuadroTexto 13">
                <a:extLst>
                  <a:ext uri="{FF2B5EF4-FFF2-40B4-BE49-F238E27FC236}">
                    <a16:creationId xmlns:a16="http://schemas.microsoft.com/office/drawing/2014/main" id="{B2667227-5876-4125-B18E-8D45E034CD63}"/>
                  </a:ext>
                </a:extLst>
              </p:cNvPr>
              <p:cNvSpPr txBox="1">
                <a:spLocks noRot="1" noChangeAspect="1" noMove="1" noResize="1" noEditPoints="1" noAdjustHandles="1" noChangeArrowheads="1" noChangeShapeType="1" noTextEdit="1"/>
              </p:cNvSpPr>
              <p:nvPr/>
            </p:nvSpPr>
            <p:spPr>
              <a:xfrm>
                <a:off x="371061" y="3324420"/>
                <a:ext cx="5592417" cy="2893100"/>
              </a:xfrm>
              <a:prstGeom prst="rect">
                <a:avLst/>
              </a:prstGeom>
              <a:blipFill>
                <a:blip r:embed="rId7"/>
                <a:stretch>
                  <a:fillRect l="-327" t="-211" r="-327" b="-1263"/>
                </a:stretch>
              </a:blipFill>
            </p:spPr>
            <p:txBody>
              <a:bodyPr/>
              <a:lstStyle/>
              <a:p>
                <a:r>
                  <a:rPr lang="es-CO">
                    <a:noFill/>
                  </a:rPr>
                  <a:t> </a:t>
                </a:r>
              </a:p>
            </p:txBody>
          </p:sp>
        </mc:Fallback>
      </mc:AlternateContent>
      <p:cxnSp>
        <p:nvCxnSpPr>
          <p:cNvPr id="3" name="Conector recto 2">
            <a:extLst>
              <a:ext uri="{FF2B5EF4-FFF2-40B4-BE49-F238E27FC236}">
                <a16:creationId xmlns:a16="http://schemas.microsoft.com/office/drawing/2014/main" id="{C73B0D36-8845-4C05-AC26-A121024123AE}"/>
              </a:ext>
            </a:extLst>
          </p:cNvPr>
          <p:cNvCxnSpPr>
            <a:cxnSpLocks/>
          </p:cNvCxnSpPr>
          <p:nvPr/>
        </p:nvCxnSpPr>
        <p:spPr>
          <a:xfrm>
            <a:off x="6307911" y="1704943"/>
            <a:ext cx="0" cy="4512577"/>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3F0AAB35-9110-488F-B966-2A1D3D46ED1D}"/>
                  </a:ext>
                </a:extLst>
              </p:cNvPr>
              <p:cNvSpPr txBox="1"/>
              <p:nvPr/>
            </p:nvSpPr>
            <p:spPr>
              <a:xfrm>
                <a:off x="3503167" y="1059592"/>
                <a:ext cx="5636928" cy="523220"/>
              </a:xfrm>
              <a:prstGeom prst="rect">
                <a:avLst/>
              </a:prstGeom>
              <a:noFill/>
            </p:spPr>
            <p:txBody>
              <a:bodyPr wrap="none" rtlCol="0">
                <a:spAutoFit/>
              </a:bodyPr>
              <a:lstStyle/>
              <a:p>
                <a:r>
                  <a:rPr lang="es-CO" sz="2800" dirty="0">
                    <a:solidFill>
                      <a:srgbClr val="002060"/>
                    </a:solidFill>
                  </a:rPr>
                  <a:t>Detalle de formulas </a:t>
                </a:r>
                <a14:m>
                  <m:oMath xmlns:m="http://schemas.openxmlformats.org/officeDocument/2006/math">
                    <m:sSub>
                      <m:sSubPr>
                        <m:ctrlPr>
                          <a:rPr lang="es-CO" sz="2800" i="1">
                            <a:solidFill>
                              <a:srgbClr val="002060"/>
                            </a:solidFill>
                            <a:latin typeface="Cambria Math" panose="02040503050406030204" pitchFamily="18" charset="0"/>
                          </a:rPr>
                        </m:ctrlPr>
                      </m:sSubPr>
                      <m:e>
                        <m:r>
                          <a:rPr lang="es-CO" sz="2800" i="1">
                            <a:solidFill>
                              <a:srgbClr val="002060"/>
                            </a:solidFill>
                            <a:latin typeface="Cambria Math" panose="02040503050406030204" pitchFamily="18" charset="0"/>
                          </a:rPr>
                          <m:t>𝑉𝑃𝑁</m:t>
                        </m:r>
                      </m:e>
                      <m:sub>
                        <m:r>
                          <a:rPr lang="es-CO" sz="2800" i="1">
                            <a:solidFill>
                              <a:srgbClr val="002060"/>
                            </a:solidFill>
                            <a:latin typeface="Cambria Math" panose="02040503050406030204" pitchFamily="18" charset="0"/>
                          </a:rPr>
                          <m:t>𝐸𝑆𝑇</m:t>
                        </m:r>
                      </m:sub>
                    </m:sSub>
                    <m:r>
                      <a:rPr lang="es-CO" sz="2800" i="1">
                        <a:solidFill>
                          <a:srgbClr val="002060"/>
                        </a:solidFill>
                        <a:latin typeface="Cambria Math" panose="02040503050406030204" pitchFamily="18" charset="0"/>
                      </a:rPr>
                      <m:t> </m:t>
                    </m:r>
                  </m:oMath>
                </a14:m>
                <a:r>
                  <a:rPr lang="es-CO" sz="2800" dirty="0">
                    <a:solidFill>
                      <a:srgbClr val="002060"/>
                    </a:solidFill>
                  </a:rPr>
                  <a:t>y </a:t>
                </a:r>
                <a14:m>
                  <m:oMath xmlns:m="http://schemas.openxmlformats.org/officeDocument/2006/math">
                    <m:sSub>
                      <m:sSubPr>
                        <m:ctrlPr>
                          <a:rPr lang="es-CO" sz="2800" i="1">
                            <a:solidFill>
                              <a:srgbClr val="002060"/>
                            </a:solidFill>
                            <a:latin typeface="Cambria Math" panose="02040503050406030204" pitchFamily="18" charset="0"/>
                          </a:rPr>
                        </m:ctrlPr>
                      </m:sSubPr>
                      <m:e>
                        <m:r>
                          <a:rPr lang="es-CO" sz="2800" i="1">
                            <a:solidFill>
                              <a:srgbClr val="002060"/>
                            </a:solidFill>
                            <a:latin typeface="Cambria Math" panose="02040503050406030204" pitchFamily="18" charset="0"/>
                          </a:rPr>
                          <m:t>𝑉𝑃𝑁</m:t>
                        </m:r>
                      </m:e>
                      <m:sub>
                        <m:r>
                          <a:rPr lang="es-CO" sz="2800" b="0" i="1" smtClean="0">
                            <a:solidFill>
                              <a:srgbClr val="002060"/>
                            </a:solidFill>
                            <a:latin typeface="Cambria Math" panose="02040503050406030204" pitchFamily="18" charset="0"/>
                          </a:rPr>
                          <m:t>𝐶𝐴</m:t>
                        </m:r>
                      </m:sub>
                    </m:sSub>
                  </m:oMath>
                </a14:m>
                <a:endParaRPr lang="es-CO" sz="2800" dirty="0">
                  <a:solidFill>
                    <a:srgbClr val="002060"/>
                  </a:solidFill>
                </a:endParaRPr>
              </a:p>
            </p:txBody>
          </p:sp>
        </mc:Choice>
        <mc:Fallback xmlns="">
          <p:sp>
            <p:nvSpPr>
              <p:cNvPr id="15" name="CuadroTexto 14">
                <a:extLst>
                  <a:ext uri="{FF2B5EF4-FFF2-40B4-BE49-F238E27FC236}">
                    <a16:creationId xmlns:a16="http://schemas.microsoft.com/office/drawing/2014/main" id="{3F0AAB35-9110-488F-B966-2A1D3D46ED1D}"/>
                  </a:ext>
                </a:extLst>
              </p:cNvPr>
              <p:cNvSpPr txBox="1">
                <a:spLocks noRot="1" noChangeAspect="1" noMove="1" noResize="1" noEditPoints="1" noAdjustHandles="1" noChangeArrowheads="1" noChangeShapeType="1" noTextEdit="1"/>
              </p:cNvSpPr>
              <p:nvPr/>
            </p:nvSpPr>
            <p:spPr>
              <a:xfrm>
                <a:off x="3503167" y="1059592"/>
                <a:ext cx="5636928" cy="523220"/>
              </a:xfrm>
              <a:prstGeom prst="rect">
                <a:avLst/>
              </a:prstGeom>
              <a:blipFill>
                <a:blip r:embed="rId8"/>
                <a:stretch>
                  <a:fillRect l="-2273" t="-11628" b="-32558"/>
                </a:stretch>
              </a:blipFill>
            </p:spPr>
            <p:txBody>
              <a:bodyPr/>
              <a:lstStyle/>
              <a:p>
                <a:r>
                  <a:rPr lang="es-CO">
                    <a:noFill/>
                  </a:rPr>
                  <a:t> </a:t>
                </a:r>
              </a:p>
            </p:txBody>
          </p:sp>
        </mc:Fallback>
      </mc:AlternateContent>
      <p:sp>
        <p:nvSpPr>
          <p:cNvPr id="16" name="Rectángulo 15">
            <a:extLst>
              <a:ext uri="{FF2B5EF4-FFF2-40B4-BE49-F238E27FC236}">
                <a16:creationId xmlns:a16="http://schemas.microsoft.com/office/drawing/2014/main" id="{F911A0F0-B715-4C6E-9211-36455670E0D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6D2806AE-968E-48ED-9619-1E4033DA30B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pic>
        <p:nvPicPr>
          <p:cNvPr id="18" name="Imagen 17">
            <a:extLst>
              <a:ext uri="{FF2B5EF4-FFF2-40B4-BE49-F238E27FC236}">
                <a16:creationId xmlns:a16="http://schemas.microsoft.com/office/drawing/2014/main" id="{4C2413F3-B0C2-4F6D-92DE-D5D5585C02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5A4B9FC1-F984-4F3C-AD79-8BF4F422C9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702301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61959" y="896998"/>
            <a:ext cx="10243127" cy="446782"/>
          </a:xfrm>
        </p:spPr>
        <p:txBody>
          <a:bodyPr>
            <a:normAutofit fontScale="92500" lnSpcReduction="20000"/>
          </a:bodyPr>
          <a:lstStyle/>
          <a:p>
            <a:pPr lvl="1"/>
            <a:r>
              <a:rPr lang="es-ES" b="1" dirty="0"/>
              <a:t>Del proceso de </a:t>
            </a:r>
            <a:r>
              <a:rPr lang="es-CO" b="1" dirty="0"/>
              <a:t>Recepción y Registro</a:t>
            </a:r>
            <a:endParaRPr lang="es-CO" dirty="0"/>
          </a:p>
          <a:p>
            <a:endParaRPr lang="es-CO" dirty="0"/>
          </a:p>
        </p:txBody>
      </p:sp>
      <p:sp>
        <p:nvSpPr>
          <p:cNvPr id="4" name="Rectángulo 3">
            <a:hlinkClick r:id="" action="ppaction://noaction"/>
            <a:extLst>
              <a:ext uri="{FF2B5EF4-FFF2-40B4-BE49-F238E27FC236}">
                <a16:creationId xmlns:a16="http://schemas.microsoft.com/office/drawing/2014/main" id="{F63B9EAB-8E7A-4FCB-944A-E0C6A21E6E1F}"/>
              </a:ext>
            </a:extLst>
          </p:cNvPr>
          <p:cNvSpPr/>
          <p:nvPr/>
        </p:nvSpPr>
        <p:spPr>
          <a:xfrm>
            <a:off x="2493374" y="48237"/>
            <a:ext cx="7949906"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6B0FC084-8DCF-41F4-8372-B7EA33AD1478}"/>
              </a:ext>
            </a:extLst>
          </p:cNvPr>
          <p:cNvGraphicFramePr>
            <a:graphicFrameLocks noGrp="1"/>
          </p:cNvGraphicFramePr>
          <p:nvPr>
            <p:extLst>
              <p:ext uri="{D42A27DB-BD31-4B8C-83A1-F6EECF244321}">
                <p14:modId xmlns:p14="http://schemas.microsoft.com/office/powerpoint/2010/main" val="2606224519"/>
              </p:ext>
            </p:extLst>
          </p:nvPr>
        </p:nvGraphicFramePr>
        <p:xfrm>
          <a:off x="342901" y="1447052"/>
          <a:ext cx="11506198" cy="5577840"/>
        </p:xfrm>
        <a:graphic>
          <a:graphicData uri="http://schemas.openxmlformats.org/drawingml/2006/table">
            <a:tbl>
              <a:tblPr firstRow="1" bandRow="1">
                <a:tableStyleId>{5A111915-BE36-4E01-A7E5-04B1672EAD32}</a:tableStyleId>
              </a:tblPr>
              <a:tblGrid>
                <a:gridCol w="1130033">
                  <a:extLst>
                    <a:ext uri="{9D8B030D-6E8A-4147-A177-3AD203B41FA5}">
                      <a16:colId xmlns:a16="http://schemas.microsoft.com/office/drawing/2014/main" val="2025862671"/>
                    </a:ext>
                  </a:extLst>
                </a:gridCol>
                <a:gridCol w="4882448">
                  <a:extLst>
                    <a:ext uri="{9D8B030D-6E8A-4147-A177-3AD203B41FA5}">
                      <a16:colId xmlns:a16="http://schemas.microsoft.com/office/drawing/2014/main" val="1427705453"/>
                    </a:ext>
                  </a:extLst>
                </a:gridCol>
                <a:gridCol w="5493717">
                  <a:extLst>
                    <a:ext uri="{9D8B030D-6E8A-4147-A177-3AD203B41FA5}">
                      <a16:colId xmlns:a16="http://schemas.microsoft.com/office/drawing/2014/main" val="2114145583"/>
                    </a:ext>
                  </a:extLst>
                </a:gridCol>
              </a:tblGrid>
              <a:tr h="29145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4153158">
                <a:tc>
                  <a:txBody>
                    <a:bodyPr/>
                    <a:lstStyle/>
                    <a:p>
                      <a:r>
                        <a:rPr lang="es-ES" sz="1600" kern="1200" dirty="0">
                          <a:solidFill>
                            <a:schemeClr val="tx1"/>
                          </a:solidFill>
                          <a:latin typeface="+mn-lt"/>
                          <a:ea typeface="+mn-ea"/>
                          <a:cs typeface="+mn-cs"/>
                        </a:rPr>
                        <a:t>Recepción </a:t>
                      </a:r>
                      <a:endParaRPr lang="es-CO" sz="1600" kern="1200" dirty="0">
                        <a:solidFill>
                          <a:schemeClr val="tx1"/>
                        </a:solidFill>
                        <a:latin typeface="+mn-lt"/>
                        <a:ea typeface="+mn-ea"/>
                        <a:cs typeface="+mn-cs"/>
                      </a:endParaRPr>
                    </a:p>
                  </a:txBody>
                  <a:tcPr/>
                </a:tc>
                <a:tc>
                  <a:txBody>
                    <a:bodyPr/>
                    <a:lstStyle/>
                    <a:p>
                      <a:pPr lvl="0" algn="just" fontAlgn="base"/>
                      <a:r>
                        <a:rPr lang="es-ES_tradnl" sz="1600" dirty="0"/>
                        <a:t>Una vez aceptado el acompañamiento a recepción de activos en diligencia o realizada la posesión del nombramiento como depositario provisional, recibir de la Sociedad de Activos Especiales, en las entregas de la Fiscalía General de la Nación o de manos de los depositarios provisionales removidos los bienes objeto de depósito, según sea el caso; y entregarlos de manera inmediata en el momento en que le sea requerido por el Administrador del FRISCO.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kern="1200" dirty="0">
                          <a:solidFill>
                            <a:schemeClr val="tx1"/>
                          </a:solidFill>
                          <a:latin typeface="+mn-lt"/>
                          <a:ea typeface="+mn-ea"/>
                          <a:cs typeface="+mn-cs"/>
                        </a:rPr>
                        <a:t>Una vez aceptado el acompañamiento a recepción de activos en Diligencia de Secuestro convocadas por la Fiscalía General de la Nación , recibirlos de la Sociedad de Activos Especiales con la firma del acta de secuestro y el acta de entrega, momento a partir del cual se consideraran administradores con la reglamentación aplicable a los secuestres bajo los lineamientos de las normas procesales del Código General del Proceso y su articulo 52.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600" kern="1200" dirty="0">
                        <a:solidFill>
                          <a:schemeClr val="tx1"/>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kern="1200" dirty="0">
                          <a:solidFill>
                            <a:schemeClr val="tx1"/>
                          </a:solidFill>
                          <a:latin typeface="+mn-lt"/>
                          <a:ea typeface="+mn-ea"/>
                          <a:cs typeface="+mn-cs"/>
                        </a:rPr>
                        <a:t>Lo anterior quiere decir que el administrador designado ejerce la administración de  los bienes desde el momento en que se realiza su entrega real y material, haciéndole extensivas las obligaciones aplicables al Depositario Provisional a espera de la formalización de su asignación con el Acto Administrativo y Acta de Posesión.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600" kern="1200" dirty="0">
                        <a:solidFill>
                          <a:schemeClr val="tx1"/>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kern="1200" dirty="0">
                          <a:solidFill>
                            <a:schemeClr val="tx1"/>
                          </a:solidFill>
                          <a:latin typeface="+mn-lt"/>
                          <a:ea typeface="+mn-ea"/>
                          <a:cs typeface="+mn-cs"/>
                        </a:rPr>
                        <a:t>Adicionalmente, para los casos de las asignaciones diferente a diligencias, a partir del  Acta de Posesión recibir de manos de Depositarios removidos y de la Sociedad de Activos Especiales los bienes para su administración.</a:t>
                      </a:r>
                      <a:endParaRPr lang="es-CO" sz="1600" strike="sngStrike" kern="1200" dirty="0">
                        <a:solidFill>
                          <a:schemeClr val="tx1"/>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600" kern="1200" dirty="0">
                        <a:solidFill>
                          <a:schemeClr val="tx1"/>
                        </a:solidFill>
                        <a:latin typeface="+mn-lt"/>
                        <a:ea typeface="+mn-ea"/>
                        <a:cs typeface="+mn-cs"/>
                      </a:endParaRPr>
                    </a:p>
                  </a:txBody>
                  <a:tcPr/>
                </a:tc>
                <a:extLst>
                  <a:ext uri="{0D108BD9-81ED-4DB2-BD59-A6C34878D82A}">
                    <a16:rowId xmlns:a16="http://schemas.microsoft.com/office/drawing/2014/main" val="4065341909"/>
                  </a:ext>
                </a:extLst>
              </a:tr>
            </a:tbl>
          </a:graphicData>
        </a:graphic>
      </p:graphicFrame>
      <p:pic>
        <p:nvPicPr>
          <p:cNvPr id="6" name="Imagen 5">
            <a:extLst>
              <a:ext uri="{FF2B5EF4-FFF2-40B4-BE49-F238E27FC236}">
                <a16:creationId xmlns:a16="http://schemas.microsoft.com/office/drawing/2014/main" id="{3E585888-1760-4AB4-A233-0515DE242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Tree>
    <p:extLst>
      <p:ext uri="{BB962C8B-B14F-4D97-AF65-F5344CB8AC3E}">
        <p14:creationId xmlns:p14="http://schemas.microsoft.com/office/powerpoint/2010/main" val="36373310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hlinkClick r:id="" action="ppaction://noaction"/>
            <a:extLst>
              <a:ext uri="{FF2B5EF4-FFF2-40B4-BE49-F238E27FC236}">
                <a16:creationId xmlns:a16="http://schemas.microsoft.com/office/drawing/2014/main" id="{F63B9EAB-8E7A-4FCB-944A-E0C6A21E6E1F}"/>
              </a:ext>
            </a:extLst>
          </p:cNvPr>
          <p:cNvSpPr/>
          <p:nvPr/>
        </p:nvSpPr>
        <p:spPr>
          <a:xfrm>
            <a:off x="2786274" y="261610"/>
            <a:ext cx="565668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000090"/>
                </a:solidFill>
                <a:latin typeface="Calibri" panose="020F0502020204030204"/>
              </a:rPr>
              <a:t>D</a:t>
            </a:r>
            <a:r>
              <a:rPr lang="es-CO" sz="2800" b="1" dirty="0">
                <a:solidFill>
                  <a:srgbClr val="000090"/>
                </a:solidFill>
                <a:latin typeface="Calibri" panose="020F0502020204030204"/>
              </a:rPr>
              <a:t>estinación Provisional de Bienes</a:t>
            </a: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6B0FC084-8DCF-41F4-8372-B7EA33AD1478}"/>
              </a:ext>
            </a:extLst>
          </p:cNvPr>
          <p:cNvGraphicFramePr>
            <a:graphicFrameLocks noGrp="1"/>
          </p:cNvGraphicFramePr>
          <p:nvPr>
            <p:extLst>
              <p:ext uri="{D42A27DB-BD31-4B8C-83A1-F6EECF244321}">
                <p14:modId xmlns:p14="http://schemas.microsoft.com/office/powerpoint/2010/main" val="3409217472"/>
              </p:ext>
            </p:extLst>
          </p:nvPr>
        </p:nvGraphicFramePr>
        <p:xfrm>
          <a:off x="134530" y="975955"/>
          <a:ext cx="11922940" cy="5620435"/>
        </p:xfrm>
        <a:graphic>
          <a:graphicData uri="http://schemas.openxmlformats.org/drawingml/2006/table">
            <a:tbl>
              <a:tblPr firstRow="1" bandRow="1">
                <a:tableStyleId>{5A111915-BE36-4E01-A7E5-04B1672EAD32}</a:tableStyleId>
              </a:tblPr>
              <a:tblGrid>
                <a:gridCol w="1472654">
                  <a:extLst>
                    <a:ext uri="{9D8B030D-6E8A-4147-A177-3AD203B41FA5}">
                      <a16:colId xmlns:a16="http://schemas.microsoft.com/office/drawing/2014/main" val="2025862671"/>
                    </a:ext>
                  </a:extLst>
                </a:gridCol>
                <a:gridCol w="4441371">
                  <a:extLst>
                    <a:ext uri="{9D8B030D-6E8A-4147-A177-3AD203B41FA5}">
                      <a16:colId xmlns:a16="http://schemas.microsoft.com/office/drawing/2014/main" val="1427705453"/>
                    </a:ext>
                  </a:extLst>
                </a:gridCol>
                <a:gridCol w="6008915">
                  <a:extLst>
                    <a:ext uri="{9D8B030D-6E8A-4147-A177-3AD203B41FA5}">
                      <a16:colId xmlns:a16="http://schemas.microsoft.com/office/drawing/2014/main" val="2114145583"/>
                    </a:ext>
                  </a:extLst>
                </a:gridCol>
              </a:tblGrid>
              <a:tr h="386405">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5234030">
                <a:tc>
                  <a:txBody>
                    <a:bodyPr/>
                    <a:lstStyle/>
                    <a:p>
                      <a:r>
                        <a:rPr lang="es-ES" sz="1400" kern="1200" dirty="0">
                          <a:solidFill>
                            <a:schemeClr val="tx1"/>
                          </a:solidFill>
                          <a:latin typeface="+mn-lt"/>
                          <a:ea typeface="+mn-ea"/>
                          <a:cs typeface="+mn-cs"/>
                        </a:rPr>
                        <a:t>Procedimiento para destinación provisional de bienes </a:t>
                      </a:r>
                      <a:endParaRPr lang="es-CO" sz="1400" kern="1200" dirty="0">
                        <a:solidFill>
                          <a:schemeClr val="tx1"/>
                        </a:solidFill>
                        <a:latin typeface="+mn-lt"/>
                        <a:ea typeface="+mn-ea"/>
                        <a:cs typeface="+mn-cs"/>
                      </a:endParaRPr>
                    </a:p>
                  </a:txBody>
                  <a:tcPr/>
                </a:tc>
                <a:tc>
                  <a:txBody>
                    <a:bodyPr/>
                    <a:lstStyle/>
                    <a:p>
                      <a:pPr algn="just"/>
                      <a:r>
                        <a:rPr lang="es-ES" sz="1400" kern="1200" dirty="0">
                          <a:solidFill>
                            <a:schemeClr val="tx1"/>
                          </a:solidFill>
                          <a:effectLst/>
                          <a:latin typeface="+mn-lt"/>
                          <a:ea typeface="+mn-ea"/>
                          <a:cs typeface="+mn-cs"/>
                        </a:rPr>
                        <a:t>La Sociedad de Activos Especiales previo análisis de costo beneficio publicará en su página web, por el término de 30 días y se actualizará en forma periódica la información genérica de los bienes aptos para destinar provisionalmente, indicando la documentación necesaria para la presentación de las solicitudes. La Gerencia de Bienes Muebles y la  Gerencia de Inmuebles, seleccionará dentro de su inventario los bienes susceptibles de entregar en destinación provisional, los cuales, deberán ser óptimos para dar cumplimiento a las obligaciones establecidas en el Acto Administrativo de Destinación Provisional. </a:t>
                      </a:r>
                      <a:endParaRPr lang="es-CO" sz="1400" kern="1200" dirty="0">
                        <a:solidFill>
                          <a:schemeClr val="tx1"/>
                        </a:solidFill>
                        <a:effectLst/>
                        <a:latin typeface="+mn-lt"/>
                        <a:ea typeface="+mn-ea"/>
                        <a:cs typeface="+mn-cs"/>
                      </a:endParaRPr>
                    </a:p>
                    <a:p>
                      <a:pPr algn="just"/>
                      <a:r>
                        <a:rPr lang="es-ES" sz="1400" kern="1200" dirty="0">
                          <a:solidFill>
                            <a:schemeClr val="tx1"/>
                          </a:solidFill>
                          <a:effectLst/>
                          <a:latin typeface="+mn-lt"/>
                          <a:ea typeface="+mn-ea"/>
                          <a:cs typeface="+mn-cs"/>
                        </a:rPr>
                        <a:t> </a:t>
                      </a:r>
                      <a:endParaRPr lang="es-CO" sz="1400" kern="1200" dirty="0">
                        <a:solidFill>
                          <a:schemeClr val="tx1"/>
                        </a:solidFill>
                        <a:effectLst/>
                        <a:latin typeface="+mn-lt"/>
                        <a:ea typeface="+mn-ea"/>
                        <a:cs typeface="+mn-cs"/>
                      </a:endParaRPr>
                    </a:p>
                    <a:p>
                      <a:pPr algn="just"/>
                      <a:r>
                        <a:rPr lang="es-ES" sz="1400" kern="1200" dirty="0">
                          <a:solidFill>
                            <a:schemeClr val="tx1"/>
                          </a:solidFill>
                          <a:effectLst/>
                          <a:latin typeface="+mn-lt"/>
                          <a:ea typeface="+mn-ea"/>
                          <a:cs typeface="+mn-cs"/>
                        </a:rPr>
                        <a:t>Por regla general, serán aptos para ser destinados provisionalmente los bienes inmuebles que tengan alguna de las siguientes características:</a:t>
                      </a:r>
                      <a:endParaRPr lang="es-CO" sz="1400" kern="1200" dirty="0">
                        <a:solidFill>
                          <a:schemeClr val="tx1"/>
                        </a:solidFill>
                        <a:effectLst/>
                        <a:latin typeface="+mn-lt"/>
                        <a:ea typeface="+mn-ea"/>
                        <a:cs typeface="+mn-cs"/>
                      </a:endParaRPr>
                    </a:p>
                    <a:p>
                      <a:pPr algn="just"/>
                      <a:r>
                        <a:rPr lang="es-ES" sz="1400" kern="1200" dirty="0">
                          <a:solidFill>
                            <a:schemeClr val="tx1"/>
                          </a:solidFill>
                          <a:effectLst/>
                          <a:latin typeface="+mn-lt"/>
                          <a:ea typeface="+mn-ea"/>
                          <a:cs typeface="+mn-cs"/>
                        </a:rPr>
                        <a:t> </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afectados por delitos de Microtráfico</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ubicados en zona roja o de alta peligrosidad</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de mediana o baja comercialización</a:t>
                      </a:r>
                      <a:endParaRPr lang="es-CO" sz="1400" kern="1200" dirty="0">
                        <a:solidFill>
                          <a:schemeClr val="tx1"/>
                        </a:solidFill>
                        <a:effectLst/>
                        <a:latin typeface="+mn-lt"/>
                        <a:ea typeface="+mn-ea"/>
                        <a:cs typeface="+mn-cs"/>
                      </a:endParaRPr>
                    </a:p>
                  </a:txBody>
                  <a:tcPr/>
                </a:tc>
                <a:tc>
                  <a:txBody>
                    <a:bodyPr/>
                    <a:lstStyle/>
                    <a:p>
                      <a:pPr algn="just"/>
                      <a:r>
                        <a:rPr lang="es-ES" sz="1400" kern="1200" dirty="0">
                          <a:solidFill>
                            <a:schemeClr val="tx1"/>
                          </a:solidFill>
                          <a:effectLst/>
                          <a:latin typeface="+mn-lt"/>
                          <a:ea typeface="+mn-ea"/>
                          <a:cs typeface="+mn-cs"/>
                        </a:rPr>
                        <a:t>La Sociedad de Activos Especiales previo análisis de costo beneficio publicará en su página web, </a:t>
                      </a:r>
                      <a:r>
                        <a:rPr lang="es-ES" sz="1400" b="1" kern="1200" dirty="0">
                          <a:solidFill>
                            <a:srgbClr val="FF0000"/>
                          </a:solidFill>
                          <a:effectLst/>
                          <a:latin typeface="+mn-lt"/>
                          <a:ea typeface="+mn-ea"/>
                          <a:cs typeface="+mn-cs"/>
                        </a:rPr>
                        <a:t>como máximo </a:t>
                      </a:r>
                      <a:r>
                        <a:rPr lang="es-ES" sz="1400" kern="1200" dirty="0">
                          <a:solidFill>
                            <a:schemeClr val="tx1"/>
                          </a:solidFill>
                          <a:effectLst/>
                          <a:latin typeface="+mn-lt"/>
                          <a:ea typeface="+mn-ea"/>
                          <a:cs typeface="+mn-cs"/>
                        </a:rPr>
                        <a:t>por el término de 30 días y se actualizará en forma periódica la información genérica de los bienes aptos para destinar provisionalmente, indicando la documentación necesaria para la presentación de las solicitudes. La Gerencia de Bienes Muebles y la  Gerencia de Inmuebles, seleccionará dentro de su inventario los bienes susceptibles de entregar en destinación provisional, los cuales, deberán ser óptimos para dar cumplimiento a las obligaciones establecidas en el Acto Administrativo de Destinación Provisional. </a:t>
                      </a:r>
                      <a:endParaRPr lang="es-ES" sz="1400" kern="1200" dirty="0">
                        <a:solidFill>
                          <a:srgbClr val="FF0000"/>
                        </a:solidFill>
                        <a:effectLst/>
                        <a:latin typeface="+mn-lt"/>
                        <a:ea typeface="+mn-ea"/>
                        <a:cs typeface="+mn-cs"/>
                      </a:endParaRPr>
                    </a:p>
                    <a:p>
                      <a:pPr algn="just"/>
                      <a:endParaRPr lang="es-ES" sz="1400" b="1" kern="1200" dirty="0">
                        <a:solidFill>
                          <a:srgbClr val="FF0000"/>
                        </a:solidFill>
                        <a:effectLst/>
                        <a:latin typeface="+mn-lt"/>
                        <a:ea typeface="+mn-ea"/>
                        <a:cs typeface="+mn-cs"/>
                      </a:endParaRPr>
                    </a:p>
                    <a:p>
                      <a:pPr algn="just"/>
                      <a:r>
                        <a:rPr lang="es-ES" sz="1400" b="1" kern="1200" dirty="0">
                          <a:solidFill>
                            <a:srgbClr val="FF0000"/>
                          </a:solidFill>
                          <a:effectLst/>
                          <a:latin typeface="+mn-lt"/>
                          <a:ea typeface="+mn-ea"/>
                          <a:cs typeface="+mn-cs"/>
                        </a:rPr>
                        <a:t>Si dentro de los 30 días se presenta una solicitud y la misma cumple con los requisitos previstos en este numeral, se procederá a atender el requerimiento inmediatamente sin necesidad de esperar el vencimiento del plazo.</a:t>
                      </a:r>
                      <a:endParaRPr lang="es-CO" sz="1400" b="1" kern="1200" dirty="0">
                        <a:solidFill>
                          <a:srgbClr val="FF0000"/>
                        </a:solidFill>
                        <a:effectLst/>
                        <a:latin typeface="+mn-lt"/>
                        <a:ea typeface="+mn-ea"/>
                        <a:cs typeface="+mn-cs"/>
                      </a:endParaRPr>
                    </a:p>
                    <a:p>
                      <a:pPr algn="just"/>
                      <a:r>
                        <a:rPr lang="es-ES" sz="1400" kern="1200" dirty="0">
                          <a:solidFill>
                            <a:schemeClr val="tx1"/>
                          </a:solidFill>
                          <a:effectLst/>
                          <a:latin typeface="+mn-lt"/>
                          <a:ea typeface="+mn-ea"/>
                          <a:cs typeface="+mn-cs"/>
                        </a:rPr>
                        <a:t> </a:t>
                      </a:r>
                      <a:endParaRPr lang="es-CO" sz="1400" kern="1200" dirty="0">
                        <a:solidFill>
                          <a:schemeClr val="tx1"/>
                        </a:solidFill>
                        <a:effectLst/>
                        <a:latin typeface="+mn-lt"/>
                        <a:ea typeface="+mn-ea"/>
                        <a:cs typeface="+mn-cs"/>
                      </a:endParaRPr>
                    </a:p>
                    <a:p>
                      <a:pPr algn="just"/>
                      <a:r>
                        <a:rPr lang="es-ES" sz="1400" kern="1200" dirty="0">
                          <a:solidFill>
                            <a:schemeClr val="tx1"/>
                          </a:solidFill>
                          <a:effectLst/>
                          <a:latin typeface="+mn-lt"/>
                          <a:ea typeface="+mn-ea"/>
                          <a:cs typeface="+mn-cs"/>
                        </a:rPr>
                        <a:t>Por regla general, serán aptos para ser destinados provisionalmente los bienes inmuebles que tengan alguna de las siguientes características:</a:t>
                      </a:r>
                      <a:endParaRPr lang="es-CO" sz="1400" kern="1200" dirty="0">
                        <a:solidFill>
                          <a:schemeClr val="tx1"/>
                        </a:solidFill>
                        <a:effectLst/>
                        <a:latin typeface="+mn-lt"/>
                        <a:ea typeface="+mn-ea"/>
                        <a:cs typeface="+mn-cs"/>
                      </a:endParaRPr>
                    </a:p>
                    <a:p>
                      <a:pPr algn="just"/>
                      <a:r>
                        <a:rPr lang="es-ES" sz="1400" kern="1200" dirty="0">
                          <a:solidFill>
                            <a:schemeClr val="tx1"/>
                          </a:solidFill>
                          <a:effectLst/>
                          <a:latin typeface="+mn-lt"/>
                          <a:ea typeface="+mn-ea"/>
                          <a:cs typeface="+mn-cs"/>
                        </a:rPr>
                        <a:t> </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afectados por delitos de Microtráfico</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ubicados en zona roja o de alta peligrosidad</a:t>
                      </a:r>
                      <a:endParaRPr lang="es-CO" sz="1400" kern="1200" dirty="0">
                        <a:solidFill>
                          <a:schemeClr val="tx1"/>
                        </a:solidFill>
                        <a:effectLst/>
                        <a:latin typeface="+mn-lt"/>
                        <a:ea typeface="+mn-ea"/>
                        <a:cs typeface="+mn-cs"/>
                      </a:endParaRPr>
                    </a:p>
                    <a:p>
                      <a:pPr lvl="0" algn="just"/>
                      <a:r>
                        <a:rPr lang="es-ES" sz="1400" kern="1200" dirty="0">
                          <a:solidFill>
                            <a:schemeClr val="tx1"/>
                          </a:solidFill>
                          <a:effectLst/>
                          <a:latin typeface="+mn-lt"/>
                          <a:ea typeface="+mn-ea"/>
                          <a:cs typeface="+mn-cs"/>
                        </a:rPr>
                        <a:t>Inmuebles de mediana o baja comercialización</a:t>
                      </a:r>
                      <a:endParaRPr lang="es-CO" sz="1400" kern="1200" dirty="0">
                        <a:solidFill>
                          <a:schemeClr val="tx1"/>
                        </a:solidFill>
                        <a:effectLst/>
                        <a:latin typeface="+mn-lt"/>
                        <a:ea typeface="+mn-ea"/>
                        <a:cs typeface="+mn-cs"/>
                      </a:endParaRPr>
                    </a:p>
                    <a:p>
                      <a:pPr lvl="0" algn="just"/>
                      <a:r>
                        <a:rPr lang="es-ES" sz="1400" b="1" kern="1200" dirty="0">
                          <a:solidFill>
                            <a:srgbClr val="FF0000"/>
                          </a:solidFill>
                          <a:effectLst/>
                          <a:latin typeface="+mn-lt"/>
                          <a:ea typeface="+mn-ea"/>
                          <a:cs typeface="+mn-cs"/>
                        </a:rPr>
                        <a:t>Inmuebles priorizados por Presidencia o Vicepresidencia de la República para proyectos estratégicos previstos en el Plan Nacional de Desarrollo.</a:t>
                      </a:r>
                    </a:p>
                  </a:txBody>
                  <a:tcPr/>
                </a:tc>
                <a:extLst>
                  <a:ext uri="{0D108BD9-81ED-4DB2-BD59-A6C34878D82A}">
                    <a16:rowId xmlns:a16="http://schemas.microsoft.com/office/drawing/2014/main" val="4065341909"/>
                  </a:ext>
                </a:extLst>
              </a:tr>
            </a:tbl>
          </a:graphicData>
        </a:graphic>
      </p:graphicFrame>
      <p:pic>
        <p:nvPicPr>
          <p:cNvPr id="6" name="Imagen 5">
            <a:extLst>
              <a:ext uri="{FF2B5EF4-FFF2-40B4-BE49-F238E27FC236}">
                <a16:creationId xmlns:a16="http://schemas.microsoft.com/office/drawing/2014/main" id="{A7EE649B-8037-43ED-A159-CA51B25D2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9FC93104-BD6E-4BC1-B212-3E5E3C9AA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0200200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5122" name="Picture 2" descr="Resultado de imagen para gracias">
            <a:extLst>
              <a:ext uri="{FF2B5EF4-FFF2-40B4-BE49-F238E27FC236}">
                <a16:creationId xmlns:a16="http://schemas.microsoft.com/office/drawing/2014/main" id="{A219E878-984B-41C5-9650-7A46F8456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532" y="2315676"/>
            <a:ext cx="5221355" cy="27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5659</TotalTime>
  <Words>8367</Words>
  <Application>Microsoft Office PowerPoint</Application>
  <PresentationFormat>Panorámica</PresentationFormat>
  <Paragraphs>2381</Paragraphs>
  <Slides>103</Slides>
  <Notes>21</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103</vt:i4>
      </vt:variant>
    </vt:vector>
  </HeadingPairs>
  <TitlesOfParts>
    <vt:vector size="115" baseType="lpstr">
      <vt:lpstr>Arial</vt:lpstr>
      <vt:lpstr>Arial Black</vt:lpstr>
      <vt:lpstr>Arial Narrow</vt:lpstr>
      <vt:lpstr>Bernard MT Condensed</vt:lpstr>
      <vt:lpstr>Calibri</vt:lpstr>
      <vt:lpstr>Cambria Math</vt:lpstr>
      <vt:lpstr>Helvetica</vt:lpstr>
      <vt:lpstr>Helvetica Neue Bold Condensed</vt:lpstr>
      <vt:lpstr>Lato Regular</vt:lpstr>
      <vt:lpstr>Raleway</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CRITERIOS</vt:lpstr>
      <vt:lpstr>Presentación de PowerPoint</vt:lpstr>
      <vt:lpstr>Presentación de PowerPoint</vt:lpstr>
      <vt:lpstr>Presentación de PowerPoint</vt:lpstr>
      <vt:lpstr>POBLACIÓN OBJETIVO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Informe Ejecución Contrato Interadministrativo SAE</vt:lpstr>
      <vt:lpstr>Presentación de PowerPoint</vt:lpstr>
      <vt:lpstr>Presentación de PowerPoint</vt:lpstr>
      <vt:lpstr>PORTAFOLIO DISPONIBLE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Inmuebles Sociales 2.215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 Inventario sociedades con activos</vt:lpstr>
      <vt:lpstr>Presentación de PowerPoint</vt:lpstr>
      <vt:lpstr>Presentación de PowerPoint</vt:lpstr>
      <vt:lpstr>Presentación de PowerPoint</vt:lpstr>
      <vt:lpstr>Validación de inventario – Estados de Ocupación</vt:lpstr>
      <vt:lpstr>Presentación de PowerPoint</vt:lpstr>
      <vt:lpstr>Proceso actual de Legalización</vt:lpstr>
      <vt:lpstr>Proceso propuesto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265</cp:revision>
  <dcterms:created xsi:type="dcterms:W3CDTF">2015-02-19T23:51:59Z</dcterms:created>
  <dcterms:modified xsi:type="dcterms:W3CDTF">2019-09-24T20:33:22Z</dcterms:modified>
</cp:coreProperties>
</file>