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3"/>
  </p:notesMasterIdLst>
  <p:sldIdLst>
    <p:sldId id="257" r:id="rId2"/>
    <p:sldId id="256" r:id="rId3"/>
    <p:sldId id="258" r:id="rId4"/>
    <p:sldId id="270" r:id="rId5"/>
    <p:sldId id="473" r:id="rId6"/>
    <p:sldId id="273" r:id="rId7"/>
    <p:sldId id="274" r:id="rId8"/>
    <p:sldId id="286" r:id="rId9"/>
    <p:sldId id="474" r:id="rId10"/>
    <p:sldId id="448" r:id="rId11"/>
    <p:sldId id="454" r:id="rId12"/>
    <p:sldId id="457" r:id="rId13"/>
    <p:sldId id="453" r:id="rId14"/>
    <p:sldId id="526" r:id="rId15"/>
    <p:sldId id="477" r:id="rId16"/>
    <p:sldId id="483" r:id="rId17"/>
    <p:sldId id="479" r:id="rId18"/>
    <p:sldId id="480" r:id="rId19"/>
    <p:sldId id="484" r:id="rId20"/>
    <p:sldId id="481" r:id="rId21"/>
    <p:sldId id="519" r:id="rId22"/>
    <p:sldId id="852" r:id="rId23"/>
    <p:sldId id="853" r:id="rId24"/>
    <p:sldId id="854" r:id="rId25"/>
    <p:sldId id="847" r:id="rId26"/>
    <p:sldId id="849" r:id="rId27"/>
    <p:sldId id="848" r:id="rId28"/>
    <p:sldId id="836" r:id="rId29"/>
    <p:sldId id="850" r:id="rId30"/>
    <p:sldId id="855" r:id="rId31"/>
    <p:sldId id="851" r:id="rId32"/>
    <p:sldId id="1496" r:id="rId33"/>
    <p:sldId id="441" r:id="rId34"/>
    <p:sldId id="439" r:id="rId35"/>
    <p:sldId id="443" r:id="rId36"/>
    <p:sldId id="1498" r:id="rId37"/>
    <p:sldId id="1499" r:id="rId38"/>
    <p:sldId id="268" r:id="rId39"/>
    <p:sldId id="269" r:id="rId40"/>
    <p:sldId id="1500" r:id="rId41"/>
    <p:sldId id="433" r:id="rId42"/>
    <p:sldId id="389" r:id="rId43"/>
    <p:sldId id="391" r:id="rId44"/>
    <p:sldId id="432" r:id="rId45"/>
    <p:sldId id="340" r:id="rId46"/>
    <p:sldId id="437" r:id="rId47"/>
    <p:sldId id="393" r:id="rId48"/>
    <p:sldId id="394" r:id="rId49"/>
    <p:sldId id="435" r:id="rId50"/>
    <p:sldId id="395" r:id="rId51"/>
    <p:sldId id="436" r:id="rId52"/>
    <p:sldId id="396" r:id="rId53"/>
    <p:sldId id="438" r:id="rId54"/>
    <p:sldId id="1497" r:id="rId55"/>
    <p:sldId id="1493" r:id="rId56"/>
    <p:sldId id="1433" r:id="rId57"/>
    <p:sldId id="1494" r:id="rId58"/>
    <p:sldId id="942" r:id="rId59"/>
    <p:sldId id="1432" r:id="rId60"/>
    <p:sldId id="261" r:id="rId61"/>
    <p:sldId id="260" r:id="rId62"/>
    <p:sldId id="259" r:id="rId63"/>
    <p:sldId id="262" r:id="rId64"/>
    <p:sldId id="1365" r:id="rId65"/>
    <p:sldId id="1495" r:id="rId66"/>
    <p:sldId id="1367" r:id="rId67"/>
    <p:sldId id="264" r:id="rId68"/>
    <p:sldId id="1366" r:id="rId69"/>
    <p:sldId id="1502" r:id="rId70"/>
    <p:sldId id="1434" r:id="rId71"/>
    <p:sldId id="856" r:id="rId72"/>
    <p:sldId id="303" r:id="rId73"/>
    <p:sldId id="289" r:id="rId74"/>
    <p:sldId id="327" r:id="rId75"/>
    <p:sldId id="328" r:id="rId76"/>
    <p:sldId id="292" r:id="rId77"/>
    <p:sldId id="293" r:id="rId78"/>
    <p:sldId id="324" r:id="rId79"/>
    <p:sldId id="326" r:id="rId80"/>
    <p:sldId id="299" r:id="rId81"/>
    <p:sldId id="329" r:id="rId82"/>
    <p:sldId id="331" r:id="rId83"/>
    <p:sldId id="330" r:id="rId84"/>
    <p:sldId id="305" r:id="rId85"/>
    <p:sldId id="318" r:id="rId86"/>
    <p:sldId id="310" r:id="rId87"/>
    <p:sldId id="319" r:id="rId88"/>
    <p:sldId id="322" r:id="rId89"/>
    <p:sldId id="1501" r:id="rId90"/>
    <p:sldId id="272" r:id="rId91"/>
    <p:sldId id="1492" r:id="rId92"/>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Jordan Quijano" initials="SJQ" lastIdx="1" clrIdx="0">
    <p:extLst>
      <p:ext uri="{19B8F6BF-5375-455C-9EA6-DF929625EA0E}">
        <p15:presenceInfo xmlns:p15="http://schemas.microsoft.com/office/powerpoint/2012/main" userId="S-1-5-21-2627206374-3471323397-1792707208-6718" providerId="AD"/>
      </p:ext>
    </p:extLst>
  </p:cmAuthor>
  <p:cmAuthor id="2" name="Laura Victoria Corral Bautista" initials="LVCB" lastIdx="1" clrIdx="1"/>
  <p:cmAuthor id="3" name="juan sebastian uribe mosquera" initials="jsum" lastIdx="1" clrIdx="2">
    <p:extLst>
      <p:ext uri="{19B8F6BF-5375-455C-9EA6-DF929625EA0E}">
        <p15:presenceInfo xmlns:p15="http://schemas.microsoft.com/office/powerpoint/2012/main" userId="609d30eb0cb1d83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4416" autoAdjust="0"/>
  </p:normalViewPr>
  <p:slideViewPr>
    <p:cSldViewPr snapToGrid="0" snapToObjects="1">
      <p:cViewPr varScale="1">
        <p:scale>
          <a:sx n="72" d="100"/>
          <a:sy n="72" d="100"/>
        </p:scale>
        <p:origin x="660" y="5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fbarreiro\Desktop\PRESENTACIONES%20PORTAFOLIO\A&#209;O%202019\10.OCTUBRE%202019\RESUMEN%20DE%20OPERACIONES%20MENSUAL%20A%20CONTABILIDAD%20OCTUBRE_%202019.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10.OCTUBRE%202019\RESUMEN%20DE%20OPERACIONES%20MENSUAL%20A%20CONTABILIDAD%20OCTUBRE_%202019.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oleObject" Target="file:///D:\Users\jarevalo\Desktop\ADMINISTRATIVA\ARRENDAMIENTOS\SEDE%20CLLE%2096\Analisis%20del%20sector%20Arriendo%20Edificio%20Sede%20Clle%2096.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9.%20JD%20Septiembre%202019%20-%20copia\Copia%20de%20INFORME%20SAE%20CONSOLIDADO%20Octubre%2031%20-%20CIERRE%20(003).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9.%20JD%20Septiembre%202019%20-%20copia\Copia%20de%20INFORME%20SAE%20CONSOLIDADO%20Octubre%2031%20-%20CIERRE%20(003).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C:\Users\Lsilva\AppData\Roaming\Microsoft\Excel\Copia%20de%20INFORME%20SAE%20CONSOLIDADO%20Octubre%2031%20-%20CIERRE%20(003)%20(version%201).xlsb"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C:\Users\Lsilva\AppData\Roaming\Microsoft\Excel\Copia%20de%20INFORME%20SAE%20CONSOLIDADO%20Octubre%2031%20-%20CIERRE%20(003)%20(version%201).xlsb"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9.%20JD%20Septiembre%202019%20-%20copia\Copia%20de%20INFORME%20SAE%20CONSOLIDADO%20Octubre%2031%20CIERRE.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n-US" dirty="0"/>
              <a:t>COMPOSICIÓN DEL PORTAFOLIO INVERSIONES OCTUBRE 2019 </a:t>
            </a:r>
          </a:p>
        </c:rich>
      </c:tx>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3879923172868701E-2"/>
          <c:y val="0.38589272872676772"/>
          <c:w val="0.83224015365426263"/>
          <c:h val="0.54386016060353337"/>
        </c:manualLayout>
      </c:layout>
      <c:pie3DChart>
        <c:varyColors val="1"/>
        <c:ser>
          <c:idx val="0"/>
          <c:order val="0"/>
          <c:tx>
            <c:strRef>
              <c:f>Hoja11!$B$48</c:f>
              <c:strCache>
                <c:ptCount val="1"/>
                <c:pt idx="0">
                  <c:v>TOTAL </c:v>
                </c:pt>
              </c:strCache>
            </c:strRef>
          </c:tx>
          <c:explosion val="17"/>
          <c:dPt>
            <c:idx val="0"/>
            <c:bubble3D val="0"/>
            <c:explosion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917E-4405-8D98-F192A5AF3D71}"/>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917E-4405-8D98-F192A5AF3D71}"/>
              </c:ext>
            </c:extLst>
          </c:dPt>
          <c:dLbls>
            <c:dLbl>
              <c:idx val="0"/>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ECAD82B2-3741-4C6D-A3B4-C5496C90DAE5}" type="VALUE">
                      <a:rPr lang="en-US" sz="1000"/>
                      <a:pPr>
                        <a:defRPr/>
                      </a:pPr>
                      <a:t>[VALOR]</a:t>
                    </a:fld>
                    <a:r>
                      <a:rPr lang="en-US" sz="1000" baseline="0" dirty="0"/>
                      <a:t>, 5.14%</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17E-4405-8D98-F192A5AF3D71}"/>
                </c:ext>
              </c:extLst>
            </c:dLbl>
            <c:dLbl>
              <c:idx val="1"/>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532E47A1-8C1B-4D6A-9E6F-A86FC997455F}" type="VALUE">
                      <a:rPr lang="en-US" sz="1000"/>
                      <a:pPr>
                        <a:defRPr>
                          <a:solidFill>
                            <a:schemeClr val="accent1"/>
                          </a:solidFill>
                        </a:defRPr>
                      </a:pPr>
                      <a:t>[VALOR]</a:t>
                    </a:fld>
                    <a:r>
                      <a:rPr lang="en-US" sz="1000" baseline="0" dirty="0"/>
                      <a:t>, 94.86%</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17E-4405-8D98-F192A5AF3D71}"/>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Hoja11!$C$47:$D$47</c:f>
              <c:strCache>
                <c:ptCount val="2"/>
                <c:pt idx="0">
                  <c:v>EXTINTOS</c:v>
                </c:pt>
                <c:pt idx="1">
                  <c:v>EN PROCESO EXTINCION </c:v>
                </c:pt>
              </c:strCache>
            </c:strRef>
          </c:cat>
          <c:val>
            <c:numRef>
              <c:f>Hoja11!$C$48:$D$48</c:f>
              <c:numCache>
                <c:formatCode>_(* #,##0.00_);_(* \(#,##0.00\);_(* "-"??_);_(@_)</c:formatCode>
                <c:ptCount val="2"/>
                <c:pt idx="0">
                  <c:v>62767</c:v>
                </c:pt>
                <c:pt idx="1">
                  <c:v>1157701</c:v>
                </c:pt>
              </c:numCache>
            </c:numRef>
          </c:val>
          <c:extLst>
            <c:ext xmlns:c16="http://schemas.microsoft.com/office/drawing/2014/chart" uri="{C3380CC4-5D6E-409C-BE32-E72D297353CC}">
              <c16:uniqueId val="{00000004-917E-4405-8D98-F192A5AF3D71}"/>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PORTAFOLIO INVERSIONES RECURSOS PROPIOS OCTUBRE 2019 </a:t>
            </a:r>
          </a:p>
        </c:rich>
      </c:tx>
      <c:overlay val="0"/>
      <c:spPr>
        <a:noFill/>
        <a:ln>
          <a:noFill/>
        </a:ln>
        <a:effectLst/>
      </c:spPr>
    </c:title>
    <c:autoTitleDeleted val="0"/>
    <c:view3D>
      <c:rotX val="2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Hoja11!$C$90</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3397-4296-BF42-73E4888A8C69}"/>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3397-4296-BF42-73E4888A8C69}"/>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F6A7E844-8E40-4ED0-9282-3A5A976D32E8}" type="CATEGORYNAME">
                      <a:rPr lang="en-US"/>
                      <a:pPr>
                        <a:defRPr sz="1000" b="1" i="0" u="none" strike="noStrike" kern="1200" spc="0" baseline="0">
                          <a:solidFill>
                            <a:schemeClr val="accent1"/>
                          </a:solidFill>
                          <a:latin typeface="+mn-lt"/>
                          <a:ea typeface="+mn-ea"/>
                          <a:cs typeface="+mn-cs"/>
                        </a:defRPr>
                      </a:pPr>
                      <a:t>[NOMBRE DE CATEGORÍA]</a:t>
                    </a:fld>
                    <a:r>
                      <a:rPr lang="en-US" baseline="0" dirty="0"/>
                      <a:t>, </a:t>
                    </a:r>
                    <a:fld id="{2CC047D6-5F75-48A8-BBD5-16357CA52D2A}" type="VALUE">
                      <a:rPr lang="en-US" baseline="0"/>
                      <a:pPr>
                        <a:defRPr sz="1000" b="1" i="0" u="none" strike="noStrike" kern="1200" spc="0" baseline="0">
                          <a:solidFill>
                            <a:schemeClr val="accent1"/>
                          </a:solidFill>
                          <a:latin typeface="+mn-lt"/>
                          <a:ea typeface="+mn-ea"/>
                          <a:cs typeface="+mn-cs"/>
                        </a:defRPr>
                      </a:pPr>
                      <a:t>[VALOR]</a:t>
                    </a:fld>
                    <a:r>
                      <a:rPr lang="en-US" baseline="0"/>
                      <a:t>, 3.56%</a:t>
                    </a: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397-4296-BF42-73E4888A8C69}"/>
                </c:ext>
              </c:extLst>
            </c:dLbl>
            <c:dLbl>
              <c:idx val="1"/>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23655195-12B2-406D-8CBE-7902E368E454}" type="CATEGORYNAME">
                      <a:rPr lang="en-US" dirty="0"/>
                      <a:pPr>
                        <a:defRPr sz="1000" b="1" i="0" u="none" strike="noStrike" kern="1200" spc="0" baseline="0">
                          <a:solidFill>
                            <a:schemeClr val="accent1"/>
                          </a:solidFill>
                          <a:latin typeface="+mn-lt"/>
                          <a:ea typeface="+mn-ea"/>
                          <a:cs typeface="+mn-cs"/>
                        </a:defRPr>
                      </a:pPr>
                      <a:t>[NOMBRE DE CATEGORÍA]</a:t>
                    </a:fld>
                    <a:r>
                      <a:rPr lang="en-US" baseline="0" dirty="0"/>
                      <a:t>, </a:t>
                    </a:r>
                    <a:fld id="{FF98B2A2-0443-4B45-890D-4425144551C1}" type="VALUE">
                      <a:rPr lang="en-US" baseline="0" dirty="0"/>
                      <a:pPr>
                        <a:defRPr sz="1000" b="1" i="0" u="none" strike="noStrike" kern="1200" spc="0" baseline="0">
                          <a:solidFill>
                            <a:schemeClr val="accent1"/>
                          </a:solidFill>
                          <a:latin typeface="+mn-lt"/>
                          <a:ea typeface="+mn-ea"/>
                          <a:cs typeface="+mn-cs"/>
                        </a:defRPr>
                      </a:pPr>
                      <a:t>[VALOR]</a:t>
                    </a:fld>
                    <a:r>
                      <a:rPr lang="en-US" baseline="0" dirty="0"/>
                      <a:t>, 96.44%</a:t>
                    </a:r>
                  </a:p>
                </c:rich>
              </c:tx>
              <c:spPr>
                <a:noFill/>
                <a:ln>
                  <a:noFill/>
                </a:ln>
                <a:effectLst/>
              </c:spPr>
              <c:dLblPos val="outEnd"/>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3397-4296-BF42-73E4888A8C69}"/>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Hoja11!$B$91:$B$92</c:f>
              <c:strCache>
                <c:ptCount val="2"/>
                <c:pt idx="0">
                  <c:v>Bancos Nacionales</c:v>
                </c:pt>
                <c:pt idx="1">
                  <c:v>FIC</c:v>
                </c:pt>
              </c:strCache>
            </c:strRef>
          </c:cat>
          <c:val>
            <c:numRef>
              <c:f>Hoja11!$C$91:$C$92</c:f>
              <c:numCache>
                <c:formatCode>_(* #,##0.00_);_(* \(#,##0.00\);_(* "-"??_);_(@_)</c:formatCode>
                <c:ptCount val="2"/>
                <c:pt idx="0">
                  <c:v>452</c:v>
                </c:pt>
                <c:pt idx="1">
                  <c:v>12232</c:v>
                </c:pt>
              </c:numCache>
            </c:numRef>
          </c:val>
          <c:extLst>
            <c:ext xmlns:c16="http://schemas.microsoft.com/office/drawing/2014/chart" uri="{C3380CC4-5D6E-409C-BE32-E72D297353CC}">
              <c16:uniqueId val="{00000004-3397-4296-BF42-73E4888A8C69}"/>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PORTAFOLIO INVERSIONES RECURSOS TERCEROS OCTUBRE 2019</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Hoja11!$J$90</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3E6-43E1-AF89-3BF093090C77}"/>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3E6-43E1-AF89-3BF093090C77}"/>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26F99CA6-74A8-40E4-85AE-CCDB78215095}" type="CATEGORYNAME">
                      <a:rPr lang="en-US"/>
                      <a:pPr>
                        <a:defRPr/>
                      </a:pPr>
                      <a:t>[NOMBRE DE CATEGORÍA]</a:t>
                    </a:fld>
                    <a:r>
                      <a:rPr lang="en-US" baseline="0" dirty="0"/>
                      <a:t>, </a:t>
                    </a:r>
                    <a:fld id="{3857769A-37BA-4FB0-AB1E-F612EC08E9A4}" type="VALUE">
                      <a:rPr lang="en-US" baseline="0"/>
                      <a:pPr>
                        <a:defRPr/>
                      </a:pPr>
                      <a:t>[VALOR]</a:t>
                    </a:fld>
                    <a:r>
                      <a:rPr lang="en-US" baseline="0" dirty="0"/>
                      <a:t>, 1.01%</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3E6-43E1-AF89-3BF093090C77}"/>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BA4831D0-8175-44FC-A1EB-862D1895FED3}" type="CATEGORYNAME">
                      <a:rPr lang="en-US"/>
                      <a:pPr>
                        <a:defRPr>
                          <a:solidFill>
                            <a:schemeClr val="accent1"/>
                          </a:solidFill>
                        </a:defRPr>
                      </a:pPr>
                      <a:t>[NOMBRE DE CATEGORÍA]</a:t>
                    </a:fld>
                    <a:r>
                      <a:rPr lang="en-US" baseline="0" dirty="0"/>
                      <a:t>, </a:t>
                    </a:r>
                    <a:fld id="{498B284C-0B77-4D9E-925F-8B1736BB6FC2}" type="VALUE">
                      <a:rPr lang="en-US" baseline="0"/>
                      <a:pPr>
                        <a:defRPr>
                          <a:solidFill>
                            <a:schemeClr val="accent1"/>
                          </a:solidFill>
                        </a:defRPr>
                      </a:pPr>
                      <a:t>[VALOR]</a:t>
                    </a:fld>
                    <a:r>
                      <a:rPr lang="en-US" baseline="0" dirty="0"/>
                      <a:t>, 98.99%</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3E6-43E1-AF89-3BF093090C77}"/>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Hoja11!$I$91:$I$92</c:f>
              <c:strCache>
                <c:ptCount val="2"/>
                <c:pt idx="0">
                  <c:v>Bancos Nacionales</c:v>
                </c:pt>
                <c:pt idx="1">
                  <c:v>FIC</c:v>
                </c:pt>
              </c:strCache>
            </c:strRef>
          </c:cat>
          <c:val>
            <c:numRef>
              <c:f>Hoja11!$J$91:$J$92</c:f>
              <c:numCache>
                <c:formatCode>_(* #,##0.00_);_(* \(#,##0.00\);_(* "-"??_);_(@_)</c:formatCode>
                <c:ptCount val="2"/>
                <c:pt idx="0">
                  <c:v>61</c:v>
                </c:pt>
                <c:pt idx="1">
                  <c:v>5990</c:v>
                </c:pt>
              </c:numCache>
            </c:numRef>
          </c:val>
          <c:extLst>
            <c:ext xmlns:c16="http://schemas.microsoft.com/office/drawing/2014/chart" uri="{C3380CC4-5D6E-409C-BE32-E72D297353CC}">
              <c16:uniqueId val="{00000004-13E6-43E1-AF89-3BF093090C77}"/>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CO"/>
              <a:t>ANALISIS SECTOR VALOR MT2</a:t>
            </a:r>
          </a:p>
        </c:rich>
      </c:tx>
      <c:overlay val="0"/>
      <c:spPr>
        <a:noFill/>
        <a:ln>
          <a:noFill/>
        </a:ln>
        <a:effectLst/>
      </c:spPr>
    </c:title>
    <c:autoTitleDeleted val="0"/>
    <c:plotArea>
      <c:layout/>
      <c:barChart>
        <c:barDir val="col"/>
        <c:grouping val="clustered"/>
        <c:varyColors val="0"/>
        <c:ser>
          <c:idx val="0"/>
          <c:order val="0"/>
          <c:invertIfNegative val="0"/>
          <c:dPt>
            <c:idx val="6"/>
            <c:invertIfNegative val="0"/>
            <c:bubble3D val="0"/>
            <c:spPr>
              <a:solidFill>
                <a:schemeClr val="accent4">
                  <a:lumMod val="60000"/>
                  <a:lumOff val="40000"/>
                </a:schemeClr>
              </a:solidFill>
            </c:spPr>
            <c:extLst>
              <c:ext xmlns:c16="http://schemas.microsoft.com/office/drawing/2014/chart" uri="{C3380CC4-5D6E-409C-BE32-E72D297353CC}">
                <c16:uniqueId val="{00000001-6193-49C2-8212-22D3B1ED01A5}"/>
              </c:ext>
            </c:extLst>
          </c:dPt>
          <c:dPt>
            <c:idx val="7"/>
            <c:invertIfNegative val="0"/>
            <c:bubble3D val="0"/>
            <c:spPr>
              <a:solidFill>
                <a:schemeClr val="accent6">
                  <a:lumMod val="60000"/>
                  <a:lumOff val="40000"/>
                </a:schemeClr>
              </a:solidFill>
            </c:spPr>
            <c:extLst>
              <c:ext xmlns:c16="http://schemas.microsoft.com/office/drawing/2014/chart" uri="{C3380CC4-5D6E-409C-BE32-E72D297353CC}">
                <c16:uniqueId val="{00000003-6193-49C2-8212-22D3B1ED01A5}"/>
              </c:ext>
            </c:extLst>
          </c:dPt>
          <c:dLbls>
            <c:dLbl>
              <c:idx val="7"/>
              <c:layout>
                <c:manualLayout>
                  <c:x val="3.5650618882111683E-3"/>
                  <c:y val="7.03314259630589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193-49C2-8212-22D3B1ED01A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Hoja1!$A$19:$A$26</c:f>
              <c:strCache>
                <c:ptCount val="8"/>
                <c:pt idx="0">
                  <c:v>EDIFICIO EL NOGAL</c:v>
                </c:pt>
                <c:pt idx="1">
                  <c:v>EDIFICIO LAGO GAITAN</c:v>
                </c:pt>
                <c:pt idx="2">
                  <c:v>SALITRE</c:v>
                </c:pt>
                <c:pt idx="3">
                  <c:v>LA PORCINCULA</c:v>
                </c:pt>
                <c:pt idx="4">
                  <c:v>LOS ALCAZARES</c:v>
                </c:pt>
                <c:pt idx="5">
                  <c:v>EDIFICIO FIJAR CLL 93</c:v>
                </c:pt>
                <c:pt idx="6">
                  <c:v>EDIFICIO CLL 96</c:v>
                </c:pt>
                <c:pt idx="7">
                  <c:v>PROMEDIO VR MT 2</c:v>
                </c:pt>
              </c:strCache>
            </c:strRef>
          </c:cat>
          <c:val>
            <c:numRef>
              <c:f>Hoja1!$B$19:$B$26</c:f>
              <c:numCache>
                <c:formatCode>_-* #,##0_-;\-* #,##0_-;_-* "-"??_-;_-@_-</c:formatCode>
                <c:ptCount val="8"/>
                <c:pt idx="0">
                  <c:v>78328.571428571435</c:v>
                </c:pt>
                <c:pt idx="1">
                  <c:v>79400</c:v>
                </c:pt>
                <c:pt idx="2">
                  <c:v>80026.69039145908</c:v>
                </c:pt>
                <c:pt idx="3">
                  <c:v>98492.144177449169</c:v>
                </c:pt>
                <c:pt idx="4">
                  <c:v>101200</c:v>
                </c:pt>
                <c:pt idx="5">
                  <c:v>120903.00039999999</c:v>
                </c:pt>
                <c:pt idx="6">
                  <c:v>74282</c:v>
                </c:pt>
                <c:pt idx="7" formatCode="_(* #,##0_);_(* \(#,##0\);_(* &quot;-&quot;??_);_(@_)">
                  <c:v>105438.73439957995</c:v>
                </c:pt>
              </c:numCache>
            </c:numRef>
          </c:val>
          <c:extLst>
            <c:ext xmlns:c16="http://schemas.microsoft.com/office/drawing/2014/chart" uri="{C3380CC4-5D6E-409C-BE32-E72D297353CC}">
              <c16:uniqueId val="{00000004-6193-49C2-8212-22D3B1ED01A5}"/>
            </c:ext>
          </c:extLst>
        </c:ser>
        <c:dLbls>
          <c:dLblPos val="inEnd"/>
          <c:showLegendKey val="0"/>
          <c:showVal val="1"/>
          <c:showCatName val="0"/>
          <c:showSerName val="0"/>
          <c:showPercent val="0"/>
          <c:showBubbleSize val="0"/>
        </c:dLbls>
        <c:gapWidth val="75"/>
        <c:overlap val="40"/>
        <c:axId val="899969023"/>
        <c:axId val="1160390895"/>
      </c:barChart>
      <c:catAx>
        <c:axId val="89996902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160390895"/>
        <c:crosses val="autoZero"/>
        <c:auto val="1"/>
        <c:lblAlgn val="ctr"/>
        <c:lblOffset val="100"/>
        <c:noMultiLvlLbl val="0"/>
      </c:catAx>
      <c:valAx>
        <c:axId val="1160390895"/>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9996902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C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VENTAS!$I$4</c:f>
              <c:strCache>
                <c:ptCount val="1"/>
                <c:pt idx="0">
                  <c:v>VALOR VENTA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5897E"/>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VENTAS!$F$5:$F$9</c:f>
              <c:numCache>
                <c:formatCode>General</c:formatCode>
                <c:ptCount val="5"/>
                <c:pt idx="0">
                  <c:v>2015</c:v>
                </c:pt>
                <c:pt idx="1">
                  <c:v>2016</c:v>
                </c:pt>
                <c:pt idx="2">
                  <c:v>2017</c:v>
                </c:pt>
                <c:pt idx="3">
                  <c:v>2018</c:v>
                </c:pt>
                <c:pt idx="4">
                  <c:v>2019</c:v>
                </c:pt>
              </c:numCache>
            </c:numRef>
          </c:cat>
          <c:val>
            <c:numRef>
              <c:f>VENTAS!$I$5:$I$9</c:f>
              <c:numCache>
                <c:formatCode>"$"#,##0</c:formatCode>
                <c:ptCount val="5"/>
                <c:pt idx="0">
                  <c:v>9917.2515000000003</c:v>
                </c:pt>
                <c:pt idx="1">
                  <c:v>22379.221887</c:v>
                </c:pt>
                <c:pt idx="2">
                  <c:v>45737.100681000004</c:v>
                </c:pt>
                <c:pt idx="3">
                  <c:v>102870.773479</c:v>
                </c:pt>
                <c:pt idx="4">
                  <c:v>47336.161204999997</c:v>
                </c:pt>
              </c:numCache>
            </c:numRef>
          </c:val>
          <c:extLst>
            <c:ext xmlns:c16="http://schemas.microsoft.com/office/drawing/2014/chart" uri="{C3380CC4-5D6E-409C-BE32-E72D297353CC}">
              <c16:uniqueId val="{00000000-7179-4DBE-884E-C079A8487421}"/>
            </c:ext>
          </c:extLst>
        </c:ser>
        <c:dLbls>
          <c:showLegendKey val="0"/>
          <c:showVal val="0"/>
          <c:showCatName val="0"/>
          <c:showSerName val="0"/>
          <c:showPercent val="0"/>
          <c:showBubbleSize val="0"/>
        </c:dLbls>
        <c:gapWidth val="219"/>
        <c:overlap val="-27"/>
        <c:axId val="1894454576"/>
        <c:axId val="1828150944"/>
      </c:barChart>
      <c:catAx>
        <c:axId val="189445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FF0000"/>
                </a:solidFill>
                <a:latin typeface="+mn-lt"/>
                <a:ea typeface="+mn-ea"/>
                <a:cs typeface="+mn-cs"/>
              </a:defRPr>
            </a:pPr>
            <a:endParaRPr lang="es-CO"/>
          </a:p>
        </c:txPr>
        <c:crossAx val="1828150944"/>
        <c:crosses val="autoZero"/>
        <c:auto val="1"/>
        <c:lblAlgn val="ctr"/>
        <c:lblOffset val="100"/>
        <c:noMultiLvlLbl val="0"/>
      </c:catAx>
      <c:valAx>
        <c:axId val="1828150944"/>
        <c:scaling>
          <c:orientation val="minMax"/>
        </c:scaling>
        <c:delete val="1"/>
        <c:axPos val="l"/>
        <c:numFmt formatCode="&quot;$&quot;#,##0" sourceLinked="1"/>
        <c:majorTickMark val="none"/>
        <c:minorTickMark val="none"/>
        <c:tickLblPos val="nextTo"/>
        <c:crossAx val="1894454576"/>
        <c:crosses val="autoZero"/>
        <c:crossBetween val="between"/>
      </c:valAx>
      <c:spPr>
        <a:noFill/>
        <a:ln w="25400">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VENTAS!$G$4</c:f>
              <c:strCache>
                <c:ptCount val="1"/>
                <c:pt idx="0">
                  <c:v>UNIDAD</c:v>
                </c:pt>
              </c:strCache>
            </c:strRef>
          </c:tx>
          <c:spPr>
            <a:solidFill>
              <a:schemeClr val="accent1"/>
            </a:solidFill>
            <a:ln>
              <a:noFill/>
            </a:ln>
            <a:effectLst/>
          </c:spPr>
          <c:invertIfNegative val="0"/>
          <c:dLbls>
            <c:dLbl>
              <c:idx val="0"/>
              <c:layout>
                <c:manualLayout>
                  <c:x val="-1.2740181756461981E-17"/>
                  <c:y val="6.25E-2"/>
                </c:manualLayout>
              </c:layout>
              <c:spPr>
                <a:noFill/>
                <a:ln>
                  <a:noFill/>
                </a:ln>
                <a:effectLst/>
              </c:spPr>
              <c:txPr>
                <a:bodyPr rot="0" spcFirstLastPara="1" vertOverflow="ellipsis" vert="horz" wrap="square" lIns="38100" tIns="19050" rIns="38100" bIns="19050" anchor="ctr" anchorCtr="1">
                  <a:noAutofit/>
                </a:bodyPr>
                <a:lstStyle/>
                <a:p>
                  <a:pPr>
                    <a:defRPr sz="1050" b="1"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4.4864489228630997E-2"/>
                      <c:h val="4.7245552639253424E-2"/>
                    </c:manualLayout>
                  </c15:layout>
                </c:ext>
                <c:ext xmlns:c16="http://schemas.microsoft.com/office/drawing/2014/chart" uri="{C3380CC4-5D6E-409C-BE32-E72D297353CC}">
                  <c16:uniqueId val="{00000000-2C3C-4622-B305-E85FC8CDF784}"/>
                </c:ext>
              </c:extLst>
            </c:dLbl>
            <c:dLbl>
              <c:idx val="1"/>
              <c:layout>
                <c:manualLayout>
                  <c:x val="-2.7797081306462821E-3"/>
                  <c:y val="0.10648148148148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3C-4622-B305-E85FC8CDF784}"/>
                </c:ext>
              </c:extLst>
            </c:dLbl>
            <c:dLbl>
              <c:idx val="2"/>
              <c:layout>
                <c:manualLayout>
                  <c:x val="0"/>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C3C-4622-B305-E85FC8CDF784}"/>
                </c:ext>
              </c:extLst>
            </c:dLbl>
            <c:dLbl>
              <c:idx val="3"/>
              <c:layout>
                <c:manualLayout>
                  <c:x val="0"/>
                  <c:y val="0.1064814814814814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C3C-4622-B305-E85FC8CDF784}"/>
                </c:ext>
              </c:extLst>
            </c:dLbl>
            <c:dLbl>
              <c:idx val="4"/>
              <c:layout>
                <c:manualLayout>
                  <c:x val="0"/>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C3C-4622-B305-E85FC8CDF784}"/>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VENTAS!$F$5:$F$9</c:f>
              <c:numCache>
                <c:formatCode>General</c:formatCode>
                <c:ptCount val="5"/>
                <c:pt idx="0">
                  <c:v>2015</c:v>
                </c:pt>
                <c:pt idx="1">
                  <c:v>2016</c:v>
                </c:pt>
                <c:pt idx="2">
                  <c:v>2017</c:v>
                </c:pt>
                <c:pt idx="3">
                  <c:v>2018</c:v>
                </c:pt>
                <c:pt idx="4">
                  <c:v>2019</c:v>
                </c:pt>
              </c:numCache>
            </c:numRef>
          </c:cat>
          <c:val>
            <c:numRef>
              <c:f>VENTAS!$G$5:$G$9</c:f>
              <c:numCache>
                <c:formatCode>General</c:formatCode>
                <c:ptCount val="5"/>
                <c:pt idx="0">
                  <c:v>25</c:v>
                </c:pt>
                <c:pt idx="1">
                  <c:v>80</c:v>
                </c:pt>
                <c:pt idx="2">
                  <c:v>145</c:v>
                </c:pt>
                <c:pt idx="3">
                  <c:v>195</c:v>
                </c:pt>
                <c:pt idx="4">
                  <c:v>204</c:v>
                </c:pt>
              </c:numCache>
            </c:numRef>
          </c:val>
          <c:extLst>
            <c:ext xmlns:c16="http://schemas.microsoft.com/office/drawing/2014/chart" uri="{C3380CC4-5D6E-409C-BE32-E72D297353CC}">
              <c16:uniqueId val="{00000005-2C3C-4622-B305-E85FC8CDF784}"/>
            </c:ext>
          </c:extLst>
        </c:ser>
        <c:dLbls>
          <c:showLegendKey val="0"/>
          <c:showVal val="0"/>
          <c:showCatName val="0"/>
          <c:showSerName val="0"/>
          <c:showPercent val="0"/>
          <c:showBubbleSize val="0"/>
        </c:dLbls>
        <c:gapWidth val="150"/>
        <c:axId val="1930045616"/>
        <c:axId val="1925846016"/>
      </c:barChart>
      <c:lineChart>
        <c:grouping val="standard"/>
        <c:varyColors val="0"/>
        <c:ser>
          <c:idx val="1"/>
          <c:order val="1"/>
          <c:tx>
            <c:strRef>
              <c:f>VENTAS!$H$4</c:f>
              <c:strCache>
                <c:ptCount val="1"/>
                <c:pt idx="0">
                  <c:v>FMI</c:v>
                </c:pt>
              </c:strCache>
            </c:strRef>
          </c:tx>
          <c:spPr>
            <a:ln w="28575" cap="rnd">
              <a:solidFill>
                <a:srgbClr val="FF0000"/>
              </a:solidFill>
              <a:round/>
            </a:ln>
            <a:effectLst/>
          </c:spPr>
          <c:marker>
            <c:symbol val="none"/>
          </c:marker>
          <c:dPt>
            <c:idx val="3"/>
            <c:marker>
              <c:symbol val="none"/>
            </c:marker>
            <c:bubble3D val="0"/>
            <c:spPr>
              <a:ln w="28575" cap="rnd">
                <a:solidFill>
                  <a:srgbClr val="FF0000"/>
                </a:solidFill>
                <a:round/>
              </a:ln>
              <a:effectLst/>
            </c:spPr>
            <c:extLst>
              <c:ext xmlns:c16="http://schemas.microsoft.com/office/drawing/2014/chart" uri="{C3380CC4-5D6E-409C-BE32-E72D297353CC}">
                <c16:uniqueId val="{00000007-2C3C-4622-B305-E85FC8CDF784}"/>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VENTAS!$F$5:$F$9</c:f>
              <c:numCache>
                <c:formatCode>General</c:formatCode>
                <c:ptCount val="5"/>
                <c:pt idx="0">
                  <c:v>2015</c:v>
                </c:pt>
                <c:pt idx="1">
                  <c:v>2016</c:v>
                </c:pt>
                <c:pt idx="2">
                  <c:v>2017</c:v>
                </c:pt>
                <c:pt idx="3">
                  <c:v>2018</c:v>
                </c:pt>
                <c:pt idx="4">
                  <c:v>2019</c:v>
                </c:pt>
              </c:numCache>
            </c:numRef>
          </c:cat>
          <c:val>
            <c:numRef>
              <c:f>VENTAS!$H$5:$H$9</c:f>
              <c:numCache>
                <c:formatCode>General</c:formatCode>
                <c:ptCount val="5"/>
                <c:pt idx="0">
                  <c:v>38</c:v>
                </c:pt>
                <c:pt idx="1">
                  <c:v>129</c:v>
                </c:pt>
                <c:pt idx="2">
                  <c:v>158</c:v>
                </c:pt>
                <c:pt idx="3">
                  <c:v>238</c:v>
                </c:pt>
                <c:pt idx="4">
                  <c:v>268</c:v>
                </c:pt>
              </c:numCache>
            </c:numRef>
          </c:val>
          <c:smooth val="0"/>
          <c:extLst>
            <c:ext xmlns:c16="http://schemas.microsoft.com/office/drawing/2014/chart" uri="{C3380CC4-5D6E-409C-BE32-E72D297353CC}">
              <c16:uniqueId val="{00000008-2C3C-4622-B305-E85FC8CDF784}"/>
            </c:ext>
          </c:extLst>
        </c:ser>
        <c:dLbls>
          <c:showLegendKey val="0"/>
          <c:showVal val="0"/>
          <c:showCatName val="0"/>
          <c:showSerName val="0"/>
          <c:showPercent val="0"/>
          <c:showBubbleSize val="0"/>
        </c:dLbls>
        <c:marker val="1"/>
        <c:smooth val="0"/>
        <c:axId val="1930045616"/>
        <c:axId val="1925846016"/>
      </c:lineChart>
      <c:catAx>
        <c:axId val="193004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rgbClr val="FF0000"/>
                </a:solidFill>
                <a:latin typeface="+mn-lt"/>
                <a:ea typeface="+mn-ea"/>
                <a:cs typeface="+mn-cs"/>
              </a:defRPr>
            </a:pPr>
            <a:endParaRPr lang="es-CO"/>
          </a:p>
        </c:txPr>
        <c:crossAx val="1925846016"/>
        <c:crosses val="autoZero"/>
        <c:auto val="1"/>
        <c:lblAlgn val="ctr"/>
        <c:lblOffset val="100"/>
        <c:noMultiLvlLbl val="0"/>
      </c:catAx>
      <c:valAx>
        <c:axId val="1925846016"/>
        <c:scaling>
          <c:orientation val="minMax"/>
        </c:scaling>
        <c:delete val="1"/>
        <c:axPos val="l"/>
        <c:numFmt formatCode="General" sourceLinked="1"/>
        <c:majorTickMark val="none"/>
        <c:minorTickMark val="none"/>
        <c:tickLblPos val="nextTo"/>
        <c:crossAx val="193004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DISPONI!$B$52</c:f>
              <c:strCache>
                <c:ptCount val="1"/>
                <c:pt idx="0">
                  <c:v>Suma de PRECIO BASE VENTA</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1255-44D2-84DA-79A7EE5BFF4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1255-44D2-84DA-79A7EE5BFF4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1255-44D2-84DA-79A7EE5BFF4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1255-44D2-84DA-79A7EE5BFF4F}"/>
              </c:ext>
            </c:extLst>
          </c:dPt>
          <c:dLbls>
            <c:dLbl>
              <c:idx val="0"/>
              <c:layout>
                <c:manualLayout>
                  <c:x val="-0.24357492580461226"/>
                  <c:y val="2.90172061825605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55-44D2-84DA-79A7EE5BFF4F}"/>
                </c:ext>
              </c:extLst>
            </c:dLbl>
            <c:dLbl>
              <c:idx val="1"/>
              <c:layout>
                <c:manualLayout>
                  <c:x val="-0.18370134019696616"/>
                  <c:y val="-0.199816272965879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255-44D2-84DA-79A7EE5BFF4F}"/>
                </c:ext>
              </c:extLst>
            </c:dLbl>
            <c:dLbl>
              <c:idx val="2"/>
              <c:layout>
                <c:manualLayout>
                  <c:x val="0.16002112903179549"/>
                  <c:y val="-0.2956809565470983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255-44D2-84DA-79A7EE5BFF4F}"/>
                </c:ext>
              </c:extLst>
            </c:dLbl>
            <c:dLbl>
              <c:idx val="3"/>
              <c:layout>
                <c:manualLayout>
                  <c:x val="0.24390813042744836"/>
                  <c:y val="7.2776319626713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255-44D2-84DA-79A7EE5BFF4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DISPONI!$A$53:$A$56</c:f>
              <c:strCache>
                <c:ptCount val="4"/>
                <c:pt idx="0">
                  <c:v>CENTRO ORIENTE</c:v>
                </c:pt>
                <c:pt idx="1">
                  <c:v>NORTE</c:v>
                </c:pt>
                <c:pt idx="2">
                  <c:v>OCCIDENTE</c:v>
                </c:pt>
                <c:pt idx="3">
                  <c:v>SUR OCCIDENTE</c:v>
                </c:pt>
              </c:strCache>
            </c:strRef>
          </c:cat>
          <c:val>
            <c:numRef>
              <c:f>DISPONI!$B$53:$B$56</c:f>
              <c:numCache>
                <c:formatCode>"$"#,##0</c:formatCode>
                <c:ptCount val="4"/>
                <c:pt idx="0">
                  <c:v>115412.041161</c:v>
                </c:pt>
                <c:pt idx="1">
                  <c:v>51810.410753979995</c:v>
                </c:pt>
                <c:pt idx="2">
                  <c:v>103064</c:v>
                </c:pt>
                <c:pt idx="3">
                  <c:v>131781.11702100001</c:v>
                </c:pt>
              </c:numCache>
            </c:numRef>
          </c:val>
          <c:extLst>
            <c:ext xmlns:c16="http://schemas.microsoft.com/office/drawing/2014/chart" uri="{C3380CC4-5D6E-409C-BE32-E72D297353CC}">
              <c16:uniqueId val="{00000008-1255-44D2-84DA-79A7EE5BFF4F}"/>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DISPONI!$C$11</c:f>
              <c:strCache>
                <c:ptCount val="1"/>
                <c:pt idx="0">
                  <c:v> VALOR DE VENTA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C00000"/>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DISPONI!$A$12:$A$14</c:f>
              <c:strCache>
                <c:ptCount val="3"/>
                <c:pt idx="0">
                  <c:v>COMERCIAL</c:v>
                </c:pt>
                <c:pt idx="1">
                  <c:v>TERRENO</c:v>
                </c:pt>
                <c:pt idx="2">
                  <c:v>VIVIENDA</c:v>
                </c:pt>
              </c:strCache>
            </c:strRef>
          </c:cat>
          <c:val>
            <c:numRef>
              <c:f>DISPONI!$C$12:$C$14</c:f>
              <c:numCache>
                <c:formatCode>_-"$"* #,##0_-;\-"$"* #,##0_-;_-"$"* "-"??_-;_-@_-</c:formatCode>
                <c:ptCount val="3"/>
                <c:pt idx="0">
                  <c:v>56749.276215999998</c:v>
                </c:pt>
                <c:pt idx="1">
                  <c:v>134310.264539</c:v>
                </c:pt>
                <c:pt idx="2">
                  <c:v>211008.99688998002</c:v>
                </c:pt>
              </c:numCache>
            </c:numRef>
          </c:val>
          <c:extLst>
            <c:ext xmlns:c16="http://schemas.microsoft.com/office/drawing/2014/chart" uri="{C3380CC4-5D6E-409C-BE32-E72D297353CC}">
              <c16:uniqueId val="{00000000-2C1D-463E-85D3-32FC5DE48C84}"/>
            </c:ext>
          </c:extLst>
        </c:ser>
        <c:dLbls>
          <c:showLegendKey val="0"/>
          <c:showVal val="0"/>
          <c:showCatName val="0"/>
          <c:showSerName val="0"/>
          <c:showPercent val="0"/>
          <c:showBubbleSize val="0"/>
        </c:dLbls>
        <c:gapWidth val="219"/>
        <c:overlap val="-27"/>
        <c:axId val="1925975488"/>
        <c:axId val="1500225664"/>
      </c:barChart>
      <c:catAx>
        <c:axId val="192597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500225664"/>
        <c:crosses val="autoZero"/>
        <c:auto val="1"/>
        <c:lblAlgn val="ctr"/>
        <c:lblOffset val="100"/>
        <c:noMultiLvlLbl val="0"/>
      </c:catAx>
      <c:valAx>
        <c:axId val="1500225664"/>
        <c:scaling>
          <c:orientation val="minMax"/>
        </c:scaling>
        <c:delete val="1"/>
        <c:axPos val="l"/>
        <c:numFmt formatCode="_-&quot;$&quot;* #,##0_-;\-&quot;$&quot;* #,##0_-;_-&quot;$&quot;* &quot;-&quot;??_-;_-@_-" sourceLinked="1"/>
        <c:majorTickMark val="none"/>
        <c:minorTickMark val="none"/>
        <c:tickLblPos val="nextTo"/>
        <c:crossAx val="192597548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506989763400435"/>
          <c:y val="4.7350843994052164E-2"/>
          <c:w val="0.63737717679954986"/>
          <c:h val="0.93112604509956054"/>
        </c:manualLayout>
      </c:layout>
      <c:barChart>
        <c:barDir val="bar"/>
        <c:grouping val="clustered"/>
        <c:varyColors val="0"/>
        <c:ser>
          <c:idx val="0"/>
          <c:order val="0"/>
          <c:tx>
            <c:strRef>
              <c:f>DISPONI!$B$30</c:f>
              <c:strCache>
                <c:ptCount val="1"/>
                <c:pt idx="0">
                  <c:v>Cuenta de ID CISA</c:v>
                </c:pt>
              </c:strCache>
            </c:strRef>
          </c:tx>
          <c:spPr>
            <a:solidFill>
              <a:schemeClr val="accent1"/>
            </a:solidFill>
            <a:ln>
              <a:noFill/>
            </a:ln>
            <a:effectLst/>
          </c:spPr>
          <c:invertIfNegative val="0"/>
          <c:cat>
            <c:strRef>
              <c:f>DISPONI!$A$31:$A$35</c:f>
              <c:strCache>
                <c:ptCount val="5"/>
                <c:pt idx="0">
                  <c:v>1) &gt; $10.000</c:v>
                </c:pt>
                <c:pt idx="1">
                  <c:v>2) $1.000 A  $9.999</c:v>
                </c:pt>
                <c:pt idx="2">
                  <c:v>3) $500 A $999</c:v>
                </c:pt>
                <c:pt idx="3">
                  <c:v>4) $200 A  $499</c:v>
                </c:pt>
                <c:pt idx="4">
                  <c:v>5) &lt; A $200</c:v>
                </c:pt>
              </c:strCache>
            </c:strRef>
          </c:cat>
          <c:val>
            <c:numRef>
              <c:f>DISPONI!$B$31:$B$35</c:f>
              <c:numCache>
                <c:formatCode>General</c:formatCode>
                <c:ptCount val="5"/>
                <c:pt idx="0">
                  <c:v>6</c:v>
                </c:pt>
                <c:pt idx="1">
                  <c:v>43</c:v>
                </c:pt>
                <c:pt idx="2">
                  <c:v>84</c:v>
                </c:pt>
                <c:pt idx="3">
                  <c:v>208</c:v>
                </c:pt>
                <c:pt idx="4">
                  <c:v>660</c:v>
                </c:pt>
              </c:numCache>
            </c:numRef>
          </c:val>
          <c:extLst>
            <c:ext xmlns:c16="http://schemas.microsoft.com/office/drawing/2014/chart" uri="{C3380CC4-5D6E-409C-BE32-E72D297353CC}">
              <c16:uniqueId val="{00000000-56DE-47E1-9FC7-B2F811FB0174}"/>
            </c:ext>
          </c:extLst>
        </c:ser>
        <c:ser>
          <c:idx val="1"/>
          <c:order val="1"/>
          <c:tx>
            <c:strRef>
              <c:f>DISPONI!$C$30</c:f>
              <c:strCache>
                <c:ptCount val="1"/>
                <c:pt idx="0">
                  <c:v> Suma de PRECIO BASE VENTA </c:v>
                </c:pt>
              </c:strCache>
            </c:strRef>
          </c:tx>
          <c:spPr>
            <a:solidFill>
              <a:schemeClr val="accent1">
                <a:lumMod val="75000"/>
              </a:schemeClr>
            </a:solidFill>
            <a:ln>
              <a:noFill/>
            </a:ln>
            <a:effectLst/>
          </c:spPr>
          <c:invertIfNegative val="0"/>
          <c:cat>
            <c:strRef>
              <c:f>DISPONI!$A$31:$A$35</c:f>
              <c:strCache>
                <c:ptCount val="5"/>
                <c:pt idx="0">
                  <c:v>1) &gt; $10.000</c:v>
                </c:pt>
                <c:pt idx="1">
                  <c:v>2) $1.000 A  $9.999</c:v>
                </c:pt>
                <c:pt idx="2">
                  <c:v>3) $500 A $999</c:v>
                </c:pt>
                <c:pt idx="3">
                  <c:v>4) $200 A  $499</c:v>
                </c:pt>
                <c:pt idx="4">
                  <c:v>5) &lt; A $200</c:v>
                </c:pt>
              </c:strCache>
            </c:strRef>
          </c:cat>
          <c:val>
            <c:numRef>
              <c:f>DISPONI!$C$31:$C$35</c:f>
              <c:numCache>
                <c:formatCode>_-"$"* #,##0_-;\-"$"* #,##0_-;_-"$"* "-"??_-;_-@_-</c:formatCode>
                <c:ptCount val="5"/>
                <c:pt idx="0">
                  <c:v>149840962160</c:v>
                </c:pt>
                <c:pt idx="1">
                  <c:v>77515346848</c:v>
                </c:pt>
                <c:pt idx="2">
                  <c:v>58296660000</c:v>
                </c:pt>
                <c:pt idx="3">
                  <c:v>64823196630</c:v>
                </c:pt>
                <c:pt idx="4">
                  <c:v>51592372006.979996</c:v>
                </c:pt>
              </c:numCache>
            </c:numRef>
          </c:val>
          <c:extLst>
            <c:ext xmlns:c16="http://schemas.microsoft.com/office/drawing/2014/chart" uri="{C3380CC4-5D6E-409C-BE32-E72D297353CC}">
              <c16:uniqueId val="{00000001-56DE-47E1-9FC7-B2F811FB0174}"/>
            </c:ext>
          </c:extLst>
        </c:ser>
        <c:dLbls>
          <c:showLegendKey val="0"/>
          <c:showVal val="0"/>
          <c:showCatName val="0"/>
          <c:showSerName val="0"/>
          <c:showPercent val="0"/>
          <c:showBubbleSize val="0"/>
        </c:dLbls>
        <c:gapWidth val="182"/>
        <c:axId val="1769405392"/>
        <c:axId val="1898676832"/>
      </c:barChart>
      <c:catAx>
        <c:axId val="17694053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rgbClr val="FF0000"/>
                </a:solidFill>
                <a:latin typeface="+mn-lt"/>
                <a:ea typeface="+mn-ea"/>
                <a:cs typeface="+mn-cs"/>
              </a:defRPr>
            </a:pPr>
            <a:endParaRPr lang="es-CO"/>
          </a:p>
        </c:txPr>
        <c:crossAx val="1898676832"/>
        <c:crosses val="autoZero"/>
        <c:auto val="1"/>
        <c:lblAlgn val="ctr"/>
        <c:lblOffset val="100"/>
        <c:noMultiLvlLbl val="0"/>
      </c:catAx>
      <c:valAx>
        <c:axId val="1898676832"/>
        <c:scaling>
          <c:orientation val="minMax"/>
        </c:scaling>
        <c:delete val="1"/>
        <c:axPos val="b"/>
        <c:numFmt formatCode="General" sourceLinked="1"/>
        <c:majorTickMark val="none"/>
        <c:minorTickMark val="none"/>
        <c:tickLblPos val="nextTo"/>
        <c:crossAx val="17694053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cap="all" spc="50" baseline="0">
                <a:solidFill>
                  <a:schemeClr val="tx1">
                    <a:lumMod val="65000"/>
                    <a:lumOff val="35000"/>
                  </a:schemeClr>
                </a:solidFill>
                <a:latin typeface="+mn-lt"/>
                <a:ea typeface="+mn-ea"/>
                <a:cs typeface="+mn-cs"/>
              </a:defRPr>
            </a:pPr>
            <a:r>
              <a:rPr lang="es-CO"/>
              <a:t>Estado de Ocupación inicial</a:t>
            </a:r>
          </a:p>
        </c:rich>
      </c:tx>
      <c:overlay val="0"/>
      <c:spPr>
        <a:noFill/>
        <a:ln>
          <a:noFill/>
        </a:ln>
        <a:effectLst/>
      </c:spPr>
      <c:txPr>
        <a:bodyPr rot="0" spcFirstLastPara="1" vertOverflow="ellipsis" vert="horz" wrap="square" anchor="ctr" anchorCtr="1"/>
        <a:lstStyle/>
        <a:p>
          <a:pPr>
            <a:defRPr sz="1920" b="1" i="0" u="none" strike="noStrike" kern="1200" cap="all" spc="5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0.43620320544376684"/>
          <c:y val="0.19836622461129458"/>
          <c:w val="0.52548984640808927"/>
          <c:h val="0.66840559203388628"/>
        </c:manualLayout>
      </c:layout>
      <c:doughnutChart>
        <c:varyColors val="1"/>
        <c:ser>
          <c:idx val="0"/>
          <c:order val="0"/>
          <c:tx>
            <c:strRef>
              <c:f>Hoja1!$B$1</c:f>
              <c:strCache>
                <c:ptCount val="1"/>
                <c:pt idx="0">
                  <c:v>Estado de Ocupación</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A085-43A3-8E24-D7F58B5D329E}"/>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A085-43A3-8E24-D7F58B5D329E}"/>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A085-43A3-8E24-D7F58B5D329E}"/>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A085-43A3-8E24-D7F58B5D329E}"/>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A085-43A3-8E24-D7F58B5D329E}"/>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A085-43A3-8E24-D7F58B5D329E}"/>
              </c:ext>
            </c:extLst>
          </c:dPt>
          <c:dLbls>
            <c:dLbl>
              <c:idx val="4"/>
              <c:layout>
                <c:manualLayout>
                  <c:x val="-7.0766012963300262E-2"/>
                  <c:y val="-4.3068089292696496E-3"/>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085-43A3-8E24-D7F58B5D329E}"/>
                </c:ext>
              </c:extLst>
            </c:dLbl>
            <c:dLbl>
              <c:idx val="5"/>
              <c:layout>
                <c:manualLayout>
                  <c:x val="1.2866547811509008E-2"/>
                  <c:y val="-4.7374898221966152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085-43A3-8E24-D7F58B5D329E}"/>
                </c:ext>
              </c:extLst>
            </c:dLbl>
            <c:spPr>
              <a:noFill/>
              <a:ln>
                <a:noFill/>
              </a:ln>
              <a:effectLst/>
            </c:spPr>
            <c:txPr>
              <a:bodyPr rot="0" spcFirstLastPara="1" vertOverflow="ellipsis" vert="horz" wrap="square" anchor="ctr" anchorCtr="1"/>
              <a:lstStyle/>
              <a:p>
                <a:pPr>
                  <a:defRPr sz="1600" b="1" i="0" u="none" strike="noStrike" kern="1200" baseline="0">
                    <a:solidFill>
                      <a:schemeClr val="lt1"/>
                    </a:solidFill>
                    <a:latin typeface="+mn-lt"/>
                    <a:ea typeface="+mn-ea"/>
                    <a:cs typeface="+mn-cs"/>
                  </a:defRPr>
                </a:pPr>
                <a:endParaRPr lang="es-C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Hoja1!$A$2:$A$7</c:f>
              <c:strCache>
                <c:ptCount val="6"/>
                <c:pt idx="0">
                  <c:v>Ocupados Ilegalmente</c:v>
                </c:pt>
                <c:pt idx="1">
                  <c:v>Arrendados</c:v>
                </c:pt>
                <c:pt idx="2">
                  <c:v>Desocupados</c:v>
                </c:pt>
                <c:pt idx="3">
                  <c:v>En destinación provisional</c:v>
                </c:pt>
                <c:pt idx="4">
                  <c:v>Otros Estados </c:v>
                </c:pt>
                <c:pt idx="5">
                  <c:v>No susceptibles de Estado de Ocupación</c:v>
                </c:pt>
              </c:strCache>
            </c:strRef>
          </c:cat>
          <c:val>
            <c:numRef>
              <c:f>Hoja1!$B$2:$B$7</c:f>
              <c:numCache>
                <c:formatCode>General</c:formatCode>
                <c:ptCount val="6"/>
                <c:pt idx="0">
                  <c:v>9004</c:v>
                </c:pt>
                <c:pt idx="1">
                  <c:v>4146</c:v>
                </c:pt>
                <c:pt idx="2">
                  <c:v>5330</c:v>
                </c:pt>
                <c:pt idx="3">
                  <c:v>38</c:v>
                </c:pt>
                <c:pt idx="4">
                  <c:v>221</c:v>
                </c:pt>
                <c:pt idx="5">
                  <c:v>1047</c:v>
                </c:pt>
              </c:numCache>
            </c:numRef>
          </c:val>
          <c:extLst>
            <c:ext xmlns:c16="http://schemas.microsoft.com/office/drawing/2014/chart" uri="{C3380CC4-5D6E-409C-BE32-E72D297353CC}">
              <c16:uniqueId val="{0000000C-A085-43A3-8E24-D7F58B5D329E}"/>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t"/>
      <c:layout>
        <c:manualLayout>
          <c:xMode val="edge"/>
          <c:yMode val="edge"/>
          <c:x val="1.4148375278168193E-2"/>
          <c:y val="0.23032257946876772"/>
          <c:w val="0.40263007977054244"/>
          <c:h val="0.743015519042782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cap="all" spc="50" baseline="0">
                <a:solidFill>
                  <a:schemeClr val="tx1">
                    <a:lumMod val="65000"/>
                    <a:lumOff val="35000"/>
                  </a:schemeClr>
                </a:solidFill>
                <a:latin typeface="+mn-lt"/>
                <a:ea typeface="+mn-ea"/>
                <a:cs typeface="+mn-cs"/>
              </a:defRPr>
            </a:pPr>
            <a:r>
              <a:rPr lang="es-CO"/>
              <a:t>Estado de Ocupación inicial</a:t>
            </a:r>
          </a:p>
        </c:rich>
      </c:tx>
      <c:overlay val="0"/>
      <c:spPr>
        <a:noFill/>
        <a:ln>
          <a:noFill/>
        </a:ln>
        <a:effectLst/>
      </c:spPr>
      <c:txPr>
        <a:bodyPr rot="0" spcFirstLastPara="1" vertOverflow="ellipsis" vert="horz" wrap="square" anchor="ctr" anchorCtr="1"/>
        <a:lstStyle/>
        <a:p>
          <a:pPr>
            <a:defRPr sz="1920" b="1" i="0" u="none" strike="noStrike" kern="1200" cap="all" spc="5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0.43620320544376684"/>
          <c:y val="0.19836622461129458"/>
          <c:w val="0.52548984640808927"/>
          <c:h val="0.66840559203388628"/>
        </c:manualLayout>
      </c:layout>
      <c:doughnutChart>
        <c:varyColors val="1"/>
        <c:ser>
          <c:idx val="0"/>
          <c:order val="0"/>
          <c:tx>
            <c:strRef>
              <c:f>Hoja1!$B$1</c:f>
              <c:strCache>
                <c:ptCount val="1"/>
                <c:pt idx="0">
                  <c:v>Estado de Ocupación</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8DE1-4B34-BB9B-6227FC148519}"/>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8DE1-4B34-BB9B-6227FC148519}"/>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8DE1-4B34-BB9B-6227FC148519}"/>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8DE1-4B34-BB9B-6227FC148519}"/>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8DE1-4B34-BB9B-6227FC148519}"/>
              </c:ext>
            </c:extLst>
          </c:dPt>
          <c:dLbls>
            <c:dLbl>
              <c:idx val="4"/>
              <c:layout>
                <c:manualLayout>
                  <c:x val="5.5869872093636967E-2"/>
                  <c:y val="-0.12138956707862029"/>
                </c:manualLayout>
              </c:layout>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s-CO"/>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8DE1-4B34-BB9B-6227FC148519}"/>
                </c:ext>
              </c:extLst>
            </c:dLbl>
            <c:dLbl>
              <c:idx val="5"/>
              <c:layout>
                <c:manualLayout>
                  <c:x val="1.2866547811509008E-2"/>
                  <c:y val="-4.7374898221966152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A-8DE1-4B34-BB9B-6227FC148519}"/>
                </c:ext>
              </c:extLst>
            </c:dLbl>
            <c:spPr>
              <a:noFill/>
              <a:ln>
                <a:noFill/>
              </a:ln>
              <a:effectLst/>
            </c:spPr>
            <c:txPr>
              <a:bodyPr rot="0" spcFirstLastPara="1" vertOverflow="ellipsis" vert="horz" wrap="square" anchor="ctr" anchorCtr="1"/>
              <a:lstStyle/>
              <a:p>
                <a:pPr>
                  <a:defRPr sz="1600" b="1" i="0" u="none" strike="noStrike" kern="1200" baseline="0">
                    <a:solidFill>
                      <a:schemeClr val="lt1"/>
                    </a:solidFill>
                    <a:latin typeface="+mn-lt"/>
                    <a:ea typeface="+mn-ea"/>
                    <a:cs typeface="+mn-cs"/>
                  </a:defRPr>
                </a:pPr>
                <a:endParaRPr lang="es-C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Hoja1!$A$2:$A$6</c:f>
              <c:strCache>
                <c:ptCount val="5"/>
                <c:pt idx="0">
                  <c:v>Ocupados Ilegalmente</c:v>
                </c:pt>
                <c:pt idx="1">
                  <c:v>Arrendados</c:v>
                </c:pt>
                <c:pt idx="2">
                  <c:v>Desocupados</c:v>
                </c:pt>
                <c:pt idx="3">
                  <c:v>Otros Estados </c:v>
                </c:pt>
                <c:pt idx="4">
                  <c:v>Arrendado en Saneamiento</c:v>
                </c:pt>
              </c:strCache>
            </c:strRef>
          </c:cat>
          <c:val>
            <c:numRef>
              <c:f>Hoja1!$B$2:$B$6</c:f>
              <c:numCache>
                <c:formatCode>General</c:formatCode>
                <c:ptCount val="5"/>
                <c:pt idx="0">
                  <c:v>2685</c:v>
                </c:pt>
                <c:pt idx="1">
                  <c:v>135</c:v>
                </c:pt>
                <c:pt idx="2">
                  <c:v>904</c:v>
                </c:pt>
                <c:pt idx="3">
                  <c:v>1492</c:v>
                </c:pt>
                <c:pt idx="4">
                  <c:v>22</c:v>
                </c:pt>
              </c:numCache>
            </c:numRef>
          </c:val>
          <c:extLst>
            <c:ext xmlns:c16="http://schemas.microsoft.com/office/drawing/2014/chart" uri="{C3380CC4-5D6E-409C-BE32-E72D297353CC}">
              <c16:uniqueId val="{0000000B-8DE1-4B34-BB9B-6227FC148519}"/>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t"/>
      <c:layout>
        <c:manualLayout>
          <c:xMode val="edge"/>
          <c:yMode val="edge"/>
          <c:x val="1.4148375278168193E-2"/>
          <c:y val="0.23032257946876772"/>
          <c:w val="0.40263007977054244"/>
          <c:h val="0.743015519042782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8EF72E-9D7F-4DA4-B4DC-7DA9DCF5EC5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s-CO"/>
        </a:p>
      </dgm:t>
    </dgm:pt>
    <dgm:pt modelId="{EDF780E4-FEEE-4C9A-9365-26A928422D9B}">
      <dgm:prSet phldrT="[Texto]" custT="1"/>
      <dgm:spPr/>
      <dgm:t>
        <a:bodyPr/>
        <a:lstStyle/>
        <a:p>
          <a:r>
            <a:rPr lang="es-CO" sz="1100" b="1" dirty="0">
              <a:solidFill>
                <a:schemeClr val="accent1">
                  <a:lumMod val="50000"/>
                </a:schemeClr>
              </a:solidFill>
            </a:rPr>
            <a:t>INVENTARIO URBANO</a:t>
          </a:r>
        </a:p>
        <a:p>
          <a:r>
            <a:rPr lang="es-CO" sz="1100" b="1" dirty="0">
              <a:solidFill>
                <a:schemeClr val="accent1">
                  <a:lumMod val="50000"/>
                </a:schemeClr>
              </a:solidFill>
            </a:rPr>
            <a:t>14.808</a:t>
          </a:r>
        </a:p>
        <a:p>
          <a:r>
            <a:rPr lang="es-CO" sz="1100" b="1" dirty="0">
              <a:solidFill>
                <a:schemeClr val="accent1">
                  <a:lumMod val="50000"/>
                </a:schemeClr>
              </a:solidFill>
            </a:rPr>
            <a:t>$2.566.573</a:t>
          </a:r>
        </a:p>
        <a:p>
          <a:endParaRPr lang="es-CO" sz="1100" b="1" dirty="0">
            <a:solidFill>
              <a:schemeClr val="accent1">
                <a:lumMod val="50000"/>
              </a:schemeClr>
            </a:solidFill>
          </a:endParaRPr>
        </a:p>
      </dgm:t>
    </dgm:pt>
    <dgm:pt modelId="{9AE2B9C0-3A2D-43FB-9444-79A4968F6D1B}" type="parTrans" cxnId="{4AE96CD0-5627-41B5-9E0E-6C320A0C3659}">
      <dgm:prSet/>
      <dgm:spPr/>
      <dgm:t>
        <a:bodyPr/>
        <a:lstStyle/>
        <a:p>
          <a:endParaRPr lang="es-CO"/>
        </a:p>
      </dgm:t>
    </dgm:pt>
    <dgm:pt modelId="{EE237CEE-CCF5-4F9F-A7C3-65B4AD1237B3}" type="sibTrans" cxnId="{4AE96CD0-5627-41B5-9E0E-6C320A0C3659}">
      <dgm:prSet/>
      <dgm:spPr/>
      <dgm:t>
        <a:bodyPr/>
        <a:lstStyle/>
        <a:p>
          <a:endParaRPr lang="es-CO"/>
        </a:p>
      </dgm:t>
    </dgm:pt>
    <dgm:pt modelId="{F7DDE3C8-5D36-4164-8E0E-7A9AA69309EA}">
      <dgm:prSet phldrT="[Texto]" custT="1"/>
      <dgm:spPr/>
      <dgm:t>
        <a:bodyPr/>
        <a:lstStyle/>
        <a:p>
          <a:r>
            <a:rPr lang="es-CO" sz="1100" b="1" dirty="0">
              <a:solidFill>
                <a:schemeClr val="accent1">
                  <a:lumMod val="50000"/>
                </a:schemeClr>
              </a:solidFill>
            </a:rPr>
            <a:t>VIABLE JURIDICAMENTE</a:t>
          </a:r>
        </a:p>
        <a:p>
          <a:r>
            <a:rPr lang="es-CO" sz="1100" b="1" dirty="0">
              <a:solidFill>
                <a:schemeClr val="accent1">
                  <a:lumMod val="50000"/>
                </a:schemeClr>
              </a:solidFill>
            </a:rPr>
            <a:t>8.911</a:t>
          </a:r>
        </a:p>
        <a:p>
          <a:r>
            <a:rPr lang="es-CO" sz="1100" b="1" dirty="0">
              <a:solidFill>
                <a:schemeClr val="accent1">
                  <a:lumMod val="50000"/>
                </a:schemeClr>
              </a:solidFill>
            </a:rPr>
            <a:t>$1.399.749</a:t>
          </a:r>
        </a:p>
      </dgm:t>
    </dgm:pt>
    <dgm:pt modelId="{CA96CBE2-E16F-4D45-8EF0-46182A6CB603}" type="parTrans" cxnId="{78C6B5CF-6D67-4D10-BA87-526AD3206369}">
      <dgm:prSet/>
      <dgm:spPr/>
      <dgm:t>
        <a:bodyPr/>
        <a:lstStyle/>
        <a:p>
          <a:endParaRPr lang="es-CO"/>
        </a:p>
      </dgm:t>
    </dgm:pt>
    <dgm:pt modelId="{323887AB-7B3A-45AF-9AC5-D41C826891D3}" type="sibTrans" cxnId="{78C6B5CF-6D67-4D10-BA87-526AD3206369}">
      <dgm:prSet/>
      <dgm:spPr/>
      <dgm:t>
        <a:bodyPr/>
        <a:lstStyle/>
        <a:p>
          <a:endParaRPr lang="es-CO"/>
        </a:p>
      </dgm:t>
    </dgm:pt>
    <dgm:pt modelId="{0622DECD-B5DA-4636-8E1C-FA234CDE4DE3}">
      <dgm:prSet phldrT="[Texto]" custT="1"/>
      <dgm:spPr/>
      <dgm:t>
        <a:bodyPr/>
        <a:lstStyle/>
        <a:p>
          <a:r>
            <a:rPr lang="es-CO" sz="1100" b="1" dirty="0">
              <a:solidFill>
                <a:schemeClr val="accent1">
                  <a:lumMod val="50000"/>
                </a:schemeClr>
              </a:solidFill>
            </a:rPr>
            <a:t>PRODUCTIVOS</a:t>
          </a:r>
        </a:p>
        <a:p>
          <a:r>
            <a:rPr lang="es-CO" sz="1100" b="1" dirty="0">
              <a:solidFill>
                <a:schemeClr val="accent1">
                  <a:lumMod val="50000"/>
                </a:schemeClr>
              </a:solidFill>
            </a:rPr>
            <a:t>1.762</a:t>
          </a:r>
        </a:p>
        <a:p>
          <a:r>
            <a:rPr lang="es-CO" sz="1100" b="1" dirty="0">
              <a:solidFill>
                <a:schemeClr val="accent1">
                  <a:lumMod val="50000"/>
                </a:schemeClr>
              </a:solidFill>
            </a:rPr>
            <a:t>$476.791</a:t>
          </a:r>
        </a:p>
      </dgm:t>
    </dgm:pt>
    <dgm:pt modelId="{CDCE33E0-7AF1-4FC6-9EA1-445035595008}" type="parTrans" cxnId="{4F64694B-499B-4679-A817-CD78E7E96075}">
      <dgm:prSet/>
      <dgm:spPr/>
      <dgm:t>
        <a:bodyPr/>
        <a:lstStyle/>
        <a:p>
          <a:endParaRPr lang="es-CO"/>
        </a:p>
      </dgm:t>
    </dgm:pt>
    <dgm:pt modelId="{337805B2-0B83-4CEB-B8AA-6278926430B7}" type="sibTrans" cxnId="{4F64694B-499B-4679-A817-CD78E7E96075}">
      <dgm:prSet/>
      <dgm:spPr/>
      <dgm:t>
        <a:bodyPr/>
        <a:lstStyle/>
        <a:p>
          <a:endParaRPr lang="es-CO"/>
        </a:p>
      </dgm:t>
    </dgm:pt>
    <dgm:pt modelId="{F4636DAB-9748-42A0-A72A-E040606EDCAD}">
      <dgm:prSet phldrT="[Texto]" custT="1"/>
      <dgm:spPr/>
      <dgm:t>
        <a:bodyPr/>
        <a:lstStyle/>
        <a:p>
          <a:r>
            <a:rPr lang="es-CO" sz="1100" b="1" dirty="0">
              <a:solidFill>
                <a:schemeClr val="accent1">
                  <a:lumMod val="50000"/>
                </a:schemeClr>
              </a:solidFill>
            </a:rPr>
            <a:t>POR ELABORAR</a:t>
          </a:r>
        </a:p>
        <a:p>
          <a:r>
            <a:rPr lang="es-CO" sz="1100" b="1" dirty="0">
              <a:solidFill>
                <a:schemeClr val="accent1">
                  <a:lumMod val="50000"/>
                </a:schemeClr>
              </a:solidFill>
            </a:rPr>
            <a:t>1.054</a:t>
          </a:r>
        </a:p>
        <a:p>
          <a:r>
            <a:rPr lang="es-CO" sz="1100" b="1" dirty="0">
              <a:solidFill>
                <a:schemeClr val="accent1">
                  <a:lumMod val="50000"/>
                </a:schemeClr>
              </a:solidFill>
            </a:rPr>
            <a:t>$72.474</a:t>
          </a:r>
        </a:p>
      </dgm:t>
    </dgm:pt>
    <dgm:pt modelId="{4B1866F0-189F-4A7C-92D3-EE420B479CA9}" type="parTrans" cxnId="{040E6468-E24E-46BD-B506-7181D862907B}">
      <dgm:prSet/>
      <dgm:spPr/>
      <dgm:t>
        <a:bodyPr/>
        <a:lstStyle/>
        <a:p>
          <a:endParaRPr lang="es-CO"/>
        </a:p>
      </dgm:t>
    </dgm:pt>
    <dgm:pt modelId="{1E465A9B-7B11-49F2-90E9-7479E1A5CFAF}" type="sibTrans" cxnId="{040E6468-E24E-46BD-B506-7181D862907B}">
      <dgm:prSet/>
      <dgm:spPr/>
      <dgm:t>
        <a:bodyPr/>
        <a:lstStyle/>
        <a:p>
          <a:endParaRPr lang="es-CO"/>
        </a:p>
      </dgm:t>
    </dgm:pt>
    <dgm:pt modelId="{9DC125B2-1EE0-4C1C-B1F9-C6EBE97426BC}">
      <dgm:prSet phldrT="[Texto]" custT="1"/>
      <dgm:spPr/>
      <dgm:t>
        <a:bodyPr/>
        <a:lstStyle/>
        <a:p>
          <a:r>
            <a:rPr lang="es-CO" sz="1100" b="1" dirty="0">
              <a:solidFill>
                <a:schemeClr val="accent1">
                  <a:lumMod val="50000"/>
                </a:schemeClr>
              </a:solidFill>
            </a:rPr>
            <a:t>FICHAS APROBADAS</a:t>
          </a:r>
        </a:p>
        <a:p>
          <a:r>
            <a:rPr lang="es-CO" sz="1100" b="1" dirty="0">
              <a:solidFill>
                <a:schemeClr val="accent1">
                  <a:lumMod val="50000"/>
                </a:schemeClr>
              </a:solidFill>
            </a:rPr>
            <a:t>6.095</a:t>
          </a:r>
        </a:p>
        <a:p>
          <a:r>
            <a:rPr lang="es-CO" sz="1100" b="1" dirty="0">
              <a:solidFill>
                <a:schemeClr val="accent1">
                  <a:lumMod val="50000"/>
                </a:schemeClr>
              </a:solidFill>
            </a:rPr>
            <a:t>$850.484</a:t>
          </a:r>
        </a:p>
      </dgm:t>
    </dgm:pt>
    <dgm:pt modelId="{960C222A-9FC8-4C8E-BB96-0AAF92319530}" type="parTrans" cxnId="{84D2692F-C9B4-4B33-BCEA-588AC4EADE2E}">
      <dgm:prSet/>
      <dgm:spPr/>
      <dgm:t>
        <a:bodyPr/>
        <a:lstStyle/>
        <a:p>
          <a:endParaRPr lang="es-CO"/>
        </a:p>
      </dgm:t>
    </dgm:pt>
    <dgm:pt modelId="{C741E9BE-307E-4DAA-9361-FC971A675D2D}" type="sibTrans" cxnId="{84D2692F-C9B4-4B33-BCEA-588AC4EADE2E}">
      <dgm:prSet/>
      <dgm:spPr/>
      <dgm:t>
        <a:bodyPr/>
        <a:lstStyle/>
        <a:p>
          <a:endParaRPr lang="es-CO"/>
        </a:p>
      </dgm:t>
    </dgm:pt>
    <dgm:pt modelId="{73544706-B063-4403-AA2D-1B14C2A65A7E}">
      <dgm:prSet phldrT="[Texto]" custT="1"/>
      <dgm:spPr/>
      <dgm:t>
        <a:bodyPr/>
        <a:lstStyle/>
        <a:p>
          <a:r>
            <a:rPr lang="es-CO" sz="1100" b="1">
              <a:solidFill>
                <a:schemeClr val="accent1">
                  <a:lumMod val="50000"/>
                </a:schemeClr>
              </a:solidFill>
            </a:rPr>
            <a:t>NO VIABLE JURIDICAMENTE</a:t>
          </a:r>
        </a:p>
        <a:p>
          <a:r>
            <a:rPr lang="es-CO" sz="1100" b="1">
              <a:solidFill>
                <a:schemeClr val="accent1">
                  <a:lumMod val="50000"/>
                </a:schemeClr>
              </a:solidFill>
            </a:rPr>
            <a:t>682</a:t>
          </a:r>
        </a:p>
        <a:p>
          <a:r>
            <a:rPr lang="es-CO" sz="1100" b="1">
              <a:solidFill>
                <a:schemeClr val="accent1">
                  <a:lumMod val="50000"/>
                </a:schemeClr>
              </a:solidFill>
            </a:rPr>
            <a:t>$223.191</a:t>
          </a:r>
          <a:endParaRPr lang="es-CO" sz="1100" b="1" dirty="0">
            <a:solidFill>
              <a:schemeClr val="accent1">
                <a:lumMod val="50000"/>
              </a:schemeClr>
            </a:solidFill>
          </a:endParaRPr>
        </a:p>
      </dgm:t>
    </dgm:pt>
    <dgm:pt modelId="{46B73C5D-6409-4F7C-93FE-C3E8670D7FCB}" type="parTrans" cxnId="{28957DFB-21BF-44E0-9941-20A9D83C1904}">
      <dgm:prSet/>
      <dgm:spPr/>
      <dgm:t>
        <a:bodyPr/>
        <a:lstStyle/>
        <a:p>
          <a:endParaRPr lang="es-CO"/>
        </a:p>
      </dgm:t>
    </dgm:pt>
    <dgm:pt modelId="{F851CEA2-3584-417D-A40C-A2E1B6018976}" type="sibTrans" cxnId="{28957DFB-21BF-44E0-9941-20A9D83C1904}">
      <dgm:prSet/>
      <dgm:spPr/>
      <dgm:t>
        <a:bodyPr/>
        <a:lstStyle/>
        <a:p>
          <a:endParaRPr lang="es-CO"/>
        </a:p>
      </dgm:t>
    </dgm:pt>
    <dgm:pt modelId="{85018D58-2988-4EE6-8992-6C3CABF5D92B}">
      <dgm:prSet phldrT="[Texto]"/>
      <dgm:spPr/>
      <dgm:t>
        <a:bodyPr/>
        <a:lstStyle/>
        <a:p>
          <a:r>
            <a:rPr lang="es-CO" b="1" dirty="0">
              <a:solidFill>
                <a:schemeClr val="accent1">
                  <a:lumMod val="50000"/>
                </a:schemeClr>
              </a:solidFill>
            </a:rPr>
            <a:t>EN SANEAMIENTO JURIDICO</a:t>
          </a:r>
        </a:p>
        <a:p>
          <a:r>
            <a:rPr lang="es-CO" b="1" dirty="0">
              <a:solidFill>
                <a:schemeClr val="accent1">
                  <a:lumMod val="50000"/>
                </a:schemeClr>
              </a:solidFill>
            </a:rPr>
            <a:t>1.696</a:t>
          </a:r>
        </a:p>
        <a:p>
          <a:r>
            <a:rPr lang="es-CO" b="1" dirty="0">
              <a:solidFill>
                <a:schemeClr val="accent1">
                  <a:lumMod val="50000"/>
                </a:schemeClr>
              </a:solidFill>
            </a:rPr>
            <a:t>$300.146</a:t>
          </a:r>
        </a:p>
      </dgm:t>
    </dgm:pt>
    <dgm:pt modelId="{A1CE29ED-FBB8-44EB-A7AD-39689757D2DD}" type="parTrans" cxnId="{DF17789E-C466-4513-84F8-3094093E46E8}">
      <dgm:prSet/>
      <dgm:spPr/>
      <dgm:t>
        <a:bodyPr/>
        <a:lstStyle/>
        <a:p>
          <a:endParaRPr lang="es-CO"/>
        </a:p>
      </dgm:t>
    </dgm:pt>
    <dgm:pt modelId="{31AD2A1C-4D9E-4132-A62C-FA0BF48DBB64}" type="sibTrans" cxnId="{DF17789E-C466-4513-84F8-3094093E46E8}">
      <dgm:prSet/>
      <dgm:spPr/>
      <dgm:t>
        <a:bodyPr/>
        <a:lstStyle/>
        <a:p>
          <a:endParaRPr lang="es-CO"/>
        </a:p>
      </dgm:t>
    </dgm:pt>
    <dgm:pt modelId="{0BD797F0-DD4E-4FD7-96E3-6C7F1B6B05D7}">
      <dgm:prSet phldrT="[Texto]"/>
      <dgm:spPr/>
      <dgm:t>
        <a:bodyPr/>
        <a:lstStyle/>
        <a:p>
          <a:r>
            <a:rPr lang="es-CO" b="1" dirty="0">
              <a:solidFill>
                <a:schemeClr val="accent1">
                  <a:lumMod val="50000"/>
                </a:schemeClr>
              </a:solidFill>
            </a:rPr>
            <a:t>EN ESTUDIO DE VIABILIDAD JURIDICA</a:t>
          </a:r>
        </a:p>
        <a:p>
          <a:r>
            <a:rPr lang="es-CO" b="1" dirty="0">
              <a:solidFill>
                <a:schemeClr val="accent1">
                  <a:lumMod val="50000"/>
                </a:schemeClr>
              </a:solidFill>
            </a:rPr>
            <a:t>3.159</a:t>
          </a:r>
        </a:p>
        <a:p>
          <a:r>
            <a:rPr lang="es-CO" b="1" dirty="0">
              <a:solidFill>
                <a:schemeClr val="accent1">
                  <a:lumMod val="50000"/>
                </a:schemeClr>
              </a:solidFill>
            </a:rPr>
            <a:t>$534.093</a:t>
          </a:r>
        </a:p>
      </dgm:t>
    </dgm:pt>
    <dgm:pt modelId="{9651EDDD-14E0-4C10-AA64-9586A0E200C9}" type="parTrans" cxnId="{DEF1D7EE-F4EC-48CE-8A16-2881392F1814}">
      <dgm:prSet/>
      <dgm:spPr/>
      <dgm:t>
        <a:bodyPr/>
        <a:lstStyle/>
        <a:p>
          <a:endParaRPr lang="es-CO"/>
        </a:p>
      </dgm:t>
    </dgm:pt>
    <dgm:pt modelId="{0F486585-3D63-4FE2-A4CA-FF055CC07463}" type="sibTrans" cxnId="{DEF1D7EE-F4EC-48CE-8A16-2881392F1814}">
      <dgm:prSet/>
      <dgm:spPr/>
      <dgm:t>
        <a:bodyPr/>
        <a:lstStyle/>
        <a:p>
          <a:endParaRPr lang="es-CO"/>
        </a:p>
      </dgm:t>
    </dgm:pt>
    <dgm:pt modelId="{C1F38F31-D3ED-4DBD-BF51-E63235E2094D}">
      <dgm:prSet phldrT="[Texto]"/>
      <dgm:spPr/>
      <dgm:t>
        <a:bodyPr/>
        <a:lstStyle/>
        <a:p>
          <a:r>
            <a:rPr lang="es-CO" b="1" dirty="0">
              <a:solidFill>
                <a:schemeClr val="accent1">
                  <a:lumMod val="50000"/>
                </a:schemeClr>
              </a:solidFill>
            </a:rPr>
            <a:t>RETIRADOS                 360</a:t>
          </a:r>
        </a:p>
        <a:p>
          <a:r>
            <a:rPr lang="es-CO" b="1" dirty="0">
              <a:solidFill>
                <a:schemeClr val="accent1">
                  <a:lumMod val="50000"/>
                </a:schemeClr>
              </a:solidFill>
            </a:rPr>
            <a:t>$109.394    </a:t>
          </a:r>
        </a:p>
      </dgm:t>
    </dgm:pt>
    <dgm:pt modelId="{2F9485FE-4237-4A78-9D90-8FD101B64637}" type="parTrans" cxnId="{4BC4EBA4-2345-4A7C-A2FF-0D71984113D8}">
      <dgm:prSet/>
      <dgm:spPr/>
      <dgm:t>
        <a:bodyPr/>
        <a:lstStyle/>
        <a:p>
          <a:endParaRPr lang="es-CO"/>
        </a:p>
      </dgm:t>
    </dgm:pt>
    <dgm:pt modelId="{6A2C334B-B8C0-437E-8CD0-67005E9DC8B4}" type="sibTrans" cxnId="{4BC4EBA4-2345-4A7C-A2FF-0D71984113D8}">
      <dgm:prSet/>
      <dgm:spPr/>
      <dgm:t>
        <a:bodyPr/>
        <a:lstStyle/>
        <a:p>
          <a:endParaRPr lang="es-CO"/>
        </a:p>
      </dgm:t>
    </dgm:pt>
    <dgm:pt modelId="{ADF198DC-4852-4D7A-9FB9-E5977D436F09}" type="pres">
      <dgm:prSet presAssocID="{5B8EF72E-9D7F-4DA4-B4DC-7DA9DCF5EC5B}" presName="hierChild1" presStyleCnt="0">
        <dgm:presLayoutVars>
          <dgm:chPref val="1"/>
          <dgm:dir/>
          <dgm:animOne val="branch"/>
          <dgm:animLvl val="lvl"/>
          <dgm:resizeHandles/>
        </dgm:presLayoutVars>
      </dgm:prSet>
      <dgm:spPr/>
    </dgm:pt>
    <dgm:pt modelId="{368B7D06-339A-4412-8021-9F102CE57689}" type="pres">
      <dgm:prSet presAssocID="{EDF780E4-FEEE-4C9A-9365-26A928422D9B}" presName="hierRoot1" presStyleCnt="0"/>
      <dgm:spPr/>
    </dgm:pt>
    <dgm:pt modelId="{5D35CF44-3483-42EE-B022-828D03D2BC44}" type="pres">
      <dgm:prSet presAssocID="{EDF780E4-FEEE-4C9A-9365-26A928422D9B}" presName="composite" presStyleCnt="0"/>
      <dgm:spPr/>
    </dgm:pt>
    <dgm:pt modelId="{1114DF99-8000-453C-BEB0-6D4A493DE675}" type="pres">
      <dgm:prSet presAssocID="{EDF780E4-FEEE-4C9A-9365-26A928422D9B}" presName="background" presStyleLbl="node0" presStyleIdx="0" presStyleCnt="1"/>
      <dgm:spPr/>
    </dgm:pt>
    <dgm:pt modelId="{3811836A-D5FF-4E4E-ABE5-19761CB99A87}" type="pres">
      <dgm:prSet presAssocID="{EDF780E4-FEEE-4C9A-9365-26A928422D9B}" presName="text" presStyleLbl="fgAcc0" presStyleIdx="0" presStyleCnt="1">
        <dgm:presLayoutVars>
          <dgm:chPref val="3"/>
        </dgm:presLayoutVars>
      </dgm:prSet>
      <dgm:spPr/>
    </dgm:pt>
    <dgm:pt modelId="{BE1AD533-8789-48EF-8168-C7B0BC0B2786}" type="pres">
      <dgm:prSet presAssocID="{EDF780E4-FEEE-4C9A-9365-26A928422D9B}" presName="hierChild2" presStyleCnt="0"/>
      <dgm:spPr/>
    </dgm:pt>
    <dgm:pt modelId="{E8C02ED4-4C18-45A4-8E4F-236B915D9137}" type="pres">
      <dgm:prSet presAssocID="{CA96CBE2-E16F-4D45-8EF0-46182A6CB603}" presName="Name10" presStyleLbl="parChTrans1D2" presStyleIdx="0" presStyleCnt="5"/>
      <dgm:spPr/>
    </dgm:pt>
    <dgm:pt modelId="{FA30BC58-93AB-4EE3-9147-DD8F67189D4A}" type="pres">
      <dgm:prSet presAssocID="{F7DDE3C8-5D36-4164-8E0E-7A9AA69309EA}" presName="hierRoot2" presStyleCnt="0"/>
      <dgm:spPr/>
    </dgm:pt>
    <dgm:pt modelId="{29ECA05D-F100-4179-B4CA-F057A44E0B21}" type="pres">
      <dgm:prSet presAssocID="{F7DDE3C8-5D36-4164-8E0E-7A9AA69309EA}" presName="composite2" presStyleCnt="0"/>
      <dgm:spPr/>
    </dgm:pt>
    <dgm:pt modelId="{E602BF5F-4BA7-4F06-BC60-07907727B12A}" type="pres">
      <dgm:prSet presAssocID="{F7DDE3C8-5D36-4164-8E0E-7A9AA69309EA}" presName="background2" presStyleLbl="node2" presStyleIdx="0" presStyleCnt="5"/>
      <dgm:spPr/>
    </dgm:pt>
    <dgm:pt modelId="{623641F6-F9A0-49C5-8836-D603ECFCD41B}" type="pres">
      <dgm:prSet presAssocID="{F7DDE3C8-5D36-4164-8E0E-7A9AA69309EA}" presName="text2" presStyleLbl="fgAcc2" presStyleIdx="0" presStyleCnt="5">
        <dgm:presLayoutVars>
          <dgm:chPref val="3"/>
        </dgm:presLayoutVars>
      </dgm:prSet>
      <dgm:spPr/>
    </dgm:pt>
    <dgm:pt modelId="{01995461-FA62-4456-85D6-275F6DA39CCE}" type="pres">
      <dgm:prSet presAssocID="{F7DDE3C8-5D36-4164-8E0E-7A9AA69309EA}" presName="hierChild3" presStyleCnt="0"/>
      <dgm:spPr/>
    </dgm:pt>
    <dgm:pt modelId="{9B5AE4FF-FB0C-4E47-817C-76DC05578060}" type="pres">
      <dgm:prSet presAssocID="{960C222A-9FC8-4C8E-BB96-0AAF92319530}" presName="Name17" presStyleLbl="parChTrans1D3" presStyleIdx="0" presStyleCnt="3"/>
      <dgm:spPr/>
    </dgm:pt>
    <dgm:pt modelId="{C530EAEE-308F-409A-B191-14A99F49C194}" type="pres">
      <dgm:prSet presAssocID="{9DC125B2-1EE0-4C1C-B1F9-C6EBE97426BC}" presName="hierRoot3" presStyleCnt="0"/>
      <dgm:spPr/>
    </dgm:pt>
    <dgm:pt modelId="{EE92BDFC-9251-4EA2-84CD-8084E75B6DEB}" type="pres">
      <dgm:prSet presAssocID="{9DC125B2-1EE0-4C1C-B1F9-C6EBE97426BC}" presName="composite3" presStyleCnt="0"/>
      <dgm:spPr/>
    </dgm:pt>
    <dgm:pt modelId="{2A04EFF9-010C-405C-A102-60C7512D8CC8}" type="pres">
      <dgm:prSet presAssocID="{9DC125B2-1EE0-4C1C-B1F9-C6EBE97426BC}" presName="background3" presStyleLbl="node3" presStyleIdx="0" presStyleCnt="3"/>
      <dgm:spPr/>
    </dgm:pt>
    <dgm:pt modelId="{0D281939-52DC-4D2F-817D-B98EF416555A}" type="pres">
      <dgm:prSet presAssocID="{9DC125B2-1EE0-4C1C-B1F9-C6EBE97426BC}" presName="text3" presStyleLbl="fgAcc3" presStyleIdx="0" presStyleCnt="3">
        <dgm:presLayoutVars>
          <dgm:chPref val="3"/>
        </dgm:presLayoutVars>
      </dgm:prSet>
      <dgm:spPr/>
    </dgm:pt>
    <dgm:pt modelId="{E795768D-1A63-423C-ACA3-0DBEC3E2495C}" type="pres">
      <dgm:prSet presAssocID="{9DC125B2-1EE0-4C1C-B1F9-C6EBE97426BC}" presName="hierChild4" presStyleCnt="0"/>
      <dgm:spPr/>
    </dgm:pt>
    <dgm:pt modelId="{06725F96-6CC7-407F-BF84-A28273CBC90F}" type="pres">
      <dgm:prSet presAssocID="{CDCE33E0-7AF1-4FC6-9EA1-445035595008}" presName="Name17" presStyleLbl="parChTrans1D3" presStyleIdx="1" presStyleCnt="3"/>
      <dgm:spPr/>
    </dgm:pt>
    <dgm:pt modelId="{D4932F23-F843-4358-8826-8D04D437A290}" type="pres">
      <dgm:prSet presAssocID="{0622DECD-B5DA-4636-8E1C-FA234CDE4DE3}" presName="hierRoot3" presStyleCnt="0"/>
      <dgm:spPr/>
    </dgm:pt>
    <dgm:pt modelId="{5CD01803-05D4-4971-BE63-03D3EBBB3DD7}" type="pres">
      <dgm:prSet presAssocID="{0622DECD-B5DA-4636-8E1C-FA234CDE4DE3}" presName="composite3" presStyleCnt="0"/>
      <dgm:spPr/>
    </dgm:pt>
    <dgm:pt modelId="{D6CD3B1C-BB55-4253-9672-CE91B45F62AB}" type="pres">
      <dgm:prSet presAssocID="{0622DECD-B5DA-4636-8E1C-FA234CDE4DE3}" presName="background3" presStyleLbl="node3" presStyleIdx="1" presStyleCnt="3"/>
      <dgm:spPr/>
    </dgm:pt>
    <dgm:pt modelId="{28686E37-2F41-4160-B79A-4DC47464F645}" type="pres">
      <dgm:prSet presAssocID="{0622DECD-B5DA-4636-8E1C-FA234CDE4DE3}" presName="text3" presStyleLbl="fgAcc3" presStyleIdx="1" presStyleCnt="3">
        <dgm:presLayoutVars>
          <dgm:chPref val="3"/>
        </dgm:presLayoutVars>
      </dgm:prSet>
      <dgm:spPr/>
    </dgm:pt>
    <dgm:pt modelId="{D2B0990F-0EE1-4E65-8D3E-C711DCD36B16}" type="pres">
      <dgm:prSet presAssocID="{0622DECD-B5DA-4636-8E1C-FA234CDE4DE3}" presName="hierChild4" presStyleCnt="0"/>
      <dgm:spPr/>
    </dgm:pt>
    <dgm:pt modelId="{3D1D7B16-BC74-4A59-992B-1D1849BFD67E}" type="pres">
      <dgm:prSet presAssocID="{4B1866F0-189F-4A7C-92D3-EE420B479CA9}" presName="Name17" presStyleLbl="parChTrans1D3" presStyleIdx="2" presStyleCnt="3"/>
      <dgm:spPr/>
    </dgm:pt>
    <dgm:pt modelId="{837AF77D-12BF-4D55-92DD-47EFCC27548F}" type="pres">
      <dgm:prSet presAssocID="{F4636DAB-9748-42A0-A72A-E040606EDCAD}" presName="hierRoot3" presStyleCnt="0"/>
      <dgm:spPr/>
    </dgm:pt>
    <dgm:pt modelId="{922892E8-DE68-4E8F-9CC3-012BD66C040E}" type="pres">
      <dgm:prSet presAssocID="{F4636DAB-9748-42A0-A72A-E040606EDCAD}" presName="composite3" presStyleCnt="0"/>
      <dgm:spPr/>
    </dgm:pt>
    <dgm:pt modelId="{865EE2D3-02E4-4AC7-BEDA-5296E95E5322}" type="pres">
      <dgm:prSet presAssocID="{F4636DAB-9748-42A0-A72A-E040606EDCAD}" presName="background3" presStyleLbl="node3" presStyleIdx="2" presStyleCnt="3"/>
      <dgm:spPr/>
    </dgm:pt>
    <dgm:pt modelId="{94294C34-3F10-40D0-9FAC-193D1E554B5D}" type="pres">
      <dgm:prSet presAssocID="{F4636DAB-9748-42A0-A72A-E040606EDCAD}" presName="text3" presStyleLbl="fgAcc3" presStyleIdx="2" presStyleCnt="3" custLinFactNeighborX="22737" custLinFactNeighborY="-15">
        <dgm:presLayoutVars>
          <dgm:chPref val="3"/>
        </dgm:presLayoutVars>
      </dgm:prSet>
      <dgm:spPr/>
    </dgm:pt>
    <dgm:pt modelId="{48EA2B43-1443-44F8-9451-FEC8B7C68FD9}" type="pres">
      <dgm:prSet presAssocID="{F4636DAB-9748-42A0-A72A-E040606EDCAD}" presName="hierChild4" presStyleCnt="0"/>
      <dgm:spPr/>
    </dgm:pt>
    <dgm:pt modelId="{0F808C20-96F4-451B-953C-ADDAAA3B79B6}" type="pres">
      <dgm:prSet presAssocID="{46B73C5D-6409-4F7C-93FE-C3E8670D7FCB}" presName="Name10" presStyleLbl="parChTrans1D2" presStyleIdx="1" presStyleCnt="5"/>
      <dgm:spPr/>
    </dgm:pt>
    <dgm:pt modelId="{F6E1A05E-8EE8-41AA-91A9-8EFEC2C605C6}" type="pres">
      <dgm:prSet presAssocID="{73544706-B063-4403-AA2D-1B14C2A65A7E}" presName="hierRoot2" presStyleCnt="0"/>
      <dgm:spPr/>
    </dgm:pt>
    <dgm:pt modelId="{AB4FD633-0BE3-44E3-BEAE-C8FC4DEE696C}" type="pres">
      <dgm:prSet presAssocID="{73544706-B063-4403-AA2D-1B14C2A65A7E}" presName="composite2" presStyleCnt="0"/>
      <dgm:spPr/>
    </dgm:pt>
    <dgm:pt modelId="{C09A5B05-EA34-47F2-A561-8B7FEB9BD89E}" type="pres">
      <dgm:prSet presAssocID="{73544706-B063-4403-AA2D-1B14C2A65A7E}" presName="background2" presStyleLbl="node2" presStyleIdx="1" presStyleCnt="5"/>
      <dgm:spPr/>
    </dgm:pt>
    <dgm:pt modelId="{39576ECA-9D6C-448D-AEEC-6123CD9180F3}" type="pres">
      <dgm:prSet presAssocID="{73544706-B063-4403-AA2D-1B14C2A65A7E}" presName="text2" presStyleLbl="fgAcc2" presStyleIdx="1" presStyleCnt="5">
        <dgm:presLayoutVars>
          <dgm:chPref val="3"/>
        </dgm:presLayoutVars>
      </dgm:prSet>
      <dgm:spPr/>
    </dgm:pt>
    <dgm:pt modelId="{A1AAE77E-60EC-4342-9AF0-F7BB11272B60}" type="pres">
      <dgm:prSet presAssocID="{73544706-B063-4403-AA2D-1B14C2A65A7E}" presName="hierChild3" presStyleCnt="0"/>
      <dgm:spPr/>
    </dgm:pt>
    <dgm:pt modelId="{8942BA8A-E2C3-4C49-8606-09B048C2887E}" type="pres">
      <dgm:prSet presAssocID="{A1CE29ED-FBB8-44EB-A7AD-39689757D2DD}" presName="Name10" presStyleLbl="parChTrans1D2" presStyleIdx="2" presStyleCnt="5"/>
      <dgm:spPr/>
    </dgm:pt>
    <dgm:pt modelId="{D7BDF041-440E-4A1B-B05B-9A58E16057A9}" type="pres">
      <dgm:prSet presAssocID="{85018D58-2988-4EE6-8992-6C3CABF5D92B}" presName="hierRoot2" presStyleCnt="0"/>
      <dgm:spPr/>
    </dgm:pt>
    <dgm:pt modelId="{A0BEFFB4-3051-45AF-8AC7-0B921ED3DB93}" type="pres">
      <dgm:prSet presAssocID="{85018D58-2988-4EE6-8992-6C3CABF5D92B}" presName="composite2" presStyleCnt="0"/>
      <dgm:spPr/>
    </dgm:pt>
    <dgm:pt modelId="{26E910E3-C1A1-48F7-B26B-0E053DDD7E9B}" type="pres">
      <dgm:prSet presAssocID="{85018D58-2988-4EE6-8992-6C3CABF5D92B}" presName="background2" presStyleLbl="node2" presStyleIdx="2" presStyleCnt="5"/>
      <dgm:spPr/>
    </dgm:pt>
    <dgm:pt modelId="{819E9244-E14C-4D51-8301-00F5C82D36EC}" type="pres">
      <dgm:prSet presAssocID="{85018D58-2988-4EE6-8992-6C3CABF5D92B}" presName="text2" presStyleLbl="fgAcc2" presStyleIdx="2" presStyleCnt="5">
        <dgm:presLayoutVars>
          <dgm:chPref val="3"/>
        </dgm:presLayoutVars>
      </dgm:prSet>
      <dgm:spPr/>
    </dgm:pt>
    <dgm:pt modelId="{7EA8D7D7-AA9D-4E9A-A05C-22DCA3AD5FA5}" type="pres">
      <dgm:prSet presAssocID="{85018D58-2988-4EE6-8992-6C3CABF5D92B}" presName="hierChild3" presStyleCnt="0"/>
      <dgm:spPr/>
    </dgm:pt>
    <dgm:pt modelId="{415C9D33-531E-4634-B559-AFDF86D563A0}" type="pres">
      <dgm:prSet presAssocID="{9651EDDD-14E0-4C10-AA64-9586A0E200C9}" presName="Name10" presStyleLbl="parChTrans1D2" presStyleIdx="3" presStyleCnt="5"/>
      <dgm:spPr/>
    </dgm:pt>
    <dgm:pt modelId="{8EA6E826-186E-4FAE-A795-AFB03B9D4738}" type="pres">
      <dgm:prSet presAssocID="{0BD797F0-DD4E-4FD7-96E3-6C7F1B6B05D7}" presName="hierRoot2" presStyleCnt="0"/>
      <dgm:spPr/>
    </dgm:pt>
    <dgm:pt modelId="{698047C4-1AF1-4B05-8A1E-02E46556E2F7}" type="pres">
      <dgm:prSet presAssocID="{0BD797F0-DD4E-4FD7-96E3-6C7F1B6B05D7}" presName="composite2" presStyleCnt="0"/>
      <dgm:spPr/>
    </dgm:pt>
    <dgm:pt modelId="{F5AFDA61-5CD9-4A77-896C-66A8755AEDE8}" type="pres">
      <dgm:prSet presAssocID="{0BD797F0-DD4E-4FD7-96E3-6C7F1B6B05D7}" presName="background2" presStyleLbl="node2" presStyleIdx="3" presStyleCnt="5"/>
      <dgm:spPr/>
    </dgm:pt>
    <dgm:pt modelId="{08DF180C-9933-41B9-B98B-EDECBC7076EF}" type="pres">
      <dgm:prSet presAssocID="{0BD797F0-DD4E-4FD7-96E3-6C7F1B6B05D7}" presName="text2" presStyleLbl="fgAcc2" presStyleIdx="3" presStyleCnt="5">
        <dgm:presLayoutVars>
          <dgm:chPref val="3"/>
        </dgm:presLayoutVars>
      </dgm:prSet>
      <dgm:spPr/>
    </dgm:pt>
    <dgm:pt modelId="{AE3E0B16-3366-48D0-BE03-53601B383F2C}" type="pres">
      <dgm:prSet presAssocID="{0BD797F0-DD4E-4FD7-96E3-6C7F1B6B05D7}" presName="hierChild3" presStyleCnt="0"/>
      <dgm:spPr/>
    </dgm:pt>
    <dgm:pt modelId="{FEC046F5-EB62-440E-88E4-D0EB9A216B77}" type="pres">
      <dgm:prSet presAssocID="{2F9485FE-4237-4A78-9D90-8FD101B64637}" presName="Name10" presStyleLbl="parChTrans1D2" presStyleIdx="4" presStyleCnt="5"/>
      <dgm:spPr/>
    </dgm:pt>
    <dgm:pt modelId="{309FD4F3-A194-48F6-B4FE-43A7DC1827BE}" type="pres">
      <dgm:prSet presAssocID="{C1F38F31-D3ED-4DBD-BF51-E63235E2094D}" presName="hierRoot2" presStyleCnt="0"/>
      <dgm:spPr/>
    </dgm:pt>
    <dgm:pt modelId="{AB36698D-4849-4A71-A38A-7AFBF400097C}" type="pres">
      <dgm:prSet presAssocID="{C1F38F31-D3ED-4DBD-BF51-E63235E2094D}" presName="composite2" presStyleCnt="0"/>
      <dgm:spPr/>
    </dgm:pt>
    <dgm:pt modelId="{2508287B-FE73-4B28-B8DA-72A121D8288F}" type="pres">
      <dgm:prSet presAssocID="{C1F38F31-D3ED-4DBD-BF51-E63235E2094D}" presName="background2" presStyleLbl="node2" presStyleIdx="4" presStyleCnt="5"/>
      <dgm:spPr/>
    </dgm:pt>
    <dgm:pt modelId="{02729C0B-2F0D-4036-9233-405AE460B704}" type="pres">
      <dgm:prSet presAssocID="{C1F38F31-D3ED-4DBD-BF51-E63235E2094D}" presName="text2" presStyleLbl="fgAcc2" presStyleIdx="4" presStyleCnt="5">
        <dgm:presLayoutVars>
          <dgm:chPref val="3"/>
        </dgm:presLayoutVars>
      </dgm:prSet>
      <dgm:spPr/>
    </dgm:pt>
    <dgm:pt modelId="{976BEA9A-F270-44BB-8F25-2DDE161753B7}" type="pres">
      <dgm:prSet presAssocID="{C1F38F31-D3ED-4DBD-BF51-E63235E2094D}" presName="hierChild3" presStyleCnt="0"/>
      <dgm:spPr/>
    </dgm:pt>
  </dgm:ptLst>
  <dgm:cxnLst>
    <dgm:cxn modelId="{9D1C6B06-A5A4-498A-86BF-CA0417DA5323}" type="presOf" srcId="{A1CE29ED-FBB8-44EB-A7AD-39689757D2DD}" destId="{8942BA8A-E2C3-4C49-8606-09B048C2887E}" srcOrd="0" destOrd="0" presId="urn:microsoft.com/office/officeart/2005/8/layout/hierarchy1"/>
    <dgm:cxn modelId="{CAA6DA18-B90A-4492-9C07-CE18060E838F}" type="presOf" srcId="{960C222A-9FC8-4C8E-BB96-0AAF92319530}" destId="{9B5AE4FF-FB0C-4E47-817C-76DC05578060}" srcOrd="0" destOrd="0" presId="urn:microsoft.com/office/officeart/2005/8/layout/hierarchy1"/>
    <dgm:cxn modelId="{2D28802C-B3A7-4083-B025-5364026B21E6}" type="presOf" srcId="{CDCE33E0-7AF1-4FC6-9EA1-445035595008}" destId="{06725F96-6CC7-407F-BF84-A28273CBC90F}" srcOrd="0" destOrd="0" presId="urn:microsoft.com/office/officeart/2005/8/layout/hierarchy1"/>
    <dgm:cxn modelId="{84D2692F-C9B4-4B33-BCEA-588AC4EADE2E}" srcId="{F7DDE3C8-5D36-4164-8E0E-7A9AA69309EA}" destId="{9DC125B2-1EE0-4C1C-B1F9-C6EBE97426BC}" srcOrd="0" destOrd="0" parTransId="{960C222A-9FC8-4C8E-BB96-0AAF92319530}" sibTransId="{C741E9BE-307E-4DAA-9361-FC971A675D2D}"/>
    <dgm:cxn modelId="{9EA60639-0F17-42F6-8792-888042402DBB}" type="presOf" srcId="{CA96CBE2-E16F-4D45-8EF0-46182A6CB603}" destId="{E8C02ED4-4C18-45A4-8E4F-236B915D9137}" srcOrd="0" destOrd="0" presId="urn:microsoft.com/office/officeart/2005/8/layout/hierarchy1"/>
    <dgm:cxn modelId="{BA87C961-623C-4C94-806F-6B3A6CC6BFAD}" type="presOf" srcId="{4B1866F0-189F-4A7C-92D3-EE420B479CA9}" destId="{3D1D7B16-BC74-4A59-992B-1D1849BFD67E}" srcOrd="0" destOrd="0" presId="urn:microsoft.com/office/officeart/2005/8/layout/hierarchy1"/>
    <dgm:cxn modelId="{DECBBC65-0069-4F66-94D8-61DC9AB3EE59}" type="presOf" srcId="{46B73C5D-6409-4F7C-93FE-C3E8670D7FCB}" destId="{0F808C20-96F4-451B-953C-ADDAAA3B79B6}" srcOrd="0" destOrd="0" presId="urn:microsoft.com/office/officeart/2005/8/layout/hierarchy1"/>
    <dgm:cxn modelId="{040E6468-E24E-46BD-B506-7181D862907B}" srcId="{F7DDE3C8-5D36-4164-8E0E-7A9AA69309EA}" destId="{F4636DAB-9748-42A0-A72A-E040606EDCAD}" srcOrd="2" destOrd="0" parTransId="{4B1866F0-189F-4A7C-92D3-EE420B479CA9}" sibTransId="{1E465A9B-7B11-49F2-90E9-7479E1A5CFAF}"/>
    <dgm:cxn modelId="{4F64694B-499B-4679-A817-CD78E7E96075}" srcId="{F7DDE3C8-5D36-4164-8E0E-7A9AA69309EA}" destId="{0622DECD-B5DA-4636-8E1C-FA234CDE4DE3}" srcOrd="1" destOrd="0" parTransId="{CDCE33E0-7AF1-4FC6-9EA1-445035595008}" sibTransId="{337805B2-0B83-4CEB-B8AA-6278926430B7}"/>
    <dgm:cxn modelId="{F0141770-27F9-4941-BBB7-6DD9AE59B620}" type="presOf" srcId="{EDF780E4-FEEE-4C9A-9365-26A928422D9B}" destId="{3811836A-D5FF-4E4E-ABE5-19761CB99A87}" srcOrd="0" destOrd="0" presId="urn:microsoft.com/office/officeart/2005/8/layout/hierarchy1"/>
    <dgm:cxn modelId="{AFAA2C7F-0E45-4A71-A1AC-92E055043B4D}" type="presOf" srcId="{9651EDDD-14E0-4C10-AA64-9586A0E200C9}" destId="{415C9D33-531E-4634-B559-AFDF86D563A0}" srcOrd="0" destOrd="0" presId="urn:microsoft.com/office/officeart/2005/8/layout/hierarchy1"/>
    <dgm:cxn modelId="{7FB04894-87FB-442F-8410-0787DDE6D9E6}" type="presOf" srcId="{9DC125B2-1EE0-4C1C-B1F9-C6EBE97426BC}" destId="{0D281939-52DC-4D2F-817D-B98EF416555A}" srcOrd="0" destOrd="0" presId="urn:microsoft.com/office/officeart/2005/8/layout/hierarchy1"/>
    <dgm:cxn modelId="{DF17789E-C466-4513-84F8-3094093E46E8}" srcId="{EDF780E4-FEEE-4C9A-9365-26A928422D9B}" destId="{85018D58-2988-4EE6-8992-6C3CABF5D92B}" srcOrd="2" destOrd="0" parTransId="{A1CE29ED-FBB8-44EB-A7AD-39689757D2DD}" sibTransId="{31AD2A1C-4D9E-4132-A62C-FA0BF48DBB64}"/>
    <dgm:cxn modelId="{186F1AA4-124C-4369-A448-D2BF74E8531E}" type="presOf" srcId="{0622DECD-B5DA-4636-8E1C-FA234CDE4DE3}" destId="{28686E37-2F41-4160-B79A-4DC47464F645}" srcOrd="0" destOrd="0" presId="urn:microsoft.com/office/officeart/2005/8/layout/hierarchy1"/>
    <dgm:cxn modelId="{4BC4EBA4-2345-4A7C-A2FF-0D71984113D8}" srcId="{EDF780E4-FEEE-4C9A-9365-26A928422D9B}" destId="{C1F38F31-D3ED-4DBD-BF51-E63235E2094D}" srcOrd="4" destOrd="0" parTransId="{2F9485FE-4237-4A78-9D90-8FD101B64637}" sibTransId="{6A2C334B-B8C0-437E-8CD0-67005E9DC8B4}"/>
    <dgm:cxn modelId="{8463FAA9-BBC4-4C29-A872-4A53C4D971DC}" type="presOf" srcId="{73544706-B063-4403-AA2D-1B14C2A65A7E}" destId="{39576ECA-9D6C-448D-AEEC-6123CD9180F3}" srcOrd="0" destOrd="0" presId="urn:microsoft.com/office/officeart/2005/8/layout/hierarchy1"/>
    <dgm:cxn modelId="{1266DFAC-FA10-48DC-8F68-6CBE751834FC}" type="presOf" srcId="{2F9485FE-4237-4A78-9D90-8FD101B64637}" destId="{FEC046F5-EB62-440E-88E4-D0EB9A216B77}" srcOrd="0" destOrd="0" presId="urn:microsoft.com/office/officeart/2005/8/layout/hierarchy1"/>
    <dgm:cxn modelId="{B2430AB2-E2C5-470C-AAAF-7B829CFB3A03}" type="presOf" srcId="{5B8EF72E-9D7F-4DA4-B4DC-7DA9DCF5EC5B}" destId="{ADF198DC-4852-4D7A-9FB9-E5977D436F09}" srcOrd="0" destOrd="0" presId="urn:microsoft.com/office/officeart/2005/8/layout/hierarchy1"/>
    <dgm:cxn modelId="{4CD82FB6-818D-442A-A754-F66A8E73A122}" type="presOf" srcId="{F7DDE3C8-5D36-4164-8E0E-7A9AA69309EA}" destId="{623641F6-F9A0-49C5-8836-D603ECFCD41B}" srcOrd="0" destOrd="0" presId="urn:microsoft.com/office/officeart/2005/8/layout/hierarchy1"/>
    <dgm:cxn modelId="{78C6B5CF-6D67-4D10-BA87-526AD3206369}" srcId="{EDF780E4-FEEE-4C9A-9365-26A928422D9B}" destId="{F7DDE3C8-5D36-4164-8E0E-7A9AA69309EA}" srcOrd="0" destOrd="0" parTransId="{CA96CBE2-E16F-4D45-8EF0-46182A6CB603}" sibTransId="{323887AB-7B3A-45AF-9AC5-D41C826891D3}"/>
    <dgm:cxn modelId="{4AE96CD0-5627-41B5-9E0E-6C320A0C3659}" srcId="{5B8EF72E-9D7F-4DA4-B4DC-7DA9DCF5EC5B}" destId="{EDF780E4-FEEE-4C9A-9365-26A928422D9B}" srcOrd="0" destOrd="0" parTransId="{9AE2B9C0-3A2D-43FB-9444-79A4968F6D1B}" sibTransId="{EE237CEE-CCF5-4F9F-A7C3-65B4AD1237B3}"/>
    <dgm:cxn modelId="{9C5852D1-2AC1-4CA6-8D87-41E7E6BD5101}" type="presOf" srcId="{0BD797F0-DD4E-4FD7-96E3-6C7F1B6B05D7}" destId="{08DF180C-9933-41B9-B98B-EDECBC7076EF}" srcOrd="0" destOrd="0" presId="urn:microsoft.com/office/officeart/2005/8/layout/hierarchy1"/>
    <dgm:cxn modelId="{1E01E9DA-A73F-445F-B8C6-7E773E53798D}" type="presOf" srcId="{F4636DAB-9748-42A0-A72A-E040606EDCAD}" destId="{94294C34-3F10-40D0-9FAC-193D1E554B5D}" srcOrd="0" destOrd="0" presId="urn:microsoft.com/office/officeart/2005/8/layout/hierarchy1"/>
    <dgm:cxn modelId="{07A00FDB-5488-4B5B-BD6C-338477FC1F11}" type="presOf" srcId="{85018D58-2988-4EE6-8992-6C3CABF5D92B}" destId="{819E9244-E14C-4D51-8301-00F5C82D36EC}" srcOrd="0" destOrd="0" presId="urn:microsoft.com/office/officeart/2005/8/layout/hierarchy1"/>
    <dgm:cxn modelId="{DEF1D7EE-F4EC-48CE-8A16-2881392F1814}" srcId="{EDF780E4-FEEE-4C9A-9365-26A928422D9B}" destId="{0BD797F0-DD4E-4FD7-96E3-6C7F1B6B05D7}" srcOrd="3" destOrd="0" parTransId="{9651EDDD-14E0-4C10-AA64-9586A0E200C9}" sibTransId="{0F486585-3D63-4FE2-A4CA-FF055CC07463}"/>
    <dgm:cxn modelId="{92F437F8-DC63-49E6-8DD7-B89007DFC701}" type="presOf" srcId="{C1F38F31-D3ED-4DBD-BF51-E63235E2094D}" destId="{02729C0B-2F0D-4036-9233-405AE460B704}" srcOrd="0" destOrd="0" presId="urn:microsoft.com/office/officeart/2005/8/layout/hierarchy1"/>
    <dgm:cxn modelId="{28957DFB-21BF-44E0-9941-20A9D83C1904}" srcId="{EDF780E4-FEEE-4C9A-9365-26A928422D9B}" destId="{73544706-B063-4403-AA2D-1B14C2A65A7E}" srcOrd="1" destOrd="0" parTransId="{46B73C5D-6409-4F7C-93FE-C3E8670D7FCB}" sibTransId="{F851CEA2-3584-417D-A40C-A2E1B6018976}"/>
    <dgm:cxn modelId="{F0AF6683-40D5-48E3-9124-12C4AC77A841}" type="presParOf" srcId="{ADF198DC-4852-4D7A-9FB9-E5977D436F09}" destId="{368B7D06-339A-4412-8021-9F102CE57689}" srcOrd="0" destOrd="0" presId="urn:microsoft.com/office/officeart/2005/8/layout/hierarchy1"/>
    <dgm:cxn modelId="{DDB039F0-C6EA-43DE-97BD-DCE7F3D21D8D}" type="presParOf" srcId="{368B7D06-339A-4412-8021-9F102CE57689}" destId="{5D35CF44-3483-42EE-B022-828D03D2BC44}" srcOrd="0" destOrd="0" presId="urn:microsoft.com/office/officeart/2005/8/layout/hierarchy1"/>
    <dgm:cxn modelId="{9EAD969C-A366-4F14-BCD7-B776A858C7F8}" type="presParOf" srcId="{5D35CF44-3483-42EE-B022-828D03D2BC44}" destId="{1114DF99-8000-453C-BEB0-6D4A493DE675}" srcOrd="0" destOrd="0" presId="urn:microsoft.com/office/officeart/2005/8/layout/hierarchy1"/>
    <dgm:cxn modelId="{91AE484C-EF41-4E4A-BB52-347462E6BF77}" type="presParOf" srcId="{5D35CF44-3483-42EE-B022-828D03D2BC44}" destId="{3811836A-D5FF-4E4E-ABE5-19761CB99A87}" srcOrd="1" destOrd="0" presId="urn:microsoft.com/office/officeart/2005/8/layout/hierarchy1"/>
    <dgm:cxn modelId="{C7B1C92D-0BFB-4AD9-B431-BA8C9A70052E}" type="presParOf" srcId="{368B7D06-339A-4412-8021-9F102CE57689}" destId="{BE1AD533-8789-48EF-8168-C7B0BC0B2786}" srcOrd="1" destOrd="0" presId="urn:microsoft.com/office/officeart/2005/8/layout/hierarchy1"/>
    <dgm:cxn modelId="{288CF01B-9474-4E71-B83B-C9643CA509C0}" type="presParOf" srcId="{BE1AD533-8789-48EF-8168-C7B0BC0B2786}" destId="{E8C02ED4-4C18-45A4-8E4F-236B915D9137}" srcOrd="0" destOrd="0" presId="urn:microsoft.com/office/officeart/2005/8/layout/hierarchy1"/>
    <dgm:cxn modelId="{16F51D96-8F9A-4FDA-BCE6-44426908CEA2}" type="presParOf" srcId="{BE1AD533-8789-48EF-8168-C7B0BC0B2786}" destId="{FA30BC58-93AB-4EE3-9147-DD8F67189D4A}" srcOrd="1" destOrd="0" presId="urn:microsoft.com/office/officeart/2005/8/layout/hierarchy1"/>
    <dgm:cxn modelId="{24016CE9-7073-4C31-828B-2A2A73788218}" type="presParOf" srcId="{FA30BC58-93AB-4EE3-9147-DD8F67189D4A}" destId="{29ECA05D-F100-4179-B4CA-F057A44E0B21}" srcOrd="0" destOrd="0" presId="urn:microsoft.com/office/officeart/2005/8/layout/hierarchy1"/>
    <dgm:cxn modelId="{96AA7900-BC67-408A-A85B-C058922CF607}" type="presParOf" srcId="{29ECA05D-F100-4179-B4CA-F057A44E0B21}" destId="{E602BF5F-4BA7-4F06-BC60-07907727B12A}" srcOrd="0" destOrd="0" presId="urn:microsoft.com/office/officeart/2005/8/layout/hierarchy1"/>
    <dgm:cxn modelId="{DEB79785-6B9E-425A-95D8-A8765DBB3F37}" type="presParOf" srcId="{29ECA05D-F100-4179-B4CA-F057A44E0B21}" destId="{623641F6-F9A0-49C5-8836-D603ECFCD41B}" srcOrd="1" destOrd="0" presId="urn:microsoft.com/office/officeart/2005/8/layout/hierarchy1"/>
    <dgm:cxn modelId="{8C92DB58-E591-4A0E-8C44-74A12278F1D6}" type="presParOf" srcId="{FA30BC58-93AB-4EE3-9147-DD8F67189D4A}" destId="{01995461-FA62-4456-85D6-275F6DA39CCE}" srcOrd="1" destOrd="0" presId="urn:microsoft.com/office/officeart/2005/8/layout/hierarchy1"/>
    <dgm:cxn modelId="{C2A6EE2C-7FD7-4310-80E0-33C0D9F1756B}" type="presParOf" srcId="{01995461-FA62-4456-85D6-275F6DA39CCE}" destId="{9B5AE4FF-FB0C-4E47-817C-76DC05578060}" srcOrd="0" destOrd="0" presId="urn:microsoft.com/office/officeart/2005/8/layout/hierarchy1"/>
    <dgm:cxn modelId="{5309D7EE-38DF-4438-9A39-CABE1170D861}" type="presParOf" srcId="{01995461-FA62-4456-85D6-275F6DA39CCE}" destId="{C530EAEE-308F-409A-B191-14A99F49C194}" srcOrd="1" destOrd="0" presId="urn:microsoft.com/office/officeart/2005/8/layout/hierarchy1"/>
    <dgm:cxn modelId="{410658F9-02FB-41E0-9B4B-A8799F1CC676}" type="presParOf" srcId="{C530EAEE-308F-409A-B191-14A99F49C194}" destId="{EE92BDFC-9251-4EA2-84CD-8084E75B6DEB}" srcOrd="0" destOrd="0" presId="urn:microsoft.com/office/officeart/2005/8/layout/hierarchy1"/>
    <dgm:cxn modelId="{27F8EEF1-6B45-4986-AB0C-23CDA13BDC6D}" type="presParOf" srcId="{EE92BDFC-9251-4EA2-84CD-8084E75B6DEB}" destId="{2A04EFF9-010C-405C-A102-60C7512D8CC8}" srcOrd="0" destOrd="0" presId="urn:microsoft.com/office/officeart/2005/8/layout/hierarchy1"/>
    <dgm:cxn modelId="{CBEAF12D-C97D-4969-9F79-BD55A599145D}" type="presParOf" srcId="{EE92BDFC-9251-4EA2-84CD-8084E75B6DEB}" destId="{0D281939-52DC-4D2F-817D-B98EF416555A}" srcOrd="1" destOrd="0" presId="urn:microsoft.com/office/officeart/2005/8/layout/hierarchy1"/>
    <dgm:cxn modelId="{126A03A1-CC52-4D82-B4E4-E4527B7B7539}" type="presParOf" srcId="{C530EAEE-308F-409A-B191-14A99F49C194}" destId="{E795768D-1A63-423C-ACA3-0DBEC3E2495C}" srcOrd="1" destOrd="0" presId="urn:microsoft.com/office/officeart/2005/8/layout/hierarchy1"/>
    <dgm:cxn modelId="{28F2279B-4170-4C0A-98CD-A1FA153F6F2F}" type="presParOf" srcId="{01995461-FA62-4456-85D6-275F6DA39CCE}" destId="{06725F96-6CC7-407F-BF84-A28273CBC90F}" srcOrd="2" destOrd="0" presId="urn:microsoft.com/office/officeart/2005/8/layout/hierarchy1"/>
    <dgm:cxn modelId="{1AD68269-DECF-4E8C-AA06-CDD1561465F4}" type="presParOf" srcId="{01995461-FA62-4456-85D6-275F6DA39CCE}" destId="{D4932F23-F843-4358-8826-8D04D437A290}" srcOrd="3" destOrd="0" presId="urn:microsoft.com/office/officeart/2005/8/layout/hierarchy1"/>
    <dgm:cxn modelId="{F254AAB5-A880-43AB-B8E7-C787144105B8}" type="presParOf" srcId="{D4932F23-F843-4358-8826-8D04D437A290}" destId="{5CD01803-05D4-4971-BE63-03D3EBBB3DD7}" srcOrd="0" destOrd="0" presId="urn:microsoft.com/office/officeart/2005/8/layout/hierarchy1"/>
    <dgm:cxn modelId="{0CDFCF3B-722F-484B-9D30-325807DDF0F3}" type="presParOf" srcId="{5CD01803-05D4-4971-BE63-03D3EBBB3DD7}" destId="{D6CD3B1C-BB55-4253-9672-CE91B45F62AB}" srcOrd="0" destOrd="0" presId="urn:microsoft.com/office/officeart/2005/8/layout/hierarchy1"/>
    <dgm:cxn modelId="{2D0DE120-90A4-4A62-817F-A0B8E7CC364F}" type="presParOf" srcId="{5CD01803-05D4-4971-BE63-03D3EBBB3DD7}" destId="{28686E37-2F41-4160-B79A-4DC47464F645}" srcOrd="1" destOrd="0" presId="urn:microsoft.com/office/officeart/2005/8/layout/hierarchy1"/>
    <dgm:cxn modelId="{802171F6-E515-4998-8258-5F9E0B5B059E}" type="presParOf" srcId="{D4932F23-F843-4358-8826-8D04D437A290}" destId="{D2B0990F-0EE1-4E65-8D3E-C711DCD36B16}" srcOrd="1" destOrd="0" presId="urn:microsoft.com/office/officeart/2005/8/layout/hierarchy1"/>
    <dgm:cxn modelId="{33A6388D-7221-4D05-BB65-D9A0B3CCF918}" type="presParOf" srcId="{01995461-FA62-4456-85D6-275F6DA39CCE}" destId="{3D1D7B16-BC74-4A59-992B-1D1849BFD67E}" srcOrd="4" destOrd="0" presId="urn:microsoft.com/office/officeart/2005/8/layout/hierarchy1"/>
    <dgm:cxn modelId="{D266E7EB-6364-4C29-A0C5-E49591694624}" type="presParOf" srcId="{01995461-FA62-4456-85D6-275F6DA39CCE}" destId="{837AF77D-12BF-4D55-92DD-47EFCC27548F}" srcOrd="5" destOrd="0" presId="urn:microsoft.com/office/officeart/2005/8/layout/hierarchy1"/>
    <dgm:cxn modelId="{73485AAE-8D97-4DD9-A88E-D63049F5B9F7}" type="presParOf" srcId="{837AF77D-12BF-4D55-92DD-47EFCC27548F}" destId="{922892E8-DE68-4E8F-9CC3-012BD66C040E}" srcOrd="0" destOrd="0" presId="urn:microsoft.com/office/officeart/2005/8/layout/hierarchy1"/>
    <dgm:cxn modelId="{59359D52-224D-4AA6-95FE-D59C9AAE913F}" type="presParOf" srcId="{922892E8-DE68-4E8F-9CC3-012BD66C040E}" destId="{865EE2D3-02E4-4AC7-BEDA-5296E95E5322}" srcOrd="0" destOrd="0" presId="urn:microsoft.com/office/officeart/2005/8/layout/hierarchy1"/>
    <dgm:cxn modelId="{D8760A8E-C070-4EEE-9552-8906E40071F8}" type="presParOf" srcId="{922892E8-DE68-4E8F-9CC3-012BD66C040E}" destId="{94294C34-3F10-40D0-9FAC-193D1E554B5D}" srcOrd="1" destOrd="0" presId="urn:microsoft.com/office/officeart/2005/8/layout/hierarchy1"/>
    <dgm:cxn modelId="{F912FC41-4F03-4512-B2BC-07B60754AD1E}" type="presParOf" srcId="{837AF77D-12BF-4D55-92DD-47EFCC27548F}" destId="{48EA2B43-1443-44F8-9451-FEC8B7C68FD9}" srcOrd="1" destOrd="0" presId="urn:microsoft.com/office/officeart/2005/8/layout/hierarchy1"/>
    <dgm:cxn modelId="{AC687330-A8C9-44B9-B489-6873B89576F2}" type="presParOf" srcId="{BE1AD533-8789-48EF-8168-C7B0BC0B2786}" destId="{0F808C20-96F4-451B-953C-ADDAAA3B79B6}" srcOrd="2" destOrd="0" presId="urn:microsoft.com/office/officeart/2005/8/layout/hierarchy1"/>
    <dgm:cxn modelId="{77B03C01-2F40-4CA7-ABCB-DB95802A5CE7}" type="presParOf" srcId="{BE1AD533-8789-48EF-8168-C7B0BC0B2786}" destId="{F6E1A05E-8EE8-41AA-91A9-8EFEC2C605C6}" srcOrd="3" destOrd="0" presId="urn:microsoft.com/office/officeart/2005/8/layout/hierarchy1"/>
    <dgm:cxn modelId="{81BDEA31-4570-428F-B678-32F87DD91666}" type="presParOf" srcId="{F6E1A05E-8EE8-41AA-91A9-8EFEC2C605C6}" destId="{AB4FD633-0BE3-44E3-BEAE-C8FC4DEE696C}" srcOrd="0" destOrd="0" presId="urn:microsoft.com/office/officeart/2005/8/layout/hierarchy1"/>
    <dgm:cxn modelId="{140DD3B9-20DE-4834-8A74-D8A91FDDBCBB}" type="presParOf" srcId="{AB4FD633-0BE3-44E3-BEAE-C8FC4DEE696C}" destId="{C09A5B05-EA34-47F2-A561-8B7FEB9BD89E}" srcOrd="0" destOrd="0" presId="urn:microsoft.com/office/officeart/2005/8/layout/hierarchy1"/>
    <dgm:cxn modelId="{B1E9EED2-1DD5-45E8-B0CD-030B25B6598D}" type="presParOf" srcId="{AB4FD633-0BE3-44E3-BEAE-C8FC4DEE696C}" destId="{39576ECA-9D6C-448D-AEEC-6123CD9180F3}" srcOrd="1" destOrd="0" presId="urn:microsoft.com/office/officeart/2005/8/layout/hierarchy1"/>
    <dgm:cxn modelId="{3A79F2D9-15FF-46C2-BA40-EE8AE72F2712}" type="presParOf" srcId="{F6E1A05E-8EE8-41AA-91A9-8EFEC2C605C6}" destId="{A1AAE77E-60EC-4342-9AF0-F7BB11272B60}" srcOrd="1" destOrd="0" presId="urn:microsoft.com/office/officeart/2005/8/layout/hierarchy1"/>
    <dgm:cxn modelId="{5566317C-A44D-4C8C-B38E-2DD25A8095BB}" type="presParOf" srcId="{BE1AD533-8789-48EF-8168-C7B0BC0B2786}" destId="{8942BA8A-E2C3-4C49-8606-09B048C2887E}" srcOrd="4" destOrd="0" presId="urn:microsoft.com/office/officeart/2005/8/layout/hierarchy1"/>
    <dgm:cxn modelId="{D89644B3-73BF-4E89-9DCA-1313E0E18AB5}" type="presParOf" srcId="{BE1AD533-8789-48EF-8168-C7B0BC0B2786}" destId="{D7BDF041-440E-4A1B-B05B-9A58E16057A9}" srcOrd="5" destOrd="0" presId="urn:microsoft.com/office/officeart/2005/8/layout/hierarchy1"/>
    <dgm:cxn modelId="{71ECD433-411D-4E47-980C-EBD49D6839C4}" type="presParOf" srcId="{D7BDF041-440E-4A1B-B05B-9A58E16057A9}" destId="{A0BEFFB4-3051-45AF-8AC7-0B921ED3DB93}" srcOrd="0" destOrd="0" presId="urn:microsoft.com/office/officeart/2005/8/layout/hierarchy1"/>
    <dgm:cxn modelId="{A15A301D-C9B9-4374-BA69-D1183ED7B082}" type="presParOf" srcId="{A0BEFFB4-3051-45AF-8AC7-0B921ED3DB93}" destId="{26E910E3-C1A1-48F7-B26B-0E053DDD7E9B}" srcOrd="0" destOrd="0" presId="urn:microsoft.com/office/officeart/2005/8/layout/hierarchy1"/>
    <dgm:cxn modelId="{8D66A08D-D8BD-4FB9-9C51-EFC29EBFE0FA}" type="presParOf" srcId="{A0BEFFB4-3051-45AF-8AC7-0B921ED3DB93}" destId="{819E9244-E14C-4D51-8301-00F5C82D36EC}" srcOrd="1" destOrd="0" presId="urn:microsoft.com/office/officeart/2005/8/layout/hierarchy1"/>
    <dgm:cxn modelId="{DD82C8C1-906C-453D-8EBD-83D6F4F5E629}" type="presParOf" srcId="{D7BDF041-440E-4A1B-B05B-9A58E16057A9}" destId="{7EA8D7D7-AA9D-4E9A-A05C-22DCA3AD5FA5}" srcOrd="1" destOrd="0" presId="urn:microsoft.com/office/officeart/2005/8/layout/hierarchy1"/>
    <dgm:cxn modelId="{CF7642C3-FF2C-4829-A0BB-FDE643933BAA}" type="presParOf" srcId="{BE1AD533-8789-48EF-8168-C7B0BC0B2786}" destId="{415C9D33-531E-4634-B559-AFDF86D563A0}" srcOrd="6" destOrd="0" presId="urn:microsoft.com/office/officeart/2005/8/layout/hierarchy1"/>
    <dgm:cxn modelId="{1D7BAB12-9D1A-4F91-AB9F-A64113E83927}" type="presParOf" srcId="{BE1AD533-8789-48EF-8168-C7B0BC0B2786}" destId="{8EA6E826-186E-4FAE-A795-AFB03B9D4738}" srcOrd="7" destOrd="0" presId="urn:microsoft.com/office/officeart/2005/8/layout/hierarchy1"/>
    <dgm:cxn modelId="{14919B35-AC90-4A88-9C81-D5A644E692C6}" type="presParOf" srcId="{8EA6E826-186E-4FAE-A795-AFB03B9D4738}" destId="{698047C4-1AF1-4B05-8A1E-02E46556E2F7}" srcOrd="0" destOrd="0" presId="urn:microsoft.com/office/officeart/2005/8/layout/hierarchy1"/>
    <dgm:cxn modelId="{39B85BB8-428C-408E-9D06-08B01EE1BAD4}" type="presParOf" srcId="{698047C4-1AF1-4B05-8A1E-02E46556E2F7}" destId="{F5AFDA61-5CD9-4A77-896C-66A8755AEDE8}" srcOrd="0" destOrd="0" presId="urn:microsoft.com/office/officeart/2005/8/layout/hierarchy1"/>
    <dgm:cxn modelId="{BFE53636-5175-42FB-AAE8-45BFCED838D4}" type="presParOf" srcId="{698047C4-1AF1-4B05-8A1E-02E46556E2F7}" destId="{08DF180C-9933-41B9-B98B-EDECBC7076EF}" srcOrd="1" destOrd="0" presId="urn:microsoft.com/office/officeart/2005/8/layout/hierarchy1"/>
    <dgm:cxn modelId="{1192D7A2-93A5-4E97-97C4-09E847F1BCD3}" type="presParOf" srcId="{8EA6E826-186E-4FAE-A795-AFB03B9D4738}" destId="{AE3E0B16-3366-48D0-BE03-53601B383F2C}" srcOrd="1" destOrd="0" presId="urn:microsoft.com/office/officeart/2005/8/layout/hierarchy1"/>
    <dgm:cxn modelId="{8C1F3E60-5DDD-4A15-8DC4-323D81E0FE35}" type="presParOf" srcId="{BE1AD533-8789-48EF-8168-C7B0BC0B2786}" destId="{FEC046F5-EB62-440E-88E4-D0EB9A216B77}" srcOrd="8" destOrd="0" presId="urn:microsoft.com/office/officeart/2005/8/layout/hierarchy1"/>
    <dgm:cxn modelId="{A0DEB79A-EDB8-4C93-BF7C-D2D903C74425}" type="presParOf" srcId="{BE1AD533-8789-48EF-8168-C7B0BC0B2786}" destId="{309FD4F3-A194-48F6-B4FE-43A7DC1827BE}" srcOrd="9" destOrd="0" presId="urn:microsoft.com/office/officeart/2005/8/layout/hierarchy1"/>
    <dgm:cxn modelId="{512B2546-5818-4814-B90B-5F3191BAA025}" type="presParOf" srcId="{309FD4F3-A194-48F6-B4FE-43A7DC1827BE}" destId="{AB36698D-4849-4A71-A38A-7AFBF400097C}" srcOrd="0" destOrd="0" presId="urn:microsoft.com/office/officeart/2005/8/layout/hierarchy1"/>
    <dgm:cxn modelId="{B8F3A2D3-F6EF-4862-A76A-06BB1E31AE82}" type="presParOf" srcId="{AB36698D-4849-4A71-A38A-7AFBF400097C}" destId="{2508287B-FE73-4B28-B8DA-72A121D8288F}" srcOrd="0" destOrd="0" presId="urn:microsoft.com/office/officeart/2005/8/layout/hierarchy1"/>
    <dgm:cxn modelId="{CC2872A7-6EAB-4B75-96EF-6D201F68BBD4}" type="presParOf" srcId="{AB36698D-4849-4A71-A38A-7AFBF400097C}" destId="{02729C0B-2F0D-4036-9233-405AE460B704}" srcOrd="1" destOrd="0" presId="urn:microsoft.com/office/officeart/2005/8/layout/hierarchy1"/>
    <dgm:cxn modelId="{034CEC69-773D-4349-AD1F-55A93623B14C}" type="presParOf" srcId="{309FD4F3-A194-48F6-B4FE-43A7DC1827BE}" destId="{976BEA9A-F270-44BB-8F25-2DDE161753B7}"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F9516C-D95D-4ACA-B466-5AC471817FF0}" type="doc">
      <dgm:prSet loTypeId="urn:microsoft.com/office/officeart/2005/8/layout/StepDownProcess" loCatId="process" qsTypeId="urn:microsoft.com/office/officeart/2005/8/quickstyle/simple1" qsCatId="simple" csTypeId="urn:microsoft.com/office/officeart/2005/8/colors/colorful1" csCatId="colorful" phldr="1"/>
      <dgm:spPr/>
      <dgm:t>
        <a:bodyPr/>
        <a:lstStyle/>
        <a:p>
          <a:endParaRPr lang="es-CO"/>
        </a:p>
      </dgm:t>
    </dgm:pt>
    <dgm:pt modelId="{5BEDE578-D953-41C4-9894-A1B5C42549DE}">
      <dgm:prSet phldrT="[Texto]" custT="1"/>
      <dgm:spPr/>
      <dgm:t>
        <a:bodyPr/>
        <a:lstStyle/>
        <a:p>
          <a:r>
            <a:rPr lang="es-CO" sz="2800" dirty="0"/>
            <a:t>Etapa Previa</a:t>
          </a:r>
        </a:p>
      </dgm:t>
    </dgm:pt>
    <dgm:pt modelId="{B68CF232-A8A7-4934-8170-A96A65F90A11}" type="parTrans" cxnId="{990B7703-F7D4-4327-BAA4-D3FF69DB33C0}">
      <dgm:prSet/>
      <dgm:spPr/>
      <dgm:t>
        <a:bodyPr/>
        <a:lstStyle/>
        <a:p>
          <a:endParaRPr lang="es-CO" sz="2000"/>
        </a:p>
      </dgm:t>
    </dgm:pt>
    <dgm:pt modelId="{B007B42F-2BBE-4DE2-823B-C7C8DD41CBAE}" type="sibTrans" cxnId="{990B7703-F7D4-4327-BAA4-D3FF69DB33C0}">
      <dgm:prSet/>
      <dgm:spPr/>
      <dgm:t>
        <a:bodyPr/>
        <a:lstStyle/>
        <a:p>
          <a:endParaRPr lang="es-CO" sz="2000"/>
        </a:p>
      </dgm:t>
    </dgm:pt>
    <dgm:pt modelId="{634E7E86-88AD-4524-82AB-69344AD57CF4}">
      <dgm:prSet phldrT="[Texto]" custT="1"/>
      <dgm:spPr/>
      <dgm:t>
        <a:bodyPr/>
        <a:lstStyle/>
        <a:p>
          <a:r>
            <a:rPr lang="es-CO" sz="1400" dirty="0"/>
            <a:t>Comunicaciones autoridades</a:t>
          </a:r>
        </a:p>
      </dgm:t>
    </dgm:pt>
    <dgm:pt modelId="{C633A379-B223-4496-9B30-097C3F5E7478}" type="parTrans" cxnId="{2EADFD33-0E9D-4454-AA23-352374FC0A1F}">
      <dgm:prSet/>
      <dgm:spPr/>
      <dgm:t>
        <a:bodyPr/>
        <a:lstStyle/>
        <a:p>
          <a:endParaRPr lang="es-CO" sz="2000"/>
        </a:p>
      </dgm:t>
    </dgm:pt>
    <dgm:pt modelId="{2F8C248E-EBF2-4127-BE24-063571A59CE5}" type="sibTrans" cxnId="{2EADFD33-0E9D-4454-AA23-352374FC0A1F}">
      <dgm:prSet/>
      <dgm:spPr/>
      <dgm:t>
        <a:bodyPr/>
        <a:lstStyle/>
        <a:p>
          <a:endParaRPr lang="es-CO" sz="2000"/>
        </a:p>
      </dgm:t>
    </dgm:pt>
    <dgm:pt modelId="{6FBFA3FA-AE1C-410C-A6CE-7A05EF02AB86}">
      <dgm:prSet phldrT="[Texto]" custT="1"/>
      <dgm:spPr/>
      <dgm:t>
        <a:bodyPr/>
        <a:lstStyle/>
        <a:p>
          <a:r>
            <a:rPr lang="es-CO" sz="2800" dirty="0"/>
            <a:t>Diligencia</a:t>
          </a:r>
        </a:p>
      </dgm:t>
    </dgm:pt>
    <dgm:pt modelId="{67884AA1-771A-4962-9FEA-B8F58569CC4E}" type="parTrans" cxnId="{CE99E60C-3699-4E78-8834-7B4607C6C534}">
      <dgm:prSet/>
      <dgm:spPr/>
      <dgm:t>
        <a:bodyPr/>
        <a:lstStyle/>
        <a:p>
          <a:endParaRPr lang="es-CO" sz="2000"/>
        </a:p>
      </dgm:t>
    </dgm:pt>
    <dgm:pt modelId="{F0796662-E6CD-4BCC-AF14-50B10676ABCE}" type="sibTrans" cxnId="{CE99E60C-3699-4E78-8834-7B4607C6C534}">
      <dgm:prSet/>
      <dgm:spPr/>
      <dgm:t>
        <a:bodyPr/>
        <a:lstStyle/>
        <a:p>
          <a:endParaRPr lang="es-CO" sz="2000"/>
        </a:p>
      </dgm:t>
    </dgm:pt>
    <dgm:pt modelId="{9B66FC92-FD30-4947-B017-0A1FE05E6713}">
      <dgm:prSet phldrT="[Texto]" custT="1"/>
      <dgm:spPr/>
      <dgm:t>
        <a:bodyPr/>
        <a:lstStyle/>
        <a:p>
          <a:r>
            <a:rPr lang="es-CO" sz="1400" dirty="0"/>
            <a:t>Presentación de las partes</a:t>
          </a:r>
        </a:p>
      </dgm:t>
    </dgm:pt>
    <dgm:pt modelId="{994C8168-F067-4673-81A8-6A74B4AE1124}" type="parTrans" cxnId="{B568B970-AF55-4DDD-969C-D66B6DA580C0}">
      <dgm:prSet/>
      <dgm:spPr/>
      <dgm:t>
        <a:bodyPr/>
        <a:lstStyle/>
        <a:p>
          <a:endParaRPr lang="es-CO" sz="2000"/>
        </a:p>
      </dgm:t>
    </dgm:pt>
    <dgm:pt modelId="{6F4B3E34-E9E0-45A2-BBA6-15165D263C2C}" type="sibTrans" cxnId="{B568B970-AF55-4DDD-969C-D66B6DA580C0}">
      <dgm:prSet/>
      <dgm:spPr/>
      <dgm:t>
        <a:bodyPr/>
        <a:lstStyle/>
        <a:p>
          <a:endParaRPr lang="es-CO" sz="2000"/>
        </a:p>
      </dgm:t>
    </dgm:pt>
    <dgm:pt modelId="{716A464B-A57C-42D4-9FEA-32C227E75088}">
      <dgm:prSet phldrT="[Texto]" custT="1"/>
      <dgm:spPr/>
      <dgm:t>
        <a:bodyPr/>
        <a:lstStyle/>
        <a:p>
          <a:r>
            <a:rPr lang="es-CO" sz="2800" dirty="0"/>
            <a:t>Etapa posterior</a:t>
          </a:r>
        </a:p>
      </dgm:t>
    </dgm:pt>
    <dgm:pt modelId="{F4CA932B-5C99-4A0C-9B9B-54FC906E96C2}" type="parTrans" cxnId="{023291CC-B3BA-4DEE-B6BD-5ACFDA93B754}">
      <dgm:prSet/>
      <dgm:spPr/>
      <dgm:t>
        <a:bodyPr/>
        <a:lstStyle/>
        <a:p>
          <a:endParaRPr lang="es-CO" sz="2000"/>
        </a:p>
      </dgm:t>
    </dgm:pt>
    <dgm:pt modelId="{4C8FADBD-EB1E-4707-981B-CEB20EE2D85A}" type="sibTrans" cxnId="{023291CC-B3BA-4DEE-B6BD-5ACFDA93B754}">
      <dgm:prSet/>
      <dgm:spPr/>
      <dgm:t>
        <a:bodyPr/>
        <a:lstStyle/>
        <a:p>
          <a:endParaRPr lang="es-CO" sz="2000"/>
        </a:p>
      </dgm:t>
    </dgm:pt>
    <dgm:pt modelId="{6FFBCA3E-D430-447A-9D93-8C9B21AC239B}">
      <dgm:prSet phldrT="[Texto]" custT="1"/>
      <dgm:spPr/>
      <dgm:t>
        <a:bodyPr/>
        <a:lstStyle/>
        <a:p>
          <a:r>
            <a:rPr lang="es-CO" sz="1800" dirty="0"/>
            <a:t>Entrega de enseres</a:t>
          </a:r>
        </a:p>
      </dgm:t>
    </dgm:pt>
    <dgm:pt modelId="{AF67CCD5-1160-4AF6-901D-9E5C96F02C82}" type="parTrans" cxnId="{BABB0C67-AF4D-4FB8-B969-A95EB53AFD9D}">
      <dgm:prSet/>
      <dgm:spPr/>
      <dgm:t>
        <a:bodyPr/>
        <a:lstStyle/>
        <a:p>
          <a:endParaRPr lang="es-CO" sz="2000"/>
        </a:p>
      </dgm:t>
    </dgm:pt>
    <dgm:pt modelId="{3DA7EDCF-F135-48A7-A5DD-F406496F4087}" type="sibTrans" cxnId="{BABB0C67-AF4D-4FB8-B969-A95EB53AFD9D}">
      <dgm:prSet/>
      <dgm:spPr/>
      <dgm:t>
        <a:bodyPr/>
        <a:lstStyle/>
        <a:p>
          <a:endParaRPr lang="es-CO" sz="2000"/>
        </a:p>
      </dgm:t>
    </dgm:pt>
    <dgm:pt modelId="{10C3AE01-3457-4930-A7E5-23757C15787B}">
      <dgm:prSet phldrT="[Texto]" custT="1"/>
      <dgm:spPr/>
      <dgm:t>
        <a:bodyPr/>
        <a:lstStyle/>
        <a:p>
          <a:r>
            <a:rPr lang="es-CO" sz="1400" dirty="0"/>
            <a:t>Comunicación ocupantes</a:t>
          </a:r>
        </a:p>
      </dgm:t>
    </dgm:pt>
    <dgm:pt modelId="{F52BDB76-4888-46EE-A1A6-E3944DD95965}" type="parTrans" cxnId="{BCA2AC27-9CF9-4351-A8E5-09F273FBC252}">
      <dgm:prSet/>
      <dgm:spPr/>
      <dgm:t>
        <a:bodyPr/>
        <a:lstStyle/>
        <a:p>
          <a:endParaRPr lang="es-CO" sz="2000"/>
        </a:p>
      </dgm:t>
    </dgm:pt>
    <dgm:pt modelId="{855C132E-0C6B-4669-94F1-31A15D6B3CFD}" type="sibTrans" cxnId="{BCA2AC27-9CF9-4351-A8E5-09F273FBC252}">
      <dgm:prSet/>
      <dgm:spPr/>
      <dgm:t>
        <a:bodyPr/>
        <a:lstStyle/>
        <a:p>
          <a:endParaRPr lang="es-CO" sz="2000"/>
        </a:p>
      </dgm:t>
    </dgm:pt>
    <dgm:pt modelId="{2A4B9E16-2A2D-4C39-9EE6-C2CCB288892E}">
      <dgm:prSet phldrT="[Texto]" custT="1"/>
      <dgm:spPr/>
      <dgm:t>
        <a:bodyPr/>
        <a:lstStyle/>
        <a:p>
          <a:r>
            <a:rPr lang="es-CO" sz="1400" dirty="0"/>
            <a:t>Caracterización del predio</a:t>
          </a:r>
        </a:p>
      </dgm:t>
    </dgm:pt>
    <dgm:pt modelId="{2BC7133A-424B-4CD7-9EAF-5B01ABF61BF3}" type="parTrans" cxnId="{485093B1-440F-4E35-884C-C555DA0C6D4F}">
      <dgm:prSet/>
      <dgm:spPr/>
      <dgm:t>
        <a:bodyPr/>
        <a:lstStyle/>
        <a:p>
          <a:endParaRPr lang="es-CO" sz="2000"/>
        </a:p>
      </dgm:t>
    </dgm:pt>
    <dgm:pt modelId="{91CF7FB4-5A21-4E91-AD3E-1787B664E594}" type="sibTrans" cxnId="{485093B1-440F-4E35-884C-C555DA0C6D4F}">
      <dgm:prSet/>
      <dgm:spPr/>
      <dgm:t>
        <a:bodyPr/>
        <a:lstStyle/>
        <a:p>
          <a:endParaRPr lang="es-CO" sz="2000"/>
        </a:p>
      </dgm:t>
    </dgm:pt>
    <dgm:pt modelId="{3FF90A5B-262E-4454-BCD6-FF74E73C73E7}">
      <dgm:prSet phldrT="[Texto]" custT="1"/>
      <dgm:spPr/>
      <dgm:t>
        <a:bodyPr/>
        <a:lstStyle/>
        <a:p>
          <a:r>
            <a:rPr lang="es-CO" sz="1400" dirty="0"/>
            <a:t>Levantar Acta</a:t>
          </a:r>
        </a:p>
      </dgm:t>
    </dgm:pt>
    <dgm:pt modelId="{B1B7F290-A743-443A-8A8B-9A7A2854E14A}" type="parTrans" cxnId="{FF016477-B9C3-42C4-8750-01306AEC0376}">
      <dgm:prSet/>
      <dgm:spPr/>
      <dgm:t>
        <a:bodyPr/>
        <a:lstStyle/>
        <a:p>
          <a:endParaRPr lang="es-CO" sz="2000"/>
        </a:p>
      </dgm:t>
    </dgm:pt>
    <dgm:pt modelId="{EC77AE8A-9092-471D-95B7-0E1117E2791E}" type="sibTrans" cxnId="{FF016477-B9C3-42C4-8750-01306AEC0376}">
      <dgm:prSet/>
      <dgm:spPr/>
      <dgm:t>
        <a:bodyPr/>
        <a:lstStyle/>
        <a:p>
          <a:endParaRPr lang="es-CO" sz="2000"/>
        </a:p>
      </dgm:t>
    </dgm:pt>
    <dgm:pt modelId="{05652929-E77B-4422-85C4-69E5C5A46231}">
      <dgm:prSet phldrT="[Texto]" custT="1"/>
      <dgm:spPr/>
      <dgm:t>
        <a:bodyPr/>
        <a:lstStyle/>
        <a:p>
          <a:r>
            <a:rPr lang="es-CO" sz="1400" dirty="0"/>
            <a:t>Oposiciones</a:t>
          </a:r>
        </a:p>
      </dgm:t>
    </dgm:pt>
    <dgm:pt modelId="{B61FD504-A384-4B49-80DC-AAF3238E7EFA}" type="parTrans" cxnId="{AF9645C9-12DA-473D-9E01-41F314DA536E}">
      <dgm:prSet/>
      <dgm:spPr/>
      <dgm:t>
        <a:bodyPr/>
        <a:lstStyle/>
        <a:p>
          <a:endParaRPr lang="es-CO" sz="2000"/>
        </a:p>
      </dgm:t>
    </dgm:pt>
    <dgm:pt modelId="{7C04C0E5-EC3B-4F8D-82C6-AA8312408A35}" type="sibTrans" cxnId="{AF9645C9-12DA-473D-9E01-41F314DA536E}">
      <dgm:prSet/>
      <dgm:spPr/>
      <dgm:t>
        <a:bodyPr/>
        <a:lstStyle/>
        <a:p>
          <a:endParaRPr lang="es-CO" sz="2000"/>
        </a:p>
      </dgm:t>
    </dgm:pt>
    <dgm:pt modelId="{6D23A32A-43CF-4671-A736-CEC58DA1F74B}">
      <dgm:prSet phldrT="[Texto]" custT="1"/>
      <dgm:spPr/>
      <dgm:t>
        <a:bodyPr/>
        <a:lstStyle/>
        <a:p>
          <a:r>
            <a:rPr lang="es-CO" sz="1400" dirty="0"/>
            <a:t>Retiro enseres</a:t>
          </a:r>
        </a:p>
      </dgm:t>
    </dgm:pt>
    <dgm:pt modelId="{0E24A0DB-605A-42F0-8026-C19E8FA8E3A6}" type="parTrans" cxnId="{F6A159B7-874E-41FB-9736-0D7001641143}">
      <dgm:prSet/>
      <dgm:spPr/>
      <dgm:t>
        <a:bodyPr/>
        <a:lstStyle/>
        <a:p>
          <a:endParaRPr lang="es-CO" sz="2000"/>
        </a:p>
      </dgm:t>
    </dgm:pt>
    <dgm:pt modelId="{CAFE1318-A2DD-4B97-B342-3F180F0A342B}" type="sibTrans" cxnId="{F6A159B7-874E-41FB-9736-0D7001641143}">
      <dgm:prSet/>
      <dgm:spPr/>
      <dgm:t>
        <a:bodyPr/>
        <a:lstStyle/>
        <a:p>
          <a:endParaRPr lang="es-CO" sz="2000"/>
        </a:p>
      </dgm:t>
    </dgm:pt>
    <dgm:pt modelId="{F13C0259-5E69-4049-997B-401B102749B9}">
      <dgm:prSet phldrT="[Texto]" custT="1"/>
      <dgm:spPr/>
      <dgm:t>
        <a:bodyPr/>
        <a:lstStyle/>
        <a:p>
          <a:r>
            <a:rPr lang="es-CO" sz="1400" dirty="0"/>
            <a:t>Organización logística</a:t>
          </a:r>
        </a:p>
      </dgm:t>
    </dgm:pt>
    <dgm:pt modelId="{AE3BB738-8F99-4FAB-8A1E-BC19809E1AFC}" type="parTrans" cxnId="{B1D0F635-B784-4A43-84C3-B9CD1A156C79}">
      <dgm:prSet/>
      <dgm:spPr/>
      <dgm:t>
        <a:bodyPr/>
        <a:lstStyle/>
        <a:p>
          <a:endParaRPr lang="es-CO" sz="2000"/>
        </a:p>
      </dgm:t>
    </dgm:pt>
    <dgm:pt modelId="{51C0273E-1FB3-415B-AAD7-9928BC50BCA1}" type="sibTrans" cxnId="{B1D0F635-B784-4A43-84C3-B9CD1A156C79}">
      <dgm:prSet/>
      <dgm:spPr/>
      <dgm:t>
        <a:bodyPr/>
        <a:lstStyle/>
        <a:p>
          <a:endParaRPr lang="es-CO" sz="2000"/>
        </a:p>
      </dgm:t>
    </dgm:pt>
    <dgm:pt modelId="{E3E85FCF-C225-4C4C-A4B9-DF96CB5CBA8E}" type="pres">
      <dgm:prSet presAssocID="{5DF9516C-D95D-4ACA-B466-5AC471817FF0}" presName="rootnode" presStyleCnt="0">
        <dgm:presLayoutVars>
          <dgm:chMax/>
          <dgm:chPref/>
          <dgm:dir/>
          <dgm:animLvl val="lvl"/>
        </dgm:presLayoutVars>
      </dgm:prSet>
      <dgm:spPr/>
    </dgm:pt>
    <dgm:pt modelId="{D0D04015-8B6B-4CB1-854F-7F86A9BCEE58}" type="pres">
      <dgm:prSet presAssocID="{5BEDE578-D953-41C4-9894-A1B5C42549DE}" presName="composite" presStyleCnt="0"/>
      <dgm:spPr/>
    </dgm:pt>
    <dgm:pt modelId="{3A95D0FD-F885-47A5-8503-6081E701E9E3}" type="pres">
      <dgm:prSet presAssocID="{5BEDE578-D953-41C4-9894-A1B5C42549DE}" presName="bentUpArrow1" presStyleLbl="alignImgPlace1" presStyleIdx="0" presStyleCnt="2"/>
      <dgm:spPr/>
    </dgm:pt>
    <dgm:pt modelId="{F3D74898-F815-487B-BDBD-E1CE92D294E1}" type="pres">
      <dgm:prSet presAssocID="{5BEDE578-D953-41C4-9894-A1B5C42549DE}" presName="ParentText" presStyleLbl="node1" presStyleIdx="0" presStyleCnt="3">
        <dgm:presLayoutVars>
          <dgm:chMax val="1"/>
          <dgm:chPref val="1"/>
          <dgm:bulletEnabled val="1"/>
        </dgm:presLayoutVars>
      </dgm:prSet>
      <dgm:spPr/>
    </dgm:pt>
    <dgm:pt modelId="{DF24C73C-5EA6-4DAE-A369-E1FEE29E553B}" type="pres">
      <dgm:prSet presAssocID="{5BEDE578-D953-41C4-9894-A1B5C42549DE}" presName="ChildText" presStyleLbl="revTx" presStyleIdx="0" presStyleCnt="3" custScaleX="375629" custLinFactX="44072" custLinFactNeighborX="100000" custLinFactNeighborY="4729">
        <dgm:presLayoutVars>
          <dgm:chMax val="0"/>
          <dgm:chPref val="0"/>
          <dgm:bulletEnabled val="1"/>
        </dgm:presLayoutVars>
      </dgm:prSet>
      <dgm:spPr/>
    </dgm:pt>
    <dgm:pt modelId="{A2554785-C6F9-4DA9-A8B2-2B71CAD21511}" type="pres">
      <dgm:prSet presAssocID="{B007B42F-2BBE-4DE2-823B-C7C8DD41CBAE}" presName="sibTrans" presStyleCnt="0"/>
      <dgm:spPr/>
    </dgm:pt>
    <dgm:pt modelId="{D4C19655-FA28-4EEE-8AFC-9A0D004E9BAE}" type="pres">
      <dgm:prSet presAssocID="{6FBFA3FA-AE1C-410C-A6CE-7A05EF02AB86}" presName="composite" presStyleCnt="0"/>
      <dgm:spPr/>
    </dgm:pt>
    <dgm:pt modelId="{31FE5887-5803-44CB-8313-C6B27666C9C4}" type="pres">
      <dgm:prSet presAssocID="{6FBFA3FA-AE1C-410C-A6CE-7A05EF02AB86}" presName="bentUpArrow1" presStyleLbl="alignImgPlace1" presStyleIdx="1" presStyleCnt="2"/>
      <dgm:spPr/>
    </dgm:pt>
    <dgm:pt modelId="{D120633F-9534-4808-BBB6-A0B64254633A}" type="pres">
      <dgm:prSet presAssocID="{6FBFA3FA-AE1C-410C-A6CE-7A05EF02AB86}" presName="ParentText" presStyleLbl="node1" presStyleIdx="1" presStyleCnt="3" custScaleX="106255">
        <dgm:presLayoutVars>
          <dgm:chMax val="1"/>
          <dgm:chPref val="1"/>
          <dgm:bulletEnabled val="1"/>
        </dgm:presLayoutVars>
      </dgm:prSet>
      <dgm:spPr/>
    </dgm:pt>
    <dgm:pt modelId="{2D1E3DAF-D059-469A-A785-ED8BD3A2D2EB}" type="pres">
      <dgm:prSet presAssocID="{6FBFA3FA-AE1C-410C-A6CE-7A05EF02AB86}" presName="ChildText" presStyleLbl="revTx" presStyleIdx="1" presStyleCnt="3" custScaleX="236750" custLinFactNeighborX="70019" custLinFactNeighborY="590">
        <dgm:presLayoutVars>
          <dgm:chMax val="0"/>
          <dgm:chPref val="0"/>
          <dgm:bulletEnabled val="1"/>
        </dgm:presLayoutVars>
      </dgm:prSet>
      <dgm:spPr/>
    </dgm:pt>
    <dgm:pt modelId="{90C468F4-D9C4-4776-A37A-B6972A50BAAE}" type="pres">
      <dgm:prSet presAssocID="{F0796662-E6CD-4BCC-AF14-50B10676ABCE}" presName="sibTrans" presStyleCnt="0"/>
      <dgm:spPr/>
    </dgm:pt>
    <dgm:pt modelId="{33538E62-1BB7-498C-B0C4-6F8D01642E8F}" type="pres">
      <dgm:prSet presAssocID="{716A464B-A57C-42D4-9FEA-32C227E75088}" presName="composite" presStyleCnt="0"/>
      <dgm:spPr/>
    </dgm:pt>
    <dgm:pt modelId="{45E36AF4-1749-4BFF-8B95-7AB02769FE5B}" type="pres">
      <dgm:prSet presAssocID="{716A464B-A57C-42D4-9FEA-32C227E75088}" presName="ParentText" presStyleLbl="node1" presStyleIdx="2" presStyleCnt="3">
        <dgm:presLayoutVars>
          <dgm:chMax val="1"/>
          <dgm:chPref val="1"/>
          <dgm:bulletEnabled val="1"/>
        </dgm:presLayoutVars>
      </dgm:prSet>
      <dgm:spPr/>
    </dgm:pt>
    <dgm:pt modelId="{8DE30F60-CFD5-4C97-AA22-7242AE3EE447}" type="pres">
      <dgm:prSet presAssocID="{716A464B-A57C-42D4-9FEA-32C227E75088}" presName="FinalChildText" presStyleLbl="revTx" presStyleIdx="2" presStyleCnt="3" custScaleX="160261" custLinFactNeighborX="27709" custLinFactNeighborY="3732">
        <dgm:presLayoutVars>
          <dgm:chMax val="0"/>
          <dgm:chPref val="0"/>
          <dgm:bulletEnabled val="1"/>
        </dgm:presLayoutVars>
      </dgm:prSet>
      <dgm:spPr/>
    </dgm:pt>
  </dgm:ptLst>
  <dgm:cxnLst>
    <dgm:cxn modelId="{990B7703-F7D4-4327-BAA4-D3FF69DB33C0}" srcId="{5DF9516C-D95D-4ACA-B466-5AC471817FF0}" destId="{5BEDE578-D953-41C4-9894-A1B5C42549DE}" srcOrd="0" destOrd="0" parTransId="{B68CF232-A8A7-4934-8170-A96A65F90A11}" sibTransId="{B007B42F-2BBE-4DE2-823B-C7C8DD41CBAE}"/>
    <dgm:cxn modelId="{CE99E60C-3699-4E78-8834-7B4607C6C534}" srcId="{5DF9516C-D95D-4ACA-B466-5AC471817FF0}" destId="{6FBFA3FA-AE1C-410C-A6CE-7A05EF02AB86}" srcOrd="1" destOrd="0" parTransId="{67884AA1-771A-4962-9FEA-B8F58569CC4E}" sibTransId="{F0796662-E6CD-4BCC-AF14-50B10676ABCE}"/>
    <dgm:cxn modelId="{270C0E0F-4AC1-4578-9107-38D62145CB31}" type="presOf" srcId="{5DF9516C-D95D-4ACA-B466-5AC471817FF0}" destId="{E3E85FCF-C225-4C4C-A4B9-DF96CB5CBA8E}" srcOrd="0" destOrd="0" presId="urn:microsoft.com/office/officeart/2005/8/layout/StepDownProcess"/>
    <dgm:cxn modelId="{B3B3EB1A-A050-43D2-A70B-964ADB02D453}" type="presOf" srcId="{634E7E86-88AD-4524-82AB-69344AD57CF4}" destId="{DF24C73C-5EA6-4DAE-A369-E1FEE29E553B}" srcOrd="0" destOrd="0" presId="urn:microsoft.com/office/officeart/2005/8/layout/StepDownProcess"/>
    <dgm:cxn modelId="{5A428F1E-0832-4AE0-9BFA-69A7D3BECE25}" type="presOf" srcId="{05652929-E77B-4422-85C4-69E5C5A46231}" destId="{2D1E3DAF-D059-469A-A785-ED8BD3A2D2EB}" srcOrd="0" destOrd="2" presId="urn:microsoft.com/office/officeart/2005/8/layout/StepDownProcess"/>
    <dgm:cxn modelId="{BCA2AC27-9CF9-4351-A8E5-09F273FBC252}" srcId="{5BEDE578-D953-41C4-9894-A1B5C42549DE}" destId="{10C3AE01-3457-4930-A7E5-23757C15787B}" srcOrd="1" destOrd="0" parTransId="{F52BDB76-4888-46EE-A1A6-E3944DD95965}" sibTransId="{855C132E-0C6B-4669-94F1-31A15D6B3CFD}"/>
    <dgm:cxn modelId="{52969533-B956-435E-9522-8AE2A52456FF}" type="presOf" srcId="{3FF90A5B-262E-4454-BCD6-FF74E73C73E7}" destId="{2D1E3DAF-D059-469A-A785-ED8BD3A2D2EB}" srcOrd="0" destOrd="1" presId="urn:microsoft.com/office/officeart/2005/8/layout/StepDownProcess"/>
    <dgm:cxn modelId="{2EADFD33-0E9D-4454-AA23-352374FC0A1F}" srcId="{5BEDE578-D953-41C4-9894-A1B5C42549DE}" destId="{634E7E86-88AD-4524-82AB-69344AD57CF4}" srcOrd="0" destOrd="0" parTransId="{C633A379-B223-4496-9B30-097C3F5E7478}" sibTransId="{2F8C248E-EBF2-4127-BE24-063571A59CE5}"/>
    <dgm:cxn modelId="{B1D0F635-B784-4A43-84C3-B9CD1A156C79}" srcId="{5BEDE578-D953-41C4-9894-A1B5C42549DE}" destId="{F13C0259-5E69-4049-997B-401B102749B9}" srcOrd="3" destOrd="0" parTransId="{AE3BB738-8F99-4FAB-8A1E-BC19809E1AFC}" sibTransId="{51C0273E-1FB3-415B-AAD7-9928BC50BCA1}"/>
    <dgm:cxn modelId="{6C4A893D-8DA4-4FF9-8707-23F1C07AD227}" type="presOf" srcId="{5BEDE578-D953-41C4-9894-A1B5C42549DE}" destId="{F3D74898-F815-487B-BDBD-E1CE92D294E1}" srcOrd="0" destOrd="0" presId="urn:microsoft.com/office/officeart/2005/8/layout/StepDownProcess"/>
    <dgm:cxn modelId="{BABB0C67-AF4D-4FB8-B969-A95EB53AFD9D}" srcId="{716A464B-A57C-42D4-9FEA-32C227E75088}" destId="{6FFBCA3E-D430-447A-9D93-8C9B21AC239B}" srcOrd="0" destOrd="0" parTransId="{AF67CCD5-1160-4AF6-901D-9E5C96F02C82}" sibTransId="{3DA7EDCF-F135-48A7-A5DD-F406496F4087}"/>
    <dgm:cxn modelId="{B568B970-AF55-4DDD-969C-D66B6DA580C0}" srcId="{6FBFA3FA-AE1C-410C-A6CE-7A05EF02AB86}" destId="{9B66FC92-FD30-4947-B017-0A1FE05E6713}" srcOrd="0" destOrd="0" parTransId="{994C8168-F067-4673-81A8-6A74B4AE1124}" sibTransId="{6F4B3E34-E9E0-45A2-BBA6-15165D263C2C}"/>
    <dgm:cxn modelId="{FF016477-B9C3-42C4-8750-01306AEC0376}" srcId="{6FBFA3FA-AE1C-410C-A6CE-7A05EF02AB86}" destId="{3FF90A5B-262E-4454-BCD6-FF74E73C73E7}" srcOrd="1" destOrd="0" parTransId="{B1B7F290-A743-443A-8A8B-9A7A2854E14A}" sibTransId="{EC77AE8A-9092-471D-95B7-0E1117E2791E}"/>
    <dgm:cxn modelId="{B4B12E5A-7952-4D4B-AB40-21EDF330BE67}" type="presOf" srcId="{2A4B9E16-2A2D-4C39-9EE6-C2CCB288892E}" destId="{DF24C73C-5EA6-4DAE-A369-E1FEE29E553B}" srcOrd="0" destOrd="2" presId="urn:microsoft.com/office/officeart/2005/8/layout/StepDownProcess"/>
    <dgm:cxn modelId="{04D5A694-BA24-4258-A120-AFF59EDFB57C}" type="presOf" srcId="{9B66FC92-FD30-4947-B017-0A1FE05E6713}" destId="{2D1E3DAF-D059-469A-A785-ED8BD3A2D2EB}" srcOrd="0" destOrd="0" presId="urn:microsoft.com/office/officeart/2005/8/layout/StepDownProcess"/>
    <dgm:cxn modelId="{994F37A5-C230-4CCB-BD35-67B2A9A58EC5}" type="presOf" srcId="{6D23A32A-43CF-4671-A736-CEC58DA1F74B}" destId="{2D1E3DAF-D059-469A-A785-ED8BD3A2D2EB}" srcOrd="0" destOrd="3" presId="urn:microsoft.com/office/officeart/2005/8/layout/StepDownProcess"/>
    <dgm:cxn modelId="{EE6175A8-240F-4DD9-9625-F827F35750E1}" type="presOf" srcId="{F13C0259-5E69-4049-997B-401B102749B9}" destId="{DF24C73C-5EA6-4DAE-A369-E1FEE29E553B}" srcOrd="0" destOrd="3" presId="urn:microsoft.com/office/officeart/2005/8/layout/StepDownProcess"/>
    <dgm:cxn modelId="{485093B1-440F-4E35-884C-C555DA0C6D4F}" srcId="{5BEDE578-D953-41C4-9894-A1B5C42549DE}" destId="{2A4B9E16-2A2D-4C39-9EE6-C2CCB288892E}" srcOrd="2" destOrd="0" parTransId="{2BC7133A-424B-4CD7-9EAF-5B01ABF61BF3}" sibTransId="{91CF7FB4-5A21-4E91-AD3E-1787B664E594}"/>
    <dgm:cxn modelId="{B8F6C7B2-D883-49E2-9EB9-C9AA39C43DB8}" type="presOf" srcId="{6FBFA3FA-AE1C-410C-A6CE-7A05EF02AB86}" destId="{D120633F-9534-4808-BBB6-A0B64254633A}" srcOrd="0" destOrd="0" presId="urn:microsoft.com/office/officeart/2005/8/layout/StepDownProcess"/>
    <dgm:cxn modelId="{F6A159B7-874E-41FB-9736-0D7001641143}" srcId="{6FBFA3FA-AE1C-410C-A6CE-7A05EF02AB86}" destId="{6D23A32A-43CF-4671-A736-CEC58DA1F74B}" srcOrd="3" destOrd="0" parTransId="{0E24A0DB-605A-42F0-8026-C19E8FA8E3A6}" sibTransId="{CAFE1318-A2DD-4B97-B342-3F180F0A342B}"/>
    <dgm:cxn modelId="{3B3C7FBF-849E-49F9-AAFF-8FEE9278D8C2}" type="presOf" srcId="{10C3AE01-3457-4930-A7E5-23757C15787B}" destId="{DF24C73C-5EA6-4DAE-A369-E1FEE29E553B}" srcOrd="0" destOrd="1" presId="urn:microsoft.com/office/officeart/2005/8/layout/StepDownProcess"/>
    <dgm:cxn modelId="{F6584AC0-E0E2-4D2C-9D32-3D4534673778}" type="presOf" srcId="{6FFBCA3E-D430-447A-9D93-8C9B21AC239B}" destId="{8DE30F60-CFD5-4C97-AA22-7242AE3EE447}" srcOrd="0" destOrd="0" presId="urn:microsoft.com/office/officeart/2005/8/layout/StepDownProcess"/>
    <dgm:cxn modelId="{C18AA2C6-C7DA-4A30-A8A1-CB874254582E}" type="presOf" srcId="{716A464B-A57C-42D4-9FEA-32C227E75088}" destId="{45E36AF4-1749-4BFF-8B95-7AB02769FE5B}" srcOrd="0" destOrd="0" presId="urn:microsoft.com/office/officeart/2005/8/layout/StepDownProcess"/>
    <dgm:cxn modelId="{AF9645C9-12DA-473D-9E01-41F314DA536E}" srcId="{6FBFA3FA-AE1C-410C-A6CE-7A05EF02AB86}" destId="{05652929-E77B-4422-85C4-69E5C5A46231}" srcOrd="2" destOrd="0" parTransId="{B61FD504-A384-4B49-80DC-AAF3238E7EFA}" sibTransId="{7C04C0E5-EC3B-4F8D-82C6-AA8312408A35}"/>
    <dgm:cxn modelId="{023291CC-B3BA-4DEE-B6BD-5ACFDA93B754}" srcId="{5DF9516C-D95D-4ACA-B466-5AC471817FF0}" destId="{716A464B-A57C-42D4-9FEA-32C227E75088}" srcOrd="2" destOrd="0" parTransId="{F4CA932B-5C99-4A0C-9B9B-54FC906E96C2}" sibTransId="{4C8FADBD-EB1E-4707-981B-CEB20EE2D85A}"/>
    <dgm:cxn modelId="{04669CF6-0542-4ECC-9121-99370D67D9F0}" type="presParOf" srcId="{E3E85FCF-C225-4C4C-A4B9-DF96CB5CBA8E}" destId="{D0D04015-8B6B-4CB1-854F-7F86A9BCEE58}" srcOrd="0" destOrd="0" presId="urn:microsoft.com/office/officeart/2005/8/layout/StepDownProcess"/>
    <dgm:cxn modelId="{21F5216A-A96A-43C7-9F3B-9348A1CB989C}" type="presParOf" srcId="{D0D04015-8B6B-4CB1-854F-7F86A9BCEE58}" destId="{3A95D0FD-F885-47A5-8503-6081E701E9E3}" srcOrd="0" destOrd="0" presId="urn:microsoft.com/office/officeart/2005/8/layout/StepDownProcess"/>
    <dgm:cxn modelId="{4BAD4141-CA54-4131-8738-4617A0A3B716}" type="presParOf" srcId="{D0D04015-8B6B-4CB1-854F-7F86A9BCEE58}" destId="{F3D74898-F815-487B-BDBD-E1CE92D294E1}" srcOrd="1" destOrd="0" presId="urn:microsoft.com/office/officeart/2005/8/layout/StepDownProcess"/>
    <dgm:cxn modelId="{6EED8A11-6DA0-4E65-9022-556A7E108BDC}" type="presParOf" srcId="{D0D04015-8B6B-4CB1-854F-7F86A9BCEE58}" destId="{DF24C73C-5EA6-4DAE-A369-E1FEE29E553B}" srcOrd="2" destOrd="0" presId="urn:microsoft.com/office/officeart/2005/8/layout/StepDownProcess"/>
    <dgm:cxn modelId="{427E3917-2609-4934-B71A-452C4E621485}" type="presParOf" srcId="{E3E85FCF-C225-4C4C-A4B9-DF96CB5CBA8E}" destId="{A2554785-C6F9-4DA9-A8B2-2B71CAD21511}" srcOrd="1" destOrd="0" presId="urn:microsoft.com/office/officeart/2005/8/layout/StepDownProcess"/>
    <dgm:cxn modelId="{46D46F8C-F6DC-468A-9041-EDA6794D1F11}" type="presParOf" srcId="{E3E85FCF-C225-4C4C-A4B9-DF96CB5CBA8E}" destId="{D4C19655-FA28-4EEE-8AFC-9A0D004E9BAE}" srcOrd="2" destOrd="0" presId="urn:microsoft.com/office/officeart/2005/8/layout/StepDownProcess"/>
    <dgm:cxn modelId="{9A0BD846-48E1-4212-93A4-D0351E6A9442}" type="presParOf" srcId="{D4C19655-FA28-4EEE-8AFC-9A0D004E9BAE}" destId="{31FE5887-5803-44CB-8313-C6B27666C9C4}" srcOrd="0" destOrd="0" presId="urn:microsoft.com/office/officeart/2005/8/layout/StepDownProcess"/>
    <dgm:cxn modelId="{75D80D43-B6B5-4314-8DA0-3FCB0002E79B}" type="presParOf" srcId="{D4C19655-FA28-4EEE-8AFC-9A0D004E9BAE}" destId="{D120633F-9534-4808-BBB6-A0B64254633A}" srcOrd="1" destOrd="0" presId="urn:microsoft.com/office/officeart/2005/8/layout/StepDownProcess"/>
    <dgm:cxn modelId="{2867309F-12F1-4F2B-B3B3-BC1EFF623544}" type="presParOf" srcId="{D4C19655-FA28-4EEE-8AFC-9A0D004E9BAE}" destId="{2D1E3DAF-D059-469A-A785-ED8BD3A2D2EB}" srcOrd="2" destOrd="0" presId="urn:microsoft.com/office/officeart/2005/8/layout/StepDownProcess"/>
    <dgm:cxn modelId="{8E27BA48-2203-4388-99F5-551B067A7FAA}" type="presParOf" srcId="{E3E85FCF-C225-4C4C-A4B9-DF96CB5CBA8E}" destId="{90C468F4-D9C4-4776-A37A-B6972A50BAAE}" srcOrd="3" destOrd="0" presId="urn:microsoft.com/office/officeart/2005/8/layout/StepDownProcess"/>
    <dgm:cxn modelId="{355F04F8-004C-4297-BC41-30ED5FD32E00}" type="presParOf" srcId="{E3E85FCF-C225-4C4C-A4B9-DF96CB5CBA8E}" destId="{33538E62-1BB7-498C-B0C4-6F8D01642E8F}" srcOrd="4" destOrd="0" presId="urn:microsoft.com/office/officeart/2005/8/layout/StepDownProcess"/>
    <dgm:cxn modelId="{D1185E14-EA9B-4226-8750-31A99FEBD85D}" type="presParOf" srcId="{33538E62-1BB7-498C-B0C4-6F8D01642E8F}" destId="{45E36AF4-1749-4BFF-8B95-7AB02769FE5B}" srcOrd="0" destOrd="0" presId="urn:microsoft.com/office/officeart/2005/8/layout/StepDownProcess"/>
    <dgm:cxn modelId="{669E6466-65C2-42B7-9575-FE1F68F8E3F6}" type="presParOf" srcId="{33538E62-1BB7-498C-B0C4-6F8D01642E8F}" destId="{8DE30F60-CFD5-4C97-AA22-7242AE3EE447}"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586C58-ACAC-4472-9EC6-2EE766BEF82C}" type="doc">
      <dgm:prSet loTypeId="urn:microsoft.com/office/officeart/2009/3/layout/IncreasingArrowsProcess" loCatId="process" qsTypeId="urn:microsoft.com/office/officeart/2005/8/quickstyle/simple5" qsCatId="simple" csTypeId="urn:microsoft.com/office/officeart/2005/8/colors/colorful2" csCatId="colorful" phldr="1"/>
      <dgm:spPr/>
      <dgm:t>
        <a:bodyPr/>
        <a:lstStyle/>
        <a:p>
          <a:endParaRPr lang="es-CO"/>
        </a:p>
      </dgm:t>
    </dgm:pt>
    <dgm:pt modelId="{26EECDE3-470F-4B90-BC4C-8C3C4F98911D}">
      <dgm:prSet phldrT="[Texto]"/>
      <dgm:spPr/>
      <dgm:t>
        <a:bodyPr/>
        <a:lstStyle/>
        <a:p>
          <a:r>
            <a:rPr lang="es-CO" dirty="0"/>
            <a:t>1)Cronograma</a:t>
          </a:r>
        </a:p>
      </dgm:t>
    </dgm:pt>
    <dgm:pt modelId="{30918F9C-BA13-445B-B78B-6442853F4BB5}" type="parTrans" cxnId="{C4BB8ADA-98BD-4EDB-AC42-11700E29CAA9}">
      <dgm:prSet/>
      <dgm:spPr/>
      <dgm:t>
        <a:bodyPr/>
        <a:lstStyle/>
        <a:p>
          <a:endParaRPr lang="es-CO"/>
        </a:p>
      </dgm:t>
    </dgm:pt>
    <dgm:pt modelId="{4B81B1CA-C216-47D3-A19B-9B97F66D0180}" type="sibTrans" cxnId="{C4BB8ADA-98BD-4EDB-AC42-11700E29CAA9}">
      <dgm:prSet/>
      <dgm:spPr/>
      <dgm:t>
        <a:bodyPr/>
        <a:lstStyle/>
        <a:p>
          <a:endParaRPr lang="es-CO"/>
        </a:p>
      </dgm:t>
    </dgm:pt>
    <dgm:pt modelId="{A005BEF2-6DD3-4091-90B9-8AAB2CC10284}">
      <dgm:prSet phldrT="[Texto]"/>
      <dgm:spPr/>
      <dgm:t>
        <a:bodyPr/>
        <a:lstStyle/>
        <a:p>
          <a:r>
            <a:rPr lang="es-CO" dirty="0"/>
            <a:t>La Regional realiza un cronograma mensual con las prioridades internas y solicitudes especiales</a:t>
          </a:r>
        </a:p>
      </dgm:t>
    </dgm:pt>
    <dgm:pt modelId="{41222721-4265-4451-8BA4-25F49D2DD86D}" type="parTrans" cxnId="{C69FBA50-CACB-4EF4-B1CE-FEF450736BFD}">
      <dgm:prSet/>
      <dgm:spPr/>
      <dgm:t>
        <a:bodyPr/>
        <a:lstStyle/>
        <a:p>
          <a:endParaRPr lang="es-CO"/>
        </a:p>
      </dgm:t>
    </dgm:pt>
    <dgm:pt modelId="{E9E309C3-604F-4C70-9430-A4C920413C53}" type="sibTrans" cxnId="{C69FBA50-CACB-4EF4-B1CE-FEF450736BFD}">
      <dgm:prSet/>
      <dgm:spPr/>
      <dgm:t>
        <a:bodyPr/>
        <a:lstStyle/>
        <a:p>
          <a:endParaRPr lang="es-CO"/>
        </a:p>
      </dgm:t>
    </dgm:pt>
    <dgm:pt modelId="{4F70C40D-060E-4FD3-8AA0-4F9A08BC4167}">
      <dgm:prSet phldrT="[Texto]"/>
      <dgm:spPr/>
      <dgm:t>
        <a:bodyPr/>
        <a:lstStyle/>
        <a:p>
          <a:r>
            <a:rPr lang="es-CO" dirty="0">
              <a:solidFill>
                <a:schemeClr val="tx1">
                  <a:lumMod val="65000"/>
                  <a:lumOff val="35000"/>
                </a:schemeClr>
              </a:solidFill>
            </a:rPr>
            <a:t>2) Aprobación del Comité</a:t>
          </a:r>
        </a:p>
      </dgm:t>
    </dgm:pt>
    <dgm:pt modelId="{970032FF-59DC-444C-BF79-2235FF7363A5}" type="parTrans" cxnId="{B974E24B-1BB7-48B6-9BC9-E0F21FEAC119}">
      <dgm:prSet/>
      <dgm:spPr/>
      <dgm:t>
        <a:bodyPr/>
        <a:lstStyle/>
        <a:p>
          <a:endParaRPr lang="es-CO"/>
        </a:p>
      </dgm:t>
    </dgm:pt>
    <dgm:pt modelId="{AAFC49F0-E71B-4DF2-AF9E-0A492372D789}" type="sibTrans" cxnId="{B974E24B-1BB7-48B6-9BC9-E0F21FEAC119}">
      <dgm:prSet/>
      <dgm:spPr/>
      <dgm:t>
        <a:bodyPr/>
        <a:lstStyle/>
        <a:p>
          <a:endParaRPr lang="es-CO"/>
        </a:p>
      </dgm:t>
    </dgm:pt>
    <dgm:pt modelId="{BD64C995-B9E7-4928-903E-A0864C1F0791}">
      <dgm:prSet phldrT="[Texto]"/>
      <dgm:spPr/>
      <dgm:t>
        <a:bodyPr/>
        <a:lstStyle/>
        <a:p>
          <a:r>
            <a:rPr lang="es-CO" dirty="0"/>
            <a:t>El Comité Regional aprueba el cronograma de las diligencias </a:t>
          </a:r>
        </a:p>
      </dgm:t>
    </dgm:pt>
    <dgm:pt modelId="{9AB4ADA7-21B0-416C-A756-26BB32D9AD97}" type="parTrans" cxnId="{5805E73D-A692-4D40-9425-043D52BB4152}">
      <dgm:prSet/>
      <dgm:spPr/>
      <dgm:t>
        <a:bodyPr/>
        <a:lstStyle/>
        <a:p>
          <a:endParaRPr lang="es-CO"/>
        </a:p>
      </dgm:t>
    </dgm:pt>
    <dgm:pt modelId="{6B3F0849-2321-42E5-916B-E6F11E8513F5}" type="sibTrans" cxnId="{5805E73D-A692-4D40-9425-043D52BB4152}">
      <dgm:prSet/>
      <dgm:spPr/>
      <dgm:t>
        <a:bodyPr/>
        <a:lstStyle/>
        <a:p>
          <a:endParaRPr lang="es-CO"/>
        </a:p>
      </dgm:t>
    </dgm:pt>
    <dgm:pt modelId="{515E9E67-BB6E-48E7-AA2A-760039FCCEF2}">
      <dgm:prSet phldrT="[Texto]"/>
      <dgm:spPr/>
      <dgm:t>
        <a:bodyPr/>
        <a:lstStyle/>
        <a:p>
          <a:r>
            <a:rPr lang="es-CO" dirty="0">
              <a:solidFill>
                <a:schemeClr val="accent1">
                  <a:lumMod val="50000"/>
                </a:schemeClr>
              </a:solidFill>
            </a:rPr>
            <a:t>3) Comunicaciones</a:t>
          </a:r>
        </a:p>
      </dgm:t>
    </dgm:pt>
    <dgm:pt modelId="{7A6E46DA-47DF-4EA6-A599-EAEFAF14A774}" type="parTrans" cxnId="{C0D17218-6051-4FD9-B7B9-B60BDF434967}">
      <dgm:prSet/>
      <dgm:spPr/>
      <dgm:t>
        <a:bodyPr/>
        <a:lstStyle/>
        <a:p>
          <a:endParaRPr lang="es-CO"/>
        </a:p>
      </dgm:t>
    </dgm:pt>
    <dgm:pt modelId="{7956C68B-D6E9-497F-B1DC-9DF1D3B913E8}" type="sibTrans" cxnId="{C0D17218-6051-4FD9-B7B9-B60BDF434967}">
      <dgm:prSet/>
      <dgm:spPr/>
      <dgm:t>
        <a:bodyPr/>
        <a:lstStyle/>
        <a:p>
          <a:endParaRPr lang="es-CO"/>
        </a:p>
      </dgm:t>
    </dgm:pt>
    <dgm:pt modelId="{A1D933DF-85BB-4405-B70A-B17535AC5280}">
      <dgm:prSet phldrT="[Texto]"/>
      <dgm:spPr/>
      <dgm:t>
        <a:bodyPr/>
        <a:lstStyle/>
        <a:p>
          <a:r>
            <a:rPr lang="es-CO" dirty="0"/>
            <a:t>Aprobado el cronograma se comunica las entidades y al ocupante:</a:t>
          </a:r>
        </a:p>
        <a:p>
          <a:r>
            <a:rPr lang="es-CO" dirty="0"/>
            <a:t>ICBF, Ministerio Público, Oficina de Adulto Mayor, Policía y demás necesarias </a:t>
          </a:r>
        </a:p>
      </dgm:t>
    </dgm:pt>
    <dgm:pt modelId="{1F61C11C-91AB-4886-A840-43544A1D0BE1}" type="parTrans" cxnId="{D625F362-5937-44B1-B674-B3EE34C3BD7D}">
      <dgm:prSet/>
      <dgm:spPr/>
      <dgm:t>
        <a:bodyPr/>
        <a:lstStyle/>
        <a:p>
          <a:endParaRPr lang="es-CO"/>
        </a:p>
      </dgm:t>
    </dgm:pt>
    <dgm:pt modelId="{6CC35F3A-73E3-4993-B79C-A699E92AD423}" type="sibTrans" cxnId="{D625F362-5937-44B1-B674-B3EE34C3BD7D}">
      <dgm:prSet/>
      <dgm:spPr/>
      <dgm:t>
        <a:bodyPr/>
        <a:lstStyle/>
        <a:p>
          <a:endParaRPr lang="es-CO"/>
        </a:p>
      </dgm:t>
    </dgm:pt>
    <dgm:pt modelId="{6542F09B-D304-49E3-9C17-0E403F453C6A}" type="pres">
      <dgm:prSet presAssocID="{0D586C58-ACAC-4472-9EC6-2EE766BEF82C}" presName="Name0" presStyleCnt="0">
        <dgm:presLayoutVars>
          <dgm:chMax val="5"/>
          <dgm:chPref val="5"/>
          <dgm:dir/>
          <dgm:animLvl val="lvl"/>
        </dgm:presLayoutVars>
      </dgm:prSet>
      <dgm:spPr/>
    </dgm:pt>
    <dgm:pt modelId="{517EEF8D-59A6-49C2-B227-E0581E0083CE}" type="pres">
      <dgm:prSet presAssocID="{26EECDE3-470F-4B90-BC4C-8C3C4F98911D}" presName="parentText1" presStyleLbl="node1" presStyleIdx="0" presStyleCnt="3" custLinFactNeighborY="6005">
        <dgm:presLayoutVars>
          <dgm:chMax/>
          <dgm:chPref val="3"/>
          <dgm:bulletEnabled val="1"/>
        </dgm:presLayoutVars>
      </dgm:prSet>
      <dgm:spPr/>
    </dgm:pt>
    <dgm:pt modelId="{04FDCECE-C0FA-4B80-B771-176309011FF6}" type="pres">
      <dgm:prSet presAssocID="{26EECDE3-470F-4B90-BC4C-8C3C4F98911D}" presName="childText1" presStyleLbl="solidAlignAcc1" presStyleIdx="0" presStyleCnt="3">
        <dgm:presLayoutVars>
          <dgm:chMax val="0"/>
          <dgm:chPref val="0"/>
          <dgm:bulletEnabled val="1"/>
        </dgm:presLayoutVars>
      </dgm:prSet>
      <dgm:spPr/>
    </dgm:pt>
    <dgm:pt modelId="{89CC0A43-B819-40A7-9853-C74E16EA4214}" type="pres">
      <dgm:prSet presAssocID="{4F70C40D-060E-4FD3-8AA0-4F9A08BC4167}" presName="parentText2" presStyleLbl="node1" presStyleIdx="1" presStyleCnt="3" custLinFactNeighborX="919" custLinFactNeighborY="4835">
        <dgm:presLayoutVars>
          <dgm:chMax/>
          <dgm:chPref val="3"/>
          <dgm:bulletEnabled val="1"/>
        </dgm:presLayoutVars>
      </dgm:prSet>
      <dgm:spPr/>
    </dgm:pt>
    <dgm:pt modelId="{1E7F772C-43B6-49E5-A757-A7E1B4D38DAE}" type="pres">
      <dgm:prSet presAssocID="{4F70C40D-060E-4FD3-8AA0-4F9A08BC4167}" presName="childText2" presStyleLbl="solidAlignAcc1" presStyleIdx="1" presStyleCnt="3">
        <dgm:presLayoutVars>
          <dgm:chMax val="0"/>
          <dgm:chPref val="0"/>
          <dgm:bulletEnabled val="1"/>
        </dgm:presLayoutVars>
      </dgm:prSet>
      <dgm:spPr/>
    </dgm:pt>
    <dgm:pt modelId="{6FDAC55F-2324-46D0-B560-259F0636B7A5}" type="pres">
      <dgm:prSet presAssocID="{515E9E67-BB6E-48E7-AA2A-760039FCCEF2}" presName="parentText3" presStyleLbl="node1" presStyleIdx="2" presStyleCnt="3">
        <dgm:presLayoutVars>
          <dgm:chMax/>
          <dgm:chPref val="3"/>
          <dgm:bulletEnabled val="1"/>
        </dgm:presLayoutVars>
      </dgm:prSet>
      <dgm:spPr/>
    </dgm:pt>
    <dgm:pt modelId="{88BC03E0-5BC8-452B-B6D4-8CE0AF755F08}" type="pres">
      <dgm:prSet presAssocID="{515E9E67-BB6E-48E7-AA2A-760039FCCEF2}" presName="childText3" presStyleLbl="solidAlignAcc1" presStyleIdx="2" presStyleCnt="3">
        <dgm:presLayoutVars>
          <dgm:chMax val="0"/>
          <dgm:chPref val="0"/>
          <dgm:bulletEnabled val="1"/>
        </dgm:presLayoutVars>
      </dgm:prSet>
      <dgm:spPr/>
    </dgm:pt>
  </dgm:ptLst>
  <dgm:cxnLst>
    <dgm:cxn modelId="{C0D17218-6051-4FD9-B7B9-B60BDF434967}" srcId="{0D586C58-ACAC-4472-9EC6-2EE766BEF82C}" destId="{515E9E67-BB6E-48E7-AA2A-760039FCCEF2}" srcOrd="2" destOrd="0" parTransId="{7A6E46DA-47DF-4EA6-A599-EAEFAF14A774}" sibTransId="{7956C68B-D6E9-497F-B1DC-9DF1D3B913E8}"/>
    <dgm:cxn modelId="{ECFCD631-9CB9-4FFF-A5E5-AC7EADD0EBB6}" type="presOf" srcId="{A005BEF2-6DD3-4091-90B9-8AAB2CC10284}" destId="{04FDCECE-C0FA-4B80-B771-176309011FF6}" srcOrd="0" destOrd="0" presId="urn:microsoft.com/office/officeart/2009/3/layout/IncreasingArrowsProcess"/>
    <dgm:cxn modelId="{5805E73D-A692-4D40-9425-043D52BB4152}" srcId="{4F70C40D-060E-4FD3-8AA0-4F9A08BC4167}" destId="{BD64C995-B9E7-4928-903E-A0864C1F0791}" srcOrd="0" destOrd="0" parTransId="{9AB4ADA7-21B0-416C-A756-26BB32D9AD97}" sibTransId="{6B3F0849-2321-42E5-916B-E6F11E8513F5}"/>
    <dgm:cxn modelId="{D625F362-5937-44B1-B674-B3EE34C3BD7D}" srcId="{515E9E67-BB6E-48E7-AA2A-760039FCCEF2}" destId="{A1D933DF-85BB-4405-B70A-B17535AC5280}" srcOrd="0" destOrd="0" parTransId="{1F61C11C-91AB-4886-A840-43544A1D0BE1}" sibTransId="{6CC35F3A-73E3-4993-B79C-A699E92AD423}"/>
    <dgm:cxn modelId="{86DE7043-A5E3-44A3-9099-83164AA4B0DE}" type="presOf" srcId="{BD64C995-B9E7-4928-903E-A0864C1F0791}" destId="{1E7F772C-43B6-49E5-A757-A7E1B4D38DAE}" srcOrd="0" destOrd="0" presId="urn:microsoft.com/office/officeart/2009/3/layout/IncreasingArrowsProcess"/>
    <dgm:cxn modelId="{DE457B46-8933-4EC1-A602-E940BB073FAF}" type="presOf" srcId="{A1D933DF-85BB-4405-B70A-B17535AC5280}" destId="{88BC03E0-5BC8-452B-B6D4-8CE0AF755F08}" srcOrd="0" destOrd="0" presId="urn:microsoft.com/office/officeart/2009/3/layout/IncreasingArrowsProcess"/>
    <dgm:cxn modelId="{B974E24B-1BB7-48B6-9BC9-E0F21FEAC119}" srcId="{0D586C58-ACAC-4472-9EC6-2EE766BEF82C}" destId="{4F70C40D-060E-4FD3-8AA0-4F9A08BC4167}" srcOrd="1" destOrd="0" parTransId="{970032FF-59DC-444C-BF79-2235FF7363A5}" sibTransId="{AAFC49F0-E71B-4DF2-AF9E-0A492372D789}"/>
    <dgm:cxn modelId="{6CB5D16C-0752-4635-A387-AA9D2BB33EA2}" type="presOf" srcId="{0D586C58-ACAC-4472-9EC6-2EE766BEF82C}" destId="{6542F09B-D304-49E3-9C17-0E403F453C6A}" srcOrd="0" destOrd="0" presId="urn:microsoft.com/office/officeart/2009/3/layout/IncreasingArrowsProcess"/>
    <dgm:cxn modelId="{C69FBA50-CACB-4EF4-B1CE-FEF450736BFD}" srcId="{26EECDE3-470F-4B90-BC4C-8C3C4F98911D}" destId="{A005BEF2-6DD3-4091-90B9-8AAB2CC10284}" srcOrd="0" destOrd="0" parTransId="{41222721-4265-4451-8BA4-25F49D2DD86D}" sibTransId="{E9E309C3-604F-4C70-9430-A4C920413C53}"/>
    <dgm:cxn modelId="{C369687E-43D7-42AD-8B75-77EAB73FB9C9}" type="presOf" srcId="{4F70C40D-060E-4FD3-8AA0-4F9A08BC4167}" destId="{89CC0A43-B819-40A7-9853-C74E16EA4214}" srcOrd="0" destOrd="0" presId="urn:microsoft.com/office/officeart/2009/3/layout/IncreasingArrowsProcess"/>
    <dgm:cxn modelId="{8660A88A-DEF9-458C-B0B5-056FCD4B8D50}" type="presOf" srcId="{26EECDE3-470F-4B90-BC4C-8C3C4F98911D}" destId="{517EEF8D-59A6-49C2-B227-E0581E0083CE}" srcOrd="0" destOrd="0" presId="urn:microsoft.com/office/officeart/2009/3/layout/IncreasingArrowsProcess"/>
    <dgm:cxn modelId="{9B387993-AEC5-4463-9EB8-ABB6ED458F34}" type="presOf" srcId="{515E9E67-BB6E-48E7-AA2A-760039FCCEF2}" destId="{6FDAC55F-2324-46D0-B560-259F0636B7A5}" srcOrd="0" destOrd="0" presId="urn:microsoft.com/office/officeart/2009/3/layout/IncreasingArrowsProcess"/>
    <dgm:cxn modelId="{C4BB8ADA-98BD-4EDB-AC42-11700E29CAA9}" srcId="{0D586C58-ACAC-4472-9EC6-2EE766BEF82C}" destId="{26EECDE3-470F-4B90-BC4C-8C3C4F98911D}" srcOrd="0" destOrd="0" parTransId="{30918F9C-BA13-445B-B78B-6442853F4BB5}" sibTransId="{4B81B1CA-C216-47D3-A19B-9B97F66D0180}"/>
    <dgm:cxn modelId="{5071B219-9726-4AC2-B439-F634AB8B2CCD}" type="presParOf" srcId="{6542F09B-D304-49E3-9C17-0E403F453C6A}" destId="{517EEF8D-59A6-49C2-B227-E0581E0083CE}" srcOrd="0" destOrd="0" presId="urn:microsoft.com/office/officeart/2009/3/layout/IncreasingArrowsProcess"/>
    <dgm:cxn modelId="{32849585-2C8A-4DC6-AD81-0FB0B8A6C3CD}" type="presParOf" srcId="{6542F09B-D304-49E3-9C17-0E403F453C6A}" destId="{04FDCECE-C0FA-4B80-B771-176309011FF6}" srcOrd="1" destOrd="0" presId="urn:microsoft.com/office/officeart/2009/3/layout/IncreasingArrowsProcess"/>
    <dgm:cxn modelId="{A27488F3-FBC6-4F58-8F4C-1BC223CB4B73}" type="presParOf" srcId="{6542F09B-D304-49E3-9C17-0E403F453C6A}" destId="{89CC0A43-B819-40A7-9853-C74E16EA4214}" srcOrd="2" destOrd="0" presId="urn:microsoft.com/office/officeart/2009/3/layout/IncreasingArrowsProcess"/>
    <dgm:cxn modelId="{7A639C4E-251D-4FF8-944B-0E75DA4F5244}" type="presParOf" srcId="{6542F09B-D304-49E3-9C17-0E403F453C6A}" destId="{1E7F772C-43B6-49E5-A757-A7E1B4D38DAE}" srcOrd="3" destOrd="0" presId="urn:microsoft.com/office/officeart/2009/3/layout/IncreasingArrowsProcess"/>
    <dgm:cxn modelId="{8F4BDC4C-EB4F-42F1-9021-F025F05ADF2E}" type="presParOf" srcId="{6542F09B-D304-49E3-9C17-0E403F453C6A}" destId="{6FDAC55F-2324-46D0-B560-259F0636B7A5}" srcOrd="4" destOrd="0" presId="urn:microsoft.com/office/officeart/2009/3/layout/IncreasingArrowsProcess"/>
    <dgm:cxn modelId="{7E4188DB-5179-4AE4-9640-B015FCB81469}" type="presParOf" srcId="{6542F09B-D304-49E3-9C17-0E403F453C6A}" destId="{88BC03E0-5BC8-452B-B6D4-8CE0AF755F08}" srcOrd="5" destOrd="0" presId="urn:microsoft.com/office/officeart/2009/3/layout/IncreasingArrows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229B0F3-B385-478A-AC91-4BD3597DD9DF}" type="doc">
      <dgm:prSet loTypeId="urn:microsoft.com/office/officeart/2005/8/layout/hProcess4" loCatId="process" qsTypeId="urn:microsoft.com/office/officeart/2005/8/quickstyle/3d1" qsCatId="3D" csTypeId="urn:microsoft.com/office/officeart/2005/8/colors/colorful1" csCatId="colorful" phldr="1"/>
      <dgm:spPr/>
      <dgm:t>
        <a:bodyPr/>
        <a:lstStyle/>
        <a:p>
          <a:endParaRPr lang="es-CO"/>
        </a:p>
      </dgm:t>
    </dgm:pt>
    <dgm:pt modelId="{DC9F21D8-EB71-4EB1-AB8F-11A1BA30A28D}">
      <dgm:prSet phldrT="[Texto]"/>
      <dgm:spPr/>
      <dgm:t>
        <a:bodyPr/>
        <a:lstStyle/>
        <a:p>
          <a:r>
            <a:rPr lang="es-CO" dirty="0"/>
            <a:t>Presentar las partes</a:t>
          </a:r>
        </a:p>
      </dgm:t>
    </dgm:pt>
    <dgm:pt modelId="{EA2F54B5-3833-49D9-AC66-6879087309EC}" type="parTrans" cxnId="{05FFE547-04CF-4536-BCA7-B4C3E8C8749D}">
      <dgm:prSet/>
      <dgm:spPr/>
      <dgm:t>
        <a:bodyPr/>
        <a:lstStyle/>
        <a:p>
          <a:endParaRPr lang="es-CO"/>
        </a:p>
      </dgm:t>
    </dgm:pt>
    <dgm:pt modelId="{9A62F5F8-6008-4F70-B03C-C794BF572A25}" type="sibTrans" cxnId="{05FFE547-04CF-4536-BCA7-B4C3E8C8749D}">
      <dgm:prSet/>
      <dgm:spPr/>
      <dgm:t>
        <a:bodyPr/>
        <a:lstStyle/>
        <a:p>
          <a:endParaRPr lang="es-CO"/>
        </a:p>
      </dgm:t>
    </dgm:pt>
    <dgm:pt modelId="{E738640D-F26E-46AD-B707-A272F7DDEF1A}">
      <dgm:prSet phldrT="[Texto]"/>
      <dgm:spPr/>
      <dgm:t>
        <a:bodyPr/>
        <a:lstStyle/>
        <a:p>
          <a:r>
            <a:rPr lang="es-CO" dirty="0"/>
            <a:t>Funcionarios que acompañan</a:t>
          </a:r>
        </a:p>
      </dgm:t>
    </dgm:pt>
    <dgm:pt modelId="{DC800263-C7E3-48E2-BC19-CD8631D9275A}" type="parTrans" cxnId="{5AF74043-F43C-4571-A01A-99D39C14F9DF}">
      <dgm:prSet/>
      <dgm:spPr/>
      <dgm:t>
        <a:bodyPr/>
        <a:lstStyle/>
        <a:p>
          <a:endParaRPr lang="es-CO"/>
        </a:p>
      </dgm:t>
    </dgm:pt>
    <dgm:pt modelId="{94F714D8-017F-4179-B634-392CA501D34B}" type="sibTrans" cxnId="{5AF74043-F43C-4571-A01A-99D39C14F9DF}">
      <dgm:prSet/>
      <dgm:spPr/>
      <dgm:t>
        <a:bodyPr/>
        <a:lstStyle/>
        <a:p>
          <a:endParaRPr lang="es-CO"/>
        </a:p>
      </dgm:t>
    </dgm:pt>
    <dgm:pt modelId="{2935FE70-CE0A-47C6-B49A-4FA38C934B8B}">
      <dgm:prSet phldrT="[Texto]"/>
      <dgm:spPr/>
      <dgm:t>
        <a:bodyPr/>
        <a:lstStyle/>
        <a:p>
          <a:r>
            <a:rPr lang="es-CO" dirty="0"/>
            <a:t>Acta</a:t>
          </a:r>
        </a:p>
      </dgm:t>
    </dgm:pt>
    <dgm:pt modelId="{30372565-D427-4F76-81BA-9421EDD6EEBA}" type="parTrans" cxnId="{94B8F9AB-C850-410C-88FC-CEDA00DD0BD8}">
      <dgm:prSet/>
      <dgm:spPr/>
      <dgm:t>
        <a:bodyPr/>
        <a:lstStyle/>
        <a:p>
          <a:endParaRPr lang="es-CO"/>
        </a:p>
      </dgm:t>
    </dgm:pt>
    <dgm:pt modelId="{FAE02159-443F-4CED-A1AB-8274CC425154}" type="sibTrans" cxnId="{94B8F9AB-C850-410C-88FC-CEDA00DD0BD8}">
      <dgm:prSet/>
      <dgm:spPr/>
      <dgm:t>
        <a:bodyPr/>
        <a:lstStyle/>
        <a:p>
          <a:endParaRPr lang="es-CO"/>
        </a:p>
      </dgm:t>
    </dgm:pt>
    <dgm:pt modelId="{C4D7F1B9-78C4-4727-9967-E708E139629C}">
      <dgm:prSet phldrT="[Texto]"/>
      <dgm:spPr/>
      <dgm:t>
        <a:bodyPr/>
        <a:lstStyle/>
        <a:p>
          <a:r>
            <a:rPr lang="es-CO" dirty="0"/>
            <a:t>Oposiciones</a:t>
          </a:r>
        </a:p>
      </dgm:t>
    </dgm:pt>
    <dgm:pt modelId="{D2DFEBD9-DACA-4656-87A8-464CFF62CF13}" type="parTrans" cxnId="{C2152E76-C000-49F3-8001-88F22CDA151D}">
      <dgm:prSet/>
      <dgm:spPr/>
      <dgm:t>
        <a:bodyPr/>
        <a:lstStyle/>
        <a:p>
          <a:endParaRPr lang="es-CO"/>
        </a:p>
      </dgm:t>
    </dgm:pt>
    <dgm:pt modelId="{CE6E3D12-1DE9-4EA8-A230-6358B28F5550}" type="sibTrans" cxnId="{C2152E76-C000-49F3-8001-88F22CDA151D}">
      <dgm:prSet/>
      <dgm:spPr/>
      <dgm:t>
        <a:bodyPr/>
        <a:lstStyle/>
        <a:p>
          <a:endParaRPr lang="es-CO"/>
        </a:p>
      </dgm:t>
    </dgm:pt>
    <dgm:pt modelId="{2ED4D264-16BC-4E13-A16B-1D4E2349A2AE}">
      <dgm:prSet phldrT="[Texto]"/>
      <dgm:spPr/>
      <dgm:t>
        <a:bodyPr/>
        <a:lstStyle/>
        <a:p>
          <a:r>
            <a:rPr lang="es-CO" dirty="0"/>
            <a:t>No se realiza</a:t>
          </a:r>
        </a:p>
      </dgm:t>
    </dgm:pt>
    <dgm:pt modelId="{8500C877-5115-4380-A837-CE3562C931E6}" type="parTrans" cxnId="{87064BFB-9B17-4262-BD45-31F159A27CB3}">
      <dgm:prSet/>
      <dgm:spPr/>
      <dgm:t>
        <a:bodyPr/>
        <a:lstStyle/>
        <a:p>
          <a:endParaRPr lang="es-CO"/>
        </a:p>
      </dgm:t>
    </dgm:pt>
    <dgm:pt modelId="{065A70D9-1D36-4D31-A63D-B770DE88FB8C}" type="sibTrans" cxnId="{87064BFB-9B17-4262-BD45-31F159A27CB3}">
      <dgm:prSet/>
      <dgm:spPr/>
      <dgm:t>
        <a:bodyPr/>
        <a:lstStyle/>
        <a:p>
          <a:endParaRPr lang="es-CO"/>
        </a:p>
      </dgm:t>
    </dgm:pt>
    <dgm:pt modelId="{352E125B-8A5D-4318-924A-7756EA1843AB}">
      <dgm:prSet phldrT="[Texto]"/>
      <dgm:spPr/>
      <dgm:t>
        <a:bodyPr/>
        <a:lstStyle/>
        <a:p>
          <a:r>
            <a:rPr lang="es-CO" dirty="0"/>
            <a:t>Causal de suspensión</a:t>
          </a:r>
        </a:p>
      </dgm:t>
    </dgm:pt>
    <dgm:pt modelId="{17EA2FFF-2E8E-4B01-98F2-EDCB1C31A982}" type="parTrans" cxnId="{D6F56197-2535-4DB0-8F8F-1B259E6E1326}">
      <dgm:prSet/>
      <dgm:spPr/>
      <dgm:t>
        <a:bodyPr/>
        <a:lstStyle/>
        <a:p>
          <a:endParaRPr lang="es-CO"/>
        </a:p>
      </dgm:t>
    </dgm:pt>
    <dgm:pt modelId="{9039065D-B806-4779-B8A3-6EFF04DF3E53}" type="sibTrans" cxnId="{D6F56197-2535-4DB0-8F8F-1B259E6E1326}">
      <dgm:prSet/>
      <dgm:spPr/>
      <dgm:t>
        <a:bodyPr/>
        <a:lstStyle/>
        <a:p>
          <a:endParaRPr lang="es-CO"/>
        </a:p>
      </dgm:t>
    </dgm:pt>
    <dgm:pt modelId="{6A396D36-DD2F-4FA0-BD9B-49C0C6661D01}">
      <dgm:prSet phldrT="[Texto]"/>
      <dgm:spPr/>
      <dgm:t>
        <a:bodyPr/>
        <a:lstStyle/>
        <a:p>
          <a:r>
            <a:rPr lang="es-CO" dirty="0"/>
            <a:t>Observaciones</a:t>
          </a:r>
        </a:p>
      </dgm:t>
    </dgm:pt>
    <dgm:pt modelId="{9ACB6C1C-B99F-4E82-BCFB-0F39B290564E}" type="parTrans" cxnId="{CDCEE01F-CDC4-44B9-82CF-9DB1A28F0B83}">
      <dgm:prSet/>
      <dgm:spPr/>
      <dgm:t>
        <a:bodyPr/>
        <a:lstStyle/>
        <a:p>
          <a:endParaRPr lang="es-CO"/>
        </a:p>
      </dgm:t>
    </dgm:pt>
    <dgm:pt modelId="{F123B905-5922-485D-BA40-142EEFDDF6F0}" type="sibTrans" cxnId="{CDCEE01F-CDC4-44B9-82CF-9DB1A28F0B83}">
      <dgm:prSet/>
      <dgm:spPr/>
      <dgm:t>
        <a:bodyPr/>
        <a:lstStyle/>
        <a:p>
          <a:endParaRPr lang="es-CO"/>
        </a:p>
      </dgm:t>
    </dgm:pt>
    <dgm:pt modelId="{310C10D8-B0B6-48E9-95BD-BF2CA506ED56}">
      <dgm:prSet phldrT="[Texto]"/>
      <dgm:spPr/>
      <dgm:t>
        <a:bodyPr/>
        <a:lstStyle/>
        <a:p>
          <a:r>
            <a:rPr lang="es-CO" dirty="0"/>
            <a:t>Sí se realiza</a:t>
          </a:r>
        </a:p>
      </dgm:t>
    </dgm:pt>
    <dgm:pt modelId="{E4FC86F1-C8FC-4698-9FF7-78F149FF63D2}" type="parTrans" cxnId="{FE2D9946-3D85-40D2-8EF3-8D0872E4BE7F}">
      <dgm:prSet/>
      <dgm:spPr/>
      <dgm:t>
        <a:bodyPr/>
        <a:lstStyle/>
        <a:p>
          <a:endParaRPr lang="es-CO"/>
        </a:p>
      </dgm:t>
    </dgm:pt>
    <dgm:pt modelId="{F81FAD87-7049-4225-B2FA-9F4BF83B821D}" type="sibTrans" cxnId="{FE2D9946-3D85-40D2-8EF3-8D0872E4BE7F}">
      <dgm:prSet/>
      <dgm:spPr/>
      <dgm:t>
        <a:bodyPr/>
        <a:lstStyle/>
        <a:p>
          <a:endParaRPr lang="es-CO"/>
        </a:p>
      </dgm:t>
    </dgm:pt>
    <dgm:pt modelId="{2ED84248-0320-47E9-8D6A-AA71AC26B689}">
      <dgm:prSet/>
      <dgm:spPr/>
      <dgm:t>
        <a:bodyPr/>
        <a:lstStyle/>
        <a:p>
          <a:r>
            <a:rPr lang="es-CO"/>
            <a:t>Retiro enseres</a:t>
          </a:r>
        </a:p>
      </dgm:t>
    </dgm:pt>
    <dgm:pt modelId="{C63F3A01-5B27-4592-A6D0-1782332D8067}" type="parTrans" cxnId="{D1FEFA33-444F-4191-917A-6E42F15237A5}">
      <dgm:prSet/>
      <dgm:spPr/>
      <dgm:t>
        <a:bodyPr/>
        <a:lstStyle/>
        <a:p>
          <a:endParaRPr lang="es-CO"/>
        </a:p>
      </dgm:t>
    </dgm:pt>
    <dgm:pt modelId="{FAD9C6BB-B28D-47E6-ABD0-C11814DA0E95}" type="sibTrans" cxnId="{D1FEFA33-444F-4191-917A-6E42F15237A5}">
      <dgm:prSet/>
      <dgm:spPr/>
      <dgm:t>
        <a:bodyPr/>
        <a:lstStyle/>
        <a:p>
          <a:endParaRPr lang="es-CO"/>
        </a:p>
      </dgm:t>
    </dgm:pt>
    <dgm:pt modelId="{EB916FFD-7E39-4EB1-814E-8B76A0E68A31}">
      <dgm:prSet/>
      <dgm:spPr/>
      <dgm:t>
        <a:bodyPr/>
        <a:lstStyle/>
        <a:p>
          <a:r>
            <a:rPr lang="es-CO"/>
            <a:t>Recuperación del Predio</a:t>
          </a:r>
          <a:endParaRPr lang="es-CO" dirty="0"/>
        </a:p>
      </dgm:t>
    </dgm:pt>
    <dgm:pt modelId="{9B881316-78CA-4C34-A75E-AB7E678DC741}" type="parTrans" cxnId="{0648C0FB-F306-4FB9-852C-DE55658A9A91}">
      <dgm:prSet/>
      <dgm:spPr/>
      <dgm:t>
        <a:bodyPr/>
        <a:lstStyle/>
        <a:p>
          <a:endParaRPr lang="es-CO"/>
        </a:p>
      </dgm:t>
    </dgm:pt>
    <dgm:pt modelId="{D25744D1-4DF8-455B-943C-F1D814E77FD2}" type="sibTrans" cxnId="{0648C0FB-F306-4FB9-852C-DE55658A9A91}">
      <dgm:prSet/>
      <dgm:spPr/>
      <dgm:t>
        <a:bodyPr/>
        <a:lstStyle/>
        <a:p>
          <a:endParaRPr lang="es-CO"/>
        </a:p>
      </dgm:t>
    </dgm:pt>
    <dgm:pt modelId="{8737EAB7-FAE6-4C1B-9B19-BA3564E4AD68}">
      <dgm:prSet phldrT="[Texto]"/>
      <dgm:spPr/>
      <dgm:t>
        <a:bodyPr/>
        <a:lstStyle/>
        <a:p>
          <a:r>
            <a:rPr lang="es-CO" dirty="0"/>
            <a:t>Reprogramar</a:t>
          </a:r>
        </a:p>
      </dgm:t>
    </dgm:pt>
    <dgm:pt modelId="{36287C37-489F-4B70-99ED-FCD7DCBB0157}" type="parTrans" cxnId="{BBC7A4C6-B9BC-446F-9783-45DED6D95678}">
      <dgm:prSet/>
      <dgm:spPr/>
      <dgm:t>
        <a:bodyPr/>
        <a:lstStyle/>
        <a:p>
          <a:endParaRPr lang="es-CO"/>
        </a:p>
      </dgm:t>
    </dgm:pt>
    <dgm:pt modelId="{22C31574-8995-48CD-9C05-A398959C0F72}" type="sibTrans" cxnId="{BBC7A4C6-B9BC-446F-9783-45DED6D95678}">
      <dgm:prSet/>
      <dgm:spPr/>
      <dgm:t>
        <a:bodyPr/>
        <a:lstStyle/>
        <a:p>
          <a:endParaRPr lang="es-CO"/>
        </a:p>
      </dgm:t>
    </dgm:pt>
    <dgm:pt modelId="{083F105E-C148-450A-86E2-952CD4322176}">
      <dgm:prSet phldrT="[Texto]"/>
      <dgm:spPr/>
      <dgm:t>
        <a:bodyPr/>
        <a:lstStyle/>
        <a:p>
          <a:r>
            <a:rPr lang="es-CO" dirty="0"/>
            <a:t>Decisión </a:t>
          </a:r>
        </a:p>
      </dgm:t>
    </dgm:pt>
    <dgm:pt modelId="{9C757C4C-E999-4A06-AC6C-C00F38E4F36E}" type="parTrans" cxnId="{2E4A1D86-6ABB-4DE3-8A34-33E20A181346}">
      <dgm:prSet/>
      <dgm:spPr/>
      <dgm:t>
        <a:bodyPr/>
        <a:lstStyle/>
        <a:p>
          <a:endParaRPr lang="es-CO"/>
        </a:p>
      </dgm:t>
    </dgm:pt>
    <dgm:pt modelId="{E354AA74-4638-46D3-8352-B7961AF99550}" type="sibTrans" cxnId="{2E4A1D86-6ABB-4DE3-8A34-33E20A181346}">
      <dgm:prSet/>
      <dgm:spPr/>
      <dgm:t>
        <a:bodyPr/>
        <a:lstStyle/>
        <a:p>
          <a:endParaRPr lang="es-CO"/>
        </a:p>
      </dgm:t>
    </dgm:pt>
    <dgm:pt modelId="{C0EC3385-2594-4681-822D-D733B10F5FB5}" type="pres">
      <dgm:prSet presAssocID="{8229B0F3-B385-478A-AC91-4BD3597DD9DF}" presName="Name0" presStyleCnt="0">
        <dgm:presLayoutVars>
          <dgm:dir/>
          <dgm:animLvl val="lvl"/>
          <dgm:resizeHandles val="exact"/>
        </dgm:presLayoutVars>
      </dgm:prSet>
      <dgm:spPr/>
    </dgm:pt>
    <dgm:pt modelId="{3C743C21-AF58-4F49-BDAE-8753AC8B7B92}" type="pres">
      <dgm:prSet presAssocID="{8229B0F3-B385-478A-AC91-4BD3597DD9DF}" presName="tSp" presStyleCnt="0"/>
      <dgm:spPr/>
    </dgm:pt>
    <dgm:pt modelId="{CA032987-6B99-4624-909F-0228B4138DDB}" type="pres">
      <dgm:prSet presAssocID="{8229B0F3-B385-478A-AC91-4BD3597DD9DF}" presName="bSp" presStyleCnt="0"/>
      <dgm:spPr/>
    </dgm:pt>
    <dgm:pt modelId="{3448FBA5-F081-4A0F-A35C-DE0900919B7E}" type="pres">
      <dgm:prSet presAssocID="{8229B0F3-B385-478A-AC91-4BD3597DD9DF}" presName="process" presStyleCnt="0"/>
      <dgm:spPr/>
    </dgm:pt>
    <dgm:pt modelId="{DE91AB8B-BD60-4DC8-879A-5699B371D186}" type="pres">
      <dgm:prSet presAssocID="{DC9F21D8-EB71-4EB1-AB8F-11A1BA30A28D}" presName="composite1" presStyleCnt="0"/>
      <dgm:spPr/>
    </dgm:pt>
    <dgm:pt modelId="{41D3AD38-4ACD-4D27-B16E-3572BE558237}" type="pres">
      <dgm:prSet presAssocID="{DC9F21D8-EB71-4EB1-AB8F-11A1BA30A28D}" presName="dummyNode1" presStyleLbl="node1" presStyleIdx="0" presStyleCnt="4"/>
      <dgm:spPr/>
    </dgm:pt>
    <dgm:pt modelId="{566F49D1-DAD7-48A3-81A0-D1BE637E4E0D}" type="pres">
      <dgm:prSet presAssocID="{DC9F21D8-EB71-4EB1-AB8F-11A1BA30A28D}" presName="childNode1" presStyleLbl="bgAcc1" presStyleIdx="0" presStyleCnt="4">
        <dgm:presLayoutVars>
          <dgm:bulletEnabled val="1"/>
        </dgm:presLayoutVars>
      </dgm:prSet>
      <dgm:spPr/>
    </dgm:pt>
    <dgm:pt modelId="{707E51BF-F66B-4C9A-BF9B-2D3930C05B1E}" type="pres">
      <dgm:prSet presAssocID="{DC9F21D8-EB71-4EB1-AB8F-11A1BA30A28D}" presName="childNode1tx" presStyleLbl="bgAcc1" presStyleIdx="0" presStyleCnt="4">
        <dgm:presLayoutVars>
          <dgm:bulletEnabled val="1"/>
        </dgm:presLayoutVars>
      </dgm:prSet>
      <dgm:spPr/>
    </dgm:pt>
    <dgm:pt modelId="{104B228C-26E4-4474-8887-1E583AAF1EC3}" type="pres">
      <dgm:prSet presAssocID="{DC9F21D8-EB71-4EB1-AB8F-11A1BA30A28D}" presName="parentNode1" presStyleLbl="node1" presStyleIdx="0" presStyleCnt="4">
        <dgm:presLayoutVars>
          <dgm:chMax val="1"/>
          <dgm:bulletEnabled val="1"/>
        </dgm:presLayoutVars>
      </dgm:prSet>
      <dgm:spPr/>
    </dgm:pt>
    <dgm:pt modelId="{6519E0AD-5B6E-4B20-94C4-1AF31ED9E295}" type="pres">
      <dgm:prSet presAssocID="{DC9F21D8-EB71-4EB1-AB8F-11A1BA30A28D}" presName="connSite1" presStyleCnt="0"/>
      <dgm:spPr/>
    </dgm:pt>
    <dgm:pt modelId="{1F29D406-4DD1-498D-8A68-BAC252891B14}" type="pres">
      <dgm:prSet presAssocID="{9A62F5F8-6008-4F70-B03C-C794BF572A25}" presName="Name9" presStyleLbl="sibTrans2D1" presStyleIdx="0" presStyleCnt="3"/>
      <dgm:spPr/>
    </dgm:pt>
    <dgm:pt modelId="{21A1534E-A02D-4158-A5EF-371B999BB8F1}" type="pres">
      <dgm:prSet presAssocID="{2935FE70-CE0A-47C6-B49A-4FA38C934B8B}" presName="composite2" presStyleCnt="0"/>
      <dgm:spPr/>
    </dgm:pt>
    <dgm:pt modelId="{80C5DA33-5090-4625-A146-E7FA236B6146}" type="pres">
      <dgm:prSet presAssocID="{2935FE70-CE0A-47C6-B49A-4FA38C934B8B}" presName="dummyNode2" presStyleLbl="node1" presStyleIdx="0" presStyleCnt="4"/>
      <dgm:spPr/>
    </dgm:pt>
    <dgm:pt modelId="{A6037A4C-08D4-4C96-9749-AD9157DD6B34}" type="pres">
      <dgm:prSet presAssocID="{2935FE70-CE0A-47C6-B49A-4FA38C934B8B}" presName="childNode2" presStyleLbl="bgAcc1" presStyleIdx="1" presStyleCnt="4">
        <dgm:presLayoutVars>
          <dgm:bulletEnabled val="1"/>
        </dgm:presLayoutVars>
      </dgm:prSet>
      <dgm:spPr/>
    </dgm:pt>
    <dgm:pt modelId="{1985AA04-4319-470B-8F25-173274DBDEAD}" type="pres">
      <dgm:prSet presAssocID="{2935FE70-CE0A-47C6-B49A-4FA38C934B8B}" presName="childNode2tx" presStyleLbl="bgAcc1" presStyleIdx="1" presStyleCnt="4">
        <dgm:presLayoutVars>
          <dgm:bulletEnabled val="1"/>
        </dgm:presLayoutVars>
      </dgm:prSet>
      <dgm:spPr/>
    </dgm:pt>
    <dgm:pt modelId="{15A622B9-9C2F-4EAD-917A-4FF3633D321E}" type="pres">
      <dgm:prSet presAssocID="{2935FE70-CE0A-47C6-B49A-4FA38C934B8B}" presName="parentNode2" presStyleLbl="node1" presStyleIdx="1" presStyleCnt="4">
        <dgm:presLayoutVars>
          <dgm:chMax val="0"/>
          <dgm:bulletEnabled val="1"/>
        </dgm:presLayoutVars>
      </dgm:prSet>
      <dgm:spPr/>
    </dgm:pt>
    <dgm:pt modelId="{BF939E36-FBD1-4374-BF94-09750405DAC2}" type="pres">
      <dgm:prSet presAssocID="{2935FE70-CE0A-47C6-B49A-4FA38C934B8B}" presName="connSite2" presStyleCnt="0"/>
      <dgm:spPr/>
    </dgm:pt>
    <dgm:pt modelId="{88338E81-507A-470C-872D-4EC430A73633}" type="pres">
      <dgm:prSet presAssocID="{FAE02159-443F-4CED-A1AB-8274CC425154}" presName="Name18" presStyleLbl="sibTrans2D1" presStyleIdx="1" presStyleCnt="3"/>
      <dgm:spPr/>
    </dgm:pt>
    <dgm:pt modelId="{E26C57E9-5440-440D-8425-FB6874020EDB}" type="pres">
      <dgm:prSet presAssocID="{310C10D8-B0B6-48E9-95BD-BF2CA506ED56}" presName="composite1" presStyleCnt="0"/>
      <dgm:spPr/>
    </dgm:pt>
    <dgm:pt modelId="{0DAACC55-6B3D-4B6D-B9B6-5EE2371D7BE4}" type="pres">
      <dgm:prSet presAssocID="{310C10D8-B0B6-48E9-95BD-BF2CA506ED56}" presName="dummyNode1" presStyleLbl="node1" presStyleIdx="1" presStyleCnt="4"/>
      <dgm:spPr/>
    </dgm:pt>
    <dgm:pt modelId="{D64D07A2-F402-4ABE-8113-AB641F1B8E2A}" type="pres">
      <dgm:prSet presAssocID="{310C10D8-B0B6-48E9-95BD-BF2CA506ED56}" presName="childNode1" presStyleLbl="bgAcc1" presStyleIdx="2" presStyleCnt="4" custLinFactNeighborX="-1730" custLinFactNeighborY="2463">
        <dgm:presLayoutVars>
          <dgm:bulletEnabled val="1"/>
        </dgm:presLayoutVars>
      </dgm:prSet>
      <dgm:spPr/>
    </dgm:pt>
    <dgm:pt modelId="{BC6A53A5-A006-40C1-9D72-6593DBDADCAD}" type="pres">
      <dgm:prSet presAssocID="{310C10D8-B0B6-48E9-95BD-BF2CA506ED56}" presName="childNode1tx" presStyleLbl="bgAcc1" presStyleIdx="2" presStyleCnt="4">
        <dgm:presLayoutVars>
          <dgm:bulletEnabled val="1"/>
        </dgm:presLayoutVars>
      </dgm:prSet>
      <dgm:spPr/>
    </dgm:pt>
    <dgm:pt modelId="{28ECD7A0-75AA-48C3-B964-3E3A6CA9F899}" type="pres">
      <dgm:prSet presAssocID="{310C10D8-B0B6-48E9-95BD-BF2CA506ED56}" presName="parentNode1" presStyleLbl="node1" presStyleIdx="2" presStyleCnt="4">
        <dgm:presLayoutVars>
          <dgm:chMax val="1"/>
          <dgm:bulletEnabled val="1"/>
        </dgm:presLayoutVars>
      </dgm:prSet>
      <dgm:spPr/>
    </dgm:pt>
    <dgm:pt modelId="{F546E3DD-8E60-47E9-868F-5A3A1EABB58A}" type="pres">
      <dgm:prSet presAssocID="{310C10D8-B0B6-48E9-95BD-BF2CA506ED56}" presName="connSite1" presStyleCnt="0"/>
      <dgm:spPr/>
    </dgm:pt>
    <dgm:pt modelId="{CE82A526-12A2-4070-AD90-A8A8F742929A}" type="pres">
      <dgm:prSet presAssocID="{F81FAD87-7049-4225-B2FA-9F4BF83B821D}" presName="Name9" presStyleLbl="sibTrans2D1" presStyleIdx="2" presStyleCnt="3"/>
      <dgm:spPr/>
    </dgm:pt>
    <dgm:pt modelId="{1EE55090-5B5A-4DBA-A45E-F24AD000CF6B}" type="pres">
      <dgm:prSet presAssocID="{2ED4D264-16BC-4E13-A16B-1D4E2349A2AE}" presName="composite2" presStyleCnt="0"/>
      <dgm:spPr/>
    </dgm:pt>
    <dgm:pt modelId="{184771C3-9E46-4AB6-BB3A-F2BBC785DF6B}" type="pres">
      <dgm:prSet presAssocID="{2ED4D264-16BC-4E13-A16B-1D4E2349A2AE}" presName="dummyNode2" presStyleLbl="node1" presStyleIdx="2" presStyleCnt="4"/>
      <dgm:spPr/>
    </dgm:pt>
    <dgm:pt modelId="{85AF8825-46F8-4CAA-BD84-557C8FD22BDF}" type="pres">
      <dgm:prSet presAssocID="{2ED4D264-16BC-4E13-A16B-1D4E2349A2AE}" presName="childNode2" presStyleLbl="bgAcc1" presStyleIdx="3" presStyleCnt="4">
        <dgm:presLayoutVars>
          <dgm:bulletEnabled val="1"/>
        </dgm:presLayoutVars>
      </dgm:prSet>
      <dgm:spPr/>
    </dgm:pt>
    <dgm:pt modelId="{AFC16DD5-F24B-4514-BD64-7C1DA3D17D2A}" type="pres">
      <dgm:prSet presAssocID="{2ED4D264-16BC-4E13-A16B-1D4E2349A2AE}" presName="childNode2tx" presStyleLbl="bgAcc1" presStyleIdx="3" presStyleCnt="4">
        <dgm:presLayoutVars>
          <dgm:bulletEnabled val="1"/>
        </dgm:presLayoutVars>
      </dgm:prSet>
      <dgm:spPr/>
    </dgm:pt>
    <dgm:pt modelId="{241313E0-688B-4D81-9AF4-BE6F6CF71AEE}" type="pres">
      <dgm:prSet presAssocID="{2ED4D264-16BC-4E13-A16B-1D4E2349A2AE}" presName="parentNode2" presStyleLbl="node1" presStyleIdx="3" presStyleCnt="4" custLinFactNeighborX="143" custLinFactNeighborY="10035">
        <dgm:presLayoutVars>
          <dgm:chMax val="0"/>
          <dgm:bulletEnabled val="1"/>
        </dgm:presLayoutVars>
      </dgm:prSet>
      <dgm:spPr/>
    </dgm:pt>
    <dgm:pt modelId="{873C620C-B401-484C-AEB6-C9C5B7B63C69}" type="pres">
      <dgm:prSet presAssocID="{2ED4D264-16BC-4E13-A16B-1D4E2349A2AE}" presName="connSite2" presStyleCnt="0"/>
      <dgm:spPr/>
    </dgm:pt>
  </dgm:ptLst>
  <dgm:cxnLst>
    <dgm:cxn modelId="{94F4E40C-4772-42FC-85F5-F2559EECB01A}" type="presOf" srcId="{C4D7F1B9-78C4-4727-9967-E708E139629C}" destId="{A6037A4C-08D4-4C96-9749-AD9157DD6B34}" srcOrd="0" destOrd="0" presId="urn:microsoft.com/office/officeart/2005/8/layout/hProcess4"/>
    <dgm:cxn modelId="{CDCEE01F-CDC4-44B9-82CF-9DB1A28F0B83}" srcId="{2935FE70-CE0A-47C6-B49A-4FA38C934B8B}" destId="{6A396D36-DD2F-4FA0-BD9B-49C0C6661D01}" srcOrd="1" destOrd="0" parTransId="{9ACB6C1C-B99F-4E82-BCFB-0F39B290564E}" sibTransId="{F123B905-5922-485D-BA40-142EEFDDF6F0}"/>
    <dgm:cxn modelId="{70304126-10CC-4FAA-AF05-9D75D61D0195}" type="presOf" srcId="{083F105E-C148-450A-86E2-952CD4322176}" destId="{A6037A4C-08D4-4C96-9749-AD9157DD6B34}" srcOrd="0" destOrd="2" presId="urn:microsoft.com/office/officeart/2005/8/layout/hProcess4"/>
    <dgm:cxn modelId="{D1FEFA33-444F-4191-917A-6E42F15237A5}" srcId="{310C10D8-B0B6-48E9-95BD-BF2CA506ED56}" destId="{2ED84248-0320-47E9-8D6A-AA71AC26B689}" srcOrd="0" destOrd="0" parTransId="{C63F3A01-5B27-4592-A6D0-1782332D8067}" sibTransId="{FAD9C6BB-B28D-47E6-ABD0-C11814DA0E95}"/>
    <dgm:cxn modelId="{4951963E-B516-47E0-B3E2-8240DDB129B5}" type="presOf" srcId="{2ED84248-0320-47E9-8D6A-AA71AC26B689}" destId="{D64D07A2-F402-4ABE-8113-AB641F1B8E2A}" srcOrd="0" destOrd="0" presId="urn:microsoft.com/office/officeart/2005/8/layout/hProcess4"/>
    <dgm:cxn modelId="{DCAC4962-B59D-47DE-A98F-9893C5D21D9C}" type="presOf" srcId="{083F105E-C148-450A-86E2-952CD4322176}" destId="{1985AA04-4319-470B-8F25-173274DBDEAD}" srcOrd="1" destOrd="2" presId="urn:microsoft.com/office/officeart/2005/8/layout/hProcess4"/>
    <dgm:cxn modelId="{5AF74043-F43C-4571-A01A-99D39C14F9DF}" srcId="{DC9F21D8-EB71-4EB1-AB8F-11A1BA30A28D}" destId="{E738640D-F26E-46AD-B707-A272F7DDEF1A}" srcOrd="0" destOrd="0" parTransId="{DC800263-C7E3-48E2-BC19-CD8631D9275A}" sibTransId="{94F714D8-017F-4179-B634-392CA501D34B}"/>
    <dgm:cxn modelId="{FE2D9946-3D85-40D2-8EF3-8D0872E4BE7F}" srcId="{8229B0F3-B385-478A-AC91-4BD3597DD9DF}" destId="{310C10D8-B0B6-48E9-95BD-BF2CA506ED56}" srcOrd="2" destOrd="0" parTransId="{E4FC86F1-C8FC-4698-9FF7-78F149FF63D2}" sibTransId="{F81FAD87-7049-4225-B2FA-9F4BF83B821D}"/>
    <dgm:cxn modelId="{05FFE547-04CF-4536-BCA7-B4C3E8C8749D}" srcId="{8229B0F3-B385-478A-AC91-4BD3597DD9DF}" destId="{DC9F21D8-EB71-4EB1-AB8F-11A1BA30A28D}" srcOrd="0" destOrd="0" parTransId="{EA2F54B5-3833-49D9-AC66-6879087309EC}" sibTransId="{9A62F5F8-6008-4F70-B03C-C794BF572A25}"/>
    <dgm:cxn modelId="{4CB23548-5900-4C65-AFD2-444E70C49C30}" type="presOf" srcId="{EB916FFD-7E39-4EB1-814E-8B76A0E68A31}" destId="{BC6A53A5-A006-40C1-9D72-6593DBDADCAD}" srcOrd="1" destOrd="1" presId="urn:microsoft.com/office/officeart/2005/8/layout/hProcess4"/>
    <dgm:cxn modelId="{36909F6B-7763-49A2-96D5-D6675975FC7F}" type="presOf" srcId="{8229B0F3-B385-478A-AC91-4BD3597DD9DF}" destId="{C0EC3385-2594-4681-822D-D733B10F5FB5}" srcOrd="0" destOrd="0" presId="urn:microsoft.com/office/officeart/2005/8/layout/hProcess4"/>
    <dgm:cxn modelId="{4FC56A6F-345F-4A2B-980E-9B534C12A3D9}" type="presOf" srcId="{DC9F21D8-EB71-4EB1-AB8F-11A1BA30A28D}" destId="{104B228C-26E4-4474-8887-1E583AAF1EC3}" srcOrd="0" destOrd="0" presId="urn:microsoft.com/office/officeart/2005/8/layout/hProcess4"/>
    <dgm:cxn modelId="{E53A2050-AFCD-473A-8566-57E38E8C2079}" type="presOf" srcId="{6A396D36-DD2F-4FA0-BD9B-49C0C6661D01}" destId="{A6037A4C-08D4-4C96-9749-AD9157DD6B34}" srcOrd="0" destOrd="1" presId="urn:microsoft.com/office/officeart/2005/8/layout/hProcess4"/>
    <dgm:cxn modelId="{88C16F53-A3F2-418B-876F-B5406978C925}" type="presOf" srcId="{2935FE70-CE0A-47C6-B49A-4FA38C934B8B}" destId="{15A622B9-9C2F-4EAD-917A-4FF3633D321E}" srcOrd="0" destOrd="0" presId="urn:microsoft.com/office/officeart/2005/8/layout/hProcess4"/>
    <dgm:cxn modelId="{17CBF953-5A7E-4ECB-B9B5-0906D88A35A9}" type="presOf" srcId="{6A396D36-DD2F-4FA0-BD9B-49C0C6661D01}" destId="{1985AA04-4319-470B-8F25-173274DBDEAD}" srcOrd="1" destOrd="1" presId="urn:microsoft.com/office/officeart/2005/8/layout/hProcess4"/>
    <dgm:cxn modelId="{B60BE054-8A0F-4396-995D-6460EE8E7DE4}" type="presOf" srcId="{EB916FFD-7E39-4EB1-814E-8B76A0E68A31}" destId="{D64D07A2-F402-4ABE-8113-AB641F1B8E2A}" srcOrd="0" destOrd="1" presId="urn:microsoft.com/office/officeart/2005/8/layout/hProcess4"/>
    <dgm:cxn modelId="{C2152E76-C000-49F3-8001-88F22CDA151D}" srcId="{2935FE70-CE0A-47C6-B49A-4FA38C934B8B}" destId="{C4D7F1B9-78C4-4727-9967-E708E139629C}" srcOrd="0" destOrd="0" parTransId="{D2DFEBD9-DACA-4656-87A8-464CFF62CF13}" sibTransId="{CE6E3D12-1DE9-4EA8-A230-6358B28F5550}"/>
    <dgm:cxn modelId="{1B6DB578-F1DC-46D2-A0EB-5225CF9D5FCF}" type="presOf" srcId="{2ED4D264-16BC-4E13-A16B-1D4E2349A2AE}" destId="{241313E0-688B-4D81-9AF4-BE6F6CF71AEE}" srcOrd="0" destOrd="0" presId="urn:microsoft.com/office/officeart/2005/8/layout/hProcess4"/>
    <dgm:cxn modelId="{F9A23379-9631-4483-A778-CB6E4DF9EE5E}" type="presOf" srcId="{310C10D8-B0B6-48E9-95BD-BF2CA506ED56}" destId="{28ECD7A0-75AA-48C3-B964-3E3A6CA9F899}" srcOrd="0" destOrd="0" presId="urn:microsoft.com/office/officeart/2005/8/layout/hProcess4"/>
    <dgm:cxn modelId="{9748C07E-BDA5-4FBD-925B-D7DF473F59BB}" type="presOf" srcId="{8737EAB7-FAE6-4C1B-9B19-BA3564E4AD68}" destId="{AFC16DD5-F24B-4514-BD64-7C1DA3D17D2A}" srcOrd="1" destOrd="1" presId="urn:microsoft.com/office/officeart/2005/8/layout/hProcess4"/>
    <dgm:cxn modelId="{9DF17782-B287-4D9A-8692-51A505E023BA}" type="presOf" srcId="{F81FAD87-7049-4225-B2FA-9F4BF83B821D}" destId="{CE82A526-12A2-4070-AD90-A8A8F742929A}" srcOrd="0" destOrd="0" presId="urn:microsoft.com/office/officeart/2005/8/layout/hProcess4"/>
    <dgm:cxn modelId="{2E4A1D86-6ABB-4DE3-8A34-33E20A181346}" srcId="{2935FE70-CE0A-47C6-B49A-4FA38C934B8B}" destId="{083F105E-C148-450A-86E2-952CD4322176}" srcOrd="2" destOrd="0" parTransId="{9C757C4C-E999-4A06-AC6C-C00F38E4F36E}" sibTransId="{E354AA74-4638-46D3-8352-B7961AF99550}"/>
    <dgm:cxn modelId="{79AE208A-E0D6-481A-B7C9-F3C70D9DD1B9}" type="presOf" srcId="{2ED84248-0320-47E9-8D6A-AA71AC26B689}" destId="{BC6A53A5-A006-40C1-9D72-6593DBDADCAD}" srcOrd="1" destOrd="0" presId="urn:microsoft.com/office/officeart/2005/8/layout/hProcess4"/>
    <dgm:cxn modelId="{61EE7693-F150-4F30-A6CE-14EE42908BDA}" type="presOf" srcId="{352E125B-8A5D-4318-924A-7756EA1843AB}" destId="{AFC16DD5-F24B-4514-BD64-7C1DA3D17D2A}" srcOrd="1" destOrd="0" presId="urn:microsoft.com/office/officeart/2005/8/layout/hProcess4"/>
    <dgm:cxn modelId="{D6F56197-2535-4DB0-8F8F-1B259E6E1326}" srcId="{2ED4D264-16BC-4E13-A16B-1D4E2349A2AE}" destId="{352E125B-8A5D-4318-924A-7756EA1843AB}" srcOrd="0" destOrd="0" parTransId="{17EA2FFF-2E8E-4B01-98F2-EDCB1C31A982}" sibTransId="{9039065D-B806-4779-B8A3-6EFF04DF3E53}"/>
    <dgm:cxn modelId="{273A5CA1-BC70-4182-8AF9-ABCAA41109E3}" type="presOf" srcId="{E738640D-F26E-46AD-B707-A272F7DDEF1A}" destId="{707E51BF-F66B-4C9A-BF9B-2D3930C05B1E}" srcOrd="1" destOrd="0" presId="urn:microsoft.com/office/officeart/2005/8/layout/hProcess4"/>
    <dgm:cxn modelId="{94B8F9AB-C850-410C-88FC-CEDA00DD0BD8}" srcId="{8229B0F3-B385-478A-AC91-4BD3597DD9DF}" destId="{2935FE70-CE0A-47C6-B49A-4FA38C934B8B}" srcOrd="1" destOrd="0" parTransId="{30372565-D427-4F76-81BA-9421EDD6EEBA}" sibTransId="{FAE02159-443F-4CED-A1AB-8274CC425154}"/>
    <dgm:cxn modelId="{2DF8C5B0-8FB0-40D3-910C-FB80FC80A38C}" type="presOf" srcId="{FAE02159-443F-4CED-A1AB-8274CC425154}" destId="{88338E81-507A-470C-872D-4EC430A73633}" srcOrd="0" destOrd="0" presId="urn:microsoft.com/office/officeart/2005/8/layout/hProcess4"/>
    <dgm:cxn modelId="{BBC7A4C6-B9BC-446F-9783-45DED6D95678}" srcId="{2ED4D264-16BC-4E13-A16B-1D4E2349A2AE}" destId="{8737EAB7-FAE6-4C1B-9B19-BA3564E4AD68}" srcOrd="1" destOrd="0" parTransId="{36287C37-489F-4B70-99ED-FCD7DCBB0157}" sibTransId="{22C31574-8995-48CD-9C05-A398959C0F72}"/>
    <dgm:cxn modelId="{D6B794CA-8711-4D74-A4BA-6D21CA0EA827}" type="presOf" srcId="{E738640D-F26E-46AD-B707-A272F7DDEF1A}" destId="{566F49D1-DAD7-48A3-81A0-D1BE637E4E0D}" srcOrd="0" destOrd="0" presId="urn:microsoft.com/office/officeart/2005/8/layout/hProcess4"/>
    <dgm:cxn modelId="{22C2BBD9-4A2C-4467-9D84-64F4ABC9125C}" type="presOf" srcId="{9A62F5F8-6008-4F70-B03C-C794BF572A25}" destId="{1F29D406-4DD1-498D-8A68-BAC252891B14}" srcOrd="0" destOrd="0" presId="urn:microsoft.com/office/officeart/2005/8/layout/hProcess4"/>
    <dgm:cxn modelId="{4CE674DB-E963-47EF-A9A9-BFFDD74816B1}" type="presOf" srcId="{C4D7F1B9-78C4-4727-9967-E708E139629C}" destId="{1985AA04-4319-470B-8F25-173274DBDEAD}" srcOrd="1" destOrd="0" presId="urn:microsoft.com/office/officeart/2005/8/layout/hProcess4"/>
    <dgm:cxn modelId="{7452B2E7-E4DD-4FD7-A880-17E5F422AF2F}" type="presOf" srcId="{8737EAB7-FAE6-4C1B-9B19-BA3564E4AD68}" destId="{85AF8825-46F8-4CAA-BD84-557C8FD22BDF}" srcOrd="0" destOrd="1" presId="urn:microsoft.com/office/officeart/2005/8/layout/hProcess4"/>
    <dgm:cxn modelId="{54EC4FE8-4576-4EAB-91A1-88033B0DC6B8}" type="presOf" srcId="{352E125B-8A5D-4318-924A-7756EA1843AB}" destId="{85AF8825-46F8-4CAA-BD84-557C8FD22BDF}" srcOrd="0" destOrd="0" presId="urn:microsoft.com/office/officeart/2005/8/layout/hProcess4"/>
    <dgm:cxn modelId="{87064BFB-9B17-4262-BD45-31F159A27CB3}" srcId="{8229B0F3-B385-478A-AC91-4BD3597DD9DF}" destId="{2ED4D264-16BC-4E13-A16B-1D4E2349A2AE}" srcOrd="3" destOrd="0" parTransId="{8500C877-5115-4380-A837-CE3562C931E6}" sibTransId="{065A70D9-1D36-4D31-A63D-B770DE88FB8C}"/>
    <dgm:cxn modelId="{0648C0FB-F306-4FB9-852C-DE55658A9A91}" srcId="{310C10D8-B0B6-48E9-95BD-BF2CA506ED56}" destId="{EB916FFD-7E39-4EB1-814E-8B76A0E68A31}" srcOrd="1" destOrd="0" parTransId="{9B881316-78CA-4C34-A75E-AB7E678DC741}" sibTransId="{D25744D1-4DF8-455B-943C-F1D814E77FD2}"/>
    <dgm:cxn modelId="{BA566A24-F323-477D-AE7F-4ED4795C3DF9}" type="presParOf" srcId="{C0EC3385-2594-4681-822D-D733B10F5FB5}" destId="{3C743C21-AF58-4F49-BDAE-8753AC8B7B92}" srcOrd="0" destOrd="0" presId="urn:microsoft.com/office/officeart/2005/8/layout/hProcess4"/>
    <dgm:cxn modelId="{BA68F817-CBCC-4AE9-AD04-DEECDA3286A8}" type="presParOf" srcId="{C0EC3385-2594-4681-822D-D733B10F5FB5}" destId="{CA032987-6B99-4624-909F-0228B4138DDB}" srcOrd="1" destOrd="0" presId="urn:microsoft.com/office/officeart/2005/8/layout/hProcess4"/>
    <dgm:cxn modelId="{05DFC551-86C4-4C56-A97D-3B90E1E62E09}" type="presParOf" srcId="{C0EC3385-2594-4681-822D-D733B10F5FB5}" destId="{3448FBA5-F081-4A0F-A35C-DE0900919B7E}" srcOrd="2" destOrd="0" presId="urn:microsoft.com/office/officeart/2005/8/layout/hProcess4"/>
    <dgm:cxn modelId="{2467C1AA-D5E7-4D46-BE6B-66AC28523C42}" type="presParOf" srcId="{3448FBA5-F081-4A0F-A35C-DE0900919B7E}" destId="{DE91AB8B-BD60-4DC8-879A-5699B371D186}" srcOrd="0" destOrd="0" presId="urn:microsoft.com/office/officeart/2005/8/layout/hProcess4"/>
    <dgm:cxn modelId="{5C0E145D-8856-4D1D-BBB8-C340B21D4676}" type="presParOf" srcId="{DE91AB8B-BD60-4DC8-879A-5699B371D186}" destId="{41D3AD38-4ACD-4D27-B16E-3572BE558237}" srcOrd="0" destOrd="0" presId="urn:microsoft.com/office/officeart/2005/8/layout/hProcess4"/>
    <dgm:cxn modelId="{DDD4BB8D-22D1-42E1-8F0F-5216ABC8AE8E}" type="presParOf" srcId="{DE91AB8B-BD60-4DC8-879A-5699B371D186}" destId="{566F49D1-DAD7-48A3-81A0-D1BE637E4E0D}" srcOrd="1" destOrd="0" presId="urn:microsoft.com/office/officeart/2005/8/layout/hProcess4"/>
    <dgm:cxn modelId="{D18F0BED-5AC2-4870-93BC-3C5B81AE7C9C}" type="presParOf" srcId="{DE91AB8B-BD60-4DC8-879A-5699B371D186}" destId="{707E51BF-F66B-4C9A-BF9B-2D3930C05B1E}" srcOrd="2" destOrd="0" presId="urn:microsoft.com/office/officeart/2005/8/layout/hProcess4"/>
    <dgm:cxn modelId="{ECA04791-8CB9-4890-A690-CFEA67367D4A}" type="presParOf" srcId="{DE91AB8B-BD60-4DC8-879A-5699B371D186}" destId="{104B228C-26E4-4474-8887-1E583AAF1EC3}" srcOrd="3" destOrd="0" presId="urn:microsoft.com/office/officeart/2005/8/layout/hProcess4"/>
    <dgm:cxn modelId="{D1F4A602-D42C-4D3F-8F4B-42DAE9A4B2BA}" type="presParOf" srcId="{DE91AB8B-BD60-4DC8-879A-5699B371D186}" destId="{6519E0AD-5B6E-4B20-94C4-1AF31ED9E295}" srcOrd="4" destOrd="0" presId="urn:microsoft.com/office/officeart/2005/8/layout/hProcess4"/>
    <dgm:cxn modelId="{B2CC66D8-1391-42C3-A265-655CE9C767D7}" type="presParOf" srcId="{3448FBA5-F081-4A0F-A35C-DE0900919B7E}" destId="{1F29D406-4DD1-498D-8A68-BAC252891B14}" srcOrd="1" destOrd="0" presId="urn:microsoft.com/office/officeart/2005/8/layout/hProcess4"/>
    <dgm:cxn modelId="{5CA20B23-F36E-4E94-992A-5254AE374633}" type="presParOf" srcId="{3448FBA5-F081-4A0F-A35C-DE0900919B7E}" destId="{21A1534E-A02D-4158-A5EF-371B999BB8F1}" srcOrd="2" destOrd="0" presId="urn:microsoft.com/office/officeart/2005/8/layout/hProcess4"/>
    <dgm:cxn modelId="{54CE98CA-4A72-4324-826F-DFE330077E53}" type="presParOf" srcId="{21A1534E-A02D-4158-A5EF-371B999BB8F1}" destId="{80C5DA33-5090-4625-A146-E7FA236B6146}" srcOrd="0" destOrd="0" presId="urn:microsoft.com/office/officeart/2005/8/layout/hProcess4"/>
    <dgm:cxn modelId="{B19115A6-8031-4902-BCEB-6397113BFEE6}" type="presParOf" srcId="{21A1534E-A02D-4158-A5EF-371B999BB8F1}" destId="{A6037A4C-08D4-4C96-9749-AD9157DD6B34}" srcOrd="1" destOrd="0" presId="urn:microsoft.com/office/officeart/2005/8/layout/hProcess4"/>
    <dgm:cxn modelId="{1B543256-2296-40E6-94DE-E421584E82F3}" type="presParOf" srcId="{21A1534E-A02D-4158-A5EF-371B999BB8F1}" destId="{1985AA04-4319-470B-8F25-173274DBDEAD}" srcOrd="2" destOrd="0" presId="urn:microsoft.com/office/officeart/2005/8/layout/hProcess4"/>
    <dgm:cxn modelId="{115A5816-2BD2-4EB2-9523-4C03B4F26338}" type="presParOf" srcId="{21A1534E-A02D-4158-A5EF-371B999BB8F1}" destId="{15A622B9-9C2F-4EAD-917A-4FF3633D321E}" srcOrd="3" destOrd="0" presId="urn:microsoft.com/office/officeart/2005/8/layout/hProcess4"/>
    <dgm:cxn modelId="{F4A07553-394B-4929-B636-AE65E308415F}" type="presParOf" srcId="{21A1534E-A02D-4158-A5EF-371B999BB8F1}" destId="{BF939E36-FBD1-4374-BF94-09750405DAC2}" srcOrd="4" destOrd="0" presId="urn:microsoft.com/office/officeart/2005/8/layout/hProcess4"/>
    <dgm:cxn modelId="{BACEA22B-ECD5-4FFA-8BA1-4EB3D2E9BF89}" type="presParOf" srcId="{3448FBA5-F081-4A0F-A35C-DE0900919B7E}" destId="{88338E81-507A-470C-872D-4EC430A73633}" srcOrd="3" destOrd="0" presId="urn:microsoft.com/office/officeart/2005/8/layout/hProcess4"/>
    <dgm:cxn modelId="{7ABDB428-0D1E-4AC3-A307-C282BA725B31}" type="presParOf" srcId="{3448FBA5-F081-4A0F-A35C-DE0900919B7E}" destId="{E26C57E9-5440-440D-8425-FB6874020EDB}" srcOrd="4" destOrd="0" presId="urn:microsoft.com/office/officeart/2005/8/layout/hProcess4"/>
    <dgm:cxn modelId="{42CF82DF-F0AF-4C8B-8AC4-F98DB957699B}" type="presParOf" srcId="{E26C57E9-5440-440D-8425-FB6874020EDB}" destId="{0DAACC55-6B3D-4B6D-B9B6-5EE2371D7BE4}" srcOrd="0" destOrd="0" presId="urn:microsoft.com/office/officeart/2005/8/layout/hProcess4"/>
    <dgm:cxn modelId="{14E9B7D9-39F7-47D9-BAA5-32D91FA8E3B2}" type="presParOf" srcId="{E26C57E9-5440-440D-8425-FB6874020EDB}" destId="{D64D07A2-F402-4ABE-8113-AB641F1B8E2A}" srcOrd="1" destOrd="0" presId="urn:microsoft.com/office/officeart/2005/8/layout/hProcess4"/>
    <dgm:cxn modelId="{E3177C71-AEC1-49F6-8519-5D367FE89A3A}" type="presParOf" srcId="{E26C57E9-5440-440D-8425-FB6874020EDB}" destId="{BC6A53A5-A006-40C1-9D72-6593DBDADCAD}" srcOrd="2" destOrd="0" presId="urn:microsoft.com/office/officeart/2005/8/layout/hProcess4"/>
    <dgm:cxn modelId="{35BF5C72-35EA-4FBB-9C62-6337EBECE90F}" type="presParOf" srcId="{E26C57E9-5440-440D-8425-FB6874020EDB}" destId="{28ECD7A0-75AA-48C3-B964-3E3A6CA9F899}" srcOrd="3" destOrd="0" presId="urn:microsoft.com/office/officeart/2005/8/layout/hProcess4"/>
    <dgm:cxn modelId="{C3A5A82A-F406-4A05-B7E2-1747B83BBAEB}" type="presParOf" srcId="{E26C57E9-5440-440D-8425-FB6874020EDB}" destId="{F546E3DD-8E60-47E9-868F-5A3A1EABB58A}" srcOrd="4" destOrd="0" presId="urn:microsoft.com/office/officeart/2005/8/layout/hProcess4"/>
    <dgm:cxn modelId="{98052A83-4194-42C5-8F84-BA4550874984}" type="presParOf" srcId="{3448FBA5-F081-4A0F-A35C-DE0900919B7E}" destId="{CE82A526-12A2-4070-AD90-A8A8F742929A}" srcOrd="5" destOrd="0" presId="urn:microsoft.com/office/officeart/2005/8/layout/hProcess4"/>
    <dgm:cxn modelId="{5792CAD0-6BBB-417B-882A-AE7C05C3038B}" type="presParOf" srcId="{3448FBA5-F081-4A0F-A35C-DE0900919B7E}" destId="{1EE55090-5B5A-4DBA-A45E-F24AD000CF6B}" srcOrd="6" destOrd="0" presId="urn:microsoft.com/office/officeart/2005/8/layout/hProcess4"/>
    <dgm:cxn modelId="{DA31736D-370B-4358-BAEF-B2234AFAA0AB}" type="presParOf" srcId="{1EE55090-5B5A-4DBA-A45E-F24AD000CF6B}" destId="{184771C3-9E46-4AB6-BB3A-F2BBC785DF6B}" srcOrd="0" destOrd="0" presId="urn:microsoft.com/office/officeart/2005/8/layout/hProcess4"/>
    <dgm:cxn modelId="{4D0235BF-D6AE-4C3F-B621-00D38E28CB7E}" type="presParOf" srcId="{1EE55090-5B5A-4DBA-A45E-F24AD000CF6B}" destId="{85AF8825-46F8-4CAA-BD84-557C8FD22BDF}" srcOrd="1" destOrd="0" presId="urn:microsoft.com/office/officeart/2005/8/layout/hProcess4"/>
    <dgm:cxn modelId="{DBE0B67A-767E-4949-8AB4-F7C0BF8F1FC0}" type="presParOf" srcId="{1EE55090-5B5A-4DBA-A45E-F24AD000CF6B}" destId="{AFC16DD5-F24B-4514-BD64-7C1DA3D17D2A}" srcOrd="2" destOrd="0" presId="urn:microsoft.com/office/officeart/2005/8/layout/hProcess4"/>
    <dgm:cxn modelId="{2717416F-8962-430E-A361-EF8BC37D895E}" type="presParOf" srcId="{1EE55090-5B5A-4DBA-A45E-F24AD000CF6B}" destId="{241313E0-688B-4D81-9AF4-BE6F6CF71AEE}" srcOrd="3" destOrd="0" presId="urn:microsoft.com/office/officeart/2005/8/layout/hProcess4"/>
    <dgm:cxn modelId="{025D8CD3-1462-4986-A5D2-0EB6A00ACB12}" type="presParOf" srcId="{1EE55090-5B5A-4DBA-A45E-F24AD000CF6B}" destId="{873C620C-B401-484C-AEB6-C9C5B7B63C69}" srcOrd="4" destOrd="0" presId="urn:microsoft.com/office/officeart/2005/8/layout/h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F6BC06-4EF0-414A-B7BA-966ADF7F7A7C}" type="doc">
      <dgm:prSet loTypeId="urn:microsoft.com/office/officeart/2009/3/layout/IncreasingArrowsProcess" loCatId="process" qsTypeId="urn:microsoft.com/office/officeart/2005/8/quickstyle/simple1" qsCatId="simple" csTypeId="urn:microsoft.com/office/officeart/2005/8/colors/colorful4" csCatId="colorful" phldr="1"/>
      <dgm:spPr/>
      <dgm:t>
        <a:bodyPr/>
        <a:lstStyle/>
        <a:p>
          <a:endParaRPr lang="es-CO"/>
        </a:p>
      </dgm:t>
    </dgm:pt>
    <dgm:pt modelId="{1C06135F-A988-497C-AAA3-F71758894D7D}">
      <dgm:prSet phldrT="[Texto]"/>
      <dgm:spPr/>
      <dgm:t>
        <a:bodyPr/>
        <a:lstStyle/>
        <a:p>
          <a:r>
            <a:rPr lang="es-CO" b="1" dirty="0"/>
            <a:t>UTILIZACION DE MECANISMOS DE ADMINISTRACIÓN</a:t>
          </a:r>
        </a:p>
      </dgm:t>
    </dgm:pt>
    <dgm:pt modelId="{7E891561-9C10-4BC8-AA83-C8FD9474D51F}" type="parTrans" cxnId="{310E58A1-D5B4-454D-BE0C-D919716F1752}">
      <dgm:prSet/>
      <dgm:spPr/>
      <dgm:t>
        <a:bodyPr/>
        <a:lstStyle/>
        <a:p>
          <a:endParaRPr lang="es-CO"/>
        </a:p>
      </dgm:t>
    </dgm:pt>
    <dgm:pt modelId="{3D7D3D64-4AFC-48EA-8169-328F41E6D366}" type="sibTrans" cxnId="{310E58A1-D5B4-454D-BE0C-D919716F1752}">
      <dgm:prSet/>
      <dgm:spPr/>
      <dgm:t>
        <a:bodyPr/>
        <a:lstStyle/>
        <a:p>
          <a:endParaRPr lang="es-CO"/>
        </a:p>
      </dgm:t>
    </dgm:pt>
    <dgm:pt modelId="{9877D9E4-37E8-4DAE-B8A7-29E1A11ADB5A}">
      <dgm:prSet phldrT="[Texto]"/>
      <dgm:spPr/>
      <dgm:t>
        <a:bodyPr/>
        <a:lstStyle/>
        <a:p>
          <a:pPr algn="ctr"/>
          <a:r>
            <a:rPr lang="es-CO" b="1" dirty="0"/>
            <a:t>Mecanismos Disposición Definitivos </a:t>
          </a:r>
        </a:p>
        <a:p>
          <a:pPr algn="l"/>
          <a:r>
            <a:rPr lang="es-CO" dirty="0"/>
            <a:t>Enajenación Temprana</a:t>
          </a:r>
        </a:p>
        <a:p>
          <a:pPr algn="l"/>
          <a:r>
            <a:rPr lang="es-CO" dirty="0"/>
            <a:t>Chatarrización</a:t>
          </a:r>
        </a:p>
        <a:p>
          <a:pPr algn="l"/>
          <a:r>
            <a:rPr lang="es-CO" dirty="0"/>
            <a:t>Demolición </a:t>
          </a:r>
        </a:p>
        <a:p>
          <a:pPr algn="l"/>
          <a:r>
            <a:rPr lang="es-CO" dirty="0"/>
            <a:t>Destrucción</a:t>
          </a:r>
        </a:p>
        <a:p>
          <a:pPr algn="l"/>
          <a:r>
            <a:rPr lang="es-CO" dirty="0"/>
            <a:t>Donación</a:t>
          </a:r>
        </a:p>
        <a:p>
          <a:pPr algn="l"/>
          <a:r>
            <a:rPr lang="es-CO" dirty="0"/>
            <a:t>Destinación – Asignación Definitiva </a:t>
          </a:r>
        </a:p>
      </dgm:t>
    </dgm:pt>
    <dgm:pt modelId="{DC444E7E-6E4F-4B57-8ECB-A67C54AC4161}" type="parTrans" cxnId="{A1734F50-C343-4381-950D-97180D8A362A}">
      <dgm:prSet/>
      <dgm:spPr/>
      <dgm:t>
        <a:bodyPr/>
        <a:lstStyle/>
        <a:p>
          <a:endParaRPr lang="es-CO"/>
        </a:p>
      </dgm:t>
    </dgm:pt>
    <dgm:pt modelId="{177A7818-2C60-4BEC-9910-ECA4B5A1DA17}" type="sibTrans" cxnId="{A1734F50-C343-4381-950D-97180D8A362A}">
      <dgm:prSet/>
      <dgm:spPr/>
      <dgm:t>
        <a:bodyPr/>
        <a:lstStyle/>
        <a:p>
          <a:endParaRPr lang="es-CO"/>
        </a:p>
      </dgm:t>
    </dgm:pt>
    <dgm:pt modelId="{1AF6C0CE-466B-41D4-9953-B7639DCB14C7}">
      <dgm:prSet phldrT="[Texto]"/>
      <dgm:spPr/>
      <dgm:t>
        <a:bodyPr/>
        <a:lstStyle/>
        <a:p>
          <a:r>
            <a:rPr lang="es-CO" b="1" dirty="0"/>
            <a:t>REGISTRO EN EL SISTEMA DE CONTROL</a:t>
          </a:r>
        </a:p>
      </dgm:t>
    </dgm:pt>
    <dgm:pt modelId="{480B866F-1E34-4694-9420-7283B7B64767}" type="parTrans" cxnId="{020653E3-A9E1-41A8-B5E1-5DF41DEBDE5E}">
      <dgm:prSet/>
      <dgm:spPr/>
      <dgm:t>
        <a:bodyPr/>
        <a:lstStyle/>
        <a:p>
          <a:endParaRPr lang="es-CO"/>
        </a:p>
      </dgm:t>
    </dgm:pt>
    <dgm:pt modelId="{02854DD5-33FD-4448-8FE7-657543E729C2}" type="sibTrans" cxnId="{020653E3-A9E1-41A8-B5E1-5DF41DEBDE5E}">
      <dgm:prSet/>
      <dgm:spPr/>
      <dgm:t>
        <a:bodyPr/>
        <a:lstStyle/>
        <a:p>
          <a:endParaRPr lang="es-CO"/>
        </a:p>
      </dgm:t>
    </dgm:pt>
    <dgm:pt modelId="{52DB7C96-9F8E-405E-9606-E831C831C0C6}">
      <dgm:prSet phldrT="[Texto]"/>
      <dgm:spPr/>
      <dgm:t>
        <a:bodyPr/>
        <a:lstStyle/>
        <a:p>
          <a:pPr algn="l"/>
          <a:endParaRPr lang="es-CO" dirty="0"/>
        </a:p>
        <a:p>
          <a:pPr algn="ctr"/>
          <a:r>
            <a:rPr lang="es-CO" dirty="0"/>
            <a:t>Registro en el aplicativo</a:t>
          </a:r>
        </a:p>
        <a:p>
          <a:pPr algn="ctr"/>
          <a:endParaRPr lang="es-CO" dirty="0"/>
        </a:p>
        <a:p>
          <a:pPr algn="ctr"/>
          <a:endParaRPr lang="es-CO" dirty="0"/>
        </a:p>
        <a:p>
          <a:pPr algn="ctr"/>
          <a:endParaRPr lang="es-CO" dirty="0"/>
        </a:p>
        <a:p>
          <a:pPr algn="ctr"/>
          <a:endParaRPr lang="es-CO" dirty="0"/>
        </a:p>
        <a:p>
          <a:pPr algn="ctr"/>
          <a:endParaRPr lang="es-CO" dirty="0"/>
        </a:p>
        <a:p>
          <a:pPr algn="ctr"/>
          <a:r>
            <a:rPr lang="es-CO" b="1" dirty="0"/>
            <a:t>AJUSTES EN EL APLICATIVO</a:t>
          </a:r>
        </a:p>
      </dgm:t>
    </dgm:pt>
    <dgm:pt modelId="{5AA482C6-C56E-4D47-AF95-A8CD2E0E3994}" type="parTrans" cxnId="{375B2628-406A-4890-9591-C06F31E3CC66}">
      <dgm:prSet/>
      <dgm:spPr/>
      <dgm:t>
        <a:bodyPr/>
        <a:lstStyle/>
        <a:p>
          <a:endParaRPr lang="es-CO"/>
        </a:p>
      </dgm:t>
    </dgm:pt>
    <dgm:pt modelId="{BF448095-75AB-4AE1-8832-B2BC632FC944}" type="sibTrans" cxnId="{375B2628-406A-4890-9591-C06F31E3CC66}">
      <dgm:prSet/>
      <dgm:spPr/>
      <dgm:t>
        <a:bodyPr/>
        <a:lstStyle/>
        <a:p>
          <a:endParaRPr lang="es-CO"/>
        </a:p>
      </dgm:t>
    </dgm:pt>
    <dgm:pt modelId="{0A9E63FE-D8DA-4DAD-B77B-685E56A91D65}">
      <dgm:prSet phldrT="[Texto]"/>
      <dgm:spPr/>
      <dgm:t>
        <a:bodyPr/>
        <a:lstStyle/>
        <a:p>
          <a:r>
            <a:rPr lang="es-CO" b="1" dirty="0"/>
            <a:t>REGISTRO EN LA CONTABILIDAD </a:t>
          </a:r>
        </a:p>
      </dgm:t>
    </dgm:pt>
    <dgm:pt modelId="{1E87884F-A085-4A8A-AD24-669FCD8D8882}" type="parTrans" cxnId="{6F3E6946-A395-47E6-93B6-9AE139C36969}">
      <dgm:prSet/>
      <dgm:spPr/>
      <dgm:t>
        <a:bodyPr/>
        <a:lstStyle/>
        <a:p>
          <a:endParaRPr lang="es-CO"/>
        </a:p>
      </dgm:t>
    </dgm:pt>
    <dgm:pt modelId="{9972F584-870D-4AAB-B7B2-8A7593DFF860}" type="sibTrans" cxnId="{6F3E6946-A395-47E6-93B6-9AE139C36969}">
      <dgm:prSet/>
      <dgm:spPr/>
      <dgm:t>
        <a:bodyPr/>
        <a:lstStyle/>
        <a:p>
          <a:endParaRPr lang="es-CO"/>
        </a:p>
      </dgm:t>
    </dgm:pt>
    <dgm:pt modelId="{1A4CF6F9-A5B0-4DB3-A562-CD38B7465481}">
      <dgm:prSet phldrT="[Texto]"/>
      <dgm:spPr/>
      <dgm:t>
        <a:bodyPr/>
        <a:lstStyle/>
        <a:p>
          <a:pPr algn="ctr"/>
          <a:endParaRPr lang="es-CO" dirty="0"/>
        </a:p>
        <a:p>
          <a:pPr algn="ctr"/>
          <a:endParaRPr lang="es-CO" dirty="0"/>
        </a:p>
        <a:p>
          <a:pPr algn="ctr"/>
          <a:endParaRPr lang="es-CO" dirty="0"/>
        </a:p>
        <a:p>
          <a:pPr algn="ctr"/>
          <a:r>
            <a:rPr lang="es-CO" dirty="0"/>
            <a:t>Reflejarse en los Estados Financieros del FRISCO</a:t>
          </a:r>
        </a:p>
        <a:p>
          <a:pPr algn="ctr"/>
          <a:endParaRPr lang="es-CO" dirty="0"/>
        </a:p>
        <a:p>
          <a:pPr algn="ctr"/>
          <a:endParaRPr lang="es-CO" dirty="0"/>
        </a:p>
        <a:p>
          <a:pPr algn="ctr"/>
          <a:r>
            <a:rPr lang="es-CO" b="1" dirty="0"/>
            <a:t>AJUSTES INFORMACION FINCIERA O CONTABLE</a:t>
          </a:r>
          <a:endParaRPr lang="es-CO" dirty="0"/>
        </a:p>
      </dgm:t>
    </dgm:pt>
    <dgm:pt modelId="{E73F4D16-B548-4083-9003-66FD8FDC51E8}" type="parTrans" cxnId="{02A3A70B-94D7-40E6-81AD-4ECCDBDA85FE}">
      <dgm:prSet/>
      <dgm:spPr/>
      <dgm:t>
        <a:bodyPr/>
        <a:lstStyle/>
        <a:p>
          <a:endParaRPr lang="es-CO"/>
        </a:p>
      </dgm:t>
    </dgm:pt>
    <dgm:pt modelId="{BCD92A10-582B-4D90-ADC3-970C21F56669}" type="sibTrans" cxnId="{02A3A70B-94D7-40E6-81AD-4ECCDBDA85FE}">
      <dgm:prSet/>
      <dgm:spPr/>
      <dgm:t>
        <a:bodyPr/>
        <a:lstStyle/>
        <a:p>
          <a:endParaRPr lang="es-CO"/>
        </a:p>
      </dgm:t>
    </dgm:pt>
    <dgm:pt modelId="{DFCE9845-5C60-403F-B77A-713330F5B1BE}" type="pres">
      <dgm:prSet presAssocID="{70F6BC06-4EF0-414A-B7BA-966ADF7F7A7C}" presName="Name0" presStyleCnt="0">
        <dgm:presLayoutVars>
          <dgm:chMax val="5"/>
          <dgm:chPref val="5"/>
          <dgm:dir/>
          <dgm:animLvl val="lvl"/>
        </dgm:presLayoutVars>
      </dgm:prSet>
      <dgm:spPr/>
    </dgm:pt>
    <dgm:pt modelId="{8DAC3221-5891-436E-90CC-D6803013EA11}" type="pres">
      <dgm:prSet presAssocID="{1C06135F-A988-497C-AAA3-F71758894D7D}" presName="parentText1" presStyleLbl="node1" presStyleIdx="0" presStyleCnt="3">
        <dgm:presLayoutVars>
          <dgm:chMax/>
          <dgm:chPref val="3"/>
          <dgm:bulletEnabled val="1"/>
        </dgm:presLayoutVars>
      </dgm:prSet>
      <dgm:spPr/>
    </dgm:pt>
    <dgm:pt modelId="{5387164B-FC42-4FE1-B2FF-C6EE6793076B}" type="pres">
      <dgm:prSet presAssocID="{1C06135F-A988-497C-AAA3-F71758894D7D}" presName="childText1" presStyleLbl="solidAlignAcc1" presStyleIdx="0" presStyleCnt="3">
        <dgm:presLayoutVars>
          <dgm:chMax val="0"/>
          <dgm:chPref val="0"/>
          <dgm:bulletEnabled val="1"/>
        </dgm:presLayoutVars>
      </dgm:prSet>
      <dgm:spPr/>
    </dgm:pt>
    <dgm:pt modelId="{5CEAB09C-FC63-49F6-A459-72CA6D2311B2}" type="pres">
      <dgm:prSet presAssocID="{1AF6C0CE-466B-41D4-9953-B7639DCB14C7}" presName="parentText2" presStyleLbl="node1" presStyleIdx="1" presStyleCnt="3">
        <dgm:presLayoutVars>
          <dgm:chMax/>
          <dgm:chPref val="3"/>
          <dgm:bulletEnabled val="1"/>
        </dgm:presLayoutVars>
      </dgm:prSet>
      <dgm:spPr/>
    </dgm:pt>
    <dgm:pt modelId="{2BA0A823-EFB5-4EAC-B755-B377A7FD999E}" type="pres">
      <dgm:prSet presAssocID="{1AF6C0CE-466B-41D4-9953-B7639DCB14C7}" presName="childText2" presStyleLbl="solidAlignAcc1" presStyleIdx="1" presStyleCnt="3" custLinFactNeighborX="2532" custLinFactNeighborY="686">
        <dgm:presLayoutVars>
          <dgm:chMax val="0"/>
          <dgm:chPref val="0"/>
          <dgm:bulletEnabled val="1"/>
        </dgm:presLayoutVars>
      </dgm:prSet>
      <dgm:spPr/>
    </dgm:pt>
    <dgm:pt modelId="{D787325E-612A-421B-856A-4ACCFD2B9D3E}" type="pres">
      <dgm:prSet presAssocID="{0A9E63FE-D8DA-4DAD-B77B-685E56A91D65}" presName="parentText3" presStyleLbl="node1" presStyleIdx="2" presStyleCnt="3">
        <dgm:presLayoutVars>
          <dgm:chMax/>
          <dgm:chPref val="3"/>
          <dgm:bulletEnabled val="1"/>
        </dgm:presLayoutVars>
      </dgm:prSet>
      <dgm:spPr/>
    </dgm:pt>
    <dgm:pt modelId="{FCB38ECF-8839-4605-A2F7-03C9E0B3E206}" type="pres">
      <dgm:prSet presAssocID="{0A9E63FE-D8DA-4DAD-B77B-685E56A91D65}" presName="childText3" presStyleLbl="solidAlignAcc1" presStyleIdx="2" presStyleCnt="3">
        <dgm:presLayoutVars>
          <dgm:chMax val="0"/>
          <dgm:chPref val="0"/>
          <dgm:bulletEnabled val="1"/>
        </dgm:presLayoutVars>
      </dgm:prSet>
      <dgm:spPr/>
    </dgm:pt>
  </dgm:ptLst>
  <dgm:cxnLst>
    <dgm:cxn modelId="{02A3A70B-94D7-40E6-81AD-4ECCDBDA85FE}" srcId="{0A9E63FE-D8DA-4DAD-B77B-685E56A91D65}" destId="{1A4CF6F9-A5B0-4DB3-A562-CD38B7465481}" srcOrd="0" destOrd="0" parTransId="{E73F4D16-B548-4083-9003-66FD8FDC51E8}" sibTransId="{BCD92A10-582B-4D90-ADC3-970C21F56669}"/>
    <dgm:cxn modelId="{3A68761F-36BE-4DBF-A940-670452A1B8AA}" type="presOf" srcId="{1A4CF6F9-A5B0-4DB3-A562-CD38B7465481}" destId="{FCB38ECF-8839-4605-A2F7-03C9E0B3E206}" srcOrd="0" destOrd="0" presId="urn:microsoft.com/office/officeart/2009/3/layout/IncreasingArrowsProcess"/>
    <dgm:cxn modelId="{375B2628-406A-4890-9591-C06F31E3CC66}" srcId="{1AF6C0CE-466B-41D4-9953-B7639DCB14C7}" destId="{52DB7C96-9F8E-405E-9606-E831C831C0C6}" srcOrd="0" destOrd="0" parTransId="{5AA482C6-C56E-4D47-AF95-A8CD2E0E3994}" sibTransId="{BF448095-75AB-4AE1-8832-B2BC632FC944}"/>
    <dgm:cxn modelId="{2AEE2634-9259-44E6-BBA4-B267F3922373}" type="presOf" srcId="{70F6BC06-4EF0-414A-B7BA-966ADF7F7A7C}" destId="{DFCE9845-5C60-403F-B77A-713330F5B1BE}" srcOrd="0" destOrd="0" presId="urn:microsoft.com/office/officeart/2009/3/layout/IncreasingArrowsProcess"/>
    <dgm:cxn modelId="{6F3E6946-A395-47E6-93B6-9AE139C36969}" srcId="{70F6BC06-4EF0-414A-B7BA-966ADF7F7A7C}" destId="{0A9E63FE-D8DA-4DAD-B77B-685E56A91D65}" srcOrd="2" destOrd="0" parTransId="{1E87884F-A085-4A8A-AD24-669FCD8D8882}" sibTransId="{9972F584-870D-4AAB-B7B2-8A7593DFF860}"/>
    <dgm:cxn modelId="{A1734F50-C343-4381-950D-97180D8A362A}" srcId="{1C06135F-A988-497C-AAA3-F71758894D7D}" destId="{9877D9E4-37E8-4DAE-B8A7-29E1A11ADB5A}" srcOrd="0" destOrd="0" parTransId="{DC444E7E-6E4F-4B57-8ECB-A67C54AC4161}" sibTransId="{177A7818-2C60-4BEC-9910-ECA4B5A1DA17}"/>
    <dgm:cxn modelId="{93924853-2E1A-462B-AB4C-32EE2B84F6C0}" type="presOf" srcId="{52DB7C96-9F8E-405E-9606-E831C831C0C6}" destId="{2BA0A823-EFB5-4EAC-B755-B377A7FD999E}" srcOrd="0" destOrd="0" presId="urn:microsoft.com/office/officeart/2009/3/layout/IncreasingArrowsProcess"/>
    <dgm:cxn modelId="{1B98A17B-B276-4401-91FC-8E22F7A184B2}" type="presOf" srcId="{9877D9E4-37E8-4DAE-B8A7-29E1A11ADB5A}" destId="{5387164B-FC42-4FE1-B2FF-C6EE6793076B}" srcOrd="0" destOrd="0" presId="urn:microsoft.com/office/officeart/2009/3/layout/IncreasingArrowsProcess"/>
    <dgm:cxn modelId="{310E58A1-D5B4-454D-BE0C-D919716F1752}" srcId="{70F6BC06-4EF0-414A-B7BA-966ADF7F7A7C}" destId="{1C06135F-A988-497C-AAA3-F71758894D7D}" srcOrd="0" destOrd="0" parTransId="{7E891561-9C10-4BC8-AA83-C8FD9474D51F}" sibTransId="{3D7D3D64-4AFC-48EA-8169-328F41E6D366}"/>
    <dgm:cxn modelId="{1BF61DA2-8ACF-40CB-91D4-09183705ED0D}" type="presOf" srcId="{1C06135F-A988-497C-AAA3-F71758894D7D}" destId="{8DAC3221-5891-436E-90CC-D6803013EA11}" srcOrd="0" destOrd="0" presId="urn:microsoft.com/office/officeart/2009/3/layout/IncreasingArrowsProcess"/>
    <dgm:cxn modelId="{B4037CBF-0338-440B-A5D6-B26B3B790BD4}" type="presOf" srcId="{1AF6C0CE-466B-41D4-9953-B7639DCB14C7}" destId="{5CEAB09C-FC63-49F6-A459-72CA6D2311B2}" srcOrd="0" destOrd="0" presId="urn:microsoft.com/office/officeart/2009/3/layout/IncreasingArrowsProcess"/>
    <dgm:cxn modelId="{020653E3-A9E1-41A8-B5E1-5DF41DEBDE5E}" srcId="{70F6BC06-4EF0-414A-B7BA-966ADF7F7A7C}" destId="{1AF6C0CE-466B-41D4-9953-B7639DCB14C7}" srcOrd="1" destOrd="0" parTransId="{480B866F-1E34-4694-9420-7283B7B64767}" sibTransId="{02854DD5-33FD-4448-8FE7-657543E729C2}"/>
    <dgm:cxn modelId="{91CE60F1-4D5A-4DD8-B9F1-6F263D559AF9}" type="presOf" srcId="{0A9E63FE-D8DA-4DAD-B77B-685E56A91D65}" destId="{D787325E-612A-421B-856A-4ACCFD2B9D3E}" srcOrd="0" destOrd="0" presId="urn:microsoft.com/office/officeart/2009/3/layout/IncreasingArrowsProcess"/>
    <dgm:cxn modelId="{44EC7D9E-08BF-4D19-98F4-947DB25B8E18}" type="presParOf" srcId="{DFCE9845-5C60-403F-B77A-713330F5B1BE}" destId="{8DAC3221-5891-436E-90CC-D6803013EA11}" srcOrd="0" destOrd="0" presId="urn:microsoft.com/office/officeart/2009/3/layout/IncreasingArrowsProcess"/>
    <dgm:cxn modelId="{58C2DCB0-220F-4B67-98F8-FCC70CD110B9}" type="presParOf" srcId="{DFCE9845-5C60-403F-B77A-713330F5B1BE}" destId="{5387164B-FC42-4FE1-B2FF-C6EE6793076B}" srcOrd="1" destOrd="0" presId="urn:microsoft.com/office/officeart/2009/3/layout/IncreasingArrowsProcess"/>
    <dgm:cxn modelId="{6F628B97-3FF5-4EBF-809B-1D0434E898C3}" type="presParOf" srcId="{DFCE9845-5C60-403F-B77A-713330F5B1BE}" destId="{5CEAB09C-FC63-49F6-A459-72CA6D2311B2}" srcOrd="2" destOrd="0" presId="urn:microsoft.com/office/officeart/2009/3/layout/IncreasingArrowsProcess"/>
    <dgm:cxn modelId="{7BD9E6E9-6A0D-4471-9622-452126F51DE3}" type="presParOf" srcId="{DFCE9845-5C60-403F-B77A-713330F5B1BE}" destId="{2BA0A823-EFB5-4EAC-B755-B377A7FD999E}" srcOrd="3" destOrd="0" presId="urn:microsoft.com/office/officeart/2009/3/layout/IncreasingArrowsProcess"/>
    <dgm:cxn modelId="{41D9C649-3080-4284-B481-AD2D80C20CD5}" type="presParOf" srcId="{DFCE9845-5C60-403F-B77A-713330F5B1BE}" destId="{D787325E-612A-421B-856A-4ACCFD2B9D3E}" srcOrd="4" destOrd="0" presId="urn:microsoft.com/office/officeart/2009/3/layout/IncreasingArrowsProcess"/>
    <dgm:cxn modelId="{6045AC52-C03C-475F-84FA-D5081528787B}" type="presParOf" srcId="{DFCE9845-5C60-403F-B77A-713330F5B1BE}" destId="{FCB38ECF-8839-4605-A2F7-03C9E0B3E206}" srcOrd="5" destOrd="0" presId="urn:microsoft.com/office/officeart/2009/3/layout/IncreasingArrowsProcess"/>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01627E3E-C5FB-4980-A866-71225BA97374}" type="doc">
      <dgm:prSet loTypeId="urn:microsoft.com/office/officeart/2005/8/layout/list1" loCatId="list" qsTypeId="urn:microsoft.com/office/officeart/2005/8/quickstyle/simple1" qsCatId="simple" csTypeId="urn:microsoft.com/office/officeart/2005/8/colors/accent5_1" csCatId="accent5" phldr="1"/>
      <dgm:spPr/>
      <dgm:t>
        <a:bodyPr/>
        <a:lstStyle/>
        <a:p>
          <a:endParaRPr lang="es-CO"/>
        </a:p>
      </dgm:t>
    </dgm:pt>
    <dgm:pt modelId="{159C0180-64ED-43F9-AF9A-5AF1BAD425CA}">
      <dgm:prSet phldrT="[Texto]"/>
      <dgm:spPr/>
      <dgm:t>
        <a:bodyPr/>
        <a:lstStyle/>
        <a:p>
          <a:r>
            <a:rPr lang="es-CO" b="1" dirty="0"/>
            <a:t>ACTO ADMINISTRATIVO</a:t>
          </a:r>
        </a:p>
      </dgm:t>
    </dgm:pt>
    <dgm:pt modelId="{16170B2D-EF7E-4DFB-A755-C6DD747E84CE}" type="parTrans" cxnId="{B2C765AE-E5E3-42B0-AFD2-CA3070E0FAAD}">
      <dgm:prSet/>
      <dgm:spPr/>
      <dgm:t>
        <a:bodyPr/>
        <a:lstStyle/>
        <a:p>
          <a:endParaRPr lang="es-CO"/>
        </a:p>
      </dgm:t>
    </dgm:pt>
    <dgm:pt modelId="{9C2A8473-BEB3-4175-84E3-9D7BC14250F8}" type="sibTrans" cxnId="{B2C765AE-E5E3-42B0-AFD2-CA3070E0FAAD}">
      <dgm:prSet/>
      <dgm:spPr/>
      <dgm:t>
        <a:bodyPr/>
        <a:lstStyle/>
        <a:p>
          <a:endParaRPr lang="es-CO"/>
        </a:p>
      </dgm:t>
    </dgm:pt>
    <dgm:pt modelId="{DFCAD77B-616C-4471-9595-AE6375AB1289}">
      <dgm:prSet phldrT="[Texto]"/>
      <dgm:spPr/>
      <dgm:t>
        <a:bodyPr/>
        <a:lstStyle/>
        <a:p>
          <a:r>
            <a:rPr lang="es-CO" b="1" dirty="0"/>
            <a:t>PRÁCTICA DE DESALOJO</a:t>
          </a:r>
        </a:p>
      </dgm:t>
    </dgm:pt>
    <dgm:pt modelId="{6D8E6DBD-0ADF-4E2C-B9C9-74D5EBD44CD1}" type="parTrans" cxnId="{F481A9E6-A13F-4699-9699-C5E3189EC92B}">
      <dgm:prSet/>
      <dgm:spPr/>
      <dgm:t>
        <a:bodyPr/>
        <a:lstStyle/>
        <a:p>
          <a:endParaRPr lang="es-CO"/>
        </a:p>
      </dgm:t>
    </dgm:pt>
    <dgm:pt modelId="{7AC85CAB-6869-4751-ACAC-0F5F6B23B544}" type="sibTrans" cxnId="{F481A9E6-A13F-4699-9699-C5E3189EC92B}">
      <dgm:prSet/>
      <dgm:spPr/>
      <dgm:t>
        <a:bodyPr/>
        <a:lstStyle/>
        <a:p>
          <a:endParaRPr lang="es-CO"/>
        </a:p>
      </dgm:t>
    </dgm:pt>
    <dgm:pt modelId="{2226780F-1617-4A7A-AC19-3807E8168C32}">
      <dgm:prSet phldrT="[Texto]"/>
      <dgm:spPr/>
      <dgm:t>
        <a:bodyPr/>
        <a:lstStyle/>
        <a:p>
          <a:r>
            <a:rPr lang="es-CO" b="1" dirty="0"/>
            <a:t>BIENES ABANDONADOS</a:t>
          </a:r>
        </a:p>
      </dgm:t>
    </dgm:pt>
    <dgm:pt modelId="{6D35461C-B6FE-45C8-8A00-CCF7D30C4769}" type="parTrans" cxnId="{94E1EA74-C08E-426B-B9B6-C58815A06DEE}">
      <dgm:prSet/>
      <dgm:spPr/>
      <dgm:t>
        <a:bodyPr/>
        <a:lstStyle/>
        <a:p>
          <a:endParaRPr lang="es-CO"/>
        </a:p>
      </dgm:t>
    </dgm:pt>
    <dgm:pt modelId="{AC4A3B82-ADCC-4176-94E0-619CEEE51CC2}" type="sibTrans" cxnId="{94E1EA74-C08E-426B-B9B6-C58815A06DEE}">
      <dgm:prSet/>
      <dgm:spPr/>
      <dgm:t>
        <a:bodyPr/>
        <a:lstStyle/>
        <a:p>
          <a:endParaRPr lang="es-CO"/>
        </a:p>
      </dgm:t>
    </dgm:pt>
    <dgm:pt modelId="{C6201823-6963-4F4A-8CB1-90ED9CA7DA80}">
      <dgm:prSet/>
      <dgm:spPr/>
      <dgm:t>
        <a:bodyPr/>
        <a:lstStyle/>
        <a:p>
          <a:r>
            <a:rPr lang="es-CO" dirty="0"/>
            <a:t>Motivado</a:t>
          </a:r>
        </a:p>
      </dgm:t>
    </dgm:pt>
    <dgm:pt modelId="{308205DA-E84C-44D9-897D-C8F63460473F}" type="parTrans" cxnId="{574783E7-270C-45EA-9073-0352BE4B783A}">
      <dgm:prSet/>
      <dgm:spPr/>
      <dgm:t>
        <a:bodyPr/>
        <a:lstStyle/>
        <a:p>
          <a:endParaRPr lang="es-CO"/>
        </a:p>
      </dgm:t>
    </dgm:pt>
    <dgm:pt modelId="{FF26D05F-AE8B-4917-B10A-8F0C883018B3}" type="sibTrans" cxnId="{574783E7-270C-45EA-9073-0352BE4B783A}">
      <dgm:prSet/>
      <dgm:spPr/>
      <dgm:t>
        <a:bodyPr/>
        <a:lstStyle/>
        <a:p>
          <a:endParaRPr lang="es-CO"/>
        </a:p>
      </dgm:t>
    </dgm:pt>
    <dgm:pt modelId="{B7CBA612-A5FE-4261-8ED4-5AF547702102}">
      <dgm:prSet/>
      <dgm:spPr/>
      <dgm:t>
        <a:bodyPr/>
        <a:lstStyle/>
        <a:p>
          <a:r>
            <a:rPr lang="es-CO" dirty="0"/>
            <a:t>Podrá realizarlo directamente o a través de autoridad competente</a:t>
          </a:r>
        </a:p>
      </dgm:t>
    </dgm:pt>
    <dgm:pt modelId="{E2B5339D-73F9-4AB5-93F9-CA840F2692A4}" type="parTrans" cxnId="{B709455D-0956-47A2-86C6-B3C4DD5A34ED}">
      <dgm:prSet/>
      <dgm:spPr/>
      <dgm:t>
        <a:bodyPr/>
        <a:lstStyle/>
        <a:p>
          <a:endParaRPr lang="es-CO"/>
        </a:p>
      </dgm:t>
    </dgm:pt>
    <dgm:pt modelId="{ABDC34B1-B4A2-4028-8B42-17067F3CE8E2}" type="sibTrans" cxnId="{B709455D-0956-47A2-86C6-B3C4DD5A34ED}">
      <dgm:prSet/>
      <dgm:spPr/>
      <dgm:t>
        <a:bodyPr/>
        <a:lstStyle/>
        <a:p>
          <a:endParaRPr lang="es-CO"/>
        </a:p>
      </dgm:t>
    </dgm:pt>
    <dgm:pt modelId="{3F9F01E6-667E-425E-AEA4-5A75188BA29E}">
      <dgm:prSet/>
      <dgm:spPr/>
      <dgm:t>
        <a:bodyPr/>
        <a:lstStyle/>
        <a:p>
          <a:r>
            <a:rPr lang="es-CO" dirty="0"/>
            <a:t>Siguiendo el protocolo expedido</a:t>
          </a:r>
        </a:p>
      </dgm:t>
    </dgm:pt>
    <dgm:pt modelId="{BA6AD3F1-7A95-4EF8-A626-A1FF27F58A57}" type="parTrans" cxnId="{75C003D9-4158-4A71-A6CC-1F64DCB05B4F}">
      <dgm:prSet/>
      <dgm:spPr/>
      <dgm:t>
        <a:bodyPr/>
        <a:lstStyle/>
        <a:p>
          <a:endParaRPr lang="es-CO"/>
        </a:p>
      </dgm:t>
    </dgm:pt>
    <dgm:pt modelId="{F12F9E34-1DA8-4C5A-BDF8-EEC153CF5570}" type="sibTrans" cxnId="{75C003D9-4158-4A71-A6CC-1F64DCB05B4F}">
      <dgm:prSet/>
      <dgm:spPr/>
      <dgm:t>
        <a:bodyPr/>
        <a:lstStyle/>
        <a:p>
          <a:endParaRPr lang="es-CO"/>
        </a:p>
      </dgm:t>
    </dgm:pt>
    <dgm:pt modelId="{1DA406A1-0447-4148-82FA-70703D96D474}">
      <dgm:prSet/>
      <dgm:spPr/>
      <dgm:t>
        <a:bodyPr/>
        <a:lstStyle/>
        <a:p>
          <a:r>
            <a:rPr lang="es-CO" dirty="0"/>
            <a:t>Muebles: activar proceso de bienes mostrencos (ICBF)</a:t>
          </a:r>
        </a:p>
      </dgm:t>
    </dgm:pt>
    <dgm:pt modelId="{136F0D88-3FD0-4194-9FAC-776AE5985253}" type="parTrans" cxnId="{6B112D02-C587-4248-B7DE-A3F2A2CCCCD3}">
      <dgm:prSet/>
      <dgm:spPr/>
      <dgm:t>
        <a:bodyPr/>
        <a:lstStyle/>
        <a:p>
          <a:endParaRPr lang="es-CO"/>
        </a:p>
      </dgm:t>
    </dgm:pt>
    <dgm:pt modelId="{36DB4533-1BDD-4BB5-AF86-AC49C5047C98}" type="sibTrans" cxnId="{6B112D02-C587-4248-B7DE-A3F2A2CCCCD3}">
      <dgm:prSet/>
      <dgm:spPr/>
      <dgm:t>
        <a:bodyPr/>
        <a:lstStyle/>
        <a:p>
          <a:endParaRPr lang="es-CO"/>
        </a:p>
      </dgm:t>
    </dgm:pt>
    <dgm:pt modelId="{1E7A1A31-6AB9-4966-B259-E196C7211FE6}">
      <dgm:prSet phldrT="[Texto]"/>
      <dgm:spPr/>
      <dgm:t>
        <a:bodyPr/>
        <a:lstStyle/>
        <a:p>
          <a:r>
            <a:rPr lang="es-CO" dirty="0"/>
            <a:t>Posibilidad de ingreso al inmueble acompañado de policía y Ministerio Público </a:t>
          </a:r>
        </a:p>
      </dgm:t>
    </dgm:pt>
    <dgm:pt modelId="{DDEB04B0-8AE1-4E9F-B930-697C8C601534}" type="parTrans" cxnId="{9D849C23-709A-418C-A22B-7D4A91E81D5F}">
      <dgm:prSet/>
      <dgm:spPr/>
      <dgm:t>
        <a:bodyPr/>
        <a:lstStyle/>
        <a:p>
          <a:endParaRPr lang="es-CO"/>
        </a:p>
      </dgm:t>
    </dgm:pt>
    <dgm:pt modelId="{AAEBF9FE-2684-47E4-8D8E-11861AB55E67}" type="sibTrans" cxnId="{9D849C23-709A-418C-A22B-7D4A91E81D5F}">
      <dgm:prSet/>
      <dgm:spPr/>
      <dgm:t>
        <a:bodyPr/>
        <a:lstStyle/>
        <a:p>
          <a:endParaRPr lang="es-CO"/>
        </a:p>
      </dgm:t>
    </dgm:pt>
    <dgm:pt modelId="{6A76B227-767C-473F-8A33-6E6E52861803}">
      <dgm:prSet/>
      <dgm:spPr/>
      <dgm:t>
        <a:bodyPr/>
        <a:lstStyle/>
        <a:p>
          <a:r>
            <a:rPr lang="es-CO"/>
            <a:t>No procede recurso (acto de ejecución) u oposición</a:t>
          </a:r>
          <a:endParaRPr lang="es-CO" dirty="0"/>
        </a:p>
      </dgm:t>
    </dgm:pt>
    <dgm:pt modelId="{8ECB66CC-2A2D-47A0-94BA-B33B18EC3037}" type="parTrans" cxnId="{40922320-BECF-4015-AEB5-54BBEC237D8B}">
      <dgm:prSet/>
      <dgm:spPr/>
      <dgm:t>
        <a:bodyPr/>
        <a:lstStyle/>
        <a:p>
          <a:endParaRPr lang="es-CO"/>
        </a:p>
      </dgm:t>
    </dgm:pt>
    <dgm:pt modelId="{F67B7995-555F-4496-9C5D-9EA651BD70CC}" type="sibTrans" cxnId="{40922320-BECF-4015-AEB5-54BBEC237D8B}">
      <dgm:prSet/>
      <dgm:spPr/>
      <dgm:t>
        <a:bodyPr/>
        <a:lstStyle/>
        <a:p>
          <a:endParaRPr lang="es-CO"/>
        </a:p>
      </dgm:t>
    </dgm:pt>
    <dgm:pt modelId="{E0A57D34-D3F6-4F56-8D04-3602C9CE073E}">
      <dgm:prSet/>
      <dgm:spPr/>
      <dgm:t>
        <a:bodyPr/>
        <a:lstStyle/>
        <a:p>
          <a:r>
            <a:rPr lang="es-CO" dirty="0"/>
            <a:t>Susceptible de suspensión por orden judicial en firme </a:t>
          </a:r>
        </a:p>
      </dgm:t>
    </dgm:pt>
    <dgm:pt modelId="{3A4491A4-411C-45F6-A208-74F629293B16}" type="parTrans" cxnId="{A8B5818A-7315-414E-A04D-336F163C139C}">
      <dgm:prSet/>
      <dgm:spPr/>
      <dgm:t>
        <a:bodyPr/>
        <a:lstStyle/>
        <a:p>
          <a:endParaRPr lang="es-CO"/>
        </a:p>
      </dgm:t>
    </dgm:pt>
    <dgm:pt modelId="{05A6EE7D-2D49-4E25-9A3C-2C4FB67736D0}" type="sibTrans" cxnId="{A8B5818A-7315-414E-A04D-336F163C139C}">
      <dgm:prSet/>
      <dgm:spPr/>
      <dgm:t>
        <a:bodyPr/>
        <a:lstStyle/>
        <a:p>
          <a:endParaRPr lang="es-CO"/>
        </a:p>
      </dgm:t>
    </dgm:pt>
    <dgm:pt modelId="{4D39181F-3EA7-4B3F-8DB0-94E707212E40}">
      <dgm:prSet phldrT="[Texto]"/>
      <dgm:spPr/>
      <dgm:t>
        <a:bodyPr/>
        <a:lstStyle/>
        <a:p>
          <a:r>
            <a:rPr lang="es-CO" dirty="0"/>
            <a:t>Obligación de acompañamiento: autoridades Nacional, </a:t>
          </a:r>
          <a:r>
            <a:rPr lang="es-CO" dirty="0" err="1"/>
            <a:t>Dptal</a:t>
          </a:r>
          <a:r>
            <a:rPr lang="es-CO" dirty="0"/>
            <a:t>, </a:t>
          </a:r>
          <a:r>
            <a:rPr lang="es-CO" dirty="0" err="1"/>
            <a:t>Mpal</a:t>
          </a:r>
          <a:r>
            <a:rPr lang="es-CO" dirty="0"/>
            <a:t>, </a:t>
          </a:r>
          <a:r>
            <a:rPr lang="es-CO" dirty="0" err="1"/>
            <a:t>Polícia</a:t>
          </a:r>
          <a:r>
            <a:rPr lang="es-CO" dirty="0"/>
            <a:t>, ICBG, Ministerio Público </a:t>
          </a:r>
        </a:p>
      </dgm:t>
    </dgm:pt>
    <dgm:pt modelId="{25FA0E72-106F-475D-82D6-1E6584E7A5D0}" type="parTrans" cxnId="{8A011223-2DB5-42A7-BDDB-D2C3E4BE1E7C}">
      <dgm:prSet/>
      <dgm:spPr/>
      <dgm:t>
        <a:bodyPr/>
        <a:lstStyle/>
        <a:p>
          <a:endParaRPr lang="es-CO"/>
        </a:p>
      </dgm:t>
    </dgm:pt>
    <dgm:pt modelId="{571ECB89-0D4C-4BC4-B853-C02F19B01F6F}" type="sibTrans" cxnId="{8A011223-2DB5-42A7-BDDB-D2C3E4BE1E7C}">
      <dgm:prSet/>
      <dgm:spPr/>
      <dgm:t>
        <a:bodyPr/>
        <a:lstStyle/>
        <a:p>
          <a:endParaRPr lang="es-CO"/>
        </a:p>
      </dgm:t>
    </dgm:pt>
    <dgm:pt modelId="{F030C8A0-521C-4907-9DC8-90FD7A42DBBC}">
      <dgm:prSet/>
      <dgm:spPr/>
      <dgm:t>
        <a:bodyPr/>
        <a:lstStyle/>
        <a:p>
          <a:r>
            <a:rPr lang="es-CO" dirty="0"/>
            <a:t>Animales: dejarlos a disposición de la Alcaldía</a:t>
          </a:r>
        </a:p>
      </dgm:t>
    </dgm:pt>
    <dgm:pt modelId="{633306BB-690D-4E32-AAC2-5CCC2C8A3F6B}" type="parTrans" cxnId="{C3D69708-D978-464D-A790-83BD8E97A9F6}">
      <dgm:prSet/>
      <dgm:spPr/>
      <dgm:t>
        <a:bodyPr/>
        <a:lstStyle/>
        <a:p>
          <a:endParaRPr lang="es-CO"/>
        </a:p>
      </dgm:t>
    </dgm:pt>
    <dgm:pt modelId="{F8A01D30-E42B-4AFE-8495-6D327334F090}" type="sibTrans" cxnId="{C3D69708-D978-464D-A790-83BD8E97A9F6}">
      <dgm:prSet/>
      <dgm:spPr/>
      <dgm:t>
        <a:bodyPr/>
        <a:lstStyle/>
        <a:p>
          <a:endParaRPr lang="es-CO"/>
        </a:p>
      </dgm:t>
    </dgm:pt>
    <dgm:pt modelId="{E941CEC7-8C1C-4E3C-A62D-079BCB8D7AB9}" type="pres">
      <dgm:prSet presAssocID="{01627E3E-C5FB-4980-A866-71225BA97374}" presName="linear" presStyleCnt="0">
        <dgm:presLayoutVars>
          <dgm:dir/>
          <dgm:animLvl val="lvl"/>
          <dgm:resizeHandles val="exact"/>
        </dgm:presLayoutVars>
      </dgm:prSet>
      <dgm:spPr/>
    </dgm:pt>
    <dgm:pt modelId="{3890460B-A4D4-4705-A351-0CC6C2BCDBFA}" type="pres">
      <dgm:prSet presAssocID="{159C0180-64ED-43F9-AF9A-5AF1BAD425CA}" presName="parentLin" presStyleCnt="0"/>
      <dgm:spPr/>
    </dgm:pt>
    <dgm:pt modelId="{5007BE06-F0BC-43F7-8E80-94DD1FCA8F43}" type="pres">
      <dgm:prSet presAssocID="{159C0180-64ED-43F9-AF9A-5AF1BAD425CA}" presName="parentLeftMargin" presStyleLbl="node1" presStyleIdx="0" presStyleCnt="3"/>
      <dgm:spPr/>
    </dgm:pt>
    <dgm:pt modelId="{48CD2372-ACAA-4E66-A85F-27571CFC183A}" type="pres">
      <dgm:prSet presAssocID="{159C0180-64ED-43F9-AF9A-5AF1BAD425CA}" presName="parentText" presStyleLbl="node1" presStyleIdx="0" presStyleCnt="3">
        <dgm:presLayoutVars>
          <dgm:chMax val="0"/>
          <dgm:bulletEnabled val="1"/>
        </dgm:presLayoutVars>
      </dgm:prSet>
      <dgm:spPr/>
    </dgm:pt>
    <dgm:pt modelId="{6BA406D6-5CB5-4704-A2BA-7E1433381B8B}" type="pres">
      <dgm:prSet presAssocID="{159C0180-64ED-43F9-AF9A-5AF1BAD425CA}" presName="negativeSpace" presStyleCnt="0"/>
      <dgm:spPr/>
    </dgm:pt>
    <dgm:pt modelId="{9D32B2BC-1584-49DA-996A-44FAB72B3FA8}" type="pres">
      <dgm:prSet presAssocID="{159C0180-64ED-43F9-AF9A-5AF1BAD425CA}" presName="childText" presStyleLbl="conFgAcc1" presStyleIdx="0" presStyleCnt="3">
        <dgm:presLayoutVars>
          <dgm:bulletEnabled val="1"/>
        </dgm:presLayoutVars>
      </dgm:prSet>
      <dgm:spPr/>
    </dgm:pt>
    <dgm:pt modelId="{4C6B419C-E1AB-46A0-A611-04F7924905A4}" type="pres">
      <dgm:prSet presAssocID="{9C2A8473-BEB3-4175-84E3-9D7BC14250F8}" presName="spaceBetweenRectangles" presStyleCnt="0"/>
      <dgm:spPr/>
    </dgm:pt>
    <dgm:pt modelId="{3682A7E9-7586-4636-AD86-BE0DBB55CFC3}" type="pres">
      <dgm:prSet presAssocID="{DFCAD77B-616C-4471-9595-AE6375AB1289}" presName="parentLin" presStyleCnt="0"/>
      <dgm:spPr/>
    </dgm:pt>
    <dgm:pt modelId="{D6A9DFCF-AFD4-4134-A44A-7E16CD2D08B3}" type="pres">
      <dgm:prSet presAssocID="{DFCAD77B-616C-4471-9595-AE6375AB1289}" presName="parentLeftMargin" presStyleLbl="node1" presStyleIdx="0" presStyleCnt="3"/>
      <dgm:spPr/>
    </dgm:pt>
    <dgm:pt modelId="{88F3BF50-5CC8-40C7-BCE4-1A8EE7216CB5}" type="pres">
      <dgm:prSet presAssocID="{DFCAD77B-616C-4471-9595-AE6375AB1289}" presName="parentText" presStyleLbl="node1" presStyleIdx="1" presStyleCnt="3" custLinFactNeighborX="4105" custLinFactNeighborY="3829">
        <dgm:presLayoutVars>
          <dgm:chMax val="0"/>
          <dgm:bulletEnabled val="1"/>
        </dgm:presLayoutVars>
      </dgm:prSet>
      <dgm:spPr/>
    </dgm:pt>
    <dgm:pt modelId="{C9BA6856-4F24-4A8B-B840-7FE84B4A9213}" type="pres">
      <dgm:prSet presAssocID="{DFCAD77B-616C-4471-9595-AE6375AB1289}" presName="negativeSpace" presStyleCnt="0"/>
      <dgm:spPr/>
    </dgm:pt>
    <dgm:pt modelId="{75548ED3-F6A8-4279-9364-7DCC3DD7B72B}" type="pres">
      <dgm:prSet presAssocID="{DFCAD77B-616C-4471-9595-AE6375AB1289}" presName="childText" presStyleLbl="conFgAcc1" presStyleIdx="1" presStyleCnt="3">
        <dgm:presLayoutVars>
          <dgm:bulletEnabled val="1"/>
        </dgm:presLayoutVars>
      </dgm:prSet>
      <dgm:spPr/>
    </dgm:pt>
    <dgm:pt modelId="{C6F5A276-4B2B-42F4-94CF-1836BADC8983}" type="pres">
      <dgm:prSet presAssocID="{7AC85CAB-6869-4751-ACAC-0F5F6B23B544}" presName="spaceBetweenRectangles" presStyleCnt="0"/>
      <dgm:spPr/>
    </dgm:pt>
    <dgm:pt modelId="{9E5554D8-471A-44E6-B564-8C5C782E3597}" type="pres">
      <dgm:prSet presAssocID="{2226780F-1617-4A7A-AC19-3807E8168C32}" presName="parentLin" presStyleCnt="0"/>
      <dgm:spPr/>
    </dgm:pt>
    <dgm:pt modelId="{DACEEC59-A812-492E-AAF1-B5EBD3859722}" type="pres">
      <dgm:prSet presAssocID="{2226780F-1617-4A7A-AC19-3807E8168C32}" presName="parentLeftMargin" presStyleLbl="node1" presStyleIdx="1" presStyleCnt="3"/>
      <dgm:spPr/>
    </dgm:pt>
    <dgm:pt modelId="{3E8CE4CB-02CB-4682-B680-BF5239D21BA6}" type="pres">
      <dgm:prSet presAssocID="{2226780F-1617-4A7A-AC19-3807E8168C32}" presName="parentText" presStyleLbl="node1" presStyleIdx="2" presStyleCnt="3">
        <dgm:presLayoutVars>
          <dgm:chMax val="0"/>
          <dgm:bulletEnabled val="1"/>
        </dgm:presLayoutVars>
      </dgm:prSet>
      <dgm:spPr/>
    </dgm:pt>
    <dgm:pt modelId="{1BFD236E-A65E-48B9-88DF-B8FF86165F37}" type="pres">
      <dgm:prSet presAssocID="{2226780F-1617-4A7A-AC19-3807E8168C32}" presName="negativeSpace" presStyleCnt="0"/>
      <dgm:spPr/>
    </dgm:pt>
    <dgm:pt modelId="{ECF276AF-FEB9-4748-B2B1-CCBB12F08738}" type="pres">
      <dgm:prSet presAssocID="{2226780F-1617-4A7A-AC19-3807E8168C32}" presName="childText" presStyleLbl="conFgAcc1" presStyleIdx="2" presStyleCnt="3">
        <dgm:presLayoutVars>
          <dgm:bulletEnabled val="1"/>
        </dgm:presLayoutVars>
      </dgm:prSet>
      <dgm:spPr/>
    </dgm:pt>
  </dgm:ptLst>
  <dgm:cxnLst>
    <dgm:cxn modelId="{6B112D02-C587-4248-B7DE-A3F2A2CCCCD3}" srcId="{2226780F-1617-4A7A-AC19-3807E8168C32}" destId="{1DA406A1-0447-4148-82FA-70703D96D474}" srcOrd="0" destOrd="0" parTransId="{136F0D88-3FD0-4194-9FAC-776AE5985253}" sibTransId="{36DB4533-1BDD-4BB5-AF86-AC49C5047C98}"/>
    <dgm:cxn modelId="{C3D69708-D978-464D-A790-83BD8E97A9F6}" srcId="{2226780F-1617-4A7A-AC19-3807E8168C32}" destId="{F030C8A0-521C-4907-9DC8-90FD7A42DBBC}" srcOrd="1" destOrd="0" parTransId="{633306BB-690D-4E32-AAC2-5CCC2C8A3F6B}" sibTransId="{F8A01D30-E42B-4AFE-8495-6D327334F090}"/>
    <dgm:cxn modelId="{90389C0F-3D7A-4688-99E9-361B4998A855}" type="presOf" srcId="{E0A57D34-D3F6-4F56-8D04-3602C9CE073E}" destId="{9D32B2BC-1584-49DA-996A-44FAB72B3FA8}" srcOrd="0" destOrd="2" presId="urn:microsoft.com/office/officeart/2005/8/layout/list1"/>
    <dgm:cxn modelId="{A5BFA90F-7AC5-482F-A597-300EE72143BB}" type="presOf" srcId="{159C0180-64ED-43F9-AF9A-5AF1BAD425CA}" destId="{48CD2372-ACAA-4E66-A85F-27571CFC183A}" srcOrd="1" destOrd="0" presId="urn:microsoft.com/office/officeart/2005/8/layout/list1"/>
    <dgm:cxn modelId="{5BA4F814-4E40-4205-8398-F45C04B5B2E1}" type="presOf" srcId="{F030C8A0-521C-4907-9DC8-90FD7A42DBBC}" destId="{ECF276AF-FEB9-4748-B2B1-CCBB12F08738}" srcOrd="0" destOrd="1" presId="urn:microsoft.com/office/officeart/2005/8/layout/list1"/>
    <dgm:cxn modelId="{6299D616-2160-4EF0-9CDD-0B4AB38FACDE}" type="presOf" srcId="{1E7A1A31-6AB9-4966-B259-E196C7211FE6}" destId="{75548ED3-F6A8-4279-9364-7DCC3DD7B72B}" srcOrd="0" destOrd="2" presId="urn:microsoft.com/office/officeart/2005/8/layout/list1"/>
    <dgm:cxn modelId="{6EB98A1A-C904-4C01-898B-0EA6B2C89430}" type="presOf" srcId="{01627E3E-C5FB-4980-A866-71225BA97374}" destId="{E941CEC7-8C1C-4E3C-A62D-079BCB8D7AB9}" srcOrd="0" destOrd="0" presId="urn:microsoft.com/office/officeart/2005/8/layout/list1"/>
    <dgm:cxn modelId="{40922320-BECF-4015-AEB5-54BBEC237D8B}" srcId="{159C0180-64ED-43F9-AF9A-5AF1BAD425CA}" destId="{6A76B227-767C-473F-8A33-6E6E52861803}" srcOrd="1" destOrd="0" parTransId="{8ECB66CC-2A2D-47A0-94BA-B33B18EC3037}" sibTransId="{F67B7995-555F-4496-9C5D-9EA651BD70CC}"/>
    <dgm:cxn modelId="{8A011223-2DB5-42A7-BDDB-D2C3E4BE1E7C}" srcId="{DFCAD77B-616C-4471-9595-AE6375AB1289}" destId="{4D39181F-3EA7-4B3F-8DB0-94E707212E40}" srcOrd="3" destOrd="0" parTransId="{25FA0E72-106F-475D-82D6-1E6584E7A5D0}" sibTransId="{571ECB89-0D4C-4BC4-B853-C02F19B01F6F}"/>
    <dgm:cxn modelId="{9D849C23-709A-418C-A22B-7D4A91E81D5F}" srcId="{DFCAD77B-616C-4471-9595-AE6375AB1289}" destId="{1E7A1A31-6AB9-4966-B259-E196C7211FE6}" srcOrd="2" destOrd="0" parTransId="{DDEB04B0-8AE1-4E9F-B930-697C8C601534}" sibTransId="{AAEBF9FE-2684-47E4-8D8E-11861AB55E67}"/>
    <dgm:cxn modelId="{59F9F13C-E097-41D9-9E14-2DFDDF0AF31B}" type="presOf" srcId="{2226780F-1617-4A7A-AC19-3807E8168C32}" destId="{3E8CE4CB-02CB-4682-B680-BF5239D21BA6}" srcOrd="1" destOrd="0" presId="urn:microsoft.com/office/officeart/2005/8/layout/list1"/>
    <dgm:cxn modelId="{B709455D-0956-47A2-86C6-B3C4DD5A34ED}" srcId="{DFCAD77B-616C-4471-9595-AE6375AB1289}" destId="{B7CBA612-A5FE-4261-8ED4-5AF547702102}" srcOrd="0" destOrd="0" parTransId="{E2B5339D-73F9-4AB5-93F9-CA840F2692A4}" sibTransId="{ABDC34B1-B4A2-4028-8B42-17067F3CE8E2}"/>
    <dgm:cxn modelId="{59290948-45B9-412F-B677-EC0749E27391}" type="presOf" srcId="{1DA406A1-0447-4148-82FA-70703D96D474}" destId="{ECF276AF-FEB9-4748-B2B1-CCBB12F08738}" srcOrd="0" destOrd="0" presId="urn:microsoft.com/office/officeart/2005/8/layout/list1"/>
    <dgm:cxn modelId="{94E1EA74-C08E-426B-B9B6-C58815A06DEE}" srcId="{01627E3E-C5FB-4980-A866-71225BA97374}" destId="{2226780F-1617-4A7A-AC19-3807E8168C32}" srcOrd="2" destOrd="0" parTransId="{6D35461C-B6FE-45C8-8A00-CCF7D30C4769}" sibTransId="{AC4A3B82-ADCC-4176-94E0-619CEEE51CC2}"/>
    <dgm:cxn modelId="{763DCC86-F8DA-4F1B-A311-C14EE8425D84}" type="presOf" srcId="{DFCAD77B-616C-4471-9595-AE6375AB1289}" destId="{88F3BF50-5CC8-40C7-BCE4-1A8EE7216CB5}" srcOrd="1" destOrd="0" presId="urn:microsoft.com/office/officeart/2005/8/layout/list1"/>
    <dgm:cxn modelId="{EAEDEF89-EBC9-4102-8426-17F2DCA7A4FE}" type="presOf" srcId="{4D39181F-3EA7-4B3F-8DB0-94E707212E40}" destId="{75548ED3-F6A8-4279-9364-7DCC3DD7B72B}" srcOrd="0" destOrd="3" presId="urn:microsoft.com/office/officeart/2005/8/layout/list1"/>
    <dgm:cxn modelId="{A8B5818A-7315-414E-A04D-336F163C139C}" srcId="{159C0180-64ED-43F9-AF9A-5AF1BAD425CA}" destId="{E0A57D34-D3F6-4F56-8D04-3602C9CE073E}" srcOrd="2" destOrd="0" parTransId="{3A4491A4-411C-45F6-A208-74F629293B16}" sibTransId="{05A6EE7D-2D49-4E25-9A3C-2C4FB67736D0}"/>
    <dgm:cxn modelId="{979E9194-8AD6-4919-8A50-7EDEE3DC11C2}" type="presOf" srcId="{2226780F-1617-4A7A-AC19-3807E8168C32}" destId="{DACEEC59-A812-492E-AAF1-B5EBD3859722}" srcOrd="0" destOrd="0" presId="urn:microsoft.com/office/officeart/2005/8/layout/list1"/>
    <dgm:cxn modelId="{5FF520A1-4BAD-449F-8CC9-19AC12F5D226}" type="presOf" srcId="{6A76B227-767C-473F-8A33-6E6E52861803}" destId="{9D32B2BC-1584-49DA-996A-44FAB72B3FA8}" srcOrd="0" destOrd="1" presId="urn:microsoft.com/office/officeart/2005/8/layout/list1"/>
    <dgm:cxn modelId="{9FB41BA3-0DB9-4D6A-B829-DBEB330A5676}" type="presOf" srcId="{3F9F01E6-667E-425E-AEA4-5A75188BA29E}" destId="{75548ED3-F6A8-4279-9364-7DCC3DD7B72B}" srcOrd="0" destOrd="1" presId="urn:microsoft.com/office/officeart/2005/8/layout/list1"/>
    <dgm:cxn modelId="{B2C765AE-E5E3-42B0-AFD2-CA3070E0FAAD}" srcId="{01627E3E-C5FB-4980-A866-71225BA97374}" destId="{159C0180-64ED-43F9-AF9A-5AF1BAD425CA}" srcOrd="0" destOrd="0" parTransId="{16170B2D-EF7E-4DFB-A755-C6DD747E84CE}" sibTransId="{9C2A8473-BEB3-4175-84E3-9D7BC14250F8}"/>
    <dgm:cxn modelId="{59D792BA-5177-41F8-B772-4FF8269E3D88}" type="presOf" srcId="{B7CBA612-A5FE-4261-8ED4-5AF547702102}" destId="{75548ED3-F6A8-4279-9364-7DCC3DD7B72B}" srcOrd="0" destOrd="0" presId="urn:microsoft.com/office/officeart/2005/8/layout/list1"/>
    <dgm:cxn modelId="{E2EEA2C5-431C-4656-A631-16C6B94ADE36}" type="presOf" srcId="{159C0180-64ED-43F9-AF9A-5AF1BAD425CA}" destId="{5007BE06-F0BC-43F7-8E80-94DD1FCA8F43}" srcOrd="0" destOrd="0" presId="urn:microsoft.com/office/officeart/2005/8/layout/list1"/>
    <dgm:cxn modelId="{75C003D9-4158-4A71-A6CC-1F64DCB05B4F}" srcId="{DFCAD77B-616C-4471-9595-AE6375AB1289}" destId="{3F9F01E6-667E-425E-AEA4-5A75188BA29E}" srcOrd="1" destOrd="0" parTransId="{BA6AD3F1-7A95-4EF8-A626-A1FF27F58A57}" sibTransId="{F12F9E34-1DA8-4C5A-BDF8-EEC153CF5570}"/>
    <dgm:cxn modelId="{B865AFDB-28AA-4E75-A0F0-613ADB164E23}" type="presOf" srcId="{DFCAD77B-616C-4471-9595-AE6375AB1289}" destId="{D6A9DFCF-AFD4-4134-A44A-7E16CD2D08B3}" srcOrd="0" destOrd="0" presId="urn:microsoft.com/office/officeart/2005/8/layout/list1"/>
    <dgm:cxn modelId="{F481A9E6-A13F-4699-9699-C5E3189EC92B}" srcId="{01627E3E-C5FB-4980-A866-71225BA97374}" destId="{DFCAD77B-616C-4471-9595-AE6375AB1289}" srcOrd="1" destOrd="0" parTransId="{6D8E6DBD-0ADF-4E2C-B9C9-74D5EBD44CD1}" sibTransId="{7AC85CAB-6869-4751-ACAC-0F5F6B23B544}"/>
    <dgm:cxn modelId="{574783E7-270C-45EA-9073-0352BE4B783A}" srcId="{159C0180-64ED-43F9-AF9A-5AF1BAD425CA}" destId="{C6201823-6963-4F4A-8CB1-90ED9CA7DA80}" srcOrd="0" destOrd="0" parTransId="{308205DA-E84C-44D9-897D-C8F63460473F}" sibTransId="{FF26D05F-AE8B-4917-B10A-8F0C883018B3}"/>
    <dgm:cxn modelId="{07B60EF8-68A0-4E9B-ABF9-5DDB522E3063}" type="presOf" srcId="{C6201823-6963-4F4A-8CB1-90ED9CA7DA80}" destId="{9D32B2BC-1584-49DA-996A-44FAB72B3FA8}" srcOrd="0" destOrd="0" presId="urn:microsoft.com/office/officeart/2005/8/layout/list1"/>
    <dgm:cxn modelId="{BFB0EE35-7935-46A4-A80A-F92117ECBCD9}" type="presParOf" srcId="{E941CEC7-8C1C-4E3C-A62D-079BCB8D7AB9}" destId="{3890460B-A4D4-4705-A351-0CC6C2BCDBFA}" srcOrd="0" destOrd="0" presId="urn:microsoft.com/office/officeart/2005/8/layout/list1"/>
    <dgm:cxn modelId="{A307CCD4-2B59-4EF7-8376-96B303022B49}" type="presParOf" srcId="{3890460B-A4D4-4705-A351-0CC6C2BCDBFA}" destId="{5007BE06-F0BC-43F7-8E80-94DD1FCA8F43}" srcOrd="0" destOrd="0" presId="urn:microsoft.com/office/officeart/2005/8/layout/list1"/>
    <dgm:cxn modelId="{80ED61D1-08B7-4A10-A1E9-74449AD48885}" type="presParOf" srcId="{3890460B-A4D4-4705-A351-0CC6C2BCDBFA}" destId="{48CD2372-ACAA-4E66-A85F-27571CFC183A}" srcOrd="1" destOrd="0" presId="urn:microsoft.com/office/officeart/2005/8/layout/list1"/>
    <dgm:cxn modelId="{7E01672B-6B70-47C7-AF84-88941C787CCE}" type="presParOf" srcId="{E941CEC7-8C1C-4E3C-A62D-079BCB8D7AB9}" destId="{6BA406D6-5CB5-4704-A2BA-7E1433381B8B}" srcOrd="1" destOrd="0" presId="urn:microsoft.com/office/officeart/2005/8/layout/list1"/>
    <dgm:cxn modelId="{5C816D36-6809-4694-92CF-79A961A0D24D}" type="presParOf" srcId="{E941CEC7-8C1C-4E3C-A62D-079BCB8D7AB9}" destId="{9D32B2BC-1584-49DA-996A-44FAB72B3FA8}" srcOrd="2" destOrd="0" presId="urn:microsoft.com/office/officeart/2005/8/layout/list1"/>
    <dgm:cxn modelId="{F1E4E085-5F47-4268-B98B-72930BBA46C2}" type="presParOf" srcId="{E941CEC7-8C1C-4E3C-A62D-079BCB8D7AB9}" destId="{4C6B419C-E1AB-46A0-A611-04F7924905A4}" srcOrd="3" destOrd="0" presId="urn:microsoft.com/office/officeart/2005/8/layout/list1"/>
    <dgm:cxn modelId="{8457ACB6-2A10-475C-936D-FFF90B381BA8}" type="presParOf" srcId="{E941CEC7-8C1C-4E3C-A62D-079BCB8D7AB9}" destId="{3682A7E9-7586-4636-AD86-BE0DBB55CFC3}" srcOrd="4" destOrd="0" presId="urn:microsoft.com/office/officeart/2005/8/layout/list1"/>
    <dgm:cxn modelId="{8F40A86B-2017-4253-9E8B-385C2416CB88}" type="presParOf" srcId="{3682A7E9-7586-4636-AD86-BE0DBB55CFC3}" destId="{D6A9DFCF-AFD4-4134-A44A-7E16CD2D08B3}" srcOrd="0" destOrd="0" presId="urn:microsoft.com/office/officeart/2005/8/layout/list1"/>
    <dgm:cxn modelId="{B20DA61E-02AE-4B7D-B02B-68F3ED19D9E8}" type="presParOf" srcId="{3682A7E9-7586-4636-AD86-BE0DBB55CFC3}" destId="{88F3BF50-5CC8-40C7-BCE4-1A8EE7216CB5}" srcOrd="1" destOrd="0" presId="urn:microsoft.com/office/officeart/2005/8/layout/list1"/>
    <dgm:cxn modelId="{7241259A-3509-4C2D-8C77-55F5027CF387}" type="presParOf" srcId="{E941CEC7-8C1C-4E3C-A62D-079BCB8D7AB9}" destId="{C9BA6856-4F24-4A8B-B840-7FE84B4A9213}" srcOrd="5" destOrd="0" presId="urn:microsoft.com/office/officeart/2005/8/layout/list1"/>
    <dgm:cxn modelId="{BDA35E61-52FD-4E92-9538-499E70A151A6}" type="presParOf" srcId="{E941CEC7-8C1C-4E3C-A62D-079BCB8D7AB9}" destId="{75548ED3-F6A8-4279-9364-7DCC3DD7B72B}" srcOrd="6" destOrd="0" presId="urn:microsoft.com/office/officeart/2005/8/layout/list1"/>
    <dgm:cxn modelId="{17183CBD-B887-4BF1-B9E0-5641ABE4A412}" type="presParOf" srcId="{E941CEC7-8C1C-4E3C-A62D-079BCB8D7AB9}" destId="{C6F5A276-4B2B-42F4-94CF-1836BADC8983}" srcOrd="7" destOrd="0" presId="urn:microsoft.com/office/officeart/2005/8/layout/list1"/>
    <dgm:cxn modelId="{488E6B61-D257-4648-9EBA-98991CD34327}" type="presParOf" srcId="{E941CEC7-8C1C-4E3C-A62D-079BCB8D7AB9}" destId="{9E5554D8-471A-44E6-B564-8C5C782E3597}" srcOrd="8" destOrd="0" presId="urn:microsoft.com/office/officeart/2005/8/layout/list1"/>
    <dgm:cxn modelId="{0128A5BD-98B5-4E7C-A14B-FA57BE8E623B}" type="presParOf" srcId="{9E5554D8-471A-44E6-B564-8C5C782E3597}" destId="{DACEEC59-A812-492E-AAF1-B5EBD3859722}" srcOrd="0" destOrd="0" presId="urn:microsoft.com/office/officeart/2005/8/layout/list1"/>
    <dgm:cxn modelId="{0355C158-AA39-4CA1-BCFD-93887B8E5BAE}" type="presParOf" srcId="{9E5554D8-471A-44E6-B564-8C5C782E3597}" destId="{3E8CE4CB-02CB-4682-B680-BF5239D21BA6}" srcOrd="1" destOrd="0" presId="urn:microsoft.com/office/officeart/2005/8/layout/list1"/>
    <dgm:cxn modelId="{0CFB1D20-2620-462D-A792-EC402BD5FCB8}" type="presParOf" srcId="{E941CEC7-8C1C-4E3C-A62D-079BCB8D7AB9}" destId="{1BFD236E-A65E-48B9-88DF-B8FF86165F37}" srcOrd="9" destOrd="0" presId="urn:microsoft.com/office/officeart/2005/8/layout/list1"/>
    <dgm:cxn modelId="{157E5A89-A797-45C3-A77B-4B352FFC85F3}" type="presParOf" srcId="{E941CEC7-8C1C-4E3C-A62D-079BCB8D7AB9}" destId="{ECF276AF-FEB9-4748-B2B1-CCBB12F08738}" srcOrd="1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95E0E4D-795F-40B3-ACB6-18873FD15E49}" type="doc">
      <dgm:prSet loTypeId="urn:microsoft.com/office/officeart/2005/8/layout/matrix2" loCatId="matrix" qsTypeId="urn:microsoft.com/office/officeart/2005/8/quickstyle/simple1" qsCatId="simple" csTypeId="urn:microsoft.com/office/officeart/2005/8/colors/accent2_3" csCatId="accent2" phldr="1"/>
      <dgm:spPr/>
      <dgm:t>
        <a:bodyPr/>
        <a:lstStyle/>
        <a:p>
          <a:endParaRPr lang="es-CO"/>
        </a:p>
      </dgm:t>
    </dgm:pt>
    <dgm:pt modelId="{08BA85F2-FA52-4CAE-BFBB-AEE60AF3DED7}">
      <dgm:prSet phldrT="[Texto]"/>
      <dgm:spPr/>
      <dgm:t>
        <a:bodyPr/>
        <a:lstStyle/>
        <a:p>
          <a:r>
            <a:rPr lang="es-CO" dirty="0"/>
            <a:t>Para </a:t>
          </a:r>
          <a:r>
            <a:rPr lang="es-CO" b="1" dirty="0">
              <a:effectLst>
                <a:outerShdw blurRad="38100" dist="38100" dir="2700000" algn="tl">
                  <a:srgbClr val="000000">
                    <a:alpha val="43137"/>
                  </a:srgbClr>
                </a:outerShdw>
              </a:effectLst>
            </a:rPr>
            <a:t>inmuebles</a:t>
          </a:r>
          <a:r>
            <a:rPr lang="es-CO" dirty="0"/>
            <a:t> la vigencia del avalúo es de 3 años, actualizable conforme reglas del art. 92 CED</a:t>
          </a:r>
          <a:r>
            <a:rPr lang="es-MX" dirty="0"/>
            <a:t>.</a:t>
          </a:r>
          <a:endParaRPr lang="es-CO" dirty="0"/>
        </a:p>
      </dgm:t>
    </dgm:pt>
    <dgm:pt modelId="{0EE5AA1D-F637-4AC7-A419-C9ED647E3E2F}" type="parTrans" cxnId="{C050C576-A0A7-42A2-B45D-D020E5FE57E1}">
      <dgm:prSet/>
      <dgm:spPr/>
      <dgm:t>
        <a:bodyPr/>
        <a:lstStyle/>
        <a:p>
          <a:endParaRPr lang="es-CO"/>
        </a:p>
      </dgm:t>
    </dgm:pt>
    <dgm:pt modelId="{A476F354-5778-49E8-BFF3-0D73FF13FDE4}" type="sibTrans" cxnId="{C050C576-A0A7-42A2-B45D-D020E5FE57E1}">
      <dgm:prSet/>
      <dgm:spPr/>
      <dgm:t>
        <a:bodyPr/>
        <a:lstStyle/>
        <a:p>
          <a:endParaRPr lang="es-CO"/>
        </a:p>
      </dgm:t>
    </dgm:pt>
    <dgm:pt modelId="{A1891195-5300-4A96-81F7-32CBF91F3C16}">
      <dgm:prSet phldrT="[Texto]"/>
      <dgm:spPr/>
      <dgm:t>
        <a:bodyPr/>
        <a:lstStyle/>
        <a:p>
          <a:pPr>
            <a:buFont typeface="Wingdings" panose="05000000000000000000" pitchFamily="2" charset="2"/>
            <a:buChar char="ü"/>
          </a:pPr>
          <a:r>
            <a:rPr lang="es-MX" dirty="0"/>
            <a:t>Si no se puede ingresar al inmueble se sigue lo dispuesto en el art. 92 del CED.</a:t>
          </a:r>
          <a:endParaRPr lang="es-CO" dirty="0"/>
        </a:p>
      </dgm:t>
    </dgm:pt>
    <dgm:pt modelId="{98F71C72-A8E3-426F-BDED-92EC91EA51BD}" type="parTrans" cxnId="{7F657966-A46B-4918-95B8-F44483D5289E}">
      <dgm:prSet/>
      <dgm:spPr/>
      <dgm:t>
        <a:bodyPr/>
        <a:lstStyle/>
        <a:p>
          <a:endParaRPr lang="es-CO"/>
        </a:p>
      </dgm:t>
    </dgm:pt>
    <dgm:pt modelId="{1A9DC7FD-20DE-43CB-8979-3E9794D1AB29}" type="sibTrans" cxnId="{7F657966-A46B-4918-95B8-F44483D5289E}">
      <dgm:prSet/>
      <dgm:spPr/>
      <dgm:t>
        <a:bodyPr/>
        <a:lstStyle/>
        <a:p>
          <a:endParaRPr lang="es-CO"/>
        </a:p>
      </dgm:t>
    </dgm:pt>
    <dgm:pt modelId="{C154AF8C-E5D0-4910-8494-9894FB98C30D}">
      <dgm:prSet phldrT="[Texto]"/>
      <dgm:spPr/>
      <dgm:t>
        <a:bodyPr/>
        <a:lstStyle/>
        <a:p>
          <a:pPr>
            <a:buFont typeface="+mj-lt"/>
            <a:buAutoNum type="arabicPeriod"/>
          </a:pPr>
          <a:r>
            <a:rPr lang="es-MX" dirty="0"/>
            <a:t>Para </a:t>
          </a:r>
          <a:r>
            <a:rPr lang="es-MX" b="1" dirty="0">
              <a:effectLst>
                <a:outerShdw blurRad="38100" dist="38100" dir="2700000" algn="tl">
                  <a:srgbClr val="000000">
                    <a:alpha val="43137"/>
                  </a:srgbClr>
                </a:outerShdw>
              </a:effectLst>
            </a:rPr>
            <a:t>sociedades</a:t>
          </a:r>
          <a:r>
            <a:rPr lang="es-MX" dirty="0"/>
            <a:t> contar con una valoración comercial* </a:t>
          </a:r>
          <a:endParaRPr lang="es-CO" dirty="0"/>
        </a:p>
      </dgm:t>
    </dgm:pt>
    <dgm:pt modelId="{CA712BC0-816B-4DFE-9FDB-8C31F630CC20}" type="parTrans" cxnId="{C609369F-06E8-4A08-B004-1B0052DE963D}">
      <dgm:prSet/>
      <dgm:spPr/>
      <dgm:t>
        <a:bodyPr/>
        <a:lstStyle/>
        <a:p>
          <a:endParaRPr lang="es-CO"/>
        </a:p>
      </dgm:t>
    </dgm:pt>
    <dgm:pt modelId="{EC35C2CD-0470-40FC-B795-F3E0922478A5}" type="sibTrans" cxnId="{C609369F-06E8-4A08-B004-1B0052DE963D}">
      <dgm:prSet/>
      <dgm:spPr/>
      <dgm:t>
        <a:bodyPr/>
        <a:lstStyle/>
        <a:p>
          <a:endParaRPr lang="es-CO"/>
        </a:p>
      </dgm:t>
    </dgm:pt>
    <dgm:pt modelId="{D65BE955-50C2-4CF9-BD9D-229D3487C7DB}">
      <dgm:prSet phldrT="[Texto]"/>
      <dgm:spPr/>
      <dgm:t>
        <a:bodyPr/>
        <a:lstStyle/>
        <a:p>
          <a:pPr>
            <a:buFont typeface="Wingdings" panose="05000000000000000000" pitchFamily="2" charset="2"/>
            <a:buChar char="§"/>
          </a:pPr>
          <a:r>
            <a:rPr lang="es-MX" dirty="0"/>
            <a:t>Los puede practicar:</a:t>
          </a:r>
        </a:p>
        <a:p>
          <a:pPr>
            <a:buFont typeface="Wingdings" panose="05000000000000000000" pitchFamily="2" charset="2"/>
            <a:buChar char="§"/>
          </a:pPr>
          <a:r>
            <a:rPr lang="es-MX" dirty="0"/>
            <a:t>Tercero especializado con RAA</a:t>
          </a:r>
        </a:p>
        <a:p>
          <a:pPr>
            <a:buFont typeface="Wingdings" panose="05000000000000000000" pitchFamily="2" charset="2"/>
            <a:buChar char="§"/>
          </a:pPr>
          <a:r>
            <a:rPr lang="es-MX" dirty="0"/>
            <a:t>Funcionarios SAE con RAA</a:t>
          </a:r>
          <a:endParaRPr lang="es-CO" dirty="0"/>
        </a:p>
      </dgm:t>
    </dgm:pt>
    <dgm:pt modelId="{64A22C40-4B78-4C66-8B34-4DFACF0F6C3E}" type="parTrans" cxnId="{24E88594-AB70-4503-AEDF-2E811E3B3B50}">
      <dgm:prSet/>
      <dgm:spPr/>
      <dgm:t>
        <a:bodyPr/>
        <a:lstStyle/>
        <a:p>
          <a:endParaRPr lang="es-CO"/>
        </a:p>
      </dgm:t>
    </dgm:pt>
    <dgm:pt modelId="{F140C9DD-7EBE-48A9-B481-3B768E9F82F1}" type="sibTrans" cxnId="{24E88594-AB70-4503-AEDF-2E811E3B3B50}">
      <dgm:prSet/>
      <dgm:spPr/>
      <dgm:t>
        <a:bodyPr/>
        <a:lstStyle/>
        <a:p>
          <a:endParaRPr lang="es-CO"/>
        </a:p>
      </dgm:t>
    </dgm:pt>
    <dgm:pt modelId="{3F118159-C3B2-431F-AA9A-995CBB8ECEB2}" type="pres">
      <dgm:prSet presAssocID="{B95E0E4D-795F-40B3-ACB6-18873FD15E49}" presName="matrix" presStyleCnt="0">
        <dgm:presLayoutVars>
          <dgm:chMax val="1"/>
          <dgm:dir/>
          <dgm:resizeHandles val="exact"/>
        </dgm:presLayoutVars>
      </dgm:prSet>
      <dgm:spPr/>
    </dgm:pt>
    <dgm:pt modelId="{FE87AAF7-1B62-435D-A769-33371F7818E0}" type="pres">
      <dgm:prSet presAssocID="{B95E0E4D-795F-40B3-ACB6-18873FD15E49}" presName="axisShape" presStyleLbl="bgShp" presStyleIdx="0" presStyleCnt="1"/>
      <dgm:spPr/>
    </dgm:pt>
    <dgm:pt modelId="{710213EA-B3B1-473E-AD15-1FED1C83C097}" type="pres">
      <dgm:prSet presAssocID="{B95E0E4D-795F-40B3-ACB6-18873FD15E49}" presName="rect1" presStyleLbl="node1" presStyleIdx="0" presStyleCnt="4" custLinFactNeighborX="3472" custLinFactNeighborY="-2068">
        <dgm:presLayoutVars>
          <dgm:chMax val="0"/>
          <dgm:chPref val="0"/>
          <dgm:bulletEnabled val="1"/>
        </dgm:presLayoutVars>
      </dgm:prSet>
      <dgm:spPr/>
    </dgm:pt>
    <dgm:pt modelId="{F379953E-A685-4E07-B9F4-166B031B3C39}" type="pres">
      <dgm:prSet presAssocID="{B95E0E4D-795F-40B3-ACB6-18873FD15E49}" presName="rect2" presStyleLbl="node1" presStyleIdx="1" presStyleCnt="4">
        <dgm:presLayoutVars>
          <dgm:chMax val="0"/>
          <dgm:chPref val="0"/>
          <dgm:bulletEnabled val="1"/>
        </dgm:presLayoutVars>
      </dgm:prSet>
      <dgm:spPr/>
    </dgm:pt>
    <dgm:pt modelId="{48DB05EF-CC1B-4457-8022-B78742559BD3}" type="pres">
      <dgm:prSet presAssocID="{B95E0E4D-795F-40B3-ACB6-18873FD15E49}" presName="rect3" presStyleLbl="node1" presStyleIdx="2" presStyleCnt="4">
        <dgm:presLayoutVars>
          <dgm:chMax val="0"/>
          <dgm:chPref val="0"/>
          <dgm:bulletEnabled val="1"/>
        </dgm:presLayoutVars>
      </dgm:prSet>
      <dgm:spPr/>
    </dgm:pt>
    <dgm:pt modelId="{16F55251-49BF-486F-AEC8-28A4465D38F6}" type="pres">
      <dgm:prSet presAssocID="{B95E0E4D-795F-40B3-ACB6-18873FD15E49}" presName="rect4" presStyleLbl="node1" presStyleIdx="3" presStyleCnt="4">
        <dgm:presLayoutVars>
          <dgm:chMax val="0"/>
          <dgm:chPref val="0"/>
          <dgm:bulletEnabled val="1"/>
        </dgm:presLayoutVars>
      </dgm:prSet>
      <dgm:spPr/>
    </dgm:pt>
  </dgm:ptLst>
  <dgm:cxnLst>
    <dgm:cxn modelId="{50CBB70F-87DA-4E68-A627-84D065C903F3}" type="presOf" srcId="{C154AF8C-E5D0-4910-8494-9894FB98C30D}" destId="{48DB05EF-CC1B-4457-8022-B78742559BD3}" srcOrd="0" destOrd="0" presId="urn:microsoft.com/office/officeart/2005/8/layout/matrix2"/>
    <dgm:cxn modelId="{7F657966-A46B-4918-95B8-F44483D5289E}" srcId="{B95E0E4D-795F-40B3-ACB6-18873FD15E49}" destId="{A1891195-5300-4A96-81F7-32CBF91F3C16}" srcOrd="1" destOrd="0" parTransId="{98F71C72-A8E3-426F-BDED-92EC91EA51BD}" sibTransId="{1A9DC7FD-20DE-43CB-8979-3E9794D1AB29}"/>
    <dgm:cxn modelId="{CB053570-CCB9-4564-AF99-533BC6C1622D}" type="presOf" srcId="{08BA85F2-FA52-4CAE-BFBB-AEE60AF3DED7}" destId="{710213EA-B3B1-473E-AD15-1FED1C83C097}" srcOrd="0" destOrd="0" presId="urn:microsoft.com/office/officeart/2005/8/layout/matrix2"/>
    <dgm:cxn modelId="{C050C576-A0A7-42A2-B45D-D020E5FE57E1}" srcId="{B95E0E4D-795F-40B3-ACB6-18873FD15E49}" destId="{08BA85F2-FA52-4CAE-BFBB-AEE60AF3DED7}" srcOrd="0" destOrd="0" parTransId="{0EE5AA1D-F637-4AC7-A419-C9ED647E3E2F}" sibTransId="{A476F354-5778-49E8-BFF3-0D73FF13FDE4}"/>
    <dgm:cxn modelId="{24E88594-AB70-4503-AEDF-2E811E3B3B50}" srcId="{B95E0E4D-795F-40B3-ACB6-18873FD15E49}" destId="{D65BE955-50C2-4CF9-BD9D-229D3487C7DB}" srcOrd="3" destOrd="0" parTransId="{64A22C40-4B78-4C66-8B34-4DFACF0F6C3E}" sibTransId="{F140C9DD-7EBE-48A9-B481-3B768E9F82F1}"/>
    <dgm:cxn modelId="{C609369F-06E8-4A08-B004-1B0052DE963D}" srcId="{B95E0E4D-795F-40B3-ACB6-18873FD15E49}" destId="{C154AF8C-E5D0-4910-8494-9894FB98C30D}" srcOrd="2" destOrd="0" parTransId="{CA712BC0-816B-4DFE-9FDB-8C31F630CC20}" sibTransId="{EC35C2CD-0470-40FC-B795-F3E0922478A5}"/>
    <dgm:cxn modelId="{4E5E50C8-2EF3-426A-90D4-104F5F66BDC2}" type="presOf" srcId="{D65BE955-50C2-4CF9-BD9D-229D3487C7DB}" destId="{16F55251-49BF-486F-AEC8-28A4465D38F6}" srcOrd="0" destOrd="0" presId="urn:microsoft.com/office/officeart/2005/8/layout/matrix2"/>
    <dgm:cxn modelId="{F78C7AD6-FE2A-402B-B466-49017DAB639E}" type="presOf" srcId="{B95E0E4D-795F-40B3-ACB6-18873FD15E49}" destId="{3F118159-C3B2-431F-AA9A-995CBB8ECEB2}" srcOrd="0" destOrd="0" presId="urn:microsoft.com/office/officeart/2005/8/layout/matrix2"/>
    <dgm:cxn modelId="{E439A9F7-C495-4419-9F8E-FD350011BB6C}" type="presOf" srcId="{A1891195-5300-4A96-81F7-32CBF91F3C16}" destId="{F379953E-A685-4E07-B9F4-166B031B3C39}" srcOrd="0" destOrd="0" presId="urn:microsoft.com/office/officeart/2005/8/layout/matrix2"/>
    <dgm:cxn modelId="{10F6F774-E7EC-4F17-B541-CD1123E867E1}" type="presParOf" srcId="{3F118159-C3B2-431F-AA9A-995CBB8ECEB2}" destId="{FE87AAF7-1B62-435D-A769-33371F7818E0}" srcOrd="0" destOrd="0" presId="urn:microsoft.com/office/officeart/2005/8/layout/matrix2"/>
    <dgm:cxn modelId="{2B482A7A-99C1-4D08-B6EA-EBA1191CE533}" type="presParOf" srcId="{3F118159-C3B2-431F-AA9A-995CBB8ECEB2}" destId="{710213EA-B3B1-473E-AD15-1FED1C83C097}" srcOrd="1" destOrd="0" presId="urn:microsoft.com/office/officeart/2005/8/layout/matrix2"/>
    <dgm:cxn modelId="{EE496CDF-9312-4704-BBE5-8BFE058D7BCF}" type="presParOf" srcId="{3F118159-C3B2-431F-AA9A-995CBB8ECEB2}" destId="{F379953E-A685-4E07-B9F4-166B031B3C39}" srcOrd="2" destOrd="0" presId="urn:microsoft.com/office/officeart/2005/8/layout/matrix2"/>
    <dgm:cxn modelId="{04B57AAA-5B90-41A5-B88B-66BD31486A89}" type="presParOf" srcId="{3F118159-C3B2-431F-AA9A-995CBB8ECEB2}" destId="{48DB05EF-CC1B-4457-8022-B78742559BD3}" srcOrd="3" destOrd="0" presId="urn:microsoft.com/office/officeart/2005/8/layout/matrix2"/>
    <dgm:cxn modelId="{FE1C9C57-488F-4534-925D-7AA74D312FA4}" type="presParOf" srcId="{3F118159-C3B2-431F-AA9A-995CBB8ECEB2}" destId="{16F55251-49BF-486F-AEC8-28A4465D38F6}" srcOrd="4" destOrd="0" presId="urn:microsoft.com/office/officeart/2005/8/layout/matrix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3FFEEF-60FA-4AA1-8860-FE3EB359AEBB}" type="doc">
      <dgm:prSet loTypeId="urn:microsoft.com/office/officeart/2005/8/layout/chevron1" loCatId="process" qsTypeId="urn:microsoft.com/office/officeart/2005/8/quickstyle/simple1" qsCatId="simple" csTypeId="urn:microsoft.com/office/officeart/2005/8/colors/accent1_2" csCatId="accent1" phldr="1"/>
      <dgm:spPr/>
    </dgm:pt>
    <dgm:pt modelId="{58BA1BDA-EE27-4C8F-9012-D8E0F7A617CA}">
      <dgm:prSet phldrT="[Texto]"/>
      <dgm:spPr/>
      <dgm:t>
        <a:bodyPr/>
        <a:lstStyle/>
        <a:p>
          <a:r>
            <a:rPr lang="es-CO" dirty="0"/>
            <a:t>PRESENTACIÓN DEL PROYECTO A LA SAE</a:t>
          </a:r>
        </a:p>
      </dgm:t>
    </dgm:pt>
    <dgm:pt modelId="{B6103D24-865A-4A35-A0BD-8494EA982E5B}" type="parTrans" cxnId="{62146EF8-7B0C-44E4-AABA-7431C3EDFE8E}">
      <dgm:prSet/>
      <dgm:spPr/>
      <dgm:t>
        <a:bodyPr/>
        <a:lstStyle/>
        <a:p>
          <a:endParaRPr lang="es-CO"/>
        </a:p>
      </dgm:t>
    </dgm:pt>
    <dgm:pt modelId="{A359FE56-22B7-406E-9320-8E6E1CA6E3C9}" type="sibTrans" cxnId="{62146EF8-7B0C-44E4-AABA-7431C3EDFE8E}">
      <dgm:prSet/>
      <dgm:spPr/>
      <dgm:t>
        <a:bodyPr/>
        <a:lstStyle/>
        <a:p>
          <a:endParaRPr lang="es-CO"/>
        </a:p>
      </dgm:t>
    </dgm:pt>
    <dgm:pt modelId="{38C7CCF8-E749-4714-BA3B-0AE01D3F8961}">
      <dgm:prSet phldrT="[Texto]"/>
      <dgm:spPr/>
      <dgm:t>
        <a:bodyPr/>
        <a:lstStyle/>
        <a:p>
          <a:r>
            <a:rPr lang="es-CO" dirty="0"/>
            <a:t>ATENCIÓN DE PROYECTOS EN ORDEN DE LLEGADA</a:t>
          </a:r>
        </a:p>
      </dgm:t>
    </dgm:pt>
    <dgm:pt modelId="{DD3F3F0C-D31A-4D05-A58C-0450D444B26C}" type="parTrans" cxnId="{976FF181-CC63-446D-B784-C758F2CD013B}">
      <dgm:prSet/>
      <dgm:spPr/>
      <dgm:t>
        <a:bodyPr/>
        <a:lstStyle/>
        <a:p>
          <a:endParaRPr lang="es-CO"/>
        </a:p>
      </dgm:t>
    </dgm:pt>
    <dgm:pt modelId="{4D44C0E3-D3F6-4E16-BE5E-4CE1F60DD7C7}" type="sibTrans" cxnId="{976FF181-CC63-446D-B784-C758F2CD013B}">
      <dgm:prSet/>
      <dgm:spPr/>
      <dgm:t>
        <a:bodyPr/>
        <a:lstStyle/>
        <a:p>
          <a:endParaRPr lang="es-CO"/>
        </a:p>
      </dgm:t>
    </dgm:pt>
    <dgm:pt modelId="{06A75AD7-2BEC-404B-8946-2BB5AF7B095F}">
      <dgm:prSet phldrT="[Texto]"/>
      <dgm:spPr/>
      <dgm:t>
        <a:bodyPr/>
        <a:lstStyle/>
        <a:p>
          <a:r>
            <a:rPr lang="es-CO" dirty="0"/>
            <a:t>ACTO ADMINISTRATIVO DE DONACIÓN PARA LA TRANSFERENCIA DE DOMINIO</a:t>
          </a:r>
        </a:p>
      </dgm:t>
    </dgm:pt>
    <dgm:pt modelId="{4F2E4FB6-5100-4D2D-9AB1-6124D80A6913}" type="parTrans" cxnId="{E38E22D8-93EA-433F-8E81-6F6054996B05}">
      <dgm:prSet/>
      <dgm:spPr/>
      <dgm:t>
        <a:bodyPr/>
        <a:lstStyle/>
        <a:p>
          <a:endParaRPr lang="es-CO"/>
        </a:p>
      </dgm:t>
    </dgm:pt>
    <dgm:pt modelId="{332D7264-0CDA-462B-AC47-80475463713E}" type="sibTrans" cxnId="{E38E22D8-93EA-433F-8E81-6F6054996B05}">
      <dgm:prSet/>
      <dgm:spPr/>
      <dgm:t>
        <a:bodyPr/>
        <a:lstStyle/>
        <a:p>
          <a:endParaRPr lang="es-CO"/>
        </a:p>
      </dgm:t>
    </dgm:pt>
    <dgm:pt modelId="{F37A7397-B029-41FA-8792-CBF1AD3829A9}" type="pres">
      <dgm:prSet presAssocID="{CC3FFEEF-60FA-4AA1-8860-FE3EB359AEBB}" presName="Name0" presStyleCnt="0">
        <dgm:presLayoutVars>
          <dgm:dir/>
          <dgm:animLvl val="lvl"/>
          <dgm:resizeHandles val="exact"/>
        </dgm:presLayoutVars>
      </dgm:prSet>
      <dgm:spPr/>
    </dgm:pt>
    <dgm:pt modelId="{F54B0297-3814-4086-8F4B-702D1F4F861D}" type="pres">
      <dgm:prSet presAssocID="{58BA1BDA-EE27-4C8F-9012-D8E0F7A617CA}" presName="parTxOnly" presStyleLbl="node1" presStyleIdx="0" presStyleCnt="3" custLinFactNeighborX="16237" custLinFactNeighborY="-5896">
        <dgm:presLayoutVars>
          <dgm:chMax val="0"/>
          <dgm:chPref val="0"/>
          <dgm:bulletEnabled val="1"/>
        </dgm:presLayoutVars>
      </dgm:prSet>
      <dgm:spPr/>
    </dgm:pt>
    <dgm:pt modelId="{86763D22-C003-4111-88C5-AE132C1DF661}" type="pres">
      <dgm:prSet presAssocID="{A359FE56-22B7-406E-9320-8E6E1CA6E3C9}" presName="parTxOnlySpace" presStyleCnt="0"/>
      <dgm:spPr/>
    </dgm:pt>
    <dgm:pt modelId="{31C4F2C0-D812-48BC-9A46-1C3D26EDE572}" type="pres">
      <dgm:prSet presAssocID="{38C7CCF8-E749-4714-BA3B-0AE01D3F8961}" presName="parTxOnly" presStyleLbl="node1" presStyleIdx="1" presStyleCnt="3" custLinFactNeighborX="-7148" custLinFactNeighborY="-9087">
        <dgm:presLayoutVars>
          <dgm:chMax val="0"/>
          <dgm:chPref val="0"/>
          <dgm:bulletEnabled val="1"/>
        </dgm:presLayoutVars>
      </dgm:prSet>
      <dgm:spPr/>
    </dgm:pt>
    <dgm:pt modelId="{385B549D-AEEC-4013-9462-00D6BD2F0FC8}" type="pres">
      <dgm:prSet presAssocID="{4D44C0E3-D3F6-4E16-BE5E-4CE1F60DD7C7}" presName="parTxOnlySpace" presStyleCnt="0"/>
      <dgm:spPr/>
    </dgm:pt>
    <dgm:pt modelId="{0D420FC3-1A48-4FC3-91D0-6519BE553A2F}" type="pres">
      <dgm:prSet presAssocID="{06A75AD7-2BEC-404B-8946-2BB5AF7B095F}" presName="parTxOnly" presStyleLbl="node1" presStyleIdx="2" presStyleCnt="3" custLinFactNeighborX="13255" custLinFactNeighborY="-9087">
        <dgm:presLayoutVars>
          <dgm:chMax val="0"/>
          <dgm:chPref val="0"/>
          <dgm:bulletEnabled val="1"/>
        </dgm:presLayoutVars>
      </dgm:prSet>
      <dgm:spPr/>
    </dgm:pt>
  </dgm:ptLst>
  <dgm:cxnLst>
    <dgm:cxn modelId="{DCE0A212-F74E-4A41-82AD-806B41B889B4}" type="presOf" srcId="{CC3FFEEF-60FA-4AA1-8860-FE3EB359AEBB}" destId="{F37A7397-B029-41FA-8792-CBF1AD3829A9}" srcOrd="0" destOrd="0" presId="urn:microsoft.com/office/officeart/2005/8/layout/chevron1"/>
    <dgm:cxn modelId="{35EF2D5F-B0E8-4952-B976-48FE7583A8F6}" type="presOf" srcId="{38C7CCF8-E749-4714-BA3B-0AE01D3F8961}" destId="{31C4F2C0-D812-48BC-9A46-1C3D26EDE572}" srcOrd="0" destOrd="0" presId="urn:microsoft.com/office/officeart/2005/8/layout/chevron1"/>
    <dgm:cxn modelId="{3ACAAF7C-E74E-47A9-BC4B-19D6BB60C06B}" type="presOf" srcId="{58BA1BDA-EE27-4C8F-9012-D8E0F7A617CA}" destId="{F54B0297-3814-4086-8F4B-702D1F4F861D}" srcOrd="0" destOrd="0" presId="urn:microsoft.com/office/officeart/2005/8/layout/chevron1"/>
    <dgm:cxn modelId="{976FF181-CC63-446D-B784-C758F2CD013B}" srcId="{CC3FFEEF-60FA-4AA1-8860-FE3EB359AEBB}" destId="{38C7CCF8-E749-4714-BA3B-0AE01D3F8961}" srcOrd="1" destOrd="0" parTransId="{DD3F3F0C-D31A-4D05-A58C-0450D444B26C}" sibTransId="{4D44C0E3-D3F6-4E16-BE5E-4CE1F60DD7C7}"/>
    <dgm:cxn modelId="{9DBC5B90-E608-4AC0-8E4D-7588E9088F34}" type="presOf" srcId="{06A75AD7-2BEC-404B-8946-2BB5AF7B095F}" destId="{0D420FC3-1A48-4FC3-91D0-6519BE553A2F}" srcOrd="0" destOrd="0" presId="urn:microsoft.com/office/officeart/2005/8/layout/chevron1"/>
    <dgm:cxn modelId="{E38E22D8-93EA-433F-8E81-6F6054996B05}" srcId="{CC3FFEEF-60FA-4AA1-8860-FE3EB359AEBB}" destId="{06A75AD7-2BEC-404B-8946-2BB5AF7B095F}" srcOrd="2" destOrd="0" parTransId="{4F2E4FB6-5100-4D2D-9AB1-6124D80A6913}" sibTransId="{332D7264-0CDA-462B-AC47-80475463713E}"/>
    <dgm:cxn modelId="{62146EF8-7B0C-44E4-AABA-7431C3EDFE8E}" srcId="{CC3FFEEF-60FA-4AA1-8860-FE3EB359AEBB}" destId="{58BA1BDA-EE27-4C8F-9012-D8E0F7A617CA}" srcOrd="0" destOrd="0" parTransId="{B6103D24-865A-4A35-A0BD-8494EA982E5B}" sibTransId="{A359FE56-22B7-406E-9320-8E6E1CA6E3C9}"/>
    <dgm:cxn modelId="{0A30F5BF-D8B2-422E-AC67-1B940D34C1CD}" type="presParOf" srcId="{F37A7397-B029-41FA-8792-CBF1AD3829A9}" destId="{F54B0297-3814-4086-8F4B-702D1F4F861D}" srcOrd="0" destOrd="0" presId="urn:microsoft.com/office/officeart/2005/8/layout/chevron1"/>
    <dgm:cxn modelId="{552B5457-87C0-4DE7-9D4A-B0B1F76F75EE}" type="presParOf" srcId="{F37A7397-B029-41FA-8792-CBF1AD3829A9}" destId="{86763D22-C003-4111-88C5-AE132C1DF661}" srcOrd="1" destOrd="0" presId="urn:microsoft.com/office/officeart/2005/8/layout/chevron1"/>
    <dgm:cxn modelId="{67B824A4-6234-4A03-B778-0CB5E2BF7EC1}" type="presParOf" srcId="{F37A7397-B029-41FA-8792-CBF1AD3829A9}" destId="{31C4F2C0-D812-48BC-9A46-1C3D26EDE572}" srcOrd="2" destOrd="0" presId="urn:microsoft.com/office/officeart/2005/8/layout/chevron1"/>
    <dgm:cxn modelId="{648F1E49-A410-4889-BAA8-F17838EC3602}" type="presParOf" srcId="{F37A7397-B029-41FA-8792-CBF1AD3829A9}" destId="{385B549D-AEEC-4013-9462-00D6BD2F0FC8}" srcOrd="3" destOrd="0" presId="urn:microsoft.com/office/officeart/2005/8/layout/chevron1"/>
    <dgm:cxn modelId="{E422425A-BB46-47CD-AA2F-731A366F1F96}" type="presParOf" srcId="{F37A7397-B029-41FA-8792-CBF1AD3829A9}" destId="{0D420FC3-1A48-4FC3-91D0-6519BE553A2F}" srcOrd="4"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D35A24F-EA2A-462A-A525-7635CA1C8BA7}"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s-CO"/>
        </a:p>
      </dgm:t>
    </dgm:pt>
    <dgm:pt modelId="{2BCF7060-9081-46EA-A81C-DBC08EFAB63D}">
      <dgm:prSet phldrT="[Texto]"/>
      <dgm:spPr/>
      <dgm:t>
        <a:bodyPr/>
        <a:lstStyle/>
        <a:p>
          <a:r>
            <a:rPr lang="es-CO" dirty="0"/>
            <a:t>Se efectuará el pago una vez vendido o transferirá el dominio conforme al fallo</a:t>
          </a:r>
        </a:p>
      </dgm:t>
    </dgm:pt>
    <dgm:pt modelId="{BD056B2B-C8DA-41DA-B9F6-7076138E2AEC}" type="parTrans" cxnId="{EE801242-F282-49EE-BB0B-FFE4F3ED92C2}">
      <dgm:prSet/>
      <dgm:spPr/>
      <dgm:t>
        <a:bodyPr/>
        <a:lstStyle/>
        <a:p>
          <a:endParaRPr lang="es-CO"/>
        </a:p>
      </dgm:t>
    </dgm:pt>
    <dgm:pt modelId="{9AD43915-A564-4EA9-A7F8-4B66EA890B7B}" type="sibTrans" cxnId="{EE801242-F282-49EE-BB0B-FFE4F3ED92C2}">
      <dgm:prSet/>
      <dgm:spPr/>
      <dgm:t>
        <a:bodyPr/>
        <a:lstStyle/>
        <a:p>
          <a:endParaRPr lang="es-CO"/>
        </a:p>
      </dgm:t>
    </dgm:pt>
    <dgm:pt modelId="{3B4ABAE0-18C7-412D-A87E-A521162BDC59}">
      <dgm:prSet phldrT="[Texto]"/>
      <dgm:spPr/>
      <dgm:t>
        <a:bodyPr/>
        <a:lstStyle/>
        <a:p>
          <a:r>
            <a:rPr lang="es-CO" dirty="0"/>
            <a:t>Autorización para elevar solicitud de aclaración del fallo</a:t>
          </a:r>
        </a:p>
      </dgm:t>
    </dgm:pt>
    <dgm:pt modelId="{91579DA9-0FE9-46A4-8CA1-D7646D604166}" type="parTrans" cxnId="{F40C8951-BFDF-4024-B39C-64076F07DA4C}">
      <dgm:prSet/>
      <dgm:spPr/>
      <dgm:t>
        <a:bodyPr/>
        <a:lstStyle/>
        <a:p>
          <a:endParaRPr lang="es-CO"/>
        </a:p>
      </dgm:t>
    </dgm:pt>
    <dgm:pt modelId="{D2D6EA2B-BCB0-43AA-B88A-7FD938686E2C}" type="sibTrans" cxnId="{F40C8951-BFDF-4024-B39C-64076F07DA4C}">
      <dgm:prSet/>
      <dgm:spPr/>
      <dgm:t>
        <a:bodyPr/>
        <a:lstStyle/>
        <a:p>
          <a:endParaRPr lang="es-CO"/>
        </a:p>
      </dgm:t>
    </dgm:pt>
    <dgm:pt modelId="{40DD7448-0575-48CE-B253-AF466EEA997C}" type="pres">
      <dgm:prSet presAssocID="{BD35A24F-EA2A-462A-A525-7635CA1C8BA7}" presName="Name0" presStyleCnt="0">
        <dgm:presLayoutVars>
          <dgm:chMax val="7"/>
          <dgm:chPref val="7"/>
          <dgm:dir/>
        </dgm:presLayoutVars>
      </dgm:prSet>
      <dgm:spPr/>
    </dgm:pt>
    <dgm:pt modelId="{50017ED5-3711-492D-B929-F614A1D6A792}" type="pres">
      <dgm:prSet presAssocID="{BD35A24F-EA2A-462A-A525-7635CA1C8BA7}" presName="Name1" presStyleCnt="0"/>
      <dgm:spPr/>
    </dgm:pt>
    <dgm:pt modelId="{F3D4A545-003C-471F-8B4F-2570B315604A}" type="pres">
      <dgm:prSet presAssocID="{BD35A24F-EA2A-462A-A525-7635CA1C8BA7}" presName="cycle" presStyleCnt="0"/>
      <dgm:spPr/>
    </dgm:pt>
    <dgm:pt modelId="{8F0A9736-579A-4D2D-8918-E88111C50794}" type="pres">
      <dgm:prSet presAssocID="{BD35A24F-EA2A-462A-A525-7635CA1C8BA7}" presName="srcNode" presStyleLbl="node1" presStyleIdx="0" presStyleCnt="2"/>
      <dgm:spPr/>
    </dgm:pt>
    <dgm:pt modelId="{D311659D-7A62-4614-9781-E8C78DAE8F67}" type="pres">
      <dgm:prSet presAssocID="{BD35A24F-EA2A-462A-A525-7635CA1C8BA7}" presName="conn" presStyleLbl="parChTrans1D2" presStyleIdx="0" presStyleCnt="1"/>
      <dgm:spPr/>
    </dgm:pt>
    <dgm:pt modelId="{187CB58B-1FD7-49A7-ACB2-C52311A24081}" type="pres">
      <dgm:prSet presAssocID="{BD35A24F-EA2A-462A-A525-7635CA1C8BA7}" presName="extraNode" presStyleLbl="node1" presStyleIdx="0" presStyleCnt="2"/>
      <dgm:spPr/>
    </dgm:pt>
    <dgm:pt modelId="{0A643228-B475-43A7-8277-B80BD72ADEE1}" type="pres">
      <dgm:prSet presAssocID="{BD35A24F-EA2A-462A-A525-7635CA1C8BA7}" presName="dstNode" presStyleLbl="node1" presStyleIdx="0" presStyleCnt="2"/>
      <dgm:spPr/>
    </dgm:pt>
    <dgm:pt modelId="{9630D938-8AF9-4F77-A7E0-274160259FA5}" type="pres">
      <dgm:prSet presAssocID="{2BCF7060-9081-46EA-A81C-DBC08EFAB63D}" presName="text_1" presStyleLbl="node1" presStyleIdx="0" presStyleCnt="2" custLinFactNeighborX="35136" custLinFactNeighborY="1144">
        <dgm:presLayoutVars>
          <dgm:bulletEnabled val="1"/>
        </dgm:presLayoutVars>
      </dgm:prSet>
      <dgm:spPr/>
    </dgm:pt>
    <dgm:pt modelId="{8510BAB6-7A6C-4127-B44A-3FC03DEDDD26}" type="pres">
      <dgm:prSet presAssocID="{2BCF7060-9081-46EA-A81C-DBC08EFAB63D}" presName="accent_1" presStyleCnt="0"/>
      <dgm:spPr/>
    </dgm:pt>
    <dgm:pt modelId="{154DB6D5-29FD-40B8-A782-14182947AF45}" type="pres">
      <dgm:prSet presAssocID="{2BCF7060-9081-46EA-A81C-DBC08EFAB63D}" presName="accentRepeatNode" presStyleLbl="solidFgAcc1" presStyleIdx="0" presStyleCnt="2"/>
      <dgm:spPr/>
    </dgm:pt>
    <dgm:pt modelId="{694E3624-A371-4794-A615-317AA18700F7}" type="pres">
      <dgm:prSet presAssocID="{3B4ABAE0-18C7-412D-A87E-A521162BDC59}" presName="text_2" presStyleLbl="node1" presStyleIdx="1" presStyleCnt="2">
        <dgm:presLayoutVars>
          <dgm:bulletEnabled val="1"/>
        </dgm:presLayoutVars>
      </dgm:prSet>
      <dgm:spPr/>
    </dgm:pt>
    <dgm:pt modelId="{C60D582D-120F-49B6-A77A-B2595F9102A5}" type="pres">
      <dgm:prSet presAssocID="{3B4ABAE0-18C7-412D-A87E-A521162BDC59}" presName="accent_2" presStyleCnt="0"/>
      <dgm:spPr/>
    </dgm:pt>
    <dgm:pt modelId="{98043F72-06C9-4FE4-AF34-FB94DD44872A}" type="pres">
      <dgm:prSet presAssocID="{3B4ABAE0-18C7-412D-A87E-A521162BDC59}" presName="accentRepeatNode" presStyleLbl="solidFgAcc1" presStyleIdx="1" presStyleCnt="2"/>
      <dgm:spPr/>
    </dgm:pt>
  </dgm:ptLst>
  <dgm:cxnLst>
    <dgm:cxn modelId="{72D27D5E-E702-4F8D-9C8E-11A0A1839C20}" type="presOf" srcId="{3B4ABAE0-18C7-412D-A87E-A521162BDC59}" destId="{694E3624-A371-4794-A615-317AA18700F7}" srcOrd="0" destOrd="0" presId="urn:microsoft.com/office/officeart/2008/layout/VerticalCurvedList"/>
    <dgm:cxn modelId="{EE801242-F282-49EE-BB0B-FFE4F3ED92C2}" srcId="{BD35A24F-EA2A-462A-A525-7635CA1C8BA7}" destId="{2BCF7060-9081-46EA-A81C-DBC08EFAB63D}" srcOrd="0" destOrd="0" parTransId="{BD056B2B-C8DA-41DA-B9F6-7076138E2AEC}" sibTransId="{9AD43915-A564-4EA9-A7F8-4B66EA890B7B}"/>
    <dgm:cxn modelId="{233D3D50-924B-43A2-884C-C2A38C4B60DE}" type="presOf" srcId="{2BCF7060-9081-46EA-A81C-DBC08EFAB63D}" destId="{9630D938-8AF9-4F77-A7E0-274160259FA5}" srcOrd="0" destOrd="0" presId="urn:microsoft.com/office/officeart/2008/layout/VerticalCurvedList"/>
    <dgm:cxn modelId="{F40C8951-BFDF-4024-B39C-64076F07DA4C}" srcId="{BD35A24F-EA2A-462A-A525-7635CA1C8BA7}" destId="{3B4ABAE0-18C7-412D-A87E-A521162BDC59}" srcOrd="1" destOrd="0" parTransId="{91579DA9-0FE9-46A4-8CA1-D7646D604166}" sibTransId="{D2D6EA2B-BCB0-43AA-B88A-7FD938686E2C}"/>
    <dgm:cxn modelId="{253C5772-7B91-4CBD-8F7D-64AB28E23040}" type="presOf" srcId="{9AD43915-A564-4EA9-A7F8-4B66EA890B7B}" destId="{D311659D-7A62-4614-9781-E8C78DAE8F67}" srcOrd="0" destOrd="0" presId="urn:microsoft.com/office/officeart/2008/layout/VerticalCurvedList"/>
    <dgm:cxn modelId="{3EDF12D1-09F5-48CF-B40C-44B0AD91514F}" type="presOf" srcId="{BD35A24F-EA2A-462A-A525-7635CA1C8BA7}" destId="{40DD7448-0575-48CE-B253-AF466EEA997C}" srcOrd="0" destOrd="0" presId="urn:microsoft.com/office/officeart/2008/layout/VerticalCurvedList"/>
    <dgm:cxn modelId="{1D1251B3-AA85-4302-BEAB-08D58A1B164A}" type="presParOf" srcId="{40DD7448-0575-48CE-B253-AF466EEA997C}" destId="{50017ED5-3711-492D-B929-F614A1D6A792}" srcOrd="0" destOrd="0" presId="urn:microsoft.com/office/officeart/2008/layout/VerticalCurvedList"/>
    <dgm:cxn modelId="{D603E85F-4969-4145-B599-C9A9AE90B29F}" type="presParOf" srcId="{50017ED5-3711-492D-B929-F614A1D6A792}" destId="{F3D4A545-003C-471F-8B4F-2570B315604A}" srcOrd="0" destOrd="0" presId="urn:microsoft.com/office/officeart/2008/layout/VerticalCurvedList"/>
    <dgm:cxn modelId="{0207ECBA-39CF-4B04-A53E-7A10E85EC196}" type="presParOf" srcId="{F3D4A545-003C-471F-8B4F-2570B315604A}" destId="{8F0A9736-579A-4D2D-8918-E88111C50794}" srcOrd="0" destOrd="0" presId="urn:microsoft.com/office/officeart/2008/layout/VerticalCurvedList"/>
    <dgm:cxn modelId="{19B8BEE3-5286-472F-AD5E-E71E2BB39115}" type="presParOf" srcId="{F3D4A545-003C-471F-8B4F-2570B315604A}" destId="{D311659D-7A62-4614-9781-E8C78DAE8F67}" srcOrd="1" destOrd="0" presId="urn:microsoft.com/office/officeart/2008/layout/VerticalCurvedList"/>
    <dgm:cxn modelId="{666682B2-8D64-436E-9EB1-A85D18DF2264}" type="presParOf" srcId="{F3D4A545-003C-471F-8B4F-2570B315604A}" destId="{187CB58B-1FD7-49A7-ACB2-C52311A24081}" srcOrd="2" destOrd="0" presId="urn:microsoft.com/office/officeart/2008/layout/VerticalCurvedList"/>
    <dgm:cxn modelId="{AEE5894D-C090-444B-9638-669D7446243B}" type="presParOf" srcId="{F3D4A545-003C-471F-8B4F-2570B315604A}" destId="{0A643228-B475-43A7-8277-B80BD72ADEE1}" srcOrd="3" destOrd="0" presId="urn:microsoft.com/office/officeart/2008/layout/VerticalCurvedList"/>
    <dgm:cxn modelId="{AFFC124C-F547-4965-AC44-26260781A8C6}" type="presParOf" srcId="{50017ED5-3711-492D-B929-F614A1D6A792}" destId="{9630D938-8AF9-4F77-A7E0-274160259FA5}" srcOrd="1" destOrd="0" presId="urn:microsoft.com/office/officeart/2008/layout/VerticalCurvedList"/>
    <dgm:cxn modelId="{6D3E1636-1A82-4DE8-9392-D6C19B6BD644}" type="presParOf" srcId="{50017ED5-3711-492D-B929-F614A1D6A792}" destId="{8510BAB6-7A6C-4127-B44A-3FC03DEDDD26}" srcOrd="2" destOrd="0" presId="urn:microsoft.com/office/officeart/2008/layout/VerticalCurvedList"/>
    <dgm:cxn modelId="{8D58CC50-F95D-4E89-889C-D8D10D90CE7C}" type="presParOf" srcId="{8510BAB6-7A6C-4127-B44A-3FC03DEDDD26}" destId="{154DB6D5-29FD-40B8-A782-14182947AF45}" srcOrd="0" destOrd="0" presId="urn:microsoft.com/office/officeart/2008/layout/VerticalCurvedList"/>
    <dgm:cxn modelId="{7824D66B-BC24-4481-9866-A433325C1448}" type="presParOf" srcId="{50017ED5-3711-492D-B929-F614A1D6A792}" destId="{694E3624-A371-4794-A615-317AA18700F7}" srcOrd="3" destOrd="0" presId="urn:microsoft.com/office/officeart/2008/layout/VerticalCurvedList"/>
    <dgm:cxn modelId="{2AD7D8B3-2D6C-45B4-A07A-F90F08CFF769}" type="presParOf" srcId="{50017ED5-3711-492D-B929-F614A1D6A792}" destId="{C60D582D-120F-49B6-A77A-B2595F9102A5}" srcOrd="4" destOrd="0" presId="urn:microsoft.com/office/officeart/2008/layout/VerticalCurvedList"/>
    <dgm:cxn modelId="{EA3C1F35-403C-4778-A4B1-FBD13A86231B}" type="presParOf" srcId="{C60D582D-120F-49B6-A77A-B2595F9102A5}" destId="{98043F72-06C9-4FE4-AF34-FB94DD44872A}"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C046F5-EB62-440E-88E4-D0EB9A216B77}">
      <dsp:nvSpPr>
        <dsp:cNvPr id="0" name=""/>
        <dsp:cNvSpPr/>
      </dsp:nvSpPr>
      <dsp:spPr>
        <a:xfrm>
          <a:off x="6355883" y="1368010"/>
          <a:ext cx="3727996" cy="443546"/>
        </a:xfrm>
        <a:custGeom>
          <a:avLst/>
          <a:gdLst/>
          <a:ahLst/>
          <a:cxnLst/>
          <a:rect l="0" t="0" r="0" b="0"/>
          <a:pathLst>
            <a:path>
              <a:moveTo>
                <a:pt x="0" y="0"/>
              </a:moveTo>
              <a:lnTo>
                <a:pt x="0" y="302264"/>
              </a:lnTo>
              <a:lnTo>
                <a:pt x="3727996" y="302264"/>
              </a:lnTo>
              <a:lnTo>
                <a:pt x="3727996" y="4435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5C9D33-531E-4634-B559-AFDF86D563A0}">
      <dsp:nvSpPr>
        <dsp:cNvPr id="0" name=""/>
        <dsp:cNvSpPr/>
      </dsp:nvSpPr>
      <dsp:spPr>
        <a:xfrm>
          <a:off x="6355883" y="1368010"/>
          <a:ext cx="1863998" cy="443546"/>
        </a:xfrm>
        <a:custGeom>
          <a:avLst/>
          <a:gdLst/>
          <a:ahLst/>
          <a:cxnLst/>
          <a:rect l="0" t="0" r="0" b="0"/>
          <a:pathLst>
            <a:path>
              <a:moveTo>
                <a:pt x="0" y="0"/>
              </a:moveTo>
              <a:lnTo>
                <a:pt x="0" y="302264"/>
              </a:lnTo>
              <a:lnTo>
                <a:pt x="1863998" y="302264"/>
              </a:lnTo>
              <a:lnTo>
                <a:pt x="1863998" y="4435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42BA8A-E2C3-4C49-8606-09B048C2887E}">
      <dsp:nvSpPr>
        <dsp:cNvPr id="0" name=""/>
        <dsp:cNvSpPr/>
      </dsp:nvSpPr>
      <dsp:spPr>
        <a:xfrm>
          <a:off x="6310163" y="1368010"/>
          <a:ext cx="91440" cy="443546"/>
        </a:xfrm>
        <a:custGeom>
          <a:avLst/>
          <a:gdLst/>
          <a:ahLst/>
          <a:cxnLst/>
          <a:rect l="0" t="0" r="0" b="0"/>
          <a:pathLst>
            <a:path>
              <a:moveTo>
                <a:pt x="45720" y="0"/>
              </a:moveTo>
              <a:lnTo>
                <a:pt x="45720" y="4435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808C20-96F4-451B-953C-ADDAAA3B79B6}">
      <dsp:nvSpPr>
        <dsp:cNvPr id="0" name=""/>
        <dsp:cNvSpPr/>
      </dsp:nvSpPr>
      <dsp:spPr>
        <a:xfrm>
          <a:off x="4491885" y="1368010"/>
          <a:ext cx="1863998" cy="443546"/>
        </a:xfrm>
        <a:custGeom>
          <a:avLst/>
          <a:gdLst/>
          <a:ahLst/>
          <a:cxnLst/>
          <a:rect l="0" t="0" r="0" b="0"/>
          <a:pathLst>
            <a:path>
              <a:moveTo>
                <a:pt x="1863998" y="0"/>
              </a:moveTo>
              <a:lnTo>
                <a:pt x="1863998" y="302264"/>
              </a:lnTo>
              <a:lnTo>
                <a:pt x="0" y="302264"/>
              </a:lnTo>
              <a:lnTo>
                <a:pt x="0" y="4435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1D7B16-BC74-4A59-992B-1D1849BFD67E}">
      <dsp:nvSpPr>
        <dsp:cNvPr id="0" name=""/>
        <dsp:cNvSpPr/>
      </dsp:nvSpPr>
      <dsp:spPr>
        <a:xfrm>
          <a:off x="2627887" y="2779989"/>
          <a:ext cx="2210757" cy="443401"/>
        </a:xfrm>
        <a:custGeom>
          <a:avLst/>
          <a:gdLst/>
          <a:ahLst/>
          <a:cxnLst/>
          <a:rect l="0" t="0" r="0" b="0"/>
          <a:pathLst>
            <a:path>
              <a:moveTo>
                <a:pt x="0" y="0"/>
              </a:moveTo>
              <a:lnTo>
                <a:pt x="0" y="302118"/>
              </a:lnTo>
              <a:lnTo>
                <a:pt x="2210757" y="302118"/>
              </a:lnTo>
              <a:lnTo>
                <a:pt x="2210757" y="4434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725F96-6CC7-407F-BF84-A28273CBC90F}">
      <dsp:nvSpPr>
        <dsp:cNvPr id="0" name=""/>
        <dsp:cNvSpPr/>
      </dsp:nvSpPr>
      <dsp:spPr>
        <a:xfrm>
          <a:off x="2582167" y="2779989"/>
          <a:ext cx="91440" cy="443546"/>
        </a:xfrm>
        <a:custGeom>
          <a:avLst/>
          <a:gdLst/>
          <a:ahLst/>
          <a:cxnLst/>
          <a:rect l="0" t="0" r="0" b="0"/>
          <a:pathLst>
            <a:path>
              <a:moveTo>
                <a:pt x="45720" y="0"/>
              </a:moveTo>
              <a:lnTo>
                <a:pt x="45720" y="4435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5AE4FF-FB0C-4E47-817C-76DC05578060}">
      <dsp:nvSpPr>
        <dsp:cNvPr id="0" name=""/>
        <dsp:cNvSpPr/>
      </dsp:nvSpPr>
      <dsp:spPr>
        <a:xfrm>
          <a:off x="763889" y="2779989"/>
          <a:ext cx="1863998" cy="443546"/>
        </a:xfrm>
        <a:custGeom>
          <a:avLst/>
          <a:gdLst/>
          <a:ahLst/>
          <a:cxnLst/>
          <a:rect l="0" t="0" r="0" b="0"/>
          <a:pathLst>
            <a:path>
              <a:moveTo>
                <a:pt x="1863998" y="0"/>
              </a:moveTo>
              <a:lnTo>
                <a:pt x="1863998" y="302264"/>
              </a:lnTo>
              <a:lnTo>
                <a:pt x="0" y="302264"/>
              </a:lnTo>
              <a:lnTo>
                <a:pt x="0" y="4435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C02ED4-4C18-45A4-8E4F-236B915D9137}">
      <dsp:nvSpPr>
        <dsp:cNvPr id="0" name=""/>
        <dsp:cNvSpPr/>
      </dsp:nvSpPr>
      <dsp:spPr>
        <a:xfrm>
          <a:off x="2627887" y="1368010"/>
          <a:ext cx="3727996" cy="443546"/>
        </a:xfrm>
        <a:custGeom>
          <a:avLst/>
          <a:gdLst/>
          <a:ahLst/>
          <a:cxnLst/>
          <a:rect l="0" t="0" r="0" b="0"/>
          <a:pathLst>
            <a:path>
              <a:moveTo>
                <a:pt x="3727996" y="0"/>
              </a:moveTo>
              <a:lnTo>
                <a:pt x="3727996" y="302264"/>
              </a:lnTo>
              <a:lnTo>
                <a:pt x="0" y="302264"/>
              </a:lnTo>
              <a:lnTo>
                <a:pt x="0" y="4435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14DF99-8000-453C-BEB0-6D4A493DE675}">
      <dsp:nvSpPr>
        <dsp:cNvPr id="0" name=""/>
        <dsp:cNvSpPr/>
      </dsp:nvSpPr>
      <dsp:spPr>
        <a:xfrm>
          <a:off x="5593339" y="399578"/>
          <a:ext cx="1525089" cy="9684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11836A-D5FF-4E4E-ABE5-19761CB99A87}">
      <dsp:nvSpPr>
        <dsp:cNvPr id="0" name=""/>
        <dsp:cNvSpPr/>
      </dsp:nvSpPr>
      <dsp:spPr>
        <a:xfrm>
          <a:off x="5762793" y="560560"/>
          <a:ext cx="1525089" cy="9684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dirty="0">
              <a:solidFill>
                <a:schemeClr val="accent1">
                  <a:lumMod val="50000"/>
                </a:schemeClr>
              </a:solidFill>
            </a:rPr>
            <a:t>INVENTARIO URBANO</a:t>
          </a:r>
        </a:p>
        <a:p>
          <a:pPr marL="0" lvl="0" indent="0" algn="ctr" defTabSz="488950">
            <a:lnSpc>
              <a:spcPct val="90000"/>
            </a:lnSpc>
            <a:spcBef>
              <a:spcPct val="0"/>
            </a:spcBef>
            <a:spcAft>
              <a:spcPct val="35000"/>
            </a:spcAft>
            <a:buNone/>
          </a:pPr>
          <a:r>
            <a:rPr lang="es-CO" sz="1100" b="1" kern="1200" dirty="0">
              <a:solidFill>
                <a:schemeClr val="accent1">
                  <a:lumMod val="50000"/>
                </a:schemeClr>
              </a:solidFill>
            </a:rPr>
            <a:t>14.808</a:t>
          </a:r>
        </a:p>
        <a:p>
          <a:pPr marL="0" lvl="0" indent="0" algn="ctr" defTabSz="488950">
            <a:lnSpc>
              <a:spcPct val="90000"/>
            </a:lnSpc>
            <a:spcBef>
              <a:spcPct val="0"/>
            </a:spcBef>
            <a:spcAft>
              <a:spcPct val="35000"/>
            </a:spcAft>
            <a:buNone/>
          </a:pPr>
          <a:r>
            <a:rPr lang="es-CO" sz="1100" b="1" kern="1200" dirty="0">
              <a:solidFill>
                <a:schemeClr val="accent1">
                  <a:lumMod val="50000"/>
                </a:schemeClr>
              </a:solidFill>
            </a:rPr>
            <a:t>$2.566.573</a:t>
          </a:r>
        </a:p>
        <a:p>
          <a:pPr marL="0" lvl="0" indent="0" algn="ctr" defTabSz="488950">
            <a:lnSpc>
              <a:spcPct val="90000"/>
            </a:lnSpc>
            <a:spcBef>
              <a:spcPct val="0"/>
            </a:spcBef>
            <a:spcAft>
              <a:spcPct val="35000"/>
            </a:spcAft>
            <a:buNone/>
          </a:pPr>
          <a:endParaRPr lang="es-CO" sz="1100" b="1" kern="1200" dirty="0">
            <a:solidFill>
              <a:schemeClr val="accent1">
                <a:lumMod val="50000"/>
              </a:schemeClr>
            </a:solidFill>
          </a:endParaRPr>
        </a:p>
      </dsp:txBody>
      <dsp:txXfrm>
        <a:off x="5791157" y="588924"/>
        <a:ext cx="1468361" cy="911703"/>
      </dsp:txXfrm>
    </dsp:sp>
    <dsp:sp modelId="{E602BF5F-4BA7-4F06-BC60-07907727B12A}">
      <dsp:nvSpPr>
        <dsp:cNvPr id="0" name=""/>
        <dsp:cNvSpPr/>
      </dsp:nvSpPr>
      <dsp:spPr>
        <a:xfrm>
          <a:off x="1865342" y="1811557"/>
          <a:ext cx="1525089" cy="9684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3641F6-F9A0-49C5-8836-D603ECFCD41B}">
      <dsp:nvSpPr>
        <dsp:cNvPr id="0" name=""/>
        <dsp:cNvSpPr/>
      </dsp:nvSpPr>
      <dsp:spPr>
        <a:xfrm>
          <a:off x="2034797" y="1972538"/>
          <a:ext cx="1525089" cy="9684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dirty="0">
              <a:solidFill>
                <a:schemeClr val="accent1">
                  <a:lumMod val="50000"/>
                </a:schemeClr>
              </a:solidFill>
            </a:rPr>
            <a:t>VIABLE JURIDICAMENTE</a:t>
          </a:r>
        </a:p>
        <a:p>
          <a:pPr marL="0" lvl="0" indent="0" algn="ctr" defTabSz="488950">
            <a:lnSpc>
              <a:spcPct val="90000"/>
            </a:lnSpc>
            <a:spcBef>
              <a:spcPct val="0"/>
            </a:spcBef>
            <a:spcAft>
              <a:spcPct val="35000"/>
            </a:spcAft>
            <a:buNone/>
          </a:pPr>
          <a:r>
            <a:rPr lang="es-CO" sz="1100" b="1" kern="1200" dirty="0">
              <a:solidFill>
                <a:schemeClr val="accent1">
                  <a:lumMod val="50000"/>
                </a:schemeClr>
              </a:solidFill>
            </a:rPr>
            <a:t>8.911</a:t>
          </a:r>
        </a:p>
        <a:p>
          <a:pPr marL="0" lvl="0" indent="0" algn="ctr" defTabSz="488950">
            <a:lnSpc>
              <a:spcPct val="90000"/>
            </a:lnSpc>
            <a:spcBef>
              <a:spcPct val="0"/>
            </a:spcBef>
            <a:spcAft>
              <a:spcPct val="35000"/>
            </a:spcAft>
            <a:buNone/>
          </a:pPr>
          <a:r>
            <a:rPr lang="es-CO" sz="1100" b="1" kern="1200" dirty="0">
              <a:solidFill>
                <a:schemeClr val="accent1">
                  <a:lumMod val="50000"/>
                </a:schemeClr>
              </a:solidFill>
            </a:rPr>
            <a:t>$1.399.749</a:t>
          </a:r>
        </a:p>
      </dsp:txBody>
      <dsp:txXfrm>
        <a:off x="2063161" y="2000902"/>
        <a:ext cx="1468361" cy="911703"/>
      </dsp:txXfrm>
    </dsp:sp>
    <dsp:sp modelId="{2A04EFF9-010C-405C-A102-60C7512D8CC8}">
      <dsp:nvSpPr>
        <dsp:cNvPr id="0" name=""/>
        <dsp:cNvSpPr/>
      </dsp:nvSpPr>
      <dsp:spPr>
        <a:xfrm>
          <a:off x="1344" y="3223535"/>
          <a:ext cx="1525089" cy="9684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281939-52DC-4D2F-817D-B98EF416555A}">
      <dsp:nvSpPr>
        <dsp:cNvPr id="0" name=""/>
        <dsp:cNvSpPr/>
      </dsp:nvSpPr>
      <dsp:spPr>
        <a:xfrm>
          <a:off x="170799" y="3384517"/>
          <a:ext cx="1525089" cy="9684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dirty="0">
              <a:solidFill>
                <a:schemeClr val="accent1">
                  <a:lumMod val="50000"/>
                </a:schemeClr>
              </a:solidFill>
            </a:rPr>
            <a:t>FICHAS APROBADAS</a:t>
          </a:r>
        </a:p>
        <a:p>
          <a:pPr marL="0" lvl="0" indent="0" algn="ctr" defTabSz="488950">
            <a:lnSpc>
              <a:spcPct val="90000"/>
            </a:lnSpc>
            <a:spcBef>
              <a:spcPct val="0"/>
            </a:spcBef>
            <a:spcAft>
              <a:spcPct val="35000"/>
            </a:spcAft>
            <a:buNone/>
          </a:pPr>
          <a:r>
            <a:rPr lang="es-CO" sz="1100" b="1" kern="1200" dirty="0">
              <a:solidFill>
                <a:schemeClr val="accent1">
                  <a:lumMod val="50000"/>
                </a:schemeClr>
              </a:solidFill>
            </a:rPr>
            <a:t>6.095</a:t>
          </a:r>
        </a:p>
        <a:p>
          <a:pPr marL="0" lvl="0" indent="0" algn="ctr" defTabSz="488950">
            <a:lnSpc>
              <a:spcPct val="90000"/>
            </a:lnSpc>
            <a:spcBef>
              <a:spcPct val="0"/>
            </a:spcBef>
            <a:spcAft>
              <a:spcPct val="35000"/>
            </a:spcAft>
            <a:buNone/>
          </a:pPr>
          <a:r>
            <a:rPr lang="es-CO" sz="1100" b="1" kern="1200" dirty="0">
              <a:solidFill>
                <a:schemeClr val="accent1">
                  <a:lumMod val="50000"/>
                </a:schemeClr>
              </a:solidFill>
            </a:rPr>
            <a:t>$850.484</a:t>
          </a:r>
        </a:p>
      </dsp:txBody>
      <dsp:txXfrm>
        <a:off x="199163" y="3412881"/>
        <a:ext cx="1468361" cy="911703"/>
      </dsp:txXfrm>
    </dsp:sp>
    <dsp:sp modelId="{D6CD3B1C-BB55-4253-9672-CE91B45F62AB}">
      <dsp:nvSpPr>
        <dsp:cNvPr id="0" name=""/>
        <dsp:cNvSpPr/>
      </dsp:nvSpPr>
      <dsp:spPr>
        <a:xfrm>
          <a:off x="1865342" y="3223535"/>
          <a:ext cx="1525089" cy="9684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686E37-2F41-4160-B79A-4DC47464F645}">
      <dsp:nvSpPr>
        <dsp:cNvPr id="0" name=""/>
        <dsp:cNvSpPr/>
      </dsp:nvSpPr>
      <dsp:spPr>
        <a:xfrm>
          <a:off x="2034797" y="3384517"/>
          <a:ext cx="1525089" cy="9684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dirty="0">
              <a:solidFill>
                <a:schemeClr val="accent1">
                  <a:lumMod val="50000"/>
                </a:schemeClr>
              </a:solidFill>
            </a:rPr>
            <a:t>PRODUCTIVOS</a:t>
          </a:r>
        </a:p>
        <a:p>
          <a:pPr marL="0" lvl="0" indent="0" algn="ctr" defTabSz="488950">
            <a:lnSpc>
              <a:spcPct val="90000"/>
            </a:lnSpc>
            <a:spcBef>
              <a:spcPct val="0"/>
            </a:spcBef>
            <a:spcAft>
              <a:spcPct val="35000"/>
            </a:spcAft>
            <a:buNone/>
          </a:pPr>
          <a:r>
            <a:rPr lang="es-CO" sz="1100" b="1" kern="1200" dirty="0">
              <a:solidFill>
                <a:schemeClr val="accent1">
                  <a:lumMod val="50000"/>
                </a:schemeClr>
              </a:solidFill>
            </a:rPr>
            <a:t>1.762</a:t>
          </a:r>
        </a:p>
        <a:p>
          <a:pPr marL="0" lvl="0" indent="0" algn="ctr" defTabSz="488950">
            <a:lnSpc>
              <a:spcPct val="90000"/>
            </a:lnSpc>
            <a:spcBef>
              <a:spcPct val="0"/>
            </a:spcBef>
            <a:spcAft>
              <a:spcPct val="35000"/>
            </a:spcAft>
            <a:buNone/>
          </a:pPr>
          <a:r>
            <a:rPr lang="es-CO" sz="1100" b="1" kern="1200" dirty="0">
              <a:solidFill>
                <a:schemeClr val="accent1">
                  <a:lumMod val="50000"/>
                </a:schemeClr>
              </a:solidFill>
            </a:rPr>
            <a:t>$476.791</a:t>
          </a:r>
        </a:p>
      </dsp:txBody>
      <dsp:txXfrm>
        <a:off x="2063161" y="3412881"/>
        <a:ext cx="1468361" cy="911703"/>
      </dsp:txXfrm>
    </dsp:sp>
    <dsp:sp modelId="{865EE2D3-02E4-4AC7-BEDA-5296E95E5322}">
      <dsp:nvSpPr>
        <dsp:cNvPr id="0" name=""/>
        <dsp:cNvSpPr/>
      </dsp:nvSpPr>
      <dsp:spPr>
        <a:xfrm>
          <a:off x="4076100" y="3223390"/>
          <a:ext cx="1525089" cy="9684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294C34-3F10-40D0-9FAC-193D1E554B5D}">
      <dsp:nvSpPr>
        <dsp:cNvPr id="0" name=""/>
        <dsp:cNvSpPr/>
      </dsp:nvSpPr>
      <dsp:spPr>
        <a:xfrm>
          <a:off x="4245555" y="3384372"/>
          <a:ext cx="1525089" cy="9684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dirty="0">
              <a:solidFill>
                <a:schemeClr val="accent1">
                  <a:lumMod val="50000"/>
                </a:schemeClr>
              </a:solidFill>
            </a:rPr>
            <a:t>POR ELABORAR</a:t>
          </a:r>
        </a:p>
        <a:p>
          <a:pPr marL="0" lvl="0" indent="0" algn="ctr" defTabSz="488950">
            <a:lnSpc>
              <a:spcPct val="90000"/>
            </a:lnSpc>
            <a:spcBef>
              <a:spcPct val="0"/>
            </a:spcBef>
            <a:spcAft>
              <a:spcPct val="35000"/>
            </a:spcAft>
            <a:buNone/>
          </a:pPr>
          <a:r>
            <a:rPr lang="es-CO" sz="1100" b="1" kern="1200" dirty="0">
              <a:solidFill>
                <a:schemeClr val="accent1">
                  <a:lumMod val="50000"/>
                </a:schemeClr>
              </a:solidFill>
            </a:rPr>
            <a:t>1.054</a:t>
          </a:r>
        </a:p>
        <a:p>
          <a:pPr marL="0" lvl="0" indent="0" algn="ctr" defTabSz="488950">
            <a:lnSpc>
              <a:spcPct val="90000"/>
            </a:lnSpc>
            <a:spcBef>
              <a:spcPct val="0"/>
            </a:spcBef>
            <a:spcAft>
              <a:spcPct val="35000"/>
            </a:spcAft>
            <a:buNone/>
          </a:pPr>
          <a:r>
            <a:rPr lang="es-CO" sz="1100" b="1" kern="1200" dirty="0">
              <a:solidFill>
                <a:schemeClr val="accent1">
                  <a:lumMod val="50000"/>
                </a:schemeClr>
              </a:solidFill>
            </a:rPr>
            <a:t>$72.474</a:t>
          </a:r>
        </a:p>
      </dsp:txBody>
      <dsp:txXfrm>
        <a:off x="4273919" y="3412736"/>
        <a:ext cx="1468361" cy="911703"/>
      </dsp:txXfrm>
    </dsp:sp>
    <dsp:sp modelId="{C09A5B05-EA34-47F2-A561-8B7FEB9BD89E}">
      <dsp:nvSpPr>
        <dsp:cNvPr id="0" name=""/>
        <dsp:cNvSpPr/>
      </dsp:nvSpPr>
      <dsp:spPr>
        <a:xfrm>
          <a:off x="3729341" y="1811557"/>
          <a:ext cx="1525089" cy="9684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576ECA-9D6C-448D-AEEC-6123CD9180F3}">
      <dsp:nvSpPr>
        <dsp:cNvPr id="0" name=""/>
        <dsp:cNvSpPr/>
      </dsp:nvSpPr>
      <dsp:spPr>
        <a:xfrm>
          <a:off x="3898795" y="1972538"/>
          <a:ext cx="1525089" cy="9684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s-CO" sz="1100" b="1" kern="1200">
              <a:solidFill>
                <a:schemeClr val="accent1">
                  <a:lumMod val="50000"/>
                </a:schemeClr>
              </a:solidFill>
            </a:rPr>
            <a:t>NO VIABLE JURIDICAMENTE</a:t>
          </a:r>
        </a:p>
        <a:p>
          <a:pPr marL="0" lvl="0" indent="0" algn="ctr" defTabSz="488950">
            <a:lnSpc>
              <a:spcPct val="90000"/>
            </a:lnSpc>
            <a:spcBef>
              <a:spcPct val="0"/>
            </a:spcBef>
            <a:spcAft>
              <a:spcPct val="35000"/>
            </a:spcAft>
            <a:buNone/>
          </a:pPr>
          <a:r>
            <a:rPr lang="es-CO" sz="1100" b="1" kern="1200">
              <a:solidFill>
                <a:schemeClr val="accent1">
                  <a:lumMod val="50000"/>
                </a:schemeClr>
              </a:solidFill>
            </a:rPr>
            <a:t>682</a:t>
          </a:r>
        </a:p>
        <a:p>
          <a:pPr marL="0" lvl="0" indent="0" algn="ctr" defTabSz="488950">
            <a:lnSpc>
              <a:spcPct val="90000"/>
            </a:lnSpc>
            <a:spcBef>
              <a:spcPct val="0"/>
            </a:spcBef>
            <a:spcAft>
              <a:spcPct val="35000"/>
            </a:spcAft>
            <a:buNone/>
          </a:pPr>
          <a:r>
            <a:rPr lang="es-CO" sz="1100" b="1" kern="1200">
              <a:solidFill>
                <a:schemeClr val="accent1">
                  <a:lumMod val="50000"/>
                </a:schemeClr>
              </a:solidFill>
            </a:rPr>
            <a:t>$223.191</a:t>
          </a:r>
          <a:endParaRPr lang="es-CO" sz="1100" b="1" kern="1200" dirty="0">
            <a:solidFill>
              <a:schemeClr val="accent1">
                <a:lumMod val="50000"/>
              </a:schemeClr>
            </a:solidFill>
          </a:endParaRPr>
        </a:p>
      </dsp:txBody>
      <dsp:txXfrm>
        <a:off x="3927159" y="2000902"/>
        <a:ext cx="1468361" cy="911703"/>
      </dsp:txXfrm>
    </dsp:sp>
    <dsp:sp modelId="{26E910E3-C1A1-48F7-B26B-0E053DDD7E9B}">
      <dsp:nvSpPr>
        <dsp:cNvPr id="0" name=""/>
        <dsp:cNvSpPr/>
      </dsp:nvSpPr>
      <dsp:spPr>
        <a:xfrm>
          <a:off x="5593339" y="1811557"/>
          <a:ext cx="1525089" cy="9684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9E9244-E14C-4D51-8301-00F5C82D36EC}">
      <dsp:nvSpPr>
        <dsp:cNvPr id="0" name=""/>
        <dsp:cNvSpPr/>
      </dsp:nvSpPr>
      <dsp:spPr>
        <a:xfrm>
          <a:off x="5762793" y="1972538"/>
          <a:ext cx="1525089" cy="9684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b="1" kern="1200" dirty="0">
              <a:solidFill>
                <a:schemeClr val="accent1">
                  <a:lumMod val="50000"/>
                </a:schemeClr>
              </a:solidFill>
            </a:rPr>
            <a:t>EN SANEAMIENTO JURIDICO</a:t>
          </a:r>
        </a:p>
        <a:p>
          <a:pPr marL="0" lvl="0" indent="0" algn="ctr" defTabSz="533400">
            <a:lnSpc>
              <a:spcPct val="90000"/>
            </a:lnSpc>
            <a:spcBef>
              <a:spcPct val="0"/>
            </a:spcBef>
            <a:spcAft>
              <a:spcPct val="35000"/>
            </a:spcAft>
            <a:buNone/>
          </a:pPr>
          <a:r>
            <a:rPr lang="es-CO" sz="1200" b="1" kern="1200" dirty="0">
              <a:solidFill>
                <a:schemeClr val="accent1">
                  <a:lumMod val="50000"/>
                </a:schemeClr>
              </a:solidFill>
            </a:rPr>
            <a:t>1.696</a:t>
          </a:r>
        </a:p>
        <a:p>
          <a:pPr marL="0" lvl="0" indent="0" algn="ctr" defTabSz="533400">
            <a:lnSpc>
              <a:spcPct val="90000"/>
            </a:lnSpc>
            <a:spcBef>
              <a:spcPct val="0"/>
            </a:spcBef>
            <a:spcAft>
              <a:spcPct val="35000"/>
            </a:spcAft>
            <a:buNone/>
          </a:pPr>
          <a:r>
            <a:rPr lang="es-CO" sz="1200" b="1" kern="1200" dirty="0">
              <a:solidFill>
                <a:schemeClr val="accent1">
                  <a:lumMod val="50000"/>
                </a:schemeClr>
              </a:solidFill>
            </a:rPr>
            <a:t>$300.146</a:t>
          </a:r>
        </a:p>
      </dsp:txBody>
      <dsp:txXfrm>
        <a:off x="5791157" y="2000902"/>
        <a:ext cx="1468361" cy="911703"/>
      </dsp:txXfrm>
    </dsp:sp>
    <dsp:sp modelId="{F5AFDA61-5CD9-4A77-896C-66A8755AEDE8}">
      <dsp:nvSpPr>
        <dsp:cNvPr id="0" name=""/>
        <dsp:cNvSpPr/>
      </dsp:nvSpPr>
      <dsp:spPr>
        <a:xfrm>
          <a:off x="7457337" y="1811557"/>
          <a:ext cx="1525089" cy="9684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DF180C-9933-41B9-B98B-EDECBC7076EF}">
      <dsp:nvSpPr>
        <dsp:cNvPr id="0" name=""/>
        <dsp:cNvSpPr/>
      </dsp:nvSpPr>
      <dsp:spPr>
        <a:xfrm>
          <a:off x="7626791" y="1972538"/>
          <a:ext cx="1525089" cy="9684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b="1" kern="1200" dirty="0">
              <a:solidFill>
                <a:schemeClr val="accent1">
                  <a:lumMod val="50000"/>
                </a:schemeClr>
              </a:solidFill>
            </a:rPr>
            <a:t>EN ESTUDIO DE VIABILIDAD JURIDICA</a:t>
          </a:r>
        </a:p>
        <a:p>
          <a:pPr marL="0" lvl="0" indent="0" algn="ctr" defTabSz="533400">
            <a:lnSpc>
              <a:spcPct val="90000"/>
            </a:lnSpc>
            <a:spcBef>
              <a:spcPct val="0"/>
            </a:spcBef>
            <a:spcAft>
              <a:spcPct val="35000"/>
            </a:spcAft>
            <a:buNone/>
          </a:pPr>
          <a:r>
            <a:rPr lang="es-CO" sz="1200" b="1" kern="1200" dirty="0">
              <a:solidFill>
                <a:schemeClr val="accent1">
                  <a:lumMod val="50000"/>
                </a:schemeClr>
              </a:solidFill>
            </a:rPr>
            <a:t>3.159</a:t>
          </a:r>
        </a:p>
        <a:p>
          <a:pPr marL="0" lvl="0" indent="0" algn="ctr" defTabSz="533400">
            <a:lnSpc>
              <a:spcPct val="90000"/>
            </a:lnSpc>
            <a:spcBef>
              <a:spcPct val="0"/>
            </a:spcBef>
            <a:spcAft>
              <a:spcPct val="35000"/>
            </a:spcAft>
            <a:buNone/>
          </a:pPr>
          <a:r>
            <a:rPr lang="es-CO" sz="1200" b="1" kern="1200" dirty="0">
              <a:solidFill>
                <a:schemeClr val="accent1">
                  <a:lumMod val="50000"/>
                </a:schemeClr>
              </a:solidFill>
            </a:rPr>
            <a:t>$534.093</a:t>
          </a:r>
        </a:p>
      </dsp:txBody>
      <dsp:txXfrm>
        <a:off x="7655155" y="2000902"/>
        <a:ext cx="1468361" cy="911703"/>
      </dsp:txXfrm>
    </dsp:sp>
    <dsp:sp modelId="{2508287B-FE73-4B28-B8DA-72A121D8288F}">
      <dsp:nvSpPr>
        <dsp:cNvPr id="0" name=""/>
        <dsp:cNvSpPr/>
      </dsp:nvSpPr>
      <dsp:spPr>
        <a:xfrm>
          <a:off x="9321335" y="1811557"/>
          <a:ext cx="1525089" cy="9684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729C0B-2F0D-4036-9233-405AE460B704}">
      <dsp:nvSpPr>
        <dsp:cNvPr id="0" name=""/>
        <dsp:cNvSpPr/>
      </dsp:nvSpPr>
      <dsp:spPr>
        <a:xfrm>
          <a:off x="9490789" y="1972538"/>
          <a:ext cx="1525089" cy="9684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b="1" kern="1200" dirty="0">
              <a:solidFill>
                <a:schemeClr val="accent1">
                  <a:lumMod val="50000"/>
                </a:schemeClr>
              </a:solidFill>
            </a:rPr>
            <a:t>RETIRADOS                 360</a:t>
          </a:r>
        </a:p>
        <a:p>
          <a:pPr marL="0" lvl="0" indent="0" algn="ctr" defTabSz="533400">
            <a:lnSpc>
              <a:spcPct val="90000"/>
            </a:lnSpc>
            <a:spcBef>
              <a:spcPct val="0"/>
            </a:spcBef>
            <a:spcAft>
              <a:spcPct val="35000"/>
            </a:spcAft>
            <a:buNone/>
          </a:pPr>
          <a:r>
            <a:rPr lang="es-CO" sz="1200" b="1" kern="1200" dirty="0">
              <a:solidFill>
                <a:schemeClr val="accent1">
                  <a:lumMod val="50000"/>
                </a:schemeClr>
              </a:solidFill>
            </a:rPr>
            <a:t>$109.394    </a:t>
          </a:r>
        </a:p>
      </dsp:txBody>
      <dsp:txXfrm>
        <a:off x="9519153" y="2000902"/>
        <a:ext cx="1468361" cy="9117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5D0FD-F885-47A5-8503-6081E701E9E3}">
      <dsp:nvSpPr>
        <dsp:cNvPr id="0" name=""/>
        <dsp:cNvSpPr/>
      </dsp:nvSpPr>
      <dsp:spPr>
        <a:xfrm rot="5400000">
          <a:off x="677492" y="1118844"/>
          <a:ext cx="989521" cy="1126535"/>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D74898-F815-487B-BDBD-E1CE92D294E1}">
      <dsp:nvSpPr>
        <dsp:cNvPr id="0" name=""/>
        <dsp:cNvSpPr/>
      </dsp:nvSpPr>
      <dsp:spPr>
        <a:xfrm>
          <a:off x="415329" y="21940"/>
          <a:ext cx="1665771" cy="1165985"/>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CO" sz="2800" kern="1200" dirty="0"/>
            <a:t>Etapa Previa</a:t>
          </a:r>
        </a:p>
      </dsp:txBody>
      <dsp:txXfrm>
        <a:off x="472258" y="78869"/>
        <a:ext cx="1551913" cy="1052127"/>
      </dsp:txXfrm>
    </dsp:sp>
    <dsp:sp modelId="{DF24C73C-5EA6-4DAE-A369-E1FEE29E553B}">
      <dsp:nvSpPr>
        <dsp:cNvPr id="0" name=""/>
        <dsp:cNvSpPr/>
      </dsp:nvSpPr>
      <dsp:spPr>
        <a:xfrm>
          <a:off x="2156911" y="177709"/>
          <a:ext cx="4550833" cy="942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s-CO" sz="1400" kern="1200" dirty="0"/>
            <a:t>Comunicaciones autoridades</a:t>
          </a:r>
        </a:p>
        <a:p>
          <a:pPr marL="114300" lvl="1" indent="-114300" algn="l" defTabSz="622300">
            <a:lnSpc>
              <a:spcPct val="90000"/>
            </a:lnSpc>
            <a:spcBef>
              <a:spcPct val="0"/>
            </a:spcBef>
            <a:spcAft>
              <a:spcPct val="15000"/>
            </a:spcAft>
            <a:buChar char="•"/>
          </a:pPr>
          <a:r>
            <a:rPr lang="es-CO" sz="1400" kern="1200" dirty="0"/>
            <a:t>Comunicación ocupantes</a:t>
          </a:r>
        </a:p>
        <a:p>
          <a:pPr marL="114300" lvl="1" indent="-114300" algn="l" defTabSz="622300">
            <a:lnSpc>
              <a:spcPct val="90000"/>
            </a:lnSpc>
            <a:spcBef>
              <a:spcPct val="0"/>
            </a:spcBef>
            <a:spcAft>
              <a:spcPct val="15000"/>
            </a:spcAft>
            <a:buChar char="•"/>
          </a:pPr>
          <a:r>
            <a:rPr lang="es-CO" sz="1400" kern="1200" dirty="0"/>
            <a:t>Caracterización del predio</a:t>
          </a:r>
        </a:p>
        <a:p>
          <a:pPr marL="114300" lvl="1" indent="-114300" algn="l" defTabSz="622300">
            <a:lnSpc>
              <a:spcPct val="90000"/>
            </a:lnSpc>
            <a:spcBef>
              <a:spcPct val="0"/>
            </a:spcBef>
            <a:spcAft>
              <a:spcPct val="15000"/>
            </a:spcAft>
            <a:buChar char="•"/>
          </a:pPr>
          <a:r>
            <a:rPr lang="es-CO" sz="1400" kern="1200" dirty="0"/>
            <a:t>Organización logística</a:t>
          </a:r>
        </a:p>
      </dsp:txBody>
      <dsp:txXfrm>
        <a:off x="2156911" y="177709"/>
        <a:ext cx="4550833" cy="942401"/>
      </dsp:txXfrm>
    </dsp:sp>
    <dsp:sp modelId="{31FE5887-5803-44CB-8313-C6B27666C9C4}">
      <dsp:nvSpPr>
        <dsp:cNvPr id="0" name=""/>
        <dsp:cNvSpPr/>
      </dsp:nvSpPr>
      <dsp:spPr>
        <a:xfrm rot="5400000">
          <a:off x="2910105" y="2428631"/>
          <a:ext cx="989521" cy="1126535"/>
        </a:xfrm>
        <a:prstGeom prst="bentUpArrow">
          <a:avLst>
            <a:gd name="adj1" fmla="val 32840"/>
            <a:gd name="adj2" fmla="val 25000"/>
            <a:gd name="adj3" fmla="val 35780"/>
          </a:avLst>
        </a:prstGeom>
        <a:solidFill>
          <a:schemeClr val="accent1">
            <a:tint val="50000"/>
            <a:hueOff val="-13089511"/>
            <a:satOff val="-703"/>
            <a:lumOff val="1136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20633F-9534-4808-BBB6-A0B64254633A}">
      <dsp:nvSpPr>
        <dsp:cNvPr id="0" name=""/>
        <dsp:cNvSpPr/>
      </dsp:nvSpPr>
      <dsp:spPr>
        <a:xfrm>
          <a:off x="2595845" y="1331727"/>
          <a:ext cx="1769965" cy="1165985"/>
        </a:xfrm>
        <a:prstGeom prst="roundRect">
          <a:avLst>
            <a:gd name="adj" fmla="val 166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CO" sz="2800" kern="1200" dirty="0"/>
            <a:t>Diligencia</a:t>
          </a:r>
        </a:p>
      </dsp:txBody>
      <dsp:txXfrm>
        <a:off x="2652774" y="1388656"/>
        <a:ext cx="1656107" cy="1052127"/>
      </dsp:txXfrm>
    </dsp:sp>
    <dsp:sp modelId="{2D1E3DAF-D059-469A-A785-ED8BD3A2D2EB}">
      <dsp:nvSpPr>
        <dsp:cNvPr id="0" name=""/>
        <dsp:cNvSpPr/>
      </dsp:nvSpPr>
      <dsp:spPr>
        <a:xfrm>
          <a:off x="4333631" y="1448490"/>
          <a:ext cx="2868281" cy="942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s-CO" sz="1400" kern="1200" dirty="0"/>
            <a:t>Presentación de las partes</a:t>
          </a:r>
        </a:p>
        <a:p>
          <a:pPr marL="114300" lvl="1" indent="-114300" algn="l" defTabSz="622300">
            <a:lnSpc>
              <a:spcPct val="90000"/>
            </a:lnSpc>
            <a:spcBef>
              <a:spcPct val="0"/>
            </a:spcBef>
            <a:spcAft>
              <a:spcPct val="15000"/>
            </a:spcAft>
            <a:buChar char="•"/>
          </a:pPr>
          <a:r>
            <a:rPr lang="es-CO" sz="1400" kern="1200" dirty="0"/>
            <a:t>Levantar Acta</a:t>
          </a:r>
        </a:p>
        <a:p>
          <a:pPr marL="114300" lvl="1" indent="-114300" algn="l" defTabSz="622300">
            <a:lnSpc>
              <a:spcPct val="90000"/>
            </a:lnSpc>
            <a:spcBef>
              <a:spcPct val="0"/>
            </a:spcBef>
            <a:spcAft>
              <a:spcPct val="15000"/>
            </a:spcAft>
            <a:buChar char="•"/>
          </a:pPr>
          <a:r>
            <a:rPr lang="es-CO" sz="1400" kern="1200" dirty="0"/>
            <a:t>Oposiciones</a:t>
          </a:r>
        </a:p>
        <a:p>
          <a:pPr marL="114300" lvl="1" indent="-114300" algn="l" defTabSz="622300">
            <a:lnSpc>
              <a:spcPct val="90000"/>
            </a:lnSpc>
            <a:spcBef>
              <a:spcPct val="0"/>
            </a:spcBef>
            <a:spcAft>
              <a:spcPct val="15000"/>
            </a:spcAft>
            <a:buChar char="•"/>
          </a:pPr>
          <a:r>
            <a:rPr lang="es-CO" sz="1400" kern="1200" dirty="0"/>
            <a:t>Retiro enseres</a:t>
          </a:r>
        </a:p>
      </dsp:txBody>
      <dsp:txXfrm>
        <a:off x="4333631" y="1448490"/>
        <a:ext cx="2868281" cy="942401"/>
      </dsp:txXfrm>
    </dsp:sp>
    <dsp:sp modelId="{45E36AF4-1749-4BFF-8B95-7AB02769FE5B}">
      <dsp:nvSpPr>
        <dsp:cNvPr id="0" name=""/>
        <dsp:cNvSpPr/>
      </dsp:nvSpPr>
      <dsp:spPr>
        <a:xfrm>
          <a:off x="4780245" y="2641513"/>
          <a:ext cx="1665771" cy="1165985"/>
        </a:xfrm>
        <a:prstGeom prst="roundRect">
          <a:avLst>
            <a:gd name="adj" fmla="val 166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CO" sz="2800" kern="1200" dirty="0"/>
            <a:t>Etapa posterior</a:t>
          </a:r>
        </a:p>
      </dsp:txBody>
      <dsp:txXfrm>
        <a:off x="4837174" y="2698442"/>
        <a:ext cx="1551913" cy="1052127"/>
      </dsp:txXfrm>
    </dsp:sp>
    <dsp:sp modelId="{8DE30F60-CFD5-4C97-AA22-7242AE3EE447}">
      <dsp:nvSpPr>
        <dsp:cNvPr id="0" name=""/>
        <dsp:cNvSpPr/>
      </dsp:nvSpPr>
      <dsp:spPr>
        <a:xfrm>
          <a:off x="6416679" y="2787887"/>
          <a:ext cx="1941599" cy="942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s-CO" sz="1800" kern="1200" dirty="0"/>
            <a:t>Entrega de enseres</a:t>
          </a:r>
        </a:p>
      </dsp:txBody>
      <dsp:txXfrm>
        <a:off x="6416679" y="2787887"/>
        <a:ext cx="1941599" cy="9424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EEF8D-59A6-49C2-B227-E0581E0083CE}">
      <dsp:nvSpPr>
        <dsp:cNvPr id="0" name=""/>
        <dsp:cNvSpPr/>
      </dsp:nvSpPr>
      <dsp:spPr>
        <a:xfrm>
          <a:off x="0" y="805936"/>
          <a:ext cx="8128000" cy="1183746"/>
        </a:xfrm>
        <a:prstGeom prst="rightArrow">
          <a:avLst>
            <a:gd name="adj1" fmla="val 50000"/>
            <a:gd name="adj2" fmla="val 50000"/>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254000" bIns="187920" numCol="1" spcCol="1270" anchor="ctr" anchorCtr="0">
          <a:noAutofit/>
        </a:bodyPr>
        <a:lstStyle/>
        <a:p>
          <a:pPr marL="0" lvl="0" indent="0" algn="l" defTabSz="977900">
            <a:lnSpc>
              <a:spcPct val="90000"/>
            </a:lnSpc>
            <a:spcBef>
              <a:spcPct val="0"/>
            </a:spcBef>
            <a:spcAft>
              <a:spcPct val="35000"/>
            </a:spcAft>
            <a:buNone/>
          </a:pPr>
          <a:r>
            <a:rPr lang="es-CO" sz="2200" kern="1200" dirty="0"/>
            <a:t>1)Cronograma</a:t>
          </a:r>
        </a:p>
      </dsp:txBody>
      <dsp:txXfrm>
        <a:off x="0" y="1101873"/>
        <a:ext cx="7832064" cy="591873"/>
      </dsp:txXfrm>
    </dsp:sp>
    <dsp:sp modelId="{04FDCECE-C0FA-4B80-B771-176309011FF6}">
      <dsp:nvSpPr>
        <dsp:cNvPr id="0" name=""/>
        <dsp:cNvSpPr/>
      </dsp:nvSpPr>
      <dsp:spPr>
        <a:xfrm>
          <a:off x="0" y="1647691"/>
          <a:ext cx="2503424" cy="2280331"/>
        </a:xfrm>
        <a:prstGeom prst="rect">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kern="1200" dirty="0"/>
            <a:t>La Regional realiza un cronograma mensual con las prioridades internas y solicitudes especiales</a:t>
          </a:r>
        </a:p>
      </dsp:txBody>
      <dsp:txXfrm>
        <a:off x="0" y="1647691"/>
        <a:ext cx="2503424" cy="2280331"/>
      </dsp:txXfrm>
    </dsp:sp>
    <dsp:sp modelId="{89CC0A43-B819-40A7-9853-C74E16EA4214}">
      <dsp:nvSpPr>
        <dsp:cNvPr id="0" name=""/>
        <dsp:cNvSpPr/>
      </dsp:nvSpPr>
      <dsp:spPr>
        <a:xfrm>
          <a:off x="2503423" y="1186668"/>
          <a:ext cx="5624576" cy="1183746"/>
        </a:xfrm>
        <a:prstGeom prst="rightArrow">
          <a:avLst>
            <a:gd name="adj1" fmla="val 50000"/>
            <a:gd name="adj2" fmla="val 50000"/>
          </a:avLst>
        </a:prstGeom>
        <a:gradFill rotWithShape="0">
          <a:gsLst>
            <a:gs pos="0">
              <a:schemeClr val="accent2">
                <a:hueOff val="2340759"/>
                <a:satOff val="-2919"/>
                <a:lumOff val="686"/>
                <a:alphaOff val="0"/>
                <a:tint val="100000"/>
                <a:shade val="100000"/>
                <a:satMod val="130000"/>
              </a:schemeClr>
            </a:gs>
            <a:gs pos="100000">
              <a:schemeClr val="accent2">
                <a:hueOff val="2340759"/>
                <a:satOff val="-2919"/>
                <a:lumOff val="68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254000" bIns="187920" numCol="1" spcCol="1270" anchor="ctr" anchorCtr="0">
          <a:noAutofit/>
        </a:bodyPr>
        <a:lstStyle/>
        <a:p>
          <a:pPr marL="0" lvl="0" indent="0" algn="l" defTabSz="977900">
            <a:lnSpc>
              <a:spcPct val="90000"/>
            </a:lnSpc>
            <a:spcBef>
              <a:spcPct val="0"/>
            </a:spcBef>
            <a:spcAft>
              <a:spcPct val="35000"/>
            </a:spcAft>
            <a:buNone/>
          </a:pPr>
          <a:r>
            <a:rPr lang="es-CO" sz="2200" kern="1200" dirty="0">
              <a:solidFill>
                <a:schemeClr val="tx1">
                  <a:lumMod val="65000"/>
                  <a:lumOff val="35000"/>
                </a:schemeClr>
              </a:solidFill>
            </a:rPr>
            <a:t>2) Aprobación del Comité</a:t>
          </a:r>
        </a:p>
      </dsp:txBody>
      <dsp:txXfrm>
        <a:off x="2503423" y="1482605"/>
        <a:ext cx="5328640" cy="591873"/>
      </dsp:txXfrm>
    </dsp:sp>
    <dsp:sp modelId="{1E7F772C-43B6-49E5-A757-A7E1B4D38DAE}">
      <dsp:nvSpPr>
        <dsp:cNvPr id="0" name=""/>
        <dsp:cNvSpPr/>
      </dsp:nvSpPr>
      <dsp:spPr>
        <a:xfrm>
          <a:off x="2503423" y="2042273"/>
          <a:ext cx="2503424" cy="2280331"/>
        </a:xfrm>
        <a:prstGeom prst="rect">
          <a:avLst/>
        </a:prstGeom>
        <a:solidFill>
          <a:schemeClr val="lt1">
            <a:hueOff val="0"/>
            <a:satOff val="0"/>
            <a:lumOff val="0"/>
            <a:alphaOff val="0"/>
          </a:schemeClr>
        </a:solidFill>
        <a:ln w="9525" cap="flat" cmpd="sng" algn="ctr">
          <a:solidFill>
            <a:schemeClr val="accent2">
              <a:hueOff val="2340759"/>
              <a:satOff val="-2919"/>
              <a:lumOff val="686"/>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kern="1200" dirty="0"/>
            <a:t>El Comité Regional aprueba el cronograma de las diligencias </a:t>
          </a:r>
        </a:p>
      </dsp:txBody>
      <dsp:txXfrm>
        <a:off x="2503423" y="2042273"/>
        <a:ext cx="2503424" cy="2280331"/>
      </dsp:txXfrm>
    </dsp:sp>
    <dsp:sp modelId="{6FDAC55F-2324-46D0-B560-259F0636B7A5}">
      <dsp:nvSpPr>
        <dsp:cNvPr id="0" name=""/>
        <dsp:cNvSpPr/>
      </dsp:nvSpPr>
      <dsp:spPr>
        <a:xfrm>
          <a:off x="5006848" y="1524016"/>
          <a:ext cx="3121152" cy="1183746"/>
        </a:xfrm>
        <a:prstGeom prst="rightArrow">
          <a:avLst>
            <a:gd name="adj1" fmla="val 50000"/>
            <a:gd name="adj2" fmla="val 50000"/>
          </a:avLst>
        </a:prstGeom>
        <a:gradFill rotWithShape="0">
          <a:gsLst>
            <a:gs pos="0">
              <a:schemeClr val="accent2">
                <a:hueOff val="4681519"/>
                <a:satOff val="-5839"/>
                <a:lumOff val="1373"/>
                <a:alphaOff val="0"/>
                <a:tint val="100000"/>
                <a:shade val="100000"/>
                <a:satMod val="130000"/>
              </a:schemeClr>
            </a:gs>
            <a:gs pos="100000">
              <a:schemeClr val="accent2">
                <a:hueOff val="4681519"/>
                <a:satOff val="-5839"/>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254000" bIns="187920" numCol="1" spcCol="1270" anchor="ctr" anchorCtr="0">
          <a:noAutofit/>
        </a:bodyPr>
        <a:lstStyle/>
        <a:p>
          <a:pPr marL="0" lvl="0" indent="0" algn="l" defTabSz="977900">
            <a:lnSpc>
              <a:spcPct val="90000"/>
            </a:lnSpc>
            <a:spcBef>
              <a:spcPct val="0"/>
            </a:spcBef>
            <a:spcAft>
              <a:spcPct val="35000"/>
            </a:spcAft>
            <a:buNone/>
          </a:pPr>
          <a:r>
            <a:rPr lang="es-CO" sz="2200" kern="1200" dirty="0">
              <a:solidFill>
                <a:schemeClr val="accent1">
                  <a:lumMod val="50000"/>
                </a:schemeClr>
              </a:solidFill>
            </a:rPr>
            <a:t>3) Comunicaciones</a:t>
          </a:r>
        </a:p>
      </dsp:txBody>
      <dsp:txXfrm>
        <a:off x="5006848" y="1819953"/>
        <a:ext cx="2825216" cy="591873"/>
      </dsp:txXfrm>
    </dsp:sp>
    <dsp:sp modelId="{88BC03E0-5BC8-452B-B6D4-8CE0AF755F08}">
      <dsp:nvSpPr>
        <dsp:cNvPr id="0" name=""/>
        <dsp:cNvSpPr/>
      </dsp:nvSpPr>
      <dsp:spPr>
        <a:xfrm>
          <a:off x="5006848" y="2436855"/>
          <a:ext cx="2503424" cy="2246958"/>
        </a:xfrm>
        <a:prstGeom prst="rect">
          <a:avLst/>
        </a:prstGeom>
        <a:solidFill>
          <a:schemeClr val="lt1">
            <a:hueOff val="0"/>
            <a:satOff val="0"/>
            <a:lumOff val="0"/>
            <a:alphaOff val="0"/>
          </a:schemeClr>
        </a:solidFill>
        <a:ln w="9525" cap="flat" cmpd="sng" algn="ctr">
          <a:solidFill>
            <a:schemeClr val="accent2">
              <a:hueOff val="4681519"/>
              <a:satOff val="-5839"/>
              <a:lumOff val="1373"/>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kern="1200" dirty="0"/>
            <a:t>Aprobado el cronograma se comunica las entidades y al ocupante:</a:t>
          </a:r>
        </a:p>
        <a:p>
          <a:pPr marL="0" lvl="0" indent="0" algn="l" defTabSz="800100">
            <a:lnSpc>
              <a:spcPct val="90000"/>
            </a:lnSpc>
            <a:spcBef>
              <a:spcPct val="0"/>
            </a:spcBef>
            <a:spcAft>
              <a:spcPct val="35000"/>
            </a:spcAft>
            <a:buNone/>
          </a:pPr>
          <a:r>
            <a:rPr lang="es-CO" sz="1800" kern="1200" dirty="0"/>
            <a:t>ICBF, Ministerio Público, Oficina de Adulto Mayor, Policía y demás necesarias </a:t>
          </a:r>
        </a:p>
      </dsp:txBody>
      <dsp:txXfrm>
        <a:off x="5006848" y="2436855"/>
        <a:ext cx="2503424" cy="22469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F49D1-DAD7-48A3-81A0-D1BE637E4E0D}">
      <dsp:nvSpPr>
        <dsp:cNvPr id="0" name=""/>
        <dsp:cNvSpPr/>
      </dsp:nvSpPr>
      <dsp:spPr>
        <a:xfrm>
          <a:off x="2747" y="1368529"/>
          <a:ext cx="2168918" cy="178890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815" tIns="43815" rIns="43815" bIns="43815" numCol="1" spcCol="1270" anchor="t" anchorCtr="0">
          <a:noAutofit/>
        </a:bodyPr>
        <a:lstStyle/>
        <a:p>
          <a:pPr marL="228600" lvl="1" indent="-228600" algn="l" defTabSz="1022350">
            <a:lnSpc>
              <a:spcPct val="90000"/>
            </a:lnSpc>
            <a:spcBef>
              <a:spcPct val="0"/>
            </a:spcBef>
            <a:spcAft>
              <a:spcPct val="15000"/>
            </a:spcAft>
            <a:buChar char="•"/>
          </a:pPr>
          <a:r>
            <a:rPr lang="es-CO" sz="2300" kern="1200" dirty="0"/>
            <a:t>Funcionarios que acompañan</a:t>
          </a:r>
        </a:p>
      </dsp:txBody>
      <dsp:txXfrm>
        <a:off x="43915" y="1409697"/>
        <a:ext cx="2086582" cy="1323231"/>
      </dsp:txXfrm>
    </dsp:sp>
    <dsp:sp modelId="{1F29D406-4DD1-498D-8A68-BAC252891B14}">
      <dsp:nvSpPr>
        <dsp:cNvPr id="0" name=""/>
        <dsp:cNvSpPr/>
      </dsp:nvSpPr>
      <dsp:spPr>
        <a:xfrm>
          <a:off x="1196433" y="1704120"/>
          <a:ext cx="2525565" cy="2525565"/>
        </a:xfrm>
        <a:prstGeom prst="leftCircularArrow">
          <a:avLst>
            <a:gd name="adj1" fmla="val 3680"/>
            <a:gd name="adj2" fmla="val 458551"/>
            <a:gd name="adj3" fmla="val 2234061"/>
            <a:gd name="adj4" fmla="val 9024489"/>
            <a:gd name="adj5" fmla="val 4293"/>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04B228C-26E4-4474-8887-1E583AAF1EC3}">
      <dsp:nvSpPr>
        <dsp:cNvPr id="0" name=""/>
        <dsp:cNvSpPr/>
      </dsp:nvSpPr>
      <dsp:spPr>
        <a:xfrm>
          <a:off x="484729" y="2774097"/>
          <a:ext cx="1927927" cy="766673"/>
        </a:xfrm>
        <a:prstGeom prst="roundRect">
          <a:avLst>
            <a:gd name="adj" fmla="val 10000"/>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s-CO" sz="2300" kern="1200" dirty="0"/>
            <a:t>Presentar las partes</a:t>
          </a:r>
        </a:p>
      </dsp:txBody>
      <dsp:txXfrm>
        <a:off x="507184" y="2796552"/>
        <a:ext cx="1883017" cy="721763"/>
      </dsp:txXfrm>
    </dsp:sp>
    <dsp:sp modelId="{A6037A4C-08D4-4C96-9749-AD9157DD6B34}">
      <dsp:nvSpPr>
        <dsp:cNvPr id="0" name=""/>
        <dsp:cNvSpPr/>
      </dsp:nvSpPr>
      <dsp:spPr>
        <a:xfrm>
          <a:off x="2855212" y="1368529"/>
          <a:ext cx="2168918" cy="1788904"/>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815" tIns="43815" rIns="43815" bIns="43815" numCol="1" spcCol="1270" anchor="t" anchorCtr="0">
          <a:noAutofit/>
        </a:bodyPr>
        <a:lstStyle/>
        <a:p>
          <a:pPr marL="228600" lvl="1" indent="-228600" algn="l" defTabSz="1022350">
            <a:lnSpc>
              <a:spcPct val="90000"/>
            </a:lnSpc>
            <a:spcBef>
              <a:spcPct val="0"/>
            </a:spcBef>
            <a:spcAft>
              <a:spcPct val="15000"/>
            </a:spcAft>
            <a:buChar char="•"/>
          </a:pPr>
          <a:r>
            <a:rPr lang="es-CO" sz="2300" kern="1200" dirty="0"/>
            <a:t>Oposiciones</a:t>
          </a:r>
        </a:p>
        <a:p>
          <a:pPr marL="228600" lvl="1" indent="-228600" algn="l" defTabSz="1022350">
            <a:lnSpc>
              <a:spcPct val="90000"/>
            </a:lnSpc>
            <a:spcBef>
              <a:spcPct val="0"/>
            </a:spcBef>
            <a:spcAft>
              <a:spcPct val="15000"/>
            </a:spcAft>
            <a:buChar char="•"/>
          </a:pPr>
          <a:r>
            <a:rPr lang="es-CO" sz="2300" kern="1200" dirty="0"/>
            <a:t>Observaciones</a:t>
          </a:r>
        </a:p>
        <a:p>
          <a:pPr marL="228600" lvl="1" indent="-228600" algn="l" defTabSz="1022350">
            <a:lnSpc>
              <a:spcPct val="90000"/>
            </a:lnSpc>
            <a:spcBef>
              <a:spcPct val="0"/>
            </a:spcBef>
            <a:spcAft>
              <a:spcPct val="15000"/>
            </a:spcAft>
            <a:buChar char="•"/>
          </a:pPr>
          <a:r>
            <a:rPr lang="es-CO" sz="2300" kern="1200" dirty="0"/>
            <a:t>Decisión </a:t>
          </a:r>
        </a:p>
      </dsp:txBody>
      <dsp:txXfrm>
        <a:off x="2896380" y="1793033"/>
        <a:ext cx="2086582" cy="1323231"/>
      </dsp:txXfrm>
    </dsp:sp>
    <dsp:sp modelId="{88338E81-507A-470C-872D-4EC430A73633}">
      <dsp:nvSpPr>
        <dsp:cNvPr id="0" name=""/>
        <dsp:cNvSpPr/>
      </dsp:nvSpPr>
      <dsp:spPr>
        <a:xfrm>
          <a:off x="4020876" y="258835"/>
          <a:ext cx="2760056" cy="2760056"/>
        </a:xfrm>
        <a:prstGeom prst="circularArrow">
          <a:avLst>
            <a:gd name="adj1" fmla="val 3367"/>
            <a:gd name="adj2" fmla="val 416473"/>
            <a:gd name="adj3" fmla="val 19476099"/>
            <a:gd name="adj4" fmla="val 12643593"/>
            <a:gd name="adj5" fmla="val 3928"/>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5A622B9-9C2F-4EAD-917A-4FF3633D321E}">
      <dsp:nvSpPr>
        <dsp:cNvPr id="0" name=""/>
        <dsp:cNvSpPr/>
      </dsp:nvSpPr>
      <dsp:spPr>
        <a:xfrm>
          <a:off x="3337194" y="985192"/>
          <a:ext cx="1927927" cy="766673"/>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s-CO" sz="2300" kern="1200" dirty="0"/>
            <a:t>Acta</a:t>
          </a:r>
        </a:p>
      </dsp:txBody>
      <dsp:txXfrm>
        <a:off x="3359649" y="1007647"/>
        <a:ext cx="1883017" cy="721763"/>
      </dsp:txXfrm>
    </dsp:sp>
    <dsp:sp modelId="{D64D07A2-F402-4ABE-8113-AB641F1B8E2A}">
      <dsp:nvSpPr>
        <dsp:cNvPr id="0" name=""/>
        <dsp:cNvSpPr/>
      </dsp:nvSpPr>
      <dsp:spPr>
        <a:xfrm>
          <a:off x="5670155" y="1412589"/>
          <a:ext cx="2168918" cy="1788904"/>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815" tIns="43815" rIns="43815" bIns="43815" numCol="1" spcCol="1270" anchor="t" anchorCtr="0">
          <a:noAutofit/>
        </a:bodyPr>
        <a:lstStyle/>
        <a:p>
          <a:pPr marL="228600" lvl="1" indent="-228600" algn="l" defTabSz="1022350">
            <a:lnSpc>
              <a:spcPct val="90000"/>
            </a:lnSpc>
            <a:spcBef>
              <a:spcPct val="0"/>
            </a:spcBef>
            <a:spcAft>
              <a:spcPct val="15000"/>
            </a:spcAft>
            <a:buChar char="•"/>
          </a:pPr>
          <a:r>
            <a:rPr lang="es-CO" sz="2300" kern="1200"/>
            <a:t>Retiro enseres</a:t>
          </a:r>
        </a:p>
        <a:p>
          <a:pPr marL="228600" lvl="1" indent="-228600" algn="l" defTabSz="1022350">
            <a:lnSpc>
              <a:spcPct val="90000"/>
            </a:lnSpc>
            <a:spcBef>
              <a:spcPct val="0"/>
            </a:spcBef>
            <a:spcAft>
              <a:spcPct val="15000"/>
            </a:spcAft>
            <a:buChar char="•"/>
          </a:pPr>
          <a:r>
            <a:rPr lang="es-CO" sz="2300" kern="1200"/>
            <a:t>Recuperación del Predio</a:t>
          </a:r>
          <a:endParaRPr lang="es-CO" sz="2300" kern="1200" dirty="0"/>
        </a:p>
      </dsp:txBody>
      <dsp:txXfrm>
        <a:off x="5711323" y="1453757"/>
        <a:ext cx="2086582" cy="1323231"/>
      </dsp:txXfrm>
    </dsp:sp>
    <dsp:sp modelId="{CE82A526-12A2-4070-AD90-A8A8F742929A}">
      <dsp:nvSpPr>
        <dsp:cNvPr id="0" name=""/>
        <dsp:cNvSpPr/>
      </dsp:nvSpPr>
      <dsp:spPr>
        <a:xfrm>
          <a:off x="6901363" y="1704120"/>
          <a:ext cx="2525565" cy="2525565"/>
        </a:xfrm>
        <a:prstGeom prst="leftCircularArrow">
          <a:avLst>
            <a:gd name="adj1" fmla="val 3680"/>
            <a:gd name="adj2" fmla="val 458551"/>
            <a:gd name="adj3" fmla="val 2234061"/>
            <a:gd name="adj4" fmla="val 9024489"/>
            <a:gd name="adj5" fmla="val 4293"/>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8ECD7A0-75AA-48C3-B964-3E3A6CA9F899}">
      <dsp:nvSpPr>
        <dsp:cNvPr id="0" name=""/>
        <dsp:cNvSpPr/>
      </dsp:nvSpPr>
      <dsp:spPr>
        <a:xfrm>
          <a:off x="6189659" y="2774097"/>
          <a:ext cx="1927927" cy="766673"/>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s-CO" sz="2300" kern="1200" dirty="0"/>
            <a:t>Sí se realiza</a:t>
          </a:r>
        </a:p>
      </dsp:txBody>
      <dsp:txXfrm>
        <a:off x="6212114" y="2796552"/>
        <a:ext cx="1883017" cy="721763"/>
      </dsp:txXfrm>
    </dsp:sp>
    <dsp:sp modelId="{85AF8825-46F8-4CAA-BD84-557C8FD22BDF}">
      <dsp:nvSpPr>
        <dsp:cNvPr id="0" name=""/>
        <dsp:cNvSpPr/>
      </dsp:nvSpPr>
      <dsp:spPr>
        <a:xfrm>
          <a:off x="8560142" y="1368529"/>
          <a:ext cx="2168918" cy="1788904"/>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815" tIns="43815" rIns="43815" bIns="43815" numCol="1" spcCol="1270" anchor="t" anchorCtr="0">
          <a:noAutofit/>
        </a:bodyPr>
        <a:lstStyle/>
        <a:p>
          <a:pPr marL="228600" lvl="1" indent="-228600" algn="l" defTabSz="1022350">
            <a:lnSpc>
              <a:spcPct val="90000"/>
            </a:lnSpc>
            <a:spcBef>
              <a:spcPct val="0"/>
            </a:spcBef>
            <a:spcAft>
              <a:spcPct val="15000"/>
            </a:spcAft>
            <a:buChar char="•"/>
          </a:pPr>
          <a:r>
            <a:rPr lang="es-CO" sz="2300" kern="1200" dirty="0"/>
            <a:t>Causal de suspensión</a:t>
          </a:r>
        </a:p>
        <a:p>
          <a:pPr marL="228600" lvl="1" indent="-228600" algn="l" defTabSz="1022350">
            <a:lnSpc>
              <a:spcPct val="90000"/>
            </a:lnSpc>
            <a:spcBef>
              <a:spcPct val="0"/>
            </a:spcBef>
            <a:spcAft>
              <a:spcPct val="15000"/>
            </a:spcAft>
            <a:buChar char="•"/>
          </a:pPr>
          <a:r>
            <a:rPr lang="es-CO" sz="2300" kern="1200" dirty="0"/>
            <a:t>Reprogramar</a:t>
          </a:r>
        </a:p>
      </dsp:txBody>
      <dsp:txXfrm>
        <a:off x="8601310" y="1793033"/>
        <a:ext cx="2086582" cy="1323231"/>
      </dsp:txXfrm>
    </dsp:sp>
    <dsp:sp modelId="{241313E0-688B-4D81-9AF4-BE6F6CF71AEE}">
      <dsp:nvSpPr>
        <dsp:cNvPr id="0" name=""/>
        <dsp:cNvSpPr/>
      </dsp:nvSpPr>
      <dsp:spPr>
        <a:xfrm>
          <a:off x="9044872" y="1062128"/>
          <a:ext cx="1927927" cy="766673"/>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s-CO" sz="2300" kern="1200" dirty="0"/>
            <a:t>No se realiza</a:t>
          </a:r>
        </a:p>
      </dsp:txBody>
      <dsp:txXfrm>
        <a:off x="9067327" y="1084583"/>
        <a:ext cx="1883017" cy="7217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C3221-5891-436E-90CC-D6803013EA11}">
      <dsp:nvSpPr>
        <dsp:cNvPr id="0" name=""/>
        <dsp:cNvSpPr/>
      </dsp:nvSpPr>
      <dsp:spPr>
        <a:xfrm>
          <a:off x="533486" y="9838"/>
          <a:ext cx="8747437" cy="1273960"/>
        </a:xfrm>
        <a:prstGeom prst="rightArrow">
          <a:avLst>
            <a:gd name="adj1" fmla="val 50000"/>
            <a:gd name="adj2" fmla="val 5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202241" numCol="1" spcCol="1270" anchor="ctr" anchorCtr="0">
          <a:noAutofit/>
        </a:bodyPr>
        <a:lstStyle/>
        <a:p>
          <a:pPr marL="0" lvl="0" indent="0" algn="l" defTabSz="711200">
            <a:lnSpc>
              <a:spcPct val="90000"/>
            </a:lnSpc>
            <a:spcBef>
              <a:spcPct val="0"/>
            </a:spcBef>
            <a:spcAft>
              <a:spcPct val="35000"/>
            </a:spcAft>
            <a:buNone/>
          </a:pPr>
          <a:r>
            <a:rPr lang="es-CO" sz="1600" b="1" kern="1200" dirty="0"/>
            <a:t>UTILIZACION DE MECANISMOS DE ADMINISTRACIÓN</a:t>
          </a:r>
        </a:p>
      </dsp:txBody>
      <dsp:txXfrm>
        <a:off x="533486" y="328328"/>
        <a:ext cx="8428947" cy="636980"/>
      </dsp:txXfrm>
    </dsp:sp>
    <dsp:sp modelId="{5387164B-FC42-4FE1-B2FF-C6EE6793076B}">
      <dsp:nvSpPr>
        <dsp:cNvPr id="0" name=""/>
        <dsp:cNvSpPr/>
      </dsp:nvSpPr>
      <dsp:spPr>
        <a:xfrm>
          <a:off x="533486" y="992245"/>
          <a:ext cx="2694210" cy="2454116"/>
        </a:xfrm>
        <a:prstGeom prst="rect">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es-CO" sz="1400" b="1" kern="1200" dirty="0"/>
            <a:t>Mecanismos Disposición Definitivos </a:t>
          </a:r>
        </a:p>
        <a:p>
          <a:pPr marL="0" lvl="0" indent="0" algn="l" defTabSz="622300">
            <a:lnSpc>
              <a:spcPct val="90000"/>
            </a:lnSpc>
            <a:spcBef>
              <a:spcPct val="0"/>
            </a:spcBef>
            <a:spcAft>
              <a:spcPct val="35000"/>
            </a:spcAft>
            <a:buNone/>
          </a:pPr>
          <a:r>
            <a:rPr lang="es-CO" sz="1400" kern="1200" dirty="0"/>
            <a:t>Enajenación Temprana</a:t>
          </a:r>
        </a:p>
        <a:p>
          <a:pPr marL="0" lvl="0" indent="0" algn="l" defTabSz="622300">
            <a:lnSpc>
              <a:spcPct val="90000"/>
            </a:lnSpc>
            <a:spcBef>
              <a:spcPct val="0"/>
            </a:spcBef>
            <a:spcAft>
              <a:spcPct val="35000"/>
            </a:spcAft>
            <a:buNone/>
          </a:pPr>
          <a:r>
            <a:rPr lang="es-CO" sz="1400" kern="1200" dirty="0"/>
            <a:t>Chatarrización</a:t>
          </a:r>
        </a:p>
        <a:p>
          <a:pPr marL="0" lvl="0" indent="0" algn="l" defTabSz="622300">
            <a:lnSpc>
              <a:spcPct val="90000"/>
            </a:lnSpc>
            <a:spcBef>
              <a:spcPct val="0"/>
            </a:spcBef>
            <a:spcAft>
              <a:spcPct val="35000"/>
            </a:spcAft>
            <a:buNone/>
          </a:pPr>
          <a:r>
            <a:rPr lang="es-CO" sz="1400" kern="1200" dirty="0"/>
            <a:t>Demolición </a:t>
          </a:r>
        </a:p>
        <a:p>
          <a:pPr marL="0" lvl="0" indent="0" algn="l" defTabSz="622300">
            <a:lnSpc>
              <a:spcPct val="90000"/>
            </a:lnSpc>
            <a:spcBef>
              <a:spcPct val="0"/>
            </a:spcBef>
            <a:spcAft>
              <a:spcPct val="35000"/>
            </a:spcAft>
            <a:buNone/>
          </a:pPr>
          <a:r>
            <a:rPr lang="es-CO" sz="1400" kern="1200" dirty="0"/>
            <a:t>Destrucción</a:t>
          </a:r>
        </a:p>
        <a:p>
          <a:pPr marL="0" lvl="0" indent="0" algn="l" defTabSz="622300">
            <a:lnSpc>
              <a:spcPct val="90000"/>
            </a:lnSpc>
            <a:spcBef>
              <a:spcPct val="0"/>
            </a:spcBef>
            <a:spcAft>
              <a:spcPct val="35000"/>
            </a:spcAft>
            <a:buNone/>
          </a:pPr>
          <a:r>
            <a:rPr lang="es-CO" sz="1400" kern="1200" dirty="0"/>
            <a:t>Donación</a:t>
          </a:r>
        </a:p>
        <a:p>
          <a:pPr marL="0" lvl="0" indent="0" algn="l" defTabSz="622300">
            <a:lnSpc>
              <a:spcPct val="90000"/>
            </a:lnSpc>
            <a:spcBef>
              <a:spcPct val="0"/>
            </a:spcBef>
            <a:spcAft>
              <a:spcPct val="35000"/>
            </a:spcAft>
            <a:buNone/>
          </a:pPr>
          <a:r>
            <a:rPr lang="es-CO" sz="1400" kern="1200" dirty="0"/>
            <a:t>Destinación – Asignación Definitiva </a:t>
          </a:r>
        </a:p>
      </dsp:txBody>
      <dsp:txXfrm>
        <a:off x="533486" y="992245"/>
        <a:ext cx="2694210" cy="2454116"/>
      </dsp:txXfrm>
    </dsp:sp>
    <dsp:sp modelId="{5CEAB09C-FC63-49F6-A459-72CA6D2311B2}">
      <dsp:nvSpPr>
        <dsp:cNvPr id="0" name=""/>
        <dsp:cNvSpPr/>
      </dsp:nvSpPr>
      <dsp:spPr>
        <a:xfrm>
          <a:off x="3227696" y="434491"/>
          <a:ext cx="6053226" cy="1273960"/>
        </a:xfrm>
        <a:prstGeom prst="rightArrow">
          <a:avLst>
            <a:gd name="adj1" fmla="val 50000"/>
            <a:gd name="adj2" fmla="val 5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202241" numCol="1" spcCol="1270" anchor="ctr" anchorCtr="0">
          <a:noAutofit/>
        </a:bodyPr>
        <a:lstStyle/>
        <a:p>
          <a:pPr marL="0" lvl="0" indent="0" algn="l" defTabSz="711200">
            <a:lnSpc>
              <a:spcPct val="90000"/>
            </a:lnSpc>
            <a:spcBef>
              <a:spcPct val="0"/>
            </a:spcBef>
            <a:spcAft>
              <a:spcPct val="35000"/>
            </a:spcAft>
            <a:buNone/>
          </a:pPr>
          <a:r>
            <a:rPr lang="es-CO" sz="1600" b="1" kern="1200" dirty="0"/>
            <a:t>REGISTRO EN EL SISTEMA DE CONTROL</a:t>
          </a:r>
        </a:p>
      </dsp:txBody>
      <dsp:txXfrm>
        <a:off x="3227696" y="752981"/>
        <a:ext cx="5734736" cy="636980"/>
      </dsp:txXfrm>
    </dsp:sp>
    <dsp:sp modelId="{2BA0A823-EFB5-4EAC-B755-B377A7FD999E}">
      <dsp:nvSpPr>
        <dsp:cNvPr id="0" name=""/>
        <dsp:cNvSpPr/>
      </dsp:nvSpPr>
      <dsp:spPr>
        <a:xfrm>
          <a:off x="3295914" y="1433734"/>
          <a:ext cx="2694210" cy="2454116"/>
        </a:xfrm>
        <a:prstGeom prst="rect">
          <a:avLst/>
        </a:prstGeom>
        <a:solidFill>
          <a:schemeClr val="lt1">
            <a:hueOff val="0"/>
            <a:satOff val="0"/>
            <a:lumOff val="0"/>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r>
            <a:rPr lang="es-CO" sz="1400" kern="1200" dirty="0"/>
            <a:t>Registro en el aplicativo</a:t>
          </a:r>
        </a:p>
        <a:p>
          <a:pPr marL="0" lvl="0" indent="0" algn="ctr"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r>
            <a:rPr lang="es-CO" sz="1400" b="1" kern="1200" dirty="0"/>
            <a:t>AJUSTES EN EL APLICATIVO</a:t>
          </a:r>
        </a:p>
      </dsp:txBody>
      <dsp:txXfrm>
        <a:off x="3295914" y="1433734"/>
        <a:ext cx="2694210" cy="2454116"/>
      </dsp:txXfrm>
    </dsp:sp>
    <dsp:sp modelId="{D787325E-612A-421B-856A-4ACCFD2B9D3E}">
      <dsp:nvSpPr>
        <dsp:cNvPr id="0" name=""/>
        <dsp:cNvSpPr/>
      </dsp:nvSpPr>
      <dsp:spPr>
        <a:xfrm>
          <a:off x="5921907" y="859145"/>
          <a:ext cx="3359016" cy="1273960"/>
        </a:xfrm>
        <a:prstGeom prst="rightArrow">
          <a:avLst>
            <a:gd name="adj1" fmla="val 50000"/>
            <a:gd name="adj2" fmla="val 5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202241" numCol="1" spcCol="1270" anchor="ctr" anchorCtr="0">
          <a:noAutofit/>
        </a:bodyPr>
        <a:lstStyle/>
        <a:p>
          <a:pPr marL="0" lvl="0" indent="0" algn="l" defTabSz="711200">
            <a:lnSpc>
              <a:spcPct val="90000"/>
            </a:lnSpc>
            <a:spcBef>
              <a:spcPct val="0"/>
            </a:spcBef>
            <a:spcAft>
              <a:spcPct val="35000"/>
            </a:spcAft>
            <a:buNone/>
          </a:pPr>
          <a:r>
            <a:rPr lang="es-CO" sz="1600" b="1" kern="1200" dirty="0"/>
            <a:t>REGISTRO EN LA CONTABILIDAD </a:t>
          </a:r>
        </a:p>
      </dsp:txBody>
      <dsp:txXfrm>
        <a:off x="5921907" y="1177635"/>
        <a:ext cx="3040526" cy="636980"/>
      </dsp:txXfrm>
    </dsp:sp>
    <dsp:sp modelId="{FCB38ECF-8839-4605-A2F7-03C9E0B3E206}">
      <dsp:nvSpPr>
        <dsp:cNvPr id="0" name=""/>
        <dsp:cNvSpPr/>
      </dsp:nvSpPr>
      <dsp:spPr>
        <a:xfrm>
          <a:off x="5921907" y="1841552"/>
          <a:ext cx="2694210" cy="2418200"/>
        </a:xfrm>
        <a:prstGeom prst="rect">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r>
            <a:rPr lang="es-CO" sz="1400" kern="1200" dirty="0"/>
            <a:t>Reflejarse en los Estados Financieros del FRISCO</a:t>
          </a:r>
        </a:p>
        <a:p>
          <a:pPr marL="0" lvl="0" indent="0" algn="ctr"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endParaRPr lang="es-CO" sz="1400" kern="1200" dirty="0"/>
        </a:p>
        <a:p>
          <a:pPr marL="0" lvl="0" indent="0" algn="ctr" defTabSz="622300">
            <a:lnSpc>
              <a:spcPct val="90000"/>
            </a:lnSpc>
            <a:spcBef>
              <a:spcPct val="0"/>
            </a:spcBef>
            <a:spcAft>
              <a:spcPct val="35000"/>
            </a:spcAft>
            <a:buNone/>
          </a:pPr>
          <a:r>
            <a:rPr lang="es-CO" sz="1400" b="1" kern="1200" dirty="0"/>
            <a:t>AJUSTES INFORMACION FINCIERA O CONTABLE</a:t>
          </a:r>
          <a:endParaRPr lang="es-CO" sz="1400" kern="1200" dirty="0"/>
        </a:p>
      </dsp:txBody>
      <dsp:txXfrm>
        <a:off x="5921907" y="1841552"/>
        <a:ext cx="2694210" cy="24182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2B2BC-1584-49DA-996A-44FAB72B3FA8}">
      <dsp:nvSpPr>
        <dsp:cNvPr id="0" name=""/>
        <dsp:cNvSpPr/>
      </dsp:nvSpPr>
      <dsp:spPr>
        <a:xfrm>
          <a:off x="0" y="341341"/>
          <a:ext cx="11277600" cy="1285200"/>
        </a:xfrm>
        <a:prstGeom prst="rect">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5267" tIns="354076" rIns="875267" bIns="120904" numCol="1" spcCol="1270" anchor="t" anchorCtr="0">
          <a:noAutofit/>
        </a:bodyPr>
        <a:lstStyle/>
        <a:p>
          <a:pPr marL="171450" lvl="1" indent="-171450" algn="l" defTabSz="755650">
            <a:lnSpc>
              <a:spcPct val="90000"/>
            </a:lnSpc>
            <a:spcBef>
              <a:spcPct val="0"/>
            </a:spcBef>
            <a:spcAft>
              <a:spcPct val="15000"/>
            </a:spcAft>
            <a:buChar char="•"/>
          </a:pPr>
          <a:r>
            <a:rPr lang="es-CO" sz="1700" kern="1200" dirty="0"/>
            <a:t>Motivado</a:t>
          </a:r>
        </a:p>
        <a:p>
          <a:pPr marL="171450" lvl="1" indent="-171450" algn="l" defTabSz="755650">
            <a:lnSpc>
              <a:spcPct val="90000"/>
            </a:lnSpc>
            <a:spcBef>
              <a:spcPct val="0"/>
            </a:spcBef>
            <a:spcAft>
              <a:spcPct val="15000"/>
            </a:spcAft>
            <a:buChar char="•"/>
          </a:pPr>
          <a:r>
            <a:rPr lang="es-CO" sz="1700" kern="1200"/>
            <a:t>No procede recurso (acto de ejecución) u oposición</a:t>
          </a:r>
          <a:endParaRPr lang="es-CO" sz="1700" kern="1200" dirty="0"/>
        </a:p>
        <a:p>
          <a:pPr marL="171450" lvl="1" indent="-171450" algn="l" defTabSz="755650">
            <a:lnSpc>
              <a:spcPct val="90000"/>
            </a:lnSpc>
            <a:spcBef>
              <a:spcPct val="0"/>
            </a:spcBef>
            <a:spcAft>
              <a:spcPct val="15000"/>
            </a:spcAft>
            <a:buChar char="•"/>
          </a:pPr>
          <a:r>
            <a:rPr lang="es-CO" sz="1700" kern="1200" dirty="0"/>
            <a:t>Susceptible de suspensión por orden judicial en firme </a:t>
          </a:r>
        </a:p>
      </dsp:txBody>
      <dsp:txXfrm>
        <a:off x="0" y="341341"/>
        <a:ext cx="11277600" cy="1285200"/>
      </dsp:txXfrm>
    </dsp:sp>
    <dsp:sp modelId="{48CD2372-ACAA-4E66-A85F-27571CFC183A}">
      <dsp:nvSpPr>
        <dsp:cNvPr id="0" name=""/>
        <dsp:cNvSpPr/>
      </dsp:nvSpPr>
      <dsp:spPr>
        <a:xfrm>
          <a:off x="563880" y="90420"/>
          <a:ext cx="7894320" cy="501840"/>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387" tIns="0" rIns="298387" bIns="0" numCol="1" spcCol="1270" anchor="ctr" anchorCtr="0">
          <a:noAutofit/>
        </a:bodyPr>
        <a:lstStyle/>
        <a:p>
          <a:pPr marL="0" lvl="0" indent="0" algn="l" defTabSz="755650">
            <a:lnSpc>
              <a:spcPct val="90000"/>
            </a:lnSpc>
            <a:spcBef>
              <a:spcPct val="0"/>
            </a:spcBef>
            <a:spcAft>
              <a:spcPct val="35000"/>
            </a:spcAft>
            <a:buNone/>
          </a:pPr>
          <a:r>
            <a:rPr lang="es-CO" sz="1700" b="1" kern="1200" dirty="0"/>
            <a:t>ACTO ADMINISTRATIVO</a:t>
          </a:r>
        </a:p>
      </dsp:txBody>
      <dsp:txXfrm>
        <a:off x="588378" y="114918"/>
        <a:ext cx="7845324" cy="452844"/>
      </dsp:txXfrm>
    </dsp:sp>
    <dsp:sp modelId="{75548ED3-F6A8-4279-9364-7DCC3DD7B72B}">
      <dsp:nvSpPr>
        <dsp:cNvPr id="0" name=""/>
        <dsp:cNvSpPr/>
      </dsp:nvSpPr>
      <dsp:spPr>
        <a:xfrm>
          <a:off x="0" y="1969261"/>
          <a:ext cx="11277600" cy="1552950"/>
        </a:xfrm>
        <a:prstGeom prst="rect">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5267" tIns="354076" rIns="875267" bIns="120904" numCol="1" spcCol="1270" anchor="t" anchorCtr="0">
          <a:noAutofit/>
        </a:bodyPr>
        <a:lstStyle/>
        <a:p>
          <a:pPr marL="171450" lvl="1" indent="-171450" algn="l" defTabSz="755650">
            <a:lnSpc>
              <a:spcPct val="90000"/>
            </a:lnSpc>
            <a:spcBef>
              <a:spcPct val="0"/>
            </a:spcBef>
            <a:spcAft>
              <a:spcPct val="15000"/>
            </a:spcAft>
            <a:buChar char="•"/>
          </a:pPr>
          <a:r>
            <a:rPr lang="es-CO" sz="1700" kern="1200" dirty="0"/>
            <a:t>Podrá realizarlo directamente o a través de autoridad competente</a:t>
          </a:r>
        </a:p>
        <a:p>
          <a:pPr marL="171450" lvl="1" indent="-171450" algn="l" defTabSz="755650">
            <a:lnSpc>
              <a:spcPct val="90000"/>
            </a:lnSpc>
            <a:spcBef>
              <a:spcPct val="0"/>
            </a:spcBef>
            <a:spcAft>
              <a:spcPct val="15000"/>
            </a:spcAft>
            <a:buChar char="•"/>
          </a:pPr>
          <a:r>
            <a:rPr lang="es-CO" sz="1700" kern="1200" dirty="0"/>
            <a:t>Siguiendo el protocolo expedido</a:t>
          </a:r>
        </a:p>
        <a:p>
          <a:pPr marL="171450" lvl="1" indent="-171450" algn="l" defTabSz="755650">
            <a:lnSpc>
              <a:spcPct val="90000"/>
            </a:lnSpc>
            <a:spcBef>
              <a:spcPct val="0"/>
            </a:spcBef>
            <a:spcAft>
              <a:spcPct val="15000"/>
            </a:spcAft>
            <a:buChar char="•"/>
          </a:pPr>
          <a:r>
            <a:rPr lang="es-CO" sz="1700" kern="1200" dirty="0"/>
            <a:t>Posibilidad de ingreso al inmueble acompañado de policía y Ministerio Público </a:t>
          </a:r>
        </a:p>
        <a:p>
          <a:pPr marL="171450" lvl="1" indent="-171450" algn="l" defTabSz="755650">
            <a:lnSpc>
              <a:spcPct val="90000"/>
            </a:lnSpc>
            <a:spcBef>
              <a:spcPct val="0"/>
            </a:spcBef>
            <a:spcAft>
              <a:spcPct val="15000"/>
            </a:spcAft>
            <a:buChar char="•"/>
          </a:pPr>
          <a:r>
            <a:rPr lang="es-CO" sz="1700" kern="1200" dirty="0"/>
            <a:t>Obligación de acompañamiento: autoridades Nacional, </a:t>
          </a:r>
          <a:r>
            <a:rPr lang="es-CO" sz="1700" kern="1200" dirty="0" err="1"/>
            <a:t>Dptal</a:t>
          </a:r>
          <a:r>
            <a:rPr lang="es-CO" sz="1700" kern="1200" dirty="0"/>
            <a:t>, </a:t>
          </a:r>
          <a:r>
            <a:rPr lang="es-CO" sz="1700" kern="1200" dirty="0" err="1"/>
            <a:t>Mpal</a:t>
          </a:r>
          <a:r>
            <a:rPr lang="es-CO" sz="1700" kern="1200" dirty="0"/>
            <a:t>, </a:t>
          </a:r>
          <a:r>
            <a:rPr lang="es-CO" sz="1700" kern="1200" dirty="0" err="1"/>
            <a:t>Polícia</a:t>
          </a:r>
          <a:r>
            <a:rPr lang="es-CO" sz="1700" kern="1200" dirty="0"/>
            <a:t>, ICBG, Ministerio Público </a:t>
          </a:r>
        </a:p>
      </dsp:txBody>
      <dsp:txXfrm>
        <a:off x="0" y="1969261"/>
        <a:ext cx="11277600" cy="1552950"/>
      </dsp:txXfrm>
    </dsp:sp>
    <dsp:sp modelId="{88F3BF50-5CC8-40C7-BCE4-1A8EE7216CB5}">
      <dsp:nvSpPr>
        <dsp:cNvPr id="0" name=""/>
        <dsp:cNvSpPr/>
      </dsp:nvSpPr>
      <dsp:spPr>
        <a:xfrm>
          <a:off x="587027" y="1737556"/>
          <a:ext cx="7894320" cy="501840"/>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387" tIns="0" rIns="298387" bIns="0" numCol="1" spcCol="1270" anchor="ctr" anchorCtr="0">
          <a:noAutofit/>
        </a:bodyPr>
        <a:lstStyle/>
        <a:p>
          <a:pPr marL="0" lvl="0" indent="0" algn="l" defTabSz="755650">
            <a:lnSpc>
              <a:spcPct val="90000"/>
            </a:lnSpc>
            <a:spcBef>
              <a:spcPct val="0"/>
            </a:spcBef>
            <a:spcAft>
              <a:spcPct val="35000"/>
            </a:spcAft>
            <a:buNone/>
          </a:pPr>
          <a:r>
            <a:rPr lang="es-CO" sz="1700" b="1" kern="1200" dirty="0"/>
            <a:t>PRÁCTICA DE DESALOJO</a:t>
          </a:r>
        </a:p>
      </dsp:txBody>
      <dsp:txXfrm>
        <a:off x="611525" y="1762054"/>
        <a:ext cx="7845324" cy="452844"/>
      </dsp:txXfrm>
    </dsp:sp>
    <dsp:sp modelId="{ECF276AF-FEB9-4748-B2B1-CCBB12F08738}">
      <dsp:nvSpPr>
        <dsp:cNvPr id="0" name=""/>
        <dsp:cNvSpPr/>
      </dsp:nvSpPr>
      <dsp:spPr>
        <a:xfrm>
          <a:off x="0" y="3864931"/>
          <a:ext cx="11277600" cy="990675"/>
        </a:xfrm>
        <a:prstGeom prst="rect">
          <a:avLst/>
        </a:prstGeom>
        <a:solidFill>
          <a:schemeClr val="accent5">
            <a:alpha val="90000"/>
            <a:tint val="4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5267" tIns="354076" rIns="875267" bIns="120904" numCol="1" spcCol="1270" anchor="t" anchorCtr="0">
          <a:noAutofit/>
        </a:bodyPr>
        <a:lstStyle/>
        <a:p>
          <a:pPr marL="171450" lvl="1" indent="-171450" algn="l" defTabSz="755650">
            <a:lnSpc>
              <a:spcPct val="90000"/>
            </a:lnSpc>
            <a:spcBef>
              <a:spcPct val="0"/>
            </a:spcBef>
            <a:spcAft>
              <a:spcPct val="15000"/>
            </a:spcAft>
            <a:buChar char="•"/>
          </a:pPr>
          <a:r>
            <a:rPr lang="es-CO" sz="1700" kern="1200" dirty="0"/>
            <a:t>Muebles: activar proceso de bienes mostrencos (ICBF)</a:t>
          </a:r>
        </a:p>
        <a:p>
          <a:pPr marL="171450" lvl="1" indent="-171450" algn="l" defTabSz="755650">
            <a:lnSpc>
              <a:spcPct val="90000"/>
            </a:lnSpc>
            <a:spcBef>
              <a:spcPct val="0"/>
            </a:spcBef>
            <a:spcAft>
              <a:spcPct val="15000"/>
            </a:spcAft>
            <a:buChar char="•"/>
          </a:pPr>
          <a:r>
            <a:rPr lang="es-CO" sz="1700" kern="1200" dirty="0"/>
            <a:t>Animales: dejarlos a disposición de la Alcaldía</a:t>
          </a:r>
        </a:p>
      </dsp:txBody>
      <dsp:txXfrm>
        <a:off x="0" y="3864931"/>
        <a:ext cx="11277600" cy="990675"/>
      </dsp:txXfrm>
    </dsp:sp>
    <dsp:sp modelId="{3E8CE4CB-02CB-4682-B680-BF5239D21BA6}">
      <dsp:nvSpPr>
        <dsp:cNvPr id="0" name=""/>
        <dsp:cNvSpPr/>
      </dsp:nvSpPr>
      <dsp:spPr>
        <a:xfrm>
          <a:off x="563880" y="3614011"/>
          <a:ext cx="7894320" cy="501840"/>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387" tIns="0" rIns="298387" bIns="0" numCol="1" spcCol="1270" anchor="ctr" anchorCtr="0">
          <a:noAutofit/>
        </a:bodyPr>
        <a:lstStyle/>
        <a:p>
          <a:pPr marL="0" lvl="0" indent="0" algn="l" defTabSz="755650">
            <a:lnSpc>
              <a:spcPct val="90000"/>
            </a:lnSpc>
            <a:spcBef>
              <a:spcPct val="0"/>
            </a:spcBef>
            <a:spcAft>
              <a:spcPct val="35000"/>
            </a:spcAft>
            <a:buNone/>
          </a:pPr>
          <a:r>
            <a:rPr lang="es-CO" sz="1700" b="1" kern="1200" dirty="0"/>
            <a:t>BIENES ABANDONADOS</a:t>
          </a:r>
        </a:p>
      </dsp:txBody>
      <dsp:txXfrm>
        <a:off x="588378" y="3638509"/>
        <a:ext cx="7845324" cy="4528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87AAF7-1B62-435D-A769-33371F7818E0}">
      <dsp:nvSpPr>
        <dsp:cNvPr id="0" name=""/>
        <dsp:cNvSpPr/>
      </dsp:nvSpPr>
      <dsp:spPr>
        <a:xfrm>
          <a:off x="912050" y="0"/>
          <a:ext cx="6303899" cy="6303899"/>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0213EA-B3B1-473E-AD15-1FED1C83C097}">
      <dsp:nvSpPr>
        <dsp:cNvPr id="0" name=""/>
        <dsp:cNvSpPr/>
      </dsp:nvSpPr>
      <dsp:spPr>
        <a:xfrm>
          <a:off x="1409352" y="357607"/>
          <a:ext cx="2521560" cy="2521560"/>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Para </a:t>
          </a:r>
          <a:r>
            <a:rPr lang="es-CO" sz="2000" b="1" kern="1200" dirty="0">
              <a:effectLst>
                <a:outerShdw blurRad="38100" dist="38100" dir="2700000" algn="tl">
                  <a:srgbClr val="000000">
                    <a:alpha val="43137"/>
                  </a:srgbClr>
                </a:outerShdw>
              </a:effectLst>
            </a:rPr>
            <a:t>inmuebles</a:t>
          </a:r>
          <a:r>
            <a:rPr lang="es-CO" sz="2000" kern="1200" dirty="0"/>
            <a:t> la vigencia del avalúo es de 3 años, actualizable conforme reglas del art. 92 CED</a:t>
          </a:r>
          <a:r>
            <a:rPr lang="es-MX" sz="2000" kern="1200" dirty="0"/>
            <a:t>.</a:t>
          </a:r>
          <a:endParaRPr lang="es-CO" sz="2000" kern="1200" dirty="0"/>
        </a:p>
      </dsp:txBody>
      <dsp:txXfrm>
        <a:off x="1532444" y="480699"/>
        <a:ext cx="2275376" cy="2275376"/>
      </dsp:txXfrm>
    </dsp:sp>
    <dsp:sp modelId="{F379953E-A685-4E07-B9F4-166B031B3C39}">
      <dsp:nvSpPr>
        <dsp:cNvPr id="0" name=""/>
        <dsp:cNvSpPr/>
      </dsp:nvSpPr>
      <dsp:spPr>
        <a:xfrm>
          <a:off x="4284636" y="409753"/>
          <a:ext cx="2521560" cy="2521560"/>
        </a:xfrm>
        <a:prstGeom prst="roundRect">
          <a:avLst/>
        </a:prstGeom>
        <a:solidFill>
          <a:schemeClr val="accent2">
            <a:shade val="80000"/>
            <a:hueOff val="-11957"/>
            <a:satOff val="-1341"/>
            <a:lumOff val="85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es-MX" sz="2000" kern="1200" dirty="0"/>
            <a:t>Si no se puede ingresar al inmueble se sigue lo dispuesto en el art. 92 del CED.</a:t>
          </a:r>
          <a:endParaRPr lang="es-CO" sz="2000" kern="1200" dirty="0"/>
        </a:p>
      </dsp:txBody>
      <dsp:txXfrm>
        <a:off x="4407728" y="532845"/>
        <a:ext cx="2275376" cy="2275376"/>
      </dsp:txXfrm>
    </dsp:sp>
    <dsp:sp modelId="{48DB05EF-CC1B-4457-8022-B78742559BD3}">
      <dsp:nvSpPr>
        <dsp:cNvPr id="0" name=""/>
        <dsp:cNvSpPr/>
      </dsp:nvSpPr>
      <dsp:spPr>
        <a:xfrm>
          <a:off x="1321803" y="3372586"/>
          <a:ext cx="2521560" cy="2521560"/>
        </a:xfrm>
        <a:prstGeom prst="roundRect">
          <a:avLst/>
        </a:prstGeom>
        <a:solidFill>
          <a:schemeClr val="accent2">
            <a:shade val="80000"/>
            <a:hueOff val="-23915"/>
            <a:satOff val="-2683"/>
            <a:lumOff val="171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mj-lt"/>
            <a:buNone/>
          </a:pPr>
          <a:r>
            <a:rPr lang="es-MX" sz="2000" kern="1200" dirty="0"/>
            <a:t>Para </a:t>
          </a:r>
          <a:r>
            <a:rPr lang="es-MX" sz="2000" b="1" kern="1200" dirty="0">
              <a:effectLst>
                <a:outerShdw blurRad="38100" dist="38100" dir="2700000" algn="tl">
                  <a:srgbClr val="000000">
                    <a:alpha val="43137"/>
                  </a:srgbClr>
                </a:outerShdw>
              </a:effectLst>
            </a:rPr>
            <a:t>sociedades</a:t>
          </a:r>
          <a:r>
            <a:rPr lang="es-MX" sz="2000" kern="1200" dirty="0"/>
            <a:t> contar con una valoración comercial* </a:t>
          </a:r>
          <a:endParaRPr lang="es-CO" sz="2000" kern="1200" dirty="0"/>
        </a:p>
      </dsp:txBody>
      <dsp:txXfrm>
        <a:off x="1444895" y="3495678"/>
        <a:ext cx="2275376" cy="2275376"/>
      </dsp:txXfrm>
    </dsp:sp>
    <dsp:sp modelId="{16F55251-49BF-486F-AEC8-28A4465D38F6}">
      <dsp:nvSpPr>
        <dsp:cNvPr id="0" name=""/>
        <dsp:cNvSpPr/>
      </dsp:nvSpPr>
      <dsp:spPr>
        <a:xfrm>
          <a:off x="4284636" y="3372586"/>
          <a:ext cx="2521560" cy="2521560"/>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es-MX" sz="2000" kern="1200" dirty="0"/>
            <a:t>Los puede practicar:</a:t>
          </a:r>
        </a:p>
        <a:p>
          <a:pPr marL="0" lvl="0" indent="0" algn="ctr" defTabSz="889000">
            <a:lnSpc>
              <a:spcPct val="90000"/>
            </a:lnSpc>
            <a:spcBef>
              <a:spcPct val="0"/>
            </a:spcBef>
            <a:spcAft>
              <a:spcPct val="35000"/>
            </a:spcAft>
            <a:buFont typeface="Wingdings" panose="05000000000000000000" pitchFamily="2" charset="2"/>
            <a:buNone/>
          </a:pPr>
          <a:r>
            <a:rPr lang="es-MX" sz="2000" kern="1200" dirty="0"/>
            <a:t>Tercero especializado con RAA</a:t>
          </a:r>
        </a:p>
        <a:p>
          <a:pPr marL="0" lvl="0" indent="0" algn="ctr" defTabSz="889000">
            <a:lnSpc>
              <a:spcPct val="90000"/>
            </a:lnSpc>
            <a:spcBef>
              <a:spcPct val="0"/>
            </a:spcBef>
            <a:spcAft>
              <a:spcPct val="35000"/>
            </a:spcAft>
            <a:buFont typeface="Wingdings" panose="05000000000000000000" pitchFamily="2" charset="2"/>
            <a:buNone/>
          </a:pPr>
          <a:r>
            <a:rPr lang="es-MX" sz="2000" kern="1200" dirty="0"/>
            <a:t>Funcionarios SAE con RAA</a:t>
          </a:r>
          <a:endParaRPr lang="es-CO" sz="2000" kern="1200" dirty="0"/>
        </a:p>
      </dsp:txBody>
      <dsp:txXfrm>
        <a:off x="4407728" y="3495678"/>
        <a:ext cx="2275376" cy="22753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4B0297-3814-4086-8F4B-702D1F4F861D}">
      <dsp:nvSpPr>
        <dsp:cNvPr id="0" name=""/>
        <dsp:cNvSpPr/>
      </dsp:nvSpPr>
      <dsp:spPr>
        <a:xfrm>
          <a:off x="70788" y="1260826"/>
          <a:ext cx="4149941" cy="165997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s-CO" sz="2200" kern="1200" dirty="0"/>
            <a:t>PRESENTACIÓN DEL PROYECTO A LA SAE</a:t>
          </a:r>
        </a:p>
      </dsp:txBody>
      <dsp:txXfrm>
        <a:off x="900776" y="1260826"/>
        <a:ext cx="2489965" cy="1659976"/>
      </dsp:txXfrm>
    </dsp:sp>
    <dsp:sp modelId="{31C4F2C0-D812-48BC-9A46-1C3D26EDE572}">
      <dsp:nvSpPr>
        <dsp:cNvPr id="0" name=""/>
        <dsp:cNvSpPr/>
      </dsp:nvSpPr>
      <dsp:spPr>
        <a:xfrm>
          <a:off x="3708689" y="1207856"/>
          <a:ext cx="4149941" cy="165997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s-CO" sz="2200" kern="1200" dirty="0"/>
            <a:t>ATENCIÓN DE PROYECTOS EN ORDEN DE LLEGADA</a:t>
          </a:r>
        </a:p>
      </dsp:txBody>
      <dsp:txXfrm>
        <a:off x="4538677" y="1207856"/>
        <a:ext cx="2489965" cy="1659976"/>
      </dsp:txXfrm>
    </dsp:sp>
    <dsp:sp modelId="{0D420FC3-1A48-4FC3-91D0-6519BE553A2F}">
      <dsp:nvSpPr>
        <dsp:cNvPr id="0" name=""/>
        <dsp:cNvSpPr/>
      </dsp:nvSpPr>
      <dsp:spPr>
        <a:xfrm>
          <a:off x="7476706" y="1207856"/>
          <a:ext cx="4149941" cy="1659976"/>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s-CO" sz="2200" kern="1200" dirty="0"/>
            <a:t>ACTO ADMINISTRATIVO DE DONACIÓN PARA LA TRANSFERENCIA DE DOMINIO</a:t>
          </a:r>
        </a:p>
      </dsp:txBody>
      <dsp:txXfrm>
        <a:off x="8306694" y="1207856"/>
        <a:ext cx="2489965" cy="16599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11659D-7A62-4614-9781-E8C78DAE8F67}">
      <dsp:nvSpPr>
        <dsp:cNvPr id="0" name=""/>
        <dsp:cNvSpPr/>
      </dsp:nvSpPr>
      <dsp:spPr>
        <a:xfrm>
          <a:off x="-3830411" y="-592360"/>
          <a:ext cx="4597280" cy="4597280"/>
        </a:xfrm>
        <a:prstGeom prst="blockArc">
          <a:avLst>
            <a:gd name="adj1" fmla="val 18900000"/>
            <a:gd name="adj2" fmla="val 2700000"/>
            <a:gd name="adj3" fmla="val 470"/>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30D938-8AF9-4F77-A7E0-274160259FA5}">
      <dsp:nvSpPr>
        <dsp:cNvPr id="0" name=""/>
        <dsp:cNvSpPr/>
      </dsp:nvSpPr>
      <dsp:spPr>
        <a:xfrm>
          <a:off x="645315" y="498671"/>
          <a:ext cx="8580768" cy="97490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3827" tIns="73660" rIns="73660" bIns="73660" numCol="1" spcCol="1270" anchor="ctr" anchorCtr="0">
          <a:noAutofit/>
        </a:bodyPr>
        <a:lstStyle/>
        <a:p>
          <a:pPr marL="0" lvl="0" indent="0" algn="l" defTabSz="1289050">
            <a:lnSpc>
              <a:spcPct val="90000"/>
            </a:lnSpc>
            <a:spcBef>
              <a:spcPct val="0"/>
            </a:spcBef>
            <a:spcAft>
              <a:spcPct val="35000"/>
            </a:spcAft>
            <a:buNone/>
          </a:pPr>
          <a:r>
            <a:rPr lang="es-CO" sz="2900" kern="1200" dirty="0"/>
            <a:t>Se efectuará el pago una vez vendido o transferirá el dominio conforme al fallo</a:t>
          </a:r>
        </a:p>
      </dsp:txBody>
      <dsp:txXfrm>
        <a:off x="645315" y="498671"/>
        <a:ext cx="8580768" cy="974900"/>
      </dsp:txXfrm>
    </dsp:sp>
    <dsp:sp modelId="{154DB6D5-29FD-40B8-A782-14182947AF45}">
      <dsp:nvSpPr>
        <dsp:cNvPr id="0" name=""/>
        <dsp:cNvSpPr/>
      </dsp:nvSpPr>
      <dsp:spPr>
        <a:xfrm>
          <a:off x="18001" y="365655"/>
          <a:ext cx="1218625" cy="1218625"/>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4E3624-A371-4794-A615-317AA18700F7}">
      <dsp:nvSpPr>
        <dsp:cNvPr id="0" name=""/>
        <dsp:cNvSpPr/>
      </dsp:nvSpPr>
      <dsp:spPr>
        <a:xfrm>
          <a:off x="627313" y="1950141"/>
          <a:ext cx="8580768" cy="974900"/>
        </a:xfrm>
        <a:prstGeom prst="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3827" tIns="73660" rIns="73660" bIns="73660" numCol="1" spcCol="1270" anchor="ctr" anchorCtr="0">
          <a:noAutofit/>
        </a:bodyPr>
        <a:lstStyle/>
        <a:p>
          <a:pPr marL="0" lvl="0" indent="0" algn="l" defTabSz="1289050">
            <a:lnSpc>
              <a:spcPct val="90000"/>
            </a:lnSpc>
            <a:spcBef>
              <a:spcPct val="0"/>
            </a:spcBef>
            <a:spcAft>
              <a:spcPct val="35000"/>
            </a:spcAft>
            <a:buNone/>
          </a:pPr>
          <a:r>
            <a:rPr lang="es-CO" sz="2900" kern="1200" dirty="0"/>
            <a:t>Autorización para elevar solicitud de aclaración del fallo</a:t>
          </a:r>
        </a:p>
      </dsp:txBody>
      <dsp:txXfrm>
        <a:off x="627313" y="1950141"/>
        <a:ext cx="8580768" cy="974900"/>
      </dsp:txXfrm>
    </dsp:sp>
    <dsp:sp modelId="{98043F72-06C9-4FE4-AF34-FB94DD44872A}">
      <dsp:nvSpPr>
        <dsp:cNvPr id="0" name=""/>
        <dsp:cNvSpPr/>
      </dsp:nvSpPr>
      <dsp:spPr>
        <a:xfrm>
          <a:off x="18001" y="1828279"/>
          <a:ext cx="1218625" cy="1218625"/>
        </a:xfrm>
        <a:prstGeom prst="ellipse">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25/11/2019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BD5EC83E-3D7D-45BA-9CEF-25F65E162628}" type="slidenum">
              <a:rPr lang="es-CO" smtClean="0"/>
              <a:t>40</a:t>
            </a:fld>
            <a:endParaRPr lang="es-CO"/>
          </a:p>
        </p:txBody>
      </p:sp>
    </p:spTree>
    <p:extLst>
      <p:ext uri="{BB962C8B-B14F-4D97-AF65-F5344CB8AC3E}">
        <p14:creationId xmlns:p14="http://schemas.microsoft.com/office/powerpoint/2010/main" val="2265323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41</a:t>
            </a:fld>
            <a:endParaRPr lang="es-ES_tradnl"/>
          </a:p>
        </p:txBody>
      </p:sp>
    </p:spTree>
    <p:extLst>
      <p:ext uri="{BB962C8B-B14F-4D97-AF65-F5344CB8AC3E}">
        <p14:creationId xmlns:p14="http://schemas.microsoft.com/office/powerpoint/2010/main" val="1857525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42</a:t>
            </a:fld>
            <a:endParaRPr lang="es-ES_tradnl"/>
          </a:p>
        </p:txBody>
      </p:sp>
    </p:spTree>
    <p:extLst>
      <p:ext uri="{BB962C8B-B14F-4D97-AF65-F5344CB8AC3E}">
        <p14:creationId xmlns:p14="http://schemas.microsoft.com/office/powerpoint/2010/main" val="280802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44</a:t>
            </a:fld>
            <a:endParaRPr lang="es-ES_tradnl"/>
          </a:p>
        </p:txBody>
      </p:sp>
    </p:spTree>
    <p:extLst>
      <p:ext uri="{BB962C8B-B14F-4D97-AF65-F5344CB8AC3E}">
        <p14:creationId xmlns:p14="http://schemas.microsoft.com/office/powerpoint/2010/main" val="1575780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47</a:t>
            </a:fld>
            <a:endParaRPr lang="es-ES_tradnl"/>
          </a:p>
        </p:txBody>
      </p:sp>
    </p:spTree>
    <p:extLst>
      <p:ext uri="{BB962C8B-B14F-4D97-AF65-F5344CB8AC3E}">
        <p14:creationId xmlns:p14="http://schemas.microsoft.com/office/powerpoint/2010/main" val="869285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48</a:t>
            </a:fld>
            <a:endParaRPr lang="es-ES_tradnl"/>
          </a:p>
        </p:txBody>
      </p:sp>
    </p:spTree>
    <p:extLst>
      <p:ext uri="{BB962C8B-B14F-4D97-AF65-F5344CB8AC3E}">
        <p14:creationId xmlns:p14="http://schemas.microsoft.com/office/powerpoint/2010/main" val="2697190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49</a:t>
            </a:fld>
            <a:endParaRPr lang="es-ES_tradnl"/>
          </a:p>
        </p:txBody>
      </p:sp>
    </p:spTree>
    <p:extLst>
      <p:ext uri="{BB962C8B-B14F-4D97-AF65-F5344CB8AC3E}">
        <p14:creationId xmlns:p14="http://schemas.microsoft.com/office/powerpoint/2010/main" val="2680684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50</a:t>
            </a:fld>
            <a:endParaRPr lang="es-ES_tradnl"/>
          </a:p>
        </p:txBody>
      </p:sp>
    </p:spTree>
    <p:extLst>
      <p:ext uri="{BB962C8B-B14F-4D97-AF65-F5344CB8AC3E}">
        <p14:creationId xmlns:p14="http://schemas.microsoft.com/office/powerpoint/2010/main" val="4208336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51</a:t>
            </a:fld>
            <a:endParaRPr lang="es-ES_tradnl"/>
          </a:p>
        </p:txBody>
      </p:sp>
    </p:spTree>
    <p:extLst>
      <p:ext uri="{BB962C8B-B14F-4D97-AF65-F5344CB8AC3E}">
        <p14:creationId xmlns:p14="http://schemas.microsoft.com/office/powerpoint/2010/main" val="2914055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52</a:t>
            </a:fld>
            <a:endParaRPr lang="es-ES_tradnl"/>
          </a:p>
        </p:txBody>
      </p:sp>
    </p:spTree>
    <p:extLst>
      <p:ext uri="{BB962C8B-B14F-4D97-AF65-F5344CB8AC3E}">
        <p14:creationId xmlns:p14="http://schemas.microsoft.com/office/powerpoint/2010/main" val="89768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116374B5-1241-E247-ADEA-6DBF24789187}" type="slidenum">
              <a:rPr lang="es-ES_tradnl" smtClean="0"/>
              <a:t>53</a:t>
            </a:fld>
            <a:endParaRPr lang="es-ES_tradnl"/>
          </a:p>
        </p:txBody>
      </p:sp>
    </p:spTree>
    <p:extLst>
      <p:ext uri="{BB962C8B-B14F-4D97-AF65-F5344CB8AC3E}">
        <p14:creationId xmlns:p14="http://schemas.microsoft.com/office/powerpoint/2010/main" val="1284884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72</a:t>
            </a:fld>
            <a:endParaRPr lang="es-CO"/>
          </a:p>
        </p:txBody>
      </p:sp>
    </p:spTree>
    <p:extLst>
      <p:ext uri="{BB962C8B-B14F-4D97-AF65-F5344CB8AC3E}">
        <p14:creationId xmlns:p14="http://schemas.microsoft.com/office/powerpoint/2010/main" val="285118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73</a:t>
            </a:fld>
            <a:endParaRPr lang="es-CO"/>
          </a:p>
        </p:txBody>
      </p:sp>
    </p:spTree>
    <p:extLst>
      <p:ext uri="{BB962C8B-B14F-4D97-AF65-F5344CB8AC3E}">
        <p14:creationId xmlns:p14="http://schemas.microsoft.com/office/powerpoint/2010/main" val="1335972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74</a:t>
            </a:fld>
            <a:endParaRPr lang="es-CO"/>
          </a:p>
        </p:txBody>
      </p:sp>
    </p:spTree>
    <p:extLst>
      <p:ext uri="{BB962C8B-B14F-4D97-AF65-F5344CB8AC3E}">
        <p14:creationId xmlns:p14="http://schemas.microsoft.com/office/powerpoint/2010/main" val="2849328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75</a:t>
            </a:fld>
            <a:endParaRPr lang="es-CO"/>
          </a:p>
        </p:txBody>
      </p:sp>
    </p:spTree>
    <p:extLst>
      <p:ext uri="{BB962C8B-B14F-4D97-AF65-F5344CB8AC3E}">
        <p14:creationId xmlns:p14="http://schemas.microsoft.com/office/powerpoint/2010/main" val="2525661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76</a:t>
            </a:fld>
            <a:endParaRPr lang="es-CO"/>
          </a:p>
        </p:txBody>
      </p:sp>
    </p:spTree>
    <p:extLst>
      <p:ext uri="{BB962C8B-B14F-4D97-AF65-F5344CB8AC3E}">
        <p14:creationId xmlns:p14="http://schemas.microsoft.com/office/powerpoint/2010/main" val="1974375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77</a:t>
            </a:fld>
            <a:endParaRPr lang="es-CO"/>
          </a:p>
        </p:txBody>
      </p:sp>
    </p:spTree>
    <p:extLst>
      <p:ext uri="{BB962C8B-B14F-4D97-AF65-F5344CB8AC3E}">
        <p14:creationId xmlns:p14="http://schemas.microsoft.com/office/powerpoint/2010/main" val="538370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78</a:t>
            </a:fld>
            <a:endParaRPr lang="es-CO"/>
          </a:p>
        </p:txBody>
      </p:sp>
    </p:spTree>
    <p:extLst>
      <p:ext uri="{BB962C8B-B14F-4D97-AF65-F5344CB8AC3E}">
        <p14:creationId xmlns:p14="http://schemas.microsoft.com/office/powerpoint/2010/main" val="616158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79</a:t>
            </a:fld>
            <a:endParaRPr lang="es-CO"/>
          </a:p>
        </p:txBody>
      </p:sp>
    </p:spTree>
    <p:extLst>
      <p:ext uri="{BB962C8B-B14F-4D97-AF65-F5344CB8AC3E}">
        <p14:creationId xmlns:p14="http://schemas.microsoft.com/office/powerpoint/2010/main" val="3703041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80</a:t>
            </a:fld>
            <a:endParaRPr lang="es-CO"/>
          </a:p>
        </p:txBody>
      </p:sp>
    </p:spTree>
    <p:extLst>
      <p:ext uri="{BB962C8B-B14F-4D97-AF65-F5344CB8AC3E}">
        <p14:creationId xmlns:p14="http://schemas.microsoft.com/office/powerpoint/2010/main" val="1306971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81</a:t>
            </a:fld>
            <a:endParaRPr lang="es-CO"/>
          </a:p>
        </p:txBody>
      </p:sp>
    </p:spTree>
    <p:extLst>
      <p:ext uri="{BB962C8B-B14F-4D97-AF65-F5344CB8AC3E}">
        <p14:creationId xmlns:p14="http://schemas.microsoft.com/office/powerpoint/2010/main" val="965965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82</a:t>
            </a:fld>
            <a:endParaRPr lang="es-CO"/>
          </a:p>
        </p:txBody>
      </p:sp>
    </p:spTree>
    <p:extLst>
      <p:ext uri="{BB962C8B-B14F-4D97-AF65-F5344CB8AC3E}">
        <p14:creationId xmlns:p14="http://schemas.microsoft.com/office/powerpoint/2010/main" val="2614301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83</a:t>
            </a:fld>
            <a:endParaRPr lang="es-CO"/>
          </a:p>
        </p:txBody>
      </p:sp>
    </p:spTree>
    <p:extLst>
      <p:ext uri="{BB962C8B-B14F-4D97-AF65-F5344CB8AC3E}">
        <p14:creationId xmlns:p14="http://schemas.microsoft.com/office/powerpoint/2010/main" val="17367665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84</a:t>
            </a:fld>
            <a:endParaRPr lang="es-CO"/>
          </a:p>
        </p:txBody>
      </p:sp>
    </p:spTree>
    <p:extLst>
      <p:ext uri="{BB962C8B-B14F-4D97-AF65-F5344CB8AC3E}">
        <p14:creationId xmlns:p14="http://schemas.microsoft.com/office/powerpoint/2010/main" val="10422750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85</a:t>
            </a:fld>
            <a:endParaRPr lang="es-CO"/>
          </a:p>
        </p:txBody>
      </p:sp>
    </p:spTree>
    <p:extLst>
      <p:ext uri="{BB962C8B-B14F-4D97-AF65-F5344CB8AC3E}">
        <p14:creationId xmlns:p14="http://schemas.microsoft.com/office/powerpoint/2010/main" val="40094092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86</a:t>
            </a:fld>
            <a:endParaRPr lang="es-CO"/>
          </a:p>
        </p:txBody>
      </p:sp>
    </p:spTree>
    <p:extLst>
      <p:ext uri="{BB962C8B-B14F-4D97-AF65-F5344CB8AC3E}">
        <p14:creationId xmlns:p14="http://schemas.microsoft.com/office/powerpoint/2010/main" val="1603157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87</a:t>
            </a:fld>
            <a:endParaRPr lang="es-CO"/>
          </a:p>
        </p:txBody>
      </p:sp>
    </p:spTree>
    <p:extLst>
      <p:ext uri="{BB962C8B-B14F-4D97-AF65-F5344CB8AC3E}">
        <p14:creationId xmlns:p14="http://schemas.microsoft.com/office/powerpoint/2010/main" val="1711100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4C7CD32-737D-4423-B693-C4D0D5806AE9}" type="slidenum">
              <a:rPr lang="es-CO" smtClean="0"/>
              <a:pPr/>
              <a:t>88</a:t>
            </a:fld>
            <a:endParaRPr lang="es-CO"/>
          </a:p>
        </p:txBody>
      </p:sp>
    </p:spTree>
    <p:extLst>
      <p:ext uri="{BB962C8B-B14F-4D97-AF65-F5344CB8AC3E}">
        <p14:creationId xmlns:p14="http://schemas.microsoft.com/office/powerpoint/2010/main" val="2847141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25/11/2019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25/11/2019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25/11/2019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25/11/2019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25/11/2019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25/11/2019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25/11/2019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25/11/2019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25/11/2019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25/11/2019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25/11/2019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Inmuebles 2018">
    <p:spTree>
      <p:nvGrpSpPr>
        <p:cNvPr id="1" name=""/>
        <p:cNvGrpSpPr/>
        <p:nvPr/>
      </p:nvGrpSpPr>
      <p:grpSpPr>
        <a:xfrm>
          <a:off x="0" y="0"/>
          <a:ext cx="0" cy="0"/>
          <a:chOff x="0" y="0"/>
          <a:chExt cx="0" cy="0"/>
        </a:xfrm>
      </p:grpSpPr>
      <p:sp>
        <p:nvSpPr>
          <p:cNvPr id="7" name="Rectángulo 6"/>
          <p:cNvSpPr/>
          <p:nvPr userDrawn="1"/>
        </p:nvSpPr>
        <p:spPr>
          <a:xfrm>
            <a:off x="-2" y="894794"/>
            <a:ext cx="12192001" cy="6015460"/>
          </a:xfrm>
          <a:prstGeom prst="rect">
            <a:avLst/>
          </a:prstGeom>
          <a:solidFill>
            <a:schemeClr val="bg1"/>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schemeClr val="bg1"/>
              </a:solidFill>
              <a:effectLst/>
              <a:uLnTx/>
              <a:uFillTx/>
              <a:latin typeface="Calibri"/>
              <a:ea typeface=""/>
              <a:cs typeface=""/>
            </a:endParaRPr>
          </a:p>
        </p:txBody>
      </p:sp>
      <p:sp>
        <p:nvSpPr>
          <p:cNvPr id="8" name="Rectángulo 7"/>
          <p:cNvSpPr/>
          <p:nvPr userDrawn="1"/>
        </p:nvSpPr>
        <p:spPr>
          <a:xfrm>
            <a:off x="-1" y="-11354"/>
            <a:ext cx="12192001" cy="6015460"/>
          </a:xfrm>
          <a:prstGeom prst="rect">
            <a:avLst/>
          </a:prstGeom>
          <a:solidFill>
            <a:srgbClr val="F8F5ED"/>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pic>
        <p:nvPicPr>
          <p:cNvPr id="12" name="Imagen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81096" y="422446"/>
            <a:ext cx="2774610" cy="692690"/>
          </a:xfrm>
          <a:prstGeom prst="rect">
            <a:avLst/>
          </a:prstGeom>
        </p:spPr>
      </p:pic>
      <p:sp>
        <p:nvSpPr>
          <p:cNvPr id="13" name="Rectángulo 12"/>
          <p:cNvSpPr/>
          <p:nvPr userDrawn="1"/>
        </p:nvSpPr>
        <p:spPr>
          <a:xfrm>
            <a:off x="-1" y="1701402"/>
            <a:ext cx="12192001" cy="2627172"/>
          </a:xfrm>
          <a:prstGeom prst="rect">
            <a:avLst/>
          </a:prstGeom>
          <a:solidFill>
            <a:srgbClr val="AC922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sp>
        <p:nvSpPr>
          <p:cNvPr id="14" name="Rectángulo 13"/>
          <p:cNvSpPr/>
          <p:nvPr userDrawn="1"/>
        </p:nvSpPr>
        <p:spPr>
          <a:xfrm>
            <a:off x="-3" y="1701402"/>
            <a:ext cx="402502" cy="2627172"/>
          </a:xfrm>
          <a:prstGeom prst="rect">
            <a:avLst/>
          </a:prstGeom>
          <a:solidFill>
            <a:srgbClr val="FCCB10"/>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sp>
        <p:nvSpPr>
          <p:cNvPr id="15" name="Título 1"/>
          <p:cNvSpPr>
            <a:spLocks noGrp="1"/>
          </p:cNvSpPr>
          <p:nvPr userDrawn="1">
            <p:ph type="ctrTitle" hasCustomPrompt="1"/>
          </p:nvPr>
        </p:nvSpPr>
        <p:spPr>
          <a:xfrm>
            <a:off x="1363458" y="2318194"/>
            <a:ext cx="5960451" cy="1440554"/>
          </a:xfrm>
          <a:prstGeom prst="rect">
            <a:avLst/>
          </a:prstGeom>
        </p:spPr>
        <p:txBody>
          <a:bodyPr anchor="b"/>
          <a:lstStyle>
            <a:lvl1pPr algn="l">
              <a:lnSpc>
                <a:spcPts val="5380"/>
              </a:lnSpc>
              <a:defRPr sz="5400" b="1" i="0" baseline="0">
                <a:solidFill>
                  <a:schemeClr val="bg1"/>
                </a:solidFill>
                <a:latin typeface="Arial Narrow" charset="0"/>
                <a:ea typeface="Arial Narrow" charset="0"/>
                <a:cs typeface="Arial Narrow" charset="0"/>
              </a:defRPr>
            </a:lvl1pPr>
          </a:lstStyle>
          <a:p>
            <a:r>
              <a:rPr lang="es-ES_tradnl" dirty="0"/>
              <a:t>Título: </a:t>
            </a:r>
            <a:r>
              <a:rPr lang="es-ES_tradnl" dirty="0" err="1"/>
              <a:t>arial</a:t>
            </a:r>
            <a:r>
              <a:rPr lang="es-ES_tradnl" dirty="0"/>
              <a:t> </a:t>
            </a:r>
            <a:r>
              <a:rPr lang="es-ES_tradnl" dirty="0" err="1"/>
              <a:t>narrow</a:t>
            </a:r>
            <a:br>
              <a:rPr lang="es-ES_tradnl" dirty="0"/>
            </a:br>
            <a:r>
              <a:rPr lang="es-ES_tradnl" dirty="0"/>
              <a:t>en negrita 54 </a:t>
            </a:r>
            <a:r>
              <a:rPr lang="es-ES_tradnl" dirty="0" err="1"/>
              <a:t>pts</a:t>
            </a:r>
            <a:endParaRPr lang="es-ES_tradnl" dirty="0"/>
          </a:p>
        </p:txBody>
      </p:sp>
      <p:sp>
        <p:nvSpPr>
          <p:cNvPr id="16" name="Subtítulo 2"/>
          <p:cNvSpPr>
            <a:spLocks noGrp="1"/>
          </p:cNvSpPr>
          <p:nvPr userDrawn="1">
            <p:ph type="subTitle" idx="1" hasCustomPrompt="1"/>
          </p:nvPr>
        </p:nvSpPr>
        <p:spPr>
          <a:xfrm>
            <a:off x="1363458" y="4629476"/>
            <a:ext cx="4562156" cy="420080"/>
          </a:xfrm>
          <a:prstGeom prst="rect">
            <a:avLst/>
          </a:prstGeom>
        </p:spPr>
        <p:txBody>
          <a:bodyPr/>
          <a:lstStyle>
            <a:lvl1pPr marL="0" indent="0" algn="l">
              <a:buNone/>
              <a:defRPr sz="3200" b="0" i="0" baseline="0">
                <a:solidFill>
                  <a:srgbClr val="00605B"/>
                </a:solidFill>
                <a:latin typeface="Arial Narrow" charset="0"/>
                <a:ea typeface="Arial Narrow" charset="0"/>
                <a:cs typeface="Arial Narrow"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dirty="0"/>
              <a:t>Subtítulo: </a:t>
            </a:r>
            <a:r>
              <a:rPr lang="es-ES_tradnl" dirty="0" err="1"/>
              <a:t>arial</a:t>
            </a:r>
            <a:r>
              <a:rPr lang="es-ES_tradnl" dirty="0"/>
              <a:t> </a:t>
            </a:r>
            <a:r>
              <a:rPr lang="es-ES_tradnl" dirty="0" err="1"/>
              <a:t>narrow</a:t>
            </a:r>
            <a:r>
              <a:rPr lang="es-ES_tradnl" dirty="0"/>
              <a:t> 32 </a:t>
            </a:r>
            <a:r>
              <a:rPr lang="es-ES_tradnl" dirty="0" err="1"/>
              <a:t>pts</a:t>
            </a:r>
            <a:endParaRPr lang="es-ES_tradnl" dirty="0"/>
          </a:p>
        </p:txBody>
      </p:sp>
      <p:pic>
        <p:nvPicPr>
          <p:cNvPr id="11" name="Imagen 10">
            <a:extLst>
              <a:ext uri="{FF2B5EF4-FFF2-40B4-BE49-F238E27FC236}">
                <a16:creationId xmlns:a16="http://schemas.microsoft.com/office/drawing/2014/main" id="{B1677806-2DF8-B149-B1BF-A3EEE3414B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26603" y="6197027"/>
            <a:ext cx="2194055" cy="501138"/>
          </a:xfrm>
          <a:prstGeom prst="rect">
            <a:avLst/>
          </a:prstGeom>
        </p:spPr>
      </p:pic>
      <p:pic>
        <p:nvPicPr>
          <p:cNvPr id="17" name="Imagen 16">
            <a:extLst>
              <a:ext uri="{FF2B5EF4-FFF2-40B4-BE49-F238E27FC236}">
                <a16:creationId xmlns:a16="http://schemas.microsoft.com/office/drawing/2014/main" id="{5883F346-D1EC-0843-81A7-16F721EF91AA}"/>
              </a:ext>
            </a:extLst>
          </p:cNvPr>
          <p:cNvPicPr>
            <a:picLocks noChangeAspect="1"/>
          </p:cNvPicPr>
          <p:nvPr userDrawn="1"/>
        </p:nvPicPr>
        <p:blipFill>
          <a:blip r:embed="rId4"/>
          <a:stretch>
            <a:fillRect/>
          </a:stretch>
        </p:blipFill>
        <p:spPr>
          <a:xfrm>
            <a:off x="402499" y="6132260"/>
            <a:ext cx="3657600" cy="614363"/>
          </a:xfrm>
          <a:prstGeom prst="rect">
            <a:avLst/>
          </a:prstGeom>
        </p:spPr>
      </p:pic>
    </p:spTree>
    <p:extLst>
      <p:ext uri="{BB962C8B-B14F-4D97-AF65-F5344CB8AC3E}">
        <p14:creationId xmlns:p14="http://schemas.microsoft.com/office/powerpoint/2010/main" val="32369355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stitucional 2018">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9154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ver Institucional 2018">
    <p:spTree>
      <p:nvGrpSpPr>
        <p:cNvPr id="1" name=""/>
        <p:cNvGrpSpPr/>
        <p:nvPr/>
      </p:nvGrpSpPr>
      <p:grpSpPr>
        <a:xfrm>
          <a:off x="0" y="0"/>
          <a:ext cx="0" cy="0"/>
          <a:chOff x="0" y="0"/>
          <a:chExt cx="0" cy="0"/>
        </a:xfrm>
      </p:grpSpPr>
      <p:grpSp>
        <p:nvGrpSpPr>
          <p:cNvPr id="11" name="Agrupar 10"/>
          <p:cNvGrpSpPr/>
          <p:nvPr userDrawn="1"/>
        </p:nvGrpSpPr>
        <p:grpSpPr>
          <a:xfrm>
            <a:off x="0" y="13865"/>
            <a:ext cx="12192002" cy="6921608"/>
            <a:chOff x="-2" y="0"/>
            <a:chExt cx="12192002" cy="6921608"/>
          </a:xfrm>
        </p:grpSpPr>
        <p:sp>
          <p:nvSpPr>
            <p:cNvPr id="12" name="Rectángulo 11"/>
            <p:cNvSpPr/>
            <p:nvPr userDrawn="1"/>
          </p:nvSpPr>
          <p:spPr>
            <a:xfrm>
              <a:off x="-2" y="906148"/>
              <a:ext cx="12192001" cy="6015460"/>
            </a:xfrm>
            <a:prstGeom prst="rect">
              <a:avLst/>
            </a:prstGeom>
            <a:solidFill>
              <a:schemeClr val="bg1"/>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schemeClr val="bg1"/>
                </a:solidFill>
                <a:effectLst/>
                <a:uLnTx/>
                <a:uFillTx/>
                <a:latin typeface="Calibri"/>
                <a:ea typeface=""/>
                <a:cs typeface=""/>
              </a:endParaRPr>
            </a:p>
          </p:txBody>
        </p:sp>
        <p:sp>
          <p:nvSpPr>
            <p:cNvPr id="13" name="Rectángulo 12"/>
            <p:cNvSpPr/>
            <p:nvPr userDrawn="1"/>
          </p:nvSpPr>
          <p:spPr>
            <a:xfrm>
              <a:off x="-1" y="0"/>
              <a:ext cx="12192001" cy="6015460"/>
            </a:xfrm>
            <a:prstGeom prst="rect">
              <a:avLst/>
            </a:prstGeom>
            <a:solidFill>
              <a:srgbClr val="F8F5ED"/>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grpSp>
          <p:nvGrpSpPr>
            <p:cNvPr id="14" name="Agrupar 13"/>
            <p:cNvGrpSpPr/>
            <p:nvPr userDrawn="1"/>
          </p:nvGrpSpPr>
          <p:grpSpPr>
            <a:xfrm>
              <a:off x="9012256" y="433800"/>
              <a:ext cx="2808400" cy="6264247"/>
              <a:chOff x="6754121" y="326043"/>
              <a:chExt cx="2110786" cy="4708189"/>
            </a:xfrm>
          </p:grpSpPr>
          <p:pic>
            <p:nvPicPr>
              <p:cNvPr id="17" name="Imagen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5861" y="4657578"/>
                <a:ext cx="1649046" cy="376654"/>
              </a:xfrm>
              <a:prstGeom prst="rect">
                <a:avLst/>
              </a:prstGeom>
            </p:spPr>
          </p:pic>
          <p:pic>
            <p:nvPicPr>
              <p:cNvPr id="19" name="Imagen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54121" y="326043"/>
                <a:ext cx="2085388" cy="520624"/>
              </a:xfrm>
              <a:prstGeom prst="rect">
                <a:avLst/>
              </a:prstGeom>
            </p:spPr>
          </p:pic>
        </p:grpSp>
        <p:sp>
          <p:nvSpPr>
            <p:cNvPr id="15" name="Rectángulo 14"/>
            <p:cNvSpPr/>
            <p:nvPr userDrawn="1"/>
          </p:nvSpPr>
          <p:spPr>
            <a:xfrm>
              <a:off x="-1" y="1712756"/>
              <a:ext cx="12192001" cy="2627172"/>
            </a:xfrm>
            <a:prstGeom prst="rect">
              <a:avLst/>
            </a:prstGeom>
            <a:solidFill>
              <a:srgbClr val="00605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sp>
          <p:nvSpPr>
            <p:cNvPr id="16" name="Rectángulo 15"/>
            <p:cNvSpPr/>
            <p:nvPr userDrawn="1"/>
          </p:nvSpPr>
          <p:spPr>
            <a:xfrm>
              <a:off x="-1" y="1712756"/>
              <a:ext cx="402500" cy="2627172"/>
            </a:xfrm>
            <a:prstGeom prst="rect">
              <a:avLst/>
            </a:prstGeom>
            <a:solidFill>
              <a:srgbClr val="FCCB10"/>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
                <a:cs typeface=""/>
              </a:endParaRPr>
            </a:p>
          </p:txBody>
        </p:sp>
      </p:grpSp>
      <p:sp>
        <p:nvSpPr>
          <p:cNvPr id="20" name="Título 1"/>
          <p:cNvSpPr>
            <a:spLocks noGrp="1"/>
          </p:cNvSpPr>
          <p:nvPr>
            <p:ph type="ctrTitle" hasCustomPrompt="1"/>
          </p:nvPr>
        </p:nvSpPr>
        <p:spPr>
          <a:xfrm>
            <a:off x="1363458" y="2318194"/>
            <a:ext cx="5960451" cy="1440554"/>
          </a:xfrm>
          <a:prstGeom prst="rect">
            <a:avLst/>
          </a:prstGeom>
        </p:spPr>
        <p:txBody>
          <a:bodyPr anchor="b"/>
          <a:lstStyle>
            <a:lvl1pPr algn="l">
              <a:lnSpc>
                <a:spcPts val="5380"/>
              </a:lnSpc>
              <a:defRPr sz="5400" b="1" i="0" baseline="0">
                <a:solidFill>
                  <a:schemeClr val="bg1"/>
                </a:solidFill>
                <a:latin typeface="Arial Narrow" charset="0"/>
                <a:ea typeface="Arial Narrow" charset="0"/>
                <a:cs typeface="Arial Narrow" charset="0"/>
              </a:defRPr>
            </a:lvl1pPr>
          </a:lstStyle>
          <a:p>
            <a:r>
              <a:rPr lang="es-ES_tradnl" dirty="0"/>
              <a:t>Título: </a:t>
            </a:r>
            <a:r>
              <a:rPr lang="es-ES_tradnl" dirty="0" err="1"/>
              <a:t>arial</a:t>
            </a:r>
            <a:r>
              <a:rPr lang="es-ES_tradnl" dirty="0"/>
              <a:t> </a:t>
            </a:r>
            <a:r>
              <a:rPr lang="es-ES_tradnl" dirty="0" err="1"/>
              <a:t>narrow</a:t>
            </a:r>
            <a:br>
              <a:rPr lang="es-ES_tradnl" dirty="0"/>
            </a:br>
            <a:r>
              <a:rPr lang="es-ES_tradnl" dirty="0"/>
              <a:t>en negrita 54 </a:t>
            </a:r>
            <a:r>
              <a:rPr lang="es-ES_tradnl" dirty="0" err="1"/>
              <a:t>pts</a:t>
            </a:r>
            <a:endParaRPr lang="es-ES_tradnl" dirty="0"/>
          </a:p>
        </p:txBody>
      </p:sp>
      <p:sp>
        <p:nvSpPr>
          <p:cNvPr id="21" name="Subtítulo 2"/>
          <p:cNvSpPr>
            <a:spLocks noGrp="1"/>
          </p:cNvSpPr>
          <p:nvPr>
            <p:ph type="subTitle" idx="1" hasCustomPrompt="1"/>
          </p:nvPr>
        </p:nvSpPr>
        <p:spPr>
          <a:xfrm>
            <a:off x="1363458" y="4629476"/>
            <a:ext cx="4562156" cy="420080"/>
          </a:xfrm>
          <a:prstGeom prst="rect">
            <a:avLst/>
          </a:prstGeom>
        </p:spPr>
        <p:txBody>
          <a:bodyPr/>
          <a:lstStyle>
            <a:lvl1pPr marL="0" indent="0" algn="l">
              <a:buNone/>
              <a:defRPr sz="3200" b="0" i="0" baseline="0">
                <a:solidFill>
                  <a:srgbClr val="00605B"/>
                </a:solidFill>
                <a:latin typeface="Arial Narrow" charset="0"/>
                <a:ea typeface="Arial Narrow" charset="0"/>
                <a:cs typeface="Arial Narrow"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dirty="0"/>
              <a:t>Subtítulo: </a:t>
            </a:r>
            <a:r>
              <a:rPr lang="es-ES_tradnl" dirty="0" err="1"/>
              <a:t>arial</a:t>
            </a:r>
            <a:r>
              <a:rPr lang="es-ES_tradnl" dirty="0"/>
              <a:t> </a:t>
            </a:r>
            <a:r>
              <a:rPr lang="es-ES_tradnl" dirty="0" err="1"/>
              <a:t>narrow</a:t>
            </a:r>
            <a:r>
              <a:rPr lang="es-ES_tradnl" dirty="0"/>
              <a:t> 32 </a:t>
            </a:r>
            <a:r>
              <a:rPr lang="es-ES_tradnl" dirty="0" err="1"/>
              <a:t>pts</a:t>
            </a:r>
            <a:endParaRPr lang="es-ES_tradnl" dirty="0"/>
          </a:p>
        </p:txBody>
      </p:sp>
      <p:pic>
        <p:nvPicPr>
          <p:cNvPr id="3" name="Imagen 2">
            <a:extLst>
              <a:ext uri="{FF2B5EF4-FFF2-40B4-BE49-F238E27FC236}">
                <a16:creationId xmlns:a16="http://schemas.microsoft.com/office/drawing/2014/main" id="{9B9C45A5-F2BE-F24D-AE96-70C9B6927093}"/>
              </a:ext>
            </a:extLst>
          </p:cNvPr>
          <p:cNvPicPr>
            <a:picLocks noChangeAspect="1"/>
          </p:cNvPicPr>
          <p:nvPr userDrawn="1"/>
        </p:nvPicPr>
        <p:blipFill>
          <a:blip r:embed="rId4"/>
          <a:stretch>
            <a:fillRect/>
          </a:stretch>
        </p:blipFill>
        <p:spPr>
          <a:xfrm>
            <a:off x="402499" y="6138822"/>
            <a:ext cx="3657600" cy="614363"/>
          </a:xfrm>
          <a:prstGeom prst="rect">
            <a:avLst/>
          </a:prstGeom>
        </p:spPr>
      </p:pic>
    </p:spTree>
    <p:extLst>
      <p:ext uri="{BB962C8B-B14F-4D97-AF65-F5344CB8AC3E}">
        <p14:creationId xmlns:p14="http://schemas.microsoft.com/office/powerpoint/2010/main" val="364575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25/11/2019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 Target="slide9.xml"/><Relationship Id="rId7" Type="http://schemas.openxmlformats.org/officeDocument/2006/relationships/image" Target="../media/image9.png"/><Relationship Id="rId2" Type="http://schemas.openxmlformats.org/officeDocument/2006/relationships/slide" Target="slide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10.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1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slide" Target="slide15.xml"/></Relationships>
</file>

<file path=ppt/slides/_rels/slide8.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9.png"/><Relationship Id="rId2" Type="http://schemas.openxmlformats.org/officeDocument/2006/relationships/slide" Target="slide1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slide" Target="slide22.xml"/><Relationship Id="rId4" Type="http://schemas.openxmlformats.org/officeDocument/2006/relationships/slide" Target="slide2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1.emf"/><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9.emf"/></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0.emf"/></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1.emf"/></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22.emf"/></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emf"/><Relationship Id="rId1" Type="http://schemas.openxmlformats.org/officeDocument/2006/relationships/slideLayout" Target="../slideLayouts/slideLayout1.xml"/><Relationship Id="rId5" Type="http://schemas.openxmlformats.org/officeDocument/2006/relationships/image" Target="../media/image25.emf"/><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chart" Target="../charts/chart5.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9.emf"/><Relationship Id="rId7"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4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41.jpg"/><Relationship Id="rId5" Type="http://schemas.openxmlformats.org/officeDocument/2006/relationships/image" Target="../media/image40.emf"/><Relationship Id="rId4" Type="http://schemas.openxmlformats.org/officeDocument/2006/relationships/image" Target="../media/image39.emf"/></Relationships>
</file>

<file path=ppt/slides/_rels/slide4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46.jpg"/><Relationship Id="rId5" Type="http://schemas.openxmlformats.org/officeDocument/2006/relationships/image" Target="../media/image45.png"/><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g"/><Relationship Id="rId7" Type="http://schemas.openxmlformats.org/officeDocument/2006/relationships/image" Target="../media/image51.jp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50.jpg"/><Relationship Id="rId5" Type="http://schemas.openxmlformats.org/officeDocument/2006/relationships/image" Target="../media/image49.png"/><Relationship Id="rId4" Type="http://schemas.openxmlformats.org/officeDocument/2006/relationships/image" Target="../media/image48.emf"/></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48.emf"/></Relationships>
</file>

<file path=ppt/slides/_rels/slide50.xml.rels><?xml version="1.0" encoding="UTF-8" standalone="yes"?>
<Relationships xmlns="http://schemas.openxmlformats.org/package/2006/relationships"><Relationship Id="rId3" Type="http://schemas.openxmlformats.org/officeDocument/2006/relationships/image" Target="../media/image34.emf"/><Relationship Id="rId7"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5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7.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5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60.emf"/><Relationship Id="rId4" Type="http://schemas.openxmlformats.org/officeDocument/2006/relationships/image" Target="../media/image59.emf"/></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61.emf"/></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png"/><Relationship Id="rId7" Type="http://schemas.openxmlformats.org/officeDocument/2006/relationships/diagramColors" Target="../diagrams/colors2.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9.png"/><Relationship Id="rId7" Type="http://schemas.openxmlformats.org/officeDocument/2006/relationships/diagramColors" Target="../diagrams/colors4.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8.png"/><Relationship Id="rId7" Type="http://schemas.openxmlformats.org/officeDocument/2006/relationships/diagramQuickStyle" Target="../diagrams/quickStyle5.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62.png"/><Relationship Id="rId4" Type="http://schemas.openxmlformats.org/officeDocument/2006/relationships/image" Target="../media/image9.png"/><Relationship Id="rId9" Type="http://schemas.microsoft.com/office/2007/relationships/diagramDrawing" Target="../diagrams/drawing5.xml"/></Relationships>
</file>

<file path=ppt/slides/_rels/slide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hyperlink" Target="https://www.runt.com.co/" TargetMode="External"/><Relationship Id="rId4" Type="http://schemas.openxmlformats.org/officeDocument/2006/relationships/image" Target="../media/image9.png"/></Relationships>
</file>

<file path=ppt/slides/_rels/slide78.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8.png"/><Relationship Id="rId7" Type="http://schemas.openxmlformats.org/officeDocument/2006/relationships/diagramQuickStyle" Target="../diagrams/quickStyle6.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9.png"/><Relationship Id="rId9" Type="http://schemas.microsoft.com/office/2007/relationships/diagramDrawing" Target="../diagrams/drawing6.xml"/></Relationships>
</file>

<file path=ppt/slides/_rels/slide79.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8.png"/><Relationship Id="rId7" Type="http://schemas.openxmlformats.org/officeDocument/2006/relationships/diagramQuickStyle" Target="../diagrams/quickStyle7.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9.png"/><Relationship Id="rId9" Type="http://schemas.microsoft.com/office/2007/relationships/diagramDrawing" Target="../diagrams/drawing7.xml"/></Relationships>
</file>

<file path=ppt/slides/_rels/slide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5.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8.png"/><Relationship Id="rId7" Type="http://schemas.openxmlformats.org/officeDocument/2006/relationships/diagramQuickStyle" Target="../diagrams/quickStyle8.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9.png"/><Relationship Id="rId9" Type="http://schemas.microsoft.com/office/2007/relationships/diagramDrawing" Target="../diagrams/drawing8.xml"/></Relationships>
</file>

<file path=ppt/slides/_rels/slide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8.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8.png"/><Relationship Id="rId7" Type="http://schemas.openxmlformats.org/officeDocument/2006/relationships/diagramQuickStyle" Target="../diagrams/quickStyle9.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9.png"/><Relationship Id="rId9" Type="http://schemas.microsoft.com/office/2007/relationships/diagramDrawing" Target="../diagrams/drawing9.xml"/></Relationships>
</file>

<file path=ppt/slides/_rels/slide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705725"/>
            <a:ext cx="9143999" cy="1446550"/>
          </a:xfrm>
          <a:prstGeom prst="rect">
            <a:avLst/>
          </a:prstGeom>
          <a:noFill/>
        </p:spPr>
        <p:txBody>
          <a:bodyPr wrap="square" rtlCol="0">
            <a:spAutoFit/>
          </a:bodyPr>
          <a:lstStyle/>
          <a:p>
            <a:pPr algn="ctr"/>
            <a:r>
              <a:rPr lang="es-ES" sz="4400" b="1" dirty="0">
                <a:solidFill>
                  <a:srgbClr val="000A8B"/>
                </a:solidFill>
              </a:rPr>
              <a:t>JUNTA DIRECTIVA No 182</a:t>
            </a:r>
          </a:p>
          <a:p>
            <a:pPr algn="ctr"/>
            <a:r>
              <a:rPr lang="es-ES" sz="4400" b="1" dirty="0">
                <a:solidFill>
                  <a:srgbClr val="000A8B"/>
                </a:solidFill>
              </a:rPr>
              <a:t>26 de noviembre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826500"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182</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727207" y="861337"/>
            <a:ext cx="5027187" cy="769441"/>
          </a:xfrm>
          <a:prstGeom prst="rect">
            <a:avLst/>
          </a:prstGeom>
          <a:noFill/>
        </p:spPr>
        <p:txBody>
          <a:bodyPr wrap="square" rtlCol="0">
            <a:spAutoFit/>
          </a:bodyPr>
          <a:lstStyle/>
          <a:p>
            <a:pPr algn="r"/>
            <a:r>
              <a:rPr lang="es-ES" sz="4400" b="1" dirty="0">
                <a:solidFill>
                  <a:srgbClr val="002060"/>
                </a:solidFill>
              </a:rPr>
              <a:t>ORDEN DEL DÍA</a:t>
            </a:r>
            <a:endParaRPr lang="es-ES" sz="4400"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1171318" y="1989089"/>
            <a:ext cx="10503848" cy="3908762"/>
          </a:xfrm>
          <a:prstGeom prst="rect">
            <a:avLst/>
          </a:prstGeom>
        </p:spPr>
        <p:txBody>
          <a:bodyPr wrap="square">
            <a:spAutoFit/>
          </a:bodyPr>
          <a:lstStyle/>
          <a:p>
            <a:pPr marL="342900" lvl="0" indent="-342900" algn="just">
              <a:spcAft>
                <a:spcPts val="0"/>
              </a:spcAft>
              <a:buFont typeface="+mj-lt"/>
              <a:buAutoNum type="arabicPeriod"/>
            </a:pPr>
            <a:r>
              <a:rPr lang="es-ES" sz="3600" dirty="0">
                <a:latin typeface="+mj-lt"/>
                <a:ea typeface="MS Mincho" panose="02020609040205080304" pitchFamily="49" charset="-128"/>
              </a:rPr>
              <a:t> Verificación del Quorum</a:t>
            </a:r>
          </a:p>
          <a:p>
            <a:pPr lvl="0"/>
            <a:r>
              <a:rPr lang="es-CO" sz="3600" dirty="0">
                <a:latin typeface="+mj-lt"/>
                <a:ea typeface="MS Mincho" panose="02020609040205080304" pitchFamily="49" charset="-128"/>
              </a:rPr>
              <a:t>2. </a:t>
            </a:r>
            <a:r>
              <a:rPr lang="es-ES" sz="3600" dirty="0">
                <a:latin typeface="+mj-lt"/>
                <a:ea typeface="MS Mincho" panose="02020609040205080304" pitchFamily="49" charset="-128"/>
              </a:rPr>
              <a:t>Comité Financiero </a:t>
            </a:r>
          </a:p>
          <a:p>
            <a:r>
              <a:rPr lang="es-ES" sz="3600" dirty="0">
                <a:latin typeface="+mj-lt"/>
                <a:ea typeface="MS Mincho" panose="02020609040205080304" pitchFamily="49" charset="-128"/>
              </a:rPr>
              <a:t>3</a:t>
            </a:r>
            <a:r>
              <a:rPr lang="es-CO" sz="3600" dirty="0">
                <a:latin typeface="+mj-lt"/>
                <a:ea typeface="MS Mincho" panose="02020609040205080304" pitchFamily="49" charset="-128"/>
              </a:rPr>
              <a:t>. Informe Comercial Venta de Inmuebles</a:t>
            </a:r>
          </a:p>
          <a:p>
            <a:r>
              <a:rPr lang="es-CO" sz="3600" dirty="0">
                <a:latin typeface="+mj-lt"/>
                <a:ea typeface="MS Mincho" panose="02020609040205080304" pitchFamily="49" charset="-128"/>
              </a:rPr>
              <a:t>4. Seguimiento personal enajenación temprana</a:t>
            </a:r>
          </a:p>
          <a:p>
            <a:r>
              <a:rPr lang="es-ES" sz="3600" dirty="0">
                <a:latin typeface="+mj-lt"/>
                <a:ea typeface="MS Mincho" panose="02020609040205080304" pitchFamily="49" charset="-128"/>
              </a:rPr>
              <a:t>5. Explicación Novedades Decreto 1760 de 2019</a:t>
            </a:r>
            <a:endParaRPr lang="es-CO" sz="3600" dirty="0">
              <a:latin typeface="+mj-lt"/>
              <a:ea typeface="MS Mincho" panose="02020609040205080304" pitchFamily="49" charset="-128"/>
            </a:endParaRPr>
          </a:p>
          <a:p>
            <a:r>
              <a:rPr lang="es-ES" sz="3600" dirty="0">
                <a:latin typeface="+mj-lt"/>
                <a:ea typeface="MS Mincho" panose="02020609040205080304" pitchFamily="49" charset="-128"/>
              </a:rPr>
              <a:t>6. Modificaciones Metodología de Administración</a:t>
            </a:r>
            <a:endParaRPr lang="es-CO" sz="3600" dirty="0">
              <a:latin typeface="+mj-lt"/>
              <a:ea typeface="MS Mincho" panose="02020609040205080304" pitchFamily="49" charset="-128"/>
            </a:endParaRPr>
          </a:p>
          <a:p>
            <a:pPr lvl="0"/>
            <a:endParaRPr lang="es-CO" sz="3200" dirty="0">
              <a:latin typeface="+mj-lt"/>
              <a:ea typeface="MS Mincho" panose="02020609040205080304" pitchFamily="49" charset="-128"/>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524000" y="2923108"/>
            <a:ext cx="9143999" cy="1508105"/>
          </a:xfrm>
          <a:prstGeom prst="rect">
            <a:avLst/>
          </a:prstGeom>
          <a:noFill/>
        </p:spPr>
        <p:txBody>
          <a:bodyPr wrap="square" rtlCol="0">
            <a:spAutoFit/>
          </a:bodyPr>
          <a:lstStyle/>
          <a:p>
            <a:pPr algn="ctr"/>
            <a:r>
              <a:rPr lang="es-ES" sz="4800" b="1" dirty="0">
                <a:solidFill>
                  <a:srgbClr val="002060"/>
                </a:solidFill>
              </a:rPr>
              <a:t>2. </a:t>
            </a:r>
            <a:r>
              <a:rPr lang="es-CO" sz="4800" b="1" dirty="0">
                <a:solidFill>
                  <a:srgbClr val="002060"/>
                </a:solidFill>
              </a:rPr>
              <a:t>Informe Comité Financiero</a:t>
            </a: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758939" y="2767280"/>
            <a:ext cx="6740025" cy="1323439"/>
          </a:xfrm>
          <a:prstGeom prst="rect">
            <a:avLst/>
          </a:prstGeom>
          <a:noFill/>
        </p:spPr>
        <p:txBody>
          <a:bodyPr wrap="square" rtlCol="0">
            <a:spAutoFit/>
          </a:bodyPr>
          <a:lstStyle/>
          <a:p>
            <a:pPr algn="ctr"/>
            <a:r>
              <a:rPr lang="es-CO" sz="4000" b="1" dirty="0">
                <a:solidFill>
                  <a:srgbClr val="000A8B"/>
                </a:solidFill>
              </a:rPr>
              <a:t>1. ESTADOS FINANCIEROS SAE</a:t>
            </a:r>
          </a:p>
          <a:p>
            <a:pPr algn="ctr"/>
            <a:r>
              <a:rPr lang="es-CO" sz="4000" b="1" dirty="0">
                <a:solidFill>
                  <a:srgbClr val="000A8B"/>
                </a:solidFill>
              </a:rPr>
              <a:t> AL 31 DE OCTUBRE DE 2019</a:t>
            </a:r>
            <a:endParaRPr lang="es-ES" sz="4000" b="1" dirty="0">
              <a:solidFill>
                <a:srgbClr val="000A8B"/>
              </a:solidFill>
            </a:endParaRPr>
          </a:p>
        </p:txBody>
      </p:sp>
      <p:sp>
        <p:nvSpPr>
          <p:cNvPr id="7" name="Rectángulo 6">
            <a:extLst>
              <a:ext uri="{FF2B5EF4-FFF2-40B4-BE49-F238E27FC236}">
                <a16:creationId xmlns:a16="http://schemas.microsoft.com/office/drawing/2014/main" id="{065D382D-1AAE-4D15-9C8E-EB84A1EE2CAB}"/>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1411C11D-8A57-4686-9A4B-E036E6994F4B}"/>
              </a:ext>
            </a:extLst>
          </p:cNvPr>
          <p:cNvSpPr txBox="1"/>
          <p:nvPr/>
        </p:nvSpPr>
        <p:spPr>
          <a:xfrm>
            <a:off x="6813244"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9">
            <a:extLst>
              <a:ext uri="{FF2B5EF4-FFF2-40B4-BE49-F238E27FC236}">
                <a16:creationId xmlns:a16="http://schemas.microsoft.com/office/drawing/2014/main" id="{D6350EA9-8B7F-4307-A990-602F1082DA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8AEF2C63-DB8E-4965-9F26-05C048FCB9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805547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56822" y="28555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400" b="1" dirty="0">
                <a:solidFill>
                  <a:srgbClr val="000A8B"/>
                </a:solidFill>
                <a:latin typeface="+mn-lt"/>
              </a:rPr>
              <a:t> </a:t>
            </a:r>
            <a:r>
              <a:rPr lang="es-CO" sz="1400" b="1" dirty="0">
                <a:solidFill>
                  <a:srgbClr val="000A8B"/>
                </a:solidFill>
                <a:latin typeface="+mn-lt"/>
                <a:ea typeface="+mn-ea"/>
                <a:cs typeface="Lato Regular"/>
              </a:rPr>
              <a:t>ESTADO DE SITUACIÓN FINANCIERA INDIVIDUAL</a:t>
            </a:r>
          </a:p>
          <a:p>
            <a:pPr algn="ctr">
              <a:defRPr/>
            </a:pPr>
            <a:r>
              <a:rPr lang="es-CO" sz="1400" b="1" dirty="0">
                <a:solidFill>
                  <a:srgbClr val="000A8B"/>
                </a:solidFill>
                <a:latin typeface="+mn-lt"/>
                <a:ea typeface="+mn-ea"/>
                <a:cs typeface="Lato Regular"/>
              </a:rPr>
              <a:t>AL 31 DE OCTUBRE DE 2019 Y 31 DE OCTUBRE DE 2018</a:t>
            </a:r>
          </a:p>
          <a:p>
            <a:pPr algn="ctr">
              <a:defRPr/>
            </a:pPr>
            <a:r>
              <a:rPr lang="es-CO" sz="1400"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749A6432-1627-42A8-AA60-61E2F6E08806}"/>
              </a:ext>
            </a:extLst>
          </p:cNvPr>
          <p:cNvGraphicFramePr>
            <a:graphicFrameLocks noGrp="1"/>
          </p:cNvGraphicFramePr>
          <p:nvPr>
            <p:extLst>
              <p:ext uri="{D42A27DB-BD31-4B8C-83A1-F6EECF244321}">
                <p14:modId xmlns:p14="http://schemas.microsoft.com/office/powerpoint/2010/main" val="924917243"/>
              </p:ext>
            </p:extLst>
          </p:nvPr>
        </p:nvGraphicFramePr>
        <p:xfrm>
          <a:off x="980661" y="1351722"/>
          <a:ext cx="10389703" cy="4828571"/>
        </p:xfrm>
        <a:graphic>
          <a:graphicData uri="http://schemas.openxmlformats.org/drawingml/2006/table">
            <a:tbl>
              <a:tblPr/>
              <a:tblGrid>
                <a:gridCol w="3694116">
                  <a:extLst>
                    <a:ext uri="{9D8B030D-6E8A-4147-A177-3AD203B41FA5}">
                      <a16:colId xmlns:a16="http://schemas.microsoft.com/office/drawing/2014/main" val="2756300134"/>
                    </a:ext>
                  </a:extLst>
                </a:gridCol>
                <a:gridCol w="1572289">
                  <a:extLst>
                    <a:ext uri="{9D8B030D-6E8A-4147-A177-3AD203B41FA5}">
                      <a16:colId xmlns:a16="http://schemas.microsoft.com/office/drawing/2014/main" val="710292637"/>
                    </a:ext>
                  </a:extLst>
                </a:gridCol>
                <a:gridCol w="113055">
                  <a:extLst>
                    <a:ext uri="{9D8B030D-6E8A-4147-A177-3AD203B41FA5}">
                      <a16:colId xmlns:a16="http://schemas.microsoft.com/office/drawing/2014/main" val="3136667777"/>
                    </a:ext>
                  </a:extLst>
                </a:gridCol>
                <a:gridCol w="1541759">
                  <a:extLst>
                    <a:ext uri="{9D8B030D-6E8A-4147-A177-3AD203B41FA5}">
                      <a16:colId xmlns:a16="http://schemas.microsoft.com/office/drawing/2014/main" val="1711482590"/>
                    </a:ext>
                  </a:extLst>
                </a:gridCol>
                <a:gridCol w="113055">
                  <a:extLst>
                    <a:ext uri="{9D8B030D-6E8A-4147-A177-3AD203B41FA5}">
                      <a16:colId xmlns:a16="http://schemas.microsoft.com/office/drawing/2014/main" val="3689637755"/>
                    </a:ext>
                  </a:extLst>
                </a:gridCol>
                <a:gridCol w="1114344">
                  <a:extLst>
                    <a:ext uri="{9D8B030D-6E8A-4147-A177-3AD203B41FA5}">
                      <a16:colId xmlns:a16="http://schemas.microsoft.com/office/drawing/2014/main" val="2274105611"/>
                    </a:ext>
                  </a:extLst>
                </a:gridCol>
                <a:gridCol w="113055">
                  <a:extLst>
                    <a:ext uri="{9D8B030D-6E8A-4147-A177-3AD203B41FA5}">
                      <a16:colId xmlns:a16="http://schemas.microsoft.com/office/drawing/2014/main" val="78326087"/>
                    </a:ext>
                  </a:extLst>
                </a:gridCol>
                <a:gridCol w="1022754">
                  <a:extLst>
                    <a:ext uri="{9D8B030D-6E8A-4147-A177-3AD203B41FA5}">
                      <a16:colId xmlns:a16="http://schemas.microsoft.com/office/drawing/2014/main" val="2095766031"/>
                    </a:ext>
                  </a:extLst>
                </a:gridCol>
                <a:gridCol w="113055">
                  <a:extLst>
                    <a:ext uri="{9D8B030D-6E8A-4147-A177-3AD203B41FA5}">
                      <a16:colId xmlns:a16="http://schemas.microsoft.com/office/drawing/2014/main" val="565776738"/>
                    </a:ext>
                  </a:extLst>
                </a:gridCol>
                <a:gridCol w="992221">
                  <a:extLst>
                    <a:ext uri="{9D8B030D-6E8A-4147-A177-3AD203B41FA5}">
                      <a16:colId xmlns:a16="http://schemas.microsoft.com/office/drawing/2014/main" val="390708336"/>
                    </a:ext>
                  </a:extLst>
                </a:gridCol>
              </a:tblGrid>
              <a:tr h="602021">
                <a:tc>
                  <a:txBody>
                    <a:bodyPr/>
                    <a:lstStyle/>
                    <a:p>
                      <a:pPr algn="ctr" fontAlgn="ctr"/>
                      <a:r>
                        <a:rPr lang="es-CO" sz="1200" b="1" i="0" u="none" strike="noStrike" dirty="0">
                          <a:effectLst/>
                          <a:latin typeface="Calibri" panose="020F0502020204030204" pitchFamily="34" charset="0"/>
                        </a:rPr>
                        <a:t>ACTIVO</a:t>
                      </a:r>
                    </a:p>
                  </a:txBody>
                  <a:tcPr marL="7272" marR="7272" marT="727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31-Octubre-2019</a:t>
                      </a:r>
                    </a:p>
                  </a:txBody>
                  <a:tcPr marL="7272" marR="7272" marT="727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31-Octubre-2018</a:t>
                      </a:r>
                    </a:p>
                  </a:txBody>
                  <a:tcPr marL="7272" marR="7272" marT="727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7272" marR="7272" marT="727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Octubre 2019 - 2018</a:t>
                      </a:r>
                    </a:p>
                  </a:txBody>
                  <a:tcPr marL="7272" marR="7272" marT="727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Oct - Dic 2019-2018</a:t>
                      </a:r>
                    </a:p>
                  </a:txBody>
                  <a:tcPr marL="7272" marR="7272" marT="7272"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60224874"/>
                  </a:ext>
                </a:extLst>
              </a:tr>
              <a:tr h="205923">
                <a:tc>
                  <a:txBody>
                    <a:bodyPr/>
                    <a:lstStyle/>
                    <a:p>
                      <a:pPr algn="l" fontAlgn="ctr"/>
                      <a:r>
                        <a:rPr lang="es-CO" sz="1200" b="1" i="0" u="none" strike="noStrike">
                          <a:effectLst/>
                          <a:latin typeface="Calibri" panose="020F0502020204030204" pitchFamily="34" charset="0"/>
                        </a:rPr>
                        <a:t>ACTIVO CORRIENTE</a:t>
                      </a:r>
                    </a:p>
                  </a:txBody>
                  <a:tcPr marL="7272" marR="7272" marT="7272"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7272" marR="7272" marT="727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7272" marR="7272" marT="727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82292238"/>
                  </a:ext>
                </a:extLst>
              </a:tr>
              <a:tr h="263823">
                <a:tc>
                  <a:txBody>
                    <a:bodyPr/>
                    <a:lstStyle/>
                    <a:p>
                      <a:pPr algn="l" fontAlgn="ctr"/>
                      <a:r>
                        <a:rPr lang="es-CO" sz="1200" b="0" i="0" u="none" strike="noStrike">
                          <a:effectLst/>
                          <a:latin typeface="Calibri" panose="020F0502020204030204" pitchFamily="34" charset="0"/>
                        </a:rPr>
                        <a:t>Efectivo en Bancos</a:t>
                      </a: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456</a:t>
                      </a:r>
                    </a:p>
                  </a:txBody>
                  <a:tcPr marL="7272" marR="7272" marT="7272"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352</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448</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30</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7272" marR="7272" marT="7272" marB="0" anchor="ctr">
                    <a:lnL>
                      <a:noFill/>
                    </a:lnL>
                    <a:lnR>
                      <a:noFill/>
                    </a:lnR>
                    <a:lnT>
                      <a:noFill/>
                    </a:lnT>
                    <a:lnB>
                      <a:noFill/>
                    </a:lnB>
                  </a:tcPr>
                </a:tc>
                <a:extLst>
                  <a:ext uri="{0D108BD9-81ED-4DB2-BD59-A6C34878D82A}">
                    <a16:rowId xmlns:a16="http://schemas.microsoft.com/office/drawing/2014/main" val="763796920"/>
                  </a:ext>
                </a:extLst>
              </a:tr>
              <a:tr h="263823">
                <a:tc>
                  <a:txBody>
                    <a:bodyPr/>
                    <a:lstStyle/>
                    <a:p>
                      <a:pPr algn="l" fontAlgn="ctr"/>
                      <a:r>
                        <a:rPr lang="es-CO" sz="1200" b="0" i="0" u="none" strike="noStrike">
                          <a:effectLst/>
                          <a:latin typeface="Calibri" panose="020F0502020204030204" pitchFamily="34" charset="0"/>
                        </a:rPr>
                        <a:t>Efectivo de uso restringido</a:t>
                      </a: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6,391</a:t>
                      </a:r>
                    </a:p>
                  </a:txBody>
                  <a:tcPr marL="7272" marR="7272" marT="7272"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6,341</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6,201</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a:t>
                      </a:r>
                    </a:p>
                  </a:txBody>
                  <a:tcPr marL="7272" marR="7272" marT="7272" marB="0" anchor="ctr">
                    <a:lnL>
                      <a:noFill/>
                    </a:lnL>
                    <a:lnR>
                      <a:noFill/>
                    </a:lnR>
                    <a:lnT>
                      <a:noFill/>
                    </a:lnT>
                    <a:lnB>
                      <a:noFill/>
                    </a:lnB>
                  </a:tcPr>
                </a:tc>
                <a:extLst>
                  <a:ext uri="{0D108BD9-81ED-4DB2-BD59-A6C34878D82A}">
                    <a16:rowId xmlns:a16="http://schemas.microsoft.com/office/drawing/2014/main" val="1077822256"/>
                  </a:ext>
                </a:extLst>
              </a:tr>
              <a:tr h="263823">
                <a:tc>
                  <a:txBody>
                    <a:bodyPr/>
                    <a:lstStyle/>
                    <a:p>
                      <a:pPr algn="l" fontAlgn="ctr"/>
                      <a:r>
                        <a:rPr lang="es-CO" sz="1200" b="0" i="0" u="none" strike="noStrike" dirty="0">
                          <a:effectLst/>
                          <a:latin typeface="Calibri" panose="020F0502020204030204" pitchFamily="34" charset="0"/>
                        </a:rPr>
                        <a:t>Inversiones de administración de liquidez</a:t>
                      </a: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12,232</a:t>
                      </a:r>
                    </a:p>
                  </a:txBody>
                  <a:tcPr marL="7272" marR="7272" marT="7272"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3,779</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3,538</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224</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246</a:t>
                      </a:r>
                    </a:p>
                  </a:txBody>
                  <a:tcPr marL="7272" marR="7272" marT="7272" marB="0" anchor="ctr">
                    <a:lnL>
                      <a:noFill/>
                    </a:lnL>
                    <a:lnR>
                      <a:noFill/>
                    </a:lnR>
                    <a:lnT>
                      <a:noFill/>
                    </a:lnT>
                    <a:lnB>
                      <a:noFill/>
                    </a:lnB>
                  </a:tcPr>
                </a:tc>
                <a:extLst>
                  <a:ext uri="{0D108BD9-81ED-4DB2-BD59-A6C34878D82A}">
                    <a16:rowId xmlns:a16="http://schemas.microsoft.com/office/drawing/2014/main" val="4266856681"/>
                  </a:ext>
                </a:extLst>
              </a:tr>
              <a:tr h="263823">
                <a:tc>
                  <a:txBody>
                    <a:bodyPr/>
                    <a:lstStyle/>
                    <a:p>
                      <a:pPr algn="l" fontAlgn="ctr"/>
                      <a:r>
                        <a:rPr lang="es-CO" sz="1200" b="0" i="0" u="none" strike="noStrike">
                          <a:effectLst/>
                          <a:latin typeface="Calibri" panose="020F0502020204030204" pitchFamily="34" charset="0"/>
                        </a:rPr>
                        <a:t>Cuentas por Cobrar Corto Plazo</a:t>
                      </a: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4,177</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3,252</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76</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5716937"/>
                  </a:ext>
                </a:extLst>
              </a:tr>
              <a:tr h="205923">
                <a:tc>
                  <a:txBody>
                    <a:bodyPr/>
                    <a:lstStyle/>
                    <a:p>
                      <a:pPr algn="l" fontAlgn="ctr"/>
                      <a:r>
                        <a:rPr lang="es-CO" sz="1200" b="1" i="0" u="none" strike="noStrike">
                          <a:effectLst/>
                          <a:latin typeface="Calibri" panose="020F0502020204030204" pitchFamily="34" charset="0"/>
                        </a:rPr>
                        <a:t>TOTAL ACTIVO CORRIENTE</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23,255</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13,724</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12,555</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69</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85</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130402704"/>
                  </a:ext>
                </a:extLst>
              </a:tr>
              <a:tr h="205923">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47063042"/>
                  </a:ext>
                </a:extLst>
              </a:tr>
              <a:tr h="205923">
                <a:tc>
                  <a:txBody>
                    <a:bodyPr/>
                    <a:lstStyle/>
                    <a:p>
                      <a:pPr algn="l" fontAlgn="ctr"/>
                      <a:r>
                        <a:rPr lang="es-CO" sz="1200" b="1" i="0" u="none" strike="noStrike">
                          <a:effectLst/>
                          <a:latin typeface="Calibri" panose="020F0502020204030204" pitchFamily="34" charset="0"/>
                        </a:rPr>
                        <a:t>ACTIVO NO CORRIENTE</a:t>
                      </a: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extLst>
                  <a:ext uri="{0D108BD9-81ED-4DB2-BD59-A6C34878D82A}">
                    <a16:rowId xmlns:a16="http://schemas.microsoft.com/office/drawing/2014/main" val="3603673145"/>
                  </a:ext>
                </a:extLst>
              </a:tr>
              <a:tr h="263823">
                <a:tc>
                  <a:txBody>
                    <a:bodyPr/>
                    <a:lstStyle/>
                    <a:p>
                      <a:pPr algn="l" fontAlgn="ctr"/>
                      <a:r>
                        <a:rPr lang="es-CO" sz="1200" b="0" i="0" u="none" strike="noStrike">
                          <a:effectLst/>
                          <a:latin typeface="Calibri" panose="020F0502020204030204" pitchFamily="34" charset="0"/>
                        </a:rPr>
                        <a:t>Cuentas por Cobrar Largo Plazo</a:t>
                      </a:r>
                    </a:p>
                  </a:txBody>
                  <a:tcPr marL="7272" marR="7272" marT="727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598 </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7272" marR="7272" marT="7272" marB="0" anchor="ctr">
                    <a:lnL>
                      <a:noFill/>
                    </a:lnL>
                    <a:lnR>
                      <a:noFill/>
                    </a:lnR>
                    <a:lnT>
                      <a:noFill/>
                    </a:lnT>
                    <a:lnB>
                      <a:noFill/>
                    </a:lnB>
                  </a:tcPr>
                </a:tc>
                <a:extLst>
                  <a:ext uri="{0D108BD9-81ED-4DB2-BD59-A6C34878D82A}">
                    <a16:rowId xmlns:a16="http://schemas.microsoft.com/office/drawing/2014/main" val="925907342"/>
                  </a:ext>
                </a:extLst>
              </a:tr>
              <a:tr h="263823">
                <a:tc>
                  <a:txBody>
                    <a:bodyPr/>
                    <a:lstStyle/>
                    <a:p>
                      <a:pPr algn="l" fontAlgn="ctr"/>
                      <a:r>
                        <a:rPr lang="es-CO" sz="1200" b="0" i="0" u="none" strike="noStrike">
                          <a:effectLst/>
                          <a:latin typeface="Calibri" panose="020F0502020204030204" pitchFamily="34" charset="0"/>
                        </a:rPr>
                        <a:t>Deterioro</a:t>
                      </a: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2266428"/>
                  </a:ext>
                </a:extLst>
              </a:tr>
              <a:tr h="263823">
                <a:tc>
                  <a:txBody>
                    <a:bodyPr/>
                    <a:lstStyle/>
                    <a:p>
                      <a:pPr algn="l" fontAlgn="ctr"/>
                      <a:r>
                        <a:rPr lang="es-CO" sz="1200" b="0" i="0" u="none" strike="noStrike">
                          <a:effectLst/>
                          <a:latin typeface="Calibri" panose="020F0502020204030204" pitchFamily="34" charset="0"/>
                        </a:rPr>
                        <a:t>Total Cuenta por Cobrar Largo Plazo</a:t>
                      </a:r>
                    </a:p>
                  </a:txBody>
                  <a:tcPr marL="7272" marR="7272" marT="727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-98</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-100</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0857924"/>
                  </a:ext>
                </a:extLst>
              </a:tr>
              <a:tr h="205923">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35959748"/>
                  </a:ext>
                </a:extLst>
              </a:tr>
              <a:tr h="263823">
                <a:tc>
                  <a:txBody>
                    <a:bodyPr/>
                    <a:lstStyle/>
                    <a:p>
                      <a:pPr algn="l" fontAlgn="ctr"/>
                      <a:r>
                        <a:rPr lang="es-CO" sz="1200" b="0" i="0" u="none" strike="noStrike">
                          <a:effectLst/>
                          <a:latin typeface="Calibri" panose="020F0502020204030204" pitchFamily="34" charset="0"/>
                        </a:rPr>
                        <a:t>Propiedades, Planta y equipo</a:t>
                      </a: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462</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375</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a:t>
                      </a: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7272" marR="7272" marT="7272" marB="0" anchor="ctr">
                    <a:lnL>
                      <a:noFill/>
                    </a:lnL>
                    <a:lnR>
                      <a:noFill/>
                    </a:lnR>
                    <a:lnT>
                      <a:noFill/>
                    </a:lnT>
                    <a:lnB>
                      <a:noFill/>
                    </a:lnB>
                  </a:tcPr>
                </a:tc>
                <a:extLst>
                  <a:ext uri="{0D108BD9-81ED-4DB2-BD59-A6C34878D82A}">
                    <a16:rowId xmlns:a16="http://schemas.microsoft.com/office/drawing/2014/main" val="2783798395"/>
                  </a:ext>
                </a:extLst>
              </a:tr>
              <a:tr h="403972">
                <a:tc>
                  <a:txBody>
                    <a:bodyPr/>
                    <a:lstStyle/>
                    <a:p>
                      <a:pPr algn="l" fontAlgn="ctr"/>
                      <a:r>
                        <a:rPr lang="es-CO" sz="1200" b="0" i="0" u="none" strike="noStrike">
                          <a:effectLst/>
                          <a:latin typeface="Calibri" panose="020F0502020204030204" pitchFamily="34" charset="0"/>
                        </a:rPr>
                        <a:t>Otros Activos (anticipos Impuestos / Diferidos)</a:t>
                      </a:r>
                    </a:p>
                  </a:txBody>
                  <a:tcPr marL="7272" marR="7272" marT="7272"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10,063</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15,083</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17,000</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-41</a:t>
                      </a:r>
                    </a:p>
                  </a:txBody>
                  <a:tcPr marL="7272" marR="7272" marT="727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5649993"/>
                  </a:ext>
                </a:extLst>
              </a:tr>
              <a:tr h="263823">
                <a:tc>
                  <a:txBody>
                    <a:bodyPr/>
                    <a:lstStyle/>
                    <a:p>
                      <a:pPr algn="l" fontAlgn="ctr"/>
                      <a:r>
                        <a:rPr lang="es-CO" sz="1200" b="1" i="0" u="none" strike="noStrike">
                          <a:effectLst/>
                          <a:latin typeface="Calibri" panose="020F0502020204030204" pitchFamily="34" charset="0"/>
                        </a:rPr>
                        <a:t>TOTAL ACTIVO NO CORRIENTE</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10,526</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15,472</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17,512</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-45</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-40</a:t>
                      </a: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375488653"/>
                  </a:ext>
                </a:extLst>
              </a:tr>
              <a:tr h="205923">
                <a:tc>
                  <a:txBody>
                    <a:bodyPr/>
                    <a:lstStyle/>
                    <a:p>
                      <a:pPr algn="l" fontAlgn="ctr"/>
                      <a:endParaRPr lang="es-CO" sz="1200" b="1"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272" marR="7272" marT="72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4719052"/>
                  </a:ext>
                </a:extLst>
              </a:tr>
              <a:tr h="212633">
                <a:tc>
                  <a:txBody>
                    <a:bodyPr/>
                    <a:lstStyle/>
                    <a:p>
                      <a:pPr algn="l" fontAlgn="ctr"/>
                      <a:r>
                        <a:rPr lang="es-CO" sz="1200" b="1" i="0" u="none" strike="noStrike">
                          <a:effectLst/>
                          <a:latin typeface="Calibri" panose="020F0502020204030204" pitchFamily="34" charset="0"/>
                        </a:rPr>
                        <a:t>TOTAL ACTIVO</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33,781</a:t>
                      </a:r>
                    </a:p>
                  </a:txBody>
                  <a:tcPr marL="7272" marR="7272" marT="727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29,197</a:t>
                      </a:r>
                    </a:p>
                  </a:txBody>
                  <a:tcPr marL="7272" marR="7272" marT="727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7272" marR="7272" marT="727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a:t>
                      </a:r>
                    </a:p>
                  </a:txBody>
                  <a:tcPr marL="7272" marR="7272" marT="727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272" marR="7272" marT="7272"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12</a:t>
                      </a:r>
                    </a:p>
                  </a:txBody>
                  <a:tcPr marL="7272" marR="7272" marT="7272"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45053383"/>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3145664" y="2367330"/>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3623973" y="2610871"/>
            <a:ext cx="189077"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4238626" y="4469034"/>
            <a:ext cx="239105" cy="111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535116" y="2866151"/>
            <a:ext cx="200303"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9" name="Imagen 8">
            <a:hlinkClick r:id="rId3"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4"/>
          <a:stretch>
            <a:fillRect/>
          </a:stretch>
        </p:blipFill>
        <p:spPr>
          <a:xfrm>
            <a:off x="3911713" y="3132342"/>
            <a:ext cx="205758" cy="109738"/>
          </a:xfrm>
          <a:prstGeom prst="rect">
            <a:avLst/>
          </a:prstGeom>
        </p:spPr>
      </p:pic>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3775488" y="4949379"/>
            <a:ext cx="239105"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4890259" y="5264648"/>
            <a:ext cx="239105"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23" name="Imagen 22">
            <a:extLst>
              <a:ext uri="{FF2B5EF4-FFF2-40B4-BE49-F238E27FC236}">
                <a16:creationId xmlns:a16="http://schemas.microsoft.com/office/drawing/2014/main" id="{74520B35-60CB-4299-857B-773815F430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4" name="Imagen 23">
            <a:extLst>
              <a:ext uri="{FF2B5EF4-FFF2-40B4-BE49-F238E27FC236}">
                <a16:creationId xmlns:a16="http://schemas.microsoft.com/office/drawing/2014/main" id="{8D5DCBA4-B6AD-4A05-BF61-AEBF8F67D6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5" name="Rectángulo 24">
            <a:extLst>
              <a:ext uri="{FF2B5EF4-FFF2-40B4-BE49-F238E27FC236}">
                <a16:creationId xmlns:a16="http://schemas.microsoft.com/office/drawing/2014/main" id="{46A6731E-F335-4F73-9CEE-D5DE72109B7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6" name="CuadroTexto 25">
            <a:extLst>
              <a:ext uri="{FF2B5EF4-FFF2-40B4-BE49-F238E27FC236}">
                <a16:creationId xmlns:a16="http://schemas.microsoft.com/office/drawing/2014/main" id="{E918336A-D708-4882-B059-D7045DFF0BB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88485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2913649" y="27809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400" b="1" dirty="0">
                <a:solidFill>
                  <a:srgbClr val="000A8B"/>
                </a:solidFill>
                <a:latin typeface="+mn-lt"/>
              </a:rPr>
              <a:t> </a:t>
            </a:r>
            <a:r>
              <a:rPr lang="es-CO" sz="1400" b="1" dirty="0">
                <a:solidFill>
                  <a:srgbClr val="000A8B"/>
                </a:solidFill>
                <a:latin typeface="+mn-lt"/>
                <a:ea typeface="+mn-ea"/>
                <a:cs typeface="Lato Regular"/>
              </a:rPr>
              <a:t>ESTADO DE SITUACIÓN FINANCIERA INDIVIDUAL</a:t>
            </a:r>
          </a:p>
          <a:p>
            <a:pPr algn="ctr">
              <a:defRPr/>
            </a:pPr>
            <a:r>
              <a:rPr lang="es-CO" sz="1400" b="1" dirty="0">
                <a:solidFill>
                  <a:srgbClr val="000A8B"/>
                </a:solidFill>
                <a:latin typeface="+mn-lt"/>
                <a:ea typeface="+mn-ea"/>
                <a:cs typeface="Lato Regular"/>
              </a:rPr>
              <a:t>AL 31 DE OCTURE DE 2019 Y 31 DE OCTUBRE DE 2018</a:t>
            </a:r>
          </a:p>
          <a:p>
            <a:pPr algn="ctr">
              <a:defRPr/>
            </a:pPr>
            <a:r>
              <a:rPr lang="es-CO" sz="1400"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FE1DFEF4-8775-4619-9220-3A7EC9E94729}"/>
              </a:ext>
            </a:extLst>
          </p:cNvPr>
          <p:cNvGraphicFramePr>
            <a:graphicFrameLocks noGrp="1"/>
          </p:cNvGraphicFramePr>
          <p:nvPr>
            <p:extLst>
              <p:ext uri="{D42A27DB-BD31-4B8C-83A1-F6EECF244321}">
                <p14:modId xmlns:p14="http://schemas.microsoft.com/office/powerpoint/2010/main" val="95194200"/>
              </p:ext>
            </p:extLst>
          </p:nvPr>
        </p:nvGraphicFramePr>
        <p:xfrm>
          <a:off x="1272209" y="1094934"/>
          <a:ext cx="9448802" cy="5067806"/>
        </p:xfrm>
        <a:graphic>
          <a:graphicData uri="http://schemas.openxmlformats.org/drawingml/2006/table">
            <a:tbl>
              <a:tblPr/>
              <a:tblGrid>
                <a:gridCol w="3367612">
                  <a:extLst>
                    <a:ext uri="{9D8B030D-6E8A-4147-A177-3AD203B41FA5}">
                      <a16:colId xmlns:a16="http://schemas.microsoft.com/office/drawing/2014/main" val="1642003498"/>
                    </a:ext>
                  </a:extLst>
                </a:gridCol>
                <a:gridCol w="1433323">
                  <a:extLst>
                    <a:ext uri="{9D8B030D-6E8A-4147-A177-3AD203B41FA5}">
                      <a16:colId xmlns:a16="http://schemas.microsoft.com/office/drawing/2014/main" val="831786615"/>
                    </a:ext>
                  </a:extLst>
                </a:gridCol>
                <a:gridCol w="97412">
                  <a:extLst>
                    <a:ext uri="{9D8B030D-6E8A-4147-A177-3AD203B41FA5}">
                      <a16:colId xmlns:a16="http://schemas.microsoft.com/office/drawing/2014/main" val="3866622841"/>
                    </a:ext>
                  </a:extLst>
                </a:gridCol>
                <a:gridCol w="1405490">
                  <a:extLst>
                    <a:ext uri="{9D8B030D-6E8A-4147-A177-3AD203B41FA5}">
                      <a16:colId xmlns:a16="http://schemas.microsoft.com/office/drawing/2014/main" val="2119109409"/>
                    </a:ext>
                  </a:extLst>
                </a:gridCol>
                <a:gridCol w="97412">
                  <a:extLst>
                    <a:ext uri="{9D8B030D-6E8A-4147-A177-3AD203B41FA5}">
                      <a16:colId xmlns:a16="http://schemas.microsoft.com/office/drawing/2014/main" val="3105687055"/>
                    </a:ext>
                  </a:extLst>
                </a:gridCol>
                <a:gridCol w="1015850">
                  <a:extLst>
                    <a:ext uri="{9D8B030D-6E8A-4147-A177-3AD203B41FA5}">
                      <a16:colId xmlns:a16="http://schemas.microsoft.com/office/drawing/2014/main" val="836448952"/>
                    </a:ext>
                  </a:extLst>
                </a:gridCol>
                <a:gridCol w="97412">
                  <a:extLst>
                    <a:ext uri="{9D8B030D-6E8A-4147-A177-3AD203B41FA5}">
                      <a16:colId xmlns:a16="http://schemas.microsoft.com/office/drawing/2014/main" val="236864036"/>
                    </a:ext>
                  </a:extLst>
                </a:gridCol>
                <a:gridCol w="932354">
                  <a:extLst>
                    <a:ext uri="{9D8B030D-6E8A-4147-A177-3AD203B41FA5}">
                      <a16:colId xmlns:a16="http://schemas.microsoft.com/office/drawing/2014/main" val="1956864386"/>
                    </a:ext>
                  </a:extLst>
                </a:gridCol>
                <a:gridCol w="97412">
                  <a:extLst>
                    <a:ext uri="{9D8B030D-6E8A-4147-A177-3AD203B41FA5}">
                      <a16:colId xmlns:a16="http://schemas.microsoft.com/office/drawing/2014/main" val="4091554870"/>
                    </a:ext>
                  </a:extLst>
                </a:gridCol>
                <a:gridCol w="904525">
                  <a:extLst>
                    <a:ext uri="{9D8B030D-6E8A-4147-A177-3AD203B41FA5}">
                      <a16:colId xmlns:a16="http://schemas.microsoft.com/office/drawing/2014/main" val="225894810"/>
                    </a:ext>
                  </a:extLst>
                </a:gridCol>
              </a:tblGrid>
              <a:tr h="611263">
                <a:tc>
                  <a:txBody>
                    <a:bodyPr/>
                    <a:lstStyle/>
                    <a:p>
                      <a:pPr algn="ctr" fontAlgn="ctr"/>
                      <a:r>
                        <a:rPr lang="es-CO" sz="1200" b="1" i="0" u="none" strike="noStrike">
                          <a:effectLst/>
                          <a:latin typeface="Calibri" panose="020F0502020204030204" pitchFamily="34" charset="0"/>
                        </a:rPr>
                        <a:t>PASIVO</a:t>
                      </a:r>
                    </a:p>
                  </a:txBody>
                  <a:tcPr marL="7033" marR="7033" marT="70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31-Octubre-2019</a:t>
                      </a:r>
                    </a:p>
                  </a:txBody>
                  <a:tcPr marL="7033" marR="7033" marT="70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31-Octubre-2018</a:t>
                      </a:r>
                    </a:p>
                  </a:txBody>
                  <a:tcPr marL="7033" marR="7033" marT="70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7033" marR="7033" marT="70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Octubre 2019 - 2018</a:t>
                      </a:r>
                    </a:p>
                  </a:txBody>
                  <a:tcPr marL="7033" marR="7033" marT="70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Oct - Dic 2019-2018</a:t>
                      </a:r>
                    </a:p>
                  </a:txBody>
                  <a:tcPr marL="7033" marR="7033" marT="70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882013801"/>
                  </a:ext>
                </a:extLst>
              </a:tr>
              <a:tr h="259188">
                <a:tc>
                  <a:txBody>
                    <a:bodyPr/>
                    <a:lstStyle/>
                    <a:p>
                      <a:pPr algn="l" fontAlgn="ctr"/>
                      <a:r>
                        <a:rPr lang="es-CO" sz="1200" b="1" i="0" u="none" strike="noStrike">
                          <a:effectLst/>
                          <a:latin typeface="Calibri" panose="020F0502020204030204" pitchFamily="34" charset="0"/>
                        </a:rPr>
                        <a:t>PASIVO CORRIENTE</a:t>
                      </a: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20383157"/>
                  </a:ext>
                </a:extLst>
              </a:tr>
              <a:tr h="259188">
                <a:tc>
                  <a:txBody>
                    <a:bodyPr/>
                    <a:lstStyle/>
                    <a:p>
                      <a:pPr algn="l" fontAlgn="ctr"/>
                      <a:r>
                        <a:rPr lang="es-CO" sz="1200" b="0" i="0" u="none" strike="noStrike">
                          <a:effectLst/>
                          <a:latin typeface="Calibri" panose="020F0502020204030204" pitchFamily="34" charset="0"/>
                        </a:rPr>
                        <a:t>Cuentas por Pagar</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3,275</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2,261</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2,218</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48</a:t>
                      </a:r>
                    </a:p>
                  </a:txBody>
                  <a:tcPr marL="7033" marR="7033" marT="7033" marB="0" anchor="ctr">
                    <a:lnL>
                      <a:noFill/>
                    </a:lnL>
                    <a:lnR>
                      <a:noFill/>
                    </a:lnR>
                    <a:lnT>
                      <a:noFill/>
                    </a:lnT>
                    <a:lnB>
                      <a:noFill/>
                    </a:lnB>
                  </a:tcPr>
                </a:tc>
                <a:extLst>
                  <a:ext uri="{0D108BD9-81ED-4DB2-BD59-A6C34878D82A}">
                    <a16:rowId xmlns:a16="http://schemas.microsoft.com/office/drawing/2014/main" val="601878965"/>
                  </a:ext>
                </a:extLst>
              </a:tr>
              <a:tr h="259188">
                <a:tc>
                  <a:txBody>
                    <a:bodyPr/>
                    <a:lstStyle/>
                    <a:p>
                      <a:pPr algn="l" fontAlgn="ctr"/>
                      <a:r>
                        <a:rPr lang="es-CO" sz="1200" b="0" i="0" u="none" strike="noStrike">
                          <a:effectLst/>
                          <a:latin typeface="Calibri" panose="020F0502020204030204" pitchFamily="34" charset="0"/>
                        </a:rPr>
                        <a:t>Beneficios a los empleados Corto Plazo</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2,856</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2,389</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2,277</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a:t>
                      </a:r>
                    </a:p>
                  </a:txBody>
                  <a:tcPr marL="7033" marR="7033" marT="7033" marB="0" anchor="ctr">
                    <a:lnL>
                      <a:noFill/>
                    </a:lnL>
                    <a:lnR>
                      <a:noFill/>
                    </a:lnR>
                    <a:lnT>
                      <a:noFill/>
                    </a:lnT>
                    <a:lnB>
                      <a:noFill/>
                    </a:lnB>
                  </a:tcPr>
                </a:tc>
                <a:extLst>
                  <a:ext uri="{0D108BD9-81ED-4DB2-BD59-A6C34878D82A}">
                    <a16:rowId xmlns:a16="http://schemas.microsoft.com/office/drawing/2014/main" val="1822864274"/>
                  </a:ext>
                </a:extLst>
              </a:tr>
              <a:tr h="259188">
                <a:tc>
                  <a:txBody>
                    <a:bodyPr/>
                    <a:lstStyle/>
                    <a:p>
                      <a:pPr algn="l" fontAlgn="ctr"/>
                      <a:r>
                        <a:rPr lang="es-CO" sz="1200" b="0" i="0" u="none" strike="noStrike">
                          <a:effectLst/>
                          <a:latin typeface="Calibri" panose="020F0502020204030204" pitchFamily="34" charset="0"/>
                        </a:rPr>
                        <a:t>Provisiones</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7033" marR="7033" marT="7033" marB="0" anchor="ctr">
                    <a:lnL>
                      <a:noFill/>
                    </a:lnL>
                    <a:lnR>
                      <a:noFill/>
                    </a:lnR>
                    <a:lnT>
                      <a:noFill/>
                    </a:lnT>
                    <a:lnB>
                      <a:noFill/>
                    </a:lnB>
                  </a:tcPr>
                </a:tc>
                <a:extLst>
                  <a:ext uri="{0D108BD9-81ED-4DB2-BD59-A6C34878D82A}">
                    <a16:rowId xmlns:a16="http://schemas.microsoft.com/office/drawing/2014/main" val="2295701709"/>
                  </a:ext>
                </a:extLst>
              </a:tr>
              <a:tr h="259188">
                <a:tc>
                  <a:txBody>
                    <a:bodyPr/>
                    <a:lstStyle/>
                    <a:p>
                      <a:pPr algn="l" fontAlgn="ctr"/>
                      <a:r>
                        <a:rPr lang="es-CO" sz="1200" b="0" i="0" u="none" strike="noStrike">
                          <a:effectLst/>
                          <a:latin typeface="Calibri" panose="020F0502020204030204" pitchFamily="34" charset="0"/>
                        </a:rPr>
                        <a:t>Otros pasivos</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6,940</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6,258</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7,217</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0563908"/>
                  </a:ext>
                </a:extLst>
              </a:tr>
              <a:tr h="259188">
                <a:tc>
                  <a:txBody>
                    <a:bodyPr/>
                    <a:lstStyle/>
                    <a:p>
                      <a:pPr algn="l" fontAlgn="ctr"/>
                      <a:r>
                        <a:rPr lang="es-CO" sz="1200" b="1" i="0" u="none" strike="noStrike">
                          <a:effectLst/>
                          <a:latin typeface="Calibri" panose="020F0502020204030204" pitchFamily="34" charset="0"/>
                        </a:rPr>
                        <a:t>TOTAL PASIVO CORRIENTE</a:t>
                      </a:r>
                    </a:p>
                  </a:txBody>
                  <a:tcPr marL="7033" marR="7033" marT="703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13,268</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10,999</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11,802</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21</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0371743"/>
                  </a:ext>
                </a:extLst>
              </a:tr>
              <a:tr h="208912">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033" marR="7033" marT="703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5487303"/>
                  </a:ext>
                </a:extLst>
              </a:tr>
              <a:tr h="208912">
                <a:tc>
                  <a:txBody>
                    <a:bodyPr/>
                    <a:lstStyle/>
                    <a:p>
                      <a:pPr algn="l" fontAlgn="ctr"/>
                      <a:r>
                        <a:rPr lang="es-CO" sz="1200" b="1" i="0" u="none" strike="noStrike">
                          <a:effectLst/>
                          <a:latin typeface="Calibri" panose="020F0502020204030204" pitchFamily="34" charset="0"/>
                        </a:rPr>
                        <a:t>TOTAL PASIVO</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13,268</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10,999</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11,802</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21</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838312672"/>
                  </a:ext>
                </a:extLst>
              </a:tr>
              <a:tr h="208912">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21272820"/>
                  </a:ext>
                </a:extLst>
              </a:tr>
              <a:tr h="259188">
                <a:tc>
                  <a:txBody>
                    <a:bodyPr/>
                    <a:lstStyle/>
                    <a:p>
                      <a:pPr algn="ctr" fontAlgn="ctr"/>
                      <a:r>
                        <a:rPr lang="es-CO" sz="1200" b="1" i="0" u="none" strike="noStrike">
                          <a:effectLst/>
                          <a:latin typeface="Calibri" panose="020F0502020204030204" pitchFamily="34" charset="0"/>
                        </a:rPr>
                        <a:t>PATRIMONIO</a:t>
                      </a: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extLst>
                  <a:ext uri="{0D108BD9-81ED-4DB2-BD59-A6C34878D82A}">
                    <a16:rowId xmlns:a16="http://schemas.microsoft.com/office/drawing/2014/main" val="662355381"/>
                  </a:ext>
                </a:extLst>
              </a:tr>
              <a:tr h="259188">
                <a:tc>
                  <a:txBody>
                    <a:bodyPr/>
                    <a:lstStyle/>
                    <a:p>
                      <a:pPr algn="l" fontAlgn="ctr"/>
                      <a:r>
                        <a:rPr lang="es-CO" sz="1200" b="0" i="0" u="none" strike="noStrike">
                          <a:effectLst/>
                          <a:latin typeface="Calibri" panose="020F0502020204030204" pitchFamily="34" charset="0"/>
                        </a:rPr>
                        <a:t>Capital Suscrito y Pagado</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033" marR="7033" marT="7033" marB="0" anchor="ctr">
                    <a:lnL>
                      <a:noFill/>
                    </a:lnL>
                    <a:lnR>
                      <a:noFill/>
                    </a:lnR>
                    <a:lnT>
                      <a:noFill/>
                    </a:lnT>
                    <a:lnB>
                      <a:noFill/>
                    </a:lnB>
                  </a:tcPr>
                </a:tc>
                <a:extLst>
                  <a:ext uri="{0D108BD9-81ED-4DB2-BD59-A6C34878D82A}">
                    <a16:rowId xmlns:a16="http://schemas.microsoft.com/office/drawing/2014/main" val="3846012925"/>
                  </a:ext>
                </a:extLst>
              </a:tr>
              <a:tr h="259188">
                <a:tc>
                  <a:txBody>
                    <a:bodyPr/>
                    <a:lstStyle/>
                    <a:p>
                      <a:pPr algn="l" fontAlgn="ctr"/>
                      <a:r>
                        <a:rPr lang="es-CO" sz="1200" b="0" i="0" u="none" strike="noStrike">
                          <a:effectLst/>
                          <a:latin typeface="Calibri" panose="020F0502020204030204" pitchFamily="34" charset="0"/>
                        </a:rPr>
                        <a:t>Reservas</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7033" marR="7033" marT="7033" marB="0" anchor="ctr">
                    <a:lnL>
                      <a:noFill/>
                    </a:lnL>
                    <a:lnR>
                      <a:noFill/>
                    </a:lnR>
                    <a:lnT>
                      <a:noFill/>
                    </a:lnT>
                    <a:lnB>
                      <a:noFill/>
                    </a:lnB>
                  </a:tcPr>
                </a:tc>
                <a:extLst>
                  <a:ext uri="{0D108BD9-81ED-4DB2-BD59-A6C34878D82A}">
                    <a16:rowId xmlns:a16="http://schemas.microsoft.com/office/drawing/2014/main" val="3852678773"/>
                  </a:ext>
                </a:extLst>
              </a:tr>
              <a:tr h="251451">
                <a:tc>
                  <a:txBody>
                    <a:bodyPr/>
                    <a:lstStyle/>
                    <a:p>
                      <a:pPr algn="l" fontAlgn="ctr"/>
                      <a:r>
                        <a:rPr lang="es-CO" sz="1200" b="0" i="0" u="none" strike="noStrike">
                          <a:effectLst/>
                          <a:latin typeface="Calibri" panose="020F0502020204030204" pitchFamily="34" charset="0"/>
                        </a:rPr>
                        <a:t>Resultados Ejercicio Anterior                                </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-550</a:t>
                      </a:r>
                    </a:p>
                  </a:txBody>
                  <a:tcPr marL="7033" marR="7033" marT="7033" marB="0" anchor="ctr">
                    <a:lnL>
                      <a:noFill/>
                    </a:lnL>
                    <a:lnR>
                      <a:noFill/>
                    </a:lnR>
                    <a:lnT>
                      <a:noFill/>
                    </a:lnT>
                    <a:lnB>
                      <a:noFill/>
                    </a:lnB>
                  </a:tcPr>
                </a:tc>
                <a:extLst>
                  <a:ext uri="{0D108BD9-81ED-4DB2-BD59-A6C34878D82A}">
                    <a16:rowId xmlns:a16="http://schemas.microsoft.com/office/drawing/2014/main" val="2313082459"/>
                  </a:ext>
                </a:extLst>
              </a:tr>
              <a:tr h="259188">
                <a:tc>
                  <a:txBody>
                    <a:bodyPr/>
                    <a:lstStyle/>
                    <a:p>
                      <a:pPr algn="l" fontAlgn="ctr"/>
                      <a:r>
                        <a:rPr lang="es-CO" sz="1200" b="0" i="0" u="none" strike="noStrike">
                          <a:effectLst/>
                          <a:latin typeface="Calibri" panose="020F0502020204030204" pitchFamily="34" charset="0"/>
                        </a:rPr>
                        <a:t>Resultado del ejercicio</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2,614</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340</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378</a:t>
                      </a:r>
                    </a:p>
                  </a:txBody>
                  <a:tcPr marL="7033" marR="7033" marT="7033"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669</a:t>
                      </a:r>
                    </a:p>
                  </a:txBody>
                  <a:tcPr marL="7033" marR="7033" marT="7033"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591</a:t>
                      </a:r>
                    </a:p>
                  </a:txBody>
                  <a:tcPr marL="7033" marR="7033" marT="7033" marB="0" anchor="ctr">
                    <a:lnL>
                      <a:noFill/>
                    </a:lnL>
                    <a:lnR>
                      <a:noFill/>
                    </a:lnR>
                    <a:lnT>
                      <a:noFill/>
                    </a:lnT>
                    <a:lnB>
                      <a:noFill/>
                    </a:lnB>
                  </a:tcPr>
                </a:tc>
                <a:extLst>
                  <a:ext uri="{0D108BD9-81ED-4DB2-BD59-A6C34878D82A}">
                    <a16:rowId xmlns:a16="http://schemas.microsoft.com/office/drawing/2014/main" val="1626503298"/>
                  </a:ext>
                </a:extLst>
              </a:tr>
              <a:tr h="259188">
                <a:tc>
                  <a:txBody>
                    <a:bodyPr/>
                    <a:lstStyle/>
                    <a:p>
                      <a:pPr algn="l" fontAlgn="ctr"/>
                      <a:r>
                        <a:rPr lang="es-CO" sz="1200" b="0" i="0" u="none" strike="noStrike">
                          <a:effectLst/>
                          <a:latin typeface="Calibri" panose="020F0502020204030204" pitchFamily="34" charset="0"/>
                        </a:rPr>
                        <a:t>Impactos por Transición</a:t>
                      </a: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7033" marR="7033" marT="7033"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3350147"/>
                  </a:ext>
                </a:extLst>
              </a:tr>
              <a:tr h="259188">
                <a:tc>
                  <a:txBody>
                    <a:bodyPr/>
                    <a:lstStyle/>
                    <a:p>
                      <a:pPr algn="l" fontAlgn="ctr"/>
                      <a:r>
                        <a:rPr lang="es-CO" sz="1200" b="1" i="0" u="none" strike="noStrike">
                          <a:effectLst/>
                          <a:latin typeface="Calibri" panose="020F0502020204030204" pitchFamily="34" charset="0"/>
                        </a:rPr>
                        <a:t>TOTAL PATRIMONIO</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20,513</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18,198</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18,265</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33734645"/>
                  </a:ext>
                </a:extLst>
              </a:tr>
              <a:tr h="208912">
                <a:tc>
                  <a:txBody>
                    <a:bodyPr/>
                    <a:lstStyle/>
                    <a:p>
                      <a:pPr algn="l"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7033" marR="7033" marT="7033"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6623306"/>
                  </a:ext>
                </a:extLst>
              </a:tr>
              <a:tr h="259188">
                <a:tc>
                  <a:txBody>
                    <a:bodyPr/>
                    <a:lstStyle/>
                    <a:p>
                      <a:pPr algn="l" fontAlgn="ctr"/>
                      <a:r>
                        <a:rPr lang="es-CO" sz="1200" b="1" i="0" u="none" strike="noStrike" dirty="0">
                          <a:effectLst/>
                          <a:latin typeface="Calibri" panose="020F0502020204030204" pitchFamily="34" charset="0"/>
                        </a:rPr>
                        <a:t>TOTAL PASIVO Y PATRIMONIO</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33,781</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29,197</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7033" marR="7033" marT="7033"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12</a:t>
                      </a:r>
                    </a:p>
                  </a:txBody>
                  <a:tcPr marL="7033" marR="7033" marT="7033"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45147243"/>
                  </a:ext>
                </a:extLst>
              </a:tr>
            </a:tbl>
          </a:graphicData>
        </a:graphic>
      </p:graphicFrame>
      <p:sp>
        <p:nvSpPr>
          <p:cNvPr id="10" name="Botón de acción: ir hacia delante o siguiente 9">
            <a:hlinkClick r:id="rId2" action="ppaction://hlinksldjump" highlightClick="1"/>
            <a:extLst>
              <a:ext uri="{FF2B5EF4-FFF2-40B4-BE49-F238E27FC236}">
                <a16:creationId xmlns:a16="http://schemas.microsoft.com/office/drawing/2014/main" id="{A0A57A23-DDB4-433A-BAB4-029987C401C5}"/>
              </a:ext>
            </a:extLst>
          </p:cNvPr>
          <p:cNvSpPr/>
          <p:nvPr/>
        </p:nvSpPr>
        <p:spPr>
          <a:xfrm>
            <a:off x="3379224" y="2350159"/>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1B556D5F-8F83-487E-A39B-93CAD4D923D6}"/>
              </a:ext>
            </a:extLst>
          </p:cNvPr>
          <p:cNvSpPr/>
          <p:nvPr/>
        </p:nvSpPr>
        <p:spPr>
          <a:xfrm>
            <a:off x="2965505" y="2816098"/>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3093642" y="3065617"/>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3" action="ppaction://hlinksldjump" highlightClick="1"/>
            <a:extLst>
              <a:ext uri="{FF2B5EF4-FFF2-40B4-BE49-F238E27FC236}">
                <a16:creationId xmlns:a16="http://schemas.microsoft.com/office/drawing/2014/main" id="{86D2C9ED-9E91-4915-B3CA-938A547D369D}"/>
              </a:ext>
            </a:extLst>
          </p:cNvPr>
          <p:cNvSpPr/>
          <p:nvPr/>
        </p:nvSpPr>
        <p:spPr>
          <a:xfrm>
            <a:off x="4665012" y="2600369"/>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9" name="Imagen 18">
            <a:extLst>
              <a:ext uri="{FF2B5EF4-FFF2-40B4-BE49-F238E27FC236}">
                <a16:creationId xmlns:a16="http://schemas.microsoft.com/office/drawing/2014/main" id="{BDF23691-E77E-46B5-B624-5D267D5BA9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0" name="Imagen 19">
            <a:extLst>
              <a:ext uri="{FF2B5EF4-FFF2-40B4-BE49-F238E27FC236}">
                <a16:creationId xmlns:a16="http://schemas.microsoft.com/office/drawing/2014/main" id="{040D156B-63F2-4A6A-9CDF-BB92215A87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1" name="Rectángulo 20">
            <a:extLst>
              <a:ext uri="{FF2B5EF4-FFF2-40B4-BE49-F238E27FC236}">
                <a16:creationId xmlns:a16="http://schemas.microsoft.com/office/drawing/2014/main" id="{87818CEC-CAFC-4B7F-A03E-25B472A40FB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3E8AB351-AFAB-4C70-9D71-A2024E25362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286437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7304EFE3-98E5-46B8-AC3D-521DB0A1AE9C}"/>
              </a:ext>
            </a:extLst>
          </p:cNvPr>
          <p:cNvSpPr txBox="1">
            <a:spLocks/>
          </p:cNvSpPr>
          <p:nvPr/>
        </p:nvSpPr>
        <p:spPr>
          <a:xfrm>
            <a:off x="2548772" y="561297"/>
            <a:ext cx="5516165" cy="689372"/>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400" b="1" dirty="0">
                <a:solidFill>
                  <a:srgbClr val="000A8B"/>
                </a:solidFill>
                <a:latin typeface="+mn-lt"/>
              </a:rPr>
              <a:t> </a:t>
            </a:r>
            <a:r>
              <a:rPr lang="es-CO" sz="1400" b="1" dirty="0">
                <a:solidFill>
                  <a:srgbClr val="000A8B"/>
                </a:solidFill>
                <a:latin typeface="+mn-lt"/>
                <a:ea typeface="+mn-ea"/>
                <a:cs typeface="Lato Regular"/>
              </a:rPr>
              <a:t>ESTADO DE RESULTADO INTEGRAL INDIVIDUAL</a:t>
            </a:r>
          </a:p>
          <a:p>
            <a:pPr algn="ctr">
              <a:defRPr/>
            </a:pPr>
            <a:r>
              <a:rPr lang="es-CO" sz="1400" b="1" dirty="0">
                <a:solidFill>
                  <a:srgbClr val="000A8B"/>
                </a:solidFill>
                <a:cs typeface="Lato Regular"/>
              </a:rPr>
              <a:t>DEL 1° AL 31 DE  OCTUBRE DE 2019 Y DEL 1° AL 31 DE OCTUBRE DE 2018</a:t>
            </a:r>
          </a:p>
          <a:p>
            <a:pPr algn="ctr">
              <a:defRPr/>
            </a:pPr>
            <a:r>
              <a:rPr lang="es-CO" sz="1400" b="1" dirty="0">
                <a:solidFill>
                  <a:srgbClr val="000A8B"/>
                </a:solidFill>
                <a:latin typeface="+mn-lt"/>
                <a:ea typeface="+mn-ea"/>
                <a:cs typeface="Lato Regular"/>
              </a:rPr>
              <a:t>(cifras expresadas en millones de pesos)</a:t>
            </a:r>
          </a:p>
          <a:p>
            <a:pPr>
              <a:defRPr/>
            </a:pPr>
            <a:endParaRPr lang="es-CO" sz="1200"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CD39A5D3-88FA-4ACC-80AB-54707A261230}"/>
              </a:ext>
            </a:extLst>
          </p:cNvPr>
          <p:cNvGraphicFramePr>
            <a:graphicFrameLocks noGrp="1"/>
          </p:cNvGraphicFramePr>
          <p:nvPr>
            <p:extLst>
              <p:ext uri="{D42A27DB-BD31-4B8C-83A1-F6EECF244321}">
                <p14:modId xmlns:p14="http://schemas.microsoft.com/office/powerpoint/2010/main" val="530830430"/>
              </p:ext>
            </p:extLst>
          </p:nvPr>
        </p:nvGraphicFramePr>
        <p:xfrm>
          <a:off x="1113183" y="1442232"/>
          <a:ext cx="10124658" cy="4707941"/>
        </p:xfrm>
        <a:graphic>
          <a:graphicData uri="http://schemas.openxmlformats.org/drawingml/2006/table">
            <a:tbl>
              <a:tblPr/>
              <a:tblGrid>
                <a:gridCol w="3686921">
                  <a:extLst>
                    <a:ext uri="{9D8B030D-6E8A-4147-A177-3AD203B41FA5}">
                      <a16:colId xmlns:a16="http://schemas.microsoft.com/office/drawing/2014/main" val="1605610311"/>
                    </a:ext>
                  </a:extLst>
                </a:gridCol>
                <a:gridCol w="50533">
                  <a:extLst>
                    <a:ext uri="{9D8B030D-6E8A-4147-A177-3AD203B41FA5}">
                      <a16:colId xmlns:a16="http://schemas.microsoft.com/office/drawing/2014/main" val="1353663778"/>
                    </a:ext>
                  </a:extLst>
                </a:gridCol>
                <a:gridCol w="97011">
                  <a:extLst>
                    <a:ext uri="{9D8B030D-6E8A-4147-A177-3AD203B41FA5}">
                      <a16:colId xmlns:a16="http://schemas.microsoft.com/office/drawing/2014/main" val="2762304787"/>
                    </a:ext>
                  </a:extLst>
                </a:gridCol>
                <a:gridCol w="1424465">
                  <a:extLst>
                    <a:ext uri="{9D8B030D-6E8A-4147-A177-3AD203B41FA5}">
                      <a16:colId xmlns:a16="http://schemas.microsoft.com/office/drawing/2014/main" val="2566861346"/>
                    </a:ext>
                  </a:extLst>
                </a:gridCol>
                <a:gridCol w="98723">
                  <a:extLst>
                    <a:ext uri="{9D8B030D-6E8A-4147-A177-3AD203B41FA5}">
                      <a16:colId xmlns:a16="http://schemas.microsoft.com/office/drawing/2014/main" val="1966355909"/>
                    </a:ext>
                  </a:extLst>
                </a:gridCol>
                <a:gridCol w="1480877">
                  <a:extLst>
                    <a:ext uri="{9D8B030D-6E8A-4147-A177-3AD203B41FA5}">
                      <a16:colId xmlns:a16="http://schemas.microsoft.com/office/drawing/2014/main" val="369841785"/>
                    </a:ext>
                  </a:extLst>
                </a:gridCol>
                <a:gridCol w="98723">
                  <a:extLst>
                    <a:ext uri="{9D8B030D-6E8A-4147-A177-3AD203B41FA5}">
                      <a16:colId xmlns:a16="http://schemas.microsoft.com/office/drawing/2014/main" val="542376045"/>
                    </a:ext>
                  </a:extLst>
                </a:gridCol>
                <a:gridCol w="1100079">
                  <a:extLst>
                    <a:ext uri="{9D8B030D-6E8A-4147-A177-3AD203B41FA5}">
                      <a16:colId xmlns:a16="http://schemas.microsoft.com/office/drawing/2014/main" val="4020345554"/>
                    </a:ext>
                  </a:extLst>
                </a:gridCol>
                <a:gridCol w="98723">
                  <a:extLst>
                    <a:ext uri="{9D8B030D-6E8A-4147-A177-3AD203B41FA5}">
                      <a16:colId xmlns:a16="http://schemas.microsoft.com/office/drawing/2014/main" val="1324857404"/>
                    </a:ext>
                  </a:extLst>
                </a:gridCol>
                <a:gridCol w="944940">
                  <a:extLst>
                    <a:ext uri="{9D8B030D-6E8A-4147-A177-3AD203B41FA5}">
                      <a16:colId xmlns:a16="http://schemas.microsoft.com/office/drawing/2014/main" val="945259428"/>
                    </a:ext>
                  </a:extLst>
                </a:gridCol>
                <a:gridCol w="98723">
                  <a:extLst>
                    <a:ext uri="{9D8B030D-6E8A-4147-A177-3AD203B41FA5}">
                      <a16:colId xmlns:a16="http://schemas.microsoft.com/office/drawing/2014/main" val="1352671919"/>
                    </a:ext>
                  </a:extLst>
                </a:gridCol>
                <a:gridCol w="944940">
                  <a:extLst>
                    <a:ext uri="{9D8B030D-6E8A-4147-A177-3AD203B41FA5}">
                      <a16:colId xmlns:a16="http://schemas.microsoft.com/office/drawing/2014/main" val="2589234538"/>
                    </a:ext>
                  </a:extLst>
                </a:gridCol>
              </a:tblGrid>
              <a:tr h="533665">
                <a:tc>
                  <a:txBody>
                    <a:bodyPr/>
                    <a:lstStyle/>
                    <a:p>
                      <a:pPr algn="l"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31-Octubre-2019</a:t>
                      </a:r>
                    </a:p>
                  </a:txBody>
                  <a:tcPr marL="6806" marR="6806" marT="6806"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6806" marR="6806" marT="6806"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31-Octubre-2018</a:t>
                      </a:r>
                    </a:p>
                  </a:txBody>
                  <a:tcPr marL="6806" marR="6806" marT="6806"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6806" marR="6806" marT="6806"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Al 31-Dic 2018</a:t>
                      </a:r>
                    </a:p>
                  </a:txBody>
                  <a:tcPr marL="6806" marR="6806" marT="6806"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6806" marR="6806" marT="6806"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Octubre 2019 - 2018</a:t>
                      </a:r>
                    </a:p>
                  </a:txBody>
                  <a:tcPr marL="6806" marR="6806" marT="6806"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6806" marR="6806" marT="6806"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Oct - Dic 2019-2018</a:t>
                      </a:r>
                    </a:p>
                  </a:txBody>
                  <a:tcPr marL="6806" marR="6806" marT="6806"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957039026"/>
                  </a:ext>
                </a:extLst>
              </a:tr>
              <a:tr h="182639">
                <a:tc>
                  <a:txBody>
                    <a:bodyPr/>
                    <a:lstStyle/>
                    <a:p>
                      <a:pPr algn="l" fontAlgn="b"/>
                      <a:endParaRPr lang="es-CO" sz="1100" b="1"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6806" marR="6806" marT="68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6806" marR="6806" marT="68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6806" marR="6806" marT="68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6806" marR="6806" marT="680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6806" marR="6806" marT="6806" marB="0" anchor="ctr">
                    <a:lnL>
                      <a:noFill/>
                    </a:lnL>
                    <a:lnR>
                      <a:noFill/>
                    </a:lnR>
                    <a:lnT>
                      <a:noFill/>
                    </a:lnT>
                    <a:lnB>
                      <a:noFill/>
                    </a:lnB>
                  </a:tcPr>
                </a:tc>
                <a:tc>
                  <a:txBody>
                    <a:bodyPr/>
                    <a:lstStyle/>
                    <a:p>
                      <a:pPr algn="r" fontAlgn="ctr"/>
                      <a:endParaRPr lang="es-CO" sz="1100" b="0" i="0" u="none" strike="noStrike">
                        <a:solidFill>
                          <a:srgbClr val="000000"/>
                        </a:solidFill>
                        <a:effectLst/>
                        <a:latin typeface="Calibri" panose="020F0502020204030204" pitchFamily="34" charset="0"/>
                      </a:endParaRPr>
                    </a:p>
                  </a:txBody>
                  <a:tcPr marL="6806" marR="6806" marT="680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48407671"/>
                  </a:ext>
                </a:extLst>
              </a:tr>
              <a:tr h="232590">
                <a:tc>
                  <a:txBody>
                    <a:bodyPr/>
                    <a:lstStyle/>
                    <a:p>
                      <a:pPr algn="l" fontAlgn="b"/>
                      <a:r>
                        <a:rPr lang="es-CO" sz="1100" b="0" i="0" u="none" strike="noStrike">
                          <a:solidFill>
                            <a:srgbClr val="000000"/>
                          </a:solidFill>
                          <a:effectLst/>
                          <a:latin typeface="Calibri" panose="020F0502020204030204" pitchFamily="34" charset="0"/>
                        </a:rPr>
                        <a:t>INGRESOS POR PRESTACION DE SERVICIOS</a:t>
                      </a: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40,518</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32,244</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39,993</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26</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a:t>
                      </a:r>
                    </a:p>
                  </a:txBody>
                  <a:tcPr marL="6806" marR="6806" marT="6806" marB="0" anchor="b">
                    <a:lnL>
                      <a:noFill/>
                    </a:lnL>
                    <a:lnR>
                      <a:noFill/>
                    </a:lnR>
                    <a:lnT>
                      <a:noFill/>
                    </a:lnT>
                    <a:lnB>
                      <a:noFill/>
                    </a:lnB>
                  </a:tcPr>
                </a:tc>
                <a:extLst>
                  <a:ext uri="{0D108BD9-81ED-4DB2-BD59-A6C34878D82A}">
                    <a16:rowId xmlns:a16="http://schemas.microsoft.com/office/drawing/2014/main" val="31768078"/>
                  </a:ext>
                </a:extLst>
              </a:tr>
              <a:tr h="232590">
                <a:tc>
                  <a:txBody>
                    <a:bodyPr/>
                    <a:lstStyle/>
                    <a:p>
                      <a:pPr algn="l" fontAlgn="b"/>
                      <a:r>
                        <a:rPr lang="es-CO" sz="1100" b="0" i="0" u="none" strike="noStrike">
                          <a:solidFill>
                            <a:srgbClr val="000000"/>
                          </a:solidFill>
                          <a:effectLst/>
                          <a:latin typeface="Calibri" panose="020F0502020204030204" pitchFamily="34" charset="0"/>
                        </a:rPr>
                        <a:t>FINANCIEROS</a:t>
                      </a: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107</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250</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280</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-57</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-62</a:t>
                      </a:r>
                    </a:p>
                  </a:txBody>
                  <a:tcPr marL="6806" marR="6806" marT="6806" marB="0" anchor="b">
                    <a:lnL>
                      <a:noFill/>
                    </a:lnL>
                    <a:lnR>
                      <a:noFill/>
                    </a:lnR>
                    <a:lnT>
                      <a:noFill/>
                    </a:lnT>
                    <a:lnB>
                      <a:noFill/>
                    </a:lnB>
                  </a:tcPr>
                </a:tc>
                <a:extLst>
                  <a:ext uri="{0D108BD9-81ED-4DB2-BD59-A6C34878D82A}">
                    <a16:rowId xmlns:a16="http://schemas.microsoft.com/office/drawing/2014/main" val="1096872897"/>
                  </a:ext>
                </a:extLst>
              </a:tr>
              <a:tr h="232590">
                <a:tc>
                  <a:txBody>
                    <a:bodyPr/>
                    <a:lstStyle/>
                    <a:p>
                      <a:pPr algn="l" fontAlgn="b"/>
                      <a:r>
                        <a:rPr lang="es-CO" sz="1100" b="0" i="0" u="none" strike="noStrike" dirty="0">
                          <a:solidFill>
                            <a:srgbClr val="000000"/>
                          </a:solidFill>
                          <a:effectLst/>
                          <a:latin typeface="Calibri" panose="020F0502020204030204" pitchFamily="34" charset="0"/>
                        </a:rPr>
                        <a:t>SUBVENCIONES</a:t>
                      </a: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100</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6806" marR="6806" marT="6806" marB="0" anchor="b">
                    <a:lnL>
                      <a:noFill/>
                    </a:lnL>
                    <a:lnR>
                      <a:noFill/>
                    </a:lnR>
                    <a:lnT>
                      <a:noFill/>
                    </a:lnT>
                    <a:lnB>
                      <a:noFill/>
                    </a:lnB>
                  </a:tcPr>
                </a:tc>
                <a:extLst>
                  <a:ext uri="{0D108BD9-81ED-4DB2-BD59-A6C34878D82A}">
                    <a16:rowId xmlns:a16="http://schemas.microsoft.com/office/drawing/2014/main" val="337970584"/>
                  </a:ext>
                </a:extLst>
              </a:tr>
              <a:tr h="232590">
                <a:tc>
                  <a:txBody>
                    <a:bodyPr/>
                    <a:lstStyle/>
                    <a:p>
                      <a:pPr algn="l" fontAlgn="b"/>
                      <a:r>
                        <a:rPr lang="es-CO" sz="1100" b="0" i="0" u="none" strike="noStrike">
                          <a:solidFill>
                            <a:srgbClr val="000000"/>
                          </a:solidFill>
                          <a:effectLst/>
                          <a:latin typeface="Calibri" panose="020F0502020204030204" pitchFamily="34" charset="0"/>
                        </a:rPr>
                        <a:t>INGRESOS DIVERSOS</a:t>
                      </a: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90</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98</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-95</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-95</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8676492"/>
                  </a:ext>
                </a:extLst>
              </a:tr>
              <a:tr h="232590">
                <a:tc>
                  <a:txBody>
                    <a:bodyPr/>
                    <a:lstStyle/>
                    <a:p>
                      <a:pPr algn="l" fontAlgn="b"/>
                      <a:r>
                        <a:rPr lang="es-CO" sz="1100" b="1" i="0" u="none" strike="noStrike">
                          <a:solidFill>
                            <a:srgbClr val="000000"/>
                          </a:solidFill>
                          <a:effectLst/>
                          <a:latin typeface="Calibri" panose="020F0502020204030204" pitchFamily="34" charset="0"/>
                        </a:rPr>
                        <a:t>TOTAL INGRESOS OPERACIONALES</a:t>
                      </a:r>
                    </a:p>
                  </a:txBody>
                  <a:tcPr marL="6806" marR="6806" marT="6806"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40,730</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32,584</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40,370</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25</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1</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61038314"/>
                  </a:ext>
                </a:extLst>
              </a:tr>
              <a:tr h="187460">
                <a:tc>
                  <a:txBody>
                    <a:bodyPr/>
                    <a:lstStyle/>
                    <a:p>
                      <a:pPr algn="l" fontAlgn="b"/>
                      <a:endParaRPr lang="es-CO" sz="1100" b="1"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24175048"/>
                  </a:ext>
                </a:extLst>
              </a:tr>
              <a:tr h="182639">
                <a:tc>
                  <a:txBody>
                    <a:bodyPr/>
                    <a:lstStyle/>
                    <a:p>
                      <a:pPr algn="l" fontAlgn="b"/>
                      <a:r>
                        <a:rPr lang="es-CO" sz="1100" b="0" i="0" u="none" strike="noStrike">
                          <a:solidFill>
                            <a:srgbClr val="000000"/>
                          </a:solidFill>
                          <a:effectLst/>
                          <a:latin typeface="Calibri" panose="020F0502020204030204" pitchFamily="34" charset="0"/>
                        </a:rPr>
                        <a:t>GASTOS DE ADMINISTRACIÓN DE OPERACIÓN</a:t>
                      </a: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extLst>
                  <a:ext uri="{0D108BD9-81ED-4DB2-BD59-A6C34878D82A}">
                    <a16:rowId xmlns:a16="http://schemas.microsoft.com/office/drawing/2014/main" val="358467309"/>
                  </a:ext>
                </a:extLst>
              </a:tr>
              <a:tr h="232590">
                <a:tc>
                  <a:txBody>
                    <a:bodyPr/>
                    <a:lstStyle/>
                    <a:p>
                      <a:pPr algn="l" fontAlgn="b"/>
                      <a:r>
                        <a:rPr lang="es-CO" sz="1100" b="0" i="0" u="none" strike="noStrike">
                          <a:solidFill>
                            <a:srgbClr val="000000"/>
                          </a:solidFill>
                          <a:effectLst/>
                          <a:latin typeface="Calibri" panose="020F0502020204030204" pitchFamily="34" charset="0"/>
                        </a:rPr>
                        <a:t>GASTOS DE PERSONAL</a:t>
                      </a:r>
                    </a:p>
                  </a:txBody>
                  <a:tcPr marL="102089"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22,244</a:t>
                      </a:r>
                    </a:p>
                  </a:txBody>
                  <a:tcPr marL="6806" marR="6806" marT="6806"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20,043</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24,407</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a:t>
                      </a:r>
                    </a:p>
                  </a:txBody>
                  <a:tcPr marL="6806" marR="6806" marT="6806" marB="0" anchor="b">
                    <a:lnL>
                      <a:noFill/>
                    </a:lnL>
                    <a:lnR>
                      <a:noFill/>
                    </a:lnR>
                    <a:lnT>
                      <a:noFill/>
                    </a:lnT>
                    <a:lnB>
                      <a:noFill/>
                    </a:lnB>
                  </a:tcPr>
                </a:tc>
                <a:extLst>
                  <a:ext uri="{0D108BD9-81ED-4DB2-BD59-A6C34878D82A}">
                    <a16:rowId xmlns:a16="http://schemas.microsoft.com/office/drawing/2014/main" val="1513580211"/>
                  </a:ext>
                </a:extLst>
              </a:tr>
              <a:tr h="232590">
                <a:tc>
                  <a:txBody>
                    <a:bodyPr/>
                    <a:lstStyle/>
                    <a:p>
                      <a:pPr algn="l" fontAlgn="b"/>
                      <a:r>
                        <a:rPr lang="es-CO" sz="1100" b="0" i="0" u="none" strike="noStrike">
                          <a:solidFill>
                            <a:srgbClr val="000000"/>
                          </a:solidFill>
                          <a:effectLst/>
                          <a:latin typeface="Calibri" panose="020F0502020204030204" pitchFamily="34" charset="0"/>
                        </a:rPr>
                        <a:t>GASTOS GENERALES</a:t>
                      </a:r>
                    </a:p>
                  </a:txBody>
                  <a:tcPr marL="102089"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10,167</a:t>
                      </a:r>
                    </a:p>
                  </a:txBody>
                  <a:tcPr marL="6806" marR="6806" marT="6806"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8,892</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11,183</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14</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a:t>
                      </a:r>
                    </a:p>
                  </a:txBody>
                  <a:tcPr marL="6806" marR="6806" marT="6806" marB="0" anchor="b">
                    <a:lnL>
                      <a:noFill/>
                    </a:lnL>
                    <a:lnR>
                      <a:noFill/>
                    </a:lnR>
                    <a:lnT>
                      <a:noFill/>
                    </a:lnT>
                    <a:lnB>
                      <a:noFill/>
                    </a:lnB>
                  </a:tcPr>
                </a:tc>
                <a:extLst>
                  <a:ext uri="{0D108BD9-81ED-4DB2-BD59-A6C34878D82A}">
                    <a16:rowId xmlns:a16="http://schemas.microsoft.com/office/drawing/2014/main" val="2633312999"/>
                  </a:ext>
                </a:extLst>
              </a:tr>
              <a:tr h="232590">
                <a:tc>
                  <a:txBody>
                    <a:bodyPr/>
                    <a:lstStyle/>
                    <a:p>
                      <a:pPr algn="l" fontAlgn="b"/>
                      <a:r>
                        <a:rPr lang="es-CO" sz="1100" b="0" i="0" u="none" strike="noStrike">
                          <a:solidFill>
                            <a:srgbClr val="000000"/>
                          </a:solidFill>
                          <a:effectLst/>
                          <a:latin typeface="Calibri" panose="020F0502020204030204" pitchFamily="34" charset="0"/>
                        </a:rPr>
                        <a:t>IMPUESTOS, CONTRIBUCIONES Y TASAS</a:t>
                      </a:r>
                    </a:p>
                  </a:txBody>
                  <a:tcPr marL="102089"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175</a:t>
                      </a:r>
                    </a:p>
                  </a:txBody>
                  <a:tcPr marL="6806" marR="6806" marT="6806"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144</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242</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23</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-28</a:t>
                      </a:r>
                    </a:p>
                  </a:txBody>
                  <a:tcPr marL="6806" marR="6806" marT="6806" marB="0" anchor="b">
                    <a:lnL>
                      <a:noFill/>
                    </a:lnL>
                    <a:lnR>
                      <a:noFill/>
                    </a:lnR>
                    <a:lnT>
                      <a:noFill/>
                    </a:lnT>
                    <a:lnB>
                      <a:noFill/>
                    </a:lnB>
                  </a:tcPr>
                </a:tc>
                <a:extLst>
                  <a:ext uri="{0D108BD9-81ED-4DB2-BD59-A6C34878D82A}">
                    <a16:rowId xmlns:a16="http://schemas.microsoft.com/office/drawing/2014/main" val="2203356180"/>
                  </a:ext>
                </a:extLst>
              </a:tr>
              <a:tr h="232590">
                <a:tc>
                  <a:txBody>
                    <a:bodyPr/>
                    <a:lstStyle/>
                    <a:p>
                      <a:pPr algn="l" fontAlgn="b"/>
                      <a:r>
                        <a:rPr lang="es-CO" sz="1100" b="0" i="0" u="none" strike="noStrike">
                          <a:solidFill>
                            <a:srgbClr val="000000"/>
                          </a:solidFill>
                          <a:effectLst/>
                          <a:latin typeface="Calibri" panose="020F0502020204030204" pitchFamily="34" charset="0"/>
                        </a:rPr>
                        <a:t>GASTOS DE OPERACIÓN</a:t>
                      </a:r>
                    </a:p>
                  </a:txBody>
                  <a:tcPr marL="102089"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2,753</a:t>
                      </a:r>
                    </a:p>
                  </a:txBody>
                  <a:tcPr marL="6806" marR="6806" marT="6806"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1,830</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2,447</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50</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13</a:t>
                      </a:r>
                    </a:p>
                  </a:txBody>
                  <a:tcPr marL="6806" marR="6806" marT="6806" marB="0" anchor="b">
                    <a:lnL>
                      <a:noFill/>
                    </a:lnL>
                    <a:lnR>
                      <a:noFill/>
                    </a:lnR>
                    <a:lnT>
                      <a:noFill/>
                    </a:lnT>
                    <a:lnB>
                      <a:noFill/>
                    </a:lnB>
                  </a:tcPr>
                </a:tc>
                <a:extLst>
                  <a:ext uri="{0D108BD9-81ED-4DB2-BD59-A6C34878D82A}">
                    <a16:rowId xmlns:a16="http://schemas.microsoft.com/office/drawing/2014/main" val="1681654997"/>
                  </a:ext>
                </a:extLst>
              </a:tr>
              <a:tr h="232590">
                <a:tc>
                  <a:txBody>
                    <a:bodyPr/>
                    <a:lstStyle/>
                    <a:p>
                      <a:pPr algn="l" fontAlgn="b"/>
                      <a:r>
                        <a:rPr lang="es-CO" sz="1100" b="0" i="0" u="none" strike="noStrike" dirty="0">
                          <a:solidFill>
                            <a:srgbClr val="000000"/>
                          </a:solidFill>
                          <a:effectLst/>
                          <a:latin typeface="Calibri" panose="020F0502020204030204" pitchFamily="34" charset="0"/>
                        </a:rPr>
                        <a:t>DETERIORO, DEPRECIACION, AMORTIZACION</a:t>
                      </a:r>
                    </a:p>
                  </a:txBody>
                  <a:tcPr marL="102089"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522</a:t>
                      </a:r>
                    </a:p>
                  </a:txBody>
                  <a:tcPr marL="6806" marR="6806" marT="6806"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99</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117</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425</a:t>
                      </a:r>
                    </a:p>
                  </a:txBody>
                  <a:tcPr marL="6806" marR="6806" marT="6806"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348</a:t>
                      </a:r>
                    </a:p>
                  </a:txBody>
                  <a:tcPr marL="6806" marR="6806" marT="6806" marB="0" anchor="b">
                    <a:lnL>
                      <a:noFill/>
                    </a:lnL>
                    <a:lnR>
                      <a:noFill/>
                    </a:lnR>
                    <a:lnT>
                      <a:noFill/>
                    </a:lnT>
                    <a:lnB>
                      <a:noFill/>
                    </a:lnB>
                  </a:tcPr>
                </a:tc>
                <a:extLst>
                  <a:ext uri="{0D108BD9-81ED-4DB2-BD59-A6C34878D82A}">
                    <a16:rowId xmlns:a16="http://schemas.microsoft.com/office/drawing/2014/main" val="832171580"/>
                  </a:ext>
                </a:extLst>
              </a:tr>
              <a:tr h="232590">
                <a:tc>
                  <a:txBody>
                    <a:bodyPr/>
                    <a:lstStyle/>
                    <a:p>
                      <a:pPr algn="l" fontAlgn="b"/>
                      <a:r>
                        <a:rPr lang="es-CO" sz="1100" b="0" i="0" u="none" strike="noStrike" dirty="0">
                          <a:solidFill>
                            <a:srgbClr val="000000"/>
                          </a:solidFill>
                          <a:effectLst/>
                          <a:latin typeface="Calibri" panose="020F0502020204030204" pitchFamily="34" charset="0"/>
                        </a:rPr>
                        <a:t>OTROS GASTOS OPERACIONALES (IVA ASUMIDO)</a:t>
                      </a:r>
                    </a:p>
                  </a:txBody>
                  <a:tcPr marL="102089"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1,325</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1,053</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1,377</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26</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5605748"/>
                  </a:ext>
                </a:extLst>
              </a:tr>
              <a:tr h="232590">
                <a:tc>
                  <a:txBody>
                    <a:bodyPr/>
                    <a:lstStyle/>
                    <a:p>
                      <a:pPr algn="l" fontAlgn="b"/>
                      <a:r>
                        <a:rPr lang="es-CO" sz="1100" b="1" i="0" u="none" strike="noStrike">
                          <a:solidFill>
                            <a:srgbClr val="000000"/>
                          </a:solidFill>
                          <a:effectLst/>
                          <a:latin typeface="Calibri" panose="020F0502020204030204" pitchFamily="34" charset="0"/>
                        </a:rPr>
                        <a:t>TOTAL GASTOS DE ADMINISTRACION</a:t>
                      </a:r>
                    </a:p>
                  </a:txBody>
                  <a:tcPr marL="6806" marR="6806" marT="6806"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37,185</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32,062</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39,773</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16</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-7</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019252006"/>
                  </a:ext>
                </a:extLst>
              </a:tr>
              <a:tr h="182639">
                <a:tc>
                  <a:txBody>
                    <a:bodyPr/>
                    <a:lstStyle/>
                    <a:p>
                      <a:pPr algn="l" fontAlgn="b"/>
                      <a:endParaRPr lang="es-CO" sz="1100" b="1" i="0" u="none" strike="noStrike" dirty="0">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10754432"/>
                  </a:ext>
                </a:extLst>
              </a:tr>
              <a:tr h="232590">
                <a:tc>
                  <a:txBody>
                    <a:bodyPr/>
                    <a:lstStyle/>
                    <a:p>
                      <a:pPr algn="l" fontAlgn="b"/>
                      <a:r>
                        <a:rPr lang="es-CO" sz="1100" b="1" i="0" u="none" strike="noStrike">
                          <a:solidFill>
                            <a:srgbClr val="000000"/>
                          </a:solidFill>
                          <a:effectLst/>
                          <a:latin typeface="Calibri" panose="020F0502020204030204" pitchFamily="34" charset="0"/>
                        </a:rPr>
                        <a:t>RESULTADO DEL PERIODO ANTES DE IMPUESTOS</a:t>
                      </a:r>
                    </a:p>
                  </a:txBody>
                  <a:tcPr marL="6806" marR="6806" marT="6806"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3,545</a:t>
                      </a:r>
                    </a:p>
                  </a:txBody>
                  <a:tcPr marL="6806" marR="6806" marT="6806"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522</a:t>
                      </a:r>
                    </a:p>
                  </a:txBody>
                  <a:tcPr marL="6806" marR="6806" marT="6806"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597</a:t>
                      </a:r>
                    </a:p>
                  </a:txBody>
                  <a:tcPr marL="6806" marR="6806" marT="6806"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578</a:t>
                      </a:r>
                    </a:p>
                  </a:txBody>
                  <a:tcPr marL="6806" marR="6806" marT="6806"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494</a:t>
                      </a:r>
                    </a:p>
                  </a:txBody>
                  <a:tcPr marL="6806" marR="6806" marT="6806" marB="0" anchor="b">
                    <a:lnL>
                      <a:noFill/>
                    </a:lnL>
                    <a:lnR>
                      <a:noFill/>
                    </a:lnR>
                    <a:lnT>
                      <a:noFill/>
                    </a:lnT>
                    <a:lnB>
                      <a:noFill/>
                    </a:lnB>
                    <a:solidFill>
                      <a:srgbClr val="DBDBDB"/>
                    </a:solidFill>
                  </a:tcPr>
                </a:tc>
                <a:extLst>
                  <a:ext uri="{0D108BD9-81ED-4DB2-BD59-A6C34878D82A}">
                    <a16:rowId xmlns:a16="http://schemas.microsoft.com/office/drawing/2014/main" val="1959729278"/>
                  </a:ext>
                </a:extLst>
              </a:tr>
              <a:tr h="182639">
                <a:tc>
                  <a:txBody>
                    <a:bodyPr/>
                    <a:lstStyle/>
                    <a:p>
                      <a:pPr algn="l" fontAlgn="b"/>
                      <a:r>
                        <a:rPr lang="es-CO" sz="1100" b="0" i="0" u="none" strike="noStrike">
                          <a:solidFill>
                            <a:srgbClr val="000000"/>
                          </a:solidFill>
                          <a:effectLst/>
                          <a:latin typeface="Calibri" panose="020F0502020204030204" pitchFamily="34" charset="0"/>
                        </a:rPr>
                        <a:t>IMPUESTO SOBRE LA RENTA Y COMPLEM.</a:t>
                      </a:r>
                    </a:p>
                  </a:txBody>
                  <a:tcPr marL="102089"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931</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182</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219</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410</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6806" marR="6806" marT="6806"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325</a:t>
                      </a:r>
                    </a:p>
                  </a:txBody>
                  <a:tcPr marL="6806" marR="6806" marT="680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1555812"/>
                  </a:ext>
                </a:extLst>
              </a:tr>
              <a:tr h="232590">
                <a:tc>
                  <a:txBody>
                    <a:bodyPr/>
                    <a:lstStyle/>
                    <a:p>
                      <a:pPr algn="l" fontAlgn="b"/>
                      <a:r>
                        <a:rPr lang="es-CO" sz="1100" b="1" i="0" u="none" strike="noStrike">
                          <a:solidFill>
                            <a:srgbClr val="000000"/>
                          </a:solidFill>
                          <a:effectLst/>
                          <a:latin typeface="Calibri" panose="020F0502020204030204" pitchFamily="34" charset="0"/>
                        </a:rPr>
                        <a:t>RESULTADO DEL PERIODO</a:t>
                      </a:r>
                    </a:p>
                  </a:txBody>
                  <a:tcPr marL="6806" marR="6806" marT="6806"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dirty="0">
                          <a:solidFill>
                            <a:srgbClr val="000000"/>
                          </a:solidFill>
                          <a:effectLst/>
                          <a:latin typeface="Calibri" panose="020F0502020204030204" pitchFamily="34" charset="0"/>
                        </a:rPr>
                        <a:t>2,614</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340</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378</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669</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6806" marR="6806" marT="6806" marB="0" anchor="b">
                    <a:lnL>
                      <a:noFill/>
                    </a:lnL>
                    <a:lnR>
                      <a:noFill/>
                    </a:lnR>
                    <a:lnT>
                      <a:noFill/>
                    </a:lnT>
                    <a:lnB>
                      <a:noFill/>
                    </a:lnB>
                    <a:solidFill>
                      <a:srgbClr val="DBDBDB"/>
                    </a:solidFill>
                  </a:tcPr>
                </a:tc>
                <a:tc>
                  <a:txBody>
                    <a:bodyPr/>
                    <a:lstStyle/>
                    <a:p>
                      <a:pPr algn="r" fontAlgn="b"/>
                      <a:r>
                        <a:rPr lang="es-CO" sz="1100" b="1" i="0" u="none" strike="noStrike" dirty="0">
                          <a:solidFill>
                            <a:srgbClr val="000000"/>
                          </a:solidFill>
                          <a:effectLst/>
                          <a:latin typeface="Calibri" panose="020F0502020204030204" pitchFamily="34" charset="0"/>
                        </a:rPr>
                        <a:t>591</a:t>
                      </a:r>
                    </a:p>
                  </a:txBody>
                  <a:tcPr marL="6806" marR="6806" marT="680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545986949"/>
                  </a:ext>
                </a:extLst>
              </a:tr>
            </a:tbl>
          </a:graphicData>
        </a:graphic>
      </p:graphicFrame>
      <p:sp>
        <p:nvSpPr>
          <p:cNvPr id="18" name="Botón de acción: ir hacia delante o siguiente 17">
            <a:hlinkClick r:id="rId2" action="ppaction://hlinksldjump" highlightClick="1"/>
            <a:extLst>
              <a:ext uri="{FF2B5EF4-FFF2-40B4-BE49-F238E27FC236}">
                <a16:creationId xmlns:a16="http://schemas.microsoft.com/office/drawing/2014/main" id="{D7BAF632-D41C-45B4-B094-4C30C9BE35C0}"/>
              </a:ext>
            </a:extLst>
          </p:cNvPr>
          <p:cNvSpPr/>
          <p:nvPr/>
        </p:nvSpPr>
        <p:spPr>
          <a:xfrm>
            <a:off x="3685770" y="3710224"/>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3" action="ppaction://hlinksldjump" highlightClick="1"/>
            <a:extLst>
              <a:ext uri="{FF2B5EF4-FFF2-40B4-BE49-F238E27FC236}">
                <a16:creationId xmlns:a16="http://schemas.microsoft.com/office/drawing/2014/main" id="{33515E80-29A4-4E6F-926C-75C64A956359}"/>
              </a:ext>
            </a:extLst>
          </p:cNvPr>
          <p:cNvSpPr/>
          <p:nvPr/>
        </p:nvSpPr>
        <p:spPr>
          <a:xfrm>
            <a:off x="3560810" y="3938209"/>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rId4" action="ppaction://hlinksldjump" highlightClick="1"/>
            <a:extLst>
              <a:ext uri="{FF2B5EF4-FFF2-40B4-BE49-F238E27FC236}">
                <a16:creationId xmlns:a16="http://schemas.microsoft.com/office/drawing/2014/main" id="{B710B5F8-C171-426F-A441-4EDCF92F5EA5}"/>
              </a:ext>
            </a:extLst>
          </p:cNvPr>
          <p:cNvSpPr/>
          <p:nvPr/>
        </p:nvSpPr>
        <p:spPr>
          <a:xfrm>
            <a:off x="3749098" y="4399061"/>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5BA6AD03-7F56-49BE-B4CB-42AF7C62AB0A}"/>
              </a:ext>
            </a:extLst>
          </p:cNvPr>
          <p:cNvSpPr/>
          <p:nvPr/>
        </p:nvSpPr>
        <p:spPr>
          <a:xfrm>
            <a:off x="4964332" y="4609260"/>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rId5" action="ppaction://hlinksldjump" highlightClick="1"/>
            <a:extLst>
              <a:ext uri="{FF2B5EF4-FFF2-40B4-BE49-F238E27FC236}">
                <a16:creationId xmlns:a16="http://schemas.microsoft.com/office/drawing/2014/main" id="{3D6F6483-8BDA-4515-AF7A-9F411F33C362}"/>
              </a:ext>
            </a:extLst>
          </p:cNvPr>
          <p:cNvSpPr/>
          <p:nvPr/>
        </p:nvSpPr>
        <p:spPr>
          <a:xfrm>
            <a:off x="5185469" y="4858162"/>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0" name="Botón de acción: ir hacia delante o siguiente 19">
            <a:hlinkClick r:id="rId4" action="ppaction://hlinksldjump" highlightClick="1"/>
            <a:extLst>
              <a:ext uri="{FF2B5EF4-FFF2-40B4-BE49-F238E27FC236}">
                <a16:creationId xmlns:a16="http://schemas.microsoft.com/office/drawing/2014/main" id="{CD1160F1-BFAD-40DE-9AA2-D7C6FF6B85A5}"/>
              </a:ext>
            </a:extLst>
          </p:cNvPr>
          <p:cNvSpPr/>
          <p:nvPr/>
        </p:nvSpPr>
        <p:spPr>
          <a:xfrm>
            <a:off x="4657093" y="4162840"/>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dirty="0"/>
          </a:p>
        </p:txBody>
      </p:sp>
      <p:pic>
        <p:nvPicPr>
          <p:cNvPr id="21" name="Imagen 20">
            <a:extLst>
              <a:ext uri="{FF2B5EF4-FFF2-40B4-BE49-F238E27FC236}">
                <a16:creationId xmlns:a16="http://schemas.microsoft.com/office/drawing/2014/main" id="{5571976F-D807-4BB9-BFEB-28AADE4DB7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5" name="Imagen 24">
            <a:extLst>
              <a:ext uri="{FF2B5EF4-FFF2-40B4-BE49-F238E27FC236}">
                <a16:creationId xmlns:a16="http://schemas.microsoft.com/office/drawing/2014/main" id="{D667755A-03F5-488C-A642-128B590565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Rectángulo 25">
            <a:extLst>
              <a:ext uri="{FF2B5EF4-FFF2-40B4-BE49-F238E27FC236}">
                <a16:creationId xmlns:a16="http://schemas.microsoft.com/office/drawing/2014/main" id="{887FDC91-529D-4CC3-83E6-BEAEF171A10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E69E671C-262E-41A1-8D6C-F504ABEAE62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610376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323439"/>
          </a:xfrm>
          <a:prstGeom prst="rect">
            <a:avLst/>
          </a:prstGeom>
          <a:noFill/>
        </p:spPr>
        <p:txBody>
          <a:bodyPr wrap="square" rtlCol="0">
            <a:spAutoFit/>
          </a:bodyPr>
          <a:lstStyle/>
          <a:p>
            <a:pPr algn="ctr"/>
            <a:r>
              <a:rPr lang="es-CO" sz="4000" b="1" dirty="0">
                <a:solidFill>
                  <a:srgbClr val="000A8B"/>
                </a:solidFill>
              </a:rPr>
              <a:t>2. PORTAFOLIO</a:t>
            </a:r>
          </a:p>
          <a:p>
            <a:pPr algn="ctr"/>
            <a:r>
              <a:rPr lang="es-CO" sz="4000" b="1" dirty="0">
                <a:solidFill>
                  <a:srgbClr val="000A8B"/>
                </a:solidFill>
              </a:rPr>
              <a:t> A 31 DE OCTUBRE DE 2019</a:t>
            </a:r>
            <a:endParaRPr lang="es-ES" sz="4000" b="1"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3A9E03C8-9605-4561-9189-7B6867C2F7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04184D37-9782-4CD9-A404-778EE5C2E7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4DB9D4D6-1AEC-46D9-80CF-55E9558E738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97CFBB45-B6AE-4C19-ACD7-3B09A7E4B45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3107009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OCTUBRE 2019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362774"/>
            <a:ext cx="2116394" cy="276999"/>
          </a:xfrm>
          <a:prstGeom prst="rect">
            <a:avLst/>
          </a:prstGeom>
          <a:noFill/>
        </p:spPr>
        <p:txBody>
          <a:bodyPr wrap="square" rtlCol="0">
            <a:spAutoFit/>
          </a:bodyPr>
          <a:lstStyle/>
          <a:p>
            <a:r>
              <a:rPr lang="es-CO" sz="1200" dirty="0"/>
              <a:t>Cifras en Millones de Pesos</a:t>
            </a:r>
          </a:p>
        </p:txBody>
      </p:sp>
      <p:pic>
        <p:nvPicPr>
          <p:cNvPr id="3" name="Imagen 2">
            <a:extLst>
              <a:ext uri="{FF2B5EF4-FFF2-40B4-BE49-F238E27FC236}">
                <a16:creationId xmlns:a16="http://schemas.microsoft.com/office/drawing/2014/main" id="{BE7843EE-9DAA-4F43-A963-B303E78CACC4}"/>
              </a:ext>
            </a:extLst>
          </p:cNvPr>
          <p:cNvPicPr>
            <a:picLocks noChangeAspect="1"/>
          </p:cNvPicPr>
          <p:nvPr/>
        </p:nvPicPr>
        <p:blipFill>
          <a:blip r:embed="rId2"/>
          <a:stretch>
            <a:fillRect/>
          </a:stretch>
        </p:blipFill>
        <p:spPr>
          <a:xfrm>
            <a:off x="1816781" y="1556247"/>
            <a:ext cx="8558438" cy="2315134"/>
          </a:xfrm>
          <a:prstGeom prst="rect">
            <a:avLst/>
          </a:prstGeom>
        </p:spPr>
      </p:pic>
      <p:graphicFrame>
        <p:nvGraphicFramePr>
          <p:cNvPr id="12" name="Gráfico 11">
            <a:extLst>
              <a:ext uri="{FF2B5EF4-FFF2-40B4-BE49-F238E27FC236}">
                <a16:creationId xmlns:a16="http://schemas.microsoft.com/office/drawing/2014/main" id="{E61EE147-A425-4740-963A-AB7591BB01B4}"/>
              </a:ext>
            </a:extLst>
          </p:cNvPr>
          <p:cNvGraphicFramePr>
            <a:graphicFrameLocks/>
          </p:cNvGraphicFramePr>
          <p:nvPr>
            <p:extLst>
              <p:ext uri="{D42A27DB-BD31-4B8C-83A1-F6EECF244321}">
                <p14:modId xmlns:p14="http://schemas.microsoft.com/office/powerpoint/2010/main" val="927590187"/>
              </p:ext>
            </p:extLst>
          </p:nvPr>
        </p:nvGraphicFramePr>
        <p:xfrm>
          <a:off x="2828925" y="3959604"/>
          <a:ext cx="6534150" cy="2580896"/>
        </p:xfrm>
        <a:graphic>
          <a:graphicData uri="http://schemas.openxmlformats.org/drawingml/2006/chart">
            <c:chart xmlns:c="http://schemas.openxmlformats.org/drawingml/2006/chart" xmlns:r="http://schemas.openxmlformats.org/officeDocument/2006/relationships" r:id="rId3"/>
          </a:graphicData>
        </a:graphic>
      </p:graphicFrame>
      <p:pic>
        <p:nvPicPr>
          <p:cNvPr id="13" name="Imagen 12">
            <a:extLst>
              <a:ext uri="{FF2B5EF4-FFF2-40B4-BE49-F238E27FC236}">
                <a16:creationId xmlns:a16="http://schemas.microsoft.com/office/drawing/2014/main" id="{38DA2E0D-5FC0-4009-B90F-E2F58C3BA0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08FBBD6C-56CB-407B-A838-A162F9E2AA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Rectángulo 17">
            <a:extLst>
              <a:ext uri="{FF2B5EF4-FFF2-40B4-BE49-F238E27FC236}">
                <a16:creationId xmlns:a16="http://schemas.microsoft.com/office/drawing/2014/main" id="{7DE57ADC-9676-4245-9443-9EBBDFA9AAF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28160DA3-7509-4996-AA4A-0431E1CA3EC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1589296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714352" y="922158"/>
            <a:ext cx="6972014" cy="954107"/>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800" b="1" dirty="0">
                <a:solidFill>
                  <a:srgbClr val="000A8B"/>
                </a:solidFill>
              </a:rPr>
              <a:t>HECHOS RELEVANTES PORTAFOLIO DE INVERSIONES OCTUBRE 2019 </a:t>
            </a:r>
          </a:p>
        </p:txBody>
      </p:sp>
      <p:pic>
        <p:nvPicPr>
          <p:cNvPr id="2054" name="Picture 6" descr="analisis financieros">
            <a:extLst>
              <a:ext uri="{FF2B5EF4-FFF2-40B4-BE49-F238E27FC236}">
                <a16:creationId xmlns:a16="http://schemas.microsoft.com/office/drawing/2014/main" id="{721B265E-9144-4704-8877-96CF4B260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0948" y="2362225"/>
            <a:ext cx="3927931" cy="2961714"/>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891227" y="2023180"/>
            <a:ext cx="6010116" cy="1846659"/>
          </a:xfrm>
          <a:prstGeom prst="rect">
            <a:avLst/>
          </a:prstGeom>
          <a:noFill/>
        </p:spPr>
        <p:txBody>
          <a:bodyPr wrap="square" rtlCol="0">
            <a:spAutoFit/>
          </a:bodyPr>
          <a:lstStyle/>
          <a:p>
            <a:r>
              <a:rPr lang="es-CO" sz="2000" b="1" dirty="0">
                <a:solidFill>
                  <a:srgbClr val="000A8B"/>
                </a:solidFill>
              </a:rPr>
              <a:t>Valoración Portafolio Extinto</a:t>
            </a:r>
          </a:p>
          <a:p>
            <a:endParaRPr lang="es-CO" sz="2000" dirty="0"/>
          </a:p>
          <a:p>
            <a:pPr marL="285750" indent="-285750">
              <a:buFont typeface="Arial" panose="020B0604020202020204" pitchFamily="34" charset="0"/>
              <a:buChar char="•"/>
            </a:pPr>
            <a:r>
              <a:rPr lang="es-CO" sz="2000" dirty="0"/>
              <a:t>Los TES se valoraron en $29,612,613 (0,25%)</a:t>
            </a:r>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sp>
        <p:nvSpPr>
          <p:cNvPr id="3" name="Rectángulo 2">
            <a:extLst>
              <a:ext uri="{FF2B5EF4-FFF2-40B4-BE49-F238E27FC236}">
                <a16:creationId xmlns:a16="http://schemas.microsoft.com/office/drawing/2014/main" id="{009D557F-B161-445F-AB0C-693AAEB6BCA6}"/>
              </a:ext>
            </a:extLst>
          </p:cNvPr>
          <p:cNvSpPr/>
          <p:nvPr/>
        </p:nvSpPr>
        <p:spPr>
          <a:xfrm>
            <a:off x="891227" y="3660537"/>
            <a:ext cx="2456057" cy="400110"/>
          </a:xfrm>
          <a:prstGeom prst="rect">
            <a:avLst/>
          </a:prstGeom>
        </p:spPr>
        <p:txBody>
          <a:bodyPr wrap="none">
            <a:spAutoFit/>
          </a:bodyPr>
          <a:lstStyle/>
          <a:p>
            <a:r>
              <a:rPr lang="es-CO" sz="2000" b="1" dirty="0">
                <a:solidFill>
                  <a:srgbClr val="000A8B"/>
                </a:solidFill>
              </a:rPr>
              <a:t>Inversión CDT Extinto</a:t>
            </a:r>
          </a:p>
        </p:txBody>
      </p:sp>
      <p:sp>
        <p:nvSpPr>
          <p:cNvPr id="5" name="CuadroTexto 4">
            <a:extLst>
              <a:ext uri="{FF2B5EF4-FFF2-40B4-BE49-F238E27FC236}">
                <a16:creationId xmlns:a16="http://schemas.microsoft.com/office/drawing/2014/main" id="{C82705F5-7970-47BE-AA53-39AF68FAB5E7}"/>
              </a:ext>
            </a:extLst>
          </p:cNvPr>
          <p:cNvSpPr txBox="1"/>
          <p:nvPr/>
        </p:nvSpPr>
        <p:spPr>
          <a:xfrm>
            <a:off x="919525" y="4180428"/>
            <a:ext cx="5680057" cy="1631216"/>
          </a:xfrm>
          <a:prstGeom prst="rect">
            <a:avLst/>
          </a:prstGeom>
          <a:noFill/>
        </p:spPr>
        <p:txBody>
          <a:bodyPr wrap="square" rtlCol="0">
            <a:spAutoFit/>
          </a:bodyPr>
          <a:lstStyle/>
          <a:p>
            <a:pPr marL="285750" indent="-285750">
              <a:buFont typeface="Arial" panose="020B0604020202020204" pitchFamily="34" charset="0"/>
              <a:buChar char="•"/>
            </a:pPr>
            <a:r>
              <a:rPr lang="es-CO" sz="2000" dirty="0"/>
              <a:t>El día                                              09/10/2019 </a:t>
            </a:r>
          </a:p>
          <a:p>
            <a:pPr marL="285750" indent="-285750">
              <a:buFont typeface="Arial" panose="020B0604020202020204" pitchFamily="34" charset="0"/>
              <a:buChar char="•"/>
            </a:pPr>
            <a:r>
              <a:rPr lang="es-CO" sz="2000" dirty="0"/>
              <a:t>Valor Nominal                $10,500,000,000.00</a:t>
            </a:r>
          </a:p>
          <a:p>
            <a:pPr marL="285750" indent="-285750">
              <a:buFont typeface="Arial" panose="020B0604020202020204" pitchFamily="34" charset="0"/>
              <a:buChar char="•"/>
            </a:pPr>
            <a:r>
              <a:rPr lang="es-CO" sz="2000" dirty="0"/>
              <a:t>Tasa                                                      4.65%EA</a:t>
            </a:r>
          </a:p>
          <a:p>
            <a:pPr marL="285750" indent="-285750">
              <a:buFont typeface="Arial" panose="020B0604020202020204" pitchFamily="34" charset="0"/>
              <a:buChar char="•"/>
            </a:pPr>
            <a:r>
              <a:rPr lang="es-CO" sz="2000" dirty="0"/>
              <a:t>Emisor:                                         Bancolombia</a:t>
            </a:r>
          </a:p>
          <a:p>
            <a:r>
              <a:rPr lang="es-CO" sz="2000" dirty="0"/>
              <a:t>     </a:t>
            </a:r>
          </a:p>
        </p:txBody>
      </p:sp>
      <p:pic>
        <p:nvPicPr>
          <p:cNvPr id="12" name="Imagen 11">
            <a:extLst>
              <a:ext uri="{FF2B5EF4-FFF2-40B4-BE49-F238E27FC236}">
                <a16:creationId xmlns:a16="http://schemas.microsoft.com/office/drawing/2014/main" id="{669B052A-9442-47E7-A852-3E034B0AB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2F824757-380E-479F-B58B-5724A3F37E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Rectángulo 16">
            <a:extLst>
              <a:ext uri="{FF2B5EF4-FFF2-40B4-BE49-F238E27FC236}">
                <a16:creationId xmlns:a16="http://schemas.microsoft.com/office/drawing/2014/main" id="{E1A856F7-B13E-4137-91B8-A6481BBB15A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FB2BCBB4-4E04-4FF7-B1E4-510A5928B1E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2228659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503976" y="886702"/>
            <a:ext cx="6972014" cy="830997"/>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400" b="1" dirty="0">
                <a:solidFill>
                  <a:srgbClr val="000A8B"/>
                </a:solidFill>
              </a:rPr>
              <a:t>HECHOS RELEVANTES PORTAFOLIO DE INVERSIONES OCTUBRE 2019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890111" y="1814484"/>
            <a:ext cx="5099872" cy="2862322"/>
          </a:xfrm>
          <a:prstGeom prst="rect">
            <a:avLst/>
          </a:prstGeom>
          <a:noFill/>
        </p:spPr>
        <p:txBody>
          <a:bodyPr wrap="square" rtlCol="0">
            <a:spAutoFit/>
          </a:bodyPr>
          <a:lstStyle/>
          <a:p>
            <a:r>
              <a:rPr lang="es-CO" b="1" dirty="0">
                <a:solidFill>
                  <a:srgbClr val="000A8B"/>
                </a:solidFill>
              </a:rPr>
              <a:t>Valoración Portafolio en Proceso de Extinción </a:t>
            </a:r>
          </a:p>
          <a:p>
            <a:endParaRPr lang="es-CO" dirty="0"/>
          </a:p>
          <a:p>
            <a:pPr marL="285750" indent="-285750">
              <a:buFont typeface="Arial" panose="020B0604020202020204" pitchFamily="34" charset="0"/>
              <a:buChar char="•"/>
            </a:pPr>
            <a:r>
              <a:rPr lang="es-CO" dirty="0"/>
              <a:t>Los TES se valoraron en $2,443,637,998 (0,75%)</a:t>
            </a:r>
          </a:p>
          <a:p>
            <a:pPr marL="285750" indent="-285750">
              <a:buFont typeface="Arial" panose="020B0604020202020204" pitchFamily="34" charset="0"/>
              <a:buChar char="•"/>
            </a:pPr>
            <a:r>
              <a:rPr lang="es-CO" dirty="0"/>
              <a:t>Los CDT se valoraron en$1,367,142,223 (0,41%)</a:t>
            </a:r>
          </a:p>
          <a:p>
            <a:endParaRPr lang="es-CO" dirty="0"/>
          </a:p>
          <a:p>
            <a:endParaRPr lang="es-CO" dirty="0"/>
          </a:p>
          <a:p>
            <a:endParaRPr lang="es-CO" dirty="0"/>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2"/>
          <a:stretch>
            <a:fillRect/>
          </a:stretch>
        </p:blipFill>
        <p:spPr>
          <a:xfrm>
            <a:off x="6909509" y="2438401"/>
            <a:ext cx="4360690" cy="3069402"/>
          </a:xfrm>
          <a:prstGeom prst="rect">
            <a:avLst/>
          </a:prstGeom>
        </p:spPr>
      </p:pic>
      <p:sp>
        <p:nvSpPr>
          <p:cNvPr id="17" name="CuadroTexto 16">
            <a:extLst>
              <a:ext uri="{FF2B5EF4-FFF2-40B4-BE49-F238E27FC236}">
                <a16:creationId xmlns:a16="http://schemas.microsoft.com/office/drawing/2014/main" id="{F3D9A8B7-BED0-42B5-A60E-565D61405E5F}"/>
              </a:ext>
            </a:extLst>
          </p:cNvPr>
          <p:cNvSpPr txBox="1"/>
          <p:nvPr/>
        </p:nvSpPr>
        <p:spPr>
          <a:xfrm>
            <a:off x="919526" y="3158406"/>
            <a:ext cx="5099872" cy="5078313"/>
          </a:xfrm>
          <a:prstGeom prst="rect">
            <a:avLst/>
          </a:prstGeom>
          <a:noFill/>
        </p:spPr>
        <p:txBody>
          <a:bodyPr wrap="square" rtlCol="0">
            <a:spAutoFit/>
          </a:bodyPr>
          <a:lstStyle/>
          <a:p>
            <a:r>
              <a:rPr lang="es-CO" b="1" dirty="0">
                <a:solidFill>
                  <a:srgbClr val="000A8B"/>
                </a:solidFill>
              </a:rPr>
              <a:t>Inversiones TES Creadores de Mercado</a:t>
            </a:r>
          </a:p>
          <a:p>
            <a:pPr marL="285750" indent="-285750">
              <a:buFont typeface="Arial" panose="020B0604020202020204" pitchFamily="34" charset="0"/>
              <a:buChar char="•"/>
            </a:pPr>
            <a:r>
              <a:rPr lang="es-CO" dirty="0"/>
              <a:t>El día                                              11/10/2019 </a:t>
            </a:r>
          </a:p>
          <a:p>
            <a:pPr marL="285750" indent="-285750">
              <a:buFont typeface="Arial" panose="020B0604020202020204" pitchFamily="34" charset="0"/>
              <a:buChar char="•"/>
            </a:pPr>
            <a:r>
              <a:rPr lang="es-CO" dirty="0"/>
              <a:t>Valor De Compra           $58,844,832,000.00</a:t>
            </a:r>
          </a:p>
          <a:p>
            <a:pPr marL="285750" indent="-285750">
              <a:buFont typeface="Arial" panose="020B0604020202020204" pitchFamily="34" charset="0"/>
              <a:buChar char="•"/>
            </a:pPr>
            <a:r>
              <a:rPr lang="es-CO" dirty="0"/>
              <a:t>Tasa                                                     5.07%EA</a:t>
            </a:r>
          </a:p>
          <a:p>
            <a:pPr marL="285750" indent="-285750">
              <a:buFont typeface="Arial" panose="020B0604020202020204" pitchFamily="34" charset="0"/>
              <a:buChar char="•"/>
            </a:pPr>
            <a:r>
              <a:rPr lang="es-CO" dirty="0"/>
              <a:t>Vencimiento                                 24/07/2024     </a:t>
            </a:r>
          </a:p>
          <a:p>
            <a:pPr marL="285750" indent="-285750">
              <a:buFont typeface="Arial" panose="020B0604020202020204" pitchFamily="34" charset="0"/>
              <a:buChar char="•"/>
            </a:pPr>
            <a:r>
              <a:rPr lang="es-CO" dirty="0"/>
              <a:t>Intermediario :                           Bancolombia</a:t>
            </a:r>
          </a:p>
          <a:p>
            <a:r>
              <a:rPr lang="es-CO" b="1" dirty="0">
                <a:solidFill>
                  <a:srgbClr val="000A8B"/>
                </a:solidFill>
              </a:rPr>
              <a:t>Inversiones TES Creadores de Mercado</a:t>
            </a:r>
          </a:p>
          <a:p>
            <a:pPr marL="285750" indent="-285750">
              <a:buFont typeface="Arial" panose="020B0604020202020204" pitchFamily="34" charset="0"/>
              <a:buChar char="•"/>
            </a:pPr>
            <a:r>
              <a:rPr lang="es-CO" dirty="0"/>
              <a:t>El día                                              16/10/2019 </a:t>
            </a:r>
          </a:p>
          <a:p>
            <a:pPr marL="285750" indent="-285750">
              <a:buFont typeface="Arial" panose="020B0604020202020204" pitchFamily="34" charset="0"/>
              <a:buChar char="•"/>
            </a:pPr>
            <a:r>
              <a:rPr lang="es-CO" dirty="0"/>
              <a:t>Valor De Compra           $39,942,199,800.00</a:t>
            </a:r>
          </a:p>
          <a:p>
            <a:pPr marL="285750" indent="-285750">
              <a:buFont typeface="Arial" panose="020B0604020202020204" pitchFamily="34" charset="0"/>
              <a:buChar char="•"/>
            </a:pPr>
            <a:r>
              <a:rPr lang="es-CO" dirty="0"/>
              <a:t>Tasa                                                     5.19%EA</a:t>
            </a:r>
          </a:p>
          <a:p>
            <a:pPr marL="285750" indent="-285750">
              <a:buFont typeface="Arial" panose="020B0604020202020204" pitchFamily="34" charset="0"/>
              <a:buChar char="•"/>
            </a:pPr>
            <a:r>
              <a:rPr lang="es-CO" dirty="0"/>
              <a:t>Vencimiento                                 24/07/2024     </a:t>
            </a:r>
          </a:p>
          <a:p>
            <a:pPr marL="285750" indent="-285750">
              <a:buFont typeface="Arial" panose="020B0604020202020204" pitchFamily="34" charset="0"/>
              <a:buChar char="•"/>
            </a:pPr>
            <a:r>
              <a:rPr lang="es-CO" dirty="0"/>
              <a:t>Intermediario                             Banco BBVA</a:t>
            </a:r>
          </a:p>
          <a:p>
            <a:endParaRPr lang="es-CO" dirty="0"/>
          </a:p>
          <a:p>
            <a:endParaRPr lang="es-CO" dirty="0"/>
          </a:p>
          <a:p>
            <a:endParaRPr lang="es-CO" dirty="0"/>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pic>
        <p:nvPicPr>
          <p:cNvPr id="11" name="Imagen 10">
            <a:extLst>
              <a:ext uri="{FF2B5EF4-FFF2-40B4-BE49-F238E27FC236}">
                <a16:creationId xmlns:a16="http://schemas.microsoft.com/office/drawing/2014/main" id="{B82EC7E6-1CC0-49F9-9583-3C22F7930B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35470387-7933-43FE-9F08-9F671D2B34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996E82E7-B710-4861-ADFE-925EE31B512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67D66966-D54A-4E70-996D-F23619439EC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1972725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OCTUBRE 2019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graphicFrame>
        <p:nvGraphicFramePr>
          <p:cNvPr id="14" name="Gráfico 13">
            <a:extLst>
              <a:ext uri="{FF2B5EF4-FFF2-40B4-BE49-F238E27FC236}">
                <a16:creationId xmlns:a16="http://schemas.microsoft.com/office/drawing/2014/main" id="{BE71B442-1C33-413E-9255-1C03C9ECE5F3}"/>
              </a:ext>
            </a:extLst>
          </p:cNvPr>
          <p:cNvGraphicFramePr>
            <a:graphicFrameLocks/>
          </p:cNvGraphicFramePr>
          <p:nvPr>
            <p:extLst/>
          </p:nvPr>
        </p:nvGraphicFramePr>
        <p:xfrm>
          <a:off x="1733726" y="3429001"/>
          <a:ext cx="4714613" cy="28638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áfico 15">
            <a:extLst>
              <a:ext uri="{FF2B5EF4-FFF2-40B4-BE49-F238E27FC236}">
                <a16:creationId xmlns:a16="http://schemas.microsoft.com/office/drawing/2014/main" id="{68FBD412-21B7-451E-9234-1CA63BCAC1B7}"/>
              </a:ext>
            </a:extLst>
          </p:cNvPr>
          <p:cNvGraphicFramePr>
            <a:graphicFrameLocks/>
          </p:cNvGraphicFramePr>
          <p:nvPr>
            <p:extLst/>
          </p:nvPr>
        </p:nvGraphicFramePr>
        <p:xfrm>
          <a:off x="6125040" y="3445383"/>
          <a:ext cx="4572000"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12" name="Imagen 11">
            <a:extLst>
              <a:ext uri="{FF2B5EF4-FFF2-40B4-BE49-F238E27FC236}">
                <a16:creationId xmlns:a16="http://schemas.microsoft.com/office/drawing/2014/main" id="{80B5286F-07F0-4616-8929-2657127F4374}"/>
              </a:ext>
            </a:extLst>
          </p:cNvPr>
          <p:cNvPicPr>
            <a:picLocks noChangeAspect="1"/>
          </p:cNvPicPr>
          <p:nvPr/>
        </p:nvPicPr>
        <p:blipFill>
          <a:blip r:embed="rId4"/>
          <a:stretch>
            <a:fillRect/>
          </a:stretch>
        </p:blipFill>
        <p:spPr>
          <a:xfrm>
            <a:off x="2150805" y="1874827"/>
            <a:ext cx="7560850" cy="1128433"/>
          </a:xfrm>
          <a:prstGeom prst="rect">
            <a:avLst/>
          </a:prstGeom>
        </p:spPr>
      </p:pic>
      <p:pic>
        <p:nvPicPr>
          <p:cNvPr id="13" name="Imagen 12">
            <a:extLst>
              <a:ext uri="{FF2B5EF4-FFF2-40B4-BE49-F238E27FC236}">
                <a16:creationId xmlns:a16="http://schemas.microsoft.com/office/drawing/2014/main" id="{4B17B913-5017-4D91-B55D-DC3DE6DF1B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3DCAD97F-5040-428D-9F43-874742A7D1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0" name="Rectángulo 19">
            <a:extLst>
              <a:ext uri="{FF2B5EF4-FFF2-40B4-BE49-F238E27FC236}">
                <a16:creationId xmlns:a16="http://schemas.microsoft.com/office/drawing/2014/main" id="{95BEDF02-6E3C-492E-B7D7-A661BA9BACA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5039EB8B-618E-4E42-B9E3-FBB22890B22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spTree>
    <p:extLst>
      <p:ext uri="{BB962C8B-B14F-4D97-AF65-F5344CB8AC3E}">
        <p14:creationId xmlns:p14="http://schemas.microsoft.com/office/powerpoint/2010/main" val="3588383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4931435" y="6520418"/>
            <a:ext cx="5371441" cy="523220"/>
          </a:xfrm>
          <a:prstGeom prst="rect">
            <a:avLst/>
          </a:prstGeom>
          <a:noFill/>
        </p:spPr>
        <p:txBody>
          <a:bodyPr wrap="square" rtlCol="0">
            <a:spAutoFit/>
          </a:bodyPr>
          <a:lstStyle/>
          <a:p>
            <a:pPr algn="r"/>
            <a:r>
              <a:rPr lang="es-ES" sz="1400" dirty="0">
                <a:solidFill>
                  <a:srgbClr val="A9A8A9"/>
                </a:solidFill>
                <a:latin typeface="Lato Regular"/>
                <a:cs typeface="Lato Regular"/>
              </a:rPr>
              <a:t> Vicepresidencia Administrativa y Financiera</a:t>
            </a:r>
          </a:p>
          <a:p>
            <a:pPr algn="r"/>
            <a:endParaRPr lang="es-ES" sz="1400" dirty="0">
              <a:solidFill>
                <a:srgbClr val="A9A8A9"/>
              </a:solidFill>
              <a:latin typeface="Lato Regular"/>
              <a:cs typeface="Lato Regular"/>
            </a:endParaRPr>
          </a:p>
        </p:txBody>
      </p:sp>
      <p:sp>
        <p:nvSpPr>
          <p:cNvPr id="9" name="CuadroTexto 8">
            <a:extLst>
              <a:ext uri="{FF2B5EF4-FFF2-40B4-BE49-F238E27FC236}">
                <a16:creationId xmlns:a16="http://schemas.microsoft.com/office/drawing/2014/main" id="{862DE2FE-DD36-4D9F-BAC6-B652934725DA}"/>
              </a:ext>
            </a:extLst>
          </p:cNvPr>
          <p:cNvSpPr txBox="1"/>
          <p:nvPr/>
        </p:nvSpPr>
        <p:spPr>
          <a:xfrm>
            <a:off x="2314974" y="2393228"/>
            <a:ext cx="7217494" cy="1938992"/>
          </a:xfrm>
          <a:prstGeom prst="rect">
            <a:avLst/>
          </a:prstGeom>
          <a:noFill/>
        </p:spPr>
        <p:txBody>
          <a:bodyPr wrap="square" rtlCol="0">
            <a:spAutoFit/>
          </a:bodyPr>
          <a:lstStyle/>
          <a:p>
            <a:pPr algn="ctr"/>
            <a:r>
              <a:rPr lang="es-CO" sz="4000" b="1" dirty="0">
                <a:solidFill>
                  <a:srgbClr val="000A8B"/>
                </a:solidFill>
              </a:rPr>
              <a:t>3. APROBACIÓN ADICIÓN Y PRÓRROGA CONTRATO ARRENDAMIENTO SEDE CALLE 96</a:t>
            </a:r>
          </a:p>
        </p:txBody>
      </p:sp>
      <p:pic>
        <p:nvPicPr>
          <p:cNvPr id="12" name="Imagen 11">
            <a:extLst>
              <a:ext uri="{FF2B5EF4-FFF2-40B4-BE49-F238E27FC236}">
                <a16:creationId xmlns:a16="http://schemas.microsoft.com/office/drawing/2014/main" id="{0EEA12C1-D581-4854-A88E-A990A17BCF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61F10C23-6836-43EC-B6DF-8F3ECD708A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7" name="Rectángulo 16">
            <a:extLst>
              <a:ext uri="{FF2B5EF4-FFF2-40B4-BE49-F238E27FC236}">
                <a16:creationId xmlns:a16="http://schemas.microsoft.com/office/drawing/2014/main" id="{D9C7C141-D858-441E-A2C0-B9C6510126D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EB0DDB59-C54E-4A6E-9F90-3B33A998690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019993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uadroTexto 15">
            <a:extLst>
              <a:ext uri="{FF2B5EF4-FFF2-40B4-BE49-F238E27FC236}">
                <a16:creationId xmlns:a16="http://schemas.microsoft.com/office/drawing/2014/main" id="{80D1AFD3-2FF5-43C5-AB78-C889B3C36046}"/>
              </a:ext>
            </a:extLst>
          </p:cNvPr>
          <p:cNvSpPr txBox="1"/>
          <p:nvPr/>
        </p:nvSpPr>
        <p:spPr>
          <a:xfrm>
            <a:off x="919526" y="1180495"/>
            <a:ext cx="10755639" cy="5186035"/>
          </a:xfrm>
          <a:prstGeom prst="rect">
            <a:avLst/>
          </a:prstGeom>
          <a:noFill/>
        </p:spPr>
        <p:txBody>
          <a:bodyPr wrap="square" rtlCol="0">
            <a:spAutoFit/>
          </a:bodyPr>
          <a:lstStyle>
            <a:defPPr>
              <a:defRPr lang="es-ES"/>
            </a:defPPr>
            <a:lvl1pPr algn="just">
              <a:defRPr sz="2300">
                <a:latin typeface="Arial Narrow" panose="020B0606020202030204" pitchFamily="34" charset="0"/>
              </a:defRPr>
            </a:lvl1pPr>
          </a:lstStyle>
          <a:p>
            <a:r>
              <a:rPr lang="es-CO" sz="2000" b="1" dirty="0">
                <a:latin typeface="+mn-lt"/>
              </a:rPr>
              <a:t>Objeto del Contrato No. 067-2017: </a:t>
            </a:r>
          </a:p>
          <a:p>
            <a:r>
              <a:rPr lang="es-CO" sz="2000" dirty="0">
                <a:latin typeface="+mn-lt"/>
              </a:rPr>
              <a:t>Arrendar un inmueble ubicado en la Calle 96 No. 13 – 11/17 en la ciudad de Bogotá, para el funcionamiento de la sede de la Regional Centro Oriente de la Sociedad de Activos Especiales SAE SAS”</a:t>
            </a:r>
          </a:p>
          <a:p>
            <a:endParaRPr lang="es-CO" sz="2000" b="1" dirty="0">
              <a:latin typeface="+mn-lt"/>
            </a:endParaRPr>
          </a:p>
          <a:p>
            <a:r>
              <a:rPr lang="es-CO" sz="2000" b="1" dirty="0">
                <a:latin typeface="+mn-lt"/>
              </a:rPr>
              <a:t>Área:</a:t>
            </a:r>
            <a:r>
              <a:rPr lang="es-CO" sz="2000" dirty="0">
                <a:latin typeface="+mn-lt"/>
              </a:rPr>
              <a:t> </a:t>
            </a:r>
            <a:r>
              <a:rPr lang="es-ES" sz="2000" dirty="0">
                <a:latin typeface="+mn-lt"/>
              </a:rPr>
              <a:t>561 Mt2</a:t>
            </a:r>
          </a:p>
          <a:p>
            <a:r>
              <a:rPr lang="es-ES" sz="2000" b="1" dirty="0">
                <a:latin typeface="+mn-lt"/>
              </a:rPr>
              <a:t>Puestos de Trabajo : </a:t>
            </a:r>
            <a:r>
              <a:rPr lang="es-ES" sz="2000" dirty="0">
                <a:latin typeface="+mn-lt"/>
              </a:rPr>
              <a:t>92 Puestos de Trabajo mas 2 Oficinas Gerenciales, para la Gerencia </a:t>
            </a:r>
            <a:r>
              <a:rPr lang="es-CO" sz="2000" dirty="0">
                <a:latin typeface="+mn-lt"/>
              </a:rPr>
              <a:t>Regional Centro Oriente, Gerencia Bienes Muebles y proyectos Especiales.</a:t>
            </a:r>
          </a:p>
          <a:p>
            <a:r>
              <a:rPr lang="es-CO" sz="2000" b="1" dirty="0">
                <a:latin typeface="+mn-lt"/>
              </a:rPr>
              <a:t>Vr. Metro Cuadrado: </a:t>
            </a:r>
            <a:r>
              <a:rPr lang="es-CO" sz="2000" dirty="0">
                <a:latin typeface="+mn-lt"/>
              </a:rPr>
              <a:t>74.282 Todo Incluido</a:t>
            </a:r>
          </a:p>
          <a:p>
            <a:endParaRPr lang="es-CO" sz="2000" b="1" dirty="0">
              <a:latin typeface="+mn-lt"/>
            </a:endParaRPr>
          </a:p>
          <a:p>
            <a:r>
              <a:rPr lang="es-CO" sz="2000" b="1" dirty="0">
                <a:latin typeface="+mn-lt"/>
              </a:rPr>
              <a:t>Justificación: </a:t>
            </a:r>
          </a:p>
          <a:p>
            <a:r>
              <a:rPr lang="es-ES" sz="2000" dirty="0">
                <a:latin typeface="+mn-lt"/>
              </a:rPr>
              <a:t>Previa solicitud de la Junta Directiva, se realizó un Estudio de Mercado en distintos sectores de Bogotá a través de</a:t>
            </a:r>
            <a:r>
              <a:rPr lang="es-CO" sz="2000" dirty="0">
                <a:latin typeface="+mn-lt"/>
              </a:rPr>
              <a:t> Metro Cuadrado y Finca Raíz </a:t>
            </a:r>
            <a:r>
              <a:rPr lang="es-ES" sz="2000" dirty="0">
                <a:latin typeface="+mn-lt"/>
              </a:rPr>
              <a:t>, que permitiera identificar alternativas mas favorables para la Entidad, así mismo se solicitó a nuestro arrendador ORGANIK SAS (Arrendador Edificio Calle 93) en colaboración con FAMOC DE PANEL, para que nos informara que Contratos de Arrendamiento tienen suscritos actualmente con Entidades publicas, información que se detalla a continuación.</a:t>
            </a:r>
          </a:p>
          <a:p>
            <a:endParaRPr lang="es-CO" sz="1100" b="1" dirty="0"/>
          </a:p>
        </p:txBody>
      </p:sp>
      <p:pic>
        <p:nvPicPr>
          <p:cNvPr id="8" name="Imagen 7">
            <a:extLst>
              <a:ext uri="{FF2B5EF4-FFF2-40B4-BE49-F238E27FC236}">
                <a16:creationId xmlns:a16="http://schemas.microsoft.com/office/drawing/2014/main" id="{8CF10C56-8B66-4494-B9F0-AC015E6245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FB5400BD-A041-4226-89FC-E394763E1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Rectángulo 10">
            <a:extLst>
              <a:ext uri="{FF2B5EF4-FFF2-40B4-BE49-F238E27FC236}">
                <a16:creationId xmlns:a16="http://schemas.microsoft.com/office/drawing/2014/main" id="{305C3119-08D5-4EDB-B0F4-0DCE0A45574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CD7E1061-4276-45B3-A904-130EE057BDE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641683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2EB86A60-A95C-4B15-BBF4-2C635C1CE2D7}"/>
              </a:ext>
            </a:extLst>
          </p:cNvPr>
          <p:cNvGraphicFramePr>
            <a:graphicFrameLocks noGrp="1"/>
          </p:cNvGraphicFramePr>
          <p:nvPr>
            <p:extLst/>
          </p:nvPr>
        </p:nvGraphicFramePr>
        <p:xfrm>
          <a:off x="2097848" y="2408222"/>
          <a:ext cx="7806753" cy="2864577"/>
        </p:xfrm>
        <a:graphic>
          <a:graphicData uri="http://schemas.openxmlformats.org/drawingml/2006/table">
            <a:tbl>
              <a:tblPr firstRow="1" firstCol="1" bandRow="1">
                <a:tableStyleId>{5C22544A-7EE6-4342-B048-85BDC9FD1C3A}</a:tableStyleId>
              </a:tblPr>
              <a:tblGrid>
                <a:gridCol w="3383827">
                  <a:extLst>
                    <a:ext uri="{9D8B030D-6E8A-4147-A177-3AD203B41FA5}">
                      <a16:colId xmlns:a16="http://schemas.microsoft.com/office/drawing/2014/main" val="3940336019"/>
                    </a:ext>
                  </a:extLst>
                </a:gridCol>
                <a:gridCol w="2372684">
                  <a:extLst>
                    <a:ext uri="{9D8B030D-6E8A-4147-A177-3AD203B41FA5}">
                      <a16:colId xmlns:a16="http://schemas.microsoft.com/office/drawing/2014/main" val="2534050217"/>
                    </a:ext>
                  </a:extLst>
                </a:gridCol>
                <a:gridCol w="2050242">
                  <a:extLst>
                    <a:ext uri="{9D8B030D-6E8A-4147-A177-3AD203B41FA5}">
                      <a16:colId xmlns:a16="http://schemas.microsoft.com/office/drawing/2014/main" val="279652573"/>
                    </a:ext>
                  </a:extLst>
                </a:gridCol>
              </a:tblGrid>
              <a:tr h="762359">
                <a:tc>
                  <a:txBody>
                    <a:bodyPr/>
                    <a:lstStyle/>
                    <a:p>
                      <a:pPr algn="ctr">
                        <a:spcAft>
                          <a:spcPts val="0"/>
                        </a:spcAft>
                      </a:pPr>
                      <a:endParaRPr lang="es-ES_tradnl" sz="1600" dirty="0">
                        <a:effectLst/>
                      </a:endParaRPr>
                    </a:p>
                    <a:p>
                      <a:pPr algn="ctr">
                        <a:spcAft>
                          <a:spcPts val="0"/>
                        </a:spcAft>
                      </a:pPr>
                      <a:r>
                        <a:rPr lang="es-ES_tradnl" sz="1600" dirty="0">
                          <a:effectLst/>
                        </a:rPr>
                        <a:t>ENTIDAD</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spcAft>
                          <a:spcPts val="0"/>
                        </a:spcAft>
                      </a:pPr>
                      <a:endParaRPr lang="es-ES_tradnl" sz="1600" dirty="0">
                        <a:effectLst/>
                      </a:endParaRPr>
                    </a:p>
                    <a:p>
                      <a:pPr algn="ctr">
                        <a:spcAft>
                          <a:spcPts val="0"/>
                        </a:spcAft>
                      </a:pPr>
                      <a:r>
                        <a:rPr lang="es-ES_tradnl" sz="1600" dirty="0">
                          <a:effectLst/>
                        </a:rPr>
                        <a:t>AREA ARRENDADA</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spcAft>
                          <a:spcPts val="0"/>
                        </a:spcAft>
                      </a:pPr>
                      <a:endParaRPr lang="es-ES_tradnl" sz="1600" dirty="0">
                        <a:effectLst/>
                      </a:endParaRPr>
                    </a:p>
                    <a:p>
                      <a:pPr algn="ctr">
                        <a:spcAft>
                          <a:spcPts val="0"/>
                        </a:spcAft>
                      </a:pPr>
                      <a:r>
                        <a:rPr lang="es-ES_tradnl" sz="1600" dirty="0">
                          <a:effectLst/>
                        </a:rPr>
                        <a:t>CANON POR M2</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653876938"/>
                  </a:ext>
                </a:extLst>
              </a:tr>
              <a:tr h="552388">
                <a:tc>
                  <a:txBody>
                    <a:bodyPr/>
                    <a:lstStyle/>
                    <a:p>
                      <a:pPr>
                        <a:spcAft>
                          <a:spcPts val="0"/>
                        </a:spcAft>
                      </a:pPr>
                      <a:r>
                        <a:rPr lang="es-ES_tradnl" sz="1600" dirty="0">
                          <a:effectLst/>
                        </a:rPr>
                        <a:t>Unidad de Restitución de Tierras – URT</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spcAft>
                          <a:spcPts val="0"/>
                        </a:spcAft>
                      </a:pPr>
                      <a:r>
                        <a:rPr lang="es-ES_tradnl" sz="1600" dirty="0">
                          <a:effectLst/>
                        </a:rPr>
                        <a:t>4.395 M2</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spcAft>
                          <a:spcPts val="0"/>
                        </a:spcAft>
                      </a:pPr>
                      <a:r>
                        <a:rPr lang="es-ES_tradnl" sz="1600">
                          <a:effectLst/>
                        </a:rPr>
                        <a:t>$103.113, oo</a:t>
                      </a:r>
                      <a:endParaRPr lang="es-CO" sz="16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210860742"/>
                  </a:ext>
                </a:extLst>
              </a:tr>
              <a:tr h="516610">
                <a:tc>
                  <a:txBody>
                    <a:bodyPr/>
                    <a:lstStyle/>
                    <a:p>
                      <a:pPr>
                        <a:spcAft>
                          <a:spcPts val="0"/>
                        </a:spcAft>
                      </a:pPr>
                      <a:r>
                        <a:rPr lang="es-ES_tradnl" sz="1600">
                          <a:effectLst/>
                        </a:rPr>
                        <a:t>Ministerio de Defensa</a:t>
                      </a:r>
                      <a:endParaRPr lang="es-CO" sz="16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spcAft>
                          <a:spcPts val="0"/>
                        </a:spcAft>
                      </a:pPr>
                      <a:r>
                        <a:rPr lang="es-ES_tradnl" sz="1600" dirty="0">
                          <a:effectLst/>
                        </a:rPr>
                        <a:t>14.652 M2</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spcAft>
                          <a:spcPts val="0"/>
                        </a:spcAft>
                      </a:pPr>
                      <a:r>
                        <a:rPr lang="es-ES_tradnl" sz="1600" dirty="0">
                          <a:effectLst/>
                        </a:rPr>
                        <a:t>$130.428,oo</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472311223"/>
                  </a:ext>
                </a:extLst>
              </a:tr>
              <a:tr h="516610">
                <a:tc>
                  <a:txBody>
                    <a:bodyPr/>
                    <a:lstStyle/>
                    <a:p>
                      <a:pPr>
                        <a:spcAft>
                          <a:spcPts val="0"/>
                        </a:spcAft>
                      </a:pPr>
                      <a:r>
                        <a:rPr lang="es-ES_tradnl" sz="1600">
                          <a:effectLst/>
                        </a:rPr>
                        <a:t>ICFES</a:t>
                      </a:r>
                      <a:endParaRPr lang="es-CO" sz="16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spcAft>
                          <a:spcPts val="0"/>
                        </a:spcAft>
                      </a:pPr>
                      <a:r>
                        <a:rPr lang="es-ES_tradnl" sz="1600" dirty="0">
                          <a:effectLst/>
                        </a:rPr>
                        <a:t>5.033 M2</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spcAft>
                          <a:spcPts val="0"/>
                        </a:spcAft>
                      </a:pPr>
                      <a:r>
                        <a:rPr lang="es-ES_tradnl" sz="1600" dirty="0">
                          <a:effectLst/>
                        </a:rPr>
                        <a:t>$119.796,oo</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859273567"/>
                  </a:ext>
                </a:extLst>
              </a:tr>
              <a:tr h="516610">
                <a:tc>
                  <a:txBody>
                    <a:bodyPr/>
                    <a:lstStyle/>
                    <a:p>
                      <a:pPr>
                        <a:spcAft>
                          <a:spcPts val="0"/>
                        </a:spcAft>
                      </a:pPr>
                      <a:r>
                        <a:rPr lang="es-ES_tradnl" sz="1600">
                          <a:effectLst/>
                        </a:rPr>
                        <a:t>Secretaría de Seguridad</a:t>
                      </a:r>
                      <a:endParaRPr lang="es-CO" sz="16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spcAft>
                          <a:spcPts val="0"/>
                        </a:spcAft>
                      </a:pPr>
                      <a:r>
                        <a:rPr lang="es-ES_tradnl" sz="1600" dirty="0">
                          <a:effectLst/>
                        </a:rPr>
                        <a:t>4.160 M2</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spcAft>
                          <a:spcPts val="0"/>
                        </a:spcAft>
                      </a:pPr>
                      <a:r>
                        <a:rPr lang="es-ES_tradnl" sz="1600" dirty="0">
                          <a:effectLst/>
                        </a:rPr>
                        <a:t>$116.961,oo</a:t>
                      </a:r>
                      <a:endParaRPr lang="es-CO"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124483356"/>
                  </a:ext>
                </a:extLst>
              </a:tr>
            </a:tbl>
          </a:graphicData>
        </a:graphic>
      </p:graphicFrame>
      <p:sp>
        <p:nvSpPr>
          <p:cNvPr id="3" name="Rectángulo 2">
            <a:extLst>
              <a:ext uri="{FF2B5EF4-FFF2-40B4-BE49-F238E27FC236}">
                <a16:creationId xmlns:a16="http://schemas.microsoft.com/office/drawing/2014/main" id="{F05FF4DB-FA80-4E18-A0A1-5E4B0FBF9EB4}"/>
              </a:ext>
            </a:extLst>
          </p:cNvPr>
          <p:cNvSpPr/>
          <p:nvPr/>
        </p:nvSpPr>
        <p:spPr>
          <a:xfrm>
            <a:off x="1020417" y="1122327"/>
            <a:ext cx="9621079" cy="1015663"/>
          </a:xfrm>
          <a:prstGeom prst="rect">
            <a:avLst/>
          </a:prstGeom>
        </p:spPr>
        <p:txBody>
          <a:bodyPr wrap="square">
            <a:spAutoFit/>
          </a:bodyPr>
          <a:lstStyle/>
          <a:p>
            <a:pPr algn="just"/>
            <a:r>
              <a:rPr lang="es-CO" sz="2000" dirty="0"/>
              <a:t>En el cuadro que se relaciona a continuación, se reflejan los contratos más representativos suscritos entre </a:t>
            </a:r>
            <a:r>
              <a:rPr lang="es-CO" sz="2000" dirty="0" err="1"/>
              <a:t>Famoc</a:t>
            </a:r>
            <a:r>
              <a:rPr lang="es-CO" sz="2000" dirty="0"/>
              <a:t> </a:t>
            </a:r>
            <a:r>
              <a:rPr lang="es-CO" sz="2000" dirty="0" err="1"/>
              <a:t>Depanel</a:t>
            </a:r>
            <a:r>
              <a:rPr lang="es-CO" sz="2000" dirty="0"/>
              <a:t> S.A. y </a:t>
            </a:r>
            <a:r>
              <a:rPr lang="es-CO" sz="2000" dirty="0" err="1"/>
              <a:t>Organik</a:t>
            </a:r>
            <a:r>
              <a:rPr lang="es-CO" sz="2000" dirty="0"/>
              <a:t>, con algunas Entidades del Estado bajo la modalidad de espacios funcionales:</a:t>
            </a:r>
            <a:endParaRPr lang="es-CO" sz="2000" b="1" dirty="0"/>
          </a:p>
        </p:txBody>
      </p:sp>
      <p:sp>
        <p:nvSpPr>
          <p:cNvPr id="9" name="CuadroTexto 8">
            <a:extLst>
              <a:ext uri="{FF2B5EF4-FFF2-40B4-BE49-F238E27FC236}">
                <a16:creationId xmlns:a16="http://schemas.microsoft.com/office/drawing/2014/main" id="{2A5993EB-EA25-4BFA-8804-18963898FD71}"/>
              </a:ext>
            </a:extLst>
          </p:cNvPr>
          <p:cNvSpPr txBox="1"/>
          <p:nvPr/>
        </p:nvSpPr>
        <p:spPr>
          <a:xfrm>
            <a:off x="1805969" y="5967396"/>
            <a:ext cx="8580063" cy="338554"/>
          </a:xfrm>
          <a:prstGeom prst="rect">
            <a:avLst/>
          </a:prstGeom>
          <a:noFill/>
        </p:spPr>
        <p:txBody>
          <a:bodyPr wrap="square" rtlCol="0">
            <a:spAutoFit/>
          </a:bodyPr>
          <a:lstStyle/>
          <a:p>
            <a:pPr algn="just"/>
            <a:r>
              <a:rPr lang="es-CO" sz="1600" b="1" dirty="0"/>
              <a:t>*</a:t>
            </a:r>
            <a:r>
              <a:rPr lang="es-CO" sz="1600" b="1" dirty="0" err="1"/>
              <a:t>Vlr</a:t>
            </a:r>
            <a:r>
              <a:rPr lang="es-CO" sz="1600" b="1" dirty="0"/>
              <a:t>. Metro Cuadrado Todo Incluido (Arrendamiento, Mobiliario e IVA)</a:t>
            </a:r>
            <a:endParaRPr lang="es-CO" sz="1600" dirty="0"/>
          </a:p>
        </p:txBody>
      </p:sp>
      <p:pic>
        <p:nvPicPr>
          <p:cNvPr id="11" name="Imagen 10">
            <a:extLst>
              <a:ext uri="{FF2B5EF4-FFF2-40B4-BE49-F238E27FC236}">
                <a16:creationId xmlns:a16="http://schemas.microsoft.com/office/drawing/2014/main" id="{E62CA318-147C-4B7E-87D0-D4B3F6CFD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04C5D007-13D9-4D56-8C4F-19E95042A2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A6A308B4-6B63-428D-8D94-D8C78FD148E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8AE79481-B1C7-435B-BFB6-0ECB812A481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125393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6FFEAD4A-4293-43CD-B7A9-CCA117F8AFB8}"/>
              </a:ext>
            </a:extLst>
          </p:cNvPr>
          <p:cNvSpPr txBox="1"/>
          <p:nvPr/>
        </p:nvSpPr>
        <p:spPr>
          <a:xfrm>
            <a:off x="1706638" y="966445"/>
            <a:ext cx="8580063" cy="338554"/>
          </a:xfrm>
          <a:prstGeom prst="rect">
            <a:avLst/>
          </a:prstGeom>
          <a:noFill/>
        </p:spPr>
        <p:txBody>
          <a:bodyPr wrap="square" rtlCol="0">
            <a:spAutoFit/>
          </a:bodyPr>
          <a:lstStyle/>
          <a:p>
            <a:pPr algn="just"/>
            <a:r>
              <a:rPr lang="es-CO" sz="1600" dirty="0"/>
              <a:t>A continuación se detallan los resultados arrojados por el estudio de mercado realizado:</a:t>
            </a:r>
          </a:p>
        </p:txBody>
      </p:sp>
      <p:sp>
        <p:nvSpPr>
          <p:cNvPr id="16" name="CuadroTexto 15">
            <a:extLst>
              <a:ext uri="{FF2B5EF4-FFF2-40B4-BE49-F238E27FC236}">
                <a16:creationId xmlns:a16="http://schemas.microsoft.com/office/drawing/2014/main" id="{88D0AF27-60C7-4C37-8835-0BC9D9651BA7}"/>
              </a:ext>
            </a:extLst>
          </p:cNvPr>
          <p:cNvSpPr txBox="1"/>
          <p:nvPr/>
        </p:nvSpPr>
        <p:spPr>
          <a:xfrm>
            <a:off x="1722816" y="6243423"/>
            <a:ext cx="8580063" cy="276999"/>
          </a:xfrm>
          <a:prstGeom prst="rect">
            <a:avLst/>
          </a:prstGeom>
          <a:noFill/>
        </p:spPr>
        <p:txBody>
          <a:bodyPr wrap="square" rtlCol="0">
            <a:spAutoFit/>
          </a:bodyPr>
          <a:lstStyle/>
          <a:p>
            <a:pPr algn="just"/>
            <a:r>
              <a:rPr lang="es-CO" sz="1200" b="1" dirty="0"/>
              <a:t>*</a:t>
            </a:r>
            <a:r>
              <a:rPr lang="es-CO" sz="1200" b="1" dirty="0" err="1"/>
              <a:t>Vlr</a:t>
            </a:r>
            <a:r>
              <a:rPr lang="es-CO" sz="1200" b="1" dirty="0"/>
              <a:t>. Metro Cuadrado Todo Incluido (Arrendamiento, Mobiliario e IVA)</a:t>
            </a:r>
            <a:endParaRPr lang="es-CO" sz="1600" dirty="0"/>
          </a:p>
        </p:txBody>
      </p:sp>
      <p:pic>
        <p:nvPicPr>
          <p:cNvPr id="5" name="Imagen 4">
            <a:extLst>
              <a:ext uri="{FF2B5EF4-FFF2-40B4-BE49-F238E27FC236}">
                <a16:creationId xmlns:a16="http://schemas.microsoft.com/office/drawing/2014/main" id="{F0CF83C5-3F89-48F1-8ED1-B8111A3DF619}"/>
              </a:ext>
            </a:extLst>
          </p:cNvPr>
          <p:cNvPicPr>
            <a:picLocks noChangeAspect="1"/>
          </p:cNvPicPr>
          <p:nvPr/>
        </p:nvPicPr>
        <p:blipFill>
          <a:blip r:embed="rId2"/>
          <a:stretch>
            <a:fillRect/>
          </a:stretch>
        </p:blipFill>
        <p:spPr>
          <a:xfrm>
            <a:off x="1941153" y="1331153"/>
            <a:ext cx="8309694" cy="4820910"/>
          </a:xfrm>
          <a:prstGeom prst="rect">
            <a:avLst/>
          </a:prstGeom>
        </p:spPr>
      </p:pic>
      <p:pic>
        <p:nvPicPr>
          <p:cNvPr id="15" name="Imagen 14">
            <a:extLst>
              <a:ext uri="{FF2B5EF4-FFF2-40B4-BE49-F238E27FC236}">
                <a16:creationId xmlns:a16="http://schemas.microsoft.com/office/drawing/2014/main" id="{E70C5AC5-A43E-45D3-AFBC-D2F915A5D5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2278324C-8558-4242-8F5C-B911CA2C9D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Rectángulo 17">
            <a:extLst>
              <a:ext uri="{FF2B5EF4-FFF2-40B4-BE49-F238E27FC236}">
                <a16:creationId xmlns:a16="http://schemas.microsoft.com/office/drawing/2014/main" id="{BD1D0E2A-4C01-4C26-B0C5-E5B6DA60469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DAC35574-3843-403E-897C-92D1313C56C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693195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76315B9D-DE25-48B6-B48A-6CA160CD2765}"/>
              </a:ext>
            </a:extLst>
          </p:cNvPr>
          <p:cNvSpPr txBox="1"/>
          <p:nvPr/>
        </p:nvSpPr>
        <p:spPr>
          <a:xfrm>
            <a:off x="1213752" y="936311"/>
            <a:ext cx="9764496" cy="2062103"/>
          </a:xfrm>
          <a:prstGeom prst="rect">
            <a:avLst/>
          </a:prstGeom>
          <a:noFill/>
        </p:spPr>
        <p:txBody>
          <a:bodyPr wrap="square" rtlCol="0">
            <a:spAutoFit/>
          </a:bodyPr>
          <a:lstStyle/>
          <a:p>
            <a:pPr algn="just"/>
            <a:r>
              <a:rPr lang="es-CO" sz="2000" dirty="0"/>
              <a:t>Actualmente la Sociedad cancela </a:t>
            </a:r>
            <a:r>
              <a:rPr lang="es-ES" sz="2000" dirty="0"/>
              <a:t>un canon mensual de arrendamiento por la suma de $41.672.000</a:t>
            </a:r>
            <a:r>
              <a:rPr lang="es-CO" sz="2000" dirty="0"/>
              <a:t> cuyo valor </a:t>
            </a:r>
            <a:r>
              <a:rPr lang="es-ES" sz="2000" dirty="0"/>
              <a:t>por Mt2 equivale a </a:t>
            </a:r>
            <a:r>
              <a:rPr lang="es-ES" sz="2000" b="1" dirty="0"/>
              <a:t>$74.282 </a:t>
            </a:r>
            <a:r>
              <a:rPr lang="es-ES" sz="2000" dirty="0"/>
              <a:t>(incluido IVA, Administración y Mobiliario), valor mas económico y favorable en comparación con los resultados</a:t>
            </a:r>
            <a:r>
              <a:rPr lang="es-CO" sz="2000" dirty="0"/>
              <a:t> arrojados en el Estudio de Mercado, teniendo en cuenta que en promedio el Valor por Mt2 se encuentra en  $105.439 Todo Incluido, como se evidencia en la siguiente grafica.</a:t>
            </a:r>
          </a:p>
          <a:p>
            <a:pPr algn="just"/>
            <a:endParaRPr lang="es-ES" sz="1200" dirty="0"/>
          </a:p>
          <a:p>
            <a:pPr algn="just"/>
            <a:endParaRPr lang="es-CO" sz="1600" dirty="0"/>
          </a:p>
        </p:txBody>
      </p:sp>
      <p:graphicFrame>
        <p:nvGraphicFramePr>
          <p:cNvPr id="18" name="Gráfico 17">
            <a:extLst>
              <a:ext uri="{FF2B5EF4-FFF2-40B4-BE49-F238E27FC236}">
                <a16:creationId xmlns:a16="http://schemas.microsoft.com/office/drawing/2014/main" id="{9B0403D0-C922-4EF2-BAF7-86FECE9D0EBE}"/>
              </a:ext>
            </a:extLst>
          </p:cNvPr>
          <p:cNvGraphicFramePr>
            <a:graphicFrameLocks/>
          </p:cNvGraphicFramePr>
          <p:nvPr>
            <p:extLst>
              <p:ext uri="{D42A27DB-BD31-4B8C-83A1-F6EECF244321}">
                <p14:modId xmlns:p14="http://schemas.microsoft.com/office/powerpoint/2010/main" val="2472381506"/>
              </p:ext>
            </p:extLst>
          </p:nvPr>
        </p:nvGraphicFramePr>
        <p:xfrm>
          <a:off x="2098638" y="2846806"/>
          <a:ext cx="7548945" cy="3426891"/>
        </p:xfrm>
        <a:graphic>
          <a:graphicData uri="http://schemas.openxmlformats.org/drawingml/2006/chart">
            <c:chart xmlns:c="http://schemas.openxmlformats.org/drawingml/2006/chart" xmlns:r="http://schemas.openxmlformats.org/officeDocument/2006/relationships" r:id="rId2"/>
          </a:graphicData>
        </a:graphic>
      </p:graphicFrame>
      <p:pic>
        <p:nvPicPr>
          <p:cNvPr id="11" name="Imagen 10">
            <a:extLst>
              <a:ext uri="{FF2B5EF4-FFF2-40B4-BE49-F238E27FC236}">
                <a16:creationId xmlns:a16="http://schemas.microsoft.com/office/drawing/2014/main" id="{7373221B-ADF7-4F94-9F78-23DCC0CC5E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99306F6E-5F0E-4596-9B17-154FB73FBE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A0C44A49-7794-4E3F-B2D5-ECC9E66BDA0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AA8E6F5A-EC47-447F-886E-1A1D6725000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805080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47CB823-06C2-4BFE-9F55-DAE3BC871FAE}"/>
              </a:ext>
            </a:extLst>
          </p:cNvPr>
          <p:cNvSpPr txBox="1"/>
          <p:nvPr/>
        </p:nvSpPr>
        <p:spPr>
          <a:xfrm>
            <a:off x="1778146" y="888295"/>
            <a:ext cx="8671740" cy="1754326"/>
          </a:xfrm>
          <a:prstGeom prst="rect">
            <a:avLst/>
          </a:prstGeom>
          <a:noFill/>
        </p:spPr>
        <p:txBody>
          <a:bodyPr wrap="square" rtlCol="0">
            <a:spAutoFit/>
          </a:bodyPr>
          <a:lstStyle/>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p:txBody>
      </p:sp>
      <p:sp>
        <p:nvSpPr>
          <p:cNvPr id="2" name="Rectángulo 1">
            <a:extLst>
              <a:ext uri="{FF2B5EF4-FFF2-40B4-BE49-F238E27FC236}">
                <a16:creationId xmlns:a16="http://schemas.microsoft.com/office/drawing/2014/main" id="{3DF3B5AF-A362-4C90-8436-77E0B9B6BC64}"/>
              </a:ext>
            </a:extLst>
          </p:cNvPr>
          <p:cNvSpPr/>
          <p:nvPr/>
        </p:nvSpPr>
        <p:spPr>
          <a:xfrm>
            <a:off x="808383" y="972185"/>
            <a:ext cx="10601739" cy="7478970"/>
          </a:xfrm>
          <a:prstGeom prst="rect">
            <a:avLst/>
          </a:prstGeom>
        </p:spPr>
        <p:txBody>
          <a:bodyPr wrap="square">
            <a:spAutoFit/>
          </a:bodyPr>
          <a:lstStyle/>
          <a:p>
            <a:pPr algn="just"/>
            <a:r>
              <a:rPr lang="es-ES" sz="2000" dirty="0"/>
              <a:t>A raíz de la solicitud en Junta Directiva, previa reunión y negociación con el contratista COLOMBIANA DE TELEVISION, se logró un acuerdo para continuar con el contrato de arrendamiento por 2  años mas, así:</a:t>
            </a:r>
          </a:p>
          <a:p>
            <a:pPr algn="just"/>
            <a:endParaRPr lang="es-ES" sz="2000" dirty="0"/>
          </a:p>
          <a:p>
            <a:pPr marL="285750" indent="-285750" algn="just">
              <a:buFontTx/>
              <a:buChar char="-"/>
            </a:pPr>
            <a:r>
              <a:rPr lang="es-ES" sz="2000" dirty="0"/>
              <a:t>No incremento del canon de arrendamiento para el primer año de la prórroga, es decir para el año 2020.</a:t>
            </a:r>
          </a:p>
          <a:p>
            <a:pPr marL="285750" indent="-285750" algn="just">
              <a:buFontTx/>
              <a:buChar char="-"/>
            </a:pPr>
            <a:r>
              <a:rPr lang="es-ES" sz="2000" dirty="0"/>
              <a:t>Al valor de la administración SI se aplicará incremento pactado, dado que este rubro esta sujeto la variación del salario mínimo, lo que implica que todas las expensas del edificio aumenten al estar atadas al mismo.</a:t>
            </a:r>
          </a:p>
          <a:p>
            <a:pPr marL="285750" indent="-285750" algn="just">
              <a:buFontTx/>
              <a:buChar char="-"/>
            </a:pPr>
            <a:r>
              <a:rPr lang="es-ES" sz="2000" dirty="0"/>
              <a:t>Para el año 2021, incremento del canon sobre el </a:t>
            </a:r>
            <a:r>
              <a:rPr lang="es-ES" sz="2000" b="1" dirty="0"/>
              <a:t>IPC + 1 punto porcentual</a:t>
            </a:r>
            <a:r>
              <a:rPr lang="es-ES" sz="2000" dirty="0"/>
              <a:t>.</a:t>
            </a:r>
          </a:p>
          <a:p>
            <a:pPr marL="285750" indent="-285750" algn="just">
              <a:buFontTx/>
              <a:buChar char="-"/>
            </a:pPr>
            <a:endParaRPr lang="es-ES" sz="2000" dirty="0"/>
          </a:p>
          <a:p>
            <a:pPr marL="285750" indent="-285750" algn="just">
              <a:buFontTx/>
              <a:buChar char="-"/>
            </a:pPr>
            <a:endParaRPr lang="es-ES" sz="2000" dirty="0"/>
          </a:p>
          <a:p>
            <a:pPr marL="285750" indent="-285750" algn="just">
              <a:buFontTx/>
              <a:buChar char="-"/>
            </a:pPr>
            <a:endParaRPr lang="es-ES" sz="2000" dirty="0"/>
          </a:p>
          <a:p>
            <a:pPr algn="just"/>
            <a:endParaRPr lang="es-ES" sz="2000" dirty="0"/>
          </a:p>
          <a:p>
            <a:pPr algn="just"/>
            <a:endParaRPr lang="es-ES" sz="2000" dirty="0"/>
          </a:p>
          <a:p>
            <a:pPr algn="just"/>
            <a:r>
              <a:rPr lang="es-ES" sz="2000" dirty="0"/>
              <a:t> </a:t>
            </a:r>
          </a:p>
          <a:p>
            <a:pPr algn="just"/>
            <a:r>
              <a:rPr lang="es-ES" sz="2000" dirty="0"/>
              <a:t>Así las cosas, se proyecta pagar los siguientes cánones de arrendamiento, de acuerdo a la información que detalla el siguiente cuadro:</a:t>
            </a:r>
            <a:endParaRPr lang="es-CO" sz="2000" dirty="0"/>
          </a:p>
          <a:p>
            <a:pPr algn="just"/>
            <a:endParaRPr lang="es-ES" sz="2000" dirty="0"/>
          </a:p>
          <a:p>
            <a:pPr algn="just"/>
            <a:endParaRPr lang="es-ES" sz="2000" dirty="0"/>
          </a:p>
          <a:p>
            <a:pPr algn="just"/>
            <a:endParaRPr lang="es-ES" sz="2000" dirty="0"/>
          </a:p>
          <a:p>
            <a:pPr algn="just"/>
            <a:endParaRPr lang="es-ES" sz="2000" dirty="0"/>
          </a:p>
          <a:p>
            <a:pPr algn="just"/>
            <a:endParaRPr lang="es-ES" sz="2000" dirty="0"/>
          </a:p>
          <a:p>
            <a:pPr algn="just"/>
            <a:r>
              <a:rPr lang="es-ES" sz="2000" dirty="0"/>
              <a:t>Por ultimo, de acuerdo a esta negociación se logro un ahorro por $45.696.072, equivalente a un 4.4%</a:t>
            </a:r>
          </a:p>
        </p:txBody>
      </p:sp>
      <p:pic>
        <p:nvPicPr>
          <p:cNvPr id="5" name="Imagen 4">
            <a:extLst>
              <a:ext uri="{FF2B5EF4-FFF2-40B4-BE49-F238E27FC236}">
                <a16:creationId xmlns:a16="http://schemas.microsoft.com/office/drawing/2014/main" id="{09FD2B72-E8D8-4AF2-A5E6-E2D8A7A94710}"/>
              </a:ext>
            </a:extLst>
          </p:cNvPr>
          <p:cNvPicPr>
            <a:picLocks noChangeAspect="1"/>
          </p:cNvPicPr>
          <p:nvPr/>
        </p:nvPicPr>
        <p:blipFill>
          <a:blip r:embed="rId2"/>
          <a:stretch>
            <a:fillRect/>
          </a:stretch>
        </p:blipFill>
        <p:spPr>
          <a:xfrm>
            <a:off x="2402344" y="4215380"/>
            <a:ext cx="8128197" cy="1398524"/>
          </a:xfrm>
          <a:prstGeom prst="rect">
            <a:avLst/>
          </a:prstGeom>
        </p:spPr>
      </p:pic>
      <p:pic>
        <p:nvPicPr>
          <p:cNvPr id="11" name="Imagen 10">
            <a:extLst>
              <a:ext uri="{FF2B5EF4-FFF2-40B4-BE49-F238E27FC236}">
                <a16:creationId xmlns:a16="http://schemas.microsoft.com/office/drawing/2014/main" id="{964D2DB0-CC82-42EB-80B3-A934A999C0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5" name="Imagen 14">
            <a:extLst>
              <a:ext uri="{FF2B5EF4-FFF2-40B4-BE49-F238E27FC236}">
                <a16:creationId xmlns:a16="http://schemas.microsoft.com/office/drawing/2014/main" id="{5BECA587-5BE9-4EA7-80F3-075A72380B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6" name="Rectángulo 15">
            <a:extLst>
              <a:ext uri="{FF2B5EF4-FFF2-40B4-BE49-F238E27FC236}">
                <a16:creationId xmlns:a16="http://schemas.microsoft.com/office/drawing/2014/main" id="{2DD9146D-BDA6-43A6-BCC0-6DFB5A6F8AC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260F0726-4BE5-4A00-ABF3-377AF97672D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1785466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47CB823-06C2-4BFE-9F55-DAE3BC871FAE}"/>
              </a:ext>
            </a:extLst>
          </p:cNvPr>
          <p:cNvSpPr txBox="1"/>
          <p:nvPr/>
        </p:nvSpPr>
        <p:spPr>
          <a:xfrm>
            <a:off x="450575" y="888295"/>
            <a:ext cx="11542642" cy="6463308"/>
          </a:xfrm>
          <a:prstGeom prst="rect">
            <a:avLst/>
          </a:prstGeom>
          <a:noFill/>
        </p:spPr>
        <p:txBody>
          <a:bodyPr wrap="square" rtlCol="0">
            <a:spAutoFit/>
          </a:bodyPr>
          <a:lstStyle/>
          <a:p>
            <a:pPr marL="342900" indent="-342900" algn="just">
              <a:buFont typeface="Wingdings" panose="05000000000000000000" pitchFamily="2" charset="2"/>
              <a:buChar char="q"/>
            </a:pPr>
            <a:endParaRPr lang="es-CO" dirty="0"/>
          </a:p>
          <a:p>
            <a:pPr algn="just"/>
            <a:endParaRPr lang="es-CO" b="1" dirty="0"/>
          </a:p>
          <a:p>
            <a:pPr algn="just"/>
            <a:r>
              <a:rPr lang="es-CO" sz="2400" b="1" dirty="0"/>
              <a:t>SOLICITUD DE APROBACIÓN:</a:t>
            </a:r>
          </a:p>
          <a:p>
            <a:pPr algn="just"/>
            <a:endParaRPr lang="es-CO" sz="2400" b="1" dirty="0"/>
          </a:p>
          <a:p>
            <a:pPr algn="just"/>
            <a:r>
              <a:rPr lang="es-CO" sz="2400" b="1" dirty="0"/>
              <a:t>Adición</a:t>
            </a:r>
            <a:r>
              <a:rPr lang="es-CO" sz="2400" dirty="0"/>
              <a:t>: </a:t>
            </a:r>
            <a:r>
              <a:rPr lang="es-ES" sz="2400" dirty="0"/>
              <a:t>El valor de la presente adición es de (</a:t>
            </a:r>
            <a:r>
              <a:rPr lang="es-ES" sz="2400" b="1" dirty="0"/>
              <a:t>$</a:t>
            </a:r>
            <a:r>
              <a:rPr lang="es-CO" sz="2400" b="1" dirty="0"/>
              <a:t>1.030.691.688</a:t>
            </a:r>
            <a:r>
              <a:rPr lang="es-ES" sz="2400" dirty="0"/>
              <a:t>) MIL TREINTA MILLONES SEISCIENTOS NOVENTA Y UN MIL SEISCIENTOS OCHENTA Y OCHO PESOS M/CTE. Valor que incluye IVA y todos los impuestos, tasas y contribuciones a que haya lugar.</a:t>
            </a:r>
          </a:p>
          <a:p>
            <a:pPr algn="just"/>
            <a:endParaRPr lang="es-ES" sz="2400" dirty="0"/>
          </a:p>
          <a:p>
            <a:pPr algn="just"/>
            <a:r>
              <a:rPr lang="es-CO" sz="2400" b="1" dirty="0"/>
              <a:t>Prorroga</a:t>
            </a:r>
            <a:r>
              <a:rPr lang="es-CO" sz="2400" dirty="0"/>
              <a:t>: La prórroga solicitada es de veinticuatro (24) meses, la nueva vigencia del contrato será hasta el 10 de enero de 2022.</a:t>
            </a:r>
          </a:p>
          <a:p>
            <a:pPr algn="just"/>
            <a:endParaRPr lang="es-CO" sz="2400" dirty="0"/>
          </a:p>
          <a:p>
            <a:pPr algn="just"/>
            <a:r>
              <a:rPr lang="es-CO" sz="2400" b="1" dirty="0"/>
              <a:t>Solicitud</a:t>
            </a:r>
            <a:r>
              <a:rPr lang="es-CO" sz="2400" dirty="0"/>
              <a:t>: Aprobación por parte de la Junta Directiva de la SAE SAS, de la adición y prorroga del contrato 067-2017 por un monto de </a:t>
            </a:r>
            <a:r>
              <a:rPr lang="es-ES" sz="2400" b="1" dirty="0"/>
              <a:t>$</a:t>
            </a:r>
            <a:r>
              <a:rPr lang="es-CO" sz="2400" b="1" dirty="0"/>
              <a:t>1.030.691.688</a:t>
            </a:r>
            <a:r>
              <a:rPr lang="es-CO" sz="2400" dirty="0"/>
              <a:t> y un plazo de veinticuatro (24) meses respectivamente.</a:t>
            </a:r>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a:p>
            <a:pPr marL="342900" indent="-342900" algn="just">
              <a:buFont typeface="Wingdings" panose="05000000000000000000" pitchFamily="2" charset="2"/>
              <a:buChar char="q"/>
            </a:pPr>
            <a:endParaRPr lang="es-CO" dirty="0"/>
          </a:p>
        </p:txBody>
      </p:sp>
      <p:pic>
        <p:nvPicPr>
          <p:cNvPr id="9" name="Imagen 8">
            <a:extLst>
              <a:ext uri="{FF2B5EF4-FFF2-40B4-BE49-F238E27FC236}">
                <a16:creationId xmlns:a16="http://schemas.microsoft.com/office/drawing/2014/main" id="{C6B1EEF6-3A91-44B4-9A0A-160A669ED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B0B9491B-0C77-45AD-952C-BA719D79F9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07F9450A-3DBE-44AB-B1B6-2867DCC540F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91EA6A2F-3BDC-4A31-B87D-7225E6C4DDB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spTree>
    <p:extLst>
      <p:ext uri="{BB962C8B-B14F-4D97-AF65-F5344CB8AC3E}">
        <p14:creationId xmlns:p14="http://schemas.microsoft.com/office/powerpoint/2010/main" val="3971565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8"/>
            <a:ext cx="7327307" cy="1938992"/>
          </a:xfrm>
          <a:prstGeom prst="rect">
            <a:avLst/>
          </a:prstGeom>
          <a:noFill/>
        </p:spPr>
        <p:txBody>
          <a:bodyPr wrap="square" rtlCol="0">
            <a:spAutoFit/>
          </a:bodyPr>
          <a:lstStyle/>
          <a:p>
            <a:pPr algn="ctr"/>
            <a:r>
              <a:rPr lang="es-CO" sz="4000" b="1" dirty="0">
                <a:solidFill>
                  <a:srgbClr val="000A8B"/>
                </a:solidFill>
              </a:rPr>
              <a:t>4. ADICIÓN CONTRATOS SEMOVIENTES Y ALMACENADORAS</a:t>
            </a:r>
            <a:endParaRPr lang="es-ES" sz="4000" b="1" dirty="0">
              <a:solidFill>
                <a:schemeClr val="accent5">
                  <a:lumMod val="50000"/>
                </a:schemeClr>
              </a:solidFill>
              <a:latin typeface="Arial Narrow" panose="020B0606020202030204" pitchFamily="34" charset="0"/>
            </a:endParaRPr>
          </a:p>
        </p:txBody>
      </p:sp>
      <p:pic>
        <p:nvPicPr>
          <p:cNvPr id="12" name="Imagen 11">
            <a:extLst>
              <a:ext uri="{FF2B5EF4-FFF2-40B4-BE49-F238E27FC236}">
                <a16:creationId xmlns:a16="http://schemas.microsoft.com/office/drawing/2014/main" id="{A40908A2-88EA-441A-A998-BBDC6AAAD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1F7EC356-AA64-4F36-B45A-8C147EAC02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Rectángulo 14">
            <a:extLst>
              <a:ext uri="{FF2B5EF4-FFF2-40B4-BE49-F238E27FC236}">
                <a16:creationId xmlns:a16="http://schemas.microsoft.com/office/drawing/2014/main" id="{93676DA8-7E11-4189-B25B-272F3E128E1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4A25E18F-9301-40A8-8AAC-2D3807E1A2C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spTree>
    <p:extLst>
      <p:ext uri="{BB962C8B-B14F-4D97-AF65-F5344CB8AC3E}">
        <p14:creationId xmlns:p14="http://schemas.microsoft.com/office/powerpoint/2010/main" val="275168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31272"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2" name="Rectángulo 11">
            <a:extLst>
              <a:ext uri="{FF2B5EF4-FFF2-40B4-BE49-F238E27FC236}">
                <a16:creationId xmlns:a16="http://schemas.microsoft.com/office/drawing/2014/main" id="{B7DAFFCE-8354-4054-AD81-3C5133E630EA}"/>
              </a:ext>
            </a:extLst>
          </p:cNvPr>
          <p:cNvSpPr/>
          <p:nvPr/>
        </p:nvSpPr>
        <p:spPr>
          <a:xfrm>
            <a:off x="754188" y="3247605"/>
            <a:ext cx="4382612" cy="3270126"/>
          </a:xfrm>
          <a:prstGeom prst="rect">
            <a:avLst/>
          </a:prstGeom>
        </p:spPr>
        <p:txBody>
          <a:bodyPr wrap="square">
            <a:spAutoFit/>
          </a:bodyPr>
          <a:lstStyle/>
          <a:p>
            <a:pPr algn="ctr"/>
            <a:r>
              <a:rPr lang="es-CO" sz="1500" i="1" dirty="0">
                <a:latin typeface="Arial Narrow" panose="020B0606020202030204" pitchFamily="34" charset="0"/>
              </a:rPr>
              <a:t>Contrato No. 025 de 2019</a:t>
            </a:r>
          </a:p>
          <a:p>
            <a:pPr algn="ctr"/>
            <a:r>
              <a:rPr lang="es-CO" sz="1500" i="1" dirty="0">
                <a:latin typeface="Arial Narrow" panose="020B0606020202030204" pitchFamily="34" charset="0"/>
              </a:rPr>
              <a:t>ZONA 1</a:t>
            </a:r>
          </a:p>
          <a:p>
            <a:pPr algn="ctr"/>
            <a:r>
              <a:rPr lang="es-CO" sz="1500" i="1" dirty="0">
                <a:latin typeface="Arial Narrow" panose="020B0606020202030204" pitchFamily="34" charset="0"/>
              </a:rPr>
              <a:t>08 de marzo de 2019</a:t>
            </a:r>
          </a:p>
          <a:p>
            <a:pPr algn="ctr"/>
            <a:endParaRPr lang="es-ES" sz="1050" i="1" dirty="0">
              <a:latin typeface="Arial Narrow" panose="020B0606020202030204" pitchFamily="34" charset="0"/>
            </a:endParaRPr>
          </a:p>
          <a:p>
            <a:pPr algn="ctr"/>
            <a:r>
              <a:rPr lang="es-ES" sz="1500" b="1" i="1" dirty="0">
                <a:latin typeface="Arial Narrow" panose="020B0606020202030204" pitchFamily="34" charset="0"/>
              </a:rPr>
              <a:t>Presupuesto:</a:t>
            </a:r>
          </a:p>
          <a:p>
            <a:pPr algn="ctr"/>
            <a:endParaRPr lang="es-ES" sz="1500" i="1" dirty="0">
              <a:latin typeface="Arial Narrow" panose="020B0606020202030204" pitchFamily="34" charset="0"/>
            </a:endParaRPr>
          </a:p>
          <a:p>
            <a:pPr algn="ctr"/>
            <a:endParaRPr lang="es-ES" sz="1500" i="1" dirty="0">
              <a:latin typeface="Arial Narrow" panose="020B0606020202030204" pitchFamily="34" charset="0"/>
            </a:endParaRPr>
          </a:p>
          <a:p>
            <a:pPr algn="ctr"/>
            <a:endParaRPr lang="es-ES" sz="1500" i="1" dirty="0">
              <a:latin typeface="Arial Narrow" panose="020B0606020202030204" pitchFamily="34" charset="0"/>
            </a:endParaRPr>
          </a:p>
          <a:p>
            <a:pPr algn="ctr"/>
            <a:endParaRPr lang="es-ES" sz="700" i="1" dirty="0">
              <a:latin typeface="Arial Narrow" panose="020B0606020202030204" pitchFamily="34" charset="0"/>
            </a:endParaRPr>
          </a:p>
          <a:p>
            <a:pPr algn="ctr"/>
            <a:endParaRPr lang="es-ES" sz="900" i="1" dirty="0">
              <a:latin typeface="Arial Narrow" panose="020B0606020202030204" pitchFamily="34" charset="0"/>
            </a:endParaRPr>
          </a:p>
          <a:p>
            <a:pPr algn="ctr"/>
            <a:endParaRPr lang="es-ES" sz="1500" b="1" i="1" dirty="0">
              <a:latin typeface="Arial Narrow" panose="020B0606020202030204" pitchFamily="34" charset="0"/>
            </a:endParaRPr>
          </a:p>
          <a:p>
            <a:pPr algn="ctr"/>
            <a:endParaRPr lang="es-ES" sz="1500" b="1" i="1" dirty="0">
              <a:latin typeface="Arial Narrow" panose="020B0606020202030204" pitchFamily="34" charset="0"/>
            </a:endParaRPr>
          </a:p>
          <a:p>
            <a:pPr algn="ctr"/>
            <a:r>
              <a:rPr lang="es-ES" sz="1500" b="1" i="1" dirty="0">
                <a:latin typeface="Arial Narrow" panose="020B0606020202030204" pitchFamily="34" charset="0"/>
              </a:rPr>
              <a:t>Jurisdicción:</a:t>
            </a:r>
          </a:p>
          <a:p>
            <a:pPr algn="ctr"/>
            <a:r>
              <a:rPr lang="es-ES" sz="1500" i="1" dirty="0">
                <a:latin typeface="Arial Narrow" panose="020B0606020202030204" pitchFamily="34" charset="0"/>
              </a:rPr>
              <a:t>Arauca, Casanare, Vichada, Meta, Guainía, Guaviare, Vaupés y Amazonas</a:t>
            </a:r>
            <a:endParaRPr lang="es-ES" sz="600" i="1" dirty="0">
              <a:latin typeface="Arial Narrow" panose="020B0606020202030204" pitchFamily="34" charset="0"/>
            </a:endParaRPr>
          </a:p>
        </p:txBody>
      </p:sp>
      <p:graphicFrame>
        <p:nvGraphicFramePr>
          <p:cNvPr id="14" name="Tabla 13">
            <a:extLst>
              <a:ext uri="{FF2B5EF4-FFF2-40B4-BE49-F238E27FC236}">
                <a16:creationId xmlns:a16="http://schemas.microsoft.com/office/drawing/2014/main" id="{07D57A22-5EF6-45F1-8B30-4311411A836E}"/>
              </a:ext>
            </a:extLst>
          </p:cNvPr>
          <p:cNvGraphicFramePr>
            <a:graphicFrameLocks noGrp="1"/>
          </p:cNvGraphicFramePr>
          <p:nvPr>
            <p:extLst/>
          </p:nvPr>
        </p:nvGraphicFramePr>
        <p:xfrm>
          <a:off x="1305622" y="4571038"/>
          <a:ext cx="3581399" cy="952500"/>
        </p:xfrm>
        <a:graphic>
          <a:graphicData uri="http://schemas.openxmlformats.org/drawingml/2006/table">
            <a:tbl>
              <a:tblPr>
                <a:tableStyleId>{5940675A-B579-460E-94D1-54222C63F5DA}</a:tableStyleId>
              </a:tblPr>
              <a:tblGrid>
                <a:gridCol w="1149067">
                  <a:extLst>
                    <a:ext uri="{9D8B030D-6E8A-4147-A177-3AD203B41FA5}">
                      <a16:colId xmlns:a16="http://schemas.microsoft.com/office/drawing/2014/main" val="1283573095"/>
                    </a:ext>
                  </a:extLst>
                </a:gridCol>
                <a:gridCol w="1216166">
                  <a:extLst>
                    <a:ext uri="{9D8B030D-6E8A-4147-A177-3AD203B41FA5}">
                      <a16:colId xmlns:a16="http://schemas.microsoft.com/office/drawing/2014/main" val="1869891986"/>
                    </a:ext>
                  </a:extLst>
                </a:gridCol>
                <a:gridCol w="1216166">
                  <a:extLst>
                    <a:ext uri="{9D8B030D-6E8A-4147-A177-3AD203B41FA5}">
                      <a16:colId xmlns:a16="http://schemas.microsoft.com/office/drawing/2014/main" val="2556980766"/>
                    </a:ext>
                  </a:extLst>
                </a:gridCol>
              </a:tblGrid>
              <a:tr h="190500">
                <a:tc>
                  <a:txBody>
                    <a:bodyPr/>
                    <a:lstStyle/>
                    <a:p>
                      <a:pPr algn="ctr" fontAlgn="ctr"/>
                      <a:r>
                        <a:rPr lang="es-CO" sz="1100" b="1" u="none" strike="noStrike">
                          <a:effectLst/>
                        </a:rPr>
                        <a:t>AÑO</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u="none" strike="noStrike" dirty="0">
                          <a:effectLst/>
                        </a:rPr>
                        <a:t>CUANTÍA</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i="0" u="none" strike="noStrike" dirty="0">
                          <a:solidFill>
                            <a:srgbClr val="000000"/>
                          </a:solidFill>
                          <a:effectLst/>
                          <a:latin typeface="Calibri" panose="020F0502020204030204" pitchFamily="34" charset="0"/>
                        </a:rPr>
                        <a:t>ADICIÓN</a:t>
                      </a:r>
                    </a:p>
                  </a:txBody>
                  <a:tcPr marL="9525" marR="9525" marT="9525" marB="0" anchor="ctr"/>
                </a:tc>
                <a:extLst>
                  <a:ext uri="{0D108BD9-81ED-4DB2-BD59-A6C34878D82A}">
                    <a16:rowId xmlns:a16="http://schemas.microsoft.com/office/drawing/2014/main" val="2524577202"/>
                  </a:ext>
                </a:extLst>
              </a:tr>
              <a:tr h="190500">
                <a:tc>
                  <a:txBody>
                    <a:bodyPr/>
                    <a:lstStyle/>
                    <a:p>
                      <a:pPr algn="ctr" fontAlgn="ctr"/>
                      <a:r>
                        <a:rPr lang="es-CO" sz="1100" u="none" strike="noStrike" dirty="0">
                          <a:solidFill>
                            <a:schemeClr val="tx1"/>
                          </a:solidFill>
                          <a:effectLst/>
                        </a:rPr>
                        <a:t>2019</a:t>
                      </a:r>
                      <a:endParaRPr lang="es-CO" sz="11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solidFill>
                            <a:schemeClr val="tx1"/>
                          </a:solidFill>
                          <a:effectLst/>
                        </a:rPr>
                        <a:t>$ 428,571,429</a:t>
                      </a:r>
                      <a:endParaRPr lang="es-CO" sz="11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$800.000.000</a:t>
                      </a:r>
                    </a:p>
                  </a:txBody>
                  <a:tcPr marL="9525" marR="9525" marT="9525" marB="0" anchor="ctr"/>
                </a:tc>
                <a:extLst>
                  <a:ext uri="{0D108BD9-81ED-4DB2-BD59-A6C34878D82A}">
                    <a16:rowId xmlns:a16="http://schemas.microsoft.com/office/drawing/2014/main" val="2586933148"/>
                  </a:ext>
                </a:extLst>
              </a:tr>
              <a:tr h="190500">
                <a:tc>
                  <a:txBody>
                    <a:bodyPr/>
                    <a:lstStyle/>
                    <a:p>
                      <a:pPr algn="ctr" fontAlgn="ctr"/>
                      <a:r>
                        <a:rPr lang="es-CO" sz="1100" u="none" strike="noStrike">
                          <a:solidFill>
                            <a:schemeClr val="tx1"/>
                          </a:solidFill>
                          <a:effectLst/>
                        </a:rPr>
                        <a:t>2020</a:t>
                      </a:r>
                      <a:endParaRPr lang="es-CO" sz="1100" b="0" i="0" u="none" strike="noStrike">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solidFill>
                            <a:schemeClr val="tx1"/>
                          </a:solidFill>
                          <a:effectLst/>
                        </a:rPr>
                        <a:t>$ 446.428.572</a:t>
                      </a:r>
                      <a:endParaRPr lang="es-CO" sz="11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3766777242"/>
                  </a:ext>
                </a:extLst>
              </a:tr>
              <a:tr h="190500">
                <a:tc>
                  <a:txBody>
                    <a:bodyPr/>
                    <a:lstStyle/>
                    <a:p>
                      <a:pPr algn="ctr" fontAlgn="ctr"/>
                      <a:r>
                        <a:rPr lang="es-CO" sz="1100" b="0" i="0" u="none" strike="noStrike" dirty="0">
                          <a:solidFill>
                            <a:schemeClr val="tx1"/>
                          </a:solidFill>
                          <a:effectLst/>
                          <a:latin typeface="Calibri" panose="020F0502020204030204" pitchFamily="34" charset="0"/>
                        </a:rPr>
                        <a:t>2021</a:t>
                      </a: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$ 125.000.000</a:t>
                      </a: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134716961"/>
                  </a:ext>
                </a:extLst>
              </a:tr>
              <a:tr h="190500">
                <a:tc>
                  <a:txBody>
                    <a:bodyPr/>
                    <a:lstStyle/>
                    <a:p>
                      <a:pPr algn="ctr" fontAlgn="ctr"/>
                      <a:r>
                        <a:rPr lang="es-CO" sz="1100" b="1" u="none" strike="noStrike">
                          <a:effectLst/>
                        </a:rPr>
                        <a:t>TOTAL</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u="none" strike="noStrike" dirty="0">
                          <a:effectLst/>
                        </a:rPr>
                        <a:t>$ 1.000.000.000</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i="0" u="none" strike="noStrike" dirty="0">
                          <a:solidFill>
                            <a:srgbClr val="000000"/>
                          </a:solidFill>
                          <a:effectLst/>
                          <a:latin typeface="Calibri" panose="020F0502020204030204" pitchFamily="34" charset="0"/>
                        </a:rPr>
                        <a:t>1.800.000.000</a:t>
                      </a:r>
                    </a:p>
                  </a:txBody>
                  <a:tcPr marL="9525" marR="9525" marT="9525" marB="0" anchor="ctr"/>
                </a:tc>
                <a:extLst>
                  <a:ext uri="{0D108BD9-81ED-4DB2-BD59-A6C34878D82A}">
                    <a16:rowId xmlns:a16="http://schemas.microsoft.com/office/drawing/2014/main" val="3609102575"/>
                  </a:ext>
                </a:extLst>
              </a:tr>
            </a:tbl>
          </a:graphicData>
        </a:graphic>
      </p:graphicFrame>
      <p:sp>
        <p:nvSpPr>
          <p:cNvPr id="4" name="CuadroTexto 3">
            <a:extLst>
              <a:ext uri="{FF2B5EF4-FFF2-40B4-BE49-F238E27FC236}">
                <a16:creationId xmlns:a16="http://schemas.microsoft.com/office/drawing/2014/main" id="{0D4C76C3-0DB3-41DD-A1C5-6FC6B2DC3710}"/>
              </a:ext>
            </a:extLst>
          </p:cNvPr>
          <p:cNvSpPr txBox="1"/>
          <p:nvPr/>
        </p:nvSpPr>
        <p:spPr>
          <a:xfrm>
            <a:off x="3737094" y="1007492"/>
            <a:ext cx="4691827" cy="523220"/>
          </a:xfrm>
          <a:prstGeom prst="rect">
            <a:avLst/>
          </a:prstGeom>
          <a:noFill/>
        </p:spPr>
        <p:txBody>
          <a:bodyPr wrap="square" rtlCol="0">
            <a:spAutoFit/>
          </a:bodyPr>
          <a:lstStyle/>
          <a:p>
            <a:pPr algn="ctr"/>
            <a:r>
              <a:rPr lang="es-CO" sz="2800" b="1" dirty="0">
                <a:solidFill>
                  <a:srgbClr val="000A8B"/>
                </a:solidFill>
                <a:latin typeface="Calibri" panose="020F0502020204030204" pitchFamily="34" charset="0"/>
              </a:rPr>
              <a:t>CONTRATOS SEMOVIENTES</a:t>
            </a:r>
          </a:p>
        </p:txBody>
      </p:sp>
      <p:pic>
        <p:nvPicPr>
          <p:cNvPr id="15" name="Picture 1" descr="LOGO CONSORCIO">
            <a:extLst>
              <a:ext uri="{FF2B5EF4-FFF2-40B4-BE49-F238E27FC236}">
                <a16:creationId xmlns:a16="http://schemas.microsoft.com/office/drawing/2014/main" id="{D32A6075-430E-4F31-B4D4-CDBFC78246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6117" y="1900452"/>
            <a:ext cx="1473783" cy="145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ángulo 18">
            <a:extLst>
              <a:ext uri="{FF2B5EF4-FFF2-40B4-BE49-F238E27FC236}">
                <a16:creationId xmlns:a16="http://schemas.microsoft.com/office/drawing/2014/main" id="{F13A5D3F-E5D6-4560-AC87-413234B57CCC}"/>
              </a:ext>
            </a:extLst>
          </p:cNvPr>
          <p:cNvSpPr/>
          <p:nvPr/>
        </p:nvSpPr>
        <p:spPr>
          <a:xfrm>
            <a:off x="6573019" y="3247605"/>
            <a:ext cx="4382612" cy="2877711"/>
          </a:xfrm>
          <a:prstGeom prst="rect">
            <a:avLst/>
          </a:prstGeom>
        </p:spPr>
        <p:txBody>
          <a:bodyPr wrap="square">
            <a:spAutoFit/>
          </a:bodyPr>
          <a:lstStyle/>
          <a:p>
            <a:pPr algn="ctr"/>
            <a:r>
              <a:rPr lang="es-CO" sz="1500" i="1" dirty="0">
                <a:latin typeface="Arial Narrow" panose="020B0606020202030204" pitchFamily="34" charset="0"/>
              </a:rPr>
              <a:t>Contrato No. 026 de 2019</a:t>
            </a:r>
          </a:p>
          <a:p>
            <a:pPr algn="ctr"/>
            <a:r>
              <a:rPr lang="es-CO" sz="1500" i="1" dirty="0">
                <a:latin typeface="Arial Narrow" panose="020B0606020202030204" pitchFamily="34" charset="0"/>
              </a:rPr>
              <a:t>ZONA 3</a:t>
            </a:r>
          </a:p>
          <a:p>
            <a:pPr algn="ctr"/>
            <a:r>
              <a:rPr lang="es-CO" sz="1500" i="1" dirty="0">
                <a:latin typeface="Arial Narrow" panose="020B0606020202030204" pitchFamily="34" charset="0"/>
              </a:rPr>
              <a:t>08 de marzo de 2019</a:t>
            </a:r>
          </a:p>
          <a:p>
            <a:pPr algn="ctr"/>
            <a:endParaRPr lang="es-ES" sz="1500" i="1" dirty="0">
              <a:latin typeface="Arial Narrow" panose="020B0606020202030204" pitchFamily="34" charset="0"/>
            </a:endParaRPr>
          </a:p>
          <a:p>
            <a:pPr algn="ctr"/>
            <a:r>
              <a:rPr lang="es-ES" sz="1500" b="1" i="1" dirty="0">
                <a:latin typeface="Arial Narrow" panose="020B0606020202030204" pitchFamily="34" charset="0"/>
              </a:rPr>
              <a:t>Presupuesto:</a:t>
            </a:r>
          </a:p>
          <a:p>
            <a:pPr algn="ctr"/>
            <a:endParaRPr lang="es-ES" sz="1500" i="1" dirty="0">
              <a:latin typeface="Arial Narrow" panose="020B0606020202030204" pitchFamily="34" charset="0"/>
            </a:endParaRPr>
          </a:p>
          <a:p>
            <a:pPr algn="ctr"/>
            <a:endParaRPr lang="es-ES" sz="1500" i="1" dirty="0">
              <a:latin typeface="Arial Narrow" panose="020B0606020202030204" pitchFamily="34" charset="0"/>
            </a:endParaRPr>
          </a:p>
          <a:p>
            <a:pPr algn="ctr"/>
            <a:endParaRPr lang="es-ES" sz="1500" i="1" dirty="0">
              <a:latin typeface="Arial Narrow" panose="020B0606020202030204" pitchFamily="34" charset="0"/>
            </a:endParaRPr>
          </a:p>
          <a:p>
            <a:pPr algn="ctr"/>
            <a:endParaRPr lang="es-ES" sz="700" i="1" dirty="0">
              <a:latin typeface="Arial Narrow" panose="020B0606020202030204" pitchFamily="34" charset="0"/>
            </a:endParaRPr>
          </a:p>
          <a:p>
            <a:pPr algn="ctr"/>
            <a:endParaRPr lang="es-ES" sz="900" i="1" dirty="0">
              <a:latin typeface="Arial Narrow" panose="020B0606020202030204" pitchFamily="34" charset="0"/>
            </a:endParaRPr>
          </a:p>
          <a:p>
            <a:pPr algn="ctr"/>
            <a:endParaRPr lang="es-ES" sz="1500" b="1" i="1" dirty="0">
              <a:latin typeface="Arial Narrow" panose="020B0606020202030204" pitchFamily="34" charset="0"/>
            </a:endParaRPr>
          </a:p>
          <a:p>
            <a:pPr algn="ctr"/>
            <a:r>
              <a:rPr lang="es-ES" sz="1500" b="1" i="1" dirty="0">
                <a:latin typeface="Arial Narrow" panose="020B0606020202030204" pitchFamily="34" charset="0"/>
              </a:rPr>
              <a:t>Jurisdicción:</a:t>
            </a:r>
          </a:p>
          <a:p>
            <a:pPr algn="ctr"/>
            <a:r>
              <a:rPr lang="es-ES" sz="1500" i="1" dirty="0">
                <a:latin typeface="Arial Narrow" panose="020B0606020202030204" pitchFamily="34" charset="0"/>
              </a:rPr>
              <a:t>Valle del Cauca, Cauca, Nariño, Putumayo y Caquetá</a:t>
            </a:r>
            <a:endParaRPr lang="es-ES" sz="600" i="1" dirty="0">
              <a:latin typeface="Arial Narrow" panose="020B0606020202030204" pitchFamily="34" charset="0"/>
            </a:endParaRPr>
          </a:p>
        </p:txBody>
      </p:sp>
      <p:graphicFrame>
        <p:nvGraphicFramePr>
          <p:cNvPr id="21" name="Tabla 20">
            <a:extLst>
              <a:ext uri="{FF2B5EF4-FFF2-40B4-BE49-F238E27FC236}">
                <a16:creationId xmlns:a16="http://schemas.microsoft.com/office/drawing/2014/main" id="{D5622974-7292-4FA1-AB81-20CCC3AAB60D}"/>
              </a:ext>
            </a:extLst>
          </p:cNvPr>
          <p:cNvGraphicFramePr>
            <a:graphicFrameLocks noGrp="1"/>
          </p:cNvGraphicFramePr>
          <p:nvPr>
            <p:extLst/>
          </p:nvPr>
        </p:nvGraphicFramePr>
        <p:xfrm>
          <a:off x="7122222" y="4510305"/>
          <a:ext cx="3581399" cy="952500"/>
        </p:xfrm>
        <a:graphic>
          <a:graphicData uri="http://schemas.openxmlformats.org/drawingml/2006/table">
            <a:tbl>
              <a:tblPr>
                <a:tableStyleId>{5940675A-B579-460E-94D1-54222C63F5DA}</a:tableStyleId>
              </a:tblPr>
              <a:tblGrid>
                <a:gridCol w="1149067">
                  <a:extLst>
                    <a:ext uri="{9D8B030D-6E8A-4147-A177-3AD203B41FA5}">
                      <a16:colId xmlns:a16="http://schemas.microsoft.com/office/drawing/2014/main" val="1283573095"/>
                    </a:ext>
                  </a:extLst>
                </a:gridCol>
                <a:gridCol w="1216166">
                  <a:extLst>
                    <a:ext uri="{9D8B030D-6E8A-4147-A177-3AD203B41FA5}">
                      <a16:colId xmlns:a16="http://schemas.microsoft.com/office/drawing/2014/main" val="1869891986"/>
                    </a:ext>
                  </a:extLst>
                </a:gridCol>
                <a:gridCol w="1216166">
                  <a:extLst>
                    <a:ext uri="{9D8B030D-6E8A-4147-A177-3AD203B41FA5}">
                      <a16:colId xmlns:a16="http://schemas.microsoft.com/office/drawing/2014/main" val="2556980766"/>
                    </a:ext>
                  </a:extLst>
                </a:gridCol>
              </a:tblGrid>
              <a:tr h="190500">
                <a:tc>
                  <a:txBody>
                    <a:bodyPr/>
                    <a:lstStyle/>
                    <a:p>
                      <a:pPr algn="ctr" fontAlgn="ctr"/>
                      <a:r>
                        <a:rPr lang="es-CO" sz="1100" b="1" u="none" strike="noStrike">
                          <a:effectLst/>
                        </a:rPr>
                        <a:t>AÑO</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u="none" strike="noStrike" dirty="0">
                          <a:effectLst/>
                        </a:rPr>
                        <a:t>CUANTÍA</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i="0" u="none" strike="noStrike" dirty="0">
                          <a:solidFill>
                            <a:srgbClr val="000000"/>
                          </a:solidFill>
                          <a:effectLst/>
                          <a:latin typeface="Calibri" panose="020F0502020204030204" pitchFamily="34" charset="0"/>
                        </a:rPr>
                        <a:t>ADICIÓN</a:t>
                      </a:r>
                    </a:p>
                  </a:txBody>
                  <a:tcPr marL="9525" marR="9525" marT="9525" marB="0" anchor="ctr"/>
                </a:tc>
                <a:extLst>
                  <a:ext uri="{0D108BD9-81ED-4DB2-BD59-A6C34878D82A}">
                    <a16:rowId xmlns:a16="http://schemas.microsoft.com/office/drawing/2014/main" val="2524577202"/>
                  </a:ext>
                </a:extLst>
              </a:tr>
              <a:tr h="190500">
                <a:tc>
                  <a:txBody>
                    <a:bodyPr/>
                    <a:lstStyle/>
                    <a:p>
                      <a:pPr algn="ctr" fontAlgn="ctr"/>
                      <a:r>
                        <a:rPr lang="es-CO" sz="1100" u="none" strike="noStrike" dirty="0">
                          <a:solidFill>
                            <a:schemeClr val="tx1"/>
                          </a:solidFill>
                          <a:effectLst/>
                        </a:rPr>
                        <a:t>2019</a:t>
                      </a:r>
                      <a:endParaRPr lang="es-CO" sz="11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solidFill>
                            <a:schemeClr val="tx1"/>
                          </a:solidFill>
                          <a:effectLst/>
                        </a:rPr>
                        <a:t>$ 300.000.000</a:t>
                      </a:r>
                      <a:endParaRPr lang="es-CO" sz="11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2586933148"/>
                  </a:ext>
                </a:extLst>
              </a:tr>
              <a:tr h="190500">
                <a:tc>
                  <a:txBody>
                    <a:bodyPr/>
                    <a:lstStyle/>
                    <a:p>
                      <a:pPr algn="ctr" fontAlgn="ctr"/>
                      <a:r>
                        <a:rPr lang="es-CO" sz="1100" u="none" strike="noStrike">
                          <a:solidFill>
                            <a:schemeClr val="tx1"/>
                          </a:solidFill>
                          <a:effectLst/>
                        </a:rPr>
                        <a:t>2020</a:t>
                      </a:r>
                      <a:endParaRPr lang="es-CO" sz="1100" b="0" i="0" u="none" strike="noStrike">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solidFill>
                            <a:schemeClr val="tx1"/>
                          </a:solidFill>
                          <a:effectLst/>
                        </a:rPr>
                        <a:t>$ 312.500.000</a:t>
                      </a:r>
                      <a:endParaRPr lang="es-CO" sz="11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3766777242"/>
                  </a:ext>
                </a:extLst>
              </a:tr>
              <a:tr h="190500">
                <a:tc>
                  <a:txBody>
                    <a:bodyPr/>
                    <a:lstStyle/>
                    <a:p>
                      <a:pPr algn="ctr" fontAlgn="ctr"/>
                      <a:r>
                        <a:rPr lang="es-CO" sz="1100" b="0" i="0" u="none" strike="noStrike" dirty="0">
                          <a:solidFill>
                            <a:schemeClr val="tx1"/>
                          </a:solidFill>
                          <a:effectLst/>
                          <a:latin typeface="Calibri" panose="020F0502020204030204" pitchFamily="34" charset="0"/>
                        </a:rPr>
                        <a:t>2021</a:t>
                      </a: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$ 87.500.000</a:t>
                      </a: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134716961"/>
                  </a:ext>
                </a:extLst>
              </a:tr>
              <a:tr h="190500">
                <a:tc>
                  <a:txBody>
                    <a:bodyPr/>
                    <a:lstStyle/>
                    <a:p>
                      <a:pPr algn="ctr" fontAlgn="ctr"/>
                      <a:r>
                        <a:rPr lang="es-CO" sz="1100" b="1" u="none" strike="noStrike">
                          <a:effectLst/>
                        </a:rPr>
                        <a:t>TOTAL</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u="none" strike="noStrike" dirty="0">
                          <a:effectLst/>
                        </a:rPr>
                        <a:t>$ 700.000.000</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i="0" u="none" strike="noStrike" dirty="0">
                          <a:solidFill>
                            <a:srgbClr val="000000"/>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3609102575"/>
                  </a:ext>
                </a:extLst>
              </a:tr>
            </a:tbl>
          </a:graphicData>
        </a:graphic>
      </p:graphicFrame>
    </p:spTree>
    <p:extLst>
      <p:ext uri="{BB962C8B-B14F-4D97-AF65-F5344CB8AC3E}">
        <p14:creationId xmlns:p14="http://schemas.microsoft.com/office/powerpoint/2010/main" val="3575879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44524"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CuadroTexto 3">
            <a:extLst>
              <a:ext uri="{FF2B5EF4-FFF2-40B4-BE49-F238E27FC236}">
                <a16:creationId xmlns:a16="http://schemas.microsoft.com/office/drawing/2014/main" id="{0D4C76C3-0DB3-41DD-A1C5-6FC6B2DC3710}"/>
              </a:ext>
            </a:extLst>
          </p:cNvPr>
          <p:cNvSpPr txBox="1"/>
          <p:nvPr/>
        </p:nvSpPr>
        <p:spPr>
          <a:xfrm>
            <a:off x="3438130" y="717515"/>
            <a:ext cx="4718332" cy="523220"/>
          </a:xfrm>
          <a:prstGeom prst="rect">
            <a:avLst/>
          </a:prstGeom>
          <a:noFill/>
        </p:spPr>
        <p:txBody>
          <a:bodyPr wrap="square" rtlCol="0">
            <a:spAutoFit/>
          </a:bodyPr>
          <a:lstStyle/>
          <a:p>
            <a:pPr algn="ctr"/>
            <a:r>
              <a:rPr lang="es-CO" sz="2800" b="1" dirty="0">
                <a:solidFill>
                  <a:srgbClr val="000A8B"/>
                </a:solidFill>
                <a:latin typeface="Calibri" panose="020F0502020204030204" pitchFamily="34" charset="0"/>
              </a:rPr>
              <a:t>CONTRATOS SEMOVIENTES</a:t>
            </a:r>
          </a:p>
        </p:txBody>
      </p:sp>
      <p:sp>
        <p:nvSpPr>
          <p:cNvPr id="19" name="Rectángulo 18">
            <a:extLst>
              <a:ext uri="{FF2B5EF4-FFF2-40B4-BE49-F238E27FC236}">
                <a16:creationId xmlns:a16="http://schemas.microsoft.com/office/drawing/2014/main" id="{F13A5D3F-E5D6-4560-AC87-413234B57CCC}"/>
              </a:ext>
            </a:extLst>
          </p:cNvPr>
          <p:cNvSpPr/>
          <p:nvPr/>
        </p:nvSpPr>
        <p:spPr>
          <a:xfrm>
            <a:off x="3713194" y="2984984"/>
            <a:ext cx="4382612" cy="3416320"/>
          </a:xfrm>
          <a:prstGeom prst="rect">
            <a:avLst/>
          </a:prstGeom>
        </p:spPr>
        <p:txBody>
          <a:bodyPr wrap="square">
            <a:spAutoFit/>
          </a:bodyPr>
          <a:lstStyle/>
          <a:p>
            <a:pPr algn="ctr"/>
            <a:r>
              <a:rPr lang="es-CO" sz="1600" i="1" dirty="0">
                <a:latin typeface="Arial Narrow" panose="020B0606020202030204" pitchFamily="34" charset="0"/>
              </a:rPr>
              <a:t>Contrato No. 039 de 2019</a:t>
            </a:r>
          </a:p>
          <a:p>
            <a:pPr algn="ctr"/>
            <a:r>
              <a:rPr lang="es-CO" sz="1600" i="1" dirty="0">
                <a:latin typeface="Arial Narrow" panose="020B0606020202030204" pitchFamily="34" charset="0"/>
              </a:rPr>
              <a:t>ZONA 2</a:t>
            </a:r>
          </a:p>
          <a:p>
            <a:pPr algn="ctr"/>
            <a:r>
              <a:rPr lang="es-CO" sz="1600" i="1" dirty="0">
                <a:latin typeface="Arial Narrow" panose="020B0606020202030204" pitchFamily="34" charset="0"/>
              </a:rPr>
              <a:t>031 de mayo de 2019</a:t>
            </a:r>
          </a:p>
          <a:p>
            <a:pPr algn="ctr"/>
            <a:endParaRPr lang="es-ES" sz="1600" i="1" dirty="0">
              <a:latin typeface="Arial Narrow" panose="020B0606020202030204" pitchFamily="34" charset="0"/>
            </a:endParaRPr>
          </a:p>
          <a:p>
            <a:pPr algn="ctr"/>
            <a:r>
              <a:rPr lang="es-ES" sz="1600" b="1" i="1" dirty="0">
                <a:latin typeface="Arial Narrow" panose="020B0606020202030204" pitchFamily="34" charset="0"/>
              </a:rPr>
              <a:t>Presupuesto:</a:t>
            </a:r>
          </a:p>
          <a:p>
            <a:pPr algn="ctr"/>
            <a:endParaRPr lang="es-ES" sz="1200" i="1" dirty="0">
              <a:latin typeface="Arial Narrow" panose="020B0606020202030204" pitchFamily="34" charset="0"/>
            </a:endParaRPr>
          </a:p>
          <a:p>
            <a:pPr algn="ctr"/>
            <a:endParaRPr lang="es-ES" sz="1200" i="1" dirty="0">
              <a:latin typeface="Arial Narrow" panose="020B0606020202030204" pitchFamily="34" charset="0"/>
            </a:endParaRPr>
          </a:p>
          <a:p>
            <a:pPr algn="ctr"/>
            <a:endParaRPr lang="es-ES" sz="1200" i="1" dirty="0">
              <a:latin typeface="Arial Narrow" panose="020B0606020202030204" pitchFamily="34" charset="0"/>
            </a:endParaRPr>
          </a:p>
          <a:p>
            <a:pPr algn="ctr"/>
            <a:endParaRPr lang="es-ES" sz="1200" i="1" dirty="0">
              <a:latin typeface="Arial Narrow" panose="020B0606020202030204" pitchFamily="34" charset="0"/>
            </a:endParaRPr>
          </a:p>
          <a:p>
            <a:pPr algn="ctr"/>
            <a:endParaRPr lang="es-ES" sz="1200" i="1" dirty="0">
              <a:latin typeface="Arial Narrow" panose="020B0606020202030204" pitchFamily="34" charset="0"/>
            </a:endParaRPr>
          </a:p>
          <a:p>
            <a:pPr algn="ctr"/>
            <a:endParaRPr lang="es-ES" sz="1200" b="1" i="1" dirty="0">
              <a:latin typeface="Arial Narrow" panose="020B0606020202030204" pitchFamily="34" charset="0"/>
            </a:endParaRPr>
          </a:p>
          <a:p>
            <a:pPr algn="ctr"/>
            <a:endParaRPr lang="es-ES" sz="1600" b="1" i="1" dirty="0">
              <a:latin typeface="Arial Narrow" panose="020B0606020202030204" pitchFamily="34" charset="0"/>
            </a:endParaRPr>
          </a:p>
          <a:p>
            <a:pPr algn="ctr"/>
            <a:r>
              <a:rPr lang="es-ES" sz="1600" b="1" i="1" dirty="0">
                <a:latin typeface="Arial Narrow" panose="020B0606020202030204" pitchFamily="34" charset="0"/>
              </a:rPr>
              <a:t>Jurisdicción:</a:t>
            </a:r>
          </a:p>
          <a:p>
            <a:pPr algn="ctr"/>
            <a:r>
              <a:rPr lang="es-ES" sz="1600" i="1" dirty="0">
                <a:latin typeface="Arial Narrow" panose="020B0606020202030204" pitchFamily="34" charset="0"/>
              </a:rPr>
              <a:t>Chocó, Antioquia, Risaralda, Calda, Boyacá, Cundinamarca, Quindío, Tolima y Huila</a:t>
            </a:r>
          </a:p>
        </p:txBody>
      </p:sp>
      <p:graphicFrame>
        <p:nvGraphicFramePr>
          <p:cNvPr id="21" name="Tabla 20">
            <a:extLst>
              <a:ext uri="{FF2B5EF4-FFF2-40B4-BE49-F238E27FC236}">
                <a16:creationId xmlns:a16="http://schemas.microsoft.com/office/drawing/2014/main" id="{D5622974-7292-4FA1-AB81-20CCC3AAB60D}"/>
              </a:ext>
            </a:extLst>
          </p:cNvPr>
          <p:cNvGraphicFramePr>
            <a:graphicFrameLocks noGrp="1"/>
          </p:cNvGraphicFramePr>
          <p:nvPr>
            <p:extLst>
              <p:ext uri="{D42A27DB-BD31-4B8C-83A1-F6EECF244321}">
                <p14:modId xmlns:p14="http://schemas.microsoft.com/office/powerpoint/2010/main" val="1574622179"/>
              </p:ext>
            </p:extLst>
          </p:nvPr>
        </p:nvGraphicFramePr>
        <p:xfrm>
          <a:off x="3945446" y="4320209"/>
          <a:ext cx="4150360" cy="1280492"/>
        </p:xfrm>
        <a:graphic>
          <a:graphicData uri="http://schemas.openxmlformats.org/drawingml/2006/table">
            <a:tbl>
              <a:tblPr>
                <a:tableStyleId>{5940675A-B579-460E-94D1-54222C63F5DA}</a:tableStyleId>
              </a:tblPr>
              <a:tblGrid>
                <a:gridCol w="1331614">
                  <a:extLst>
                    <a:ext uri="{9D8B030D-6E8A-4147-A177-3AD203B41FA5}">
                      <a16:colId xmlns:a16="http://schemas.microsoft.com/office/drawing/2014/main" val="1283573095"/>
                    </a:ext>
                  </a:extLst>
                </a:gridCol>
                <a:gridCol w="1409373">
                  <a:extLst>
                    <a:ext uri="{9D8B030D-6E8A-4147-A177-3AD203B41FA5}">
                      <a16:colId xmlns:a16="http://schemas.microsoft.com/office/drawing/2014/main" val="1869891986"/>
                    </a:ext>
                  </a:extLst>
                </a:gridCol>
                <a:gridCol w="1409373">
                  <a:extLst>
                    <a:ext uri="{9D8B030D-6E8A-4147-A177-3AD203B41FA5}">
                      <a16:colId xmlns:a16="http://schemas.microsoft.com/office/drawing/2014/main" val="2556980766"/>
                    </a:ext>
                  </a:extLst>
                </a:gridCol>
              </a:tblGrid>
              <a:tr h="290416">
                <a:tc>
                  <a:txBody>
                    <a:bodyPr/>
                    <a:lstStyle/>
                    <a:p>
                      <a:pPr algn="ctr" fontAlgn="ctr"/>
                      <a:r>
                        <a:rPr lang="es-CO" sz="1100" b="1" u="none" strike="noStrike">
                          <a:effectLst/>
                        </a:rPr>
                        <a:t>AÑO</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u="none" strike="noStrike" dirty="0">
                          <a:effectLst/>
                        </a:rPr>
                        <a:t>CUANTÍA</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i="0" u="none" strike="noStrike" dirty="0">
                          <a:solidFill>
                            <a:srgbClr val="000000"/>
                          </a:solidFill>
                          <a:effectLst/>
                          <a:latin typeface="Calibri" panose="020F0502020204030204" pitchFamily="34" charset="0"/>
                        </a:rPr>
                        <a:t>ADICIÓN</a:t>
                      </a:r>
                    </a:p>
                  </a:txBody>
                  <a:tcPr marL="9525" marR="9525" marT="9525" marB="0" anchor="ctr"/>
                </a:tc>
                <a:extLst>
                  <a:ext uri="{0D108BD9-81ED-4DB2-BD59-A6C34878D82A}">
                    <a16:rowId xmlns:a16="http://schemas.microsoft.com/office/drawing/2014/main" val="2524577202"/>
                  </a:ext>
                </a:extLst>
              </a:tr>
              <a:tr h="247519">
                <a:tc>
                  <a:txBody>
                    <a:bodyPr/>
                    <a:lstStyle/>
                    <a:p>
                      <a:pPr algn="ctr" fontAlgn="ctr"/>
                      <a:r>
                        <a:rPr lang="es-CO" sz="1100" u="none" strike="noStrike" dirty="0">
                          <a:solidFill>
                            <a:schemeClr val="tx1"/>
                          </a:solidFill>
                          <a:effectLst/>
                        </a:rPr>
                        <a:t>2019</a:t>
                      </a:r>
                      <a:endParaRPr lang="es-CO" sz="11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solidFill>
                            <a:schemeClr val="tx1"/>
                          </a:solidFill>
                          <a:effectLst/>
                        </a:rPr>
                        <a:t>$ 470.000.000</a:t>
                      </a:r>
                      <a:endParaRPr lang="es-CO" sz="11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2586933148"/>
                  </a:ext>
                </a:extLst>
              </a:tr>
              <a:tr h="247519">
                <a:tc>
                  <a:txBody>
                    <a:bodyPr/>
                    <a:lstStyle/>
                    <a:p>
                      <a:pPr algn="ctr" fontAlgn="ctr"/>
                      <a:r>
                        <a:rPr lang="es-CO" sz="1100" u="none" strike="noStrike">
                          <a:solidFill>
                            <a:schemeClr val="tx1"/>
                          </a:solidFill>
                          <a:effectLst/>
                        </a:rPr>
                        <a:t>2020</a:t>
                      </a:r>
                      <a:endParaRPr lang="es-CO" sz="1100" b="0" i="0" u="none" strike="noStrike">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solidFill>
                            <a:schemeClr val="tx1"/>
                          </a:solidFill>
                          <a:effectLst/>
                        </a:rPr>
                        <a:t>$ 262.291.667</a:t>
                      </a:r>
                      <a:endParaRPr lang="es-CO" sz="11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3766777242"/>
                  </a:ext>
                </a:extLst>
              </a:tr>
              <a:tr h="247519">
                <a:tc>
                  <a:txBody>
                    <a:bodyPr/>
                    <a:lstStyle/>
                    <a:p>
                      <a:pPr algn="ctr" fontAlgn="ctr"/>
                      <a:r>
                        <a:rPr lang="es-CO" sz="1100" b="0" i="0" u="none" strike="noStrike" dirty="0">
                          <a:solidFill>
                            <a:schemeClr val="tx1"/>
                          </a:solidFill>
                          <a:effectLst/>
                          <a:latin typeface="Calibri" panose="020F0502020204030204" pitchFamily="34" charset="0"/>
                        </a:rPr>
                        <a:t>2021</a:t>
                      </a: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$ 192.708.333</a:t>
                      </a:r>
                    </a:p>
                  </a:txBody>
                  <a:tcPr marL="9525" marR="9525" marT="9525" marB="0" anchor="ctr"/>
                </a:tc>
                <a:tc>
                  <a:txBody>
                    <a:bodyPr/>
                    <a:lstStyle/>
                    <a:p>
                      <a:pPr algn="ctr" fontAlgn="ctr"/>
                      <a:r>
                        <a:rPr lang="es-CO" sz="1100" b="0" i="0" u="none" strike="noStrike" dirty="0">
                          <a:solidFill>
                            <a:schemeClr val="tx1"/>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134716961"/>
                  </a:ext>
                </a:extLst>
              </a:tr>
              <a:tr h="247519">
                <a:tc>
                  <a:txBody>
                    <a:bodyPr/>
                    <a:lstStyle/>
                    <a:p>
                      <a:pPr algn="ctr" fontAlgn="ctr"/>
                      <a:r>
                        <a:rPr lang="es-CO" sz="1100" b="1" u="none" strike="noStrike">
                          <a:effectLst/>
                        </a:rPr>
                        <a:t>TOTAL</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u="none" strike="noStrike" dirty="0">
                          <a:effectLst/>
                        </a:rPr>
                        <a:t>$ 925.000.000</a:t>
                      </a:r>
                      <a:endParaRPr lang="es-CO"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i="0" u="none" strike="noStrike" dirty="0">
                          <a:solidFill>
                            <a:srgbClr val="000000"/>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3609102575"/>
                  </a:ext>
                </a:extLst>
              </a:tr>
            </a:tbl>
          </a:graphicData>
        </a:graphic>
      </p:graphicFrame>
      <p:pic>
        <p:nvPicPr>
          <p:cNvPr id="16" name="Picture 2" descr="T y G UT Logo .jpg">
            <a:extLst>
              <a:ext uri="{FF2B5EF4-FFF2-40B4-BE49-F238E27FC236}">
                <a16:creationId xmlns:a16="http://schemas.microsoft.com/office/drawing/2014/main" id="{57F022C3-5DEC-462A-8F54-93C8741C42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6503" y="1121821"/>
            <a:ext cx="1455993" cy="167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854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44524"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CuadroTexto 3">
            <a:extLst>
              <a:ext uri="{FF2B5EF4-FFF2-40B4-BE49-F238E27FC236}">
                <a16:creationId xmlns:a16="http://schemas.microsoft.com/office/drawing/2014/main" id="{0D4C76C3-0DB3-41DD-A1C5-6FC6B2DC3710}"/>
              </a:ext>
            </a:extLst>
          </p:cNvPr>
          <p:cNvSpPr txBox="1"/>
          <p:nvPr/>
        </p:nvSpPr>
        <p:spPr>
          <a:xfrm>
            <a:off x="3604033" y="950530"/>
            <a:ext cx="5182157" cy="523220"/>
          </a:xfrm>
          <a:prstGeom prst="rect">
            <a:avLst/>
          </a:prstGeom>
          <a:noFill/>
        </p:spPr>
        <p:txBody>
          <a:bodyPr wrap="square" rtlCol="0">
            <a:spAutoFit/>
          </a:bodyPr>
          <a:lstStyle/>
          <a:p>
            <a:pPr algn="ctr"/>
            <a:r>
              <a:rPr lang="es-CO" sz="2800" b="1" dirty="0">
                <a:solidFill>
                  <a:srgbClr val="000A8B"/>
                </a:solidFill>
                <a:latin typeface="Calibri" panose="020F0502020204030204" pitchFamily="34" charset="0"/>
              </a:rPr>
              <a:t>TRAZABILIDAD DE VENTAS 2019</a:t>
            </a:r>
          </a:p>
        </p:txBody>
      </p:sp>
      <p:pic>
        <p:nvPicPr>
          <p:cNvPr id="7" name="Imagen 6">
            <a:extLst>
              <a:ext uri="{FF2B5EF4-FFF2-40B4-BE49-F238E27FC236}">
                <a16:creationId xmlns:a16="http://schemas.microsoft.com/office/drawing/2014/main" id="{5471470A-0888-4DAB-8681-99264F3801AF}"/>
              </a:ext>
            </a:extLst>
          </p:cNvPr>
          <p:cNvPicPr>
            <a:picLocks noChangeAspect="1"/>
          </p:cNvPicPr>
          <p:nvPr/>
        </p:nvPicPr>
        <p:blipFill>
          <a:blip r:embed="rId4"/>
          <a:stretch>
            <a:fillRect/>
          </a:stretch>
        </p:blipFill>
        <p:spPr>
          <a:xfrm>
            <a:off x="1359965" y="1775791"/>
            <a:ext cx="9241774" cy="4404041"/>
          </a:xfrm>
          <a:prstGeom prst="rect">
            <a:avLst/>
          </a:prstGeom>
        </p:spPr>
      </p:pic>
    </p:spTree>
    <p:extLst>
      <p:ext uri="{BB962C8B-B14F-4D97-AF65-F5344CB8AC3E}">
        <p14:creationId xmlns:p14="http://schemas.microsoft.com/office/powerpoint/2010/main" val="31818353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297812" y="996108"/>
            <a:ext cx="738047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CONTRATO No. 025-2019 – ZONA 01</a:t>
            </a:r>
          </a:p>
          <a:p>
            <a:pPr algn="ctr"/>
            <a:r>
              <a:rPr lang="es-CO" sz="2800" b="1" dirty="0">
                <a:solidFill>
                  <a:srgbClr val="000A8B"/>
                </a:solidFill>
              </a:rPr>
              <a:t>INVENTARIO</a:t>
            </a:r>
          </a:p>
        </p:txBody>
      </p:sp>
      <p:pic>
        <p:nvPicPr>
          <p:cNvPr id="3" name="Imagen 2">
            <a:extLst>
              <a:ext uri="{FF2B5EF4-FFF2-40B4-BE49-F238E27FC236}">
                <a16:creationId xmlns:a16="http://schemas.microsoft.com/office/drawing/2014/main" id="{F487B8DB-270A-483F-A259-EC6F600D233A}"/>
              </a:ext>
            </a:extLst>
          </p:cNvPr>
          <p:cNvPicPr>
            <a:picLocks noChangeAspect="1"/>
          </p:cNvPicPr>
          <p:nvPr/>
        </p:nvPicPr>
        <p:blipFill rotWithShape="1">
          <a:blip r:embed="rId4"/>
          <a:srcRect r="10757"/>
          <a:stretch/>
        </p:blipFill>
        <p:spPr>
          <a:xfrm>
            <a:off x="2067340" y="2123904"/>
            <a:ext cx="8839200" cy="3976928"/>
          </a:xfrm>
          <a:prstGeom prst="rect">
            <a:avLst/>
          </a:prstGeom>
        </p:spPr>
      </p:pic>
      <p:pic>
        <p:nvPicPr>
          <p:cNvPr id="10" name="Picture 1" descr="LOGO CONSORCIO">
            <a:extLst>
              <a:ext uri="{FF2B5EF4-FFF2-40B4-BE49-F238E27FC236}">
                <a16:creationId xmlns:a16="http://schemas.microsoft.com/office/drawing/2014/main" id="{3175A4F6-D440-4C9C-8B0D-236DD47EE2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826" y="3094252"/>
            <a:ext cx="1473783" cy="145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3689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07033" y="654740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3" name="Imagen 2">
            <a:extLst>
              <a:ext uri="{FF2B5EF4-FFF2-40B4-BE49-F238E27FC236}">
                <a16:creationId xmlns:a16="http://schemas.microsoft.com/office/drawing/2014/main" id="{6B0ED2FF-DDE8-4DCA-B624-6E7A8DC9AA9D}"/>
              </a:ext>
            </a:extLst>
          </p:cNvPr>
          <p:cNvPicPr>
            <a:picLocks noChangeAspect="1"/>
          </p:cNvPicPr>
          <p:nvPr/>
        </p:nvPicPr>
        <p:blipFill rotWithShape="1">
          <a:blip r:embed="rId4"/>
          <a:srcRect r="10693"/>
          <a:stretch/>
        </p:blipFill>
        <p:spPr>
          <a:xfrm>
            <a:off x="2142759" y="3248300"/>
            <a:ext cx="9631658" cy="1935349"/>
          </a:xfrm>
          <a:prstGeom prst="rect">
            <a:avLst/>
          </a:prstGeom>
        </p:spPr>
      </p:pic>
      <p:pic>
        <p:nvPicPr>
          <p:cNvPr id="10" name="Picture 1" descr="LOGO CONSORCIO">
            <a:extLst>
              <a:ext uri="{FF2B5EF4-FFF2-40B4-BE49-F238E27FC236}">
                <a16:creationId xmlns:a16="http://schemas.microsoft.com/office/drawing/2014/main" id="{3DFB560A-84BD-4DEE-A2BF-4CDBAFB457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425" y="2972437"/>
            <a:ext cx="1473783" cy="145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uadroTexto 21">
            <a:extLst>
              <a:ext uri="{FF2B5EF4-FFF2-40B4-BE49-F238E27FC236}">
                <a16:creationId xmlns:a16="http://schemas.microsoft.com/office/drawing/2014/main" id="{90699F63-CADD-4327-8064-469E5C58D433}"/>
              </a:ext>
            </a:extLst>
          </p:cNvPr>
          <p:cNvSpPr txBox="1">
            <a:spLocks noChangeArrowheads="1"/>
          </p:cNvSpPr>
          <p:nvPr/>
        </p:nvSpPr>
        <p:spPr bwMode="auto">
          <a:xfrm>
            <a:off x="2297812" y="996108"/>
            <a:ext cx="738047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CONTRATO No. 026-2019 – ZONA 03</a:t>
            </a:r>
          </a:p>
          <a:p>
            <a:pPr algn="ctr"/>
            <a:r>
              <a:rPr lang="es-CO" sz="2800" b="1" dirty="0">
                <a:solidFill>
                  <a:srgbClr val="000A8B"/>
                </a:solidFill>
              </a:rPr>
              <a:t>INVENTARIO</a:t>
            </a:r>
          </a:p>
        </p:txBody>
      </p:sp>
    </p:spTree>
    <p:extLst>
      <p:ext uri="{BB962C8B-B14F-4D97-AF65-F5344CB8AC3E}">
        <p14:creationId xmlns:p14="http://schemas.microsoft.com/office/powerpoint/2010/main" val="3440207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32987"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3" name="Imagen 2">
            <a:extLst>
              <a:ext uri="{FF2B5EF4-FFF2-40B4-BE49-F238E27FC236}">
                <a16:creationId xmlns:a16="http://schemas.microsoft.com/office/drawing/2014/main" id="{BF4764F2-51EE-40F2-B325-0D308F9EE7E3}"/>
              </a:ext>
            </a:extLst>
          </p:cNvPr>
          <p:cNvPicPr>
            <a:picLocks noChangeAspect="1"/>
          </p:cNvPicPr>
          <p:nvPr/>
        </p:nvPicPr>
        <p:blipFill rotWithShape="1">
          <a:blip r:embed="rId4"/>
          <a:srcRect t="-8573" r="10395"/>
          <a:stretch/>
        </p:blipFill>
        <p:spPr>
          <a:xfrm>
            <a:off x="2467844" y="2396979"/>
            <a:ext cx="8939958" cy="3183101"/>
          </a:xfrm>
          <a:prstGeom prst="rect">
            <a:avLst/>
          </a:prstGeom>
        </p:spPr>
      </p:pic>
      <p:pic>
        <p:nvPicPr>
          <p:cNvPr id="10" name="Picture 2" descr="T y G UT Logo .jpg">
            <a:extLst>
              <a:ext uri="{FF2B5EF4-FFF2-40B4-BE49-F238E27FC236}">
                <a16:creationId xmlns:a16="http://schemas.microsoft.com/office/drawing/2014/main" id="{CF835143-24C8-4365-B3B2-E089F2747B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198" y="2828230"/>
            <a:ext cx="1455993" cy="167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uadroTexto 21">
            <a:extLst>
              <a:ext uri="{FF2B5EF4-FFF2-40B4-BE49-F238E27FC236}">
                <a16:creationId xmlns:a16="http://schemas.microsoft.com/office/drawing/2014/main" id="{2F602C82-0EBF-4702-AECE-D75D42279976}"/>
              </a:ext>
            </a:extLst>
          </p:cNvPr>
          <p:cNvSpPr txBox="1">
            <a:spLocks noChangeArrowheads="1"/>
          </p:cNvSpPr>
          <p:nvPr/>
        </p:nvSpPr>
        <p:spPr bwMode="auto">
          <a:xfrm>
            <a:off x="2297812" y="996108"/>
            <a:ext cx="738047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sz="2800" b="1" dirty="0">
                <a:solidFill>
                  <a:srgbClr val="000A8B"/>
                </a:solidFill>
              </a:rPr>
              <a:t>CONTRATO No. 039-2019 – ZONA 02</a:t>
            </a:r>
          </a:p>
          <a:p>
            <a:pPr algn="ctr"/>
            <a:r>
              <a:rPr lang="es-CO" sz="2800" b="1" dirty="0">
                <a:solidFill>
                  <a:srgbClr val="000A8B"/>
                </a:solidFill>
              </a:rPr>
              <a:t>INVENTARIO</a:t>
            </a:r>
          </a:p>
        </p:txBody>
      </p:sp>
    </p:spTree>
    <p:extLst>
      <p:ext uri="{BB962C8B-B14F-4D97-AF65-F5344CB8AC3E}">
        <p14:creationId xmlns:p14="http://schemas.microsoft.com/office/powerpoint/2010/main" val="792398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6396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549879" y="1056199"/>
            <a:ext cx="4779385" cy="523220"/>
          </a:xfrm>
          <a:prstGeom prst="rect">
            <a:avLst/>
          </a:prstGeom>
          <a:noFill/>
        </p:spPr>
        <p:txBody>
          <a:bodyPr wrap="none" lIns="91440" tIns="45720" rIns="91440" bIns="45720">
            <a:spAutoFit/>
          </a:bodyPr>
          <a:lstStyle/>
          <a:p>
            <a:pPr algn="ctr"/>
            <a:r>
              <a:rPr lang="es-ES" altLang="es-CO" sz="2800" b="1" dirty="0">
                <a:solidFill>
                  <a:srgbClr val="000A8B"/>
                </a:solidFill>
              </a:rPr>
              <a:t>VALORES A ADICIONAR FRISCO</a:t>
            </a:r>
          </a:p>
        </p:txBody>
      </p:sp>
      <p:graphicFrame>
        <p:nvGraphicFramePr>
          <p:cNvPr id="3" name="Tabla 2">
            <a:extLst>
              <a:ext uri="{FF2B5EF4-FFF2-40B4-BE49-F238E27FC236}">
                <a16:creationId xmlns:a16="http://schemas.microsoft.com/office/drawing/2014/main" id="{CEE67095-74C9-40D1-B188-BFB59ACFE301}"/>
              </a:ext>
            </a:extLst>
          </p:cNvPr>
          <p:cNvGraphicFramePr>
            <a:graphicFrameLocks noGrp="1"/>
          </p:cNvGraphicFramePr>
          <p:nvPr>
            <p:extLst>
              <p:ext uri="{D42A27DB-BD31-4B8C-83A1-F6EECF244321}">
                <p14:modId xmlns:p14="http://schemas.microsoft.com/office/powerpoint/2010/main" val="2189879895"/>
              </p:ext>
            </p:extLst>
          </p:nvPr>
        </p:nvGraphicFramePr>
        <p:xfrm>
          <a:off x="1320772" y="2160104"/>
          <a:ext cx="9913041" cy="3146248"/>
        </p:xfrm>
        <a:graphic>
          <a:graphicData uri="http://schemas.openxmlformats.org/drawingml/2006/table">
            <a:tbl>
              <a:tblPr firstRow="1" bandRow="1">
                <a:tableStyleId>{5940675A-B579-460E-94D1-54222C63F5DA}</a:tableStyleId>
              </a:tblPr>
              <a:tblGrid>
                <a:gridCol w="1534336">
                  <a:extLst>
                    <a:ext uri="{9D8B030D-6E8A-4147-A177-3AD203B41FA5}">
                      <a16:colId xmlns:a16="http://schemas.microsoft.com/office/drawing/2014/main" val="3909723925"/>
                    </a:ext>
                  </a:extLst>
                </a:gridCol>
                <a:gridCol w="1056007">
                  <a:extLst>
                    <a:ext uri="{9D8B030D-6E8A-4147-A177-3AD203B41FA5}">
                      <a16:colId xmlns:a16="http://schemas.microsoft.com/office/drawing/2014/main" val="2146090928"/>
                    </a:ext>
                  </a:extLst>
                </a:gridCol>
                <a:gridCol w="2104653">
                  <a:extLst>
                    <a:ext uri="{9D8B030D-6E8A-4147-A177-3AD203B41FA5}">
                      <a16:colId xmlns:a16="http://schemas.microsoft.com/office/drawing/2014/main" val="3130103002"/>
                    </a:ext>
                  </a:extLst>
                </a:gridCol>
                <a:gridCol w="5218045">
                  <a:extLst>
                    <a:ext uri="{9D8B030D-6E8A-4147-A177-3AD203B41FA5}">
                      <a16:colId xmlns:a16="http://schemas.microsoft.com/office/drawing/2014/main" val="3736620544"/>
                    </a:ext>
                  </a:extLst>
                </a:gridCol>
              </a:tblGrid>
              <a:tr h="685860">
                <a:tc>
                  <a:txBody>
                    <a:bodyPr/>
                    <a:lstStyle/>
                    <a:p>
                      <a:pPr algn="ctr"/>
                      <a:r>
                        <a:rPr lang="es-CO" b="1" dirty="0"/>
                        <a:t>CONTRATO</a:t>
                      </a:r>
                    </a:p>
                  </a:txBody>
                  <a:tcPr/>
                </a:tc>
                <a:tc>
                  <a:txBody>
                    <a:bodyPr/>
                    <a:lstStyle/>
                    <a:p>
                      <a:pPr algn="ctr"/>
                      <a:r>
                        <a:rPr lang="es-ES" b="1" dirty="0"/>
                        <a:t>ZONA</a:t>
                      </a:r>
                      <a:endParaRPr lang="es-CO" b="1" dirty="0"/>
                    </a:p>
                  </a:txBody>
                  <a:tcPr/>
                </a:tc>
                <a:tc>
                  <a:txBody>
                    <a:bodyPr/>
                    <a:lstStyle/>
                    <a:p>
                      <a:pPr algn="ctr"/>
                      <a:r>
                        <a:rPr lang="es-ES" b="1" dirty="0"/>
                        <a:t>VALOR A ADICIONAR</a:t>
                      </a:r>
                      <a:endParaRPr lang="es-CO" b="1" dirty="0"/>
                    </a:p>
                  </a:txBody>
                  <a:tcPr/>
                </a:tc>
                <a:tc>
                  <a:txBody>
                    <a:bodyPr/>
                    <a:lstStyle/>
                    <a:p>
                      <a:pPr algn="ctr"/>
                      <a:r>
                        <a:rPr lang="es-CO" b="1" dirty="0"/>
                        <a:t>JUSTIFICACIÓN</a:t>
                      </a:r>
                    </a:p>
                  </a:txBody>
                  <a:tcPr/>
                </a:tc>
                <a:extLst>
                  <a:ext uri="{0D108BD9-81ED-4DB2-BD59-A6C34878D82A}">
                    <a16:rowId xmlns:a16="http://schemas.microsoft.com/office/drawing/2014/main" val="1502554040"/>
                  </a:ext>
                </a:extLst>
              </a:tr>
              <a:tr h="397364">
                <a:tc>
                  <a:txBody>
                    <a:bodyPr/>
                    <a:lstStyle/>
                    <a:p>
                      <a:pPr algn="ctr"/>
                      <a:r>
                        <a:rPr lang="es-CO" dirty="0"/>
                        <a:t>025 de 2019</a:t>
                      </a:r>
                    </a:p>
                  </a:txBody>
                  <a:tcPr/>
                </a:tc>
                <a:tc>
                  <a:txBody>
                    <a:bodyPr/>
                    <a:lstStyle/>
                    <a:p>
                      <a:pPr algn="ctr"/>
                      <a:r>
                        <a:rPr lang="es-ES" dirty="0"/>
                        <a:t>1</a:t>
                      </a:r>
                      <a:endParaRPr lang="es-CO" dirty="0"/>
                    </a:p>
                  </a:txBody>
                  <a:tcPr/>
                </a:tc>
                <a:tc>
                  <a:txBody>
                    <a:bodyPr/>
                    <a:lstStyle/>
                    <a:p>
                      <a:pPr algn="ctr"/>
                      <a:r>
                        <a:rPr lang="es-ES" dirty="0"/>
                        <a:t>$700.000.000*</a:t>
                      </a:r>
                      <a:endParaRPr lang="es-CO" dirty="0"/>
                    </a:p>
                  </a:txBody>
                  <a:tcPr/>
                </a:tc>
                <a:tc>
                  <a:txBody>
                    <a:bodyPr/>
                    <a:lstStyle/>
                    <a:p>
                      <a:pPr algn="ctr"/>
                      <a:r>
                        <a:rPr lang="es-CO" dirty="0"/>
                        <a:t>Diligencia de incautación programada por la FGN</a:t>
                      </a:r>
                    </a:p>
                  </a:txBody>
                  <a:tcPr/>
                </a:tc>
                <a:extLst>
                  <a:ext uri="{0D108BD9-81ED-4DB2-BD59-A6C34878D82A}">
                    <a16:rowId xmlns:a16="http://schemas.microsoft.com/office/drawing/2014/main" val="67327228"/>
                  </a:ext>
                </a:extLst>
              </a:tr>
              <a:tr h="979800">
                <a:tc>
                  <a:txBody>
                    <a:bodyPr/>
                    <a:lstStyle/>
                    <a:p>
                      <a:pPr algn="ctr"/>
                      <a:endParaRPr lang="es-CO" dirty="0"/>
                    </a:p>
                    <a:p>
                      <a:pPr algn="ctr"/>
                      <a:r>
                        <a:rPr lang="es-CO" dirty="0"/>
                        <a:t>026 de 2019</a:t>
                      </a:r>
                    </a:p>
                  </a:txBody>
                  <a:tcPr/>
                </a:tc>
                <a:tc>
                  <a:txBody>
                    <a:bodyPr/>
                    <a:lstStyle/>
                    <a:p>
                      <a:pPr algn="ctr"/>
                      <a:endParaRPr lang="es-CO" dirty="0"/>
                    </a:p>
                    <a:p>
                      <a:pPr algn="ctr"/>
                      <a:r>
                        <a:rPr lang="es-CO" dirty="0"/>
                        <a:t>3</a:t>
                      </a:r>
                    </a:p>
                  </a:txBody>
                  <a:tcPr/>
                </a:tc>
                <a:tc>
                  <a:txBody>
                    <a:bodyPr/>
                    <a:lstStyle/>
                    <a:p>
                      <a:pPr algn="ctr"/>
                      <a:endParaRPr lang="es-CO" dirty="0"/>
                    </a:p>
                    <a:p>
                      <a:pPr algn="ctr"/>
                      <a:r>
                        <a:rPr lang="es-CO" dirty="0"/>
                        <a:t>$10.000.000*</a:t>
                      </a:r>
                    </a:p>
                  </a:txBody>
                  <a:tcPr/>
                </a:tc>
                <a:tc>
                  <a:txBody>
                    <a:bodyPr/>
                    <a:lstStyle/>
                    <a:p>
                      <a:pPr algn="ctr"/>
                      <a:r>
                        <a:rPr lang="es-CO" dirty="0"/>
                        <a:t>En la diligencia programada serán incautados semovientes en Caquetá, se requiere el traslado por seguridad para el Meta.</a:t>
                      </a:r>
                    </a:p>
                  </a:txBody>
                  <a:tcPr/>
                </a:tc>
                <a:extLst>
                  <a:ext uri="{0D108BD9-81ED-4DB2-BD59-A6C34878D82A}">
                    <a16:rowId xmlns:a16="http://schemas.microsoft.com/office/drawing/2014/main" val="1948264940"/>
                  </a:ext>
                </a:extLst>
              </a:tr>
              <a:tr h="685860">
                <a:tc>
                  <a:txBody>
                    <a:bodyPr/>
                    <a:lstStyle/>
                    <a:p>
                      <a:pPr algn="ctr"/>
                      <a:r>
                        <a:rPr lang="es-CO" dirty="0"/>
                        <a:t>039 de 2019</a:t>
                      </a:r>
                    </a:p>
                  </a:txBody>
                  <a:tcPr/>
                </a:tc>
                <a:tc>
                  <a:txBody>
                    <a:bodyPr/>
                    <a:lstStyle/>
                    <a:p>
                      <a:pPr algn="ctr"/>
                      <a:r>
                        <a:rPr lang="es-ES" dirty="0"/>
                        <a:t>2</a:t>
                      </a:r>
                      <a:endParaRPr lang="es-CO" dirty="0"/>
                    </a:p>
                  </a:txBody>
                  <a:tcPr/>
                </a:tc>
                <a:tc>
                  <a:txBody>
                    <a:bodyPr/>
                    <a:lstStyle/>
                    <a:p>
                      <a:pPr algn="ctr"/>
                      <a:r>
                        <a:rPr lang="es-CO" dirty="0"/>
                        <a:t>$230.000.000</a:t>
                      </a:r>
                    </a:p>
                  </a:txBody>
                  <a:tcPr/>
                </a:tc>
                <a:tc>
                  <a:txBody>
                    <a:bodyPr/>
                    <a:lstStyle/>
                    <a:p>
                      <a:pPr algn="ctr"/>
                      <a:r>
                        <a:rPr lang="es-CO" dirty="0"/>
                        <a:t>Mantenimiento de semovientes trasladados por seguridad desde la zona 4 </a:t>
                      </a:r>
                    </a:p>
                  </a:txBody>
                  <a:tcPr/>
                </a:tc>
                <a:extLst>
                  <a:ext uri="{0D108BD9-81ED-4DB2-BD59-A6C34878D82A}">
                    <a16:rowId xmlns:a16="http://schemas.microsoft.com/office/drawing/2014/main" val="1599393537"/>
                  </a:ext>
                </a:extLst>
              </a:tr>
              <a:tr h="397364">
                <a:tc gridSpan="2">
                  <a:txBody>
                    <a:bodyPr/>
                    <a:lstStyle/>
                    <a:p>
                      <a:pPr algn="r"/>
                      <a:r>
                        <a:rPr lang="es-CO" b="1" dirty="0"/>
                        <a:t>TOTAL</a:t>
                      </a:r>
                    </a:p>
                  </a:txBody>
                  <a:tcPr/>
                </a:tc>
                <a:tc hMerge="1">
                  <a:txBody>
                    <a:bodyPr/>
                    <a:lstStyle/>
                    <a:p>
                      <a:pPr algn="r"/>
                      <a:endParaRPr lang="es-CO" b="1" dirty="0"/>
                    </a:p>
                  </a:txBody>
                  <a:tcPr/>
                </a:tc>
                <a:tc>
                  <a:txBody>
                    <a:bodyPr/>
                    <a:lstStyle/>
                    <a:p>
                      <a:pPr algn="ctr"/>
                      <a:r>
                        <a:rPr lang="es-ES" b="1" dirty="0"/>
                        <a:t>$940.000.000</a:t>
                      </a:r>
                      <a:endParaRPr lang="es-CO" b="1" dirty="0"/>
                    </a:p>
                  </a:txBody>
                  <a:tcPr/>
                </a:tc>
                <a:tc>
                  <a:txBody>
                    <a:bodyPr/>
                    <a:lstStyle/>
                    <a:p>
                      <a:pPr algn="ctr"/>
                      <a:endParaRPr lang="es-CO" b="1" dirty="0"/>
                    </a:p>
                  </a:txBody>
                  <a:tcPr/>
                </a:tc>
                <a:extLst>
                  <a:ext uri="{0D108BD9-81ED-4DB2-BD59-A6C34878D82A}">
                    <a16:rowId xmlns:a16="http://schemas.microsoft.com/office/drawing/2014/main" val="1307653556"/>
                  </a:ext>
                </a:extLst>
              </a:tr>
            </a:tbl>
          </a:graphicData>
        </a:graphic>
      </p:graphicFrame>
      <p:sp>
        <p:nvSpPr>
          <p:cNvPr id="4" name="CuadroTexto 3">
            <a:extLst>
              <a:ext uri="{FF2B5EF4-FFF2-40B4-BE49-F238E27FC236}">
                <a16:creationId xmlns:a16="http://schemas.microsoft.com/office/drawing/2014/main" id="{9E75FDC2-3DAE-4AAA-B43C-304243439793}"/>
              </a:ext>
            </a:extLst>
          </p:cNvPr>
          <p:cNvSpPr txBox="1"/>
          <p:nvPr/>
        </p:nvSpPr>
        <p:spPr>
          <a:xfrm>
            <a:off x="1652493" y="5596603"/>
            <a:ext cx="9913041" cy="830997"/>
          </a:xfrm>
          <a:prstGeom prst="rect">
            <a:avLst/>
          </a:prstGeom>
          <a:noFill/>
        </p:spPr>
        <p:txBody>
          <a:bodyPr wrap="square" rtlCol="0">
            <a:spAutoFit/>
          </a:bodyPr>
          <a:lstStyle/>
          <a:p>
            <a:r>
              <a:rPr lang="es-CO" sz="1600" dirty="0"/>
              <a:t>* La adición para la zona 1 solamente será aplicada en caso de que sea programada la diligencia.</a:t>
            </a:r>
          </a:p>
          <a:p>
            <a:r>
              <a:rPr lang="es-CO" sz="1600" dirty="0"/>
              <a:t>* La adición para la zona 3  se hará en caso de requerirse el traslado de algunos o de la totalidad de semovientes del proceso con radicado N°2019-00151 por razones de  seguridad.</a:t>
            </a:r>
          </a:p>
        </p:txBody>
      </p:sp>
    </p:spTree>
    <p:extLst>
      <p:ext uri="{BB962C8B-B14F-4D97-AF65-F5344CB8AC3E}">
        <p14:creationId xmlns:p14="http://schemas.microsoft.com/office/powerpoint/2010/main" val="4293696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2D510C0D-B7C6-4A24-9A5E-8D03B5C22E04}"/>
              </a:ext>
            </a:extLst>
          </p:cNvPr>
          <p:cNvSpPr txBox="1"/>
          <p:nvPr/>
        </p:nvSpPr>
        <p:spPr>
          <a:xfrm>
            <a:off x="1644826" y="2625465"/>
            <a:ext cx="9143999" cy="1323439"/>
          </a:xfrm>
          <a:prstGeom prst="rect">
            <a:avLst/>
          </a:prstGeom>
          <a:noFill/>
        </p:spPr>
        <p:txBody>
          <a:bodyPr wrap="square" rtlCol="0">
            <a:spAutoFit/>
          </a:bodyPr>
          <a:lstStyle/>
          <a:p>
            <a:pPr algn="ctr"/>
            <a:r>
              <a:rPr lang="es-ES" sz="4000" b="1" dirty="0">
                <a:solidFill>
                  <a:srgbClr val="000A8B"/>
                </a:solidFill>
              </a:rPr>
              <a:t>ADICIÓN PARA CONTRATO DE ALMACENADORAS</a:t>
            </a:r>
          </a:p>
        </p:txBody>
      </p:sp>
    </p:spTree>
    <p:extLst>
      <p:ext uri="{BB962C8B-B14F-4D97-AF65-F5344CB8AC3E}">
        <p14:creationId xmlns:p14="http://schemas.microsoft.com/office/powerpoint/2010/main" val="3793889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CuadroTexto 3">
            <a:extLst>
              <a:ext uri="{FF2B5EF4-FFF2-40B4-BE49-F238E27FC236}">
                <a16:creationId xmlns:a16="http://schemas.microsoft.com/office/drawing/2014/main" id="{0D4C76C3-0DB3-41DD-A1C5-6FC6B2DC3710}"/>
              </a:ext>
            </a:extLst>
          </p:cNvPr>
          <p:cNvSpPr txBox="1"/>
          <p:nvPr/>
        </p:nvSpPr>
        <p:spPr>
          <a:xfrm>
            <a:off x="3528487" y="1249199"/>
            <a:ext cx="6316877" cy="707886"/>
          </a:xfrm>
          <a:prstGeom prst="rect">
            <a:avLst/>
          </a:prstGeom>
          <a:noFill/>
        </p:spPr>
        <p:txBody>
          <a:bodyPr wrap="square" rtlCol="0">
            <a:spAutoFit/>
          </a:bodyPr>
          <a:lstStyle/>
          <a:p>
            <a:pPr algn="ctr"/>
            <a:r>
              <a:rPr lang="es-CO" sz="4000" b="1" dirty="0">
                <a:solidFill>
                  <a:srgbClr val="000A8B"/>
                </a:solidFill>
              </a:rPr>
              <a:t>CONTRATO ALMACENADORA</a:t>
            </a:r>
          </a:p>
        </p:txBody>
      </p:sp>
      <p:sp>
        <p:nvSpPr>
          <p:cNvPr id="19" name="Rectángulo 18">
            <a:extLst>
              <a:ext uri="{FF2B5EF4-FFF2-40B4-BE49-F238E27FC236}">
                <a16:creationId xmlns:a16="http://schemas.microsoft.com/office/drawing/2014/main" id="{F13A5D3F-E5D6-4560-AC87-413234B57CCC}"/>
              </a:ext>
            </a:extLst>
          </p:cNvPr>
          <p:cNvSpPr/>
          <p:nvPr/>
        </p:nvSpPr>
        <p:spPr>
          <a:xfrm>
            <a:off x="4208494" y="2416367"/>
            <a:ext cx="4382612" cy="2554545"/>
          </a:xfrm>
          <a:prstGeom prst="rect">
            <a:avLst/>
          </a:prstGeom>
        </p:spPr>
        <p:txBody>
          <a:bodyPr wrap="square">
            <a:spAutoFit/>
          </a:bodyPr>
          <a:lstStyle/>
          <a:p>
            <a:pPr algn="ctr"/>
            <a:endParaRPr lang="es-ES" sz="1000" i="1" dirty="0">
              <a:latin typeface="Arial Narrow" panose="020B0606020202030204" pitchFamily="34" charset="0"/>
            </a:endParaRPr>
          </a:p>
          <a:p>
            <a:pPr algn="ctr"/>
            <a:r>
              <a:rPr lang="es-ES" sz="2000" b="1" i="1" dirty="0">
                <a:latin typeface="Arial Narrow" panose="020B0606020202030204" pitchFamily="34" charset="0"/>
              </a:rPr>
              <a:t>Presupuesto:</a:t>
            </a:r>
          </a:p>
          <a:p>
            <a:pPr algn="ctr"/>
            <a:endParaRPr lang="es-ES" sz="1000" i="1" dirty="0">
              <a:latin typeface="Arial Narrow" panose="020B0606020202030204" pitchFamily="34" charset="0"/>
            </a:endParaRPr>
          </a:p>
          <a:p>
            <a:pPr algn="ctr"/>
            <a:endParaRPr lang="es-ES" sz="1400" i="1" dirty="0">
              <a:latin typeface="Arial Narrow" panose="020B0606020202030204" pitchFamily="34" charset="0"/>
            </a:endParaRPr>
          </a:p>
          <a:p>
            <a:pPr algn="ctr"/>
            <a:endParaRPr lang="es-ES" sz="1500" i="1" dirty="0">
              <a:latin typeface="Arial Narrow" panose="020B0606020202030204" pitchFamily="34" charset="0"/>
            </a:endParaRPr>
          </a:p>
          <a:p>
            <a:pPr algn="ctr"/>
            <a:endParaRPr lang="es-ES" sz="700" i="1" dirty="0">
              <a:latin typeface="Arial Narrow" panose="020B0606020202030204" pitchFamily="34" charset="0"/>
            </a:endParaRPr>
          </a:p>
          <a:p>
            <a:pPr algn="ctr"/>
            <a:endParaRPr lang="es-ES" sz="900" i="1" dirty="0">
              <a:latin typeface="Arial Narrow" panose="020B0606020202030204" pitchFamily="34" charset="0"/>
            </a:endParaRPr>
          </a:p>
          <a:p>
            <a:pPr algn="ctr"/>
            <a:endParaRPr lang="es-ES" sz="1500" b="1" i="1" dirty="0">
              <a:latin typeface="Arial Narrow" panose="020B0606020202030204" pitchFamily="34" charset="0"/>
            </a:endParaRPr>
          </a:p>
          <a:p>
            <a:pPr algn="ctr"/>
            <a:endParaRPr lang="es-ES" sz="1500" b="1" i="1" dirty="0">
              <a:latin typeface="Arial Narrow" panose="020B0606020202030204" pitchFamily="34" charset="0"/>
            </a:endParaRPr>
          </a:p>
          <a:p>
            <a:pPr algn="ctr"/>
            <a:endParaRPr lang="es-ES" sz="1500" b="1" i="1" dirty="0">
              <a:latin typeface="Arial Narrow" panose="020B0606020202030204" pitchFamily="34" charset="0"/>
            </a:endParaRPr>
          </a:p>
          <a:p>
            <a:pPr algn="ctr"/>
            <a:endParaRPr lang="es-ES" sz="1500" b="1" i="1" dirty="0">
              <a:latin typeface="Arial Narrow" panose="020B0606020202030204" pitchFamily="34" charset="0"/>
            </a:endParaRPr>
          </a:p>
          <a:p>
            <a:pPr algn="ctr"/>
            <a:endParaRPr lang="es-ES" sz="1500" b="1" i="1" dirty="0">
              <a:latin typeface="Arial Narrow" panose="020B0606020202030204" pitchFamily="34" charset="0"/>
            </a:endParaRPr>
          </a:p>
        </p:txBody>
      </p:sp>
      <p:graphicFrame>
        <p:nvGraphicFramePr>
          <p:cNvPr id="21" name="Tabla 20">
            <a:extLst>
              <a:ext uri="{FF2B5EF4-FFF2-40B4-BE49-F238E27FC236}">
                <a16:creationId xmlns:a16="http://schemas.microsoft.com/office/drawing/2014/main" id="{D5622974-7292-4FA1-AB81-20CCC3AAB60D}"/>
              </a:ext>
            </a:extLst>
          </p:cNvPr>
          <p:cNvGraphicFramePr>
            <a:graphicFrameLocks noGrp="1"/>
          </p:cNvGraphicFramePr>
          <p:nvPr>
            <p:extLst>
              <p:ext uri="{D42A27DB-BD31-4B8C-83A1-F6EECF244321}">
                <p14:modId xmlns:p14="http://schemas.microsoft.com/office/powerpoint/2010/main" val="3797689547"/>
              </p:ext>
            </p:extLst>
          </p:nvPr>
        </p:nvGraphicFramePr>
        <p:xfrm>
          <a:off x="4208493" y="3003530"/>
          <a:ext cx="4382613" cy="2261235"/>
        </p:xfrm>
        <a:graphic>
          <a:graphicData uri="http://schemas.openxmlformats.org/drawingml/2006/table">
            <a:tbl>
              <a:tblPr>
                <a:tableStyleId>{5940675A-B579-460E-94D1-54222C63F5DA}</a:tableStyleId>
              </a:tblPr>
              <a:tblGrid>
                <a:gridCol w="1406131">
                  <a:extLst>
                    <a:ext uri="{9D8B030D-6E8A-4147-A177-3AD203B41FA5}">
                      <a16:colId xmlns:a16="http://schemas.microsoft.com/office/drawing/2014/main" val="1283573095"/>
                    </a:ext>
                  </a:extLst>
                </a:gridCol>
                <a:gridCol w="1488241">
                  <a:extLst>
                    <a:ext uri="{9D8B030D-6E8A-4147-A177-3AD203B41FA5}">
                      <a16:colId xmlns:a16="http://schemas.microsoft.com/office/drawing/2014/main" val="1869891986"/>
                    </a:ext>
                  </a:extLst>
                </a:gridCol>
                <a:gridCol w="1488241">
                  <a:extLst>
                    <a:ext uri="{9D8B030D-6E8A-4147-A177-3AD203B41FA5}">
                      <a16:colId xmlns:a16="http://schemas.microsoft.com/office/drawing/2014/main" val="2556980766"/>
                    </a:ext>
                  </a:extLst>
                </a:gridCol>
              </a:tblGrid>
              <a:tr h="267138">
                <a:tc>
                  <a:txBody>
                    <a:bodyPr/>
                    <a:lstStyle/>
                    <a:p>
                      <a:pPr algn="ctr" fontAlgn="ctr"/>
                      <a:r>
                        <a:rPr lang="es-CO" sz="1800" b="1" u="none" strike="noStrike" dirty="0">
                          <a:effectLst/>
                        </a:rPr>
                        <a:t>AÑO</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800" b="1" u="none" strike="noStrike" dirty="0">
                          <a:effectLst/>
                        </a:rPr>
                        <a:t>CUANTÍA</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800" b="1" i="0" u="none" strike="noStrike" dirty="0">
                          <a:solidFill>
                            <a:srgbClr val="000000"/>
                          </a:solidFill>
                          <a:effectLst/>
                          <a:latin typeface="Calibri" panose="020F0502020204030204" pitchFamily="34" charset="0"/>
                        </a:rPr>
                        <a:t>ADICIÓN</a:t>
                      </a:r>
                    </a:p>
                  </a:txBody>
                  <a:tcPr marL="9525" marR="9525" marT="9525" marB="0" anchor="ctr"/>
                </a:tc>
                <a:extLst>
                  <a:ext uri="{0D108BD9-81ED-4DB2-BD59-A6C34878D82A}">
                    <a16:rowId xmlns:a16="http://schemas.microsoft.com/office/drawing/2014/main" val="2524577202"/>
                  </a:ext>
                </a:extLst>
              </a:tr>
              <a:tr h="227680">
                <a:tc>
                  <a:txBody>
                    <a:bodyPr/>
                    <a:lstStyle/>
                    <a:p>
                      <a:pPr algn="ctr" fontAlgn="ctr"/>
                      <a:r>
                        <a:rPr lang="es-CO" sz="1800" u="none" strike="noStrike" dirty="0">
                          <a:solidFill>
                            <a:schemeClr val="tx1"/>
                          </a:solidFill>
                          <a:effectLst/>
                        </a:rPr>
                        <a:t>2019</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800" u="none" strike="noStrike" dirty="0">
                          <a:solidFill>
                            <a:schemeClr val="tx1"/>
                          </a:solidFill>
                          <a:effectLst/>
                        </a:rPr>
                        <a:t>$ 135.000.000</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800" b="0" i="0" u="none" strike="noStrike" dirty="0">
                          <a:solidFill>
                            <a:schemeClr val="tx1"/>
                          </a:solidFill>
                          <a:effectLst/>
                          <a:latin typeface="Calibri" panose="020F0502020204030204" pitchFamily="34" charset="0"/>
                        </a:rPr>
                        <a:t>$10.000.000</a:t>
                      </a:r>
                    </a:p>
                  </a:txBody>
                  <a:tcPr marL="9525" marR="9525" marT="9525" marB="0" anchor="ctr"/>
                </a:tc>
                <a:extLst>
                  <a:ext uri="{0D108BD9-81ED-4DB2-BD59-A6C34878D82A}">
                    <a16:rowId xmlns:a16="http://schemas.microsoft.com/office/drawing/2014/main" val="2586933148"/>
                  </a:ext>
                </a:extLst>
              </a:tr>
              <a:tr h="227680">
                <a:tc>
                  <a:txBody>
                    <a:bodyPr/>
                    <a:lstStyle/>
                    <a:p>
                      <a:pPr algn="ctr" fontAlgn="ctr"/>
                      <a:r>
                        <a:rPr lang="es-CO" sz="1800" u="none" strike="noStrike" dirty="0">
                          <a:solidFill>
                            <a:schemeClr val="tx1"/>
                          </a:solidFill>
                          <a:effectLst/>
                        </a:rPr>
                        <a:t>2020</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800" u="none" strike="noStrike" dirty="0">
                          <a:solidFill>
                            <a:schemeClr val="tx1"/>
                          </a:solidFill>
                          <a:effectLst/>
                        </a:rPr>
                        <a:t>$ 797.318.789</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800" b="0" i="0" u="none" strike="noStrike" dirty="0">
                          <a:solidFill>
                            <a:schemeClr val="tx1"/>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3766777242"/>
                  </a:ext>
                </a:extLst>
              </a:tr>
              <a:tr h="227680">
                <a:tc>
                  <a:txBody>
                    <a:bodyPr/>
                    <a:lstStyle/>
                    <a:p>
                      <a:pPr algn="ctr" fontAlgn="ctr"/>
                      <a:r>
                        <a:rPr lang="es-CO" sz="1800" b="0" i="0" u="none" strike="noStrike" dirty="0">
                          <a:solidFill>
                            <a:schemeClr val="tx1"/>
                          </a:solidFill>
                          <a:effectLst/>
                          <a:latin typeface="Calibri" panose="020F0502020204030204" pitchFamily="34" charset="0"/>
                        </a:rPr>
                        <a:t>2021</a:t>
                      </a:r>
                    </a:p>
                  </a:txBody>
                  <a:tcPr marL="9525" marR="9525" marT="9525" marB="0" anchor="ctr"/>
                </a:tc>
                <a:tc>
                  <a:txBody>
                    <a:bodyPr/>
                    <a:lstStyle/>
                    <a:p>
                      <a:pPr algn="ctr" fontAlgn="ctr"/>
                      <a:r>
                        <a:rPr kumimoji="0" lang="es-CO" sz="1800" b="0" i="0" u="none" strike="noStrike" kern="1200" cap="none" spc="0" normalizeH="0" baseline="0" noProof="0">
                          <a:ln>
                            <a:noFill/>
                          </a:ln>
                          <a:solidFill>
                            <a:prstClr val="black"/>
                          </a:solidFill>
                          <a:effectLst/>
                          <a:uLnTx/>
                          <a:uFillTx/>
                          <a:latin typeface="Calibri"/>
                          <a:ea typeface="+mn-ea"/>
                          <a:cs typeface="+mn-cs"/>
                        </a:rPr>
                        <a:t>$ 797.318.789</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800" b="0" i="0" u="none" strike="noStrike" dirty="0">
                          <a:solidFill>
                            <a:schemeClr val="tx1"/>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134716961"/>
                  </a:ext>
                </a:extLst>
              </a:tr>
              <a:tr h="227680">
                <a:tc>
                  <a:txBody>
                    <a:bodyPr/>
                    <a:lstStyle/>
                    <a:p>
                      <a:pPr algn="ctr" fontAlgn="ctr"/>
                      <a:r>
                        <a:rPr lang="es-CO" sz="1800" b="0" i="0" u="none" strike="noStrike" dirty="0">
                          <a:solidFill>
                            <a:schemeClr val="tx1"/>
                          </a:solidFill>
                          <a:effectLst/>
                          <a:latin typeface="Calibri" panose="020F0502020204030204" pitchFamily="34" charset="0"/>
                        </a:rPr>
                        <a:t>2022</a:t>
                      </a:r>
                    </a:p>
                  </a:txBody>
                  <a:tcPr marL="9525" marR="9525" marT="9525" marB="0" anchor="ctr"/>
                </a:tc>
                <a:tc>
                  <a:txBody>
                    <a:bodyPr/>
                    <a:lstStyle/>
                    <a:p>
                      <a:pPr algn="ctr" fontAlgn="ctr"/>
                      <a:r>
                        <a:rPr kumimoji="0" lang="es-CO" sz="1800" b="0" i="0" u="none" strike="noStrike" kern="1200" cap="none" spc="0" normalizeH="0" baseline="0" noProof="0">
                          <a:ln>
                            <a:noFill/>
                          </a:ln>
                          <a:solidFill>
                            <a:prstClr val="black"/>
                          </a:solidFill>
                          <a:effectLst/>
                          <a:uLnTx/>
                          <a:uFillTx/>
                          <a:latin typeface="Calibri"/>
                          <a:ea typeface="+mn-ea"/>
                          <a:cs typeface="+mn-cs"/>
                        </a:rPr>
                        <a:t>$ 797.318.789</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800" b="1" i="0" u="none" strike="noStrike" dirty="0">
                          <a:solidFill>
                            <a:srgbClr val="000000"/>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3609102575"/>
                  </a:ext>
                </a:extLst>
              </a:tr>
              <a:tr h="227680">
                <a:tc>
                  <a:txBody>
                    <a:bodyPr/>
                    <a:lstStyle/>
                    <a:p>
                      <a:pPr algn="ctr" fontAlgn="ctr"/>
                      <a:r>
                        <a:rPr lang="es-CO" sz="1800" b="0" i="0" u="none" strike="noStrike" dirty="0">
                          <a:solidFill>
                            <a:schemeClr val="tx1"/>
                          </a:solidFill>
                          <a:effectLst/>
                          <a:latin typeface="Calibri" panose="020F0502020204030204" pitchFamily="34" charset="0"/>
                        </a:rPr>
                        <a:t>2023</a:t>
                      </a:r>
                    </a:p>
                  </a:txBody>
                  <a:tcPr marL="9525" marR="9525" marT="9525" marB="0" anchor="ctr"/>
                </a:tc>
                <a:tc>
                  <a:txBody>
                    <a:bodyPr/>
                    <a:lstStyle/>
                    <a:p>
                      <a:pPr algn="ctr" fontAlgn="ctr"/>
                      <a:r>
                        <a:rPr kumimoji="0" lang="es-CO" sz="1800" b="0" i="0" u="none" strike="noStrike" kern="1200" cap="none" spc="0" normalizeH="0" baseline="0" noProof="0" dirty="0">
                          <a:ln>
                            <a:noFill/>
                          </a:ln>
                          <a:solidFill>
                            <a:prstClr val="black"/>
                          </a:solidFill>
                          <a:effectLst/>
                          <a:uLnTx/>
                          <a:uFillTx/>
                          <a:latin typeface="Calibri"/>
                          <a:ea typeface="+mn-ea"/>
                          <a:cs typeface="+mn-cs"/>
                        </a:rPr>
                        <a:t>$ 797.318.789</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endParaRPr lang="es-CO" sz="18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5698164"/>
                  </a:ext>
                </a:extLst>
              </a:tr>
              <a:tr h="227680">
                <a:tc>
                  <a:txBody>
                    <a:bodyPr/>
                    <a:lstStyle/>
                    <a:p>
                      <a:pPr algn="ctr" fontAlgn="ctr"/>
                      <a:r>
                        <a:rPr lang="es-CO" sz="1800" b="1" u="none" strike="noStrike" dirty="0">
                          <a:effectLst/>
                        </a:rPr>
                        <a:t>TOTAL</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800" b="1" u="none" strike="noStrike" dirty="0">
                          <a:effectLst/>
                        </a:rPr>
                        <a:t>$ 3.324.275.156</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endParaRPr lang="es-CO" sz="18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386181949"/>
                  </a:ext>
                </a:extLst>
              </a:tr>
            </a:tbl>
          </a:graphicData>
        </a:graphic>
      </p:graphicFrame>
      <p:pic>
        <p:nvPicPr>
          <p:cNvPr id="2050" name="Picture 2" descr="718f5b03-87af-4548-b36b-d626004ca435">
            <a:extLst>
              <a:ext uri="{FF2B5EF4-FFF2-40B4-BE49-F238E27FC236}">
                <a16:creationId xmlns:a16="http://schemas.microsoft.com/office/drawing/2014/main" id="{1C7C3F03-73AD-4061-88D4-35DBA8352F1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1790"/>
          <a:stretch/>
        </p:blipFill>
        <p:spPr bwMode="auto">
          <a:xfrm>
            <a:off x="979375" y="2711248"/>
            <a:ext cx="2027237"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a:extLst>
              <a:ext uri="{FF2B5EF4-FFF2-40B4-BE49-F238E27FC236}">
                <a16:creationId xmlns:a16="http://schemas.microsoft.com/office/drawing/2014/main" id="{C1056830-A1AC-4AAF-BBAA-7D5075065FF7}"/>
              </a:ext>
            </a:extLst>
          </p:cNvPr>
          <p:cNvSpPr/>
          <p:nvPr/>
        </p:nvSpPr>
        <p:spPr>
          <a:xfrm>
            <a:off x="328087" y="3834340"/>
            <a:ext cx="3200400" cy="1015663"/>
          </a:xfrm>
          <a:prstGeom prst="rect">
            <a:avLst/>
          </a:prstGeom>
        </p:spPr>
        <p:txBody>
          <a:bodyPr wrap="square">
            <a:spAutoFit/>
          </a:bodyPr>
          <a:lstStyle/>
          <a:p>
            <a:pPr algn="ctr"/>
            <a:r>
              <a:rPr lang="es-CO" sz="2000" i="1" dirty="0">
                <a:latin typeface="Arial Narrow" panose="020B0606020202030204" pitchFamily="34" charset="0"/>
              </a:rPr>
              <a:t>Contrato No. 068 de 2019</a:t>
            </a:r>
          </a:p>
          <a:p>
            <a:pPr algn="ctr"/>
            <a:r>
              <a:rPr lang="es-CO" sz="2000" i="1" dirty="0">
                <a:latin typeface="Arial Narrow" panose="020B0606020202030204" pitchFamily="34" charset="0"/>
              </a:rPr>
              <a:t>ZONA 5</a:t>
            </a:r>
          </a:p>
          <a:p>
            <a:pPr algn="ctr"/>
            <a:r>
              <a:rPr lang="es-CO" sz="2000" i="1" dirty="0">
                <a:latin typeface="Arial Narrow" panose="020B0606020202030204" pitchFamily="34" charset="0"/>
              </a:rPr>
              <a:t>031 de julio de 2019</a:t>
            </a:r>
          </a:p>
        </p:txBody>
      </p:sp>
      <p:sp>
        <p:nvSpPr>
          <p:cNvPr id="5" name="Rectángulo 4">
            <a:extLst>
              <a:ext uri="{FF2B5EF4-FFF2-40B4-BE49-F238E27FC236}">
                <a16:creationId xmlns:a16="http://schemas.microsoft.com/office/drawing/2014/main" id="{59EDEE13-4FC4-40B7-AA5B-39653334A345}"/>
              </a:ext>
            </a:extLst>
          </p:cNvPr>
          <p:cNvSpPr/>
          <p:nvPr/>
        </p:nvSpPr>
        <p:spPr>
          <a:xfrm>
            <a:off x="9146729" y="3301225"/>
            <a:ext cx="2436576" cy="1015663"/>
          </a:xfrm>
          <a:prstGeom prst="rect">
            <a:avLst/>
          </a:prstGeom>
        </p:spPr>
        <p:txBody>
          <a:bodyPr wrap="square">
            <a:spAutoFit/>
          </a:bodyPr>
          <a:lstStyle/>
          <a:p>
            <a:pPr algn="ctr"/>
            <a:r>
              <a:rPr lang="es-ES" sz="2000" b="1" i="1" dirty="0">
                <a:latin typeface="Arial Narrow" panose="020B0606020202030204" pitchFamily="34" charset="0"/>
              </a:rPr>
              <a:t>Jurisdicción:</a:t>
            </a:r>
          </a:p>
          <a:p>
            <a:pPr algn="ctr"/>
            <a:endParaRPr lang="es-ES" sz="2000" b="1" i="1" dirty="0">
              <a:latin typeface="Arial Narrow" panose="020B0606020202030204" pitchFamily="34" charset="0"/>
            </a:endParaRPr>
          </a:p>
          <a:p>
            <a:pPr algn="ctr"/>
            <a:r>
              <a:rPr lang="es-ES" sz="2000" i="1" dirty="0">
                <a:latin typeface="Arial Narrow" panose="020B0606020202030204" pitchFamily="34" charset="0"/>
              </a:rPr>
              <a:t>Chocó y Antioquia</a:t>
            </a:r>
          </a:p>
        </p:txBody>
      </p:sp>
    </p:spTree>
    <p:extLst>
      <p:ext uri="{BB962C8B-B14F-4D97-AF65-F5344CB8AC3E}">
        <p14:creationId xmlns:p14="http://schemas.microsoft.com/office/powerpoint/2010/main" val="4266357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549878" y="1601948"/>
            <a:ext cx="4779385" cy="523220"/>
          </a:xfrm>
          <a:prstGeom prst="rect">
            <a:avLst/>
          </a:prstGeom>
          <a:noFill/>
        </p:spPr>
        <p:txBody>
          <a:bodyPr wrap="none" lIns="91440" tIns="45720" rIns="91440" bIns="45720">
            <a:spAutoFit/>
          </a:bodyPr>
          <a:lstStyle/>
          <a:p>
            <a:pPr algn="ctr"/>
            <a:r>
              <a:rPr lang="es-ES" altLang="es-CO" sz="2800" b="1" dirty="0">
                <a:solidFill>
                  <a:srgbClr val="000A8B"/>
                </a:solidFill>
              </a:rPr>
              <a:t>VALORES A ADICIONAR FRISCO</a:t>
            </a:r>
          </a:p>
        </p:txBody>
      </p:sp>
      <p:graphicFrame>
        <p:nvGraphicFramePr>
          <p:cNvPr id="3" name="Tabla 2">
            <a:extLst>
              <a:ext uri="{FF2B5EF4-FFF2-40B4-BE49-F238E27FC236}">
                <a16:creationId xmlns:a16="http://schemas.microsoft.com/office/drawing/2014/main" id="{CEE67095-74C9-40D1-B188-BFB59ACFE301}"/>
              </a:ext>
            </a:extLst>
          </p:cNvPr>
          <p:cNvGraphicFramePr>
            <a:graphicFrameLocks noGrp="1"/>
          </p:cNvGraphicFramePr>
          <p:nvPr>
            <p:extLst>
              <p:ext uri="{D42A27DB-BD31-4B8C-83A1-F6EECF244321}">
                <p14:modId xmlns:p14="http://schemas.microsoft.com/office/powerpoint/2010/main" val="1609908578"/>
              </p:ext>
            </p:extLst>
          </p:nvPr>
        </p:nvGraphicFramePr>
        <p:xfrm>
          <a:off x="1308072" y="2759609"/>
          <a:ext cx="9677980" cy="2407920"/>
        </p:xfrm>
        <a:graphic>
          <a:graphicData uri="http://schemas.openxmlformats.org/drawingml/2006/table">
            <a:tbl>
              <a:tblPr firstRow="1" bandRow="1">
                <a:tableStyleId>{5940675A-B579-460E-94D1-54222C63F5DA}</a:tableStyleId>
              </a:tblPr>
              <a:tblGrid>
                <a:gridCol w="1433722">
                  <a:extLst>
                    <a:ext uri="{9D8B030D-6E8A-4147-A177-3AD203B41FA5}">
                      <a16:colId xmlns:a16="http://schemas.microsoft.com/office/drawing/2014/main" val="3909723925"/>
                    </a:ext>
                  </a:extLst>
                </a:gridCol>
                <a:gridCol w="986760">
                  <a:extLst>
                    <a:ext uri="{9D8B030D-6E8A-4147-A177-3AD203B41FA5}">
                      <a16:colId xmlns:a16="http://schemas.microsoft.com/office/drawing/2014/main" val="2146090928"/>
                    </a:ext>
                  </a:extLst>
                </a:gridCol>
                <a:gridCol w="1966641">
                  <a:extLst>
                    <a:ext uri="{9D8B030D-6E8A-4147-A177-3AD203B41FA5}">
                      <a16:colId xmlns:a16="http://schemas.microsoft.com/office/drawing/2014/main" val="3130103002"/>
                    </a:ext>
                  </a:extLst>
                </a:gridCol>
                <a:gridCol w="5290857">
                  <a:extLst>
                    <a:ext uri="{9D8B030D-6E8A-4147-A177-3AD203B41FA5}">
                      <a16:colId xmlns:a16="http://schemas.microsoft.com/office/drawing/2014/main" val="3736620544"/>
                    </a:ext>
                  </a:extLst>
                </a:gridCol>
              </a:tblGrid>
              <a:tr h="370840">
                <a:tc>
                  <a:txBody>
                    <a:bodyPr/>
                    <a:lstStyle/>
                    <a:p>
                      <a:pPr algn="ctr"/>
                      <a:r>
                        <a:rPr lang="es-CO" sz="2000" b="1" dirty="0"/>
                        <a:t>CONTRATO</a:t>
                      </a:r>
                    </a:p>
                  </a:txBody>
                  <a:tcPr/>
                </a:tc>
                <a:tc>
                  <a:txBody>
                    <a:bodyPr/>
                    <a:lstStyle/>
                    <a:p>
                      <a:pPr algn="ctr"/>
                      <a:r>
                        <a:rPr lang="es-ES" sz="2000" b="1" dirty="0"/>
                        <a:t>ZONA</a:t>
                      </a:r>
                      <a:endParaRPr lang="es-CO" sz="2000" b="1" dirty="0"/>
                    </a:p>
                  </a:txBody>
                  <a:tcPr/>
                </a:tc>
                <a:tc>
                  <a:txBody>
                    <a:bodyPr/>
                    <a:lstStyle/>
                    <a:p>
                      <a:pPr algn="ctr"/>
                      <a:r>
                        <a:rPr lang="es-ES" sz="2000" b="1" dirty="0"/>
                        <a:t>VALOR A ADICIONAR</a:t>
                      </a:r>
                      <a:endParaRPr lang="es-CO" sz="2000" b="1" dirty="0"/>
                    </a:p>
                  </a:txBody>
                  <a:tcPr/>
                </a:tc>
                <a:tc>
                  <a:txBody>
                    <a:bodyPr/>
                    <a:lstStyle/>
                    <a:p>
                      <a:pPr algn="ctr"/>
                      <a:r>
                        <a:rPr lang="es-CO" sz="2000" b="1" dirty="0"/>
                        <a:t>JUSTIFICACIÓN</a:t>
                      </a:r>
                    </a:p>
                  </a:txBody>
                  <a:tcPr/>
                </a:tc>
                <a:extLst>
                  <a:ext uri="{0D108BD9-81ED-4DB2-BD59-A6C34878D82A}">
                    <a16:rowId xmlns:a16="http://schemas.microsoft.com/office/drawing/2014/main" val="1502554040"/>
                  </a:ext>
                </a:extLst>
              </a:tr>
              <a:tr h="370840">
                <a:tc>
                  <a:txBody>
                    <a:bodyPr/>
                    <a:lstStyle/>
                    <a:p>
                      <a:pPr algn="ctr"/>
                      <a:endParaRPr lang="es-CO" sz="2000" dirty="0"/>
                    </a:p>
                    <a:p>
                      <a:pPr algn="ctr"/>
                      <a:r>
                        <a:rPr lang="es-CO" sz="2000" dirty="0"/>
                        <a:t>068 de 2019</a:t>
                      </a:r>
                    </a:p>
                  </a:txBody>
                  <a:tcPr/>
                </a:tc>
                <a:tc>
                  <a:txBody>
                    <a:bodyPr/>
                    <a:lstStyle/>
                    <a:p>
                      <a:pPr algn="ctr"/>
                      <a:endParaRPr lang="es-ES" sz="2000" dirty="0"/>
                    </a:p>
                    <a:p>
                      <a:pPr algn="ctr"/>
                      <a:r>
                        <a:rPr lang="es-ES" sz="2000" dirty="0"/>
                        <a:t>5</a:t>
                      </a:r>
                      <a:endParaRPr lang="es-CO" sz="2000" dirty="0"/>
                    </a:p>
                  </a:txBody>
                  <a:tcPr/>
                </a:tc>
                <a:tc>
                  <a:txBody>
                    <a:bodyPr/>
                    <a:lstStyle/>
                    <a:p>
                      <a:pPr algn="ctr"/>
                      <a:endParaRPr lang="es-ES" sz="2000" dirty="0"/>
                    </a:p>
                    <a:p>
                      <a:pPr algn="ctr"/>
                      <a:r>
                        <a:rPr lang="es-ES" sz="2000" dirty="0"/>
                        <a:t>$92.000.000</a:t>
                      </a:r>
                      <a:endParaRPr lang="es-CO" sz="2000" dirty="0"/>
                    </a:p>
                  </a:txBody>
                  <a:tcPr/>
                </a:tc>
                <a:tc>
                  <a:txBody>
                    <a:bodyPr/>
                    <a:lstStyle/>
                    <a:p>
                      <a:pPr algn="just"/>
                      <a:r>
                        <a:rPr lang="es-CO" sz="2000" dirty="0"/>
                        <a:t>Requerimiento de sociedades activas para el traslado, avalúo, almacenamiento y comercialización de establecimientos de comercio.</a:t>
                      </a:r>
                    </a:p>
                  </a:txBody>
                  <a:tcPr/>
                </a:tc>
                <a:extLst>
                  <a:ext uri="{0D108BD9-81ED-4DB2-BD59-A6C34878D82A}">
                    <a16:rowId xmlns:a16="http://schemas.microsoft.com/office/drawing/2014/main" val="67327228"/>
                  </a:ext>
                </a:extLst>
              </a:tr>
              <a:tr h="370840">
                <a:tc gridSpan="2">
                  <a:txBody>
                    <a:bodyPr/>
                    <a:lstStyle/>
                    <a:p>
                      <a:pPr algn="r"/>
                      <a:r>
                        <a:rPr lang="es-CO" sz="2000" b="1" dirty="0"/>
                        <a:t>TOTAL</a:t>
                      </a:r>
                    </a:p>
                  </a:txBody>
                  <a:tcPr/>
                </a:tc>
                <a:tc hMerge="1">
                  <a:txBody>
                    <a:bodyPr/>
                    <a:lstStyle/>
                    <a:p>
                      <a:pPr algn="r"/>
                      <a:endParaRPr lang="es-CO" b="1" dirty="0"/>
                    </a:p>
                  </a:txBody>
                  <a:tcPr/>
                </a:tc>
                <a:tc>
                  <a:txBody>
                    <a:bodyPr/>
                    <a:lstStyle/>
                    <a:p>
                      <a:pPr algn="ctr"/>
                      <a:r>
                        <a:rPr lang="es-ES" sz="2000" b="1" dirty="0"/>
                        <a:t>$92.000.000</a:t>
                      </a:r>
                      <a:endParaRPr lang="es-CO" sz="2000" b="1" dirty="0"/>
                    </a:p>
                  </a:txBody>
                  <a:tcPr/>
                </a:tc>
                <a:tc>
                  <a:txBody>
                    <a:bodyPr/>
                    <a:lstStyle/>
                    <a:p>
                      <a:pPr algn="ctr"/>
                      <a:endParaRPr lang="es-CO" sz="2000" b="1" dirty="0"/>
                    </a:p>
                  </a:txBody>
                  <a:tcPr/>
                </a:tc>
                <a:extLst>
                  <a:ext uri="{0D108BD9-81ED-4DB2-BD59-A6C34878D82A}">
                    <a16:rowId xmlns:a16="http://schemas.microsoft.com/office/drawing/2014/main" val="1307653556"/>
                  </a:ext>
                </a:extLst>
              </a:tr>
            </a:tbl>
          </a:graphicData>
        </a:graphic>
      </p:graphicFrame>
    </p:spTree>
    <p:extLst>
      <p:ext uri="{BB962C8B-B14F-4D97-AF65-F5344CB8AC3E}">
        <p14:creationId xmlns:p14="http://schemas.microsoft.com/office/powerpoint/2010/main" val="2280390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8" y="2650696"/>
            <a:ext cx="9143999" cy="2246769"/>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Informe Comercial Venta de Inmuebles</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1995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B8D7A025-25F0-480C-8CB5-467FA85C7E73}"/>
              </a:ext>
            </a:extLst>
          </p:cNvPr>
          <p:cNvSpPr/>
          <p:nvPr/>
        </p:nvSpPr>
        <p:spPr>
          <a:xfrm>
            <a:off x="6096000" y="0"/>
            <a:ext cx="6096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D71FDC1F-DF58-4193-A7E7-CE0CE0F99048}"/>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5" name="CuadroTexto 4"/>
          <p:cNvSpPr txBox="1"/>
          <p:nvPr/>
        </p:nvSpPr>
        <p:spPr>
          <a:xfrm>
            <a:off x="0" y="1826275"/>
            <a:ext cx="6096000" cy="2862322"/>
          </a:xfrm>
          <a:prstGeom prst="rect">
            <a:avLst/>
          </a:prstGeom>
          <a:noFill/>
        </p:spPr>
        <p:txBody>
          <a:bodyPr wrap="square" rtlCol="0">
            <a:spAutoFit/>
          </a:bodyPr>
          <a:lstStyle/>
          <a:p>
            <a:pPr algn="ctr"/>
            <a:r>
              <a:rPr lang="es-CO" sz="6000" b="1" dirty="0">
                <a:solidFill>
                  <a:schemeClr val="bg1"/>
                </a:solidFill>
                <a:latin typeface="Arial Narrow" panose="020B0606020202030204" pitchFamily="34" charset="0"/>
              </a:rPr>
              <a:t>Informe Gestión  </a:t>
            </a:r>
          </a:p>
          <a:p>
            <a:pPr algn="ctr"/>
            <a:r>
              <a:rPr lang="es-CO" sz="6000" b="1" dirty="0">
                <a:solidFill>
                  <a:schemeClr val="bg1"/>
                </a:solidFill>
                <a:latin typeface="Arial Narrow" panose="020B0606020202030204" pitchFamily="34" charset="0"/>
              </a:rPr>
              <a:t>Ventas Directas</a:t>
            </a:r>
          </a:p>
          <a:p>
            <a:pPr algn="ctr"/>
            <a:r>
              <a:rPr lang="es-CO" sz="6000" b="1" dirty="0">
                <a:solidFill>
                  <a:schemeClr val="bg1"/>
                </a:solidFill>
                <a:latin typeface="Arial Narrow" panose="020B0606020202030204" pitchFamily="34" charset="0"/>
              </a:rPr>
              <a:t>Octubre 2019.</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1022" y="5948813"/>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9304" y="556585"/>
            <a:ext cx="4150360" cy="713105"/>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33</a:t>
            </a:fld>
            <a:endParaRPr lang="es-ES"/>
          </a:p>
        </p:txBody>
      </p:sp>
    </p:spTree>
    <p:extLst>
      <p:ext uri="{BB962C8B-B14F-4D97-AF65-F5344CB8AC3E}">
        <p14:creationId xmlns:p14="http://schemas.microsoft.com/office/powerpoint/2010/main" val="20480804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32D0AE2-F7BA-4C6D-8437-D816E5688D5C}"/>
              </a:ext>
            </a:extLst>
          </p:cNvPr>
          <p:cNvPicPr>
            <a:picLocks noChangeAspect="1"/>
          </p:cNvPicPr>
          <p:nvPr/>
        </p:nvPicPr>
        <p:blipFill rotWithShape="1">
          <a:blip r:embed="rId2"/>
          <a:srcRect l="1504" t="2545" r="1810" b="2091"/>
          <a:stretch/>
        </p:blipFill>
        <p:spPr>
          <a:xfrm>
            <a:off x="4138367" y="1857081"/>
            <a:ext cx="6862713" cy="4070722"/>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93782"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789027" y="308826"/>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Informe Ventas Directas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15" name="CuadroTexto 14">
            <a:extLst>
              <a:ext uri="{FF2B5EF4-FFF2-40B4-BE49-F238E27FC236}">
                <a16:creationId xmlns:a16="http://schemas.microsoft.com/office/drawing/2014/main" id="{EDA3FB8E-8170-4013-A8B7-7D1D4A422EA4}"/>
              </a:ext>
            </a:extLst>
          </p:cNvPr>
          <p:cNvSpPr txBox="1"/>
          <p:nvPr/>
        </p:nvSpPr>
        <p:spPr>
          <a:xfrm>
            <a:off x="174727" y="1264115"/>
            <a:ext cx="3645229" cy="523220"/>
          </a:xfrm>
          <a:prstGeom prst="rect">
            <a:avLst/>
          </a:prstGeom>
          <a:noFill/>
        </p:spPr>
        <p:txBody>
          <a:bodyPr wrap="square" rtlCol="0">
            <a:spAutoFit/>
          </a:bodyPr>
          <a:lstStyle>
            <a:defPPr>
              <a:defRPr lang="es-ES"/>
            </a:defPPr>
            <a:lvl1pPr>
              <a:defRPr sz="2000" b="1">
                <a:solidFill>
                  <a:schemeClr val="accent1">
                    <a:lumMod val="75000"/>
                  </a:schemeClr>
                </a:solidFill>
                <a:latin typeface="Arial Narrow" panose="020B0606020202030204" pitchFamily="34" charset="0"/>
              </a:defRPr>
            </a:lvl1pPr>
          </a:lstStyle>
          <a:p>
            <a:r>
              <a:rPr lang="es-ES" sz="2800" dirty="0">
                <a:solidFill>
                  <a:schemeClr val="accent6">
                    <a:lumMod val="75000"/>
                  </a:schemeClr>
                </a:solidFill>
              </a:rPr>
              <a:t>Recaudos:</a:t>
            </a:r>
            <a:endParaRPr lang="es-CO" sz="2800" dirty="0">
              <a:solidFill>
                <a:schemeClr val="accent6">
                  <a:lumMod val="75000"/>
                </a:schemeClr>
              </a:solidFill>
            </a:endParaRPr>
          </a:p>
        </p:txBody>
      </p:sp>
      <p:pic>
        <p:nvPicPr>
          <p:cNvPr id="3" name="Imagen 2">
            <a:extLst>
              <a:ext uri="{FF2B5EF4-FFF2-40B4-BE49-F238E27FC236}">
                <a16:creationId xmlns:a16="http://schemas.microsoft.com/office/drawing/2014/main" id="{912C2746-AB89-49E9-95E5-CCDF158FC578}"/>
              </a:ext>
            </a:extLst>
          </p:cNvPr>
          <p:cNvPicPr>
            <a:picLocks noChangeAspect="1"/>
          </p:cNvPicPr>
          <p:nvPr/>
        </p:nvPicPr>
        <p:blipFill>
          <a:blip r:embed="rId5"/>
          <a:stretch>
            <a:fillRect/>
          </a:stretch>
        </p:blipFill>
        <p:spPr>
          <a:xfrm>
            <a:off x="284827" y="2138422"/>
            <a:ext cx="4583068" cy="2160151"/>
          </a:xfrm>
          <a:prstGeom prst="rect">
            <a:avLst/>
          </a:prstGeom>
        </p:spPr>
      </p:pic>
    </p:spTree>
    <p:extLst>
      <p:ext uri="{BB962C8B-B14F-4D97-AF65-F5344CB8AC3E}">
        <p14:creationId xmlns:p14="http://schemas.microsoft.com/office/powerpoint/2010/main" val="2970581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789027" y="308826"/>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Informe Ventas Directas</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16" name="CuadroTexto 15">
            <a:extLst>
              <a:ext uri="{FF2B5EF4-FFF2-40B4-BE49-F238E27FC236}">
                <a16:creationId xmlns:a16="http://schemas.microsoft.com/office/drawing/2014/main" id="{732D10E3-FC08-44EB-A8D1-3D34220738B2}"/>
              </a:ext>
            </a:extLst>
          </p:cNvPr>
          <p:cNvSpPr txBox="1"/>
          <p:nvPr/>
        </p:nvSpPr>
        <p:spPr>
          <a:xfrm>
            <a:off x="174728" y="897367"/>
            <a:ext cx="3645228" cy="523220"/>
          </a:xfrm>
          <a:prstGeom prst="rect">
            <a:avLst/>
          </a:prstGeom>
          <a:noFill/>
        </p:spPr>
        <p:txBody>
          <a:bodyPr wrap="square" rtlCol="0">
            <a:spAutoFit/>
          </a:bodyPr>
          <a:lstStyle/>
          <a:p>
            <a:r>
              <a:rPr lang="es-ES" sz="2800" b="1" dirty="0">
                <a:solidFill>
                  <a:schemeClr val="accent6">
                    <a:lumMod val="75000"/>
                  </a:schemeClr>
                </a:solidFill>
                <a:latin typeface="Arial Narrow" panose="020B0606020202030204" pitchFamily="34" charset="0"/>
              </a:rPr>
              <a:t>En Gestión</a:t>
            </a:r>
            <a:endParaRPr lang="es-CO" sz="2800" b="1" dirty="0">
              <a:solidFill>
                <a:schemeClr val="accent6">
                  <a:lumMod val="75000"/>
                </a:schemeClr>
              </a:solidFill>
              <a:latin typeface="Arial Narrow" panose="020B0606020202030204" pitchFamily="34" charset="0"/>
            </a:endParaRPr>
          </a:p>
        </p:txBody>
      </p:sp>
      <p:graphicFrame>
        <p:nvGraphicFramePr>
          <p:cNvPr id="6" name="Tabla 5">
            <a:extLst>
              <a:ext uri="{FF2B5EF4-FFF2-40B4-BE49-F238E27FC236}">
                <a16:creationId xmlns:a16="http://schemas.microsoft.com/office/drawing/2014/main" id="{61672340-BF3B-44EE-A843-E218F24D0975}"/>
              </a:ext>
            </a:extLst>
          </p:cNvPr>
          <p:cNvGraphicFramePr>
            <a:graphicFrameLocks noGrp="1"/>
          </p:cNvGraphicFramePr>
          <p:nvPr>
            <p:extLst/>
          </p:nvPr>
        </p:nvGraphicFramePr>
        <p:xfrm>
          <a:off x="482795" y="1539386"/>
          <a:ext cx="4400289" cy="1889614"/>
        </p:xfrm>
        <a:graphic>
          <a:graphicData uri="http://schemas.openxmlformats.org/drawingml/2006/table">
            <a:tbl>
              <a:tblPr/>
              <a:tblGrid>
                <a:gridCol w="2810996">
                  <a:extLst>
                    <a:ext uri="{9D8B030D-6E8A-4147-A177-3AD203B41FA5}">
                      <a16:colId xmlns:a16="http://schemas.microsoft.com/office/drawing/2014/main" val="3555313015"/>
                    </a:ext>
                  </a:extLst>
                </a:gridCol>
                <a:gridCol w="1589293">
                  <a:extLst>
                    <a:ext uri="{9D8B030D-6E8A-4147-A177-3AD203B41FA5}">
                      <a16:colId xmlns:a16="http://schemas.microsoft.com/office/drawing/2014/main" val="2606850196"/>
                    </a:ext>
                  </a:extLst>
                </a:gridCol>
              </a:tblGrid>
              <a:tr h="284536">
                <a:tc gridSpan="2">
                  <a:txBody>
                    <a:bodyPr/>
                    <a:lstStyle/>
                    <a:p>
                      <a:pPr algn="ctr" fontAlgn="ctr"/>
                      <a:r>
                        <a:rPr lang="es-CO" sz="1400" b="1" i="0" u="none" strike="noStrike" dirty="0">
                          <a:solidFill>
                            <a:srgbClr val="FFFFFF"/>
                          </a:solidFill>
                          <a:effectLst/>
                          <a:latin typeface="Arial Narrow" panose="020B0606020202030204" pitchFamily="34" charset="0"/>
                        </a:rPr>
                        <a:t>En Gestión</a:t>
                      </a:r>
                    </a:p>
                  </a:txBody>
                  <a:tcPr marL="9525" marR="9525" marT="9525" marB="0" anchor="ctr">
                    <a:lnL w="1905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305496"/>
                    </a:solidFill>
                  </a:tcPr>
                </a:tc>
                <a:tc hMerge="1">
                  <a:txBody>
                    <a:bodyPr/>
                    <a:lstStyle/>
                    <a:p>
                      <a:endParaRPr lang="es-CO"/>
                    </a:p>
                  </a:txBody>
                  <a:tcPr/>
                </a:tc>
                <a:extLst>
                  <a:ext uri="{0D108BD9-81ED-4DB2-BD59-A6C34878D82A}">
                    <a16:rowId xmlns:a16="http://schemas.microsoft.com/office/drawing/2014/main" val="1942052937"/>
                  </a:ext>
                </a:extLst>
              </a:tr>
              <a:tr h="316152">
                <a:tc>
                  <a:txBody>
                    <a:bodyPr/>
                    <a:lstStyle/>
                    <a:p>
                      <a:pPr algn="l" fontAlgn="ctr"/>
                      <a:r>
                        <a:rPr lang="es-CO" sz="1400" b="1" i="0" u="none" strike="noStrike">
                          <a:solidFill>
                            <a:srgbClr val="FFFFFF"/>
                          </a:solidFill>
                          <a:effectLst/>
                          <a:latin typeface="Arial Narrow" panose="020B0606020202030204" pitchFamily="34" charset="0"/>
                        </a:rPr>
                        <a:t>Concepto </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05496"/>
                    </a:solidFill>
                  </a:tcPr>
                </a:tc>
                <a:tc>
                  <a:txBody>
                    <a:bodyPr/>
                    <a:lstStyle/>
                    <a:p>
                      <a:pPr algn="ctr" fontAlgn="ctr"/>
                      <a:r>
                        <a:rPr lang="es-CO" sz="1400" b="1" i="0" u="none" strike="noStrike" dirty="0">
                          <a:solidFill>
                            <a:srgbClr val="FFFFFF"/>
                          </a:solidFill>
                          <a:effectLst/>
                          <a:latin typeface="Arial Narrow" panose="020B0606020202030204" pitchFamily="34" charset="0"/>
                        </a:rPr>
                        <a:t>Vr. Proyectado</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05496"/>
                    </a:solidFill>
                  </a:tcPr>
                </a:tc>
                <a:extLst>
                  <a:ext uri="{0D108BD9-81ED-4DB2-BD59-A6C34878D82A}">
                    <a16:rowId xmlns:a16="http://schemas.microsoft.com/office/drawing/2014/main" val="1952632113"/>
                  </a:ext>
                </a:extLst>
              </a:tr>
              <a:tr h="303992">
                <a:tc>
                  <a:txBody>
                    <a:bodyPr/>
                    <a:lstStyle/>
                    <a:p>
                      <a:pPr algn="l" fontAlgn="ctr"/>
                      <a:r>
                        <a:rPr lang="es-CO" sz="1400" b="0" i="0" u="none" strike="noStrike">
                          <a:solidFill>
                            <a:srgbClr val="000000"/>
                          </a:solidFill>
                          <a:effectLst/>
                          <a:latin typeface="Arial Narrow" panose="020B0606020202030204" pitchFamily="34" charset="0"/>
                        </a:rPr>
                        <a:t>Dación en pago </a:t>
                      </a:r>
                    </a:p>
                  </a:txBody>
                  <a:tcPr marL="9525" marR="9525" marT="9525" marB="0" anchor="ctr">
                    <a:lnL>
                      <a:noFill/>
                    </a:lnL>
                    <a:lnR>
                      <a:noFill/>
                    </a:lnR>
                    <a:lnT w="19050" cap="flat" cmpd="sng" algn="ctr">
                      <a:solidFill>
                        <a:srgbClr val="FFFFFF"/>
                      </a:solidFill>
                      <a:prstDash val="solid"/>
                      <a:round/>
                      <a:headEnd type="none" w="med" len="med"/>
                      <a:tailEnd type="none" w="med" len="med"/>
                    </a:lnT>
                    <a:lnB>
                      <a:noFill/>
                    </a:lnB>
                  </a:tcPr>
                </a:tc>
                <a:tc>
                  <a:txBody>
                    <a:bodyPr/>
                    <a:lstStyle/>
                    <a:p>
                      <a:pPr algn="r" fontAlgn="ctr"/>
                      <a:r>
                        <a:rPr lang="es-CO" sz="1400" b="0" i="0" u="none" strike="noStrike">
                          <a:solidFill>
                            <a:srgbClr val="000000"/>
                          </a:solidFill>
                          <a:effectLst/>
                          <a:latin typeface="Arial Narrow" panose="020B0606020202030204" pitchFamily="34" charset="0"/>
                        </a:rPr>
                        <a:t>$ 210</a:t>
                      </a:r>
                    </a:p>
                  </a:txBody>
                  <a:tcPr marL="9525" marR="9525" marT="9525" marB="0" anchor="ctr">
                    <a:lnL>
                      <a:noFill/>
                    </a:lnL>
                    <a:lnR>
                      <a:noFill/>
                    </a:lnR>
                    <a:lnT w="190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026872240"/>
                  </a:ext>
                </a:extLst>
              </a:tr>
              <a:tr h="291832">
                <a:tc>
                  <a:txBody>
                    <a:bodyPr/>
                    <a:lstStyle/>
                    <a:p>
                      <a:pPr algn="l" fontAlgn="ctr"/>
                      <a:r>
                        <a:rPr lang="es-CO" sz="1400" b="0" i="0" u="none" strike="noStrike">
                          <a:solidFill>
                            <a:srgbClr val="000000"/>
                          </a:solidFill>
                          <a:effectLst/>
                          <a:latin typeface="Arial Narrow" panose="020B0606020202030204" pitchFamily="34" charset="0"/>
                        </a:rPr>
                        <a:t>Ventas Proindivisos</a:t>
                      </a:r>
                    </a:p>
                  </a:txBody>
                  <a:tcPr marL="9525" marR="9525" marT="9525" marB="0" anchor="ctr">
                    <a:lnL>
                      <a:noFill/>
                    </a:lnL>
                    <a:lnR>
                      <a:noFill/>
                    </a:lnR>
                    <a:lnT>
                      <a:noFill/>
                    </a:lnT>
                    <a:lnB>
                      <a:noFill/>
                    </a:lnB>
                  </a:tcPr>
                </a:tc>
                <a:tc>
                  <a:txBody>
                    <a:bodyPr/>
                    <a:lstStyle/>
                    <a:p>
                      <a:pPr algn="r" fontAlgn="ctr"/>
                      <a:r>
                        <a:rPr lang="es-CO" sz="1400" b="0" i="0" u="none" strike="noStrike">
                          <a:solidFill>
                            <a:srgbClr val="000000"/>
                          </a:solidFill>
                          <a:effectLst/>
                          <a:latin typeface="Arial Narrow" panose="020B0606020202030204" pitchFamily="34" charset="0"/>
                        </a:rPr>
                        <a:t>$ 1,978</a:t>
                      </a:r>
                    </a:p>
                  </a:txBody>
                  <a:tcPr marL="9525" marR="9525" marT="9525" marB="0" anchor="ctr">
                    <a:lnL>
                      <a:noFill/>
                    </a:lnL>
                    <a:lnR>
                      <a:noFill/>
                    </a:lnR>
                    <a:lnT>
                      <a:noFill/>
                    </a:lnT>
                    <a:lnB>
                      <a:noFill/>
                    </a:lnB>
                  </a:tcPr>
                </a:tc>
                <a:extLst>
                  <a:ext uri="{0D108BD9-81ED-4DB2-BD59-A6C34878D82A}">
                    <a16:rowId xmlns:a16="http://schemas.microsoft.com/office/drawing/2014/main" val="3915345100"/>
                  </a:ext>
                </a:extLst>
              </a:tr>
              <a:tr h="340471">
                <a:tc>
                  <a:txBody>
                    <a:bodyPr/>
                    <a:lstStyle/>
                    <a:p>
                      <a:pPr algn="l" fontAlgn="ctr"/>
                      <a:r>
                        <a:rPr lang="es-CO" sz="1400" b="0" i="0" u="none" strike="noStrike">
                          <a:solidFill>
                            <a:srgbClr val="000000"/>
                          </a:solidFill>
                          <a:effectLst/>
                          <a:latin typeface="Arial Narrow" panose="020B0606020202030204" pitchFamily="34" charset="0"/>
                        </a:rPr>
                        <a:t>Exp. Utilidad Publica</a:t>
                      </a:r>
                    </a:p>
                  </a:txBody>
                  <a:tcPr marL="9525" marR="9525" marT="9525" marB="0" anchor="ctr">
                    <a:lnL>
                      <a:noFill/>
                    </a:lnL>
                    <a:lnR>
                      <a:noFill/>
                    </a:lnR>
                    <a:lnT>
                      <a:noFill/>
                    </a:lnT>
                    <a:lnB w="190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$ 44,679</a:t>
                      </a:r>
                    </a:p>
                  </a:txBody>
                  <a:tcPr marL="9525" marR="9525" marT="9525" marB="0" anchor="ctr">
                    <a:lnL>
                      <a:noFill/>
                    </a:lnL>
                    <a:lnR>
                      <a:noFill/>
                    </a:lnR>
                    <a:lnT>
                      <a:noFill/>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811718523"/>
                  </a:ext>
                </a:extLst>
              </a:tr>
              <a:tr h="352631">
                <a:tc>
                  <a:txBody>
                    <a:bodyPr/>
                    <a:lstStyle/>
                    <a:p>
                      <a:pPr algn="l" fontAlgn="ctr"/>
                      <a:r>
                        <a:rPr lang="es-CO" sz="1600" b="1" i="0" u="none" strike="noStrike">
                          <a:solidFill>
                            <a:srgbClr val="0070C0"/>
                          </a:solidFill>
                          <a:effectLst/>
                          <a:latin typeface="Arial Narrow" panose="020B0606020202030204" pitchFamily="34" charset="0"/>
                        </a:rPr>
                        <a:t>Total Proyección</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E1F2"/>
                    </a:solidFill>
                  </a:tcPr>
                </a:tc>
                <a:tc>
                  <a:txBody>
                    <a:bodyPr/>
                    <a:lstStyle/>
                    <a:p>
                      <a:pPr algn="r" fontAlgn="ctr"/>
                      <a:r>
                        <a:rPr lang="es-CO" sz="1600" b="1" i="0" u="none" strike="noStrike" dirty="0">
                          <a:solidFill>
                            <a:srgbClr val="0070C0"/>
                          </a:solidFill>
                          <a:effectLst/>
                          <a:latin typeface="Arial Narrow" panose="020B0606020202030204" pitchFamily="34" charset="0"/>
                        </a:rPr>
                        <a:t>$ 46,867</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1177932745"/>
                  </a:ext>
                </a:extLst>
              </a:tr>
            </a:tbl>
          </a:graphicData>
        </a:graphic>
      </p:graphicFrame>
      <p:graphicFrame>
        <p:nvGraphicFramePr>
          <p:cNvPr id="17" name="Tabla 16">
            <a:extLst>
              <a:ext uri="{FF2B5EF4-FFF2-40B4-BE49-F238E27FC236}">
                <a16:creationId xmlns:a16="http://schemas.microsoft.com/office/drawing/2014/main" id="{6C9FBD0F-DC78-4818-AB84-4FA055C2B7C5}"/>
              </a:ext>
            </a:extLst>
          </p:cNvPr>
          <p:cNvGraphicFramePr>
            <a:graphicFrameLocks noGrp="1"/>
          </p:cNvGraphicFramePr>
          <p:nvPr>
            <p:extLst/>
          </p:nvPr>
        </p:nvGraphicFramePr>
        <p:xfrm>
          <a:off x="482796" y="4416961"/>
          <a:ext cx="4400288" cy="1687775"/>
        </p:xfrm>
        <a:graphic>
          <a:graphicData uri="http://schemas.openxmlformats.org/drawingml/2006/table">
            <a:tbl>
              <a:tblPr/>
              <a:tblGrid>
                <a:gridCol w="2192883">
                  <a:extLst>
                    <a:ext uri="{9D8B030D-6E8A-4147-A177-3AD203B41FA5}">
                      <a16:colId xmlns:a16="http://schemas.microsoft.com/office/drawing/2014/main" val="514406142"/>
                    </a:ext>
                  </a:extLst>
                </a:gridCol>
                <a:gridCol w="914911">
                  <a:extLst>
                    <a:ext uri="{9D8B030D-6E8A-4147-A177-3AD203B41FA5}">
                      <a16:colId xmlns:a16="http://schemas.microsoft.com/office/drawing/2014/main" val="4183881171"/>
                    </a:ext>
                  </a:extLst>
                </a:gridCol>
                <a:gridCol w="1292494">
                  <a:extLst>
                    <a:ext uri="{9D8B030D-6E8A-4147-A177-3AD203B41FA5}">
                      <a16:colId xmlns:a16="http://schemas.microsoft.com/office/drawing/2014/main" val="3872347439"/>
                    </a:ext>
                  </a:extLst>
                </a:gridCol>
              </a:tblGrid>
              <a:tr h="350057">
                <a:tc>
                  <a:txBody>
                    <a:bodyPr/>
                    <a:lstStyle/>
                    <a:p>
                      <a:pPr algn="ctr" fontAlgn="ctr"/>
                      <a:r>
                        <a:rPr lang="es-CO" sz="1600" b="1" i="0" u="none" strike="noStrike">
                          <a:solidFill>
                            <a:srgbClr val="FFFFFF"/>
                          </a:solidFill>
                          <a:effectLst/>
                          <a:latin typeface="Arial Narrow" panose="020B0606020202030204" pitchFamily="34" charset="0"/>
                        </a:rPr>
                        <a:t>Exp utilidad publica</a:t>
                      </a:r>
                    </a:p>
                  </a:txBody>
                  <a:tcPr marL="0" marR="0" marT="0" marB="0" anchor="ctr">
                    <a:lnL>
                      <a:noFill/>
                    </a:lnL>
                    <a:lnR>
                      <a:noFill/>
                    </a:lnR>
                    <a:lnT>
                      <a:noFill/>
                    </a:lnT>
                    <a:lnB>
                      <a:noFill/>
                    </a:lnB>
                    <a:solidFill>
                      <a:srgbClr val="305496"/>
                    </a:solidFill>
                  </a:tcPr>
                </a:tc>
                <a:tc>
                  <a:txBody>
                    <a:bodyPr/>
                    <a:lstStyle/>
                    <a:p>
                      <a:pPr algn="ctr" fontAlgn="ctr"/>
                      <a:r>
                        <a:rPr lang="es-CO" sz="1600" b="1" i="0" u="none" strike="noStrike" dirty="0">
                          <a:solidFill>
                            <a:srgbClr val="FFFFFF"/>
                          </a:solidFill>
                          <a:effectLst/>
                          <a:latin typeface="Arial Narrow" panose="020B0606020202030204" pitchFamily="34" charset="0"/>
                        </a:rPr>
                        <a:t>FMI</a:t>
                      </a:r>
                    </a:p>
                  </a:txBody>
                  <a:tcPr marL="0" marR="0" marT="0" marB="0" anchor="ctr">
                    <a:lnL>
                      <a:noFill/>
                    </a:lnL>
                    <a:lnR>
                      <a:noFill/>
                    </a:lnR>
                    <a:lnT>
                      <a:noFill/>
                    </a:lnT>
                    <a:lnB>
                      <a:noFill/>
                    </a:lnB>
                    <a:solidFill>
                      <a:srgbClr val="305496"/>
                    </a:solidFill>
                  </a:tcPr>
                </a:tc>
                <a:tc>
                  <a:txBody>
                    <a:bodyPr/>
                    <a:lstStyle/>
                    <a:p>
                      <a:pPr algn="ctr" fontAlgn="ctr"/>
                      <a:r>
                        <a:rPr lang="es-CO" sz="1600" b="1" i="0" u="none" strike="noStrike" dirty="0">
                          <a:solidFill>
                            <a:srgbClr val="FFFFFF"/>
                          </a:solidFill>
                          <a:effectLst/>
                          <a:latin typeface="Arial Narrow" panose="020B0606020202030204" pitchFamily="34" charset="0"/>
                        </a:rPr>
                        <a:t>VR. VENTA</a:t>
                      </a:r>
                    </a:p>
                  </a:txBody>
                  <a:tcPr marL="0" marR="0" marT="0" marB="0" anchor="ctr">
                    <a:lnL>
                      <a:noFill/>
                    </a:lnL>
                    <a:lnR>
                      <a:noFill/>
                    </a:lnR>
                    <a:lnT>
                      <a:noFill/>
                    </a:lnT>
                    <a:lnB>
                      <a:noFill/>
                    </a:lnB>
                    <a:solidFill>
                      <a:srgbClr val="305496"/>
                    </a:solidFill>
                  </a:tcPr>
                </a:tc>
                <a:extLst>
                  <a:ext uri="{0D108BD9-81ED-4DB2-BD59-A6C34878D82A}">
                    <a16:rowId xmlns:a16="http://schemas.microsoft.com/office/drawing/2014/main" val="2998507870"/>
                  </a:ext>
                </a:extLst>
              </a:tr>
              <a:tr h="362559">
                <a:tc>
                  <a:txBody>
                    <a:bodyPr/>
                    <a:lstStyle/>
                    <a:p>
                      <a:pPr algn="l" fontAlgn="ctr"/>
                      <a:r>
                        <a:rPr lang="es-CO" sz="1400" b="0" i="0" u="none" strike="noStrike">
                          <a:solidFill>
                            <a:srgbClr val="000000"/>
                          </a:solidFill>
                          <a:effectLst/>
                          <a:latin typeface="Arial Narrow" panose="020B0606020202030204" pitchFamily="34" charset="0"/>
                        </a:rPr>
                        <a:t>Exp. Adtiva</a:t>
                      </a:r>
                    </a:p>
                  </a:txBody>
                  <a:tcPr marL="0" marR="0" marT="0"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11</a:t>
                      </a:r>
                    </a:p>
                  </a:txBody>
                  <a:tcPr marL="0" marR="0" marT="0" marB="0" anchor="b">
                    <a:lnL>
                      <a:noFill/>
                    </a:lnL>
                    <a:lnR>
                      <a:noFill/>
                    </a:lnR>
                    <a:lnT>
                      <a:noFill/>
                    </a:lnT>
                    <a:lnB>
                      <a:noFill/>
                    </a:lnB>
                  </a:tcPr>
                </a:tc>
                <a:tc>
                  <a:txBody>
                    <a:bodyPr/>
                    <a:lstStyle/>
                    <a:p>
                      <a:pPr algn="ctr" fontAlgn="b"/>
                      <a:r>
                        <a:rPr lang="es-CO" sz="1400" b="0" i="0" u="none" strike="noStrike" dirty="0">
                          <a:solidFill>
                            <a:srgbClr val="000000"/>
                          </a:solidFill>
                          <a:effectLst/>
                          <a:latin typeface="Arial Narrow" panose="020B0606020202030204" pitchFamily="34" charset="0"/>
                        </a:rPr>
                        <a:t>$ 1,918</a:t>
                      </a:r>
                    </a:p>
                  </a:txBody>
                  <a:tcPr marL="0" marR="0" marT="0" marB="0" anchor="b">
                    <a:lnL>
                      <a:noFill/>
                    </a:lnL>
                    <a:lnR>
                      <a:noFill/>
                    </a:lnR>
                    <a:lnT>
                      <a:noFill/>
                    </a:lnT>
                    <a:lnB>
                      <a:noFill/>
                    </a:lnB>
                  </a:tcPr>
                </a:tc>
                <a:extLst>
                  <a:ext uri="{0D108BD9-81ED-4DB2-BD59-A6C34878D82A}">
                    <a16:rowId xmlns:a16="http://schemas.microsoft.com/office/drawing/2014/main" val="2007376708"/>
                  </a:ext>
                </a:extLst>
              </a:tr>
              <a:tr h="325053">
                <a:tc>
                  <a:txBody>
                    <a:bodyPr/>
                    <a:lstStyle/>
                    <a:p>
                      <a:pPr algn="l" fontAlgn="ctr"/>
                      <a:r>
                        <a:rPr lang="es-CO" sz="1400" b="0" i="0" u="none" strike="noStrike">
                          <a:solidFill>
                            <a:srgbClr val="000000"/>
                          </a:solidFill>
                          <a:effectLst/>
                          <a:latin typeface="Arial Narrow" panose="020B0606020202030204" pitchFamily="34" charset="0"/>
                        </a:rPr>
                        <a:t>Exp Judicial</a:t>
                      </a:r>
                    </a:p>
                  </a:txBody>
                  <a:tcPr marL="0" marR="0" marT="0"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16</a:t>
                      </a:r>
                    </a:p>
                  </a:txBody>
                  <a:tcPr marL="0" marR="0" marT="0" marB="0" anchor="b">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$ 2,742</a:t>
                      </a:r>
                    </a:p>
                  </a:txBody>
                  <a:tcPr marL="0" marR="0" marT="0" marB="0" anchor="b">
                    <a:lnL>
                      <a:noFill/>
                    </a:lnL>
                    <a:lnR>
                      <a:noFill/>
                    </a:lnR>
                    <a:lnT>
                      <a:noFill/>
                    </a:lnT>
                    <a:lnB>
                      <a:noFill/>
                    </a:lnB>
                  </a:tcPr>
                </a:tc>
                <a:extLst>
                  <a:ext uri="{0D108BD9-81ED-4DB2-BD59-A6C34878D82A}">
                    <a16:rowId xmlns:a16="http://schemas.microsoft.com/office/drawing/2014/main" val="2594764738"/>
                  </a:ext>
                </a:extLst>
              </a:tr>
              <a:tr h="312551">
                <a:tc>
                  <a:txBody>
                    <a:bodyPr/>
                    <a:lstStyle/>
                    <a:p>
                      <a:pPr algn="l" fontAlgn="ctr"/>
                      <a:r>
                        <a:rPr lang="es-CO" sz="1400" b="0" i="0" u="none" strike="noStrike">
                          <a:solidFill>
                            <a:srgbClr val="000000"/>
                          </a:solidFill>
                          <a:effectLst/>
                          <a:latin typeface="Arial Narrow" panose="020B0606020202030204" pitchFamily="34" charset="0"/>
                        </a:rPr>
                        <a:t>Neg. Directa</a:t>
                      </a:r>
                    </a:p>
                  </a:txBody>
                  <a:tcPr marL="0" marR="0" marT="0"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39</a:t>
                      </a:r>
                    </a:p>
                  </a:txBody>
                  <a:tcPr marL="0" marR="0" marT="0" marB="0" anchor="b">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$ 40,019</a:t>
                      </a:r>
                    </a:p>
                  </a:txBody>
                  <a:tcPr marL="0" marR="0" marT="0" marB="0" anchor="b">
                    <a:lnL>
                      <a:noFill/>
                    </a:lnL>
                    <a:lnR>
                      <a:noFill/>
                    </a:lnR>
                    <a:lnT>
                      <a:noFill/>
                    </a:lnT>
                    <a:lnB>
                      <a:noFill/>
                    </a:lnB>
                  </a:tcPr>
                </a:tc>
                <a:extLst>
                  <a:ext uri="{0D108BD9-81ED-4DB2-BD59-A6C34878D82A}">
                    <a16:rowId xmlns:a16="http://schemas.microsoft.com/office/drawing/2014/main" val="40377519"/>
                  </a:ext>
                </a:extLst>
              </a:tr>
              <a:tr h="337555">
                <a:tc>
                  <a:txBody>
                    <a:bodyPr/>
                    <a:lstStyle/>
                    <a:p>
                      <a:pPr algn="ctr" fontAlgn="ctr"/>
                      <a:r>
                        <a:rPr lang="es-CO" sz="1600" b="1" i="0" u="none" strike="noStrike">
                          <a:solidFill>
                            <a:srgbClr val="0070C0"/>
                          </a:solidFill>
                          <a:effectLst/>
                          <a:latin typeface="Arial Narrow" panose="020B0606020202030204" pitchFamily="34" charset="0"/>
                        </a:rPr>
                        <a:t>TOTAL</a:t>
                      </a:r>
                    </a:p>
                  </a:txBody>
                  <a:tcPr marL="0" marR="0" marT="0" marB="0" anchor="ctr">
                    <a:lnL>
                      <a:noFill/>
                    </a:lnL>
                    <a:lnR>
                      <a:noFill/>
                    </a:lnR>
                    <a:lnT>
                      <a:noFill/>
                    </a:lnT>
                    <a:lnB>
                      <a:noFill/>
                    </a:lnB>
                    <a:solidFill>
                      <a:srgbClr val="D9E1F2"/>
                    </a:solidFill>
                  </a:tcPr>
                </a:tc>
                <a:tc>
                  <a:txBody>
                    <a:bodyPr/>
                    <a:lstStyle/>
                    <a:p>
                      <a:pPr algn="ctr" fontAlgn="ctr"/>
                      <a:r>
                        <a:rPr lang="es-CO" sz="1600" b="1" i="0" u="none" strike="noStrike">
                          <a:solidFill>
                            <a:srgbClr val="0070C0"/>
                          </a:solidFill>
                          <a:effectLst/>
                          <a:latin typeface="Arial Narrow" panose="020B0606020202030204" pitchFamily="34" charset="0"/>
                        </a:rPr>
                        <a:t>66</a:t>
                      </a:r>
                    </a:p>
                  </a:txBody>
                  <a:tcPr marL="0" marR="0" marT="0" marB="0" anchor="ctr">
                    <a:lnL>
                      <a:noFill/>
                    </a:lnL>
                    <a:lnR>
                      <a:noFill/>
                    </a:lnR>
                    <a:lnT>
                      <a:noFill/>
                    </a:lnT>
                    <a:lnB>
                      <a:noFill/>
                    </a:lnB>
                    <a:solidFill>
                      <a:srgbClr val="D9E1F2"/>
                    </a:solidFill>
                  </a:tcPr>
                </a:tc>
                <a:tc>
                  <a:txBody>
                    <a:bodyPr/>
                    <a:lstStyle/>
                    <a:p>
                      <a:pPr algn="ctr" fontAlgn="ctr"/>
                      <a:r>
                        <a:rPr lang="es-CO" sz="1600" b="1" i="0" u="none" strike="noStrike" dirty="0">
                          <a:solidFill>
                            <a:srgbClr val="0070C0"/>
                          </a:solidFill>
                          <a:effectLst/>
                          <a:latin typeface="Arial Narrow" panose="020B0606020202030204" pitchFamily="34" charset="0"/>
                        </a:rPr>
                        <a:t>$ 44,679</a:t>
                      </a:r>
                    </a:p>
                  </a:txBody>
                  <a:tcPr marL="0" marR="0" marT="0" marB="0" anchor="ctr">
                    <a:lnL>
                      <a:noFill/>
                    </a:lnL>
                    <a:lnR>
                      <a:noFill/>
                    </a:lnR>
                    <a:lnT>
                      <a:noFill/>
                    </a:lnT>
                    <a:lnB>
                      <a:noFill/>
                    </a:lnB>
                    <a:solidFill>
                      <a:srgbClr val="D9E1F2"/>
                    </a:solidFill>
                  </a:tcPr>
                </a:tc>
                <a:extLst>
                  <a:ext uri="{0D108BD9-81ED-4DB2-BD59-A6C34878D82A}">
                    <a16:rowId xmlns:a16="http://schemas.microsoft.com/office/drawing/2014/main" val="419645891"/>
                  </a:ext>
                </a:extLst>
              </a:tr>
            </a:tbl>
          </a:graphicData>
        </a:graphic>
      </p:graphicFrame>
      <p:cxnSp>
        <p:nvCxnSpPr>
          <p:cNvPr id="21" name="Conector recto 20">
            <a:extLst>
              <a:ext uri="{FF2B5EF4-FFF2-40B4-BE49-F238E27FC236}">
                <a16:creationId xmlns:a16="http://schemas.microsoft.com/office/drawing/2014/main" id="{78D4559B-A0D4-4306-9848-CD6DE894F756}"/>
              </a:ext>
            </a:extLst>
          </p:cNvPr>
          <p:cNvCxnSpPr>
            <a:cxnSpLocks/>
          </p:cNvCxnSpPr>
          <p:nvPr/>
        </p:nvCxnSpPr>
        <p:spPr>
          <a:xfrm>
            <a:off x="4977353" y="2894029"/>
            <a:ext cx="471340" cy="0"/>
          </a:xfrm>
          <a:prstGeom prst="line">
            <a:avLst/>
          </a:prstGeom>
          <a:ln>
            <a:headEnd type="oval"/>
          </a:ln>
        </p:spPr>
        <p:style>
          <a:lnRef idx="2">
            <a:schemeClr val="accent6"/>
          </a:lnRef>
          <a:fillRef idx="0">
            <a:schemeClr val="accent6"/>
          </a:fillRef>
          <a:effectRef idx="1">
            <a:schemeClr val="accent6"/>
          </a:effectRef>
          <a:fontRef idx="minor">
            <a:schemeClr val="tx1"/>
          </a:fontRef>
        </p:style>
      </p:cxnSp>
      <p:cxnSp>
        <p:nvCxnSpPr>
          <p:cNvPr id="23" name="Conector recto 22">
            <a:extLst>
              <a:ext uri="{FF2B5EF4-FFF2-40B4-BE49-F238E27FC236}">
                <a16:creationId xmlns:a16="http://schemas.microsoft.com/office/drawing/2014/main" id="{48F992E3-8683-42FF-AC9F-8B37DF6E23A5}"/>
              </a:ext>
            </a:extLst>
          </p:cNvPr>
          <p:cNvCxnSpPr/>
          <p:nvPr/>
        </p:nvCxnSpPr>
        <p:spPr>
          <a:xfrm>
            <a:off x="5448693" y="2894029"/>
            <a:ext cx="0" cy="904597"/>
          </a:xfrm>
          <a:prstGeom prst="line">
            <a:avLst/>
          </a:prstGeom>
        </p:spPr>
        <p:style>
          <a:lnRef idx="2">
            <a:schemeClr val="accent6"/>
          </a:lnRef>
          <a:fillRef idx="0">
            <a:schemeClr val="accent6"/>
          </a:fillRef>
          <a:effectRef idx="1">
            <a:schemeClr val="accent6"/>
          </a:effectRef>
          <a:fontRef idx="minor">
            <a:schemeClr val="tx1"/>
          </a:fontRef>
        </p:style>
      </p:cxnSp>
      <p:cxnSp>
        <p:nvCxnSpPr>
          <p:cNvPr id="25" name="Conector recto 24">
            <a:extLst>
              <a:ext uri="{FF2B5EF4-FFF2-40B4-BE49-F238E27FC236}">
                <a16:creationId xmlns:a16="http://schemas.microsoft.com/office/drawing/2014/main" id="{87C277E3-18EE-47BA-A3F1-6DEA14551302}"/>
              </a:ext>
            </a:extLst>
          </p:cNvPr>
          <p:cNvCxnSpPr/>
          <p:nvPr/>
        </p:nvCxnSpPr>
        <p:spPr>
          <a:xfrm flipH="1">
            <a:off x="2682939" y="3798626"/>
            <a:ext cx="2765754"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27" name="Conector recto 26">
            <a:extLst>
              <a:ext uri="{FF2B5EF4-FFF2-40B4-BE49-F238E27FC236}">
                <a16:creationId xmlns:a16="http://schemas.microsoft.com/office/drawing/2014/main" id="{439C2D87-FA1C-4044-814E-1AEADA9E4C12}"/>
              </a:ext>
            </a:extLst>
          </p:cNvPr>
          <p:cNvCxnSpPr>
            <a:endCxn id="17" idx="0"/>
          </p:cNvCxnSpPr>
          <p:nvPr/>
        </p:nvCxnSpPr>
        <p:spPr>
          <a:xfrm>
            <a:off x="2682939" y="3798626"/>
            <a:ext cx="1" cy="618335"/>
          </a:xfrm>
          <a:prstGeom prst="line">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9" name="Conector recto 28">
            <a:extLst>
              <a:ext uri="{FF2B5EF4-FFF2-40B4-BE49-F238E27FC236}">
                <a16:creationId xmlns:a16="http://schemas.microsoft.com/office/drawing/2014/main" id="{0CE4FBCB-72D6-427D-B2AD-378FB5137D83}"/>
              </a:ext>
            </a:extLst>
          </p:cNvPr>
          <p:cNvCxnSpPr/>
          <p:nvPr/>
        </p:nvCxnSpPr>
        <p:spPr>
          <a:xfrm>
            <a:off x="4883084" y="5635903"/>
            <a:ext cx="838986" cy="0"/>
          </a:xfrm>
          <a:prstGeom prst="line">
            <a:avLst/>
          </a:prstGeom>
          <a:ln>
            <a:headEnd type="oval"/>
          </a:ln>
        </p:spPr>
        <p:style>
          <a:lnRef idx="2">
            <a:schemeClr val="accent6"/>
          </a:lnRef>
          <a:fillRef idx="0">
            <a:schemeClr val="accent6"/>
          </a:fillRef>
          <a:effectRef idx="1">
            <a:schemeClr val="accent6"/>
          </a:effectRef>
          <a:fontRef idx="minor">
            <a:schemeClr val="tx1"/>
          </a:fontRef>
        </p:style>
      </p:cxnSp>
      <p:cxnSp>
        <p:nvCxnSpPr>
          <p:cNvPr id="31" name="Conector recto 30">
            <a:extLst>
              <a:ext uri="{FF2B5EF4-FFF2-40B4-BE49-F238E27FC236}">
                <a16:creationId xmlns:a16="http://schemas.microsoft.com/office/drawing/2014/main" id="{88FF2A22-3434-46CD-9F41-69AC6D1DE79F}"/>
              </a:ext>
            </a:extLst>
          </p:cNvPr>
          <p:cNvCxnSpPr/>
          <p:nvPr/>
        </p:nvCxnSpPr>
        <p:spPr>
          <a:xfrm>
            <a:off x="5722070" y="5635903"/>
            <a:ext cx="0" cy="670629"/>
          </a:xfrm>
          <a:prstGeom prst="line">
            <a:avLst/>
          </a:prstGeom>
        </p:spPr>
        <p:style>
          <a:lnRef idx="2">
            <a:schemeClr val="accent6"/>
          </a:lnRef>
          <a:fillRef idx="0">
            <a:schemeClr val="accent6"/>
          </a:fillRef>
          <a:effectRef idx="1">
            <a:schemeClr val="accent6"/>
          </a:effectRef>
          <a:fontRef idx="minor">
            <a:schemeClr val="tx1"/>
          </a:fontRef>
        </p:style>
      </p:cxnSp>
      <p:cxnSp>
        <p:nvCxnSpPr>
          <p:cNvPr id="33" name="Conector recto 32">
            <a:extLst>
              <a:ext uri="{FF2B5EF4-FFF2-40B4-BE49-F238E27FC236}">
                <a16:creationId xmlns:a16="http://schemas.microsoft.com/office/drawing/2014/main" id="{EAFFAA02-0A67-43A0-A54A-908DDD853DCF}"/>
              </a:ext>
            </a:extLst>
          </p:cNvPr>
          <p:cNvCxnSpPr/>
          <p:nvPr/>
        </p:nvCxnSpPr>
        <p:spPr>
          <a:xfrm>
            <a:off x="5722070" y="6306532"/>
            <a:ext cx="539213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5" name="Conector recto de flecha 34">
            <a:extLst>
              <a:ext uri="{FF2B5EF4-FFF2-40B4-BE49-F238E27FC236}">
                <a16:creationId xmlns:a16="http://schemas.microsoft.com/office/drawing/2014/main" id="{500324AE-3725-4C2C-8019-839F4F9B97CD}"/>
              </a:ext>
            </a:extLst>
          </p:cNvPr>
          <p:cNvCxnSpPr>
            <a:cxnSpLocks/>
          </p:cNvCxnSpPr>
          <p:nvPr/>
        </p:nvCxnSpPr>
        <p:spPr>
          <a:xfrm flipV="1">
            <a:off x="11114202" y="5635903"/>
            <a:ext cx="0" cy="670629"/>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graphicFrame>
        <p:nvGraphicFramePr>
          <p:cNvPr id="36" name="Tabla 35">
            <a:extLst>
              <a:ext uri="{FF2B5EF4-FFF2-40B4-BE49-F238E27FC236}">
                <a16:creationId xmlns:a16="http://schemas.microsoft.com/office/drawing/2014/main" id="{FD89D491-A393-4F70-A1DE-9BF04F907DB5}"/>
              </a:ext>
            </a:extLst>
          </p:cNvPr>
          <p:cNvGraphicFramePr>
            <a:graphicFrameLocks noGrp="1"/>
          </p:cNvGraphicFramePr>
          <p:nvPr>
            <p:extLst/>
          </p:nvPr>
        </p:nvGraphicFramePr>
        <p:xfrm>
          <a:off x="6096000" y="1986388"/>
          <a:ext cx="5718170" cy="3649511"/>
        </p:xfrm>
        <a:graphic>
          <a:graphicData uri="http://schemas.openxmlformats.org/drawingml/2006/table">
            <a:tbl>
              <a:tblPr/>
              <a:tblGrid>
                <a:gridCol w="3930389">
                  <a:extLst>
                    <a:ext uri="{9D8B030D-6E8A-4147-A177-3AD203B41FA5}">
                      <a16:colId xmlns:a16="http://schemas.microsoft.com/office/drawing/2014/main" val="2395143487"/>
                    </a:ext>
                  </a:extLst>
                </a:gridCol>
                <a:gridCol w="764242">
                  <a:extLst>
                    <a:ext uri="{9D8B030D-6E8A-4147-A177-3AD203B41FA5}">
                      <a16:colId xmlns:a16="http://schemas.microsoft.com/office/drawing/2014/main" val="2187049653"/>
                    </a:ext>
                  </a:extLst>
                </a:gridCol>
                <a:gridCol w="1023539">
                  <a:extLst>
                    <a:ext uri="{9D8B030D-6E8A-4147-A177-3AD203B41FA5}">
                      <a16:colId xmlns:a16="http://schemas.microsoft.com/office/drawing/2014/main" val="1597889378"/>
                    </a:ext>
                  </a:extLst>
                </a:gridCol>
              </a:tblGrid>
              <a:tr h="253879">
                <a:tc>
                  <a:txBody>
                    <a:bodyPr/>
                    <a:lstStyle/>
                    <a:p>
                      <a:pPr algn="ctr" fontAlgn="ctr"/>
                      <a:r>
                        <a:rPr lang="es-CO" sz="1200" b="1" i="0" u="none" strike="noStrike" dirty="0">
                          <a:solidFill>
                            <a:srgbClr val="FFFFFF"/>
                          </a:solidFill>
                          <a:effectLst/>
                          <a:latin typeface="Arial Narrow" panose="020B0606020202030204" pitchFamily="34" charset="0"/>
                        </a:rPr>
                        <a:t>ENTIDAD </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05496"/>
                    </a:solidFill>
                  </a:tcPr>
                </a:tc>
                <a:tc>
                  <a:txBody>
                    <a:bodyPr/>
                    <a:lstStyle/>
                    <a:p>
                      <a:pPr algn="ctr" fontAlgn="ctr"/>
                      <a:r>
                        <a:rPr lang="es-CO" sz="1200" b="1" i="0" u="none" strike="noStrike">
                          <a:solidFill>
                            <a:srgbClr val="FFFFFF"/>
                          </a:solidFill>
                          <a:effectLst/>
                          <a:latin typeface="Arial Narrow" panose="020B0606020202030204" pitchFamily="34" charset="0"/>
                        </a:rPr>
                        <a:t>FMI</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05496"/>
                    </a:solidFill>
                  </a:tcPr>
                </a:tc>
                <a:tc>
                  <a:txBody>
                    <a:bodyPr/>
                    <a:lstStyle/>
                    <a:p>
                      <a:pPr algn="ctr" fontAlgn="ctr"/>
                      <a:r>
                        <a:rPr lang="es-CO" sz="1200" b="1" i="0" u="none" strike="noStrike">
                          <a:solidFill>
                            <a:srgbClr val="FFFFFF"/>
                          </a:solidFill>
                          <a:effectLst/>
                          <a:latin typeface="Arial Narrow" panose="020B0606020202030204" pitchFamily="34" charset="0"/>
                        </a:rPr>
                        <a:t>VR. VENTA</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05496"/>
                    </a:solidFill>
                  </a:tcPr>
                </a:tc>
                <a:extLst>
                  <a:ext uri="{0D108BD9-81ED-4DB2-BD59-A6C34878D82A}">
                    <a16:rowId xmlns:a16="http://schemas.microsoft.com/office/drawing/2014/main" val="4258534034"/>
                  </a:ext>
                </a:extLst>
              </a:tr>
              <a:tr h="253879">
                <a:tc>
                  <a:txBody>
                    <a:bodyPr/>
                    <a:lstStyle/>
                    <a:p>
                      <a:pPr algn="l" fontAlgn="b"/>
                      <a:r>
                        <a:rPr lang="es-CO" sz="1100" b="0" i="0" u="none" strike="noStrike">
                          <a:solidFill>
                            <a:srgbClr val="000000"/>
                          </a:solidFill>
                          <a:effectLst/>
                          <a:latin typeface="Arial Narrow" panose="020B0606020202030204" pitchFamily="34" charset="0"/>
                        </a:rPr>
                        <a:t>DRUMMOND LTDA COLOMBIA</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4</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$ 30,000</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77208358"/>
                  </a:ext>
                </a:extLst>
              </a:tr>
              <a:tr h="253879">
                <a:tc>
                  <a:txBody>
                    <a:bodyPr/>
                    <a:lstStyle/>
                    <a:p>
                      <a:pPr algn="l" fontAlgn="b"/>
                      <a:r>
                        <a:rPr lang="es-CO" sz="1100" b="0" i="0" u="none" strike="noStrike">
                          <a:solidFill>
                            <a:srgbClr val="000000"/>
                          </a:solidFill>
                          <a:effectLst/>
                          <a:latin typeface="Arial Narrow" panose="020B0606020202030204" pitchFamily="34" charset="0"/>
                        </a:rPr>
                        <a:t>EMPRESA DE RENOVACOIN Y DESARROLLO URBANO DE BTA</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14</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$ 3,627</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28236045"/>
                  </a:ext>
                </a:extLst>
              </a:tr>
              <a:tr h="253879">
                <a:tc>
                  <a:txBody>
                    <a:bodyPr/>
                    <a:lstStyle/>
                    <a:p>
                      <a:pPr algn="l" fontAlgn="b"/>
                      <a:r>
                        <a:rPr lang="es-CO" sz="1100" b="0" i="0" u="none" strike="noStrike">
                          <a:solidFill>
                            <a:srgbClr val="000000"/>
                          </a:solidFill>
                          <a:effectLst/>
                          <a:latin typeface="Arial Narrow" panose="020B0606020202030204" pitchFamily="34" charset="0"/>
                        </a:rPr>
                        <a:t>MUNICIPIO DE LETICIA </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1</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$ 1,530</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450734314"/>
                  </a:ext>
                </a:extLst>
              </a:tr>
              <a:tr h="253879">
                <a:tc>
                  <a:txBody>
                    <a:bodyPr/>
                    <a:lstStyle/>
                    <a:p>
                      <a:pPr algn="l" fontAlgn="b"/>
                      <a:r>
                        <a:rPr lang="es-CO" sz="1100" b="0" i="0" u="none" strike="noStrike">
                          <a:solidFill>
                            <a:srgbClr val="000000"/>
                          </a:solidFill>
                          <a:effectLst/>
                          <a:latin typeface="Arial Narrow" panose="020B0606020202030204" pitchFamily="34" charset="0"/>
                        </a:rPr>
                        <a:t> ANI- AGENCIA NACIONAL DE INFRAESTRUCTURA </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8</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$ 1,087</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968089088"/>
                  </a:ext>
                </a:extLst>
              </a:tr>
              <a:tr h="253879">
                <a:tc>
                  <a:txBody>
                    <a:bodyPr/>
                    <a:lstStyle/>
                    <a:p>
                      <a:pPr algn="l" fontAlgn="b"/>
                      <a:r>
                        <a:rPr lang="es-CO" sz="1100" b="0" i="0" u="none" strike="noStrike">
                          <a:solidFill>
                            <a:srgbClr val="000000"/>
                          </a:solidFill>
                          <a:effectLst/>
                          <a:latin typeface="Arial Narrow" panose="020B0606020202030204" pitchFamily="34" charset="0"/>
                        </a:rPr>
                        <a:t>SECRETARIA PRODUCTIVIDAD Y COMPETITIVIDAD ANTIOQUIA</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1</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$ 1,020</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88375808"/>
                  </a:ext>
                </a:extLst>
              </a:tr>
              <a:tr h="253879">
                <a:tc>
                  <a:txBody>
                    <a:bodyPr/>
                    <a:lstStyle/>
                    <a:p>
                      <a:pPr algn="l" fontAlgn="b"/>
                      <a:r>
                        <a:rPr lang="es-CO" sz="1100" b="0" i="0" u="none" strike="noStrike">
                          <a:solidFill>
                            <a:srgbClr val="000000"/>
                          </a:solidFill>
                          <a:effectLst/>
                          <a:latin typeface="Arial Narrow" panose="020B0606020202030204" pitchFamily="34" charset="0"/>
                        </a:rPr>
                        <a:t>INSTITUTO DE DESARROLLO URBANO DE  BOGOTA</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1</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$ 917</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040415921"/>
                  </a:ext>
                </a:extLst>
              </a:tr>
              <a:tr h="253879">
                <a:tc>
                  <a:txBody>
                    <a:bodyPr/>
                    <a:lstStyle/>
                    <a:p>
                      <a:pPr algn="l" fontAlgn="b"/>
                      <a:r>
                        <a:rPr lang="es-CO" sz="1100" b="0" i="0" u="none" strike="noStrike">
                          <a:solidFill>
                            <a:srgbClr val="000000"/>
                          </a:solidFill>
                          <a:effectLst/>
                          <a:latin typeface="Arial Narrow" panose="020B0606020202030204" pitchFamily="34" charset="0"/>
                        </a:rPr>
                        <a:t>MUNICIPIO DE IBAGUE </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1</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$ 684</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722233740"/>
                  </a:ext>
                </a:extLst>
              </a:tr>
              <a:tr h="253879">
                <a:tc>
                  <a:txBody>
                    <a:bodyPr/>
                    <a:lstStyle/>
                    <a:p>
                      <a:pPr algn="l" fontAlgn="b"/>
                      <a:r>
                        <a:rPr lang="es-CO" sz="1100" b="0" i="0" u="none" strike="noStrike">
                          <a:solidFill>
                            <a:srgbClr val="000000"/>
                          </a:solidFill>
                          <a:effectLst/>
                          <a:latin typeface="Arial Narrow" panose="020B0606020202030204" pitchFamily="34" charset="0"/>
                        </a:rPr>
                        <a:t>EMPRESA DE DESARROLLO UBANO DE MEDELLIN</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1</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$ 476</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021205353"/>
                  </a:ext>
                </a:extLst>
              </a:tr>
              <a:tr h="253879">
                <a:tc>
                  <a:txBody>
                    <a:bodyPr/>
                    <a:lstStyle/>
                    <a:p>
                      <a:pPr algn="l" fontAlgn="b"/>
                      <a:r>
                        <a:rPr lang="es-CO" sz="1100" b="0" i="0" u="none" strike="noStrike">
                          <a:solidFill>
                            <a:srgbClr val="000000"/>
                          </a:solidFill>
                          <a:effectLst/>
                          <a:latin typeface="Arial Narrow" panose="020B0606020202030204" pitchFamily="34" charset="0"/>
                        </a:rPr>
                        <a:t>EMPRESA DE RENOVACION URBANA DE CALI</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5</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$ 326</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639898809"/>
                  </a:ext>
                </a:extLst>
              </a:tr>
              <a:tr h="253879">
                <a:tc>
                  <a:txBody>
                    <a:bodyPr/>
                    <a:lstStyle/>
                    <a:p>
                      <a:pPr algn="l" fontAlgn="b"/>
                      <a:r>
                        <a:rPr lang="es-CO" sz="1100" b="0" i="0" u="none" strike="noStrike">
                          <a:solidFill>
                            <a:srgbClr val="000000"/>
                          </a:solidFill>
                          <a:effectLst/>
                          <a:latin typeface="Arial Narrow" panose="020B0606020202030204" pitchFamily="34" charset="0"/>
                        </a:rPr>
                        <a:t>TRANSMISORA COLOMBIANA DE  ENERGIA E.S.P</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1</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$ 178</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733934949"/>
                  </a:ext>
                </a:extLst>
              </a:tr>
              <a:tr h="253879">
                <a:tc>
                  <a:txBody>
                    <a:bodyPr/>
                    <a:lstStyle/>
                    <a:p>
                      <a:pPr algn="l" fontAlgn="b"/>
                      <a:r>
                        <a:rPr lang="es-CO" sz="1100" b="0" i="0" u="none" strike="noStrike">
                          <a:solidFill>
                            <a:srgbClr val="000000"/>
                          </a:solidFill>
                          <a:effectLst/>
                          <a:latin typeface="Arial Narrow" panose="020B0606020202030204" pitchFamily="34" charset="0"/>
                        </a:rPr>
                        <a:t>EPM- HIDROITUANGO</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1</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$ 174</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871660372"/>
                  </a:ext>
                </a:extLst>
              </a:tr>
              <a:tr h="253879">
                <a:tc>
                  <a:txBody>
                    <a:bodyPr/>
                    <a:lstStyle/>
                    <a:p>
                      <a:pPr algn="l" fontAlgn="b"/>
                      <a:r>
                        <a:rPr lang="es-CO" sz="1100" b="0" i="0" u="none" strike="noStrike">
                          <a:solidFill>
                            <a:srgbClr val="000000"/>
                          </a:solidFill>
                          <a:effectLst/>
                          <a:latin typeface="Arial Narrow" panose="020B0606020202030204" pitchFamily="34" charset="0"/>
                        </a:rPr>
                        <a:t>AGUAS DE MANIZALES</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1</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Arial Narrow" panose="020B0606020202030204" pitchFamily="34" charset="0"/>
                        </a:rPr>
                        <a:t>$ 1</a:t>
                      </a:r>
                    </a:p>
                  </a:txBody>
                  <a:tcPr marL="9525" marR="9525" marT="9525"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357113947"/>
                  </a:ext>
                </a:extLst>
              </a:tr>
              <a:tr h="349084">
                <a:tc>
                  <a:txBody>
                    <a:bodyPr/>
                    <a:lstStyle/>
                    <a:p>
                      <a:pPr algn="ctr" fontAlgn="ctr"/>
                      <a:r>
                        <a:rPr lang="es-CO" sz="1800" b="1" i="0" u="none" strike="noStrike" dirty="0">
                          <a:solidFill>
                            <a:srgbClr val="0070C0"/>
                          </a:solidFill>
                          <a:effectLst/>
                          <a:latin typeface="Arial Narrow" panose="020B0606020202030204" pitchFamily="34" charset="0"/>
                        </a:rPr>
                        <a:t>TOTAL</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s-CO" sz="1800" b="1" i="0" u="none" strike="noStrike">
                          <a:solidFill>
                            <a:srgbClr val="0070C0"/>
                          </a:solidFill>
                          <a:effectLst/>
                          <a:latin typeface="Arial Narrow" panose="020B0606020202030204" pitchFamily="34" charset="0"/>
                        </a:rPr>
                        <a:t>39</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E1F2"/>
                    </a:solidFill>
                  </a:tcPr>
                </a:tc>
                <a:tc>
                  <a:txBody>
                    <a:bodyPr/>
                    <a:lstStyle/>
                    <a:p>
                      <a:pPr algn="ctr" fontAlgn="ctr"/>
                      <a:r>
                        <a:rPr lang="es-CO" sz="1800" b="1" i="0" u="none" strike="noStrike" dirty="0">
                          <a:solidFill>
                            <a:srgbClr val="0070C0"/>
                          </a:solidFill>
                          <a:effectLst/>
                          <a:latin typeface="Arial Narrow" panose="020B0606020202030204" pitchFamily="34" charset="0"/>
                        </a:rPr>
                        <a:t>$ 40,019</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2521054031"/>
                  </a:ext>
                </a:extLst>
              </a:tr>
            </a:tbl>
          </a:graphicData>
        </a:graphic>
      </p:graphicFrame>
      <p:sp>
        <p:nvSpPr>
          <p:cNvPr id="20" name="CuadroTexto 19">
            <a:extLst>
              <a:ext uri="{FF2B5EF4-FFF2-40B4-BE49-F238E27FC236}">
                <a16:creationId xmlns:a16="http://schemas.microsoft.com/office/drawing/2014/main" id="{E0EADC54-7551-4455-AB10-0EA4A976860A}"/>
              </a:ext>
            </a:extLst>
          </p:cNvPr>
          <p:cNvSpPr txBox="1"/>
          <p:nvPr/>
        </p:nvSpPr>
        <p:spPr>
          <a:xfrm>
            <a:off x="8793782"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3930959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0"/>
            <a:ext cx="6096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F8E711C3-1BE5-457D-ABCD-A23FD859B71D}"/>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5" name="CuadroTexto 4"/>
          <p:cNvSpPr txBox="1"/>
          <p:nvPr/>
        </p:nvSpPr>
        <p:spPr>
          <a:xfrm>
            <a:off x="444138" y="1607612"/>
            <a:ext cx="5390605" cy="3785652"/>
          </a:xfrm>
          <a:prstGeom prst="rect">
            <a:avLst/>
          </a:prstGeom>
          <a:noFill/>
        </p:spPr>
        <p:txBody>
          <a:bodyPr wrap="square" rtlCol="0">
            <a:spAutoFit/>
          </a:bodyPr>
          <a:lstStyle/>
          <a:p>
            <a:pPr algn="ctr"/>
            <a:r>
              <a:rPr lang="es-CO" sz="6000" b="1" dirty="0">
                <a:solidFill>
                  <a:schemeClr val="bg1"/>
                </a:solidFill>
                <a:latin typeface="Arial Narrow" panose="020B0606020202030204" pitchFamily="34" charset="0"/>
              </a:rPr>
              <a:t>Resultados </a:t>
            </a:r>
          </a:p>
          <a:p>
            <a:pPr algn="ctr"/>
            <a:r>
              <a:rPr lang="es-CO" sz="6000" b="1" dirty="0">
                <a:solidFill>
                  <a:schemeClr val="bg1"/>
                </a:solidFill>
                <a:latin typeface="Arial Narrow" panose="020B0606020202030204" pitchFamily="34" charset="0"/>
              </a:rPr>
              <a:t>Comercialización Inmuebles CISA</a:t>
            </a:r>
          </a:p>
          <a:p>
            <a:pPr algn="ctr"/>
            <a:r>
              <a:rPr lang="es-CO" sz="6000" b="1" dirty="0">
                <a:solidFill>
                  <a:schemeClr val="bg1"/>
                </a:solidFill>
                <a:latin typeface="Arial Narrow" panose="020B0606020202030204" pitchFamily="34" charset="0"/>
              </a:rPr>
              <a:t>Octubre 2019.</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4906" y="5506608"/>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36</a:t>
            </a:fld>
            <a:endParaRPr lang="es-ES"/>
          </a:p>
        </p:txBody>
      </p:sp>
    </p:spTree>
    <p:extLst>
      <p:ext uri="{BB962C8B-B14F-4D97-AF65-F5344CB8AC3E}">
        <p14:creationId xmlns:p14="http://schemas.microsoft.com/office/powerpoint/2010/main" val="2651604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Resultado Comercialización Inmuebles – CISA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octubre 2019</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35" name="CuadroTexto 34">
            <a:extLst>
              <a:ext uri="{FF2B5EF4-FFF2-40B4-BE49-F238E27FC236}">
                <a16:creationId xmlns:a16="http://schemas.microsoft.com/office/drawing/2014/main" id="{53B06936-D9E2-4ECC-97CA-0E482A2E39A1}"/>
              </a:ext>
            </a:extLst>
          </p:cNvPr>
          <p:cNvSpPr txBox="1"/>
          <p:nvPr/>
        </p:nvSpPr>
        <p:spPr>
          <a:xfrm>
            <a:off x="520684" y="1089142"/>
            <a:ext cx="5575316" cy="523220"/>
          </a:xfrm>
          <a:prstGeom prst="rect">
            <a:avLst/>
          </a:prstGeom>
          <a:noFill/>
        </p:spPr>
        <p:txBody>
          <a:bodyPr wrap="square" rtlCol="0">
            <a:spAutoFit/>
          </a:bodyPr>
          <a:lstStyle/>
          <a:p>
            <a:r>
              <a:rPr lang="es-CO" b="1" dirty="0">
                <a:latin typeface="Arial Narrow" panose="020B0606020202030204" pitchFamily="34" charset="0"/>
              </a:rPr>
              <a:t>Valor venta de inmuebles: </a:t>
            </a:r>
            <a:r>
              <a:rPr lang="es-CO" sz="2800" b="1" dirty="0">
                <a:solidFill>
                  <a:schemeClr val="accent2">
                    <a:lumMod val="75000"/>
                  </a:schemeClr>
                </a:solidFill>
                <a:latin typeface="Arial Narrow" panose="020B0606020202030204" pitchFamily="34" charset="0"/>
              </a:rPr>
              <a:t>$228.241</a:t>
            </a:r>
            <a:endParaRPr lang="es-CO" b="1" dirty="0">
              <a:solidFill>
                <a:schemeClr val="accent2">
                  <a:lumMod val="75000"/>
                </a:schemeClr>
              </a:solidFill>
              <a:latin typeface="Arial Narrow" panose="020B0606020202030204" pitchFamily="34" charset="0"/>
            </a:endParaRPr>
          </a:p>
        </p:txBody>
      </p:sp>
      <p:sp>
        <p:nvSpPr>
          <p:cNvPr id="36" name="CuadroTexto 35">
            <a:extLst>
              <a:ext uri="{FF2B5EF4-FFF2-40B4-BE49-F238E27FC236}">
                <a16:creationId xmlns:a16="http://schemas.microsoft.com/office/drawing/2014/main" id="{7566BC5A-8647-40DE-A347-4B8D6C77865F}"/>
              </a:ext>
            </a:extLst>
          </p:cNvPr>
          <p:cNvSpPr txBox="1"/>
          <p:nvPr/>
        </p:nvSpPr>
        <p:spPr>
          <a:xfrm>
            <a:off x="6096000" y="1091487"/>
            <a:ext cx="5966592" cy="523220"/>
          </a:xfrm>
          <a:prstGeom prst="rect">
            <a:avLst/>
          </a:prstGeom>
          <a:noFill/>
        </p:spPr>
        <p:txBody>
          <a:bodyPr wrap="square" rtlCol="0">
            <a:spAutoFit/>
          </a:bodyPr>
          <a:lstStyle/>
          <a:p>
            <a:r>
              <a:rPr lang="es-CO" b="1" dirty="0" err="1">
                <a:latin typeface="Arial Narrow" panose="020B0606020202030204" pitchFamily="34" charset="0"/>
              </a:rPr>
              <a:t>Cant</a:t>
            </a:r>
            <a:r>
              <a:rPr lang="es-CO" b="1" dirty="0">
                <a:latin typeface="Arial Narrow" panose="020B0606020202030204" pitchFamily="34" charset="0"/>
              </a:rPr>
              <a:t>. Inmuebles Vendidos:	</a:t>
            </a:r>
            <a:r>
              <a:rPr lang="es-CO" sz="2800" b="1" dirty="0">
                <a:solidFill>
                  <a:schemeClr val="accent2">
                    <a:lumMod val="75000"/>
                  </a:schemeClr>
                </a:solidFill>
                <a:latin typeface="Arial Narrow" panose="020B0606020202030204" pitchFamily="34" charset="0"/>
              </a:rPr>
              <a:t>649 Unid. / 831 FMI.</a:t>
            </a:r>
            <a:endParaRPr lang="es-CO" b="1" dirty="0">
              <a:solidFill>
                <a:schemeClr val="accent2">
                  <a:lumMod val="75000"/>
                </a:schemeClr>
              </a:solidFill>
              <a:latin typeface="Arial Narrow" panose="020B0606020202030204" pitchFamily="34" charset="0"/>
            </a:endParaRPr>
          </a:p>
        </p:txBody>
      </p:sp>
      <p:cxnSp>
        <p:nvCxnSpPr>
          <p:cNvPr id="42" name="Conector recto 41">
            <a:extLst>
              <a:ext uri="{FF2B5EF4-FFF2-40B4-BE49-F238E27FC236}">
                <a16:creationId xmlns:a16="http://schemas.microsoft.com/office/drawing/2014/main" id="{43ABDC01-BA6A-447D-947A-E1628C9C93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51" name="CuadroTexto 50">
            <a:extLst>
              <a:ext uri="{FF2B5EF4-FFF2-40B4-BE49-F238E27FC236}">
                <a16:creationId xmlns:a16="http://schemas.microsoft.com/office/drawing/2014/main" id="{8895C122-2226-4738-900D-345EBDA6FFF7}"/>
              </a:ext>
            </a:extLst>
          </p:cNvPr>
          <p:cNvSpPr txBox="1"/>
          <p:nvPr/>
        </p:nvSpPr>
        <p:spPr>
          <a:xfrm>
            <a:off x="520685" y="5118627"/>
            <a:ext cx="10817864" cy="1200329"/>
          </a:xfrm>
          <a:prstGeom prst="rect">
            <a:avLst/>
          </a:prstGeom>
          <a:noFill/>
        </p:spPr>
        <p:txBody>
          <a:bodyPr wrap="square" rtlCol="0">
            <a:spAutoFit/>
          </a:bodyPr>
          <a:lstStyle/>
          <a:p>
            <a:pPr marL="342900" indent="-342900">
              <a:buFont typeface="Arial" panose="020B0604020202020204" pitchFamily="34" charset="0"/>
              <a:buChar char="•"/>
            </a:pPr>
            <a:r>
              <a:rPr lang="es-CO" dirty="0">
                <a:latin typeface="Arial Narrow" panose="020B0606020202030204" pitchFamily="34" charset="0"/>
              </a:rPr>
              <a:t>472 Unidades vendidas han sido </a:t>
            </a:r>
            <a:r>
              <a:rPr lang="es-CO" b="1" dirty="0">
                <a:solidFill>
                  <a:schemeClr val="accent5">
                    <a:lumMod val="75000"/>
                  </a:schemeClr>
                </a:solidFill>
                <a:latin typeface="Arial Narrow" panose="020B0606020202030204" pitchFamily="34" charset="0"/>
              </a:rPr>
              <a:t>Extintas</a:t>
            </a:r>
            <a:r>
              <a:rPr lang="es-CO" dirty="0">
                <a:solidFill>
                  <a:schemeClr val="accent5">
                    <a:lumMod val="75000"/>
                  </a:schemeClr>
                </a:solidFill>
                <a:latin typeface="Arial Narrow" panose="020B0606020202030204" pitchFamily="34" charset="0"/>
              </a:rPr>
              <a:t> </a:t>
            </a:r>
            <a:r>
              <a:rPr lang="es-CO" dirty="0">
                <a:latin typeface="Arial Narrow" panose="020B0606020202030204" pitchFamily="34" charset="0"/>
              </a:rPr>
              <a:t>y representan el 86% del valor de las ventas aportando </a:t>
            </a:r>
            <a:r>
              <a:rPr lang="es-CO" b="1" dirty="0">
                <a:solidFill>
                  <a:schemeClr val="accent5">
                    <a:lumMod val="75000"/>
                  </a:schemeClr>
                </a:solidFill>
                <a:latin typeface="Arial Narrow" panose="020B0606020202030204" pitchFamily="34" charset="0"/>
              </a:rPr>
              <a:t>$195.643</a:t>
            </a:r>
          </a:p>
          <a:p>
            <a:pPr marL="342900" indent="-342900">
              <a:buFont typeface="Arial" panose="020B0604020202020204" pitchFamily="34" charset="0"/>
              <a:buChar char="•"/>
            </a:pPr>
            <a:r>
              <a:rPr lang="es-CO" dirty="0">
                <a:latin typeface="Arial Narrow" panose="020B0606020202030204" pitchFamily="34" charset="0"/>
              </a:rPr>
              <a:t>170 Unidades vendidas han sido por </a:t>
            </a:r>
            <a:r>
              <a:rPr lang="es-CO" b="1" dirty="0">
                <a:solidFill>
                  <a:schemeClr val="accent5">
                    <a:lumMod val="75000"/>
                  </a:schemeClr>
                </a:solidFill>
                <a:latin typeface="Arial Narrow" panose="020B0606020202030204" pitchFamily="34" charset="0"/>
              </a:rPr>
              <a:t>Enajenación Temprana </a:t>
            </a:r>
            <a:r>
              <a:rPr lang="es-CO" dirty="0">
                <a:latin typeface="Arial Narrow" panose="020B0606020202030204" pitchFamily="34" charset="0"/>
              </a:rPr>
              <a:t>y representan el 12% de las ventas aportando </a:t>
            </a:r>
            <a:r>
              <a:rPr lang="es-CO" b="1" dirty="0">
                <a:solidFill>
                  <a:schemeClr val="accent5">
                    <a:lumMod val="75000"/>
                  </a:schemeClr>
                </a:solidFill>
                <a:latin typeface="Arial Narrow" panose="020B0606020202030204" pitchFamily="34" charset="0"/>
              </a:rPr>
              <a:t>$27.645</a:t>
            </a:r>
          </a:p>
          <a:p>
            <a:pPr marL="342900" indent="-342900">
              <a:buFont typeface="Arial" panose="020B0604020202020204" pitchFamily="34" charset="0"/>
              <a:buChar char="•"/>
            </a:pPr>
            <a:r>
              <a:rPr lang="es-CO" dirty="0">
                <a:latin typeface="Arial Narrow" panose="020B0606020202030204" pitchFamily="34" charset="0"/>
              </a:rPr>
              <a:t>7 Unidades vendidas han sido </a:t>
            </a:r>
            <a:r>
              <a:rPr lang="es-CO" b="1" dirty="0">
                <a:solidFill>
                  <a:schemeClr val="accent5">
                    <a:lumMod val="75000"/>
                  </a:schemeClr>
                </a:solidFill>
                <a:latin typeface="Arial Narrow" panose="020B0606020202030204" pitchFamily="34" charset="0"/>
              </a:rPr>
              <a:t>Sociales</a:t>
            </a:r>
            <a:r>
              <a:rPr lang="es-CO" dirty="0">
                <a:solidFill>
                  <a:schemeClr val="accent1">
                    <a:lumMod val="75000"/>
                  </a:schemeClr>
                </a:solidFill>
                <a:latin typeface="Arial Narrow" panose="020B0606020202030204" pitchFamily="34" charset="0"/>
              </a:rPr>
              <a:t> </a:t>
            </a:r>
            <a:r>
              <a:rPr lang="es-CO" dirty="0">
                <a:latin typeface="Arial Narrow" panose="020B0606020202030204" pitchFamily="34" charset="0"/>
              </a:rPr>
              <a:t>y representan el 2%  del valor de las ventas, aportando </a:t>
            </a:r>
            <a:r>
              <a:rPr lang="es-CO" b="1" dirty="0">
                <a:solidFill>
                  <a:schemeClr val="accent5">
                    <a:lumMod val="75000"/>
                  </a:schemeClr>
                </a:solidFill>
                <a:latin typeface="Arial Narrow" panose="020B0606020202030204" pitchFamily="34" charset="0"/>
              </a:rPr>
              <a:t>$4.951</a:t>
            </a:r>
          </a:p>
          <a:p>
            <a:pPr marL="342900" indent="-342900">
              <a:buFont typeface="Arial" panose="020B0604020202020204" pitchFamily="34" charset="0"/>
              <a:buChar char="•"/>
            </a:pPr>
            <a:r>
              <a:rPr lang="es-CO" dirty="0">
                <a:latin typeface="Arial Narrow" panose="020B0606020202030204" pitchFamily="34" charset="0"/>
              </a:rPr>
              <a:t>De los inmuebles vendidos (432 unidades), son de </a:t>
            </a:r>
            <a:r>
              <a:rPr lang="es-CO" b="1" dirty="0">
                <a:solidFill>
                  <a:schemeClr val="accent5">
                    <a:lumMod val="75000"/>
                  </a:schemeClr>
                </a:solidFill>
                <a:latin typeface="Arial Narrow" panose="020B0606020202030204" pitchFamily="34" charset="0"/>
              </a:rPr>
              <a:t>uso de vivienda</a:t>
            </a:r>
            <a:r>
              <a:rPr lang="es-CO" dirty="0">
                <a:solidFill>
                  <a:schemeClr val="accent5">
                    <a:lumMod val="75000"/>
                  </a:schemeClr>
                </a:solidFill>
                <a:latin typeface="Arial Narrow" panose="020B0606020202030204" pitchFamily="34" charset="0"/>
              </a:rPr>
              <a:t>, </a:t>
            </a:r>
            <a:r>
              <a:rPr lang="es-CO" dirty="0">
                <a:latin typeface="Arial Narrow" panose="020B0606020202030204" pitchFamily="34" charset="0"/>
              </a:rPr>
              <a:t>aportando </a:t>
            </a:r>
            <a:r>
              <a:rPr lang="es-CO" b="1" dirty="0">
                <a:solidFill>
                  <a:schemeClr val="accent5">
                    <a:lumMod val="75000"/>
                  </a:schemeClr>
                </a:solidFill>
                <a:latin typeface="Arial Narrow" panose="020B0606020202030204" pitchFamily="34" charset="0"/>
              </a:rPr>
              <a:t>$162.841 </a:t>
            </a:r>
            <a:r>
              <a:rPr lang="es-CO" dirty="0">
                <a:latin typeface="Arial Narrow" panose="020B0606020202030204" pitchFamily="34" charset="0"/>
              </a:rPr>
              <a:t>(67%)</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37</a:t>
            </a:fld>
            <a:endParaRPr lang="es-ES"/>
          </a:p>
        </p:txBody>
      </p:sp>
      <p:sp>
        <p:nvSpPr>
          <p:cNvPr id="15" name="CuadroTexto 14">
            <a:extLst>
              <a:ext uri="{FF2B5EF4-FFF2-40B4-BE49-F238E27FC236}">
                <a16:creationId xmlns:a16="http://schemas.microsoft.com/office/drawing/2014/main" id="{35CA2872-41A0-451F-AD84-0CAE5327B741}"/>
              </a:ext>
            </a:extLst>
          </p:cNvPr>
          <p:cNvSpPr txBox="1"/>
          <p:nvPr/>
        </p:nvSpPr>
        <p:spPr>
          <a:xfrm>
            <a:off x="1002760" y="4238454"/>
            <a:ext cx="456682" cy="261610"/>
          </a:xfrm>
          <a:prstGeom prst="rect">
            <a:avLst/>
          </a:prstGeom>
          <a:noFill/>
        </p:spPr>
        <p:txBody>
          <a:bodyPr wrap="square" rtlCol="0">
            <a:spAutoFit/>
          </a:bodyPr>
          <a:lstStyle/>
          <a:p>
            <a:r>
              <a:rPr lang="es-CO" sz="1050" b="1" dirty="0">
                <a:solidFill>
                  <a:schemeClr val="bg1"/>
                </a:solidFill>
              </a:rPr>
              <a:t>4%</a:t>
            </a:r>
          </a:p>
        </p:txBody>
      </p:sp>
      <p:sp>
        <p:nvSpPr>
          <p:cNvPr id="16" name="CuadroTexto 15">
            <a:extLst>
              <a:ext uri="{FF2B5EF4-FFF2-40B4-BE49-F238E27FC236}">
                <a16:creationId xmlns:a16="http://schemas.microsoft.com/office/drawing/2014/main" id="{A12AFF56-C4F0-416F-BB16-11439996EE74}"/>
              </a:ext>
            </a:extLst>
          </p:cNvPr>
          <p:cNvSpPr txBox="1"/>
          <p:nvPr/>
        </p:nvSpPr>
        <p:spPr>
          <a:xfrm>
            <a:off x="1995905" y="4174728"/>
            <a:ext cx="456682" cy="261610"/>
          </a:xfrm>
          <a:prstGeom prst="rect">
            <a:avLst/>
          </a:prstGeom>
          <a:noFill/>
        </p:spPr>
        <p:txBody>
          <a:bodyPr wrap="square" rtlCol="0">
            <a:spAutoFit/>
          </a:bodyPr>
          <a:lstStyle/>
          <a:p>
            <a:r>
              <a:rPr lang="es-CO" sz="1050" b="1" dirty="0">
                <a:solidFill>
                  <a:schemeClr val="bg1"/>
                </a:solidFill>
              </a:rPr>
              <a:t>10%</a:t>
            </a:r>
          </a:p>
        </p:txBody>
      </p:sp>
      <p:sp>
        <p:nvSpPr>
          <p:cNvPr id="17" name="CuadroTexto 16">
            <a:extLst>
              <a:ext uri="{FF2B5EF4-FFF2-40B4-BE49-F238E27FC236}">
                <a16:creationId xmlns:a16="http://schemas.microsoft.com/office/drawing/2014/main" id="{9B712D01-C618-4962-8605-C3E09922816C}"/>
              </a:ext>
            </a:extLst>
          </p:cNvPr>
          <p:cNvSpPr txBox="1"/>
          <p:nvPr/>
        </p:nvSpPr>
        <p:spPr>
          <a:xfrm>
            <a:off x="3002703" y="3441527"/>
            <a:ext cx="456682" cy="253916"/>
          </a:xfrm>
          <a:prstGeom prst="rect">
            <a:avLst/>
          </a:prstGeom>
          <a:noFill/>
        </p:spPr>
        <p:txBody>
          <a:bodyPr wrap="square" rtlCol="0">
            <a:spAutoFit/>
          </a:bodyPr>
          <a:lstStyle/>
          <a:p>
            <a:r>
              <a:rPr lang="es-CO" sz="1050" b="1" dirty="0">
                <a:solidFill>
                  <a:schemeClr val="bg1"/>
                </a:solidFill>
              </a:rPr>
              <a:t>20%</a:t>
            </a:r>
          </a:p>
        </p:txBody>
      </p:sp>
      <p:sp>
        <p:nvSpPr>
          <p:cNvPr id="19" name="CuadroTexto 18">
            <a:extLst>
              <a:ext uri="{FF2B5EF4-FFF2-40B4-BE49-F238E27FC236}">
                <a16:creationId xmlns:a16="http://schemas.microsoft.com/office/drawing/2014/main" id="{9079F8BA-3CFD-4A77-9E46-CB0A6BF4E9E3}"/>
              </a:ext>
            </a:extLst>
          </p:cNvPr>
          <p:cNvSpPr txBox="1"/>
          <p:nvPr/>
        </p:nvSpPr>
        <p:spPr>
          <a:xfrm>
            <a:off x="4024375" y="2089126"/>
            <a:ext cx="456682" cy="253916"/>
          </a:xfrm>
          <a:prstGeom prst="rect">
            <a:avLst/>
          </a:prstGeom>
          <a:noFill/>
        </p:spPr>
        <p:txBody>
          <a:bodyPr wrap="square" rtlCol="0">
            <a:spAutoFit/>
          </a:bodyPr>
          <a:lstStyle/>
          <a:p>
            <a:r>
              <a:rPr lang="es-CO" sz="1050" b="1" dirty="0">
                <a:solidFill>
                  <a:schemeClr val="bg1"/>
                </a:solidFill>
              </a:rPr>
              <a:t>46%</a:t>
            </a:r>
          </a:p>
        </p:txBody>
      </p:sp>
      <p:sp>
        <p:nvSpPr>
          <p:cNvPr id="20" name="CuadroTexto 19">
            <a:extLst>
              <a:ext uri="{FF2B5EF4-FFF2-40B4-BE49-F238E27FC236}">
                <a16:creationId xmlns:a16="http://schemas.microsoft.com/office/drawing/2014/main" id="{FB8A4B38-4383-4117-B05F-22098EBCF9D8}"/>
              </a:ext>
            </a:extLst>
          </p:cNvPr>
          <p:cNvSpPr txBox="1"/>
          <p:nvPr/>
        </p:nvSpPr>
        <p:spPr>
          <a:xfrm>
            <a:off x="5071219" y="3499265"/>
            <a:ext cx="456682" cy="253916"/>
          </a:xfrm>
          <a:prstGeom prst="rect">
            <a:avLst/>
          </a:prstGeom>
          <a:noFill/>
        </p:spPr>
        <p:txBody>
          <a:bodyPr wrap="square" rtlCol="0">
            <a:spAutoFit/>
          </a:bodyPr>
          <a:lstStyle/>
          <a:p>
            <a:r>
              <a:rPr lang="es-CO" sz="1050" b="1" dirty="0">
                <a:solidFill>
                  <a:schemeClr val="bg1"/>
                </a:solidFill>
              </a:rPr>
              <a:t>20%</a:t>
            </a:r>
          </a:p>
        </p:txBody>
      </p:sp>
      <p:graphicFrame>
        <p:nvGraphicFramePr>
          <p:cNvPr id="21" name="Gráfico 20">
            <a:extLst>
              <a:ext uri="{FF2B5EF4-FFF2-40B4-BE49-F238E27FC236}">
                <a16:creationId xmlns:a16="http://schemas.microsoft.com/office/drawing/2014/main" id="{429165F9-FEB6-4D23-A869-908C65776505}"/>
              </a:ext>
            </a:extLst>
          </p:cNvPr>
          <p:cNvGraphicFramePr>
            <a:graphicFrameLocks/>
          </p:cNvGraphicFramePr>
          <p:nvPr>
            <p:extLst/>
          </p:nvPr>
        </p:nvGraphicFramePr>
        <p:xfrm>
          <a:off x="520684" y="1883556"/>
          <a:ext cx="5391013" cy="3033608"/>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ángulo 5">
            <a:extLst>
              <a:ext uri="{FF2B5EF4-FFF2-40B4-BE49-F238E27FC236}">
                <a16:creationId xmlns:a16="http://schemas.microsoft.com/office/drawing/2014/main" id="{365E36CC-BDB2-41F4-944E-949DF9445A14}"/>
              </a:ext>
            </a:extLst>
          </p:cNvPr>
          <p:cNvSpPr/>
          <p:nvPr/>
        </p:nvSpPr>
        <p:spPr>
          <a:xfrm>
            <a:off x="1000493" y="4305353"/>
            <a:ext cx="410690" cy="276999"/>
          </a:xfrm>
          <a:prstGeom prst="rect">
            <a:avLst/>
          </a:prstGeom>
        </p:spPr>
        <p:txBody>
          <a:bodyPr wrap="none">
            <a:spAutoFit/>
          </a:bodyPr>
          <a:lstStyle/>
          <a:p>
            <a:r>
              <a:rPr lang="es-CO" sz="1200" b="1" dirty="0">
                <a:solidFill>
                  <a:schemeClr val="bg1"/>
                </a:solidFill>
                <a:latin typeface="Calibri" panose="020F0502020204030204" pitchFamily="34" charset="0"/>
              </a:rPr>
              <a:t>4%</a:t>
            </a:r>
            <a:r>
              <a:rPr lang="es-CO" sz="1200" b="1" dirty="0">
                <a:solidFill>
                  <a:schemeClr val="bg1"/>
                </a:solidFill>
              </a:rPr>
              <a:t> </a:t>
            </a:r>
          </a:p>
        </p:txBody>
      </p:sp>
      <p:sp>
        <p:nvSpPr>
          <p:cNvPr id="23" name="Rectángulo 22">
            <a:extLst>
              <a:ext uri="{FF2B5EF4-FFF2-40B4-BE49-F238E27FC236}">
                <a16:creationId xmlns:a16="http://schemas.microsoft.com/office/drawing/2014/main" id="{CC1CFCE9-2549-4D97-9227-43A6FCED98D0}"/>
              </a:ext>
            </a:extLst>
          </p:cNvPr>
          <p:cNvSpPr/>
          <p:nvPr/>
        </p:nvSpPr>
        <p:spPr>
          <a:xfrm>
            <a:off x="1976794" y="4077793"/>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10%</a:t>
            </a:r>
            <a:r>
              <a:rPr lang="es-CO" sz="1200" b="1" dirty="0">
                <a:solidFill>
                  <a:schemeClr val="bg1"/>
                </a:solidFill>
              </a:rPr>
              <a:t> </a:t>
            </a:r>
          </a:p>
        </p:txBody>
      </p:sp>
      <p:sp>
        <p:nvSpPr>
          <p:cNvPr id="24" name="Rectángulo 23">
            <a:extLst>
              <a:ext uri="{FF2B5EF4-FFF2-40B4-BE49-F238E27FC236}">
                <a16:creationId xmlns:a16="http://schemas.microsoft.com/office/drawing/2014/main" id="{FEB13BBF-8388-4EED-AD44-A154B1CED103}"/>
              </a:ext>
            </a:extLst>
          </p:cNvPr>
          <p:cNvSpPr/>
          <p:nvPr/>
        </p:nvSpPr>
        <p:spPr>
          <a:xfrm>
            <a:off x="2992070" y="3577024"/>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20%</a:t>
            </a:r>
            <a:r>
              <a:rPr lang="es-CO" sz="1200" b="1" dirty="0">
                <a:solidFill>
                  <a:schemeClr val="bg1"/>
                </a:solidFill>
              </a:rPr>
              <a:t> </a:t>
            </a:r>
          </a:p>
        </p:txBody>
      </p:sp>
      <p:sp>
        <p:nvSpPr>
          <p:cNvPr id="25" name="Rectángulo 24">
            <a:extLst>
              <a:ext uri="{FF2B5EF4-FFF2-40B4-BE49-F238E27FC236}">
                <a16:creationId xmlns:a16="http://schemas.microsoft.com/office/drawing/2014/main" id="{78AEBC62-2602-4D8B-B465-85BBF9FB5D3E}"/>
              </a:ext>
            </a:extLst>
          </p:cNvPr>
          <p:cNvSpPr/>
          <p:nvPr/>
        </p:nvSpPr>
        <p:spPr>
          <a:xfrm>
            <a:off x="4027488" y="2403716"/>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45%</a:t>
            </a:r>
            <a:r>
              <a:rPr lang="es-CO" sz="1200" b="1" dirty="0">
                <a:solidFill>
                  <a:schemeClr val="bg1"/>
                </a:solidFill>
              </a:rPr>
              <a:t> </a:t>
            </a:r>
          </a:p>
        </p:txBody>
      </p:sp>
      <p:sp>
        <p:nvSpPr>
          <p:cNvPr id="26" name="Rectángulo 25">
            <a:extLst>
              <a:ext uri="{FF2B5EF4-FFF2-40B4-BE49-F238E27FC236}">
                <a16:creationId xmlns:a16="http://schemas.microsoft.com/office/drawing/2014/main" id="{E9198A7E-CD15-4FC0-A8C5-FE9B6E370147}"/>
              </a:ext>
            </a:extLst>
          </p:cNvPr>
          <p:cNvSpPr/>
          <p:nvPr/>
        </p:nvSpPr>
        <p:spPr>
          <a:xfrm>
            <a:off x="5037150" y="3545037"/>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21%</a:t>
            </a:r>
            <a:r>
              <a:rPr lang="es-CO" sz="1200" b="1" dirty="0">
                <a:solidFill>
                  <a:schemeClr val="bg1"/>
                </a:solidFill>
              </a:rPr>
              <a:t> </a:t>
            </a:r>
          </a:p>
        </p:txBody>
      </p:sp>
      <p:graphicFrame>
        <p:nvGraphicFramePr>
          <p:cNvPr id="28" name="Gráfico 27">
            <a:extLst>
              <a:ext uri="{FF2B5EF4-FFF2-40B4-BE49-F238E27FC236}">
                <a16:creationId xmlns:a16="http://schemas.microsoft.com/office/drawing/2014/main" id="{B6BF146B-155F-4A8A-BEA8-82F91D8E9E8D}"/>
              </a:ext>
            </a:extLst>
          </p:cNvPr>
          <p:cNvGraphicFramePr>
            <a:graphicFrameLocks/>
          </p:cNvGraphicFramePr>
          <p:nvPr>
            <p:extLst/>
          </p:nvPr>
        </p:nvGraphicFramePr>
        <p:xfrm>
          <a:off x="6417059" y="1901107"/>
          <a:ext cx="5279780" cy="3110800"/>
        </p:xfrm>
        <a:graphic>
          <a:graphicData uri="http://schemas.openxmlformats.org/drawingml/2006/chart">
            <c:chart xmlns:c="http://schemas.openxmlformats.org/drawingml/2006/chart" xmlns:r="http://schemas.openxmlformats.org/officeDocument/2006/relationships" r:id="rId5"/>
          </a:graphicData>
        </a:graphic>
      </p:graphicFrame>
      <p:sp>
        <p:nvSpPr>
          <p:cNvPr id="27" name="CuadroTexto 26">
            <a:extLst>
              <a:ext uri="{FF2B5EF4-FFF2-40B4-BE49-F238E27FC236}">
                <a16:creationId xmlns:a16="http://schemas.microsoft.com/office/drawing/2014/main" id="{F3465F08-CCB8-4AC9-8831-4BB0BADB7553}"/>
              </a:ext>
            </a:extLst>
          </p:cNvPr>
          <p:cNvSpPr txBox="1"/>
          <p:nvPr/>
        </p:nvSpPr>
        <p:spPr>
          <a:xfrm>
            <a:off x="8793782"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3839807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037589" y="434715"/>
            <a:ext cx="5718173"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Resultado Comercialización Inmuebles – CISA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octubre 2019</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475348" y="987445"/>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pic>
        <p:nvPicPr>
          <p:cNvPr id="3" name="Imagen 2">
            <a:extLst>
              <a:ext uri="{FF2B5EF4-FFF2-40B4-BE49-F238E27FC236}">
                <a16:creationId xmlns:a16="http://schemas.microsoft.com/office/drawing/2014/main" id="{A58BFE23-747D-4328-AABE-4383B1A13C96}"/>
              </a:ext>
            </a:extLst>
          </p:cNvPr>
          <p:cNvPicPr>
            <a:picLocks noChangeAspect="1"/>
          </p:cNvPicPr>
          <p:nvPr/>
        </p:nvPicPr>
        <p:blipFill rotWithShape="1">
          <a:blip r:embed="rId4"/>
          <a:srcRect l="4448" t="73905" r="84571" b="8571"/>
          <a:stretch/>
        </p:blipFill>
        <p:spPr>
          <a:xfrm>
            <a:off x="802235" y="2493436"/>
            <a:ext cx="691786" cy="620975"/>
          </a:xfrm>
          <a:prstGeom prst="rect">
            <a:avLst/>
          </a:prstGeom>
        </p:spPr>
      </p:pic>
      <p:sp>
        <p:nvSpPr>
          <p:cNvPr id="6" name="CuadroTexto 5">
            <a:extLst>
              <a:ext uri="{FF2B5EF4-FFF2-40B4-BE49-F238E27FC236}">
                <a16:creationId xmlns:a16="http://schemas.microsoft.com/office/drawing/2014/main" id="{A125E9D7-FA4B-4E99-93B6-439EA1CD7D1D}"/>
              </a:ext>
            </a:extLst>
          </p:cNvPr>
          <p:cNvSpPr txBox="1"/>
          <p:nvPr/>
        </p:nvSpPr>
        <p:spPr>
          <a:xfrm>
            <a:off x="906248" y="1238816"/>
            <a:ext cx="3970254" cy="400110"/>
          </a:xfrm>
          <a:prstGeom prst="rect">
            <a:avLst/>
          </a:prstGeom>
          <a:noFill/>
        </p:spPr>
        <p:txBody>
          <a:bodyPr wrap="square" rtlCol="0">
            <a:spAutoFit/>
          </a:bodyPr>
          <a:lstStyle/>
          <a:p>
            <a:pPr algn="ctr"/>
            <a:r>
              <a:rPr lang="es-CO" sz="2000" b="1" u="sng" dirty="0">
                <a:solidFill>
                  <a:schemeClr val="accent5">
                    <a:lumMod val="75000"/>
                  </a:schemeClr>
                </a:solidFill>
                <a:latin typeface="Arial Narrow" panose="020B0606020202030204" pitchFamily="34" charset="0"/>
              </a:rPr>
              <a:t>En puja</a:t>
            </a:r>
          </a:p>
        </p:txBody>
      </p:sp>
      <p:sp>
        <p:nvSpPr>
          <p:cNvPr id="32" name="CuadroTexto 31">
            <a:extLst>
              <a:ext uri="{FF2B5EF4-FFF2-40B4-BE49-F238E27FC236}">
                <a16:creationId xmlns:a16="http://schemas.microsoft.com/office/drawing/2014/main" id="{81E595B0-5DFA-4D2D-8725-86C746523161}"/>
              </a:ext>
            </a:extLst>
          </p:cNvPr>
          <p:cNvSpPr txBox="1"/>
          <p:nvPr/>
        </p:nvSpPr>
        <p:spPr>
          <a:xfrm>
            <a:off x="6805120" y="1302568"/>
            <a:ext cx="4050239" cy="400110"/>
          </a:xfrm>
          <a:prstGeom prst="rect">
            <a:avLst/>
          </a:prstGeom>
          <a:noFill/>
        </p:spPr>
        <p:txBody>
          <a:bodyPr wrap="square" rtlCol="0">
            <a:spAutoFit/>
          </a:bodyPr>
          <a:lstStyle>
            <a:defPPr>
              <a:defRPr lang="es-ES"/>
            </a:defPPr>
            <a:lvl1pPr algn="ctr">
              <a:defRPr b="1" u="sng">
                <a:solidFill>
                  <a:schemeClr val="accent5">
                    <a:lumMod val="75000"/>
                  </a:schemeClr>
                </a:solidFill>
                <a:latin typeface="Arial Narrow" panose="020B0606020202030204" pitchFamily="34" charset="0"/>
              </a:defRPr>
            </a:lvl1pPr>
          </a:lstStyle>
          <a:p>
            <a:r>
              <a:rPr lang="es-CO" sz="2000" dirty="0"/>
              <a:t>Oferta Aprobada</a:t>
            </a:r>
          </a:p>
        </p:txBody>
      </p:sp>
      <p:sp>
        <p:nvSpPr>
          <p:cNvPr id="41" name="CuadroTexto 40">
            <a:extLst>
              <a:ext uri="{FF2B5EF4-FFF2-40B4-BE49-F238E27FC236}">
                <a16:creationId xmlns:a16="http://schemas.microsoft.com/office/drawing/2014/main" id="{B8C0AD86-88C9-431F-ADC3-56B20B08228C}"/>
              </a:ext>
            </a:extLst>
          </p:cNvPr>
          <p:cNvSpPr txBox="1"/>
          <p:nvPr/>
        </p:nvSpPr>
        <p:spPr>
          <a:xfrm>
            <a:off x="1437413" y="2083465"/>
            <a:ext cx="70484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Unid.</a:t>
            </a:r>
          </a:p>
        </p:txBody>
      </p:sp>
      <p:sp>
        <p:nvSpPr>
          <p:cNvPr id="43" name="CuadroTexto 42">
            <a:extLst>
              <a:ext uri="{FF2B5EF4-FFF2-40B4-BE49-F238E27FC236}">
                <a16:creationId xmlns:a16="http://schemas.microsoft.com/office/drawing/2014/main" id="{E5D27B47-03D5-4204-A422-EA0486B12551}"/>
              </a:ext>
            </a:extLst>
          </p:cNvPr>
          <p:cNvSpPr txBox="1"/>
          <p:nvPr/>
        </p:nvSpPr>
        <p:spPr>
          <a:xfrm>
            <a:off x="0" y="2750067"/>
            <a:ext cx="766438" cy="276999"/>
          </a:xfrm>
          <a:prstGeom prst="rect">
            <a:avLst/>
          </a:prstGeom>
          <a:noFill/>
        </p:spPr>
        <p:txBody>
          <a:bodyPr wrap="square" rtlCol="0">
            <a:spAutoFit/>
          </a:bodyPr>
          <a:lstStyle/>
          <a:p>
            <a:r>
              <a:rPr lang="es-CO" sz="1200" dirty="0">
                <a:solidFill>
                  <a:schemeClr val="accent5">
                    <a:lumMod val="50000"/>
                  </a:schemeClr>
                </a:solidFill>
              </a:rPr>
              <a:t>Vivienda</a:t>
            </a:r>
          </a:p>
        </p:txBody>
      </p:sp>
      <p:sp>
        <p:nvSpPr>
          <p:cNvPr id="45" name="CuadroTexto 44">
            <a:extLst>
              <a:ext uri="{FF2B5EF4-FFF2-40B4-BE49-F238E27FC236}">
                <a16:creationId xmlns:a16="http://schemas.microsoft.com/office/drawing/2014/main" id="{88B7F67D-B97F-48BA-B6DD-0B9DE93CA995}"/>
              </a:ext>
            </a:extLst>
          </p:cNvPr>
          <p:cNvSpPr txBox="1"/>
          <p:nvPr/>
        </p:nvSpPr>
        <p:spPr>
          <a:xfrm>
            <a:off x="1447156" y="264666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13</a:t>
            </a:r>
          </a:p>
        </p:txBody>
      </p:sp>
      <p:sp>
        <p:nvSpPr>
          <p:cNvPr id="46" name="CuadroTexto 45">
            <a:extLst>
              <a:ext uri="{FF2B5EF4-FFF2-40B4-BE49-F238E27FC236}">
                <a16:creationId xmlns:a16="http://schemas.microsoft.com/office/drawing/2014/main" id="{87181D5A-DB97-453F-B880-C49E7B76ACCF}"/>
              </a:ext>
            </a:extLst>
          </p:cNvPr>
          <p:cNvSpPr txBox="1"/>
          <p:nvPr/>
        </p:nvSpPr>
        <p:spPr>
          <a:xfrm>
            <a:off x="4225904" y="2065895"/>
            <a:ext cx="95321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Valor</a:t>
            </a:r>
          </a:p>
        </p:txBody>
      </p:sp>
      <p:sp>
        <p:nvSpPr>
          <p:cNvPr id="47" name="CuadroTexto 46">
            <a:extLst>
              <a:ext uri="{FF2B5EF4-FFF2-40B4-BE49-F238E27FC236}">
                <a16:creationId xmlns:a16="http://schemas.microsoft.com/office/drawing/2014/main" id="{E91BA12E-F91E-4B87-BB38-D7D282EB37E8}"/>
              </a:ext>
            </a:extLst>
          </p:cNvPr>
          <p:cNvSpPr txBox="1"/>
          <p:nvPr/>
        </p:nvSpPr>
        <p:spPr>
          <a:xfrm>
            <a:off x="4017796" y="2646665"/>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$2.320</a:t>
            </a:r>
          </a:p>
        </p:txBody>
      </p:sp>
      <p:pic>
        <p:nvPicPr>
          <p:cNvPr id="15" name="Imagen 14">
            <a:extLst>
              <a:ext uri="{FF2B5EF4-FFF2-40B4-BE49-F238E27FC236}">
                <a16:creationId xmlns:a16="http://schemas.microsoft.com/office/drawing/2014/main" id="{449D214B-B8AF-4865-BCB0-6F61F11355D4}"/>
              </a:ext>
            </a:extLst>
          </p:cNvPr>
          <p:cNvPicPr>
            <a:picLocks noChangeAspect="1"/>
          </p:cNvPicPr>
          <p:nvPr/>
        </p:nvPicPr>
        <p:blipFill rotWithShape="1">
          <a:blip r:embed="rId5"/>
          <a:srcRect l="25052" t="63215" r="65592" b="19305"/>
          <a:stretch/>
        </p:blipFill>
        <p:spPr>
          <a:xfrm>
            <a:off x="917914" y="3215984"/>
            <a:ext cx="479890" cy="504341"/>
          </a:xfrm>
          <a:prstGeom prst="rect">
            <a:avLst/>
          </a:prstGeom>
        </p:spPr>
      </p:pic>
      <p:sp>
        <p:nvSpPr>
          <p:cNvPr id="52" name="CuadroTexto 51">
            <a:extLst>
              <a:ext uri="{FF2B5EF4-FFF2-40B4-BE49-F238E27FC236}">
                <a16:creationId xmlns:a16="http://schemas.microsoft.com/office/drawing/2014/main" id="{FE4CD6D3-1042-4E3E-AB04-DF5068626F14}"/>
              </a:ext>
            </a:extLst>
          </p:cNvPr>
          <p:cNvSpPr txBox="1"/>
          <p:nvPr/>
        </p:nvSpPr>
        <p:spPr>
          <a:xfrm>
            <a:off x="1447155" y="3241650"/>
            <a:ext cx="704849" cy="400110"/>
          </a:xfrm>
          <a:prstGeom prst="rect">
            <a:avLst/>
          </a:prstGeom>
          <a:noFill/>
        </p:spPr>
        <p:txBody>
          <a:bodyPr wrap="square" rtlCol="0">
            <a:spAutoFit/>
          </a:bodyPr>
          <a:lstStyle>
            <a:defPPr>
              <a:defRPr lang="es-ES"/>
            </a:defPPr>
            <a:lvl1pPr algn="ctr">
              <a:defRPr b="1">
                <a:solidFill>
                  <a:schemeClr val="accent3">
                    <a:lumMod val="75000"/>
                  </a:schemeClr>
                </a:solidFill>
                <a:latin typeface="Arial Narrow" panose="020B0606020202030204" pitchFamily="34" charset="0"/>
              </a:defRPr>
            </a:lvl1pPr>
          </a:lstStyle>
          <a:p>
            <a:r>
              <a:rPr lang="es-CO" sz="2000" dirty="0"/>
              <a:t>2</a:t>
            </a:r>
          </a:p>
        </p:txBody>
      </p:sp>
      <p:sp>
        <p:nvSpPr>
          <p:cNvPr id="53" name="CuadroTexto 52">
            <a:extLst>
              <a:ext uri="{FF2B5EF4-FFF2-40B4-BE49-F238E27FC236}">
                <a16:creationId xmlns:a16="http://schemas.microsoft.com/office/drawing/2014/main" id="{FB16B013-7726-489A-B55E-54D23E343FDD}"/>
              </a:ext>
            </a:extLst>
          </p:cNvPr>
          <p:cNvSpPr txBox="1"/>
          <p:nvPr/>
        </p:nvSpPr>
        <p:spPr>
          <a:xfrm>
            <a:off x="4012078" y="3241650"/>
            <a:ext cx="1119094" cy="400110"/>
          </a:xfrm>
          <a:prstGeom prst="rect">
            <a:avLst/>
          </a:prstGeom>
          <a:noFill/>
        </p:spPr>
        <p:txBody>
          <a:bodyPr wrap="square" rtlCol="0">
            <a:spAutoFit/>
          </a:bodyPr>
          <a:lstStyle>
            <a:defPPr>
              <a:defRPr lang="es-ES"/>
            </a:defPPr>
            <a:lvl1pPr algn="r">
              <a:defRPr b="1">
                <a:solidFill>
                  <a:schemeClr val="accent3">
                    <a:lumMod val="75000"/>
                  </a:schemeClr>
                </a:solidFill>
                <a:latin typeface="Arial Narrow" panose="020B0606020202030204" pitchFamily="34" charset="0"/>
              </a:defRPr>
            </a:lvl1pPr>
          </a:lstStyle>
          <a:p>
            <a:r>
              <a:rPr lang="es-CO" sz="2000" dirty="0"/>
              <a:t>$3.581</a:t>
            </a:r>
          </a:p>
        </p:txBody>
      </p:sp>
      <p:sp>
        <p:nvSpPr>
          <p:cNvPr id="55" name="CuadroTexto 54">
            <a:extLst>
              <a:ext uri="{FF2B5EF4-FFF2-40B4-BE49-F238E27FC236}">
                <a16:creationId xmlns:a16="http://schemas.microsoft.com/office/drawing/2014/main" id="{704C034E-238F-49A6-82D5-0216064EF639}"/>
              </a:ext>
            </a:extLst>
          </p:cNvPr>
          <p:cNvSpPr txBox="1"/>
          <p:nvPr/>
        </p:nvSpPr>
        <p:spPr>
          <a:xfrm>
            <a:off x="0" y="3267031"/>
            <a:ext cx="841800" cy="276999"/>
          </a:xfrm>
          <a:prstGeom prst="rect">
            <a:avLst/>
          </a:prstGeom>
          <a:noFill/>
        </p:spPr>
        <p:txBody>
          <a:bodyPr wrap="square" rtlCol="0">
            <a:spAutoFit/>
          </a:bodyPr>
          <a:lstStyle/>
          <a:p>
            <a:r>
              <a:rPr lang="es-CO" sz="1200" dirty="0">
                <a:solidFill>
                  <a:schemeClr val="accent5">
                    <a:lumMod val="50000"/>
                  </a:schemeClr>
                </a:solidFill>
              </a:rPr>
              <a:t>Comercial</a:t>
            </a:r>
          </a:p>
        </p:txBody>
      </p:sp>
      <p:pic>
        <p:nvPicPr>
          <p:cNvPr id="16" name="Imagen 15">
            <a:extLst>
              <a:ext uri="{FF2B5EF4-FFF2-40B4-BE49-F238E27FC236}">
                <a16:creationId xmlns:a16="http://schemas.microsoft.com/office/drawing/2014/main" id="{4126F419-252D-4782-90E0-1D322DC7662E}"/>
              </a:ext>
            </a:extLst>
          </p:cNvPr>
          <p:cNvPicPr>
            <a:picLocks noChangeAspect="1"/>
          </p:cNvPicPr>
          <p:nvPr/>
        </p:nvPicPr>
        <p:blipFill rotWithShape="1">
          <a:blip r:embed="rId6"/>
          <a:srcRect l="24278" t="76788" r="69304" b="13867"/>
          <a:stretch/>
        </p:blipFill>
        <p:spPr>
          <a:xfrm>
            <a:off x="841800" y="3780962"/>
            <a:ext cx="556004" cy="455423"/>
          </a:xfrm>
          <a:prstGeom prst="rect">
            <a:avLst/>
          </a:prstGeom>
        </p:spPr>
      </p:pic>
      <p:sp>
        <p:nvSpPr>
          <p:cNvPr id="56" name="CuadroTexto 55">
            <a:extLst>
              <a:ext uri="{FF2B5EF4-FFF2-40B4-BE49-F238E27FC236}">
                <a16:creationId xmlns:a16="http://schemas.microsoft.com/office/drawing/2014/main" id="{319CC4BE-E122-4AF8-AC5B-884AC0C1A42F}"/>
              </a:ext>
            </a:extLst>
          </p:cNvPr>
          <p:cNvSpPr txBox="1"/>
          <p:nvPr/>
        </p:nvSpPr>
        <p:spPr>
          <a:xfrm>
            <a:off x="32797" y="3856955"/>
            <a:ext cx="750110" cy="276999"/>
          </a:xfrm>
          <a:prstGeom prst="rect">
            <a:avLst/>
          </a:prstGeom>
          <a:noFill/>
        </p:spPr>
        <p:txBody>
          <a:bodyPr wrap="square" rtlCol="0">
            <a:spAutoFit/>
          </a:bodyPr>
          <a:lstStyle/>
          <a:p>
            <a:r>
              <a:rPr lang="es-CO" sz="1200" dirty="0">
                <a:solidFill>
                  <a:schemeClr val="accent5">
                    <a:lumMod val="50000"/>
                  </a:schemeClr>
                </a:solidFill>
              </a:rPr>
              <a:t>Terrenos</a:t>
            </a:r>
          </a:p>
        </p:txBody>
      </p:sp>
      <p:sp>
        <p:nvSpPr>
          <p:cNvPr id="57" name="CuadroTexto 56">
            <a:extLst>
              <a:ext uri="{FF2B5EF4-FFF2-40B4-BE49-F238E27FC236}">
                <a16:creationId xmlns:a16="http://schemas.microsoft.com/office/drawing/2014/main" id="{33D7D0E7-A7D5-47F5-816B-FF0F30F320CA}"/>
              </a:ext>
            </a:extLst>
          </p:cNvPr>
          <p:cNvSpPr txBox="1"/>
          <p:nvPr/>
        </p:nvSpPr>
        <p:spPr>
          <a:xfrm>
            <a:off x="1437413" y="3828245"/>
            <a:ext cx="704849"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2</a:t>
            </a:r>
          </a:p>
        </p:txBody>
      </p:sp>
      <p:sp>
        <p:nvSpPr>
          <p:cNvPr id="60" name="CuadroTexto 59">
            <a:extLst>
              <a:ext uri="{FF2B5EF4-FFF2-40B4-BE49-F238E27FC236}">
                <a16:creationId xmlns:a16="http://schemas.microsoft.com/office/drawing/2014/main" id="{AE8B2F3E-8151-4494-B715-95F2D52D4B06}"/>
              </a:ext>
            </a:extLst>
          </p:cNvPr>
          <p:cNvSpPr txBox="1"/>
          <p:nvPr/>
        </p:nvSpPr>
        <p:spPr>
          <a:xfrm>
            <a:off x="1437413" y="4172081"/>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17</a:t>
            </a:r>
          </a:p>
        </p:txBody>
      </p:sp>
      <p:sp>
        <p:nvSpPr>
          <p:cNvPr id="61" name="CuadroTexto 60">
            <a:extLst>
              <a:ext uri="{FF2B5EF4-FFF2-40B4-BE49-F238E27FC236}">
                <a16:creationId xmlns:a16="http://schemas.microsoft.com/office/drawing/2014/main" id="{FF2B63CA-ECE0-4DCF-9088-1E271C5DD45C}"/>
              </a:ext>
            </a:extLst>
          </p:cNvPr>
          <p:cNvSpPr txBox="1"/>
          <p:nvPr/>
        </p:nvSpPr>
        <p:spPr>
          <a:xfrm>
            <a:off x="3906645" y="4186927"/>
            <a:ext cx="1270238" cy="400110"/>
          </a:xfrm>
          <a:prstGeom prst="rect">
            <a:avLst/>
          </a:prstGeom>
          <a:noFill/>
        </p:spPr>
        <p:txBody>
          <a:bodyPr wrap="square" rtlCol="0">
            <a:spAutoFit/>
          </a:bodyPr>
          <a:lstStyle/>
          <a:p>
            <a:pPr algn="r"/>
            <a:r>
              <a:rPr lang="es-CO" sz="2000" b="1" dirty="0">
                <a:solidFill>
                  <a:schemeClr val="accent5">
                    <a:lumMod val="75000"/>
                  </a:schemeClr>
                </a:solidFill>
                <a:latin typeface="Arial Narrow" panose="020B0606020202030204" pitchFamily="34" charset="0"/>
              </a:rPr>
              <a:t>$6.229</a:t>
            </a:r>
          </a:p>
        </p:txBody>
      </p:sp>
      <p:sp>
        <p:nvSpPr>
          <p:cNvPr id="62" name="CuadroTexto 61">
            <a:extLst>
              <a:ext uri="{FF2B5EF4-FFF2-40B4-BE49-F238E27FC236}">
                <a16:creationId xmlns:a16="http://schemas.microsoft.com/office/drawing/2014/main" id="{307658F3-DF2C-4E95-8058-9D5ECF1BCC2D}"/>
              </a:ext>
            </a:extLst>
          </p:cNvPr>
          <p:cNvSpPr txBox="1"/>
          <p:nvPr/>
        </p:nvSpPr>
        <p:spPr>
          <a:xfrm>
            <a:off x="3871931" y="3819399"/>
            <a:ext cx="1259241" cy="400110"/>
          </a:xfrm>
          <a:prstGeom prst="rect">
            <a:avLst/>
          </a:prstGeom>
          <a:noFill/>
        </p:spPr>
        <p:txBody>
          <a:bodyPr wrap="square" rtlCol="0">
            <a:spAutoFit/>
          </a:bodyPr>
          <a:lstStyle/>
          <a:p>
            <a:pPr algn="r"/>
            <a:r>
              <a:rPr lang="es-CO" sz="2000" dirty="0">
                <a:solidFill>
                  <a:schemeClr val="accent5">
                    <a:lumMod val="75000"/>
                  </a:schemeClr>
                </a:solidFill>
                <a:latin typeface="Arial Narrow" panose="020B0606020202030204" pitchFamily="34" charset="0"/>
              </a:rPr>
              <a:t>$327</a:t>
            </a:r>
          </a:p>
        </p:txBody>
      </p:sp>
      <p:sp>
        <p:nvSpPr>
          <p:cNvPr id="63" name="CuadroTexto 62">
            <a:extLst>
              <a:ext uri="{FF2B5EF4-FFF2-40B4-BE49-F238E27FC236}">
                <a16:creationId xmlns:a16="http://schemas.microsoft.com/office/drawing/2014/main" id="{B4CA2936-A8E1-49B8-93F8-23C3C4CBA3B1}"/>
              </a:ext>
            </a:extLst>
          </p:cNvPr>
          <p:cNvSpPr txBox="1"/>
          <p:nvPr/>
        </p:nvSpPr>
        <p:spPr>
          <a:xfrm>
            <a:off x="2721237" y="2098334"/>
            <a:ext cx="765057"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F.M.I.</a:t>
            </a:r>
          </a:p>
        </p:txBody>
      </p:sp>
      <p:sp>
        <p:nvSpPr>
          <p:cNvPr id="64" name="CuadroTexto 63">
            <a:extLst>
              <a:ext uri="{FF2B5EF4-FFF2-40B4-BE49-F238E27FC236}">
                <a16:creationId xmlns:a16="http://schemas.microsoft.com/office/drawing/2014/main" id="{2B28FF90-E56C-41EA-B5EF-95254CDF3D24}"/>
              </a:ext>
            </a:extLst>
          </p:cNvPr>
          <p:cNvSpPr txBox="1"/>
          <p:nvPr/>
        </p:nvSpPr>
        <p:spPr>
          <a:xfrm>
            <a:off x="2730980" y="2643952"/>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15</a:t>
            </a:r>
          </a:p>
        </p:txBody>
      </p:sp>
      <p:sp>
        <p:nvSpPr>
          <p:cNvPr id="66" name="CuadroTexto 65">
            <a:extLst>
              <a:ext uri="{FF2B5EF4-FFF2-40B4-BE49-F238E27FC236}">
                <a16:creationId xmlns:a16="http://schemas.microsoft.com/office/drawing/2014/main" id="{8FE2BD11-6025-4681-AD80-BEDADC10F61B}"/>
              </a:ext>
            </a:extLst>
          </p:cNvPr>
          <p:cNvSpPr txBox="1"/>
          <p:nvPr/>
        </p:nvSpPr>
        <p:spPr>
          <a:xfrm>
            <a:off x="2721237" y="3238993"/>
            <a:ext cx="704849" cy="400110"/>
          </a:xfrm>
          <a:prstGeom prst="rect">
            <a:avLst/>
          </a:prstGeom>
          <a:noFill/>
        </p:spPr>
        <p:txBody>
          <a:bodyPr wrap="square" rtlCol="0">
            <a:spAutoFit/>
          </a:bodyPr>
          <a:lstStyle>
            <a:defPPr>
              <a:defRPr lang="es-ES"/>
            </a:defPPr>
            <a:lvl1pPr algn="ctr">
              <a:defRPr b="1">
                <a:solidFill>
                  <a:schemeClr val="accent3">
                    <a:lumMod val="75000"/>
                  </a:schemeClr>
                </a:solidFill>
                <a:latin typeface="Arial Narrow" panose="020B0606020202030204" pitchFamily="34" charset="0"/>
              </a:defRPr>
            </a:lvl1pPr>
          </a:lstStyle>
          <a:p>
            <a:r>
              <a:rPr lang="es-CO" sz="2000" dirty="0"/>
              <a:t>2</a:t>
            </a:r>
          </a:p>
        </p:txBody>
      </p:sp>
      <p:sp>
        <p:nvSpPr>
          <p:cNvPr id="67" name="CuadroTexto 66">
            <a:extLst>
              <a:ext uri="{FF2B5EF4-FFF2-40B4-BE49-F238E27FC236}">
                <a16:creationId xmlns:a16="http://schemas.microsoft.com/office/drawing/2014/main" id="{6A834A99-FE2E-42EC-8000-80C801D7D5E0}"/>
              </a:ext>
            </a:extLst>
          </p:cNvPr>
          <p:cNvSpPr txBox="1"/>
          <p:nvPr/>
        </p:nvSpPr>
        <p:spPr>
          <a:xfrm>
            <a:off x="2721237" y="3795979"/>
            <a:ext cx="704849"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2</a:t>
            </a:r>
          </a:p>
        </p:txBody>
      </p:sp>
      <p:sp>
        <p:nvSpPr>
          <p:cNvPr id="68" name="CuadroTexto 67">
            <a:extLst>
              <a:ext uri="{FF2B5EF4-FFF2-40B4-BE49-F238E27FC236}">
                <a16:creationId xmlns:a16="http://schemas.microsoft.com/office/drawing/2014/main" id="{D64E0701-A353-4370-A95F-31313354597D}"/>
              </a:ext>
            </a:extLst>
          </p:cNvPr>
          <p:cNvSpPr txBox="1"/>
          <p:nvPr/>
        </p:nvSpPr>
        <p:spPr>
          <a:xfrm>
            <a:off x="2721237" y="4184793"/>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19</a:t>
            </a:r>
          </a:p>
        </p:txBody>
      </p:sp>
      <p:cxnSp>
        <p:nvCxnSpPr>
          <p:cNvPr id="92" name="Conector recto 91">
            <a:extLst>
              <a:ext uri="{FF2B5EF4-FFF2-40B4-BE49-F238E27FC236}">
                <a16:creationId xmlns:a16="http://schemas.microsoft.com/office/drawing/2014/main" id="{58725D13-285D-4F1B-A495-44F6045DCFE3}"/>
              </a:ext>
            </a:extLst>
          </p:cNvPr>
          <p:cNvCxnSpPr/>
          <p:nvPr/>
        </p:nvCxnSpPr>
        <p:spPr>
          <a:xfrm>
            <a:off x="1527142" y="2543643"/>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Conector recto 92">
            <a:extLst>
              <a:ext uri="{FF2B5EF4-FFF2-40B4-BE49-F238E27FC236}">
                <a16:creationId xmlns:a16="http://schemas.microsoft.com/office/drawing/2014/main" id="{A361C11C-691C-4361-9C2D-AA1F1EB731AF}"/>
              </a:ext>
            </a:extLst>
          </p:cNvPr>
          <p:cNvCxnSpPr/>
          <p:nvPr/>
        </p:nvCxnSpPr>
        <p:spPr>
          <a:xfrm>
            <a:off x="1487148" y="4167246"/>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4" name="Conector recto 93">
            <a:extLst>
              <a:ext uri="{FF2B5EF4-FFF2-40B4-BE49-F238E27FC236}">
                <a16:creationId xmlns:a16="http://schemas.microsoft.com/office/drawing/2014/main" id="{079E4A3C-C7CC-41C3-8897-0E7DF40CA62D}"/>
              </a:ext>
            </a:extLst>
          </p:cNvPr>
          <p:cNvCxnSpPr/>
          <p:nvPr/>
        </p:nvCxnSpPr>
        <p:spPr>
          <a:xfrm>
            <a:off x="1527142" y="3117394"/>
            <a:ext cx="3970254"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96" name="Conector recto 95">
            <a:extLst>
              <a:ext uri="{FF2B5EF4-FFF2-40B4-BE49-F238E27FC236}">
                <a16:creationId xmlns:a16="http://schemas.microsoft.com/office/drawing/2014/main" id="{ED00F370-60D5-4223-AD13-F50E2AD29600}"/>
              </a:ext>
            </a:extLst>
          </p:cNvPr>
          <p:cNvCxnSpPr/>
          <p:nvPr/>
        </p:nvCxnSpPr>
        <p:spPr>
          <a:xfrm>
            <a:off x="1527142" y="3623738"/>
            <a:ext cx="3970254"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20" name="CuadroTexto 119">
            <a:extLst>
              <a:ext uri="{FF2B5EF4-FFF2-40B4-BE49-F238E27FC236}">
                <a16:creationId xmlns:a16="http://schemas.microsoft.com/office/drawing/2014/main" id="{2E330E70-650E-4190-B94A-C194EA1BB221}"/>
              </a:ext>
            </a:extLst>
          </p:cNvPr>
          <p:cNvSpPr txBox="1"/>
          <p:nvPr/>
        </p:nvSpPr>
        <p:spPr>
          <a:xfrm>
            <a:off x="32796" y="5050028"/>
            <a:ext cx="6354739" cy="1200329"/>
          </a:xfrm>
          <a:prstGeom prst="rect">
            <a:avLst/>
          </a:prstGeom>
          <a:noFill/>
        </p:spPr>
        <p:txBody>
          <a:bodyPr wrap="square" rtlCol="0">
            <a:spAutoFit/>
          </a:bodyPr>
          <a:lstStyle/>
          <a:p>
            <a:pPr marL="285750" indent="-285750">
              <a:buFont typeface="Arial" panose="020B0604020202020204" pitchFamily="34" charset="0"/>
              <a:buChar char="•"/>
            </a:pPr>
            <a:r>
              <a:rPr lang="es-CO" dirty="0">
                <a:latin typeface="Arial Narrow" panose="020B0606020202030204" pitchFamily="34" charset="0"/>
              </a:rPr>
              <a:t>Se reciben ofertas por 12 unidades de enajenación temprana $4.405</a:t>
            </a:r>
          </a:p>
          <a:p>
            <a:pPr marL="285750" indent="-285750">
              <a:buFont typeface="Arial" panose="020B0604020202020204" pitchFamily="34" charset="0"/>
              <a:buChar char="•"/>
            </a:pPr>
            <a:r>
              <a:rPr lang="es-CO" dirty="0">
                <a:latin typeface="Arial Narrow" panose="020B0606020202030204" pitchFamily="34" charset="0"/>
              </a:rPr>
              <a:t>Se reciben ofertas por 5 unidades Extintos $1.825</a:t>
            </a:r>
          </a:p>
          <a:p>
            <a:pPr marL="285750" indent="-285750">
              <a:buFont typeface="Arial" panose="020B0604020202020204" pitchFamily="34" charset="0"/>
              <a:buChar char="•"/>
            </a:pPr>
            <a:endParaRPr lang="es-CO" dirty="0">
              <a:latin typeface="Arial Narrow" panose="020B0606020202030204" pitchFamily="34" charset="0"/>
            </a:endParaRPr>
          </a:p>
          <a:p>
            <a:pPr marL="285750" indent="-285750">
              <a:buFont typeface="Arial" panose="020B0604020202020204" pitchFamily="34" charset="0"/>
              <a:buChar char="•"/>
            </a:pPr>
            <a:endParaRPr lang="es-CO" dirty="0">
              <a:latin typeface="Arial Narrow" panose="020B0606020202030204" pitchFamily="34" charset="0"/>
            </a:endParaRPr>
          </a:p>
        </p:txBody>
      </p:sp>
      <p:sp>
        <p:nvSpPr>
          <p:cNvPr id="121" name="CuadroTexto 120">
            <a:extLst>
              <a:ext uri="{FF2B5EF4-FFF2-40B4-BE49-F238E27FC236}">
                <a16:creationId xmlns:a16="http://schemas.microsoft.com/office/drawing/2014/main" id="{39EBFD8B-19B8-4F56-AECC-7B44C0AF48A4}"/>
              </a:ext>
            </a:extLst>
          </p:cNvPr>
          <p:cNvSpPr txBox="1"/>
          <p:nvPr/>
        </p:nvSpPr>
        <p:spPr>
          <a:xfrm>
            <a:off x="6175386" y="4194367"/>
            <a:ext cx="5910469" cy="369332"/>
          </a:xfrm>
          <a:prstGeom prst="rect">
            <a:avLst/>
          </a:prstGeom>
          <a:noFill/>
        </p:spPr>
        <p:txBody>
          <a:bodyPr wrap="square" rtlCol="0">
            <a:spAutoFit/>
          </a:bodyPr>
          <a:lstStyle/>
          <a:p>
            <a:pPr marL="285750" indent="-285750">
              <a:buFont typeface="Arial" panose="020B0604020202020204" pitchFamily="34" charset="0"/>
              <a:buChar char="•"/>
            </a:pPr>
            <a:r>
              <a:rPr lang="es-CO" dirty="0">
                <a:latin typeface="Arial Narrow" panose="020B0606020202030204" pitchFamily="34" charset="0"/>
              </a:rPr>
              <a:t>Se aprobaron ofertas por 3 unidades Extintos $421</a:t>
            </a:r>
          </a:p>
        </p:txBody>
      </p:sp>
      <p:pic>
        <p:nvPicPr>
          <p:cNvPr id="122" name="Imagen 121">
            <a:extLst>
              <a:ext uri="{FF2B5EF4-FFF2-40B4-BE49-F238E27FC236}">
                <a16:creationId xmlns:a16="http://schemas.microsoft.com/office/drawing/2014/main" id="{D5A7E6D5-16DA-46BF-89DD-96E2608792DE}"/>
              </a:ext>
            </a:extLst>
          </p:cNvPr>
          <p:cNvPicPr>
            <a:picLocks noChangeAspect="1"/>
          </p:cNvPicPr>
          <p:nvPr/>
        </p:nvPicPr>
        <p:blipFill rotWithShape="1">
          <a:blip r:embed="rId4"/>
          <a:srcRect l="4448" t="73905" r="84571" b="8571"/>
          <a:stretch/>
        </p:blipFill>
        <p:spPr>
          <a:xfrm>
            <a:off x="6638947" y="2670522"/>
            <a:ext cx="691786" cy="620975"/>
          </a:xfrm>
          <a:prstGeom prst="rect">
            <a:avLst/>
          </a:prstGeom>
        </p:spPr>
      </p:pic>
      <p:sp>
        <p:nvSpPr>
          <p:cNvPr id="123" name="CuadroTexto 122">
            <a:extLst>
              <a:ext uri="{FF2B5EF4-FFF2-40B4-BE49-F238E27FC236}">
                <a16:creationId xmlns:a16="http://schemas.microsoft.com/office/drawing/2014/main" id="{A90D956C-F319-4C07-8875-BFD5DC86B45B}"/>
              </a:ext>
            </a:extLst>
          </p:cNvPr>
          <p:cNvSpPr txBox="1"/>
          <p:nvPr/>
        </p:nvSpPr>
        <p:spPr>
          <a:xfrm>
            <a:off x="7632389" y="2270564"/>
            <a:ext cx="70484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Unid.</a:t>
            </a:r>
          </a:p>
        </p:txBody>
      </p:sp>
      <p:sp>
        <p:nvSpPr>
          <p:cNvPr id="125" name="CuadroTexto 124">
            <a:extLst>
              <a:ext uri="{FF2B5EF4-FFF2-40B4-BE49-F238E27FC236}">
                <a16:creationId xmlns:a16="http://schemas.microsoft.com/office/drawing/2014/main" id="{2DE50DD5-FF27-4148-9142-973C19B4C8AB}"/>
              </a:ext>
            </a:extLst>
          </p:cNvPr>
          <p:cNvSpPr txBox="1"/>
          <p:nvPr/>
        </p:nvSpPr>
        <p:spPr>
          <a:xfrm>
            <a:off x="7642132" y="2833764"/>
            <a:ext cx="704849" cy="400110"/>
          </a:xfrm>
          <a:prstGeom prst="rect">
            <a:avLst/>
          </a:prstGeom>
          <a:noFill/>
        </p:spPr>
        <p:txBody>
          <a:bodyPr wrap="square" rtlCol="0">
            <a:spAutoFit/>
          </a:bodyPr>
          <a:lstStyle/>
          <a:p>
            <a:pPr algn="ctr"/>
            <a:r>
              <a:rPr lang="es-CO" sz="2000" b="1" dirty="0">
                <a:solidFill>
                  <a:schemeClr val="accent3">
                    <a:lumMod val="75000"/>
                  </a:schemeClr>
                </a:solidFill>
                <a:latin typeface="Arial Narrow" panose="020B0606020202030204" pitchFamily="34" charset="0"/>
              </a:rPr>
              <a:t>3</a:t>
            </a:r>
          </a:p>
        </p:txBody>
      </p:sp>
      <p:sp>
        <p:nvSpPr>
          <p:cNvPr id="126" name="CuadroTexto 125">
            <a:extLst>
              <a:ext uri="{FF2B5EF4-FFF2-40B4-BE49-F238E27FC236}">
                <a16:creationId xmlns:a16="http://schemas.microsoft.com/office/drawing/2014/main" id="{734A9B58-DA98-4CFD-9489-850108493078}"/>
              </a:ext>
            </a:extLst>
          </p:cNvPr>
          <p:cNvSpPr txBox="1"/>
          <p:nvPr/>
        </p:nvSpPr>
        <p:spPr>
          <a:xfrm>
            <a:off x="10420880" y="2252994"/>
            <a:ext cx="95321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Valor</a:t>
            </a:r>
          </a:p>
        </p:txBody>
      </p:sp>
      <p:sp>
        <p:nvSpPr>
          <p:cNvPr id="127" name="CuadroTexto 126">
            <a:extLst>
              <a:ext uri="{FF2B5EF4-FFF2-40B4-BE49-F238E27FC236}">
                <a16:creationId xmlns:a16="http://schemas.microsoft.com/office/drawing/2014/main" id="{FBA48AF2-13E4-4701-BEB2-C003F81D7C42}"/>
              </a:ext>
            </a:extLst>
          </p:cNvPr>
          <p:cNvSpPr txBox="1"/>
          <p:nvPr/>
        </p:nvSpPr>
        <p:spPr>
          <a:xfrm>
            <a:off x="10212772" y="2846265"/>
            <a:ext cx="1119093" cy="400110"/>
          </a:xfrm>
          <a:prstGeom prst="rect">
            <a:avLst/>
          </a:prstGeom>
          <a:noFill/>
        </p:spPr>
        <p:txBody>
          <a:bodyPr wrap="square" rtlCol="0">
            <a:spAutoFit/>
          </a:bodyPr>
          <a:lstStyle>
            <a:defPPr>
              <a:defRPr lang="es-ES"/>
            </a:defPPr>
            <a:lvl1pPr algn="r">
              <a:defRPr b="1">
                <a:solidFill>
                  <a:schemeClr val="accent3">
                    <a:lumMod val="75000"/>
                  </a:schemeClr>
                </a:solidFill>
                <a:latin typeface="Arial Narrow" panose="020B0606020202030204" pitchFamily="34" charset="0"/>
              </a:defRPr>
            </a:lvl1pPr>
          </a:lstStyle>
          <a:p>
            <a:r>
              <a:rPr lang="es-CO" sz="2000" dirty="0"/>
              <a:t>$421</a:t>
            </a:r>
          </a:p>
        </p:txBody>
      </p:sp>
      <p:sp>
        <p:nvSpPr>
          <p:cNvPr id="135" name="CuadroTexto 134">
            <a:extLst>
              <a:ext uri="{FF2B5EF4-FFF2-40B4-BE49-F238E27FC236}">
                <a16:creationId xmlns:a16="http://schemas.microsoft.com/office/drawing/2014/main" id="{66D390AA-10E7-4333-B2A5-74C6F416DA2A}"/>
              </a:ext>
            </a:extLst>
          </p:cNvPr>
          <p:cNvSpPr txBox="1"/>
          <p:nvPr/>
        </p:nvSpPr>
        <p:spPr>
          <a:xfrm>
            <a:off x="7627256" y="3330410"/>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3</a:t>
            </a:r>
          </a:p>
        </p:txBody>
      </p:sp>
      <p:sp>
        <p:nvSpPr>
          <p:cNvPr id="136" name="CuadroTexto 135">
            <a:extLst>
              <a:ext uri="{FF2B5EF4-FFF2-40B4-BE49-F238E27FC236}">
                <a16:creationId xmlns:a16="http://schemas.microsoft.com/office/drawing/2014/main" id="{B7D7D8D2-5CA4-4DA2-8DCA-27119C6A821E}"/>
              </a:ext>
            </a:extLst>
          </p:cNvPr>
          <p:cNvSpPr txBox="1"/>
          <p:nvPr/>
        </p:nvSpPr>
        <p:spPr>
          <a:xfrm>
            <a:off x="10103538" y="3325524"/>
            <a:ext cx="1270238" cy="400110"/>
          </a:xfrm>
          <a:prstGeom prst="rect">
            <a:avLst/>
          </a:prstGeom>
          <a:noFill/>
        </p:spPr>
        <p:txBody>
          <a:bodyPr wrap="square" rtlCol="0">
            <a:spAutoFit/>
          </a:bodyPr>
          <a:lstStyle/>
          <a:p>
            <a:pPr algn="r"/>
            <a:r>
              <a:rPr lang="es-CO" sz="2000" b="1" dirty="0">
                <a:solidFill>
                  <a:schemeClr val="accent5">
                    <a:lumMod val="75000"/>
                  </a:schemeClr>
                </a:solidFill>
                <a:latin typeface="Arial Narrow" panose="020B0606020202030204" pitchFamily="34" charset="0"/>
              </a:rPr>
              <a:t>$421</a:t>
            </a:r>
          </a:p>
        </p:txBody>
      </p:sp>
      <p:sp>
        <p:nvSpPr>
          <p:cNvPr id="138" name="CuadroTexto 137">
            <a:extLst>
              <a:ext uri="{FF2B5EF4-FFF2-40B4-BE49-F238E27FC236}">
                <a16:creationId xmlns:a16="http://schemas.microsoft.com/office/drawing/2014/main" id="{AD4C9813-E1D5-4E33-A047-1E23E68262A2}"/>
              </a:ext>
            </a:extLst>
          </p:cNvPr>
          <p:cNvSpPr txBox="1"/>
          <p:nvPr/>
        </p:nvSpPr>
        <p:spPr>
          <a:xfrm>
            <a:off x="8916213" y="2285433"/>
            <a:ext cx="765057"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F.M.I.</a:t>
            </a:r>
          </a:p>
        </p:txBody>
      </p:sp>
      <p:sp>
        <p:nvSpPr>
          <p:cNvPr id="139" name="CuadroTexto 138">
            <a:extLst>
              <a:ext uri="{FF2B5EF4-FFF2-40B4-BE49-F238E27FC236}">
                <a16:creationId xmlns:a16="http://schemas.microsoft.com/office/drawing/2014/main" id="{AAD3549A-7978-437E-ABD3-D18E46698FEE}"/>
              </a:ext>
            </a:extLst>
          </p:cNvPr>
          <p:cNvSpPr txBox="1"/>
          <p:nvPr/>
        </p:nvSpPr>
        <p:spPr>
          <a:xfrm>
            <a:off x="8925956" y="2831051"/>
            <a:ext cx="704849" cy="400110"/>
          </a:xfrm>
          <a:prstGeom prst="rect">
            <a:avLst/>
          </a:prstGeom>
          <a:noFill/>
        </p:spPr>
        <p:txBody>
          <a:bodyPr wrap="square" rtlCol="0">
            <a:spAutoFit/>
          </a:bodyPr>
          <a:lstStyle>
            <a:defPPr>
              <a:defRPr lang="es-ES"/>
            </a:defPPr>
            <a:lvl1pPr algn="ctr">
              <a:defRPr b="1">
                <a:solidFill>
                  <a:schemeClr val="accent3">
                    <a:lumMod val="75000"/>
                  </a:schemeClr>
                </a:solidFill>
                <a:latin typeface="Arial Narrow" panose="020B0606020202030204" pitchFamily="34" charset="0"/>
              </a:defRPr>
            </a:lvl1pPr>
          </a:lstStyle>
          <a:p>
            <a:r>
              <a:rPr lang="es-CO" sz="2000" dirty="0"/>
              <a:t>3</a:t>
            </a:r>
          </a:p>
        </p:txBody>
      </p:sp>
      <p:sp>
        <p:nvSpPr>
          <p:cNvPr id="142" name="CuadroTexto 141">
            <a:extLst>
              <a:ext uri="{FF2B5EF4-FFF2-40B4-BE49-F238E27FC236}">
                <a16:creationId xmlns:a16="http://schemas.microsoft.com/office/drawing/2014/main" id="{9D637FFB-DCA8-4F9F-A81B-E7EAC822D4E0}"/>
              </a:ext>
            </a:extLst>
          </p:cNvPr>
          <p:cNvSpPr txBox="1"/>
          <p:nvPr/>
        </p:nvSpPr>
        <p:spPr>
          <a:xfrm>
            <a:off x="8916212" y="3351472"/>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3</a:t>
            </a:r>
          </a:p>
        </p:txBody>
      </p:sp>
      <p:cxnSp>
        <p:nvCxnSpPr>
          <p:cNvPr id="143" name="Conector recto 142">
            <a:extLst>
              <a:ext uri="{FF2B5EF4-FFF2-40B4-BE49-F238E27FC236}">
                <a16:creationId xmlns:a16="http://schemas.microsoft.com/office/drawing/2014/main" id="{81C5DFC3-AA19-45CC-B106-5D2001070994}"/>
              </a:ext>
            </a:extLst>
          </p:cNvPr>
          <p:cNvCxnSpPr/>
          <p:nvPr/>
        </p:nvCxnSpPr>
        <p:spPr>
          <a:xfrm>
            <a:off x="7722118" y="2730742"/>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4" name="Conector recto 143">
            <a:extLst>
              <a:ext uri="{FF2B5EF4-FFF2-40B4-BE49-F238E27FC236}">
                <a16:creationId xmlns:a16="http://schemas.microsoft.com/office/drawing/2014/main" id="{432D57B6-DD77-4C40-ABDE-9D6532559586}"/>
              </a:ext>
            </a:extLst>
          </p:cNvPr>
          <p:cNvCxnSpPr/>
          <p:nvPr/>
        </p:nvCxnSpPr>
        <p:spPr>
          <a:xfrm>
            <a:off x="7682124" y="3248486"/>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7" name="Conector recto 146">
            <a:extLst>
              <a:ext uri="{FF2B5EF4-FFF2-40B4-BE49-F238E27FC236}">
                <a16:creationId xmlns:a16="http://schemas.microsoft.com/office/drawing/2014/main" id="{51B638F1-B860-4626-8D2B-C07575E282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4" name="Marcador de número de diapositiva 3">
            <a:extLst>
              <a:ext uri="{FF2B5EF4-FFF2-40B4-BE49-F238E27FC236}">
                <a16:creationId xmlns:a16="http://schemas.microsoft.com/office/drawing/2014/main" id="{827CD54E-5376-4F56-9FCF-847B33FBC908}"/>
              </a:ext>
            </a:extLst>
          </p:cNvPr>
          <p:cNvSpPr>
            <a:spLocks noGrp="1"/>
          </p:cNvSpPr>
          <p:nvPr>
            <p:ph type="sldNum" sz="quarter" idx="12"/>
          </p:nvPr>
        </p:nvSpPr>
        <p:spPr/>
        <p:txBody>
          <a:bodyPr/>
          <a:lstStyle/>
          <a:p>
            <a:fld id="{8F70F9DA-11E8-C347-B57A-A65ED631A843}" type="slidenum">
              <a:rPr lang="es-ES" smtClean="0"/>
              <a:t>38</a:t>
            </a:fld>
            <a:endParaRPr lang="es-ES"/>
          </a:p>
        </p:txBody>
      </p:sp>
      <p:sp>
        <p:nvSpPr>
          <p:cNvPr id="54" name="CuadroTexto 53">
            <a:extLst>
              <a:ext uri="{FF2B5EF4-FFF2-40B4-BE49-F238E27FC236}">
                <a16:creationId xmlns:a16="http://schemas.microsoft.com/office/drawing/2014/main" id="{E101AB8C-12F4-46EC-BC3B-4B4095E33DC2}"/>
              </a:ext>
            </a:extLst>
          </p:cNvPr>
          <p:cNvSpPr txBox="1"/>
          <p:nvPr/>
        </p:nvSpPr>
        <p:spPr>
          <a:xfrm>
            <a:off x="8793782"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4129814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277217" y="212030"/>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disponibles para venta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 de octubre 2019</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cxnSp>
        <p:nvCxnSpPr>
          <p:cNvPr id="17" name="Conector recto 16">
            <a:extLst>
              <a:ext uri="{FF2B5EF4-FFF2-40B4-BE49-F238E27FC236}">
                <a16:creationId xmlns:a16="http://schemas.microsoft.com/office/drawing/2014/main" id="{684AD405-36F6-4CE5-8E97-749297CC9DED}"/>
              </a:ext>
            </a:extLst>
          </p:cNvPr>
          <p:cNvCxnSpPr>
            <a:cxnSpLocks/>
          </p:cNvCxnSpPr>
          <p:nvPr/>
        </p:nvCxnSpPr>
        <p:spPr>
          <a:xfrm flipH="1">
            <a:off x="3880713" y="1928277"/>
            <a:ext cx="3310" cy="4378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Conector recto 90">
            <a:extLst>
              <a:ext uri="{FF2B5EF4-FFF2-40B4-BE49-F238E27FC236}">
                <a16:creationId xmlns:a16="http://schemas.microsoft.com/office/drawing/2014/main" id="{409558C2-8176-4897-9E5F-1A06B9BDFE95}"/>
              </a:ext>
            </a:extLst>
          </p:cNvPr>
          <p:cNvCxnSpPr>
            <a:cxnSpLocks/>
          </p:cNvCxnSpPr>
          <p:nvPr/>
        </p:nvCxnSpPr>
        <p:spPr>
          <a:xfrm>
            <a:off x="7741404" y="1928277"/>
            <a:ext cx="14358" cy="4378255"/>
          </a:xfrm>
          <a:prstGeom prst="line">
            <a:avLst/>
          </a:prstGeom>
        </p:spPr>
        <p:style>
          <a:lnRef idx="2">
            <a:schemeClr val="accent1"/>
          </a:lnRef>
          <a:fillRef idx="0">
            <a:schemeClr val="accent1"/>
          </a:fillRef>
          <a:effectRef idx="1">
            <a:schemeClr val="accent1"/>
          </a:effectRef>
          <a:fontRef idx="minor">
            <a:schemeClr val="tx1"/>
          </a:fontRef>
        </p:style>
      </p:cxnSp>
      <p:sp>
        <p:nvSpPr>
          <p:cNvPr id="122" name="CuadroTexto 121">
            <a:extLst>
              <a:ext uri="{FF2B5EF4-FFF2-40B4-BE49-F238E27FC236}">
                <a16:creationId xmlns:a16="http://schemas.microsoft.com/office/drawing/2014/main" id="{7D03CBEF-919E-40B1-8735-5CC42649115D}"/>
              </a:ext>
            </a:extLst>
          </p:cNvPr>
          <p:cNvSpPr txBox="1"/>
          <p:nvPr/>
        </p:nvSpPr>
        <p:spPr>
          <a:xfrm>
            <a:off x="45229" y="1897086"/>
            <a:ext cx="3835481"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chemeClr val="accent1">
                    <a:lumMod val="75000"/>
                  </a:schemeClr>
                </a:solidFill>
              </a:rPr>
              <a:t>Tipo de inmueble</a:t>
            </a:r>
          </a:p>
        </p:txBody>
      </p:sp>
      <p:sp>
        <p:nvSpPr>
          <p:cNvPr id="123" name="CuadroTexto 122">
            <a:extLst>
              <a:ext uri="{FF2B5EF4-FFF2-40B4-BE49-F238E27FC236}">
                <a16:creationId xmlns:a16="http://schemas.microsoft.com/office/drawing/2014/main" id="{0B610E53-2D60-4039-AF42-CDE7F2352535}"/>
              </a:ext>
            </a:extLst>
          </p:cNvPr>
          <p:cNvSpPr txBox="1"/>
          <p:nvPr/>
        </p:nvSpPr>
        <p:spPr>
          <a:xfrm>
            <a:off x="3920853" y="1887820"/>
            <a:ext cx="3835481"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chemeClr val="accent1">
                    <a:lumMod val="75000"/>
                  </a:schemeClr>
                </a:solidFill>
              </a:rPr>
              <a:t>Rango Valor.</a:t>
            </a:r>
          </a:p>
        </p:txBody>
      </p:sp>
      <p:sp>
        <p:nvSpPr>
          <p:cNvPr id="128" name="CuadroTexto 127">
            <a:extLst>
              <a:ext uri="{FF2B5EF4-FFF2-40B4-BE49-F238E27FC236}">
                <a16:creationId xmlns:a16="http://schemas.microsoft.com/office/drawing/2014/main" id="{EDEA55F3-807A-46B7-B816-16C86563742F}"/>
              </a:ext>
            </a:extLst>
          </p:cNvPr>
          <p:cNvSpPr txBox="1"/>
          <p:nvPr/>
        </p:nvSpPr>
        <p:spPr>
          <a:xfrm>
            <a:off x="7979681" y="1879335"/>
            <a:ext cx="3835481"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chemeClr val="accent1">
                    <a:lumMod val="75000"/>
                  </a:schemeClr>
                </a:solidFill>
              </a:rPr>
              <a:t>Regionales</a:t>
            </a:r>
          </a:p>
        </p:txBody>
      </p:sp>
      <p:sp>
        <p:nvSpPr>
          <p:cNvPr id="3" name="CuadroTexto 2">
            <a:extLst>
              <a:ext uri="{FF2B5EF4-FFF2-40B4-BE49-F238E27FC236}">
                <a16:creationId xmlns:a16="http://schemas.microsoft.com/office/drawing/2014/main" id="{19C2E456-6CB4-4A0D-AFF2-C3CAEE29BE95}"/>
              </a:ext>
            </a:extLst>
          </p:cNvPr>
          <p:cNvSpPr txBox="1"/>
          <p:nvPr/>
        </p:nvSpPr>
        <p:spPr>
          <a:xfrm>
            <a:off x="883313" y="1040521"/>
            <a:ext cx="9431982" cy="646331"/>
          </a:xfrm>
          <a:prstGeom prst="rect">
            <a:avLst/>
          </a:prstGeom>
          <a:noFill/>
        </p:spPr>
        <p:txBody>
          <a:bodyPr wrap="square" rtlCol="0">
            <a:spAutoFit/>
          </a:bodyPr>
          <a:lstStyle/>
          <a:p>
            <a:pPr algn="ctr"/>
            <a:r>
              <a:rPr lang="es-CO" sz="2800" dirty="0">
                <a:solidFill>
                  <a:schemeClr val="accent6">
                    <a:lumMod val="75000"/>
                  </a:schemeClr>
                </a:solidFill>
              </a:rPr>
              <a:t>Unidades Comerciales </a:t>
            </a:r>
            <a:r>
              <a:rPr lang="es-CO" sz="3600" b="1" dirty="0">
                <a:solidFill>
                  <a:schemeClr val="accent6">
                    <a:lumMod val="75000"/>
                  </a:schemeClr>
                </a:solidFill>
              </a:rPr>
              <a:t>1.001 </a:t>
            </a:r>
            <a:r>
              <a:rPr lang="es-CO" sz="2800" dirty="0">
                <a:solidFill>
                  <a:schemeClr val="accent6">
                    <a:lumMod val="75000"/>
                  </a:schemeClr>
                </a:solidFill>
              </a:rPr>
              <a:t>Valor: </a:t>
            </a:r>
            <a:r>
              <a:rPr lang="es-CO" sz="3600" b="1" dirty="0">
                <a:solidFill>
                  <a:schemeClr val="accent6">
                    <a:lumMod val="75000"/>
                  </a:schemeClr>
                </a:solidFill>
              </a:rPr>
              <a:t>$402.220</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39</a:t>
            </a:fld>
            <a:endParaRPr lang="es-ES"/>
          </a:p>
        </p:txBody>
      </p:sp>
      <p:sp>
        <p:nvSpPr>
          <p:cNvPr id="29" name="CuadroTexto 28">
            <a:extLst>
              <a:ext uri="{FF2B5EF4-FFF2-40B4-BE49-F238E27FC236}">
                <a16:creationId xmlns:a16="http://schemas.microsoft.com/office/drawing/2014/main" id="{C20F9C3E-308F-4E63-9ECC-9A750E65CB10}"/>
              </a:ext>
            </a:extLst>
          </p:cNvPr>
          <p:cNvSpPr txBox="1"/>
          <p:nvPr/>
        </p:nvSpPr>
        <p:spPr>
          <a:xfrm>
            <a:off x="543914" y="4801566"/>
            <a:ext cx="427627" cy="261610"/>
          </a:xfrm>
          <a:prstGeom prst="rect">
            <a:avLst/>
          </a:prstGeom>
          <a:noFill/>
        </p:spPr>
        <p:txBody>
          <a:bodyPr wrap="square" rtlCol="0">
            <a:spAutoFit/>
          </a:bodyPr>
          <a:lstStyle/>
          <a:p>
            <a:r>
              <a:rPr lang="es-CO" sz="1100" b="1" dirty="0">
                <a:solidFill>
                  <a:schemeClr val="bg1"/>
                </a:solidFill>
              </a:rPr>
              <a:t>139</a:t>
            </a:r>
          </a:p>
        </p:txBody>
      </p:sp>
      <p:sp>
        <p:nvSpPr>
          <p:cNvPr id="30" name="CuadroTexto 29">
            <a:extLst>
              <a:ext uri="{FF2B5EF4-FFF2-40B4-BE49-F238E27FC236}">
                <a16:creationId xmlns:a16="http://schemas.microsoft.com/office/drawing/2014/main" id="{B37703C4-FC5D-44DB-A162-410C5CD74E1B}"/>
              </a:ext>
            </a:extLst>
          </p:cNvPr>
          <p:cNvSpPr txBox="1"/>
          <p:nvPr/>
        </p:nvSpPr>
        <p:spPr>
          <a:xfrm>
            <a:off x="1695365" y="4258651"/>
            <a:ext cx="505791" cy="261610"/>
          </a:xfrm>
          <a:prstGeom prst="rect">
            <a:avLst/>
          </a:prstGeom>
          <a:noFill/>
        </p:spPr>
        <p:txBody>
          <a:bodyPr wrap="square" rtlCol="0">
            <a:spAutoFit/>
          </a:bodyPr>
          <a:lstStyle/>
          <a:p>
            <a:r>
              <a:rPr lang="es-CO" sz="1100" b="1" dirty="0">
                <a:solidFill>
                  <a:schemeClr val="bg1"/>
                </a:solidFill>
              </a:rPr>
              <a:t>109</a:t>
            </a:r>
          </a:p>
        </p:txBody>
      </p:sp>
      <p:sp>
        <p:nvSpPr>
          <p:cNvPr id="31" name="CuadroTexto 30">
            <a:extLst>
              <a:ext uri="{FF2B5EF4-FFF2-40B4-BE49-F238E27FC236}">
                <a16:creationId xmlns:a16="http://schemas.microsoft.com/office/drawing/2014/main" id="{28D6739D-CAA7-42D0-A8F2-B7F3138EBC2A}"/>
              </a:ext>
            </a:extLst>
          </p:cNvPr>
          <p:cNvSpPr txBox="1"/>
          <p:nvPr/>
        </p:nvSpPr>
        <p:spPr>
          <a:xfrm>
            <a:off x="2869236" y="3603367"/>
            <a:ext cx="505791" cy="261610"/>
          </a:xfrm>
          <a:prstGeom prst="rect">
            <a:avLst/>
          </a:prstGeom>
          <a:noFill/>
        </p:spPr>
        <p:txBody>
          <a:bodyPr wrap="square" rtlCol="0">
            <a:spAutoFit/>
          </a:bodyPr>
          <a:lstStyle/>
          <a:p>
            <a:r>
              <a:rPr lang="es-CO" sz="1100" b="1" dirty="0">
                <a:solidFill>
                  <a:schemeClr val="bg1"/>
                </a:solidFill>
              </a:rPr>
              <a:t>793</a:t>
            </a:r>
          </a:p>
        </p:txBody>
      </p:sp>
      <p:sp>
        <p:nvSpPr>
          <p:cNvPr id="32" name="CuadroTexto 31">
            <a:extLst>
              <a:ext uri="{FF2B5EF4-FFF2-40B4-BE49-F238E27FC236}">
                <a16:creationId xmlns:a16="http://schemas.microsoft.com/office/drawing/2014/main" id="{2F38209E-C670-47CE-BFF0-70FDB4ED8BF0}"/>
              </a:ext>
            </a:extLst>
          </p:cNvPr>
          <p:cNvSpPr txBox="1"/>
          <p:nvPr/>
        </p:nvSpPr>
        <p:spPr>
          <a:xfrm>
            <a:off x="5291354" y="3164953"/>
            <a:ext cx="471341" cy="276999"/>
          </a:xfrm>
          <a:prstGeom prst="rect">
            <a:avLst/>
          </a:prstGeom>
          <a:noFill/>
        </p:spPr>
        <p:txBody>
          <a:bodyPr wrap="square" rtlCol="0">
            <a:spAutoFit/>
          </a:bodyPr>
          <a:lstStyle/>
          <a:p>
            <a:r>
              <a:rPr lang="es-CO" sz="1200" b="1" dirty="0">
                <a:solidFill>
                  <a:schemeClr val="bg1"/>
                </a:solidFill>
              </a:rPr>
              <a:t>678</a:t>
            </a:r>
          </a:p>
        </p:txBody>
      </p:sp>
      <p:sp>
        <p:nvSpPr>
          <p:cNvPr id="33" name="CuadroTexto 32">
            <a:extLst>
              <a:ext uri="{FF2B5EF4-FFF2-40B4-BE49-F238E27FC236}">
                <a16:creationId xmlns:a16="http://schemas.microsoft.com/office/drawing/2014/main" id="{8712DE6B-9866-422B-9914-47206F4C4004}"/>
              </a:ext>
            </a:extLst>
          </p:cNvPr>
          <p:cNvSpPr txBox="1"/>
          <p:nvPr/>
        </p:nvSpPr>
        <p:spPr>
          <a:xfrm>
            <a:off x="5301587" y="5312485"/>
            <a:ext cx="471341" cy="276999"/>
          </a:xfrm>
          <a:prstGeom prst="rect">
            <a:avLst/>
          </a:prstGeom>
          <a:noFill/>
        </p:spPr>
        <p:txBody>
          <a:bodyPr wrap="square" rtlCol="0">
            <a:spAutoFit/>
          </a:bodyPr>
          <a:lstStyle/>
          <a:p>
            <a:r>
              <a:rPr lang="es-CO" sz="1200" b="1" dirty="0">
                <a:solidFill>
                  <a:schemeClr val="bg1"/>
                </a:solidFill>
              </a:rPr>
              <a:t>6</a:t>
            </a:r>
          </a:p>
        </p:txBody>
      </p:sp>
      <p:sp>
        <p:nvSpPr>
          <p:cNvPr id="35" name="CuadroTexto 34">
            <a:extLst>
              <a:ext uri="{FF2B5EF4-FFF2-40B4-BE49-F238E27FC236}">
                <a16:creationId xmlns:a16="http://schemas.microsoft.com/office/drawing/2014/main" id="{FAA35F2E-82AA-4D65-985B-6FA2E25242C3}"/>
              </a:ext>
            </a:extLst>
          </p:cNvPr>
          <p:cNvSpPr txBox="1"/>
          <p:nvPr/>
        </p:nvSpPr>
        <p:spPr>
          <a:xfrm>
            <a:off x="5291352" y="4757935"/>
            <a:ext cx="471341" cy="276999"/>
          </a:xfrm>
          <a:prstGeom prst="rect">
            <a:avLst/>
          </a:prstGeom>
          <a:noFill/>
        </p:spPr>
        <p:txBody>
          <a:bodyPr wrap="square" rtlCol="0">
            <a:spAutoFit/>
          </a:bodyPr>
          <a:lstStyle/>
          <a:p>
            <a:r>
              <a:rPr lang="es-CO" sz="1200" b="1" dirty="0">
                <a:solidFill>
                  <a:schemeClr val="bg1"/>
                </a:solidFill>
              </a:rPr>
              <a:t>42</a:t>
            </a:r>
          </a:p>
        </p:txBody>
      </p:sp>
      <p:sp>
        <p:nvSpPr>
          <p:cNvPr id="36" name="CuadroTexto 35">
            <a:extLst>
              <a:ext uri="{FF2B5EF4-FFF2-40B4-BE49-F238E27FC236}">
                <a16:creationId xmlns:a16="http://schemas.microsoft.com/office/drawing/2014/main" id="{29243E2E-47F4-494D-81E9-CD60E2EB8195}"/>
              </a:ext>
            </a:extLst>
          </p:cNvPr>
          <p:cNvSpPr txBox="1"/>
          <p:nvPr/>
        </p:nvSpPr>
        <p:spPr>
          <a:xfrm>
            <a:off x="5291353" y="4246968"/>
            <a:ext cx="471341" cy="276999"/>
          </a:xfrm>
          <a:prstGeom prst="rect">
            <a:avLst/>
          </a:prstGeom>
          <a:noFill/>
        </p:spPr>
        <p:txBody>
          <a:bodyPr wrap="square" rtlCol="0">
            <a:spAutoFit/>
          </a:bodyPr>
          <a:lstStyle/>
          <a:p>
            <a:r>
              <a:rPr lang="es-CO" sz="1200" b="1" dirty="0">
                <a:solidFill>
                  <a:schemeClr val="bg1"/>
                </a:solidFill>
              </a:rPr>
              <a:t>85</a:t>
            </a:r>
          </a:p>
        </p:txBody>
      </p:sp>
      <p:sp>
        <p:nvSpPr>
          <p:cNvPr id="37" name="CuadroTexto 36">
            <a:extLst>
              <a:ext uri="{FF2B5EF4-FFF2-40B4-BE49-F238E27FC236}">
                <a16:creationId xmlns:a16="http://schemas.microsoft.com/office/drawing/2014/main" id="{0F06B443-5571-4C4B-A2EE-D8DB25086B92}"/>
              </a:ext>
            </a:extLst>
          </p:cNvPr>
          <p:cNvSpPr txBox="1"/>
          <p:nvPr/>
        </p:nvSpPr>
        <p:spPr>
          <a:xfrm>
            <a:off x="5312586" y="3705502"/>
            <a:ext cx="471341" cy="276999"/>
          </a:xfrm>
          <a:prstGeom prst="rect">
            <a:avLst/>
          </a:prstGeom>
          <a:noFill/>
        </p:spPr>
        <p:txBody>
          <a:bodyPr wrap="square" rtlCol="0">
            <a:spAutoFit/>
          </a:bodyPr>
          <a:lstStyle/>
          <a:p>
            <a:r>
              <a:rPr lang="es-CO" sz="1200" b="1" dirty="0">
                <a:solidFill>
                  <a:schemeClr val="bg1"/>
                </a:solidFill>
              </a:rPr>
              <a:t>230</a:t>
            </a:r>
          </a:p>
        </p:txBody>
      </p:sp>
      <p:sp>
        <p:nvSpPr>
          <p:cNvPr id="4" name="Rectángulo 3">
            <a:extLst>
              <a:ext uri="{FF2B5EF4-FFF2-40B4-BE49-F238E27FC236}">
                <a16:creationId xmlns:a16="http://schemas.microsoft.com/office/drawing/2014/main" id="{BCE4CBC9-DAC4-4B11-A7E1-B41D0B38E5E1}"/>
              </a:ext>
            </a:extLst>
          </p:cNvPr>
          <p:cNvSpPr/>
          <p:nvPr/>
        </p:nvSpPr>
        <p:spPr>
          <a:xfrm>
            <a:off x="521389" y="4938282"/>
            <a:ext cx="498855" cy="307777"/>
          </a:xfrm>
          <a:prstGeom prst="rect">
            <a:avLst/>
          </a:prstGeom>
        </p:spPr>
        <p:txBody>
          <a:bodyPr wrap="none">
            <a:spAutoFit/>
          </a:bodyPr>
          <a:lstStyle/>
          <a:p>
            <a:r>
              <a:rPr lang="es-CO" sz="1400" b="1" dirty="0">
                <a:solidFill>
                  <a:schemeClr val="bg1"/>
                </a:solidFill>
                <a:latin typeface="Calibri" panose="020F0502020204030204" pitchFamily="34" charset="0"/>
              </a:rPr>
              <a:t>128</a:t>
            </a:r>
            <a:r>
              <a:rPr lang="es-CO" sz="1400" b="1" dirty="0">
                <a:solidFill>
                  <a:schemeClr val="bg1"/>
                </a:solidFill>
              </a:rPr>
              <a:t> </a:t>
            </a:r>
          </a:p>
        </p:txBody>
      </p:sp>
      <p:sp>
        <p:nvSpPr>
          <p:cNvPr id="41" name="Rectángulo 40">
            <a:extLst>
              <a:ext uri="{FF2B5EF4-FFF2-40B4-BE49-F238E27FC236}">
                <a16:creationId xmlns:a16="http://schemas.microsoft.com/office/drawing/2014/main" id="{BF8BBD27-D888-41AB-8638-A75F0F0562C8}"/>
              </a:ext>
            </a:extLst>
          </p:cNvPr>
          <p:cNvSpPr/>
          <p:nvPr/>
        </p:nvSpPr>
        <p:spPr>
          <a:xfrm>
            <a:off x="1641906" y="4243207"/>
            <a:ext cx="407484" cy="307777"/>
          </a:xfrm>
          <a:prstGeom prst="rect">
            <a:avLst/>
          </a:prstGeom>
        </p:spPr>
        <p:txBody>
          <a:bodyPr wrap="none">
            <a:spAutoFit/>
          </a:bodyPr>
          <a:lstStyle/>
          <a:p>
            <a:r>
              <a:rPr lang="es-CO" sz="1400" b="1" dirty="0">
                <a:solidFill>
                  <a:schemeClr val="bg1"/>
                </a:solidFill>
                <a:latin typeface="Calibri" panose="020F0502020204030204" pitchFamily="34" charset="0"/>
              </a:rPr>
              <a:t>87</a:t>
            </a:r>
            <a:r>
              <a:rPr lang="es-CO" sz="1400" b="1" dirty="0">
                <a:solidFill>
                  <a:schemeClr val="bg1"/>
                </a:solidFill>
              </a:rPr>
              <a:t> </a:t>
            </a:r>
          </a:p>
        </p:txBody>
      </p:sp>
      <p:sp>
        <p:nvSpPr>
          <p:cNvPr id="42" name="Rectángulo 41">
            <a:extLst>
              <a:ext uri="{FF2B5EF4-FFF2-40B4-BE49-F238E27FC236}">
                <a16:creationId xmlns:a16="http://schemas.microsoft.com/office/drawing/2014/main" id="{06416C56-C9EF-4E54-A42B-BA76B208796C}"/>
              </a:ext>
            </a:extLst>
          </p:cNvPr>
          <p:cNvSpPr/>
          <p:nvPr/>
        </p:nvSpPr>
        <p:spPr>
          <a:xfrm>
            <a:off x="2698352" y="3540314"/>
            <a:ext cx="498855" cy="307777"/>
          </a:xfrm>
          <a:prstGeom prst="rect">
            <a:avLst/>
          </a:prstGeom>
        </p:spPr>
        <p:txBody>
          <a:bodyPr wrap="none">
            <a:spAutoFit/>
          </a:bodyPr>
          <a:lstStyle/>
          <a:p>
            <a:r>
              <a:rPr lang="es-CO" sz="1400" b="1" dirty="0">
                <a:solidFill>
                  <a:schemeClr val="bg1"/>
                </a:solidFill>
                <a:latin typeface="Calibri" panose="020F0502020204030204" pitchFamily="34" charset="0"/>
              </a:rPr>
              <a:t>787</a:t>
            </a:r>
            <a:r>
              <a:rPr lang="es-CO" sz="1400" b="1" dirty="0">
                <a:solidFill>
                  <a:schemeClr val="bg1"/>
                </a:solidFill>
              </a:rPr>
              <a:t> </a:t>
            </a:r>
          </a:p>
        </p:txBody>
      </p:sp>
      <p:sp>
        <p:nvSpPr>
          <p:cNvPr id="48" name="CuadroTexto 47">
            <a:extLst>
              <a:ext uri="{FF2B5EF4-FFF2-40B4-BE49-F238E27FC236}">
                <a16:creationId xmlns:a16="http://schemas.microsoft.com/office/drawing/2014/main" id="{2614CF80-3B2E-4986-ABE6-33F15BEBF160}"/>
              </a:ext>
            </a:extLst>
          </p:cNvPr>
          <p:cNvSpPr txBox="1"/>
          <p:nvPr/>
        </p:nvSpPr>
        <p:spPr>
          <a:xfrm>
            <a:off x="7923972" y="3994264"/>
            <a:ext cx="471341" cy="276999"/>
          </a:xfrm>
          <a:prstGeom prst="rect">
            <a:avLst/>
          </a:prstGeom>
          <a:noFill/>
        </p:spPr>
        <p:txBody>
          <a:bodyPr wrap="square" rtlCol="0">
            <a:spAutoFit/>
          </a:bodyPr>
          <a:lstStyle/>
          <a:p>
            <a:r>
              <a:rPr lang="es-CO" sz="1200" b="1" dirty="0">
                <a:solidFill>
                  <a:schemeClr val="accent1">
                    <a:lumMod val="75000"/>
                  </a:schemeClr>
                </a:solidFill>
              </a:rPr>
              <a:t>33%</a:t>
            </a:r>
          </a:p>
        </p:txBody>
      </p:sp>
      <p:sp>
        <p:nvSpPr>
          <p:cNvPr id="44" name="CuadroTexto 43">
            <a:extLst>
              <a:ext uri="{FF2B5EF4-FFF2-40B4-BE49-F238E27FC236}">
                <a16:creationId xmlns:a16="http://schemas.microsoft.com/office/drawing/2014/main" id="{DCF15879-ED93-435B-8122-A1EE7DE440EE}"/>
              </a:ext>
            </a:extLst>
          </p:cNvPr>
          <p:cNvSpPr txBox="1"/>
          <p:nvPr/>
        </p:nvSpPr>
        <p:spPr>
          <a:xfrm>
            <a:off x="5118336" y="2714545"/>
            <a:ext cx="471341" cy="261610"/>
          </a:xfrm>
          <a:prstGeom prst="rect">
            <a:avLst/>
          </a:prstGeom>
          <a:noFill/>
        </p:spPr>
        <p:txBody>
          <a:bodyPr wrap="square" rtlCol="0">
            <a:spAutoFit/>
          </a:bodyPr>
          <a:lstStyle/>
          <a:p>
            <a:r>
              <a:rPr lang="es-CO" sz="1100" b="1" dirty="0">
                <a:solidFill>
                  <a:schemeClr val="bg1"/>
                </a:solidFill>
              </a:rPr>
              <a:t>661</a:t>
            </a:r>
          </a:p>
        </p:txBody>
      </p:sp>
      <p:sp>
        <p:nvSpPr>
          <p:cNvPr id="52" name="CuadroTexto 51">
            <a:extLst>
              <a:ext uri="{FF2B5EF4-FFF2-40B4-BE49-F238E27FC236}">
                <a16:creationId xmlns:a16="http://schemas.microsoft.com/office/drawing/2014/main" id="{A658C26D-C07C-4C31-B742-28876770B355}"/>
              </a:ext>
            </a:extLst>
          </p:cNvPr>
          <p:cNvSpPr txBox="1"/>
          <p:nvPr/>
        </p:nvSpPr>
        <p:spPr>
          <a:xfrm>
            <a:off x="5137895" y="3242183"/>
            <a:ext cx="471341" cy="261610"/>
          </a:xfrm>
          <a:prstGeom prst="rect">
            <a:avLst/>
          </a:prstGeom>
          <a:noFill/>
        </p:spPr>
        <p:txBody>
          <a:bodyPr wrap="square" rtlCol="0">
            <a:spAutoFit/>
          </a:bodyPr>
          <a:lstStyle/>
          <a:p>
            <a:r>
              <a:rPr lang="es-CO" sz="1100" b="1" dirty="0">
                <a:solidFill>
                  <a:schemeClr val="bg1"/>
                </a:solidFill>
              </a:rPr>
              <a:t>211</a:t>
            </a:r>
          </a:p>
        </p:txBody>
      </p:sp>
      <p:sp>
        <p:nvSpPr>
          <p:cNvPr id="53" name="CuadroTexto 52">
            <a:extLst>
              <a:ext uri="{FF2B5EF4-FFF2-40B4-BE49-F238E27FC236}">
                <a16:creationId xmlns:a16="http://schemas.microsoft.com/office/drawing/2014/main" id="{A9FEB98C-9CC1-4922-B090-E87C885DCC3A}"/>
              </a:ext>
            </a:extLst>
          </p:cNvPr>
          <p:cNvSpPr txBox="1"/>
          <p:nvPr/>
        </p:nvSpPr>
        <p:spPr>
          <a:xfrm>
            <a:off x="5149798" y="3731021"/>
            <a:ext cx="471341" cy="261610"/>
          </a:xfrm>
          <a:prstGeom prst="rect">
            <a:avLst/>
          </a:prstGeom>
          <a:noFill/>
        </p:spPr>
        <p:txBody>
          <a:bodyPr wrap="square" rtlCol="0">
            <a:spAutoFit/>
          </a:bodyPr>
          <a:lstStyle/>
          <a:p>
            <a:r>
              <a:rPr lang="es-CO" sz="1100" b="1" dirty="0">
                <a:solidFill>
                  <a:schemeClr val="bg1"/>
                </a:solidFill>
              </a:rPr>
              <a:t>81</a:t>
            </a:r>
          </a:p>
        </p:txBody>
      </p:sp>
      <p:sp>
        <p:nvSpPr>
          <p:cNvPr id="54" name="CuadroTexto 53">
            <a:extLst>
              <a:ext uri="{FF2B5EF4-FFF2-40B4-BE49-F238E27FC236}">
                <a16:creationId xmlns:a16="http://schemas.microsoft.com/office/drawing/2014/main" id="{8E872336-0E59-4309-B40C-0EB65A7C9653}"/>
              </a:ext>
            </a:extLst>
          </p:cNvPr>
          <p:cNvSpPr txBox="1"/>
          <p:nvPr/>
        </p:nvSpPr>
        <p:spPr>
          <a:xfrm>
            <a:off x="5161093" y="4255072"/>
            <a:ext cx="471341" cy="261610"/>
          </a:xfrm>
          <a:prstGeom prst="rect">
            <a:avLst/>
          </a:prstGeom>
          <a:noFill/>
        </p:spPr>
        <p:txBody>
          <a:bodyPr wrap="square" rtlCol="0">
            <a:spAutoFit/>
          </a:bodyPr>
          <a:lstStyle/>
          <a:p>
            <a:r>
              <a:rPr lang="es-CO" sz="1100" b="1" dirty="0">
                <a:solidFill>
                  <a:schemeClr val="bg1"/>
                </a:solidFill>
              </a:rPr>
              <a:t>43</a:t>
            </a:r>
          </a:p>
        </p:txBody>
      </p:sp>
      <p:sp>
        <p:nvSpPr>
          <p:cNvPr id="55" name="CuadroTexto 54">
            <a:extLst>
              <a:ext uri="{FF2B5EF4-FFF2-40B4-BE49-F238E27FC236}">
                <a16:creationId xmlns:a16="http://schemas.microsoft.com/office/drawing/2014/main" id="{3F761FE1-329C-4C84-8168-E0E87962B8DF}"/>
              </a:ext>
            </a:extLst>
          </p:cNvPr>
          <p:cNvSpPr txBox="1"/>
          <p:nvPr/>
        </p:nvSpPr>
        <p:spPr>
          <a:xfrm>
            <a:off x="5233489" y="4793889"/>
            <a:ext cx="471341" cy="261610"/>
          </a:xfrm>
          <a:prstGeom prst="rect">
            <a:avLst/>
          </a:prstGeom>
          <a:noFill/>
        </p:spPr>
        <p:txBody>
          <a:bodyPr wrap="square" rtlCol="0">
            <a:spAutoFit/>
          </a:bodyPr>
          <a:lstStyle/>
          <a:p>
            <a:r>
              <a:rPr lang="es-CO" sz="1100" b="1" dirty="0">
                <a:solidFill>
                  <a:schemeClr val="bg1"/>
                </a:solidFill>
              </a:rPr>
              <a:t>6</a:t>
            </a:r>
          </a:p>
        </p:txBody>
      </p:sp>
      <p:sp>
        <p:nvSpPr>
          <p:cNvPr id="62" name="CuadroTexto 61">
            <a:extLst>
              <a:ext uri="{FF2B5EF4-FFF2-40B4-BE49-F238E27FC236}">
                <a16:creationId xmlns:a16="http://schemas.microsoft.com/office/drawing/2014/main" id="{4C94328C-D867-4CEF-890D-F23397F76A4D}"/>
              </a:ext>
            </a:extLst>
          </p:cNvPr>
          <p:cNvSpPr txBox="1"/>
          <p:nvPr/>
        </p:nvSpPr>
        <p:spPr>
          <a:xfrm>
            <a:off x="594851" y="4858695"/>
            <a:ext cx="598242" cy="307777"/>
          </a:xfrm>
          <a:prstGeom prst="rect">
            <a:avLst/>
          </a:prstGeom>
          <a:noFill/>
        </p:spPr>
        <p:txBody>
          <a:bodyPr wrap="square" rtlCol="0">
            <a:spAutoFit/>
          </a:bodyPr>
          <a:lstStyle/>
          <a:p>
            <a:r>
              <a:rPr lang="es-CO" sz="1400" b="1" dirty="0">
                <a:solidFill>
                  <a:schemeClr val="bg1"/>
                </a:solidFill>
              </a:rPr>
              <a:t>128</a:t>
            </a:r>
          </a:p>
        </p:txBody>
      </p:sp>
      <p:sp>
        <p:nvSpPr>
          <p:cNvPr id="63" name="CuadroTexto 62">
            <a:extLst>
              <a:ext uri="{FF2B5EF4-FFF2-40B4-BE49-F238E27FC236}">
                <a16:creationId xmlns:a16="http://schemas.microsoft.com/office/drawing/2014/main" id="{2FAB72F1-1C1A-4C17-AABD-5AB56795DC82}"/>
              </a:ext>
            </a:extLst>
          </p:cNvPr>
          <p:cNvSpPr txBox="1"/>
          <p:nvPr/>
        </p:nvSpPr>
        <p:spPr>
          <a:xfrm>
            <a:off x="1793851" y="4199152"/>
            <a:ext cx="598242" cy="307777"/>
          </a:xfrm>
          <a:prstGeom prst="rect">
            <a:avLst/>
          </a:prstGeom>
          <a:noFill/>
        </p:spPr>
        <p:txBody>
          <a:bodyPr wrap="square" rtlCol="0">
            <a:spAutoFit/>
          </a:bodyPr>
          <a:lstStyle/>
          <a:p>
            <a:r>
              <a:rPr lang="es-CO" sz="1400" b="1" dirty="0">
                <a:solidFill>
                  <a:schemeClr val="bg1"/>
                </a:solidFill>
              </a:rPr>
              <a:t>87</a:t>
            </a:r>
          </a:p>
        </p:txBody>
      </p:sp>
      <p:sp>
        <p:nvSpPr>
          <p:cNvPr id="64" name="CuadroTexto 63">
            <a:extLst>
              <a:ext uri="{FF2B5EF4-FFF2-40B4-BE49-F238E27FC236}">
                <a16:creationId xmlns:a16="http://schemas.microsoft.com/office/drawing/2014/main" id="{063C5100-16AD-4E17-BDED-AB908572CD21}"/>
              </a:ext>
            </a:extLst>
          </p:cNvPr>
          <p:cNvSpPr txBox="1"/>
          <p:nvPr/>
        </p:nvSpPr>
        <p:spPr>
          <a:xfrm>
            <a:off x="2873859" y="3693916"/>
            <a:ext cx="598242" cy="307777"/>
          </a:xfrm>
          <a:prstGeom prst="rect">
            <a:avLst/>
          </a:prstGeom>
          <a:noFill/>
        </p:spPr>
        <p:txBody>
          <a:bodyPr wrap="square" rtlCol="0">
            <a:spAutoFit/>
          </a:bodyPr>
          <a:lstStyle/>
          <a:p>
            <a:r>
              <a:rPr lang="es-CO" sz="1400" b="1" dirty="0">
                <a:solidFill>
                  <a:schemeClr val="bg1"/>
                </a:solidFill>
              </a:rPr>
              <a:t>786</a:t>
            </a:r>
          </a:p>
        </p:txBody>
      </p:sp>
      <p:graphicFrame>
        <p:nvGraphicFramePr>
          <p:cNvPr id="65" name="Gráfico 64">
            <a:extLst>
              <a:ext uri="{FF2B5EF4-FFF2-40B4-BE49-F238E27FC236}">
                <a16:creationId xmlns:a16="http://schemas.microsoft.com/office/drawing/2014/main" id="{9562C826-526A-4849-8034-43772DFFD6D3}"/>
              </a:ext>
            </a:extLst>
          </p:cNvPr>
          <p:cNvGraphicFramePr>
            <a:graphicFrameLocks/>
          </p:cNvGraphicFramePr>
          <p:nvPr>
            <p:extLst/>
          </p:nvPr>
        </p:nvGraphicFramePr>
        <p:xfrm>
          <a:off x="7904732" y="3001285"/>
          <a:ext cx="3835481"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57" name="CuadroTexto 56">
            <a:extLst>
              <a:ext uri="{FF2B5EF4-FFF2-40B4-BE49-F238E27FC236}">
                <a16:creationId xmlns:a16="http://schemas.microsoft.com/office/drawing/2014/main" id="{48F10CD6-90E4-4D38-9BD2-1C90DBC08AF0}"/>
              </a:ext>
            </a:extLst>
          </p:cNvPr>
          <p:cNvSpPr txBox="1"/>
          <p:nvPr/>
        </p:nvSpPr>
        <p:spPr>
          <a:xfrm>
            <a:off x="10213031" y="3717282"/>
            <a:ext cx="471341" cy="276999"/>
          </a:xfrm>
          <a:prstGeom prst="rect">
            <a:avLst/>
          </a:prstGeom>
          <a:noFill/>
        </p:spPr>
        <p:txBody>
          <a:bodyPr wrap="square" rtlCol="0">
            <a:spAutoFit/>
          </a:bodyPr>
          <a:lstStyle/>
          <a:p>
            <a:r>
              <a:rPr lang="es-CO" sz="1200" b="1" dirty="0">
                <a:solidFill>
                  <a:schemeClr val="bg1"/>
                </a:solidFill>
              </a:rPr>
              <a:t>29%</a:t>
            </a:r>
          </a:p>
        </p:txBody>
      </p:sp>
      <p:sp>
        <p:nvSpPr>
          <p:cNvPr id="58" name="CuadroTexto 57">
            <a:extLst>
              <a:ext uri="{FF2B5EF4-FFF2-40B4-BE49-F238E27FC236}">
                <a16:creationId xmlns:a16="http://schemas.microsoft.com/office/drawing/2014/main" id="{948C9C0E-967B-4C8E-B34B-30A47A37E3A0}"/>
              </a:ext>
            </a:extLst>
          </p:cNvPr>
          <p:cNvSpPr txBox="1"/>
          <p:nvPr/>
        </p:nvSpPr>
        <p:spPr>
          <a:xfrm>
            <a:off x="9503844" y="4489915"/>
            <a:ext cx="471341" cy="276999"/>
          </a:xfrm>
          <a:prstGeom prst="rect">
            <a:avLst/>
          </a:prstGeom>
          <a:noFill/>
        </p:spPr>
        <p:txBody>
          <a:bodyPr wrap="square" rtlCol="0">
            <a:spAutoFit/>
          </a:bodyPr>
          <a:lstStyle/>
          <a:p>
            <a:r>
              <a:rPr lang="es-CO" sz="1200" b="1" dirty="0">
                <a:solidFill>
                  <a:schemeClr val="bg1"/>
                </a:solidFill>
              </a:rPr>
              <a:t>26%</a:t>
            </a:r>
          </a:p>
        </p:txBody>
      </p:sp>
      <p:sp>
        <p:nvSpPr>
          <p:cNvPr id="59" name="CuadroTexto 58">
            <a:extLst>
              <a:ext uri="{FF2B5EF4-FFF2-40B4-BE49-F238E27FC236}">
                <a16:creationId xmlns:a16="http://schemas.microsoft.com/office/drawing/2014/main" id="{0C53946E-AE43-4E96-B6B1-AE16B2F0E2EF}"/>
              </a:ext>
            </a:extLst>
          </p:cNvPr>
          <p:cNvSpPr txBox="1"/>
          <p:nvPr/>
        </p:nvSpPr>
        <p:spPr>
          <a:xfrm>
            <a:off x="8921519" y="3738852"/>
            <a:ext cx="471341" cy="276999"/>
          </a:xfrm>
          <a:prstGeom prst="rect">
            <a:avLst/>
          </a:prstGeom>
          <a:noFill/>
        </p:spPr>
        <p:txBody>
          <a:bodyPr wrap="square" rtlCol="0">
            <a:spAutoFit/>
          </a:bodyPr>
          <a:lstStyle/>
          <a:p>
            <a:r>
              <a:rPr lang="es-CO" sz="1200" b="1" dirty="0">
                <a:solidFill>
                  <a:schemeClr val="bg1"/>
                </a:solidFill>
              </a:rPr>
              <a:t>33%</a:t>
            </a:r>
          </a:p>
        </p:txBody>
      </p:sp>
      <p:sp>
        <p:nvSpPr>
          <p:cNvPr id="60" name="CuadroTexto 59">
            <a:extLst>
              <a:ext uri="{FF2B5EF4-FFF2-40B4-BE49-F238E27FC236}">
                <a16:creationId xmlns:a16="http://schemas.microsoft.com/office/drawing/2014/main" id="{7B2C17F4-CAF8-4589-8625-9B3EE03D9E41}"/>
              </a:ext>
            </a:extLst>
          </p:cNvPr>
          <p:cNvSpPr txBox="1"/>
          <p:nvPr/>
        </p:nvSpPr>
        <p:spPr>
          <a:xfrm>
            <a:off x="10496635" y="4321823"/>
            <a:ext cx="471341" cy="276999"/>
          </a:xfrm>
          <a:prstGeom prst="rect">
            <a:avLst/>
          </a:prstGeom>
          <a:noFill/>
        </p:spPr>
        <p:txBody>
          <a:bodyPr wrap="square" rtlCol="0">
            <a:spAutoFit/>
          </a:bodyPr>
          <a:lstStyle/>
          <a:p>
            <a:r>
              <a:rPr lang="es-CO" sz="1200" b="1" dirty="0">
                <a:solidFill>
                  <a:schemeClr val="bg1"/>
                </a:solidFill>
              </a:rPr>
              <a:t>13%</a:t>
            </a:r>
          </a:p>
        </p:txBody>
      </p:sp>
      <p:graphicFrame>
        <p:nvGraphicFramePr>
          <p:cNvPr id="66" name="Gráfico 65">
            <a:extLst>
              <a:ext uri="{FF2B5EF4-FFF2-40B4-BE49-F238E27FC236}">
                <a16:creationId xmlns:a16="http://schemas.microsoft.com/office/drawing/2014/main" id="{943BD87F-8BDA-4A69-B324-36CD49AD86D8}"/>
              </a:ext>
            </a:extLst>
          </p:cNvPr>
          <p:cNvGraphicFramePr>
            <a:graphicFrameLocks/>
          </p:cNvGraphicFramePr>
          <p:nvPr>
            <p:extLst/>
          </p:nvPr>
        </p:nvGraphicFramePr>
        <p:xfrm>
          <a:off x="106932" y="3038222"/>
          <a:ext cx="3322495"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40" name="CuadroTexto 39">
            <a:extLst>
              <a:ext uri="{FF2B5EF4-FFF2-40B4-BE49-F238E27FC236}">
                <a16:creationId xmlns:a16="http://schemas.microsoft.com/office/drawing/2014/main" id="{5DF4F9C0-39E4-4319-8610-2F4C96BA9BA5}"/>
              </a:ext>
            </a:extLst>
          </p:cNvPr>
          <p:cNvSpPr txBox="1"/>
          <p:nvPr/>
        </p:nvSpPr>
        <p:spPr>
          <a:xfrm rot="16200000">
            <a:off x="2462172" y="4499446"/>
            <a:ext cx="1419893" cy="215444"/>
          </a:xfrm>
          <a:prstGeom prst="rect">
            <a:avLst/>
          </a:prstGeom>
          <a:noFill/>
        </p:spPr>
        <p:txBody>
          <a:bodyPr wrap="square" rtlCol="0">
            <a:spAutoFit/>
          </a:bodyPr>
          <a:lstStyle/>
          <a:p>
            <a:r>
              <a:rPr lang="es-CO" sz="800" dirty="0"/>
              <a:t>Unidades Comerciales.</a:t>
            </a:r>
          </a:p>
        </p:txBody>
      </p:sp>
      <p:sp>
        <p:nvSpPr>
          <p:cNvPr id="26" name="CuadroTexto 25">
            <a:extLst>
              <a:ext uri="{FF2B5EF4-FFF2-40B4-BE49-F238E27FC236}">
                <a16:creationId xmlns:a16="http://schemas.microsoft.com/office/drawing/2014/main" id="{33088AAA-A922-48EB-8F42-81ABB7FE306E}"/>
              </a:ext>
            </a:extLst>
          </p:cNvPr>
          <p:cNvSpPr txBox="1"/>
          <p:nvPr/>
        </p:nvSpPr>
        <p:spPr>
          <a:xfrm>
            <a:off x="516501" y="4506521"/>
            <a:ext cx="505791" cy="276999"/>
          </a:xfrm>
          <a:prstGeom prst="rect">
            <a:avLst/>
          </a:prstGeom>
          <a:noFill/>
        </p:spPr>
        <p:txBody>
          <a:bodyPr wrap="square" rtlCol="0">
            <a:spAutoFit/>
          </a:bodyPr>
          <a:lstStyle/>
          <a:p>
            <a:r>
              <a:rPr lang="es-CO" sz="1200" b="1" dirty="0">
                <a:solidFill>
                  <a:srgbClr val="C00000"/>
                </a:solidFill>
              </a:rPr>
              <a:t>14%</a:t>
            </a:r>
          </a:p>
        </p:txBody>
      </p:sp>
      <p:sp>
        <p:nvSpPr>
          <p:cNvPr id="27" name="CuadroTexto 26">
            <a:extLst>
              <a:ext uri="{FF2B5EF4-FFF2-40B4-BE49-F238E27FC236}">
                <a16:creationId xmlns:a16="http://schemas.microsoft.com/office/drawing/2014/main" id="{B5D2ACD9-50B4-4E33-A104-1EB0F9E91AB5}"/>
              </a:ext>
            </a:extLst>
          </p:cNvPr>
          <p:cNvSpPr txBox="1"/>
          <p:nvPr/>
        </p:nvSpPr>
        <p:spPr>
          <a:xfrm>
            <a:off x="1540253" y="3819987"/>
            <a:ext cx="598242" cy="276999"/>
          </a:xfrm>
          <a:prstGeom prst="rect">
            <a:avLst/>
          </a:prstGeom>
          <a:noFill/>
        </p:spPr>
        <p:txBody>
          <a:bodyPr wrap="square" rtlCol="0">
            <a:spAutoFit/>
          </a:bodyPr>
          <a:lstStyle/>
          <a:p>
            <a:r>
              <a:rPr lang="es-CO" sz="1200" b="1" dirty="0">
                <a:solidFill>
                  <a:srgbClr val="C00000"/>
                </a:solidFill>
              </a:rPr>
              <a:t>33%</a:t>
            </a:r>
          </a:p>
        </p:txBody>
      </p:sp>
      <p:sp>
        <p:nvSpPr>
          <p:cNvPr id="28" name="CuadroTexto 27">
            <a:extLst>
              <a:ext uri="{FF2B5EF4-FFF2-40B4-BE49-F238E27FC236}">
                <a16:creationId xmlns:a16="http://schemas.microsoft.com/office/drawing/2014/main" id="{7C0F01E8-A39D-4D12-8EEE-4EE4859EB486}"/>
              </a:ext>
            </a:extLst>
          </p:cNvPr>
          <p:cNvSpPr txBox="1"/>
          <p:nvPr/>
        </p:nvSpPr>
        <p:spPr>
          <a:xfrm>
            <a:off x="2550479" y="3108327"/>
            <a:ext cx="598242" cy="276999"/>
          </a:xfrm>
          <a:prstGeom prst="rect">
            <a:avLst/>
          </a:prstGeom>
          <a:noFill/>
        </p:spPr>
        <p:txBody>
          <a:bodyPr wrap="square" rtlCol="0">
            <a:spAutoFit/>
          </a:bodyPr>
          <a:lstStyle/>
          <a:p>
            <a:r>
              <a:rPr lang="es-CO" sz="1200" b="1" dirty="0">
                <a:solidFill>
                  <a:srgbClr val="C00000"/>
                </a:solidFill>
              </a:rPr>
              <a:t>53%</a:t>
            </a:r>
          </a:p>
        </p:txBody>
      </p:sp>
      <p:sp>
        <p:nvSpPr>
          <p:cNvPr id="67" name="CuadroTexto 66">
            <a:extLst>
              <a:ext uri="{FF2B5EF4-FFF2-40B4-BE49-F238E27FC236}">
                <a16:creationId xmlns:a16="http://schemas.microsoft.com/office/drawing/2014/main" id="{DF6E62E7-BCCD-4553-BCBC-99B586EFC558}"/>
              </a:ext>
            </a:extLst>
          </p:cNvPr>
          <p:cNvSpPr txBox="1"/>
          <p:nvPr/>
        </p:nvSpPr>
        <p:spPr>
          <a:xfrm>
            <a:off x="545968" y="4953691"/>
            <a:ext cx="505791" cy="276999"/>
          </a:xfrm>
          <a:prstGeom prst="rect">
            <a:avLst/>
          </a:prstGeom>
          <a:noFill/>
        </p:spPr>
        <p:txBody>
          <a:bodyPr wrap="square" rtlCol="0">
            <a:spAutoFit/>
          </a:bodyPr>
          <a:lstStyle/>
          <a:p>
            <a:r>
              <a:rPr lang="es-CO" sz="1200" b="1" dirty="0">
                <a:solidFill>
                  <a:schemeClr val="bg1"/>
                </a:solidFill>
              </a:rPr>
              <a:t>128</a:t>
            </a:r>
          </a:p>
        </p:txBody>
      </p:sp>
      <p:sp>
        <p:nvSpPr>
          <p:cNvPr id="68" name="CuadroTexto 67">
            <a:extLst>
              <a:ext uri="{FF2B5EF4-FFF2-40B4-BE49-F238E27FC236}">
                <a16:creationId xmlns:a16="http://schemas.microsoft.com/office/drawing/2014/main" id="{79953CB8-34BB-4125-BF2E-5FE0E410CBAB}"/>
              </a:ext>
            </a:extLst>
          </p:cNvPr>
          <p:cNvSpPr txBox="1"/>
          <p:nvPr/>
        </p:nvSpPr>
        <p:spPr>
          <a:xfrm>
            <a:off x="1584666" y="4247944"/>
            <a:ext cx="505791" cy="276999"/>
          </a:xfrm>
          <a:prstGeom prst="rect">
            <a:avLst/>
          </a:prstGeom>
          <a:noFill/>
        </p:spPr>
        <p:txBody>
          <a:bodyPr wrap="square" rtlCol="0">
            <a:spAutoFit/>
          </a:bodyPr>
          <a:lstStyle/>
          <a:p>
            <a:r>
              <a:rPr lang="es-CO" sz="1200" b="1" dirty="0">
                <a:solidFill>
                  <a:schemeClr val="bg1"/>
                </a:solidFill>
              </a:rPr>
              <a:t>87</a:t>
            </a:r>
          </a:p>
        </p:txBody>
      </p:sp>
      <p:sp>
        <p:nvSpPr>
          <p:cNvPr id="69" name="CuadroTexto 68">
            <a:extLst>
              <a:ext uri="{FF2B5EF4-FFF2-40B4-BE49-F238E27FC236}">
                <a16:creationId xmlns:a16="http://schemas.microsoft.com/office/drawing/2014/main" id="{E03B43EF-C724-4C7B-AC7E-DF134D03585D}"/>
              </a:ext>
            </a:extLst>
          </p:cNvPr>
          <p:cNvSpPr txBox="1"/>
          <p:nvPr/>
        </p:nvSpPr>
        <p:spPr>
          <a:xfrm>
            <a:off x="2554631" y="3535396"/>
            <a:ext cx="505791" cy="276999"/>
          </a:xfrm>
          <a:prstGeom prst="rect">
            <a:avLst/>
          </a:prstGeom>
          <a:noFill/>
        </p:spPr>
        <p:txBody>
          <a:bodyPr wrap="square" rtlCol="0">
            <a:spAutoFit/>
          </a:bodyPr>
          <a:lstStyle/>
          <a:p>
            <a:r>
              <a:rPr lang="es-CO" sz="1200" b="1" dirty="0">
                <a:solidFill>
                  <a:schemeClr val="bg1"/>
                </a:solidFill>
              </a:rPr>
              <a:t>786</a:t>
            </a:r>
          </a:p>
        </p:txBody>
      </p:sp>
      <p:graphicFrame>
        <p:nvGraphicFramePr>
          <p:cNvPr id="70" name="Gráfico 69">
            <a:extLst>
              <a:ext uri="{FF2B5EF4-FFF2-40B4-BE49-F238E27FC236}">
                <a16:creationId xmlns:a16="http://schemas.microsoft.com/office/drawing/2014/main" id="{1D410E52-807B-4A22-B1BA-6C874433F937}"/>
              </a:ext>
            </a:extLst>
          </p:cNvPr>
          <p:cNvGraphicFramePr>
            <a:graphicFrameLocks/>
          </p:cNvGraphicFramePr>
          <p:nvPr>
            <p:extLst/>
          </p:nvPr>
        </p:nvGraphicFramePr>
        <p:xfrm>
          <a:off x="3961760" y="2697513"/>
          <a:ext cx="3720083" cy="2950317"/>
        </p:xfrm>
        <a:graphic>
          <a:graphicData uri="http://schemas.openxmlformats.org/drawingml/2006/chart">
            <c:chart xmlns:c="http://schemas.openxmlformats.org/drawingml/2006/chart" xmlns:r="http://schemas.openxmlformats.org/officeDocument/2006/relationships" r:id="rId6"/>
          </a:graphicData>
        </a:graphic>
      </p:graphicFrame>
      <p:sp>
        <p:nvSpPr>
          <p:cNvPr id="47" name="CuadroTexto 46">
            <a:extLst>
              <a:ext uri="{FF2B5EF4-FFF2-40B4-BE49-F238E27FC236}">
                <a16:creationId xmlns:a16="http://schemas.microsoft.com/office/drawing/2014/main" id="{743C62FD-ED0C-4403-AC82-25CBCDC536A8}"/>
              </a:ext>
            </a:extLst>
          </p:cNvPr>
          <p:cNvSpPr txBox="1"/>
          <p:nvPr/>
        </p:nvSpPr>
        <p:spPr>
          <a:xfrm>
            <a:off x="5680483" y="2894220"/>
            <a:ext cx="612659" cy="307777"/>
          </a:xfrm>
          <a:prstGeom prst="rect">
            <a:avLst/>
          </a:prstGeom>
          <a:noFill/>
        </p:spPr>
        <p:txBody>
          <a:bodyPr wrap="square" rtlCol="0">
            <a:spAutoFit/>
          </a:bodyPr>
          <a:lstStyle/>
          <a:p>
            <a:r>
              <a:rPr lang="es-CO" sz="1400" b="1" dirty="0">
                <a:solidFill>
                  <a:schemeClr val="accent6">
                    <a:lumMod val="75000"/>
                  </a:schemeClr>
                </a:solidFill>
              </a:rPr>
              <a:t>13%</a:t>
            </a:r>
          </a:p>
        </p:txBody>
      </p:sp>
      <p:sp>
        <p:nvSpPr>
          <p:cNvPr id="49" name="CuadroTexto 48">
            <a:extLst>
              <a:ext uri="{FF2B5EF4-FFF2-40B4-BE49-F238E27FC236}">
                <a16:creationId xmlns:a16="http://schemas.microsoft.com/office/drawing/2014/main" id="{2F91937F-C8BC-4CE8-8373-47735B6FD2A3}"/>
              </a:ext>
            </a:extLst>
          </p:cNvPr>
          <p:cNvSpPr txBox="1"/>
          <p:nvPr/>
        </p:nvSpPr>
        <p:spPr>
          <a:xfrm>
            <a:off x="6048472" y="4524943"/>
            <a:ext cx="612659" cy="307777"/>
          </a:xfrm>
          <a:prstGeom prst="rect">
            <a:avLst/>
          </a:prstGeom>
          <a:noFill/>
        </p:spPr>
        <p:txBody>
          <a:bodyPr wrap="square" rtlCol="0">
            <a:spAutoFit/>
          </a:bodyPr>
          <a:lstStyle/>
          <a:p>
            <a:r>
              <a:rPr lang="es-CO" sz="1400" b="1" dirty="0">
                <a:solidFill>
                  <a:schemeClr val="accent6">
                    <a:lumMod val="75000"/>
                  </a:schemeClr>
                </a:solidFill>
              </a:rPr>
              <a:t>19%</a:t>
            </a:r>
          </a:p>
        </p:txBody>
      </p:sp>
      <p:sp>
        <p:nvSpPr>
          <p:cNvPr id="50" name="CuadroTexto 49">
            <a:extLst>
              <a:ext uri="{FF2B5EF4-FFF2-40B4-BE49-F238E27FC236}">
                <a16:creationId xmlns:a16="http://schemas.microsoft.com/office/drawing/2014/main" id="{9D14C7B7-CFF0-409A-9B9E-5DCB0906CD76}"/>
              </a:ext>
            </a:extLst>
          </p:cNvPr>
          <p:cNvSpPr txBox="1"/>
          <p:nvPr/>
        </p:nvSpPr>
        <p:spPr>
          <a:xfrm>
            <a:off x="5762695" y="3987842"/>
            <a:ext cx="612658" cy="307777"/>
          </a:xfrm>
          <a:prstGeom prst="rect">
            <a:avLst/>
          </a:prstGeom>
          <a:noFill/>
        </p:spPr>
        <p:txBody>
          <a:bodyPr wrap="square" rtlCol="0">
            <a:spAutoFit/>
          </a:bodyPr>
          <a:lstStyle/>
          <a:p>
            <a:r>
              <a:rPr lang="es-CO" sz="1400" b="1" dirty="0">
                <a:solidFill>
                  <a:schemeClr val="accent6">
                    <a:lumMod val="75000"/>
                  </a:schemeClr>
                </a:solidFill>
              </a:rPr>
              <a:t>14%</a:t>
            </a:r>
          </a:p>
        </p:txBody>
      </p:sp>
      <p:sp>
        <p:nvSpPr>
          <p:cNvPr id="51" name="CuadroTexto 50">
            <a:extLst>
              <a:ext uri="{FF2B5EF4-FFF2-40B4-BE49-F238E27FC236}">
                <a16:creationId xmlns:a16="http://schemas.microsoft.com/office/drawing/2014/main" id="{A68867CC-C1D8-4330-BA14-9B5161B0EA89}"/>
              </a:ext>
            </a:extLst>
          </p:cNvPr>
          <p:cNvSpPr txBox="1"/>
          <p:nvPr/>
        </p:nvSpPr>
        <p:spPr>
          <a:xfrm>
            <a:off x="5821801" y="3419189"/>
            <a:ext cx="612659" cy="307777"/>
          </a:xfrm>
          <a:prstGeom prst="rect">
            <a:avLst/>
          </a:prstGeom>
          <a:noFill/>
        </p:spPr>
        <p:txBody>
          <a:bodyPr wrap="square" rtlCol="0">
            <a:spAutoFit/>
          </a:bodyPr>
          <a:lstStyle/>
          <a:p>
            <a:r>
              <a:rPr lang="es-CO" sz="1400" b="1" dirty="0">
                <a:solidFill>
                  <a:schemeClr val="accent6">
                    <a:lumMod val="75000"/>
                  </a:schemeClr>
                </a:solidFill>
              </a:rPr>
              <a:t>16%</a:t>
            </a:r>
          </a:p>
        </p:txBody>
      </p:sp>
      <p:sp>
        <p:nvSpPr>
          <p:cNvPr id="6" name="CuadroTexto 5">
            <a:extLst>
              <a:ext uri="{FF2B5EF4-FFF2-40B4-BE49-F238E27FC236}">
                <a16:creationId xmlns:a16="http://schemas.microsoft.com/office/drawing/2014/main" id="{383767F8-31F2-41C1-9290-B2BD164A962C}"/>
              </a:ext>
            </a:extLst>
          </p:cNvPr>
          <p:cNvSpPr txBox="1"/>
          <p:nvPr/>
        </p:nvSpPr>
        <p:spPr>
          <a:xfrm>
            <a:off x="5206206" y="5577547"/>
            <a:ext cx="1419893" cy="215444"/>
          </a:xfrm>
          <a:prstGeom prst="rect">
            <a:avLst/>
          </a:prstGeom>
          <a:noFill/>
        </p:spPr>
        <p:txBody>
          <a:bodyPr wrap="square" rtlCol="0">
            <a:spAutoFit/>
          </a:bodyPr>
          <a:lstStyle/>
          <a:p>
            <a:r>
              <a:rPr lang="es-CO" sz="800" dirty="0"/>
              <a:t>Unidades Comerciales.</a:t>
            </a:r>
          </a:p>
        </p:txBody>
      </p:sp>
      <p:sp>
        <p:nvSpPr>
          <p:cNvPr id="71" name="CuadroTexto 70">
            <a:extLst>
              <a:ext uri="{FF2B5EF4-FFF2-40B4-BE49-F238E27FC236}">
                <a16:creationId xmlns:a16="http://schemas.microsoft.com/office/drawing/2014/main" id="{899A7B3B-740D-43AA-8216-A47636B82687}"/>
              </a:ext>
            </a:extLst>
          </p:cNvPr>
          <p:cNvSpPr txBox="1"/>
          <p:nvPr/>
        </p:nvSpPr>
        <p:spPr>
          <a:xfrm>
            <a:off x="6903606" y="5055499"/>
            <a:ext cx="612659" cy="307777"/>
          </a:xfrm>
          <a:prstGeom prst="rect">
            <a:avLst/>
          </a:prstGeom>
          <a:noFill/>
        </p:spPr>
        <p:txBody>
          <a:bodyPr wrap="square" rtlCol="0">
            <a:spAutoFit/>
          </a:bodyPr>
          <a:lstStyle/>
          <a:p>
            <a:r>
              <a:rPr lang="es-CO" sz="1400" b="1" dirty="0">
                <a:solidFill>
                  <a:schemeClr val="accent6">
                    <a:lumMod val="75000"/>
                  </a:schemeClr>
                </a:solidFill>
              </a:rPr>
              <a:t>37%</a:t>
            </a:r>
          </a:p>
        </p:txBody>
      </p:sp>
      <p:sp>
        <p:nvSpPr>
          <p:cNvPr id="72" name="CuadroTexto 71">
            <a:extLst>
              <a:ext uri="{FF2B5EF4-FFF2-40B4-BE49-F238E27FC236}">
                <a16:creationId xmlns:a16="http://schemas.microsoft.com/office/drawing/2014/main" id="{F59E3D5F-A8AC-411B-A46C-ABBE424C8836}"/>
              </a:ext>
            </a:extLst>
          </p:cNvPr>
          <p:cNvSpPr txBox="1"/>
          <p:nvPr/>
        </p:nvSpPr>
        <p:spPr>
          <a:xfrm>
            <a:off x="5170273" y="2911928"/>
            <a:ext cx="471341" cy="261610"/>
          </a:xfrm>
          <a:prstGeom prst="rect">
            <a:avLst/>
          </a:prstGeom>
          <a:noFill/>
        </p:spPr>
        <p:txBody>
          <a:bodyPr wrap="square" rtlCol="0">
            <a:spAutoFit/>
          </a:bodyPr>
          <a:lstStyle/>
          <a:p>
            <a:r>
              <a:rPr lang="es-CO" sz="1100" b="1" dirty="0">
                <a:solidFill>
                  <a:schemeClr val="bg1"/>
                </a:solidFill>
              </a:rPr>
              <a:t>660</a:t>
            </a:r>
          </a:p>
        </p:txBody>
      </p:sp>
      <p:sp>
        <p:nvSpPr>
          <p:cNvPr id="74" name="CuadroTexto 73">
            <a:extLst>
              <a:ext uri="{FF2B5EF4-FFF2-40B4-BE49-F238E27FC236}">
                <a16:creationId xmlns:a16="http://schemas.microsoft.com/office/drawing/2014/main" id="{4973D5DB-470D-4421-A65F-74D96DB6F578}"/>
              </a:ext>
            </a:extLst>
          </p:cNvPr>
          <p:cNvSpPr txBox="1"/>
          <p:nvPr/>
        </p:nvSpPr>
        <p:spPr>
          <a:xfrm>
            <a:off x="5167675" y="3464070"/>
            <a:ext cx="471341" cy="261610"/>
          </a:xfrm>
          <a:prstGeom prst="rect">
            <a:avLst/>
          </a:prstGeom>
          <a:noFill/>
        </p:spPr>
        <p:txBody>
          <a:bodyPr wrap="square" rtlCol="0">
            <a:spAutoFit/>
          </a:bodyPr>
          <a:lstStyle/>
          <a:p>
            <a:r>
              <a:rPr lang="es-CO" sz="1100" b="1" dirty="0">
                <a:solidFill>
                  <a:schemeClr val="bg1"/>
                </a:solidFill>
              </a:rPr>
              <a:t>208</a:t>
            </a:r>
          </a:p>
        </p:txBody>
      </p:sp>
      <p:sp>
        <p:nvSpPr>
          <p:cNvPr id="75" name="CuadroTexto 74">
            <a:extLst>
              <a:ext uri="{FF2B5EF4-FFF2-40B4-BE49-F238E27FC236}">
                <a16:creationId xmlns:a16="http://schemas.microsoft.com/office/drawing/2014/main" id="{4CB56F3D-12B5-4F42-BEE2-51BCE3850AC8}"/>
              </a:ext>
            </a:extLst>
          </p:cNvPr>
          <p:cNvSpPr txBox="1"/>
          <p:nvPr/>
        </p:nvSpPr>
        <p:spPr>
          <a:xfrm>
            <a:off x="5237218" y="4007364"/>
            <a:ext cx="471341" cy="261610"/>
          </a:xfrm>
          <a:prstGeom prst="rect">
            <a:avLst/>
          </a:prstGeom>
          <a:noFill/>
        </p:spPr>
        <p:txBody>
          <a:bodyPr wrap="square" rtlCol="0">
            <a:spAutoFit/>
          </a:bodyPr>
          <a:lstStyle/>
          <a:p>
            <a:r>
              <a:rPr lang="es-CO" sz="1100" b="1" dirty="0">
                <a:solidFill>
                  <a:schemeClr val="bg1"/>
                </a:solidFill>
              </a:rPr>
              <a:t>84</a:t>
            </a:r>
          </a:p>
        </p:txBody>
      </p:sp>
      <p:sp>
        <p:nvSpPr>
          <p:cNvPr id="76" name="CuadroTexto 75">
            <a:extLst>
              <a:ext uri="{FF2B5EF4-FFF2-40B4-BE49-F238E27FC236}">
                <a16:creationId xmlns:a16="http://schemas.microsoft.com/office/drawing/2014/main" id="{6CC2ABC2-BC61-4548-8ED2-B6E45DBF2F62}"/>
              </a:ext>
            </a:extLst>
          </p:cNvPr>
          <p:cNvSpPr txBox="1"/>
          <p:nvPr/>
        </p:nvSpPr>
        <p:spPr>
          <a:xfrm>
            <a:off x="5246430" y="4568428"/>
            <a:ext cx="391268" cy="261610"/>
          </a:xfrm>
          <a:prstGeom prst="rect">
            <a:avLst/>
          </a:prstGeom>
          <a:noFill/>
        </p:spPr>
        <p:txBody>
          <a:bodyPr wrap="square" rtlCol="0">
            <a:spAutoFit/>
          </a:bodyPr>
          <a:lstStyle/>
          <a:p>
            <a:r>
              <a:rPr lang="es-CO" sz="1100" b="1" dirty="0">
                <a:solidFill>
                  <a:schemeClr val="bg1"/>
                </a:solidFill>
              </a:rPr>
              <a:t>43</a:t>
            </a:r>
          </a:p>
        </p:txBody>
      </p:sp>
      <p:sp>
        <p:nvSpPr>
          <p:cNvPr id="77" name="CuadroTexto 76">
            <a:extLst>
              <a:ext uri="{FF2B5EF4-FFF2-40B4-BE49-F238E27FC236}">
                <a16:creationId xmlns:a16="http://schemas.microsoft.com/office/drawing/2014/main" id="{1517EBBC-7A4D-4019-8E86-C8FA3A832FD1}"/>
              </a:ext>
            </a:extLst>
          </p:cNvPr>
          <p:cNvSpPr txBox="1"/>
          <p:nvPr/>
        </p:nvSpPr>
        <p:spPr>
          <a:xfrm>
            <a:off x="5273525" y="5110839"/>
            <a:ext cx="391268" cy="261610"/>
          </a:xfrm>
          <a:prstGeom prst="rect">
            <a:avLst/>
          </a:prstGeom>
          <a:noFill/>
        </p:spPr>
        <p:txBody>
          <a:bodyPr wrap="square" rtlCol="0">
            <a:spAutoFit/>
          </a:bodyPr>
          <a:lstStyle/>
          <a:p>
            <a:r>
              <a:rPr lang="es-CO" sz="1100" b="1" dirty="0">
                <a:solidFill>
                  <a:schemeClr val="bg1"/>
                </a:solidFill>
              </a:rPr>
              <a:t>6</a:t>
            </a:r>
          </a:p>
        </p:txBody>
      </p:sp>
      <p:sp>
        <p:nvSpPr>
          <p:cNvPr id="61" name="CuadroTexto 60">
            <a:extLst>
              <a:ext uri="{FF2B5EF4-FFF2-40B4-BE49-F238E27FC236}">
                <a16:creationId xmlns:a16="http://schemas.microsoft.com/office/drawing/2014/main" id="{D54A5B82-957F-4D94-A63C-CB74D4AB4E43}"/>
              </a:ext>
            </a:extLst>
          </p:cNvPr>
          <p:cNvSpPr txBox="1"/>
          <p:nvPr/>
        </p:nvSpPr>
        <p:spPr>
          <a:xfrm>
            <a:off x="8793782"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Tree>
    <p:extLst>
      <p:ext uri="{BB962C8B-B14F-4D97-AF65-F5344CB8AC3E}">
        <p14:creationId xmlns:p14="http://schemas.microsoft.com/office/powerpoint/2010/main" val="1592034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02430" y="2358827"/>
            <a:ext cx="11658483" cy="1440555"/>
          </a:xfrm>
        </p:spPr>
        <p:txBody>
          <a:bodyPr>
            <a:normAutofit fontScale="90000"/>
          </a:bodyPr>
          <a:lstStyle/>
          <a:p>
            <a:r>
              <a:rPr lang="es-ES" dirty="0"/>
              <a:t>Informe Ejecución Contrato Interadministrativo SAE</a:t>
            </a:r>
            <a:endParaRPr lang="es-CO" dirty="0"/>
          </a:p>
        </p:txBody>
      </p:sp>
      <p:sp>
        <p:nvSpPr>
          <p:cNvPr id="6" name="Subtítulo 2">
            <a:extLst>
              <a:ext uri="{FF2B5EF4-FFF2-40B4-BE49-F238E27FC236}">
                <a16:creationId xmlns:a16="http://schemas.microsoft.com/office/drawing/2014/main" id="{A557A8EC-3A20-4CD8-803B-704AAF974988}"/>
              </a:ext>
            </a:extLst>
          </p:cNvPr>
          <p:cNvSpPr>
            <a:spLocks noGrp="1"/>
          </p:cNvSpPr>
          <p:nvPr>
            <p:ph type="subTitle" idx="1"/>
          </p:nvPr>
        </p:nvSpPr>
        <p:spPr>
          <a:xfrm>
            <a:off x="702430" y="4665335"/>
            <a:ext cx="8914862" cy="954230"/>
          </a:xfrm>
        </p:spPr>
        <p:txBody>
          <a:bodyPr>
            <a:normAutofit fontScale="92500" lnSpcReduction="20000"/>
          </a:bodyPr>
          <a:lstStyle/>
          <a:p>
            <a:r>
              <a:rPr lang="es-ES_tradnl" dirty="0"/>
              <a:t>Vicepresidencia de Negocios</a:t>
            </a:r>
          </a:p>
          <a:p>
            <a:r>
              <a:rPr lang="es-ES_tradnl" dirty="0"/>
              <a:t>Octubre 31 de 2019</a:t>
            </a:r>
          </a:p>
        </p:txBody>
      </p:sp>
    </p:spTree>
    <p:extLst>
      <p:ext uri="{BB962C8B-B14F-4D97-AF65-F5344CB8AC3E}">
        <p14:creationId xmlns:p14="http://schemas.microsoft.com/office/powerpoint/2010/main" val="717724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grpSp>
        <p:nvGrpSpPr>
          <p:cNvPr id="61" name="47 Grupo"/>
          <p:cNvGrpSpPr/>
          <p:nvPr/>
        </p:nvGrpSpPr>
        <p:grpSpPr>
          <a:xfrm>
            <a:off x="2838974" y="1994507"/>
            <a:ext cx="2099144" cy="1635602"/>
            <a:chOff x="2686086" y="1677012"/>
            <a:chExt cx="1574359" cy="1226701"/>
          </a:xfrm>
        </p:grpSpPr>
        <p:cxnSp>
          <p:nvCxnSpPr>
            <p:cNvPr id="77" name="29 Conector recto de flecha"/>
            <p:cNvCxnSpPr/>
            <p:nvPr/>
          </p:nvCxnSpPr>
          <p:spPr>
            <a:xfrm flipV="1">
              <a:off x="2686086" y="1914141"/>
              <a:ext cx="484389" cy="7994"/>
            </a:xfrm>
            <a:prstGeom prst="straightConnector1">
              <a:avLst/>
            </a:prstGeom>
            <a:ln w="15875">
              <a:solidFill>
                <a:srgbClr val="8EC641"/>
              </a:solidFill>
              <a:tailEnd type="arrow"/>
            </a:ln>
          </p:spPr>
          <p:style>
            <a:lnRef idx="1">
              <a:schemeClr val="accent1"/>
            </a:lnRef>
            <a:fillRef idx="0">
              <a:schemeClr val="accent1"/>
            </a:fillRef>
            <a:effectRef idx="0">
              <a:schemeClr val="accent1"/>
            </a:effectRef>
            <a:fontRef idx="minor">
              <a:schemeClr val="tx1"/>
            </a:fontRef>
          </p:style>
        </p:cxnSp>
        <p:pic>
          <p:nvPicPr>
            <p:cNvPr id="78" name="Picture 1"/>
            <p:cNvPicPr>
              <a:picLocks noChangeAspect="1"/>
            </p:cNvPicPr>
            <p:nvPr/>
          </p:nvPicPr>
          <p:blipFill>
            <a:blip r:embed="rId3"/>
            <a:stretch>
              <a:fillRect/>
            </a:stretch>
          </p:blipFill>
          <p:spPr>
            <a:xfrm>
              <a:off x="3275856" y="1677012"/>
              <a:ext cx="984589" cy="1226701"/>
            </a:xfrm>
            <a:prstGeom prst="rect">
              <a:avLst/>
            </a:prstGeom>
          </p:spPr>
        </p:pic>
      </p:grpSp>
      <p:grpSp>
        <p:nvGrpSpPr>
          <p:cNvPr id="79" name="46 Grupo"/>
          <p:cNvGrpSpPr/>
          <p:nvPr/>
        </p:nvGrpSpPr>
        <p:grpSpPr>
          <a:xfrm>
            <a:off x="3479804" y="833634"/>
            <a:ext cx="2737150" cy="1786248"/>
            <a:chOff x="3160527" y="800179"/>
            <a:chExt cx="2052862" cy="1339686"/>
          </a:xfrm>
        </p:grpSpPr>
        <p:pic>
          <p:nvPicPr>
            <p:cNvPr id="81" name="Picture 1"/>
            <p:cNvPicPr>
              <a:picLocks noChangeAspect="1"/>
            </p:cNvPicPr>
            <p:nvPr/>
          </p:nvPicPr>
          <p:blipFill>
            <a:blip r:embed="rId4"/>
            <a:stretch>
              <a:fillRect/>
            </a:stretch>
          </p:blipFill>
          <p:spPr>
            <a:xfrm>
              <a:off x="3160527" y="800179"/>
              <a:ext cx="1751276" cy="1339686"/>
            </a:xfrm>
            <a:prstGeom prst="rect">
              <a:avLst/>
            </a:prstGeom>
          </p:spPr>
        </p:pic>
        <p:cxnSp>
          <p:nvCxnSpPr>
            <p:cNvPr id="82" name="23 Conector recto de flecha"/>
            <p:cNvCxnSpPr/>
            <p:nvPr/>
          </p:nvCxnSpPr>
          <p:spPr>
            <a:xfrm flipH="1">
              <a:off x="4601733" y="1396314"/>
              <a:ext cx="611656" cy="6179"/>
            </a:xfrm>
            <a:prstGeom prst="straightConnector1">
              <a:avLst/>
            </a:prstGeom>
            <a:ln w="15875">
              <a:solidFill>
                <a:srgbClr val="D8E028"/>
              </a:solidFill>
              <a:tailEnd type="arrow"/>
            </a:ln>
          </p:spPr>
          <p:style>
            <a:lnRef idx="1">
              <a:schemeClr val="accent1"/>
            </a:lnRef>
            <a:fillRef idx="0">
              <a:schemeClr val="accent1"/>
            </a:fillRef>
            <a:effectRef idx="0">
              <a:schemeClr val="accent1"/>
            </a:effectRef>
            <a:fontRef idx="minor">
              <a:schemeClr val="tx1"/>
            </a:fontRef>
          </p:style>
        </p:cxnSp>
      </p:grpSp>
      <p:grpSp>
        <p:nvGrpSpPr>
          <p:cNvPr id="83" name="48 Grupo"/>
          <p:cNvGrpSpPr/>
          <p:nvPr/>
        </p:nvGrpSpPr>
        <p:grpSpPr>
          <a:xfrm>
            <a:off x="2740940" y="3289323"/>
            <a:ext cx="1597559" cy="1538756"/>
            <a:chOff x="2612563" y="2654302"/>
            <a:chExt cx="1198171" cy="1154067"/>
          </a:xfrm>
        </p:grpSpPr>
        <p:pic>
          <p:nvPicPr>
            <p:cNvPr id="85" name="Picture 1"/>
            <p:cNvPicPr>
              <a:picLocks noChangeAspect="1"/>
            </p:cNvPicPr>
            <p:nvPr/>
          </p:nvPicPr>
          <p:blipFill>
            <a:blip r:embed="rId5"/>
            <a:stretch>
              <a:fillRect/>
            </a:stretch>
          </p:blipFill>
          <p:spPr>
            <a:xfrm>
              <a:off x="3011765" y="2654302"/>
              <a:ext cx="798969" cy="1154067"/>
            </a:xfrm>
            <a:prstGeom prst="rect">
              <a:avLst/>
            </a:prstGeom>
          </p:spPr>
        </p:pic>
        <p:cxnSp>
          <p:nvCxnSpPr>
            <p:cNvPr id="86" name="31 Conector recto de flecha"/>
            <p:cNvCxnSpPr/>
            <p:nvPr/>
          </p:nvCxnSpPr>
          <p:spPr>
            <a:xfrm>
              <a:off x="2612563" y="2981750"/>
              <a:ext cx="684839" cy="0"/>
            </a:xfrm>
            <a:prstGeom prst="straightConnector1">
              <a:avLst/>
            </a:prstGeom>
            <a:ln w="15875">
              <a:solidFill>
                <a:srgbClr val="3DB54A"/>
              </a:solidFill>
              <a:tailEnd type="arrow"/>
            </a:ln>
          </p:spPr>
          <p:style>
            <a:lnRef idx="1">
              <a:schemeClr val="accent1"/>
            </a:lnRef>
            <a:fillRef idx="0">
              <a:schemeClr val="accent1"/>
            </a:fillRef>
            <a:effectRef idx="0">
              <a:schemeClr val="accent1"/>
            </a:effectRef>
            <a:fontRef idx="minor">
              <a:schemeClr val="tx1"/>
            </a:fontRef>
          </p:style>
        </p:cxnSp>
      </p:grpSp>
      <p:grpSp>
        <p:nvGrpSpPr>
          <p:cNvPr id="87" name="49 Grupo"/>
          <p:cNvGrpSpPr/>
          <p:nvPr/>
        </p:nvGrpSpPr>
        <p:grpSpPr>
          <a:xfrm>
            <a:off x="3885972" y="1857520"/>
            <a:ext cx="3758274" cy="4390299"/>
            <a:chOff x="3471332" y="1574272"/>
            <a:chExt cx="2818705" cy="3292724"/>
          </a:xfrm>
        </p:grpSpPr>
        <p:pic>
          <p:nvPicPr>
            <p:cNvPr id="89" name="Picture 1"/>
            <p:cNvPicPr>
              <a:picLocks noChangeAspect="1"/>
            </p:cNvPicPr>
            <p:nvPr/>
          </p:nvPicPr>
          <p:blipFill>
            <a:blip r:embed="rId6"/>
            <a:stretch>
              <a:fillRect/>
            </a:stretch>
          </p:blipFill>
          <p:spPr>
            <a:xfrm>
              <a:off x="3471332" y="1574272"/>
              <a:ext cx="2517965" cy="3292724"/>
            </a:xfrm>
            <a:prstGeom prst="rect">
              <a:avLst/>
            </a:prstGeom>
          </p:spPr>
        </p:pic>
        <p:cxnSp>
          <p:nvCxnSpPr>
            <p:cNvPr id="90" name="44 Conector recto de flecha"/>
            <p:cNvCxnSpPr/>
            <p:nvPr/>
          </p:nvCxnSpPr>
          <p:spPr>
            <a:xfrm flipH="1">
              <a:off x="5906769" y="3083649"/>
              <a:ext cx="383268" cy="0"/>
            </a:xfrm>
            <a:prstGeom prst="straightConnector1">
              <a:avLst/>
            </a:prstGeom>
            <a:ln w="15875">
              <a:solidFill>
                <a:srgbClr val="019547"/>
              </a:solidFill>
              <a:tailEnd type="arrow"/>
            </a:ln>
          </p:spPr>
          <p:style>
            <a:lnRef idx="1">
              <a:schemeClr val="accent1"/>
            </a:lnRef>
            <a:fillRef idx="0">
              <a:schemeClr val="accent1"/>
            </a:fillRef>
            <a:effectRef idx="0">
              <a:schemeClr val="accent1"/>
            </a:effectRef>
            <a:fontRef idx="minor">
              <a:schemeClr val="tx1"/>
            </a:fontRef>
          </p:style>
        </p:cxnSp>
      </p:grpSp>
      <p:graphicFrame>
        <p:nvGraphicFramePr>
          <p:cNvPr id="31" name="Tabla 30"/>
          <p:cNvGraphicFramePr>
            <a:graphicFrameLocks noGrp="1"/>
          </p:cNvGraphicFramePr>
          <p:nvPr>
            <p:extLst/>
          </p:nvPr>
        </p:nvGraphicFramePr>
        <p:xfrm>
          <a:off x="7720915" y="3289323"/>
          <a:ext cx="2267816" cy="981422"/>
        </p:xfrm>
        <a:graphic>
          <a:graphicData uri="http://schemas.openxmlformats.org/drawingml/2006/table">
            <a:tbl>
              <a:tblPr/>
              <a:tblGrid>
                <a:gridCol w="812535">
                  <a:extLst>
                    <a:ext uri="{9D8B030D-6E8A-4147-A177-3AD203B41FA5}">
                      <a16:colId xmlns:a16="http://schemas.microsoft.com/office/drawing/2014/main" val="20000"/>
                    </a:ext>
                  </a:extLst>
                </a:gridCol>
                <a:gridCol w="610550">
                  <a:extLst>
                    <a:ext uri="{9D8B030D-6E8A-4147-A177-3AD203B41FA5}">
                      <a16:colId xmlns:a16="http://schemas.microsoft.com/office/drawing/2014/main" val="20001"/>
                    </a:ext>
                  </a:extLst>
                </a:gridCol>
                <a:gridCol w="844731">
                  <a:extLst>
                    <a:ext uri="{9D8B030D-6E8A-4147-A177-3AD203B41FA5}">
                      <a16:colId xmlns:a16="http://schemas.microsoft.com/office/drawing/2014/main" val="20002"/>
                    </a:ext>
                  </a:extLst>
                </a:gridCol>
              </a:tblGrid>
              <a:tr h="383611">
                <a:tc>
                  <a:txBody>
                    <a:bodyPr/>
                    <a:lstStyle/>
                    <a:p>
                      <a:pPr algn="ctr" fontAlgn="b"/>
                      <a:r>
                        <a:rPr lang="es-CO" sz="11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es-CO" sz="1100" b="1" i="0" u="none" strike="noStrike" dirty="0">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es-CO" sz="11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196674">
                <a:tc>
                  <a:txBody>
                    <a:bodyPr/>
                    <a:lstStyle/>
                    <a:p>
                      <a:pPr algn="ctr" fontAlgn="b"/>
                      <a:r>
                        <a:rPr lang="es-CO" sz="1100" b="0" i="0" u="none" strike="noStrike" dirty="0">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0" i="0" u="none" strike="noStrike" dirty="0">
                          <a:solidFill>
                            <a:srgbClr val="000000"/>
                          </a:solidFill>
                          <a:effectLst/>
                          <a:latin typeface="Calibri" panose="020F0502020204030204" pitchFamily="34" charset="0"/>
                        </a:rPr>
                        <a:t>108</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100" b="0" i="0" u="none" strike="noStrike" dirty="0">
                          <a:solidFill>
                            <a:srgbClr val="000000"/>
                          </a:solidFill>
                          <a:effectLst/>
                          <a:latin typeface="Calibri" panose="020F0502020204030204" pitchFamily="34" charset="0"/>
                        </a:rPr>
                        <a:t>$ 62,818</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6674">
                <a:tc>
                  <a:txBody>
                    <a:bodyPr/>
                    <a:lstStyle/>
                    <a:p>
                      <a:pPr algn="ctr" fontAlgn="b"/>
                      <a:r>
                        <a:rPr lang="es-CO" sz="1100" b="0" i="0" u="none" strike="noStrike">
                          <a:solidFill>
                            <a:srgbClr val="000000"/>
                          </a:solidFill>
                          <a:effectLst/>
                          <a:latin typeface="Calibri" panose="020F0502020204030204" pitchFamily="34" charset="0"/>
                        </a:rPr>
                        <a:t>Enaj. Temp.</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dirty="0">
                          <a:solidFill>
                            <a:srgbClr val="000000"/>
                          </a:solidFill>
                          <a:effectLst/>
                          <a:latin typeface="Calibri" panose="020F0502020204030204" pitchFamily="34" charset="0"/>
                        </a:rPr>
                        <a:t>184</a:t>
                      </a:r>
                    </a:p>
                  </a:txBody>
                  <a:tcPr marL="9525" marR="9525" marT="9525" marB="0" anchor="ctr">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$ 52,309</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204463">
                <a:tc>
                  <a:txBody>
                    <a:bodyPr/>
                    <a:lstStyle/>
                    <a:p>
                      <a:pPr algn="ctr" fontAlgn="b"/>
                      <a:r>
                        <a:rPr lang="es-CO" sz="1100" b="1" i="0" u="none" strike="noStrike">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100" b="1" i="0" u="none" strike="noStrike" dirty="0">
                          <a:solidFill>
                            <a:srgbClr val="000000"/>
                          </a:solidFill>
                          <a:effectLst/>
                          <a:latin typeface="Calibri" panose="020F0502020204030204" pitchFamily="34" charset="0"/>
                        </a:rPr>
                        <a:t>292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CO" sz="1100" b="1" i="0" u="none" strike="noStrike" dirty="0">
                          <a:solidFill>
                            <a:srgbClr val="000000"/>
                          </a:solidFill>
                          <a:effectLst/>
                          <a:latin typeface="Calibri" panose="020F0502020204030204" pitchFamily="34" charset="0"/>
                        </a:rPr>
                        <a:t>$ 115,127</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33" name="Tabla 32"/>
          <p:cNvGraphicFramePr>
            <a:graphicFrameLocks noGrp="1"/>
          </p:cNvGraphicFramePr>
          <p:nvPr>
            <p:extLst/>
          </p:nvPr>
        </p:nvGraphicFramePr>
        <p:xfrm>
          <a:off x="6251782" y="1102752"/>
          <a:ext cx="2273904" cy="966791"/>
        </p:xfrm>
        <a:graphic>
          <a:graphicData uri="http://schemas.openxmlformats.org/drawingml/2006/table">
            <a:tbl>
              <a:tblPr/>
              <a:tblGrid>
                <a:gridCol w="800524">
                  <a:extLst>
                    <a:ext uri="{9D8B030D-6E8A-4147-A177-3AD203B41FA5}">
                      <a16:colId xmlns:a16="http://schemas.microsoft.com/office/drawing/2014/main" val="20000"/>
                    </a:ext>
                  </a:extLst>
                </a:gridCol>
                <a:gridCol w="602522">
                  <a:extLst>
                    <a:ext uri="{9D8B030D-6E8A-4147-A177-3AD203B41FA5}">
                      <a16:colId xmlns:a16="http://schemas.microsoft.com/office/drawing/2014/main" val="20001"/>
                    </a:ext>
                  </a:extLst>
                </a:gridCol>
                <a:gridCol w="870858">
                  <a:extLst>
                    <a:ext uri="{9D8B030D-6E8A-4147-A177-3AD203B41FA5}">
                      <a16:colId xmlns:a16="http://schemas.microsoft.com/office/drawing/2014/main" val="20002"/>
                    </a:ext>
                  </a:extLst>
                </a:gridCol>
              </a:tblGrid>
              <a:tr h="377892">
                <a:tc>
                  <a:txBody>
                    <a:bodyPr/>
                    <a:lstStyle/>
                    <a:p>
                      <a:pPr algn="ctr" fontAlgn="ctr"/>
                      <a:r>
                        <a:rPr lang="es-CO" sz="11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dirty="0">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193742">
                <a:tc>
                  <a:txBody>
                    <a:bodyPr/>
                    <a:lstStyle/>
                    <a:p>
                      <a:pPr algn="ctr" fontAlgn="ctr"/>
                      <a:r>
                        <a:rPr lang="es-CO" sz="1100" b="0" i="0" u="none" strike="noStrike">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0" i="0" u="none" strike="noStrike" dirty="0">
                          <a:solidFill>
                            <a:srgbClr val="000000"/>
                          </a:solidFill>
                          <a:effectLst/>
                          <a:latin typeface="Calibri" panose="020F0502020204030204" pitchFamily="34" charset="0"/>
                        </a:rPr>
                        <a:t>28</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100" b="0" i="0" u="none" strike="noStrike" dirty="0">
                          <a:solidFill>
                            <a:srgbClr val="000000"/>
                          </a:solidFill>
                          <a:effectLst/>
                          <a:latin typeface="Calibri" panose="020F0502020204030204" pitchFamily="34" charset="0"/>
                        </a:rPr>
                        <a:t>$ 20,795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3742">
                <a:tc>
                  <a:txBody>
                    <a:bodyPr/>
                    <a:lstStyle/>
                    <a:p>
                      <a:pPr algn="ctr" fontAlgn="ctr"/>
                      <a:r>
                        <a:rPr lang="es-CO" sz="1100" b="0" i="0" u="none" strike="noStrike">
                          <a:solidFill>
                            <a:srgbClr val="000000"/>
                          </a:solidFill>
                          <a:effectLst/>
                          <a:latin typeface="Calibri" panose="020F0502020204030204" pitchFamily="34" charset="0"/>
                        </a:rPr>
                        <a:t>Enaj. Temp.</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dirty="0">
                          <a:solidFill>
                            <a:srgbClr val="000000"/>
                          </a:solidFill>
                          <a:effectLst/>
                          <a:latin typeface="Calibri" panose="020F0502020204030204" pitchFamily="34" charset="0"/>
                        </a:rPr>
                        <a:t>265</a:t>
                      </a:r>
                    </a:p>
                  </a:txBody>
                  <a:tcPr marL="9525" marR="9525" marT="9525" marB="0" anchor="ctr">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$ 31,048</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201415">
                <a:tc>
                  <a:txBody>
                    <a:bodyPr/>
                    <a:lstStyle/>
                    <a:p>
                      <a:pPr algn="ctr" fontAlgn="ctr"/>
                      <a:r>
                        <a:rPr lang="es-CO" sz="1100" b="1" i="0" u="none" strike="noStrike">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100" b="1" i="0" u="none" strike="noStrike" dirty="0">
                          <a:solidFill>
                            <a:srgbClr val="000000"/>
                          </a:solidFill>
                          <a:effectLst/>
                          <a:latin typeface="Calibri" panose="020F0502020204030204" pitchFamily="34" charset="0"/>
                        </a:rPr>
                        <a:t>293</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CO" sz="1100" b="1" i="0" u="none" strike="noStrike" dirty="0">
                          <a:solidFill>
                            <a:srgbClr val="000000"/>
                          </a:solidFill>
                          <a:effectLst/>
                          <a:latin typeface="Calibri" panose="020F0502020204030204" pitchFamily="34" charset="0"/>
                        </a:rPr>
                        <a:t>$ 51,843</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49" name="Tabla 48"/>
          <p:cNvGraphicFramePr>
            <a:graphicFrameLocks noGrp="1"/>
          </p:cNvGraphicFramePr>
          <p:nvPr>
            <p:extLst/>
          </p:nvPr>
        </p:nvGraphicFramePr>
        <p:xfrm>
          <a:off x="236638" y="3392506"/>
          <a:ext cx="2445602" cy="947604"/>
        </p:xfrm>
        <a:graphic>
          <a:graphicData uri="http://schemas.openxmlformats.org/drawingml/2006/table">
            <a:tbl>
              <a:tblPr/>
              <a:tblGrid>
                <a:gridCol w="852535">
                  <a:extLst>
                    <a:ext uri="{9D8B030D-6E8A-4147-A177-3AD203B41FA5}">
                      <a16:colId xmlns:a16="http://schemas.microsoft.com/office/drawing/2014/main" val="20000"/>
                    </a:ext>
                  </a:extLst>
                </a:gridCol>
                <a:gridCol w="661250">
                  <a:extLst>
                    <a:ext uri="{9D8B030D-6E8A-4147-A177-3AD203B41FA5}">
                      <a16:colId xmlns:a16="http://schemas.microsoft.com/office/drawing/2014/main" val="20001"/>
                    </a:ext>
                  </a:extLst>
                </a:gridCol>
                <a:gridCol w="931817">
                  <a:extLst>
                    <a:ext uri="{9D8B030D-6E8A-4147-A177-3AD203B41FA5}">
                      <a16:colId xmlns:a16="http://schemas.microsoft.com/office/drawing/2014/main" val="20002"/>
                    </a:ext>
                  </a:extLst>
                </a:gridCol>
              </a:tblGrid>
              <a:tr h="370393">
                <a:tc>
                  <a:txBody>
                    <a:bodyPr/>
                    <a:lstStyle/>
                    <a:p>
                      <a:pPr algn="ctr" fontAlgn="ctr"/>
                      <a:r>
                        <a:rPr lang="es-CO" sz="11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dirty="0">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dirty="0">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189897">
                <a:tc>
                  <a:txBody>
                    <a:bodyPr/>
                    <a:lstStyle/>
                    <a:p>
                      <a:pPr algn="ctr" fontAlgn="ctr"/>
                      <a:r>
                        <a:rPr lang="es-CO" sz="1100" b="0" i="0" u="none" strike="noStrike">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0" i="0" u="none" strike="noStrike" dirty="0">
                          <a:solidFill>
                            <a:srgbClr val="000000"/>
                          </a:solidFill>
                          <a:effectLst/>
                          <a:latin typeface="Calibri" panose="020F0502020204030204" pitchFamily="34" charset="0"/>
                        </a:rPr>
                        <a:t>95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100" b="0" i="0" u="none" strike="noStrike" dirty="0">
                          <a:solidFill>
                            <a:srgbClr val="000000"/>
                          </a:solidFill>
                          <a:effectLst/>
                          <a:latin typeface="Calibri" panose="020F0502020204030204" pitchFamily="34" charset="0"/>
                        </a:rPr>
                        <a:t>$ 51,421</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89897">
                <a:tc>
                  <a:txBody>
                    <a:bodyPr/>
                    <a:lstStyle/>
                    <a:p>
                      <a:pPr algn="ctr" fontAlgn="ctr"/>
                      <a:r>
                        <a:rPr lang="es-CO" sz="1100" b="0" i="0" u="none" strike="noStrike">
                          <a:solidFill>
                            <a:srgbClr val="000000"/>
                          </a:solidFill>
                          <a:effectLst/>
                          <a:latin typeface="Calibri" panose="020F0502020204030204" pitchFamily="34" charset="0"/>
                        </a:rPr>
                        <a:t>Enaj. Temp.</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dirty="0">
                          <a:solidFill>
                            <a:srgbClr val="000000"/>
                          </a:solidFill>
                          <a:effectLst/>
                          <a:latin typeface="Calibri" panose="020F0502020204030204" pitchFamily="34" charset="0"/>
                        </a:rPr>
                        <a:t>147</a:t>
                      </a:r>
                    </a:p>
                  </a:txBody>
                  <a:tcPr marL="9525" marR="9525" marT="9525" marB="0" anchor="ctr">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$ 80,213</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197417">
                <a:tc>
                  <a:txBody>
                    <a:bodyPr/>
                    <a:lstStyle/>
                    <a:p>
                      <a:pPr algn="ctr" fontAlgn="ctr"/>
                      <a:r>
                        <a:rPr lang="es-CO" sz="1100" b="1" i="0" u="none" strike="noStrike">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100" b="1" i="0" u="none" strike="noStrike" dirty="0">
                          <a:solidFill>
                            <a:srgbClr val="000000"/>
                          </a:solidFill>
                          <a:effectLst/>
                          <a:latin typeface="Calibri" panose="020F0502020204030204" pitchFamily="34" charset="0"/>
                        </a:rPr>
                        <a:t>242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CO" sz="1100" b="1" i="0" u="none" strike="noStrike" dirty="0">
                          <a:solidFill>
                            <a:srgbClr val="000000"/>
                          </a:solidFill>
                          <a:effectLst/>
                          <a:latin typeface="Calibri" panose="020F0502020204030204" pitchFamily="34" charset="0"/>
                        </a:rPr>
                        <a:t>$ 131,634</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50" name="Tabla 49"/>
          <p:cNvGraphicFramePr>
            <a:graphicFrameLocks noGrp="1"/>
          </p:cNvGraphicFramePr>
          <p:nvPr>
            <p:extLst/>
          </p:nvPr>
        </p:nvGraphicFramePr>
        <p:xfrm>
          <a:off x="310350" y="1791153"/>
          <a:ext cx="2406724" cy="1021155"/>
        </p:xfrm>
        <a:graphic>
          <a:graphicData uri="http://schemas.openxmlformats.org/drawingml/2006/table">
            <a:tbl>
              <a:tblPr/>
              <a:tblGrid>
                <a:gridCol w="837925">
                  <a:extLst>
                    <a:ext uri="{9D8B030D-6E8A-4147-A177-3AD203B41FA5}">
                      <a16:colId xmlns:a16="http://schemas.microsoft.com/office/drawing/2014/main" val="20000"/>
                    </a:ext>
                  </a:extLst>
                </a:gridCol>
                <a:gridCol w="706651">
                  <a:extLst>
                    <a:ext uri="{9D8B030D-6E8A-4147-A177-3AD203B41FA5}">
                      <a16:colId xmlns:a16="http://schemas.microsoft.com/office/drawing/2014/main" val="20001"/>
                    </a:ext>
                  </a:extLst>
                </a:gridCol>
                <a:gridCol w="862148">
                  <a:extLst>
                    <a:ext uri="{9D8B030D-6E8A-4147-A177-3AD203B41FA5}">
                      <a16:colId xmlns:a16="http://schemas.microsoft.com/office/drawing/2014/main" val="20002"/>
                    </a:ext>
                  </a:extLst>
                </a:gridCol>
              </a:tblGrid>
              <a:tr h="399142">
                <a:tc>
                  <a:txBody>
                    <a:bodyPr/>
                    <a:lstStyle/>
                    <a:p>
                      <a:pPr algn="ctr" fontAlgn="ctr"/>
                      <a:r>
                        <a:rPr lang="es-CO" sz="11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1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204636">
                <a:tc>
                  <a:txBody>
                    <a:bodyPr/>
                    <a:lstStyle/>
                    <a:p>
                      <a:pPr algn="ctr" fontAlgn="ctr"/>
                      <a:r>
                        <a:rPr lang="es-CO" sz="1100" b="0" i="0" u="none" strike="noStrike" dirty="0">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0" i="0" u="none" strike="noStrike" dirty="0">
                          <a:solidFill>
                            <a:srgbClr val="000000"/>
                          </a:solidFill>
                          <a:effectLst/>
                          <a:latin typeface="Calibri" panose="020F0502020204030204" pitchFamily="34" charset="0"/>
                        </a:rPr>
                        <a:t>48</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100" b="0" i="0" u="none" strike="noStrike" dirty="0">
                          <a:solidFill>
                            <a:srgbClr val="000000"/>
                          </a:solidFill>
                          <a:effectLst/>
                          <a:latin typeface="Calibri" panose="020F0502020204030204" pitchFamily="34" charset="0"/>
                        </a:rPr>
                        <a:t>$ 74,404</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04636">
                <a:tc>
                  <a:txBody>
                    <a:bodyPr/>
                    <a:lstStyle/>
                    <a:p>
                      <a:pPr algn="ctr" fontAlgn="ctr"/>
                      <a:r>
                        <a:rPr lang="es-CO" sz="1100" b="0" i="0" u="none" strike="noStrike">
                          <a:solidFill>
                            <a:srgbClr val="000000"/>
                          </a:solidFill>
                          <a:effectLst/>
                          <a:latin typeface="Calibri" panose="020F0502020204030204" pitchFamily="34" charset="0"/>
                        </a:rPr>
                        <a:t>Enaj. Temp.</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dirty="0">
                          <a:solidFill>
                            <a:srgbClr val="000000"/>
                          </a:solidFill>
                          <a:effectLst/>
                          <a:latin typeface="Calibri" panose="020F0502020204030204" pitchFamily="34" charset="0"/>
                        </a:rPr>
                        <a:t>126</a:t>
                      </a:r>
                    </a:p>
                  </a:txBody>
                  <a:tcPr marL="9525" marR="9525" marT="9525" marB="0" anchor="ctr">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$ 29,211</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212741">
                <a:tc>
                  <a:txBody>
                    <a:bodyPr/>
                    <a:lstStyle/>
                    <a:p>
                      <a:pPr algn="ctr" fontAlgn="ctr"/>
                      <a:r>
                        <a:rPr lang="es-CO" sz="1100" b="1" i="0" u="none" strike="noStrike">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CO" sz="1100" b="1" i="0" u="none" strike="noStrike" dirty="0">
                          <a:solidFill>
                            <a:srgbClr val="000000"/>
                          </a:solidFill>
                          <a:effectLst/>
                          <a:latin typeface="Calibri" panose="020F0502020204030204" pitchFamily="34" charset="0"/>
                        </a:rPr>
                        <a:t>174</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s-CO" sz="1100" b="1" i="0" u="none" strike="noStrike" dirty="0">
                          <a:solidFill>
                            <a:srgbClr val="000000"/>
                          </a:solidFill>
                          <a:effectLst/>
                          <a:latin typeface="Calibri" panose="020F0502020204030204" pitchFamily="34" charset="0"/>
                        </a:rPr>
                        <a:t>$ 103,615</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6" name="CuadroTexto 95"/>
          <p:cNvSpPr txBox="1"/>
          <p:nvPr/>
        </p:nvSpPr>
        <p:spPr>
          <a:xfrm>
            <a:off x="7625750" y="6120212"/>
            <a:ext cx="4551618" cy="584775"/>
          </a:xfrm>
          <a:prstGeom prst="rect">
            <a:avLst/>
          </a:prstGeom>
          <a:noFill/>
        </p:spPr>
        <p:txBody>
          <a:bodyPr wrap="square" rtlCol="0">
            <a:spAutoFit/>
          </a:bodyPr>
          <a:lstStyle/>
          <a:p>
            <a:r>
              <a:rPr lang="es-CO" sz="1600" dirty="0"/>
              <a:t>El 69% de las ventas corresponden a inmuebles con vocación de vivienda y el 17% a lotes</a:t>
            </a:r>
          </a:p>
        </p:txBody>
      </p:sp>
      <p:pic>
        <p:nvPicPr>
          <p:cNvPr id="58" name="Imagen 57"/>
          <p:cNvPicPr>
            <a:picLocks noChangeAspect="1"/>
          </p:cNvPicPr>
          <p:nvPr/>
        </p:nvPicPr>
        <p:blipFill rotWithShape="1">
          <a:blip r:embed="rId7" cstate="print">
            <a:extLst>
              <a:ext uri="{28A0092B-C50C-407E-A947-70E740481C1C}">
                <a14:useLocalDpi xmlns:a14="http://schemas.microsoft.com/office/drawing/2010/main" val="0"/>
              </a:ext>
            </a:extLst>
          </a:blip>
          <a:srcRect l="9157" t="1112" r="84272" b="52246"/>
          <a:stretch/>
        </p:blipFill>
        <p:spPr>
          <a:xfrm>
            <a:off x="7068850" y="6120212"/>
            <a:ext cx="495130" cy="468000"/>
          </a:xfrm>
          <a:prstGeom prst="rect">
            <a:avLst/>
          </a:prstGeom>
        </p:spPr>
      </p:pic>
      <p:sp>
        <p:nvSpPr>
          <p:cNvPr id="100" name="CuadroTexto 99">
            <a:extLst>
              <a:ext uri="{FF2B5EF4-FFF2-40B4-BE49-F238E27FC236}">
                <a16:creationId xmlns:a16="http://schemas.microsoft.com/office/drawing/2014/main" id="{3659F99B-F7CA-2743-8D0C-94833019BFD8}"/>
              </a:ext>
            </a:extLst>
          </p:cNvPr>
          <p:cNvSpPr txBox="1"/>
          <p:nvPr/>
        </p:nvSpPr>
        <p:spPr>
          <a:xfrm>
            <a:off x="-10429" y="83593"/>
            <a:ext cx="6387591" cy="733534"/>
          </a:xfrm>
          <a:prstGeom prst="rect">
            <a:avLst/>
          </a:prstGeom>
          <a:noFill/>
        </p:spPr>
        <p:txBody>
          <a:bodyPr wrap="square" rtlCol="0">
            <a:spAutoFit/>
          </a:bodyPr>
          <a:lstStyle/>
          <a:p>
            <a:pPr>
              <a:lnSpc>
                <a:spcPts val="4980"/>
              </a:lnSpc>
            </a:pPr>
            <a:r>
              <a:rPr lang="es-CO" sz="4500" b="1" dirty="0">
                <a:cs typeface="Arial Narrow" charset="0"/>
              </a:rPr>
              <a:t>Inmuebles disponibles </a:t>
            </a:r>
          </a:p>
        </p:txBody>
      </p:sp>
      <p:graphicFrame>
        <p:nvGraphicFramePr>
          <p:cNvPr id="4" name="Tabla 3"/>
          <p:cNvGraphicFramePr>
            <a:graphicFrameLocks noGrp="1"/>
          </p:cNvGraphicFramePr>
          <p:nvPr>
            <p:extLst/>
          </p:nvPr>
        </p:nvGraphicFramePr>
        <p:xfrm>
          <a:off x="8991176" y="1500288"/>
          <a:ext cx="2968536" cy="1306830"/>
        </p:xfrm>
        <a:graphic>
          <a:graphicData uri="http://schemas.openxmlformats.org/drawingml/2006/table">
            <a:tbl>
              <a:tblPr/>
              <a:tblGrid>
                <a:gridCol w="989512">
                  <a:extLst>
                    <a:ext uri="{9D8B030D-6E8A-4147-A177-3AD203B41FA5}">
                      <a16:colId xmlns:a16="http://schemas.microsoft.com/office/drawing/2014/main" val="20000"/>
                    </a:ext>
                  </a:extLst>
                </a:gridCol>
                <a:gridCol w="989512">
                  <a:extLst>
                    <a:ext uri="{9D8B030D-6E8A-4147-A177-3AD203B41FA5}">
                      <a16:colId xmlns:a16="http://schemas.microsoft.com/office/drawing/2014/main" val="20001"/>
                    </a:ext>
                  </a:extLst>
                </a:gridCol>
                <a:gridCol w="989512">
                  <a:extLst>
                    <a:ext uri="{9D8B030D-6E8A-4147-A177-3AD203B41FA5}">
                      <a16:colId xmlns:a16="http://schemas.microsoft.com/office/drawing/2014/main" val="20002"/>
                    </a:ext>
                  </a:extLst>
                </a:gridCol>
              </a:tblGrid>
              <a:tr h="200025">
                <a:tc>
                  <a:txBody>
                    <a:bodyPr/>
                    <a:lstStyle/>
                    <a:p>
                      <a:pPr algn="ctr" fontAlgn="ctr"/>
                      <a:r>
                        <a:rPr lang="es-CO" sz="1100" b="1" i="0" u="none" strike="noStrike" dirty="0">
                          <a:solidFill>
                            <a:srgbClr val="000000"/>
                          </a:solidFill>
                          <a:effectLst/>
                          <a:latin typeface="Calibri" panose="020F0502020204030204" pitchFamily="34" charset="0"/>
                        </a:rPr>
                        <a:t>Sucursal</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CB10"/>
                    </a:solidFill>
                  </a:tcPr>
                </a:tc>
                <a:tc>
                  <a:txBody>
                    <a:bodyPr/>
                    <a:lstStyle/>
                    <a:p>
                      <a:pPr algn="ctr" fontAlgn="ctr"/>
                      <a:r>
                        <a:rPr lang="es-CO" sz="11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CB10"/>
                    </a:solidFill>
                  </a:tcPr>
                </a:tc>
                <a:tc>
                  <a:txBody>
                    <a:bodyPr/>
                    <a:lstStyle/>
                    <a:p>
                      <a:pPr algn="ctr" fontAlgn="ctr"/>
                      <a:r>
                        <a:rPr lang="es-CO" sz="1100" b="1" i="0" u="none" strike="noStrike" dirty="0">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CB10"/>
                    </a:solidFill>
                  </a:tcPr>
                </a:tc>
                <a:extLst>
                  <a:ext uri="{0D108BD9-81ED-4DB2-BD59-A6C34878D82A}">
                    <a16:rowId xmlns:a16="http://schemas.microsoft.com/office/drawing/2014/main" val="10000"/>
                  </a:ext>
                </a:extLst>
              </a:tr>
              <a:tr h="190500">
                <a:tc>
                  <a:txBody>
                    <a:bodyPr/>
                    <a:lstStyle/>
                    <a:p>
                      <a:pPr algn="ctr" fontAlgn="ctr"/>
                      <a:r>
                        <a:rPr lang="es-CO" sz="1100" b="0" i="0" u="none" strike="noStrike" dirty="0">
                          <a:solidFill>
                            <a:srgbClr val="000000"/>
                          </a:solidFill>
                          <a:effectLst/>
                          <a:latin typeface="Calibri" panose="020F0502020204030204" pitchFamily="34" charset="0"/>
                        </a:rPr>
                        <a:t>BOGOTÁ</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100" b="0" i="0" u="none" strike="noStrike" dirty="0">
                          <a:solidFill>
                            <a:srgbClr val="000000"/>
                          </a:solidFill>
                          <a:effectLst/>
                          <a:latin typeface="Calibri" panose="020F0502020204030204" pitchFamily="34" charset="0"/>
                        </a:rPr>
                        <a:t>292</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100" b="0" i="0" u="none" strike="noStrike" dirty="0">
                          <a:solidFill>
                            <a:srgbClr val="000000"/>
                          </a:solidFill>
                          <a:effectLst/>
                          <a:latin typeface="Calibri" panose="020F0502020204030204" pitchFamily="34" charset="0"/>
                        </a:rPr>
                        <a:t>$ 115,127</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0500">
                <a:tc>
                  <a:txBody>
                    <a:bodyPr/>
                    <a:lstStyle/>
                    <a:p>
                      <a:pPr algn="ctr" fontAlgn="ctr"/>
                      <a:r>
                        <a:rPr lang="es-CO" sz="1100" b="0" i="0" u="none" strike="noStrike" dirty="0">
                          <a:solidFill>
                            <a:srgbClr val="000000"/>
                          </a:solidFill>
                          <a:effectLst/>
                          <a:latin typeface="Calibri" panose="020F0502020204030204" pitchFamily="34" charset="0"/>
                        </a:rPr>
                        <a:t>BARRANQUILLA</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dirty="0">
                          <a:solidFill>
                            <a:srgbClr val="000000"/>
                          </a:solidFill>
                          <a:effectLst/>
                          <a:latin typeface="Calibri" panose="020F0502020204030204" pitchFamily="34" charset="0"/>
                        </a:rPr>
                        <a:t>293</a:t>
                      </a:r>
                    </a:p>
                  </a:txBody>
                  <a:tcPr marL="9525" marR="9525" marT="9525" marB="0" anchor="b">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$ 51,843</a:t>
                      </a:r>
                    </a:p>
                  </a:txBody>
                  <a:tcPr marL="9525" marR="9525" marT="9525" marB="0" anchor="b">
                    <a:lnL>
                      <a:noFill/>
                    </a:lnL>
                    <a:lnR>
                      <a:noFill/>
                    </a:lnR>
                    <a:lnT>
                      <a:noFill/>
                    </a:lnT>
                    <a:lnB>
                      <a:noFill/>
                    </a:lnB>
                    <a:solidFill>
                      <a:srgbClr val="E7E7E7"/>
                    </a:solidFill>
                  </a:tcPr>
                </a:tc>
                <a:extLst>
                  <a:ext uri="{0D108BD9-81ED-4DB2-BD59-A6C34878D82A}">
                    <a16:rowId xmlns:a16="http://schemas.microsoft.com/office/drawing/2014/main" val="10002"/>
                  </a:ext>
                </a:extLst>
              </a:tr>
              <a:tr h="190500">
                <a:tc>
                  <a:txBody>
                    <a:bodyPr/>
                    <a:lstStyle/>
                    <a:p>
                      <a:pPr algn="ctr" fontAlgn="ctr"/>
                      <a:r>
                        <a:rPr lang="es-CO" sz="1100" b="0" i="0" u="none" strike="noStrike" dirty="0">
                          <a:solidFill>
                            <a:srgbClr val="000000"/>
                          </a:solidFill>
                          <a:effectLst/>
                          <a:latin typeface="Calibri" panose="020F0502020204030204" pitchFamily="34" charset="0"/>
                        </a:rPr>
                        <a:t>CALI</a:t>
                      </a:r>
                    </a:p>
                  </a:txBody>
                  <a:tcPr marL="9525" marR="9525" marT="9525" marB="0" anchor="ctr">
                    <a:lnL>
                      <a:noFill/>
                    </a:lnL>
                    <a:lnR>
                      <a:noFill/>
                    </a:lnR>
                    <a:lnT>
                      <a:noFill/>
                    </a:lnT>
                    <a:lnB>
                      <a:noFill/>
                    </a:lnB>
                  </a:tcPr>
                </a:tc>
                <a:tc>
                  <a:txBody>
                    <a:bodyPr/>
                    <a:lstStyle/>
                    <a:p>
                      <a:pPr algn="ctr" fontAlgn="b"/>
                      <a:r>
                        <a:rPr lang="es-CO" sz="1100" b="0" i="0" u="none" strike="noStrike" dirty="0">
                          <a:solidFill>
                            <a:srgbClr val="000000"/>
                          </a:solidFill>
                          <a:effectLst/>
                          <a:latin typeface="Calibri" panose="020F0502020204030204" pitchFamily="34" charset="0"/>
                        </a:rPr>
                        <a:t>242</a:t>
                      </a:r>
                    </a:p>
                  </a:txBody>
                  <a:tcPr marL="9525" marR="9525" marT="9525"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$ 131,634</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190500">
                <a:tc>
                  <a:txBody>
                    <a:bodyPr/>
                    <a:lstStyle/>
                    <a:p>
                      <a:pPr algn="ctr" fontAlgn="ctr"/>
                      <a:r>
                        <a:rPr lang="es-CO" sz="1100" b="0" i="0" u="none" strike="noStrike" dirty="0">
                          <a:solidFill>
                            <a:srgbClr val="000000"/>
                          </a:solidFill>
                          <a:effectLst/>
                          <a:latin typeface="Calibri" panose="020F0502020204030204" pitchFamily="34" charset="0"/>
                        </a:rPr>
                        <a:t>MEDELLÍN</a:t>
                      </a:r>
                    </a:p>
                  </a:txBody>
                  <a:tcPr marL="9525" marR="9525" marT="9525" marB="0" anchor="ctr">
                    <a:lnL>
                      <a:noFill/>
                    </a:lnL>
                    <a:lnR>
                      <a:noFill/>
                    </a:lnR>
                    <a:lnT>
                      <a:noFill/>
                    </a:lnT>
                    <a:lnB>
                      <a:noFill/>
                    </a:lnB>
                    <a:solidFill>
                      <a:srgbClr val="E7E7E7"/>
                    </a:solidFill>
                  </a:tcPr>
                </a:tc>
                <a:tc>
                  <a:txBody>
                    <a:bodyPr/>
                    <a:lstStyle/>
                    <a:p>
                      <a:pPr algn="ctr" fontAlgn="b"/>
                      <a:r>
                        <a:rPr lang="es-CO" sz="1100" b="0" i="0" u="none" strike="noStrike" dirty="0">
                          <a:solidFill>
                            <a:srgbClr val="000000"/>
                          </a:solidFill>
                          <a:effectLst/>
                          <a:latin typeface="Calibri" panose="020F0502020204030204" pitchFamily="34" charset="0"/>
                        </a:rPr>
                        <a:t>174</a:t>
                      </a:r>
                    </a:p>
                  </a:txBody>
                  <a:tcPr marL="9525" marR="9525" marT="9525" marB="0" anchor="b">
                    <a:lnL>
                      <a:noFill/>
                    </a:lnL>
                    <a:lnR>
                      <a:noFill/>
                    </a:lnR>
                    <a:lnT>
                      <a:noFill/>
                    </a:lnT>
                    <a:lnB>
                      <a:noFill/>
                    </a:lnB>
                    <a:solidFill>
                      <a:srgbClr val="E7E7E7"/>
                    </a:solidFill>
                  </a:tcPr>
                </a:tc>
                <a:tc>
                  <a:txBody>
                    <a:bodyPr/>
                    <a:lstStyle/>
                    <a:p>
                      <a:pPr algn="r" fontAlgn="b"/>
                      <a:r>
                        <a:rPr lang="es-CO" sz="1100" b="0" i="0" u="none" strike="noStrike" dirty="0">
                          <a:solidFill>
                            <a:srgbClr val="000000"/>
                          </a:solidFill>
                          <a:effectLst/>
                          <a:latin typeface="Calibri" panose="020F0502020204030204" pitchFamily="34" charset="0"/>
                        </a:rPr>
                        <a:t>$ 103,615</a:t>
                      </a:r>
                    </a:p>
                  </a:txBody>
                  <a:tcPr marL="9525" marR="9525" marT="9525" marB="0" anchor="b">
                    <a:lnL>
                      <a:noFill/>
                    </a:lnL>
                    <a:lnR>
                      <a:noFill/>
                    </a:lnR>
                    <a:lnT>
                      <a:noFill/>
                    </a:lnT>
                    <a:lnB>
                      <a:noFill/>
                    </a:lnB>
                    <a:solidFill>
                      <a:srgbClr val="E7E7E7"/>
                    </a:solidFill>
                  </a:tcPr>
                </a:tc>
                <a:extLst>
                  <a:ext uri="{0D108BD9-81ED-4DB2-BD59-A6C34878D82A}">
                    <a16:rowId xmlns:a16="http://schemas.microsoft.com/office/drawing/2014/main" val="10004"/>
                  </a:ext>
                </a:extLst>
              </a:tr>
              <a:tr h="200025">
                <a:tc>
                  <a:txBody>
                    <a:bodyPr/>
                    <a:lstStyle/>
                    <a:p>
                      <a:pPr algn="ctr" fontAlgn="ctr"/>
                      <a:r>
                        <a:rPr lang="es-CO" sz="1100" b="1" i="0" u="none" strike="noStrike" dirty="0">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Calibri" panose="020F0502020204030204" pitchFamily="34" charset="0"/>
                        </a:rPr>
                        <a:t>1,001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100" b="1" i="0" u="none" strike="noStrike" dirty="0">
                          <a:solidFill>
                            <a:srgbClr val="000000"/>
                          </a:solidFill>
                          <a:effectLst/>
                          <a:latin typeface="Calibri" panose="020F0502020204030204" pitchFamily="34" charset="0"/>
                        </a:rPr>
                        <a:t>$ 402,220</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0" name="CuadroTexto 29"/>
          <p:cNvSpPr txBox="1"/>
          <p:nvPr/>
        </p:nvSpPr>
        <p:spPr>
          <a:xfrm>
            <a:off x="9802824" y="1062381"/>
            <a:ext cx="1345240" cy="369332"/>
          </a:xfrm>
          <a:prstGeom prst="rect">
            <a:avLst/>
          </a:prstGeom>
          <a:noFill/>
        </p:spPr>
        <p:txBody>
          <a:bodyPr wrap="none" rtlCol="0">
            <a:spAutoFit/>
          </a:bodyPr>
          <a:lstStyle/>
          <a:p>
            <a:r>
              <a:rPr lang="es-CO" dirty="0"/>
              <a:t>Consolidado</a:t>
            </a:r>
          </a:p>
        </p:txBody>
      </p:sp>
    </p:spTree>
    <p:extLst>
      <p:ext uri="{BB962C8B-B14F-4D97-AF65-F5344CB8AC3E}">
        <p14:creationId xmlns:p14="http://schemas.microsoft.com/office/powerpoint/2010/main" val="29948498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ángulo 88">
            <a:extLst>
              <a:ext uri="{FF2B5EF4-FFF2-40B4-BE49-F238E27FC236}">
                <a16:creationId xmlns:a16="http://schemas.microsoft.com/office/drawing/2014/main" id="{2747D79B-6EAA-6F46-BFE4-C66C0EBDC77A}"/>
              </a:ext>
            </a:extLst>
          </p:cNvPr>
          <p:cNvSpPr/>
          <p:nvPr/>
        </p:nvSpPr>
        <p:spPr>
          <a:xfrm>
            <a:off x="374108" y="193970"/>
            <a:ext cx="1152000" cy="972000"/>
          </a:xfrm>
          <a:prstGeom prst="rect">
            <a:avLst/>
          </a:prstGeom>
          <a:solidFill>
            <a:srgbClr val="FCCB1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s-CO" sz="1600" b="1" dirty="0">
              <a:solidFill>
                <a:schemeClr val="tx1"/>
              </a:solidFill>
              <a:cs typeface="Arial Narrow" charset="0"/>
            </a:endParaRPr>
          </a:p>
        </p:txBody>
      </p:sp>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Ventas por Tipo de inmueble</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2032479" cy="276999"/>
          </a:xfrm>
          <a:prstGeom prst="rect">
            <a:avLst/>
          </a:prstGeom>
          <a:noFill/>
        </p:spPr>
        <p:txBody>
          <a:bodyPr wrap="none" rtlCol="0">
            <a:spAutoFit/>
          </a:bodyPr>
          <a:lstStyle/>
          <a:p>
            <a:r>
              <a:rPr lang="es-CO" sz="1200" b="1" i="1" dirty="0"/>
              <a:t>Corte: </a:t>
            </a:r>
            <a:r>
              <a:rPr lang="es-CO" sz="1200" i="1" dirty="0"/>
              <a:t>septiembre 30 de 2019</a:t>
            </a:r>
          </a:p>
        </p:txBody>
      </p:sp>
      <p:sp>
        <p:nvSpPr>
          <p:cNvPr id="72" name="CuadroTexto 71">
            <a:extLst>
              <a:ext uri="{FF2B5EF4-FFF2-40B4-BE49-F238E27FC236}">
                <a16:creationId xmlns:a16="http://schemas.microsoft.com/office/drawing/2014/main" id="{01402456-9F70-A041-8C86-768EA4B842CD}"/>
              </a:ext>
            </a:extLst>
          </p:cNvPr>
          <p:cNvSpPr txBox="1"/>
          <p:nvPr/>
        </p:nvSpPr>
        <p:spPr>
          <a:xfrm>
            <a:off x="2231511" y="1918440"/>
            <a:ext cx="2410082" cy="451406"/>
          </a:xfrm>
          <a:prstGeom prst="rect">
            <a:avLst/>
          </a:prstGeom>
          <a:noFill/>
        </p:spPr>
        <p:txBody>
          <a:bodyPr wrap="square" rtlCol="0">
            <a:spAutoFit/>
          </a:bodyPr>
          <a:lstStyle/>
          <a:p>
            <a:pPr algn="ctr">
              <a:lnSpc>
                <a:spcPts val="2780"/>
              </a:lnSpc>
            </a:pPr>
            <a:r>
              <a:rPr lang="es-CO" b="1" dirty="0">
                <a:cs typeface="Arial Narrow" charset="0"/>
              </a:rPr>
              <a:t>Vivienda</a:t>
            </a:r>
          </a:p>
        </p:txBody>
      </p:sp>
      <p:cxnSp>
        <p:nvCxnSpPr>
          <p:cNvPr id="73" name="Conector recto 72">
            <a:extLst>
              <a:ext uri="{FF2B5EF4-FFF2-40B4-BE49-F238E27FC236}">
                <a16:creationId xmlns:a16="http://schemas.microsoft.com/office/drawing/2014/main" id="{929C9FBF-A8F2-1A46-BF06-BF2F679DB1D3}"/>
              </a:ext>
            </a:extLst>
          </p:cNvPr>
          <p:cNvCxnSpPr>
            <a:cxnSpLocks/>
          </p:cNvCxnSpPr>
          <p:nvPr/>
        </p:nvCxnSpPr>
        <p:spPr>
          <a:xfrm>
            <a:off x="2231511" y="2290431"/>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ángulo 73">
            <a:extLst>
              <a:ext uri="{FF2B5EF4-FFF2-40B4-BE49-F238E27FC236}">
                <a16:creationId xmlns:a16="http://schemas.microsoft.com/office/drawing/2014/main" id="{1BD5CA29-BD7B-A947-ADC3-6A8CBAC41CE5}"/>
              </a:ext>
            </a:extLst>
          </p:cNvPr>
          <p:cNvSpPr/>
          <p:nvPr/>
        </p:nvSpPr>
        <p:spPr>
          <a:xfrm>
            <a:off x="5092515" y="1039873"/>
            <a:ext cx="1733473" cy="1107996"/>
          </a:xfrm>
          <a:prstGeom prst="rect">
            <a:avLst/>
          </a:prstGeom>
        </p:spPr>
        <p:txBody>
          <a:bodyPr wrap="square">
            <a:spAutoFit/>
          </a:bodyPr>
          <a:lstStyle/>
          <a:p>
            <a:pPr algn="ctr"/>
            <a:r>
              <a:rPr lang="es-CO" sz="6600" b="1" dirty="0"/>
              <a:t>430</a:t>
            </a:r>
          </a:p>
        </p:txBody>
      </p:sp>
      <p:cxnSp>
        <p:nvCxnSpPr>
          <p:cNvPr id="75" name="Conector recto 74">
            <a:extLst>
              <a:ext uri="{FF2B5EF4-FFF2-40B4-BE49-F238E27FC236}">
                <a16:creationId xmlns:a16="http://schemas.microsoft.com/office/drawing/2014/main" id="{A772EF1D-B981-9144-AF91-5413013A6D7E}"/>
              </a:ext>
            </a:extLst>
          </p:cNvPr>
          <p:cNvCxnSpPr>
            <a:cxnSpLocks/>
          </p:cNvCxnSpPr>
          <p:nvPr/>
        </p:nvCxnSpPr>
        <p:spPr>
          <a:xfrm>
            <a:off x="7040409" y="1212041"/>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77" name="Conector recto 76">
            <a:extLst>
              <a:ext uri="{FF2B5EF4-FFF2-40B4-BE49-F238E27FC236}">
                <a16:creationId xmlns:a16="http://schemas.microsoft.com/office/drawing/2014/main" id="{718732E1-BAE6-DB40-A057-CE8F044A2C34}"/>
              </a:ext>
            </a:extLst>
          </p:cNvPr>
          <p:cNvCxnSpPr>
            <a:cxnSpLocks/>
          </p:cNvCxnSpPr>
          <p:nvPr/>
        </p:nvCxnSpPr>
        <p:spPr>
          <a:xfrm>
            <a:off x="4688677" y="1212041"/>
            <a:ext cx="0" cy="765276"/>
          </a:xfrm>
          <a:prstGeom prst="line">
            <a:avLst/>
          </a:prstGeom>
        </p:spPr>
        <p:style>
          <a:lnRef idx="1">
            <a:schemeClr val="dk1"/>
          </a:lnRef>
          <a:fillRef idx="0">
            <a:schemeClr val="dk1"/>
          </a:fillRef>
          <a:effectRef idx="0">
            <a:schemeClr val="dk1"/>
          </a:effectRef>
          <a:fontRef idx="minor">
            <a:schemeClr val="tx1"/>
          </a:fontRef>
        </p:style>
      </p:cxnSp>
      <p:sp>
        <p:nvSpPr>
          <p:cNvPr id="78" name="Rectángulo 77">
            <a:extLst>
              <a:ext uri="{FF2B5EF4-FFF2-40B4-BE49-F238E27FC236}">
                <a16:creationId xmlns:a16="http://schemas.microsoft.com/office/drawing/2014/main" id="{1BD5CA29-BD7B-A947-ADC3-6A8CBAC41CE5}"/>
              </a:ext>
            </a:extLst>
          </p:cNvPr>
          <p:cNvSpPr/>
          <p:nvPr/>
        </p:nvSpPr>
        <p:spPr>
          <a:xfrm>
            <a:off x="7506521" y="1250887"/>
            <a:ext cx="2377689" cy="707886"/>
          </a:xfrm>
          <a:prstGeom prst="rect">
            <a:avLst/>
          </a:prstGeom>
        </p:spPr>
        <p:txBody>
          <a:bodyPr wrap="square">
            <a:spAutoFit/>
          </a:bodyPr>
          <a:lstStyle/>
          <a:p>
            <a:pPr algn="ctr"/>
            <a:r>
              <a:rPr lang="es-CO" sz="4000" b="1" dirty="0"/>
              <a:t>$ 111,474</a:t>
            </a:r>
          </a:p>
        </p:txBody>
      </p:sp>
      <p:sp>
        <p:nvSpPr>
          <p:cNvPr id="80" name="CuadroTexto 79">
            <a:extLst>
              <a:ext uri="{FF2B5EF4-FFF2-40B4-BE49-F238E27FC236}">
                <a16:creationId xmlns:a16="http://schemas.microsoft.com/office/drawing/2014/main" id="{01402456-9F70-A041-8C86-768EA4B842CD}"/>
              </a:ext>
            </a:extLst>
          </p:cNvPr>
          <p:cNvSpPr txBox="1"/>
          <p:nvPr/>
        </p:nvSpPr>
        <p:spPr>
          <a:xfrm>
            <a:off x="2231511" y="3345034"/>
            <a:ext cx="2410082" cy="451406"/>
          </a:xfrm>
          <a:prstGeom prst="rect">
            <a:avLst/>
          </a:prstGeom>
          <a:noFill/>
        </p:spPr>
        <p:txBody>
          <a:bodyPr wrap="square" rtlCol="0">
            <a:spAutoFit/>
          </a:bodyPr>
          <a:lstStyle/>
          <a:p>
            <a:pPr algn="ctr">
              <a:lnSpc>
                <a:spcPts val="2780"/>
              </a:lnSpc>
            </a:pPr>
            <a:r>
              <a:rPr lang="es-CO" b="1" dirty="0">
                <a:cs typeface="Arial Narrow" charset="0"/>
              </a:rPr>
              <a:t>Comercial</a:t>
            </a:r>
          </a:p>
        </p:txBody>
      </p:sp>
      <p:cxnSp>
        <p:nvCxnSpPr>
          <p:cNvPr id="81" name="Conector recto 80">
            <a:extLst>
              <a:ext uri="{FF2B5EF4-FFF2-40B4-BE49-F238E27FC236}">
                <a16:creationId xmlns:a16="http://schemas.microsoft.com/office/drawing/2014/main" id="{929C9FBF-A8F2-1A46-BF06-BF2F679DB1D3}"/>
              </a:ext>
            </a:extLst>
          </p:cNvPr>
          <p:cNvCxnSpPr>
            <a:cxnSpLocks/>
          </p:cNvCxnSpPr>
          <p:nvPr/>
        </p:nvCxnSpPr>
        <p:spPr>
          <a:xfrm>
            <a:off x="2231511" y="3715952"/>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ángulo 81">
            <a:extLst>
              <a:ext uri="{FF2B5EF4-FFF2-40B4-BE49-F238E27FC236}">
                <a16:creationId xmlns:a16="http://schemas.microsoft.com/office/drawing/2014/main" id="{1BD5CA29-BD7B-A947-ADC3-6A8CBAC41CE5}"/>
              </a:ext>
            </a:extLst>
          </p:cNvPr>
          <p:cNvSpPr/>
          <p:nvPr/>
        </p:nvSpPr>
        <p:spPr>
          <a:xfrm>
            <a:off x="5092515" y="2493626"/>
            <a:ext cx="1733473" cy="1107996"/>
          </a:xfrm>
          <a:prstGeom prst="rect">
            <a:avLst/>
          </a:prstGeom>
        </p:spPr>
        <p:txBody>
          <a:bodyPr wrap="square">
            <a:spAutoFit/>
          </a:bodyPr>
          <a:lstStyle/>
          <a:p>
            <a:pPr algn="ctr"/>
            <a:r>
              <a:rPr lang="es-CO" sz="6600" b="1" dirty="0"/>
              <a:t>110</a:t>
            </a:r>
          </a:p>
        </p:txBody>
      </p:sp>
      <p:cxnSp>
        <p:nvCxnSpPr>
          <p:cNvPr id="83" name="Conector recto 82">
            <a:extLst>
              <a:ext uri="{FF2B5EF4-FFF2-40B4-BE49-F238E27FC236}">
                <a16:creationId xmlns:a16="http://schemas.microsoft.com/office/drawing/2014/main" id="{A772EF1D-B981-9144-AF91-5413013A6D7E}"/>
              </a:ext>
            </a:extLst>
          </p:cNvPr>
          <p:cNvCxnSpPr>
            <a:cxnSpLocks/>
          </p:cNvCxnSpPr>
          <p:nvPr/>
        </p:nvCxnSpPr>
        <p:spPr>
          <a:xfrm>
            <a:off x="7040409" y="2665794"/>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84" name="Conector recto 83">
            <a:extLst>
              <a:ext uri="{FF2B5EF4-FFF2-40B4-BE49-F238E27FC236}">
                <a16:creationId xmlns:a16="http://schemas.microsoft.com/office/drawing/2014/main" id="{718732E1-BAE6-DB40-A057-CE8F044A2C34}"/>
              </a:ext>
            </a:extLst>
          </p:cNvPr>
          <p:cNvCxnSpPr>
            <a:cxnSpLocks/>
          </p:cNvCxnSpPr>
          <p:nvPr/>
        </p:nvCxnSpPr>
        <p:spPr>
          <a:xfrm>
            <a:off x="4688677" y="2665794"/>
            <a:ext cx="0" cy="765276"/>
          </a:xfrm>
          <a:prstGeom prst="line">
            <a:avLst/>
          </a:prstGeom>
        </p:spPr>
        <p:style>
          <a:lnRef idx="1">
            <a:schemeClr val="dk1"/>
          </a:lnRef>
          <a:fillRef idx="0">
            <a:schemeClr val="dk1"/>
          </a:fillRef>
          <a:effectRef idx="0">
            <a:schemeClr val="dk1"/>
          </a:effectRef>
          <a:fontRef idx="minor">
            <a:schemeClr val="tx1"/>
          </a:fontRef>
        </p:style>
      </p:cxnSp>
      <p:sp>
        <p:nvSpPr>
          <p:cNvPr id="85" name="Rectángulo 84">
            <a:extLst>
              <a:ext uri="{FF2B5EF4-FFF2-40B4-BE49-F238E27FC236}">
                <a16:creationId xmlns:a16="http://schemas.microsoft.com/office/drawing/2014/main" id="{1BD5CA29-BD7B-A947-ADC3-6A8CBAC41CE5}"/>
              </a:ext>
            </a:extLst>
          </p:cNvPr>
          <p:cNvSpPr/>
          <p:nvPr/>
        </p:nvSpPr>
        <p:spPr>
          <a:xfrm>
            <a:off x="7506521" y="2704640"/>
            <a:ext cx="2377689" cy="707886"/>
          </a:xfrm>
          <a:prstGeom prst="rect">
            <a:avLst/>
          </a:prstGeom>
        </p:spPr>
        <p:txBody>
          <a:bodyPr wrap="square">
            <a:spAutoFit/>
          </a:bodyPr>
          <a:lstStyle/>
          <a:p>
            <a:pPr algn="ctr"/>
            <a:r>
              <a:rPr lang="es-CO" sz="4000" b="1" dirty="0"/>
              <a:t>$ 29,785</a:t>
            </a:r>
          </a:p>
        </p:txBody>
      </p:sp>
      <p:pic>
        <p:nvPicPr>
          <p:cNvPr id="88" name="Imagen 87">
            <a:extLst>
              <a:ext uri="{FF2B5EF4-FFF2-40B4-BE49-F238E27FC236}">
                <a16:creationId xmlns:a16="http://schemas.microsoft.com/office/drawing/2014/main" id="{DC47981A-1D8C-6E4F-8A7D-77A00AB2B5A4}"/>
              </a:ext>
            </a:extLst>
          </p:cNvPr>
          <p:cNvPicPr>
            <a:picLocks noChangeAspect="1"/>
          </p:cNvPicPr>
          <p:nvPr/>
        </p:nvPicPr>
        <p:blipFill>
          <a:blip r:embed="rId3"/>
          <a:stretch>
            <a:fillRect/>
          </a:stretch>
        </p:blipFill>
        <p:spPr>
          <a:xfrm>
            <a:off x="583896" y="290737"/>
            <a:ext cx="720000" cy="720000"/>
          </a:xfrm>
          <a:prstGeom prst="rect">
            <a:avLst/>
          </a:prstGeom>
        </p:spPr>
      </p:pic>
      <p:sp>
        <p:nvSpPr>
          <p:cNvPr id="90" name="CuadroTexto 89">
            <a:extLst>
              <a:ext uri="{FF2B5EF4-FFF2-40B4-BE49-F238E27FC236}">
                <a16:creationId xmlns:a16="http://schemas.microsoft.com/office/drawing/2014/main" id="{01402456-9F70-A041-8C86-768EA4B842CD}"/>
              </a:ext>
            </a:extLst>
          </p:cNvPr>
          <p:cNvSpPr txBox="1"/>
          <p:nvPr/>
        </p:nvSpPr>
        <p:spPr>
          <a:xfrm>
            <a:off x="2231511" y="4761713"/>
            <a:ext cx="2410082" cy="451406"/>
          </a:xfrm>
          <a:prstGeom prst="rect">
            <a:avLst/>
          </a:prstGeom>
          <a:noFill/>
        </p:spPr>
        <p:txBody>
          <a:bodyPr wrap="square" rtlCol="0">
            <a:spAutoFit/>
          </a:bodyPr>
          <a:lstStyle/>
          <a:p>
            <a:pPr algn="ctr">
              <a:lnSpc>
                <a:spcPts val="2780"/>
              </a:lnSpc>
            </a:pPr>
            <a:r>
              <a:rPr lang="es-CO" b="1" dirty="0">
                <a:cs typeface="Arial Narrow" charset="0"/>
              </a:rPr>
              <a:t>Lotes</a:t>
            </a:r>
          </a:p>
        </p:txBody>
      </p:sp>
      <p:sp>
        <p:nvSpPr>
          <p:cNvPr id="92" name="Rectángulo 91">
            <a:extLst>
              <a:ext uri="{FF2B5EF4-FFF2-40B4-BE49-F238E27FC236}">
                <a16:creationId xmlns:a16="http://schemas.microsoft.com/office/drawing/2014/main" id="{1BD5CA29-BD7B-A947-ADC3-6A8CBAC41CE5}"/>
              </a:ext>
            </a:extLst>
          </p:cNvPr>
          <p:cNvSpPr/>
          <p:nvPr/>
        </p:nvSpPr>
        <p:spPr>
          <a:xfrm>
            <a:off x="5092515" y="3982729"/>
            <a:ext cx="1733473" cy="1107996"/>
          </a:xfrm>
          <a:prstGeom prst="rect">
            <a:avLst/>
          </a:prstGeom>
        </p:spPr>
        <p:txBody>
          <a:bodyPr wrap="square">
            <a:spAutoFit/>
          </a:bodyPr>
          <a:lstStyle/>
          <a:p>
            <a:pPr algn="ctr"/>
            <a:r>
              <a:rPr lang="es-CO" sz="6600" b="1" dirty="0"/>
              <a:t>109</a:t>
            </a:r>
          </a:p>
        </p:txBody>
      </p:sp>
      <p:cxnSp>
        <p:nvCxnSpPr>
          <p:cNvPr id="93" name="Conector recto 92">
            <a:extLst>
              <a:ext uri="{FF2B5EF4-FFF2-40B4-BE49-F238E27FC236}">
                <a16:creationId xmlns:a16="http://schemas.microsoft.com/office/drawing/2014/main" id="{A772EF1D-B981-9144-AF91-5413013A6D7E}"/>
              </a:ext>
            </a:extLst>
          </p:cNvPr>
          <p:cNvCxnSpPr>
            <a:cxnSpLocks/>
          </p:cNvCxnSpPr>
          <p:nvPr/>
        </p:nvCxnSpPr>
        <p:spPr>
          <a:xfrm>
            <a:off x="7040409" y="4154897"/>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94" name="Conector recto 93">
            <a:extLst>
              <a:ext uri="{FF2B5EF4-FFF2-40B4-BE49-F238E27FC236}">
                <a16:creationId xmlns:a16="http://schemas.microsoft.com/office/drawing/2014/main" id="{718732E1-BAE6-DB40-A057-CE8F044A2C34}"/>
              </a:ext>
            </a:extLst>
          </p:cNvPr>
          <p:cNvCxnSpPr>
            <a:cxnSpLocks/>
          </p:cNvCxnSpPr>
          <p:nvPr/>
        </p:nvCxnSpPr>
        <p:spPr>
          <a:xfrm>
            <a:off x="4688677" y="4154897"/>
            <a:ext cx="0" cy="765276"/>
          </a:xfrm>
          <a:prstGeom prst="line">
            <a:avLst/>
          </a:prstGeom>
        </p:spPr>
        <p:style>
          <a:lnRef idx="1">
            <a:schemeClr val="dk1"/>
          </a:lnRef>
          <a:fillRef idx="0">
            <a:schemeClr val="dk1"/>
          </a:fillRef>
          <a:effectRef idx="0">
            <a:schemeClr val="dk1"/>
          </a:effectRef>
          <a:fontRef idx="minor">
            <a:schemeClr val="tx1"/>
          </a:fontRef>
        </p:style>
      </p:cxnSp>
      <p:sp>
        <p:nvSpPr>
          <p:cNvPr id="95" name="Rectángulo 94">
            <a:extLst>
              <a:ext uri="{FF2B5EF4-FFF2-40B4-BE49-F238E27FC236}">
                <a16:creationId xmlns:a16="http://schemas.microsoft.com/office/drawing/2014/main" id="{1BD5CA29-BD7B-A947-ADC3-6A8CBAC41CE5}"/>
              </a:ext>
            </a:extLst>
          </p:cNvPr>
          <p:cNvSpPr/>
          <p:nvPr/>
        </p:nvSpPr>
        <p:spPr>
          <a:xfrm>
            <a:off x="7506521" y="4193743"/>
            <a:ext cx="2377689" cy="707886"/>
          </a:xfrm>
          <a:prstGeom prst="rect">
            <a:avLst/>
          </a:prstGeom>
        </p:spPr>
        <p:txBody>
          <a:bodyPr wrap="square">
            <a:spAutoFit/>
          </a:bodyPr>
          <a:lstStyle/>
          <a:p>
            <a:pPr algn="ctr"/>
            <a:r>
              <a:rPr lang="es-CO" sz="4000" b="1" dirty="0"/>
              <a:t>$ 86,981</a:t>
            </a:r>
          </a:p>
        </p:txBody>
      </p:sp>
      <p:pic>
        <p:nvPicPr>
          <p:cNvPr id="97" name="Imagen 9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3156" y="998686"/>
            <a:ext cx="845690" cy="900000"/>
          </a:xfrm>
          <a:prstGeom prst="rect">
            <a:avLst/>
          </a:prstGeom>
        </p:spPr>
      </p:pic>
      <p:pic>
        <p:nvPicPr>
          <p:cNvPr id="98" name="Imagen 9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6552" y="2408780"/>
            <a:ext cx="1080000" cy="1080000"/>
          </a:xfrm>
          <a:prstGeom prst="rect">
            <a:avLst/>
          </a:prstGeom>
        </p:spPr>
      </p:pic>
      <p:pic>
        <p:nvPicPr>
          <p:cNvPr id="99" name="Imagen 98"/>
          <p:cNvPicPr>
            <a:picLocks noChangeAspect="1"/>
          </p:cNvPicPr>
          <p:nvPr/>
        </p:nvPicPr>
        <p:blipFill rotWithShape="1">
          <a:blip r:embed="rId6">
            <a:extLst>
              <a:ext uri="{28A0092B-C50C-407E-A947-70E740481C1C}">
                <a14:useLocalDpi xmlns:a14="http://schemas.microsoft.com/office/drawing/2010/main" val="0"/>
              </a:ext>
            </a:extLst>
          </a:blip>
          <a:srcRect l="19484" r="20502" b="36750"/>
          <a:stretch/>
        </p:blipFill>
        <p:spPr>
          <a:xfrm>
            <a:off x="2833257" y="3752074"/>
            <a:ext cx="1186523" cy="1080000"/>
          </a:xfrm>
          <a:prstGeom prst="rect">
            <a:avLst/>
          </a:prstGeom>
        </p:spPr>
      </p:pic>
      <p:cxnSp>
        <p:nvCxnSpPr>
          <p:cNvPr id="52" name="Conector recto 51">
            <a:extLst>
              <a:ext uri="{FF2B5EF4-FFF2-40B4-BE49-F238E27FC236}">
                <a16:creationId xmlns:a16="http://schemas.microsoft.com/office/drawing/2014/main" id="{929C9FBF-A8F2-1A46-BF06-BF2F679DB1D3}"/>
              </a:ext>
            </a:extLst>
          </p:cNvPr>
          <p:cNvCxnSpPr>
            <a:cxnSpLocks/>
          </p:cNvCxnSpPr>
          <p:nvPr/>
        </p:nvCxnSpPr>
        <p:spPr>
          <a:xfrm>
            <a:off x="2231511" y="5176013"/>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Rectángulo 52">
            <a:extLst>
              <a:ext uri="{FF2B5EF4-FFF2-40B4-BE49-F238E27FC236}">
                <a16:creationId xmlns:a16="http://schemas.microsoft.com/office/drawing/2014/main" id="{1BD5CA29-BD7B-A947-ADC3-6A8CBAC41CE5}"/>
              </a:ext>
            </a:extLst>
          </p:cNvPr>
          <p:cNvSpPr/>
          <p:nvPr/>
        </p:nvSpPr>
        <p:spPr>
          <a:xfrm>
            <a:off x="2219067" y="5256374"/>
            <a:ext cx="2400604" cy="1107996"/>
          </a:xfrm>
          <a:prstGeom prst="rect">
            <a:avLst/>
          </a:prstGeom>
        </p:spPr>
        <p:txBody>
          <a:bodyPr wrap="square">
            <a:spAutoFit/>
          </a:bodyPr>
          <a:lstStyle/>
          <a:p>
            <a:pPr algn="ctr"/>
            <a:r>
              <a:rPr lang="es-CO" sz="6600" b="1" dirty="0">
                <a:solidFill>
                  <a:srgbClr val="C00000"/>
                </a:solidFill>
              </a:rPr>
              <a:t>TOTAL</a:t>
            </a:r>
          </a:p>
        </p:txBody>
      </p:sp>
      <p:sp>
        <p:nvSpPr>
          <p:cNvPr id="54" name="Rectángulo 53">
            <a:extLst>
              <a:ext uri="{FF2B5EF4-FFF2-40B4-BE49-F238E27FC236}">
                <a16:creationId xmlns:a16="http://schemas.microsoft.com/office/drawing/2014/main" id="{1BD5CA29-BD7B-A947-ADC3-6A8CBAC41CE5}"/>
              </a:ext>
            </a:extLst>
          </p:cNvPr>
          <p:cNvSpPr/>
          <p:nvPr/>
        </p:nvSpPr>
        <p:spPr>
          <a:xfrm>
            <a:off x="5092515" y="5260264"/>
            <a:ext cx="1733473" cy="1107996"/>
          </a:xfrm>
          <a:prstGeom prst="rect">
            <a:avLst/>
          </a:prstGeom>
        </p:spPr>
        <p:txBody>
          <a:bodyPr wrap="square">
            <a:spAutoFit/>
          </a:bodyPr>
          <a:lstStyle/>
          <a:p>
            <a:pPr algn="ctr"/>
            <a:r>
              <a:rPr lang="es-CO" sz="6600" b="1" dirty="0">
                <a:solidFill>
                  <a:srgbClr val="C00000"/>
                </a:solidFill>
              </a:rPr>
              <a:t>649</a:t>
            </a:r>
          </a:p>
        </p:txBody>
      </p:sp>
      <p:sp>
        <p:nvSpPr>
          <p:cNvPr id="55" name="Rectángulo 54">
            <a:extLst>
              <a:ext uri="{FF2B5EF4-FFF2-40B4-BE49-F238E27FC236}">
                <a16:creationId xmlns:a16="http://schemas.microsoft.com/office/drawing/2014/main" id="{1BD5CA29-BD7B-A947-ADC3-6A8CBAC41CE5}"/>
              </a:ext>
            </a:extLst>
          </p:cNvPr>
          <p:cNvSpPr/>
          <p:nvPr/>
        </p:nvSpPr>
        <p:spPr>
          <a:xfrm>
            <a:off x="7506521" y="5471278"/>
            <a:ext cx="2377689" cy="707886"/>
          </a:xfrm>
          <a:prstGeom prst="rect">
            <a:avLst/>
          </a:prstGeom>
        </p:spPr>
        <p:txBody>
          <a:bodyPr wrap="square">
            <a:spAutoFit/>
          </a:bodyPr>
          <a:lstStyle/>
          <a:p>
            <a:pPr algn="ctr"/>
            <a:r>
              <a:rPr lang="es-CO" sz="4000" b="1" dirty="0">
                <a:solidFill>
                  <a:srgbClr val="C00000"/>
                </a:solidFill>
              </a:rPr>
              <a:t>$ 228,241</a:t>
            </a:r>
          </a:p>
        </p:txBody>
      </p:sp>
    </p:spTree>
    <p:extLst>
      <p:ext uri="{BB962C8B-B14F-4D97-AF65-F5344CB8AC3E}">
        <p14:creationId xmlns:p14="http://schemas.microsoft.com/office/powerpoint/2010/main" val="8866823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80882" y="2707014"/>
            <a:ext cx="11042943" cy="1110806"/>
          </a:xfrm>
        </p:spPr>
        <p:txBody>
          <a:bodyPr/>
          <a:lstStyle/>
          <a:p>
            <a:r>
              <a:rPr lang="es-CO" dirty="0"/>
              <a:t>PORTAFOLIO DISPONIBLE</a:t>
            </a:r>
            <a:endParaRPr lang="es-ES_tradnl" dirty="0"/>
          </a:p>
        </p:txBody>
      </p:sp>
      <p:sp>
        <p:nvSpPr>
          <p:cNvPr id="4" name="CuadroTexto 3"/>
          <p:cNvSpPr txBox="1"/>
          <p:nvPr/>
        </p:nvSpPr>
        <p:spPr>
          <a:xfrm>
            <a:off x="9980908" y="681925"/>
            <a:ext cx="184731" cy="369332"/>
          </a:xfrm>
          <a:prstGeom prst="rect">
            <a:avLst/>
          </a:prstGeom>
          <a:noFill/>
        </p:spPr>
        <p:txBody>
          <a:bodyPr wrap="none" rtlCol="0">
            <a:spAutoFit/>
          </a:bodyPr>
          <a:lstStyle/>
          <a:p>
            <a:endParaRPr lang="es-ES_tradnl" dirty="0"/>
          </a:p>
        </p:txBody>
      </p:sp>
    </p:spTree>
    <p:extLst>
      <p:ext uri="{BB962C8B-B14F-4D97-AF65-F5344CB8AC3E}">
        <p14:creationId xmlns:p14="http://schemas.microsoft.com/office/powerpoint/2010/main" val="3746040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Portafolio disponible por valor</a:t>
            </a:r>
          </a:p>
        </p:txBody>
      </p:sp>
      <p:sp>
        <p:nvSpPr>
          <p:cNvPr id="42" name="CuadroTexto 41"/>
          <p:cNvSpPr txBox="1"/>
          <p:nvPr/>
        </p:nvSpPr>
        <p:spPr>
          <a:xfrm>
            <a:off x="468753" y="6569898"/>
            <a:ext cx="2031838"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811971" cy="276999"/>
          </a:xfrm>
          <a:prstGeom prst="rect">
            <a:avLst/>
          </a:prstGeom>
          <a:noFill/>
        </p:spPr>
        <p:txBody>
          <a:bodyPr wrap="none" rtlCol="0">
            <a:spAutoFit/>
          </a:bodyPr>
          <a:lstStyle/>
          <a:p>
            <a:r>
              <a:rPr lang="es-CO" sz="1200" b="1" i="1" dirty="0"/>
              <a:t>Corte: </a:t>
            </a:r>
            <a:r>
              <a:rPr lang="es-CO" sz="1200" i="1" dirty="0"/>
              <a:t>octubre 31 de 2019</a:t>
            </a:r>
          </a:p>
        </p:txBody>
      </p:sp>
      <p:pic>
        <p:nvPicPr>
          <p:cNvPr id="53" name="Imagen 52">
            <a:hlinkClick r:id="" action="ppaction://noaction"/>
            <a:extLst>
              <a:ext uri="{FF2B5EF4-FFF2-40B4-BE49-F238E27FC236}">
                <a16:creationId xmlns:a16="http://schemas.microsoft.com/office/drawing/2014/main" id="{E99A1B0B-13D3-1D41-A07C-1C0AA38508A8}"/>
              </a:ext>
            </a:extLst>
          </p:cNvPr>
          <p:cNvPicPr>
            <a:picLocks noChangeAspect="1"/>
          </p:cNvPicPr>
          <p:nvPr/>
        </p:nvPicPr>
        <p:blipFill>
          <a:blip r:embed="rId3"/>
          <a:stretch>
            <a:fillRect/>
          </a:stretch>
        </p:blipFill>
        <p:spPr>
          <a:xfrm>
            <a:off x="476850" y="344441"/>
            <a:ext cx="511999" cy="504000"/>
          </a:xfrm>
          <a:prstGeom prst="rect">
            <a:avLst/>
          </a:prstGeom>
        </p:spPr>
      </p:pic>
      <p:pic>
        <p:nvPicPr>
          <p:cNvPr id="54" name="Imagen 53">
            <a:hlinkClick r:id="" action="ppaction://noaction"/>
            <a:extLst>
              <a:ext uri="{FF2B5EF4-FFF2-40B4-BE49-F238E27FC236}">
                <a16:creationId xmlns:a16="http://schemas.microsoft.com/office/drawing/2014/main" id="{A4053001-5399-634D-A258-359515E5FCBC}"/>
              </a:ext>
            </a:extLst>
          </p:cNvPr>
          <p:cNvPicPr>
            <a:picLocks noChangeAspect="1"/>
          </p:cNvPicPr>
          <p:nvPr/>
        </p:nvPicPr>
        <p:blipFill>
          <a:blip r:embed="rId3"/>
          <a:stretch>
            <a:fillRect/>
          </a:stretch>
        </p:blipFill>
        <p:spPr>
          <a:xfrm>
            <a:off x="1075502" y="344441"/>
            <a:ext cx="511999" cy="504000"/>
          </a:xfrm>
          <a:prstGeom prst="rect">
            <a:avLst/>
          </a:prstGeom>
        </p:spPr>
      </p:pic>
      <p:grpSp>
        <p:nvGrpSpPr>
          <p:cNvPr id="32" name="Grupo 31">
            <a:extLst>
              <a:ext uri="{FF2B5EF4-FFF2-40B4-BE49-F238E27FC236}">
                <a16:creationId xmlns:a16="http://schemas.microsoft.com/office/drawing/2014/main" id="{CFD39175-5911-6347-B2C2-23A743872FB0}"/>
              </a:ext>
            </a:extLst>
          </p:cNvPr>
          <p:cNvGrpSpPr/>
          <p:nvPr/>
        </p:nvGrpSpPr>
        <p:grpSpPr>
          <a:xfrm>
            <a:off x="4903100" y="1901453"/>
            <a:ext cx="2280115" cy="3932916"/>
            <a:chOff x="5062827" y="2030375"/>
            <a:chExt cx="2280115" cy="3932916"/>
          </a:xfrm>
        </p:grpSpPr>
        <p:grpSp>
          <p:nvGrpSpPr>
            <p:cNvPr id="33" name="Grupo 32">
              <a:extLst>
                <a:ext uri="{FF2B5EF4-FFF2-40B4-BE49-F238E27FC236}">
                  <a16:creationId xmlns:a16="http://schemas.microsoft.com/office/drawing/2014/main" id="{BB6C27BE-672A-FC46-9EB7-CF684F0A254E}"/>
                </a:ext>
              </a:extLst>
            </p:cNvPr>
            <p:cNvGrpSpPr/>
            <p:nvPr/>
          </p:nvGrpSpPr>
          <p:grpSpPr>
            <a:xfrm>
              <a:off x="5296495" y="2347832"/>
              <a:ext cx="2046447" cy="2980749"/>
              <a:chOff x="5291118" y="2222429"/>
              <a:chExt cx="2046447" cy="2980749"/>
            </a:xfrm>
          </p:grpSpPr>
          <p:sp>
            <p:nvSpPr>
              <p:cNvPr id="46" name="Rectángulo 45">
                <a:extLst>
                  <a:ext uri="{FF2B5EF4-FFF2-40B4-BE49-F238E27FC236}">
                    <a16:creationId xmlns:a16="http://schemas.microsoft.com/office/drawing/2014/main" id="{FEF4DC2B-46F0-9848-A7F6-68F6F52F212F}"/>
                  </a:ext>
                </a:extLst>
              </p:cNvPr>
              <p:cNvSpPr/>
              <p:nvPr/>
            </p:nvSpPr>
            <p:spPr>
              <a:xfrm>
                <a:off x="5291118" y="3713679"/>
                <a:ext cx="1784251" cy="553998"/>
              </a:xfrm>
              <a:prstGeom prst="rect">
                <a:avLst/>
              </a:prstGeom>
            </p:spPr>
            <p:txBody>
              <a:bodyPr wrap="square">
                <a:spAutoFit/>
              </a:bodyPr>
              <a:lstStyle/>
              <a:p>
                <a:pPr algn="ctr">
                  <a:lnSpc>
                    <a:spcPts val="1760"/>
                  </a:lnSpc>
                </a:pPr>
                <a:r>
                  <a:rPr lang="es-CO" b="1" dirty="0"/>
                  <a:t>Inmuebles Disponibles</a:t>
                </a:r>
                <a:endParaRPr lang="es-CO" dirty="0"/>
              </a:p>
            </p:txBody>
          </p:sp>
          <p:pic>
            <p:nvPicPr>
              <p:cNvPr id="47" name="Imagen 46">
                <a:extLst>
                  <a:ext uri="{FF2B5EF4-FFF2-40B4-BE49-F238E27FC236}">
                    <a16:creationId xmlns:a16="http://schemas.microsoft.com/office/drawing/2014/main" id="{9EF30B55-38F7-7C45-AC11-47F6E6DF3877}"/>
                  </a:ext>
                </a:extLst>
              </p:cNvPr>
              <p:cNvPicPr>
                <a:picLocks noChangeAspect="1"/>
              </p:cNvPicPr>
              <p:nvPr/>
            </p:nvPicPr>
            <p:blipFill>
              <a:blip r:embed="rId4"/>
              <a:stretch>
                <a:fillRect/>
              </a:stretch>
            </p:blipFill>
            <p:spPr>
              <a:xfrm>
                <a:off x="5546527" y="2222429"/>
                <a:ext cx="1273431" cy="1206572"/>
              </a:xfrm>
              <a:prstGeom prst="rect">
                <a:avLst/>
              </a:prstGeom>
            </p:spPr>
          </p:pic>
          <p:sp>
            <p:nvSpPr>
              <p:cNvPr id="48" name="Rectángulo 47">
                <a:extLst>
                  <a:ext uri="{FF2B5EF4-FFF2-40B4-BE49-F238E27FC236}">
                    <a16:creationId xmlns:a16="http://schemas.microsoft.com/office/drawing/2014/main" id="{7BE9C785-DC6A-1B49-A758-5FB6B9DBBDC7}"/>
                  </a:ext>
                </a:extLst>
              </p:cNvPr>
              <p:cNvSpPr/>
              <p:nvPr/>
            </p:nvSpPr>
            <p:spPr>
              <a:xfrm>
                <a:off x="5357536" y="4682073"/>
                <a:ext cx="1980029" cy="461665"/>
              </a:xfrm>
              <a:prstGeom prst="rect">
                <a:avLst/>
              </a:prstGeom>
            </p:spPr>
            <p:txBody>
              <a:bodyPr wrap="none">
                <a:spAutoFit/>
              </a:bodyPr>
              <a:lstStyle/>
              <a:p>
                <a:r>
                  <a:rPr lang="es-CO" sz="2400" b="1" dirty="0"/>
                  <a:t>$402,220 </a:t>
                </a:r>
                <a:r>
                  <a:rPr lang="es-CO" sz="2400" b="1" dirty="0" err="1"/>
                  <a:t>mill</a:t>
                </a:r>
                <a:r>
                  <a:rPr lang="es-CO" sz="2400" b="1" dirty="0"/>
                  <a:t>.</a:t>
                </a:r>
                <a:endParaRPr lang="es-CO" sz="2400" dirty="0"/>
              </a:p>
            </p:txBody>
          </p:sp>
          <p:cxnSp>
            <p:nvCxnSpPr>
              <p:cNvPr id="49" name="Conector recto 48">
                <a:extLst>
                  <a:ext uri="{FF2B5EF4-FFF2-40B4-BE49-F238E27FC236}">
                    <a16:creationId xmlns:a16="http://schemas.microsoft.com/office/drawing/2014/main" id="{97819374-774A-7A48-AF7A-19B2087C0916}"/>
                  </a:ext>
                </a:extLst>
              </p:cNvPr>
              <p:cNvCxnSpPr>
                <a:cxnSpLocks/>
              </p:cNvCxnSpPr>
              <p:nvPr/>
            </p:nvCxnSpPr>
            <p:spPr>
              <a:xfrm>
                <a:off x="5357536" y="5203178"/>
                <a:ext cx="16514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6F4AD2AE-EEC5-0C4B-B1B4-965271941F40}"/>
                  </a:ext>
                </a:extLst>
              </p:cNvPr>
              <p:cNvCxnSpPr>
                <a:cxnSpLocks/>
              </p:cNvCxnSpPr>
              <p:nvPr/>
            </p:nvCxnSpPr>
            <p:spPr>
              <a:xfrm>
                <a:off x="5357536" y="4624785"/>
                <a:ext cx="16514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upo 33">
              <a:extLst>
                <a:ext uri="{FF2B5EF4-FFF2-40B4-BE49-F238E27FC236}">
                  <a16:creationId xmlns:a16="http://schemas.microsoft.com/office/drawing/2014/main" id="{2481A578-13AF-1C40-8F76-528C0492E890}"/>
                </a:ext>
              </a:extLst>
            </p:cNvPr>
            <p:cNvGrpSpPr/>
            <p:nvPr/>
          </p:nvGrpSpPr>
          <p:grpSpPr>
            <a:xfrm>
              <a:off x="5062827" y="2030375"/>
              <a:ext cx="369461" cy="3932916"/>
              <a:chOff x="5062827" y="2030375"/>
              <a:chExt cx="369461" cy="3932916"/>
            </a:xfrm>
          </p:grpSpPr>
          <p:cxnSp>
            <p:nvCxnSpPr>
              <p:cNvPr id="39" name="Conector recto 38">
                <a:extLst>
                  <a:ext uri="{FF2B5EF4-FFF2-40B4-BE49-F238E27FC236}">
                    <a16:creationId xmlns:a16="http://schemas.microsoft.com/office/drawing/2014/main" id="{20C1CAA1-7C99-6F4F-9F47-7DBA8A0DEFCE}"/>
                  </a:ext>
                </a:extLst>
              </p:cNvPr>
              <p:cNvCxnSpPr>
                <a:cxnSpLocks/>
              </p:cNvCxnSpPr>
              <p:nvPr/>
            </p:nvCxnSpPr>
            <p:spPr>
              <a:xfrm>
                <a:off x="5062827" y="2030375"/>
                <a:ext cx="369461"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4E66B260-6AC7-B14C-B1A0-F2B8FD4924B3}"/>
                  </a:ext>
                </a:extLst>
              </p:cNvPr>
              <p:cNvCxnSpPr>
                <a:cxnSpLocks/>
              </p:cNvCxnSpPr>
              <p:nvPr/>
            </p:nvCxnSpPr>
            <p:spPr>
              <a:xfrm>
                <a:off x="5062827" y="2030375"/>
                <a:ext cx="0" cy="3932916"/>
              </a:xfrm>
              <a:prstGeom prst="line">
                <a:avLst/>
              </a:prstGeom>
              <a:ln w="3175"/>
            </p:spPr>
            <p:style>
              <a:lnRef idx="1">
                <a:schemeClr val="dk1"/>
              </a:lnRef>
              <a:fillRef idx="0">
                <a:schemeClr val="dk1"/>
              </a:fillRef>
              <a:effectRef idx="0">
                <a:schemeClr val="dk1"/>
              </a:effectRef>
              <a:fontRef idx="minor">
                <a:schemeClr val="tx1"/>
              </a:fontRef>
            </p:style>
          </p:cxnSp>
          <p:cxnSp>
            <p:nvCxnSpPr>
              <p:cNvPr id="44" name="Conector recto 43">
                <a:extLst>
                  <a:ext uri="{FF2B5EF4-FFF2-40B4-BE49-F238E27FC236}">
                    <a16:creationId xmlns:a16="http://schemas.microsoft.com/office/drawing/2014/main" id="{4C6F6CEC-8504-9040-BB96-C307E731F98C}"/>
                  </a:ext>
                </a:extLst>
              </p:cNvPr>
              <p:cNvCxnSpPr>
                <a:cxnSpLocks/>
              </p:cNvCxnSpPr>
              <p:nvPr/>
            </p:nvCxnSpPr>
            <p:spPr>
              <a:xfrm>
                <a:off x="5062827" y="5960536"/>
                <a:ext cx="369461"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 name="Grupo 34">
              <a:extLst>
                <a:ext uri="{FF2B5EF4-FFF2-40B4-BE49-F238E27FC236}">
                  <a16:creationId xmlns:a16="http://schemas.microsoft.com/office/drawing/2014/main" id="{38AE2E55-1D58-5B45-96B5-F003143B0D59}"/>
                </a:ext>
              </a:extLst>
            </p:cNvPr>
            <p:cNvGrpSpPr/>
            <p:nvPr/>
          </p:nvGrpSpPr>
          <p:grpSpPr>
            <a:xfrm flipH="1">
              <a:off x="6936904" y="2030375"/>
              <a:ext cx="382393" cy="3932916"/>
              <a:chOff x="5062827" y="2030375"/>
              <a:chExt cx="369461" cy="3932916"/>
            </a:xfrm>
          </p:grpSpPr>
          <p:cxnSp>
            <p:nvCxnSpPr>
              <p:cNvPr id="36" name="Conector recto 35">
                <a:extLst>
                  <a:ext uri="{FF2B5EF4-FFF2-40B4-BE49-F238E27FC236}">
                    <a16:creationId xmlns:a16="http://schemas.microsoft.com/office/drawing/2014/main" id="{EE21BE8A-2DF6-054C-86C9-E1B4607EF3AD}"/>
                  </a:ext>
                </a:extLst>
              </p:cNvPr>
              <p:cNvCxnSpPr>
                <a:cxnSpLocks/>
              </p:cNvCxnSpPr>
              <p:nvPr/>
            </p:nvCxnSpPr>
            <p:spPr>
              <a:xfrm>
                <a:off x="5062827" y="2030375"/>
                <a:ext cx="369461"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7AA8C629-6125-C14A-9ABF-875D42D46506}"/>
                  </a:ext>
                </a:extLst>
              </p:cNvPr>
              <p:cNvCxnSpPr>
                <a:cxnSpLocks/>
              </p:cNvCxnSpPr>
              <p:nvPr/>
            </p:nvCxnSpPr>
            <p:spPr>
              <a:xfrm>
                <a:off x="5062827" y="2030375"/>
                <a:ext cx="0" cy="3932916"/>
              </a:xfrm>
              <a:prstGeom prst="line">
                <a:avLst/>
              </a:prstGeom>
              <a:ln w="3175"/>
            </p:spPr>
            <p:style>
              <a:lnRef idx="1">
                <a:schemeClr val="dk1"/>
              </a:lnRef>
              <a:fillRef idx="0">
                <a:schemeClr val="dk1"/>
              </a:fillRef>
              <a:effectRef idx="0">
                <a:schemeClr val="dk1"/>
              </a:effectRef>
              <a:fontRef idx="minor">
                <a:schemeClr val="tx1"/>
              </a:fontRef>
            </p:style>
          </p:cxnSp>
          <p:cxnSp>
            <p:nvCxnSpPr>
              <p:cNvPr id="38" name="Conector recto 37">
                <a:extLst>
                  <a:ext uri="{FF2B5EF4-FFF2-40B4-BE49-F238E27FC236}">
                    <a16:creationId xmlns:a16="http://schemas.microsoft.com/office/drawing/2014/main" id="{56F23240-591E-284C-BD71-B374C2EC6A77}"/>
                  </a:ext>
                </a:extLst>
              </p:cNvPr>
              <p:cNvCxnSpPr>
                <a:cxnSpLocks/>
              </p:cNvCxnSpPr>
              <p:nvPr/>
            </p:nvCxnSpPr>
            <p:spPr>
              <a:xfrm>
                <a:off x="5062827" y="5960536"/>
                <a:ext cx="369461"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52" name="Imagen 51">
            <a:extLst>
              <a:ext uri="{FF2B5EF4-FFF2-40B4-BE49-F238E27FC236}">
                <a16:creationId xmlns:a16="http://schemas.microsoft.com/office/drawing/2014/main" id="{90BC0E7B-B309-B042-91F1-68079AA5B78C}"/>
              </a:ext>
            </a:extLst>
          </p:cNvPr>
          <p:cNvPicPr>
            <a:picLocks noChangeAspect="1"/>
          </p:cNvPicPr>
          <p:nvPr/>
        </p:nvPicPr>
        <p:blipFill>
          <a:blip r:embed="rId5"/>
          <a:stretch>
            <a:fillRect/>
          </a:stretch>
        </p:blipFill>
        <p:spPr>
          <a:xfrm>
            <a:off x="292665" y="1247783"/>
            <a:ext cx="540000" cy="540000"/>
          </a:xfrm>
          <a:prstGeom prst="rect">
            <a:avLst/>
          </a:prstGeom>
        </p:spPr>
      </p:pic>
      <p:pic>
        <p:nvPicPr>
          <p:cNvPr id="2" name="Imagen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23950" y="1200850"/>
            <a:ext cx="720000" cy="720000"/>
          </a:xfrm>
          <a:prstGeom prst="rect">
            <a:avLst/>
          </a:prstGeom>
        </p:spPr>
      </p:pic>
      <p:pic>
        <p:nvPicPr>
          <p:cNvPr id="55" name="Imagen 54">
            <a:extLst>
              <a:ext uri="{FF2B5EF4-FFF2-40B4-BE49-F238E27FC236}">
                <a16:creationId xmlns:a16="http://schemas.microsoft.com/office/drawing/2014/main" id="{90BC0E7B-B309-B042-91F1-68079AA5B78C}"/>
              </a:ext>
            </a:extLst>
          </p:cNvPr>
          <p:cNvPicPr>
            <a:picLocks noChangeAspect="1"/>
          </p:cNvPicPr>
          <p:nvPr/>
        </p:nvPicPr>
        <p:blipFill>
          <a:blip r:embed="rId5"/>
          <a:stretch>
            <a:fillRect/>
          </a:stretch>
        </p:blipFill>
        <p:spPr>
          <a:xfrm>
            <a:off x="8078052" y="1276904"/>
            <a:ext cx="540000" cy="540000"/>
          </a:xfrm>
          <a:prstGeom prst="rect">
            <a:avLst/>
          </a:prstGeom>
        </p:spPr>
      </p:pic>
      <p:pic>
        <p:nvPicPr>
          <p:cNvPr id="56" name="Imagen 5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16099" y="1152829"/>
            <a:ext cx="720000" cy="720000"/>
          </a:xfrm>
          <a:prstGeom prst="rect">
            <a:avLst/>
          </a:prstGeom>
        </p:spPr>
      </p:pic>
      <p:sp>
        <p:nvSpPr>
          <p:cNvPr id="4" name="CuadroTexto 3"/>
          <p:cNvSpPr txBox="1"/>
          <p:nvPr/>
        </p:nvSpPr>
        <p:spPr>
          <a:xfrm>
            <a:off x="898302" y="1981601"/>
            <a:ext cx="1988045" cy="369332"/>
          </a:xfrm>
          <a:prstGeom prst="rect">
            <a:avLst/>
          </a:prstGeom>
          <a:noFill/>
        </p:spPr>
        <p:txBody>
          <a:bodyPr wrap="none" rtlCol="0">
            <a:spAutoFit/>
          </a:bodyPr>
          <a:lstStyle/>
          <a:p>
            <a:r>
              <a:rPr lang="es-CO" b="1" dirty="0"/>
              <a:t>Menor a $200 </a:t>
            </a:r>
            <a:r>
              <a:rPr lang="es-CO" b="1" dirty="0" err="1"/>
              <a:t>mill</a:t>
            </a:r>
            <a:r>
              <a:rPr lang="es-CO" b="1" dirty="0"/>
              <a:t>.</a:t>
            </a:r>
          </a:p>
        </p:txBody>
      </p:sp>
      <p:sp>
        <p:nvSpPr>
          <p:cNvPr id="58" name="CuadroTexto 57"/>
          <p:cNvSpPr txBox="1"/>
          <p:nvPr/>
        </p:nvSpPr>
        <p:spPr>
          <a:xfrm>
            <a:off x="909523" y="4905680"/>
            <a:ext cx="1986441" cy="369332"/>
          </a:xfrm>
          <a:prstGeom prst="rect">
            <a:avLst/>
          </a:prstGeom>
          <a:noFill/>
        </p:spPr>
        <p:txBody>
          <a:bodyPr wrap="none" rtlCol="0">
            <a:spAutoFit/>
          </a:bodyPr>
          <a:lstStyle/>
          <a:p>
            <a:r>
              <a:rPr lang="es-CO" b="1" dirty="0"/>
              <a:t>$500 a $1,000 </a:t>
            </a:r>
            <a:r>
              <a:rPr lang="es-CO" b="1" dirty="0" err="1"/>
              <a:t>mill</a:t>
            </a:r>
            <a:r>
              <a:rPr lang="es-CO" b="1" dirty="0"/>
              <a:t>.</a:t>
            </a:r>
          </a:p>
        </p:txBody>
      </p:sp>
      <p:sp>
        <p:nvSpPr>
          <p:cNvPr id="59" name="CuadroTexto 58"/>
          <p:cNvSpPr txBox="1"/>
          <p:nvPr/>
        </p:nvSpPr>
        <p:spPr>
          <a:xfrm>
            <a:off x="8754498" y="2131208"/>
            <a:ext cx="2279791" cy="369332"/>
          </a:xfrm>
          <a:prstGeom prst="rect">
            <a:avLst/>
          </a:prstGeom>
          <a:noFill/>
        </p:spPr>
        <p:txBody>
          <a:bodyPr wrap="none" rtlCol="0">
            <a:spAutoFit/>
          </a:bodyPr>
          <a:lstStyle/>
          <a:p>
            <a:r>
              <a:rPr lang="es-CO" b="1" dirty="0"/>
              <a:t>$1,000 a $10,000 </a:t>
            </a:r>
            <a:r>
              <a:rPr lang="es-CO" b="1" dirty="0" err="1"/>
              <a:t>mill</a:t>
            </a:r>
            <a:r>
              <a:rPr lang="es-CO" b="1" dirty="0"/>
              <a:t>.</a:t>
            </a:r>
          </a:p>
        </p:txBody>
      </p:sp>
      <p:sp>
        <p:nvSpPr>
          <p:cNvPr id="60" name="CuadroTexto 59"/>
          <p:cNvSpPr txBox="1"/>
          <p:nvPr/>
        </p:nvSpPr>
        <p:spPr>
          <a:xfrm>
            <a:off x="8765046" y="3737298"/>
            <a:ext cx="2258695" cy="369332"/>
          </a:xfrm>
          <a:prstGeom prst="rect">
            <a:avLst/>
          </a:prstGeom>
          <a:noFill/>
        </p:spPr>
        <p:txBody>
          <a:bodyPr wrap="none" rtlCol="0">
            <a:spAutoFit/>
          </a:bodyPr>
          <a:lstStyle/>
          <a:p>
            <a:r>
              <a:rPr lang="es-CO" b="1" dirty="0"/>
              <a:t>Mayor a $10,000 </a:t>
            </a:r>
            <a:r>
              <a:rPr lang="es-CO" b="1" dirty="0" err="1"/>
              <a:t>mill</a:t>
            </a:r>
            <a:r>
              <a:rPr lang="es-CO" b="1" dirty="0"/>
              <a:t>.</a:t>
            </a:r>
          </a:p>
        </p:txBody>
      </p:sp>
      <p:sp>
        <p:nvSpPr>
          <p:cNvPr id="61" name="CuadroTexto 60"/>
          <p:cNvSpPr txBox="1"/>
          <p:nvPr/>
        </p:nvSpPr>
        <p:spPr>
          <a:xfrm>
            <a:off x="659451" y="2358966"/>
            <a:ext cx="1010213" cy="369332"/>
          </a:xfrm>
          <a:prstGeom prst="rect">
            <a:avLst/>
          </a:prstGeom>
          <a:noFill/>
        </p:spPr>
        <p:txBody>
          <a:bodyPr wrap="none" rtlCol="0">
            <a:spAutoFit/>
          </a:bodyPr>
          <a:lstStyle/>
          <a:p>
            <a:r>
              <a:rPr lang="es-CO" dirty="0"/>
              <a:t>660 Inm.</a:t>
            </a:r>
          </a:p>
        </p:txBody>
      </p:sp>
      <p:sp>
        <p:nvSpPr>
          <p:cNvPr id="62" name="CuadroTexto 61"/>
          <p:cNvSpPr txBox="1"/>
          <p:nvPr/>
        </p:nvSpPr>
        <p:spPr>
          <a:xfrm>
            <a:off x="329232" y="2734878"/>
            <a:ext cx="1398140" cy="369332"/>
          </a:xfrm>
          <a:prstGeom prst="rect">
            <a:avLst/>
          </a:prstGeom>
          <a:noFill/>
        </p:spPr>
        <p:txBody>
          <a:bodyPr wrap="none" rtlCol="0">
            <a:spAutoFit/>
          </a:bodyPr>
          <a:lstStyle/>
          <a:p>
            <a:r>
              <a:rPr lang="es-CO" dirty="0"/>
              <a:t>$51,592 </a:t>
            </a:r>
            <a:r>
              <a:rPr lang="es-CO" dirty="0" err="1"/>
              <a:t>mill</a:t>
            </a:r>
            <a:r>
              <a:rPr lang="es-CO" dirty="0"/>
              <a:t>.</a:t>
            </a:r>
          </a:p>
        </p:txBody>
      </p:sp>
      <p:sp>
        <p:nvSpPr>
          <p:cNvPr id="63" name="CuadroTexto 62"/>
          <p:cNvSpPr txBox="1"/>
          <p:nvPr/>
        </p:nvSpPr>
        <p:spPr>
          <a:xfrm>
            <a:off x="996887" y="3426698"/>
            <a:ext cx="1810111" cy="369332"/>
          </a:xfrm>
          <a:prstGeom prst="rect">
            <a:avLst/>
          </a:prstGeom>
          <a:noFill/>
        </p:spPr>
        <p:txBody>
          <a:bodyPr wrap="none" rtlCol="0">
            <a:spAutoFit/>
          </a:bodyPr>
          <a:lstStyle/>
          <a:p>
            <a:r>
              <a:rPr lang="es-CO" b="1" dirty="0"/>
              <a:t>$200 a $500 </a:t>
            </a:r>
            <a:r>
              <a:rPr lang="es-CO" b="1" dirty="0" err="1"/>
              <a:t>mill</a:t>
            </a:r>
            <a:r>
              <a:rPr lang="es-CO" b="1" dirty="0"/>
              <a:t>.</a:t>
            </a:r>
          </a:p>
        </p:txBody>
      </p:sp>
      <p:sp>
        <p:nvSpPr>
          <p:cNvPr id="64" name="CuadroTexto 63"/>
          <p:cNvSpPr txBox="1"/>
          <p:nvPr/>
        </p:nvSpPr>
        <p:spPr>
          <a:xfrm>
            <a:off x="562665" y="3835033"/>
            <a:ext cx="1010213" cy="369332"/>
          </a:xfrm>
          <a:prstGeom prst="rect">
            <a:avLst/>
          </a:prstGeom>
          <a:noFill/>
        </p:spPr>
        <p:txBody>
          <a:bodyPr wrap="none" rtlCol="0">
            <a:spAutoFit/>
          </a:bodyPr>
          <a:lstStyle/>
          <a:p>
            <a:r>
              <a:rPr lang="es-CO" dirty="0"/>
              <a:t>208 Inm.</a:t>
            </a:r>
          </a:p>
        </p:txBody>
      </p:sp>
      <p:sp>
        <p:nvSpPr>
          <p:cNvPr id="65" name="CuadroTexto 64"/>
          <p:cNvSpPr txBox="1"/>
          <p:nvPr/>
        </p:nvSpPr>
        <p:spPr>
          <a:xfrm>
            <a:off x="232446" y="4246576"/>
            <a:ext cx="1398140" cy="369332"/>
          </a:xfrm>
          <a:prstGeom prst="rect">
            <a:avLst/>
          </a:prstGeom>
          <a:noFill/>
        </p:spPr>
        <p:txBody>
          <a:bodyPr wrap="none" rtlCol="0">
            <a:spAutoFit/>
          </a:bodyPr>
          <a:lstStyle/>
          <a:p>
            <a:r>
              <a:rPr lang="es-CO" dirty="0"/>
              <a:t>$64,794 </a:t>
            </a:r>
            <a:r>
              <a:rPr lang="es-CO" dirty="0" err="1"/>
              <a:t>mill</a:t>
            </a:r>
            <a:r>
              <a:rPr lang="es-CO" dirty="0"/>
              <a:t>.</a:t>
            </a:r>
          </a:p>
        </p:txBody>
      </p:sp>
      <p:sp>
        <p:nvSpPr>
          <p:cNvPr id="66" name="CuadroTexto 65"/>
          <p:cNvSpPr txBox="1"/>
          <p:nvPr/>
        </p:nvSpPr>
        <p:spPr>
          <a:xfrm>
            <a:off x="650029" y="5263926"/>
            <a:ext cx="893193" cy="369332"/>
          </a:xfrm>
          <a:prstGeom prst="rect">
            <a:avLst/>
          </a:prstGeom>
          <a:noFill/>
        </p:spPr>
        <p:txBody>
          <a:bodyPr wrap="none" rtlCol="0">
            <a:spAutoFit/>
          </a:bodyPr>
          <a:lstStyle/>
          <a:p>
            <a:r>
              <a:rPr lang="es-CO" dirty="0"/>
              <a:t>84 Inm.</a:t>
            </a:r>
          </a:p>
        </p:txBody>
      </p:sp>
      <p:sp>
        <p:nvSpPr>
          <p:cNvPr id="67" name="CuadroTexto 66"/>
          <p:cNvSpPr txBox="1"/>
          <p:nvPr/>
        </p:nvSpPr>
        <p:spPr>
          <a:xfrm>
            <a:off x="319810" y="5675828"/>
            <a:ext cx="1398140" cy="369332"/>
          </a:xfrm>
          <a:prstGeom prst="rect">
            <a:avLst/>
          </a:prstGeom>
          <a:noFill/>
        </p:spPr>
        <p:txBody>
          <a:bodyPr wrap="none" rtlCol="0">
            <a:spAutoFit/>
          </a:bodyPr>
          <a:lstStyle/>
          <a:p>
            <a:r>
              <a:rPr lang="es-CO" dirty="0"/>
              <a:t>$58,297 </a:t>
            </a:r>
            <a:r>
              <a:rPr lang="es-CO" dirty="0" err="1"/>
              <a:t>mill</a:t>
            </a:r>
            <a:r>
              <a:rPr lang="es-CO" dirty="0"/>
              <a:t>.</a:t>
            </a:r>
          </a:p>
        </p:txBody>
      </p:sp>
      <p:sp>
        <p:nvSpPr>
          <p:cNvPr id="68" name="CuadroTexto 67"/>
          <p:cNvSpPr txBox="1"/>
          <p:nvPr/>
        </p:nvSpPr>
        <p:spPr>
          <a:xfrm>
            <a:off x="8152030" y="2545236"/>
            <a:ext cx="893193" cy="369332"/>
          </a:xfrm>
          <a:prstGeom prst="rect">
            <a:avLst/>
          </a:prstGeom>
          <a:noFill/>
        </p:spPr>
        <p:txBody>
          <a:bodyPr wrap="none" rtlCol="0">
            <a:spAutoFit/>
          </a:bodyPr>
          <a:lstStyle/>
          <a:p>
            <a:r>
              <a:rPr lang="es-CO" dirty="0"/>
              <a:t>43 Inm.</a:t>
            </a:r>
          </a:p>
        </p:txBody>
      </p:sp>
      <p:sp>
        <p:nvSpPr>
          <p:cNvPr id="69" name="CuadroTexto 68"/>
          <p:cNvSpPr txBox="1"/>
          <p:nvPr/>
        </p:nvSpPr>
        <p:spPr>
          <a:xfrm>
            <a:off x="8152030" y="3003660"/>
            <a:ext cx="1340432" cy="369332"/>
          </a:xfrm>
          <a:prstGeom prst="rect">
            <a:avLst/>
          </a:prstGeom>
          <a:noFill/>
        </p:spPr>
        <p:txBody>
          <a:bodyPr wrap="none" rtlCol="0">
            <a:spAutoFit/>
          </a:bodyPr>
          <a:lstStyle/>
          <a:p>
            <a:r>
              <a:rPr lang="es-CO" dirty="0"/>
              <a:t>$77,515 </a:t>
            </a:r>
            <a:r>
              <a:rPr lang="es-CO" dirty="0" err="1"/>
              <a:t>mill</a:t>
            </a:r>
            <a:endParaRPr lang="es-CO" dirty="0"/>
          </a:p>
        </p:txBody>
      </p:sp>
      <p:sp>
        <p:nvSpPr>
          <p:cNvPr id="70" name="CuadroTexto 69"/>
          <p:cNvSpPr txBox="1"/>
          <p:nvPr/>
        </p:nvSpPr>
        <p:spPr>
          <a:xfrm>
            <a:off x="8152030" y="4179717"/>
            <a:ext cx="776175" cy="369332"/>
          </a:xfrm>
          <a:prstGeom prst="rect">
            <a:avLst/>
          </a:prstGeom>
          <a:noFill/>
        </p:spPr>
        <p:txBody>
          <a:bodyPr wrap="none" rtlCol="0">
            <a:spAutoFit/>
          </a:bodyPr>
          <a:lstStyle/>
          <a:p>
            <a:r>
              <a:rPr lang="es-CO" dirty="0"/>
              <a:t>6 Inm.</a:t>
            </a:r>
          </a:p>
        </p:txBody>
      </p:sp>
      <p:sp>
        <p:nvSpPr>
          <p:cNvPr id="71" name="CuadroTexto 70"/>
          <p:cNvSpPr txBox="1"/>
          <p:nvPr/>
        </p:nvSpPr>
        <p:spPr>
          <a:xfrm>
            <a:off x="8152030" y="4638141"/>
            <a:ext cx="1457450" cy="369332"/>
          </a:xfrm>
          <a:prstGeom prst="rect">
            <a:avLst/>
          </a:prstGeom>
          <a:noFill/>
        </p:spPr>
        <p:txBody>
          <a:bodyPr wrap="none" rtlCol="0">
            <a:spAutoFit/>
          </a:bodyPr>
          <a:lstStyle/>
          <a:p>
            <a:r>
              <a:rPr lang="es-CO" dirty="0"/>
              <a:t>$149,841 </a:t>
            </a:r>
            <a:r>
              <a:rPr lang="es-CO" dirty="0" err="1"/>
              <a:t>mill</a:t>
            </a:r>
            <a:endParaRPr lang="es-CO" dirty="0"/>
          </a:p>
        </p:txBody>
      </p:sp>
      <p:sp>
        <p:nvSpPr>
          <p:cNvPr id="72" name="Rectángulo 71">
            <a:extLst>
              <a:ext uri="{FF2B5EF4-FFF2-40B4-BE49-F238E27FC236}">
                <a16:creationId xmlns:a16="http://schemas.microsoft.com/office/drawing/2014/main" id="{1BD5CA29-BD7B-A947-ADC3-6A8CBAC41CE5}"/>
              </a:ext>
            </a:extLst>
          </p:cNvPr>
          <p:cNvSpPr/>
          <p:nvPr/>
        </p:nvSpPr>
        <p:spPr>
          <a:xfrm>
            <a:off x="2544987" y="2295774"/>
            <a:ext cx="1733473" cy="707886"/>
          </a:xfrm>
          <a:prstGeom prst="rect">
            <a:avLst/>
          </a:prstGeom>
        </p:spPr>
        <p:txBody>
          <a:bodyPr wrap="square">
            <a:spAutoFit/>
          </a:bodyPr>
          <a:lstStyle/>
          <a:p>
            <a:pPr algn="ctr"/>
            <a:r>
              <a:rPr lang="es-CO" sz="4000" b="1" dirty="0"/>
              <a:t>13%</a:t>
            </a:r>
          </a:p>
        </p:txBody>
      </p:sp>
      <p:sp>
        <p:nvSpPr>
          <p:cNvPr id="73" name="Rectángulo 72">
            <a:extLst>
              <a:ext uri="{FF2B5EF4-FFF2-40B4-BE49-F238E27FC236}">
                <a16:creationId xmlns:a16="http://schemas.microsoft.com/office/drawing/2014/main" id="{1BD5CA29-BD7B-A947-ADC3-6A8CBAC41CE5}"/>
              </a:ext>
            </a:extLst>
          </p:cNvPr>
          <p:cNvSpPr/>
          <p:nvPr/>
        </p:nvSpPr>
        <p:spPr>
          <a:xfrm>
            <a:off x="2544987" y="3922637"/>
            <a:ext cx="1733473" cy="707886"/>
          </a:xfrm>
          <a:prstGeom prst="rect">
            <a:avLst/>
          </a:prstGeom>
        </p:spPr>
        <p:txBody>
          <a:bodyPr wrap="square">
            <a:spAutoFit/>
          </a:bodyPr>
          <a:lstStyle/>
          <a:p>
            <a:pPr algn="ctr"/>
            <a:r>
              <a:rPr lang="es-CO" sz="4000" b="1" dirty="0"/>
              <a:t>16%</a:t>
            </a:r>
          </a:p>
        </p:txBody>
      </p:sp>
      <p:sp>
        <p:nvSpPr>
          <p:cNvPr id="74" name="Rectángulo 73">
            <a:extLst>
              <a:ext uri="{FF2B5EF4-FFF2-40B4-BE49-F238E27FC236}">
                <a16:creationId xmlns:a16="http://schemas.microsoft.com/office/drawing/2014/main" id="{1BD5CA29-BD7B-A947-ADC3-6A8CBAC41CE5}"/>
              </a:ext>
            </a:extLst>
          </p:cNvPr>
          <p:cNvSpPr/>
          <p:nvPr/>
        </p:nvSpPr>
        <p:spPr>
          <a:xfrm>
            <a:off x="2544987" y="5380371"/>
            <a:ext cx="1733473" cy="707886"/>
          </a:xfrm>
          <a:prstGeom prst="rect">
            <a:avLst/>
          </a:prstGeom>
        </p:spPr>
        <p:txBody>
          <a:bodyPr wrap="square">
            <a:spAutoFit/>
          </a:bodyPr>
          <a:lstStyle/>
          <a:p>
            <a:pPr algn="ctr"/>
            <a:r>
              <a:rPr lang="es-CO" sz="4000" b="1" dirty="0"/>
              <a:t>14%</a:t>
            </a:r>
          </a:p>
        </p:txBody>
      </p:sp>
      <p:sp>
        <p:nvSpPr>
          <p:cNvPr id="75" name="Rectángulo 74">
            <a:extLst>
              <a:ext uri="{FF2B5EF4-FFF2-40B4-BE49-F238E27FC236}">
                <a16:creationId xmlns:a16="http://schemas.microsoft.com/office/drawing/2014/main" id="{1BD5CA29-BD7B-A947-ADC3-6A8CBAC41CE5}"/>
              </a:ext>
            </a:extLst>
          </p:cNvPr>
          <p:cNvSpPr/>
          <p:nvPr/>
        </p:nvSpPr>
        <p:spPr>
          <a:xfrm>
            <a:off x="10231474" y="2560625"/>
            <a:ext cx="1733473" cy="707886"/>
          </a:xfrm>
          <a:prstGeom prst="rect">
            <a:avLst/>
          </a:prstGeom>
        </p:spPr>
        <p:txBody>
          <a:bodyPr wrap="square">
            <a:spAutoFit/>
          </a:bodyPr>
          <a:lstStyle/>
          <a:p>
            <a:pPr algn="ctr"/>
            <a:r>
              <a:rPr lang="es-CO" sz="4000" b="1" dirty="0"/>
              <a:t>19%</a:t>
            </a:r>
          </a:p>
        </p:txBody>
      </p:sp>
      <p:sp>
        <p:nvSpPr>
          <p:cNvPr id="76" name="Rectángulo 75">
            <a:extLst>
              <a:ext uri="{FF2B5EF4-FFF2-40B4-BE49-F238E27FC236}">
                <a16:creationId xmlns:a16="http://schemas.microsoft.com/office/drawing/2014/main" id="{1BD5CA29-BD7B-A947-ADC3-6A8CBAC41CE5}"/>
              </a:ext>
            </a:extLst>
          </p:cNvPr>
          <p:cNvSpPr/>
          <p:nvPr/>
        </p:nvSpPr>
        <p:spPr>
          <a:xfrm>
            <a:off x="10231474" y="4324611"/>
            <a:ext cx="1733473" cy="707886"/>
          </a:xfrm>
          <a:prstGeom prst="rect">
            <a:avLst/>
          </a:prstGeom>
        </p:spPr>
        <p:txBody>
          <a:bodyPr wrap="square">
            <a:spAutoFit/>
          </a:bodyPr>
          <a:lstStyle/>
          <a:p>
            <a:pPr algn="ctr"/>
            <a:r>
              <a:rPr lang="es-CO" sz="4000" b="1" dirty="0"/>
              <a:t>37%</a:t>
            </a:r>
          </a:p>
        </p:txBody>
      </p:sp>
      <p:cxnSp>
        <p:nvCxnSpPr>
          <p:cNvPr id="12" name="Conector recto 11"/>
          <p:cNvCxnSpPr/>
          <p:nvPr/>
        </p:nvCxnSpPr>
        <p:spPr>
          <a:xfrm>
            <a:off x="4032322" y="1981601"/>
            <a:ext cx="0" cy="1122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ector recto 76"/>
          <p:cNvCxnSpPr/>
          <p:nvPr/>
        </p:nvCxnSpPr>
        <p:spPr>
          <a:xfrm>
            <a:off x="4032322" y="3611364"/>
            <a:ext cx="0" cy="1122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Conector recto 77"/>
          <p:cNvCxnSpPr/>
          <p:nvPr/>
        </p:nvCxnSpPr>
        <p:spPr>
          <a:xfrm>
            <a:off x="4032322" y="5071008"/>
            <a:ext cx="0" cy="1122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Conector recto 78"/>
          <p:cNvCxnSpPr/>
          <p:nvPr/>
        </p:nvCxnSpPr>
        <p:spPr>
          <a:xfrm>
            <a:off x="8011752" y="2166993"/>
            <a:ext cx="0" cy="1122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Conector recto 79"/>
          <p:cNvCxnSpPr/>
          <p:nvPr/>
        </p:nvCxnSpPr>
        <p:spPr>
          <a:xfrm>
            <a:off x="8011752" y="3967737"/>
            <a:ext cx="0" cy="1122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upo 80">
            <a:extLst>
              <a:ext uri="{FF2B5EF4-FFF2-40B4-BE49-F238E27FC236}">
                <a16:creationId xmlns:a16="http://schemas.microsoft.com/office/drawing/2014/main" id="{8AE945D0-F44E-F34C-8570-7B589A8A8F3D}"/>
              </a:ext>
            </a:extLst>
          </p:cNvPr>
          <p:cNvGrpSpPr/>
          <p:nvPr/>
        </p:nvGrpSpPr>
        <p:grpSpPr>
          <a:xfrm>
            <a:off x="4089349" y="2384025"/>
            <a:ext cx="756000" cy="288000"/>
            <a:chOff x="2783756" y="2180939"/>
            <a:chExt cx="2151063" cy="264369"/>
          </a:xfrm>
        </p:grpSpPr>
        <p:cxnSp>
          <p:nvCxnSpPr>
            <p:cNvPr id="82" name="Conector recto 81">
              <a:extLst>
                <a:ext uri="{FF2B5EF4-FFF2-40B4-BE49-F238E27FC236}">
                  <a16:creationId xmlns:a16="http://schemas.microsoft.com/office/drawing/2014/main" id="{9BD2B053-EEE4-EC45-A301-FCB958799CEA}"/>
                </a:ext>
              </a:extLst>
            </p:cNvPr>
            <p:cNvCxnSpPr>
              <a:cxnSpLocks/>
            </p:cNvCxnSpPr>
            <p:nvPr/>
          </p:nvCxnSpPr>
          <p:spPr>
            <a:xfrm>
              <a:off x="2783756" y="2180939"/>
              <a:ext cx="15446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Conector recto 82">
              <a:extLst>
                <a:ext uri="{FF2B5EF4-FFF2-40B4-BE49-F238E27FC236}">
                  <a16:creationId xmlns:a16="http://schemas.microsoft.com/office/drawing/2014/main" id="{CC0294D4-FCC0-1944-BC2B-C59885F16345}"/>
                </a:ext>
              </a:extLst>
            </p:cNvPr>
            <p:cNvCxnSpPr>
              <a:cxnSpLocks/>
            </p:cNvCxnSpPr>
            <p:nvPr/>
          </p:nvCxnSpPr>
          <p:spPr>
            <a:xfrm>
              <a:off x="4328413" y="2182010"/>
              <a:ext cx="266988" cy="2632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Conector recto 83">
              <a:extLst>
                <a:ext uri="{FF2B5EF4-FFF2-40B4-BE49-F238E27FC236}">
                  <a16:creationId xmlns:a16="http://schemas.microsoft.com/office/drawing/2014/main" id="{49640E97-B651-B240-86D5-BB3903914463}"/>
                </a:ext>
              </a:extLst>
            </p:cNvPr>
            <p:cNvCxnSpPr>
              <a:cxnSpLocks/>
            </p:cNvCxnSpPr>
            <p:nvPr/>
          </p:nvCxnSpPr>
          <p:spPr>
            <a:xfrm>
              <a:off x="4588702" y="2443332"/>
              <a:ext cx="3461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upo 84">
            <a:extLst>
              <a:ext uri="{FF2B5EF4-FFF2-40B4-BE49-F238E27FC236}">
                <a16:creationId xmlns:a16="http://schemas.microsoft.com/office/drawing/2014/main" id="{D6CED80C-7876-5142-A01C-E272D2179E07}"/>
              </a:ext>
            </a:extLst>
          </p:cNvPr>
          <p:cNvGrpSpPr/>
          <p:nvPr/>
        </p:nvGrpSpPr>
        <p:grpSpPr>
          <a:xfrm flipV="1">
            <a:off x="4063612" y="5306854"/>
            <a:ext cx="756000" cy="283475"/>
            <a:chOff x="3855008" y="2180939"/>
            <a:chExt cx="1079811" cy="264369"/>
          </a:xfrm>
        </p:grpSpPr>
        <p:cxnSp>
          <p:nvCxnSpPr>
            <p:cNvPr id="86" name="Conector recto 85">
              <a:extLst>
                <a:ext uri="{FF2B5EF4-FFF2-40B4-BE49-F238E27FC236}">
                  <a16:creationId xmlns:a16="http://schemas.microsoft.com/office/drawing/2014/main" id="{7FB6B113-942E-A646-B674-C5A9295FBAD3}"/>
                </a:ext>
              </a:extLst>
            </p:cNvPr>
            <p:cNvCxnSpPr>
              <a:cxnSpLocks/>
            </p:cNvCxnSpPr>
            <p:nvPr/>
          </p:nvCxnSpPr>
          <p:spPr>
            <a:xfrm flipV="1">
              <a:off x="3855008" y="2180939"/>
              <a:ext cx="4734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Conector recto 86">
              <a:extLst>
                <a:ext uri="{FF2B5EF4-FFF2-40B4-BE49-F238E27FC236}">
                  <a16:creationId xmlns:a16="http://schemas.microsoft.com/office/drawing/2014/main" id="{FD200DD8-3F0F-834A-B401-B649F3CDD840}"/>
                </a:ext>
              </a:extLst>
            </p:cNvPr>
            <p:cNvCxnSpPr>
              <a:cxnSpLocks/>
            </p:cNvCxnSpPr>
            <p:nvPr/>
          </p:nvCxnSpPr>
          <p:spPr>
            <a:xfrm>
              <a:off x="4328413" y="2182010"/>
              <a:ext cx="266988" cy="2632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Conector recto 87">
              <a:extLst>
                <a:ext uri="{FF2B5EF4-FFF2-40B4-BE49-F238E27FC236}">
                  <a16:creationId xmlns:a16="http://schemas.microsoft.com/office/drawing/2014/main" id="{634F5997-7B8C-B344-915C-19D2EB908BF6}"/>
                </a:ext>
              </a:extLst>
            </p:cNvPr>
            <p:cNvCxnSpPr>
              <a:cxnSpLocks/>
            </p:cNvCxnSpPr>
            <p:nvPr/>
          </p:nvCxnSpPr>
          <p:spPr>
            <a:xfrm>
              <a:off x="4588702" y="2443332"/>
              <a:ext cx="3461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9" name="Conector recto 88"/>
          <p:cNvCxnSpPr/>
          <p:nvPr/>
        </p:nvCxnSpPr>
        <p:spPr>
          <a:xfrm flipH="1">
            <a:off x="4089349" y="4106630"/>
            <a:ext cx="75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1" name="Grupo 90">
            <a:extLst>
              <a:ext uri="{FF2B5EF4-FFF2-40B4-BE49-F238E27FC236}">
                <a16:creationId xmlns:a16="http://schemas.microsoft.com/office/drawing/2014/main" id="{8AE945D0-F44E-F34C-8570-7B589A8A8F3D}"/>
              </a:ext>
            </a:extLst>
          </p:cNvPr>
          <p:cNvGrpSpPr/>
          <p:nvPr/>
        </p:nvGrpSpPr>
        <p:grpSpPr>
          <a:xfrm rot="10800000">
            <a:off x="7209694" y="2548147"/>
            <a:ext cx="756000" cy="288000"/>
            <a:chOff x="2783756" y="2180939"/>
            <a:chExt cx="2151063" cy="264369"/>
          </a:xfrm>
        </p:grpSpPr>
        <p:cxnSp>
          <p:nvCxnSpPr>
            <p:cNvPr id="92" name="Conector recto 91">
              <a:extLst>
                <a:ext uri="{FF2B5EF4-FFF2-40B4-BE49-F238E27FC236}">
                  <a16:creationId xmlns:a16="http://schemas.microsoft.com/office/drawing/2014/main" id="{9BD2B053-EEE4-EC45-A301-FCB958799CEA}"/>
                </a:ext>
              </a:extLst>
            </p:cNvPr>
            <p:cNvCxnSpPr>
              <a:cxnSpLocks/>
            </p:cNvCxnSpPr>
            <p:nvPr/>
          </p:nvCxnSpPr>
          <p:spPr>
            <a:xfrm>
              <a:off x="2783756" y="2180939"/>
              <a:ext cx="15446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Conector recto 92">
              <a:extLst>
                <a:ext uri="{FF2B5EF4-FFF2-40B4-BE49-F238E27FC236}">
                  <a16:creationId xmlns:a16="http://schemas.microsoft.com/office/drawing/2014/main" id="{CC0294D4-FCC0-1944-BC2B-C59885F16345}"/>
                </a:ext>
              </a:extLst>
            </p:cNvPr>
            <p:cNvCxnSpPr>
              <a:cxnSpLocks/>
            </p:cNvCxnSpPr>
            <p:nvPr/>
          </p:nvCxnSpPr>
          <p:spPr>
            <a:xfrm>
              <a:off x="4328413" y="2182010"/>
              <a:ext cx="266988" cy="2632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Conector recto 93">
              <a:extLst>
                <a:ext uri="{FF2B5EF4-FFF2-40B4-BE49-F238E27FC236}">
                  <a16:creationId xmlns:a16="http://schemas.microsoft.com/office/drawing/2014/main" id="{49640E97-B651-B240-86D5-BB3903914463}"/>
                </a:ext>
              </a:extLst>
            </p:cNvPr>
            <p:cNvCxnSpPr>
              <a:cxnSpLocks/>
            </p:cNvCxnSpPr>
            <p:nvPr/>
          </p:nvCxnSpPr>
          <p:spPr>
            <a:xfrm>
              <a:off x="4588702" y="2443332"/>
              <a:ext cx="3461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5" name="Grupo 94">
            <a:extLst>
              <a:ext uri="{FF2B5EF4-FFF2-40B4-BE49-F238E27FC236}">
                <a16:creationId xmlns:a16="http://schemas.microsoft.com/office/drawing/2014/main" id="{D6CED80C-7876-5142-A01C-E272D2179E07}"/>
              </a:ext>
            </a:extLst>
          </p:cNvPr>
          <p:cNvGrpSpPr/>
          <p:nvPr/>
        </p:nvGrpSpPr>
        <p:grpSpPr>
          <a:xfrm flipV="1">
            <a:off x="7207661" y="4488785"/>
            <a:ext cx="756000" cy="283475"/>
            <a:chOff x="3855008" y="2180939"/>
            <a:chExt cx="1079811" cy="264369"/>
          </a:xfrm>
        </p:grpSpPr>
        <p:cxnSp>
          <p:nvCxnSpPr>
            <p:cNvPr id="96" name="Conector recto 95">
              <a:extLst>
                <a:ext uri="{FF2B5EF4-FFF2-40B4-BE49-F238E27FC236}">
                  <a16:creationId xmlns:a16="http://schemas.microsoft.com/office/drawing/2014/main" id="{7FB6B113-942E-A646-B674-C5A9295FBAD3}"/>
                </a:ext>
              </a:extLst>
            </p:cNvPr>
            <p:cNvCxnSpPr>
              <a:cxnSpLocks/>
            </p:cNvCxnSpPr>
            <p:nvPr/>
          </p:nvCxnSpPr>
          <p:spPr>
            <a:xfrm flipV="1">
              <a:off x="3855008" y="2180939"/>
              <a:ext cx="4734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Conector recto 96">
              <a:extLst>
                <a:ext uri="{FF2B5EF4-FFF2-40B4-BE49-F238E27FC236}">
                  <a16:creationId xmlns:a16="http://schemas.microsoft.com/office/drawing/2014/main" id="{FD200DD8-3F0F-834A-B401-B649F3CDD840}"/>
                </a:ext>
              </a:extLst>
            </p:cNvPr>
            <p:cNvCxnSpPr>
              <a:cxnSpLocks/>
            </p:cNvCxnSpPr>
            <p:nvPr/>
          </p:nvCxnSpPr>
          <p:spPr>
            <a:xfrm>
              <a:off x="4328413" y="2182010"/>
              <a:ext cx="266988" cy="2632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Conector recto 97">
              <a:extLst>
                <a:ext uri="{FF2B5EF4-FFF2-40B4-BE49-F238E27FC236}">
                  <a16:creationId xmlns:a16="http://schemas.microsoft.com/office/drawing/2014/main" id="{634F5997-7B8C-B344-915C-19D2EB908BF6}"/>
                </a:ext>
              </a:extLst>
            </p:cNvPr>
            <p:cNvCxnSpPr>
              <a:cxnSpLocks/>
            </p:cNvCxnSpPr>
            <p:nvPr/>
          </p:nvCxnSpPr>
          <p:spPr>
            <a:xfrm>
              <a:off x="4588702" y="2443332"/>
              <a:ext cx="3461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9" name="Rectángulo 98">
            <a:extLst>
              <a:ext uri="{FF2B5EF4-FFF2-40B4-BE49-F238E27FC236}">
                <a16:creationId xmlns:a16="http://schemas.microsoft.com/office/drawing/2014/main" id="{10AEB916-4FAF-BF45-9ECB-961404868062}"/>
              </a:ext>
            </a:extLst>
          </p:cNvPr>
          <p:cNvSpPr/>
          <p:nvPr/>
        </p:nvSpPr>
        <p:spPr>
          <a:xfrm>
            <a:off x="5162170" y="5361206"/>
            <a:ext cx="1987289" cy="373820"/>
          </a:xfrm>
          <a:prstGeom prst="rect">
            <a:avLst/>
          </a:prstGeom>
        </p:spPr>
        <p:txBody>
          <a:bodyPr wrap="square">
            <a:spAutoFit/>
          </a:bodyPr>
          <a:lstStyle/>
          <a:p>
            <a:pPr algn="ctr">
              <a:lnSpc>
                <a:spcPts val="1760"/>
              </a:lnSpc>
            </a:pPr>
            <a:r>
              <a:rPr lang="es-CO" sz="2000" b="1" dirty="0"/>
              <a:t>1,001 Inm.</a:t>
            </a:r>
            <a:r>
              <a:rPr lang="es-CO" sz="3200" b="1" dirty="0"/>
              <a:t> </a:t>
            </a:r>
            <a:endParaRPr lang="es-CO" sz="3200" dirty="0"/>
          </a:p>
        </p:txBody>
      </p:sp>
      <p:sp>
        <p:nvSpPr>
          <p:cNvPr id="100" name="CuadroTexto 99">
            <a:extLst>
              <a:ext uri="{FF2B5EF4-FFF2-40B4-BE49-F238E27FC236}">
                <a16:creationId xmlns:a16="http://schemas.microsoft.com/office/drawing/2014/main" id="{C562EAE7-D91B-474A-9A10-38D611F9BD21}"/>
              </a:ext>
            </a:extLst>
          </p:cNvPr>
          <p:cNvSpPr txBox="1"/>
          <p:nvPr/>
        </p:nvSpPr>
        <p:spPr>
          <a:xfrm>
            <a:off x="928331" y="1264563"/>
            <a:ext cx="2134825" cy="523220"/>
          </a:xfrm>
          <a:prstGeom prst="rect">
            <a:avLst/>
          </a:prstGeom>
          <a:solidFill>
            <a:srgbClr val="FFF3CD"/>
          </a:solidFill>
          <a:ln w="28575">
            <a:solidFill>
              <a:schemeClr val="tx1">
                <a:lumMod val="95000"/>
                <a:lumOff val="5000"/>
              </a:schemeClr>
            </a:solidFill>
          </a:ln>
        </p:spPr>
        <p:txBody>
          <a:bodyPr wrap="square" rtlCol="0">
            <a:spAutoFit/>
          </a:bodyPr>
          <a:lstStyle/>
          <a:p>
            <a:pPr algn="ctr"/>
            <a:r>
              <a:rPr lang="es-CO" sz="1400" b="1" dirty="0"/>
              <a:t>Mercado Objetivo </a:t>
            </a:r>
          </a:p>
          <a:p>
            <a:pPr algn="ctr"/>
            <a:r>
              <a:rPr lang="es-CO" sz="1400" b="1" dirty="0"/>
              <a:t>Asesores Comerciales</a:t>
            </a:r>
          </a:p>
        </p:txBody>
      </p:sp>
      <p:sp>
        <p:nvSpPr>
          <p:cNvPr id="101" name="CuadroTexto 100">
            <a:extLst>
              <a:ext uri="{FF2B5EF4-FFF2-40B4-BE49-F238E27FC236}">
                <a16:creationId xmlns:a16="http://schemas.microsoft.com/office/drawing/2014/main" id="{C814C779-8969-4ADA-8564-1680FD959A74}"/>
              </a:ext>
            </a:extLst>
          </p:cNvPr>
          <p:cNvSpPr txBox="1"/>
          <p:nvPr/>
        </p:nvSpPr>
        <p:spPr>
          <a:xfrm>
            <a:off x="8765046" y="1255522"/>
            <a:ext cx="2091794" cy="523220"/>
          </a:xfrm>
          <a:prstGeom prst="rect">
            <a:avLst/>
          </a:prstGeom>
          <a:solidFill>
            <a:srgbClr val="FFF3CD"/>
          </a:solidFill>
          <a:ln w="28575">
            <a:solidFill>
              <a:schemeClr val="tx1"/>
            </a:solidFill>
          </a:ln>
        </p:spPr>
        <p:txBody>
          <a:bodyPr wrap="square" rtlCol="0">
            <a:spAutoFit/>
          </a:bodyPr>
          <a:lstStyle/>
          <a:p>
            <a:pPr algn="ctr"/>
            <a:r>
              <a:rPr lang="es-CO" sz="1400" b="1" dirty="0"/>
              <a:t>Mercado Objetivo </a:t>
            </a:r>
          </a:p>
          <a:p>
            <a:pPr algn="ctr"/>
            <a:r>
              <a:rPr lang="es-CO" sz="1400" b="1" dirty="0"/>
              <a:t>Gerentes de Sucursales</a:t>
            </a:r>
          </a:p>
        </p:txBody>
      </p:sp>
      <p:sp>
        <p:nvSpPr>
          <p:cNvPr id="102" name="Rectángulo 101">
            <a:extLst>
              <a:ext uri="{FF2B5EF4-FFF2-40B4-BE49-F238E27FC236}">
                <a16:creationId xmlns:a16="http://schemas.microsoft.com/office/drawing/2014/main" id="{1BD5CA29-BD7B-A947-ADC3-6A8CBAC41CE5}"/>
              </a:ext>
            </a:extLst>
          </p:cNvPr>
          <p:cNvSpPr/>
          <p:nvPr/>
        </p:nvSpPr>
        <p:spPr>
          <a:xfrm>
            <a:off x="2518599" y="6168230"/>
            <a:ext cx="1733473" cy="707886"/>
          </a:xfrm>
          <a:prstGeom prst="rect">
            <a:avLst/>
          </a:prstGeom>
        </p:spPr>
        <p:txBody>
          <a:bodyPr wrap="square">
            <a:spAutoFit/>
          </a:bodyPr>
          <a:lstStyle/>
          <a:p>
            <a:pPr algn="ctr"/>
            <a:r>
              <a:rPr lang="es-CO" sz="4000" b="1" dirty="0">
                <a:solidFill>
                  <a:srgbClr val="C00000"/>
                </a:solidFill>
              </a:rPr>
              <a:t>43%</a:t>
            </a:r>
          </a:p>
        </p:txBody>
      </p:sp>
      <p:sp>
        <p:nvSpPr>
          <p:cNvPr id="103" name="Rectángulo 102">
            <a:extLst>
              <a:ext uri="{FF2B5EF4-FFF2-40B4-BE49-F238E27FC236}">
                <a16:creationId xmlns:a16="http://schemas.microsoft.com/office/drawing/2014/main" id="{1BD5CA29-BD7B-A947-ADC3-6A8CBAC41CE5}"/>
              </a:ext>
            </a:extLst>
          </p:cNvPr>
          <p:cNvSpPr/>
          <p:nvPr/>
        </p:nvSpPr>
        <p:spPr>
          <a:xfrm>
            <a:off x="10226240" y="5228726"/>
            <a:ext cx="1733473" cy="707886"/>
          </a:xfrm>
          <a:prstGeom prst="rect">
            <a:avLst/>
          </a:prstGeom>
        </p:spPr>
        <p:txBody>
          <a:bodyPr wrap="square">
            <a:spAutoFit/>
          </a:bodyPr>
          <a:lstStyle/>
          <a:p>
            <a:pPr algn="ctr"/>
            <a:r>
              <a:rPr lang="es-CO" sz="4000" b="1" dirty="0">
                <a:solidFill>
                  <a:srgbClr val="C00000"/>
                </a:solidFill>
              </a:rPr>
              <a:t>57%</a:t>
            </a:r>
          </a:p>
        </p:txBody>
      </p:sp>
      <p:cxnSp>
        <p:nvCxnSpPr>
          <p:cNvPr id="7" name="Conector recto 6"/>
          <p:cNvCxnSpPr/>
          <p:nvPr/>
        </p:nvCxnSpPr>
        <p:spPr>
          <a:xfrm>
            <a:off x="2895964" y="6193617"/>
            <a:ext cx="947986" cy="0"/>
          </a:xfrm>
          <a:prstGeom prst="line">
            <a:avLst/>
          </a:prstGeom>
          <a:ln w="44450" cmpd="dbl">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Conector recto 103"/>
          <p:cNvCxnSpPr/>
          <p:nvPr/>
        </p:nvCxnSpPr>
        <p:spPr>
          <a:xfrm>
            <a:off x="10618983" y="5228726"/>
            <a:ext cx="947986" cy="0"/>
          </a:xfrm>
          <a:prstGeom prst="line">
            <a:avLst/>
          </a:prstGeom>
          <a:ln w="44450" cmpd="dbl">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CuadroTexto 104"/>
          <p:cNvSpPr txBox="1"/>
          <p:nvPr/>
        </p:nvSpPr>
        <p:spPr>
          <a:xfrm>
            <a:off x="8368685" y="6193617"/>
            <a:ext cx="1143262" cy="461665"/>
          </a:xfrm>
          <a:prstGeom prst="rect">
            <a:avLst/>
          </a:prstGeom>
          <a:noFill/>
        </p:spPr>
        <p:txBody>
          <a:bodyPr wrap="none" rtlCol="0">
            <a:spAutoFit/>
          </a:bodyPr>
          <a:lstStyle/>
          <a:p>
            <a:r>
              <a:rPr lang="es-CO" sz="2400" b="1" dirty="0"/>
              <a:t>49 Inm.</a:t>
            </a:r>
          </a:p>
        </p:txBody>
      </p:sp>
      <p:sp>
        <p:nvSpPr>
          <p:cNvPr id="106" name="CuadroTexto 105"/>
          <p:cNvSpPr txBox="1"/>
          <p:nvPr/>
        </p:nvSpPr>
        <p:spPr>
          <a:xfrm>
            <a:off x="9969063" y="6193617"/>
            <a:ext cx="1898277" cy="461665"/>
          </a:xfrm>
          <a:prstGeom prst="rect">
            <a:avLst/>
          </a:prstGeom>
          <a:noFill/>
        </p:spPr>
        <p:txBody>
          <a:bodyPr wrap="none" rtlCol="0">
            <a:spAutoFit/>
          </a:bodyPr>
          <a:lstStyle/>
          <a:p>
            <a:r>
              <a:rPr lang="es-CO" sz="2400" b="1" dirty="0"/>
              <a:t>$227,356 </a:t>
            </a:r>
            <a:r>
              <a:rPr lang="es-CO" sz="2400" b="1" dirty="0" err="1"/>
              <a:t>mill</a:t>
            </a:r>
            <a:endParaRPr lang="es-CO" sz="2400" b="1" dirty="0"/>
          </a:p>
        </p:txBody>
      </p:sp>
      <p:cxnSp>
        <p:nvCxnSpPr>
          <p:cNvPr id="31" name="Conector recto 30"/>
          <p:cNvCxnSpPr/>
          <p:nvPr/>
        </p:nvCxnSpPr>
        <p:spPr>
          <a:xfrm>
            <a:off x="8349517" y="5971980"/>
            <a:ext cx="3534777" cy="0"/>
          </a:xfrm>
          <a:prstGeom prst="line">
            <a:avLst/>
          </a:prstGeom>
          <a:ln w="50800" cmpd="dbl">
            <a:solidFill>
              <a:srgbClr val="FF0000"/>
            </a:solidFill>
          </a:ln>
        </p:spPr>
        <p:style>
          <a:lnRef idx="1">
            <a:schemeClr val="accent1"/>
          </a:lnRef>
          <a:fillRef idx="0">
            <a:schemeClr val="accent1"/>
          </a:fillRef>
          <a:effectRef idx="0">
            <a:schemeClr val="accent1"/>
          </a:effectRef>
          <a:fontRef idx="minor">
            <a:schemeClr val="tx1"/>
          </a:fontRef>
        </p:style>
      </p:cxnSp>
      <p:sp>
        <p:nvSpPr>
          <p:cNvPr id="107" name="CuadroTexto 106"/>
          <p:cNvSpPr txBox="1"/>
          <p:nvPr/>
        </p:nvSpPr>
        <p:spPr>
          <a:xfrm>
            <a:off x="5087264" y="6569898"/>
            <a:ext cx="2002471" cy="276999"/>
          </a:xfrm>
          <a:prstGeom prst="rect">
            <a:avLst/>
          </a:prstGeom>
          <a:noFill/>
        </p:spPr>
        <p:txBody>
          <a:bodyPr wrap="none" rtlCol="0">
            <a:spAutoFit/>
          </a:bodyPr>
          <a:lstStyle/>
          <a:p>
            <a:r>
              <a:rPr lang="es-CO" sz="1200" i="1" dirty="0"/>
              <a:t>No incluye inmuebles en Puja</a:t>
            </a:r>
          </a:p>
        </p:txBody>
      </p:sp>
    </p:spTree>
    <p:extLst>
      <p:ext uri="{BB962C8B-B14F-4D97-AF65-F5344CB8AC3E}">
        <p14:creationId xmlns:p14="http://schemas.microsoft.com/office/powerpoint/2010/main" val="38139869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3659F99B-F7CA-2743-8D0C-94833019BFD8}"/>
              </a:ext>
            </a:extLst>
          </p:cNvPr>
          <p:cNvSpPr txBox="1"/>
          <p:nvPr/>
        </p:nvSpPr>
        <p:spPr>
          <a:xfrm>
            <a:off x="852544" y="155760"/>
            <a:ext cx="10590903" cy="1374735"/>
          </a:xfrm>
          <a:prstGeom prst="rect">
            <a:avLst/>
          </a:prstGeom>
          <a:noFill/>
        </p:spPr>
        <p:txBody>
          <a:bodyPr wrap="square" rtlCol="0" anchor="ctr" anchorCtr="0">
            <a:spAutoFit/>
          </a:bodyPr>
          <a:lstStyle/>
          <a:p>
            <a:pPr algn="ctr">
              <a:lnSpc>
                <a:spcPts val="4980"/>
              </a:lnSpc>
            </a:pPr>
            <a:r>
              <a:rPr lang="es-CO" sz="3200" b="1" dirty="0">
                <a:cs typeface="Arial Narrow" charset="0"/>
              </a:rPr>
              <a:t>Inmuebles con saldo Mayores a $1.000 Millones </a:t>
            </a:r>
          </a:p>
          <a:p>
            <a:pPr algn="ctr">
              <a:lnSpc>
                <a:spcPts val="4980"/>
              </a:lnSpc>
            </a:pPr>
            <a:r>
              <a:rPr lang="es-CO" sz="3200" b="1" dirty="0">
                <a:cs typeface="Arial Narrow" charset="0"/>
              </a:rPr>
              <a:t>(Estrategia = Gerentes de Sucursal)</a:t>
            </a:r>
          </a:p>
        </p:txBody>
      </p:sp>
      <p:graphicFrame>
        <p:nvGraphicFramePr>
          <p:cNvPr id="2" name="Tabla 1"/>
          <p:cNvGraphicFramePr>
            <a:graphicFrameLocks noGrp="1"/>
          </p:cNvGraphicFramePr>
          <p:nvPr>
            <p:extLst/>
          </p:nvPr>
        </p:nvGraphicFramePr>
        <p:xfrm>
          <a:off x="472440" y="2276317"/>
          <a:ext cx="3996690" cy="1642957"/>
        </p:xfrm>
        <a:graphic>
          <a:graphicData uri="http://schemas.openxmlformats.org/drawingml/2006/table">
            <a:tbl>
              <a:tblPr/>
              <a:tblGrid>
                <a:gridCol w="1332230">
                  <a:extLst>
                    <a:ext uri="{9D8B030D-6E8A-4147-A177-3AD203B41FA5}">
                      <a16:colId xmlns:a16="http://schemas.microsoft.com/office/drawing/2014/main" val="20000"/>
                    </a:ext>
                  </a:extLst>
                </a:gridCol>
                <a:gridCol w="1332230">
                  <a:extLst>
                    <a:ext uri="{9D8B030D-6E8A-4147-A177-3AD203B41FA5}">
                      <a16:colId xmlns:a16="http://schemas.microsoft.com/office/drawing/2014/main" val="20001"/>
                    </a:ext>
                  </a:extLst>
                </a:gridCol>
                <a:gridCol w="1332230">
                  <a:extLst>
                    <a:ext uri="{9D8B030D-6E8A-4147-A177-3AD203B41FA5}">
                      <a16:colId xmlns:a16="http://schemas.microsoft.com/office/drawing/2014/main" val="20002"/>
                    </a:ext>
                  </a:extLst>
                </a:gridCol>
              </a:tblGrid>
              <a:tr h="315172">
                <a:tc>
                  <a:txBody>
                    <a:bodyPr/>
                    <a:lstStyle/>
                    <a:p>
                      <a:pPr algn="ctr" fontAlgn="ctr"/>
                      <a:r>
                        <a:rPr lang="es-CO" sz="1400" b="1" i="0" u="none" strike="noStrike" dirty="0">
                          <a:solidFill>
                            <a:srgbClr val="000000"/>
                          </a:solidFill>
                          <a:effectLst/>
                          <a:latin typeface="Calibri" panose="020F0502020204030204" pitchFamily="34" charset="0"/>
                        </a:rPr>
                        <a:t>Sucursal</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174128">
                <a:tc>
                  <a:txBody>
                    <a:bodyPr/>
                    <a:lstStyle/>
                    <a:p>
                      <a:pPr algn="l" fontAlgn="ctr"/>
                      <a:r>
                        <a:rPr lang="es-CO" sz="1400" b="0" i="0" u="none" strike="noStrike" dirty="0">
                          <a:solidFill>
                            <a:srgbClr val="000000"/>
                          </a:solidFill>
                          <a:effectLst/>
                          <a:latin typeface="Calibri" panose="020F0502020204030204" pitchFamily="34" charset="0"/>
                        </a:rPr>
                        <a:t>BOGOTÁ</a:t>
                      </a:r>
                    </a:p>
                  </a:txBody>
                  <a:tcPr marL="72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24</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400" b="0" i="0" u="none" strike="noStrike" dirty="0">
                          <a:solidFill>
                            <a:srgbClr val="000000"/>
                          </a:solidFill>
                          <a:effectLst/>
                          <a:latin typeface="Calibri" panose="020F0502020204030204" pitchFamily="34" charset="0"/>
                        </a:rPr>
                        <a:t>$ 60,417</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315172">
                <a:tc>
                  <a:txBody>
                    <a:bodyPr/>
                    <a:lstStyle/>
                    <a:p>
                      <a:pPr algn="l" fontAlgn="ctr"/>
                      <a:r>
                        <a:rPr lang="es-CO" sz="1400" b="0" i="0" u="none" strike="noStrike" dirty="0">
                          <a:solidFill>
                            <a:srgbClr val="000000"/>
                          </a:solidFill>
                          <a:effectLst/>
                          <a:latin typeface="Calibri" panose="020F0502020204030204" pitchFamily="34" charset="0"/>
                        </a:rPr>
                        <a:t>BARRANQUILLA</a:t>
                      </a:r>
                    </a:p>
                  </a:txBody>
                  <a:tcPr marL="72000" marR="9525" marT="9525" marB="0" anchor="ctr">
                    <a:lnL>
                      <a:noFill/>
                    </a:lnL>
                    <a:lnR>
                      <a:noFill/>
                    </a:lnR>
                    <a:lnT>
                      <a:noFill/>
                    </a:lnT>
                    <a:lnB>
                      <a:noFill/>
                    </a:lnB>
                    <a:solidFill>
                      <a:srgbClr val="E7E7E7"/>
                    </a:solidFill>
                  </a:tcPr>
                </a:tc>
                <a:tc>
                  <a:txBody>
                    <a:bodyPr/>
                    <a:lstStyle/>
                    <a:p>
                      <a:pPr algn="ctr" fontAlgn="b"/>
                      <a:r>
                        <a:rPr lang="es-CO" sz="1400" b="0" i="0" u="none" strike="noStrike" dirty="0">
                          <a:solidFill>
                            <a:srgbClr val="000000"/>
                          </a:solidFill>
                          <a:effectLst/>
                          <a:latin typeface="Calibri" panose="020F0502020204030204" pitchFamily="34" charset="0"/>
                        </a:rPr>
                        <a:t>7</a:t>
                      </a:r>
                    </a:p>
                  </a:txBody>
                  <a:tcPr marL="9525" marR="9525" marT="9525" marB="0" anchor="ctr">
                    <a:lnL>
                      <a:noFill/>
                    </a:lnL>
                    <a:lnR>
                      <a:noFill/>
                    </a:lnR>
                    <a:lnT>
                      <a:noFill/>
                    </a:lnT>
                    <a:lnB>
                      <a:noFill/>
                    </a:lnB>
                    <a:solidFill>
                      <a:srgbClr val="E7E7E7"/>
                    </a:solidFill>
                  </a:tcPr>
                </a:tc>
                <a:tc>
                  <a:txBody>
                    <a:bodyPr/>
                    <a:lstStyle/>
                    <a:p>
                      <a:pPr algn="r" fontAlgn="ctr"/>
                      <a:r>
                        <a:rPr lang="es-CO" sz="1400" b="0" i="0" u="none" strike="noStrike" dirty="0">
                          <a:solidFill>
                            <a:srgbClr val="000000"/>
                          </a:solidFill>
                          <a:effectLst/>
                          <a:latin typeface="Calibri" panose="020F0502020204030204" pitchFamily="34" charset="0"/>
                        </a:rPr>
                        <a:t>$ 22,581</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174128">
                <a:tc>
                  <a:txBody>
                    <a:bodyPr/>
                    <a:lstStyle/>
                    <a:p>
                      <a:pPr algn="l" fontAlgn="ctr"/>
                      <a:r>
                        <a:rPr lang="es-CO" sz="1400" b="0" i="0" u="none" strike="noStrike" dirty="0">
                          <a:solidFill>
                            <a:srgbClr val="000000"/>
                          </a:solidFill>
                          <a:effectLst/>
                          <a:latin typeface="Calibri" panose="020F0502020204030204" pitchFamily="34" charset="0"/>
                        </a:rPr>
                        <a:t>CALI</a:t>
                      </a:r>
                    </a:p>
                  </a:txBody>
                  <a:tcPr marL="72000" marR="9525" marT="9525" marB="0" anchor="ctr">
                    <a:lnL>
                      <a:noFill/>
                    </a:lnL>
                    <a:lnR>
                      <a:noFill/>
                    </a:lnR>
                    <a:lnT>
                      <a:noFill/>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14</a:t>
                      </a:r>
                    </a:p>
                  </a:txBody>
                  <a:tcPr marL="9525" marR="9525" marT="9525" marB="0" anchor="ctr">
                    <a:lnL>
                      <a:noFill/>
                    </a:lnL>
                    <a:lnR>
                      <a:noFill/>
                    </a:lnR>
                    <a:lnT>
                      <a:noFill/>
                    </a:lnT>
                    <a:lnB>
                      <a:noFill/>
                    </a:lnB>
                  </a:tcPr>
                </a:tc>
                <a:tc>
                  <a:txBody>
                    <a:bodyPr/>
                    <a:lstStyle/>
                    <a:p>
                      <a:pPr algn="r" fontAlgn="ctr"/>
                      <a:r>
                        <a:rPr lang="es-CO" sz="1400" b="0" i="0" u="none" strike="noStrike" dirty="0">
                          <a:solidFill>
                            <a:srgbClr val="000000"/>
                          </a:solidFill>
                          <a:effectLst/>
                          <a:latin typeface="Calibri" panose="020F0502020204030204" pitchFamily="34" charset="0"/>
                        </a:rPr>
                        <a:t>$ 75,968</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174128">
                <a:tc>
                  <a:txBody>
                    <a:bodyPr/>
                    <a:lstStyle/>
                    <a:p>
                      <a:pPr algn="l" fontAlgn="ctr"/>
                      <a:r>
                        <a:rPr lang="es-CO" sz="1400" b="0" i="0" u="none" strike="noStrike" dirty="0">
                          <a:solidFill>
                            <a:srgbClr val="000000"/>
                          </a:solidFill>
                          <a:effectLst/>
                          <a:latin typeface="Calibri" panose="020F0502020204030204" pitchFamily="34" charset="0"/>
                        </a:rPr>
                        <a:t>MEDELLÍN</a:t>
                      </a:r>
                    </a:p>
                  </a:txBody>
                  <a:tcPr marL="72000" marR="9525" marT="9525" marB="0" anchor="ctr">
                    <a:lnL>
                      <a:noFill/>
                    </a:lnL>
                    <a:lnR>
                      <a:noFill/>
                    </a:lnR>
                    <a:lnT>
                      <a:noFill/>
                    </a:lnT>
                    <a:lnB>
                      <a:noFill/>
                    </a:lnB>
                    <a:solidFill>
                      <a:srgbClr val="E7E7E7"/>
                    </a:solidFill>
                  </a:tcPr>
                </a:tc>
                <a:tc>
                  <a:txBody>
                    <a:bodyPr/>
                    <a:lstStyle/>
                    <a:p>
                      <a:pPr algn="ctr" fontAlgn="b"/>
                      <a:r>
                        <a:rPr lang="es-CO" sz="1400" b="0" i="0" u="none" strike="noStrike" dirty="0">
                          <a:solidFill>
                            <a:srgbClr val="000000"/>
                          </a:solidFill>
                          <a:effectLst/>
                          <a:latin typeface="Calibri" panose="020F0502020204030204" pitchFamily="34" charset="0"/>
                        </a:rPr>
                        <a:t>4</a:t>
                      </a:r>
                    </a:p>
                  </a:txBody>
                  <a:tcPr marL="9525" marR="9525" marT="9525" marB="0" anchor="ctr">
                    <a:lnL>
                      <a:noFill/>
                    </a:lnL>
                    <a:lnR>
                      <a:noFill/>
                    </a:lnR>
                    <a:lnT>
                      <a:noFill/>
                    </a:lnT>
                    <a:lnB>
                      <a:noFill/>
                    </a:lnB>
                    <a:solidFill>
                      <a:srgbClr val="E7E7E7"/>
                    </a:solidFill>
                  </a:tcPr>
                </a:tc>
                <a:tc>
                  <a:txBody>
                    <a:bodyPr/>
                    <a:lstStyle/>
                    <a:p>
                      <a:pPr algn="r" fontAlgn="ctr"/>
                      <a:r>
                        <a:rPr lang="es-CO" sz="1400" b="0" i="0" u="none" strike="noStrike" dirty="0">
                          <a:solidFill>
                            <a:srgbClr val="000000"/>
                          </a:solidFill>
                          <a:effectLst/>
                          <a:latin typeface="Calibri" panose="020F0502020204030204" pitchFamily="34" charset="0"/>
                        </a:rPr>
                        <a:t>$ 68,389</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4"/>
                  </a:ext>
                </a:extLst>
              </a:tr>
              <a:tr h="182835">
                <a:tc>
                  <a:txBody>
                    <a:bodyPr/>
                    <a:lstStyle/>
                    <a:p>
                      <a:pPr algn="ctr" fontAlgn="ctr"/>
                      <a:r>
                        <a:rPr lang="es-CO" sz="1400" b="1" i="0" u="none" strike="noStrike" dirty="0">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400" b="1" i="0" u="none" strike="noStrike" dirty="0">
                          <a:solidFill>
                            <a:srgbClr val="000000"/>
                          </a:solidFill>
                          <a:effectLst/>
                          <a:latin typeface="Calibri" panose="020F0502020204030204" pitchFamily="34" charset="0"/>
                        </a:rPr>
                        <a:t>49</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400" b="1" i="0" u="none" strike="noStrike" dirty="0">
                          <a:solidFill>
                            <a:srgbClr val="000000"/>
                          </a:solidFill>
                          <a:effectLst/>
                          <a:latin typeface="Calibri" panose="020F0502020204030204" pitchFamily="34" charset="0"/>
                        </a:rPr>
                        <a:t>$ 227,356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3" name="Tabla 2"/>
          <p:cNvGraphicFramePr>
            <a:graphicFrameLocks noGrp="1"/>
          </p:cNvGraphicFramePr>
          <p:nvPr>
            <p:extLst/>
          </p:nvPr>
        </p:nvGraphicFramePr>
        <p:xfrm>
          <a:off x="472440" y="4665097"/>
          <a:ext cx="3996690" cy="1272719"/>
        </p:xfrm>
        <a:graphic>
          <a:graphicData uri="http://schemas.openxmlformats.org/drawingml/2006/table">
            <a:tbl>
              <a:tblPr/>
              <a:tblGrid>
                <a:gridCol w="203073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gridCol w="1165860">
                  <a:extLst>
                    <a:ext uri="{9D8B030D-6E8A-4147-A177-3AD203B41FA5}">
                      <a16:colId xmlns:a16="http://schemas.microsoft.com/office/drawing/2014/main" val="20002"/>
                    </a:ext>
                  </a:extLst>
                </a:gridCol>
              </a:tblGrid>
              <a:tr h="502505">
                <a:tc>
                  <a:txBody>
                    <a:bodyPr/>
                    <a:lstStyle/>
                    <a:p>
                      <a:pPr algn="ctr" fontAlgn="ctr"/>
                      <a:r>
                        <a:rPr lang="es-CO" sz="1400" b="1" i="0" u="none" strike="noStrike" dirty="0">
                          <a:solidFill>
                            <a:srgbClr val="000000"/>
                          </a:solidFill>
                          <a:effectLst/>
                          <a:latin typeface="Calibri" panose="020F0502020204030204" pitchFamily="34" charset="0"/>
                        </a:rPr>
                        <a:t>Estado</a:t>
                      </a:r>
                      <a:r>
                        <a:rPr lang="es-CO" sz="1400" b="1" i="0" u="none" strike="noStrike" baseline="0" dirty="0">
                          <a:solidFill>
                            <a:srgbClr val="000000"/>
                          </a:solidFill>
                          <a:effectLst/>
                          <a:latin typeface="Calibri" panose="020F0502020204030204" pitchFamily="34" charset="0"/>
                        </a:rPr>
                        <a:t> Jurídico</a:t>
                      </a:r>
                      <a:endParaRPr lang="es-CO" sz="1400" b="1"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256738">
                <a:tc>
                  <a:txBody>
                    <a:bodyPr/>
                    <a:lstStyle/>
                    <a:p>
                      <a:pPr algn="l" fontAlgn="ctr"/>
                      <a:r>
                        <a:rPr lang="es-CO" sz="1400" b="0" i="0" u="none" strike="noStrike" dirty="0">
                          <a:solidFill>
                            <a:srgbClr val="000000"/>
                          </a:solidFill>
                          <a:effectLst/>
                          <a:latin typeface="Calibri" panose="020F0502020204030204" pitchFamily="34" charset="0"/>
                        </a:rPr>
                        <a:t>EXTINTOS</a:t>
                      </a:r>
                    </a:p>
                  </a:txBody>
                  <a:tcPr marL="72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26</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400" b="0" i="0" u="none" strike="noStrike" dirty="0">
                          <a:solidFill>
                            <a:srgbClr val="000000"/>
                          </a:solidFill>
                          <a:effectLst/>
                          <a:latin typeface="Calibri" panose="020F0502020204030204" pitchFamily="34" charset="0"/>
                        </a:rPr>
                        <a:t>$ 148,636</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56738">
                <a:tc>
                  <a:txBody>
                    <a:bodyPr/>
                    <a:lstStyle/>
                    <a:p>
                      <a:pPr algn="l" fontAlgn="ctr"/>
                      <a:r>
                        <a:rPr lang="es-CO" sz="1400" b="0" i="0" u="none" strike="noStrike" dirty="0">
                          <a:solidFill>
                            <a:srgbClr val="000000"/>
                          </a:solidFill>
                          <a:effectLst/>
                          <a:latin typeface="Calibri" panose="020F0502020204030204" pitchFamily="34" charset="0"/>
                        </a:rPr>
                        <a:t>ENAJENACIÓN TEMPRANA</a:t>
                      </a:r>
                    </a:p>
                  </a:txBody>
                  <a:tcPr marL="72000" marR="9525" marT="9525" marB="0" anchor="ctr">
                    <a:lnL>
                      <a:noFill/>
                    </a:lnL>
                    <a:lnR>
                      <a:noFill/>
                    </a:lnR>
                    <a:lnT>
                      <a:noFill/>
                    </a:lnT>
                    <a:lnB>
                      <a:noFill/>
                    </a:lnB>
                    <a:solidFill>
                      <a:srgbClr val="E7E7E7"/>
                    </a:solidFill>
                  </a:tcPr>
                </a:tc>
                <a:tc>
                  <a:txBody>
                    <a:bodyPr/>
                    <a:lstStyle/>
                    <a:p>
                      <a:pPr algn="ctr" fontAlgn="b"/>
                      <a:r>
                        <a:rPr lang="es-CO" sz="1400" b="0" i="0" u="none" strike="noStrike" dirty="0">
                          <a:solidFill>
                            <a:srgbClr val="000000"/>
                          </a:solidFill>
                          <a:effectLst/>
                          <a:latin typeface="Calibri" panose="020F0502020204030204" pitchFamily="34" charset="0"/>
                        </a:rPr>
                        <a:t>23</a:t>
                      </a:r>
                    </a:p>
                  </a:txBody>
                  <a:tcPr marL="9525" marR="9525" marT="9525" marB="0" anchor="b">
                    <a:lnL>
                      <a:noFill/>
                    </a:lnL>
                    <a:lnR>
                      <a:noFill/>
                    </a:lnR>
                    <a:lnT>
                      <a:noFill/>
                    </a:lnT>
                    <a:lnB>
                      <a:noFill/>
                    </a:lnB>
                    <a:solidFill>
                      <a:srgbClr val="E7E7E7"/>
                    </a:solidFill>
                  </a:tcPr>
                </a:tc>
                <a:tc>
                  <a:txBody>
                    <a:bodyPr/>
                    <a:lstStyle/>
                    <a:p>
                      <a:pPr algn="r" fontAlgn="ctr"/>
                      <a:r>
                        <a:rPr lang="es-CO" sz="1400" b="0" i="0" u="none" strike="noStrike" dirty="0">
                          <a:solidFill>
                            <a:srgbClr val="000000"/>
                          </a:solidFill>
                          <a:effectLst/>
                          <a:latin typeface="Calibri" panose="020F0502020204030204" pitchFamily="34" charset="0"/>
                        </a:rPr>
                        <a:t>$ 78,720</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256738">
                <a:tc>
                  <a:txBody>
                    <a:bodyPr/>
                    <a:lstStyle/>
                    <a:p>
                      <a:pPr algn="ctr" fontAlgn="ctr"/>
                      <a:r>
                        <a:rPr lang="es-CO" sz="1400" b="1" i="0" u="none" strike="noStrike">
                          <a:solidFill>
                            <a:srgbClr val="000000"/>
                          </a:solidFill>
                          <a:effectLst/>
                          <a:latin typeface="Calibri" panose="020F0502020204030204" pitchFamily="34" charset="0"/>
                        </a:rPr>
                        <a:t>TOTALES</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CO" sz="1400" b="1" i="0" u="none" strike="noStrike" dirty="0">
                          <a:solidFill>
                            <a:srgbClr val="000000"/>
                          </a:solidFill>
                          <a:effectLst/>
                          <a:latin typeface="Calibri" panose="020F0502020204030204" pitchFamily="34" charset="0"/>
                        </a:rPr>
                        <a:t>49</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s-CO" sz="1400" b="1" i="0" u="none" strike="noStrike" dirty="0">
                          <a:solidFill>
                            <a:srgbClr val="000000"/>
                          </a:solidFill>
                          <a:effectLst/>
                          <a:latin typeface="Calibri" panose="020F0502020204030204" pitchFamily="34" charset="0"/>
                        </a:rPr>
                        <a:t>$ 227,356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4" name="Tabla 3"/>
          <p:cNvGraphicFramePr>
            <a:graphicFrameLocks noGrp="1"/>
          </p:cNvGraphicFramePr>
          <p:nvPr>
            <p:extLst/>
          </p:nvPr>
        </p:nvGraphicFramePr>
        <p:xfrm>
          <a:off x="6012179" y="3097795"/>
          <a:ext cx="5875020" cy="2388605"/>
        </p:xfrm>
        <a:graphic>
          <a:graphicData uri="http://schemas.openxmlformats.org/drawingml/2006/table">
            <a:tbl>
              <a:tblPr/>
              <a:tblGrid>
                <a:gridCol w="2080261">
                  <a:extLst>
                    <a:ext uri="{9D8B030D-6E8A-4147-A177-3AD203B41FA5}">
                      <a16:colId xmlns:a16="http://schemas.microsoft.com/office/drawing/2014/main" val="20000"/>
                    </a:ext>
                  </a:extLst>
                </a:gridCol>
                <a:gridCol w="1360170">
                  <a:extLst>
                    <a:ext uri="{9D8B030D-6E8A-4147-A177-3AD203B41FA5}">
                      <a16:colId xmlns:a16="http://schemas.microsoft.com/office/drawing/2014/main" val="20001"/>
                    </a:ext>
                  </a:extLst>
                </a:gridCol>
                <a:gridCol w="1040130">
                  <a:extLst>
                    <a:ext uri="{9D8B030D-6E8A-4147-A177-3AD203B41FA5}">
                      <a16:colId xmlns:a16="http://schemas.microsoft.com/office/drawing/2014/main" val="20002"/>
                    </a:ext>
                  </a:extLst>
                </a:gridCol>
                <a:gridCol w="1394459">
                  <a:extLst>
                    <a:ext uri="{9D8B030D-6E8A-4147-A177-3AD203B41FA5}">
                      <a16:colId xmlns:a16="http://schemas.microsoft.com/office/drawing/2014/main" val="20003"/>
                    </a:ext>
                  </a:extLst>
                </a:gridCol>
              </a:tblGrid>
              <a:tr h="512484">
                <a:tc>
                  <a:txBody>
                    <a:bodyPr/>
                    <a:lstStyle/>
                    <a:p>
                      <a:pPr algn="ctr" fontAlgn="ctr"/>
                      <a:r>
                        <a:rPr lang="es-CO" sz="14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Tipo de Inmueble</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400" b="1" i="0" u="none" strike="noStrike">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175838">
                <a:tc rowSpan="3">
                  <a:txBody>
                    <a:bodyPr/>
                    <a:lstStyle/>
                    <a:p>
                      <a:pPr algn="ctr" fontAlgn="ctr"/>
                      <a:r>
                        <a:rPr lang="es-CO" sz="1400" b="0" i="0" u="none" strike="noStrike">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dirty="0">
                          <a:solidFill>
                            <a:srgbClr val="000000"/>
                          </a:solidFill>
                          <a:effectLst/>
                          <a:latin typeface="Calibri" panose="020F0502020204030204" pitchFamily="34" charset="0"/>
                        </a:rPr>
                        <a:t>VIVIENDA</a:t>
                      </a:r>
                    </a:p>
                  </a:txBody>
                  <a:tcPr marL="72000"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15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1400" b="0" i="0" u="none" strike="noStrike" dirty="0">
                          <a:solidFill>
                            <a:srgbClr val="000000"/>
                          </a:solidFill>
                          <a:effectLst/>
                          <a:latin typeface="Calibri" panose="020F0502020204030204" pitchFamily="34" charset="0"/>
                        </a:rPr>
                        <a:t>$ 29,993</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344161">
                <a:tc vMerge="1">
                  <a:txBody>
                    <a:bodyPr/>
                    <a:lstStyle/>
                    <a:p>
                      <a:endParaRPr lang="es-CO"/>
                    </a:p>
                  </a:txBody>
                  <a:tcPr/>
                </a:tc>
                <a:tc>
                  <a:txBody>
                    <a:bodyPr/>
                    <a:lstStyle/>
                    <a:p>
                      <a:pPr algn="l" fontAlgn="b"/>
                      <a:r>
                        <a:rPr lang="es-CO" sz="1400" b="0" i="0" u="none" strike="noStrike" dirty="0">
                          <a:solidFill>
                            <a:srgbClr val="000000"/>
                          </a:solidFill>
                          <a:effectLst/>
                          <a:latin typeface="Calibri" panose="020F0502020204030204" pitchFamily="34" charset="0"/>
                        </a:rPr>
                        <a:t>COMERCIAL</a:t>
                      </a:r>
                    </a:p>
                  </a:txBody>
                  <a:tcPr marL="72000" marR="9525" marT="9525" marB="0" anchor="ctr">
                    <a:lnL>
                      <a:noFill/>
                    </a:lnL>
                    <a:lnR>
                      <a:noFill/>
                    </a:lnR>
                    <a:lnT>
                      <a:noFill/>
                    </a:lnT>
                    <a:lnB>
                      <a:noFill/>
                    </a:lnB>
                    <a:solidFill>
                      <a:srgbClr val="E7E7E7"/>
                    </a:solidFill>
                  </a:tcPr>
                </a:tc>
                <a:tc>
                  <a:txBody>
                    <a:bodyPr/>
                    <a:lstStyle/>
                    <a:p>
                      <a:pPr algn="ctr" fontAlgn="b"/>
                      <a:r>
                        <a:rPr lang="es-CO" sz="1400" b="0" i="0" u="none" strike="noStrike" dirty="0">
                          <a:solidFill>
                            <a:srgbClr val="000000"/>
                          </a:solidFill>
                          <a:effectLst/>
                          <a:latin typeface="Calibri" panose="020F0502020204030204" pitchFamily="34" charset="0"/>
                        </a:rPr>
                        <a:t>7</a:t>
                      </a:r>
                    </a:p>
                  </a:txBody>
                  <a:tcPr marL="9525" marR="9525" marT="9525" marB="0" anchor="ctr">
                    <a:lnL>
                      <a:noFill/>
                    </a:lnL>
                    <a:lnR>
                      <a:noFill/>
                    </a:lnR>
                    <a:lnT>
                      <a:noFill/>
                    </a:lnT>
                    <a:lnB>
                      <a:noFill/>
                    </a:lnB>
                    <a:solidFill>
                      <a:srgbClr val="E7E7E7"/>
                    </a:solidFill>
                  </a:tcPr>
                </a:tc>
                <a:tc>
                  <a:txBody>
                    <a:bodyPr/>
                    <a:lstStyle/>
                    <a:p>
                      <a:pPr algn="r" fontAlgn="ctr"/>
                      <a:r>
                        <a:rPr lang="es-CO" sz="1400" b="0" i="0" u="none" strike="noStrike" dirty="0">
                          <a:solidFill>
                            <a:srgbClr val="000000"/>
                          </a:solidFill>
                          <a:effectLst/>
                          <a:latin typeface="Calibri" panose="020F0502020204030204" pitchFamily="34" charset="0"/>
                        </a:rPr>
                        <a:t>$ 24,070</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2"/>
                  </a:ext>
                </a:extLst>
              </a:tr>
              <a:tr h="175838">
                <a:tc vMerge="1">
                  <a:txBody>
                    <a:bodyPr/>
                    <a:lstStyle/>
                    <a:p>
                      <a:endParaRPr lang="es-CO"/>
                    </a:p>
                  </a:txBody>
                  <a:tcPr/>
                </a:tc>
                <a:tc>
                  <a:txBody>
                    <a:bodyPr/>
                    <a:lstStyle/>
                    <a:p>
                      <a:pPr algn="l" fontAlgn="b"/>
                      <a:r>
                        <a:rPr lang="es-CO" sz="1400" b="0" i="0" u="none" strike="noStrike" dirty="0">
                          <a:solidFill>
                            <a:srgbClr val="000000"/>
                          </a:solidFill>
                          <a:effectLst/>
                          <a:latin typeface="Calibri" panose="020F0502020204030204" pitchFamily="34" charset="0"/>
                        </a:rPr>
                        <a:t>LOTES</a:t>
                      </a:r>
                    </a:p>
                  </a:txBody>
                  <a:tcPr marL="72000"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CO" sz="1400" b="0" i="0" u="none" strike="noStrike" dirty="0">
                          <a:solidFill>
                            <a:srgbClr val="000000"/>
                          </a:solidFill>
                          <a:effectLst/>
                          <a:latin typeface="Calibri" panose="020F0502020204030204" pitchFamily="34" charset="0"/>
                        </a:rPr>
                        <a:t>4</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Calibri" panose="020F0502020204030204" pitchFamily="34" charset="0"/>
                        </a:rPr>
                        <a:t>$ 94,573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5838">
                <a:tc rowSpan="3">
                  <a:txBody>
                    <a:bodyPr/>
                    <a:lstStyle/>
                    <a:p>
                      <a:pPr algn="ctr" fontAlgn="ctr"/>
                      <a:r>
                        <a:rPr lang="es-CO" sz="1400" b="0" i="0" u="none" strike="noStrike" dirty="0">
                          <a:solidFill>
                            <a:srgbClr val="000000"/>
                          </a:solidFill>
                          <a:effectLst/>
                          <a:latin typeface="Calibri" panose="020F0502020204030204" pitchFamily="34" charset="0"/>
                        </a:rPr>
                        <a:t>ENAJENACIÓN TEMPRANA</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dirty="0">
                          <a:solidFill>
                            <a:srgbClr val="000000"/>
                          </a:solidFill>
                          <a:effectLst/>
                          <a:latin typeface="Calibri" panose="020F0502020204030204" pitchFamily="34" charset="0"/>
                        </a:rPr>
                        <a:t>VIVIENDA</a:t>
                      </a:r>
                    </a:p>
                  </a:txBody>
                  <a:tcPr marL="72000"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CO" sz="1400" b="0" i="0" u="none" strike="noStrike" dirty="0">
                          <a:solidFill>
                            <a:srgbClr val="000000"/>
                          </a:solidFill>
                          <a:effectLst/>
                          <a:latin typeface="Calibri" panose="020F0502020204030204" pitchFamily="34" charset="0"/>
                        </a:rPr>
                        <a:t>15</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s-CO" sz="1400" b="0" i="0" u="none" strike="noStrike" dirty="0">
                          <a:solidFill>
                            <a:srgbClr val="000000"/>
                          </a:solidFill>
                          <a:effectLst/>
                          <a:latin typeface="Calibri" panose="020F0502020204030204" pitchFamily="34" charset="0"/>
                        </a:rPr>
                        <a:t>$ 24,714</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344161">
                <a:tc vMerge="1">
                  <a:txBody>
                    <a:bodyPr/>
                    <a:lstStyle/>
                    <a:p>
                      <a:endParaRPr lang="es-CO"/>
                    </a:p>
                  </a:txBody>
                  <a:tcPr/>
                </a:tc>
                <a:tc>
                  <a:txBody>
                    <a:bodyPr/>
                    <a:lstStyle/>
                    <a:p>
                      <a:pPr algn="l" fontAlgn="b"/>
                      <a:r>
                        <a:rPr lang="es-CO" sz="1400" b="0" i="0" u="none" strike="noStrike" dirty="0">
                          <a:solidFill>
                            <a:srgbClr val="000000"/>
                          </a:solidFill>
                          <a:effectLst/>
                          <a:latin typeface="Calibri" panose="020F0502020204030204" pitchFamily="34" charset="0"/>
                        </a:rPr>
                        <a:t>COMERCIAL</a:t>
                      </a:r>
                    </a:p>
                  </a:txBody>
                  <a:tcPr marL="72000" marR="9525" marT="9525" marB="0" anchor="ctr">
                    <a:lnL>
                      <a:noFill/>
                    </a:lnL>
                    <a:lnR>
                      <a:noFill/>
                    </a:lnR>
                    <a:lnT>
                      <a:noFill/>
                    </a:lnT>
                    <a:lnB>
                      <a:noFill/>
                    </a:lnB>
                    <a:solidFill>
                      <a:srgbClr val="E7E7E7"/>
                    </a:solidFill>
                  </a:tcPr>
                </a:tc>
                <a:tc>
                  <a:txBody>
                    <a:bodyPr/>
                    <a:lstStyle/>
                    <a:p>
                      <a:pPr algn="ctr" fontAlgn="b"/>
                      <a:r>
                        <a:rPr lang="es-CO" sz="1400" b="0" i="0" u="none" strike="noStrike" dirty="0">
                          <a:solidFill>
                            <a:srgbClr val="000000"/>
                          </a:solidFill>
                          <a:effectLst/>
                          <a:latin typeface="Calibri" panose="020F0502020204030204" pitchFamily="34" charset="0"/>
                        </a:rPr>
                        <a:t>6</a:t>
                      </a:r>
                    </a:p>
                  </a:txBody>
                  <a:tcPr marL="9525" marR="9525" marT="9525" marB="0" anchor="ctr">
                    <a:lnL>
                      <a:noFill/>
                    </a:lnL>
                    <a:lnR>
                      <a:noFill/>
                    </a:lnR>
                    <a:lnT>
                      <a:noFill/>
                    </a:lnT>
                    <a:lnB>
                      <a:noFill/>
                    </a:lnB>
                    <a:solidFill>
                      <a:srgbClr val="E7E7E7"/>
                    </a:solidFill>
                  </a:tcPr>
                </a:tc>
                <a:tc>
                  <a:txBody>
                    <a:bodyPr/>
                    <a:lstStyle/>
                    <a:p>
                      <a:pPr algn="r" fontAlgn="ctr"/>
                      <a:r>
                        <a:rPr lang="es-CO" sz="1400" b="0" i="0" u="none" strike="noStrike" dirty="0">
                          <a:solidFill>
                            <a:srgbClr val="000000"/>
                          </a:solidFill>
                          <a:effectLst/>
                          <a:latin typeface="Calibri" panose="020F0502020204030204" pitchFamily="34" charset="0"/>
                        </a:rPr>
                        <a:t>$ 8,718</a:t>
                      </a:r>
                    </a:p>
                  </a:txBody>
                  <a:tcPr marL="9525" marR="9525" marT="9525" marB="0" anchor="ctr">
                    <a:lnL>
                      <a:noFill/>
                    </a:lnL>
                    <a:lnR>
                      <a:noFill/>
                    </a:lnR>
                    <a:lnT>
                      <a:noFill/>
                    </a:lnT>
                    <a:lnB>
                      <a:noFill/>
                    </a:lnB>
                    <a:solidFill>
                      <a:srgbClr val="E7E7E7"/>
                    </a:solidFill>
                  </a:tcPr>
                </a:tc>
                <a:extLst>
                  <a:ext uri="{0D108BD9-81ED-4DB2-BD59-A6C34878D82A}">
                    <a16:rowId xmlns:a16="http://schemas.microsoft.com/office/drawing/2014/main" val="10005"/>
                  </a:ext>
                </a:extLst>
              </a:tr>
              <a:tr h="175838">
                <a:tc vMerge="1">
                  <a:txBody>
                    <a:bodyPr/>
                    <a:lstStyle/>
                    <a:p>
                      <a:endParaRPr lang="es-CO"/>
                    </a:p>
                  </a:txBody>
                  <a:tcPr/>
                </a:tc>
                <a:tc>
                  <a:txBody>
                    <a:bodyPr/>
                    <a:lstStyle/>
                    <a:p>
                      <a:pPr algn="l" fontAlgn="b"/>
                      <a:r>
                        <a:rPr lang="es-CO" sz="1400" b="0" i="0" u="none" strike="noStrike" dirty="0">
                          <a:solidFill>
                            <a:srgbClr val="000000"/>
                          </a:solidFill>
                          <a:effectLst/>
                          <a:latin typeface="Calibri" panose="020F0502020204030204" pitchFamily="34" charset="0"/>
                        </a:rPr>
                        <a:t>LOTES</a:t>
                      </a:r>
                    </a:p>
                  </a:txBody>
                  <a:tcPr marL="72000"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CO" sz="1400" b="0" i="0" u="none" strike="noStrike" dirty="0">
                          <a:solidFill>
                            <a:srgbClr val="000000"/>
                          </a:solidFill>
                          <a:effectLst/>
                          <a:latin typeface="Calibri" panose="020F0502020204030204" pitchFamily="34" charset="0"/>
                        </a:rPr>
                        <a:t>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Calibri" panose="020F0502020204030204" pitchFamily="34" charset="0"/>
                        </a:rPr>
                        <a:t>$ 45,289</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96259">
                <a:tc gridSpan="2">
                  <a:txBody>
                    <a:bodyPr/>
                    <a:lstStyle/>
                    <a:p>
                      <a:pPr algn="ctr" fontAlgn="b"/>
                      <a:r>
                        <a:rPr lang="es-CO" sz="1400" b="1" i="0" u="none" strike="noStrike" dirty="0">
                          <a:solidFill>
                            <a:srgbClr val="000000"/>
                          </a:solidFill>
                          <a:effectLst/>
                          <a:latin typeface="Calibri" panose="020F0502020204030204" pitchFamily="34" charset="0"/>
                        </a:rPr>
                        <a:t>TOTALES</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hMerge="1">
                  <a:txBody>
                    <a:bodyPr/>
                    <a:lstStyle/>
                    <a:p>
                      <a:endParaRPr lang="es-CO"/>
                    </a:p>
                  </a:txBody>
                  <a:tcPr/>
                </a:tc>
                <a:tc>
                  <a:txBody>
                    <a:bodyPr/>
                    <a:lstStyle/>
                    <a:p>
                      <a:pPr algn="ctr" fontAlgn="b"/>
                      <a:r>
                        <a:rPr lang="es-CO" sz="1400" b="1" i="0" u="none" strike="noStrike" dirty="0">
                          <a:solidFill>
                            <a:srgbClr val="000000"/>
                          </a:solidFill>
                          <a:effectLst/>
                          <a:latin typeface="Calibri" panose="020F0502020204030204" pitchFamily="34" charset="0"/>
                        </a:rPr>
                        <a:t>49</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1400" b="1" i="0" u="none" strike="noStrike" dirty="0">
                          <a:solidFill>
                            <a:srgbClr val="000000"/>
                          </a:solidFill>
                          <a:effectLst/>
                          <a:latin typeface="Calibri" panose="020F0502020204030204" pitchFamily="34" charset="0"/>
                        </a:rPr>
                        <a:t>$ 227,356</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07"/>
                  </a:ext>
                </a:extLst>
              </a:tr>
            </a:tbl>
          </a:graphicData>
        </a:graphic>
      </p:graphicFrame>
      <p:cxnSp>
        <p:nvCxnSpPr>
          <p:cNvPr id="10" name="Conector angular 9"/>
          <p:cNvCxnSpPr/>
          <p:nvPr/>
        </p:nvCxnSpPr>
        <p:spPr>
          <a:xfrm rot="10800000" flipV="1">
            <a:off x="7781060" y="5335695"/>
            <a:ext cx="2008936" cy="968211"/>
          </a:xfrm>
          <a:prstGeom prst="bentConnector3">
            <a:avLst>
              <a:gd name="adj1" fmla="val 2155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9" name="Grupo 18"/>
          <p:cNvGrpSpPr/>
          <p:nvPr/>
        </p:nvGrpSpPr>
        <p:grpSpPr>
          <a:xfrm>
            <a:off x="6872420" y="5647077"/>
            <a:ext cx="900000" cy="1108983"/>
            <a:chOff x="6970394" y="5647077"/>
            <a:chExt cx="900000" cy="1108983"/>
          </a:xfrm>
        </p:grpSpPr>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0394" y="5647077"/>
              <a:ext cx="900000" cy="900000"/>
            </a:xfrm>
            <a:prstGeom prst="rect">
              <a:avLst/>
            </a:prstGeom>
          </p:spPr>
        </p:pic>
        <p:sp>
          <p:nvSpPr>
            <p:cNvPr id="18" name="CuadroTexto 17"/>
            <p:cNvSpPr txBox="1"/>
            <p:nvPr/>
          </p:nvSpPr>
          <p:spPr>
            <a:xfrm>
              <a:off x="7085975" y="6448283"/>
              <a:ext cx="668837" cy="307777"/>
            </a:xfrm>
            <a:prstGeom prst="rect">
              <a:avLst/>
            </a:prstGeom>
            <a:noFill/>
          </p:spPr>
          <p:txBody>
            <a:bodyPr wrap="none" rtlCol="0">
              <a:spAutoFit/>
            </a:bodyPr>
            <a:lstStyle/>
            <a:p>
              <a:r>
                <a:rPr lang="es-CO" sz="1400" dirty="0"/>
                <a:t>Top 10</a:t>
              </a:r>
            </a:p>
          </p:txBody>
        </p:sp>
      </p:grpSp>
    </p:spTree>
    <p:extLst>
      <p:ext uri="{BB962C8B-B14F-4D97-AF65-F5344CB8AC3E}">
        <p14:creationId xmlns:p14="http://schemas.microsoft.com/office/powerpoint/2010/main" val="7764707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3659F99B-F7CA-2743-8D0C-94833019BFD8}"/>
              </a:ext>
            </a:extLst>
          </p:cNvPr>
          <p:cNvSpPr txBox="1"/>
          <p:nvPr/>
        </p:nvSpPr>
        <p:spPr>
          <a:xfrm>
            <a:off x="852544" y="155760"/>
            <a:ext cx="10590903" cy="1374735"/>
          </a:xfrm>
          <a:prstGeom prst="rect">
            <a:avLst/>
          </a:prstGeom>
          <a:noFill/>
        </p:spPr>
        <p:txBody>
          <a:bodyPr wrap="square" rtlCol="0" anchor="ctr" anchorCtr="0">
            <a:spAutoFit/>
          </a:bodyPr>
          <a:lstStyle/>
          <a:p>
            <a:pPr algn="ctr">
              <a:lnSpc>
                <a:spcPts val="4980"/>
              </a:lnSpc>
            </a:pPr>
            <a:r>
              <a:rPr lang="es-CO" sz="3200" b="1" dirty="0">
                <a:cs typeface="Arial Narrow" charset="0"/>
              </a:rPr>
              <a:t>Top 10 - Inmuebles con saldo Mayores a $1.000 Millones </a:t>
            </a:r>
          </a:p>
          <a:p>
            <a:pPr algn="ctr">
              <a:lnSpc>
                <a:spcPts val="4980"/>
              </a:lnSpc>
            </a:pPr>
            <a:r>
              <a:rPr lang="es-CO" sz="3200" b="1" dirty="0">
                <a:cs typeface="Arial Narrow" charset="0"/>
              </a:rPr>
              <a:t>(Estrategia = Gerentes de Sucursal)</a:t>
            </a:r>
          </a:p>
        </p:txBody>
      </p:sp>
      <p:graphicFrame>
        <p:nvGraphicFramePr>
          <p:cNvPr id="3" name="Tabla 2">
            <a:extLst>
              <a:ext uri="{FF2B5EF4-FFF2-40B4-BE49-F238E27FC236}">
                <a16:creationId xmlns:a16="http://schemas.microsoft.com/office/drawing/2014/main" id="{3DAEC7AD-B096-4965-B28C-FFE38A9CEE04}"/>
              </a:ext>
            </a:extLst>
          </p:cNvPr>
          <p:cNvGraphicFramePr>
            <a:graphicFrameLocks noGrp="1"/>
          </p:cNvGraphicFramePr>
          <p:nvPr>
            <p:extLst/>
          </p:nvPr>
        </p:nvGraphicFramePr>
        <p:xfrm>
          <a:off x="517799" y="1685560"/>
          <a:ext cx="11156402" cy="4407707"/>
        </p:xfrm>
        <a:graphic>
          <a:graphicData uri="http://schemas.openxmlformats.org/drawingml/2006/table">
            <a:tbl>
              <a:tblPr/>
              <a:tblGrid>
                <a:gridCol w="673438">
                  <a:extLst>
                    <a:ext uri="{9D8B030D-6E8A-4147-A177-3AD203B41FA5}">
                      <a16:colId xmlns:a16="http://schemas.microsoft.com/office/drawing/2014/main" val="745936910"/>
                    </a:ext>
                  </a:extLst>
                </a:gridCol>
                <a:gridCol w="1677798">
                  <a:extLst>
                    <a:ext uri="{9D8B030D-6E8A-4147-A177-3AD203B41FA5}">
                      <a16:colId xmlns:a16="http://schemas.microsoft.com/office/drawing/2014/main" val="1627252782"/>
                    </a:ext>
                  </a:extLst>
                </a:gridCol>
                <a:gridCol w="1592117">
                  <a:extLst>
                    <a:ext uri="{9D8B030D-6E8A-4147-A177-3AD203B41FA5}">
                      <a16:colId xmlns:a16="http://schemas.microsoft.com/office/drawing/2014/main" val="3822437548"/>
                    </a:ext>
                  </a:extLst>
                </a:gridCol>
                <a:gridCol w="723244">
                  <a:extLst>
                    <a:ext uri="{9D8B030D-6E8A-4147-A177-3AD203B41FA5}">
                      <a16:colId xmlns:a16="http://schemas.microsoft.com/office/drawing/2014/main" val="1392745352"/>
                    </a:ext>
                  </a:extLst>
                </a:gridCol>
                <a:gridCol w="1905658">
                  <a:extLst>
                    <a:ext uri="{9D8B030D-6E8A-4147-A177-3AD203B41FA5}">
                      <a16:colId xmlns:a16="http://schemas.microsoft.com/office/drawing/2014/main" val="1911634743"/>
                    </a:ext>
                  </a:extLst>
                </a:gridCol>
                <a:gridCol w="1231825">
                  <a:extLst>
                    <a:ext uri="{9D8B030D-6E8A-4147-A177-3AD203B41FA5}">
                      <a16:colId xmlns:a16="http://schemas.microsoft.com/office/drawing/2014/main" val="3816349560"/>
                    </a:ext>
                  </a:extLst>
                </a:gridCol>
                <a:gridCol w="2037871">
                  <a:extLst>
                    <a:ext uri="{9D8B030D-6E8A-4147-A177-3AD203B41FA5}">
                      <a16:colId xmlns:a16="http://schemas.microsoft.com/office/drawing/2014/main" val="1694657372"/>
                    </a:ext>
                  </a:extLst>
                </a:gridCol>
                <a:gridCol w="1314451">
                  <a:extLst>
                    <a:ext uri="{9D8B030D-6E8A-4147-A177-3AD203B41FA5}">
                      <a16:colId xmlns:a16="http://schemas.microsoft.com/office/drawing/2014/main" val="1611745132"/>
                    </a:ext>
                  </a:extLst>
                </a:gridCol>
              </a:tblGrid>
              <a:tr h="399316">
                <a:tc>
                  <a:txBody>
                    <a:bodyPr/>
                    <a:lstStyle/>
                    <a:p>
                      <a:pPr algn="ctr" fontAlgn="ctr"/>
                      <a:r>
                        <a:rPr lang="es-CO" sz="1400" b="1" i="0" u="none" strike="noStrike" dirty="0">
                          <a:solidFill>
                            <a:srgbClr val="000000"/>
                          </a:solidFill>
                          <a:effectLst/>
                          <a:latin typeface="Calibri" panose="020F0502020204030204" pitchFamily="34" charset="0"/>
                        </a:rPr>
                        <a:t>No.</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dirty="0">
                          <a:solidFill>
                            <a:srgbClr val="000000"/>
                          </a:solidFill>
                          <a:effectLst/>
                          <a:latin typeface="Calibri" panose="020F0502020204030204" pitchFamily="34" charset="0"/>
                        </a:rPr>
                        <a:t>Nombre</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Ciudad</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Tipo</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dirty="0">
                          <a:solidFill>
                            <a:srgbClr val="000000"/>
                          </a:solidFill>
                          <a:effectLst/>
                          <a:latin typeface="Calibri" panose="020F0502020204030204" pitchFamily="34" charset="0"/>
                        </a:rPr>
                        <a:t>Estado Jurídico</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dirty="0">
                          <a:solidFill>
                            <a:srgbClr val="000000"/>
                          </a:solidFill>
                          <a:effectLst/>
                          <a:latin typeface="Calibri" panose="020F0502020204030204" pitchFamily="34" charset="0"/>
                        </a:rPr>
                        <a:t>Precio Venta</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Estado Ocupación</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dirty="0">
                          <a:solidFill>
                            <a:srgbClr val="000000"/>
                          </a:solidFill>
                          <a:effectLst/>
                          <a:latin typeface="Calibri" panose="020F0502020204030204" pitchFamily="34" charset="0"/>
                        </a:rPr>
                        <a:t>Tiempo Inventario</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extLst>
                  <a:ext uri="{0D108BD9-81ED-4DB2-BD59-A6C34878D82A}">
                    <a16:rowId xmlns:a16="http://schemas.microsoft.com/office/drawing/2014/main" val="1639053934"/>
                  </a:ext>
                </a:extLst>
              </a:tr>
              <a:tr h="399316">
                <a:tc>
                  <a:txBody>
                    <a:bodyPr/>
                    <a:lstStyle/>
                    <a:p>
                      <a:pPr algn="ctr" rtl="0" fontAlgn="ctr"/>
                      <a:r>
                        <a:rPr lang="es-CO" sz="1400" b="0" i="0" u="none" strike="noStrike">
                          <a:solidFill>
                            <a:srgbClr val="000000"/>
                          </a:solidFill>
                          <a:effectLst/>
                          <a:latin typeface="Calibri" panose="020F0502020204030204" pitchFamily="34" charset="0"/>
                        </a:rPr>
                        <a:t>1</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rtl="0" fontAlgn="ctr"/>
                      <a:r>
                        <a:rPr lang="es-CO" sz="1400" b="0" i="0" u="none" strike="noStrike" dirty="0">
                          <a:solidFill>
                            <a:srgbClr val="000000"/>
                          </a:solidFill>
                          <a:effectLst/>
                          <a:latin typeface="Calibri" panose="020F0502020204030204" pitchFamily="34" charset="0"/>
                        </a:rPr>
                        <a:t>Carlos Holguín</a:t>
                      </a:r>
                    </a:p>
                  </a:txBody>
                  <a:tcPr marL="72000"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Medellín</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Lote</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Extintos</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$ 64,453</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Ocupado</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2 - 3 años</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38363039"/>
                  </a:ext>
                </a:extLst>
              </a:tr>
              <a:tr h="441285">
                <a:tc>
                  <a:txBody>
                    <a:bodyPr/>
                    <a:lstStyle/>
                    <a:p>
                      <a:pPr algn="ctr" rtl="0" fontAlgn="ctr"/>
                      <a:r>
                        <a:rPr lang="es-CO" sz="1400" b="0" i="0" u="none" strike="noStrike">
                          <a:solidFill>
                            <a:srgbClr val="000000"/>
                          </a:solidFill>
                          <a:effectLst/>
                          <a:latin typeface="Calibri" panose="020F0502020204030204" pitchFamily="34" charset="0"/>
                        </a:rPr>
                        <a:t>2</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Club San Fernando</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Cali</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Lote</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Enajenación Temprana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$ 30,092</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6 - 12 meses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3300852294"/>
                  </a:ext>
                </a:extLst>
              </a:tr>
              <a:tr h="399316">
                <a:tc>
                  <a:txBody>
                    <a:bodyPr/>
                    <a:lstStyle/>
                    <a:p>
                      <a:pPr algn="ctr" rtl="0" fontAlgn="ctr"/>
                      <a:r>
                        <a:rPr lang="es-CO" sz="1400" b="0" i="0" u="none" strike="noStrike">
                          <a:solidFill>
                            <a:srgbClr val="000000"/>
                          </a:solidFill>
                          <a:effectLst/>
                          <a:latin typeface="Calibri" panose="020F0502020204030204" pitchFamily="34" charset="0"/>
                        </a:rPr>
                        <a:t>3</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es-CO" sz="1400" b="0" i="0" u="none" strike="noStrike" dirty="0">
                          <a:solidFill>
                            <a:srgbClr val="000000"/>
                          </a:solidFill>
                          <a:effectLst/>
                          <a:latin typeface="Calibri" panose="020F0502020204030204" pitchFamily="34" charset="0"/>
                        </a:rPr>
                        <a:t>Lote Mayapan</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dirty="0">
                          <a:solidFill>
                            <a:srgbClr val="000000"/>
                          </a:solidFill>
                          <a:effectLst/>
                          <a:latin typeface="Calibri" panose="020F0502020204030204" pitchFamily="34" charset="0"/>
                        </a:rPr>
                        <a:t>Cali</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Lote</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Enajenación Temprana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$ 15,196</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Arrendado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0 - 6 meses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439114279"/>
                  </a:ext>
                </a:extLst>
              </a:tr>
              <a:tr h="296925">
                <a:tc>
                  <a:txBody>
                    <a:bodyPr/>
                    <a:lstStyle/>
                    <a:p>
                      <a:pPr algn="ctr" rtl="0" fontAlgn="ctr"/>
                      <a:r>
                        <a:rPr lang="es-CO" sz="1400" b="0" i="0" u="none" strike="noStrike">
                          <a:solidFill>
                            <a:srgbClr val="000000"/>
                          </a:solidFill>
                          <a:effectLst/>
                          <a:latin typeface="Calibri" panose="020F0502020204030204" pitchFamily="34" charset="0"/>
                        </a:rPr>
                        <a:t>4</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Casa Calle 92</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Lote</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Extintos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$ 14,930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1 - 2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990730572"/>
                  </a:ext>
                </a:extLst>
              </a:tr>
              <a:tr h="296925">
                <a:tc>
                  <a:txBody>
                    <a:bodyPr/>
                    <a:lstStyle/>
                    <a:p>
                      <a:pPr algn="ctr" rtl="0" fontAlgn="ctr"/>
                      <a:r>
                        <a:rPr lang="es-CO" sz="1400" b="0" i="0" u="none" strike="noStrike">
                          <a:solidFill>
                            <a:srgbClr val="000000"/>
                          </a:solidFill>
                          <a:effectLst/>
                          <a:latin typeface="Calibri" panose="020F0502020204030204" pitchFamily="34" charset="0"/>
                        </a:rPr>
                        <a:t>5</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es-CO" sz="1400" b="0" i="0" u="none" strike="noStrike">
                          <a:solidFill>
                            <a:srgbClr val="000000"/>
                          </a:solidFill>
                          <a:effectLst/>
                          <a:latin typeface="Calibri" panose="020F0502020204030204" pitchFamily="34" charset="0"/>
                        </a:rPr>
                        <a:t>Lote Yumbo</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dirty="0">
                          <a:solidFill>
                            <a:srgbClr val="000000"/>
                          </a:solidFill>
                          <a:effectLst/>
                          <a:latin typeface="Calibri" panose="020F0502020204030204" pitchFamily="34" charset="0"/>
                        </a:rPr>
                        <a:t>Yumbo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Lote</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Extintos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$ 13,901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Arrendado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 de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078438901"/>
                  </a:ext>
                </a:extLst>
              </a:tr>
              <a:tr h="399316">
                <a:tc>
                  <a:txBody>
                    <a:bodyPr/>
                    <a:lstStyle/>
                    <a:p>
                      <a:pPr algn="ctr" rtl="0" fontAlgn="ctr"/>
                      <a:r>
                        <a:rPr lang="es-CO" sz="1400" b="0" i="0" u="none" strike="noStrike">
                          <a:solidFill>
                            <a:srgbClr val="000000"/>
                          </a:solidFill>
                          <a:effectLst/>
                          <a:latin typeface="Calibri" panose="020F0502020204030204" pitchFamily="34" charset="0"/>
                        </a:rPr>
                        <a:t>6</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Titos Bolos</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Barranquilla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Local</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Extintos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$ 11,268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ctr" rtl="0" fontAlgn="ctr"/>
                      <a:r>
                        <a:rPr lang="es-CO" sz="1400" b="0" i="0" u="none" strike="noStrike">
                          <a:solidFill>
                            <a:srgbClr val="000000"/>
                          </a:solidFill>
                          <a:effectLst/>
                          <a:latin typeface="Calibri" panose="020F0502020204030204" pitchFamily="34" charset="0"/>
                        </a:rPr>
                        <a:t>Arrendado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2 - 3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3793435173"/>
                  </a:ext>
                </a:extLst>
              </a:tr>
              <a:tr h="296925">
                <a:tc>
                  <a:txBody>
                    <a:bodyPr/>
                    <a:lstStyle/>
                    <a:p>
                      <a:pPr algn="ctr" rtl="0" fontAlgn="ctr"/>
                      <a:r>
                        <a:rPr lang="es-CO" sz="1400" b="0" i="0" u="none" strike="noStrike">
                          <a:solidFill>
                            <a:srgbClr val="000000"/>
                          </a:solidFill>
                          <a:effectLst/>
                          <a:latin typeface="Calibri" panose="020F0502020204030204" pitchFamily="34" charset="0"/>
                        </a:rPr>
                        <a:t>7</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es-CO" sz="1400" b="0" i="0" u="none" strike="noStrike">
                          <a:solidFill>
                            <a:srgbClr val="000000"/>
                          </a:solidFill>
                          <a:effectLst/>
                          <a:latin typeface="Calibri" panose="020F0502020204030204" pitchFamily="34" charset="0"/>
                        </a:rPr>
                        <a:t>Casa Calle 93</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dirty="0">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Extintos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$ 5,616</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1 - 2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47658356"/>
                  </a:ext>
                </a:extLst>
              </a:tr>
              <a:tr h="585646">
                <a:tc>
                  <a:txBody>
                    <a:bodyPr/>
                    <a:lstStyle/>
                    <a:p>
                      <a:pPr algn="ctr" rtl="0" fontAlgn="ctr"/>
                      <a:r>
                        <a:rPr lang="es-CO" sz="1400" b="0" i="0" u="none" strike="noStrike">
                          <a:solidFill>
                            <a:srgbClr val="000000"/>
                          </a:solidFill>
                          <a:effectLst/>
                          <a:latin typeface="Calibri" panose="020F0502020204030204" pitchFamily="34" charset="0"/>
                        </a:rPr>
                        <a:t>8</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Local Drogas La Rebaja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Cartagena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Local</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Extintos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$ 3,571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ctr" rtl="0" fontAlgn="ctr"/>
                      <a:r>
                        <a:rPr lang="es-CO" sz="1400" b="0" i="0" u="none" strike="noStrike">
                          <a:solidFill>
                            <a:srgbClr val="000000"/>
                          </a:solidFill>
                          <a:effectLst/>
                          <a:latin typeface="Calibri" panose="020F0502020204030204" pitchFamily="34" charset="0"/>
                        </a:rPr>
                        <a:t>Arrendado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1 - 2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3198608810"/>
                  </a:ext>
                </a:extLst>
              </a:tr>
              <a:tr h="296925">
                <a:tc>
                  <a:txBody>
                    <a:bodyPr/>
                    <a:lstStyle/>
                    <a:p>
                      <a:pPr algn="ctr" rtl="0" fontAlgn="ctr"/>
                      <a:r>
                        <a:rPr lang="es-CO" sz="1400" b="0" i="0" u="none" strike="noStrike">
                          <a:solidFill>
                            <a:srgbClr val="000000"/>
                          </a:solidFill>
                          <a:effectLst/>
                          <a:latin typeface="Calibri" panose="020F0502020204030204" pitchFamily="34" charset="0"/>
                        </a:rPr>
                        <a:t>9</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es-CO" sz="1400" b="0" i="0" u="none" strike="noStrike">
                          <a:solidFill>
                            <a:srgbClr val="000000"/>
                          </a:solidFill>
                          <a:effectLst/>
                          <a:latin typeface="Calibri" panose="020F0502020204030204" pitchFamily="34" charset="0"/>
                        </a:rPr>
                        <a:t>Casa Santa Bárbara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dirty="0">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dirty="0">
                          <a:solidFill>
                            <a:srgbClr val="000000"/>
                          </a:solidFill>
                          <a:effectLst/>
                          <a:latin typeface="Calibri" panose="020F0502020204030204" pitchFamily="34" charset="0"/>
                        </a:rPr>
                        <a:t>Extintos</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$ 3,429</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1 - 2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590994841"/>
                  </a:ext>
                </a:extLst>
              </a:tr>
              <a:tr h="296925">
                <a:tc>
                  <a:txBody>
                    <a:bodyPr/>
                    <a:lstStyle/>
                    <a:p>
                      <a:pPr algn="ctr" rtl="0" fontAlgn="ctr"/>
                      <a:r>
                        <a:rPr lang="es-CO" sz="1400" b="0" i="0" u="none" strike="noStrike">
                          <a:solidFill>
                            <a:srgbClr val="000000"/>
                          </a:solidFill>
                          <a:effectLst/>
                          <a:latin typeface="Calibri" panose="020F0502020204030204" pitchFamily="34" charset="0"/>
                        </a:rPr>
                        <a:t>10</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Bodega Calle 8</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Bodega</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Extintos</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$ 3,357</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 de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3970140985"/>
                  </a:ext>
                </a:extLst>
              </a:tr>
              <a:tr h="262474">
                <a:tc gridSpan="5">
                  <a:txBody>
                    <a:bodyPr/>
                    <a:lstStyle/>
                    <a:p>
                      <a:pPr algn="ctr" fontAlgn="ctr"/>
                      <a:r>
                        <a:rPr lang="es-CO" sz="1400" b="1" i="0" u="none" strike="noStrike" dirty="0">
                          <a:solidFill>
                            <a:srgbClr val="000000"/>
                          </a:solidFill>
                          <a:effectLst/>
                          <a:latin typeface="Calibri" panose="020F0502020204030204" pitchFamily="34" charset="0"/>
                        </a:rPr>
                        <a:t>TOTALES</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fontAlgn="ctr"/>
                      <a:r>
                        <a:rPr lang="es-CO" sz="1400" b="1" i="0" u="none" strike="noStrike" dirty="0">
                          <a:solidFill>
                            <a:srgbClr val="000000"/>
                          </a:solidFill>
                          <a:effectLst/>
                          <a:latin typeface="Calibri" panose="020F0502020204030204" pitchFamily="34" charset="0"/>
                        </a:rPr>
                        <a:t>$ 165,814</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l" fontAlgn="ctr"/>
                      <a:r>
                        <a:rPr lang="es-CO" sz="1400" b="0" i="0" u="none" strike="noStrike">
                          <a:solidFill>
                            <a:srgbClr val="000000"/>
                          </a:solidFill>
                          <a:effectLst/>
                          <a:latin typeface="Calibri" panose="020F0502020204030204" pitchFamily="34" charset="0"/>
                        </a:rPr>
                        <a:t> </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l" fontAlgn="ctr"/>
                      <a:r>
                        <a:rPr lang="es-CO" sz="1400" b="0" i="0" u="none" strike="noStrike" dirty="0">
                          <a:solidFill>
                            <a:srgbClr val="000000"/>
                          </a:solidFill>
                          <a:effectLst/>
                          <a:latin typeface="Calibri" panose="020F0502020204030204" pitchFamily="34" charset="0"/>
                        </a:rPr>
                        <a:t> </a:t>
                      </a:r>
                    </a:p>
                  </a:txBody>
                  <a:tcPr marL="9009" marR="9009" marT="900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extLst>
                  <a:ext uri="{0D108BD9-81ED-4DB2-BD59-A6C34878D82A}">
                    <a16:rowId xmlns:a16="http://schemas.microsoft.com/office/drawing/2014/main" val="1531198015"/>
                  </a:ext>
                </a:extLst>
              </a:tr>
            </a:tbl>
          </a:graphicData>
        </a:graphic>
      </p:graphicFrame>
    </p:spTree>
    <p:extLst>
      <p:ext uri="{BB962C8B-B14F-4D97-AF65-F5344CB8AC3E}">
        <p14:creationId xmlns:p14="http://schemas.microsoft.com/office/powerpoint/2010/main" val="4905451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Disponible por Estado Jurídico</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619611" cy="276999"/>
          </a:xfrm>
          <a:prstGeom prst="rect">
            <a:avLst/>
          </a:prstGeom>
          <a:noFill/>
        </p:spPr>
        <p:txBody>
          <a:bodyPr wrap="none" rtlCol="0">
            <a:spAutoFit/>
          </a:bodyPr>
          <a:lstStyle/>
          <a:p>
            <a:r>
              <a:rPr lang="es-CO" sz="1200" b="1" i="1" dirty="0"/>
              <a:t>Corte: </a:t>
            </a:r>
            <a:r>
              <a:rPr lang="es-CO" sz="1200" i="1" dirty="0"/>
              <a:t>octubre de 2019</a:t>
            </a:r>
          </a:p>
        </p:txBody>
      </p:sp>
      <p:sp>
        <p:nvSpPr>
          <p:cNvPr id="72" name="CuadroTexto 71">
            <a:extLst>
              <a:ext uri="{FF2B5EF4-FFF2-40B4-BE49-F238E27FC236}">
                <a16:creationId xmlns:a16="http://schemas.microsoft.com/office/drawing/2014/main" id="{01402456-9F70-A041-8C86-768EA4B842CD}"/>
              </a:ext>
            </a:extLst>
          </p:cNvPr>
          <p:cNvSpPr txBox="1"/>
          <p:nvPr/>
        </p:nvSpPr>
        <p:spPr>
          <a:xfrm>
            <a:off x="3095961" y="2497029"/>
            <a:ext cx="2410082" cy="451406"/>
          </a:xfrm>
          <a:prstGeom prst="rect">
            <a:avLst/>
          </a:prstGeom>
          <a:noFill/>
        </p:spPr>
        <p:txBody>
          <a:bodyPr wrap="square" rtlCol="0">
            <a:spAutoFit/>
          </a:bodyPr>
          <a:lstStyle/>
          <a:p>
            <a:pPr algn="ctr">
              <a:lnSpc>
                <a:spcPts val="2780"/>
              </a:lnSpc>
            </a:pPr>
            <a:r>
              <a:rPr lang="es-CO" b="1" dirty="0">
                <a:cs typeface="Arial Narrow" charset="0"/>
              </a:rPr>
              <a:t>Extintos</a:t>
            </a:r>
          </a:p>
        </p:txBody>
      </p:sp>
      <p:cxnSp>
        <p:nvCxnSpPr>
          <p:cNvPr id="73" name="Conector recto 72">
            <a:extLst>
              <a:ext uri="{FF2B5EF4-FFF2-40B4-BE49-F238E27FC236}">
                <a16:creationId xmlns:a16="http://schemas.microsoft.com/office/drawing/2014/main" id="{929C9FBF-A8F2-1A46-BF06-BF2F679DB1D3}"/>
              </a:ext>
            </a:extLst>
          </p:cNvPr>
          <p:cNvCxnSpPr>
            <a:cxnSpLocks/>
          </p:cNvCxnSpPr>
          <p:nvPr/>
        </p:nvCxnSpPr>
        <p:spPr>
          <a:xfrm>
            <a:off x="3087297" y="2905232"/>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ángulo 73">
            <a:extLst>
              <a:ext uri="{FF2B5EF4-FFF2-40B4-BE49-F238E27FC236}">
                <a16:creationId xmlns:a16="http://schemas.microsoft.com/office/drawing/2014/main" id="{1BD5CA29-BD7B-A947-ADC3-6A8CBAC41CE5}"/>
              </a:ext>
            </a:extLst>
          </p:cNvPr>
          <p:cNvSpPr/>
          <p:nvPr/>
        </p:nvSpPr>
        <p:spPr>
          <a:xfrm>
            <a:off x="5867161" y="1618462"/>
            <a:ext cx="1733473" cy="1107996"/>
          </a:xfrm>
          <a:prstGeom prst="rect">
            <a:avLst/>
          </a:prstGeom>
        </p:spPr>
        <p:txBody>
          <a:bodyPr wrap="square">
            <a:spAutoFit/>
          </a:bodyPr>
          <a:lstStyle/>
          <a:p>
            <a:pPr algn="ctr"/>
            <a:r>
              <a:rPr lang="es-CO" sz="6600" b="1" dirty="0"/>
              <a:t>279</a:t>
            </a:r>
          </a:p>
        </p:txBody>
      </p:sp>
      <p:cxnSp>
        <p:nvCxnSpPr>
          <p:cNvPr id="75" name="Conector recto 74">
            <a:extLst>
              <a:ext uri="{FF2B5EF4-FFF2-40B4-BE49-F238E27FC236}">
                <a16:creationId xmlns:a16="http://schemas.microsoft.com/office/drawing/2014/main" id="{A772EF1D-B981-9144-AF91-5413013A6D7E}"/>
              </a:ext>
            </a:extLst>
          </p:cNvPr>
          <p:cNvCxnSpPr>
            <a:cxnSpLocks/>
          </p:cNvCxnSpPr>
          <p:nvPr/>
        </p:nvCxnSpPr>
        <p:spPr>
          <a:xfrm>
            <a:off x="7896195" y="1790630"/>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77" name="Conector recto 76">
            <a:extLst>
              <a:ext uri="{FF2B5EF4-FFF2-40B4-BE49-F238E27FC236}">
                <a16:creationId xmlns:a16="http://schemas.microsoft.com/office/drawing/2014/main" id="{718732E1-BAE6-DB40-A057-CE8F044A2C34}"/>
              </a:ext>
            </a:extLst>
          </p:cNvPr>
          <p:cNvCxnSpPr>
            <a:cxnSpLocks/>
          </p:cNvCxnSpPr>
          <p:nvPr/>
        </p:nvCxnSpPr>
        <p:spPr>
          <a:xfrm>
            <a:off x="5544463" y="1790630"/>
            <a:ext cx="0" cy="765276"/>
          </a:xfrm>
          <a:prstGeom prst="line">
            <a:avLst/>
          </a:prstGeom>
        </p:spPr>
        <p:style>
          <a:lnRef idx="1">
            <a:schemeClr val="dk1"/>
          </a:lnRef>
          <a:fillRef idx="0">
            <a:schemeClr val="dk1"/>
          </a:fillRef>
          <a:effectRef idx="0">
            <a:schemeClr val="dk1"/>
          </a:effectRef>
          <a:fontRef idx="minor">
            <a:schemeClr val="tx1"/>
          </a:fontRef>
        </p:style>
      </p:cxnSp>
      <p:sp>
        <p:nvSpPr>
          <p:cNvPr id="78" name="Rectángulo 77">
            <a:extLst>
              <a:ext uri="{FF2B5EF4-FFF2-40B4-BE49-F238E27FC236}">
                <a16:creationId xmlns:a16="http://schemas.microsoft.com/office/drawing/2014/main" id="{1BD5CA29-BD7B-A947-ADC3-6A8CBAC41CE5}"/>
              </a:ext>
            </a:extLst>
          </p:cNvPr>
          <p:cNvSpPr/>
          <p:nvPr/>
        </p:nvSpPr>
        <p:spPr>
          <a:xfrm>
            <a:off x="8320422" y="1829476"/>
            <a:ext cx="2377689" cy="707886"/>
          </a:xfrm>
          <a:prstGeom prst="rect">
            <a:avLst/>
          </a:prstGeom>
        </p:spPr>
        <p:txBody>
          <a:bodyPr wrap="square">
            <a:spAutoFit/>
          </a:bodyPr>
          <a:lstStyle/>
          <a:p>
            <a:pPr algn="ctr"/>
            <a:r>
              <a:rPr lang="es-CO" sz="4000" b="1" dirty="0"/>
              <a:t>$ 209,438</a:t>
            </a:r>
          </a:p>
        </p:txBody>
      </p:sp>
      <p:sp>
        <p:nvSpPr>
          <p:cNvPr id="80" name="CuadroTexto 79">
            <a:extLst>
              <a:ext uri="{FF2B5EF4-FFF2-40B4-BE49-F238E27FC236}">
                <a16:creationId xmlns:a16="http://schemas.microsoft.com/office/drawing/2014/main" id="{01402456-9F70-A041-8C86-768EA4B842CD}"/>
              </a:ext>
            </a:extLst>
          </p:cNvPr>
          <p:cNvSpPr txBox="1"/>
          <p:nvPr/>
        </p:nvSpPr>
        <p:spPr>
          <a:xfrm>
            <a:off x="3095961" y="4149481"/>
            <a:ext cx="2410082" cy="451406"/>
          </a:xfrm>
          <a:prstGeom prst="rect">
            <a:avLst/>
          </a:prstGeom>
          <a:noFill/>
        </p:spPr>
        <p:txBody>
          <a:bodyPr wrap="square" rtlCol="0">
            <a:spAutoFit/>
          </a:bodyPr>
          <a:lstStyle/>
          <a:p>
            <a:pPr algn="ctr">
              <a:lnSpc>
                <a:spcPts val="2780"/>
              </a:lnSpc>
            </a:pPr>
            <a:r>
              <a:rPr lang="es-CO" b="1" dirty="0">
                <a:cs typeface="Arial Narrow" charset="0"/>
              </a:rPr>
              <a:t>Enajenación Temprana</a:t>
            </a:r>
          </a:p>
        </p:txBody>
      </p:sp>
      <p:cxnSp>
        <p:nvCxnSpPr>
          <p:cNvPr id="81" name="Conector recto 80">
            <a:extLst>
              <a:ext uri="{FF2B5EF4-FFF2-40B4-BE49-F238E27FC236}">
                <a16:creationId xmlns:a16="http://schemas.microsoft.com/office/drawing/2014/main" id="{929C9FBF-A8F2-1A46-BF06-BF2F679DB1D3}"/>
              </a:ext>
            </a:extLst>
          </p:cNvPr>
          <p:cNvCxnSpPr>
            <a:cxnSpLocks/>
          </p:cNvCxnSpPr>
          <p:nvPr/>
        </p:nvCxnSpPr>
        <p:spPr>
          <a:xfrm>
            <a:off x="3087297" y="4630108"/>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ángulo 81">
            <a:extLst>
              <a:ext uri="{FF2B5EF4-FFF2-40B4-BE49-F238E27FC236}">
                <a16:creationId xmlns:a16="http://schemas.microsoft.com/office/drawing/2014/main" id="{1BD5CA29-BD7B-A947-ADC3-6A8CBAC41CE5}"/>
              </a:ext>
            </a:extLst>
          </p:cNvPr>
          <p:cNvSpPr/>
          <p:nvPr/>
        </p:nvSpPr>
        <p:spPr>
          <a:xfrm>
            <a:off x="5867161" y="3270914"/>
            <a:ext cx="1733473" cy="1107996"/>
          </a:xfrm>
          <a:prstGeom prst="rect">
            <a:avLst/>
          </a:prstGeom>
        </p:spPr>
        <p:txBody>
          <a:bodyPr wrap="square">
            <a:spAutoFit/>
          </a:bodyPr>
          <a:lstStyle/>
          <a:p>
            <a:pPr algn="ctr"/>
            <a:r>
              <a:rPr lang="es-CO" sz="6600" b="1" dirty="0"/>
              <a:t>722</a:t>
            </a:r>
          </a:p>
        </p:txBody>
      </p:sp>
      <p:cxnSp>
        <p:nvCxnSpPr>
          <p:cNvPr id="83" name="Conector recto 82">
            <a:extLst>
              <a:ext uri="{FF2B5EF4-FFF2-40B4-BE49-F238E27FC236}">
                <a16:creationId xmlns:a16="http://schemas.microsoft.com/office/drawing/2014/main" id="{A772EF1D-B981-9144-AF91-5413013A6D7E}"/>
              </a:ext>
            </a:extLst>
          </p:cNvPr>
          <p:cNvCxnSpPr>
            <a:cxnSpLocks/>
          </p:cNvCxnSpPr>
          <p:nvPr/>
        </p:nvCxnSpPr>
        <p:spPr>
          <a:xfrm>
            <a:off x="7896195" y="3443082"/>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84" name="Conector recto 83">
            <a:extLst>
              <a:ext uri="{FF2B5EF4-FFF2-40B4-BE49-F238E27FC236}">
                <a16:creationId xmlns:a16="http://schemas.microsoft.com/office/drawing/2014/main" id="{718732E1-BAE6-DB40-A057-CE8F044A2C34}"/>
              </a:ext>
            </a:extLst>
          </p:cNvPr>
          <p:cNvCxnSpPr>
            <a:cxnSpLocks/>
          </p:cNvCxnSpPr>
          <p:nvPr/>
        </p:nvCxnSpPr>
        <p:spPr>
          <a:xfrm>
            <a:off x="5544463" y="3443082"/>
            <a:ext cx="0" cy="765276"/>
          </a:xfrm>
          <a:prstGeom prst="line">
            <a:avLst/>
          </a:prstGeom>
        </p:spPr>
        <p:style>
          <a:lnRef idx="1">
            <a:schemeClr val="dk1"/>
          </a:lnRef>
          <a:fillRef idx="0">
            <a:schemeClr val="dk1"/>
          </a:fillRef>
          <a:effectRef idx="0">
            <a:schemeClr val="dk1"/>
          </a:effectRef>
          <a:fontRef idx="minor">
            <a:schemeClr val="tx1"/>
          </a:fontRef>
        </p:style>
      </p:cxnSp>
      <p:sp>
        <p:nvSpPr>
          <p:cNvPr id="85" name="Rectángulo 84">
            <a:extLst>
              <a:ext uri="{FF2B5EF4-FFF2-40B4-BE49-F238E27FC236}">
                <a16:creationId xmlns:a16="http://schemas.microsoft.com/office/drawing/2014/main" id="{1BD5CA29-BD7B-A947-ADC3-6A8CBAC41CE5}"/>
              </a:ext>
            </a:extLst>
          </p:cNvPr>
          <p:cNvSpPr/>
          <p:nvPr/>
        </p:nvSpPr>
        <p:spPr>
          <a:xfrm>
            <a:off x="8320422" y="3481928"/>
            <a:ext cx="2377689" cy="707886"/>
          </a:xfrm>
          <a:prstGeom prst="rect">
            <a:avLst/>
          </a:prstGeom>
        </p:spPr>
        <p:txBody>
          <a:bodyPr wrap="square">
            <a:spAutoFit/>
          </a:bodyPr>
          <a:lstStyle/>
          <a:p>
            <a:pPr algn="ctr"/>
            <a:r>
              <a:rPr lang="es-CO" sz="4000" b="1" dirty="0"/>
              <a:t>$ 192,782</a:t>
            </a:r>
          </a:p>
        </p:txBody>
      </p:sp>
      <p:pic>
        <p:nvPicPr>
          <p:cNvPr id="100" name="Imagen 9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774" y="2102917"/>
            <a:ext cx="2038350" cy="2238375"/>
          </a:xfrm>
          <a:prstGeom prst="rect">
            <a:avLst/>
          </a:prstGeom>
        </p:spPr>
      </p:pic>
      <p:pic>
        <p:nvPicPr>
          <p:cNvPr id="101" name="Imagen 10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230" y="110737"/>
            <a:ext cx="900000" cy="900000"/>
          </a:xfrm>
          <a:prstGeom prst="rect">
            <a:avLst/>
          </a:prstGeom>
        </p:spPr>
      </p:pic>
      <p:pic>
        <p:nvPicPr>
          <p:cNvPr id="103" name="Imagen 102"/>
          <p:cNvPicPr>
            <a:picLocks noChangeAspect="1"/>
          </p:cNvPicPr>
          <p:nvPr/>
        </p:nvPicPr>
        <p:blipFill rotWithShape="1">
          <a:blip r:embed="rId5">
            <a:extLst>
              <a:ext uri="{28A0092B-C50C-407E-A947-70E740481C1C}">
                <a14:useLocalDpi xmlns:a14="http://schemas.microsoft.com/office/drawing/2010/main" val="0"/>
              </a:ext>
            </a:extLst>
          </a:blip>
          <a:srcRect l="80594"/>
          <a:stretch/>
        </p:blipFill>
        <p:spPr>
          <a:xfrm>
            <a:off x="3684619" y="1290355"/>
            <a:ext cx="1232767" cy="1260000"/>
          </a:xfrm>
          <a:prstGeom prst="rect">
            <a:avLst/>
          </a:prstGeom>
        </p:spPr>
      </p:pic>
      <p:pic>
        <p:nvPicPr>
          <p:cNvPr id="104" name="Imagen 10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1002" y="3048188"/>
            <a:ext cx="1080000" cy="1080000"/>
          </a:xfrm>
          <a:prstGeom prst="rect">
            <a:avLst/>
          </a:prstGeom>
        </p:spPr>
      </p:pic>
      <p:cxnSp>
        <p:nvCxnSpPr>
          <p:cNvPr id="106" name="Conector recto 105"/>
          <p:cNvCxnSpPr/>
          <p:nvPr/>
        </p:nvCxnSpPr>
        <p:spPr>
          <a:xfrm>
            <a:off x="2676297" y="1095469"/>
            <a:ext cx="0" cy="49069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ángulo 1"/>
          <p:cNvSpPr/>
          <p:nvPr/>
        </p:nvSpPr>
        <p:spPr>
          <a:xfrm>
            <a:off x="10934088" y="3270914"/>
            <a:ext cx="1080000" cy="1080000"/>
          </a:xfrm>
          <a:prstGeom prst="rect">
            <a:avLst/>
          </a:prstGeom>
          <a:solidFill>
            <a:srgbClr val="FDE07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tx1"/>
                </a:solidFill>
              </a:rPr>
              <a:t>48%</a:t>
            </a:r>
          </a:p>
        </p:txBody>
      </p:sp>
      <p:sp>
        <p:nvSpPr>
          <p:cNvPr id="48" name="Rectángulo 47"/>
          <p:cNvSpPr/>
          <p:nvPr/>
        </p:nvSpPr>
        <p:spPr>
          <a:xfrm>
            <a:off x="10934088" y="1721274"/>
            <a:ext cx="1080000" cy="1080000"/>
          </a:xfrm>
          <a:prstGeom prst="rect">
            <a:avLst/>
          </a:prstGeom>
          <a:solidFill>
            <a:srgbClr val="FDE07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tx1"/>
                </a:solidFill>
              </a:rPr>
              <a:t>52%</a:t>
            </a:r>
          </a:p>
        </p:txBody>
      </p:sp>
      <p:sp>
        <p:nvSpPr>
          <p:cNvPr id="50" name="Rectángulo 49">
            <a:extLst>
              <a:ext uri="{FF2B5EF4-FFF2-40B4-BE49-F238E27FC236}">
                <a16:creationId xmlns:a16="http://schemas.microsoft.com/office/drawing/2014/main" id="{1BD5CA29-BD7B-A947-ADC3-6A8CBAC41CE5}"/>
              </a:ext>
            </a:extLst>
          </p:cNvPr>
          <p:cNvSpPr/>
          <p:nvPr/>
        </p:nvSpPr>
        <p:spPr>
          <a:xfrm>
            <a:off x="3100700" y="4988282"/>
            <a:ext cx="2400604" cy="830997"/>
          </a:xfrm>
          <a:prstGeom prst="rect">
            <a:avLst/>
          </a:prstGeom>
        </p:spPr>
        <p:txBody>
          <a:bodyPr wrap="square">
            <a:spAutoFit/>
          </a:bodyPr>
          <a:lstStyle/>
          <a:p>
            <a:pPr algn="ctr"/>
            <a:r>
              <a:rPr lang="es-CO" sz="4800" b="1" dirty="0">
                <a:solidFill>
                  <a:srgbClr val="C00000"/>
                </a:solidFill>
              </a:rPr>
              <a:t>TOTAL</a:t>
            </a:r>
          </a:p>
        </p:txBody>
      </p:sp>
      <p:sp>
        <p:nvSpPr>
          <p:cNvPr id="51" name="Rectángulo 50">
            <a:extLst>
              <a:ext uri="{FF2B5EF4-FFF2-40B4-BE49-F238E27FC236}">
                <a16:creationId xmlns:a16="http://schemas.microsoft.com/office/drawing/2014/main" id="{1BD5CA29-BD7B-A947-ADC3-6A8CBAC41CE5}"/>
              </a:ext>
            </a:extLst>
          </p:cNvPr>
          <p:cNvSpPr/>
          <p:nvPr/>
        </p:nvSpPr>
        <p:spPr>
          <a:xfrm>
            <a:off x="5867161" y="4988282"/>
            <a:ext cx="1733473" cy="830997"/>
          </a:xfrm>
          <a:prstGeom prst="rect">
            <a:avLst/>
          </a:prstGeom>
        </p:spPr>
        <p:txBody>
          <a:bodyPr wrap="square">
            <a:spAutoFit/>
          </a:bodyPr>
          <a:lstStyle/>
          <a:p>
            <a:pPr algn="ctr"/>
            <a:r>
              <a:rPr lang="es-CO" sz="4800" b="1" dirty="0">
                <a:solidFill>
                  <a:srgbClr val="C00000"/>
                </a:solidFill>
              </a:rPr>
              <a:t>1,001</a:t>
            </a:r>
          </a:p>
        </p:txBody>
      </p:sp>
      <p:sp>
        <p:nvSpPr>
          <p:cNvPr id="52" name="Rectángulo 51">
            <a:extLst>
              <a:ext uri="{FF2B5EF4-FFF2-40B4-BE49-F238E27FC236}">
                <a16:creationId xmlns:a16="http://schemas.microsoft.com/office/drawing/2014/main" id="{1BD5CA29-BD7B-A947-ADC3-6A8CBAC41CE5}"/>
              </a:ext>
            </a:extLst>
          </p:cNvPr>
          <p:cNvSpPr/>
          <p:nvPr/>
        </p:nvSpPr>
        <p:spPr>
          <a:xfrm>
            <a:off x="8160270" y="4988282"/>
            <a:ext cx="2697992" cy="830997"/>
          </a:xfrm>
          <a:prstGeom prst="rect">
            <a:avLst/>
          </a:prstGeom>
        </p:spPr>
        <p:txBody>
          <a:bodyPr wrap="square">
            <a:spAutoFit/>
          </a:bodyPr>
          <a:lstStyle/>
          <a:p>
            <a:pPr algn="ctr"/>
            <a:r>
              <a:rPr lang="es-CO" sz="4800" b="1" dirty="0">
                <a:solidFill>
                  <a:srgbClr val="C00000"/>
                </a:solidFill>
              </a:rPr>
              <a:t>$ 380,682</a:t>
            </a:r>
          </a:p>
        </p:txBody>
      </p:sp>
      <p:cxnSp>
        <p:nvCxnSpPr>
          <p:cNvPr id="53" name="Conector recto 52">
            <a:extLst>
              <a:ext uri="{FF2B5EF4-FFF2-40B4-BE49-F238E27FC236}">
                <a16:creationId xmlns:a16="http://schemas.microsoft.com/office/drawing/2014/main" id="{718732E1-BAE6-DB40-A057-CE8F044A2C34}"/>
              </a:ext>
            </a:extLst>
          </p:cNvPr>
          <p:cNvCxnSpPr>
            <a:cxnSpLocks/>
          </p:cNvCxnSpPr>
          <p:nvPr/>
        </p:nvCxnSpPr>
        <p:spPr>
          <a:xfrm>
            <a:off x="5544463" y="4990486"/>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54" name="Conector recto 53">
            <a:extLst>
              <a:ext uri="{FF2B5EF4-FFF2-40B4-BE49-F238E27FC236}">
                <a16:creationId xmlns:a16="http://schemas.microsoft.com/office/drawing/2014/main" id="{A772EF1D-B981-9144-AF91-5413013A6D7E}"/>
              </a:ext>
            </a:extLst>
          </p:cNvPr>
          <p:cNvCxnSpPr>
            <a:cxnSpLocks/>
          </p:cNvCxnSpPr>
          <p:nvPr/>
        </p:nvCxnSpPr>
        <p:spPr>
          <a:xfrm>
            <a:off x="7896195" y="4990486"/>
            <a:ext cx="0" cy="765276"/>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172161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Disponible por Estado de ocupación</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619611" cy="276999"/>
          </a:xfrm>
          <a:prstGeom prst="rect">
            <a:avLst/>
          </a:prstGeom>
          <a:noFill/>
        </p:spPr>
        <p:txBody>
          <a:bodyPr wrap="none" rtlCol="0">
            <a:spAutoFit/>
          </a:bodyPr>
          <a:lstStyle/>
          <a:p>
            <a:r>
              <a:rPr lang="es-CO" sz="1200" b="1" i="1" dirty="0"/>
              <a:t>Corte: </a:t>
            </a:r>
            <a:r>
              <a:rPr lang="es-CO" sz="1200" i="1" dirty="0"/>
              <a:t>octubre de 2019</a:t>
            </a:r>
          </a:p>
        </p:txBody>
      </p:sp>
      <p:sp>
        <p:nvSpPr>
          <p:cNvPr id="72" name="CuadroTexto 71">
            <a:extLst>
              <a:ext uri="{FF2B5EF4-FFF2-40B4-BE49-F238E27FC236}">
                <a16:creationId xmlns:a16="http://schemas.microsoft.com/office/drawing/2014/main" id="{01402456-9F70-A041-8C86-768EA4B842CD}"/>
              </a:ext>
            </a:extLst>
          </p:cNvPr>
          <p:cNvSpPr txBox="1"/>
          <p:nvPr/>
        </p:nvSpPr>
        <p:spPr>
          <a:xfrm>
            <a:off x="3087297" y="1821980"/>
            <a:ext cx="2410082" cy="451406"/>
          </a:xfrm>
          <a:prstGeom prst="rect">
            <a:avLst/>
          </a:prstGeom>
          <a:noFill/>
        </p:spPr>
        <p:txBody>
          <a:bodyPr wrap="square" rtlCol="0">
            <a:spAutoFit/>
          </a:bodyPr>
          <a:lstStyle/>
          <a:p>
            <a:pPr algn="ctr">
              <a:lnSpc>
                <a:spcPts val="2780"/>
              </a:lnSpc>
            </a:pPr>
            <a:r>
              <a:rPr lang="es-CO" b="1" dirty="0">
                <a:cs typeface="Arial Narrow" charset="0"/>
              </a:rPr>
              <a:t>Desocupado</a:t>
            </a:r>
          </a:p>
        </p:txBody>
      </p:sp>
      <p:cxnSp>
        <p:nvCxnSpPr>
          <p:cNvPr id="73" name="Conector recto 72">
            <a:extLst>
              <a:ext uri="{FF2B5EF4-FFF2-40B4-BE49-F238E27FC236}">
                <a16:creationId xmlns:a16="http://schemas.microsoft.com/office/drawing/2014/main" id="{929C9FBF-A8F2-1A46-BF06-BF2F679DB1D3}"/>
              </a:ext>
            </a:extLst>
          </p:cNvPr>
          <p:cNvCxnSpPr>
            <a:cxnSpLocks/>
          </p:cNvCxnSpPr>
          <p:nvPr/>
        </p:nvCxnSpPr>
        <p:spPr>
          <a:xfrm>
            <a:off x="3087297" y="2237150"/>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ángulo 73">
            <a:extLst>
              <a:ext uri="{FF2B5EF4-FFF2-40B4-BE49-F238E27FC236}">
                <a16:creationId xmlns:a16="http://schemas.microsoft.com/office/drawing/2014/main" id="{1BD5CA29-BD7B-A947-ADC3-6A8CBAC41CE5}"/>
              </a:ext>
            </a:extLst>
          </p:cNvPr>
          <p:cNvSpPr/>
          <p:nvPr/>
        </p:nvSpPr>
        <p:spPr>
          <a:xfrm>
            <a:off x="5888443" y="943413"/>
            <a:ext cx="1733473" cy="1107996"/>
          </a:xfrm>
          <a:prstGeom prst="rect">
            <a:avLst/>
          </a:prstGeom>
        </p:spPr>
        <p:txBody>
          <a:bodyPr wrap="square">
            <a:spAutoFit/>
          </a:bodyPr>
          <a:lstStyle/>
          <a:p>
            <a:pPr algn="ctr"/>
            <a:r>
              <a:rPr lang="es-CO" sz="6600" b="1" dirty="0"/>
              <a:t>348</a:t>
            </a:r>
          </a:p>
        </p:txBody>
      </p:sp>
      <p:cxnSp>
        <p:nvCxnSpPr>
          <p:cNvPr id="75" name="Conector recto 74">
            <a:extLst>
              <a:ext uri="{FF2B5EF4-FFF2-40B4-BE49-F238E27FC236}">
                <a16:creationId xmlns:a16="http://schemas.microsoft.com/office/drawing/2014/main" id="{A772EF1D-B981-9144-AF91-5413013A6D7E}"/>
              </a:ext>
            </a:extLst>
          </p:cNvPr>
          <p:cNvCxnSpPr>
            <a:cxnSpLocks/>
          </p:cNvCxnSpPr>
          <p:nvPr/>
        </p:nvCxnSpPr>
        <p:spPr>
          <a:xfrm>
            <a:off x="7896195" y="1115581"/>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77" name="Conector recto 76">
            <a:extLst>
              <a:ext uri="{FF2B5EF4-FFF2-40B4-BE49-F238E27FC236}">
                <a16:creationId xmlns:a16="http://schemas.microsoft.com/office/drawing/2014/main" id="{718732E1-BAE6-DB40-A057-CE8F044A2C34}"/>
              </a:ext>
            </a:extLst>
          </p:cNvPr>
          <p:cNvCxnSpPr>
            <a:cxnSpLocks/>
          </p:cNvCxnSpPr>
          <p:nvPr/>
        </p:nvCxnSpPr>
        <p:spPr>
          <a:xfrm>
            <a:off x="5544463" y="1115581"/>
            <a:ext cx="0" cy="765276"/>
          </a:xfrm>
          <a:prstGeom prst="line">
            <a:avLst/>
          </a:prstGeom>
        </p:spPr>
        <p:style>
          <a:lnRef idx="1">
            <a:schemeClr val="dk1"/>
          </a:lnRef>
          <a:fillRef idx="0">
            <a:schemeClr val="dk1"/>
          </a:fillRef>
          <a:effectRef idx="0">
            <a:schemeClr val="dk1"/>
          </a:effectRef>
          <a:fontRef idx="minor">
            <a:schemeClr val="tx1"/>
          </a:fontRef>
        </p:style>
      </p:cxnSp>
      <p:sp>
        <p:nvSpPr>
          <p:cNvPr id="78" name="Rectángulo 77">
            <a:extLst>
              <a:ext uri="{FF2B5EF4-FFF2-40B4-BE49-F238E27FC236}">
                <a16:creationId xmlns:a16="http://schemas.microsoft.com/office/drawing/2014/main" id="{1BD5CA29-BD7B-A947-ADC3-6A8CBAC41CE5}"/>
              </a:ext>
            </a:extLst>
          </p:cNvPr>
          <p:cNvSpPr/>
          <p:nvPr/>
        </p:nvSpPr>
        <p:spPr>
          <a:xfrm>
            <a:off x="8320422" y="1154427"/>
            <a:ext cx="2377689" cy="707886"/>
          </a:xfrm>
          <a:prstGeom prst="rect">
            <a:avLst/>
          </a:prstGeom>
        </p:spPr>
        <p:txBody>
          <a:bodyPr wrap="square">
            <a:spAutoFit/>
          </a:bodyPr>
          <a:lstStyle/>
          <a:p>
            <a:pPr algn="ctr"/>
            <a:r>
              <a:rPr lang="es-CO" sz="4000" b="1" dirty="0"/>
              <a:t>$ 158,726</a:t>
            </a:r>
          </a:p>
        </p:txBody>
      </p:sp>
      <p:sp>
        <p:nvSpPr>
          <p:cNvPr id="80" name="CuadroTexto 79">
            <a:extLst>
              <a:ext uri="{FF2B5EF4-FFF2-40B4-BE49-F238E27FC236}">
                <a16:creationId xmlns:a16="http://schemas.microsoft.com/office/drawing/2014/main" id="{01402456-9F70-A041-8C86-768EA4B842CD}"/>
              </a:ext>
            </a:extLst>
          </p:cNvPr>
          <p:cNvSpPr txBox="1"/>
          <p:nvPr/>
        </p:nvSpPr>
        <p:spPr>
          <a:xfrm>
            <a:off x="3087297" y="3345146"/>
            <a:ext cx="2410082" cy="451406"/>
          </a:xfrm>
          <a:prstGeom prst="rect">
            <a:avLst/>
          </a:prstGeom>
          <a:noFill/>
        </p:spPr>
        <p:txBody>
          <a:bodyPr wrap="square" rtlCol="0">
            <a:spAutoFit/>
          </a:bodyPr>
          <a:lstStyle/>
          <a:p>
            <a:pPr algn="ctr">
              <a:lnSpc>
                <a:spcPts val="2780"/>
              </a:lnSpc>
            </a:pPr>
            <a:r>
              <a:rPr lang="es-CO" b="1" dirty="0">
                <a:cs typeface="Arial Narrow" charset="0"/>
              </a:rPr>
              <a:t>Arrendado</a:t>
            </a:r>
          </a:p>
        </p:txBody>
      </p:sp>
      <p:cxnSp>
        <p:nvCxnSpPr>
          <p:cNvPr id="81" name="Conector recto 80">
            <a:extLst>
              <a:ext uri="{FF2B5EF4-FFF2-40B4-BE49-F238E27FC236}">
                <a16:creationId xmlns:a16="http://schemas.microsoft.com/office/drawing/2014/main" id="{929C9FBF-A8F2-1A46-BF06-BF2F679DB1D3}"/>
              </a:ext>
            </a:extLst>
          </p:cNvPr>
          <p:cNvCxnSpPr>
            <a:cxnSpLocks/>
          </p:cNvCxnSpPr>
          <p:nvPr/>
        </p:nvCxnSpPr>
        <p:spPr>
          <a:xfrm>
            <a:off x="3087297" y="3799066"/>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ángulo 81">
            <a:extLst>
              <a:ext uri="{FF2B5EF4-FFF2-40B4-BE49-F238E27FC236}">
                <a16:creationId xmlns:a16="http://schemas.microsoft.com/office/drawing/2014/main" id="{1BD5CA29-BD7B-A947-ADC3-6A8CBAC41CE5}"/>
              </a:ext>
            </a:extLst>
          </p:cNvPr>
          <p:cNvSpPr/>
          <p:nvPr/>
        </p:nvSpPr>
        <p:spPr>
          <a:xfrm>
            <a:off x="5888443" y="2466579"/>
            <a:ext cx="1733473" cy="1107996"/>
          </a:xfrm>
          <a:prstGeom prst="rect">
            <a:avLst/>
          </a:prstGeom>
        </p:spPr>
        <p:txBody>
          <a:bodyPr wrap="square">
            <a:spAutoFit/>
          </a:bodyPr>
          <a:lstStyle/>
          <a:p>
            <a:pPr algn="ctr"/>
            <a:r>
              <a:rPr lang="es-CO" sz="6600" b="1" dirty="0"/>
              <a:t>123</a:t>
            </a:r>
          </a:p>
        </p:txBody>
      </p:sp>
      <p:cxnSp>
        <p:nvCxnSpPr>
          <p:cNvPr id="83" name="Conector recto 82">
            <a:extLst>
              <a:ext uri="{FF2B5EF4-FFF2-40B4-BE49-F238E27FC236}">
                <a16:creationId xmlns:a16="http://schemas.microsoft.com/office/drawing/2014/main" id="{A772EF1D-B981-9144-AF91-5413013A6D7E}"/>
              </a:ext>
            </a:extLst>
          </p:cNvPr>
          <p:cNvCxnSpPr>
            <a:cxnSpLocks/>
          </p:cNvCxnSpPr>
          <p:nvPr/>
        </p:nvCxnSpPr>
        <p:spPr>
          <a:xfrm>
            <a:off x="7896195" y="2638747"/>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84" name="Conector recto 83">
            <a:extLst>
              <a:ext uri="{FF2B5EF4-FFF2-40B4-BE49-F238E27FC236}">
                <a16:creationId xmlns:a16="http://schemas.microsoft.com/office/drawing/2014/main" id="{718732E1-BAE6-DB40-A057-CE8F044A2C34}"/>
              </a:ext>
            </a:extLst>
          </p:cNvPr>
          <p:cNvCxnSpPr>
            <a:cxnSpLocks/>
          </p:cNvCxnSpPr>
          <p:nvPr/>
        </p:nvCxnSpPr>
        <p:spPr>
          <a:xfrm>
            <a:off x="5544463" y="2638747"/>
            <a:ext cx="0" cy="765276"/>
          </a:xfrm>
          <a:prstGeom prst="line">
            <a:avLst/>
          </a:prstGeom>
        </p:spPr>
        <p:style>
          <a:lnRef idx="1">
            <a:schemeClr val="dk1"/>
          </a:lnRef>
          <a:fillRef idx="0">
            <a:schemeClr val="dk1"/>
          </a:fillRef>
          <a:effectRef idx="0">
            <a:schemeClr val="dk1"/>
          </a:effectRef>
          <a:fontRef idx="minor">
            <a:schemeClr val="tx1"/>
          </a:fontRef>
        </p:style>
      </p:cxnSp>
      <p:sp>
        <p:nvSpPr>
          <p:cNvPr id="85" name="Rectángulo 84">
            <a:extLst>
              <a:ext uri="{FF2B5EF4-FFF2-40B4-BE49-F238E27FC236}">
                <a16:creationId xmlns:a16="http://schemas.microsoft.com/office/drawing/2014/main" id="{1BD5CA29-BD7B-A947-ADC3-6A8CBAC41CE5}"/>
              </a:ext>
            </a:extLst>
          </p:cNvPr>
          <p:cNvSpPr/>
          <p:nvPr/>
        </p:nvSpPr>
        <p:spPr>
          <a:xfrm>
            <a:off x="8320422" y="2677593"/>
            <a:ext cx="2377689" cy="707886"/>
          </a:xfrm>
          <a:prstGeom prst="rect">
            <a:avLst/>
          </a:prstGeom>
        </p:spPr>
        <p:txBody>
          <a:bodyPr wrap="square">
            <a:spAutoFit/>
          </a:bodyPr>
          <a:lstStyle/>
          <a:p>
            <a:pPr algn="ctr"/>
            <a:r>
              <a:rPr lang="es-CO" sz="4000" b="1" dirty="0"/>
              <a:t>$ 64,406</a:t>
            </a:r>
          </a:p>
        </p:txBody>
      </p:sp>
      <p:cxnSp>
        <p:nvCxnSpPr>
          <p:cNvPr id="106" name="Conector recto 105"/>
          <p:cNvCxnSpPr/>
          <p:nvPr/>
        </p:nvCxnSpPr>
        <p:spPr>
          <a:xfrm>
            <a:off x="2676297" y="1113694"/>
            <a:ext cx="0" cy="52247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ángulo 1"/>
          <p:cNvSpPr/>
          <p:nvPr/>
        </p:nvSpPr>
        <p:spPr>
          <a:xfrm>
            <a:off x="10934088" y="2466579"/>
            <a:ext cx="1080000" cy="1080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rgbClr val="254061"/>
                </a:solidFill>
              </a:rPr>
              <a:t>16%</a:t>
            </a:r>
          </a:p>
        </p:txBody>
      </p:sp>
      <p:sp>
        <p:nvSpPr>
          <p:cNvPr id="48" name="Rectángulo 47"/>
          <p:cNvSpPr/>
          <p:nvPr/>
        </p:nvSpPr>
        <p:spPr>
          <a:xfrm>
            <a:off x="10934088" y="1046225"/>
            <a:ext cx="1080000" cy="1080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rgbClr val="254061"/>
                </a:solidFill>
              </a:rPr>
              <a:t>39%</a:t>
            </a:r>
          </a:p>
        </p:txBody>
      </p:sp>
      <p:pic>
        <p:nvPicPr>
          <p:cNvPr id="3" name="Imagen 2"/>
          <p:cNvPicPr>
            <a:picLocks noChangeAspect="1"/>
          </p:cNvPicPr>
          <p:nvPr/>
        </p:nvPicPr>
        <p:blipFill rotWithShape="1">
          <a:blip r:embed="rId3">
            <a:extLst>
              <a:ext uri="{28A0092B-C50C-407E-A947-70E740481C1C}">
                <a14:useLocalDpi xmlns:a14="http://schemas.microsoft.com/office/drawing/2010/main" val="0"/>
              </a:ext>
            </a:extLst>
          </a:blip>
          <a:srcRect t="2138" r="27026" b="74341"/>
          <a:stretch/>
        </p:blipFill>
        <p:spPr>
          <a:xfrm>
            <a:off x="3887" y="282042"/>
            <a:ext cx="1787028" cy="576000"/>
          </a:xfrm>
          <a:prstGeom prst="rect">
            <a:avLst/>
          </a:prstGeom>
        </p:spPr>
      </p:pic>
      <p:pic>
        <p:nvPicPr>
          <p:cNvPr id="49" name="Imagen 48">
            <a:hlinkClick r:id="" action="ppaction://noaction"/>
            <a:extLst>
              <a:ext uri="{FF2B5EF4-FFF2-40B4-BE49-F238E27FC236}">
                <a16:creationId xmlns:a16="http://schemas.microsoft.com/office/drawing/2014/main" id="{64A2045F-7BAF-114A-83C5-CFCB625118A9}"/>
              </a:ext>
            </a:extLst>
          </p:cNvPr>
          <p:cNvPicPr>
            <a:picLocks noChangeAspect="1"/>
          </p:cNvPicPr>
          <p:nvPr/>
        </p:nvPicPr>
        <p:blipFill>
          <a:blip r:embed="rId4"/>
          <a:stretch>
            <a:fillRect/>
          </a:stretch>
        </p:blipFill>
        <p:spPr>
          <a:xfrm>
            <a:off x="630097" y="3090007"/>
            <a:ext cx="1488402" cy="1093046"/>
          </a:xfrm>
          <a:prstGeom prst="rect">
            <a:avLst/>
          </a:prstGeom>
        </p:spPr>
      </p:pic>
      <p:sp>
        <p:nvSpPr>
          <p:cNvPr id="50" name="CuadroTexto 49">
            <a:extLst>
              <a:ext uri="{FF2B5EF4-FFF2-40B4-BE49-F238E27FC236}">
                <a16:creationId xmlns:a16="http://schemas.microsoft.com/office/drawing/2014/main" id="{01402456-9F70-A041-8C86-768EA4B842CD}"/>
              </a:ext>
            </a:extLst>
          </p:cNvPr>
          <p:cNvSpPr txBox="1"/>
          <p:nvPr/>
        </p:nvSpPr>
        <p:spPr>
          <a:xfrm>
            <a:off x="3087297" y="4697338"/>
            <a:ext cx="2410082" cy="451406"/>
          </a:xfrm>
          <a:prstGeom prst="rect">
            <a:avLst/>
          </a:prstGeom>
          <a:noFill/>
        </p:spPr>
        <p:txBody>
          <a:bodyPr wrap="square" rtlCol="0">
            <a:spAutoFit/>
          </a:bodyPr>
          <a:lstStyle/>
          <a:p>
            <a:pPr algn="ctr">
              <a:lnSpc>
                <a:spcPts val="2780"/>
              </a:lnSpc>
            </a:pPr>
            <a:r>
              <a:rPr lang="es-CO" b="1" dirty="0">
                <a:solidFill>
                  <a:schemeClr val="bg1">
                    <a:lumMod val="65000"/>
                  </a:schemeClr>
                </a:solidFill>
                <a:cs typeface="Arial Narrow" charset="0"/>
              </a:rPr>
              <a:t>Ocupación Ilegal</a:t>
            </a:r>
          </a:p>
        </p:txBody>
      </p:sp>
      <p:sp>
        <p:nvSpPr>
          <p:cNvPr id="51" name="Rectángulo 50">
            <a:extLst>
              <a:ext uri="{FF2B5EF4-FFF2-40B4-BE49-F238E27FC236}">
                <a16:creationId xmlns:a16="http://schemas.microsoft.com/office/drawing/2014/main" id="{1BD5CA29-BD7B-A947-ADC3-6A8CBAC41CE5}"/>
              </a:ext>
            </a:extLst>
          </p:cNvPr>
          <p:cNvSpPr/>
          <p:nvPr/>
        </p:nvSpPr>
        <p:spPr>
          <a:xfrm>
            <a:off x="5888443" y="3985597"/>
            <a:ext cx="1733473" cy="1107996"/>
          </a:xfrm>
          <a:prstGeom prst="rect">
            <a:avLst/>
          </a:prstGeom>
        </p:spPr>
        <p:txBody>
          <a:bodyPr wrap="square">
            <a:spAutoFit/>
          </a:bodyPr>
          <a:lstStyle/>
          <a:p>
            <a:pPr algn="ctr"/>
            <a:r>
              <a:rPr lang="es-CO" sz="6600" b="1" dirty="0">
                <a:solidFill>
                  <a:schemeClr val="bg1">
                    <a:lumMod val="65000"/>
                  </a:schemeClr>
                </a:solidFill>
              </a:rPr>
              <a:t>530</a:t>
            </a:r>
          </a:p>
        </p:txBody>
      </p:sp>
      <p:cxnSp>
        <p:nvCxnSpPr>
          <p:cNvPr id="52" name="Conector recto 51">
            <a:extLst>
              <a:ext uri="{FF2B5EF4-FFF2-40B4-BE49-F238E27FC236}">
                <a16:creationId xmlns:a16="http://schemas.microsoft.com/office/drawing/2014/main" id="{A772EF1D-B981-9144-AF91-5413013A6D7E}"/>
              </a:ext>
            </a:extLst>
          </p:cNvPr>
          <p:cNvCxnSpPr>
            <a:cxnSpLocks/>
          </p:cNvCxnSpPr>
          <p:nvPr/>
        </p:nvCxnSpPr>
        <p:spPr>
          <a:xfrm>
            <a:off x="7896195" y="4157765"/>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53" name="Conector recto 52">
            <a:extLst>
              <a:ext uri="{FF2B5EF4-FFF2-40B4-BE49-F238E27FC236}">
                <a16:creationId xmlns:a16="http://schemas.microsoft.com/office/drawing/2014/main" id="{718732E1-BAE6-DB40-A057-CE8F044A2C34}"/>
              </a:ext>
            </a:extLst>
          </p:cNvPr>
          <p:cNvCxnSpPr>
            <a:cxnSpLocks/>
          </p:cNvCxnSpPr>
          <p:nvPr/>
        </p:nvCxnSpPr>
        <p:spPr>
          <a:xfrm>
            <a:off x="5544463" y="4157765"/>
            <a:ext cx="0" cy="765276"/>
          </a:xfrm>
          <a:prstGeom prst="line">
            <a:avLst/>
          </a:prstGeom>
        </p:spPr>
        <p:style>
          <a:lnRef idx="1">
            <a:schemeClr val="dk1"/>
          </a:lnRef>
          <a:fillRef idx="0">
            <a:schemeClr val="dk1"/>
          </a:fillRef>
          <a:effectRef idx="0">
            <a:schemeClr val="dk1"/>
          </a:effectRef>
          <a:fontRef idx="minor">
            <a:schemeClr val="tx1"/>
          </a:fontRef>
        </p:style>
      </p:cxnSp>
      <p:sp>
        <p:nvSpPr>
          <p:cNvPr id="54" name="Rectángulo 53">
            <a:extLst>
              <a:ext uri="{FF2B5EF4-FFF2-40B4-BE49-F238E27FC236}">
                <a16:creationId xmlns:a16="http://schemas.microsoft.com/office/drawing/2014/main" id="{1BD5CA29-BD7B-A947-ADC3-6A8CBAC41CE5}"/>
              </a:ext>
            </a:extLst>
          </p:cNvPr>
          <p:cNvSpPr/>
          <p:nvPr/>
        </p:nvSpPr>
        <p:spPr>
          <a:xfrm>
            <a:off x="8320422" y="4196611"/>
            <a:ext cx="2377689" cy="707886"/>
          </a:xfrm>
          <a:prstGeom prst="rect">
            <a:avLst/>
          </a:prstGeom>
        </p:spPr>
        <p:txBody>
          <a:bodyPr wrap="square">
            <a:spAutoFit/>
          </a:bodyPr>
          <a:lstStyle/>
          <a:p>
            <a:pPr algn="ctr"/>
            <a:r>
              <a:rPr lang="es-CO" sz="4000" b="1" dirty="0">
                <a:solidFill>
                  <a:schemeClr val="bg1">
                    <a:lumMod val="65000"/>
                  </a:schemeClr>
                </a:solidFill>
              </a:rPr>
              <a:t>$ 179,008</a:t>
            </a:r>
          </a:p>
        </p:txBody>
      </p:sp>
      <p:sp>
        <p:nvSpPr>
          <p:cNvPr id="56" name="Rectángulo 55"/>
          <p:cNvSpPr/>
          <p:nvPr/>
        </p:nvSpPr>
        <p:spPr>
          <a:xfrm>
            <a:off x="10934088" y="3985597"/>
            <a:ext cx="1080000" cy="1080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bg1">
                    <a:lumMod val="65000"/>
                  </a:schemeClr>
                </a:solidFill>
              </a:rPr>
              <a:t>45%</a:t>
            </a:r>
          </a:p>
        </p:txBody>
      </p:sp>
      <p:pic>
        <p:nvPicPr>
          <p:cNvPr id="12" name="Imagen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03600" y="1062801"/>
            <a:ext cx="900000" cy="900000"/>
          </a:xfrm>
          <a:prstGeom prst="rect">
            <a:avLst/>
          </a:prstGeom>
        </p:spPr>
      </p:pic>
      <p:pic>
        <p:nvPicPr>
          <p:cNvPr id="31" name="Imagen 30"/>
          <p:cNvPicPr>
            <a:picLocks noChangeAspect="1"/>
          </p:cNvPicPr>
          <p:nvPr/>
        </p:nvPicPr>
        <p:blipFill rotWithShape="1">
          <a:blip r:embed="rId6">
            <a:extLst>
              <a:ext uri="{28A0092B-C50C-407E-A947-70E740481C1C}">
                <a14:useLocalDpi xmlns:a14="http://schemas.microsoft.com/office/drawing/2010/main" val="0"/>
              </a:ext>
            </a:extLst>
          </a:blip>
          <a:srcRect b="18547"/>
          <a:stretch/>
        </p:blipFill>
        <p:spPr>
          <a:xfrm>
            <a:off x="3818943" y="2581536"/>
            <a:ext cx="1104931" cy="900000"/>
          </a:xfrm>
          <a:prstGeom prst="rect">
            <a:avLst/>
          </a:prstGeom>
        </p:spPr>
      </p:pic>
      <p:pic>
        <p:nvPicPr>
          <p:cNvPr id="34" name="Imagen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42338" y="3920131"/>
            <a:ext cx="900000" cy="900000"/>
          </a:xfrm>
          <a:prstGeom prst="rect">
            <a:avLst/>
          </a:prstGeom>
        </p:spPr>
      </p:pic>
      <p:cxnSp>
        <p:nvCxnSpPr>
          <p:cNvPr id="55" name="Conector recto 54">
            <a:extLst>
              <a:ext uri="{FF2B5EF4-FFF2-40B4-BE49-F238E27FC236}">
                <a16:creationId xmlns:a16="http://schemas.microsoft.com/office/drawing/2014/main" id="{929C9FBF-A8F2-1A46-BF06-BF2F679DB1D3}"/>
              </a:ext>
            </a:extLst>
          </p:cNvPr>
          <p:cNvCxnSpPr>
            <a:cxnSpLocks/>
          </p:cNvCxnSpPr>
          <p:nvPr/>
        </p:nvCxnSpPr>
        <p:spPr>
          <a:xfrm>
            <a:off x="3087297" y="5136301"/>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ectángulo 56">
            <a:extLst>
              <a:ext uri="{FF2B5EF4-FFF2-40B4-BE49-F238E27FC236}">
                <a16:creationId xmlns:a16="http://schemas.microsoft.com/office/drawing/2014/main" id="{1BD5CA29-BD7B-A947-ADC3-6A8CBAC41CE5}"/>
              </a:ext>
            </a:extLst>
          </p:cNvPr>
          <p:cNvSpPr/>
          <p:nvPr/>
        </p:nvSpPr>
        <p:spPr>
          <a:xfrm>
            <a:off x="3100700" y="5259875"/>
            <a:ext cx="2400604" cy="830997"/>
          </a:xfrm>
          <a:prstGeom prst="rect">
            <a:avLst/>
          </a:prstGeom>
        </p:spPr>
        <p:txBody>
          <a:bodyPr wrap="square">
            <a:spAutoFit/>
          </a:bodyPr>
          <a:lstStyle/>
          <a:p>
            <a:pPr algn="ctr"/>
            <a:r>
              <a:rPr lang="es-CO" sz="4800" b="1" dirty="0">
                <a:solidFill>
                  <a:srgbClr val="C00000"/>
                </a:solidFill>
              </a:rPr>
              <a:t>TOTAL</a:t>
            </a:r>
          </a:p>
        </p:txBody>
      </p:sp>
      <p:sp>
        <p:nvSpPr>
          <p:cNvPr id="58" name="Rectángulo 57">
            <a:extLst>
              <a:ext uri="{FF2B5EF4-FFF2-40B4-BE49-F238E27FC236}">
                <a16:creationId xmlns:a16="http://schemas.microsoft.com/office/drawing/2014/main" id="{1BD5CA29-BD7B-A947-ADC3-6A8CBAC41CE5}"/>
              </a:ext>
            </a:extLst>
          </p:cNvPr>
          <p:cNvSpPr/>
          <p:nvPr/>
        </p:nvSpPr>
        <p:spPr>
          <a:xfrm>
            <a:off x="5888443" y="5259875"/>
            <a:ext cx="1733473" cy="830997"/>
          </a:xfrm>
          <a:prstGeom prst="rect">
            <a:avLst/>
          </a:prstGeom>
        </p:spPr>
        <p:txBody>
          <a:bodyPr wrap="square">
            <a:spAutoFit/>
          </a:bodyPr>
          <a:lstStyle/>
          <a:p>
            <a:pPr algn="ctr"/>
            <a:r>
              <a:rPr lang="es-CO" sz="4800" b="1" dirty="0">
                <a:solidFill>
                  <a:srgbClr val="C00000"/>
                </a:solidFill>
              </a:rPr>
              <a:t>1,001</a:t>
            </a:r>
          </a:p>
        </p:txBody>
      </p:sp>
      <p:sp>
        <p:nvSpPr>
          <p:cNvPr id="59" name="Rectángulo 58">
            <a:extLst>
              <a:ext uri="{FF2B5EF4-FFF2-40B4-BE49-F238E27FC236}">
                <a16:creationId xmlns:a16="http://schemas.microsoft.com/office/drawing/2014/main" id="{1BD5CA29-BD7B-A947-ADC3-6A8CBAC41CE5}"/>
              </a:ext>
            </a:extLst>
          </p:cNvPr>
          <p:cNvSpPr/>
          <p:nvPr/>
        </p:nvSpPr>
        <p:spPr>
          <a:xfrm>
            <a:off x="8160270" y="5259875"/>
            <a:ext cx="2697992" cy="830997"/>
          </a:xfrm>
          <a:prstGeom prst="rect">
            <a:avLst/>
          </a:prstGeom>
        </p:spPr>
        <p:txBody>
          <a:bodyPr wrap="square">
            <a:spAutoFit/>
          </a:bodyPr>
          <a:lstStyle/>
          <a:p>
            <a:pPr algn="ctr"/>
            <a:r>
              <a:rPr lang="es-CO" sz="4800" b="1" dirty="0">
                <a:solidFill>
                  <a:srgbClr val="C00000"/>
                </a:solidFill>
              </a:rPr>
              <a:t>$ 402,220</a:t>
            </a:r>
          </a:p>
        </p:txBody>
      </p:sp>
      <p:cxnSp>
        <p:nvCxnSpPr>
          <p:cNvPr id="60" name="Conector recto 59">
            <a:extLst>
              <a:ext uri="{FF2B5EF4-FFF2-40B4-BE49-F238E27FC236}">
                <a16:creationId xmlns:a16="http://schemas.microsoft.com/office/drawing/2014/main" id="{718732E1-BAE6-DB40-A057-CE8F044A2C34}"/>
              </a:ext>
            </a:extLst>
          </p:cNvPr>
          <p:cNvCxnSpPr>
            <a:cxnSpLocks/>
          </p:cNvCxnSpPr>
          <p:nvPr/>
        </p:nvCxnSpPr>
        <p:spPr>
          <a:xfrm>
            <a:off x="5544463" y="5262079"/>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61" name="Conector recto 60">
            <a:extLst>
              <a:ext uri="{FF2B5EF4-FFF2-40B4-BE49-F238E27FC236}">
                <a16:creationId xmlns:a16="http://schemas.microsoft.com/office/drawing/2014/main" id="{A772EF1D-B981-9144-AF91-5413013A6D7E}"/>
              </a:ext>
            </a:extLst>
          </p:cNvPr>
          <p:cNvCxnSpPr>
            <a:cxnSpLocks/>
          </p:cNvCxnSpPr>
          <p:nvPr/>
        </p:nvCxnSpPr>
        <p:spPr>
          <a:xfrm>
            <a:off x="7896195" y="5262079"/>
            <a:ext cx="0" cy="765276"/>
          </a:xfrm>
          <a:prstGeom prst="line">
            <a:avLst/>
          </a:prstGeom>
        </p:spPr>
        <p:style>
          <a:lnRef idx="1">
            <a:schemeClr val="dk1"/>
          </a:lnRef>
          <a:fillRef idx="0">
            <a:schemeClr val="dk1"/>
          </a:fillRef>
          <a:effectRef idx="0">
            <a:schemeClr val="dk1"/>
          </a:effectRef>
          <a:fontRef idx="minor">
            <a:schemeClr val="tx1"/>
          </a:fontRef>
        </p:style>
      </p:cxnSp>
      <p:pic>
        <p:nvPicPr>
          <p:cNvPr id="32" name="Imagen 31"/>
          <p:cNvPicPr>
            <a:picLocks noChangeAspect="1"/>
          </p:cNvPicPr>
          <p:nvPr/>
        </p:nvPicPr>
        <p:blipFill rotWithShape="1">
          <a:blip r:embed="rId8" cstate="print">
            <a:extLst>
              <a:ext uri="{28A0092B-C50C-407E-A947-70E740481C1C}">
                <a14:useLocalDpi xmlns:a14="http://schemas.microsoft.com/office/drawing/2010/main" val="0"/>
              </a:ext>
            </a:extLst>
          </a:blip>
          <a:srcRect b="11708"/>
          <a:stretch/>
        </p:blipFill>
        <p:spPr>
          <a:xfrm>
            <a:off x="10434726" y="1776662"/>
            <a:ext cx="381374" cy="360000"/>
          </a:xfrm>
          <a:prstGeom prst="rect">
            <a:avLst/>
          </a:prstGeom>
        </p:spPr>
      </p:pic>
      <p:pic>
        <p:nvPicPr>
          <p:cNvPr id="64" name="Imagen 63"/>
          <p:cNvPicPr>
            <a:picLocks noChangeAspect="1"/>
          </p:cNvPicPr>
          <p:nvPr/>
        </p:nvPicPr>
        <p:blipFill rotWithShape="1">
          <a:blip r:embed="rId8" cstate="print">
            <a:extLst>
              <a:ext uri="{28A0092B-C50C-407E-A947-70E740481C1C}">
                <a14:useLocalDpi xmlns:a14="http://schemas.microsoft.com/office/drawing/2010/main" val="0"/>
              </a:ext>
            </a:extLst>
          </a:blip>
          <a:srcRect b="11708"/>
          <a:stretch/>
        </p:blipFill>
        <p:spPr>
          <a:xfrm>
            <a:off x="10434726" y="3365712"/>
            <a:ext cx="381374" cy="360000"/>
          </a:xfrm>
          <a:prstGeom prst="rect">
            <a:avLst/>
          </a:prstGeom>
        </p:spPr>
      </p:pic>
    </p:spTree>
    <p:extLst>
      <p:ext uri="{BB962C8B-B14F-4D97-AF65-F5344CB8AC3E}">
        <p14:creationId xmlns:p14="http://schemas.microsoft.com/office/powerpoint/2010/main" val="18365160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Ocupación por Estado Jurídico</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619611" cy="276999"/>
          </a:xfrm>
          <a:prstGeom prst="rect">
            <a:avLst/>
          </a:prstGeom>
          <a:noFill/>
        </p:spPr>
        <p:txBody>
          <a:bodyPr wrap="none" rtlCol="0">
            <a:spAutoFit/>
          </a:bodyPr>
          <a:lstStyle/>
          <a:p>
            <a:r>
              <a:rPr lang="es-CO" sz="1200" b="1" i="1" dirty="0"/>
              <a:t>Corte: </a:t>
            </a:r>
            <a:r>
              <a:rPr lang="es-CO" sz="1200" i="1" dirty="0"/>
              <a:t>octubre de 2019</a:t>
            </a:r>
          </a:p>
        </p:txBody>
      </p:sp>
      <p:cxnSp>
        <p:nvCxnSpPr>
          <p:cNvPr id="106" name="Conector recto 105"/>
          <p:cNvCxnSpPr/>
          <p:nvPr/>
        </p:nvCxnSpPr>
        <p:spPr>
          <a:xfrm>
            <a:off x="2676297" y="1113694"/>
            <a:ext cx="0" cy="52247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Imagen 2"/>
          <p:cNvPicPr>
            <a:picLocks noChangeAspect="1"/>
          </p:cNvPicPr>
          <p:nvPr/>
        </p:nvPicPr>
        <p:blipFill rotWithShape="1">
          <a:blip r:embed="rId3">
            <a:extLst>
              <a:ext uri="{28A0092B-C50C-407E-A947-70E740481C1C}">
                <a14:useLocalDpi xmlns:a14="http://schemas.microsoft.com/office/drawing/2010/main" val="0"/>
              </a:ext>
            </a:extLst>
          </a:blip>
          <a:srcRect t="2138" r="27026" b="74341"/>
          <a:stretch/>
        </p:blipFill>
        <p:spPr>
          <a:xfrm>
            <a:off x="3887" y="282042"/>
            <a:ext cx="1787028" cy="576000"/>
          </a:xfrm>
          <a:prstGeom prst="rect">
            <a:avLst/>
          </a:prstGeom>
        </p:spPr>
      </p:pic>
      <p:pic>
        <p:nvPicPr>
          <p:cNvPr id="49" name="Imagen 48">
            <a:hlinkClick r:id="" action="ppaction://noaction"/>
            <a:extLst>
              <a:ext uri="{FF2B5EF4-FFF2-40B4-BE49-F238E27FC236}">
                <a16:creationId xmlns:a16="http://schemas.microsoft.com/office/drawing/2014/main" id="{64A2045F-7BAF-114A-83C5-CFCB625118A9}"/>
              </a:ext>
            </a:extLst>
          </p:cNvPr>
          <p:cNvPicPr>
            <a:picLocks noChangeAspect="1"/>
          </p:cNvPicPr>
          <p:nvPr/>
        </p:nvPicPr>
        <p:blipFill>
          <a:blip r:embed="rId4"/>
          <a:stretch>
            <a:fillRect/>
          </a:stretch>
        </p:blipFill>
        <p:spPr>
          <a:xfrm>
            <a:off x="630097" y="3090007"/>
            <a:ext cx="1488402" cy="1093046"/>
          </a:xfrm>
          <a:prstGeom prst="rect">
            <a:avLst/>
          </a:prstGeom>
        </p:spPr>
      </p:pic>
      <p:graphicFrame>
        <p:nvGraphicFramePr>
          <p:cNvPr id="4" name="Tabla 3"/>
          <p:cNvGraphicFramePr>
            <a:graphicFrameLocks noGrp="1"/>
          </p:cNvGraphicFramePr>
          <p:nvPr>
            <p:extLst/>
          </p:nvPr>
        </p:nvGraphicFramePr>
        <p:xfrm>
          <a:off x="4054148" y="1986908"/>
          <a:ext cx="6695731" cy="3370593"/>
        </p:xfrm>
        <a:graphic>
          <a:graphicData uri="http://schemas.openxmlformats.org/drawingml/2006/table">
            <a:tbl>
              <a:tblPr/>
              <a:tblGrid>
                <a:gridCol w="1653267">
                  <a:extLst>
                    <a:ext uri="{9D8B030D-6E8A-4147-A177-3AD203B41FA5}">
                      <a16:colId xmlns:a16="http://schemas.microsoft.com/office/drawing/2014/main" val="20000"/>
                    </a:ext>
                  </a:extLst>
                </a:gridCol>
                <a:gridCol w="2236435">
                  <a:extLst>
                    <a:ext uri="{9D8B030D-6E8A-4147-A177-3AD203B41FA5}">
                      <a16:colId xmlns:a16="http://schemas.microsoft.com/office/drawing/2014/main" val="20001"/>
                    </a:ext>
                  </a:extLst>
                </a:gridCol>
                <a:gridCol w="1223010">
                  <a:extLst>
                    <a:ext uri="{9D8B030D-6E8A-4147-A177-3AD203B41FA5}">
                      <a16:colId xmlns:a16="http://schemas.microsoft.com/office/drawing/2014/main" val="20002"/>
                    </a:ext>
                  </a:extLst>
                </a:gridCol>
                <a:gridCol w="1583019">
                  <a:extLst>
                    <a:ext uri="{9D8B030D-6E8A-4147-A177-3AD203B41FA5}">
                      <a16:colId xmlns:a16="http://schemas.microsoft.com/office/drawing/2014/main" val="20003"/>
                    </a:ext>
                  </a:extLst>
                </a:gridCol>
              </a:tblGrid>
              <a:tr h="364887">
                <a:tc>
                  <a:txBody>
                    <a:bodyPr/>
                    <a:lstStyle/>
                    <a:p>
                      <a:pPr algn="ctr" fontAlgn="ctr"/>
                      <a:r>
                        <a:rPr lang="es-CO" sz="1600" b="1" i="0" u="none" strike="noStrike" dirty="0">
                          <a:solidFill>
                            <a:srgbClr val="000000"/>
                          </a:solidFill>
                          <a:effectLst/>
                          <a:latin typeface="Calibri" panose="020F0502020204030204" pitchFamily="34" charset="0"/>
                        </a:rPr>
                        <a:t>Estado Jurídico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600" b="1" i="0" u="none" strike="noStrike">
                          <a:solidFill>
                            <a:srgbClr val="000000"/>
                          </a:solidFill>
                          <a:effectLst/>
                          <a:latin typeface="Calibri" panose="020F0502020204030204" pitchFamily="34" charset="0"/>
                        </a:rPr>
                        <a:t>Tipo de Inmueble</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600" b="1" i="0" u="none" strike="noStrike">
                          <a:solidFill>
                            <a:srgbClr val="000000"/>
                          </a:solidFill>
                          <a:effectLst/>
                          <a:latin typeface="Calibri" panose="020F0502020204030204" pitchFamily="34" charset="0"/>
                        </a:rPr>
                        <a:t>No. Inm.</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1600" b="1" i="0" u="none" strike="noStrike" dirty="0">
                          <a:solidFill>
                            <a:srgbClr val="000000"/>
                          </a:solidFill>
                          <a:effectLst/>
                          <a:latin typeface="Calibri" panose="020F0502020204030204" pitchFamily="34" charset="0"/>
                        </a:rPr>
                        <a:t>Precio Base de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464827">
                <a:tc rowSpan="2">
                  <a:txBody>
                    <a:bodyPr/>
                    <a:lstStyle/>
                    <a:p>
                      <a:pPr algn="ctr" fontAlgn="ctr"/>
                      <a:r>
                        <a:rPr lang="es-CO" sz="1600" b="0" i="0" u="none" strike="noStrike" dirty="0">
                          <a:solidFill>
                            <a:srgbClr val="000000"/>
                          </a:solidFill>
                          <a:effectLst/>
                          <a:latin typeface="Calibri" panose="020F0502020204030204" pitchFamily="34" charset="0"/>
                        </a:rPr>
                        <a:t>DESOCUPADO</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0" i="0" u="none" strike="noStrike" dirty="0">
                          <a:solidFill>
                            <a:srgbClr val="000000"/>
                          </a:solidFill>
                          <a:effectLst/>
                          <a:latin typeface="Calibri" panose="020F0502020204030204" pitchFamily="34" charset="0"/>
                        </a:rPr>
                        <a:t>EXTINTOS</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CO" sz="1600" b="0" i="0" u="none" strike="noStrike" dirty="0">
                          <a:solidFill>
                            <a:srgbClr val="000000"/>
                          </a:solidFill>
                          <a:effectLst/>
                          <a:latin typeface="Calibri" panose="020F0502020204030204" pitchFamily="34" charset="0"/>
                        </a:rPr>
                        <a:t>115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s-CO" sz="1600" b="0" i="0" u="none" strike="noStrike" dirty="0">
                          <a:solidFill>
                            <a:srgbClr val="000000"/>
                          </a:solidFill>
                          <a:effectLst/>
                          <a:latin typeface="Calibri" panose="020F0502020204030204" pitchFamily="34" charset="0"/>
                        </a:rPr>
                        <a:t>$ 72,429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542291">
                <a:tc vMerge="1">
                  <a:txBody>
                    <a:bodyPr/>
                    <a:lstStyle/>
                    <a:p>
                      <a:endParaRPr lang="es-CO"/>
                    </a:p>
                  </a:txBody>
                  <a:tcPr/>
                </a:tc>
                <a:tc>
                  <a:txBody>
                    <a:bodyPr/>
                    <a:lstStyle/>
                    <a:p>
                      <a:pPr algn="l" fontAlgn="b"/>
                      <a:r>
                        <a:rPr lang="es-CO" sz="1600" b="0" i="0" u="none" strike="noStrike" dirty="0">
                          <a:solidFill>
                            <a:srgbClr val="000000"/>
                          </a:solidFill>
                          <a:effectLst/>
                          <a:latin typeface="Calibri" panose="020F0502020204030204" pitchFamily="34" charset="0"/>
                        </a:rPr>
                        <a:t>ENAJENACIÓN TEMPRANA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dirty="0">
                          <a:solidFill>
                            <a:srgbClr val="000000"/>
                          </a:solidFill>
                          <a:effectLst/>
                          <a:latin typeface="Calibri" panose="020F0502020204030204" pitchFamily="34" charset="0"/>
                        </a:rPr>
                        <a:t>233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s-CO" sz="1600" b="0" i="0" u="none" strike="noStrike" dirty="0">
                          <a:solidFill>
                            <a:srgbClr val="000000"/>
                          </a:solidFill>
                          <a:effectLst/>
                          <a:latin typeface="Calibri" panose="020F0502020204030204" pitchFamily="34" charset="0"/>
                        </a:rPr>
                        <a:t>$ 86,296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1595">
                <a:tc gridSpan="2">
                  <a:txBody>
                    <a:bodyPr/>
                    <a:lstStyle/>
                    <a:p>
                      <a:pPr algn="ctr" fontAlgn="ctr"/>
                      <a:r>
                        <a:rPr lang="es-CO" sz="1600" b="0" i="0" u="none" strike="noStrike">
                          <a:solidFill>
                            <a:srgbClr val="000000"/>
                          </a:solidFill>
                          <a:effectLst/>
                          <a:latin typeface="Calibri" panose="020F0502020204030204" pitchFamily="34" charset="0"/>
                        </a:rPr>
                        <a:t>SUBTOTAL</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hMerge="1">
                  <a:txBody>
                    <a:bodyPr/>
                    <a:lstStyle/>
                    <a:p>
                      <a:endParaRPr lang="es-CO"/>
                    </a:p>
                  </a:txBody>
                  <a:tcPr/>
                </a:tc>
                <a:tc>
                  <a:txBody>
                    <a:bodyPr/>
                    <a:lstStyle/>
                    <a:p>
                      <a:pPr algn="ctr" fontAlgn="b"/>
                      <a:r>
                        <a:rPr lang="es-CO" sz="1600" b="0" i="0" u="none" strike="noStrike" dirty="0">
                          <a:solidFill>
                            <a:srgbClr val="000000"/>
                          </a:solidFill>
                          <a:effectLst/>
                          <a:latin typeface="Calibri" panose="020F0502020204030204" pitchFamily="34" charset="0"/>
                        </a:rPr>
                        <a:t>348</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1600" b="0" i="0" u="none" strike="noStrike" dirty="0">
                          <a:solidFill>
                            <a:srgbClr val="000000"/>
                          </a:solidFill>
                          <a:effectLst/>
                          <a:latin typeface="Calibri" panose="020F0502020204030204" pitchFamily="34" charset="0"/>
                        </a:rPr>
                        <a:t>$ 158,726</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03"/>
                  </a:ext>
                </a:extLst>
              </a:tr>
              <a:tr h="393064">
                <a:tc rowSpan="2">
                  <a:txBody>
                    <a:bodyPr/>
                    <a:lstStyle/>
                    <a:p>
                      <a:pPr algn="ctr" fontAlgn="ctr"/>
                      <a:r>
                        <a:rPr lang="es-CO" sz="1600" b="0" i="0" u="none" strike="noStrike">
                          <a:solidFill>
                            <a:srgbClr val="000000"/>
                          </a:solidFill>
                          <a:effectLst/>
                          <a:latin typeface="Calibri" panose="020F0502020204030204" pitchFamily="34" charset="0"/>
                        </a:rPr>
                        <a:t>ARRENDADO</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0" i="0" u="none" strike="noStrike">
                          <a:solidFill>
                            <a:srgbClr val="000000"/>
                          </a:solidFill>
                          <a:effectLst/>
                          <a:latin typeface="Calibri" panose="020F0502020204030204" pitchFamily="34" charset="0"/>
                        </a:rPr>
                        <a:t>EXTINTOS</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CO" sz="1600" b="0" i="0" u="none" strike="noStrike" dirty="0">
                          <a:solidFill>
                            <a:srgbClr val="000000"/>
                          </a:solidFill>
                          <a:effectLst/>
                          <a:latin typeface="Calibri" panose="020F0502020204030204" pitchFamily="34" charset="0"/>
                        </a:rPr>
                        <a:t>78</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s-CO" sz="1600" b="0" i="0" u="none" strike="noStrike" dirty="0">
                          <a:solidFill>
                            <a:srgbClr val="000000"/>
                          </a:solidFill>
                          <a:effectLst/>
                          <a:latin typeface="Calibri" panose="020F0502020204030204" pitchFamily="34" charset="0"/>
                        </a:rPr>
                        <a:t>$ 55,187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542291">
                <a:tc vMerge="1">
                  <a:txBody>
                    <a:bodyPr/>
                    <a:lstStyle/>
                    <a:p>
                      <a:endParaRPr lang="es-CO"/>
                    </a:p>
                  </a:txBody>
                  <a:tcPr/>
                </a:tc>
                <a:tc>
                  <a:txBody>
                    <a:bodyPr/>
                    <a:lstStyle/>
                    <a:p>
                      <a:pPr algn="l" fontAlgn="b"/>
                      <a:r>
                        <a:rPr lang="es-CO" sz="1600" b="0" i="0" u="none" strike="noStrike">
                          <a:solidFill>
                            <a:srgbClr val="000000"/>
                          </a:solidFill>
                          <a:effectLst/>
                          <a:latin typeface="Calibri" panose="020F0502020204030204" pitchFamily="34" charset="0"/>
                        </a:rPr>
                        <a:t>ENAJENACIÓN TEMPRANA</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CO" sz="1600" b="0" i="0" u="none" strike="noStrike" dirty="0">
                          <a:solidFill>
                            <a:srgbClr val="000000"/>
                          </a:solidFill>
                          <a:effectLst/>
                          <a:latin typeface="Calibri" panose="020F0502020204030204" pitchFamily="34" charset="0"/>
                        </a:rPr>
                        <a:t>45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600" b="0" i="0" u="none" strike="noStrike" dirty="0">
                          <a:solidFill>
                            <a:srgbClr val="000000"/>
                          </a:solidFill>
                          <a:effectLst/>
                          <a:latin typeface="Calibri" panose="020F0502020204030204" pitchFamily="34" charset="0"/>
                        </a:rPr>
                        <a:t>$ 9,219</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1595">
                <a:tc gridSpan="2">
                  <a:txBody>
                    <a:bodyPr/>
                    <a:lstStyle/>
                    <a:p>
                      <a:pPr algn="ctr" fontAlgn="ctr"/>
                      <a:r>
                        <a:rPr lang="es-CO" sz="1600" b="0" i="0" u="none" strike="noStrike" dirty="0">
                          <a:solidFill>
                            <a:srgbClr val="000000"/>
                          </a:solidFill>
                          <a:effectLst/>
                          <a:latin typeface="Calibri" panose="020F0502020204030204" pitchFamily="34" charset="0"/>
                        </a:rPr>
                        <a:t>SUBTOTAL</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hMerge="1">
                  <a:txBody>
                    <a:bodyPr/>
                    <a:lstStyle/>
                    <a:p>
                      <a:endParaRPr lang="es-CO"/>
                    </a:p>
                  </a:txBody>
                  <a:tcPr/>
                </a:tc>
                <a:tc>
                  <a:txBody>
                    <a:bodyPr/>
                    <a:lstStyle/>
                    <a:p>
                      <a:pPr algn="ctr" fontAlgn="b"/>
                      <a:r>
                        <a:rPr lang="es-CO" sz="1600" b="0" i="0" u="none" strike="noStrike" dirty="0">
                          <a:solidFill>
                            <a:srgbClr val="000000"/>
                          </a:solidFill>
                          <a:effectLst/>
                          <a:latin typeface="Calibri" panose="020F0502020204030204" pitchFamily="34" charset="0"/>
                        </a:rPr>
                        <a:t>123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1600" b="0" i="0" u="none" strike="noStrike" dirty="0">
                          <a:solidFill>
                            <a:srgbClr val="000000"/>
                          </a:solidFill>
                          <a:effectLst/>
                          <a:latin typeface="Calibri" panose="020F0502020204030204" pitchFamily="34" charset="0"/>
                        </a:rPr>
                        <a:t>$ 64,406</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06"/>
                  </a:ext>
                </a:extLst>
              </a:tr>
              <a:tr h="424185">
                <a:tc gridSpan="2">
                  <a:txBody>
                    <a:bodyPr/>
                    <a:lstStyle/>
                    <a:p>
                      <a:pPr algn="ctr" fontAlgn="b"/>
                      <a:r>
                        <a:rPr lang="es-CO" sz="1600" b="1" i="0" u="none" strike="noStrike">
                          <a:solidFill>
                            <a:srgbClr val="000000"/>
                          </a:solidFill>
                          <a:effectLst/>
                          <a:latin typeface="Calibri" panose="020F0502020204030204" pitchFamily="34" charset="0"/>
                        </a:rPr>
                        <a:t>TOTALES</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ctr" fontAlgn="b"/>
                      <a:r>
                        <a:rPr lang="es-CO" sz="1600" b="1" i="0" u="none" strike="noStrike" dirty="0">
                          <a:solidFill>
                            <a:srgbClr val="000000"/>
                          </a:solidFill>
                          <a:effectLst/>
                          <a:latin typeface="Calibri" panose="020F0502020204030204" pitchFamily="34" charset="0"/>
                        </a:rPr>
                        <a:t>471</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CO" sz="1600" b="1" i="0" u="none" strike="noStrike" dirty="0">
                          <a:solidFill>
                            <a:srgbClr val="000000"/>
                          </a:solidFill>
                          <a:effectLst/>
                          <a:latin typeface="Calibri" panose="020F0502020204030204" pitchFamily="34" charset="0"/>
                        </a:rPr>
                        <a:t>$ 223,131</a:t>
                      </a:r>
                    </a:p>
                  </a:txBody>
                  <a:tcPr marL="9525" marR="9525" marT="9525"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97414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ángulo 88">
            <a:extLst>
              <a:ext uri="{FF2B5EF4-FFF2-40B4-BE49-F238E27FC236}">
                <a16:creationId xmlns:a16="http://schemas.microsoft.com/office/drawing/2014/main" id="{2747D79B-6EAA-6F46-BFE4-C66C0EBDC77A}"/>
              </a:ext>
            </a:extLst>
          </p:cNvPr>
          <p:cNvSpPr/>
          <p:nvPr/>
        </p:nvSpPr>
        <p:spPr>
          <a:xfrm>
            <a:off x="374108" y="193970"/>
            <a:ext cx="1152000" cy="972000"/>
          </a:xfrm>
          <a:prstGeom prst="rect">
            <a:avLst/>
          </a:prstGeom>
          <a:solidFill>
            <a:srgbClr val="FCCB1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s-CO" sz="1600" b="1" dirty="0">
              <a:solidFill>
                <a:schemeClr val="tx1"/>
              </a:solidFill>
              <a:cs typeface="Arial Narrow" charset="0"/>
            </a:endParaRPr>
          </a:p>
        </p:txBody>
      </p:sp>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Disponible por Tipo de inmueble</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619611" cy="276999"/>
          </a:xfrm>
          <a:prstGeom prst="rect">
            <a:avLst/>
          </a:prstGeom>
          <a:noFill/>
        </p:spPr>
        <p:txBody>
          <a:bodyPr wrap="none" rtlCol="0">
            <a:spAutoFit/>
          </a:bodyPr>
          <a:lstStyle/>
          <a:p>
            <a:r>
              <a:rPr lang="es-CO" sz="1200" b="1" i="1" dirty="0"/>
              <a:t>Corte: </a:t>
            </a:r>
            <a:r>
              <a:rPr lang="es-CO" sz="1200" i="1" dirty="0"/>
              <a:t>octubre de 2019</a:t>
            </a:r>
          </a:p>
        </p:txBody>
      </p:sp>
      <p:sp>
        <p:nvSpPr>
          <p:cNvPr id="72" name="CuadroTexto 71">
            <a:extLst>
              <a:ext uri="{FF2B5EF4-FFF2-40B4-BE49-F238E27FC236}">
                <a16:creationId xmlns:a16="http://schemas.microsoft.com/office/drawing/2014/main" id="{01402456-9F70-A041-8C86-768EA4B842CD}"/>
              </a:ext>
            </a:extLst>
          </p:cNvPr>
          <p:cNvSpPr txBox="1"/>
          <p:nvPr/>
        </p:nvSpPr>
        <p:spPr>
          <a:xfrm>
            <a:off x="1306853" y="1718648"/>
            <a:ext cx="2410082" cy="451406"/>
          </a:xfrm>
          <a:prstGeom prst="rect">
            <a:avLst/>
          </a:prstGeom>
          <a:noFill/>
        </p:spPr>
        <p:txBody>
          <a:bodyPr wrap="square" rtlCol="0">
            <a:spAutoFit/>
          </a:bodyPr>
          <a:lstStyle/>
          <a:p>
            <a:pPr algn="ctr">
              <a:lnSpc>
                <a:spcPts val="2780"/>
              </a:lnSpc>
            </a:pPr>
            <a:r>
              <a:rPr lang="es-CO" b="1" dirty="0">
                <a:cs typeface="Arial Narrow" charset="0"/>
              </a:rPr>
              <a:t>Vivienda</a:t>
            </a:r>
          </a:p>
        </p:txBody>
      </p:sp>
      <p:cxnSp>
        <p:nvCxnSpPr>
          <p:cNvPr id="73" name="Conector recto 72">
            <a:extLst>
              <a:ext uri="{FF2B5EF4-FFF2-40B4-BE49-F238E27FC236}">
                <a16:creationId xmlns:a16="http://schemas.microsoft.com/office/drawing/2014/main" id="{929C9FBF-A8F2-1A46-BF06-BF2F679DB1D3}"/>
              </a:ext>
            </a:extLst>
          </p:cNvPr>
          <p:cNvCxnSpPr>
            <a:cxnSpLocks/>
          </p:cNvCxnSpPr>
          <p:nvPr/>
        </p:nvCxnSpPr>
        <p:spPr>
          <a:xfrm>
            <a:off x="1293665" y="2116319"/>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ángulo 73">
            <a:extLst>
              <a:ext uri="{FF2B5EF4-FFF2-40B4-BE49-F238E27FC236}">
                <a16:creationId xmlns:a16="http://schemas.microsoft.com/office/drawing/2014/main" id="{1BD5CA29-BD7B-A947-ADC3-6A8CBAC41CE5}"/>
              </a:ext>
            </a:extLst>
          </p:cNvPr>
          <p:cNvSpPr/>
          <p:nvPr/>
        </p:nvSpPr>
        <p:spPr>
          <a:xfrm>
            <a:off x="4110084" y="963169"/>
            <a:ext cx="1733473" cy="1107996"/>
          </a:xfrm>
          <a:prstGeom prst="rect">
            <a:avLst/>
          </a:prstGeom>
        </p:spPr>
        <p:txBody>
          <a:bodyPr wrap="square">
            <a:spAutoFit/>
          </a:bodyPr>
          <a:lstStyle/>
          <a:p>
            <a:pPr algn="ctr"/>
            <a:r>
              <a:rPr lang="es-CO" sz="6600" b="1" dirty="0"/>
              <a:t>754</a:t>
            </a:r>
          </a:p>
        </p:txBody>
      </p:sp>
      <p:cxnSp>
        <p:nvCxnSpPr>
          <p:cNvPr id="75" name="Conector recto 74">
            <a:extLst>
              <a:ext uri="{FF2B5EF4-FFF2-40B4-BE49-F238E27FC236}">
                <a16:creationId xmlns:a16="http://schemas.microsoft.com/office/drawing/2014/main" id="{A772EF1D-B981-9144-AF91-5413013A6D7E}"/>
              </a:ext>
            </a:extLst>
          </p:cNvPr>
          <p:cNvCxnSpPr>
            <a:cxnSpLocks/>
          </p:cNvCxnSpPr>
          <p:nvPr/>
        </p:nvCxnSpPr>
        <p:spPr>
          <a:xfrm>
            <a:off x="6102563" y="1135337"/>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77" name="Conector recto 76">
            <a:extLst>
              <a:ext uri="{FF2B5EF4-FFF2-40B4-BE49-F238E27FC236}">
                <a16:creationId xmlns:a16="http://schemas.microsoft.com/office/drawing/2014/main" id="{718732E1-BAE6-DB40-A057-CE8F044A2C34}"/>
              </a:ext>
            </a:extLst>
          </p:cNvPr>
          <p:cNvCxnSpPr>
            <a:cxnSpLocks/>
          </p:cNvCxnSpPr>
          <p:nvPr/>
        </p:nvCxnSpPr>
        <p:spPr>
          <a:xfrm>
            <a:off x="3750831" y="1135337"/>
            <a:ext cx="0" cy="765276"/>
          </a:xfrm>
          <a:prstGeom prst="line">
            <a:avLst/>
          </a:prstGeom>
        </p:spPr>
        <p:style>
          <a:lnRef idx="1">
            <a:schemeClr val="dk1"/>
          </a:lnRef>
          <a:fillRef idx="0">
            <a:schemeClr val="dk1"/>
          </a:fillRef>
          <a:effectRef idx="0">
            <a:schemeClr val="dk1"/>
          </a:effectRef>
          <a:fontRef idx="minor">
            <a:schemeClr val="tx1"/>
          </a:fontRef>
        </p:style>
      </p:cxnSp>
      <p:sp>
        <p:nvSpPr>
          <p:cNvPr id="78" name="Rectángulo 77">
            <a:extLst>
              <a:ext uri="{FF2B5EF4-FFF2-40B4-BE49-F238E27FC236}">
                <a16:creationId xmlns:a16="http://schemas.microsoft.com/office/drawing/2014/main" id="{1BD5CA29-BD7B-A947-ADC3-6A8CBAC41CE5}"/>
              </a:ext>
            </a:extLst>
          </p:cNvPr>
          <p:cNvSpPr/>
          <p:nvPr/>
        </p:nvSpPr>
        <p:spPr>
          <a:xfrm>
            <a:off x="6536053" y="1174183"/>
            <a:ext cx="2377689" cy="707886"/>
          </a:xfrm>
          <a:prstGeom prst="rect">
            <a:avLst/>
          </a:prstGeom>
        </p:spPr>
        <p:txBody>
          <a:bodyPr wrap="square">
            <a:spAutoFit/>
          </a:bodyPr>
          <a:lstStyle/>
          <a:p>
            <a:pPr algn="ctr"/>
            <a:r>
              <a:rPr lang="es-CO" sz="4000" b="1" dirty="0"/>
              <a:t>$ 191,699</a:t>
            </a:r>
          </a:p>
        </p:txBody>
      </p:sp>
      <p:sp>
        <p:nvSpPr>
          <p:cNvPr id="80" name="CuadroTexto 79">
            <a:extLst>
              <a:ext uri="{FF2B5EF4-FFF2-40B4-BE49-F238E27FC236}">
                <a16:creationId xmlns:a16="http://schemas.microsoft.com/office/drawing/2014/main" id="{01402456-9F70-A041-8C86-768EA4B842CD}"/>
              </a:ext>
            </a:extLst>
          </p:cNvPr>
          <p:cNvSpPr txBox="1"/>
          <p:nvPr/>
        </p:nvSpPr>
        <p:spPr>
          <a:xfrm>
            <a:off x="1306853" y="3156191"/>
            <a:ext cx="2410082" cy="451406"/>
          </a:xfrm>
          <a:prstGeom prst="rect">
            <a:avLst/>
          </a:prstGeom>
          <a:noFill/>
        </p:spPr>
        <p:txBody>
          <a:bodyPr wrap="square" rtlCol="0">
            <a:spAutoFit/>
          </a:bodyPr>
          <a:lstStyle/>
          <a:p>
            <a:pPr algn="ctr">
              <a:lnSpc>
                <a:spcPts val="2780"/>
              </a:lnSpc>
            </a:pPr>
            <a:r>
              <a:rPr lang="es-CO" b="1" dirty="0">
                <a:solidFill>
                  <a:schemeClr val="bg1">
                    <a:lumMod val="65000"/>
                  </a:schemeClr>
                </a:solidFill>
                <a:cs typeface="Arial Narrow" charset="0"/>
              </a:rPr>
              <a:t>Comercial</a:t>
            </a:r>
          </a:p>
        </p:txBody>
      </p:sp>
      <p:cxnSp>
        <p:nvCxnSpPr>
          <p:cNvPr id="81" name="Conector recto 80">
            <a:extLst>
              <a:ext uri="{FF2B5EF4-FFF2-40B4-BE49-F238E27FC236}">
                <a16:creationId xmlns:a16="http://schemas.microsoft.com/office/drawing/2014/main" id="{929C9FBF-A8F2-1A46-BF06-BF2F679DB1D3}"/>
              </a:ext>
            </a:extLst>
          </p:cNvPr>
          <p:cNvCxnSpPr>
            <a:cxnSpLocks/>
          </p:cNvCxnSpPr>
          <p:nvPr/>
        </p:nvCxnSpPr>
        <p:spPr>
          <a:xfrm>
            <a:off x="1293665" y="3540106"/>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ángulo 81">
            <a:extLst>
              <a:ext uri="{FF2B5EF4-FFF2-40B4-BE49-F238E27FC236}">
                <a16:creationId xmlns:a16="http://schemas.microsoft.com/office/drawing/2014/main" id="{1BD5CA29-BD7B-A947-ADC3-6A8CBAC41CE5}"/>
              </a:ext>
            </a:extLst>
          </p:cNvPr>
          <p:cNvSpPr/>
          <p:nvPr/>
        </p:nvSpPr>
        <p:spPr>
          <a:xfrm>
            <a:off x="4110084" y="2295208"/>
            <a:ext cx="1733473" cy="1107996"/>
          </a:xfrm>
          <a:prstGeom prst="rect">
            <a:avLst/>
          </a:prstGeom>
        </p:spPr>
        <p:txBody>
          <a:bodyPr wrap="square">
            <a:spAutoFit/>
          </a:bodyPr>
          <a:lstStyle/>
          <a:p>
            <a:pPr algn="ctr"/>
            <a:r>
              <a:rPr lang="es-CO" sz="6600" b="1" dirty="0">
                <a:solidFill>
                  <a:schemeClr val="bg1">
                    <a:lumMod val="65000"/>
                  </a:schemeClr>
                </a:solidFill>
              </a:rPr>
              <a:t>130</a:t>
            </a:r>
          </a:p>
        </p:txBody>
      </p:sp>
      <p:cxnSp>
        <p:nvCxnSpPr>
          <p:cNvPr id="83" name="Conector recto 82">
            <a:extLst>
              <a:ext uri="{FF2B5EF4-FFF2-40B4-BE49-F238E27FC236}">
                <a16:creationId xmlns:a16="http://schemas.microsoft.com/office/drawing/2014/main" id="{A772EF1D-B981-9144-AF91-5413013A6D7E}"/>
              </a:ext>
            </a:extLst>
          </p:cNvPr>
          <p:cNvCxnSpPr>
            <a:cxnSpLocks/>
          </p:cNvCxnSpPr>
          <p:nvPr/>
        </p:nvCxnSpPr>
        <p:spPr>
          <a:xfrm>
            <a:off x="6102563" y="2467376"/>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84" name="Conector recto 83">
            <a:extLst>
              <a:ext uri="{FF2B5EF4-FFF2-40B4-BE49-F238E27FC236}">
                <a16:creationId xmlns:a16="http://schemas.microsoft.com/office/drawing/2014/main" id="{718732E1-BAE6-DB40-A057-CE8F044A2C34}"/>
              </a:ext>
            </a:extLst>
          </p:cNvPr>
          <p:cNvCxnSpPr>
            <a:cxnSpLocks/>
          </p:cNvCxnSpPr>
          <p:nvPr/>
        </p:nvCxnSpPr>
        <p:spPr>
          <a:xfrm>
            <a:off x="3750831" y="2467376"/>
            <a:ext cx="0" cy="765276"/>
          </a:xfrm>
          <a:prstGeom prst="line">
            <a:avLst/>
          </a:prstGeom>
        </p:spPr>
        <p:style>
          <a:lnRef idx="1">
            <a:schemeClr val="dk1"/>
          </a:lnRef>
          <a:fillRef idx="0">
            <a:schemeClr val="dk1"/>
          </a:fillRef>
          <a:effectRef idx="0">
            <a:schemeClr val="dk1"/>
          </a:effectRef>
          <a:fontRef idx="minor">
            <a:schemeClr val="tx1"/>
          </a:fontRef>
        </p:style>
      </p:cxnSp>
      <p:sp>
        <p:nvSpPr>
          <p:cNvPr id="85" name="Rectángulo 84">
            <a:extLst>
              <a:ext uri="{FF2B5EF4-FFF2-40B4-BE49-F238E27FC236}">
                <a16:creationId xmlns:a16="http://schemas.microsoft.com/office/drawing/2014/main" id="{1BD5CA29-BD7B-A947-ADC3-6A8CBAC41CE5}"/>
              </a:ext>
            </a:extLst>
          </p:cNvPr>
          <p:cNvSpPr/>
          <p:nvPr/>
        </p:nvSpPr>
        <p:spPr>
          <a:xfrm>
            <a:off x="6536053" y="2506222"/>
            <a:ext cx="2377689" cy="707886"/>
          </a:xfrm>
          <a:prstGeom prst="rect">
            <a:avLst/>
          </a:prstGeom>
        </p:spPr>
        <p:txBody>
          <a:bodyPr wrap="square">
            <a:spAutoFit/>
          </a:bodyPr>
          <a:lstStyle/>
          <a:p>
            <a:pPr algn="ctr"/>
            <a:r>
              <a:rPr lang="es-CO" sz="4000" b="1" dirty="0">
                <a:solidFill>
                  <a:schemeClr val="bg1">
                    <a:lumMod val="65000"/>
                  </a:schemeClr>
                </a:solidFill>
              </a:rPr>
              <a:t>$ 58,912</a:t>
            </a:r>
          </a:p>
        </p:txBody>
      </p:sp>
      <p:pic>
        <p:nvPicPr>
          <p:cNvPr id="88" name="Imagen 87">
            <a:extLst>
              <a:ext uri="{FF2B5EF4-FFF2-40B4-BE49-F238E27FC236}">
                <a16:creationId xmlns:a16="http://schemas.microsoft.com/office/drawing/2014/main" id="{DC47981A-1D8C-6E4F-8A7D-77A00AB2B5A4}"/>
              </a:ext>
            </a:extLst>
          </p:cNvPr>
          <p:cNvPicPr>
            <a:picLocks noChangeAspect="1"/>
          </p:cNvPicPr>
          <p:nvPr/>
        </p:nvPicPr>
        <p:blipFill>
          <a:blip r:embed="rId3"/>
          <a:stretch>
            <a:fillRect/>
          </a:stretch>
        </p:blipFill>
        <p:spPr>
          <a:xfrm>
            <a:off x="583896" y="290737"/>
            <a:ext cx="720000" cy="720000"/>
          </a:xfrm>
          <a:prstGeom prst="rect">
            <a:avLst/>
          </a:prstGeom>
        </p:spPr>
      </p:pic>
      <p:sp>
        <p:nvSpPr>
          <p:cNvPr id="90" name="CuadroTexto 89">
            <a:extLst>
              <a:ext uri="{FF2B5EF4-FFF2-40B4-BE49-F238E27FC236}">
                <a16:creationId xmlns:a16="http://schemas.microsoft.com/office/drawing/2014/main" id="{01402456-9F70-A041-8C86-768EA4B842CD}"/>
              </a:ext>
            </a:extLst>
          </p:cNvPr>
          <p:cNvSpPr txBox="1"/>
          <p:nvPr/>
        </p:nvSpPr>
        <p:spPr>
          <a:xfrm>
            <a:off x="1306853" y="4693078"/>
            <a:ext cx="2410082" cy="451406"/>
          </a:xfrm>
          <a:prstGeom prst="rect">
            <a:avLst/>
          </a:prstGeom>
          <a:noFill/>
        </p:spPr>
        <p:txBody>
          <a:bodyPr wrap="square" rtlCol="0">
            <a:spAutoFit/>
          </a:bodyPr>
          <a:lstStyle/>
          <a:p>
            <a:pPr algn="ctr">
              <a:lnSpc>
                <a:spcPts val="2780"/>
              </a:lnSpc>
            </a:pPr>
            <a:r>
              <a:rPr lang="es-CO" b="1" dirty="0">
                <a:cs typeface="Arial Narrow" charset="0"/>
              </a:rPr>
              <a:t>Lotes</a:t>
            </a:r>
          </a:p>
        </p:txBody>
      </p:sp>
      <p:cxnSp>
        <p:nvCxnSpPr>
          <p:cNvPr id="91" name="Conector recto 90">
            <a:extLst>
              <a:ext uri="{FF2B5EF4-FFF2-40B4-BE49-F238E27FC236}">
                <a16:creationId xmlns:a16="http://schemas.microsoft.com/office/drawing/2014/main" id="{929C9FBF-A8F2-1A46-BF06-BF2F679DB1D3}"/>
              </a:ext>
            </a:extLst>
          </p:cNvPr>
          <p:cNvCxnSpPr>
            <a:cxnSpLocks/>
          </p:cNvCxnSpPr>
          <p:nvPr/>
        </p:nvCxnSpPr>
        <p:spPr>
          <a:xfrm>
            <a:off x="1293665" y="5094578"/>
            <a:ext cx="7721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Rectángulo 91">
            <a:extLst>
              <a:ext uri="{FF2B5EF4-FFF2-40B4-BE49-F238E27FC236}">
                <a16:creationId xmlns:a16="http://schemas.microsoft.com/office/drawing/2014/main" id="{1BD5CA29-BD7B-A947-ADC3-6A8CBAC41CE5}"/>
              </a:ext>
            </a:extLst>
          </p:cNvPr>
          <p:cNvSpPr/>
          <p:nvPr/>
        </p:nvSpPr>
        <p:spPr>
          <a:xfrm>
            <a:off x="4110084" y="3946392"/>
            <a:ext cx="1733473" cy="1107996"/>
          </a:xfrm>
          <a:prstGeom prst="rect">
            <a:avLst/>
          </a:prstGeom>
        </p:spPr>
        <p:txBody>
          <a:bodyPr wrap="square">
            <a:spAutoFit/>
          </a:bodyPr>
          <a:lstStyle/>
          <a:p>
            <a:pPr algn="ctr"/>
            <a:r>
              <a:rPr lang="es-CO" sz="6600" b="1" dirty="0"/>
              <a:t>117</a:t>
            </a:r>
          </a:p>
        </p:txBody>
      </p:sp>
      <p:cxnSp>
        <p:nvCxnSpPr>
          <p:cNvPr id="93" name="Conector recto 92">
            <a:extLst>
              <a:ext uri="{FF2B5EF4-FFF2-40B4-BE49-F238E27FC236}">
                <a16:creationId xmlns:a16="http://schemas.microsoft.com/office/drawing/2014/main" id="{A772EF1D-B981-9144-AF91-5413013A6D7E}"/>
              </a:ext>
            </a:extLst>
          </p:cNvPr>
          <p:cNvCxnSpPr>
            <a:cxnSpLocks/>
          </p:cNvCxnSpPr>
          <p:nvPr/>
        </p:nvCxnSpPr>
        <p:spPr>
          <a:xfrm>
            <a:off x="6102563" y="4118560"/>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94" name="Conector recto 93">
            <a:extLst>
              <a:ext uri="{FF2B5EF4-FFF2-40B4-BE49-F238E27FC236}">
                <a16:creationId xmlns:a16="http://schemas.microsoft.com/office/drawing/2014/main" id="{718732E1-BAE6-DB40-A057-CE8F044A2C34}"/>
              </a:ext>
            </a:extLst>
          </p:cNvPr>
          <p:cNvCxnSpPr>
            <a:cxnSpLocks/>
          </p:cNvCxnSpPr>
          <p:nvPr/>
        </p:nvCxnSpPr>
        <p:spPr>
          <a:xfrm>
            <a:off x="3750831" y="4118560"/>
            <a:ext cx="0" cy="765276"/>
          </a:xfrm>
          <a:prstGeom prst="line">
            <a:avLst/>
          </a:prstGeom>
        </p:spPr>
        <p:style>
          <a:lnRef idx="1">
            <a:schemeClr val="dk1"/>
          </a:lnRef>
          <a:fillRef idx="0">
            <a:schemeClr val="dk1"/>
          </a:fillRef>
          <a:effectRef idx="0">
            <a:schemeClr val="dk1"/>
          </a:effectRef>
          <a:fontRef idx="minor">
            <a:schemeClr val="tx1"/>
          </a:fontRef>
        </p:style>
      </p:cxnSp>
      <p:sp>
        <p:nvSpPr>
          <p:cNvPr id="95" name="Rectángulo 94">
            <a:extLst>
              <a:ext uri="{FF2B5EF4-FFF2-40B4-BE49-F238E27FC236}">
                <a16:creationId xmlns:a16="http://schemas.microsoft.com/office/drawing/2014/main" id="{1BD5CA29-BD7B-A947-ADC3-6A8CBAC41CE5}"/>
              </a:ext>
            </a:extLst>
          </p:cNvPr>
          <p:cNvSpPr/>
          <p:nvPr/>
        </p:nvSpPr>
        <p:spPr>
          <a:xfrm>
            <a:off x="6536053" y="4157406"/>
            <a:ext cx="2377689" cy="707886"/>
          </a:xfrm>
          <a:prstGeom prst="rect">
            <a:avLst/>
          </a:prstGeom>
        </p:spPr>
        <p:txBody>
          <a:bodyPr wrap="square">
            <a:spAutoFit/>
          </a:bodyPr>
          <a:lstStyle/>
          <a:p>
            <a:pPr algn="ctr"/>
            <a:r>
              <a:rPr lang="es-CO" sz="4000" b="1" dirty="0"/>
              <a:t>$ 151,608</a:t>
            </a:r>
          </a:p>
        </p:txBody>
      </p:sp>
      <p:pic>
        <p:nvPicPr>
          <p:cNvPr id="97" name="Imagen 9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9049" y="921982"/>
            <a:ext cx="845690" cy="900000"/>
          </a:xfrm>
          <a:prstGeom prst="rect">
            <a:avLst/>
          </a:prstGeom>
        </p:spPr>
      </p:pic>
      <p:pic>
        <p:nvPicPr>
          <p:cNvPr id="98" name="Imagen 9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1894" y="2210362"/>
            <a:ext cx="1080000" cy="1080000"/>
          </a:xfrm>
          <a:prstGeom prst="rect">
            <a:avLst/>
          </a:prstGeom>
        </p:spPr>
      </p:pic>
      <p:pic>
        <p:nvPicPr>
          <p:cNvPr id="99" name="Imagen 98"/>
          <p:cNvPicPr>
            <a:picLocks noChangeAspect="1"/>
          </p:cNvPicPr>
          <p:nvPr/>
        </p:nvPicPr>
        <p:blipFill rotWithShape="1">
          <a:blip r:embed="rId6">
            <a:extLst>
              <a:ext uri="{28A0092B-C50C-407E-A947-70E740481C1C}">
                <a14:useLocalDpi xmlns:a14="http://schemas.microsoft.com/office/drawing/2010/main" val="0"/>
              </a:ext>
            </a:extLst>
          </a:blip>
          <a:srcRect l="19484" r="20502" b="36750"/>
          <a:stretch/>
        </p:blipFill>
        <p:spPr>
          <a:xfrm>
            <a:off x="1918633" y="3715737"/>
            <a:ext cx="1186523" cy="1080000"/>
          </a:xfrm>
          <a:prstGeom prst="rect">
            <a:avLst/>
          </a:prstGeom>
        </p:spPr>
      </p:pic>
      <p:sp>
        <p:nvSpPr>
          <p:cNvPr id="52" name="Rectángulo 51"/>
          <p:cNvSpPr/>
          <p:nvPr/>
        </p:nvSpPr>
        <p:spPr>
          <a:xfrm>
            <a:off x="9963695" y="921982"/>
            <a:ext cx="1080000" cy="1080000"/>
          </a:xfrm>
          <a:prstGeom prst="rect">
            <a:avLst/>
          </a:prstGeom>
          <a:solidFill>
            <a:srgbClr val="DEEB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tx1"/>
                </a:solidFill>
              </a:rPr>
              <a:t>48%</a:t>
            </a:r>
          </a:p>
        </p:txBody>
      </p:sp>
      <p:sp>
        <p:nvSpPr>
          <p:cNvPr id="53" name="Rectángulo 52"/>
          <p:cNvSpPr/>
          <p:nvPr/>
        </p:nvSpPr>
        <p:spPr>
          <a:xfrm>
            <a:off x="9963695" y="2291951"/>
            <a:ext cx="1080000" cy="1080000"/>
          </a:xfrm>
          <a:prstGeom prst="rect">
            <a:avLst/>
          </a:prstGeom>
          <a:solidFill>
            <a:srgbClr val="DEEB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bg1">
                    <a:lumMod val="65000"/>
                  </a:schemeClr>
                </a:solidFill>
              </a:rPr>
              <a:t>15%</a:t>
            </a:r>
          </a:p>
        </p:txBody>
      </p:sp>
      <p:sp>
        <p:nvSpPr>
          <p:cNvPr id="54" name="Rectángulo 53"/>
          <p:cNvSpPr/>
          <p:nvPr/>
        </p:nvSpPr>
        <p:spPr>
          <a:xfrm>
            <a:off x="9963695" y="3942929"/>
            <a:ext cx="1080000" cy="1080000"/>
          </a:xfrm>
          <a:prstGeom prst="rect">
            <a:avLst/>
          </a:prstGeom>
          <a:solidFill>
            <a:srgbClr val="DEEB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solidFill>
                  <a:schemeClr val="tx1"/>
                </a:solidFill>
              </a:rPr>
              <a:t>38%</a:t>
            </a:r>
          </a:p>
        </p:txBody>
      </p:sp>
      <p:sp>
        <p:nvSpPr>
          <p:cNvPr id="55" name="Rectángulo 54">
            <a:extLst>
              <a:ext uri="{FF2B5EF4-FFF2-40B4-BE49-F238E27FC236}">
                <a16:creationId xmlns:a16="http://schemas.microsoft.com/office/drawing/2014/main" id="{1BD5CA29-BD7B-A947-ADC3-6A8CBAC41CE5}"/>
              </a:ext>
            </a:extLst>
          </p:cNvPr>
          <p:cNvSpPr/>
          <p:nvPr/>
        </p:nvSpPr>
        <p:spPr>
          <a:xfrm>
            <a:off x="1311592" y="5234559"/>
            <a:ext cx="2400604" cy="830997"/>
          </a:xfrm>
          <a:prstGeom prst="rect">
            <a:avLst/>
          </a:prstGeom>
        </p:spPr>
        <p:txBody>
          <a:bodyPr wrap="square">
            <a:spAutoFit/>
          </a:bodyPr>
          <a:lstStyle/>
          <a:p>
            <a:pPr algn="ctr"/>
            <a:r>
              <a:rPr lang="es-CO" sz="4800" b="1" dirty="0">
                <a:solidFill>
                  <a:srgbClr val="C00000"/>
                </a:solidFill>
              </a:rPr>
              <a:t>TOTAL</a:t>
            </a:r>
          </a:p>
        </p:txBody>
      </p:sp>
      <p:sp>
        <p:nvSpPr>
          <p:cNvPr id="56" name="Rectángulo 55">
            <a:extLst>
              <a:ext uri="{FF2B5EF4-FFF2-40B4-BE49-F238E27FC236}">
                <a16:creationId xmlns:a16="http://schemas.microsoft.com/office/drawing/2014/main" id="{1BD5CA29-BD7B-A947-ADC3-6A8CBAC41CE5}"/>
              </a:ext>
            </a:extLst>
          </p:cNvPr>
          <p:cNvSpPr/>
          <p:nvPr/>
        </p:nvSpPr>
        <p:spPr>
          <a:xfrm>
            <a:off x="4110084" y="5234559"/>
            <a:ext cx="1733473" cy="830997"/>
          </a:xfrm>
          <a:prstGeom prst="rect">
            <a:avLst/>
          </a:prstGeom>
        </p:spPr>
        <p:txBody>
          <a:bodyPr wrap="square">
            <a:spAutoFit/>
          </a:bodyPr>
          <a:lstStyle/>
          <a:p>
            <a:pPr algn="ctr"/>
            <a:r>
              <a:rPr lang="es-CO" sz="4800" b="1" dirty="0">
                <a:solidFill>
                  <a:srgbClr val="C00000"/>
                </a:solidFill>
              </a:rPr>
              <a:t>1,001</a:t>
            </a:r>
          </a:p>
        </p:txBody>
      </p:sp>
      <p:sp>
        <p:nvSpPr>
          <p:cNvPr id="57" name="Rectángulo 56">
            <a:extLst>
              <a:ext uri="{FF2B5EF4-FFF2-40B4-BE49-F238E27FC236}">
                <a16:creationId xmlns:a16="http://schemas.microsoft.com/office/drawing/2014/main" id="{1BD5CA29-BD7B-A947-ADC3-6A8CBAC41CE5}"/>
              </a:ext>
            </a:extLst>
          </p:cNvPr>
          <p:cNvSpPr/>
          <p:nvPr/>
        </p:nvSpPr>
        <p:spPr>
          <a:xfrm>
            <a:off x="6375901" y="5234559"/>
            <a:ext cx="2697992" cy="830997"/>
          </a:xfrm>
          <a:prstGeom prst="rect">
            <a:avLst/>
          </a:prstGeom>
        </p:spPr>
        <p:txBody>
          <a:bodyPr wrap="square">
            <a:spAutoFit/>
          </a:bodyPr>
          <a:lstStyle/>
          <a:p>
            <a:pPr algn="ctr"/>
            <a:r>
              <a:rPr lang="es-CO" sz="4800" b="1" dirty="0">
                <a:solidFill>
                  <a:srgbClr val="C00000"/>
                </a:solidFill>
              </a:rPr>
              <a:t>$ 402,220</a:t>
            </a:r>
          </a:p>
        </p:txBody>
      </p:sp>
      <p:cxnSp>
        <p:nvCxnSpPr>
          <p:cNvPr id="58" name="Conector recto 57">
            <a:extLst>
              <a:ext uri="{FF2B5EF4-FFF2-40B4-BE49-F238E27FC236}">
                <a16:creationId xmlns:a16="http://schemas.microsoft.com/office/drawing/2014/main" id="{718732E1-BAE6-DB40-A057-CE8F044A2C34}"/>
              </a:ext>
            </a:extLst>
          </p:cNvPr>
          <p:cNvCxnSpPr>
            <a:cxnSpLocks/>
          </p:cNvCxnSpPr>
          <p:nvPr/>
        </p:nvCxnSpPr>
        <p:spPr>
          <a:xfrm>
            <a:off x="3760094" y="5236763"/>
            <a:ext cx="0" cy="765276"/>
          </a:xfrm>
          <a:prstGeom prst="line">
            <a:avLst/>
          </a:prstGeom>
        </p:spPr>
        <p:style>
          <a:lnRef idx="1">
            <a:schemeClr val="dk1"/>
          </a:lnRef>
          <a:fillRef idx="0">
            <a:schemeClr val="dk1"/>
          </a:fillRef>
          <a:effectRef idx="0">
            <a:schemeClr val="dk1"/>
          </a:effectRef>
          <a:fontRef idx="minor">
            <a:schemeClr val="tx1"/>
          </a:fontRef>
        </p:style>
      </p:cxnSp>
      <p:cxnSp>
        <p:nvCxnSpPr>
          <p:cNvPr id="59" name="Conector recto 58">
            <a:extLst>
              <a:ext uri="{FF2B5EF4-FFF2-40B4-BE49-F238E27FC236}">
                <a16:creationId xmlns:a16="http://schemas.microsoft.com/office/drawing/2014/main" id="{A772EF1D-B981-9144-AF91-5413013A6D7E}"/>
              </a:ext>
            </a:extLst>
          </p:cNvPr>
          <p:cNvCxnSpPr>
            <a:cxnSpLocks/>
          </p:cNvCxnSpPr>
          <p:nvPr/>
        </p:nvCxnSpPr>
        <p:spPr>
          <a:xfrm>
            <a:off x="6111826" y="5236763"/>
            <a:ext cx="0" cy="765276"/>
          </a:xfrm>
          <a:prstGeom prst="line">
            <a:avLst/>
          </a:prstGeom>
        </p:spPr>
        <p:style>
          <a:lnRef idx="1">
            <a:schemeClr val="dk1"/>
          </a:lnRef>
          <a:fillRef idx="0">
            <a:schemeClr val="dk1"/>
          </a:fillRef>
          <a:effectRef idx="0">
            <a:schemeClr val="dk1"/>
          </a:effectRef>
          <a:fontRef idx="minor">
            <a:schemeClr val="tx1"/>
          </a:fontRef>
        </p:style>
      </p:cxnSp>
      <p:pic>
        <p:nvPicPr>
          <p:cNvPr id="60" name="Imagen 59"/>
          <p:cNvPicPr>
            <a:picLocks noChangeAspect="1"/>
          </p:cNvPicPr>
          <p:nvPr/>
        </p:nvPicPr>
        <p:blipFill rotWithShape="1">
          <a:blip r:embed="rId7" cstate="print">
            <a:extLst>
              <a:ext uri="{28A0092B-C50C-407E-A947-70E740481C1C}">
                <a14:useLocalDpi xmlns:a14="http://schemas.microsoft.com/office/drawing/2010/main" val="0"/>
              </a:ext>
            </a:extLst>
          </a:blip>
          <a:srcRect b="11708"/>
          <a:stretch/>
        </p:blipFill>
        <p:spPr>
          <a:xfrm>
            <a:off x="9248031" y="1429727"/>
            <a:ext cx="381374" cy="360000"/>
          </a:xfrm>
          <a:prstGeom prst="rect">
            <a:avLst/>
          </a:prstGeom>
        </p:spPr>
      </p:pic>
      <p:pic>
        <p:nvPicPr>
          <p:cNvPr id="61" name="Imagen 60"/>
          <p:cNvPicPr>
            <a:picLocks noChangeAspect="1"/>
          </p:cNvPicPr>
          <p:nvPr/>
        </p:nvPicPr>
        <p:blipFill rotWithShape="1">
          <a:blip r:embed="rId7" cstate="print">
            <a:extLst>
              <a:ext uri="{28A0092B-C50C-407E-A947-70E740481C1C}">
                <a14:useLocalDpi xmlns:a14="http://schemas.microsoft.com/office/drawing/2010/main" val="0"/>
              </a:ext>
            </a:extLst>
          </a:blip>
          <a:srcRect b="11708"/>
          <a:stretch/>
        </p:blipFill>
        <p:spPr>
          <a:xfrm>
            <a:off x="9248031" y="4302929"/>
            <a:ext cx="381374" cy="360000"/>
          </a:xfrm>
          <a:prstGeom prst="rect">
            <a:avLst/>
          </a:prstGeom>
        </p:spPr>
      </p:pic>
    </p:spTree>
    <p:extLst>
      <p:ext uri="{BB962C8B-B14F-4D97-AF65-F5344CB8AC3E}">
        <p14:creationId xmlns:p14="http://schemas.microsoft.com/office/powerpoint/2010/main" val="18575046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ángulo 88">
            <a:extLst>
              <a:ext uri="{FF2B5EF4-FFF2-40B4-BE49-F238E27FC236}">
                <a16:creationId xmlns:a16="http://schemas.microsoft.com/office/drawing/2014/main" id="{2747D79B-6EAA-6F46-BFE4-C66C0EBDC77A}"/>
              </a:ext>
            </a:extLst>
          </p:cNvPr>
          <p:cNvSpPr/>
          <p:nvPr/>
        </p:nvSpPr>
        <p:spPr>
          <a:xfrm>
            <a:off x="374108" y="193970"/>
            <a:ext cx="1152000" cy="972000"/>
          </a:xfrm>
          <a:prstGeom prst="rect">
            <a:avLst/>
          </a:prstGeom>
          <a:solidFill>
            <a:srgbClr val="FCCB1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s-CO" sz="1600" b="1" dirty="0">
              <a:solidFill>
                <a:schemeClr val="tx1"/>
              </a:solidFill>
              <a:cs typeface="Arial Narrow" charset="0"/>
            </a:endParaRPr>
          </a:p>
        </p:txBody>
      </p:sp>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Tipo de inmueble por Estado Jurídico</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619611" cy="276999"/>
          </a:xfrm>
          <a:prstGeom prst="rect">
            <a:avLst/>
          </a:prstGeom>
          <a:noFill/>
        </p:spPr>
        <p:txBody>
          <a:bodyPr wrap="none" rtlCol="0">
            <a:spAutoFit/>
          </a:bodyPr>
          <a:lstStyle/>
          <a:p>
            <a:r>
              <a:rPr lang="es-CO" sz="1200" b="1" i="1" dirty="0"/>
              <a:t>Corte: </a:t>
            </a:r>
            <a:r>
              <a:rPr lang="es-CO" sz="1200" i="1" dirty="0"/>
              <a:t>octubre de 2019</a:t>
            </a:r>
          </a:p>
        </p:txBody>
      </p:sp>
      <p:pic>
        <p:nvPicPr>
          <p:cNvPr id="88" name="Imagen 87">
            <a:extLst>
              <a:ext uri="{FF2B5EF4-FFF2-40B4-BE49-F238E27FC236}">
                <a16:creationId xmlns:a16="http://schemas.microsoft.com/office/drawing/2014/main" id="{DC47981A-1D8C-6E4F-8A7D-77A00AB2B5A4}"/>
              </a:ext>
            </a:extLst>
          </p:cNvPr>
          <p:cNvPicPr>
            <a:picLocks noChangeAspect="1"/>
          </p:cNvPicPr>
          <p:nvPr/>
        </p:nvPicPr>
        <p:blipFill>
          <a:blip r:embed="rId3"/>
          <a:stretch>
            <a:fillRect/>
          </a:stretch>
        </p:blipFill>
        <p:spPr>
          <a:xfrm>
            <a:off x="583896" y="290737"/>
            <a:ext cx="720000" cy="720000"/>
          </a:xfrm>
          <a:prstGeom prst="rect">
            <a:avLst/>
          </a:prstGeom>
        </p:spPr>
      </p:pic>
      <p:graphicFrame>
        <p:nvGraphicFramePr>
          <p:cNvPr id="2" name="Tabla 1"/>
          <p:cNvGraphicFramePr>
            <a:graphicFrameLocks noGrp="1"/>
          </p:cNvGraphicFramePr>
          <p:nvPr>
            <p:extLst/>
          </p:nvPr>
        </p:nvGraphicFramePr>
        <p:xfrm>
          <a:off x="1219198" y="1877531"/>
          <a:ext cx="9753603" cy="4285970"/>
        </p:xfrm>
        <a:graphic>
          <a:graphicData uri="http://schemas.openxmlformats.org/drawingml/2006/table">
            <a:tbl>
              <a:tblPr/>
              <a:tblGrid>
                <a:gridCol w="2849882">
                  <a:extLst>
                    <a:ext uri="{9D8B030D-6E8A-4147-A177-3AD203B41FA5}">
                      <a16:colId xmlns:a16="http://schemas.microsoft.com/office/drawing/2014/main" val="20000"/>
                    </a:ext>
                  </a:extLst>
                </a:gridCol>
                <a:gridCol w="3280410">
                  <a:extLst>
                    <a:ext uri="{9D8B030D-6E8A-4147-A177-3AD203B41FA5}">
                      <a16:colId xmlns:a16="http://schemas.microsoft.com/office/drawing/2014/main" val="20001"/>
                    </a:ext>
                  </a:extLst>
                </a:gridCol>
                <a:gridCol w="1440180">
                  <a:extLst>
                    <a:ext uri="{9D8B030D-6E8A-4147-A177-3AD203B41FA5}">
                      <a16:colId xmlns:a16="http://schemas.microsoft.com/office/drawing/2014/main" val="20002"/>
                    </a:ext>
                  </a:extLst>
                </a:gridCol>
                <a:gridCol w="2183131">
                  <a:extLst>
                    <a:ext uri="{9D8B030D-6E8A-4147-A177-3AD203B41FA5}">
                      <a16:colId xmlns:a16="http://schemas.microsoft.com/office/drawing/2014/main" val="20003"/>
                    </a:ext>
                  </a:extLst>
                </a:gridCol>
              </a:tblGrid>
              <a:tr h="628106">
                <a:tc>
                  <a:txBody>
                    <a:bodyPr/>
                    <a:lstStyle/>
                    <a:p>
                      <a:pPr algn="ctr" fontAlgn="ctr"/>
                      <a:r>
                        <a:rPr lang="es-CO" sz="2000" b="1" i="0" u="none" strike="noStrike" dirty="0">
                          <a:solidFill>
                            <a:srgbClr val="000000"/>
                          </a:solidFill>
                          <a:effectLst/>
                          <a:latin typeface="Calibri" panose="020F0502020204030204" pitchFamily="34" charset="0"/>
                        </a:rPr>
                        <a:t>Tipo de Inmueble</a:t>
                      </a:r>
                    </a:p>
                  </a:txBody>
                  <a:tcPr marL="17351" marR="17351" marT="1735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2000" b="1" i="0" u="none" strike="noStrike" dirty="0">
                          <a:solidFill>
                            <a:srgbClr val="000000"/>
                          </a:solidFill>
                          <a:effectLst/>
                          <a:latin typeface="Calibri" panose="020F0502020204030204" pitchFamily="34" charset="0"/>
                        </a:rPr>
                        <a:t>Estado</a:t>
                      </a:r>
                      <a:r>
                        <a:rPr lang="es-CO" sz="2000" b="1" i="0" u="none" strike="noStrike" baseline="0" dirty="0">
                          <a:solidFill>
                            <a:srgbClr val="000000"/>
                          </a:solidFill>
                          <a:effectLst/>
                          <a:latin typeface="Calibri" panose="020F0502020204030204" pitchFamily="34" charset="0"/>
                        </a:rPr>
                        <a:t> Jurídico</a:t>
                      </a:r>
                      <a:endParaRPr lang="es-CO" sz="2000" b="1" i="0" u="none" strike="noStrike" dirty="0">
                        <a:solidFill>
                          <a:srgbClr val="000000"/>
                        </a:solidFill>
                        <a:effectLst/>
                        <a:latin typeface="Calibri" panose="020F0502020204030204" pitchFamily="34" charset="0"/>
                      </a:endParaRPr>
                    </a:p>
                  </a:txBody>
                  <a:tcPr marL="17351" marR="17351" marT="1735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2000" b="1" i="0" u="none" strike="noStrike" dirty="0">
                          <a:solidFill>
                            <a:srgbClr val="000000"/>
                          </a:solidFill>
                          <a:effectLst/>
                          <a:latin typeface="Calibri" panose="020F0502020204030204" pitchFamily="34" charset="0"/>
                        </a:rPr>
                        <a:t>No. Inm.</a:t>
                      </a:r>
                    </a:p>
                  </a:txBody>
                  <a:tcPr marL="17351" marR="17351" marT="1735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s-CO" sz="2000" b="1" i="0" u="none" strike="noStrike" dirty="0">
                          <a:solidFill>
                            <a:srgbClr val="000000"/>
                          </a:solidFill>
                          <a:effectLst/>
                          <a:latin typeface="Calibri" panose="020F0502020204030204" pitchFamily="34" charset="0"/>
                        </a:rPr>
                        <a:t>Precio Base de Venta</a:t>
                      </a:r>
                    </a:p>
                  </a:txBody>
                  <a:tcPr marL="17351" marR="17351" marT="17351"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000"/>
                  </a:ext>
                </a:extLst>
              </a:tr>
              <a:tr h="637613">
                <a:tc rowSpan="2">
                  <a:txBody>
                    <a:bodyPr/>
                    <a:lstStyle/>
                    <a:p>
                      <a:pPr algn="ctr" fontAlgn="ctr"/>
                      <a:r>
                        <a:rPr lang="es-CO" sz="2000" b="0" i="0" u="none" strike="noStrike">
                          <a:solidFill>
                            <a:srgbClr val="000000"/>
                          </a:solidFill>
                          <a:effectLst/>
                          <a:latin typeface="Calibri" panose="020F0502020204030204" pitchFamily="34" charset="0"/>
                        </a:rPr>
                        <a:t> </a:t>
                      </a:r>
                    </a:p>
                  </a:txBody>
                  <a:tcPr marL="17351" marR="17351" marT="1735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2000" b="0" i="0" u="none" strike="noStrike" dirty="0">
                          <a:solidFill>
                            <a:srgbClr val="000000"/>
                          </a:solidFill>
                          <a:effectLst/>
                          <a:latin typeface="Calibri" panose="020F0502020204030204" pitchFamily="34" charset="0"/>
                        </a:rPr>
                        <a:t>EXTINTOS</a:t>
                      </a:r>
                    </a:p>
                  </a:txBody>
                  <a:tcPr marL="17351" marR="17351" marT="1735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CO" sz="2000" b="0" i="0" u="none" strike="noStrike" dirty="0">
                          <a:solidFill>
                            <a:srgbClr val="000000"/>
                          </a:solidFill>
                          <a:effectLst/>
                          <a:latin typeface="Calibri" panose="020F0502020204030204" pitchFamily="34" charset="0"/>
                        </a:rPr>
                        <a:t>221</a:t>
                      </a:r>
                    </a:p>
                  </a:txBody>
                  <a:tcPr marL="17351" marR="17351" marT="1735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s-CO" sz="2000" b="0" i="0" u="none" strike="noStrike" dirty="0">
                          <a:solidFill>
                            <a:srgbClr val="000000"/>
                          </a:solidFill>
                          <a:effectLst/>
                          <a:latin typeface="Calibri" panose="020F0502020204030204" pitchFamily="34" charset="0"/>
                        </a:rPr>
                        <a:t>$ 75,566</a:t>
                      </a:r>
                    </a:p>
                  </a:txBody>
                  <a:tcPr marL="17351" marR="17351" marT="17351"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720090">
                <a:tc vMerge="1">
                  <a:txBody>
                    <a:bodyPr/>
                    <a:lstStyle/>
                    <a:p>
                      <a:endParaRPr lang="es-CO"/>
                    </a:p>
                  </a:txBody>
                  <a:tcPr/>
                </a:tc>
                <a:tc>
                  <a:txBody>
                    <a:bodyPr/>
                    <a:lstStyle/>
                    <a:p>
                      <a:pPr algn="l" fontAlgn="ctr"/>
                      <a:r>
                        <a:rPr lang="es-CO" sz="2000" b="0" i="0" u="none" strike="noStrike" dirty="0">
                          <a:solidFill>
                            <a:srgbClr val="000000"/>
                          </a:solidFill>
                          <a:effectLst/>
                          <a:latin typeface="Calibri" panose="020F0502020204030204" pitchFamily="34" charset="0"/>
                        </a:rPr>
                        <a:t>ENAJENACIÓN TEMPRANA</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CO" sz="2000" b="0" i="0" u="none" strike="noStrike" dirty="0">
                          <a:solidFill>
                            <a:srgbClr val="000000"/>
                          </a:solidFill>
                          <a:effectLst/>
                          <a:latin typeface="Calibri" panose="020F0502020204030204" pitchFamily="34" charset="0"/>
                        </a:rPr>
                        <a:t>533</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2000" b="0" i="0" u="none" strike="noStrike" dirty="0">
                          <a:solidFill>
                            <a:srgbClr val="000000"/>
                          </a:solidFill>
                          <a:effectLst/>
                          <a:latin typeface="Calibri" panose="020F0502020204030204" pitchFamily="34" charset="0"/>
                        </a:rPr>
                        <a:t>$ 116,113</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47020">
                <a:tc gridSpan="2">
                  <a:txBody>
                    <a:bodyPr/>
                    <a:lstStyle/>
                    <a:p>
                      <a:pPr algn="ctr" fontAlgn="ctr"/>
                      <a:r>
                        <a:rPr lang="es-CO" sz="2000" b="0" i="0" u="none" strike="noStrike">
                          <a:solidFill>
                            <a:srgbClr val="000000"/>
                          </a:solidFill>
                          <a:effectLst/>
                          <a:latin typeface="Calibri" panose="020F0502020204030204" pitchFamily="34" charset="0"/>
                        </a:rPr>
                        <a:t>SUBTOTAL</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hMerge="1">
                  <a:txBody>
                    <a:bodyPr/>
                    <a:lstStyle/>
                    <a:p>
                      <a:endParaRPr lang="es-CO"/>
                    </a:p>
                  </a:txBody>
                  <a:tcPr/>
                </a:tc>
                <a:tc>
                  <a:txBody>
                    <a:bodyPr/>
                    <a:lstStyle/>
                    <a:p>
                      <a:pPr algn="ctr" fontAlgn="ctr"/>
                      <a:r>
                        <a:rPr lang="es-CO" sz="2000" b="0" i="0" u="none" strike="noStrike" dirty="0">
                          <a:solidFill>
                            <a:srgbClr val="000000"/>
                          </a:solidFill>
                          <a:effectLst/>
                          <a:latin typeface="Calibri" panose="020F0502020204030204" pitchFamily="34" charset="0"/>
                        </a:rPr>
                        <a:t>754</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2000" b="0" i="0" u="none" strike="noStrike" dirty="0">
                          <a:solidFill>
                            <a:srgbClr val="000000"/>
                          </a:solidFill>
                          <a:effectLst/>
                          <a:latin typeface="Calibri" panose="020F0502020204030204" pitchFamily="34" charset="0"/>
                        </a:rPr>
                        <a:t>$ 191,699</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03"/>
                  </a:ext>
                </a:extLst>
              </a:tr>
              <a:tr h="624530">
                <a:tc rowSpan="2">
                  <a:txBody>
                    <a:bodyPr/>
                    <a:lstStyle/>
                    <a:p>
                      <a:pPr algn="ctr" fontAlgn="ctr"/>
                      <a:r>
                        <a:rPr lang="es-CO" sz="2000" b="0" i="0" u="none" strike="noStrike">
                          <a:solidFill>
                            <a:srgbClr val="000000"/>
                          </a:solidFill>
                          <a:effectLst/>
                          <a:latin typeface="Calibri" panose="020F0502020204030204" pitchFamily="34" charset="0"/>
                        </a:rPr>
                        <a:t> </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2000" b="0" i="0" u="none" strike="noStrike">
                          <a:solidFill>
                            <a:srgbClr val="000000"/>
                          </a:solidFill>
                          <a:effectLst/>
                          <a:latin typeface="Calibri" panose="020F0502020204030204" pitchFamily="34" charset="0"/>
                        </a:rPr>
                        <a:t>EXTINTOS</a:t>
                      </a:r>
                    </a:p>
                  </a:txBody>
                  <a:tcPr marL="17351" marR="17351" marT="1735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s-CO" sz="2000" b="0" i="0" u="none" strike="noStrike" dirty="0">
                          <a:solidFill>
                            <a:srgbClr val="000000"/>
                          </a:solidFill>
                          <a:effectLst/>
                          <a:latin typeface="Calibri" panose="020F0502020204030204" pitchFamily="34" charset="0"/>
                        </a:rPr>
                        <a:t>19</a:t>
                      </a:r>
                    </a:p>
                  </a:txBody>
                  <a:tcPr marL="17351" marR="17351" marT="1735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s-CO" sz="2000" b="0" i="0" u="none" strike="noStrike" dirty="0">
                          <a:solidFill>
                            <a:srgbClr val="000000"/>
                          </a:solidFill>
                          <a:effectLst/>
                          <a:latin typeface="Calibri" panose="020F0502020204030204" pitchFamily="34" charset="0"/>
                        </a:rPr>
                        <a:t>$ 99,390</a:t>
                      </a:r>
                    </a:p>
                  </a:txBody>
                  <a:tcPr marL="17351" marR="17351" marT="17351"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617220">
                <a:tc vMerge="1">
                  <a:txBody>
                    <a:bodyPr/>
                    <a:lstStyle/>
                    <a:p>
                      <a:endParaRPr lang="es-CO"/>
                    </a:p>
                  </a:txBody>
                  <a:tcPr/>
                </a:tc>
                <a:tc>
                  <a:txBody>
                    <a:bodyPr/>
                    <a:lstStyle/>
                    <a:p>
                      <a:pPr algn="l" fontAlgn="ctr"/>
                      <a:r>
                        <a:rPr lang="es-CO" sz="2000" b="0" i="0" u="none" strike="noStrike" dirty="0">
                          <a:solidFill>
                            <a:srgbClr val="000000"/>
                          </a:solidFill>
                          <a:effectLst/>
                          <a:latin typeface="Calibri" panose="020F0502020204030204" pitchFamily="34" charset="0"/>
                        </a:rPr>
                        <a:t>ENAJENACIÓN TEMPRANA</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CO" sz="2000" b="0" i="0" u="none" strike="noStrike" dirty="0">
                          <a:solidFill>
                            <a:srgbClr val="000000"/>
                          </a:solidFill>
                          <a:effectLst/>
                          <a:latin typeface="Calibri" panose="020F0502020204030204" pitchFamily="34" charset="0"/>
                        </a:rPr>
                        <a:t>98</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2000" b="0" i="0" u="none" strike="noStrike" dirty="0">
                          <a:solidFill>
                            <a:srgbClr val="000000"/>
                          </a:solidFill>
                          <a:effectLst/>
                          <a:latin typeface="Calibri" panose="020F0502020204030204" pitchFamily="34" charset="0"/>
                        </a:rPr>
                        <a:t>$ 52,219</a:t>
                      </a:r>
                    </a:p>
                  </a:txBody>
                  <a:tcPr marL="17351" marR="17351" marT="1735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47020">
                <a:tc gridSpan="2">
                  <a:txBody>
                    <a:bodyPr/>
                    <a:lstStyle/>
                    <a:p>
                      <a:pPr algn="ctr" fontAlgn="ctr"/>
                      <a:r>
                        <a:rPr lang="es-CO" sz="2000" b="0" i="0" u="none" strike="noStrike">
                          <a:solidFill>
                            <a:srgbClr val="000000"/>
                          </a:solidFill>
                          <a:effectLst/>
                          <a:latin typeface="Calibri" panose="020F0502020204030204" pitchFamily="34" charset="0"/>
                        </a:rPr>
                        <a:t>SUBTOTAL</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hMerge="1">
                  <a:txBody>
                    <a:bodyPr/>
                    <a:lstStyle/>
                    <a:p>
                      <a:endParaRPr lang="es-CO"/>
                    </a:p>
                  </a:txBody>
                  <a:tcPr/>
                </a:tc>
                <a:tc>
                  <a:txBody>
                    <a:bodyPr/>
                    <a:lstStyle/>
                    <a:p>
                      <a:pPr algn="ctr" fontAlgn="ctr"/>
                      <a:r>
                        <a:rPr lang="es-CO" sz="2000" b="0" i="0" u="none" strike="noStrike" dirty="0">
                          <a:solidFill>
                            <a:srgbClr val="000000"/>
                          </a:solidFill>
                          <a:effectLst/>
                          <a:latin typeface="Calibri" panose="020F0502020204030204" pitchFamily="34" charset="0"/>
                        </a:rPr>
                        <a:t>117</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tc>
                  <a:txBody>
                    <a:bodyPr/>
                    <a:lstStyle/>
                    <a:p>
                      <a:pPr algn="r" fontAlgn="ctr"/>
                      <a:r>
                        <a:rPr lang="es-CO" sz="2000" b="0" i="0" u="none" strike="noStrike" dirty="0">
                          <a:solidFill>
                            <a:srgbClr val="000000"/>
                          </a:solidFill>
                          <a:effectLst/>
                          <a:latin typeface="Calibri" panose="020F0502020204030204" pitchFamily="34" charset="0"/>
                        </a:rPr>
                        <a:t>$ 151,608</a:t>
                      </a:r>
                    </a:p>
                  </a:txBody>
                  <a:tcPr marL="17351" marR="17351" marT="1735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0006"/>
                  </a:ext>
                </a:extLst>
              </a:tr>
              <a:tr h="364371">
                <a:tc gridSpan="2">
                  <a:txBody>
                    <a:bodyPr/>
                    <a:lstStyle/>
                    <a:p>
                      <a:pPr algn="ctr" fontAlgn="ctr"/>
                      <a:r>
                        <a:rPr lang="es-CO" sz="2000" b="1" i="0" u="none" strike="noStrike">
                          <a:solidFill>
                            <a:srgbClr val="000000"/>
                          </a:solidFill>
                          <a:effectLst/>
                          <a:latin typeface="Calibri" panose="020F0502020204030204" pitchFamily="34" charset="0"/>
                        </a:rPr>
                        <a:t>TOTALES</a:t>
                      </a:r>
                    </a:p>
                  </a:txBody>
                  <a:tcPr marL="17351" marR="17351" marT="1735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ctr" fontAlgn="ctr"/>
                      <a:r>
                        <a:rPr lang="es-CO" sz="2000" b="1" i="0" u="none" strike="noStrike" dirty="0">
                          <a:solidFill>
                            <a:srgbClr val="000000"/>
                          </a:solidFill>
                          <a:effectLst/>
                          <a:latin typeface="Calibri" panose="020F0502020204030204" pitchFamily="34" charset="0"/>
                        </a:rPr>
                        <a:t>871</a:t>
                      </a:r>
                    </a:p>
                  </a:txBody>
                  <a:tcPr marL="17351" marR="17351" marT="1735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CO" sz="2000" b="1" i="0" u="none" strike="noStrike" dirty="0">
                          <a:solidFill>
                            <a:srgbClr val="000000"/>
                          </a:solidFill>
                          <a:effectLst/>
                          <a:latin typeface="Calibri" panose="020F0502020204030204" pitchFamily="34" charset="0"/>
                        </a:rPr>
                        <a:t>$ 343,307</a:t>
                      </a:r>
                    </a:p>
                  </a:txBody>
                  <a:tcPr marL="17351" marR="17351" marT="1735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63" name="CuadroTexto 62">
            <a:extLst>
              <a:ext uri="{FF2B5EF4-FFF2-40B4-BE49-F238E27FC236}">
                <a16:creationId xmlns:a16="http://schemas.microsoft.com/office/drawing/2014/main" id="{01402456-9F70-A041-8C86-768EA4B842CD}"/>
              </a:ext>
            </a:extLst>
          </p:cNvPr>
          <p:cNvSpPr txBox="1"/>
          <p:nvPr/>
        </p:nvSpPr>
        <p:spPr>
          <a:xfrm>
            <a:off x="1404104" y="3414059"/>
            <a:ext cx="2410082" cy="451406"/>
          </a:xfrm>
          <a:prstGeom prst="rect">
            <a:avLst/>
          </a:prstGeom>
          <a:noFill/>
        </p:spPr>
        <p:txBody>
          <a:bodyPr wrap="square" rtlCol="0">
            <a:spAutoFit/>
          </a:bodyPr>
          <a:lstStyle/>
          <a:p>
            <a:pPr algn="ctr">
              <a:lnSpc>
                <a:spcPts val="2780"/>
              </a:lnSpc>
            </a:pPr>
            <a:r>
              <a:rPr lang="es-CO" b="1" dirty="0">
                <a:cs typeface="Arial Narrow" charset="0"/>
              </a:rPr>
              <a:t>Vivienda</a:t>
            </a:r>
          </a:p>
        </p:txBody>
      </p:sp>
      <p:pic>
        <p:nvPicPr>
          <p:cNvPr id="64" name="Imagen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6300" y="2617393"/>
            <a:ext cx="845690" cy="900000"/>
          </a:xfrm>
          <a:prstGeom prst="rect">
            <a:avLst/>
          </a:prstGeom>
        </p:spPr>
      </p:pic>
      <p:sp>
        <p:nvSpPr>
          <p:cNvPr id="65" name="CuadroTexto 64">
            <a:extLst>
              <a:ext uri="{FF2B5EF4-FFF2-40B4-BE49-F238E27FC236}">
                <a16:creationId xmlns:a16="http://schemas.microsoft.com/office/drawing/2014/main" id="{01402456-9F70-A041-8C86-768EA4B842CD}"/>
              </a:ext>
            </a:extLst>
          </p:cNvPr>
          <p:cNvSpPr txBox="1"/>
          <p:nvPr/>
        </p:nvSpPr>
        <p:spPr>
          <a:xfrm>
            <a:off x="1404104" y="5087623"/>
            <a:ext cx="2410082" cy="451406"/>
          </a:xfrm>
          <a:prstGeom prst="rect">
            <a:avLst/>
          </a:prstGeom>
          <a:noFill/>
        </p:spPr>
        <p:txBody>
          <a:bodyPr wrap="square" rtlCol="0">
            <a:spAutoFit/>
          </a:bodyPr>
          <a:lstStyle/>
          <a:p>
            <a:pPr algn="ctr">
              <a:lnSpc>
                <a:spcPts val="2780"/>
              </a:lnSpc>
            </a:pPr>
            <a:r>
              <a:rPr lang="es-CO" b="1" dirty="0">
                <a:cs typeface="Arial Narrow" charset="0"/>
              </a:rPr>
              <a:t>Lotes</a:t>
            </a:r>
          </a:p>
        </p:txBody>
      </p:sp>
      <p:pic>
        <p:nvPicPr>
          <p:cNvPr id="66" name="Imagen 65"/>
          <p:cNvPicPr>
            <a:picLocks noChangeAspect="1"/>
          </p:cNvPicPr>
          <p:nvPr/>
        </p:nvPicPr>
        <p:blipFill rotWithShape="1">
          <a:blip r:embed="rId5">
            <a:extLst>
              <a:ext uri="{28A0092B-C50C-407E-A947-70E740481C1C}">
                <a14:useLocalDpi xmlns:a14="http://schemas.microsoft.com/office/drawing/2010/main" val="0"/>
              </a:ext>
            </a:extLst>
          </a:blip>
          <a:srcRect l="19484" r="20502" b="36750"/>
          <a:stretch/>
        </p:blipFill>
        <p:spPr>
          <a:xfrm>
            <a:off x="2071409" y="4256268"/>
            <a:ext cx="1075472" cy="978919"/>
          </a:xfrm>
          <a:prstGeom prst="rect">
            <a:avLst/>
          </a:prstGeom>
        </p:spPr>
      </p:pic>
    </p:spTree>
    <p:extLst>
      <p:ext uri="{BB962C8B-B14F-4D97-AF65-F5344CB8AC3E}">
        <p14:creationId xmlns:p14="http://schemas.microsoft.com/office/powerpoint/2010/main" val="6052125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Disponible por tiempo en inventario</a:t>
            </a:r>
          </a:p>
        </p:txBody>
      </p:sp>
      <p:sp>
        <p:nvSpPr>
          <p:cNvPr id="42" name="CuadroTexto 41"/>
          <p:cNvSpPr txBox="1"/>
          <p:nvPr/>
        </p:nvSpPr>
        <p:spPr>
          <a:xfrm>
            <a:off x="10050186" y="6411337"/>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619611" cy="276999"/>
          </a:xfrm>
          <a:prstGeom prst="rect">
            <a:avLst/>
          </a:prstGeom>
          <a:noFill/>
        </p:spPr>
        <p:txBody>
          <a:bodyPr wrap="none" rtlCol="0">
            <a:spAutoFit/>
          </a:bodyPr>
          <a:lstStyle/>
          <a:p>
            <a:r>
              <a:rPr lang="es-CO" sz="1200" b="1" i="1" dirty="0"/>
              <a:t>Corte: </a:t>
            </a:r>
            <a:r>
              <a:rPr lang="es-CO" sz="1200" i="1" dirty="0"/>
              <a:t>octubre de 2019</a:t>
            </a:r>
          </a:p>
        </p:txBody>
      </p:sp>
      <p:cxnSp>
        <p:nvCxnSpPr>
          <p:cNvPr id="91" name="Conector recto 90">
            <a:extLst>
              <a:ext uri="{FF2B5EF4-FFF2-40B4-BE49-F238E27FC236}">
                <a16:creationId xmlns:a16="http://schemas.microsoft.com/office/drawing/2014/main" id="{929C9FBF-A8F2-1A46-BF06-BF2F679DB1D3}"/>
              </a:ext>
            </a:extLst>
          </p:cNvPr>
          <p:cNvCxnSpPr>
            <a:cxnSpLocks/>
          </p:cNvCxnSpPr>
          <p:nvPr/>
        </p:nvCxnSpPr>
        <p:spPr>
          <a:xfrm>
            <a:off x="703385" y="1770120"/>
            <a:ext cx="1118090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CuadroTexto 55"/>
          <p:cNvSpPr txBox="1"/>
          <p:nvPr/>
        </p:nvSpPr>
        <p:spPr>
          <a:xfrm>
            <a:off x="932732" y="1835013"/>
            <a:ext cx="3584369" cy="523220"/>
          </a:xfrm>
          <a:prstGeom prst="rect">
            <a:avLst/>
          </a:prstGeom>
          <a:solidFill>
            <a:schemeClr val="bg1"/>
          </a:solidFill>
        </p:spPr>
        <p:txBody>
          <a:bodyPr wrap="square" rtlCol="0">
            <a:spAutoFit/>
          </a:bodyPr>
          <a:lstStyle/>
          <a:p>
            <a:pPr algn="ctr"/>
            <a:r>
              <a:rPr lang="es-CO" sz="2800" b="1" dirty="0"/>
              <a:t>0 a 6 meses</a:t>
            </a:r>
          </a:p>
        </p:txBody>
      </p:sp>
      <p:sp>
        <p:nvSpPr>
          <p:cNvPr id="57" name="CuadroTexto 56"/>
          <p:cNvSpPr txBox="1"/>
          <p:nvPr/>
        </p:nvSpPr>
        <p:spPr>
          <a:xfrm>
            <a:off x="932732" y="2486599"/>
            <a:ext cx="3584369" cy="523220"/>
          </a:xfrm>
          <a:prstGeom prst="rect">
            <a:avLst/>
          </a:prstGeom>
          <a:solidFill>
            <a:schemeClr val="bg1"/>
          </a:solidFill>
        </p:spPr>
        <p:txBody>
          <a:bodyPr wrap="square" rtlCol="0">
            <a:spAutoFit/>
          </a:bodyPr>
          <a:lstStyle/>
          <a:p>
            <a:pPr algn="ctr"/>
            <a:r>
              <a:rPr lang="es-CO" sz="2800" b="1" dirty="0"/>
              <a:t>6 a 12 meses</a:t>
            </a:r>
          </a:p>
        </p:txBody>
      </p:sp>
      <p:sp>
        <p:nvSpPr>
          <p:cNvPr id="58" name="CuadroTexto 57"/>
          <p:cNvSpPr txBox="1"/>
          <p:nvPr/>
        </p:nvSpPr>
        <p:spPr>
          <a:xfrm>
            <a:off x="932732" y="3147666"/>
            <a:ext cx="3584369" cy="523220"/>
          </a:xfrm>
          <a:prstGeom prst="rect">
            <a:avLst/>
          </a:prstGeom>
          <a:solidFill>
            <a:schemeClr val="bg1"/>
          </a:solidFill>
        </p:spPr>
        <p:txBody>
          <a:bodyPr wrap="square" rtlCol="0">
            <a:spAutoFit/>
          </a:bodyPr>
          <a:lstStyle/>
          <a:p>
            <a:pPr algn="ctr"/>
            <a:r>
              <a:rPr lang="es-CO" sz="2800" b="1" dirty="0"/>
              <a:t>1 a 2 años</a:t>
            </a:r>
          </a:p>
        </p:txBody>
      </p:sp>
      <p:sp>
        <p:nvSpPr>
          <p:cNvPr id="59" name="CuadroTexto 58"/>
          <p:cNvSpPr txBox="1"/>
          <p:nvPr/>
        </p:nvSpPr>
        <p:spPr>
          <a:xfrm>
            <a:off x="932732" y="3834090"/>
            <a:ext cx="3584369" cy="523220"/>
          </a:xfrm>
          <a:prstGeom prst="rect">
            <a:avLst/>
          </a:prstGeom>
          <a:solidFill>
            <a:schemeClr val="bg1"/>
          </a:solidFill>
        </p:spPr>
        <p:txBody>
          <a:bodyPr wrap="square" rtlCol="0">
            <a:spAutoFit/>
          </a:bodyPr>
          <a:lstStyle/>
          <a:p>
            <a:pPr algn="ctr"/>
            <a:r>
              <a:rPr lang="es-CO" sz="2800" b="1" dirty="0"/>
              <a:t>2 a 3 años</a:t>
            </a:r>
          </a:p>
        </p:txBody>
      </p:sp>
      <p:sp>
        <p:nvSpPr>
          <p:cNvPr id="60" name="CuadroTexto 59"/>
          <p:cNvSpPr txBox="1"/>
          <p:nvPr/>
        </p:nvSpPr>
        <p:spPr>
          <a:xfrm>
            <a:off x="932732" y="4511195"/>
            <a:ext cx="3584369" cy="523220"/>
          </a:xfrm>
          <a:prstGeom prst="rect">
            <a:avLst/>
          </a:prstGeom>
          <a:solidFill>
            <a:schemeClr val="bg1"/>
          </a:solidFill>
        </p:spPr>
        <p:txBody>
          <a:bodyPr wrap="square" rtlCol="0">
            <a:spAutoFit/>
          </a:bodyPr>
          <a:lstStyle/>
          <a:p>
            <a:pPr algn="ctr"/>
            <a:r>
              <a:rPr lang="es-CO" sz="2800" b="1" dirty="0"/>
              <a:t>Más de 3 años</a:t>
            </a:r>
          </a:p>
        </p:txBody>
      </p:sp>
      <p:cxnSp>
        <p:nvCxnSpPr>
          <p:cNvPr id="61" name="Conector recto 60"/>
          <p:cNvCxnSpPr/>
          <p:nvPr/>
        </p:nvCxnSpPr>
        <p:spPr>
          <a:xfrm>
            <a:off x="4630064" y="1770120"/>
            <a:ext cx="0" cy="43639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CuadroTexto 62">
            <a:extLst>
              <a:ext uri="{FF2B5EF4-FFF2-40B4-BE49-F238E27FC236}">
                <a16:creationId xmlns:a16="http://schemas.microsoft.com/office/drawing/2014/main" id="{3659F99B-F7CA-2743-8D0C-94833019BFD8}"/>
              </a:ext>
            </a:extLst>
          </p:cNvPr>
          <p:cNvSpPr txBox="1"/>
          <p:nvPr/>
        </p:nvSpPr>
        <p:spPr>
          <a:xfrm>
            <a:off x="1861780" y="1025970"/>
            <a:ext cx="1845407" cy="695127"/>
          </a:xfrm>
          <a:prstGeom prst="rect">
            <a:avLst/>
          </a:prstGeom>
          <a:noFill/>
        </p:spPr>
        <p:txBody>
          <a:bodyPr wrap="square" rtlCol="0" anchor="ctr" anchorCtr="0">
            <a:spAutoFit/>
          </a:bodyPr>
          <a:lstStyle/>
          <a:p>
            <a:pPr algn="ctr">
              <a:lnSpc>
                <a:spcPts val="4980"/>
              </a:lnSpc>
            </a:pPr>
            <a:r>
              <a:rPr lang="es-CO" sz="3600" b="1" dirty="0">
                <a:cs typeface="Arial Narrow" charset="0"/>
              </a:rPr>
              <a:t>Rango</a:t>
            </a:r>
          </a:p>
        </p:txBody>
      </p:sp>
      <p:sp>
        <p:nvSpPr>
          <p:cNvPr id="64" name="CuadroTexto 63">
            <a:extLst>
              <a:ext uri="{FF2B5EF4-FFF2-40B4-BE49-F238E27FC236}">
                <a16:creationId xmlns:a16="http://schemas.microsoft.com/office/drawing/2014/main" id="{3659F99B-F7CA-2743-8D0C-94833019BFD8}"/>
              </a:ext>
            </a:extLst>
          </p:cNvPr>
          <p:cNvSpPr txBox="1"/>
          <p:nvPr/>
        </p:nvSpPr>
        <p:spPr>
          <a:xfrm>
            <a:off x="4935834" y="1006767"/>
            <a:ext cx="1845407" cy="733534"/>
          </a:xfrm>
          <a:prstGeom prst="rect">
            <a:avLst/>
          </a:prstGeom>
          <a:noFill/>
        </p:spPr>
        <p:txBody>
          <a:bodyPr wrap="square" rtlCol="0" anchor="ctr" anchorCtr="0">
            <a:spAutoFit/>
          </a:bodyPr>
          <a:lstStyle/>
          <a:p>
            <a:pPr algn="ctr">
              <a:lnSpc>
                <a:spcPts val="4980"/>
              </a:lnSpc>
            </a:pPr>
            <a:r>
              <a:rPr lang="es-CO" sz="3600" b="1" dirty="0">
                <a:cs typeface="Arial Narrow" charset="0"/>
              </a:rPr>
              <a:t>No. Inm.</a:t>
            </a:r>
          </a:p>
        </p:txBody>
      </p:sp>
      <p:sp>
        <p:nvSpPr>
          <p:cNvPr id="65" name="CuadroTexto 64">
            <a:extLst>
              <a:ext uri="{FF2B5EF4-FFF2-40B4-BE49-F238E27FC236}">
                <a16:creationId xmlns:a16="http://schemas.microsoft.com/office/drawing/2014/main" id="{3659F99B-F7CA-2743-8D0C-94833019BFD8}"/>
              </a:ext>
            </a:extLst>
          </p:cNvPr>
          <p:cNvSpPr txBox="1"/>
          <p:nvPr/>
        </p:nvSpPr>
        <p:spPr>
          <a:xfrm>
            <a:off x="7260251" y="1006767"/>
            <a:ext cx="3345671" cy="733534"/>
          </a:xfrm>
          <a:prstGeom prst="rect">
            <a:avLst/>
          </a:prstGeom>
          <a:noFill/>
        </p:spPr>
        <p:txBody>
          <a:bodyPr wrap="square" rtlCol="0" anchor="ctr" anchorCtr="0">
            <a:spAutoFit/>
          </a:bodyPr>
          <a:lstStyle/>
          <a:p>
            <a:pPr algn="ctr">
              <a:lnSpc>
                <a:spcPts val="4980"/>
              </a:lnSpc>
            </a:pPr>
            <a:r>
              <a:rPr lang="es-CO" sz="3600" b="1" dirty="0">
                <a:cs typeface="Arial Narrow" charset="0"/>
              </a:rPr>
              <a:t>Precio de Venta</a:t>
            </a:r>
          </a:p>
        </p:txBody>
      </p:sp>
      <p:cxnSp>
        <p:nvCxnSpPr>
          <p:cNvPr id="66" name="Conector recto 65"/>
          <p:cNvCxnSpPr/>
          <p:nvPr/>
        </p:nvCxnSpPr>
        <p:spPr>
          <a:xfrm>
            <a:off x="7101236" y="1770120"/>
            <a:ext cx="0" cy="43639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CuadroTexto 66"/>
          <p:cNvSpPr txBox="1"/>
          <p:nvPr/>
        </p:nvSpPr>
        <p:spPr>
          <a:xfrm>
            <a:off x="5113728" y="1851051"/>
            <a:ext cx="1492767" cy="523220"/>
          </a:xfrm>
          <a:prstGeom prst="rect">
            <a:avLst/>
          </a:prstGeom>
          <a:solidFill>
            <a:schemeClr val="bg1"/>
          </a:solidFill>
        </p:spPr>
        <p:txBody>
          <a:bodyPr wrap="square" rtlCol="0">
            <a:spAutoFit/>
          </a:bodyPr>
          <a:lstStyle/>
          <a:p>
            <a:pPr algn="ctr"/>
            <a:r>
              <a:rPr lang="es-CO" sz="2800" b="1" dirty="0"/>
              <a:t>322</a:t>
            </a:r>
          </a:p>
        </p:txBody>
      </p:sp>
      <p:sp>
        <p:nvSpPr>
          <p:cNvPr id="68" name="CuadroTexto 67"/>
          <p:cNvSpPr txBox="1"/>
          <p:nvPr/>
        </p:nvSpPr>
        <p:spPr>
          <a:xfrm>
            <a:off x="5113111" y="2502637"/>
            <a:ext cx="1494000" cy="523220"/>
          </a:xfrm>
          <a:prstGeom prst="rect">
            <a:avLst/>
          </a:prstGeom>
          <a:solidFill>
            <a:schemeClr val="bg1"/>
          </a:solidFill>
        </p:spPr>
        <p:txBody>
          <a:bodyPr wrap="square" rtlCol="0">
            <a:spAutoFit/>
          </a:bodyPr>
          <a:lstStyle/>
          <a:p>
            <a:pPr algn="ctr"/>
            <a:r>
              <a:rPr lang="es-CO" sz="2800" b="1" dirty="0"/>
              <a:t>436</a:t>
            </a:r>
          </a:p>
        </p:txBody>
      </p:sp>
      <p:sp>
        <p:nvSpPr>
          <p:cNvPr id="69" name="CuadroTexto 68"/>
          <p:cNvSpPr txBox="1"/>
          <p:nvPr/>
        </p:nvSpPr>
        <p:spPr>
          <a:xfrm>
            <a:off x="5113111" y="3163704"/>
            <a:ext cx="1494000" cy="523220"/>
          </a:xfrm>
          <a:prstGeom prst="rect">
            <a:avLst/>
          </a:prstGeom>
          <a:solidFill>
            <a:schemeClr val="bg1"/>
          </a:solidFill>
        </p:spPr>
        <p:txBody>
          <a:bodyPr wrap="square" rtlCol="0">
            <a:spAutoFit/>
          </a:bodyPr>
          <a:lstStyle/>
          <a:p>
            <a:pPr algn="ctr"/>
            <a:r>
              <a:rPr lang="es-CO" sz="2800" b="1" dirty="0"/>
              <a:t>134</a:t>
            </a:r>
          </a:p>
        </p:txBody>
      </p:sp>
      <p:sp>
        <p:nvSpPr>
          <p:cNvPr id="70" name="CuadroTexto 69"/>
          <p:cNvSpPr txBox="1"/>
          <p:nvPr/>
        </p:nvSpPr>
        <p:spPr>
          <a:xfrm>
            <a:off x="5113111" y="3850128"/>
            <a:ext cx="1494000" cy="523220"/>
          </a:xfrm>
          <a:prstGeom prst="rect">
            <a:avLst/>
          </a:prstGeom>
          <a:solidFill>
            <a:schemeClr val="bg1"/>
          </a:solidFill>
        </p:spPr>
        <p:txBody>
          <a:bodyPr wrap="square" rtlCol="0">
            <a:spAutoFit/>
          </a:bodyPr>
          <a:lstStyle/>
          <a:p>
            <a:pPr algn="ctr"/>
            <a:r>
              <a:rPr lang="es-CO" sz="2800" b="1" dirty="0"/>
              <a:t>50</a:t>
            </a:r>
          </a:p>
        </p:txBody>
      </p:sp>
      <p:sp>
        <p:nvSpPr>
          <p:cNvPr id="71" name="CuadroTexto 70"/>
          <p:cNvSpPr txBox="1"/>
          <p:nvPr/>
        </p:nvSpPr>
        <p:spPr>
          <a:xfrm>
            <a:off x="5113111" y="4527233"/>
            <a:ext cx="1494000" cy="523220"/>
          </a:xfrm>
          <a:prstGeom prst="rect">
            <a:avLst/>
          </a:prstGeom>
          <a:solidFill>
            <a:schemeClr val="bg1"/>
          </a:solidFill>
        </p:spPr>
        <p:txBody>
          <a:bodyPr wrap="square" rtlCol="0">
            <a:spAutoFit/>
          </a:bodyPr>
          <a:lstStyle/>
          <a:p>
            <a:pPr algn="ctr"/>
            <a:r>
              <a:rPr lang="es-CO" sz="2800" b="1" dirty="0"/>
              <a:t>59</a:t>
            </a:r>
          </a:p>
        </p:txBody>
      </p:sp>
      <p:sp>
        <p:nvSpPr>
          <p:cNvPr id="76" name="CuadroTexto 75"/>
          <p:cNvSpPr txBox="1"/>
          <p:nvPr/>
        </p:nvSpPr>
        <p:spPr>
          <a:xfrm>
            <a:off x="7458076" y="1851051"/>
            <a:ext cx="2880000" cy="523220"/>
          </a:xfrm>
          <a:prstGeom prst="rect">
            <a:avLst/>
          </a:prstGeom>
          <a:solidFill>
            <a:schemeClr val="bg1"/>
          </a:solidFill>
        </p:spPr>
        <p:txBody>
          <a:bodyPr wrap="square" rtlCol="0">
            <a:spAutoFit/>
          </a:bodyPr>
          <a:lstStyle/>
          <a:p>
            <a:pPr algn="ctr"/>
            <a:r>
              <a:rPr lang="es-CO" sz="2800" b="1" dirty="0"/>
              <a:t>$95,283</a:t>
            </a:r>
          </a:p>
        </p:txBody>
      </p:sp>
      <p:sp>
        <p:nvSpPr>
          <p:cNvPr id="79" name="CuadroTexto 78"/>
          <p:cNvSpPr txBox="1"/>
          <p:nvPr/>
        </p:nvSpPr>
        <p:spPr>
          <a:xfrm>
            <a:off x="7458076" y="2502637"/>
            <a:ext cx="2880000" cy="523220"/>
          </a:xfrm>
          <a:prstGeom prst="rect">
            <a:avLst/>
          </a:prstGeom>
          <a:solidFill>
            <a:schemeClr val="bg1"/>
          </a:solidFill>
        </p:spPr>
        <p:txBody>
          <a:bodyPr wrap="square" rtlCol="0">
            <a:spAutoFit/>
          </a:bodyPr>
          <a:lstStyle/>
          <a:p>
            <a:pPr algn="ctr"/>
            <a:r>
              <a:rPr lang="es-CO" sz="2800" b="1" dirty="0"/>
              <a:t>$110,178</a:t>
            </a:r>
          </a:p>
        </p:txBody>
      </p:sp>
      <p:sp>
        <p:nvSpPr>
          <p:cNvPr id="86" name="CuadroTexto 85"/>
          <p:cNvSpPr txBox="1"/>
          <p:nvPr/>
        </p:nvSpPr>
        <p:spPr>
          <a:xfrm>
            <a:off x="7458076" y="3163704"/>
            <a:ext cx="2880000" cy="523220"/>
          </a:xfrm>
          <a:prstGeom prst="rect">
            <a:avLst/>
          </a:prstGeom>
          <a:solidFill>
            <a:schemeClr val="bg1"/>
          </a:solidFill>
        </p:spPr>
        <p:txBody>
          <a:bodyPr wrap="square" rtlCol="0">
            <a:spAutoFit/>
          </a:bodyPr>
          <a:lstStyle/>
          <a:p>
            <a:pPr algn="ctr"/>
            <a:r>
              <a:rPr lang="es-CO" sz="2800" b="1" dirty="0"/>
              <a:t>$64,999</a:t>
            </a:r>
          </a:p>
        </p:txBody>
      </p:sp>
      <p:sp>
        <p:nvSpPr>
          <p:cNvPr id="87" name="CuadroTexto 86"/>
          <p:cNvSpPr txBox="1"/>
          <p:nvPr/>
        </p:nvSpPr>
        <p:spPr>
          <a:xfrm>
            <a:off x="7458076" y="3850128"/>
            <a:ext cx="2880000" cy="523220"/>
          </a:xfrm>
          <a:prstGeom prst="rect">
            <a:avLst/>
          </a:prstGeom>
          <a:solidFill>
            <a:schemeClr val="bg1"/>
          </a:solidFill>
        </p:spPr>
        <p:txBody>
          <a:bodyPr wrap="square" rtlCol="0">
            <a:spAutoFit/>
          </a:bodyPr>
          <a:lstStyle/>
          <a:p>
            <a:pPr algn="ctr"/>
            <a:r>
              <a:rPr lang="es-CO" sz="2800" b="1" dirty="0"/>
              <a:t>$90,369</a:t>
            </a:r>
          </a:p>
        </p:txBody>
      </p:sp>
      <p:sp>
        <p:nvSpPr>
          <p:cNvPr id="96" name="CuadroTexto 95"/>
          <p:cNvSpPr txBox="1"/>
          <p:nvPr/>
        </p:nvSpPr>
        <p:spPr>
          <a:xfrm>
            <a:off x="7458076" y="4527233"/>
            <a:ext cx="2880000" cy="523220"/>
          </a:xfrm>
          <a:prstGeom prst="rect">
            <a:avLst/>
          </a:prstGeom>
          <a:solidFill>
            <a:schemeClr val="bg1"/>
          </a:solidFill>
        </p:spPr>
        <p:txBody>
          <a:bodyPr wrap="square" rtlCol="0">
            <a:spAutoFit/>
          </a:bodyPr>
          <a:lstStyle/>
          <a:p>
            <a:pPr algn="ctr"/>
            <a:r>
              <a:rPr lang="es-CO" sz="2800" b="1" dirty="0"/>
              <a:t>$41,390</a:t>
            </a: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175" y="118540"/>
            <a:ext cx="1080000" cy="1080000"/>
          </a:xfrm>
          <a:prstGeom prst="rect">
            <a:avLst/>
          </a:prstGeom>
        </p:spPr>
      </p:pic>
      <p:sp>
        <p:nvSpPr>
          <p:cNvPr id="53" name="CuadroTexto 52">
            <a:extLst>
              <a:ext uri="{FF2B5EF4-FFF2-40B4-BE49-F238E27FC236}">
                <a16:creationId xmlns:a16="http://schemas.microsoft.com/office/drawing/2014/main" id="{3659F99B-F7CA-2743-8D0C-94833019BFD8}"/>
              </a:ext>
            </a:extLst>
          </p:cNvPr>
          <p:cNvSpPr txBox="1"/>
          <p:nvPr/>
        </p:nvSpPr>
        <p:spPr>
          <a:xfrm>
            <a:off x="10712459" y="1006767"/>
            <a:ext cx="1104401" cy="733534"/>
          </a:xfrm>
          <a:prstGeom prst="rect">
            <a:avLst/>
          </a:prstGeom>
          <a:noFill/>
        </p:spPr>
        <p:txBody>
          <a:bodyPr wrap="square" rtlCol="0" anchor="ctr" anchorCtr="0">
            <a:spAutoFit/>
          </a:bodyPr>
          <a:lstStyle/>
          <a:p>
            <a:pPr algn="ctr">
              <a:lnSpc>
                <a:spcPts val="4980"/>
              </a:lnSpc>
            </a:pPr>
            <a:r>
              <a:rPr lang="es-CO" sz="3600" b="1" dirty="0">
                <a:cs typeface="Arial Narrow" charset="0"/>
              </a:rPr>
              <a:t>%</a:t>
            </a:r>
          </a:p>
        </p:txBody>
      </p:sp>
      <p:sp>
        <p:nvSpPr>
          <p:cNvPr id="54" name="CuadroTexto 53"/>
          <p:cNvSpPr txBox="1"/>
          <p:nvPr/>
        </p:nvSpPr>
        <p:spPr>
          <a:xfrm>
            <a:off x="10579219" y="1835013"/>
            <a:ext cx="1370879" cy="523220"/>
          </a:xfrm>
          <a:prstGeom prst="rect">
            <a:avLst/>
          </a:prstGeom>
          <a:solidFill>
            <a:schemeClr val="bg1"/>
          </a:solidFill>
        </p:spPr>
        <p:txBody>
          <a:bodyPr wrap="square" rtlCol="0">
            <a:spAutoFit/>
          </a:bodyPr>
          <a:lstStyle/>
          <a:p>
            <a:pPr algn="ctr"/>
            <a:r>
              <a:rPr lang="es-CO" sz="2800" b="1" dirty="0">
                <a:solidFill>
                  <a:srgbClr val="00605B"/>
                </a:solidFill>
              </a:rPr>
              <a:t>32%</a:t>
            </a:r>
          </a:p>
        </p:txBody>
      </p:sp>
      <p:sp>
        <p:nvSpPr>
          <p:cNvPr id="62" name="CuadroTexto 61"/>
          <p:cNvSpPr txBox="1"/>
          <p:nvPr/>
        </p:nvSpPr>
        <p:spPr>
          <a:xfrm>
            <a:off x="10579219" y="2482631"/>
            <a:ext cx="1370879" cy="523220"/>
          </a:xfrm>
          <a:prstGeom prst="rect">
            <a:avLst/>
          </a:prstGeom>
          <a:solidFill>
            <a:schemeClr val="bg1"/>
          </a:solidFill>
        </p:spPr>
        <p:txBody>
          <a:bodyPr wrap="square" rtlCol="0">
            <a:spAutoFit/>
          </a:bodyPr>
          <a:lstStyle/>
          <a:p>
            <a:pPr algn="ctr"/>
            <a:r>
              <a:rPr lang="es-CO" sz="2800" b="1" dirty="0">
                <a:solidFill>
                  <a:srgbClr val="00605B"/>
                </a:solidFill>
              </a:rPr>
              <a:t>44%</a:t>
            </a:r>
          </a:p>
        </p:txBody>
      </p:sp>
      <p:sp>
        <p:nvSpPr>
          <p:cNvPr id="72" name="CuadroTexto 71"/>
          <p:cNvSpPr txBox="1"/>
          <p:nvPr/>
        </p:nvSpPr>
        <p:spPr>
          <a:xfrm>
            <a:off x="10579219" y="3163704"/>
            <a:ext cx="1370879" cy="523220"/>
          </a:xfrm>
          <a:prstGeom prst="rect">
            <a:avLst/>
          </a:prstGeom>
          <a:solidFill>
            <a:schemeClr val="bg1"/>
          </a:solidFill>
        </p:spPr>
        <p:txBody>
          <a:bodyPr wrap="square" rtlCol="0">
            <a:spAutoFit/>
          </a:bodyPr>
          <a:lstStyle/>
          <a:p>
            <a:pPr algn="ctr"/>
            <a:r>
              <a:rPr lang="es-CO" sz="2800" b="1" dirty="0">
                <a:solidFill>
                  <a:srgbClr val="00605B"/>
                </a:solidFill>
              </a:rPr>
              <a:t>13%</a:t>
            </a:r>
          </a:p>
        </p:txBody>
      </p:sp>
      <p:sp>
        <p:nvSpPr>
          <p:cNvPr id="73" name="CuadroTexto 72"/>
          <p:cNvSpPr txBox="1"/>
          <p:nvPr/>
        </p:nvSpPr>
        <p:spPr>
          <a:xfrm>
            <a:off x="10579219" y="3834090"/>
            <a:ext cx="1370879" cy="523220"/>
          </a:xfrm>
          <a:prstGeom prst="rect">
            <a:avLst/>
          </a:prstGeom>
          <a:solidFill>
            <a:schemeClr val="bg1"/>
          </a:solidFill>
        </p:spPr>
        <p:txBody>
          <a:bodyPr wrap="square" rtlCol="0">
            <a:spAutoFit/>
          </a:bodyPr>
          <a:lstStyle/>
          <a:p>
            <a:pPr algn="ctr"/>
            <a:r>
              <a:rPr lang="es-CO" sz="2800" b="1" dirty="0">
                <a:solidFill>
                  <a:srgbClr val="00605B"/>
                </a:solidFill>
              </a:rPr>
              <a:t>5%</a:t>
            </a:r>
          </a:p>
        </p:txBody>
      </p:sp>
      <p:sp>
        <p:nvSpPr>
          <p:cNvPr id="74" name="CuadroTexto 73"/>
          <p:cNvSpPr txBox="1"/>
          <p:nvPr/>
        </p:nvSpPr>
        <p:spPr>
          <a:xfrm>
            <a:off x="10579219" y="4527233"/>
            <a:ext cx="1370879" cy="523220"/>
          </a:xfrm>
          <a:prstGeom prst="rect">
            <a:avLst/>
          </a:prstGeom>
          <a:solidFill>
            <a:schemeClr val="bg1"/>
          </a:solidFill>
        </p:spPr>
        <p:txBody>
          <a:bodyPr wrap="square" rtlCol="0">
            <a:spAutoFit/>
          </a:bodyPr>
          <a:lstStyle/>
          <a:p>
            <a:pPr algn="ctr"/>
            <a:r>
              <a:rPr lang="es-CO" sz="2800" b="1" dirty="0">
                <a:solidFill>
                  <a:srgbClr val="00605B"/>
                </a:solidFill>
              </a:rPr>
              <a:t>6%</a:t>
            </a:r>
          </a:p>
        </p:txBody>
      </p:sp>
      <p:cxnSp>
        <p:nvCxnSpPr>
          <p:cNvPr id="75" name="Conector recto 74"/>
          <p:cNvCxnSpPr/>
          <p:nvPr/>
        </p:nvCxnSpPr>
        <p:spPr>
          <a:xfrm>
            <a:off x="10605922" y="1770120"/>
            <a:ext cx="0" cy="43639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CuadroTexto 76"/>
          <p:cNvSpPr txBox="1"/>
          <p:nvPr/>
        </p:nvSpPr>
        <p:spPr>
          <a:xfrm>
            <a:off x="5800847" y="6411337"/>
            <a:ext cx="2675284" cy="276999"/>
          </a:xfrm>
          <a:prstGeom prst="rect">
            <a:avLst/>
          </a:prstGeom>
          <a:noFill/>
        </p:spPr>
        <p:txBody>
          <a:bodyPr wrap="none" rtlCol="0">
            <a:spAutoFit/>
          </a:bodyPr>
          <a:lstStyle/>
          <a:p>
            <a:r>
              <a:rPr lang="es-CO" sz="1200" b="1" i="1" dirty="0"/>
              <a:t>Porcentaje sobre número de inmuebles</a:t>
            </a:r>
          </a:p>
        </p:txBody>
      </p:sp>
      <p:sp>
        <p:nvSpPr>
          <p:cNvPr id="83" name="Rectángulo 82">
            <a:extLst>
              <a:ext uri="{FF2B5EF4-FFF2-40B4-BE49-F238E27FC236}">
                <a16:creationId xmlns:a16="http://schemas.microsoft.com/office/drawing/2014/main" id="{1BD5CA29-BD7B-A947-ADC3-6A8CBAC41CE5}"/>
              </a:ext>
            </a:extLst>
          </p:cNvPr>
          <p:cNvSpPr/>
          <p:nvPr/>
        </p:nvSpPr>
        <p:spPr>
          <a:xfrm>
            <a:off x="1524614" y="5242434"/>
            <a:ext cx="2400604" cy="830997"/>
          </a:xfrm>
          <a:prstGeom prst="rect">
            <a:avLst/>
          </a:prstGeom>
        </p:spPr>
        <p:txBody>
          <a:bodyPr wrap="square">
            <a:spAutoFit/>
          </a:bodyPr>
          <a:lstStyle/>
          <a:p>
            <a:pPr algn="ctr"/>
            <a:r>
              <a:rPr lang="es-CO" sz="4800" b="1" dirty="0">
                <a:solidFill>
                  <a:srgbClr val="C00000"/>
                </a:solidFill>
              </a:rPr>
              <a:t>TOTAL</a:t>
            </a:r>
          </a:p>
        </p:txBody>
      </p:sp>
      <p:sp>
        <p:nvSpPr>
          <p:cNvPr id="84" name="Rectángulo 83">
            <a:extLst>
              <a:ext uri="{FF2B5EF4-FFF2-40B4-BE49-F238E27FC236}">
                <a16:creationId xmlns:a16="http://schemas.microsoft.com/office/drawing/2014/main" id="{1BD5CA29-BD7B-A947-ADC3-6A8CBAC41CE5}"/>
              </a:ext>
            </a:extLst>
          </p:cNvPr>
          <p:cNvSpPr/>
          <p:nvPr/>
        </p:nvSpPr>
        <p:spPr>
          <a:xfrm>
            <a:off x="4993375" y="5242434"/>
            <a:ext cx="1733473" cy="830997"/>
          </a:xfrm>
          <a:prstGeom prst="rect">
            <a:avLst/>
          </a:prstGeom>
        </p:spPr>
        <p:txBody>
          <a:bodyPr wrap="square">
            <a:spAutoFit/>
          </a:bodyPr>
          <a:lstStyle/>
          <a:p>
            <a:pPr algn="ctr"/>
            <a:r>
              <a:rPr lang="es-CO" sz="4800" b="1" dirty="0">
                <a:solidFill>
                  <a:srgbClr val="C00000"/>
                </a:solidFill>
              </a:rPr>
              <a:t>1,001</a:t>
            </a:r>
          </a:p>
        </p:txBody>
      </p:sp>
      <p:sp>
        <p:nvSpPr>
          <p:cNvPr id="85" name="Rectángulo 84">
            <a:extLst>
              <a:ext uri="{FF2B5EF4-FFF2-40B4-BE49-F238E27FC236}">
                <a16:creationId xmlns:a16="http://schemas.microsoft.com/office/drawing/2014/main" id="{1BD5CA29-BD7B-A947-ADC3-6A8CBAC41CE5}"/>
              </a:ext>
            </a:extLst>
          </p:cNvPr>
          <p:cNvSpPr/>
          <p:nvPr/>
        </p:nvSpPr>
        <p:spPr>
          <a:xfrm>
            <a:off x="7549080" y="5242434"/>
            <a:ext cx="2697992" cy="830997"/>
          </a:xfrm>
          <a:prstGeom prst="rect">
            <a:avLst/>
          </a:prstGeom>
        </p:spPr>
        <p:txBody>
          <a:bodyPr wrap="square">
            <a:spAutoFit/>
          </a:bodyPr>
          <a:lstStyle/>
          <a:p>
            <a:pPr algn="ctr"/>
            <a:r>
              <a:rPr lang="es-CO" sz="4800" b="1" dirty="0">
                <a:solidFill>
                  <a:srgbClr val="C00000"/>
                </a:solidFill>
              </a:rPr>
              <a:t>$ 402,220</a:t>
            </a:r>
          </a:p>
        </p:txBody>
      </p:sp>
      <p:sp>
        <p:nvSpPr>
          <p:cNvPr id="80" name="Rectángulo: esquinas redondeadas 11">
            <a:extLst>
              <a:ext uri="{FF2B5EF4-FFF2-40B4-BE49-F238E27FC236}">
                <a16:creationId xmlns:a16="http://schemas.microsoft.com/office/drawing/2014/main" id="{9CCE03E4-B649-4204-9E64-85FD0271C8EB}"/>
              </a:ext>
            </a:extLst>
          </p:cNvPr>
          <p:cNvSpPr/>
          <p:nvPr/>
        </p:nvSpPr>
        <p:spPr>
          <a:xfrm>
            <a:off x="11275777" y="171280"/>
            <a:ext cx="796072" cy="447763"/>
          </a:xfrm>
          <a:prstGeom prst="roundRect">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a:t>76%</a:t>
            </a:r>
          </a:p>
        </p:txBody>
      </p:sp>
      <p:cxnSp>
        <p:nvCxnSpPr>
          <p:cNvPr id="81" name="Conector: angular 31">
            <a:extLst>
              <a:ext uri="{FF2B5EF4-FFF2-40B4-BE49-F238E27FC236}">
                <a16:creationId xmlns:a16="http://schemas.microsoft.com/office/drawing/2014/main" id="{497FEDE8-2B4B-40D1-950D-21C9B1EE5682}"/>
              </a:ext>
            </a:extLst>
          </p:cNvPr>
          <p:cNvCxnSpPr>
            <a:cxnSpLocks/>
            <a:endCxn id="80" idx="1"/>
          </p:cNvCxnSpPr>
          <p:nvPr/>
        </p:nvCxnSpPr>
        <p:spPr>
          <a:xfrm rot="5400000" flipH="1" flipV="1">
            <a:off x="10308356" y="890971"/>
            <a:ext cx="1463229" cy="471613"/>
          </a:xfrm>
          <a:prstGeom prst="bentConnector2">
            <a:avLst/>
          </a:prstGeom>
          <a:ln w="28575">
            <a:solidFill>
              <a:srgbClr val="006666"/>
            </a:solidFill>
            <a:tailEnd type="triangle"/>
          </a:ln>
        </p:spPr>
        <p:style>
          <a:lnRef idx="1">
            <a:schemeClr val="accent1"/>
          </a:lnRef>
          <a:fillRef idx="0">
            <a:schemeClr val="accent1"/>
          </a:fillRef>
          <a:effectRef idx="0">
            <a:schemeClr val="accent1"/>
          </a:effectRef>
          <a:fontRef idx="minor">
            <a:schemeClr val="tx1"/>
          </a:fontRef>
        </p:style>
      </p:cxnSp>
      <p:sp>
        <p:nvSpPr>
          <p:cNvPr id="82" name="Rectángulo 81">
            <a:extLst>
              <a:ext uri="{FF2B5EF4-FFF2-40B4-BE49-F238E27FC236}">
                <a16:creationId xmlns:a16="http://schemas.microsoft.com/office/drawing/2014/main" id="{77913ED5-C7EC-4C29-B035-DE9F4CAE44FF}"/>
              </a:ext>
            </a:extLst>
          </p:cNvPr>
          <p:cNvSpPr/>
          <p:nvPr/>
        </p:nvSpPr>
        <p:spPr>
          <a:xfrm>
            <a:off x="10686719" y="1861919"/>
            <a:ext cx="1229432" cy="1137171"/>
          </a:xfrm>
          <a:prstGeom prst="rect">
            <a:avLst/>
          </a:prstGeom>
          <a:noFill/>
          <a:ln w="38100">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4" name="Conector recto 3"/>
          <p:cNvCxnSpPr/>
          <p:nvPr/>
        </p:nvCxnSpPr>
        <p:spPr>
          <a:xfrm>
            <a:off x="509175" y="3686924"/>
            <a:ext cx="11307685"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a:off x="509175" y="3670886"/>
            <a:ext cx="0" cy="1379567"/>
          </a:xfrm>
          <a:prstGeom prst="line">
            <a:avLst/>
          </a:prstGeom>
          <a:ln w="254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8" name="Conector recto 77"/>
          <p:cNvCxnSpPr/>
          <p:nvPr/>
        </p:nvCxnSpPr>
        <p:spPr>
          <a:xfrm>
            <a:off x="11816860" y="3670886"/>
            <a:ext cx="0" cy="1379567"/>
          </a:xfrm>
          <a:prstGeom prst="line">
            <a:avLst/>
          </a:prstGeom>
          <a:ln w="254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50345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Agrupar 39"/>
          <p:cNvGrpSpPr/>
          <p:nvPr/>
        </p:nvGrpSpPr>
        <p:grpSpPr>
          <a:xfrm>
            <a:off x="-177226" y="-3001827"/>
            <a:ext cx="13844109" cy="1423058"/>
            <a:chOff x="-2052520" y="-1753345"/>
            <a:chExt cx="13844109" cy="1423058"/>
          </a:xfrm>
        </p:grpSpPr>
        <p:sp>
          <p:nvSpPr>
            <p:cNvPr id="5" name="Rectángulo 4"/>
            <p:cNvSpPr/>
            <p:nvPr/>
          </p:nvSpPr>
          <p:spPr>
            <a:xfrm>
              <a:off x="1293739" y="-1674243"/>
              <a:ext cx="496389" cy="496389"/>
            </a:xfrm>
            <a:prstGeom prst="rect">
              <a:avLst/>
            </a:prstGeom>
            <a:solidFill>
              <a:srgbClr val="918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p:cNvSpPr txBox="1"/>
            <p:nvPr/>
          </p:nvSpPr>
          <p:spPr>
            <a:xfrm>
              <a:off x="1878356"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G:133</a:t>
              </a:r>
            </a:p>
            <a:p>
              <a:r>
                <a:rPr lang="es-CO" sz="1050" dirty="0">
                  <a:solidFill>
                    <a:schemeClr val="bg1">
                      <a:lumMod val="50000"/>
                    </a:schemeClr>
                  </a:solidFill>
                  <a:latin typeface="Arial Narrow" charset="0"/>
                  <a:ea typeface="Arial Narrow" charset="0"/>
                  <a:cs typeface="Arial Narrow" charset="0"/>
                </a:rPr>
                <a:t>B: 95</a:t>
              </a:r>
            </a:p>
            <a:p>
              <a:endParaRPr lang="es-ES_tradnl" sz="1050" dirty="0"/>
            </a:p>
          </p:txBody>
        </p:sp>
        <p:sp>
          <p:nvSpPr>
            <p:cNvPr id="8" name="Rectángulo 7"/>
            <p:cNvSpPr/>
            <p:nvPr/>
          </p:nvSpPr>
          <p:spPr>
            <a:xfrm>
              <a:off x="58710" y="-1006225"/>
              <a:ext cx="496389" cy="496389"/>
            </a:xfrm>
            <a:prstGeom prst="rect">
              <a:avLst/>
            </a:prstGeom>
            <a:solidFill>
              <a:srgbClr val="FCC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CuadroTexto 8"/>
            <p:cNvSpPr txBox="1"/>
            <p:nvPr/>
          </p:nvSpPr>
          <p:spPr>
            <a:xfrm>
              <a:off x="644373" y="-1085327"/>
              <a:ext cx="489809"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R:252 </a:t>
              </a:r>
            </a:p>
            <a:p>
              <a:r>
                <a:rPr lang="es-CO" sz="1050" dirty="0">
                  <a:solidFill>
                    <a:schemeClr val="bg1">
                      <a:lumMod val="50000"/>
                    </a:schemeClr>
                  </a:solidFill>
                  <a:latin typeface="Arial Narrow" charset="0"/>
                  <a:ea typeface="Arial Narrow" charset="0"/>
                  <a:cs typeface="Arial Narrow" charset="0"/>
                </a:rPr>
                <a:t>G:203B: 16</a:t>
              </a:r>
            </a:p>
            <a:p>
              <a:endParaRPr lang="es-ES_tradnl" sz="1050" dirty="0"/>
            </a:p>
          </p:txBody>
        </p:sp>
        <p:sp>
          <p:nvSpPr>
            <p:cNvPr id="10" name="Rectángulo 9"/>
            <p:cNvSpPr/>
            <p:nvPr/>
          </p:nvSpPr>
          <p:spPr>
            <a:xfrm>
              <a:off x="58710" y="-1674243"/>
              <a:ext cx="496389" cy="496389"/>
            </a:xfrm>
            <a:prstGeom prst="rect">
              <a:avLst/>
            </a:prstGeom>
            <a:solidFill>
              <a:srgbClr val="00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CuadroTexto 10"/>
            <p:cNvSpPr txBox="1"/>
            <p:nvPr/>
          </p:nvSpPr>
          <p:spPr>
            <a:xfrm>
              <a:off x="630518" y="-1753345"/>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R:0 </a:t>
              </a:r>
            </a:p>
            <a:p>
              <a:r>
                <a:rPr lang="es-CO" sz="1050" dirty="0">
                  <a:solidFill>
                    <a:schemeClr val="bg1">
                      <a:lumMod val="50000"/>
                    </a:schemeClr>
                  </a:solidFill>
                  <a:latin typeface="Arial Narrow" charset="0"/>
                  <a:ea typeface="Arial Narrow" charset="0"/>
                  <a:cs typeface="Arial Narrow" charset="0"/>
                </a:rPr>
                <a:t>G:96</a:t>
              </a:r>
            </a:p>
            <a:p>
              <a:r>
                <a:rPr lang="es-CO" sz="1050" dirty="0">
                  <a:solidFill>
                    <a:schemeClr val="bg1">
                      <a:lumMod val="50000"/>
                    </a:schemeClr>
                  </a:solidFill>
                  <a:latin typeface="Arial Narrow" charset="0"/>
                  <a:ea typeface="Arial Narrow" charset="0"/>
                  <a:cs typeface="Arial Narrow" charset="0"/>
                </a:rPr>
                <a:t>B:91</a:t>
              </a:r>
            </a:p>
            <a:p>
              <a:endParaRPr lang="es-ES_tradnl" sz="1050" dirty="0"/>
            </a:p>
          </p:txBody>
        </p:sp>
        <p:sp>
          <p:nvSpPr>
            <p:cNvPr id="13" name="Rectángulo 12"/>
            <p:cNvSpPr/>
            <p:nvPr/>
          </p:nvSpPr>
          <p:spPr>
            <a:xfrm>
              <a:off x="1293739" y="-1006225"/>
              <a:ext cx="496389" cy="496389"/>
            </a:xfrm>
            <a:prstGeom prst="rect">
              <a:avLst/>
            </a:prstGeom>
            <a:solidFill>
              <a:srgbClr val="CFC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CuadroTexto 13"/>
            <p:cNvSpPr txBox="1"/>
            <p:nvPr/>
          </p:nvSpPr>
          <p:spPr>
            <a:xfrm>
              <a:off x="1879402" y="-1085327"/>
              <a:ext cx="59890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 207 </a:t>
              </a:r>
            </a:p>
            <a:p>
              <a:r>
                <a:rPr lang="es-CO" sz="1050" dirty="0">
                  <a:solidFill>
                    <a:schemeClr val="bg1">
                      <a:lumMod val="50000"/>
                    </a:schemeClr>
                  </a:solidFill>
                  <a:latin typeface="Arial Narrow" charset="0"/>
                  <a:ea typeface="Arial Narrow" charset="0"/>
                  <a:cs typeface="Arial Narrow" charset="0"/>
                </a:rPr>
                <a:t>G:194</a:t>
              </a:r>
            </a:p>
            <a:p>
              <a:r>
                <a:rPr lang="es-CO" sz="1050" dirty="0">
                  <a:solidFill>
                    <a:schemeClr val="bg1">
                      <a:lumMod val="50000"/>
                    </a:schemeClr>
                  </a:solidFill>
                  <a:latin typeface="Arial Narrow" charset="0"/>
                  <a:ea typeface="Arial Narrow" charset="0"/>
                  <a:cs typeface="Arial Narrow" charset="0"/>
                </a:rPr>
                <a:t>B: 144</a:t>
              </a:r>
            </a:p>
            <a:p>
              <a:endParaRPr lang="es-ES_tradnl" sz="1050" dirty="0"/>
            </a:p>
          </p:txBody>
        </p:sp>
        <p:sp>
          <p:nvSpPr>
            <p:cNvPr id="15" name="Rectángulo 14"/>
            <p:cNvSpPr/>
            <p:nvPr/>
          </p:nvSpPr>
          <p:spPr>
            <a:xfrm>
              <a:off x="2641807" y="-1006225"/>
              <a:ext cx="496389" cy="496389"/>
            </a:xfrm>
            <a:prstGeom prst="rect">
              <a:avLst/>
            </a:prstGeom>
            <a:solidFill>
              <a:srgbClr val="F0E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CuadroTexto 15"/>
            <p:cNvSpPr txBox="1"/>
            <p:nvPr/>
          </p:nvSpPr>
          <p:spPr>
            <a:xfrm>
              <a:off x="3227470" y="-1085327"/>
              <a:ext cx="51751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R:240 </a:t>
              </a:r>
            </a:p>
            <a:p>
              <a:r>
                <a:rPr lang="es-CO" sz="1050" dirty="0">
                  <a:solidFill>
                    <a:schemeClr val="bg1">
                      <a:lumMod val="50000"/>
                    </a:schemeClr>
                  </a:solidFill>
                  <a:latin typeface="Arial Narrow" charset="0"/>
                  <a:ea typeface="Arial Narrow" charset="0"/>
                  <a:cs typeface="Arial Narrow" charset="0"/>
                </a:rPr>
                <a:t>G:237</a:t>
              </a:r>
            </a:p>
            <a:p>
              <a:r>
                <a:rPr lang="es-CO" sz="1050" dirty="0">
                  <a:solidFill>
                    <a:schemeClr val="bg1">
                      <a:lumMod val="50000"/>
                    </a:schemeClr>
                  </a:solidFill>
                  <a:latin typeface="Arial Narrow" charset="0"/>
                  <a:ea typeface="Arial Narrow" charset="0"/>
                  <a:cs typeface="Arial Narrow" charset="0"/>
                </a:rPr>
                <a:t>B: 220</a:t>
              </a:r>
            </a:p>
            <a:p>
              <a:endParaRPr lang="es-ES_tradnl" sz="1050" dirty="0"/>
            </a:p>
          </p:txBody>
        </p:sp>
        <p:sp>
          <p:nvSpPr>
            <p:cNvPr id="17" name="Rectángulo 16"/>
            <p:cNvSpPr/>
            <p:nvPr/>
          </p:nvSpPr>
          <p:spPr>
            <a:xfrm>
              <a:off x="3834258" y="-1006225"/>
              <a:ext cx="496389" cy="496389"/>
            </a:xfrm>
            <a:prstGeom prst="rect">
              <a:avLst/>
            </a:prstGeom>
            <a:solidFill>
              <a:srgbClr val="91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CuadroTexto 17"/>
            <p:cNvSpPr txBox="1"/>
            <p:nvPr/>
          </p:nvSpPr>
          <p:spPr>
            <a:xfrm>
              <a:off x="4419921" y="-1085327"/>
              <a:ext cx="559073"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R:145 </a:t>
              </a:r>
            </a:p>
            <a:p>
              <a:r>
                <a:rPr lang="es-CO" sz="1050" dirty="0">
                  <a:solidFill>
                    <a:schemeClr val="bg1">
                      <a:lumMod val="50000"/>
                    </a:schemeClr>
                  </a:solidFill>
                  <a:latin typeface="Arial Narrow" charset="0"/>
                  <a:ea typeface="Arial Narrow" charset="0"/>
                  <a:cs typeface="Arial Narrow" charset="0"/>
                </a:rPr>
                <a:t>G:147</a:t>
              </a:r>
            </a:p>
            <a:p>
              <a:r>
                <a:rPr lang="es-CO" sz="1050" dirty="0">
                  <a:solidFill>
                    <a:schemeClr val="bg1">
                      <a:lumMod val="50000"/>
                    </a:schemeClr>
                  </a:solidFill>
                  <a:latin typeface="Arial Narrow" charset="0"/>
                  <a:ea typeface="Arial Narrow" charset="0"/>
                  <a:cs typeface="Arial Narrow" charset="0"/>
                </a:rPr>
                <a:t>B: 150</a:t>
              </a:r>
            </a:p>
            <a:p>
              <a:endParaRPr lang="es-ES_tradnl" sz="1050" dirty="0"/>
            </a:p>
          </p:txBody>
        </p:sp>
        <p:sp>
          <p:nvSpPr>
            <p:cNvPr id="19" name="CuadroTexto 18"/>
            <p:cNvSpPr txBox="1"/>
            <p:nvPr/>
          </p:nvSpPr>
          <p:spPr>
            <a:xfrm>
              <a:off x="-2052519" y="-1670297"/>
              <a:ext cx="1361502" cy="492443"/>
            </a:xfrm>
            <a:prstGeom prst="rect">
              <a:avLst/>
            </a:prstGeom>
            <a:noFill/>
          </p:spPr>
          <p:txBody>
            <a:bodyPr wrap="square" rtlCol="0">
              <a:spAutoFit/>
            </a:bodyPr>
            <a:lstStyle/>
            <a:p>
              <a:r>
                <a:rPr lang="es-CO" sz="2600" dirty="0">
                  <a:solidFill>
                    <a:srgbClr val="00605B"/>
                  </a:solidFill>
                  <a:latin typeface="Arial Narrow" charset="0"/>
                  <a:ea typeface="Arial Narrow" charset="0"/>
                  <a:cs typeface="Arial Narrow" charset="0"/>
                </a:rPr>
                <a:t>Primarios</a:t>
              </a:r>
            </a:p>
          </p:txBody>
        </p:sp>
        <p:sp>
          <p:nvSpPr>
            <p:cNvPr id="20" name="CuadroTexto 19"/>
            <p:cNvSpPr txBox="1"/>
            <p:nvPr/>
          </p:nvSpPr>
          <p:spPr>
            <a:xfrm>
              <a:off x="-2052520" y="-1006225"/>
              <a:ext cx="1734192" cy="492443"/>
            </a:xfrm>
            <a:prstGeom prst="rect">
              <a:avLst/>
            </a:prstGeom>
            <a:noFill/>
          </p:spPr>
          <p:txBody>
            <a:bodyPr wrap="square" rtlCol="0">
              <a:spAutoFit/>
            </a:bodyPr>
            <a:lstStyle/>
            <a:p>
              <a:r>
                <a:rPr lang="es-CO" sz="2600">
                  <a:solidFill>
                    <a:srgbClr val="00605B"/>
                  </a:solidFill>
                  <a:latin typeface="Arial Narrow" charset="0"/>
                  <a:ea typeface="Arial Narrow" charset="0"/>
                  <a:cs typeface="Arial Narrow" charset="0"/>
                </a:rPr>
                <a:t>Segundarios</a:t>
              </a:r>
              <a:endParaRPr lang="es-CO" sz="2600" dirty="0">
                <a:solidFill>
                  <a:srgbClr val="00605B"/>
                </a:solidFill>
                <a:latin typeface="Arial Narrow" charset="0"/>
                <a:ea typeface="Arial Narrow" charset="0"/>
                <a:cs typeface="Arial Narrow" charset="0"/>
              </a:endParaRPr>
            </a:p>
          </p:txBody>
        </p:sp>
        <p:sp>
          <p:nvSpPr>
            <p:cNvPr id="21" name="CuadroTexto 20"/>
            <p:cNvSpPr txBox="1"/>
            <p:nvPr/>
          </p:nvSpPr>
          <p:spPr>
            <a:xfrm>
              <a:off x="5653182" y="-1624432"/>
              <a:ext cx="1491243"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Inmuebles</a:t>
              </a:r>
            </a:p>
          </p:txBody>
        </p:sp>
        <p:sp>
          <p:nvSpPr>
            <p:cNvPr id="22" name="CuadroTexto 21"/>
            <p:cNvSpPr txBox="1"/>
            <p:nvPr/>
          </p:nvSpPr>
          <p:spPr>
            <a:xfrm>
              <a:off x="7436028" y="-1635479"/>
              <a:ext cx="1172588" cy="400110"/>
            </a:xfrm>
            <a:prstGeom prst="rect">
              <a:avLst/>
            </a:prstGeom>
            <a:noFill/>
          </p:spPr>
          <p:txBody>
            <a:bodyPr wrap="square" rtlCol="0">
              <a:spAutoFit/>
            </a:bodyPr>
            <a:lstStyle/>
            <a:p>
              <a:r>
                <a:rPr lang="es-CO" sz="2000" dirty="0">
                  <a:solidFill>
                    <a:srgbClr val="00605B"/>
                  </a:solidFill>
                  <a:latin typeface="Arial Narrow" charset="0"/>
                  <a:ea typeface="Arial Narrow" charset="0"/>
                  <a:cs typeface="Arial Narrow" charset="0"/>
                </a:rPr>
                <a:t>Cartera</a:t>
              </a:r>
            </a:p>
          </p:txBody>
        </p:sp>
        <p:sp>
          <p:nvSpPr>
            <p:cNvPr id="23" name="CuadroTexto 22"/>
            <p:cNvSpPr txBox="1"/>
            <p:nvPr/>
          </p:nvSpPr>
          <p:spPr>
            <a:xfrm>
              <a:off x="9070518" y="-1635479"/>
              <a:ext cx="2721071" cy="400110"/>
            </a:xfrm>
            <a:prstGeom prst="rect">
              <a:avLst/>
            </a:prstGeom>
            <a:noFill/>
          </p:spPr>
          <p:txBody>
            <a:bodyPr wrap="square" rtlCol="0">
              <a:spAutoFit/>
            </a:bodyPr>
            <a:lstStyle/>
            <a:p>
              <a:r>
                <a:rPr lang="es-CO" sz="2000">
                  <a:solidFill>
                    <a:srgbClr val="00605B"/>
                  </a:solidFill>
                  <a:latin typeface="Arial Narrow" charset="0"/>
                  <a:ea typeface="Arial Narrow" charset="0"/>
                  <a:cs typeface="Arial Narrow" charset="0"/>
                </a:rPr>
                <a:t>Proyectos Especiales</a:t>
              </a:r>
              <a:endParaRPr lang="es-CO" sz="2000" dirty="0">
                <a:solidFill>
                  <a:srgbClr val="00605B"/>
                </a:solidFill>
                <a:latin typeface="Arial Narrow" charset="0"/>
                <a:ea typeface="Arial Narrow" charset="0"/>
                <a:cs typeface="Arial Narrow" charset="0"/>
              </a:endParaRPr>
            </a:p>
          </p:txBody>
        </p:sp>
        <p:sp>
          <p:nvSpPr>
            <p:cNvPr id="24" name="Rectángulo 23"/>
            <p:cNvSpPr/>
            <p:nvPr/>
          </p:nvSpPr>
          <p:spPr>
            <a:xfrm>
              <a:off x="5902415" y="-989849"/>
              <a:ext cx="496389" cy="496389"/>
            </a:xfrm>
            <a:prstGeom prst="rect">
              <a:avLst/>
            </a:prstGeom>
            <a:solidFill>
              <a:srgbClr val="AC9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CuadroTexto 24"/>
            <p:cNvSpPr txBox="1"/>
            <p:nvPr/>
          </p:nvSpPr>
          <p:spPr>
            <a:xfrm>
              <a:off x="6474223"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R:172</a:t>
              </a:r>
            </a:p>
            <a:p>
              <a:r>
                <a:rPr lang="es-CO" sz="1050" dirty="0">
                  <a:solidFill>
                    <a:schemeClr val="bg1">
                      <a:lumMod val="50000"/>
                    </a:schemeClr>
                  </a:solidFill>
                  <a:latin typeface="Arial Narrow" charset="0"/>
                  <a:ea typeface="Arial Narrow" charset="0"/>
                  <a:cs typeface="Arial Narrow" charset="0"/>
                </a:rPr>
                <a:t>G:146</a:t>
              </a:r>
            </a:p>
            <a:p>
              <a:r>
                <a:rPr lang="es-CO" sz="1050" dirty="0">
                  <a:solidFill>
                    <a:schemeClr val="bg1">
                      <a:lumMod val="50000"/>
                    </a:schemeClr>
                  </a:solidFill>
                  <a:latin typeface="Arial Narrow" charset="0"/>
                  <a:ea typeface="Arial Narrow" charset="0"/>
                  <a:cs typeface="Arial Narrow" charset="0"/>
                </a:rPr>
                <a:t>B: 43</a:t>
              </a:r>
            </a:p>
            <a:p>
              <a:endParaRPr lang="es-ES_tradnl" sz="1050" dirty="0"/>
            </a:p>
          </p:txBody>
        </p:sp>
        <p:sp>
          <p:nvSpPr>
            <p:cNvPr id="26" name="Rectángulo 25"/>
            <p:cNvSpPr/>
            <p:nvPr/>
          </p:nvSpPr>
          <p:spPr>
            <a:xfrm>
              <a:off x="7601476" y="-989849"/>
              <a:ext cx="496389" cy="496389"/>
            </a:xfrm>
            <a:prstGeom prst="rect">
              <a:avLst/>
            </a:prstGeom>
            <a:solidFill>
              <a:srgbClr val="EC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CuadroTexto 26"/>
            <p:cNvSpPr txBox="1"/>
            <p:nvPr/>
          </p:nvSpPr>
          <p:spPr>
            <a:xfrm>
              <a:off x="8173284" y="-1068951"/>
              <a:ext cx="557344" cy="738664"/>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R:236</a:t>
              </a:r>
            </a:p>
            <a:p>
              <a:r>
                <a:rPr lang="es-CO" sz="1050" dirty="0">
                  <a:solidFill>
                    <a:schemeClr val="bg1">
                      <a:lumMod val="50000"/>
                    </a:schemeClr>
                  </a:solidFill>
                  <a:latin typeface="Arial Narrow" charset="0"/>
                  <a:ea typeface="Arial Narrow" charset="0"/>
                  <a:cs typeface="Arial Narrow" charset="0"/>
                </a:rPr>
                <a:t>G:108</a:t>
              </a:r>
            </a:p>
            <a:p>
              <a:r>
                <a:rPr lang="es-CO" sz="1050" dirty="0">
                  <a:solidFill>
                    <a:schemeClr val="bg1">
                      <a:lumMod val="50000"/>
                    </a:schemeClr>
                  </a:solidFill>
                  <a:latin typeface="Arial Narrow" charset="0"/>
                  <a:ea typeface="Arial Narrow" charset="0"/>
                  <a:cs typeface="Arial Narrow" charset="0"/>
                </a:rPr>
                <a:t>B:21</a:t>
              </a:r>
            </a:p>
            <a:p>
              <a:endParaRPr lang="es-ES_tradnl" sz="1050" dirty="0"/>
            </a:p>
          </p:txBody>
        </p:sp>
        <p:sp>
          <p:nvSpPr>
            <p:cNvPr id="28" name="Rectángulo 27"/>
            <p:cNvSpPr/>
            <p:nvPr/>
          </p:nvSpPr>
          <p:spPr>
            <a:xfrm>
              <a:off x="9512611" y="-989849"/>
              <a:ext cx="496389" cy="496389"/>
            </a:xfrm>
            <a:prstGeom prst="rect">
              <a:avLst/>
            </a:prstGeom>
            <a:solidFill>
              <a:srgbClr val="23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CuadroTexto 28"/>
            <p:cNvSpPr txBox="1"/>
            <p:nvPr/>
          </p:nvSpPr>
          <p:spPr>
            <a:xfrm>
              <a:off x="10084419" y="-1068951"/>
              <a:ext cx="557344" cy="577081"/>
            </a:xfrm>
            <a:prstGeom prst="rect">
              <a:avLst/>
            </a:prstGeom>
            <a:noFill/>
          </p:spPr>
          <p:txBody>
            <a:bodyPr wrap="square" rtlCol="0">
              <a:spAutoFit/>
            </a:bodyPr>
            <a:lstStyle/>
            <a:p>
              <a:r>
                <a:rPr lang="es-CO" sz="1050" dirty="0">
                  <a:solidFill>
                    <a:schemeClr val="bg1">
                      <a:lumMod val="50000"/>
                    </a:schemeClr>
                  </a:solidFill>
                  <a:latin typeface="Arial Narrow" charset="0"/>
                  <a:ea typeface="Arial Narrow" charset="0"/>
                  <a:cs typeface="Arial Narrow" charset="0"/>
                </a:rPr>
                <a:t>R:35</a:t>
              </a:r>
            </a:p>
            <a:p>
              <a:r>
                <a:rPr lang="es-CO" sz="1050" dirty="0">
                  <a:solidFill>
                    <a:schemeClr val="bg1">
                      <a:lumMod val="50000"/>
                    </a:schemeClr>
                  </a:solidFill>
                  <a:latin typeface="Arial Narrow" charset="0"/>
                  <a:ea typeface="Arial Narrow" charset="0"/>
                  <a:cs typeface="Arial Narrow" charset="0"/>
                </a:rPr>
                <a:t>G:103</a:t>
              </a:r>
            </a:p>
            <a:p>
              <a:r>
                <a:rPr lang="es-CO" sz="1050" dirty="0">
                  <a:solidFill>
                    <a:schemeClr val="bg1">
                      <a:lumMod val="50000"/>
                    </a:schemeClr>
                  </a:solidFill>
                  <a:latin typeface="Arial Narrow" charset="0"/>
                  <a:ea typeface="Arial Narrow" charset="0"/>
                  <a:cs typeface="Arial Narrow" charset="0"/>
                </a:rPr>
                <a:t>B:126</a:t>
              </a:r>
              <a:endParaRPr lang="es-ES_tradnl" sz="1050" dirty="0"/>
            </a:p>
          </p:txBody>
        </p:sp>
      </p:grpSp>
      <p:sp>
        <p:nvSpPr>
          <p:cNvPr id="30" name="CuadroTexto 29">
            <a:extLst>
              <a:ext uri="{FF2B5EF4-FFF2-40B4-BE49-F238E27FC236}">
                <a16:creationId xmlns:a16="http://schemas.microsoft.com/office/drawing/2014/main" id="{3659F99B-F7CA-2743-8D0C-94833019BFD8}"/>
              </a:ext>
            </a:extLst>
          </p:cNvPr>
          <p:cNvSpPr txBox="1"/>
          <p:nvPr/>
        </p:nvSpPr>
        <p:spPr>
          <a:xfrm>
            <a:off x="1730131" y="193970"/>
            <a:ext cx="9094573" cy="733534"/>
          </a:xfrm>
          <a:prstGeom prst="rect">
            <a:avLst/>
          </a:prstGeom>
          <a:noFill/>
        </p:spPr>
        <p:txBody>
          <a:bodyPr wrap="square" rtlCol="0" anchor="ctr" anchorCtr="0">
            <a:spAutoFit/>
          </a:bodyPr>
          <a:lstStyle/>
          <a:p>
            <a:pPr>
              <a:lnSpc>
                <a:spcPts val="4980"/>
              </a:lnSpc>
            </a:pPr>
            <a:r>
              <a:rPr lang="es-CO" sz="4500" b="1" dirty="0">
                <a:cs typeface="Arial Narrow" charset="0"/>
              </a:rPr>
              <a:t>Top 10 mayores a 2 años</a:t>
            </a:r>
          </a:p>
        </p:txBody>
      </p:sp>
      <p:sp>
        <p:nvSpPr>
          <p:cNvPr id="42" name="CuadroTexto 41"/>
          <p:cNvSpPr txBox="1"/>
          <p:nvPr/>
        </p:nvSpPr>
        <p:spPr>
          <a:xfrm>
            <a:off x="10204981" y="80144"/>
            <a:ext cx="1987019" cy="276999"/>
          </a:xfrm>
          <a:prstGeom prst="rect">
            <a:avLst/>
          </a:prstGeom>
          <a:noFill/>
        </p:spPr>
        <p:txBody>
          <a:bodyPr wrap="none" rtlCol="0">
            <a:spAutoFit/>
          </a:bodyPr>
          <a:lstStyle/>
          <a:p>
            <a:r>
              <a:rPr lang="es-CO" sz="1200" i="1" dirty="0"/>
              <a:t>Valores en millones de pesos</a:t>
            </a:r>
          </a:p>
        </p:txBody>
      </p:sp>
      <p:sp>
        <p:nvSpPr>
          <p:cNvPr id="43" name="CuadroTexto 42"/>
          <p:cNvSpPr txBox="1"/>
          <p:nvPr/>
        </p:nvSpPr>
        <p:spPr>
          <a:xfrm>
            <a:off x="478098" y="6411337"/>
            <a:ext cx="1619611" cy="276999"/>
          </a:xfrm>
          <a:prstGeom prst="rect">
            <a:avLst/>
          </a:prstGeom>
          <a:noFill/>
        </p:spPr>
        <p:txBody>
          <a:bodyPr wrap="none" rtlCol="0">
            <a:spAutoFit/>
          </a:bodyPr>
          <a:lstStyle/>
          <a:p>
            <a:r>
              <a:rPr lang="es-CO" sz="1200" b="1" i="1" dirty="0"/>
              <a:t>Corte: </a:t>
            </a:r>
            <a:r>
              <a:rPr lang="es-CO" sz="1200" i="1" dirty="0"/>
              <a:t>octubre de 2019</a:t>
            </a:r>
          </a:p>
        </p:txBody>
      </p:sp>
      <p:graphicFrame>
        <p:nvGraphicFramePr>
          <p:cNvPr id="31" name="Tabla 30">
            <a:extLst>
              <a:ext uri="{FF2B5EF4-FFF2-40B4-BE49-F238E27FC236}">
                <a16:creationId xmlns:a16="http://schemas.microsoft.com/office/drawing/2014/main" id="{53257CC5-C778-46DC-8D0C-D5B1A4631E2F}"/>
              </a:ext>
            </a:extLst>
          </p:cNvPr>
          <p:cNvGraphicFramePr>
            <a:graphicFrameLocks noGrp="1"/>
          </p:cNvGraphicFramePr>
          <p:nvPr>
            <p:extLst/>
          </p:nvPr>
        </p:nvGraphicFramePr>
        <p:xfrm>
          <a:off x="509353" y="1465857"/>
          <a:ext cx="11266752" cy="4589540"/>
        </p:xfrm>
        <a:graphic>
          <a:graphicData uri="http://schemas.openxmlformats.org/drawingml/2006/table">
            <a:tbl>
              <a:tblPr/>
              <a:tblGrid>
                <a:gridCol w="507597">
                  <a:extLst>
                    <a:ext uri="{9D8B030D-6E8A-4147-A177-3AD203B41FA5}">
                      <a16:colId xmlns:a16="http://schemas.microsoft.com/office/drawing/2014/main" val="997913468"/>
                    </a:ext>
                  </a:extLst>
                </a:gridCol>
                <a:gridCol w="2085173">
                  <a:extLst>
                    <a:ext uri="{9D8B030D-6E8A-4147-A177-3AD203B41FA5}">
                      <a16:colId xmlns:a16="http://schemas.microsoft.com/office/drawing/2014/main" val="2363422391"/>
                    </a:ext>
                  </a:extLst>
                </a:gridCol>
                <a:gridCol w="1034041">
                  <a:extLst>
                    <a:ext uri="{9D8B030D-6E8A-4147-A177-3AD203B41FA5}">
                      <a16:colId xmlns:a16="http://schemas.microsoft.com/office/drawing/2014/main" val="1383393598"/>
                    </a:ext>
                  </a:extLst>
                </a:gridCol>
                <a:gridCol w="1008404">
                  <a:extLst>
                    <a:ext uri="{9D8B030D-6E8A-4147-A177-3AD203B41FA5}">
                      <a16:colId xmlns:a16="http://schemas.microsoft.com/office/drawing/2014/main" val="1617774505"/>
                    </a:ext>
                  </a:extLst>
                </a:gridCol>
                <a:gridCol w="1093862">
                  <a:extLst>
                    <a:ext uri="{9D8B030D-6E8A-4147-A177-3AD203B41FA5}">
                      <a16:colId xmlns:a16="http://schemas.microsoft.com/office/drawing/2014/main" val="136785143"/>
                    </a:ext>
                  </a:extLst>
                </a:gridCol>
                <a:gridCol w="1811708">
                  <a:extLst>
                    <a:ext uri="{9D8B030D-6E8A-4147-A177-3AD203B41FA5}">
                      <a16:colId xmlns:a16="http://schemas.microsoft.com/office/drawing/2014/main" val="3764632205"/>
                    </a:ext>
                  </a:extLst>
                </a:gridCol>
                <a:gridCol w="1632247">
                  <a:extLst>
                    <a:ext uri="{9D8B030D-6E8A-4147-A177-3AD203B41FA5}">
                      <a16:colId xmlns:a16="http://schemas.microsoft.com/office/drawing/2014/main" val="736069389"/>
                    </a:ext>
                  </a:extLst>
                </a:gridCol>
                <a:gridCol w="2093720">
                  <a:extLst>
                    <a:ext uri="{9D8B030D-6E8A-4147-A177-3AD203B41FA5}">
                      <a16:colId xmlns:a16="http://schemas.microsoft.com/office/drawing/2014/main" val="3479345409"/>
                    </a:ext>
                  </a:extLst>
                </a:gridCol>
              </a:tblGrid>
              <a:tr h="371705">
                <a:tc>
                  <a:txBody>
                    <a:bodyPr/>
                    <a:lstStyle/>
                    <a:p>
                      <a:pPr algn="ctr" fontAlgn="ctr"/>
                      <a:r>
                        <a:rPr lang="es-CO" sz="1400" b="1" i="0" u="none" strike="noStrike" dirty="0">
                          <a:solidFill>
                            <a:srgbClr val="000000"/>
                          </a:solidFill>
                          <a:effectLst/>
                          <a:latin typeface="Calibri" panose="020F0502020204030204" pitchFamily="34" charset="0"/>
                        </a:rPr>
                        <a:t>No.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dirty="0">
                          <a:solidFill>
                            <a:srgbClr val="000000"/>
                          </a:solidFill>
                          <a:effectLst/>
                          <a:latin typeface="Calibri" panose="020F0502020204030204" pitchFamily="34" charset="0"/>
                        </a:rPr>
                        <a:t>Nombre</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Ciudad</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Tipo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Precio Venta</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dirty="0">
                          <a:solidFill>
                            <a:srgbClr val="000000"/>
                          </a:solidFill>
                          <a:effectLst/>
                          <a:latin typeface="Calibri" panose="020F0502020204030204" pitchFamily="34" charset="0"/>
                        </a:rPr>
                        <a:t>Precio con descuento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dirty="0">
                          <a:solidFill>
                            <a:srgbClr val="000000"/>
                          </a:solidFill>
                          <a:effectLst/>
                          <a:latin typeface="Calibri" panose="020F0502020204030204" pitchFamily="34" charset="0"/>
                        </a:rPr>
                        <a:t>Estado Ocupación</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ctr" fontAlgn="ctr"/>
                      <a:r>
                        <a:rPr lang="es-CO" sz="1400" b="1" i="0" u="none" strike="noStrike">
                          <a:solidFill>
                            <a:srgbClr val="000000"/>
                          </a:solidFill>
                          <a:effectLst/>
                          <a:latin typeface="Calibri" panose="020F0502020204030204" pitchFamily="34" charset="0"/>
                        </a:rPr>
                        <a:t>Tiempo Inventario</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extLst>
                  <a:ext uri="{0D108BD9-81ED-4DB2-BD59-A6C34878D82A}">
                    <a16:rowId xmlns:a16="http://schemas.microsoft.com/office/drawing/2014/main" val="4053323624"/>
                  </a:ext>
                </a:extLst>
              </a:tr>
              <a:tr h="371705">
                <a:tc>
                  <a:txBody>
                    <a:bodyPr/>
                    <a:lstStyle/>
                    <a:p>
                      <a:pPr algn="ctr" fontAlgn="ctr"/>
                      <a:r>
                        <a:rPr lang="es-CO" sz="1400" b="0" i="0" u="none" strike="noStrike">
                          <a:solidFill>
                            <a:srgbClr val="000000"/>
                          </a:solidFill>
                          <a:effectLst/>
                          <a:latin typeface="Calibri" panose="020F0502020204030204" pitchFamily="34" charset="0"/>
                        </a:rPr>
                        <a:t>1</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rtl="0" fontAlgn="ctr"/>
                      <a:r>
                        <a:rPr lang="es-CO" sz="1400" b="0" i="0" u="none" strike="noStrike" dirty="0">
                          <a:solidFill>
                            <a:srgbClr val="000000"/>
                          </a:solidFill>
                          <a:effectLst/>
                          <a:latin typeface="Calibri" panose="020F0502020204030204" pitchFamily="34" charset="0"/>
                        </a:rPr>
                        <a:t>Carlos Holguín</a:t>
                      </a:r>
                    </a:p>
                  </a:txBody>
                  <a:tcPr marL="72000"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Medellín</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Lote</a:t>
                      </a:r>
                    </a:p>
                  </a:txBody>
                  <a:tcPr marL="72000"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$ 64,453</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$ 61,603</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Ocupado</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2 - 3 años</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65642460"/>
                  </a:ext>
                </a:extLst>
              </a:tr>
              <a:tr h="371705">
                <a:tc>
                  <a:txBody>
                    <a:bodyPr/>
                    <a:lstStyle/>
                    <a:p>
                      <a:pPr algn="ctr" fontAlgn="ctr"/>
                      <a:r>
                        <a:rPr lang="es-CO" sz="1400" b="0" i="0" u="none" strike="noStrike">
                          <a:solidFill>
                            <a:srgbClr val="000000"/>
                          </a:solidFill>
                          <a:effectLst/>
                          <a:latin typeface="Calibri" panose="020F0502020204030204" pitchFamily="34" charset="0"/>
                        </a:rPr>
                        <a:t>2</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Lote Yumbo</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Yumbo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Lote</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$ 13,901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$ 11,963</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ctr" rtl="0" fontAlgn="ctr"/>
                      <a:r>
                        <a:rPr lang="es-CO" sz="1400" b="0" i="0" u="none" strike="noStrike">
                          <a:solidFill>
                            <a:srgbClr val="000000"/>
                          </a:solidFill>
                          <a:effectLst/>
                          <a:latin typeface="Calibri" panose="020F0502020204030204" pitchFamily="34" charset="0"/>
                        </a:rPr>
                        <a:t>Arrendado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más de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4233972647"/>
                  </a:ext>
                </a:extLst>
              </a:tr>
              <a:tr h="371705">
                <a:tc>
                  <a:txBody>
                    <a:bodyPr/>
                    <a:lstStyle/>
                    <a:p>
                      <a:pPr algn="ctr" fontAlgn="ctr"/>
                      <a:r>
                        <a:rPr lang="es-CO" sz="1400" b="0" i="0" u="none" strike="noStrike">
                          <a:solidFill>
                            <a:srgbClr val="000000"/>
                          </a:solidFill>
                          <a:effectLst/>
                          <a:latin typeface="Calibri" panose="020F0502020204030204" pitchFamily="34" charset="0"/>
                        </a:rPr>
                        <a:t>3</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es-CO" sz="1400" b="0" i="0" u="none" strike="noStrike">
                          <a:solidFill>
                            <a:srgbClr val="000000"/>
                          </a:solidFill>
                          <a:effectLst/>
                          <a:latin typeface="Calibri" panose="020F0502020204030204" pitchFamily="34" charset="0"/>
                        </a:rPr>
                        <a:t>Local Barranquilla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Barranquilla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dirty="0">
                          <a:solidFill>
                            <a:srgbClr val="000000"/>
                          </a:solidFill>
                          <a:effectLst/>
                          <a:latin typeface="Calibri" panose="020F0502020204030204" pitchFamily="34" charset="0"/>
                        </a:rPr>
                        <a:t>Local</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dirty="0">
                          <a:solidFill>
                            <a:srgbClr val="000000"/>
                          </a:solidFill>
                          <a:effectLst/>
                          <a:latin typeface="Calibri" panose="020F0502020204030204" pitchFamily="34" charset="0"/>
                        </a:rPr>
                        <a:t>$ 11,268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$ 11,268</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Arrendado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2 - 3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177871750"/>
                  </a:ext>
                </a:extLst>
              </a:tr>
              <a:tr h="371705">
                <a:tc>
                  <a:txBody>
                    <a:bodyPr/>
                    <a:lstStyle/>
                    <a:p>
                      <a:pPr algn="ctr" fontAlgn="ctr"/>
                      <a:r>
                        <a:rPr lang="es-CO" sz="1400" b="0" i="0" u="none" strike="noStrike">
                          <a:solidFill>
                            <a:srgbClr val="000000"/>
                          </a:solidFill>
                          <a:effectLst/>
                          <a:latin typeface="Calibri" panose="020F0502020204030204" pitchFamily="34" charset="0"/>
                        </a:rPr>
                        <a:t>4</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Iron Stell</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Bodega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$ 3,357</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$ 3,201</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más de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1892741267"/>
                  </a:ext>
                </a:extLst>
              </a:tr>
              <a:tr h="371705">
                <a:tc>
                  <a:txBody>
                    <a:bodyPr/>
                    <a:lstStyle/>
                    <a:p>
                      <a:pPr algn="ctr" fontAlgn="ctr"/>
                      <a:r>
                        <a:rPr lang="es-CO" sz="1400" b="0" i="0" u="none" strike="noStrike">
                          <a:solidFill>
                            <a:srgbClr val="000000"/>
                          </a:solidFill>
                          <a:effectLst/>
                          <a:latin typeface="Calibri" panose="020F0502020204030204" pitchFamily="34" charset="0"/>
                        </a:rPr>
                        <a:t>5</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es-CO" sz="1400" b="0" i="0" u="none" strike="noStrike">
                          <a:solidFill>
                            <a:srgbClr val="000000"/>
                          </a:solidFill>
                          <a:effectLst/>
                          <a:latin typeface="Calibri" panose="020F0502020204030204" pitchFamily="34" charset="0"/>
                        </a:rPr>
                        <a:t>Finca La Viga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Cali</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dirty="0">
                          <a:solidFill>
                            <a:srgbClr val="000000"/>
                          </a:solidFill>
                          <a:effectLst/>
                          <a:latin typeface="Calibri" panose="020F0502020204030204" pitchFamily="34" charset="0"/>
                        </a:rPr>
                        <a:t>Finca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$ 2,130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$ 2,020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2 - 3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55173842"/>
                  </a:ext>
                </a:extLst>
              </a:tr>
              <a:tr h="371705">
                <a:tc>
                  <a:txBody>
                    <a:bodyPr/>
                    <a:lstStyle/>
                    <a:p>
                      <a:pPr algn="ctr" fontAlgn="ctr"/>
                      <a:r>
                        <a:rPr lang="es-CO" sz="1400" b="0" i="0" u="none" strike="noStrike">
                          <a:solidFill>
                            <a:srgbClr val="000000"/>
                          </a:solidFill>
                          <a:effectLst/>
                          <a:latin typeface="Calibri" panose="020F0502020204030204" pitchFamily="34" charset="0"/>
                        </a:rPr>
                        <a:t>6</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Apartamento Unicentro</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Bogotá</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Apartamento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$ 1,952</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$ 1,847</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2 - 3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4008173451"/>
                  </a:ext>
                </a:extLst>
              </a:tr>
              <a:tr h="371705">
                <a:tc>
                  <a:txBody>
                    <a:bodyPr/>
                    <a:lstStyle/>
                    <a:p>
                      <a:pPr algn="ctr" fontAlgn="ctr"/>
                      <a:r>
                        <a:rPr lang="es-CO" sz="1400" b="0" i="0" u="none" strike="noStrike">
                          <a:solidFill>
                            <a:srgbClr val="000000"/>
                          </a:solidFill>
                          <a:effectLst/>
                          <a:latin typeface="Calibri" panose="020F0502020204030204" pitchFamily="34" charset="0"/>
                        </a:rPr>
                        <a:t>7</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es-CO" sz="1400" b="0" i="0" u="none" strike="noStrike">
                          <a:solidFill>
                            <a:srgbClr val="000000"/>
                          </a:solidFill>
                          <a:effectLst/>
                          <a:latin typeface="Calibri" panose="020F0502020204030204" pitchFamily="34" charset="0"/>
                        </a:rPr>
                        <a:t>Casa carrera 112</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Cali</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dirty="0">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$ 1,555</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$ 1,443</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más de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156705563"/>
                  </a:ext>
                </a:extLst>
              </a:tr>
              <a:tr h="371705">
                <a:tc>
                  <a:txBody>
                    <a:bodyPr/>
                    <a:lstStyle/>
                    <a:p>
                      <a:pPr algn="ctr" fontAlgn="ctr"/>
                      <a:r>
                        <a:rPr lang="es-CO" sz="1400" b="0" i="0" u="none" strike="noStrike">
                          <a:solidFill>
                            <a:srgbClr val="000000"/>
                          </a:solidFill>
                          <a:effectLst/>
                          <a:latin typeface="Calibri" panose="020F0502020204030204" pitchFamily="34" charset="0"/>
                        </a:rPr>
                        <a:t>8</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Apartamento Corales</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Medellin</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Apartamento</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$ 1,543</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$ 1,460</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más de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7E7E7"/>
                    </a:solidFill>
                  </a:tcPr>
                </a:tc>
                <a:extLst>
                  <a:ext uri="{0D108BD9-81ED-4DB2-BD59-A6C34878D82A}">
                    <a16:rowId xmlns:a16="http://schemas.microsoft.com/office/drawing/2014/main" val="2654664432"/>
                  </a:ext>
                </a:extLst>
              </a:tr>
              <a:tr h="371705">
                <a:tc>
                  <a:txBody>
                    <a:bodyPr/>
                    <a:lstStyle/>
                    <a:p>
                      <a:pPr algn="ctr" fontAlgn="ctr"/>
                      <a:r>
                        <a:rPr lang="es-CO" sz="1400" b="0" i="0" u="none" strike="noStrike">
                          <a:solidFill>
                            <a:srgbClr val="000000"/>
                          </a:solidFill>
                          <a:effectLst/>
                          <a:latin typeface="Calibri" panose="020F0502020204030204" pitchFamily="34" charset="0"/>
                        </a:rPr>
                        <a:t>9</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es-CO" sz="1400" b="0" i="0" u="none" strike="noStrike">
                          <a:solidFill>
                            <a:srgbClr val="000000"/>
                          </a:solidFill>
                          <a:effectLst/>
                          <a:latin typeface="Calibri" panose="020F0502020204030204" pitchFamily="34" charset="0"/>
                        </a:rPr>
                        <a:t>Casa Ciudad Jardín</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Cali</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dirty="0">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$ 1,456</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$ 1,364</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s-CO" sz="1400" b="0" i="0" u="none" strike="noStrike">
                          <a:solidFill>
                            <a:srgbClr val="000000"/>
                          </a:solidFill>
                          <a:effectLst/>
                          <a:latin typeface="Calibri" panose="020F0502020204030204" pitchFamily="34" charset="0"/>
                        </a:rPr>
                        <a:t>más de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979831044"/>
                  </a:ext>
                </a:extLst>
              </a:tr>
              <a:tr h="371705">
                <a:tc>
                  <a:txBody>
                    <a:bodyPr/>
                    <a:lstStyle/>
                    <a:p>
                      <a:pPr algn="ctr" fontAlgn="ctr"/>
                      <a:r>
                        <a:rPr lang="es-CO" sz="1400" b="0" i="0" u="none" strike="noStrike">
                          <a:solidFill>
                            <a:srgbClr val="000000"/>
                          </a:solidFill>
                          <a:effectLst/>
                          <a:latin typeface="Calibri" panose="020F0502020204030204" pitchFamily="34" charset="0"/>
                        </a:rPr>
                        <a:t>10</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Casa Leticia</a:t>
                      </a:r>
                    </a:p>
                  </a:txBody>
                  <a:tcPr marL="72000"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rtl="0" fontAlgn="ctr"/>
                      <a:r>
                        <a:rPr lang="es-CO" sz="1400" b="0" i="0" u="none" strike="noStrike">
                          <a:solidFill>
                            <a:srgbClr val="000000"/>
                          </a:solidFill>
                          <a:effectLst/>
                          <a:latin typeface="Calibri" panose="020F0502020204030204" pitchFamily="34" charset="0"/>
                        </a:rPr>
                        <a:t>Leticia</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Casa</a:t>
                      </a:r>
                    </a:p>
                  </a:txBody>
                  <a:tcPr marL="72000"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$ 1,358</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r" rtl="0" fontAlgn="ctr"/>
                      <a:r>
                        <a:rPr lang="es-CO" sz="1400" b="0" i="0" u="none" strike="noStrike">
                          <a:solidFill>
                            <a:srgbClr val="000000"/>
                          </a:solidFill>
                          <a:effectLst/>
                          <a:latin typeface="Calibri" panose="020F0502020204030204" pitchFamily="34" charset="0"/>
                        </a:rPr>
                        <a:t>$ 1,291</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ctr"/>
                      <a:r>
                        <a:rPr lang="es-CO" sz="1400" b="0" i="0" u="none" strike="noStrike">
                          <a:solidFill>
                            <a:srgbClr val="000000"/>
                          </a:solidFill>
                          <a:effectLst/>
                          <a:latin typeface="Calibri" panose="020F0502020204030204" pitchFamily="34" charset="0"/>
                        </a:rPr>
                        <a:t>Desocupado</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l" rtl="0" fontAlgn="ctr"/>
                      <a:r>
                        <a:rPr lang="es-CO" sz="1400" b="0" i="0" u="none" strike="noStrike" dirty="0">
                          <a:solidFill>
                            <a:srgbClr val="000000"/>
                          </a:solidFill>
                          <a:effectLst/>
                          <a:latin typeface="Calibri" panose="020F0502020204030204" pitchFamily="34" charset="0"/>
                        </a:rPr>
                        <a:t>2 - 3 años</a:t>
                      </a:r>
                    </a:p>
                  </a:txBody>
                  <a:tcPr marL="9525" marR="9525" marT="9525"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3826911004"/>
                  </a:ext>
                </a:extLst>
              </a:tr>
              <a:tr h="371705">
                <a:tc gridSpan="4">
                  <a:txBody>
                    <a:bodyPr/>
                    <a:lstStyle/>
                    <a:p>
                      <a:pPr algn="ctr" fontAlgn="ctr"/>
                      <a:r>
                        <a:rPr lang="es-CO" sz="1400" b="1" i="0" u="none" strike="noStrike">
                          <a:solidFill>
                            <a:srgbClr val="000000"/>
                          </a:solidFill>
                          <a:effectLst/>
                          <a:latin typeface="Calibri" panose="020F0502020204030204" pitchFamily="34" charset="0"/>
                        </a:rPr>
                        <a:t>TOTALES</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fontAlgn="ctr"/>
                      <a:r>
                        <a:rPr lang="es-CO" sz="1400" b="1" i="0" u="none" strike="noStrike" dirty="0">
                          <a:solidFill>
                            <a:srgbClr val="000000"/>
                          </a:solidFill>
                          <a:effectLst/>
                          <a:latin typeface="Calibri" panose="020F0502020204030204" pitchFamily="34" charset="0"/>
                        </a:rPr>
                        <a:t>$ 102,974</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r" fontAlgn="ctr"/>
                      <a:r>
                        <a:rPr lang="es-CO" sz="1400" b="1" i="0" u="none" strike="noStrike" dirty="0">
                          <a:solidFill>
                            <a:srgbClr val="000000"/>
                          </a:solidFill>
                          <a:effectLst/>
                          <a:latin typeface="Calibri" panose="020F0502020204030204" pitchFamily="34" charset="0"/>
                        </a:rPr>
                        <a:t>$ 97,461</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l" fontAlgn="ctr"/>
                      <a:r>
                        <a:rPr lang="es-CO" sz="1400" b="0" i="0" u="none" strike="noStrike">
                          <a:solidFill>
                            <a:srgbClr val="000000"/>
                          </a:solidFill>
                          <a:effectLst/>
                          <a:latin typeface="Calibri" panose="020F050202020403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tc>
                  <a:txBody>
                    <a:bodyPr/>
                    <a:lstStyle/>
                    <a:p>
                      <a:pPr algn="l" fontAlgn="ctr"/>
                      <a:r>
                        <a:rPr lang="es-CO" sz="1400" b="0" i="0" u="none" strike="noStrike" dirty="0">
                          <a:solidFill>
                            <a:srgbClr val="000000"/>
                          </a:solidFill>
                          <a:effectLst/>
                          <a:latin typeface="Calibri" panose="020F050202020403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CAF"/>
                    </a:solidFill>
                  </a:tcPr>
                </a:tc>
                <a:extLst>
                  <a:ext uri="{0D108BD9-81ED-4DB2-BD59-A6C34878D82A}">
                    <a16:rowId xmlns:a16="http://schemas.microsoft.com/office/drawing/2014/main" val="843504982"/>
                  </a:ext>
                </a:extLst>
              </a:tr>
            </a:tbl>
          </a:graphicData>
        </a:graphic>
      </p:graphicFrame>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175" y="118540"/>
            <a:ext cx="1080000" cy="1080000"/>
          </a:xfrm>
          <a:prstGeom prst="rect">
            <a:avLst/>
          </a:prstGeom>
        </p:spPr>
      </p:pic>
      <p:grpSp>
        <p:nvGrpSpPr>
          <p:cNvPr id="32" name="Grupo 31">
            <a:extLst>
              <a:ext uri="{FF2B5EF4-FFF2-40B4-BE49-F238E27FC236}">
                <a16:creationId xmlns:a16="http://schemas.microsoft.com/office/drawing/2014/main" id="{8AE945D0-F44E-F34C-8570-7B589A8A8F3D}"/>
              </a:ext>
            </a:extLst>
          </p:cNvPr>
          <p:cNvGrpSpPr/>
          <p:nvPr/>
        </p:nvGrpSpPr>
        <p:grpSpPr>
          <a:xfrm>
            <a:off x="6367176" y="5753210"/>
            <a:ext cx="850212" cy="560460"/>
            <a:chOff x="2783756" y="2180939"/>
            <a:chExt cx="2151063" cy="264369"/>
          </a:xfrm>
        </p:grpSpPr>
        <p:cxnSp>
          <p:nvCxnSpPr>
            <p:cNvPr id="34" name="Conector recto 33">
              <a:extLst>
                <a:ext uri="{FF2B5EF4-FFF2-40B4-BE49-F238E27FC236}">
                  <a16:creationId xmlns:a16="http://schemas.microsoft.com/office/drawing/2014/main" id="{9BD2B053-EEE4-EC45-A301-FCB958799CEA}"/>
                </a:ext>
              </a:extLst>
            </p:cNvPr>
            <p:cNvCxnSpPr>
              <a:cxnSpLocks/>
            </p:cNvCxnSpPr>
            <p:nvPr/>
          </p:nvCxnSpPr>
          <p:spPr>
            <a:xfrm>
              <a:off x="2783756" y="2180939"/>
              <a:ext cx="1544657" cy="0"/>
            </a:xfrm>
            <a:prstGeom prst="line">
              <a:avLst/>
            </a:prstGeom>
            <a:ln>
              <a:solidFill>
                <a:srgbClr val="C00000"/>
              </a:solidFill>
              <a:tailEnd type="none"/>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49640E97-B651-B240-86D5-BB3903914463}"/>
                </a:ext>
              </a:extLst>
            </p:cNvPr>
            <p:cNvCxnSpPr>
              <a:cxnSpLocks/>
            </p:cNvCxnSpPr>
            <p:nvPr/>
          </p:nvCxnSpPr>
          <p:spPr>
            <a:xfrm>
              <a:off x="4588702" y="2443332"/>
              <a:ext cx="346117" cy="0"/>
            </a:xfrm>
            <a:prstGeom prst="line">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CC0294D4-FCC0-1944-BC2B-C59885F16345}"/>
                </a:ext>
              </a:extLst>
            </p:cNvPr>
            <p:cNvCxnSpPr>
              <a:cxnSpLocks/>
            </p:cNvCxnSpPr>
            <p:nvPr/>
          </p:nvCxnSpPr>
          <p:spPr>
            <a:xfrm>
              <a:off x="4328413" y="2182010"/>
              <a:ext cx="266988" cy="263298"/>
            </a:xfrm>
            <a:prstGeom prst="line">
              <a:avLst/>
            </a:prstGeom>
            <a:ln>
              <a:solidFill>
                <a:srgbClr val="C00000"/>
              </a:solidFill>
              <a:tailEnd type="none"/>
            </a:ln>
          </p:spPr>
          <p:style>
            <a:lnRef idx="1">
              <a:schemeClr val="accent1"/>
            </a:lnRef>
            <a:fillRef idx="0">
              <a:schemeClr val="accent1"/>
            </a:fillRef>
            <a:effectRef idx="0">
              <a:schemeClr val="accent1"/>
            </a:effectRef>
            <a:fontRef idx="minor">
              <a:schemeClr val="tx1"/>
            </a:fontRef>
          </p:style>
        </p:cxnSp>
      </p:grpSp>
      <p:sp>
        <p:nvSpPr>
          <p:cNvPr id="3" name="CuadroTexto 2"/>
          <p:cNvSpPr txBox="1"/>
          <p:nvPr/>
        </p:nvSpPr>
        <p:spPr>
          <a:xfrm>
            <a:off x="7186113" y="6170981"/>
            <a:ext cx="2347246" cy="276999"/>
          </a:xfrm>
          <a:prstGeom prst="rect">
            <a:avLst/>
          </a:prstGeom>
          <a:noFill/>
        </p:spPr>
        <p:txBody>
          <a:bodyPr wrap="none" rtlCol="0">
            <a:spAutoFit/>
          </a:bodyPr>
          <a:lstStyle/>
          <a:p>
            <a:r>
              <a:rPr lang="es-CO" sz="1200" dirty="0"/>
              <a:t>78% del disponible mayor a 2 años</a:t>
            </a:r>
          </a:p>
        </p:txBody>
      </p:sp>
    </p:spTree>
    <p:extLst>
      <p:ext uri="{BB962C8B-B14F-4D97-AF65-F5344CB8AC3E}">
        <p14:creationId xmlns:p14="http://schemas.microsoft.com/office/powerpoint/2010/main" val="13440242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468808" y="2650696"/>
            <a:ext cx="9143999" cy="2246769"/>
          </a:xfrm>
          <a:prstGeom prst="rect">
            <a:avLst/>
          </a:prstGeom>
          <a:noFill/>
        </p:spPr>
        <p:txBody>
          <a:bodyPr wrap="square" rtlCol="0">
            <a:spAutoFit/>
          </a:bodyPr>
          <a:lstStyle/>
          <a:p>
            <a:pPr algn="ctr"/>
            <a:r>
              <a:rPr lang="es-ES" sz="4800" b="1" dirty="0">
                <a:solidFill>
                  <a:srgbClr val="002060"/>
                </a:solidFill>
              </a:rPr>
              <a:t>4. </a:t>
            </a:r>
            <a:r>
              <a:rPr lang="es-CO" sz="4800" b="1" dirty="0">
                <a:solidFill>
                  <a:srgbClr val="002060"/>
                </a:solidFill>
              </a:rPr>
              <a:t>Seguimiento personal enajenación temprana</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3410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77094" y="2933838"/>
            <a:ext cx="9143999" cy="1446550"/>
          </a:xfrm>
          <a:prstGeom prst="rect">
            <a:avLst/>
          </a:prstGeom>
          <a:noFill/>
        </p:spPr>
        <p:txBody>
          <a:bodyPr wrap="square" rtlCol="0">
            <a:spAutoFit/>
          </a:bodyPr>
          <a:lstStyle/>
          <a:p>
            <a:pPr algn="ctr"/>
            <a:r>
              <a:rPr lang="es-ES" sz="4400" b="1" dirty="0">
                <a:solidFill>
                  <a:srgbClr val="000A8B"/>
                </a:solidFill>
              </a:rPr>
              <a:t>Análisis de Cargas Enajenación Temprana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2F40429-805F-4ACE-BE19-8C64A64D9A3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224BAA50-774E-40C5-A476-77E24CF1A00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9188959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84588" y="1718178"/>
            <a:ext cx="11092069" cy="4524315"/>
          </a:xfrm>
          <a:prstGeom prst="rect">
            <a:avLst/>
          </a:prstGeom>
          <a:noFill/>
        </p:spPr>
        <p:txBody>
          <a:bodyPr wrap="square" rtlCol="0">
            <a:spAutoFit/>
          </a:bodyPr>
          <a:lstStyle/>
          <a:p>
            <a:pPr marL="342900" indent="-342900" algn="just">
              <a:buFont typeface="Arial" panose="020B0604020202020204" pitchFamily="34" charset="0"/>
              <a:buChar char="•"/>
            </a:pPr>
            <a:r>
              <a:rPr lang="es-ES_tradnl" sz="2400" dirty="0"/>
              <a:t>En Sesiones de Junta Directiva 140 y 144 de 2017, se aprobó la contratación de 50 trabajadores a termino fijo , para la implementación de Enajenación Temprana, esta autorización incorporaba la necesidad de personal para el apoyo en la ejecución de desalojos (11 personas). </a:t>
            </a:r>
          </a:p>
          <a:p>
            <a:pPr algn="just"/>
            <a:endParaRPr lang="es-ES_tradnl" sz="2400" dirty="0"/>
          </a:p>
          <a:p>
            <a:pPr marL="342900" indent="-342900" algn="just">
              <a:buFont typeface="Arial" panose="020B0604020202020204" pitchFamily="34" charset="0"/>
              <a:buChar char="•"/>
            </a:pPr>
            <a:r>
              <a:rPr lang="es-ES_tradnl" sz="2400" dirty="0"/>
              <a:t>Estas personas se vincularon a partir de enero de 2018 y su vinculación vence en enero de 2020. </a:t>
            </a:r>
          </a:p>
          <a:p>
            <a:pPr marL="342900" indent="-342900" algn="just">
              <a:buFont typeface="Arial" panose="020B0604020202020204" pitchFamily="34" charset="0"/>
              <a:buChar char="•"/>
            </a:pPr>
            <a:endParaRPr lang="es-ES_tradnl" sz="2400" dirty="0"/>
          </a:p>
          <a:p>
            <a:pPr marL="342900" indent="-342900" algn="just">
              <a:buFont typeface="Arial" panose="020B0604020202020204" pitchFamily="34" charset="0"/>
              <a:buChar char="•"/>
            </a:pPr>
            <a:r>
              <a:rPr lang="es-ES_tradnl" sz="2400" dirty="0"/>
              <a:t>Frente a lo proyectado los resultados de ejecución de este personal han superado las expectativas. </a:t>
            </a:r>
          </a:p>
          <a:p>
            <a:pPr marL="342900" indent="-342900" algn="just">
              <a:buFont typeface="Arial" panose="020B0604020202020204" pitchFamily="34" charset="0"/>
              <a:buChar char="•"/>
            </a:pPr>
            <a:endParaRPr lang="es-ES_tradnl" sz="2400" dirty="0">
              <a:solidFill>
                <a:srgbClr val="A9A8A9"/>
              </a:solidFill>
              <a:latin typeface="Lato Bold"/>
              <a:cs typeface="Lato Bold"/>
            </a:endParaRPr>
          </a:p>
          <a:p>
            <a:pPr marL="342900" indent="-342900" algn="just">
              <a:buFont typeface="Arial" panose="020B0604020202020204" pitchFamily="34" charset="0"/>
              <a:buChar char="•"/>
            </a:pPr>
            <a:endParaRPr lang="es-ES" sz="2400" dirty="0">
              <a:solidFill>
                <a:srgbClr val="A9A8A9"/>
              </a:solidFill>
              <a:latin typeface="Lato Bold"/>
              <a:cs typeface="Lato Bold"/>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A0E1283F-1906-4A67-A8EF-7897613D5B30}"/>
              </a:ext>
            </a:extLst>
          </p:cNvPr>
          <p:cNvSpPr txBox="1"/>
          <p:nvPr/>
        </p:nvSpPr>
        <p:spPr>
          <a:xfrm>
            <a:off x="4212320" y="773840"/>
            <a:ext cx="6233000" cy="646331"/>
          </a:xfrm>
          <a:prstGeom prst="rect">
            <a:avLst/>
          </a:prstGeom>
          <a:noFill/>
        </p:spPr>
        <p:txBody>
          <a:bodyPr wrap="square" rtlCol="0">
            <a:spAutoFit/>
          </a:bodyPr>
          <a:lstStyle/>
          <a:p>
            <a:r>
              <a:rPr lang="es-ES" sz="3600" b="1" dirty="0">
                <a:solidFill>
                  <a:srgbClr val="000A8B"/>
                </a:solidFill>
                <a:latin typeface="Lato Bold"/>
                <a:cs typeface="Lato Bold"/>
              </a:rPr>
              <a:t>Antecedentes</a:t>
            </a:r>
          </a:p>
        </p:txBody>
      </p:sp>
      <p:sp>
        <p:nvSpPr>
          <p:cNvPr id="8" name="CuadroTexto 7">
            <a:extLst>
              <a:ext uri="{FF2B5EF4-FFF2-40B4-BE49-F238E27FC236}">
                <a16:creationId xmlns:a16="http://schemas.microsoft.com/office/drawing/2014/main" id="{584CBC98-2CBB-4499-BC10-AE2CA360332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4625991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518528" y="296464"/>
            <a:ext cx="6009585" cy="477054"/>
          </a:xfrm>
          <a:prstGeom prst="rect">
            <a:avLst/>
          </a:prstGeom>
          <a:noFill/>
        </p:spPr>
        <p:txBody>
          <a:bodyPr wrap="square" rtlCol="0">
            <a:spAutoFit/>
          </a:bodyPr>
          <a:lstStyle/>
          <a:p>
            <a:r>
              <a:rPr lang="es-ES" sz="2500" b="1" dirty="0">
                <a:solidFill>
                  <a:srgbClr val="A9A8A9"/>
                </a:solidFill>
                <a:latin typeface="Lato Bold"/>
                <a:cs typeface="Lato Bold"/>
              </a:rPr>
              <a:t>Universo Enajenación Temprana </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 name="Tabla 2">
            <a:extLst>
              <a:ext uri="{FF2B5EF4-FFF2-40B4-BE49-F238E27FC236}">
                <a16:creationId xmlns:a16="http://schemas.microsoft.com/office/drawing/2014/main" id="{EF6B7822-C7B7-4C9E-A2B4-A197544AC4BE}"/>
              </a:ext>
            </a:extLst>
          </p:cNvPr>
          <p:cNvGraphicFramePr>
            <a:graphicFrameLocks noGrp="1"/>
          </p:cNvGraphicFramePr>
          <p:nvPr>
            <p:extLst/>
          </p:nvPr>
        </p:nvGraphicFramePr>
        <p:xfrm>
          <a:off x="530361" y="1070122"/>
          <a:ext cx="11118576" cy="4969556"/>
        </p:xfrm>
        <a:graphic>
          <a:graphicData uri="http://schemas.openxmlformats.org/drawingml/2006/table">
            <a:tbl>
              <a:tblPr firstRow="1" bandRow="1">
                <a:tableStyleId>{5C22544A-7EE6-4342-B048-85BDC9FD1C3A}</a:tableStyleId>
              </a:tblPr>
              <a:tblGrid>
                <a:gridCol w="2795935">
                  <a:extLst>
                    <a:ext uri="{9D8B030D-6E8A-4147-A177-3AD203B41FA5}">
                      <a16:colId xmlns:a16="http://schemas.microsoft.com/office/drawing/2014/main" val="1836887311"/>
                    </a:ext>
                  </a:extLst>
                </a:gridCol>
                <a:gridCol w="3339547">
                  <a:extLst>
                    <a:ext uri="{9D8B030D-6E8A-4147-A177-3AD203B41FA5}">
                      <a16:colId xmlns:a16="http://schemas.microsoft.com/office/drawing/2014/main" val="3348749087"/>
                    </a:ext>
                  </a:extLst>
                </a:gridCol>
                <a:gridCol w="2941983">
                  <a:extLst>
                    <a:ext uri="{9D8B030D-6E8A-4147-A177-3AD203B41FA5}">
                      <a16:colId xmlns:a16="http://schemas.microsoft.com/office/drawing/2014/main" val="1977801464"/>
                    </a:ext>
                  </a:extLst>
                </a:gridCol>
                <a:gridCol w="2041111">
                  <a:extLst>
                    <a:ext uri="{9D8B030D-6E8A-4147-A177-3AD203B41FA5}">
                      <a16:colId xmlns:a16="http://schemas.microsoft.com/office/drawing/2014/main" val="871761651"/>
                    </a:ext>
                  </a:extLst>
                </a:gridCol>
              </a:tblGrid>
              <a:tr h="693079">
                <a:tc>
                  <a:txBody>
                    <a:bodyPr/>
                    <a:lstStyle/>
                    <a:p>
                      <a:pPr algn="ctr"/>
                      <a:r>
                        <a:rPr lang="es-CO" dirty="0">
                          <a:solidFill>
                            <a:schemeClr val="accent1"/>
                          </a:solidFill>
                        </a:rPr>
                        <a:t>TIPOLOGIA</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dirty="0">
                          <a:solidFill>
                            <a:schemeClr val="accent1"/>
                          </a:solidFill>
                        </a:rPr>
                        <a:t> UNIVERSO AGOSTO 2017</a:t>
                      </a:r>
                    </a:p>
                    <a:p>
                      <a:endParaRPr lang="es-CO" dirty="0"/>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O" dirty="0">
                          <a:solidFill>
                            <a:schemeClr val="accent1"/>
                          </a:solidFill>
                        </a:rPr>
                        <a:t>GESTIONADO OCTUBRE 2019</a:t>
                      </a:r>
                    </a:p>
                    <a:p>
                      <a:pPr algn="ctr"/>
                      <a:endParaRPr lang="es-CO" dirty="0">
                        <a:solidFill>
                          <a:schemeClr val="accent1"/>
                        </a:solidFill>
                      </a:endParaRP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dirty="0">
                          <a:solidFill>
                            <a:schemeClr val="accent1"/>
                          </a:solidFill>
                        </a:rPr>
                        <a:t>PROYECCIÓN </a:t>
                      </a:r>
                    </a:p>
                    <a:p>
                      <a:endParaRPr lang="es-CO" dirty="0"/>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5451912"/>
                  </a:ext>
                </a:extLst>
              </a:tr>
              <a:tr h="92368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1" dirty="0">
                          <a:solidFill>
                            <a:srgbClr val="FF0000"/>
                          </a:solidFill>
                        </a:rPr>
                        <a:t>INMUEBLES NO SOCIALES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S" b="1" dirty="0">
                        <a:solidFill>
                          <a:srgbClr val="FF0000"/>
                        </a:solidFill>
                      </a:endParaRPr>
                    </a:p>
                    <a:p>
                      <a:endParaRPr lang="es-CO" dirty="0"/>
                    </a:p>
                  </a:txBody>
                  <a:tcPr>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3.139</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6.095</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5909</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4102188"/>
                  </a:ext>
                </a:extLst>
              </a:tr>
              <a:tr h="86139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400" b="1" dirty="0">
                          <a:solidFill>
                            <a:srgbClr val="FF0000"/>
                          </a:solidFill>
                        </a:rPr>
                        <a:t>SOCIEDADES Y ESTABLECIMIENTOS</a:t>
                      </a:r>
                    </a:p>
                    <a:p>
                      <a:endParaRPr lang="es-CO" dirty="0"/>
                    </a:p>
                  </a:txBody>
                  <a:tcPr>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1 (465.000 acciones)</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148 </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3152459"/>
                  </a:ext>
                </a:extLst>
              </a:tr>
              <a:tr h="69307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1" kern="1200" dirty="0">
                          <a:solidFill>
                            <a:srgbClr val="FF0000"/>
                          </a:solidFill>
                          <a:latin typeface="+mn-lt"/>
                          <a:ea typeface="+mn-ea"/>
                          <a:cs typeface="+mn-cs"/>
                        </a:rPr>
                        <a:t>INMUEBLES SOCIALES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S" b="1" dirty="0">
                        <a:solidFill>
                          <a:srgbClr val="FF0000"/>
                        </a:solidFill>
                      </a:endParaRPr>
                    </a:p>
                    <a:p>
                      <a:endParaRPr lang="es-CO" dirty="0"/>
                    </a:p>
                  </a:txBody>
                  <a:tcPr>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250 </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313</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900</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3500250"/>
                  </a:ext>
                </a:extLst>
              </a:tr>
              <a:tr h="69307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1" kern="1200" dirty="0">
                          <a:solidFill>
                            <a:srgbClr val="FF0000"/>
                          </a:solidFill>
                          <a:latin typeface="+mn-lt"/>
                          <a:ea typeface="+mn-ea"/>
                          <a:cs typeface="+mn-cs"/>
                        </a:rPr>
                        <a:t>MUEBLES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s-ES" sz="1400" b="1" kern="1200" dirty="0">
                        <a:solidFill>
                          <a:srgbClr val="FF0000"/>
                        </a:solidFill>
                        <a:latin typeface="+mn-lt"/>
                        <a:ea typeface="+mn-ea"/>
                        <a:cs typeface="+mn-cs"/>
                      </a:endParaRPr>
                    </a:p>
                  </a:txBody>
                  <a:tcPr>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5.256</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8.788</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5.900</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7036238"/>
                  </a:ext>
                </a:extLst>
              </a:tr>
              <a:tr h="69307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1" dirty="0">
                          <a:solidFill>
                            <a:srgbClr val="FF0000"/>
                          </a:solidFill>
                        </a:rPr>
                        <a:t>SOCIEDADES Y ESTABLECIMIENTOS</a:t>
                      </a:r>
                    </a:p>
                    <a:p>
                      <a:pPr marL="0" marR="0" lvl="0" indent="0" algn="ctr" defTabSz="457200" rtl="0" eaLnBrk="1" fontAlgn="auto" latinLnBrk="0" hangingPunct="1">
                        <a:lnSpc>
                          <a:spcPct val="100000"/>
                        </a:lnSpc>
                        <a:spcBef>
                          <a:spcPts val="0"/>
                        </a:spcBef>
                        <a:spcAft>
                          <a:spcPts val="0"/>
                        </a:spcAft>
                        <a:buClrTx/>
                        <a:buSzTx/>
                        <a:buFontTx/>
                        <a:buNone/>
                        <a:tabLst/>
                        <a:defRPr/>
                      </a:pPr>
                      <a:r>
                        <a:rPr lang="es-ES" sz="1400" b="1" kern="1200" dirty="0">
                          <a:solidFill>
                            <a:srgbClr val="FF0000"/>
                          </a:solidFill>
                          <a:latin typeface="+mn-lt"/>
                          <a:ea typeface="+mn-ea"/>
                          <a:cs typeface="+mn-cs"/>
                        </a:rPr>
                        <a:t>PAPEL</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s-ES" sz="1400" b="1" kern="1200" dirty="0">
                        <a:solidFill>
                          <a:srgbClr val="FF0000"/>
                        </a:solidFill>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s-ES" sz="1400" b="1" kern="1200" dirty="0">
                        <a:solidFill>
                          <a:srgbClr val="FF0000"/>
                        </a:solidFill>
                        <a:latin typeface="+mn-lt"/>
                        <a:ea typeface="+mn-ea"/>
                        <a:cs typeface="+mn-cs"/>
                      </a:endParaRPr>
                    </a:p>
                  </a:txBody>
                  <a:tcPr>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222</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s-CO" dirty="0"/>
                        <a:t>434</a:t>
                      </a:r>
                    </a:p>
                  </a:txBody>
                  <a:tcPr anchor="b">
                    <a:lnL w="12700" cap="flat" cmpd="sng" algn="ctr">
                      <a:solidFill>
                        <a:srgbClr val="00B050"/>
                      </a:solidFill>
                      <a:prstDash val="dot"/>
                      <a:round/>
                      <a:headEnd type="none" w="med" len="med"/>
                      <a:tailEnd type="none" w="med" len="med"/>
                    </a:lnL>
                    <a:lnR w="12700" cap="flat" cmpd="sng" algn="ctr">
                      <a:solidFill>
                        <a:srgbClr val="00B050"/>
                      </a:solidFill>
                      <a:prstDash val="dot"/>
                      <a:round/>
                      <a:headEnd type="none" w="med" len="med"/>
                      <a:tailEnd type="none" w="med" len="med"/>
                    </a:lnR>
                    <a:lnT w="12700" cap="flat" cmpd="sng" algn="ctr">
                      <a:solidFill>
                        <a:srgbClr val="00B050"/>
                      </a:solidFill>
                      <a:prstDash val="dot"/>
                      <a:round/>
                      <a:headEnd type="none" w="med" len="med"/>
                      <a:tailEnd type="none" w="med" len="med"/>
                    </a:lnT>
                    <a:lnB w="12700" cap="flat" cmpd="sng" algn="ctr">
                      <a:solidFill>
                        <a:srgbClr val="00B050"/>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7877881"/>
                  </a:ext>
                </a:extLst>
              </a:tr>
            </a:tbl>
          </a:graphicData>
        </a:graphic>
      </p:graphicFrame>
      <p:pic>
        <p:nvPicPr>
          <p:cNvPr id="10" name="Picture 2" descr="Casa">
            <a:extLst>
              <a:ext uri="{FF2B5EF4-FFF2-40B4-BE49-F238E27FC236}">
                <a16:creationId xmlns:a16="http://schemas.microsoft.com/office/drawing/2014/main" id="{87A2CE47-A4BC-4822-8E88-9D1A30251C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164" y="2159923"/>
            <a:ext cx="382484" cy="3824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iudad">
            <a:extLst>
              <a:ext uri="{FF2B5EF4-FFF2-40B4-BE49-F238E27FC236}">
                <a16:creationId xmlns:a16="http://schemas.microsoft.com/office/drawing/2014/main" id="{C5682290-1F2C-4638-B6CD-D4EB9A2254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5773" y="2155042"/>
            <a:ext cx="382484" cy="38248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Eco fÃ¡brica de humo">
            <a:extLst>
              <a:ext uri="{FF2B5EF4-FFF2-40B4-BE49-F238E27FC236}">
                <a16:creationId xmlns:a16="http://schemas.microsoft.com/office/drawing/2014/main" id="{BF4775CD-71BC-485A-A843-5CF66C3B99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9943" y="2942657"/>
            <a:ext cx="412125" cy="4121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asa">
            <a:extLst>
              <a:ext uri="{FF2B5EF4-FFF2-40B4-BE49-F238E27FC236}">
                <a16:creationId xmlns:a16="http://schemas.microsoft.com/office/drawing/2014/main" id="{506D80C2-2A0D-4507-882B-5EB92194F9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1043" y="3923917"/>
            <a:ext cx="382484" cy="38248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iudad">
            <a:extLst>
              <a:ext uri="{FF2B5EF4-FFF2-40B4-BE49-F238E27FC236}">
                <a16:creationId xmlns:a16="http://schemas.microsoft.com/office/drawing/2014/main" id="{44ED542B-96DC-408C-A17D-D5CE09D175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8354" y="3923917"/>
            <a:ext cx="382484" cy="38248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7A6D5267-F6CB-49F6-9ADD-06C969A3D923}"/>
              </a:ext>
            </a:extLst>
          </p:cNvPr>
          <p:cNvPicPr>
            <a:picLocks noChangeAspect="1"/>
          </p:cNvPicPr>
          <p:nvPr/>
        </p:nvPicPr>
        <p:blipFill>
          <a:blip r:embed="rId7"/>
          <a:stretch>
            <a:fillRect/>
          </a:stretch>
        </p:blipFill>
        <p:spPr>
          <a:xfrm>
            <a:off x="1351043" y="4641070"/>
            <a:ext cx="1167485" cy="435902"/>
          </a:xfrm>
          <a:prstGeom prst="rect">
            <a:avLst/>
          </a:prstGeom>
        </p:spPr>
      </p:pic>
      <p:pic>
        <p:nvPicPr>
          <p:cNvPr id="17" name="Picture 6" descr="Eco fÃ¡brica de humo">
            <a:extLst>
              <a:ext uri="{FF2B5EF4-FFF2-40B4-BE49-F238E27FC236}">
                <a16:creationId xmlns:a16="http://schemas.microsoft.com/office/drawing/2014/main" id="{90E2D7AF-3300-422F-BEE1-46848EACFC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3176" y="5577794"/>
            <a:ext cx="412125" cy="412125"/>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81639DE6-8D95-4986-8526-EEC5EEBFD1E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5657172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C73970B-69BC-41B2-97CF-3999267094C0}"/>
              </a:ext>
            </a:extLst>
          </p:cNvPr>
          <p:cNvSpPr txBox="1"/>
          <p:nvPr/>
        </p:nvSpPr>
        <p:spPr>
          <a:xfrm>
            <a:off x="1583588" y="177730"/>
            <a:ext cx="6408712" cy="1077218"/>
          </a:xfrm>
          <a:prstGeom prst="rect">
            <a:avLst/>
          </a:prstGeom>
          <a:noFill/>
        </p:spPr>
        <p:txBody>
          <a:bodyPr wrap="square" rtlCol="0">
            <a:spAutoFit/>
          </a:bodyPr>
          <a:lstStyle/>
          <a:p>
            <a:pPr algn="ctr">
              <a:defRPr sz="1400" b="0" i="0" u="none" strike="noStrike" kern="1200" spc="0" baseline="0">
                <a:solidFill>
                  <a:prstClr val="black">
                    <a:lumMod val="65000"/>
                    <a:lumOff val="35000"/>
                  </a:prstClr>
                </a:solidFill>
                <a:latin typeface="+mn-lt"/>
                <a:ea typeface="+mn-ea"/>
                <a:cs typeface="+mn-cs"/>
              </a:defRPr>
            </a:pPr>
            <a:r>
              <a:rPr lang="es-CO" sz="3200" b="1" dirty="0">
                <a:solidFill>
                  <a:srgbClr val="000A8B"/>
                </a:solidFill>
              </a:rPr>
              <a:t>COMITÉ ENAJENACION TEMPRANA</a:t>
            </a:r>
            <a:endParaRPr lang="es-CO" sz="3200" dirty="0">
              <a:solidFill>
                <a:srgbClr val="000A8B"/>
              </a:solidFill>
            </a:endParaRPr>
          </a:p>
          <a:p>
            <a:pPr algn="ctr">
              <a:defRPr sz="1400" b="0" i="0" u="none" strike="noStrike" kern="1200" spc="0" baseline="0">
                <a:solidFill>
                  <a:prstClr val="black">
                    <a:lumMod val="65000"/>
                    <a:lumOff val="35000"/>
                  </a:prstClr>
                </a:solidFill>
                <a:latin typeface="+mn-lt"/>
                <a:ea typeface="+mn-ea"/>
                <a:cs typeface="+mn-cs"/>
              </a:defRPr>
            </a:pPr>
            <a:r>
              <a:rPr lang="es-CO" sz="3200" b="1" dirty="0">
                <a:solidFill>
                  <a:srgbClr val="000A8B"/>
                </a:solidFill>
              </a:rPr>
              <a:t>FMI APROBADOS 2018 - 2019</a:t>
            </a:r>
            <a:endParaRPr lang="es-CO" sz="3200" dirty="0"/>
          </a:p>
        </p:txBody>
      </p:sp>
      <p:pic>
        <p:nvPicPr>
          <p:cNvPr id="10" name="Imagen 9">
            <a:extLst>
              <a:ext uri="{FF2B5EF4-FFF2-40B4-BE49-F238E27FC236}">
                <a16:creationId xmlns:a16="http://schemas.microsoft.com/office/drawing/2014/main" id="{AE6069E3-B521-435C-9677-3E22D139C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7789"/>
            <a:ext cx="1715135" cy="745490"/>
          </a:xfrm>
          <a:prstGeom prst="rect">
            <a:avLst/>
          </a:prstGeom>
        </p:spPr>
      </p:pic>
      <p:pic>
        <p:nvPicPr>
          <p:cNvPr id="14" name="Imagen 13">
            <a:extLst>
              <a:ext uri="{FF2B5EF4-FFF2-40B4-BE49-F238E27FC236}">
                <a16:creationId xmlns:a16="http://schemas.microsoft.com/office/drawing/2014/main" id="{FB557AD7-D75B-4984-8ACF-8559F20FE0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47789"/>
            <a:ext cx="4150360" cy="713105"/>
          </a:xfrm>
          <a:prstGeom prst="rect">
            <a:avLst/>
          </a:prstGeom>
        </p:spPr>
      </p:pic>
      <p:graphicFrame>
        <p:nvGraphicFramePr>
          <p:cNvPr id="4" name="Diagrama 3">
            <a:extLst>
              <a:ext uri="{FF2B5EF4-FFF2-40B4-BE49-F238E27FC236}">
                <a16:creationId xmlns:a16="http://schemas.microsoft.com/office/drawing/2014/main" id="{E616D690-1A03-477F-87EE-EB9EFAD6537D}"/>
              </a:ext>
            </a:extLst>
          </p:cNvPr>
          <p:cNvGraphicFramePr/>
          <p:nvPr>
            <p:extLst/>
          </p:nvPr>
        </p:nvGraphicFramePr>
        <p:xfrm>
          <a:off x="767409" y="908720"/>
          <a:ext cx="11017224" cy="47525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1">
            <a:extLst>
              <a:ext uri="{FF2B5EF4-FFF2-40B4-BE49-F238E27FC236}">
                <a16:creationId xmlns:a16="http://schemas.microsoft.com/office/drawing/2014/main" id="{5F199502-4441-4205-9280-6F6A99051259}"/>
              </a:ext>
            </a:extLst>
          </p:cNvPr>
          <p:cNvSpPr txBox="1"/>
          <p:nvPr/>
        </p:nvSpPr>
        <p:spPr>
          <a:xfrm>
            <a:off x="10425434" y="5809075"/>
            <a:ext cx="1800200" cy="65298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CO" sz="1050" dirty="0"/>
              <a:t>Corte 30 de septiembre 2019</a:t>
            </a:r>
          </a:p>
          <a:p>
            <a:r>
              <a:rPr lang="es-CO" sz="1050" dirty="0"/>
              <a:t>Cifra en millones de pesos</a:t>
            </a:r>
          </a:p>
        </p:txBody>
      </p:sp>
      <p:sp>
        <p:nvSpPr>
          <p:cNvPr id="2" name="Rectángulo 1">
            <a:extLst>
              <a:ext uri="{FF2B5EF4-FFF2-40B4-BE49-F238E27FC236}">
                <a16:creationId xmlns:a16="http://schemas.microsoft.com/office/drawing/2014/main" id="{E1BDEA6D-5333-491D-9913-54993DC441AC}"/>
              </a:ext>
            </a:extLst>
          </p:cNvPr>
          <p:cNvSpPr/>
          <p:nvPr/>
        </p:nvSpPr>
        <p:spPr>
          <a:xfrm>
            <a:off x="10229281" y="816802"/>
            <a:ext cx="1611147" cy="307777"/>
          </a:xfrm>
          <a:prstGeom prst="rect">
            <a:avLst/>
          </a:prstGeom>
        </p:spPr>
        <p:txBody>
          <a:bodyPr wrap="none">
            <a:spAutoFit/>
          </a:bodyPr>
          <a:lstStyle/>
          <a:p>
            <a:r>
              <a:rPr lang="es-CO" sz="1400" b="1" i="1" dirty="0"/>
              <a:t>Valores Catastrales</a:t>
            </a:r>
          </a:p>
        </p:txBody>
      </p:sp>
      <p:cxnSp>
        <p:nvCxnSpPr>
          <p:cNvPr id="6" name="Conector recto 5">
            <a:extLst>
              <a:ext uri="{FF2B5EF4-FFF2-40B4-BE49-F238E27FC236}">
                <a16:creationId xmlns:a16="http://schemas.microsoft.com/office/drawing/2014/main" id="{127F2500-3304-49C7-9B34-BED1956E28AB}"/>
              </a:ext>
            </a:extLst>
          </p:cNvPr>
          <p:cNvCxnSpPr/>
          <p:nvPr/>
        </p:nvCxnSpPr>
        <p:spPr>
          <a:xfrm>
            <a:off x="7248128" y="3861048"/>
            <a:ext cx="0" cy="72008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Conector recto 11">
            <a:extLst>
              <a:ext uri="{FF2B5EF4-FFF2-40B4-BE49-F238E27FC236}">
                <a16:creationId xmlns:a16="http://schemas.microsoft.com/office/drawing/2014/main" id="{C3B22C4A-3137-4EC2-AF02-3ACA02C133A6}"/>
              </a:ext>
            </a:extLst>
          </p:cNvPr>
          <p:cNvCxnSpPr/>
          <p:nvPr/>
        </p:nvCxnSpPr>
        <p:spPr>
          <a:xfrm>
            <a:off x="9192344" y="3861048"/>
            <a:ext cx="0" cy="72008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Conector recto 12">
            <a:extLst>
              <a:ext uri="{FF2B5EF4-FFF2-40B4-BE49-F238E27FC236}">
                <a16:creationId xmlns:a16="http://schemas.microsoft.com/office/drawing/2014/main" id="{4980B837-AE3F-4B1B-875D-077F6FDFF6A4}"/>
              </a:ext>
            </a:extLst>
          </p:cNvPr>
          <p:cNvCxnSpPr>
            <a:cxnSpLocks/>
          </p:cNvCxnSpPr>
          <p:nvPr/>
        </p:nvCxnSpPr>
        <p:spPr>
          <a:xfrm flipH="1">
            <a:off x="7248128" y="4581128"/>
            <a:ext cx="194421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Conector recto 15">
            <a:extLst>
              <a:ext uri="{FF2B5EF4-FFF2-40B4-BE49-F238E27FC236}">
                <a16:creationId xmlns:a16="http://schemas.microsoft.com/office/drawing/2014/main" id="{1EAA7A62-D892-4B88-80B2-A53723BF11D1}"/>
              </a:ext>
            </a:extLst>
          </p:cNvPr>
          <p:cNvCxnSpPr>
            <a:cxnSpLocks/>
          </p:cNvCxnSpPr>
          <p:nvPr/>
        </p:nvCxnSpPr>
        <p:spPr>
          <a:xfrm flipH="1">
            <a:off x="6528048" y="4869160"/>
            <a:ext cx="1656184"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Conector recto 18">
            <a:extLst>
              <a:ext uri="{FF2B5EF4-FFF2-40B4-BE49-F238E27FC236}">
                <a16:creationId xmlns:a16="http://schemas.microsoft.com/office/drawing/2014/main" id="{0BA614C3-7745-4A89-BFD6-22C4038E07E5}"/>
              </a:ext>
            </a:extLst>
          </p:cNvPr>
          <p:cNvCxnSpPr>
            <a:cxnSpLocks/>
          </p:cNvCxnSpPr>
          <p:nvPr/>
        </p:nvCxnSpPr>
        <p:spPr>
          <a:xfrm>
            <a:off x="8184232" y="4581128"/>
            <a:ext cx="0" cy="29641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1" name="Rectángulo 20">
            <a:extLst>
              <a:ext uri="{FF2B5EF4-FFF2-40B4-BE49-F238E27FC236}">
                <a16:creationId xmlns:a16="http://schemas.microsoft.com/office/drawing/2014/main" id="{224CB385-4B88-46E0-AC68-95C22675B546}"/>
              </a:ext>
            </a:extLst>
          </p:cNvPr>
          <p:cNvSpPr/>
          <p:nvPr/>
        </p:nvSpPr>
        <p:spPr>
          <a:xfrm>
            <a:off x="8229419" y="4594604"/>
            <a:ext cx="713657" cy="369332"/>
          </a:xfrm>
          <a:prstGeom prst="rect">
            <a:avLst/>
          </a:prstGeom>
        </p:spPr>
        <p:txBody>
          <a:bodyPr wrap="none">
            <a:spAutoFit/>
          </a:bodyPr>
          <a:lstStyle/>
          <a:p>
            <a:pPr lvl="0"/>
            <a:r>
              <a:rPr lang="es-CO" b="1" dirty="0">
                <a:solidFill>
                  <a:schemeClr val="accent1">
                    <a:lumMod val="50000"/>
                  </a:schemeClr>
                </a:solidFill>
              </a:rPr>
              <a:t>5.909</a:t>
            </a:r>
            <a:endParaRPr lang="es-CO" dirty="0"/>
          </a:p>
        </p:txBody>
      </p:sp>
      <p:cxnSp>
        <p:nvCxnSpPr>
          <p:cNvPr id="22" name="Conector recto 21">
            <a:extLst>
              <a:ext uri="{FF2B5EF4-FFF2-40B4-BE49-F238E27FC236}">
                <a16:creationId xmlns:a16="http://schemas.microsoft.com/office/drawing/2014/main" id="{712DF4AA-A5C5-4A8D-B200-404D8A8693F5}"/>
              </a:ext>
            </a:extLst>
          </p:cNvPr>
          <p:cNvCxnSpPr>
            <a:cxnSpLocks/>
          </p:cNvCxnSpPr>
          <p:nvPr/>
        </p:nvCxnSpPr>
        <p:spPr>
          <a:xfrm>
            <a:off x="3335451" y="2276872"/>
            <a:ext cx="0" cy="29641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Conector recto 22">
            <a:extLst>
              <a:ext uri="{FF2B5EF4-FFF2-40B4-BE49-F238E27FC236}">
                <a16:creationId xmlns:a16="http://schemas.microsoft.com/office/drawing/2014/main" id="{C183AEA1-D89A-4DA9-9F1F-19BE1EA62D91}"/>
              </a:ext>
            </a:extLst>
          </p:cNvPr>
          <p:cNvCxnSpPr>
            <a:cxnSpLocks/>
          </p:cNvCxnSpPr>
          <p:nvPr/>
        </p:nvCxnSpPr>
        <p:spPr>
          <a:xfrm>
            <a:off x="7079867" y="2276872"/>
            <a:ext cx="0" cy="29641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Conector recto 23">
            <a:extLst>
              <a:ext uri="{FF2B5EF4-FFF2-40B4-BE49-F238E27FC236}">
                <a16:creationId xmlns:a16="http://schemas.microsoft.com/office/drawing/2014/main" id="{EA92EF6E-ADE3-4A6C-B907-DD4FC82D23B3}"/>
              </a:ext>
            </a:extLst>
          </p:cNvPr>
          <p:cNvCxnSpPr>
            <a:cxnSpLocks/>
          </p:cNvCxnSpPr>
          <p:nvPr/>
        </p:nvCxnSpPr>
        <p:spPr>
          <a:xfrm flipH="1">
            <a:off x="3335451" y="2276872"/>
            <a:ext cx="374441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6" name="Rectángulo 25">
            <a:extLst>
              <a:ext uri="{FF2B5EF4-FFF2-40B4-BE49-F238E27FC236}">
                <a16:creationId xmlns:a16="http://schemas.microsoft.com/office/drawing/2014/main" id="{1F4F667A-6903-4040-A5C9-EC1A558493A4}"/>
              </a:ext>
            </a:extLst>
          </p:cNvPr>
          <p:cNvSpPr/>
          <p:nvPr/>
        </p:nvSpPr>
        <p:spPr>
          <a:xfrm>
            <a:off x="4850831" y="1920934"/>
            <a:ext cx="830677" cy="369332"/>
          </a:xfrm>
          <a:prstGeom prst="rect">
            <a:avLst/>
          </a:prstGeom>
        </p:spPr>
        <p:txBody>
          <a:bodyPr wrap="none">
            <a:spAutoFit/>
          </a:bodyPr>
          <a:lstStyle/>
          <a:p>
            <a:pPr lvl="0"/>
            <a:r>
              <a:rPr lang="es-CO" b="1" dirty="0">
                <a:solidFill>
                  <a:schemeClr val="accent1">
                    <a:lumMod val="50000"/>
                  </a:schemeClr>
                </a:solidFill>
              </a:rPr>
              <a:t>11.649</a:t>
            </a:r>
            <a:endParaRPr lang="es-CO" dirty="0"/>
          </a:p>
        </p:txBody>
      </p:sp>
      <p:sp>
        <p:nvSpPr>
          <p:cNvPr id="27" name="Rectángulo 26">
            <a:extLst>
              <a:ext uri="{FF2B5EF4-FFF2-40B4-BE49-F238E27FC236}">
                <a16:creationId xmlns:a16="http://schemas.microsoft.com/office/drawing/2014/main" id="{6EE5D96B-5C22-43A8-B038-98342F938F6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B62F8273-2118-4E36-96FF-5258E96D776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3194663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B6A1025-8CAE-4C3E-9E96-77329DBA30AF}"/>
              </a:ext>
            </a:extLst>
          </p:cNvPr>
          <p:cNvPicPr>
            <a:picLocks noChangeAspect="1"/>
          </p:cNvPicPr>
          <p:nvPr/>
        </p:nvPicPr>
        <p:blipFill>
          <a:blip r:embed="rId2"/>
          <a:stretch>
            <a:fillRect/>
          </a:stretch>
        </p:blipFill>
        <p:spPr>
          <a:xfrm>
            <a:off x="0" y="202095"/>
            <a:ext cx="12099021" cy="6453810"/>
          </a:xfrm>
          <a:prstGeom prst="rect">
            <a:avLst/>
          </a:prstGeom>
        </p:spPr>
      </p:pic>
    </p:spTree>
    <p:extLst>
      <p:ext uri="{BB962C8B-B14F-4D97-AF65-F5344CB8AC3E}">
        <p14:creationId xmlns:p14="http://schemas.microsoft.com/office/powerpoint/2010/main" val="37059400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013004" y="933588"/>
            <a:ext cx="6009585" cy="477054"/>
          </a:xfrm>
          <a:prstGeom prst="rect">
            <a:avLst/>
          </a:prstGeom>
          <a:noFill/>
        </p:spPr>
        <p:txBody>
          <a:bodyPr wrap="square" rtlCol="0">
            <a:spAutoFit/>
          </a:bodyPr>
          <a:lstStyle/>
          <a:p>
            <a:r>
              <a:rPr lang="es-ES" sz="2500" b="1" dirty="0">
                <a:solidFill>
                  <a:srgbClr val="A9A8A9"/>
                </a:solidFill>
                <a:latin typeface="Lato Bold"/>
                <a:cs typeface="Lato Bold"/>
              </a:rPr>
              <a:t>Planta aprobada Agosto 2017 </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CuadroTexto 17">
            <a:extLst>
              <a:ext uri="{FF2B5EF4-FFF2-40B4-BE49-F238E27FC236}">
                <a16:creationId xmlns:a16="http://schemas.microsoft.com/office/drawing/2014/main" id="{039A04C9-C2FB-47E5-B981-01AC2AB98EFD}"/>
              </a:ext>
            </a:extLst>
          </p:cNvPr>
          <p:cNvSpPr txBox="1"/>
          <p:nvPr/>
        </p:nvSpPr>
        <p:spPr>
          <a:xfrm>
            <a:off x="7274656" y="933588"/>
            <a:ext cx="6009585" cy="477054"/>
          </a:xfrm>
          <a:prstGeom prst="rect">
            <a:avLst/>
          </a:prstGeom>
          <a:noFill/>
        </p:spPr>
        <p:txBody>
          <a:bodyPr wrap="square" rtlCol="0">
            <a:spAutoFit/>
          </a:bodyPr>
          <a:lstStyle/>
          <a:p>
            <a:r>
              <a:rPr lang="es-ES" sz="2500" b="1" dirty="0">
                <a:solidFill>
                  <a:srgbClr val="A9A8A9"/>
                </a:solidFill>
                <a:latin typeface="Lato Bold"/>
                <a:cs typeface="Lato Bold"/>
              </a:rPr>
              <a:t>Planta Propuesta</a:t>
            </a:r>
          </a:p>
        </p:txBody>
      </p:sp>
      <p:pic>
        <p:nvPicPr>
          <p:cNvPr id="20" name="Imagen 19">
            <a:extLst>
              <a:ext uri="{FF2B5EF4-FFF2-40B4-BE49-F238E27FC236}">
                <a16:creationId xmlns:a16="http://schemas.microsoft.com/office/drawing/2014/main" id="{1F2FA1CF-3D57-4DA3-87ED-3E3F5418C2CA}"/>
              </a:ext>
            </a:extLst>
          </p:cNvPr>
          <p:cNvPicPr>
            <a:picLocks noChangeAspect="1"/>
          </p:cNvPicPr>
          <p:nvPr/>
        </p:nvPicPr>
        <p:blipFill>
          <a:blip r:embed="rId4"/>
          <a:stretch>
            <a:fillRect/>
          </a:stretch>
        </p:blipFill>
        <p:spPr>
          <a:xfrm>
            <a:off x="72439" y="2020910"/>
            <a:ext cx="5718761" cy="3292406"/>
          </a:xfrm>
          <a:prstGeom prst="rect">
            <a:avLst/>
          </a:prstGeom>
        </p:spPr>
      </p:pic>
      <p:pic>
        <p:nvPicPr>
          <p:cNvPr id="23" name="Imagen 22">
            <a:extLst>
              <a:ext uri="{FF2B5EF4-FFF2-40B4-BE49-F238E27FC236}">
                <a16:creationId xmlns:a16="http://schemas.microsoft.com/office/drawing/2014/main" id="{FD3926C9-9FC7-4224-9F16-9D0847DA55E7}"/>
              </a:ext>
            </a:extLst>
          </p:cNvPr>
          <p:cNvPicPr>
            <a:picLocks noChangeAspect="1"/>
          </p:cNvPicPr>
          <p:nvPr/>
        </p:nvPicPr>
        <p:blipFill>
          <a:blip r:embed="rId5"/>
          <a:stretch>
            <a:fillRect/>
          </a:stretch>
        </p:blipFill>
        <p:spPr>
          <a:xfrm>
            <a:off x="5983017" y="2017101"/>
            <a:ext cx="6136544" cy="3292406"/>
          </a:xfrm>
          <a:prstGeom prst="rect">
            <a:avLst/>
          </a:prstGeom>
        </p:spPr>
      </p:pic>
      <p:cxnSp>
        <p:nvCxnSpPr>
          <p:cNvPr id="25" name="Conector recto 24">
            <a:extLst>
              <a:ext uri="{FF2B5EF4-FFF2-40B4-BE49-F238E27FC236}">
                <a16:creationId xmlns:a16="http://schemas.microsoft.com/office/drawing/2014/main" id="{62B9C301-D60E-4B7B-9FA6-ED444B2906BF}"/>
              </a:ext>
            </a:extLst>
          </p:cNvPr>
          <p:cNvCxnSpPr>
            <a:cxnSpLocks/>
          </p:cNvCxnSpPr>
          <p:nvPr/>
        </p:nvCxnSpPr>
        <p:spPr>
          <a:xfrm>
            <a:off x="5883964" y="459051"/>
            <a:ext cx="0" cy="583572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5616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188029" y="433364"/>
            <a:ext cx="6478578" cy="477054"/>
          </a:xfrm>
          <a:prstGeom prst="rect">
            <a:avLst/>
          </a:prstGeom>
          <a:noFill/>
        </p:spPr>
        <p:txBody>
          <a:bodyPr wrap="square" rtlCol="0">
            <a:spAutoFit/>
          </a:bodyPr>
          <a:lstStyle/>
          <a:p>
            <a:r>
              <a:rPr lang="es-ES" sz="2500" b="1" dirty="0">
                <a:solidFill>
                  <a:srgbClr val="A9A8A9"/>
                </a:solidFill>
                <a:latin typeface="Lato Bold"/>
                <a:cs typeface="Lato Bold"/>
              </a:rPr>
              <a:t>Estimación Cargas Enajenación Temprana</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6607" y="76812"/>
            <a:ext cx="3463434" cy="595079"/>
          </a:xfrm>
          <a:prstGeom prst="rect">
            <a:avLst/>
          </a:prstGeom>
        </p:spPr>
      </p:pic>
      <p:sp>
        <p:nvSpPr>
          <p:cNvPr id="18" name="CuadroTexto 17">
            <a:extLst>
              <a:ext uri="{FF2B5EF4-FFF2-40B4-BE49-F238E27FC236}">
                <a16:creationId xmlns:a16="http://schemas.microsoft.com/office/drawing/2014/main" id="{4DECC0B8-7BA4-4392-B391-296DCE0D6693}"/>
              </a:ext>
            </a:extLst>
          </p:cNvPr>
          <p:cNvSpPr txBox="1"/>
          <p:nvPr/>
        </p:nvSpPr>
        <p:spPr>
          <a:xfrm>
            <a:off x="8448674" y="942411"/>
            <a:ext cx="1495922" cy="369332"/>
          </a:xfrm>
          <a:prstGeom prst="rect">
            <a:avLst/>
          </a:prstGeom>
          <a:noFill/>
        </p:spPr>
        <p:txBody>
          <a:bodyPr wrap="none" rtlCol="0">
            <a:spAutoFit/>
          </a:bodyPr>
          <a:lstStyle/>
          <a:p>
            <a:r>
              <a:rPr lang="es-CO" dirty="0"/>
              <a:t>FTE: 1342. 51 </a:t>
            </a:r>
          </a:p>
        </p:txBody>
      </p:sp>
      <p:pic>
        <p:nvPicPr>
          <p:cNvPr id="3" name="Imagen 2">
            <a:extLst>
              <a:ext uri="{FF2B5EF4-FFF2-40B4-BE49-F238E27FC236}">
                <a16:creationId xmlns:a16="http://schemas.microsoft.com/office/drawing/2014/main" id="{47FC44F1-5280-4761-A7CD-2B87DB43CF83}"/>
              </a:ext>
            </a:extLst>
          </p:cNvPr>
          <p:cNvPicPr>
            <a:picLocks noChangeAspect="1"/>
          </p:cNvPicPr>
          <p:nvPr/>
        </p:nvPicPr>
        <p:blipFill>
          <a:blip r:embed="rId4"/>
          <a:stretch>
            <a:fillRect/>
          </a:stretch>
        </p:blipFill>
        <p:spPr>
          <a:xfrm>
            <a:off x="305981" y="1600691"/>
            <a:ext cx="11580037" cy="4649208"/>
          </a:xfrm>
          <a:prstGeom prst="rect">
            <a:avLst/>
          </a:prstGeom>
        </p:spPr>
      </p:pic>
    </p:spTree>
    <p:extLst>
      <p:ext uri="{BB962C8B-B14F-4D97-AF65-F5344CB8AC3E}">
        <p14:creationId xmlns:p14="http://schemas.microsoft.com/office/powerpoint/2010/main" val="9597071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583096" y="1307208"/>
            <a:ext cx="11092069" cy="6370975"/>
          </a:xfrm>
          <a:prstGeom prst="rect">
            <a:avLst/>
          </a:prstGeom>
          <a:noFill/>
        </p:spPr>
        <p:txBody>
          <a:bodyPr wrap="square" rtlCol="0">
            <a:spAutoFit/>
          </a:bodyPr>
          <a:lstStyle/>
          <a:p>
            <a:pPr marL="342900" indent="-342900" algn="just">
              <a:buFont typeface="Arial" panose="020B0604020202020204" pitchFamily="34" charset="0"/>
              <a:buChar char="•"/>
            </a:pPr>
            <a:r>
              <a:rPr lang="es-ES_tradnl" sz="2400" dirty="0"/>
              <a:t>Las cargas estipulada para 24 meses, se deben revisar en su momento de ejecución ya que se consideran que en ciclo de Enajenación Temprana son constantes para la planta permanente de SAE.</a:t>
            </a:r>
          </a:p>
          <a:p>
            <a:pPr algn="just"/>
            <a:endParaRPr lang="es-ES_tradnl" sz="2400" dirty="0"/>
          </a:p>
          <a:p>
            <a:pPr marL="342900" indent="-342900" algn="just">
              <a:buFont typeface="Arial" panose="020B0604020202020204" pitchFamily="34" charset="0"/>
              <a:buChar char="•"/>
            </a:pPr>
            <a:r>
              <a:rPr lang="es-ES_tradnl" sz="2400" dirty="0"/>
              <a:t>Las revisiones sobre la Ejecución de las metas presupuestadas de la planta deben ser verificadas al cierre de cada ciclo, es decir en los meses (6, 11y 16). </a:t>
            </a:r>
          </a:p>
          <a:p>
            <a:pPr marL="342900" indent="-342900" algn="just">
              <a:buFont typeface="Arial" panose="020B0604020202020204" pitchFamily="34" charset="0"/>
              <a:buChar char="•"/>
            </a:pPr>
            <a:endParaRPr lang="es-ES_tradnl" sz="2400" dirty="0">
              <a:solidFill>
                <a:srgbClr val="A9A8A9"/>
              </a:solidFill>
              <a:latin typeface="Lato Bold"/>
              <a:cs typeface="Lato Bold"/>
            </a:endParaRPr>
          </a:p>
          <a:p>
            <a:pPr marL="342900" indent="-342900" algn="just">
              <a:buFont typeface="Arial" panose="020B0604020202020204" pitchFamily="34" charset="0"/>
              <a:buChar char="•"/>
            </a:pPr>
            <a:r>
              <a:rPr lang="es-ES_tradnl" sz="2400" dirty="0"/>
              <a:t>Si bien, para la Gerencia Técnica se estima una carga de 8 profesionales con RAA, se debe contemplar que esa carga fue apalancada en Venta Masiva con 6 profesionales contratados lo que debe coincidir es el tiempo de contratación. </a:t>
            </a:r>
          </a:p>
          <a:p>
            <a:pPr marL="342900" indent="-342900" algn="just">
              <a:buFont typeface="Arial" panose="020B0604020202020204" pitchFamily="34" charset="0"/>
              <a:buChar char="•"/>
            </a:pPr>
            <a:endParaRPr lang="es-ES_tradnl" sz="2400" dirty="0"/>
          </a:p>
          <a:p>
            <a:pPr marL="342900" indent="-342900" algn="just">
              <a:buFont typeface="Arial" panose="020B0604020202020204" pitchFamily="34" charset="0"/>
              <a:buChar char="•"/>
            </a:pPr>
            <a:r>
              <a:rPr lang="es-ES_tradnl" sz="2400" dirty="0"/>
              <a:t>Se estima un profesional especializado para la Gerencia de Sociedades Activas, con perfil de financiero en el entendido de inicio de Enajenación Temprana con valoración de Sociedades. </a:t>
            </a:r>
          </a:p>
          <a:p>
            <a:pPr marL="342900" indent="-342900" algn="just">
              <a:buFont typeface="Arial" panose="020B0604020202020204" pitchFamily="34" charset="0"/>
              <a:buChar char="•"/>
            </a:pPr>
            <a:endParaRPr lang="es-ES_tradnl" sz="2400" dirty="0"/>
          </a:p>
          <a:p>
            <a:pPr marL="342900" indent="-342900" algn="just">
              <a:buFont typeface="Arial" panose="020B0604020202020204" pitchFamily="34" charset="0"/>
              <a:buChar char="•"/>
            </a:pPr>
            <a:endParaRPr lang="es-ES_tradnl" sz="2400" dirty="0">
              <a:solidFill>
                <a:srgbClr val="A9A8A9"/>
              </a:solidFill>
              <a:latin typeface="Lato Bold"/>
              <a:cs typeface="Lato Bold"/>
            </a:endParaRPr>
          </a:p>
          <a:p>
            <a:pPr marL="342900" indent="-342900" algn="just">
              <a:buFont typeface="Arial" panose="020B0604020202020204" pitchFamily="34" charset="0"/>
              <a:buChar char="•"/>
            </a:pPr>
            <a:endParaRPr lang="es-ES" sz="2400" dirty="0">
              <a:solidFill>
                <a:srgbClr val="A9A8A9"/>
              </a:solidFill>
              <a:latin typeface="Lato Bold"/>
              <a:cs typeface="Lato Bold"/>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5617" y="76812"/>
            <a:ext cx="3794424" cy="651949"/>
          </a:xfrm>
          <a:prstGeom prst="rect">
            <a:avLst/>
          </a:prstGeom>
        </p:spPr>
      </p:pic>
      <p:sp>
        <p:nvSpPr>
          <p:cNvPr id="10" name="CuadroTexto 9">
            <a:extLst>
              <a:ext uri="{FF2B5EF4-FFF2-40B4-BE49-F238E27FC236}">
                <a16:creationId xmlns:a16="http://schemas.microsoft.com/office/drawing/2014/main" id="{A0E1283F-1906-4A67-A8EF-7897613D5B30}"/>
              </a:ext>
            </a:extLst>
          </p:cNvPr>
          <p:cNvSpPr txBox="1"/>
          <p:nvPr/>
        </p:nvSpPr>
        <p:spPr>
          <a:xfrm>
            <a:off x="1777093" y="332944"/>
            <a:ext cx="6558523" cy="477054"/>
          </a:xfrm>
          <a:prstGeom prst="rect">
            <a:avLst/>
          </a:prstGeom>
          <a:noFill/>
        </p:spPr>
        <p:txBody>
          <a:bodyPr wrap="square" rtlCol="0">
            <a:spAutoFit/>
          </a:bodyPr>
          <a:lstStyle/>
          <a:p>
            <a:r>
              <a:rPr lang="es-ES" sz="2500" b="1" dirty="0">
                <a:solidFill>
                  <a:srgbClr val="A9A8A9"/>
                </a:solidFill>
                <a:latin typeface="Lato Bold"/>
                <a:cs typeface="Lato Bold"/>
              </a:rPr>
              <a:t>Recomendaciones/ Observaciones Análisis</a:t>
            </a:r>
          </a:p>
        </p:txBody>
      </p:sp>
      <p:sp>
        <p:nvSpPr>
          <p:cNvPr id="8" name="CuadroTexto 7">
            <a:extLst>
              <a:ext uri="{FF2B5EF4-FFF2-40B4-BE49-F238E27FC236}">
                <a16:creationId xmlns:a16="http://schemas.microsoft.com/office/drawing/2014/main" id="{60549BB3-650C-4AD0-8849-45436BF5286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9973310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24000" y="2967335"/>
            <a:ext cx="9143999" cy="923330"/>
          </a:xfrm>
          <a:prstGeom prst="rect">
            <a:avLst/>
          </a:prstGeom>
          <a:noFill/>
        </p:spPr>
        <p:txBody>
          <a:bodyPr wrap="square" rtlCol="0">
            <a:spAutoFit/>
          </a:bodyPr>
          <a:lstStyle/>
          <a:p>
            <a:pPr algn="ctr"/>
            <a:r>
              <a:rPr lang="es-ES" sz="5400" b="1" dirty="0">
                <a:solidFill>
                  <a:srgbClr val="000A8B"/>
                </a:solidFill>
              </a:rPr>
              <a:t>Análisis de Cargas Desalojo</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76349928-2E91-4593-AE10-30DD3528174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EBB95-3EF9-48CB-A5FF-D7EF0542984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8395638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E7BFC044-1287-4FF9-AA60-8F426F44024F}"/>
              </a:ext>
            </a:extLst>
          </p:cNvPr>
          <p:cNvSpPr txBox="1"/>
          <p:nvPr/>
        </p:nvSpPr>
        <p:spPr>
          <a:xfrm>
            <a:off x="1229155" y="1075392"/>
            <a:ext cx="1251069" cy="584775"/>
          </a:xfrm>
          <a:prstGeom prst="rect">
            <a:avLst/>
          </a:prstGeom>
          <a:noFill/>
        </p:spPr>
        <p:txBody>
          <a:bodyPr wrap="square" rtlCol="0">
            <a:spAutoFit/>
          </a:bodyPr>
          <a:lstStyle/>
          <a:p>
            <a:pPr algn="ctr"/>
            <a:r>
              <a:rPr lang="es-ES" sz="3200" b="1" i="1" dirty="0"/>
              <a:t>2014</a:t>
            </a:r>
            <a:endParaRPr lang="es-CO" sz="3200" b="1" i="1" dirty="0"/>
          </a:p>
        </p:txBody>
      </p:sp>
      <p:sp>
        <p:nvSpPr>
          <p:cNvPr id="10" name="CuadroTexto 9">
            <a:extLst>
              <a:ext uri="{FF2B5EF4-FFF2-40B4-BE49-F238E27FC236}">
                <a16:creationId xmlns:a16="http://schemas.microsoft.com/office/drawing/2014/main" id="{3B7729DC-C942-417A-AFA7-B7E0E7E0049A}"/>
              </a:ext>
            </a:extLst>
          </p:cNvPr>
          <p:cNvSpPr txBox="1"/>
          <p:nvPr/>
        </p:nvSpPr>
        <p:spPr>
          <a:xfrm flipH="1">
            <a:off x="787371" y="1662544"/>
            <a:ext cx="2111435" cy="1077218"/>
          </a:xfrm>
          <a:prstGeom prst="rect">
            <a:avLst/>
          </a:prstGeom>
          <a:noFill/>
        </p:spPr>
        <p:txBody>
          <a:bodyPr wrap="square" rtlCol="0">
            <a:spAutoFit/>
          </a:bodyPr>
          <a:lstStyle/>
          <a:p>
            <a:pPr algn="ctr"/>
            <a:r>
              <a:rPr lang="es-ES" dirty="0"/>
              <a:t>Inventario Recibido por DNE </a:t>
            </a:r>
          </a:p>
          <a:p>
            <a:pPr algn="ctr"/>
            <a:r>
              <a:rPr lang="es-ES" sz="2800" b="1" dirty="0"/>
              <a:t>19.819</a:t>
            </a:r>
            <a:endParaRPr lang="es-CO" sz="2800" b="1" dirty="0"/>
          </a:p>
        </p:txBody>
      </p:sp>
      <p:sp>
        <p:nvSpPr>
          <p:cNvPr id="44" name="Título 1">
            <a:extLst>
              <a:ext uri="{FF2B5EF4-FFF2-40B4-BE49-F238E27FC236}">
                <a16:creationId xmlns:a16="http://schemas.microsoft.com/office/drawing/2014/main" id="{240A1BBA-5ED0-48C4-B3E9-74CDD6B82CB7}"/>
              </a:ext>
            </a:extLst>
          </p:cNvPr>
          <p:cNvSpPr>
            <a:spLocks noGrp="1"/>
          </p:cNvSpPr>
          <p:nvPr>
            <p:ph type="title"/>
          </p:nvPr>
        </p:nvSpPr>
        <p:spPr>
          <a:xfrm>
            <a:off x="1843089" y="39329"/>
            <a:ext cx="6300786" cy="1036063"/>
          </a:xfrm>
        </p:spPr>
        <p:txBody>
          <a:bodyPr>
            <a:noAutofit/>
          </a:bodyPr>
          <a:lstStyle/>
          <a:p>
            <a:pPr algn="ctr"/>
            <a:r>
              <a:rPr lang="es-ES" sz="2800" b="1" dirty="0"/>
              <a:t>Validación de inventario – Estados de Ocupación</a:t>
            </a:r>
            <a:endParaRPr lang="es-CO" sz="2800" b="1" dirty="0"/>
          </a:p>
        </p:txBody>
      </p:sp>
      <p:sp>
        <p:nvSpPr>
          <p:cNvPr id="3" name="CuadroTexto 2">
            <a:extLst>
              <a:ext uri="{FF2B5EF4-FFF2-40B4-BE49-F238E27FC236}">
                <a16:creationId xmlns:a16="http://schemas.microsoft.com/office/drawing/2014/main" id="{448D39C8-1856-42E0-8D23-CBF0AD37E160}"/>
              </a:ext>
            </a:extLst>
          </p:cNvPr>
          <p:cNvSpPr txBox="1"/>
          <p:nvPr/>
        </p:nvSpPr>
        <p:spPr>
          <a:xfrm>
            <a:off x="10001291" y="6332289"/>
            <a:ext cx="2676491" cy="246221"/>
          </a:xfrm>
          <a:prstGeom prst="rect">
            <a:avLst/>
          </a:prstGeom>
          <a:noFill/>
        </p:spPr>
        <p:txBody>
          <a:bodyPr wrap="square" rtlCol="0">
            <a:spAutoFit/>
          </a:bodyPr>
          <a:lstStyle/>
          <a:p>
            <a:r>
              <a:rPr lang="es-ES" sz="1000" dirty="0"/>
              <a:t>Gerencia de Inmuebles. Abril 2019</a:t>
            </a:r>
            <a:endParaRPr lang="es-CO" sz="1000" dirty="0"/>
          </a:p>
        </p:txBody>
      </p:sp>
      <p:sp>
        <p:nvSpPr>
          <p:cNvPr id="28" name="CuadroTexto 27">
            <a:extLst>
              <a:ext uri="{FF2B5EF4-FFF2-40B4-BE49-F238E27FC236}">
                <a16:creationId xmlns:a16="http://schemas.microsoft.com/office/drawing/2014/main" id="{2E13750E-035E-49D8-904F-B12BB21D3557}"/>
              </a:ext>
            </a:extLst>
          </p:cNvPr>
          <p:cNvSpPr txBox="1"/>
          <p:nvPr/>
        </p:nvSpPr>
        <p:spPr>
          <a:xfrm>
            <a:off x="7778790" y="1075392"/>
            <a:ext cx="2222501" cy="584775"/>
          </a:xfrm>
          <a:prstGeom prst="rect">
            <a:avLst/>
          </a:prstGeom>
          <a:noFill/>
        </p:spPr>
        <p:txBody>
          <a:bodyPr wrap="square" rtlCol="0">
            <a:spAutoFit/>
          </a:bodyPr>
          <a:lstStyle/>
          <a:p>
            <a:pPr algn="ctr"/>
            <a:r>
              <a:rPr lang="es-ES" sz="3200" b="1" i="1" dirty="0"/>
              <a:t>2014 - 2019</a:t>
            </a:r>
            <a:endParaRPr lang="es-CO" sz="3200" b="1" i="1" dirty="0"/>
          </a:p>
        </p:txBody>
      </p:sp>
      <p:sp>
        <p:nvSpPr>
          <p:cNvPr id="29" name="CuadroTexto 28">
            <a:extLst>
              <a:ext uri="{FF2B5EF4-FFF2-40B4-BE49-F238E27FC236}">
                <a16:creationId xmlns:a16="http://schemas.microsoft.com/office/drawing/2014/main" id="{A4CAC306-F39A-459D-AEF6-E393BED48C16}"/>
              </a:ext>
            </a:extLst>
          </p:cNvPr>
          <p:cNvSpPr txBox="1"/>
          <p:nvPr/>
        </p:nvSpPr>
        <p:spPr>
          <a:xfrm flipH="1">
            <a:off x="7903319" y="1662544"/>
            <a:ext cx="2111435" cy="1077218"/>
          </a:xfrm>
          <a:prstGeom prst="rect">
            <a:avLst/>
          </a:prstGeom>
          <a:noFill/>
        </p:spPr>
        <p:txBody>
          <a:bodyPr wrap="square" rtlCol="0">
            <a:spAutoFit/>
          </a:bodyPr>
          <a:lstStyle/>
          <a:p>
            <a:pPr algn="ctr"/>
            <a:r>
              <a:rPr lang="es-ES" dirty="0"/>
              <a:t>Inventario Recibido por FGN </a:t>
            </a:r>
          </a:p>
          <a:p>
            <a:pPr algn="ctr"/>
            <a:r>
              <a:rPr lang="es-ES" sz="2800" b="1" dirty="0"/>
              <a:t>5.238</a:t>
            </a:r>
            <a:endParaRPr lang="es-CO" sz="2800" b="1" dirty="0"/>
          </a:p>
        </p:txBody>
      </p:sp>
      <p:sp>
        <p:nvSpPr>
          <p:cNvPr id="31" name="CuadroTexto 30">
            <a:extLst>
              <a:ext uri="{FF2B5EF4-FFF2-40B4-BE49-F238E27FC236}">
                <a16:creationId xmlns:a16="http://schemas.microsoft.com/office/drawing/2014/main" id="{D00CB44E-3A34-4DE5-B46A-DA30E7C21D1C}"/>
              </a:ext>
            </a:extLst>
          </p:cNvPr>
          <p:cNvSpPr txBox="1"/>
          <p:nvPr/>
        </p:nvSpPr>
        <p:spPr>
          <a:xfrm>
            <a:off x="10993696" y="5566063"/>
            <a:ext cx="858724" cy="430887"/>
          </a:xfrm>
          <a:prstGeom prst="rect">
            <a:avLst/>
          </a:prstGeom>
          <a:noFill/>
        </p:spPr>
        <p:txBody>
          <a:bodyPr wrap="square" rtlCol="0">
            <a:spAutoFit/>
          </a:bodyPr>
          <a:lstStyle/>
          <a:p>
            <a:r>
              <a:rPr lang="es-ES" sz="2200" b="1" dirty="0"/>
              <a:t>2.917</a:t>
            </a:r>
            <a:endParaRPr lang="es-CO" sz="2200" b="1" dirty="0"/>
          </a:p>
        </p:txBody>
      </p:sp>
      <p:cxnSp>
        <p:nvCxnSpPr>
          <p:cNvPr id="6" name="Conector recto 5">
            <a:extLst>
              <a:ext uri="{FF2B5EF4-FFF2-40B4-BE49-F238E27FC236}">
                <a16:creationId xmlns:a16="http://schemas.microsoft.com/office/drawing/2014/main" id="{D7FE39AB-9ABF-42E6-A917-59174C998711}"/>
              </a:ext>
            </a:extLst>
          </p:cNvPr>
          <p:cNvCxnSpPr>
            <a:cxnSpLocks/>
          </p:cNvCxnSpPr>
          <p:nvPr/>
        </p:nvCxnSpPr>
        <p:spPr>
          <a:xfrm>
            <a:off x="6096000" y="1238849"/>
            <a:ext cx="0" cy="506266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aphicFrame>
        <p:nvGraphicFramePr>
          <p:cNvPr id="13" name="Gráfico 12">
            <a:extLst>
              <a:ext uri="{FF2B5EF4-FFF2-40B4-BE49-F238E27FC236}">
                <a16:creationId xmlns:a16="http://schemas.microsoft.com/office/drawing/2014/main" id="{8463E531-7668-4C7C-8582-9214FF066ABE}"/>
              </a:ext>
            </a:extLst>
          </p:cNvPr>
          <p:cNvGraphicFramePr/>
          <p:nvPr/>
        </p:nvGraphicFramePr>
        <p:xfrm>
          <a:off x="339579" y="2968283"/>
          <a:ext cx="5510751" cy="3610227"/>
        </p:xfrm>
        <a:graphic>
          <a:graphicData uri="http://schemas.openxmlformats.org/drawingml/2006/chart">
            <c:chart xmlns:c="http://schemas.openxmlformats.org/drawingml/2006/chart" xmlns:r="http://schemas.openxmlformats.org/officeDocument/2006/relationships" r:id="rId2"/>
          </a:graphicData>
        </a:graphic>
      </p:graphicFrame>
      <p:sp>
        <p:nvSpPr>
          <p:cNvPr id="14" name="CuadroTexto 13">
            <a:extLst>
              <a:ext uri="{FF2B5EF4-FFF2-40B4-BE49-F238E27FC236}">
                <a16:creationId xmlns:a16="http://schemas.microsoft.com/office/drawing/2014/main" id="{31966AEA-D27F-4E38-8E2F-08518A2C1EC9}"/>
              </a:ext>
            </a:extLst>
          </p:cNvPr>
          <p:cNvSpPr txBox="1"/>
          <p:nvPr/>
        </p:nvSpPr>
        <p:spPr>
          <a:xfrm>
            <a:off x="5024112" y="5566063"/>
            <a:ext cx="995382" cy="430887"/>
          </a:xfrm>
          <a:prstGeom prst="rect">
            <a:avLst/>
          </a:prstGeom>
          <a:noFill/>
        </p:spPr>
        <p:txBody>
          <a:bodyPr wrap="square" rtlCol="0">
            <a:spAutoFit/>
          </a:bodyPr>
          <a:lstStyle/>
          <a:p>
            <a:r>
              <a:rPr lang="es-ES" sz="2200" b="1" dirty="0"/>
              <a:t>8.953</a:t>
            </a:r>
            <a:endParaRPr lang="es-CO" sz="2200" b="1" dirty="0"/>
          </a:p>
        </p:txBody>
      </p:sp>
      <p:graphicFrame>
        <p:nvGraphicFramePr>
          <p:cNvPr id="15" name="Gráfico 14">
            <a:extLst>
              <a:ext uri="{FF2B5EF4-FFF2-40B4-BE49-F238E27FC236}">
                <a16:creationId xmlns:a16="http://schemas.microsoft.com/office/drawing/2014/main" id="{E567C4C3-A4EF-47B3-9C23-6B9D84E3306D}"/>
              </a:ext>
            </a:extLst>
          </p:cNvPr>
          <p:cNvGraphicFramePr/>
          <p:nvPr/>
        </p:nvGraphicFramePr>
        <p:xfrm>
          <a:off x="6341670" y="2658936"/>
          <a:ext cx="5272726" cy="3796463"/>
        </p:xfrm>
        <a:graphic>
          <a:graphicData uri="http://schemas.openxmlformats.org/drawingml/2006/chart">
            <c:chart xmlns:c="http://schemas.openxmlformats.org/drawingml/2006/chart" xmlns:r="http://schemas.openxmlformats.org/officeDocument/2006/relationships" r:id="rId3"/>
          </a:graphicData>
        </a:graphic>
      </p:graphicFrame>
      <p:pic>
        <p:nvPicPr>
          <p:cNvPr id="16" name="Imagen 15">
            <a:extLst>
              <a:ext uri="{FF2B5EF4-FFF2-40B4-BE49-F238E27FC236}">
                <a16:creationId xmlns:a16="http://schemas.microsoft.com/office/drawing/2014/main" id="{F8C4A17E-D698-4CBB-91D4-1EB875A6B9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7" name="Imagen 16">
            <a:extLst>
              <a:ext uri="{FF2B5EF4-FFF2-40B4-BE49-F238E27FC236}">
                <a16:creationId xmlns:a16="http://schemas.microsoft.com/office/drawing/2014/main" id="{309314F2-7D43-4984-85FD-67E8C87AF1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Rectángulo 17">
            <a:extLst>
              <a:ext uri="{FF2B5EF4-FFF2-40B4-BE49-F238E27FC236}">
                <a16:creationId xmlns:a16="http://schemas.microsoft.com/office/drawing/2014/main" id="{4F640EDA-4243-41DD-9F3F-1074E9134051}"/>
              </a:ext>
            </a:extLst>
          </p:cNvPr>
          <p:cNvSpPr/>
          <p:nvPr/>
        </p:nvSpPr>
        <p:spPr>
          <a:xfrm>
            <a:off x="0" y="656425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C9F84317-6CDE-47D8-96DC-2180647C95EE}"/>
              </a:ext>
            </a:extLst>
          </p:cNvPr>
          <p:cNvSpPr txBox="1"/>
          <p:nvPr/>
        </p:nvSpPr>
        <p:spPr>
          <a:xfrm>
            <a:off x="7551057" y="654416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spTree>
    <p:extLst>
      <p:ext uri="{BB962C8B-B14F-4D97-AF65-F5344CB8AC3E}">
        <p14:creationId xmlns:p14="http://schemas.microsoft.com/office/powerpoint/2010/main" val="32035577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379567" y="965275"/>
            <a:ext cx="9432865" cy="830997"/>
          </a:xfrm>
          <a:prstGeom prst="rect">
            <a:avLst/>
          </a:prstGeom>
          <a:noFill/>
        </p:spPr>
        <p:txBody>
          <a:bodyPr wrap="square" rtlCol="0">
            <a:spAutoFit/>
          </a:bodyPr>
          <a:lstStyle/>
          <a:p>
            <a:pPr algn="ctr"/>
            <a:r>
              <a:rPr lang="es-ES" sz="2400" b="1" dirty="0">
                <a:solidFill>
                  <a:srgbClr val="000A8B"/>
                </a:solidFill>
                <a:latin typeface="Arial" panose="020B0604020202020204" pitchFamily="34" charset="0"/>
                <a:cs typeface="Arial" panose="020B0604020202020204" pitchFamily="34" charset="0"/>
              </a:rPr>
              <a:t>PROCEDIMIENTO PARA LA RECUPERACIÓN REAL Y MATERIAL DE LOS ACTIVOS</a:t>
            </a:r>
            <a:endParaRPr lang="es-ES" sz="2400" b="1" dirty="0">
              <a:solidFill>
                <a:srgbClr val="A9A8A9"/>
              </a:solidFill>
              <a:latin typeface="Arial" panose="020B0604020202020204" pitchFamily="34" charset="0"/>
              <a:cs typeface="Arial" panose="020B0604020202020204" pitchFamily="34" charset="0"/>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487" y="111239"/>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7153" y="111239"/>
            <a:ext cx="4150360" cy="713105"/>
          </a:xfrm>
          <a:prstGeom prst="rect">
            <a:avLst/>
          </a:prstGeom>
        </p:spPr>
      </p:pic>
      <p:graphicFrame>
        <p:nvGraphicFramePr>
          <p:cNvPr id="4" name="Diagrama 3">
            <a:extLst>
              <a:ext uri="{FF2B5EF4-FFF2-40B4-BE49-F238E27FC236}">
                <a16:creationId xmlns:a16="http://schemas.microsoft.com/office/drawing/2014/main" id="{12CF3E59-CA0C-4CF5-9FA0-15AA68C10EC4}"/>
              </a:ext>
            </a:extLst>
          </p:cNvPr>
          <p:cNvGraphicFramePr/>
          <p:nvPr>
            <p:extLst/>
          </p:nvPr>
        </p:nvGraphicFramePr>
        <p:xfrm>
          <a:off x="2032000" y="2154630"/>
          <a:ext cx="8434024" cy="38294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CuadroTexto 9">
            <a:extLst>
              <a:ext uri="{FF2B5EF4-FFF2-40B4-BE49-F238E27FC236}">
                <a16:creationId xmlns:a16="http://schemas.microsoft.com/office/drawing/2014/main" id="{8AB7E2CA-540D-433C-A87A-2CABEBA40C12}"/>
              </a:ext>
            </a:extLst>
          </p:cNvPr>
          <p:cNvSpPr txBox="1"/>
          <p:nvPr/>
        </p:nvSpPr>
        <p:spPr>
          <a:xfrm>
            <a:off x="6227383" y="6555157"/>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Regional Sur Occidente</a:t>
            </a:r>
          </a:p>
        </p:txBody>
      </p:sp>
    </p:spTree>
    <p:extLst>
      <p:ext uri="{BB962C8B-B14F-4D97-AF65-F5344CB8AC3E}">
        <p14:creationId xmlns:p14="http://schemas.microsoft.com/office/powerpoint/2010/main" val="32957562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rectángulo 2">
            <a:extLst>
              <a:ext uri="{FF2B5EF4-FFF2-40B4-BE49-F238E27FC236}">
                <a16:creationId xmlns:a16="http://schemas.microsoft.com/office/drawing/2014/main" id="{47EAF274-46F7-4972-94B3-A2414058D2A2}"/>
              </a:ext>
            </a:extLst>
          </p:cNvPr>
          <p:cNvSpPr/>
          <p:nvPr/>
        </p:nvSpPr>
        <p:spPr>
          <a:xfrm>
            <a:off x="8664135" y="1484523"/>
            <a:ext cx="2846444" cy="3888954"/>
          </a:xfrm>
          <a:prstGeom prst="wedgeRectCallout">
            <a:avLst/>
          </a:prstGeom>
          <a:solidFill>
            <a:schemeClr val="bg1">
              <a:lumMod val="8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 name="Título 1">
            <a:extLst>
              <a:ext uri="{FF2B5EF4-FFF2-40B4-BE49-F238E27FC236}">
                <a16:creationId xmlns:a16="http://schemas.microsoft.com/office/drawing/2014/main" id="{F3144DA3-D3C2-4738-8F08-45FA92A60F4A}"/>
              </a:ext>
            </a:extLst>
          </p:cNvPr>
          <p:cNvSpPr>
            <a:spLocks noGrp="1"/>
          </p:cNvSpPr>
          <p:nvPr>
            <p:ph type="title"/>
          </p:nvPr>
        </p:nvSpPr>
        <p:spPr>
          <a:xfrm>
            <a:off x="1388967" y="907928"/>
            <a:ext cx="7839074" cy="479139"/>
          </a:xfrm>
        </p:spPr>
        <p:txBody>
          <a:bodyPr>
            <a:noAutofit/>
          </a:bodyPr>
          <a:lstStyle/>
          <a:p>
            <a:r>
              <a:rPr lang="es-CO" sz="2400" b="1" dirty="0">
                <a:solidFill>
                  <a:srgbClr val="000A8B"/>
                </a:solidFill>
                <a:latin typeface="Arial" panose="020B0604020202020204" pitchFamily="34" charset="0"/>
                <a:cs typeface="Arial" panose="020B0604020202020204" pitchFamily="34" charset="0"/>
              </a:rPr>
              <a:t>ETAPA PREVIA</a:t>
            </a:r>
          </a:p>
        </p:txBody>
      </p:sp>
      <p:pic>
        <p:nvPicPr>
          <p:cNvPr id="5" name="Imagen 4">
            <a:extLst>
              <a:ext uri="{FF2B5EF4-FFF2-40B4-BE49-F238E27FC236}">
                <a16:creationId xmlns:a16="http://schemas.microsoft.com/office/drawing/2014/main" id="{9020D52A-77FA-4ACA-AB6E-F3280057D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993" y="154858"/>
            <a:ext cx="1715135" cy="745490"/>
          </a:xfrm>
          <a:prstGeom prst="rect">
            <a:avLst/>
          </a:prstGeom>
        </p:spPr>
      </p:pic>
      <p:pic>
        <p:nvPicPr>
          <p:cNvPr id="6" name="Imagen 5">
            <a:extLst>
              <a:ext uri="{FF2B5EF4-FFF2-40B4-BE49-F238E27FC236}">
                <a16:creationId xmlns:a16="http://schemas.microsoft.com/office/drawing/2014/main" id="{79206F94-8873-4E41-AAA4-EC86125E3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Rectángulo 6">
            <a:extLst>
              <a:ext uri="{FF2B5EF4-FFF2-40B4-BE49-F238E27FC236}">
                <a16:creationId xmlns:a16="http://schemas.microsoft.com/office/drawing/2014/main" id="{42CF7A16-822B-4A83-9CC5-8ED90F9D6AB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graphicFrame>
        <p:nvGraphicFramePr>
          <p:cNvPr id="4" name="Diagrama 3">
            <a:extLst>
              <a:ext uri="{FF2B5EF4-FFF2-40B4-BE49-F238E27FC236}">
                <a16:creationId xmlns:a16="http://schemas.microsoft.com/office/drawing/2014/main" id="{CDFCF0BF-D991-4AF2-B704-B7A34EA13E53}"/>
              </a:ext>
            </a:extLst>
          </p:cNvPr>
          <p:cNvGraphicFramePr/>
          <p:nvPr>
            <p:extLst/>
          </p:nvPr>
        </p:nvGraphicFramePr>
        <p:xfrm>
          <a:off x="268993"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CuadroTexto 12">
            <a:extLst>
              <a:ext uri="{FF2B5EF4-FFF2-40B4-BE49-F238E27FC236}">
                <a16:creationId xmlns:a16="http://schemas.microsoft.com/office/drawing/2014/main" id="{FBC31238-80C2-4106-AA29-CC329BF49B0B}"/>
              </a:ext>
            </a:extLst>
          </p:cNvPr>
          <p:cNvSpPr txBox="1"/>
          <p:nvPr/>
        </p:nvSpPr>
        <p:spPr>
          <a:xfrm>
            <a:off x="8989764" y="1707614"/>
            <a:ext cx="1839817" cy="3170099"/>
          </a:xfrm>
          <a:prstGeom prst="rect">
            <a:avLst/>
          </a:prstGeom>
          <a:noFill/>
        </p:spPr>
        <p:txBody>
          <a:bodyPr wrap="square" rtlCol="0">
            <a:spAutoFit/>
          </a:bodyPr>
          <a:lstStyle/>
          <a:p>
            <a:r>
              <a:rPr lang="es-CO" sz="2000" dirty="0"/>
              <a:t>ICBF</a:t>
            </a:r>
          </a:p>
          <a:p>
            <a:r>
              <a:rPr lang="es-CO" sz="2000" dirty="0"/>
              <a:t>Oficina de Adulto Mayor</a:t>
            </a:r>
          </a:p>
          <a:p>
            <a:r>
              <a:rPr lang="es-CO" sz="2000" dirty="0"/>
              <a:t>Policía Nacional</a:t>
            </a:r>
          </a:p>
          <a:p>
            <a:r>
              <a:rPr lang="es-CO" sz="2000" dirty="0"/>
              <a:t>Ejército (Rural)</a:t>
            </a:r>
          </a:p>
          <a:p>
            <a:r>
              <a:rPr lang="es-CO" sz="2000" dirty="0"/>
              <a:t>Ministerio Público</a:t>
            </a:r>
          </a:p>
          <a:p>
            <a:r>
              <a:rPr lang="es-CO" sz="2000" dirty="0"/>
              <a:t>Policía de Transito y Ambiental</a:t>
            </a:r>
          </a:p>
        </p:txBody>
      </p:sp>
      <p:sp>
        <p:nvSpPr>
          <p:cNvPr id="12" name="CuadroTexto 11">
            <a:extLst>
              <a:ext uri="{FF2B5EF4-FFF2-40B4-BE49-F238E27FC236}">
                <a16:creationId xmlns:a16="http://schemas.microsoft.com/office/drawing/2014/main" id="{E484DE55-C820-4FE8-9251-F458449DC692}"/>
              </a:ext>
            </a:extLst>
          </p:cNvPr>
          <p:cNvSpPr txBox="1"/>
          <p:nvPr/>
        </p:nvSpPr>
        <p:spPr>
          <a:xfrm>
            <a:off x="6227383" y="6555157"/>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Regional Sur Occidente</a:t>
            </a:r>
          </a:p>
        </p:txBody>
      </p:sp>
    </p:spTree>
    <p:extLst>
      <p:ext uri="{BB962C8B-B14F-4D97-AF65-F5344CB8AC3E}">
        <p14:creationId xmlns:p14="http://schemas.microsoft.com/office/powerpoint/2010/main" val="32819926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0EF5B9-3EC4-4FEB-B8B0-55F138AC771C}"/>
              </a:ext>
            </a:extLst>
          </p:cNvPr>
          <p:cNvSpPr>
            <a:spLocks noGrp="1"/>
          </p:cNvSpPr>
          <p:nvPr>
            <p:ph type="title"/>
          </p:nvPr>
        </p:nvSpPr>
        <p:spPr>
          <a:xfrm>
            <a:off x="919526" y="793727"/>
            <a:ext cx="10972800" cy="1143000"/>
          </a:xfrm>
        </p:spPr>
        <p:txBody>
          <a:bodyPr>
            <a:normAutofit/>
          </a:bodyPr>
          <a:lstStyle/>
          <a:p>
            <a:r>
              <a:rPr lang="es-CO" sz="2400" b="1" dirty="0">
                <a:solidFill>
                  <a:srgbClr val="000A8B"/>
                </a:solidFill>
                <a:latin typeface="Arial" panose="020B0604020202020204" pitchFamily="34" charset="0"/>
                <a:cs typeface="Arial" panose="020B0604020202020204" pitchFamily="34" charset="0"/>
              </a:rPr>
              <a:t>DILIGENCIA DE ENTREGA REAL Y MATERIAL</a:t>
            </a:r>
          </a:p>
        </p:txBody>
      </p:sp>
      <p:pic>
        <p:nvPicPr>
          <p:cNvPr id="4" name="Imagen 3">
            <a:extLst>
              <a:ext uri="{FF2B5EF4-FFF2-40B4-BE49-F238E27FC236}">
                <a16:creationId xmlns:a16="http://schemas.microsoft.com/office/drawing/2014/main" id="{D7F0EC3F-2BE9-46E8-B946-FAAFC2BB47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5" name="Imagen 4">
            <a:extLst>
              <a:ext uri="{FF2B5EF4-FFF2-40B4-BE49-F238E27FC236}">
                <a16:creationId xmlns:a16="http://schemas.microsoft.com/office/drawing/2014/main" id="{CC67901C-5267-4308-B483-7DA18C6DEF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D8C3AA8F-30B2-4CCB-95F2-CE4043A7688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graphicFrame>
        <p:nvGraphicFramePr>
          <p:cNvPr id="10" name="Marcador de contenido 9">
            <a:extLst>
              <a:ext uri="{FF2B5EF4-FFF2-40B4-BE49-F238E27FC236}">
                <a16:creationId xmlns:a16="http://schemas.microsoft.com/office/drawing/2014/main" id="{455BDE5A-22C6-4D35-B61B-6CEC13B3FED6}"/>
              </a:ext>
            </a:extLst>
          </p:cNvPr>
          <p:cNvGraphicFramePr>
            <a:graphicFrameLocks noGrp="1"/>
          </p:cNvGraphicFramePr>
          <p:nvPr>
            <p:ph idx="1"/>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CuadroTexto 8">
            <a:extLst>
              <a:ext uri="{FF2B5EF4-FFF2-40B4-BE49-F238E27FC236}">
                <a16:creationId xmlns:a16="http://schemas.microsoft.com/office/drawing/2014/main" id="{B460792D-9710-4428-9DBE-E4B59FA88F44}"/>
              </a:ext>
            </a:extLst>
          </p:cNvPr>
          <p:cNvSpPr txBox="1"/>
          <p:nvPr/>
        </p:nvSpPr>
        <p:spPr>
          <a:xfrm>
            <a:off x="6227383" y="6555157"/>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Regional Sur occidente</a:t>
            </a:r>
          </a:p>
        </p:txBody>
      </p:sp>
    </p:spTree>
    <p:extLst>
      <p:ext uri="{BB962C8B-B14F-4D97-AF65-F5344CB8AC3E}">
        <p14:creationId xmlns:p14="http://schemas.microsoft.com/office/powerpoint/2010/main" val="30022270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919526" y="2071945"/>
            <a:ext cx="6009585" cy="477054"/>
          </a:xfrm>
          <a:prstGeom prst="rect">
            <a:avLst/>
          </a:prstGeom>
          <a:noFill/>
        </p:spPr>
        <p:txBody>
          <a:bodyPr wrap="square" rtlCol="0">
            <a:spAutoFit/>
          </a:bodyPr>
          <a:lstStyle/>
          <a:p>
            <a:r>
              <a:rPr lang="es-ES" sz="2500" b="1" dirty="0">
                <a:solidFill>
                  <a:srgbClr val="A9A8A9"/>
                </a:solidFill>
                <a:latin typeface="Lato Bold"/>
                <a:cs typeface="Lato Bold"/>
              </a:rPr>
              <a:t>Planta aprobada Agosto 2017 </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80530" y="651990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CuadroTexto 17">
            <a:extLst>
              <a:ext uri="{FF2B5EF4-FFF2-40B4-BE49-F238E27FC236}">
                <a16:creationId xmlns:a16="http://schemas.microsoft.com/office/drawing/2014/main" id="{039A04C9-C2FB-47E5-B981-01AC2AB98EFD}"/>
              </a:ext>
            </a:extLst>
          </p:cNvPr>
          <p:cNvSpPr txBox="1"/>
          <p:nvPr/>
        </p:nvSpPr>
        <p:spPr>
          <a:xfrm>
            <a:off x="7050068" y="2051352"/>
            <a:ext cx="6009585" cy="477054"/>
          </a:xfrm>
          <a:prstGeom prst="rect">
            <a:avLst/>
          </a:prstGeom>
          <a:noFill/>
        </p:spPr>
        <p:txBody>
          <a:bodyPr wrap="square" rtlCol="0">
            <a:spAutoFit/>
          </a:bodyPr>
          <a:lstStyle/>
          <a:p>
            <a:r>
              <a:rPr lang="es-ES" sz="2500" b="1" dirty="0">
                <a:solidFill>
                  <a:srgbClr val="A9A8A9"/>
                </a:solidFill>
                <a:latin typeface="Lato Bold"/>
                <a:cs typeface="Lato Bold"/>
              </a:rPr>
              <a:t>Planta Propuesta</a:t>
            </a:r>
          </a:p>
        </p:txBody>
      </p:sp>
      <p:cxnSp>
        <p:nvCxnSpPr>
          <p:cNvPr id="25" name="Conector recto 24">
            <a:extLst>
              <a:ext uri="{FF2B5EF4-FFF2-40B4-BE49-F238E27FC236}">
                <a16:creationId xmlns:a16="http://schemas.microsoft.com/office/drawing/2014/main" id="{62B9C301-D60E-4B7B-9FA6-ED444B2906BF}"/>
              </a:ext>
            </a:extLst>
          </p:cNvPr>
          <p:cNvCxnSpPr>
            <a:cxnSpLocks/>
          </p:cNvCxnSpPr>
          <p:nvPr/>
        </p:nvCxnSpPr>
        <p:spPr>
          <a:xfrm>
            <a:off x="5870706" y="1568362"/>
            <a:ext cx="0" cy="4745953"/>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3" name="Tabla 2">
            <a:extLst>
              <a:ext uri="{FF2B5EF4-FFF2-40B4-BE49-F238E27FC236}">
                <a16:creationId xmlns:a16="http://schemas.microsoft.com/office/drawing/2014/main" id="{4315AB23-4197-4B1A-9D52-9D462B22DDF4}"/>
              </a:ext>
            </a:extLst>
          </p:cNvPr>
          <p:cNvGraphicFramePr>
            <a:graphicFrameLocks noGrp="1"/>
          </p:cNvGraphicFramePr>
          <p:nvPr>
            <p:extLst>
              <p:ext uri="{D42A27DB-BD31-4B8C-83A1-F6EECF244321}">
                <p14:modId xmlns:p14="http://schemas.microsoft.com/office/powerpoint/2010/main" val="1358459753"/>
              </p:ext>
            </p:extLst>
          </p:nvPr>
        </p:nvGraphicFramePr>
        <p:xfrm>
          <a:off x="2518187" y="170468"/>
          <a:ext cx="4150355" cy="1190124"/>
        </p:xfrm>
        <a:graphic>
          <a:graphicData uri="http://schemas.openxmlformats.org/drawingml/2006/table">
            <a:tbl>
              <a:tblPr firstRow="1" firstCol="1" bandRow="1">
                <a:tableStyleId>{5C22544A-7EE6-4342-B048-85BDC9FD1C3A}</a:tableStyleId>
              </a:tblPr>
              <a:tblGrid>
                <a:gridCol w="1508106">
                  <a:extLst>
                    <a:ext uri="{9D8B030D-6E8A-4147-A177-3AD203B41FA5}">
                      <a16:colId xmlns:a16="http://schemas.microsoft.com/office/drawing/2014/main" val="2390074080"/>
                    </a:ext>
                  </a:extLst>
                </a:gridCol>
                <a:gridCol w="2642249">
                  <a:extLst>
                    <a:ext uri="{9D8B030D-6E8A-4147-A177-3AD203B41FA5}">
                      <a16:colId xmlns:a16="http://schemas.microsoft.com/office/drawing/2014/main" val="377750820"/>
                    </a:ext>
                  </a:extLst>
                </a:gridCol>
              </a:tblGrid>
              <a:tr h="238025">
                <a:tc>
                  <a:txBody>
                    <a:bodyPr/>
                    <a:lstStyle/>
                    <a:p>
                      <a:pPr>
                        <a:spcAft>
                          <a:spcPts val="0"/>
                        </a:spcAft>
                      </a:pPr>
                      <a:endParaRPr lang="es-CO" sz="14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es-CO" sz="1400" dirty="0">
                          <a:effectLst/>
                        </a:rPr>
                        <a:t> FTE</a:t>
                      </a:r>
                      <a:endParaRPr lang="es-CO" sz="1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68569783"/>
                  </a:ext>
                </a:extLst>
              </a:tr>
              <a:tr h="476049">
                <a:tc>
                  <a:txBody>
                    <a:bodyPr/>
                    <a:lstStyle/>
                    <a:p>
                      <a:pPr algn="ctr">
                        <a:spcAft>
                          <a:spcPts val="0"/>
                        </a:spcAft>
                      </a:pPr>
                      <a:r>
                        <a:rPr lang="es-CO" sz="1400" dirty="0">
                          <a:effectLst/>
                        </a:rPr>
                        <a:t>DESALOJOS DE INMUEBLES</a:t>
                      </a:r>
                      <a:endParaRPr lang="es-CO" sz="14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es-CO" sz="1400" dirty="0">
                          <a:effectLst/>
                        </a:rPr>
                        <a:t>141.67</a:t>
                      </a:r>
                      <a:endParaRPr lang="es-CO" sz="1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235785074"/>
                  </a:ext>
                </a:extLst>
              </a:tr>
              <a:tr h="238025">
                <a:tc>
                  <a:txBody>
                    <a:bodyPr/>
                    <a:lstStyle/>
                    <a:p>
                      <a:pPr algn="ctr">
                        <a:spcAft>
                          <a:spcPts val="0"/>
                        </a:spcAft>
                      </a:pPr>
                      <a:r>
                        <a:rPr lang="es-CO" sz="1400">
                          <a:effectLst/>
                        </a:rPr>
                        <a:t>Profesional</a:t>
                      </a:r>
                      <a:endParaRPr lang="es-CO" sz="140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es-CO" sz="1400" dirty="0">
                          <a:effectLst/>
                        </a:rPr>
                        <a:t>69.76</a:t>
                      </a:r>
                      <a:endParaRPr lang="es-CO" sz="1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566309469"/>
                  </a:ext>
                </a:extLst>
              </a:tr>
              <a:tr h="238025">
                <a:tc>
                  <a:txBody>
                    <a:bodyPr/>
                    <a:lstStyle/>
                    <a:p>
                      <a:pPr algn="ctr">
                        <a:spcAft>
                          <a:spcPts val="0"/>
                        </a:spcAft>
                      </a:pPr>
                      <a:r>
                        <a:rPr lang="es-CO" sz="1400" dirty="0">
                          <a:effectLst/>
                        </a:rPr>
                        <a:t>Técnico</a:t>
                      </a:r>
                      <a:endParaRPr lang="es-CO" sz="14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es-CO" sz="1400" dirty="0">
                          <a:effectLst/>
                        </a:rPr>
                        <a:t>71.90</a:t>
                      </a:r>
                      <a:endParaRPr lang="es-CO" sz="1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442596497"/>
                  </a:ext>
                </a:extLst>
              </a:tr>
            </a:tbl>
          </a:graphicData>
        </a:graphic>
      </p:graphicFrame>
      <p:graphicFrame>
        <p:nvGraphicFramePr>
          <p:cNvPr id="7" name="Tabla 6">
            <a:extLst>
              <a:ext uri="{FF2B5EF4-FFF2-40B4-BE49-F238E27FC236}">
                <a16:creationId xmlns:a16="http://schemas.microsoft.com/office/drawing/2014/main" id="{5A57CD63-EABF-403B-8E7C-DE8D721D3141}"/>
              </a:ext>
            </a:extLst>
          </p:cNvPr>
          <p:cNvGraphicFramePr>
            <a:graphicFrameLocks noGrp="1"/>
          </p:cNvGraphicFramePr>
          <p:nvPr>
            <p:extLst/>
          </p:nvPr>
        </p:nvGraphicFramePr>
        <p:xfrm>
          <a:off x="652417" y="2999164"/>
          <a:ext cx="4622837" cy="1524000"/>
        </p:xfrm>
        <a:graphic>
          <a:graphicData uri="http://schemas.openxmlformats.org/drawingml/2006/table">
            <a:tbl>
              <a:tblPr firstRow="1" firstCol="1" bandRow="1">
                <a:tableStyleId>{69012ECD-51FC-41F1-AA8D-1B2483CD663E}</a:tableStyleId>
              </a:tblPr>
              <a:tblGrid>
                <a:gridCol w="2003499">
                  <a:extLst>
                    <a:ext uri="{9D8B030D-6E8A-4147-A177-3AD203B41FA5}">
                      <a16:colId xmlns:a16="http://schemas.microsoft.com/office/drawing/2014/main" val="310052246"/>
                    </a:ext>
                  </a:extLst>
                </a:gridCol>
                <a:gridCol w="1550574">
                  <a:extLst>
                    <a:ext uri="{9D8B030D-6E8A-4147-A177-3AD203B41FA5}">
                      <a16:colId xmlns:a16="http://schemas.microsoft.com/office/drawing/2014/main" val="1552632670"/>
                    </a:ext>
                  </a:extLst>
                </a:gridCol>
                <a:gridCol w="1068764">
                  <a:extLst>
                    <a:ext uri="{9D8B030D-6E8A-4147-A177-3AD203B41FA5}">
                      <a16:colId xmlns:a16="http://schemas.microsoft.com/office/drawing/2014/main" val="2648157744"/>
                    </a:ext>
                  </a:extLst>
                </a:gridCol>
              </a:tblGrid>
              <a:tr h="190500">
                <a:tc>
                  <a:txBody>
                    <a:bodyPr/>
                    <a:lstStyle/>
                    <a:p>
                      <a:endParaRPr lang="es-CO" sz="2000" dirty="0">
                        <a:effectLst/>
                        <a:latin typeface="Times New Roman" panose="02020603050405020304" pitchFamily="18" charset="0"/>
                      </a:endParaRPr>
                    </a:p>
                  </a:txBody>
                  <a:tcPr marL="44450" marR="44450" marT="0" marB="0" anchor="b"/>
                </a:tc>
                <a:tc>
                  <a:txBody>
                    <a:bodyPr/>
                    <a:lstStyle/>
                    <a:p>
                      <a:pPr algn="ctr">
                        <a:spcAft>
                          <a:spcPts val="0"/>
                        </a:spcAft>
                      </a:pPr>
                      <a:r>
                        <a:rPr lang="es-CO" sz="2000">
                          <a:effectLst/>
                        </a:rPr>
                        <a:t>Profesional</a:t>
                      </a:r>
                      <a:endParaRPr lang="es-CO" sz="2000">
                        <a:effectLst/>
                        <a:latin typeface="Calibri" panose="020F0502020204030204" pitchFamily="34" charset="0"/>
                        <a:ea typeface="Calibri" panose="020F0502020204030204" pitchFamily="34" charset="0"/>
                      </a:endParaRPr>
                    </a:p>
                  </a:txBody>
                  <a:tcPr marL="44450" marR="44450" marT="0" marB="0" anchor="ctr"/>
                </a:tc>
                <a:tc>
                  <a:txBody>
                    <a:bodyPr/>
                    <a:lstStyle/>
                    <a:p>
                      <a:pPr algn="ctr">
                        <a:spcAft>
                          <a:spcPts val="0"/>
                        </a:spcAft>
                      </a:pPr>
                      <a:r>
                        <a:rPr lang="es-CO" sz="2000">
                          <a:effectLst/>
                        </a:rPr>
                        <a:t>Técnico</a:t>
                      </a:r>
                      <a:endParaRPr lang="es-CO" sz="2000">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3785146366"/>
                  </a:ext>
                </a:extLst>
              </a:tr>
              <a:tr h="190500">
                <a:tc>
                  <a:txBody>
                    <a:bodyPr/>
                    <a:lstStyle/>
                    <a:p>
                      <a:pPr>
                        <a:spcAft>
                          <a:spcPts val="0"/>
                        </a:spcAft>
                      </a:pPr>
                      <a:r>
                        <a:rPr lang="es-CO" sz="2000" dirty="0">
                          <a:effectLst/>
                        </a:rPr>
                        <a:t>Norte</a:t>
                      </a:r>
                      <a:endParaRPr lang="es-CO" sz="20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spcAft>
                          <a:spcPts val="0"/>
                        </a:spcAft>
                      </a:pPr>
                      <a:r>
                        <a:rPr lang="es-CO" sz="2000" dirty="0">
                          <a:effectLst/>
                        </a:rPr>
                        <a:t>1</a:t>
                      </a:r>
                      <a:endParaRPr lang="es-CO" sz="20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spcAft>
                          <a:spcPts val="0"/>
                        </a:spcAft>
                      </a:pPr>
                      <a:r>
                        <a:rPr lang="es-CO" sz="2000">
                          <a:effectLst/>
                        </a:rPr>
                        <a:t>1</a:t>
                      </a:r>
                      <a:endParaRPr lang="es-CO" sz="2000">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1015518986"/>
                  </a:ext>
                </a:extLst>
              </a:tr>
              <a:tr h="190500">
                <a:tc>
                  <a:txBody>
                    <a:bodyPr/>
                    <a:lstStyle/>
                    <a:p>
                      <a:pPr>
                        <a:spcAft>
                          <a:spcPts val="0"/>
                        </a:spcAft>
                      </a:pPr>
                      <a:r>
                        <a:rPr lang="es-CO" sz="2000" dirty="0">
                          <a:effectLst/>
                        </a:rPr>
                        <a:t>Centro oriente</a:t>
                      </a:r>
                      <a:endParaRPr lang="es-CO" sz="20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spcAft>
                          <a:spcPts val="0"/>
                        </a:spcAft>
                      </a:pPr>
                      <a:r>
                        <a:rPr lang="es-CO" sz="2000" dirty="0">
                          <a:effectLst/>
                        </a:rPr>
                        <a:t>2</a:t>
                      </a:r>
                      <a:endParaRPr lang="es-CO" sz="20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spcAft>
                          <a:spcPts val="0"/>
                        </a:spcAft>
                      </a:pPr>
                      <a:r>
                        <a:rPr lang="es-CO" sz="2000">
                          <a:effectLst/>
                        </a:rPr>
                        <a:t>2</a:t>
                      </a:r>
                      <a:endParaRPr lang="es-CO" sz="2000">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3387677588"/>
                  </a:ext>
                </a:extLst>
              </a:tr>
              <a:tr h="190500">
                <a:tc>
                  <a:txBody>
                    <a:bodyPr/>
                    <a:lstStyle/>
                    <a:p>
                      <a:pPr>
                        <a:spcAft>
                          <a:spcPts val="0"/>
                        </a:spcAft>
                      </a:pPr>
                      <a:r>
                        <a:rPr lang="es-CO" sz="2000">
                          <a:effectLst/>
                        </a:rPr>
                        <a:t>Occidente</a:t>
                      </a:r>
                      <a:endParaRPr lang="es-CO" sz="2000">
                        <a:effectLst/>
                        <a:latin typeface="Calibri" panose="020F0502020204030204" pitchFamily="34" charset="0"/>
                        <a:ea typeface="Calibri" panose="020F0502020204030204" pitchFamily="34" charset="0"/>
                      </a:endParaRPr>
                    </a:p>
                  </a:txBody>
                  <a:tcPr marL="44450" marR="44450" marT="0" marB="0" anchor="b"/>
                </a:tc>
                <a:tc>
                  <a:txBody>
                    <a:bodyPr/>
                    <a:lstStyle/>
                    <a:p>
                      <a:pPr algn="ctr">
                        <a:spcAft>
                          <a:spcPts val="0"/>
                        </a:spcAft>
                      </a:pPr>
                      <a:r>
                        <a:rPr lang="es-CO" sz="2000" dirty="0">
                          <a:effectLst/>
                        </a:rPr>
                        <a:t>1</a:t>
                      </a:r>
                      <a:endParaRPr lang="es-CO" sz="20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spcAft>
                          <a:spcPts val="0"/>
                        </a:spcAft>
                      </a:pPr>
                      <a:r>
                        <a:rPr lang="es-CO" sz="2000">
                          <a:effectLst/>
                        </a:rPr>
                        <a:t> </a:t>
                      </a:r>
                      <a:endParaRPr lang="es-CO" sz="2000">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3144470000"/>
                  </a:ext>
                </a:extLst>
              </a:tr>
              <a:tr h="190500">
                <a:tc>
                  <a:txBody>
                    <a:bodyPr/>
                    <a:lstStyle/>
                    <a:p>
                      <a:pPr>
                        <a:spcAft>
                          <a:spcPts val="0"/>
                        </a:spcAft>
                      </a:pPr>
                      <a:r>
                        <a:rPr lang="es-CO" sz="2000" dirty="0">
                          <a:effectLst/>
                        </a:rPr>
                        <a:t>Sur Occidente</a:t>
                      </a:r>
                      <a:endParaRPr lang="es-CO" sz="2000" dirty="0">
                        <a:effectLst/>
                        <a:latin typeface="Calibri" panose="020F0502020204030204" pitchFamily="34" charset="0"/>
                        <a:ea typeface="Calibri" panose="020F0502020204030204" pitchFamily="34" charset="0"/>
                      </a:endParaRPr>
                    </a:p>
                  </a:txBody>
                  <a:tcPr marL="44450" marR="44450" marT="0" marB="0" anchor="b"/>
                </a:tc>
                <a:tc>
                  <a:txBody>
                    <a:bodyPr/>
                    <a:lstStyle/>
                    <a:p>
                      <a:pPr algn="ctr">
                        <a:spcAft>
                          <a:spcPts val="0"/>
                        </a:spcAft>
                      </a:pPr>
                      <a:r>
                        <a:rPr lang="es-CO" sz="2000" dirty="0">
                          <a:effectLst/>
                        </a:rPr>
                        <a:t>2</a:t>
                      </a:r>
                      <a:endParaRPr lang="es-CO" sz="20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spcAft>
                          <a:spcPts val="0"/>
                        </a:spcAft>
                      </a:pPr>
                      <a:r>
                        <a:rPr lang="es-CO" sz="2000" dirty="0">
                          <a:effectLst/>
                        </a:rPr>
                        <a:t>2</a:t>
                      </a:r>
                      <a:endParaRPr lang="es-CO" sz="2000" dirty="0">
                        <a:effectLst/>
                        <a:latin typeface="Calibri" panose="020F0502020204030204" pitchFamily="34" charset="0"/>
                        <a:ea typeface="Calibri" panose="020F0502020204030204" pitchFamily="34" charset="0"/>
                      </a:endParaRPr>
                    </a:p>
                  </a:txBody>
                  <a:tcPr marL="44450" marR="44450" marT="0" marB="0" anchor="ctr"/>
                </a:tc>
                <a:extLst>
                  <a:ext uri="{0D108BD9-81ED-4DB2-BD59-A6C34878D82A}">
                    <a16:rowId xmlns:a16="http://schemas.microsoft.com/office/drawing/2014/main" val="9713878"/>
                  </a:ext>
                </a:extLst>
              </a:tr>
            </a:tbl>
          </a:graphicData>
        </a:graphic>
      </p:graphicFrame>
      <p:sp>
        <p:nvSpPr>
          <p:cNvPr id="10" name="Rectangle 1">
            <a:extLst>
              <a:ext uri="{FF2B5EF4-FFF2-40B4-BE49-F238E27FC236}">
                <a16:creationId xmlns:a16="http://schemas.microsoft.com/office/drawing/2014/main" id="{5BB4076C-5D09-42E3-89E1-36590519D482}"/>
              </a:ext>
            </a:extLst>
          </p:cNvPr>
          <p:cNvSpPr>
            <a:spLocks noChangeArrowheads="1"/>
          </p:cNvSpPr>
          <p:nvPr/>
        </p:nvSpPr>
        <p:spPr bwMode="auto">
          <a:xfrm>
            <a:off x="2518187" y="4804052"/>
            <a:ext cx="143654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6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Total:11     </a:t>
            </a:r>
            <a:r>
              <a:rPr kumimoji="0" lang="es-CO" altLang="es-CO" sz="1600" b="0" i="0" u="none" strike="noStrike" cap="none" normalizeH="0" baseline="0" dirty="0">
                <a:ln>
                  <a:noFill/>
                </a:ln>
                <a:solidFill>
                  <a:schemeClr val="tx1"/>
                </a:solidFill>
                <a:effectLst/>
                <a:latin typeface="Arial" panose="020B0604020202020204" pitchFamily="34" charset="0"/>
              </a:rPr>
              <a:t> </a:t>
            </a:r>
          </a:p>
        </p:txBody>
      </p:sp>
      <p:graphicFrame>
        <p:nvGraphicFramePr>
          <p:cNvPr id="11" name="Tabla 10">
            <a:extLst>
              <a:ext uri="{FF2B5EF4-FFF2-40B4-BE49-F238E27FC236}">
                <a16:creationId xmlns:a16="http://schemas.microsoft.com/office/drawing/2014/main" id="{9BFB8939-B169-4CFC-AC33-30BC1E9436F8}"/>
              </a:ext>
            </a:extLst>
          </p:cNvPr>
          <p:cNvGraphicFramePr>
            <a:graphicFrameLocks noGrp="1"/>
          </p:cNvGraphicFramePr>
          <p:nvPr>
            <p:extLst/>
          </p:nvPr>
        </p:nvGraphicFramePr>
        <p:xfrm>
          <a:off x="6089649" y="2943948"/>
          <a:ext cx="5557053" cy="1524000"/>
        </p:xfrm>
        <a:graphic>
          <a:graphicData uri="http://schemas.openxmlformats.org/drawingml/2006/table">
            <a:tbl>
              <a:tblPr firstRow="1" firstCol="1" bandRow="1">
                <a:tableStyleId>{69012ECD-51FC-41F1-AA8D-1B2483CD663E}</a:tableStyleId>
              </a:tblPr>
              <a:tblGrid>
                <a:gridCol w="1861655">
                  <a:extLst>
                    <a:ext uri="{9D8B030D-6E8A-4147-A177-3AD203B41FA5}">
                      <a16:colId xmlns:a16="http://schemas.microsoft.com/office/drawing/2014/main" val="3827206839"/>
                    </a:ext>
                  </a:extLst>
                </a:gridCol>
                <a:gridCol w="1736035">
                  <a:extLst>
                    <a:ext uri="{9D8B030D-6E8A-4147-A177-3AD203B41FA5}">
                      <a16:colId xmlns:a16="http://schemas.microsoft.com/office/drawing/2014/main" val="1076846507"/>
                    </a:ext>
                  </a:extLst>
                </a:gridCol>
                <a:gridCol w="1959363">
                  <a:extLst>
                    <a:ext uri="{9D8B030D-6E8A-4147-A177-3AD203B41FA5}">
                      <a16:colId xmlns:a16="http://schemas.microsoft.com/office/drawing/2014/main" val="2362442718"/>
                    </a:ext>
                  </a:extLst>
                </a:gridCol>
              </a:tblGrid>
              <a:tr h="190500">
                <a:tc>
                  <a:txBody>
                    <a:bodyPr/>
                    <a:lstStyle/>
                    <a:p>
                      <a:pPr marL="0" algn="ctr" defTabSz="457200" rtl="0" eaLnBrk="1" latinLnBrk="0" hangingPunct="1"/>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b"/>
                </a:tc>
                <a:tc>
                  <a:txBody>
                    <a:bodyPr/>
                    <a:lstStyle/>
                    <a:p>
                      <a:pPr marL="0" algn="ctr" defTabSz="457200" rtl="0" eaLnBrk="1" latinLnBrk="0" hangingPunct="1">
                        <a:spcAft>
                          <a:spcPts val="0"/>
                        </a:spcAft>
                      </a:pPr>
                      <a:r>
                        <a:rPr lang="es-CO" sz="2000" kern="1200" dirty="0">
                          <a:effectLst/>
                        </a:rPr>
                        <a:t>Profesional</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ctr"/>
                </a:tc>
                <a:tc>
                  <a:txBody>
                    <a:bodyPr/>
                    <a:lstStyle/>
                    <a:p>
                      <a:pPr marL="0" algn="ctr" defTabSz="457200" rtl="0" eaLnBrk="1" latinLnBrk="0" hangingPunct="1">
                        <a:spcAft>
                          <a:spcPts val="0"/>
                        </a:spcAft>
                      </a:pPr>
                      <a:r>
                        <a:rPr lang="es-CO" sz="2000" kern="1200" dirty="0">
                          <a:effectLst/>
                        </a:rPr>
                        <a:t>Técnico</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ctr"/>
                </a:tc>
                <a:extLst>
                  <a:ext uri="{0D108BD9-81ED-4DB2-BD59-A6C34878D82A}">
                    <a16:rowId xmlns:a16="http://schemas.microsoft.com/office/drawing/2014/main" val="2499424248"/>
                  </a:ext>
                </a:extLst>
              </a:tr>
              <a:tr h="190500">
                <a:tc>
                  <a:txBody>
                    <a:bodyPr/>
                    <a:lstStyle/>
                    <a:p>
                      <a:pPr marL="0" algn="ctr" defTabSz="457200" rtl="0" eaLnBrk="1" latinLnBrk="0" hangingPunct="1">
                        <a:spcAft>
                          <a:spcPts val="0"/>
                        </a:spcAft>
                      </a:pPr>
                      <a:r>
                        <a:rPr lang="es-CO" sz="2000" kern="1200" dirty="0">
                          <a:effectLst/>
                        </a:rPr>
                        <a:t>Norte</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b"/>
                </a:tc>
                <a:tc>
                  <a:txBody>
                    <a:bodyPr/>
                    <a:lstStyle/>
                    <a:p>
                      <a:pPr marL="0" algn="ctr" defTabSz="457200" rtl="0" eaLnBrk="1" latinLnBrk="0" hangingPunct="1">
                        <a:spcAft>
                          <a:spcPts val="0"/>
                        </a:spcAft>
                      </a:pPr>
                      <a:r>
                        <a:rPr lang="es-CO" sz="2000" kern="1200" dirty="0">
                          <a:effectLst/>
                        </a:rPr>
                        <a:t>1</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ctr"/>
                </a:tc>
                <a:tc>
                  <a:txBody>
                    <a:bodyPr/>
                    <a:lstStyle/>
                    <a:p>
                      <a:pPr marL="0" algn="ctr" defTabSz="457200" rtl="0" eaLnBrk="1" latinLnBrk="0" hangingPunct="1">
                        <a:spcAft>
                          <a:spcPts val="0"/>
                        </a:spcAft>
                      </a:pPr>
                      <a:r>
                        <a:rPr lang="es-CO" sz="2000" kern="1200" dirty="0">
                          <a:effectLst/>
                        </a:rPr>
                        <a:t>1</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ctr"/>
                </a:tc>
                <a:extLst>
                  <a:ext uri="{0D108BD9-81ED-4DB2-BD59-A6C34878D82A}">
                    <a16:rowId xmlns:a16="http://schemas.microsoft.com/office/drawing/2014/main" val="3600109082"/>
                  </a:ext>
                </a:extLst>
              </a:tr>
              <a:tr h="190500">
                <a:tc>
                  <a:txBody>
                    <a:bodyPr/>
                    <a:lstStyle/>
                    <a:p>
                      <a:pPr marL="0" algn="ctr" defTabSz="457200" rtl="0" eaLnBrk="1" latinLnBrk="0" hangingPunct="1">
                        <a:spcAft>
                          <a:spcPts val="0"/>
                        </a:spcAft>
                      </a:pPr>
                      <a:r>
                        <a:rPr lang="es-CO" sz="2000" kern="1200" dirty="0">
                          <a:effectLst/>
                        </a:rPr>
                        <a:t>Centro Oriente</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b"/>
                </a:tc>
                <a:tc>
                  <a:txBody>
                    <a:bodyPr/>
                    <a:lstStyle/>
                    <a:p>
                      <a:pPr marL="0" algn="ctr" defTabSz="457200" rtl="0" eaLnBrk="1" latinLnBrk="0" hangingPunct="1">
                        <a:spcAft>
                          <a:spcPts val="0"/>
                        </a:spcAft>
                      </a:pPr>
                      <a:r>
                        <a:rPr lang="es-CO" sz="2000" kern="1200" dirty="0">
                          <a:effectLst/>
                        </a:rPr>
                        <a:t>2</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ctr"/>
                </a:tc>
                <a:tc>
                  <a:txBody>
                    <a:bodyPr/>
                    <a:lstStyle/>
                    <a:p>
                      <a:pPr marL="0" algn="ctr" defTabSz="457200" rtl="0" eaLnBrk="1" latinLnBrk="0" hangingPunct="1">
                        <a:spcAft>
                          <a:spcPts val="0"/>
                        </a:spcAft>
                      </a:pPr>
                      <a:r>
                        <a:rPr lang="es-CO" sz="2000" kern="1200">
                          <a:effectLst/>
                        </a:rPr>
                        <a:t>3</a:t>
                      </a:r>
                      <a:endParaRPr lang="es-CO" sz="2000" b="1" kern="1200">
                        <a:solidFill>
                          <a:schemeClr val="bg1"/>
                        </a:solidFill>
                        <a:effectLst/>
                        <a:latin typeface="Times New Roman" panose="02020603050405020304" pitchFamily="18" charset="0"/>
                        <a:ea typeface="+mn-ea"/>
                        <a:cs typeface="+mn-cs"/>
                      </a:endParaRPr>
                    </a:p>
                  </a:txBody>
                  <a:tcPr marL="44450" marR="44450" marT="0" marB="0" anchor="ctr"/>
                </a:tc>
                <a:extLst>
                  <a:ext uri="{0D108BD9-81ED-4DB2-BD59-A6C34878D82A}">
                    <a16:rowId xmlns:a16="http://schemas.microsoft.com/office/drawing/2014/main" val="3333662867"/>
                  </a:ext>
                </a:extLst>
              </a:tr>
              <a:tr h="190500">
                <a:tc>
                  <a:txBody>
                    <a:bodyPr/>
                    <a:lstStyle/>
                    <a:p>
                      <a:pPr marL="0" algn="ctr" defTabSz="457200" rtl="0" eaLnBrk="1" latinLnBrk="0" hangingPunct="1">
                        <a:spcAft>
                          <a:spcPts val="0"/>
                        </a:spcAft>
                      </a:pPr>
                      <a:r>
                        <a:rPr lang="es-CO" sz="2000" kern="1200" dirty="0">
                          <a:effectLst/>
                        </a:rPr>
                        <a:t>Occidente</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b"/>
                </a:tc>
                <a:tc>
                  <a:txBody>
                    <a:bodyPr/>
                    <a:lstStyle/>
                    <a:p>
                      <a:pPr marL="0" algn="ctr" defTabSz="457200" rtl="0" eaLnBrk="1" latinLnBrk="0" hangingPunct="1">
                        <a:spcAft>
                          <a:spcPts val="0"/>
                        </a:spcAft>
                      </a:pPr>
                      <a:r>
                        <a:rPr lang="es-CO" sz="2000" kern="1200" dirty="0">
                          <a:effectLst/>
                        </a:rPr>
                        <a:t>1</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ctr"/>
                </a:tc>
                <a:tc>
                  <a:txBody>
                    <a:bodyPr/>
                    <a:lstStyle/>
                    <a:p>
                      <a:pPr marL="0" algn="ctr" defTabSz="457200" rtl="0" eaLnBrk="1" latinLnBrk="0" hangingPunct="1">
                        <a:spcAft>
                          <a:spcPts val="0"/>
                        </a:spcAft>
                      </a:pPr>
                      <a:r>
                        <a:rPr lang="es-CO" sz="2000" kern="1200" dirty="0">
                          <a:effectLst/>
                        </a:rPr>
                        <a:t>1</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ctr"/>
                </a:tc>
                <a:extLst>
                  <a:ext uri="{0D108BD9-81ED-4DB2-BD59-A6C34878D82A}">
                    <a16:rowId xmlns:a16="http://schemas.microsoft.com/office/drawing/2014/main" val="3385518145"/>
                  </a:ext>
                </a:extLst>
              </a:tr>
              <a:tr h="190500">
                <a:tc>
                  <a:txBody>
                    <a:bodyPr/>
                    <a:lstStyle/>
                    <a:p>
                      <a:pPr marL="0" algn="ctr" defTabSz="457200" rtl="0" eaLnBrk="1" latinLnBrk="0" hangingPunct="1">
                        <a:spcAft>
                          <a:spcPts val="0"/>
                        </a:spcAft>
                      </a:pPr>
                      <a:r>
                        <a:rPr lang="es-CO" sz="2000" kern="1200" dirty="0">
                          <a:effectLst/>
                        </a:rPr>
                        <a:t>Sur Occidente</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b"/>
                </a:tc>
                <a:tc>
                  <a:txBody>
                    <a:bodyPr/>
                    <a:lstStyle/>
                    <a:p>
                      <a:pPr marL="0" algn="ctr" defTabSz="457200" rtl="0" eaLnBrk="1" latinLnBrk="0" hangingPunct="1">
                        <a:spcAft>
                          <a:spcPts val="0"/>
                        </a:spcAft>
                      </a:pPr>
                      <a:r>
                        <a:rPr lang="es-CO" sz="2000" kern="1200" dirty="0">
                          <a:effectLst/>
                        </a:rPr>
                        <a:t>2</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ctr"/>
                </a:tc>
                <a:tc>
                  <a:txBody>
                    <a:bodyPr/>
                    <a:lstStyle/>
                    <a:p>
                      <a:pPr marL="0" algn="ctr" defTabSz="457200" rtl="0" eaLnBrk="1" latinLnBrk="0" hangingPunct="1">
                        <a:spcAft>
                          <a:spcPts val="0"/>
                        </a:spcAft>
                      </a:pPr>
                      <a:r>
                        <a:rPr lang="es-CO" sz="2000" kern="1200" dirty="0">
                          <a:effectLst/>
                        </a:rPr>
                        <a:t>1</a:t>
                      </a:r>
                      <a:endParaRPr lang="es-CO" sz="2000" b="1" kern="1200" dirty="0">
                        <a:solidFill>
                          <a:schemeClr val="bg1"/>
                        </a:solidFill>
                        <a:effectLst/>
                        <a:latin typeface="Times New Roman" panose="02020603050405020304" pitchFamily="18" charset="0"/>
                        <a:ea typeface="+mn-ea"/>
                        <a:cs typeface="+mn-cs"/>
                      </a:endParaRPr>
                    </a:p>
                  </a:txBody>
                  <a:tcPr marL="44450" marR="44450" marT="0" marB="0" anchor="ctr"/>
                </a:tc>
                <a:extLst>
                  <a:ext uri="{0D108BD9-81ED-4DB2-BD59-A6C34878D82A}">
                    <a16:rowId xmlns:a16="http://schemas.microsoft.com/office/drawing/2014/main" val="920045023"/>
                  </a:ext>
                </a:extLst>
              </a:tr>
            </a:tbl>
          </a:graphicData>
        </a:graphic>
      </p:graphicFrame>
      <p:sp>
        <p:nvSpPr>
          <p:cNvPr id="17" name="Rectangle 1">
            <a:extLst>
              <a:ext uri="{FF2B5EF4-FFF2-40B4-BE49-F238E27FC236}">
                <a16:creationId xmlns:a16="http://schemas.microsoft.com/office/drawing/2014/main" id="{0688B60B-B5FD-48C3-A103-27EF0C08EC14}"/>
              </a:ext>
            </a:extLst>
          </p:cNvPr>
          <p:cNvSpPr>
            <a:spLocks noChangeArrowheads="1"/>
          </p:cNvSpPr>
          <p:nvPr/>
        </p:nvSpPr>
        <p:spPr bwMode="auto">
          <a:xfrm>
            <a:off x="8503727" y="4847623"/>
            <a:ext cx="143654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6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Total:12     </a:t>
            </a:r>
            <a:r>
              <a:rPr kumimoji="0" lang="es-CO" altLang="es-CO" sz="16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8788200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919526" y="2071945"/>
            <a:ext cx="6009585" cy="646331"/>
          </a:xfrm>
          <a:prstGeom prst="rect">
            <a:avLst/>
          </a:prstGeom>
          <a:noFill/>
        </p:spPr>
        <p:txBody>
          <a:bodyPr wrap="square" rtlCol="0">
            <a:spAutoFit/>
          </a:bodyPr>
          <a:lstStyle/>
          <a:p>
            <a:r>
              <a:rPr lang="es-ES" sz="3600" b="1" dirty="0">
                <a:solidFill>
                  <a:srgbClr val="A9A8A9"/>
                </a:solidFill>
                <a:latin typeface="Lato Bold"/>
                <a:cs typeface="Lato Bold"/>
              </a:rPr>
              <a:t>Costo Planta 2017 </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80530" y="6519907"/>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CuadroTexto 17">
            <a:extLst>
              <a:ext uri="{FF2B5EF4-FFF2-40B4-BE49-F238E27FC236}">
                <a16:creationId xmlns:a16="http://schemas.microsoft.com/office/drawing/2014/main" id="{039A04C9-C2FB-47E5-B981-01AC2AB98EFD}"/>
              </a:ext>
            </a:extLst>
          </p:cNvPr>
          <p:cNvSpPr txBox="1"/>
          <p:nvPr/>
        </p:nvSpPr>
        <p:spPr>
          <a:xfrm>
            <a:off x="6182415" y="2041629"/>
            <a:ext cx="6009585" cy="646331"/>
          </a:xfrm>
          <a:prstGeom prst="rect">
            <a:avLst/>
          </a:prstGeom>
          <a:noFill/>
        </p:spPr>
        <p:txBody>
          <a:bodyPr wrap="square" rtlCol="0">
            <a:spAutoFit/>
          </a:bodyPr>
          <a:lstStyle/>
          <a:p>
            <a:r>
              <a:rPr lang="es-ES" sz="3600" b="1" dirty="0">
                <a:solidFill>
                  <a:srgbClr val="A9A8A9"/>
                </a:solidFill>
                <a:latin typeface="Lato Bold"/>
              </a:rPr>
              <a:t>Costo Planta Propuesta</a:t>
            </a:r>
          </a:p>
        </p:txBody>
      </p:sp>
      <p:cxnSp>
        <p:nvCxnSpPr>
          <p:cNvPr id="25" name="Conector recto 24">
            <a:extLst>
              <a:ext uri="{FF2B5EF4-FFF2-40B4-BE49-F238E27FC236}">
                <a16:creationId xmlns:a16="http://schemas.microsoft.com/office/drawing/2014/main" id="{62B9C301-D60E-4B7B-9FA6-ED444B2906BF}"/>
              </a:ext>
            </a:extLst>
          </p:cNvPr>
          <p:cNvCxnSpPr>
            <a:cxnSpLocks/>
          </p:cNvCxnSpPr>
          <p:nvPr/>
        </p:nvCxnSpPr>
        <p:spPr>
          <a:xfrm>
            <a:off x="5870706" y="1568362"/>
            <a:ext cx="0" cy="4745953"/>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1">
            <a:extLst>
              <a:ext uri="{FF2B5EF4-FFF2-40B4-BE49-F238E27FC236}">
                <a16:creationId xmlns:a16="http://schemas.microsoft.com/office/drawing/2014/main" id="{5BB4076C-5D09-42E3-89E1-36590519D482}"/>
              </a:ext>
            </a:extLst>
          </p:cNvPr>
          <p:cNvSpPr>
            <a:spLocks noChangeArrowheads="1"/>
          </p:cNvSpPr>
          <p:nvPr/>
        </p:nvSpPr>
        <p:spPr bwMode="auto">
          <a:xfrm>
            <a:off x="1427174" y="3492233"/>
            <a:ext cx="393588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32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$ 4.750.000.000    </a:t>
            </a:r>
            <a:r>
              <a:rPr kumimoji="0" lang="es-CO" altLang="es-CO" sz="1600" b="0" i="0" u="none" strike="noStrike" cap="none" normalizeH="0" baseline="0" dirty="0">
                <a:ln>
                  <a:noFill/>
                </a:ln>
                <a:solidFill>
                  <a:schemeClr val="tx1"/>
                </a:solidFill>
                <a:effectLst/>
                <a:latin typeface="Arial" panose="020B0604020202020204" pitchFamily="34" charset="0"/>
              </a:rPr>
              <a:t> </a:t>
            </a:r>
          </a:p>
        </p:txBody>
      </p:sp>
      <p:sp>
        <p:nvSpPr>
          <p:cNvPr id="14" name="Rectangle 1">
            <a:extLst>
              <a:ext uri="{FF2B5EF4-FFF2-40B4-BE49-F238E27FC236}">
                <a16:creationId xmlns:a16="http://schemas.microsoft.com/office/drawing/2014/main" id="{0EED759B-1D0B-4878-9F12-7065CE986A78}"/>
              </a:ext>
            </a:extLst>
          </p:cNvPr>
          <p:cNvSpPr>
            <a:spLocks noChangeArrowheads="1"/>
          </p:cNvSpPr>
          <p:nvPr/>
        </p:nvSpPr>
        <p:spPr bwMode="auto">
          <a:xfrm>
            <a:off x="7309447" y="3492233"/>
            <a:ext cx="393588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32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$ 4.500.000.000    </a:t>
            </a:r>
            <a:r>
              <a:rPr kumimoji="0" lang="es-CO" altLang="es-CO" sz="1600" b="0" i="0" u="none" strike="noStrike" cap="none" normalizeH="0" baseline="0" dirty="0">
                <a:ln>
                  <a:noFill/>
                </a:ln>
                <a:solidFill>
                  <a:schemeClr val="tx1"/>
                </a:solidFill>
                <a:effectLst/>
                <a:latin typeface="Arial" panose="020B0604020202020204" pitchFamily="34" charset="0"/>
              </a:rPr>
              <a:t> </a:t>
            </a:r>
          </a:p>
        </p:txBody>
      </p:sp>
      <p:sp>
        <p:nvSpPr>
          <p:cNvPr id="15" name="Rectangle 1">
            <a:extLst>
              <a:ext uri="{FF2B5EF4-FFF2-40B4-BE49-F238E27FC236}">
                <a16:creationId xmlns:a16="http://schemas.microsoft.com/office/drawing/2014/main" id="{527EBE03-49E2-4AF0-AA59-3EA12F9B8304}"/>
              </a:ext>
            </a:extLst>
          </p:cNvPr>
          <p:cNvSpPr>
            <a:spLocks noChangeArrowheads="1"/>
          </p:cNvSpPr>
          <p:nvPr/>
        </p:nvSpPr>
        <p:spPr bwMode="auto">
          <a:xfrm>
            <a:off x="9791382" y="4239494"/>
            <a:ext cx="206101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200" b="1" i="1" u="none" strike="noStrike" cap="none" normalizeH="0" baseline="0" dirty="0">
                <a:ln>
                  <a:noFill/>
                </a:ln>
                <a:solidFill>
                  <a:schemeClr val="tx1"/>
                </a:solidFill>
                <a:effectLst/>
                <a:latin typeface="Arial" panose="020B0604020202020204" pitchFamily="34" charset="0"/>
                <a:ea typeface="Calibri" panose="020F0502020204030204" pitchFamily="34" charset="0"/>
              </a:rPr>
              <a:t>Valor aproximado</a:t>
            </a:r>
            <a:endParaRPr kumimoji="0" lang="es-CO" altLang="es-CO" sz="1200" b="0" i="1" u="none" strike="noStrike" cap="none" normalizeH="0" baseline="0" dirty="0">
              <a:ln>
                <a:noFill/>
              </a:ln>
              <a:solidFill>
                <a:schemeClr val="tx1"/>
              </a:solidFill>
              <a:effectLst/>
              <a:latin typeface="Arial" panose="020B0604020202020204" pitchFamily="34" charset="0"/>
            </a:endParaRPr>
          </a:p>
        </p:txBody>
      </p:sp>
      <p:sp>
        <p:nvSpPr>
          <p:cNvPr id="16" name="Rectangle 1">
            <a:extLst>
              <a:ext uri="{FF2B5EF4-FFF2-40B4-BE49-F238E27FC236}">
                <a16:creationId xmlns:a16="http://schemas.microsoft.com/office/drawing/2014/main" id="{52E424FC-A4A9-43C0-8C9D-0517E29ABE5E}"/>
              </a:ext>
            </a:extLst>
          </p:cNvPr>
          <p:cNvSpPr>
            <a:spLocks noChangeArrowheads="1"/>
          </p:cNvSpPr>
          <p:nvPr/>
        </p:nvSpPr>
        <p:spPr bwMode="auto">
          <a:xfrm>
            <a:off x="3924318" y="4139725"/>
            <a:ext cx="206101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200" b="1" i="1" u="none" strike="noStrike" cap="none" normalizeH="0" baseline="0" dirty="0">
                <a:ln>
                  <a:noFill/>
                </a:ln>
                <a:solidFill>
                  <a:schemeClr val="tx1"/>
                </a:solidFill>
                <a:effectLst/>
                <a:latin typeface="Arial" panose="020B0604020202020204" pitchFamily="34" charset="0"/>
                <a:ea typeface="Calibri" panose="020F0502020204030204" pitchFamily="34" charset="0"/>
              </a:rPr>
              <a:t>Valor aproximado</a:t>
            </a:r>
            <a:endParaRPr kumimoji="0" lang="es-CO" altLang="es-CO" sz="1200" b="0" i="1"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570123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84588" y="1505991"/>
            <a:ext cx="11092069" cy="830997"/>
          </a:xfrm>
          <a:prstGeom prst="rect">
            <a:avLst/>
          </a:prstGeom>
          <a:noFill/>
        </p:spPr>
        <p:txBody>
          <a:bodyPr wrap="square" rtlCol="0">
            <a:spAutoFit/>
          </a:bodyPr>
          <a:lstStyle/>
          <a:p>
            <a:pPr algn="just"/>
            <a:endParaRPr lang="es-ES_tradnl" sz="2400" dirty="0">
              <a:solidFill>
                <a:srgbClr val="A9A8A9"/>
              </a:solidFill>
              <a:latin typeface="Lato Bold"/>
              <a:cs typeface="Lato Bold"/>
            </a:endParaRPr>
          </a:p>
          <a:p>
            <a:pPr marL="342900" indent="-342900" algn="just">
              <a:buFont typeface="Arial" panose="020B0604020202020204" pitchFamily="34" charset="0"/>
              <a:buChar char="•"/>
            </a:pPr>
            <a:endParaRPr lang="es-ES" sz="2400" dirty="0">
              <a:solidFill>
                <a:srgbClr val="A9A8A9"/>
              </a:solidFill>
              <a:latin typeface="Lato Bold"/>
              <a:cs typeface="Lato Bold"/>
            </a:endParaRP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A0E1283F-1906-4A67-A8EF-7897613D5B30}"/>
              </a:ext>
            </a:extLst>
          </p:cNvPr>
          <p:cNvSpPr txBox="1"/>
          <p:nvPr/>
        </p:nvSpPr>
        <p:spPr>
          <a:xfrm>
            <a:off x="2511524" y="624807"/>
            <a:ext cx="6233000" cy="584775"/>
          </a:xfrm>
          <a:prstGeom prst="rect">
            <a:avLst/>
          </a:prstGeom>
          <a:noFill/>
        </p:spPr>
        <p:txBody>
          <a:bodyPr wrap="square" rtlCol="0">
            <a:spAutoFit/>
          </a:bodyPr>
          <a:lstStyle/>
          <a:p>
            <a:r>
              <a:rPr lang="es-ES" sz="3200" b="1" dirty="0">
                <a:solidFill>
                  <a:srgbClr val="A9A8A9"/>
                </a:solidFill>
                <a:latin typeface="Lato Bold"/>
                <a:cs typeface="Lato Bold"/>
              </a:rPr>
              <a:t>Solicitud de Autorización </a:t>
            </a:r>
          </a:p>
        </p:txBody>
      </p:sp>
      <p:sp>
        <p:nvSpPr>
          <p:cNvPr id="12" name="CuadroTexto 11">
            <a:extLst>
              <a:ext uri="{FF2B5EF4-FFF2-40B4-BE49-F238E27FC236}">
                <a16:creationId xmlns:a16="http://schemas.microsoft.com/office/drawing/2014/main" id="{9A9985FF-0F3E-494A-94D2-E93B588DDED3}"/>
              </a:ext>
            </a:extLst>
          </p:cNvPr>
          <p:cNvSpPr txBox="1"/>
          <p:nvPr/>
        </p:nvSpPr>
        <p:spPr>
          <a:xfrm>
            <a:off x="8744524"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
        <p:nvSpPr>
          <p:cNvPr id="8" name="CuadroTexto 7">
            <a:extLst>
              <a:ext uri="{FF2B5EF4-FFF2-40B4-BE49-F238E27FC236}">
                <a16:creationId xmlns:a16="http://schemas.microsoft.com/office/drawing/2014/main" id="{6765919F-E728-4039-8D72-6BA7ACFE545A}"/>
              </a:ext>
            </a:extLst>
          </p:cNvPr>
          <p:cNvSpPr txBox="1"/>
          <p:nvPr/>
        </p:nvSpPr>
        <p:spPr>
          <a:xfrm>
            <a:off x="583096" y="1523381"/>
            <a:ext cx="11092069" cy="5139869"/>
          </a:xfrm>
          <a:prstGeom prst="rect">
            <a:avLst/>
          </a:prstGeom>
          <a:noFill/>
        </p:spPr>
        <p:txBody>
          <a:bodyPr wrap="square" rtlCol="0">
            <a:spAutoFit/>
          </a:bodyPr>
          <a:lstStyle/>
          <a:p>
            <a:pPr marL="342900" indent="-342900" algn="just">
              <a:buFont typeface="Arial" panose="020B0604020202020204" pitchFamily="34" charset="0"/>
              <a:buChar char="•"/>
            </a:pPr>
            <a:r>
              <a:rPr lang="es-ES_tradnl" sz="2800" dirty="0"/>
              <a:t>Aprobar para la continuidad del alistamiento de bienes muebles, inmuebles y Sociedades para enajenación temprana y desalojos, la siguiente planta distribuida así: </a:t>
            </a:r>
          </a:p>
          <a:p>
            <a:pPr marL="342900" indent="-342900" algn="just">
              <a:buFont typeface="Arial" panose="020B0604020202020204" pitchFamily="34" charset="0"/>
              <a:buChar char="•"/>
            </a:pPr>
            <a:endParaRPr lang="es-ES_tradnl" sz="2800" dirty="0">
              <a:solidFill>
                <a:srgbClr val="A9A8A9"/>
              </a:solidFill>
              <a:latin typeface="Lato Bold"/>
              <a:cs typeface="Lato Bold"/>
            </a:endParaRPr>
          </a:p>
          <a:p>
            <a:pPr marL="457200" indent="-457200" algn="just">
              <a:buFont typeface="+mj-lt"/>
              <a:buAutoNum type="arabicPeriod"/>
            </a:pPr>
            <a:r>
              <a:rPr lang="es-ES_tradnl" sz="2800" b="1" dirty="0"/>
              <a:t>44</a:t>
            </a:r>
            <a:r>
              <a:rPr lang="es-ES_tradnl" sz="2800" dirty="0"/>
              <a:t>, personas para Enajenación Temprana, de acuerdo con los cargos establecidos en el cuadro de estimación de cargas de trabajo. </a:t>
            </a:r>
          </a:p>
          <a:p>
            <a:pPr marL="457200" indent="-457200" algn="just">
              <a:buFont typeface="+mj-lt"/>
              <a:buAutoNum type="arabicPeriod"/>
            </a:pPr>
            <a:r>
              <a:rPr lang="es-ES_tradnl" sz="2800" b="1" dirty="0"/>
              <a:t>12</a:t>
            </a:r>
            <a:r>
              <a:rPr lang="es-ES_tradnl" sz="2800" dirty="0"/>
              <a:t>, personas para Desalojos, de acuerdo con los cargos establecidos en el cuadro de estimación de cargas de trabajo. </a:t>
            </a:r>
          </a:p>
          <a:p>
            <a:pPr marL="457200" indent="-457200" algn="just">
              <a:buFont typeface="+mj-lt"/>
              <a:buAutoNum type="arabicPeriod"/>
            </a:pPr>
            <a:r>
              <a:rPr lang="es-ES_tradnl" sz="2800" dirty="0"/>
              <a:t>La vinculación de las personas será a termino fijo por dos años. </a:t>
            </a:r>
          </a:p>
          <a:p>
            <a:pPr marL="457200" indent="-457200" algn="just">
              <a:buFont typeface="+mj-lt"/>
              <a:buAutoNum type="arabicPeriod"/>
            </a:pPr>
            <a:r>
              <a:rPr lang="es-ES_tradnl" sz="2800" dirty="0"/>
              <a:t>Esta planta se encuentra presupuestada y financiada para el año 2020. </a:t>
            </a:r>
          </a:p>
          <a:p>
            <a:pPr algn="just"/>
            <a:endParaRPr lang="es-ES_tradnl" sz="2400" dirty="0">
              <a:solidFill>
                <a:srgbClr val="A9A8A9"/>
              </a:solidFill>
              <a:latin typeface="Lato Bold"/>
              <a:cs typeface="Lato Bold"/>
            </a:endParaRPr>
          </a:p>
          <a:p>
            <a:pPr marL="342900" indent="-342900" algn="just">
              <a:buFont typeface="Arial" panose="020B0604020202020204" pitchFamily="34" charset="0"/>
              <a:buChar char="•"/>
            </a:pPr>
            <a:endParaRPr lang="es-ES" sz="2400" dirty="0">
              <a:solidFill>
                <a:srgbClr val="A9A8A9"/>
              </a:solidFill>
              <a:latin typeface="Lato Bold"/>
              <a:cs typeface="Lato Bold"/>
            </a:endParaRPr>
          </a:p>
        </p:txBody>
      </p:sp>
    </p:spTree>
    <p:extLst>
      <p:ext uri="{BB962C8B-B14F-4D97-AF65-F5344CB8AC3E}">
        <p14:creationId xmlns:p14="http://schemas.microsoft.com/office/powerpoint/2010/main" val="3903925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517649" y="2515442"/>
            <a:ext cx="9143999" cy="2246769"/>
          </a:xfrm>
          <a:prstGeom prst="rect">
            <a:avLst/>
          </a:prstGeom>
          <a:noFill/>
        </p:spPr>
        <p:txBody>
          <a:bodyPr wrap="square" rtlCol="0">
            <a:spAutoFit/>
          </a:bodyPr>
          <a:lstStyle/>
          <a:p>
            <a:pPr algn="ctr"/>
            <a:r>
              <a:rPr lang="es-ES" sz="4800" b="1" dirty="0">
                <a:solidFill>
                  <a:srgbClr val="002060"/>
                </a:solidFill>
              </a:rPr>
              <a:t>5. </a:t>
            </a:r>
            <a:r>
              <a:rPr lang="es-CO" sz="4800" b="1" dirty="0">
                <a:solidFill>
                  <a:srgbClr val="002060"/>
                </a:solidFill>
              </a:rPr>
              <a:t>Explicación </a:t>
            </a:r>
            <a:r>
              <a:rPr lang="es-ES" sz="4800" b="1" dirty="0">
                <a:solidFill>
                  <a:srgbClr val="002060"/>
                </a:solidFill>
              </a:rPr>
              <a:t>Novedades Decreto 1760 de 2019</a:t>
            </a:r>
            <a:endParaRPr lang="es-CO" sz="48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89258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3AB4FC61-52DF-4F7C-8211-779572DCDC9D}"/>
              </a:ext>
            </a:extLst>
          </p:cNvPr>
          <p:cNvSpPr txBox="1"/>
          <p:nvPr/>
        </p:nvSpPr>
        <p:spPr>
          <a:xfrm>
            <a:off x="2663358" y="1843950"/>
            <a:ext cx="6865283" cy="3170099"/>
          </a:xfrm>
          <a:prstGeom prst="rect">
            <a:avLst/>
          </a:prstGeom>
          <a:noFill/>
        </p:spPr>
        <p:txBody>
          <a:bodyPr wrap="square" rtlCol="0">
            <a:spAutoFit/>
          </a:bodyPr>
          <a:lstStyle/>
          <a:p>
            <a:pPr algn="ctr"/>
            <a:r>
              <a:rPr lang="es-ES" sz="4000" b="1" dirty="0">
                <a:solidFill>
                  <a:srgbClr val="002060"/>
                </a:solidFill>
                <a:cs typeface="Lato Bold"/>
              </a:rPr>
              <a:t>1. CAMBIOS AL DECRETO DE ADMINISTRACIÓN DE BIENES DEL FRISCO</a:t>
            </a:r>
          </a:p>
          <a:p>
            <a:pPr algn="ctr"/>
            <a:endParaRPr lang="es-ES" sz="4000" b="1" dirty="0">
              <a:solidFill>
                <a:srgbClr val="002060"/>
              </a:solidFill>
              <a:cs typeface="Lato Bold"/>
            </a:endParaRPr>
          </a:p>
          <a:p>
            <a:pPr algn="ctr"/>
            <a:r>
              <a:rPr lang="es-ES" sz="4000" b="1" dirty="0">
                <a:solidFill>
                  <a:srgbClr val="002060"/>
                </a:solidFill>
                <a:cs typeface="Lato Bold"/>
              </a:rPr>
              <a:t>DECRETO 1760 DE 2019</a:t>
            </a:r>
          </a:p>
        </p:txBody>
      </p:sp>
    </p:spTree>
    <p:extLst>
      <p:ext uri="{BB962C8B-B14F-4D97-AF65-F5344CB8AC3E}">
        <p14:creationId xmlns:p14="http://schemas.microsoft.com/office/powerpoint/2010/main" val="18788206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47" name="CuadroTexto 46">
            <a:extLst>
              <a:ext uri="{FF2B5EF4-FFF2-40B4-BE49-F238E27FC236}">
                <a16:creationId xmlns:a16="http://schemas.microsoft.com/office/drawing/2014/main" id="{800731C2-AE28-44F4-9177-21BD7B2D1511}"/>
              </a:ext>
            </a:extLst>
          </p:cNvPr>
          <p:cNvSpPr txBox="1"/>
          <p:nvPr/>
        </p:nvSpPr>
        <p:spPr>
          <a:xfrm>
            <a:off x="532851" y="2036586"/>
            <a:ext cx="6584270" cy="3939540"/>
          </a:xfrm>
          <a:prstGeom prst="rect">
            <a:avLst/>
          </a:prstGeom>
          <a:noFill/>
        </p:spPr>
        <p:txBody>
          <a:bodyPr wrap="square" rtlCol="0">
            <a:spAutoFit/>
          </a:bodyPr>
          <a:lstStyle/>
          <a:p>
            <a:pPr marL="457200" indent="-457200" algn="just">
              <a:buAutoNum type="alphaLcParenR"/>
            </a:pPr>
            <a:r>
              <a:rPr lang="es-CO" sz="2500" dirty="0"/>
              <a:t>Bienes Extintos</a:t>
            </a:r>
          </a:p>
          <a:p>
            <a:pPr marL="457200" indent="-457200" algn="just">
              <a:buAutoNum type="alphaLcParenR"/>
            </a:pPr>
            <a:r>
              <a:rPr lang="es-CO" sz="2500" dirty="0">
                <a:solidFill>
                  <a:schemeClr val="accent2"/>
                </a:solidFill>
              </a:rPr>
              <a:t>Bienes sobre los que se hayan adoptado o se adopten medidas cautelares dentro del proceso ED.</a:t>
            </a:r>
          </a:p>
          <a:p>
            <a:pPr marL="457200" indent="-457200" algn="just">
              <a:buAutoNum type="alphaLcParenR"/>
            </a:pPr>
            <a:r>
              <a:rPr lang="es-CO" sz="2500" dirty="0">
                <a:solidFill>
                  <a:schemeClr val="accent6"/>
                </a:solidFill>
              </a:rPr>
              <a:t>Dineros producto de la ET.</a:t>
            </a:r>
          </a:p>
          <a:p>
            <a:pPr marL="457200" indent="-457200" algn="just">
              <a:buAutoNum type="alphaLcParenR"/>
            </a:pPr>
            <a:r>
              <a:rPr lang="es-CO" sz="2500" dirty="0">
                <a:solidFill>
                  <a:schemeClr val="accent6"/>
                </a:solidFill>
              </a:rPr>
              <a:t>Recursos generados por bienes productivos en proceso de ED.</a:t>
            </a:r>
          </a:p>
          <a:p>
            <a:pPr marL="457200" indent="-457200" algn="just">
              <a:buAutoNum type="alphaLcParenR"/>
            </a:pPr>
            <a:r>
              <a:rPr lang="es-CO" sz="2500" dirty="0">
                <a:solidFill>
                  <a:schemeClr val="accent5"/>
                </a:solidFill>
              </a:rPr>
              <a:t>Bienes en comiso entregados y administrados antes de la entrada en vigencia de la Ley 1615 de 2013.</a:t>
            </a:r>
            <a:endParaRPr lang="es-CO" sz="2500" b="1" dirty="0">
              <a:solidFill>
                <a:schemeClr val="accent5"/>
              </a:solidFill>
            </a:endParaRPr>
          </a:p>
        </p:txBody>
      </p:sp>
      <p:sp>
        <p:nvSpPr>
          <p:cNvPr id="13" name="CuadroTexto 12">
            <a:extLst>
              <a:ext uri="{FF2B5EF4-FFF2-40B4-BE49-F238E27FC236}">
                <a16:creationId xmlns:a16="http://schemas.microsoft.com/office/drawing/2014/main" id="{6F89F91B-37DC-4F9B-8F83-B5F77F23DC20}"/>
              </a:ext>
            </a:extLst>
          </p:cNvPr>
          <p:cNvSpPr txBox="1"/>
          <p:nvPr/>
        </p:nvSpPr>
        <p:spPr>
          <a:xfrm>
            <a:off x="2166344" y="1009648"/>
            <a:ext cx="5437762" cy="86177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2500" b="1" dirty="0">
                <a:solidFill>
                  <a:schemeClr val="tx1"/>
                </a:solidFill>
              </a:rPr>
              <a:t>PRECISIÓN EN LA COMPOSICIÓN DE BIENES DEL FRISCO</a:t>
            </a:r>
          </a:p>
        </p:txBody>
      </p:sp>
      <p:sp>
        <p:nvSpPr>
          <p:cNvPr id="14" name="CuadroTexto 13">
            <a:extLst>
              <a:ext uri="{FF2B5EF4-FFF2-40B4-BE49-F238E27FC236}">
                <a16:creationId xmlns:a16="http://schemas.microsoft.com/office/drawing/2014/main" id="{E627C3FF-0BDC-4322-ACE2-400FC01A4377}"/>
              </a:ext>
            </a:extLst>
          </p:cNvPr>
          <p:cNvSpPr txBox="1"/>
          <p:nvPr/>
        </p:nvSpPr>
        <p:spPr>
          <a:xfrm>
            <a:off x="4644836" y="342741"/>
            <a:ext cx="480777" cy="769441"/>
          </a:xfrm>
          <a:prstGeom prst="rect">
            <a:avLst/>
          </a:prstGeom>
          <a:noFill/>
        </p:spPr>
        <p:txBody>
          <a:bodyPr wrap="square" rtlCol="0">
            <a:spAutoFit/>
          </a:bodyPr>
          <a:lstStyle/>
          <a:p>
            <a:pPr algn="ctr"/>
            <a:r>
              <a:rPr lang="es-CO" sz="4400" b="1" dirty="0">
                <a:solidFill>
                  <a:schemeClr val="accent1"/>
                </a:solidFill>
                <a:effectLst>
                  <a:outerShdw blurRad="38100" dist="38100" dir="2700000" algn="tl">
                    <a:srgbClr val="000000">
                      <a:alpha val="43137"/>
                    </a:srgbClr>
                  </a:outerShdw>
                </a:effectLst>
              </a:rPr>
              <a:t>1</a:t>
            </a:r>
          </a:p>
        </p:txBody>
      </p:sp>
      <p:sp>
        <p:nvSpPr>
          <p:cNvPr id="15" name="CuadroTexto 14">
            <a:extLst>
              <a:ext uri="{FF2B5EF4-FFF2-40B4-BE49-F238E27FC236}">
                <a16:creationId xmlns:a16="http://schemas.microsoft.com/office/drawing/2014/main" id="{9B3EB2E0-FE8C-4E96-9F1E-54B75B6A0F67}"/>
              </a:ext>
            </a:extLst>
          </p:cNvPr>
          <p:cNvSpPr txBox="1"/>
          <p:nvPr/>
        </p:nvSpPr>
        <p:spPr>
          <a:xfrm>
            <a:off x="8041640" y="2470434"/>
            <a:ext cx="4150360" cy="707886"/>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buFont typeface="Wingdings" panose="05000000000000000000" pitchFamily="2" charset="2"/>
              <a:buChar char="ü"/>
            </a:pPr>
            <a:r>
              <a:rPr lang="es-CO" sz="2000" b="1" dirty="0">
                <a:solidFill>
                  <a:schemeClr val="tx1"/>
                </a:solidFill>
              </a:rPr>
              <a:t>Armonización con el par. 2 del art. 88 CDE.</a:t>
            </a:r>
          </a:p>
        </p:txBody>
      </p:sp>
      <p:sp>
        <p:nvSpPr>
          <p:cNvPr id="17" name="CuadroTexto 16">
            <a:extLst>
              <a:ext uri="{FF2B5EF4-FFF2-40B4-BE49-F238E27FC236}">
                <a16:creationId xmlns:a16="http://schemas.microsoft.com/office/drawing/2014/main" id="{A35B0D34-44DE-488E-842D-87EFD84D57AB}"/>
              </a:ext>
            </a:extLst>
          </p:cNvPr>
          <p:cNvSpPr txBox="1"/>
          <p:nvPr/>
        </p:nvSpPr>
        <p:spPr>
          <a:xfrm>
            <a:off x="7922509" y="4823563"/>
            <a:ext cx="3986815" cy="1631216"/>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buFont typeface="Wingdings" panose="05000000000000000000" pitchFamily="2" charset="2"/>
              <a:buChar char="ü"/>
            </a:pPr>
            <a:r>
              <a:rPr lang="es-CO" sz="2000" b="1" dirty="0">
                <a:solidFill>
                  <a:schemeClr val="tx1"/>
                </a:solidFill>
              </a:rPr>
              <a:t>Respaldo en la interpretación SAE</a:t>
            </a:r>
          </a:p>
          <a:p>
            <a:pPr marL="342900" indent="-342900" algn="just">
              <a:buFont typeface="Wingdings" panose="05000000000000000000" pitchFamily="2" charset="2"/>
              <a:buChar char="ü"/>
            </a:pPr>
            <a:r>
              <a:rPr lang="es-CO" sz="2000" b="1" dirty="0">
                <a:solidFill>
                  <a:schemeClr val="tx1"/>
                </a:solidFill>
              </a:rPr>
              <a:t>Seguridad para aplicar los mecanismos de administración del CDE</a:t>
            </a:r>
          </a:p>
        </p:txBody>
      </p:sp>
      <p:sp>
        <p:nvSpPr>
          <p:cNvPr id="19" name="CuadroTexto 18">
            <a:extLst>
              <a:ext uri="{FF2B5EF4-FFF2-40B4-BE49-F238E27FC236}">
                <a16:creationId xmlns:a16="http://schemas.microsoft.com/office/drawing/2014/main" id="{7EB093C2-FB75-454D-9F9F-FA0947B58290}"/>
              </a:ext>
            </a:extLst>
          </p:cNvPr>
          <p:cNvSpPr txBox="1"/>
          <p:nvPr/>
        </p:nvSpPr>
        <p:spPr>
          <a:xfrm>
            <a:off x="8041640" y="3571816"/>
            <a:ext cx="4150360" cy="1015663"/>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buFont typeface="Wingdings" panose="05000000000000000000" pitchFamily="2" charset="2"/>
              <a:buChar char="ü"/>
            </a:pPr>
            <a:r>
              <a:rPr lang="es-CO" sz="2000" b="1" dirty="0">
                <a:solidFill>
                  <a:schemeClr val="tx1"/>
                </a:solidFill>
              </a:rPr>
              <a:t>Armonización con el art. 91 CDE – administración y destinación recursos del FRISCO</a:t>
            </a:r>
          </a:p>
        </p:txBody>
      </p:sp>
      <p:cxnSp>
        <p:nvCxnSpPr>
          <p:cNvPr id="7" name="Conector recto de flecha 6">
            <a:extLst>
              <a:ext uri="{FF2B5EF4-FFF2-40B4-BE49-F238E27FC236}">
                <a16:creationId xmlns:a16="http://schemas.microsoft.com/office/drawing/2014/main" id="{193148C9-3559-4C65-B2EB-062784E97AE6}"/>
              </a:ext>
            </a:extLst>
          </p:cNvPr>
          <p:cNvCxnSpPr/>
          <p:nvPr/>
        </p:nvCxnSpPr>
        <p:spPr>
          <a:xfrm>
            <a:off x="7285703" y="2824377"/>
            <a:ext cx="6368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a:extLst>
              <a:ext uri="{FF2B5EF4-FFF2-40B4-BE49-F238E27FC236}">
                <a16:creationId xmlns:a16="http://schemas.microsoft.com/office/drawing/2014/main" id="{D2F6D95F-564F-4646-B128-93EFD396DC70}"/>
              </a:ext>
            </a:extLst>
          </p:cNvPr>
          <p:cNvCxnSpPr/>
          <p:nvPr/>
        </p:nvCxnSpPr>
        <p:spPr>
          <a:xfrm>
            <a:off x="7285703" y="4049233"/>
            <a:ext cx="6368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1D8CC429-786B-4F14-A6D9-9D074002D579}"/>
              </a:ext>
            </a:extLst>
          </p:cNvPr>
          <p:cNvCxnSpPr/>
          <p:nvPr/>
        </p:nvCxnSpPr>
        <p:spPr>
          <a:xfrm>
            <a:off x="7122158" y="5255713"/>
            <a:ext cx="6368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419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C46641B5-685B-44D7-9D15-6692B9F5EA9C}"/>
              </a:ext>
            </a:extLst>
          </p:cNvPr>
          <p:cNvSpPr txBox="1"/>
          <p:nvPr/>
        </p:nvSpPr>
        <p:spPr>
          <a:xfrm>
            <a:off x="105696" y="4232443"/>
            <a:ext cx="5053924" cy="861774"/>
          </a:xfrm>
          <a:prstGeom prst="rect">
            <a:avLst/>
          </a:prstGeom>
          <a:noFill/>
        </p:spPr>
        <p:txBody>
          <a:bodyPr wrap="square" rtlCol="0">
            <a:spAutoFit/>
          </a:bodyPr>
          <a:lstStyle/>
          <a:p>
            <a:pPr algn="ctr"/>
            <a:r>
              <a:rPr lang="es-CO" sz="2500" b="1" dirty="0">
                <a:solidFill>
                  <a:schemeClr val="accent2"/>
                </a:solidFill>
              </a:rPr>
              <a:t>COSTOS Y GASTOS DE LA </a:t>
            </a:r>
          </a:p>
          <a:p>
            <a:pPr algn="ctr"/>
            <a:r>
              <a:rPr lang="es-CO" sz="2500" b="1" dirty="0">
                <a:solidFill>
                  <a:schemeClr val="accent2"/>
                </a:solidFill>
              </a:rPr>
              <a:t>ADMINISTRACIÓN</a:t>
            </a:r>
          </a:p>
        </p:txBody>
      </p:sp>
      <p:sp>
        <p:nvSpPr>
          <p:cNvPr id="11" name="CuadroTexto 10">
            <a:extLst>
              <a:ext uri="{FF2B5EF4-FFF2-40B4-BE49-F238E27FC236}">
                <a16:creationId xmlns:a16="http://schemas.microsoft.com/office/drawing/2014/main" id="{EAD24B1D-7E4F-4F02-BFD0-15CA736D3363}"/>
              </a:ext>
            </a:extLst>
          </p:cNvPr>
          <p:cNvSpPr txBox="1"/>
          <p:nvPr/>
        </p:nvSpPr>
        <p:spPr>
          <a:xfrm>
            <a:off x="5159620" y="2971419"/>
            <a:ext cx="6230467" cy="1938992"/>
          </a:xfrm>
          <a:prstGeom prst="rect">
            <a:avLst/>
          </a:prstGeom>
          <a:noFill/>
        </p:spPr>
        <p:txBody>
          <a:bodyPr wrap="square" rtlCol="0">
            <a:spAutoFit/>
          </a:bodyPr>
          <a:lstStyle/>
          <a:p>
            <a:pPr algn="ctr"/>
            <a:r>
              <a:rPr lang="es-CO" sz="2000" b="1" dirty="0">
                <a:solidFill>
                  <a:schemeClr val="accent6"/>
                </a:solidFill>
                <a:effectLst>
                  <a:outerShdw blurRad="38100" dist="38100" dir="2700000" algn="tl">
                    <a:srgbClr val="000000">
                      <a:alpha val="43137"/>
                    </a:srgbClr>
                  </a:outerShdw>
                </a:effectLst>
              </a:rPr>
              <a:t>PROCEDIMIENTO</a:t>
            </a:r>
          </a:p>
          <a:p>
            <a:pPr algn="ctr"/>
            <a:endParaRPr lang="es-CO" sz="2000" b="1" dirty="0">
              <a:solidFill>
                <a:schemeClr val="accent6"/>
              </a:solidFill>
              <a:effectLst>
                <a:outerShdw blurRad="38100" dist="38100" dir="2700000" algn="tl">
                  <a:srgbClr val="000000">
                    <a:alpha val="43137"/>
                  </a:srgbClr>
                </a:outerShdw>
              </a:effectLst>
            </a:endParaRPr>
          </a:p>
          <a:p>
            <a:pPr marL="342900" indent="-342900" algn="just">
              <a:buFont typeface="Wingdings" panose="05000000000000000000" pitchFamily="2" charset="2"/>
              <a:buChar char="ü"/>
            </a:pPr>
            <a:r>
              <a:rPr lang="es-CO" sz="2000" dirty="0"/>
              <a:t>Acto administrativo que ordene pagar la obligación y, </a:t>
            </a:r>
          </a:p>
          <a:p>
            <a:pPr marL="342900" indent="-342900" algn="just">
              <a:buFont typeface="Wingdings" panose="05000000000000000000" pitchFamily="2" charset="2"/>
              <a:buChar char="ü"/>
            </a:pPr>
            <a:r>
              <a:rPr lang="es-CO" sz="2000" dirty="0"/>
              <a:t>Registro en los Estados de Situación Financiera y Balances en los que se refleje la obligación a favor del FRISCO.</a:t>
            </a:r>
          </a:p>
        </p:txBody>
      </p:sp>
      <p:sp>
        <p:nvSpPr>
          <p:cNvPr id="13" name="CuadroTexto 12">
            <a:extLst>
              <a:ext uri="{FF2B5EF4-FFF2-40B4-BE49-F238E27FC236}">
                <a16:creationId xmlns:a16="http://schemas.microsoft.com/office/drawing/2014/main" id="{C6637B20-6670-40BE-99FE-066F46BCF792}"/>
              </a:ext>
            </a:extLst>
          </p:cNvPr>
          <p:cNvSpPr txBox="1"/>
          <p:nvPr/>
        </p:nvSpPr>
        <p:spPr>
          <a:xfrm>
            <a:off x="1390965" y="1270556"/>
            <a:ext cx="7891208" cy="124649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CO" sz="2500" b="1" dirty="0">
                <a:solidFill>
                  <a:schemeClr val="tx1"/>
                </a:solidFill>
              </a:rPr>
              <a:t>HABILITACIÓN DEL FRISCO PARA EL PAGO DE OBLIGACIONES DE SOCIEDADES Y ESTABLECIMIENTOS DE COMERCIO</a:t>
            </a:r>
          </a:p>
        </p:txBody>
      </p:sp>
      <p:sp>
        <p:nvSpPr>
          <p:cNvPr id="14" name="CuadroTexto 13">
            <a:extLst>
              <a:ext uri="{FF2B5EF4-FFF2-40B4-BE49-F238E27FC236}">
                <a16:creationId xmlns:a16="http://schemas.microsoft.com/office/drawing/2014/main" id="{7CBC6336-8A44-4B27-ACED-7CDF90A0ED41}"/>
              </a:ext>
            </a:extLst>
          </p:cNvPr>
          <p:cNvSpPr txBox="1"/>
          <p:nvPr/>
        </p:nvSpPr>
        <p:spPr>
          <a:xfrm>
            <a:off x="4669011" y="453239"/>
            <a:ext cx="490609" cy="769441"/>
          </a:xfrm>
          <a:prstGeom prst="rect">
            <a:avLst/>
          </a:prstGeom>
          <a:noFill/>
        </p:spPr>
        <p:txBody>
          <a:bodyPr wrap="square" rtlCol="0">
            <a:spAutoFit/>
          </a:bodyPr>
          <a:lstStyle/>
          <a:p>
            <a:pPr algn="ctr"/>
            <a:r>
              <a:rPr lang="es-CO" sz="4400" b="1" dirty="0">
                <a:solidFill>
                  <a:schemeClr val="accent6"/>
                </a:solidFill>
                <a:effectLst>
                  <a:outerShdw blurRad="38100" dist="38100" dir="2700000" algn="tl">
                    <a:srgbClr val="000000">
                      <a:alpha val="43137"/>
                    </a:srgbClr>
                  </a:outerShdw>
                </a:effectLst>
              </a:rPr>
              <a:t>2</a:t>
            </a:r>
          </a:p>
        </p:txBody>
      </p:sp>
      <p:sp>
        <p:nvSpPr>
          <p:cNvPr id="16" name="Rectángulo 15">
            <a:extLst>
              <a:ext uri="{FF2B5EF4-FFF2-40B4-BE49-F238E27FC236}">
                <a16:creationId xmlns:a16="http://schemas.microsoft.com/office/drawing/2014/main" id="{31005D6A-DA49-4B1F-B993-A87E6EF051A4}"/>
              </a:ext>
            </a:extLst>
          </p:cNvPr>
          <p:cNvSpPr/>
          <p:nvPr/>
        </p:nvSpPr>
        <p:spPr>
          <a:xfrm>
            <a:off x="801913" y="3023639"/>
            <a:ext cx="3654016" cy="400110"/>
          </a:xfrm>
          <a:prstGeom prst="rect">
            <a:avLst/>
          </a:prstGeom>
        </p:spPr>
        <p:txBody>
          <a:bodyPr wrap="square">
            <a:spAutoFit/>
          </a:bodyPr>
          <a:lstStyle/>
          <a:p>
            <a:pPr algn="ctr"/>
            <a:r>
              <a:rPr lang="es-CO" sz="2000" b="1" dirty="0">
                <a:solidFill>
                  <a:srgbClr val="C00000"/>
                </a:solidFill>
              </a:rPr>
              <a:t>Para la correcta administración </a:t>
            </a:r>
          </a:p>
        </p:txBody>
      </p:sp>
      <p:cxnSp>
        <p:nvCxnSpPr>
          <p:cNvPr id="5" name="Conector recto de flecha 4">
            <a:extLst>
              <a:ext uri="{FF2B5EF4-FFF2-40B4-BE49-F238E27FC236}">
                <a16:creationId xmlns:a16="http://schemas.microsoft.com/office/drawing/2014/main" id="{CE3A1D2A-47DE-4FD6-82FD-2DC361FC7E62}"/>
              </a:ext>
            </a:extLst>
          </p:cNvPr>
          <p:cNvCxnSpPr/>
          <p:nvPr/>
        </p:nvCxnSpPr>
        <p:spPr>
          <a:xfrm>
            <a:off x="2544139" y="3543960"/>
            <a:ext cx="0" cy="607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ángulo 17">
            <a:extLst>
              <a:ext uri="{FF2B5EF4-FFF2-40B4-BE49-F238E27FC236}">
                <a16:creationId xmlns:a16="http://schemas.microsoft.com/office/drawing/2014/main" id="{D0A6AF8F-33F1-40C7-90B4-6DD6B3366184}"/>
              </a:ext>
            </a:extLst>
          </p:cNvPr>
          <p:cNvSpPr/>
          <p:nvPr/>
        </p:nvSpPr>
        <p:spPr>
          <a:xfrm>
            <a:off x="513878" y="5094217"/>
            <a:ext cx="6096000" cy="1323439"/>
          </a:xfrm>
          <a:prstGeom prst="rect">
            <a:avLst/>
          </a:prstGeom>
        </p:spPr>
        <p:txBody>
          <a:bodyPr>
            <a:spAutoFit/>
          </a:bodyPr>
          <a:lstStyle/>
          <a:p>
            <a:pPr marL="342900" indent="-342900" algn="just">
              <a:buFont typeface="Wingdings" panose="05000000000000000000" pitchFamily="2" charset="2"/>
              <a:buChar char="ü"/>
            </a:pPr>
            <a:r>
              <a:rPr lang="es-CO" sz="1600" dirty="0"/>
              <a:t>Saneamiento</a:t>
            </a:r>
          </a:p>
          <a:p>
            <a:pPr marL="342900" indent="-342900" algn="just">
              <a:buFont typeface="Wingdings" panose="05000000000000000000" pitchFamily="2" charset="2"/>
              <a:buChar char="ü"/>
            </a:pPr>
            <a:r>
              <a:rPr lang="es-CO" sz="1600" dirty="0"/>
              <a:t>Custodia-vigilancia-conservación- mantenimiento</a:t>
            </a:r>
          </a:p>
          <a:p>
            <a:pPr marL="342900" indent="-342900" algn="just">
              <a:buFont typeface="Wingdings" panose="05000000000000000000" pitchFamily="2" charset="2"/>
              <a:buChar char="ü"/>
            </a:pPr>
            <a:r>
              <a:rPr lang="es-CO" sz="1600" dirty="0"/>
              <a:t>Comercialización</a:t>
            </a:r>
          </a:p>
          <a:p>
            <a:pPr marL="342900" indent="-342900" algn="just">
              <a:buFont typeface="Wingdings" panose="05000000000000000000" pitchFamily="2" charset="2"/>
              <a:buChar char="ü"/>
            </a:pPr>
            <a:r>
              <a:rPr lang="es-CO" sz="1600" dirty="0"/>
              <a:t>Obtención y verificación de información del estado físico, jurídico y técnico.</a:t>
            </a:r>
          </a:p>
        </p:txBody>
      </p:sp>
    </p:spTree>
    <p:extLst>
      <p:ext uri="{BB962C8B-B14F-4D97-AF65-F5344CB8AC3E}">
        <p14:creationId xmlns:p14="http://schemas.microsoft.com/office/powerpoint/2010/main" val="5195784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6AB62371-2D78-4003-90DE-486D972F2344}"/>
              </a:ext>
            </a:extLst>
          </p:cNvPr>
          <p:cNvSpPr txBox="1"/>
          <p:nvPr/>
        </p:nvSpPr>
        <p:spPr>
          <a:xfrm>
            <a:off x="2795053" y="1096801"/>
            <a:ext cx="4527755" cy="861774"/>
          </a:xfrm>
          <a:prstGeom prst="rect">
            <a:avLst/>
          </a:prstGeom>
          <a:noFill/>
        </p:spPr>
        <p:txBody>
          <a:bodyPr wrap="square" rtlCol="0">
            <a:spAutoFit/>
          </a:bodyPr>
          <a:lstStyle/>
          <a:p>
            <a:pPr algn="ctr"/>
            <a:r>
              <a:rPr lang="es-CO" sz="2500" b="1" dirty="0"/>
              <a:t>PRELACIÓN EN LA INSCRIPCIÓN DE LOS REGISTROS PUBLICOS</a:t>
            </a:r>
          </a:p>
        </p:txBody>
      </p:sp>
      <p:sp>
        <p:nvSpPr>
          <p:cNvPr id="9" name="CuadroTexto 8">
            <a:extLst>
              <a:ext uri="{FF2B5EF4-FFF2-40B4-BE49-F238E27FC236}">
                <a16:creationId xmlns:a16="http://schemas.microsoft.com/office/drawing/2014/main" id="{E7EEC392-B3BD-47B4-92F1-A7F8E621C5C6}"/>
              </a:ext>
            </a:extLst>
          </p:cNvPr>
          <p:cNvSpPr txBox="1"/>
          <p:nvPr/>
        </p:nvSpPr>
        <p:spPr>
          <a:xfrm>
            <a:off x="4815464" y="459922"/>
            <a:ext cx="486931" cy="769441"/>
          </a:xfrm>
          <a:prstGeom prst="rect">
            <a:avLst/>
          </a:prstGeom>
          <a:noFill/>
        </p:spPr>
        <p:txBody>
          <a:bodyPr wrap="square" rtlCol="0">
            <a:spAutoFit/>
          </a:bodyPr>
          <a:lstStyle/>
          <a:p>
            <a:pPr algn="ctr"/>
            <a:r>
              <a:rPr lang="es-CO" sz="4400" b="1" dirty="0">
                <a:solidFill>
                  <a:srgbClr val="C00000"/>
                </a:solidFill>
                <a:effectLst>
                  <a:outerShdw blurRad="38100" dist="38100" dir="2700000" algn="tl">
                    <a:srgbClr val="000000">
                      <a:alpha val="43137"/>
                    </a:srgbClr>
                  </a:outerShdw>
                </a:effectLst>
              </a:rPr>
              <a:t>3</a:t>
            </a:r>
          </a:p>
        </p:txBody>
      </p:sp>
      <p:sp>
        <p:nvSpPr>
          <p:cNvPr id="11" name="CuadroTexto 10">
            <a:extLst>
              <a:ext uri="{FF2B5EF4-FFF2-40B4-BE49-F238E27FC236}">
                <a16:creationId xmlns:a16="http://schemas.microsoft.com/office/drawing/2014/main" id="{5066DC1C-BBE8-4BF4-BF6A-A200FAEC7628}"/>
              </a:ext>
            </a:extLst>
          </p:cNvPr>
          <p:cNvSpPr txBox="1"/>
          <p:nvPr/>
        </p:nvSpPr>
        <p:spPr>
          <a:xfrm>
            <a:off x="307257" y="2912031"/>
            <a:ext cx="4527755" cy="861774"/>
          </a:xfrm>
          <a:prstGeom prst="rect">
            <a:avLst/>
          </a:prstGeom>
          <a:noFill/>
        </p:spPr>
        <p:txBody>
          <a:bodyPr wrap="square" rtlCol="0">
            <a:spAutoFit/>
          </a:bodyPr>
          <a:lstStyle/>
          <a:p>
            <a:pPr algn="ctr"/>
            <a:r>
              <a:rPr lang="es-CO" sz="2500" dirty="0"/>
              <a:t>Solicitudes del administrador del FRISCO</a:t>
            </a:r>
          </a:p>
        </p:txBody>
      </p:sp>
      <p:cxnSp>
        <p:nvCxnSpPr>
          <p:cNvPr id="3" name="Conector recto de flecha 2">
            <a:extLst>
              <a:ext uri="{FF2B5EF4-FFF2-40B4-BE49-F238E27FC236}">
                <a16:creationId xmlns:a16="http://schemas.microsoft.com/office/drawing/2014/main" id="{924C2416-1B3D-4FDC-812A-F3FF942FBD65}"/>
              </a:ext>
            </a:extLst>
          </p:cNvPr>
          <p:cNvCxnSpPr>
            <a:cxnSpLocks/>
          </p:cNvCxnSpPr>
          <p:nvPr/>
        </p:nvCxnSpPr>
        <p:spPr>
          <a:xfrm flipV="1">
            <a:off x="5351206" y="2607942"/>
            <a:ext cx="1666685" cy="7349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CuadroTexto 12">
            <a:extLst>
              <a:ext uri="{FF2B5EF4-FFF2-40B4-BE49-F238E27FC236}">
                <a16:creationId xmlns:a16="http://schemas.microsoft.com/office/drawing/2014/main" id="{B712EC99-5974-4769-9F49-809587E5291D}"/>
              </a:ext>
            </a:extLst>
          </p:cNvPr>
          <p:cNvSpPr txBox="1"/>
          <p:nvPr/>
        </p:nvSpPr>
        <p:spPr>
          <a:xfrm>
            <a:off x="7017891" y="2220409"/>
            <a:ext cx="4527755" cy="477054"/>
          </a:xfrm>
          <a:prstGeom prst="rect">
            <a:avLst/>
          </a:prstGeom>
          <a:noFill/>
        </p:spPr>
        <p:txBody>
          <a:bodyPr wrap="square" rtlCol="0">
            <a:spAutoFit/>
          </a:bodyPr>
          <a:lstStyle/>
          <a:p>
            <a:pPr algn="ctr"/>
            <a:r>
              <a:rPr lang="es-CO" sz="2500" dirty="0"/>
              <a:t>Resueltas sin dilación</a:t>
            </a:r>
          </a:p>
        </p:txBody>
      </p:sp>
      <p:sp>
        <p:nvSpPr>
          <p:cNvPr id="14" name="CuadroTexto 13">
            <a:extLst>
              <a:ext uri="{FF2B5EF4-FFF2-40B4-BE49-F238E27FC236}">
                <a16:creationId xmlns:a16="http://schemas.microsoft.com/office/drawing/2014/main" id="{DCC194C7-AFE8-4D0A-A697-F6285190B7E9}"/>
              </a:ext>
            </a:extLst>
          </p:cNvPr>
          <p:cNvSpPr txBox="1"/>
          <p:nvPr/>
        </p:nvSpPr>
        <p:spPr>
          <a:xfrm>
            <a:off x="7185039" y="3257840"/>
            <a:ext cx="4527755" cy="477054"/>
          </a:xfrm>
          <a:prstGeom prst="rect">
            <a:avLst/>
          </a:prstGeom>
          <a:noFill/>
        </p:spPr>
        <p:txBody>
          <a:bodyPr wrap="square" rtlCol="0">
            <a:spAutoFit/>
          </a:bodyPr>
          <a:lstStyle/>
          <a:p>
            <a:pPr algn="ctr"/>
            <a:r>
              <a:rPr lang="es-CO" sz="2500" dirty="0"/>
              <a:t>Inscritas inmediatamente </a:t>
            </a:r>
          </a:p>
        </p:txBody>
      </p:sp>
      <p:cxnSp>
        <p:nvCxnSpPr>
          <p:cNvPr id="15" name="Conector recto de flecha 14">
            <a:extLst>
              <a:ext uri="{FF2B5EF4-FFF2-40B4-BE49-F238E27FC236}">
                <a16:creationId xmlns:a16="http://schemas.microsoft.com/office/drawing/2014/main" id="{D7591670-48DB-4511-8F40-B5BF21251F37}"/>
              </a:ext>
            </a:extLst>
          </p:cNvPr>
          <p:cNvCxnSpPr>
            <a:cxnSpLocks/>
          </p:cNvCxnSpPr>
          <p:nvPr/>
        </p:nvCxnSpPr>
        <p:spPr>
          <a:xfrm>
            <a:off x="5385618" y="3346830"/>
            <a:ext cx="1681433" cy="2395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5A0F9FB5-6115-4965-8C0A-B424BD1952D4}"/>
              </a:ext>
            </a:extLst>
          </p:cNvPr>
          <p:cNvCxnSpPr>
            <a:cxnSpLocks/>
          </p:cNvCxnSpPr>
          <p:nvPr/>
        </p:nvCxnSpPr>
        <p:spPr>
          <a:xfrm>
            <a:off x="9281768" y="3734894"/>
            <a:ext cx="0" cy="4158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73C28BB7-2206-4CFA-82A7-CCCA7D683A2F}"/>
              </a:ext>
            </a:extLst>
          </p:cNvPr>
          <p:cNvSpPr txBox="1"/>
          <p:nvPr/>
        </p:nvSpPr>
        <p:spPr>
          <a:xfrm>
            <a:off x="7017890" y="4235909"/>
            <a:ext cx="4527755" cy="477054"/>
          </a:xfrm>
          <a:prstGeom prst="rect">
            <a:avLst/>
          </a:prstGeom>
          <a:noFill/>
          <a:ln>
            <a:noFill/>
            <a:prstDash val="lgDash"/>
          </a:ln>
        </p:spPr>
        <p:txBody>
          <a:bodyPr wrap="square" rtlCol="0">
            <a:spAutoFit/>
          </a:bodyPr>
          <a:lstStyle/>
          <a:p>
            <a:pPr algn="ctr"/>
            <a:r>
              <a:rPr lang="es-CO" sz="2500" dirty="0"/>
              <a:t>So pena de sanción disciplinaria</a:t>
            </a:r>
          </a:p>
        </p:txBody>
      </p:sp>
      <p:cxnSp>
        <p:nvCxnSpPr>
          <p:cNvPr id="24" name="Conector recto de flecha 23">
            <a:extLst>
              <a:ext uri="{FF2B5EF4-FFF2-40B4-BE49-F238E27FC236}">
                <a16:creationId xmlns:a16="http://schemas.microsoft.com/office/drawing/2014/main" id="{E6482552-64F7-4FD3-B5CD-C3D6E77077F9}"/>
              </a:ext>
            </a:extLst>
          </p:cNvPr>
          <p:cNvCxnSpPr>
            <a:stCxn id="11" idx="2"/>
          </p:cNvCxnSpPr>
          <p:nvPr/>
        </p:nvCxnSpPr>
        <p:spPr>
          <a:xfrm flipH="1">
            <a:off x="2571134" y="3773805"/>
            <a:ext cx="1" cy="7539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Rectángulo 24">
            <a:extLst>
              <a:ext uri="{FF2B5EF4-FFF2-40B4-BE49-F238E27FC236}">
                <a16:creationId xmlns:a16="http://schemas.microsoft.com/office/drawing/2014/main" id="{E300A144-4A24-43FC-83FA-9DE0C662A78C}"/>
              </a:ext>
            </a:extLst>
          </p:cNvPr>
          <p:cNvSpPr/>
          <p:nvPr/>
        </p:nvSpPr>
        <p:spPr>
          <a:xfrm>
            <a:off x="282675" y="4617000"/>
            <a:ext cx="6147619" cy="1477328"/>
          </a:xfrm>
          <a:prstGeom prst="rect">
            <a:avLst/>
          </a:prstGeom>
        </p:spPr>
        <p:txBody>
          <a:bodyPr wrap="square">
            <a:spAutoFit/>
          </a:bodyPr>
          <a:lstStyle/>
          <a:p>
            <a:r>
              <a:rPr lang="es-CO" dirty="0"/>
              <a:t>Prelación en registro de decisiones como:</a:t>
            </a:r>
          </a:p>
          <a:p>
            <a:pPr marL="342900" indent="-342900">
              <a:buAutoNum type="alphaLcParenR"/>
            </a:pPr>
            <a:r>
              <a:rPr lang="es-CO" dirty="0"/>
              <a:t>Designación, ratificación o remoción de Depositarios Provisionales – Destinatarios Provisionales.</a:t>
            </a:r>
          </a:p>
          <a:p>
            <a:pPr marL="342900" indent="-342900">
              <a:buFontTx/>
              <a:buAutoNum type="alphaLcParenR"/>
            </a:pPr>
            <a:r>
              <a:rPr lang="es-CO" dirty="0"/>
              <a:t>Enajenación Temprana.</a:t>
            </a:r>
          </a:p>
          <a:p>
            <a:pPr marL="342900" indent="-342900">
              <a:buFontTx/>
              <a:buAutoNum type="alphaLcParenR"/>
            </a:pPr>
            <a:r>
              <a:rPr lang="es-CO" dirty="0"/>
              <a:t>Asignación Definitiva.</a:t>
            </a:r>
          </a:p>
        </p:txBody>
      </p:sp>
      <p:sp>
        <p:nvSpPr>
          <p:cNvPr id="28" name="CuadroTexto 27">
            <a:extLst>
              <a:ext uri="{FF2B5EF4-FFF2-40B4-BE49-F238E27FC236}">
                <a16:creationId xmlns:a16="http://schemas.microsoft.com/office/drawing/2014/main" id="{A569D0B2-5AA8-4D01-8535-EBF8B967282E}"/>
              </a:ext>
            </a:extLst>
          </p:cNvPr>
          <p:cNvSpPr txBox="1"/>
          <p:nvPr/>
        </p:nvSpPr>
        <p:spPr>
          <a:xfrm>
            <a:off x="6226334" y="5137951"/>
            <a:ext cx="5588610" cy="1246495"/>
          </a:xfrm>
          <a:prstGeom prst="rect">
            <a:avLst/>
          </a:prstGeom>
          <a:noFill/>
          <a:ln>
            <a:solidFill>
              <a:schemeClr val="tx1"/>
            </a:solidFill>
            <a:prstDash val="lgDash"/>
          </a:ln>
        </p:spPr>
        <p:txBody>
          <a:bodyPr wrap="square" rtlCol="0">
            <a:spAutoFit/>
          </a:bodyPr>
          <a:lstStyle/>
          <a:p>
            <a:pPr marL="342900" indent="-342900" algn="ctr">
              <a:buFont typeface="Wingdings" panose="05000000000000000000" pitchFamily="2" charset="2"/>
              <a:buChar char="ü"/>
            </a:pPr>
            <a:r>
              <a:rPr lang="es-CO" sz="2500" dirty="0">
                <a:solidFill>
                  <a:schemeClr val="accent4">
                    <a:lumMod val="75000"/>
                  </a:schemeClr>
                </a:solidFill>
              </a:rPr>
              <a:t>Herramienta de administración a ser incluida en los actos administrativos y solicitudes.</a:t>
            </a:r>
          </a:p>
        </p:txBody>
      </p:sp>
    </p:spTree>
    <p:extLst>
      <p:ext uri="{BB962C8B-B14F-4D97-AF65-F5344CB8AC3E}">
        <p14:creationId xmlns:p14="http://schemas.microsoft.com/office/powerpoint/2010/main" val="19905140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43DC97D1-D156-400A-975D-38316F71365F}"/>
              </a:ext>
            </a:extLst>
          </p:cNvPr>
          <p:cNvSpPr txBox="1"/>
          <p:nvPr/>
        </p:nvSpPr>
        <p:spPr>
          <a:xfrm>
            <a:off x="2719382" y="912744"/>
            <a:ext cx="4195843" cy="861774"/>
          </a:xfrm>
          <a:prstGeom prst="rect">
            <a:avLst/>
          </a:prstGeom>
          <a:noFill/>
        </p:spPr>
        <p:txBody>
          <a:bodyPr wrap="square" rtlCol="0">
            <a:spAutoFit/>
          </a:bodyPr>
          <a:lstStyle/>
          <a:p>
            <a:pPr algn="ctr"/>
            <a:r>
              <a:rPr lang="es-CO" sz="2500" b="1" dirty="0"/>
              <a:t>REGISTRO DE MECANISMOS DE ADMINISTRACIÓN</a:t>
            </a:r>
          </a:p>
        </p:txBody>
      </p:sp>
      <p:sp>
        <p:nvSpPr>
          <p:cNvPr id="9" name="CuadroTexto 8">
            <a:extLst>
              <a:ext uri="{FF2B5EF4-FFF2-40B4-BE49-F238E27FC236}">
                <a16:creationId xmlns:a16="http://schemas.microsoft.com/office/drawing/2014/main" id="{8ED888D4-517B-437C-B0EF-D315C4746D22}"/>
              </a:ext>
            </a:extLst>
          </p:cNvPr>
          <p:cNvSpPr txBox="1"/>
          <p:nvPr/>
        </p:nvSpPr>
        <p:spPr>
          <a:xfrm>
            <a:off x="4633083" y="229737"/>
            <a:ext cx="490609" cy="769441"/>
          </a:xfrm>
          <a:prstGeom prst="rect">
            <a:avLst/>
          </a:prstGeom>
          <a:noFill/>
        </p:spPr>
        <p:txBody>
          <a:bodyPr wrap="square" rtlCol="0">
            <a:spAutoFit/>
          </a:bodyPr>
          <a:lstStyle/>
          <a:p>
            <a:pPr algn="ctr"/>
            <a:r>
              <a:rPr lang="es-CO" sz="4400" b="1" dirty="0">
                <a:solidFill>
                  <a:srgbClr val="990099"/>
                </a:solidFill>
                <a:effectLst>
                  <a:outerShdw blurRad="38100" dist="38100" dir="2700000" algn="tl">
                    <a:srgbClr val="000000">
                      <a:alpha val="43137"/>
                    </a:srgbClr>
                  </a:outerShdw>
                </a:effectLst>
              </a:rPr>
              <a:t>4</a:t>
            </a:r>
          </a:p>
        </p:txBody>
      </p:sp>
      <p:graphicFrame>
        <p:nvGraphicFramePr>
          <p:cNvPr id="11" name="Diagrama 10">
            <a:extLst>
              <a:ext uri="{FF2B5EF4-FFF2-40B4-BE49-F238E27FC236}">
                <a16:creationId xmlns:a16="http://schemas.microsoft.com/office/drawing/2014/main" id="{AA6525CC-CF23-476A-99C0-CC8AAE692127}"/>
              </a:ext>
            </a:extLst>
          </p:cNvPr>
          <p:cNvGraphicFramePr/>
          <p:nvPr>
            <p:extLst/>
          </p:nvPr>
        </p:nvGraphicFramePr>
        <p:xfrm>
          <a:off x="1140243" y="1902566"/>
          <a:ext cx="9814410" cy="42695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Imagen 12">
            <a:extLst>
              <a:ext uri="{FF2B5EF4-FFF2-40B4-BE49-F238E27FC236}">
                <a16:creationId xmlns:a16="http://schemas.microsoft.com/office/drawing/2014/main" id="{952FFAB8-1965-4FA5-B339-12170204E930}"/>
              </a:ext>
            </a:extLst>
          </p:cNvPr>
          <p:cNvPicPr>
            <a:picLocks noChangeAspect="1"/>
          </p:cNvPicPr>
          <p:nvPr/>
        </p:nvPicPr>
        <p:blipFill>
          <a:blip r:embed="rId10"/>
          <a:stretch>
            <a:fillRect/>
          </a:stretch>
        </p:blipFill>
        <p:spPr>
          <a:xfrm>
            <a:off x="4878387" y="3933585"/>
            <a:ext cx="1809750" cy="952500"/>
          </a:xfrm>
          <a:prstGeom prst="rect">
            <a:avLst/>
          </a:prstGeom>
        </p:spPr>
      </p:pic>
    </p:spTree>
    <p:extLst>
      <p:ext uri="{BB962C8B-B14F-4D97-AF65-F5344CB8AC3E}">
        <p14:creationId xmlns:p14="http://schemas.microsoft.com/office/powerpoint/2010/main" val="13593323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15A62737-6F76-480B-B132-086F2D5776C2}"/>
              </a:ext>
            </a:extLst>
          </p:cNvPr>
          <p:cNvSpPr txBox="1"/>
          <p:nvPr/>
        </p:nvSpPr>
        <p:spPr>
          <a:xfrm>
            <a:off x="2123515" y="692965"/>
            <a:ext cx="4896967" cy="477054"/>
          </a:xfrm>
          <a:prstGeom prst="rect">
            <a:avLst/>
          </a:prstGeom>
          <a:noFill/>
        </p:spPr>
        <p:txBody>
          <a:bodyPr wrap="square" rtlCol="0">
            <a:spAutoFit/>
          </a:bodyPr>
          <a:lstStyle/>
          <a:p>
            <a:pPr algn="ctr"/>
            <a:r>
              <a:rPr lang="es-CO" sz="2500" b="1" dirty="0"/>
              <a:t>RECEPCIÓN DE BIENES DEL FRISCO</a:t>
            </a:r>
          </a:p>
        </p:txBody>
      </p:sp>
      <p:sp>
        <p:nvSpPr>
          <p:cNvPr id="11" name="CuadroTexto 10">
            <a:extLst>
              <a:ext uri="{FF2B5EF4-FFF2-40B4-BE49-F238E27FC236}">
                <a16:creationId xmlns:a16="http://schemas.microsoft.com/office/drawing/2014/main" id="{1C9DE30B-2806-4143-AAF8-132E67619EC3}"/>
              </a:ext>
            </a:extLst>
          </p:cNvPr>
          <p:cNvSpPr txBox="1"/>
          <p:nvPr/>
        </p:nvSpPr>
        <p:spPr>
          <a:xfrm>
            <a:off x="4326695" y="30779"/>
            <a:ext cx="490609" cy="769441"/>
          </a:xfrm>
          <a:prstGeom prst="rect">
            <a:avLst/>
          </a:prstGeom>
          <a:noFill/>
        </p:spPr>
        <p:txBody>
          <a:bodyPr wrap="square" rtlCol="0">
            <a:spAutoFit/>
          </a:bodyPr>
          <a:lstStyle/>
          <a:p>
            <a:pPr algn="ctr"/>
            <a:r>
              <a:rPr lang="es-CO" sz="4400" b="1" dirty="0">
                <a:solidFill>
                  <a:srgbClr val="00B050"/>
                </a:solidFill>
                <a:effectLst>
                  <a:outerShdw blurRad="38100" dist="38100" dir="2700000" algn="tl">
                    <a:srgbClr val="000000">
                      <a:alpha val="43137"/>
                    </a:srgbClr>
                  </a:outerShdw>
                </a:effectLst>
              </a:rPr>
              <a:t>5</a:t>
            </a:r>
          </a:p>
        </p:txBody>
      </p:sp>
      <p:sp>
        <p:nvSpPr>
          <p:cNvPr id="13" name="CuadroTexto 12">
            <a:extLst>
              <a:ext uri="{FF2B5EF4-FFF2-40B4-BE49-F238E27FC236}">
                <a16:creationId xmlns:a16="http://schemas.microsoft.com/office/drawing/2014/main" id="{B2FF1846-7BDE-466D-9C58-83601F2F49D5}"/>
              </a:ext>
            </a:extLst>
          </p:cNvPr>
          <p:cNvSpPr txBox="1"/>
          <p:nvPr/>
        </p:nvSpPr>
        <p:spPr>
          <a:xfrm>
            <a:off x="6096000" y="1633509"/>
            <a:ext cx="3108503" cy="830997"/>
          </a:xfrm>
          <a:prstGeom prst="rect">
            <a:avLst/>
          </a:prstGeom>
          <a:noFill/>
        </p:spPr>
        <p:txBody>
          <a:bodyPr wrap="square" rtlCol="0">
            <a:spAutoFit/>
          </a:bodyPr>
          <a:lstStyle/>
          <a:p>
            <a:pPr algn="ctr"/>
            <a:r>
              <a:rPr lang="es-CO" sz="2400" b="1" dirty="0"/>
              <a:t>MUEBLES</a:t>
            </a:r>
          </a:p>
          <a:p>
            <a:pPr algn="ctr"/>
            <a:r>
              <a:rPr lang="es-CO" sz="2400" b="1" dirty="0"/>
              <a:t>VEHICULOS </a:t>
            </a:r>
          </a:p>
        </p:txBody>
      </p:sp>
      <p:pic>
        <p:nvPicPr>
          <p:cNvPr id="1026" name="Picture 2" descr="RUNT">
            <a:hlinkClick r:id="rId5" tooltip="RUNT"/>
            <a:extLst>
              <a:ext uri="{FF2B5EF4-FFF2-40B4-BE49-F238E27FC236}">
                <a16:creationId xmlns:a16="http://schemas.microsoft.com/office/drawing/2014/main" id="{996D4AA7-2BFB-4EE3-896F-7DF90FA877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24519" y="1983679"/>
            <a:ext cx="1619250" cy="523875"/>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F5583501-3BA4-4D85-A390-0DA410EE8A6B}"/>
              </a:ext>
            </a:extLst>
          </p:cNvPr>
          <p:cNvSpPr txBox="1"/>
          <p:nvPr/>
        </p:nvSpPr>
        <p:spPr>
          <a:xfrm>
            <a:off x="8779955" y="1484734"/>
            <a:ext cx="3406487" cy="461665"/>
          </a:xfrm>
          <a:prstGeom prst="rect">
            <a:avLst/>
          </a:prstGeom>
          <a:noFill/>
        </p:spPr>
        <p:txBody>
          <a:bodyPr wrap="square" rtlCol="0">
            <a:spAutoFit/>
          </a:bodyPr>
          <a:lstStyle/>
          <a:p>
            <a:pPr algn="just"/>
            <a:r>
              <a:rPr lang="es-CO" sz="2400" dirty="0"/>
              <a:t>Certificado de tradición </a:t>
            </a:r>
          </a:p>
        </p:txBody>
      </p:sp>
      <p:sp>
        <p:nvSpPr>
          <p:cNvPr id="16" name="CuadroTexto 15">
            <a:extLst>
              <a:ext uri="{FF2B5EF4-FFF2-40B4-BE49-F238E27FC236}">
                <a16:creationId xmlns:a16="http://schemas.microsoft.com/office/drawing/2014/main" id="{D8D92FDE-6BBF-4738-946C-FBF5FFC0C243}"/>
              </a:ext>
            </a:extLst>
          </p:cNvPr>
          <p:cNvSpPr txBox="1"/>
          <p:nvPr/>
        </p:nvSpPr>
        <p:spPr>
          <a:xfrm>
            <a:off x="249135" y="1790800"/>
            <a:ext cx="4568169" cy="830997"/>
          </a:xfrm>
          <a:prstGeom prst="rect">
            <a:avLst/>
          </a:prstGeom>
          <a:noFill/>
        </p:spPr>
        <p:txBody>
          <a:bodyPr wrap="square" rtlCol="0">
            <a:spAutoFit/>
          </a:bodyPr>
          <a:lstStyle/>
          <a:p>
            <a:pPr algn="just"/>
            <a:r>
              <a:rPr lang="es-CO" sz="2400" dirty="0"/>
              <a:t>Inventario de bienes y su estado hace parte integral del acta.</a:t>
            </a:r>
          </a:p>
        </p:txBody>
      </p:sp>
      <p:sp>
        <p:nvSpPr>
          <p:cNvPr id="17" name="CuadroTexto 16">
            <a:extLst>
              <a:ext uri="{FF2B5EF4-FFF2-40B4-BE49-F238E27FC236}">
                <a16:creationId xmlns:a16="http://schemas.microsoft.com/office/drawing/2014/main" id="{E4B2E3C0-04D4-4061-9E6D-53A3C96FB87C}"/>
              </a:ext>
            </a:extLst>
          </p:cNvPr>
          <p:cNvSpPr txBox="1"/>
          <p:nvPr/>
        </p:nvSpPr>
        <p:spPr>
          <a:xfrm>
            <a:off x="7270955" y="2758343"/>
            <a:ext cx="4671909" cy="2308324"/>
          </a:xfrm>
          <a:prstGeom prst="rect">
            <a:avLst/>
          </a:prstGeom>
          <a:noFill/>
        </p:spPr>
        <p:txBody>
          <a:bodyPr wrap="square" rtlCol="0">
            <a:spAutoFit/>
          </a:bodyPr>
          <a:lstStyle/>
          <a:p>
            <a:pPr algn="ctr"/>
            <a:r>
              <a:rPr lang="es-CO" sz="2400" b="1" dirty="0"/>
              <a:t>VEHICULOS TRANSPORTE PÚBLICOS</a:t>
            </a:r>
          </a:p>
          <a:p>
            <a:pPr marL="342900" indent="-342900" algn="just">
              <a:buFont typeface="Wingdings" panose="05000000000000000000" pitchFamily="2" charset="2"/>
              <a:buChar char="ü"/>
            </a:pPr>
            <a:r>
              <a:rPr lang="es-CO" sz="2400" dirty="0"/>
              <a:t>Identificar si hace parte el derecho a reponer</a:t>
            </a:r>
          </a:p>
          <a:p>
            <a:pPr marL="342900" indent="-342900" algn="just">
              <a:buFont typeface="Wingdings" panose="05000000000000000000" pitchFamily="2" charset="2"/>
              <a:buChar char="ü"/>
            </a:pPr>
            <a:r>
              <a:rPr lang="es-CO" sz="2400" dirty="0"/>
              <a:t>Oficiar a las entidades competentes</a:t>
            </a:r>
          </a:p>
        </p:txBody>
      </p:sp>
      <p:sp>
        <p:nvSpPr>
          <p:cNvPr id="18" name="CuadroTexto 17">
            <a:extLst>
              <a:ext uri="{FF2B5EF4-FFF2-40B4-BE49-F238E27FC236}">
                <a16:creationId xmlns:a16="http://schemas.microsoft.com/office/drawing/2014/main" id="{8DC1F86C-92AA-46F2-8D07-A6584480A279}"/>
              </a:ext>
            </a:extLst>
          </p:cNvPr>
          <p:cNvSpPr txBox="1"/>
          <p:nvPr/>
        </p:nvSpPr>
        <p:spPr>
          <a:xfrm>
            <a:off x="1012220" y="1342299"/>
            <a:ext cx="3805084" cy="477054"/>
          </a:xfrm>
          <a:prstGeom prst="rect">
            <a:avLst/>
          </a:prstGeom>
          <a:noFill/>
        </p:spPr>
        <p:txBody>
          <a:bodyPr wrap="square" rtlCol="0">
            <a:spAutoFit/>
          </a:bodyPr>
          <a:lstStyle/>
          <a:p>
            <a:pPr algn="just"/>
            <a:r>
              <a:rPr lang="es-CO" sz="2500" b="1" dirty="0">
                <a:solidFill>
                  <a:srgbClr val="00B050"/>
                </a:solidFill>
                <a:effectLst>
                  <a:outerShdw blurRad="38100" dist="38100" dir="2700000" algn="tl">
                    <a:srgbClr val="000000">
                      <a:alpha val="43137"/>
                    </a:srgbClr>
                  </a:outerShdw>
                </a:effectLst>
              </a:rPr>
              <a:t>OBLIGACIONES FRISCO</a:t>
            </a:r>
          </a:p>
        </p:txBody>
      </p:sp>
      <p:sp>
        <p:nvSpPr>
          <p:cNvPr id="19" name="CuadroTexto 18">
            <a:extLst>
              <a:ext uri="{FF2B5EF4-FFF2-40B4-BE49-F238E27FC236}">
                <a16:creationId xmlns:a16="http://schemas.microsoft.com/office/drawing/2014/main" id="{6F6FBA99-E7BE-474E-A6BE-C5F4CD2E96D8}"/>
              </a:ext>
            </a:extLst>
          </p:cNvPr>
          <p:cNvSpPr txBox="1"/>
          <p:nvPr/>
        </p:nvSpPr>
        <p:spPr>
          <a:xfrm>
            <a:off x="7878519" y="1002451"/>
            <a:ext cx="3604277" cy="477054"/>
          </a:xfrm>
          <a:prstGeom prst="rect">
            <a:avLst/>
          </a:prstGeom>
          <a:noFill/>
        </p:spPr>
        <p:txBody>
          <a:bodyPr wrap="square" rtlCol="0">
            <a:spAutoFit/>
          </a:bodyPr>
          <a:lstStyle/>
          <a:p>
            <a:pPr algn="just"/>
            <a:r>
              <a:rPr lang="es-CO" sz="2500" b="1" dirty="0">
                <a:solidFill>
                  <a:srgbClr val="00B050"/>
                </a:solidFill>
                <a:effectLst>
                  <a:outerShdw blurRad="38100" dist="38100" dir="2700000" algn="tl">
                    <a:srgbClr val="000000">
                      <a:alpha val="43137"/>
                    </a:srgbClr>
                  </a:outerShdw>
                </a:effectLst>
              </a:rPr>
              <a:t>OBLIGACIONES FISCALIA</a:t>
            </a:r>
          </a:p>
        </p:txBody>
      </p:sp>
      <p:sp>
        <p:nvSpPr>
          <p:cNvPr id="20" name="CuadroTexto 19">
            <a:extLst>
              <a:ext uri="{FF2B5EF4-FFF2-40B4-BE49-F238E27FC236}">
                <a16:creationId xmlns:a16="http://schemas.microsoft.com/office/drawing/2014/main" id="{463F6867-EF99-4B40-9485-6C396DCD7E47}"/>
              </a:ext>
            </a:extLst>
          </p:cNvPr>
          <p:cNvSpPr txBox="1"/>
          <p:nvPr/>
        </p:nvSpPr>
        <p:spPr>
          <a:xfrm>
            <a:off x="7020481" y="5180336"/>
            <a:ext cx="4922383" cy="1246495"/>
          </a:xfrm>
          <a:prstGeom prst="rect">
            <a:avLst/>
          </a:prstGeom>
          <a:noFill/>
          <a:ln>
            <a:solidFill>
              <a:schemeClr val="tx1"/>
            </a:solidFill>
            <a:prstDash val="lgDash"/>
          </a:ln>
        </p:spPr>
        <p:txBody>
          <a:bodyPr wrap="square" rtlCol="0">
            <a:spAutoFit/>
          </a:bodyPr>
          <a:lstStyle/>
          <a:p>
            <a:pPr marL="342900" indent="-342900" algn="ctr">
              <a:buFont typeface="Wingdings" panose="05000000000000000000" pitchFamily="2" charset="2"/>
              <a:buChar char="ü"/>
            </a:pPr>
            <a:r>
              <a:rPr lang="es-CO" sz="2500" dirty="0">
                <a:solidFill>
                  <a:schemeClr val="accent4">
                    <a:lumMod val="75000"/>
                  </a:schemeClr>
                </a:solidFill>
              </a:rPr>
              <a:t>Certeza en los bienes administrar</a:t>
            </a:r>
          </a:p>
          <a:p>
            <a:pPr marL="342900" indent="-342900" algn="ctr">
              <a:buFont typeface="Wingdings" panose="05000000000000000000" pitchFamily="2" charset="2"/>
              <a:buChar char="ü"/>
            </a:pPr>
            <a:r>
              <a:rPr lang="es-CO" sz="2500" dirty="0">
                <a:solidFill>
                  <a:schemeClr val="accent4">
                    <a:lumMod val="75000"/>
                  </a:schemeClr>
                </a:solidFill>
              </a:rPr>
              <a:t>Soporte normativo para administración</a:t>
            </a:r>
          </a:p>
        </p:txBody>
      </p:sp>
      <p:sp>
        <p:nvSpPr>
          <p:cNvPr id="21" name="CuadroTexto 20">
            <a:extLst>
              <a:ext uri="{FF2B5EF4-FFF2-40B4-BE49-F238E27FC236}">
                <a16:creationId xmlns:a16="http://schemas.microsoft.com/office/drawing/2014/main" id="{551C33DF-ED07-4522-837A-7907AEECA7AC}"/>
              </a:ext>
            </a:extLst>
          </p:cNvPr>
          <p:cNvSpPr txBox="1"/>
          <p:nvPr/>
        </p:nvSpPr>
        <p:spPr>
          <a:xfrm>
            <a:off x="1349273" y="2753666"/>
            <a:ext cx="3805084" cy="477054"/>
          </a:xfrm>
          <a:prstGeom prst="rect">
            <a:avLst/>
          </a:prstGeom>
          <a:noFill/>
        </p:spPr>
        <p:txBody>
          <a:bodyPr wrap="square" rtlCol="0">
            <a:spAutoFit/>
          </a:bodyPr>
          <a:lstStyle/>
          <a:p>
            <a:pPr algn="ctr"/>
            <a:r>
              <a:rPr lang="es-CO" sz="2500" b="1" dirty="0">
                <a:solidFill>
                  <a:srgbClr val="00B050"/>
                </a:solidFill>
                <a:effectLst>
                  <a:outerShdw blurRad="38100" dist="38100" dir="2700000" algn="tl">
                    <a:srgbClr val="000000">
                      <a:alpha val="43137"/>
                    </a:srgbClr>
                  </a:outerShdw>
                </a:effectLst>
              </a:rPr>
              <a:t>PARA SOCIEDADES</a:t>
            </a:r>
          </a:p>
        </p:txBody>
      </p:sp>
      <p:sp>
        <p:nvSpPr>
          <p:cNvPr id="22" name="CuadroTexto 21">
            <a:extLst>
              <a:ext uri="{FF2B5EF4-FFF2-40B4-BE49-F238E27FC236}">
                <a16:creationId xmlns:a16="http://schemas.microsoft.com/office/drawing/2014/main" id="{67F5B0B7-FEBE-48E6-920D-21F49A02D30D}"/>
              </a:ext>
            </a:extLst>
          </p:cNvPr>
          <p:cNvSpPr txBox="1"/>
          <p:nvPr/>
        </p:nvSpPr>
        <p:spPr>
          <a:xfrm>
            <a:off x="249135" y="3208285"/>
            <a:ext cx="6005360" cy="3046988"/>
          </a:xfrm>
          <a:prstGeom prst="rect">
            <a:avLst/>
          </a:prstGeom>
          <a:noFill/>
        </p:spPr>
        <p:txBody>
          <a:bodyPr wrap="square" rtlCol="0">
            <a:spAutoFit/>
          </a:bodyPr>
          <a:lstStyle/>
          <a:p>
            <a:pPr marL="342900" indent="-342900" algn="just">
              <a:buFont typeface="Courier New" panose="02070309020205020404" pitchFamily="49" charset="0"/>
              <a:buChar char="o"/>
            </a:pPr>
            <a:r>
              <a:rPr lang="es-CO" sz="2400" dirty="0"/>
              <a:t>Obligación órganos de administración para prestar información.</a:t>
            </a:r>
          </a:p>
          <a:p>
            <a:pPr marL="342900" indent="-342900" algn="just">
              <a:buFont typeface="Courier New" panose="02070309020205020404" pitchFamily="49" charset="0"/>
              <a:buChar char="o"/>
            </a:pPr>
            <a:r>
              <a:rPr lang="es-CO" sz="2400" dirty="0"/>
              <a:t>Afectación superior al 50%:</a:t>
            </a:r>
          </a:p>
          <a:p>
            <a:pPr marL="800100" lvl="1" indent="-342900" algn="just">
              <a:buFont typeface="Arial" panose="020B0604020202020204" pitchFamily="34" charset="0"/>
              <a:buChar char="•"/>
            </a:pPr>
            <a:r>
              <a:rPr lang="es-CO" sz="2400" dirty="0"/>
              <a:t>Entrega de espacios físicos</a:t>
            </a:r>
          </a:p>
          <a:p>
            <a:pPr marL="800100" lvl="1" indent="-342900" algn="just">
              <a:buFont typeface="Arial" panose="020B0604020202020204" pitchFamily="34" charset="0"/>
              <a:buChar char="•"/>
            </a:pPr>
            <a:r>
              <a:rPr lang="es-CO" sz="2400" dirty="0"/>
              <a:t>Representación FRISCO (administración y dirección).</a:t>
            </a:r>
          </a:p>
          <a:p>
            <a:pPr marL="800100" lvl="1" indent="-342900" algn="just">
              <a:buFont typeface="Arial" panose="020B0604020202020204" pitchFamily="34" charset="0"/>
              <a:buChar char="•"/>
            </a:pPr>
            <a:r>
              <a:rPr lang="es-CO" sz="2400" dirty="0"/>
              <a:t>Extensión de la medida cautelar para bienes sometidos a registro</a:t>
            </a:r>
          </a:p>
        </p:txBody>
      </p:sp>
    </p:spTree>
    <p:extLst>
      <p:ext uri="{BB962C8B-B14F-4D97-AF65-F5344CB8AC3E}">
        <p14:creationId xmlns:p14="http://schemas.microsoft.com/office/powerpoint/2010/main" val="7404070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54E9C0D4-93CA-4500-9672-DE1F8956CA30}"/>
              </a:ext>
            </a:extLst>
          </p:cNvPr>
          <p:cNvSpPr txBox="1"/>
          <p:nvPr/>
        </p:nvSpPr>
        <p:spPr>
          <a:xfrm>
            <a:off x="1639734" y="694293"/>
            <a:ext cx="6477307" cy="477054"/>
          </a:xfrm>
          <a:prstGeom prst="rect">
            <a:avLst/>
          </a:prstGeom>
          <a:noFill/>
        </p:spPr>
        <p:txBody>
          <a:bodyPr wrap="square" rtlCol="0">
            <a:spAutoFit/>
          </a:bodyPr>
          <a:lstStyle/>
          <a:p>
            <a:pPr algn="ctr"/>
            <a:r>
              <a:rPr lang="es-CO" sz="2500" b="1" dirty="0"/>
              <a:t>RECUPERACIÓN DE BIENES DEL FRISCO</a:t>
            </a:r>
          </a:p>
        </p:txBody>
      </p:sp>
      <p:graphicFrame>
        <p:nvGraphicFramePr>
          <p:cNvPr id="2" name="Diagrama 1">
            <a:extLst>
              <a:ext uri="{FF2B5EF4-FFF2-40B4-BE49-F238E27FC236}">
                <a16:creationId xmlns:a16="http://schemas.microsoft.com/office/drawing/2014/main" id="{DC441BD5-D331-4EE1-897E-912F03610358}"/>
              </a:ext>
            </a:extLst>
          </p:cNvPr>
          <p:cNvGraphicFramePr/>
          <p:nvPr>
            <p:extLst/>
          </p:nvPr>
        </p:nvGraphicFramePr>
        <p:xfrm>
          <a:off x="484094" y="1192306"/>
          <a:ext cx="11277600" cy="49460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a:extLst>
              <a:ext uri="{FF2B5EF4-FFF2-40B4-BE49-F238E27FC236}">
                <a16:creationId xmlns:a16="http://schemas.microsoft.com/office/drawing/2014/main" id="{89853756-8540-43FC-8654-EB225380C996}"/>
              </a:ext>
            </a:extLst>
          </p:cNvPr>
          <p:cNvSpPr txBox="1"/>
          <p:nvPr/>
        </p:nvSpPr>
        <p:spPr>
          <a:xfrm>
            <a:off x="4519760" y="123849"/>
            <a:ext cx="717253" cy="769441"/>
          </a:xfrm>
          <a:prstGeom prst="rect">
            <a:avLst/>
          </a:prstGeom>
          <a:noFill/>
        </p:spPr>
        <p:txBody>
          <a:bodyPr wrap="square" rtlCol="0">
            <a:spAutoFit/>
          </a:bodyPr>
          <a:lstStyle/>
          <a:p>
            <a:pPr algn="ctr"/>
            <a:r>
              <a:rPr lang="es-CO" sz="4400" b="1" dirty="0">
                <a:solidFill>
                  <a:schemeClr val="accent5"/>
                </a:solidFill>
                <a:effectLst>
                  <a:outerShdw blurRad="38100" dist="38100" dir="2700000" algn="tl">
                    <a:srgbClr val="000000">
                      <a:alpha val="43137"/>
                    </a:srgbClr>
                  </a:outerShdw>
                </a:effectLst>
              </a:rPr>
              <a:t>6</a:t>
            </a:r>
          </a:p>
        </p:txBody>
      </p:sp>
      <p:sp>
        <p:nvSpPr>
          <p:cNvPr id="11" name="CuadroTexto 10">
            <a:extLst>
              <a:ext uri="{FF2B5EF4-FFF2-40B4-BE49-F238E27FC236}">
                <a16:creationId xmlns:a16="http://schemas.microsoft.com/office/drawing/2014/main" id="{BFA95B34-6D55-41A5-8219-76BAF358B865}"/>
              </a:ext>
            </a:extLst>
          </p:cNvPr>
          <p:cNvSpPr txBox="1"/>
          <p:nvPr/>
        </p:nvSpPr>
        <p:spPr>
          <a:xfrm>
            <a:off x="6986941" y="4708201"/>
            <a:ext cx="4922383" cy="1631216"/>
          </a:xfrm>
          <a:prstGeom prst="rect">
            <a:avLst/>
          </a:prstGeom>
          <a:noFill/>
          <a:ln>
            <a:solidFill>
              <a:schemeClr val="tx1"/>
            </a:solidFill>
            <a:prstDash val="lgDash"/>
          </a:ln>
        </p:spPr>
        <p:txBody>
          <a:bodyPr wrap="square" rtlCol="0">
            <a:spAutoFit/>
          </a:bodyPr>
          <a:lstStyle/>
          <a:p>
            <a:pPr marL="342900" indent="-342900" algn="just">
              <a:buFont typeface="Wingdings" panose="05000000000000000000" pitchFamily="2" charset="2"/>
              <a:buChar char="ü"/>
            </a:pPr>
            <a:r>
              <a:rPr lang="es-CO" sz="2500" dirty="0">
                <a:solidFill>
                  <a:schemeClr val="accent6">
                    <a:lumMod val="75000"/>
                  </a:schemeClr>
                </a:solidFill>
              </a:rPr>
              <a:t>Armonización con Ley 1849 de 2017</a:t>
            </a:r>
          </a:p>
          <a:p>
            <a:pPr marL="342900" indent="-342900" algn="just">
              <a:buFont typeface="Wingdings" panose="05000000000000000000" pitchFamily="2" charset="2"/>
              <a:buChar char="ü"/>
            </a:pPr>
            <a:r>
              <a:rPr lang="es-CO" sz="2500" dirty="0">
                <a:solidFill>
                  <a:schemeClr val="accent6">
                    <a:lumMod val="75000"/>
                  </a:schemeClr>
                </a:solidFill>
              </a:rPr>
              <a:t>Soporte normativo para el ejercicio de la facultad</a:t>
            </a:r>
          </a:p>
        </p:txBody>
      </p:sp>
    </p:spTree>
    <p:extLst>
      <p:ext uri="{BB962C8B-B14F-4D97-AF65-F5344CB8AC3E}">
        <p14:creationId xmlns:p14="http://schemas.microsoft.com/office/powerpoint/2010/main" val="20462458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graphicFrame>
        <p:nvGraphicFramePr>
          <p:cNvPr id="2" name="Diagrama 1">
            <a:extLst>
              <a:ext uri="{FF2B5EF4-FFF2-40B4-BE49-F238E27FC236}">
                <a16:creationId xmlns:a16="http://schemas.microsoft.com/office/drawing/2014/main" id="{02EE5B40-5597-44F7-8BF5-FFDFDB504926}"/>
              </a:ext>
            </a:extLst>
          </p:cNvPr>
          <p:cNvGraphicFramePr/>
          <p:nvPr>
            <p:extLst/>
          </p:nvPr>
        </p:nvGraphicFramePr>
        <p:xfrm>
          <a:off x="814388" y="123849"/>
          <a:ext cx="8128000" cy="63039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a:extLst>
              <a:ext uri="{FF2B5EF4-FFF2-40B4-BE49-F238E27FC236}">
                <a16:creationId xmlns:a16="http://schemas.microsoft.com/office/drawing/2014/main" id="{8C6B98B6-56E4-4B80-9025-B72CE99EB246}"/>
              </a:ext>
            </a:extLst>
          </p:cNvPr>
          <p:cNvSpPr txBox="1"/>
          <p:nvPr/>
        </p:nvSpPr>
        <p:spPr>
          <a:xfrm>
            <a:off x="8079160" y="2889312"/>
            <a:ext cx="3905451" cy="1631216"/>
          </a:xfrm>
          <a:prstGeom prst="rect">
            <a:avLst/>
          </a:prstGeom>
          <a:noFill/>
        </p:spPr>
        <p:txBody>
          <a:bodyPr wrap="square" rtlCol="0">
            <a:spAutoFit/>
          </a:bodyPr>
          <a:lstStyle/>
          <a:p>
            <a:pPr algn="ctr"/>
            <a:r>
              <a:rPr lang="es-CO" sz="2500" b="1" dirty="0"/>
              <a:t>AVALÚOS Y VALORACIONES</a:t>
            </a:r>
          </a:p>
          <a:p>
            <a:pPr algn="ctr"/>
            <a:endParaRPr lang="es-CO" sz="2500" b="1" dirty="0">
              <a:solidFill>
                <a:schemeClr val="accent2"/>
              </a:solidFill>
            </a:endParaRPr>
          </a:p>
          <a:p>
            <a:pPr algn="ctr"/>
            <a:r>
              <a:rPr lang="es-CO" sz="2500" b="1" dirty="0"/>
              <a:t>Siempre se debe contar con </a:t>
            </a:r>
          </a:p>
          <a:p>
            <a:pPr algn="ctr"/>
            <a:r>
              <a:rPr lang="es-CO" sz="2500" b="1" dirty="0"/>
              <a:t>avalúo comercial </a:t>
            </a:r>
          </a:p>
        </p:txBody>
      </p:sp>
      <p:sp>
        <p:nvSpPr>
          <p:cNvPr id="11" name="CuadroTexto 10">
            <a:extLst>
              <a:ext uri="{FF2B5EF4-FFF2-40B4-BE49-F238E27FC236}">
                <a16:creationId xmlns:a16="http://schemas.microsoft.com/office/drawing/2014/main" id="{1ECBD4D5-3DFC-4191-B1BF-AF7BD002DE35}"/>
              </a:ext>
            </a:extLst>
          </p:cNvPr>
          <p:cNvSpPr txBox="1"/>
          <p:nvPr/>
        </p:nvSpPr>
        <p:spPr>
          <a:xfrm>
            <a:off x="9593052" y="2087485"/>
            <a:ext cx="717253" cy="769441"/>
          </a:xfrm>
          <a:prstGeom prst="rect">
            <a:avLst/>
          </a:prstGeom>
          <a:noFill/>
        </p:spPr>
        <p:txBody>
          <a:bodyPr wrap="square" rtlCol="0">
            <a:spAutoFit/>
          </a:bodyPr>
          <a:lstStyle/>
          <a:p>
            <a:pPr algn="ctr"/>
            <a:r>
              <a:rPr lang="es-CO" sz="4400" b="1" dirty="0">
                <a:solidFill>
                  <a:schemeClr val="accent2"/>
                </a:solidFill>
                <a:effectLst>
                  <a:outerShdw blurRad="38100" dist="38100" dir="2700000" algn="tl">
                    <a:srgbClr val="000000">
                      <a:alpha val="43137"/>
                    </a:srgbClr>
                  </a:outerShdw>
                </a:effectLst>
              </a:rPr>
              <a:t>7</a:t>
            </a:r>
          </a:p>
        </p:txBody>
      </p:sp>
      <p:sp>
        <p:nvSpPr>
          <p:cNvPr id="13" name="CuadroTexto 12">
            <a:extLst>
              <a:ext uri="{FF2B5EF4-FFF2-40B4-BE49-F238E27FC236}">
                <a16:creationId xmlns:a16="http://schemas.microsoft.com/office/drawing/2014/main" id="{103B9F57-5FB9-400F-963E-7E6B62072F87}"/>
              </a:ext>
            </a:extLst>
          </p:cNvPr>
          <p:cNvSpPr txBox="1"/>
          <p:nvPr/>
        </p:nvSpPr>
        <p:spPr>
          <a:xfrm>
            <a:off x="163724" y="6182092"/>
            <a:ext cx="3586498" cy="338554"/>
          </a:xfrm>
          <a:prstGeom prst="rect">
            <a:avLst/>
          </a:prstGeom>
          <a:noFill/>
        </p:spPr>
        <p:txBody>
          <a:bodyPr wrap="square" rtlCol="0">
            <a:spAutoFit/>
          </a:bodyPr>
          <a:lstStyle/>
          <a:p>
            <a:pPr algn="just"/>
            <a:r>
              <a:rPr lang="es-CO" sz="1600" b="1" dirty="0"/>
              <a:t>* Siempre que la normatividad lo exija.</a:t>
            </a:r>
          </a:p>
        </p:txBody>
      </p:sp>
    </p:spTree>
    <p:extLst>
      <p:ext uri="{BB962C8B-B14F-4D97-AF65-F5344CB8AC3E}">
        <p14:creationId xmlns:p14="http://schemas.microsoft.com/office/powerpoint/2010/main" val="34741568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575FFB4E-2638-4A97-803B-B4736AF5755A}"/>
              </a:ext>
            </a:extLst>
          </p:cNvPr>
          <p:cNvSpPr txBox="1"/>
          <p:nvPr/>
        </p:nvSpPr>
        <p:spPr>
          <a:xfrm>
            <a:off x="282676" y="2273759"/>
            <a:ext cx="4958449" cy="954107"/>
          </a:xfrm>
          <a:prstGeom prst="rect">
            <a:avLst/>
          </a:prstGeom>
          <a:noFill/>
        </p:spPr>
        <p:txBody>
          <a:bodyPr wrap="square" rtlCol="0">
            <a:spAutoFit/>
          </a:bodyPr>
          <a:lstStyle/>
          <a:p>
            <a:pPr algn="ctr"/>
            <a:r>
              <a:rPr lang="es-CO" sz="2800" b="1" dirty="0">
                <a:solidFill>
                  <a:schemeClr val="tx2"/>
                </a:solidFill>
                <a:effectLst>
                  <a:outerShdw blurRad="38100" dist="38100" dir="2700000" algn="tl">
                    <a:srgbClr val="000000">
                      <a:alpha val="43137"/>
                    </a:srgbClr>
                  </a:outerShdw>
                </a:effectLst>
              </a:rPr>
              <a:t>PAGO DE LOS COSTOS Y GASTOS</a:t>
            </a:r>
          </a:p>
          <a:p>
            <a:pPr algn="ctr"/>
            <a:r>
              <a:rPr lang="es-CO" sz="2800" b="1" dirty="0">
                <a:solidFill>
                  <a:schemeClr val="tx2"/>
                </a:solidFill>
                <a:effectLst>
                  <a:outerShdw blurRad="38100" dist="38100" dir="2700000" algn="tl">
                    <a:srgbClr val="000000">
                      <a:alpha val="43137"/>
                    </a:srgbClr>
                  </a:outerShdw>
                </a:effectLst>
              </a:rPr>
              <a:t> DE VENTA</a:t>
            </a:r>
          </a:p>
        </p:txBody>
      </p:sp>
      <p:sp>
        <p:nvSpPr>
          <p:cNvPr id="9" name="CuadroTexto 8">
            <a:extLst>
              <a:ext uri="{FF2B5EF4-FFF2-40B4-BE49-F238E27FC236}">
                <a16:creationId xmlns:a16="http://schemas.microsoft.com/office/drawing/2014/main" id="{CD3D0C05-21DD-4637-B827-42469F73C337}"/>
              </a:ext>
            </a:extLst>
          </p:cNvPr>
          <p:cNvSpPr txBox="1"/>
          <p:nvPr/>
        </p:nvSpPr>
        <p:spPr>
          <a:xfrm>
            <a:off x="297424" y="3630135"/>
            <a:ext cx="5115234" cy="2831544"/>
          </a:xfrm>
          <a:prstGeom prst="rect">
            <a:avLst/>
          </a:prstGeom>
          <a:noFill/>
        </p:spPr>
        <p:txBody>
          <a:bodyPr wrap="square" rtlCol="0">
            <a:spAutoFit/>
          </a:bodyPr>
          <a:lstStyle/>
          <a:p>
            <a:pPr algn="ctr"/>
            <a:endParaRPr lang="es-CO" dirty="0">
              <a:solidFill>
                <a:schemeClr val="accent2"/>
              </a:solidFill>
            </a:endParaRPr>
          </a:p>
          <a:p>
            <a:pPr marL="342900" indent="-342900" algn="just">
              <a:buFont typeface="Wingdings" panose="05000000000000000000" pitchFamily="2" charset="2"/>
              <a:buChar char="ü"/>
            </a:pPr>
            <a:r>
              <a:rPr lang="es-CO" dirty="0"/>
              <a:t>Tasas o contribuciones</a:t>
            </a:r>
          </a:p>
          <a:p>
            <a:pPr marL="342900" indent="-342900" algn="just">
              <a:buFont typeface="Wingdings" panose="05000000000000000000" pitchFamily="2" charset="2"/>
              <a:buChar char="ü"/>
            </a:pPr>
            <a:r>
              <a:rPr lang="es-CO" dirty="0"/>
              <a:t>Deudas de administración inmobiliaria</a:t>
            </a:r>
          </a:p>
          <a:p>
            <a:pPr marL="342900" indent="-342900" algn="just">
              <a:buFont typeface="Wingdings" panose="05000000000000000000" pitchFamily="2" charset="2"/>
              <a:buChar char="ü"/>
            </a:pPr>
            <a:r>
              <a:rPr lang="es-CO" dirty="0"/>
              <a:t>Servicios públicos</a:t>
            </a:r>
          </a:p>
          <a:p>
            <a:pPr marL="342900" indent="-342900" algn="just">
              <a:buFont typeface="Wingdings" panose="05000000000000000000" pitchFamily="2" charset="2"/>
              <a:buChar char="ü"/>
            </a:pPr>
            <a:r>
              <a:rPr lang="es-CO" dirty="0"/>
              <a:t>Mantenimiento, cerramiento, vigilancia, seguros, embargos, bodegaje, deposito</a:t>
            </a:r>
          </a:p>
          <a:p>
            <a:pPr marL="342900" indent="-342900" algn="just">
              <a:buFont typeface="Wingdings" panose="05000000000000000000" pitchFamily="2" charset="2"/>
              <a:buChar char="ü"/>
            </a:pPr>
            <a:r>
              <a:rPr lang="es-CO" dirty="0"/>
              <a:t>Costos de promoción, avalúos, comisiones de venta </a:t>
            </a:r>
          </a:p>
          <a:p>
            <a:pPr marL="342900" indent="-342900" algn="just">
              <a:buFont typeface="Wingdings" panose="05000000000000000000" pitchFamily="2" charset="2"/>
              <a:buChar char="ü"/>
            </a:pPr>
            <a:r>
              <a:rPr lang="es-CO" dirty="0"/>
              <a:t>Costos por comercialización</a:t>
            </a:r>
          </a:p>
          <a:p>
            <a:pPr algn="just"/>
            <a:endParaRPr lang="es-CO" sz="1600" b="1" dirty="0"/>
          </a:p>
        </p:txBody>
      </p:sp>
      <p:sp>
        <p:nvSpPr>
          <p:cNvPr id="11" name="CuadroTexto 10">
            <a:extLst>
              <a:ext uri="{FF2B5EF4-FFF2-40B4-BE49-F238E27FC236}">
                <a16:creationId xmlns:a16="http://schemas.microsoft.com/office/drawing/2014/main" id="{FBF850A8-1B26-44B3-9E7F-5173D04B001E}"/>
              </a:ext>
            </a:extLst>
          </p:cNvPr>
          <p:cNvSpPr txBox="1"/>
          <p:nvPr/>
        </p:nvSpPr>
        <p:spPr>
          <a:xfrm>
            <a:off x="2403273" y="1318022"/>
            <a:ext cx="717253" cy="769441"/>
          </a:xfrm>
          <a:prstGeom prst="rect">
            <a:avLst/>
          </a:prstGeom>
          <a:noFill/>
        </p:spPr>
        <p:txBody>
          <a:bodyPr wrap="square" rtlCol="0">
            <a:spAutoFit/>
          </a:bodyPr>
          <a:lstStyle/>
          <a:p>
            <a:pPr algn="ctr"/>
            <a:r>
              <a:rPr lang="es-CO" sz="4400" b="1" dirty="0">
                <a:solidFill>
                  <a:schemeClr val="tx2"/>
                </a:solidFill>
                <a:effectLst>
                  <a:outerShdw blurRad="38100" dist="38100" dir="2700000" algn="tl">
                    <a:srgbClr val="000000">
                      <a:alpha val="43137"/>
                    </a:srgbClr>
                  </a:outerShdw>
                </a:effectLst>
              </a:rPr>
              <a:t>8</a:t>
            </a:r>
          </a:p>
        </p:txBody>
      </p:sp>
      <p:sp>
        <p:nvSpPr>
          <p:cNvPr id="2" name="Rectángulo 1">
            <a:extLst>
              <a:ext uri="{FF2B5EF4-FFF2-40B4-BE49-F238E27FC236}">
                <a16:creationId xmlns:a16="http://schemas.microsoft.com/office/drawing/2014/main" id="{2176E312-1587-4590-B8DF-09FB5847FB58}"/>
              </a:ext>
            </a:extLst>
          </p:cNvPr>
          <p:cNvSpPr/>
          <p:nvPr/>
        </p:nvSpPr>
        <p:spPr>
          <a:xfrm>
            <a:off x="5813324" y="1667558"/>
            <a:ext cx="6096000" cy="3416320"/>
          </a:xfrm>
          <a:prstGeom prst="rect">
            <a:avLst/>
          </a:prstGeom>
        </p:spPr>
        <p:txBody>
          <a:bodyPr>
            <a:spAutoFit/>
          </a:bodyPr>
          <a:lstStyle/>
          <a:p>
            <a:pPr marL="285750" indent="-285750" algn="just">
              <a:buFont typeface="Wingdings" panose="05000000000000000000" pitchFamily="2" charset="2"/>
              <a:buChar char="ü"/>
            </a:pPr>
            <a:r>
              <a:rPr lang="es-CO" sz="2400" dirty="0"/>
              <a:t>A cargo del FRISCO para facilitar la comercialización</a:t>
            </a:r>
          </a:p>
          <a:p>
            <a:pPr algn="just"/>
            <a:endParaRPr lang="es-CO" sz="2400" dirty="0"/>
          </a:p>
          <a:p>
            <a:pPr marL="285750" indent="-285750" algn="just">
              <a:buFont typeface="Wingdings" panose="05000000000000000000" pitchFamily="2" charset="2"/>
              <a:buChar char="ü"/>
            </a:pPr>
            <a:r>
              <a:rPr lang="es-CO" sz="2400" dirty="0"/>
              <a:t>Reembolsables al momento de la venta.</a:t>
            </a:r>
          </a:p>
          <a:p>
            <a:pPr algn="just"/>
            <a:endParaRPr lang="es-CO" sz="2400" dirty="0"/>
          </a:p>
          <a:p>
            <a:pPr marL="285750" indent="-285750" algn="just">
              <a:buFont typeface="Wingdings" panose="05000000000000000000" pitchFamily="2" charset="2"/>
              <a:buChar char="ü"/>
            </a:pPr>
            <a:r>
              <a:rPr lang="es-CO" sz="2400" dirty="0"/>
              <a:t>Pago de impuestos – reglas art. 9 L785 de 2002 (cargo al producto de la venta incluyendo las obligaciones causadas con anterioridad.</a:t>
            </a:r>
          </a:p>
        </p:txBody>
      </p:sp>
      <p:sp>
        <p:nvSpPr>
          <p:cNvPr id="3" name="Abrir llave 2">
            <a:extLst>
              <a:ext uri="{FF2B5EF4-FFF2-40B4-BE49-F238E27FC236}">
                <a16:creationId xmlns:a16="http://schemas.microsoft.com/office/drawing/2014/main" id="{EEB7D6E9-3371-409B-959F-6BA23F08D630}"/>
              </a:ext>
            </a:extLst>
          </p:cNvPr>
          <p:cNvSpPr/>
          <p:nvPr/>
        </p:nvSpPr>
        <p:spPr>
          <a:xfrm>
            <a:off x="5412658" y="1519084"/>
            <a:ext cx="400666" cy="367135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Tree>
    <p:extLst>
      <p:ext uri="{BB962C8B-B14F-4D97-AF65-F5344CB8AC3E}">
        <p14:creationId xmlns:p14="http://schemas.microsoft.com/office/powerpoint/2010/main" val="3682906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C3C6A486-A3E3-4FE9-ADC1-9E53BFA44A9B}"/>
              </a:ext>
            </a:extLst>
          </p:cNvPr>
          <p:cNvSpPr txBox="1"/>
          <p:nvPr/>
        </p:nvSpPr>
        <p:spPr>
          <a:xfrm>
            <a:off x="0" y="2935437"/>
            <a:ext cx="2267783" cy="861774"/>
          </a:xfrm>
          <a:prstGeom prst="rect">
            <a:avLst/>
          </a:prstGeom>
          <a:noFill/>
        </p:spPr>
        <p:txBody>
          <a:bodyPr wrap="square" rtlCol="0">
            <a:spAutoFit/>
          </a:bodyPr>
          <a:lstStyle/>
          <a:p>
            <a:pPr algn="ctr"/>
            <a:r>
              <a:rPr lang="es-CO" sz="2500" b="1" dirty="0">
                <a:solidFill>
                  <a:srgbClr val="00B0F0"/>
                </a:solidFill>
              </a:rPr>
              <a:t>ENAJENACIÓN</a:t>
            </a:r>
          </a:p>
          <a:p>
            <a:pPr algn="ctr"/>
            <a:r>
              <a:rPr lang="es-CO" sz="2500" b="1" dirty="0">
                <a:solidFill>
                  <a:srgbClr val="00B0F0"/>
                </a:solidFill>
              </a:rPr>
              <a:t> TEMPRANA</a:t>
            </a:r>
          </a:p>
        </p:txBody>
      </p:sp>
      <p:sp>
        <p:nvSpPr>
          <p:cNvPr id="9" name="CuadroTexto 8">
            <a:extLst>
              <a:ext uri="{FF2B5EF4-FFF2-40B4-BE49-F238E27FC236}">
                <a16:creationId xmlns:a16="http://schemas.microsoft.com/office/drawing/2014/main" id="{9F8BFC98-11C5-47B8-A6A3-D17D18DF0E54}"/>
              </a:ext>
            </a:extLst>
          </p:cNvPr>
          <p:cNvSpPr txBox="1"/>
          <p:nvPr/>
        </p:nvSpPr>
        <p:spPr>
          <a:xfrm>
            <a:off x="751801" y="2165996"/>
            <a:ext cx="717253" cy="769441"/>
          </a:xfrm>
          <a:prstGeom prst="rect">
            <a:avLst/>
          </a:prstGeom>
          <a:noFill/>
        </p:spPr>
        <p:txBody>
          <a:bodyPr wrap="square" rtlCol="0">
            <a:spAutoFit/>
          </a:bodyPr>
          <a:lstStyle/>
          <a:p>
            <a:pPr algn="ctr"/>
            <a:r>
              <a:rPr lang="es-CO" sz="4400" b="1" dirty="0">
                <a:solidFill>
                  <a:srgbClr val="00B0F0"/>
                </a:solidFill>
                <a:effectLst>
                  <a:outerShdw blurRad="38100" dist="38100" dir="2700000" algn="tl">
                    <a:srgbClr val="000000">
                      <a:alpha val="43137"/>
                    </a:srgbClr>
                  </a:outerShdw>
                </a:effectLst>
              </a:rPr>
              <a:t>9</a:t>
            </a:r>
          </a:p>
        </p:txBody>
      </p:sp>
      <p:sp>
        <p:nvSpPr>
          <p:cNvPr id="11" name="CuadroTexto 10">
            <a:extLst>
              <a:ext uri="{FF2B5EF4-FFF2-40B4-BE49-F238E27FC236}">
                <a16:creationId xmlns:a16="http://schemas.microsoft.com/office/drawing/2014/main" id="{C1F9DE51-5946-4A26-9163-94C1E8D0633A}"/>
              </a:ext>
            </a:extLst>
          </p:cNvPr>
          <p:cNvSpPr txBox="1"/>
          <p:nvPr/>
        </p:nvSpPr>
        <p:spPr>
          <a:xfrm>
            <a:off x="2796926" y="617296"/>
            <a:ext cx="9323835" cy="5940088"/>
          </a:xfrm>
          <a:prstGeom prst="rect">
            <a:avLst/>
          </a:prstGeom>
          <a:noFill/>
        </p:spPr>
        <p:txBody>
          <a:bodyPr wrap="square" rtlCol="0">
            <a:spAutoFit/>
          </a:bodyPr>
          <a:lstStyle/>
          <a:p>
            <a:pPr marL="342900" indent="-342900" algn="just">
              <a:buFont typeface="Arial" panose="020B0604020202020204" pitchFamily="34" charset="0"/>
              <a:buChar char="•"/>
            </a:pPr>
            <a:r>
              <a:rPr lang="es-CO" sz="1900" dirty="0"/>
              <a:t>Autorización para utilizar precio mínimo de venta.</a:t>
            </a:r>
          </a:p>
          <a:p>
            <a:pPr marL="342900" indent="-342900" algn="just">
              <a:buFont typeface="Arial" panose="020B0604020202020204" pitchFamily="34" charset="0"/>
              <a:buChar char="•"/>
            </a:pPr>
            <a:r>
              <a:rPr lang="es-CO" sz="1900" dirty="0"/>
              <a:t>Pago de pasivos a cargo de la venta.</a:t>
            </a:r>
          </a:p>
          <a:p>
            <a:pPr marL="342900" indent="-342900" algn="just">
              <a:buFont typeface="Arial" panose="020B0604020202020204" pitchFamily="34" charset="0"/>
              <a:buChar char="•"/>
            </a:pPr>
            <a:r>
              <a:rPr lang="es-CO" sz="1900" dirty="0"/>
              <a:t>Aplica independientemente de la etapa del proceso.</a:t>
            </a:r>
          </a:p>
          <a:p>
            <a:pPr marL="342900" indent="-342900" algn="just">
              <a:buFont typeface="Arial" panose="020B0604020202020204" pitchFamily="34" charset="0"/>
              <a:buChar char="•"/>
            </a:pPr>
            <a:r>
              <a:rPr lang="es-CO" sz="1900" dirty="0"/>
              <a:t>Comunicación al Juez o Fiscal de ED de la enajenación temprana para que ordene la entrega del producto de venta.</a:t>
            </a:r>
          </a:p>
          <a:p>
            <a:pPr marL="285750" indent="-285750" algn="just">
              <a:buFont typeface="Arial" panose="020B0604020202020204" pitchFamily="34" charset="0"/>
              <a:buChar char="•"/>
            </a:pPr>
            <a:endParaRPr lang="es-CO" sz="1900" dirty="0"/>
          </a:p>
          <a:p>
            <a:pPr marL="342900" indent="-342900" algn="just">
              <a:buFont typeface="Arial" panose="020B0604020202020204" pitchFamily="34" charset="0"/>
              <a:buChar char="•"/>
            </a:pPr>
            <a:r>
              <a:rPr lang="es-CO" sz="1900" dirty="0"/>
              <a:t>Constitución de la reserva técnica previo descuento de los costos y gastos de administración:</a:t>
            </a:r>
          </a:p>
          <a:p>
            <a:pPr algn="just"/>
            <a:r>
              <a:rPr lang="es-CO" sz="1900" b="1" dirty="0"/>
              <a:t>30%</a:t>
            </a:r>
            <a:r>
              <a:rPr lang="es-CO" sz="1900" dirty="0"/>
              <a:t>  Producto de la enajenación temprana y la productividad de los bienes en proceso: </a:t>
            </a:r>
          </a:p>
          <a:p>
            <a:pPr marL="800100" lvl="1" indent="-342900" algn="just">
              <a:buFont typeface="Wingdings" panose="05000000000000000000" pitchFamily="2" charset="2"/>
              <a:buChar char="q"/>
            </a:pPr>
            <a:r>
              <a:rPr lang="es-CO" sz="1900" dirty="0"/>
              <a:t>Para sociedades, cuotas, partes, acciones y establecimientos de comercio (UTILIDADES)</a:t>
            </a:r>
          </a:p>
          <a:p>
            <a:pPr marL="800100" lvl="1" indent="-342900" algn="just">
              <a:buFont typeface="Wingdings" panose="05000000000000000000" pitchFamily="2" charset="2"/>
              <a:buChar char="q"/>
            </a:pPr>
            <a:r>
              <a:rPr lang="es-CO" sz="1900" dirty="0"/>
              <a:t>Para procesos liquidatorios se atiende prioritariamente el pago de pasivos debidamente reconocidos y si existe remanente se conforme la reserva técnica. </a:t>
            </a:r>
          </a:p>
          <a:p>
            <a:pPr algn="just"/>
            <a:r>
              <a:rPr lang="es-CO" sz="1900" dirty="0"/>
              <a:t> – Invertidas en títulos de deuda pública</a:t>
            </a:r>
          </a:p>
          <a:p>
            <a:pPr algn="just"/>
            <a:endParaRPr lang="es-CO" sz="1900" dirty="0"/>
          </a:p>
          <a:p>
            <a:pPr algn="just"/>
            <a:r>
              <a:rPr lang="es-CO" sz="1900" b="1" dirty="0"/>
              <a:t>70%</a:t>
            </a:r>
            <a:r>
              <a:rPr lang="es-CO" sz="1900" dirty="0"/>
              <a:t> distribución conforme art. 91 L1708 de 2014</a:t>
            </a:r>
          </a:p>
          <a:p>
            <a:pPr algn="just"/>
            <a:endParaRPr lang="es-CO" sz="1900" dirty="0"/>
          </a:p>
          <a:p>
            <a:pPr marL="285750" indent="-285750" algn="just">
              <a:buFont typeface="Arial" panose="020B0604020202020204" pitchFamily="34" charset="0"/>
              <a:buChar char="•"/>
            </a:pPr>
            <a:r>
              <a:rPr lang="es-CO" sz="1900" dirty="0"/>
              <a:t>Cumplimiento de ordenes de devolución:</a:t>
            </a:r>
          </a:p>
          <a:p>
            <a:pPr marL="800100" lvl="1" indent="-342900" algn="just">
              <a:buFont typeface="Wingdings" panose="05000000000000000000" pitchFamily="2" charset="2"/>
              <a:buChar char="ü"/>
            </a:pPr>
            <a:r>
              <a:rPr lang="es-CO" sz="1900" dirty="0"/>
              <a:t>Descuentos por costos y gastos de administración</a:t>
            </a:r>
          </a:p>
          <a:p>
            <a:pPr marL="800100" lvl="1" indent="-342900" algn="just">
              <a:buFont typeface="Wingdings" panose="05000000000000000000" pitchFamily="2" charset="2"/>
              <a:buChar char="ü"/>
            </a:pPr>
            <a:r>
              <a:rPr lang="es-CO" sz="1900" dirty="0"/>
              <a:t>Si la orden supera la reserva técnica se podrá afectar los recursos del FRISCO – pasivo </a:t>
            </a:r>
          </a:p>
        </p:txBody>
      </p:sp>
      <p:sp>
        <p:nvSpPr>
          <p:cNvPr id="2" name="Abrir llave 1">
            <a:extLst>
              <a:ext uri="{FF2B5EF4-FFF2-40B4-BE49-F238E27FC236}">
                <a16:creationId xmlns:a16="http://schemas.microsoft.com/office/drawing/2014/main" id="{86C2B335-9966-4BDF-93D2-394DBDAAE2E8}"/>
              </a:ext>
            </a:extLst>
          </p:cNvPr>
          <p:cNvSpPr/>
          <p:nvPr/>
        </p:nvSpPr>
        <p:spPr>
          <a:xfrm>
            <a:off x="2304517" y="617296"/>
            <a:ext cx="627201" cy="5906319"/>
          </a:xfrm>
          <a:prstGeom prst="leftBrace">
            <a:avLst>
              <a:gd name="adj1" fmla="val 8333"/>
              <a:gd name="adj2" fmla="val 4500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3" name="CuadroTexto 2">
            <a:extLst>
              <a:ext uri="{FF2B5EF4-FFF2-40B4-BE49-F238E27FC236}">
                <a16:creationId xmlns:a16="http://schemas.microsoft.com/office/drawing/2014/main" id="{8B85D333-7888-4C0B-ACD8-3D6E229C0C62}"/>
              </a:ext>
            </a:extLst>
          </p:cNvPr>
          <p:cNvSpPr txBox="1"/>
          <p:nvPr/>
        </p:nvSpPr>
        <p:spPr>
          <a:xfrm>
            <a:off x="7621689" y="1733828"/>
            <a:ext cx="2924022" cy="646331"/>
          </a:xfrm>
          <a:prstGeom prst="rect">
            <a:avLst/>
          </a:prstGeom>
          <a:noFill/>
        </p:spPr>
        <p:txBody>
          <a:bodyPr wrap="square" rtlCol="0">
            <a:spAutoFit/>
          </a:bodyPr>
          <a:lstStyle/>
          <a:p>
            <a:r>
              <a:rPr lang="es-CO" dirty="0"/>
              <a:t>Chatarrización -Destrucción</a:t>
            </a:r>
          </a:p>
          <a:p>
            <a:r>
              <a:rPr lang="es-CO" dirty="0"/>
              <a:t>Demolición</a:t>
            </a:r>
          </a:p>
        </p:txBody>
      </p:sp>
    </p:spTree>
    <p:extLst>
      <p:ext uri="{BB962C8B-B14F-4D97-AF65-F5344CB8AC3E}">
        <p14:creationId xmlns:p14="http://schemas.microsoft.com/office/powerpoint/2010/main" val="1711182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C3C6A486-A3E3-4FE9-ADC1-9E53BFA44A9B}"/>
              </a:ext>
            </a:extLst>
          </p:cNvPr>
          <p:cNvSpPr txBox="1"/>
          <p:nvPr/>
        </p:nvSpPr>
        <p:spPr>
          <a:xfrm>
            <a:off x="675145" y="1987815"/>
            <a:ext cx="2259465" cy="861774"/>
          </a:xfrm>
          <a:prstGeom prst="rect">
            <a:avLst/>
          </a:prstGeom>
          <a:noFill/>
        </p:spPr>
        <p:txBody>
          <a:bodyPr wrap="square" rtlCol="0">
            <a:spAutoFit/>
          </a:bodyPr>
          <a:lstStyle/>
          <a:p>
            <a:pPr algn="ctr"/>
            <a:r>
              <a:rPr lang="es-CO" sz="2500" b="1" dirty="0">
                <a:solidFill>
                  <a:srgbClr val="00B0F0"/>
                </a:solidFill>
              </a:rPr>
              <a:t>ENAJENACIÓN</a:t>
            </a:r>
          </a:p>
          <a:p>
            <a:pPr algn="ctr"/>
            <a:r>
              <a:rPr lang="es-CO" sz="2500" b="1" dirty="0">
                <a:solidFill>
                  <a:srgbClr val="00B0F0"/>
                </a:solidFill>
              </a:rPr>
              <a:t> TEMPRANA</a:t>
            </a:r>
          </a:p>
        </p:txBody>
      </p:sp>
      <p:sp>
        <p:nvSpPr>
          <p:cNvPr id="9" name="CuadroTexto 8">
            <a:extLst>
              <a:ext uri="{FF2B5EF4-FFF2-40B4-BE49-F238E27FC236}">
                <a16:creationId xmlns:a16="http://schemas.microsoft.com/office/drawing/2014/main" id="{9F8BFC98-11C5-47B8-A6A3-D17D18DF0E54}"/>
              </a:ext>
            </a:extLst>
          </p:cNvPr>
          <p:cNvSpPr txBox="1"/>
          <p:nvPr/>
        </p:nvSpPr>
        <p:spPr>
          <a:xfrm>
            <a:off x="1176529" y="1218374"/>
            <a:ext cx="979759" cy="769441"/>
          </a:xfrm>
          <a:prstGeom prst="rect">
            <a:avLst/>
          </a:prstGeom>
          <a:noFill/>
        </p:spPr>
        <p:txBody>
          <a:bodyPr wrap="square" rtlCol="0">
            <a:spAutoFit/>
          </a:bodyPr>
          <a:lstStyle/>
          <a:p>
            <a:pPr algn="ctr"/>
            <a:r>
              <a:rPr lang="es-CO" sz="4400" b="1" dirty="0">
                <a:solidFill>
                  <a:schemeClr val="accent5"/>
                </a:solidFill>
                <a:effectLst>
                  <a:outerShdw blurRad="38100" dist="38100" dir="2700000" algn="tl">
                    <a:srgbClr val="000000">
                      <a:alpha val="43137"/>
                    </a:srgbClr>
                  </a:outerShdw>
                </a:effectLst>
              </a:rPr>
              <a:t>9</a:t>
            </a:r>
          </a:p>
        </p:txBody>
      </p:sp>
      <p:sp>
        <p:nvSpPr>
          <p:cNvPr id="2" name="Abrir llave 1">
            <a:extLst>
              <a:ext uri="{FF2B5EF4-FFF2-40B4-BE49-F238E27FC236}">
                <a16:creationId xmlns:a16="http://schemas.microsoft.com/office/drawing/2014/main" id="{86C2B335-9966-4BDF-93D2-394DBDAAE2E8}"/>
              </a:ext>
            </a:extLst>
          </p:cNvPr>
          <p:cNvSpPr/>
          <p:nvPr/>
        </p:nvSpPr>
        <p:spPr>
          <a:xfrm>
            <a:off x="3712932" y="882085"/>
            <a:ext cx="627201" cy="5279922"/>
          </a:xfrm>
          <a:prstGeom prst="leftBrace">
            <a:avLst>
              <a:gd name="adj1" fmla="val 8333"/>
              <a:gd name="adj2" fmla="val 4525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3" name="CuadroTexto 12">
            <a:extLst>
              <a:ext uri="{FF2B5EF4-FFF2-40B4-BE49-F238E27FC236}">
                <a16:creationId xmlns:a16="http://schemas.microsoft.com/office/drawing/2014/main" id="{E6868ED6-56A3-4FD4-94F8-0A2291EB7BCF}"/>
              </a:ext>
            </a:extLst>
          </p:cNvPr>
          <p:cNvSpPr txBox="1"/>
          <p:nvPr/>
        </p:nvSpPr>
        <p:spPr>
          <a:xfrm>
            <a:off x="4070920" y="922339"/>
            <a:ext cx="7845968" cy="5078313"/>
          </a:xfrm>
          <a:prstGeom prst="rect">
            <a:avLst/>
          </a:prstGeom>
          <a:noFill/>
        </p:spPr>
        <p:txBody>
          <a:bodyPr wrap="square" rtlCol="0">
            <a:spAutoFit/>
          </a:bodyPr>
          <a:lstStyle/>
          <a:p>
            <a:pPr algn="just"/>
            <a:endParaRPr lang="es-CO" dirty="0"/>
          </a:p>
          <a:p>
            <a:pPr marL="342900" indent="-342900" algn="just">
              <a:buFont typeface="Arial" panose="020B0604020202020204" pitchFamily="34" charset="0"/>
              <a:buChar char="•"/>
            </a:pPr>
            <a:r>
              <a:rPr lang="es-CO" dirty="0"/>
              <a:t>Efectos de la Resolución de Enajenación Temprana para </a:t>
            </a:r>
            <a:r>
              <a:rPr lang="es-CO" b="1" dirty="0"/>
              <a:t>SOCIEDADES – ESTABLECIMIENTOS DE COMERCIO O PARTICIPACION ACCIONARIA</a:t>
            </a:r>
            <a:r>
              <a:rPr lang="es-CO" dirty="0"/>
              <a:t>:</a:t>
            </a:r>
          </a:p>
          <a:p>
            <a:pPr algn="just"/>
            <a:endParaRPr lang="es-CO" dirty="0"/>
          </a:p>
          <a:p>
            <a:pPr algn="ctr"/>
            <a:r>
              <a:rPr lang="es-CO" b="1" dirty="0"/>
              <a:t>ORDEN A LAS CAMARAS DE COMERCIO</a:t>
            </a:r>
          </a:p>
          <a:p>
            <a:pPr algn="just"/>
            <a:endParaRPr lang="es-CO" dirty="0"/>
          </a:p>
          <a:p>
            <a:pPr marL="742950" lvl="1" indent="-285750" algn="just">
              <a:buFont typeface="Wingdings" panose="05000000000000000000" pitchFamily="2" charset="2"/>
              <a:buChar char="ü"/>
            </a:pPr>
            <a:r>
              <a:rPr lang="es-CO" dirty="0"/>
              <a:t>Inscripción del acto administrativo del FRISCO que ordena:	</a:t>
            </a:r>
          </a:p>
          <a:p>
            <a:pPr marL="1200150" lvl="2" indent="-285750" algn="just">
              <a:buFont typeface="Arial" panose="020B0604020202020204" pitchFamily="34" charset="0"/>
              <a:buChar char="•"/>
            </a:pPr>
            <a:r>
              <a:rPr lang="es-CO" dirty="0"/>
              <a:t>Cancelación de medidas cautelares inscritas en registros mercantiles.</a:t>
            </a:r>
          </a:p>
          <a:p>
            <a:pPr marL="1200150" lvl="2" indent="-285750" algn="just">
              <a:buFont typeface="Arial" panose="020B0604020202020204" pitchFamily="34" charset="0"/>
              <a:buChar char="•"/>
            </a:pPr>
            <a:r>
              <a:rPr lang="es-CO" dirty="0"/>
              <a:t>Transferencia de dominio al FRISCO, si es procedente.</a:t>
            </a:r>
          </a:p>
          <a:p>
            <a:pPr marL="1200150" lvl="2" indent="-285750" algn="just">
              <a:buFont typeface="Arial" panose="020B0604020202020204" pitchFamily="34" charset="0"/>
              <a:buChar char="•"/>
            </a:pPr>
            <a:r>
              <a:rPr lang="es-CO" dirty="0"/>
              <a:t>Acta de Junta de Socios o Asamblea de accionistas que apruebe la cuenta final de liquidación.</a:t>
            </a:r>
          </a:p>
          <a:p>
            <a:pPr marL="1200150" lvl="2" indent="-285750" algn="just">
              <a:buFont typeface="Arial" panose="020B0604020202020204" pitchFamily="34" charset="0"/>
              <a:buChar char="•"/>
            </a:pPr>
            <a:r>
              <a:rPr lang="es-CO" dirty="0"/>
              <a:t>Cancelación de matrícula mercantil.</a:t>
            </a:r>
          </a:p>
          <a:p>
            <a:pPr lvl="1" algn="just"/>
            <a:endParaRPr lang="es-CO" dirty="0"/>
          </a:p>
          <a:p>
            <a:pPr marL="342900" indent="-342900" algn="just">
              <a:buFont typeface="Arial" panose="020B0604020202020204" pitchFamily="34" charset="0"/>
              <a:buChar char="•"/>
            </a:pPr>
            <a:r>
              <a:rPr lang="es-CO" dirty="0"/>
              <a:t>Orden a las autoridades de Registro (</a:t>
            </a:r>
            <a:r>
              <a:rPr lang="es-CO" dirty="0" err="1"/>
              <a:t>Supernotariado</a:t>
            </a:r>
            <a:r>
              <a:rPr lang="es-CO" dirty="0"/>
              <a:t>, ORIPS, </a:t>
            </a:r>
            <a:r>
              <a:rPr lang="es-CO" dirty="0" err="1"/>
              <a:t>Areonáutica</a:t>
            </a:r>
            <a:r>
              <a:rPr lang="es-CO" dirty="0"/>
              <a:t>, </a:t>
            </a:r>
            <a:r>
              <a:rPr lang="es-CO" dirty="0" err="1"/>
              <a:t>Capitanias</a:t>
            </a:r>
            <a:r>
              <a:rPr lang="es-CO" dirty="0"/>
              <a:t> de puerto, </a:t>
            </a:r>
            <a:r>
              <a:rPr lang="es-CO" dirty="0" err="1"/>
              <a:t>MinTransporte</a:t>
            </a:r>
            <a:r>
              <a:rPr lang="es-CO" dirty="0"/>
              <a:t>, Secretarías de Hacienda y Cámaras de Comercio para:</a:t>
            </a:r>
          </a:p>
          <a:p>
            <a:pPr marL="742950" lvl="1" indent="-285750" algn="just">
              <a:buFont typeface="Wingdings" panose="05000000000000000000" pitchFamily="2" charset="2"/>
              <a:buChar char="ü"/>
            </a:pPr>
            <a:r>
              <a:rPr lang="es-CO" dirty="0"/>
              <a:t>Adoptar los instrumentos necesarios para el registro de la resolución de ET</a:t>
            </a:r>
          </a:p>
        </p:txBody>
      </p:sp>
      <p:cxnSp>
        <p:nvCxnSpPr>
          <p:cNvPr id="5" name="Conector recto de flecha 4">
            <a:extLst>
              <a:ext uri="{FF2B5EF4-FFF2-40B4-BE49-F238E27FC236}">
                <a16:creationId xmlns:a16="http://schemas.microsoft.com/office/drawing/2014/main" id="{B21C1B5A-BA26-406D-85F1-81B47382F909}"/>
              </a:ext>
            </a:extLst>
          </p:cNvPr>
          <p:cNvCxnSpPr>
            <a:cxnSpLocks/>
          </p:cNvCxnSpPr>
          <p:nvPr/>
        </p:nvCxnSpPr>
        <p:spPr>
          <a:xfrm>
            <a:off x="1817927" y="2920402"/>
            <a:ext cx="0" cy="601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8EAF68FD-8701-495C-88E8-693BB310A60C}"/>
              </a:ext>
            </a:extLst>
          </p:cNvPr>
          <p:cNvSpPr txBox="1"/>
          <p:nvPr/>
        </p:nvSpPr>
        <p:spPr>
          <a:xfrm>
            <a:off x="147936" y="3532242"/>
            <a:ext cx="3564993" cy="2308324"/>
          </a:xfrm>
          <a:prstGeom prst="rect">
            <a:avLst/>
          </a:prstGeom>
          <a:noFill/>
        </p:spPr>
        <p:txBody>
          <a:bodyPr wrap="square" rtlCol="0">
            <a:spAutoFit/>
          </a:bodyPr>
          <a:lstStyle/>
          <a:p>
            <a:pPr algn="just"/>
            <a:r>
              <a:rPr lang="es-CO" b="1" dirty="0"/>
              <a:t>SOCIEDADES: </a:t>
            </a:r>
            <a:r>
              <a:rPr lang="es-CO" dirty="0"/>
              <a:t>comprende la totalidad el porcentajes de cuotas partes y acciones.</a:t>
            </a:r>
          </a:p>
          <a:p>
            <a:pPr algn="just"/>
            <a:endParaRPr lang="es-CO" b="1" dirty="0"/>
          </a:p>
          <a:p>
            <a:pPr algn="just"/>
            <a:r>
              <a:rPr lang="es-CO" b="1" dirty="0"/>
              <a:t>ESTABLECIMIENTOS DE COMERCIO</a:t>
            </a:r>
          </a:p>
          <a:p>
            <a:pPr algn="just"/>
            <a:endParaRPr lang="es-CO" b="1" dirty="0"/>
          </a:p>
          <a:p>
            <a:pPr algn="just"/>
            <a:r>
              <a:rPr lang="es-CO" b="1" dirty="0"/>
              <a:t>PROCESOS LQUIDATORIOS</a:t>
            </a:r>
          </a:p>
          <a:p>
            <a:pPr algn="just"/>
            <a:endParaRPr lang="es-CO" b="1" dirty="0"/>
          </a:p>
        </p:txBody>
      </p:sp>
    </p:spTree>
    <p:extLst>
      <p:ext uri="{BB962C8B-B14F-4D97-AF65-F5344CB8AC3E}">
        <p14:creationId xmlns:p14="http://schemas.microsoft.com/office/powerpoint/2010/main" val="42945666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C3C6A486-A3E3-4FE9-ADC1-9E53BFA44A9B}"/>
              </a:ext>
            </a:extLst>
          </p:cNvPr>
          <p:cNvSpPr txBox="1"/>
          <p:nvPr/>
        </p:nvSpPr>
        <p:spPr>
          <a:xfrm>
            <a:off x="2749626" y="1136855"/>
            <a:ext cx="4494064" cy="584775"/>
          </a:xfrm>
          <a:prstGeom prst="rect">
            <a:avLst/>
          </a:prstGeom>
          <a:noFill/>
        </p:spPr>
        <p:txBody>
          <a:bodyPr wrap="square" rtlCol="0">
            <a:spAutoFit/>
          </a:bodyPr>
          <a:lstStyle/>
          <a:p>
            <a:pPr algn="ctr"/>
            <a:r>
              <a:rPr lang="es-CO" sz="3200" b="1" dirty="0">
                <a:solidFill>
                  <a:schemeClr val="tx2"/>
                </a:solidFill>
                <a:effectLst>
                  <a:outerShdw blurRad="38100" dist="38100" dir="2700000" algn="tl">
                    <a:srgbClr val="000000">
                      <a:alpha val="43137"/>
                    </a:srgbClr>
                  </a:outerShdw>
                </a:effectLst>
              </a:rPr>
              <a:t>CONTRATACIÓN</a:t>
            </a:r>
          </a:p>
        </p:txBody>
      </p:sp>
      <p:sp>
        <p:nvSpPr>
          <p:cNvPr id="9" name="CuadroTexto 8">
            <a:extLst>
              <a:ext uri="{FF2B5EF4-FFF2-40B4-BE49-F238E27FC236}">
                <a16:creationId xmlns:a16="http://schemas.microsoft.com/office/drawing/2014/main" id="{9F8BFC98-11C5-47B8-A6A3-D17D18DF0E54}"/>
              </a:ext>
            </a:extLst>
          </p:cNvPr>
          <p:cNvSpPr txBox="1"/>
          <p:nvPr/>
        </p:nvSpPr>
        <p:spPr>
          <a:xfrm>
            <a:off x="4572000" y="570494"/>
            <a:ext cx="1127243" cy="769441"/>
          </a:xfrm>
          <a:prstGeom prst="rect">
            <a:avLst/>
          </a:prstGeom>
          <a:noFill/>
        </p:spPr>
        <p:txBody>
          <a:bodyPr wrap="square" rtlCol="0">
            <a:spAutoFit/>
          </a:bodyPr>
          <a:lstStyle/>
          <a:p>
            <a:pPr algn="ctr"/>
            <a:r>
              <a:rPr lang="es-CO" sz="4400" b="1" dirty="0">
                <a:solidFill>
                  <a:schemeClr val="tx2"/>
                </a:solidFill>
                <a:effectLst>
                  <a:outerShdw blurRad="38100" dist="38100" dir="2700000" algn="tl">
                    <a:srgbClr val="000000">
                      <a:alpha val="43137"/>
                    </a:srgbClr>
                  </a:outerShdw>
                </a:effectLst>
              </a:rPr>
              <a:t>10</a:t>
            </a:r>
          </a:p>
        </p:txBody>
      </p:sp>
      <p:sp>
        <p:nvSpPr>
          <p:cNvPr id="3" name="CuadroTexto 2">
            <a:extLst>
              <a:ext uri="{FF2B5EF4-FFF2-40B4-BE49-F238E27FC236}">
                <a16:creationId xmlns:a16="http://schemas.microsoft.com/office/drawing/2014/main" id="{CBE01A3B-B701-4CBD-A384-0650A3A61483}"/>
              </a:ext>
            </a:extLst>
          </p:cNvPr>
          <p:cNvSpPr txBox="1"/>
          <p:nvPr/>
        </p:nvSpPr>
        <p:spPr>
          <a:xfrm>
            <a:off x="446782" y="2287991"/>
            <a:ext cx="4849763" cy="646331"/>
          </a:xfrm>
          <a:prstGeom prst="rect">
            <a:avLst/>
          </a:prstGeom>
          <a:noFill/>
        </p:spPr>
        <p:txBody>
          <a:bodyPr wrap="square" rtlCol="0">
            <a:spAutoFit/>
          </a:bodyPr>
          <a:lstStyle/>
          <a:p>
            <a:pPr algn="ctr"/>
            <a:r>
              <a:rPr lang="es-CO" b="1" dirty="0"/>
              <a:t>Modificación al procedimiento</a:t>
            </a:r>
          </a:p>
          <a:p>
            <a:pPr marL="285750" indent="-285750" algn="ctr">
              <a:buFont typeface="Arial" panose="020B0604020202020204" pitchFamily="34" charset="0"/>
              <a:buChar char="•"/>
            </a:pPr>
            <a:r>
              <a:rPr lang="es-CO" dirty="0"/>
              <a:t>Venta en sobre cerrado. </a:t>
            </a:r>
          </a:p>
        </p:txBody>
      </p:sp>
      <p:sp>
        <p:nvSpPr>
          <p:cNvPr id="16" name="CuadroTexto 15">
            <a:extLst>
              <a:ext uri="{FF2B5EF4-FFF2-40B4-BE49-F238E27FC236}">
                <a16:creationId xmlns:a16="http://schemas.microsoft.com/office/drawing/2014/main" id="{F08D6F0C-1E0C-4CDE-A5D2-FCF6CF5FB349}"/>
              </a:ext>
            </a:extLst>
          </p:cNvPr>
          <p:cNvSpPr txBox="1"/>
          <p:nvPr/>
        </p:nvSpPr>
        <p:spPr>
          <a:xfrm>
            <a:off x="6096000" y="2229980"/>
            <a:ext cx="5155381" cy="2031325"/>
          </a:xfrm>
          <a:prstGeom prst="rect">
            <a:avLst/>
          </a:prstGeom>
          <a:noFill/>
        </p:spPr>
        <p:txBody>
          <a:bodyPr wrap="square" rtlCol="0">
            <a:spAutoFit/>
          </a:bodyPr>
          <a:lstStyle/>
          <a:p>
            <a:pPr algn="ctr"/>
            <a:r>
              <a:rPr lang="es-CO" b="1" dirty="0"/>
              <a:t>Contrato de arrendamiento:</a:t>
            </a:r>
          </a:p>
          <a:p>
            <a:pPr algn="ctr"/>
            <a:endParaRPr lang="es-CO" b="1" dirty="0"/>
          </a:p>
          <a:p>
            <a:pPr algn="just"/>
            <a:r>
              <a:rPr lang="es-CO" dirty="0"/>
              <a:t>Dentro del estudio que adelante la SAE debe contar con una </a:t>
            </a:r>
            <a:r>
              <a:rPr lang="es-CO" b="1" dirty="0"/>
              <a:t>declaración del interesado de no tener relación con el afectado según inhabilidades e incompatibilidades del Régimen de Contratación Estatal.</a:t>
            </a:r>
            <a:endParaRPr lang="es-CO" dirty="0"/>
          </a:p>
        </p:txBody>
      </p:sp>
      <p:cxnSp>
        <p:nvCxnSpPr>
          <p:cNvPr id="17" name="Conector recto de flecha 16">
            <a:extLst>
              <a:ext uri="{FF2B5EF4-FFF2-40B4-BE49-F238E27FC236}">
                <a16:creationId xmlns:a16="http://schemas.microsoft.com/office/drawing/2014/main" id="{B5A29ED3-99A0-4915-B7D9-2DB9EA64EDC6}"/>
              </a:ext>
            </a:extLst>
          </p:cNvPr>
          <p:cNvCxnSpPr/>
          <p:nvPr/>
        </p:nvCxnSpPr>
        <p:spPr>
          <a:xfrm>
            <a:off x="8716161" y="4412609"/>
            <a:ext cx="0" cy="536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ángulo 17">
            <a:extLst>
              <a:ext uri="{FF2B5EF4-FFF2-40B4-BE49-F238E27FC236}">
                <a16:creationId xmlns:a16="http://schemas.microsoft.com/office/drawing/2014/main" id="{5DC1CE42-C859-4959-A554-CECEB6562EF8}"/>
              </a:ext>
            </a:extLst>
          </p:cNvPr>
          <p:cNvSpPr/>
          <p:nvPr/>
        </p:nvSpPr>
        <p:spPr>
          <a:xfrm>
            <a:off x="5778500" y="4979358"/>
            <a:ext cx="6096000" cy="923330"/>
          </a:xfrm>
          <a:prstGeom prst="rect">
            <a:avLst/>
          </a:prstGeom>
        </p:spPr>
        <p:txBody>
          <a:bodyPr>
            <a:spAutoFit/>
          </a:bodyPr>
          <a:lstStyle/>
          <a:p>
            <a:pPr algn="just"/>
            <a:r>
              <a:rPr lang="es-CO" dirty="0"/>
              <a:t>Cónyuges o compañeros permanentes y quienes se encuentren dentro del segundo grado de consanguinidad o segundo de afinidad.</a:t>
            </a:r>
          </a:p>
        </p:txBody>
      </p:sp>
    </p:spTree>
    <p:extLst>
      <p:ext uri="{BB962C8B-B14F-4D97-AF65-F5344CB8AC3E}">
        <p14:creationId xmlns:p14="http://schemas.microsoft.com/office/powerpoint/2010/main" val="34625695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14DE3D90-BE6F-4882-8A4A-589EDEDEC3A9}"/>
              </a:ext>
            </a:extLst>
          </p:cNvPr>
          <p:cNvSpPr txBox="1"/>
          <p:nvPr/>
        </p:nvSpPr>
        <p:spPr>
          <a:xfrm>
            <a:off x="3101175" y="884569"/>
            <a:ext cx="3220724" cy="861774"/>
          </a:xfrm>
          <a:prstGeom prst="rect">
            <a:avLst/>
          </a:prstGeom>
          <a:noFill/>
        </p:spPr>
        <p:txBody>
          <a:bodyPr wrap="square" rtlCol="0">
            <a:spAutoFit/>
          </a:bodyPr>
          <a:lstStyle/>
          <a:p>
            <a:pPr algn="ctr"/>
            <a:r>
              <a:rPr lang="es-CO" sz="2500" b="1" dirty="0">
                <a:solidFill>
                  <a:schemeClr val="accent2"/>
                </a:solidFill>
              </a:rPr>
              <a:t>ELIMINACIÓN COMITÉ DE ASIGNACIONES</a:t>
            </a:r>
          </a:p>
        </p:txBody>
      </p:sp>
      <p:sp>
        <p:nvSpPr>
          <p:cNvPr id="16" name="CuadroTexto 15">
            <a:extLst>
              <a:ext uri="{FF2B5EF4-FFF2-40B4-BE49-F238E27FC236}">
                <a16:creationId xmlns:a16="http://schemas.microsoft.com/office/drawing/2014/main" id="{F7E7762D-660C-434C-85EA-B562B1964FD3}"/>
              </a:ext>
            </a:extLst>
          </p:cNvPr>
          <p:cNvSpPr txBox="1"/>
          <p:nvPr/>
        </p:nvSpPr>
        <p:spPr>
          <a:xfrm>
            <a:off x="4008378" y="171306"/>
            <a:ext cx="1127243" cy="769441"/>
          </a:xfrm>
          <a:prstGeom prst="rect">
            <a:avLst/>
          </a:prstGeom>
          <a:noFill/>
        </p:spPr>
        <p:txBody>
          <a:bodyPr wrap="square" rtlCol="0">
            <a:spAutoFit/>
          </a:bodyPr>
          <a:lstStyle/>
          <a:p>
            <a:pPr algn="ctr"/>
            <a:r>
              <a:rPr lang="es-CO" sz="4400" b="1" dirty="0">
                <a:solidFill>
                  <a:schemeClr val="accent2"/>
                </a:solidFill>
                <a:effectLst>
                  <a:outerShdw blurRad="38100" dist="38100" dir="2700000" algn="tl">
                    <a:srgbClr val="000000">
                      <a:alpha val="43137"/>
                    </a:srgbClr>
                  </a:outerShdw>
                </a:effectLst>
              </a:rPr>
              <a:t>10</a:t>
            </a:r>
          </a:p>
        </p:txBody>
      </p:sp>
      <p:sp>
        <p:nvSpPr>
          <p:cNvPr id="18" name="CuadroTexto 17">
            <a:extLst>
              <a:ext uri="{FF2B5EF4-FFF2-40B4-BE49-F238E27FC236}">
                <a16:creationId xmlns:a16="http://schemas.microsoft.com/office/drawing/2014/main" id="{16B5EB94-7AD8-4083-9177-807492525CD9}"/>
              </a:ext>
            </a:extLst>
          </p:cNvPr>
          <p:cNvSpPr txBox="1"/>
          <p:nvPr/>
        </p:nvSpPr>
        <p:spPr>
          <a:xfrm>
            <a:off x="2881178" y="2324705"/>
            <a:ext cx="7860889" cy="1631216"/>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s-CO" sz="2000" dirty="0"/>
              <a:t>El administrador del FRISCO - Asigna definitivamente – acto administrativo: </a:t>
            </a:r>
          </a:p>
          <a:p>
            <a:pPr marL="342900" indent="-342900" algn="just">
              <a:buFont typeface="Arial" panose="020B0604020202020204" pitchFamily="34" charset="0"/>
              <a:buChar char="•"/>
            </a:pPr>
            <a:r>
              <a:rPr lang="es-CO" sz="2000" dirty="0"/>
              <a:t>Vehículos, motonaves y aeronaves (destinación provisional)</a:t>
            </a:r>
          </a:p>
          <a:p>
            <a:pPr marL="342900" indent="-342900" algn="just">
              <a:buFont typeface="Arial" panose="020B0604020202020204" pitchFamily="34" charset="0"/>
              <a:buChar char="•"/>
            </a:pPr>
            <a:r>
              <a:rPr lang="es-CO" sz="2000" dirty="0"/>
              <a:t>Donación </a:t>
            </a:r>
          </a:p>
          <a:p>
            <a:pPr marL="342900" indent="-342900" algn="just">
              <a:buFont typeface="Arial" panose="020B0604020202020204" pitchFamily="34" charset="0"/>
              <a:buChar char="•"/>
            </a:pPr>
            <a:r>
              <a:rPr lang="es-CO" sz="2000" dirty="0"/>
              <a:t>Destinaciones especificas de Ley - inmuebles</a:t>
            </a:r>
          </a:p>
        </p:txBody>
      </p:sp>
      <p:cxnSp>
        <p:nvCxnSpPr>
          <p:cNvPr id="19" name="Conector recto de flecha 18">
            <a:extLst>
              <a:ext uri="{FF2B5EF4-FFF2-40B4-BE49-F238E27FC236}">
                <a16:creationId xmlns:a16="http://schemas.microsoft.com/office/drawing/2014/main" id="{72380543-E94C-46B4-8D5D-5C6B95914D4C}"/>
              </a:ext>
            </a:extLst>
          </p:cNvPr>
          <p:cNvCxnSpPr/>
          <p:nvPr/>
        </p:nvCxnSpPr>
        <p:spPr>
          <a:xfrm>
            <a:off x="2689449" y="1185904"/>
            <a:ext cx="0" cy="5604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89F9DCB9-80CE-4633-BDC8-58108E61D13E}"/>
              </a:ext>
            </a:extLst>
          </p:cNvPr>
          <p:cNvSpPr/>
          <p:nvPr/>
        </p:nvSpPr>
        <p:spPr>
          <a:xfrm>
            <a:off x="339558" y="1930767"/>
            <a:ext cx="2947219" cy="369332"/>
          </a:xfrm>
          <a:prstGeom prst="rect">
            <a:avLst/>
          </a:prstGeom>
        </p:spPr>
        <p:txBody>
          <a:bodyPr wrap="square">
            <a:spAutoFit/>
          </a:bodyPr>
          <a:lstStyle/>
          <a:p>
            <a:r>
              <a:rPr lang="es-CO" dirty="0"/>
              <a:t>Se cumplían funciones de Ley</a:t>
            </a:r>
          </a:p>
        </p:txBody>
      </p:sp>
      <p:sp>
        <p:nvSpPr>
          <p:cNvPr id="21" name="Cerrar llave 20">
            <a:extLst>
              <a:ext uri="{FF2B5EF4-FFF2-40B4-BE49-F238E27FC236}">
                <a16:creationId xmlns:a16="http://schemas.microsoft.com/office/drawing/2014/main" id="{C00F659D-993E-4F9A-86CB-5A15AC1EC7B1}"/>
              </a:ext>
            </a:extLst>
          </p:cNvPr>
          <p:cNvSpPr/>
          <p:nvPr/>
        </p:nvSpPr>
        <p:spPr>
          <a:xfrm rot="10800000" flipH="1">
            <a:off x="9584895" y="2853106"/>
            <a:ext cx="249249" cy="79106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2" name="Rectángulo 21">
            <a:extLst>
              <a:ext uri="{FF2B5EF4-FFF2-40B4-BE49-F238E27FC236}">
                <a16:creationId xmlns:a16="http://schemas.microsoft.com/office/drawing/2014/main" id="{104593FE-4483-421F-B7E4-25DFACB1917F}"/>
              </a:ext>
            </a:extLst>
          </p:cNvPr>
          <p:cNvSpPr/>
          <p:nvPr/>
        </p:nvSpPr>
        <p:spPr>
          <a:xfrm>
            <a:off x="10002929" y="2860050"/>
            <a:ext cx="2189071" cy="923330"/>
          </a:xfrm>
          <a:prstGeom prst="rect">
            <a:avLst/>
          </a:prstGeom>
        </p:spPr>
        <p:txBody>
          <a:bodyPr wrap="square">
            <a:spAutoFit/>
          </a:bodyPr>
          <a:lstStyle/>
          <a:p>
            <a:r>
              <a:rPr lang="es-CO" dirty="0"/>
              <a:t>Afectación porcentaje Gobierno Nacional.</a:t>
            </a:r>
          </a:p>
        </p:txBody>
      </p:sp>
      <p:sp>
        <p:nvSpPr>
          <p:cNvPr id="23" name="CuadroTexto 22">
            <a:extLst>
              <a:ext uri="{FF2B5EF4-FFF2-40B4-BE49-F238E27FC236}">
                <a16:creationId xmlns:a16="http://schemas.microsoft.com/office/drawing/2014/main" id="{A75D7EFA-514B-4A39-A81F-32337B5D08A3}"/>
              </a:ext>
            </a:extLst>
          </p:cNvPr>
          <p:cNvSpPr txBox="1"/>
          <p:nvPr/>
        </p:nvSpPr>
        <p:spPr>
          <a:xfrm>
            <a:off x="950224" y="4684358"/>
            <a:ext cx="4673106" cy="477054"/>
          </a:xfrm>
          <a:prstGeom prst="rect">
            <a:avLst/>
          </a:prstGeom>
          <a:noFill/>
        </p:spPr>
        <p:txBody>
          <a:bodyPr wrap="square" rtlCol="0">
            <a:spAutoFit/>
          </a:bodyPr>
          <a:lstStyle/>
          <a:p>
            <a:pPr algn="ctr"/>
            <a:r>
              <a:rPr lang="es-CO" sz="2500" b="1" dirty="0">
                <a:solidFill>
                  <a:schemeClr val="accent2"/>
                </a:solidFill>
              </a:rPr>
              <a:t>BIENES RURALES EXTINTOS</a:t>
            </a:r>
          </a:p>
        </p:txBody>
      </p:sp>
      <p:sp>
        <p:nvSpPr>
          <p:cNvPr id="24" name="CuadroTexto 23">
            <a:extLst>
              <a:ext uri="{FF2B5EF4-FFF2-40B4-BE49-F238E27FC236}">
                <a16:creationId xmlns:a16="http://schemas.microsoft.com/office/drawing/2014/main" id="{AFA278C5-F787-45DF-92B0-D1648E5F8ECC}"/>
              </a:ext>
            </a:extLst>
          </p:cNvPr>
          <p:cNvSpPr txBox="1"/>
          <p:nvPr/>
        </p:nvSpPr>
        <p:spPr>
          <a:xfrm>
            <a:off x="870568" y="4094049"/>
            <a:ext cx="1127243" cy="769441"/>
          </a:xfrm>
          <a:prstGeom prst="rect">
            <a:avLst/>
          </a:prstGeom>
          <a:noFill/>
        </p:spPr>
        <p:txBody>
          <a:bodyPr wrap="square" rtlCol="0">
            <a:spAutoFit/>
          </a:bodyPr>
          <a:lstStyle/>
          <a:p>
            <a:pPr algn="ctr"/>
            <a:r>
              <a:rPr lang="es-CO" sz="4400" b="1" dirty="0">
                <a:solidFill>
                  <a:schemeClr val="accent2"/>
                </a:solidFill>
                <a:effectLst>
                  <a:outerShdw blurRad="38100" dist="38100" dir="2700000" algn="tl">
                    <a:srgbClr val="000000">
                      <a:alpha val="43137"/>
                    </a:srgbClr>
                  </a:outerShdw>
                </a:effectLst>
              </a:rPr>
              <a:t>11</a:t>
            </a:r>
          </a:p>
        </p:txBody>
      </p:sp>
      <p:sp>
        <p:nvSpPr>
          <p:cNvPr id="25" name="Rectángulo 24">
            <a:extLst>
              <a:ext uri="{FF2B5EF4-FFF2-40B4-BE49-F238E27FC236}">
                <a16:creationId xmlns:a16="http://schemas.microsoft.com/office/drawing/2014/main" id="{8C606DBC-657E-431D-809D-FDA45E3EE3C1}"/>
              </a:ext>
            </a:extLst>
          </p:cNvPr>
          <p:cNvSpPr/>
          <p:nvPr/>
        </p:nvSpPr>
        <p:spPr>
          <a:xfrm>
            <a:off x="715621" y="5181148"/>
            <a:ext cx="6629075" cy="1600438"/>
          </a:xfrm>
          <a:prstGeom prst="rect">
            <a:avLst/>
          </a:prstGeom>
        </p:spPr>
        <p:txBody>
          <a:bodyPr wrap="square">
            <a:spAutoFit/>
          </a:bodyPr>
          <a:lstStyle/>
          <a:p>
            <a:pPr marL="342900" indent="-342900">
              <a:buFont typeface="Wingdings" panose="05000000000000000000" pitchFamily="2" charset="2"/>
              <a:buChar char="ü"/>
            </a:pPr>
            <a:r>
              <a:rPr lang="es-CO" sz="2000" dirty="0"/>
              <a:t>Autorización de comercialización si hay desistimiento de la ANT</a:t>
            </a:r>
          </a:p>
          <a:p>
            <a:pPr marL="342900" indent="-342900">
              <a:buFont typeface="Wingdings" panose="05000000000000000000" pitchFamily="2" charset="2"/>
              <a:buChar char="ü"/>
            </a:pPr>
            <a:r>
              <a:rPr lang="es-CO" sz="2000" dirty="0"/>
              <a:t>Los recursos deben entregarse al gobierno nacional para acceso a tierras</a:t>
            </a:r>
          </a:p>
          <a:p>
            <a:pPr lvl="0"/>
            <a:endParaRPr lang="es-CO" dirty="0"/>
          </a:p>
        </p:txBody>
      </p:sp>
    </p:spTree>
    <p:extLst>
      <p:ext uri="{BB962C8B-B14F-4D97-AF65-F5344CB8AC3E}">
        <p14:creationId xmlns:p14="http://schemas.microsoft.com/office/powerpoint/2010/main" val="21679299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14DE3D90-BE6F-4882-8A4A-589EDEDEC3A9}"/>
              </a:ext>
            </a:extLst>
          </p:cNvPr>
          <p:cNvSpPr txBox="1"/>
          <p:nvPr/>
        </p:nvSpPr>
        <p:spPr>
          <a:xfrm>
            <a:off x="1997811" y="921819"/>
            <a:ext cx="6477307" cy="477054"/>
          </a:xfrm>
          <a:prstGeom prst="rect">
            <a:avLst/>
          </a:prstGeom>
          <a:noFill/>
        </p:spPr>
        <p:txBody>
          <a:bodyPr wrap="square" rtlCol="0">
            <a:spAutoFit/>
          </a:bodyPr>
          <a:lstStyle/>
          <a:p>
            <a:pPr algn="ctr"/>
            <a:r>
              <a:rPr lang="es-CO" sz="2500" b="1" dirty="0">
                <a:solidFill>
                  <a:schemeClr val="accent2"/>
                </a:solidFill>
              </a:rPr>
              <a:t>PROCEDIMIENTO DE DONACION</a:t>
            </a:r>
          </a:p>
        </p:txBody>
      </p:sp>
      <p:graphicFrame>
        <p:nvGraphicFramePr>
          <p:cNvPr id="2" name="Diagrama 1">
            <a:extLst>
              <a:ext uri="{FF2B5EF4-FFF2-40B4-BE49-F238E27FC236}">
                <a16:creationId xmlns:a16="http://schemas.microsoft.com/office/drawing/2014/main" id="{01E6805F-ACEF-4DAF-A504-6D8143D5A3BB}"/>
              </a:ext>
            </a:extLst>
          </p:cNvPr>
          <p:cNvGraphicFramePr/>
          <p:nvPr>
            <p:extLst>
              <p:ext uri="{D42A27DB-BD31-4B8C-83A1-F6EECF244321}">
                <p14:modId xmlns:p14="http://schemas.microsoft.com/office/powerpoint/2010/main" val="3378218259"/>
              </p:ext>
            </p:extLst>
          </p:nvPr>
        </p:nvGraphicFramePr>
        <p:xfrm>
          <a:off x="282676" y="617126"/>
          <a:ext cx="11626648" cy="43773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CuadroTexto 2">
            <a:extLst>
              <a:ext uri="{FF2B5EF4-FFF2-40B4-BE49-F238E27FC236}">
                <a16:creationId xmlns:a16="http://schemas.microsoft.com/office/drawing/2014/main" id="{B9A84528-AC88-4595-B136-84DD01429ED2}"/>
              </a:ext>
            </a:extLst>
          </p:cNvPr>
          <p:cNvSpPr txBox="1"/>
          <p:nvPr/>
        </p:nvSpPr>
        <p:spPr>
          <a:xfrm>
            <a:off x="282676" y="3455894"/>
            <a:ext cx="3279569" cy="2862322"/>
          </a:xfrm>
          <a:prstGeom prst="rect">
            <a:avLst/>
          </a:prstGeom>
          <a:noFill/>
        </p:spPr>
        <p:txBody>
          <a:bodyPr wrap="square" rtlCol="0">
            <a:spAutoFit/>
          </a:bodyPr>
          <a:lstStyle/>
          <a:p>
            <a:pPr algn="ctr"/>
            <a:endParaRPr lang="es-CO" dirty="0"/>
          </a:p>
          <a:p>
            <a:pPr marL="285750" indent="-285750" algn="just">
              <a:buFont typeface="Arial" panose="020B0604020202020204" pitchFamily="34" charset="0"/>
              <a:buChar char="•"/>
            </a:pPr>
            <a:r>
              <a:rPr lang="es-CO" dirty="0"/>
              <a:t>Identificación de la necesidad, autorización del proyecto por el Consejo, Asamblea, Representante o Máximo órgano de administración e identificar porcentaje afectar.</a:t>
            </a:r>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r>
              <a:rPr lang="es-CO" dirty="0"/>
              <a:t>Dentro de los 3 primeros meses.</a:t>
            </a:r>
          </a:p>
        </p:txBody>
      </p:sp>
      <p:sp>
        <p:nvSpPr>
          <p:cNvPr id="13" name="CuadroTexto 12">
            <a:extLst>
              <a:ext uri="{FF2B5EF4-FFF2-40B4-BE49-F238E27FC236}">
                <a16:creationId xmlns:a16="http://schemas.microsoft.com/office/drawing/2014/main" id="{36E1E57E-6136-4313-B8CE-B308D0ACE684}"/>
              </a:ext>
            </a:extLst>
          </p:cNvPr>
          <p:cNvSpPr txBox="1"/>
          <p:nvPr/>
        </p:nvSpPr>
        <p:spPr>
          <a:xfrm>
            <a:off x="8399791" y="3692044"/>
            <a:ext cx="2868706" cy="1477328"/>
          </a:xfrm>
          <a:prstGeom prst="rect">
            <a:avLst/>
          </a:prstGeom>
          <a:noFill/>
        </p:spPr>
        <p:txBody>
          <a:bodyPr wrap="square" rtlCol="0">
            <a:spAutoFit/>
          </a:bodyPr>
          <a:lstStyle/>
          <a:p>
            <a:pPr algn="ctr"/>
            <a:r>
              <a:rPr lang="es-CO" dirty="0"/>
              <a:t>AFECTACIÓN DEL PORCENTAJE DEL GOBIERNO NACIONAL POR VALOR COMERCIAL SIEMPRE QUE HAYA DISPONIBILIDAD</a:t>
            </a:r>
          </a:p>
        </p:txBody>
      </p:sp>
      <p:sp>
        <p:nvSpPr>
          <p:cNvPr id="11" name="CuadroTexto 10">
            <a:extLst>
              <a:ext uri="{FF2B5EF4-FFF2-40B4-BE49-F238E27FC236}">
                <a16:creationId xmlns:a16="http://schemas.microsoft.com/office/drawing/2014/main" id="{9A0E08FD-27DA-4D14-960F-5DB41941DECF}"/>
              </a:ext>
            </a:extLst>
          </p:cNvPr>
          <p:cNvSpPr txBox="1"/>
          <p:nvPr/>
        </p:nvSpPr>
        <p:spPr>
          <a:xfrm>
            <a:off x="1844181" y="749979"/>
            <a:ext cx="1127243" cy="769441"/>
          </a:xfrm>
          <a:prstGeom prst="rect">
            <a:avLst/>
          </a:prstGeom>
          <a:noFill/>
        </p:spPr>
        <p:txBody>
          <a:bodyPr wrap="square" rtlCol="0">
            <a:spAutoFit/>
          </a:bodyPr>
          <a:lstStyle/>
          <a:p>
            <a:pPr algn="ctr"/>
            <a:r>
              <a:rPr lang="es-CO" sz="4400" b="1" dirty="0">
                <a:solidFill>
                  <a:schemeClr val="accent2"/>
                </a:solidFill>
                <a:effectLst>
                  <a:outerShdw blurRad="38100" dist="38100" dir="2700000" algn="tl">
                    <a:srgbClr val="000000">
                      <a:alpha val="43137"/>
                    </a:srgbClr>
                  </a:outerShdw>
                </a:effectLst>
              </a:rPr>
              <a:t>12</a:t>
            </a:r>
          </a:p>
        </p:txBody>
      </p:sp>
      <p:sp>
        <p:nvSpPr>
          <p:cNvPr id="14" name="CuadroTexto 13">
            <a:extLst>
              <a:ext uri="{FF2B5EF4-FFF2-40B4-BE49-F238E27FC236}">
                <a16:creationId xmlns:a16="http://schemas.microsoft.com/office/drawing/2014/main" id="{8F8EF415-4A2A-45A3-A2D8-0B64E36E253C}"/>
              </a:ext>
            </a:extLst>
          </p:cNvPr>
          <p:cNvSpPr txBox="1"/>
          <p:nvPr/>
        </p:nvSpPr>
        <p:spPr>
          <a:xfrm>
            <a:off x="4020820" y="3416558"/>
            <a:ext cx="3279569" cy="2585323"/>
          </a:xfrm>
          <a:prstGeom prst="rect">
            <a:avLst/>
          </a:prstGeom>
          <a:noFill/>
        </p:spPr>
        <p:txBody>
          <a:bodyPr wrap="square" rtlCol="0">
            <a:spAutoFit/>
          </a:bodyPr>
          <a:lstStyle/>
          <a:p>
            <a:pPr algn="ctr"/>
            <a:endParaRPr lang="es-CO" dirty="0"/>
          </a:p>
          <a:p>
            <a:pPr algn="just"/>
            <a:r>
              <a:rPr lang="es-CO" dirty="0"/>
              <a:t>Verificación de:</a:t>
            </a:r>
          </a:p>
          <a:p>
            <a:pPr marL="285750" indent="-285750" algn="just">
              <a:buFont typeface="Arial" panose="020B0604020202020204" pitchFamily="34" charset="0"/>
              <a:buChar char="•"/>
            </a:pPr>
            <a:r>
              <a:rPr lang="es-CO" dirty="0"/>
              <a:t>No potencial de venta – C. Técnico</a:t>
            </a:r>
          </a:p>
          <a:p>
            <a:pPr marL="285750" indent="-285750" algn="just">
              <a:buFont typeface="Arial" panose="020B0604020202020204" pitchFamily="34" charset="0"/>
              <a:buChar char="•"/>
            </a:pPr>
            <a:r>
              <a:rPr lang="es-CO" dirty="0"/>
              <a:t>No acuerdo de comercialización</a:t>
            </a:r>
          </a:p>
          <a:p>
            <a:pPr marL="285750" indent="-285750" algn="just">
              <a:buFont typeface="Arial" panose="020B0604020202020204" pitchFamily="34" charset="0"/>
              <a:buChar char="•"/>
            </a:pPr>
            <a:r>
              <a:rPr lang="es-CO" dirty="0"/>
              <a:t>No destinación específica</a:t>
            </a:r>
          </a:p>
          <a:p>
            <a:pPr marL="285750" indent="-285750" algn="just">
              <a:buFont typeface="Arial" panose="020B0604020202020204" pitchFamily="34" charset="0"/>
              <a:buChar char="•"/>
            </a:pPr>
            <a:r>
              <a:rPr lang="es-CO" dirty="0"/>
              <a:t>No compartición </a:t>
            </a:r>
          </a:p>
          <a:p>
            <a:pPr marL="285750" indent="-285750" algn="just">
              <a:buFont typeface="Arial" panose="020B0604020202020204" pitchFamily="34" charset="0"/>
              <a:buChar char="•"/>
            </a:pPr>
            <a:r>
              <a:rPr lang="es-CO" dirty="0"/>
              <a:t>Rural – desistimiento de ANT</a:t>
            </a:r>
          </a:p>
        </p:txBody>
      </p:sp>
    </p:spTree>
    <p:extLst>
      <p:ext uri="{BB962C8B-B14F-4D97-AF65-F5344CB8AC3E}">
        <p14:creationId xmlns:p14="http://schemas.microsoft.com/office/powerpoint/2010/main" val="17080602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69CBA925-2BE9-4FAB-9860-CF173BF04E43}"/>
              </a:ext>
            </a:extLst>
          </p:cNvPr>
          <p:cNvSpPr txBox="1"/>
          <p:nvPr/>
        </p:nvSpPr>
        <p:spPr>
          <a:xfrm>
            <a:off x="1886953" y="944797"/>
            <a:ext cx="6477307" cy="477054"/>
          </a:xfrm>
          <a:prstGeom prst="rect">
            <a:avLst/>
          </a:prstGeom>
          <a:noFill/>
        </p:spPr>
        <p:txBody>
          <a:bodyPr wrap="square" rtlCol="0">
            <a:spAutoFit/>
          </a:bodyPr>
          <a:lstStyle/>
          <a:p>
            <a:pPr algn="ctr"/>
            <a:r>
              <a:rPr lang="es-CO" sz="2500" b="1" dirty="0">
                <a:solidFill>
                  <a:schemeClr val="accent5"/>
                </a:solidFill>
              </a:rPr>
              <a:t>OBLIGACIONES</a:t>
            </a:r>
          </a:p>
        </p:txBody>
      </p:sp>
      <p:sp>
        <p:nvSpPr>
          <p:cNvPr id="9" name="CuadroTexto 8">
            <a:extLst>
              <a:ext uri="{FF2B5EF4-FFF2-40B4-BE49-F238E27FC236}">
                <a16:creationId xmlns:a16="http://schemas.microsoft.com/office/drawing/2014/main" id="{88CA31F7-1577-46CE-84D8-7FAA29BA7B67}"/>
              </a:ext>
            </a:extLst>
          </p:cNvPr>
          <p:cNvSpPr txBox="1"/>
          <p:nvPr/>
        </p:nvSpPr>
        <p:spPr>
          <a:xfrm>
            <a:off x="4572000" y="337024"/>
            <a:ext cx="1127243" cy="769441"/>
          </a:xfrm>
          <a:prstGeom prst="rect">
            <a:avLst/>
          </a:prstGeom>
          <a:noFill/>
        </p:spPr>
        <p:txBody>
          <a:bodyPr wrap="square" rtlCol="0">
            <a:spAutoFit/>
          </a:bodyPr>
          <a:lstStyle/>
          <a:p>
            <a:pPr algn="ctr"/>
            <a:r>
              <a:rPr lang="es-CO" sz="4400" b="1" dirty="0">
                <a:solidFill>
                  <a:schemeClr val="accent5"/>
                </a:solidFill>
                <a:effectLst>
                  <a:outerShdw blurRad="38100" dist="38100" dir="2700000" algn="tl">
                    <a:srgbClr val="000000">
                      <a:alpha val="43137"/>
                    </a:srgbClr>
                  </a:outerShdw>
                </a:effectLst>
              </a:rPr>
              <a:t>13</a:t>
            </a:r>
          </a:p>
        </p:txBody>
      </p:sp>
      <p:sp>
        <p:nvSpPr>
          <p:cNvPr id="11" name="CuadroTexto 10">
            <a:extLst>
              <a:ext uri="{FF2B5EF4-FFF2-40B4-BE49-F238E27FC236}">
                <a16:creationId xmlns:a16="http://schemas.microsoft.com/office/drawing/2014/main" id="{224D467D-6D46-4BAB-964B-B36168C635EA}"/>
              </a:ext>
            </a:extLst>
          </p:cNvPr>
          <p:cNvSpPr txBox="1"/>
          <p:nvPr/>
        </p:nvSpPr>
        <p:spPr>
          <a:xfrm>
            <a:off x="282675" y="1768221"/>
            <a:ext cx="5159477" cy="477054"/>
          </a:xfrm>
          <a:prstGeom prst="rect">
            <a:avLst/>
          </a:prstGeom>
          <a:noFill/>
        </p:spPr>
        <p:txBody>
          <a:bodyPr wrap="square" rtlCol="0">
            <a:spAutoFit/>
          </a:bodyPr>
          <a:lstStyle/>
          <a:p>
            <a:pPr algn="ctr"/>
            <a:r>
              <a:rPr lang="es-CO" sz="2500" b="1" dirty="0">
                <a:solidFill>
                  <a:schemeClr val="accent5"/>
                </a:solidFill>
              </a:rPr>
              <a:t>DESTINATARIOS PROVISIONALES</a:t>
            </a:r>
          </a:p>
        </p:txBody>
      </p:sp>
      <p:sp>
        <p:nvSpPr>
          <p:cNvPr id="13" name="CuadroTexto 12">
            <a:extLst>
              <a:ext uri="{FF2B5EF4-FFF2-40B4-BE49-F238E27FC236}">
                <a16:creationId xmlns:a16="http://schemas.microsoft.com/office/drawing/2014/main" id="{77FECED1-2AD3-4F60-A3FF-AD2BF9AE1573}"/>
              </a:ext>
            </a:extLst>
          </p:cNvPr>
          <p:cNvSpPr txBox="1"/>
          <p:nvPr/>
        </p:nvSpPr>
        <p:spPr>
          <a:xfrm>
            <a:off x="7084142" y="1791097"/>
            <a:ext cx="4437114" cy="477054"/>
          </a:xfrm>
          <a:prstGeom prst="rect">
            <a:avLst/>
          </a:prstGeom>
          <a:noFill/>
        </p:spPr>
        <p:txBody>
          <a:bodyPr wrap="square" rtlCol="0">
            <a:spAutoFit/>
          </a:bodyPr>
          <a:lstStyle/>
          <a:p>
            <a:pPr algn="ctr"/>
            <a:r>
              <a:rPr lang="es-CO" sz="2500" b="1" dirty="0">
                <a:solidFill>
                  <a:schemeClr val="accent5"/>
                </a:solidFill>
              </a:rPr>
              <a:t>DEPOSITARIOS PROVISIONALES</a:t>
            </a:r>
          </a:p>
        </p:txBody>
      </p:sp>
      <p:cxnSp>
        <p:nvCxnSpPr>
          <p:cNvPr id="5" name="Conector recto 4">
            <a:extLst>
              <a:ext uri="{FF2B5EF4-FFF2-40B4-BE49-F238E27FC236}">
                <a16:creationId xmlns:a16="http://schemas.microsoft.com/office/drawing/2014/main" id="{09F80BBA-83F0-44DC-8111-CDE3A60710FB}"/>
              </a:ext>
            </a:extLst>
          </p:cNvPr>
          <p:cNvCxnSpPr/>
          <p:nvPr/>
        </p:nvCxnSpPr>
        <p:spPr>
          <a:xfrm>
            <a:off x="2713704" y="2268151"/>
            <a:ext cx="0" cy="6415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33472B12-168F-4612-B35F-8945F2187EA3}"/>
              </a:ext>
            </a:extLst>
          </p:cNvPr>
          <p:cNvCxnSpPr/>
          <p:nvPr/>
        </p:nvCxnSpPr>
        <p:spPr>
          <a:xfrm>
            <a:off x="9768349" y="2268151"/>
            <a:ext cx="0" cy="641555"/>
          </a:xfrm>
          <a:prstGeom prst="line">
            <a:avLst/>
          </a:prstGeom>
        </p:spPr>
        <p:style>
          <a:lnRef idx="1">
            <a:schemeClr val="accent1"/>
          </a:lnRef>
          <a:fillRef idx="0">
            <a:schemeClr val="accent1"/>
          </a:fillRef>
          <a:effectRef idx="0">
            <a:schemeClr val="accent1"/>
          </a:effectRef>
          <a:fontRef idx="minor">
            <a:schemeClr val="tx1"/>
          </a:fontRef>
        </p:style>
      </p:cxnSp>
      <p:sp>
        <p:nvSpPr>
          <p:cNvPr id="17" name="CuadroTexto 16">
            <a:extLst>
              <a:ext uri="{FF2B5EF4-FFF2-40B4-BE49-F238E27FC236}">
                <a16:creationId xmlns:a16="http://schemas.microsoft.com/office/drawing/2014/main" id="{AC28187E-6747-430F-AEAD-09E99F99A9EB}"/>
              </a:ext>
            </a:extLst>
          </p:cNvPr>
          <p:cNvSpPr txBox="1"/>
          <p:nvPr/>
        </p:nvSpPr>
        <p:spPr>
          <a:xfrm>
            <a:off x="3516261" y="2745240"/>
            <a:ext cx="5159477" cy="1246495"/>
          </a:xfrm>
          <a:prstGeom prst="rect">
            <a:avLst/>
          </a:prstGeom>
          <a:noFill/>
        </p:spPr>
        <p:txBody>
          <a:bodyPr wrap="square" rtlCol="0">
            <a:spAutoFit/>
          </a:bodyPr>
          <a:lstStyle/>
          <a:p>
            <a:pPr algn="ctr"/>
            <a:r>
              <a:rPr lang="es-CO" sz="2500" dirty="0"/>
              <a:t>Utilización de facultad de policía administrativa si no entrega el bien luego de removido</a:t>
            </a:r>
          </a:p>
        </p:txBody>
      </p:sp>
      <p:sp>
        <p:nvSpPr>
          <p:cNvPr id="18" name="Rectángulo 17">
            <a:extLst>
              <a:ext uri="{FF2B5EF4-FFF2-40B4-BE49-F238E27FC236}">
                <a16:creationId xmlns:a16="http://schemas.microsoft.com/office/drawing/2014/main" id="{F5B25F8D-8015-4D8D-B25F-3FB414059E2D}"/>
              </a:ext>
            </a:extLst>
          </p:cNvPr>
          <p:cNvSpPr/>
          <p:nvPr/>
        </p:nvSpPr>
        <p:spPr>
          <a:xfrm>
            <a:off x="7615586" y="4233095"/>
            <a:ext cx="4437115" cy="1631216"/>
          </a:xfrm>
          <a:prstGeom prst="rect">
            <a:avLst/>
          </a:prstGeom>
        </p:spPr>
        <p:txBody>
          <a:bodyPr wrap="square">
            <a:spAutoFit/>
          </a:bodyPr>
          <a:lstStyle/>
          <a:p>
            <a:pPr marL="285750" lvl="0" indent="-285750" algn="just">
              <a:buFont typeface="Wingdings" panose="05000000000000000000" pitchFamily="2" charset="2"/>
              <a:buChar char="ü"/>
            </a:pPr>
            <a:r>
              <a:rPr lang="es-CO" sz="2000" dirty="0"/>
              <a:t>Eliminación de obligaciones relacionadas con el recaudo y manejo de productividad de los bienes.</a:t>
            </a:r>
          </a:p>
          <a:p>
            <a:pPr marL="285750" indent="-285750" algn="just">
              <a:buFont typeface="Wingdings" panose="05000000000000000000" pitchFamily="2" charset="2"/>
              <a:buChar char="ü"/>
            </a:pPr>
            <a:r>
              <a:rPr lang="es-CO" sz="2000" dirty="0"/>
              <a:t>Constitución de garantías a favor del Administrador del frisco</a:t>
            </a:r>
          </a:p>
        </p:txBody>
      </p:sp>
    </p:spTree>
    <p:extLst>
      <p:ext uri="{BB962C8B-B14F-4D97-AF65-F5344CB8AC3E}">
        <p14:creationId xmlns:p14="http://schemas.microsoft.com/office/powerpoint/2010/main" val="31986923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69CBA925-2BE9-4FAB-9860-CF173BF04E43}"/>
              </a:ext>
            </a:extLst>
          </p:cNvPr>
          <p:cNvSpPr txBox="1"/>
          <p:nvPr/>
        </p:nvSpPr>
        <p:spPr>
          <a:xfrm>
            <a:off x="1896967" y="1070725"/>
            <a:ext cx="6477307" cy="584775"/>
          </a:xfrm>
          <a:prstGeom prst="rect">
            <a:avLst/>
          </a:prstGeom>
          <a:noFill/>
        </p:spPr>
        <p:txBody>
          <a:bodyPr wrap="square" rtlCol="0">
            <a:spAutoFit/>
          </a:bodyPr>
          <a:lstStyle/>
          <a:p>
            <a:pPr algn="ctr"/>
            <a:r>
              <a:rPr lang="es-CO" sz="3200" b="1" dirty="0">
                <a:solidFill>
                  <a:schemeClr val="tx2"/>
                </a:solidFill>
                <a:effectLst>
                  <a:outerShdw blurRad="38100" dist="38100" dir="2700000" algn="tl">
                    <a:srgbClr val="000000">
                      <a:alpha val="43137"/>
                    </a:srgbClr>
                  </a:outerShdw>
                </a:effectLst>
              </a:rPr>
              <a:t>PRESUPUESTO DEL FRISCO</a:t>
            </a:r>
          </a:p>
        </p:txBody>
      </p:sp>
      <p:sp>
        <p:nvSpPr>
          <p:cNvPr id="3" name="Flecha: a la derecha 2">
            <a:extLst>
              <a:ext uri="{FF2B5EF4-FFF2-40B4-BE49-F238E27FC236}">
                <a16:creationId xmlns:a16="http://schemas.microsoft.com/office/drawing/2014/main" id="{D592AC33-2D4F-4B8C-994D-2D85D3AFF599}"/>
              </a:ext>
            </a:extLst>
          </p:cNvPr>
          <p:cNvSpPr/>
          <p:nvPr/>
        </p:nvSpPr>
        <p:spPr>
          <a:xfrm rot="5400000">
            <a:off x="9448205" y="3312877"/>
            <a:ext cx="1342103" cy="379729"/>
          </a:xfrm>
          <a:prstGeom prst="rightArrow">
            <a:avLst>
              <a:gd name="adj1" fmla="val 50000"/>
              <a:gd name="adj2" fmla="val 305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CuadroTexto 4">
            <a:extLst>
              <a:ext uri="{FF2B5EF4-FFF2-40B4-BE49-F238E27FC236}">
                <a16:creationId xmlns:a16="http://schemas.microsoft.com/office/drawing/2014/main" id="{61D814BD-363B-4DE5-ACC0-78B4A276886E}"/>
              </a:ext>
            </a:extLst>
          </p:cNvPr>
          <p:cNvSpPr txBox="1"/>
          <p:nvPr/>
        </p:nvSpPr>
        <p:spPr>
          <a:xfrm>
            <a:off x="8700751" y="4332162"/>
            <a:ext cx="2734235" cy="1477328"/>
          </a:xfrm>
          <a:prstGeom prst="rect">
            <a:avLst/>
          </a:prstGeom>
          <a:noFill/>
        </p:spPr>
        <p:txBody>
          <a:bodyPr wrap="square" rtlCol="0">
            <a:spAutoFit/>
          </a:bodyPr>
          <a:lstStyle/>
          <a:p>
            <a:pPr algn="ctr"/>
            <a:r>
              <a:rPr lang="es-CO" u="sng" dirty="0"/>
              <a:t>ANTES</a:t>
            </a:r>
          </a:p>
          <a:p>
            <a:r>
              <a:rPr lang="es-CO" dirty="0"/>
              <a:t>Proyección de los ingresos generados por los bienes y los recursos extintos en la respectiva vigencia fiscal.</a:t>
            </a:r>
          </a:p>
        </p:txBody>
      </p:sp>
      <p:sp>
        <p:nvSpPr>
          <p:cNvPr id="11" name="CuadroTexto 10">
            <a:extLst>
              <a:ext uri="{FF2B5EF4-FFF2-40B4-BE49-F238E27FC236}">
                <a16:creationId xmlns:a16="http://schemas.microsoft.com/office/drawing/2014/main" id="{D2FDF614-B777-4847-B0FA-D268B1959144}"/>
              </a:ext>
            </a:extLst>
          </p:cNvPr>
          <p:cNvSpPr txBox="1"/>
          <p:nvPr/>
        </p:nvSpPr>
        <p:spPr>
          <a:xfrm>
            <a:off x="4572000" y="337024"/>
            <a:ext cx="1127243" cy="769441"/>
          </a:xfrm>
          <a:prstGeom prst="rect">
            <a:avLst/>
          </a:prstGeom>
          <a:noFill/>
        </p:spPr>
        <p:txBody>
          <a:bodyPr wrap="square" rtlCol="0">
            <a:spAutoFit/>
          </a:bodyPr>
          <a:lstStyle/>
          <a:p>
            <a:pPr algn="ctr"/>
            <a:r>
              <a:rPr lang="es-CO" sz="4400" b="1" dirty="0">
                <a:solidFill>
                  <a:srgbClr val="9966FF"/>
                </a:solidFill>
                <a:effectLst>
                  <a:outerShdw blurRad="38100" dist="38100" dir="2700000" algn="tl">
                    <a:srgbClr val="000000">
                      <a:alpha val="43137"/>
                    </a:srgbClr>
                  </a:outerShdw>
                </a:effectLst>
              </a:rPr>
              <a:t>14</a:t>
            </a:r>
          </a:p>
        </p:txBody>
      </p:sp>
      <p:sp>
        <p:nvSpPr>
          <p:cNvPr id="9" name="Rectángulo 8">
            <a:extLst>
              <a:ext uri="{FF2B5EF4-FFF2-40B4-BE49-F238E27FC236}">
                <a16:creationId xmlns:a16="http://schemas.microsoft.com/office/drawing/2014/main" id="{27834970-D079-43C0-B857-B3DAD80A1373}"/>
              </a:ext>
            </a:extLst>
          </p:cNvPr>
          <p:cNvSpPr/>
          <p:nvPr/>
        </p:nvSpPr>
        <p:spPr>
          <a:xfrm>
            <a:off x="789041" y="2030531"/>
            <a:ext cx="11120283" cy="1631216"/>
          </a:xfrm>
          <a:prstGeom prst="rect">
            <a:avLst/>
          </a:prstGeom>
        </p:spPr>
        <p:txBody>
          <a:bodyPr wrap="square">
            <a:spAutoFit/>
          </a:bodyPr>
          <a:lstStyle/>
          <a:p>
            <a:pPr marL="342900" indent="-342900">
              <a:buFont typeface="Arial" panose="020B0604020202020204" pitchFamily="34" charset="0"/>
              <a:buChar char="•"/>
            </a:pPr>
            <a:r>
              <a:rPr lang="es-CO" sz="2000" dirty="0"/>
              <a:t>Presentarse a mas tardar el 15 de marzo de cada año.</a:t>
            </a:r>
          </a:p>
          <a:p>
            <a:pPr marL="342900" lvl="0" indent="-342900">
              <a:buFont typeface="Arial" panose="020B0604020202020204" pitchFamily="34" charset="0"/>
              <a:buChar char="•"/>
            </a:pPr>
            <a:r>
              <a:rPr lang="es-CO" sz="2000" dirty="0"/>
              <a:t>El calculo de los porcentajes del art. 91 se realizará sobre los recursos efectivamente ingresados a las cuentas del FRISCO en la vigencia fiscal anterior.</a:t>
            </a:r>
          </a:p>
          <a:p>
            <a:pPr marL="342900" lvl="0" indent="-342900">
              <a:buFont typeface="Arial" panose="020B0604020202020204" pitchFamily="34" charset="0"/>
              <a:buChar char="•"/>
            </a:pPr>
            <a:r>
              <a:rPr lang="es-CO" sz="2000" dirty="0"/>
              <a:t>El giro dentro de los primeros 3 meses de la vigencia fiscal siguiente aquella en la que ingresen a las cuentas del Frisco</a:t>
            </a:r>
          </a:p>
        </p:txBody>
      </p:sp>
    </p:spTree>
    <p:extLst>
      <p:ext uri="{BB962C8B-B14F-4D97-AF65-F5344CB8AC3E}">
        <p14:creationId xmlns:p14="http://schemas.microsoft.com/office/powerpoint/2010/main" val="41517578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26500" y="6540500"/>
            <a:ext cx="3365500" cy="307777"/>
          </a:xfrm>
          <a:prstGeom prst="rect">
            <a:avLst/>
          </a:prstGeom>
          <a:noFill/>
        </p:spPr>
        <p:txBody>
          <a:bodyPr wrap="square" rtlCol="0">
            <a:spAutoFit/>
          </a:bodyPr>
          <a:lstStyle/>
          <a:p>
            <a:pPr algn="ctr"/>
            <a:r>
              <a:rPr lang="es-ES" sz="1400" dirty="0">
                <a:solidFill>
                  <a:srgbClr val="A9A8A9"/>
                </a:solidFill>
                <a:latin typeface="Lato Regular"/>
                <a:cs typeface="Lato Regular"/>
              </a:rPr>
              <a:t>                     Vicepresidencia Jurídica</a:t>
            </a:r>
          </a:p>
        </p:txBody>
      </p:sp>
      <p:pic>
        <p:nvPicPr>
          <p:cNvPr id="10" name="Imagen 9">
            <a:extLst>
              <a:ext uri="{FF2B5EF4-FFF2-40B4-BE49-F238E27FC236}">
                <a16:creationId xmlns:a16="http://schemas.microsoft.com/office/drawing/2014/main" id="{4B2E234A-5AFA-41B7-A28B-716D9FA4B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76" y="123849"/>
            <a:ext cx="1715135" cy="745490"/>
          </a:xfrm>
          <a:prstGeom prst="rect">
            <a:avLst/>
          </a:prstGeom>
        </p:spPr>
      </p:pic>
      <p:pic>
        <p:nvPicPr>
          <p:cNvPr id="12" name="Imagen 11">
            <a:extLst>
              <a:ext uri="{FF2B5EF4-FFF2-40B4-BE49-F238E27FC236}">
                <a16:creationId xmlns:a16="http://schemas.microsoft.com/office/drawing/2014/main" id="{2A5B7AEB-EA3C-4A44-9CF7-31886C42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964" y="123849"/>
            <a:ext cx="4150360" cy="713105"/>
          </a:xfrm>
          <a:prstGeom prst="rect">
            <a:avLst/>
          </a:prstGeom>
        </p:spPr>
      </p:pic>
      <p:sp>
        <p:nvSpPr>
          <p:cNvPr id="7" name="CuadroTexto 6">
            <a:extLst>
              <a:ext uri="{FF2B5EF4-FFF2-40B4-BE49-F238E27FC236}">
                <a16:creationId xmlns:a16="http://schemas.microsoft.com/office/drawing/2014/main" id="{69CBA925-2BE9-4FAB-9860-CF173BF04E43}"/>
              </a:ext>
            </a:extLst>
          </p:cNvPr>
          <p:cNvSpPr txBox="1"/>
          <p:nvPr/>
        </p:nvSpPr>
        <p:spPr>
          <a:xfrm>
            <a:off x="1817870" y="1146320"/>
            <a:ext cx="6477307" cy="1077218"/>
          </a:xfrm>
          <a:prstGeom prst="rect">
            <a:avLst/>
          </a:prstGeom>
          <a:noFill/>
        </p:spPr>
        <p:txBody>
          <a:bodyPr wrap="square" rtlCol="0">
            <a:spAutoFit/>
          </a:bodyPr>
          <a:lstStyle/>
          <a:p>
            <a:pPr algn="ctr"/>
            <a:r>
              <a:rPr lang="es-CO" sz="3200" b="1" dirty="0">
                <a:solidFill>
                  <a:schemeClr val="tx2"/>
                </a:solidFill>
                <a:effectLst>
                  <a:outerShdw blurRad="38100" dist="38100" dir="2700000" algn="tl">
                    <a:srgbClr val="000000">
                      <a:alpha val="43137"/>
                    </a:srgbClr>
                  </a:outerShdw>
                </a:effectLst>
              </a:rPr>
              <a:t>JUSTICIA PREMIAL</a:t>
            </a:r>
          </a:p>
          <a:p>
            <a:pPr algn="ctr"/>
            <a:r>
              <a:rPr lang="es-CO" sz="3200" b="1" dirty="0">
                <a:solidFill>
                  <a:schemeClr val="tx2"/>
                </a:solidFill>
                <a:effectLst>
                  <a:outerShdw blurRad="38100" dist="38100" dir="2700000" algn="tl">
                    <a:srgbClr val="000000">
                      <a:alpha val="43137"/>
                    </a:srgbClr>
                  </a:outerShdw>
                </a:effectLst>
              </a:rPr>
              <a:t>RETRIBUCIONES </a:t>
            </a:r>
          </a:p>
        </p:txBody>
      </p:sp>
      <p:graphicFrame>
        <p:nvGraphicFramePr>
          <p:cNvPr id="2" name="Diagrama 1">
            <a:extLst>
              <a:ext uri="{FF2B5EF4-FFF2-40B4-BE49-F238E27FC236}">
                <a16:creationId xmlns:a16="http://schemas.microsoft.com/office/drawing/2014/main" id="{80823F4F-2FD7-4F2E-AA2C-006CA8ADB34B}"/>
              </a:ext>
            </a:extLst>
          </p:cNvPr>
          <p:cNvGraphicFramePr/>
          <p:nvPr>
            <p:extLst/>
          </p:nvPr>
        </p:nvGraphicFramePr>
        <p:xfrm>
          <a:off x="904034" y="2227006"/>
          <a:ext cx="9226084" cy="34125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CuadroTexto 8">
            <a:extLst>
              <a:ext uri="{FF2B5EF4-FFF2-40B4-BE49-F238E27FC236}">
                <a16:creationId xmlns:a16="http://schemas.microsoft.com/office/drawing/2014/main" id="{50FD5095-904F-464A-93C8-C0CECF21D567}"/>
              </a:ext>
            </a:extLst>
          </p:cNvPr>
          <p:cNvSpPr txBox="1"/>
          <p:nvPr/>
        </p:nvSpPr>
        <p:spPr>
          <a:xfrm>
            <a:off x="4389833" y="603509"/>
            <a:ext cx="1127243" cy="584775"/>
          </a:xfrm>
          <a:prstGeom prst="rect">
            <a:avLst/>
          </a:prstGeom>
          <a:noFill/>
        </p:spPr>
        <p:txBody>
          <a:bodyPr wrap="square" rtlCol="0">
            <a:spAutoFit/>
          </a:bodyPr>
          <a:lstStyle/>
          <a:p>
            <a:pPr algn="ctr"/>
            <a:r>
              <a:rPr lang="es-CO" sz="3200" b="1" dirty="0">
                <a:solidFill>
                  <a:schemeClr val="tx2"/>
                </a:solidFill>
                <a:effectLst>
                  <a:outerShdw blurRad="38100" dist="38100" dir="2700000" algn="tl">
                    <a:srgbClr val="000000">
                      <a:alpha val="43137"/>
                    </a:srgbClr>
                  </a:outerShdw>
                </a:effectLst>
              </a:rPr>
              <a:t>15</a:t>
            </a:r>
          </a:p>
        </p:txBody>
      </p:sp>
    </p:spTree>
    <p:extLst>
      <p:ext uri="{BB962C8B-B14F-4D97-AF65-F5344CB8AC3E}">
        <p14:creationId xmlns:p14="http://schemas.microsoft.com/office/powerpoint/2010/main" val="663352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524000" y="2515325"/>
            <a:ext cx="9143999" cy="2246769"/>
          </a:xfrm>
          <a:prstGeom prst="rect">
            <a:avLst/>
          </a:prstGeom>
          <a:noFill/>
        </p:spPr>
        <p:txBody>
          <a:bodyPr wrap="square" rtlCol="0">
            <a:spAutoFit/>
          </a:bodyPr>
          <a:lstStyle/>
          <a:p>
            <a:pPr algn="ctr"/>
            <a:r>
              <a:rPr lang="es-ES" sz="4800" b="1" dirty="0">
                <a:solidFill>
                  <a:srgbClr val="002060"/>
                </a:solidFill>
              </a:rPr>
              <a:t>6. </a:t>
            </a:r>
            <a:r>
              <a:rPr lang="es-CO" sz="4800" b="1" dirty="0">
                <a:solidFill>
                  <a:srgbClr val="002060"/>
                </a:solidFill>
              </a:rPr>
              <a:t>Modificaciones Metodología de Administración</a:t>
            </a: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64836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3">
            <a:extLst>
              <a:ext uri="{FF2B5EF4-FFF2-40B4-BE49-F238E27FC236}">
                <a16:creationId xmlns:a16="http://schemas.microsoft.com/office/drawing/2014/main" id="{A5BA322B-EBC0-4E46-89D2-F84F7B192276}"/>
              </a:ext>
            </a:extLst>
          </p:cNvPr>
          <p:cNvSpPr txBox="1">
            <a:spLocks noChangeArrowheads="1"/>
          </p:cNvSpPr>
          <p:nvPr/>
        </p:nvSpPr>
        <p:spPr bwMode="auto">
          <a:xfrm>
            <a:off x="2353994" y="233714"/>
            <a:ext cx="59297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CO" altLang="es-CO" sz="3200" b="1" dirty="0">
                <a:solidFill>
                  <a:srgbClr val="000090"/>
                </a:solidFill>
              </a:rPr>
              <a:t>Ajustes a la Metodología </a:t>
            </a:r>
            <a:endParaRPr lang="es-ES" altLang="es-CO" sz="3200" b="1" dirty="0">
              <a:solidFill>
                <a:srgbClr val="000A8B"/>
              </a:solidFill>
            </a:endParaRPr>
          </a:p>
        </p:txBody>
      </p:sp>
      <p:sp>
        <p:nvSpPr>
          <p:cNvPr id="2" name="Marcador de contenido 1">
            <a:extLst>
              <a:ext uri="{FF2B5EF4-FFF2-40B4-BE49-F238E27FC236}">
                <a16:creationId xmlns:a16="http://schemas.microsoft.com/office/drawing/2014/main" id="{BC1915EB-A3F8-47F7-9D1D-574870796647}"/>
              </a:ext>
            </a:extLst>
          </p:cNvPr>
          <p:cNvSpPr>
            <a:spLocks noGrp="1"/>
          </p:cNvSpPr>
          <p:nvPr>
            <p:ph idx="1"/>
          </p:nvPr>
        </p:nvSpPr>
        <p:spPr>
          <a:xfrm>
            <a:off x="290783" y="1421361"/>
            <a:ext cx="6136521" cy="2768723"/>
          </a:xfrm>
        </p:spPr>
        <p:txBody>
          <a:bodyPr>
            <a:noAutofit/>
          </a:bodyPr>
          <a:lstStyle/>
          <a:p>
            <a:pPr marL="0" indent="0" algn="just">
              <a:buNone/>
            </a:pPr>
            <a:r>
              <a:rPr lang="es-ES" sz="2800" dirty="0"/>
              <a:t>Los estimados de renta serán elaborados en un periodo máximo de 10 días para inmuebles urbanos y serán aprobados por la Gerencia Técnica para el mecanismo de administración directa y la Gerencia Regional para el caso del mecanismo de Deposito Provisional hasta un valor de $2.000.000. Para inmuebles rurales y demás tipologías de activos se elaboraran y/o aprobarán en un máximo de 15 días por parte de la Gerencia Técnica. </a:t>
            </a:r>
            <a:endParaRPr lang="es-CO" sz="2800" dirty="0"/>
          </a:p>
        </p:txBody>
      </p:sp>
      <p:sp>
        <p:nvSpPr>
          <p:cNvPr id="5" name="Marcador de contenido 1">
            <a:extLst>
              <a:ext uri="{FF2B5EF4-FFF2-40B4-BE49-F238E27FC236}">
                <a16:creationId xmlns:a16="http://schemas.microsoft.com/office/drawing/2014/main" id="{F5493597-2FB8-44B4-A989-3F46E105DE5D}"/>
              </a:ext>
            </a:extLst>
          </p:cNvPr>
          <p:cNvSpPr txBox="1">
            <a:spLocks/>
          </p:cNvSpPr>
          <p:nvPr/>
        </p:nvSpPr>
        <p:spPr>
          <a:xfrm>
            <a:off x="7069729" y="1436613"/>
            <a:ext cx="4340845" cy="27687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dirty="0"/>
              <a:t>Los estimados de renta serán aprobados por la Gerencia Técnica para los estimados  mayores a 2.4 SMMLV y la Gerencia Regional hasta un valor de 2.4 SMMLV. Sin distinción del mecanismos de administración y el tipo de activo.  O terceros contratados para tal fin.</a:t>
            </a:r>
            <a:endParaRPr lang="es-CO" dirty="0"/>
          </a:p>
        </p:txBody>
      </p:sp>
      <p:sp>
        <p:nvSpPr>
          <p:cNvPr id="3" name="Rectángulo 2">
            <a:extLst>
              <a:ext uri="{FF2B5EF4-FFF2-40B4-BE49-F238E27FC236}">
                <a16:creationId xmlns:a16="http://schemas.microsoft.com/office/drawing/2014/main" id="{7AECBAF9-8536-4002-A347-30EB127361D5}"/>
              </a:ext>
            </a:extLst>
          </p:cNvPr>
          <p:cNvSpPr/>
          <p:nvPr/>
        </p:nvSpPr>
        <p:spPr>
          <a:xfrm>
            <a:off x="781859" y="890117"/>
            <a:ext cx="4402487" cy="523220"/>
          </a:xfrm>
          <a:prstGeom prst="rect">
            <a:avLst/>
          </a:prstGeom>
        </p:spPr>
        <p:txBody>
          <a:bodyPr wrap="none">
            <a:spAutoFit/>
          </a:bodyPr>
          <a:lstStyle/>
          <a:p>
            <a:pPr algn="ctr"/>
            <a:r>
              <a:rPr lang="es-ES" altLang="es-CO" sz="2800" b="1" dirty="0">
                <a:solidFill>
                  <a:srgbClr val="000090"/>
                </a:solidFill>
              </a:rPr>
              <a:t>T</a:t>
            </a:r>
            <a:r>
              <a:rPr lang="es-CO" altLang="es-CO" sz="2800" b="1" dirty="0">
                <a:solidFill>
                  <a:srgbClr val="000090"/>
                </a:solidFill>
              </a:rPr>
              <a:t>exto actual en metodología</a:t>
            </a:r>
            <a:endParaRPr lang="es-ES" altLang="es-CO" sz="2800" b="1" dirty="0">
              <a:solidFill>
                <a:srgbClr val="000A8B"/>
              </a:solidFill>
            </a:endParaRPr>
          </a:p>
        </p:txBody>
      </p:sp>
      <p:sp>
        <p:nvSpPr>
          <p:cNvPr id="7" name="Rectángulo 6">
            <a:extLst>
              <a:ext uri="{FF2B5EF4-FFF2-40B4-BE49-F238E27FC236}">
                <a16:creationId xmlns:a16="http://schemas.microsoft.com/office/drawing/2014/main" id="{41E1F036-8FDE-433D-89AA-5C20216BC35F}"/>
              </a:ext>
            </a:extLst>
          </p:cNvPr>
          <p:cNvSpPr/>
          <p:nvPr/>
        </p:nvSpPr>
        <p:spPr>
          <a:xfrm>
            <a:off x="7611472" y="898141"/>
            <a:ext cx="2594749" cy="523220"/>
          </a:xfrm>
          <a:prstGeom prst="rect">
            <a:avLst/>
          </a:prstGeom>
        </p:spPr>
        <p:txBody>
          <a:bodyPr wrap="none">
            <a:spAutoFit/>
          </a:bodyPr>
          <a:lstStyle/>
          <a:p>
            <a:pPr algn="ctr"/>
            <a:r>
              <a:rPr lang="es-ES" altLang="es-CO" sz="2800" b="1" dirty="0">
                <a:solidFill>
                  <a:srgbClr val="000090"/>
                </a:solidFill>
              </a:rPr>
              <a:t>T</a:t>
            </a:r>
            <a:r>
              <a:rPr lang="es-CO" altLang="es-CO" sz="2800" b="1" dirty="0">
                <a:solidFill>
                  <a:srgbClr val="000090"/>
                </a:solidFill>
              </a:rPr>
              <a:t>exto propuesto</a:t>
            </a:r>
            <a:endParaRPr lang="es-ES" altLang="es-CO" sz="2800" b="1" dirty="0">
              <a:solidFill>
                <a:srgbClr val="000A8B"/>
              </a:solidFill>
            </a:endParaRPr>
          </a:p>
        </p:txBody>
      </p:sp>
      <p:pic>
        <p:nvPicPr>
          <p:cNvPr id="8" name="Imagen 7">
            <a:extLst>
              <a:ext uri="{FF2B5EF4-FFF2-40B4-BE49-F238E27FC236}">
                <a16:creationId xmlns:a16="http://schemas.microsoft.com/office/drawing/2014/main" id="{F5C2B8FC-C75E-40B5-BA4D-4687ED995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B0C5A4E3-51EC-428C-A34C-5FAD0F7890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A225DE43-3EA3-479E-B309-C73D91E8290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55E3E414-A18D-4913-AD91-A9FF86CA36B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Tree>
    <p:extLst>
      <p:ext uri="{BB962C8B-B14F-4D97-AF65-F5344CB8AC3E}">
        <p14:creationId xmlns:p14="http://schemas.microsoft.com/office/powerpoint/2010/main" val="19745150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3074" name="Picture 2" descr="Resultado de imagen para GRACIAS">
            <a:extLst>
              <a:ext uri="{FF2B5EF4-FFF2-40B4-BE49-F238E27FC236}">
                <a16:creationId xmlns:a16="http://schemas.microsoft.com/office/drawing/2014/main" id="{2C07B947-D1B8-40D4-9012-A0B1A4B310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2179" y="1762124"/>
            <a:ext cx="8047642" cy="4023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211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11283</TotalTime>
  <Words>6785</Words>
  <Application>Microsoft Office PowerPoint</Application>
  <PresentationFormat>Panorámica</PresentationFormat>
  <Paragraphs>2187</Paragraphs>
  <Slides>91</Slides>
  <Notes>28</Notes>
  <HiddenSlides>2</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91</vt:i4>
      </vt:variant>
    </vt:vector>
  </HeadingPairs>
  <TitlesOfParts>
    <vt:vector size="101" baseType="lpstr">
      <vt:lpstr>Arial</vt:lpstr>
      <vt:lpstr>Arial Narrow</vt:lpstr>
      <vt:lpstr>Calibri</vt:lpstr>
      <vt:lpstr>Cambria</vt:lpstr>
      <vt:lpstr>Courier New</vt:lpstr>
      <vt:lpstr>Lato Bold</vt:lpstr>
      <vt:lpstr>Lato Regular</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Informe Ejecución Contrato Interadministrativo SAE</vt:lpstr>
      <vt:lpstr>Presentación de PowerPoint</vt:lpstr>
      <vt:lpstr>Presentación de PowerPoint</vt:lpstr>
      <vt:lpstr>PORTAFOLIO DISPONIBLE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Validación de inventario – Estados de Ocupación</vt:lpstr>
      <vt:lpstr>Presentación de PowerPoint</vt:lpstr>
      <vt:lpstr>ETAPA PREVIA</vt:lpstr>
      <vt:lpstr>DILIGENCIA DE ENTREGA REAL Y MATERIAL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383</cp:revision>
  <dcterms:created xsi:type="dcterms:W3CDTF">2015-02-19T23:51:59Z</dcterms:created>
  <dcterms:modified xsi:type="dcterms:W3CDTF">2019-11-25T21:32:24Z</dcterms:modified>
</cp:coreProperties>
</file>