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1494" r:id="rId2"/>
    <p:sldId id="258" r:id="rId3"/>
    <p:sldId id="270" r:id="rId4"/>
    <p:sldId id="1495" r:id="rId5"/>
    <p:sldId id="309" r:id="rId6"/>
    <p:sldId id="302" r:id="rId7"/>
    <p:sldId id="308" r:id="rId8"/>
    <p:sldId id="310" r:id="rId9"/>
    <p:sldId id="256" r:id="rId10"/>
    <p:sldId id="286" r:id="rId11"/>
    <p:sldId id="1496" r:id="rId12"/>
    <p:sldId id="297" r:id="rId13"/>
    <p:sldId id="298" r:id="rId14"/>
    <p:sldId id="305" r:id="rId15"/>
    <p:sldId id="306" r:id="rId16"/>
    <p:sldId id="307" r:id="rId17"/>
    <p:sldId id="1492" r:id="rId18"/>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gio Jordan Quijano" initials="SJQ" lastIdx="1" clrIdx="0">
    <p:extLst>
      <p:ext uri="{19B8F6BF-5375-455C-9EA6-DF929625EA0E}">
        <p15:presenceInfo xmlns:p15="http://schemas.microsoft.com/office/powerpoint/2012/main" userId="S-1-5-21-2627206374-3471323397-1792707208-6718" providerId="AD"/>
      </p:ext>
    </p:extLst>
  </p:cmAuthor>
  <p:cmAuthor id="2" name="Laura Victoria Corral Bautista" initials="LVCB" lastIdx="1" clrIdx="1"/>
  <p:cmAuthor id="3" name="juan sebastian uribe mosquera" initials="jsum" lastIdx="1" clrIdx="2">
    <p:extLst>
      <p:ext uri="{19B8F6BF-5375-455C-9EA6-DF929625EA0E}">
        <p15:presenceInfo xmlns:p15="http://schemas.microsoft.com/office/powerpoint/2012/main" userId="609d30eb0cb1d83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82" autoAdjust="0"/>
    <p:restoredTop sz="84416" autoAdjust="0"/>
  </p:normalViewPr>
  <p:slideViewPr>
    <p:cSldViewPr snapToGrid="0" snapToObjects="1">
      <p:cViewPr varScale="1">
        <p:scale>
          <a:sx n="72" d="100"/>
          <a:sy n="72" d="100"/>
        </p:scale>
        <p:origin x="726" y="5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846"/>
    </p:cViewPr>
  </p:sorterViewPr>
  <p:notesViewPr>
    <p:cSldViewPr snapToGrid="0" snapToObjects="1">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C14293-F6DB-4238-9440-6AF85FEC871F}" type="doc">
      <dgm:prSet loTypeId="urn:microsoft.com/office/officeart/2005/8/layout/chevron1" loCatId="process" qsTypeId="urn:microsoft.com/office/officeart/2005/8/quickstyle/simple1" qsCatId="simple" csTypeId="urn:microsoft.com/office/officeart/2005/8/colors/accent1_2" csCatId="accent1" phldr="1"/>
      <dgm:spPr/>
    </dgm:pt>
    <dgm:pt modelId="{DDE6CF0D-0B9C-43C7-8B90-DAB8CF7B5EA6}">
      <dgm:prSet phldrT="[Texto]"/>
      <dgm:spPr/>
      <dgm:t>
        <a:bodyPr/>
        <a:lstStyle/>
        <a:p>
          <a:r>
            <a:rPr lang="es-CO" dirty="0"/>
            <a:t>Traslado ARMADA</a:t>
          </a:r>
        </a:p>
      </dgm:t>
    </dgm:pt>
    <dgm:pt modelId="{F162A699-5B57-4F07-9AB0-3EB7C8A0D3A9}" type="parTrans" cxnId="{48E96AB0-81D4-4E16-802D-CEB21E2CF691}">
      <dgm:prSet/>
      <dgm:spPr/>
      <dgm:t>
        <a:bodyPr/>
        <a:lstStyle/>
        <a:p>
          <a:endParaRPr lang="es-CO"/>
        </a:p>
      </dgm:t>
    </dgm:pt>
    <dgm:pt modelId="{0BDAAC17-FF4E-415D-AA54-22621D85D19D}" type="sibTrans" cxnId="{48E96AB0-81D4-4E16-802D-CEB21E2CF691}">
      <dgm:prSet/>
      <dgm:spPr/>
      <dgm:t>
        <a:bodyPr/>
        <a:lstStyle/>
        <a:p>
          <a:endParaRPr lang="es-CO"/>
        </a:p>
      </dgm:t>
    </dgm:pt>
    <dgm:pt modelId="{0174B12B-6A22-4A66-B69A-B332092AED39}">
      <dgm:prSet phldrT="[Texto]"/>
      <dgm:spPr/>
      <dgm:t>
        <a:bodyPr/>
        <a:lstStyle/>
        <a:p>
          <a:r>
            <a:rPr lang="es-CO" dirty="0"/>
            <a:t>Gasto por Almacenadora</a:t>
          </a:r>
        </a:p>
      </dgm:t>
    </dgm:pt>
    <dgm:pt modelId="{F68DFE12-97FE-4CAB-96A5-8FD4F00B9F3C}" type="parTrans" cxnId="{990D7242-7D17-4E8B-9AB6-6DA2FC399CE8}">
      <dgm:prSet/>
      <dgm:spPr/>
      <dgm:t>
        <a:bodyPr/>
        <a:lstStyle/>
        <a:p>
          <a:endParaRPr lang="es-CO"/>
        </a:p>
      </dgm:t>
    </dgm:pt>
    <dgm:pt modelId="{C0CE20BB-822B-49FF-9C62-2B0D6D8E4A96}" type="sibTrans" cxnId="{990D7242-7D17-4E8B-9AB6-6DA2FC399CE8}">
      <dgm:prSet/>
      <dgm:spPr/>
      <dgm:t>
        <a:bodyPr/>
        <a:lstStyle/>
        <a:p>
          <a:endParaRPr lang="es-CO"/>
        </a:p>
      </dgm:t>
    </dgm:pt>
    <dgm:pt modelId="{D0C36744-B45B-4E6E-AECD-465A92E6FDBD}">
      <dgm:prSet phldrT="[Texto]"/>
      <dgm:spPr/>
      <dgm:t>
        <a:bodyPr/>
        <a:lstStyle/>
        <a:p>
          <a:r>
            <a:rPr lang="es-CO" dirty="0"/>
            <a:t>Factura a SAE</a:t>
          </a:r>
        </a:p>
      </dgm:t>
    </dgm:pt>
    <dgm:pt modelId="{90ADE4BA-CC22-4BF1-AFF9-9979D5301A9A}" type="parTrans" cxnId="{73506056-D323-4EF4-B45B-93678DF380FA}">
      <dgm:prSet/>
      <dgm:spPr/>
      <dgm:t>
        <a:bodyPr/>
        <a:lstStyle/>
        <a:p>
          <a:endParaRPr lang="es-CO"/>
        </a:p>
      </dgm:t>
    </dgm:pt>
    <dgm:pt modelId="{6A5D1C30-C1C1-4295-A3F4-78D07D79B7A1}" type="sibTrans" cxnId="{73506056-D323-4EF4-B45B-93678DF380FA}">
      <dgm:prSet/>
      <dgm:spPr/>
      <dgm:t>
        <a:bodyPr/>
        <a:lstStyle/>
        <a:p>
          <a:endParaRPr lang="es-CO"/>
        </a:p>
      </dgm:t>
    </dgm:pt>
    <dgm:pt modelId="{998DEDEB-DC43-4800-AD5F-AFAB78CCFEC4}" type="pres">
      <dgm:prSet presAssocID="{53C14293-F6DB-4238-9440-6AF85FEC871F}" presName="Name0" presStyleCnt="0">
        <dgm:presLayoutVars>
          <dgm:dir/>
          <dgm:animLvl val="lvl"/>
          <dgm:resizeHandles val="exact"/>
        </dgm:presLayoutVars>
      </dgm:prSet>
      <dgm:spPr/>
    </dgm:pt>
    <dgm:pt modelId="{E7E69B81-4C97-4F22-93CC-486B77EFE6F5}" type="pres">
      <dgm:prSet presAssocID="{DDE6CF0D-0B9C-43C7-8B90-DAB8CF7B5EA6}" presName="parTxOnly" presStyleLbl="node1" presStyleIdx="0" presStyleCnt="3">
        <dgm:presLayoutVars>
          <dgm:chMax val="0"/>
          <dgm:chPref val="0"/>
          <dgm:bulletEnabled val="1"/>
        </dgm:presLayoutVars>
      </dgm:prSet>
      <dgm:spPr/>
    </dgm:pt>
    <dgm:pt modelId="{F4729690-0E8C-42E0-96BA-5D19D5A525E4}" type="pres">
      <dgm:prSet presAssocID="{0BDAAC17-FF4E-415D-AA54-22621D85D19D}" presName="parTxOnlySpace" presStyleCnt="0"/>
      <dgm:spPr/>
    </dgm:pt>
    <dgm:pt modelId="{764704A0-2401-4449-B2AF-C076068325B0}" type="pres">
      <dgm:prSet presAssocID="{0174B12B-6A22-4A66-B69A-B332092AED39}" presName="parTxOnly" presStyleLbl="node1" presStyleIdx="1" presStyleCnt="3">
        <dgm:presLayoutVars>
          <dgm:chMax val="0"/>
          <dgm:chPref val="0"/>
          <dgm:bulletEnabled val="1"/>
        </dgm:presLayoutVars>
      </dgm:prSet>
      <dgm:spPr/>
    </dgm:pt>
    <dgm:pt modelId="{30A0FE9C-DAD7-44B1-A22C-CD4BF01E91B7}" type="pres">
      <dgm:prSet presAssocID="{C0CE20BB-822B-49FF-9C62-2B0D6D8E4A96}" presName="parTxOnlySpace" presStyleCnt="0"/>
      <dgm:spPr/>
    </dgm:pt>
    <dgm:pt modelId="{8FC2C9F0-303A-419D-A06E-94F96357E552}" type="pres">
      <dgm:prSet presAssocID="{D0C36744-B45B-4E6E-AECD-465A92E6FDBD}" presName="parTxOnly" presStyleLbl="node1" presStyleIdx="2" presStyleCnt="3">
        <dgm:presLayoutVars>
          <dgm:chMax val="0"/>
          <dgm:chPref val="0"/>
          <dgm:bulletEnabled val="1"/>
        </dgm:presLayoutVars>
      </dgm:prSet>
      <dgm:spPr/>
    </dgm:pt>
  </dgm:ptLst>
  <dgm:cxnLst>
    <dgm:cxn modelId="{6EBF7511-E14C-49D8-BAA7-55F03D045759}" type="presOf" srcId="{0174B12B-6A22-4A66-B69A-B332092AED39}" destId="{764704A0-2401-4449-B2AF-C076068325B0}" srcOrd="0" destOrd="0" presId="urn:microsoft.com/office/officeart/2005/8/layout/chevron1"/>
    <dgm:cxn modelId="{4732D560-24E6-4772-8BBF-AD77675BDBF8}" type="presOf" srcId="{53C14293-F6DB-4238-9440-6AF85FEC871F}" destId="{998DEDEB-DC43-4800-AD5F-AFAB78CCFEC4}" srcOrd="0" destOrd="0" presId="urn:microsoft.com/office/officeart/2005/8/layout/chevron1"/>
    <dgm:cxn modelId="{990D7242-7D17-4E8B-9AB6-6DA2FC399CE8}" srcId="{53C14293-F6DB-4238-9440-6AF85FEC871F}" destId="{0174B12B-6A22-4A66-B69A-B332092AED39}" srcOrd="1" destOrd="0" parTransId="{F68DFE12-97FE-4CAB-96A5-8FD4F00B9F3C}" sibTransId="{C0CE20BB-822B-49FF-9C62-2B0D6D8E4A96}"/>
    <dgm:cxn modelId="{73506056-D323-4EF4-B45B-93678DF380FA}" srcId="{53C14293-F6DB-4238-9440-6AF85FEC871F}" destId="{D0C36744-B45B-4E6E-AECD-465A92E6FDBD}" srcOrd="2" destOrd="0" parTransId="{90ADE4BA-CC22-4BF1-AFF9-9979D5301A9A}" sibTransId="{6A5D1C30-C1C1-4295-A3F4-78D07D79B7A1}"/>
    <dgm:cxn modelId="{BBF2BDA0-6FE2-4AAD-82C3-C12F268F451A}" type="presOf" srcId="{DDE6CF0D-0B9C-43C7-8B90-DAB8CF7B5EA6}" destId="{E7E69B81-4C97-4F22-93CC-486B77EFE6F5}" srcOrd="0" destOrd="0" presId="urn:microsoft.com/office/officeart/2005/8/layout/chevron1"/>
    <dgm:cxn modelId="{48E96AB0-81D4-4E16-802D-CEB21E2CF691}" srcId="{53C14293-F6DB-4238-9440-6AF85FEC871F}" destId="{DDE6CF0D-0B9C-43C7-8B90-DAB8CF7B5EA6}" srcOrd="0" destOrd="0" parTransId="{F162A699-5B57-4F07-9AB0-3EB7C8A0D3A9}" sibTransId="{0BDAAC17-FF4E-415D-AA54-22621D85D19D}"/>
    <dgm:cxn modelId="{681ECBC0-07DE-4A31-A9AD-F0B74A06C36C}" type="presOf" srcId="{D0C36744-B45B-4E6E-AECD-465A92E6FDBD}" destId="{8FC2C9F0-303A-419D-A06E-94F96357E552}" srcOrd="0" destOrd="0" presId="urn:microsoft.com/office/officeart/2005/8/layout/chevron1"/>
    <dgm:cxn modelId="{0BF2A4BA-4A21-41CF-94D1-FB56673BA149}" type="presParOf" srcId="{998DEDEB-DC43-4800-AD5F-AFAB78CCFEC4}" destId="{E7E69B81-4C97-4F22-93CC-486B77EFE6F5}" srcOrd="0" destOrd="0" presId="urn:microsoft.com/office/officeart/2005/8/layout/chevron1"/>
    <dgm:cxn modelId="{8143A352-E058-4097-BDF8-A594A61316EA}" type="presParOf" srcId="{998DEDEB-DC43-4800-AD5F-AFAB78CCFEC4}" destId="{F4729690-0E8C-42E0-96BA-5D19D5A525E4}" srcOrd="1" destOrd="0" presId="urn:microsoft.com/office/officeart/2005/8/layout/chevron1"/>
    <dgm:cxn modelId="{684C5406-4BCD-4ACE-A342-31E3ABF6E537}" type="presParOf" srcId="{998DEDEB-DC43-4800-AD5F-AFAB78CCFEC4}" destId="{764704A0-2401-4449-B2AF-C076068325B0}" srcOrd="2" destOrd="0" presId="urn:microsoft.com/office/officeart/2005/8/layout/chevron1"/>
    <dgm:cxn modelId="{FB0C049F-5EE9-4133-B047-F93364949CDB}" type="presParOf" srcId="{998DEDEB-DC43-4800-AD5F-AFAB78CCFEC4}" destId="{30A0FE9C-DAD7-44B1-A22C-CD4BF01E91B7}" srcOrd="3" destOrd="0" presId="urn:microsoft.com/office/officeart/2005/8/layout/chevron1"/>
    <dgm:cxn modelId="{FBD3263C-924C-4EA8-A2CA-7F5F17B56C0E}" type="presParOf" srcId="{998DEDEB-DC43-4800-AD5F-AFAB78CCFEC4}" destId="{8FC2C9F0-303A-419D-A06E-94F96357E552}"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585A39-D0F1-4D73-876B-2107B7B4D6B9}" type="doc">
      <dgm:prSet loTypeId="urn:microsoft.com/office/officeart/2005/8/layout/chevron1" loCatId="process" qsTypeId="urn:microsoft.com/office/officeart/2005/8/quickstyle/simple1" qsCatId="simple" csTypeId="urn:microsoft.com/office/officeart/2005/8/colors/accent1_2" csCatId="accent1" phldr="1"/>
      <dgm:spPr/>
    </dgm:pt>
    <dgm:pt modelId="{6C6CFE79-2197-4D05-BCB7-E7300297C3DE}">
      <dgm:prSet phldrT="[Texto]" custT="1"/>
      <dgm:spPr/>
      <dgm:t>
        <a:bodyPr/>
        <a:lstStyle/>
        <a:p>
          <a:r>
            <a:rPr lang="es-CO" sz="1800" dirty="0"/>
            <a:t>SAE paga grúas</a:t>
          </a:r>
        </a:p>
      </dgm:t>
    </dgm:pt>
    <dgm:pt modelId="{CCFC7A3B-04A0-4895-9FCB-72445DDE6DEE}" type="sibTrans" cxnId="{9815CDF8-D9CD-444F-BDA1-FE6235432EAE}">
      <dgm:prSet/>
      <dgm:spPr/>
      <dgm:t>
        <a:bodyPr/>
        <a:lstStyle/>
        <a:p>
          <a:endParaRPr lang="es-CO" sz="1800"/>
        </a:p>
      </dgm:t>
    </dgm:pt>
    <dgm:pt modelId="{8A795E2D-A9B1-4E75-98B9-7A5FA46A74D0}" type="parTrans" cxnId="{9815CDF8-D9CD-444F-BDA1-FE6235432EAE}">
      <dgm:prSet/>
      <dgm:spPr/>
      <dgm:t>
        <a:bodyPr/>
        <a:lstStyle/>
        <a:p>
          <a:endParaRPr lang="es-CO" sz="1800"/>
        </a:p>
      </dgm:t>
    </dgm:pt>
    <dgm:pt modelId="{B4B262BF-9B9B-4604-9150-7A094EFECD3F}">
      <dgm:prSet phldrT="[Texto]" custT="1"/>
      <dgm:spPr/>
      <dgm:t>
        <a:bodyPr/>
        <a:lstStyle/>
        <a:p>
          <a:r>
            <a:rPr lang="es-CO" sz="1800" dirty="0"/>
            <a:t>Traslado</a:t>
          </a:r>
        </a:p>
      </dgm:t>
    </dgm:pt>
    <dgm:pt modelId="{4FB60881-381C-495A-AFDA-78A03CEF78CE}" type="sibTrans" cxnId="{01F93D42-7EDB-4B9C-A730-1E42D3E61763}">
      <dgm:prSet/>
      <dgm:spPr/>
      <dgm:t>
        <a:bodyPr/>
        <a:lstStyle/>
        <a:p>
          <a:endParaRPr lang="es-CO" sz="1800"/>
        </a:p>
      </dgm:t>
    </dgm:pt>
    <dgm:pt modelId="{4BCA9AA6-B18C-45DD-8156-AC7E0542E682}" type="parTrans" cxnId="{01F93D42-7EDB-4B9C-A730-1E42D3E61763}">
      <dgm:prSet/>
      <dgm:spPr/>
      <dgm:t>
        <a:bodyPr/>
        <a:lstStyle/>
        <a:p>
          <a:endParaRPr lang="es-CO" sz="1800"/>
        </a:p>
      </dgm:t>
    </dgm:pt>
    <dgm:pt modelId="{2FF083A7-93EC-43CE-B318-D3F6BD677DDC}">
      <dgm:prSet phldrT="[Texto]" custT="1"/>
      <dgm:spPr/>
      <dgm:t>
        <a:bodyPr/>
        <a:lstStyle/>
        <a:p>
          <a:r>
            <a:rPr lang="es-CO" sz="1800" dirty="0"/>
            <a:t>Contrato interadmon</a:t>
          </a:r>
        </a:p>
      </dgm:t>
    </dgm:pt>
    <dgm:pt modelId="{2EA463D1-868C-4C49-A9B8-87A435E3EC5F}" type="sibTrans" cxnId="{9097B2A6-0BD0-42BA-AE24-4899E533A5BF}">
      <dgm:prSet/>
      <dgm:spPr/>
      <dgm:t>
        <a:bodyPr/>
        <a:lstStyle/>
        <a:p>
          <a:endParaRPr lang="es-CO" sz="1800"/>
        </a:p>
      </dgm:t>
    </dgm:pt>
    <dgm:pt modelId="{D097FE20-8B86-4558-B6B1-8B230749C83D}" type="parTrans" cxnId="{9097B2A6-0BD0-42BA-AE24-4899E533A5BF}">
      <dgm:prSet/>
      <dgm:spPr/>
      <dgm:t>
        <a:bodyPr/>
        <a:lstStyle/>
        <a:p>
          <a:endParaRPr lang="es-CO" sz="1800"/>
        </a:p>
      </dgm:t>
    </dgm:pt>
    <dgm:pt modelId="{30A76B77-15F3-4187-BE0B-06C7EB7657AE}" type="pres">
      <dgm:prSet presAssocID="{CF585A39-D0F1-4D73-876B-2107B7B4D6B9}" presName="Name0" presStyleCnt="0">
        <dgm:presLayoutVars>
          <dgm:dir/>
          <dgm:animLvl val="lvl"/>
          <dgm:resizeHandles val="exact"/>
        </dgm:presLayoutVars>
      </dgm:prSet>
      <dgm:spPr/>
    </dgm:pt>
    <dgm:pt modelId="{69678058-D9E9-47C1-814B-6702FF8D1255}" type="pres">
      <dgm:prSet presAssocID="{2FF083A7-93EC-43CE-B318-D3F6BD677DDC}" presName="parTxOnly" presStyleLbl="node1" presStyleIdx="0" presStyleCnt="3">
        <dgm:presLayoutVars>
          <dgm:chMax val="0"/>
          <dgm:chPref val="0"/>
          <dgm:bulletEnabled val="1"/>
        </dgm:presLayoutVars>
      </dgm:prSet>
      <dgm:spPr/>
    </dgm:pt>
    <dgm:pt modelId="{4EBE4EC3-6C19-4337-9348-A0B953CB7BEE}" type="pres">
      <dgm:prSet presAssocID="{2EA463D1-868C-4C49-A9B8-87A435E3EC5F}" presName="parTxOnlySpace" presStyleCnt="0"/>
      <dgm:spPr/>
    </dgm:pt>
    <dgm:pt modelId="{80A07816-5BB8-4C92-9FB3-852048EE5DCD}" type="pres">
      <dgm:prSet presAssocID="{B4B262BF-9B9B-4604-9150-7A094EFECD3F}" presName="parTxOnly" presStyleLbl="node1" presStyleIdx="1" presStyleCnt="3">
        <dgm:presLayoutVars>
          <dgm:chMax val="0"/>
          <dgm:chPref val="0"/>
          <dgm:bulletEnabled val="1"/>
        </dgm:presLayoutVars>
      </dgm:prSet>
      <dgm:spPr/>
    </dgm:pt>
    <dgm:pt modelId="{8C571B6E-C76A-491E-A32B-EB9631431A75}" type="pres">
      <dgm:prSet presAssocID="{4FB60881-381C-495A-AFDA-78A03CEF78CE}" presName="parTxOnlySpace" presStyleCnt="0"/>
      <dgm:spPr/>
    </dgm:pt>
    <dgm:pt modelId="{C3B44E94-62E6-4753-81B2-45E4A06E9D31}" type="pres">
      <dgm:prSet presAssocID="{6C6CFE79-2197-4D05-BCB7-E7300297C3DE}" presName="parTxOnly" presStyleLbl="node1" presStyleIdx="2" presStyleCnt="3">
        <dgm:presLayoutVars>
          <dgm:chMax val="0"/>
          <dgm:chPref val="0"/>
          <dgm:bulletEnabled val="1"/>
        </dgm:presLayoutVars>
      </dgm:prSet>
      <dgm:spPr/>
    </dgm:pt>
  </dgm:ptLst>
  <dgm:cxnLst>
    <dgm:cxn modelId="{FF1E512D-56B1-48C5-AC27-B5DFBA1CF03F}" type="presOf" srcId="{2FF083A7-93EC-43CE-B318-D3F6BD677DDC}" destId="{69678058-D9E9-47C1-814B-6702FF8D1255}" srcOrd="0" destOrd="0" presId="urn:microsoft.com/office/officeart/2005/8/layout/chevron1"/>
    <dgm:cxn modelId="{01F93D42-7EDB-4B9C-A730-1E42D3E61763}" srcId="{CF585A39-D0F1-4D73-876B-2107B7B4D6B9}" destId="{B4B262BF-9B9B-4604-9150-7A094EFECD3F}" srcOrd="1" destOrd="0" parTransId="{4BCA9AA6-B18C-45DD-8156-AC7E0542E682}" sibTransId="{4FB60881-381C-495A-AFDA-78A03CEF78CE}"/>
    <dgm:cxn modelId="{33687258-BC52-4D6C-A57D-124E2721168E}" type="presOf" srcId="{CF585A39-D0F1-4D73-876B-2107B7B4D6B9}" destId="{30A76B77-15F3-4187-BE0B-06C7EB7657AE}" srcOrd="0" destOrd="0" presId="urn:microsoft.com/office/officeart/2005/8/layout/chevron1"/>
    <dgm:cxn modelId="{407BC692-0838-4311-87E3-74A3F1A092AE}" type="presOf" srcId="{B4B262BF-9B9B-4604-9150-7A094EFECD3F}" destId="{80A07816-5BB8-4C92-9FB3-852048EE5DCD}" srcOrd="0" destOrd="0" presId="urn:microsoft.com/office/officeart/2005/8/layout/chevron1"/>
    <dgm:cxn modelId="{9097B2A6-0BD0-42BA-AE24-4899E533A5BF}" srcId="{CF585A39-D0F1-4D73-876B-2107B7B4D6B9}" destId="{2FF083A7-93EC-43CE-B318-D3F6BD677DDC}" srcOrd="0" destOrd="0" parTransId="{D097FE20-8B86-4558-B6B1-8B230749C83D}" sibTransId="{2EA463D1-868C-4C49-A9B8-87A435E3EC5F}"/>
    <dgm:cxn modelId="{DFC8BBEB-656D-4CC7-84C0-05EA669B2F9D}" type="presOf" srcId="{6C6CFE79-2197-4D05-BCB7-E7300297C3DE}" destId="{C3B44E94-62E6-4753-81B2-45E4A06E9D31}" srcOrd="0" destOrd="0" presId="urn:microsoft.com/office/officeart/2005/8/layout/chevron1"/>
    <dgm:cxn modelId="{9815CDF8-D9CD-444F-BDA1-FE6235432EAE}" srcId="{CF585A39-D0F1-4D73-876B-2107B7B4D6B9}" destId="{6C6CFE79-2197-4D05-BCB7-E7300297C3DE}" srcOrd="2" destOrd="0" parTransId="{8A795E2D-A9B1-4E75-98B9-7A5FA46A74D0}" sibTransId="{CCFC7A3B-04A0-4895-9FCB-72445DDE6DEE}"/>
    <dgm:cxn modelId="{28A4FD05-0A6C-4412-ACF2-A33E20C20BA0}" type="presParOf" srcId="{30A76B77-15F3-4187-BE0B-06C7EB7657AE}" destId="{69678058-D9E9-47C1-814B-6702FF8D1255}" srcOrd="0" destOrd="0" presId="urn:microsoft.com/office/officeart/2005/8/layout/chevron1"/>
    <dgm:cxn modelId="{11F30D9E-1011-46B9-9F19-D4C7EFB17BB5}" type="presParOf" srcId="{30A76B77-15F3-4187-BE0B-06C7EB7657AE}" destId="{4EBE4EC3-6C19-4337-9348-A0B953CB7BEE}" srcOrd="1" destOrd="0" presId="urn:microsoft.com/office/officeart/2005/8/layout/chevron1"/>
    <dgm:cxn modelId="{CA9517AB-F242-46CE-9CFE-4CE282509225}" type="presParOf" srcId="{30A76B77-15F3-4187-BE0B-06C7EB7657AE}" destId="{80A07816-5BB8-4C92-9FB3-852048EE5DCD}" srcOrd="2" destOrd="0" presId="urn:microsoft.com/office/officeart/2005/8/layout/chevron1"/>
    <dgm:cxn modelId="{EE836F7C-3529-4905-99AD-80CECBBB2F15}" type="presParOf" srcId="{30A76B77-15F3-4187-BE0B-06C7EB7657AE}" destId="{8C571B6E-C76A-491E-A32B-EB9631431A75}" srcOrd="3" destOrd="0" presId="urn:microsoft.com/office/officeart/2005/8/layout/chevron1"/>
    <dgm:cxn modelId="{ED4163C7-93C9-4DD0-A031-724D839BA376}" type="presParOf" srcId="{30A76B77-15F3-4187-BE0B-06C7EB7657AE}" destId="{C3B44E94-62E6-4753-81B2-45E4A06E9D31}" srcOrd="4"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585A39-D0F1-4D73-876B-2107B7B4D6B9}" type="doc">
      <dgm:prSet loTypeId="urn:microsoft.com/office/officeart/2005/8/layout/chevron1" loCatId="process" qsTypeId="urn:microsoft.com/office/officeart/2005/8/quickstyle/simple1" qsCatId="simple" csTypeId="urn:microsoft.com/office/officeart/2005/8/colors/accent1_2" csCatId="accent1" phldr="1"/>
      <dgm:spPr/>
    </dgm:pt>
    <dgm:pt modelId="{2FF083A7-93EC-43CE-B318-D3F6BD677DDC}">
      <dgm:prSet phldrT="[Texto]" custT="1"/>
      <dgm:spPr/>
      <dgm:t>
        <a:bodyPr/>
        <a:lstStyle/>
        <a:p>
          <a:r>
            <a:rPr lang="es-CO" sz="1600" dirty="0"/>
            <a:t>Contrato interadmon</a:t>
          </a:r>
        </a:p>
      </dgm:t>
    </dgm:pt>
    <dgm:pt modelId="{D097FE20-8B86-4558-B6B1-8B230749C83D}" type="parTrans" cxnId="{9097B2A6-0BD0-42BA-AE24-4899E533A5BF}">
      <dgm:prSet/>
      <dgm:spPr/>
      <dgm:t>
        <a:bodyPr/>
        <a:lstStyle/>
        <a:p>
          <a:endParaRPr lang="es-CO" sz="1800"/>
        </a:p>
      </dgm:t>
    </dgm:pt>
    <dgm:pt modelId="{2EA463D1-868C-4C49-A9B8-87A435E3EC5F}" type="sibTrans" cxnId="{9097B2A6-0BD0-42BA-AE24-4899E533A5BF}">
      <dgm:prSet/>
      <dgm:spPr/>
      <dgm:t>
        <a:bodyPr/>
        <a:lstStyle/>
        <a:p>
          <a:endParaRPr lang="es-CO" sz="1800"/>
        </a:p>
      </dgm:t>
    </dgm:pt>
    <dgm:pt modelId="{B4B262BF-9B9B-4604-9150-7A094EFECD3F}">
      <dgm:prSet phldrT="[Texto]" custT="1"/>
      <dgm:spPr/>
      <dgm:t>
        <a:bodyPr/>
        <a:lstStyle/>
        <a:p>
          <a:r>
            <a:rPr lang="es-CO" sz="1800" dirty="0"/>
            <a:t>Traslado</a:t>
          </a:r>
        </a:p>
      </dgm:t>
    </dgm:pt>
    <dgm:pt modelId="{4BCA9AA6-B18C-45DD-8156-AC7E0542E682}" type="parTrans" cxnId="{01F93D42-7EDB-4B9C-A730-1E42D3E61763}">
      <dgm:prSet/>
      <dgm:spPr/>
      <dgm:t>
        <a:bodyPr/>
        <a:lstStyle/>
        <a:p>
          <a:endParaRPr lang="es-CO" sz="1800"/>
        </a:p>
      </dgm:t>
    </dgm:pt>
    <dgm:pt modelId="{4FB60881-381C-495A-AFDA-78A03CEF78CE}" type="sibTrans" cxnId="{01F93D42-7EDB-4B9C-A730-1E42D3E61763}">
      <dgm:prSet/>
      <dgm:spPr/>
      <dgm:t>
        <a:bodyPr/>
        <a:lstStyle/>
        <a:p>
          <a:endParaRPr lang="es-CO" sz="1800"/>
        </a:p>
      </dgm:t>
    </dgm:pt>
    <dgm:pt modelId="{6C6CFE79-2197-4D05-BCB7-E7300297C3DE}">
      <dgm:prSet phldrT="[Texto]" custT="1"/>
      <dgm:spPr/>
      <dgm:t>
        <a:bodyPr/>
        <a:lstStyle/>
        <a:p>
          <a:r>
            <a:rPr lang="es-CO" sz="1800" dirty="0"/>
            <a:t>SAE paga grúas</a:t>
          </a:r>
        </a:p>
      </dgm:t>
    </dgm:pt>
    <dgm:pt modelId="{8A795E2D-A9B1-4E75-98B9-7A5FA46A74D0}" type="parTrans" cxnId="{9815CDF8-D9CD-444F-BDA1-FE6235432EAE}">
      <dgm:prSet/>
      <dgm:spPr/>
      <dgm:t>
        <a:bodyPr/>
        <a:lstStyle/>
        <a:p>
          <a:endParaRPr lang="es-CO" sz="1800"/>
        </a:p>
      </dgm:t>
    </dgm:pt>
    <dgm:pt modelId="{CCFC7A3B-04A0-4895-9FCB-72445DDE6DEE}" type="sibTrans" cxnId="{9815CDF8-D9CD-444F-BDA1-FE6235432EAE}">
      <dgm:prSet/>
      <dgm:spPr/>
      <dgm:t>
        <a:bodyPr/>
        <a:lstStyle/>
        <a:p>
          <a:endParaRPr lang="es-CO" sz="1800"/>
        </a:p>
      </dgm:t>
    </dgm:pt>
    <dgm:pt modelId="{30A76B77-15F3-4187-BE0B-06C7EB7657AE}" type="pres">
      <dgm:prSet presAssocID="{CF585A39-D0F1-4D73-876B-2107B7B4D6B9}" presName="Name0" presStyleCnt="0">
        <dgm:presLayoutVars>
          <dgm:dir/>
          <dgm:animLvl val="lvl"/>
          <dgm:resizeHandles val="exact"/>
        </dgm:presLayoutVars>
      </dgm:prSet>
      <dgm:spPr/>
    </dgm:pt>
    <dgm:pt modelId="{69678058-D9E9-47C1-814B-6702FF8D1255}" type="pres">
      <dgm:prSet presAssocID="{2FF083A7-93EC-43CE-B318-D3F6BD677DDC}" presName="parTxOnly" presStyleLbl="node1" presStyleIdx="0" presStyleCnt="3">
        <dgm:presLayoutVars>
          <dgm:chMax val="0"/>
          <dgm:chPref val="0"/>
          <dgm:bulletEnabled val="1"/>
        </dgm:presLayoutVars>
      </dgm:prSet>
      <dgm:spPr/>
    </dgm:pt>
    <dgm:pt modelId="{4EBE4EC3-6C19-4337-9348-A0B953CB7BEE}" type="pres">
      <dgm:prSet presAssocID="{2EA463D1-868C-4C49-A9B8-87A435E3EC5F}" presName="parTxOnlySpace" presStyleCnt="0"/>
      <dgm:spPr/>
    </dgm:pt>
    <dgm:pt modelId="{80A07816-5BB8-4C92-9FB3-852048EE5DCD}" type="pres">
      <dgm:prSet presAssocID="{B4B262BF-9B9B-4604-9150-7A094EFECD3F}" presName="parTxOnly" presStyleLbl="node1" presStyleIdx="1" presStyleCnt="3">
        <dgm:presLayoutVars>
          <dgm:chMax val="0"/>
          <dgm:chPref val="0"/>
          <dgm:bulletEnabled val="1"/>
        </dgm:presLayoutVars>
      </dgm:prSet>
      <dgm:spPr/>
    </dgm:pt>
    <dgm:pt modelId="{8C571B6E-C76A-491E-A32B-EB9631431A75}" type="pres">
      <dgm:prSet presAssocID="{4FB60881-381C-495A-AFDA-78A03CEF78CE}" presName="parTxOnlySpace" presStyleCnt="0"/>
      <dgm:spPr/>
    </dgm:pt>
    <dgm:pt modelId="{C3B44E94-62E6-4753-81B2-45E4A06E9D31}" type="pres">
      <dgm:prSet presAssocID="{6C6CFE79-2197-4D05-BCB7-E7300297C3DE}" presName="parTxOnly" presStyleLbl="node1" presStyleIdx="2" presStyleCnt="3">
        <dgm:presLayoutVars>
          <dgm:chMax val="0"/>
          <dgm:chPref val="0"/>
          <dgm:bulletEnabled val="1"/>
        </dgm:presLayoutVars>
      </dgm:prSet>
      <dgm:spPr/>
    </dgm:pt>
  </dgm:ptLst>
  <dgm:cxnLst>
    <dgm:cxn modelId="{FF1E512D-56B1-48C5-AC27-B5DFBA1CF03F}" type="presOf" srcId="{2FF083A7-93EC-43CE-B318-D3F6BD677DDC}" destId="{69678058-D9E9-47C1-814B-6702FF8D1255}" srcOrd="0" destOrd="0" presId="urn:microsoft.com/office/officeart/2005/8/layout/chevron1"/>
    <dgm:cxn modelId="{01F93D42-7EDB-4B9C-A730-1E42D3E61763}" srcId="{CF585A39-D0F1-4D73-876B-2107B7B4D6B9}" destId="{B4B262BF-9B9B-4604-9150-7A094EFECD3F}" srcOrd="1" destOrd="0" parTransId="{4BCA9AA6-B18C-45DD-8156-AC7E0542E682}" sibTransId="{4FB60881-381C-495A-AFDA-78A03CEF78CE}"/>
    <dgm:cxn modelId="{33687258-BC52-4D6C-A57D-124E2721168E}" type="presOf" srcId="{CF585A39-D0F1-4D73-876B-2107B7B4D6B9}" destId="{30A76B77-15F3-4187-BE0B-06C7EB7657AE}" srcOrd="0" destOrd="0" presId="urn:microsoft.com/office/officeart/2005/8/layout/chevron1"/>
    <dgm:cxn modelId="{407BC692-0838-4311-87E3-74A3F1A092AE}" type="presOf" srcId="{B4B262BF-9B9B-4604-9150-7A094EFECD3F}" destId="{80A07816-5BB8-4C92-9FB3-852048EE5DCD}" srcOrd="0" destOrd="0" presId="urn:microsoft.com/office/officeart/2005/8/layout/chevron1"/>
    <dgm:cxn modelId="{9097B2A6-0BD0-42BA-AE24-4899E533A5BF}" srcId="{CF585A39-D0F1-4D73-876B-2107B7B4D6B9}" destId="{2FF083A7-93EC-43CE-B318-D3F6BD677DDC}" srcOrd="0" destOrd="0" parTransId="{D097FE20-8B86-4558-B6B1-8B230749C83D}" sibTransId="{2EA463D1-868C-4C49-A9B8-87A435E3EC5F}"/>
    <dgm:cxn modelId="{DFC8BBEB-656D-4CC7-84C0-05EA669B2F9D}" type="presOf" srcId="{6C6CFE79-2197-4D05-BCB7-E7300297C3DE}" destId="{C3B44E94-62E6-4753-81B2-45E4A06E9D31}" srcOrd="0" destOrd="0" presId="urn:microsoft.com/office/officeart/2005/8/layout/chevron1"/>
    <dgm:cxn modelId="{9815CDF8-D9CD-444F-BDA1-FE6235432EAE}" srcId="{CF585A39-D0F1-4D73-876B-2107B7B4D6B9}" destId="{6C6CFE79-2197-4D05-BCB7-E7300297C3DE}" srcOrd="2" destOrd="0" parTransId="{8A795E2D-A9B1-4E75-98B9-7A5FA46A74D0}" sibTransId="{CCFC7A3B-04A0-4895-9FCB-72445DDE6DEE}"/>
    <dgm:cxn modelId="{28A4FD05-0A6C-4412-ACF2-A33E20C20BA0}" type="presParOf" srcId="{30A76B77-15F3-4187-BE0B-06C7EB7657AE}" destId="{69678058-D9E9-47C1-814B-6702FF8D1255}" srcOrd="0" destOrd="0" presId="urn:microsoft.com/office/officeart/2005/8/layout/chevron1"/>
    <dgm:cxn modelId="{11F30D9E-1011-46B9-9F19-D4C7EFB17BB5}" type="presParOf" srcId="{30A76B77-15F3-4187-BE0B-06C7EB7657AE}" destId="{4EBE4EC3-6C19-4337-9348-A0B953CB7BEE}" srcOrd="1" destOrd="0" presId="urn:microsoft.com/office/officeart/2005/8/layout/chevron1"/>
    <dgm:cxn modelId="{CA9517AB-F242-46CE-9CFE-4CE282509225}" type="presParOf" srcId="{30A76B77-15F3-4187-BE0B-06C7EB7657AE}" destId="{80A07816-5BB8-4C92-9FB3-852048EE5DCD}" srcOrd="2" destOrd="0" presId="urn:microsoft.com/office/officeart/2005/8/layout/chevron1"/>
    <dgm:cxn modelId="{EE836F7C-3529-4905-99AD-80CECBBB2F15}" type="presParOf" srcId="{30A76B77-15F3-4187-BE0B-06C7EB7657AE}" destId="{8C571B6E-C76A-491E-A32B-EB9631431A75}" srcOrd="3" destOrd="0" presId="urn:microsoft.com/office/officeart/2005/8/layout/chevron1"/>
    <dgm:cxn modelId="{ED4163C7-93C9-4DD0-A031-724D839BA376}" type="presParOf" srcId="{30A76B77-15F3-4187-BE0B-06C7EB7657AE}" destId="{C3B44E94-62E6-4753-81B2-45E4A06E9D31}"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3C14293-F6DB-4238-9440-6AF85FEC871F}" type="doc">
      <dgm:prSet loTypeId="urn:microsoft.com/office/officeart/2005/8/layout/chevron1" loCatId="process" qsTypeId="urn:microsoft.com/office/officeart/2005/8/quickstyle/simple1" qsCatId="simple" csTypeId="urn:microsoft.com/office/officeart/2005/8/colors/accent1_2" csCatId="accent1" phldr="1"/>
      <dgm:spPr/>
    </dgm:pt>
    <dgm:pt modelId="{DDE6CF0D-0B9C-43C7-8B90-DAB8CF7B5EA6}">
      <dgm:prSet phldrT="[Texto]"/>
      <dgm:spPr/>
      <dgm:t>
        <a:bodyPr/>
        <a:lstStyle/>
        <a:p>
          <a:r>
            <a:rPr lang="es-CO" dirty="0"/>
            <a:t>Traslado ARMADA</a:t>
          </a:r>
        </a:p>
      </dgm:t>
    </dgm:pt>
    <dgm:pt modelId="{F162A699-5B57-4F07-9AB0-3EB7C8A0D3A9}" type="parTrans" cxnId="{48E96AB0-81D4-4E16-802D-CEB21E2CF691}">
      <dgm:prSet/>
      <dgm:spPr/>
      <dgm:t>
        <a:bodyPr/>
        <a:lstStyle/>
        <a:p>
          <a:endParaRPr lang="es-CO"/>
        </a:p>
      </dgm:t>
    </dgm:pt>
    <dgm:pt modelId="{0BDAAC17-FF4E-415D-AA54-22621D85D19D}" type="sibTrans" cxnId="{48E96AB0-81D4-4E16-802D-CEB21E2CF691}">
      <dgm:prSet/>
      <dgm:spPr/>
      <dgm:t>
        <a:bodyPr/>
        <a:lstStyle/>
        <a:p>
          <a:endParaRPr lang="es-CO"/>
        </a:p>
      </dgm:t>
    </dgm:pt>
    <dgm:pt modelId="{0174B12B-6A22-4A66-B69A-B332092AED39}">
      <dgm:prSet phldrT="[Texto]"/>
      <dgm:spPr/>
      <dgm:t>
        <a:bodyPr/>
        <a:lstStyle/>
        <a:p>
          <a:r>
            <a:rPr lang="es-CO" dirty="0"/>
            <a:t>Gasto por Almacenadora</a:t>
          </a:r>
        </a:p>
      </dgm:t>
    </dgm:pt>
    <dgm:pt modelId="{F68DFE12-97FE-4CAB-96A5-8FD4F00B9F3C}" type="parTrans" cxnId="{990D7242-7D17-4E8B-9AB6-6DA2FC399CE8}">
      <dgm:prSet/>
      <dgm:spPr/>
      <dgm:t>
        <a:bodyPr/>
        <a:lstStyle/>
        <a:p>
          <a:endParaRPr lang="es-CO"/>
        </a:p>
      </dgm:t>
    </dgm:pt>
    <dgm:pt modelId="{C0CE20BB-822B-49FF-9C62-2B0D6D8E4A96}" type="sibTrans" cxnId="{990D7242-7D17-4E8B-9AB6-6DA2FC399CE8}">
      <dgm:prSet/>
      <dgm:spPr/>
      <dgm:t>
        <a:bodyPr/>
        <a:lstStyle/>
        <a:p>
          <a:endParaRPr lang="es-CO"/>
        </a:p>
      </dgm:t>
    </dgm:pt>
    <dgm:pt modelId="{D0C36744-B45B-4E6E-AECD-465A92E6FDBD}">
      <dgm:prSet phldrT="[Texto]"/>
      <dgm:spPr/>
      <dgm:t>
        <a:bodyPr/>
        <a:lstStyle/>
        <a:p>
          <a:r>
            <a:rPr lang="es-CO" dirty="0"/>
            <a:t>Factura a SAE</a:t>
          </a:r>
        </a:p>
      </dgm:t>
    </dgm:pt>
    <dgm:pt modelId="{90ADE4BA-CC22-4BF1-AFF9-9979D5301A9A}" type="parTrans" cxnId="{73506056-D323-4EF4-B45B-93678DF380FA}">
      <dgm:prSet/>
      <dgm:spPr/>
      <dgm:t>
        <a:bodyPr/>
        <a:lstStyle/>
        <a:p>
          <a:endParaRPr lang="es-CO"/>
        </a:p>
      </dgm:t>
    </dgm:pt>
    <dgm:pt modelId="{6A5D1C30-C1C1-4295-A3F4-78D07D79B7A1}" type="sibTrans" cxnId="{73506056-D323-4EF4-B45B-93678DF380FA}">
      <dgm:prSet/>
      <dgm:spPr/>
      <dgm:t>
        <a:bodyPr/>
        <a:lstStyle/>
        <a:p>
          <a:endParaRPr lang="es-CO"/>
        </a:p>
      </dgm:t>
    </dgm:pt>
    <dgm:pt modelId="{998DEDEB-DC43-4800-AD5F-AFAB78CCFEC4}" type="pres">
      <dgm:prSet presAssocID="{53C14293-F6DB-4238-9440-6AF85FEC871F}" presName="Name0" presStyleCnt="0">
        <dgm:presLayoutVars>
          <dgm:dir/>
          <dgm:animLvl val="lvl"/>
          <dgm:resizeHandles val="exact"/>
        </dgm:presLayoutVars>
      </dgm:prSet>
      <dgm:spPr/>
    </dgm:pt>
    <dgm:pt modelId="{E7E69B81-4C97-4F22-93CC-486B77EFE6F5}" type="pres">
      <dgm:prSet presAssocID="{DDE6CF0D-0B9C-43C7-8B90-DAB8CF7B5EA6}" presName="parTxOnly" presStyleLbl="node1" presStyleIdx="0" presStyleCnt="3">
        <dgm:presLayoutVars>
          <dgm:chMax val="0"/>
          <dgm:chPref val="0"/>
          <dgm:bulletEnabled val="1"/>
        </dgm:presLayoutVars>
      </dgm:prSet>
      <dgm:spPr/>
    </dgm:pt>
    <dgm:pt modelId="{F4729690-0E8C-42E0-96BA-5D19D5A525E4}" type="pres">
      <dgm:prSet presAssocID="{0BDAAC17-FF4E-415D-AA54-22621D85D19D}" presName="parTxOnlySpace" presStyleCnt="0"/>
      <dgm:spPr/>
    </dgm:pt>
    <dgm:pt modelId="{764704A0-2401-4449-B2AF-C076068325B0}" type="pres">
      <dgm:prSet presAssocID="{0174B12B-6A22-4A66-B69A-B332092AED39}" presName="parTxOnly" presStyleLbl="node1" presStyleIdx="1" presStyleCnt="3">
        <dgm:presLayoutVars>
          <dgm:chMax val="0"/>
          <dgm:chPref val="0"/>
          <dgm:bulletEnabled val="1"/>
        </dgm:presLayoutVars>
      </dgm:prSet>
      <dgm:spPr/>
    </dgm:pt>
    <dgm:pt modelId="{30A0FE9C-DAD7-44B1-A22C-CD4BF01E91B7}" type="pres">
      <dgm:prSet presAssocID="{C0CE20BB-822B-49FF-9C62-2B0D6D8E4A96}" presName="parTxOnlySpace" presStyleCnt="0"/>
      <dgm:spPr/>
    </dgm:pt>
    <dgm:pt modelId="{8FC2C9F0-303A-419D-A06E-94F96357E552}" type="pres">
      <dgm:prSet presAssocID="{D0C36744-B45B-4E6E-AECD-465A92E6FDBD}" presName="parTxOnly" presStyleLbl="node1" presStyleIdx="2" presStyleCnt="3">
        <dgm:presLayoutVars>
          <dgm:chMax val="0"/>
          <dgm:chPref val="0"/>
          <dgm:bulletEnabled val="1"/>
        </dgm:presLayoutVars>
      </dgm:prSet>
      <dgm:spPr/>
    </dgm:pt>
  </dgm:ptLst>
  <dgm:cxnLst>
    <dgm:cxn modelId="{6EBF7511-E14C-49D8-BAA7-55F03D045759}" type="presOf" srcId="{0174B12B-6A22-4A66-B69A-B332092AED39}" destId="{764704A0-2401-4449-B2AF-C076068325B0}" srcOrd="0" destOrd="0" presId="urn:microsoft.com/office/officeart/2005/8/layout/chevron1"/>
    <dgm:cxn modelId="{4732D560-24E6-4772-8BBF-AD77675BDBF8}" type="presOf" srcId="{53C14293-F6DB-4238-9440-6AF85FEC871F}" destId="{998DEDEB-DC43-4800-AD5F-AFAB78CCFEC4}" srcOrd="0" destOrd="0" presId="urn:microsoft.com/office/officeart/2005/8/layout/chevron1"/>
    <dgm:cxn modelId="{990D7242-7D17-4E8B-9AB6-6DA2FC399CE8}" srcId="{53C14293-F6DB-4238-9440-6AF85FEC871F}" destId="{0174B12B-6A22-4A66-B69A-B332092AED39}" srcOrd="1" destOrd="0" parTransId="{F68DFE12-97FE-4CAB-96A5-8FD4F00B9F3C}" sibTransId="{C0CE20BB-822B-49FF-9C62-2B0D6D8E4A96}"/>
    <dgm:cxn modelId="{73506056-D323-4EF4-B45B-93678DF380FA}" srcId="{53C14293-F6DB-4238-9440-6AF85FEC871F}" destId="{D0C36744-B45B-4E6E-AECD-465A92E6FDBD}" srcOrd="2" destOrd="0" parTransId="{90ADE4BA-CC22-4BF1-AFF9-9979D5301A9A}" sibTransId="{6A5D1C30-C1C1-4295-A3F4-78D07D79B7A1}"/>
    <dgm:cxn modelId="{BBF2BDA0-6FE2-4AAD-82C3-C12F268F451A}" type="presOf" srcId="{DDE6CF0D-0B9C-43C7-8B90-DAB8CF7B5EA6}" destId="{E7E69B81-4C97-4F22-93CC-486B77EFE6F5}" srcOrd="0" destOrd="0" presId="urn:microsoft.com/office/officeart/2005/8/layout/chevron1"/>
    <dgm:cxn modelId="{48E96AB0-81D4-4E16-802D-CEB21E2CF691}" srcId="{53C14293-F6DB-4238-9440-6AF85FEC871F}" destId="{DDE6CF0D-0B9C-43C7-8B90-DAB8CF7B5EA6}" srcOrd="0" destOrd="0" parTransId="{F162A699-5B57-4F07-9AB0-3EB7C8A0D3A9}" sibTransId="{0BDAAC17-FF4E-415D-AA54-22621D85D19D}"/>
    <dgm:cxn modelId="{681ECBC0-07DE-4A31-A9AD-F0B74A06C36C}" type="presOf" srcId="{D0C36744-B45B-4E6E-AECD-465A92E6FDBD}" destId="{8FC2C9F0-303A-419D-A06E-94F96357E552}" srcOrd="0" destOrd="0" presId="urn:microsoft.com/office/officeart/2005/8/layout/chevron1"/>
    <dgm:cxn modelId="{0BF2A4BA-4A21-41CF-94D1-FB56673BA149}" type="presParOf" srcId="{998DEDEB-DC43-4800-AD5F-AFAB78CCFEC4}" destId="{E7E69B81-4C97-4F22-93CC-486B77EFE6F5}" srcOrd="0" destOrd="0" presId="urn:microsoft.com/office/officeart/2005/8/layout/chevron1"/>
    <dgm:cxn modelId="{8143A352-E058-4097-BDF8-A594A61316EA}" type="presParOf" srcId="{998DEDEB-DC43-4800-AD5F-AFAB78CCFEC4}" destId="{F4729690-0E8C-42E0-96BA-5D19D5A525E4}" srcOrd="1" destOrd="0" presId="urn:microsoft.com/office/officeart/2005/8/layout/chevron1"/>
    <dgm:cxn modelId="{684C5406-4BCD-4ACE-A342-31E3ABF6E537}" type="presParOf" srcId="{998DEDEB-DC43-4800-AD5F-AFAB78CCFEC4}" destId="{764704A0-2401-4449-B2AF-C076068325B0}" srcOrd="2" destOrd="0" presId="urn:microsoft.com/office/officeart/2005/8/layout/chevron1"/>
    <dgm:cxn modelId="{FB0C049F-5EE9-4133-B047-F93364949CDB}" type="presParOf" srcId="{998DEDEB-DC43-4800-AD5F-AFAB78CCFEC4}" destId="{30A0FE9C-DAD7-44B1-A22C-CD4BF01E91B7}" srcOrd="3" destOrd="0" presId="urn:microsoft.com/office/officeart/2005/8/layout/chevron1"/>
    <dgm:cxn modelId="{FBD3263C-924C-4EA8-A2CA-7F5F17B56C0E}" type="presParOf" srcId="{998DEDEB-DC43-4800-AD5F-AFAB78CCFEC4}" destId="{8FC2C9F0-303A-419D-A06E-94F96357E552}" srcOrd="4"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E69B81-4C97-4F22-93CC-486B77EFE6F5}">
      <dsp:nvSpPr>
        <dsp:cNvPr id="0" name=""/>
        <dsp:cNvSpPr/>
      </dsp:nvSpPr>
      <dsp:spPr>
        <a:xfrm>
          <a:off x="1504" y="1188098"/>
          <a:ext cx="1832488" cy="73299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s-CO" sz="1300" kern="1200" dirty="0"/>
            <a:t>Traslado ARMADA</a:t>
          </a:r>
        </a:p>
      </dsp:txBody>
      <dsp:txXfrm>
        <a:off x="368002" y="1188098"/>
        <a:ext cx="1099493" cy="732995"/>
      </dsp:txXfrm>
    </dsp:sp>
    <dsp:sp modelId="{764704A0-2401-4449-B2AF-C076068325B0}">
      <dsp:nvSpPr>
        <dsp:cNvPr id="0" name=""/>
        <dsp:cNvSpPr/>
      </dsp:nvSpPr>
      <dsp:spPr>
        <a:xfrm>
          <a:off x="1650743" y="1188098"/>
          <a:ext cx="1832488" cy="73299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s-CO" sz="1300" kern="1200" dirty="0"/>
            <a:t>Gasto por Almacenadora</a:t>
          </a:r>
        </a:p>
      </dsp:txBody>
      <dsp:txXfrm>
        <a:off x="2017241" y="1188098"/>
        <a:ext cx="1099493" cy="732995"/>
      </dsp:txXfrm>
    </dsp:sp>
    <dsp:sp modelId="{8FC2C9F0-303A-419D-A06E-94F96357E552}">
      <dsp:nvSpPr>
        <dsp:cNvPr id="0" name=""/>
        <dsp:cNvSpPr/>
      </dsp:nvSpPr>
      <dsp:spPr>
        <a:xfrm>
          <a:off x="3299982" y="1188098"/>
          <a:ext cx="1832488" cy="73299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s-CO" sz="1300" kern="1200" dirty="0"/>
            <a:t>Factura a SAE</a:t>
          </a:r>
        </a:p>
      </dsp:txBody>
      <dsp:txXfrm>
        <a:off x="3666480" y="1188098"/>
        <a:ext cx="1099493" cy="7329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678058-D9E9-47C1-814B-6702FF8D1255}">
      <dsp:nvSpPr>
        <dsp:cNvPr id="0" name=""/>
        <dsp:cNvSpPr/>
      </dsp:nvSpPr>
      <dsp:spPr>
        <a:xfrm>
          <a:off x="2096" y="704555"/>
          <a:ext cx="2554278" cy="1021711"/>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s-CO" sz="1800" kern="1200" dirty="0"/>
            <a:t>Contrato interadmon</a:t>
          </a:r>
        </a:p>
      </dsp:txBody>
      <dsp:txXfrm>
        <a:off x="512952" y="704555"/>
        <a:ext cx="1532567" cy="1021711"/>
      </dsp:txXfrm>
    </dsp:sp>
    <dsp:sp modelId="{80A07816-5BB8-4C92-9FB3-852048EE5DCD}">
      <dsp:nvSpPr>
        <dsp:cNvPr id="0" name=""/>
        <dsp:cNvSpPr/>
      </dsp:nvSpPr>
      <dsp:spPr>
        <a:xfrm>
          <a:off x="2300946" y="704555"/>
          <a:ext cx="2554278" cy="1021711"/>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s-CO" sz="1800" kern="1200" dirty="0"/>
            <a:t>Traslado</a:t>
          </a:r>
        </a:p>
      </dsp:txBody>
      <dsp:txXfrm>
        <a:off x="2811802" y="704555"/>
        <a:ext cx="1532567" cy="1021711"/>
      </dsp:txXfrm>
    </dsp:sp>
    <dsp:sp modelId="{C3B44E94-62E6-4753-81B2-45E4A06E9D31}">
      <dsp:nvSpPr>
        <dsp:cNvPr id="0" name=""/>
        <dsp:cNvSpPr/>
      </dsp:nvSpPr>
      <dsp:spPr>
        <a:xfrm>
          <a:off x="4599797" y="704555"/>
          <a:ext cx="2554278" cy="1021711"/>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s-CO" sz="1800" kern="1200" dirty="0"/>
            <a:t>SAE paga grúas</a:t>
          </a:r>
        </a:p>
      </dsp:txBody>
      <dsp:txXfrm>
        <a:off x="5110653" y="704555"/>
        <a:ext cx="1532567" cy="1021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678058-D9E9-47C1-814B-6702FF8D1255}">
      <dsp:nvSpPr>
        <dsp:cNvPr id="0" name=""/>
        <dsp:cNvSpPr/>
      </dsp:nvSpPr>
      <dsp:spPr>
        <a:xfrm>
          <a:off x="1291" y="1144925"/>
          <a:ext cx="1573004" cy="629201"/>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s-CO" sz="1600" kern="1200" dirty="0"/>
            <a:t>Contrato interadmon</a:t>
          </a:r>
        </a:p>
      </dsp:txBody>
      <dsp:txXfrm>
        <a:off x="315892" y="1144925"/>
        <a:ext cx="943803" cy="629201"/>
      </dsp:txXfrm>
    </dsp:sp>
    <dsp:sp modelId="{80A07816-5BB8-4C92-9FB3-852048EE5DCD}">
      <dsp:nvSpPr>
        <dsp:cNvPr id="0" name=""/>
        <dsp:cNvSpPr/>
      </dsp:nvSpPr>
      <dsp:spPr>
        <a:xfrm>
          <a:off x="1416994" y="1144925"/>
          <a:ext cx="1573004" cy="629201"/>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s-CO" sz="1800" kern="1200" dirty="0"/>
            <a:t>Traslado</a:t>
          </a:r>
        </a:p>
      </dsp:txBody>
      <dsp:txXfrm>
        <a:off x="1731595" y="1144925"/>
        <a:ext cx="943803" cy="629201"/>
      </dsp:txXfrm>
    </dsp:sp>
    <dsp:sp modelId="{C3B44E94-62E6-4753-81B2-45E4A06E9D31}">
      <dsp:nvSpPr>
        <dsp:cNvPr id="0" name=""/>
        <dsp:cNvSpPr/>
      </dsp:nvSpPr>
      <dsp:spPr>
        <a:xfrm>
          <a:off x="2832698" y="1144925"/>
          <a:ext cx="1573004" cy="629201"/>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s-CO" sz="1800" kern="1200" dirty="0"/>
            <a:t>SAE paga grúas</a:t>
          </a:r>
        </a:p>
      </dsp:txBody>
      <dsp:txXfrm>
        <a:off x="3147299" y="1144925"/>
        <a:ext cx="943803" cy="6292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E69B81-4C97-4F22-93CC-486B77EFE6F5}">
      <dsp:nvSpPr>
        <dsp:cNvPr id="0" name=""/>
        <dsp:cNvSpPr/>
      </dsp:nvSpPr>
      <dsp:spPr>
        <a:xfrm>
          <a:off x="1227" y="881847"/>
          <a:ext cx="1494895" cy="59795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s-CO" sz="1100" kern="1200" dirty="0"/>
            <a:t>Traslado ARMADA</a:t>
          </a:r>
        </a:p>
      </dsp:txBody>
      <dsp:txXfrm>
        <a:off x="300206" y="881847"/>
        <a:ext cx="896937" cy="597958"/>
      </dsp:txXfrm>
    </dsp:sp>
    <dsp:sp modelId="{764704A0-2401-4449-B2AF-C076068325B0}">
      <dsp:nvSpPr>
        <dsp:cNvPr id="0" name=""/>
        <dsp:cNvSpPr/>
      </dsp:nvSpPr>
      <dsp:spPr>
        <a:xfrm>
          <a:off x="1346632" y="881847"/>
          <a:ext cx="1494895" cy="59795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s-CO" sz="1100" kern="1200" dirty="0"/>
            <a:t>Gasto por Almacenadora</a:t>
          </a:r>
        </a:p>
      </dsp:txBody>
      <dsp:txXfrm>
        <a:off x="1645611" y="881847"/>
        <a:ext cx="896937" cy="597958"/>
      </dsp:txXfrm>
    </dsp:sp>
    <dsp:sp modelId="{8FC2C9F0-303A-419D-A06E-94F96357E552}">
      <dsp:nvSpPr>
        <dsp:cNvPr id="0" name=""/>
        <dsp:cNvSpPr/>
      </dsp:nvSpPr>
      <dsp:spPr>
        <a:xfrm>
          <a:off x="2692038" y="881847"/>
          <a:ext cx="1494895" cy="59795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s-CO" sz="1100" kern="1200" dirty="0"/>
            <a:t>Factura a SAE</a:t>
          </a:r>
        </a:p>
      </dsp:txBody>
      <dsp:txXfrm>
        <a:off x="2991017" y="881847"/>
        <a:ext cx="896937" cy="59795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06/03/2020</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06/03/2020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06/03/2020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06/03/2020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06/03/2020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06/03/2020</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06/03/2020</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06/03/2020</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06/03/2020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06/03/2020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06/03/2020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06/03/2020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06/03/2020</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6.png"/><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image" Target="../media/image6.png"/><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image" Target="../media/image5.png"/><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
        <p:nvSpPr>
          <p:cNvPr id="2" name="CuadroTexto 1">
            <a:extLst>
              <a:ext uri="{FF2B5EF4-FFF2-40B4-BE49-F238E27FC236}">
                <a16:creationId xmlns:a16="http://schemas.microsoft.com/office/drawing/2014/main" id="{93686A3F-63DA-4510-A0F0-7F3172712A7E}"/>
              </a:ext>
            </a:extLst>
          </p:cNvPr>
          <p:cNvSpPr txBox="1"/>
          <p:nvPr/>
        </p:nvSpPr>
        <p:spPr>
          <a:xfrm>
            <a:off x="5477692" y="2807480"/>
            <a:ext cx="6714308" cy="923330"/>
          </a:xfrm>
          <a:prstGeom prst="rect">
            <a:avLst/>
          </a:prstGeom>
          <a:noFill/>
        </p:spPr>
        <p:txBody>
          <a:bodyPr wrap="square" rtlCol="0">
            <a:spAutoFit/>
          </a:bodyPr>
          <a:lstStyle/>
          <a:p>
            <a:pPr algn="ctr"/>
            <a:r>
              <a:rPr lang="es-CO" sz="5400" b="1" dirty="0"/>
              <a:t>Junta Directiva No 188</a:t>
            </a:r>
          </a:p>
        </p:txBody>
      </p:sp>
      <p:sp>
        <p:nvSpPr>
          <p:cNvPr id="3" name="CuadroTexto 2">
            <a:extLst>
              <a:ext uri="{FF2B5EF4-FFF2-40B4-BE49-F238E27FC236}">
                <a16:creationId xmlns:a16="http://schemas.microsoft.com/office/drawing/2014/main" id="{BC7F9EFD-5BE5-4368-BC09-A9858D17BF9C}"/>
              </a:ext>
            </a:extLst>
          </p:cNvPr>
          <p:cNvSpPr txBox="1"/>
          <p:nvPr/>
        </p:nvSpPr>
        <p:spPr>
          <a:xfrm>
            <a:off x="7566991" y="3778698"/>
            <a:ext cx="5340626" cy="369332"/>
          </a:xfrm>
          <a:prstGeom prst="rect">
            <a:avLst/>
          </a:prstGeom>
          <a:noFill/>
        </p:spPr>
        <p:txBody>
          <a:bodyPr wrap="square" rtlCol="0">
            <a:spAutoFit/>
          </a:bodyPr>
          <a:lstStyle/>
          <a:p>
            <a:r>
              <a:rPr lang="es-CO" dirty="0"/>
              <a:t>9 de marzo de 2020</a:t>
            </a:r>
          </a:p>
        </p:txBody>
      </p:sp>
    </p:spTree>
    <p:extLst>
      <p:ext uri="{BB962C8B-B14F-4D97-AF65-F5344CB8AC3E}">
        <p14:creationId xmlns:p14="http://schemas.microsoft.com/office/powerpoint/2010/main" val="3956740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826500"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188</a:t>
            </a:r>
          </a:p>
        </p:txBody>
      </p:sp>
      <p:sp>
        <p:nvSpPr>
          <p:cNvPr id="12" name="CuadroTexto 11">
            <a:extLst>
              <a:ext uri="{FF2B5EF4-FFF2-40B4-BE49-F238E27FC236}">
                <a16:creationId xmlns:a16="http://schemas.microsoft.com/office/drawing/2014/main" id="{0EDD9F42-F792-432A-9699-C9F980623FD5}"/>
              </a:ext>
            </a:extLst>
          </p:cNvPr>
          <p:cNvSpPr txBox="1"/>
          <p:nvPr/>
        </p:nvSpPr>
        <p:spPr>
          <a:xfrm>
            <a:off x="2727207" y="861337"/>
            <a:ext cx="5027187" cy="769441"/>
          </a:xfrm>
          <a:prstGeom prst="rect">
            <a:avLst/>
          </a:prstGeom>
          <a:noFill/>
        </p:spPr>
        <p:txBody>
          <a:bodyPr wrap="square" rtlCol="0">
            <a:spAutoFit/>
          </a:bodyPr>
          <a:lstStyle/>
          <a:p>
            <a:pPr algn="r"/>
            <a:r>
              <a:rPr lang="es-ES" sz="4400" b="1" dirty="0">
                <a:solidFill>
                  <a:srgbClr val="002060"/>
                </a:solidFill>
              </a:rPr>
              <a:t>ORDEN DEL DÍA</a:t>
            </a:r>
            <a:endParaRPr lang="es-ES" sz="4400" dirty="0">
              <a:solidFill>
                <a:srgbClr val="002060"/>
              </a:solidFill>
            </a:endParaRPr>
          </a:p>
        </p:txBody>
      </p:sp>
      <p:sp>
        <p:nvSpPr>
          <p:cNvPr id="3" name="Rectángulo 2">
            <a:extLst>
              <a:ext uri="{FF2B5EF4-FFF2-40B4-BE49-F238E27FC236}">
                <a16:creationId xmlns:a16="http://schemas.microsoft.com/office/drawing/2014/main" id="{44F43701-7D3C-4F9D-9C3C-B4527BB93947}"/>
              </a:ext>
            </a:extLst>
          </p:cNvPr>
          <p:cNvSpPr/>
          <p:nvPr/>
        </p:nvSpPr>
        <p:spPr>
          <a:xfrm>
            <a:off x="919526" y="2341612"/>
            <a:ext cx="10617833" cy="3662541"/>
          </a:xfrm>
          <a:prstGeom prst="rect">
            <a:avLst/>
          </a:prstGeom>
        </p:spPr>
        <p:txBody>
          <a:bodyPr wrap="square">
            <a:spAutoFit/>
          </a:bodyPr>
          <a:lstStyle/>
          <a:p>
            <a:pPr marL="342900" lvl="0" indent="-342900" algn="just">
              <a:spcAft>
                <a:spcPts val="0"/>
              </a:spcAft>
              <a:buFont typeface="+mj-lt"/>
              <a:buAutoNum type="arabicPeriod"/>
            </a:pPr>
            <a:r>
              <a:rPr lang="es-ES" sz="4000" dirty="0">
                <a:latin typeface="+mj-lt"/>
                <a:ea typeface="MS Mincho" panose="02020609040205080304" pitchFamily="49" charset="-128"/>
              </a:rPr>
              <a:t>Verificación del Quorum</a:t>
            </a:r>
            <a:endParaRPr lang="es-CO" sz="4000" dirty="0">
              <a:latin typeface="+mj-lt"/>
              <a:ea typeface="MS Mincho" panose="02020609040205080304" pitchFamily="49" charset="-128"/>
            </a:endParaRPr>
          </a:p>
          <a:p>
            <a:pPr marL="342900" indent="-342900" algn="just">
              <a:buFont typeface="+mj-lt"/>
              <a:buAutoNum type="arabicPeriod"/>
            </a:pPr>
            <a:r>
              <a:rPr lang="es-CO" sz="4000" dirty="0">
                <a:latin typeface="+mj-lt"/>
                <a:ea typeface="MS Mincho" panose="02020609040205080304" pitchFamily="49" charset="-128"/>
              </a:rPr>
              <a:t>Aprobación Presupuesto 2021 </a:t>
            </a:r>
          </a:p>
          <a:p>
            <a:pPr marL="342900" indent="-342900" algn="just">
              <a:buFont typeface="+mj-lt"/>
              <a:buAutoNum type="arabicPeriod"/>
            </a:pPr>
            <a:r>
              <a:rPr lang="es-CO" sz="4000" dirty="0">
                <a:latin typeface="+mj-lt"/>
                <a:ea typeface="MS Mincho" panose="02020609040205080304" pitchFamily="49" charset="-128"/>
              </a:rPr>
              <a:t>Alcance proceso contratación almacenadoras, servicio de transporte, avalúo y disposición final de bienes muebles.</a:t>
            </a:r>
          </a:p>
          <a:p>
            <a:pPr lvl="0" algn="just">
              <a:spcAft>
                <a:spcPts val="0"/>
              </a:spcAft>
            </a:pPr>
            <a:endParaRPr lang="es-CO" sz="3200" dirty="0">
              <a:latin typeface="+mj-lt"/>
              <a:ea typeface="MS Mincho" panose="02020609040205080304" pitchFamily="49" charset="-128"/>
            </a:endParaRPr>
          </a:p>
        </p:txBody>
      </p:sp>
    </p:spTree>
    <p:extLst>
      <p:ext uri="{BB962C8B-B14F-4D97-AF65-F5344CB8AC3E}">
        <p14:creationId xmlns:p14="http://schemas.microsoft.com/office/powerpoint/2010/main" val="3118267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00016" y="2740612"/>
            <a:ext cx="9143999" cy="2185214"/>
          </a:xfrm>
          <a:prstGeom prst="rect">
            <a:avLst/>
          </a:prstGeom>
          <a:noFill/>
        </p:spPr>
        <p:txBody>
          <a:bodyPr wrap="square" rtlCol="0">
            <a:spAutoFit/>
          </a:bodyPr>
          <a:lstStyle/>
          <a:p>
            <a:pPr algn="ctr"/>
            <a:r>
              <a:rPr lang="es-ES" sz="4800" b="1" dirty="0">
                <a:solidFill>
                  <a:srgbClr val="002060"/>
                </a:solidFill>
              </a:rPr>
              <a:t>2. </a:t>
            </a:r>
            <a:r>
              <a:rPr lang="es-CO" sz="4800" b="1" dirty="0">
                <a:solidFill>
                  <a:srgbClr val="002060"/>
                </a:solidFill>
              </a:rPr>
              <a:t>Aprobación Presupuesto 2021 </a:t>
            </a: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713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00016" y="2184021"/>
            <a:ext cx="9143999" cy="5878532"/>
          </a:xfrm>
          <a:prstGeom prst="rect">
            <a:avLst/>
          </a:prstGeom>
          <a:noFill/>
        </p:spPr>
        <p:txBody>
          <a:bodyPr wrap="square" rtlCol="0">
            <a:spAutoFit/>
          </a:bodyPr>
          <a:lstStyle/>
          <a:p>
            <a:pPr algn="ctr"/>
            <a:r>
              <a:rPr lang="es-ES" sz="4800" b="1" dirty="0">
                <a:solidFill>
                  <a:srgbClr val="002060"/>
                </a:solidFill>
              </a:rPr>
              <a:t>3. </a:t>
            </a:r>
            <a:r>
              <a:rPr lang="es-CO" sz="4800" b="1" dirty="0">
                <a:solidFill>
                  <a:srgbClr val="002060"/>
                </a:solidFill>
              </a:rPr>
              <a:t>Alcance proceso contratación almacenadoras, servicio de transporte, avalúo y disposición final de bienes muebles.</a:t>
            </a:r>
          </a:p>
          <a:p>
            <a:pPr algn="ctr"/>
            <a:r>
              <a:rPr lang="es-CO" sz="4800" b="1" dirty="0">
                <a:solidFill>
                  <a:srgbClr val="002060"/>
                </a:solidFill>
              </a:rPr>
              <a:t> </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875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723631" y="2215872"/>
            <a:ext cx="6857999" cy="2862322"/>
          </a:xfrm>
          <a:prstGeom prst="rect">
            <a:avLst/>
          </a:prstGeom>
          <a:noFill/>
        </p:spPr>
        <p:txBody>
          <a:bodyPr wrap="square" rtlCol="0">
            <a:spAutoFit/>
          </a:bodyPr>
          <a:lstStyle/>
          <a:p>
            <a:pPr algn="ctr"/>
            <a:r>
              <a:rPr lang="es-CO" sz="3600" b="1" dirty="0">
                <a:solidFill>
                  <a:srgbClr val="293166"/>
                </a:solidFill>
              </a:rPr>
              <a:t>SOLICITUD AUTORIZACIÓN PARA LA CELEBRACIÓN DEL CONTRATO Y/O CONVENIO INTERADMINISTRATIVO CON LA ARMADA NACIONAL</a:t>
            </a:r>
            <a:endParaRPr lang="es-ES" sz="3600" b="1" dirty="0">
              <a:solidFill>
                <a:srgbClr val="293166"/>
              </a:solidFill>
            </a:endParaRPr>
          </a:p>
        </p:txBody>
      </p:sp>
      <p:pic>
        <p:nvPicPr>
          <p:cNvPr id="6" name="Imagen 5">
            <a:extLst>
              <a:ext uri="{FF2B5EF4-FFF2-40B4-BE49-F238E27FC236}">
                <a16:creationId xmlns:a16="http://schemas.microsoft.com/office/drawing/2014/main" id="{F1CC0D4D-4D00-4222-9A34-932221D312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908345D7-99C2-4CF2-92BB-306CCC5601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Rectángulo 8">
            <a:extLst>
              <a:ext uri="{FF2B5EF4-FFF2-40B4-BE49-F238E27FC236}">
                <a16:creationId xmlns:a16="http://schemas.microsoft.com/office/drawing/2014/main" id="{C05E09E6-39BC-4C55-BB57-B361AAD42B9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000C47D9-825D-430F-95F0-44E449BB1D44}"/>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Tree>
    <p:extLst>
      <p:ext uri="{BB962C8B-B14F-4D97-AF65-F5344CB8AC3E}">
        <p14:creationId xmlns:p14="http://schemas.microsoft.com/office/powerpoint/2010/main" val="2700944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90348DE0-0FB0-4B17-809B-2FE8D234DA1A}"/>
              </a:ext>
            </a:extLst>
          </p:cNvPr>
          <p:cNvSpPr txBox="1">
            <a:spLocks/>
          </p:cNvSpPr>
          <p:nvPr/>
        </p:nvSpPr>
        <p:spPr>
          <a:xfrm>
            <a:off x="2756452" y="1190226"/>
            <a:ext cx="7850772" cy="85725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3300" b="1" dirty="0"/>
              <a:t>Alcances y claridades de la solicitud</a:t>
            </a:r>
            <a:endParaRPr lang="es-CO" sz="3300" b="1" dirty="0"/>
          </a:p>
        </p:txBody>
      </p:sp>
      <p:sp>
        <p:nvSpPr>
          <p:cNvPr id="10" name="Marcador de contenido 2">
            <a:extLst>
              <a:ext uri="{FF2B5EF4-FFF2-40B4-BE49-F238E27FC236}">
                <a16:creationId xmlns:a16="http://schemas.microsoft.com/office/drawing/2014/main" id="{C7D7C9DB-B3E0-46EC-9141-F4B4CB462479}"/>
              </a:ext>
            </a:extLst>
          </p:cNvPr>
          <p:cNvSpPr txBox="1">
            <a:spLocks/>
          </p:cNvSpPr>
          <p:nvPr/>
        </p:nvSpPr>
        <p:spPr>
          <a:xfrm>
            <a:off x="1161800" y="2486141"/>
            <a:ext cx="10301330" cy="3398615"/>
          </a:xfrm>
          <a:prstGeom prst="rect">
            <a:avLst/>
          </a:prstGeom>
        </p:spPr>
        <p:txBody>
          <a:bodyPr vert="horz" lIns="68580" tIns="34290" rIns="68580" bIns="34290" rtlCol="0">
            <a:normAutofit fontScale="7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indent="-342900" algn="just">
              <a:buFont typeface="+mj-lt"/>
              <a:buAutoNum type="arabicPeriod"/>
            </a:pPr>
            <a:r>
              <a:rPr lang="es-CO" sz="2800" dirty="0">
                <a:solidFill>
                  <a:schemeClr val="tx1"/>
                </a:solidFill>
              </a:rPr>
              <a:t>Convenio interadministrativo sin recursos para traslado de bienes desde San Andrés hasta Cartagena.</a:t>
            </a:r>
          </a:p>
          <a:p>
            <a:pPr marL="342900" indent="-342900" algn="just">
              <a:buFont typeface="+mj-lt"/>
              <a:buAutoNum type="arabicPeriod"/>
            </a:pPr>
            <a:endParaRPr lang="es-CO" sz="2800" dirty="0">
              <a:solidFill>
                <a:schemeClr val="tx1"/>
              </a:solidFill>
            </a:endParaRPr>
          </a:p>
          <a:p>
            <a:pPr algn="just"/>
            <a:r>
              <a:rPr lang="es-CO" sz="2800" dirty="0">
                <a:solidFill>
                  <a:schemeClr val="tx1"/>
                </a:solidFill>
              </a:rPr>
              <a:t>Atendiendo al estado físico de los bienes que se prevén serán almacenados en San Andrés se han buscado alternativas para realizar el traslado a Cartagena para lograr su disposición final, los costos remitidos por los contratistas oscilan entre los 7 y 12 millones de pesos por bien.</a:t>
            </a:r>
          </a:p>
          <a:p>
            <a:pPr algn="just"/>
            <a:endParaRPr lang="es-CO" sz="2800" dirty="0">
              <a:solidFill>
                <a:schemeClr val="tx1"/>
              </a:solidFill>
            </a:endParaRPr>
          </a:p>
          <a:p>
            <a:pPr algn="just"/>
            <a:r>
              <a:rPr lang="es-CO" sz="2800" dirty="0">
                <a:solidFill>
                  <a:schemeClr val="tx1"/>
                </a:solidFill>
              </a:rPr>
              <a:t>Por lo anterior, se han realizado acercamientos con la Armada Nacional para que sean trasladados a un costo menor, la SAE sólo asumiría el valor correspondiente a las grúas.</a:t>
            </a:r>
          </a:p>
          <a:p>
            <a:pPr algn="just"/>
            <a:endParaRPr lang="es-CO" sz="1875" dirty="0">
              <a:solidFill>
                <a:schemeClr val="tx1"/>
              </a:solidFill>
            </a:endParaRPr>
          </a:p>
          <a:p>
            <a:pPr algn="just"/>
            <a:endParaRPr lang="es-CO" sz="1875" dirty="0">
              <a:solidFill>
                <a:schemeClr val="tx1"/>
              </a:solidFill>
            </a:endParaRPr>
          </a:p>
          <a:p>
            <a:pPr algn="just"/>
            <a:endParaRPr lang="es-CO" sz="1875" dirty="0">
              <a:solidFill>
                <a:schemeClr val="tx1"/>
              </a:solidFill>
            </a:endParaRPr>
          </a:p>
          <a:p>
            <a:pPr algn="just"/>
            <a:endParaRPr lang="es-CO" sz="1875" dirty="0">
              <a:solidFill>
                <a:schemeClr val="tx1"/>
              </a:solidFill>
            </a:endParaRPr>
          </a:p>
        </p:txBody>
      </p:sp>
      <p:pic>
        <p:nvPicPr>
          <p:cNvPr id="12" name="Imagen 11">
            <a:extLst>
              <a:ext uri="{FF2B5EF4-FFF2-40B4-BE49-F238E27FC236}">
                <a16:creationId xmlns:a16="http://schemas.microsoft.com/office/drawing/2014/main" id="{485A016D-D9DB-4AC9-B268-C42D40564B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E8941432-04BD-4C36-8979-90CD4A49F8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C4FD4C89-6421-4CF1-A36B-ACC80FC1982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C0A5927C-1B98-4EF4-8191-E85F115DD8E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Tree>
    <p:extLst>
      <p:ext uri="{BB962C8B-B14F-4D97-AF65-F5344CB8AC3E}">
        <p14:creationId xmlns:p14="http://schemas.microsoft.com/office/powerpoint/2010/main" val="4210033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90348DE0-0FB0-4B17-809B-2FE8D234DA1A}"/>
              </a:ext>
            </a:extLst>
          </p:cNvPr>
          <p:cNvSpPr txBox="1">
            <a:spLocks/>
          </p:cNvSpPr>
          <p:nvPr/>
        </p:nvSpPr>
        <p:spPr>
          <a:xfrm>
            <a:off x="2112581" y="809998"/>
            <a:ext cx="8229600" cy="85725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3300" dirty="0">
                <a:latin typeface="Lato Bold"/>
              </a:rPr>
              <a:t>   </a:t>
            </a:r>
            <a:r>
              <a:rPr lang="es-ES" sz="3300" b="1" dirty="0"/>
              <a:t>Alcances y claridades de la solicitud</a:t>
            </a:r>
            <a:endParaRPr lang="es-CO" sz="3300" b="1" dirty="0"/>
          </a:p>
        </p:txBody>
      </p:sp>
      <p:sp>
        <p:nvSpPr>
          <p:cNvPr id="10" name="Marcador de contenido 2">
            <a:extLst>
              <a:ext uri="{FF2B5EF4-FFF2-40B4-BE49-F238E27FC236}">
                <a16:creationId xmlns:a16="http://schemas.microsoft.com/office/drawing/2014/main" id="{C7D7C9DB-B3E0-46EC-9141-F4B4CB462479}"/>
              </a:ext>
            </a:extLst>
          </p:cNvPr>
          <p:cNvSpPr txBox="1">
            <a:spLocks/>
          </p:cNvSpPr>
          <p:nvPr/>
        </p:nvSpPr>
        <p:spPr>
          <a:xfrm>
            <a:off x="273994" y="1796506"/>
            <a:ext cx="11918006" cy="3398615"/>
          </a:xfrm>
          <a:prstGeom prst="rect">
            <a:avLst/>
          </a:prstGeom>
        </p:spPr>
        <p:txBody>
          <a:bodyPr vert="horz" lIns="68580" tIns="34290" rIns="68580" bIns="3429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indent="-342900" algn="just">
              <a:buFont typeface="+mj-lt"/>
              <a:buAutoNum type="arabicPeriod"/>
            </a:pPr>
            <a:r>
              <a:rPr lang="es-CO" sz="2800" dirty="0">
                <a:solidFill>
                  <a:schemeClr val="tx1"/>
                </a:solidFill>
              </a:rPr>
              <a:t>Presentar carta de intensión y gestionar convenio interadministrativo sin recursos para traslado de bienes desde San Andrés hasta Cartagena, entre otros.</a:t>
            </a:r>
          </a:p>
          <a:p>
            <a:pPr algn="just"/>
            <a:r>
              <a:rPr lang="es-CO" sz="2800" dirty="0">
                <a:solidFill>
                  <a:schemeClr val="tx1"/>
                </a:solidFill>
              </a:rPr>
              <a:t>    Atendiendo a lo anterior se han planteado dos alternativas:</a:t>
            </a:r>
          </a:p>
          <a:p>
            <a:pPr algn="just"/>
            <a:endParaRPr lang="es-CO" dirty="0">
              <a:solidFill>
                <a:schemeClr val="tx1"/>
              </a:solidFill>
            </a:endParaRPr>
          </a:p>
          <a:p>
            <a:pPr algn="just"/>
            <a:endParaRPr lang="es-CO" dirty="0">
              <a:solidFill>
                <a:schemeClr val="tx1"/>
              </a:solidFill>
            </a:endParaRPr>
          </a:p>
          <a:p>
            <a:pPr algn="just"/>
            <a:endParaRPr lang="es-CO" dirty="0">
              <a:solidFill>
                <a:schemeClr val="tx1"/>
              </a:solidFill>
            </a:endParaRPr>
          </a:p>
          <a:p>
            <a:pPr algn="just"/>
            <a:endParaRPr lang="es-CO" dirty="0">
              <a:solidFill>
                <a:schemeClr val="tx1"/>
              </a:solidFill>
            </a:endParaRPr>
          </a:p>
          <a:p>
            <a:pPr algn="just"/>
            <a:endParaRPr lang="es-CO" sz="1875" dirty="0">
              <a:solidFill>
                <a:schemeClr val="tx1"/>
              </a:solidFill>
            </a:endParaRPr>
          </a:p>
        </p:txBody>
      </p:sp>
      <p:graphicFrame>
        <p:nvGraphicFramePr>
          <p:cNvPr id="3" name="Diagrama 2">
            <a:extLst>
              <a:ext uri="{FF2B5EF4-FFF2-40B4-BE49-F238E27FC236}">
                <a16:creationId xmlns:a16="http://schemas.microsoft.com/office/drawing/2014/main" id="{01FBAB2E-6241-4E03-BFF8-9A46B4E819CC}"/>
              </a:ext>
            </a:extLst>
          </p:cNvPr>
          <p:cNvGraphicFramePr/>
          <p:nvPr/>
        </p:nvGraphicFramePr>
        <p:xfrm>
          <a:off x="3453515" y="2650576"/>
          <a:ext cx="5133975" cy="3109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a 3">
            <a:extLst>
              <a:ext uri="{FF2B5EF4-FFF2-40B4-BE49-F238E27FC236}">
                <a16:creationId xmlns:a16="http://schemas.microsoft.com/office/drawing/2014/main" id="{0C68F94C-034E-42F5-8333-2CA8EE844B82}"/>
              </a:ext>
            </a:extLst>
          </p:cNvPr>
          <p:cNvGraphicFramePr/>
          <p:nvPr>
            <p:extLst>
              <p:ext uri="{D42A27DB-BD31-4B8C-83A1-F6EECF244321}">
                <p14:modId xmlns:p14="http://schemas.microsoft.com/office/powerpoint/2010/main" val="4073369477"/>
              </p:ext>
            </p:extLst>
          </p:nvPr>
        </p:nvGraphicFramePr>
        <p:xfrm>
          <a:off x="2557671" y="3993073"/>
          <a:ext cx="7156172" cy="24308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2" name="Imagen 11">
            <a:extLst>
              <a:ext uri="{FF2B5EF4-FFF2-40B4-BE49-F238E27FC236}">
                <a16:creationId xmlns:a16="http://schemas.microsoft.com/office/drawing/2014/main" id="{5EE5F74B-9BA0-496A-B3B0-2946F033946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68F246EA-3B57-498D-9F5D-DD3B540A7AC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6DF32B24-2A16-4F5D-8DFC-4BA2EB09A8E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C083D0DC-EA36-409E-81F3-1AD6CD5B0077}"/>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Tree>
    <p:extLst>
      <p:ext uri="{BB962C8B-B14F-4D97-AF65-F5344CB8AC3E}">
        <p14:creationId xmlns:p14="http://schemas.microsoft.com/office/powerpoint/2010/main" val="2291948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90348DE0-0FB0-4B17-809B-2FE8D234DA1A}"/>
              </a:ext>
            </a:extLst>
          </p:cNvPr>
          <p:cNvSpPr txBox="1">
            <a:spLocks/>
          </p:cNvSpPr>
          <p:nvPr/>
        </p:nvSpPr>
        <p:spPr>
          <a:xfrm>
            <a:off x="973739" y="1070578"/>
            <a:ext cx="8229600" cy="85725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CO" sz="3600" b="1" dirty="0"/>
              <a:t> Justificación:</a:t>
            </a:r>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828224" y="1877717"/>
            <a:ext cx="10798313" cy="3178971"/>
          </a:xfrm>
          <a:prstGeom prst="rect">
            <a:avLst/>
          </a:prstGeom>
        </p:spPr>
        <p:txBody>
          <a:bodyPr vert="horz" lIns="68580" tIns="34290" rIns="68580" bIns="3429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257175" indent="-257175" algn="just">
              <a:buFont typeface="Arial" panose="020B0604020202020204" pitchFamily="34" charset="0"/>
              <a:buChar char="•"/>
            </a:pPr>
            <a:r>
              <a:rPr lang="es-CO" sz="2800" dirty="0">
                <a:solidFill>
                  <a:schemeClr val="tx1"/>
                </a:solidFill>
              </a:rPr>
              <a:t>Se requiere la autorización de la Junta Directiva para que autorice iniciar los trámites administrativos para la celebración del contrato y/o convenio interadministrativo con la Armada Nacional:</a:t>
            </a:r>
          </a:p>
          <a:p>
            <a:pPr marL="257175" indent="-257175" algn="just">
              <a:buFont typeface="Arial" panose="020B0604020202020204" pitchFamily="34" charset="0"/>
              <a:buChar char="•"/>
            </a:pPr>
            <a:endParaRPr lang="es-CO" sz="1875" dirty="0">
              <a:solidFill>
                <a:schemeClr val="tx1"/>
              </a:solidFill>
            </a:endParaRPr>
          </a:p>
          <a:p>
            <a:pPr marL="257175" indent="-257175" algn="just">
              <a:buFont typeface="Arial" panose="020B0604020202020204" pitchFamily="34" charset="0"/>
              <a:buChar char="•"/>
            </a:pPr>
            <a:endParaRPr lang="es-CO" sz="1875" dirty="0">
              <a:solidFill>
                <a:schemeClr val="tx1"/>
              </a:solidFill>
            </a:endParaRPr>
          </a:p>
        </p:txBody>
      </p:sp>
      <p:graphicFrame>
        <p:nvGraphicFramePr>
          <p:cNvPr id="12" name="Diagrama 11">
            <a:extLst>
              <a:ext uri="{FF2B5EF4-FFF2-40B4-BE49-F238E27FC236}">
                <a16:creationId xmlns:a16="http://schemas.microsoft.com/office/drawing/2014/main" id="{1EDE2B93-7CC1-4647-9634-EBFE32C46B18}"/>
              </a:ext>
            </a:extLst>
          </p:cNvPr>
          <p:cNvGraphicFramePr/>
          <p:nvPr/>
        </p:nvGraphicFramePr>
        <p:xfrm>
          <a:off x="6091237" y="2812350"/>
          <a:ext cx="4406994" cy="29190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Diagrama 12">
            <a:extLst>
              <a:ext uri="{FF2B5EF4-FFF2-40B4-BE49-F238E27FC236}">
                <a16:creationId xmlns:a16="http://schemas.microsoft.com/office/drawing/2014/main" id="{B945BEEC-84A4-410F-ABE5-1EAED6B1B7C4}"/>
              </a:ext>
            </a:extLst>
          </p:cNvPr>
          <p:cNvGraphicFramePr/>
          <p:nvPr/>
        </p:nvGraphicFramePr>
        <p:xfrm>
          <a:off x="1570471" y="3091046"/>
          <a:ext cx="4188161" cy="236165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4" name="Conector recto 3">
            <a:extLst>
              <a:ext uri="{FF2B5EF4-FFF2-40B4-BE49-F238E27FC236}">
                <a16:creationId xmlns:a16="http://schemas.microsoft.com/office/drawing/2014/main" id="{69E5D49F-0ADC-4519-9D36-A63A9A4C7EF7}"/>
              </a:ext>
            </a:extLst>
          </p:cNvPr>
          <p:cNvCxnSpPr>
            <a:cxnSpLocks/>
          </p:cNvCxnSpPr>
          <p:nvPr/>
        </p:nvCxnSpPr>
        <p:spPr>
          <a:xfrm>
            <a:off x="5827816" y="3429000"/>
            <a:ext cx="0" cy="1538080"/>
          </a:xfrm>
          <a:prstGeom prst="line">
            <a:avLst/>
          </a:prstGeom>
        </p:spPr>
        <p:style>
          <a:lnRef idx="2">
            <a:schemeClr val="accent1"/>
          </a:lnRef>
          <a:fillRef idx="0">
            <a:schemeClr val="accent1"/>
          </a:fillRef>
          <a:effectRef idx="1">
            <a:schemeClr val="accent1"/>
          </a:effectRef>
          <a:fontRef idx="minor">
            <a:schemeClr val="tx1"/>
          </a:fontRef>
        </p:style>
      </p:cxnSp>
      <p:sp>
        <p:nvSpPr>
          <p:cNvPr id="14" name="CuadroTexto 13">
            <a:extLst>
              <a:ext uri="{FF2B5EF4-FFF2-40B4-BE49-F238E27FC236}">
                <a16:creationId xmlns:a16="http://schemas.microsoft.com/office/drawing/2014/main" id="{B5920C58-448E-4C0D-8C7A-F5A9249AF120}"/>
              </a:ext>
            </a:extLst>
          </p:cNvPr>
          <p:cNvSpPr txBox="1"/>
          <p:nvPr/>
        </p:nvSpPr>
        <p:spPr>
          <a:xfrm>
            <a:off x="2448932" y="3337969"/>
            <a:ext cx="2431241" cy="507831"/>
          </a:xfrm>
          <a:prstGeom prst="rect">
            <a:avLst/>
          </a:prstGeom>
          <a:noFill/>
        </p:spPr>
        <p:txBody>
          <a:bodyPr wrap="square" rtlCol="0">
            <a:spAutoFit/>
          </a:bodyPr>
          <a:lstStyle/>
          <a:p>
            <a:pPr algn="ctr"/>
            <a:r>
              <a:rPr lang="es-CO" sz="1350" dirty="0"/>
              <a:t>CONVENIO INTERADMINISTRATIVO</a:t>
            </a:r>
          </a:p>
        </p:txBody>
      </p:sp>
      <p:sp>
        <p:nvSpPr>
          <p:cNvPr id="15" name="CuadroTexto 14">
            <a:extLst>
              <a:ext uri="{FF2B5EF4-FFF2-40B4-BE49-F238E27FC236}">
                <a16:creationId xmlns:a16="http://schemas.microsoft.com/office/drawing/2014/main" id="{C8D75FF8-B93D-4E4C-8D9C-84F5C8F45045}"/>
              </a:ext>
            </a:extLst>
          </p:cNvPr>
          <p:cNvSpPr txBox="1"/>
          <p:nvPr/>
        </p:nvSpPr>
        <p:spPr>
          <a:xfrm>
            <a:off x="7049539" y="3277662"/>
            <a:ext cx="2431241" cy="507831"/>
          </a:xfrm>
          <a:prstGeom prst="rect">
            <a:avLst/>
          </a:prstGeom>
          <a:noFill/>
        </p:spPr>
        <p:txBody>
          <a:bodyPr wrap="square" rtlCol="0">
            <a:spAutoFit/>
          </a:bodyPr>
          <a:lstStyle/>
          <a:p>
            <a:pPr algn="ctr"/>
            <a:r>
              <a:rPr lang="es-CO" sz="1350" dirty="0"/>
              <a:t>CONTRATO INTERADMINISTRATIVO </a:t>
            </a:r>
          </a:p>
        </p:txBody>
      </p:sp>
      <p:pic>
        <p:nvPicPr>
          <p:cNvPr id="16" name="Imagen 15">
            <a:extLst>
              <a:ext uri="{FF2B5EF4-FFF2-40B4-BE49-F238E27FC236}">
                <a16:creationId xmlns:a16="http://schemas.microsoft.com/office/drawing/2014/main" id="{2247DD36-6012-44A5-8F00-47B41AD96F1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7" name="Imagen 16">
            <a:extLst>
              <a:ext uri="{FF2B5EF4-FFF2-40B4-BE49-F238E27FC236}">
                <a16:creationId xmlns:a16="http://schemas.microsoft.com/office/drawing/2014/main" id="{FE7CD829-597B-4276-9906-4DF6656384B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Rectángulo 17">
            <a:extLst>
              <a:ext uri="{FF2B5EF4-FFF2-40B4-BE49-F238E27FC236}">
                <a16:creationId xmlns:a16="http://schemas.microsoft.com/office/drawing/2014/main" id="{8BC18C27-DBC4-4FC3-B07F-713460EE01E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F447C5B5-ADB2-4DFD-ABBC-6514EFFD966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Tree>
    <p:extLst>
      <p:ext uri="{BB962C8B-B14F-4D97-AF65-F5344CB8AC3E}">
        <p14:creationId xmlns:p14="http://schemas.microsoft.com/office/powerpoint/2010/main" val="76635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723631" y="2471045"/>
            <a:ext cx="6857999" cy="2062103"/>
          </a:xfrm>
          <a:prstGeom prst="rect">
            <a:avLst/>
          </a:prstGeom>
          <a:noFill/>
        </p:spPr>
        <p:txBody>
          <a:bodyPr wrap="square" rtlCol="0">
            <a:spAutoFit/>
          </a:bodyPr>
          <a:lstStyle/>
          <a:p>
            <a:pPr algn="ctr"/>
            <a:r>
              <a:rPr lang="es-ES" sz="3200" b="1" dirty="0">
                <a:solidFill>
                  <a:srgbClr val="293166"/>
                </a:solidFill>
              </a:rPr>
              <a:t>ALCANCE PROCESO CONTRATACIÓN ALMACENADORAS, </a:t>
            </a:r>
            <a:r>
              <a:rPr lang="es-CO" sz="3200" b="1" dirty="0">
                <a:solidFill>
                  <a:srgbClr val="293166"/>
                </a:solidFill>
              </a:rPr>
              <a:t>SERVICIO DE TRANSPORTE, AVALÚO Y DISPOSICIÓN FINAL DE BIENES MUEBLES 2020 - 2024</a:t>
            </a:r>
            <a:endParaRPr lang="es-ES" sz="3200" b="1" dirty="0">
              <a:solidFill>
                <a:srgbClr val="293166"/>
              </a:solidFill>
            </a:endParaRPr>
          </a:p>
        </p:txBody>
      </p:sp>
      <p:pic>
        <p:nvPicPr>
          <p:cNvPr id="6" name="Imagen 5">
            <a:extLst>
              <a:ext uri="{FF2B5EF4-FFF2-40B4-BE49-F238E27FC236}">
                <a16:creationId xmlns:a16="http://schemas.microsoft.com/office/drawing/2014/main" id="{94E11B64-69CF-426E-9380-32E53D148A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2C82C833-B3D9-4449-9F98-7424BB69D1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Rectángulo 8">
            <a:extLst>
              <a:ext uri="{FF2B5EF4-FFF2-40B4-BE49-F238E27FC236}">
                <a16:creationId xmlns:a16="http://schemas.microsoft.com/office/drawing/2014/main" id="{B4AB54D2-A06F-4BC2-9264-5321BFFC825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2C3D7848-0C29-4514-8DDA-3DBC1F8C61E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Tree>
    <p:extLst>
      <p:ext uri="{BB962C8B-B14F-4D97-AF65-F5344CB8AC3E}">
        <p14:creationId xmlns:p14="http://schemas.microsoft.com/office/powerpoint/2010/main" val="3859454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90348DE0-0FB0-4B17-809B-2FE8D234DA1A}"/>
              </a:ext>
            </a:extLst>
          </p:cNvPr>
          <p:cNvSpPr txBox="1">
            <a:spLocks/>
          </p:cNvSpPr>
          <p:nvPr/>
        </p:nvSpPr>
        <p:spPr>
          <a:xfrm>
            <a:off x="919526" y="1163839"/>
            <a:ext cx="8229600" cy="85725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3300" dirty="0">
                <a:latin typeface="Lato Bold"/>
              </a:rPr>
              <a:t>  </a:t>
            </a:r>
            <a:r>
              <a:rPr lang="es-ES" sz="3300" b="1" dirty="0"/>
              <a:t>Antecedentes.</a:t>
            </a:r>
            <a:endParaRPr lang="es-CO" sz="3300" b="1" dirty="0"/>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919526" y="2071221"/>
            <a:ext cx="10129053" cy="2863013"/>
          </a:xfrm>
          <a:prstGeom prst="rect">
            <a:avLst/>
          </a:prstGeom>
        </p:spPr>
        <p:txBody>
          <a:bodyPr vert="horz" lIns="68580" tIns="34290" rIns="68580" bIns="3429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400" dirty="0">
                <a:solidFill>
                  <a:schemeClr val="tx1"/>
                </a:solidFill>
              </a:rPr>
              <a:t>La Junta Directiva de la Sociedad de Activos Especiales S.A.S. en la sesión del 26 de febrero de 2020 aprobó el inicio del proceso </a:t>
            </a:r>
            <a:r>
              <a:rPr lang="es-CO" sz="2400" i="1" dirty="0">
                <a:solidFill>
                  <a:schemeClr val="tx1"/>
                </a:solidFill>
              </a:rPr>
              <a:t>de contratación del servicio de transporte, avalúo, almacenamiento y disposición final bienes muebles 2020 – 2023</a:t>
            </a:r>
            <a:r>
              <a:rPr lang="es-CO" sz="2400" dirty="0">
                <a:solidFill>
                  <a:schemeClr val="tx1"/>
                </a:solidFill>
              </a:rPr>
              <a:t> por los siguientes presupuestos:</a:t>
            </a:r>
          </a:p>
          <a:p>
            <a:pPr algn="just"/>
            <a:endParaRPr lang="es-CO" sz="2400" dirty="0">
              <a:solidFill>
                <a:schemeClr val="tx1"/>
              </a:solidFill>
            </a:endParaRPr>
          </a:p>
          <a:p>
            <a:pPr algn="just"/>
            <a:endParaRPr lang="es-CO" sz="2400" dirty="0">
              <a:solidFill>
                <a:schemeClr val="tx1"/>
              </a:solidFill>
            </a:endParaRPr>
          </a:p>
          <a:p>
            <a:pPr algn="just"/>
            <a:endParaRPr lang="es-CO" sz="2400" dirty="0">
              <a:solidFill>
                <a:schemeClr val="tx1"/>
              </a:solidFill>
            </a:endParaRPr>
          </a:p>
          <a:p>
            <a:pPr algn="just"/>
            <a:endParaRPr lang="es-CO" sz="2400" dirty="0">
              <a:solidFill>
                <a:schemeClr val="tx1"/>
              </a:solidFill>
            </a:endParaRPr>
          </a:p>
          <a:p>
            <a:pPr algn="just"/>
            <a:endParaRPr lang="es-CO" sz="2400" dirty="0">
              <a:solidFill>
                <a:schemeClr val="tx1"/>
              </a:solidFill>
            </a:endParaRPr>
          </a:p>
          <a:p>
            <a:pPr algn="just"/>
            <a:endParaRPr lang="es-CO" sz="2400" dirty="0">
              <a:solidFill>
                <a:schemeClr val="tx1"/>
              </a:solidFill>
            </a:endParaRPr>
          </a:p>
          <a:p>
            <a:pPr algn="just"/>
            <a:endParaRPr lang="es-CO" sz="2400" dirty="0">
              <a:solidFill>
                <a:schemeClr val="tx1"/>
              </a:solidFill>
            </a:endParaRPr>
          </a:p>
          <a:p>
            <a:pPr algn="just"/>
            <a:endParaRPr lang="es-CO" sz="2400" dirty="0">
              <a:solidFill>
                <a:schemeClr val="tx1"/>
              </a:solidFill>
            </a:endParaRPr>
          </a:p>
          <a:p>
            <a:pPr algn="just"/>
            <a:endParaRPr lang="es-CO" sz="2400" dirty="0">
              <a:solidFill>
                <a:schemeClr val="tx1"/>
              </a:solidFill>
            </a:endParaRPr>
          </a:p>
        </p:txBody>
      </p:sp>
      <p:graphicFrame>
        <p:nvGraphicFramePr>
          <p:cNvPr id="3" name="Tabla 3">
            <a:extLst>
              <a:ext uri="{FF2B5EF4-FFF2-40B4-BE49-F238E27FC236}">
                <a16:creationId xmlns:a16="http://schemas.microsoft.com/office/drawing/2014/main" id="{86C6128E-44B7-4573-B05A-37FF38B708BB}"/>
              </a:ext>
            </a:extLst>
          </p:cNvPr>
          <p:cNvGraphicFramePr>
            <a:graphicFrameLocks noGrp="1"/>
          </p:cNvGraphicFramePr>
          <p:nvPr/>
        </p:nvGraphicFramePr>
        <p:xfrm>
          <a:off x="3461356" y="3853485"/>
          <a:ext cx="5269295" cy="1112520"/>
        </p:xfrm>
        <a:graphic>
          <a:graphicData uri="http://schemas.openxmlformats.org/drawingml/2006/table">
            <a:tbl>
              <a:tblPr firstRow="1" bandRow="1">
                <a:tableStyleId>{5940675A-B579-460E-94D1-54222C63F5DA}</a:tableStyleId>
              </a:tblPr>
              <a:tblGrid>
                <a:gridCol w="868745">
                  <a:extLst>
                    <a:ext uri="{9D8B030D-6E8A-4147-A177-3AD203B41FA5}">
                      <a16:colId xmlns:a16="http://schemas.microsoft.com/office/drawing/2014/main" val="1102463664"/>
                    </a:ext>
                  </a:extLst>
                </a:gridCol>
                <a:gridCol w="3195255">
                  <a:extLst>
                    <a:ext uri="{9D8B030D-6E8A-4147-A177-3AD203B41FA5}">
                      <a16:colId xmlns:a16="http://schemas.microsoft.com/office/drawing/2014/main" val="734132413"/>
                    </a:ext>
                  </a:extLst>
                </a:gridCol>
                <a:gridCol w="1205295">
                  <a:extLst>
                    <a:ext uri="{9D8B030D-6E8A-4147-A177-3AD203B41FA5}">
                      <a16:colId xmlns:a16="http://schemas.microsoft.com/office/drawing/2014/main" val="3708270802"/>
                    </a:ext>
                  </a:extLst>
                </a:gridCol>
              </a:tblGrid>
              <a:tr h="278130">
                <a:tc>
                  <a:txBody>
                    <a:bodyPr/>
                    <a:lstStyle/>
                    <a:p>
                      <a:pPr algn="ctr"/>
                      <a:r>
                        <a:rPr lang="es-CO" sz="1000" b="1" dirty="0"/>
                        <a:t>ZONAS </a:t>
                      </a:r>
                    </a:p>
                  </a:txBody>
                  <a:tcPr marL="68580" marR="68580" marT="34290" marB="34290">
                    <a:solidFill>
                      <a:schemeClr val="bg1">
                        <a:lumMod val="85000"/>
                      </a:schemeClr>
                    </a:solidFill>
                  </a:tcPr>
                </a:tc>
                <a:tc>
                  <a:txBody>
                    <a:bodyPr/>
                    <a:lstStyle/>
                    <a:p>
                      <a:pPr algn="ctr"/>
                      <a:r>
                        <a:rPr lang="es-CO" sz="1000" b="1" dirty="0"/>
                        <a:t>DEPARTAMENTOS</a:t>
                      </a:r>
                    </a:p>
                  </a:txBody>
                  <a:tcPr marL="68580" marR="68580" marT="34290" marB="34290">
                    <a:solidFill>
                      <a:schemeClr val="bg1">
                        <a:lumMod val="85000"/>
                      </a:schemeClr>
                    </a:solidFill>
                  </a:tcPr>
                </a:tc>
                <a:tc>
                  <a:txBody>
                    <a:bodyPr/>
                    <a:lstStyle/>
                    <a:p>
                      <a:pPr algn="ctr"/>
                      <a:r>
                        <a:rPr lang="es-CO" sz="1000" b="1" dirty="0"/>
                        <a:t>PRESUPUESTO</a:t>
                      </a:r>
                    </a:p>
                  </a:txBody>
                  <a:tcPr marL="68580" marR="68580" marT="34290" marB="34290">
                    <a:solidFill>
                      <a:schemeClr val="bg1">
                        <a:lumMod val="85000"/>
                      </a:schemeClr>
                    </a:solidFill>
                  </a:tcPr>
                </a:tc>
                <a:extLst>
                  <a:ext uri="{0D108BD9-81ED-4DB2-BD59-A6C34878D82A}">
                    <a16:rowId xmlns:a16="http://schemas.microsoft.com/office/drawing/2014/main" val="2611759497"/>
                  </a:ext>
                </a:extLst>
              </a:tr>
              <a:tr h="278130">
                <a:tc>
                  <a:txBody>
                    <a:bodyPr/>
                    <a:lstStyle/>
                    <a:p>
                      <a:pPr algn="ctr"/>
                      <a:r>
                        <a:rPr lang="es-CO" sz="1000" dirty="0"/>
                        <a:t>2</a:t>
                      </a:r>
                    </a:p>
                  </a:txBody>
                  <a:tcPr marL="68580" marR="68580" marT="34290" marB="34290"/>
                </a:tc>
                <a:tc>
                  <a:txBody>
                    <a:bodyPr/>
                    <a:lstStyle/>
                    <a:p>
                      <a:pPr algn="ctr"/>
                      <a:r>
                        <a:rPr lang="es-CO" sz="1000" dirty="0"/>
                        <a:t>META, CASANARE, ARAUCA, VICAHDA Y GUAINÍA</a:t>
                      </a:r>
                    </a:p>
                  </a:txBody>
                  <a:tcPr marL="68580" marR="68580" marT="34290" marB="34290"/>
                </a:tc>
                <a:tc>
                  <a:txBody>
                    <a:bodyPr/>
                    <a:lstStyle/>
                    <a:p>
                      <a:pPr algn="ctr"/>
                      <a:r>
                        <a:rPr lang="es-CO" sz="1000" dirty="0"/>
                        <a:t>$334.275.332</a:t>
                      </a:r>
                    </a:p>
                  </a:txBody>
                  <a:tcPr marL="68580" marR="68580" marT="34290" marB="34290"/>
                </a:tc>
                <a:extLst>
                  <a:ext uri="{0D108BD9-81ED-4DB2-BD59-A6C34878D82A}">
                    <a16:rowId xmlns:a16="http://schemas.microsoft.com/office/drawing/2014/main" val="1835746472"/>
                  </a:ext>
                </a:extLst>
              </a:tr>
              <a:tr h="278130">
                <a:tc>
                  <a:txBody>
                    <a:bodyPr/>
                    <a:lstStyle/>
                    <a:p>
                      <a:pPr algn="ctr"/>
                      <a:r>
                        <a:rPr lang="es-CO" sz="1000" dirty="0"/>
                        <a:t>7</a:t>
                      </a:r>
                    </a:p>
                  </a:txBody>
                  <a:tcPr marL="68580" marR="68580" marT="34290" marB="34290"/>
                </a:tc>
                <a:tc>
                  <a:txBody>
                    <a:bodyPr/>
                    <a:lstStyle/>
                    <a:p>
                      <a:pPr algn="ctr"/>
                      <a:r>
                        <a:rPr lang="es-CO" sz="1000" dirty="0"/>
                        <a:t>GUAJIRA, CESAR Y NORTE DE SANTANDER</a:t>
                      </a:r>
                    </a:p>
                  </a:txBody>
                  <a:tcPr marL="68580" marR="68580" marT="34290" marB="34290"/>
                </a:tc>
                <a:tc>
                  <a:txBody>
                    <a:bodyPr/>
                    <a:lstStyle/>
                    <a:p>
                      <a:pPr algn="ctr"/>
                      <a:r>
                        <a:rPr lang="es-CO" sz="1000" dirty="0"/>
                        <a:t>$693.060.277</a:t>
                      </a:r>
                    </a:p>
                  </a:txBody>
                  <a:tcPr marL="68580" marR="68580" marT="34290" marB="34290"/>
                </a:tc>
                <a:extLst>
                  <a:ext uri="{0D108BD9-81ED-4DB2-BD59-A6C34878D82A}">
                    <a16:rowId xmlns:a16="http://schemas.microsoft.com/office/drawing/2014/main" val="2992549921"/>
                  </a:ext>
                </a:extLst>
              </a:tr>
              <a:tr h="278130">
                <a:tc>
                  <a:txBody>
                    <a:bodyPr/>
                    <a:lstStyle/>
                    <a:p>
                      <a:pPr algn="ctr"/>
                      <a:r>
                        <a:rPr lang="es-CO" sz="1000" dirty="0"/>
                        <a:t>8</a:t>
                      </a:r>
                    </a:p>
                  </a:txBody>
                  <a:tcPr marL="68580" marR="68580" marT="34290" marB="34290"/>
                </a:tc>
                <a:tc>
                  <a:txBody>
                    <a:bodyPr/>
                    <a:lstStyle/>
                    <a:p>
                      <a:pPr algn="ctr"/>
                      <a:r>
                        <a:rPr lang="es-CO" sz="1000" dirty="0"/>
                        <a:t>SAN ANDRÉS Y PROVIDENCIA</a:t>
                      </a:r>
                    </a:p>
                  </a:txBody>
                  <a:tcPr marL="68580" marR="68580" marT="34290" marB="34290"/>
                </a:tc>
                <a:tc>
                  <a:txBody>
                    <a:bodyPr/>
                    <a:lstStyle/>
                    <a:p>
                      <a:pPr algn="ctr"/>
                      <a:r>
                        <a:rPr lang="es-CO" sz="1000" dirty="0"/>
                        <a:t>$179.928.000</a:t>
                      </a:r>
                    </a:p>
                  </a:txBody>
                  <a:tcPr marL="68580" marR="68580" marT="34290" marB="34290"/>
                </a:tc>
                <a:extLst>
                  <a:ext uri="{0D108BD9-81ED-4DB2-BD59-A6C34878D82A}">
                    <a16:rowId xmlns:a16="http://schemas.microsoft.com/office/drawing/2014/main" val="70956472"/>
                  </a:ext>
                </a:extLst>
              </a:tr>
            </a:tbl>
          </a:graphicData>
        </a:graphic>
      </p:graphicFrame>
      <p:sp>
        <p:nvSpPr>
          <p:cNvPr id="4" name="CuadroTexto 3">
            <a:extLst>
              <a:ext uri="{FF2B5EF4-FFF2-40B4-BE49-F238E27FC236}">
                <a16:creationId xmlns:a16="http://schemas.microsoft.com/office/drawing/2014/main" id="{3E854EA1-FF45-4C7C-8F00-BCD738BD6AE7}"/>
              </a:ext>
            </a:extLst>
          </p:cNvPr>
          <p:cNvSpPr txBox="1"/>
          <p:nvPr/>
        </p:nvSpPr>
        <p:spPr>
          <a:xfrm>
            <a:off x="1284765" y="5303667"/>
            <a:ext cx="9609768" cy="830997"/>
          </a:xfrm>
          <a:prstGeom prst="rect">
            <a:avLst/>
          </a:prstGeom>
          <a:noFill/>
        </p:spPr>
        <p:txBody>
          <a:bodyPr wrap="square" rtlCol="0">
            <a:spAutoFit/>
          </a:bodyPr>
          <a:lstStyle/>
          <a:p>
            <a:r>
              <a:rPr lang="es-CO" sz="2400" dirty="0"/>
              <a:t>El proceso de contratación está previsto para 4 años, desde la suscripción del acta de inicio 2020-2024.</a:t>
            </a:r>
          </a:p>
        </p:txBody>
      </p:sp>
      <p:pic>
        <p:nvPicPr>
          <p:cNvPr id="12" name="Imagen 11">
            <a:extLst>
              <a:ext uri="{FF2B5EF4-FFF2-40B4-BE49-F238E27FC236}">
                <a16:creationId xmlns:a16="http://schemas.microsoft.com/office/drawing/2014/main" id="{46F98728-E58E-4FE1-BECC-01F2439038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80D0823A-03E2-43DB-943A-BCF8618065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CD2E6A5B-2978-4FC0-9FC1-DC9A4BFAC5D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56E38343-CF64-4671-B5F4-B9BC2FD41BC8}"/>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Tree>
    <p:extLst>
      <p:ext uri="{BB962C8B-B14F-4D97-AF65-F5344CB8AC3E}">
        <p14:creationId xmlns:p14="http://schemas.microsoft.com/office/powerpoint/2010/main" val="4235490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90348DE0-0FB0-4B17-809B-2FE8D234DA1A}"/>
              </a:ext>
            </a:extLst>
          </p:cNvPr>
          <p:cNvSpPr txBox="1">
            <a:spLocks/>
          </p:cNvSpPr>
          <p:nvPr/>
        </p:nvSpPr>
        <p:spPr>
          <a:xfrm>
            <a:off x="249179" y="937468"/>
            <a:ext cx="8229600" cy="85725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3300" b="1" dirty="0">
                <a:latin typeface="Lato Bold"/>
              </a:rPr>
              <a:t>       </a:t>
            </a:r>
            <a:r>
              <a:rPr lang="es-ES" sz="3300" b="1" dirty="0"/>
              <a:t>Valor de los contratos.</a:t>
            </a:r>
            <a:endParaRPr lang="es-CO" sz="3300" b="1" dirty="0"/>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945054" y="1876500"/>
            <a:ext cx="10465068" cy="2700066"/>
          </a:xfrm>
          <a:prstGeom prst="rect">
            <a:avLst/>
          </a:prstGeom>
        </p:spPr>
        <p:txBody>
          <a:bodyPr vert="horz" lIns="68580" tIns="34290" rIns="68580" bIns="3429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000" dirty="0">
                <a:solidFill>
                  <a:schemeClr val="tx1"/>
                </a:solidFill>
              </a:rPr>
              <a:t>Se presentó ante la Junta el valor estimado mensual de cada contrato, sin embargo se aclara en esta presentación el valor anual. </a:t>
            </a:r>
          </a:p>
          <a:p>
            <a:pPr algn="just"/>
            <a:r>
              <a:rPr lang="es-CO" sz="2000" dirty="0">
                <a:solidFill>
                  <a:schemeClr val="tx1"/>
                </a:solidFill>
              </a:rPr>
              <a:t>Sobre este valor y atendiendo a la disminución de gastos en virtud del convenio a gestionar, así como la meta de chatarrización enfocada a los patios de la zonas 2 y 7, se propone una disminución de presupuesto  de estas zonas, el cual quedará así:</a:t>
            </a:r>
          </a:p>
        </p:txBody>
      </p:sp>
      <p:graphicFrame>
        <p:nvGraphicFramePr>
          <p:cNvPr id="3" name="Tabla 4">
            <a:extLst>
              <a:ext uri="{FF2B5EF4-FFF2-40B4-BE49-F238E27FC236}">
                <a16:creationId xmlns:a16="http://schemas.microsoft.com/office/drawing/2014/main" id="{0B38EBE4-1BBB-4609-8850-6EBE4E95DB4E}"/>
              </a:ext>
            </a:extLst>
          </p:cNvPr>
          <p:cNvGraphicFramePr>
            <a:graphicFrameLocks noGrp="1"/>
          </p:cNvGraphicFramePr>
          <p:nvPr/>
        </p:nvGraphicFramePr>
        <p:xfrm>
          <a:off x="3308089" y="3564835"/>
          <a:ext cx="5517996" cy="1113183"/>
        </p:xfrm>
        <a:graphic>
          <a:graphicData uri="http://schemas.openxmlformats.org/drawingml/2006/table">
            <a:tbl>
              <a:tblPr firstRow="1" bandRow="1">
                <a:tableStyleId>{5940675A-B579-460E-94D1-54222C63F5DA}</a:tableStyleId>
              </a:tblPr>
              <a:tblGrid>
                <a:gridCol w="626028">
                  <a:extLst>
                    <a:ext uri="{9D8B030D-6E8A-4147-A177-3AD203B41FA5}">
                      <a16:colId xmlns:a16="http://schemas.microsoft.com/office/drawing/2014/main" val="851533682"/>
                    </a:ext>
                  </a:extLst>
                </a:gridCol>
                <a:gridCol w="1649896">
                  <a:extLst>
                    <a:ext uri="{9D8B030D-6E8A-4147-A177-3AD203B41FA5}">
                      <a16:colId xmlns:a16="http://schemas.microsoft.com/office/drawing/2014/main" val="2495765214"/>
                    </a:ext>
                  </a:extLst>
                </a:gridCol>
                <a:gridCol w="3242072">
                  <a:extLst>
                    <a:ext uri="{9D8B030D-6E8A-4147-A177-3AD203B41FA5}">
                      <a16:colId xmlns:a16="http://schemas.microsoft.com/office/drawing/2014/main" val="2644656445"/>
                    </a:ext>
                  </a:extLst>
                </a:gridCol>
              </a:tblGrid>
              <a:tr h="401073">
                <a:tc>
                  <a:txBody>
                    <a:bodyPr/>
                    <a:lstStyle/>
                    <a:p>
                      <a:pPr algn="ctr"/>
                      <a:endParaRPr lang="es-CO" sz="500" b="1" dirty="0"/>
                    </a:p>
                    <a:p>
                      <a:pPr algn="ctr"/>
                      <a:r>
                        <a:rPr lang="es-CO" sz="1000" b="1" dirty="0"/>
                        <a:t>ZONA</a:t>
                      </a:r>
                    </a:p>
                  </a:txBody>
                  <a:tcPr marL="68580" marR="68580" marT="34290" marB="34290"/>
                </a:tc>
                <a:tc>
                  <a:txBody>
                    <a:bodyPr/>
                    <a:lstStyle/>
                    <a:p>
                      <a:pPr algn="ctr"/>
                      <a:r>
                        <a:rPr lang="es-CO" sz="1000" b="1" dirty="0"/>
                        <a:t>VALOR TOTAL CONTRATO</a:t>
                      </a:r>
                    </a:p>
                  </a:txBody>
                  <a:tcPr marL="68580" marR="68580" marT="34290" marB="34290"/>
                </a:tc>
                <a:tc>
                  <a:txBody>
                    <a:bodyPr/>
                    <a:lstStyle/>
                    <a:p>
                      <a:pPr algn="ctr"/>
                      <a:r>
                        <a:rPr lang="es-CO" sz="1000" b="1" dirty="0"/>
                        <a:t>VALOR PROMEDIO MES SIN TRASLADOS Y AJUSTADO A LA META DE CHATARRIZACIÓN</a:t>
                      </a:r>
                    </a:p>
                  </a:txBody>
                  <a:tcPr marL="68580" marR="68580" marT="34290" marB="34290"/>
                </a:tc>
                <a:extLst>
                  <a:ext uri="{0D108BD9-81ED-4DB2-BD59-A6C34878D82A}">
                    <a16:rowId xmlns:a16="http://schemas.microsoft.com/office/drawing/2014/main" val="4045511378"/>
                  </a:ext>
                </a:extLst>
              </a:tr>
              <a:tr h="237370">
                <a:tc>
                  <a:txBody>
                    <a:bodyPr/>
                    <a:lstStyle/>
                    <a:p>
                      <a:pPr algn="ctr"/>
                      <a:r>
                        <a:rPr lang="es-CO" sz="1000" dirty="0"/>
                        <a:t>2</a:t>
                      </a:r>
                    </a:p>
                  </a:txBody>
                  <a:tcPr marL="68580" marR="68580" marT="34290" marB="34290"/>
                </a:tc>
                <a:tc>
                  <a:txBody>
                    <a:bodyPr/>
                    <a:lstStyle/>
                    <a:p>
                      <a:pPr algn="ctr"/>
                      <a:r>
                        <a:rPr lang="es-CO" sz="1000" dirty="0"/>
                        <a:t>$6.710.398.026</a:t>
                      </a:r>
                    </a:p>
                  </a:txBody>
                  <a:tcPr marL="68580" marR="68580" marT="34290" marB="34290"/>
                </a:tc>
                <a:tc>
                  <a:txBody>
                    <a:bodyPr/>
                    <a:lstStyle/>
                    <a:p>
                      <a:pPr algn="ctr"/>
                      <a:r>
                        <a:rPr lang="es-CO" sz="1000" dirty="0"/>
                        <a:t>$122.279.00</a:t>
                      </a:r>
                    </a:p>
                  </a:txBody>
                  <a:tcPr marL="68580" marR="68580" marT="34290" marB="34290"/>
                </a:tc>
                <a:extLst>
                  <a:ext uri="{0D108BD9-81ED-4DB2-BD59-A6C34878D82A}">
                    <a16:rowId xmlns:a16="http://schemas.microsoft.com/office/drawing/2014/main" val="201148935"/>
                  </a:ext>
                </a:extLst>
              </a:tr>
              <a:tr h="237370">
                <a:tc>
                  <a:txBody>
                    <a:bodyPr/>
                    <a:lstStyle/>
                    <a:p>
                      <a:pPr algn="ctr"/>
                      <a:r>
                        <a:rPr lang="es-CO" sz="1000" dirty="0"/>
                        <a:t>7</a:t>
                      </a:r>
                    </a:p>
                  </a:txBody>
                  <a:tcPr marL="68580" marR="68580" marT="34290" marB="34290"/>
                </a:tc>
                <a:tc>
                  <a:txBody>
                    <a:bodyPr/>
                    <a:lstStyle/>
                    <a:p>
                      <a:pPr algn="ctr"/>
                      <a:r>
                        <a:rPr lang="es-CO" sz="1000" dirty="0"/>
                        <a:t>$3.366.311.011</a:t>
                      </a:r>
                    </a:p>
                  </a:txBody>
                  <a:tcPr marL="68580" marR="68580" marT="34290" marB="34290"/>
                </a:tc>
                <a:tc>
                  <a:txBody>
                    <a:bodyPr/>
                    <a:lstStyle/>
                    <a:p>
                      <a:pPr algn="ctr"/>
                      <a:r>
                        <a:rPr lang="es-CO" sz="1000" dirty="0"/>
                        <a:t>$59.839.500</a:t>
                      </a:r>
                    </a:p>
                  </a:txBody>
                  <a:tcPr marL="68580" marR="68580" marT="34290" marB="34290"/>
                </a:tc>
                <a:extLst>
                  <a:ext uri="{0D108BD9-81ED-4DB2-BD59-A6C34878D82A}">
                    <a16:rowId xmlns:a16="http://schemas.microsoft.com/office/drawing/2014/main" val="3564445483"/>
                  </a:ext>
                </a:extLst>
              </a:tr>
              <a:tr h="237370">
                <a:tc>
                  <a:txBody>
                    <a:bodyPr/>
                    <a:lstStyle/>
                    <a:p>
                      <a:pPr algn="ctr"/>
                      <a:r>
                        <a:rPr lang="es-CO" sz="1000" dirty="0"/>
                        <a:t>8</a:t>
                      </a:r>
                    </a:p>
                  </a:txBody>
                  <a:tcPr marL="68580" marR="68580" marT="34290" marB="34290"/>
                </a:tc>
                <a:tc>
                  <a:txBody>
                    <a:bodyPr/>
                    <a:lstStyle/>
                    <a:p>
                      <a:pPr algn="ctr"/>
                      <a:r>
                        <a:rPr lang="es-CO" sz="1000" dirty="0"/>
                        <a:t>$681.885.821</a:t>
                      </a:r>
                    </a:p>
                  </a:txBody>
                  <a:tcPr marL="68580" marR="68580" marT="34290" marB="34290"/>
                </a:tc>
                <a:tc>
                  <a:txBody>
                    <a:bodyPr/>
                    <a:lstStyle/>
                    <a:p>
                      <a:pPr algn="ctr"/>
                      <a:r>
                        <a:rPr lang="es-CO" sz="1000" dirty="0"/>
                        <a:t>$17.694.000</a:t>
                      </a:r>
                    </a:p>
                  </a:txBody>
                  <a:tcPr marL="68580" marR="68580" marT="34290" marB="34290"/>
                </a:tc>
                <a:extLst>
                  <a:ext uri="{0D108BD9-81ED-4DB2-BD59-A6C34878D82A}">
                    <a16:rowId xmlns:a16="http://schemas.microsoft.com/office/drawing/2014/main" val="223805122"/>
                  </a:ext>
                </a:extLst>
              </a:tr>
            </a:tbl>
          </a:graphicData>
        </a:graphic>
      </p:graphicFrame>
      <p:sp>
        <p:nvSpPr>
          <p:cNvPr id="6" name="CuadroTexto 5">
            <a:extLst>
              <a:ext uri="{FF2B5EF4-FFF2-40B4-BE49-F238E27FC236}">
                <a16:creationId xmlns:a16="http://schemas.microsoft.com/office/drawing/2014/main" id="{903E782F-3E29-49DD-B7E4-BE99E955515E}"/>
              </a:ext>
            </a:extLst>
          </p:cNvPr>
          <p:cNvSpPr txBox="1"/>
          <p:nvPr/>
        </p:nvSpPr>
        <p:spPr>
          <a:xfrm>
            <a:off x="1096618" y="4735137"/>
            <a:ext cx="10465068" cy="1323439"/>
          </a:xfrm>
          <a:prstGeom prst="rect">
            <a:avLst/>
          </a:prstGeom>
          <a:noFill/>
        </p:spPr>
        <p:txBody>
          <a:bodyPr wrap="square" rtlCol="0">
            <a:spAutoFit/>
          </a:bodyPr>
          <a:lstStyle/>
          <a:p>
            <a:r>
              <a:rPr lang="es-CO" sz="2000" dirty="0"/>
              <a:t>El ajuste permite contar con disponibilidad de recursos para trasladar las zonas 2 y 7 en caso que la almacenadora actual no sea la misma a la que se adjudique el contrato.</a:t>
            </a:r>
          </a:p>
          <a:p>
            <a:r>
              <a:rPr lang="es-CO" sz="2000" b="1" dirty="0"/>
              <a:t>Nota:</a:t>
            </a:r>
            <a:r>
              <a:rPr lang="es-CO" sz="2000" dirty="0"/>
              <a:t> Estas modificaciones se encuentran acordes con el presupuesto aprobado para la vigencia 2020 y 2021.</a:t>
            </a:r>
          </a:p>
        </p:txBody>
      </p:sp>
      <p:pic>
        <p:nvPicPr>
          <p:cNvPr id="12" name="Imagen 11">
            <a:extLst>
              <a:ext uri="{FF2B5EF4-FFF2-40B4-BE49-F238E27FC236}">
                <a16:creationId xmlns:a16="http://schemas.microsoft.com/office/drawing/2014/main" id="{CAFC042D-8D8A-4E42-9497-7E73F5FD38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DABEDAF8-2368-4CD0-AD77-D005DB6630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37DEF45B-A67E-4F1F-A038-FBFE5B1F628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ED443B4C-3AF3-444C-AB26-D6EE4351A83E}"/>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Tree>
    <p:extLst>
      <p:ext uri="{BB962C8B-B14F-4D97-AF65-F5344CB8AC3E}">
        <p14:creationId xmlns:p14="http://schemas.microsoft.com/office/powerpoint/2010/main" val="575622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798381" y="2151727"/>
            <a:ext cx="6857999" cy="2554545"/>
          </a:xfrm>
          <a:prstGeom prst="rect">
            <a:avLst/>
          </a:prstGeom>
          <a:noFill/>
        </p:spPr>
        <p:txBody>
          <a:bodyPr wrap="square" rtlCol="0">
            <a:spAutoFit/>
          </a:bodyPr>
          <a:lstStyle/>
          <a:p>
            <a:pPr algn="ctr"/>
            <a:r>
              <a:rPr lang="es-CO" sz="4000" b="1" dirty="0">
                <a:solidFill>
                  <a:srgbClr val="293166"/>
                </a:solidFill>
              </a:rPr>
              <a:t>SOLICITUD ADICIÓN Y PRÓRROGA CONTRATOS ACTUALES ALMACENADORAS DE BIENES MUEBLES</a:t>
            </a:r>
            <a:endParaRPr lang="es-ES" sz="4000" b="1" dirty="0">
              <a:solidFill>
                <a:srgbClr val="293166"/>
              </a:solidFill>
            </a:endParaRPr>
          </a:p>
        </p:txBody>
      </p:sp>
      <p:pic>
        <p:nvPicPr>
          <p:cNvPr id="6" name="Imagen 5">
            <a:extLst>
              <a:ext uri="{FF2B5EF4-FFF2-40B4-BE49-F238E27FC236}">
                <a16:creationId xmlns:a16="http://schemas.microsoft.com/office/drawing/2014/main" id="{48877FEF-8489-4C0F-A899-B4D1E5E503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52CA9CD6-F26E-40D7-BF0C-72EBBD821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9" name="Rectángulo 8">
            <a:extLst>
              <a:ext uri="{FF2B5EF4-FFF2-40B4-BE49-F238E27FC236}">
                <a16:creationId xmlns:a16="http://schemas.microsoft.com/office/drawing/2014/main" id="{1E367925-0BA0-4FD4-84A5-9EE9496E550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348D6176-50FC-433C-A28A-8F5DDCF73AC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Tree>
    <p:extLst>
      <p:ext uri="{BB962C8B-B14F-4D97-AF65-F5344CB8AC3E}">
        <p14:creationId xmlns:p14="http://schemas.microsoft.com/office/powerpoint/2010/main" val="2984938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90348DE0-0FB0-4B17-809B-2FE8D234DA1A}"/>
              </a:ext>
            </a:extLst>
          </p:cNvPr>
          <p:cNvSpPr txBox="1">
            <a:spLocks/>
          </p:cNvSpPr>
          <p:nvPr/>
        </p:nvSpPr>
        <p:spPr>
          <a:xfrm>
            <a:off x="169664" y="999738"/>
            <a:ext cx="8229600" cy="85725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CO" sz="3300" dirty="0"/>
              <a:t> </a:t>
            </a:r>
            <a:r>
              <a:rPr lang="es-CO" sz="3300" b="1" dirty="0"/>
              <a:t>Justificación:</a:t>
            </a:r>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592838" y="1957572"/>
            <a:ext cx="10194432" cy="3178971"/>
          </a:xfrm>
          <a:prstGeom prst="rect">
            <a:avLst/>
          </a:prstGeom>
        </p:spPr>
        <p:txBody>
          <a:bodyPr vert="horz" lIns="68580" tIns="34290" rIns="68580" bIns="34290" rtlCol="0">
            <a:normAutofit fontScale="7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257175" indent="-257175" algn="just">
              <a:buFont typeface="Arial" panose="020B0604020202020204" pitchFamily="34" charset="0"/>
              <a:buChar char="•"/>
            </a:pPr>
            <a:r>
              <a:rPr lang="es-CO" sz="2600" dirty="0">
                <a:solidFill>
                  <a:schemeClr val="tx1"/>
                </a:solidFill>
              </a:rPr>
              <a:t>En atención a que los contratos actuales finalizan el 31 de marzo del año en curso y teniendo en cuenta los términos y tiempos del concurso público para la contratación de los nuevos operadores logísticos se hace necesario prorrogar y adicionar los contratos vigentes, esto para no perder cobertura del servicio en los siguientes supuestos.</a:t>
            </a:r>
          </a:p>
          <a:p>
            <a:pPr marL="257175" indent="-257175" algn="just">
              <a:buFont typeface="Arial" panose="020B0604020202020204" pitchFamily="34" charset="0"/>
              <a:buChar char="•"/>
            </a:pPr>
            <a:endParaRPr lang="es-CO" sz="1875" dirty="0">
              <a:solidFill>
                <a:schemeClr val="tx1"/>
              </a:solidFill>
            </a:endParaRPr>
          </a:p>
          <a:p>
            <a:pPr marL="257175" indent="-257175" algn="just">
              <a:buFont typeface="Arial" panose="020B0604020202020204" pitchFamily="34" charset="0"/>
              <a:buChar char="•"/>
            </a:pPr>
            <a:endParaRPr lang="es-CO" sz="1875" dirty="0">
              <a:solidFill>
                <a:schemeClr val="tx1"/>
              </a:solidFill>
            </a:endParaRPr>
          </a:p>
          <a:p>
            <a:pPr marL="257175" indent="-257175" algn="just">
              <a:buFont typeface="Arial" panose="020B0604020202020204" pitchFamily="34" charset="0"/>
              <a:buChar char="•"/>
            </a:pPr>
            <a:endParaRPr lang="es-CO" sz="1875" dirty="0">
              <a:solidFill>
                <a:schemeClr val="tx1"/>
              </a:solidFill>
            </a:endParaRPr>
          </a:p>
          <a:p>
            <a:pPr marL="257175" indent="-257175" algn="just">
              <a:buFont typeface="Arial" panose="020B0604020202020204" pitchFamily="34" charset="0"/>
              <a:buChar char="•"/>
            </a:pPr>
            <a:endParaRPr lang="es-CO" sz="1875" dirty="0">
              <a:solidFill>
                <a:schemeClr val="tx1"/>
              </a:solidFill>
            </a:endParaRPr>
          </a:p>
          <a:p>
            <a:pPr marL="257175" indent="-257175" algn="just">
              <a:buFont typeface="Arial" panose="020B0604020202020204" pitchFamily="34" charset="0"/>
              <a:buChar char="•"/>
            </a:pPr>
            <a:endParaRPr lang="es-CO" sz="1875" dirty="0">
              <a:solidFill>
                <a:schemeClr val="tx1"/>
              </a:solidFill>
            </a:endParaRPr>
          </a:p>
          <a:p>
            <a:pPr marL="257175" indent="-257175" algn="just">
              <a:buFont typeface="Arial" panose="020B0604020202020204" pitchFamily="34" charset="0"/>
              <a:buChar char="•"/>
            </a:pPr>
            <a:endParaRPr lang="es-CO" sz="1875" dirty="0">
              <a:solidFill>
                <a:schemeClr val="tx1"/>
              </a:solidFill>
            </a:endParaRPr>
          </a:p>
          <a:p>
            <a:pPr marL="257175" indent="-257175" algn="just">
              <a:buFont typeface="Arial" panose="020B0604020202020204" pitchFamily="34" charset="0"/>
              <a:buChar char="•"/>
            </a:pPr>
            <a:endParaRPr lang="es-CO" sz="1875" dirty="0">
              <a:solidFill>
                <a:schemeClr val="tx1"/>
              </a:solidFill>
            </a:endParaRPr>
          </a:p>
          <a:p>
            <a:pPr marL="257175" indent="-257175" algn="just">
              <a:buFont typeface="Arial" panose="020B0604020202020204" pitchFamily="34" charset="0"/>
              <a:buChar char="•"/>
            </a:pPr>
            <a:endParaRPr lang="es-CO" sz="1875" dirty="0">
              <a:solidFill>
                <a:schemeClr val="tx1"/>
              </a:solidFill>
            </a:endParaRPr>
          </a:p>
          <a:p>
            <a:pPr marL="257175" indent="-257175" algn="just">
              <a:buFont typeface="Arial" panose="020B0604020202020204" pitchFamily="34" charset="0"/>
              <a:buChar char="•"/>
            </a:pPr>
            <a:r>
              <a:rPr lang="es-CO" sz="2800" dirty="0">
                <a:solidFill>
                  <a:schemeClr val="tx1"/>
                </a:solidFill>
              </a:rPr>
              <a:t>Lo anterior solamente si son adjudicadas las zonas y no se firma el acta de inicio antes de que finalicen los contratos vigentes.</a:t>
            </a:r>
          </a:p>
        </p:txBody>
      </p:sp>
      <p:graphicFrame>
        <p:nvGraphicFramePr>
          <p:cNvPr id="5" name="Tabla 5">
            <a:extLst>
              <a:ext uri="{FF2B5EF4-FFF2-40B4-BE49-F238E27FC236}">
                <a16:creationId xmlns:a16="http://schemas.microsoft.com/office/drawing/2014/main" id="{333968F9-7402-4F92-813D-3F657E3BB93F}"/>
              </a:ext>
            </a:extLst>
          </p:cNvPr>
          <p:cNvGraphicFramePr>
            <a:graphicFrameLocks noGrp="1"/>
          </p:cNvGraphicFramePr>
          <p:nvPr>
            <p:extLst>
              <p:ext uri="{D42A27DB-BD31-4B8C-83A1-F6EECF244321}">
                <p14:modId xmlns:p14="http://schemas.microsoft.com/office/powerpoint/2010/main" val="880872223"/>
              </p:ext>
            </p:extLst>
          </p:nvPr>
        </p:nvGraphicFramePr>
        <p:xfrm>
          <a:off x="4751192" y="3012301"/>
          <a:ext cx="1877723" cy="1028700"/>
        </p:xfrm>
        <a:graphic>
          <a:graphicData uri="http://schemas.openxmlformats.org/drawingml/2006/table">
            <a:tbl>
              <a:tblPr firstRow="1" bandRow="1">
                <a:tableStyleId>{5940675A-B579-460E-94D1-54222C63F5DA}</a:tableStyleId>
              </a:tblPr>
              <a:tblGrid>
                <a:gridCol w="1877723">
                  <a:extLst>
                    <a:ext uri="{9D8B030D-6E8A-4147-A177-3AD203B41FA5}">
                      <a16:colId xmlns:a16="http://schemas.microsoft.com/office/drawing/2014/main" val="4162006688"/>
                    </a:ext>
                  </a:extLst>
                </a:gridCol>
              </a:tblGrid>
              <a:tr h="283129">
                <a:tc>
                  <a:txBody>
                    <a:bodyPr/>
                    <a:lstStyle/>
                    <a:p>
                      <a:pPr algn="ctr"/>
                      <a:r>
                        <a:rPr lang="es-CO" sz="1800" b="1" dirty="0"/>
                        <a:t>CONTRATO</a:t>
                      </a:r>
                    </a:p>
                  </a:txBody>
                  <a:tcPr marL="68580" marR="68580" marT="34290" marB="34290"/>
                </a:tc>
                <a:extLst>
                  <a:ext uri="{0D108BD9-81ED-4DB2-BD59-A6C34878D82A}">
                    <a16:rowId xmlns:a16="http://schemas.microsoft.com/office/drawing/2014/main" val="3333129046"/>
                  </a:ext>
                </a:extLst>
              </a:tr>
              <a:tr h="287061">
                <a:tc>
                  <a:txBody>
                    <a:bodyPr/>
                    <a:lstStyle/>
                    <a:p>
                      <a:pPr algn="ctr"/>
                      <a:r>
                        <a:rPr lang="es-CO" sz="1800" dirty="0"/>
                        <a:t>005 DE 2016</a:t>
                      </a:r>
                    </a:p>
                  </a:txBody>
                  <a:tcPr marL="68580" marR="68580" marT="34290" marB="34290"/>
                </a:tc>
                <a:extLst>
                  <a:ext uri="{0D108BD9-81ED-4DB2-BD59-A6C34878D82A}">
                    <a16:rowId xmlns:a16="http://schemas.microsoft.com/office/drawing/2014/main" val="2699587340"/>
                  </a:ext>
                </a:extLst>
              </a:tr>
              <a:tr h="287061">
                <a:tc>
                  <a:txBody>
                    <a:bodyPr/>
                    <a:lstStyle/>
                    <a:p>
                      <a:pPr algn="ctr"/>
                      <a:r>
                        <a:rPr lang="es-CO" sz="1800" dirty="0"/>
                        <a:t>0015 DE 2016</a:t>
                      </a:r>
                    </a:p>
                  </a:txBody>
                  <a:tcPr marL="68580" marR="68580" marT="34290" marB="34290"/>
                </a:tc>
                <a:extLst>
                  <a:ext uri="{0D108BD9-81ED-4DB2-BD59-A6C34878D82A}">
                    <a16:rowId xmlns:a16="http://schemas.microsoft.com/office/drawing/2014/main" val="3270386330"/>
                  </a:ext>
                </a:extLst>
              </a:tr>
            </a:tbl>
          </a:graphicData>
        </a:graphic>
      </p:graphicFrame>
      <p:sp>
        <p:nvSpPr>
          <p:cNvPr id="12" name="Rectángulo 11">
            <a:extLst>
              <a:ext uri="{FF2B5EF4-FFF2-40B4-BE49-F238E27FC236}">
                <a16:creationId xmlns:a16="http://schemas.microsoft.com/office/drawing/2014/main" id="{04A6FFDE-54D6-44F7-961C-D8A2240FFA4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8F88DFAE-8C57-410B-A176-95B1154F125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14" name="Imagen 13">
            <a:extLst>
              <a:ext uri="{FF2B5EF4-FFF2-40B4-BE49-F238E27FC236}">
                <a16:creationId xmlns:a16="http://schemas.microsoft.com/office/drawing/2014/main" id="{3E054665-5F74-4056-AF67-21031F401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1048D0A1-9328-4170-A1FB-EBB0D60E2E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576399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60649" y="2058066"/>
            <a:ext cx="6857999" cy="2308324"/>
          </a:xfrm>
          <a:prstGeom prst="rect">
            <a:avLst/>
          </a:prstGeom>
          <a:noFill/>
        </p:spPr>
        <p:txBody>
          <a:bodyPr wrap="square" rtlCol="0">
            <a:spAutoFit/>
          </a:bodyPr>
          <a:lstStyle/>
          <a:p>
            <a:pPr algn="ctr"/>
            <a:r>
              <a:rPr lang="es-CO" sz="3600" b="1" dirty="0">
                <a:solidFill>
                  <a:srgbClr val="293166"/>
                </a:solidFill>
              </a:rPr>
              <a:t>SOLICITUD DE MODIFICACIÓN DE LOS CONTRATOS ACTUALES EN CASO DE NO ADJUDICACIÓN EN NUEVO PROCESO CONTRACTUAL</a:t>
            </a:r>
            <a:endParaRPr lang="es-ES" sz="3600" b="1" dirty="0">
              <a:solidFill>
                <a:srgbClr val="293166"/>
              </a:solidFill>
            </a:endParaRPr>
          </a:p>
        </p:txBody>
      </p:sp>
      <p:sp>
        <p:nvSpPr>
          <p:cNvPr id="6" name="Rectángulo 5">
            <a:extLst>
              <a:ext uri="{FF2B5EF4-FFF2-40B4-BE49-F238E27FC236}">
                <a16:creationId xmlns:a16="http://schemas.microsoft.com/office/drawing/2014/main" id="{D6699E97-3501-4186-BF30-CE7A28AB268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C0711043-B826-4F6A-BFAD-E794910494F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20D6498A-EB36-4AF4-B686-14B80F1471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3DC0A3CC-589E-47A4-8936-AAC99548D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849497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90348DE0-0FB0-4B17-809B-2FE8D234DA1A}"/>
              </a:ext>
            </a:extLst>
          </p:cNvPr>
          <p:cNvSpPr txBox="1">
            <a:spLocks/>
          </p:cNvSpPr>
          <p:nvPr/>
        </p:nvSpPr>
        <p:spPr>
          <a:xfrm>
            <a:off x="779264" y="1065933"/>
            <a:ext cx="8229600" cy="85725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CO" sz="3300" dirty="0"/>
              <a:t> </a:t>
            </a:r>
            <a:r>
              <a:rPr lang="es-CO" sz="3300" b="1" dirty="0"/>
              <a:t>Justificación:</a:t>
            </a:r>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919526" y="2068358"/>
            <a:ext cx="10066526" cy="2995138"/>
          </a:xfrm>
          <a:prstGeom prst="rect">
            <a:avLst/>
          </a:prstGeom>
        </p:spPr>
        <p:txBody>
          <a:bodyPr vert="horz" lIns="68580" tIns="34290" rIns="68580" bIns="3429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257175" indent="-257175" algn="just">
              <a:buFont typeface="Arial" panose="020B0604020202020204" pitchFamily="34" charset="0"/>
              <a:buChar char="•"/>
            </a:pPr>
            <a:r>
              <a:rPr lang="es-CO" sz="2400" dirty="0">
                <a:solidFill>
                  <a:schemeClr val="tx1"/>
                </a:solidFill>
              </a:rPr>
              <a:t>Si resultan nuevamente desiertas las zonas objeto del proceso de contratación, solicito autorización para modificar los contratos vigentes incluyendo los departamentos que no sean adjudicados así:</a:t>
            </a:r>
          </a:p>
          <a:p>
            <a:pPr marL="257175" indent="-257175" algn="just">
              <a:buFont typeface="Arial" panose="020B0604020202020204" pitchFamily="34" charset="0"/>
              <a:buChar char="•"/>
            </a:pPr>
            <a:endParaRPr lang="es-CO" sz="1875" dirty="0">
              <a:solidFill>
                <a:schemeClr val="tx1"/>
              </a:solidFill>
            </a:endParaRPr>
          </a:p>
          <a:p>
            <a:pPr marL="257175" indent="-257175" algn="just">
              <a:buFont typeface="Arial" panose="020B0604020202020204" pitchFamily="34" charset="0"/>
              <a:buChar char="•"/>
            </a:pPr>
            <a:endParaRPr lang="es-CO" sz="1875" dirty="0">
              <a:solidFill>
                <a:schemeClr val="tx1"/>
              </a:solidFill>
            </a:endParaRPr>
          </a:p>
        </p:txBody>
      </p:sp>
      <p:graphicFrame>
        <p:nvGraphicFramePr>
          <p:cNvPr id="3" name="Tabla 3">
            <a:extLst>
              <a:ext uri="{FF2B5EF4-FFF2-40B4-BE49-F238E27FC236}">
                <a16:creationId xmlns:a16="http://schemas.microsoft.com/office/drawing/2014/main" id="{723C5103-383E-4782-B577-788D74163E04}"/>
              </a:ext>
            </a:extLst>
          </p:cNvPr>
          <p:cNvGraphicFramePr>
            <a:graphicFrameLocks noGrp="1"/>
          </p:cNvGraphicFramePr>
          <p:nvPr>
            <p:extLst>
              <p:ext uri="{D42A27DB-BD31-4B8C-83A1-F6EECF244321}">
                <p14:modId xmlns:p14="http://schemas.microsoft.com/office/powerpoint/2010/main" val="2386340253"/>
              </p:ext>
            </p:extLst>
          </p:nvPr>
        </p:nvGraphicFramePr>
        <p:xfrm>
          <a:off x="2972499" y="3474742"/>
          <a:ext cx="6661832" cy="2476500"/>
        </p:xfrm>
        <a:graphic>
          <a:graphicData uri="http://schemas.openxmlformats.org/drawingml/2006/table">
            <a:tbl>
              <a:tblPr firstRow="1" bandRow="1">
                <a:tableStyleId>{5940675A-B579-460E-94D1-54222C63F5DA}</a:tableStyleId>
              </a:tblPr>
              <a:tblGrid>
                <a:gridCol w="1046223">
                  <a:extLst>
                    <a:ext uri="{9D8B030D-6E8A-4147-A177-3AD203B41FA5}">
                      <a16:colId xmlns:a16="http://schemas.microsoft.com/office/drawing/2014/main" val="2199416300"/>
                    </a:ext>
                  </a:extLst>
                </a:gridCol>
                <a:gridCol w="3061252">
                  <a:extLst>
                    <a:ext uri="{9D8B030D-6E8A-4147-A177-3AD203B41FA5}">
                      <a16:colId xmlns:a16="http://schemas.microsoft.com/office/drawing/2014/main" val="4193877430"/>
                    </a:ext>
                  </a:extLst>
                </a:gridCol>
                <a:gridCol w="2554357">
                  <a:extLst>
                    <a:ext uri="{9D8B030D-6E8A-4147-A177-3AD203B41FA5}">
                      <a16:colId xmlns:a16="http://schemas.microsoft.com/office/drawing/2014/main" val="1991492762"/>
                    </a:ext>
                  </a:extLst>
                </a:gridCol>
              </a:tblGrid>
              <a:tr h="278130">
                <a:tc>
                  <a:txBody>
                    <a:bodyPr/>
                    <a:lstStyle/>
                    <a:p>
                      <a:pPr algn="ctr"/>
                      <a:r>
                        <a:rPr lang="es-CO" sz="1400" b="1" dirty="0"/>
                        <a:t>CONTRATO</a:t>
                      </a:r>
                    </a:p>
                  </a:txBody>
                  <a:tcPr marL="68580" marR="68580" marT="34290" marB="34290"/>
                </a:tc>
                <a:tc>
                  <a:txBody>
                    <a:bodyPr/>
                    <a:lstStyle/>
                    <a:p>
                      <a:pPr algn="ctr"/>
                      <a:r>
                        <a:rPr lang="es-CO" sz="1400" b="1" dirty="0"/>
                        <a:t>DEPARTAMENTOS ACTUALES</a:t>
                      </a:r>
                    </a:p>
                  </a:txBody>
                  <a:tcPr marL="68580" marR="68580" marT="34290" marB="34290"/>
                </a:tc>
                <a:tc>
                  <a:txBody>
                    <a:bodyPr/>
                    <a:lstStyle/>
                    <a:p>
                      <a:pPr algn="ctr"/>
                      <a:r>
                        <a:rPr lang="es-CO" sz="1400" b="1" dirty="0"/>
                        <a:t>DEPARTAMENTOS A ADICIONAR</a:t>
                      </a:r>
                    </a:p>
                  </a:txBody>
                  <a:tcPr marL="68580" marR="68580" marT="34290" marB="34290"/>
                </a:tc>
                <a:extLst>
                  <a:ext uri="{0D108BD9-81ED-4DB2-BD59-A6C34878D82A}">
                    <a16:rowId xmlns:a16="http://schemas.microsoft.com/office/drawing/2014/main" val="2862812159"/>
                  </a:ext>
                </a:extLst>
              </a:tr>
              <a:tr h="278130">
                <a:tc>
                  <a:txBody>
                    <a:bodyPr/>
                    <a:lstStyle/>
                    <a:p>
                      <a:pPr algn="ctr"/>
                      <a:r>
                        <a:rPr lang="es-CO" sz="1400" dirty="0"/>
                        <a:t>067 de 2019</a:t>
                      </a:r>
                    </a:p>
                  </a:txBody>
                  <a:tcPr marL="68580" marR="68580" marT="34290" marB="34290"/>
                </a:tc>
                <a:tc>
                  <a:txBody>
                    <a:bodyPr/>
                    <a:lstStyle/>
                    <a:p>
                      <a:pPr algn="ctr"/>
                      <a:r>
                        <a:rPr lang="es-CO" sz="1400" dirty="0">
                          <a:effectLst/>
                        </a:rPr>
                        <a:t>Cundinamarca, Boyacá, Santander</a:t>
                      </a:r>
                      <a:endParaRPr lang="es-CO" sz="1400" dirty="0"/>
                    </a:p>
                  </a:txBody>
                  <a:tcPr marL="68580" marR="68580" marT="34290" marB="34290"/>
                </a:tc>
                <a:tc>
                  <a:txBody>
                    <a:bodyPr/>
                    <a:lstStyle/>
                    <a:p>
                      <a:pPr algn="ctr"/>
                      <a:r>
                        <a:rPr lang="es-CO" sz="1400" dirty="0"/>
                        <a:t>Arauca, Casanare y Meta.</a:t>
                      </a:r>
                    </a:p>
                  </a:txBody>
                  <a:tcPr marL="68580" marR="68580" marT="34290" marB="34290"/>
                </a:tc>
                <a:extLst>
                  <a:ext uri="{0D108BD9-81ED-4DB2-BD59-A6C34878D82A}">
                    <a16:rowId xmlns:a16="http://schemas.microsoft.com/office/drawing/2014/main" val="2850001820"/>
                  </a:ext>
                </a:extLst>
              </a:tr>
              <a:tr h="480060">
                <a:tc>
                  <a:txBody>
                    <a:bodyPr/>
                    <a:lstStyle/>
                    <a:p>
                      <a:pPr algn="ctr"/>
                      <a:endParaRPr lang="es-CO" sz="1400" dirty="0"/>
                    </a:p>
                    <a:p>
                      <a:pPr algn="ctr"/>
                      <a:r>
                        <a:rPr lang="es-CO" sz="1400" dirty="0"/>
                        <a:t>045 de 2019</a:t>
                      </a:r>
                    </a:p>
                  </a:txBody>
                  <a:tcPr marL="68580" marR="68580" marT="34290" marB="34290"/>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s-CO" sz="1400" dirty="0">
                          <a:effectLst/>
                        </a:rPr>
                        <a:t>Amazonas, Caquetá, Vaupés, Guaviare, Huila, Tolima, Caldas, Risaralda y Quindío</a:t>
                      </a:r>
                      <a:endParaRPr lang="es-CO" sz="1400" dirty="0">
                        <a:effectLst/>
                        <a:latin typeface="Times New Roman" panose="02020603050405020304" pitchFamily="18" charset="0"/>
                        <a:ea typeface="Times New Roman" panose="02020603050405020304" pitchFamily="18" charset="0"/>
                      </a:endParaRPr>
                    </a:p>
                  </a:txBody>
                  <a:tcPr marL="68580" marR="68580" marT="34290" marB="34290"/>
                </a:tc>
                <a:tc>
                  <a:txBody>
                    <a:bodyPr/>
                    <a:lstStyle/>
                    <a:p>
                      <a:pPr algn="ctr"/>
                      <a:endParaRPr lang="es-CO" sz="1400" dirty="0">
                        <a:effectLst/>
                      </a:endParaRPr>
                    </a:p>
                    <a:p>
                      <a:pPr algn="ctr"/>
                      <a:r>
                        <a:rPr lang="es-CO" sz="1400" dirty="0">
                          <a:effectLst/>
                        </a:rPr>
                        <a:t>Vichada y Guainía</a:t>
                      </a:r>
                      <a:endParaRPr lang="es-CO" sz="1400" dirty="0"/>
                    </a:p>
                  </a:txBody>
                  <a:tcPr marL="68580" marR="68580" marT="34290" marB="34290"/>
                </a:tc>
                <a:extLst>
                  <a:ext uri="{0D108BD9-81ED-4DB2-BD59-A6C34878D82A}">
                    <a16:rowId xmlns:a16="http://schemas.microsoft.com/office/drawing/2014/main" val="536031725"/>
                  </a:ext>
                </a:extLst>
              </a:tr>
              <a:tr h="480060">
                <a:tc>
                  <a:txBody>
                    <a:bodyPr/>
                    <a:lstStyle/>
                    <a:p>
                      <a:pPr algn="ctr"/>
                      <a:endParaRPr lang="es-CO" sz="1400" dirty="0"/>
                    </a:p>
                    <a:p>
                      <a:pPr algn="ctr"/>
                      <a:r>
                        <a:rPr lang="es-CO" sz="1400" dirty="0"/>
                        <a:t>069 de 2019</a:t>
                      </a:r>
                    </a:p>
                  </a:txBody>
                  <a:tcPr marL="68580" marR="68580" marT="34290" marB="3429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sz="1400" dirty="0">
                          <a:effectLst/>
                        </a:rPr>
                        <a:t>Bolívar, Magdalena, Sucre, Atlántico y Córdoba</a:t>
                      </a:r>
                      <a:endParaRPr lang="es-CO" sz="1400" dirty="0">
                        <a:effectLst/>
                        <a:latin typeface="Times New Roman" panose="02020603050405020304" pitchFamily="18" charset="0"/>
                        <a:ea typeface="Times New Roman" panose="02020603050405020304" pitchFamily="18" charset="0"/>
                      </a:endParaRPr>
                    </a:p>
                  </a:txBody>
                  <a:tcPr marL="68580" marR="68580" marT="34290" marB="34290"/>
                </a:tc>
                <a:tc>
                  <a:txBody>
                    <a:bodyPr/>
                    <a:lstStyle/>
                    <a:p>
                      <a:pPr algn="ctr"/>
                      <a:endParaRPr lang="es-CO" sz="1400" dirty="0"/>
                    </a:p>
                    <a:p>
                      <a:pPr algn="ctr"/>
                      <a:r>
                        <a:rPr lang="es-CO" sz="1400" dirty="0"/>
                        <a:t>San Andrés Providencia, Guajira y Cesar</a:t>
                      </a:r>
                    </a:p>
                  </a:txBody>
                  <a:tcPr marL="68580" marR="68580" marT="34290" marB="34290"/>
                </a:tc>
                <a:extLst>
                  <a:ext uri="{0D108BD9-81ED-4DB2-BD59-A6C34878D82A}">
                    <a16:rowId xmlns:a16="http://schemas.microsoft.com/office/drawing/2014/main" val="1098226926"/>
                  </a:ext>
                </a:extLst>
              </a:tr>
              <a:tr h="480060">
                <a:tc>
                  <a:txBody>
                    <a:bodyPr/>
                    <a:lstStyle/>
                    <a:p>
                      <a:pPr algn="ctr"/>
                      <a:r>
                        <a:rPr lang="es-CO" sz="1400" dirty="0"/>
                        <a:t>066 de 2019</a:t>
                      </a:r>
                    </a:p>
                  </a:txBody>
                  <a:tcPr marL="68580" marR="68580" marT="34290" marB="3429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MX" sz="1400" dirty="0">
                          <a:effectLst/>
                          <a:latin typeface="Times New Roman" panose="02020603050405020304" pitchFamily="18" charset="0"/>
                          <a:ea typeface="Times New Roman" panose="02020603050405020304" pitchFamily="18" charset="0"/>
                        </a:rPr>
                        <a:t>Putumayo, Nariño, Cauca, Valle del Cauca</a:t>
                      </a:r>
                    </a:p>
                  </a:txBody>
                  <a:tcPr marL="68580" marR="68580" marT="34290" marB="34290"/>
                </a:tc>
                <a:tc>
                  <a:txBody>
                    <a:bodyPr/>
                    <a:lstStyle/>
                    <a:p>
                      <a:pPr algn="ctr"/>
                      <a:r>
                        <a:rPr lang="es-CO" sz="1400" dirty="0"/>
                        <a:t>Norte de Santander.</a:t>
                      </a:r>
                    </a:p>
                  </a:txBody>
                  <a:tcPr marL="68580" marR="68580" marT="34290" marB="34290"/>
                </a:tc>
                <a:extLst>
                  <a:ext uri="{0D108BD9-81ED-4DB2-BD59-A6C34878D82A}">
                    <a16:rowId xmlns:a16="http://schemas.microsoft.com/office/drawing/2014/main" val="1222464930"/>
                  </a:ext>
                </a:extLst>
              </a:tr>
            </a:tbl>
          </a:graphicData>
        </a:graphic>
      </p:graphicFrame>
      <p:pic>
        <p:nvPicPr>
          <p:cNvPr id="12" name="Imagen 11">
            <a:extLst>
              <a:ext uri="{FF2B5EF4-FFF2-40B4-BE49-F238E27FC236}">
                <a16:creationId xmlns:a16="http://schemas.microsoft.com/office/drawing/2014/main" id="{94B56AB5-1DCE-4716-80D9-F3804AA3E5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1CA7C4D5-FA00-4D55-B49E-27BB6FCAC0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A0839F98-BB91-47B9-893F-CD04CC7EDE0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36C2B380-70D6-41F3-B4F9-5C2D3C0C019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Tree>
    <p:extLst>
      <p:ext uri="{BB962C8B-B14F-4D97-AF65-F5344CB8AC3E}">
        <p14:creationId xmlns:p14="http://schemas.microsoft.com/office/powerpoint/2010/main" val="1739211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90348DE0-0FB0-4B17-809B-2FE8D234DA1A}"/>
              </a:ext>
            </a:extLst>
          </p:cNvPr>
          <p:cNvSpPr txBox="1">
            <a:spLocks/>
          </p:cNvSpPr>
          <p:nvPr/>
        </p:nvSpPr>
        <p:spPr>
          <a:xfrm>
            <a:off x="1466622" y="1303793"/>
            <a:ext cx="8229600" cy="85725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CO" sz="3300" dirty="0"/>
              <a:t> </a:t>
            </a:r>
            <a:r>
              <a:rPr lang="es-CO" sz="3300" b="1" dirty="0"/>
              <a:t>Justificación:</a:t>
            </a:r>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1360605" y="2654536"/>
            <a:ext cx="9319788" cy="2995138"/>
          </a:xfrm>
          <a:prstGeom prst="rect">
            <a:avLst/>
          </a:prstGeom>
        </p:spPr>
        <p:txBody>
          <a:bodyPr vert="horz" lIns="68580" tIns="34290" rIns="68580" bIns="3429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257175" indent="-257175" algn="just">
              <a:buFont typeface="Arial" panose="020B0604020202020204" pitchFamily="34" charset="0"/>
              <a:buChar char="•"/>
            </a:pPr>
            <a:r>
              <a:rPr lang="es-CO" sz="2800" dirty="0">
                <a:solidFill>
                  <a:schemeClr val="tx1"/>
                </a:solidFill>
              </a:rPr>
              <a:t>Así mismo, para financiar los contratos con los nuevos departamentos, solicito sea autorizada su adición de acuerdo con los valores mensuales propuestos en el proceso de contratación según el número de vehículos por departamento.</a:t>
            </a:r>
          </a:p>
          <a:p>
            <a:pPr marL="257175" indent="-257175" algn="just">
              <a:buFont typeface="Arial" panose="020B0604020202020204" pitchFamily="34" charset="0"/>
              <a:buChar char="•"/>
            </a:pPr>
            <a:endParaRPr lang="es-CO" sz="1875" dirty="0">
              <a:solidFill>
                <a:schemeClr val="tx1"/>
              </a:solidFill>
            </a:endParaRPr>
          </a:p>
        </p:txBody>
      </p:sp>
      <p:pic>
        <p:nvPicPr>
          <p:cNvPr id="12" name="Imagen 11">
            <a:extLst>
              <a:ext uri="{FF2B5EF4-FFF2-40B4-BE49-F238E27FC236}">
                <a16:creationId xmlns:a16="http://schemas.microsoft.com/office/drawing/2014/main" id="{C30B0924-B814-4A52-BD13-570D24CABC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5DA03B32-0A6E-4DF5-B074-5A724C2793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72E895FA-24FB-47A7-8F27-0A7A481642E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799F19BC-634F-4234-A144-2D66358398A0}"/>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Tree>
    <p:extLst>
      <p:ext uri="{BB962C8B-B14F-4D97-AF65-F5344CB8AC3E}">
        <p14:creationId xmlns:p14="http://schemas.microsoft.com/office/powerpoint/2010/main" val="3487903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028" name="Picture 4" descr="Resultado de imagen de GRACIAS">
            <a:extLst>
              <a:ext uri="{FF2B5EF4-FFF2-40B4-BE49-F238E27FC236}">
                <a16:creationId xmlns:a16="http://schemas.microsoft.com/office/drawing/2014/main" id="{6B97ABDE-D2C7-42A8-B1F4-93DE4E8126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7095" y="1646118"/>
            <a:ext cx="8466836" cy="3639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2211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12815</TotalTime>
  <Words>906</Words>
  <Application>Microsoft Office PowerPoint</Application>
  <PresentationFormat>Panorámica</PresentationFormat>
  <Paragraphs>137</Paragraphs>
  <Slides>17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17</vt:i4>
      </vt:variant>
    </vt:vector>
  </HeadingPairs>
  <TitlesOfParts>
    <vt:vector size="23" baseType="lpstr">
      <vt:lpstr>Arial</vt:lpstr>
      <vt:lpstr>Calibri</vt:lpstr>
      <vt:lpstr>Lato Bold</vt:lpstr>
      <vt:lpstr>Lato Regular</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509</cp:revision>
  <dcterms:created xsi:type="dcterms:W3CDTF">2015-02-19T23:51:59Z</dcterms:created>
  <dcterms:modified xsi:type="dcterms:W3CDTF">2020-03-06T21:48:55Z</dcterms:modified>
</cp:coreProperties>
</file>