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8"/>
  </p:notesMasterIdLst>
  <p:sldIdLst>
    <p:sldId id="1494" r:id="rId5"/>
    <p:sldId id="258" r:id="rId6"/>
    <p:sldId id="270" r:id="rId7"/>
    <p:sldId id="1499" r:id="rId8"/>
    <p:sldId id="1500" r:id="rId9"/>
    <p:sldId id="1501" r:id="rId10"/>
    <p:sldId id="1502" r:id="rId11"/>
    <p:sldId id="1503" r:id="rId12"/>
    <p:sldId id="1504" r:id="rId13"/>
    <p:sldId id="1505" r:id="rId14"/>
    <p:sldId id="1506" r:id="rId15"/>
    <p:sldId id="1507" r:id="rId16"/>
    <p:sldId id="1508" r:id="rId17"/>
    <p:sldId id="1509" r:id="rId18"/>
    <p:sldId id="1510" r:id="rId19"/>
    <p:sldId id="1520" r:id="rId20"/>
    <p:sldId id="1521" r:id="rId21"/>
    <p:sldId id="1522" r:id="rId22"/>
    <p:sldId id="1523" r:id="rId23"/>
    <p:sldId id="1524" r:id="rId24"/>
    <p:sldId id="1525" r:id="rId25"/>
    <p:sldId id="1526" r:id="rId26"/>
    <p:sldId id="1527" r:id="rId27"/>
    <p:sldId id="1528" r:id="rId28"/>
    <p:sldId id="1529" r:id="rId29"/>
    <p:sldId id="1530" r:id="rId30"/>
    <p:sldId id="1531" r:id="rId31"/>
    <p:sldId id="1532" r:id="rId32"/>
    <p:sldId id="1533" r:id="rId33"/>
    <p:sldId id="1534" r:id="rId34"/>
    <p:sldId id="1535" r:id="rId35"/>
    <p:sldId id="1536" r:id="rId36"/>
    <p:sldId id="1537" r:id="rId37"/>
    <p:sldId id="1538" r:id="rId38"/>
    <p:sldId id="1539" r:id="rId39"/>
    <p:sldId id="1540" r:id="rId40"/>
    <p:sldId id="1541" r:id="rId41"/>
    <p:sldId id="1542" r:id="rId42"/>
    <p:sldId id="1543" r:id="rId43"/>
    <p:sldId id="1544" r:id="rId44"/>
    <p:sldId id="1545" r:id="rId45"/>
    <p:sldId id="1546" r:id="rId46"/>
    <p:sldId id="1547" r:id="rId47"/>
    <p:sldId id="1548" r:id="rId48"/>
    <p:sldId id="1549" r:id="rId49"/>
    <p:sldId id="1550" r:id="rId50"/>
    <p:sldId id="1551" r:id="rId51"/>
    <p:sldId id="1498" r:id="rId52"/>
    <p:sldId id="1599" r:id="rId53"/>
    <p:sldId id="1604" r:id="rId54"/>
    <p:sldId id="1605" r:id="rId55"/>
    <p:sldId id="1606" r:id="rId56"/>
    <p:sldId id="1600" r:id="rId57"/>
    <p:sldId id="1601" r:id="rId58"/>
    <p:sldId id="1602" r:id="rId59"/>
    <p:sldId id="1603" r:id="rId60"/>
    <p:sldId id="1607" r:id="rId61"/>
    <p:sldId id="1608" r:id="rId62"/>
    <p:sldId id="1612" r:id="rId63"/>
    <p:sldId id="543" r:id="rId64"/>
    <p:sldId id="546" r:id="rId65"/>
    <p:sldId id="547" r:id="rId66"/>
    <p:sldId id="275" r:id="rId67"/>
    <p:sldId id="259" r:id="rId68"/>
    <p:sldId id="540" r:id="rId69"/>
    <p:sldId id="532" r:id="rId70"/>
    <p:sldId id="1613" r:id="rId71"/>
    <p:sldId id="531" r:id="rId72"/>
    <p:sldId id="529" r:id="rId73"/>
    <p:sldId id="530" r:id="rId74"/>
    <p:sldId id="1626" r:id="rId75"/>
    <p:sldId id="542" r:id="rId76"/>
    <p:sldId id="1627" r:id="rId77"/>
    <p:sldId id="1628" r:id="rId78"/>
    <p:sldId id="272" r:id="rId79"/>
    <p:sldId id="1634" r:id="rId80"/>
    <p:sldId id="545" r:id="rId81"/>
    <p:sldId id="525" r:id="rId82"/>
    <p:sldId id="1497" r:id="rId83"/>
    <p:sldId id="256" r:id="rId84"/>
    <p:sldId id="928" r:id="rId85"/>
    <p:sldId id="929" r:id="rId86"/>
    <p:sldId id="292" r:id="rId87"/>
    <p:sldId id="293" r:id="rId88"/>
    <p:sldId id="279" r:id="rId89"/>
    <p:sldId id="276" r:id="rId90"/>
    <p:sldId id="334" r:id="rId91"/>
    <p:sldId id="304" r:id="rId92"/>
    <p:sldId id="333" r:id="rId93"/>
    <p:sldId id="331" r:id="rId94"/>
    <p:sldId id="319" r:id="rId95"/>
    <p:sldId id="332" r:id="rId96"/>
    <p:sldId id="305" r:id="rId97"/>
    <p:sldId id="306" r:id="rId98"/>
    <p:sldId id="307" r:id="rId99"/>
    <p:sldId id="309" r:id="rId100"/>
    <p:sldId id="308" r:id="rId101"/>
    <p:sldId id="930" r:id="rId102"/>
    <p:sldId id="931" r:id="rId103"/>
    <p:sldId id="932" r:id="rId104"/>
    <p:sldId id="933" r:id="rId105"/>
    <p:sldId id="260" r:id="rId106"/>
    <p:sldId id="1492" r:id="rId107"/>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F7896F-C0BB-49FF-B21A-C54C0DB4703C}" v="7" dt="2020-03-26T21:09:09.67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12" autoAdjust="0"/>
    <p:restoredTop sz="50000" autoAdjust="0"/>
  </p:normalViewPr>
  <p:slideViewPr>
    <p:cSldViewPr snapToGrid="0" snapToObjects="1">
      <p:cViewPr varScale="1">
        <p:scale>
          <a:sx n="105" d="100"/>
          <a:sy n="105" d="100"/>
        </p:scale>
        <p:origin x="416" y="2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notesMaster" Target="notesMasters/notes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commentAuthors" Target="commentAuthor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s Camilo Gonzalez Galvis" userId="526b62de-dd80-4cc4-8631-20ac361bf4e1" providerId="ADAL" clId="{60F7896F-C0BB-49FF-B21A-C54C0DB4703C}"/>
    <pc:docChg chg="custSel addSld delSld modSld">
      <pc:chgData name="Andres Camilo Gonzalez Galvis" userId="526b62de-dd80-4cc4-8631-20ac361bf4e1" providerId="ADAL" clId="{60F7896F-C0BB-49FF-B21A-C54C0DB4703C}" dt="2020-03-26T21:09:19.733" v="225" actId="2696"/>
      <pc:docMkLst>
        <pc:docMk/>
      </pc:docMkLst>
      <pc:sldChg chg="add del">
        <pc:chgData name="Andres Camilo Gonzalez Galvis" userId="526b62de-dd80-4cc4-8631-20ac361bf4e1" providerId="ADAL" clId="{60F7896F-C0BB-49FF-B21A-C54C0DB4703C}" dt="2020-03-26T21:09:09.666" v="219"/>
        <pc:sldMkLst>
          <pc:docMk/>
          <pc:sldMk cId="3915346850" sldId="272"/>
        </pc:sldMkLst>
      </pc:sldChg>
      <pc:sldChg chg="add del">
        <pc:chgData name="Andres Camilo Gonzalez Galvis" userId="526b62de-dd80-4cc4-8631-20ac361bf4e1" providerId="ADAL" clId="{60F7896F-C0BB-49FF-B21A-C54C0DB4703C}" dt="2020-03-26T21:09:09.666" v="219"/>
        <pc:sldMkLst>
          <pc:docMk/>
          <pc:sldMk cId="1391290748" sldId="525"/>
        </pc:sldMkLst>
      </pc:sldChg>
      <pc:sldChg chg="add">
        <pc:chgData name="Andres Camilo Gonzalez Galvis" userId="526b62de-dd80-4cc4-8631-20ac361bf4e1" providerId="ADAL" clId="{60F7896F-C0BB-49FF-B21A-C54C0DB4703C}" dt="2020-03-26T19:20:19.776" v="207"/>
        <pc:sldMkLst>
          <pc:docMk/>
          <pc:sldMk cId="3395704230" sldId="529"/>
        </pc:sldMkLst>
      </pc:sldChg>
      <pc:sldChg chg="add">
        <pc:chgData name="Andres Camilo Gonzalez Galvis" userId="526b62de-dd80-4cc4-8631-20ac361bf4e1" providerId="ADAL" clId="{60F7896F-C0BB-49FF-B21A-C54C0DB4703C}" dt="2020-03-26T19:20:19.776" v="207"/>
        <pc:sldMkLst>
          <pc:docMk/>
          <pc:sldMk cId="191379310" sldId="530"/>
        </pc:sldMkLst>
      </pc:sldChg>
      <pc:sldChg chg="add">
        <pc:chgData name="Andres Camilo Gonzalez Galvis" userId="526b62de-dd80-4cc4-8631-20ac361bf4e1" providerId="ADAL" clId="{60F7896F-C0BB-49FF-B21A-C54C0DB4703C}" dt="2020-03-26T19:20:19.776" v="207"/>
        <pc:sldMkLst>
          <pc:docMk/>
          <pc:sldMk cId="3498537818" sldId="531"/>
        </pc:sldMkLst>
      </pc:sldChg>
      <pc:sldChg chg="add del">
        <pc:chgData name="Andres Camilo Gonzalez Galvis" userId="526b62de-dd80-4cc4-8631-20ac361bf4e1" providerId="ADAL" clId="{60F7896F-C0BB-49FF-B21A-C54C0DB4703C}" dt="2020-03-26T19:20:31.931" v="215" actId="2696"/>
        <pc:sldMkLst>
          <pc:docMk/>
          <pc:sldMk cId="2594986990" sldId="533"/>
        </pc:sldMkLst>
      </pc:sldChg>
      <pc:sldChg chg="add del">
        <pc:chgData name="Andres Camilo Gonzalez Galvis" userId="526b62de-dd80-4cc4-8631-20ac361bf4e1" providerId="ADAL" clId="{60F7896F-C0BB-49FF-B21A-C54C0DB4703C}" dt="2020-03-26T19:20:31.866" v="212" actId="2696"/>
        <pc:sldMkLst>
          <pc:docMk/>
          <pc:sldMk cId="2554267153" sldId="537"/>
        </pc:sldMkLst>
      </pc:sldChg>
      <pc:sldChg chg="add del">
        <pc:chgData name="Andres Camilo Gonzalez Galvis" userId="526b62de-dd80-4cc4-8631-20ac361bf4e1" providerId="ADAL" clId="{60F7896F-C0BB-49FF-B21A-C54C0DB4703C}" dt="2020-03-26T19:20:31.956" v="216" actId="2696"/>
        <pc:sldMkLst>
          <pc:docMk/>
          <pc:sldMk cId="3720427228" sldId="538"/>
        </pc:sldMkLst>
      </pc:sldChg>
      <pc:sldChg chg="add del">
        <pc:chgData name="Andres Camilo Gonzalez Galvis" userId="526b62de-dd80-4cc4-8631-20ac361bf4e1" providerId="ADAL" clId="{60F7896F-C0BB-49FF-B21A-C54C0DB4703C}" dt="2020-03-26T19:20:31.970" v="217" actId="2696"/>
        <pc:sldMkLst>
          <pc:docMk/>
          <pc:sldMk cId="3989617688" sldId="539"/>
        </pc:sldMkLst>
      </pc:sldChg>
      <pc:sldChg chg="add del">
        <pc:chgData name="Andres Camilo Gonzalez Galvis" userId="526b62de-dd80-4cc4-8631-20ac361bf4e1" providerId="ADAL" clId="{60F7896F-C0BB-49FF-B21A-C54C0DB4703C}" dt="2020-03-26T19:20:31.825" v="210" actId="2696"/>
        <pc:sldMkLst>
          <pc:docMk/>
          <pc:sldMk cId="1888181635" sldId="541"/>
        </pc:sldMkLst>
      </pc:sldChg>
      <pc:sldChg chg="add del">
        <pc:chgData name="Andres Camilo Gonzalez Galvis" userId="526b62de-dd80-4cc4-8631-20ac361bf4e1" providerId="ADAL" clId="{60F7896F-C0BB-49FF-B21A-C54C0DB4703C}" dt="2020-03-26T19:20:19.776" v="207"/>
        <pc:sldMkLst>
          <pc:docMk/>
          <pc:sldMk cId="1203284306" sldId="542"/>
        </pc:sldMkLst>
      </pc:sldChg>
      <pc:sldChg chg="modSp">
        <pc:chgData name="Andres Camilo Gonzalez Galvis" userId="526b62de-dd80-4cc4-8631-20ac361bf4e1" providerId="ADAL" clId="{60F7896F-C0BB-49FF-B21A-C54C0DB4703C}" dt="2020-03-26T17:20:35.205" v="54" actId="20577"/>
        <pc:sldMkLst>
          <pc:docMk/>
          <pc:sldMk cId="867127351" sldId="543"/>
        </pc:sldMkLst>
        <pc:spChg chg="mod">
          <ac:chgData name="Andres Camilo Gonzalez Galvis" userId="526b62de-dd80-4cc4-8631-20ac361bf4e1" providerId="ADAL" clId="{60F7896F-C0BB-49FF-B21A-C54C0DB4703C}" dt="2020-03-26T17:20:35.205" v="54" actId="20577"/>
          <ac:spMkLst>
            <pc:docMk/>
            <pc:sldMk cId="867127351" sldId="543"/>
            <ac:spMk id="22" creationId="{00000000-0000-0000-0000-000000000000}"/>
          </ac:spMkLst>
        </pc:spChg>
      </pc:sldChg>
      <pc:sldChg chg="add del">
        <pc:chgData name="Andres Camilo Gonzalez Galvis" userId="526b62de-dd80-4cc4-8631-20ac361bf4e1" providerId="ADAL" clId="{60F7896F-C0BB-49FF-B21A-C54C0DB4703C}" dt="2020-03-26T21:09:18.400" v="224" actId="2696"/>
        <pc:sldMkLst>
          <pc:docMk/>
          <pc:sldMk cId="3566559794" sldId="544"/>
        </pc:sldMkLst>
      </pc:sldChg>
      <pc:sldChg chg="add">
        <pc:chgData name="Andres Camilo Gonzalez Galvis" userId="526b62de-dd80-4cc4-8631-20ac361bf4e1" providerId="ADAL" clId="{60F7896F-C0BB-49FF-B21A-C54C0DB4703C}" dt="2020-03-26T21:09:09.666" v="219"/>
        <pc:sldMkLst>
          <pc:docMk/>
          <pc:sldMk cId="1774493408" sldId="545"/>
        </pc:sldMkLst>
      </pc:sldChg>
      <pc:sldChg chg="modSp">
        <pc:chgData name="Andres Camilo Gonzalez Galvis" userId="526b62de-dd80-4cc4-8631-20ac361bf4e1" providerId="ADAL" clId="{60F7896F-C0BB-49FF-B21A-C54C0DB4703C}" dt="2020-03-26T18:43:53.809" v="206" actId="20577"/>
        <pc:sldMkLst>
          <pc:docMk/>
          <pc:sldMk cId="1589366217" sldId="546"/>
        </pc:sldMkLst>
        <pc:spChg chg="mod">
          <ac:chgData name="Andres Camilo Gonzalez Galvis" userId="526b62de-dd80-4cc4-8631-20ac361bf4e1" providerId="ADAL" clId="{60F7896F-C0BB-49FF-B21A-C54C0DB4703C}" dt="2020-03-26T17:20:28.583" v="53" actId="20577"/>
          <ac:spMkLst>
            <pc:docMk/>
            <pc:sldMk cId="1589366217" sldId="546"/>
            <ac:spMk id="42" creationId="{7EF4224C-321D-4ED9-9D9F-7BDA30DD6BBB}"/>
          </ac:spMkLst>
        </pc:spChg>
        <pc:spChg chg="mod">
          <ac:chgData name="Andres Camilo Gonzalez Galvis" userId="526b62de-dd80-4cc4-8631-20ac361bf4e1" providerId="ADAL" clId="{60F7896F-C0BB-49FF-B21A-C54C0DB4703C}" dt="2020-03-26T18:43:53.809" v="206" actId="20577"/>
          <ac:spMkLst>
            <pc:docMk/>
            <pc:sldMk cId="1589366217" sldId="546"/>
            <ac:spMk id="46" creationId="{5EE320D1-D4E5-49BF-B107-2C12B437FF8B}"/>
          </ac:spMkLst>
        </pc:spChg>
      </pc:sldChg>
      <pc:sldChg chg="addSp modSp">
        <pc:chgData name="Andres Camilo Gonzalez Galvis" userId="526b62de-dd80-4cc4-8631-20ac361bf4e1" providerId="ADAL" clId="{60F7896F-C0BB-49FF-B21A-C54C0DB4703C}" dt="2020-03-26T18:43:24.543" v="202" actId="20577"/>
        <pc:sldMkLst>
          <pc:docMk/>
          <pc:sldMk cId="1559600462" sldId="547"/>
        </pc:sldMkLst>
        <pc:spChg chg="mod">
          <ac:chgData name="Andres Camilo Gonzalez Galvis" userId="526b62de-dd80-4cc4-8631-20ac361bf4e1" providerId="ADAL" clId="{60F7896F-C0BB-49FF-B21A-C54C0DB4703C}" dt="2020-03-26T17:22:37.739" v="131" actId="20577"/>
          <ac:spMkLst>
            <pc:docMk/>
            <pc:sldMk cId="1559600462" sldId="547"/>
            <ac:spMk id="28" creationId="{016B68A0-3E9D-45B0-B74C-41FB1A1B01C6}"/>
          </ac:spMkLst>
        </pc:spChg>
        <pc:spChg chg="add mod">
          <ac:chgData name="Andres Camilo Gonzalez Galvis" userId="526b62de-dd80-4cc4-8631-20ac361bf4e1" providerId="ADAL" clId="{60F7896F-C0BB-49FF-B21A-C54C0DB4703C}" dt="2020-03-26T18:43:24.543" v="202" actId="20577"/>
          <ac:spMkLst>
            <pc:docMk/>
            <pc:sldMk cId="1559600462" sldId="547"/>
            <ac:spMk id="34" creationId="{EB41AD28-A977-4CD8-91AE-AE454BD9DEB9}"/>
          </ac:spMkLst>
        </pc:spChg>
        <pc:spChg chg="mod">
          <ac:chgData name="Andres Camilo Gonzalez Galvis" userId="526b62de-dd80-4cc4-8631-20ac361bf4e1" providerId="ADAL" clId="{60F7896F-C0BB-49FF-B21A-C54C0DB4703C}" dt="2020-03-26T17:24:58.635" v="201" actId="1076"/>
          <ac:spMkLst>
            <pc:docMk/>
            <pc:sldMk cId="1559600462" sldId="547"/>
            <ac:spMk id="60" creationId="{09EE3549-181D-4DF7-8B30-4C6F30C3E470}"/>
          </ac:spMkLst>
        </pc:spChg>
      </pc:sldChg>
      <pc:sldChg chg="addSp modSp">
        <pc:chgData name="Andres Camilo Gonzalez Galvis" userId="526b62de-dd80-4cc4-8631-20ac361bf4e1" providerId="ADAL" clId="{60F7896F-C0BB-49FF-B21A-C54C0DB4703C}" dt="2020-03-26T17:18:34.981" v="44" actId="1076"/>
        <pc:sldMkLst>
          <pc:docMk/>
          <pc:sldMk cId="2502719872" sldId="1612"/>
        </pc:sldMkLst>
        <pc:spChg chg="add mod">
          <ac:chgData name="Andres Camilo Gonzalez Galvis" userId="526b62de-dd80-4cc4-8631-20ac361bf4e1" providerId="ADAL" clId="{60F7896F-C0BB-49FF-B21A-C54C0DB4703C}" dt="2020-03-26T17:18:12.020" v="17" actId="1076"/>
          <ac:spMkLst>
            <pc:docMk/>
            <pc:sldMk cId="2502719872" sldId="1612"/>
            <ac:spMk id="3" creationId="{642B3C5E-114A-4C99-8DC2-541DF8070B69}"/>
          </ac:spMkLst>
        </pc:spChg>
        <pc:spChg chg="mod">
          <ac:chgData name="Andres Camilo Gonzalez Galvis" userId="526b62de-dd80-4cc4-8631-20ac361bf4e1" providerId="ADAL" clId="{60F7896F-C0BB-49FF-B21A-C54C0DB4703C}" dt="2020-03-26T17:17:58.162" v="15" actId="1076"/>
          <ac:spMkLst>
            <pc:docMk/>
            <pc:sldMk cId="2502719872" sldId="1612"/>
            <ac:spMk id="5" creationId="{60FA9CA0-C37B-8B41-8C3F-AA75BEB2D1C9}"/>
          </ac:spMkLst>
        </pc:spChg>
        <pc:spChg chg="add mod">
          <ac:chgData name="Andres Camilo Gonzalez Galvis" userId="526b62de-dd80-4cc4-8631-20ac361bf4e1" providerId="ADAL" clId="{60F7896F-C0BB-49FF-B21A-C54C0DB4703C}" dt="2020-03-26T17:18:34.981" v="44" actId="1076"/>
          <ac:spMkLst>
            <pc:docMk/>
            <pc:sldMk cId="2502719872" sldId="1612"/>
            <ac:spMk id="6" creationId="{A162CF97-D246-4C3D-9B99-ED1A681BCF1D}"/>
          </ac:spMkLst>
        </pc:spChg>
        <pc:spChg chg="mod">
          <ac:chgData name="Andres Camilo Gonzalez Galvis" userId="526b62de-dd80-4cc4-8631-20ac361bf4e1" providerId="ADAL" clId="{60F7896F-C0BB-49FF-B21A-C54C0DB4703C}" dt="2020-03-26T17:15:54.454" v="10" actId="1076"/>
          <ac:spMkLst>
            <pc:docMk/>
            <pc:sldMk cId="2502719872" sldId="1612"/>
            <ac:spMk id="13" creationId="{86F50FAA-A8AA-664F-BF9A-1C24DFE16DF9}"/>
          </ac:spMkLst>
        </pc:spChg>
      </pc:sldChg>
      <pc:sldChg chg="del">
        <pc:chgData name="Andres Camilo Gonzalez Galvis" userId="526b62de-dd80-4cc4-8631-20ac361bf4e1" providerId="ADAL" clId="{60F7896F-C0BB-49FF-B21A-C54C0DB4703C}" dt="2020-03-26T19:20:31.796" v="208" actId="2696"/>
        <pc:sldMkLst>
          <pc:docMk/>
          <pc:sldMk cId="2261895008" sldId="1614"/>
        </pc:sldMkLst>
      </pc:sldChg>
      <pc:sldChg chg="del">
        <pc:chgData name="Andres Camilo Gonzalez Galvis" userId="526b62de-dd80-4cc4-8631-20ac361bf4e1" providerId="ADAL" clId="{60F7896F-C0BB-49FF-B21A-C54C0DB4703C}" dt="2020-03-26T19:20:31.808" v="209" actId="2696"/>
        <pc:sldMkLst>
          <pc:docMk/>
          <pc:sldMk cId="2297206534" sldId="1615"/>
        </pc:sldMkLst>
      </pc:sldChg>
      <pc:sldChg chg="del">
        <pc:chgData name="Andres Camilo Gonzalez Galvis" userId="526b62de-dd80-4cc4-8631-20ac361bf4e1" providerId="ADAL" clId="{60F7896F-C0BB-49FF-B21A-C54C0DB4703C}" dt="2020-03-26T14:22:51.630" v="1" actId="2696"/>
        <pc:sldMkLst>
          <pc:docMk/>
          <pc:sldMk cId="2568614757" sldId="1616"/>
        </pc:sldMkLst>
      </pc:sldChg>
      <pc:sldChg chg="del">
        <pc:chgData name="Andres Camilo Gonzalez Galvis" userId="526b62de-dd80-4cc4-8631-20ac361bf4e1" providerId="ADAL" clId="{60F7896F-C0BB-49FF-B21A-C54C0DB4703C}" dt="2020-03-26T14:23:06.824" v="3" actId="2696"/>
        <pc:sldMkLst>
          <pc:docMk/>
          <pc:sldMk cId="946665788" sldId="1617"/>
        </pc:sldMkLst>
      </pc:sldChg>
      <pc:sldChg chg="del">
        <pc:chgData name="Andres Camilo Gonzalez Galvis" userId="526b62de-dd80-4cc4-8631-20ac361bf4e1" providerId="ADAL" clId="{60F7896F-C0BB-49FF-B21A-C54C0DB4703C}" dt="2020-03-26T14:23:12.577" v="4" actId="2696"/>
        <pc:sldMkLst>
          <pc:docMk/>
          <pc:sldMk cId="152518410" sldId="1618"/>
        </pc:sldMkLst>
      </pc:sldChg>
      <pc:sldChg chg="del">
        <pc:chgData name="Andres Camilo Gonzalez Galvis" userId="526b62de-dd80-4cc4-8631-20ac361bf4e1" providerId="ADAL" clId="{60F7896F-C0BB-49FF-B21A-C54C0DB4703C}" dt="2020-03-26T14:24:03.519" v="5" actId="2696"/>
        <pc:sldMkLst>
          <pc:docMk/>
          <pc:sldMk cId="2954651481" sldId="1619"/>
        </pc:sldMkLst>
      </pc:sldChg>
      <pc:sldChg chg="del">
        <pc:chgData name="Andres Camilo Gonzalez Galvis" userId="526b62de-dd80-4cc4-8631-20ac361bf4e1" providerId="ADAL" clId="{60F7896F-C0BB-49FF-B21A-C54C0DB4703C}" dt="2020-03-26T14:24:09.603" v="6" actId="2696"/>
        <pc:sldMkLst>
          <pc:docMk/>
          <pc:sldMk cId="3895804408" sldId="1620"/>
        </pc:sldMkLst>
      </pc:sldChg>
      <pc:sldChg chg="del">
        <pc:chgData name="Andres Camilo Gonzalez Galvis" userId="526b62de-dd80-4cc4-8631-20ac361bf4e1" providerId="ADAL" clId="{60F7896F-C0BB-49FF-B21A-C54C0DB4703C}" dt="2020-03-26T14:38:10.993" v="7" actId="2696"/>
        <pc:sldMkLst>
          <pc:docMk/>
          <pc:sldMk cId="1342143012" sldId="1621"/>
        </pc:sldMkLst>
      </pc:sldChg>
      <pc:sldChg chg="del">
        <pc:chgData name="Andres Camilo Gonzalez Galvis" userId="526b62de-dd80-4cc4-8631-20ac361bf4e1" providerId="ADAL" clId="{60F7896F-C0BB-49FF-B21A-C54C0DB4703C}" dt="2020-03-26T14:38:19.874" v="8" actId="2696"/>
        <pc:sldMkLst>
          <pc:docMk/>
          <pc:sldMk cId="839024678" sldId="1622"/>
        </pc:sldMkLst>
      </pc:sldChg>
      <pc:sldChg chg="del">
        <pc:chgData name="Andres Camilo Gonzalez Galvis" userId="526b62de-dd80-4cc4-8631-20ac361bf4e1" providerId="ADAL" clId="{60F7896F-C0BB-49FF-B21A-C54C0DB4703C}" dt="2020-03-26T14:38:23.087" v="9" actId="2696"/>
        <pc:sldMkLst>
          <pc:docMk/>
          <pc:sldMk cId="192509868" sldId="1623"/>
        </pc:sldMkLst>
      </pc:sldChg>
      <pc:sldChg chg="add del">
        <pc:chgData name="Andres Camilo Gonzalez Galvis" userId="526b62de-dd80-4cc4-8631-20ac361bf4e1" providerId="ADAL" clId="{60F7896F-C0BB-49FF-B21A-C54C0DB4703C}" dt="2020-03-26T19:20:31.839" v="211" actId="2696"/>
        <pc:sldMkLst>
          <pc:docMk/>
          <pc:sldMk cId="3233547883" sldId="1624"/>
        </pc:sldMkLst>
      </pc:sldChg>
      <pc:sldChg chg="add del">
        <pc:chgData name="Andres Camilo Gonzalez Galvis" userId="526b62de-dd80-4cc4-8631-20ac361bf4e1" providerId="ADAL" clId="{60F7896F-C0BB-49FF-B21A-C54C0DB4703C}" dt="2020-03-26T19:20:31.895" v="213" actId="2696"/>
        <pc:sldMkLst>
          <pc:docMk/>
          <pc:sldMk cId="547767939" sldId="1625"/>
        </pc:sldMkLst>
      </pc:sldChg>
      <pc:sldChg chg="add">
        <pc:chgData name="Andres Camilo Gonzalez Galvis" userId="526b62de-dd80-4cc4-8631-20ac361bf4e1" providerId="ADAL" clId="{60F7896F-C0BB-49FF-B21A-C54C0DB4703C}" dt="2020-03-26T19:20:19.776" v="207"/>
        <pc:sldMkLst>
          <pc:docMk/>
          <pc:sldMk cId="915018440" sldId="1626"/>
        </pc:sldMkLst>
      </pc:sldChg>
      <pc:sldChg chg="add">
        <pc:chgData name="Andres Camilo Gonzalez Galvis" userId="526b62de-dd80-4cc4-8631-20ac361bf4e1" providerId="ADAL" clId="{60F7896F-C0BB-49FF-B21A-C54C0DB4703C}" dt="2020-03-26T19:20:19.776" v="207"/>
        <pc:sldMkLst>
          <pc:docMk/>
          <pc:sldMk cId="209731447" sldId="1627"/>
        </pc:sldMkLst>
      </pc:sldChg>
      <pc:sldChg chg="add">
        <pc:chgData name="Andres Camilo Gonzalez Galvis" userId="526b62de-dd80-4cc4-8631-20ac361bf4e1" providerId="ADAL" clId="{60F7896F-C0BB-49FF-B21A-C54C0DB4703C}" dt="2020-03-26T19:20:19.776" v="207"/>
        <pc:sldMkLst>
          <pc:docMk/>
          <pc:sldMk cId="152518410" sldId="1628"/>
        </pc:sldMkLst>
      </pc:sldChg>
      <pc:sldChg chg="add del">
        <pc:chgData name="Andres Camilo Gonzalez Galvis" userId="526b62de-dd80-4cc4-8631-20ac361bf4e1" providerId="ADAL" clId="{60F7896F-C0BB-49FF-B21A-C54C0DB4703C}" dt="2020-03-26T21:09:13.949" v="220" actId="2696"/>
        <pc:sldMkLst>
          <pc:docMk/>
          <pc:sldMk cId="3227469316" sldId="1629"/>
        </pc:sldMkLst>
      </pc:sldChg>
      <pc:sldChg chg="add del">
        <pc:chgData name="Andres Camilo Gonzalez Galvis" userId="526b62de-dd80-4cc4-8631-20ac361bf4e1" providerId="ADAL" clId="{60F7896F-C0BB-49FF-B21A-C54C0DB4703C}" dt="2020-03-26T21:09:15.764" v="221" actId="2696"/>
        <pc:sldMkLst>
          <pc:docMk/>
          <pc:sldMk cId="3346884476" sldId="1630"/>
        </pc:sldMkLst>
      </pc:sldChg>
      <pc:sldChg chg="add del">
        <pc:chgData name="Andres Camilo Gonzalez Galvis" userId="526b62de-dd80-4cc4-8631-20ac361bf4e1" providerId="ADAL" clId="{60F7896F-C0BB-49FF-B21A-C54C0DB4703C}" dt="2020-03-26T21:09:16.521" v="222" actId="2696"/>
        <pc:sldMkLst>
          <pc:docMk/>
          <pc:sldMk cId="250415864" sldId="1631"/>
        </pc:sldMkLst>
      </pc:sldChg>
      <pc:sldChg chg="add del">
        <pc:chgData name="Andres Camilo Gonzalez Galvis" userId="526b62de-dd80-4cc4-8631-20ac361bf4e1" providerId="ADAL" clId="{60F7896F-C0BB-49FF-B21A-C54C0DB4703C}" dt="2020-03-26T21:09:17.556" v="223" actId="2696"/>
        <pc:sldMkLst>
          <pc:docMk/>
          <pc:sldMk cId="2076989808" sldId="1632"/>
        </pc:sldMkLst>
      </pc:sldChg>
      <pc:sldChg chg="add del">
        <pc:chgData name="Andres Camilo Gonzalez Galvis" userId="526b62de-dd80-4cc4-8631-20ac361bf4e1" providerId="ADAL" clId="{60F7896F-C0BB-49FF-B21A-C54C0DB4703C}" dt="2020-03-26T21:09:19.733" v="225" actId="2696"/>
        <pc:sldMkLst>
          <pc:docMk/>
          <pc:sldMk cId="867742565" sldId="1633"/>
        </pc:sldMkLst>
      </pc:sldChg>
      <pc:sldChg chg="add">
        <pc:chgData name="Andres Camilo Gonzalez Galvis" userId="526b62de-dd80-4cc4-8631-20ac361bf4e1" providerId="ADAL" clId="{60F7896F-C0BB-49FF-B21A-C54C0DB4703C}" dt="2020-03-26T21:09:09.666" v="219"/>
        <pc:sldMkLst>
          <pc:docMk/>
          <pc:sldMk cId="4051369444" sldId="1634"/>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2" Type="http://schemas.openxmlformats.org/officeDocument/2006/relationships/oleObject" Target="file:////C:\Users\fbarreiro\Documents\TESORERIA\PRESENTACIONES%20PORTAFOLIO\A&#209;O%202020\2.FEBRERO%202020\RESUMEN%20DE%20OPERACIONES%20MENSUAL%20A%20CONTABILIDAD%20FEBRERO_%202020.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Hoja_de_c_lculo_de_Microsoft_Excel4.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fbarreiro\Documents\TESORERIA\PRESENTACIONES%20PORTAFOLIO\A&#209;O%202020\2.FEBRERO%202020\RESUMEN%20DE%20OPERACIONES%20MENSUAL%20A%20CONTABILIDAD%20FEBRERO_%202020.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7.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8.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fbarbosa\AppData\Local\Microsoft\Windows\INetCache\Content.Outlook\S7UI2A8J\LISTADO%20PERSONAL%20CONTINGENCIA.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sz="1600" dirty="0"/>
              <a:t>COMPOSICIÓN PORTAFOLIO DE INVERSIONES FRISCO</a:t>
            </a:r>
          </a:p>
          <a:p>
            <a:pPr>
              <a:defRPr sz="2128" b="1" i="0" u="none" strike="noStrike" kern="1200" cap="all" baseline="0">
                <a:solidFill>
                  <a:schemeClr val="tx1">
                    <a:lumMod val="65000"/>
                    <a:lumOff val="35000"/>
                  </a:schemeClr>
                </a:solidFill>
                <a:latin typeface="+mn-lt"/>
                <a:ea typeface="+mn-ea"/>
                <a:cs typeface="+mn-cs"/>
              </a:defRPr>
            </a:pPr>
            <a:r>
              <a:rPr lang="en-US" sz="1600" dirty="0"/>
              <a:t>FEBRERO 2020 </a:t>
            </a:r>
          </a:p>
        </c:rich>
      </c:tx>
      <c:overlay val="0"/>
      <c:spPr>
        <a:noFill/>
        <a:ln>
          <a:noFill/>
        </a:ln>
        <a:effectLst/>
      </c:spPr>
    </c:title>
    <c:autoTitleDeleted val="0"/>
    <c:view3D>
      <c:rotX val="2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Hoja11!$B$48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EF4-4C08-8D23-C6E8BBAE91FB}"/>
              </c:ext>
            </c:extLst>
          </c:dPt>
          <c:dPt>
            <c:idx val="1"/>
            <c:bubble3D val="0"/>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EF4-4C08-8D23-C6E8BBAE91FB}"/>
              </c:ext>
            </c:extLst>
          </c:dPt>
          <c:dLbls>
            <c:dLbl>
              <c:idx val="0"/>
              <c:layout>
                <c:manualLayout>
                  <c:x val="5.2411608584011837E-2"/>
                  <c:y val="-1.7394269286859314E-16"/>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A4FC81A-916D-4977-BF2A-AA9DA92CFCCB}" type="CATEGORYNAME">
                      <a:rPr lang="en-US" sz="1000"/>
                      <a:pPr>
                        <a:defRPr sz="1330" b="1" i="0" u="none" strike="noStrike" kern="1200" spc="0" baseline="0">
                          <a:solidFill>
                            <a:schemeClr val="accent1"/>
                          </a:solidFill>
                          <a:latin typeface="+mn-lt"/>
                          <a:ea typeface="+mn-ea"/>
                          <a:cs typeface="+mn-cs"/>
                        </a:defRPr>
                      </a:pPr>
                      <a:t>[NOMBRE DE CATEGORÍA]</a:t>
                    </a:fld>
                    <a:r>
                      <a:rPr lang="en-US" sz="1000" baseline="0" dirty="0"/>
                      <a:t>, </a:t>
                    </a:r>
                    <a:fld id="{D2CEE44B-7F60-4FA9-AD4F-53891D99ECF5}" type="VALUE">
                      <a:rPr lang="en-US" sz="1000" baseline="0"/>
                      <a:pPr>
                        <a:defRPr sz="1330" b="1" i="0" u="none" strike="noStrike" kern="1200" spc="0" baseline="0">
                          <a:solidFill>
                            <a:schemeClr val="accent1"/>
                          </a:solidFill>
                          <a:latin typeface="+mn-lt"/>
                          <a:ea typeface="+mn-ea"/>
                          <a:cs typeface="+mn-cs"/>
                        </a:defRPr>
                      </a:pPr>
                      <a:t>[VALOR]</a:t>
                    </a:fld>
                    <a:r>
                      <a:rPr lang="en-US" sz="1000" baseline="0" dirty="0"/>
                      <a:t>, 1.87%</a:t>
                    </a:r>
                  </a:p>
                </c:rich>
              </c:tx>
              <c:spPr>
                <a:noFill/>
                <a:ln>
                  <a:no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EF4-4C08-8D23-C6E8BBAE91FB}"/>
                </c:ext>
              </c:extLst>
            </c:dLbl>
            <c:dLbl>
              <c:idx val="1"/>
              <c:layout>
                <c:manualLayout>
                  <c:x val="-0.11691820376433444"/>
                  <c:y val="0"/>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DB8C4A0-4A44-43AC-9791-7F00311CD026}" type="CATEGORYNAME">
                      <a:rPr lang="es-ES" sz="1000" smtClean="0">
                        <a:solidFill>
                          <a:schemeClr val="accent6">
                            <a:lumMod val="75000"/>
                          </a:schemeClr>
                        </a:solidFill>
                      </a:rPr>
                      <a:pPr>
                        <a:defRPr sz="1330" b="1" i="0" u="none" strike="noStrike" kern="1200" spc="0" baseline="0">
                          <a:solidFill>
                            <a:schemeClr val="accent1"/>
                          </a:solidFill>
                          <a:latin typeface="+mn-lt"/>
                          <a:ea typeface="+mn-ea"/>
                          <a:cs typeface="+mn-cs"/>
                        </a:defRPr>
                      </a:pPr>
                      <a:t>[NOMBRE DE CATEGORÍA]</a:t>
                    </a:fld>
                    <a:r>
                      <a:rPr lang="es-ES" sz="1000" baseline="0" dirty="0">
                        <a:solidFill>
                          <a:schemeClr val="accent6">
                            <a:lumMod val="75000"/>
                          </a:schemeClr>
                        </a:solidFill>
                      </a:rPr>
                      <a:t>, </a:t>
                    </a:r>
                    <a:fld id="{4BEB7BEA-DD8C-4338-BBE3-20D916C83871}" type="VALUE">
                      <a:rPr lang="es-ES" sz="1000" baseline="0">
                        <a:solidFill>
                          <a:schemeClr val="accent6">
                            <a:lumMod val="75000"/>
                          </a:schemeClr>
                        </a:solidFill>
                      </a:rPr>
                      <a:pPr>
                        <a:defRPr sz="1330" b="1" i="0" u="none" strike="noStrike" kern="1200" spc="0" baseline="0">
                          <a:solidFill>
                            <a:schemeClr val="accent1"/>
                          </a:solidFill>
                          <a:latin typeface="+mn-lt"/>
                          <a:ea typeface="+mn-ea"/>
                          <a:cs typeface="+mn-cs"/>
                        </a:defRPr>
                      </a:pPr>
                      <a:t>[VALOR]</a:t>
                    </a:fld>
                    <a:r>
                      <a:rPr lang="es-ES" sz="1000" baseline="0" dirty="0">
                        <a:solidFill>
                          <a:schemeClr val="accent6">
                            <a:lumMod val="75000"/>
                          </a:schemeClr>
                        </a:solidFill>
                      </a:rPr>
                      <a:t>, 98.13%</a:t>
                    </a:r>
                  </a:p>
                </c:rich>
              </c:tx>
              <c:spPr>
                <a:noFill/>
                <a:ln>
                  <a:no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EF4-4C08-8D23-C6E8BBAE91F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Hoja11!$C$47:$D$47</c:f>
              <c:strCache>
                <c:ptCount val="2"/>
                <c:pt idx="0">
                  <c:v>EXTINTOS</c:v>
                </c:pt>
                <c:pt idx="1">
                  <c:v>EN PROCESO EXTINCION </c:v>
                </c:pt>
              </c:strCache>
            </c:strRef>
          </c:cat>
          <c:val>
            <c:numRef>
              <c:f>Hoja11!$C$48:$D$48</c:f>
              <c:numCache>
                <c:formatCode>_(* #,##0.00_);_(* \(#,##0.00\);_(* "-"??_);_(@_)</c:formatCode>
                <c:ptCount val="2"/>
                <c:pt idx="0">
                  <c:v>22528.045458530025</c:v>
                </c:pt>
                <c:pt idx="1">
                  <c:v>1185201.0224789181</c:v>
                </c:pt>
              </c:numCache>
            </c:numRef>
          </c:val>
          <c:extLst>
            <c:ext xmlns:c16="http://schemas.microsoft.com/office/drawing/2014/chart" uri="{C3380CC4-5D6E-409C-BE32-E72D297353CC}">
              <c16:uniqueId val="{00000004-8EF4-4C08-8D23-C6E8BBAE91F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composiciÓn</a:t>
            </a:r>
            <a:r>
              <a:rPr lang="en-US" dirty="0"/>
              <a:t>  PORTAFOLIO </a:t>
            </a:r>
            <a:r>
              <a:rPr lang="en-US" dirty="0" err="1"/>
              <a:t>por</a:t>
            </a:r>
            <a:r>
              <a:rPr lang="en-US" baseline="0" dirty="0"/>
              <a:t> </a:t>
            </a:r>
            <a:r>
              <a:rPr lang="en-US" baseline="0" dirty="0" err="1"/>
              <a:t>tipologÍa</a:t>
            </a:r>
            <a:r>
              <a:rPr lang="en-US" dirty="0"/>
              <a:t> </a:t>
            </a:r>
          </a:p>
          <a:p>
            <a:pPr>
              <a:defRPr sz="1600" b="1" i="0" u="none" strike="noStrike" kern="1200" cap="all" baseline="0">
                <a:solidFill>
                  <a:schemeClr val="tx1">
                    <a:lumMod val="65000"/>
                    <a:lumOff val="35000"/>
                  </a:schemeClr>
                </a:solidFill>
                <a:latin typeface="+mn-lt"/>
                <a:ea typeface="+mn-ea"/>
                <a:cs typeface="+mn-cs"/>
              </a:defRPr>
            </a:pPr>
            <a:r>
              <a:rPr lang="en-US" dirty="0"/>
              <a:t>FEBRERO</a:t>
            </a:r>
            <a:r>
              <a:rPr lang="en-US" baseline="0" dirty="0"/>
              <a:t> </a:t>
            </a:r>
            <a:r>
              <a:rPr lang="en-US" dirty="0"/>
              <a:t>2020</a:t>
            </a:r>
          </a:p>
        </c:rich>
      </c:tx>
      <c:overlay val="0"/>
      <c:spPr>
        <a:noFill/>
        <a:ln>
          <a:noFill/>
        </a:ln>
        <a:effectLst/>
      </c:sp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Hoja11!$C$75</c:f>
              <c:strCache>
                <c:ptCount val="1"/>
                <c:pt idx="0">
                  <c:v>TOTAL PORTAFOLIO FEBRERO/2019</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ADF-4F28-B87E-8CD0662862E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ADF-4F28-B87E-8CD0662862E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9ADF-4F28-B87E-8CD0662862E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9ADF-4F28-B87E-8CD0662862E4}"/>
              </c:ext>
            </c:extLst>
          </c:dPt>
          <c:dLbls>
            <c:dLbl>
              <c:idx val="0"/>
              <c:layout>
                <c:manualLayout>
                  <c:x val="4.5877660108217228E-2"/>
                  <c:y val="-8.4161557055074457E-3"/>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9D2C78B-7C57-47B5-A7F0-B4147F212DD6}" type="CATEGORYNAME">
                      <a:rPr lang="en-US"/>
                      <a:pPr>
                        <a:defRPr sz="1000" b="1" i="0" u="none" strike="noStrike" kern="1200" spc="0" baseline="0">
                          <a:solidFill>
                            <a:schemeClr val="accent1"/>
                          </a:solidFill>
                          <a:latin typeface="+mn-lt"/>
                          <a:ea typeface="+mn-ea"/>
                          <a:cs typeface="+mn-cs"/>
                        </a:defRPr>
                      </a:pPr>
                      <a:t>[NOMBRE DE CATEGORÍA]</a:t>
                    </a:fld>
                    <a:r>
                      <a:rPr lang="en-US" baseline="0" dirty="0"/>
                      <a:t>, </a:t>
                    </a:r>
                    <a:fld id="{2CF06976-C952-4968-B7A9-CD96BA1B107D}" type="VALUE">
                      <a:rPr lang="en-US" baseline="0"/>
                      <a:pPr>
                        <a:defRPr sz="1000" b="1" i="0" u="none" strike="noStrike" kern="1200" spc="0" baseline="0">
                          <a:solidFill>
                            <a:schemeClr val="accent1"/>
                          </a:solidFill>
                          <a:latin typeface="+mn-lt"/>
                          <a:ea typeface="+mn-ea"/>
                          <a:cs typeface="+mn-cs"/>
                        </a:defRPr>
                      </a:pPr>
                      <a:t>[VALOR]</a:t>
                    </a:fld>
                    <a:r>
                      <a:rPr lang="en-US" baseline="0" dirty="0"/>
                      <a:t>, 10.95%</a:t>
                    </a:r>
                  </a:p>
                </c:rich>
              </c:tx>
              <c:spPr>
                <a:noFill/>
                <a:ln>
                  <a:solidFill>
                    <a:sysClr val="window" lastClr="FFFFFF">
                      <a:lumMod val="75000"/>
                    </a:sysClr>
                  </a:solid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DF-4F28-B87E-8CD0662862E4}"/>
                </c:ext>
              </c:extLst>
            </c:dLbl>
            <c:dLbl>
              <c:idx val="1"/>
              <c:layout>
                <c:manualLayout>
                  <c:x val="-4.2479314915015949E-2"/>
                  <c:y val="4.2080778527537228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11AB2C0-F915-4F8B-9619-341AE92EDED6}" type="CATEGORYNAME">
                      <a:rPr lang="en-US"/>
                      <a:pPr>
                        <a:defRPr sz="1000" b="1" i="0" u="none" strike="noStrike" kern="1200" spc="0" baseline="0">
                          <a:solidFill>
                            <a:schemeClr val="accent1"/>
                          </a:solidFill>
                          <a:latin typeface="+mn-lt"/>
                          <a:ea typeface="+mn-ea"/>
                          <a:cs typeface="+mn-cs"/>
                        </a:defRPr>
                      </a:pPr>
                      <a:t>[NOMBRE DE CATEGORÍA]</a:t>
                    </a:fld>
                    <a:r>
                      <a:rPr lang="en-US" baseline="0"/>
                      <a:t>, </a:t>
                    </a:r>
                    <a:fld id="{E29BB277-26C1-4637-8338-70F6863557E8}" type="VALUE">
                      <a:rPr lang="en-US" baseline="0"/>
                      <a:pPr>
                        <a:defRPr sz="1000" b="1" i="0" u="none" strike="noStrike" kern="1200" spc="0" baseline="0">
                          <a:solidFill>
                            <a:schemeClr val="accent1"/>
                          </a:solidFill>
                          <a:latin typeface="+mn-lt"/>
                          <a:ea typeface="+mn-ea"/>
                          <a:cs typeface="+mn-cs"/>
                        </a:defRPr>
                      </a:pPr>
                      <a:t>[VALOR]</a:t>
                    </a:fld>
                    <a:r>
                      <a:rPr lang="en-US" baseline="0"/>
                      <a:t>, 31.58%</a:t>
                    </a:r>
                  </a:p>
                </c:rich>
              </c:tx>
              <c:spPr>
                <a:noFill/>
                <a:ln>
                  <a:solidFill>
                    <a:sysClr val="window" lastClr="FFFFFF">
                      <a:lumMod val="75000"/>
                    </a:sysClr>
                  </a:solid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ADF-4F28-B87E-8CD0662862E4}"/>
                </c:ext>
              </c:extLst>
            </c:dLbl>
            <c:dLbl>
              <c:idx val="2"/>
              <c:layout>
                <c:manualLayout>
                  <c:x val="-3.9080969721814671E-2"/>
                  <c:y val="-5.891308993855212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58532CE-E438-445C-9954-4EA287A3CDD1}" type="CATEGORYNAME">
                      <a:rPr lang="en-US"/>
                      <a:pPr>
                        <a:defRPr sz="1000" b="1" i="0" u="none" strike="noStrike" kern="1200" spc="0" baseline="0">
                          <a:solidFill>
                            <a:schemeClr val="accent1"/>
                          </a:solidFill>
                          <a:latin typeface="+mn-lt"/>
                          <a:ea typeface="+mn-ea"/>
                          <a:cs typeface="+mn-cs"/>
                        </a:defRPr>
                      </a:pPr>
                      <a:t>[NOMBRE DE CATEGORÍA]</a:t>
                    </a:fld>
                    <a:r>
                      <a:rPr lang="en-US" baseline="0"/>
                      <a:t>, </a:t>
                    </a:r>
                    <a:fld id="{23316A64-CD0B-4975-9C0B-6BC1F9D45C17}" type="VALUE">
                      <a:rPr lang="en-US" baseline="0"/>
                      <a:pPr>
                        <a:defRPr sz="1000" b="1" i="0" u="none" strike="noStrike" kern="1200" spc="0" baseline="0">
                          <a:solidFill>
                            <a:schemeClr val="accent1"/>
                          </a:solidFill>
                          <a:latin typeface="+mn-lt"/>
                          <a:ea typeface="+mn-ea"/>
                          <a:cs typeface="+mn-cs"/>
                        </a:defRPr>
                      </a:pPr>
                      <a:t>[VALOR]</a:t>
                    </a:fld>
                    <a:r>
                      <a:rPr lang="en-US" baseline="0"/>
                      <a:t>, 39.67%</a:t>
                    </a:r>
                  </a:p>
                </c:rich>
              </c:tx>
              <c:spPr>
                <a:solidFill>
                  <a:sysClr val="window" lastClr="FFFFFF"/>
                </a:solidFill>
                <a:ln>
                  <a:solidFill>
                    <a:sysClr val="window" lastClr="FFFFFF">
                      <a:lumMod val="75000"/>
                    </a:sysClr>
                  </a:solid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ADF-4F28-B87E-8CD0662862E4}"/>
                </c:ext>
              </c:extLst>
            </c:dLbl>
            <c:dLbl>
              <c:idx val="3"/>
              <c:layout>
                <c:manualLayout>
                  <c:x val="0"/>
                  <c:y val="-0.13189079935106091"/>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74221DA-7AB6-4A43-9C4A-5BF80AFEA76D}" type="CATEGORYNAME">
                      <a:rPr lang="en-US"/>
                      <a:pPr>
                        <a:defRPr sz="1000" b="1" i="0" u="none" strike="noStrike" kern="1200" spc="0" baseline="0">
                          <a:solidFill>
                            <a:schemeClr val="accent1"/>
                          </a:solidFill>
                          <a:latin typeface="+mn-lt"/>
                          <a:ea typeface="+mn-ea"/>
                          <a:cs typeface="+mn-cs"/>
                        </a:defRPr>
                      </a:pPr>
                      <a:t>[NOMBRE DE CATEGORÍA]</a:t>
                    </a:fld>
                    <a:r>
                      <a:rPr lang="en-US" baseline="0"/>
                      <a:t>, </a:t>
                    </a:r>
                    <a:fld id="{5AE5830A-E8FD-4D50-8B9B-96F7E0C40EDE}" type="VALUE">
                      <a:rPr lang="en-US" baseline="0"/>
                      <a:pPr>
                        <a:defRPr sz="1000" b="1" i="0" u="none" strike="noStrike" kern="1200" spc="0" baseline="0">
                          <a:solidFill>
                            <a:schemeClr val="accent1"/>
                          </a:solidFill>
                          <a:latin typeface="+mn-lt"/>
                          <a:ea typeface="+mn-ea"/>
                          <a:cs typeface="+mn-cs"/>
                        </a:defRPr>
                      </a:pPr>
                      <a:t>[VALOR]</a:t>
                    </a:fld>
                    <a:r>
                      <a:rPr lang="en-US" baseline="0"/>
                      <a:t>, 17.66%</a:t>
                    </a:r>
                  </a:p>
                </c:rich>
              </c:tx>
              <c:spPr>
                <a:noFill/>
                <a:ln>
                  <a:solidFill>
                    <a:sysClr val="window" lastClr="FFFFFF">
                      <a:lumMod val="75000"/>
                    </a:sysClr>
                  </a:solidFill>
                </a:ln>
                <a:effectLst/>
              </c:sp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ADF-4F28-B87E-8CD0662862E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Hoja11!$B$76:$B$79</c:f>
              <c:strCache>
                <c:ptCount val="4"/>
                <c:pt idx="0">
                  <c:v>Bancos Nacionales</c:v>
                </c:pt>
                <c:pt idx="1">
                  <c:v>FIC</c:v>
                </c:pt>
                <c:pt idx="2">
                  <c:v>TES</c:v>
                </c:pt>
                <c:pt idx="3">
                  <c:v>CDT</c:v>
                </c:pt>
              </c:strCache>
            </c:strRef>
          </c:cat>
          <c:val>
            <c:numRef>
              <c:f>Hoja11!$C$76:$C$79</c:f>
              <c:numCache>
                <c:formatCode>_(* #,##0.00_);_(* \(#,##0.00\);_(* "-"??_);_(@_)</c:formatCode>
                <c:ptCount val="4"/>
                <c:pt idx="0">
                  <c:v>132290</c:v>
                </c:pt>
                <c:pt idx="1">
                  <c:v>381375</c:v>
                </c:pt>
                <c:pt idx="2">
                  <c:v>479094</c:v>
                </c:pt>
                <c:pt idx="3">
                  <c:v>213300</c:v>
                </c:pt>
              </c:numCache>
            </c:numRef>
          </c:val>
          <c:extLst>
            <c:ext xmlns:c16="http://schemas.microsoft.com/office/drawing/2014/chart" uri="{C3380CC4-5D6E-409C-BE32-E72D297353CC}">
              <c16:uniqueId val="{00000008-9ADF-4F28-B87E-8CD0662862E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PORTAFOLIO RECURSOS PROPIOS ENERO 2020 </a:t>
            </a:r>
          </a:p>
        </c:rich>
      </c:tx>
      <c:overlay val="0"/>
      <c:spPr>
        <a:noFill/>
        <a:ln>
          <a:noFill/>
        </a:ln>
        <a:effectLst/>
      </c:sp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Hoja11!$C$90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ECA-429A-96ED-96997BE5AA1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ECA-429A-96ED-96997BE5AA12}"/>
              </c:ext>
            </c:extLst>
          </c:dPt>
          <c:dLbls>
            <c:dLbl>
              <c:idx val="0"/>
              <c:layout>
                <c:manualLayout>
                  <c:x val="-3.7037037037037038E-3"/>
                  <c:y val="1.2965962137348675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r>
                      <a:rPr lang="en-US" baseline="0" dirty="0"/>
                      <a:t>5.54</a:t>
                    </a:r>
                  </a:p>
                </c:rich>
              </c:tx>
              <c:spPr>
                <a:noFill/>
                <a:ln>
                  <a:noFill/>
                </a:ln>
                <a:effectLst/>
              </c:sp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ECA-429A-96ED-96997BE5AA12}"/>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r>
                      <a:rPr lang="en-US" baseline="0" dirty="0"/>
                      <a:t>94.46%</a:t>
                    </a: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ECA-429A-96ED-96997BE5AA1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Hoja11!$B$91:$B$92</c:f>
              <c:strCache>
                <c:ptCount val="2"/>
                <c:pt idx="0">
                  <c:v>Bancos Nacionales</c:v>
                </c:pt>
                <c:pt idx="1">
                  <c:v>FIC</c:v>
                </c:pt>
              </c:strCache>
            </c:strRef>
          </c:cat>
          <c:val>
            <c:numRef>
              <c:f>Hoja11!$C$91:$C$92</c:f>
              <c:numCache>
                <c:formatCode>_(* #,##0.00_);_(* \(#,##0.00\);_(* "-"??_);_(@_)</c:formatCode>
                <c:ptCount val="2"/>
                <c:pt idx="0">
                  <c:v>531</c:v>
                </c:pt>
                <c:pt idx="1">
                  <c:v>9049</c:v>
                </c:pt>
              </c:numCache>
            </c:numRef>
          </c:val>
          <c:extLst>
            <c:ext xmlns:c16="http://schemas.microsoft.com/office/drawing/2014/chart" uri="{C3380CC4-5D6E-409C-BE32-E72D297353CC}">
              <c16:uniqueId val="{00000004-8ECA-429A-96ED-96997BE5AA1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TERCEROS FEBRERO 2020 </a:t>
            </a:r>
          </a:p>
        </c:rich>
      </c:tx>
      <c:overlay val="0"/>
      <c:spPr>
        <a:noFill/>
        <a:ln>
          <a:noFill/>
        </a:ln>
        <a:effectLst/>
      </c:sp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Hoja11!$M$90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CB2-4B80-838F-BEA2F0A5DF3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CB2-4B80-838F-BEA2F0A5DF32}"/>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r>
                      <a:rPr lang="en-US" baseline="0" dirty="0"/>
                      <a:t>, 6.68%</a:t>
                    </a: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CB2-4B80-838F-BEA2F0A5DF32}"/>
                </c:ext>
              </c:extLst>
            </c:dLbl>
            <c:dLbl>
              <c:idx val="1"/>
              <c:layout>
                <c:manualLayout>
                  <c:x val="-2.2222222222222223E-2"/>
                  <c:y val="9.2592592592592171E-3"/>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r>
                      <a:rPr lang="en-US" baseline="0" dirty="0"/>
                      <a:t>, 93.32%</a:t>
                    </a:r>
                  </a:p>
                </c:rich>
              </c:tx>
              <c:spPr>
                <a:noFill/>
                <a:ln>
                  <a:noFill/>
                </a:ln>
                <a:effectLst/>
              </c:sp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CB2-4B80-838F-BEA2F0A5DF3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Hoja11!$L$91:$L$92</c:f>
              <c:strCache>
                <c:ptCount val="2"/>
                <c:pt idx="0">
                  <c:v>Bancos Nacionales</c:v>
                </c:pt>
                <c:pt idx="1">
                  <c:v>FIC</c:v>
                </c:pt>
              </c:strCache>
            </c:strRef>
          </c:cat>
          <c:val>
            <c:numRef>
              <c:f>Hoja11!$M$91:$M$92</c:f>
              <c:numCache>
                <c:formatCode>_(* #,##0.00_);_(* \(#,##0.00\);_(* "-"??_);_(@_)</c:formatCode>
                <c:ptCount val="2"/>
                <c:pt idx="0">
                  <c:v>418</c:v>
                </c:pt>
                <c:pt idx="1">
                  <c:v>5842</c:v>
                </c:pt>
              </c:numCache>
            </c:numRef>
          </c:val>
          <c:extLst>
            <c:ext xmlns:c16="http://schemas.microsoft.com/office/drawing/2014/chart" uri="{C3380CC4-5D6E-409C-BE32-E72D297353CC}">
              <c16:uniqueId val="{00000004-9CB2-4B80-838F-BEA2F0A5DF3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CO" b="1" dirty="0"/>
              <a:t>VALOR OFERTAS ECONOMICAS</a:t>
            </a:r>
          </a:p>
          <a:p>
            <a:pPr>
              <a:defRPr sz="1400" b="1" i="0" u="none" strike="noStrike" kern="1200" spc="0" baseline="0">
                <a:solidFill>
                  <a:schemeClr val="tx1">
                    <a:lumMod val="65000"/>
                    <a:lumOff val="35000"/>
                  </a:schemeClr>
                </a:solidFill>
                <a:latin typeface="+mn-lt"/>
                <a:ea typeface="+mn-ea"/>
                <a:cs typeface="+mn-cs"/>
              </a:defRPr>
            </a:pPr>
            <a:r>
              <a:rPr lang="es-CO" b="1" dirty="0"/>
              <a:t>Servicio</a:t>
            </a:r>
            <a:r>
              <a:rPr lang="es-CO" b="1" baseline="0" dirty="0"/>
              <a:t> Mensual</a:t>
            </a:r>
            <a:endParaRPr lang="es-CO" b="1" dirty="0"/>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Pt>
            <c:idx val="3"/>
            <c:invertIfNegative val="0"/>
            <c:bubble3D val="0"/>
            <c:spPr>
              <a:solidFill>
                <a:schemeClr val="accent2">
                  <a:lumMod val="75000"/>
                </a:schemeClr>
              </a:solidFill>
              <a:ln>
                <a:noFill/>
              </a:ln>
              <a:effectLst/>
            </c:spPr>
            <c:extLst>
              <c:ext xmlns:c16="http://schemas.microsoft.com/office/drawing/2014/chart" uri="{C3380CC4-5D6E-409C-BE32-E72D297353CC}">
                <c16:uniqueId val="{00000005-6AE2-465E-95E4-F2181228C0DD}"/>
              </c:ext>
            </c:extLst>
          </c:dPt>
          <c:dPt>
            <c:idx val="4"/>
            <c:invertIfNegative val="0"/>
            <c:bubble3D val="0"/>
            <c:extLst>
              <c:ext xmlns:c16="http://schemas.microsoft.com/office/drawing/2014/chart" uri="{C3380CC4-5D6E-409C-BE32-E72D297353CC}">
                <c16:uniqueId val="{00000001-6AE2-465E-95E4-F2181228C0DD}"/>
              </c:ext>
            </c:extLst>
          </c:dPt>
          <c:dLbls>
            <c:dLbl>
              <c:idx val="0"/>
              <c:layout>
                <c:manualLayout>
                  <c:x val="-1.7897091722595079E-3"/>
                  <c:y val="2.742286080219354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E2-465E-95E4-F2181228C0DD}"/>
                </c:ext>
              </c:extLst>
            </c:dLbl>
            <c:dLbl>
              <c:idx val="1"/>
              <c:layout>
                <c:manualLayout>
                  <c:x val="-1.7897091722595406E-3"/>
                  <c:y val="1.8259057823957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E2-465E-95E4-F2181228C0DD}"/>
                </c:ext>
              </c:extLst>
            </c:dLbl>
            <c:dLbl>
              <c:idx val="2"/>
              <c:layout>
                <c:manualLayout>
                  <c:x val="1.7897091722594422E-3"/>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AE2-465E-95E4-F2181228C0DD}"/>
                </c:ext>
              </c:extLst>
            </c:dLbl>
            <c:dLbl>
              <c:idx val="3"/>
              <c:layout>
                <c:manualLayout>
                  <c:x val="0"/>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E2-465E-95E4-F2181228C0DD}"/>
                </c:ext>
              </c:extLst>
            </c:dLbl>
            <c:dLbl>
              <c:idx val="4"/>
              <c:layout>
                <c:manualLayout>
                  <c:x val="0"/>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E2-465E-95E4-F2181228C0DD}"/>
                </c:ext>
              </c:extLst>
            </c:dLbl>
            <c:dLbl>
              <c:idx val="5"/>
              <c:layout>
                <c:manualLayout>
                  <c:x val="0"/>
                  <c:y val="4.51335335660362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AE2-465E-95E4-F2181228C0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Hoja1!$A$3:$A$7</c:f>
              <c:strCache>
                <c:ptCount val="5"/>
                <c:pt idx="0">
                  <c:v>SERVIESPECIALES SAS</c:v>
                </c:pt>
                <c:pt idx="1">
                  <c:v>UNIVERSAL DE LIMPIEZA SAS</c:v>
                </c:pt>
                <c:pt idx="2">
                  <c:v>SERVILIMPIEZA S.A. </c:v>
                </c:pt>
                <c:pt idx="3">
                  <c:v>BRILLASEO SAS</c:v>
                </c:pt>
                <c:pt idx="4">
                  <c:v>MUNDOLIMPIEZA LTDA</c:v>
                </c:pt>
              </c:strCache>
            </c:strRef>
          </c:cat>
          <c:val>
            <c:numRef>
              <c:f>Hoja1!$B$3:$B$7</c:f>
              <c:numCache>
                <c:formatCode>_-* #,##0\ _€_-;\-* #,##0\ _€_-;_-* "-"??\ _€_-;_-@_-</c:formatCode>
                <c:ptCount val="5"/>
                <c:pt idx="0">
                  <c:v>65333131.676999994</c:v>
                </c:pt>
                <c:pt idx="1">
                  <c:v>67112369.651999995</c:v>
                </c:pt>
                <c:pt idx="2">
                  <c:v>59980471.269000001</c:v>
                </c:pt>
                <c:pt idx="3">
                  <c:v>59312558.073000006</c:v>
                </c:pt>
                <c:pt idx="4">
                  <c:v>61728676.016999997</c:v>
                </c:pt>
              </c:numCache>
            </c:numRef>
          </c:val>
          <c:extLst>
            <c:ext xmlns:c16="http://schemas.microsoft.com/office/drawing/2014/chart" uri="{C3380CC4-5D6E-409C-BE32-E72D297353CC}">
              <c16:uniqueId val="{00000007-6AE2-465E-95E4-F2181228C0DD}"/>
            </c:ext>
          </c:extLst>
        </c:ser>
        <c:dLbls>
          <c:showLegendKey val="0"/>
          <c:showVal val="0"/>
          <c:showCatName val="0"/>
          <c:showSerName val="0"/>
          <c:showPercent val="0"/>
          <c:showBubbleSize val="0"/>
        </c:dLbls>
        <c:gapWidth val="75"/>
        <c:overlap val="40"/>
        <c:axId val="217761792"/>
        <c:axId val="423625856"/>
      </c:barChart>
      <c:catAx>
        <c:axId val="217761792"/>
        <c:scaling>
          <c:orientation val="minMax"/>
        </c:scaling>
        <c:delete val="1"/>
        <c:axPos val="b"/>
        <c:numFmt formatCode="General" sourceLinked="1"/>
        <c:majorTickMark val="none"/>
        <c:minorTickMark val="none"/>
        <c:tickLblPos val="nextTo"/>
        <c:crossAx val="423625856"/>
        <c:crosses val="autoZero"/>
        <c:auto val="1"/>
        <c:lblAlgn val="ctr"/>
        <c:lblOffset val="100"/>
        <c:noMultiLvlLbl val="0"/>
      </c:catAx>
      <c:valAx>
        <c:axId val="423625856"/>
        <c:scaling>
          <c:orientation val="minMax"/>
        </c:scaling>
        <c:delete val="0"/>
        <c:axPos val="l"/>
        <c:majorGridlines>
          <c:spPr>
            <a:ln w="9525" cap="flat" cmpd="sng" algn="ctr">
              <a:solidFill>
                <a:schemeClr val="tx1">
                  <a:lumMod val="15000"/>
                  <a:lumOff val="85000"/>
                </a:schemeClr>
              </a:solidFill>
              <a:round/>
            </a:ln>
            <a:effectLst/>
          </c:spPr>
        </c:majorGridlines>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177617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CARGOS</a:t>
            </a:r>
            <a:r>
              <a:rPr lang="en-US" sz="2400" baseline="0"/>
              <a:t> </a:t>
            </a:r>
            <a:r>
              <a:rPr lang="en-US" sz="2400"/>
              <a:t>SAE</a:t>
            </a:r>
          </a:p>
        </c:rich>
      </c:tx>
      <c:layout>
        <c:manualLayout>
          <c:xMode val="edge"/>
          <c:yMode val="edge"/>
          <c:x val="0.32739614633362302"/>
          <c:y val="5.102436663502169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clustered"/>
        <c:varyColors val="0"/>
        <c:ser>
          <c:idx val="0"/>
          <c:order val="0"/>
          <c:tx>
            <c:strRef>
              <c:f>Hoja1!$I$40:$I$41</c:f>
              <c:strCache>
                <c:ptCount val="2"/>
                <c:pt idx="0">
                  <c:v>FUNCIONARIOS EN TOTAL SAE</c:v>
                </c:pt>
                <c:pt idx="1">
                  <c:v>N° Funcionarios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Hoja1!$H$42:$H$52</c:f>
              <c:strCache>
                <c:ptCount val="11"/>
                <c:pt idx="0">
                  <c:v>APRENDICES </c:v>
                </c:pt>
                <c:pt idx="1">
                  <c:v>ASISTENTE ADMINISTRATIVOS</c:v>
                </c:pt>
                <c:pt idx="2">
                  <c:v>CONDUCTORES</c:v>
                </c:pt>
                <c:pt idx="3">
                  <c:v>TECNICOS</c:v>
                </c:pt>
                <c:pt idx="4">
                  <c:v>PROFESIONALES</c:v>
                </c:pt>
                <c:pt idx="5">
                  <c:v>PROFESIONALES ESPECIALIZADOS</c:v>
                </c:pt>
                <c:pt idx="6">
                  <c:v>GERENTES</c:v>
                </c:pt>
                <c:pt idx="7">
                  <c:v>JEFES DE OFICINA</c:v>
                </c:pt>
                <c:pt idx="8">
                  <c:v>VICEPRESIDENTES </c:v>
                </c:pt>
                <c:pt idx="9">
                  <c:v>PRESIDENCIA</c:v>
                </c:pt>
                <c:pt idx="10">
                  <c:v>TOTAL</c:v>
                </c:pt>
              </c:strCache>
            </c:strRef>
          </c:cat>
          <c:val>
            <c:numRef>
              <c:f>Hoja1!$I$42:$I$52</c:f>
              <c:numCache>
                <c:formatCode>General</c:formatCode>
                <c:ptCount val="11"/>
                <c:pt idx="0">
                  <c:v>13</c:v>
                </c:pt>
                <c:pt idx="1">
                  <c:v>35</c:v>
                </c:pt>
                <c:pt idx="2">
                  <c:v>10</c:v>
                </c:pt>
                <c:pt idx="3">
                  <c:v>155</c:v>
                </c:pt>
                <c:pt idx="4">
                  <c:v>186</c:v>
                </c:pt>
                <c:pt idx="5">
                  <c:v>63</c:v>
                </c:pt>
                <c:pt idx="6">
                  <c:v>15</c:v>
                </c:pt>
                <c:pt idx="7">
                  <c:v>4</c:v>
                </c:pt>
                <c:pt idx="8">
                  <c:v>4</c:v>
                </c:pt>
                <c:pt idx="9">
                  <c:v>1</c:v>
                </c:pt>
                <c:pt idx="10">
                  <c:v>486</c:v>
                </c:pt>
              </c:numCache>
            </c:numRef>
          </c:val>
          <c:extLst>
            <c:ext xmlns:c16="http://schemas.microsoft.com/office/drawing/2014/chart" uri="{C3380CC4-5D6E-409C-BE32-E72D297353CC}">
              <c16:uniqueId val="{00000000-6EAD-434C-BAA1-B63E1CD5ABCE}"/>
            </c:ext>
          </c:extLst>
        </c:ser>
        <c:dLbls>
          <c:showLegendKey val="0"/>
          <c:showVal val="0"/>
          <c:showCatName val="0"/>
          <c:showSerName val="0"/>
          <c:showPercent val="0"/>
          <c:showBubbleSize val="0"/>
        </c:dLbls>
        <c:gapWidth val="150"/>
        <c:shape val="box"/>
        <c:axId val="1458047279"/>
        <c:axId val="1299067983"/>
        <c:axId val="0"/>
      </c:bar3DChart>
      <c:catAx>
        <c:axId val="145804727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O"/>
          </a:p>
        </c:txPr>
        <c:crossAx val="1299067983"/>
        <c:crosses val="autoZero"/>
        <c:auto val="1"/>
        <c:lblAlgn val="ctr"/>
        <c:lblOffset val="100"/>
        <c:noMultiLvlLbl val="0"/>
      </c:catAx>
      <c:valAx>
        <c:axId val="1299067983"/>
        <c:scaling>
          <c:orientation val="minMax"/>
        </c:scaling>
        <c:delete val="1"/>
        <c:axPos val="l"/>
        <c:numFmt formatCode="General" sourceLinked="1"/>
        <c:majorTickMark val="none"/>
        <c:minorTickMark val="none"/>
        <c:tickLblPos val="nextTo"/>
        <c:crossAx val="14580472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s-ES" sz="2400" b="1" dirty="0"/>
              <a:t>VINCULACIONES</a:t>
            </a:r>
            <a:r>
              <a:rPr lang="es-ES" sz="2400" b="1" baseline="0" dirty="0"/>
              <a:t> ESPECIALES</a:t>
            </a:r>
            <a:endParaRPr lang="es-CO" sz="2400" b="1" dirty="0"/>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1.2311986513818363E-2"/>
          <c:y val="0.1252383622464015"/>
          <c:w val="0.9729136296695996"/>
          <c:h val="0.68046007372512096"/>
        </c:manualLayout>
      </c:layout>
      <c:barChart>
        <c:barDir val="col"/>
        <c:grouping val="clustered"/>
        <c:varyColors val="0"/>
        <c:ser>
          <c:idx val="0"/>
          <c:order val="0"/>
          <c:tx>
            <c:strRef>
              <c:f>Hoja1!$C$84</c:f>
              <c:strCache>
                <c:ptCount val="1"/>
                <c:pt idx="0">
                  <c:v>ASISTENTE ADMINISTRATIVO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Hoja1!$D$84:$G$84</c:f>
              <c:numCache>
                <c:formatCode>General</c:formatCode>
                <c:ptCount val="4"/>
                <c:pt idx="1">
                  <c:v>3</c:v>
                </c:pt>
                <c:pt idx="2">
                  <c:v>1</c:v>
                </c:pt>
              </c:numCache>
            </c:numRef>
          </c:val>
          <c:extLst>
            <c:ext xmlns:c16="http://schemas.microsoft.com/office/drawing/2014/chart" uri="{C3380CC4-5D6E-409C-BE32-E72D297353CC}">
              <c16:uniqueId val="{00000000-6C43-4F21-852E-6686A17CF58D}"/>
            </c:ext>
          </c:extLst>
        </c:ser>
        <c:ser>
          <c:idx val="1"/>
          <c:order val="1"/>
          <c:tx>
            <c:strRef>
              <c:f>Hoja1!$C$85</c:f>
              <c:strCache>
                <c:ptCount val="1"/>
                <c:pt idx="0">
                  <c:v>CONDUCTOR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Hoja1!$D$85:$G$85</c:f>
              <c:numCache>
                <c:formatCode>General</c:formatCode>
                <c:ptCount val="4"/>
                <c:pt idx="1">
                  <c:v>2</c:v>
                </c:pt>
              </c:numCache>
            </c:numRef>
          </c:val>
          <c:extLst>
            <c:ext xmlns:c16="http://schemas.microsoft.com/office/drawing/2014/chart" uri="{C3380CC4-5D6E-409C-BE32-E72D297353CC}">
              <c16:uniqueId val="{00000001-6C43-4F21-852E-6686A17CF58D}"/>
            </c:ext>
          </c:extLst>
        </c:ser>
        <c:ser>
          <c:idx val="2"/>
          <c:order val="2"/>
          <c:tx>
            <c:strRef>
              <c:f>Hoja1!$C$86</c:f>
              <c:strCache>
                <c:ptCount val="1"/>
                <c:pt idx="0">
                  <c:v>TECNICOS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Hoja1!$D$86:$G$86</c:f>
              <c:numCache>
                <c:formatCode>General</c:formatCode>
                <c:ptCount val="4"/>
                <c:pt idx="0">
                  <c:v>25</c:v>
                </c:pt>
                <c:pt idx="1">
                  <c:v>17</c:v>
                </c:pt>
              </c:numCache>
            </c:numRef>
          </c:val>
          <c:extLst>
            <c:ext xmlns:c16="http://schemas.microsoft.com/office/drawing/2014/chart" uri="{C3380CC4-5D6E-409C-BE32-E72D297353CC}">
              <c16:uniqueId val="{00000002-6C43-4F21-852E-6686A17CF58D}"/>
            </c:ext>
          </c:extLst>
        </c:ser>
        <c:ser>
          <c:idx val="3"/>
          <c:order val="3"/>
          <c:tx>
            <c:strRef>
              <c:f>Hoja1!$C$87</c:f>
              <c:strCache>
                <c:ptCount val="1"/>
                <c:pt idx="0">
                  <c:v>PROFESIONALES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Hoja1!$D$87:$G$87</c:f>
              <c:numCache>
                <c:formatCode>General</c:formatCode>
                <c:ptCount val="4"/>
                <c:pt idx="0">
                  <c:v>24</c:v>
                </c:pt>
                <c:pt idx="1">
                  <c:v>17</c:v>
                </c:pt>
                <c:pt idx="2">
                  <c:v>5</c:v>
                </c:pt>
                <c:pt idx="3">
                  <c:v>5</c:v>
                </c:pt>
              </c:numCache>
            </c:numRef>
          </c:val>
          <c:extLst>
            <c:ext xmlns:c16="http://schemas.microsoft.com/office/drawing/2014/chart" uri="{C3380CC4-5D6E-409C-BE32-E72D297353CC}">
              <c16:uniqueId val="{00000003-6C43-4F21-852E-6686A17CF58D}"/>
            </c:ext>
          </c:extLst>
        </c:ser>
        <c:ser>
          <c:idx val="4"/>
          <c:order val="4"/>
          <c:tx>
            <c:strRef>
              <c:f>Hoja1!$C$88</c:f>
              <c:strCache>
                <c:ptCount val="1"/>
                <c:pt idx="0">
                  <c:v>PROFESIONALES ESPECIALIZADOS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Hoja1!$D$88:$G$88</c:f>
              <c:numCache>
                <c:formatCode>General</c:formatCode>
                <c:ptCount val="4"/>
                <c:pt idx="0">
                  <c:v>2</c:v>
                </c:pt>
                <c:pt idx="1">
                  <c:v>1</c:v>
                </c:pt>
                <c:pt idx="2">
                  <c:v>3</c:v>
                </c:pt>
              </c:numCache>
            </c:numRef>
          </c:val>
          <c:extLst>
            <c:ext xmlns:c16="http://schemas.microsoft.com/office/drawing/2014/chart" uri="{C3380CC4-5D6E-409C-BE32-E72D297353CC}">
              <c16:uniqueId val="{00000004-6C43-4F21-852E-6686A17CF58D}"/>
            </c:ext>
          </c:extLst>
        </c:ser>
        <c:dLbls>
          <c:dLblPos val="outEnd"/>
          <c:showLegendKey val="0"/>
          <c:showVal val="1"/>
          <c:showCatName val="0"/>
          <c:showSerName val="0"/>
          <c:showPercent val="0"/>
          <c:showBubbleSize val="0"/>
        </c:dLbls>
        <c:gapWidth val="219"/>
        <c:overlap val="-27"/>
        <c:axId val="1465985247"/>
        <c:axId val="1457683711"/>
      </c:barChart>
      <c:barChart>
        <c:barDir val="col"/>
        <c:grouping val="clustered"/>
        <c:varyColors val="0"/>
        <c:ser>
          <c:idx val="5"/>
          <c:order val="5"/>
          <c:tx>
            <c:strRef>
              <c:f>Hoja1!$C$89</c:f>
              <c:strCache>
                <c:ptCount val="1"/>
                <c:pt idx="0">
                  <c:v>TOTAL</c:v>
                </c:pt>
              </c:strCache>
            </c:strRef>
          </c:tx>
          <c:spPr>
            <a:solidFill>
              <a:srgbClr val="00B0F0">
                <a:alpha val="30000"/>
              </a:srgbClr>
            </a:solidFill>
            <a:ln>
              <a:noFill/>
            </a:ln>
            <a:effectLst/>
          </c:spPr>
          <c:invertIfNegative val="0"/>
          <c:dLbls>
            <c:dLbl>
              <c:idx val="0"/>
              <c:layout>
                <c:manualLayout>
                  <c:x val="-1.4424242561911183E-2"/>
                  <c:y val="1.687610982015515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C43-4F21-852E-6686A17CF58D}"/>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Hoja1!$D$83:$G$83</c:f>
              <c:strCache>
                <c:ptCount val="4"/>
                <c:pt idx="0">
                  <c:v>ENAJENACIÓN TEMPRANA</c:v>
                </c:pt>
                <c:pt idx="1">
                  <c:v>NASES</c:v>
                </c:pt>
                <c:pt idx="2">
                  <c:v>PROYECTOS ESPECIALES</c:v>
                </c:pt>
                <c:pt idx="3">
                  <c:v>VENTA MASIVA</c:v>
                </c:pt>
              </c:strCache>
            </c:strRef>
          </c:cat>
          <c:val>
            <c:numRef>
              <c:f>Hoja1!$D$89:$G$89</c:f>
              <c:numCache>
                <c:formatCode>General</c:formatCode>
                <c:ptCount val="4"/>
                <c:pt idx="0">
                  <c:v>51</c:v>
                </c:pt>
                <c:pt idx="1">
                  <c:v>40</c:v>
                </c:pt>
                <c:pt idx="2">
                  <c:v>9</c:v>
                </c:pt>
                <c:pt idx="3">
                  <c:v>5</c:v>
                </c:pt>
              </c:numCache>
            </c:numRef>
          </c:val>
          <c:extLst>
            <c:ext xmlns:c16="http://schemas.microsoft.com/office/drawing/2014/chart" uri="{C3380CC4-5D6E-409C-BE32-E72D297353CC}">
              <c16:uniqueId val="{00000006-6C43-4F21-852E-6686A17CF58D}"/>
            </c:ext>
          </c:extLst>
        </c:ser>
        <c:dLbls>
          <c:dLblPos val="outEnd"/>
          <c:showLegendKey val="0"/>
          <c:showVal val="1"/>
          <c:showCatName val="0"/>
          <c:showSerName val="0"/>
          <c:showPercent val="0"/>
          <c:showBubbleSize val="0"/>
        </c:dLbls>
        <c:gapWidth val="10"/>
        <c:overlap val="100"/>
        <c:axId val="1472742319"/>
        <c:axId val="1457694943"/>
      </c:barChart>
      <c:catAx>
        <c:axId val="14659852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1457683711"/>
        <c:crosses val="autoZero"/>
        <c:auto val="1"/>
        <c:lblAlgn val="ctr"/>
        <c:lblOffset val="100"/>
        <c:noMultiLvlLbl val="0"/>
      </c:catAx>
      <c:valAx>
        <c:axId val="1457683711"/>
        <c:scaling>
          <c:orientation val="minMax"/>
        </c:scaling>
        <c:delete val="1"/>
        <c:axPos val="l"/>
        <c:numFmt formatCode="General" sourceLinked="1"/>
        <c:majorTickMark val="none"/>
        <c:minorTickMark val="none"/>
        <c:tickLblPos val="nextTo"/>
        <c:crossAx val="1465985247"/>
        <c:crosses val="autoZero"/>
        <c:crossBetween val="between"/>
      </c:valAx>
      <c:valAx>
        <c:axId val="1457694943"/>
        <c:scaling>
          <c:orientation val="minMax"/>
        </c:scaling>
        <c:delete val="1"/>
        <c:axPos val="r"/>
        <c:numFmt formatCode="General" sourceLinked="1"/>
        <c:majorTickMark val="out"/>
        <c:minorTickMark val="none"/>
        <c:tickLblPos val="nextTo"/>
        <c:crossAx val="1472742319"/>
        <c:crosses val="max"/>
        <c:crossBetween val="between"/>
      </c:valAx>
      <c:catAx>
        <c:axId val="1472742319"/>
        <c:scaling>
          <c:orientation val="minMax"/>
        </c:scaling>
        <c:delete val="1"/>
        <c:axPos val="b"/>
        <c:numFmt formatCode="General" sourceLinked="1"/>
        <c:majorTickMark val="out"/>
        <c:minorTickMark val="none"/>
        <c:tickLblPos val="nextTo"/>
        <c:crossAx val="145769494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Hoja1!$F$28</c:f>
              <c:strCache>
                <c:ptCount val="1"/>
                <c:pt idx="0">
                  <c:v>ASISTENTES ADMINISTRATIVOS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Hoja1!$G$28</c:f>
              <c:numCache>
                <c:formatCode>General</c:formatCode>
                <c:ptCount val="1"/>
                <c:pt idx="0">
                  <c:v>5</c:v>
                </c:pt>
              </c:numCache>
            </c:numRef>
          </c:val>
          <c:extLst>
            <c:ext xmlns:c16="http://schemas.microsoft.com/office/drawing/2014/chart" uri="{C3380CC4-5D6E-409C-BE32-E72D297353CC}">
              <c16:uniqueId val="{00000000-88CD-43BF-AB16-F422B3786E5F}"/>
            </c:ext>
          </c:extLst>
        </c:ser>
        <c:ser>
          <c:idx val="1"/>
          <c:order val="1"/>
          <c:tx>
            <c:strRef>
              <c:f>Hoja1!$F$29</c:f>
              <c:strCache>
                <c:ptCount val="1"/>
                <c:pt idx="0">
                  <c:v>TÉCNICOS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Hoja1!$G$29</c:f>
              <c:numCache>
                <c:formatCode>General</c:formatCode>
                <c:ptCount val="1"/>
                <c:pt idx="0">
                  <c:v>15</c:v>
                </c:pt>
              </c:numCache>
            </c:numRef>
          </c:val>
          <c:extLst>
            <c:ext xmlns:c16="http://schemas.microsoft.com/office/drawing/2014/chart" uri="{C3380CC4-5D6E-409C-BE32-E72D297353CC}">
              <c16:uniqueId val="{00000001-88CD-43BF-AB16-F422B3786E5F}"/>
            </c:ext>
          </c:extLst>
        </c:ser>
        <c:ser>
          <c:idx val="2"/>
          <c:order val="2"/>
          <c:tx>
            <c:strRef>
              <c:f>Hoja1!$F$30</c:f>
              <c:strCache>
                <c:ptCount val="1"/>
                <c:pt idx="0">
                  <c:v>PROFESIONALES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Hoja1!$G$30</c:f>
              <c:numCache>
                <c:formatCode>General</c:formatCode>
                <c:ptCount val="1"/>
                <c:pt idx="0">
                  <c:v>11</c:v>
                </c:pt>
              </c:numCache>
            </c:numRef>
          </c:val>
          <c:extLst>
            <c:ext xmlns:c16="http://schemas.microsoft.com/office/drawing/2014/chart" uri="{C3380CC4-5D6E-409C-BE32-E72D297353CC}">
              <c16:uniqueId val="{00000002-88CD-43BF-AB16-F422B3786E5F}"/>
            </c:ext>
          </c:extLst>
        </c:ser>
        <c:ser>
          <c:idx val="3"/>
          <c:order val="3"/>
          <c:tx>
            <c:strRef>
              <c:f>Hoja1!$F$31</c:f>
              <c:strCache>
                <c:ptCount val="1"/>
                <c:pt idx="0">
                  <c:v>PROFESIONALES ESPECIALIZADOS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Hoja1!$G$31</c:f>
              <c:numCache>
                <c:formatCode>General</c:formatCode>
                <c:ptCount val="1"/>
                <c:pt idx="0">
                  <c:v>18</c:v>
                </c:pt>
              </c:numCache>
            </c:numRef>
          </c:val>
          <c:extLst>
            <c:ext xmlns:c16="http://schemas.microsoft.com/office/drawing/2014/chart" uri="{C3380CC4-5D6E-409C-BE32-E72D297353CC}">
              <c16:uniqueId val="{00000003-88CD-43BF-AB16-F422B3786E5F}"/>
            </c:ext>
          </c:extLst>
        </c:ser>
        <c:ser>
          <c:idx val="4"/>
          <c:order val="4"/>
          <c:tx>
            <c:strRef>
              <c:f>Hoja1!$F$32</c:f>
              <c:strCache>
                <c:ptCount val="1"/>
                <c:pt idx="0">
                  <c:v>GERENTES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Hoja1!$G$32</c:f>
              <c:numCache>
                <c:formatCode>General</c:formatCode>
                <c:ptCount val="1"/>
                <c:pt idx="0">
                  <c:v>5</c:v>
                </c:pt>
              </c:numCache>
            </c:numRef>
          </c:val>
          <c:extLst>
            <c:ext xmlns:c16="http://schemas.microsoft.com/office/drawing/2014/chart" uri="{C3380CC4-5D6E-409C-BE32-E72D297353CC}">
              <c16:uniqueId val="{00000004-88CD-43BF-AB16-F422B3786E5F}"/>
            </c:ext>
          </c:extLst>
        </c:ser>
        <c:ser>
          <c:idx val="5"/>
          <c:order val="5"/>
          <c:tx>
            <c:strRef>
              <c:f>Hoja1!$F$33</c:f>
              <c:strCache>
                <c:ptCount val="1"/>
                <c:pt idx="0">
                  <c:v>VICEPRESIDENTES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Hoja1!$G$33</c:f>
              <c:numCache>
                <c:formatCode>General</c:formatCode>
                <c:ptCount val="1"/>
                <c:pt idx="0">
                  <c:v>2</c:v>
                </c:pt>
              </c:numCache>
            </c:numRef>
          </c:val>
          <c:extLst>
            <c:ext xmlns:c16="http://schemas.microsoft.com/office/drawing/2014/chart" uri="{C3380CC4-5D6E-409C-BE32-E72D297353CC}">
              <c16:uniqueId val="{00000005-88CD-43BF-AB16-F422B3786E5F}"/>
            </c:ext>
          </c:extLst>
        </c:ser>
        <c:dLbls>
          <c:showLegendKey val="0"/>
          <c:showVal val="1"/>
          <c:showCatName val="0"/>
          <c:showSerName val="0"/>
          <c:showPercent val="0"/>
          <c:showBubbleSize val="0"/>
        </c:dLbls>
        <c:gapWidth val="75"/>
        <c:axId val="1549276095"/>
        <c:axId val="1541563407"/>
      </c:barChart>
      <c:barChart>
        <c:barDir val="col"/>
        <c:grouping val="clustered"/>
        <c:varyColors val="0"/>
        <c:ser>
          <c:idx val="6"/>
          <c:order val="6"/>
          <c:tx>
            <c:strRef>
              <c:f>Hoja1!$F$34</c:f>
              <c:strCache>
                <c:ptCount val="1"/>
                <c:pt idx="0">
                  <c:v>TOTAL</c:v>
                </c:pt>
              </c:strCache>
            </c:strRef>
          </c:tx>
          <c:spPr>
            <a:solidFill>
              <a:srgbClr val="92D050">
                <a:alpha val="30000"/>
              </a:srgbClr>
            </a:solidFill>
            <a:ln>
              <a:noFill/>
            </a:ln>
            <a:effectLst/>
          </c:spPr>
          <c:invertIfNegative val="0"/>
          <c:dLbls>
            <c:dLbl>
              <c:idx val="0"/>
              <c:layout>
                <c:manualLayout>
                  <c:x val="4.8528961090472502E-3"/>
                  <c:y val="7.05183375440739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50-48C5-9AD5-9924135E73BD}"/>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Hoja1!$G$34</c:f>
              <c:numCache>
                <c:formatCode>General</c:formatCode>
                <c:ptCount val="1"/>
                <c:pt idx="0">
                  <c:v>56</c:v>
                </c:pt>
              </c:numCache>
            </c:numRef>
          </c:val>
          <c:extLst>
            <c:ext xmlns:c16="http://schemas.microsoft.com/office/drawing/2014/chart" uri="{C3380CC4-5D6E-409C-BE32-E72D297353CC}">
              <c16:uniqueId val="{00000006-88CD-43BF-AB16-F422B3786E5F}"/>
            </c:ext>
          </c:extLst>
        </c:ser>
        <c:dLbls>
          <c:showLegendKey val="0"/>
          <c:showVal val="0"/>
          <c:showCatName val="0"/>
          <c:showSerName val="0"/>
          <c:showPercent val="0"/>
          <c:showBubbleSize val="0"/>
        </c:dLbls>
        <c:gapWidth val="10"/>
        <c:overlap val="100"/>
        <c:axId val="1453455279"/>
        <c:axId val="1541538863"/>
      </c:barChart>
      <c:catAx>
        <c:axId val="154927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41563407"/>
        <c:crosses val="autoZero"/>
        <c:auto val="1"/>
        <c:lblAlgn val="ctr"/>
        <c:lblOffset val="100"/>
        <c:noMultiLvlLbl val="0"/>
      </c:catAx>
      <c:valAx>
        <c:axId val="1541563407"/>
        <c:scaling>
          <c:orientation val="minMax"/>
        </c:scaling>
        <c:delete val="1"/>
        <c:axPos val="l"/>
        <c:numFmt formatCode="General" sourceLinked="1"/>
        <c:majorTickMark val="none"/>
        <c:minorTickMark val="none"/>
        <c:tickLblPos val="nextTo"/>
        <c:crossAx val="1549276095"/>
        <c:crosses val="autoZero"/>
        <c:crossBetween val="between"/>
      </c:valAx>
      <c:valAx>
        <c:axId val="1541538863"/>
        <c:scaling>
          <c:orientation val="minMax"/>
        </c:scaling>
        <c:delete val="1"/>
        <c:axPos val="r"/>
        <c:numFmt formatCode="General" sourceLinked="1"/>
        <c:majorTickMark val="out"/>
        <c:minorTickMark val="none"/>
        <c:tickLblPos val="nextTo"/>
        <c:crossAx val="1453455279"/>
        <c:crosses val="max"/>
        <c:crossBetween val="between"/>
      </c:valAx>
      <c:catAx>
        <c:axId val="1453455279"/>
        <c:scaling>
          <c:orientation val="minMax"/>
        </c:scaling>
        <c:delete val="1"/>
        <c:axPos val="b"/>
        <c:majorTickMark val="out"/>
        <c:minorTickMark val="none"/>
        <c:tickLblPos val="nextTo"/>
        <c:crossAx val="154153886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image" Target="../media/image71.jpg"/><Relationship Id="rId4" Type="http://schemas.openxmlformats.org/officeDocument/2006/relationships/image" Target="../media/image74.jpg"/></Relationships>
</file>

<file path=ppt/diagrams/_rels/data7.xml.rels><?xml version="1.0" encoding="UTF-8" standalone="yes"?>
<Relationships xmlns="http://schemas.openxmlformats.org/package/2006/relationships"><Relationship Id="rId8" Type="http://schemas.openxmlformats.org/officeDocument/2006/relationships/image" Target="../media/image136.sv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svg"/><Relationship Id="rId1" Type="http://schemas.openxmlformats.org/officeDocument/2006/relationships/image" Target="../media/image129.png"/><Relationship Id="rId6" Type="http://schemas.openxmlformats.org/officeDocument/2006/relationships/image" Target="../media/image134.svg"/><Relationship Id="rId5" Type="http://schemas.openxmlformats.org/officeDocument/2006/relationships/image" Target="../media/image133.png"/><Relationship Id="rId4" Type="http://schemas.openxmlformats.org/officeDocument/2006/relationships/image" Target="../media/image132.svg"/></Relationships>
</file>

<file path=ppt/diagrams/_rels/data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svg"/><Relationship Id="rId1" Type="http://schemas.openxmlformats.org/officeDocument/2006/relationships/image" Target="../media/image141.png"/><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diagrams/_rels/data1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svg"/><Relationship Id="rId1" Type="http://schemas.openxmlformats.org/officeDocument/2006/relationships/image" Target="../media/image183.png"/><Relationship Id="rId6" Type="http://schemas.openxmlformats.org/officeDocument/2006/relationships/image" Target="../media/image188.svg"/><Relationship Id="rId5" Type="http://schemas.openxmlformats.org/officeDocument/2006/relationships/image" Target="../media/image187.png"/><Relationship Id="rId4" Type="http://schemas.openxmlformats.org/officeDocument/2006/relationships/image" Target="../media/image18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image" Target="../media/image71.jpg"/><Relationship Id="rId4" Type="http://schemas.openxmlformats.org/officeDocument/2006/relationships/image" Target="../media/image74.jpg"/></Relationships>
</file>

<file path=ppt/diagrams/_rels/drawing7.xml.rels><?xml version="1.0" encoding="UTF-8" standalone="yes"?>
<Relationships xmlns="http://schemas.openxmlformats.org/package/2006/relationships"><Relationship Id="rId8" Type="http://schemas.openxmlformats.org/officeDocument/2006/relationships/image" Target="../media/image136.sv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svg"/><Relationship Id="rId1" Type="http://schemas.openxmlformats.org/officeDocument/2006/relationships/image" Target="../media/image129.png"/><Relationship Id="rId6" Type="http://schemas.openxmlformats.org/officeDocument/2006/relationships/image" Target="../media/image134.svg"/><Relationship Id="rId5" Type="http://schemas.openxmlformats.org/officeDocument/2006/relationships/image" Target="../media/image133.png"/><Relationship Id="rId4" Type="http://schemas.openxmlformats.org/officeDocument/2006/relationships/image" Target="../media/image132.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svg"/><Relationship Id="rId1" Type="http://schemas.openxmlformats.org/officeDocument/2006/relationships/image" Target="../media/image141.png"/><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svg"/><Relationship Id="rId1" Type="http://schemas.openxmlformats.org/officeDocument/2006/relationships/image" Target="../media/image183.png"/><Relationship Id="rId6" Type="http://schemas.openxmlformats.org/officeDocument/2006/relationships/image" Target="../media/image188.svg"/><Relationship Id="rId5" Type="http://schemas.openxmlformats.org/officeDocument/2006/relationships/image" Target="../media/image187.png"/><Relationship Id="rId4" Type="http://schemas.openxmlformats.org/officeDocument/2006/relationships/image" Target="../media/image186.sv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226885-04C3-4188-8ECB-A67D5CFDD111}" type="doc">
      <dgm:prSet loTypeId="urn:microsoft.com/office/officeart/2005/8/layout/vList4" loCatId="list" qsTypeId="urn:microsoft.com/office/officeart/2005/8/quickstyle/simple1" qsCatId="simple" csTypeId="urn:microsoft.com/office/officeart/2005/8/colors/accent3_5" csCatId="accent3" phldr="1"/>
      <dgm:spPr/>
      <dgm:t>
        <a:bodyPr/>
        <a:lstStyle/>
        <a:p>
          <a:endParaRPr lang="es-CO"/>
        </a:p>
      </dgm:t>
    </dgm:pt>
    <dgm:pt modelId="{A1E8E02D-C7D3-45F9-8B05-7D282A3DB556}">
      <dgm:prSet custT="1"/>
      <dgm:spPr/>
      <dgm:t>
        <a:bodyPr/>
        <a:lstStyle/>
        <a:p>
          <a:pPr algn="ctr"/>
          <a:r>
            <a:rPr lang="es-CO" sz="1200" b="0" dirty="0">
              <a:solidFill>
                <a:schemeClr val="tx1"/>
              </a:solidFill>
            </a:rPr>
            <a:t>Suministro e Instalación de tres (3) GRABADORES NVR de 32 Canales 16 puertos POE Grabación a una resolución de hasta 8 MP, marca HIKVISION, en la sede principal para mayor rendimiento y seguridad de los videos, dada la cantidad de información que hoy en día se procesa.</a:t>
          </a:r>
        </a:p>
      </dgm:t>
    </dgm:pt>
    <dgm:pt modelId="{4A3EBBC8-FA27-483F-9A38-EC1FBB8419BA}" type="parTrans" cxnId="{AE6BC12F-0367-4321-AE71-E8CC845B0995}">
      <dgm:prSet/>
      <dgm:spPr/>
      <dgm:t>
        <a:bodyPr/>
        <a:lstStyle/>
        <a:p>
          <a:endParaRPr lang="es-CO"/>
        </a:p>
      </dgm:t>
    </dgm:pt>
    <dgm:pt modelId="{CF228C06-998A-47D1-995D-C6608D813E91}" type="sibTrans" cxnId="{AE6BC12F-0367-4321-AE71-E8CC845B0995}">
      <dgm:prSet/>
      <dgm:spPr/>
      <dgm:t>
        <a:bodyPr/>
        <a:lstStyle/>
        <a:p>
          <a:endParaRPr lang="es-CO"/>
        </a:p>
      </dgm:t>
    </dgm:pt>
    <dgm:pt modelId="{E54E3183-C626-43C5-9F78-DACB8723C47F}">
      <dgm:prSet custT="1"/>
      <dgm:spPr>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69275" tIns="41910" rIns="78232" bIns="41910" numCol="1" spcCol="1270" anchor="ctr" anchorCtr="0"/>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Suministro e Instalación de seis (6) cámaras IP, 4 Megapíxeles Lente </a:t>
          </a:r>
          <a:r>
            <a:rPr lang="es-CO" sz="1200" b="0" kern="1200" dirty="0" err="1">
              <a:solidFill>
                <a:prstClr val="black"/>
              </a:solidFill>
              <a:latin typeface="Calibri" panose="020F0502020204030204"/>
              <a:ea typeface="+mn-ea"/>
              <a:cs typeface="+mn-cs"/>
            </a:rPr>
            <a:t>Varifocal</a:t>
          </a:r>
          <a:r>
            <a:rPr lang="es-CO" sz="1200" b="0" kern="1200" dirty="0">
              <a:solidFill>
                <a:prstClr val="black"/>
              </a:solidFill>
              <a:latin typeface="Calibri" panose="020F0502020204030204"/>
              <a:ea typeface="+mn-ea"/>
              <a:cs typeface="+mn-cs"/>
            </a:rPr>
            <a:t> 2,8-12 mm, para Barranquilla (2), Medellín (2), Bogotá Archivo Gestión Documental (1), Bogotá sede principal (1).</a:t>
          </a:r>
        </a:p>
      </dgm:t>
    </dgm:pt>
    <dgm:pt modelId="{C8C6AD0F-737D-4C18-BB83-2A51CD667021}" type="parTrans" cxnId="{04C528CA-B70E-4BA3-9022-302272A01487}">
      <dgm:prSet/>
      <dgm:spPr/>
      <dgm:t>
        <a:bodyPr/>
        <a:lstStyle/>
        <a:p>
          <a:endParaRPr lang="es-CO"/>
        </a:p>
      </dgm:t>
    </dgm:pt>
    <dgm:pt modelId="{7C69EE44-85A6-4F81-AC90-4C6D0CA573B6}" type="sibTrans" cxnId="{04C528CA-B70E-4BA3-9022-302272A01487}">
      <dgm:prSet/>
      <dgm:spPr/>
      <dgm:t>
        <a:bodyPr/>
        <a:lstStyle/>
        <a:p>
          <a:endParaRPr lang="es-CO"/>
        </a:p>
      </dgm:t>
    </dgm:pt>
    <dgm:pt modelId="{0A84B7A0-EDCE-4B22-B8B4-1C8CC4B24DA7}">
      <dgm:prSet custT="1"/>
      <dgm:spPr>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69275" tIns="41910" rIns="78232" bIns="41910" numCol="1" spcCol="1270" anchor="ctr" anchorCtr="0"/>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Cambio y Suministro de cuatro (4) monitores de 32" 80cm LED  32J4290 HD modelo 2020, marca Samsung, en la sede principal para mejor visualización y Resolución.</a:t>
          </a:r>
        </a:p>
      </dgm:t>
    </dgm:pt>
    <dgm:pt modelId="{27A41605-B4FA-464C-9319-07542F0A9EE4}" type="sibTrans" cxnId="{320EEC70-1638-4A01-98BE-6320C87992D4}">
      <dgm:prSet/>
      <dgm:spPr/>
      <dgm:t>
        <a:bodyPr/>
        <a:lstStyle/>
        <a:p>
          <a:endParaRPr lang="es-CO"/>
        </a:p>
      </dgm:t>
    </dgm:pt>
    <dgm:pt modelId="{C1C1AD81-5018-47A6-B1B6-06C9E66226DC}" type="parTrans" cxnId="{320EEC70-1638-4A01-98BE-6320C87992D4}">
      <dgm:prSet/>
      <dgm:spPr/>
      <dgm:t>
        <a:bodyPr/>
        <a:lstStyle/>
        <a:p>
          <a:endParaRPr lang="es-CO"/>
        </a:p>
      </dgm:t>
    </dgm:pt>
    <dgm:pt modelId="{0670D87E-C90E-40EC-B683-BC871FB75215}" type="pres">
      <dgm:prSet presAssocID="{71226885-04C3-4188-8ECB-A67D5CFDD111}" presName="linear" presStyleCnt="0">
        <dgm:presLayoutVars>
          <dgm:dir/>
          <dgm:resizeHandles val="exact"/>
        </dgm:presLayoutVars>
      </dgm:prSet>
      <dgm:spPr/>
    </dgm:pt>
    <dgm:pt modelId="{2294AA33-9B99-4C4F-938C-68821138E28B}" type="pres">
      <dgm:prSet presAssocID="{A1E8E02D-C7D3-45F9-8B05-7D282A3DB556}" presName="comp" presStyleCnt="0"/>
      <dgm:spPr/>
    </dgm:pt>
    <dgm:pt modelId="{1D0D127A-B0F3-437F-9C3B-6982D1B8043C}" type="pres">
      <dgm:prSet presAssocID="{A1E8E02D-C7D3-45F9-8B05-7D282A3DB556}" presName="box" presStyleLbl="node1" presStyleIdx="0" presStyleCnt="3"/>
      <dgm:spPr/>
    </dgm:pt>
    <dgm:pt modelId="{96290222-CF9C-476F-B55D-1A9450E04E0D}" type="pres">
      <dgm:prSet presAssocID="{A1E8E02D-C7D3-45F9-8B05-7D282A3DB556}" presName="img" presStyleLbl="fgImgPlace1" presStyleIdx="0" presStyleCnt="3"/>
      <dgm:spPr/>
    </dgm:pt>
    <dgm:pt modelId="{7CB3EE55-3AAB-4CC3-847D-CCE9B59440D2}" type="pres">
      <dgm:prSet presAssocID="{A1E8E02D-C7D3-45F9-8B05-7D282A3DB556}" presName="text" presStyleLbl="node1" presStyleIdx="0" presStyleCnt="3">
        <dgm:presLayoutVars>
          <dgm:bulletEnabled val="1"/>
        </dgm:presLayoutVars>
      </dgm:prSet>
      <dgm:spPr/>
    </dgm:pt>
    <dgm:pt modelId="{741500B1-DDBD-4E5E-9DC2-737DBC61370A}" type="pres">
      <dgm:prSet presAssocID="{CF228C06-998A-47D1-995D-C6608D813E91}" presName="spacer" presStyleCnt="0"/>
      <dgm:spPr/>
    </dgm:pt>
    <dgm:pt modelId="{55EA7EF7-796B-499A-B4AD-3F4011FA5D92}" type="pres">
      <dgm:prSet presAssocID="{0A84B7A0-EDCE-4B22-B8B4-1C8CC4B24DA7}" presName="comp" presStyleCnt="0"/>
      <dgm:spPr/>
    </dgm:pt>
    <dgm:pt modelId="{4CD8EC8A-EB69-4D11-86BE-8564BDDFDB20}" type="pres">
      <dgm:prSet presAssocID="{0A84B7A0-EDCE-4B22-B8B4-1C8CC4B24DA7}" presName="box" presStyleLbl="node1" presStyleIdx="1" presStyleCnt="3"/>
      <dgm:spPr/>
    </dgm:pt>
    <dgm:pt modelId="{DAF4713B-0F78-4EB9-9A4A-6DBAC909FD88}" type="pres">
      <dgm:prSet presAssocID="{0A84B7A0-EDCE-4B22-B8B4-1C8CC4B24DA7}" presName="img" presStyleLbl="fgImgPlace1" presStyleIdx="1" presStyleCnt="3"/>
      <dgm:spPr/>
    </dgm:pt>
    <dgm:pt modelId="{194B06B9-FFEF-4BFD-A5FF-12F601DD163E}" type="pres">
      <dgm:prSet presAssocID="{0A84B7A0-EDCE-4B22-B8B4-1C8CC4B24DA7}" presName="text" presStyleLbl="node1" presStyleIdx="1" presStyleCnt="3">
        <dgm:presLayoutVars>
          <dgm:bulletEnabled val="1"/>
        </dgm:presLayoutVars>
      </dgm:prSet>
      <dgm:spPr/>
    </dgm:pt>
    <dgm:pt modelId="{601C3170-F9A2-4420-9318-4CE917EFF06F}" type="pres">
      <dgm:prSet presAssocID="{27A41605-B4FA-464C-9319-07542F0A9EE4}" presName="spacer" presStyleCnt="0"/>
      <dgm:spPr/>
    </dgm:pt>
    <dgm:pt modelId="{E9D38F5E-93D7-4A22-ACAC-86DDBF9F10F1}" type="pres">
      <dgm:prSet presAssocID="{E54E3183-C626-43C5-9F78-DACB8723C47F}" presName="comp" presStyleCnt="0"/>
      <dgm:spPr/>
    </dgm:pt>
    <dgm:pt modelId="{5744D515-F8CF-49BC-AC29-4577DCB4F9DD}" type="pres">
      <dgm:prSet presAssocID="{E54E3183-C626-43C5-9F78-DACB8723C47F}" presName="box" presStyleLbl="node1" presStyleIdx="2" presStyleCnt="3"/>
      <dgm:spPr/>
    </dgm:pt>
    <dgm:pt modelId="{6BCEBF2F-2CB9-40E8-9843-E47F019AE60F}" type="pres">
      <dgm:prSet presAssocID="{E54E3183-C626-43C5-9F78-DACB8723C47F}" presName="img" presStyleLbl="fgImgPlace1" presStyleIdx="2" presStyleCnt="3"/>
      <dgm:spPr/>
    </dgm:pt>
    <dgm:pt modelId="{9602E577-CFBA-4174-8AE4-54D75DCE907B}" type="pres">
      <dgm:prSet presAssocID="{E54E3183-C626-43C5-9F78-DACB8723C47F}" presName="text" presStyleLbl="node1" presStyleIdx="2" presStyleCnt="3">
        <dgm:presLayoutVars>
          <dgm:bulletEnabled val="1"/>
        </dgm:presLayoutVars>
      </dgm:prSet>
      <dgm:spPr/>
    </dgm:pt>
  </dgm:ptLst>
  <dgm:cxnLst>
    <dgm:cxn modelId="{99BAF201-1FE6-4D50-9B6C-237F5DF2FBEF}" type="presOf" srcId="{0A84B7A0-EDCE-4B22-B8B4-1C8CC4B24DA7}" destId="{194B06B9-FFEF-4BFD-A5FF-12F601DD163E}" srcOrd="1" destOrd="0" presId="urn:microsoft.com/office/officeart/2005/8/layout/vList4"/>
    <dgm:cxn modelId="{229DC718-6C31-4AD0-8210-0AAB62B21219}" type="presOf" srcId="{A1E8E02D-C7D3-45F9-8B05-7D282A3DB556}" destId="{7CB3EE55-3AAB-4CC3-847D-CCE9B59440D2}" srcOrd="1" destOrd="0" presId="urn:microsoft.com/office/officeart/2005/8/layout/vList4"/>
    <dgm:cxn modelId="{EFFBF41D-05C6-47E0-8E83-52A3C8EF4777}" type="presOf" srcId="{A1E8E02D-C7D3-45F9-8B05-7D282A3DB556}" destId="{1D0D127A-B0F3-437F-9C3B-6982D1B8043C}" srcOrd="0" destOrd="0" presId="urn:microsoft.com/office/officeart/2005/8/layout/vList4"/>
    <dgm:cxn modelId="{AE6BC12F-0367-4321-AE71-E8CC845B0995}" srcId="{71226885-04C3-4188-8ECB-A67D5CFDD111}" destId="{A1E8E02D-C7D3-45F9-8B05-7D282A3DB556}" srcOrd="0" destOrd="0" parTransId="{4A3EBBC8-FA27-483F-9A38-EC1FBB8419BA}" sibTransId="{CF228C06-998A-47D1-995D-C6608D813E91}"/>
    <dgm:cxn modelId="{2259D546-2224-49A4-9C40-39F26978F4A0}" type="presOf" srcId="{E54E3183-C626-43C5-9F78-DACB8723C47F}" destId="{9602E577-CFBA-4174-8AE4-54D75DCE907B}" srcOrd="1" destOrd="0" presId="urn:microsoft.com/office/officeart/2005/8/layout/vList4"/>
    <dgm:cxn modelId="{8583916E-3522-4577-8053-1BA289130271}" type="presOf" srcId="{71226885-04C3-4188-8ECB-A67D5CFDD111}" destId="{0670D87E-C90E-40EC-B683-BC871FB75215}" srcOrd="0" destOrd="0" presId="urn:microsoft.com/office/officeart/2005/8/layout/vList4"/>
    <dgm:cxn modelId="{320EEC70-1638-4A01-98BE-6320C87992D4}" srcId="{71226885-04C3-4188-8ECB-A67D5CFDD111}" destId="{0A84B7A0-EDCE-4B22-B8B4-1C8CC4B24DA7}" srcOrd="1" destOrd="0" parTransId="{C1C1AD81-5018-47A6-B1B6-06C9E66226DC}" sibTransId="{27A41605-B4FA-464C-9319-07542F0A9EE4}"/>
    <dgm:cxn modelId="{A4FD7FAF-1861-4854-B12B-20728306E716}" type="presOf" srcId="{0A84B7A0-EDCE-4B22-B8B4-1C8CC4B24DA7}" destId="{4CD8EC8A-EB69-4D11-86BE-8564BDDFDB20}" srcOrd="0" destOrd="0" presId="urn:microsoft.com/office/officeart/2005/8/layout/vList4"/>
    <dgm:cxn modelId="{04C528CA-B70E-4BA3-9022-302272A01487}" srcId="{71226885-04C3-4188-8ECB-A67D5CFDD111}" destId="{E54E3183-C626-43C5-9F78-DACB8723C47F}" srcOrd="2" destOrd="0" parTransId="{C8C6AD0F-737D-4C18-BB83-2A51CD667021}" sibTransId="{7C69EE44-85A6-4F81-AC90-4C6D0CA573B6}"/>
    <dgm:cxn modelId="{FBC0C0E0-103E-4797-BC64-48D33DB296B4}" type="presOf" srcId="{E54E3183-C626-43C5-9F78-DACB8723C47F}" destId="{5744D515-F8CF-49BC-AC29-4577DCB4F9DD}" srcOrd="0" destOrd="0" presId="urn:microsoft.com/office/officeart/2005/8/layout/vList4"/>
    <dgm:cxn modelId="{F67145B6-B955-47A1-AE40-DF8F14FA3917}" type="presParOf" srcId="{0670D87E-C90E-40EC-B683-BC871FB75215}" destId="{2294AA33-9B99-4C4F-938C-68821138E28B}" srcOrd="0" destOrd="0" presId="urn:microsoft.com/office/officeart/2005/8/layout/vList4"/>
    <dgm:cxn modelId="{8D7B7C09-56A5-48B3-A8AF-E892A02BEEAD}" type="presParOf" srcId="{2294AA33-9B99-4C4F-938C-68821138E28B}" destId="{1D0D127A-B0F3-437F-9C3B-6982D1B8043C}" srcOrd="0" destOrd="0" presId="urn:microsoft.com/office/officeart/2005/8/layout/vList4"/>
    <dgm:cxn modelId="{F989E559-FE9F-400E-ABE0-456DF04BEDF4}" type="presParOf" srcId="{2294AA33-9B99-4C4F-938C-68821138E28B}" destId="{96290222-CF9C-476F-B55D-1A9450E04E0D}" srcOrd="1" destOrd="0" presId="urn:microsoft.com/office/officeart/2005/8/layout/vList4"/>
    <dgm:cxn modelId="{3E4181DE-B5DD-4FEA-91F7-87B86C5A5C94}" type="presParOf" srcId="{2294AA33-9B99-4C4F-938C-68821138E28B}" destId="{7CB3EE55-3AAB-4CC3-847D-CCE9B59440D2}" srcOrd="2" destOrd="0" presId="urn:microsoft.com/office/officeart/2005/8/layout/vList4"/>
    <dgm:cxn modelId="{7F713FAE-D89F-4D58-B544-8B98B735D83F}" type="presParOf" srcId="{0670D87E-C90E-40EC-B683-BC871FB75215}" destId="{741500B1-DDBD-4E5E-9DC2-737DBC61370A}" srcOrd="1" destOrd="0" presId="urn:microsoft.com/office/officeart/2005/8/layout/vList4"/>
    <dgm:cxn modelId="{38F07346-B903-433E-A464-2004010BEB78}" type="presParOf" srcId="{0670D87E-C90E-40EC-B683-BC871FB75215}" destId="{55EA7EF7-796B-499A-B4AD-3F4011FA5D92}" srcOrd="2" destOrd="0" presId="urn:microsoft.com/office/officeart/2005/8/layout/vList4"/>
    <dgm:cxn modelId="{ED822D07-22E5-422C-A945-03FA43536EB6}" type="presParOf" srcId="{55EA7EF7-796B-499A-B4AD-3F4011FA5D92}" destId="{4CD8EC8A-EB69-4D11-86BE-8564BDDFDB20}" srcOrd="0" destOrd="0" presId="urn:microsoft.com/office/officeart/2005/8/layout/vList4"/>
    <dgm:cxn modelId="{CB9912BC-F82A-4EDD-B9DE-C83E2E07E1FC}" type="presParOf" srcId="{55EA7EF7-796B-499A-B4AD-3F4011FA5D92}" destId="{DAF4713B-0F78-4EB9-9A4A-6DBAC909FD88}" srcOrd="1" destOrd="0" presId="urn:microsoft.com/office/officeart/2005/8/layout/vList4"/>
    <dgm:cxn modelId="{5F7BB7D6-E7B0-4745-86D9-87557311C71F}" type="presParOf" srcId="{55EA7EF7-796B-499A-B4AD-3F4011FA5D92}" destId="{194B06B9-FFEF-4BFD-A5FF-12F601DD163E}" srcOrd="2" destOrd="0" presId="urn:microsoft.com/office/officeart/2005/8/layout/vList4"/>
    <dgm:cxn modelId="{E0E12A9E-90E1-48D8-A2D7-C44362957E8A}" type="presParOf" srcId="{0670D87E-C90E-40EC-B683-BC871FB75215}" destId="{601C3170-F9A2-4420-9318-4CE917EFF06F}" srcOrd="3" destOrd="0" presId="urn:microsoft.com/office/officeart/2005/8/layout/vList4"/>
    <dgm:cxn modelId="{1EC79426-9E81-4521-B7D4-0A618454B3EA}" type="presParOf" srcId="{0670D87E-C90E-40EC-B683-BC871FB75215}" destId="{E9D38F5E-93D7-4A22-ACAC-86DDBF9F10F1}" srcOrd="4" destOrd="0" presId="urn:microsoft.com/office/officeart/2005/8/layout/vList4"/>
    <dgm:cxn modelId="{823D1692-6ADB-4491-B832-FA85F9D05579}" type="presParOf" srcId="{E9D38F5E-93D7-4A22-ACAC-86DDBF9F10F1}" destId="{5744D515-F8CF-49BC-AC29-4577DCB4F9DD}" srcOrd="0" destOrd="0" presId="urn:microsoft.com/office/officeart/2005/8/layout/vList4"/>
    <dgm:cxn modelId="{FABA4E87-A92A-4240-B93E-1649073D1EFD}" type="presParOf" srcId="{E9D38F5E-93D7-4A22-ACAC-86DDBF9F10F1}" destId="{6BCEBF2F-2CB9-40E8-9843-E47F019AE60F}" srcOrd="1" destOrd="0" presId="urn:microsoft.com/office/officeart/2005/8/layout/vList4"/>
    <dgm:cxn modelId="{A0844B81-C539-411C-9375-DC11C4A345D1}" type="presParOf" srcId="{E9D38F5E-93D7-4A22-ACAC-86DDBF9F10F1}" destId="{9602E577-CFBA-4174-8AE4-54D75DCE907B}"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52EA8-7D5E-449F-A5D4-B01C0AC7F908}" type="doc">
      <dgm:prSet loTypeId="urn:microsoft.com/office/officeart/2005/8/layout/vList3" loCatId="list" qsTypeId="urn:microsoft.com/office/officeart/2005/8/quickstyle/3d2" qsCatId="3D" csTypeId="urn:microsoft.com/office/officeart/2005/8/colors/accent1_2" csCatId="accent1" phldr="1"/>
      <dgm:spPr/>
    </dgm:pt>
    <dgm:pt modelId="{5A9C8811-9597-4E2B-86F7-91327E5EBE25}">
      <dgm:prSet custT="1"/>
      <dgm:spPr/>
      <dgm:t>
        <a:bodyPr/>
        <a:lstStyle/>
        <a:p>
          <a:r>
            <a:rPr lang="es-ES" sz="2400" b="0" kern="1200" dirty="0"/>
            <a:t>2 puntos porcentuales por </a:t>
          </a:r>
          <a:r>
            <a:rPr lang="es-ES" sz="2400" b="0" kern="1200" dirty="0">
              <a:solidFill>
                <a:prstClr val="white"/>
              </a:solidFill>
              <a:latin typeface="+mn-lt"/>
              <a:ea typeface="+mn-ea"/>
              <a:cs typeface="+mn-cs"/>
            </a:rPr>
            <a:t>debajo del</a:t>
          </a:r>
          <a:r>
            <a:rPr lang="es-ES" sz="2400" b="0" kern="1200" dirty="0"/>
            <a:t>  IPC Anual + Incremento de Ley.</a:t>
          </a:r>
          <a:endParaRPr lang="es-CO" sz="2400" b="0" kern="1200" dirty="0"/>
        </a:p>
      </dgm:t>
    </dgm:pt>
    <dgm:pt modelId="{49D5A8DB-054B-4F69-905A-4F8259A85AE7}" type="parTrans" cxnId="{31A6C288-8F48-4A36-92B1-C1FCE18D4F78}">
      <dgm:prSet/>
      <dgm:spPr/>
      <dgm:t>
        <a:bodyPr/>
        <a:lstStyle/>
        <a:p>
          <a:endParaRPr lang="es-CO"/>
        </a:p>
      </dgm:t>
    </dgm:pt>
    <dgm:pt modelId="{F273FF41-023D-412A-AE61-A1842F33A79C}" type="sibTrans" cxnId="{31A6C288-8F48-4A36-92B1-C1FCE18D4F78}">
      <dgm:prSet/>
      <dgm:spPr/>
      <dgm:t>
        <a:bodyPr/>
        <a:lstStyle/>
        <a:p>
          <a:endParaRPr lang="es-CO"/>
        </a:p>
      </dgm:t>
    </dgm:pt>
    <dgm:pt modelId="{0BC9DC75-C4DB-4FE1-A284-34EDB3A27B2B}">
      <dgm:prSet/>
      <dgm:spPr/>
      <dgm:t>
        <a:bodyPr/>
        <a:lstStyle/>
        <a:p>
          <a:r>
            <a:rPr lang="es-ES" dirty="0"/>
            <a:t>Desinfección ambiental o control de hongos en el Archivo central por vaporización.  2 veces en el año.</a:t>
          </a:r>
          <a:endParaRPr lang="es-CO" dirty="0"/>
        </a:p>
      </dgm:t>
    </dgm:pt>
    <dgm:pt modelId="{E397E322-42BA-48B1-8CF0-C68B06B55DEF}" type="parTrans" cxnId="{C3C815D8-F904-406F-BF3F-4EA06FFFDF06}">
      <dgm:prSet/>
      <dgm:spPr/>
      <dgm:t>
        <a:bodyPr/>
        <a:lstStyle/>
        <a:p>
          <a:endParaRPr lang="es-CO"/>
        </a:p>
      </dgm:t>
    </dgm:pt>
    <dgm:pt modelId="{5051F2EB-71AB-4391-9D81-1E316877DD4D}" type="sibTrans" cxnId="{C3C815D8-F904-406F-BF3F-4EA06FFFDF06}">
      <dgm:prSet/>
      <dgm:spPr/>
      <dgm:t>
        <a:bodyPr/>
        <a:lstStyle/>
        <a:p>
          <a:endParaRPr lang="es-CO"/>
        </a:p>
      </dgm:t>
    </dgm:pt>
    <dgm:pt modelId="{24100BC5-BA05-47A0-A007-63FF27FA1412}">
      <dgm:prSet/>
      <dgm:spPr/>
      <dgm:t>
        <a:bodyPr/>
        <a:lstStyle/>
        <a:p>
          <a:r>
            <a:rPr lang="es-ES" dirty="0"/>
            <a:t>Limpieza y desinfección de áreas por desodorización electrónica (ozono). 8 veces en el año.</a:t>
          </a:r>
          <a:endParaRPr lang="es-CO" dirty="0"/>
        </a:p>
      </dgm:t>
    </dgm:pt>
    <dgm:pt modelId="{02D76A66-B69D-4CDE-AF90-2857C3BA97F6}" type="parTrans" cxnId="{3123A041-A17F-48C1-8DD1-9999AC0CCB42}">
      <dgm:prSet/>
      <dgm:spPr/>
      <dgm:t>
        <a:bodyPr/>
        <a:lstStyle/>
        <a:p>
          <a:endParaRPr lang="es-CO"/>
        </a:p>
      </dgm:t>
    </dgm:pt>
    <dgm:pt modelId="{B7CDC5A6-7A63-4947-BA1D-06C9AE656F21}" type="sibTrans" cxnId="{3123A041-A17F-48C1-8DD1-9999AC0CCB42}">
      <dgm:prSet/>
      <dgm:spPr/>
      <dgm:t>
        <a:bodyPr/>
        <a:lstStyle/>
        <a:p>
          <a:endParaRPr lang="es-CO"/>
        </a:p>
      </dgm:t>
    </dgm:pt>
    <dgm:pt modelId="{D021DFDB-8802-4394-9906-38407486AA91}">
      <dgm:prSet/>
      <dgm:spPr/>
      <dgm:t>
        <a:bodyPr/>
        <a:lstStyle/>
        <a:p>
          <a:r>
            <a:rPr lang="es-ES" dirty="0"/>
            <a:t>Control integrado de plagas (ácaros) por combustión controlada especializada en archivo. 2 veces en el año.</a:t>
          </a:r>
          <a:endParaRPr lang="es-CO" dirty="0"/>
        </a:p>
      </dgm:t>
    </dgm:pt>
    <dgm:pt modelId="{9634225D-CA9C-4B82-B178-7FB36D4A5641}" type="parTrans" cxnId="{0D9D07AC-2648-44E2-8D60-9E3FE9000766}">
      <dgm:prSet/>
      <dgm:spPr/>
      <dgm:t>
        <a:bodyPr/>
        <a:lstStyle/>
        <a:p>
          <a:endParaRPr lang="es-CO"/>
        </a:p>
      </dgm:t>
    </dgm:pt>
    <dgm:pt modelId="{1B5B0C39-999F-400A-8957-6E322E01DF62}" type="sibTrans" cxnId="{0D9D07AC-2648-44E2-8D60-9E3FE9000766}">
      <dgm:prSet/>
      <dgm:spPr/>
      <dgm:t>
        <a:bodyPr/>
        <a:lstStyle/>
        <a:p>
          <a:endParaRPr lang="es-CO"/>
        </a:p>
      </dgm:t>
    </dgm:pt>
    <dgm:pt modelId="{CCEC6D20-4E2C-4375-ACD5-9ACACF071954}" type="pres">
      <dgm:prSet presAssocID="{8F652EA8-7D5E-449F-A5D4-B01C0AC7F908}" presName="linearFlow" presStyleCnt="0">
        <dgm:presLayoutVars>
          <dgm:dir/>
          <dgm:resizeHandles val="exact"/>
        </dgm:presLayoutVars>
      </dgm:prSet>
      <dgm:spPr/>
    </dgm:pt>
    <dgm:pt modelId="{DCA041FF-FC99-42C3-9B3D-74469EF598E1}" type="pres">
      <dgm:prSet presAssocID="{5A9C8811-9597-4E2B-86F7-91327E5EBE25}" presName="composite" presStyleCnt="0"/>
      <dgm:spPr/>
    </dgm:pt>
    <dgm:pt modelId="{F46F5D0A-00BC-4576-9D54-81C84C3E97B8}" type="pres">
      <dgm:prSet presAssocID="{5A9C8811-9597-4E2B-86F7-91327E5EBE25}" presName="imgShp" presStyleLbl="fgImgPlac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2856" b="2856"/>
          </a:stretch>
        </a:blipFill>
      </dgm:spPr>
    </dgm:pt>
    <dgm:pt modelId="{87C9A139-4BDA-4F67-9561-036A199BDBF4}" type="pres">
      <dgm:prSet presAssocID="{5A9C8811-9597-4E2B-86F7-91327E5EBE25}" presName="txShp" presStyleLbl="node1" presStyleIdx="0" presStyleCnt="4">
        <dgm:presLayoutVars>
          <dgm:bulletEnabled val="1"/>
        </dgm:presLayoutVars>
      </dgm:prSet>
      <dgm:spPr/>
    </dgm:pt>
    <dgm:pt modelId="{0C0844DF-8839-40FD-B8C3-59B9CC55CA14}" type="pres">
      <dgm:prSet presAssocID="{F273FF41-023D-412A-AE61-A1842F33A79C}" presName="spacing" presStyleCnt="0"/>
      <dgm:spPr/>
    </dgm:pt>
    <dgm:pt modelId="{B035F008-6C9F-472C-892A-D3F204F097EC}" type="pres">
      <dgm:prSet presAssocID="{0BC9DC75-C4DB-4FE1-A284-34EDB3A27B2B}" presName="composite" presStyleCnt="0"/>
      <dgm:spPr/>
    </dgm:pt>
    <dgm:pt modelId="{4CA471DD-9B94-42AE-8363-D8BFF01183AE}" type="pres">
      <dgm:prSet presAssocID="{0BC9DC75-C4DB-4FE1-A284-34EDB3A27B2B}" presName="imgShp" presStyleLbl="fgImgPlace1" presStyleIdx="1" presStyleCnt="4"/>
      <dgm:spPr>
        <a:blipFill dpi="0" rotWithShape="1">
          <a:blip xmlns:r="http://schemas.openxmlformats.org/officeDocument/2006/relationships" r:embed="rId2"/>
          <a:srcRect/>
          <a:stretch>
            <a:fillRect l="-7402" t="11049" r="-7402" b="11049"/>
          </a:stretch>
        </a:blipFill>
      </dgm:spPr>
    </dgm:pt>
    <dgm:pt modelId="{B6C2A76C-B30B-4529-B240-BCE43FA9EB29}" type="pres">
      <dgm:prSet presAssocID="{0BC9DC75-C4DB-4FE1-A284-34EDB3A27B2B}" presName="txShp" presStyleLbl="node1" presStyleIdx="1" presStyleCnt="4">
        <dgm:presLayoutVars>
          <dgm:bulletEnabled val="1"/>
        </dgm:presLayoutVars>
      </dgm:prSet>
      <dgm:spPr/>
    </dgm:pt>
    <dgm:pt modelId="{64C312CC-D5F1-4956-BD89-74F6F35C034F}" type="pres">
      <dgm:prSet presAssocID="{5051F2EB-71AB-4391-9D81-1E316877DD4D}" presName="spacing" presStyleCnt="0"/>
      <dgm:spPr/>
    </dgm:pt>
    <dgm:pt modelId="{C14D1752-DBE2-4C63-A408-1A9A12EE2DC3}" type="pres">
      <dgm:prSet presAssocID="{D021DFDB-8802-4394-9906-38407486AA91}" presName="composite" presStyleCnt="0"/>
      <dgm:spPr/>
    </dgm:pt>
    <dgm:pt modelId="{E9B22C2D-A58D-493D-AB95-9E559E141AA3}" type="pres">
      <dgm:prSet presAssocID="{D021DFDB-8802-4394-9906-38407486AA91}"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dgm:spPr>
    </dgm:pt>
    <dgm:pt modelId="{7B24AD22-0EEB-4B1A-9909-46B47B1FC9BE}" type="pres">
      <dgm:prSet presAssocID="{D021DFDB-8802-4394-9906-38407486AA91}" presName="txShp" presStyleLbl="node1" presStyleIdx="2" presStyleCnt="4">
        <dgm:presLayoutVars>
          <dgm:bulletEnabled val="1"/>
        </dgm:presLayoutVars>
      </dgm:prSet>
      <dgm:spPr/>
    </dgm:pt>
    <dgm:pt modelId="{E0C41C26-F60E-4A06-9CF3-0DF6D0D4C83D}" type="pres">
      <dgm:prSet presAssocID="{1B5B0C39-999F-400A-8957-6E322E01DF62}" presName="spacing" presStyleCnt="0"/>
      <dgm:spPr/>
    </dgm:pt>
    <dgm:pt modelId="{F818AD14-02BD-4267-91EC-DC60513E8C81}" type="pres">
      <dgm:prSet presAssocID="{24100BC5-BA05-47A0-A007-63FF27FA1412}" presName="composite" presStyleCnt="0"/>
      <dgm:spPr/>
    </dgm:pt>
    <dgm:pt modelId="{A28AD7BC-F792-47E8-9AE6-AAA071DA700D}" type="pres">
      <dgm:prSet presAssocID="{24100BC5-BA05-47A0-A007-63FF27FA1412}" presName="imgShp" presStyleLbl="fgImgPlace1" presStyleIdx="3" presStyleCnt="4"/>
      <dgm:spPr>
        <a:blipFill dpi="0" rotWithShape="1">
          <a:blip xmlns:r="http://schemas.openxmlformats.org/officeDocument/2006/relationships" r:embed="rId4"/>
          <a:srcRect/>
          <a:stretch>
            <a:fillRect l="-15602" t="8999" r="-15602" b="8999"/>
          </a:stretch>
        </a:blipFill>
      </dgm:spPr>
    </dgm:pt>
    <dgm:pt modelId="{808C02DE-FDA7-4294-923E-2231AB758C35}" type="pres">
      <dgm:prSet presAssocID="{24100BC5-BA05-47A0-A007-63FF27FA1412}" presName="txShp" presStyleLbl="node1" presStyleIdx="3" presStyleCnt="4">
        <dgm:presLayoutVars>
          <dgm:bulletEnabled val="1"/>
        </dgm:presLayoutVars>
      </dgm:prSet>
      <dgm:spPr/>
    </dgm:pt>
  </dgm:ptLst>
  <dgm:cxnLst>
    <dgm:cxn modelId="{6D61DA2B-D833-4FC2-B7E4-A0953705165B}" type="presOf" srcId="{8F652EA8-7D5E-449F-A5D4-B01C0AC7F908}" destId="{CCEC6D20-4E2C-4375-ACD5-9ACACF071954}" srcOrd="0" destOrd="0" presId="urn:microsoft.com/office/officeart/2005/8/layout/vList3"/>
    <dgm:cxn modelId="{3123A041-A17F-48C1-8DD1-9999AC0CCB42}" srcId="{8F652EA8-7D5E-449F-A5D4-B01C0AC7F908}" destId="{24100BC5-BA05-47A0-A007-63FF27FA1412}" srcOrd="3" destOrd="0" parTransId="{02D76A66-B69D-4CDE-AF90-2857C3BA97F6}" sibTransId="{B7CDC5A6-7A63-4947-BA1D-06C9AE656F21}"/>
    <dgm:cxn modelId="{4D129980-FABC-44B1-B0E4-F58FC690D9DD}" type="presOf" srcId="{0BC9DC75-C4DB-4FE1-A284-34EDB3A27B2B}" destId="{B6C2A76C-B30B-4529-B240-BCE43FA9EB29}" srcOrd="0" destOrd="0" presId="urn:microsoft.com/office/officeart/2005/8/layout/vList3"/>
    <dgm:cxn modelId="{31A6C288-8F48-4A36-92B1-C1FCE18D4F78}" srcId="{8F652EA8-7D5E-449F-A5D4-B01C0AC7F908}" destId="{5A9C8811-9597-4E2B-86F7-91327E5EBE25}" srcOrd="0" destOrd="0" parTransId="{49D5A8DB-054B-4F69-905A-4F8259A85AE7}" sibTransId="{F273FF41-023D-412A-AE61-A1842F33A79C}"/>
    <dgm:cxn modelId="{097CEB91-622B-4C59-B31D-E7561F4866A8}" type="presOf" srcId="{5A9C8811-9597-4E2B-86F7-91327E5EBE25}" destId="{87C9A139-4BDA-4F67-9561-036A199BDBF4}" srcOrd="0" destOrd="0" presId="urn:microsoft.com/office/officeart/2005/8/layout/vList3"/>
    <dgm:cxn modelId="{60124696-F238-4F9E-8AF7-72475A2FD1A6}" type="presOf" srcId="{24100BC5-BA05-47A0-A007-63FF27FA1412}" destId="{808C02DE-FDA7-4294-923E-2231AB758C35}" srcOrd="0" destOrd="0" presId="urn:microsoft.com/office/officeart/2005/8/layout/vList3"/>
    <dgm:cxn modelId="{0D9D07AC-2648-44E2-8D60-9E3FE9000766}" srcId="{8F652EA8-7D5E-449F-A5D4-B01C0AC7F908}" destId="{D021DFDB-8802-4394-9906-38407486AA91}" srcOrd="2" destOrd="0" parTransId="{9634225D-CA9C-4B82-B178-7FB36D4A5641}" sibTransId="{1B5B0C39-999F-400A-8957-6E322E01DF62}"/>
    <dgm:cxn modelId="{0E22C7B7-07EF-4983-B43A-37FC854C6BA6}" type="presOf" srcId="{D021DFDB-8802-4394-9906-38407486AA91}" destId="{7B24AD22-0EEB-4B1A-9909-46B47B1FC9BE}" srcOrd="0" destOrd="0" presId="urn:microsoft.com/office/officeart/2005/8/layout/vList3"/>
    <dgm:cxn modelId="{C3C815D8-F904-406F-BF3F-4EA06FFFDF06}" srcId="{8F652EA8-7D5E-449F-A5D4-B01C0AC7F908}" destId="{0BC9DC75-C4DB-4FE1-A284-34EDB3A27B2B}" srcOrd="1" destOrd="0" parTransId="{E397E322-42BA-48B1-8CF0-C68B06B55DEF}" sibTransId="{5051F2EB-71AB-4391-9D81-1E316877DD4D}"/>
    <dgm:cxn modelId="{29E6AA09-1784-41E3-8D55-F2E0F7B490B2}" type="presParOf" srcId="{CCEC6D20-4E2C-4375-ACD5-9ACACF071954}" destId="{DCA041FF-FC99-42C3-9B3D-74469EF598E1}" srcOrd="0" destOrd="0" presId="urn:microsoft.com/office/officeart/2005/8/layout/vList3"/>
    <dgm:cxn modelId="{8D76E3E3-2B4B-4382-881F-40B901913093}" type="presParOf" srcId="{DCA041FF-FC99-42C3-9B3D-74469EF598E1}" destId="{F46F5D0A-00BC-4576-9D54-81C84C3E97B8}" srcOrd="0" destOrd="0" presId="urn:microsoft.com/office/officeart/2005/8/layout/vList3"/>
    <dgm:cxn modelId="{2F0DE691-8C56-4D8A-B29C-B7F0D4BFAFAB}" type="presParOf" srcId="{DCA041FF-FC99-42C3-9B3D-74469EF598E1}" destId="{87C9A139-4BDA-4F67-9561-036A199BDBF4}" srcOrd="1" destOrd="0" presId="urn:microsoft.com/office/officeart/2005/8/layout/vList3"/>
    <dgm:cxn modelId="{2A947C31-27BA-4ED4-ACC2-A4D3A6A8EB31}" type="presParOf" srcId="{CCEC6D20-4E2C-4375-ACD5-9ACACF071954}" destId="{0C0844DF-8839-40FD-B8C3-59B9CC55CA14}" srcOrd="1" destOrd="0" presId="urn:microsoft.com/office/officeart/2005/8/layout/vList3"/>
    <dgm:cxn modelId="{7EF2B295-0A25-4602-8C3A-B14C70B68104}" type="presParOf" srcId="{CCEC6D20-4E2C-4375-ACD5-9ACACF071954}" destId="{B035F008-6C9F-472C-892A-D3F204F097EC}" srcOrd="2" destOrd="0" presId="urn:microsoft.com/office/officeart/2005/8/layout/vList3"/>
    <dgm:cxn modelId="{37FF65B7-E46F-4482-851D-88388F2221FD}" type="presParOf" srcId="{B035F008-6C9F-472C-892A-D3F204F097EC}" destId="{4CA471DD-9B94-42AE-8363-D8BFF01183AE}" srcOrd="0" destOrd="0" presId="urn:microsoft.com/office/officeart/2005/8/layout/vList3"/>
    <dgm:cxn modelId="{CF2AD70C-6821-48C8-80C5-7A60297E3BD7}" type="presParOf" srcId="{B035F008-6C9F-472C-892A-D3F204F097EC}" destId="{B6C2A76C-B30B-4529-B240-BCE43FA9EB29}" srcOrd="1" destOrd="0" presId="urn:microsoft.com/office/officeart/2005/8/layout/vList3"/>
    <dgm:cxn modelId="{0BB8A44D-C46D-4696-9D22-BC9CD98A39F8}" type="presParOf" srcId="{CCEC6D20-4E2C-4375-ACD5-9ACACF071954}" destId="{64C312CC-D5F1-4956-BD89-74F6F35C034F}" srcOrd="3" destOrd="0" presId="urn:microsoft.com/office/officeart/2005/8/layout/vList3"/>
    <dgm:cxn modelId="{27561F65-55CF-4C3B-B44E-672C151F346D}" type="presParOf" srcId="{CCEC6D20-4E2C-4375-ACD5-9ACACF071954}" destId="{C14D1752-DBE2-4C63-A408-1A9A12EE2DC3}" srcOrd="4" destOrd="0" presId="urn:microsoft.com/office/officeart/2005/8/layout/vList3"/>
    <dgm:cxn modelId="{E1615BB2-B574-4444-B764-C2329AFE1B09}" type="presParOf" srcId="{C14D1752-DBE2-4C63-A408-1A9A12EE2DC3}" destId="{E9B22C2D-A58D-493D-AB95-9E559E141AA3}" srcOrd="0" destOrd="0" presId="urn:microsoft.com/office/officeart/2005/8/layout/vList3"/>
    <dgm:cxn modelId="{CD9182E0-BACE-4BC0-81E1-1F44DEFA1713}" type="presParOf" srcId="{C14D1752-DBE2-4C63-A408-1A9A12EE2DC3}" destId="{7B24AD22-0EEB-4B1A-9909-46B47B1FC9BE}" srcOrd="1" destOrd="0" presId="urn:microsoft.com/office/officeart/2005/8/layout/vList3"/>
    <dgm:cxn modelId="{0B9EEDBA-EF5E-4EAD-A49C-E9510CC1AC90}" type="presParOf" srcId="{CCEC6D20-4E2C-4375-ACD5-9ACACF071954}" destId="{E0C41C26-F60E-4A06-9CF3-0DF6D0D4C83D}" srcOrd="5" destOrd="0" presId="urn:microsoft.com/office/officeart/2005/8/layout/vList3"/>
    <dgm:cxn modelId="{37CEE121-1BBA-46EC-857C-AEBF0C46B83E}" type="presParOf" srcId="{CCEC6D20-4E2C-4375-ACD5-9ACACF071954}" destId="{F818AD14-02BD-4267-91EC-DC60513E8C81}" srcOrd="6" destOrd="0" presId="urn:microsoft.com/office/officeart/2005/8/layout/vList3"/>
    <dgm:cxn modelId="{6A159CC8-B8D7-4A6B-9832-839E52247F35}" type="presParOf" srcId="{F818AD14-02BD-4267-91EC-DC60513E8C81}" destId="{A28AD7BC-F792-47E8-9AE6-AAA071DA700D}" srcOrd="0" destOrd="0" presId="urn:microsoft.com/office/officeart/2005/8/layout/vList3"/>
    <dgm:cxn modelId="{BD686ECC-1518-4931-B966-AB0A3BB20999}" type="presParOf" srcId="{F818AD14-02BD-4267-91EC-DC60513E8C81}" destId="{808C02DE-FDA7-4294-923E-2231AB758C35}"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1E01F0-0AFC-453E-97E2-0DA9A7C7E011}" type="doc">
      <dgm:prSet loTypeId="urn:microsoft.com/office/officeart/2005/8/layout/equation1" loCatId="process" qsTypeId="urn:microsoft.com/office/officeart/2005/8/quickstyle/simple1" qsCatId="simple" csTypeId="urn:microsoft.com/office/officeart/2005/8/colors/accent1_2" csCatId="accent1" phldr="1"/>
      <dgm:spPr/>
    </dgm:pt>
    <dgm:pt modelId="{A947A833-064E-46E4-9EA2-2D8B4395FBEA}">
      <dgm:prSet phldrT="[Texto]"/>
      <dgm:spPr/>
      <dgm:t>
        <a:bodyPr/>
        <a:lstStyle/>
        <a:p>
          <a:pPr algn="ctr"/>
          <a:r>
            <a:rPr lang="es-ES" dirty="0"/>
            <a:t>Ahorro Desinfección</a:t>
          </a:r>
        </a:p>
        <a:p>
          <a:pPr algn="ctr"/>
          <a:r>
            <a:rPr lang="es-ES" dirty="0"/>
            <a:t>$9.600.000</a:t>
          </a:r>
        </a:p>
        <a:p>
          <a:pPr algn="ctr"/>
          <a:r>
            <a:rPr lang="es-ES" dirty="0"/>
            <a:t>1 año</a:t>
          </a:r>
          <a:endParaRPr lang="es-CO" dirty="0"/>
        </a:p>
      </dgm:t>
    </dgm:pt>
    <dgm:pt modelId="{60E8BFF0-F643-48D0-80BA-50080C46B33C}" type="parTrans" cxnId="{4A7BBC6A-DF71-4E99-B66E-88F25AEEDC6B}">
      <dgm:prSet/>
      <dgm:spPr/>
      <dgm:t>
        <a:bodyPr/>
        <a:lstStyle/>
        <a:p>
          <a:pPr algn="ctr"/>
          <a:endParaRPr lang="es-CO"/>
        </a:p>
      </dgm:t>
    </dgm:pt>
    <dgm:pt modelId="{600C9E19-657A-453D-8453-B338A3791B59}" type="sibTrans" cxnId="{4A7BBC6A-DF71-4E99-B66E-88F25AEEDC6B}">
      <dgm:prSet/>
      <dgm:spPr/>
      <dgm:t>
        <a:bodyPr/>
        <a:lstStyle/>
        <a:p>
          <a:pPr algn="ctr"/>
          <a:endParaRPr lang="es-CO"/>
        </a:p>
      </dgm:t>
    </dgm:pt>
    <dgm:pt modelId="{DC5201EF-331D-4CA6-AD99-761E6F7AE41A}">
      <dgm:prSet phldrT="[Texto]"/>
      <dgm:spPr/>
      <dgm:t>
        <a:bodyPr/>
        <a:lstStyle/>
        <a:p>
          <a:pPr algn="ctr"/>
          <a:r>
            <a:rPr lang="es-ES" dirty="0"/>
            <a:t>Ahorro -2 </a:t>
          </a:r>
          <a:r>
            <a:rPr lang="es-ES" dirty="0" err="1"/>
            <a:t>pts</a:t>
          </a:r>
          <a:endParaRPr lang="es-ES" dirty="0"/>
        </a:p>
        <a:p>
          <a:pPr algn="ctr"/>
          <a:r>
            <a:rPr lang="es-ES" dirty="0"/>
            <a:t>Incremento</a:t>
          </a:r>
        </a:p>
        <a:p>
          <a:pPr algn="ctr"/>
          <a:r>
            <a:rPr lang="es-ES" dirty="0"/>
            <a:t>$14.400.000</a:t>
          </a:r>
        </a:p>
        <a:p>
          <a:pPr algn="ctr"/>
          <a:r>
            <a:rPr lang="es-CO" dirty="0"/>
            <a:t>1 año</a:t>
          </a:r>
        </a:p>
      </dgm:t>
    </dgm:pt>
    <dgm:pt modelId="{64DA55F7-1EA4-41A3-B5CA-AEC522A02568}" type="parTrans" cxnId="{2397DEB9-8937-4CA2-BA59-58CE6E012949}">
      <dgm:prSet/>
      <dgm:spPr/>
      <dgm:t>
        <a:bodyPr/>
        <a:lstStyle/>
        <a:p>
          <a:pPr algn="ctr"/>
          <a:endParaRPr lang="es-CO"/>
        </a:p>
      </dgm:t>
    </dgm:pt>
    <dgm:pt modelId="{2EDABFD3-32E0-4B0D-B33C-C4A0D1BDB2DD}" type="sibTrans" cxnId="{2397DEB9-8937-4CA2-BA59-58CE6E012949}">
      <dgm:prSet/>
      <dgm:spPr/>
      <dgm:t>
        <a:bodyPr/>
        <a:lstStyle/>
        <a:p>
          <a:pPr algn="ctr"/>
          <a:endParaRPr lang="es-CO"/>
        </a:p>
      </dgm:t>
    </dgm:pt>
    <dgm:pt modelId="{1B90CB8C-2271-4DD7-88E7-13A75B62B9E3}">
      <dgm:prSet phldrT="[Texto]"/>
      <dgm:spPr/>
      <dgm:t>
        <a:bodyPr/>
        <a:lstStyle/>
        <a:p>
          <a:pPr algn="ctr"/>
          <a:r>
            <a:rPr lang="es-ES" b="1" dirty="0"/>
            <a:t>TOTAL AHORRO</a:t>
          </a:r>
        </a:p>
        <a:p>
          <a:pPr algn="ctr"/>
          <a:r>
            <a:rPr lang="es-ES" b="1" dirty="0"/>
            <a:t>$24.000.000</a:t>
          </a:r>
        </a:p>
        <a:p>
          <a:pPr algn="ctr"/>
          <a:r>
            <a:rPr lang="es-ES" b="1" dirty="0"/>
            <a:t>1 año</a:t>
          </a:r>
          <a:endParaRPr lang="es-CO" b="1" dirty="0"/>
        </a:p>
      </dgm:t>
    </dgm:pt>
    <dgm:pt modelId="{2521D961-324B-4337-AE3E-143D327CD5D8}" type="parTrans" cxnId="{83F1A829-E60D-492B-9EFF-791D39C96B91}">
      <dgm:prSet/>
      <dgm:spPr/>
      <dgm:t>
        <a:bodyPr/>
        <a:lstStyle/>
        <a:p>
          <a:pPr algn="ctr"/>
          <a:endParaRPr lang="es-CO"/>
        </a:p>
      </dgm:t>
    </dgm:pt>
    <dgm:pt modelId="{3FD3C39B-B2D1-4458-8EE3-8375B4E50578}" type="sibTrans" cxnId="{83F1A829-E60D-492B-9EFF-791D39C96B91}">
      <dgm:prSet/>
      <dgm:spPr/>
      <dgm:t>
        <a:bodyPr/>
        <a:lstStyle/>
        <a:p>
          <a:pPr algn="ctr"/>
          <a:endParaRPr lang="es-CO"/>
        </a:p>
      </dgm:t>
    </dgm:pt>
    <dgm:pt modelId="{90D0B98E-D08F-406F-BBBF-F860338EF039}" type="pres">
      <dgm:prSet presAssocID="{EA1E01F0-0AFC-453E-97E2-0DA9A7C7E011}" presName="linearFlow" presStyleCnt="0">
        <dgm:presLayoutVars>
          <dgm:dir/>
          <dgm:resizeHandles val="exact"/>
        </dgm:presLayoutVars>
      </dgm:prSet>
      <dgm:spPr/>
    </dgm:pt>
    <dgm:pt modelId="{D559BED0-2AE7-468A-8FA6-CDC1A88BD7E5}" type="pres">
      <dgm:prSet presAssocID="{A947A833-064E-46E4-9EA2-2D8B4395FBEA}" presName="node" presStyleLbl="node1" presStyleIdx="0" presStyleCnt="3">
        <dgm:presLayoutVars>
          <dgm:bulletEnabled val="1"/>
        </dgm:presLayoutVars>
      </dgm:prSet>
      <dgm:spPr/>
    </dgm:pt>
    <dgm:pt modelId="{4AE02A8C-E4F4-41DC-936F-289E91B8E389}" type="pres">
      <dgm:prSet presAssocID="{600C9E19-657A-453D-8453-B338A3791B59}" presName="spacerL" presStyleCnt="0"/>
      <dgm:spPr/>
    </dgm:pt>
    <dgm:pt modelId="{71318539-CD4E-4195-8B79-39735048840E}" type="pres">
      <dgm:prSet presAssocID="{600C9E19-657A-453D-8453-B338A3791B59}" presName="sibTrans" presStyleLbl="sibTrans2D1" presStyleIdx="0" presStyleCnt="2"/>
      <dgm:spPr/>
    </dgm:pt>
    <dgm:pt modelId="{9B81299E-3C09-4F62-AA51-52D4A7B15A61}" type="pres">
      <dgm:prSet presAssocID="{600C9E19-657A-453D-8453-B338A3791B59}" presName="spacerR" presStyleCnt="0"/>
      <dgm:spPr/>
    </dgm:pt>
    <dgm:pt modelId="{2D4103F8-50D7-424B-8886-6AD5081771E4}" type="pres">
      <dgm:prSet presAssocID="{DC5201EF-331D-4CA6-AD99-761E6F7AE41A}" presName="node" presStyleLbl="node1" presStyleIdx="1" presStyleCnt="3">
        <dgm:presLayoutVars>
          <dgm:bulletEnabled val="1"/>
        </dgm:presLayoutVars>
      </dgm:prSet>
      <dgm:spPr/>
    </dgm:pt>
    <dgm:pt modelId="{D7FE0991-9917-4A56-B079-7888A63F06A1}" type="pres">
      <dgm:prSet presAssocID="{2EDABFD3-32E0-4B0D-B33C-C4A0D1BDB2DD}" presName="spacerL" presStyleCnt="0"/>
      <dgm:spPr/>
    </dgm:pt>
    <dgm:pt modelId="{68051D5F-94FC-4768-BD36-EE70297C96E5}" type="pres">
      <dgm:prSet presAssocID="{2EDABFD3-32E0-4B0D-B33C-C4A0D1BDB2DD}" presName="sibTrans" presStyleLbl="sibTrans2D1" presStyleIdx="1" presStyleCnt="2"/>
      <dgm:spPr/>
    </dgm:pt>
    <dgm:pt modelId="{70ECC41A-63CF-4257-A3A9-A1BE9C400464}" type="pres">
      <dgm:prSet presAssocID="{2EDABFD3-32E0-4B0D-B33C-C4A0D1BDB2DD}" presName="spacerR" presStyleCnt="0"/>
      <dgm:spPr/>
    </dgm:pt>
    <dgm:pt modelId="{A5918F3A-7716-40FA-BB13-41B27085FF97}" type="pres">
      <dgm:prSet presAssocID="{1B90CB8C-2271-4DD7-88E7-13A75B62B9E3}" presName="node" presStyleLbl="node1" presStyleIdx="2" presStyleCnt="3">
        <dgm:presLayoutVars>
          <dgm:bulletEnabled val="1"/>
        </dgm:presLayoutVars>
      </dgm:prSet>
      <dgm:spPr/>
    </dgm:pt>
  </dgm:ptLst>
  <dgm:cxnLst>
    <dgm:cxn modelId="{B1702D19-ABC3-4FE0-B1B4-C1DCD46ABBFC}" type="presOf" srcId="{EA1E01F0-0AFC-453E-97E2-0DA9A7C7E011}" destId="{90D0B98E-D08F-406F-BBBF-F860338EF039}" srcOrd="0" destOrd="0" presId="urn:microsoft.com/office/officeart/2005/8/layout/equation1"/>
    <dgm:cxn modelId="{83F1A829-E60D-492B-9EFF-791D39C96B91}" srcId="{EA1E01F0-0AFC-453E-97E2-0DA9A7C7E011}" destId="{1B90CB8C-2271-4DD7-88E7-13A75B62B9E3}" srcOrd="2" destOrd="0" parTransId="{2521D961-324B-4337-AE3E-143D327CD5D8}" sibTransId="{3FD3C39B-B2D1-4458-8EE3-8375B4E50578}"/>
    <dgm:cxn modelId="{9F913441-2A0A-4B07-81A9-B0D1B8A2D185}" type="presOf" srcId="{600C9E19-657A-453D-8453-B338A3791B59}" destId="{71318539-CD4E-4195-8B79-39735048840E}" srcOrd="0" destOrd="0" presId="urn:microsoft.com/office/officeart/2005/8/layout/equation1"/>
    <dgm:cxn modelId="{98C02948-81E5-401C-BABF-E9496CA0E60F}" type="presOf" srcId="{A947A833-064E-46E4-9EA2-2D8B4395FBEA}" destId="{D559BED0-2AE7-468A-8FA6-CDC1A88BD7E5}" srcOrd="0" destOrd="0" presId="urn:microsoft.com/office/officeart/2005/8/layout/equation1"/>
    <dgm:cxn modelId="{4A7BBC6A-DF71-4E99-B66E-88F25AEEDC6B}" srcId="{EA1E01F0-0AFC-453E-97E2-0DA9A7C7E011}" destId="{A947A833-064E-46E4-9EA2-2D8B4395FBEA}" srcOrd="0" destOrd="0" parTransId="{60E8BFF0-F643-48D0-80BA-50080C46B33C}" sibTransId="{600C9E19-657A-453D-8453-B338A3791B59}"/>
    <dgm:cxn modelId="{83FADF71-9D34-48CF-8852-7A618E842ADC}" type="presOf" srcId="{DC5201EF-331D-4CA6-AD99-761E6F7AE41A}" destId="{2D4103F8-50D7-424B-8886-6AD5081771E4}" srcOrd="0" destOrd="0" presId="urn:microsoft.com/office/officeart/2005/8/layout/equation1"/>
    <dgm:cxn modelId="{9128518E-441F-4C0F-B7AA-22EE1904CD17}" type="presOf" srcId="{2EDABFD3-32E0-4B0D-B33C-C4A0D1BDB2DD}" destId="{68051D5F-94FC-4768-BD36-EE70297C96E5}" srcOrd="0" destOrd="0" presId="urn:microsoft.com/office/officeart/2005/8/layout/equation1"/>
    <dgm:cxn modelId="{2397DEB9-8937-4CA2-BA59-58CE6E012949}" srcId="{EA1E01F0-0AFC-453E-97E2-0DA9A7C7E011}" destId="{DC5201EF-331D-4CA6-AD99-761E6F7AE41A}" srcOrd="1" destOrd="0" parTransId="{64DA55F7-1EA4-41A3-B5CA-AEC522A02568}" sibTransId="{2EDABFD3-32E0-4B0D-B33C-C4A0D1BDB2DD}"/>
    <dgm:cxn modelId="{128775BB-391A-4B63-8C4D-0E910C074A8F}" type="presOf" srcId="{1B90CB8C-2271-4DD7-88E7-13A75B62B9E3}" destId="{A5918F3A-7716-40FA-BB13-41B27085FF97}" srcOrd="0" destOrd="0" presId="urn:microsoft.com/office/officeart/2005/8/layout/equation1"/>
    <dgm:cxn modelId="{A1E08A53-4005-4C14-A1F9-01B68F637CDF}" type="presParOf" srcId="{90D0B98E-D08F-406F-BBBF-F860338EF039}" destId="{D559BED0-2AE7-468A-8FA6-CDC1A88BD7E5}" srcOrd="0" destOrd="0" presId="urn:microsoft.com/office/officeart/2005/8/layout/equation1"/>
    <dgm:cxn modelId="{C00CFC0B-9132-47AD-990A-318EE406B5F3}" type="presParOf" srcId="{90D0B98E-D08F-406F-BBBF-F860338EF039}" destId="{4AE02A8C-E4F4-41DC-936F-289E91B8E389}" srcOrd="1" destOrd="0" presId="urn:microsoft.com/office/officeart/2005/8/layout/equation1"/>
    <dgm:cxn modelId="{28824721-43F6-403E-90F2-9949D9F5509F}" type="presParOf" srcId="{90D0B98E-D08F-406F-BBBF-F860338EF039}" destId="{71318539-CD4E-4195-8B79-39735048840E}" srcOrd="2" destOrd="0" presId="urn:microsoft.com/office/officeart/2005/8/layout/equation1"/>
    <dgm:cxn modelId="{53EDF8D4-8600-448D-B497-07FE3FBC07C2}" type="presParOf" srcId="{90D0B98E-D08F-406F-BBBF-F860338EF039}" destId="{9B81299E-3C09-4F62-AA51-52D4A7B15A61}" srcOrd="3" destOrd="0" presId="urn:microsoft.com/office/officeart/2005/8/layout/equation1"/>
    <dgm:cxn modelId="{95A420F9-ACBE-4673-B14C-3A7C1C4E2F65}" type="presParOf" srcId="{90D0B98E-D08F-406F-BBBF-F860338EF039}" destId="{2D4103F8-50D7-424B-8886-6AD5081771E4}" srcOrd="4" destOrd="0" presId="urn:microsoft.com/office/officeart/2005/8/layout/equation1"/>
    <dgm:cxn modelId="{6494F76B-66A0-4F22-835C-CB3B4421680A}" type="presParOf" srcId="{90D0B98E-D08F-406F-BBBF-F860338EF039}" destId="{D7FE0991-9917-4A56-B079-7888A63F06A1}" srcOrd="5" destOrd="0" presId="urn:microsoft.com/office/officeart/2005/8/layout/equation1"/>
    <dgm:cxn modelId="{0CE774C3-809A-48D4-9483-36141CEB727A}" type="presParOf" srcId="{90D0B98E-D08F-406F-BBBF-F860338EF039}" destId="{68051D5F-94FC-4768-BD36-EE70297C96E5}" srcOrd="6" destOrd="0" presId="urn:microsoft.com/office/officeart/2005/8/layout/equation1"/>
    <dgm:cxn modelId="{D092FDFE-C252-4BF1-836B-26A4C7FDD2A5}" type="presParOf" srcId="{90D0B98E-D08F-406F-BBBF-F860338EF039}" destId="{70ECC41A-63CF-4257-A3A9-A1BE9C400464}" srcOrd="7" destOrd="0" presId="urn:microsoft.com/office/officeart/2005/8/layout/equation1"/>
    <dgm:cxn modelId="{BBB4616E-73F4-4592-ABF0-B06AF7162636}" type="presParOf" srcId="{90D0B98E-D08F-406F-BBBF-F860338EF039}" destId="{A5918F3A-7716-40FA-BB13-41B27085FF97}"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9DFF6E-B8D4-4087-80B0-9245A9C4B119}" type="doc">
      <dgm:prSet loTypeId="urn:microsoft.com/office/officeart/2005/8/layout/pyramid3" loCatId="pyramid" qsTypeId="urn:microsoft.com/office/officeart/2005/8/quickstyle/3d3" qsCatId="3D" csTypeId="urn:microsoft.com/office/officeart/2005/8/colors/accent1_4" csCatId="accent1" phldr="1"/>
      <dgm:spPr/>
    </dgm:pt>
    <dgm:pt modelId="{F9A1F01C-1326-4EEC-BB60-24184E3A3965}">
      <dgm:prSet phldrT="[Texto]"/>
      <dgm:spPr/>
      <dgm:t>
        <a:bodyPr/>
        <a:lstStyle/>
        <a:p>
          <a:r>
            <a:rPr lang="es-CO" b="1" dirty="0">
              <a:solidFill>
                <a:schemeClr val="bg1"/>
              </a:solidFill>
            </a:rPr>
            <a:t>Conformado el registro e implementado el modelo de asignación de procederá al nombramiento de revisores fiscales durante las asambleas ordinarias</a:t>
          </a:r>
          <a:endParaRPr lang="en-US" b="1" dirty="0">
            <a:solidFill>
              <a:schemeClr val="bg1"/>
            </a:solidFill>
          </a:endParaRPr>
        </a:p>
      </dgm:t>
    </dgm:pt>
    <dgm:pt modelId="{55FCAF9E-E73E-42BD-BA5D-72A6ECF37C1E}" type="parTrans" cxnId="{C89B6446-20F0-4B85-ABF8-CDD586ED34F5}">
      <dgm:prSet/>
      <dgm:spPr/>
      <dgm:t>
        <a:bodyPr/>
        <a:lstStyle/>
        <a:p>
          <a:endParaRPr lang="en-US"/>
        </a:p>
      </dgm:t>
    </dgm:pt>
    <dgm:pt modelId="{155706BB-0A77-4362-AE04-86884F854C96}" type="sibTrans" cxnId="{C89B6446-20F0-4B85-ABF8-CDD586ED34F5}">
      <dgm:prSet/>
      <dgm:spPr/>
      <dgm:t>
        <a:bodyPr/>
        <a:lstStyle/>
        <a:p>
          <a:endParaRPr lang="en-US"/>
        </a:p>
      </dgm:t>
    </dgm:pt>
    <dgm:pt modelId="{CBABAFBB-20F9-44C4-AB34-740030516858}">
      <dgm:prSet phldrT="[Texto]"/>
      <dgm:spPr/>
      <dgm:t>
        <a:bodyPr/>
        <a:lstStyle/>
        <a:p>
          <a:pPr algn="just"/>
          <a:r>
            <a:rPr lang="es-CO" b="1" dirty="0">
              <a:solidFill>
                <a:schemeClr val="tx2">
                  <a:lumMod val="75000"/>
                </a:schemeClr>
              </a:solidFill>
            </a:rPr>
            <a:t>Se priorizarán las sociedades en las que se tiene evidencia de alguna inconformidad con la actividad del revisor fiscal y aquellas en las que lleva mayor tiempo en el cargo</a:t>
          </a:r>
          <a:endParaRPr lang="en-US" b="1" dirty="0">
            <a:solidFill>
              <a:schemeClr val="tx2">
                <a:lumMod val="75000"/>
              </a:schemeClr>
            </a:solidFill>
          </a:endParaRPr>
        </a:p>
      </dgm:t>
    </dgm:pt>
    <dgm:pt modelId="{B76DA643-A6C7-4226-BC13-FA56A436D3C2}" type="parTrans" cxnId="{985E5794-A28E-4903-A582-192B3D2D76D0}">
      <dgm:prSet/>
      <dgm:spPr/>
      <dgm:t>
        <a:bodyPr/>
        <a:lstStyle/>
        <a:p>
          <a:endParaRPr lang="en-US"/>
        </a:p>
      </dgm:t>
    </dgm:pt>
    <dgm:pt modelId="{33E2E04C-7545-42D8-AECF-D83DE0D74E3E}" type="sibTrans" cxnId="{985E5794-A28E-4903-A582-192B3D2D76D0}">
      <dgm:prSet/>
      <dgm:spPr/>
      <dgm:t>
        <a:bodyPr/>
        <a:lstStyle/>
        <a:p>
          <a:endParaRPr lang="en-US"/>
        </a:p>
      </dgm:t>
    </dgm:pt>
    <dgm:pt modelId="{5C4CA685-D642-4176-93ED-2FA959E51005}">
      <dgm:prSet phldrT="[Texto]"/>
      <dgm:spPr/>
      <dgm:t>
        <a:bodyPr/>
        <a:lstStyle/>
        <a:p>
          <a:pPr algn="just"/>
          <a:r>
            <a:rPr lang="es-CO" b="1" dirty="0">
              <a:solidFill>
                <a:schemeClr val="tx2">
                  <a:lumMod val="75000"/>
                </a:schemeClr>
              </a:solidFill>
            </a:rPr>
            <a:t>En las sociedades que sean recibidas en diligencia, se asignará de manera inmediata un revisor fiscal del registro</a:t>
          </a:r>
          <a:endParaRPr lang="en-US" b="1" dirty="0">
            <a:solidFill>
              <a:schemeClr val="tx2">
                <a:lumMod val="75000"/>
              </a:schemeClr>
            </a:solidFill>
          </a:endParaRPr>
        </a:p>
      </dgm:t>
    </dgm:pt>
    <dgm:pt modelId="{0B09985D-1772-4E23-A8B9-8E95A3F0E36E}" type="parTrans" cxnId="{89DB8EAD-7118-44B3-8EDE-E0A509A66A68}">
      <dgm:prSet/>
      <dgm:spPr/>
      <dgm:t>
        <a:bodyPr/>
        <a:lstStyle/>
        <a:p>
          <a:endParaRPr lang="en-US"/>
        </a:p>
      </dgm:t>
    </dgm:pt>
    <dgm:pt modelId="{E0208918-9EF9-4E61-8B73-3D8E1E5A9587}" type="sibTrans" cxnId="{89DB8EAD-7118-44B3-8EDE-E0A509A66A68}">
      <dgm:prSet/>
      <dgm:spPr/>
      <dgm:t>
        <a:bodyPr/>
        <a:lstStyle/>
        <a:p>
          <a:endParaRPr lang="en-US"/>
        </a:p>
      </dgm:t>
    </dgm:pt>
    <dgm:pt modelId="{0E9389DB-F5C1-4359-A12C-4B94D7B065EE}" type="pres">
      <dgm:prSet presAssocID="{9F9DFF6E-B8D4-4087-80B0-9245A9C4B119}" presName="Name0" presStyleCnt="0">
        <dgm:presLayoutVars>
          <dgm:dir/>
          <dgm:animLvl val="lvl"/>
          <dgm:resizeHandles val="exact"/>
        </dgm:presLayoutVars>
      </dgm:prSet>
      <dgm:spPr/>
    </dgm:pt>
    <dgm:pt modelId="{FC51BE9D-F573-4D5C-BE40-7536321205B7}" type="pres">
      <dgm:prSet presAssocID="{F9A1F01C-1326-4EEC-BB60-24184E3A3965}" presName="Name8" presStyleCnt="0"/>
      <dgm:spPr/>
    </dgm:pt>
    <dgm:pt modelId="{05B652D7-F5B1-43CB-90CA-30E690475A8E}" type="pres">
      <dgm:prSet presAssocID="{F9A1F01C-1326-4EEC-BB60-24184E3A3965}" presName="level" presStyleLbl="node1" presStyleIdx="0" presStyleCnt="3">
        <dgm:presLayoutVars>
          <dgm:chMax val="1"/>
          <dgm:bulletEnabled val="1"/>
        </dgm:presLayoutVars>
      </dgm:prSet>
      <dgm:spPr/>
    </dgm:pt>
    <dgm:pt modelId="{5B944580-BDF7-4EBD-ACD8-2699C43B8B7D}" type="pres">
      <dgm:prSet presAssocID="{F9A1F01C-1326-4EEC-BB60-24184E3A3965}" presName="levelTx" presStyleLbl="revTx" presStyleIdx="0" presStyleCnt="0">
        <dgm:presLayoutVars>
          <dgm:chMax val="1"/>
          <dgm:bulletEnabled val="1"/>
        </dgm:presLayoutVars>
      </dgm:prSet>
      <dgm:spPr/>
    </dgm:pt>
    <dgm:pt modelId="{870F582F-C51E-46A5-9334-1357BF1041A9}" type="pres">
      <dgm:prSet presAssocID="{CBABAFBB-20F9-44C4-AB34-740030516858}" presName="Name8" presStyleCnt="0"/>
      <dgm:spPr/>
    </dgm:pt>
    <dgm:pt modelId="{C1FC86E0-ECC5-4A27-85A6-32EEC7F691D8}" type="pres">
      <dgm:prSet presAssocID="{CBABAFBB-20F9-44C4-AB34-740030516858}" presName="level" presStyleLbl="node1" presStyleIdx="1" presStyleCnt="3">
        <dgm:presLayoutVars>
          <dgm:chMax val="1"/>
          <dgm:bulletEnabled val="1"/>
        </dgm:presLayoutVars>
      </dgm:prSet>
      <dgm:spPr/>
    </dgm:pt>
    <dgm:pt modelId="{3EE2C58B-B81A-44F5-923F-1130C3363E90}" type="pres">
      <dgm:prSet presAssocID="{CBABAFBB-20F9-44C4-AB34-740030516858}" presName="levelTx" presStyleLbl="revTx" presStyleIdx="0" presStyleCnt="0">
        <dgm:presLayoutVars>
          <dgm:chMax val="1"/>
          <dgm:bulletEnabled val="1"/>
        </dgm:presLayoutVars>
      </dgm:prSet>
      <dgm:spPr/>
    </dgm:pt>
    <dgm:pt modelId="{76026DDC-FE40-4E8C-A081-FE7D3115F642}" type="pres">
      <dgm:prSet presAssocID="{5C4CA685-D642-4176-93ED-2FA959E51005}" presName="Name8" presStyleCnt="0"/>
      <dgm:spPr/>
    </dgm:pt>
    <dgm:pt modelId="{8F23F162-26F5-4FFF-B41C-10EBFDE0BC54}" type="pres">
      <dgm:prSet presAssocID="{5C4CA685-D642-4176-93ED-2FA959E51005}" presName="level" presStyleLbl="node1" presStyleIdx="2" presStyleCnt="3">
        <dgm:presLayoutVars>
          <dgm:chMax val="1"/>
          <dgm:bulletEnabled val="1"/>
        </dgm:presLayoutVars>
      </dgm:prSet>
      <dgm:spPr/>
    </dgm:pt>
    <dgm:pt modelId="{FF80D918-8FEE-4F10-888D-6947C12E4CBF}" type="pres">
      <dgm:prSet presAssocID="{5C4CA685-D642-4176-93ED-2FA959E51005}" presName="levelTx" presStyleLbl="revTx" presStyleIdx="0" presStyleCnt="0">
        <dgm:presLayoutVars>
          <dgm:chMax val="1"/>
          <dgm:bulletEnabled val="1"/>
        </dgm:presLayoutVars>
      </dgm:prSet>
      <dgm:spPr/>
    </dgm:pt>
  </dgm:ptLst>
  <dgm:cxnLst>
    <dgm:cxn modelId="{2C438A18-A508-44CE-ADEF-BD693E956A20}" type="presOf" srcId="{5C4CA685-D642-4176-93ED-2FA959E51005}" destId="{8F23F162-26F5-4FFF-B41C-10EBFDE0BC54}" srcOrd="0" destOrd="0" presId="urn:microsoft.com/office/officeart/2005/8/layout/pyramid3"/>
    <dgm:cxn modelId="{91447919-7B6D-456A-8021-ED4099A69993}" type="presOf" srcId="{CBABAFBB-20F9-44C4-AB34-740030516858}" destId="{C1FC86E0-ECC5-4A27-85A6-32EEC7F691D8}" srcOrd="0" destOrd="0" presId="urn:microsoft.com/office/officeart/2005/8/layout/pyramid3"/>
    <dgm:cxn modelId="{C89B6446-20F0-4B85-ABF8-CDD586ED34F5}" srcId="{9F9DFF6E-B8D4-4087-80B0-9245A9C4B119}" destId="{F9A1F01C-1326-4EEC-BB60-24184E3A3965}" srcOrd="0" destOrd="0" parTransId="{55FCAF9E-E73E-42BD-BA5D-72A6ECF37C1E}" sibTransId="{155706BB-0A77-4362-AE04-86884F854C96}"/>
    <dgm:cxn modelId="{D44B6F7F-DAB8-4CEC-B772-DB0692368AD6}" type="presOf" srcId="{CBABAFBB-20F9-44C4-AB34-740030516858}" destId="{3EE2C58B-B81A-44F5-923F-1130C3363E90}" srcOrd="1" destOrd="0" presId="urn:microsoft.com/office/officeart/2005/8/layout/pyramid3"/>
    <dgm:cxn modelId="{985E5794-A28E-4903-A582-192B3D2D76D0}" srcId="{9F9DFF6E-B8D4-4087-80B0-9245A9C4B119}" destId="{CBABAFBB-20F9-44C4-AB34-740030516858}" srcOrd="1" destOrd="0" parTransId="{B76DA643-A6C7-4226-BC13-FA56A436D3C2}" sibTransId="{33E2E04C-7545-42D8-AECF-D83DE0D74E3E}"/>
    <dgm:cxn modelId="{A585BAA2-C01D-4FFD-A0F1-2FEB2DC84587}" type="presOf" srcId="{5C4CA685-D642-4176-93ED-2FA959E51005}" destId="{FF80D918-8FEE-4F10-888D-6947C12E4CBF}" srcOrd="1" destOrd="0" presId="urn:microsoft.com/office/officeart/2005/8/layout/pyramid3"/>
    <dgm:cxn modelId="{89DB8EAD-7118-44B3-8EDE-E0A509A66A68}" srcId="{9F9DFF6E-B8D4-4087-80B0-9245A9C4B119}" destId="{5C4CA685-D642-4176-93ED-2FA959E51005}" srcOrd="2" destOrd="0" parTransId="{0B09985D-1772-4E23-A8B9-8E95A3F0E36E}" sibTransId="{E0208918-9EF9-4E61-8B73-3D8E1E5A9587}"/>
    <dgm:cxn modelId="{BFA0C1AF-E1A0-4538-B9B8-AE73CD733ADF}" type="presOf" srcId="{F9A1F01C-1326-4EEC-BB60-24184E3A3965}" destId="{05B652D7-F5B1-43CB-90CA-30E690475A8E}" srcOrd="0" destOrd="0" presId="urn:microsoft.com/office/officeart/2005/8/layout/pyramid3"/>
    <dgm:cxn modelId="{D5FD75F7-E03F-4CC6-8CC7-09266EAC5BCE}" type="presOf" srcId="{9F9DFF6E-B8D4-4087-80B0-9245A9C4B119}" destId="{0E9389DB-F5C1-4359-A12C-4B94D7B065EE}" srcOrd="0" destOrd="0" presId="urn:microsoft.com/office/officeart/2005/8/layout/pyramid3"/>
    <dgm:cxn modelId="{F36645F8-4664-4AF9-8241-8CA52AB68FA0}" type="presOf" srcId="{F9A1F01C-1326-4EEC-BB60-24184E3A3965}" destId="{5B944580-BDF7-4EBD-ACD8-2699C43B8B7D}" srcOrd="1" destOrd="0" presId="urn:microsoft.com/office/officeart/2005/8/layout/pyramid3"/>
    <dgm:cxn modelId="{C42CB182-8500-4B04-9358-D9CC91671452}" type="presParOf" srcId="{0E9389DB-F5C1-4359-A12C-4B94D7B065EE}" destId="{FC51BE9D-F573-4D5C-BE40-7536321205B7}" srcOrd="0" destOrd="0" presId="urn:microsoft.com/office/officeart/2005/8/layout/pyramid3"/>
    <dgm:cxn modelId="{6604C464-4270-4871-BF17-E4F89D6FD7A9}" type="presParOf" srcId="{FC51BE9D-F573-4D5C-BE40-7536321205B7}" destId="{05B652D7-F5B1-43CB-90CA-30E690475A8E}" srcOrd="0" destOrd="0" presId="urn:microsoft.com/office/officeart/2005/8/layout/pyramid3"/>
    <dgm:cxn modelId="{CBF4F8D6-1042-46F5-901D-4F8BEA0542F9}" type="presParOf" srcId="{FC51BE9D-F573-4D5C-BE40-7536321205B7}" destId="{5B944580-BDF7-4EBD-ACD8-2699C43B8B7D}" srcOrd="1" destOrd="0" presId="urn:microsoft.com/office/officeart/2005/8/layout/pyramid3"/>
    <dgm:cxn modelId="{8E4DA78F-4DF7-4ED1-8AB9-E12B3B26C85D}" type="presParOf" srcId="{0E9389DB-F5C1-4359-A12C-4B94D7B065EE}" destId="{870F582F-C51E-46A5-9334-1357BF1041A9}" srcOrd="1" destOrd="0" presId="urn:microsoft.com/office/officeart/2005/8/layout/pyramid3"/>
    <dgm:cxn modelId="{48410272-A441-4029-9F2B-612AC49E1165}" type="presParOf" srcId="{870F582F-C51E-46A5-9334-1357BF1041A9}" destId="{C1FC86E0-ECC5-4A27-85A6-32EEC7F691D8}" srcOrd="0" destOrd="0" presId="urn:microsoft.com/office/officeart/2005/8/layout/pyramid3"/>
    <dgm:cxn modelId="{41691A6E-8271-497F-86EC-BFDF13AA7F94}" type="presParOf" srcId="{870F582F-C51E-46A5-9334-1357BF1041A9}" destId="{3EE2C58B-B81A-44F5-923F-1130C3363E90}" srcOrd="1" destOrd="0" presId="urn:microsoft.com/office/officeart/2005/8/layout/pyramid3"/>
    <dgm:cxn modelId="{D6F1FD8C-F07A-4DAE-923C-AE1027A6280C}" type="presParOf" srcId="{0E9389DB-F5C1-4359-A12C-4B94D7B065EE}" destId="{76026DDC-FE40-4E8C-A081-FE7D3115F642}" srcOrd="2" destOrd="0" presId="urn:microsoft.com/office/officeart/2005/8/layout/pyramid3"/>
    <dgm:cxn modelId="{26E67B83-FC1B-41CF-8AFA-4F5756FFF49D}" type="presParOf" srcId="{76026DDC-FE40-4E8C-A081-FE7D3115F642}" destId="{8F23F162-26F5-4FFF-B41C-10EBFDE0BC54}" srcOrd="0" destOrd="0" presId="urn:microsoft.com/office/officeart/2005/8/layout/pyramid3"/>
    <dgm:cxn modelId="{497690F3-C0D8-4717-9C8B-FCD3CF10665B}" type="presParOf" srcId="{76026DDC-FE40-4E8C-A081-FE7D3115F642}" destId="{FF80D918-8FEE-4F10-888D-6947C12E4CBF}" srcOrd="1" destOrd="0" presId="urn:microsoft.com/office/officeart/2005/8/layout/pyramid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6A8B0C-CCB0-4FCC-9ED8-A7FCF6D3E64C}" type="doc">
      <dgm:prSet loTypeId="urn:microsoft.com/office/officeart/2008/layout/LinedList" loCatId="list" qsTypeId="urn:microsoft.com/office/officeart/2005/8/quickstyle/3d1" qsCatId="3D" csTypeId="urn:microsoft.com/office/officeart/2005/8/colors/accent0_2" csCatId="mainScheme" phldr="1"/>
      <dgm:spPr/>
      <dgm:t>
        <a:bodyPr/>
        <a:lstStyle/>
        <a:p>
          <a:endParaRPr lang="en-US"/>
        </a:p>
      </dgm:t>
    </dgm:pt>
    <dgm:pt modelId="{393A1670-E025-4C60-9C3F-03E549A046BC}">
      <dgm:prSet phldrT="[Texto]"/>
      <dgm:spPr/>
      <dgm:t>
        <a:bodyPr/>
        <a:lstStyle/>
        <a:p>
          <a:r>
            <a:rPr lang="es-CO" b="1"/>
            <a:t>PRINCIPALES NOMBRAMIENTOS</a:t>
          </a:r>
          <a:endParaRPr lang="en-US" b="1" dirty="0"/>
        </a:p>
      </dgm:t>
    </dgm:pt>
    <dgm:pt modelId="{5FAB9AA7-5E80-4856-A685-4EA1BC1C3897}" type="parTrans" cxnId="{5492DEE3-6EE7-4E58-BA9D-BE808D3E4DC5}">
      <dgm:prSet/>
      <dgm:spPr/>
      <dgm:t>
        <a:bodyPr/>
        <a:lstStyle/>
        <a:p>
          <a:endParaRPr lang="en-US">
            <a:solidFill>
              <a:schemeClr val="accent1">
                <a:lumMod val="50000"/>
              </a:schemeClr>
            </a:solidFill>
          </a:endParaRPr>
        </a:p>
      </dgm:t>
    </dgm:pt>
    <dgm:pt modelId="{754ACF3B-AE3B-4230-AC8B-E3DA61877E27}" type="sibTrans" cxnId="{5492DEE3-6EE7-4E58-BA9D-BE808D3E4DC5}">
      <dgm:prSet/>
      <dgm:spPr/>
      <dgm:t>
        <a:bodyPr/>
        <a:lstStyle/>
        <a:p>
          <a:endParaRPr lang="en-US">
            <a:solidFill>
              <a:schemeClr val="accent1">
                <a:lumMod val="50000"/>
              </a:schemeClr>
            </a:solidFill>
          </a:endParaRPr>
        </a:p>
      </dgm:t>
    </dgm:pt>
    <dgm:pt modelId="{B97ED27B-3C37-4B47-89AA-4F9D4C133387}">
      <dgm:prSet phldrT="[Texto]"/>
      <dgm:spPr/>
      <dgm:t>
        <a:bodyPr/>
        <a:lstStyle/>
        <a:p>
          <a:r>
            <a:rPr lang="es-CO"/>
            <a:t>CI. Recyclables SAS</a:t>
          </a:r>
          <a:endParaRPr lang="en-US" dirty="0"/>
        </a:p>
      </dgm:t>
    </dgm:pt>
    <dgm:pt modelId="{259E0657-6F4D-404C-8796-EE382614AE9E}" type="parTrans" cxnId="{2CEBCE81-534B-486F-A7AF-A61F83718390}">
      <dgm:prSet/>
      <dgm:spPr/>
      <dgm:t>
        <a:bodyPr/>
        <a:lstStyle/>
        <a:p>
          <a:endParaRPr lang="en-US">
            <a:solidFill>
              <a:schemeClr val="accent1">
                <a:lumMod val="50000"/>
              </a:schemeClr>
            </a:solidFill>
          </a:endParaRPr>
        </a:p>
      </dgm:t>
    </dgm:pt>
    <dgm:pt modelId="{67E7462E-965E-461A-AB5C-6002071F5699}" type="sibTrans" cxnId="{2CEBCE81-534B-486F-A7AF-A61F83718390}">
      <dgm:prSet/>
      <dgm:spPr/>
      <dgm:t>
        <a:bodyPr/>
        <a:lstStyle/>
        <a:p>
          <a:endParaRPr lang="en-US">
            <a:solidFill>
              <a:schemeClr val="accent1">
                <a:lumMod val="50000"/>
              </a:schemeClr>
            </a:solidFill>
          </a:endParaRPr>
        </a:p>
      </dgm:t>
    </dgm:pt>
    <dgm:pt modelId="{75D6E84B-E71B-4CCA-A0C9-4AA5D6CEC928}">
      <dgm:prSet phldrT="[Texto]"/>
      <dgm:spPr/>
      <dgm:t>
        <a:bodyPr/>
        <a:lstStyle/>
        <a:p>
          <a:r>
            <a:rPr lang="es-CO"/>
            <a:t>CIJ Gutiérrez S.A.</a:t>
          </a:r>
          <a:endParaRPr lang="en-US" dirty="0"/>
        </a:p>
      </dgm:t>
    </dgm:pt>
    <dgm:pt modelId="{A68C60C5-D08D-4D4C-8349-8F2B4D95F274}" type="parTrans" cxnId="{D7CFA773-FD02-4917-93AE-F1D7640D3515}">
      <dgm:prSet/>
      <dgm:spPr/>
      <dgm:t>
        <a:bodyPr/>
        <a:lstStyle/>
        <a:p>
          <a:endParaRPr lang="en-US">
            <a:solidFill>
              <a:schemeClr val="accent1">
                <a:lumMod val="50000"/>
              </a:schemeClr>
            </a:solidFill>
          </a:endParaRPr>
        </a:p>
      </dgm:t>
    </dgm:pt>
    <dgm:pt modelId="{5A17FE21-E194-4A17-B450-D88701CF2397}" type="sibTrans" cxnId="{D7CFA773-FD02-4917-93AE-F1D7640D3515}">
      <dgm:prSet/>
      <dgm:spPr/>
      <dgm:t>
        <a:bodyPr/>
        <a:lstStyle/>
        <a:p>
          <a:endParaRPr lang="en-US">
            <a:solidFill>
              <a:schemeClr val="accent1">
                <a:lumMod val="50000"/>
              </a:schemeClr>
            </a:solidFill>
          </a:endParaRPr>
        </a:p>
      </dgm:t>
    </dgm:pt>
    <dgm:pt modelId="{7866DBAF-9CCD-4B33-AD3B-71522274C4D4}">
      <dgm:prSet phldrT="[Texto]"/>
      <dgm:spPr/>
      <dgm:t>
        <a:bodyPr/>
        <a:lstStyle/>
        <a:p>
          <a:r>
            <a:rPr lang="es-CO"/>
            <a:t>Grupo Grajales</a:t>
          </a:r>
          <a:endParaRPr lang="en-US" dirty="0"/>
        </a:p>
      </dgm:t>
    </dgm:pt>
    <dgm:pt modelId="{5B857FFC-DBA4-4C9D-9322-C18F737A5E32}" type="parTrans" cxnId="{EA296C9E-E871-4571-971B-07AD165457BE}">
      <dgm:prSet/>
      <dgm:spPr/>
      <dgm:t>
        <a:bodyPr/>
        <a:lstStyle/>
        <a:p>
          <a:endParaRPr lang="en-US">
            <a:solidFill>
              <a:schemeClr val="accent1">
                <a:lumMod val="50000"/>
              </a:schemeClr>
            </a:solidFill>
          </a:endParaRPr>
        </a:p>
      </dgm:t>
    </dgm:pt>
    <dgm:pt modelId="{C597348B-E224-4E67-90B5-3E431E1B6FDA}" type="sibTrans" cxnId="{EA296C9E-E871-4571-971B-07AD165457BE}">
      <dgm:prSet/>
      <dgm:spPr/>
      <dgm:t>
        <a:bodyPr/>
        <a:lstStyle/>
        <a:p>
          <a:endParaRPr lang="en-US">
            <a:solidFill>
              <a:schemeClr val="accent1">
                <a:lumMod val="50000"/>
              </a:schemeClr>
            </a:solidFill>
          </a:endParaRPr>
        </a:p>
      </dgm:t>
    </dgm:pt>
    <dgm:pt modelId="{AFB1E391-4F5A-46D4-8484-F9E458CE6628}">
      <dgm:prSet phldrT="[Texto]"/>
      <dgm:spPr/>
      <dgm:t>
        <a:bodyPr/>
        <a:lstStyle/>
        <a:p>
          <a:r>
            <a:rPr lang="es-CO"/>
            <a:t>Consumax de Urabá SAS</a:t>
          </a:r>
          <a:endParaRPr lang="en-US" dirty="0"/>
        </a:p>
      </dgm:t>
    </dgm:pt>
    <dgm:pt modelId="{DB4AD98F-C854-446F-BB8E-E293F70D83EB}" type="parTrans" cxnId="{73308EC8-24D0-4B6B-B317-430C1CC9B899}">
      <dgm:prSet/>
      <dgm:spPr/>
      <dgm:t>
        <a:bodyPr/>
        <a:lstStyle/>
        <a:p>
          <a:endParaRPr lang="en-US">
            <a:solidFill>
              <a:schemeClr val="accent1">
                <a:lumMod val="50000"/>
              </a:schemeClr>
            </a:solidFill>
          </a:endParaRPr>
        </a:p>
      </dgm:t>
    </dgm:pt>
    <dgm:pt modelId="{2B6E1804-FCF4-4896-9697-A3937795F2D3}" type="sibTrans" cxnId="{73308EC8-24D0-4B6B-B317-430C1CC9B899}">
      <dgm:prSet/>
      <dgm:spPr/>
      <dgm:t>
        <a:bodyPr/>
        <a:lstStyle/>
        <a:p>
          <a:endParaRPr lang="en-US">
            <a:solidFill>
              <a:schemeClr val="accent1">
                <a:lumMod val="50000"/>
              </a:schemeClr>
            </a:solidFill>
          </a:endParaRPr>
        </a:p>
      </dgm:t>
    </dgm:pt>
    <dgm:pt modelId="{9E3F7CFD-233D-4A37-BBCE-6C38E8BD4A38}">
      <dgm:prSet phldrT="[Texto]"/>
      <dgm:spPr/>
      <dgm:t>
        <a:bodyPr/>
        <a:lstStyle/>
        <a:p>
          <a:r>
            <a:rPr lang="es-CO"/>
            <a:t>FUREL S.A.</a:t>
          </a:r>
          <a:endParaRPr lang="en-US" dirty="0"/>
        </a:p>
      </dgm:t>
    </dgm:pt>
    <dgm:pt modelId="{97F8531B-3480-41BA-8397-06500BEE22CC}" type="parTrans" cxnId="{3B23EBDD-1D53-4C1C-9E12-F72AF80CCF4F}">
      <dgm:prSet/>
      <dgm:spPr/>
      <dgm:t>
        <a:bodyPr/>
        <a:lstStyle/>
        <a:p>
          <a:endParaRPr lang="en-US">
            <a:solidFill>
              <a:schemeClr val="accent1">
                <a:lumMod val="50000"/>
              </a:schemeClr>
            </a:solidFill>
          </a:endParaRPr>
        </a:p>
      </dgm:t>
    </dgm:pt>
    <dgm:pt modelId="{D665C750-BB36-48E2-BAA5-2F83FCD4D89F}" type="sibTrans" cxnId="{3B23EBDD-1D53-4C1C-9E12-F72AF80CCF4F}">
      <dgm:prSet/>
      <dgm:spPr/>
      <dgm:t>
        <a:bodyPr/>
        <a:lstStyle/>
        <a:p>
          <a:endParaRPr lang="en-US">
            <a:solidFill>
              <a:schemeClr val="accent1">
                <a:lumMod val="50000"/>
              </a:schemeClr>
            </a:solidFill>
          </a:endParaRPr>
        </a:p>
      </dgm:t>
    </dgm:pt>
    <dgm:pt modelId="{4FBBF79B-6CC4-4754-AFFE-FE4B069F157E}">
      <dgm:prSet phldrT="[Texto]"/>
      <dgm:spPr/>
      <dgm:t>
        <a:bodyPr/>
        <a:lstStyle/>
        <a:p>
          <a:r>
            <a:rPr lang="es-CO"/>
            <a:t>Grupo Farmacoop</a:t>
          </a:r>
          <a:endParaRPr lang="en-US" dirty="0"/>
        </a:p>
      </dgm:t>
    </dgm:pt>
    <dgm:pt modelId="{CE099A9E-47C4-467B-8BE5-CE6D9AD298E5}" type="parTrans" cxnId="{FFE35B1A-7FE7-41B6-B498-EC5A3ECAB6E7}">
      <dgm:prSet/>
      <dgm:spPr/>
      <dgm:t>
        <a:bodyPr/>
        <a:lstStyle/>
        <a:p>
          <a:endParaRPr lang="en-US">
            <a:solidFill>
              <a:schemeClr val="accent1">
                <a:lumMod val="50000"/>
              </a:schemeClr>
            </a:solidFill>
          </a:endParaRPr>
        </a:p>
      </dgm:t>
    </dgm:pt>
    <dgm:pt modelId="{4340466E-DEE6-430C-85A4-B26E1C7D1261}" type="sibTrans" cxnId="{FFE35B1A-7FE7-41B6-B498-EC5A3ECAB6E7}">
      <dgm:prSet/>
      <dgm:spPr/>
      <dgm:t>
        <a:bodyPr/>
        <a:lstStyle/>
        <a:p>
          <a:endParaRPr lang="en-US">
            <a:solidFill>
              <a:schemeClr val="accent1">
                <a:lumMod val="50000"/>
              </a:schemeClr>
            </a:solidFill>
          </a:endParaRPr>
        </a:p>
      </dgm:t>
    </dgm:pt>
    <dgm:pt modelId="{C79FE30D-6397-43A1-9DB4-15E776AA8501}">
      <dgm:prSet phldrT="[Texto]"/>
      <dgm:spPr/>
      <dgm:t>
        <a:bodyPr/>
        <a:lstStyle/>
        <a:p>
          <a:r>
            <a:rPr lang="es-CO"/>
            <a:t>Grupo Bellanita</a:t>
          </a:r>
          <a:endParaRPr lang="en-US" dirty="0"/>
        </a:p>
      </dgm:t>
    </dgm:pt>
    <dgm:pt modelId="{6EDC4B6D-E7FB-408A-9069-6D4C44436ACC}" type="parTrans" cxnId="{44E6FB49-7920-4FC4-8876-89C91B9FDAA2}">
      <dgm:prSet/>
      <dgm:spPr/>
      <dgm:t>
        <a:bodyPr/>
        <a:lstStyle/>
        <a:p>
          <a:endParaRPr lang="en-US">
            <a:solidFill>
              <a:schemeClr val="accent1">
                <a:lumMod val="50000"/>
              </a:schemeClr>
            </a:solidFill>
          </a:endParaRPr>
        </a:p>
      </dgm:t>
    </dgm:pt>
    <dgm:pt modelId="{C75C348E-46C9-4EA4-A0C9-C54B6A7A51CA}" type="sibTrans" cxnId="{44E6FB49-7920-4FC4-8876-89C91B9FDAA2}">
      <dgm:prSet/>
      <dgm:spPr/>
      <dgm:t>
        <a:bodyPr/>
        <a:lstStyle/>
        <a:p>
          <a:endParaRPr lang="en-US">
            <a:solidFill>
              <a:schemeClr val="accent1">
                <a:lumMod val="50000"/>
              </a:schemeClr>
            </a:solidFill>
          </a:endParaRPr>
        </a:p>
      </dgm:t>
    </dgm:pt>
    <dgm:pt modelId="{167E68C5-977A-482A-AD37-BC406C85C616}" type="pres">
      <dgm:prSet presAssocID="{486A8B0C-CCB0-4FCC-9ED8-A7FCF6D3E64C}" presName="vert0" presStyleCnt="0">
        <dgm:presLayoutVars>
          <dgm:dir/>
          <dgm:animOne val="branch"/>
          <dgm:animLvl val="lvl"/>
        </dgm:presLayoutVars>
      </dgm:prSet>
      <dgm:spPr/>
    </dgm:pt>
    <dgm:pt modelId="{5B0A66CE-7A58-42DF-85DC-A4DB318C81F3}" type="pres">
      <dgm:prSet presAssocID="{393A1670-E025-4C60-9C3F-03E549A046BC}" presName="thickLine" presStyleLbl="alignNode1" presStyleIdx="0" presStyleCnt="1"/>
      <dgm:spPr/>
    </dgm:pt>
    <dgm:pt modelId="{AAB2416C-D602-4CB4-A45B-4326D7B87CCB}" type="pres">
      <dgm:prSet presAssocID="{393A1670-E025-4C60-9C3F-03E549A046BC}" presName="horz1" presStyleCnt="0"/>
      <dgm:spPr/>
    </dgm:pt>
    <dgm:pt modelId="{3E137724-6657-476A-9A3F-4F0B913E8456}" type="pres">
      <dgm:prSet presAssocID="{393A1670-E025-4C60-9C3F-03E549A046BC}" presName="tx1" presStyleLbl="revTx" presStyleIdx="0" presStyleCnt="8" custLinFactNeighborX="-85458" custLinFactNeighborY="-6825"/>
      <dgm:spPr/>
    </dgm:pt>
    <dgm:pt modelId="{6BFD97AC-D4BC-4D5C-8CEC-DA2B37F38862}" type="pres">
      <dgm:prSet presAssocID="{393A1670-E025-4C60-9C3F-03E549A046BC}" presName="vert1" presStyleCnt="0"/>
      <dgm:spPr/>
    </dgm:pt>
    <dgm:pt modelId="{7E7DE30D-C04E-4151-B7D9-7CFDEA8A7FBA}" type="pres">
      <dgm:prSet presAssocID="{B97ED27B-3C37-4B47-89AA-4F9D4C133387}" presName="vertSpace2a" presStyleCnt="0"/>
      <dgm:spPr/>
    </dgm:pt>
    <dgm:pt modelId="{39BC63F8-8875-4ED8-B9B1-9175A884F715}" type="pres">
      <dgm:prSet presAssocID="{B97ED27B-3C37-4B47-89AA-4F9D4C133387}" presName="horz2" presStyleCnt="0"/>
      <dgm:spPr/>
    </dgm:pt>
    <dgm:pt modelId="{2C0127FA-42C8-4A00-A831-49AFE13E9B65}" type="pres">
      <dgm:prSet presAssocID="{B97ED27B-3C37-4B47-89AA-4F9D4C133387}" presName="horzSpace2" presStyleCnt="0"/>
      <dgm:spPr/>
    </dgm:pt>
    <dgm:pt modelId="{A9231DF2-98DA-4F8F-B33B-91EC4179985B}" type="pres">
      <dgm:prSet presAssocID="{B97ED27B-3C37-4B47-89AA-4F9D4C133387}" presName="tx2" presStyleLbl="revTx" presStyleIdx="1" presStyleCnt="8"/>
      <dgm:spPr/>
    </dgm:pt>
    <dgm:pt modelId="{B77B3DCF-A04C-42F7-A2E7-0E1555D5BE44}" type="pres">
      <dgm:prSet presAssocID="{B97ED27B-3C37-4B47-89AA-4F9D4C133387}" presName="vert2" presStyleCnt="0"/>
      <dgm:spPr/>
    </dgm:pt>
    <dgm:pt modelId="{490B79D7-7570-4D70-A7F1-A7672100490B}" type="pres">
      <dgm:prSet presAssocID="{B97ED27B-3C37-4B47-89AA-4F9D4C133387}" presName="thinLine2b" presStyleLbl="callout" presStyleIdx="0" presStyleCnt="7"/>
      <dgm:spPr/>
    </dgm:pt>
    <dgm:pt modelId="{7FEC397B-3CF0-4F0F-8B48-DF16884D3C08}" type="pres">
      <dgm:prSet presAssocID="{B97ED27B-3C37-4B47-89AA-4F9D4C133387}" presName="vertSpace2b" presStyleCnt="0"/>
      <dgm:spPr/>
    </dgm:pt>
    <dgm:pt modelId="{0EEBEEA4-0D64-4D86-A810-5CE1127BFC08}" type="pres">
      <dgm:prSet presAssocID="{75D6E84B-E71B-4CCA-A0C9-4AA5D6CEC928}" presName="horz2" presStyleCnt="0"/>
      <dgm:spPr/>
    </dgm:pt>
    <dgm:pt modelId="{92F1BBBF-E399-4BAD-9F56-933BF676F082}" type="pres">
      <dgm:prSet presAssocID="{75D6E84B-E71B-4CCA-A0C9-4AA5D6CEC928}" presName="horzSpace2" presStyleCnt="0"/>
      <dgm:spPr/>
    </dgm:pt>
    <dgm:pt modelId="{C7F9366B-CE2F-4F11-ACE1-D13039C4AE92}" type="pres">
      <dgm:prSet presAssocID="{75D6E84B-E71B-4CCA-A0C9-4AA5D6CEC928}" presName="tx2" presStyleLbl="revTx" presStyleIdx="2" presStyleCnt="8"/>
      <dgm:spPr/>
    </dgm:pt>
    <dgm:pt modelId="{6608C6FA-09D4-489B-83EF-ADAEC3575D80}" type="pres">
      <dgm:prSet presAssocID="{75D6E84B-E71B-4CCA-A0C9-4AA5D6CEC928}" presName="vert2" presStyleCnt="0"/>
      <dgm:spPr/>
    </dgm:pt>
    <dgm:pt modelId="{B8A678C7-BDAE-463F-9208-6210D2D4541E}" type="pres">
      <dgm:prSet presAssocID="{75D6E84B-E71B-4CCA-A0C9-4AA5D6CEC928}" presName="thinLine2b" presStyleLbl="callout" presStyleIdx="1" presStyleCnt="7"/>
      <dgm:spPr/>
    </dgm:pt>
    <dgm:pt modelId="{AA621B55-83E7-4467-AE5A-802199ACB146}" type="pres">
      <dgm:prSet presAssocID="{75D6E84B-E71B-4CCA-A0C9-4AA5D6CEC928}" presName="vertSpace2b" presStyleCnt="0"/>
      <dgm:spPr/>
    </dgm:pt>
    <dgm:pt modelId="{C3E7F7DE-89F7-43D4-BD4F-1580BE5E0BB0}" type="pres">
      <dgm:prSet presAssocID="{7866DBAF-9CCD-4B33-AD3B-71522274C4D4}" presName="horz2" presStyleCnt="0"/>
      <dgm:spPr/>
    </dgm:pt>
    <dgm:pt modelId="{EFF17629-1803-418E-A3FD-22D6869C4971}" type="pres">
      <dgm:prSet presAssocID="{7866DBAF-9CCD-4B33-AD3B-71522274C4D4}" presName="horzSpace2" presStyleCnt="0"/>
      <dgm:spPr/>
    </dgm:pt>
    <dgm:pt modelId="{08054B93-6598-4DC3-9E7C-8B348599D130}" type="pres">
      <dgm:prSet presAssocID="{7866DBAF-9CCD-4B33-AD3B-71522274C4D4}" presName="tx2" presStyleLbl="revTx" presStyleIdx="3" presStyleCnt="8"/>
      <dgm:spPr/>
    </dgm:pt>
    <dgm:pt modelId="{0E35A1E8-AA72-418E-8432-382360CC7343}" type="pres">
      <dgm:prSet presAssocID="{7866DBAF-9CCD-4B33-AD3B-71522274C4D4}" presName="vert2" presStyleCnt="0"/>
      <dgm:spPr/>
    </dgm:pt>
    <dgm:pt modelId="{BCF0B9EF-87DC-41A9-B074-3D06949D9CAA}" type="pres">
      <dgm:prSet presAssocID="{7866DBAF-9CCD-4B33-AD3B-71522274C4D4}" presName="thinLine2b" presStyleLbl="callout" presStyleIdx="2" presStyleCnt="7"/>
      <dgm:spPr/>
    </dgm:pt>
    <dgm:pt modelId="{EF6794D0-0984-47ED-9D0A-C5D1FB262CFB}" type="pres">
      <dgm:prSet presAssocID="{7866DBAF-9CCD-4B33-AD3B-71522274C4D4}" presName="vertSpace2b" presStyleCnt="0"/>
      <dgm:spPr/>
    </dgm:pt>
    <dgm:pt modelId="{1827F006-368D-4FB4-ACA7-1208EF38F54A}" type="pres">
      <dgm:prSet presAssocID="{AFB1E391-4F5A-46D4-8484-F9E458CE6628}" presName="horz2" presStyleCnt="0"/>
      <dgm:spPr/>
    </dgm:pt>
    <dgm:pt modelId="{E5DAE40A-8587-44C9-B7E7-C9FB2781DDD6}" type="pres">
      <dgm:prSet presAssocID="{AFB1E391-4F5A-46D4-8484-F9E458CE6628}" presName="horzSpace2" presStyleCnt="0"/>
      <dgm:spPr/>
    </dgm:pt>
    <dgm:pt modelId="{57DCE12E-92A4-4F73-BFFD-A9F4DF9A5CD9}" type="pres">
      <dgm:prSet presAssocID="{AFB1E391-4F5A-46D4-8484-F9E458CE6628}" presName="tx2" presStyleLbl="revTx" presStyleIdx="4" presStyleCnt="8"/>
      <dgm:spPr/>
    </dgm:pt>
    <dgm:pt modelId="{43A4B5B2-15CF-4555-96B1-01A61686E2A6}" type="pres">
      <dgm:prSet presAssocID="{AFB1E391-4F5A-46D4-8484-F9E458CE6628}" presName="vert2" presStyleCnt="0"/>
      <dgm:spPr/>
    </dgm:pt>
    <dgm:pt modelId="{FB0FE310-F9CD-4B7A-8BA2-19B3DC663758}" type="pres">
      <dgm:prSet presAssocID="{AFB1E391-4F5A-46D4-8484-F9E458CE6628}" presName="thinLine2b" presStyleLbl="callout" presStyleIdx="3" presStyleCnt="7"/>
      <dgm:spPr/>
    </dgm:pt>
    <dgm:pt modelId="{EE7A90A5-C488-4D56-BFE5-57C9C3489301}" type="pres">
      <dgm:prSet presAssocID="{AFB1E391-4F5A-46D4-8484-F9E458CE6628}" presName="vertSpace2b" presStyleCnt="0"/>
      <dgm:spPr/>
    </dgm:pt>
    <dgm:pt modelId="{602742A3-281B-4BFA-ABE5-925648E556FF}" type="pres">
      <dgm:prSet presAssocID="{9E3F7CFD-233D-4A37-BBCE-6C38E8BD4A38}" presName="horz2" presStyleCnt="0"/>
      <dgm:spPr/>
    </dgm:pt>
    <dgm:pt modelId="{97609CF9-0964-4C3C-8EDE-5D0E5F480635}" type="pres">
      <dgm:prSet presAssocID="{9E3F7CFD-233D-4A37-BBCE-6C38E8BD4A38}" presName="horzSpace2" presStyleCnt="0"/>
      <dgm:spPr/>
    </dgm:pt>
    <dgm:pt modelId="{3E50513D-CF89-434C-A526-1BC4D80A678C}" type="pres">
      <dgm:prSet presAssocID="{9E3F7CFD-233D-4A37-BBCE-6C38E8BD4A38}" presName="tx2" presStyleLbl="revTx" presStyleIdx="5" presStyleCnt="8"/>
      <dgm:spPr/>
    </dgm:pt>
    <dgm:pt modelId="{68583C03-37CC-445A-89FB-637AF7E8CF70}" type="pres">
      <dgm:prSet presAssocID="{9E3F7CFD-233D-4A37-BBCE-6C38E8BD4A38}" presName="vert2" presStyleCnt="0"/>
      <dgm:spPr/>
    </dgm:pt>
    <dgm:pt modelId="{5ACFF1E5-8AB0-4A70-BC2E-034438FC961F}" type="pres">
      <dgm:prSet presAssocID="{9E3F7CFD-233D-4A37-BBCE-6C38E8BD4A38}" presName="thinLine2b" presStyleLbl="callout" presStyleIdx="4" presStyleCnt="7"/>
      <dgm:spPr/>
    </dgm:pt>
    <dgm:pt modelId="{0D1E21C2-54CD-40D4-9741-3C96A939A88D}" type="pres">
      <dgm:prSet presAssocID="{9E3F7CFD-233D-4A37-BBCE-6C38E8BD4A38}" presName="vertSpace2b" presStyleCnt="0"/>
      <dgm:spPr/>
    </dgm:pt>
    <dgm:pt modelId="{CDB93DEC-F1F4-473E-AA68-6E597F3968D9}" type="pres">
      <dgm:prSet presAssocID="{4FBBF79B-6CC4-4754-AFFE-FE4B069F157E}" presName="horz2" presStyleCnt="0"/>
      <dgm:spPr/>
    </dgm:pt>
    <dgm:pt modelId="{4BC85C59-DD05-4C80-B24D-D7BD353BD5F1}" type="pres">
      <dgm:prSet presAssocID="{4FBBF79B-6CC4-4754-AFFE-FE4B069F157E}" presName="horzSpace2" presStyleCnt="0"/>
      <dgm:spPr/>
    </dgm:pt>
    <dgm:pt modelId="{75777DC1-8815-46DE-BD50-9BD39BA0306E}" type="pres">
      <dgm:prSet presAssocID="{4FBBF79B-6CC4-4754-AFFE-FE4B069F157E}" presName="tx2" presStyleLbl="revTx" presStyleIdx="6" presStyleCnt="8"/>
      <dgm:spPr/>
    </dgm:pt>
    <dgm:pt modelId="{A954B20C-3C9F-4252-9048-7EBD0C42483C}" type="pres">
      <dgm:prSet presAssocID="{4FBBF79B-6CC4-4754-AFFE-FE4B069F157E}" presName="vert2" presStyleCnt="0"/>
      <dgm:spPr/>
    </dgm:pt>
    <dgm:pt modelId="{16FCEA1F-8082-4FFA-81D0-0CCE38A41912}" type="pres">
      <dgm:prSet presAssocID="{4FBBF79B-6CC4-4754-AFFE-FE4B069F157E}" presName="thinLine2b" presStyleLbl="callout" presStyleIdx="5" presStyleCnt="7"/>
      <dgm:spPr/>
    </dgm:pt>
    <dgm:pt modelId="{3E0C1B17-C95B-409A-BCDD-3A439470DAE4}" type="pres">
      <dgm:prSet presAssocID="{4FBBF79B-6CC4-4754-AFFE-FE4B069F157E}" presName="vertSpace2b" presStyleCnt="0"/>
      <dgm:spPr/>
    </dgm:pt>
    <dgm:pt modelId="{24EBC491-0A9F-4F3F-9AAF-0A500B1F2845}" type="pres">
      <dgm:prSet presAssocID="{C79FE30D-6397-43A1-9DB4-15E776AA8501}" presName="horz2" presStyleCnt="0"/>
      <dgm:spPr/>
    </dgm:pt>
    <dgm:pt modelId="{93783C23-5EC4-400C-A879-3D8E9FF5AAB4}" type="pres">
      <dgm:prSet presAssocID="{C79FE30D-6397-43A1-9DB4-15E776AA8501}" presName="horzSpace2" presStyleCnt="0"/>
      <dgm:spPr/>
    </dgm:pt>
    <dgm:pt modelId="{F8EC0696-FD85-435A-AC49-035EC0B7F400}" type="pres">
      <dgm:prSet presAssocID="{C79FE30D-6397-43A1-9DB4-15E776AA8501}" presName="tx2" presStyleLbl="revTx" presStyleIdx="7" presStyleCnt="8"/>
      <dgm:spPr/>
    </dgm:pt>
    <dgm:pt modelId="{14E77ADD-85FA-4E21-8727-85565A89B066}" type="pres">
      <dgm:prSet presAssocID="{C79FE30D-6397-43A1-9DB4-15E776AA8501}" presName="vert2" presStyleCnt="0"/>
      <dgm:spPr/>
    </dgm:pt>
    <dgm:pt modelId="{6D5977B5-4F03-4391-8126-2B960478F77E}" type="pres">
      <dgm:prSet presAssocID="{C79FE30D-6397-43A1-9DB4-15E776AA8501}" presName="thinLine2b" presStyleLbl="callout" presStyleIdx="6" presStyleCnt="7"/>
      <dgm:spPr/>
    </dgm:pt>
    <dgm:pt modelId="{00C08227-9F1D-4537-ADBB-6FA78F8507A5}" type="pres">
      <dgm:prSet presAssocID="{C79FE30D-6397-43A1-9DB4-15E776AA8501}" presName="vertSpace2b" presStyleCnt="0"/>
      <dgm:spPr/>
    </dgm:pt>
  </dgm:ptLst>
  <dgm:cxnLst>
    <dgm:cxn modelId="{AEF45E0A-DA11-4650-8E6F-CF2FC7C2556A}" type="presOf" srcId="{486A8B0C-CCB0-4FCC-9ED8-A7FCF6D3E64C}" destId="{167E68C5-977A-482A-AD37-BC406C85C616}" srcOrd="0" destOrd="0" presId="urn:microsoft.com/office/officeart/2008/layout/LinedList"/>
    <dgm:cxn modelId="{FFE35B1A-7FE7-41B6-B498-EC5A3ECAB6E7}" srcId="{393A1670-E025-4C60-9C3F-03E549A046BC}" destId="{4FBBF79B-6CC4-4754-AFFE-FE4B069F157E}" srcOrd="5" destOrd="0" parTransId="{CE099A9E-47C4-467B-8BE5-CE6D9AD298E5}" sibTransId="{4340466E-DEE6-430C-85A4-B26E1C7D1261}"/>
    <dgm:cxn modelId="{0CA3C639-5845-4FCA-A400-EC6B903BEB40}" type="presOf" srcId="{393A1670-E025-4C60-9C3F-03E549A046BC}" destId="{3E137724-6657-476A-9A3F-4F0B913E8456}" srcOrd="0" destOrd="0" presId="urn:microsoft.com/office/officeart/2008/layout/LinedList"/>
    <dgm:cxn modelId="{803B6445-7711-4562-B9C1-4A0CDBF8DDB3}" type="presOf" srcId="{4FBBF79B-6CC4-4754-AFFE-FE4B069F157E}" destId="{75777DC1-8815-46DE-BD50-9BD39BA0306E}" srcOrd="0" destOrd="0" presId="urn:microsoft.com/office/officeart/2008/layout/LinedList"/>
    <dgm:cxn modelId="{44E6FB49-7920-4FC4-8876-89C91B9FDAA2}" srcId="{393A1670-E025-4C60-9C3F-03E549A046BC}" destId="{C79FE30D-6397-43A1-9DB4-15E776AA8501}" srcOrd="6" destOrd="0" parTransId="{6EDC4B6D-E7FB-408A-9069-6D4C44436ACC}" sibTransId="{C75C348E-46C9-4EA4-A0C9-C54B6A7A51CA}"/>
    <dgm:cxn modelId="{D7CFA773-FD02-4917-93AE-F1D7640D3515}" srcId="{393A1670-E025-4C60-9C3F-03E549A046BC}" destId="{75D6E84B-E71B-4CCA-A0C9-4AA5D6CEC928}" srcOrd="1" destOrd="0" parTransId="{A68C60C5-D08D-4D4C-8349-8F2B4D95F274}" sibTransId="{5A17FE21-E194-4A17-B450-D88701CF2397}"/>
    <dgm:cxn modelId="{950EBB79-53AC-41EE-A849-EE16F5702D09}" type="presOf" srcId="{B97ED27B-3C37-4B47-89AA-4F9D4C133387}" destId="{A9231DF2-98DA-4F8F-B33B-91EC4179985B}" srcOrd="0" destOrd="0" presId="urn:microsoft.com/office/officeart/2008/layout/LinedList"/>
    <dgm:cxn modelId="{2CEBCE81-534B-486F-A7AF-A61F83718390}" srcId="{393A1670-E025-4C60-9C3F-03E549A046BC}" destId="{B97ED27B-3C37-4B47-89AA-4F9D4C133387}" srcOrd="0" destOrd="0" parTransId="{259E0657-6F4D-404C-8796-EE382614AE9E}" sibTransId="{67E7462E-965E-461A-AB5C-6002071F5699}"/>
    <dgm:cxn modelId="{55939D88-3AF0-4DB0-9733-CA9381EFB918}" type="presOf" srcId="{C79FE30D-6397-43A1-9DB4-15E776AA8501}" destId="{F8EC0696-FD85-435A-AC49-035EC0B7F400}" srcOrd="0" destOrd="0" presId="urn:microsoft.com/office/officeart/2008/layout/LinedList"/>
    <dgm:cxn modelId="{EA296C9E-E871-4571-971B-07AD165457BE}" srcId="{393A1670-E025-4C60-9C3F-03E549A046BC}" destId="{7866DBAF-9CCD-4B33-AD3B-71522274C4D4}" srcOrd="2" destOrd="0" parTransId="{5B857FFC-DBA4-4C9D-9322-C18F737A5E32}" sibTransId="{C597348B-E224-4E67-90B5-3E431E1B6FDA}"/>
    <dgm:cxn modelId="{73308EC8-24D0-4B6B-B317-430C1CC9B899}" srcId="{393A1670-E025-4C60-9C3F-03E549A046BC}" destId="{AFB1E391-4F5A-46D4-8484-F9E458CE6628}" srcOrd="3" destOrd="0" parTransId="{DB4AD98F-C854-446F-BB8E-E293F70D83EB}" sibTransId="{2B6E1804-FCF4-4896-9697-A3937795F2D3}"/>
    <dgm:cxn modelId="{CB4E45D1-6F2A-478A-819C-1A4ECEEDD2EB}" type="presOf" srcId="{7866DBAF-9CCD-4B33-AD3B-71522274C4D4}" destId="{08054B93-6598-4DC3-9E7C-8B348599D130}" srcOrd="0" destOrd="0" presId="urn:microsoft.com/office/officeart/2008/layout/LinedList"/>
    <dgm:cxn modelId="{963D46D9-150D-4D31-B81E-4A80157DDC91}" type="presOf" srcId="{AFB1E391-4F5A-46D4-8484-F9E458CE6628}" destId="{57DCE12E-92A4-4F73-BFFD-A9F4DF9A5CD9}" srcOrd="0" destOrd="0" presId="urn:microsoft.com/office/officeart/2008/layout/LinedList"/>
    <dgm:cxn modelId="{3B23EBDD-1D53-4C1C-9E12-F72AF80CCF4F}" srcId="{393A1670-E025-4C60-9C3F-03E549A046BC}" destId="{9E3F7CFD-233D-4A37-BBCE-6C38E8BD4A38}" srcOrd="4" destOrd="0" parTransId="{97F8531B-3480-41BA-8397-06500BEE22CC}" sibTransId="{D665C750-BB36-48E2-BAA5-2F83FCD4D89F}"/>
    <dgm:cxn modelId="{5492DEE3-6EE7-4E58-BA9D-BE808D3E4DC5}" srcId="{486A8B0C-CCB0-4FCC-9ED8-A7FCF6D3E64C}" destId="{393A1670-E025-4C60-9C3F-03E549A046BC}" srcOrd="0" destOrd="0" parTransId="{5FAB9AA7-5E80-4856-A685-4EA1BC1C3897}" sibTransId="{754ACF3B-AE3B-4230-AC8B-E3DA61877E27}"/>
    <dgm:cxn modelId="{ED5094EE-F23C-4BC7-A17E-44D2D28D1D0C}" type="presOf" srcId="{9E3F7CFD-233D-4A37-BBCE-6C38E8BD4A38}" destId="{3E50513D-CF89-434C-A526-1BC4D80A678C}" srcOrd="0" destOrd="0" presId="urn:microsoft.com/office/officeart/2008/layout/LinedList"/>
    <dgm:cxn modelId="{F55DE6F4-B4C1-465E-875C-0D0D3C8E4262}" type="presOf" srcId="{75D6E84B-E71B-4CCA-A0C9-4AA5D6CEC928}" destId="{C7F9366B-CE2F-4F11-ACE1-D13039C4AE92}" srcOrd="0" destOrd="0" presId="urn:microsoft.com/office/officeart/2008/layout/LinedList"/>
    <dgm:cxn modelId="{7DA9C3F6-962E-4FC8-B847-50D964DD103C}" type="presParOf" srcId="{167E68C5-977A-482A-AD37-BC406C85C616}" destId="{5B0A66CE-7A58-42DF-85DC-A4DB318C81F3}" srcOrd="0" destOrd="0" presId="urn:microsoft.com/office/officeart/2008/layout/LinedList"/>
    <dgm:cxn modelId="{21560285-8179-4856-9469-4374E75C5135}" type="presParOf" srcId="{167E68C5-977A-482A-AD37-BC406C85C616}" destId="{AAB2416C-D602-4CB4-A45B-4326D7B87CCB}" srcOrd="1" destOrd="0" presId="urn:microsoft.com/office/officeart/2008/layout/LinedList"/>
    <dgm:cxn modelId="{D842405B-E4D7-451C-AEE5-371144D72C30}" type="presParOf" srcId="{AAB2416C-D602-4CB4-A45B-4326D7B87CCB}" destId="{3E137724-6657-476A-9A3F-4F0B913E8456}" srcOrd="0" destOrd="0" presId="urn:microsoft.com/office/officeart/2008/layout/LinedList"/>
    <dgm:cxn modelId="{C26DE9A7-CD27-4ACD-9000-FD6CB22F25DA}" type="presParOf" srcId="{AAB2416C-D602-4CB4-A45B-4326D7B87CCB}" destId="{6BFD97AC-D4BC-4D5C-8CEC-DA2B37F38862}" srcOrd="1" destOrd="0" presId="urn:microsoft.com/office/officeart/2008/layout/LinedList"/>
    <dgm:cxn modelId="{D71AF87F-E533-4BF6-8B2F-A70493654A58}" type="presParOf" srcId="{6BFD97AC-D4BC-4D5C-8CEC-DA2B37F38862}" destId="{7E7DE30D-C04E-4151-B7D9-7CFDEA8A7FBA}" srcOrd="0" destOrd="0" presId="urn:microsoft.com/office/officeart/2008/layout/LinedList"/>
    <dgm:cxn modelId="{BCB9669A-E617-4258-9D65-C7569380DC0A}" type="presParOf" srcId="{6BFD97AC-D4BC-4D5C-8CEC-DA2B37F38862}" destId="{39BC63F8-8875-4ED8-B9B1-9175A884F715}" srcOrd="1" destOrd="0" presId="urn:microsoft.com/office/officeart/2008/layout/LinedList"/>
    <dgm:cxn modelId="{F309C8AE-2492-40DA-A228-1D128B383593}" type="presParOf" srcId="{39BC63F8-8875-4ED8-B9B1-9175A884F715}" destId="{2C0127FA-42C8-4A00-A831-49AFE13E9B65}" srcOrd="0" destOrd="0" presId="urn:microsoft.com/office/officeart/2008/layout/LinedList"/>
    <dgm:cxn modelId="{D80F4913-98F1-4FB4-B4FF-C80AFE85BFF3}" type="presParOf" srcId="{39BC63F8-8875-4ED8-B9B1-9175A884F715}" destId="{A9231DF2-98DA-4F8F-B33B-91EC4179985B}" srcOrd="1" destOrd="0" presId="urn:microsoft.com/office/officeart/2008/layout/LinedList"/>
    <dgm:cxn modelId="{5E83F529-A859-4D27-93A7-87C335D45DFF}" type="presParOf" srcId="{39BC63F8-8875-4ED8-B9B1-9175A884F715}" destId="{B77B3DCF-A04C-42F7-A2E7-0E1555D5BE44}" srcOrd="2" destOrd="0" presId="urn:microsoft.com/office/officeart/2008/layout/LinedList"/>
    <dgm:cxn modelId="{EE62B144-4E5B-48A8-8246-D6EB3A7315B1}" type="presParOf" srcId="{6BFD97AC-D4BC-4D5C-8CEC-DA2B37F38862}" destId="{490B79D7-7570-4D70-A7F1-A7672100490B}" srcOrd="2" destOrd="0" presId="urn:microsoft.com/office/officeart/2008/layout/LinedList"/>
    <dgm:cxn modelId="{C4E6675E-0EE8-4FBF-8CDC-1026F228B4AB}" type="presParOf" srcId="{6BFD97AC-D4BC-4D5C-8CEC-DA2B37F38862}" destId="{7FEC397B-3CF0-4F0F-8B48-DF16884D3C08}" srcOrd="3" destOrd="0" presId="urn:microsoft.com/office/officeart/2008/layout/LinedList"/>
    <dgm:cxn modelId="{092B43E0-7880-4D1E-A670-F4241226D805}" type="presParOf" srcId="{6BFD97AC-D4BC-4D5C-8CEC-DA2B37F38862}" destId="{0EEBEEA4-0D64-4D86-A810-5CE1127BFC08}" srcOrd="4" destOrd="0" presId="urn:microsoft.com/office/officeart/2008/layout/LinedList"/>
    <dgm:cxn modelId="{A447C82D-EE7D-4A04-980E-04685676B09E}" type="presParOf" srcId="{0EEBEEA4-0D64-4D86-A810-5CE1127BFC08}" destId="{92F1BBBF-E399-4BAD-9F56-933BF676F082}" srcOrd="0" destOrd="0" presId="urn:microsoft.com/office/officeart/2008/layout/LinedList"/>
    <dgm:cxn modelId="{B5BB16E2-7328-41DC-B8C5-5FF4C569D4E6}" type="presParOf" srcId="{0EEBEEA4-0D64-4D86-A810-5CE1127BFC08}" destId="{C7F9366B-CE2F-4F11-ACE1-D13039C4AE92}" srcOrd="1" destOrd="0" presId="urn:microsoft.com/office/officeart/2008/layout/LinedList"/>
    <dgm:cxn modelId="{47F0259E-BC6D-461D-8C51-5D0E69FA12FC}" type="presParOf" srcId="{0EEBEEA4-0D64-4D86-A810-5CE1127BFC08}" destId="{6608C6FA-09D4-489B-83EF-ADAEC3575D80}" srcOrd="2" destOrd="0" presId="urn:microsoft.com/office/officeart/2008/layout/LinedList"/>
    <dgm:cxn modelId="{87D8921F-4CC0-4311-BAEF-64FC46C0040D}" type="presParOf" srcId="{6BFD97AC-D4BC-4D5C-8CEC-DA2B37F38862}" destId="{B8A678C7-BDAE-463F-9208-6210D2D4541E}" srcOrd="5" destOrd="0" presId="urn:microsoft.com/office/officeart/2008/layout/LinedList"/>
    <dgm:cxn modelId="{8E76951E-5373-4EF9-83DE-672BED223EE2}" type="presParOf" srcId="{6BFD97AC-D4BC-4D5C-8CEC-DA2B37F38862}" destId="{AA621B55-83E7-4467-AE5A-802199ACB146}" srcOrd="6" destOrd="0" presId="urn:microsoft.com/office/officeart/2008/layout/LinedList"/>
    <dgm:cxn modelId="{7AC2997C-C346-49CF-BB1E-A309D07493AA}" type="presParOf" srcId="{6BFD97AC-D4BC-4D5C-8CEC-DA2B37F38862}" destId="{C3E7F7DE-89F7-43D4-BD4F-1580BE5E0BB0}" srcOrd="7" destOrd="0" presId="urn:microsoft.com/office/officeart/2008/layout/LinedList"/>
    <dgm:cxn modelId="{F7F1D009-E50A-4E3A-B6A8-3D75F7EAECB9}" type="presParOf" srcId="{C3E7F7DE-89F7-43D4-BD4F-1580BE5E0BB0}" destId="{EFF17629-1803-418E-A3FD-22D6869C4971}" srcOrd="0" destOrd="0" presId="urn:microsoft.com/office/officeart/2008/layout/LinedList"/>
    <dgm:cxn modelId="{03719914-52EE-48FF-AB02-0C5F8E3A4B1E}" type="presParOf" srcId="{C3E7F7DE-89F7-43D4-BD4F-1580BE5E0BB0}" destId="{08054B93-6598-4DC3-9E7C-8B348599D130}" srcOrd="1" destOrd="0" presId="urn:microsoft.com/office/officeart/2008/layout/LinedList"/>
    <dgm:cxn modelId="{24EE488C-5744-4A9C-8B89-08A557297622}" type="presParOf" srcId="{C3E7F7DE-89F7-43D4-BD4F-1580BE5E0BB0}" destId="{0E35A1E8-AA72-418E-8432-382360CC7343}" srcOrd="2" destOrd="0" presId="urn:microsoft.com/office/officeart/2008/layout/LinedList"/>
    <dgm:cxn modelId="{689C7943-220A-423B-B7E0-715C8C952F38}" type="presParOf" srcId="{6BFD97AC-D4BC-4D5C-8CEC-DA2B37F38862}" destId="{BCF0B9EF-87DC-41A9-B074-3D06949D9CAA}" srcOrd="8" destOrd="0" presId="urn:microsoft.com/office/officeart/2008/layout/LinedList"/>
    <dgm:cxn modelId="{BB849551-FF71-4463-B891-BB39876D44FA}" type="presParOf" srcId="{6BFD97AC-D4BC-4D5C-8CEC-DA2B37F38862}" destId="{EF6794D0-0984-47ED-9D0A-C5D1FB262CFB}" srcOrd="9" destOrd="0" presId="urn:microsoft.com/office/officeart/2008/layout/LinedList"/>
    <dgm:cxn modelId="{CFE4D0B1-76B9-4A14-86B3-40EEE8385D07}" type="presParOf" srcId="{6BFD97AC-D4BC-4D5C-8CEC-DA2B37F38862}" destId="{1827F006-368D-4FB4-ACA7-1208EF38F54A}" srcOrd="10" destOrd="0" presId="urn:microsoft.com/office/officeart/2008/layout/LinedList"/>
    <dgm:cxn modelId="{4B121D97-DF6B-4408-BDBA-7E9D99C65455}" type="presParOf" srcId="{1827F006-368D-4FB4-ACA7-1208EF38F54A}" destId="{E5DAE40A-8587-44C9-B7E7-C9FB2781DDD6}" srcOrd="0" destOrd="0" presId="urn:microsoft.com/office/officeart/2008/layout/LinedList"/>
    <dgm:cxn modelId="{880DCBBC-DD25-494C-BDD9-F1EBB92BF3A2}" type="presParOf" srcId="{1827F006-368D-4FB4-ACA7-1208EF38F54A}" destId="{57DCE12E-92A4-4F73-BFFD-A9F4DF9A5CD9}" srcOrd="1" destOrd="0" presId="urn:microsoft.com/office/officeart/2008/layout/LinedList"/>
    <dgm:cxn modelId="{5F4A790F-0094-41BA-A4D4-EBDEE89D34DD}" type="presParOf" srcId="{1827F006-368D-4FB4-ACA7-1208EF38F54A}" destId="{43A4B5B2-15CF-4555-96B1-01A61686E2A6}" srcOrd="2" destOrd="0" presId="urn:microsoft.com/office/officeart/2008/layout/LinedList"/>
    <dgm:cxn modelId="{B55C68C0-848F-4400-BBAB-46E66ECA2654}" type="presParOf" srcId="{6BFD97AC-D4BC-4D5C-8CEC-DA2B37F38862}" destId="{FB0FE310-F9CD-4B7A-8BA2-19B3DC663758}" srcOrd="11" destOrd="0" presId="urn:microsoft.com/office/officeart/2008/layout/LinedList"/>
    <dgm:cxn modelId="{758B57F1-89FE-495F-B363-46FD86A49AA3}" type="presParOf" srcId="{6BFD97AC-D4BC-4D5C-8CEC-DA2B37F38862}" destId="{EE7A90A5-C488-4D56-BFE5-57C9C3489301}" srcOrd="12" destOrd="0" presId="urn:microsoft.com/office/officeart/2008/layout/LinedList"/>
    <dgm:cxn modelId="{A67059BC-ECED-4015-AD44-B89B4689A178}" type="presParOf" srcId="{6BFD97AC-D4BC-4D5C-8CEC-DA2B37F38862}" destId="{602742A3-281B-4BFA-ABE5-925648E556FF}" srcOrd="13" destOrd="0" presId="urn:microsoft.com/office/officeart/2008/layout/LinedList"/>
    <dgm:cxn modelId="{C1ED9D2D-A96F-4535-88B0-37F23E1C2D6F}" type="presParOf" srcId="{602742A3-281B-4BFA-ABE5-925648E556FF}" destId="{97609CF9-0964-4C3C-8EDE-5D0E5F480635}" srcOrd="0" destOrd="0" presId="urn:microsoft.com/office/officeart/2008/layout/LinedList"/>
    <dgm:cxn modelId="{146C85D2-1B60-4B5F-861D-4E61A7D4F500}" type="presParOf" srcId="{602742A3-281B-4BFA-ABE5-925648E556FF}" destId="{3E50513D-CF89-434C-A526-1BC4D80A678C}" srcOrd="1" destOrd="0" presId="urn:microsoft.com/office/officeart/2008/layout/LinedList"/>
    <dgm:cxn modelId="{A3EB881E-16CA-49A2-870E-46CE64572689}" type="presParOf" srcId="{602742A3-281B-4BFA-ABE5-925648E556FF}" destId="{68583C03-37CC-445A-89FB-637AF7E8CF70}" srcOrd="2" destOrd="0" presId="urn:microsoft.com/office/officeart/2008/layout/LinedList"/>
    <dgm:cxn modelId="{98397491-8F65-41E9-829E-BC984340F7D8}" type="presParOf" srcId="{6BFD97AC-D4BC-4D5C-8CEC-DA2B37F38862}" destId="{5ACFF1E5-8AB0-4A70-BC2E-034438FC961F}" srcOrd="14" destOrd="0" presId="urn:microsoft.com/office/officeart/2008/layout/LinedList"/>
    <dgm:cxn modelId="{4AC50630-B08A-4270-AB06-8E97C7E34094}" type="presParOf" srcId="{6BFD97AC-D4BC-4D5C-8CEC-DA2B37F38862}" destId="{0D1E21C2-54CD-40D4-9741-3C96A939A88D}" srcOrd="15" destOrd="0" presId="urn:microsoft.com/office/officeart/2008/layout/LinedList"/>
    <dgm:cxn modelId="{AAED7344-B0F8-474E-993B-17CFBF8AFC97}" type="presParOf" srcId="{6BFD97AC-D4BC-4D5C-8CEC-DA2B37F38862}" destId="{CDB93DEC-F1F4-473E-AA68-6E597F3968D9}" srcOrd="16" destOrd="0" presId="urn:microsoft.com/office/officeart/2008/layout/LinedList"/>
    <dgm:cxn modelId="{C216973A-D031-413A-B55B-3F07348C6A9A}" type="presParOf" srcId="{CDB93DEC-F1F4-473E-AA68-6E597F3968D9}" destId="{4BC85C59-DD05-4C80-B24D-D7BD353BD5F1}" srcOrd="0" destOrd="0" presId="urn:microsoft.com/office/officeart/2008/layout/LinedList"/>
    <dgm:cxn modelId="{3E473362-E8BE-42BF-A488-87FF73E1EC1C}" type="presParOf" srcId="{CDB93DEC-F1F4-473E-AA68-6E597F3968D9}" destId="{75777DC1-8815-46DE-BD50-9BD39BA0306E}" srcOrd="1" destOrd="0" presId="urn:microsoft.com/office/officeart/2008/layout/LinedList"/>
    <dgm:cxn modelId="{59129DD0-0C0F-4F7C-8AC2-F5905EDD1738}" type="presParOf" srcId="{CDB93DEC-F1F4-473E-AA68-6E597F3968D9}" destId="{A954B20C-3C9F-4252-9048-7EBD0C42483C}" srcOrd="2" destOrd="0" presId="urn:microsoft.com/office/officeart/2008/layout/LinedList"/>
    <dgm:cxn modelId="{67DB29D3-5020-46E9-B6E3-BF1F9F1C708A}" type="presParOf" srcId="{6BFD97AC-D4BC-4D5C-8CEC-DA2B37F38862}" destId="{16FCEA1F-8082-4FFA-81D0-0CCE38A41912}" srcOrd="17" destOrd="0" presId="urn:microsoft.com/office/officeart/2008/layout/LinedList"/>
    <dgm:cxn modelId="{3E16D7A3-A291-459E-A207-F8DF9ED7EC06}" type="presParOf" srcId="{6BFD97AC-D4BC-4D5C-8CEC-DA2B37F38862}" destId="{3E0C1B17-C95B-409A-BCDD-3A439470DAE4}" srcOrd="18" destOrd="0" presId="urn:microsoft.com/office/officeart/2008/layout/LinedList"/>
    <dgm:cxn modelId="{4D997B2A-8247-465E-BD12-26C2C772716E}" type="presParOf" srcId="{6BFD97AC-D4BC-4D5C-8CEC-DA2B37F38862}" destId="{24EBC491-0A9F-4F3F-9AAF-0A500B1F2845}" srcOrd="19" destOrd="0" presId="urn:microsoft.com/office/officeart/2008/layout/LinedList"/>
    <dgm:cxn modelId="{26B0C88A-6FF7-4246-8D5A-338619FA9F74}" type="presParOf" srcId="{24EBC491-0A9F-4F3F-9AAF-0A500B1F2845}" destId="{93783C23-5EC4-400C-A879-3D8E9FF5AAB4}" srcOrd="0" destOrd="0" presId="urn:microsoft.com/office/officeart/2008/layout/LinedList"/>
    <dgm:cxn modelId="{8C8579BB-63D5-45C4-8E0D-2D6FFF2F44EA}" type="presParOf" srcId="{24EBC491-0A9F-4F3F-9AAF-0A500B1F2845}" destId="{F8EC0696-FD85-435A-AC49-035EC0B7F400}" srcOrd="1" destOrd="0" presId="urn:microsoft.com/office/officeart/2008/layout/LinedList"/>
    <dgm:cxn modelId="{BC187ECD-B05F-49C3-B887-5264DB3D323E}" type="presParOf" srcId="{24EBC491-0A9F-4F3F-9AAF-0A500B1F2845}" destId="{14E77ADD-85FA-4E21-8727-85565A89B066}" srcOrd="2" destOrd="0" presId="urn:microsoft.com/office/officeart/2008/layout/LinedList"/>
    <dgm:cxn modelId="{0309E22D-8443-4DBF-96B1-A669506DDD11}" type="presParOf" srcId="{6BFD97AC-D4BC-4D5C-8CEC-DA2B37F38862}" destId="{6D5977B5-4F03-4391-8126-2B960478F77E}" srcOrd="20" destOrd="0" presId="urn:microsoft.com/office/officeart/2008/layout/LinedList"/>
    <dgm:cxn modelId="{8BD3CBC0-9690-4195-8FF5-19F64A72C164}" type="presParOf" srcId="{6BFD97AC-D4BC-4D5C-8CEC-DA2B37F38862}" destId="{00C08227-9F1D-4537-ADBB-6FA78F8507A5}" srcOrd="2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A20F0E-8006-479A-9186-2CE6AE16B429}" type="doc">
      <dgm:prSet loTypeId="urn:microsoft.com/office/officeart/2009/3/layout/StepUpProcess" loCatId="process" qsTypeId="urn:microsoft.com/office/officeart/2005/8/quickstyle/simple1" qsCatId="simple" csTypeId="urn:microsoft.com/office/officeart/2005/8/colors/accent2_3" csCatId="accent2" phldr="1"/>
      <dgm:spPr/>
      <dgm:t>
        <a:bodyPr/>
        <a:lstStyle/>
        <a:p>
          <a:endParaRPr lang="en-US"/>
        </a:p>
      </dgm:t>
    </dgm:pt>
    <dgm:pt modelId="{5D8FBB6F-7063-414C-8FD8-B1BAA60BB2FE}">
      <dgm:prSet phldrT="[Texto]"/>
      <dgm:spPr/>
      <dgm:t>
        <a:bodyPr/>
        <a:lstStyle/>
        <a:p>
          <a:pPr algn="r"/>
          <a:r>
            <a:rPr lang="es-CO" b="1" dirty="0"/>
            <a:t>Políticas financieras y contables (NIIF) usadas por SAE desde 2016</a:t>
          </a:r>
          <a:endParaRPr lang="en-US" b="1" dirty="0"/>
        </a:p>
      </dgm:t>
    </dgm:pt>
    <dgm:pt modelId="{FD31A0CE-4077-4C7A-A506-E9A14CA7CFED}" type="parTrans" cxnId="{4650B0C4-750E-4D00-A569-018AE0E1D14B}">
      <dgm:prSet/>
      <dgm:spPr/>
      <dgm:t>
        <a:bodyPr/>
        <a:lstStyle/>
        <a:p>
          <a:endParaRPr lang="en-US"/>
        </a:p>
      </dgm:t>
    </dgm:pt>
    <dgm:pt modelId="{A499C95E-2C0C-4CBF-9DFF-121695C1479F}" type="sibTrans" cxnId="{4650B0C4-750E-4D00-A569-018AE0E1D14B}">
      <dgm:prSet/>
      <dgm:spPr/>
      <dgm:t>
        <a:bodyPr/>
        <a:lstStyle/>
        <a:p>
          <a:endParaRPr lang="en-US"/>
        </a:p>
      </dgm:t>
    </dgm:pt>
    <dgm:pt modelId="{172CF73E-AFC4-4EB5-8C43-398F6E34A00D}">
      <dgm:prSet phldrT="[Texto]"/>
      <dgm:spPr/>
      <dgm:t>
        <a:bodyPr/>
        <a:lstStyle/>
        <a:p>
          <a:pPr algn="r"/>
          <a:r>
            <a:rPr lang="es-CO" b="1" dirty="0"/>
            <a:t>Diagnostico del universo de sociedades y establecimientos administrados</a:t>
          </a:r>
          <a:endParaRPr lang="en-US" b="1" dirty="0"/>
        </a:p>
      </dgm:t>
    </dgm:pt>
    <dgm:pt modelId="{376ECF01-E7C1-4776-9B79-EE334061F59C}" type="parTrans" cxnId="{7DD2240C-C436-4824-BC08-C0CBC9F2A979}">
      <dgm:prSet/>
      <dgm:spPr/>
      <dgm:t>
        <a:bodyPr/>
        <a:lstStyle/>
        <a:p>
          <a:endParaRPr lang="en-US"/>
        </a:p>
      </dgm:t>
    </dgm:pt>
    <dgm:pt modelId="{98C4755C-93F7-4392-B9CF-F1D01B805A72}" type="sibTrans" cxnId="{7DD2240C-C436-4824-BC08-C0CBC9F2A979}">
      <dgm:prSet/>
      <dgm:spPr/>
      <dgm:t>
        <a:bodyPr/>
        <a:lstStyle/>
        <a:p>
          <a:endParaRPr lang="en-US"/>
        </a:p>
      </dgm:t>
    </dgm:pt>
    <dgm:pt modelId="{BC7FD66A-9F31-4936-8F9A-85F88FD2DB82}">
      <dgm:prSet phldrT="[Texto]"/>
      <dgm:spPr/>
      <dgm:t>
        <a:bodyPr/>
        <a:lstStyle/>
        <a:p>
          <a:pPr algn="r"/>
          <a:r>
            <a:rPr lang="es-CO" b="1" dirty="0"/>
            <a:t>Determinación de Política común de Gobierno Corporativo</a:t>
          </a:r>
          <a:endParaRPr lang="en-US" b="1" dirty="0"/>
        </a:p>
      </dgm:t>
    </dgm:pt>
    <dgm:pt modelId="{08176526-5A34-4E1F-804B-A59A1999592E}" type="parTrans" cxnId="{8F8A7148-8B93-4F4E-A2D1-6D5C50AD0C55}">
      <dgm:prSet/>
      <dgm:spPr/>
      <dgm:t>
        <a:bodyPr/>
        <a:lstStyle/>
        <a:p>
          <a:endParaRPr lang="en-US"/>
        </a:p>
      </dgm:t>
    </dgm:pt>
    <dgm:pt modelId="{6B54FF9B-8D3E-411D-8F5E-F15074D737D1}" type="sibTrans" cxnId="{8F8A7148-8B93-4F4E-A2D1-6D5C50AD0C55}">
      <dgm:prSet/>
      <dgm:spPr/>
      <dgm:t>
        <a:bodyPr/>
        <a:lstStyle/>
        <a:p>
          <a:endParaRPr lang="en-US"/>
        </a:p>
      </dgm:t>
    </dgm:pt>
    <dgm:pt modelId="{FC1F96DD-063C-4156-8971-29B86BE192F3}">
      <dgm:prSet phldrT="[Texto]"/>
      <dgm:spPr/>
      <dgm:t>
        <a:bodyPr/>
        <a:lstStyle/>
        <a:p>
          <a:pPr algn="r"/>
          <a:r>
            <a:rPr lang="es-CO" b="1" dirty="0"/>
            <a:t>Entrega de Manuales y Herramientas de implementación de Gobierno Corporativo</a:t>
          </a:r>
          <a:endParaRPr lang="en-US" b="1" dirty="0"/>
        </a:p>
      </dgm:t>
    </dgm:pt>
    <dgm:pt modelId="{DB85A458-43FE-448F-AD85-79094507C38E}" type="parTrans" cxnId="{F532E8B2-B871-46BA-9B7D-E19173727FCB}">
      <dgm:prSet/>
      <dgm:spPr/>
      <dgm:t>
        <a:bodyPr/>
        <a:lstStyle/>
        <a:p>
          <a:endParaRPr lang="en-US"/>
        </a:p>
      </dgm:t>
    </dgm:pt>
    <dgm:pt modelId="{4B86210E-D5B7-47FA-AF3E-1EFD78C9308F}" type="sibTrans" cxnId="{F532E8B2-B871-46BA-9B7D-E19173727FCB}">
      <dgm:prSet/>
      <dgm:spPr/>
      <dgm:t>
        <a:bodyPr/>
        <a:lstStyle/>
        <a:p>
          <a:endParaRPr lang="en-US"/>
        </a:p>
      </dgm:t>
    </dgm:pt>
    <dgm:pt modelId="{8ECC5980-8976-4F89-BDA1-EB3395758D29}">
      <dgm:prSet phldrT="[Texto]"/>
      <dgm:spPr/>
      <dgm:t>
        <a:bodyPr/>
        <a:lstStyle/>
        <a:p>
          <a:pPr algn="r"/>
          <a:r>
            <a:rPr lang="es-CO" b="1" dirty="0"/>
            <a:t>Presentación y Capacitaciones para implementación</a:t>
          </a:r>
          <a:endParaRPr lang="en-US" b="1" dirty="0"/>
        </a:p>
      </dgm:t>
    </dgm:pt>
    <dgm:pt modelId="{66C799A8-9DD1-48A4-B598-EEC114066D5E}" type="parTrans" cxnId="{B0B69BFF-F10D-4B5D-8E8B-CCC19B4D3500}">
      <dgm:prSet/>
      <dgm:spPr/>
      <dgm:t>
        <a:bodyPr/>
        <a:lstStyle/>
        <a:p>
          <a:endParaRPr lang="en-US"/>
        </a:p>
      </dgm:t>
    </dgm:pt>
    <dgm:pt modelId="{0EB7CC8F-80E8-48C8-ACB7-F5C1B6B1CBB7}" type="sibTrans" cxnId="{B0B69BFF-F10D-4B5D-8E8B-CCC19B4D3500}">
      <dgm:prSet/>
      <dgm:spPr/>
      <dgm:t>
        <a:bodyPr/>
        <a:lstStyle/>
        <a:p>
          <a:endParaRPr lang="en-US"/>
        </a:p>
      </dgm:t>
    </dgm:pt>
    <dgm:pt modelId="{DA36E705-8DDB-470E-BF06-7B764A5E9393}" type="pres">
      <dgm:prSet presAssocID="{99A20F0E-8006-479A-9186-2CE6AE16B429}" presName="rootnode" presStyleCnt="0">
        <dgm:presLayoutVars>
          <dgm:chMax/>
          <dgm:chPref/>
          <dgm:dir/>
          <dgm:animLvl val="lvl"/>
        </dgm:presLayoutVars>
      </dgm:prSet>
      <dgm:spPr/>
    </dgm:pt>
    <dgm:pt modelId="{B8EE2262-8828-4A6E-9682-B04DD63944EA}" type="pres">
      <dgm:prSet presAssocID="{5D8FBB6F-7063-414C-8FD8-B1BAA60BB2FE}" presName="composite" presStyleCnt="0"/>
      <dgm:spPr/>
    </dgm:pt>
    <dgm:pt modelId="{6C8E6FBD-223C-43A1-A1B8-1AFE102FD230}" type="pres">
      <dgm:prSet presAssocID="{5D8FBB6F-7063-414C-8FD8-B1BAA60BB2FE}" presName="LShape" presStyleLbl="alignNode1" presStyleIdx="0" presStyleCnt="9"/>
      <dgm:spPr/>
    </dgm:pt>
    <dgm:pt modelId="{20AC952D-F147-4DD7-BE36-44E6292885C8}" type="pres">
      <dgm:prSet presAssocID="{5D8FBB6F-7063-414C-8FD8-B1BAA60BB2FE}" presName="ParentText" presStyleLbl="revTx" presStyleIdx="0" presStyleCnt="5">
        <dgm:presLayoutVars>
          <dgm:chMax val="0"/>
          <dgm:chPref val="0"/>
          <dgm:bulletEnabled val="1"/>
        </dgm:presLayoutVars>
      </dgm:prSet>
      <dgm:spPr/>
    </dgm:pt>
    <dgm:pt modelId="{77C115E1-F048-45B2-B70C-3BAF02B05316}" type="pres">
      <dgm:prSet presAssocID="{5D8FBB6F-7063-414C-8FD8-B1BAA60BB2FE}" presName="Triangle" presStyleLbl="alignNode1" presStyleIdx="1" presStyleCnt="9"/>
      <dgm:spPr/>
    </dgm:pt>
    <dgm:pt modelId="{BAEFE564-BC73-42E1-9751-790308534B14}" type="pres">
      <dgm:prSet presAssocID="{A499C95E-2C0C-4CBF-9DFF-121695C1479F}" presName="sibTrans" presStyleCnt="0"/>
      <dgm:spPr/>
    </dgm:pt>
    <dgm:pt modelId="{66436CE0-61DB-421A-8768-DD67734EB503}" type="pres">
      <dgm:prSet presAssocID="{A499C95E-2C0C-4CBF-9DFF-121695C1479F}" presName="space" presStyleCnt="0"/>
      <dgm:spPr/>
    </dgm:pt>
    <dgm:pt modelId="{4E89179E-6712-4808-BA9A-DF47B3C09C47}" type="pres">
      <dgm:prSet presAssocID="{172CF73E-AFC4-4EB5-8C43-398F6E34A00D}" presName="composite" presStyleCnt="0"/>
      <dgm:spPr/>
    </dgm:pt>
    <dgm:pt modelId="{F7D0724E-138B-4581-88FE-F820E21B01E4}" type="pres">
      <dgm:prSet presAssocID="{172CF73E-AFC4-4EB5-8C43-398F6E34A00D}" presName="LShape" presStyleLbl="alignNode1" presStyleIdx="2" presStyleCnt="9"/>
      <dgm:spPr/>
    </dgm:pt>
    <dgm:pt modelId="{B327A782-FF75-47EF-9379-075B617FEF4B}" type="pres">
      <dgm:prSet presAssocID="{172CF73E-AFC4-4EB5-8C43-398F6E34A00D}" presName="ParentText" presStyleLbl="revTx" presStyleIdx="1" presStyleCnt="5">
        <dgm:presLayoutVars>
          <dgm:chMax val="0"/>
          <dgm:chPref val="0"/>
          <dgm:bulletEnabled val="1"/>
        </dgm:presLayoutVars>
      </dgm:prSet>
      <dgm:spPr/>
    </dgm:pt>
    <dgm:pt modelId="{BB671AD1-3B69-4FD7-A41E-F146CA6E293B}" type="pres">
      <dgm:prSet presAssocID="{172CF73E-AFC4-4EB5-8C43-398F6E34A00D}" presName="Triangle" presStyleLbl="alignNode1" presStyleIdx="3" presStyleCnt="9"/>
      <dgm:spPr/>
    </dgm:pt>
    <dgm:pt modelId="{3CED118E-6F38-48BD-AEC0-B6B039DC1CEE}" type="pres">
      <dgm:prSet presAssocID="{98C4755C-93F7-4392-B9CF-F1D01B805A72}" presName="sibTrans" presStyleCnt="0"/>
      <dgm:spPr/>
    </dgm:pt>
    <dgm:pt modelId="{A2AFC213-46F2-44F6-AEDC-429B19F71093}" type="pres">
      <dgm:prSet presAssocID="{98C4755C-93F7-4392-B9CF-F1D01B805A72}" presName="space" presStyleCnt="0"/>
      <dgm:spPr/>
    </dgm:pt>
    <dgm:pt modelId="{0B78D493-0EC0-4339-B852-25D22EBCE2DD}" type="pres">
      <dgm:prSet presAssocID="{BC7FD66A-9F31-4936-8F9A-85F88FD2DB82}" presName="composite" presStyleCnt="0"/>
      <dgm:spPr/>
    </dgm:pt>
    <dgm:pt modelId="{ED2BD37F-D501-4ACC-9755-5AB2D9D55766}" type="pres">
      <dgm:prSet presAssocID="{BC7FD66A-9F31-4936-8F9A-85F88FD2DB82}" presName="LShape" presStyleLbl="alignNode1" presStyleIdx="4" presStyleCnt="9"/>
      <dgm:spPr/>
    </dgm:pt>
    <dgm:pt modelId="{A3A16383-31E7-433F-9097-F042CBE4FD28}" type="pres">
      <dgm:prSet presAssocID="{BC7FD66A-9F31-4936-8F9A-85F88FD2DB82}" presName="ParentText" presStyleLbl="revTx" presStyleIdx="2" presStyleCnt="5">
        <dgm:presLayoutVars>
          <dgm:chMax val="0"/>
          <dgm:chPref val="0"/>
          <dgm:bulletEnabled val="1"/>
        </dgm:presLayoutVars>
      </dgm:prSet>
      <dgm:spPr/>
    </dgm:pt>
    <dgm:pt modelId="{2900C505-FFE0-43FE-8699-540DE060F3F8}" type="pres">
      <dgm:prSet presAssocID="{BC7FD66A-9F31-4936-8F9A-85F88FD2DB82}" presName="Triangle" presStyleLbl="alignNode1" presStyleIdx="5" presStyleCnt="9"/>
      <dgm:spPr/>
    </dgm:pt>
    <dgm:pt modelId="{BA8DB86F-DF05-4601-A569-F14FC9F2FF5B}" type="pres">
      <dgm:prSet presAssocID="{6B54FF9B-8D3E-411D-8F5E-F15074D737D1}" presName="sibTrans" presStyleCnt="0"/>
      <dgm:spPr/>
    </dgm:pt>
    <dgm:pt modelId="{A67DA492-39B0-45FE-B225-B5C42D74A64D}" type="pres">
      <dgm:prSet presAssocID="{6B54FF9B-8D3E-411D-8F5E-F15074D737D1}" presName="space" presStyleCnt="0"/>
      <dgm:spPr/>
    </dgm:pt>
    <dgm:pt modelId="{1FDD4F89-8F62-4BBB-AF0C-FFAB809985AD}" type="pres">
      <dgm:prSet presAssocID="{FC1F96DD-063C-4156-8971-29B86BE192F3}" presName="composite" presStyleCnt="0"/>
      <dgm:spPr/>
    </dgm:pt>
    <dgm:pt modelId="{A93B6534-99F3-42C5-8B4A-227A742065D6}" type="pres">
      <dgm:prSet presAssocID="{FC1F96DD-063C-4156-8971-29B86BE192F3}" presName="LShape" presStyleLbl="alignNode1" presStyleIdx="6" presStyleCnt="9"/>
      <dgm:spPr/>
    </dgm:pt>
    <dgm:pt modelId="{07AEF74C-8819-45EB-B975-98DCF2431ED7}" type="pres">
      <dgm:prSet presAssocID="{FC1F96DD-063C-4156-8971-29B86BE192F3}" presName="ParentText" presStyleLbl="revTx" presStyleIdx="3" presStyleCnt="5">
        <dgm:presLayoutVars>
          <dgm:chMax val="0"/>
          <dgm:chPref val="0"/>
          <dgm:bulletEnabled val="1"/>
        </dgm:presLayoutVars>
      </dgm:prSet>
      <dgm:spPr/>
    </dgm:pt>
    <dgm:pt modelId="{CB187EB7-9DED-4C88-A253-F8E0DEC42D3A}" type="pres">
      <dgm:prSet presAssocID="{FC1F96DD-063C-4156-8971-29B86BE192F3}" presName="Triangle" presStyleLbl="alignNode1" presStyleIdx="7" presStyleCnt="9"/>
      <dgm:spPr/>
    </dgm:pt>
    <dgm:pt modelId="{5952BB4C-0DC5-4C5D-B22E-06A661DB00DB}" type="pres">
      <dgm:prSet presAssocID="{4B86210E-D5B7-47FA-AF3E-1EFD78C9308F}" presName="sibTrans" presStyleCnt="0"/>
      <dgm:spPr/>
    </dgm:pt>
    <dgm:pt modelId="{12A8C361-046F-4124-B249-D5DAC918FAA5}" type="pres">
      <dgm:prSet presAssocID="{4B86210E-D5B7-47FA-AF3E-1EFD78C9308F}" presName="space" presStyleCnt="0"/>
      <dgm:spPr/>
    </dgm:pt>
    <dgm:pt modelId="{82EA914D-1ADD-4F6B-AF47-BAB9430AF58D}" type="pres">
      <dgm:prSet presAssocID="{8ECC5980-8976-4F89-BDA1-EB3395758D29}" presName="composite" presStyleCnt="0"/>
      <dgm:spPr/>
    </dgm:pt>
    <dgm:pt modelId="{E0C72CDD-1D1A-4773-AD9B-9C8A2778755B}" type="pres">
      <dgm:prSet presAssocID="{8ECC5980-8976-4F89-BDA1-EB3395758D29}" presName="LShape" presStyleLbl="alignNode1" presStyleIdx="8" presStyleCnt="9"/>
      <dgm:spPr/>
    </dgm:pt>
    <dgm:pt modelId="{12CF6EA5-1236-47E9-AEFB-B17A0F572BDA}" type="pres">
      <dgm:prSet presAssocID="{8ECC5980-8976-4F89-BDA1-EB3395758D29}" presName="ParentText" presStyleLbl="revTx" presStyleIdx="4" presStyleCnt="5">
        <dgm:presLayoutVars>
          <dgm:chMax val="0"/>
          <dgm:chPref val="0"/>
          <dgm:bulletEnabled val="1"/>
        </dgm:presLayoutVars>
      </dgm:prSet>
      <dgm:spPr/>
    </dgm:pt>
  </dgm:ptLst>
  <dgm:cxnLst>
    <dgm:cxn modelId="{85DDF307-4C2F-416C-A47D-B865543AABEC}" type="presOf" srcId="{8ECC5980-8976-4F89-BDA1-EB3395758D29}" destId="{12CF6EA5-1236-47E9-AEFB-B17A0F572BDA}" srcOrd="0" destOrd="0" presId="urn:microsoft.com/office/officeart/2009/3/layout/StepUpProcess"/>
    <dgm:cxn modelId="{7DD2240C-C436-4824-BC08-C0CBC9F2A979}" srcId="{99A20F0E-8006-479A-9186-2CE6AE16B429}" destId="{172CF73E-AFC4-4EB5-8C43-398F6E34A00D}" srcOrd="1" destOrd="0" parTransId="{376ECF01-E7C1-4776-9B79-EE334061F59C}" sibTransId="{98C4755C-93F7-4392-B9CF-F1D01B805A72}"/>
    <dgm:cxn modelId="{48C7D51B-3AA8-4D2B-9F5E-57AAED35C010}" type="presOf" srcId="{FC1F96DD-063C-4156-8971-29B86BE192F3}" destId="{07AEF74C-8819-45EB-B975-98DCF2431ED7}" srcOrd="0" destOrd="0" presId="urn:microsoft.com/office/officeart/2009/3/layout/StepUpProcess"/>
    <dgm:cxn modelId="{8F8A7148-8B93-4F4E-A2D1-6D5C50AD0C55}" srcId="{99A20F0E-8006-479A-9186-2CE6AE16B429}" destId="{BC7FD66A-9F31-4936-8F9A-85F88FD2DB82}" srcOrd="2" destOrd="0" parTransId="{08176526-5A34-4E1F-804B-A59A1999592E}" sibTransId="{6B54FF9B-8D3E-411D-8F5E-F15074D737D1}"/>
    <dgm:cxn modelId="{481F2B4B-AEE5-4A5F-A59E-67DBA998D20B}" type="presOf" srcId="{172CF73E-AFC4-4EB5-8C43-398F6E34A00D}" destId="{B327A782-FF75-47EF-9379-075B617FEF4B}" srcOrd="0" destOrd="0" presId="urn:microsoft.com/office/officeart/2009/3/layout/StepUpProcess"/>
    <dgm:cxn modelId="{9930A09B-847B-4E28-9D64-375101C20C52}" type="presOf" srcId="{99A20F0E-8006-479A-9186-2CE6AE16B429}" destId="{DA36E705-8DDB-470E-BF06-7B764A5E9393}" srcOrd="0" destOrd="0" presId="urn:microsoft.com/office/officeart/2009/3/layout/StepUpProcess"/>
    <dgm:cxn modelId="{F532E8B2-B871-46BA-9B7D-E19173727FCB}" srcId="{99A20F0E-8006-479A-9186-2CE6AE16B429}" destId="{FC1F96DD-063C-4156-8971-29B86BE192F3}" srcOrd="3" destOrd="0" parTransId="{DB85A458-43FE-448F-AD85-79094507C38E}" sibTransId="{4B86210E-D5B7-47FA-AF3E-1EFD78C9308F}"/>
    <dgm:cxn modelId="{4650B0C4-750E-4D00-A569-018AE0E1D14B}" srcId="{99A20F0E-8006-479A-9186-2CE6AE16B429}" destId="{5D8FBB6F-7063-414C-8FD8-B1BAA60BB2FE}" srcOrd="0" destOrd="0" parTransId="{FD31A0CE-4077-4C7A-A506-E9A14CA7CFED}" sibTransId="{A499C95E-2C0C-4CBF-9DFF-121695C1479F}"/>
    <dgm:cxn modelId="{564584F6-7AE9-4282-84A3-DEE23F2F2B3C}" type="presOf" srcId="{5D8FBB6F-7063-414C-8FD8-B1BAA60BB2FE}" destId="{20AC952D-F147-4DD7-BE36-44E6292885C8}" srcOrd="0" destOrd="0" presId="urn:microsoft.com/office/officeart/2009/3/layout/StepUpProcess"/>
    <dgm:cxn modelId="{77E3E7FB-975E-4692-9012-87EB5C4167DA}" type="presOf" srcId="{BC7FD66A-9F31-4936-8F9A-85F88FD2DB82}" destId="{A3A16383-31E7-433F-9097-F042CBE4FD28}" srcOrd="0" destOrd="0" presId="urn:microsoft.com/office/officeart/2009/3/layout/StepUpProcess"/>
    <dgm:cxn modelId="{B0B69BFF-F10D-4B5D-8E8B-CCC19B4D3500}" srcId="{99A20F0E-8006-479A-9186-2CE6AE16B429}" destId="{8ECC5980-8976-4F89-BDA1-EB3395758D29}" srcOrd="4" destOrd="0" parTransId="{66C799A8-9DD1-48A4-B598-EEC114066D5E}" sibTransId="{0EB7CC8F-80E8-48C8-ACB7-F5C1B6B1CBB7}"/>
    <dgm:cxn modelId="{ACF0EFEA-CB0E-4332-8BEA-F630F90FAC00}" type="presParOf" srcId="{DA36E705-8DDB-470E-BF06-7B764A5E9393}" destId="{B8EE2262-8828-4A6E-9682-B04DD63944EA}" srcOrd="0" destOrd="0" presId="urn:microsoft.com/office/officeart/2009/3/layout/StepUpProcess"/>
    <dgm:cxn modelId="{4CAACA41-A15C-486D-9F31-64418789F0C5}" type="presParOf" srcId="{B8EE2262-8828-4A6E-9682-B04DD63944EA}" destId="{6C8E6FBD-223C-43A1-A1B8-1AFE102FD230}" srcOrd="0" destOrd="0" presId="urn:microsoft.com/office/officeart/2009/3/layout/StepUpProcess"/>
    <dgm:cxn modelId="{0AE28A4F-A1FD-44EA-B6DE-88E4CB2F5E3C}" type="presParOf" srcId="{B8EE2262-8828-4A6E-9682-B04DD63944EA}" destId="{20AC952D-F147-4DD7-BE36-44E6292885C8}" srcOrd="1" destOrd="0" presId="urn:microsoft.com/office/officeart/2009/3/layout/StepUpProcess"/>
    <dgm:cxn modelId="{01B06CDA-57CF-4670-901B-C4AF9BBAE03D}" type="presParOf" srcId="{B8EE2262-8828-4A6E-9682-B04DD63944EA}" destId="{77C115E1-F048-45B2-B70C-3BAF02B05316}" srcOrd="2" destOrd="0" presId="urn:microsoft.com/office/officeart/2009/3/layout/StepUpProcess"/>
    <dgm:cxn modelId="{BC37E32E-1C9E-4FD2-963C-A9A556A98735}" type="presParOf" srcId="{DA36E705-8DDB-470E-BF06-7B764A5E9393}" destId="{BAEFE564-BC73-42E1-9751-790308534B14}" srcOrd="1" destOrd="0" presId="urn:microsoft.com/office/officeart/2009/3/layout/StepUpProcess"/>
    <dgm:cxn modelId="{C7E373E3-43A2-4749-A6F8-2D3FFA9F6691}" type="presParOf" srcId="{BAEFE564-BC73-42E1-9751-790308534B14}" destId="{66436CE0-61DB-421A-8768-DD67734EB503}" srcOrd="0" destOrd="0" presId="urn:microsoft.com/office/officeart/2009/3/layout/StepUpProcess"/>
    <dgm:cxn modelId="{06785823-B9A2-4A15-AF35-830E579063B9}" type="presParOf" srcId="{DA36E705-8DDB-470E-BF06-7B764A5E9393}" destId="{4E89179E-6712-4808-BA9A-DF47B3C09C47}" srcOrd="2" destOrd="0" presId="urn:microsoft.com/office/officeart/2009/3/layout/StepUpProcess"/>
    <dgm:cxn modelId="{37CFFE2C-D2B3-4C08-8E9A-D0CED014269D}" type="presParOf" srcId="{4E89179E-6712-4808-BA9A-DF47B3C09C47}" destId="{F7D0724E-138B-4581-88FE-F820E21B01E4}" srcOrd="0" destOrd="0" presId="urn:microsoft.com/office/officeart/2009/3/layout/StepUpProcess"/>
    <dgm:cxn modelId="{CDD8B6A0-A130-4EAA-94A0-81F7AA25634B}" type="presParOf" srcId="{4E89179E-6712-4808-BA9A-DF47B3C09C47}" destId="{B327A782-FF75-47EF-9379-075B617FEF4B}" srcOrd="1" destOrd="0" presId="urn:microsoft.com/office/officeart/2009/3/layout/StepUpProcess"/>
    <dgm:cxn modelId="{8BF22E99-4F9C-4789-B034-DF9C536362AB}" type="presParOf" srcId="{4E89179E-6712-4808-BA9A-DF47B3C09C47}" destId="{BB671AD1-3B69-4FD7-A41E-F146CA6E293B}" srcOrd="2" destOrd="0" presId="urn:microsoft.com/office/officeart/2009/3/layout/StepUpProcess"/>
    <dgm:cxn modelId="{383F6645-40D9-422E-95FC-90B941E24C2B}" type="presParOf" srcId="{DA36E705-8DDB-470E-BF06-7B764A5E9393}" destId="{3CED118E-6F38-48BD-AEC0-B6B039DC1CEE}" srcOrd="3" destOrd="0" presId="urn:microsoft.com/office/officeart/2009/3/layout/StepUpProcess"/>
    <dgm:cxn modelId="{C1C7A219-F9CC-41A8-A8BF-D6F59896BE25}" type="presParOf" srcId="{3CED118E-6F38-48BD-AEC0-B6B039DC1CEE}" destId="{A2AFC213-46F2-44F6-AEDC-429B19F71093}" srcOrd="0" destOrd="0" presId="urn:microsoft.com/office/officeart/2009/3/layout/StepUpProcess"/>
    <dgm:cxn modelId="{9DC6468C-E5D7-4180-8F2F-A2C3370BD8E5}" type="presParOf" srcId="{DA36E705-8DDB-470E-BF06-7B764A5E9393}" destId="{0B78D493-0EC0-4339-B852-25D22EBCE2DD}" srcOrd="4" destOrd="0" presId="urn:microsoft.com/office/officeart/2009/3/layout/StepUpProcess"/>
    <dgm:cxn modelId="{850BBCAB-3EA0-4488-9AEC-DCBA0A8725EF}" type="presParOf" srcId="{0B78D493-0EC0-4339-B852-25D22EBCE2DD}" destId="{ED2BD37F-D501-4ACC-9755-5AB2D9D55766}" srcOrd="0" destOrd="0" presId="urn:microsoft.com/office/officeart/2009/3/layout/StepUpProcess"/>
    <dgm:cxn modelId="{61B59BBC-341E-4750-8BA9-2DC76A276DE1}" type="presParOf" srcId="{0B78D493-0EC0-4339-B852-25D22EBCE2DD}" destId="{A3A16383-31E7-433F-9097-F042CBE4FD28}" srcOrd="1" destOrd="0" presId="urn:microsoft.com/office/officeart/2009/3/layout/StepUpProcess"/>
    <dgm:cxn modelId="{3F96379B-C378-45E6-A3C5-5158A4B0E8D3}" type="presParOf" srcId="{0B78D493-0EC0-4339-B852-25D22EBCE2DD}" destId="{2900C505-FFE0-43FE-8699-540DE060F3F8}" srcOrd="2" destOrd="0" presId="urn:microsoft.com/office/officeart/2009/3/layout/StepUpProcess"/>
    <dgm:cxn modelId="{E9931376-7F62-4E7A-898E-95634989F1BD}" type="presParOf" srcId="{DA36E705-8DDB-470E-BF06-7B764A5E9393}" destId="{BA8DB86F-DF05-4601-A569-F14FC9F2FF5B}" srcOrd="5" destOrd="0" presId="urn:microsoft.com/office/officeart/2009/3/layout/StepUpProcess"/>
    <dgm:cxn modelId="{55F4520A-1C16-4399-86EB-7BC21DEDA996}" type="presParOf" srcId="{BA8DB86F-DF05-4601-A569-F14FC9F2FF5B}" destId="{A67DA492-39B0-45FE-B225-B5C42D74A64D}" srcOrd="0" destOrd="0" presId="urn:microsoft.com/office/officeart/2009/3/layout/StepUpProcess"/>
    <dgm:cxn modelId="{E4787D00-F5F8-498B-9FB1-DC0EDD671E5E}" type="presParOf" srcId="{DA36E705-8DDB-470E-BF06-7B764A5E9393}" destId="{1FDD4F89-8F62-4BBB-AF0C-FFAB809985AD}" srcOrd="6" destOrd="0" presId="urn:microsoft.com/office/officeart/2009/3/layout/StepUpProcess"/>
    <dgm:cxn modelId="{0D1AECB1-CA06-4FB5-9E38-D205E62ED7A3}" type="presParOf" srcId="{1FDD4F89-8F62-4BBB-AF0C-FFAB809985AD}" destId="{A93B6534-99F3-42C5-8B4A-227A742065D6}" srcOrd="0" destOrd="0" presId="urn:microsoft.com/office/officeart/2009/3/layout/StepUpProcess"/>
    <dgm:cxn modelId="{4BEE0D8E-842B-4674-9F8D-D53578C9B621}" type="presParOf" srcId="{1FDD4F89-8F62-4BBB-AF0C-FFAB809985AD}" destId="{07AEF74C-8819-45EB-B975-98DCF2431ED7}" srcOrd="1" destOrd="0" presId="urn:microsoft.com/office/officeart/2009/3/layout/StepUpProcess"/>
    <dgm:cxn modelId="{9BD7EA05-0380-4E98-8007-4F87C6DF812F}" type="presParOf" srcId="{1FDD4F89-8F62-4BBB-AF0C-FFAB809985AD}" destId="{CB187EB7-9DED-4C88-A253-F8E0DEC42D3A}" srcOrd="2" destOrd="0" presId="urn:microsoft.com/office/officeart/2009/3/layout/StepUpProcess"/>
    <dgm:cxn modelId="{C0FF35F3-6766-4BB6-8823-AB4DDB8D6921}" type="presParOf" srcId="{DA36E705-8DDB-470E-BF06-7B764A5E9393}" destId="{5952BB4C-0DC5-4C5D-B22E-06A661DB00DB}" srcOrd="7" destOrd="0" presId="urn:microsoft.com/office/officeart/2009/3/layout/StepUpProcess"/>
    <dgm:cxn modelId="{35C13244-F578-4835-AD46-C2B2FD547523}" type="presParOf" srcId="{5952BB4C-0DC5-4C5D-B22E-06A661DB00DB}" destId="{12A8C361-046F-4124-B249-D5DAC918FAA5}" srcOrd="0" destOrd="0" presId="urn:microsoft.com/office/officeart/2009/3/layout/StepUpProcess"/>
    <dgm:cxn modelId="{CFD7AA81-E6D3-47F7-8720-71A0B6920D5E}" type="presParOf" srcId="{DA36E705-8DDB-470E-BF06-7B764A5E9393}" destId="{82EA914D-1ADD-4F6B-AF47-BAB9430AF58D}" srcOrd="8" destOrd="0" presId="urn:microsoft.com/office/officeart/2009/3/layout/StepUpProcess"/>
    <dgm:cxn modelId="{12D38EE5-5389-4F52-92A3-A82ABD1AAA54}" type="presParOf" srcId="{82EA914D-1ADD-4F6B-AF47-BAB9430AF58D}" destId="{E0C72CDD-1D1A-4773-AD9B-9C8A2778755B}" srcOrd="0" destOrd="0" presId="urn:microsoft.com/office/officeart/2009/3/layout/StepUpProcess"/>
    <dgm:cxn modelId="{C8560CF2-0963-4AA5-875C-C3D38399A9FF}" type="presParOf" srcId="{82EA914D-1ADD-4F6B-AF47-BAB9430AF58D}" destId="{12CF6EA5-1236-47E9-AEFB-B17A0F572BD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E8C926-041F-4474-8864-E013B1293E8C}" type="doc">
      <dgm:prSet loTypeId="urn:microsoft.com/office/officeart/2008/layout/PictureStrips" loCatId="list" qsTypeId="urn:microsoft.com/office/officeart/2005/8/quickstyle/simple1" qsCatId="simple" csTypeId="urn:microsoft.com/office/officeart/2005/8/colors/colorful1" csCatId="colorful" phldr="1"/>
      <dgm:spPr/>
      <dgm:t>
        <a:bodyPr/>
        <a:lstStyle/>
        <a:p>
          <a:endParaRPr lang="en-US"/>
        </a:p>
      </dgm:t>
    </dgm:pt>
    <dgm:pt modelId="{6466770F-358B-4AA9-BCF4-52EA596BE794}">
      <dgm:prSet phldrT="[Texto]"/>
      <dgm:spPr/>
      <dgm:t>
        <a:bodyPr/>
        <a:lstStyle/>
        <a:p>
          <a:r>
            <a:rPr lang="es-CO" b="1" dirty="0"/>
            <a:t>Política General de Gobierno Corporativo</a:t>
          </a:r>
          <a:endParaRPr lang="en-US" b="1" dirty="0"/>
        </a:p>
      </dgm:t>
    </dgm:pt>
    <dgm:pt modelId="{C062694B-154B-41C5-A802-7DBF5B945231}" type="parTrans" cxnId="{9D5F21DB-3956-4547-A94F-E1944D7BF8A7}">
      <dgm:prSet/>
      <dgm:spPr/>
      <dgm:t>
        <a:bodyPr/>
        <a:lstStyle/>
        <a:p>
          <a:endParaRPr lang="en-US"/>
        </a:p>
      </dgm:t>
    </dgm:pt>
    <dgm:pt modelId="{432FE0ED-3BB6-4624-82F7-CD9B5B4F52B2}" type="sibTrans" cxnId="{9D5F21DB-3956-4547-A94F-E1944D7BF8A7}">
      <dgm:prSet/>
      <dgm:spPr/>
      <dgm:t>
        <a:bodyPr/>
        <a:lstStyle/>
        <a:p>
          <a:endParaRPr lang="en-US"/>
        </a:p>
      </dgm:t>
    </dgm:pt>
    <dgm:pt modelId="{D024C5F1-3498-4A6B-B6C4-D97177E9F1AE}">
      <dgm:prSet phldrT="[Texto]"/>
      <dgm:spPr/>
      <dgm:t>
        <a:bodyPr/>
        <a:lstStyle/>
        <a:p>
          <a:r>
            <a:rPr lang="es-CO" b="1" dirty="0"/>
            <a:t>Políticas Prevención LA/FT</a:t>
          </a:r>
          <a:endParaRPr lang="en-US" b="1" dirty="0"/>
        </a:p>
      </dgm:t>
    </dgm:pt>
    <dgm:pt modelId="{6F52422A-DFCA-4A2F-BE34-9E449C1FA7EA}" type="parTrans" cxnId="{4317A440-55E2-4E9A-83D8-9044A6801D17}">
      <dgm:prSet/>
      <dgm:spPr/>
      <dgm:t>
        <a:bodyPr/>
        <a:lstStyle/>
        <a:p>
          <a:endParaRPr lang="en-US"/>
        </a:p>
      </dgm:t>
    </dgm:pt>
    <dgm:pt modelId="{7460BEC4-C73A-488B-BB4A-41AAD6C9E038}" type="sibTrans" cxnId="{4317A440-55E2-4E9A-83D8-9044A6801D17}">
      <dgm:prSet/>
      <dgm:spPr/>
      <dgm:t>
        <a:bodyPr/>
        <a:lstStyle/>
        <a:p>
          <a:endParaRPr lang="en-US"/>
        </a:p>
      </dgm:t>
    </dgm:pt>
    <dgm:pt modelId="{31A55C0B-90EF-4484-B56E-4E59CC9CC2DB}">
      <dgm:prSet phldrT="[Texto]"/>
      <dgm:spPr/>
      <dgm:t>
        <a:bodyPr/>
        <a:lstStyle/>
        <a:p>
          <a:r>
            <a:rPr lang="es-CO" b="1" dirty="0"/>
            <a:t>Manal de Código de Ética y Buen Gobierno</a:t>
          </a:r>
          <a:endParaRPr lang="en-US" b="1" dirty="0"/>
        </a:p>
      </dgm:t>
    </dgm:pt>
    <dgm:pt modelId="{18EF51F9-5B28-4097-ABF5-C21C3F7E5F23}" type="parTrans" cxnId="{5D171238-1FCE-4A78-936B-DEBE973CEB73}">
      <dgm:prSet/>
      <dgm:spPr/>
      <dgm:t>
        <a:bodyPr/>
        <a:lstStyle/>
        <a:p>
          <a:endParaRPr lang="en-US"/>
        </a:p>
      </dgm:t>
    </dgm:pt>
    <dgm:pt modelId="{E9DB331F-8821-4942-98C1-C9250C070BF7}" type="sibTrans" cxnId="{5D171238-1FCE-4A78-936B-DEBE973CEB73}">
      <dgm:prSet/>
      <dgm:spPr/>
      <dgm:t>
        <a:bodyPr/>
        <a:lstStyle/>
        <a:p>
          <a:endParaRPr lang="en-US"/>
        </a:p>
      </dgm:t>
    </dgm:pt>
    <dgm:pt modelId="{08FF00F0-4035-4CAB-A185-64F1A7E93778}">
      <dgm:prSet phldrT="[Texto]"/>
      <dgm:spPr/>
      <dgm:t>
        <a:bodyPr/>
        <a:lstStyle/>
        <a:p>
          <a:r>
            <a:rPr lang="es-CO" b="1" dirty="0"/>
            <a:t>Manual de Contratación</a:t>
          </a:r>
          <a:endParaRPr lang="en-US" b="1" dirty="0"/>
        </a:p>
      </dgm:t>
    </dgm:pt>
    <dgm:pt modelId="{3362A31F-0029-4B7D-BFE5-2D82E324501A}" type="parTrans" cxnId="{78790F41-FD89-4FED-B922-3AA9E94A7F5B}">
      <dgm:prSet/>
      <dgm:spPr/>
      <dgm:t>
        <a:bodyPr/>
        <a:lstStyle/>
        <a:p>
          <a:endParaRPr lang="en-US"/>
        </a:p>
      </dgm:t>
    </dgm:pt>
    <dgm:pt modelId="{B52B0684-5AC6-4DFD-8231-E0863467A0B9}" type="sibTrans" cxnId="{78790F41-FD89-4FED-B922-3AA9E94A7F5B}">
      <dgm:prSet/>
      <dgm:spPr/>
      <dgm:t>
        <a:bodyPr/>
        <a:lstStyle/>
        <a:p>
          <a:endParaRPr lang="en-US"/>
        </a:p>
      </dgm:t>
    </dgm:pt>
    <dgm:pt modelId="{6664795A-343B-45F8-8F71-83E385DB3AE7}" type="pres">
      <dgm:prSet presAssocID="{72E8C926-041F-4474-8864-E013B1293E8C}" presName="Name0" presStyleCnt="0">
        <dgm:presLayoutVars>
          <dgm:dir/>
          <dgm:resizeHandles val="exact"/>
        </dgm:presLayoutVars>
      </dgm:prSet>
      <dgm:spPr/>
    </dgm:pt>
    <dgm:pt modelId="{75030727-FCC6-44EA-99E2-EACA26D621EF}" type="pres">
      <dgm:prSet presAssocID="{6466770F-358B-4AA9-BCF4-52EA596BE794}" presName="composite" presStyleCnt="0"/>
      <dgm:spPr/>
    </dgm:pt>
    <dgm:pt modelId="{6847C94F-B2C4-4190-ABDB-0A6304062753}" type="pres">
      <dgm:prSet presAssocID="{6466770F-358B-4AA9-BCF4-52EA596BE794}" presName="rect1" presStyleLbl="trAlignAcc1" presStyleIdx="0" presStyleCnt="4">
        <dgm:presLayoutVars>
          <dgm:bulletEnabled val="1"/>
        </dgm:presLayoutVars>
      </dgm:prSet>
      <dgm:spPr/>
    </dgm:pt>
    <dgm:pt modelId="{4DCF6280-FE9E-40CC-9269-62F74A221AFA}" type="pres">
      <dgm:prSet presAssocID="{6466770F-358B-4AA9-BCF4-52EA596BE794}" presName="rect2"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Reunión"/>
        </a:ext>
      </dgm:extLst>
    </dgm:pt>
    <dgm:pt modelId="{5A6EF31A-2D7E-4452-ADB3-9BD9E1FC6EEA}" type="pres">
      <dgm:prSet presAssocID="{432FE0ED-3BB6-4624-82F7-CD9B5B4F52B2}" presName="sibTrans" presStyleCnt="0"/>
      <dgm:spPr/>
    </dgm:pt>
    <dgm:pt modelId="{276D18C6-B3A6-45B4-8B1C-9DC4CE39B9D7}" type="pres">
      <dgm:prSet presAssocID="{31A55C0B-90EF-4484-B56E-4E59CC9CC2DB}" presName="composite" presStyleCnt="0"/>
      <dgm:spPr/>
    </dgm:pt>
    <dgm:pt modelId="{C2741650-8F54-499F-81AB-0A6F694261C0}" type="pres">
      <dgm:prSet presAssocID="{31A55C0B-90EF-4484-B56E-4E59CC9CC2DB}" presName="rect1" presStyleLbl="trAlignAcc1" presStyleIdx="1" presStyleCnt="4">
        <dgm:presLayoutVars>
          <dgm:bulletEnabled val="1"/>
        </dgm:presLayoutVars>
      </dgm:prSet>
      <dgm:spPr/>
    </dgm:pt>
    <dgm:pt modelId="{F0BCC050-BFEF-459F-A621-30C3D994D85C}" type="pres">
      <dgm:prSet presAssocID="{31A55C0B-90EF-4484-B56E-4E59CC9CC2DB}" presName="rect2"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Público de destino"/>
        </a:ext>
      </dgm:extLst>
    </dgm:pt>
    <dgm:pt modelId="{E9AB1C01-3EA6-4FBB-AF24-491028B5F96A}" type="pres">
      <dgm:prSet presAssocID="{E9DB331F-8821-4942-98C1-C9250C070BF7}" presName="sibTrans" presStyleCnt="0"/>
      <dgm:spPr/>
    </dgm:pt>
    <dgm:pt modelId="{B4534EA0-D14E-4579-8A0A-B3B5E1C2AE8A}" type="pres">
      <dgm:prSet presAssocID="{08FF00F0-4035-4CAB-A185-64F1A7E93778}" presName="composite" presStyleCnt="0"/>
      <dgm:spPr/>
    </dgm:pt>
    <dgm:pt modelId="{5C14C137-94CC-45C6-AE56-B648BD5E5440}" type="pres">
      <dgm:prSet presAssocID="{08FF00F0-4035-4CAB-A185-64F1A7E93778}" presName="rect1" presStyleLbl="trAlignAcc1" presStyleIdx="2" presStyleCnt="4">
        <dgm:presLayoutVars>
          <dgm:bulletEnabled val="1"/>
        </dgm:presLayoutVars>
      </dgm:prSet>
      <dgm:spPr/>
    </dgm:pt>
    <dgm:pt modelId="{00B8CA6E-7180-4451-92A3-CC47DB59367C}" type="pres">
      <dgm:prSet presAssocID="{08FF00F0-4035-4CAB-A185-64F1A7E93778}" presName="rect2"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Carro de la compra"/>
        </a:ext>
      </dgm:extLst>
    </dgm:pt>
    <dgm:pt modelId="{2C8E43C7-B648-412A-BA14-FBE0C3A5DDBE}" type="pres">
      <dgm:prSet presAssocID="{B52B0684-5AC6-4DFD-8231-E0863467A0B9}" presName="sibTrans" presStyleCnt="0"/>
      <dgm:spPr/>
    </dgm:pt>
    <dgm:pt modelId="{FC4FD96F-47F4-479D-8FC4-AE2DA7C56AB4}" type="pres">
      <dgm:prSet presAssocID="{D024C5F1-3498-4A6B-B6C4-D97177E9F1AE}" presName="composite" presStyleCnt="0"/>
      <dgm:spPr/>
    </dgm:pt>
    <dgm:pt modelId="{FAEA1074-E388-4AE7-B858-65098E71A6EC}" type="pres">
      <dgm:prSet presAssocID="{D024C5F1-3498-4A6B-B6C4-D97177E9F1AE}" presName="rect1" presStyleLbl="trAlignAcc1" presStyleIdx="3" presStyleCnt="4">
        <dgm:presLayoutVars>
          <dgm:bulletEnabled val="1"/>
        </dgm:presLayoutVars>
      </dgm:prSet>
      <dgm:spPr/>
    </dgm:pt>
    <dgm:pt modelId="{7F5691DD-BF8D-448C-9EBC-6A9C6AF029BE}" type="pres">
      <dgm:prSet presAssocID="{D024C5F1-3498-4A6B-B6C4-D97177E9F1AE}" presName="rect2"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25000" r="-25000"/>
          </a:stretch>
        </a:blipFill>
      </dgm:spPr>
      <dgm:extLst>
        <a:ext uri="{E40237B7-FDA0-4F09-8148-C483321AD2D9}">
          <dgm14:cNvPr xmlns:dgm14="http://schemas.microsoft.com/office/drawing/2010/diagram" id="0" name="" descr="Bloquear"/>
        </a:ext>
      </dgm:extLst>
    </dgm:pt>
  </dgm:ptLst>
  <dgm:cxnLst>
    <dgm:cxn modelId="{9EA04216-C0A1-48A4-B485-300F0C541DC8}" type="presOf" srcId="{08FF00F0-4035-4CAB-A185-64F1A7E93778}" destId="{5C14C137-94CC-45C6-AE56-B648BD5E5440}" srcOrd="0" destOrd="0" presId="urn:microsoft.com/office/officeart/2008/layout/PictureStrips"/>
    <dgm:cxn modelId="{F9A68E19-90F4-491E-9FBC-5C4FE31160D8}" type="presOf" srcId="{72E8C926-041F-4474-8864-E013B1293E8C}" destId="{6664795A-343B-45F8-8F71-83E385DB3AE7}" srcOrd="0" destOrd="0" presId="urn:microsoft.com/office/officeart/2008/layout/PictureStrips"/>
    <dgm:cxn modelId="{A36CCF25-C178-4D0D-962E-95E445097B18}" type="presOf" srcId="{31A55C0B-90EF-4484-B56E-4E59CC9CC2DB}" destId="{C2741650-8F54-499F-81AB-0A6F694261C0}" srcOrd="0" destOrd="0" presId="urn:microsoft.com/office/officeart/2008/layout/PictureStrips"/>
    <dgm:cxn modelId="{5D171238-1FCE-4A78-936B-DEBE973CEB73}" srcId="{72E8C926-041F-4474-8864-E013B1293E8C}" destId="{31A55C0B-90EF-4484-B56E-4E59CC9CC2DB}" srcOrd="1" destOrd="0" parTransId="{18EF51F9-5B28-4097-ABF5-C21C3F7E5F23}" sibTransId="{E9DB331F-8821-4942-98C1-C9250C070BF7}"/>
    <dgm:cxn modelId="{4317A440-55E2-4E9A-83D8-9044A6801D17}" srcId="{72E8C926-041F-4474-8864-E013B1293E8C}" destId="{D024C5F1-3498-4A6B-B6C4-D97177E9F1AE}" srcOrd="3" destOrd="0" parTransId="{6F52422A-DFCA-4A2F-BE34-9E449C1FA7EA}" sibTransId="{7460BEC4-C73A-488B-BB4A-41AAD6C9E038}"/>
    <dgm:cxn modelId="{78790F41-FD89-4FED-B922-3AA9E94A7F5B}" srcId="{72E8C926-041F-4474-8864-E013B1293E8C}" destId="{08FF00F0-4035-4CAB-A185-64F1A7E93778}" srcOrd="2" destOrd="0" parTransId="{3362A31F-0029-4B7D-BFE5-2D82E324501A}" sibTransId="{B52B0684-5AC6-4DFD-8231-E0863467A0B9}"/>
    <dgm:cxn modelId="{0D893C6F-068A-4C8F-9549-6250B4DE46C1}" type="presOf" srcId="{D024C5F1-3498-4A6B-B6C4-D97177E9F1AE}" destId="{FAEA1074-E388-4AE7-B858-65098E71A6EC}" srcOrd="0" destOrd="0" presId="urn:microsoft.com/office/officeart/2008/layout/PictureStrips"/>
    <dgm:cxn modelId="{B7561696-26F6-4F5F-981A-86CF063A9DBF}" type="presOf" srcId="{6466770F-358B-4AA9-BCF4-52EA596BE794}" destId="{6847C94F-B2C4-4190-ABDB-0A6304062753}" srcOrd="0" destOrd="0" presId="urn:microsoft.com/office/officeart/2008/layout/PictureStrips"/>
    <dgm:cxn modelId="{9D5F21DB-3956-4547-A94F-E1944D7BF8A7}" srcId="{72E8C926-041F-4474-8864-E013B1293E8C}" destId="{6466770F-358B-4AA9-BCF4-52EA596BE794}" srcOrd="0" destOrd="0" parTransId="{C062694B-154B-41C5-A802-7DBF5B945231}" sibTransId="{432FE0ED-3BB6-4624-82F7-CD9B5B4F52B2}"/>
    <dgm:cxn modelId="{EA81AD05-EDD5-44F1-AD4B-D22495E84014}" type="presParOf" srcId="{6664795A-343B-45F8-8F71-83E385DB3AE7}" destId="{75030727-FCC6-44EA-99E2-EACA26D621EF}" srcOrd="0" destOrd="0" presId="urn:microsoft.com/office/officeart/2008/layout/PictureStrips"/>
    <dgm:cxn modelId="{A40F32FB-5BA2-4B49-8249-FE2FB9D1D647}" type="presParOf" srcId="{75030727-FCC6-44EA-99E2-EACA26D621EF}" destId="{6847C94F-B2C4-4190-ABDB-0A6304062753}" srcOrd="0" destOrd="0" presId="urn:microsoft.com/office/officeart/2008/layout/PictureStrips"/>
    <dgm:cxn modelId="{0155D491-9364-4EF0-9CFE-CC06F9F7D334}" type="presParOf" srcId="{75030727-FCC6-44EA-99E2-EACA26D621EF}" destId="{4DCF6280-FE9E-40CC-9269-62F74A221AFA}" srcOrd="1" destOrd="0" presId="urn:microsoft.com/office/officeart/2008/layout/PictureStrips"/>
    <dgm:cxn modelId="{8D1C60FC-0DD0-4C20-BBDB-1704B0819F9B}" type="presParOf" srcId="{6664795A-343B-45F8-8F71-83E385DB3AE7}" destId="{5A6EF31A-2D7E-4452-ADB3-9BD9E1FC6EEA}" srcOrd="1" destOrd="0" presId="urn:microsoft.com/office/officeart/2008/layout/PictureStrips"/>
    <dgm:cxn modelId="{8674D68C-A3F5-41E4-B2E1-8D8D230442A6}" type="presParOf" srcId="{6664795A-343B-45F8-8F71-83E385DB3AE7}" destId="{276D18C6-B3A6-45B4-8B1C-9DC4CE39B9D7}" srcOrd="2" destOrd="0" presId="urn:microsoft.com/office/officeart/2008/layout/PictureStrips"/>
    <dgm:cxn modelId="{48AF837F-892C-4140-BFCB-1FA395C6B224}" type="presParOf" srcId="{276D18C6-B3A6-45B4-8B1C-9DC4CE39B9D7}" destId="{C2741650-8F54-499F-81AB-0A6F694261C0}" srcOrd="0" destOrd="0" presId="urn:microsoft.com/office/officeart/2008/layout/PictureStrips"/>
    <dgm:cxn modelId="{30129A44-DB0B-4F1F-874C-CCA00341559A}" type="presParOf" srcId="{276D18C6-B3A6-45B4-8B1C-9DC4CE39B9D7}" destId="{F0BCC050-BFEF-459F-A621-30C3D994D85C}" srcOrd="1" destOrd="0" presId="urn:microsoft.com/office/officeart/2008/layout/PictureStrips"/>
    <dgm:cxn modelId="{5D65A329-6E3A-4AAD-BF19-698FE8F9F4F7}" type="presParOf" srcId="{6664795A-343B-45F8-8F71-83E385DB3AE7}" destId="{E9AB1C01-3EA6-4FBB-AF24-491028B5F96A}" srcOrd="3" destOrd="0" presId="urn:microsoft.com/office/officeart/2008/layout/PictureStrips"/>
    <dgm:cxn modelId="{DF070276-D18A-4008-8D47-9B7F3A0C827F}" type="presParOf" srcId="{6664795A-343B-45F8-8F71-83E385DB3AE7}" destId="{B4534EA0-D14E-4579-8A0A-B3B5E1C2AE8A}" srcOrd="4" destOrd="0" presId="urn:microsoft.com/office/officeart/2008/layout/PictureStrips"/>
    <dgm:cxn modelId="{0EEC33BC-665C-45F4-81A6-D0B2DCD98FA2}" type="presParOf" srcId="{B4534EA0-D14E-4579-8A0A-B3B5E1C2AE8A}" destId="{5C14C137-94CC-45C6-AE56-B648BD5E5440}" srcOrd="0" destOrd="0" presId="urn:microsoft.com/office/officeart/2008/layout/PictureStrips"/>
    <dgm:cxn modelId="{933D0141-2F20-438D-845A-4F34768C5419}" type="presParOf" srcId="{B4534EA0-D14E-4579-8A0A-B3B5E1C2AE8A}" destId="{00B8CA6E-7180-4451-92A3-CC47DB59367C}" srcOrd="1" destOrd="0" presId="urn:microsoft.com/office/officeart/2008/layout/PictureStrips"/>
    <dgm:cxn modelId="{FADD156A-B0A2-4B76-8D55-ACDA070A7320}" type="presParOf" srcId="{6664795A-343B-45F8-8F71-83E385DB3AE7}" destId="{2C8E43C7-B648-412A-BA14-FBE0C3A5DDBE}" srcOrd="5" destOrd="0" presId="urn:microsoft.com/office/officeart/2008/layout/PictureStrips"/>
    <dgm:cxn modelId="{E0041C6D-FD2A-4275-A9D4-30412F152971}" type="presParOf" srcId="{6664795A-343B-45F8-8F71-83E385DB3AE7}" destId="{FC4FD96F-47F4-479D-8FC4-AE2DA7C56AB4}" srcOrd="6" destOrd="0" presId="urn:microsoft.com/office/officeart/2008/layout/PictureStrips"/>
    <dgm:cxn modelId="{20A559FD-C40B-4237-9363-5EAF52F47AFE}" type="presParOf" srcId="{FC4FD96F-47F4-479D-8FC4-AE2DA7C56AB4}" destId="{FAEA1074-E388-4AE7-B858-65098E71A6EC}" srcOrd="0" destOrd="0" presId="urn:microsoft.com/office/officeart/2008/layout/PictureStrips"/>
    <dgm:cxn modelId="{CE5325F2-931C-4743-AC4F-F36DA06B15B7}" type="presParOf" srcId="{FC4FD96F-47F4-479D-8FC4-AE2DA7C56AB4}" destId="{7F5691DD-BF8D-448C-9EBC-6A9C6AF029BE}" srcOrd="1" destOrd="0" presId="urn:microsoft.com/office/officeart/2008/layout/PictureStrip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A20F0E-8006-479A-9186-2CE6AE16B429}"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US"/>
        </a:p>
      </dgm:t>
    </dgm:pt>
    <dgm:pt modelId="{5D8FBB6F-7063-414C-8FD8-B1BAA60BB2FE}">
      <dgm:prSet phldrT="[Texto]"/>
      <dgm:spPr/>
      <dgm:t>
        <a:bodyPr/>
        <a:lstStyle/>
        <a:p>
          <a:pPr algn="r"/>
          <a:r>
            <a:rPr lang="es-CO" b="1" dirty="0"/>
            <a:t>Revisión de la situación financiera a cierre 2019</a:t>
          </a:r>
          <a:endParaRPr lang="en-US" b="1" dirty="0"/>
        </a:p>
      </dgm:t>
    </dgm:pt>
    <dgm:pt modelId="{FD31A0CE-4077-4C7A-A506-E9A14CA7CFED}" type="parTrans" cxnId="{4650B0C4-750E-4D00-A569-018AE0E1D14B}">
      <dgm:prSet/>
      <dgm:spPr/>
      <dgm:t>
        <a:bodyPr/>
        <a:lstStyle/>
        <a:p>
          <a:endParaRPr lang="en-US"/>
        </a:p>
      </dgm:t>
    </dgm:pt>
    <dgm:pt modelId="{A499C95E-2C0C-4CBF-9DFF-121695C1479F}" type="sibTrans" cxnId="{4650B0C4-750E-4D00-A569-018AE0E1D14B}">
      <dgm:prSet/>
      <dgm:spPr/>
      <dgm:t>
        <a:bodyPr/>
        <a:lstStyle/>
        <a:p>
          <a:endParaRPr lang="en-US"/>
        </a:p>
      </dgm:t>
    </dgm:pt>
    <dgm:pt modelId="{172CF73E-AFC4-4EB5-8C43-398F6E34A00D}">
      <dgm:prSet phldrT="[Texto]"/>
      <dgm:spPr/>
      <dgm:t>
        <a:bodyPr/>
        <a:lstStyle/>
        <a:p>
          <a:pPr algn="r"/>
          <a:r>
            <a:rPr lang="es-CO" b="1" dirty="0"/>
            <a:t>Aprobación en asamblea de Estados Financieros</a:t>
          </a:r>
          <a:endParaRPr lang="en-US" b="1" dirty="0"/>
        </a:p>
      </dgm:t>
    </dgm:pt>
    <dgm:pt modelId="{376ECF01-E7C1-4776-9B79-EE334061F59C}" type="parTrans" cxnId="{7DD2240C-C436-4824-BC08-C0CBC9F2A979}">
      <dgm:prSet/>
      <dgm:spPr/>
      <dgm:t>
        <a:bodyPr/>
        <a:lstStyle/>
        <a:p>
          <a:endParaRPr lang="en-US"/>
        </a:p>
      </dgm:t>
    </dgm:pt>
    <dgm:pt modelId="{98C4755C-93F7-4392-B9CF-F1D01B805A72}" type="sibTrans" cxnId="{7DD2240C-C436-4824-BC08-C0CBC9F2A979}">
      <dgm:prSet/>
      <dgm:spPr/>
      <dgm:t>
        <a:bodyPr/>
        <a:lstStyle/>
        <a:p>
          <a:endParaRPr lang="en-US"/>
        </a:p>
      </dgm:t>
    </dgm:pt>
    <dgm:pt modelId="{BC7FD66A-9F31-4936-8F9A-85F88FD2DB82}">
      <dgm:prSet phldrT="[Texto]"/>
      <dgm:spPr/>
      <dgm:t>
        <a:bodyPr/>
        <a:lstStyle/>
        <a:p>
          <a:pPr algn="r"/>
          <a:r>
            <a:rPr lang="es-CO" b="1" dirty="0"/>
            <a:t>Verificación de la constitución de Reservas (Legal – Estatutaria – Ocasional)</a:t>
          </a:r>
          <a:endParaRPr lang="en-US" b="1" dirty="0"/>
        </a:p>
      </dgm:t>
    </dgm:pt>
    <dgm:pt modelId="{08176526-5A34-4E1F-804B-A59A1999592E}" type="parTrans" cxnId="{8F8A7148-8B93-4F4E-A2D1-6D5C50AD0C55}">
      <dgm:prSet/>
      <dgm:spPr/>
      <dgm:t>
        <a:bodyPr/>
        <a:lstStyle/>
        <a:p>
          <a:endParaRPr lang="en-US"/>
        </a:p>
      </dgm:t>
    </dgm:pt>
    <dgm:pt modelId="{6B54FF9B-8D3E-411D-8F5E-F15074D737D1}" type="sibTrans" cxnId="{8F8A7148-8B93-4F4E-A2D1-6D5C50AD0C55}">
      <dgm:prSet/>
      <dgm:spPr/>
      <dgm:t>
        <a:bodyPr/>
        <a:lstStyle/>
        <a:p>
          <a:endParaRPr lang="en-US"/>
        </a:p>
      </dgm:t>
    </dgm:pt>
    <dgm:pt modelId="{FC1F96DD-063C-4156-8971-29B86BE192F3}">
      <dgm:prSet phldrT="[Texto]"/>
      <dgm:spPr/>
      <dgm:t>
        <a:bodyPr/>
        <a:lstStyle/>
        <a:p>
          <a:pPr algn="r"/>
          <a:r>
            <a:rPr lang="es-CO" b="1" dirty="0"/>
            <a:t>Orden de reparto de valor de utilidades después de reservas</a:t>
          </a:r>
          <a:endParaRPr lang="en-US" b="1" dirty="0"/>
        </a:p>
      </dgm:t>
    </dgm:pt>
    <dgm:pt modelId="{DB85A458-43FE-448F-AD85-79094507C38E}" type="parTrans" cxnId="{F532E8B2-B871-46BA-9B7D-E19173727FCB}">
      <dgm:prSet/>
      <dgm:spPr/>
      <dgm:t>
        <a:bodyPr/>
        <a:lstStyle/>
        <a:p>
          <a:endParaRPr lang="en-US"/>
        </a:p>
      </dgm:t>
    </dgm:pt>
    <dgm:pt modelId="{4B86210E-D5B7-47FA-AF3E-1EFD78C9308F}" type="sibTrans" cxnId="{F532E8B2-B871-46BA-9B7D-E19173727FCB}">
      <dgm:prSet/>
      <dgm:spPr/>
      <dgm:t>
        <a:bodyPr/>
        <a:lstStyle/>
        <a:p>
          <a:endParaRPr lang="en-US"/>
        </a:p>
      </dgm:t>
    </dgm:pt>
    <dgm:pt modelId="{8ECC5980-8976-4F89-BDA1-EB3395758D29}">
      <dgm:prSet phldrT="[Texto]"/>
      <dgm:spPr/>
      <dgm:t>
        <a:bodyPr/>
        <a:lstStyle/>
        <a:p>
          <a:pPr algn="r"/>
          <a:r>
            <a:rPr lang="es-CO" b="1" dirty="0"/>
            <a:t>Determinación del plazo de pago (no superior a 1 año)</a:t>
          </a:r>
          <a:endParaRPr lang="en-US" b="1" dirty="0"/>
        </a:p>
      </dgm:t>
    </dgm:pt>
    <dgm:pt modelId="{66C799A8-9DD1-48A4-B598-EEC114066D5E}" type="parTrans" cxnId="{B0B69BFF-F10D-4B5D-8E8B-CCC19B4D3500}">
      <dgm:prSet/>
      <dgm:spPr/>
      <dgm:t>
        <a:bodyPr/>
        <a:lstStyle/>
        <a:p>
          <a:endParaRPr lang="en-US"/>
        </a:p>
      </dgm:t>
    </dgm:pt>
    <dgm:pt modelId="{0EB7CC8F-80E8-48C8-ACB7-F5C1B6B1CBB7}" type="sibTrans" cxnId="{B0B69BFF-F10D-4B5D-8E8B-CCC19B4D3500}">
      <dgm:prSet/>
      <dgm:spPr/>
      <dgm:t>
        <a:bodyPr/>
        <a:lstStyle/>
        <a:p>
          <a:endParaRPr lang="en-US"/>
        </a:p>
      </dgm:t>
    </dgm:pt>
    <dgm:pt modelId="{D571A1D9-DB2E-476B-A6E0-FCAADA5D6DE1}" type="pres">
      <dgm:prSet presAssocID="{99A20F0E-8006-479A-9186-2CE6AE16B429}" presName="CompostProcess" presStyleCnt="0">
        <dgm:presLayoutVars>
          <dgm:dir/>
          <dgm:resizeHandles val="exact"/>
        </dgm:presLayoutVars>
      </dgm:prSet>
      <dgm:spPr/>
    </dgm:pt>
    <dgm:pt modelId="{F033F14C-793E-42D2-8088-688BD0C6218A}" type="pres">
      <dgm:prSet presAssocID="{99A20F0E-8006-479A-9186-2CE6AE16B429}" presName="arrow" presStyleLbl="bgShp" presStyleIdx="0" presStyleCnt="1"/>
      <dgm:spPr/>
    </dgm:pt>
    <dgm:pt modelId="{19F2D1AC-9BD9-41CE-AA5A-E04A87517868}" type="pres">
      <dgm:prSet presAssocID="{99A20F0E-8006-479A-9186-2CE6AE16B429}" presName="linearProcess" presStyleCnt="0"/>
      <dgm:spPr/>
    </dgm:pt>
    <dgm:pt modelId="{6B3512B4-6FAB-4826-906F-28E84F9C802F}" type="pres">
      <dgm:prSet presAssocID="{5D8FBB6F-7063-414C-8FD8-B1BAA60BB2FE}" presName="textNode" presStyleLbl="node1" presStyleIdx="0" presStyleCnt="5">
        <dgm:presLayoutVars>
          <dgm:bulletEnabled val="1"/>
        </dgm:presLayoutVars>
      </dgm:prSet>
      <dgm:spPr/>
    </dgm:pt>
    <dgm:pt modelId="{B638680D-1DE2-41BC-91A4-41DD3F4FE2DA}" type="pres">
      <dgm:prSet presAssocID="{A499C95E-2C0C-4CBF-9DFF-121695C1479F}" presName="sibTrans" presStyleCnt="0"/>
      <dgm:spPr/>
    </dgm:pt>
    <dgm:pt modelId="{C263B5B7-07C7-4BC5-81F6-B6AC268F0111}" type="pres">
      <dgm:prSet presAssocID="{172CF73E-AFC4-4EB5-8C43-398F6E34A00D}" presName="textNode" presStyleLbl="node1" presStyleIdx="1" presStyleCnt="5">
        <dgm:presLayoutVars>
          <dgm:bulletEnabled val="1"/>
        </dgm:presLayoutVars>
      </dgm:prSet>
      <dgm:spPr/>
    </dgm:pt>
    <dgm:pt modelId="{F3A4BFDA-1FED-4C36-A107-9C74F3634E33}" type="pres">
      <dgm:prSet presAssocID="{98C4755C-93F7-4392-B9CF-F1D01B805A72}" presName="sibTrans" presStyleCnt="0"/>
      <dgm:spPr/>
    </dgm:pt>
    <dgm:pt modelId="{FCC4BC46-DF7C-476C-9CA0-6009091F1665}" type="pres">
      <dgm:prSet presAssocID="{BC7FD66A-9F31-4936-8F9A-85F88FD2DB82}" presName="textNode" presStyleLbl="node1" presStyleIdx="2" presStyleCnt="5">
        <dgm:presLayoutVars>
          <dgm:bulletEnabled val="1"/>
        </dgm:presLayoutVars>
      </dgm:prSet>
      <dgm:spPr/>
    </dgm:pt>
    <dgm:pt modelId="{C784236D-569F-4DC8-A048-F2DE628ECC23}" type="pres">
      <dgm:prSet presAssocID="{6B54FF9B-8D3E-411D-8F5E-F15074D737D1}" presName="sibTrans" presStyleCnt="0"/>
      <dgm:spPr/>
    </dgm:pt>
    <dgm:pt modelId="{4F69EE41-CF3D-4EBE-B6BD-BBEDDC2BC58F}" type="pres">
      <dgm:prSet presAssocID="{FC1F96DD-063C-4156-8971-29B86BE192F3}" presName="textNode" presStyleLbl="node1" presStyleIdx="3" presStyleCnt="5">
        <dgm:presLayoutVars>
          <dgm:bulletEnabled val="1"/>
        </dgm:presLayoutVars>
      </dgm:prSet>
      <dgm:spPr/>
    </dgm:pt>
    <dgm:pt modelId="{ACC652A4-DC67-4BCD-8D6B-DC01B3197915}" type="pres">
      <dgm:prSet presAssocID="{4B86210E-D5B7-47FA-AF3E-1EFD78C9308F}" presName="sibTrans" presStyleCnt="0"/>
      <dgm:spPr/>
    </dgm:pt>
    <dgm:pt modelId="{9FB51B3D-79B5-4A3E-BB8D-B48A1B907A5E}" type="pres">
      <dgm:prSet presAssocID="{8ECC5980-8976-4F89-BDA1-EB3395758D29}" presName="textNode" presStyleLbl="node1" presStyleIdx="4" presStyleCnt="5">
        <dgm:presLayoutVars>
          <dgm:bulletEnabled val="1"/>
        </dgm:presLayoutVars>
      </dgm:prSet>
      <dgm:spPr/>
    </dgm:pt>
  </dgm:ptLst>
  <dgm:cxnLst>
    <dgm:cxn modelId="{7DD2240C-C436-4824-BC08-C0CBC9F2A979}" srcId="{99A20F0E-8006-479A-9186-2CE6AE16B429}" destId="{172CF73E-AFC4-4EB5-8C43-398F6E34A00D}" srcOrd="1" destOrd="0" parTransId="{376ECF01-E7C1-4776-9B79-EE334061F59C}" sibTransId="{98C4755C-93F7-4392-B9CF-F1D01B805A72}"/>
    <dgm:cxn modelId="{53E52616-C9A4-4E11-8085-E39A78F58CF7}" type="presOf" srcId="{FC1F96DD-063C-4156-8971-29B86BE192F3}" destId="{4F69EE41-CF3D-4EBE-B6BD-BBEDDC2BC58F}" srcOrd="0" destOrd="0" presId="urn:microsoft.com/office/officeart/2005/8/layout/hProcess9"/>
    <dgm:cxn modelId="{8F8A7148-8B93-4F4E-A2D1-6D5C50AD0C55}" srcId="{99A20F0E-8006-479A-9186-2CE6AE16B429}" destId="{BC7FD66A-9F31-4936-8F9A-85F88FD2DB82}" srcOrd="2" destOrd="0" parTransId="{08176526-5A34-4E1F-804B-A59A1999592E}" sibTransId="{6B54FF9B-8D3E-411D-8F5E-F15074D737D1}"/>
    <dgm:cxn modelId="{29BCD75E-8DC0-4FA5-84AB-364A8882C8D5}" type="presOf" srcId="{5D8FBB6F-7063-414C-8FD8-B1BAA60BB2FE}" destId="{6B3512B4-6FAB-4826-906F-28E84F9C802F}" srcOrd="0" destOrd="0" presId="urn:microsoft.com/office/officeart/2005/8/layout/hProcess9"/>
    <dgm:cxn modelId="{7A08ED60-9077-423F-9699-463A99918A89}" type="presOf" srcId="{99A20F0E-8006-479A-9186-2CE6AE16B429}" destId="{D571A1D9-DB2E-476B-A6E0-FCAADA5D6DE1}" srcOrd="0" destOrd="0" presId="urn:microsoft.com/office/officeart/2005/8/layout/hProcess9"/>
    <dgm:cxn modelId="{C5F28E71-91FB-4AE1-8D85-6CDE8738ED7E}" type="presOf" srcId="{172CF73E-AFC4-4EB5-8C43-398F6E34A00D}" destId="{C263B5B7-07C7-4BC5-81F6-B6AC268F0111}" srcOrd="0" destOrd="0" presId="urn:microsoft.com/office/officeart/2005/8/layout/hProcess9"/>
    <dgm:cxn modelId="{F532E8B2-B871-46BA-9B7D-E19173727FCB}" srcId="{99A20F0E-8006-479A-9186-2CE6AE16B429}" destId="{FC1F96DD-063C-4156-8971-29B86BE192F3}" srcOrd="3" destOrd="0" parTransId="{DB85A458-43FE-448F-AD85-79094507C38E}" sibTransId="{4B86210E-D5B7-47FA-AF3E-1EFD78C9308F}"/>
    <dgm:cxn modelId="{4650B0C4-750E-4D00-A569-018AE0E1D14B}" srcId="{99A20F0E-8006-479A-9186-2CE6AE16B429}" destId="{5D8FBB6F-7063-414C-8FD8-B1BAA60BB2FE}" srcOrd="0" destOrd="0" parTransId="{FD31A0CE-4077-4C7A-A506-E9A14CA7CFED}" sibTransId="{A499C95E-2C0C-4CBF-9DFF-121695C1479F}"/>
    <dgm:cxn modelId="{C6AC0AD0-709C-49E0-B940-90F1F1458CF0}" type="presOf" srcId="{BC7FD66A-9F31-4936-8F9A-85F88FD2DB82}" destId="{FCC4BC46-DF7C-476C-9CA0-6009091F1665}" srcOrd="0" destOrd="0" presId="urn:microsoft.com/office/officeart/2005/8/layout/hProcess9"/>
    <dgm:cxn modelId="{2AD75CF6-5946-4CD8-8D9F-4F0174490777}" type="presOf" srcId="{8ECC5980-8976-4F89-BDA1-EB3395758D29}" destId="{9FB51B3D-79B5-4A3E-BB8D-B48A1B907A5E}" srcOrd="0" destOrd="0" presId="urn:microsoft.com/office/officeart/2005/8/layout/hProcess9"/>
    <dgm:cxn modelId="{B0B69BFF-F10D-4B5D-8E8B-CCC19B4D3500}" srcId="{99A20F0E-8006-479A-9186-2CE6AE16B429}" destId="{8ECC5980-8976-4F89-BDA1-EB3395758D29}" srcOrd="4" destOrd="0" parTransId="{66C799A8-9DD1-48A4-B598-EEC114066D5E}" sibTransId="{0EB7CC8F-80E8-48C8-ACB7-F5C1B6B1CBB7}"/>
    <dgm:cxn modelId="{54A08004-D8B1-4C65-85A4-B866CD606C31}" type="presParOf" srcId="{D571A1D9-DB2E-476B-A6E0-FCAADA5D6DE1}" destId="{F033F14C-793E-42D2-8088-688BD0C6218A}" srcOrd="0" destOrd="0" presId="urn:microsoft.com/office/officeart/2005/8/layout/hProcess9"/>
    <dgm:cxn modelId="{0A3FDB74-5023-4B3C-AC29-F6FE035C6760}" type="presParOf" srcId="{D571A1D9-DB2E-476B-A6E0-FCAADA5D6DE1}" destId="{19F2D1AC-9BD9-41CE-AA5A-E04A87517868}" srcOrd="1" destOrd="0" presId="urn:microsoft.com/office/officeart/2005/8/layout/hProcess9"/>
    <dgm:cxn modelId="{0A934A77-5901-4ECC-BC4A-439F297FD2C0}" type="presParOf" srcId="{19F2D1AC-9BD9-41CE-AA5A-E04A87517868}" destId="{6B3512B4-6FAB-4826-906F-28E84F9C802F}" srcOrd="0" destOrd="0" presId="urn:microsoft.com/office/officeart/2005/8/layout/hProcess9"/>
    <dgm:cxn modelId="{D623E583-CD44-4F5E-92A3-B0951CB828E7}" type="presParOf" srcId="{19F2D1AC-9BD9-41CE-AA5A-E04A87517868}" destId="{B638680D-1DE2-41BC-91A4-41DD3F4FE2DA}" srcOrd="1" destOrd="0" presId="urn:microsoft.com/office/officeart/2005/8/layout/hProcess9"/>
    <dgm:cxn modelId="{6236F7CB-12C1-41F4-B5B4-B4A0EBE1C222}" type="presParOf" srcId="{19F2D1AC-9BD9-41CE-AA5A-E04A87517868}" destId="{C263B5B7-07C7-4BC5-81F6-B6AC268F0111}" srcOrd="2" destOrd="0" presId="urn:microsoft.com/office/officeart/2005/8/layout/hProcess9"/>
    <dgm:cxn modelId="{D948AB10-C9B8-48C6-A345-1C7452F55FFD}" type="presParOf" srcId="{19F2D1AC-9BD9-41CE-AA5A-E04A87517868}" destId="{F3A4BFDA-1FED-4C36-A107-9C74F3634E33}" srcOrd="3" destOrd="0" presId="urn:microsoft.com/office/officeart/2005/8/layout/hProcess9"/>
    <dgm:cxn modelId="{60646942-E270-4592-AC7B-453495B012DD}" type="presParOf" srcId="{19F2D1AC-9BD9-41CE-AA5A-E04A87517868}" destId="{FCC4BC46-DF7C-476C-9CA0-6009091F1665}" srcOrd="4" destOrd="0" presId="urn:microsoft.com/office/officeart/2005/8/layout/hProcess9"/>
    <dgm:cxn modelId="{F84BB1F7-4C59-4AFD-9870-E72A7D804F03}" type="presParOf" srcId="{19F2D1AC-9BD9-41CE-AA5A-E04A87517868}" destId="{C784236D-569F-4DC8-A048-F2DE628ECC23}" srcOrd="5" destOrd="0" presId="urn:microsoft.com/office/officeart/2005/8/layout/hProcess9"/>
    <dgm:cxn modelId="{F5467BC5-62B6-4CD1-ADC1-97D309D4007C}" type="presParOf" srcId="{19F2D1AC-9BD9-41CE-AA5A-E04A87517868}" destId="{4F69EE41-CF3D-4EBE-B6BD-BBEDDC2BC58F}" srcOrd="6" destOrd="0" presId="urn:microsoft.com/office/officeart/2005/8/layout/hProcess9"/>
    <dgm:cxn modelId="{B55493AD-4408-4044-844B-17E18BBDBF67}" type="presParOf" srcId="{19F2D1AC-9BD9-41CE-AA5A-E04A87517868}" destId="{ACC652A4-DC67-4BCD-8D6B-DC01B3197915}" srcOrd="7" destOrd="0" presId="urn:microsoft.com/office/officeart/2005/8/layout/hProcess9"/>
    <dgm:cxn modelId="{2CE2D18C-883A-4E14-89E6-43E737C40429}" type="presParOf" srcId="{19F2D1AC-9BD9-41CE-AA5A-E04A87517868}" destId="{9FB51B3D-79B5-4A3E-BB8D-B48A1B907A5E}"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2E8C926-041F-4474-8864-E013B1293E8C}" type="doc">
      <dgm:prSet loTypeId="urn:microsoft.com/office/officeart/2008/layout/AlternatingPictureBlocks" loCatId="list" qsTypeId="urn:microsoft.com/office/officeart/2005/8/quickstyle/simple1" qsCatId="simple" csTypeId="urn:microsoft.com/office/officeart/2005/8/colors/colorful1" csCatId="colorful" phldr="1"/>
      <dgm:spPr/>
      <dgm:t>
        <a:bodyPr/>
        <a:lstStyle/>
        <a:p>
          <a:endParaRPr lang="en-US"/>
        </a:p>
      </dgm:t>
    </dgm:pt>
    <dgm:pt modelId="{6466770F-358B-4AA9-BCF4-52EA596BE794}">
      <dgm:prSet phldrT="[Texto]"/>
      <dgm:spPr/>
      <dgm:t>
        <a:bodyPr/>
        <a:lstStyle/>
        <a:p>
          <a:r>
            <a:rPr lang="es-CO" b="1" dirty="0"/>
            <a:t>Sociedades en proceso – Decreto 1760 de 2019</a:t>
          </a:r>
          <a:endParaRPr lang="en-US" b="1" dirty="0"/>
        </a:p>
      </dgm:t>
    </dgm:pt>
    <dgm:pt modelId="{C062694B-154B-41C5-A802-7DBF5B945231}" type="parTrans" cxnId="{9D5F21DB-3956-4547-A94F-E1944D7BF8A7}">
      <dgm:prSet/>
      <dgm:spPr/>
      <dgm:t>
        <a:bodyPr/>
        <a:lstStyle/>
        <a:p>
          <a:endParaRPr lang="en-US"/>
        </a:p>
      </dgm:t>
    </dgm:pt>
    <dgm:pt modelId="{432FE0ED-3BB6-4624-82F7-CD9B5B4F52B2}" type="sibTrans" cxnId="{9D5F21DB-3956-4547-A94F-E1944D7BF8A7}">
      <dgm:prSet/>
      <dgm:spPr/>
      <dgm:t>
        <a:bodyPr/>
        <a:lstStyle/>
        <a:p>
          <a:endParaRPr lang="en-US"/>
        </a:p>
      </dgm:t>
    </dgm:pt>
    <dgm:pt modelId="{31A55C0B-90EF-4484-B56E-4E59CC9CC2DB}">
      <dgm:prSet phldrT="[Texto]"/>
      <dgm:spPr/>
      <dgm:t>
        <a:bodyPr/>
        <a:lstStyle/>
        <a:p>
          <a:r>
            <a:rPr lang="es-CO" b="1" dirty="0"/>
            <a:t>Análisis financiero Específico por imposibilidad de acceso a crédito</a:t>
          </a:r>
          <a:endParaRPr lang="en-US" b="1" dirty="0"/>
        </a:p>
      </dgm:t>
    </dgm:pt>
    <dgm:pt modelId="{18EF51F9-5B28-4097-ABF5-C21C3F7E5F23}" type="parTrans" cxnId="{5D171238-1FCE-4A78-936B-DEBE973CEB73}">
      <dgm:prSet/>
      <dgm:spPr/>
      <dgm:t>
        <a:bodyPr/>
        <a:lstStyle/>
        <a:p>
          <a:endParaRPr lang="en-US"/>
        </a:p>
      </dgm:t>
    </dgm:pt>
    <dgm:pt modelId="{E9DB331F-8821-4942-98C1-C9250C070BF7}" type="sibTrans" cxnId="{5D171238-1FCE-4A78-936B-DEBE973CEB73}">
      <dgm:prSet/>
      <dgm:spPr/>
      <dgm:t>
        <a:bodyPr/>
        <a:lstStyle/>
        <a:p>
          <a:endParaRPr lang="en-US"/>
        </a:p>
      </dgm:t>
    </dgm:pt>
    <dgm:pt modelId="{08FF00F0-4035-4CAB-A185-64F1A7E93778}">
      <dgm:prSet phldrT="[Texto]"/>
      <dgm:spPr/>
      <dgm:t>
        <a:bodyPr/>
        <a:lstStyle/>
        <a:p>
          <a:r>
            <a:rPr lang="es-CO" b="1" dirty="0"/>
            <a:t>Proyección de reparto $15.000.000.000</a:t>
          </a:r>
          <a:endParaRPr lang="en-US" b="1" dirty="0"/>
        </a:p>
      </dgm:t>
    </dgm:pt>
    <dgm:pt modelId="{3362A31F-0029-4B7D-BFE5-2D82E324501A}" type="parTrans" cxnId="{78790F41-FD89-4FED-B922-3AA9E94A7F5B}">
      <dgm:prSet/>
      <dgm:spPr/>
      <dgm:t>
        <a:bodyPr/>
        <a:lstStyle/>
        <a:p>
          <a:endParaRPr lang="en-US"/>
        </a:p>
      </dgm:t>
    </dgm:pt>
    <dgm:pt modelId="{B52B0684-5AC6-4DFD-8231-E0863467A0B9}" type="sibTrans" cxnId="{78790F41-FD89-4FED-B922-3AA9E94A7F5B}">
      <dgm:prSet/>
      <dgm:spPr/>
      <dgm:t>
        <a:bodyPr/>
        <a:lstStyle/>
        <a:p>
          <a:endParaRPr lang="en-US"/>
        </a:p>
      </dgm:t>
    </dgm:pt>
    <dgm:pt modelId="{C2AF70FA-1F3A-4A5E-91A3-B60FE2E6162C}" type="pres">
      <dgm:prSet presAssocID="{72E8C926-041F-4474-8864-E013B1293E8C}" presName="linearFlow" presStyleCnt="0">
        <dgm:presLayoutVars>
          <dgm:dir/>
          <dgm:resizeHandles val="exact"/>
        </dgm:presLayoutVars>
      </dgm:prSet>
      <dgm:spPr/>
    </dgm:pt>
    <dgm:pt modelId="{6B9AE942-66C6-4F46-BEF6-FA002A5A67AE}" type="pres">
      <dgm:prSet presAssocID="{6466770F-358B-4AA9-BCF4-52EA596BE794}" presName="comp" presStyleCnt="0"/>
      <dgm:spPr/>
    </dgm:pt>
    <dgm:pt modelId="{01FB11CC-9B7B-4169-AFA4-B6C1435C255E}" type="pres">
      <dgm:prSet presAssocID="{6466770F-358B-4AA9-BCF4-52EA596BE794}" presName="rect2" presStyleLbl="node1" presStyleIdx="0" presStyleCnt="3">
        <dgm:presLayoutVars>
          <dgm:bulletEnabled val="1"/>
        </dgm:presLayoutVars>
      </dgm:prSet>
      <dgm:spPr/>
    </dgm:pt>
    <dgm:pt modelId="{A549B918-FE69-4CF4-84B4-A684C8020A11}" type="pres">
      <dgm:prSet presAssocID="{6466770F-358B-4AA9-BCF4-52EA596BE794}" presName="rect1" presStyleLbl="ln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Martillo de juez"/>
        </a:ext>
      </dgm:extLst>
    </dgm:pt>
    <dgm:pt modelId="{C2AEEB92-7DC8-44D9-BF83-17D6DEF3677E}" type="pres">
      <dgm:prSet presAssocID="{432FE0ED-3BB6-4624-82F7-CD9B5B4F52B2}" presName="sibTrans" presStyleCnt="0"/>
      <dgm:spPr/>
    </dgm:pt>
    <dgm:pt modelId="{3AFAD43F-D75C-4520-9D08-CBB07B341057}" type="pres">
      <dgm:prSet presAssocID="{31A55C0B-90EF-4484-B56E-4E59CC9CC2DB}" presName="comp" presStyleCnt="0"/>
      <dgm:spPr/>
    </dgm:pt>
    <dgm:pt modelId="{8EA521D9-B957-4283-914D-86F61E4C14BB}" type="pres">
      <dgm:prSet presAssocID="{31A55C0B-90EF-4484-B56E-4E59CC9CC2DB}" presName="rect2" presStyleLbl="node1" presStyleIdx="1" presStyleCnt="3">
        <dgm:presLayoutVars>
          <dgm:bulletEnabled val="1"/>
        </dgm:presLayoutVars>
      </dgm:prSet>
      <dgm:spPr/>
    </dgm:pt>
    <dgm:pt modelId="{14ADC815-E809-43F7-AB85-1EDC9D997E82}" type="pres">
      <dgm:prSet presAssocID="{31A55C0B-90EF-4484-B56E-4E59CC9CC2DB}" presName="rect1" presStyleLbl="ln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Investigar"/>
        </a:ext>
      </dgm:extLst>
    </dgm:pt>
    <dgm:pt modelId="{D93E1668-8054-4FCB-A106-FE128039E4F8}" type="pres">
      <dgm:prSet presAssocID="{E9DB331F-8821-4942-98C1-C9250C070BF7}" presName="sibTrans" presStyleCnt="0"/>
      <dgm:spPr/>
    </dgm:pt>
    <dgm:pt modelId="{37698E73-F8EF-457B-8C86-4AF1279A63C9}" type="pres">
      <dgm:prSet presAssocID="{08FF00F0-4035-4CAB-A185-64F1A7E93778}" presName="comp" presStyleCnt="0"/>
      <dgm:spPr/>
    </dgm:pt>
    <dgm:pt modelId="{D81A80B0-7748-4B27-A211-ADF773B20D90}" type="pres">
      <dgm:prSet presAssocID="{08FF00F0-4035-4CAB-A185-64F1A7E93778}" presName="rect2" presStyleLbl="node1" presStyleIdx="2" presStyleCnt="3">
        <dgm:presLayoutVars>
          <dgm:bulletEnabled val="1"/>
        </dgm:presLayoutVars>
      </dgm:prSet>
      <dgm:spPr/>
    </dgm:pt>
    <dgm:pt modelId="{045DB028-9B20-4645-B580-C9C67CECEC6B}" type="pres">
      <dgm:prSet presAssocID="{08FF00F0-4035-4CAB-A185-64F1A7E93778}" presName="rect1" presStyleLbl="ln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 r="-1000"/>
          </a:stretch>
        </a:blipFill>
      </dgm:spPr>
      <dgm:extLst>
        <a:ext uri="{E40237B7-FDA0-4F09-8148-C483321AD2D9}">
          <dgm14:cNvPr xmlns:dgm14="http://schemas.microsoft.com/office/drawing/2010/diagram" id="0" name="" descr="Dinero"/>
        </a:ext>
      </dgm:extLst>
    </dgm:pt>
  </dgm:ptLst>
  <dgm:cxnLst>
    <dgm:cxn modelId="{8693DB1B-8472-4165-8153-1528D97F65E9}" type="presOf" srcId="{08FF00F0-4035-4CAB-A185-64F1A7E93778}" destId="{D81A80B0-7748-4B27-A211-ADF773B20D90}" srcOrd="0" destOrd="0" presId="urn:microsoft.com/office/officeart/2008/layout/AlternatingPictureBlocks"/>
    <dgm:cxn modelId="{5D171238-1FCE-4A78-936B-DEBE973CEB73}" srcId="{72E8C926-041F-4474-8864-E013B1293E8C}" destId="{31A55C0B-90EF-4484-B56E-4E59CC9CC2DB}" srcOrd="1" destOrd="0" parTransId="{18EF51F9-5B28-4097-ABF5-C21C3F7E5F23}" sibTransId="{E9DB331F-8821-4942-98C1-C9250C070BF7}"/>
    <dgm:cxn modelId="{78790F41-FD89-4FED-B922-3AA9E94A7F5B}" srcId="{72E8C926-041F-4474-8864-E013B1293E8C}" destId="{08FF00F0-4035-4CAB-A185-64F1A7E93778}" srcOrd="2" destOrd="0" parTransId="{3362A31F-0029-4B7D-BFE5-2D82E324501A}" sibTransId="{B52B0684-5AC6-4DFD-8231-E0863467A0B9}"/>
    <dgm:cxn modelId="{E8C89A89-8C54-4E55-9B9F-B83E14B63B85}" type="presOf" srcId="{72E8C926-041F-4474-8864-E013B1293E8C}" destId="{C2AF70FA-1F3A-4A5E-91A3-B60FE2E6162C}" srcOrd="0" destOrd="0" presId="urn:microsoft.com/office/officeart/2008/layout/AlternatingPictureBlocks"/>
    <dgm:cxn modelId="{28F94DAC-8A3D-4C4A-82E5-644798186126}" type="presOf" srcId="{6466770F-358B-4AA9-BCF4-52EA596BE794}" destId="{01FB11CC-9B7B-4169-AFA4-B6C1435C255E}" srcOrd="0" destOrd="0" presId="urn:microsoft.com/office/officeart/2008/layout/AlternatingPictureBlocks"/>
    <dgm:cxn modelId="{9D5F21DB-3956-4547-A94F-E1944D7BF8A7}" srcId="{72E8C926-041F-4474-8864-E013B1293E8C}" destId="{6466770F-358B-4AA9-BCF4-52EA596BE794}" srcOrd="0" destOrd="0" parTransId="{C062694B-154B-41C5-A802-7DBF5B945231}" sibTransId="{432FE0ED-3BB6-4624-82F7-CD9B5B4F52B2}"/>
    <dgm:cxn modelId="{0BD707F4-2FE2-4379-9DC6-E67D4079D262}" type="presOf" srcId="{31A55C0B-90EF-4484-B56E-4E59CC9CC2DB}" destId="{8EA521D9-B957-4283-914D-86F61E4C14BB}" srcOrd="0" destOrd="0" presId="urn:microsoft.com/office/officeart/2008/layout/AlternatingPictureBlocks"/>
    <dgm:cxn modelId="{71223141-E13B-4AED-A686-1DC7C66C35C6}" type="presParOf" srcId="{C2AF70FA-1F3A-4A5E-91A3-B60FE2E6162C}" destId="{6B9AE942-66C6-4F46-BEF6-FA002A5A67AE}" srcOrd="0" destOrd="0" presId="urn:microsoft.com/office/officeart/2008/layout/AlternatingPictureBlocks"/>
    <dgm:cxn modelId="{A66E5053-00B2-40A9-AA1C-64F59B00FE5A}" type="presParOf" srcId="{6B9AE942-66C6-4F46-BEF6-FA002A5A67AE}" destId="{01FB11CC-9B7B-4169-AFA4-B6C1435C255E}" srcOrd="0" destOrd="0" presId="urn:microsoft.com/office/officeart/2008/layout/AlternatingPictureBlocks"/>
    <dgm:cxn modelId="{DBFEEA83-64B7-4030-A90B-BE4224205490}" type="presParOf" srcId="{6B9AE942-66C6-4F46-BEF6-FA002A5A67AE}" destId="{A549B918-FE69-4CF4-84B4-A684C8020A11}" srcOrd="1" destOrd="0" presId="urn:microsoft.com/office/officeart/2008/layout/AlternatingPictureBlocks"/>
    <dgm:cxn modelId="{E5B3B534-343B-48F3-8FB3-B52F7A8A86E8}" type="presParOf" srcId="{C2AF70FA-1F3A-4A5E-91A3-B60FE2E6162C}" destId="{C2AEEB92-7DC8-44D9-BF83-17D6DEF3677E}" srcOrd="1" destOrd="0" presId="urn:microsoft.com/office/officeart/2008/layout/AlternatingPictureBlocks"/>
    <dgm:cxn modelId="{D5C3268D-DE98-43BA-9A44-312BEF2CD31E}" type="presParOf" srcId="{C2AF70FA-1F3A-4A5E-91A3-B60FE2E6162C}" destId="{3AFAD43F-D75C-4520-9D08-CBB07B341057}" srcOrd="2" destOrd="0" presId="urn:microsoft.com/office/officeart/2008/layout/AlternatingPictureBlocks"/>
    <dgm:cxn modelId="{6E85D8F0-0CB0-44E3-98DC-3ED93B4127BC}" type="presParOf" srcId="{3AFAD43F-D75C-4520-9D08-CBB07B341057}" destId="{8EA521D9-B957-4283-914D-86F61E4C14BB}" srcOrd="0" destOrd="0" presId="urn:microsoft.com/office/officeart/2008/layout/AlternatingPictureBlocks"/>
    <dgm:cxn modelId="{D625F164-7B9A-4F1A-A1AE-2013438C77E3}" type="presParOf" srcId="{3AFAD43F-D75C-4520-9D08-CBB07B341057}" destId="{14ADC815-E809-43F7-AB85-1EDC9D997E82}" srcOrd="1" destOrd="0" presId="urn:microsoft.com/office/officeart/2008/layout/AlternatingPictureBlocks"/>
    <dgm:cxn modelId="{269114F0-4C5E-4306-826E-A2CEB34042D0}" type="presParOf" srcId="{C2AF70FA-1F3A-4A5E-91A3-B60FE2E6162C}" destId="{D93E1668-8054-4FCB-A106-FE128039E4F8}" srcOrd="3" destOrd="0" presId="urn:microsoft.com/office/officeart/2008/layout/AlternatingPictureBlocks"/>
    <dgm:cxn modelId="{19377DE5-B2EA-4F63-82A3-416B2E1236A0}" type="presParOf" srcId="{C2AF70FA-1F3A-4A5E-91A3-B60FE2E6162C}" destId="{37698E73-F8EF-457B-8C86-4AF1279A63C9}" srcOrd="4" destOrd="0" presId="urn:microsoft.com/office/officeart/2008/layout/AlternatingPictureBlocks"/>
    <dgm:cxn modelId="{110B586C-93A2-42CD-9915-5424FB9D6A0F}" type="presParOf" srcId="{37698E73-F8EF-457B-8C86-4AF1279A63C9}" destId="{D81A80B0-7748-4B27-A211-ADF773B20D90}" srcOrd="0" destOrd="0" presId="urn:microsoft.com/office/officeart/2008/layout/AlternatingPictureBlocks"/>
    <dgm:cxn modelId="{CB66E3BA-509D-42E4-87CD-607FCEF594ED}" type="presParOf" srcId="{37698E73-F8EF-457B-8C86-4AF1279A63C9}" destId="{045DB028-9B20-4645-B580-C9C67CECEC6B}" srcOrd="1" destOrd="0" presId="urn:microsoft.com/office/officeart/2008/layout/AlternatingPictureBlock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CABA54-143F-4808-884E-C9344991E445}" type="doc">
      <dgm:prSet loTypeId="urn:microsoft.com/office/officeart/2005/8/layout/bProcess2" loCatId="process" qsTypeId="urn:microsoft.com/office/officeart/2005/8/quickstyle/3d1" qsCatId="3D" csTypeId="urn:microsoft.com/office/officeart/2005/8/colors/accent3_4" csCatId="accent3" phldr="1"/>
      <dgm:spPr/>
      <dgm:t>
        <a:bodyPr/>
        <a:lstStyle/>
        <a:p>
          <a:endParaRPr lang="es-CO"/>
        </a:p>
      </dgm:t>
    </dgm:pt>
    <dgm:pt modelId="{FDDB89F0-0EFE-4C53-A6B7-BDB2D0062E36}">
      <dgm:prSet phldrT="[Texto]" custT="1"/>
      <dgm:spPr/>
      <dgm:t>
        <a:bodyPr/>
        <a:lstStyle/>
        <a:p>
          <a:r>
            <a:rPr lang="es-CO" sz="1200" b="1" dirty="0">
              <a:solidFill>
                <a:srgbClr val="00220F"/>
              </a:solidFill>
            </a:rPr>
            <a:t>SANEAMIENTO </a:t>
          </a:r>
        </a:p>
        <a:p>
          <a:r>
            <a:rPr lang="es-CO" sz="1200" b="1" dirty="0">
              <a:solidFill>
                <a:srgbClr val="00220F"/>
              </a:solidFill>
            </a:rPr>
            <a:t>- JURÍDICO </a:t>
          </a:r>
        </a:p>
        <a:p>
          <a:r>
            <a:rPr lang="es-CO" sz="1200" b="1" dirty="0">
              <a:solidFill>
                <a:srgbClr val="00220F"/>
              </a:solidFill>
            </a:rPr>
            <a:t>- CONTABLE</a:t>
          </a:r>
        </a:p>
        <a:p>
          <a:r>
            <a:rPr lang="es-CO" sz="1200" b="1" dirty="0">
              <a:solidFill>
                <a:srgbClr val="00220F"/>
              </a:solidFill>
            </a:rPr>
            <a:t>- FINANCIERO </a:t>
          </a:r>
        </a:p>
      </dgm:t>
    </dgm:pt>
    <dgm:pt modelId="{5D5AEF1F-9F4D-4507-A4BB-A48E92172B4E}" type="parTrans" cxnId="{08AFB804-E116-413D-B86C-87EF443F8DCC}">
      <dgm:prSet/>
      <dgm:spPr/>
      <dgm:t>
        <a:bodyPr/>
        <a:lstStyle/>
        <a:p>
          <a:endParaRPr lang="es-CO"/>
        </a:p>
      </dgm:t>
    </dgm:pt>
    <dgm:pt modelId="{33284F97-F7AD-4D30-BCBE-125B271723E9}" type="sibTrans" cxnId="{08AFB804-E116-413D-B86C-87EF443F8DCC}">
      <dgm:prSet/>
      <dgm:spPr/>
      <dgm:t>
        <a:bodyPr/>
        <a:lstStyle/>
        <a:p>
          <a:endParaRPr lang="es-CO"/>
        </a:p>
      </dgm:t>
    </dgm:pt>
    <dgm:pt modelId="{CE835CBA-E476-45E5-8B92-238C08A02701}">
      <dgm:prSet phldrT="[Texto]" custT="1"/>
      <dgm:spPr/>
      <dgm:t>
        <a:bodyPr/>
        <a:lstStyle/>
        <a:p>
          <a:r>
            <a:rPr lang="es-CO" sz="1100" b="1" dirty="0">
              <a:solidFill>
                <a:srgbClr val="00220F"/>
              </a:solidFill>
            </a:rPr>
            <a:t>COMITÉ TÉCNICO DE SOCIEDADES </a:t>
          </a:r>
        </a:p>
      </dgm:t>
    </dgm:pt>
    <dgm:pt modelId="{D2425986-4DF9-4D45-A7BA-2F078018D85B}" type="parTrans" cxnId="{AF753464-9655-4E59-8D2C-2765F99D2853}">
      <dgm:prSet/>
      <dgm:spPr/>
      <dgm:t>
        <a:bodyPr/>
        <a:lstStyle/>
        <a:p>
          <a:endParaRPr lang="es-CO"/>
        </a:p>
      </dgm:t>
    </dgm:pt>
    <dgm:pt modelId="{92048BF2-C0E0-4991-87DF-82B1440A98B3}" type="sibTrans" cxnId="{AF753464-9655-4E59-8D2C-2765F99D2853}">
      <dgm:prSet/>
      <dgm:spPr/>
      <dgm:t>
        <a:bodyPr/>
        <a:lstStyle/>
        <a:p>
          <a:endParaRPr lang="es-CO"/>
        </a:p>
      </dgm:t>
    </dgm:pt>
    <dgm:pt modelId="{9D961B88-FCFC-44CB-B320-FE0DCE410540}">
      <dgm:prSet phldrT="[Texto]" custT="1"/>
      <dgm:spPr/>
      <dgm:t>
        <a:bodyPr/>
        <a:lstStyle/>
        <a:p>
          <a:r>
            <a:rPr lang="es-CO" sz="1100" b="1" dirty="0">
              <a:solidFill>
                <a:srgbClr val="00220F"/>
              </a:solidFill>
            </a:rPr>
            <a:t>INFORME DE VALORACIÓN </a:t>
          </a:r>
        </a:p>
      </dgm:t>
    </dgm:pt>
    <dgm:pt modelId="{3FA0CDD2-CCD0-438F-A914-D28C5029FE0B}" type="parTrans" cxnId="{49031D48-1ACB-4A6B-A942-0E3172E2556A}">
      <dgm:prSet/>
      <dgm:spPr/>
      <dgm:t>
        <a:bodyPr/>
        <a:lstStyle/>
        <a:p>
          <a:endParaRPr lang="es-CO"/>
        </a:p>
      </dgm:t>
    </dgm:pt>
    <dgm:pt modelId="{17BABBA5-36A4-4D3A-8012-3AD348C13DBA}" type="sibTrans" cxnId="{49031D48-1ACB-4A6B-A942-0E3172E2556A}">
      <dgm:prSet/>
      <dgm:spPr/>
      <dgm:t>
        <a:bodyPr/>
        <a:lstStyle/>
        <a:p>
          <a:endParaRPr lang="es-CO"/>
        </a:p>
      </dgm:t>
    </dgm:pt>
    <dgm:pt modelId="{A2401AB1-1EB8-45BD-A880-BB9818AAB91C}">
      <dgm:prSet phldrT="[Texto]" custT="1"/>
      <dgm:spPr/>
      <dgm:t>
        <a:bodyPr/>
        <a:lstStyle/>
        <a:p>
          <a:r>
            <a:rPr lang="es-CO" sz="1100" b="1" dirty="0">
              <a:solidFill>
                <a:srgbClr val="00220F"/>
              </a:solidFill>
            </a:rPr>
            <a:t>COMERCIALIZACION </a:t>
          </a:r>
        </a:p>
      </dgm:t>
    </dgm:pt>
    <dgm:pt modelId="{2B22BCDB-01E1-4C56-8FEC-D7222634D204}" type="parTrans" cxnId="{23644E11-D800-4B35-B05D-6FAE8D988215}">
      <dgm:prSet/>
      <dgm:spPr/>
      <dgm:t>
        <a:bodyPr/>
        <a:lstStyle/>
        <a:p>
          <a:endParaRPr lang="es-CO"/>
        </a:p>
      </dgm:t>
    </dgm:pt>
    <dgm:pt modelId="{A33F72C1-6DDA-4B75-BA07-A7716E24A6D9}" type="sibTrans" cxnId="{23644E11-D800-4B35-B05D-6FAE8D988215}">
      <dgm:prSet/>
      <dgm:spPr/>
      <dgm:t>
        <a:bodyPr/>
        <a:lstStyle/>
        <a:p>
          <a:endParaRPr lang="es-CO"/>
        </a:p>
      </dgm:t>
    </dgm:pt>
    <dgm:pt modelId="{E65B5D07-0F49-49EE-A6F7-469370CB84F2}" type="pres">
      <dgm:prSet presAssocID="{9ACABA54-143F-4808-884E-C9344991E445}" presName="diagram" presStyleCnt="0">
        <dgm:presLayoutVars>
          <dgm:dir/>
          <dgm:resizeHandles/>
        </dgm:presLayoutVars>
      </dgm:prSet>
      <dgm:spPr/>
    </dgm:pt>
    <dgm:pt modelId="{6B4D9310-2B22-4BB4-B9E9-82908723C6F0}" type="pres">
      <dgm:prSet presAssocID="{FDDB89F0-0EFE-4C53-A6B7-BDB2D0062E36}" presName="firstNode" presStyleLbl="node1" presStyleIdx="0" presStyleCnt="4" custScaleX="114851" custScaleY="111455" custLinFactX="-37666" custLinFactNeighborX="-100000" custLinFactNeighborY="-336">
        <dgm:presLayoutVars>
          <dgm:bulletEnabled val="1"/>
        </dgm:presLayoutVars>
      </dgm:prSet>
      <dgm:spPr/>
    </dgm:pt>
    <dgm:pt modelId="{1746C9C2-7C71-400D-9C59-558E57337419}" type="pres">
      <dgm:prSet presAssocID="{33284F97-F7AD-4D30-BCBE-125B271723E9}" presName="sibTrans" presStyleLbl="sibTrans2D1" presStyleIdx="0" presStyleCnt="3"/>
      <dgm:spPr/>
    </dgm:pt>
    <dgm:pt modelId="{5421E850-BDFF-4154-B813-102FDDF3D0FF}" type="pres">
      <dgm:prSet presAssocID="{CE835CBA-E476-45E5-8B92-238C08A02701}" presName="middleNode" presStyleCnt="0"/>
      <dgm:spPr/>
    </dgm:pt>
    <dgm:pt modelId="{D75CDEA7-9097-4E2C-817F-0A06E9B190F6}" type="pres">
      <dgm:prSet presAssocID="{CE835CBA-E476-45E5-8B92-238C08A02701}" presName="padding" presStyleLbl="node1" presStyleIdx="0" presStyleCnt="4"/>
      <dgm:spPr/>
    </dgm:pt>
    <dgm:pt modelId="{9856A264-BD96-480D-B77E-FE81EE5D3E1B}" type="pres">
      <dgm:prSet presAssocID="{CE835CBA-E476-45E5-8B92-238C08A02701}" presName="shape" presStyleLbl="node1" presStyleIdx="1" presStyleCnt="4" custScaleX="160725" custScaleY="147967">
        <dgm:presLayoutVars>
          <dgm:bulletEnabled val="1"/>
        </dgm:presLayoutVars>
      </dgm:prSet>
      <dgm:spPr/>
    </dgm:pt>
    <dgm:pt modelId="{1284CAAF-6631-430E-8F33-C2A2F6760614}" type="pres">
      <dgm:prSet presAssocID="{92048BF2-C0E0-4991-87DF-82B1440A98B3}" presName="sibTrans" presStyleLbl="sibTrans2D1" presStyleIdx="1" presStyleCnt="3"/>
      <dgm:spPr/>
    </dgm:pt>
    <dgm:pt modelId="{38436F90-9D0E-47E0-A815-752B72AB08A5}" type="pres">
      <dgm:prSet presAssocID="{9D961B88-FCFC-44CB-B320-FE0DCE410540}" presName="middleNode" presStyleCnt="0"/>
      <dgm:spPr/>
    </dgm:pt>
    <dgm:pt modelId="{71D068EC-D770-4BA7-B379-9E4B1BBD8C1C}" type="pres">
      <dgm:prSet presAssocID="{9D961B88-FCFC-44CB-B320-FE0DCE410540}" presName="padding" presStyleLbl="node1" presStyleIdx="1" presStyleCnt="4"/>
      <dgm:spPr/>
    </dgm:pt>
    <dgm:pt modelId="{262465F7-E090-4921-BAB8-12F72015EDD9}" type="pres">
      <dgm:prSet presAssocID="{9D961B88-FCFC-44CB-B320-FE0DCE410540}" presName="shape" presStyleLbl="node1" presStyleIdx="2" presStyleCnt="4" custScaleX="160835" custScaleY="145643" custLinFactNeighborX="6816" custLinFactNeighborY="2328">
        <dgm:presLayoutVars>
          <dgm:bulletEnabled val="1"/>
        </dgm:presLayoutVars>
      </dgm:prSet>
      <dgm:spPr/>
    </dgm:pt>
    <dgm:pt modelId="{43F691F1-2711-4102-B684-4F38C369463B}" type="pres">
      <dgm:prSet presAssocID="{17BABBA5-36A4-4D3A-8012-3AD348C13DBA}" presName="sibTrans" presStyleLbl="sibTrans2D1" presStyleIdx="2" presStyleCnt="3" custLinFactNeighborX="25050" custLinFactNeighborY="-11208"/>
      <dgm:spPr/>
    </dgm:pt>
    <dgm:pt modelId="{14C691FE-4158-403A-A01D-3E5712F9E7C2}" type="pres">
      <dgm:prSet presAssocID="{A2401AB1-1EB8-45BD-A880-BB9818AAB91C}" presName="lastNode" presStyleLbl="node1" presStyleIdx="3" presStyleCnt="4" custScaleX="121505" custScaleY="120063" custLinFactX="27618" custLinFactNeighborX="100000" custLinFactNeighborY="7511">
        <dgm:presLayoutVars>
          <dgm:bulletEnabled val="1"/>
        </dgm:presLayoutVars>
      </dgm:prSet>
      <dgm:spPr/>
    </dgm:pt>
  </dgm:ptLst>
  <dgm:cxnLst>
    <dgm:cxn modelId="{08AFB804-E116-413D-B86C-87EF443F8DCC}" srcId="{9ACABA54-143F-4808-884E-C9344991E445}" destId="{FDDB89F0-0EFE-4C53-A6B7-BDB2D0062E36}" srcOrd="0" destOrd="0" parTransId="{5D5AEF1F-9F4D-4507-A4BB-A48E92172B4E}" sibTransId="{33284F97-F7AD-4D30-BCBE-125B271723E9}"/>
    <dgm:cxn modelId="{23644E11-D800-4B35-B05D-6FAE8D988215}" srcId="{9ACABA54-143F-4808-884E-C9344991E445}" destId="{A2401AB1-1EB8-45BD-A880-BB9818AAB91C}" srcOrd="3" destOrd="0" parTransId="{2B22BCDB-01E1-4C56-8FEC-D7222634D204}" sibTransId="{A33F72C1-6DDA-4B75-BA07-A7716E24A6D9}"/>
    <dgm:cxn modelId="{CF05CC38-AAF4-43ED-A96C-CFC73E264305}" type="presOf" srcId="{17BABBA5-36A4-4D3A-8012-3AD348C13DBA}" destId="{43F691F1-2711-4102-B684-4F38C369463B}" srcOrd="0" destOrd="0" presId="urn:microsoft.com/office/officeart/2005/8/layout/bProcess2"/>
    <dgm:cxn modelId="{49031D48-1ACB-4A6B-A942-0E3172E2556A}" srcId="{9ACABA54-143F-4808-884E-C9344991E445}" destId="{9D961B88-FCFC-44CB-B320-FE0DCE410540}" srcOrd="2" destOrd="0" parTransId="{3FA0CDD2-CCD0-438F-A914-D28C5029FE0B}" sibTransId="{17BABBA5-36A4-4D3A-8012-3AD348C13DBA}"/>
    <dgm:cxn modelId="{AF753464-9655-4E59-8D2C-2765F99D2853}" srcId="{9ACABA54-143F-4808-884E-C9344991E445}" destId="{CE835CBA-E476-45E5-8B92-238C08A02701}" srcOrd="1" destOrd="0" parTransId="{D2425986-4DF9-4D45-A7BA-2F078018D85B}" sibTransId="{92048BF2-C0E0-4991-87DF-82B1440A98B3}"/>
    <dgm:cxn modelId="{CDBC8D74-5BEF-4A56-A007-E81FA55B41F1}" type="presOf" srcId="{CE835CBA-E476-45E5-8B92-238C08A02701}" destId="{9856A264-BD96-480D-B77E-FE81EE5D3E1B}" srcOrd="0" destOrd="0" presId="urn:microsoft.com/office/officeart/2005/8/layout/bProcess2"/>
    <dgm:cxn modelId="{6D523A98-27D6-473E-BEB8-BEA92199A4D6}" type="presOf" srcId="{33284F97-F7AD-4D30-BCBE-125B271723E9}" destId="{1746C9C2-7C71-400D-9C59-558E57337419}" srcOrd="0" destOrd="0" presId="urn:microsoft.com/office/officeart/2005/8/layout/bProcess2"/>
    <dgm:cxn modelId="{B944CBAA-EED8-442E-BE22-45C98B7819A1}" type="presOf" srcId="{9D961B88-FCFC-44CB-B320-FE0DCE410540}" destId="{262465F7-E090-4921-BAB8-12F72015EDD9}" srcOrd="0" destOrd="0" presId="urn:microsoft.com/office/officeart/2005/8/layout/bProcess2"/>
    <dgm:cxn modelId="{5F2383AE-FCA2-4936-A403-0A862EC18FC5}" type="presOf" srcId="{FDDB89F0-0EFE-4C53-A6B7-BDB2D0062E36}" destId="{6B4D9310-2B22-4BB4-B9E9-82908723C6F0}" srcOrd="0" destOrd="0" presId="urn:microsoft.com/office/officeart/2005/8/layout/bProcess2"/>
    <dgm:cxn modelId="{4CD5A6C4-D66E-4389-BD3B-F5C285F31E30}" type="presOf" srcId="{A2401AB1-1EB8-45BD-A880-BB9818AAB91C}" destId="{14C691FE-4158-403A-A01D-3E5712F9E7C2}" srcOrd="0" destOrd="0" presId="urn:microsoft.com/office/officeart/2005/8/layout/bProcess2"/>
    <dgm:cxn modelId="{7744F2D7-4047-4F55-9135-9B495670320C}" type="presOf" srcId="{9ACABA54-143F-4808-884E-C9344991E445}" destId="{E65B5D07-0F49-49EE-A6F7-469370CB84F2}" srcOrd="0" destOrd="0" presId="urn:microsoft.com/office/officeart/2005/8/layout/bProcess2"/>
    <dgm:cxn modelId="{36817AFE-DDF3-4EE9-8D3A-6E04ACA324D1}" type="presOf" srcId="{92048BF2-C0E0-4991-87DF-82B1440A98B3}" destId="{1284CAAF-6631-430E-8F33-C2A2F6760614}" srcOrd="0" destOrd="0" presId="urn:microsoft.com/office/officeart/2005/8/layout/bProcess2"/>
    <dgm:cxn modelId="{28ECE847-0AAD-47CE-85BB-81B97188846A}" type="presParOf" srcId="{E65B5D07-0F49-49EE-A6F7-469370CB84F2}" destId="{6B4D9310-2B22-4BB4-B9E9-82908723C6F0}" srcOrd="0" destOrd="0" presId="urn:microsoft.com/office/officeart/2005/8/layout/bProcess2"/>
    <dgm:cxn modelId="{A8866B05-7539-49F9-B621-255F198269B6}" type="presParOf" srcId="{E65B5D07-0F49-49EE-A6F7-469370CB84F2}" destId="{1746C9C2-7C71-400D-9C59-558E57337419}" srcOrd="1" destOrd="0" presId="urn:microsoft.com/office/officeart/2005/8/layout/bProcess2"/>
    <dgm:cxn modelId="{87A2DD8C-A22F-433F-B63E-96CC2322C7C3}" type="presParOf" srcId="{E65B5D07-0F49-49EE-A6F7-469370CB84F2}" destId="{5421E850-BDFF-4154-B813-102FDDF3D0FF}" srcOrd="2" destOrd="0" presId="urn:microsoft.com/office/officeart/2005/8/layout/bProcess2"/>
    <dgm:cxn modelId="{9A8659A1-A1E6-475C-A778-0FD8AEF600B6}" type="presParOf" srcId="{5421E850-BDFF-4154-B813-102FDDF3D0FF}" destId="{D75CDEA7-9097-4E2C-817F-0A06E9B190F6}" srcOrd="0" destOrd="0" presId="urn:microsoft.com/office/officeart/2005/8/layout/bProcess2"/>
    <dgm:cxn modelId="{C10C1434-53ED-4E80-9F75-21795ED90F3B}" type="presParOf" srcId="{5421E850-BDFF-4154-B813-102FDDF3D0FF}" destId="{9856A264-BD96-480D-B77E-FE81EE5D3E1B}" srcOrd="1" destOrd="0" presId="urn:microsoft.com/office/officeart/2005/8/layout/bProcess2"/>
    <dgm:cxn modelId="{1CCD08A5-FD25-44F7-86DE-E2DAD37B0506}" type="presParOf" srcId="{E65B5D07-0F49-49EE-A6F7-469370CB84F2}" destId="{1284CAAF-6631-430E-8F33-C2A2F6760614}" srcOrd="3" destOrd="0" presId="urn:microsoft.com/office/officeart/2005/8/layout/bProcess2"/>
    <dgm:cxn modelId="{118CDFCD-3F70-4B3D-9D9B-3EFF42D350E9}" type="presParOf" srcId="{E65B5D07-0F49-49EE-A6F7-469370CB84F2}" destId="{38436F90-9D0E-47E0-A815-752B72AB08A5}" srcOrd="4" destOrd="0" presId="urn:microsoft.com/office/officeart/2005/8/layout/bProcess2"/>
    <dgm:cxn modelId="{279E23AB-C803-4CC4-A586-482E0523E857}" type="presParOf" srcId="{38436F90-9D0E-47E0-A815-752B72AB08A5}" destId="{71D068EC-D770-4BA7-B379-9E4B1BBD8C1C}" srcOrd="0" destOrd="0" presId="urn:microsoft.com/office/officeart/2005/8/layout/bProcess2"/>
    <dgm:cxn modelId="{A4A522EA-9005-4126-8391-AA36796DF24B}" type="presParOf" srcId="{38436F90-9D0E-47E0-A815-752B72AB08A5}" destId="{262465F7-E090-4921-BAB8-12F72015EDD9}" srcOrd="1" destOrd="0" presId="urn:microsoft.com/office/officeart/2005/8/layout/bProcess2"/>
    <dgm:cxn modelId="{8B429916-1CBD-4AA3-9901-01CB4CDC0939}" type="presParOf" srcId="{E65B5D07-0F49-49EE-A6F7-469370CB84F2}" destId="{43F691F1-2711-4102-B684-4F38C369463B}" srcOrd="5" destOrd="0" presId="urn:microsoft.com/office/officeart/2005/8/layout/bProcess2"/>
    <dgm:cxn modelId="{831E9891-176C-4526-BDC1-B22CA650F154}" type="presParOf" srcId="{E65B5D07-0F49-49EE-A6F7-469370CB84F2}" destId="{14C691FE-4158-403A-A01D-3E5712F9E7C2}" srcOrd="6" destOrd="0" presId="urn:microsoft.com/office/officeart/2005/8/layout/b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CABA54-143F-4808-884E-C9344991E445}" type="doc">
      <dgm:prSet loTypeId="urn:microsoft.com/office/officeart/2005/8/layout/process1" loCatId="process" qsTypeId="urn:microsoft.com/office/officeart/2005/8/quickstyle/3d1" qsCatId="3D" csTypeId="urn:microsoft.com/office/officeart/2005/8/colors/accent3_4" csCatId="accent3" phldr="1"/>
      <dgm:spPr/>
      <dgm:t>
        <a:bodyPr/>
        <a:lstStyle/>
        <a:p>
          <a:endParaRPr lang="es-CO"/>
        </a:p>
      </dgm:t>
    </dgm:pt>
    <dgm:pt modelId="{FDDB89F0-0EFE-4C53-A6B7-BDB2D0062E36}">
      <dgm:prSet phldrT="[Texto]" custT="1"/>
      <dgm:spPr/>
      <dgm:t>
        <a:bodyPr/>
        <a:lstStyle/>
        <a:p>
          <a:pPr algn="ctr"/>
          <a:r>
            <a:rPr lang="es-CO" sz="1100" b="1" dirty="0">
              <a:solidFill>
                <a:srgbClr val="00220F"/>
              </a:solidFill>
            </a:rPr>
            <a:t>SANEAMIENTO </a:t>
          </a:r>
        </a:p>
        <a:p>
          <a:pPr algn="ctr"/>
          <a:r>
            <a:rPr lang="es-CO" sz="1100" b="1" dirty="0">
              <a:solidFill>
                <a:srgbClr val="00220F"/>
              </a:solidFill>
            </a:rPr>
            <a:t>- JURÍDICO </a:t>
          </a:r>
        </a:p>
        <a:p>
          <a:pPr algn="ctr"/>
          <a:r>
            <a:rPr lang="es-CO" sz="1100" b="1" dirty="0">
              <a:solidFill>
                <a:srgbClr val="00220F"/>
              </a:solidFill>
            </a:rPr>
            <a:t>- CONTABLE</a:t>
          </a:r>
        </a:p>
        <a:p>
          <a:pPr algn="ctr"/>
          <a:r>
            <a:rPr lang="es-CO" sz="1100" b="1" dirty="0">
              <a:solidFill>
                <a:srgbClr val="00220F"/>
              </a:solidFill>
            </a:rPr>
            <a:t>- FINANCIERO </a:t>
          </a:r>
          <a:endParaRPr lang="es-CO" sz="1100" dirty="0">
            <a:solidFill>
              <a:srgbClr val="00220F"/>
            </a:solidFill>
          </a:endParaRPr>
        </a:p>
      </dgm:t>
    </dgm:pt>
    <dgm:pt modelId="{5D5AEF1F-9F4D-4507-A4BB-A48E92172B4E}" type="parTrans" cxnId="{08AFB804-E116-413D-B86C-87EF443F8DCC}">
      <dgm:prSet/>
      <dgm:spPr/>
      <dgm:t>
        <a:bodyPr/>
        <a:lstStyle/>
        <a:p>
          <a:pPr algn="ctr"/>
          <a:endParaRPr lang="es-CO"/>
        </a:p>
      </dgm:t>
    </dgm:pt>
    <dgm:pt modelId="{33284F97-F7AD-4D30-BCBE-125B271723E9}" type="sibTrans" cxnId="{08AFB804-E116-413D-B86C-87EF443F8DCC}">
      <dgm:prSet/>
      <dgm:spPr/>
      <dgm:t>
        <a:bodyPr/>
        <a:lstStyle/>
        <a:p>
          <a:pPr algn="ctr"/>
          <a:endParaRPr lang="es-CO"/>
        </a:p>
      </dgm:t>
    </dgm:pt>
    <dgm:pt modelId="{CE835CBA-E476-45E5-8B92-238C08A02701}">
      <dgm:prSet phldrT="[Texto]" custT="1"/>
      <dgm:spPr/>
      <dgm:t>
        <a:bodyPr/>
        <a:lstStyle/>
        <a:p>
          <a:pPr algn="l"/>
          <a:r>
            <a:rPr lang="es-CO" sz="1100" b="1" dirty="0">
              <a:solidFill>
                <a:srgbClr val="00220F"/>
              </a:solidFill>
            </a:rPr>
            <a:t>COMITÉ TÉCNICO DE SOCIEDADES </a:t>
          </a:r>
        </a:p>
      </dgm:t>
    </dgm:pt>
    <dgm:pt modelId="{D2425986-4DF9-4D45-A7BA-2F078018D85B}" type="parTrans" cxnId="{AF753464-9655-4E59-8D2C-2765F99D2853}">
      <dgm:prSet/>
      <dgm:spPr/>
      <dgm:t>
        <a:bodyPr/>
        <a:lstStyle/>
        <a:p>
          <a:pPr algn="ctr"/>
          <a:endParaRPr lang="es-CO"/>
        </a:p>
      </dgm:t>
    </dgm:pt>
    <dgm:pt modelId="{92048BF2-C0E0-4991-87DF-82B1440A98B3}" type="sibTrans" cxnId="{AF753464-9655-4E59-8D2C-2765F99D2853}">
      <dgm:prSet/>
      <dgm:spPr/>
      <dgm:t>
        <a:bodyPr/>
        <a:lstStyle/>
        <a:p>
          <a:pPr algn="ctr"/>
          <a:endParaRPr lang="es-CO"/>
        </a:p>
      </dgm:t>
    </dgm:pt>
    <dgm:pt modelId="{9D961B88-FCFC-44CB-B320-FE0DCE410540}">
      <dgm:prSet phldrT="[Texto]" custT="1"/>
      <dgm:spPr/>
      <dgm:t>
        <a:bodyPr/>
        <a:lstStyle/>
        <a:p>
          <a:pPr algn="ctr"/>
          <a:r>
            <a:rPr lang="es-CO" sz="1100" b="1" dirty="0">
              <a:solidFill>
                <a:srgbClr val="00220F"/>
              </a:solidFill>
            </a:rPr>
            <a:t>COMITÉ TRIPARTITO </a:t>
          </a:r>
        </a:p>
      </dgm:t>
    </dgm:pt>
    <dgm:pt modelId="{3FA0CDD2-CCD0-438F-A914-D28C5029FE0B}" type="parTrans" cxnId="{49031D48-1ACB-4A6B-A942-0E3172E2556A}">
      <dgm:prSet/>
      <dgm:spPr/>
      <dgm:t>
        <a:bodyPr/>
        <a:lstStyle/>
        <a:p>
          <a:pPr algn="ctr"/>
          <a:endParaRPr lang="es-CO"/>
        </a:p>
      </dgm:t>
    </dgm:pt>
    <dgm:pt modelId="{17BABBA5-36A4-4D3A-8012-3AD348C13DBA}" type="sibTrans" cxnId="{49031D48-1ACB-4A6B-A942-0E3172E2556A}">
      <dgm:prSet/>
      <dgm:spPr/>
      <dgm:t>
        <a:bodyPr/>
        <a:lstStyle/>
        <a:p>
          <a:pPr algn="ctr"/>
          <a:endParaRPr lang="es-CO"/>
        </a:p>
      </dgm:t>
    </dgm:pt>
    <dgm:pt modelId="{A2401AB1-1EB8-45BD-A880-BB9818AAB91C}">
      <dgm:prSet phldrT="[Texto]" custT="1"/>
      <dgm:spPr/>
      <dgm:t>
        <a:bodyPr/>
        <a:lstStyle/>
        <a:p>
          <a:pPr algn="l"/>
          <a:r>
            <a:rPr lang="es-CO" sz="1100" b="1" dirty="0">
              <a:solidFill>
                <a:srgbClr val="00220F"/>
              </a:solidFill>
            </a:rPr>
            <a:t>INFORME DE </a:t>
          </a:r>
          <a:r>
            <a:rPr lang="es-CO" sz="1200" b="1" dirty="0">
              <a:solidFill>
                <a:srgbClr val="00220F"/>
              </a:solidFill>
            </a:rPr>
            <a:t>VALORACION</a:t>
          </a:r>
          <a:r>
            <a:rPr lang="es-CO" sz="1100" b="1" dirty="0">
              <a:solidFill>
                <a:srgbClr val="00220F"/>
              </a:solidFill>
            </a:rPr>
            <a:t>  </a:t>
          </a:r>
        </a:p>
      </dgm:t>
    </dgm:pt>
    <dgm:pt modelId="{2B22BCDB-01E1-4C56-8FEC-D7222634D204}" type="parTrans" cxnId="{23644E11-D800-4B35-B05D-6FAE8D988215}">
      <dgm:prSet/>
      <dgm:spPr/>
      <dgm:t>
        <a:bodyPr/>
        <a:lstStyle/>
        <a:p>
          <a:pPr algn="ctr"/>
          <a:endParaRPr lang="es-CO"/>
        </a:p>
      </dgm:t>
    </dgm:pt>
    <dgm:pt modelId="{A33F72C1-6DDA-4B75-BA07-A7716E24A6D9}" type="sibTrans" cxnId="{23644E11-D800-4B35-B05D-6FAE8D988215}">
      <dgm:prSet/>
      <dgm:spPr/>
      <dgm:t>
        <a:bodyPr/>
        <a:lstStyle/>
        <a:p>
          <a:pPr algn="ctr"/>
          <a:endParaRPr lang="es-CO"/>
        </a:p>
      </dgm:t>
    </dgm:pt>
    <dgm:pt modelId="{6F21FC82-FD2B-4E85-8241-F4B630A397D4}">
      <dgm:prSet custT="1"/>
      <dgm:spPr/>
      <dgm:t>
        <a:bodyPr/>
        <a:lstStyle/>
        <a:p>
          <a:pPr algn="ctr"/>
          <a:endParaRPr lang="es-CO" sz="1100" b="1" dirty="0">
            <a:solidFill>
              <a:srgbClr val="00220F"/>
            </a:solidFill>
          </a:endParaRPr>
        </a:p>
        <a:p>
          <a:pPr algn="ctr"/>
          <a:endParaRPr lang="es-CO" sz="1100" b="1" dirty="0">
            <a:solidFill>
              <a:srgbClr val="00220F"/>
            </a:solidFill>
          </a:endParaRPr>
        </a:p>
        <a:p>
          <a:pPr algn="ctr"/>
          <a:r>
            <a:rPr lang="es-CO" sz="1100" b="1" dirty="0">
              <a:solidFill>
                <a:srgbClr val="00220F"/>
              </a:solidFill>
            </a:rPr>
            <a:t>COMERCIALIZACION </a:t>
          </a:r>
        </a:p>
      </dgm:t>
    </dgm:pt>
    <dgm:pt modelId="{3739C0FB-414F-4BD8-900A-73F9CAC4FB39}" type="parTrans" cxnId="{B51687A9-CD0F-4E43-A706-ED4ECA83C9BB}">
      <dgm:prSet/>
      <dgm:spPr/>
      <dgm:t>
        <a:bodyPr/>
        <a:lstStyle/>
        <a:p>
          <a:pPr algn="ctr"/>
          <a:endParaRPr lang="es-CO"/>
        </a:p>
      </dgm:t>
    </dgm:pt>
    <dgm:pt modelId="{FE489086-044D-4AE1-9A8A-137ACD313581}" type="sibTrans" cxnId="{B51687A9-CD0F-4E43-A706-ED4ECA83C9BB}">
      <dgm:prSet/>
      <dgm:spPr/>
      <dgm:t>
        <a:bodyPr/>
        <a:lstStyle/>
        <a:p>
          <a:pPr algn="ctr"/>
          <a:endParaRPr lang="es-CO"/>
        </a:p>
      </dgm:t>
    </dgm:pt>
    <dgm:pt modelId="{31D0B4C4-43C6-444E-AAE5-5FAF0C53E945}" type="pres">
      <dgm:prSet presAssocID="{9ACABA54-143F-4808-884E-C9344991E445}" presName="Name0" presStyleCnt="0">
        <dgm:presLayoutVars>
          <dgm:dir/>
          <dgm:resizeHandles val="exact"/>
        </dgm:presLayoutVars>
      </dgm:prSet>
      <dgm:spPr/>
    </dgm:pt>
    <dgm:pt modelId="{78B3F713-6014-46AB-8C05-8DE202BE7B64}" type="pres">
      <dgm:prSet presAssocID="{FDDB89F0-0EFE-4C53-A6B7-BDB2D0062E36}" presName="node" presStyleLbl="node1" presStyleIdx="0" presStyleCnt="5" custScaleX="133966" custScaleY="130244" custLinFactX="3398" custLinFactY="-60762" custLinFactNeighborX="100000" custLinFactNeighborY="-100000">
        <dgm:presLayoutVars>
          <dgm:bulletEnabled val="1"/>
        </dgm:presLayoutVars>
      </dgm:prSet>
      <dgm:spPr/>
    </dgm:pt>
    <dgm:pt modelId="{D6CB7BB0-B709-4B58-A81B-50DFD8B81D7B}" type="pres">
      <dgm:prSet presAssocID="{33284F97-F7AD-4D30-BCBE-125B271723E9}" presName="sibTrans" presStyleLbl="sibTrans2D1" presStyleIdx="0" presStyleCnt="4"/>
      <dgm:spPr/>
    </dgm:pt>
    <dgm:pt modelId="{3BBDC4BC-78F6-4012-A6BA-CC5963A53B41}" type="pres">
      <dgm:prSet presAssocID="{33284F97-F7AD-4D30-BCBE-125B271723E9}" presName="connectorText" presStyleLbl="sibTrans2D1" presStyleIdx="0" presStyleCnt="4"/>
      <dgm:spPr/>
    </dgm:pt>
    <dgm:pt modelId="{A27D2F98-45C8-4D97-AC29-C4D824A0C245}" type="pres">
      <dgm:prSet presAssocID="{CE835CBA-E476-45E5-8B92-238C08A02701}" presName="node" presStyleLbl="node1" presStyleIdx="1" presStyleCnt="5" custScaleX="135315" custScaleY="131556" custLinFactNeighborX="-39046" custLinFactNeighborY="66051">
        <dgm:presLayoutVars>
          <dgm:bulletEnabled val="1"/>
        </dgm:presLayoutVars>
      </dgm:prSet>
      <dgm:spPr/>
    </dgm:pt>
    <dgm:pt modelId="{817BB1A0-CA90-4A04-B465-8B6EA7238056}" type="pres">
      <dgm:prSet presAssocID="{92048BF2-C0E0-4991-87DF-82B1440A98B3}" presName="sibTrans" presStyleLbl="sibTrans2D1" presStyleIdx="1" presStyleCnt="4"/>
      <dgm:spPr/>
    </dgm:pt>
    <dgm:pt modelId="{A8CBAD9E-F8CD-457B-B4DE-138B910FAB54}" type="pres">
      <dgm:prSet presAssocID="{92048BF2-C0E0-4991-87DF-82B1440A98B3}" presName="connectorText" presStyleLbl="sibTrans2D1" presStyleIdx="1" presStyleCnt="4"/>
      <dgm:spPr/>
    </dgm:pt>
    <dgm:pt modelId="{ADA94B95-8B4A-4AEC-AB66-710816101EF0}" type="pres">
      <dgm:prSet presAssocID="{9D961B88-FCFC-44CB-B320-FE0DCE410540}" presName="node" presStyleLbl="node1" presStyleIdx="2" presStyleCnt="5" custScaleX="137390" custScaleY="133574" custLinFactY="-87196" custLinFactNeighborX="-7804" custLinFactNeighborY="-100000">
        <dgm:presLayoutVars>
          <dgm:bulletEnabled val="1"/>
        </dgm:presLayoutVars>
      </dgm:prSet>
      <dgm:spPr/>
    </dgm:pt>
    <dgm:pt modelId="{E7F22F02-0A55-4763-A248-C76F03BF0F8F}" type="pres">
      <dgm:prSet presAssocID="{17BABBA5-36A4-4D3A-8012-3AD348C13DBA}" presName="sibTrans" presStyleLbl="sibTrans2D1" presStyleIdx="2" presStyleCnt="4"/>
      <dgm:spPr/>
    </dgm:pt>
    <dgm:pt modelId="{E0E0701C-C89C-41F8-955A-89EF27920BFD}" type="pres">
      <dgm:prSet presAssocID="{17BABBA5-36A4-4D3A-8012-3AD348C13DBA}" presName="connectorText" presStyleLbl="sibTrans2D1" presStyleIdx="2" presStyleCnt="4"/>
      <dgm:spPr/>
    </dgm:pt>
    <dgm:pt modelId="{911230AB-53A5-4B35-B0FA-90D8B00E39D7}" type="pres">
      <dgm:prSet presAssocID="{A2401AB1-1EB8-45BD-A880-BB9818AAB91C}" presName="node" presStyleLbl="node1" presStyleIdx="3" presStyleCnt="5" custScaleX="138809" custScaleY="135093" custLinFactNeighborX="-7218" custLinFactNeighborY="67820">
        <dgm:presLayoutVars>
          <dgm:bulletEnabled val="1"/>
        </dgm:presLayoutVars>
      </dgm:prSet>
      <dgm:spPr/>
    </dgm:pt>
    <dgm:pt modelId="{A861B1A9-FE1C-4887-AB57-506476F35D44}" type="pres">
      <dgm:prSet presAssocID="{A33F72C1-6DDA-4B75-BA07-A7716E24A6D9}" presName="sibTrans" presStyleLbl="sibTrans2D1" presStyleIdx="3" presStyleCnt="4"/>
      <dgm:spPr/>
    </dgm:pt>
    <dgm:pt modelId="{30443F89-C4D3-4AE0-818E-D33EA8676B20}" type="pres">
      <dgm:prSet presAssocID="{A33F72C1-6DDA-4B75-BA07-A7716E24A6D9}" presName="connectorText" presStyleLbl="sibTrans2D1" presStyleIdx="3" presStyleCnt="4"/>
      <dgm:spPr/>
    </dgm:pt>
    <dgm:pt modelId="{1D4B58CB-A33C-4D95-8E6F-34EE073852FB}" type="pres">
      <dgm:prSet presAssocID="{6F21FC82-FD2B-4E85-8241-F4B630A397D4}" presName="node" presStyleLbl="node1" presStyleIdx="4" presStyleCnt="5" custScaleX="138523" custScaleY="134675" custLinFactY="-75416" custLinFactNeighborX="-30922" custLinFactNeighborY="-100000">
        <dgm:presLayoutVars>
          <dgm:bulletEnabled val="1"/>
        </dgm:presLayoutVars>
      </dgm:prSet>
      <dgm:spPr/>
    </dgm:pt>
  </dgm:ptLst>
  <dgm:cxnLst>
    <dgm:cxn modelId="{08AFB804-E116-413D-B86C-87EF443F8DCC}" srcId="{9ACABA54-143F-4808-884E-C9344991E445}" destId="{FDDB89F0-0EFE-4C53-A6B7-BDB2D0062E36}" srcOrd="0" destOrd="0" parTransId="{5D5AEF1F-9F4D-4507-A4BB-A48E92172B4E}" sibTransId="{33284F97-F7AD-4D30-BCBE-125B271723E9}"/>
    <dgm:cxn modelId="{23644E11-D800-4B35-B05D-6FAE8D988215}" srcId="{9ACABA54-143F-4808-884E-C9344991E445}" destId="{A2401AB1-1EB8-45BD-A880-BB9818AAB91C}" srcOrd="3" destOrd="0" parTransId="{2B22BCDB-01E1-4C56-8FEC-D7222634D204}" sibTransId="{A33F72C1-6DDA-4B75-BA07-A7716E24A6D9}"/>
    <dgm:cxn modelId="{9B984E15-0314-487F-ADC1-F23CEA9A43C4}" type="presOf" srcId="{A33F72C1-6DDA-4B75-BA07-A7716E24A6D9}" destId="{30443F89-C4D3-4AE0-818E-D33EA8676B20}" srcOrd="1" destOrd="0" presId="urn:microsoft.com/office/officeart/2005/8/layout/process1"/>
    <dgm:cxn modelId="{6621EA39-E3CA-44AD-9111-262A17149844}" type="presOf" srcId="{92048BF2-C0E0-4991-87DF-82B1440A98B3}" destId="{A8CBAD9E-F8CD-457B-B4DE-138B910FAB54}" srcOrd="1" destOrd="0" presId="urn:microsoft.com/office/officeart/2005/8/layout/process1"/>
    <dgm:cxn modelId="{E7DF6740-A0C4-4437-A0CE-59975A9559D6}" type="presOf" srcId="{A2401AB1-1EB8-45BD-A880-BB9818AAB91C}" destId="{911230AB-53A5-4B35-B0FA-90D8B00E39D7}" srcOrd="0" destOrd="0" presId="urn:microsoft.com/office/officeart/2005/8/layout/process1"/>
    <dgm:cxn modelId="{E3418045-1786-40E1-929D-10757E2F6F54}" type="presOf" srcId="{FDDB89F0-0EFE-4C53-A6B7-BDB2D0062E36}" destId="{78B3F713-6014-46AB-8C05-8DE202BE7B64}" srcOrd="0" destOrd="0" presId="urn:microsoft.com/office/officeart/2005/8/layout/process1"/>
    <dgm:cxn modelId="{49031D48-1ACB-4A6B-A942-0E3172E2556A}" srcId="{9ACABA54-143F-4808-884E-C9344991E445}" destId="{9D961B88-FCFC-44CB-B320-FE0DCE410540}" srcOrd="2" destOrd="0" parTransId="{3FA0CDD2-CCD0-438F-A914-D28C5029FE0B}" sibTransId="{17BABBA5-36A4-4D3A-8012-3AD348C13DBA}"/>
    <dgm:cxn modelId="{6E72475D-A9DA-42A2-8BF9-885DC9E11C66}" type="presOf" srcId="{6F21FC82-FD2B-4E85-8241-F4B630A397D4}" destId="{1D4B58CB-A33C-4D95-8E6F-34EE073852FB}" srcOrd="0" destOrd="0" presId="urn:microsoft.com/office/officeart/2005/8/layout/process1"/>
    <dgm:cxn modelId="{70B1AD5D-877D-4DF7-951E-D40AA4C7C1C2}" type="presOf" srcId="{33284F97-F7AD-4D30-BCBE-125B271723E9}" destId="{3BBDC4BC-78F6-4012-A6BA-CC5963A53B41}" srcOrd="1" destOrd="0" presId="urn:microsoft.com/office/officeart/2005/8/layout/process1"/>
    <dgm:cxn modelId="{AF753464-9655-4E59-8D2C-2765F99D2853}" srcId="{9ACABA54-143F-4808-884E-C9344991E445}" destId="{CE835CBA-E476-45E5-8B92-238C08A02701}" srcOrd="1" destOrd="0" parTransId="{D2425986-4DF9-4D45-A7BA-2F078018D85B}" sibTransId="{92048BF2-C0E0-4991-87DF-82B1440A98B3}"/>
    <dgm:cxn modelId="{0295776F-710C-48BB-9537-446776D797D0}" type="presOf" srcId="{A33F72C1-6DDA-4B75-BA07-A7716E24A6D9}" destId="{A861B1A9-FE1C-4887-AB57-506476F35D44}" srcOrd="0" destOrd="0" presId="urn:microsoft.com/office/officeart/2005/8/layout/process1"/>
    <dgm:cxn modelId="{29557085-97C0-4884-A247-0F705D600BED}" type="presOf" srcId="{17BABBA5-36A4-4D3A-8012-3AD348C13DBA}" destId="{E7F22F02-0A55-4763-A248-C76F03BF0F8F}" srcOrd="0" destOrd="0" presId="urn:microsoft.com/office/officeart/2005/8/layout/process1"/>
    <dgm:cxn modelId="{B51687A9-CD0F-4E43-A706-ED4ECA83C9BB}" srcId="{9ACABA54-143F-4808-884E-C9344991E445}" destId="{6F21FC82-FD2B-4E85-8241-F4B630A397D4}" srcOrd="4" destOrd="0" parTransId="{3739C0FB-414F-4BD8-900A-73F9CAC4FB39}" sibTransId="{FE489086-044D-4AE1-9A8A-137ACD313581}"/>
    <dgm:cxn modelId="{01F6EAC8-9C42-46F3-91B7-9BBE9E4E545A}" type="presOf" srcId="{17BABBA5-36A4-4D3A-8012-3AD348C13DBA}" destId="{E0E0701C-C89C-41F8-955A-89EF27920BFD}" srcOrd="1" destOrd="0" presId="urn:microsoft.com/office/officeart/2005/8/layout/process1"/>
    <dgm:cxn modelId="{ED7018D3-A3C7-4CFB-AB89-873B373AD3FD}" type="presOf" srcId="{9D961B88-FCFC-44CB-B320-FE0DCE410540}" destId="{ADA94B95-8B4A-4AEC-AB66-710816101EF0}" srcOrd="0" destOrd="0" presId="urn:microsoft.com/office/officeart/2005/8/layout/process1"/>
    <dgm:cxn modelId="{E21FB9E4-1C5E-4C38-B713-4F871164EB46}" type="presOf" srcId="{CE835CBA-E476-45E5-8B92-238C08A02701}" destId="{A27D2F98-45C8-4D97-AC29-C4D824A0C245}" srcOrd="0" destOrd="0" presId="urn:microsoft.com/office/officeart/2005/8/layout/process1"/>
    <dgm:cxn modelId="{6A4303E9-9E0E-43E6-A70B-20D25797B773}" type="presOf" srcId="{9ACABA54-143F-4808-884E-C9344991E445}" destId="{31D0B4C4-43C6-444E-AAE5-5FAF0C53E945}" srcOrd="0" destOrd="0" presId="urn:microsoft.com/office/officeart/2005/8/layout/process1"/>
    <dgm:cxn modelId="{C85CB4F0-9BB1-465E-8963-C731A452B364}" type="presOf" srcId="{33284F97-F7AD-4D30-BCBE-125B271723E9}" destId="{D6CB7BB0-B709-4B58-A81B-50DFD8B81D7B}" srcOrd="0" destOrd="0" presId="urn:microsoft.com/office/officeart/2005/8/layout/process1"/>
    <dgm:cxn modelId="{3B305FFE-7CAE-425F-B26C-760D78249801}" type="presOf" srcId="{92048BF2-C0E0-4991-87DF-82B1440A98B3}" destId="{817BB1A0-CA90-4A04-B465-8B6EA7238056}" srcOrd="0" destOrd="0" presId="urn:microsoft.com/office/officeart/2005/8/layout/process1"/>
    <dgm:cxn modelId="{8BC687DB-6175-4EC4-8330-7800D5658DFD}" type="presParOf" srcId="{31D0B4C4-43C6-444E-AAE5-5FAF0C53E945}" destId="{78B3F713-6014-46AB-8C05-8DE202BE7B64}" srcOrd="0" destOrd="0" presId="urn:microsoft.com/office/officeart/2005/8/layout/process1"/>
    <dgm:cxn modelId="{3EAAB8DB-B8B7-4F94-88DC-15F7F44A6E4D}" type="presParOf" srcId="{31D0B4C4-43C6-444E-AAE5-5FAF0C53E945}" destId="{D6CB7BB0-B709-4B58-A81B-50DFD8B81D7B}" srcOrd="1" destOrd="0" presId="urn:microsoft.com/office/officeart/2005/8/layout/process1"/>
    <dgm:cxn modelId="{DEEA203E-E74F-4280-BDA2-EB458FE2CC73}" type="presParOf" srcId="{D6CB7BB0-B709-4B58-A81B-50DFD8B81D7B}" destId="{3BBDC4BC-78F6-4012-A6BA-CC5963A53B41}" srcOrd="0" destOrd="0" presId="urn:microsoft.com/office/officeart/2005/8/layout/process1"/>
    <dgm:cxn modelId="{6770154F-323A-4BD4-8D9D-A96D0574D3A9}" type="presParOf" srcId="{31D0B4C4-43C6-444E-AAE5-5FAF0C53E945}" destId="{A27D2F98-45C8-4D97-AC29-C4D824A0C245}" srcOrd="2" destOrd="0" presId="urn:microsoft.com/office/officeart/2005/8/layout/process1"/>
    <dgm:cxn modelId="{A3BA9B47-BFA3-4199-89D4-DD6A06B74A87}" type="presParOf" srcId="{31D0B4C4-43C6-444E-AAE5-5FAF0C53E945}" destId="{817BB1A0-CA90-4A04-B465-8B6EA7238056}" srcOrd="3" destOrd="0" presId="urn:microsoft.com/office/officeart/2005/8/layout/process1"/>
    <dgm:cxn modelId="{D474562D-BBBB-49D5-B32D-933A701DB0DF}" type="presParOf" srcId="{817BB1A0-CA90-4A04-B465-8B6EA7238056}" destId="{A8CBAD9E-F8CD-457B-B4DE-138B910FAB54}" srcOrd="0" destOrd="0" presId="urn:microsoft.com/office/officeart/2005/8/layout/process1"/>
    <dgm:cxn modelId="{41ACCD70-723A-4755-B663-9CE7435F539F}" type="presParOf" srcId="{31D0B4C4-43C6-444E-AAE5-5FAF0C53E945}" destId="{ADA94B95-8B4A-4AEC-AB66-710816101EF0}" srcOrd="4" destOrd="0" presId="urn:microsoft.com/office/officeart/2005/8/layout/process1"/>
    <dgm:cxn modelId="{F0141B30-B4C0-442F-B8C0-638C3B76AE71}" type="presParOf" srcId="{31D0B4C4-43C6-444E-AAE5-5FAF0C53E945}" destId="{E7F22F02-0A55-4763-A248-C76F03BF0F8F}" srcOrd="5" destOrd="0" presId="urn:microsoft.com/office/officeart/2005/8/layout/process1"/>
    <dgm:cxn modelId="{FAFB69D6-597C-4348-B881-FEC051576579}" type="presParOf" srcId="{E7F22F02-0A55-4763-A248-C76F03BF0F8F}" destId="{E0E0701C-C89C-41F8-955A-89EF27920BFD}" srcOrd="0" destOrd="0" presId="urn:microsoft.com/office/officeart/2005/8/layout/process1"/>
    <dgm:cxn modelId="{D3B9C18B-5D6F-454B-9B5D-E9DF5E660C8D}" type="presParOf" srcId="{31D0B4C4-43C6-444E-AAE5-5FAF0C53E945}" destId="{911230AB-53A5-4B35-B0FA-90D8B00E39D7}" srcOrd="6" destOrd="0" presId="urn:microsoft.com/office/officeart/2005/8/layout/process1"/>
    <dgm:cxn modelId="{ECA9EADC-AEF2-46A2-96A4-A82F38F5B403}" type="presParOf" srcId="{31D0B4C4-43C6-444E-AAE5-5FAF0C53E945}" destId="{A861B1A9-FE1C-4887-AB57-506476F35D44}" srcOrd="7" destOrd="0" presId="urn:microsoft.com/office/officeart/2005/8/layout/process1"/>
    <dgm:cxn modelId="{E93F4812-F4F4-43B9-8068-7D7BCE9CF036}" type="presParOf" srcId="{A861B1A9-FE1C-4887-AB57-506476F35D44}" destId="{30443F89-C4D3-4AE0-818E-D33EA8676B20}" srcOrd="0" destOrd="0" presId="urn:microsoft.com/office/officeart/2005/8/layout/process1"/>
    <dgm:cxn modelId="{EBDF408D-64D1-4BC2-91D1-CB89E102E075}" type="presParOf" srcId="{31D0B4C4-43C6-444E-AAE5-5FAF0C53E945}" destId="{1D4B58CB-A33C-4D95-8E6F-34EE073852FB}" srcOrd="8" destOrd="0" presId="urn:microsoft.com/office/officeart/2005/8/layout/process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90834F3-D4CA-413D-B996-B169C1055EE6}" type="doc">
      <dgm:prSet loTypeId="urn:microsoft.com/office/officeart/2005/8/layout/process2" loCatId="process" qsTypeId="urn:microsoft.com/office/officeart/2005/8/quickstyle/simple2" qsCatId="simple" csTypeId="urn:microsoft.com/office/officeart/2005/8/colors/accent0_2" csCatId="mainScheme" phldr="1"/>
      <dgm:spPr/>
    </dgm:pt>
    <dgm:pt modelId="{C9F4F7AF-7C89-4F9F-A5B6-2CBB6675D312}">
      <dgm:prSet phldrT="[Texto]"/>
      <dgm:spPr/>
      <dgm:t>
        <a:bodyPr/>
        <a:lstStyle/>
        <a:p>
          <a:r>
            <a:rPr lang="es-CO" dirty="0"/>
            <a:t>Modelo Financiero de Valoración</a:t>
          </a:r>
          <a:endParaRPr lang="en-US" dirty="0"/>
        </a:p>
      </dgm:t>
    </dgm:pt>
    <dgm:pt modelId="{C37674F0-B003-47F0-96D5-8B14092B014D}" type="parTrans" cxnId="{C0057ACA-2A73-44B0-9737-55F32E330F5C}">
      <dgm:prSet/>
      <dgm:spPr/>
      <dgm:t>
        <a:bodyPr/>
        <a:lstStyle/>
        <a:p>
          <a:endParaRPr lang="en-US"/>
        </a:p>
      </dgm:t>
    </dgm:pt>
    <dgm:pt modelId="{EED962A8-E882-4E82-AF3C-9C55D5DD689F}" type="sibTrans" cxnId="{C0057ACA-2A73-44B0-9737-55F32E330F5C}">
      <dgm:prSet/>
      <dgm:spPr/>
      <dgm:t>
        <a:bodyPr/>
        <a:lstStyle/>
        <a:p>
          <a:endParaRPr lang="en-US"/>
        </a:p>
      </dgm:t>
    </dgm:pt>
    <dgm:pt modelId="{6FC2B82D-524E-44C7-B4A8-8E2FBAFDEB2D}">
      <dgm:prSet phldrT="[Texto]"/>
      <dgm:spPr/>
      <dgm:t>
        <a:bodyPr/>
        <a:lstStyle/>
        <a:p>
          <a:r>
            <a:rPr lang="es-CO" dirty="0"/>
            <a:t>Explotación del flujo de caja libre descontado de los activos fideicomitidos</a:t>
          </a:r>
          <a:endParaRPr lang="en-US" dirty="0"/>
        </a:p>
      </dgm:t>
    </dgm:pt>
    <dgm:pt modelId="{268FCF80-47A9-47CA-87D9-EFE3490C169F}" type="parTrans" cxnId="{6CB4CEBE-B900-4287-8469-5EFB247DBFD1}">
      <dgm:prSet/>
      <dgm:spPr/>
      <dgm:t>
        <a:bodyPr/>
        <a:lstStyle/>
        <a:p>
          <a:endParaRPr lang="en-US"/>
        </a:p>
      </dgm:t>
    </dgm:pt>
    <dgm:pt modelId="{D445F822-B601-4AFD-B59B-24A439A36677}" type="sibTrans" cxnId="{6CB4CEBE-B900-4287-8469-5EFB247DBFD1}">
      <dgm:prSet/>
      <dgm:spPr/>
      <dgm:t>
        <a:bodyPr/>
        <a:lstStyle/>
        <a:p>
          <a:endParaRPr lang="en-US"/>
        </a:p>
      </dgm:t>
    </dgm:pt>
    <dgm:pt modelId="{982980A1-D591-4B4F-B0BA-C6F47B80B35C}">
      <dgm:prSet phldrT="[Texto]"/>
      <dgm:spPr/>
      <dgm:t>
        <a:bodyPr/>
        <a:lstStyle/>
        <a:p>
          <a:r>
            <a:rPr lang="es-CO" dirty="0"/>
            <a:t>Tasa de Descuento </a:t>
          </a:r>
        </a:p>
        <a:p>
          <a:r>
            <a:rPr lang="es-CO" b="1" dirty="0"/>
            <a:t>TES</a:t>
          </a:r>
          <a:endParaRPr lang="en-US" b="1" dirty="0"/>
        </a:p>
      </dgm:t>
    </dgm:pt>
    <dgm:pt modelId="{DFD33877-275F-41D1-835F-E3457E4314B0}" type="parTrans" cxnId="{8B7E790A-4F01-4956-9A7A-0E0FE66A8878}">
      <dgm:prSet/>
      <dgm:spPr/>
      <dgm:t>
        <a:bodyPr/>
        <a:lstStyle/>
        <a:p>
          <a:endParaRPr lang="en-US"/>
        </a:p>
      </dgm:t>
    </dgm:pt>
    <dgm:pt modelId="{38A2BEA4-8960-4C62-A9DA-3718276C2B22}" type="sibTrans" cxnId="{8B7E790A-4F01-4956-9A7A-0E0FE66A8878}">
      <dgm:prSet/>
      <dgm:spPr/>
      <dgm:t>
        <a:bodyPr/>
        <a:lstStyle/>
        <a:p>
          <a:endParaRPr lang="en-US"/>
        </a:p>
      </dgm:t>
    </dgm:pt>
    <dgm:pt modelId="{165FFD4D-0E4A-4C70-AFE8-7D1FEE92A22C}" type="pres">
      <dgm:prSet presAssocID="{490834F3-D4CA-413D-B996-B169C1055EE6}" presName="linearFlow" presStyleCnt="0">
        <dgm:presLayoutVars>
          <dgm:resizeHandles val="exact"/>
        </dgm:presLayoutVars>
      </dgm:prSet>
      <dgm:spPr/>
    </dgm:pt>
    <dgm:pt modelId="{3A819DD3-6543-471C-8B7E-E3BDA262EC3B}" type="pres">
      <dgm:prSet presAssocID="{C9F4F7AF-7C89-4F9F-A5B6-2CBB6675D312}" presName="node" presStyleLbl="node1" presStyleIdx="0" presStyleCnt="3" custLinFactNeighborX="0" custLinFactNeighborY="16228">
        <dgm:presLayoutVars>
          <dgm:bulletEnabled val="1"/>
        </dgm:presLayoutVars>
      </dgm:prSet>
      <dgm:spPr/>
    </dgm:pt>
    <dgm:pt modelId="{1E7D9692-D2C4-41C9-816F-ACDE0ECC94A3}" type="pres">
      <dgm:prSet presAssocID="{EED962A8-E882-4E82-AF3C-9C55D5DD689F}" presName="sibTrans" presStyleLbl="sibTrans2D1" presStyleIdx="0" presStyleCnt="2"/>
      <dgm:spPr/>
    </dgm:pt>
    <dgm:pt modelId="{20C810C6-49FE-49BD-9F64-7B4D60EC8795}" type="pres">
      <dgm:prSet presAssocID="{EED962A8-E882-4E82-AF3C-9C55D5DD689F}" presName="connectorText" presStyleLbl="sibTrans2D1" presStyleIdx="0" presStyleCnt="2"/>
      <dgm:spPr/>
    </dgm:pt>
    <dgm:pt modelId="{34A514E9-2AB9-4E77-81BF-DCE37D4893F4}" type="pres">
      <dgm:prSet presAssocID="{6FC2B82D-524E-44C7-B4A8-8E2FBAFDEB2D}" presName="node" presStyleLbl="node1" presStyleIdx="1" presStyleCnt="3">
        <dgm:presLayoutVars>
          <dgm:bulletEnabled val="1"/>
        </dgm:presLayoutVars>
      </dgm:prSet>
      <dgm:spPr/>
    </dgm:pt>
    <dgm:pt modelId="{E0B1A691-D8D8-4826-8143-B6C82E851115}" type="pres">
      <dgm:prSet presAssocID="{D445F822-B601-4AFD-B59B-24A439A36677}" presName="sibTrans" presStyleLbl="sibTrans2D1" presStyleIdx="1" presStyleCnt="2"/>
      <dgm:spPr/>
    </dgm:pt>
    <dgm:pt modelId="{52EF6C09-DDC2-4F7A-AE7B-EAE93A81D50A}" type="pres">
      <dgm:prSet presAssocID="{D445F822-B601-4AFD-B59B-24A439A36677}" presName="connectorText" presStyleLbl="sibTrans2D1" presStyleIdx="1" presStyleCnt="2"/>
      <dgm:spPr/>
    </dgm:pt>
    <dgm:pt modelId="{3FFA65A2-2C66-46FD-8E09-A97A219C60BE}" type="pres">
      <dgm:prSet presAssocID="{982980A1-D591-4B4F-B0BA-C6F47B80B35C}" presName="node" presStyleLbl="node1" presStyleIdx="2" presStyleCnt="3">
        <dgm:presLayoutVars>
          <dgm:bulletEnabled val="1"/>
        </dgm:presLayoutVars>
      </dgm:prSet>
      <dgm:spPr/>
    </dgm:pt>
  </dgm:ptLst>
  <dgm:cxnLst>
    <dgm:cxn modelId="{8B7E790A-4F01-4956-9A7A-0E0FE66A8878}" srcId="{490834F3-D4CA-413D-B996-B169C1055EE6}" destId="{982980A1-D591-4B4F-B0BA-C6F47B80B35C}" srcOrd="2" destOrd="0" parTransId="{DFD33877-275F-41D1-835F-E3457E4314B0}" sibTransId="{38A2BEA4-8960-4C62-A9DA-3718276C2B22}"/>
    <dgm:cxn modelId="{11FB5832-8835-4F6B-A744-C754F7FD8A81}" type="presOf" srcId="{D445F822-B601-4AFD-B59B-24A439A36677}" destId="{E0B1A691-D8D8-4826-8143-B6C82E851115}" srcOrd="0" destOrd="0" presId="urn:microsoft.com/office/officeart/2005/8/layout/process2"/>
    <dgm:cxn modelId="{4A2B5451-EFFB-423E-8D04-7B6AF9CFF021}" type="presOf" srcId="{EED962A8-E882-4E82-AF3C-9C55D5DD689F}" destId="{20C810C6-49FE-49BD-9F64-7B4D60EC8795}" srcOrd="1" destOrd="0" presId="urn:microsoft.com/office/officeart/2005/8/layout/process2"/>
    <dgm:cxn modelId="{7F78AD53-9618-4ED0-ABE0-3D8A99B1ED6F}" type="presOf" srcId="{EED962A8-E882-4E82-AF3C-9C55D5DD689F}" destId="{1E7D9692-D2C4-41C9-816F-ACDE0ECC94A3}" srcOrd="0" destOrd="0" presId="urn:microsoft.com/office/officeart/2005/8/layout/process2"/>
    <dgm:cxn modelId="{E2A71A59-1D37-430E-82FA-847A0392491D}" type="presOf" srcId="{6FC2B82D-524E-44C7-B4A8-8E2FBAFDEB2D}" destId="{34A514E9-2AB9-4E77-81BF-DCE37D4893F4}" srcOrd="0" destOrd="0" presId="urn:microsoft.com/office/officeart/2005/8/layout/process2"/>
    <dgm:cxn modelId="{3B7E2B85-28C5-4F7F-90ED-29DBF07ABFD1}" type="presOf" srcId="{C9F4F7AF-7C89-4F9F-A5B6-2CBB6675D312}" destId="{3A819DD3-6543-471C-8B7E-E3BDA262EC3B}" srcOrd="0" destOrd="0" presId="urn:microsoft.com/office/officeart/2005/8/layout/process2"/>
    <dgm:cxn modelId="{04526D99-55CD-4765-A504-B1F64272C47D}" type="presOf" srcId="{490834F3-D4CA-413D-B996-B169C1055EE6}" destId="{165FFD4D-0E4A-4C70-AFE8-7D1FEE92A22C}" srcOrd="0" destOrd="0" presId="urn:microsoft.com/office/officeart/2005/8/layout/process2"/>
    <dgm:cxn modelId="{C3046ABA-9F4F-4025-AA84-E3215C2142E2}" type="presOf" srcId="{D445F822-B601-4AFD-B59B-24A439A36677}" destId="{52EF6C09-DDC2-4F7A-AE7B-EAE93A81D50A}" srcOrd="1" destOrd="0" presId="urn:microsoft.com/office/officeart/2005/8/layout/process2"/>
    <dgm:cxn modelId="{6CB4CEBE-B900-4287-8469-5EFB247DBFD1}" srcId="{490834F3-D4CA-413D-B996-B169C1055EE6}" destId="{6FC2B82D-524E-44C7-B4A8-8E2FBAFDEB2D}" srcOrd="1" destOrd="0" parTransId="{268FCF80-47A9-47CA-87D9-EFE3490C169F}" sibTransId="{D445F822-B601-4AFD-B59B-24A439A36677}"/>
    <dgm:cxn modelId="{980A58C9-061E-4AAA-A2E2-005A0C1EAFD0}" type="presOf" srcId="{982980A1-D591-4B4F-B0BA-C6F47B80B35C}" destId="{3FFA65A2-2C66-46FD-8E09-A97A219C60BE}" srcOrd="0" destOrd="0" presId="urn:microsoft.com/office/officeart/2005/8/layout/process2"/>
    <dgm:cxn modelId="{C0057ACA-2A73-44B0-9737-55F32E330F5C}" srcId="{490834F3-D4CA-413D-B996-B169C1055EE6}" destId="{C9F4F7AF-7C89-4F9F-A5B6-2CBB6675D312}" srcOrd="0" destOrd="0" parTransId="{C37674F0-B003-47F0-96D5-8B14092B014D}" sibTransId="{EED962A8-E882-4E82-AF3C-9C55D5DD689F}"/>
    <dgm:cxn modelId="{B36408CD-8A70-4835-B8AA-088287B4EA91}" type="presParOf" srcId="{165FFD4D-0E4A-4C70-AFE8-7D1FEE92A22C}" destId="{3A819DD3-6543-471C-8B7E-E3BDA262EC3B}" srcOrd="0" destOrd="0" presId="urn:microsoft.com/office/officeart/2005/8/layout/process2"/>
    <dgm:cxn modelId="{9E39D871-8741-429D-A203-F24B3FAD4EEF}" type="presParOf" srcId="{165FFD4D-0E4A-4C70-AFE8-7D1FEE92A22C}" destId="{1E7D9692-D2C4-41C9-816F-ACDE0ECC94A3}" srcOrd="1" destOrd="0" presId="urn:microsoft.com/office/officeart/2005/8/layout/process2"/>
    <dgm:cxn modelId="{FD931160-B919-4A9D-8CEE-D24A12C98D35}" type="presParOf" srcId="{1E7D9692-D2C4-41C9-816F-ACDE0ECC94A3}" destId="{20C810C6-49FE-49BD-9F64-7B4D60EC8795}" srcOrd="0" destOrd="0" presId="urn:microsoft.com/office/officeart/2005/8/layout/process2"/>
    <dgm:cxn modelId="{16CD3797-3453-495B-A51C-06B2BF21DCFD}" type="presParOf" srcId="{165FFD4D-0E4A-4C70-AFE8-7D1FEE92A22C}" destId="{34A514E9-2AB9-4E77-81BF-DCE37D4893F4}" srcOrd="2" destOrd="0" presId="urn:microsoft.com/office/officeart/2005/8/layout/process2"/>
    <dgm:cxn modelId="{4CA67647-B273-49CD-8BEF-BE3E379363AD}" type="presParOf" srcId="{165FFD4D-0E4A-4C70-AFE8-7D1FEE92A22C}" destId="{E0B1A691-D8D8-4826-8143-B6C82E851115}" srcOrd="3" destOrd="0" presId="urn:microsoft.com/office/officeart/2005/8/layout/process2"/>
    <dgm:cxn modelId="{D2403757-D493-4D82-AAFE-21B52EBD51D6}" type="presParOf" srcId="{E0B1A691-D8D8-4826-8143-B6C82E851115}" destId="{52EF6C09-DDC2-4F7A-AE7B-EAE93A81D50A}" srcOrd="0" destOrd="0" presId="urn:microsoft.com/office/officeart/2005/8/layout/process2"/>
    <dgm:cxn modelId="{5488384A-4B56-4A86-8E61-E446143EF3F7}" type="presParOf" srcId="{165FFD4D-0E4A-4C70-AFE8-7D1FEE92A22C}" destId="{3FFA65A2-2C66-46FD-8E09-A97A219C60BE}"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D0A0523-69D0-4626-8774-2A9126E33FC5}" type="doc">
      <dgm:prSet loTypeId="urn:microsoft.com/office/officeart/2005/8/layout/pyramid2" loCatId="pyramid" qsTypeId="urn:microsoft.com/office/officeart/2005/8/quickstyle/simple5" qsCatId="simple" csTypeId="urn:microsoft.com/office/officeart/2005/8/colors/accent5_4" csCatId="accent5" phldr="1"/>
      <dgm:spPr/>
    </dgm:pt>
    <dgm:pt modelId="{1611C13E-097E-4191-9AAB-905C3AEF0244}">
      <dgm:prSet phldrT="[Texto]" custT="1"/>
      <dgm:spPr/>
      <dgm:t>
        <a:bodyPr/>
        <a:lstStyle/>
        <a:p>
          <a:r>
            <a:rPr lang="es-CO" sz="1800" b="1" dirty="0"/>
            <a:t>6 </a:t>
          </a:r>
          <a:r>
            <a:rPr lang="es-CO" sz="1800" dirty="0"/>
            <a:t>Contratos de Fiducia con el </a:t>
          </a:r>
          <a:r>
            <a:rPr lang="es-CO" sz="1800" b="1" dirty="0"/>
            <a:t>100%</a:t>
          </a:r>
          <a:r>
            <a:rPr lang="es-CO" sz="1800" dirty="0"/>
            <a:t> de los derechos</a:t>
          </a:r>
          <a:endParaRPr lang="en-US" sz="1800" dirty="0"/>
        </a:p>
      </dgm:t>
    </dgm:pt>
    <dgm:pt modelId="{E7405837-FD57-4296-B952-7AC4C473E927}" type="parTrans" cxnId="{9B84829A-7C2A-409E-B28D-2E492F9BA324}">
      <dgm:prSet/>
      <dgm:spPr/>
      <dgm:t>
        <a:bodyPr/>
        <a:lstStyle/>
        <a:p>
          <a:endParaRPr lang="en-US" sz="2400"/>
        </a:p>
      </dgm:t>
    </dgm:pt>
    <dgm:pt modelId="{803A14E0-4C69-4672-9AB8-F6B1CB17B4ED}" type="sibTrans" cxnId="{9B84829A-7C2A-409E-B28D-2E492F9BA324}">
      <dgm:prSet/>
      <dgm:spPr/>
      <dgm:t>
        <a:bodyPr/>
        <a:lstStyle/>
        <a:p>
          <a:endParaRPr lang="en-US" sz="2400"/>
        </a:p>
      </dgm:t>
    </dgm:pt>
    <dgm:pt modelId="{6AFCD5B6-FE7C-46B0-BD9D-25F4708122BB}">
      <dgm:prSet phldrT="[Texto]" custT="1"/>
      <dgm:spPr/>
      <dgm:t>
        <a:bodyPr/>
        <a:lstStyle/>
        <a:p>
          <a:r>
            <a:rPr lang="es-CO" sz="1800" b="1" dirty="0"/>
            <a:t>7</a:t>
          </a:r>
          <a:r>
            <a:rPr lang="es-CO" sz="1800" dirty="0"/>
            <a:t> Folios de Matrícula parte de los negocios fiduciarios</a:t>
          </a:r>
          <a:endParaRPr lang="en-US" sz="1800" dirty="0"/>
        </a:p>
      </dgm:t>
    </dgm:pt>
    <dgm:pt modelId="{149DD4D0-21E6-4653-A554-8A76FE209947}" type="parTrans" cxnId="{7EC35D8D-C21B-434D-94EC-7BA34E0820C3}">
      <dgm:prSet/>
      <dgm:spPr/>
      <dgm:t>
        <a:bodyPr/>
        <a:lstStyle/>
        <a:p>
          <a:endParaRPr lang="en-US" sz="2400"/>
        </a:p>
      </dgm:t>
    </dgm:pt>
    <dgm:pt modelId="{19EB3B5A-88F9-46EA-9AD1-904B63793CE8}" type="sibTrans" cxnId="{7EC35D8D-C21B-434D-94EC-7BA34E0820C3}">
      <dgm:prSet/>
      <dgm:spPr/>
      <dgm:t>
        <a:bodyPr/>
        <a:lstStyle/>
        <a:p>
          <a:endParaRPr lang="en-US" sz="2400"/>
        </a:p>
      </dgm:t>
    </dgm:pt>
    <dgm:pt modelId="{C25E5E47-28D9-406D-907A-0917FAE51866}">
      <dgm:prSet phldrT="[Texto]" custT="1"/>
      <dgm:spPr/>
      <dgm:t>
        <a:bodyPr/>
        <a:lstStyle/>
        <a:p>
          <a:endParaRPr lang="en-US" sz="1800" b="1" i="0" u="none" dirty="0"/>
        </a:p>
        <a:p>
          <a:r>
            <a:rPr lang="en-US" sz="1800" b="1" i="0" u="none" dirty="0"/>
            <a:t>Valor </a:t>
          </a:r>
          <a:r>
            <a:rPr lang="en-US" sz="1800" b="1" i="0" u="none" dirty="0" err="1"/>
            <a:t>catastral</a:t>
          </a:r>
          <a:r>
            <a:rPr lang="en-US" sz="1800" b="1" i="0" u="none" dirty="0"/>
            <a:t> </a:t>
          </a:r>
          <a:r>
            <a:rPr lang="en-US" sz="1800" b="0" i="0" u="none" dirty="0"/>
            <a:t>de los </a:t>
          </a:r>
          <a:r>
            <a:rPr lang="en-US" sz="1800" b="0" i="0" u="none" dirty="0" err="1"/>
            <a:t>activos</a:t>
          </a:r>
          <a:r>
            <a:rPr lang="en-US" sz="1800" b="0" i="0" u="none" dirty="0"/>
            <a:t> </a:t>
          </a:r>
          <a:r>
            <a:rPr lang="en-US" sz="1800" b="0" i="0" u="none" dirty="0" err="1"/>
            <a:t>fideicomitidos</a:t>
          </a:r>
          <a:endParaRPr lang="en-US" sz="1800" b="0" i="0" u="none" dirty="0"/>
        </a:p>
        <a:p>
          <a:r>
            <a:rPr lang="en-US" sz="1800" b="1" i="0" u="none" dirty="0"/>
            <a:t>$38.503.159.700 </a:t>
          </a:r>
          <a:endParaRPr lang="en-US" sz="1800" b="1" dirty="0"/>
        </a:p>
      </dgm:t>
    </dgm:pt>
    <dgm:pt modelId="{2664C9AF-766B-4B10-A0A0-3C3477B3C0E8}" type="parTrans" cxnId="{EAB9BA66-5CC5-475C-88D6-B7492A34A340}">
      <dgm:prSet/>
      <dgm:spPr/>
      <dgm:t>
        <a:bodyPr/>
        <a:lstStyle/>
        <a:p>
          <a:endParaRPr lang="en-US" sz="2400"/>
        </a:p>
      </dgm:t>
    </dgm:pt>
    <dgm:pt modelId="{E47EF3D9-7CEB-44E5-AF3D-AB553C4CA5FF}" type="sibTrans" cxnId="{EAB9BA66-5CC5-475C-88D6-B7492A34A340}">
      <dgm:prSet/>
      <dgm:spPr/>
      <dgm:t>
        <a:bodyPr/>
        <a:lstStyle/>
        <a:p>
          <a:endParaRPr lang="en-US" sz="2400"/>
        </a:p>
      </dgm:t>
    </dgm:pt>
    <dgm:pt modelId="{B44BE6D6-A618-4311-863B-B74EE0D3492A}" type="pres">
      <dgm:prSet presAssocID="{1D0A0523-69D0-4626-8774-2A9126E33FC5}" presName="compositeShape" presStyleCnt="0">
        <dgm:presLayoutVars>
          <dgm:dir/>
          <dgm:resizeHandles/>
        </dgm:presLayoutVars>
      </dgm:prSet>
      <dgm:spPr/>
    </dgm:pt>
    <dgm:pt modelId="{C6925685-A86C-417F-9109-8D59C4491BD5}" type="pres">
      <dgm:prSet presAssocID="{1D0A0523-69D0-4626-8774-2A9126E33FC5}" presName="pyramid" presStyleLbl="node1" presStyleIdx="0" presStyleCnt="1" custLinFactNeighborX="-5711" custLinFactNeighborY="-9814"/>
      <dgm:spPr/>
    </dgm:pt>
    <dgm:pt modelId="{3AA2C817-FBEC-4DB0-A5DD-830715290E78}" type="pres">
      <dgm:prSet presAssocID="{1D0A0523-69D0-4626-8774-2A9126E33FC5}" presName="theList" presStyleCnt="0"/>
      <dgm:spPr/>
    </dgm:pt>
    <dgm:pt modelId="{D9F76491-029A-4ACA-B577-BB0413C6990A}" type="pres">
      <dgm:prSet presAssocID="{1611C13E-097E-4191-9AAB-905C3AEF0244}" presName="aNode" presStyleLbl="fgAcc1" presStyleIdx="0" presStyleCnt="3">
        <dgm:presLayoutVars>
          <dgm:bulletEnabled val="1"/>
        </dgm:presLayoutVars>
      </dgm:prSet>
      <dgm:spPr/>
    </dgm:pt>
    <dgm:pt modelId="{BD2D6863-EB8C-4A94-9BD1-02FC28F5F1DF}" type="pres">
      <dgm:prSet presAssocID="{1611C13E-097E-4191-9AAB-905C3AEF0244}" presName="aSpace" presStyleCnt="0"/>
      <dgm:spPr/>
    </dgm:pt>
    <dgm:pt modelId="{7C19C0D3-B643-48A0-B4E1-0238150D0C7A}" type="pres">
      <dgm:prSet presAssocID="{6AFCD5B6-FE7C-46B0-BD9D-25F4708122BB}" presName="aNode" presStyleLbl="fgAcc1" presStyleIdx="1" presStyleCnt="3">
        <dgm:presLayoutVars>
          <dgm:bulletEnabled val="1"/>
        </dgm:presLayoutVars>
      </dgm:prSet>
      <dgm:spPr/>
    </dgm:pt>
    <dgm:pt modelId="{15D17893-CF93-4264-9D6D-91DFBE6B2BF4}" type="pres">
      <dgm:prSet presAssocID="{6AFCD5B6-FE7C-46B0-BD9D-25F4708122BB}" presName="aSpace" presStyleCnt="0"/>
      <dgm:spPr/>
    </dgm:pt>
    <dgm:pt modelId="{3F9523E2-793D-48DE-ACC5-07306878763E}" type="pres">
      <dgm:prSet presAssocID="{C25E5E47-28D9-406D-907A-0917FAE51866}" presName="aNode" presStyleLbl="fgAcc1" presStyleIdx="2" presStyleCnt="3">
        <dgm:presLayoutVars>
          <dgm:bulletEnabled val="1"/>
        </dgm:presLayoutVars>
      </dgm:prSet>
      <dgm:spPr/>
    </dgm:pt>
    <dgm:pt modelId="{1E27A739-D3E6-41FA-B000-41CC255F0D01}" type="pres">
      <dgm:prSet presAssocID="{C25E5E47-28D9-406D-907A-0917FAE51866}" presName="aSpace" presStyleCnt="0"/>
      <dgm:spPr/>
    </dgm:pt>
  </dgm:ptLst>
  <dgm:cxnLst>
    <dgm:cxn modelId="{889A421D-5E9A-43DC-94A6-AAB276EAEAC6}" type="presOf" srcId="{1D0A0523-69D0-4626-8774-2A9126E33FC5}" destId="{B44BE6D6-A618-4311-863B-B74EE0D3492A}" srcOrd="0" destOrd="0" presId="urn:microsoft.com/office/officeart/2005/8/layout/pyramid2"/>
    <dgm:cxn modelId="{552C9329-0396-445A-A6B9-8F5A8D66ED47}" type="presOf" srcId="{C25E5E47-28D9-406D-907A-0917FAE51866}" destId="{3F9523E2-793D-48DE-ACC5-07306878763E}" srcOrd="0" destOrd="0" presId="urn:microsoft.com/office/officeart/2005/8/layout/pyramid2"/>
    <dgm:cxn modelId="{D2024D4F-C7B9-48E6-B91D-10D790F9A2D4}" type="presOf" srcId="{1611C13E-097E-4191-9AAB-905C3AEF0244}" destId="{D9F76491-029A-4ACA-B577-BB0413C6990A}" srcOrd="0" destOrd="0" presId="urn:microsoft.com/office/officeart/2005/8/layout/pyramid2"/>
    <dgm:cxn modelId="{EAB9BA66-5CC5-475C-88D6-B7492A34A340}" srcId="{1D0A0523-69D0-4626-8774-2A9126E33FC5}" destId="{C25E5E47-28D9-406D-907A-0917FAE51866}" srcOrd="2" destOrd="0" parTransId="{2664C9AF-766B-4B10-A0A0-3C3477B3C0E8}" sibTransId="{E47EF3D9-7CEB-44E5-AF3D-AB553C4CA5FF}"/>
    <dgm:cxn modelId="{7EC35D8D-C21B-434D-94EC-7BA34E0820C3}" srcId="{1D0A0523-69D0-4626-8774-2A9126E33FC5}" destId="{6AFCD5B6-FE7C-46B0-BD9D-25F4708122BB}" srcOrd="1" destOrd="0" parTransId="{149DD4D0-21E6-4653-A554-8A76FE209947}" sibTransId="{19EB3B5A-88F9-46EA-9AD1-904B63793CE8}"/>
    <dgm:cxn modelId="{9B84829A-7C2A-409E-B28D-2E492F9BA324}" srcId="{1D0A0523-69D0-4626-8774-2A9126E33FC5}" destId="{1611C13E-097E-4191-9AAB-905C3AEF0244}" srcOrd="0" destOrd="0" parTransId="{E7405837-FD57-4296-B952-7AC4C473E927}" sibTransId="{803A14E0-4C69-4672-9AB8-F6B1CB17B4ED}"/>
    <dgm:cxn modelId="{7085C8B3-BF3F-4535-A6DC-751AAD3E0531}" type="presOf" srcId="{6AFCD5B6-FE7C-46B0-BD9D-25F4708122BB}" destId="{7C19C0D3-B643-48A0-B4E1-0238150D0C7A}" srcOrd="0" destOrd="0" presId="urn:microsoft.com/office/officeart/2005/8/layout/pyramid2"/>
    <dgm:cxn modelId="{9FDD1BF3-F5D9-4E37-9758-DED24D3F57BE}" type="presParOf" srcId="{B44BE6D6-A618-4311-863B-B74EE0D3492A}" destId="{C6925685-A86C-417F-9109-8D59C4491BD5}" srcOrd="0" destOrd="0" presId="urn:microsoft.com/office/officeart/2005/8/layout/pyramid2"/>
    <dgm:cxn modelId="{07690D33-2F2E-47F5-8EB4-A35F8E79021E}" type="presParOf" srcId="{B44BE6D6-A618-4311-863B-B74EE0D3492A}" destId="{3AA2C817-FBEC-4DB0-A5DD-830715290E78}" srcOrd="1" destOrd="0" presId="urn:microsoft.com/office/officeart/2005/8/layout/pyramid2"/>
    <dgm:cxn modelId="{1FF8B6FF-B430-4AF8-A2D2-C54EFBB9FC2B}" type="presParOf" srcId="{3AA2C817-FBEC-4DB0-A5DD-830715290E78}" destId="{D9F76491-029A-4ACA-B577-BB0413C6990A}" srcOrd="0" destOrd="0" presId="urn:microsoft.com/office/officeart/2005/8/layout/pyramid2"/>
    <dgm:cxn modelId="{DEA1512C-0326-4FE1-B305-B70BEAB3E34C}" type="presParOf" srcId="{3AA2C817-FBEC-4DB0-A5DD-830715290E78}" destId="{BD2D6863-EB8C-4A94-9BD1-02FC28F5F1DF}" srcOrd="1" destOrd="0" presId="urn:microsoft.com/office/officeart/2005/8/layout/pyramid2"/>
    <dgm:cxn modelId="{4C74BD3F-D4EA-474B-A059-8D3BE53165EE}" type="presParOf" srcId="{3AA2C817-FBEC-4DB0-A5DD-830715290E78}" destId="{7C19C0D3-B643-48A0-B4E1-0238150D0C7A}" srcOrd="2" destOrd="0" presId="urn:microsoft.com/office/officeart/2005/8/layout/pyramid2"/>
    <dgm:cxn modelId="{1897C22F-D2FC-4EE5-9BD1-265D589409D8}" type="presParOf" srcId="{3AA2C817-FBEC-4DB0-A5DD-830715290E78}" destId="{15D17893-CF93-4264-9D6D-91DFBE6B2BF4}" srcOrd="3" destOrd="0" presId="urn:microsoft.com/office/officeart/2005/8/layout/pyramid2"/>
    <dgm:cxn modelId="{5788CBA9-5C1F-4A57-B9BE-BFA09B86FCC0}" type="presParOf" srcId="{3AA2C817-FBEC-4DB0-A5DD-830715290E78}" destId="{3F9523E2-793D-48DE-ACC5-07306878763E}" srcOrd="4" destOrd="0" presId="urn:microsoft.com/office/officeart/2005/8/layout/pyramid2"/>
    <dgm:cxn modelId="{EB04F111-E5EC-4E39-B74C-5F7D639B6357}" type="presParOf" srcId="{3AA2C817-FBEC-4DB0-A5DD-830715290E78}" destId="{1E27A739-D3E6-41FA-B000-41CC255F0D01}" srcOrd="5" destOrd="0" presId="urn:microsoft.com/office/officeart/2005/8/layout/pyramid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A20F0E-8006-479A-9186-2CE6AE16B429}" type="doc">
      <dgm:prSet loTypeId="urn:microsoft.com/office/officeart/2005/8/layout/vProcess5" loCatId="process" qsTypeId="urn:microsoft.com/office/officeart/2005/8/quickstyle/simple1" qsCatId="simple" csTypeId="urn:microsoft.com/office/officeart/2005/8/colors/accent4_5" csCatId="accent4" phldr="1"/>
      <dgm:spPr/>
      <dgm:t>
        <a:bodyPr/>
        <a:lstStyle/>
        <a:p>
          <a:endParaRPr lang="en-US"/>
        </a:p>
      </dgm:t>
    </dgm:pt>
    <dgm:pt modelId="{5D8FBB6F-7063-414C-8FD8-B1BAA60BB2FE}">
      <dgm:prSet phldrT="[Texto]"/>
      <dgm:spPr/>
      <dgm:t>
        <a:bodyPr/>
        <a:lstStyle/>
        <a:p>
          <a:pPr algn="r"/>
          <a:r>
            <a:rPr lang="es-CO" b="1" dirty="0"/>
            <a:t>Supervisión del Contrato de Operación con CEMEX</a:t>
          </a:r>
          <a:endParaRPr lang="en-US" b="1" dirty="0"/>
        </a:p>
      </dgm:t>
    </dgm:pt>
    <dgm:pt modelId="{FD31A0CE-4077-4C7A-A506-E9A14CA7CFED}" type="parTrans" cxnId="{4650B0C4-750E-4D00-A569-018AE0E1D14B}">
      <dgm:prSet/>
      <dgm:spPr/>
      <dgm:t>
        <a:bodyPr/>
        <a:lstStyle/>
        <a:p>
          <a:endParaRPr lang="en-US"/>
        </a:p>
      </dgm:t>
    </dgm:pt>
    <dgm:pt modelId="{A499C95E-2C0C-4CBF-9DFF-121695C1479F}" type="sibTrans" cxnId="{4650B0C4-750E-4D00-A569-018AE0E1D14B}">
      <dgm:prSet/>
      <dgm:spPr/>
      <dgm:t>
        <a:bodyPr/>
        <a:lstStyle/>
        <a:p>
          <a:endParaRPr lang="en-US"/>
        </a:p>
      </dgm:t>
    </dgm:pt>
    <dgm:pt modelId="{172CF73E-AFC4-4EB5-8C43-398F6E34A00D}">
      <dgm:prSet phldrT="[Texto]"/>
      <dgm:spPr/>
      <dgm:t>
        <a:bodyPr/>
        <a:lstStyle/>
        <a:p>
          <a:pPr algn="r"/>
          <a:r>
            <a:rPr lang="es-CO" b="1" dirty="0"/>
            <a:t>Participación en la obtención de permisos  </a:t>
          </a:r>
          <a:endParaRPr lang="en-US" b="1" dirty="0"/>
        </a:p>
      </dgm:t>
    </dgm:pt>
    <dgm:pt modelId="{376ECF01-E7C1-4776-9B79-EE334061F59C}" type="parTrans" cxnId="{7DD2240C-C436-4824-BC08-C0CBC9F2A979}">
      <dgm:prSet/>
      <dgm:spPr/>
      <dgm:t>
        <a:bodyPr/>
        <a:lstStyle/>
        <a:p>
          <a:endParaRPr lang="en-US"/>
        </a:p>
      </dgm:t>
    </dgm:pt>
    <dgm:pt modelId="{98C4755C-93F7-4392-B9CF-F1D01B805A72}" type="sibTrans" cxnId="{7DD2240C-C436-4824-BC08-C0CBC9F2A979}">
      <dgm:prSet/>
      <dgm:spPr/>
      <dgm:t>
        <a:bodyPr/>
        <a:lstStyle/>
        <a:p>
          <a:endParaRPr lang="en-US"/>
        </a:p>
      </dgm:t>
    </dgm:pt>
    <dgm:pt modelId="{BC7FD66A-9F31-4936-8F9A-85F88FD2DB82}">
      <dgm:prSet phldrT="[Texto]"/>
      <dgm:spPr/>
      <dgm:t>
        <a:bodyPr/>
        <a:lstStyle/>
        <a:p>
          <a:pPr algn="r"/>
          <a:r>
            <a:rPr lang="es-CO" b="1" dirty="0"/>
            <a:t>Ampliación de la Licencia de explotación de piedra caliza</a:t>
          </a:r>
          <a:endParaRPr lang="en-US" b="1" dirty="0"/>
        </a:p>
      </dgm:t>
    </dgm:pt>
    <dgm:pt modelId="{08176526-5A34-4E1F-804B-A59A1999592E}" type="parTrans" cxnId="{8F8A7148-8B93-4F4E-A2D1-6D5C50AD0C55}">
      <dgm:prSet/>
      <dgm:spPr/>
      <dgm:t>
        <a:bodyPr/>
        <a:lstStyle/>
        <a:p>
          <a:endParaRPr lang="en-US"/>
        </a:p>
      </dgm:t>
    </dgm:pt>
    <dgm:pt modelId="{6B54FF9B-8D3E-411D-8F5E-F15074D737D1}" type="sibTrans" cxnId="{8F8A7148-8B93-4F4E-A2D1-6D5C50AD0C55}">
      <dgm:prSet/>
      <dgm:spPr/>
      <dgm:t>
        <a:bodyPr/>
        <a:lstStyle/>
        <a:p>
          <a:endParaRPr lang="en-US"/>
        </a:p>
      </dgm:t>
    </dgm:pt>
    <dgm:pt modelId="{8ECC5980-8976-4F89-BDA1-EB3395758D29}">
      <dgm:prSet phldrT="[Texto]"/>
      <dgm:spPr/>
      <dgm:t>
        <a:bodyPr/>
        <a:lstStyle/>
        <a:p>
          <a:pPr algn="r"/>
          <a:r>
            <a:rPr lang="es-CO" b="1" dirty="0"/>
            <a:t>Negociación con MinCIT para habilitación de zona franca adicional</a:t>
          </a:r>
          <a:endParaRPr lang="en-US" b="1" dirty="0"/>
        </a:p>
      </dgm:t>
    </dgm:pt>
    <dgm:pt modelId="{66C799A8-9DD1-48A4-B598-EEC114066D5E}" type="parTrans" cxnId="{B0B69BFF-F10D-4B5D-8E8B-CCC19B4D3500}">
      <dgm:prSet/>
      <dgm:spPr/>
      <dgm:t>
        <a:bodyPr/>
        <a:lstStyle/>
        <a:p>
          <a:endParaRPr lang="en-US"/>
        </a:p>
      </dgm:t>
    </dgm:pt>
    <dgm:pt modelId="{0EB7CC8F-80E8-48C8-ACB7-F5C1B6B1CBB7}" type="sibTrans" cxnId="{B0B69BFF-F10D-4B5D-8E8B-CCC19B4D3500}">
      <dgm:prSet/>
      <dgm:spPr/>
      <dgm:t>
        <a:bodyPr/>
        <a:lstStyle/>
        <a:p>
          <a:endParaRPr lang="en-US"/>
        </a:p>
      </dgm:t>
    </dgm:pt>
    <dgm:pt modelId="{407D8B9E-C7FB-485D-9512-6F52A7F01E2F}" type="pres">
      <dgm:prSet presAssocID="{99A20F0E-8006-479A-9186-2CE6AE16B429}" presName="outerComposite" presStyleCnt="0">
        <dgm:presLayoutVars>
          <dgm:chMax val="5"/>
          <dgm:dir/>
          <dgm:resizeHandles val="exact"/>
        </dgm:presLayoutVars>
      </dgm:prSet>
      <dgm:spPr/>
    </dgm:pt>
    <dgm:pt modelId="{73132D85-AF25-40CC-8426-C15CCE21C501}" type="pres">
      <dgm:prSet presAssocID="{99A20F0E-8006-479A-9186-2CE6AE16B429}" presName="dummyMaxCanvas" presStyleCnt="0">
        <dgm:presLayoutVars/>
      </dgm:prSet>
      <dgm:spPr/>
    </dgm:pt>
    <dgm:pt modelId="{49E0E2B9-7A75-44FC-9983-51021605E1EA}" type="pres">
      <dgm:prSet presAssocID="{99A20F0E-8006-479A-9186-2CE6AE16B429}" presName="FourNodes_1" presStyleLbl="node1" presStyleIdx="0" presStyleCnt="4">
        <dgm:presLayoutVars>
          <dgm:bulletEnabled val="1"/>
        </dgm:presLayoutVars>
      </dgm:prSet>
      <dgm:spPr/>
    </dgm:pt>
    <dgm:pt modelId="{0BA9CF70-EDAF-47BE-B0EF-5FD850323472}" type="pres">
      <dgm:prSet presAssocID="{99A20F0E-8006-479A-9186-2CE6AE16B429}" presName="FourNodes_2" presStyleLbl="node1" presStyleIdx="1" presStyleCnt="4">
        <dgm:presLayoutVars>
          <dgm:bulletEnabled val="1"/>
        </dgm:presLayoutVars>
      </dgm:prSet>
      <dgm:spPr/>
    </dgm:pt>
    <dgm:pt modelId="{16778F19-FE31-4E8F-A6D3-073BBAB3FF26}" type="pres">
      <dgm:prSet presAssocID="{99A20F0E-8006-479A-9186-2CE6AE16B429}" presName="FourNodes_3" presStyleLbl="node1" presStyleIdx="2" presStyleCnt="4">
        <dgm:presLayoutVars>
          <dgm:bulletEnabled val="1"/>
        </dgm:presLayoutVars>
      </dgm:prSet>
      <dgm:spPr/>
    </dgm:pt>
    <dgm:pt modelId="{3AE2306E-3776-4FD1-B958-3410D02B7783}" type="pres">
      <dgm:prSet presAssocID="{99A20F0E-8006-479A-9186-2CE6AE16B429}" presName="FourNodes_4" presStyleLbl="node1" presStyleIdx="3" presStyleCnt="4">
        <dgm:presLayoutVars>
          <dgm:bulletEnabled val="1"/>
        </dgm:presLayoutVars>
      </dgm:prSet>
      <dgm:spPr/>
    </dgm:pt>
    <dgm:pt modelId="{9CB4FC09-348C-4720-935B-DC39F24FBD39}" type="pres">
      <dgm:prSet presAssocID="{99A20F0E-8006-479A-9186-2CE6AE16B429}" presName="FourConn_1-2" presStyleLbl="fgAccFollowNode1" presStyleIdx="0" presStyleCnt="3">
        <dgm:presLayoutVars>
          <dgm:bulletEnabled val="1"/>
        </dgm:presLayoutVars>
      </dgm:prSet>
      <dgm:spPr/>
    </dgm:pt>
    <dgm:pt modelId="{4040FC2C-58AF-4B83-B851-350F5B497AAF}" type="pres">
      <dgm:prSet presAssocID="{99A20F0E-8006-479A-9186-2CE6AE16B429}" presName="FourConn_2-3" presStyleLbl="fgAccFollowNode1" presStyleIdx="1" presStyleCnt="3">
        <dgm:presLayoutVars>
          <dgm:bulletEnabled val="1"/>
        </dgm:presLayoutVars>
      </dgm:prSet>
      <dgm:spPr/>
    </dgm:pt>
    <dgm:pt modelId="{C1320EE8-C221-4C58-9CF8-5EDB2FAE6B0A}" type="pres">
      <dgm:prSet presAssocID="{99A20F0E-8006-479A-9186-2CE6AE16B429}" presName="FourConn_3-4" presStyleLbl="fgAccFollowNode1" presStyleIdx="2" presStyleCnt="3">
        <dgm:presLayoutVars>
          <dgm:bulletEnabled val="1"/>
        </dgm:presLayoutVars>
      </dgm:prSet>
      <dgm:spPr/>
    </dgm:pt>
    <dgm:pt modelId="{53AC5C84-4E39-4D73-9705-17C5B694634D}" type="pres">
      <dgm:prSet presAssocID="{99A20F0E-8006-479A-9186-2CE6AE16B429}" presName="FourNodes_1_text" presStyleLbl="node1" presStyleIdx="3" presStyleCnt="4">
        <dgm:presLayoutVars>
          <dgm:bulletEnabled val="1"/>
        </dgm:presLayoutVars>
      </dgm:prSet>
      <dgm:spPr/>
    </dgm:pt>
    <dgm:pt modelId="{1C79ADAE-74C2-4756-9AEA-1429A404C5A6}" type="pres">
      <dgm:prSet presAssocID="{99A20F0E-8006-479A-9186-2CE6AE16B429}" presName="FourNodes_2_text" presStyleLbl="node1" presStyleIdx="3" presStyleCnt="4">
        <dgm:presLayoutVars>
          <dgm:bulletEnabled val="1"/>
        </dgm:presLayoutVars>
      </dgm:prSet>
      <dgm:spPr/>
    </dgm:pt>
    <dgm:pt modelId="{A5CAD742-78D6-4253-9CD6-79592ED1B097}" type="pres">
      <dgm:prSet presAssocID="{99A20F0E-8006-479A-9186-2CE6AE16B429}" presName="FourNodes_3_text" presStyleLbl="node1" presStyleIdx="3" presStyleCnt="4">
        <dgm:presLayoutVars>
          <dgm:bulletEnabled val="1"/>
        </dgm:presLayoutVars>
      </dgm:prSet>
      <dgm:spPr/>
    </dgm:pt>
    <dgm:pt modelId="{1F024C07-279A-45B7-9005-429BB4330533}" type="pres">
      <dgm:prSet presAssocID="{99A20F0E-8006-479A-9186-2CE6AE16B429}" presName="FourNodes_4_text" presStyleLbl="node1" presStyleIdx="3" presStyleCnt="4">
        <dgm:presLayoutVars>
          <dgm:bulletEnabled val="1"/>
        </dgm:presLayoutVars>
      </dgm:prSet>
      <dgm:spPr/>
    </dgm:pt>
  </dgm:ptLst>
  <dgm:cxnLst>
    <dgm:cxn modelId="{7DD2240C-C436-4824-BC08-C0CBC9F2A979}" srcId="{99A20F0E-8006-479A-9186-2CE6AE16B429}" destId="{172CF73E-AFC4-4EB5-8C43-398F6E34A00D}" srcOrd="1" destOrd="0" parTransId="{376ECF01-E7C1-4776-9B79-EE334061F59C}" sibTransId="{98C4755C-93F7-4392-B9CF-F1D01B805A72}"/>
    <dgm:cxn modelId="{1190090D-56DE-4A53-9B8F-300B02541CF2}" type="presOf" srcId="{172CF73E-AFC4-4EB5-8C43-398F6E34A00D}" destId="{0BA9CF70-EDAF-47BE-B0EF-5FD850323472}" srcOrd="0" destOrd="0" presId="urn:microsoft.com/office/officeart/2005/8/layout/vProcess5"/>
    <dgm:cxn modelId="{76DA2F26-D5A0-4BF0-8B11-8EA2CF8D1237}" type="presOf" srcId="{BC7FD66A-9F31-4936-8F9A-85F88FD2DB82}" destId="{A5CAD742-78D6-4253-9CD6-79592ED1B097}" srcOrd="1" destOrd="0" presId="urn:microsoft.com/office/officeart/2005/8/layout/vProcess5"/>
    <dgm:cxn modelId="{6B69F92D-55C9-4743-9397-E887D0CD16B3}" type="presOf" srcId="{99A20F0E-8006-479A-9186-2CE6AE16B429}" destId="{407D8B9E-C7FB-485D-9512-6F52A7F01E2F}" srcOrd="0" destOrd="0" presId="urn:microsoft.com/office/officeart/2005/8/layout/vProcess5"/>
    <dgm:cxn modelId="{8F8A7148-8B93-4F4E-A2D1-6D5C50AD0C55}" srcId="{99A20F0E-8006-479A-9186-2CE6AE16B429}" destId="{BC7FD66A-9F31-4936-8F9A-85F88FD2DB82}" srcOrd="2" destOrd="0" parTransId="{08176526-5A34-4E1F-804B-A59A1999592E}" sibTransId="{6B54FF9B-8D3E-411D-8F5E-F15074D737D1}"/>
    <dgm:cxn modelId="{1380CC6B-3B35-4E8B-882B-2CF73A09345E}" type="presOf" srcId="{5D8FBB6F-7063-414C-8FD8-B1BAA60BB2FE}" destId="{49E0E2B9-7A75-44FC-9983-51021605E1EA}" srcOrd="0" destOrd="0" presId="urn:microsoft.com/office/officeart/2005/8/layout/vProcess5"/>
    <dgm:cxn modelId="{8F45F86E-D1B8-4264-9B1E-05B19F4A55A5}" type="presOf" srcId="{98C4755C-93F7-4392-B9CF-F1D01B805A72}" destId="{4040FC2C-58AF-4B83-B851-350F5B497AAF}" srcOrd="0" destOrd="0" presId="urn:microsoft.com/office/officeart/2005/8/layout/vProcess5"/>
    <dgm:cxn modelId="{5D33959C-38E3-4AF4-AA17-A9CC04AFA201}" type="presOf" srcId="{8ECC5980-8976-4F89-BDA1-EB3395758D29}" destId="{1F024C07-279A-45B7-9005-429BB4330533}" srcOrd="1" destOrd="0" presId="urn:microsoft.com/office/officeart/2005/8/layout/vProcess5"/>
    <dgm:cxn modelId="{8C0B1ABC-DBDA-4881-80C6-EC08163F8F49}" type="presOf" srcId="{6B54FF9B-8D3E-411D-8F5E-F15074D737D1}" destId="{C1320EE8-C221-4C58-9CF8-5EDB2FAE6B0A}" srcOrd="0" destOrd="0" presId="urn:microsoft.com/office/officeart/2005/8/layout/vProcess5"/>
    <dgm:cxn modelId="{35E6B7C0-CECC-4473-B348-6C20E8EFD050}" type="presOf" srcId="{8ECC5980-8976-4F89-BDA1-EB3395758D29}" destId="{3AE2306E-3776-4FD1-B958-3410D02B7783}" srcOrd="0" destOrd="0" presId="urn:microsoft.com/office/officeart/2005/8/layout/vProcess5"/>
    <dgm:cxn modelId="{31D6F4C1-EA8A-4716-9A8A-042FE1D14539}" type="presOf" srcId="{5D8FBB6F-7063-414C-8FD8-B1BAA60BB2FE}" destId="{53AC5C84-4E39-4D73-9705-17C5B694634D}" srcOrd="1" destOrd="0" presId="urn:microsoft.com/office/officeart/2005/8/layout/vProcess5"/>
    <dgm:cxn modelId="{4650B0C4-750E-4D00-A569-018AE0E1D14B}" srcId="{99A20F0E-8006-479A-9186-2CE6AE16B429}" destId="{5D8FBB6F-7063-414C-8FD8-B1BAA60BB2FE}" srcOrd="0" destOrd="0" parTransId="{FD31A0CE-4077-4C7A-A506-E9A14CA7CFED}" sibTransId="{A499C95E-2C0C-4CBF-9DFF-121695C1479F}"/>
    <dgm:cxn modelId="{A6DFA2DB-7F39-4E72-9921-BD6C4DCD06CC}" type="presOf" srcId="{A499C95E-2C0C-4CBF-9DFF-121695C1479F}" destId="{9CB4FC09-348C-4720-935B-DC39F24FBD39}" srcOrd="0" destOrd="0" presId="urn:microsoft.com/office/officeart/2005/8/layout/vProcess5"/>
    <dgm:cxn modelId="{04D214E4-40C3-45BB-9C79-D32FB103425A}" type="presOf" srcId="{172CF73E-AFC4-4EB5-8C43-398F6E34A00D}" destId="{1C79ADAE-74C2-4756-9AEA-1429A404C5A6}" srcOrd="1" destOrd="0" presId="urn:microsoft.com/office/officeart/2005/8/layout/vProcess5"/>
    <dgm:cxn modelId="{5530B5F3-5AD8-4BC4-8276-F99FB21BE189}" type="presOf" srcId="{BC7FD66A-9F31-4936-8F9A-85F88FD2DB82}" destId="{16778F19-FE31-4E8F-A6D3-073BBAB3FF26}" srcOrd="0" destOrd="0" presId="urn:microsoft.com/office/officeart/2005/8/layout/vProcess5"/>
    <dgm:cxn modelId="{B0B69BFF-F10D-4B5D-8E8B-CCC19B4D3500}" srcId="{99A20F0E-8006-479A-9186-2CE6AE16B429}" destId="{8ECC5980-8976-4F89-BDA1-EB3395758D29}" srcOrd="3" destOrd="0" parTransId="{66C799A8-9DD1-48A4-B598-EEC114066D5E}" sibTransId="{0EB7CC8F-80E8-48C8-ACB7-F5C1B6B1CBB7}"/>
    <dgm:cxn modelId="{45CE566B-B6DA-42A2-BFC9-17890F573F2A}" type="presParOf" srcId="{407D8B9E-C7FB-485D-9512-6F52A7F01E2F}" destId="{73132D85-AF25-40CC-8426-C15CCE21C501}" srcOrd="0" destOrd="0" presId="urn:microsoft.com/office/officeart/2005/8/layout/vProcess5"/>
    <dgm:cxn modelId="{5324A83C-868B-4A37-A6A0-7EF21BABA434}" type="presParOf" srcId="{407D8B9E-C7FB-485D-9512-6F52A7F01E2F}" destId="{49E0E2B9-7A75-44FC-9983-51021605E1EA}" srcOrd="1" destOrd="0" presId="urn:microsoft.com/office/officeart/2005/8/layout/vProcess5"/>
    <dgm:cxn modelId="{F919FA29-B85F-437E-9A37-E65CD66B9D3A}" type="presParOf" srcId="{407D8B9E-C7FB-485D-9512-6F52A7F01E2F}" destId="{0BA9CF70-EDAF-47BE-B0EF-5FD850323472}" srcOrd="2" destOrd="0" presId="urn:microsoft.com/office/officeart/2005/8/layout/vProcess5"/>
    <dgm:cxn modelId="{F3A6FF36-B7BB-439B-A915-374C0C3C800D}" type="presParOf" srcId="{407D8B9E-C7FB-485D-9512-6F52A7F01E2F}" destId="{16778F19-FE31-4E8F-A6D3-073BBAB3FF26}" srcOrd="3" destOrd="0" presId="urn:microsoft.com/office/officeart/2005/8/layout/vProcess5"/>
    <dgm:cxn modelId="{E80C47E3-4147-4D1C-B32F-B933E20E2B93}" type="presParOf" srcId="{407D8B9E-C7FB-485D-9512-6F52A7F01E2F}" destId="{3AE2306E-3776-4FD1-B958-3410D02B7783}" srcOrd="4" destOrd="0" presId="urn:microsoft.com/office/officeart/2005/8/layout/vProcess5"/>
    <dgm:cxn modelId="{7585BF1A-A8B2-4DF8-84D4-9DA59A69160B}" type="presParOf" srcId="{407D8B9E-C7FB-485D-9512-6F52A7F01E2F}" destId="{9CB4FC09-348C-4720-935B-DC39F24FBD39}" srcOrd="5" destOrd="0" presId="urn:microsoft.com/office/officeart/2005/8/layout/vProcess5"/>
    <dgm:cxn modelId="{A84B3915-E94A-4FFE-8DB6-032EC795A8F6}" type="presParOf" srcId="{407D8B9E-C7FB-485D-9512-6F52A7F01E2F}" destId="{4040FC2C-58AF-4B83-B851-350F5B497AAF}" srcOrd="6" destOrd="0" presId="urn:microsoft.com/office/officeart/2005/8/layout/vProcess5"/>
    <dgm:cxn modelId="{580A1AEA-521B-43E9-9CF5-20D49EA8B600}" type="presParOf" srcId="{407D8B9E-C7FB-485D-9512-6F52A7F01E2F}" destId="{C1320EE8-C221-4C58-9CF8-5EDB2FAE6B0A}" srcOrd="7" destOrd="0" presId="urn:microsoft.com/office/officeart/2005/8/layout/vProcess5"/>
    <dgm:cxn modelId="{10AA3579-CD90-402E-8C5A-9E6EFC2E273A}" type="presParOf" srcId="{407D8B9E-C7FB-485D-9512-6F52A7F01E2F}" destId="{53AC5C84-4E39-4D73-9705-17C5B694634D}" srcOrd="8" destOrd="0" presId="urn:microsoft.com/office/officeart/2005/8/layout/vProcess5"/>
    <dgm:cxn modelId="{F45209C6-972F-4F4E-91E6-DE326132F4E9}" type="presParOf" srcId="{407D8B9E-C7FB-485D-9512-6F52A7F01E2F}" destId="{1C79ADAE-74C2-4756-9AEA-1429A404C5A6}" srcOrd="9" destOrd="0" presId="urn:microsoft.com/office/officeart/2005/8/layout/vProcess5"/>
    <dgm:cxn modelId="{9D734DD6-D248-4D8F-9D37-9553EE4D2606}" type="presParOf" srcId="{407D8B9E-C7FB-485D-9512-6F52A7F01E2F}" destId="{A5CAD742-78D6-4253-9CD6-79592ED1B097}" srcOrd="10" destOrd="0" presId="urn:microsoft.com/office/officeart/2005/8/layout/vProcess5"/>
    <dgm:cxn modelId="{2CA116EA-0585-463F-85F3-4CB8C82A076A}" type="presParOf" srcId="{407D8B9E-C7FB-485D-9512-6F52A7F01E2F}" destId="{1F024C07-279A-45B7-9005-429BB4330533}"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2E8C926-041F-4474-8864-E013B1293E8C}" type="doc">
      <dgm:prSet loTypeId="urn:microsoft.com/office/officeart/2005/8/layout/vList3" loCatId="list" qsTypeId="urn:microsoft.com/office/officeart/2005/8/quickstyle/simple1" qsCatId="simple" csTypeId="urn:microsoft.com/office/officeart/2005/8/colors/accent5_1" csCatId="accent5" phldr="1"/>
      <dgm:spPr/>
      <dgm:t>
        <a:bodyPr/>
        <a:lstStyle/>
        <a:p>
          <a:endParaRPr lang="en-US"/>
        </a:p>
      </dgm:t>
    </dgm:pt>
    <dgm:pt modelId="{6466770F-358B-4AA9-BCF4-52EA596BE794}">
      <dgm:prSet phldrT="[Texto]" custT="1"/>
      <dgm:spPr/>
      <dgm:t>
        <a:bodyPr/>
        <a:lstStyle/>
        <a:p>
          <a:r>
            <a:rPr lang="es-CO" sz="1800" b="1"/>
            <a:t>Asamblea general de accionistas 30 de marzo (VIRTUAL)</a:t>
          </a:r>
          <a:endParaRPr lang="en-US" sz="1800" b="1"/>
        </a:p>
      </dgm:t>
    </dgm:pt>
    <dgm:pt modelId="{C062694B-154B-41C5-A802-7DBF5B945231}" type="parTrans" cxnId="{9D5F21DB-3956-4547-A94F-E1944D7BF8A7}">
      <dgm:prSet/>
      <dgm:spPr/>
      <dgm:t>
        <a:bodyPr/>
        <a:lstStyle/>
        <a:p>
          <a:endParaRPr lang="en-US"/>
        </a:p>
      </dgm:t>
    </dgm:pt>
    <dgm:pt modelId="{432FE0ED-3BB6-4624-82F7-CD9B5B4F52B2}" type="sibTrans" cxnId="{9D5F21DB-3956-4547-A94F-E1944D7BF8A7}">
      <dgm:prSet/>
      <dgm:spPr/>
      <dgm:t>
        <a:bodyPr/>
        <a:lstStyle/>
        <a:p>
          <a:endParaRPr lang="en-US"/>
        </a:p>
      </dgm:t>
    </dgm:pt>
    <dgm:pt modelId="{31A55C0B-90EF-4484-B56E-4E59CC9CC2DB}">
      <dgm:prSet phldrT="[Texto]" custT="1"/>
      <dgm:spPr/>
      <dgm:t>
        <a:bodyPr/>
        <a:lstStyle/>
        <a:p>
          <a:r>
            <a:rPr lang="es-CO" sz="1800" b="1" dirty="0"/>
            <a:t>No se proyecta efectuar reparto de utilidades</a:t>
          </a:r>
          <a:endParaRPr lang="en-US" sz="1800" b="1" dirty="0"/>
        </a:p>
      </dgm:t>
    </dgm:pt>
    <dgm:pt modelId="{18EF51F9-5B28-4097-ABF5-C21C3F7E5F23}" type="parTrans" cxnId="{5D171238-1FCE-4A78-936B-DEBE973CEB73}">
      <dgm:prSet/>
      <dgm:spPr/>
      <dgm:t>
        <a:bodyPr/>
        <a:lstStyle/>
        <a:p>
          <a:endParaRPr lang="en-US"/>
        </a:p>
      </dgm:t>
    </dgm:pt>
    <dgm:pt modelId="{E9DB331F-8821-4942-98C1-C9250C070BF7}" type="sibTrans" cxnId="{5D171238-1FCE-4A78-936B-DEBE973CEB73}">
      <dgm:prSet/>
      <dgm:spPr/>
      <dgm:t>
        <a:bodyPr/>
        <a:lstStyle/>
        <a:p>
          <a:endParaRPr lang="en-US"/>
        </a:p>
      </dgm:t>
    </dgm:pt>
    <dgm:pt modelId="{08FF00F0-4035-4CAB-A185-64F1A7E93778}">
      <dgm:prSet phldrT="[Texto]" custT="1"/>
      <dgm:spPr/>
      <dgm:t>
        <a:bodyPr/>
        <a:lstStyle/>
        <a:p>
          <a:pPr algn="l"/>
          <a:r>
            <a:rPr lang="es-CO" sz="1600" b="1"/>
            <a:t>No acceso a crédito</a:t>
          </a:r>
        </a:p>
        <a:p>
          <a:pPr algn="l"/>
          <a:r>
            <a:rPr lang="es-CO" sz="1600" b="1"/>
            <a:t>Necesidad de inversiones en infraestructura</a:t>
          </a:r>
        </a:p>
        <a:p>
          <a:pPr algn="l"/>
          <a:r>
            <a:rPr lang="es-CO" sz="1600" b="1"/>
            <a:t>Variación de ingresos por coyuntura social</a:t>
          </a:r>
          <a:endParaRPr lang="en-US" sz="1600" b="1"/>
        </a:p>
      </dgm:t>
    </dgm:pt>
    <dgm:pt modelId="{3362A31F-0029-4B7D-BFE5-2D82E324501A}" type="parTrans" cxnId="{78790F41-FD89-4FED-B922-3AA9E94A7F5B}">
      <dgm:prSet/>
      <dgm:spPr/>
      <dgm:t>
        <a:bodyPr/>
        <a:lstStyle/>
        <a:p>
          <a:endParaRPr lang="en-US"/>
        </a:p>
      </dgm:t>
    </dgm:pt>
    <dgm:pt modelId="{B52B0684-5AC6-4DFD-8231-E0863467A0B9}" type="sibTrans" cxnId="{78790F41-FD89-4FED-B922-3AA9E94A7F5B}">
      <dgm:prSet/>
      <dgm:spPr/>
      <dgm:t>
        <a:bodyPr/>
        <a:lstStyle/>
        <a:p>
          <a:endParaRPr lang="en-US"/>
        </a:p>
      </dgm:t>
    </dgm:pt>
    <dgm:pt modelId="{8B5DAE33-40CB-4E73-80C2-FA0E20151CAA}" type="pres">
      <dgm:prSet presAssocID="{72E8C926-041F-4474-8864-E013B1293E8C}" presName="linearFlow" presStyleCnt="0">
        <dgm:presLayoutVars>
          <dgm:dir/>
          <dgm:resizeHandles val="exact"/>
        </dgm:presLayoutVars>
      </dgm:prSet>
      <dgm:spPr/>
    </dgm:pt>
    <dgm:pt modelId="{8F59E082-B5F4-44F5-8968-B32352510C65}" type="pres">
      <dgm:prSet presAssocID="{6466770F-358B-4AA9-BCF4-52EA596BE794}" presName="composite" presStyleCnt="0"/>
      <dgm:spPr/>
    </dgm:pt>
    <dgm:pt modelId="{A60B3F89-B0BE-4F0A-9F4E-AB2166870487}" type="pres">
      <dgm:prSet presAssocID="{6466770F-358B-4AA9-BCF4-52EA596BE794}" presName="imgShp" presStyleLbl="fgImgPlace1" presStyleIdx="0" presStyleCnt="3" custLinFactNeighborX="9821" custLinFactNeighborY="-7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nternet"/>
        </a:ext>
      </dgm:extLst>
    </dgm:pt>
    <dgm:pt modelId="{0D765B2F-CAB4-416A-9FC2-DAB105949A82}" type="pres">
      <dgm:prSet presAssocID="{6466770F-358B-4AA9-BCF4-52EA596BE794}" presName="txShp" presStyleLbl="node1" presStyleIdx="0" presStyleCnt="3" custScaleY="63387">
        <dgm:presLayoutVars>
          <dgm:bulletEnabled val="1"/>
        </dgm:presLayoutVars>
      </dgm:prSet>
      <dgm:spPr/>
    </dgm:pt>
    <dgm:pt modelId="{14B7C33F-3E9F-4F4C-A234-06290F4447E4}" type="pres">
      <dgm:prSet presAssocID="{432FE0ED-3BB6-4624-82F7-CD9B5B4F52B2}" presName="spacing" presStyleCnt="0"/>
      <dgm:spPr/>
    </dgm:pt>
    <dgm:pt modelId="{8327C1F1-9F47-4393-8C5D-509726857375}" type="pres">
      <dgm:prSet presAssocID="{31A55C0B-90EF-4484-B56E-4E59CC9CC2DB}" presName="composite" presStyleCnt="0"/>
      <dgm:spPr/>
    </dgm:pt>
    <dgm:pt modelId="{9CCCE7CF-1C91-4ABD-B36A-3632CC81BD36}" type="pres">
      <dgm:prSet presAssocID="{31A55C0B-90EF-4484-B56E-4E59CC9CC2DB}" presName="imgShp" presStyleLbl="fgImgPlace1" presStyleIdx="1" presStyleCnt="3" custLinFactNeighborX="11817" custLinFactNeighborY="-272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pt>
    <dgm:pt modelId="{411D7659-7D2D-4B06-B56D-275C0E70B215}" type="pres">
      <dgm:prSet presAssocID="{31A55C0B-90EF-4484-B56E-4E59CC9CC2DB}" presName="txShp" presStyleLbl="node1" presStyleIdx="1" presStyleCnt="3" custScaleY="54568" custLinFactNeighborX="1132" custLinFactNeighborY="-31238">
        <dgm:presLayoutVars>
          <dgm:bulletEnabled val="1"/>
        </dgm:presLayoutVars>
      </dgm:prSet>
      <dgm:spPr/>
    </dgm:pt>
    <dgm:pt modelId="{CEDE843D-A66B-4A2A-8410-80588BE7690C}" type="pres">
      <dgm:prSet presAssocID="{E9DB331F-8821-4942-98C1-C9250C070BF7}" presName="spacing" presStyleCnt="0"/>
      <dgm:spPr/>
    </dgm:pt>
    <dgm:pt modelId="{B98792C1-AE60-4DE5-9802-E661FDE2DFFB}" type="pres">
      <dgm:prSet presAssocID="{08FF00F0-4035-4CAB-A185-64F1A7E93778}" presName="composite" presStyleCnt="0"/>
      <dgm:spPr/>
    </dgm:pt>
    <dgm:pt modelId="{8D759D11-0F29-44EC-B100-7800A702C7B2}" type="pres">
      <dgm:prSet presAssocID="{08FF00F0-4035-4CAB-A185-64F1A7E93778}" presName="imgShp" presStyleLbl="fgImgPlace1" presStyleIdx="2" presStyleCnt="3" custLinFactNeighborX="13096" custLinFactNeighborY="-3794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pt>
    <dgm:pt modelId="{6E3BF249-85DB-47E0-A250-E59797CF1288}" type="pres">
      <dgm:prSet presAssocID="{08FF00F0-4035-4CAB-A185-64F1A7E93778}" presName="txShp" presStyleLbl="node1" presStyleIdx="2" presStyleCnt="3" custScaleY="156235" custLinFactNeighborY="-37945">
        <dgm:presLayoutVars>
          <dgm:bulletEnabled val="1"/>
        </dgm:presLayoutVars>
      </dgm:prSet>
      <dgm:spPr/>
    </dgm:pt>
  </dgm:ptLst>
  <dgm:cxnLst>
    <dgm:cxn modelId="{2011711B-8F2E-4418-BE65-52FB93259AFB}" type="presOf" srcId="{72E8C926-041F-4474-8864-E013B1293E8C}" destId="{8B5DAE33-40CB-4E73-80C2-FA0E20151CAA}" srcOrd="0" destOrd="0" presId="urn:microsoft.com/office/officeart/2005/8/layout/vList3"/>
    <dgm:cxn modelId="{5D171238-1FCE-4A78-936B-DEBE973CEB73}" srcId="{72E8C926-041F-4474-8864-E013B1293E8C}" destId="{31A55C0B-90EF-4484-B56E-4E59CC9CC2DB}" srcOrd="1" destOrd="0" parTransId="{18EF51F9-5B28-4097-ABF5-C21C3F7E5F23}" sibTransId="{E9DB331F-8821-4942-98C1-C9250C070BF7}"/>
    <dgm:cxn modelId="{78790F41-FD89-4FED-B922-3AA9E94A7F5B}" srcId="{72E8C926-041F-4474-8864-E013B1293E8C}" destId="{08FF00F0-4035-4CAB-A185-64F1A7E93778}" srcOrd="2" destOrd="0" parTransId="{3362A31F-0029-4B7D-BFE5-2D82E324501A}" sibTransId="{B52B0684-5AC6-4DFD-8231-E0863467A0B9}"/>
    <dgm:cxn modelId="{405D6C5C-BE70-4B66-8696-4AE3F660345B}" type="presOf" srcId="{08FF00F0-4035-4CAB-A185-64F1A7E93778}" destId="{6E3BF249-85DB-47E0-A250-E59797CF1288}" srcOrd="0" destOrd="0" presId="urn:microsoft.com/office/officeart/2005/8/layout/vList3"/>
    <dgm:cxn modelId="{E117D5B5-371F-4833-9BAD-550095641A5D}" type="presOf" srcId="{6466770F-358B-4AA9-BCF4-52EA596BE794}" destId="{0D765B2F-CAB4-416A-9FC2-DAB105949A82}" srcOrd="0" destOrd="0" presId="urn:microsoft.com/office/officeart/2005/8/layout/vList3"/>
    <dgm:cxn modelId="{9D5F21DB-3956-4547-A94F-E1944D7BF8A7}" srcId="{72E8C926-041F-4474-8864-E013B1293E8C}" destId="{6466770F-358B-4AA9-BCF4-52EA596BE794}" srcOrd="0" destOrd="0" parTransId="{C062694B-154B-41C5-A802-7DBF5B945231}" sibTransId="{432FE0ED-3BB6-4624-82F7-CD9B5B4F52B2}"/>
    <dgm:cxn modelId="{F3A60CEC-E2D0-47A8-B8CE-811AECEDEDE9}" type="presOf" srcId="{31A55C0B-90EF-4484-B56E-4E59CC9CC2DB}" destId="{411D7659-7D2D-4B06-B56D-275C0E70B215}" srcOrd="0" destOrd="0" presId="urn:microsoft.com/office/officeart/2005/8/layout/vList3"/>
    <dgm:cxn modelId="{53999857-1B4A-4ECD-B6DA-4BA4E3EFC2FE}" type="presParOf" srcId="{8B5DAE33-40CB-4E73-80C2-FA0E20151CAA}" destId="{8F59E082-B5F4-44F5-8968-B32352510C65}" srcOrd="0" destOrd="0" presId="urn:microsoft.com/office/officeart/2005/8/layout/vList3"/>
    <dgm:cxn modelId="{26D2B736-FB93-414E-A2C7-83C12FD119EC}" type="presParOf" srcId="{8F59E082-B5F4-44F5-8968-B32352510C65}" destId="{A60B3F89-B0BE-4F0A-9F4E-AB2166870487}" srcOrd="0" destOrd="0" presId="urn:microsoft.com/office/officeart/2005/8/layout/vList3"/>
    <dgm:cxn modelId="{A6DE6851-82EA-4079-A950-FC8246212E3D}" type="presParOf" srcId="{8F59E082-B5F4-44F5-8968-B32352510C65}" destId="{0D765B2F-CAB4-416A-9FC2-DAB105949A82}" srcOrd="1" destOrd="0" presId="urn:microsoft.com/office/officeart/2005/8/layout/vList3"/>
    <dgm:cxn modelId="{56B639C5-8530-4965-B4E3-67D2198E28A2}" type="presParOf" srcId="{8B5DAE33-40CB-4E73-80C2-FA0E20151CAA}" destId="{14B7C33F-3E9F-4F4C-A234-06290F4447E4}" srcOrd="1" destOrd="0" presId="urn:microsoft.com/office/officeart/2005/8/layout/vList3"/>
    <dgm:cxn modelId="{018F58BD-FB05-4611-B201-19738898DAE3}" type="presParOf" srcId="{8B5DAE33-40CB-4E73-80C2-FA0E20151CAA}" destId="{8327C1F1-9F47-4393-8C5D-509726857375}" srcOrd="2" destOrd="0" presId="urn:microsoft.com/office/officeart/2005/8/layout/vList3"/>
    <dgm:cxn modelId="{97D46379-F5E4-4706-BF15-1E82DA8CABD4}" type="presParOf" srcId="{8327C1F1-9F47-4393-8C5D-509726857375}" destId="{9CCCE7CF-1C91-4ABD-B36A-3632CC81BD36}" srcOrd="0" destOrd="0" presId="urn:microsoft.com/office/officeart/2005/8/layout/vList3"/>
    <dgm:cxn modelId="{CF310C1C-20C3-44FE-8C82-4650E5A1920F}" type="presParOf" srcId="{8327C1F1-9F47-4393-8C5D-509726857375}" destId="{411D7659-7D2D-4B06-B56D-275C0E70B215}" srcOrd="1" destOrd="0" presId="urn:microsoft.com/office/officeart/2005/8/layout/vList3"/>
    <dgm:cxn modelId="{B94885BD-92F8-487F-B560-D1B703802215}" type="presParOf" srcId="{8B5DAE33-40CB-4E73-80C2-FA0E20151CAA}" destId="{CEDE843D-A66B-4A2A-8410-80588BE7690C}" srcOrd="3" destOrd="0" presId="urn:microsoft.com/office/officeart/2005/8/layout/vList3"/>
    <dgm:cxn modelId="{50CAC503-4289-46F0-869F-B9E33CCFBE61}" type="presParOf" srcId="{8B5DAE33-40CB-4E73-80C2-FA0E20151CAA}" destId="{B98792C1-AE60-4DE5-9802-E661FDE2DFFB}" srcOrd="4" destOrd="0" presId="urn:microsoft.com/office/officeart/2005/8/layout/vList3"/>
    <dgm:cxn modelId="{55658E0A-4754-463F-AB93-D5920F6B91DC}" type="presParOf" srcId="{B98792C1-AE60-4DE5-9802-E661FDE2DFFB}" destId="{8D759D11-0F29-44EC-B100-7800A702C7B2}" srcOrd="0" destOrd="0" presId="urn:microsoft.com/office/officeart/2005/8/layout/vList3"/>
    <dgm:cxn modelId="{AC779677-BCC7-45E2-92AE-6755D322191F}" type="presParOf" srcId="{B98792C1-AE60-4DE5-9802-E661FDE2DFFB}" destId="{6E3BF249-85DB-47E0-A250-E59797CF1288}"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9A20F0E-8006-479A-9186-2CE6AE16B429}" type="doc">
      <dgm:prSet loTypeId="urn:microsoft.com/office/officeart/2005/8/layout/bProcess4" loCatId="process" qsTypeId="urn:microsoft.com/office/officeart/2005/8/quickstyle/simple1" qsCatId="simple" csTypeId="urn:microsoft.com/office/officeart/2005/8/colors/accent1_4" csCatId="accent1" phldr="1"/>
      <dgm:spPr/>
      <dgm:t>
        <a:bodyPr/>
        <a:lstStyle/>
        <a:p>
          <a:endParaRPr lang="en-US"/>
        </a:p>
      </dgm:t>
    </dgm:pt>
    <dgm:pt modelId="{5D8FBB6F-7063-414C-8FD8-B1BAA60BB2FE}">
      <dgm:prSet phldrT="[Texto]"/>
      <dgm:spPr/>
      <dgm:t>
        <a:bodyPr/>
        <a:lstStyle/>
        <a:p>
          <a:pPr algn="r"/>
          <a:r>
            <a:rPr lang="es-CO" b="1" dirty="0"/>
            <a:t>En visitas y auditorías se evidenció mala administración del activo, se procedió a remover al depositario e iniciar acciones legales</a:t>
          </a:r>
          <a:endParaRPr lang="en-US" b="1" dirty="0"/>
        </a:p>
      </dgm:t>
    </dgm:pt>
    <dgm:pt modelId="{FD31A0CE-4077-4C7A-A506-E9A14CA7CFED}" type="parTrans" cxnId="{4650B0C4-750E-4D00-A569-018AE0E1D14B}">
      <dgm:prSet/>
      <dgm:spPr/>
      <dgm:t>
        <a:bodyPr/>
        <a:lstStyle/>
        <a:p>
          <a:endParaRPr lang="en-US"/>
        </a:p>
      </dgm:t>
    </dgm:pt>
    <dgm:pt modelId="{A499C95E-2C0C-4CBF-9DFF-121695C1479F}" type="sibTrans" cxnId="{4650B0C4-750E-4D00-A569-018AE0E1D14B}">
      <dgm:prSet/>
      <dgm:spPr/>
      <dgm:t>
        <a:bodyPr/>
        <a:lstStyle/>
        <a:p>
          <a:endParaRPr lang="en-US"/>
        </a:p>
      </dgm:t>
    </dgm:pt>
    <dgm:pt modelId="{172CF73E-AFC4-4EB5-8C43-398F6E34A00D}">
      <dgm:prSet phldrT="[Texto]"/>
      <dgm:spPr/>
      <dgm:t>
        <a:bodyPr/>
        <a:lstStyle/>
        <a:p>
          <a:pPr algn="r"/>
          <a:r>
            <a:rPr lang="es-CO" b="1" dirty="0"/>
            <a:t>Se realizó la modificación de administración en procura de mantener la sociedad activa </a:t>
          </a:r>
          <a:endParaRPr lang="en-US" b="1" dirty="0"/>
        </a:p>
      </dgm:t>
    </dgm:pt>
    <dgm:pt modelId="{376ECF01-E7C1-4776-9B79-EE334061F59C}" type="parTrans" cxnId="{7DD2240C-C436-4824-BC08-C0CBC9F2A979}">
      <dgm:prSet/>
      <dgm:spPr/>
      <dgm:t>
        <a:bodyPr/>
        <a:lstStyle/>
        <a:p>
          <a:endParaRPr lang="en-US"/>
        </a:p>
      </dgm:t>
    </dgm:pt>
    <dgm:pt modelId="{98C4755C-93F7-4392-B9CF-F1D01B805A72}" type="sibTrans" cxnId="{7DD2240C-C436-4824-BC08-C0CBC9F2A979}">
      <dgm:prSet/>
      <dgm:spPr/>
      <dgm:t>
        <a:bodyPr/>
        <a:lstStyle/>
        <a:p>
          <a:endParaRPr lang="en-US"/>
        </a:p>
      </dgm:t>
    </dgm:pt>
    <dgm:pt modelId="{BC7FD66A-9F31-4936-8F9A-85F88FD2DB82}">
      <dgm:prSet phldrT="[Texto]"/>
      <dgm:spPr/>
      <dgm:t>
        <a:bodyPr/>
        <a:lstStyle/>
        <a:p>
          <a:pPr algn="r"/>
          <a:r>
            <a:rPr lang="es-CO" b="1" dirty="0"/>
            <a:t>Actualmente la operación está avocada a la recuperación de títulos de deposito juridicial y saldos de la ejecución de contratos</a:t>
          </a:r>
          <a:endParaRPr lang="en-US" b="1" dirty="0"/>
        </a:p>
      </dgm:t>
    </dgm:pt>
    <dgm:pt modelId="{08176526-5A34-4E1F-804B-A59A1999592E}" type="parTrans" cxnId="{8F8A7148-8B93-4F4E-A2D1-6D5C50AD0C55}">
      <dgm:prSet/>
      <dgm:spPr/>
      <dgm:t>
        <a:bodyPr/>
        <a:lstStyle/>
        <a:p>
          <a:endParaRPr lang="en-US"/>
        </a:p>
      </dgm:t>
    </dgm:pt>
    <dgm:pt modelId="{6B54FF9B-8D3E-411D-8F5E-F15074D737D1}" type="sibTrans" cxnId="{8F8A7148-8B93-4F4E-A2D1-6D5C50AD0C55}">
      <dgm:prSet/>
      <dgm:spPr/>
      <dgm:t>
        <a:bodyPr/>
        <a:lstStyle/>
        <a:p>
          <a:endParaRPr lang="en-US"/>
        </a:p>
      </dgm:t>
    </dgm:pt>
    <dgm:pt modelId="{8279A40A-EF67-4700-8793-FB83B2CDEA33}">
      <dgm:prSet phldrT="[Texto]"/>
      <dgm:spPr/>
      <dgm:t>
        <a:bodyPr/>
        <a:lstStyle/>
        <a:p>
          <a:pPr algn="r"/>
          <a:r>
            <a:rPr lang="es-CO" b="1" dirty="0"/>
            <a:t>La sociedad cuenta con un contrato en ejecución con ETB, estado optimo de cumplimiento</a:t>
          </a:r>
          <a:endParaRPr lang="en-US" b="1" dirty="0"/>
        </a:p>
      </dgm:t>
    </dgm:pt>
    <dgm:pt modelId="{685C429D-0704-4DB4-8BC9-04038448B739}" type="parTrans" cxnId="{E4FCFA5B-2FD9-4FD3-B553-3D1040575073}">
      <dgm:prSet/>
      <dgm:spPr/>
      <dgm:t>
        <a:bodyPr/>
        <a:lstStyle/>
        <a:p>
          <a:endParaRPr lang="en-US"/>
        </a:p>
      </dgm:t>
    </dgm:pt>
    <dgm:pt modelId="{44F62859-BC5D-496B-B9FD-519DD0A50ED5}" type="sibTrans" cxnId="{E4FCFA5B-2FD9-4FD3-B553-3D1040575073}">
      <dgm:prSet/>
      <dgm:spPr/>
      <dgm:t>
        <a:bodyPr/>
        <a:lstStyle/>
        <a:p>
          <a:endParaRPr lang="en-US"/>
        </a:p>
      </dgm:t>
    </dgm:pt>
    <dgm:pt modelId="{0EAEDD5F-7BDD-443F-A669-50087D59A4E3}">
      <dgm:prSet phldrT="[Texto]"/>
      <dgm:spPr/>
      <dgm:t>
        <a:bodyPr/>
        <a:lstStyle/>
        <a:p>
          <a:pPr algn="r"/>
          <a:r>
            <a:rPr lang="es-CO" b="1" dirty="0"/>
            <a:t>Se efectuaron cambios en la estructura de la compañía, en procura de generar nuevas líneas de negocio</a:t>
          </a:r>
          <a:endParaRPr lang="en-US" b="1" dirty="0"/>
        </a:p>
      </dgm:t>
    </dgm:pt>
    <dgm:pt modelId="{32C3ECE0-3889-429C-8070-43CC61E58EBD}" type="parTrans" cxnId="{FAC66F93-A353-4FCC-BA65-709ACB5FC13E}">
      <dgm:prSet/>
      <dgm:spPr/>
      <dgm:t>
        <a:bodyPr/>
        <a:lstStyle/>
        <a:p>
          <a:endParaRPr lang="en-US"/>
        </a:p>
      </dgm:t>
    </dgm:pt>
    <dgm:pt modelId="{7FFA0637-99C9-47EA-A7CE-D549ABF3219A}" type="sibTrans" cxnId="{FAC66F93-A353-4FCC-BA65-709ACB5FC13E}">
      <dgm:prSet/>
      <dgm:spPr/>
      <dgm:t>
        <a:bodyPr/>
        <a:lstStyle/>
        <a:p>
          <a:endParaRPr lang="en-US"/>
        </a:p>
      </dgm:t>
    </dgm:pt>
    <dgm:pt modelId="{AB167B6B-6986-48F4-9DF7-84BF9DF1C572}" type="pres">
      <dgm:prSet presAssocID="{99A20F0E-8006-479A-9186-2CE6AE16B429}" presName="Name0" presStyleCnt="0">
        <dgm:presLayoutVars>
          <dgm:dir/>
          <dgm:resizeHandles/>
        </dgm:presLayoutVars>
      </dgm:prSet>
      <dgm:spPr/>
    </dgm:pt>
    <dgm:pt modelId="{61CB6855-472B-4370-86FC-1B2F660F33A8}" type="pres">
      <dgm:prSet presAssocID="{5D8FBB6F-7063-414C-8FD8-B1BAA60BB2FE}" presName="compNode" presStyleCnt="0"/>
      <dgm:spPr/>
    </dgm:pt>
    <dgm:pt modelId="{4C58EBBD-CAB6-4996-8966-92F094AAE6D2}" type="pres">
      <dgm:prSet presAssocID="{5D8FBB6F-7063-414C-8FD8-B1BAA60BB2FE}" presName="dummyConnPt" presStyleCnt="0"/>
      <dgm:spPr/>
    </dgm:pt>
    <dgm:pt modelId="{B647520E-4C55-4139-99C7-902AF0B118C2}" type="pres">
      <dgm:prSet presAssocID="{5D8FBB6F-7063-414C-8FD8-B1BAA60BB2FE}" presName="node" presStyleLbl="node1" presStyleIdx="0" presStyleCnt="5">
        <dgm:presLayoutVars>
          <dgm:bulletEnabled val="1"/>
        </dgm:presLayoutVars>
      </dgm:prSet>
      <dgm:spPr/>
    </dgm:pt>
    <dgm:pt modelId="{1D763E1A-FA04-405D-BA7D-42E6AB6CA29F}" type="pres">
      <dgm:prSet presAssocID="{A499C95E-2C0C-4CBF-9DFF-121695C1479F}" presName="sibTrans" presStyleLbl="bgSibTrans2D1" presStyleIdx="0" presStyleCnt="4"/>
      <dgm:spPr/>
    </dgm:pt>
    <dgm:pt modelId="{2E3785CC-7887-4FE6-A458-253A2E659107}" type="pres">
      <dgm:prSet presAssocID="{172CF73E-AFC4-4EB5-8C43-398F6E34A00D}" presName="compNode" presStyleCnt="0"/>
      <dgm:spPr/>
    </dgm:pt>
    <dgm:pt modelId="{064300BA-7AB7-4569-A1A9-B8ADFD95A435}" type="pres">
      <dgm:prSet presAssocID="{172CF73E-AFC4-4EB5-8C43-398F6E34A00D}" presName="dummyConnPt" presStyleCnt="0"/>
      <dgm:spPr/>
    </dgm:pt>
    <dgm:pt modelId="{A16ED012-BBE6-402B-806D-833A0BDA7B73}" type="pres">
      <dgm:prSet presAssocID="{172CF73E-AFC4-4EB5-8C43-398F6E34A00D}" presName="node" presStyleLbl="node1" presStyleIdx="1" presStyleCnt="5">
        <dgm:presLayoutVars>
          <dgm:bulletEnabled val="1"/>
        </dgm:presLayoutVars>
      </dgm:prSet>
      <dgm:spPr/>
    </dgm:pt>
    <dgm:pt modelId="{7A77F7B9-327C-4162-8C87-735ABAC02C46}" type="pres">
      <dgm:prSet presAssocID="{98C4755C-93F7-4392-B9CF-F1D01B805A72}" presName="sibTrans" presStyleLbl="bgSibTrans2D1" presStyleIdx="1" presStyleCnt="4"/>
      <dgm:spPr/>
    </dgm:pt>
    <dgm:pt modelId="{AAFB71C8-786D-4EE1-B94C-6D44761091EF}" type="pres">
      <dgm:prSet presAssocID="{BC7FD66A-9F31-4936-8F9A-85F88FD2DB82}" presName="compNode" presStyleCnt="0"/>
      <dgm:spPr/>
    </dgm:pt>
    <dgm:pt modelId="{7FD35B39-E003-4230-A1C9-C558DA7CFA52}" type="pres">
      <dgm:prSet presAssocID="{BC7FD66A-9F31-4936-8F9A-85F88FD2DB82}" presName="dummyConnPt" presStyleCnt="0"/>
      <dgm:spPr/>
    </dgm:pt>
    <dgm:pt modelId="{9CC8A206-E453-47A2-9669-840EAF4122A8}" type="pres">
      <dgm:prSet presAssocID="{BC7FD66A-9F31-4936-8F9A-85F88FD2DB82}" presName="node" presStyleLbl="node1" presStyleIdx="2" presStyleCnt="5">
        <dgm:presLayoutVars>
          <dgm:bulletEnabled val="1"/>
        </dgm:presLayoutVars>
      </dgm:prSet>
      <dgm:spPr/>
    </dgm:pt>
    <dgm:pt modelId="{4D4F33B9-634C-454B-9B9A-52F003DF6B60}" type="pres">
      <dgm:prSet presAssocID="{6B54FF9B-8D3E-411D-8F5E-F15074D737D1}" presName="sibTrans" presStyleLbl="bgSibTrans2D1" presStyleIdx="2" presStyleCnt="4"/>
      <dgm:spPr/>
    </dgm:pt>
    <dgm:pt modelId="{5BC738F2-E9DD-4A73-9CAC-AAC6754F57CF}" type="pres">
      <dgm:prSet presAssocID="{8279A40A-EF67-4700-8793-FB83B2CDEA33}" presName="compNode" presStyleCnt="0"/>
      <dgm:spPr/>
    </dgm:pt>
    <dgm:pt modelId="{C5328F47-5ADB-4386-ABB0-EA3ED327ACA0}" type="pres">
      <dgm:prSet presAssocID="{8279A40A-EF67-4700-8793-FB83B2CDEA33}" presName="dummyConnPt" presStyleCnt="0"/>
      <dgm:spPr/>
    </dgm:pt>
    <dgm:pt modelId="{622BC7C8-D125-4504-9C26-C369DA19ECF3}" type="pres">
      <dgm:prSet presAssocID="{8279A40A-EF67-4700-8793-FB83B2CDEA33}" presName="node" presStyleLbl="node1" presStyleIdx="3" presStyleCnt="5">
        <dgm:presLayoutVars>
          <dgm:bulletEnabled val="1"/>
        </dgm:presLayoutVars>
      </dgm:prSet>
      <dgm:spPr/>
    </dgm:pt>
    <dgm:pt modelId="{2C5DF32B-7DE0-49EC-B2D5-6F2DAD180324}" type="pres">
      <dgm:prSet presAssocID="{44F62859-BC5D-496B-B9FD-519DD0A50ED5}" presName="sibTrans" presStyleLbl="bgSibTrans2D1" presStyleIdx="3" presStyleCnt="4"/>
      <dgm:spPr/>
    </dgm:pt>
    <dgm:pt modelId="{6DE8D8DB-11DA-49C3-A8A5-80FF3A54B0D5}" type="pres">
      <dgm:prSet presAssocID="{0EAEDD5F-7BDD-443F-A669-50087D59A4E3}" presName="compNode" presStyleCnt="0"/>
      <dgm:spPr/>
    </dgm:pt>
    <dgm:pt modelId="{8FEEA77C-1159-4574-BC04-C6FB8D011B1E}" type="pres">
      <dgm:prSet presAssocID="{0EAEDD5F-7BDD-443F-A669-50087D59A4E3}" presName="dummyConnPt" presStyleCnt="0"/>
      <dgm:spPr/>
    </dgm:pt>
    <dgm:pt modelId="{AC8FD4A3-9668-44BB-BD67-6712BC46F89D}" type="pres">
      <dgm:prSet presAssocID="{0EAEDD5F-7BDD-443F-A669-50087D59A4E3}" presName="node" presStyleLbl="node1" presStyleIdx="4" presStyleCnt="5">
        <dgm:presLayoutVars>
          <dgm:bulletEnabled val="1"/>
        </dgm:presLayoutVars>
      </dgm:prSet>
      <dgm:spPr/>
    </dgm:pt>
  </dgm:ptLst>
  <dgm:cxnLst>
    <dgm:cxn modelId="{7DD2240C-C436-4824-BC08-C0CBC9F2A979}" srcId="{99A20F0E-8006-479A-9186-2CE6AE16B429}" destId="{172CF73E-AFC4-4EB5-8C43-398F6E34A00D}" srcOrd="1" destOrd="0" parTransId="{376ECF01-E7C1-4776-9B79-EE334061F59C}" sibTransId="{98C4755C-93F7-4392-B9CF-F1D01B805A72}"/>
    <dgm:cxn modelId="{EBBA2C17-A8AF-4815-937C-CD006A1C3841}" type="presOf" srcId="{172CF73E-AFC4-4EB5-8C43-398F6E34A00D}" destId="{A16ED012-BBE6-402B-806D-833A0BDA7B73}" srcOrd="0" destOrd="0" presId="urn:microsoft.com/office/officeart/2005/8/layout/bProcess4"/>
    <dgm:cxn modelId="{9C937025-6780-4C7C-B03F-9A7136A4A810}" type="presOf" srcId="{98C4755C-93F7-4392-B9CF-F1D01B805A72}" destId="{7A77F7B9-327C-4162-8C87-735ABAC02C46}" srcOrd="0" destOrd="0" presId="urn:microsoft.com/office/officeart/2005/8/layout/bProcess4"/>
    <dgm:cxn modelId="{40BAD43C-2968-4D89-A49C-753193DCCCDA}" type="presOf" srcId="{8279A40A-EF67-4700-8793-FB83B2CDEA33}" destId="{622BC7C8-D125-4504-9C26-C369DA19ECF3}" srcOrd="0" destOrd="0" presId="urn:microsoft.com/office/officeart/2005/8/layout/bProcess4"/>
    <dgm:cxn modelId="{B41E0746-C190-4FD7-A0EF-094AFBCEFD01}" type="presOf" srcId="{A499C95E-2C0C-4CBF-9DFF-121695C1479F}" destId="{1D763E1A-FA04-405D-BA7D-42E6AB6CA29F}" srcOrd="0" destOrd="0" presId="urn:microsoft.com/office/officeart/2005/8/layout/bProcess4"/>
    <dgm:cxn modelId="{8F8A7148-8B93-4F4E-A2D1-6D5C50AD0C55}" srcId="{99A20F0E-8006-479A-9186-2CE6AE16B429}" destId="{BC7FD66A-9F31-4936-8F9A-85F88FD2DB82}" srcOrd="2" destOrd="0" parTransId="{08176526-5A34-4E1F-804B-A59A1999592E}" sibTransId="{6B54FF9B-8D3E-411D-8F5E-F15074D737D1}"/>
    <dgm:cxn modelId="{97BC1249-B8B7-43CD-9197-42FC00DE6226}" type="presOf" srcId="{99A20F0E-8006-479A-9186-2CE6AE16B429}" destId="{AB167B6B-6986-48F4-9DF7-84BF9DF1C572}" srcOrd="0" destOrd="0" presId="urn:microsoft.com/office/officeart/2005/8/layout/bProcess4"/>
    <dgm:cxn modelId="{E4FCFA5B-2FD9-4FD3-B553-3D1040575073}" srcId="{99A20F0E-8006-479A-9186-2CE6AE16B429}" destId="{8279A40A-EF67-4700-8793-FB83B2CDEA33}" srcOrd="3" destOrd="0" parTransId="{685C429D-0704-4DB4-8BC9-04038448B739}" sibTransId="{44F62859-BC5D-496B-B9FD-519DD0A50ED5}"/>
    <dgm:cxn modelId="{FAC66F93-A353-4FCC-BA65-709ACB5FC13E}" srcId="{99A20F0E-8006-479A-9186-2CE6AE16B429}" destId="{0EAEDD5F-7BDD-443F-A669-50087D59A4E3}" srcOrd="4" destOrd="0" parTransId="{32C3ECE0-3889-429C-8070-43CC61E58EBD}" sibTransId="{7FFA0637-99C9-47EA-A7CE-D549ABF3219A}"/>
    <dgm:cxn modelId="{EC92C1A5-CABE-40B5-A399-F1470BD55320}" type="presOf" srcId="{5D8FBB6F-7063-414C-8FD8-B1BAA60BB2FE}" destId="{B647520E-4C55-4139-99C7-902AF0B118C2}" srcOrd="0" destOrd="0" presId="urn:microsoft.com/office/officeart/2005/8/layout/bProcess4"/>
    <dgm:cxn modelId="{3A22E2A9-DAAC-43F5-AB89-10EFA5633A38}" type="presOf" srcId="{BC7FD66A-9F31-4936-8F9A-85F88FD2DB82}" destId="{9CC8A206-E453-47A2-9669-840EAF4122A8}" srcOrd="0" destOrd="0" presId="urn:microsoft.com/office/officeart/2005/8/layout/bProcess4"/>
    <dgm:cxn modelId="{8289C6AD-A09C-4BB6-89FD-FBE1E340311A}" type="presOf" srcId="{44F62859-BC5D-496B-B9FD-519DD0A50ED5}" destId="{2C5DF32B-7DE0-49EC-B2D5-6F2DAD180324}" srcOrd="0" destOrd="0" presId="urn:microsoft.com/office/officeart/2005/8/layout/bProcess4"/>
    <dgm:cxn modelId="{272508AE-ED69-43C1-82C4-3959EF0ADC57}" type="presOf" srcId="{0EAEDD5F-7BDD-443F-A669-50087D59A4E3}" destId="{AC8FD4A3-9668-44BB-BD67-6712BC46F89D}" srcOrd="0" destOrd="0" presId="urn:microsoft.com/office/officeart/2005/8/layout/bProcess4"/>
    <dgm:cxn modelId="{4650B0C4-750E-4D00-A569-018AE0E1D14B}" srcId="{99A20F0E-8006-479A-9186-2CE6AE16B429}" destId="{5D8FBB6F-7063-414C-8FD8-B1BAA60BB2FE}" srcOrd="0" destOrd="0" parTransId="{FD31A0CE-4077-4C7A-A506-E9A14CA7CFED}" sibTransId="{A499C95E-2C0C-4CBF-9DFF-121695C1479F}"/>
    <dgm:cxn modelId="{BB1D3AEA-38B6-4EE5-881F-BA20049C0D89}" type="presOf" srcId="{6B54FF9B-8D3E-411D-8F5E-F15074D737D1}" destId="{4D4F33B9-634C-454B-9B9A-52F003DF6B60}" srcOrd="0" destOrd="0" presId="urn:microsoft.com/office/officeart/2005/8/layout/bProcess4"/>
    <dgm:cxn modelId="{475F3B1E-9103-4107-8E4B-0E9B31F1F936}" type="presParOf" srcId="{AB167B6B-6986-48F4-9DF7-84BF9DF1C572}" destId="{61CB6855-472B-4370-86FC-1B2F660F33A8}" srcOrd="0" destOrd="0" presId="urn:microsoft.com/office/officeart/2005/8/layout/bProcess4"/>
    <dgm:cxn modelId="{DA59E635-BF24-4BCD-A850-E0D79E3FDEAF}" type="presParOf" srcId="{61CB6855-472B-4370-86FC-1B2F660F33A8}" destId="{4C58EBBD-CAB6-4996-8966-92F094AAE6D2}" srcOrd="0" destOrd="0" presId="urn:microsoft.com/office/officeart/2005/8/layout/bProcess4"/>
    <dgm:cxn modelId="{BF83D2B4-DF95-4E20-BF8C-771176FA136A}" type="presParOf" srcId="{61CB6855-472B-4370-86FC-1B2F660F33A8}" destId="{B647520E-4C55-4139-99C7-902AF0B118C2}" srcOrd="1" destOrd="0" presId="urn:microsoft.com/office/officeart/2005/8/layout/bProcess4"/>
    <dgm:cxn modelId="{951A43C1-F1BB-48BA-8E3D-689755CE5396}" type="presParOf" srcId="{AB167B6B-6986-48F4-9DF7-84BF9DF1C572}" destId="{1D763E1A-FA04-405D-BA7D-42E6AB6CA29F}" srcOrd="1" destOrd="0" presId="urn:microsoft.com/office/officeart/2005/8/layout/bProcess4"/>
    <dgm:cxn modelId="{DE10D6EB-4864-4C83-AD17-FED156DCE00A}" type="presParOf" srcId="{AB167B6B-6986-48F4-9DF7-84BF9DF1C572}" destId="{2E3785CC-7887-4FE6-A458-253A2E659107}" srcOrd="2" destOrd="0" presId="urn:microsoft.com/office/officeart/2005/8/layout/bProcess4"/>
    <dgm:cxn modelId="{4B8E3845-2F8A-4CD5-93FA-0742E80C5108}" type="presParOf" srcId="{2E3785CC-7887-4FE6-A458-253A2E659107}" destId="{064300BA-7AB7-4569-A1A9-B8ADFD95A435}" srcOrd="0" destOrd="0" presId="urn:microsoft.com/office/officeart/2005/8/layout/bProcess4"/>
    <dgm:cxn modelId="{FECC9EB9-62D9-4541-8072-599A7B9A398F}" type="presParOf" srcId="{2E3785CC-7887-4FE6-A458-253A2E659107}" destId="{A16ED012-BBE6-402B-806D-833A0BDA7B73}" srcOrd="1" destOrd="0" presId="urn:microsoft.com/office/officeart/2005/8/layout/bProcess4"/>
    <dgm:cxn modelId="{BF4A4121-72E4-4CCC-9A43-14905D11A8A8}" type="presParOf" srcId="{AB167B6B-6986-48F4-9DF7-84BF9DF1C572}" destId="{7A77F7B9-327C-4162-8C87-735ABAC02C46}" srcOrd="3" destOrd="0" presId="urn:microsoft.com/office/officeart/2005/8/layout/bProcess4"/>
    <dgm:cxn modelId="{DD930E34-5879-4BF2-9758-AC2BBB078734}" type="presParOf" srcId="{AB167B6B-6986-48F4-9DF7-84BF9DF1C572}" destId="{AAFB71C8-786D-4EE1-B94C-6D44761091EF}" srcOrd="4" destOrd="0" presId="urn:microsoft.com/office/officeart/2005/8/layout/bProcess4"/>
    <dgm:cxn modelId="{E152CA41-F762-49CF-90F2-30E7FDAFEB33}" type="presParOf" srcId="{AAFB71C8-786D-4EE1-B94C-6D44761091EF}" destId="{7FD35B39-E003-4230-A1C9-C558DA7CFA52}" srcOrd="0" destOrd="0" presId="urn:microsoft.com/office/officeart/2005/8/layout/bProcess4"/>
    <dgm:cxn modelId="{99D23935-D69C-4FAD-A47B-AC0C50131EA8}" type="presParOf" srcId="{AAFB71C8-786D-4EE1-B94C-6D44761091EF}" destId="{9CC8A206-E453-47A2-9669-840EAF4122A8}" srcOrd="1" destOrd="0" presId="urn:microsoft.com/office/officeart/2005/8/layout/bProcess4"/>
    <dgm:cxn modelId="{CA344B20-22E0-4E8E-8F5E-C2A528151DC4}" type="presParOf" srcId="{AB167B6B-6986-48F4-9DF7-84BF9DF1C572}" destId="{4D4F33B9-634C-454B-9B9A-52F003DF6B60}" srcOrd="5" destOrd="0" presId="urn:microsoft.com/office/officeart/2005/8/layout/bProcess4"/>
    <dgm:cxn modelId="{643DF5AD-4F15-4654-9F61-7B6058BC221F}" type="presParOf" srcId="{AB167B6B-6986-48F4-9DF7-84BF9DF1C572}" destId="{5BC738F2-E9DD-4A73-9CAC-AAC6754F57CF}" srcOrd="6" destOrd="0" presId="urn:microsoft.com/office/officeart/2005/8/layout/bProcess4"/>
    <dgm:cxn modelId="{3D35C6D5-BA35-46F5-AFFC-1ADB736BAFD0}" type="presParOf" srcId="{5BC738F2-E9DD-4A73-9CAC-AAC6754F57CF}" destId="{C5328F47-5ADB-4386-ABB0-EA3ED327ACA0}" srcOrd="0" destOrd="0" presId="urn:microsoft.com/office/officeart/2005/8/layout/bProcess4"/>
    <dgm:cxn modelId="{582C7E58-8AF0-4AA4-9007-07F0DDEA6F6D}" type="presParOf" srcId="{5BC738F2-E9DD-4A73-9CAC-AAC6754F57CF}" destId="{622BC7C8-D125-4504-9C26-C369DA19ECF3}" srcOrd="1" destOrd="0" presId="urn:microsoft.com/office/officeart/2005/8/layout/bProcess4"/>
    <dgm:cxn modelId="{5A80D9F7-9AEE-4B75-80DC-287FCFB2F2B9}" type="presParOf" srcId="{AB167B6B-6986-48F4-9DF7-84BF9DF1C572}" destId="{2C5DF32B-7DE0-49EC-B2D5-6F2DAD180324}" srcOrd="7" destOrd="0" presId="urn:microsoft.com/office/officeart/2005/8/layout/bProcess4"/>
    <dgm:cxn modelId="{642FF0A6-A26D-44D0-941D-99E9DBA150AB}" type="presParOf" srcId="{AB167B6B-6986-48F4-9DF7-84BF9DF1C572}" destId="{6DE8D8DB-11DA-49C3-A8A5-80FF3A54B0D5}" srcOrd="8" destOrd="0" presId="urn:microsoft.com/office/officeart/2005/8/layout/bProcess4"/>
    <dgm:cxn modelId="{47F7C54B-AA95-4BB7-B3FB-82BE734ECE05}" type="presParOf" srcId="{6DE8D8DB-11DA-49C3-A8A5-80FF3A54B0D5}" destId="{8FEEA77C-1159-4574-BC04-C6FB8D011B1E}" srcOrd="0" destOrd="0" presId="urn:microsoft.com/office/officeart/2005/8/layout/bProcess4"/>
    <dgm:cxn modelId="{7ACEED33-B3E3-4BA0-8747-F91AD55115FA}" type="presParOf" srcId="{6DE8D8DB-11DA-49C3-A8A5-80FF3A54B0D5}" destId="{AC8FD4A3-9668-44BB-BD67-6712BC46F89D}"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09CA3D0-99AC-4833-BC48-C8B8331EF0B2}" type="doc">
      <dgm:prSet loTypeId="urn:microsoft.com/office/officeart/2005/8/layout/arrow6" loCatId="relationship" qsTypeId="urn:microsoft.com/office/officeart/2005/8/quickstyle/simple2" qsCatId="simple" csTypeId="urn:microsoft.com/office/officeart/2005/8/colors/colorful2" csCatId="colorful" phldr="1"/>
      <dgm:spPr/>
      <dgm:t>
        <a:bodyPr/>
        <a:lstStyle/>
        <a:p>
          <a:endParaRPr lang="en-US"/>
        </a:p>
      </dgm:t>
    </dgm:pt>
    <dgm:pt modelId="{21DDB28B-5AD3-4295-BC92-8AE33750BB43}">
      <dgm:prSet phldrT="[Texto]"/>
      <dgm:spPr/>
      <dgm:t>
        <a:bodyPr/>
        <a:lstStyle/>
        <a:p>
          <a:r>
            <a:rPr lang="es-CO" b="1" dirty="0" err="1"/>
            <a:t>Coperativa</a:t>
          </a:r>
          <a:endParaRPr lang="en-US" b="1" dirty="0"/>
        </a:p>
      </dgm:t>
    </dgm:pt>
    <dgm:pt modelId="{37EB2664-F182-4F7A-A429-E59D35292705}" type="parTrans" cxnId="{CF36FAA6-5E5C-46CA-80C3-E07CB9756FED}">
      <dgm:prSet/>
      <dgm:spPr/>
      <dgm:t>
        <a:bodyPr/>
        <a:lstStyle/>
        <a:p>
          <a:endParaRPr lang="en-US"/>
        </a:p>
      </dgm:t>
    </dgm:pt>
    <dgm:pt modelId="{FEB10719-E6C2-484D-B376-52C7F73F262E}" type="sibTrans" cxnId="{CF36FAA6-5E5C-46CA-80C3-E07CB9756FED}">
      <dgm:prSet/>
      <dgm:spPr/>
      <dgm:t>
        <a:bodyPr/>
        <a:lstStyle/>
        <a:p>
          <a:endParaRPr lang="en-US"/>
        </a:p>
      </dgm:t>
    </dgm:pt>
    <dgm:pt modelId="{38364D81-9D1B-42C1-B293-CD8BA93C2FDA}">
      <dgm:prSet phldrT="[Texto]"/>
      <dgm:spPr/>
      <dgm:t>
        <a:bodyPr/>
        <a:lstStyle/>
        <a:p>
          <a:r>
            <a:rPr lang="es-CO" b="1" dirty="0"/>
            <a:t>Establecimientos de Comercio</a:t>
          </a:r>
          <a:endParaRPr lang="en-US" b="1" dirty="0"/>
        </a:p>
      </dgm:t>
    </dgm:pt>
    <dgm:pt modelId="{CA0BFF65-577D-411D-B760-786D82BDA405}" type="parTrans" cxnId="{336A094C-91BA-4AAC-96AC-5A4571B6E573}">
      <dgm:prSet/>
      <dgm:spPr/>
      <dgm:t>
        <a:bodyPr/>
        <a:lstStyle/>
        <a:p>
          <a:endParaRPr lang="en-US"/>
        </a:p>
      </dgm:t>
    </dgm:pt>
    <dgm:pt modelId="{2B794CFF-69FB-4B59-BBE0-A3947A48FC1B}" type="sibTrans" cxnId="{336A094C-91BA-4AAC-96AC-5A4571B6E573}">
      <dgm:prSet/>
      <dgm:spPr/>
      <dgm:t>
        <a:bodyPr/>
        <a:lstStyle/>
        <a:p>
          <a:endParaRPr lang="en-US"/>
        </a:p>
      </dgm:t>
    </dgm:pt>
    <dgm:pt modelId="{02031AA7-C789-428C-8548-9282C8C2A53E}" type="pres">
      <dgm:prSet presAssocID="{609CA3D0-99AC-4833-BC48-C8B8331EF0B2}" presName="compositeShape" presStyleCnt="0">
        <dgm:presLayoutVars>
          <dgm:chMax val="2"/>
          <dgm:dir/>
          <dgm:resizeHandles val="exact"/>
        </dgm:presLayoutVars>
      </dgm:prSet>
      <dgm:spPr/>
    </dgm:pt>
    <dgm:pt modelId="{35ECB1FC-D6C9-485E-B409-DD07315371C9}" type="pres">
      <dgm:prSet presAssocID="{609CA3D0-99AC-4833-BC48-C8B8331EF0B2}" presName="ribbon" presStyleLbl="node1" presStyleIdx="0" presStyleCnt="1" custScaleY="55156" custLinFactNeighborX="38684" custLinFactNeighborY="-1440"/>
      <dgm:spPr/>
    </dgm:pt>
    <dgm:pt modelId="{24041697-7990-41E8-8862-2BFEB426B4C9}" type="pres">
      <dgm:prSet presAssocID="{609CA3D0-99AC-4833-BC48-C8B8331EF0B2}" presName="leftArrowText" presStyleLbl="node1" presStyleIdx="0" presStyleCnt="1">
        <dgm:presLayoutVars>
          <dgm:chMax val="0"/>
          <dgm:bulletEnabled val="1"/>
        </dgm:presLayoutVars>
      </dgm:prSet>
      <dgm:spPr/>
    </dgm:pt>
    <dgm:pt modelId="{613C14AD-41B8-4B0C-8051-5C35D8D9058D}" type="pres">
      <dgm:prSet presAssocID="{609CA3D0-99AC-4833-BC48-C8B8331EF0B2}" presName="rightArrowText" presStyleLbl="node1" presStyleIdx="0" presStyleCnt="1" custScaleY="58260" custLinFactNeighborX="-1220" custLinFactNeighborY="-6166">
        <dgm:presLayoutVars>
          <dgm:chMax val="0"/>
          <dgm:bulletEnabled val="1"/>
        </dgm:presLayoutVars>
      </dgm:prSet>
      <dgm:spPr/>
    </dgm:pt>
  </dgm:ptLst>
  <dgm:cxnLst>
    <dgm:cxn modelId="{E5E4BC4A-B5EC-497A-834E-D22F0F03660B}" type="presOf" srcId="{609CA3D0-99AC-4833-BC48-C8B8331EF0B2}" destId="{02031AA7-C789-428C-8548-9282C8C2A53E}" srcOrd="0" destOrd="0" presId="urn:microsoft.com/office/officeart/2005/8/layout/arrow6"/>
    <dgm:cxn modelId="{336A094C-91BA-4AAC-96AC-5A4571B6E573}" srcId="{609CA3D0-99AC-4833-BC48-C8B8331EF0B2}" destId="{38364D81-9D1B-42C1-B293-CD8BA93C2FDA}" srcOrd="1" destOrd="0" parTransId="{CA0BFF65-577D-411D-B760-786D82BDA405}" sibTransId="{2B794CFF-69FB-4B59-BBE0-A3947A48FC1B}"/>
    <dgm:cxn modelId="{CF36FAA6-5E5C-46CA-80C3-E07CB9756FED}" srcId="{609CA3D0-99AC-4833-BC48-C8B8331EF0B2}" destId="{21DDB28B-5AD3-4295-BC92-8AE33750BB43}" srcOrd="0" destOrd="0" parTransId="{37EB2664-F182-4F7A-A429-E59D35292705}" sibTransId="{FEB10719-E6C2-484D-B376-52C7F73F262E}"/>
    <dgm:cxn modelId="{3B3E52A9-6CF7-49A4-A51B-2A1DA089B2C9}" type="presOf" srcId="{21DDB28B-5AD3-4295-BC92-8AE33750BB43}" destId="{24041697-7990-41E8-8862-2BFEB426B4C9}" srcOrd="0" destOrd="0" presId="urn:microsoft.com/office/officeart/2005/8/layout/arrow6"/>
    <dgm:cxn modelId="{496259EE-6FDD-434E-8ED5-781258EE5E7B}" type="presOf" srcId="{38364D81-9D1B-42C1-B293-CD8BA93C2FDA}" destId="{613C14AD-41B8-4B0C-8051-5C35D8D9058D}" srcOrd="0" destOrd="0" presId="urn:microsoft.com/office/officeart/2005/8/layout/arrow6"/>
    <dgm:cxn modelId="{871BAFE5-A5C6-4888-8852-C5A09FADBA2B}" type="presParOf" srcId="{02031AA7-C789-428C-8548-9282C8C2A53E}" destId="{35ECB1FC-D6C9-485E-B409-DD07315371C9}" srcOrd="0" destOrd="0" presId="urn:microsoft.com/office/officeart/2005/8/layout/arrow6"/>
    <dgm:cxn modelId="{E4A94608-4DF9-473D-8E56-08234CA11C4D}" type="presParOf" srcId="{02031AA7-C789-428C-8548-9282C8C2A53E}" destId="{24041697-7990-41E8-8862-2BFEB426B4C9}" srcOrd="1" destOrd="0" presId="urn:microsoft.com/office/officeart/2005/8/layout/arrow6"/>
    <dgm:cxn modelId="{9141178B-DB46-4F9A-A841-EA0E2C21FD51}" type="presParOf" srcId="{02031AA7-C789-428C-8548-9282C8C2A53E}" destId="{613C14AD-41B8-4B0C-8051-5C35D8D9058D}" srcOrd="2" destOrd="0" presId="urn:microsoft.com/office/officeart/2005/8/layout/arrow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F2DAE32-19B2-4DDA-A008-AD3B4889B4D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CO"/>
        </a:p>
      </dgm:t>
    </dgm:pt>
    <dgm:pt modelId="{C1C4DFF2-946F-49B8-862C-2D76530C4A31}">
      <dgm:prSet phldrT="[Texto]"/>
      <dgm:spPr/>
      <dgm:t>
        <a:bodyPr/>
        <a:lstStyle/>
        <a:p>
          <a:r>
            <a:rPr lang="es-CO" b="1" dirty="0"/>
            <a:t>Adquisición del inventario</a:t>
          </a:r>
        </a:p>
      </dgm:t>
    </dgm:pt>
    <dgm:pt modelId="{2243A04B-3E22-47AE-8C13-8FC3EFF53F40}" type="parTrans" cxnId="{CA3B55EC-6A4F-469B-9301-C738E725BA3D}">
      <dgm:prSet/>
      <dgm:spPr/>
      <dgm:t>
        <a:bodyPr/>
        <a:lstStyle/>
        <a:p>
          <a:endParaRPr lang="es-CO"/>
        </a:p>
      </dgm:t>
    </dgm:pt>
    <dgm:pt modelId="{CA77B72E-D400-459C-BB54-0146894F00D4}" type="sibTrans" cxnId="{CA3B55EC-6A4F-469B-9301-C738E725BA3D}">
      <dgm:prSet/>
      <dgm:spPr/>
      <dgm:t>
        <a:bodyPr/>
        <a:lstStyle/>
        <a:p>
          <a:endParaRPr lang="es-CO"/>
        </a:p>
      </dgm:t>
    </dgm:pt>
    <dgm:pt modelId="{24214443-42CC-4066-854C-2044849ED9C1}">
      <dgm:prSet phldrT="[Texto]"/>
      <dgm:spPr/>
      <dgm:t>
        <a:bodyPr/>
        <a:lstStyle/>
        <a:p>
          <a:r>
            <a:rPr lang="es-CO" dirty="0"/>
            <a:t>Comercializadores</a:t>
          </a:r>
        </a:p>
      </dgm:t>
    </dgm:pt>
    <dgm:pt modelId="{F0F919D9-4060-4C89-BBCD-C91C409A1E65}" type="parTrans" cxnId="{BEC1F878-4F44-49F0-A343-4C8D0F18F291}">
      <dgm:prSet/>
      <dgm:spPr/>
      <dgm:t>
        <a:bodyPr/>
        <a:lstStyle/>
        <a:p>
          <a:endParaRPr lang="es-CO"/>
        </a:p>
      </dgm:t>
    </dgm:pt>
    <dgm:pt modelId="{00018688-AAD4-4231-8C54-2E5F167A8EF2}" type="sibTrans" cxnId="{BEC1F878-4F44-49F0-A343-4C8D0F18F291}">
      <dgm:prSet/>
      <dgm:spPr/>
      <dgm:t>
        <a:bodyPr/>
        <a:lstStyle/>
        <a:p>
          <a:endParaRPr lang="es-CO"/>
        </a:p>
      </dgm:t>
    </dgm:pt>
    <dgm:pt modelId="{3AD91813-6EC1-4230-8D3D-B8B9BBD6ADCE}">
      <dgm:prSet phldrT="[Texto]"/>
      <dgm:spPr/>
      <dgm:t>
        <a:bodyPr/>
        <a:lstStyle/>
        <a:p>
          <a:r>
            <a:rPr lang="es-CO" dirty="0"/>
            <a:t>Títulos Mineros</a:t>
          </a:r>
        </a:p>
      </dgm:t>
    </dgm:pt>
    <dgm:pt modelId="{A3DAFB05-7C12-4CE9-B8D2-F258DE6F0D0D}" type="parTrans" cxnId="{03FBFAD6-247A-41B1-9AA7-26BE874F9D4D}">
      <dgm:prSet/>
      <dgm:spPr/>
      <dgm:t>
        <a:bodyPr/>
        <a:lstStyle/>
        <a:p>
          <a:endParaRPr lang="es-CO"/>
        </a:p>
      </dgm:t>
    </dgm:pt>
    <dgm:pt modelId="{52BAE505-B080-4A3C-998F-B4C3F110C5DD}" type="sibTrans" cxnId="{03FBFAD6-247A-41B1-9AA7-26BE874F9D4D}">
      <dgm:prSet/>
      <dgm:spPr/>
      <dgm:t>
        <a:bodyPr/>
        <a:lstStyle/>
        <a:p>
          <a:endParaRPr lang="es-CO"/>
        </a:p>
      </dgm:t>
    </dgm:pt>
    <dgm:pt modelId="{DE1704D9-0923-4957-B4A4-6897401BA40C}">
      <dgm:prSet phldrT="[Texto]"/>
      <dgm:spPr/>
      <dgm:t>
        <a:bodyPr/>
        <a:lstStyle/>
        <a:p>
          <a:r>
            <a:rPr lang="es-CO" b="1" dirty="0"/>
            <a:t>Verificación de procedencia</a:t>
          </a:r>
        </a:p>
      </dgm:t>
    </dgm:pt>
    <dgm:pt modelId="{8A426DFD-70A0-443E-A387-CDFAF5297F0A}" type="parTrans" cxnId="{163313D9-925E-439B-A063-D441E4D60147}">
      <dgm:prSet/>
      <dgm:spPr/>
      <dgm:t>
        <a:bodyPr/>
        <a:lstStyle/>
        <a:p>
          <a:endParaRPr lang="es-CO"/>
        </a:p>
      </dgm:t>
    </dgm:pt>
    <dgm:pt modelId="{1236FA6F-B7C8-4450-AF75-CBF1AF5B693F}" type="sibTrans" cxnId="{163313D9-925E-439B-A063-D441E4D60147}">
      <dgm:prSet/>
      <dgm:spPr/>
      <dgm:t>
        <a:bodyPr/>
        <a:lstStyle/>
        <a:p>
          <a:endParaRPr lang="es-CO"/>
        </a:p>
      </dgm:t>
    </dgm:pt>
    <dgm:pt modelId="{F97913DE-FCC7-4CEA-8506-B20F8E7E9E7A}">
      <dgm:prSet phldrT="[Texto]"/>
      <dgm:spPr/>
      <dgm:t>
        <a:bodyPr/>
        <a:lstStyle/>
        <a:p>
          <a:r>
            <a:rPr lang="es-CO" dirty="0"/>
            <a:t>Revisión documentación de origen</a:t>
          </a:r>
        </a:p>
      </dgm:t>
    </dgm:pt>
    <dgm:pt modelId="{8DA8BE26-AC07-4A68-8F07-D42FB9428402}" type="parTrans" cxnId="{12224D09-A427-411D-B3DE-7F87A9229642}">
      <dgm:prSet/>
      <dgm:spPr/>
      <dgm:t>
        <a:bodyPr/>
        <a:lstStyle/>
        <a:p>
          <a:endParaRPr lang="es-CO"/>
        </a:p>
      </dgm:t>
    </dgm:pt>
    <dgm:pt modelId="{925BE4F3-B989-443B-8BFC-B6C07CEEEA3F}" type="sibTrans" cxnId="{12224D09-A427-411D-B3DE-7F87A9229642}">
      <dgm:prSet/>
      <dgm:spPr/>
      <dgm:t>
        <a:bodyPr/>
        <a:lstStyle/>
        <a:p>
          <a:endParaRPr lang="es-CO"/>
        </a:p>
      </dgm:t>
    </dgm:pt>
    <dgm:pt modelId="{E282FE91-C416-4D43-A9BE-9085E5D27611}">
      <dgm:prSet phldrT="[Texto]"/>
      <dgm:spPr/>
      <dgm:t>
        <a:bodyPr/>
        <a:lstStyle/>
        <a:p>
          <a:r>
            <a:rPr lang="es-CO" dirty="0"/>
            <a:t>Detalles técnicos</a:t>
          </a:r>
        </a:p>
      </dgm:t>
    </dgm:pt>
    <dgm:pt modelId="{EC327C26-10FB-44F6-B356-BC54B86F49C4}" type="parTrans" cxnId="{7146E950-0585-4020-87A1-549EFC803185}">
      <dgm:prSet/>
      <dgm:spPr/>
      <dgm:t>
        <a:bodyPr/>
        <a:lstStyle/>
        <a:p>
          <a:endParaRPr lang="es-CO"/>
        </a:p>
      </dgm:t>
    </dgm:pt>
    <dgm:pt modelId="{3242E473-0AD8-4AC1-B3BC-00990879107C}" type="sibTrans" cxnId="{7146E950-0585-4020-87A1-549EFC803185}">
      <dgm:prSet/>
      <dgm:spPr/>
      <dgm:t>
        <a:bodyPr/>
        <a:lstStyle/>
        <a:p>
          <a:endParaRPr lang="es-CO"/>
        </a:p>
      </dgm:t>
    </dgm:pt>
    <dgm:pt modelId="{D8F26E45-AAD4-4C94-A5E0-F7619969C244}">
      <dgm:prSet phldrT="[Texto]"/>
      <dgm:spPr/>
      <dgm:t>
        <a:bodyPr/>
        <a:lstStyle/>
        <a:p>
          <a:r>
            <a:rPr lang="es-CO" b="1" dirty="0"/>
            <a:t>Disposición del inventario</a:t>
          </a:r>
        </a:p>
      </dgm:t>
    </dgm:pt>
    <dgm:pt modelId="{E1DED2CC-FA18-472C-90F1-117AA8902A64}" type="parTrans" cxnId="{5A2C892A-0996-4094-8D7B-C108CD8800CE}">
      <dgm:prSet/>
      <dgm:spPr/>
      <dgm:t>
        <a:bodyPr/>
        <a:lstStyle/>
        <a:p>
          <a:endParaRPr lang="es-CO"/>
        </a:p>
      </dgm:t>
    </dgm:pt>
    <dgm:pt modelId="{12251A9D-9823-4292-ABC1-30CCD35A3381}" type="sibTrans" cxnId="{5A2C892A-0996-4094-8D7B-C108CD8800CE}">
      <dgm:prSet/>
      <dgm:spPr/>
      <dgm:t>
        <a:bodyPr/>
        <a:lstStyle/>
        <a:p>
          <a:endParaRPr lang="es-CO"/>
        </a:p>
      </dgm:t>
    </dgm:pt>
    <dgm:pt modelId="{A927C3EE-1C48-47A3-A61B-CF3A538E65A8}">
      <dgm:prSet phldrT="[Texto]"/>
      <dgm:spPr/>
      <dgm:t>
        <a:bodyPr/>
        <a:lstStyle/>
        <a:p>
          <a:r>
            <a:rPr lang="es-CO" dirty="0"/>
            <a:t>Fundición</a:t>
          </a:r>
        </a:p>
      </dgm:t>
    </dgm:pt>
    <dgm:pt modelId="{9059120B-C149-4312-8525-5B4320EA6CF2}" type="parTrans" cxnId="{211D24C8-DD8B-4E50-B5F2-C3C921281CBE}">
      <dgm:prSet/>
      <dgm:spPr/>
      <dgm:t>
        <a:bodyPr/>
        <a:lstStyle/>
        <a:p>
          <a:endParaRPr lang="es-CO"/>
        </a:p>
      </dgm:t>
    </dgm:pt>
    <dgm:pt modelId="{731899F5-D30E-43CF-933F-005C366D9C67}" type="sibTrans" cxnId="{211D24C8-DD8B-4E50-B5F2-C3C921281CBE}">
      <dgm:prSet/>
      <dgm:spPr/>
      <dgm:t>
        <a:bodyPr/>
        <a:lstStyle/>
        <a:p>
          <a:endParaRPr lang="es-CO"/>
        </a:p>
      </dgm:t>
    </dgm:pt>
    <dgm:pt modelId="{5DB42081-5C17-456F-9115-E2039A16C5E7}">
      <dgm:prSet phldrT="[Texto]"/>
      <dgm:spPr/>
      <dgm:t>
        <a:bodyPr/>
        <a:lstStyle/>
        <a:p>
          <a:r>
            <a:rPr lang="es-CO" dirty="0"/>
            <a:t>Comercialización</a:t>
          </a:r>
        </a:p>
      </dgm:t>
    </dgm:pt>
    <dgm:pt modelId="{74296034-D04E-44D5-B448-54B604886E9E}" type="parTrans" cxnId="{7A409ECD-1363-4F29-A6A3-1F8D379C5B2B}">
      <dgm:prSet/>
      <dgm:spPr/>
      <dgm:t>
        <a:bodyPr/>
        <a:lstStyle/>
        <a:p>
          <a:endParaRPr lang="es-CO"/>
        </a:p>
      </dgm:t>
    </dgm:pt>
    <dgm:pt modelId="{73316D88-C007-4824-8D92-D1BCFFF7FD64}" type="sibTrans" cxnId="{7A409ECD-1363-4F29-A6A3-1F8D379C5B2B}">
      <dgm:prSet/>
      <dgm:spPr/>
      <dgm:t>
        <a:bodyPr/>
        <a:lstStyle/>
        <a:p>
          <a:endParaRPr lang="es-CO"/>
        </a:p>
      </dgm:t>
    </dgm:pt>
    <dgm:pt modelId="{8946AD85-0EA5-433D-BF85-3436EA8C5955}">
      <dgm:prSet phldrT="[Texto]"/>
      <dgm:spPr/>
      <dgm:t>
        <a:bodyPr/>
        <a:lstStyle/>
        <a:p>
          <a:r>
            <a:rPr lang="es-CO" b="1" dirty="0"/>
            <a:t>Recepción del inventario </a:t>
          </a:r>
        </a:p>
      </dgm:t>
    </dgm:pt>
    <dgm:pt modelId="{B8BCA50C-9D1E-4269-90D0-1A09548667A6}" type="parTrans" cxnId="{E452FA45-BCF2-4133-813C-55C1BDB28A19}">
      <dgm:prSet/>
      <dgm:spPr/>
      <dgm:t>
        <a:bodyPr/>
        <a:lstStyle/>
        <a:p>
          <a:endParaRPr lang="es-CO"/>
        </a:p>
      </dgm:t>
    </dgm:pt>
    <dgm:pt modelId="{80A2F017-2CA7-4A67-9BD0-DA29CD6CE3C7}" type="sibTrans" cxnId="{E452FA45-BCF2-4133-813C-55C1BDB28A19}">
      <dgm:prSet/>
      <dgm:spPr/>
      <dgm:t>
        <a:bodyPr/>
        <a:lstStyle/>
        <a:p>
          <a:endParaRPr lang="es-CO"/>
        </a:p>
      </dgm:t>
    </dgm:pt>
    <dgm:pt modelId="{8B4A2347-8A9E-4EE5-A843-61D40960272A}">
      <dgm:prSet phldrT="[Texto]"/>
      <dgm:spPr/>
      <dgm:t>
        <a:bodyPr/>
        <a:lstStyle/>
        <a:p>
          <a:r>
            <a:rPr lang="es-CO" dirty="0"/>
            <a:t>Acopio</a:t>
          </a:r>
        </a:p>
      </dgm:t>
    </dgm:pt>
    <dgm:pt modelId="{B82BEC7C-F945-4C83-8DC7-93805978FD02}" type="parTrans" cxnId="{BB3B7C05-A451-4FDF-8EE2-0CF8C24CFC69}">
      <dgm:prSet/>
      <dgm:spPr/>
      <dgm:t>
        <a:bodyPr/>
        <a:lstStyle/>
        <a:p>
          <a:endParaRPr lang="es-CO"/>
        </a:p>
      </dgm:t>
    </dgm:pt>
    <dgm:pt modelId="{A08EF328-2D79-418C-9F49-802113B0E3BF}" type="sibTrans" cxnId="{BB3B7C05-A451-4FDF-8EE2-0CF8C24CFC69}">
      <dgm:prSet/>
      <dgm:spPr/>
      <dgm:t>
        <a:bodyPr/>
        <a:lstStyle/>
        <a:p>
          <a:endParaRPr lang="es-CO"/>
        </a:p>
      </dgm:t>
    </dgm:pt>
    <dgm:pt modelId="{FC6D90B4-2B6A-421C-B1DF-AEC36E878FA2}">
      <dgm:prSet phldrT="[Texto]"/>
      <dgm:spPr/>
      <dgm:t>
        <a:bodyPr/>
        <a:lstStyle/>
        <a:p>
          <a:r>
            <a:rPr lang="es-CO" dirty="0"/>
            <a:t>Ventanilla</a:t>
          </a:r>
        </a:p>
      </dgm:t>
    </dgm:pt>
    <dgm:pt modelId="{49F24BE9-3549-457C-95C3-85880EABE017}" type="parTrans" cxnId="{0F807A46-0CB0-42C2-8494-8B317C78A074}">
      <dgm:prSet/>
      <dgm:spPr/>
      <dgm:t>
        <a:bodyPr/>
        <a:lstStyle/>
        <a:p>
          <a:endParaRPr lang="es-CO"/>
        </a:p>
      </dgm:t>
    </dgm:pt>
    <dgm:pt modelId="{841B5356-8A94-4198-8DD9-ABE85585E2BC}" type="sibTrans" cxnId="{0F807A46-0CB0-42C2-8494-8B317C78A074}">
      <dgm:prSet/>
      <dgm:spPr/>
      <dgm:t>
        <a:bodyPr/>
        <a:lstStyle/>
        <a:p>
          <a:endParaRPr lang="es-CO"/>
        </a:p>
      </dgm:t>
    </dgm:pt>
    <dgm:pt modelId="{F5883AF0-8A8C-41B2-9DE7-C6BA2EE8AF31}" type="pres">
      <dgm:prSet presAssocID="{2F2DAE32-19B2-4DDA-A008-AD3B4889B4DD}" presName="linearFlow" presStyleCnt="0">
        <dgm:presLayoutVars>
          <dgm:dir/>
          <dgm:animLvl val="lvl"/>
          <dgm:resizeHandles val="exact"/>
        </dgm:presLayoutVars>
      </dgm:prSet>
      <dgm:spPr/>
    </dgm:pt>
    <dgm:pt modelId="{C4BFECD5-CBE6-4321-93A5-5594B20CF601}" type="pres">
      <dgm:prSet presAssocID="{C1C4DFF2-946F-49B8-862C-2D76530C4A31}" presName="composite" presStyleCnt="0"/>
      <dgm:spPr/>
    </dgm:pt>
    <dgm:pt modelId="{B203BB8A-61FE-4E41-B010-CE4B57551F3E}" type="pres">
      <dgm:prSet presAssocID="{C1C4DFF2-946F-49B8-862C-2D76530C4A31}" presName="parentText" presStyleLbl="alignNode1" presStyleIdx="0" presStyleCnt="4" custScaleX="124839">
        <dgm:presLayoutVars>
          <dgm:chMax val="1"/>
          <dgm:bulletEnabled val="1"/>
        </dgm:presLayoutVars>
      </dgm:prSet>
      <dgm:spPr/>
    </dgm:pt>
    <dgm:pt modelId="{B86BFE99-ED24-4511-BDA1-4B5873DC4BDA}" type="pres">
      <dgm:prSet presAssocID="{C1C4DFF2-946F-49B8-862C-2D76530C4A31}" presName="descendantText" presStyleLbl="alignAcc1" presStyleIdx="0" presStyleCnt="4" custScaleX="88536">
        <dgm:presLayoutVars>
          <dgm:bulletEnabled val="1"/>
        </dgm:presLayoutVars>
      </dgm:prSet>
      <dgm:spPr/>
    </dgm:pt>
    <dgm:pt modelId="{503221EC-F84C-42FF-923D-DD1AE56BDB62}" type="pres">
      <dgm:prSet presAssocID="{CA77B72E-D400-459C-BB54-0146894F00D4}" presName="sp" presStyleCnt="0"/>
      <dgm:spPr/>
    </dgm:pt>
    <dgm:pt modelId="{982D241C-7604-44EF-873F-9491E17201A3}" type="pres">
      <dgm:prSet presAssocID="{8946AD85-0EA5-433D-BF85-3436EA8C5955}" presName="composite" presStyleCnt="0"/>
      <dgm:spPr/>
    </dgm:pt>
    <dgm:pt modelId="{DA01E956-D28E-4089-8B95-A26B021AF59E}" type="pres">
      <dgm:prSet presAssocID="{8946AD85-0EA5-433D-BF85-3436EA8C5955}" presName="parentText" presStyleLbl="alignNode1" presStyleIdx="1" presStyleCnt="4" custScaleX="122157">
        <dgm:presLayoutVars>
          <dgm:chMax val="1"/>
          <dgm:bulletEnabled val="1"/>
        </dgm:presLayoutVars>
      </dgm:prSet>
      <dgm:spPr/>
    </dgm:pt>
    <dgm:pt modelId="{2724486F-DB24-4B9D-AE9C-605E5A9CAA3E}" type="pres">
      <dgm:prSet presAssocID="{8946AD85-0EA5-433D-BF85-3436EA8C5955}" presName="descendantText" presStyleLbl="alignAcc1" presStyleIdx="1" presStyleCnt="4" custScaleX="89077">
        <dgm:presLayoutVars>
          <dgm:bulletEnabled val="1"/>
        </dgm:presLayoutVars>
      </dgm:prSet>
      <dgm:spPr/>
    </dgm:pt>
    <dgm:pt modelId="{9F77441D-9610-4285-A8B6-42F18EC0A550}" type="pres">
      <dgm:prSet presAssocID="{80A2F017-2CA7-4A67-9BD0-DA29CD6CE3C7}" presName="sp" presStyleCnt="0"/>
      <dgm:spPr/>
    </dgm:pt>
    <dgm:pt modelId="{7A79894C-7DA2-45D3-ADDE-7E47E4AB9C0E}" type="pres">
      <dgm:prSet presAssocID="{DE1704D9-0923-4957-B4A4-6897401BA40C}" presName="composite" presStyleCnt="0"/>
      <dgm:spPr/>
    </dgm:pt>
    <dgm:pt modelId="{D7D694E8-74A5-4A03-B03A-AF0A28BCFDCC}" type="pres">
      <dgm:prSet presAssocID="{DE1704D9-0923-4957-B4A4-6897401BA40C}" presName="parentText" presStyleLbl="alignNode1" presStyleIdx="2" presStyleCnt="4" custScaleX="112767">
        <dgm:presLayoutVars>
          <dgm:chMax val="1"/>
          <dgm:bulletEnabled val="1"/>
        </dgm:presLayoutVars>
      </dgm:prSet>
      <dgm:spPr/>
    </dgm:pt>
    <dgm:pt modelId="{6B467B54-7F7E-4256-B6FC-D99223BB5F3A}" type="pres">
      <dgm:prSet presAssocID="{DE1704D9-0923-4957-B4A4-6897401BA40C}" presName="descendantText" presStyleLbl="alignAcc1" presStyleIdx="2" presStyleCnt="4" custScaleX="89560">
        <dgm:presLayoutVars>
          <dgm:bulletEnabled val="1"/>
        </dgm:presLayoutVars>
      </dgm:prSet>
      <dgm:spPr/>
    </dgm:pt>
    <dgm:pt modelId="{1614F303-FFDB-49F0-B0EC-F05C298A7C0E}" type="pres">
      <dgm:prSet presAssocID="{1236FA6F-B7C8-4450-AF75-CBF1AF5B693F}" presName="sp" presStyleCnt="0"/>
      <dgm:spPr/>
    </dgm:pt>
    <dgm:pt modelId="{ADA39579-FC43-4D45-BE5D-DA5B11D1E734}" type="pres">
      <dgm:prSet presAssocID="{D8F26E45-AAD4-4C94-A5E0-F7619969C244}" presName="composite" presStyleCnt="0"/>
      <dgm:spPr/>
    </dgm:pt>
    <dgm:pt modelId="{114B3A76-DE1A-42DE-8AEE-1AB52D4129B9}" type="pres">
      <dgm:prSet presAssocID="{D8F26E45-AAD4-4C94-A5E0-F7619969C244}" presName="parentText" presStyleLbl="alignNode1" presStyleIdx="3" presStyleCnt="4" custScaleX="117036">
        <dgm:presLayoutVars>
          <dgm:chMax val="1"/>
          <dgm:bulletEnabled val="1"/>
        </dgm:presLayoutVars>
      </dgm:prSet>
      <dgm:spPr/>
    </dgm:pt>
    <dgm:pt modelId="{11A4104D-211F-407E-81FB-D9F43704A551}" type="pres">
      <dgm:prSet presAssocID="{D8F26E45-AAD4-4C94-A5E0-F7619969C244}" presName="descendantText" presStyleLbl="alignAcc1" presStyleIdx="3" presStyleCnt="4" custScaleX="90665">
        <dgm:presLayoutVars>
          <dgm:bulletEnabled val="1"/>
        </dgm:presLayoutVars>
      </dgm:prSet>
      <dgm:spPr/>
    </dgm:pt>
  </dgm:ptLst>
  <dgm:cxnLst>
    <dgm:cxn modelId="{BB3B7C05-A451-4FDF-8EE2-0CF8C24CFC69}" srcId="{8946AD85-0EA5-433D-BF85-3436EA8C5955}" destId="{8B4A2347-8A9E-4EE5-A843-61D40960272A}" srcOrd="0" destOrd="0" parTransId="{B82BEC7C-F945-4C83-8DC7-93805978FD02}" sibTransId="{A08EF328-2D79-418C-9F49-802113B0E3BF}"/>
    <dgm:cxn modelId="{12224D09-A427-411D-B3DE-7F87A9229642}" srcId="{DE1704D9-0923-4957-B4A4-6897401BA40C}" destId="{F97913DE-FCC7-4CEA-8506-B20F8E7E9E7A}" srcOrd="0" destOrd="0" parTransId="{8DA8BE26-AC07-4A68-8F07-D42FB9428402}" sibTransId="{925BE4F3-B989-443B-8BFC-B6C07CEEEA3F}"/>
    <dgm:cxn modelId="{5A2C892A-0996-4094-8D7B-C108CD8800CE}" srcId="{2F2DAE32-19B2-4DDA-A008-AD3B4889B4DD}" destId="{D8F26E45-AAD4-4C94-A5E0-F7619969C244}" srcOrd="3" destOrd="0" parTransId="{E1DED2CC-FA18-472C-90F1-117AA8902A64}" sibTransId="{12251A9D-9823-4292-ABC1-30CCD35A3381}"/>
    <dgm:cxn modelId="{ED49823F-D002-4E72-ADE3-817F7AD653DB}" type="presOf" srcId="{DE1704D9-0923-4957-B4A4-6897401BA40C}" destId="{D7D694E8-74A5-4A03-B03A-AF0A28BCFDCC}" srcOrd="0" destOrd="0" presId="urn:microsoft.com/office/officeart/2005/8/layout/chevron2"/>
    <dgm:cxn modelId="{E452FA45-BCF2-4133-813C-55C1BDB28A19}" srcId="{2F2DAE32-19B2-4DDA-A008-AD3B4889B4DD}" destId="{8946AD85-0EA5-433D-BF85-3436EA8C5955}" srcOrd="1" destOrd="0" parTransId="{B8BCA50C-9D1E-4269-90D0-1A09548667A6}" sibTransId="{80A2F017-2CA7-4A67-9BD0-DA29CD6CE3C7}"/>
    <dgm:cxn modelId="{0F807A46-0CB0-42C2-8494-8B317C78A074}" srcId="{8946AD85-0EA5-433D-BF85-3436EA8C5955}" destId="{FC6D90B4-2B6A-421C-B1DF-AEC36E878FA2}" srcOrd="1" destOrd="0" parTransId="{49F24BE9-3549-457C-95C3-85880EABE017}" sibTransId="{841B5356-8A94-4198-8DD9-ABE85585E2BC}"/>
    <dgm:cxn modelId="{7146E950-0585-4020-87A1-549EFC803185}" srcId="{DE1704D9-0923-4957-B4A4-6897401BA40C}" destId="{E282FE91-C416-4D43-A9BE-9085E5D27611}" srcOrd="1" destOrd="0" parTransId="{EC327C26-10FB-44F6-B356-BC54B86F49C4}" sibTransId="{3242E473-0AD8-4AC1-B3BC-00990879107C}"/>
    <dgm:cxn modelId="{4CE80252-7E5E-4E96-896B-581279E2F06A}" type="presOf" srcId="{E282FE91-C416-4D43-A9BE-9085E5D27611}" destId="{6B467B54-7F7E-4256-B6FC-D99223BB5F3A}" srcOrd="0" destOrd="1" presId="urn:microsoft.com/office/officeart/2005/8/layout/chevron2"/>
    <dgm:cxn modelId="{808E6365-5E6A-4478-B0F1-0453EE696728}" type="presOf" srcId="{2F2DAE32-19B2-4DDA-A008-AD3B4889B4DD}" destId="{F5883AF0-8A8C-41B2-9DE7-C6BA2EE8AF31}" srcOrd="0" destOrd="0" presId="urn:microsoft.com/office/officeart/2005/8/layout/chevron2"/>
    <dgm:cxn modelId="{4D4D3B6A-DACC-42C5-8D14-55D0DDAA925C}" type="presOf" srcId="{3AD91813-6EC1-4230-8D3D-B8B9BBD6ADCE}" destId="{B86BFE99-ED24-4511-BDA1-4B5873DC4BDA}" srcOrd="0" destOrd="1" presId="urn:microsoft.com/office/officeart/2005/8/layout/chevron2"/>
    <dgm:cxn modelId="{C35A2172-04C8-432A-A2A2-BDB99902943D}" type="presOf" srcId="{8946AD85-0EA5-433D-BF85-3436EA8C5955}" destId="{DA01E956-D28E-4089-8B95-A26B021AF59E}" srcOrd="0" destOrd="0" presId="urn:microsoft.com/office/officeart/2005/8/layout/chevron2"/>
    <dgm:cxn modelId="{BEC1F878-4F44-49F0-A343-4C8D0F18F291}" srcId="{C1C4DFF2-946F-49B8-862C-2D76530C4A31}" destId="{24214443-42CC-4066-854C-2044849ED9C1}" srcOrd="0" destOrd="0" parTransId="{F0F919D9-4060-4C89-BBCD-C91C409A1E65}" sibTransId="{00018688-AAD4-4231-8C54-2E5F167A8EF2}"/>
    <dgm:cxn modelId="{4868F392-0CF0-409A-B2DB-5975A72BFF77}" type="presOf" srcId="{A927C3EE-1C48-47A3-A61B-CF3A538E65A8}" destId="{11A4104D-211F-407E-81FB-D9F43704A551}" srcOrd="0" destOrd="0" presId="urn:microsoft.com/office/officeart/2005/8/layout/chevron2"/>
    <dgm:cxn modelId="{0DB092AE-CD36-4505-945A-6DB2CD2DB096}" type="presOf" srcId="{D8F26E45-AAD4-4C94-A5E0-F7619969C244}" destId="{114B3A76-DE1A-42DE-8AEE-1AB52D4129B9}" srcOrd="0" destOrd="0" presId="urn:microsoft.com/office/officeart/2005/8/layout/chevron2"/>
    <dgm:cxn modelId="{EA140AB1-8F18-47B7-9A6B-0112D3AD637A}" type="presOf" srcId="{8B4A2347-8A9E-4EE5-A843-61D40960272A}" destId="{2724486F-DB24-4B9D-AE9C-605E5A9CAA3E}" srcOrd="0" destOrd="0" presId="urn:microsoft.com/office/officeart/2005/8/layout/chevron2"/>
    <dgm:cxn modelId="{4F3306B3-2046-4811-BB4F-A856E4BFB6E6}" type="presOf" srcId="{F97913DE-FCC7-4CEA-8506-B20F8E7E9E7A}" destId="{6B467B54-7F7E-4256-B6FC-D99223BB5F3A}" srcOrd="0" destOrd="0" presId="urn:microsoft.com/office/officeart/2005/8/layout/chevron2"/>
    <dgm:cxn modelId="{211D24C8-DD8B-4E50-B5F2-C3C921281CBE}" srcId="{D8F26E45-AAD4-4C94-A5E0-F7619969C244}" destId="{A927C3EE-1C48-47A3-A61B-CF3A538E65A8}" srcOrd="0" destOrd="0" parTransId="{9059120B-C149-4312-8525-5B4320EA6CF2}" sibTransId="{731899F5-D30E-43CF-933F-005C366D9C67}"/>
    <dgm:cxn modelId="{E8C100CC-F698-4B08-BEBF-DF19D3BAF21C}" type="presOf" srcId="{5DB42081-5C17-456F-9115-E2039A16C5E7}" destId="{11A4104D-211F-407E-81FB-D9F43704A551}" srcOrd="0" destOrd="1" presId="urn:microsoft.com/office/officeart/2005/8/layout/chevron2"/>
    <dgm:cxn modelId="{7A409ECD-1363-4F29-A6A3-1F8D379C5B2B}" srcId="{D8F26E45-AAD4-4C94-A5E0-F7619969C244}" destId="{5DB42081-5C17-456F-9115-E2039A16C5E7}" srcOrd="1" destOrd="0" parTransId="{74296034-D04E-44D5-B448-54B604886E9E}" sibTransId="{73316D88-C007-4824-8D92-D1BCFFF7FD64}"/>
    <dgm:cxn modelId="{894530D1-7B0F-4BD1-B073-2B62FD8AF00B}" type="presOf" srcId="{24214443-42CC-4066-854C-2044849ED9C1}" destId="{B86BFE99-ED24-4511-BDA1-4B5873DC4BDA}" srcOrd="0" destOrd="0" presId="urn:microsoft.com/office/officeart/2005/8/layout/chevron2"/>
    <dgm:cxn modelId="{03FBFAD6-247A-41B1-9AA7-26BE874F9D4D}" srcId="{C1C4DFF2-946F-49B8-862C-2D76530C4A31}" destId="{3AD91813-6EC1-4230-8D3D-B8B9BBD6ADCE}" srcOrd="1" destOrd="0" parTransId="{A3DAFB05-7C12-4CE9-B8D2-F258DE6F0D0D}" sibTransId="{52BAE505-B080-4A3C-998F-B4C3F110C5DD}"/>
    <dgm:cxn modelId="{163313D9-925E-439B-A063-D441E4D60147}" srcId="{2F2DAE32-19B2-4DDA-A008-AD3B4889B4DD}" destId="{DE1704D9-0923-4957-B4A4-6897401BA40C}" srcOrd="2" destOrd="0" parTransId="{8A426DFD-70A0-443E-A387-CDFAF5297F0A}" sibTransId="{1236FA6F-B7C8-4450-AF75-CBF1AF5B693F}"/>
    <dgm:cxn modelId="{CA3B55EC-6A4F-469B-9301-C738E725BA3D}" srcId="{2F2DAE32-19B2-4DDA-A008-AD3B4889B4DD}" destId="{C1C4DFF2-946F-49B8-862C-2D76530C4A31}" srcOrd="0" destOrd="0" parTransId="{2243A04B-3E22-47AE-8C13-8FC3EFF53F40}" sibTransId="{CA77B72E-D400-459C-BB54-0146894F00D4}"/>
    <dgm:cxn modelId="{D1C8B4F0-FD39-4875-A1A1-DC5F37FAA7B2}" type="presOf" srcId="{FC6D90B4-2B6A-421C-B1DF-AEC36E878FA2}" destId="{2724486F-DB24-4B9D-AE9C-605E5A9CAA3E}" srcOrd="0" destOrd="1" presId="urn:microsoft.com/office/officeart/2005/8/layout/chevron2"/>
    <dgm:cxn modelId="{A5843BF6-5D1A-4E4F-8C6B-14E9A1904A21}" type="presOf" srcId="{C1C4DFF2-946F-49B8-862C-2D76530C4A31}" destId="{B203BB8A-61FE-4E41-B010-CE4B57551F3E}" srcOrd="0" destOrd="0" presId="urn:microsoft.com/office/officeart/2005/8/layout/chevron2"/>
    <dgm:cxn modelId="{DDB9642C-37D5-482A-B4C9-0F7E0982701A}" type="presParOf" srcId="{F5883AF0-8A8C-41B2-9DE7-C6BA2EE8AF31}" destId="{C4BFECD5-CBE6-4321-93A5-5594B20CF601}" srcOrd="0" destOrd="0" presId="urn:microsoft.com/office/officeart/2005/8/layout/chevron2"/>
    <dgm:cxn modelId="{2CED302D-BCFF-45D4-9622-5C672A4D5B77}" type="presParOf" srcId="{C4BFECD5-CBE6-4321-93A5-5594B20CF601}" destId="{B203BB8A-61FE-4E41-B010-CE4B57551F3E}" srcOrd="0" destOrd="0" presId="urn:microsoft.com/office/officeart/2005/8/layout/chevron2"/>
    <dgm:cxn modelId="{71D8A25A-CFD2-449F-B225-43162CFB5591}" type="presParOf" srcId="{C4BFECD5-CBE6-4321-93A5-5594B20CF601}" destId="{B86BFE99-ED24-4511-BDA1-4B5873DC4BDA}" srcOrd="1" destOrd="0" presId="urn:microsoft.com/office/officeart/2005/8/layout/chevron2"/>
    <dgm:cxn modelId="{9D093C47-0EB5-4350-A432-A204F6947B55}" type="presParOf" srcId="{F5883AF0-8A8C-41B2-9DE7-C6BA2EE8AF31}" destId="{503221EC-F84C-42FF-923D-DD1AE56BDB62}" srcOrd="1" destOrd="0" presId="urn:microsoft.com/office/officeart/2005/8/layout/chevron2"/>
    <dgm:cxn modelId="{3E68E492-EFCA-4898-ACBE-B50E8B856E44}" type="presParOf" srcId="{F5883AF0-8A8C-41B2-9DE7-C6BA2EE8AF31}" destId="{982D241C-7604-44EF-873F-9491E17201A3}" srcOrd="2" destOrd="0" presId="urn:microsoft.com/office/officeart/2005/8/layout/chevron2"/>
    <dgm:cxn modelId="{D6D77562-5F89-4DA0-B3C7-DC74F8B5C4A6}" type="presParOf" srcId="{982D241C-7604-44EF-873F-9491E17201A3}" destId="{DA01E956-D28E-4089-8B95-A26B021AF59E}" srcOrd="0" destOrd="0" presId="urn:microsoft.com/office/officeart/2005/8/layout/chevron2"/>
    <dgm:cxn modelId="{E35FE30E-705D-4FC5-B859-BA4CC8F3AA24}" type="presParOf" srcId="{982D241C-7604-44EF-873F-9491E17201A3}" destId="{2724486F-DB24-4B9D-AE9C-605E5A9CAA3E}" srcOrd="1" destOrd="0" presId="urn:microsoft.com/office/officeart/2005/8/layout/chevron2"/>
    <dgm:cxn modelId="{AB02A41F-0FA7-4E7A-8039-1FB9C5082B4B}" type="presParOf" srcId="{F5883AF0-8A8C-41B2-9DE7-C6BA2EE8AF31}" destId="{9F77441D-9610-4285-A8B6-42F18EC0A550}" srcOrd="3" destOrd="0" presId="urn:microsoft.com/office/officeart/2005/8/layout/chevron2"/>
    <dgm:cxn modelId="{DB08B142-AD92-4B87-9A1F-D9F5D40450A2}" type="presParOf" srcId="{F5883AF0-8A8C-41B2-9DE7-C6BA2EE8AF31}" destId="{7A79894C-7DA2-45D3-ADDE-7E47E4AB9C0E}" srcOrd="4" destOrd="0" presId="urn:microsoft.com/office/officeart/2005/8/layout/chevron2"/>
    <dgm:cxn modelId="{D04B6430-FF23-46AE-B6EF-6284BCD87BB3}" type="presParOf" srcId="{7A79894C-7DA2-45D3-ADDE-7E47E4AB9C0E}" destId="{D7D694E8-74A5-4A03-B03A-AF0A28BCFDCC}" srcOrd="0" destOrd="0" presId="urn:microsoft.com/office/officeart/2005/8/layout/chevron2"/>
    <dgm:cxn modelId="{82BDDEF4-60F0-46D4-A931-176F1935826A}" type="presParOf" srcId="{7A79894C-7DA2-45D3-ADDE-7E47E4AB9C0E}" destId="{6B467B54-7F7E-4256-B6FC-D99223BB5F3A}" srcOrd="1" destOrd="0" presId="urn:microsoft.com/office/officeart/2005/8/layout/chevron2"/>
    <dgm:cxn modelId="{81E2689E-0434-4042-800A-6BD46D030EDB}" type="presParOf" srcId="{F5883AF0-8A8C-41B2-9DE7-C6BA2EE8AF31}" destId="{1614F303-FFDB-49F0-B0EC-F05C298A7C0E}" srcOrd="5" destOrd="0" presId="urn:microsoft.com/office/officeart/2005/8/layout/chevron2"/>
    <dgm:cxn modelId="{8225272B-3E43-4D20-95C4-70C5A54F9377}" type="presParOf" srcId="{F5883AF0-8A8C-41B2-9DE7-C6BA2EE8AF31}" destId="{ADA39579-FC43-4D45-BE5D-DA5B11D1E734}" srcOrd="6" destOrd="0" presId="urn:microsoft.com/office/officeart/2005/8/layout/chevron2"/>
    <dgm:cxn modelId="{BF0F89B7-97AB-41E9-9DAE-644F075C93C2}" type="presParOf" srcId="{ADA39579-FC43-4D45-BE5D-DA5B11D1E734}" destId="{114B3A76-DE1A-42DE-8AEE-1AB52D4129B9}" srcOrd="0" destOrd="0" presId="urn:microsoft.com/office/officeart/2005/8/layout/chevron2"/>
    <dgm:cxn modelId="{F0977C8E-65AE-415C-826C-478C64D944E9}" type="presParOf" srcId="{ADA39579-FC43-4D45-BE5D-DA5B11D1E734}" destId="{11A4104D-211F-407E-81FB-D9F43704A551}"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D127A-B0F3-437F-9C3B-6982D1B8043C}">
      <dsp:nvSpPr>
        <dsp:cNvPr id="0" name=""/>
        <dsp:cNvSpPr/>
      </dsp:nvSpPr>
      <dsp:spPr>
        <a:xfrm>
          <a:off x="0" y="0"/>
          <a:ext cx="6993323" cy="1206096"/>
        </a:xfrm>
        <a:prstGeom prst="roundRect">
          <a:avLst>
            <a:gd name="adj" fmla="val 10000"/>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0" kern="1200" dirty="0">
              <a:solidFill>
                <a:schemeClr val="tx1"/>
              </a:solidFill>
            </a:rPr>
            <a:t>Suministro e Instalación de tres (3) GRABADORES NVR de 32 Canales 16 puertos POE Grabación a una resolución de hasta 8 MP, marca HIKVISION, en la sede principal para mayor rendimiento y seguridad de los videos, dada la cantidad de información que hoy en día se procesa.</a:t>
          </a:r>
        </a:p>
      </dsp:txBody>
      <dsp:txXfrm>
        <a:off x="1519274" y="0"/>
        <a:ext cx="5474048" cy="1206096"/>
      </dsp:txXfrm>
    </dsp:sp>
    <dsp:sp modelId="{96290222-CF9C-476F-B55D-1A9450E04E0D}">
      <dsp:nvSpPr>
        <dsp:cNvPr id="0" name=""/>
        <dsp:cNvSpPr/>
      </dsp:nvSpPr>
      <dsp:spPr>
        <a:xfrm>
          <a:off x="120609" y="120609"/>
          <a:ext cx="1398664" cy="964877"/>
        </a:xfrm>
        <a:prstGeom prst="roundRect">
          <a:avLst>
            <a:gd name="adj" fmla="val 10000"/>
          </a:avLst>
        </a:prstGeom>
        <a:solidFill>
          <a:schemeClr val="accent3">
            <a:tint val="50000"/>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D8EC8A-EB69-4D11-86BE-8564BDDFDB20}">
      <dsp:nvSpPr>
        <dsp:cNvPr id="0" name=""/>
        <dsp:cNvSpPr/>
      </dsp:nvSpPr>
      <dsp:spPr>
        <a:xfrm>
          <a:off x="0" y="1326706"/>
          <a:ext cx="6993323" cy="1206096"/>
        </a:xfrm>
        <a:prstGeom prst="roundRect">
          <a:avLst>
            <a:gd name="adj" fmla="val 10000"/>
          </a:avLst>
        </a:prstGeom>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275" tIns="41910" rIns="78232" bIns="41910" numCol="1" spcCol="1270" anchor="ctr" anchorCtr="0">
          <a:noAutofit/>
        </a:bodyPr>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Cambio y Suministro de cuatro (4) monitores de 32" 80cm LED  32J4290 HD modelo 2020, marca Samsung, en la sede principal para mejor visualización y Resolución.</a:t>
          </a:r>
        </a:p>
      </dsp:txBody>
      <dsp:txXfrm>
        <a:off x="1519274" y="1326706"/>
        <a:ext cx="5474048" cy="1206096"/>
      </dsp:txXfrm>
    </dsp:sp>
    <dsp:sp modelId="{DAF4713B-0F78-4EB9-9A4A-6DBAC909FD88}">
      <dsp:nvSpPr>
        <dsp:cNvPr id="0" name=""/>
        <dsp:cNvSpPr/>
      </dsp:nvSpPr>
      <dsp:spPr>
        <a:xfrm>
          <a:off x="120609" y="1447316"/>
          <a:ext cx="1398664" cy="964877"/>
        </a:xfrm>
        <a:prstGeom prst="roundRect">
          <a:avLst>
            <a:gd name="adj" fmla="val 10000"/>
          </a:avLst>
        </a:prstGeom>
        <a:solidFill>
          <a:schemeClr val="accent3">
            <a:tint val="50000"/>
            <a:alpha val="90000"/>
            <a:hueOff val="27080"/>
            <a:satOff val="-1234"/>
            <a:lumOff val="5582"/>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44D515-F8CF-49BC-AC29-4577DCB4F9DD}">
      <dsp:nvSpPr>
        <dsp:cNvPr id="0" name=""/>
        <dsp:cNvSpPr/>
      </dsp:nvSpPr>
      <dsp:spPr>
        <a:xfrm>
          <a:off x="0" y="2653413"/>
          <a:ext cx="6993323" cy="1206096"/>
        </a:xfrm>
        <a:prstGeom prst="roundRect">
          <a:avLst>
            <a:gd name="adj" fmla="val 10000"/>
          </a:avLst>
        </a:prstGeom>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275" tIns="41910" rIns="78232" bIns="41910" numCol="1" spcCol="1270" anchor="ctr" anchorCtr="0">
          <a:noAutofit/>
        </a:bodyPr>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Suministro e Instalación de seis (6) cámaras IP, 4 Megapíxeles Lente </a:t>
          </a:r>
          <a:r>
            <a:rPr lang="es-CO" sz="1200" b="0" kern="1200" dirty="0" err="1">
              <a:solidFill>
                <a:prstClr val="black"/>
              </a:solidFill>
              <a:latin typeface="Calibri" panose="020F0502020204030204"/>
              <a:ea typeface="+mn-ea"/>
              <a:cs typeface="+mn-cs"/>
            </a:rPr>
            <a:t>Varifocal</a:t>
          </a:r>
          <a:r>
            <a:rPr lang="es-CO" sz="1200" b="0" kern="1200" dirty="0">
              <a:solidFill>
                <a:prstClr val="black"/>
              </a:solidFill>
              <a:latin typeface="Calibri" panose="020F0502020204030204"/>
              <a:ea typeface="+mn-ea"/>
              <a:cs typeface="+mn-cs"/>
            </a:rPr>
            <a:t> 2,8-12 mm, para Barranquilla (2), Medellín (2), Bogotá Archivo Gestión Documental (1), Bogotá sede principal (1).</a:t>
          </a:r>
        </a:p>
      </dsp:txBody>
      <dsp:txXfrm>
        <a:off x="1519274" y="2653413"/>
        <a:ext cx="5474048" cy="1206096"/>
      </dsp:txXfrm>
    </dsp:sp>
    <dsp:sp modelId="{6BCEBF2F-2CB9-40E8-9843-E47F019AE60F}">
      <dsp:nvSpPr>
        <dsp:cNvPr id="0" name=""/>
        <dsp:cNvSpPr/>
      </dsp:nvSpPr>
      <dsp:spPr>
        <a:xfrm>
          <a:off x="120609" y="2774022"/>
          <a:ext cx="1398664" cy="964877"/>
        </a:xfrm>
        <a:prstGeom prst="roundRect">
          <a:avLst>
            <a:gd name="adj" fmla="val 10000"/>
          </a:avLst>
        </a:prstGeom>
        <a:solidFill>
          <a:schemeClr val="accent3">
            <a:tint val="50000"/>
            <a:alpha val="90000"/>
            <a:hueOff val="54161"/>
            <a:satOff val="-2468"/>
            <a:lumOff val="11164"/>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9A139-4BDA-4F67-9561-036A199BDBF4}">
      <dsp:nvSpPr>
        <dsp:cNvPr id="0" name=""/>
        <dsp:cNvSpPr/>
      </dsp:nvSpPr>
      <dsp:spPr>
        <a:xfrm rot="10800000">
          <a:off x="2165308" y="1436"/>
          <a:ext cx="7713398" cy="889839"/>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2395" tIns="91440" rIns="170688" bIns="91440" numCol="1" spcCol="1270" anchor="ctr" anchorCtr="0">
          <a:noAutofit/>
        </a:bodyPr>
        <a:lstStyle/>
        <a:p>
          <a:pPr marL="0" lvl="0" indent="0" algn="ctr" defTabSz="1066800">
            <a:lnSpc>
              <a:spcPct val="90000"/>
            </a:lnSpc>
            <a:spcBef>
              <a:spcPct val="0"/>
            </a:spcBef>
            <a:spcAft>
              <a:spcPct val="35000"/>
            </a:spcAft>
            <a:buNone/>
          </a:pPr>
          <a:r>
            <a:rPr lang="es-ES" sz="2400" b="0" kern="1200" dirty="0"/>
            <a:t>2 puntos porcentuales por </a:t>
          </a:r>
          <a:r>
            <a:rPr lang="es-ES" sz="2400" b="0" kern="1200" dirty="0">
              <a:solidFill>
                <a:prstClr val="white"/>
              </a:solidFill>
              <a:latin typeface="+mn-lt"/>
              <a:ea typeface="+mn-ea"/>
              <a:cs typeface="+mn-cs"/>
            </a:rPr>
            <a:t>debajo del</a:t>
          </a:r>
          <a:r>
            <a:rPr lang="es-ES" sz="2400" b="0" kern="1200" dirty="0"/>
            <a:t>  IPC Anual + Incremento de Ley.</a:t>
          </a:r>
          <a:endParaRPr lang="es-CO" sz="2400" b="0" kern="1200" dirty="0"/>
        </a:p>
      </dsp:txBody>
      <dsp:txXfrm rot="10800000">
        <a:off x="2387768" y="1436"/>
        <a:ext cx="7490938" cy="889839"/>
      </dsp:txXfrm>
    </dsp:sp>
    <dsp:sp modelId="{F46F5D0A-00BC-4576-9D54-81C84C3E97B8}">
      <dsp:nvSpPr>
        <dsp:cNvPr id="0" name=""/>
        <dsp:cNvSpPr/>
      </dsp:nvSpPr>
      <dsp:spPr>
        <a:xfrm>
          <a:off x="1720388" y="1436"/>
          <a:ext cx="889839" cy="889839"/>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2856" b="2856"/>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6C2A76C-B30B-4529-B240-BCE43FA9EB29}">
      <dsp:nvSpPr>
        <dsp:cNvPr id="0" name=""/>
        <dsp:cNvSpPr/>
      </dsp:nvSpPr>
      <dsp:spPr>
        <a:xfrm rot="10800000">
          <a:off x="2165308" y="1137509"/>
          <a:ext cx="7713398" cy="889839"/>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2395" tIns="91440" rIns="170688" bIns="91440" numCol="1" spcCol="1270" anchor="ctr" anchorCtr="0">
          <a:noAutofit/>
        </a:bodyPr>
        <a:lstStyle/>
        <a:p>
          <a:pPr marL="0" lvl="0" indent="0" algn="ctr" defTabSz="1066800">
            <a:lnSpc>
              <a:spcPct val="90000"/>
            </a:lnSpc>
            <a:spcBef>
              <a:spcPct val="0"/>
            </a:spcBef>
            <a:spcAft>
              <a:spcPct val="35000"/>
            </a:spcAft>
            <a:buNone/>
          </a:pPr>
          <a:r>
            <a:rPr lang="es-ES" sz="2400" kern="1200" dirty="0"/>
            <a:t>Desinfección ambiental o control de hongos en el Archivo central por vaporización.  2 veces en el año.</a:t>
          </a:r>
          <a:endParaRPr lang="es-CO" sz="2400" kern="1200" dirty="0"/>
        </a:p>
      </dsp:txBody>
      <dsp:txXfrm rot="10800000">
        <a:off x="2387768" y="1137509"/>
        <a:ext cx="7490938" cy="889839"/>
      </dsp:txXfrm>
    </dsp:sp>
    <dsp:sp modelId="{4CA471DD-9B94-42AE-8363-D8BFF01183AE}">
      <dsp:nvSpPr>
        <dsp:cNvPr id="0" name=""/>
        <dsp:cNvSpPr/>
      </dsp:nvSpPr>
      <dsp:spPr>
        <a:xfrm>
          <a:off x="1720388" y="1137509"/>
          <a:ext cx="889839" cy="889839"/>
        </a:xfrm>
        <a:prstGeom prst="ellipse">
          <a:avLst/>
        </a:prstGeom>
        <a:blipFill dpi="0" rotWithShape="1">
          <a:blip xmlns:r="http://schemas.openxmlformats.org/officeDocument/2006/relationships" r:embed="rId2"/>
          <a:srcRect/>
          <a:stretch>
            <a:fillRect l="-7402" t="11049" r="-7402" b="11049"/>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B24AD22-0EEB-4B1A-9909-46B47B1FC9BE}">
      <dsp:nvSpPr>
        <dsp:cNvPr id="0" name=""/>
        <dsp:cNvSpPr/>
      </dsp:nvSpPr>
      <dsp:spPr>
        <a:xfrm rot="10800000">
          <a:off x="2165308" y="2273581"/>
          <a:ext cx="7713398" cy="889839"/>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2395" tIns="91440" rIns="170688"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Control integrado de plagas (ácaros) por combustión controlada especializada en archivo. 2 veces en el año.</a:t>
          </a:r>
          <a:endParaRPr lang="es-CO" sz="2400" kern="1200" dirty="0"/>
        </a:p>
      </dsp:txBody>
      <dsp:txXfrm rot="10800000">
        <a:off x="2387768" y="2273581"/>
        <a:ext cx="7490938" cy="889839"/>
      </dsp:txXfrm>
    </dsp:sp>
    <dsp:sp modelId="{E9B22C2D-A58D-493D-AB95-9E559E141AA3}">
      <dsp:nvSpPr>
        <dsp:cNvPr id="0" name=""/>
        <dsp:cNvSpPr/>
      </dsp:nvSpPr>
      <dsp:spPr>
        <a:xfrm>
          <a:off x="1720388" y="2273581"/>
          <a:ext cx="889839" cy="88983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808C02DE-FDA7-4294-923E-2231AB758C35}">
      <dsp:nvSpPr>
        <dsp:cNvPr id="0" name=""/>
        <dsp:cNvSpPr/>
      </dsp:nvSpPr>
      <dsp:spPr>
        <a:xfrm rot="10800000">
          <a:off x="2165308" y="3409653"/>
          <a:ext cx="7713398" cy="889839"/>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2395" tIns="91440" rIns="170688" bIns="91440" numCol="1" spcCol="1270" anchor="ctr" anchorCtr="0">
          <a:noAutofit/>
        </a:bodyPr>
        <a:lstStyle/>
        <a:p>
          <a:pPr marL="0" lvl="0" indent="0" algn="ctr" defTabSz="1066800">
            <a:lnSpc>
              <a:spcPct val="90000"/>
            </a:lnSpc>
            <a:spcBef>
              <a:spcPct val="0"/>
            </a:spcBef>
            <a:spcAft>
              <a:spcPct val="35000"/>
            </a:spcAft>
            <a:buNone/>
          </a:pPr>
          <a:r>
            <a:rPr lang="es-ES" sz="2400" kern="1200" dirty="0"/>
            <a:t>Limpieza y desinfección de áreas por desodorización electrónica (ozono). 8 veces en el año.</a:t>
          </a:r>
          <a:endParaRPr lang="es-CO" sz="2400" kern="1200" dirty="0"/>
        </a:p>
      </dsp:txBody>
      <dsp:txXfrm rot="10800000">
        <a:off x="2387768" y="3409653"/>
        <a:ext cx="7490938" cy="889839"/>
      </dsp:txXfrm>
    </dsp:sp>
    <dsp:sp modelId="{A28AD7BC-F792-47E8-9AE6-AAA071DA700D}">
      <dsp:nvSpPr>
        <dsp:cNvPr id="0" name=""/>
        <dsp:cNvSpPr/>
      </dsp:nvSpPr>
      <dsp:spPr>
        <a:xfrm>
          <a:off x="1720388" y="3409653"/>
          <a:ext cx="889839" cy="889839"/>
        </a:xfrm>
        <a:prstGeom prst="ellipse">
          <a:avLst/>
        </a:prstGeom>
        <a:blipFill dpi="0" rotWithShape="1">
          <a:blip xmlns:r="http://schemas.openxmlformats.org/officeDocument/2006/relationships" r:embed="rId4"/>
          <a:srcRect/>
          <a:stretch>
            <a:fillRect l="-15602" t="8999" r="-15602" b="8999"/>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9BED0-2AE7-468A-8FA6-CDC1A88BD7E5}">
      <dsp:nvSpPr>
        <dsp:cNvPr id="0" name=""/>
        <dsp:cNvSpPr/>
      </dsp:nvSpPr>
      <dsp:spPr>
        <a:xfrm>
          <a:off x="528281" y="215"/>
          <a:ext cx="1583099" cy="15830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Ahorro Desinfección</a:t>
          </a:r>
        </a:p>
        <a:p>
          <a:pPr marL="0" lvl="0" indent="0" algn="ctr" defTabSz="622300">
            <a:lnSpc>
              <a:spcPct val="90000"/>
            </a:lnSpc>
            <a:spcBef>
              <a:spcPct val="0"/>
            </a:spcBef>
            <a:spcAft>
              <a:spcPct val="35000"/>
            </a:spcAft>
            <a:buNone/>
          </a:pPr>
          <a:r>
            <a:rPr lang="es-ES" sz="1400" kern="1200" dirty="0"/>
            <a:t>$9.600.000</a:t>
          </a:r>
        </a:p>
        <a:p>
          <a:pPr marL="0" lvl="0" indent="0" algn="ctr" defTabSz="622300">
            <a:lnSpc>
              <a:spcPct val="90000"/>
            </a:lnSpc>
            <a:spcBef>
              <a:spcPct val="0"/>
            </a:spcBef>
            <a:spcAft>
              <a:spcPct val="35000"/>
            </a:spcAft>
            <a:buNone/>
          </a:pPr>
          <a:r>
            <a:rPr lang="es-ES" sz="1400" kern="1200" dirty="0"/>
            <a:t>1 año</a:t>
          </a:r>
          <a:endParaRPr lang="es-CO" sz="1400" kern="1200" dirty="0"/>
        </a:p>
      </dsp:txBody>
      <dsp:txXfrm>
        <a:off x="760120" y="232054"/>
        <a:ext cx="1119421" cy="1119421"/>
      </dsp:txXfrm>
    </dsp:sp>
    <dsp:sp modelId="{71318539-CD4E-4195-8B79-39735048840E}">
      <dsp:nvSpPr>
        <dsp:cNvPr id="0" name=""/>
        <dsp:cNvSpPr/>
      </dsp:nvSpPr>
      <dsp:spPr>
        <a:xfrm>
          <a:off x="2239928" y="332666"/>
          <a:ext cx="918197" cy="918197"/>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2361635" y="683785"/>
        <a:ext cx="674783" cy="215959"/>
      </dsp:txXfrm>
    </dsp:sp>
    <dsp:sp modelId="{2D4103F8-50D7-424B-8886-6AD5081771E4}">
      <dsp:nvSpPr>
        <dsp:cNvPr id="0" name=""/>
        <dsp:cNvSpPr/>
      </dsp:nvSpPr>
      <dsp:spPr>
        <a:xfrm>
          <a:off x="3286674" y="215"/>
          <a:ext cx="1583099" cy="15830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Ahorro -2 </a:t>
          </a:r>
          <a:r>
            <a:rPr lang="es-ES" sz="1400" kern="1200" dirty="0" err="1"/>
            <a:t>pts</a:t>
          </a:r>
          <a:endParaRPr lang="es-ES" sz="1400" kern="1200" dirty="0"/>
        </a:p>
        <a:p>
          <a:pPr marL="0" lvl="0" indent="0" algn="ctr" defTabSz="622300">
            <a:lnSpc>
              <a:spcPct val="90000"/>
            </a:lnSpc>
            <a:spcBef>
              <a:spcPct val="0"/>
            </a:spcBef>
            <a:spcAft>
              <a:spcPct val="35000"/>
            </a:spcAft>
            <a:buNone/>
          </a:pPr>
          <a:r>
            <a:rPr lang="es-ES" sz="1400" kern="1200" dirty="0"/>
            <a:t>Incremento</a:t>
          </a:r>
        </a:p>
        <a:p>
          <a:pPr marL="0" lvl="0" indent="0" algn="ctr" defTabSz="622300">
            <a:lnSpc>
              <a:spcPct val="90000"/>
            </a:lnSpc>
            <a:spcBef>
              <a:spcPct val="0"/>
            </a:spcBef>
            <a:spcAft>
              <a:spcPct val="35000"/>
            </a:spcAft>
            <a:buNone/>
          </a:pPr>
          <a:r>
            <a:rPr lang="es-ES" sz="1400" kern="1200" dirty="0"/>
            <a:t>$14.400.000</a:t>
          </a:r>
        </a:p>
        <a:p>
          <a:pPr marL="0" lvl="0" indent="0" algn="ctr" defTabSz="622300">
            <a:lnSpc>
              <a:spcPct val="90000"/>
            </a:lnSpc>
            <a:spcBef>
              <a:spcPct val="0"/>
            </a:spcBef>
            <a:spcAft>
              <a:spcPct val="35000"/>
            </a:spcAft>
            <a:buNone/>
          </a:pPr>
          <a:r>
            <a:rPr lang="es-CO" sz="1400" kern="1200" dirty="0"/>
            <a:t>1 año</a:t>
          </a:r>
        </a:p>
      </dsp:txBody>
      <dsp:txXfrm>
        <a:off x="3518513" y="232054"/>
        <a:ext cx="1119421" cy="1119421"/>
      </dsp:txXfrm>
    </dsp:sp>
    <dsp:sp modelId="{68051D5F-94FC-4768-BD36-EE70297C96E5}">
      <dsp:nvSpPr>
        <dsp:cNvPr id="0" name=""/>
        <dsp:cNvSpPr/>
      </dsp:nvSpPr>
      <dsp:spPr>
        <a:xfrm>
          <a:off x="4998321" y="332666"/>
          <a:ext cx="918197" cy="918197"/>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5120028" y="521815"/>
        <a:ext cx="674783" cy="539899"/>
      </dsp:txXfrm>
    </dsp:sp>
    <dsp:sp modelId="{A5918F3A-7716-40FA-BB13-41B27085FF97}">
      <dsp:nvSpPr>
        <dsp:cNvPr id="0" name=""/>
        <dsp:cNvSpPr/>
      </dsp:nvSpPr>
      <dsp:spPr>
        <a:xfrm>
          <a:off x="6045067" y="215"/>
          <a:ext cx="1583099" cy="15830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t>TOTAL AHORRO</a:t>
          </a:r>
        </a:p>
        <a:p>
          <a:pPr marL="0" lvl="0" indent="0" algn="ctr" defTabSz="622300">
            <a:lnSpc>
              <a:spcPct val="90000"/>
            </a:lnSpc>
            <a:spcBef>
              <a:spcPct val="0"/>
            </a:spcBef>
            <a:spcAft>
              <a:spcPct val="35000"/>
            </a:spcAft>
            <a:buNone/>
          </a:pPr>
          <a:r>
            <a:rPr lang="es-ES" sz="1400" b="1" kern="1200" dirty="0"/>
            <a:t>$24.000.000</a:t>
          </a:r>
        </a:p>
        <a:p>
          <a:pPr marL="0" lvl="0" indent="0" algn="ctr" defTabSz="622300">
            <a:lnSpc>
              <a:spcPct val="90000"/>
            </a:lnSpc>
            <a:spcBef>
              <a:spcPct val="0"/>
            </a:spcBef>
            <a:spcAft>
              <a:spcPct val="35000"/>
            </a:spcAft>
            <a:buNone/>
          </a:pPr>
          <a:r>
            <a:rPr lang="es-ES" sz="1400" b="1" kern="1200" dirty="0"/>
            <a:t>1 año</a:t>
          </a:r>
          <a:endParaRPr lang="es-CO" sz="1400" b="1" kern="1200" dirty="0"/>
        </a:p>
      </dsp:txBody>
      <dsp:txXfrm>
        <a:off x="6276906" y="232054"/>
        <a:ext cx="1119421" cy="11194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652D7-F5B1-43CB-90CA-30E690475A8E}">
      <dsp:nvSpPr>
        <dsp:cNvPr id="0" name=""/>
        <dsp:cNvSpPr/>
      </dsp:nvSpPr>
      <dsp:spPr>
        <a:xfrm rot="10800000">
          <a:off x="0" y="0"/>
          <a:ext cx="5247690" cy="1507452"/>
        </a:xfrm>
        <a:prstGeom prst="trapezoid">
          <a:avLst>
            <a:gd name="adj" fmla="val 58019"/>
          </a:avLst>
        </a:prstGeom>
        <a:solidFill>
          <a:schemeClr val="accent1">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b="1" kern="1200" dirty="0">
              <a:solidFill>
                <a:schemeClr val="bg1"/>
              </a:solidFill>
            </a:rPr>
            <a:t>Conformado el registro e implementado el modelo de asignación de procederá al nombramiento de revisores fiscales durante las asambleas ordinarias</a:t>
          </a:r>
          <a:endParaRPr lang="en-US" sz="1500" b="1" kern="1200" dirty="0">
            <a:solidFill>
              <a:schemeClr val="bg1"/>
            </a:solidFill>
          </a:endParaRPr>
        </a:p>
      </dsp:txBody>
      <dsp:txXfrm rot="-10800000">
        <a:off x="918345" y="0"/>
        <a:ext cx="3410998" cy="1507452"/>
      </dsp:txXfrm>
    </dsp:sp>
    <dsp:sp modelId="{C1FC86E0-ECC5-4A27-85A6-32EEC7F691D8}">
      <dsp:nvSpPr>
        <dsp:cNvPr id="0" name=""/>
        <dsp:cNvSpPr/>
      </dsp:nvSpPr>
      <dsp:spPr>
        <a:xfrm rot="10800000">
          <a:off x="874615" y="1507452"/>
          <a:ext cx="3498460" cy="1507452"/>
        </a:xfrm>
        <a:prstGeom prst="trapezoid">
          <a:avLst>
            <a:gd name="adj" fmla="val 58019"/>
          </a:avLst>
        </a:prstGeom>
        <a:solidFill>
          <a:schemeClr val="accent1">
            <a:shade val="50000"/>
            <a:hueOff val="240958"/>
            <a:satOff val="-5040"/>
            <a:lumOff val="2804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just" defTabSz="666750">
            <a:lnSpc>
              <a:spcPct val="90000"/>
            </a:lnSpc>
            <a:spcBef>
              <a:spcPct val="0"/>
            </a:spcBef>
            <a:spcAft>
              <a:spcPct val="35000"/>
            </a:spcAft>
            <a:buNone/>
          </a:pPr>
          <a:r>
            <a:rPr lang="es-CO" sz="1500" b="1" kern="1200" dirty="0">
              <a:solidFill>
                <a:schemeClr val="tx2">
                  <a:lumMod val="75000"/>
                </a:schemeClr>
              </a:solidFill>
            </a:rPr>
            <a:t>Se priorizarán las sociedades en las que se tiene evidencia de alguna inconformidad con la actividad del revisor fiscal y aquellas en las que lleva mayor tiempo en el cargo</a:t>
          </a:r>
          <a:endParaRPr lang="en-US" sz="1500" b="1" kern="1200" dirty="0">
            <a:solidFill>
              <a:schemeClr val="tx2">
                <a:lumMod val="75000"/>
              </a:schemeClr>
            </a:solidFill>
          </a:endParaRPr>
        </a:p>
      </dsp:txBody>
      <dsp:txXfrm rot="-10800000">
        <a:off x="1486845" y="1507452"/>
        <a:ext cx="2273999" cy="1507452"/>
      </dsp:txXfrm>
    </dsp:sp>
    <dsp:sp modelId="{8F23F162-26F5-4FFF-B41C-10EBFDE0BC54}">
      <dsp:nvSpPr>
        <dsp:cNvPr id="0" name=""/>
        <dsp:cNvSpPr/>
      </dsp:nvSpPr>
      <dsp:spPr>
        <a:xfrm rot="10800000">
          <a:off x="1749230" y="3014905"/>
          <a:ext cx="1749230" cy="1507452"/>
        </a:xfrm>
        <a:prstGeom prst="trapezoid">
          <a:avLst>
            <a:gd name="adj" fmla="val 58019"/>
          </a:avLst>
        </a:prstGeom>
        <a:solidFill>
          <a:schemeClr val="accent1">
            <a:shade val="50000"/>
            <a:hueOff val="240958"/>
            <a:satOff val="-5040"/>
            <a:lumOff val="2804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just" defTabSz="666750">
            <a:lnSpc>
              <a:spcPct val="90000"/>
            </a:lnSpc>
            <a:spcBef>
              <a:spcPct val="0"/>
            </a:spcBef>
            <a:spcAft>
              <a:spcPct val="35000"/>
            </a:spcAft>
            <a:buNone/>
          </a:pPr>
          <a:r>
            <a:rPr lang="es-CO" sz="1500" b="1" kern="1200" dirty="0">
              <a:solidFill>
                <a:schemeClr val="tx2">
                  <a:lumMod val="75000"/>
                </a:schemeClr>
              </a:solidFill>
            </a:rPr>
            <a:t>En las sociedades que sean recibidas en diligencia, se asignará de manera inmediata un revisor fiscal del registro</a:t>
          </a:r>
          <a:endParaRPr lang="en-US" sz="1500" b="1" kern="1200" dirty="0">
            <a:solidFill>
              <a:schemeClr val="tx2">
                <a:lumMod val="75000"/>
              </a:schemeClr>
            </a:solidFill>
          </a:endParaRPr>
        </a:p>
      </dsp:txBody>
      <dsp:txXfrm rot="-10800000">
        <a:off x="1749230" y="3014905"/>
        <a:ext cx="1749230" cy="1507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A66CE-7A58-42DF-85DC-A4DB318C81F3}">
      <dsp:nvSpPr>
        <dsp:cNvPr id="0" name=""/>
        <dsp:cNvSpPr/>
      </dsp:nvSpPr>
      <dsp:spPr>
        <a:xfrm>
          <a:off x="0" y="0"/>
          <a:ext cx="5453849" cy="0"/>
        </a:xfrm>
        <a:prstGeom prst="lin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w="9525" cap="flat" cmpd="sng" algn="ctr">
          <a:solidFill>
            <a:schemeClr val="dk2">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E137724-6657-476A-9A3F-4F0B913E8456}">
      <dsp:nvSpPr>
        <dsp:cNvPr id="0" name=""/>
        <dsp:cNvSpPr/>
      </dsp:nvSpPr>
      <dsp:spPr>
        <a:xfrm>
          <a:off x="0" y="0"/>
          <a:ext cx="1090769" cy="4591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s-CO" sz="1000" b="1" kern="1200"/>
            <a:t>PRINCIPALES NOMBRAMIENTOS</a:t>
          </a:r>
          <a:endParaRPr lang="en-US" sz="1000" b="1" kern="1200" dirty="0"/>
        </a:p>
      </dsp:txBody>
      <dsp:txXfrm>
        <a:off x="0" y="0"/>
        <a:ext cx="1090769" cy="4591755"/>
      </dsp:txXfrm>
    </dsp:sp>
    <dsp:sp modelId="{A9231DF2-98DA-4F8F-B33B-91EC4179985B}">
      <dsp:nvSpPr>
        <dsp:cNvPr id="0" name=""/>
        <dsp:cNvSpPr/>
      </dsp:nvSpPr>
      <dsp:spPr>
        <a:xfrm>
          <a:off x="1172577" y="30996"/>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CI. Recyclables SAS</a:t>
          </a:r>
          <a:endParaRPr lang="en-US" sz="2800" kern="1200" dirty="0"/>
        </a:p>
      </dsp:txBody>
      <dsp:txXfrm>
        <a:off x="1172577" y="30996"/>
        <a:ext cx="4281271" cy="619931"/>
      </dsp:txXfrm>
    </dsp:sp>
    <dsp:sp modelId="{490B79D7-7570-4D70-A7F1-A7672100490B}">
      <dsp:nvSpPr>
        <dsp:cNvPr id="0" name=""/>
        <dsp:cNvSpPr/>
      </dsp:nvSpPr>
      <dsp:spPr>
        <a:xfrm>
          <a:off x="1090769" y="650928"/>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C7F9366B-CE2F-4F11-ACE1-D13039C4AE92}">
      <dsp:nvSpPr>
        <dsp:cNvPr id="0" name=""/>
        <dsp:cNvSpPr/>
      </dsp:nvSpPr>
      <dsp:spPr>
        <a:xfrm>
          <a:off x="1172577" y="681924"/>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CIJ Gutiérrez S.A.</a:t>
          </a:r>
          <a:endParaRPr lang="en-US" sz="2800" kern="1200" dirty="0"/>
        </a:p>
      </dsp:txBody>
      <dsp:txXfrm>
        <a:off x="1172577" y="681924"/>
        <a:ext cx="4281271" cy="619931"/>
      </dsp:txXfrm>
    </dsp:sp>
    <dsp:sp modelId="{B8A678C7-BDAE-463F-9208-6210D2D4541E}">
      <dsp:nvSpPr>
        <dsp:cNvPr id="0" name=""/>
        <dsp:cNvSpPr/>
      </dsp:nvSpPr>
      <dsp:spPr>
        <a:xfrm>
          <a:off x="1090769" y="1301856"/>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08054B93-6598-4DC3-9E7C-8B348599D130}">
      <dsp:nvSpPr>
        <dsp:cNvPr id="0" name=""/>
        <dsp:cNvSpPr/>
      </dsp:nvSpPr>
      <dsp:spPr>
        <a:xfrm>
          <a:off x="1172577" y="1332853"/>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Grupo Grajales</a:t>
          </a:r>
          <a:endParaRPr lang="en-US" sz="2800" kern="1200" dirty="0"/>
        </a:p>
      </dsp:txBody>
      <dsp:txXfrm>
        <a:off x="1172577" y="1332853"/>
        <a:ext cx="4281271" cy="619931"/>
      </dsp:txXfrm>
    </dsp:sp>
    <dsp:sp modelId="{BCF0B9EF-87DC-41A9-B074-3D06949D9CAA}">
      <dsp:nvSpPr>
        <dsp:cNvPr id="0" name=""/>
        <dsp:cNvSpPr/>
      </dsp:nvSpPr>
      <dsp:spPr>
        <a:xfrm>
          <a:off x="1090769" y="1952785"/>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57DCE12E-92A4-4F73-BFFD-A9F4DF9A5CD9}">
      <dsp:nvSpPr>
        <dsp:cNvPr id="0" name=""/>
        <dsp:cNvSpPr/>
      </dsp:nvSpPr>
      <dsp:spPr>
        <a:xfrm>
          <a:off x="1172577" y="1983781"/>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Consumax de Urabá SAS</a:t>
          </a:r>
          <a:endParaRPr lang="en-US" sz="2800" kern="1200" dirty="0"/>
        </a:p>
      </dsp:txBody>
      <dsp:txXfrm>
        <a:off x="1172577" y="1983781"/>
        <a:ext cx="4281271" cy="619931"/>
      </dsp:txXfrm>
    </dsp:sp>
    <dsp:sp modelId="{FB0FE310-F9CD-4B7A-8BA2-19B3DC663758}">
      <dsp:nvSpPr>
        <dsp:cNvPr id="0" name=""/>
        <dsp:cNvSpPr/>
      </dsp:nvSpPr>
      <dsp:spPr>
        <a:xfrm>
          <a:off x="1090769" y="2603713"/>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3E50513D-CF89-434C-A526-1BC4D80A678C}">
      <dsp:nvSpPr>
        <dsp:cNvPr id="0" name=""/>
        <dsp:cNvSpPr/>
      </dsp:nvSpPr>
      <dsp:spPr>
        <a:xfrm>
          <a:off x="1172577" y="2634710"/>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FUREL S.A.</a:t>
          </a:r>
          <a:endParaRPr lang="en-US" sz="2800" kern="1200" dirty="0"/>
        </a:p>
      </dsp:txBody>
      <dsp:txXfrm>
        <a:off x="1172577" y="2634710"/>
        <a:ext cx="4281271" cy="619931"/>
      </dsp:txXfrm>
    </dsp:sp>
    <dsp:sp modelId="{5ACFF1E5-8AB0-4A70-BC2E-034438FC961F}">
      <dsp:nvSpPr>
        <dsp:cNvPr id="0" name=""/>
        <dsp:cNvSpPr/>
      </dsp:nvSpPr>
      <dsp:spPr>
        <a:xfrm>
          <a:off x="1090769" y="3254641"/>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75777DC1-8815-46DE-BD50-9BD39BA0306E}">
      <dsp:nvSpPr>
        <dsp:cNvPr id="0" name=""/>
        <dsp:cNvSpPr/>
      </dsp:nvSpPr>
      <dsp:spPr>
        <a:xfrm>
          <a:off x="1172577" y="3285638"/>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Grupo Farmacoop</a:t>
          </a:r>
          <a:endParaRPr lang="en-US" sz="2800" kern="1200" dirty="0"/>
        </a:p>
      </dsp:txBody>
      <dsp:txXfrm>
        <a:off x="1172577" y="3285638"/>
        <a:ext cx="4281271" cy="619931"/>
      </dsp:txXfrm>
    </dsp:sp>
    <dsp:sp modelId="{16FCEA1F-8082-4FFA-81D0-0CCE38A41912}">
      <dsp:nvSpPr>
        <dsp:cNvPr id="0" name=""/>
        <dsp:cNvSpPr/>
      </dsp:nvSpPr>
      <dsp:spPr>
        <a:xfrm>
          <a:off x="1090769" y="3905570"/>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 modelId="{F8EC0696-FD85-435A-AC49-035EC0B7F400}">
      <dsp:nvSpPr>
        <dsp:cNvPr id="0" name=""/>
        <dsp:cNvSpPr/>
      </dsp:nvSpPr>
      <dsp:spPr>
        <a:xfrm>
          <a:off x="1172577" y="3936566"/>
          <a:ext cx="4281271" cy="6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CO" sz="2800" kern="1200"/>
            <a:t>Grupo Bellanita</a:t>
          </a:r>
          <a:endParaRPr lang="en-US" sz="2800" kern="1200" dirty="0"/>
        </a:p>
      </dsp:txBody>
      <dsp:txXfrm>
        <a:off x="1172577" y="3936566"/>
        <a:ext cx="4281271" cy="619931"/>
      </dsp:txXfrm>
    </dsp:sp>
    <dsp:sp modelId="{6D5977B5-4F03-4391-8126-2B960478F77E}">
      <dsp:nvSpPr>
        <dsp:cNvPr id="0" name=""/>
        <dsp:cNvSpPr/>
      </dsp:nvSpPr>
      <dsp:spPr>
        <a:xfrm>
          <a:off x="1090769" y="4556498"/>
          <a:ext cx="4363079"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p3d z="127000" prstMaterial="matte"/>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E6FBD-223C-43A1-A1B8-1AFE102FD230}">
      <dsp:nvSpPr>
        <dsp:cNvPr id="0" name=""/>
        <dsp:cNvSpPr/>
      </dsp:nvSpPr>
      <dsp:spPr>
        <a:xfrm rot="5400000">
          <a:off x="324360" y="2288138"/>
          <a:ext cx="972183" cy="1617690"/>
        </a:xfrm>
        <a:prstGeom prst="corner">
          <a:avLst>
            <a:gd name="adj1" fmla="val 16120"/>
            <a:gd name="adj2" fmla="val 16110"/>
          </a:avLst>
        </a:prstGeom>
        <a:solidFill>
          <a:schemeClr val="accent2">
            <a:shade val="8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AC952D-F147-4DD7-BE36-44E6292885C8}">
      <dsp:nvSpPr>
        <dsp:cNvPr id="0" name=""/>
        <dsp:cNvSpPr/>
      </dsp:nvSpPr>
      <dsp:spPr>
        <a:xfrm>
          <a:off x="162078" y="2771479"/>
          <a:ext cx="1460460" cy="128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r" defTabSz="622300">
            <a:lnSpc>
              <a:spcPct val="90000"/>
            </a:lnSpc>
            <a:spcBef>
              <a:spcPct val="0"/>
            </a:spcBef>
            <a:spcAft>
              <a:spcPct val="35000"/>
            </a:spcAft>
            <a:buNone/>
          </a:pPr>
          <a:r>
            <a:rPr lang="es-CO" sz="1400" b="1" kern="1200" dirty="0"/>
            <a:t>Políticas financieras y contables (NIIF) usadas por SAE desde 2016</a:t>
          </a:r>
          <a:endParaRPr lang="en-US" sz="1400" b="1" kern="1200" dirty="0"/>
        </a:p>
      </dsp:txBody>
      <dsp:txXfrm>
        <a:off x="162078" y="2771479"/>
        <a:ext cx="1460460" cy="1280179"/>
      </dsp:txXfrm>
    </dsp:sp>
    <dsp:sp modelId="{77C115E1-F048-45B2-B70C-3BAF02B05316}">
      <dsp:nvSpPr>
        <dsp:cNvPr id="0" name=""/>
        <dsp:cNvSpPr/>
      </dsp:nvSpPr>
      <dsp:spPr>
        <a:xfrm>
          <a:off x="1346980" y="2169041"/>
          <a:ext cx="275558" cy="275558"/>
        </a:xfrm>
        <a:prstGeom prst="triangle">
          <a:avLst>
            <a:gd name="adj" fmla="val 100000"/>
          </a:avLst>
        </a:prstGeom>
        <a:solidFill>
          <a:schemeClr val="accent2">
            <a:shade val="80000"/>
            <a:hueOff val="-4484"/>
            <a:satOff val="-503"/>
            <a:lumOff val="3210"/>
            <a:alphaOff val="0"/>
          </a:schemeClr>
        </a:solidFill>
        <a:ln w="25400" cap="flat" cmpd="sng" algn="ctr">
          <a:solidFill>
            <a:schemeClr val="accent2">
              <a:shade val="80000"/>
              <a:hueOff val="-4484"/>
              <a:satOff val="-503"/>
              <a:lumOff val="32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D0724E-138B-4581-88FE-F820E21B01E4}">
      <dsp:nvSpPr>
        <dsp:cNvPr id="0" name=""/>
        <dsp:cNvSpPr/>
      </dsp:nvSpPr>
      <dsp:spPr>
        <a:xfrm rot="5400000">
          <a:off x="2112248" y="1845723"/>
          <a:ext cx="972183" cy="1617690"/>
        </a:xfrm>
        <a:prstGeom prst="corner">
          <a:avLst>
            <a:gd name="adj1" fmla="val 16120"/>
            <a:gd name="adj2" fmla="val 16110"/>
          </a:avLst>
        </a:prstGeom>
        <a:solidFill>
          <a:schemeClr val="accent2">
            <a:shade val="80000"/>
            <a:hueOff val="-8968"/>
            <a:satOff val="-1006"/>
            <a:lumOff val="6420"/>
            <a:alphaOff val="0"/>
          </a:schemeClr>
        </a:solidFill>
        <a:ln w="25400" cap="flat" cmpd="sng" algn="ctr">
          <a:solidFill>
            <a:schemeClr val="accent2">
              <a:shade val="80000"/>
              <a:hueOff val="-8968"/>
              <a:satOff val="-1006"/>
              <a:lumOff val="642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27A782-FF75-47EF-9379-075B617FEF4B}">
      <dsp:nvSpPr>
        <dsp:cNvPr id="0" name=""/>
        <dsp:cNvSpPr/>
      </dsp:nvSpPr>
      <dsp:spPr>
        <a:xfrm>
          <a:off x="1949967" y="2329064"/>
          <a:ext cx="1460460" cy="128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r" defTabSz="622300">
            <a:lnSpc>
              <a:spcPct val="90000"/>
            </a:lnSpc>
            <a:spcBef>
              <a:spcPct val="0"/>
            </a:spcBef>
            <a:spcAft>
              <a:spcPct val="35000"/>
            </a:spcAft>
            <a:buNone/>
          </a:pPr>
          <a:r>
            <a:rPr lang="es-CO" sz="1400" b="1" kern="1200" dirty="0"/>
            <a:t>Diagnostico del universo de sociedades y establecimientos administrados</a:t>
          </a:r>
          <a:endParaRPr lang="en-US" sz="1400" b="1" kern="1200" dirty="0"/>
        </a:p>
      </dsp:txBody>
      <dsp:txXfrm>
        <a:off x="1949967" y="2329064"/>
        <a:ext cx="1460460" cy="1280179"/>
      </dsp:txXfrm>
    </dsp:sp>
    <dsp:sp modelId="{BB671AD1-3B69-4FD7-A41E-F146CA6E293B}">
      <dsp:nvSpPr>
        <dsp:cNvPr id="0" name=""/>
        <dsp:cNvSpPr/>
      </dsp:nvSpPr>
      <dsp:spPr>
        <a:xfrm>
          <a:off x="3134869" y="1726627"/>
          <a:ext cx="275558" cy="275558"/>
        </a:xfrm>
        <a:prstGeom prst="triangle">
          <a:avLst>
            <a:gd name="adj" fmla="val 100000"/>
          </a:avLst>
        </a:prstGeom>
        <a:solidFill>
          <a:schemeClr val="accent2">
            <a:shade val="80000"/>
            <a:hueOff val="-13452"/>
            <a:satOff val="-1509"/>
            <a:lumOff val="9630"/>
            <a:alphaOff val="0"/>
          </a:schemeClr>
        </a:solidFill>
        <a:ln w="25400" cap="flat" cmpd="sng" algn="ctr">
          <a:solidFill>
            <a:schemeClr val="accent2">
              <a:shade val="80000"/>
              <a:hueOff val="-13452"/>
              <a:satOff val="-1509"/>
              <a:lumOff val="96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BD37F-D501-4ACC-9755-5AB2D9D55766}">
      <dsp:nvSpPr>
        <dsp:cNvPr id="0" name=""/>
        <dsp:cNvSpPr/>
      </dsp:nvSpPr>
      <dsp:spPr>
        <a:xfrm rot="5400000">
          <a:off x="3900137" y="1403308"/>
          <a:ext cx="972183" cy="1617690"/>
        </a:xfrm>
        <a:prstGeom prst="corner">
          <a:avLst>
            <a:gd name="adj1" fmla="val 16120"/>
            <a:gd name="adj2" fmla="val 16110"/>
          </a:avLst>
        </a:prstGeom>
        <a:solidFill>
          <a:schemeClr val="accent2">
            <a:shade val="80000"/>
            <a:hueOff val="-17936"/>
            <a:satOff val="-2012"/>
            <a:lumOff val="12840"/>
            <a:alphaOff val="0"/>
          </a:schemeClr>
        </a:solidFill>
        <a:ln w="25400" cap="flat" cmpd="sng" algn="ctr">
          <a:solidFill>
            <a:schemeClr val="accent2">
              <a:shade val="80000"/>
              <a:hueOff val="-17936"/>
              <a:satOff val="-2012"/>
              <a:lumOff val="128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16383-31E7-433F-9097-F042CBE4FD28}">
      <dsp:nvSpPr>
        <dsp:cNvPr id="0" name=""/>
        <dsp:cNvSpPr/>
      </dsp:nvSpPr>
      <dsp:spPr>
        <a:xfrm>
          <a:off x="3737856" y="1886649"/>
          <a:ext cx="1460460" cy="128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r" defTabSz="622300">
            <a:lnSpc>
              <a:spcPct val="90000"/>
            </a:lnSpc>
            <a:spcBef>
              <a:spcPct val="0"/>
            </a:spcBef>
            <a:spcAft>
              <a:spcPct val="35000"/>
            </a:spcAft>
            <a:buNone/>
          </a:pPr>
          <a:r>
            <a:rPr lang="es-CO" sz="1400" b="1" kern="1200" dirty="0"/>
            <a:t>Determinación de Política común de Gobierno Corporativo</a:t>
          </a:r>
          <a:endParaRPr lang="en-US" sz="1400" b="1" kern="1200" dirty="0"/>
        </a:p>
      </dsp:txBody>
      <dsp:txXfrm>
        <a:off x="3737856" y="1886649"/>
        <a:ext cx="1460460" cy="1280179"/>
      </dsp:txXfrm>
    </dsp:sp>
    <dsp:sp modelId="{2900C505-FFE0-43FE-8699-540DE060F3F8}">
      <dsp:nvSpPr>
        <dsp:cNvPr id="0" name=""/>
        <dsp:cNvSpPr/>
      </dsp:nvSpPr>
      <dsp:spPr>
        <a:xfrm>
          <a:off x="4922757" y="1284212"/>
          <a:ext cx="275558" cy="275558"/>
        </a:xfrm>
        <a:prstGeom prst="triangle">
          <a:avLst>
            <a:gd name="adj" fmla="val 100000"/>
          </a:avLst>
        </a:prstGeom>
        <a:solidFill>
          <a:schemeClr val="accent2">
            <a:shade val="80000"/>
            <a:hueOff val="-22420"/>
            <a:satOff val="-2515"/>
            <a:lumOff val="16050"/>
            <a:alphaOff val="0"/>
          </a:schemeClr>
        </a:solidFill>
        <a:ln w="25400" cap="flat" cmpd="sng" algn="ctr">
          <a:solidFill>
            <a:schemeClr val="accent2">
              <a:shade val="80000"/>
              <a:hueOff val="-22420"/>
              <a:satOff val="-2515"/>
              <a:lumOff val="1605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3B6534-99F3-42C5-8B4A-227A742065D6}">
      <dsp:nvSpPr>
        <dsp:cNvPr id="0" name=""/>
        <dsp:cNvSpPr/>
      </dsp:nvSpPr>
      <dsp:spPr>
        <a:xfrm rot="5400000">
          <a:off x="5688026" y="960893"/>
          <a:ext cx="972183" cy="1617690"/>
        </a:xfrm>
        <a:prstGeom prst="corner">
          <a:avLst>
            <a:gd name="adj1" fmla="val 16120"/>
            <a:gd name="adj2" fmla="val 16110"/>
          </a:avLst>
        </a:prstGeom>
        <a:solidFill>
          <a:schemeClr val="accent2">
            <a:shade val="80000"/>
            <a:hueOff val="-26904"/>
            <a:satOff val="-3018"/>
            <a:lumOff val="19260"/>
            <a:alphaOff val="0"/>
          </a:schemeClr>
        </a:solidFill>
        <a:ln w="25400" cap="flat" cmpd="sng" algn="ctr">
          <a:solidFill>
            <a:schemeClr val="accent2">
              <a:shade val="80000"/>
              <a:hueOff val="-26904"/>
              <a:satOff val="-3018"/>
              <a:lumOff val="192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AEF74C-8819-45EB-B975-98DCF2431ED7}">
      <dsp:nvSpPr>
        <dsp:cNvPr id="0" name=""/>
        <dsp:cNvSpPr/>
      </dsp:nvSpPr>
      <dsp:spPr>
        <a:xfrm>
          <a:off x="5525744" y="1444234"/>
          <a:ext cx="1460460" cy="128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r" defTabSz="622300">
            <a:lnSpc>
              <a:spcPct val="90000"/>
            </a:lnSpc>
            <a:spcBef>
              <a:spcPct val="0"/>
            </a:spcBef>
            <a:spcAft>
              <a:spcPct val="35000"/>
            </a:spcAft>
            <a:buNone/>
          </a:pPr>
          <a:r>
            <a:rPr lang="es-CO" sz="1400" b="1" kern="1200" dirty="0"/>
            <a:t>Entrega de Manuales y Herramientas de implementación de Gobierno Corporativo</a:t>
          </a:r>
          <a:endParaRPr lang="en-US" sz="1400" b="1" kern="1200" dirty="0"/>
        </a:p>
      </dsp:txBody>
      <dsp:txXfrm>
        <a:off x="5525744" y="1444234"/>
        <a:ext cx="1460460" cy="1280179"/>
      </dsp:txXfrm>
    </dsp:sp>
    <dsp:sp modelId="{CB187EB7-9DED-4C88-A253-F8E0DEC42D3A}">
      <dsp:nvSpPr>
        <dsp:cNvPr id="0" name=""/>
        <dsp:cNvSpPr/>
      </dsp:nvSpPr>
      <dsp:spPr>
        <a:xfrm>
          <a:off x="6710646" y="841797"/>
          <a:ext cx="275558" cy="275558"/>
        </a:xfrm>
        <a:prstGeom prst="triangle">
          <a:avLst>
            <a:gd name="adj" fmla="val 100000"/>
          </a:avLst>
        </a:prstGeom>
        <a:solidFill>
          <a:schemeClr val="accent2">
            <a:shade val="80000"/>
            <a:hueOff val="-31388"/>
            <a:satOff val="-3521"/>
            <a:lumOff val="22470"/>
            <a:alphaOff val="0"/>
          </a:schemeClr>
        </a:solidFill>
        <a:ln w="25400" cap="flat" cmpd="sng" algn="ctr">
          <a:solidFill>
            <a:schemeClr val="accent2">
              <a:shade val="80000"/>
              <a:hueOff val="-31388"/>
              <a:satOff val="-3521"/>
              <a:lumOff val="224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72CDD-1D1A-4773-AD9B-9C8A2778755B}">
      <dsp:nvSpPr>
        <dsp:cNvPr id="0" name=""/>
        <dsp:cNvSpPr/>
      </dsp:nvSpPr>
      <dsp:spPr>
        <a:xfrm rot="5400000">
          <a:off x="7475914" y="518478"/>
          <a:ext cx="972183" cy="1617690"/>
        </a:xfrm>
        <a:prstGeom prst="corner">
          <a:avLst>
            <a:gd name="adj1" fmla="val 16120"/>
            <a:gd name="adj2" fmla="val 16110"/>
          </a:avLst>
        </a:prstGeom>
        <a:solidFill>
          <a:schemeClr val="accent2">
            <a:shade val="80000"/>
            <a:hueOff val="-35872"/>
            <a:satOff val="-4024"/>
            <a:lumOff val="25680"/>
            <a:alphaOff val="0"/>
          </a:schemeClr>
        </a:solidFill>
        <a:ln w="25400" cap="flat" cmpd="sng" algn="ctr">
          <a:solidFill>
            <a:schemeClr val="accent2">
              <a:shade val="80000"/>
              <a:hueOff val="-35872"/>
              <a:satOff val="-4024"/>
              <a:lumOff val="2568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CF6EA5-1236-47E9-AEFB-B17A0F572BDA}">
      <dsp:nvSpPr>
        <dsp:cNvPr id="0" name=""/>
        <dsp:cNvSpPr/>
      </dsp:nvSpPr>
      <dsp:spPr>
        <a:xfrm>
          <a:off x="7313633" y="1001819"/>
          <a:ext cx="1460460" cy="128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r" defTabSz="622300">
            <a:lnSpc>
              <a:spcPct val="90000"/>
            </a:lnSpc>
            <a:spcBef>
              <a:spcPct val="0"/>
            </a:spcBef>
            <a:spcAft>
              <a:spcPct val="35000"/>
            </a:spcAft>
            <a:buNone/>
          </a:pPr>
          <a:r>
            <a:rPr lang="es-CO" sz="1400" b="1" kern="1200" dirty="0"/>
            <a:t>Presentación y Capacitaciones para implementación</a:t>
          </a:r>
          <a:endParaRPr lang="en-US" sz="1400" b="1" kern="1200" dirty="0"/>
        </a:p>
      </dsp:txBody>
      <dsp:txXfrm>
        <a:off x="7313633" y="1001819"/>
        <a:ext cx="1460460" cy="12801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7C94F-B2C4-4190-ABDB-0A6304062753}">
      <dsp:nvSpPr>
        <dsp:cNvPr id="0" name=""/>
        <dsp:cNvSpPr/>
      </dsp:nvSpPr>
      <dsp:spPr>
        <a:xfrm>
          <a:off x="96972" y="336897"/>
          <a:ext cx="2327332" cy="72729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2619" tIns="57150" rIns="57150" bIns="57150" numCol="1" spcCol="1270" anchor="ctr" anchorCtr="0">
          <a:noAutofit/>
        </a:bodyPr>
        <a:lstStyle/>
        <a:p>
          <a:pPr marL="0" lvl="0" indent="0" algn="l" defTabSz="666750">
            <a:lnSpc>
              <a:spcPct val="90000"/>
            </a:lnSpc>
            <a:spcBef>
              <a:spcPct val="0"/>
            </a:spcBef>
            <a:spcAft>
              <a:spcPct val="35000"/>
            </a:spcAft>
            <a:buNone/>
          </a:pPr>
          <a:r>
            <a:rPr lang="es-CO" sz="1500" b="1" kern="1200" dirty="0"/>
            <a:t>Política General de Gobierno Corporativo</a:t>
          </a:r>
          <a:endParaRPr lang="en-US" sz="1500" b="1" kern="1200" dirty="0"/>
        </a:p>
      </dsp:txBody>
      <dsp:txXfrm>
        <a:off x="96972" y="336897"/>
        <a:ext cx="2327332" cy="727291"/>
      </dsp:txXfrm>
    </dsp:sp>
    <dsp:sp modelId="{4DCF6280-FE9E-40CC-9269-62F74A221AFA}">
      <dsp:nvSpPr>
        <dsp:cNvPr id="0" name=""/>
        <dsp:cNvSpPr/>
      </dsp:nvSpPr>
      <dsp:spPr>
        <a:xfrm>
          <a:off x="0" y="231844"/>
          <a:ext cx="509104" cy="7636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741650-8F54-499F-81AB-0A6F694261C0}">
      <dsp:nvSpPr>
        <dsp:cNvPr id="0" name=""/>
        <dsp:cNvSpPr/>
      </dsp:nvSpPr>
      <dsp:spPr>
        <a:xfrm>
          <a:off x="96972" y="1711108"/>
          <a:ext cx="2327332" cy="72729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2619" tIns="57150" rIns="57150" bIns="57150" numCol="1" spcCol="1270" anchor="ctr" anchorCtr="0">
          <a:noAutofit/>
        </a:bodyPr>
        <a:lstStyle/>
        <a:p>
          <a:pPr marL="0" lvl="0" indent="0" algn="l" defTabSz="666750">
            <a:lnSpc>
              <a:spcPct val="90000"/>
            </a:lnSpc>
            <a:spcBef>
              <a:spcPct val="0"/>
            </a:spcBef>
            <a:spcAft>
              <a:spcPct val="35000"/>
            </a:spcAft>
            <a:buNone/>
          </a:pPr>
          <a:r>
            <a:rPr lang="es-CO" sz="1500" b="1" kern="1200" dirty="0"/>
            <a:t>Manal de Código de Ética y Buen Gobierno</a:t>
          </a:r>
          <a:endParaRPr lang="en-US" sz="1500" b="1" kern="1200" dirty="0"/>
        </a:p>
      </dsp:txBody>
      <dsp:txXfrm>
        <a:off x="96972" y="1711108"/>
        <a:ext cx="2327332" cy="727291"/>
      </dsp:txXfrm>
    </dsp:sp>
    <dsp:sp modelId="{F0BCC050-BFEF-459F-A621-30C3D994D85C}">
      <dsp:nvSpPr>
        <dsp:cNvPr id="0" name=""/>
        <dsp:cNvSpPr/>
      </dsp:nvSpPr>
      <dsp:spPr>
        <a:xfrm>
          <a:off x="0" y="1606055"/>
          <a:ext cx="509104" cy="7636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14C137-94CC-45C6-AE56-B648BD5E5440}">
      <dsp:nvSpPr>
        <dsp:cNvPr id="0" name=""/>
        <dsp:cNvSpPr/>
      </dsp:nvSpPr>
      <dsp:spPr>
        <a:xfrm>
          <a:off x="96972" y="3085320"/>
          <a:ext cx="2327332" cy="72729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2619" tIns="57150" rIns="57150" bIns="57150" numCol="1" spcCol="1270" anchor="ctr" anchorCtr="0">
          <a:noAutofit/>
        </a:bodyPr>
        <a:lstStyle/>
        <a:p>
          <a:pPr marL="0" lvl="0" indent="0" algn="l" defTabSz="666750">
            <a:lnSpc>
              <a:spcPct val="90000"/>
            </a:lnSpc>
            <a:spcBef>
              <a:spcPct val="0"/>
            </a:spcBef>
            <a:spcAft>
              <a:spcPct val="35000"/>
            </a:spcAft>
            <a:buNone/>
          </a:pPr>
          <a:r>
            <a:rPr lang="es-CO" sz="1500" b="1" kern="1200" dirty="0"/>
            <a:t>Manual de Contratación</a:t>
          </a:r>
          <a:endParaRPr lang="en-US" sz="1500" b="1" kern="1200" dirty="0"/>
        </a:p>
      </dsp:txBody>
      <dsp:txXfrm>
        <a:off x="96972" y="3085320"/>
        <a:ext cx="2327332" cy="727291"/>
      </dsp:txXfrm>
    </dsp:sp>
    <dsp:sp modelId="{00B8CA6E-7180-4451-92A3-CC47DB59367C}">
      <dsp:nvSpPr>
        <dsp:cNvPr id="0" name=""/>
        <dsp:cNvSpPr/>
      </dsp:nvSpPr>
      <dsp:spPr>
        <a:xfrm>
          <a:off x="0" y="2980266"/>
          <a:ext cx="509104" cy="7636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EA1074-E388-4AE7-B858-65098E71A6EC}">
      <dsp:nvSpPr>
        <dsp:cNvPr id="0" name=""/>
        <dsp:cNvSpPr/>
      </dsp:nvSpPr>
      <dsp:spPr>
        <a:xfrm>
          <a:off x="96972" y="4459531"/>
          <a:ext cx="2327332" cy="72729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2619" tIns="57150" rIns="57150" bIns="57150" numCol="1" spcCol="1270" anchor="ctr" anchorCtr="0">
          <a:noAutofit/>
        </a:bodyPr>
        <a:lstStyle/>
        <a:p>
          <a:pPr marL="0" lvl="0" indent="0" algn="l" defTabSz="666750">
            <a:lnSpc>
              <a:spcPct val="90000"/>
            </a:lnSpc>
            <a:spcBef>
              <a:spcPct val="0"/>
            </a:spcBef>
            <a:spcAft>
              <a:spcPct val="35000"/>
            </a:spcAft>
            <a:buNone/>
          </a:pPr>
          <a:r>
            <a:rPr lang="es-CO" sz="1500" b="1" kern="1200" dirty="0"/>
            <a:t>Políticas Prevención LA/FT</a:t>
          </a:r>
          <a:endParaRPr lang="en-US" sz="1500" b="1" kern="1200" dirty="0"/>
        </a:p>
      </dsp:txBody>
      <dsp:txXfrm>
        <a:off x="96972" y="4459531"/>
        <a:ext cx="2327332" cy="727291"/>
      </dsp:txXfrm>
    </dsp:sp>
    <dsp:sp modelId="{7F5691DD-BF8D-448C-9EBC-6A9C6AF029BE}">
      <dsp:nvSpPr>
        <dsp:cNvPr id="0" name=""/>
        <dsp:cNvSpPr/>
      </dsp:nvSpPr>
      <dsp:spPr>
        <a:xfrm>
          <a:off x="0" y="4354478"/>
          <a:ext cx="509104" cy="7636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3F14C-793E-42D2-8088-688BD0C6218A}">
      <dsp:nvSpPr>
        <dsp:cNvPr id="0" name=""/>
        <dsp:cNvSpPr/>
      </dsp:nvSpPr>
      <dsp:spPr>
        <a:xfrm>
          <a:off x="658177" y="0"/>
          <a:ext cx="7459345" cy="489289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3512B4-6FAB-4826-906F-28E84F9C802F}">
      <dsp:nvSpPr>
        <dsp:cNvPr id="0" name=""/>
        <dsp:cNvSpPr/>
      </dsp:nvSpPr>
      <dsp:spPr>
        <a:xfrm>
          <a:off x="3856" y="1467867"/>
          <a:ext cx="1686151" cy="195715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O" sz="1700" b="1" kern="1200" dirty="0"/>
            <a:t>Revisión de la situación financiera a cierre 2019</a:t>
          </a:r>
          <a:endParaRPr lang="en-US" sz="1700" b="1" kern="1200" dirty="0"/>
        </a:p>
      </dsp:txBody>
      <dsp:txXfrm>
        <a:off x="86167" y="1550178"/>
        <a:ext cx="1521529" cy="1792534"/>
      </dsp:txXfrm>
    </dsp:sp>
    <dsp:sp modelId="{C263B5B7-07C7-4BC5-81F6-B6AC268F0111}">
      <dsp:nvSpPr>
        <dsp:cNvPr id="0" name=""/>
        <dsp:cNvSpPr/>
      </dsp:nvSpPr>
      <dsp:spPr>
        <a:xfrm>
          <a:off x="1774315" y="1467867"/>
          <a:ext cx="1686151" cy="195715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O" sz="1700" b="1" kern="1200" dirty="0"/>
            <a:t>Aprobación en asamblea de Estados Financieros</a:t>
          </a:r>
          <a:endParaRPr lang="en-US" sz="1700" b="1" kern="1200" dirty="0"/>
        </a:p>
      </dsp:txBody>
      <dsp:txXfrm>
        <a:off x="1856626" y="1550178"/>
        <a:ext cx="1521529" cy="1792534"/>
      </dsp:txXfrm>
    </dsp:sp>
    <dsp:sp modelId="{FCC4BC46-DF7C-476C-9CA0-6009091F1665}">
      <dsp:nvSpPr>
        <dsp:cNvPr id="0" name=""/>
        <dsp:cNvSpPr/>
      </dsp:nvSpPr>
      <dsp:spPr>
        <a:xfrm>
          <a:off x="3544774" y="1467867"/>
          <a:ext cx="1686151" cy="195715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O" sz="1700" b="1" kern="1200" dirty="0"/>
            <a:t>Verificación de la constitución de Reservas (Legal – Estatutaria – Ocasional)</a:t>
          </a:r>
          <a:endParaRPr lang="en-US" sz="1700" b="1" kern="1200" dirty="0"/>
        </a:p>
      </dsp:txBody>
      <dsp:txXfrm>
        <a:off x="3627085" y="1550178"/>
        <a:ext cx="1521529" cy="1792534"/>
      </dsp:txXfrm>
    </dsp:sp>
    <dsp:sp modelId="{4F69EE41-CF3D-4EBE-B6BD-BBEDDC2BC58F}">
      <dsp:nvSpPr>
        <dsp:cNvPr id="0" name=""/>
        <dsp:cNvSpPr/>
      </dsp:nvSpPr>
      <dsp:spPr>
        <a:xfrm>
          <a:off x="5315233" y="1467867"/>
          <a:ext cx="1686151" cy="195715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O" sz="1700" b="1" kern="1200" dirty="0"/>
            <a:t>Orden de reparto de valor de utilidades después de reservas</a:t>
          </a:r>
          <a:endParaRPr lang="en-US" sz="1700" b="1" kern="1200" dirty="0"/>
        </a:p>
      </dsp:txBody>
      <dsp:txXfrm>
        <a:off x="5397544" y="1550178"/>
        <a:ext cx="1521529" cy="1792534"/>
      </dsp:txXfrm>
    </dsp:sp>
    <dsp:sp modelId="{9FB51B3D-79B5-4A3E-BB8D-B48A1B907A5E}">
      <dsp:nvSpPr>
        <dsp:cNvPr id="0" name=""/>
        <dsp:cNvSpPr/>
      </dsp:nvSpPr>
      <dsp:spPr>
        <a:xfrm>
          <a:off x="7085692" y="1467867"/>
          <a:ext cx="1686151" cy="195715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O" sz="1700" b="1" kern="1200" dirty="0"/>
            <a:t>Determinación del plazo de pago (no superior a 1 año)</a:t>
          </a:r>
          <a:endParaRPr lang="en-US" sz="1700" b="1" kern="1200" dirty="0"/>
        </a:p>
      </dsp:txBody>
      <dsp:txXfrm>
        <a:off x="7168003" y="1550178"/>
        <a:ext cx="1521529" cy="17925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B11CC-9B7B-4169-AFA4-B6C1435C255E}">
      <dsp:nvSpPr>
        <dsp:cNvPr id="0" name=""/>
        <dsp:cNvSpPr/>
      </dsp:nvSpPr>
      <dsp:spPr>
        <a:xfrm>
          <a:off x="800020" y="736980"/>
          <a:ext cx="1624284" cy="73463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t>Sociedades en proceso – Decreto 1760 de 2019</a:t>
          </a:r>
          <a:endParaRPr lang="en-US" sz="1100" b="1" kern="1200" dirty="0"/>
        </a:p>
      </dsp:txBody>
      <dsp:txXfrm>
        <a:off x="800020" y="736980"/>
        <a:ext cx="1624284" cy="734637"/>
      </dsp:txXfrm>
    </dsp:sp>
    <dsp:sp modelId="{A549B918-FE69-4CF4-84B4-A684C8020A11}">
      <dsp:nvSpPr>
        <dsp:cNvPr id="0" name=""/>
        <dsp:cNvSpPr/>
      </dsp:nvSpPr>
      <dsp:spPr>
        <a:xfrm>
          <a:off x="0" y="736980"/>
          <a:ext cx="727291" cy="7346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A521D9-B957-4283-914D-86F61E4C14BB}">
      <dsp:nvSpPr>
        <dsp:cNvPr id="0" name=""/>
        <dsp:cNvSpPr/>
      </dsp:nvSpPr>
      <dsp:spPr>
        <a:xfrm>
          <a:off x="0" y="1592833"/>
          <a:ext cx="1624284" cy="73463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t>Análisis financiero Específico por imposibilidad de acceso a crédito</a:t>
          </a:r>
          <a:endParaRPr lang="en-US" sz="1100" b="1" kern="1200" dirty="0"/>
        </a:p>
      </dsp:txBody>
      <dsp:txXfrm>
        <a:off x="0" y="1592833"/>
        <a:ext cx="1624284" cy="734637"/>
      </dsp:txXfrm>
    </dsp:sp>
    <dsp:sp modelId="{14ADC815-E809-43F7-AB85-1EDC9D997E82}">
      <dsp:nvSpPr>
        <dsp:cNvPr id="0" name=""/>
        <dsp:cNvSpPr/>
      </dsp:nvSpPr>
      <dsp:spPr>
        <a:xfrm>
          <a:off x="1697013" y="1592833"/>
          <a:ext cx="727291" cy="7346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A80B0-7748-4B27-A211-ADF773B20D90}">
      <dsp:nvSpPr>
        <dsp:cNvPr id="0" name=""/>
        <dsp:cNvSpPr/>
      </dsp:nvSpPr>
      <dsp:spPr>
        <a:xfrm>
          <a:off x="800020" y="2448686"/>
          <a:ext cx="1624284" cy="73463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t>Proyección de reparto $15.000.000.000</a:t>
          </a:r>
          <a:endParaRPr lang="en-US" sz="1100" b="1" kern="1200" dirty="0"/>
        </a:p>
      </dsp:txBody>
      <dsp:txXfrm>
        <a:off x="800020" y="2448686"/>
        <a:ext cx="1624284" cy="734637"/>
      </dsp:txXfrm>
    </dsp:sp>
    <dsp:sp modelId="{045DB028-9B20-4645-B580-C9C67CECEC6B}">
      <dsp:nvSpPr>
        <dsp:cNvPr id="0" name=""/>
        <dsp:cNvSpPr/>
      </dsp:nvSpPr>
      <dsp:spPr>
        <a:xfrm>
          <a:off x="0" y="2448686"/>
          <a:ext cx="727291" cy="7346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D9310-2B22-4BB4-B9E9-82908723C6F0}">
      <dsp:nvSpPr>
        <dsp:cNvPr id="0" name=""/>
        <dsp:cNvSpPr/>
      </dsp:nvSpPr>
      <dsp:spPr>
        <a:xfrm>
          <a:off x="205773" y="145266"/>
          <a:ext cx="2015216" cy="1955628"/>
        </a:xfrm>
        <a:prstGeom prst="ellipse">
          <a:avLst/>
        </a:prstGeom>
        <a:gradFill rotWithShape="0">
          <a:gsLst>
            <a:gs pos="0">
              <a:schemeClr val="accent3">
                <a:shade val="50000"/>
                <a:hueOff val="0"/>
                <a:satOff val="0"/>
                <a:lumOff val="0"/>
                <a:alphaOff val="0"/>
                <a:tint val="100000"/>
                <a:shade val="100000"/>
                <a:satMod val="130000"/>
              </a:schemeClr>
            </a:gs>
            <a:gs pos="100000">
              <a:schemeClr val="accent3">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rgbClr val="00220F"/>
              </a:solidFill>
            </a:rPr>
            <a:t>SANEAMIENTO </a:t>
          </a:r>
        </a:p>
        <a:p>
          <a:pPr marL="0" lvl="0" indent="0" algn="ctr" defTabSz="533400">
            <a:lnSpc>
              <a:spcPct val="90000"/>
            </a:lnSpc>
            <a:spcBef>
              <a:spcPct val="0"/>
            </a:spcBef>
            <a:spcAft>
              <a:spcPct val="35000"/>
            </a:spcAft>
            <a:buNone/>
          </a:pPr>
          <a:r>
            <a:rPr lang="es-CO" sz="1200" b="1" kern="1200" dirty="0">
              <a:solidFill>
                <a:srgbClr val="00220F"/>
              </a:solidFill>
            </a:rPr>
            <a:t>- JURÍDICO </a:t>
          </a:r>
        </a:p>
        <a:p>
          <a:pPr marL="0" lvl="0" indent="0" algn="ctr" defTabSz="533400">
            <a:lnSpc>
              <a:spcPct val="90000"/>
            </a:lnSpc>
            <a:spcBef>
              <a:spcPct val="0"/>
            </a:spcBef>
            <a:spcAft>
              <a:spcPct val="35000"/>
            </a:spcAft>
            <a:buNone/>
          </a:pPr>
          <a:r>
            <a:rPr lang="es-CO" sz="1200" b="1" kern="1200" dirty="0">
              <a:solidFill>
                <a:srgbClr val="00220F"/>
              </a:solidFill>
            </a:rPr>
            <a:t>- CONTABLE</a:t>
          </a:r>
        </a:p>
        <a:p>
          <a:pPr marL="0" lvl="0" indent="0" algn="ctr" defTabSz="533400">
            <a:lnSpc>
              <a:spcPct val="90000"/>
            </a:lnSpc>
            <a:spcBef>
              <a:spcPct val="0"/>
            </a:spcBef>
            <a:spcAft>
              <a:spcPct val="35000"/>
            </a:spcAft>
            <a:buNone/>
          </a:pPr>
          <a:r>
            <a:rPr lang="es-CO" sz="1200" b="1" kern="1200" dirty="0">
              <a:solidFill>
                <a:srgbClr val="00220F"/>
              </a:solidFill>
            </a:rPr>
            <a:t>- FINANCIERO </a:t>
          </a:r>
        </a:p>
      </dsp:txBody>
      <dsp:txXfrm>
        <a:off x="500895" y="431661"/>
        <a:ext cx="1424972" cy="1382838"/>
      </dsp:txXfrm>
    </dsp:sp>
    <dsp:sp modelId="{1746C9C2-7C71-400D-9C59-558E57337419}">
      <dsp:nvSpPr>
        <dsp:cNvPr id="0" name=""/>
        <dsp:cNvSpPr/>
      </dsp:nvSpPr>
      <dsp:spPr>
        <a:xfrm rot="8141901">
          <a:off x="2158270" y="2101410"/>
          <a:ext cx="614122" cy="609035"/>
        </a:xfrm>
        <a:prstGeom prst="triangle">
          <a:avLst/>
        </a:prstGeom>
        <a:gradFill rotWithShape="0">
          <a:gsLst>
            <a:gs pos="0">
              <a:schemeClr val="accent3">
                <a:shade val="90000"/>
                <a:hueOff val="0"/>
                <a:satOff val="0"/>
                <a:lumOff val="0"/>
                <a:alphaOff val="0"/>
                <a:tint val="100000"/>
                <a:shade val="100000"/>
                <a:satMod val="130000"/>
              </a:schemeClr>
            </a:gs>
            <a:gs pos="100000">
              <a:schemeClr val="accent3">
                <a:shade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856A264-BD96-480D-B77E-FE81EE5D3E1B}">
      <dsp:nvSpPr>
        <dsp:cNvPr id="0" name=""/>
        <dsp:cNvSpPr/>
      </dsp:nvSpPr>
      <dsp:spPr>
        <a:xfrm>
          <a:off x="2688402" y="2732371"/>
          <a:ext cx="1881031" cy="1731719"/>
        </a:xfrm>
        <a:prstGeom prst="ellipse">
          <a:avLst/>
        </a:prstGeom>
        <a:gradFill rotWithShape="0">
          <a:gsLst>
            <a:gs pos="0">
              <a:schemeClr val="accent3">
                <a:shade val="50000"/>
                <a:hueOff val="133778"/>
                <a:satOff val="-2135"/>
                <a:lumOff val="20553"/>
                <a:alphaOff val="0"/>
                <a:tint val="100000"/>
                <a:shade val="100000"/>
                <a:satMod val="130000"/>
              </a:schemeClr>
            </a:gs>
            <a:gs pos="100000">
              <a:schemeClr val="accent3">
                <a:shade val="50000"/>
                <a:hueOff val="133778"/>
                <a:satOff val="-2135"/>
                <a:lumOff val="2055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rgbClr val="00220F"/>
              </a:solidFill>
            </a:rPr>
            <a:t>COMITÉ TÉCNICO DE SOCIEDADES </a:t>
          </a:r>
        </a:p>
      </dsp:txBody>
      <dsp:txXfrm>
        <a:off x="2963873" y="2985975"/>
        <a:ext cx="1330089" cy="1224511"/>
      </dsp:txXfrm>
    </dsp:sp>
    <dsp:sp modelId="{1284CAAF-6631-430E-8F33-C2A2F6760614}">
      <dsp:nvSpPr>
        <dsp:cNvPr id="0" name=""/>
        <dsp:cNvSpPr/>
      </dsp:nvSpPr>
      <dsp:spPr>
        <a:xfrm rot="5428562">
          <a:off x="4854112" y="3306444"/>
          <a:ext cx="614122" cy="609035"/>
        </a:xfrm>
        <a:prstGeom prst="triangle">
          <a:avLst/>
        </a:prstGeom>
        <a:gradFill rotWithShape="0">
          <a:gsLst>
            <a:gs pos="0">
              <a:schemeClr val="accent3">
                <a:shade val="90000"/>
                <a:hueOff val="186893"/>
                <a:satOff val="-4005"/>
                <a:lumOff val="20541"/>
                <a:alphaOff val="0"/>
                <a:tint val="100000"/>
                <a:shade val="100000"/>
                <a:satMod val="130000"/>
              </a:schemeClr>
            </a:gs>
            <a:gs pos="100000">
              <a:schemeClr val="accent3">
                <a:shade val="90000"/>
                <a:hueOff val="186893"/>
                <a:satOff val="-4005"/>
                <a:lumOff val="20541"/>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62465F7-E090-4921-BAB8-12F72015EDD9}">
      <dsp:nvSpPr>
        <dsp:cNvPr id="0" name=""/>
        <dsp:cNvSpPr/>
      </dsp:nvSpPr>
      <dsp:spPr>
        <a:xfrm>
          <a:off x="5718439" y="2771151"/>
          <a:ext cx="1882319" cy="1704520"/>
        </a:xfrm>
        <a:prstGeom prst="ellipse">
          <a:avLst/>
        </a:prstGeom>
        <a:gradFill rotWithShape="0">
          <a:gsLst>
            <a:gs pos="0">
              <a:schemeClr val="accent3">
                <a:shade val="50000"/>
                <a:hueOff val="267556"/>
                <a:satOff val="-4269"/>
                <a:lumOff val="41107"/>
                <a:alphaOff val="0"/>
                <a:tint val="100000"/>
                <a:shade val="100000"/>
                <a:satMod val="130000"/>
              </a:schemeClr>
            </a:gs>
            <a:gs pos="100000">
              <a:schemeClr val="accent3">
                <a:shade val="50000"/>
                <a:hueOff val="267556"/>
                <a:satOff val="-4269"/>
                <a:lumOff val="4110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rgbClr val="00220F"/>
              </a:solidFill>
            </a:rPr>
            <a:t>INFORME DE VALORACIÓN </a:t>
          </a:r>
        </a:p>
      </dsp:txBody>
      <dsp:txXfrm>
        <a:off x="5994098" y="3020772"/>
        <a:ext cx="1331001" cy="1205278"/>
      </dsp:txXfrm>
    </dsp:sp>
    <dsp:sp modelId="{43F691F1-2711-4102-B684-4F38C369463B}">
      <dsp:nvSpPr>
        <dsp:cNvPr id="0" name=""/>
        <dsp:cNvSpPr/>
      </dsp:nvSpPr>
      <dsp:spPr>
        <a:xfrm rot="2491862">
          <a:off x="7539664" y="2081977"/>
          <a:ext cx="614122" cy="609035"/>
        </a:xfrm>
        <a:prstGeom prst="triangle">
          <a:avLst/>
        </a:prstGeom>
        <a:gradFill rotWithShape="0">
          <a:gsLst>
            <a:gs pos="0">
              <a:schemeClr val="accent3">
                <a:shade val="90000"/>
                <a:hueOff val="186893"/>
                <a:satOff val="-4005"/>
                <a:lumOff val="20541"/>
                <a:alphaOff val="0"/>
                <a:tint val="100000"/>
                <a:shade val="100000"/>
                <a:satMod val="130000"/>
              </a:schemeClr>
            </a:gs>
            <a:gs pos="100000">
              <a:schemeClr val="accent3">
                <a:shade val="90000"/>
                <a:hueOff val="186893"/>
                <a:satOff val="-4005"/>
                <a:lumOff val="20541"/>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4C691FE-4158-403A-A01D-3E5712F9E7C2}">
      <dsp:nvSpPr>
        <dsp:cNvPr id="0" name=""/>
        <dsp:cNvSpPr/>
      </dsp:nvSpPr>
      <dsp:spPr>
        <a:xfrm>
          <a:off x="7753074" y="131913"/>
          <a:ext cx="2131969" cy="2106667"/>
        </a:xfrm>
        <a:prstGeom prst="ellipse">
          <a:avLst/>
        </a:prstGeom>
        <a:gradFill rotWithShape="0">
          <a:gsLst>
            <a:gs pos="0">
              <a:schemeClr val="accent3">
                <a:shade val="50000"/>
                <a:hueOff val="133778"/>
                <a:satOff val="-2135"/>
                <a:lumOff val="20553"/>
                <a:alphaOff val="0"/>
                <a:tint val="100000"/>
                <a:shade val="100000"/>
                <a:satMod val="130000"/>
              </a:schemeClr>
            </a:gs>
            <a:gs pos="100000">
              <a:schemeClr val="accent3">
                <a:shade val="50000"/>
                <a:hueOff val="133778"/>
                <a:satOff val="-2135"/>
                <a:lumOff val="2055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rgbClr val="00220F"/>
              </a:solidFill>
            </a:rPr>
            <a:t>COMERCIALIZACION </a:t>
          </a:r>
        </a:p>
      </dsp:txBody>
      <dsp:txXfrm>
        <a:off x="8065294" y="440427"/>
        <a:ext cx="1507529" cy="14896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3F713-6014-46AB-8C05-8DE202BE7B64}">
      <dsp:nvSpPr>
        <dsp:cNvPr id="0" name=""/>
        <dsp:cNvSpPr/>
      </dsp:nvSpPr>
      <dsp:spPr>
        <a:xfrm>
          <a:off x="549840" y="71669"/>
          <a:ext cx="1671151" cy="1249004"/>
        </a:xfrm>
        <a:prstGeom prst="roundRect">
          <a:avLst>
            <a:gd name="adj" fmla="val 10000"/>
          </a:avLst>
        </a:prstGeom>
        <a:gradFill rotWithShape="0">
          <a:gsLst>
            <a:gs pos="0">
              <a:schemeClr val="accent3">
                <a:shade val="50000"/>
                <a:hueOff val="0"/>
                <a:satOff val="0"/>
                <a:lumOff val="0"/>
                <a:alphaOff val="0"/>
                <a:tint val="100000"/>
                <a:shade val="100000"/>
                <a:satMod val="130000"/>
              </a:schemeClr>
            </a:gs>
            <a:gs pos="100000">
              <a:schemeClr val="accent3">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rgbClr val="00220F"/>
              </a:solidFill>
            </a:rPr>
            <a:t>SANEAMIENTO </a:t>
          </a:r>
        </a:p>
        <a:p>
          <a:pPr marL="0" lvl="0" indent="0" algn="ctr" defTabSz="488950">
            <a:lnSpc>
              <a:spcPct val="90000"/>
            </a:lnSpc>
            <a:spcBef>
              <a:spcPct val="0"/>
            </a:spcBef>
            <a:spcAft>
              <a:spcPct val="35000"/>
            </a:spcAft>
            <a:buNone/>
          </a:pPr>
          <a:r>
            <a:rPr lang="es-CO" sz="1100" b="1" kern="1200" dirty="0">
              <a:solidFill>
                <a:srgbClr val="00220F"/>
              </a:solidFill>
            </a:rPr>
            <a:t>- JURÍDICO </a:t>
          </a:r>
        </a:p>
        <a:p>
          <a:pPr marL="0" lvl="0" indent="0" algn="ctr" defTabSz="488950">
            <a:lnSpc>
              <a:spcPct val="90000"/>
            </a:lnSpc>
            <a:spcBef>
              <a:spcPct val="0"/>
            </a:spcBef>
            <a:spcAft>
              <a:spcPct val="35000"/>
            </a:spcAft>
            <a:buNone/>
          </a:pPr>
          <a:r>
            <a:rPr lang="es-CO" sz="1100" b="1" kern="1200" dirty="0">
              <a:solidFill>
                <a:srgbClr val="00220F"/>
              </a:solidFill>
            </a:rPr>
            <a:t>- CONTABLE</a:t>
          </a:r>
        </a:p>
        <a:p>
          <a:pPr marL="0" lvl="0" indent="0" algn="ctr" defTabSz="488950">
            <a:lnSpc>
              <a:spcPct val="90000"/>
            </a:lnSpc>
            <a:spcBef>
              <a:spcPct val="0"/>
            </a:spcBef>
            <a:spcAft>
              <a:spcPct val="35000"/>
            </a:spcAft>
            <a:buNone/>
          </a:pPr>
          <a:r>
            <a:rPr lang="es-CO" sz="1100" b="1" kern="1200" dirty="0">
              <a:solidFill>
                <a:srgbClr val="00220F"/>
              </a:solidFill>
            </a:rPr>
            <a:t>- FINANCIERO </a:t>
          </a:r>
          <a:endParaRPr lang="es-CO" sz="1100" kern="1200" dirty="0">
            <a:solidFill>
              <a:srgbClr val="00220F"/>
            </a:solidFill>
          </a:endParaRPr>
        </a:p>
      </dsp:txBody>
      <dsp:txXfrm>
        <a:off x="586422" y="108251"/>
        <a:ext cx="1597987" cy="1175840"/>
      </dsp:txXfrm>
    </dsp:sp>
    <dsp:sp modelId="{D6CB7BB0-B709-4B58-A81B-50DFD8B81D7B}">
      <dsp:nvSpPr>
        <dsp:cNvPr id="0" name=""/>
        <dsp:cNvSpPr/>
      </dsp:nvSpPr>
      <dsp:spPr>
        <a:xfrm rot="3387039">
          <a:off x="1821189" y="1639677"/>
          <a:ext cx="584925" cy="309366"/>
        </a:xfrm>
        <a:prstGeom prst="rightArrow">
          <a:avLst>
            <a:gd name="adj1" fmla="val 60000"/>
            <a:gd name="adj2" fmla="val 50000"/>
          </a:avLst>
        </a:prstGeom>
        <a:gradFill rotWithShape="0">
          <a:gsLst>
            <a:gs pos="0">
              <a:schemeClr val="accent3">
                <a:shade val="90000"/>
                <a:hueOff val="0"/>
                <a:satOff val="0"/>
                <a:lumOff val="0"/>
                <a:alphaOff val="0"/>
                <a:tint val="100000"/>
                <a:shade val="100000"/>
                <a:satMod val="130000"/>
              </a:schemeClr>
            </a:gs>
            <a:gs pos="100000">
              <a:schemeClr val="accent3">
                <a:shade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1841948" y="1662876"/>
        <a:ext cx="492115" cy="185620"/>
      </dsp:txXfrm>
    </dsp:sp>
    <dsp:sp modelId="{A27D2F98-45C8-4D97-AC29-C4D824A0C245}">
      <dsp:nvSpPr>
        <dsp:cNvPr id="0" name=""/>
        <dsp:cNvSpPr/>
      </dsp:nvSpPr>
      <dsp:spPr>
        <a:xfrm>
          <a:off x="1983772" y="2240453"/>
          <a:ext cx="1687979" cy="1261586"/>
        </a:xfrm>
        <a:prstGeom prst="roundRect">
          <a:avLst>
            <a:gd name="adj" fmla="val 10000"/>
          </a:avLst>
        </a:prstGeom>
        <a:gradFill rotWithShape="0">
          <a:gsLst>
            <a:gs pos="0">
              <a:schemeClr val="accent3">
                <a:shade val="50000"/>
                <a:hueOff val="107022"/>
                <a:satOff val="-1708"/>
                <a:lumOff val="16443"/>
                <a:alphaOff val="0"/>
                <a:tint val="100000"/>
                <a:shade val="100000"/>
                <a:satMod val="130000"/>
              </a:schemeClr>
            </a:gs>
            <a:gs pos="100000">
              <a:schemeClr val="accent3">
                <a:shade val="50000"/>
                <a:hueOff val="107022"/>
                <a:satOff val="-1708"/>
                <a:lumOff val="1644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CO" sz="1100" b="1" kern="1200" dirty="0">
              <a:solidFill>
                <a:srgbClr val="00220F"/>
              </a:solidFill>
            </a:rPr>
            <a:t>COMITÉ TÉCNICO DE SOCIEDADES </a:t>
          </a:r>
        </a:p>
      </dsp:txBody>
      <dsp:txXfrm>
        <a:off x="2020723" y="2277404"/>
        <a:ext cx="1614077" cy="1187684"/>
      </dsp:txXfrm>
    </dsp:sp>
    <dsp:sp modelId="{817BB1A0-CA90-4A04-B465-8B6EA7238056}">
      <dsp:nvSpPr>
        <dsp:cNvPr id="0" name=""/>
        <dsp:cNvSpPr/>
      </dsp:nvSpPr>
      <dsp:spPr>
        <a:xfrm rot="18993677">
          <a:off x="3645940" y="1591620"/>
          <a:ext cx="739614" cy="309366"/>
        </a:xfrm>
        <a:prstGeom prst="rightArrow">
          <a:avLst>
            <a:gd name="adj1" fmla="val 60000"/>
            <a:gd name="adj2" fmla="val 50000"/>
          </a:avLst>
        </a:prstGeom>
        <a:gradFill rotWithShape="0">
          <a:gsLst>
            <a:gs pos="0">
              <a:schemeClr val="accent3">
                <a:shade val="90000"/>
                <a:hueOff val="140170"/>
                <a:satOff val="-3004"/>
                <a:lumOff val="15406"/>
                <a:alphaOff val="0"/>
                <a:tint val="100000"/>
                <a:shade val="100000"/>
                <a:satMod val="130000"/>
              </a:schemeClr>
            </a:gs>
            <a:gs pos="100000">
              <a:schemeClr val="accent3">
                <a:shade val="90000"/>
                <a:hueOff val="140170"/>
                <a:satOff val="-3004"/>
                <a:lumOff val="1540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3658650" y="1685400"/>
        <a:ext cx="646804" cy="185620"/>
      </dsp:txXfrm>
    </dsp:sp>
    <dsp:sp modelId="{ADA94B95-8B4A-4AEC-AB66-710816101EF0}">
      <dsp:nvSpPr>
        <dsp:cNvPr id="0" name=""/>
        <dsp:cNvSpPr/>
      </dsp:nvSpPr>
      <dsp:spPr>
        <a:xfrm>
          <a:off x="4326620" y="0"/>
          <a:ext cx="1713863" cy="1280938"/>
        </a:xfrm>
        <a:prstGeom prst="roundRect">
          <a:avLst>
            <a:gd name="adj" fmla="val 10000"/>
          </a:avLst>
        </a:prstGeom>
        <a:gradFill rotWithShape="0">
          <a:gsLst>
            <a:gs pos="0">
              <a:schemeClr val="accent3">
                <a:shade val="50000"/>
                <a:hueOff val="214045"/>
                <a:satOff val="-3415"/>
                <a:lumOff val="32886"/>
                <a:alphaOff val="0"/>
                <a:tint val="100000"/>
                <a:shade val="100000"/>
                <a:satMod val="130000"/>
              </a:schemeClr>
            </a:gs>
            <a:gs pos="100000">
              <a:schemeClr val="accent3">
                <a:shade val="50000"/>
                <a:hueOff val="214045"/>
                <a:satOff val="-3415"/>
                <a:lumOff val="328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rgbClr val="00220F"/>
              </a:solidFill>
            </a:rPr>
            <a:t>COMITÉ TRIPARTITO </a:t>
          </a:r>
        </a:p>
      </dsp:txBody>
      <dsp:txXfrm>
        <a:off x="4364137" y="37517"/>
        <a:ext cx="1638829" cy="1205904"/>
      </dsp:txXfrm>
    </dsp:sp>
    <dsp:sp modelId="{E7F22F02-0A55-4763-A248-C76F03BF0F8F}">
      <dsp:nvSpPr>
        <dsp:cNvPr id="0" name=""/>
        <dsp:cNvSpPr/>
      </dsp:nvSpPr>
      <dsp:spPr>
        <a:xfrm rot="2717776">
          <a:off x="5948750" y="1620408"/>
          <a:ext cx="715502" cy="309366"/>
        </a:xfrm>
        <a:prstGeom prst="rightArrow">
          <a:avLst>
            <a:gd name="adj1" fmla="val 60000"/>
            <a:gd name="adj2" fmla="val 50000"/>
          </a:avLst>
        </a:prstGeom>
        <a:gradFill rotWithShape="0">
          <a:gsLst>
            <a:gs pos="0">
              <a:schemeClr val="accent3">
                <a:shade val="90000"/>
                <a:hueOff val="280340"/>
                <a:satOff val="-6007"/>
                <a:lumOff val="30812"/>
                <a:alphaOff val="0"/>
                <a:tint val="100000"/>
                <a:shade val="100000"/>
                <a:satMod val="130000"/>
              </a:schemeClr>
            </a:gs>
            <a:gs pos="100000">
              <a:schemeClr val="accent3">
                <a:shade val="90000"/>
                <a:hueOff val="280340"/>
                <a:satOff val="-6007"/>
                <a:lumOff val="3081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5962512" y="1649298"/>
        <a:ext cx="622692" cy="185620"/>
      </dsp:txXfrm>
    </dsp:sp>
    <dsp:sp modelId="{911230AB-53A5-4B35-B0FA-90D8B00E39D7}">
      <dsp:nvSpPr>
        <dsp:cNvPr id="0" name=""/>
        <dsp:cNvSpPr/>
      </dsp:nvSpPr>
      <dsp:spPr>
        <a:xfrm>
          <a:off x="6542386" y="2240458"/>
          <a:ext cx="1731565" cy="1295505"/>
        </a:xfrm>
        <a:prstGeom prst="roundRect">
          <a:avLst>
            <a:gd name="adj" fmla="val 10000"/>
          </a:avLst>
        </a:prstGeom>
        <a:gradFill rotWithShape="0">
          <a:gsLst>
            <a:gs pos="0">
              <a:schemeClr val="accent3">
                <a:shade val="50000"/>
                <a:hueOff val="214045"/>
                <a:satOff val="-3415"/>
                <a:lumOff val="32886"/>
                <a:alphaOff val="0"/>
                <a:tint val="100000"/>
                <a:shade val="100000"/>
                <a:satMod val="130000"/>
              </a:schemeClr>
            </a:gs>
            <a:gs pos="100000">
              <a:schemeClr val="accent3">
                <a:shade val="50000"/>
                <a:hueOff val="214045"/>
                <a:satOff val="-3415"/>
                <a:lumOff val="328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s-CO" sz="1100" b="1" kern="1200" dirty="0">
              <a:solidFill>
                <a:srgbClr val="00220F"/>
              </a:solidFill>
            </a:rPr>
            <a:t>INFORME DE </a:t>
          </a:r>
          <a:r>
            <a:rPr lang="es-CO" sz="1200" b="1" kern="1200" dirty="0">
              <a:solidFill>
                <a:srgbClr val="00220F"/>
              </a:solidFill>
            </a:rPr>
            <a:t>VALORACION</a:t>
          </a:r>
          <a:r>
            <a:rPr lang="es-CO" sz="1100" b="1" kern="1200" dirty="0">
              <a:solidFill>
                <a:srgbClr val="00220F"/>
              </a:solidFill>
            </a:rPr>
            <a:t>  </a:t>
          </a:r>
        </a:p>
      </dsp:txBody>
      <dsp:txXfrm>
        <a:off x="6580330" y="2278402"/>
        <a:ext cx="1655677" cy="1219617"/>
      </dsp:txXfrm>
    </dsp:sp>
    <dsp:sp modelId="{A861B1A9-FE1C-4887-AB57-506476F35D44}">
      <dsp:nvSpPr>
        <dsp:cNvPr id="0" name=""/>
        <dsp:cNvSpPr/>
      </dsp:nvSpPr>
      <dsp:spPr>
        <a:xfrm rot="18795799">
          <a:off x="8132417" y="1597060"/>
          <a:ext cx="690664" cy="309366"/>
        </a:xfrm>
        <a:prstGeom prst="rightArrow">
          <a:avLst>
            <a:gd name="adj1" fmla="val 60000"/>
            <a:gd name="adj2" fmla="val 50000"/>
          </a:avLst>
        </a:prstGeom>
        <a:gradFill rotWithShape="0">
          <a:gsLst>
            <a:gs pos="0">
              <a:schemeClr val="accent3">
                <a:shade val="90000"/>
                <a:hueOff val="140170"/>
                <a:satOff val="-3004"/>
                <a:lumOff val="15406"/>
                <a:alphaOff val="0"/>
                <a:tint val="100000"/>
                <a:shade val="100000"/>
                <a:satMod val="130000"/>
              </a:schemeClr>
            </a:gs>
            <a:gs pos="100000">
              <a:schemeClr val="accent3">
                <a:shade val="90000"/>
                <a:hueOff val="140170"/>
                <a:satOff val="-3004"/>
                <a:lumOff val="1540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8147018" y="1692726"/>
        <a:ext cx="597854" cy="185620"/>
      </dsp:txXfrm>
    </dsp:sp>
    <dsp:sp modelId="{1D4B58CB-A33C-4D95-8E6F-34EE073852FB}">
      <dsp:nvSpPr>
        <dsp:cNvPr id="0" name=""/>
        <dsp:cNvSpPr/>
      </dsp:nvSpPr>
      <dsp:spPr>
        <a:xfrm>
          <a:off x="8654651" y="0"/>
          <a:ext cx="1727997" cy="1291496"/>
        </a:xfrm>
        <a:prstGeom prst="roundRect">
          <a:avLst>
            <a:gd name="adj" fmla="val 10000"/>
          </a:avLst>
        </a:prstGeom>
        <a:gradFill rotWithShape="0">
          <a:gsLst>
            <a:gs pos="0">
              <a:schemeClr val="accent3">
                <a:shade val="50000"/>
                <a:hueOff val="107022"/>
                <a:satOff val="-1708"/>
                <a:lumOff val="16443"/>
                <a:alphaOff val="0"/>
                <a:tint val="100000"/>
                <a:shade val="100000"/>
                <a:satMod val="130000"/>
              </a:schemeClr>
            </a:gs>
            <a:gs pos="100000">
              <a:schemeClr val="accent3">
                <a:shade val="50000"/>
                <a:hueOff val="107022"/>
                <a:satOff val="-1708"/>
                <a:lumOff val="1644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es-CO" sz="1100" b="1" kern="1200" dirty="0">
            <a:solidFill>
              <a:srgbClr val="00220F"/>
            </a:solidFill>
          </a:endParaRPr>
        </a:p>
        <a:p>
          <a:pPr marL="0" lvl="0" indent="0" algn="ctr" defTabSz="488950">
            <a:lnSpc>
              <a:spcPct val="90000"/>
            </a:lnSpc>
            <a:spcBef>
              <a:spcPct val="0"/>
            </a:spcBef>
            <a:spcAft>
              <a:spcPct val="35000"/>
            </a:spcAft>
            <a:buNone/>
          </a:pPr>
          <a:endParaRPr lang="es-CO" sz="1100" b="1" kern="1200" dirty="0">
            <a:solidFill>
              <a:srgbClr val="00220F"/>
            </a:solidFill>
          </a:endParaRPr>
        </a:p>
        <a:p>
          <a:pPr marL="0" lvl="0" indent="0" algn="ctr" defTabSz="488950">
            <a:lnSpc>
              <a:spcPct val="90000"/>
            </a:lnSpc>
            <a:spcBef>
              <a:spcPct val="0"/>
            </a:spcBef>
            <a:spcAft>
              <a:spcPct val="35000"/>
            </a:spcAft>
            <a:buNone/>
          </a:pPr>
          <a:r>
            <a:rPr lang="es-CO" sz="1100" b="1" kern="1200" dirty="0">
              <a:solidFill>
                <a:srgbClr val="00220F"/>
              </a:solidFill>
            </a:rPr>
            <a:t>COMERCIALIZACION </a:t>
          </a:r>
        </a:p>
      </dsp:txBody>
      <dsp:txXfrm>
        <a:off x="8692478" y="37827"/>
        <a:ext cx="1652343" cy="12158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19DD3-6543-471C-8B7E-E3BDA262EC3B}">
      <dsp:nvSpPr>
        <dsp:cNvPr id="0" name=""/>
        <dsp:cNvSpPr/>
      </dsp:nvSpPr>
      <dsp:spPr>
        <a:xfrm>
          <a:off x="86000" y="95294"/>
          <a:ext cx="2113999" cy="1174444"/>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Modelo Financiero de Valoración</a:t>
          </a:r>
          <a:endParaRPr lang="en-US" sz="1700" kern="1200" dirty="0"/>
        </a:p>
      </dsp:txBody>
      <dsp:txXfrm>
        <a:off x="120398" y="129692"/>
        <a:ext cx="2045203" cy="1105648"/>
      </dsp:txXfrm>
    </dsp:sp>
    <dsp:sp modelId="{1E7D9692-D2C4-41C9-816F-ACDE0ECC94A3}">
      <dsp:nvSpPr>
        <dsp:cNvPr id="0" name=""/>
        <dsp:cNvSpPr/>
      </dsp:nvSpPr>
      <dsp:spPr>
        <a:xfrm rot="5400000">
          <a:off x="958527" y="1251452"/>
          <a:ext cx="368945" cy="528499"/>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984451" y="1331229"/>
        <a:ext cx="317099" cy="258262"/>
      </dsp:txXfrm>
    </dsp:sp>
    <dsp:sp modelId="{34A514E9-2AB9-4E77-81BF-DCE37D4893F4}">
      <dsp:nvSpPr>
        <dsp:cNvPr id="0" name=""/>
        <dsp:cNvSpPr/>
      </dsp:nvSpPr>
      <dsp:spPr>
        <a:xfrm>
          <a:off x="86000" y="1761666"/>
          <a:ext cx="2113999" cy="1174444"/>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Explotación del flujo de caja libre descontado de los activos fideicomitidos</a:t>
          </a:r>
          <a:endParaRPr lang="en-US" sz="1700" kern="1200" dirty="0"/>
        </a:p>
      </dsp:txBody>
      <dsp:txXfrm>
        <a:off x="120398" y="1796064"/>
        <a:ext cx="2045203" cy="1105648"/>
      </dsp:txXfrm>
    </dsp:sp>
    <dsp:sp modelId="{E0B1A691-D8D8-4826-8143-B6C82E851115}">
      <dsp:nvSpPr>
        <dsp:cNvPr id="0" name=""/>
        <dsp:cNvSpPr/>
      </dsp:nvSpPr>
      <dsp:spPr>
        <a:xfrm rot="5400000">
          <a:off x="922791" y="2965471"/>
          <a:ext cx="440416" cy="528499"/>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984450" y="3009513"/>
        <a:ext cx="317099" cy="308291"/>
      </dsp:txXfrm>
    </dsp:sp>
    <dsp:sp modelId="{3FFA65A2-2C66-46FD-8E09-A97A219C60BE}">
      <dsp:nvSpPr>
        <dsp:cNvPr id="0" name=""/>
        <dsp:cNvSpPr/>
      </dsp:nvSpPr>
      <dsp:spPr>
        <a:xfrm>
          <a:off x="86000" y="3523332"/>
          <a:ext cx="2113999" cy="1174444"/>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Tasa de Descuento </a:t>
          </a:r>
        </a:p>
        <a:p>
          <a:pPr marL="0" lvl="0" indent="0" algn="ctr" defTabSz="755650">
            <a:lnSpc>
              <a:spcPct val="90000"/>
            </a:lnSpc>
            <a:spcBef>
              <a:spcPct val="0"/>
            </a:spcBef>
            <a:spcAft>
              <a:spcPct val="35000"/>
            </a:spcAft>
            <a:buNone/>
          </a:pPr>
          <a:r>
            <a:rPr lang="es-CO" sz="1700" b="1" kern="1200" dirty="0"/>
            <a:t>TES</a:t>
          </a:r>
          <a:endParaRPr lang="en-US" sz="1700" b="1" kern="1200" dirty="0"/>
        </a:p>
      </dsp:txBody>
      <dsp:txXfrm>
        <a:off x="120398" y="3557730"/>
        <a:ext cx="2045203" cy="110564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25685-A86C-417F-9109-8D59C4491BD5}">
      <dsp:nvSpPr>
        <dsp:cNvPr id="0" name=""/>
        <dsp:cNvSpPr/>
      </dsp:nvSpPr>
      <dsp:spPr>
        <a:xfrm>
          <a:off x="0" y="0"/>
          <a:ext cx="4336735" cy="4998079"/>
        </a:xfrm>
        <a:prstGeom prst="triangle">
          <a:avLst/>
        </a:prstGeom>
        <a:gradFill rotWithShape="0">
          <a:gsLst>
            <a:gs pos="0">
              <a:schemeClr val="accent5">
                <a:shade val="50000"/>
                <a:hueOff val="0"/>
                <a:satOff val="0"/>
                <a:lumOff val="0"/>
                <a:alphaOff val="0"/>
                <a:tint val="100000"/>
                <a:shade val="100000"/>
                <a:satMod val="130000"/>
              </a:schemeClr>
            </a:gs>
            <a:gs pos="100000">
              <a:schemeClr val="accent5">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9F76491-029A-4ACA-B577-BB0413C6990A}">
      <dsp:nvSpPr>
        <dsp:cNvPr id="0" name=""/>
        <dsp:cNvSpPr/>
      </dsp:nvSpPr>
      <dsp:spPr>
        <a:xfrm>
          <a:off x="2168367" y="502492"/>
          <a:ext cx="2818878" cy="1183139"/>
        </a:xfrm>
        <a:prstGeom prst="roundRect">
          <a:avLst/>
        </a:prstGeom>
        <a:solidFill>
          <a:schemeClr val="lt1">
            <a:alpha val="90000"/>
            <a:hueOff val="0"/>
            <a:satOff val="0"/>
            <a:lumOff val="0"/>
            <a:alphaOff val="0"/>
          </a:schemeClr>
        </a:solidFill>
        <a:ln w="9525" cap="flat" cmpd="sng" algn="ctr">
          <a:solidFill>
            <a:schemeClr val="accent5">
              <a:shade val="5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6 </a:t>
          </a:r>
          <a:r>
            <a:rPr lang="es-CO" sz="1800" kern="1200" dirty="0"/>
            <a:t>Contratos de Fiducia con el </a:t>
          </a:r>
          <a:r>
            <a:rPr lang="es-CO" sz="1800" b="1" kern="1200" dirty="0"/>
            <a:t>100%</a:t>
          </a:r>
          <a:r>
            <a:rPr lang="es-CO" sz="1800" kern="1200" dirty="0"/>
            <a:t> de los derechos</a:t>
          </a:r>
          <a:endParaRPr lang="en-US" sz="1800" kern="1200" dirty="0"/>
        </a:p>
      </dsp:txBody>
      <dsp:txXfrm>
        <a:off x="2226123" y="560248"/>
        <a:ext cx="2703366" cy="1067627"/>
      </dsp:txXfrm>
    </dsp:sp>
    <dsp:sp modelId="{7C19C0D3-B643-48A0-B4E1-0238150D0C7A}">
      <dsp:nvSpPr>
        <dsp:cNvPr id="0" name=""/>
        <dsp:cNvSpPr/>
      </dsp:nvSpPr>
      <dsp:spPr>
        <a:xfrm>
          <a:off x="2168367" y="1833524"/>
          <a:ext cx="2818878" cy="1183139"/>
        </a:xfrm>
        <a:prstGeom prst="roundRect">
          <a:avLst/>
        </a:prstGeom>
        <a:solidFill>
          <a:schemeClr val="lt1">
            <a:alpha val="90000"/>
            <a:hueOff val="0"/>
            <a:satOff val="0"/>
            <a:lumOff val="0"/>
            <a:alphaOff val="0"/>
          </a:schemeClr>
        </a:solidFill>
        <a:ln w="9525" cap="flat" cmpd="sng" algn="ctr">
          <a:solidFill>
            <a:schemeClr val="accent5">
              <a:shade val="50000"/>
              <a:hueOff val="168648"/>
              <a:satOff val="-3730"/>
              <a:lumOff val="27991"/>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7</a:t>
          </a:r>
          <a:r>
            <a:rPr lang="es-CO" sz="1800" kern="1200" dirty="0"/>
            <a:t> Folios de Matrícula parte de los negocios fiduciarios</a:t>
          </a:r>
          <a:endParaRPr lang="en-US" sz="1800" kern="1200" dirty="0"/>
        </a:p>
      </dsp:txBody>
      <dsp:txXfrm>
        <a:off x="2226123" y="1891280"/>
        <a:ext cx="2703366" cy="1067627"/>
      </dsp:txXfrm>
    </dsp:sp>
    <dsp:sp modelId="{3F9523E2-793D-48DE-ACC5-07306878763E}">
      <dsp:nvSpPr>
        <dsp:cNvPr id="0" name=""/>
        <dsp:cNvSpPr/>
      </dsp:nvSpPr>
      <dsp:spPr>
        <a:xfrm>
          <a:off x="2168367" y="3164555"/>
          <a:ext cx="2818878" cy="1183139"/>
        </a:xfrm>
        <a:prstGeom prst="roundRect">
          <a:avLst/>
        </a:prstGeom>
        <a:solidFill>
          <a:schemeClr val="lt1">
            <a:alpha val="90000"/>
            <a:hueOff val="0"/>
            <a:satOff val="0"/>
            <a:lumOff val="0"/>
            <a:alphaOff val="0"/>
          </a:schemeClr>
        </a:solidFill>
        <a:ln w="9525" cap="flat" cmpd="sng" algn="ctr">
          <a:solidFill>
            <a:schemeClr val="accent5">
              <a:shade val="50000"/>
              <a:hueOff val="168648"/>
              <a:satOff val="-3730"/>
              <a:lumOff val="27991"/>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b="1" i="0" u="none" kern="1200" dirty="0"/>
        </a:p>
        <a:p>
          <a:pPr marL="0" lvl="0" indent="0" algn="ctr" defTabSz="800100">
            <a:lnSpc>
              <a:spcPct val="90000"/>
            </a:lnSpc>
            <a:spcBef>
              <a:spcPct val="0"/>
            </a:spcBef>
            <a:spcAft>
              <a:spcPct val="35000"/>
            </a:spcAft>
            <a:buNone/>
          </a:pPr>
          <a:r>
            <a:rPr lang="en-US" sz="1800" b="1" i="0" u="none" kern="1200" dirty="0"/>
            <a:t>Valor </a:t>
          </a:r>
          <a:r>
            <a:rPr lang="en-US" sz="1800" b="1" i="0" u="none" kern="1200" dirty="0" err="1"/>
            <a:t>catastral</a:t>
          </a:r>
          <a:r>
            <a:rPr lang="en-US" sz="1800" b="1" i="0" u="none" kern="1200" dirty="0"/>
            <a:t> </a:t>
          </a:r>
          <a:r>
            <a:rPr lang="en-US" sz="1800" b="0" i="0" u="none" kern="1200" dirty="0"/>
            <a:t>de los </a:t>
          </a:r>
          <a:r>
            <a:rPr lang="en-US" sz="1800" b="0" i="0" u="none" kern="1200" dirty="0" err="1"/>
            <a:t>activos</a:t>
          </a:r>
          <a:r>
            <a:rPr lang="en-US" sz="1800" b="0" i="0" u="none" kern="1200" dirty="0"/>
            <a:t> </a:t>
          </a:r>
          <a:r>
            <a:rPr lang="en-US" sz="1800" b="0" i="0" u="none" kern="1200" dirty="0" err="1"/>
            <a:t>fideicomitidos</a:t>
          </a:r>
          <a:endParaRPr lang="en-US" sz="1800" b="0" i="0" u="none" kern="1200" dirty="0"/>
        </a:p>
        <a:p>
          <a:pPr marL="0" lvl="0" indent="0" algn="ctr" defTabSz="800100">
            <a:lnSpc>
              <a:spcPct val="90000"/>
            </a:lnSpc>
            <a:spcBef>
              <a:spcPct val="0"/>
            </a:spcBef>
            <a:spcAft>
              <a:spcPct val="35000"/>
            </a:spcAft>
            <a:buNone/>
          </a:pPr>
          <a:r>
            <a:rPr lang="en-US" sz="1800" b="1" i="0" u="none" kern="1200" dirty="0"/>
            <a:t>$38.503.159.700 </a:t>
          </a:r>
          <a:endParaRPr lang="en-US" sz="1800" b="1" kern="1200" dirty="0"/>
        </a:p>
      </dsp:txBody>
      <dsp:txXfrm>
        <a:off x="2226123" y="3222311"/>
        <a:ext cx="2703366" cy="106762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0E2B9-7A75-44FC-9983-51021605E1EA}">
      <dsp:nvSpPr>
        <dsp:cNvPr id="0" name=""/>
        <dsp:cNvSpPr/>
      </dsp:nvSpPr>
      <dsp:spPr>
        <a:xfrm>
          <a:off x="0" y="0"/>
          <a:ext cx="7020560" cy="804527"/>
        </a:xfrm>
        <a:prstGeom prst="roundRect">
          <a:avLst>
            <a:gd name="adj" fmla="val 10000"/>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s-CO" sz="2100" b="1" kern="1200" dirty="0"/>
            <a:t>Supervisión del Contrato de Operación con CEMEX</a:t>
          </a:r>
          <a:endParaRPr lang="en-US" sz="2100" b="1" kern="1200" dirty="0"/>
        </a:p>
      </dsp:txBody>
      <dsp:txXfrm>
        <a:off x="23564" y="23564"/>
        <a:ext cx="6084429" cy="757399"/>
      </dsp:txXfrm>
    </dsp:sp>
    <dsp:sp modelId="{0BA9CF70-EDAF-47BE-B0EF-5FD850323472}">
      <dsp:nvSpPr>
        <dsp:cNvPr id="0" name=""/>
        <dsp:cNvSpPr/>
      </dsp:nvSpPr>
      <dsp:spPr>
        <a:xfrm>
          <a:off x="587971" y="950804"/>
          <a:ext cx="7020560" cy="804527"/>
        </a:xfrm>
        <a:prstGeom prst="roundRect">
          <a:avLst>
            <a:gd name="adj" fmla="val 10000"/>
          </a:avLst>
        </a:prstGeom>
        <a:solidFill>
          <a:schemeClr val="accent4">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s-CO" sz="2100" b="1" kern="1200" dirty="0"/>
            <a:t>Participación en la obtención de permisos  </a:t>
          </a:r>
          <a:endParaRPr lang="en-US" sz="2100" b="1" kern="1200" dirty="0"/>
        </a:p>
      </dsp:txBody>
      <dsp:txXfrm>
        <a:off x="611535" y="974368"/>
        <a:ext cx="5862517" cy="757399"/>
      </dsp:txXfrm>
    </dsp:sp>
    <dsp:sp modelId="{16778F19-FE31-4E8F-A6D3-073BBAB3FF26}">
      <dsp:nvSpPr>
        <dsp:cNvPr id="0" name=""/>
        <dsp:cNvSpPr/>
      </dsp:nvSpPr>
      <dsp:spPr>
        <a:xfrm>
          <a:off x="1167168" y="1901609"/>
          <a:ext cx="7020560" cy="804527"/>
        </a:xfrm>
        <a:prstGeom prst="roundRect">
          <a:avLst>
            <a:gd name="adj" fmla="val 10000"/>
          </a:avLst>
        </a:prstGeom>
        <a:solidFill>
          <a:schemeClr val="accent4">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s-CO" sz="2100" b="1" kern="1200" dirty="0"/>
            <a:t>Ampliación de la Licencia de explotación de piedra caliza</a:t>
          </a:r>
          <a:endParaRPr lang="en-US" sz="2100" b="1" kern="1200" dirty="0"/>
        </a:p>
      </dsp:txBody>
      <dsp:txXfrm>
        <a:off x="1190732" y="1925173"/>
        <a:ext cx="5871293" cy="757399"/>
      </dsp:txXfrm>
    </dsp:sp>
    <dsp:sp modelId="{3AE2306E-3776-4FD1-B958-3410D02B7783}">
      <dsp:nvSpPr>
        <dsp:cNvPr id="0" name=""/>
        <dsp:cNvSpPr/>
      </dsp:nvSpPr>
      <dsp:spPr>
        <a:xfrm>
          <a:off x="1755139" y="2852413"/>
          <a:ext cx="7020560" cy="804527"/>
        </a:xfrm>
        <a:prstGeom prst="roundRect">
          <a:avLst>
            <a:gd name="adj" fmla="val 10000"/>
          </a:avLst>
        </a:prstGeom>
        <a:solidFill>
          <a:schemeClr val="accent4">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s-CO" sz="2100" b="1" kern="1200" dirty="0"/>
            <a:t>Negociación con MinCIT para habilitación de zona franca adicional</a:t>
          </a:r>
          <a:endParaRPr lang="en-US" sz="2100" b="1" kern="1200" dirty="0"/>
        </a:p>
      </dsp:txBody>
      <dsp:txXfrm>
        <a:off x="1778703" y="2875977"/>
        <a:ext cx="5862517" cy="757399"/>
      </dsp:txXfrm>
    </dsp:sp>
    <dsp:sp modelId="{9CB4FC09-348C-4720-935B-DC39F24FBD39}">
      <dsp:nvSpPr>
        <dsp:cNvPr id="0" name=""/>
        <dsp:cNvSpPr/>
      </dsp:nvSpPr>
      <dsp:spPr>
        <a:xfrm>
          <a:off x="6497617" y="616194"/>
          <a:ext cx="522942" cy="522942"/>
        </a:xfrm>
        <a:prstGeom prst="downArrow">
          <a:avLst>
            <a:gd name="adj1" fmla="val 55000"/>
            <a:gd name="adj2" fmla="val 45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615279" y="616194"/>
        <a:ext cx="287618" cy="393514"/>
      </dsp:txXfrm>
    </dsp:sp>
    <dsp:sp modelId="{4040FC2C-58AF-4B83-B851-350F5B497AAF}">
      <dsp:nvSpPr>
        <dsp:cNvPr id="0" name=""/>
        <dsp:cNvSpPr/>
      </dsp:nvSpPr>
      <dsp:spPr>
        <a:xfrm>
          <a:off x="7085589" y="1566999"/>
          <a:ext cx="522942" cy="522942"/>
        </a:xfrm>
        <a:prstGeom prst="downArrow">
          <a:avLst>
            <a:gd name="adj1" fmla="val 55000"/>
            <a:gd name="adj2" fmla="val 45000"/>
          </a:avLst>
        </a:prstGeom>
        <a:solidFill>
          <a:schemeClr val="accent4">
            <a:alpha val="90000"/>
            <a:tint val="40000"/>
            <a:hueOff val="0"/>
            <a:satOff val="0"/>
            <a:lumOff val="0"/>
            <a:alphaOff val="-2000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203251" y="1566999"/>
        <a:ext cx="287618" cy="393514"/>
      </dsp:txXfrm>
    </dsp:sp>
    <dsp:sp modelId="{C1320EE8-C221-4C58-9CF8-5EDB2FAE6B0A}">
      <dsp:nvSpPr>
        <dsp:cNvPr id="0" name=""/>
        <dsp:cNvSpPr/>
      </dsp:nvSpPr>
      <dsp:spPr>
        <a:xfrm>
          <a:off x="7664785" y="2517803"/>
          <a:ext cx="522942" cy="522942"/>
        </a:xfrm>
        <a:prstGeom prst="downArrow">
          <a:avLst>
            <a:gd name="adj1" fmla="val 55000"/>
            <a:gd name="adj2" fmla="val 45000"/>
          </a:avLst>
        </a:prstGeom>
        <a:solidFill>
          <a:schemeClr val="accent4">
            <a:alpha val="90000"/>
            <a:tint val="40000"/>
            <a:hueOff val="0"/>
            <a:satOff val="0"/>
            <a:lumOff val="0"/>
            <a:alphaOff val="-40000"/>
          </a:schemeClr>
        </a:solidFill>
        <a:ln w="25400" cap="flat"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782447" y="2517803"/>
        <a:ext cx="287618" cy="39351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65B2F-CAB4-416A-9FC2-DAB105949A82}">
      <dsp:nvSpPr>
        <dsp:cNvPr id="0" name=""/>
        <dsp:cNvSpPr/>
      </dsp:nvSpPr>
      <dsp:spPr>
        <a:xfrm rot="10800000">
          <a:off x="1316096" y="180174"/>
          <a:ext cx="4252335" cy="621241"/>
        </a:xfrm>
        <a:prstGeom prst="homePlat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187" tIns="68580" rIns="128016" bIns="68580" numCol="1" spcCol="1270" anchor="ctr" anchorCtr="0">
          <a:noAutofit/>
        </a:bodyPr>
        <a:lstStyle/>
        <a:p>
          <a:pPr marL="0" lvl="0" indent="0" algn="ctr" defTabSz="800100">
            <a:lnSpc>
              <a:spcPct val="90000"/>
            </a:lnSpc>
            <a:spcBef>
              <a:spcPct val="0"/>
            </a:spcBef>
            <a:spcAft>
              <a:spcPct val="35000"/>
            </a:spcAft>
            <a:buNone/>
          </a:pPr>
          <a:r>
            <a:rPr lang="es-CO" sz="1800" b="1" kern="1200"/>
            <a:t>Asamblea general de accionistas 30 de marzo (VIRTUAL)</a:t>
          </a:r>
          <a:endParaRPr lang="en-US" sz="1800" b="1" kern="1200"/>
        </a:p>
      </dsp:txBody>
      <dsp:txXfrm rot="10800000">
        <a:off x="1471406" y="180174"/>
        <a:ext cx="4097025" cy="621241"/>
      </dsp:txXfrm>
    </dsp:sp>
    <dsp:sp modelId="{A60B3F89-B0BE-4F0A-9F4E-AB2166870487}">
      <dsp:nvSpPr>
        <dsp:cNvPr id="0" name=""/>
        <dsp:cNvSpPr/>
      </dsp:nvSpPr>
      <dsp:spPr>
        <a:xfrm>
          <a:off x="922310" y="1"/>
          <a:ext cx="980077" cy="980077"/>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1D7659-7D2D-4B06-B56D-275C0E70B215}">
      <dsp:nvSpPr>
        <dsp:cNvPr id="0" name=""/>
        <dsp:cNvSpPr/>
      </dsp:nvSpPr>
      <dsp:spPr>
        <a:xfrm rot="10800000">
          <a:off x="1364232" y="1189872"/>
          <a:ext cx="4252335" cy="534808"/>
        </a:xfrm>
        <a:prstGeom prst="homePlat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187" tIns="68580" rIns="128016"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No se proyecta efectuar reparto de utilidades</a:t>
          </a:r>
          <a:endParaRPr lang="en-US" sz="1800" b="1" kern="1200" dirty="0"/>
        </a:p>
      </dsp:txBody>
      <dsp:txXfrm rot="10800000">
        <a:off x="1497934" y="1189872"/>
        <a:ext cx="4118633" cy="534808"/>
      </dsp:txXfrm>
    </dsp:sp>
    <dsp:sp modelId="{9CCCE7CF-1C91-4ABD-B36A-3632CC81BD36}">
      <dsp:nvSpPr>
        <dsp:cNvPr id="0" name=""/>
        <dsp:cNvSpPr/>
      </dsp:nvSpPr>
      <dsp:spPr>
        <a:xfrm>
          <a:off x="941873" y="1006323"/>
          <a:ext cx="980077" cy="980077"/>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3BF249-85DB-47E0-A250-E59797CF1288}">
      <dsp:nvSpPr>
        <dsp:cNvPr id="0" name=""/>
        <dsp:cNvSpPr/>
      </dsp:nvSpPr>
      <dsp:spPr>
        <a:xfrm rot="10800000">
          <a:off x="1316096" y="2174141"/>
          <a:ext cx="4252335" cy="1531223"/>
        </a:xfrm>
        <a:prstGeom prst="homePlat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187" tIns="60960" rIns="113792" bIns="60960" numCol="1" spcCol="1270" anchor="ctr" anchorCtr="0">
          <a:noAutofit/>
        </a:bodyPr>
        <a:lstStyle/>
        <a:p>
          <a:pPr marL="0" lvl="0" indent="0" algn="l" defTabSz="711200">
            <a:lnSpc>
              <a:spcPct val="90000"/>
            </a:lnSpc>
            <a:spcBef>
              <a:spcPct val="0"/>
            </a:spcBef>
            <a:spcAft>
              <a:spcPct val="35000"/>
            </a:spcAft>
            <a:buNone/>
          </a:pPr>
          <a:r>
            <a:rPr lang="es-CO" sz="1600" b="1" kern="1200"/>
            <a:t>No acceso a crédito</a:t>
          </a:r>
        </a:p>
        <a:p>
          <a:pPr marL="0" lvl="0" indent="0" algn="l" defTabSz="711200">
            <a:lnSpc>
              <a:spcPct val="90000"/>
            </a:lnSpc>
            <a:spcBef>
              <a:spcPct val="0"/>
            </a:spcBef>
            <a:spcAft>
              <a:spcPct val="35000"/>
            </a:spcAft>
            <a:buNone/>
          </a:pPr>
          <a:r>
            <a:rPr lang="es-CO" sz="1600" b="1" kern="1200"/>
            <a:t>Necesidad de inversiones en infraestructura</a:t>
          </a:r>
        </a:p>
        <a:p>
          <a:pPr marL="0" lvl="0" indent="0" algn="l" defTabSz="711200">
            <a:lnSpc>
              <a:spcPct val="90000"/>
            </a:lnSpc>
            <a:spcBef>
              <a:spcPct val="0"/>
            </a:spcBef>
            <a:spcAft>
              <a:spcPct val="35000"/>
            </a:spcAft>
            <a:buNone/>
          </a:pPr>
          <a:r>
            <a:rPr lang="es-CO" sz="1600" b="1" kern="1200"/>
            <a:t>Variación de ingresos por coyuntura social</a:t>
          </a:r>
          <a:endParaRPr lang="en-US" sz="1600" b="1" kern="1200"/>
        </a:p>
      </dsp:txBody>
      <dsp:txXfrm rot="10800000">
        <a:off x="1698902" y="2174141"/>
        <a:ext cx="3869529" cy="1531223"/>
      </dsp:txXfrm>
    </dsp:sp>
    <dsp:sp modelId="{8D759D11-0F29-44EC-B100-7800A702C7B2}">
      <dsp:nvSpPr>
        <dsp:cNvPr id="0" name=""/>
        <dsp:cNvSpPr/>
      </dsp:nvSpPr>
      <dsp:spPr>
        <a:xfrm>
          <a:off x="954408" y="2449714"/>
          <a:ext cx="980077" cy="980077"/>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63E1A-FA04-405D-BA7D-42E6AB6CA29F}">
      <dsp:nvSpPr>
        <dsp:cNvPr id="0" name=""/>
        <dsp:cNvSpPr/>
      </dsp:nvSpPr>
      <dsp:spPr>
        <a:xfrm rot="5400000">
          <a:off x="1747541" y="1039691"/>
          <a:ext cx="1626529" cy="196193"/>
        </a:xfrm>
        <a:prstGeom prst="rect">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47520E-4C55-4139-99C7-902AF0B118C2}">
      <dsp:nvSpPr>
        <dsp:cNvPr id="0" name=""/>
        <dsp:cNvSpPr/>
      </dsp:nvSpPr>
      <dsp:spPr>
        <a:xfrm>
          <a:off x="2120610" y="13"/>
          <a:ext cx="2179932" cy="1307959"/>
        </a:xfrm>
        <a:prstGeom prst="roundRect">
          <a:avLst>
            <a:gd name="adj" fmla="val 1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a:lnSpc>
              <a:spcPct val="90000"/>
            </a:lnSpc>
            <a:spcBef>
              <a:spcPct val="0"/>
            </a:spcBef>
            <a:spcAft>
              <a:spcPct val="35000"/>
            </a:spcAft>
            <a:buNone/>
          </a:pPr>
          <a:r>
            <a:rPr lang="es-CO" sz="1300" b="1" kern="1200" dirty="0"/>
            <a:t>En visitas y auditorías se evidenció mala administración del activo, se procedió a remover al depositario e iniciar acciones legales</a:t>
          </a:r>
          <a:endParaRPr lang="en-US" sz="1300" b="1" kern="1200" dirty="0"/>
        </a:p>
      </dsp:txBody>
      <dsp:txXfrm>
        <a:off x="2158919" y="38322"/>
        <a:ext cx="2103314" cy="1231341"/>
      </dsp:txXfrm>
    </dsp:sp>
    <dsp:sp modelId="{7A77F7B9-327C-4162-8C87-735ABAC02C46}">
      <dsp:nvSpPr>
        <dsp:cNvPr id="0" name=""/>
        <dsp:cNvSpPr/>
      </dsp:nvSpPr>
      <dsp:spPr>
        <a:xfrm rot="5400000">
          <a:off x="1747541" y="2674641"/>
          <a:ext cx="1626529" cy="196193"/>
        </a:xfrm>
        <a:prstGeom prst="rect">
          <a:avLst/>
        </a:prstGeom>
        <a:solidFill>
          <a:schemeClr val="accent1">
            <a:shade val="90000"/>
            <a:hueOff val="187556"/>
            <a:satOff val="-3464"/>
            <a:lumOff val="1606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6ED012-BBE6-402B-806D-833A0BDA7B73}">
      <dsp:nvSpPr>
        <dsp:cNvPr id="0" name=""/>
        <dsp:cNvSpPr/>
      </dsp:nvSpPr>
      <dsp:spPr>
        <a:xfrm>
          <a:off x="2120610" y="1634963"/>
          <a:ext cx="2179932" cy="1307959"/>
        </a:xfrm>
        <a:prstGeom prst="roundRect">
          <a:avLst>
            <a:gd name="adj" fmla="val 10000"/>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a:lnSpc>
              <a:spcPct val="90000"/>
            </a:lnSpc>
            <a:spcBef>
              <a:spcPct val="0"/>
            </a:spcBef>
            <a:spcAft>
              <a:spcPct val="35000"/>
            </a:spcAft>
            <a:buNone/>
          </a:pPr>
          <a:r>
            <a:rPr lang="es-CO" sz="1300" b="1" kern="1200" dirty="0"/>
            <a:t>Se realizó la modificación de administración en procura de mantener la sociedad activa </a:t>
          </a:r>
          <a:endParaRPr lang="en-US" sz="1300" b="1" kern="1200" dirty="0"/>
        </a:p>
      </dsp:txBody>
      <dsp:txXfrm>
        <a:off x="2158919" y="1673272"/>
        <a:ext cx="2103314" cy="1231341"/>
      </dsp:txXfrm>
    </dsp:sp>
    <dsp:sp modelId="{4D4F33B9-634C-454B-9B9A-52F003DF6B60}">
      <dsp:nvSpPr>
        <dsp:cNvPr id="0" name=""/>
        <dsp:cNvSpPr/>
      </dsp:nvSpPr>
      <dsp:spPr>
        <a:xfrm>
          <a:off x="2565016" y="3492115"/>
          <a:ext cx="2890890" cy="196193"/>
        </a:xfrm>
        <a:prstGeom prst="rect">
          <a:avLst/>
        </a:prstGeom>
        <a:solidFill>
          <a:schemeClr val="accent1">
            <a:shade val="90000"/>
            <a:hueOff val="375112"/>
            <a:satOff val="-6927"/>
            <a:lumOff val="321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C8A206-E453-47A2-9669-840EAF4122A8}">
      <dsp:nvSpPr>
        <dsp:cNvPr id="0" name=""/>
        <dsp:cNvSpPr/>
      </dsp:nvSpPr>
      <dsp:spPr>
        <a:xfrm>
          <a:off x="2120610" y="3269912"/>
          <a:ext cx="2179932" cy="1307959"/>
        </a:xfrm>
        <a:prstGeom prst="roundRect">
          <a:avLst>
            <a:gd name="adj" fmla="val 10000"/>
          </a:avLst>
        </a:prstGeom>
        <a:solidFill>
          <a:schemeClr val="accent1">
            <a:shade val="50000"/>
            <a:hueOff val="289149"/>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a:lnSpc>
              <a:spcPct val="90000"/>
            </a:lnSpc>
            <a:spcBef>
              <a:spcPct val="0"/>
            </a:spcBef>
            <a:spcAft>
              <a:spcPct val="35000"/>
            </a:spcAft>
            <a:buNone/>
          </a:pPr>
          <a:r>
            <a:rPr lang="es-CO" sz="1300" b="1" kern="1200" dirty="0"/>
            <a:t>Actualmente la operación está avocada a la recuperación de títulos de deposito juridicial y saldos de la ejecución de contratos</a:t>
          </a:r>
          <a:endParaRPr lang="en-US" sz="1300" b="1" kern="1200" dirty="0"/>
        </a:p>
      </dsp:txBody>
      <dsp:txXfrm>
        <a:off x="2158919" y="3308221"/>
        <a:ext cx="2103314" cy="1231341"/>
      </dsp:txXfrm>
    </dsp:sp>
    <dsp:sp modelId="{2C5DF32B-7DE0-49EC-B2D5-6F2DAD180324}">
      <dsp:nvSpPr>
        <dsp:cNvPr id="0" name=""/>
        <dsp:cNvSpPr/>
      </dsp:nvSpPr>
      <dsp:spPr>
        <a:xfrm rot="16200000">
          <a:off x="4646852" y="2674641"/>
          <a:ext cx="1626529" cy="196193"/>
        </a:xfrm>
        <a:prstGeom prst="rect">
          <a:avLst/>
        </a:prstGeom>
        <a:solidFill>
          <a:schemeClr val="accent1">
            <a:shade val="90000"/>
            <a:hueOff val="187556"/>
            <a:satOff val="-3464"/>
            <a:lumOff val="1606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2BC7C8-D125-4504-9C26-C369DA19ECF3}">
      <dsp:nvSpPr>
        <dsp:cNvPr id="0" name=""/>
        <dsp:cNvSpPr/>
      </dsp:nvSpPr>
      <dsp:spPr>
        <a:xfrm>
          <a:off x="5019920" y="3269912"/>
          <a:ext cx="2179932" cy="1307959"/>
        </a:xfrm>
        <a:prstGeom prst="roundRect">
          <a:avLst>
            <a:gd name="adj" fmla="val 10000"/>
          </a:avLst>
        </a:prstGeom>
        <a:solidFill>
          <a:schemeClr val="accent1">
            <a:shade val="50000"/>
            <a:hueOff val="289149"/>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a:lnSpc>
              <a:spcPct val="90000"/>
            </a:lnSpc>
            <a:spcBef>
              <a:spcPct val="0"/>
            </a:spcBef>
            <a:spcAft>
              <a:spcPct val="35000"/>
            </a:spcAft>
            <a:buNone/>
          </a:pPr>
          <a:r>
            <a:rPr lang="es-CO" sz="1300" b="1" kern="1200" dirty="0"/>
            <a:t>La sociedad cuenta con un contrato en ejecución con ETB, estado optimo de cumplimiento</a:t>
          </a:r>
          <a:endParaRPr lang="en-US" sz="1300" b="1" kern="1200" dirty="0"/>
        </a:p>
      </dsp:txBody>
      <dsp:txXfrm>
        <a:off x="5058229" y="3308221"/>
        <a:ext cx="2103314" cy="1231341"/>
      </dsp:txXfrm>
    </dsp:sp>
    <dsp:sp modelId="{AC8FD4A3-9668-44BB-BD67-6712BC46F89D}">
      <dsp:nvSpPr>
        <dsp:cNvPr id="0" name=""/>
        <dsp:cNvSpPr/>
      </dsp:nvSpPr>
      <dsp:spPr>
        <a:xfrm>
          <a:off x="5019920" y="1634963"/>
          <a:ext cx="2179932" cy="1307959"/>
        </a:xfrm>
        <a:prstGeom prst="roundRect">
          <a:avLst>
            <a:gd name="adj" fmla="val 10000"/>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a:lnSpc>
              <a:spcPct val="90000"/>
            </a:lnSpc>
            <a:spcBef>
              <a:spcPct val="0"/>
            </a:spcBef>
            <a:spcAft>
              <a:spcPct val="35000"/>
            </a:spcAft>
            <a:buNone/>
          </a:pPr>
          <a:r>
            <a:rPr lang="es-CO" sz="1300" b="1" kern="1200" dirty="0"/>
            <a:t>Se efectuaron cambios en la estructura de la compañía, en procura de generar nuevas líneas de negocio</a:t>
          </a:r>
          <a:endParaRPr lang="en-US" sz="1300" b="1" kern="1200" dirty="0"/>
        </a:p>
      </dsp:txBody>
      <dsp:txXfrm>
        <a:off x="5058229" y="1673272"/>
        <a:ext cx="2103314" cy="123134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CB1FC-D6C9-485E-B409-DD07315371C9}">
      <dsp:nvSpPr>
        <dsp:cNvPr id="0" name=""/>
        <dsp:cNvSpPr/>
      </dsp:nvSpPr>
      <dsp:spPr>
        <a:xfrm>
          <a:off x="0" y="1337185"/>
          <a:ext cx="3902910" cy="861075"/>
        </a:xfrm>
        <a:prstGeom prst="leftRightRibbon">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4041697-7990-41E8-8862-2BFEB426B4C9}">
      <dsp:nvSpPr>
        <dsp:cNvPr id="0" name=""/>
        <dsp:cNvSpPr/>
      </dsp:nvSpPr>
      <dsp:spPr>
        <a:xfrm>
          <a:off x="468349" y="1282825"/>
          <a:ext cx="1287960" cy="764970"/>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err="1"/>
            <a:t>Coperativa</a:t>
          </a:r>
          <a:endParaRPr lang="en-US" sz="1200" b="1" kern="1200" dirty="0"/>
        </a:p>
      </dsp:txBody>
      <dsp:txXfrm>
        <a:off x="468349" y="1282825"/>
        <a:ext cx="1287960" cy="764970"/>
      </dsp:txXfrm>
    </dsp:sp>
    <dsp:sp modelId="{613C14AD-41B8-4B0C-8051-5C35D8D9058D}">
      <dsp:nvSpPr>
        <dsp:cNvPr id="0" name=""/>
        <dsp:cNvSpPr/>
      </dsp:nvSpPr>
      <dsp:spPr>
        <a:xfrm>
          <a:off x="1932885" y="1645093"/>
          <a:ext cx="1522135" cy="445671"/>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a:t>Establecimientos de Comercio</a:t>
          </a:r>
          <a:endParaRPr lang="en-US" sz="1200" b="1" kern="1200" dirty="0"/>
        </a:p>
      </dsp:txBody>
      <dsp:txXfrm>
        <a:off x="1932885" y="1645093"/>
        <a:ext cx="1522135" cy="44567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3BB8A-61FE-4E41-B010-CE4B57551F3E}">
      <dsp:nvSpPr>
        <dsp:cNvPr id="0" name=""/>
        <dsp:cNvSpPr/>
      </dsp:nvSpPr>
      <dsp:spPr>
        <a:xfrm rot="5400000">
          <a:off x="49385" y="59005"/>
          <a:ext cx="927042" cy="81011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s-CO" sz="500" b="1" kern="1200" dirty="0"/>
            <a:t>Adquisición del inventario</a:t>
          </a:r>
        </a:p>
      </dsp:txBody>
      <dsp:txXfrm rot="-5400000">
        <a:off x="107848" y="405602"/>
        <a:ext cx="810117" cy="116925"/>
      </dsp:txXfrm>
    </dsp:sp>
    <dsp:sp modelId="{B86BFE99-ED24-4511-BDA1-4B5873DC4BDA}">
      <dsp:nvSpPr>
        <dsp:cNvPr id="0" name=""/>
        <dsp:cNvSpPr/>
      </dsp:nvSpPr>
      <dsp:spPr>
        <a:xfrm rot="5400000">
          <a:off x="3393329" y="-2268146"/>
          <a:ext cx="602577" cy="513995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s-CO" sz="1700" kern="1200" dirty="0"/>
            <a:t>Comercializadores</a:t>
          </a:r>
        </a:p>
        <a:p>
          <a:pPr marL="171450" lvl="1" indent="-171450" algn="l" defTabSz="755650">
            <a:lnSpc>
              <a:spcPct val="90000"/>
            </a:lnSpc>
            <a:spcBef>
              <a:spcPct val="0"/>
            </a:spcBef>
            <a:spcAft>
              <a:spcPct val="15000"/>
            </a:spcAft>
            <a:buChar char="•"/>
          </a:pPr>
          <a:r>
            <a:rPr lang="es-CO" sz="1700" kern="1200" dirty="0"/>
            <a:t>Títulos Mineros</a:t>
          </a:r>
        </a:p>
      </dsp:txBody>
      <dsp:txXfrm rot="-5400000">
        <a:off x="1124640" y="29958"/>
        <a:ext cx="5110542" cy="543747"/>
      </dsp:txXfrm>
    </dsp:sp>
    <dsp:sp modelId="{DA01E956-D28E-4089-8B95-A26B021AF59E}">
      <dsp:nvSpPr>
        <dsp:cNvPr id="0" name=""/>
        <dsp:cNvSpPr/>
      </dsp:nvSpPr>
      <dsp:spPr>
        <a:xfrm rot="5400000">
          <a:off x="40683" y="841998"/>
          <a:ext cx="927042" cy="79271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s-CO" sz="500" b="1" kern="1200" dirty="0"/>
            <a:t>Recepción del inventario </a:t>
          </a:r>
        </a:p>
      </dsp:txBody>
      <dsp:txXfrm rot="-5400000">
        <a:off x="107848" y="1171191"/>
        <a:ext cx="792713" cy="134329"/>
      </dsp:txXfrm>
    </dsp:sp>
    <dsp:sp modelId="{2724486F-DB24-4B9D-AE9C-605E5A9CAA3E}">
      <dsp:nvSpPr>
        <dsp:cNvPr id="0" name=""/>
        <dsp:cNvSpPr/>
      </dsp:nvSpPr>
      <dsp:spPr>
        <a:xfrm rot="5400000">
          <a:off x="3402087" y="-1509560"/>
          <a:ext cx="602577" cy="51713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s-CO" sz="1700" kern="1200" dirty="0"/>
            <a:t>Acopio</a:t>
          </a:r>
        </a:p>
        <a:p>
          <a:pPr marL="171450" lvl="1" indent="-171450" algn="l" defTabSz="755650">
            <a:lnSpc>
              <a:spcPct val="90000"/>
            </a:lnSpc>
            <a:spcBef>
              <a:spcPct val="0"/>
            </a:spcBef>
            <a:spcAft>
              <a:spcPct val="15000"/>
            </a:spcAft>
            <a:buChar char="•"/>
          </a:pPr>
          <a:r>
            <a:rPr lang="es-CO" sz="1700" kern="1200" dirty="0"/>
            <a:t>Ventanilla</a:t>
          </a:r>
        </a:p>
      </dsp:txBody>
      <dsp:txXfrm rot="-5400000">
        <a:off x="1117694" y="804248"/>
        <a:ext cx="5141950" cy="543747"/>
      </dsp:txXfrm>
    </dsp:sp>
    <dsp:sp modelId="{D7D694E8-74A5-4A03-B03A-AF0A28BCFDCC}">
      <dsp:nvSpPr>
        <dsp:cNvPr id="0" name=""/>
        <dsp:cNvSpPr/>
      </dsp:nvSpPr>
      <dsp:spPr>
        <a:xfrm rot="5400000">
          <a:off x="10215" y="1646755"/>
          <a:ext cx="927042" cy="7317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s-CO" sz="500" b="1" kern="1200" dirty="0"/>
            <a:t>Verificación de procedencia</a:t>
          </a:r>
        </a:p>
      </dsp:txBody>
      <dsp:txXfrm rot="-5400000">
        <a:off x="107847" y="1915012"/>
        <a:ext cx="731778" cy="195264"/>
      </dsp:txXfrm>
    </dsp:sp>
    <dsp:sp modelId="{6B467B54-7F7E-4256-B6FC-D99223BB5F3A}">
      <dsp:nvSpPr>
        <dsp:cNvPr id="0" name=""/>
        <dsp:cNvSpPr/>
      </dsp:nvSpPr>
      <dsp:spPr>
        <a:xfrm rot="5400000">
          <a:off x="3387207" y="-749290"/>
          <a:ext cx="602577" cy="51994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s-CO" sz="1700" kern="1200" dirty="0"/>
            <a:t>Revisión documentación de origen</a:t>
          </a:r>
        </a:p>
        <a:p>
          <a:pPr marL="171450" lvl="1" indent="-171450" algn="l" defTabSz="755650">
            <a:lnSpc>
              <a:spcPct val="90000"/>
            </a:lnSpc>
            <a:spcBef>
              <a:spcPct val="0"/>
            </a:spcBef>
            <a:spcAft>
              <a:spcPct val="15000"/>
            </a:spcAft>
            <a:buChar char="•"/>
          </a:pPr>
          <a:r>
            <a:rPr lang="es-CO" sz="1700" kern="1200" dirty="0"/>
            <a:t>Detalles técnicos</a:t>
          </a:r>
        </a:p>
      </dsp:txBody>
      <dsp:txXfrm rot="-5400000">
        <a:off x="1088794" y="1578538"/>
        <a:ext cx="5169990" cy="543747"/>
      </dsp:txXfrm>
    </dsp:sp>
    <dsp:sp modelId="{114B3A76-DE1A-42DE-8AEE-1AB52D4129B9}">
      <dsp:nvSpPr>
        <dsp:cNvPr id="0" name=""/>
        <dsp:cNvSpPr/>
      </dsp:nvSpPr>
      <dsp:spPr>
        <a:xfrm rot="5400000">
          <a:off x="24067" y="2407194"/>
          <a:ext cx="927042" cy="75948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s-CO" sz="500" b="1" kern="1200" dirty="0"/>
            <a:t>Disposición del inventario</a:t>
          </a:r>
        </a:p>
      </dsp:txBody>
      <dsp:txXfrm rot="-5400000">
        <a:off x="107848" y="2703155"/>
        <a:ext cx="759481" cy="167561"/>
      </dsp:txXfrm>
    </dsp:sp>
    <dsp:sp modelId="{11A4104D-211F-407E-81FB-D9F43704A551}">
      <dsp:nvSpPr>
        <dsp:cNvPr id="0" name=""/>
        <dsp:cNvSpPr/>
      </dsp:nvSpPr>
      <dsp:spPr>
        <a:xfrm rot="5400000">
          <a:off x="3413514" y="-7075"/>
          <a:ext cx="602577" cy="526355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s-CO" sz="1700" kern="1200" dirty="0"/>
            <a:t>Fundición</a:t>
          </a:r>
        </a:p>
        <a:p>
          <a:pPr marL="171450" lvl="1" indent="-171450" algn="l" defTabSz="755650">
            <a:lnSpc>
              <a:spcPct val="90000"/>
            </a:lnSpc>
            <a:spcBef>
              <a:spcPct val="0"/>
            </a:spcBef>
            <a:spcAft>
              <a:spcPct val="15000"/>
            </a:spcAft>
            <a:buChar char="•"/>
          </a:pPr>
          <a:r>
            <a:rPr lang="es-CO" sz="1700" kern="1200" dirty="0"/>
            <a:t>Comercialización</a:t>
          </a:r>
        </a:p>
      </dsp:txBody>
      <dsp:txXfrm rot="-5400000">
        <a:off x="1083025" y="2352830"/>
        <a:ext cx="5234141" cy="543747"/>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26/03/20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26/3/20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26/3/20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26/3/20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26/3/20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26/3/20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26/3/20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26/3/20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26/3/20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26/3/20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26/3/20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26/3/20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26/3/20</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3.png"/><Relationship Id="rId2"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1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slide" Target="slide13.xml"/></Relationships>
</file>

<file path=ppt/slides/_rels/slide8.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image" Target="../media/image3.png"/><Relationship Id="rId2"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19.xml"/><Relationship Id="rId4" Type="http://schemas.openxmlformats.org/officeDocument/2006/relationships/slide" Target="slide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Hoja_de_c_lculo_de_Microsoft_Excel1.xlsx"/><Relationship Id="rId5" Type="http://schemas.openxmlformats.org/officeDocument/2006/relationships/chart" Target="../charts/char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package" Target="../embeddings/Hoja_de_c_lculo_de_Microsoft_Excel2.xlsx"/><Relationship Id="rId5" Type="http://schemas.openxmlformats.org/officeDocument/2006/relationships/chart" Target="../charts/char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gif"/><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5.png"/><Relationship Id="rId7" Type="http://schemas.openxmlformats.org/officeDocument/2006/relationships/chart" Target="../charts/chart3.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9.emf"/><Relationship Id="rId5" Type="http://schemas.openxmlformats.org/officeDocument/2006/relationships/package" Target="../embeddings/Hoja_de_c_lculo_de_Microsoft_Excel3.xlsx"/><Relationship Id="rId4" Type="http://schemas.openxmlformats.org/officeDocument/2006/relationships/image" Target="../media/image3.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17.xml"/><Relationship Id="rId7" Type="http://schemas.openxmlformats.org/officeDocument/2006/relationships/image" Target="../media/image24.jpeg"/><Relationship Id="rId12"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slide" Target="slide16.xml"/><Relationship Id="rId11" Type="http://schemas.openxmlformats.org/officeDocument/2006/relationships/image" Target="../media/image26.jpeg"/><Relationship Id="rId5" Type="http://schemas.openxmlformats.org/officeDocument/2006/relationships/image" Target="../media/image23.jpeg"/><Relationship Id="rId10" Type="http://schemas.openxmlformats.org/officeDocument/2006/relationships/slide" Target="slide18.xml"/><Relationship Id="rId4" Type="http://schemas.openxmlformats.org/officeDocument/2006/relationships/image" Target="../media/image22.jpeg"/><Relationship Id="rId9"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21.pn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png"/><Relationship Id="rId2"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6.jp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3.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cid:86499F38-96DB-4854-BCAE-E7C0B3C0CA76" TargetMode="External"/><Relationship Id="rId3" Type="http://schemas.openxmlformats.org/officeDocument/2006/relationships/image" Target="../media/image55.png"/><Relationship Id="rId7" Type="http://schemas.openxmlformats.org/officeDocument/2006/relationships/image" Target="../media/image58.jpe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cid:a640c524-58e1-43c3-b359-b872bd3689ab@namprd02.prod.outlook.com" TargetMode="External"/><Relationship Id="rId5" Type="http://schemas.openxmlformats.org/officeDocument/2006/relationships/image" Target="../media/image57.jpeg"/><Relationship Id="rId10" Type="http://schemas.openxmlformats.org/officeDocument/2006/relationships/image" Target="../media/image3.png"/><Relationship Id="rId4" Type="http://schemas.openxmlformats.org/officeDocument/2006/relationships/image" Target="../media/image56.png"/><Relationship Id="rId9" Type="http://schemas.openxmlformats.org/officeDocument/2006/relationships/image" Target="../media/image59.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3.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5.png"/><Relationship Id="rId7" Type="http://schemas.openxmlformats.org/officeDocument/2006/relationships/diagramColors" Target="../diagrams/colors1.xml"/><Relationship Id="rId12" Type="http://schemas.openxmlformats.org/officeDocument/2006/relationships/image" Target="../media/image64.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63.png"/><Relationship Id="rId5" Type="http://schemas.openxmlformats.org/officeDocument/2006/relationships/diagramLayout" Target="../diagrams/layout1.xml"/><Relationship Id="rId10" Type="http://schemas.openxmlformats.org/officeDocument/2006/relationships/image" Target="../media/image62.png"/><Relationship Id="rId4" Type="http://schemas.openxmlformats.org/officeDocument/2006/relationships/diagramData" Target="../diagrams/data1.xml"/><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21.png"/><Relationship Id="rId7" Type="http://schemas.openxmlformats.org/officeDocument/2006/relationships/image" Target="../media/image65.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package" Target="../embeddings/Hoja_de_c_lculo_de_Microsoft_Excel5.xlsx"/><Relationship Id="rId5" Type="http://schemas.openxmlformats.org/officeDocument/2006/relationships/image" Target="../media/image3.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66.emf"/><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7.emf"/></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8.emf"/></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9.emf"/></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70.emf"/></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4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6.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51.jpg"/><Relationship Id="rId1" Type="http://schemas.openxmlformats.org/officeDocument/2006/relationships/slideLayout" Target="../slideLayouts/slideLayout1.xml"/><Relationship Id="rId5" Type="http://schemas.openxmlformats.org/officeDocument/2006/relationships/image" Target="../media/image76.emf"/><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image" Target="../media/image3.png"/><Relationship Id="rId7" Type="http://schemas.openxmlformats.org/officeDocument/2006/relationships/image" Target="../media/image80.emf"/><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78.emf"/><Relationship Id="rId10" Type="http://schemas.openxmlformats.org/officeDocument/2006/relationships/image" Target="../media/image83.emf"/><Relationship Id="rId4" Type="http://schemas.openxmlformats.org/officeDocument/2006/relationships/image" Target="../media/image77.emf"/><Relationship Id="rId9" Type="http://schemas.openxmlformats.org/officeDocument/2006/relationships/image" Target="../media/image82.emf"/></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8.emf"/><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87.wmf"/><Relationship Id="rId5" Type="http://schemas.openxmlformats.org/officeDocument/2006/relationships/image" Target="../media/image86.emf"/><Relationship Id="rId4" Type="http://schemas.openxmlformats.org/officeDocument/2006/relationships/image" Target="../media/image85.emf"/></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5.png"/><Relationship Id="rId7" Type="http://schemas.openxmlformats.org/officeDocument/2006/relationships/image" Target="../media/image92.png"/><Relationship Id="rId2" Type="http://schemas.openxmlformats.org/officeDocument/2006/relationships/image" Target="../media/image89.jpeg"/><Relationship Id="rId1" Type="http://schemas.openxmlformats.org/officeDocument/2006/relationships/slideLayout" Target="../slideLayouts/slideLayout1.xml"/><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image" Target="../media/image3.png"/><Relationship Id="rId9" Type="http://schemas.openxmlformats.org/officeDocument/2006/relationships/image" Target="../media/image94.jpeg"/></Relationships>
</file>

<file path=ppt/slides/_rels/slide61.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3.png"/><Relationship Id="rId7" Type="http://schemas.openxmlformats.org/officeDocument/2006/relationships/image" Target="../media/image97.jpeg"/><Relationship Id="rId12" Type="http://schemas.openxmlformats.org/officeDocument/2006/relationships/hyperlink" Target="https://www.altonivel.com.mx/liderazgo/management/6-consejos-para-hacer-una-presentacion-de-venta-exitosa-57650/"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01.jpg"/><Relationship Id="rId5" Type="http://schemas.openxmlformats.org/officeDocument/2006/relationships/image" Target="../media/image96.png"/><Relationship Id="rId10" Type="http://schemas.openxmlformats.org/officeDocument/2006/relationships/image" Target="../media/image100.jpeg"/><Relationship Id="rId4" Type="http://schemas.openxmlformats.org/officeDocument/2006/relationships/image" Target="../media/image95.jpeg"/><Relationship Id="rId9" Type="http://schemas.openxmlformats.org/officeDocument/2006/relationships/image" Target="../media/image99.png"/></Relationships>
</file>

<file path=ppt/slides/_rels/slide6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3.png"/><Relationship Id="rId7" Type="http://schemas.openxmlformats.org/officeDocument/2006/relationships/image" Target="../media/image105.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png"/><Relationship Id="rId10" Type="http://schemas.microsoft.com/office/2007/relationships/hdphoto" Target="../media/hdphoto2.wdp"/><Relationship Id="rId4" Type="http://schemas.openxmlformats.org/officeDocument/2006/relationships/image" Target="../media/image102.jpeg"/><Relationship Id="rId9" Type="http://schemas.openxmlformats.org/officeDocument/2006/relationships/image" Target="../media/image107.png"/></Relationships>
</file>

<file path=ppt/slides/_rels/slide63.xml.rels><?xml version="1.0" encoding="UTF-8" standalone="yes"?>
<Relationships xmlns="http://schemas.openxmlformats.org/package/2006/relationships"><Relationship Id="rId8" Type="http://schemas.openxmlformats.org/officeDocument/2006/relationships/package" Target="../embeddings/Hoja_de_c_lculo_de_Microsoft_Excel9.xlsx"/><Relationship Id="rId3" Type="http://schemas.openxmlformats.org/officeDocument/2006/relationships/image" Target="../media/image5.png"/><Relationship Id="rId7" Type="http://schemas.openxmlformats.org/officeDocument/2006/relationships/image" Target="../media/image109.jpe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3.png"/><Relationship Id="rId9" Type="http://schemas.openxmlformats.org/officeDocument/2006/relationships/image" Target="../media/image108.emf"/></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10.emf"/><Relationship Id="rId5" Type="http://schemas.openxmlformats.org/officeDocument/2006/relationships/package" Target="../embeddings/Hoja_de_c_lculo_de_Microsoft_Excel10.xlsx"/><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12.png"/><Relationship Id="rId4" Type="http://schemas.openxmlformats.org/officeDocument/2006/relationships/image" Target="../media/image111.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5.png"/></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9.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0.png"/><Relationship Id="rId4" Type="http://schemas.openxmlformats.org/officeDocument/2006/relationships/image" Target="../media/image116.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78.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5.png"/><Relationship Id="rId7" Type="http://schemas.openxmlformats.org/officeDocument/2006/relationships/image" Target="../media/image12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16.png"/><Relationship Id="rId9" Type="http://schemas.openxmlformats.org/officeDocument/2006/relationships/image" Target="../media/image128.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83.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3.pn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5.png"/><Relationship Id="rId7" Type="http://schemas.openxmlformats.org/officeDocument/2006/relationships/image" Target="../media/image138.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137.emf"/><Relationship Id="rId5" Type="http://schemas.openxmlformats.org/officeDocument/2006/relationships/package" Target="../embeddings/Hoja_de_c_lculo_de_Microsoft_Excel11.xlsx"/><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140.emf"/><Relationship Id="rId5" Type="http://schemas.openxmlformats.org/officeDocument/2006/relationships/package" Target="../embeddings/Hoja_de_c_lculo_de_Microsoft_Excel12.xlsx"/><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3" Type="http://schemas.openxmlformats.org/officeDocument/2006/relationships/image" Target="../media/image3.png"/><Relationship Id="rId7" Type="http://schemas.openxmlformats.org/officeDocument/2006/relationships/diagramColors" Target="../diagrams/colors8.xml"/><Relationship Id="rId12" Type="http://schemas.openxmlformats.org/officeDocument/2006/relationships/diagramColors" Target="../diagrams/colors9.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s>
</file>

<file path=ppt/slides/_rels/slide88.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4.png"/><Relationship Id="rId3" Type="http://schemas.openxmlformats.org/officeDocument/2006/relationships/image" Target="../media/image148.png"/><Relationship Id="rId7" Type="http://schemas.openxmlformats.org/officeDocument/2006/relationships/image" Target="../media/image152.png"/><Relationship Id="rId12" Type="http://schemas.openxmlformats.org/officeDocument/2006/relationships/image" Target="../media/image157.png"/><Relationship Id="rId2" Type="http://schemas.openxmlformats.org/officeDocument/2006/relationships/image" Target="../media/image147.jpeg"/><Relationship Id="rId1" Type="http://schemas.openxmlformats.org/officeDocument/2006/relationships/slideLayout" Target="../slideLayouts/slideLayout2.xml"/><Relationship Id="rId6" Type="http://schemas.openxmlformats.org/officeDocument/2006/relationships/image" Target="../media/image151.jpeg"/><Relationship Id="rId11" Type="http://schemas.openxmlformats.org/officeDocument/2006/relationships/image" Target="../media/image156.png"/><Relationship Id="rId5" Type="http://schemas.openxmlformats.org/officeDocument/2006/relationships/image" Target="../media/image150.png"/><Relationship Id="rId10" Type="http://schemas.openxmlformats.org/officeDocument/2006/relationships/image" Target="../media/image155.png"/><Relationship Id="rId4" Type="http://schemas.openxmlformats.org/officeDocument/2006/relationships/image" Target="../media/image149.png"/><Relationship Id="rId9" Type="http://schemas.openxmlformats.org/officeDocument/2006/relationships/image" Target="../media/image154.png"/><Relationship Id="rId1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png"/><Relationship Id="rId7" Type="http://schemas.openxmlformats.org/officeDocument/2006/relationships/diagramColors" Target="../diagrams/colors10.xml"/><Relationship Id="rId12" Type="http://schemas.openxmlformats.org/officeDocument/2006/relationships/image" Target="../media/image16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0.xml"/><Relationship Id="rId11" Type="http://schemas.openxmlformats.org/officeDocument/2006/relationships/image" Target="../media/image160.png"/><Relationship Id="rId5" Type="http://schemas.openxmlformats.org/officeDocument/2006/relationships/diagramLayout" Target="../diagrams/layout10.xml"/><Relationship Id="rId10" Type="http://schemas.openxmlformats.org/officeDocument/2006/relationships/image" Target="../media/image159.png"/><Relationship Id="rId4" Type="http://schemas.openxmlformats.org/officeDocument/2006/relationships/diagramData" Target="../diagrams/data10.xml"/><Relationship Id="rId9" Type="http://schemas.openxmlformats.org/officeDocument/2006/relationships/image" Target="../media/image158.png"/></Relationships>
</file>

<file path=ppt/slides/_rels/slide94.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3.png"/><Relationship Id="rId7" Type="http://schemas.openxmlformats.org/officeDocument/2006/relationships/image" Target="../media/image165.emf"/><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64.jpeg"/><Relationship Id="rId5" Type="http://schemas.openxmlformats.org/officeDocument/2006/relationships/image" Target="../media/image163.jpeg"/><Relationship Id="rId10" Type="http://schemas.openxmlformats.org/officeDocument/2006/relationships/image" Target="../media/image168.png"/><Relationship Id="rId4" Type="http://schemas.openxmlformats.org/officeDocument/2006/relationships/image" Target="../media/image162.jpg"/><Relationship Id="rId9" Type="http://schemas.openxmlformats.org/officeDocument/2006/relationships/image" Target="../media/image167.png"/></Relationships>
</file>

<file path=ppt/slides/_rels/slide95.xml.rels><?xml version="1.0" encoding="UTF-8" standalone="yes"?>
<Relationships xmlns="http://schemas.openxmlformats.org/package/2006/relationships"><Relationship Id="rId8" Type="http://schemas.microsoft.com/office/2007/relationships/diagramDrawing" Target="../diagrams/drawing11.xml"/><Relationship Id="rId13" Type="http://schemas.openxmlformats.org/officeDocument/2006/relationships/image" Target="../media/image173.png"/><Relationship Id="rId3" Type="http://schemas.openxmlformats.org/officeDocument/2006/relationships/image" Target="../media/image3.png"/><Relationship Id="rId7" Type="http://schemas.openxmlformats.org/officeDocument/2006/relationships/diagramColors" Target="../diagrams/colors11.xml"/><Relationship Id="rId12" Type="http://schemas.openxmlformats.org/officeDocument/2006/relationships/image" Target="../media/image17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image" Target="../media/image171.png"/><Relationship Id="rId5" Type="http://schemas.openxmlformats.org/officeDocument/2006/relationships/diagramLayout" Target="../diagrams/layout11.xml"/><Relationship Id="rId10" Type="http://schemas.openxmlformats.org/officeDocument/2006/relationships/image" Target="../media/image170.png"/><Relationship Id="rId4" Type="http://schemas.openxmlformats.org/officeDocument/2006/relationships/diagramData" Target="../diagrams/data11.xml"/><Relationship Id="rId9" Type="http://schemas.openxmlformats.org/officeDocument/2006/relationships/image" Target="../media/image169.png"/></Relationships>
</file>

<file path=ppt/slides/_rels/slide96.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3.png"/><Relationship Id="rId7" Type="http://schemas.openxmlformats.org/officeDocument/2006/relationships/image" Target="../media/image16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76.jpeg"/><Relationship Id="rId5" Type="http://schemas.openxmlformats.org/officeDocument/2006/relationships/image" Target="../media/image175.png"/><Relationship Id="rId4" Type="http://schemas.openxmlformats.org/officeDocument/2006/relationships/image" Target="../media/image174.jpeg"/><Relationship Id="rId9" Type="http://schemas.openxmlformats.org/officeDocument/2006/relationships/image" Target="../media/image168.png"/></Relationships>
</file>

<file path=ppt/slides/_rels/slide97.xml.rels><?xml version="1.0" encoding="UTF-8" standalone="yes"?>
<Relationships xmlns="http://schemas.openxmlformats.org/package/2006/relationships"><Relationship Id="rId8" Type="http://schemas.microsoft.com/office/2007/relationships/diagramDrawing" Target="../diagrams/drawing12.xml"/><Relationship Id="rId13" Type="http://schemas.microsoft.com/office/2007/relationships/diagramDrawing" Target="../diagrams/drawing13.xml"/><Relationship Id="rId18" Type="http://schemas.openxmlformats.org/officeDocument/2006/relationships/image" Target="../media/image181.png"/><Relationship Id="rId3" Type="http://schemas.openxmlformats.org/officeDocument/2006/relationships/image" Target="../media/image3.png"/><Relationship Id="rId7" Type="http://schemas.openxmlformats.org/officeDocument/2006/relationships/diagramColors" Target="../diagrams/colors12.xml"/><Relationship Id="rId12" Type="http://schemas.openxmlformats.org/officeDocument/2006/relationships/diagramColors" Target="../diagrams/colors13.xml"/><Relationship Id="rId17" Type="http://schemas.openxmlformats.org/officeDocument/2006/relationships/image" Target="../media/image180.svg"/><Relationship Id="rId2" Type="http://schemas.openxmlformats.org/officeDocument/2006/relationships/image" Target="../media/image4.png"/><Relationship Id="rId16" Type="http://schemas.openxmlformats.org/officeDocument/2006/relationships/image" Target="../media/image179.png"/><Relationship Id="rId1" Type="http://schemas.openxmlformats.org/officeDocument/2006/relationships/slideLayout" Target="../slideLayouts/slideLayout1.xml"/><Relationship Id="rId6" Type="http://schemas.openxmlformats.org/officeDocument/2006/relationships/diagramQuickStyle" Target="../diagrams/quickStyle12.xml"/><Relationship Id="rId11" Type="http://schemas.openxmlformats.org/officeDocument/2006/relationships/diagramQuickStyle" Target="../diagrams/quickStyle13.xml"/><Relationship Id="rId5" Type="http://schemas.openxmlformats.org/officeDocument/2006/relationships/diagramLayout" Target="../diagrams/layout12.xml"/><Relationship Id="rId15" Type="http://schemas.openxmlformats.org/officeDocument/2006/relationships/image" Target="../media/image178.svg"/><Relationship Id="rId10" Type="http://schemas.openxmlformats.org/officeDocument/2006/relationships/diagramLayout" Target="../diagrams/layout13.xml"/><Relationship Id="rId19" Type="http://schemas.openxmlformats.org/officeDocument/2006/relationships/image" Target="../media/image182.svg"/><Relationship Id="rId4" Type="http://schemas.openxmlformats.org/officeDocument/2006/relationships/diagramData" Target="../diagrams/data12.xml"/><Relationship Id="rId9" Type="http://schemas.openxmlformats.org/officeDocument/2006/relationships/diagramData" Target="../diagrams/data13.xml"/><Relationship Id="rId14" Type="http://schemas.openxmlformats.org/officeDocument/2006/relationships/image" Target="../media/image177.png"/></Relationships>
</file>

<file path=ppt/slides/_rels/slide98.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png"/><Relationship Id="rId7" Type="http://schemas.openxmlformats.org/officeDocument/2006/relationships/diagramColors" Target="../diagrams/colors14.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99.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png"/><Relationship Id="rId7" Type="http://schemas.openxmlformats.org/officeDocument/2006/relationships/diagramColors" Target="../diagrams/colors15.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189.png"/></Relationships>
</file>

<file path=ppt/slides/_rels/slide100.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3.png"/><Relationship Id="rId7" Type="http://schemas.openxmlformats.org/officeDocument/2006/relationships/diagramColors" Target="../diagrams/colors16.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190.png"/></Relationships>
</file>

<file path=ppt/slides/_rels/slide101.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image" Target="../media/image3.png"/><Relationship Id="rId7" Type="http://schemas.openxmlformats.org/officeDocument/2006/relationships/diagramLayout" Target="../diagrams/layout17.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Data" Target="../diagrams/data17.xml"/><Relationship Id="rId5" Type="http://schemas.openxmlformats.org/officeDocument/2006/relationships/image" Target="../media/image192.png"/><Relationship Id="rId10" Type="http://schemas.microsoft.com/office/2007/relationships/diagramDrawing" Target="../diagrams/drawing17.xml"/><Relationship Id="rId4" Type="http://schemas.openxmlformats.org/officeDocument/2006/relationships/image" Target="../media/image191.png"/><Relationship Id="rId9" Type="http://schemas.openxmlformats.org/officeDocument/2006/relationships/diagramColors" Target="../diagrams/colors17.xml"/></Relationships>
</file>

<file path=ppt/slides/_rels/slide102.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3.png"/><Relationship Id="rId7" Type="http://schemas.openxmlformats.org/officeDocument/2006/relationships/diagramColors" Target="../diagrams/colors18.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9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77692" y="2807480"/>
            <a:ext cx="6714308" cy="923330"/>
          </a:xfrm>
          <a:prstGeom prst="rect">
            <a:avLst/>
          </a:prstGeom>
          <a:noFill/>
        </p:spPr>
        <p:txBody>
          <a:bodyPr wrap="square" rtlCol="0">
            <a:spAutoFit/>
          </a:bodyPr>
          <a:lstStyle/>
          <a:p>
            <a:pPr algn="ctr"/>
            <a:r>
              <a:rPr lang="es-CO" sz="5400" b="1" dirty="0"/>
              <a:t>Junta Directiva No 189</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7566991" y="3778698"/>
            <a:ext cx="5340626" cy="369332"/>
          </a:xfrm>
          <a:prstGeom prst="rect">
            <a:avLst/>
          </a:prstGeom>
          <a:noFill/>
        </p:spPr>
        <p:txBody>
          <a:bodyPr wrap="square" rtlCol="0">
            <a:spAutoFit/>
          </a:bodyPr>
          <a:lstStyle/>
          <a:p>
            <a:r>
              <a:rPr lang="es-CO" dirty="0"/>
              <a:t>27 de marzo de 2020</a:t>
            </a:r>
          </a:p>
        </p:txBody>
      </p:sp>
      <p:pic>
        <p:nvPicPr>
          <p:cNvPr id="9" name="Imagen 5">
            <a:extLst>
              <a:ext uri="{FF2B5EF4-FFF2-40B4-BE49-F238E27FC236}">
                <a16:creationId xmlns:a16="http://schemas.microsoft.com/office/drawing/2014/main" id="{5031118B-5B84-2642-8F30-A56C2F5224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2103" y="632084"/>
            <a:ext cx="5595834" cy="1065297"/>
          </a:xfrm>
          <a:prstGeom prst="rect">
            <a:avLst/>
          </a:prstGeom>
        </p:spPr>
      </p:pic>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189</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7206" y="495742"/>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919525" y="1356086"/>
            <a:ext cx="10617833" cy="5432256"/>
          </a:xfrm>
          <a:prstGeom prst="rect">
            <a:avLst/>
          </a:prstGeom>
        </p:spPr>
        <p:txBody>
          <a:bodyPr wrap="square">
            <a:spAutoFit/>
          </a:bodyPr>
          <a:lstStyle/>
          <a:p>
            <a:pPr lvl="0">
              <a:lnSpc>
                <a:spcPct val="150000"/>
              </a:lnSpc>
              <a:spcAft>
                <a:spcPts val="0"/>
              </a:spcAft>
            </a:pPr>
            <a:r>
              <a:rPr lang="es-ES" sz="2000" dirty="0"/>
              <a:t>1. Verificación del Quorum</a:t>
            </a:r>
            <a:endParaRPr lang="es-CO" sz="2000" dirty="0"/>
          </a:p>
          <a:p>
            <a:pPr>
              <a:lnSpc>
                <a:spcPct val="150000"/>
              </a:lnSpc>
            </a:pPr>
            <a:r>
              <a:rPr lang="es-CO" sz="2000" dirty="0"/>
              <a:t>2. Comité Financiero</a:t>
            </a:r>
          </a:p>
          <a:p>
            <a:pPr marL="342900" indent="-342900">
              <a:lnSpc>
                <a:spcPct val="150000"/>
              </a:lnSpc>
              <a:buFont typeface="Arial" panose="020B0604020202020204" pitchFamily="34" charset="0"/>
              <a:buChar char="•"/>
            </a:pPr>
            <a:r>
              <a:rPr lang="es-CO" dirty="0"/>
              <a:t>Estados Financieros SAE a Febrero 2020</a:t>
            </a:r>
          </a:p>
          <a:p>
            <a:pPr marL="342900" indent="-342900">
              <a:lnSpc>
                <a:spcPct val="150000"/>
              </a:lnSpc>
              <a:buFont typeface="Arial" panose="020B0604020202020204" pitchFamily="34" charset="0"/>
              <a:buChar char="•"/>
            </a:pPr>
            <a:r>
              <a:rPr lang="es-CO" dirty="0"/>
              <a:t>Portafolio a 29 de Febrero de 2020</a:t>
            </a:r>
          </a:p>
          <a:p>
            <a:pPr marL="342900" indent="-342900">
              <a:lnSpc>
                <a:spcPct val="150000"/>
              </a:lnSpc>
              <a:buFont typeface="Arial" panose="020B0604020202020204" pitchFamily="34" charset="0"/>
              <a:buChar char="•"/>
            </a:pPr>
            <a:r>
              <a:rPr lang="es-CO" dirty="0"/>
              <a:t>Solicitudes Vicepresidencia Administrativa y Financiera</a:t>
            </a:r>
          </a:p>
          <a:p>
            <a:pPr>
              <a:lnSpc>
                <a:spcPct val="150000"/>
              </a:lnSpc>
            </a:pPr>
            <a:r>
              <a:rPr lang="es-CO" dirty="0"/>
              <a:t>       - Adición y prórroga contrato Servicio de Vigilancia y Seguridad Privada</a:t>
            </a:r>
          </a:p>
          <a:p>
            <a:pPr>
              <a:lnSpc>
                <a:spcPct val="150000"/>
              </a:lnSpc>
            </a:pPr>
            <a:r>
              <a:rPr lang="es-CO" dirty="0"/>
              <a:t>       - Adición y prórroga contrato Servicio Aseo y Cafetería</a:t>
            </a:r>
          </a:p>
          <a:p>
            <a:pPr>
              <a:lnSpc>
                <a:spcPct val="150000"/>
              </a:lnSpc>
            </a:pPr>
            <a:r>
              <a:rPr lang="es-CO" sz="2000" dirty="0"/>
              <a:t>3. Precio mínimo de venta</a:t>
            </a:r>
          </a:p>
          <a:p>
            <a:pPr>
              <a:lnSpc>
                <a:spcPct val="150000"/>
              </a:lnSpc>
            </a:pPr>
            <a:r>
              <a:rPr lang="es-CO" sz="2000" dirty="0"/>
              <a:t>4. Plan de Continuidad del Negocio </a:t>
            </a:r>
          </a:p>
          <a:p>
            <a:pPr>
              <a:lnSpc>
                <a:spcPct val="150000"/>
              </a:lnSpc>
            </a:pPr>
            <a:r>
              <a:rPr lang="es-CO" sz="2000" dirty="0"/>
              <a:t>5. Presentación Sociedades (Sociedades Activas).</a:t>
            </a:r>
          </a:p>
          <a:p>
            <a:pPr>
              <a:lnSpc>
                <a:spcPct val="150000"/>
              </a:lnSpc>
            </a:pPr>
            <a:r>
              <a:rPr lang="es-CO" sz="2000" dirty="0"/>
              <a:t>6. Proposiciones y Varios</a:t>
            </a:r>
          </a:p>
          <a:p>
            <a:pPr lvl="0" algn="just">
              <a:spcAft>
                <a:spcPts val="0"/>
              </a:spcAft>
            </a:pPr>
            <a:endParaRPr lang="es-CO" sz="3200" dirty="0">
              <a:latin typeface="+mj-lt"/>
              <a:ea typeface="MS Mincho" panose="02020609040205080304" pitchFamily="49" charset="-128"/>
            </a:endParaRP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00016" y="2740612"/>
            <a:ext cx="9143999" cy="2185214"/>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Comité Financiero</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747713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1378462" y="1013151"/>
            <a:ext cx="9597637" cy="1384995"/>
          </a:xfrm>
          <a:prstGeom prst="rect">
            <a:avLst/>
          </a:prstGeom>
          <a:noFill/>
        </p:spPr>
        <p:txBody>
          <a:bodyPr wrap="square" rtlCol="0">
            <a:spAutoFit/>
          </a:bodyPr>
          <a:lstStyle/>
          <a:p>
            <a:pPr algn="ctr"/>
            <a:r>
              <a:rPr lang="es-CO" sz="2800" b="1" dirty="0">
                <a:solidFill>
                  <a:srgbClr val="002060"/>
                </a:solidFill>
              </a:rPr>
              <a:t>COMITÉ FINANCIERO </a:t>
            </a:r>
          </a:p>
          <a:p>
            <a:pPr algn="ctr"/>
            <a:r>
              <a:rPr lang="es-CO" sz="2800" b="1" dirty="0">
                <a:solidFill>
                  <a:srgbClr val="002060"/>
                </a:solidFill>
              </a:rPr>
              <a:t>MARZO DE 2020</a:t>
            </a:r>
          </a:p>
          <a:p>
            <a:pPr algn="ctr"/>
            <a:r>
              <a:rPr lang="es-CO" sz="2800" b="1" dirty="0">
                <a:solidFill>
                  <a:srgbClr val="002060"/>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1149532" y="2423701"/>
            <a:ext cx="10055496" cy="2251065"/>
          </a:xfrm>
          <a:prstGeom prst="rect">
            <a:avLst/>
          </a:prstGeom>
          <a:noFill/>
        </p:spPr>
        <p:txBody>
          <a:bodyPr wrap="square" rtlCol="0">
            <a:spAutoFit/>
          </a:bodyPr>
          <a:lstStyle/>
          <a:p>
            <a:pPr>
              <a:lnSpc>
                <a:spcPct val="150000"/>
              </a:lnSpc>
            </a:pPr>
            <a:r>
              <a:rPr lang="es-CO" sz="2400" dirty="0"/>
              <a:t>1. Estados Financieros SAE a Febrero 2020</a:t>
            </a:r>
          </a:p>
          <a:p>
            <a:pPr>
              <a:lnSpc>
                <a:spcPct val="150000"/>
              </a:lnSpc>
            </a:pPr>
            <a:r>
              <a:rPr lang="es-CO" sz="2400" dirty="0"/>
              <a:t>2. Portafolio a 29 de Febrero de 2020</a:t>
            </a:r>
          </a:p>
          <a:p>
            <a:pPr>
              <a:lnSpc>
                <a:spcPct val="150000"/>
              </a:lnSpc>
            </a:pPr>
            <a:r>
              <a:rPr lang="es-CO" sz="2400" dirty="0"/>
              <a:t>3. Solicitudes Vicepresidencia Administrativa y Financiera</a:t>
            </a:r>
          </a:p>
          <a:p>
            <a:pPr>
              <a:lnSpc>
                <a:spcPct val="150000"/>
              </a:lnSpc>
            </a:pPr>
            <a:r>
              <a:rPr lang="es-CO" sz="2400" dirty="0"/>
              <a:t>4. Proposiciones y Varios</a:t>
            </a:r>
          </a:p>
        </p:txBody>
      </p:sp>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868902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777095" y="2714508"/>
            <a:ext cx="8891947" cy="1569660"/>
          </a:xfrm>
          <a:prstGeom prst="rect">
            <a:avLst/>
          </a:prstGeom>
          <a:noFill/>
        </p:spPr>
        <p:txBody>
          <a:bodyPr wrap="square" rtlCol="0">
            <a:spAutoFit/>
          </a:bodyPr>
          <a:lstStyle/>
          <a:p>
            <a:pPr algn="ctr"/>
            <a:r>
              <a:rPr lang="es-CO" sz="4800" b="1" dirty="0">
                <a:solidFill>
                  <a:srgbClr val="002060"/>
                </a:solidFill>
              </a:rPr>
              <a:t>1. ESTADOS FINANCIEROS SAE</a:t>
            </a:r>
          </a:p>
          <a:p>
            <a:pPr algn="ctr"/>
            <a:r>
              <a:rPr lang="es-CO" sz="4800" b="1" dirty="0">
                <a:solidFill>
                  <a:srgbClr val="002060"/>
                </a:solidFill>
              </a:rPr>
              <a:t> FEBRERO 2020</a:t>
            </a:r>
            <a:endParaRPr lang="es-ES" sz="4800" b="1" dirty="0">
              <a:solidFill>
                <a:srgbClr val="002060"/>
              </a:solidFill>
            </a:endParaRP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9365"/>
            <a:ext cx="1715135" cy="559118"/>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0800"/>
            <a:ext cx="4150360" cy="534829"/>
          </a:xfrm>
          <a:prstGeom prst="rect">
            <a:avLst/>
          </a:prstGeom>
        </p:spPr>
      </p:pic>
      <p:sp>
        <p:nvSpPr>
          <p:cNvPr id="7" name="Rectángulo 6">
            <a:extLst>
              <a:ext uri="{FF2B5EF4-FFF2-40B4-BE49-F238E27FC236}">
                <a16:creationId xmlns:a16="http://schemas.microsoft.com/office/drawing/2014/main" id="{05D1ADA7-2608-4268-A6B5-B4AA2328281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26DCF35B-98D9-46D9-B554-57456CE2AFED}"/>
              </a:ext>
            </a:extLst>
          </p:cNvPr>
          <p:cNvSpPr txBox="1"/>
          <p:nvPr/>
        </p:nvSpPr>
        <p:spPr>
          <a:xfrm>
            <a:off x="4968120"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40477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8001" y="285750"/>
            <a:ext cx="6752167"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b="1" dirty="0">
                <a:latin typeface="+mn-lt"/>
              </a:rPr>
              <a:t> </a:t>
            </a:r>
            <a:r>
              <a:rPr lang="es-CO" sz="1200" b="1" dirty="0">
                <a:solidFill>
                  <a:srgbClr val="0070C0"/>
                </a:solidFill>
                <a:latin typeface="+mn-lt"/>
                <a:ea typeface="+mn-ea"/>
                <a:cs typeface="Lato Regular"/>
              </a:rPr>
              <a:t>ESTADO DE SITUACION FINANCIERA INDIVIDUAL</a:t>
            </a:r>
          </a:p>
          <a:p>
            <a:pPr algn="ctr" fontAlgn="auto">
              <a:spcAft>
                <a:spcPts val="0"/>
              </a:spcAft>
              <a:defRPr/>
            </a:pPr>
            <a:r>
              <a:rPr lang="es-CO" sz="788" b="1" dirty="0">
                <a:solidFill>
                  <a:srgbClr val="0070C0"/>
                </a:solidFill>
                <a:latin typeface="+mn-lt"/>
                <a:ea typeface="+mn-ea"/>
                <a:cs typeface="Lato Regular"/>
              </a:rPr>
              <a:t>AL 29 DE FEBRERO DE 2020 Y 28 DE FEBRERO DE 2019</a:t>
            </a:r>
          </a:p>
          <a:p>
            <a:pPr algn="ctr" fontAlgn="auto">
              <a:spcAft>
                <a:spcPts val="0"/>
              </a:spcAft>
              <a:defRPr/>
            </a:pPr>
            <a:r>
              <a:rPr lang="es-CO" sz="788" b="1" dirty="0">
                <a:solidFill>
                  <a:srgbClr val="0070C0"/>
                </a:solidFill>
                <a:latin typeface="+mn-lt"/>
                <a:ea typeface="+mn-ea"/>
                <a:cs typeface="Lato Regular"/>
              </a:rPr>
              <a:t>(cifra en millones de pesos colombianos)</a:t>
            </a:r>
          </a:p>
          <a:p>
            <a:pPr fontAlgn="auto">
              <a:spcAft>
                <a:spcPts val="0"/>
              </a:spcAft>
              <a:defRPr/>
            </a:pPr>
            <a:endParaRPr lang="es-CO" sz="788" b="1"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7C4832F9-006D-4AA1-8E20-CA5977A57691}"/>
              </a:ext>
            </a:extLst>
          </p:cNvPr>
          <p:cNvGraphicFramePr>
            <a:graphicFrameLocks noGrp="1"/>
          </p:cNvGraphicFramePr>
          <p:nvPr/>
        </p:nvGraphicFramePr>
        <p:xfrm>
          <a:off x="1003301" y="1190625"/>
          <a:ext cx="10325100" cy="4657723"/>
        </p:xfrm>
        <a:graphic>
          <a:graphicData uri="http://schemas.openxmlformats.org/drawingml/2006/table">
            <a:tbl>
              <a:tblPr/>
              <a:tblGrid>
                <a:gridCol w="3721100">
                  <a:extLst>
                    <a:ext uri="{9D8B030D-6E8A-4147-A177-3AD203B41FA5}">
                      <a16:colId xmlns:a16="http://schemas.microsoft.com/office/drawing/2014/main" val="1473429376"/>
                    </a:ext>
                  </a:extLst>
                </a:gridCol>
                <a:gridCol w="1571735">
                  <a:extLst>
                    <a:ext uri="{9D8B030D-6E8A-4147-A177-3AD203B41FA5}">
                      <a16:colId xmlns:a16="http://schemas.microsoft.com/office/drawing/2014/main" val="1011104808"/>
                    </a:ext>
                  </a:extLst>
                </a:gridCol>
                <a:gridCol w="53256">
                  <a:extLst>
                    <a:ext uri="{9D8B030D-6E8A-4147-A177-3AD203B41FA5}">
                      <a16:colId xmlns:a16="http://schemas.microsoft.com/office/drawing/2014/main" val="563765033"/>
                    </a:ext>
                  </a:extLst>
                </a:gridCol>
                <a:gridCol w="1461308">
                  <a:extLst>
                    <a:ext uri="{9D8B030D-6E8A-4147-A177-3AD203B41FA5}">
                      <a16:colId xmlns:a16="http://schemas.microsoft.com/office/drawing/2014/main" val="762499082"/>
                    </a:ext>
                  </a:extLst>
                </a:gridCol>
                <a:gridCol w="53256">
                  <a:extLst>
                    <a:ext uri="{9D8B030D-6E8A-4147-A177-3AD203B41FA5}">
                      <a16:colId xmlns:a16="http://schemas.microsoft.com/office/drawing/2014/main" val="4116079396"/>
                    </a:ext>
                  </a:extLst>
                </a:gridCol>
                <a:gridCol w="1261481">
                  <a:extLst>
                    <a:ext uri="{9D8B030D-6E8A-4147-A177-3AD203B41FA5}">
                      <a16:colId xmlns:a16="http://schemas.microsoft.com/office/drawing/2014/main" val="636473120"/>
                    </a:ext>
                  </a:extLst>
                </a:gridCol>
                <a:gridCol w="53256">
                  <a:extLst>
                    <a:ext uri="{9D8B030D-6E8A-4147-A177-3AD203B41FA5}">
                      <a16:colId xmlns:a16="http://schemas.microsoft.com/office/drawing/2014/main" val="3690062962"/>
                    </a:ext>
                  </a:extLst>
                </a:gridCol>
                <a:gridCol w="1009712">
                  <a:extLst>
                    <a:ext uri="{9D8B030D-6E8A-4147-A177-3AD203B41FA5}">
                      <a16:colId xmlns:a16="http://schemas.microsoft.com/office/drawing/2014/main" val="2941655391"/>
                    </a:ext>
                  </a:extLst>
                </a:gridCol>
                <a:gridCol w="97713">
                  <a:extLst>
                    <a:ext uri="{9D8B030D-6E8A-4147-A177-3AD203B41FA5}">
                      <a16:colId xmlns:a16="http://schemas.microsoft.com/office/drawing/2014/main" val="955414918"/>
                    </a:ext>
                  </a:extLst>
                </a:gridCol>
                <a:gridCol w="1042283">
                  <a:extLst>
                    <a:ext uri="{9D8B030D-6E8A-4147-A177-3AD203B41FA5}">
                      <a16:colId xmlns:a16="http://schemas.microsoft.com/office/drawing/2014/main" val="2760423308"/>
                    </a:ext>
                  </a:extLst>
                </a:gridCol>
              </a:tblGrid>
              <a:tr h="566291">
                <a:tc>
                  <a:txBody>
                    <a:bodyPr/>
                    <a:lstStyle/>
                    <a:p>
                      <a:pPr algn="ctr" fontAlgn="ctr"/>
                      <a:r>
                        <a:rPr lang="es-CO" sz="1200" b="1" i="0" u="none" strike="noStrike">
                          <a:effectLst/>
                          <a:latin typeface="Calibri" panose="020F0502020204030204" pitchFamily="34" charset="0"/>
                        </a:rPr>
                        <a:t>ACTIVO</a:t>
                      </a:r>
                    </a:p>
                  </a:txBody>
                  <a:tcPr marL="9695" marR="9695"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9695" marR="9695"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9695" marR="9695"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695" marR="9695"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9695" marR="9695"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9695" marR="9695"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89179244"/>
                  </a:ext>
                </a:extLst>
              </a:tr>
              <a:tr h="193701">
                <a:tc>
                  <a:txBody>
                    <a:bodyPr/>
                    <a:lstStyle/>
                    <a:p>
                      <a:pPr algn="l" fontAlgn="ctr"/>
                      <a:r>
                        <a:rPr lang="es-CO" sz="1200" b="1" i="0" u="none" strike="noStrike">
                          <a:effectLst/>
                          <a:latin typeface="Calibri" panose="020F0502020204030204" pitchFamily="34" charset="0"/>
                        </a:rPr>
                        <a:t>ACTIVO CORRIENTE</a:t>
                      </a:r>
                    </a:p>
                  </a:txBody>
                  <a:tcPr marL="9695" marR="9695" marT="727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695" marR="9695"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695" marR="9695" marT="727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89958789"/>
                  </a:ext>
                </a:extLst>
              </a:tr>
              <a:tr h="248114">
                <a:tc>
                  <a:txBody>
                    <a:bodyPr/>
                    <a:lstStyle/>
                    <a:p>
                      <a:pPr algn="l" fontAlgn="ctr"/>
                      <a:r>
                        <a:rPr lang="es-CO" sz="1200" b="0" i="0" u="none" strike="noStrike">
                          <a:effectLst/>
                          <a:latin typeface="Calibri" panose="020F0502020204030204" pitchFamily="34" charset="0"/>
                        </a:rPr>
                        <a:t>Efectivo en Bancos</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532</a:t>
                      </a:r>
                    </a:p>
                  </a:txBody>
                  <a:tcPr marL="9695" marR="9695"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731</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475</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9695" marR="9695" marT="7270" marB="0" anchor="ctr">
                    <a:lnL>
                      <a:noFill/>
                    </a:lnL>
                    <a:lnR>
                      <a:noFill/>
                    </a:lnR>
                    <a:lnT>
                      <a:noFill/>
                    </a:lnT>
                    <a:lnB>
                      <a:noFill/>
                    </a:lnB>
                  </a:tcPr>
                </a:tc>
                <a:extLst>
                  <a:ext uri="{0D108BD9-81ED-4DB2-BD59-A6C34878D82A}">
                    <a16:rowId xmlns:a16="http://schemas.microsoft.com/office/drawing/2014/main" val="1849211706"/>
                  </a:ext>
                </a:extLst>
              </a:tr>
              <a:tr h="248114">
                <a:tc>
                  <a:txBody>
                    <a:bodyPr/>
                    <a:lstStyle/>
                    <a:p>
                      <a:pPr algn="l" fontAlgn="ctr"/>
                      <a:r>
                        <a:rPr lang="es-CO" sz="1200" b="0" i="0" u="none" strike="noStrike">
                          <a:effectLst/>
                          <a:latin typeface="Calibri" panose="020F0502020204030204" pitchFamily="34" charset="0"/>
                        </a:rPr>
                        <a:t>Efectivo de uso restringido</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6,467</a:t>
                      </a:r>
                    </a:p>
                  </a:txBody>
                  <a:tcPr marL="9695" marR="9695"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7,568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6,640</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9695" marR="9695" marT="7270" marB="0" anchor="ctr">
                    <a:lnL>
                      <a:noFill/>
                    </a:lnL>
                    <a:lnR>
                      <a:noFill/>
                    </a:lnR>
                    <a:lnT>
                      <a:noFill/>
                    </a:lnT>
                    <a:lnB>
                      <a:noFill/>
                    </a:lnB>
                  </a:tcPr>
                </a:tc>
                <a:extLst>
                  <a:ext uri="{0D108BD9-81ED-4DB2-BD59-A6C34878D82A}">
                    <a16:rowId xmlns:a16="http://schemas.microsoft.com/office/drawing/2014/main" val="4101760621"/>
                  </a:ext>
                </a:extLst>
              </a:tr>
              <a:tr h="248114">
                <a:tc>
                  <a:txBody>
                    <a:bodyPr/>
                    <a:lstStyle/>
                    <a:p>
                      <a:pPr algn="l" fontAlgn="ctr"/>
                      <a:r>
                        <a:rPr lang="es-CO" sz="1200" b="0" i="0" u="none" strike="noStrike">
                          <a:effectLst/>
                          <a:latin typeface="Calibri" panose="020F0502020204030204" pitchFamily="34" charset="0"/>
                        </a:rPr>
                        <a:t>Inversiones de administración de liquidez</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9,049</a:t>
                      </a:r>
                    </a:p>
                  </a:txBody>
                  <a:tcPr marL="9695" marR="9695"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2,800</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223</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695" marR="9695" marT="7270" marB="0" anchor="ctr">
                    <a:lnL>
                      <a:noFill/>
                    </a:lnL>
                    <a:lnR>
                      <a:noFill/>
                    </a:lnR>
                    <a:lnT>
                      <a:noFill/>
                    </a:lnT>
                    <a:lnB>
                      <a:noFill/>
                    </a:lnB>
                  </a:tcPr>
                </a:tc>
                <a:extLst>
                  <a:ext uri="{0D108BD9-81ED-4DB2-BD59-A6C34878D82A}">
                    <a16:rowId xmlns:a16="http://schemas.microsoft.com/office/drawing/2014/main" val="2443208289"/>
                  </a:ext>
                </a:extLst>
              </a:tr>
              <a:tr h="248114">
                <a:tc>
                  <a:txBody>
                    <a:bodyPr/>
                    <a:lstStyle/>
                    <a:p>
                      <a:pPr algn="l" fontAlgn="ctr"/>
                      <a:r>
                        <a:rPr lang="es-CO" sz="1200" b="0" i="0" u="none" strike="noStrike" dirty="0">
                          <a:effectLst/>
                          <a:latin typeface="Calibri" panose="020F0502020204030204" pitchFamily="34" charset="0"/>
                        </a:rPr>
                        <a:t>Cuentas por Cobrar Corto Plazo</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4,605</a:t>
                      </a:r>
                    </a:p>
                  </a:txBody>
                  <a:tcPr marL="9695" marR="9695"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3,088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9695" marR="9695" marT="7270" marB="0" anchor="ctr">
                    <a:lnL>
                      <a:noFill/>
                    </a:lnL>
                    <a:lnR>
                      <a:noFill/>
                    </a:lnR>
                    <a:lnT>
                      <a:noFill/>
                    </a:lnT>
                    <a:lnB>
                      <a:noFill/>
                    </a:lnB>
                  </a:tcPr>
                </a:tc>
                <a:extLst>
                  <a:ext uri="{0D108BD9-81ED-4DB2-BD59-A6C34878D82A}">
                    <a16:rowId xmlns:a16="http://schemas.microsoft.com/office/drawing/2014/main" val="4016102283"/>
                  </a:ext>
                </a:extLst>
              </a:tr>
              <a:tr h="248114">
                <a:tc>
                  <a:txBody>
                    <a:bodyPr/>
                    <a:lstStyle/>
                    <a:p>
                      <a:pPr algn="l" fontAlgn="ctr"/>
                      <a:r>
                        <a:rPr lang="es-CO" sz="1200" b="0" i="0" u="none" strike="noStrike">
                          <a:effectLst/>
                          <a:latin typeface="Calibri" panose="020F0502020204030204" pitchFamily="34" charset="0"/>
                        </a:rPr>
                        <a:t>Anticipos y Saldo a Favor en Impuestos</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8,843</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17,035</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631454"/>
                  </a:ext>
                </a:extLst>
              </a:tr>
              <a:tr h="193701">
                <a:tc>
                  <a:txBody>
                    <a:bodyPr/>
                    <a:lstStyle/>
                    <a:p>
                      <a:pPr algn="l" fontAlgn="ctr"/>
                      <a:r>
                        <a:rPr lang="es-CO" sz="1200" b="1" i="0" u="none" strike="noStrike">
                          <a:effectLst/>
                          <a:latin typeface="Calibri" panose="020F0502020204030204" pitchFamily="34" charset="0"/>
                        </a:rPr>
                        <a:t>TOTAL ACTIVO CORRIENTE</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29,495</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31,222</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13856144"/>
                  </a:ext>
                </a:extLst>
              </a:tr>
              <a:tr h="193701">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1644302"/>
                  </a:ext>
                </a:extLst>
              </a:tr>
              <a:tr h="193701">
                <a:tc>
                  <a:txBody>
                    <a:bodyPr/>
                    <a:lstStyle/>
                    <a:p>
                      <a:pPr algn="l" fontAlgn="ctr"/>
                      <a:r>
                        <a:rPr lang="es-CO" sz="1200" b="1" i="0" u="none" strike="noStrike" dirty="0">
                          <a:effectLst/>
                          <a:latin typeface="Calibri" panose="020F0502020204030204" pitchFamily="34" charset="0"/>
                        </a:rPr>
                        <a:t>ACTIVO NO CORRIENTE</a:t>
                      </a: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extLst>
                  <a:ext uri="{0D108BD9-81ED-4DB2-BD59-A6C34878D82A}">
                    <a16:rowId xmlns:a16="http://schemas.microsoft.com/office/drawing/2014/main" val="1931395245"/>
                  </a:ext>
                </a:extLst>
              </a:tr>
              <a:tr h="248114">
                <a:tc>
                  <a:txBody>
                    <a:bodyPr/>
                    <a:lstStyle/>
                    <a:p>
                      <a:pPr algn="l" fontAlgn="ctr"/>
                      <a:r>
                        <a:rPr lang="es-CO" sz="1200" b="0" i="0" u="none" strike="noStrike">
                          <a:effectLst/>
                          <a:latin typeface="Calibri" panose="020F0502020204030204" pitchFamily="34" charset="0"/>
                        </a:rPr>
                        <a:t>Cuentas por Cobrar Largo Plazo</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695" marR="9695" marT="7270" marB="0" anchor="ctr">
                    <a:lnL>
                      <a:noFill/>
                    </a:lnL>
                    <a:lnR>
                      <a:noFill/>
                    </a:lnR>
                    <a:lnT>
                      <a:noFill/>
                    </a:lnT>
                    <a:lnB>
                      <a:noFill/>
                    </a:lnB>
                  </a:tcPr>
                </a:tc>
                <a:extLst>
                  <a:ext uri="{0D108BD9-81ED-4DB2-BD59-A6C34878D82A}">
                    <a16:rowId xmlns:a16="http://schemas.microsoft.com/office/drawing/2014/main" val="203594660"/>
                  </a:ext>
                </a:extLst>
              </a:tr>
              <a:tr h="248114">
                <a:tc>
                  <a:txBody>
                    <a:bodyPr/>
                    <a:lstStyle/>
                    <a:p>
                      <a:pPr algn="l" fontAlgn="ctr"/>
                      <a:r>
                        <a:rPr lang="es-CO" sz="1200" b="0" i="0" u="none" strike="noStrike">
                          <a:effectLst/>
                          <a:latin typeface="Calibri" panose="020F0502020204030204" pitchFamily="34" charset="0"/>
                        </a:rPr>
                        <a:t>Deterioro</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(598)</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694651"/>
                  </a:ext>
                </a:extLst>
              </a:tr>
              <a:tr h="248114">
                <a:tc>
                  <a:txBody>
                    <a:bodyPr/>
                    <a:lstStyle/>
                    <a:p>
                      <a:pPr algn="l" fontAlgn="ctr"/>
                      <a:r>
                        <a:rPr lang="es-CO" sz="1200" b="0" i="0" u="none" strike="noStrike">
                          <a:effectLst/>
                          <a:latin typeface="Calibri" panose="020F0502020204030204" pitchFamily="34" charset="0"/>
                        </a:rPr>
                        <a:t>Total Cuenta por Cobrar Largo Plazo</a:t>
                      </a:r>
                    </a:p>
                  </a:txBody>
                  <a:tcPr marL="9695" marR="9695"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8452993"/>
                  </a:ext>
                </a:extLst>
              </a:tr>
              <a:tr h="193701">
                <a:tc>
                  <a:txBody>
                    <a:bodyPr/>
                    <a:lstStyle/>
                    <a:p>
                      <a:pPr algn="l" fontAlgn="ctr"/>
                      <a:endParaRPr lang="es-CO" sz="1200" b="0" i="0" u="none" strike="noStrike" dirty="0">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0683048"/>
                  </a:ext>
                </a:extLst>
              </a:tr>
              <a:tr h="248114">
                <a:tc>
                  <a:txBody>
                    <a:bodyPr/>
                    <a:lstStyle/>
                    <a:p>
                      <a:pPr algn="l" fontAlgn="ctr"/>
                      <a:r>
                        <a:rPr lang="es-CO" sz="1200" b="0" i="0" u="none" strike="noStrike">
                          <a:effectLst/>
                          <a:latin typeface="Calibri" panose="020F0502020204030204" pitchFamily="34" charset="0"/>
                        </a:rPr>
                        <a:t>Propiedades, Planta y equipo</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481</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695" marR="9695" marT="7270" marB="0" anchor="ctr">
                    <a:lnL>
                      <a:noFill/>
                    </a:lnL>
                    <a:lnR>
                      <a:noFill/>
                    </a:lnR>
                    <a:lnT>
                      <a:noFill/>
                    </a:lnT>
                    <a:lnB>
                      <a:noFill/>
                    </a:lnB>
                  </a:tcPr>
                </a:tc>
                <a:extLst>
                  <a:ext uri="{0D108BD9-81ED-4DB2-BD59-A6C34878D82A}">
                    <a16:rowId xmlns:a16="http://schemas.microsoft.com/office/drawing/2014/main" val="3756215626"/>
                  </a:ext>
                </a:extLst>
              </a:tr>
              <a:tr h="248114">
                <a:tc>
                  <a:txBody>
                    <a:bodyPr/>
                    <a:lstStyle/>
                    <a:p>
                      <a:pPr algn="l" fontAlgn="ctr"/>
                      <a:r>
                        <a:rPr lang="es-CO" sz="1200" b="0" i="0" u="none" strike="noStrike">
                          <a:effectLst/>
                          <a:latin typeface="Calibri" panose="020F0502020204030204" pitchFamily="34" charset="0"/>
                        </a:rPr>
                        <a:t>Otros Activos (Intangibles)</a:t>
                      </a: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2,491</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1,219</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104</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9695" marR="9695"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673268"/>
                  </a:ext>
                </a:extLst>
              </a:tr>
              <a:tr h="248114">
                <a:tc>
                  <a:txBody>
                    <a:bodyPr/>
                    <a:lstStyle/>
                    <a:p>
                      <a:pPr algn="l" fontAlgn="ctr"/>
                      <a:r>
                        <a:rPr lang="es-CO" sz="1200" b="1" i="0" u="none" strike="noStrike">
                          <a:effectLst/>
                          <a:latin typeface="Calibri" panose="020F0502020204030204" pitchFamily="34" charset="0"/>
                        </a:rPr>
                        <a:t>TOTAL ACTIVO NO CORRIENTE</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2,972</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1,717</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2,822</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a:t>
                      </a: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87745015"/>
                  </a:ext>
                </a:extLst>
              </a:tr>
              <a:tr h="193701">
                <a:tc>
                  <a:txBody>
                    <a:bodyPr/>
                    <a:lstStyle/>
                    <a:p>
                      <a:pPr algn="l" fontAlgn="ctr"/>
                      <a:endParaRPr lang="es-CO" sz="1200" b="1"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695" marR="9695"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291371"/>
                  </a:ext>
                </a:extLst>
              </a:tr>
              <a:tr h="199972">
                <a:tc>
                  <a:txBody>
                    <a:bodyPr/>
                    <a:lstStyle/>
                    <a:p>
                      <a:pPr algn="l" fontAlgn="ctr"/>
                      <a:r>
                        <a:rPr lang="es-CO" sz="1200" b="1" i="0" u="none" strike="noStrike">
                          <a:effectLst/>
                          <a:latin typeface="Calibri" panose="020F0502020204030204" pitchFamily="34" charset="0"/>
                        </a:rPr>
                        <a:t>TOTAL ACTIVO</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32,467</a:t>
                      </a:r>
                    </a:p>
                  </a:txBody>
                  <a:tcPr marL="9695" marR="9695"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32,939</a:t>
                      </a:r>
                    </a:p>
                  </a:txBody>
                  <a:tcPr marL="9695" marR="9695"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695" marR="9695"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9695" marR="9695"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695" marR="9695"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9695" marR="9695"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69823840"/>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2664884" y="2041526"/>
            <a:ext cx="270933"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244851" y="2276475"/>
            <a:ext cx="25188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pic>
        <p:nvPicPr>
          <p:cNvPr id="4341" name="Imagen 8">
            <a:hlinkClick r:id="rId3" action="ppaction://hlinksldjump"/>
            <a:extLst>
              <a:ext uri="{FF2B5EF4-FFF2-40B4-BE49-F238E27FC236}">
                <a16:creationId xmlns:a16="http://schemas.microsoft.com/office/drawing/2014/main" id="{F1F177A4-2CCD-4D06-9B4F-AACB8BFC96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1834" y="2768600"/>
            <a:ext cx="275167"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061885" y="4352926"/>
            <a:ext cx="3175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3464984" y="4783138"/>
            <a:ext cx="321733" cy="1000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3253317" y="5049839"/>
            <a:ext cx="319616"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485218" y="2532064"/>
            <a:ext cx="2667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Rectángulo 22">
            <a:extLst>
              <a:ext uri="{FF2B5EF4-FFF2-40B4-BE49-F238E27FC236}">
                <a16:creationId xmlns:a16="http://schemas.microsoft.com/office/drawing/2014/main" id="{DED0A474-7850-4F4C-8054-D2F174DE5C3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4083DF47-A6DB-4F8A-A36A-A961320DE11C}"/>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021305" cy="1135153"/>
          </a:xfrm>
          <a:prstGeom prst="rect">
            <a:avLst/>
          </a:prstGeom>
        </p:spPr>
      </p:pic>
      <p:pic>
        <p:nvPicPr>
          <p:cNvPr id="22" name="Imagen 5">
            <a:extLst>
              <a:ext uri="{FF2B5EF4-FFF2-40B4-BE49-F238E27FC236}">
                <a16:creationId xmlns:a16="http://schemas.microsoft.com/office/drawing/2014/main" id="{BA59260A-3B76-4DBE-BC93-6FAFBC45AC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939023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084" y="277813"/>
            <a:ext cx="6754283"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b="1" dirty="0">
                <a:solidFill>
                  <a:srgbClr val="0070C0"/>
                </a:solidFill>
                <a:latin typeface="+mn-lt"/>
                <a:ea typeface="+mn-ea"/>
                <a:cs typeface="Lato Regular"/>
              </a:rPr>
              <a:t>ESTADO DE SITUACION FINANCIERA INDIVIDUAL</a:t>
            </a:r>
          </a:p>
          <a:p>
            <a:pPr algn="ctr" fontAlgn="auto">
              <a:spcAft>
                <a:spcPts val="0"/>
              </a:spcAft>
              <a:defRPr/>
            </a:pPr>
            <a:r>
              <a:rPr lang="es-CO" sz="788" b="1" dirty="0">
                <a:solidFill>
                  <a:srgbClr val="0070C0"/>
                </a:solidFill>
                <a:latin typeface="+mn-lt"/>
                <a:ea typeface="+mn-ea"/>
                <a:cs typeface="Lato Regular"/>
              </a:rPr>
              <a:t>AL 29 DE FEBRERO DE 2020 Y 28 DE FEBRERO DE 2019</a:t>
            </a:r>
          </a:p>
          <a:p>
            <a:pPr algn="ctr" fontAlgn="auto">
              <a:spcAft>
                <a:spcPts val="0"/>
              </a:spcAft>
              <a:defRPr/>
            </a:pPr>
            <a:r>
              <a:rPr lang="es-CO" sz="788" b="1" dirty="0">
                <a:solidFill>
                  <a:srgbClr val="0070C0"/>
                </a:solidFill>
                <a:latin typeface="+mn-lt"/>
                <a:ea typeface="+mn-ea"/>
                <a:cs typeface="Lato Regular"/>
              </a:rPr>
              <a:t>(cifra en millones de pesos colombianos)</a:t>
            </a:r>
          </a:p>
          <a:p>
            <a:pPr fontAlgn="auto">
              <a:spcAft>
                <a:spcPts val="0"/>
              </a:spcAft>
              <a:defRPr/>
            </a:pPr>
            <a:endParaRPr lang="es-CO" sz="788" b="1"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B3DE41A4-5539-4B5D-BD29-198500A24DB3}"/>
              </a:ext>
            </a:extLst>
          </p:cNvPr>
          <p:cNvGraphicFramePr>
            <a:graphicFrameLocks noGrp="1"/>
          </p:cNvGraphicFramePr>
          <p:nvPr/>
        </p:nvGraphicFramePr>
        <p:xfrm>
          <a:off x="1079501" y="1257300"/>
          <a:ext cx="10102851" cy="5033958"/>
        </p:xfrm>
        <a:graphic>
          <a:graphicData uri="http://schemas.openxmlformats.org/drawingml/2006/table">
            <a:tbl>
              <a:tblPr/>
              <a:tblGrid>
                <a:gridCol w="3852113">
                  <a:extLst>
                    <a:ext uri="{9D8B030D-6E8A-4147-A177-3AD203B41FA5}">
                      <a16:colId xmlns:a16="http://schemas.microsoft.com/office/drawing/2014/main" val="2330087555"/>
                    </a:ext>
                  </a:extLst>
                </a:gridCol>
                <a:gridCol w="1321181">
                  <a:extLst>
                    <a:ext uri="{9D8B030D-6E8A-4147-A177-3AD203B41FA5}">
                      <a16:colId xmlns:a16="http://schemas.microsoft.com/office/drawing/2014/main" val="1361338106"/>
                    </a:ext>
                  </a:extLst>
                </a:gridCol>
                <a:gridCol w="111427">
                  <a:extLst>
                    <a:ext uri="{9D8B030D-6E8A-4147-A177-3AD203B41FA5}">
                      <a16:colId xmlns:a16="http://schemas.microsoft.com/office/drawing/2014/main" val="4126394160"/>
                    </a:ext>
                  </a:extLst>
                </a:gridCol>
                <a:gridCol w="1368933">
                  <a:extLst>
                    <a:ext uri="{9D8B030D-6E8A-4147-A177-3AD203B41FA5}">
                      <a16:colId xmlns:a16="http://schemas.microsoft.com/office/drawing/2014/main" val="2858656674"/>
                    </a:ext>
                  </a:extLst>
                </a:gridCol>
                <a:gridCol w="111427">
                  <a:extLst>
                    <a:ext uri="{9D8B030D-6E8A-4147-A177-3AD203B41FA5}">
                      <a16:colId xmlns:a16="http://schemas.microsoft.com/office/drawing/2014/main" val="320166320"/>
                    </a:ext>
                  </a:extLst>
                </a:gridCol>
                <a:gridCol w="1130165">
                  <a:extLst>
                    <a:ext uri="{9D8B030D-6E8A-4147-A177-3AD203B41FA5}">
                      <a16:colId xmlns:a16="http://schemas.microsoft.com/office/drawing/2014/main" val="3944580957"/>
                    </a:ext>
                  </a:extLst>
                </a:gridCol>
                <a:gridCol w="100980">
                  <a:extLst>
                    <a:ext uri="{9D8B030D-6E8A-4147-A177-3AD203B41FA5}">
                      <a16:colId xmlns:a16="http://schemas.microsoft.com/office/drawing/2014/main" val="535183277"/>
                    </a:ext>
                  </a:extLst>
                </a:gridCol>
                <a:gridCol w="986905">
                  <a:extLst>
                    <a:ext uri="{9D8B030D-6E8A-4147-A177-3AD203B41FA5}">
                      <a16:colId xmlns:a16="http://schemas.microsoft.com/office/drawing/2014/main" val="430178560"/>
                    </a:ext>
                  </a:extLst>
                </a:gridCol>
                <a:gridCol w="100980">
                  <a:extLst>
                    <a:ext uri="{9D8B030D-6E8A-4147-A177-3AD203B41FA5}">
                      <a16:colId xmlns:a16="http://schemas.microsoft.com/office/drawing/2014/main" val="2205563408"/>
                    </a:ext>
                  </a:extLst>
                </a:gridCol>
                <a:gridCol w="1018740">
                  <a:extLst>
                    <a:ext uri="{9D8B030D-6E8A-4147-A177-3AD203B41FA5}">
                      <a16:colId xmlns:a16="http://schemas.microsoft.com/office/drawing/2014/main" val="3510465776"/>
                    </a:ext>
                  </a:extLst>
                </a:gridCol>
              </a:tblGrid>
              <a:tr h="764697">
                <a:tc>
                  <a:txBody>
                    <a:bodyPr/>
                    <a:lstStyle/>
                    <a:p>
                      <a:pPr algn="ctr" fontAlgn="ctr"/>
                      <a:r>
                        <a:rPr lang="es-CO" sz="1200" b="1" i="0" u="none" strike="noStrike">
                          <a:effectLst/>
                          <a:latin typeface="Calibri" panose="020F0502020204030204" pitchFamily="34" charset="0"/>
                        </a:rPr>
                        <a:t>PASIVO</a:t>
                      </a:r>
                    </a:p>
                  </a:txBody>
                  <a:tcPr marL="8927" marR="8927"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8927" marR="8927"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8927" marR="8927"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8927" marR="8927"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8927" marR="8927"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8927" marR="8927"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07542635"/>
                  </a:ext>
                </a:extLst>
              </a:tr>
              <a:tr h="244927">
                <a:tc>
                  <a:txBody>
                    <a:bodyPr/>
                    <a:lstStyle/>
                    <a:p>
                      <a:pPr algn="l" fontAlgn="ctr"/>
                      <a:r>
                        <a:rPr lang="es-CO" sz="1200" b="1" i="0" u="none" strike="noStrike">
                          <a:effectLst/>
                          <a:latin typeface="Calibri" panose="020F0502020204030204" pitchFamily="34" charset="0"/>
                        </a:rPr>
                        <a:t>PASIVO CORRIENTE</a:t>
                      </a: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8927" marR="8927"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69123960"/>
                  </a:ext>
                </a:extLst>
              </a:tr>
              <a:tr h="232336">
                <a:tc>
                  <a:txBody>
                    <a:bodyPr/>
                    <a:lstStyle/>
                    <a:p>
                      <a:pPr algn="l" fontAlgn="ctr"/>
                      <a:r>
                        <a:rPr lang="es-CO" sz="1200" b="0" i="0" u="none" strike="noStrike">
                          <a:effectLst/>
                          <a:latin typeface="Calibri" panose="020F0502020204030204" pitchFamily="34" charset="0"/>
                        </a:rPr>
                        <a:t>Cuentas por Pagar</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2,763</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3,282</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a:t>
                      </a:r>
                    </a:p>
                  </a:txBody>
                  <a:tcPr marL="8927" marR="8927" marT="6695" marB="0" anchor="ctr">
                    <a:lnL>
                      <a:noFill/>
                    </a:lnL>
                    <a:lnR>
                      <a:noFill/>
                    </a:lnR>
                    <a:lnT>
                      <a:noFill/>
                    </a:lnT>
                    <a:lnB>
                      <a:noFill/>
                    </a:lnB>
                  </a:tcPr>
                </a:tc>
                <a:extLst>
                  <a:ext uri="{0D108BD9-81ED-4DB2-BD59-A6C34878D82A}">
                    <a16:rowId xmlns:a16="http://schemas.microsoft.com/office/drawing/2014/main" val="570235094"/>
                  </a:ext>
                </a:extLst>
              </a:tr>
              <a:tr h="232336">
                <a:tc>
                  <a:txBody>
                    <a:bodyPr/>
                    <a:lstStyle/>
                    <a:p>
                      <a:pPr algn="l" fontAlgn="ctr"/>
                      <a:r>
                        <a:rPr lang="es-CO" sz="1200" b="0" i="0" u="none" strike="noStrike">
                          <a:effectLst/>
                          <a:latin typeface="Calibri" panose="020F0502020204030204" pitchFamily="34" charset="0"/>
                        </a:rPr>
                        <a:t>Beneficios a los empleados Corto Plazo</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1,483</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1,391</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8927" marR="8927" marT="6695" marB="0" anchor="ctr">
                    <a:lnL>
                      <a:noFill/>
                    </a:lnL>
                    <a:lnR>
                      <a:noFill/>
                    </a:lnR>
                    <a:lnT>
                      <a:noFill/>
                    </a:lnT>
                    <a:lnB>
                      <a:noFill/>
                    </a:lnB>
                  </a:tcPr>
                </a:tc>
                <a:extLst>
                  <a:ext uri="{0D108BD9-81ED-4DB2-BD59-A6C34878D82A}">
                    <a16:rowId xmlns:a16="http://schemas.microsoft.com/office/drawing/2014/main" val="1202712109"/>
                  </a:ext>
                </a:extLst>
              </a:tr>
              <a:tr h="232336">
                <a:tc>
                  <a:txBody>
                    <a:bodyPr/>
                    <a:lstStyle/>
                    <a:p>
                      <a:pPr algn="l" fontAlgn="ctr"/>
                      <a:r>
                        <a:rPr lang="es-CO" sz="1200" b="0" i="0" u="none" strike="noStrike">
                          <a:effectLst/>
                          <a:latin typeface="Calibri" panose="020F0502020204030204" pitchFamily="34" charset="0"/>
                        </a:rPr>
                        <a:t>Provisiones</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a:noFill/>
                    </a:lnB>
                  </a:tcPr>
                </a:tc>
                <a:extLst>
                  <a:ext uri="{0D108BD9-81ED-4DB2-BD59-A6C34878D82A}">
                    <a16:rowId xmlns:a16="http://schemas.microsoft.com/office/drawing/2014/main" val="2032975137"/>
                  </a:ext>
                </a:extLst>
              </a:tr>
              <a:tr h="232336">
                <a:tc>
                  <a:txBody>
                    <a:bodyPr/>
                    <a:lstStyle/>
                    <a:p>
                      <a:pPr algn="l" fontAlgn="ctr"/>
                      <a:r>
                        <a:rPr lang="es-CO" sz="1200" b="0" i="0" u="none" strike="noStrike">
                          <a:effectLst/>
                          <a:latin typeface="Calibri" panose="020F0502020204030204" pitchFamily="34" charset="0"/>
                        </a:rPr>
                        <a:t>Otros pasivos</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6,961</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8,431</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512611"/>
                  </a:ext>
                </a:extLst>
              </a:tr>
              <a:tr h="232336">
                <a:tc>
                  <a:txBody>
                    <a:bodyPr/>
                    <a:lstStyle/>
                    <a:p>
                      <a:pPr algn="l" fontAlgn="ctr"/>
                      <a:r>
                        <a:rPr lang="es-CO" sz="1200" b="1" i="0" u="none" strike="noStrike">
                          <a:effectLst/>
                          <a:latin typeface="Calibri" panose="020F0502020204030204" pitchFamily="34" charset="0"/>
                        </a:rPr>
                        <a:t>TOTAL PASIVO CORRIENTE</a:t>
                      </a:r>
                    </a:p>
                  </a:txBody>
                  <a:tcPr marL="8927" marR="8927"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11,404</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13,195</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1476277"/>
                  </a:ext>
                </a:extLst>
              </a:tr>
              <a:tr h="196376">
                <a:tc>
                  <a:txBody>
                    <a:bodyPr/>
                    <a:lstStyle/>
                    <a:p>
                      <a:pPr algn="l" fontAlgn="ctr"/>
                      <a:endParaRPr lang="es-CO" sz="1200" b="1" i="0" u="none" strike="noStrike" dirty="0">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560386"/>
                  </a:ext>
                </a:extLst>
              </a:tr>
              <a:tr h="196376">
                <a:tc>
                  <a:txBody>
                    <a:bodyPr/>
                    <a:lstStyle/>
                    <a:p>
                      <a:pPr algn="l" fontAlgn="ctr"/>
                      <a:r>
                        <a:rPr lang="es-CO" sz="1200" b="1" i="0" u="none" strike="noStrike">
                          <a:effectLst/>
                          <a:latin typeface="Calibri" panose="020F0502020204030204" pitchFamily="34" charset="0"/>
                        </a:rPr>
                        <a:t>TOTAL PASIVO</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11,404</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13,195</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40125687"/>
                  </a:ext>
                </a:extLst>
              </a:tr>
              <a:tr h="196376">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1963553"/>
                  </a:ext>
                </a:extLst>
              </a:tr>
              <a:tr h="232336">
                <a:tc>
                  <a:txBody>
                    <a:bodyPr/>
                    <a:lstStyle/>
                    <a:p>
                      <a:pPr algn="ctr" fontAlgn="ctr"/>
                      <a:r>
                        <a:rPr lang="es-CO" sz="1200" b="1" i="0" u="none" strike="noStrike">
                          <a:effectLst/>
                          <a:latin typeface="Calibri" panose="020F0502020204030204" pitchFamily="34" charset="0"/>
                        </a:rPr>
                        <a:t>PATRIMONIO</a:t>
                      </a: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extLst>
                  <a:ext uri="{0D108BD9-81ED-4DB2-BD59-A6C34878D82A}">
                    <a16:rowId xmlns:a16="http://schemas.microsoft.com/office/drawing/2014/main" val="2660823785"/>
                  </a:ext>
                </a:extLst>
              </a:tr>
              <a:tr h="232336">
                <a:tc>
                  <a:txBody>
                    <a:bodyPr/>
                    <a:lstStyle/>
                    <a:p>
                      <a:pPr algn="l" fontAlgn="ctr"/>
                      <a:r>
                        <a:rPr lang="es-CO" sz="1200" b="0" i="0" u="none" strike="noStrike">
                          <a:effectLst/>
                          <a:latin typeface="Calibri" panose="020F0502020204030204" pitchFamily="34" charset="0"/>
                        </a:rPr>
                        <a:t>Capital Suscrito y Pagado</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a:noFill/>
                    </a:lnB>
                  </a:tcPr>
                </a:tc>
                <a:extLst>
                  <a:ext uri="{0D108BD9-81ED-4DB2-BD59-A6C34878D82A}">
                    <a16:rowId xmlns:a16="http://schemas.microsoft.com/office/drawing/2014/main" val="795626330"/>
                  </a:ext>
                </a:extLst>
              </a:tr>
              <a:tr h="232336">
                <a:tc>
                  <a:txBody>
                    <a:bodyPr/>
                    <a:lstStyle/>
                    <a:p>
                      <a:pPr algn="l" fontAlgn="ctr"/>
                      <a:r>
                        <a:rPr lang="es-CO" sz="1200" b="0" i="0" u="none" strike="noStrike">
                          <a:effectLst/>
                          <a:latin typeface="Calibri" panose="020F0502020204030204" pitchFamily="34" charset="0"/>
                        </a:rPr>
                        <a:t>Reservas</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 </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a:noFill/>
                    </a:lnB>
                  </a:tcPr>
                </a:tc>
                <a:extLst>
                  <a:ext uri="{0D108BD9-81ED-4DB2-BD59-A6C34878D82A}">
                    <a16:rowId xmlns:a16="http://schemas.microsoft.com/office/drawing/2014/main" val="562530892"/>
                  </a:ext>
                </a:extLst>
              </a:tr>
              <a:tr h="225399">
                <a:tc>
                  <a:txBody>
                    <a:bodyPr/>
                    <a:lstStyle/>
                    <a:p>
                      <a:pPr algn="l" fontAlgn="ctr"/>
                      <a:r>
                        <a:rPr lang="es-CO" sz="1200" b="0" i="0" u="none" strike="noStrike">
                          <a:effectLst/>
                          <a:latin typeface="Calibri" panose="020F0502020204030204" pitchFamily="34" charset="0"/>
                        </a:rPr>
                        <a:t>Resultados Ejercicio Anterior                                </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2,941</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467 </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530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-2,434</a:t>
                      </a:r>
                    </a:p>
                  </a:txBody>
                  <a:tcPr marL="8927" marR="8927" marT="6695" marB="0" anchor="ctr">
                    <a:lnL>
                      <a:noFill/>
                    </a:lnL>
                    <a:lnR>
                      <a:noFill/>
                    </a:lnR>
                    <a:lnT>
                      <a:noFill/>
                    </a:lnT>
                    <a:lnB>
                      <a:noFill/>
                    </a:lnB>
                  </a:tcPr>
                </a:tc>
                <a:extLst>
                  <a:ext uri="{0D108BD9-81ED-4DB2-BD59-A6C34878D82A}">
                    <a16:rowId xmlns:a16="http://schemas.microsoft.com/office/drawing/2014/main" val="1534151021"/>
                  </a:ext>
                </a:extLst>
              </a:tr>
              <a:tr h="225399">
                <a:tc>
                  <a:txBody>
                    <a:bodyPr/>
                    <a:lstStyle/>
                    <a:p>
                      <a:pPr algn="l" fontAlgn="ctr"/>
                      <a:r>
                        <a:rPr lang="es-CO" sz="1200" b="0" i="0" u="none" strike="noStrike">
                          <a:effectLst/>
                          <a:latin typeface="Calibri" panose="020F0502020204030204" pitchFamily="34" charset="0"/>
                        </a:rPr>
                        <a:t>Resultados Acumulados por Correccion</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a:noFill/>
                    </a:lnB>
                  </a:tcPr>
                </a:tc>
                <a:extLst>
                  <a:ext uri="{0D108BD9-81ED-4DB2-BD59-A6C34878D82A}">
                    <a16:rowId xmlns:a16="http://schemas.microsoft.com/office/drawing/2014/main" val="3652660345"/>
                  </a:ext>
                </a:extLst>
              </a:tr>
              <a:tr h="232336">
                <a:tc>
                  <a:txBody>
                    <a:bodyPr/>
                    <a:lstStyle/>
                    <a:p>
                      <a:pPr algn="l" fontAlgn="ctr"/>
                      <a:r>
                        <a:rPr lang="es-CO" sz="1200" b="0" i="0" u="none" strike="noStrike">
                          <a:effectLst/>
                          <a:latin typeface="Calibri" panose="020F0502020204030204" pitchFamily="34" charset="0"/>
                        </a:rPr>
                        <a:t>Resultado del ejercicio</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98</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1,420 </a:t>
                      </a:r>
                    </a:p>
                  </a:txBody>
                  <a:tcPr marL="8927" marR="8927"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a:t>
                      </a:r>
                    </a:p>
                  </a:txBody>
                  <a:tcPr marL="8927" marR="8927"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-97</a:t>
                      </a:r>
                    </a:p>
                  </a:txBody>
                  <a:tcPr marL="8927" marR="8927" marT="6695" marB="0" anchor="ctr">
                    <a:lnL>
                      <a:noFill/>
                    </a:lnL>
                    <a:lnR>
                      <a:noFill/>
                    </a:lnR>
                    <a:lnT>
                      <a:noFill/>
                    </a:lnT>
                    <a:lnB>
                      <a:noFill/>
                    </a:lnB>
                  </a:tcPr>
                </a:tc>
                <a:extLst>
                  <a:ext uri="{0D108BD9-81ED-4DB2-BD59-A6C34878D82A}">
                    <a16:rowId xmlns:a16="http://schemas.microsoft.com/office/drawing/2014/main" val="2946877362"/>
                  </a:ext>
                </a:extLst>
              </a:tr>
              <a:tr h="232336">
                <a:tc>
                  <a:txBody>
                    <a:bodyPr/>
                    <a:lstStyle/>
                    <a:p>
                      <a:pPr algn="l" fontAlgn="ctr"/>
                      <a:r>
                        <a:rPr lang="es-CO" sz="1200" b="0" i="0" u="none" strike="noStrike">
                          <a:effectLst/>
                          <a:latin typeface="Calibri" panose="020F0502020204030204" pitchFamily="34" charset="0"/>
                        </a:rPr>
                        <a:t>Impactos por Transición</a:t>
                      </a: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8927" marR="8927"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6576257"/>
                  </a:ext>
                </a:extLst>
              </a:tr>
              <a:tr h="232336">
                <a:tc>
                  <a:txBody>
                    <a:bodyPr/>
                    <a:lstStyle/>
                    <a:p>
                      <a:pPr algn="l" fontAlgn="ctr"/>
                      <a:r>
                        <a:rPr lang="es-CO" sz="1200" b="1" i="0" u="none" strike="noStrike">
                          <a:effectLst/>
                          <a:latin typeface="Calibri" panose="020F0502020204030204" pitchFamily="34" charset="0"/>
                        </a:rPr>
                        <a:t>TOTAL PATRIMONIO</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21,063</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19,745</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0</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94058055"/>
                  </a:ext>
                </a:extLst>
              </a:tr>
              <a:tr h="196376">
                <a:tc>
                  <a:txBody>
                    <a:bodyPr/>
                    <a:lstStyle/>
                    <a:p>
                      <a:pPr algn="l"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8927" marR="8927"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051706"/>
                  </a:ext>
                </a:extLst>
              </a:tr>
              <a:tr h="232336">
                <a:tc>
                  <a:txBody>
                    <a:bodyPr/>
                    <a:lstStyle/>
                    <a:p>
                      <a:pPr algn="l" fontAlgn="ctr"/>
                      <a:r>
                        <a:rPr lang="es-CO" sz="1200" b="1" i="0" u="none" strike="noStrike">
                          <a:effectLst/>
                          <a:latin typeface="Calibri" panose="020F0502020204030204" pitchFamily="34" charset="0"/>
                        </a:rPr>
                        <a:t>TOTAL PASIVO Y PATRIMONIO</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32,467</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32,939</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8927" marR="8927" marT="6695"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8927" marR="8927"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25543694"/>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86D2C9ED-9E91-4915-B3CA-938A547D369D}"/>
              </a:ext>
            </a:extLst>
          </p:cNvPr>
          <p:cNvSpPr/>
          <p:nvPr/>
        </p:nvSpPr>
        <p:spPr>
          <a:xfrm>
            <a:off x="4362451" y="2573339"/>
            <a:ext cx="3556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0" name="Botón de acción: ir hacia delante o siguiente 9">
            <a:hlinkClick r:id="rId3" action="ppaction://hlinksldjump" highlightClick="1"/>
            <a:extLst>
              <a:ext uri="{FF2B5EF4-FFF2-40B4-BE49-F238E27FC236}">
                <a16:creationId xmlns:a16="http://schemas.microsoft.com/office/drawing/2014/main" id="{A0A57A23-DDB4-433A-BAB4-029987C401C5}"/>
              </a:ext>
            </a:extLst>
          </p:cNvPr>
          <p:cNvSpPr/>
          <p:nvPr/>
        </p:nvSpPr>
        <p:spPr>
          <a:xfrm>
            <a:off x="2673351" y="2332039"/>
            <a:ext cx="3556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1B556D5F-8F83-487E-A39B-93CAD4D923D6}"/>
              </a:ext>
            </a:extLst>
          </p:cNvPr>
          <p:cNvSpPr/>
          <p:nvPr/>
        </p:nvSpPr>
        <p:spPr>
          <a:xfrm>
            <a:off x="2076451" y="2801939"/>
            <a:ext cx="3556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2266951" y="3028950"/>
            <a:ext cx="3556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Rectángulo 18">
            <a:extLst>
              <a:ext uri="{FF2B5EF4-FFF2-40B4-BE49-F238E27FC236}">
                <a16:creationId xmlns:a16="http://schemas.microsoft.com/office/drawing/2014/main" id="{A77DF3FD-B57A-4D34-A7DD-E8E1D6FD26E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F7930F6C-A609-4254-A531-93871E695AF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54251" cy="1265974"/>
          </a:xfrm>
          <a:prstGeom prst="rect">
            <a:avLst/>
          </a:prstGeom>
        </p:spPr>
      </p:pic>
      <p:pic>
        <p:nvPicPr>
          <p:cNvPr id="22" name="Imagen 5">
            <a:extLst>
              <a:ext uri="{FF2B5EF4-FFF2-40B4-BE49-F238E27FC236}">
                <a16:creationId xmlns:a16="http://schemas.microsoft.com/office/drawing/2014/main" id="{BA59260A-3B76-4DBE-BC93-6FAFBC45AC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68532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466909B1-1DA1-4BBD-8DE3-417B990D8E0D}"/>
              </a:ext>
            </a:extLst>
          </p:cNvPr>
          <p:cNvSpPr txBox="1">
            <a:spLocks noChangeArrowheads="1"/>
          </p:cNvSpPr>
          <p:nvPr/>
        </p:nvSpPr>
        <p:spPr bwMode="auto">
          <a:xfrm>
            <a:off x="1390651" y="471489"/>
            <a:ext cx="7355416"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eaLnBrk="1" hangingPunct="1">
              <a:lnSpc>
                <a:spcPct val="90000"/>
              </a:lnSpc>
            </a:pPr>
            <a:r>
              <a:rPr lang="es-CO" altLang="es-CO" sz="1200" dirty="0"/>
              <a:t> </a:t>
            </a:r>
            <a:r>
              <a:rPr lang="es-CO" altLang="es-CO" sz="1200" b="1" dirty="0">
                <a:solidFill>
                  <a:srgbClr val="0070C0"/>
                </a:solidFill>
                <a:ea typeface="Lato Regular"/>
                <a:cs typeface="Lato Regular"/>
              </a:rPr>
              <a:t>ESTADO DE RESULTADO INTEGRAL INDIVIDUAL</a:t>
            </a:r>
          </a:p>
          <a:p>
            <a:pPr algn="ctr" defTabSz="914400" eaLnBrk="1" hangingPunct="1">
              <a:lnSpc>
                <a:spcPct val="90000"/>
              </a:lnSpc>
            </a:pPr>
            <a:r>
              <a:rPr lang="es-CO" altLang="es-CO" sz="900" b="1" dirty="0">
                <a:solidFill>
                  <a:srgbClr val="0070C0"/>
                </a:solidFill>
                <a:ea typeface="Lato Regular"/>
                <a:cs typeface="Lato Regular"/>
              </a:rPr>
              <a:t>DEL 1° AL 29  DE  FEBRERO DE 2020 Y DEL 1° AL 28 DE FEBRERO DE 2019</a:t>
            </a:r>
          </a:p>
          <a:p>
            <a:pPr algn="ctr" defTabSz="914400" eaLnBrk="1" hangingPunct="1">
              <a:lnSpc>
                <a:spcPct val="90000"/>
              </a:lnSpc>
            </a:pPr>
            <a:r>
              <a:rPr lang="es-CO" altLang="es-CO" sz="900" b="1" dirty="0">
                <a:solidFill>
                  <a:srgbClr val="0070C0"/>
                </a:solidFill>
                <a:ea typeface="Lato Regular"/>
                <a:cs typeface="Lato Regular"/>
              </a:rPr>
              <a:t>(cifras expresadas en millones de pesos)</a:t>
            </a:r>
          </a:p>
          <a:p>
            <a:pPr defTabSz="914400" eaLnBrk="1" hangingPunct="1">
              <a:lnSpc>
                <a:spcPct val="90000"/>
              </a:lnSpc>
            </a:pPr>
            <a:endParaRPr lang="es-CO" altLang="es-CO" sz="1200" b="1" dirty="0">
              <a:solidFill>
                <a:srgbClr val="0070C0"/>
              </a:solidFill>
              <a:ea typeface="Lato Regular"/>
              <a:cs typeface="Lato Regular"/>
            </a:endParaRPr>
          </a:p>
        </p:txBody>
      </p:sp>
      <p:graphicFrame>
        <p:nvGraphicFramePr>
          <p:cNvPr id="3" name="Tabla 2">
            <a:extLst>
              <a:ext uri="{FF2B5EF4-FFF2-40B4-BE49-F238E27FC236}">
                <a16:creationId xmlns:a16="http://schemas.microsoft.com/office/drawing/2014/main" id="{4985991A-50AA-4986-94E7-D6C47838FE7E}"/>
              </a:ext>
            </a:extLst>
          </p:cNvPr>
          <p:cNvGraphicFramePr>
            <a:graphicFrameLocks noGrp="1"/>
          </p:cNvGraphicFramePr>
          <p:nvPr/>
        </p:nvGraphicFramePr>
        <p:xfrm>
          <a:off x="768351" y="1271588"/>
          <a:ext cx="10689183" cy="4694368"/>
        </p:xfrm>
        <a:graphic>
          <a:graphicData uri="http://schemas.openxmlformats.org/drawingml/2006/table">
            <a:tbl>
              <a:tblPr/>
              <a:tblGrid>
                <a:gridCol w="4205428">
                  <a:extLst>
                    <a:ext uri="{9D8B030D-6E8A-4147-A177-3AD203B41FA5}">
                      <a16:colId xmlns:a16="http://schemas.microsoft.com/office/drawing/2014/main" val="1353827125"/>
                    </a:ext>
                  </a:extLst>
                </a:gridCol>
                <a:gridCol w="52556">
                  <a:extLst>
                    <a:ext uri="{9D8B030D-6E8A-4147-A177-3AD203B41FA5}">
                      <a16:colId xmlns:a16="http://schemas.microsoft.com/office/drawing/2014/main" val="1458651737"/>
                    </a:ext>
                  </a:extLst>
                </a:gridCol>
                <a:gridCol w="52556">
                  <a:extLst>
                    <a:ext uri="{9D8B030D-6E8A-4147-A177-3AD203B41FA5}">
                      <a16:colId xmlns:a16="http://schemas.microsoft.com/office/drawing/2014/main" val="1249101169"/>
                    </a:ext>
                  </a:extLst>
                </a:gridCol>
                <a:gridCol w="1411425">
                  <a:extLst>
                    <a:ext uri="{9D8B030D-6E8A-4147-A177-3AD203B41FA5}">
                      <a16:colId xmlns:a16="http://schemas.microsoft.com/office/drawing/2014/main" val="1051321568"/>
                    </a:ext>
                  </a:extLst>
                </a:gridCol>
                <a:gridCol w="52005">
                  <a:extLst>
                    <a:ext uri="{9D8B030D-6E8A-4147-A177-3AD203B41FA5}">
                      <a16:colId xmlns:a16="http://schemas.microsoft.com/office/drawing/2014/main" val="501795622"/>
                    </a:ext>
                  </a:extLst>
                </a:gridCol>
                <a:gridCol w="1427331">
                  <a:extLst>
                    <a:ext uri="{9D8B030D-6E8A-4147-A177-3AD203B41FA5}">
                      <a16:colId xmlns:a16="http://schemas.microsoft.com/office/drawing/2014/main" val="4062345294"/>
                    </a:ext>
                  </a:extLst>
                </a:gridCol>
                <a:gridCol w="52005">
                  <a:extLst>
                    <a:ext uri="{9D8B030D-6E8A-4147-A177-3AD203B41FA5}">
                      <a16:colId xmlns:a16="http://schemas.microsoft.com/office/drawing/2014/main" val="360904070"/>
                    </a:ext>
                  </a:extLst>
                </a:gridCol>
                <a:gridCol w="1240732">
                  <a:extLst>
                    <a:ext uri="{9D8B030D-6E8A-4147-A177-3AD203B41FA5}">
                      <a16:colId xmlns:a16="http://schemas.microsoft.com/office/drawing/2014/main" val="2079280454"/>
                    </a:ext>
                  </a:extLst>
                </a:gridCol>
                <a:gridCol w="52005">
                  <a:extLst>
                    <a:ext uri="{9D8B030D-6E8A-4147-A177-3AD203B41FA5}">
                      <a16:colId xmlns:a16="http://schemas.microsoft.com/office/drawing/2014/main" val="3239504827"/>
                    </a:ext>
                  </a:extLst>
                </a:gridCol>
                <a:gridCol w="1057192">
                  <a:extLst>
                    <a:ext uri="{9D8B030D-6E8A-4147-A177-3AD203B41FA5}">
                      <a16:colId xmlns:a16="http://schemas.microsoft.com/office/drawing/2014/main" val="4011650885"/>
                    </a:ext>
                  </a:extLst>
                </a:gridCol>
                <a:gridCol w="52005">
                  <a:extLst>
                    <a:ext uri="{9D8B030D-6E8A-4147-A177-3AD203B41FA5}">
                      <a16:colId xmlns:a16="http://schemas.microsoft.com/office/drawing/2014/main" val="4140030010"/>
                    </a:ext>
                  </a:extLst>
                </a:gridCol>
                <a:gridCol w="1033943">
                  <a:extLst>
                    <a:ext uri="{9D8B030D-6E8A-4147-A177-3AD203B41FA5}">
                      <a16:colId xmlns:a16="http://schemas.microsoft.com/office/drawing/2014/main" val="2917554568"/>
                    </a:ext>
                  </a:extLst>
                </a:gridCol>
              </a:tblGrid>
              <a:tr h="555394">
                <a:tc>
                  <a:txBody>
                    <a:bodyPr/>
                    <a:lstStyle/>
                    <a:p>
                      <a:pPr algn="l" fontAlgn="b"/>
                      <a:r>
                        <a:rPr lang="es-CO" sz="1200" b="0" i="0" u="none" strike="noStrike" dirty="0">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9069" marR="9069"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69" marR="9069"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9069" marR="9069"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69" marR="9069"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69" marR="9069"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69" marR="9069"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9069" marR="9069"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69" marR="9069"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9069" marR="9069"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018665965"/>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9" marR="9069" marT="680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69" marR="9069" marT="6802"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069" marR="9069" marT="680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22791352"/>
                  </a:ext>
                </a:extLst>
              </a:tr>
              <a:tr h="227894">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7,676</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8,035</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-84</a:t>
                      </a:r>
                    </a:p>
                  </a:txBody>
                  <a:tcPr marL="9069" marR="9069" marT="6802" marB="0" anchor="b">
                    <a:lnL>
                      <a:noFill/>
                    </a:lnL>
                    <a:lnR>
                      <a:noFill/>
                    </a:lnR>
                    <a:lnT>
                      <a:noFill/>
                    </a:lnT>
                    <a:lnB>
                      <a:noFill/>
                    </a:lnB>
                  </a:tcPr>
                </a:tc>
                <a:extLst>
                  <a:ext uri="{0D108BD9-81ED-4DB2-BD59-A6C34878D82A}">
                    <a16:rowId xmlns:a16="http://schemas.microsoft.com/office/drawing/2014/main" val="3543147224"/>
                  </a:ext>
                </a:extLst>
              </a:tr>
              <a:tr h="227894">
                <a:tc>
                  <a:txBody>
                    <a:bodyPr/>
                    <a:lstStyle/>
                    <a:p>
                      <a:pPr algn="l" fontAlgn="b"/>
                      <a:r>
                        <a:rPr lang="es-CO" sz="1200" b="0" i="0" u="none" strike="noStrike">
                          <a:solidFill>
                            <a:srgbClr val="000000"/>
                          </a:solidFill>
                          <a:effectLst/>
                          <a:latin typeface="Calibri" panose="020F0502020204030204" pitchFamily="34" charset="0"/>
                        </a:rPr>
                        <a:t>FINANCIEROS</a:t>
                      </a: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176</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9069" marR="9069" marT="6802" marB="0" anchor="b">
                    <a:lnL>
                      <a:noFill/>
                    </a:lnL>
                    <a:lnR>
                      <a:noFill/>
                    </a:lnR>
                    <a:lnT>
                      <a:noFill/>
                    </a:lnT>
                    <a:lnB>
                      <a:noFill/>
                    </a:lnB>
                  </a:tcPr>
                </a:tc>
                <a:extLst>
                  <a:ext uri="{0D108BD9-81ED-4DB2-BD59-A6C34878D82A}">
                    <a16:rowId xmlns:a16="http://schemas.microsoft.com/office/drawing/2014/main" val="117992528"/>
                  </a:ext>
                </a:extLst>
              </a:tr>
              <a:tr h="227894">
                <a:tc>
                  <a:txBody>
                    <a:bodyPr/>
                    <a:lstStyle/>
                    <a:p>
                      <a:pPr algn="l" fontAlgn="b"/>
                      <a:r>
                        <a:rPr lang="es-CO" sz="1200" b="0" i="0" u="none" strike="noStrike">
                          <a:solidFill>
                            <a:srgbClr val="000000"/>
                          </a:solidFill>
                          <a:effectLst/>
                          <a:latin typeface="Calibri" panose="020F0502020204030204" pitchFamily="34" charset="0"/>
                        </a:rPr>
                        <a:t>SUBVENCIONES</a:t>
                      </a: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069" marR="9069" marT="6802" marB="0" anchor="b">
                    <a:lnL>
                      <a:noFill/>
                    </a:lnL>
                    <a:lnR>
                      <a:noFill/>
                    </a:lnR>
                    <a:lnT>
                      <a:noFill/>
                    </a:lnT>
                    <a:lnB>
                      <a:noFill/>
                    </a:lnB>
                  </a:tcPr>
                </a:tc>
                <a:extLst>
                  <a:ext uri="{0D108BD9-81ED-4DB2-BD59-A6C34878D82A}">
                    <a16:rowId xmlns:a16="http://schemas.microsoft.com/office/drawing/2014/main" val="579825730"/>
                  </a:ext>
                </a:extLst>
              </a:tr>
              <a:tr h="227894">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471112"/>
                  </a:ext>
                </a:extLst>
              </a:tr>
              <a:tr h="227894">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7,739</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8,062</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-84</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54469858"/>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4249925"/>
                  </a:ext>
                </a:extLst>
              </a:tr>
              <a:tr h="189666">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extLst>
                  <a:ext uri="{0D108BD9-81ED-4DB2-BD59-A6C34878D82A}">
                    <a16:rowId xmlns:a16="http://schemas.microsoft.com/office/drawing/2014/main" val="1456276679"/>
                  </a:ext>
                </a:extLst>
              </a:tr>
              <a:tr h="227894">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4,543</a:t>
                      </a:r>
                    </a:p>
                  </a:txBody>
                  <a:tcPr marL="9069" marR="9069"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4,088</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-83</a:t>
                      </a:r>
                    </a:p>
                  </a:txBody>
                  <a:tcPr marL="9069" marR="9069" marT="6802" marB="0" anchor="b">
                    <a:lnL>
                      <a:noFill/>
                    </a:lnL>
                    <a:lnR>
                      <a:noFill/>
                    </a:lnR>
                    <a:lnT>
                      <a:noFill/>
                    </a:lnT>
                    <a:lnB>
                      <a:noFill/>
                    </a:lnB>
                  </a:tcPr>
                </a:tc>
                <a:extLst>
                  <a:ext uri="{0D108BD9-81ED-4DB2-BD59-A6C34878D82A}">
                    <a16:rowId xmlns:a16="http://schemas.microsoft.com/office/drawing/2014/main" val="724512383"/>
                  </a:ext>
                </a:extLst>
              </a:tr>
              <a:tr h="227894">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2,300</a:t>
                      </a:r>
                    </a:p>
                  </a:txBody>
                  <a:tcPr marL="9069" marR="9069"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1,780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a:t>
                      </a:r>
                    </a:p>
                  </a:txBody>
                  <a:tcPr marL="9069" marR="9069" marT="6802" marB="0" anchor="b">
                    <a:lnL>
                      <a:noFill/>
                    </a:lnL>
                    <a:lnR>
                      <a:noFill/>
                    </a:lnR>
                    <a:lnT>
                      <a:noFill/>
                    </a:lnT>
                    <a:lnB>
                      <a:noFill/>
                    </a:lnB>
                  </a:tcPr>
                </a:tc>
                <a:extLst>
                  <a:ext uri="{0D108BD9-81ED-4DB2-BD59-A6C34878D82A}">
                    <a16:rowId xmlns:a16="http://schemas.microsoft.com/office/drawing/2014/main" val="445378869"/>
                  </a:ext>
                </a:extLst>
              </a:tr>
              <a:tr h="227894">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9069" marR="9069"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-87</a:t>
                      </a:r>
                    </a:p>
                  </a:txBody>
                  <a:tcPr marL="9069" marR="9069" marT="6802" marB="0" anchor="b">
                    <a:lnL>
                      <a:noFill/>
                    </a:lnL>
                    <a:lnR>
                      <a:noFill/>
                    </a:lnR>
                    <a:lnT>
                      <a:noFill/>
                    </a:lnT>
                    <a:lnB>
                      <a:noFill/>
                    </a:lnB>
                  </a:tcPr>
                </a:tc>
                <a:extLst>
                  <a:ext uri="{0D108BD9-81ED-4DB2-BD59-A6C34878D82A}">
                    <a16:rowId xmlns:a16="http://schemas.microsoft.com/office/drawing/2014/main" val="3525050602"/>
                  </a:ext>
                </a:extLst>
              </a:tr>
              <a:tr h="227894">
                <a:tc>
                  <a:txBody>
                    <a:bodyPr/>
                    <a:lstStyle/>
                    <a:p>
                      <a:pPr algn="l" fontAlgn="b"/>
                      <a:r>
                        <a:rPr lang="es-CO" sz="1200" b="0" i="0" u="none" strike="noStrike" dirty="0">
                          <a:solidFill>
                            <a:srgbClr val="000000"/>
                          </a:solidFill>
                          <a:effectLst/>
                          <a:latin typeface="Calibri" panose="020F0502020204030204" pitchFamily="34" charset="0"/>
                        </a:rPr>
                        <a:t>GASTOS DE OPERACIÓN</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355</a:t>
                      </a:r>
                    </a:p>
                  </a:txBody>
                  <a:tcPr marL="9069" marR="9069"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446</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9069" marR="9069" marT="6802" marB="0" anchor="b">
                    <a:lnL>
                      <a:noFill/>
                    </a:lnL>
                    <a:lnR>
                      <a:noFill/>
                    </a:lnR>
                    <a:lnT>
                      <a:noFill/>
                    </a:lnT>
                    <a:lnB>
                      <a:noFill/>
                    </a:lnB>
                  </a:tcPr>
                </a:tc>
                <a:extLst>
                  <a:ext uri="{0D108BD9-81ED-4DB2-BD59-A6C34878D82A}">
                    <a16:rowId xmlns:a16="http://schemas.microsoft.com/office/drawing/2014/main" val="4264387241"/>
                  </a:ext>
                </a:extLst>
              </a:tr>
              <a:tr h="227894">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61</a:t>
                      </a:r>
                    </a:p>
                  </a:txBody>
                  <a:tcPr marL="9069" marR="9069"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9069" marR="9069"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-89</a:t>
                      </a:r>
                    </a:p>
                  </a:txBody>
                  <a:tcPr marL="9069" marR="9069" marT="6802" marB="0" anchor="b">
                    <a:lnL>
                      <a:noFill/>
                    </a:lnL>
                    <a:lnR>
                      <a:noFill/>
                    </a:lnR>
                    <a:lnT>
                      <a:noFill/>
                    </a:lnT>
                    <a:lnB>
                      <a:noFill/>
                    </a:lnB>
                  </a:tcPr>
                </a:tc>
                <a:extLst>
                  <a:ext uri="{0D108BD9-81ED-4DB2-BD59-A6C34878D82A}">
                    <a16:rowId xmlns:a16="http://schemas.microsoft.com/office/drawing/2014/main" val="2446529140"/>
                  </a:ext>
                </a:extLst>
              </a:tr>
              <a:tr h="227894">
                <a:tc>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241</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202</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188192"/>
                  </a:ext>
                </a:extLst>
              </a:tr>
              <a:tr h="227894">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7,542</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6,606</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-84</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05320317"/>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45542615"/>
                  </a:ext>
                </a:extLst>
              </a:tr>
              <a:tr h="227894">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197</a:t>
                      </a:r>
                    </a:p>
                  </a:txBody>
                  <a:tcPr marL="9069" marR="9069"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1,456</a:t>
                      </a:r>
                    </a:p>
                  </a:txBody>
                  <a:tcPr marL="9069" marR="9069"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069" marR="9069"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-86</a:t>
                      </a:r>
                    </a:p>
                  </a:txBody>
                  <a:tcPr marL="9069" marR="9069"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-94</a:t>
                      </a:r>
                    </a:p>
                  </a:txBody>
                  <a:tcPr marL="9069" marR="9069" marT="6802" marB="0" anchor="b">
                    <a:lnL>
                      <a:noFill/>
                    </a:lnL>
                    <a:lnR>
                      <a:noFill/>
                    </a:lnR>
                    <a:lnT>
                      <a:noFill/>
                    </a:lnT>
                    <a:lnB>
                      <a:noFill/>
                    </a:lnB>
                    <a:solidFill>
                      <a:srgbClr val="DBDBDB"/>
                    </a:solidFill>
                  </a:tcPr>
                </a:tc>
                <a:extLst>
                  <a:ext uri="{0D108BD9-81ED-4DB2-BD59-A6C34878D82A}">
                    <a16:rowId xmlns:a16="http://schemas.microsoft.com/office/drawing/2014/main" val="1244656519"/>
                  </a:ext>
                </a:extLst>
              </a:tr>
              <a:tr h="189666">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3604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174</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069" marR="9069"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9069" marR="9069"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7960849"/>
                  </a:ext>
                </a:extLst>
              </a:tr>
              <a:tr h="227894">
                <a:tc>
                  <a:txBody>
                    <a:bodyPr/>
                    <a:lstStyle/>
                    <a:p>
                      <a:pPr algn="l" fontAlgn="b"/>
                      <a:r>
                        <a:rPr lang="es-CO" sz="1200" b="1" i="0" u="none" strike="noStrike" dirty="0">
                          <a:solidFill>
                            <a:srgbClr val="000000"/>
                          </a:solidFill>
                          <a:effectLst/>
                          <a:latin typeface="Calibri" panose="020F0502020204030204" pitchFamily="34" charset="0"/>
                        </a:rPr>
                        <a:t>RESULTADO DEL PERIODO</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98</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1,420</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-93</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069" marR="9069" marT="6802"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-97</a:t>
                      </a:r>
                    </a:p>
                  </a:txBody>
                  <a:tcPr marL="9069" marR="9069"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49054564"/>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2832101" y="3629026"/>
            <a:ext cx="311151"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2628901" y="3851275"/>
            <a:ext cx="309033"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2935818" y="4300538"/>
            <a:ext cx="309033"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4663018" y="4535489"/>
            <a:ext cx="311149"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4967818" y="4775201"/>
            <a:ext cx="311149"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Rectángulo 12">
            <a:extLst>
              <a:ext uri="{FF2B5EF4-FFF2-40B4-BE49-F238E27FC236}">
                <a16:creationId xmlns:a16="http://schemas.microsoft.com/office/drawing/2014/main" id="{2397372E-849F-43E1-A7A6-02B547F279F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28CE403F-1E0C-4EC5-8150-43FF6A7D43CA}"/>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01779" cy="1236506"/>
          </a:xfrm>
          <a:prstGeom prst="rect">
            <a:avLst/>
          </a:prstGeom>
        </p:spPr>
      </p:pic>
      <p:pic>
        <p:nvPicPr>
          <p:cNvPr id="17" name="Imagen 5">
            <a:extLst>
              <a:ext uri="{FF2B5EF4-FFF2-40B4-BE49-F238E27FC236}">
                <a16:creationId xmlns:a16="http://schemas.microsoft.com/office/drawing/2014/main" id="{BA59260A-3B76-4DBE-BC93-6FAFBC45AC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607821" cy="686833"/>
          </a:xfrm>
          <a:prstGeom prst="rect">
            <a:avLst/>
          </a:prstGeom>
        </p:spPr>
      </p:pic>
    </p:spTree>
    <p:extLst>
      <p:ext uri="{BB962C8B-B14F-4D97-AF65-F5344CB8AC3E}">
        <p14:creationId xmlns:p14="http://schemas.microsoft.com/office/powerpoint/2010/main" val="1740885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1284338" y="2393229"/>
            <a:ext cx="9623325" cy="1569660"/>
          </a:xfrm>
          <a:prstGeom prst="rect">
            <a:avLst/>
          </a:prstGeom>
          <a:noFill/>
        </p:spPr>
        <p:txBody>
          <a:bodyPr wrap="square" rtlCol="0">
            <a:spAutoFit/>
          </a:bodyPr>
          <a:lstStyle/>
          <a:p>
            <a:pPr algn="ctr"/>
            <a:r>
              <a:rPr lang="es-CO" sz="4800" b="1" dirty="0">
                <a:solidFill>
                  <a:srgbClr val="002060"/>
                </a:solidFill>
              </a:rPr>
              <a:t>2. PORTAFOLIO</a:t>
            </a:r>
          </a:p>
          <a:p>
            <a:pPr algn="ctr"/>
            <a:r>
              <a:rPr lang="es-CO" sz="4800" b="1" dirty="0">
                <a:solidFill>
                  <a:srgbClr val="002060"/>
                </a:solidFill>
              </a:rPr>
              <a:t> A 29 DE FEBRERO DE 2020</a:t>
            </a:r>
            <a:endParaRPr lang="es-ES" sz="4800" b="1" dirty="0">
              <a:solidFill>
                <a:srgbClr val="002060"/>
              </a:solidFill>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765127" y="305680"/>
            <a:ext cx="10718951"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35321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004457"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3876135" y="1001213"/>
            <a:ext cx="8081991"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293166"/>
                </a:solidFill>
              </a:rPr>
              <a:t>COMPOSICIÓN PORTAFOLIO FEBRERO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765127" y="253723"/>
            <a:ext cx="10718951"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9261447" y="1362774"/>
            <a:ext cx="2821859" cy="276999"/>
          </a:xfrm>
          <a:prstGeom prst="rect">
            <a:avLst/>
          </a:prstGeom>
          <a:noFill/>
        </p:spPr>
        <p:txBody>
          <a:bodyPr wrap="square" rtlCol="0">
            <a:spAutoFit/>
          </a:bodyPr>
          <a:lstStyle/>
          <a:p>
            <a:r>
              <a:rPr lang="es-CO" sz="1200" dirty="0"/>
              <a:t>Cifras en Millones de Pesos</a:t>
            </a:r>
          </a:p>
        </p:txBody>
      </p:sp>
      <p:graphicFrame>
        <p:nvGraphicFramePr>
          <p:cNvPr id="15" name="Gráfico 14">
            <a:extLst>
              <a:ext uri="{FF2B5EF4-FFF2-40B4-BE49-F238E27FC236}">
                <a16:creationId xmlns:a16="http://schemas.microsoft.com/office/drawing/2014/main" id="{730647C7-689C-432D-BCF6-9D9E3AA87C03}"/>
              </a:ext>
            </a:extLst>
          </p:cNvPr>
          <p:cNvGraphicFramePr>
            <a:graphicFrameLocks/>
          </p:cNvGraphicFramePr>
          <p:nvPr>
            <p:extLst>
              <p:ext uri="{D42A27DB-BD31-4B8C-83A1-F6EECF244321}">
                <p14:modId xmlns:p14="http://schemas.microsoft.com/office/powerpoint/2010/main" val="4061275549"/>
              </p:ext>
            </p:extLst>
          </p:nvPr>
        </p:nvGraphicFramePr>
        <p:xfrm>
          <a:off x="1711355" y="3796548"/>
          <a:ext cx="8400175" cy="26770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Objeto 5">
            <a:extLst>
              <a:ext uri="{FF2B5EF4-FFF2-40B4-BE49-F238E27FC236}">
                <a16:creationId xmlns:a16="http://schemas.microsoft.com/office/drawing/2014/main" id="{878EFB4C-7337-43FC-959B-C84B8292896C}"/>
              </a:ext>
            </a:extLst>
          </p:cNvPr>
          <p:cNvGraphicFramePr>
            <a:graphicFrameLocks noChangeAspect="1"/>
          </p:cNvGraphicFramePr>
          <p:nvPr>
            <p:extLst>
              <p:ext uri="{D42A27DB-BD31-4B8C-83A1-F6EECF244321}">
                <p14:modId xmlns:p14="http://schemas.microsoft.com/office/powerpoint/2010/main" val="3551582817"/>
              </p:ext>
            </p:extLst>
          </p:nvPr>
        </p:nvGraphicFramePr>
        <p:xfrm>
          <a:off x="1021942" y="1560872"/>
          <a:ext cx="10683225" cy="2188902"/>
        </p:xfrm>
        <a:graphic>
          <a:graphicData uri="http://schemas.openxmlformats.org/presentationml/2006/ole">
            <mc:AlternateContent xmlns:mc="http://schemas.openxmlformats.org/markup-compatibility/2006">
              <mc:Choice xmlns:v="urn:schemas-microsoft-com:vml" Requires="v">
                <p:oleObj spid="_x0000_s1027" name="Worksheet" r:id="rId6" imgW="7334205" imgH="2314754" progId="Excel.Sheet.12">
                  <p:embed/>
                </p:oleObj>
              </mc:Choice>
              <mc:Fallback>
                <p:oleObj name="Worksheet" r:id="rId6" imgW="7334205" imgH="2314754" progId="Excel.Sheet.12">
                  <p:embed/>
                  <p:pic>
                    <p:nvPicPr>
                      <p:cNvPr id="6" name="Objeto 5">
                        <a:extLst>
                          <a:ext uri="{FF2B5EF4-FFF2-40B4-BE49-F238E27FC236}">
                            <a16:creationId xmlns:a16="http://schemas.microsoft.com/office/drawing/2014/main" id="{878EFB4C-7337-43FC-959B-C84B8292896C}"/>
                          </a:ext>
                        </a:extLst>
                      </p:cNvPr>
                      <p:cNvPicPr/>
                      <p:nvPr/>
                    </p:nvPicPr>
                    <p:blipFill>
                      <a:blip r:embed="rId7"/>
                      <a:stretch>
                        <a:fillRect/>
                      </a:stretch>
                    </p:blipFill>
                    <p:spPr>
                      <a:xfrm>
                        <a:off x="1021942" y="1560872"/>
                        <a:ext cx="10683225" cy="2188902"/>
                      </a:xfrm>
                      <a:prstGeom prst="rect">
                        <a:avLst/>
                      </a:prstGeom>
                    </p:spPr>
                  </p:pic>
                </p:oleObj>
              </mc:Fallback>
            </mc:AlternateContent>
          </a:graphicData>
        </a:graphic>
      </p:graphicFrame>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7471" y="3796548"/>
            <a:ext cx="6824400" cy="2677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014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21385"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3876135" y="1001213"/>
            <a:ext cx="8081991"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FEBRERO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765127" y="253723"/>
            <a:ext cx="10718951"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9261447" y="1362774"/>
            <a:ext cx="2821859" cy="276999"/>
          </a:xfrm>
          <a:prstGeom prst="rect">
            <a:avLst/>
          </a:prstGeom>
          <a:noFill/>
        </p:spPr>
        <p:txBody>
          <a:bodyPr wrap="square" rtlCol="0">
            <a:spAutoFit/>
          </a:bodyPr>
          <a:lstStyle/>
          <a:p>
            <a:r>
              <a:rPr lang="es-CO" sz="1200" dirty="0"/>
              <a:t>Cifras en Millones de Pesos</a:t>
            </a:r>
          </a:p>
        </p:txBody>
      </p:sp>
      <p:graphicFrame>
        <p:nvGraphicFramePr>
          <p:cNvPr id="12" name="Gráfico 11">
            <a:extLst>
              <a:ext uri="{FF2B5EF4-FFF2-40B4-BE49-F238E27FC236}">
                <a16:creationId xmlns:a16="http://schemas.microsoft.com/office/drawing/2014/main" id="{2AD35251-8C47-4489-A480-5187A146B45C}"/>
              </a:ext>
            </a:extLst>
          </p:cNvPr>
          <p:cNvGraphicFramePr>
            <a:graphicFrameLocks/>
          </p:cNvGraphicFramePr>
          <p:nvPr>
            <p:extLst>
              <p:ext uri="{D42A27DB-BD31-4B8C-83A1-F6EECF244321}">
                <p14:modId xmlns:p14="http://schemas.microsoft.com/office/powerpoint/2010/main" val="13497370"/>
              </p:ext>
            </p:extLst>
          </p:nvPr>
        </p:nvGraphicFramePr>
        <p:xfrm>
          <a:off x="1148521" y="1673356"/>
          <a:ext cx="10335556" cy="30180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Objeto 4">
            <a:extLst>
              <a:ext uri="{FF2B5EF4-FFF2-40B4-BE49-F238E27FC236}">
                <a16:creationId xmlns:a16="http://schemas.microsoft.com/office/drawing/2014/main" id="{FD8ABB21-6691-4D20-A2B1-61AF8F6C12B2}"/>
              </a:ext>
            </a:extLst>
          </p:cNvPr>
          <p:cNvGraphicFramePr>
            <a:graphicFrameLocks noChangeAspect="1"/>
          </p:cNvGraphicFramePr>
          <p:nvPr>
            <p:extLst>
              <p:ext uri="{D42A27DB-BD31-4B8C-83A1-F6EECF244321}">
                <p14:modId xmlns:p14="http://schemas.microsoft.com/office/powerpoint/2010/main" val="909477619"/>
              </p:ext>
            </p:extLst>
          </p:nvPr>
        </p:nvGraphicFramePr>
        <p:xfrm>
          <a:off x="2023795" y="4794358"/>
          <a:ext cx="8936973" cy="1620032"/>
        </p:xfrm>
        <a:graphic>
          <a:graphicData uri="http://schemas.openxmlformats.org/presentationml/2006/ole">
            <mc:AlternateContent xmlns:mc="http://schemas.openxmlformats.org/markup-compatibility/2006">
              <mc:Choice xmlns:v="urn:schemas-microsoft-com:vml" Requires="v">
                <p:oleObj spid="_x0000_s2051" name="Worksheet" r:id="rId6" imgW="5391157" imgH="1838169" progId="Excel.Sheet.12">
                  <p:embed/>
                </p:oleObj>
              </mc:Choice>
              <mc:Fallback>
                <p:oleObj name="Worksheet" r:id="rId6" imgW="5391157" imgH="1838169" progId="Excel.Sheet.12">
                  <p:embed/>
                  <p:pic>
                    <p:nvPicPr>
                      <p:cNvPr id="5" name="Objeto 4">
                        <a:extLst>
                          <a:ext uri="{FF2B5EF4-FFF2-40B4-BE49-F238E27FC236}">
                            <a16:creationId xmlns:a16="http://schemas.microsoft.com/office/drawing/2014/main" id="{FD8ABB21-6691-4D20-A2B1-61AF8F6C12B2}"/>
                          </a:ext>
                        </a:extLst>
                      </p:cNvPr>
                      <p:cNvPicPr/>
                      <p:nvPr/>
                    </p:nvPicPr>
                    <p:blipFill>
                      <a:blip r:embed="rId7"/>
                      <a:stretch>
                        <a:fillRect/>
                      </a:stretch>
                    </p:blipFill>
                    <p:spPr>
                      <a:xfrm>
                        <a:off x="2023795" y="4794358"/>
                        <a:ext cx="8936973" cy="1620032"/>
                      </a:xfrm>
                      <a:prstGeom prst="rect">
                        <a:avLst/>
                      </a:prstGeom>
                    </p:spPr>
                  </p:pic>
                </p:oleObj>
              </mc:Fallback>
            </mc:AlternateContent>
          </a:graphicData>
        </a:graphic>
      </p:graphicFrame>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11140" y="1374585"/>
            <a:ext cx="8957913" cy="3368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452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5030079" y="6520419"/>
            <a:ext cx="716192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765127" y="249913"/>
            <a:ext cx="10718951"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587136" y="1199156"/>
            <a:ext cx="9296019"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FEBRERO 2020</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5482" y="2496973"/>
            <a:ext cx="377811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736959" y="2173807"/>
            <a:ext cx="8013488" cy="646331"/>
          </a:xfrm>
          <a:prstGeom prst="rect">
            <a:avLst/>
          </a:prstGeom>
          <a:noFill/>
        </p:spPr>
        <p:txBody>
          <a:bodyPr wrap="square" rtlCol="0">
            <a:spAutoFit/>
          </a:bodyPr>
          <a:lstStyle/>
          <a:p>
            <a:r>
              <a:rPr lang="es-CO" b="1" dirty="0">
                <a:solidFill>
                  <a:srgbClr val="000A8B"/>
                </a:solidFill>
              </a:rPr>
              <a:t>Valoración Portafolio Extinto</a:t>
            </a:r>
          </a:p>
          <a:p>
            <a:pPr marL="285750" indent="-285750">
              <a:buFont typeface="Arial" panose="020B0604020202020204" pitchFamily="34" charset="0"/>
              <a:buChar char="•"/>
            </a:pPr>
            <a:r>
              <a:rPr lang="es-CO" dirty="0"/>
              <a:t>Los TES se valoraron en $27,519,221 (0,64%)</a:t>
            </a:r>
          </a:p>
        </p:txBody>
      </p:sp>
      <p:sp>
        <p:nvSpPr>
          <p:cNvPr id="3" name="Rectángulo 2">
            <a:extLst>
              <a:ext uri="{FF2B5EF4-FFF2-40B4-BE49-F238E27FC236}">
                <a16:creationId xmlns:a16="http://schemas.microsoft.com/office/drawing/2014/main" id="{009D557F-B161-445F-AB0C-693AAEB6BCA6}"/>
              </a:ext>
            </a:extLst>
          </p:cNvPr>
          <p:cNvSpPr/>
          <p:nvPr/>
        </p:nvSpPr>
        <p:spPr>
          <a:xfrm>
            <a:off x="746368" y="3259420"/>
            <a:ext cx="2138534" cy="369332"/>
          </a:xfrm>
          <a:prstGeom prst="rect">
            <a:avLst/>
          </a:prstGeom>
        </p:spPr>
        <p:txBody>
          <a:bodyPr wrap="none">
            <a:spAutoFit/>
          </a:bodyPr>
          <a:lstStyle/>
          <a:p>
            <a:r>
              <a:rPr lang="es-CO" b="1" dirty="0">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736959" y="3726297"/>
            <a:ext cx="6167909" cy="1200329"/>
          </a:xfrm>
          <a:prstGeom prst="rect">
            <a:avLst/>
          </a:prstGeom>
          <a:noFill/>
        </p:spPr>
        <p:txBody>
          <a:bodyPr wrap="square" rtlCol="0">
            <a:spAutoFit/>
          </a:bodyPr>
          <a:lstStyle/>
          <a:p>
            <a:pPr marL="285750" indent="-285750">
              <a:buFont typeface="Arial" panose="020B0604020202020204" pitchFamily="34" charset="0"/>
              <a:buChar char="•"/>
            </a:pPr>
            <a:r>
              <a:rPr lang="es-CO" dirty="0"/>
              <a:t>Las Acciones Extintas se valoraron en $3,934,901 (0,37%)</a:t>
            </a:r>
          </a:p>
          <a:p>
            <a:pPr marL="285750" indent="-285750">
              <a:buFont typeface="Arial" panose="020B0604020202020204" pitchFamily="34" charset="0"/>
              <a:buChar char="•"/>
            </a:pPr>
            <a:endParaRPr lang="es-CO" dirty="0"/>
          </a:p>
          <a:p>
            <a:r>
              <a:rPr lang="es-CO" dirty="0"/>
              <a:t>                             </a:t>
            </a:r>
          </a:p>
          <a:p>
            <a:r>
              <a:rPr lang="es-CO" dirty="0"/>
              <a:t> </a:t>
            </a:r>
          </a:p>
        </p:txBody>
      </p:sp>
      <p:pic>
        <p:nvPicPr>
          <p:cNvPr id="4" name="Imagen 3">
            <a:extLst>
              <a:ext uri="{FF2B5EF4-FFF2-40B4-BE49-F238E27FC236}">
                <a16:creationId xmlns:a16="http://schemas.microsoft.com/office/drawing/2014/main" id="{69C31582-FE27-4F6D-8F79-AECF8C82263E}"/>
              </a:ext>
            </a:extLst>
          </p:cNvPr>
          <p:cNvPicPr>
            <a:picLocks noChangeAspect="1"/>
          </p:cNvPicPr>
          <p:nvPr/>
        </p:nvPicPr>
        <p:blipFill>
          <a:blip r:embed="rId5"/>
          <a:stretch>
            <a:fillRect/>
          </a:stretch>
        </p:blipFill>
        <p:spPr>
          <a:xfrm>
            <a:off x="1303287" y="4605760"/>
            <a:ext cx="1714813" cy="989702"/>
          </a:xfrm>
          <a:prstGeom prst="rect">
            <a:avLst/>
          </a:prstGeom>
        </p:spPr>
      </p:pic>
      <p:sp>
        <p:nvSpPr>
          <p:cNvPr id="6" name="Flecha: hacia abajo 5">
            <a:extLst>
              <a:ext uri="{FF2B5EF4-FFF2-40B4-BE49-F238E27FC236}">
                <a16:creationId xmlns:a16="http://schemas.microsoft.com/office/drawing/2014/main" id="{30F1D48C-1AE5-4CC5-B4AF-CD864D9419CC}"/>
              </a:ext>
            </a:extLst>
          </p:cNvPr>
          <p:cNvSpPr/>
          <p:nvPr/>
        </p:nvSpPr>
        <p:spPr>
          <a:xfrm rot="10800000">
            <a:off x="843720" y="4817091"/>
            <a:ext cx="436931" cy="47952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7" name="CuadroTexto 6">
            <a:extLst>
              <a:ext uri="{FF2B5EF4-FFF2-40B4-BE49-F238E27FC236}">
                <a16:creationId xmlns:a16="http://schemas.microsoft.com/office/drawing/2014/main" id="{020B35EE-4EB0-4141-AC81-491270DB5482}"/>
              </a:ext>
            </a:extLst>
          </p:cNvPr>
          <p:cNvSpPr txBox="1"/>
          <p:nvPr/>
        </p:nvSpPr>
        <p:spPr>
          <a:xfrm>
            <a:off x="1045283" y="5654621"/>
            <a:ext cx="1957023" cy="276999"/>
          </a:xfrm>
          <a:prstGeom prst="rect">
            <a:avLst/>
          </a:prstGeom>
          <a:noFill/>
        </p:spPr>
        <p:txBody>
          <a:bodyPr wrap="square" rtlCol="0">
            <a:spAutoFit/>
          </a:bodyPr>
          <a:lstStyle/>
          <a:p>
            <a:r>
              <a:rPr lang="es-CO" sz="1200" dirty="0"/>
              <a:t>Aumentaron 11.84%</a:t>
            </a:r>
          </a:p>
        </p:txBody>
      </p:sp>
      <p:pic>
        <p:nvPicPr>
          <p:cNvPr id="1026" name="Picture 2" descr="Resultado de imagen para grupo argos">
            <a:extLst>
              <a:ext uri="{FF2B5EF4-FFF2-40B4-BE49-F238E27FC236}">
                <a16:creationId xmlns:a16="http://schemas.microsoft.com/office/drawing/2014/main" id="{00F54D46-E9F1-4D97-A908-5CAB8176EE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7443" y="4661922"/>
            <a:ext cx="1758368" cy="78401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37DDD44-B370-4A88-AC0B-E4CB901832A5}"/>
              </a:ext>
            </a:extLst>
          </p:cNvPr>
          <p:cNvSpPr txBox="1"/>
          <p:nvPr/>
        </p:nvSpPr>
        <p:spPr>
          <a:xfrm>
            <a:off x="3435493" y="5654621"/>
            <a:ext cx="2162745" cy="276999"/>
          </a:xfrm>
          <a:prstGeom prst="rect">
            <a:avLst/>
          </a:prstGeom>
          <a:noFill/>
        </p:spPr>
        <p:txBody>
          <a:bodyPr wrap="square" rtlCol="0">
            <a:spAutoFit/>
          </a:bodyPr>
          <a:lstStyle/>
          <a:p>
            <a:r>
              <a:rPr lang="es-CO" sz="1200" dirty="0"/>
              <a:t>Aumentaron  -14.59%</a:t>
            </a:r>
          </a:p>
        </p:txBody>
      </p:sp>
      <p:sp>
        <p:nvSpPr>
          <p:cNvPr id="20" name="Flecha: hacia abajo 19">
            <a:extLst>
              <a:ext uri="{FF2B5EF4-FFF2-40B4-BE49-F238E27FC236}">
                <a16:creationId xmlns:a16="http://schemas.microsoft.com/office/drawing/2014/main" id="{CD12CD42-D0A4-42C6-B9C4-33BA8BB91287}"/>
              </a:ext>
            </a:extLst>
          </p:cNvPr>
          <p:cNvSpPr/>
          <p:nvPr/>
        </p:nvSpPr>
        <p:spPr>
          <a:xfrm>
            <a:off x="5598238" y="4790635"/>
            <a:ext cx="497761" cy="5113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143430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5030079" y="6520419"/>
            <a:ext cx="716192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765127" y="249913"/>
            <a:ext cx="10718951"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447991" y="1239951"/>
            <a:ext cx="9296019"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FEBRERO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765127" y="1967458"/>
            <a:ext cx="6799829" cy="923330"/>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$2,399,253,366 (0,51%)</a:t>
            </a:r>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7850678" y="1652618"/>
            <a:ext cx="3968957" cy="2095252"/>
          </a:xfrm>
          <a:prstGeom prst="rect">
            <a:avLst/>
          </a:prstGeom>
        </p:spPr>
      </p:pic>
      <p:sp>
        <p:nvSpPr>
          <p:cNvPr id="3" name="Rectángulo 2">
            <a:extLst>
              <a:ext uri="{FF2B5EF4-FFF2-40B4-BE49-F238E27FC236}">
                <a16:creationId xmlns:a16="http://schemas.microsoft.com/office/drawing/2014/main" id="{32080588-4FE4-4ED0-9F55-7B05594709BE}"/>
              </a:ext>
            </a:extLst>
          </p:cNvPr>
          <p:cNvSpPr/>
          <p:nvPr/>
        </p:nvSpPr>
        <p:spPr>
          <a:xfrm>
            <a:off x="765126" y="3101538"/>
            <a:ext cx="7881127" cy="2661732"/>
          </a:xfrm>
          <a:prstGeom prst="rect">
            <a:avLst/>
          </a:prstGeom>
        </p:spPr>
        <p:txBody>
          <a:bodyPr wrap="square">
            <a:spAutoFit/>
          </a:bodyPr>
          <a:lstStyle/>
          <a:p>
            <a:r>
              <a:rPr lang="es-CO" b="1" dirty="0">
                <a:solidFill>
                  <a:srgbClr val="000A8B"/>
                </a:solidFill>
              </a:rPr>
              <a:t>Rendimientos Financieros CDT En Proceso de Extinción</a:t>
            </a:r>
          </a:p>
          <a:p>
            <a:endParaRPr lang="es-CO" b="1" dirty="0">
              <a:solidFill>
                <a:srgbClr val="000A8B"/>
              </a:solidFill>
            </a:endParaRPr>
          </a:p>
          <a:p>
            <a:pPr marL="285750" indent="-285750" algn="just">
              <a:buFont typeface="Arial" panose="020B0604020202020204" pitchFamily="34" charset="0"/>
              <a:buChar char="•"/>
            </a:pPr>
            <a:r>
              <a:rPr lang="es-CO" dirty="0"/>
              <a:t>CDT Bancolombia</a:t>
            </a:r>
            <a:r>
              <a:rPr lang="es-CO" b="1" dirty="0">
                <a:solidFill>
                  <a:srgbClr val="000A8B"/>
                </a:solidFill>
              </a:rPr>
              <a:t>             </a:t>
            </a:r>
            <a:r>
              <a:rPr lang="es-CO" dirty="0"/>
              <a:t>$324,500,000      09/02/2020</a:t>
            </a:r>
          </a:p>
          <a:p>
            <a:pPr marL="285750" indent="-285750" algn="just">
              <a:buFont typeface="Arial" panose="020B0604020202020204" pitchFamily="34" charset="0"/>
              <a:buChar char="•"/>
            </a:pPr>
            <a:r>
              <a:rPr lang="es-CO" dirty="0"/>
              <a:t>CDT Banco Bogotá            $324,500,000     11/02/2020</a:t>
            </a:r>
          </a:p>
          <a:p>
            <a:pPr marL="285750" indent="-285750" algn="just">
              <a:buFont typeface="Arial" panose="020B0604020202020204" pitchFamily="34" charset="0"/>
              <a:buChar char="•"/>
            </a:pPr>
            <a:r>
              <a:rPr lang="es-CO" dirty="0"/>
              <a:t>CDT Banco Popular           $773,320,000     24/02/2020</a:t>
            </a:r>
          </a:p>
          <a:p>
            <a:pPr marL="285750" indent="-285750" algn="just">
              <a:buFont typeface="Arial" panose="020B0604020202020204" pitchFamily="34" charset="0"/>
              <a:buChar char="•"/>
            </a:pPr>
            <a:r>
              <a:rPr lang="es-CO" dirty="0"/>
              <a:t>CDT Banco ITAU                $765,960,000      24/02/2020</a:t>
            </a:r>
          </a:p>
          <a:p>
            <a:pPr marL="285750" indent="-285750" algn="just">
              <a:buFont typeface="Arial" panose="020B0604020202020204" pitchFamily="34" charset="0"/>
              <a:buChar char="•"/>
            </a:pPr>
            <a:r>
              <a:rPr lang="es-CO" dirty="0"/>
              <a:t>CDT Banco Davivienda     $765,960,000     24/02/2020</a:t>
            </a:r>
          </a:p>
          <a:p>
            <a:pPr marL="285750" indent="-285750" algn="just">
              <a:buFont typeface="Arial" panose="020B0604020202020204" pitchFamily="34" charset="0"/>
              <a:buChar char="•"/>
            </a:pPr>
            <a:r>
              <a:rPr lang="es-CO" dirty="0"/>
              <a:t>CDT Banco BBVA             </a:t>
            </a:r>
            <a:r>
              <a:rPr lang="es-CO" u="sng" dirty="0"/>
              <a:t>$1,210,350,000</a:t>
            </a:r>
            <a:r>
              <a:rPr lang="es-CO" dirty="0"/>
              <a:t>    28/02/2020</a:t>
            </a:r>
          </a:p>
          <a:p>
            <a:r>
              <a:rPr lang="es-CO" dirty="0"/>
              <a:t>                                                $4,164,590,000</a:t>
            </a:r>
          </a:p>
        </p:txBody>
      </p:sp>
      <p:sp>
        <p:nvSpPr>
          <p:cNvPr id="11" name="CuadroTexto 10">
            <a:extLst>
              <a:ext uri="{FF2B5EF4-FFF2-40B4-BE49-F238E27FC236}">
                <a16:creationId xmlns:a16="http://schemas.microsoft.com/office/drawing/2014/main" id="{D89CF6E4-35D1-425C-BFCE-3003FEEE6A7B}"/>
              </a:ext>
            </a:extLst>
          </p:cNvPr>
          <p:cNvSpPr txBox="1"/>
          <p:nvPr/>
        </p:nvSpPr>
        <p:spPr>
          <a:xfrm>
            <a:off x="8529159" y="3651963"/>
            <a:ext cx="3576197" cy="1754326"/>
          </a:xfrm>
          <a:prstGeom prst="rect">
            <a:avLst/>
          </a:prstGeom>
          <a:noFill/>
        </p:spPr>
        <p:txBody>
          <a:bodyPr wrap="square" rtlCol="0">
            <a:spAutoFit/>
          </a:bodyPr>
          <a:lstStyle/>
          <a:p>
            <a:r>
              <a:rPr lang="es-CO" dirty="0"/>
              <a:t> 4.96%</a:t>
            </a:r>
          </a:p>
          <a:p>
            <a:r>
              <a:rPr lang="es-CO" dirty="0"/>
              <a:t> 5.07%</a:t>
            </a:r>
          </a:p>
          <a:p>
            <a:r>
              <a:rPr lang="es-CO" dirty="0"/>
              <a:t> 5.15%</a:t>
            </a:r>
          </a:p>
          <a:p>
            <a:r>
              <a:rPr lang="es-CO" dirty="0"/>
              <a:t> 5.10%</a:t>
            </a:r>
          </a:p>
          <a:p>
            <a:r>
              <a:rPr lang="es-CO" dirty="0"/>
              <a:t> 5.10%</a:t>
            </a:r>
          </a:p>
          <a:p>
            <a:r>
              <a:rPr lang="es-CO" dirty="0"/>
              <a:t> 4.90%</a:t>
            </a:r>
          </a:p>
        </p:txBody>
      </p:sp>
    </p:spTree>
    <p:extLst>
      <p:ext uri="{BB962C8B-B14F-4D97-AF65-F5344CB8AC3E}">
        <p14:creationId xmlns:p14="http://schemas.microsoft.com/office/powerpoint/2010/main" val="413358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4935596" y="6540500"/>
            <a:ext cx="716192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765127" y="249913"/>
            <a:ext cx="10718951"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447991" y="1239951"/>
            <a:ext cx="9296019"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293166"/>
                </a:solidFill>
              </a:rPr>
              <a:t>HECHOS RELEVANTES PORTAFOLIO DE INVERSIONES FEBRERO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765127" y="1967459"/>
            <a:ext cx="7668605" cy="2031325"/>
          </a:xfrm>
          <a:prstGeom prst="rect">
            <a:avLst/>
          </a:prstGeom>
          <a:noFill/>
        </p:spPr>
        <p:txBody>
          <a:bodyPr wrap="square" rtlCol="0">
            <a:spAutoFit/>
          </a:bodyPr>
          <a:lstStyle/>
          <a:p>
            <a:r>
              <a:rPr lang="es-CO" b="1" dirty="0">
                <a:solidFill>
                  <a:srgbClr val="000A8B"/>
                </a:solidFill>
              </a:rPr>
              <a:t>Vencimiento CDT´S en Proceso de Extinción de Dominio</a:t>
            </a:r>
          </a:p>
          <a:p>
            <a:endParaRPr lang="es-CO" b="1" dirty="0">
              <a:solidFill>
                <a:srgbClr val="000A8B"/>
              </a:solidFill>
            </a:endParaRPr>
          </a:p>
          <a:p>
            <a:pPr marL="285750" indent="-285750">
              <a:buFont typeface="Arial" panose="020B0604020202020204" pitchFamily="34" charset="0"/>
              <a:buChar char="•"/>
            </a:pPr>
            <a:r>
              <a:rPr lang="es-CO" dirty="0"/>
              <a:t>En el mes de febrero de 2020 tuvimos vencimientos de 4 CDT por valor de $110.000.000.000 los cuales no fueron reinvertidos teniendo en cuenta que estos recursos serán transferidos a la NACIÓN, los recursos se encuentran temporalmente en FIC para disposición inmediata en las fechas de giro.</a:t>
            </a:r>
          </a:p>
          <a:p>
            <a:r>
              <a:rPr lang="es-CO" b="1" dirty="0">
                <a:solidFill>
                  <a:srgbClr val="000A8B"/>
                </a:solidFill>
              </a:rPr>
              <a:t> </a:t>
            </a: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8298842" y="1963648"/>
            <a:ext cx="3529364" cy="1863186"/>
          </a:xfrm>
          <a:prstGeom prst="rect">
            <a:avLst/>
          </a:prstGeom>
        </p:spPr>
      </p:pic>
      <p:pic>
        <p:nvPicPr>
          <p:cNvPr id="4100" name="Picture 4" descr="Resultado de imagen de banco popular">
            <a:extLst>
              <a:ext uri="{FF2B5EF4-FFF2-40B4-BE49-F238E27FC236}">
                <a16:creationId xmlns:a16="http://schemas.microsoft.com/office/drawing/2014/main" id="{6B3B5F71-DD9A-45FC-BA1D-BDB63ABEAA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395" b="33557"/>
          <a:stretch/>
        </p:blipFill>
        <p:spPr bwMode="auto">
          <a:xfrm>
            <a:off x="1169347" y="4606146"/>
            <a:ext cx="2390863" cy="716749"/>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A16B1721-B0FB-42C8-8EF3-C56A5D793CBB}"/>
              </a:ext>
            </a:extLst>
          </p:cNvPr>
          <p:cNvSpPr/>
          <p:nvPr/>
        </p:nvSpPr>
        <p:spPr>
          <a:xfrm>
            <a:off x="1227509" y="5311737"/>
            <a:ext cx="1762021" cy="369332"/>
          </a:xfrm>
          <a:prstGeom prst="rect">
            <a:avLst/>
          </a:prstGeom>
        </p:spPr>
        <p:txBody>
          <a:bodyPr wrap="none">
            <a:spAutoFit/>
          </a:bodyPr>
          <a:lstStyle/>
          <a:p>
            <a:r>
              <a:rPr lang="es-CO" dirty="0"/>
              <a:t>$20.000.000.000</a:t>
            </a:r>
          </a:p>
        </p:txBody>
      </p:sp>
      <p:pic>
        <p:nvPicPr>
          <p:cNvPr id="4102" name="Picture 6" descr="Resultado de imagen de banco BBVA">
            <a:extLst>
              <a:ext uri="{FF2B5EF4-FFF2-40B4-BE49-F238E27FC236}">
                <a16:creationId xmlns:a16="http://schemas.microsoft.com/office/drawing/2014/main" id="{B7E0C882-48CB-4D2F-9A8A-C2D5985611C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5339" b="29915"/>
          <a:stretch/>
        </p:blipFill>
        <p:spPr bwMode="auto">
          <a:xfrm>
            <a:off x="4351299" y="4753889"/>
            <a:ext cx="1744701" cy="42126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24622F1B-1DFB-424A-955C-BB99C5D3C32E}"/>
              </a:ext>
            </a:extLst>
          </p:cNvPr>
          <p:cNvSpPr/>
          <p:nvPr/>
        </p:nvSpPr>
        <p:spPr>
          <a:xfrm>
            <a:off x="4021246" y="5306558"/>
            <a:ext cx="1762021" cy="369332"/>
          </a:xfrm>
          <a:prstGeom prst="rect">
            <a:avLst/>
          </a:prstGeom>
        </p:spPr>
        <p:txBody>
          <a:bodyPr wrap="none">
            <a:spAutoFit/>
          </a:bodyPr>
          <a:lstStyle/>
          <a:p>
            <a:r>
              <a:rPr lang="es-CO" dirty="0"/>
              <a:t>$50.000.000.000</a:t>
            </a:r>
          </a:p>
        </p:txBody>
      </p:sp>
      <p:pic>
        <p:nvPicPr>
          <p:cNvPr id="4104" name="Picture 8" descr="Resultado de imagen de banco davivienda">
            <a:extLst>
              <a:ext uri="{FF2B5EF4-FFF2-40B4-BE49-F238E27FC236}">
                <a16:creationId xmlns:a16="http://schemas.microsoft.com/office/drawing/2014/main" id="{D8DB5362-EC9E-4F5C-A817-E264591EA7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7717" y="4445948"/>
            <a:ext cx="1602996" cy="975744"/>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511B9BD1-B3F9-4C9D-A273-43A3BC564BA3}"/>
              </a:ext>
            </a:extLst>
          </p:cNvPr>
          <p:cNvSpPr/>
          <p:nvPr/>
        </p:nvSpPr>
        <p:spPr>
          <a:xfrm>
            <a:off x="6754536" y="5310399"/>
            <a:ext cx="1762021" cy="369332"/>
          </a:xfrm>
          <a:prstGeom prst="rect">
            <a:avLst/>
          </a:prstGeom>
        </p:spPr>
        <p:txBody>
          <a:bodyPr wrap="none">
            <a:spAutoFit/>
          </a:bodyPr>
          <a:lstStyle/>
          <a:p>
            <a:r>
              <a:rPr lang="es-CO" dirty="0"/>
              <a:t>$20.000.000.000</a:t>
            </a:r>
          </a:p>
        </p:txBody>
      </p:sp>
      <p:pic>
        <p:nvPicPr>
          <p:cNvPr id="4106" name="Picture 10" descr="Resultado de imagen de itau">
            <a:extLst>
              <a:ext uri="{FF2B5EF4-FFF2-40B4-BE49-F238E27FC236}">
                <a16:creationId xmlns:a16="http://schemas.microsoft.com/office/drawing/2014/main" id="{4EF10195-513F-45C1-AFB9-594A977D63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63507" y="4399795"/>
            <a:ext cx="1909720" cy="1129449"/>
          </a:xfrm>
          <a:prstGeom prst="rect">
            <a:avLst/>
          </a:prstGeom>
          <a:noFill/>
          <a:extLst>
            <a:ext uri="{909E8E84-426E-40DD-AFC4-6F175D3DCCD1}">
              <a14:hiddenFill xmlns:a14="http://schemas.microsoft.com/office/drawing/2010/main">
                <a:solidFill>
                  <a:srgbClr val="FFFFFF"/>
                </a:solidFill>
              </a14:hiddenFill>
            </a:ext>
          </a:extLst>
        </p:spPr>
      </p:pic>
      <p:sp>
        <p:nvSpPr>
          <p:cNvPr id="20" name="Rectángulo 19">
            <a:extLst>
              <a:ext uri="{FF2B5EF4-FFF2-40B4-BE49-F238E27FC236}">
                <a16:creationId xmlns:a16="http://schemas.microsoft.com/office/drawing/2014/main" id="{4B3084EE-55CF-428E-8C81-CA5EE3D98140}"/>
              </a:ext>
            </a:extLst>
          </p:cNvPr>
          <p:cNvSpPr/>
          <p:nvPr/>
        </p:nvSpPr>
        <p:spPr>
          <a:xfrm>
            <a:off x="9521206" y="5302571"/>
            <a:ext cx="1762021" cy="369332"/>
          </a:xfrm>
          <a:prstGeom prst="rect">
            <a:avLst/>
          </a:prstGeom>
        </p:spPr>
        <p:txBody>
          <a:bodyPr wrap="none">
            <a:spAutoFit/>
          </a:bodyPr>
          <a:lstStyle/>
          <a:p>
            <a:r>
              <a:rPr lang="es-CO" dirty="0"/>
              <a:t>$20.000.000.000</a:t>
            </a:r>
          </a:p>
        </p:txBody>
      </p:sp>
    </p:spTree>
    <p:extLst>
      <p:ext uri="{BB962C8B-B14F-4D97-AF65-F5344CB8AC3E}">
        <p14:creationId xmlns:p14="http://schemas.microsoft.com/office/powerpoint/2010/main" val="96187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85"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030079" y="6520418"/>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5405349" y="995403"/>
            <a:ext cx="6182665" cy="400110"/>
          </a:xfrm>
          <a:prstGeom prst="rect">
            <a:avLst/>
          </a:prstGeom>
          <a:noFill/>
        </p:spPr>
        <p:txBody>
          <a:bodyPr wrap="square" rtlCol="0">
            <a:spAutoFit/>
          </a:bodyPr>
          <a:lstStyle/>
          <a:p>
            <a:pPr algn="r"/>
            <a:r>
              <a:rPr lang="es-ES" sz="2000" b="1" dirty="0">
                <a:solidFill>
                  <a:srgbClr val="000A8B"/>
                </a:solidFill>
              </a:rPr>
              <a:t>PORTAFOLIO RECURSOS PROPIOS SAE FEBRERO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8534401" y="1647222"/>
            <a:ext cx="2821859"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765127" y="249913"/>
            <a:ext cx="10718951"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5" name="Objeto 4">
            <a:extLst>
              <a:ext uri="{FF2B5EF4-FFF2-40B4-BE49-F238E27FC236}">
                <a16:creationId xmlns:a16="http://schemas.microsoft.com/office/drawing/2014/main" id="{50789102-ADA3-4C21-B8F4-0C3F18A7F5BA}"/>
              </a:ext>
            </a:extLst>
          </p:cNvPr>
          <p:cNvGraphicFramePr>
            <a:graphicFrameLocks noChangeAspect="1"/>
          </p:cNvGraphicFramePr>
          <p:nvPr>
            <p:extLst>
              <p:ext uri="{D42A27DB-BD31-4B8C-83A1-F6EECF244321}">
                <p14:modId xmlns:p14="http://schemas.microsoft.com/office/powerpoint/2010/main" val="2994607637"/>
              </p:ext>
            </p:extLst>
          </p:nvPr>
        </p:nvGraphicFramePr>
        <p:xfrm>
          <a:off x="765127" y="1930967"/>
          <a:ext cx="10842591" cy="1078831"/>
        </p:xfrm>
        <a:graphic>
          <a:graphicData uri="http://schemas.openxmlformats.org/presentationml/2006/ole">
            <mc:AlternateContent xmlns:mc="http://schemas.openxmlformats.org/markup-compatibility/2006">
              <mc:Choice xmlns:v="urn:schemas-microsoft-com:vml" Requires="v">
                <p:oleObj spid="_x0000_s3075" name="Hoja de cálculo" r:id="rId5" imgW="7610470" imgH="1009834" progId="Excel.Sheet.12">
                  <p:embed/>
                </p:oleObj>
              </mc:Choice>
              <mc:Fallback>
                <p:oleObj name="Hoja de cálculo" r:id="rId5" imgW="7610470" imgH="1009834" progId="Excel.Sheet.12">
                  <p:embed/>
                  <p:pic>
                    <p:nvPicPr>
                      <p:cNvPr id="5" name="Objeto 4">
                        <a:extLst>
                          <a:ext uri="{FF2B5EF4-FFF2-40B4-BE49-F238E27FC236}">
                            <a16:creationId xmlns:a16="http://schemas.microsoft.com/office/drawing/2014/main" id="{50789102-ADA3-4C21-B8F4-0C3F18A7F5BA}"/>
                          </a:ext>
                        </a:extLst>
                      </p:cNvPr>
                      <p:cNvPicPr/>
                      <p:nvPr/>
                    </p:nvPicPr>
                    <p:blipFill>
                      <a:blip r:embed="rId6"/>
                      <a:stretch>
                        <a:fillRect/>
                      </a:stretch>
                    </p:blipFill>
                    <p:spPr>
                      <a:xfrm>
                        <a:off x="765127" y="1930967"/>
                        <a:ext cx="10842591" cy="1078831"/>
                      </a:xfrm>
                      <a:prstGeom prst="rect">
                        <a:avLst/>
                      </a:prstGeom>
                    </p:spPr>
                  </p:pic>
                </p:oleObj>
              </mc:Fallback>
            </mc:AlternateContent>
          </a:graphicData>
        </a:graphic>
      </p:graphicFrame>
      <p:graphicFrame>
        <p:nvGraphicFramePr>
          <p:cNvPr id="16" name="Gráfico 15">
            <a:extLst>
              <a:ext uri="{FF2B5EF4-FFF2-40B4-BE49-F238E27FC236}">
                <a16:creationId xmlns:a16="http://schemas.microsoft.com/office/drawing/2014/main" id="{46EB5246-566F-4F34-8CC6-1BCAF66E5F79}"/>
              </a:ext>
            </a:extLst>
          </p:cNvPr>
          <p:cNvGraphicFramePr>
            <a:graphicFrameLocks/>
          </p:cNvGraphicFramePr>
          <p:nvPr>
            <p:extLst>
              <p:ext uri="{D42A27DB-BD31-4B8C-83A1-F6EECF244321}">
                <p14:modId xmlns:p14="http://schemas.microsoft.com/office/powerpoint/2010/main" val="4123228118"/>
              </p:ext>
            </p:extLst>
          </p:nvPr>
        </p:nvGraphicFramePr>
        <p:xfrm>
          <a:off x="94376" y="3257413"/>
          <a:ext cx="6858000" cy="293846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Gráfico 19">
            <a:extLst>
              <a:ext uri="{FF2B5EF4-FFF2-40B4-BE49-F238E27FC236}">
                <a16:creationId xmlns:a16="http://schemas.microsoft.com/office/drawing/2014/main" id="{D7CB253B-9CE2-486D-BBC2-2168C2405FBA}"/>
              </a:ext>
            </a:extLst>
          </p:cNvPr>
          <p:cNvGraphicFramePr>
            <a:graphicFrameLocks/>
          </p:cNvGraphicFramePr>
          <p:nvPr>
            <p:extLst>
              <p:ext uri="{D42A27DB-BD31-4B8C-83A1-F6EECF244321}">
                <p14:modId xmlns:p14="http://schemas.microsoft.com/office/powerpoint/2010/main" val="2658240798"/>
              </p:ext>
            </p:extLst>
          </p:nvPr>
        </p:nvGraphicFramePr>
        <p:xfrm>
          <a:off x="5978709" y="3270859"/>
          <a:ext cx="6488457" cy="2845102"/>
        </p:xfrm>
        <a:graphic>
          <a:graphicData uri="http://schemas.openxmlformats.org/drawingml/2006/chart">
            <c:chart xmlns:c="http://schemas.openxmlformats.org/drawingml/2006/chart" xmlns:r="http://schemas.openxmlformats.org/officeDocument/2006/relationships" r:id="rId8"/>
          </a:graphicData>
        </a:graphic>
      </p:graphicFrame>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7221" y="3240076"/>
            <a:ext cx="10129039" cy="3300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3861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028520"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1284338" y="2393228"/>
            <a:ext cx="9623325" cy="2308324"/>
          </a:xfrm>
          <a:prstGeom prst="rect">
            <a:avLst/>
          </a:prstGeom>
          <a:noFill/>
        </p:spPr>
        <p:txBody>
          <a:bodyPr wrap="square" rtlCol="0">
            <a:spAutoFit/>
          </a:bodyPr>
          <a:lstStyle/>
          <a:p>
            <a:pPr algn="ctr"/>
            <a:r>
              <a:rPr lang="es-CO" sz="4800" b="1" dirty="0">
                <a:solidFill>
                  <a:srgbClr val="002060"/>
                </a:solidFill>
              </a:rPr>
              <a:t>3. SOLICITUDES</a:t>
            </a:r>
          </a:p>
          <a:p>
            <a:pPr algn="ctr"/>
            <a:r>
              <a:rPr lang="es-CO" sz="4800" b="1" dirty="0">
                <a:solidFill>
                  <a:srgbClr val="002060"/>
                </a:solidFill>
              </a:rPr>
              <a:t> VICEPRESIDENCIA ADMINISTRATIVA Y FINANCIERA</a:t>
            </a:r>
            <a:endParaRPr lang="es-ES" sz="4800" b="1" dirty="0">
              <a:solidFill>
                <a:srgbClr val="002060"/>
              </a:solidFill>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765127" y="305680"/>
            <a:ext cx="10718951"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762314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5028520"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8" name="CuadroTexto 7">
            <a:extLst>
              <a:ext uri="{FF2B5EF4-FFF2-40B4-BE49-F238E27FC236}">
                <a16:creationId xmlns:a16="http://schemas.microsoft.com/office/drawing/2014/main" id="{419A5052-D72B-46A3-B736-841E6C7112CC}"/>
              </a:ext>
            </a:extLst>
          </p:cNvPr>
          <p:cNvSpPr txBox="1"/>
          <p:nvPr/>
        </p:nvSpPr>
        <p:spPr>
          <a:xfrm>
            <a:off x="890409" y="2356077"/>
            <a:ext cx="10411181" cy="2308324"/>
          </a:xfrm>
          <a:prstGeom prst="rect">
            <a:avLst/>
          </a:prstGeom>
          <a:noFill/>
        </p:spPr>
        <p:txBody>
          <a:bodyPr wrap="square" rtlCol="0">
            <a:spAutoFit/>
          </a:bodyPr>
          <a:lstStyle/>
          <a:p>
            <a:pPr algn="ctr"/>
            <a:r>
              <a:rPr lang="es-CO" sz="4800" b="1" dirty="0">
                <a:solidFill>
                  <a:srgbClr val="002060"/>
                </a:solidFill>
              </a:rPr>
              <a:t>APROBACIÓN ADICIÓN Y PRÓRROGA CONTRATO SERVICIO DE VIGILANCIA Y SEGURIDAD PRIVADA</a:t>
            </a:r>
            <a:endParaRPr lang="es-ES" sz="4800" b="1" dirty="0">
              <a:solidFill>
                <a:srgbClr val="002060"/>
              </a:solidFill>
            </a:endParaRPr>
          </a:p>
        </p:txBody>
      </p:sp>
    </p:spTree>
    <p:extLst>
      <p:ext uri="{BB962C8B-B14F-4D97-AF65-F5344CB8AC3E}">
        <p14:creationId xmlns:p14="http://schemas.microsoft.com/office/powerpoint/2010/main" val="3210060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337734" y="939038"/>
            <a:ext cx="11612441" cy="3970318"/>
          </a:xfrm>
          <a:prstGeom prst="rect">
            <a:avLst/>
          </a:prstGeom>
        </p:spPr>
        <p:txBody>
          <a:bodyPr wrap="square">
            <a:spAutoFit/>
          </a:bodyPr>
          <a:lstStyle/>
          <a:p>
            <a:pPr algn="just"/>
            <a:endParaRPr lang="es-CO" b="1" dirty="0"/>
          </a:p>
          <a:p>
            <a:pPr algn="just"/>
            <a:r>
              <a:rPr lang="es-ES" b="1" dirty="0"/>
              <a:t>Adicionar y prorrogar el contrato No. 033 de 2018</a:t>
            </a:r>
          </a:p>
          <a:p>
            <a:pPr algn="just"/>
            <a:endParaRPr lang="es-CO" b="1" dirty="0"/>
          </a:p>
          <a:p>
            <a:pPr algn="just"/>
            <a:r>
              <a:rPr lang="es-CO" b="1" dirty="0"/>
              <a:t>Objeto del contrato: </a:t>
            </a:r>
            <a:r>
              <a:rPr lang="es-ES" dirty="0"/>
              <a:t>Contratar la prestación del servicio integral de vigilancia y seguridad privada Fija y Móvil, con armas, sin armas, medio canino, servicio de escolta a persona y medios tecnológicos para la permanente y adecuada protección las sedes y los bienes muebles e inmuebles que son administrados por la SAE SAS, en los cuales se requiera el servicio.</a:t>
            </a:r>
          </a:p>
          <a:p>
            <a:pPr algn="just"/>
            <a:endParaRPr lang="es-ES" dirty="0"/>
          </a:p>
          <a:p>
            <a:pPr algn="just"/>
            <a:r>
              <a:rPr lang="es-CO" b="1" dirty="0"/>
              <a:t>Alcance</a:t>
            </a:r>
            <a:r>
              <a:rPr lang="es-CO" dirty="0"/>
              <a:t>: velar por la seguridad de las instalaciones en donde se encuentran o pueden ser ubicadas las diferentes dependencias de la Sociedad, salvaguardando los bienes muebles e inmuebles, con el fin de preservarlos para la prestación efectiva del servicio, además de prevenir o detener perturbaciones a la seguridad y tranquilidad individual tanto de los funcionarios como de terceros</a:t>
            </a:r>
          </a:p>
          <a:p>
            <a:pPr algn="just"/>
            <a:endParaRPr lang="es-CO" dirty="0"/>
          </a:p>
          <a:p>
            <a:pPr algn="just"/>
            <a:r>
              <a:rPr lang="es-CO" b="1" dirty="0"/>
              <a:t>Valores y plazos iniciales: </a:t>
            </a:r>
            <a:r>
              <a:rPr lang="es-CO" dirty="0"/>
              <a:t>Valor del contrato por $5.733.957.550, con un plazo de ejecución de (24) meses, fecha de inicio el 1 de julio de 2018 y fecha de finalización el 30 de junio de 2020.</a:t>
            </a:r>
            <a:endParaRPr lang="es-ES" dirty="0">
              <a:solidFill>
                <a:srgbClr val="A9A8A9"/>
              </a:solidFill>
              <a:cs typeface="Lato Regular"/>
            </a:endParaRPr>
          </a:p>
        </p:txBody>
      </p:sp>
      <p:sp>
        <p:nvSpPr>
          <p:cNvPr id="2" name="Flecha: a la derecha 1">
            <a:hlinkClick r:id="rId3" action="ppaction://hlinksldjump"/>
            <a:extLst>
              <a:ext uri="{FF2B5EF4-FFF2-40B4-BE49-F238E27FC236}">
                <a16:creationId xmlns:a16="http://schemas.microsoft.com/office/drawing/2014/main" id="{3A822491-27C9-480B-9A3A-AEE91835A264}"/>
              </a:ext>
            </a:extLst>
          </p:cNvPr>
          <p:cNvSpPr/>
          <p:nvPr/>
        </p:nvSpPr>
        <p:spPr>
          <a:xfrm>
            <a:off x="10418453" y="5918964"/>
            <a:ext cx="1313895" cy="6535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b="1" dirty="0"/>
              <a:t>AGUILA DE ORO</a:t>
            </a:r>
            <a:endParaRPr lang="es-CO" sz="1100" b="1" dirty="0"/>
          </a:p>
        </p:txBody>
      </p:sp>
      <p:pic>
        <p:nvPicPr>
          <p:cNvPr id="8" name="Imagen 7">
            <a:extLst>
              <a:ext uri="{FF2B5EF4-FFF2-40B4-BE49-F238E27FC236}">
                <a16:creationId xmlns:a16="http://schemas.microsoft.com/office/drawing/2014/main" id="{D4B79D68-5645-4158-B379-C31BC5B7AD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2704" y="103031"/>
            <a:ext cx="6091563" cy="713105"/>
          </a:xfrm>
          <a:prstGeom prst="rect">
            <a:avLst/>
          </a:prstGeom>
        </p:spPr>
      </p:pic>
      <p:sp>
        <p:nvSpPr>
          <p:cNvPr id="9" name="Rectángulo 8">
            <a:extLst>
              <a:ext uri="{FF2B5EF4-FFF2-40B4-BE49-F238E27FC236}">
                <a16:creationId xmlns:a16="http://schemas.microsoft.com/office/drawing/2014/main" id="{CA74436B-1C2F-4CFE-9761-1304B41EF8F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9433687-3CB6-4AA7-B9A1-1094D93FC079}"/>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84043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89780" y="1129481"/>
            <a:ext cx="11612441" cy="369332"/>
          </a:xfrm>
          <a:prstGeom prst="rect">
            <a:avLst/>
          </a:prstGeom>
        </p:spPr>
        <p:txBody>
          <a:bodyPr wrap="square">
            <a:spAutoFit/>
          </a:bodyPr>
          <a:lstStyle/>
          <a:p>
            <a:pPr algn="ctr">
              <a:defRPr/>
            </a:pPr>
            <a:r>
              <a:rPr lang="es-ES" b="1" dirty="0">
                <a:solidFill>
                  <a:schemeClr val="accent5">
                    <a:lumMod val="75000"/>
                  </a:schemeClr>
                </a:solidFill>
                <a:effectLst>
                  <a:outerShdw blurRad="38100" dist="38100" dir="2700000" algn="tl">
                    <a:srgbClr val="000000">
                      <a:alpha val="43137"/>
                    </a:srgbClr>
                  </a:outerShdw>
                </a:effectLst>
              </a:rPr>
              <a:t>COMPAÑÍA DE SEGURIDAD Y VIGILANCIA AGUILA DE ORO</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7" name="25 CuadroTexto">
            <a:extLst>
              <a:ext uri="{FF2B5EF4-FFF2-40B4-BE49-F238E27FC236}">
                <a16:creationId xmlns:a16="http://schemas.microsoft.com/office/drawing/2014/main" id="{531896FC-81B3-448C-9C2B-1900B6893A3C}"/>
              </a:ext>
            </a:extLst>
          </p:cNvPr>
          <p:cNvSpPr txBox="1">
            <a:spLocks noChangeArrowheads="1"/>
          </p:cNvSpPr>
          <p:nvPr/>
        </p:nvSpPr>
        <p:spPr bwMode="auto">
          <a:xfrm>
            <a:off x="692151" y="4300185"/>
            <a:ext cx="347133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Tx/>
              <a:buNone/>
            </a:pPr>
            <a:r>
              <a:rPr lang="es-ES" altLang="es-CO" sz="1500" dirty="0">
                <a:solidFill>
                  <a:schemeClr val="tx1"/>
                </a:solidFill>
                <a:latin typeface="Arial Black" pitchFamily="34" charset="0"/>
              </a:rPr>
              <a:t>VIGILANCIA CANINA</a:t>
            </a:r>
          </a:p>
        </p:txBody>
      </p:sp>
      <p:sp>
        <p:nvSpPr>
          <p:cNvPr id="8" name="26 CuadroTexto">
            <a:extLst>
              <a:ext uri="{FF2B5EF4-FFF2-40B4-BE49-F238E27FC236}">
                <a16:creationId xmlns:a16="http://schemas.microsoft.com/office/drawing/2014/main" id="{A5521521-F246-4EB1-A6A9-A587601A5EAC}"/>
              </a:ext>
            </a:extLst>
          </p:cNvPr>
          <p:cNvSpPr txBox="1">
            <a:spLocks noChangeArrowheads="1"/>
          </p:cNvSpPr>
          <p:nvPr/>
        </p:nvSpPr>
        <p:spPr bwMode="auto">
          <a:xfrm>
            <a:off x="7771218" y="4147428"/>
            <a:ext cx="4320116"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algn="ctr" eaLnBrk="1" hangingPunct="1">
              <a:spcBef>
                <a:spcPct val="0"/>
              </a:spcBef>
              <a:buClrTx/>
              <a:buFontTx/>
              <a:buNone/>
            </a:pPr>
            <a:r>
              <a:rPr lang="es-ES" altLang="es-CO" sz="1500">
                <a:solidFill>
                  <a:schemeClr val="tx1"/>
                </a:solidFill>
                <a:latin typeface="Arial Black" pitchFamily="34" charset="0"/>
              </a:rPr>
              <a:t>VIGILANCIA ELECTRONICA</a:t>
            </a:r>
          </a:p>
        </p:txBody>
      </p:sp>
      <p:sp>
        <p:nvSpPr>
          <p:cNvPr id="10" name="25 CuadroTexto">
            <a:extLst>
              <a:ext uri="{FF2B5EF4-FFF2-40B4-BE49-F238E27FC236}">
                <a16:creationId xmlns:a16="http://schemas.microsoft.com/office/drawing/2014/main" id="{CA69E196-1838-4B92-AAED-FC4C74E60143}"/>
              </a:ext>
            </a:extLst>
          </p:cNvPr>
          <p:cNvSpPr txBox="1">
            <a:spLocks noChangeArrowheads="1"/>
          </p:cNvSpPr>
          <p:nvPr/>
        </p:nvSpPr>
        <p:spPr bwMode="auto">
          <a:xfrm>
            <a:off x="7871885" y="1671022"/>
            <a:ext cx="37465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 typeface="Arial" charset="0"/>
              <a:buNone/>
            </a:pPr>
            <a:r>
              <a:rPr lang="es-ES" altLang="es-CO" sz="1500" dirty="0">
                <a:solidFill>
                  <a:schemeClr val="tx1"/>
                </a:solidFill>
                <a:latin typeface="Arial Black" pitchFamily="34" charset="0"/>
              </a:rPr>
              <a:t>SERVICIO DE ESCOLTAS</a:t>
            </a:r>
            <a:endParaRPr lang="es-ES" altLang="es-CO" sz="2000" dirty="0">
              <a:solidFill>
                <a:schemeClr val="tx1"/>
              </a:solidFill>
              <a:latin typeface="Arial Black" pitchFamily="34" charset="0"/>
            </a:endParaRPr>
          </a:p>
        </p:txBody>
      </p:sp>
      <p:sp>
        <p:nvSpPr>
          <p:cNvPr id="11" name="Rectángulo 4">
            <a:extLst>
              <a:ext uri="{FF2B5EF4-FFF2-40B4-BE49-F238E27FC236}">
                <a16:creationId xmlns:a16="http://schemas.microsoft.com/office/drawing/2014/main" id="{3DDF4E54-45C7-4606-9947-4179ABC7DB1A}"/>
              </a:ext>
            </a:extLst>
          </p:cNvPr>
          <p:cNvSpPr>
            <a:spLocks noChangeArrowheads="1"/>
          </p:cNvSpPr>
          <p:nvPr/>
        </p:nvSpPr>
        <p:spPr bwMode="auto">
          <a:xfrm>
            <a:off x="590551" y="1648003"/>
            <a:ext cx="24929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Tx/>
              <a:buNone/>
            </a:pPr>
            <a:r>
              <a:rPr lang="es-ES" altLang="es-CO" sz="1500" dirty="0">
                <a:solidFill>
                  <a:schemeClr val="tx1"/>
                </a:solidFill>
                <a:latin typeface="Arial Black" pitchFamily="34" charset="0"/>
              </a:rPr>
              <a:t>VIGILANCIA HUMANA</a:t>
            </a:r>
            <a:r>
              <a:rPr lang="es-ES" altLang="es-CO" dirty="0">
                <a:solidFill>
                  <a:schemeClr val="tx1"/>
                </a:solidFill>
                <a:latin typeface="Arial Black" pitchFamily="34" charset="0"/>
              </a:rPr>
              <a:t>	</a:t>
            </a:r>
            <a:endParaRPr lang="es-CO" altLang="es-CO" dirty="0">
              <a:solidFill>
                <a:schemeClr val="tx1"/>
              </a:solidFill>
            </a:endParaRPr>
          </a:p>
        </p:txBody>
      </p:sp>
      <p:sp>
        <p:nvSpPr>
          <p:cNvPr id="12" name="Rectángulo 15">
            <a:extLst>
              <a:ext uri="{FF2B5EF4-FFF2-40B4-BE49-F238E27FC236}">
                <a16:creationId xmlns:a16="http://schemas.microsoft.com/office/drawing/2014/main" id="{EE37C27A-7A77-4D00-9AD8-3039A73A1F78}"/>
              </a:ext>
            </a:extLst>
          </p:cNvPr>
          <p:cNvSpPr>
            <a:spLocks noChangeArrowheads="1"/>
          </p:cNvSpPr>
          <p:nvPr/>
        </p:nvSpPr>
        <p:spPr bwMode="auto">
          <a:xfrm>
            <a:off x="4505498" y="2026666"/>
            <a:ext cx="29672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algn="ctr" eaLnBrk="1" hangingPunct="1">
              <a:spcBef>
                <a:spcPct val="0"/>
              </a:spcBef>
              <a:buClrTx/>
              <a:buFontTx/>
              <a:buNone/>
            </a:pPr>
            <a:r>
              <a:rPr lang="es-ES" altLang="es-CO" sz="1500" dirty="0">
                <a:solidFill>
                  <a:schemeClr val="tx1"/>
                </a:solidFill>
                <a:latin typeface="Arial Black" pitchFamily="34" charset="0"/>
              </a:rPr>
              <a:t>ESTUDIOS DE SEGURIDAD</a:t>
            </a:r>
          </a:p>
          <a:p>
            <a:pPr algn="ctr" eaLnBrk="1" hangingPunct="1">
              <a:spcBef>
                <a:spcPct val="0"/>
              </a:spcBef>
              <a:buClrTx/>
              <a:buFontTx/>
              <a:buNone/>
            </a:pPr>
            <a:r>
              <a:rPr lang="es-ES" altLang="es-CO" sz="1500" dirty="0">
                <a:solidFill>
                  <a:schemeClr val="tx1"/>
                </a:solidFill>
                <a:latin typeface="Arial Black" pitchFamily="34" charset="0"/>
              </a:rPr>
              <a:t>CAPACITACIONES</a:t>
            </a:r>
            <a:r>
              <a:rPr lang="es-ES" altLang="es-CO" dirty="0">
                <a:solidFill>
                  <a:schemeClr val="tx1"/>
                </a:solidFill>
                <a:latin typeface="Arial Black" pitchFamily="34" charset="0"/>
              </a:rPr>
              <a:t>	</a:t>
            </a:r>
            <a:endParaRPr lang="es-CO" altLang="es-CO" dirty="0">
              <a:solidFill>
                <a:schemeClr val="tx1"/>
              </a:solidFill>
            </a:endParaRPr>
          </a:p>
        </p:txBody>
      </p:sp>
      <p:pic>
        <p:nvPicPr>
          <p:cNvPr id="13" name="Picture 2" descr="C:\Documents and Settings\castellanos.nilson.AGUILA\Mis documentos\AOC 2012\PRES COLOR AOC\FOTOS\IMG_0784-1.JPG">
            <a:hlinkClick r:id="rId3" action="ppaction://hlinksldjump"/>
            <a:extLst>
              <a:ext uri="{FF2B5EF4-FFF2-40B4-BE49-F238E27FC236}">
                <a16:creationId xmlns:a16="http://schemas.microsoft.com/office/drawing/2014/main" id="{61ED5D0D-2636-4D07-8CCF-E824B83A0E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1" y="4624388"/>
            <a:ext cx="364913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C:\Documents and Settings\castellanos.nilson.AGUILA\Mis documentos\AOC 2012\PRES COLOR AOC\FOTOS\IMG_0915.JPG">
            <a:extLst>
              <a:ext uri="{FF2B5EF4-FFF2-40B4-BE49-F238E27FC236}">
                <a16:creationId xmlns:a16="http://schemas.microsoft.com/office/drawing/2014/main" id="{3481E79B-1B34-414A-9E60-D4D99788D1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7133" y="2199721"/>
            <a:ext cx="3556000"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C:\Documents and Settings\castellanos.nilson.AGUILA\Mis documentos\AOC 2012\PRES COLOR AOC\FOTOS\IMG_0637.JPG">
            <a:hlinkClick r:id="rId6" action="ppaction://hlinksldjump"/>
            <a:extLst>
              <a:ext uri="{FF2B5EF4-FFF2-40B4-BE49-F238E27FC236}">
                <a16:creationId xmlns:a16="http://schemas.microsoft.com/office/drawing/2014/main" id="{ADF5CEFF-ED4F-408D-877F-0F18C85CC7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6585" y="2112407"/>
            <a:ext cx="25527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n 7">
            <a:hlinkClick r:id="rId8" action="ppaction://hlinksldjump"/>
            <a:extLst>
              <a:ext uri="{FF2B5EF4-FFF2-40B4-BE49-F238E27FC236}">
                <a16:creationId xmlns:a16="http://schemas.microsoft.com/office/drawing/2014/main" id="{DE2D4EA2-64E7-4F73-BCD9-7B6CA51C7614}"/>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41283" y="2707028"/>
            <a:ext cx="3194051"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 descr="C:\Documents and Settings\castellanos.nilson.AGUILA\Mis documentos\AOC 2012\PRES COLOR AOC\FOTOS\IMG_1006.JPG">
            <a:hlinkClick r:id="rId10" action="ppaction://hlinksldjump"/>
            <a:extLst>
              <a:ext uri="{FF2B5EF4-FFF2-40B4-BE49-F238E27FC236}">
                <a16:creationId xmlns:a16="http://schemas.microsoft.com/office/drawing/2014/main" id="{FADF690A-6D26-4720-832B-B1D19ABE99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51158" y="4499509"/>
            <a:ext cx="356023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n 36">
            <a:extLst>
              <a:ext uri="{FF2B5EF4-FFF2-40B4-BE49-F238E27FC236}">
                <a16:creationId xmlns:a16="http://schemas.microsoft.com/office/drawing/2014/main" id="{C5EABB41-4E19-43FC-9B79-955EC636AA7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10657" y="135787"/>
            <a:ext cx="6091563" cy="713105"/>
          </a:xfrm>
          <a:prstGeom prst="rect">
            <a:avLst/>
          </a:prstGeom>
        </p:spPr>
      </p:pic>
      <p:sp>
        <p:nvSpPr>
          <p:cNvPr id="17" name="Rectángulo 16">
            <a:extLst>
              <a:ext uri="{FF2B5EF4-FFF2-40B4-BE49-F238E27FC236}">
                <a16:creationId xmlns:a16="http://schemas.microsoft.com/office/drawing/2014/main" id="{E16D3DB2-0D61-4A22-9C6D-694AE3B8D1C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570830A4-D3D7-4FBD-8F9D-0924D5A6D700}"/>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146186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7" name="Rectángulo 6">
            <a:extLst>
              <a:ext uri="{FF2B5EF4-FFF2-40B4-BE49-F238E27FC236}">
                <a16:creationId xmlns:a16="http://schemas.microsoft.com/office/drawing/2014/main" id="{4B86D5B0-17A7-45B3-9F32-D08874E5078B}"/>
              </a:ext>
            </a:extLst>
          </p:cNvPr>
          <p:cNvSpPr/>
          <p:nvPr/>
        </p:nvSpPr>
        <p:spPr>
          <a:xfrm>
            <a:off x="580007" y="1087089"/>
            <a:ext cx="11274260" cy="4247317"/>
          </a:xfrm>
          <a:prstGeom prst="rect">
            <a:avLst/>
          </a:prstGeom>
        </p:spPr>
        <p:txBody>
          <a:bodyPr wrap="square">
            <a:spAutoFit/>
          </a:bodyPr>
          <a:lstStyle/>
          <a:p>
            <a:pPr algn="ctr">
              <a:defRPr/>
            </a:pPr>
            <a:r>
              <a:rPr lang="es-ES" b="1" dirty="0">
                <a:solidFill>
                  <a:schemeClr val="accent5">
                    <a:lumMod val="75000"/>
                  </a:schemeClr>
                </a:solidFill>
                <a:effectLst>
                  <a:outerShdw blurRad="38100" dist="38100" dir="2700000" algn="tl">
                    <a:srgbClr val="000000">
                      <a:alpha val="43137"/>
                    </a:srgbClr>
                  </a:outerShdw>
                </a:effectLst>
              </a:rPr>
              <a:t>VENTAJAS DE AGUILA DE ORO DE COLOMBIA LTDA</a:t>
            </a:r>
          </a:p>
          <a:p>
            <a:pPr algn="ctr">
              <a:defRPr/>
            </a:pPr>
            <a:endParaRPr lang="es-ES" sz="1200" dirty="0"/>
          </a:p>
          <a:p>
            <a:pPr marL="285750" indent="-285750" algn="just">
              <a:buFont typeface="Arial" panose="020B0604020202020204" pitchFamily="34" charset="0"/>
              <a:buChar char="•"/>
              <a:defRPr/>
            </a:pPr>
            <a:r>
              <a:rPr lang="es-ES" sz="1600" dirty="0"/>
              <a:t>Capacidad para la prestación de todos los servicios de seguridad privada: vigilancia fija y móvil, con armas y sin armas, con medio canino. La adaptabilidad a las necesidades de cada cliente y el rediseño constante de las consignas particulares en los puestos de trabajo. </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Experiencia y cubrimiento geográfico en Bogotá y todo el territorio nacional.</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Estricto proceso de selección de personal.</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Planes de desarrollo y bienestar implementados, dirigidos a potenciar las virtudes de nuestros colaboradores, generando estabilidad laboral, mejorando la calidad de vida y desarrollo profesional.</a:t>
            </a:r>
          </a:p>
          <a:p>
            <a:pPr>
              <a:buFont typeface="Arial" charset="0"/>
              <a:buChar char="•"/>
              <a:defRPr/>
            </a:pPr>
            <a:endParaRPr lang="es-ES" sz="1600" dirty="0"/>
          </a:p>
          <a:p>
            <a:pPr marL="285750" indent="-285750">
              <a:buFont typeface="Arial" panose="020B0604020202020204" pitchFamily="34" charset="0"/>
              <a:buChar char="•"/>
              <a:defRPr/>
            </a:pPr>
            <a:r>
              <a:rPr lang="es-ES" sz="1600" dirty="0"/>
              <a:t>Estricto cumplimiento normativo en los aspectos salariales y prestacionales de nuestros colaboradores.</a:t>
            </a:r>
          </a:p>
          <a:p>
            <a:pPr>
              <a:buFont typeface="Arial" charset="0"/>
              <a:buChar char="•"/>
              <a:defRPr/>
            </a:pPr>
            <a:endParaRPr lang="es-ES" sz="1600" dirty="0"/>
          </a:p>
          <a:p>
            <a:pPr marL="285750" indent="-285750">
              <a:buFont typeface="Arial" panose="020B0604020202020204" pitchFamily="34" charset="0"/>
              <a:buChar char="•"/>
              <a:defRPr/>
            </a:pPr>
            <a:r>
              <a:rPr lang="es-ES" sz="1600" dirty="0"/>
              <a:t>Soporte en soluciones tecnológicas: Sistemas de Alarma (Protocolo GPRS), Control de Incendios, Circuitos Cerrados de televisión (Tecnología Remota IP), Controles de Accesos, Rastreo Satelital a Vehículos y a Personas.</a:t>
            </a:r>
            <a:endParaRPr lang="es-ES" sz="2400" dirty="0"/>
          </a:p>
        </p:txBody>
      </p:sp>
      <p:pic>
        <p:nvPicPr>
          <p:cNvPr id="10" name="Imagen 9">
            <a:extLst>
              <a:ext uri="{FF2B5EF4-FFF2-40B4-BE49-F238E27FC236}">
                <a16:creationId xmlns:a16="http://schemas.microsoft.com/office/drawing/2014/main" id="{EF6DB989-CA94-45DD-B2FC-54B66F2A3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704" y="125537"/>
            <a:ext cx="6091563" cy="713105"/>
          </a:xfrm>
          <a:prstGeom prst="rect">
            <a:avLst/>
          </a:prstGeom>
        </p:spPr>
      </p:pic>
      <p:sp>
        <p:nvSpPr>
          <p:cNvPr id="8" name="Rectángulo 7">
            <a:extLst>
              <a:ext uri="{FF2B5EF4-FFF2-40B4-BE49-F238E27FC236}">
                <a16:creationId xmlns:a16="http://schemas.microsoft.com/office/drawing/2014/main" id="{664CB245-2B85-4A15-AC44-D075DC8A5D7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6056DE21-809C-42F0-90FB-1A1FF2B2B79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82093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337734" y="1295608"/>
            <a:ext cx="11612441" cy="5078313"/>
          </a:xfrm>
          <a:prstGeom prst="rect">
            <a:avLst/>
          </a:prstGeom>
        </p:spPr>
        <p:txBody>
          <a:bodyPr wrap="square">
            <a:spAutoFit/>
          </a:bodyPr>
          <a:lstStyle/>
          <a:p>
            <a:pPr algn="just"/>
            <a:endParaRPr lang="es-CO" dirty="0"/>
          </a:p>
          <a:p>
            <a:pPr algn="just"/>
            <a:r>
              <a:rPr lang="es-CO" dirty="0"/>
              <a:t>En el mes de Mayo de 2018 se llevó a cabo el Concurso Publico No. 033-2018  por valor de $5.982.363.672 con el fin de contratar el servicio integral de vigilancia y seguridad privada donde se presentaron 4 proponentes:</a:t>
            </a:r>
          </a:p>
          <a:p>
            <a:pPr algn="just"/>
            <a:endParaRPr lang="en-US" dirty="0"/>
          </a:p>
          <a:p>
            <a:pPr marL="457200" indent="-457200" algn="just">
              <a:buFont typeface="+mj-lt"/>
              <a:buAutoNum type="arabicPeriod"/>
            </a:pPr>
            <a:r>
              <a:rPr lang="es-CO" dirty="0"/>
              <a:t>AGUILA DE ORO DE COLOMBIA LTDA</a:t>
            </a:r>
          </a:p>
          <a:p>
            <a:pPr marL="457200" indent="-457200" algn="just">
              <a:buFont typeface="+mj-lt"/>
              <a:buAutoNum type="arabicPeriod"/>
            </a:pPr>
            <a:r>
              <a:rPr lang="es-ES" dirty="0"/>
              <a:t>VIGILANCIA GUAJIRA LTDA </a:t>
            </a:r>
            <a:endParaRPr lang="es-CO" dirty="0"/>
          </a:p>
          <a:p>
            <a:pPr marL="457200" indent="-457200" algn="just">
              <a:buFont typeface="+mj-lt"/>
              <a:buAutoNum type="arabicPeriod"/>
            </a:pPr>
            <a:r>
              <a:rPr lang="es-ES" dirty="0"/>
              <a:t>SEGURIDAD NUEVA ERA LTDA</a:t>
            </a:r>
          </a:p>
          <a:p>
            <a:pPr marL="457200" indent="-457200" algn="just">
              <a:buFont typeface="+mj-lt"/>
              <a:buAutoNum type="arabicPeriod"/>
            </a:pPr>
            <a:r>
              <a:rPr lang="es-ES" dirty="0"/>
              <a:t>SEGURIDAD EL PENTAGONO COLOMBIANO LIMITADA SEPECOL LTDA</a:t>
            </a:r>
            <a:endParaRPr lang="es-CO" dirty="0"/>
          </a:p>
          <a:p>
            <a:pPr algn="just"/>
            <a:endParaRPr lang="es-CO" dirty="0"/>
          </a:p>
          <a:p>
            <a:pPr algn="just"/>
            <a:endParaRPr lang="es-CO" dirty="0"/>
          </a:p>
          <a:p>
            <a:pPr algn="just"/>
            <a:r>
              <a:rPr lang="es-CO" dirty="0"/>
              <a:t>La propuesta mas favorable para SAE en cumplimiento de los requisitos técnicos, financieros, jurídicos y económicos fue la presentada por Águila de Oro de Colombia Ltda, contrato adjudicado el 15 de junio de 2018 por valor de $5.733.957.550. con un ahorro de </a:t>
            </a:r>
            <a:r>
              <a:rPr lang="es-CO" b="1" dirty="0"/>
              <a:t>$248.406.122</a:t>
            </a: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pic>
        <p:nvPicPr>
          <p:cNvPr id="7" name="Imagen 6">
            <a:extLst>
              <a:ext uri="{FF2B5EF4-FFF2-40B4-BE49-F238E27FC236}">
                <a16:creationId xmlns:a16="http://schemas.microsoft.com/office/drawing/2014/main" id="{CBCAF8C1-2195-4CA5-89A7-EAECD840D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612" y="125537"/>
            <a:ext cx="6091563" cy="713105"/>
          </a:xfrm>
          <a:prstGeom prst="rect">
            <a:avLst/>
          </a:prstGeom>
        </p:spPr>
      </p:pic>
      <p:sp>
        <p:nvSpPr>
          <p:cNvPr id="8" name="Rectángulo 7">
            <a:extLst>
              <a:ext uri="{FF2B5EF4-FFF2-40B4-BE49-F238E27FC236}">
                <a16:creationId xmlns:a16="http://schemas.microsoft.com/office/drawing/2014/main" id="{0894B731-9ACE-4B67-9895-C424652D29D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5E3729D-DC97-4514-8CE8-23DF07C39F4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4214179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536414" y="1122899"/>
            <a:ext cx="7917551" cy="601774"/>
          </a:xfrm>
        </p:spPr>
        <p:txBody>
          <a:bodyPr>
            <a:normAutofit fontScale="62500" lnSpcReduction="20000"/>
          </a:bodyPr>
          <a:lstStyle/>
          <a:p>
            <a:endParaRPr lang="es-ES" sz="2400" dirty="0">
              <a:latin typeface="Arial Narrow" panose="020B0606020202030204" pitchFamily="34" charset="0"/>
            </a:endParaRPr>
          </a:p>
          <a:p>
            <a:r>
              <a:rPr lang="es-ES" sz="3200" b="1" dirty="0">
                <a:solidFill>
                  <a:schemeClr val="accent1">
                    <a:lumMod val="75000"/>
                  </a:schemeClr>
                </a:solidFill>
                <a:effectLst>
                  <a:outerShdw blurRad="38100" dist="38100" dir="2700000" algn="tl">
                    <a:srgbClr val="000000">
                      <a:alpha val="43137"/>
                    </a:srgbClr>
                  </a:outerShdw>
                </a:effectLst>
              </a:rPr>
              <a:t>PRINCIPALES</a:t>
            </a:r>
            <a:r>
              <a:rPr lang="es-ES" sz="2400" b="1" dirty="0">
                <a:latin typeface="Arial Narrow" panose="020B0606020202030204" pitchFamily="34" charset="0"/>
              </a:rPr>
              <a:t> </a:t>
            </a:r>
            <a:r>
              <a:rPr lang="es-ES" sz="3200" b="1" dirty="0">
                <a:solidFill>
                  <a:schemeClr val="accent1">
                    <a:lumMod val="75000"/>
                  </a:schemeClr>
                </a:solidFill>
                <a:effectLst>
                  <a:outerShdw blurRad="38100" dist="38100" dir="2700000" algn="tl">
                    <a:srgbClr val="000000">
                      <a:alpha val="43137"/>
                    </a:srgbClr>
                  </a:outerShdw>
                </a:effectLst>
              </a:rPr>
              <a:t>CLIENTES SECTOR PUBLICO AGUILA DE ORO COLOMBIA</a:t>
            </a: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337734" y="939037"/>
            <a:ext cx="11612441" cy="1477328"/>
          </a:xfrm>
          <a:prstGeom prst="rect">
            <a:avLst/>
          </a:prstGeom>
        </p:spPr>
        <p:txBody>
          <a:bodyPr wrap="square">
            <a:spAutoFit/>
          </a:bodyPr>
          <a:lstStyle/>
          <a:p>
            <a:pPr algn="just"/>
            <a:endParaRPr lang="es-CO" dirty="0"/>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pic>
        <p:nvPicPr>
          <p:cNvPr id="7" name="Imagen 6">
            <a:extLst>
              <a:ext uri="{FF2B5EF4-FFF2-40B4-BE49-F238E27FC236}">
                <a16:creationId xmlns:a16="http://schemas.microsoft.com/office/drawing/2014/main" id="{B241888C-B84F-4812-8C88-155C877A5774}"/>
              </a:ext>
            </a:extLst>
          </p:cNvPr>
          <p:cNvPicPr>
            <a:picLocks noChangeAspect="1"/>
          </p:cNvPicPr>
          <p:nvPr/>
        </p:nvPicPr>
        <p:blipFill>
          <a:blip r:embed="rId3"/>
          <a:stretch>
            <a:fillRect/>
          </a:stretch>
        </p:blipFill>
        <p:spPr>
          <a:xfrm>
            <a:off x="723311" y="1977239"/>
            <a:ext cx="10841285" cy="3033726"/>
          </a:xfrm>
          <a:prstGeom prst="rect">
            <a:avLst/>
          </a:prstGeom>
        </p:spPr>
      </p:pic>
      <p:pic>
        <p:nvPicPr>
          <p:cNvPr id="8" name="Imagen 7">
            <a:extLst>
              <a:ext uri="{FF2B5EF4-FFF2-40B4-BE49-F238E27FC236}">
                <a16:creationId xmlns:a16="http://schemas.microsoft.com/office/drawing/2014/main" id="{F80891FA-B99D-41D0-AAFC-1E5AD850AD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8612" y="125537"/>
            <a:ext cx="6091563" cy="713105"/>
          </a:xfrm>
          <a:prstGeom prst="rect">
            <a:avLst/>
          </a:prstGeom>
        </p:spPr>
      </p:pic>
      <p:sp>
        <p:nvSpPr>
          <p:cNvPr id="2" name="Rectángulo 1">
            <a:extLst>
              <a:ext uri="{FF2B5EF4-FFF2-40B4-BE49-F238E27FC236}">
                <a16:creationId xmlns:a16="http://schemas.microsoft.com/office/drawing/2014/main" id="{565A19B7-7E27-48F6-8AD3-D3C021B41ADC}"/>
              </a:ext>
            </a:extLst>
          </p:cNvPr>
          <p:cNvSpPr/>
          <p:nvPr/>
        </p:nvSpPr>
        <p:spPr>
          <a:xfrm>
            <a:off x="853440" y="5732163"/>
            <a:ext cx="11096735" cy="430887"/>
          </a:xfrm>
          <a:prstGeom prst="rect">
            <a:avLst/>
          </a:prstGeom>
        </p:spPr>
        <p:txBody>
          <a:bodyPr wrap="square">
            <a:spAutoFit/>
          </a:bodyPr>
          <a:lstStyle/>
          <a:p>
            <a:pPr algn="just"/>
            <a:r>
              <a:rPr lang="es-ES" sz="1100" dirty="0">
                <a:solidFill>
                  <a:srgbClr val="333333"/>
                </a:solidFill>
                <a:latin typeface="open_sansregular"/>
              </a:rPr>
              <a:t>* ASD empresa de soluciones de Tercerización de Procesos de Negocio BPO (Business </a:t>
            </a:r>
            <a:r>
              <a:rPr lang="es-ES" sz="1100" dirty="0" err="1">
                <a:solidFill>
                  <a:srgbClr val="333333"/>
                </a:solidFill>
                <a:latin typeface="open_sansregular"/>
              </a:rPr>
              <a:t>Process</a:t>
            </a:r>
            <a:r>
              <a:rPr lang="es-ES" sz="1100" dirty="0">
                <a:solidFill>
                  <a:srgbClr val="333333"/>
                </a:solidFill>
                <a:latin typeface="open_sansregular"/>
              </a:rPr>
              <a:t> Outsourcing) y Soluciones Tecnológicas de Información (IT </a:t>
            </a:r>
            <a:r>
              <a:rPr lang="es-ES" sz="1100" dirty="0" err="1">
                <a:solidFill>
                  <a:srgbClr val="333333"/>
                </a:solidFill>
                <a:latin typeface="open_sansregular"/>
              </a:rPr>
              <a:t>Information</a:t>
            </a:r>
            <a:r>
              <a:rPr lang="es-ES" sz="1100" dirty="0">
                <a:solidFill>
                  <a:srgbClr val="333333"/>
                </a:solidFill>
                <a:latin typeface="open_sansregular"/>
              </a:rPr>
              <a:t> </a:t>
            </a:r>
            <a:r>
              <a:rPr lang="es-ES" sz="1100" dirty="0" err="1">
                <a:solidFill>
                  <a:srgbClr val="333333"/>
                </a:solidFill>
                <a:latin typeface="open_sansregular"/>
              </a:rPr>
              <a:t>Technology</a:t>
            </a:r>
            <a:r>
              <a:rPr lang="es-ES" sz="1100" dirty="0">
                <a:solidFill>
                  <a:srgbClr val="333333"/>
                </a:solidFill>
                <a:latin typeface="open_sansregular"/>
              </a:rPr>
              <a:t>) en los sectores Gobierno, Salud, Financiero.</a:t>
            </a:r>
            <a:endParaRPr lang="es-CO" sz="1100" dirty="0"/>
          </a:p>
        </p:txBody>
      </p:sp>
      <p:sp>
        <p:nvSpPr>
          <p:cNvPr id="9" name="Rectángulo 8">
            <a:extLst>
              <a:ext uri="{FF2B5EF4-FFF2-40B4-BE49-F238E27FC236}">
                <a16:creationId xmlns:a16="http://schemas.microsoft.com/office/drawing/2014/main" id="{FEC94DC0-185C-4F93-A6CD-B5E8CB56CAD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75EA140-7618-41E5-A325-82DB30D6A211}"/>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31090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34305" y="103031"/>
            <a:ext cx="2538987"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337734" y="939037"/>
            <a:ext cx="11612441" cy="1754326"/>
          </a:xfrm>
          <a:prstGeom prst="rect">
            <a:avLst/>
          </a:prstGeom>
        </p:spPr>
        <p:txBody>
          <a:bodyPr wrap="square">
            <a:spAutoFit/>
          </a:bodyPr>
          <a:lstStyle/>
          <a:p>
            <a:pPr algn="just"/>
            <a:endParaRPr lang="es-CO" dirty="0"/>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sp>
        <p:nvSpPr>
          <p:cNvPr id="7" name="CuadroTexto 6">
            <a:extLst>
              <a:ext uri="{FF2B5EF4-FFF2-40B4-BE49-F238E27FC236}">
                <a16:creationId xmlns:a16="http://schemas.microsoft.com/office/drawing/2014/main" id="{F4443ED0-84A8-45D7-AEC3-494AC2AF9C0A}"/>
              </a:ext>
            </a:extLst>
          </p:cNvPr>
          <p:cNvSpPr txBox="1"/>
          <p:nvPr/>
        </p:nvSpPr>
        <p:spPr>
          <a:xfrm>
            <a:off x="698932" y="1082540"/>
            <a:ext cx="10989728" cy="5262979"/>
          </a:xfrm>
          <a:prstGeom prst="rect">
            <a:avLst/>
          </a:prstGeom>
          <a:noFill/>
        </p:spPr>
        <p:txBody>
          <a:bodyPr wrap="square" rtlCol="0">
            <a:spAutoFit/>
          </a:bodyPr>
          <a:lstStyle/>
          <a:p>
            <a:pPr lvl="0"/>
            <a:r>
              <a:rPr lang="es-CO" sz="1400" dirty="0">
                <a:latin typeface="Arial Narrow" panose="020B0606020202030204" pitchFamily="34" charset="0"/>
              </a:rPr>
              <a:t>                                               Sede Principal: Calle 93B No. 13 – 47 -  Bogotá</a:t>
            </a:r>
          </a:p>
          <a:p>
            <a:pPr lvl="0"/>
            <a:r>
              <a:rPr lang="es-CO" sz="1400" dirty="0">
                <a:latin typeface="Arial Narrow" panose="020B0606020202030204" pitchFamily="34" charset="0"/>
              </a:rPr>
              <a:t>                                               Regional Centro Oriente Calle 96 No. 13 -11  - Bogotá</a:t>
            </a:r>
          </a:p>
          <a:p>
            <a:pPr lvl="0"/>
            <a:r>
              <a:rPr lang="es-CO" sz="1400" dirty="0">
                <a:latin typeface="Arial Narrow" panose="020B0606020202030204" pitchFamily="34" charset="0"/>
              </a:rPr>
              <a:t>                                               Bodega de Archivo y Gestión Documental Calle 16 No. 36 -13– Bogotá  </a:t>
            </a:r>
          </a:p>
          <a:p>
            <a:pPr lvl="0"/>
            <a:r>
              <a:rPr lang="es-CO" sz="1400" dirty="0">
                <a:latin typeface="Arial Narrow" panose="020B0606020202030204" pitchFamily="34" charset="0"/>
              </a:rPr>
              <a:t>                                               Regional Cali: Carrera 13 No. 12 – 40 </a:t>
            </a:r>
          </a:p>
          <a:p>
            <a:pPr lvl="0"/>
            <a:r>
              <a:rPr lang="es-CO" sz="1400" dirty="0">
                <a:latin typeface="Arial Narrow" panose="020B0606020202030204" pitchFamily="34" charset="0"/>
              </a:rPr>
              <a:t>                                               Regional Medellín: Cra. 43ª No. 14 - 27 </a:t>
            </a:r>
          </a:p>
          <a:p>
            <a:pPr lvl="0"/>
            <a:r>
              <a:rPr lang="es-CO" sz="1400" dirty="0">
                <a:latin typeface="Arial Narrow" panose="020B0606020202030204" pitchFamily="34" charset="0"/>
              </a:rPr>
              <a:t>                                               Regional Barranquilla: Cra 54 No. 72 - 80 </a:t>
            </a:r>
          </a:p>
          <a:p>
            <a:pPr lvl="0"/>
            <a:r>
              <a:rPr lang="es-CO" sz="1400" dirty="0">
                <a:latin typeface="Arial Narrow" panose="020B0606020202030204" pitchFamily="34" charset="0"/>
              </a:rPr>
              <a:t>                                               </a:t>
            </a:r>
            <a:r>
              <a:rPr lang="es-CO" sz="1400" b="1" dirty="0">
                <a:latin typeface="Arial Narrow" panose="020B0606020202030204" pitchFamily="34" charset="0"/>
              </a:rPr>
              <a:t>Inmuebles:</a:t>
            </a:r>
          </a:p>
          <a:p>
            <a:pPr lvl="0"/>
            <a:r>
              <a:rPr lang="es-CO" sz="1400" dirty="0">
                <a:latin typeface="Arial Narrow" panose="020B0606020202030204" pitchFamily="34" charset="0"/>
              </a:rPr>
              <a:t>				   Bogotá: Patio Bonito Cra. 96 c bis No. 42-38 sur  </a:t>
            </a:r>
          </a:p>
          <a:p>
            <a:pPr lvl="0"/>
            <a:r>
              <a:rPr lang="es-ES" sz="1400" b="1" dirty="0">
                <a:solidFill>
                  <a:schemeClr val="accent1">
                    <a:lumMod val="75000"/>
                  </a:schemeClr>
                </a:solidFill>
                <a:latin typeface="Arial Narrow" panose="020B0606020202030204" pitchFamily="34" charset="0"/>
              </a:rPr>
              <a:t>                               </a:t>
            </a:r>
            <a:r>
              <a:rPr lang="es-CO" sz="1400" dirty="0">
                <a:latin typeface="Arial Narrow" panose="020B0606020202030204" pitchFamily="34" charset="0"/>
              </a:rPr>
              <a:t>                Bogotá: Carrera 14 No. 21 -17 Fortaleza I y II</a:t>
            </a:r>
          </a:p>
          <a:p>
            <a:pPr lvl="0"/>
            <a:r>
              <a:rPr lang="es-CO" sz="1400" dirty="0">
                <a:latin typeface="Arial Narrow" panose="020B0606020202030204" pitchFamily="34" charset="0"/>
              </a:rPr>
              <a:t> </a:t>
            </a:r>
            <a:r>
              <a:rPr lang="es-CO" sz="1400" b="1" dirty="0">
                <a:solidFill>
                  <a:schemeClr val="accent1">
                    <a:lumMod val="75000"/>
                  </a:schemeClr>
                </a:solidFill>
                <a:latin typeface="Arial Narrow" panose="020B0606020202030204" pitchFamily="34" charset="0"/>
              </a:rPr>
              <a:t>                                              </a:t>
            </a:r>
            <a:r>
              <a:rPr lang="es-CO" sz="1400" dirty="0">
                <a:latin typeface="Arial Narrow" panose="020B0606020202030204" pitchFamily="34" charset="0"/>
              </a:rPr>
              <a:t>Bogotá: Casa Inmueble Lote 56  Parcelación Guaymaral </a:t>
            </a:r>
          </a:p>
          <a:p>
            <a:pPr lvl="0"/>
            <a:r>
              <a:rPr lang="es-CO" sz="1400" dirty="0">
                <a:latin typeface="Arial Narrow" panose="020B0606020202030204" pitchFamily="34" charset="0"/>
              </a:rPr>
              <a:t>                                               Bogotá - Lote - Calle 175 No. 22 – 10</a:t>
            </a:r>
          </a:p>
          <a:p>
            <a:pPr lvl="0"/>
            <a:r>
              <a:rPr lang="es-CO" sz="1400" dirty="0">
                <a:latin typeface="Arial Narrow" panose="020B0606020202030204" pitchFamily="34" charset="0"/>
              </a:rPr>
              <a:t> </a:t>
            </a:r>
            <a:r>
              <a:rPr lang="es-ES" sz="1400" b="1" dirty="0">
                <a:solidFill>
                  <a:schemeClr val="accent1">
                    <a:lumMod val="75000"/>
                  </a:schemeClr>
                </a:solidFill>
                <a:latin typeface="Arial Narrow" panose="020B0606020202030204" pitchFamily="34" charset="0"/>
              </a:rPr>
              <a:t>Lugares donde se</a:t>
            </a:r>
            <a:r>
              <a:rPr lang="es-CO" sz="1400" dirty="0">
                <a:latin typeface="Arial Narrow" panose="020B0606020202030204" pitchFamily="34" charset="0"/>
              </a:rPr>
              <a:t>                Bogotá: Edificio Gonzalez - Kr 14 # 59 - 77</a:t>
            </a:r>
          </a:p>
          <a:p>
            <a:pPr lvl="0"/>
            <a:r>
              <a:rPr lang="es-CO" sz="1400" dirty="0">
                <a:latin typeface="Arial Narrow" panose="020B0606020202030204" pitchFamily="34" charset="0"/>
              </a:rPr>
              <a:t> </a:t>
            </a:r>
            <a:r>
              <a:rPr lang="es-CO" sz="1400" b="1" dirty="0">
                <a:solidFill>
                  <a:schemeClr val="accent1">
                    <a:lumMod val="75000"/>
                  </a:schemeClr>
                </a:solidFill>
                <a:latin typeface="Arial Narrow" panose="020B0606020202030204" pitchFamily="34" charset="0"/>
              </a:rPr>
              <a:t>Presta el Servicio                 </a:t>
            </a:r>
            <a:r>
              <a:rPr lang="es-CO" sz="1400" dirty="0">
                <a:latin typeface="Arial Narrow" panose="020B0606020202030204" pitchFamily="34" charset="0"/>
              </a:rPr>
              <a:t>Hotel Chinauta Resort – Chinauta</a:t>
            </a:r>
          </a:p>
          <a:p>
            <a:pPr lvl="0"/>
            <a:r>
              <a:rPr lang="es-CO" sz="1400" dirty="0">
                <a:latin typeface="Arial Narrow" panose="020B0606020202030204" pitchFamily="34" charset="0"/>
              </a:rPr>
              <a:t>                                               Bogotá - Lote - Calle 175 No. 22 – 10</a:t>
            </a:r>
          </a:p>
          <a:p>
            <a:pPr lvl="0"/>
            <a:r>
              <a:rPr lang="es-CO" sz="1400" dirty="0">
                <a:latin typeface="Arial Narrow" panose="020B0606020202030204" pitchFamily="34" charset="0"/>
              </a:rPr>
              <a:t>                                               Cajicá - Inmueble Abetos</a:t>
            </a:r>
          </a:p>
          <a:p>
            <a:pPr lvl="0"/>
            <a:r>
              <a:rPr lang="es-CO" sz="1400" dirty="0">
                <a:latin typeface="Arial Narrow" panose="020B0606020202030204" pitchFamily="34" charset="0"/>
              </a:rPr>
              <a:t>                                               Villavicencio: Predio Rural Sebastopol</a:t>
            </a:r>
          </a:p>
          <a:p>
            <a:pPr lvl="0"/>
            <a:r>
              <a:rPr lang="es-CO" sz="1400" dirty="0">
                <a:latin typeface="Arial Narrow" panose="020B0606020202030204" pitchFamily="34" charset="0"/>
              </a:rPr>
              <a:t>                                               Cartagena – Mamonal lote álcalis </a:t>
            </a:r>
          </a:p>
          <a:p>
            <a:pPr lvl="0"/>
            <a:r>
              <a:rPr lang="es-CO" sz="1400" dirty="0">
                <a:latin typeface="Arial Narrow" panose="020B0606020202030204" pitchFamily="34" charset="0"/>
              </a:rPr>
              <a:t>                                               Cartagena: – Barú – Predio Rural – Agua Azul  </a:t>
            </a:r>
          </a:p>
          <a:p>
            <a:r>
              <a:rPr lang="es-CO" sz="1400" dirty="0">
                <a:latin typeface="Arial Narrow" panose="020B0606020202030204" pitchFamily="34" charset="0"/>
              </a:rPr>
              <a:t>                                               Cali: Casa San Fernando Cll.5 #36B-85</a:t>
            </a:r>
          </a:p>
          <a:p>
            <a:r>
              <a:rPr lang="es-CO" sz="1400" dirty="0">
                <a:latin typeface="Arial Narrow" panose="020B0606020202030204" pitchFamily="34" charset="0"/>
              </a:rPr>
              <a:t>                                               Cali: Bodega Manzanares </a:t>
            </a:r>
          </a:p>
          <a:p>
            <a:pPr lvl="0"/>
            <a:r>
              <a:rPr lang="es-CO" sz="1400" dirty="0">
                <a:latin typeface="Arial Narrow" panose="020B0606020202030204" pitchFamily="34" charset="0"/>
              </a:rPr>
              <a:t>                                                Medellín: Inmueble – Proyecto </a:t>
            </a:r>
            <a:r>
              <a:rPr lang="es-CO" sz="1400" dirty="0" err="1">
                <a:latin typeface="Arial Narrow" panose="020B0606020202030204" pitchFamily="34" charset="0"/>
              </a:rPr>
              <a:t>Meritage</a:t>
            </a:r>
            <a:r>
              <a:rPr lang="es-CO" sz="1400" dirty="0">
                <a:latin typeface="Arial Narrow" panose="020B0606020202030204" pitchFamily="34" charset="0"/>
              </a:rPr>
              <a:t> vía las palmas</a:t>
            </a:r>
          </a:p>
          <a:p>
            <a:pPr lvl="0"/>
            <a:r>
              <a:rPr lang="es-CO" sz="1400" dirty="0">
                <a:latin typeface="Arial Narrow" panose="020B0606020202030204" pitchFamily="34" charset="0"/>
              </a:rPr>
              <a:t>                                                Medellín: Inmueble -  Poblado Fundación la Luz  </a:t>
            </a:r>
            <a:r>
              <a:rPr lang="es-CO" sz="1400" dirty="0" err="1">
                <a:latin typeface="Arial Narrow" panose="020B0606020202030204" pitchFamily="34" charset="0"/>
              </a:rPr>
              <a:t>Cll</a:t>
            </a:r>
            <a:r>
              <a:rPr lang="es-CO" sz="1400" dirty="0">
                <a:latin typeface="Arial Narrow" panose="020B0606020202030204" pitchFamily="34" charset="0"/>
              </a:rPr>
              <a:t>. 116 AA Sur No.25-55</a:t>
            </a:r>
          </a:p>
          <a:p>
            <a:pPr lvl="0"/>
            <a:r>
              <a:rPr lang="es-CO" sz="1400" dirty="0">
                <a:latin typeface="Arial Narrow" panose="020B0606020202030204" pitchFamily="34" charset="0"/>
              </a:rPr>
              <a:t>                                                Medellin: Edificio Zuñiga</a:t>
            </a:r>
          </a:p>
          <a:p>
            <a:r>
              <a:rPr lang="es-CO" sz="1400" dirty="0">
                <a:latin typeface="Arial Narrow" panose="020B0606020202030204" pitchFamily="34" charset="0"/>
              </a:rPr>
              <a:t>                                                Demás bienes inmuebles puestos a disposición de la Sociedad y que ameriten este servicio y  para los cuales se solicite.                                      </a:t>
            </a:r>
          </a:p>
        </p:txBody>
      </p:sp>
      <p:sp>
        <p:nvSpPr>
          <p:cNvPr id="8" name="47 Abrir llave">
            <a:extLst>
              <a:ext uri="{FF2B5EF4-FFF2-40B4-BE49-F238E27FC236}">
                <a16:creationId xmlns:a16="http://schemas.microsoft.com/office/drawing/2014/main" id="{914EE8C2-D57A-4153-AB03-727993E671E9}"/>
              </a:ext>
            </a:extLst>
          </p:cNvPr>
          <p:cNvSpPr/>
          <p:nvPr/>
        </p:nvSpPr>
        <p:spPr>
          <a:xfrm>
            <a:off x="2193239" y="1082540"/>
            <a:ext cx="480053" cy="5262979"/>
          </a:xfrm>
          <a:prstGeom prst="leftBrace">
            <a:avLst>
              <a:gd name="adj1" fmla="val 30291"/>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pic>
        <p:nvPicPr>
          <p:cNvPr id="10" name="Imagen 9">
            <a:extLst>
              <a:ext uri="{FF2B5EF4-FFF2-40B4-BE49-F238E27FC236}">
                <a16:creationId xmlns:a16="http://schemas.microsoft.com/office/drawing/2014/main" id="{7CB50FBA-AC44-4D19-9CCE-7DF7D56FD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612" y="140860"/>
            <a:ext cx="6091563" cy="713105"/>
          </a:xfrm>
          <a:prstGeom prst="rect">
            <a:avLst/>
          </a:prstGeom>
        </p:spPr>
      </p:pic>
      <p:sp>
        <p:nvSpPr>
          <p:cNvPr id="9" name="Rectángulo 8">
            <a:extLst>
              <a:ext uri="{FF2B5EF4-FFF2-40B4-BE49-F238E27FC236}">
                <a16:creationId xmlns:a16="http://schemas.microsoft.com/office/drawing/2014/main" id="{CF042E2D-4F37-4B0B-BAAE-E571ED1AF2F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F256A0B3-9809-4015-9383-55A96EFAF66B}"/>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859151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63518" y="1252682"/>
            <a:ext cx="7917551" cy="601774"/>
          </a:xfrm>
        </p:spPr>
        <p:txBody>
          <a:bodyPr>
            <a:noAutofit/>
          </a:bodyPr>
          <a:lstStyle/>
          <a:p>
            <a:r>
              <a:rPr lang="es-ES" sz="1600" b="1" dirty="0">
                <a:latin typeface="Arial Narrow" panose="020B0606020202030204" pitchFamily="34" charset="0"/>
              </a:rPr>
              <a:t>BOGOTA-BODEGA GESTION DOCUMENTAL </a:t>
            </a:r>
          </a:p>
          <a:p>
            <a:r>
              <a:rPr lang="es-ES" sz="1600" b="1" dirty="0" err="1">
                <a:latin typeface="Arial Narrow" panose="020B0606020202030204" pitchFamily="34" charset="0"/>
              </a:rPr>
              <a:t>Cra</a:t>
            </a:r>
            <a:r>
              <a:rPr lang="es-ES" sz="1600" b="1" dirty="0">
                <a:latin typeface="Arial Narrow" panose="020B0606020202030204" pitchFamily="34" charset="0"/>
              </a:rPr>
              <a:t>. 36 N° 15-35 Puente Aranda</a:t>
            </a:r>
          </a:p>
        </p:txBody>
      </p:sp>
      <p:pic>
        <p:nvPicPr>
          <p:cNvPr id="9218" name="Picture 2" descr="IMG_20170708_121334901">
            <a:extLst>
              <a:ext uri="{FF2B5EF4-FFF2-40B4-BE49-F238E27FC236}">
                <a16:creationId xmlns:a16="http://schemas.microsoft.com/office/drawing/2014/main" id="{3A127640-4D5F-48BF-A698-6734CB20B9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2533" y="2412915"/>
            <a:ext cx="6416067" cy="303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4">
            <a:extLst>
              <a:ext uri="{FF2B5EF4-FFF2-40B4-BE49-F238E27FC236}">
                <a16:creationId xmlns:a16="http://schemas.microsoft.com/office/drawing/2014/main" id="{E98441AA-065B-4A54-B48F-9880E34961BE}"/>
              </a:ext>
            </a:extLst>
          </p:cNvPr>
          <p:cNvSpPr>
            <a:spLocks noChangeArrowheads="1"/>
          </p:cNvSpPr>
          <p:nvPr/>
        </p:nvSpPr>
        <p:spPr bwMode="auto">
          <a:xfrm>
            <a:off x="2138159" y="4672585"/>
            <a:ext cx="86519" cy="999541"/>
          </a:xfrm>
          <a:prstGeom prst="upArrow">
            <a:avLst>
              <a:gd name="adj1" fmla="val 50000"/>
              <a:gd name="adj2" fmla="val 188303"/>
            </a:avLst>
          </a:prstGeom>
          <a:solidFill>
            <a:srgbClr val="FFFFFF"/>
          </a:solidFill>
          <a:ln w="9525">
            <a:solidFill>
              <a:srgbClr val="000000"/>
            </a:solidFill>
            <a:miter lim="800000"/>
            <a:headEnd/>
            <a:tailEnd/>
          </a:ln>
        </p:spPr>
        <p:txBody>
          <a:bodyPr vert="eaVert" wrap="square" lIns="68580" tIns="34290" rIns="68580" bIns="34290" numCol="1" anchor="t" anchorCtr="0" compatLnSpc="1">
            <a:prstTxWarp prst="textNoShape">
              <a:avLst/>
            </a:prstTxWarp>
          </a:bodyPr>
          <a:lstStyle/>
          <a:p>
            <a:pPr defTabSz="685800"/>
            <a:endParaRPr lang="es-CO" sz="1350">
              <a:solidFill>
                <a:prstClr val="black"/>
              </a:solidFill>
              <a:latin typeface="Calibri" panose="020F0502020204030204"/>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941158" y="5450092"/>
            <a:ext cx="7439911"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9223" name="Picture 7" descr="IMG_20170708_121649160">
            <a:extLst>
              <a:ext uri="{FF2B5EF4-FFF2-40B4-BE49-F238E27FC236}">
                <a16:creationId xmlns:a16="http://schemas.microsoft.com/office/drawing/2014/main" id="{20406431-8725-44DF-8319-9E5492FB6A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5750" y="2088854"/>
            <a:ext cx="4693717" cy="211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a16="http://schemas.microsoft.com/office/drawing/2014/main" id="{A2D0A68B-13D4-4A2D-8814-91C37DB4903E}"/>
              </a:ext>
            </a:extLst>
          </p:cNvPr>
          <p:cNvSpPr/>
          <p:nvPr/>
        </p:nvSpPr>
        <p:spPr>
          <a:xfrm>
            <a:off x="0" y="5686411"/>
            <a:ext cx="2377574" cy="300082"/>
          </a:xfrm>
          <a:prstGeom prst="rect">
            <a:avLst/>
          </a:prstGeom>
        </p:spPr>
        <p:txBody>
          <a:bodyPr wrap="none">
            <a:spAutoFit/>
          </a:bodyPr>
          <a:lstStyle/>
          <a:p>
            <a:pPr defTabSz="685800"/>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Puerta de ingreso a oficinas </a:t>
            </a:r>
            <a:endParaRPr lang="es-CO" sz="1350" dirty="0">
              <a:solidFill>
                <a:prstClr val="black"/>
              </a:solidFill>
              <a:latin typeface="Calibri" panose="020F0502020204030204"/>
            </a:endParaRPr>
          </a:p>
        </p:txBody>
      </p:sp>
      <p:sp>
        <p:nvSpPr>
          <p:cNvPr id="8" name="Rectángulo 7">
            <a:extLst>
              <a:ext uri="{FF2B5EF4-FFF2-40B4-BE49-F238E27FC236}">
                <a16:creationId xmlns:a16="http://schemas.microsoft.com/office/drawing/2014/main" id="{CF605507-2970-482C-93B4-E759DCBF0035}"/>
              </a:ext>
            </a:extLst>
          </p:cNvPr>
          <p:cNvSpPr/>
          <p:nvPr/>
        </p:nvSpPr>
        <p:spPr>
          <a:xfrm>
            <a:off x="3566165" y="4995905"/>
            <a:ext cx="3488267" cy="507831"/>
          </a:xfrm>
          <a:prstGeom prst="rect">
            <a:avLst/>
          </a:prstGeom>
        </p:spPr>
        <p:txBody>
          <a:bodyPr wrap="square">
            <a:spAutoFit/>
          </a:bodyPr>
          <a:lstStyle/>
          <a:p>
            <a:pPr defTabSz="685800" eaLnBrk="0" fontAlgn="base" hangingPunct="0">
              <a:spcBef>
                <a:spcPct val="0"/>
              </a:spcBef>
              <a:spcAft>
                <a:spcPct val="0"/>
              </a:spcAft>
              <a:tabLst>
                <a:tab pos="2658666" algn="l"/>
              </a:tabLst>
            </a:pPr>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Puerta y portón de ingreso </a:t>
            </a:r>
          </a:p>
          <a:p>
            <a:pPr defTabSz="685800" eaLnBrk="0" fontAlgn="base" hangingPunct="0">
              <a:spcBef>
                <a:spcPct val="0"/>
              </a:spcBef>
              <a:spcAft>
                <a:spcPct val="0"/>
              </a:spcAft>
              <a:tabLst>
                <a:tab pos="2658666" algn="l"/>
              </a:tabLst>
            </a:pPr>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a la bodega SAE </a:t>
            </a:r>
            <a:endParaRPr lang="es-CO" altLang="es-CO" sz="825" dirty="0">
              <a:solidFill>
                <a:prstClr val="black"/>
              </a:solidFill>
              <a:latin typeface="Calibri" panose="020F0502020204030204"/>
            </a:endParaRPr>
          </a:p>
        </p:txBody>
      </p:sp>
      <p:pic>
        <p:nvPicPr>
          <p:cNvPr id="9224" name="Picture 8" descr="IMG_20170708_121448764">
            <a:extLst>
              <a:ext uri="{FF2B5EF4-FFF2-40B4-BE49-F238E27FC236}">
                <a16:creationId xmlns:a16="http://schemas.microsoft.com/office/drawing/2014/main" id="{158093F0-918E-4DA6-9365-6DB588A1EDB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168"/>
          <a:stretch/>
        </p:blipFill>
        <p:spPr bwMode="auto">
          <a:xfrm>
            <a:off x="8007167" y="4414675"/>
            <a:ext cx="2930883" cy="190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5">
            <a:extLst>
              <a:ext uri="{FF2B5EF4-FFF2-40B4-BE49-F238E27FC236}">
                <a16:creationId xmlns:a16="http://schemas.microsoft.com/office/drawing/2014/main" id="{5F46FBEA-4958-40C0-A2D2-48FD3A7A89AE}"/>
              </a:ext>
            </a:extLst>
          </p:cNvPr>
          <p:cNvSpPr>
            <a:spLocks noChangeArrowheads="1"/>
          </p:cNvSpPr>
          <p:nvPr/>
        </p:nvSpPr>
        <p:spPr bwMode="auto">
          <a:xfrm>
            <a:off x="5176727" y="6044471"/>
            <a:ext cx="29491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a:r>
              <a:rPr lang="es-CO" sz="1350" dirty="0">
                <a:solidFill>
                  <a:prstClr val="black"/>
                </a:solidFill>
                <a:latin typeface="Calibri" panose="020F0502020204030204"/>
              </a:rPr>
              <a:t>Al interior de la bodega</a:t>
            </a: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5"/>
          <a:stretch>
            <a:fillRect/>
          </a:stretch>
        </p:blipFill>
        <p:spPr>
          <a:xfrm>
            <a:off x="134305" y="103031"/>
            <a:ext cx="2538987" cy="1038202"/>
          </a:xfrm>
          <a:prstGeom prst="rect">
            <a:avLst/>
          </a:prstGeom>
        </p:spPr>
      </p:pic>
      <p:pic>
        <p:nvPicPr>
          <p:cNvPr id="12" name="Imagen 11">
            <a:extLst>
              <a:ext uri="{FF2B5EF4-FFF2-40B4-BE49-F238E27FC236}">
                <a16:creationId xmlns:a16="http://schemas.microsoft.com/office/drawing/2014/main" id="{A49F6235-0657-4C32-8BD9-FB56AE1693FE}"/>
              </a:ext>
            </a:extLst>
          </p:cNvPr>
          <p:cNvPicPr>
            <a:picLocks noChangeAspect="1"/>
          </p:cNvPicPr>
          <p:nvPr/>
        </p:nvPicPr>
        <p:blipFill>
          <a:blip r:embed="rId6"/>
          <a:stretch>
            <a:fillRect/>
          </a:stretch>
        </p:blipFill>
        <p:spPr>
          <a:xfrm>
            <a:off x="5125750" y="4159724"/>
            <a:ext cx="50977" cy="878966"/>
          </a:xfrm>
          <a:prstGeom prst="rect">
            <a:avLst/>
          </a:prstGeom>
        </p:spPr>
      </p:pic>
      <p:pic>
        <p:nvPicPr>
          <p:cNvPr id="14" name="Imagen 13">
            <a:extLst>
              <a:ext uri="{FF2B5EF4-FFF2-40B4-BE49-F238E27FC236}">
                <a16:creationId xmlns:a16="http://schemas.microsoft.com/office/drawing/2014/main" id="{FE318BA6-477A-44AC-BF1C-EE52273D41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7904" y="161578"/>
            <a:ext cx="6091563" cy="713105"/>
          </a:xfrm>
          <a:prstGeom prst="rect">
            <a:avLst/>
          </a:prstGeom>
        </p:spPr>
      </p:pic>
      <p:sp>
        <p:nvSpPr>
          <p:cNvPr id="15" name="Rectángulo 14">
            <a:extLst>
              <a:ext uri="{FF2B5EF4-FFF2-40B4-BE49-F238E27FC236}">
                <a16:creationId xmlns:a16="http://schemas.microsoft.com/office/drawing/2014/main" id="{3B750705-4494-486C-B7B8-E63D1576BA2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0B6CB811-2BB2-4184-B5B2-35F2EF2C34ED}"/>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541023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B9C0DB-1F7A-4F85-9E17-A2A574A0BEA3}"/>
              </a:ext>
            </a:extLst>
          </p:cNvPr>
          <p:cNvPicPr>
            <a:picLocks noChangeAspect="1"/>
          </p:cNvPicPr>
          <p:nvPr/>
        </p:nvPicPr>
        <p:blipFill>
          <a:blip r:embed="rId2"/>
          <a:stretch>
            <a:fillRect/>
          </a:stretch>
        </p:blipFill>
        <p:spPr>
          <a:xfrm>
            <a:off x="1" y="0"/>
            <a:ext cx="2360103" cy="965056"/>
          </a:xfrm>
          <a:prstGeom prst="rect">
            <a:avLst/>
          </a:prstGeom>
        </p:spPr>
      </p:pic>
      <p:sp>
        <p:nvSpPr>
          <p:cNvPr id="10" name="Rectángulo 9">
            <a:extLst>
              <a:ext uri="{FF2B5EF4-FFF2-40B4-BE49-F238E27FC236}">
                <a16:creationId xmlns:a16="http://schemas.microsoft.com/office/drawing/2014/main" id="{8B838216-C3D7-46F4-AD9F-B75DC8773023}"/>
              </a:ext>
            </a:extLst>
          </p:cNvPr>
          <p:cNvSpPr/>
          <p:nvPr/>
        </p:nvSpPr>
        <p:spPr>
          <a:xfrm>
            <a:off x="492156" y="864282"/>
            <a:ext cx="11162949" cy="6463308"/>
          </a:xfrm>
          <a:prstGeom prst="rect">
            <a:avLst/>
          </a:prstGeom>
        </p:spPr>
        <p:txBody>
          <a:bodyPr wrap="square">
            <a:spAutoFit/>
          </a:bodyPr>
          <a:lstStyle/>
          <a:p>
            <a:r>
              <a:rPr lang="pt-BR" sz="1600" b="1" dirty="0">
                <a:solidFill>
                  <a:schemeClr val="tx1">
                    <a:tint val="75000"/>
                  </a:schemeClr>
                </a:solidFill>
                <a:latin typeface="Arial Narrow" panose="020B0606020202030204" pitchFamily="34" charset="0"/>
              </a:rPr>
              <a:t>BOGOTÁ – PATIO BONITO CRA. 86C Bis No. 42 – 38 </a:t>
            </a:r>
            <a:r>
              <a:rPr lang="pt-BR" sz="1600" b="1" dirty="0" err="1">
                <a:solidFill>
                  <a:schemeClr val="tx1">
                    <a:tint val="75000"/>
                  </a:schemeClr>
                </a:solidFill>
                <a:latin typeface="Arial Narrow" panose="020B0606020202030204" pitchFamily="34" charset="0"/>
              </a:rPr>
              <a:t>sur</a:t>
            </a:r>
            <a:endParaRPr lang="pt-BR" sz="1600" b="1" dirty="0">
              <a:solidFill>
                <a:schemeClr val="tx1">
                  <a:tint val="75000"/>
                </a:schemeClr>
              </a:solidFill>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es-CO" dirty="0">
              <a:solidFill>
                <a:prstClr val="black"/>
              </a:solidFill>
            </a:endParaRPr>
          </a:p>
          <a:p>
            <a:r>
              <a:rPr lang="es-ES" sz="1600" b="1" dirty="0">
                <a:solidFill>
                  <a:schemeClr val="tx1">
                    <a:tint val="75000"/>
                  </a:schemeClr>
                </a:solidFill>
                <a:latin typeface="Arial Narrow" panose="020B0606020202030204" pitchFamily="34" charset="0"/>
              </a:rPr>
              <a:t>Lote 56  Parcelación Guaymaral</a:t>
            </a:r>
          </a:p>
          <a:p>
            <a:endParaRPr lang="pt-BR" sz="1600" b="1" dirty="0">
              <a:solidFill>
                <a:schemeClr val="tx1">
                  <a:tint val="75000"/>
                </a:schemeClr>
              </a:solidFill>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es-ES" dirty="0">
              <a:latin typeface="Arial Narrow" panose="020B0606020202030204" pitchFamily="34" charset="0"/>
            </a:endParaRPr>
          </a:p>
        </p:txBody>
      </p:sp>
      <p:pic>
        <p:nvPicPr>
          <p:cNvPr id="11" name="Picture 2" descr="1429631540675">
            <a:extLst>
              <a:ext uri="{FF2B5EF4-FFF2-40B4-BE49-F238E27FC236}">
                <a16:creationId xmlns:a16="http://schemas.microsoft.com/office/drawing/2014/main" id="{AC7F9CC7-A525-4521-9BD9-8D5DBE0E2E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383" y="1296576"/>
            <a:ext cx="3861389" cy="2297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1429631540135">
            <a:extLst>
              <a:ext uri="{FF2B5EF4-FFF2-40B4-BE49-F238E27FC236}">
                <a16:creationId xmlns:a16="http://schemas.microsoft.com/office/drawing/2014/main" id="{26C7822B-F8F5-4308-964F-B10FED670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3997" y="1308681"/>
            <a:ext cx="4362592" cy="222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n 12">
            <a:extLst>
              <a:ext uri="{FF2B5EF4-FFF2-40B4-BE49-F238E27FC236}">
                <a16:creationId xmlns:a16="http://schemas.microsoft.com/office/drawing/2014/main" id="{603C1B89-3530-4877-884F-A36AD86783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876" y="4421000"/>
            <a:ext cx="5044021" cy="1908487"/>
          </a:xfrm>
          <a:prstGeom prst="rect">
            <a:avLst/>
          </a:prstGeom>
        </p:spPr>
      </p:pic>
      <p:pic>
        <p:nvPicPr>
          <p:cNvPr id="14" name="Imagen 13">
            <a:extLst>
              <a:ext uri="{FF2B5EF4-FFF2-40B4-BE49-F238E27FC236}">
                <a16:creationId xmlns:a16="http://schemas.microsoft.com/office/drawing/2014/main" id="{1B13BC17-540F-4EBB-9805-4DD271AF9B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2527" y="4057481"/>
            <a:ext cx="4665533" cy="2125231"/>
          </a:xfrm>
          <a:prstGeom prst="rect">
            <a:avLst/>
          </a:prstGeom>
        </p:spPr>
      </p:pic>
      <p:pic>
        <p:nvPicPr>
          <p:cNvPr id="9" name="Imagen 8">
            <a:extLst>
              <a:ext uri="{FF2B5EF4-FFF2-40B4-BE49-F238E27FC236}">
                <a16:creationId xmlns:a16="http://schemas.microsoft.com/office/drawing/2014/main" id="{0E8CDA20-184F-4CDD-B2A4-844A871223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8275" y="163803"/>
            <a:ext cx="6091563" cy="713105"/>
          </a:xfrm>
          <a:prstGeom prst="rect">
            <a:avLst/>
          </a:prstGeom>
        </p:spPr>
      </p:pic>
      <p:sp>
        <p:nvSpPr>
          <p:cNvPr id="15" name="Rectángulo 14">
            <a:extLst>
              <a:ext uri="{FF2B5EF4-FFF2-40B4-BE49-F238E27FC236}">
                <a16:creationId xmlns:a16="http://schemas.microsoft.com/office/drawing/2014/main" id="{7C1A6D1B-3197-4395-B671-0F2E3D081BC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624FBA5A-B5EF-49A1-8113-282E1658867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471964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E1CC14-A33A-42CE-8A4F-AC494522AAA5}"/>
              </a:ext>
            </a:extLst>
          </p:cNvPr>
          <p:cNvPicPr>
            <a:picLocks noChangeAspect="1"/>
          </p:cNvPicPr>
          <p:nvPr/>
        </p:nvPicPr>
        <p:blipFill>
          <a:blip r:embed="rId2"/>
          <a:stretch>
            <a:fillRect/>
          </a:stretch>
        </p:blipFill>
        <p:spPr>
          <a:xfrm>
            <a:off x="0" y="3107"/>
            <a:ext cx="2088859" cy="854143"/>
          </a:xfrm>
          <a:prstGeom prst="rect">
            <a:avLst/>
          </a:prstGeom>
        </p:spPr>
      </p:pic>
      <p:pic>
        <p:nvPicPr>
          <p:cNvPr id="14" name="Imagen 13">
            <a:extLst>
              <a:ext uri="{FF2B5EF4-FFF2-40B4-BE49-F238E27FC236}">
                <a16:creationId xmlns:a16="http://schemas.microsoft.com/office/drawing/2014/main" id="{26805B70-677C-436F-BBD2-0D6D2E7A02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509"/>
          <a:stretch/>
        </p:blipFill>
        <p:spPr>
          <a:xfrm>
            <a:off x="5972961" y="1711354"/>
            <a:ext cx="2650921" cy="3515662"/>
          </a:xfrm>
          <a:prstGeom prst="rect">
            <a:avLst/>
          </a:prstGeom>
        </p:spPr>
      </p:pic>
      <p:pic>
        <p:nvPicPr>
          <p:cNvPr id="15" name="Imagen 14">
            <a:extLst>
              <a:ext uri="{FF2B5EF4-FFF2-40B4-BE49-F238E27FC236}">
                <a16:creationId xmlns:a16="http://schemas.microsoft.com/office/drawing/2014/main" id="{E95332BF-874A-47EC-B532-8FD05F303B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9695" y="1627812"/>
            <a:ext cx="2769189" cy="3602377"/>
          </a:xfrm>
          <a:prstGeom prst="rect">
            <a:avLst/>
          </a:prstGeom>
        </p:spPr>
      </p:pic>
      <p:sp>
        <p:nvSpPr>
          <p:cNvPr id="16" name="Rectángulo 15">
            <a:extLst>
              <a:ext uri="{FF2B5EF4-FFF2-40B4-BE49-F238E27FC236}">
                <a16:creationId xmlns:a16="http://schemas.microsoft.com/office/drawing/2014/main" id="{7791EA77-7D9F-4ECF-82C1-405E225D95F7}"/>
              </a:ext>
            </a:extLst>
          </p:cNvPr>
          <p:cNvSpPr/>
          <p:nvPr/>
        </p:nvSpPr>
        <p:spPr>
          <a:xfrm>
            <a:off x="267908" y="977541"/>
            <a:ext cx="11275344" cy="5355312"/>
          </a:xfrm>
          <a:prstGeom prst="rect">
            <a:avLst/>
          </a:prstGeom>
        </p:spPr>
        <p:txBody>
          <a:bodyPr wrap="square">
            <a:spAutoFit/>
          </a:bodyPr>
          <a:lstStyle/>
          <a:p>
            <a:r>
              <a:rPr lang="es-ES" sz="1600" b="1" dirty="0">
                <a:solidFill>
                  <a:schemeClr val="tx1">
                    <a:tint val="75000"/>
                  </a:schemeClr>
                </a:solidFill>
                <a:latin typeface="Arial Narrow" panose="020B0606020202030204" pitchFamily="34" charset="0"/>
              </a:rPr>
              <a:t>BOGOTA-LOTE CL 175 No. 22  - 10</a:t>
            </a:r>
          </a:p>
          <a:p>
            <a:endParaRPr lang="es-ES" sz="1600" b="1" dirty="0">
              <a:solidFill>
                <a:schemeClr val="tx1">
                  <a:tint val="75000"/>
                </a:schemeClr>
              </a:solidFill>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r>
              <a:rPr lang="es-ES" dirty="0">
                <a:latin typeface="Arial Narrow" panose="020B0606020202030204" pitchFamily="34" charset="0"/>
              </a:rPr>
              <a:t> </a:t>
            </a: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8" name="Rectángulo 7">
            <a:extLst>
              <a:ext uri="{FF2B5EF4-FFF2-40B4-BE49-F238E27FC236}">
                <a16:creationId xmlns:a16="http://schemas.microsoft.com/office/drawing/2014/main" id="{DB0E45D8-EF8F-4866-A3C5-CE789BDED186}"/>
              </a:ext>
            </a:extLst>
          </p:cNvPr>
          <p:cNvSpPr/>
          <p:nvPr/>
        </p:nvSpPr>
        <p:spPr>
          <a:xfrm>
            <a:off x="6854832" y="974256"/>
            <a:ext cx="2521909" cy="338554"/>
          </a:xfrm>
          <a:prstGeom prst="rect">
            <a:avLst/>
          </a:prstGeom>
        </p:spPr>
        <p:txBody>
          <a:bodyPr wrap="none">
            <a:spAutoFit/>
          </a:bodyPr>
          <a:lstStyle/>
          <a:p>
            <a:r>
              <a:rPr lang="es-ES" sz="1600" b="1" dirty="0">
                <a:solidFill>
                  <a:schemeClr val="tx1">
                    <a:tint val="75000"/>
                  </a:schemeClr>
                </a:solidFill>
                <a:latin typeface="Arial Narrow" panose="020B0606020202030204" pitchFamily="34" charset="0"/>
              </a:rPr>
              <a:t>BOGOTA -  FORTALEZA I y II </a:t>
            </a:r>
            <a:endParaRPr lang="es-CO" sz="1600" b="1" dirty="0">
              <a:solidFill>
                <a:schemeClr val="tx1">
                  <a:tint val="75000"/>
                </a:schemeClr>
              </a:solidFill>
              <a:latin typeface="Arial Narrow" panose="020B0606020202030204" pitchFamily="34" charset="0"/>
            </a:endParaRPr>
          </a:p>
        </p:txBody>
      </p:sp>
      <p:pic>
        <p:nvPicPr>
          <p:cNvPr id="18" name="Imagen 17">
            <a:extLst>
              <a:ext uri="{FF2B5EF4-FFF2-40B4-BE49-F238E27FC236}">
                <a16:creationId xmlns:a16="http://schemas.microsoft.com/office/drawing/2014/main" id="{F73B0727-7A4D-4420-841B-0F4A5DD4118C}"/>
              </a:ext>
            </a:extLst>
          </p:cNvPr>
          <p:cNvPicPr>
            <a:picLocks noChangeAspect="1"/>
          </p:cNvPicPr>
          <p:nvPr/>
        </p:nvPicPr>
        <p:blipFill rotWithShape="1">
          <a:blip r:embed="rId5">
            <a:extLst>
              <a:ext uri="{28A0092B-C50C-407E-A947-70E740481C1C}">
                <a14:useLocalDpi xmlns:a14="http://schemas.microsoft.com/office/drawing/2010/main" val="0"/>
              </a:ext>
            </a:extLst>
          </a:blip>
          <a:srcRect t="1" b="14468"/>
          <a:stretch/>
        </p:blipFill>
        <p:spPr>
          <a:xfrm>
            <a:off x="648748" y="1624640"/>
            <a:ext cx="4612080" cy="1804361"/>
          </a:xfrm>
          <a:prstGeom prst="rect">
            <a:avLst/>
          </a:prstGeom>
        </p:spPr>
      </p:pic>
      <p:pic>
        <p:nvPicPr>
          <p:cNvPr id="13" name="Imagen 1">
            <a:extLst>
              <a:ext uri="{FF2B5EF4-FFF2-40B4-BE49-F238E27FC236}">
                <a16:creationId xmlns:a16="http://schemas.microsoft.com/office/drawing/2014/main" id="{61827402-2ABE-456B-BB49-B4BFAD543DA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t="10887" b="9274"/>
          <a:stretch>
            <a:fillRect/>
          </a:stretch>
        </p:blipFill>
        <p:spPr bwMode="auto">
          <a:xfrm>
            <a:off x="763790" y="3785175"/>
            <a:ext cx="4497039" cy="158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a16="http://schemas.microsoft.com/office/drawing/2014/main" id="{C45828E2-812B-43D7-9CAC-2F2C04B66E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3913" y="119040"/>
            <a:ext cx="6091563" cy="713105"/>
          </a:xfrm>
          <a:prstGeom prst="rect">
            <a:avLst/>
          </a:prstGeom>
        </p:spPr>
      </p:pic>
      <p:sp>
        <p:nvSpPr>
          <p:cNvPr id="11" name="Rectángulo 10">
            <a:extLst>
              <a:ext uri="{FF2B5EF4-FFF2-40B4-BE49-F238E27FC236}">
                <a16:creationId xmlns:a16="http://schemas.microsoft.com/office/drawing/2014/main" id="{69C971F0-82D9-4E22-8EAA-BE463A57313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390A975-2F42-4F66-A264-FF0F76EBD14C}"/>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179262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660324" y="987536"/>
            <a:ext cx="6090457" cy="598309"/>
          </a:xfrm>
        </p:spPr>
        <p:txBody>
          <a:bodyPr>
            <a:normAutofit fontScale="62500" lnSpcReduction="20000"/>
          </a:bodyPr>
          <a:lstStyle/>
          <a:p>
            <a:endParaRPr lang="pt-BR" dirty="0">
              <a:latin typeface="Tw Cen MT Condensed Extra Bold" panose="020B0803020202020204" pitchFamily="34" charset="0"/>
            </a:endParaRPr>
          </a:p>
          <a:p>
            <a:r>
              <a:rPr lang="pt-BR" sz="2300" b="1" dirty="0">
                <a:latin typeface="Arial Narrow" panose="020B0606020202030204" pitchFamily="34" charset="0"/>
              </a:rPr>
              <a:t>CARTAGENA-BARU -Prédio Rural Agua azul </a:t>
            </a:r>
            <a:endParaRPr lang="es-ES" sz="2300" b="1" dirty="0">
              <a:latin typeface="Arial Narrow" panose="020B0606020202030204" pitchFamily="34" charset="0"/>
            </a:endParaRPr>
          </a:p>
        </p:txBody>
      </p:sp>
      <p:pic>
        <p:nvPicPr>
          <p:cNvPr id="4" name="Imagen 3" descr="C:\Users\Usuario\Desktop\AGUILA 2017\ISLA BARU\IMG-20170702-WA0025.jpg">
            <a:extLst>
              <a:ext uri="{FF2B5EF4-FFF2-40B4-BE49-F238E27FC236}">
                <a16:creationId xmlns:a16="http://schemas.microsoft.com/office/drawing/2014/main" id="{61C10EFB-36F7-42EF-8EE1-E146527FD59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739" y="1823243"/>
            <a:ext cx="4581525" cy="2064544"/>
          </a:xfrm>
          <a:prstGeom prst="rect">
            <a:avLst/>
          </a:prstGeom>
          <a:noFill/>
          <a:ln>
            <a:noFill/>
          </a:ln>
        </p:spPr>
      </p:pic>
      <p:pic>
        <p:nvPicPr>
          <p:cNvPr id="5" name="Imagen 4" descr="C:\Users\Usuario\Desktop\AGUILA 2017\ISLA BARU\IMG-20170806-WA0021.jpg">
            <a:extLst>
              <a:ext uri="{FF2B5EF4-FFF2-40B4-BE49-F238E27FC236}">
                <a16:creationId xmlns:a16="http://schemas.microsoft.com/office/drawing/2014/main" id="{84B55AC7-808A-49DF-92EE-748CBCFD478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5553" y="1813596"/>
            <a:ext cx="5176631" cy="2064544"/>
          </a:xfrm>
          <a:prstGeom prst="rect">
            <a:avLst/>
          </a:prstGeom>
          <a:noFill/>
          <a:ln>
            <a:noFill/>
          </a:ln>
        </p:spPr>
      </p:pic>
      <p:sp>
        <p:nvSpPr>
          <p:cNvPr id="2" name="Rectángulo 1">
            <a:extLst>
              <a:ext uri="{FF2B5EF4-FFF2-40B4-BE49-F238E27FC236}">
                <a16:creationId xmlns:a16="http://schemas.microsoft.com/office/drawing/2014/main" id="{835C3A6A-0123-433C-9CD8-FB3F99C6A4A0}"/>
              </a:ext>
            </a:extLst>
          </p:cNvPr>
          <p:cNvSpPr/>
          <p:nvPr/>
        </p:nvSpPr>
        <p:spPr>
          <a:xfrm>
            <a:off x="4035884" y="3808211"/>
            <a:ext cx="4362158" cy="338554"/>
          </a:xfrm>
          <a:prstGeom prst="rect">
            <a:avLst/>
          </a:prstGeom>
        </p:spPr>
        <p:txBody>
          <a:bodyPr wrap="square">
            <a:spAutoFit/>
          </a:bodyPr>
          <a:lstStyle/>
          <a:p>
            <a:r>
              <a:rPr lang="es-ES" sz="1600" b="1" dirty="0">
                <a:solidFill>
                  <a:schemeClr val="tx1">
                    <a:tint val="75000"/>
                  </a:schemeClr>
                </a:solidFill>
                <a:latin typeface="Arial Narrow" panose="020B0606020202030204" pitchFamily="34" charset="0"/>
              </a:rPr>
              <a:t>PARTE INTERNA DE LAS INSTALACIONES</a:t>
            </a:r>
            <a:endParaRPr lang="es-CO" sz="1600" b="1" dirty="0">
              <a:solidFill>
                <a:schemeClr val="tx1">
                  <a:tint val="75000"/>
                </a:schemeClr>
              </a:solidFill>
              <a:latin typeface="Arial Narrow" panose="020B0606020202030204" pitchFamily="34" charset="0"/>
            </a:endParaRPr>
          </a:p>
        </p:txBody>
      </p:sp>
      <p:pic>
        <p:nvPicPr>
          <p:cNvPr id="6" name="Imagen 5" descr="C:\Users\Usuario\Desktop\AGUILA 2017\ISLA BARU\IMG-20170702-WA0024.jpg">
            <a:extLst>
              <a:ext uri="{FF2B5EF4-FFF2-40B4-BE49-F238E27FC236}">
                <a16:creationId xmlns:a16="http://schemas.microsoft.com/office/drawing/2014/main" id="{009E3F65-EF3F-4E20-A62C-AC675492070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738" y="4146765"/>
            <a:ext cx="4746555" cy="1579545"/>
          </a:xfrm>
          <a:prstGeom prst="rect">
            <a:avLst/>
          </a:prstGeom>
          <a:noFill/>
          <a:ln>
            <a:noFill/>
          </a:ln>
        </p:spPr>
      </p:pic>
      <p:pic>
        <p:nvPicPr>
          <p:cNvPr id="7" name="Imagen 6" descr="C:\Users\Usuario\Desktop\AGUILA 2017\ISLA BARU\IMG-20170806-WA0025.jpg">
            <a:extLst>
              <a:ext uri="{FF2B5EF4-FFF2-40B4-BE49-F238E27FC236}">
                <a16:creationId xmlns:a16="http://schemas.microsoft.com/office/drawing/2014/main" id="{790139B1-C6CD-432F-8F71-9292668D995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1038" y="4102038"/>
            <a:ext cx="4985661" cy="1579546"/>
          </a:xfrm>
          <a:prstGeom prst="rect">
            <a:avLst/>
          </a:prstGeom>
          <a:noFill/>
          <a:ln>
            <a:noFill/>
          </a:ln>
        </p:spPr>
      </p:pic>
      <p:sp>
        <p:nvSpPr>
          <p:cNvPr id="8" name="Rectángulo 7">
            <a:extLst>
              <a:ext uri="{FF2B5EF4-FFF2-40B4-BE49-F238E27FC236}">
                <a16:creationId xmlns:a16="http://schemas.microsoft.com/office/drawing/2014/main" id="{EB3CFCC4-F417-4786-877F-D09C986F233F}"/>
              </a:ext>
            </a:extLst>
          </p:cNvPr>
          <p:cNvSpPr/>
          <p:nvPr/>
        </p:nvSpPr>
        <p:spPr>
          <a:xfrm>
            <a:off x="2197867" y="5741359"/>
            <a:ext cx="8588831" cy="338554"/>
          </a:xfrm>
          <a:prstGeom prst="rect">
            <a:avLst/>
          </a:prstGeom>
        </p:spPr>
        <p:txBody>
          <a:bodyPr wrap="square">
            <a:spAutoFit/>
          </a:bodyPr>
          <a:lstStyle/>
          <a:p>
            <a:pPr algn="ctr"/>
            <a:r>
              <a:rPr lang="es-ES" sz="1600" b="1" dirty="0">
                <a:solidFill>
                  <a:schemeClr val="tx1">
                    <a:tint val="75000"/>
                  </a:schemeClr>
                </a:solidFill>
                <a:latin typeface="Arial Narrow" panose="020B0606020202030204" pitchFamily="34" charset="0"/>
              </a:rPr>
              <a:t>PARTE INTERNA ZONA PERIMETRAL INSTALACIONES</a:t>
            </a:r>
            <a:endParaRPr lang="es-CO" sz="1600" b="1" dirty="0">
              <a:solidFill>
                <a:schemeClr val="tx1">
                  <a:tint val="75000"/>
                </a:schemeClr>
              </a:solidFill>
              <a:latin typeface="Arial Narrow" panose="020B0606020202030204" pitchFamily="34" charset="0"/>
            </a:endParaRPr>
          </a:p>
        </p:txBody>
      </p:sp>
      <p:pic>
        <p:nvPicPr>
          <p:cNvPr id="9" name="Imagen 8">
            <a:extLst>
              <a:ext uri="{FF2B5EF4-FFF2-40B4-BE49-F238E27FC236}">
                <a16:creationId xmlns:a16="http://schemas.microsoft.com/office/drawing/2014/main" id="{E41A4D2A-A8EF-46AC-AC57-CF264783B80E}"/>
              </a:ext>
            </a:extLst>
          </p:cNvPr>
          <p:cNvPicPr>
            <a:picLocks noChangeAspect="1"/>
          </p:cNvPicPr>
          <p:nvPr/>
        </p:nvPicPr>
        <p:blipFill>
          <a:blip r:embed="rId6"/>
          <a:stretch>
            <a:fillRect/>
          </a:stretch>
        </p:blipFill>
        <p:spPr>
          <a:xfrm>
            <a:off x="78298" y="92647"/>
            <a:ext cx="2225233" cy="909907"/>
          </a:xfrm>
          <a:prstGeom prst="rect">
            <a:avLst/>
          </a:prstGeom>
        </p:spPr>
      </p:pic>
      <p:pic>
        <p:nvPicPr>
          <p:cNvPr id="11" name="Imagen 10">
            <a:extLst>
              <a:ext uri="{FF2B5EF4-FFF2-40B4-BE49-F238E27FC236}">
                <a16:creationId xmlns:a16="http://schemas.microsoft.com/office/drawing/2014/main" id="{BBE12E83-FA42-4AD3-8BD7-B9D139F22B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1037" y="103454"/>
            <a:ext cx="6091563" cy="713105"/>
          </a:xfrm>
          <a:prstGeom prst="rect">
            <a:avLst/>
          </a:prstGeom>
        </p:spPr>
      </p:pic>
      <p:sp>
        <p:nvSpPr>
          <p:cNvPr id="12" name="Rectángulo 11">
            <a:extLst>
              <a:ext uri="{FF2B5EF4-FFF2-40B4-BE49-F238E27FC236}">
                <a16:creationId xmlns:a16="http://schemas.microsoft.com/office/drawing/2014/main" id="{1BFB8BE3-6662-4208-AD83-1797F70CDFC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91FBD9E7-08D6-4593-9E1C-9C8238A7433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2734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E41A4D2A-A8EF-46AC-AC57-CF264783B80E}"/>
              </a:ext>
            </a:extLst>
          </p:cNvPr>
          <p:cNvPicPr>
            <a:picLocks noChangeAspect="1"/>
          </p:cNvPicPr>
          <p:nvPr/>
        </p:nvPicPr>
        <p:blipFill>
          <a:blip r:embed="rId2"/>
          <a:stretch>
            <a:fillRect/>
          </a:stretch>
        </p:blipFill>
        <p:spPr>
          <a:xfrm>
            <a:off x="78298" y="92647"/>
            <a:ext cx="2225233" cy="909907"/>
          </a:xfrm>
          <a:prstGeom prst="rect">
            <a:avLst/>
          </a:prstGeom>
        </p:spPr>
      </p:pic>
      <p:pic>
        <p:nvPicPr>
          <p:cNvPr id="13" name="Imagen 12" descr="Vista de una ciudad&#10;&#10;Descripción generada automáticamente">
            <a:extLst>
              <a:ext uri="{FF2B5EF4-FFF2-40B4-BE49-F238E27FC236}">
                <a16:creationId xmlns:a16="http://schemas.microsoft.com/office/drawing/2014/main" id="{8AD0DF00-5215-4619-86AA-A35ABF555327}"/>
              </a:ext>
            </a:extLst>
          </p:cNvPr>
          <p:cNvPicPr>
            <a:picLocks noChangeAspect="1"/>
          </p:cNvPicPr>
          <p:nvPr/>
        </p:nvPicPr>
        <p:blipFill>
          <a:blip r:embed="rId3"/>
          <a:stretch>
            <a:fillRect/>
          </a:stretch>
        </p:blipFill>
        <p:spPr>
          <a:xfrm>
            <a:off x="2104712" y="1334118"/>
            <a:ext cx="8415089" cy="2509602"/>
          </a:xfrm>
          <a:prstGeom prst="rect">
            <a:avLst/>
          </a:prstGeom>
        </p:spPr>
      </p:pic>
      <p:pic>
        <p:nvPicPr>
          <p:cNvPr id="14" name="Imagen 13" descr="Imagen que contiene exterior, agua, pasto, campo&#10;&#10;Descripción generada automáticamente">
            <a:extLst>
              <a:ext uri="{FF2B5EF4-FFF2-40B4-BE49-F238E27FC236}">
                <a16:creationId xmlns:a16="http://schemas.microsoft.com/office/drawing/2014/main" id="{71B3A14F-7C1E-41D3-87E4-6611AC4A3DDF}"/>
              </a:ext>
            </a:extLst>
          </p:cNvPr>
          <p:cNvPicPr>
            <a:picLocks noChangeAspect="1"/>
          </p:cNvPicPr>
          <p:nvPr/>
        </p:nvPicPr>
        <p:blipFill>
          <a:blip r:embed="rId4"/>
          <a:stretch>
            <a:fillRect/>
          </a:stretch>
        </p:blipFill>
        <p:spPr>
          <a:xfrm>
            <a:off x="6096000" y="3966612"/>
            <a:ext cx="4525333" cy="2447911"/>
          </a:xfrm>
          <a:prstGeom prst="rect">
            <a:avLst/>
          </a:prstGeom>
        </p:spPr>
      </p:pic>
      <p:pic>
        <p:nvPicPr>
          <p:cNvPr id="16" name="Imagen 15" descr="Un lago junto a un cuerpo de agua&#10;&#10;Descripción generada automáticamente">
            <a:extLst>
              <a:ext uri="{FF2B5EF4-FFF2-40B4-BE49-F238E27FC236}">
                <a16:creationId xmlns:a16="http://schemas.microsoft.com/office/drawing/2014/main" id="{609306AA-732B-4AF1-A120-68E096C4D5AC}"/>
              </a:ext>
            </a:extLst>
          </p:cNvPr>
          <p:cNvPicPr>
            <a:picLocks noChangeAspect="1"/>
          </p:cNvPicPr>
          <p:nvPr/>
        </p:nvPicPr>
        <p:blipFill rotWithShape="1">
          <a:blip r:embed="rId5"/>
          <a:srcRect l="14587"/>
          <a:stretch/>
        </p:blipFill>
        <p:spPr>
          <a:xfrm>
            <a:off x="2044499" y="3962360"/>
            <a:ext cx="3729944" cy="2456414"/>
          </a:xfrm>
          <a:prstGeom prst="rect">
            <a:avLst/>
          </a:prstGeom>
        </p:spPr>
      </p:pic>
      <p:sp>
        <p:nvSpPr>
          <p:cNvPr id="17" name="Rectángulo 16">
            <a:extLst>
              <a:ext uri="{FF2B5EF4-FFF2-40B4-BE49-F238E27FC236}">
                <a16:creationId xmlns:a16="http://schemas.microsoft.com/office/drawing/2014/main" id="{9805DF52-2294-4AA2-9C5D-C6E2B44A34D6}"/>
              </a:ext>
            </a:extLst>
          </p:cNvPr>
          <p:cNvSpPr/>
          <p:nvPr/>
        </p:nvSpPr>
        <p:spPr>
          <a:xfrm>
            <a:off x="719935" y="964786"/>
            <a:ext cx="2813591" cy="369332"/>
          </a:xfrm>
          <a:prstGeom prst="rect">
            <a:avLst/>
          </a:prstGeom>
        </p:spPr>
        <p:txBody>
          <a:bodyPr wrap="none">
            <a:spAutoFit/>
          </a:bodyPr>
          <a:lstStyle/>
          <a:p>
            <a:r>
              <a:rPr lang="pt-BR" b="1" dirty="0">
                <a:solidFill>
                  <a:schemeClr val="tx1">
                    <a:tint val="75000"/>
                  </a:schemeClr>
                </a:solidFill>
                <a:latin typeface="Arial Narrow" panose="020B0606020202030204" pitchFamily="34" charset="0"/>
              </a:rPr>
              <a:t>LOTE MAMONAL, Cartagena </a:t>
            </a:r>
          </a:p>
        </p:txBody>
      </p:sp>
      <p:pic>
        <p:nvPicPr>
          <p:cNvPr id="8" name="Imagen 7">
            <a:extLst>
              <a:ext uri="{FF2B5EF4-FFF2-40B4-BE49-F238E27FC236}">
                <a16:creationId xmlns:a16="http://schemas.microsoft.com/office/drawing/2014/main" id="{6C7CE207-73AD-49A2-B35E-94619862BA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4443" y="92647"/>
            <a:ext cx="6091563" cy="713105"/>
          </a:xfrm>
          <a:prstGeom prst="rect">
            <a:avLst/>
          </a:prstGeom>
        </p:spPr>
      </p:pic>
      <p:sp>
        <p:nvSpPr>
          <p:cNvPr id="10" name="Rectángulo 9">
            <a:extLst>
              <a:ext uri="{FF2B5EF4-FFF2-40B4-BE49-F238E27FC236}">
                <a16:creationId xmlns:a16="http://schemas.microsoft.com/office/drawing/2014/main" id="{7378A7FC-4039-4BCD-8FB7-B554CD49C4C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15D338CC-A4E2-45AF-BC8A-B225D530FFC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623357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55831" y="909648"/>
            <a:ext cx="5813659" cy="601774"/>
          </a:xfrm>
        </p:spPr>
        <p:txBody>
          <a:bodyPr>
            <a:normAutofit fontScale="85000" lnSpcReduction="20000"/>
          </a:bodyPr>
          <a:lstStyle/>
          <a:p>
            <a:endParaRPr lang="es-ES" sz="2100" dirty="0">
              <a:latin typeface="Tw Cen MT Condensed Extra Bold" panose="020B0803020202020204" pitchFamily="34" charset="0"/>
            </a:endParaRPr>
          </a:p>
          <a:p>
            <a:r>
              <a:rPr lang="es-ES" sz="2100" b="1" dirty="0">
                <a:latin typeface="Arial Narrow" panose="020B0606020202030204" pitchFamily="34" charset="0"/>
              </a:rPr>
              <a:t>CHINAUTA - Hotel Chinauta Resort</a:t>
            </a:r>
            <a:endParaRPr lang="es-ES" sz="1500" b="1" dirty="0">
              <a:latin typeface="Arial Narrow" panose="020B0606020202030204" pitchFamily="34" charset="0"/>
            </a:endParaRPr>
          </a:p>
        </p:txBody>
      </p:sp>
      <p:pic>
        <p:nvPicPr>
          <p:cNvPr id="4" name="Imagen 3">
            <a:extLst>
              <a:ext uri="{FF2B5EF4-FFF2-40B4-BE49-F238E27FC236}">
                <a16:creationId xmlns:a16="http://schemas.microsoft.com/office/drawing/2014/main" id="{7CC9A266-B38D-439F-94EB-39D672F72D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874" y="1717556"/>
            <a:ext cx="4259113" cy="1796814"/>
          </a:xfrm>
          <a:prstGeom prst="rect">
            <a:avLst/>
          </a:prstGeom>
        </p:spPr>
      </p:pic>
      <p:pic>
        <p:nvPicPr>
          <p:cNvPr id="6" name="Imagen 5">
            <a:extLst>
              <a:ext uri="{FF2B5EF4-FFF2-40B4-BE49-F238E27FC236}">
                <a16:creationId xmlns:a16="http://schemas.microsoft.com/office/drawing/2014/main" id="{D82BDBC6-6E95-4D5A-B36C-8823F14AD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684" y="3594752"/>
            <a:ext cx="2788997" cy="2759867"/>
          </a:xfrm>
          <a:prstGeom prst="rect">
            <a:avLst/>
          </a:prstGeom>
        </p:spPr>
      </p:pic>
      <p:pic>
        <p:nvPicPr>
          <p:cNvPr id="2" name="Imagen 1">
            <a:extLst>
              <a:ext uri="{FF2B5EF4-FFF2-40B4-BE49-F238E27FC236}">
                <a16:creationId xmlns:a16="http://schemas.microsoft.com/office/drawing/2014/main" id="{3CDBBE3D-902B-4E8A-94D0-2FB75CEB98C5}"/>
              </a:ext>
            </a:extLst>
          </p:cNvPr>
          <p:cNvPicPr>
            <a:picLocks noChangeAspect="1"/>
          </p:cNvPicPr>
          <p:nvPr/>
        </p:nvPicPr>
        <p:blipFill>
          <a:blip r:embed="rId4"/>
          <a:stretch>
            <a:fillRect/>
          </a:stretch>
        </p:blipFill>
        <p:spPr>
          <a:xfrm>
            <a:off x="1" y="1"/>
            <a:ext cx="2225233" cy="909907"/>
          </a:xfrm>
          <a:prstGeom prst="rect">
            <a:avLst/>
          </a:prstGeom>
        </p:spPr>
      </p:pic>
      <p:pic>
        <p:nvPicPr>
          <p:cNvPr id="9" name="Imagen 8">
            <a:extLst>
              <a:ext uri="{FF2B5EF4-FFF2-40B4-BE49-F238E27FC236}">
                <a16:creationId xmlns:a16="http://schemas.microsoft.com/office/drawing/2014/main" id="{311CD1A9-14ED-42DF-9BBB-E2E9B65F34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0197" y="1872148"/>
            <a:ext cx="2809132" cy="3745509"/>
          </a:xfrm>
          <a:prstGeom prst="rect">
            <a:avLst/>
          </a:prstGeom>
        </p:spPr>
      </p:pic>
      <p:pic>
        <p:nvPicPr>
          <p:cNvPr id="10" name="Imagen 9">
            <a:extLst>
              <a:ext uri="{FF2B5EF4-FFF2-40B4-BE49-F238E27FC236}">
                <a16:creationId xmlns:a16="http://schemas.microsoft.com/office/drawing/2014/main" id="{07AF89F6-7F92-49DA-9C75-2CC1396A2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77644" y="1872149"/>
            <a:ext cx="2809131" cy="3745509"/>
          </a:xfrm>
          <a:prstGeom prst="rect">
            <a:avLst/>
          </a:prstGeom>
        </p:spPr>
      </p:pic>
      <p:sp>
        <p:nvSpPr>
          <p:cNvPr id="12" name="Rectángulo 11">
            <a:extLst>
              <a:ext uri="{FF2B5EF4-FFF2-40B4-BE49-F238E27FC236}">
                <a16:creationId xmlns:a16="http://schemas.microsoft.com/office/drawing/2014/main" id="{AF832E42-B5AF-4D31-83B8-4C754CCFA119}"/>
              </a:ext>
            </a:extLst>
          </p:cNvPr>
          <p:cNvSpPr/>
          <p:nvPr/>
        </p:nvSpPr>
        <p:spPr>
          <a:xfrm>
            <a:off x="5559165" y="1240343"/>
            <a:ext cx="6428947" cy="317459"/>
          </a:xfrm>
          <a:prstGeom prst="rect">
            <a:avLst/>
          </a:prstGeom>
        </p:spPr>
        <p:txBody>
          <a:bodyPr wrap="square">
            <a:spAutoFit/>
          </a:bodyPr>
          <a:lstStyle/>
          <a:p>
            <a:pPr algn="ctr">
              <a:lnSpc>
                <a:spcPct val="80000"/>
              </a:lnSpc>
              <a:spcBef>
                <a:spcPct val="20000"/>
              </a:spcBef>
            </a:pPr>
            <a:r>
              <a:rPr lang="es-ES" b="1" dirty="0">
                <a:solidFill>
                  <a:schemeClr val="tx1">
                    <a:tint val="75000"/>
                  </a:schemeClr>
                </a:solidFill>
                <a:latin typeface="Arial Narrow" panose="020B0606020202030204" pitchFamily="34" charset="0"/>
              </a:rPr>
              <a:t>MEDELLÍN Inmueble en el Poblado  Fundación La Luz</a:t>
            </a:r>
            <a:endParaRPr lang="es-CO" b="1" dirty="0">
              <a:solidFill>
                <a:schemeClr val="tx1">
                  <a:tint val="75000"/>
                </a:schemeClr>
              </a:solidFill>
              <a:latin typeface="Arial Narrow" panose="020B0606020202030204" pitchFamily="34" charset="0"/>
            </a:endParaRPr>
          </a:p>
        </p:txBody>
      </p:sp>
      <p:pic>
        <p:nvPicPr>
          <p:cNvPr id="11" name="Imagen 10">
            <a:extLst>
              <a:ext uri="{FF2B5EF4-FFF2-40B4-BE49-F238E27FC236}">
                <a16:creationId xmlns:a16="http://schemas.microsoft.com/office/drawing/2014/main" id="{B7FF4767-21AC-4482-8B0C-2053460935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96549" y="125537"/>
            <a:ext cx="6091563" cy="713105"/>
          </a:xfrm>
          <a:prstGeom prst="rect">
            <a:avLst/>
          </a:prstGeom>
        </p:spPr>
      </p:pic>
      <p:sp>
        <p:nvSpPr>
          <p:cNvPr id="13" name="Rectángulo 12">
            <a:extLst>
              <a:ext uri="{FF2B5EF4-FFF2-40B4-BE49-F238E27FC236}">
                <a16:creationId xmlns:a16="http://schemas.microsoft.com/office/drawing/2014/main" id="{2E4EADF4-DFE1-470E-9779-AE94A544D8E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6169715A-C8A3-44FB-9A00-AEFC036AFBC0}"/>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750098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
            <a:ext cx="2705115" cy="1107347"/>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016488"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6" name="Rectángulo 5">
            <a:extLst>
              <a:ext uri="{FF2B5EF4-FFF2-40B4-BE49-F238E27FC236}">
                <a16:creationId xmlns:a16="http://schemas.microsoft.com/office/drawing/2014/main" id="{9D7A6B64-0EFB-4EB5-B095-ED2C954CB7EF}"/>
              </a:ext>
            </a:extLst>
          </p:cNvPr>
          <p:cNvSpPr/>
          <p:nvPr/>
        </p:nvSpPr>
        <p:spPr>
          <a:xfrm>
            <a:off x="698437" y="1312147"/>
            <a:ext cx="10550408" cy="800219"/>
          </a:xfrm>
          <a:prstGeom prst="rect">
            <a:avLst/>
          </a:prstGeom>
        </p:spPr>
        <p:txBody>
          <a:bodyPr wrap="square">
            <a:spAutoFit/>
          </a:bodyPr>
          <a:lstStyle/>
          <a:p>
            <a:pPr algn="just"/>
            <a:endParaRPr lang="es-CO" sz="2000" b="1" dirty="0"/>
          </a:p>
          <a:p>
            <a:pPr algn="just"/>
            <a:endParaRPr lang="es-CO" sz="2600" dirty="0"/>
          </a:p>
        </p:txBody>
      </p:sp>
      <p:sp>
        <p:nvSpPr>
          <p:cNvPr id="3" name="Rectángulo 2">
            <a:extLst>
              <a:ext uri="{FF2B5EF4-FFF2-40B4-BE49-F238E27FC236}">
                <a16:creationId xmlns:a16="http://schemas.microsoft.com/office/drawing/2014/main" id="{5C77A87F-0302-40B1-9535-1308110A58DE}"/>
              </a:ext>
            </a:extLst>
          </p:cNvPr>
          <p:cNvSpPr/>
          <p:nvPr/>
        </p:nvSpPr>
        <p:spPr>
          <a:xfrm>
            <a:off x="698437" y="987442"/>
            <a:ext cx="10550408" cy="3693319"/>
          </a:xfrm>
          <a:prstGeom prst="rect">
            <a:avLst/>
          </a:prstGeom>
        </p:spPr>
        <p:txBody>
          <a:bodyPr wrap="square">
            <a:spAutoFit/>
          </a:bodyPr>
          <a:lstStyle/>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p:txBody>
      </p:sp>
      <p:pic>
        <p:nvPicPr>
          <p:cNvPr id="15" name="Imagen 14">
            <a:extLst>
              <a:ext uri="{FF2B5EF4-FFF2-40B4-BE49-F238E27FC236}">
                <a16:creationId xmlns:a16="http://schemas.microsoft.com/office/drawing/2014/main" id="{E2D62185-30E2-4107-B89C-BE4EFCFEFC81}"/>
              </a:ext>
            </a:extLst>
          </p:cNvPr>
          <p:cNvPicPr>
            <a:picLocks noChangeAspect="1"/>
          </p:cNvPicPr>
          <p:nvPr/>
        </p:nvPicPr>
        <p:blipFill>
          <a:blip r:embed="rId3"/>
          <a:stretch>
            <a:fillRect/>
          </a:stretch>
        </p:blipFill>
        <p:spPr>
          <a:xfrm>
            <a:off x="1698091" y="1447632"/>
            <a:ext cx="4260680" cy="2290069"/>
          </a:xfrm>
          <a:prstGeom prst="rect">
            <a:avLst/>
          </a:prstGeom>
        </p:spPr>
      </p:pic>
      <p:sp>
        <p:nvSpPr>
          <p:cNvPr id="17" name="Título 16">
            <a:extLst>
              <a:ext uri="{FF2B5EF4-FFF2-40B4-BE49-F238E27FC236}">
                <a16:creationId xmlns:a16="http://schemas.microsoft.com/office/drawing/2014/main" id="{446341C2-8C99-46E8-9582-C363235DAE9D}"/>
              </a:ext>
            </a:extLst>
          </p:cNvPr>
          <p:cNvSpPr>
            <a:spLocks noGrp="1"/>
          </p:cNvSpPr>
          <p:nvPr>
            <p:ph type="ctrTitle"/>
          </p:nvPr>
        </p:nvSpPr>
        <p:spPr>
          <a:xfrm>
            <a:off x="-530320" y="734526"/>
            <a:ext cx="9028144" cy="890312"/>
          </a:xfrm>
        </p:spPr>
        <p:txBody>
          <a:bodyPr>
            <a:normAutofit/>
          </a:bodyPr>
          <a:lstStyle/>
          <a:p>
            <a:pPr>
              <a:defRPr/>
            </a:pPr>
            <a:r>
              <a:rPr lang="es-CO" sz="2800" b="1" dirty="0">
                <a:solidFill>
                  <a:schemeClr val="accent1">
                    <a:lumMod val="75000"/>
                  </a:schemeClr>
                </a:solidFill>
                <a:effectLst>
                  <a:outerShdw blurRad="38100" dist="38100" dir="2700000" algn="tl">
                    <a:srgbClr val="000000">
                      <a:alpha val="43137"/>
                    </a:srgbClr>
                  </a:outerShdw>
                </a:effectLst>
                <a:latin typeface="+mn-lt"/>
                <a:ea typeface="+mn-ea"/>
                <a:cs typeface="+mn-cs"/>
              </a:rPr>
              <a:t>CIRCUITO CERRADO DE TELEVISION</a:t>
            </a:r>
          </a:p>
        </p:txBody>
      </p:sp>
      <p:pic>
        <p:nvPicPr>
          <p:cNvPr id="18" name="Imagen 17">
            <a:extLst>
              <a:ext uri="{FF2B5EF4-FFF2-40B4-BE49-F238E27FC236}">
                <a16:creationId xmlns:a16="http://schemas.microsoft.com/office/drawing/2014/main" id="{B703A9F0-83F3-4DF7-A606-5975979D9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8732" y="116741"/>
            <a:ext cx="6091563" cy="713105"/>
          </a:xfrm>
          <a:prstGeom prst="rect">
            <a:avLst/>
          </a:prstGeom>
        </p:spPr>
      </p:pic>
      <p:pic>
        <p:nvPicPr>
          <p:cNvPr id="13" name="Imagen 12" descr="C:\Users\Administrador\Documents\Sae\2018\IMG-20180315-WA0017.jpg">
            <a:extLst>
              <a:ext uri="{FF2B5EF4-FFF2-40B4-BE49-F238E27FC236}">
                <a16:creationId xmlns:a16="http://schemas.microsoft.com/office/drawing/2014/main" id="{8C21364A-6C8D-49ED-AEDC-FB845B5476D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958423" y="2265989"/>
            <a:ext cx="3812180" cy="1706117"/>
          </a:xfrm>
          <a:prstGeom prst="rect">
            <a:avLst/>
          </a:prstGeom>
          <a:ln>
            <a:noFill/>
          </a:ln>
          <a:effectLst>
            <a:outerShdw blurRad="190500" algn="tl" rotWithShape="0">
              <a:srgbClr val="000000">
                <a:alpha val="70000"/>
              </a:srgbClr>
            </a:outerShdw>
          </a:effectLst>
        </p:spPr>
      </p:pic>
      <p:sp>
        <p:nvSpPr>
          <p:cNvPr id="14" name="Rectangle 3">
            <a:extLst>
              <a:ext uri="{FF2B5EF4-FFF2-40B4-BE49-F238E27FC236}">
                <a16:creationId xmlns:a16="http://schemas.microsoft.com/office/drawing/2014/main" id="{600AC3E1-A887-4F2C-8AD7-6C02F0B0FFAA}"/>
              </a:ext>
            </a:extLst>
          </p:cNvPr>
          <p:cNvSpPr>
            <a:spLocks noChangeArrowheads="1"/>
          </p:cNvSpPr>
          <p:nvPr/>
        </p:nvSpPr>
        <p:spPr bwMode="auto">
          <a:xfrm>
            <a:off x="6513434" y="1325563"/>
            <a:ext cx="371672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fontAlgn="base">
              <a:lnSpc>
                <a:spcPct val="100000"/>
              </a:lnSpc>
              <a:spcBef>
                <a:spcPct val="0"/>
              </a:spcBef>
              <a:spcAft>
                <a:spcPct val="0"/>
              </a:spcAft>
              <a:buClrTx/>
              <a:buSzTx/>
              <a:buFontTx/>
              <a:buNone/>
              <a:tabLst/>
              <a:defRPr/>
            </a:pPr>
            <a:r>
              <a:rPr lang="es-CO" altLang="es-CO" b="1" dirty="0">
                <a:solidFill>
                  <a:schemeClr val="accent5">
                    <a:lumMod val="75000"/>
                  </a:schemeClr>
                </a:solidFill>
                <a:effectLst>
                  <a:outerShdw blurRad="38100" dist="38100" dir="2700000" algn="tl">
                    <a:srgbClr val="000000">
                      <a:alpha val="43137"/>
                    </a:srgbClr>
                  </a:outerShdw>
                </a:effectLst>
              </a:rPr>
              <a:t>MUESTRA DEL DISPOSITIVO ACTUAL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600" b="0" i="0" u="none" strike="noStrike" cap="none" normalizeH="0" baseline="0" dirty="0">
              <a:ln>
                <a:noFill/>
              </a:ln>
              <a:solidFill>
                <a:schemeClr val="tx1"/>
              </a:solidFill>
              <a:effectLst/>
              <a:latin typeface="Arial Narrow" panose="020B0606020202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16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PANTALLAS DE MONITOREO</a:t>
            </a:r>
            <a:endParaRPr kumimoji="0" lang="es-CO" altLang="es-CO" sz="16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9" name="Subtítulo 2">
            <a:extLst>
              <a:ext uri="{FF2B5EF4-FFF2-40B4-BE49-F238E27FC236}">
                <a16:creationId xmlns:a16="http://schemas.microsoft.com/office/drawing/2014/main" id="{1106E534-A99F-4217-95C8-1DBDEFDBDA68}"/>
              </a:ext>
            </a:extLst>
          </p:cNvPr>
          <p:cNvSpPr txBox="1">
            <a:spLocks/>
          </p:cNvSpPr>
          <p:nvPr/>
        </p:nvSpPr>
        <p:spPr>
          <a:xfrm>
            <a:off x="219656" y="4712035"/>
            <a:ext cx="3937120" cy="289421"/>
          </a:xfrm>
          <a:prstGeom prst="rect">
            <a:avLst/>
          </a:prstGeom>
        </p:spPr>
        <p:txBody>
          <a:bodyPr vert="horz" lIns="91440" tIns="45720" rIns="91440" bIns="45720" rtlCol="0">
            <a:normAutofit fontScale="925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s-CO" b="1" dirty="0"/>
              <a:t>CABLEADO ESTRUCTURADO</a:t>
            </a:r>
            <a:endParaRPr lang="es-ES" sz="2400" dirty="0"/>
          </a:p>
        </p:txBody>
      </p:sp>
      <p:pic>
        <p:nvPicPr>
          <p:cNvPr id="20" name="Imagen 19" descr="C:\Users\Administrador\Documents\Sae\2018\20170816_104705.jpg">
            <a:extLst>
              <a:ext uri="{FF2B5EF4-FFF2-40B4-BE49-F238E27FC236}">
                <a16:creationId xmlns:a16="http://schemas.microsoft.com/office/drawing/2014/main" id="{1F6038ED-4432-4C52-B27A-C20D4BE4E6A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56777" y="4093432"/>
            <a:ext cx="2572999" cy="219246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20652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38231" y="993501"/>
            <a:ext cx="10357607" cy="5148668"/>
          </a:xfrm>
        </p:spPr>
        <p:txBody>
          <a:bodyPr>
            <a:normAutofit/>
          </a:bodyPr>
          <a:lstStyle/>
          <a:p>
            <a:r>
              <a:rPr lang="es-CO" b="1" dirty="0">
                <a:latin typeface="Arial Narrow" panose="020B0606020202030204" pitchFamily="34" charset="0"/>
              </a:rPr>
              <a:t>CÁMARAS</a:t>
            </a:r>
            <a:endParaRPr lang="es-CO" dirty="0">
              <a:latin typeface="Arial Narrow" panose="020B0606020202030204" pitchFamily="34" charset="0"/>
            </a:endParaRPr>
          </a:p>
          <a:p>
            <a:endParaRPr lang="es-ES" sz="24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58603" y="6493080"/>
            <a:ext cx="12340085"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6" name="Imagen 5">
            <a:extLst>
              <a:ext uri="{FF2B5EF4-FFF2-40B4-BE49-F238E27FC236}">
                <a16:creationId xmlns:a16="http://schemas.microsoft.com/office/drawing/2014/main" id="{85F9467E-AB8D-4E30-A0C8-F1290FB0E68F}"/>
              </a:ext>
            </a:extLst>
          </p:cNvPr>
          <p:cNvPicPr>
            <a:picLocks noChangeAspect="1"/>
          </p:cNvPicPr>
          <p:nvPr/>
        </p:nvPicPr>
        <p:blipFill>
          <a:blip r:embed="rId4"/>
          <a:stretch>
            <a:fillRect/>
          </a:stretch>
        </p:blipFill>
        <p:spPr>
          <a:xfrm>
            <a:off x="7057938" y="3647974"/>
            <a:ext cx="3236495" cy="2792306"/>
          </a:xfrm>
          <a:prstGeom prst="rect">
            <a:avLst/>
          </a:prstGeom>
        </p:spPr>
      </p:pic>
      <p:pic>
        <p:nvPicPr>
          <p:cNvPr id="8" name="Imagen 7" descr="cid:a640c524-58e1-43c3-b359-b872bd3689ab@namprd02.prod.outlook.com">
            <a:extLst>
              <a:ext uri="{FF2B5EF4-FFF2-40B4-BE49-F238E27FC236}">
                <a16:creationId xmlns:a16="http://schemas.microsoft.com/office/drawing/2014/main" id="{9A23B261-3FFB-4A70-A9F2-033C73D2F5D1}"/>
              </a:ext>
            </a:extLst>
          </p:cNvPr>
          <p:cNvPicPr/>
          <p:nvPr/>
        </p:nvPicPr>
        <p:blipFill>
          <a:blip r:embed="rId5" r:link="rId6">
            <a:extLst>
              <a:ext uri="{28A0092B-C50C-407E-A947-70E740481C1C}">
                <a14:useLocalDpi xmlns:a14="http://schemas.microsoft.com/office/drawing/2010/main" val="0"/>
              </a:ext>
            </a:extLst>
          </a:blip>
          <a:srcRect/>
          <a:stretch>
            <a:fillRect/>
          </a:stretch>
        </p:blipFill>
        <p:spPr bwMode="auto">
          <a:xfrm rot="5400000">
            <a:off x="1608166" y="916237"/>
            <a:ext cx="2300238" cy="3163237"/>
          </a:xfrm>
          <a:prstGeom prst="rect">
            <a:avLst/>
          </a:prstGeom>
          <a:ln>
            <a:noFill/>
          </a:ln>
          <a:effectLst>
            <a:outerShdw blurRad="190500" algn="tl" rotWithShape="0">
              <a:srgbClr val="000000">
                <a:alpha val="70000"/>
              </a:srgbClr>
            </a:outerShdw>
          </a:effectLst>
        </p:spPr>
      </p:pic>
      <p:pic>
        <p:nvPicPr>
          <p:cNvPr id="10" name="Imagen 9" descr="cid:86499F38-96DB-4854-BCAE-E7C0B3C0CA76">
            <a:extLst>
              <a:ext uri="{FF2B5EF4-FFF2-40B4-BE49-F238E27FC236}">
                <a16:creationId xmlns:a16="http://schemas.microsoft.com/office/drawing/2014/main" id="{A2D7432A-BAC0-4285-A34E-206D5DF1DD9E}"/>
              </a:ext>
            </a:extLst>
          </p:cNvPr>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5816365" y="1585520"/>
            <a:ext cx="5301843" cy="1891689"/>
          </a:xfrm>
          <a:prstGeom prst="rect">
            <a:avLst/>
          </a:prstGeom>
          <a:ln>
            <a:noFill/>
          </a:ln>
          <a:effectLst>
            <a:outerShdw blurRad="190500" algn="tl" rotWithShape="0">
              <a:srgbClr val="000000">
                <a:alpha val="70000"/>
              </a:srgbClr>
            </a:outerShdw>
          </a:effectLst>
        </p:spPr>
      </p:pic>
      <p:pic>
        <p:nvPicPr>
          <p:cNvPr id="11" name="Imagen 10" descr="C:\Users\Administrador\Documents\Sae\2018\IMG-20170828-WA0024.jpg">
            <a:extLst>
              <a:ext uri="{FF2B5EF4-FFF2-40B4-BE49-F238E27FC236}">
                <a16:creationId xmlns:a16="http://schemas.microsoft.com/office/drawing/2014/main" id="{254ACC89-FB87-4A55-A42E-0751655EAFCA}"/>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65278" y="4093829"/>
            <a:ext cx="4149753" cy="1882447"/>
          </a:xfrm>
          <a:prstGeom prst="rect">
            <a:avLst/>
          </a:prstGeom>
          <a:ln>
            <a:noFill/>
          </a:ln>
          <a:effectLst>
            <a:outerShdw blurRad="190500" algn="tl" rotWithShape="0">
              <a:srgbClr val="000000">
                <a:alpha val="70000"/>
              </a:srgbClr>
            </a:outerShdw>
          </a:effectLst>
        </p:spPr>
      </p:pic>
      <p:pic>
        <p:nvPicPr>
          <p:cNvPr id="14" name="Imagen 13">
            <a:extLst>
              <a:ext uri="{FF2B5EF4-FFF2-40B4-BE49-F238E27FC236}">
                <a16:creationId xmlns:a16="http://schemas.microsoft.com/office/drawing/2014/main" id="{CE9DC38D-5567-4586-A1A5-D6C2AE72CD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6365" y="140199"/>
            <a:ext cx="6091563" cy="713105"/>
          </a:xfrm>
          <a:prstGeom prst="rect">
            <a:avLst/>
          </a:prstGeom>
        </p:spPr>
      </p:pic>
    </p:spTree>
    <p:extLst>
      <p:ext uri="{BB962C8B-B14F-4D97-AF65-F5344CB8AC3E}">
        <p14:creationId xmlns:p14="http://schemas.microsoft.com/office/powerpoint/2010/main" val="938196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6AF6880C-E644-4993-88E2-CB6372A02CF9}"/>
              </a:ext>
            </a:extLst>
          </p:cNvPr>
          <p:cNvPicPr>
            <a:picLocks noChangeAspect="1"/>
          </p:cNvPicPr>
          <p:nvPr/>
        </p:nvPicPr>
        <p:blipFill rotWithShape="1">
          <a:blip r:embed="rId2"/>
          <a:srcRect l="14766" t="7486" r="12046" b="12971"/>
          <a:stretch/>
        </p:blipFill>
        <p:spPr>
          <a:xfrm>
            <a:off x="2027488" y="1310983"/>
            <a:ext cx="6541931" cy="4385730"/>
          </a:xfrm>
          <a:prstGeom prst="rect">
            <a:avLst/>
          </a:prstGeom>
        </p:spPr>
      </p:pic>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3"/>
          <a:stretch>
            <a:fillRect/>
          </a:stretch>
        </p:blipFill>
        <p:spPr>
          <a:xfrm>
            <a:off x="89483" y="0"/>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4"/>
          <a:stretch>
            <a:fillRect/>
          </a:stretch>
        </p:blipFill>
        <p:spPr>
          <a:xfrm>
            <a:off x="-58603" y="6493080"/>
            <a:ext cx="12340085"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9" name="Rectángulo 8">
            <a:extLst>
              <a:ext uri="{FF2B5EF4-FFF2-40B4-BE49-F238E27FC236}">
                <a16:creationId xmlns:a16="http://schemas.microsoft.com/office/drawing/2014/main" id="{0A6A8A88-BA96-4BD4-BF38-9D996D0D2124}"/>
              </a:ext>
            </a:extLst>
          </p:cNvPr>
          <p:cNvSpPr/>
          <p:nvPr/>
        </p:nvSpPr>
        <p:spPr>
          <a:xfrm>
            <a:off x="362575" y="935607"/>
            <a:ext cx="5513613"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SOLUCION INSTALADA</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12" name="Globo: línea 11">
            <a:extLst>
              <a:ext uri="{FF2B5EF4-FFF2-40B4-BE49-F238E27FC236}">
                <a16:creationId xmlns:a16="http://schemas.microsoft.com/office/drawing/2014/main" id="{4DB658BE-3A09-4968-956B-7A760A4C09DF}"/>
              </a:ext>
            </a:extLst>
          </p:cNvPr>
          <p:cNvSpPr/>
          <p:nvPr/>
        </p:nvSpPr>
        <p:spPr>
          <a:xfrm>
            <a:off x="6872405" y="1005365"/>
            <a:ext cx="5114747" cy="1063891"/>
          </a:xfrm>
          <a:prstGeom prst="borderCallout1">
            <a:avLst>
              <a:gd name="adj1" fmla="val 32736"/>
              <a:gd name="adj2" fmla="val -229"/>
              <a:gd name="adj3" fmla="val 163973"/>
              <a:gd name="adj4" fmla="val -4651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Sede Principal, </a:t>
            </a:r>
            <a:r>
              <a:rPr lang="es-CO" sz="1000" dirty="0">
                <a:solidFill>
                  <a:schemeClr val="tx1"/>
                </a:solidFill>
              </a:rPr>
              <a:t>Circuito Cerrado de Televisión compuesto por </a:t>
            </a:r>
            <a:r>
              <a:rPr lang="es-CO" sz="1000" b="1" dirty="0">
                <a:solidFill>
                  <a:schemeClr val="tx1"/>
                </a:solidFill>
              </a:rPr>
              <a:t>75 Cámaras</a:t>
            </a:r>
            <a:r>
              <a:rPr lang="es-CO" sz="1000" dirty="0">
                <a:solidFill>
                  <a:schemeClr val="tx1"/>
                </a:solidFill>
              </a:rPr>
              <a:t> entre Domos y Tipo Bala, Software, Servidor, 5 monitores LED 32”, discos para back up – externos de 4 TB; Un (1) arco detector de metales multizonas y un Sistema de Control de Visitantes compuesto por PC DD de 1 TB, pantalla de 20”, software lectura de cédulas, lector código 2D , Impresora Térmica y Cámara Webcam.</a:t>
            </a:r>
          </a:p>
        </p:txBody>
      </p:sp>
      <p:sp>
        <p:nvSpPr>
          <p:cNvPr id="13" name="Globo: línea 12">
            <a:extLst>
              <a:ext uri="{FF2B5EF4-FFF2-40B4-BE49-F238E27FC236}">
                <a16:creationId xmlns:a16="http://schemas.microsoft.com/office/drawing/2014/main" id="{2761A37A-18E7-4D17-80BC-7340B0382E85}"/>
              </a:ext>
            </a:extLst>
          </p:cNvPr>
          <p:cNvSpPr/>
          <p:nvPr/>
        </p:nvSpPr>
        <p:spPr>
          <a:xfrm>
            <a:off x="8424690" y="3404765"/>
            <a:ext cx="3562463" cy="847196"/>
          </a:xfrm>
          <a:prstGeom prst="borderCallout1">
            <a:avLst>
              <a:gd name="adj1" fmla="val 18750"/>
              <a:gd name="adj2" fmla="val -8333"/>
              <a:gd name="adj3" fmla="val -75187"/>
              <a:gd name="adj4" fmla="val -11003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En la Calle 96 No. 13 – 11 piso 3 </a:t>
            </a:r>
            <a:r>
              <a:rPr lang="es-CO" sz="1000" dirty="0">
                <a:solidFill>
                  <a:schemeClr val="tx1"/>
                </a:solidFill>
              </a:rPr>
              <a:t>se encuentra instalado un Circuito Cerrado de Televisión compuesto por </a:t>
            </a:r>
            <a:r>
              <a:rPr lang="es-CO" sz="1000" b="1" dirty="0">
                <a:solidFill>
                  <a:schemeClr val="tx1"/>
                </a:solidFill>
              </a:rPr>
              <a:t>10 Cámaras </a:t>
            </a:r>
            <a:r>
              <a:rPr lang="es-CO" sz="1000" dirty="0">
                <a:solidFill>
                  <a:schemeClr val="tx1"/>
                </a:solidFill>
              </a:rPr>
              <a:t>entre Domos y Tipo Bala, Software, Servidor, un (1)  monitor LED 32”.</a:t>
            </a:r>
          </a:p>
        </p:txBody>
      </p:sp>
      <p:sp>
        <p:nvSpPr>
          <p:cNvPr id="14" name="Globo: línea 13">
            <a:extLst>
              <a:ext uri="{FF2B5EF4-FFF2-40B4-BE49-F238E27FC236}">
                <a16:creationId xmlns:a16="http://schemas.microsoft.com/office/drawing/2014/main" id="{DC72CADC-52E6-47F3-9CB2-3B21361E58E2}"/>
              </a:ext>
            </a:extLst>
          </p:cNvPr>
          <p:cNvSpPr/>
          <p:nvPr/>
        </p:nvSpPr>
        <p:spPr>
          <a:xfrm>
            <a:off x="389721" y="4592033"/>
            <a:ext cx="3876011" cy="809818"/>
          </a:xfrm>
          <a:prstGeom prst="borderCallout1">
            <a:avLst>
              <a:gd name="adj1" fmla="val -155715"/>
              <a:gd name="adj2" fmla="val 72266"/>
              <a:gd name="adj3" fmla="val -4105"/>
              <a:gd name="adj4" fmla="val 4582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CALI</a:t>
            </a:r>
          </a:p>
          <a:p>
            <a:pPr algn="just"/>
            <a:r>
              <a:rPr lang="es-CO" sz="1000" dirty="0">
                <a:solidFill>
                  <a:schemeClr val="tx1"/>
                </a:solidFill>
              </a:rPr>
              <a:t>Se encuentra instalado un Circuito Cerrado de Televisión compuesto por </a:t>
            </a:r>
            <a:r>
              <a:rPr lang="es-CO" sz="1000" b="1" dirty="0">
                <a:solidFill>
                  <a:schemeClr val="tx1"/>
                </a:solidFill>
              </a:rPr>
              <a:t>8 cámaras </a:t>
            </a:r>
            <a:r>
              <a:rPr lang="es-CO" sz="1000" dirty="0">
                <a:solidFill>
                  <a:schemeClr val="tx1"/>
                </a:solidFill>
              </a:rPr>
              <a:t>tipo domo, Software, Servidor, un (1)  monitor LED 21” adicional cámara y  audio atención al ciudadano. </a:t>
            </a:r>
          </a:p>
        </p:txBody>
      </p:sp>
      <p:sp>
        <p:nvSpPr>
          <p:cNvPr id="15" name="Globo: línea 14">
            <a:extLst>
              <a:ext uri="{FF2B5EF4-FFF2-40B4-BE49-F238E27FC236}">
                <a16:creationId xmlns:a16="http://schemas.microsoft.com/office/drawing/2014/main" id="{11294064-FAFD-4C46-8173-3310E5241257}"/>
              </a:ext>
            </a:extLst>
          </p:cNvPr>
          <p:cNvSpPr/>
          <p:nvPr/>
        </p:nvSpPr>
        <p:spPr>
          <a:xfrm>
            <a:off x="35053" y="2690588"/>
            <a:ext cx="2208276" cy="1378492"/>
          </a:xfrm>
          <a:prstGeom prst="borderCallout1">
            <a:avLst>
              <a:gd name="adj1" fmla="val 1856"/>
              <a:gd name="adj2" fmla="val 52266"/>
              <a:gd name="adj3" fmla="val -23155"/>
              <a:gd name="adj4" fmla="val 18859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00" b="1" dirty="0">
                <a:solidFill>
                  <a:schemeClr val="tx1"/>
                </a:solidFill>
              </a:rPr>
              <a:t>MEDELLÍN </a:t>
            </a:r>
          </a:p>
          <a:p>
            <a:pPr algn="just"/>
            <a:r>
              <a:rPr lang="es-CO" sz="1000" dirty="0">
                <a:solidFill>
                  <a:schemeClr val="tx1"/>
                </a:solidFill>
              </a:rPr>
              <a:t> Se encuentra </a:t>
            </a:r>
            <a:r>
              <a:rPr lang="es-CO" sz="1000" b="1" dirty="0">
                <a:solidFill>
                  <a:schemeClr val="tx1"/>
                </a:solidFill>
              </a:rPr>
              <a:t>instalado</a:t>
            </a:r>
            <a:r>
              <a:rPr lang="es-CO" sz="1000" dirty="0">
                <a:solidFill>
                  <a:schemeClr val="tx1"/>
                </a:solidFill>
              </a:rPr>
              <a:t> un Circuito Cerrado de Televisión compuesto por </a:t>
            </a:r>
            <a:r>
              <a:rPr lang="es-CO" sz="1000" b="1" dirty="0">
                <a:solidFill>
                  <a:schemeClr val="tx1"/>
                </a:solidFill>
              </a:rPr>
              <a:t>5 cámaras</a:t>
            </a:r>
            <a:r>
              <a:rPr lang="es-CO" sz="1000" dirty="0">
                <a:solidFill>
                  <a:schemeClr val="tx1"/>
                </a:solidFill>
              </a:rPr>
              <a:t> tipo domo, Software, Servidor, un (1)  monitor LED 21” adicional cámara y  audio atención al ciudadano. </a:t>
            </a:r>
          </a:p>
        </p:txBody>
      </p:sp>
      <p:sp>
        <p:nvSpPr>
          <p:cNvPr id="16" name="Globo: línea 15">
            <a:extLst>
              <a:ext uri="{FF2B5EF4-FFF2-40B4-BE49-F238E27FC236}">
                <a16:creationId xmlns:a16="http://schemas.microsoft.com/office/drawing/2014/main" id="{A1003177-FCF2-46E7-ADF4-E54CE59EE57B}"/>
              </a:ext>
            </a:extLst>
          </p:cNvPr>
          <p:cNvSpPr/>
          <p:nvPr/>
        </p:nvSpPr>
        <p:spPr>
          <a:xfrm>
            <a:off x="169795" y="1361521"/>
            <a:ext cx="2919963" cy="1109392"/>
          </a:xfrm>
          <a:prstGeom prst="borderCallout1">
            <a:avLst>
              <a:gd name="adj1" fmla="val 49312"/>
              <a:gd name="adj2" fmla="val 100297"/>
              <a:gd name="adj3" fmla="val 27292"/>
              <a:gd name="adj4" fmla="val 14480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050" b="1" dirty="0">
                <a:solidFill>
                  <a:schemeClr val="tx1"/>
                </a:solidFill>
              </a:rPr>
              <a:t>BARRANQUILLA</a:t>
            </a:r>
          </a:p>
          <a:p>
            <a:pPr algn="just"/>
            <a:r>
              <a:rPr lang="es-CO" sz="1000" dirty="0">
                <a:solidFill>
                  <a:schemeClr val="tx1"/>
                </a:solidFill>
              </a:rPr>
              <a:t>Se  encuentra instalado un Circuito Cerrado de Televisión compuesto por </a:t>
            </a:r>
            <a:r>
              <a:rPr lang="es-CO" sz="1000" b="1" dirty="0">
                <a:solidFill>
                  <a:schemeClr val="tx1"/>
                </a:solidFill>
              </a:rPr>
              <a:t>5 cámaras </a:t>
            </a:r>
            <a:r>
              <a:rPr lang="es-CO" sz="1000" dirty="0">
                <a:solidFill>
                  <a:schemeClr val="tx1"/>
                </a:solidFill>
              </a:rPr>
              <a:t>tipo domo, Software, Servidor, un (1)  monitor LED 21” adicional cámara y  audio atención al ciudadano. </a:t>
            </a:r>
          </a:p>
        </p:txBody>
      </p:sp>
      <p:sp>
        <p:nvSpPr>
          <p:cNvPr id="19" name="Rectángulo 18">
            <a:extLst>
              <a:ext uri="{FF2B5EF4-FFF2-40B4-BE49-F238E27FC236}">
                <a16:creationId xmlns:a16="http://schemas.microsoft.com/office/drawing/2014/main" id="{BE706C56-2465-4EB0-84BA-412318D35F1F}"/>
              </a:ext>
            </a:extLst>
          </p:cNvPr>
          <p:cNvSpPr/>
          <p:nvPr/>
        </p:nvSpPr>
        <p:spPr>
          <a:xfrm>
            <a:off x="389722" y="5712939"/>
            <a:ext cx="11412557" cy="523220"/>
          </a:xfrm>
          <a:prstGeom prst="rect">
            <a:avLst/>
          </a:prstGeom>
        </p:spPr>
        <p:txBody>
          <a:bodyPr wrap="square">
            <a:spAutoFit/>
          </a:bodyPr>
          <a:lstStyle/>
          <a:p>
            <a:pPr algn="just"/>
            <a:r>
              <a:rPr lang="es-CO" sz="1400" dirty="0"/>
              <a:t>*Este año: Se conectaron las sedes de Barranquilla, Cali, Medellín, Bogotá Calle 96 Centro oriente, Bogotá Calle 93B Gestión de la Información con la Sede principal, en donde se tiene el control del video y de las copias de seguridad. Seguimiento que realiza el operador de medios.</a:t>
            </a:r>
          </a:p>
        </p:txBody>
      </p:sp>
      <p:sp>
        <p:nvSpPr>
          <p:cNvPr id="20" name="Globo: línea 19">
            <a:extLst>
              <a:ext uri="{FF2B5EF4-FFF2-40B4-BE49-F238E27FC236}">
                <a16:creationId xmlns:a16="http://schemas.microsoft.com/office/drawing/2014/main" id="{5092D1CB-5D23-4D8F-BFC7-E4CC78274183}"/>
              </a:ext>
            </a:extLst>
          </p:cNvPr>
          <p:cNvSpPr/>
          <p:nvPr/>
        </p:nvSpPr>
        <p:spPr>
          <a:xfrm>
            <a:off x="8279959" y="2299085"/>
            <a:ext cx="3562463" cy="764156"/>
          </a:xfrm>
          <a:prstGeom prst="borderCallout1">
            <a:avLst>
              <a:gd name="adj1" fmla="val 18750"/>
              <a:gd name="adj2" fmla="val -8333"/>
              <a:gd name="adj3" fmla="val 57715"/>
              <a:gd name="adj4" fmla="val -10592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Bodega Archivo Bogotá </a:t>
            </a:r>
            <a:r>
              <a:rPr lang="es-CO" sz="1000" dirty="0">
                <a:solidFill>
                  <a:schemeClr val="tx1"/>
                </a:solidFill>
              </a:rPr>
              <a:t>cuenta con un Circuito Cerrado de Televisión compuesto por </a:t>
            </a:r>
            <a:r>
              <a:rPr lang="es-CO" sz="1000" b="1" dirty="0">
                <a:solidFill>
                  <a:schemeClr val="tx1"/>
                </a:solidFill>
              </a:rPr>
              <a:t>13 Cámaras</a:t>
            </a:r>
            <a:r>
              <a:rPr lang="es-CO" sz="1000" dirty="0">
                <a:solidFill>
                  <a:schemeClr val="tx1"/>
                </a:solidFill>
              </a:rPr>
              <a:t> entre Domos y Tipo Bala, Software, Servidor, un (1)  monitor LED 32”.</a:t>
            </a:r>
          </a:p>
        </p:txBody>
      </p:sp>
      <p:sp>
        <p:nvSpPr>
          <p:cNvPr id="21" name="Globo: línea 20">
            <a:extLst>
              <a:ext uri="{FF2B5EF4-FFF2-40B4-BE49-F238E27FC236}">
                <a16:creationId xmlns:a16="http://schemas.microsoft.com/office/drawing/2014/main" id="{1ED1E686-8008-4378-8A6E-AAB7B7CBF493}"/>
              </a:ext>
            </a:extLst>
          </p:cNvPr>
          <p:cNvSpPr/>
          <p:nvPr/>
        </p:nvSpPr>
        <p:spPr>
          <a:xfrm>
            <a:off x="8492661" y="4592034"/>
            <a:ext cx="3562463" cy="847196"/>
          </a:xfrm>
          <a:prstGeom prst="borderCallout1">
            <a:avLst>
              <a:gd name="adj1" fmla="val 18750"/>
              <a:gd name="adj2" fmla="val -8333"/>
              <a:gd name="adj3" fmla="val -216281"/>
              <a:gd name="adj4" fmla="val -11140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En la Calle 93 B No. 12 – 48 Oficina 405 </a:t>
            </a:r>
            <a:r>
              <a:rPr lang="es-CO" sz="1000" dirty="0">
                <a:solidFill>
                  <a:schemeClr val="tx1"/>
                </a:solidFill>
              </a:rPr>
              <a:t>se encuentra instalado un Circuito Cerrado de Televisión compuesto por </a:t>
            </a:r>
            <a:r>
              <a:rPr lang="es-CO" sz="1000" b="1" dirty="0">
                <a:solidFill>
                  <a:schemeClr val="tx1"/>
                </a:solidFill>
              </a:rPr>
              <a:t>11 Cámaras </a:t>
            </a:r>
            <a:r>
              <a:rPr lang="es-CO" sz="1000" dirty="0">
                <a:solidFill>
                  <a:schemeClr val="tx1"/>
                </a:solidFill>
              </a:rPr>
              <a:t>entre Domos y Tipo Bala, Software, Servidor, un (1)  monitor LED 21”.</a:t>
            </a:r>
          </a:p>
        </p:txBody>
      </p:sp>
      <p:pic>
        <p:nvPicPr>
          <p:cNvPr id="22" name="Imagen 21">
            <a:extLst>
              <a:ext uri="{FF2B5EF4-FFF2-40B4-BE49-F238E27FC236}">
                <a16:creationId xmlns:a16="http://schemas.microsoft.com/office/drawing/2014/main" id="{01C7523B-F8F4-41B2-8D52-29EAD03B17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0859" y="125537"/>
            <a:ext cx="6091563" cy="713105"/>
          </a:xfrm>
          <a:prstGeom prst="rect">
            <a:avLst/>
          </a:prstGeom>
        </p:spPr>
      </p:pic>
      <p:pic>
        <p:nvPicPr>
          <p:cNvPr id="28" name="Imagen 27">
            <a:extLst>
              <a:ext uri="{FF2B5EF4-FFF2-40B4-BE49-F238E27FC236}">
                <a16:creationId xmlns:a16="http://schemas.microsoft.com/office/drawing/2014/main" id="{DAA1181B-EFCD-4F3C-B2AD-65755FD7DE94}"/>
              </a:ext>
            </a:extLst>
          </p:cNvPr>
          <p:cNvPicPr/>
          <p:nvPr/>
        </p:nvPicPr>
        <p:blipFill rotWithShape="1">
          <a:blip r:embed="rId6"/>
          <a:srcRect t="8776" r="47092" b="8896"/>
          <a:stretch/>
        </p:blipFill>
        <p:spPr bwMode="auto">
          <a:xfrm>
            <a:off x="4289757" y="1621162"/>
            <a:ext cx="129759" cy="116657"/>
          </a:xfrm>
          <a:prstGeom prst="rect">
            <a:avLst/>
          </a:prstGeom>
          <a:ln>
            <a:noFill/>
          </a:ln>
          <a:extLst>
            <a:ext uri="{53640926-AAD7-44D8-BBD7-CCE9431645EC}">
              <a14:shadowObscured xmlns:a14="http://schemas.microsoft.com/office/drawing/2010/main"/>
            </a:ext>
          </a:extLst>
        </p:spPr>
      </p:pic>
      <p:pic>
        <p:nvPicPr>
          <p:cNvPr id="29" name="Imagen 28">
            <a:extLst>
              <a:ext uri="{FF2B5EF4-FFF2-40B4-BE49-F238E27FC236}">
                <a16:creationId xmlns:a16="http://schemas.microsoft.com/office/drawing/2014/main" id="{6FE74CFF-CB4C-4B30-AE3A-A198ADAB7BFE}"/>
              </a:ext>
            </a:extLst>
          </p:cNvPr>
          <p:cNvPicPr/>
          <p:nvPr/>
        </p:nvPicPr>
        <p:blipFill rotWithShape="1">
          <a:blip r:embed="rId6"/>
          <a:srcRect t="8776" r="47092" b="8896"/>
          <a:stretch/>
        </p:blipFill>
        <p:spPr bwMode="auto">
          <a:xfrm>
            <a:off x="4159998" y="2275004"/>
            <a:ext cx="129759" cy="127873"/>
          </a:xfrm>
          <a:prstGeom prst="rect">
            <a:avLst/>
          </a:prstGeom>
          <a:ln>
            <a:noFill/>
          </a:ln>
          <a:extLst>
            <a:ext uri="{53640926-AAD7-44D8-BBD7-CCE9431645EC}">
              <a14:shadowObscured xmlns:a14="http://schemas.microsoft.com/office/drawing/2010/main"/>
            </a:ext>
          </a:extLst>
        </p:spPr>
      </p:pic>
      <p:pic>
        <p:nvPicPr>
          <p:cNvPr id="30" name="Imagen 29">
            <a:extLst>
              <a:ext uri="{FF2B5EF4-FFF2-40B4-BE49-F238E27FC236}">
                <a16:creationId xmlns:a16="http://schemas.microsoft.com/office/drawing/2014/main" id="{99EDD067-B10D-48D8-BF92-8A277DBB28CF}"/>
              </a:ext>
            </a:extLst>
          </p:cNvPr>
          <p:cNvPicPr/>
          <p:nvPr/>
        </p:nvPicPr>
        <p:blipFill rotWithShape="1">
          <a:blip r:embed="rId6"/>
          <a:srcRect t="8776" r="47092" b="8896"/>
          <a:stretch/>
        </p:blipFill>
        <p:spPr bwMode="auto">
          <a:xfrm>
            <a:off x="4478366" y="2678412"/>
            <a:ext cx="129759" cy="127873"/>
          </a:xfrm>
          <a:prstGeom prst="rect">
            <a:avLst/>
          </a:prstGeom>
          <a:ln>
            <a:noFill/>
          </a:ln>
          <a:extLst>
            <a:ext uri="{53640926-AAD7-44D8-BBD7-CCE9431645EC}">
              <a14:shadowObscured xmlns:a14="http://schemas.microsoft.com/office/drawing/2010/main"/>
            </a:ext>
          </a:extLst>
        </p:spPr>
      </p:pic>
      <p:pic>
        <p:nvPicPr>
          <p:cNvPr id="31" name="Imagen 30">
            <a:extLst>
              <a:ext uri="{FF2B5EF4-FFF2-40B4-BE49-F238E27FC236}">
                <a16:creationId xmlns:a16="http://schemas.microsoft.com/office/drawing/2014/main" id="{8512067B-E2CA-4CAA-B57A-0B043290BDD1}"/>
              </a:ext>
            </a:extLst>
          </p:cNvPr>
          <p:cNvPicPr/>
          <p:nvPr/>
        </p:nvPicPr>
        <p:blipFill rotWithShape="1">
          <a:blip r:embed="rId6"/>
          <a:srcRect t="8776" r="47092" b="8896"/>
          <a:stretch/>
        </p:blipFill>
        <p:spPr bwMode="auto">
          <a:xfrm>
            <a:off x="3129132" y="3276892"/>
            <a:ext cx="129759" cy="1278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5287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201336" y="17761"/>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58603" y="6493080"/>
            <a:ext cx="12340085"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6" name="Rectángulo 5">
            <a:extLst>
              <a:ext uri="{FF2B5EF4-FFF2-40B4-BE49-F238E27FC236}">
                <a16:creationId xmlns:a16="http://schemas.microsoft.com/office/drawing/2014/main" id="{267A5875-51D7-47DC-9B43-794D33DD3141}"/>
              </a:ext>
            </a:extLst>
          </p:cNvPr>
          <p:cNvSpPr/>
          <p:nvPr/>
        </p:nvSpPr>
        <p:spPr>
          <a:xfrm>
            <a:off x="351946" y="976328"/>
            <a:ext cx="11353220" cy="954107"/>
          </a:xfrm>
          <a:prstGeom prst="rect">
            <a:avLst/>
          </a:prstGeom>
        </p:spPr>
        <p:txBody>
          <a:bodyPr wrap="square">
            <a:spAutoFit/>
          </a:bodyPr>
          <a:lstStyle/>
          <a:p>
            <a:pPr algn="just"/>
            <a:r>
              <a:rPr lang="es-CO" sz="1400" dirty="0"/>
              <a:t>En propuesta enviada a la SAE el 10 de marzo de este año </a:t>
            </a:r>
            <a:r>
              <a:rPr lang="es-CO" sz="1400" b="1" dirty="0"/>
              <a:t>Águila de Oro de Colombia Ltda, </a:t>
            </a:r>
            <a:r>
              <a:rPr lang="es-CO" sz="1400" dirty="0"/>
              <a:t>manifiesta su intención de continuar prestando los servicios objeto de este contrato y como valor agregado incluyen la instalación de los medios tecnológicos que se detallan a continuación y que tienen un costo de </a:t>
            </a:r>
            <a:r>
              <a:rPr lang="es-CO" sz="1400" b="1" dirty="0"/>
              <a:t>$15.000.000</a:t>
            </a:r>
            <a:r>
              <a:rPr lang="es-CO" sz="1400" dirty="0"/>
              <a:t>; así mismo se mantendría el valor de </a:t>
            </a:r>
            <a:r>
              <a:rPr lang="es-CO" sz="1400" b="1" dirty="0"/>
              <a:t>$18.450.788 </a:t>
            </a:r>
            <a:r>
              <a:rPr lang="es-CO" sz="1400" dirty="0"/>
              <a:t>que se cobran actualmente por todos los servicios de medios tecnológicos sin costo adicional para la SAE, y que se mantendrá sin incremento hasta el final del contrato, en caso de que la SAE decida prorrogarlo.</a:t>
            </a:r>
          </a:p>
        </p:txBody>
      </p:sp>
      <p:graphicFrame>
        <p:nvGraphicFramePr>
          <p:cNvPr id="12" name="Diagrama 11">
            <a:extLst>
              <a:ext uri="{FF2B5EF4-FFF2-40B4-BE49-F238E27FC236}">
                <a16:creationId xmlns:a16="http://schemas.microsoft.com/office/drawing/2014/main" id="{D5003A08-3A70-4164-9D71-510C857C80D5}"/>
              </a:ext>
            </a:extLst>
          </p:cNvPr>
          <p:cNvGraphicFramePr/>
          <p:nvPr/>
        </p:nvGraphicFramePr>
        <p:xfrm>
          <a:off x="4320853" y="2459343"/>
          <a:ext cx="6993323" cy="38595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ángulo 12">
            <a:extLst>
              <a:ext uri="{FF2B5EF4-FFF2-40B4-BE49-F238E27FC236}">
                <a16:creationId xmlns:a16="http://schemas.microsoft.com/office/drawing/2014/main" id="{7600D3E6-938A-47FC-B349-4733D57A3F83}"/>
              </a:ext>
            </a:extLst>
          </p:cNvPr>
          <p:cNvSpPr/>
          <p:nvPr/>
        </p:nvSpPr>
        <p:spPr>
          <a:xfrm>
            <a:off x="384482" y="4057868"/>
            <a:ext cx="3260927"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MEJORAS PROPUESTAS</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14" name="Abrir llave 13">
            <a:extLst>
              <a:ext uri="{FF2B5EF4-FFF2-40B4-BE49-F238E27FC236}">
                <a16:creationId xmlns:a16="http://schemas.microsoft.com/office/drawing/2014/main" id="{1D3C2229-5AE7-440F-BD3B-5398A83F6646}"/>
              </a:ext>
            </a:extLst>
          </p:cNvPr>
          <p:cNvSpPr/>
          <p:nvPr/>
        </p:nvSpPr>
        <p:spPr>
          <a:xfrm>
            <a:off x="3645408" y="2459343"/>
            <a:ext cx="313512" cy="3859510"/>
          </a:xfrm>
          <a:prstGeom prst="leftBrace">
            <a:avLst>
              <a:gd name="adj1" fmla="val 8333"/>
              <a:gd name="adj2" fmla="val 46577"/>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CO"/>
          </a:p>
        </p:txBody>
      </p:sp>
      <p:pic>
        <p:nvPicPr>
          <p:cNvPr id="15" name="Imagen 14">
            <a:extLst>
              <a:ext uri="{FF2B5EF4-FFF2-40B4-BE49-F238E27FC236}">
                <a16:creationId xmlns:a16="http://schemas.microsoft.com/office/drawing/2014/main" id="{D005D20D-0951-4E0D-8449-8E67D36505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pic>
        <p:nvPicPr>
          <p:cNvPr id="3" name="Imagen 2">
            <a:extLst>
              <a:ext uri="{FF2B5EF4-FFF2-40B4-BE49-F238E27FC236}">
                <a16:creationId xmlns:a16="http://schemas.microsoft.com/office/drawing/2014/main" id="{3E78B06B-7AA6-4793-939E-4D229B2C0CFA}"/>
              </a:ext>
            </a:extLst>
          </p:cNvPr>
          <p:cNvPicPr>
            <a:picLocks noChangeAspect="1"/>
          </p:cNvPicPr>
          <p:nvPr/>
        </p:nvPicPr>
        <p:blipFill>
          <a:blip r:embed="rId10"/>
          <a:stretch>
            <a:fillRect/>
          </a:stretch>
        </p:blipFill>
        <p:spPr>
          <a:xfrm>
            <a:off x="4409813" y="2499009"/>
            <a:ext cx="1556995" cy="1052865"/>
          </a:xfrm>
          <a:prstGeom prst="rect">
            <a:avLst/>
          </a:prstGeom>
          <a:ln>
            <a:noFill/>
          </a:ln>
          <a:effectLst>
            <a:softEdge rad="112500"/>
          </a:effectLst>
        </p:spPr>
      </p:pic>
      <p:pic>
        <p:nvPicPr>
          <p:cNvPr id="4" name="Imagen 3">
            <a:extLst>
              <a:ext uri="{FF2B5EF4-FFF2-40B4-BE49-F238E27FC236}">
                <a16:creationId xmlns:a16="http://schemas.microsoft.com/office/drawing/2014/main" id="{F2C05BE8-2528-4E22-A813-3446D8ECDB4B}"/>
              </a:ext>
            </a:extLst>
          </p:cNvPr>
          <p:cNvPicPr>
            <a:picLocks noChangeAspect="1"/>
          </p:cNvPicPr>
          <p:nvPr/>
        </p:nvPicPr>
        <p:blipFill>
          <a:blip r:embed="rId11"/>
          <a:stretch>
            <a:fillRect/>
          </a:stretch>
        </p:blipFill>
        <p:spPr>
          <a:xfrm>
            <a:off x="4409814" y="5291046"/>
            <a:ext cx="1407673" cy="871429"/>
          </a:xfrm>
          <a:prstGeom prst="rect">
            <a:avLst/>
          </a:prstGeom>
          <a:ln>
            <a:noFill/>
          </a:ln>
          <a:effectLst>
            <a:softEdge rad="112500"/>
          </a:effectLst>
        </p:spPr>
      </p:pic>
      <p:pic>
        <p:nvPicPr>
          <p:cNvPr id="9" name="Imagen 8">
            <a:extLst>
              <a:ext uri="{FF2B5EF4-FFF2-40B4-BE49-F238E27FC236}">
                <a16:creationId xmlns:a16="http://schemas.microsoft.com/office/drawing/2014/main" id="{CE9B03A6-9E13-4973-8B8D-3D50F2EA6492}"/>
              </a:ext>
            </a:extLst>
          </p:cNvPr>
          <p:cNvPicPr>
            <a:picLocks noChangeAspect="1"/>
          </p:cNvPicPr>
          <p:nvPr/>
        </p:nvPicPr>
        <p:blipFill>
          <a:blip r:embed="rId12"/>
          <a:stretch>
            <a:fillRect/>
          </a:stretch>
        </p:blipFill>
        <p:spPr>
          <a:xfrm>
            <a:off x="4505228" y="3830190"/>
            <a:ext cx="1407672" cy="1055754"/>
          </a:xfrm>
          <a:prstGeom prst="rect">
            <a:avLst/>
          </a:prstGeom>
          <a:ln>
            <a:noFill/>
          </a:ln>
          <a:effectLst>
            <a:softEdge rad="112500"/>
          </a:effectLst>
        </p:spPr>
      </p:pic>
    </p:spTree>
    <p:extLst>
      <p:ext uri="{BB962C8B-B14F-4D97-AF65-F5344CB8AC3E}">
        <p14:creationId xmlns:p14="http://schemas.microsoft.com/office/powerpoint/2010/main" val="2529779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3473" y="1020320"/>
            <a:ext cx="10855935" cy="5190143"/>
          </a:xfrm>
        </p:spPr>
        <p:txBody>
          <a:bodyPr>
            <a:normAutofit/>
          </a:bodyPr>
          <a:lstStyle/>
          <a:p>
            <a:pPr algn="just"/>
            <a:r>
              <a:rPr lang="es-CO" sz="2600" dirty="0">
                <a:solidFill>
                  <a:schemeClr val="tx1"/>
                </a:solidFill>
              </a:rPr>
              <a:t>El pasado 09 de marzo de 2020, se llevo a cabo un estudio de mercado con tres (03)empresas de vigilancia y seguridad privada para determinar el  valor del mercado para los medios tecnológicos, el cual se detalla a continuación:</a:t>
            </a:r>
          </a:p>
          <a:p>
            <a:pPr algn="just"/>
            <a:endParaRPr lang="es-CO"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r>
              <a:rPr lang="es-ES" sz="2600" dirty="0">
                <a:solidFill>
                  <a:schemeClr val="tx1"/>
                </a:solidFill>
              </a:rPr>
              <a:t>De acuerdo a los resultados arrojados por el estudio de mercado, se calcula el valor promedio mensual para el servicio de Medios Tecnológicos por </a:t>
            </a:r>
            <a:r>
              <a:rPr lang="es-ES" sz="2600" b="1" dirty="0">
                <a:solidFill>
                  <a:schemeClr val="tx1"/>
                </a:solidFill>
              </a:rPr>
              <a:t>$32.990.497</a:t>
            </a:r>
            <a:r>
              <a:rPr lang="es-ES" sz="2600" dirty="0">
                <a:solidFill>
                  <a:schemeClr val="tx1"/>
                </a:solidFill>
              </a:rPr>
              <a:t>, cifra en un </a:t>
            </a:r>
            <a:r>
              <a:rPr lang="es-ES" sz="2600" b="1" dirty="0">
                <a:solidFill>
                  <a:schemeClr val="tx1"/>
                </a:solidFill>
              </a:rPr>
              <a:t>79% </a:t>
            </a:r>
            <a:r>
              <a:rPr lang="es-ES" sz="2600" dirty="0">
                <a:solidFill>
                  <a:schemeClr val="tx1"/>
                </a:solidFill>
              </a:rPr>
              <a:t>mayor</a:t>
            </a:r>
            <a:r>
              <a:rPr lang="es-ES" sz="2600" b="1" dirty="0">
                <a:solidFill>
                  <a:schemeClr val="tx1"/>
                </a:solidFill>
              </a:rPr>
              <a:t> </a:t>
            </a:r>
            <a:r>
              <a:rPr lang="es-ES" sz="2600" dirty="0">
                <a:solidFill>
                  <a:schemeClr val="tx1"/>
                </a:solidFill>
              </a:rPr>
              <a:t>al valor que actualmente se esta pagando por dicho Servicio y que corresponde a </a:t>
            </a:r>
            <a:r>
              <a:rPr lang="es-CO" sz="2600" b="1" dirty="0">
                <a:solidFill>
                  <a:schemeClr val="tx1"/>
                </a:solidFill>
              </a:rPr>
              <a:t>$18.450.788 .</a:t>
            </a:r>
            <a:endParaRPr lang="es-ES" sz="2600" dirty="0">
              <a:solidFill>
                <a:schemeClr val="tx1"/>
              </a:solidFill>
            </a:endParaRPr>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3"/>
          <a:stretch>
            <a:fillRect/>
          </a:stretch>
        </p:blipFill>
        <p:spPr>
          <a:xfrm>
            <a:off x="89483" y="0"/>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4"/>
          <a:stretch>
            <a:fillRect/>
          </a:stretch>
        </p:blipFill>
        <p:spPr>
          <a:xfrm>
            <a:off x="-84220" y="6546818"/>
            <a:ext cx="12340088"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5030079" y="6546818"/>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graphicFrame>
        <p:nvGraphicFramePr>
          <p:cNvPr id="10" name="Objeto 9">
            <a:extLst>
              <a:ext uri="{FF2B5EF4-FFF2-40B4-BE49-F238E27FC236}">
                <a16:creationId xmlns:a16="http://schemas.microsoft.com/office/drawing/2014/main" id="{3171587B-5A9B-43C9-B4B2-6C7C2C5813F1}"/>
              </a:ext>
            </a:extLst>
          </p:cNvPr>
          <p:cNvGraphicFramePr>
            <a:graphicFrameLocks noChangeAspect="1"/>
          </p:cNvGraphicFramePr>
          <p:nvPr>
            <p:extLst>
              <p:ext uri="{D42A27DB-BD31-4B8C-83A1-F6EECF244321}">
                <p14:modId xmlns:p14="http://schemas.microsoft.com/office/powerpoint/2010/main" val="466307882"/>
              </p:ext>
            </p:extLst>
          </p:nvPr>
        </p:nvGraphicFramePr>
        <p:xfrm>
          <a:off x="1169940" y="2503055"/>
          <a:ext cx="9644363" cy="1702887"/>
        </p:xfrm>
        <a:graphic>
          <a:graphicData uri="http://schemas.openxmlformats.org/presentationml/2006/ole">
            <mc:AlternateContent xmlns:mc="http://schemas.openxmlformats.org/markup-compatibility/2006">
              <mc:Choice xmlns:v="urn:schemas-microsoft-com:vml" Requires="v">
                <p:oleObj spid="_x0000_s4099" name="Worksheet" r:id="rId6" imgW="8067518" imgH="1466704" progId="Excel.Sheet.12">
                  <p:embed/>
                </p:oleObj>
              </mc:Choice>
              <mc:Fallback>
                <p:oleObj name="Worksheet" r:id="rId6" imgW="8067518" imgH="1466704" progId="Excel.Sheet.12">
                  <p:embed/>
                  <p:pic>
                    <p:nvPicPr>
                      <p:cNvPr id="10" name="Objeto 9">
                        <a:extLst>
                          <a:ext uri="{FF2B5EF4-FFF2-40B4-BE49-F238E27FC236}">
                            <a16:creationId xmlns:a16="http://schemas.microsoft.com/office/drawing/2014/main" id="{3171587B-5A9B-43C9-B4B2-6C7C2C5813F1}"/>
                          </a:ext>
                        </a:extLst>
                      </p:cNvPr>
                      <p:cNvPicPr/>
                      <p:nvPr/>
                    </p:nvPicPr>
                    <p:blipFill>
                      <a:blip r:embed="rId7"/>
                      <a:stretch>
                        <a:fillRect/>
                      </a:stretch>
                    </p:blipFill>
                    <p:spPr>
                      <a:xfrm>
                        <a:off x="1169940" y="2503055"/>
                        <a:ext cx="9644363" cy="1702887"/>
                      </a:xfrm>
                      <a:prstGeom prst="rect">
                        <a:avLst/>
                      </a:prstGeom>
                    </p:spPr>
                  </p:pic>
                </p:oleObj>
              </mc:Fallback>
            </mc:AlternateContent>
          </a:graphicData>
        </a:graphic>
      </p:graphicFrame>
      <p:sp>
        <p:nvSpPr>
          <p:cNvPr id="12" name="Flecha: a la derecha 11">
            <a:hlinkClick r:id="rId8" action="ppaction://hlinksldjump"/>
            <a:extLst>
              <a:ext uri="{FF2B5EF4-FFF2-40B4-BE49-F238E27FC236}">
                <a16:creationId xmlns:a16="http://schemas.microsoft.com/office/drawing/2014/main" id="{2BC674F7-B5F4-479B-A933-9F54FF38562A}"/>
              </a:ext>
            </a:extLst>
          </p:cNvPr>
          <p:cNvSpPr/>
          <p:nvPr/>
        </p:nvSpPr>
        <p:spPr>
          <a:xfrm>
            <a:off x="10558273" y="5850486"/>
            <a:ext cx="1463040" cy="587588"/>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schemeClr val="tx1"/>
                </a:solidFill>
              </a:rPr>
              <a:t>Detalle Estudio Mercado</a:t>
            </a:r>
            <a:endParaRPr lang="es-CO" sz="900" dirty="0">
              <a:solidFill>
                <a:schemeClr val="tx1"/>
              </a:solidFill>
            </a:endParaRPr>
          </a:p>
        </p:txBody>
      </p:sp>
    </p:spTree>
    <p:extLst>
      <p:ext uri="{BB962C8B-B14F-4D97-AF65-F5344CB8AC3E}">
        <p14:creationId xmlns:p14="http://schemas.microsoft.com/office/powerpoint/2010/main" val="1790143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62147" y="1007514"/>
            <a:ext cx="11092635"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58603" y="6493080"/>
            <a:ext cx="12340085"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pic>
        <p:nvPicPr>
          <p:cNvPr id="9" name="Imagen 8">
            <a:extLst>
              <a:ext uri="{FF2B5EF4-FFF2-40B4-BE49-F238E27FC236}">
                <a16:creationId xmlns:a16="http://schemas.microsoft.com/office/drawing/2014/main" id="{5C9F0583-7BEE-43A3-B7A9-FECD626CF42F}"/>
              </a:ext>
            </a:extLst>
          </p:cNvPr>
          <p:cNvPicPr>
            <a:picLocks noChangeAspect="1"/>
          </p:cNvPicPr>
          <p:nvPr/>
        </p:nvPicPr>
        <p:blipFill>
          <a:blip r:embed="rId5"/>
          <a:stretch>
            <a:fillRect/>
          </a:stretch>
        </p:blipFill>
        <p:spPr>
          <a:xfrm>
            <a:off x="1124400" y="1367485"/>
            <a:ext cx="10168128" cy="4968497"/>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774626" y="951753"/>
            <a:ext cx="5008033"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2840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62147" y="1007514"/>
            <a:ext cx="11092635"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774626" y="867187"/>
            <a:ext cx="5008033"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0C7F58E8-6824-490E-9D4A-FB015CB6A51A}"/>
              </a:ext>
            </a:extLst>
          </p:cNvPr>
          <p:cNvPicPr>
            <a:picLocks noChangeAspect="1"/>
          </p:cNvPicPr>
          <p:nvPr/>
        </p:nvPicPr>
        <p:blipFill>
          <a:blip r:embed="rId4"/>
          <a:stretch>
            <a:fillRect/>
          </a:stretch>
        </p:blipFill>
        <p:spPr>
          <a:xfrm>
            <a:off x="1496697" y="1201835"/>
            <a:ext cx="9198607" cy="5238444"/>
          </a:xfrm>
          <a:prstGeom prst="rect">
            <a:avLst/>
          </a:prstGeom>
        </p:spPr>
      </p:pic>
      <p:sp>
        <p:nvSpPr>
          <p:cNvPr id="9" name="Rectángulo 8">
            <a:extLst>
              <a:ext uri="{FF2B5EF4-FFF2-40B4-BE49-F238E27FC236}">
                <a16:creationId xmlns:a16="http://schemas.microsoft.com/office/drawing/2014/main" id="{CA8FB420-F23D-4257-8791-E38AA870C90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35209B9-33CF-4471-A071-3EC5E27ED98A}"/>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18466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62147" y="1007514"/>
            <a:ext cx="11092635"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774626" y="867187"/>
            <a:ext cx="5008033"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629AF204-E99B-435F-AAA7-6D4D73A9FFFE}"/>
              </a:ext>
            </a:extLst>
          </p:cNvPr>
          <p:cNvPicPr>
            <a:picLocks noChangeAspect="1"/>
          </p:cNvPicPr>
          <p:nvPr/>
        </p:nvPicPr>
        <p:blipFill>
          <a:blip r:embed="rId4"/>
          <a:stretch>
            <a:fillRect/>
          </a:stretch>
        </p:blipFill>
        <p:spPr>
          <a:xfrm>
            <a:off x="1088739" y="1208905"/>
            <a:ext cx="9387840" cy="5199738"/>
          </a:xfrm>
          <a:prstGeom prst="rect">
            <a:avLst/>
          </a:prstGeom>
        </p:spPr>
      </p:pic>
      <p:sp>
        <p:nvSpPr>
          <p:cNvPr id="11" name="Rectángulo 10">
            <a:extLst>
              <a:ext uri="{FF2B5EF4-FFF2-40B4-BE49-F238E27FC236}">
                <a16:creationId xmlns:a16="http://schemas.microsoft.com/office/drawing/2014/main" id="{287B6EF0-E056-4E25-B98D-39DA33E158A4}"/>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B92A344-5226-416A-B381-0FFA28584984}"/>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16684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62147" y="1007514"/>
            <a:ext cx="11092635"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774626" y="867187"/>
            <a:ext cx="5008033"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61A7E2D0-A9EA-4CBF-9E11-C5AAE4D6738C}"/>
              </a:ext>
            </a:extLst>
          </p:cNvPr>
          <p:cNvPicPr>
            <a:picLocks noChangeAspect="1"/>
          </p:cNvPicPr>
          <p:nvPr/>
        </p:nvPicPr>
        <p:blipFill>
          <a:blip r:embed="rId4"/>
          <a:stretch>
            <a:fillRect/>
          </a:stretch>
        </p:blipFill>
        <p:spPr>
          <a:xfrm>
            <a:off x="1462082" y="1164841"/>
            <a:ext cx="9298717" cy="5335024"/>
          </a:xfrm>
          <a:prstGeom prst="rect">
            <a:avLst/>
          </a:prstGeom>
        </p:spPr>
      </p:pic>
      <p:sp>
        <p:nvSpPr>
          <p:cNvPr id="11" name="Rectángulo 10">
            <a:extLst>
              <a:ext uri="{FF2B5EF4-FFF2-40B4-BE49-F238E27FC236}">
                <a16:creationId xmlns:a16="http://schemas.microsoft.com/office/drawing/2014/main" id="{0F61DDF1-D49E-4387-9761-0E2819ED85E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7816B42-784A-4334-8A26-7DFB43E34BEF}"/>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321973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659" y="125537"/>
            <a:ext cx="6091563" cy="713105"/>
          </a:xfrm>
          <a:prstGeom prst="rect">
            <a:avLst/>
          </a:prstGeom>
        </p:spPr>
      </p:pic>
      <p:sp>
        <p:nvSpPr>
          <p:cNvPr id="9" name="Cerrar llave 8">
            <a:extLst>
              <a:ext uri="{FF2B5EF4-FFF2-40B4-BE49-F238E27FC236}">
                <a16:creationId xmlns:a16="http://schemas.microsoft.com/office/drawing/2014/main" id="{9ACC67AF-B1F1-4F4D-BDFB-9FC2F7131A0E}"/>
              </a:ext>
            </a:extLst>
          </p:cNvPr>
          <p:cNvSpPr/>
          <p:nvPr/>
        </p:nvSpPr>
        <p:spPr>
          <a:xfrm>
            <a:off x="8485632" y="2587752"/>
            <a:ext cx="743712" cy="321868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C88F252A-8E44-4D8C-B714-2BC3496C42A8}"/>
              </a:ext>
            </a:extLst>
          </p:cNvPr>
          <p:cNvSpPr/>
          <p:nvPr/>
        </p:nvSpPr>
        <p:spPr>
          <a:xfrm>
            <a:off x="9457841" y="3698748"/>
            <a:ext cx="2416380" cy="99669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a:t>AHORRO</a:t>
            </a:r>
          </a:p>
          <a:p>
            <a:pPr algn="ctr"/>
            <a:r>
              <a:rPr lang="es-ES" b="1" dirty="0"/>
              <a:t> $ 348.953.026</a:t>
            </a:r>
          </a:p>
        </p:txBody>
      </p:sp>
      <p:sp>
        <p:nvSpPr>
          <p:cNvPr id="13" name="Rectángulo 12">
            <a:extLst>
              <a:ext uri="{FF2B5EF4-FFF2-40B4-BE49-F238E27FC236}">
                <a16:creationId xmlns:a16="http://schemas.microsoft.com/office/drawing/2014/main" id="{99FBD1A5-B78C-41CA-9770-C4361534489B}"/>
              </a:ext>
            </a:extLst>
          </p:cNvPr>
          <p:cNvSpPr/>
          <p:nvPr/>
        </p:nvSpPr>
        <p:spPr>
          <a:xfrm>
            <a:off x="445442" y="940644"/>
            <a:ext cx="10930541"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COMPARATIVO CONTRATO ACTUAL Vs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471B1770-631C-4C47-8CAB-3344A9923255}"/>
              </a:ext>
            </a:extLst>
          </p:cNvPr>
          <p:cNvPicPr>
            <a:picLocks noChangeAspect="1"/>
          </p:cNvPicPr>
          <p:nvPr/>
        </p:nvPicPr>
        <p:blipFill>
          <a:blip r:embed="rId4"/>
          <a:stretch>
            <a:fillRect/>
          </a:stretch>
        </p:blipFill>
        <p:spPr>
          <a:xfrm>
            <a:off x="577995" y="1303636"/>
            <a:ext cx="7679141" cy="5067106"/>
          </a:xfrm>
          <a:prstGeom prst="rect">
            <a:avLst/>
          </a:prstGeom>
        </p:spPr>
      </p:pic>
      <p:sp>
        <p:nvSpPr>
          <p:cNvPr id="10" name="Rectángulo 9">
            <a:extLst>
              <a:ext uri="{FF2B5EF4-FFF2-40B4-BE49-F238E27FC236}">
                <a16:creationId xmlns:a16="http://schemas.microsoft.com/office/drawing/2014/main" id="{9B07E0CF-7918-4610-A897-9BFB9B985BD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FDA13D15-A4CA-477B-8A49-CEE11AC0691A}"/>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63976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38232" y="993501"/>
            <a:ext cx="10588137" cy="5148668"/>
          </a:xfrm>
        </p:spPr>
        <p:txBody>
          <a:bodyPr>
            <a:normAutofit/>
          </a:bodyPr>
          <a:lstStyle/>
          <a:p>
            <a:pPr algn="just"/>
            <a:endParaRPr lang="es-CO" sz="1600" dirty="0">
              <a:latin typeface="Arial Narrow" panose="020B0606020202030204" pitchFamily="34" charset="0"/>
            </a:endParaRPr>
          </a:p>
          <a:p>
            <a:pPr algn="just"/>
            <a:r>
              <a:rPr lang="es-CO" sz="2000" b="1" dirty="0">
                <a:solidFill>
                  <a:srgbClr val="293166"/>
                </a:solidFill>
              </a:rPr>
              <a:t>SOLICITUD DE APROBACIÓN:</a:t>
            </a:r>
          </a:p>
          <a:p>
            <a:pPr algn="just"/>
            <a:endParaRPr lang="es-CO" sz="2000" dirty="0"/>
          </a:p>
          <a:p>
            <a:pPr algn="just"/>
            <a:r>
              <a:rPr lang="es-CO" sz="2000" b="1" dirty="0">
                <a:solidFill>
                  <a:srgbClr val="293166"/>
                </a:solidFill>
              </a:rPr>
              <a:t>Prorroga</a:t>
            </a:r>
            <a:r>
              <a:rPr lang="es-CO" sz="2000" dirty="0">
                <a:solidFill>
                  <a:srgbClr val="293166"/>
                </a:solidFill>
              </a:rPr>
              <a:t>: La prórroga solicitada es de veinticuatro (24) meses, la nueva vigencia del contrato será hasta el 01 de julio de 2022.</a:t>
            </a:r>
          </a:p>
          <a:p>
            <a:pPr algn="just"/>
            <a:endParaRPr lang="es-CO" sz="2000" b="1" dirty="0">
              <a:solidFill>
                <a:srgbClr val="293166"/>
              </a:solidFill>
            </a:endParaRPr>
          </a:p>
          <a:p>
            <a:pPr algn="just"/>
            <a:r>
              <a:rPr lang="es-CO" sz="2000" b="1" dirty="0">
                <a:solidFill>
                  <a:srgbClr val="293166"/>
                </a:solidFill>
              </a:rPr>
              <a:t>Adición: </a:t>
            </a:r>
            <a:r>
              <a:rPr lang="es-CO" sz="2000" dirty="0">
                <a:solidFill>
                  <a:srgbClr val="293166"/>
                </a:solidFill>
              </a:rPr>
              <a:t>El valor de la adición solicitada es de </a:t>
            </a:r>
            <a:r>
              <a:rPr lang="es-CO" sz="2000" b="1" dirty="0">
                <a:solidFill>
                  <a:srgbClr val="293166"/>
                </a:solidFill>
              </a:rPr>
              <a:t>$8.144.651.231 </a:t>
            </a:r>
            <a:r>
              <a:rPr lang="es-CO" sz="2000" dirty="0">
                <a:solidFill>
                  <a:srgbClr val="293166"/>
                </a:solidFill>
              </a:rPr>
              <a:t>valor que incluye IVA y todos los impuestos, tasas y contribuciones a que haya lugar.</a:t>
            </a:r>
          </a:p>
          <a:p>
            <a:pPr algn="just"/>
            <a:endParaRPr lang="es-ES" sz="1600" dirty="0">
              <a:solidFill>
                <a:srgbClr val="293166"/>
              </a:solidFill>
            </a:endParaRPr>
          </a:p>
          <a:p>
            <a:pPr algn="just"/>
            <a:r>
              <a:rPr lang="es-CO" sz="2000" b="1" dirty="0">
                <a:solidFill>
                  <a:srgbClr val="293166"/>
                </a:solidFill>
              </a:rPr>
              <a:t>Solicitud</a:t>
            </a:r>
            <a:r>
              <a:rPr lang="es-CO" sz="2000" dirty="0">
                <a:solidFill>
                  <a:srgbClr val="293166"/>
                </a:solidFill>
              </a:rPr>
              <a:t>: Aprobación por parte de la Junta Directiva de la SAE SAS, de la adición y prorroga del contrato 033-2018 por un monto de </a:t>
            </a:r>
            <a:r>
              <a:rPr lang="es-CO" sz="2000" b="1" dirty="0">
                <a:solidFill>
                  <a:srgbClr val="293166"/>
                </a:solidFill>
              </a:rPr>
              <a:t>$8.144.651.231 </a:t>
            </a:r>
            <a:r>
              <a:rPr lang="es-CO" sz="2000" dirty="0">
                <a:solidFill>
                  <a:srgbClr val="293166"/>
                </a:solidFill>
              </a:rPr>
              <a:t>y un plazo de veinticuatro (24) meses respectivamente.</a:t>
            </a:r>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89483" y="0"/>
            <a:ext cx="2505512"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84220" y="6528713"/>
            <a:ext cx="12334824" cy="418110"/>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4940288" y="6520418"/>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458EFD0-8A0C-4237-A86C-B63EDC680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7043" y="140199"/>
            <a:ext cx="6091563" cy="713105"/>
          </a:xfrm>
          <a:prstGeom prst="rect">
            <a:avLst/>
          </a:prstGeom>
        </p:spPr>
      </p:pic>
    </p:spTree>
    <p:extLst>
      <p:ext uri="{BB962C8B-B14F-4D97-AF65-F5344CB8AC3E}">
        <p14:creationId xmlns:p14="http://schemas.microsoft.com/office/powerpoint/2010/main" val="1454578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8" name="CuadroTexto 7">
            <a:extLst>
              <a:ext uri="{FF2B5EF4-FFF2-40B4-BE49-F238E27FC236}">
                <a16:creationId xmlns:a16="http://schemas.microsoft.com/office/drawing/2014/main" id="{419A5052-D72B-46A3-B736-841E6C7112CC}"/>
              </a:ext>
            </a:extLst>
          </p:cNvPr>
          <p:cNvSpPr txBox="1"/>
          <p:nvPr/>
        </p:nvSpPr>
        <p:spPr>
          <a:xfrm>
            <a:off x="1396191" y="2393228"/>
            <a:ext cx="9623325" cy="1569660"/>
          </a:xfrm>
          <a:prstGeom prst="rect">
            <a:avLst/>
          </a:prstGeom>
          <a:noFill/>
        </p:spPr>
        <p:txBody>
          <a:bodyPr wrap="square" rtlCol="0">
            <a:spAutoFit/>
          </a:bodyPr>
          <a:lstStyle/>
          <a:p>
            <a:pPr algn="ctr"/>
            <a:r>
              <a:rPr lang="es-CO" sz="4800" b="1" dirty="0">
                <a:solidFill>
                  <a:srgbClr val="002060"/>
                </a:solidFill>
              </a:rPr>
              <a:t>APROBACIÓN ADICIÓN Y PRÓRROGA CONTRATO ASEO Y CAFETERIA</a:t>
            </a:r>
            <a:endParaRPr lang="es-ES" sz="4800" b="1" dirty="0">
              <a:solidFill>
                <a:srgbClr val="002060"/>
              </a:solidFill>
            </a:endParaRPr>
          </a:p>
        </p:txBody>
      </p:sp>
    </p:spTree>
    <p:extLst>
      <p:ext uri="{BB962C8B-B14F-4D97-AF65-F5344CB8AC3E}">
        <p14:creationId xmlns:p14="http://schemas.microsoft.com/office/powerpoint/2010/main" val="1419381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5030079" y="6540500"/>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CuadroTexto 8">
            <a:extLst>
              <a:ext uri="{FF2B5EF4-FFF2-40B4-BE49-F238E27FC236}">
                <a16:creationId xmlns:a16="http://schemas.microsoft.com/office/drawing/2014/main" id="{A77A2677-2F57-432A-93CB-60472DCC1EFD}"/>
              </a:ext>
            </a:extLst>
          </p:cNvPr>
          <p:cNvSpPr txBox="1"/>
          <p:nvPr/>
        </p:nvSpPr>
        <p:spPr>
          <a:xfrm>
            <a:off x="686705" y="1120095"/>
            <a:ext cx="10543417" cy="461665"/>
          </a:xfrm>
          <a:prstGeom prst="rect">
            <a:avLst/>
          </a:prstGeom>
          <a:noFill/>
        </p:spPr>
        <p:txBody>
          <a:bodyPr wrap="square" rtlCol="0">
            <a:spAutoFit/>
          </a:bodyPr>
          <a:lstStyle/>
          <a:p>
            <a:pPr algn="ctr"/>
            <a:r>
              <a:rPr lang="es-ES" sz="2400" b="1" dirty="0"/>
              <a:t>Adicionar y prorrogar el contrato No. 037-2019 </a:t>
            </a:r>
          </a:p>
        </p:txBody>
      </p:sp>
      <p:sp>
        <p:nvSpPr>
          <p:cNvPr id="11" name="CuadroTexto 10">
            <a:extLst>
              <a:ext uri="{FF2B5EF4-FFF2-40B4-BE49-F238E27FC236}">
                <a16:creationId xmlns:a16="http://schemas.microsoft.com/office/drawing/2014/main" id="{425BEDCA-10AD-4754-88D7-B0441D0D22FC}"/>
              </a:ext>
            </a:extLst>
          </p:cNvPr>
          <p:cNvSpPr txBox="1"/>
          <p:nvPr/>
        </p:nvSpPr>
        <p:spPr>
          <a:xfrm>
            <a:off x="486829" y="1868538"/>
            <a:ext cx="10943167" cy="3831818"/>
          </a:xfrm>
          <a:prstGeom prst="rect">
            <a:avLst/>
          </a:prstGeom>
          <a:noFill/>
        </p:spPr>
        <p:txBody>
          <a:bodyPr wrap="square" rtlCol="0">
            <a:spAutoFit/>
          </a:bodyPr>
          <a:lstStyle/>
          <a:p>
            <a:pPr algn="just"/>
            <a:r>
              <a:rPr lang="es-CO" sz="2000" b="1" dirty="0"/>
              <a:t>Objeto del contrato: </a:t>
            </a:r>
            <a:r>
              <a:rPr lang="es-ES" dirty="0"/>
              <a:t>Contratar el servicio integral de servicios generales de aseo y cafetería, oficios varios y mantenimiento técnico, con suministro de insumos de cafetería, productos de aseo y maquinaria para la Sociedad de Activos Especiales SAS.</a:t>
            </a:r>
          </a:p>
          <a:p>
            <a:pPr algn="just"/>
            <a:endParaRPr lang="es-CO" sz="2000" dirty="0"/>
          </a:p>
          <a:p>
            <a:pPr algn="just"/>
            <a:r>
              <a:rPr lang="es-CO" sz="2000" b="1" dirty="0"/>
              <a:t>Alcance</a:t>
            </a:r>
            <a:r>
              <a:rPr lang="es-CO" sz="2000" dirty="0"/>
              <a:t>: Servicio integral de aseo, cafetería y mantenimiento,  con personal que realizará labores de aseo, cafetería y oficios varios en las diferentes oficinas e instalaciones, tanto en la sede central ubicada en la ciudad de Bogotá (Sede Principal, Bodega de Archivo y Regional Centro Oriente), como en las regionales ubicadas en las ciudades de Medellín, Barranquilla y Cali. </a:t>
            </a:r>
          </a:p>
          <a:p>
            <a:pPr algn="just"/>
            <a:endParaRPr lang="es-ES" sz="2700" dirty="0">
              <a:solidFill>
                <a:srgbClr val="A9A8A9"/>
              </a:solidFill>
              <a:cs typeface="Lato Regular"/>
            </a:endParaRPr>
          </a:p>
          <a:p>
            <a:pPr algn="just"/>
            <a:r>
              <a:rPr lang="es-CO" sz="2000" b="1" dirty="0"/>
              <a:t>Valores y plazos iniciales: </a:t>
            </a:r>
            <a:r>
              <a:rPr lang="es-CO" sz="2000" dirty="0"/>
              <a:t>El valor inicial del contrato fue de $790.874.750, con un plazo de ejecución de once (11) meses y quince (15) días, fecha de inicio el 16 de mayo de 2019 y fecha de finalización el 30 de abril de 2020.</a:t>
            </a:r>
            <a:endParaRPr lang="es-ES" sz="2700" dirty="0">
              <a:solidFill>
                <a:srgbClr val="A9A8A9"/>
              </a:solidFill>
              <a:cs typeface="Lato Regular"/>
            </a:endParaRPr>
          </a:p>
        </p:txBody>
      </p:sp>
    </p:spTree>
    <p:extLst>
      <p:ext uri="{BB962C8B-B14F-4D97-AF65-F5344CB8AC3E}">
        <p14:creationId xmlns:p14="http://schemas.microsoft.com/office/powerpoint/2010/main" val="346555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5016488" y="6545361"/>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5" name="CuadroTexto 14">
            <a:extLst>
              <a:ext uri="{FF2B5EF4-FFF2-40B4-BE49-F238E27FC236}">
                <a16:creationId xmlns:a16="http://schemas.microsoft.com/office/drawing/2014/main" id="{24089D04-ACBB-4E59-B444-95F4AD6E802A}"/>
              </a:ext>
            </a:extLst>
          </p:cNvPr>
          <p:cNvSpPr txBox="1"/>
          <p:nvPr/>
        </p:nvSpPr>
        <p:spPr>
          <a:xfrm>
            <a:off x="499441" y="1056486"/>
            <a:ext cx="11423853" cy="5016758"/>
          </a:xfrm>
          <a:prstGeom prst="rect">
            <a:avLst/>
          </a:prstGeom>
          <a:noFill/>
        </p:spPr>
        <p:txBody>
          <a:bodyPr wrap="square" rtlCol="0">
            <a:spAutoFit/>
          </a:bodyPr>
          <a:lstStyle/>
          <a:p>
            <a:pPr algn="just"/>
            <a:r>
              <a:rPr lang="es-CO" sz="2000" dirty="0"/>
              <a:t>En el mes de abril de 2019 se llevó a cabo el Concurso Directo No. 01 de 2019, con el fin de contratar los servicios generales de aseo y cafetería, en el cual se presentaron 5 proponentes así:</a:t>
            </a:r>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r>
              <a:rPr lang="es-CO" sz="2000" dirty="0"/>
              <a:t>Siendo la mejor propuesta para SAE en sus requisitos técnicos, jurídicos y económicos la presentada por BRILLASEO S.A.S, contrato adjudicado por valor de </a:t>
            </a:r>
            <a:r>
              <a:rPr lang="es-CO" sz="2000" b="1" dirty="0"/>
              <a:t>$790.874.250</a:t>
            </a:r>
            <a:r>
              <a:rPr lang="es-CO" sz="2000" dirty="0"/>
              <a:t>. </a:t>
            </a:r>
          </a:p>
        </p:txBody>
      </p:sp>
      <p:graphicFrame>
        <p:nvGraphicFramePr>
          <p:cNvPr id="17" name="Gráfico 16">
            <a:extLst>
              <a:ext uri="{FF2B5EF4-FFF2-40B4-BE49-F238E27FC236}">
                <a16:creationId xmlns:a16="http://schemas.microsoft.com/office/drawing/2014/main" id="{6D3773CC-2A2F-4703-BFB6-5B201418336F}"/>
              </a:ext>
            </a:extLst>
          </p:cNvPr>
          <p:cNvGraphicFramePr>
            <a:graphicFrameLocks/>
          </p:cNvGraphicFramePr>
          <p:nvPr/>
        </p:nvGraphicFramePr>
        <p:xfrm>
          <a:off x="1365250" y="2043113"/>
          <a:ext cx="9461500" cy="2771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18269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25BEDCA-10AD-4754-88D7-B0441D0D22FC}"/>
              </a:ext>
            </a:extLst>
          </p:cNvPr>
          <p:cNvSpPr txBox="1"/>
          <p:nvPr/>
        </p:nvSpPr>
        <p:spPr>
          <a:xfrm>
            <a:off x="303949" y="893076"/>
            <a:ext cx="11599095" cy="646331"/>
          </a:xfrm>
          <a:prstGeom prst="rect">
            <a:avLst/>
          </a:prstGeom>
          <a:noFill/>
        </p:spPr>
        <p:txBody>
          <a:bodyPr wrap="square" rtlCol="0">
            <a:spAutoFit/>
          </a:bodyPr>
          <a:lstStyle/>
          <a:p>
            <a:pPr algn="just"/>
            <a:r>
              <a:rPr lang="es-ES" dirty="0"/>
              <a:t>El presente contrato vence el próximo 30 de abril de 2020, por lo que BRILLASEO SAS manifestó su intención de prorrogarlo presento Propuesta de renovación a 2 años con un valor agregado, así:</a:t>
            </a:r>
            <a:endParaRPr lang="es-ES" sz="2700" dirty="0">
              <a:solidFill>
                <a:srgbClr val="A9A8A9"/>
              </a:solidFill>
              <a:cs typeface="Lato Regular"/>
            </a:endParaRPr>
          </a:p>
        </p:txBody>
      </p:sp>
      <p:graphicFrame>
        <p:nvGraphicFramePr>
          <p:cNvPr id="2" name="Diagrama 1">
            <a:extLst>
              <a:ext uri="{FF2B5EF4-FFF2-40B4-BE49-F238E27FC236}">
                <a16:creationId xmlns:a16="http://schemas.microsoft.com/office/drawing/2014/main" id="{BE14F9B3-6B32-442C-A3E3-D52A58B51B6B}"/>
              </a:ext>
            </a:extLst>
          </p:cNvPr>
          <p:cNvGraphicFramePr/>
          <p:nvPr>
            <p:extLst>
              <p:ext uri="{D42A27DB-BD31-4B8C-83A1-F6EECF244321}">
                <p14:modId xmlns:p14="http://schemas.microsoft.com/office/powerpoint/2010/main" val="3944683387"/>
              </p:ext>
            </p:extLst>
          </p:nvPr>
        </p:nvGraphicFramePr>
        <p:xfrm>
          <a:off x="303949" y="1872401"/>
          <a:ext cx="11599095" cy="43009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587603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25BEDCA-10AD-4754-88D7-B0441D0D22FC}"/>
              </a:ext>
            </a:extLst>
          </p:cNvPr>
          <p:cNvSpPr txBox="1"/>
          <p:nvPr/>
        </p:nvSpPr>
        <p:spPr>
          <a:xfrm>
            <a:off x="390145" y="1048339"/>
            <a:ext cx="11315023" cy="4939814"/>
          </a:xfrm>
          <a:prstGeom prst="rect">
            <a:avLst/>
          </a:prstGeom>
          <a:noFill/>
        </p:spPr>
        <p:txBody>
          <a:bodyPr wrap="square" rtlCol="0">
            <a:spAutoFit/>
          </a:bodyPr>
          <a:lstStyle/>
          <a:p>
            <a:pPr algn="just"/>
            <a:r>
              <a:rPr lang="es-ES" dirty="0"/>
              <a:t>De acuerdo a la propuesta del valor agregado dado por </a:t>
            </a:r>
            <a:r>
              <a:rPr lang="es-ES" b="1" dirty="0"/>
              <a:t>BRILLASEO</a:t>
            </a:r>
            <a:r>
              <a:rPr lang="es-ES" dirty="0"/>
              <a:t>, estas actividades de limpieza implican el uso de maquinaria especializada, la cuales tienen un costo aproximado de </a:t>
            </a:r>
            <a:r>
              <a:rPr lang="es-ES" b="1" dirty="0"/>
              <a:t>$9.600.000</a:t>
            </a:r>
            <a:r>
              <a:rPr lang="es-ES" dirty="0"/>
              <a:t> Anual.</a:t>
            </a:r>
          </a:p>
          <a:p>
            <a:pPr algn="just"/>
            <a:endParaRPr lang="es-ES" dirty="0"/>
          </a:p>
          <a:p>
            <a:pPr algn="just"/>
            <a:r>
              <a:rPr lang="es-ES" dirty="0"/>
              <a:t>Actualmente la SAE cancela mensualmente por el Servicio de Aseo y mantenimiento la suma de $62.500.000, por lo que de acuerdo al ajuste anual planteado en la propuesta presentada, el cual se realizará sobre menos 2 puntos porcentuales al pactado en el contrato y según el incremento que fije el gobierno, lo que le implicará a la SAE un ahorro aproximado de $1.200.000 mensuales, para un ahorro aproximado anual de </a:t>
            </a:r>
            <a:r>
              <a:rPr lang="es-ES" b="1" dirty="0"/>
              <a:t>$14.400.000.</a:t>
            </a:r>
          </a:p>
          <a:p>
            <a:pPr algn="just"/>
            <a:endParaRPr lang="es-ES" sz="20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1600" dirty="0"/>
          </a:p>
          <a:p>
            <a:pPr algn="just"/>
            <a:endParaRPr lang="es-ES" dirty="0"/>
          </a:p>
          <a:p>
            <a:pPr algn="just"/>
            <a:endParaRPr lang="es-ES" dirty="0"/>
          </a:p>
          <a:p>
            <a:pPr algn="just"/>
            <a:endParaRPr lang="es-ES" dirty="0"/>
          </a:p>
          <a:p>
            <a:pPr algn="just"/>
            <a:r>
              <a:rPr lang="es-ES" dirty="0"/>
              <a:t>Para los dos años en que se prorrogaría el contrato, la SAE obtendría un Ahorro total de </a:t>
            </a:r>
            <a:r>
              <a:rPr lang="es-ES" b="1" dirty="0"/>
              <a:t>$48.000.000.</a:t>
            </a:r>
          </a:p>
        </p:txBody>
      </p:sp>
      <p:graphicFrame>
        <p:nvGraphicFramePr>
          <p:cNvPr id="9" name="Diagrama 8">
            <a:extLst>
              <a:ext uri="{FF2B5EF4-FFF2-40B4-BE49-F238E27FC236}">
                <a16:creationId xmlns:a16="http://schemas.microsoft.com/office/drawing/2014/main" id="{1EBE338F-6284-43A9-A53E-5BC51FEB9500}"/>
              </a:ext>
            </a:extLst>
          </p:cNvPr>
          <p:cNvGraphicFramePr/>
          <p:nvPr>
            <p:extLst>
              <p:ext uri="{D42A27DB-BD31-4B8C-83A1-F6EECF244321}">
                <p14:modId xmlns:p14="http://schemas.microsoft.com/office/powerpoint/2010/main" val="550464084"/>
              </p:ext>
            </p:extLst>
          </p:nvPr>
        </p:nvGraphicFramePr>
        <p:xfrm>
          <a:off x="2218944" y="3403537"/>
          <a:ext cx="8156448" cy="1583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65373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2963333"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543246" y="6520419"/>
            <a:ext cx="7161921" cy="307777"/>
          </a:xfrm>
          <a:prstGeom prst="rect">
            <a:avLst/>
          </a:prstGeom>
          <a:noFill/>
        </p:spPr>
        <p:txBody>
          <a:bodyPr wrap="square" rtlCol="0">
            <a:spAutoFit/>
          </a:bodyPr>
          <a:lstStyle/>
          <a:p>
            <a:pPr algn="r"/>
            <a:r>
              <a:rPr lang="es-ES" sz="1400">
                <a:solidFill>
                  <a:srgbClr val="A9A8A9"/>
                </a:solidFill>
                <a:latin typeface="Lato Regular"/>
                <a:cs typeface="Lato Regular"/>
              </a:rPr>
              <a:t>Vicepresidencia Administrativa y Financiera </a:t>
            </a:r>
            <a:endParaRPr lang="es-ES" sz="1400" dirty="0">
              <a:solidFill>
                <a:srgbClr val="A9A8A9"/>
              </a:solidFill>
              <a:latin typeface="Lato Regular"/>
              <a:cs typeface="Lato Regular"/>
            </a:endParaRPr>
          </a:p>
        </p:txBody>
      </p:sp>
      <p:sp>
        <p:nvSpPr>
          <p:cNvPr id="6" name="Rectángulo 5">
            <a:extLst>
              <a:ext uri="{FF2B5EF4-FFF2-40B4-BE49-F238E27FC236}">
                <a16:creationId xmlns:a16="http://schemas.microsoft.com/office/drawing/2014/main" id="{AFBB8BC0-267C-45DE-9763-4B673B32B56F}"/>
              </a:ext>
            </a:extLst>
          </p:cNvPr>
          <p:cNvSpPr/>
          <p:nvPr/>
        </p:nvSpPr>
        <p:spPr>
          <a:xfrm>
            <a:off x="1074058" y="1038242"/>
            <a:ext cx="10043885" cy="800219"/>
          </a:xfrm>
          <a:prstGeom prst="rect">
            <a:avLst/>
          </a:prstGeom>
        </p:spPr>
        <p:txBody>
          <a:bodyPr wrap="square">
            <a:spAutoFit/>
          </a:bodyPr>
          <a:lstStyle/>
          <a:p>
            <a:pPr algn="ctr"/>
            <a:r>
              <a:rPr lang="es-CO" sz="2000" b="1" dirty="0"/>
              <a:t>Comparativo  Contrato Actual vs Estudio de Mercado</a:t>
            </a:r>
          </a:p>
          <a:p>
            <a:pPr algn="ctr"/>
            <a:endParaRPr lang="es-CO" sz="2600" dirty="0"/>
          </a:p>
        </p:txBody>
      </p:sp>
      <p:pic>
        <p:nvPicPr>
          <p:cNvPr id="3" name="Imagen 2">
            <a:extLst>
              <a:ext uri="{FF2B5EF4-FFF2-40B4-BE49-F238E27FC236}">
                <a16:creationId xmlns:a16="http://schemas.microsoft.com/office/drawing/2014/main" id="{58B907EF-C7E5-4B78-998E-C51CB6926AC3}"/>
              </a:ext>
            </a:extLst>
          </p:cNvPr>
          <p:cNvPicPr>
            <a:picLocks noChangeAspect="1"/>
          </p:cNvPicPr>
          <p:nvPr/>
        </p:nvPicPr>
        <p:blipFill rotWithShape="1">
          <a:blip r:embed="rId3"/>
          <a:srcRect l="51682"/>
          <a:stretch/>
        </p:blipFill>
        <p:spPr>
          <a:xfrm>
            <a:off x="6254496" y="1438351"/>
            <a:ext cx="4551913" cy="4781738"/>
          </a:xfrm>
          <a:prstGeom prst="rect">
            <a:avLst/>
          </a:prstGeom>
          <a:ln>
            <a:solidFill>
              <a:schemeClr val="accent1"/>
            </a:solidFill>
          </a:ln>
        </p:spPr>
      </p:pic>
      <p:pic>
        <p:nvPicPr>
          <p:cNvPr id="9" name="Imagen 8">
            <a:extLst>
              <a:ext uri="{FF2B5EF4-FFF2-40B4-BE49-F238E27FC236}">
                <a16:creationId xmlns:a16="http://schemas.microsoft.com/office/drawing/2014/main" id="{FB17636E-4E8A-4B67-9B6B-C054742BA9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2515" y="125537"/>
            <a:ext cx="6091563" cy="713105"/>
          </a:xfrm>
          <a:prstGeom prst="rect">
            <a:avLst/>
          </a:prstGeom>
        </p:spPr>
      </p:pic>
      <p:pic>
        <p:nvPicPr>
          <p:cNvPr id="11" name="Imagen 10">
            <a:extLst>
              <a:ext uri="{FF2B5EF4-FFF2-40B4-BE49-F238E27FC236}">
                <a16:creationId xmlns:a16="http://schemas.microsoft.com/office/drawing/2014/main" id="{51D6E603-A4FF-4121-9EA2-B7454DEE7314}"/>
              </a:ext>
            </a:extLst>
          </p:cNvPr>
          <p:cNvPicPr>
            <a:picLocks noChangeAspect="1"/>
          </p:cNvPicPr>
          <p:nvPr/>
        </p:nvPicPr>
        <p:blipFill>
          <a:blip r:embed="rId5"/>
          <a:stretch>
            <a:fillRect/>
          </a:stretch>
        </p:blipFill>
        <p:spPr>
          <a:xfrm>
            <a:off x="975941" y="1423450"/>
            <a:ext cx="4741527" cy="4811543"/>
          </a:xfrm>
          <a:prstGeom prst="rect">
            <a:avLst/>
          </a:prstGeom>
        </p:spPr>
      </p:pic>
    </p:spTree>
    <p:extLst>
      <p:ext uri="{BB962C8B-B14F-4D97-AF65-F5344CB8AC3E}">
        <p14:creationId xmlns:p14="http://schemas.microsoft.com/office/powerpoint/2010/main" val="1076391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4543246" y="6520419"/>
            <a:ext cx="716192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765127" y="96961"/>
            <a:ext cx="10718951"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5" name="Rectángulo 14">
            <a:extLst>
              <a:ext uri="{FF2B5EF4-FFF2-40B4-BE49-F238E27FC236}">
                <a16:creationId xmlns:a16="http://schemas.microsoft.com/office/drawing/2014/main" id="{9E5A3650-7D45-4DBB-82B2-8576D9251224}"/>
              </a:ext>
            </a:extLst>
          </p:cNvPr>
          <p:cNvSpPr/>
          <p:nvPr/>
        </p:nvSpPr>
        <p:spPr>
          <a:xfrm>
            <a:off x="765127" y="1124713"/>
            <a:ext cx="10606077" cy="5109091"/>
          </a:xfrm>
          <a:prstGeom prst="rect">
            <a:avLst/>
          </a:prstGeom>
        </p:spPr>
        <p:txBody>
          <a:bodyPr wrap="square">
            <a:spAutoFit/>
          </a:bodyPr>
          <a:lstStyle/>
          <a:p>
            <a:pPr algn="just"/>
            <a:r>
              <a:rPr lang="es-CO" sz="2000" b="1" dirty="0"/>
              <a:t>SOLICITUD DE APROBACIÓN:</a:t>
            </a:r>
          </a:p>
          <a:p>
            <a:pPr algn="just"/>
            <a:endParaRPr lang="es-CO" sz="2000" dirty="0"/>
          </a:p>
          <a:p>
            <a:pPr algn="just"/>
            <a:endParaRPr lang="es-CO" sz="2000" b="1" dirty="0"/>
          </a:p>
          <a:p>
            <a:pPr algn="just"/>
            <a:r>
              <a:rPr lang="es-CO" sz="2000" b="1" dirty="0"/>
              <a:t>Prorroga</a:t>
            </a:r>
            <a:r>
              <a:rPr lang="es-CO" sz="2000" dirty="0"/>
              <a:t>: La prórroga solicitada es de veinticuatro (24) meses, la nueva vigencia del contrato será hasta el 30 de abril de 2022.</a:t>
            </a:r>
          </a:p>
          <a:p>
            <a:pPr algn="just"/>
            <a:endParaRPr lang="es-CO" sz="2000" b="1" dirty="0"/>
          </a:p>
          <a:p>
            <a:pPr algn="just"/>
            <a:r>
              <a:rPr lang="es-CO" sz="2000" b="1" dirty="0"/>
              <a:t>Adición: </a:t>
            </a:r>
            <a:r>
              <a:rPr lang="es-CO" sz="2000" dirty="0"/>
              <a:t>El valor de la adición solicitada es de </a:t>
            </a:r>
            <a:r>
              <a:rPr lang="es-CO" sz="2000" b="1" dirty="0"/>
              <a:t>$1.500.000.000 </a:t>
            </a:r>
            <a:r>
              <a:rPr lang="es-CO" sz="2000" dirty="0"/>
              <a:t>valor que incluye IVA y todos los impuestos, tasas y contribuciones a que haya lugar.</a:t>
            </a:r>
          </a:p>
          <a:p>
            <a:pPr algn="just"/>
            <a:endParaRPr lang="es-CO" sz="2000" dirty="0"/>
          </a:p>
          <a:p>
            <a:pPr algn="just"/>
            <a:r>
              <a:rPr lang="es-CO" sz="2000" b="1" dirty="0"/>
              <a:t>Solicitud</a:t>
            </a:r>
            <a:r>
              <a:rPr lang="es-CO" sz="2000" dirty="0"/>
              <a:t>: Aprobación por parte de la Junta Directiva de la SAE SAS, de la adición y prorroga del contrato 037-2019 por un monto de </a:t>
            </a:r>
            <a:r>
              <a:rPr lang="es-CO" sz="2000" b="1" dirty="0"/>
              <a:t>$1.500.000.000 </a:t>
            </a:r>
            <a:r>
              <a:rPr lang="es-CO" sz="2000" dirty="0"/>
              <a:t>y un plazo de veinticuatro (24) meses respectivamente.</a:t>
            </a:r>
          </a:p>
          <a:p>
            <a:pPr algn="just"/>
            <a:endParaRPr lang="es-CO" sz="2000" dirty="0"/>
          </a:p>
          <a:p>
            <a:pPr algn="just"/>
            <a:endParaRPr lang="es-CO" sz="2000" dirty="0"/>
          </a:p>
          <a:p>
            <a:pPr algn="just"/>
            <a:endParaRPr lang="es-CO" sz="2000" dirty="0"/>
          </a:p>
          <a:p>
            <a:pPr algn="just"/>
            <a:endParaRPr lang="es-CO" sz="2600" dirty="0"/>
          </a:p>
        </p:txBody>
      </p:sp>
    </p:spTree>
    <p:extLst>
      <p:ext uri="{BB962C8B-B14F-4D97-AF65-F5344CB8AC3E}">
        <p14:creationId xmlns:p14="http://schemas.microsoft.com/office/powerpoint/2010/main" val="1393143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957180"/>
            <a:ext cx="9143999" cy="2185214"/>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Precio Mínimo de Venta</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4117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197061" y="1477208"/>
            <a:ext cx="9143999" cy="1446550"/>
          </a:xfrm>
          <a:prstGeom prst="rect">
            <a:avLst/>
          </a:prstGeom>
          <a:noFill/>
        </p:spPr>
        <p:txBody>
          <a:bodyPr wrap="square" rtlCol="0">
            <a:spAutoFit/>
          </a:bodyPr>
          <a:lstStyle/>
          <a:p>
            <a:pPr algn="ctr"/>
            <a:r>
              <a:rPr lang="es-CO" sz="4400" b="1" dirty="0">
                <a:solidFill>
                  <a:schemeClr val="tx2"/>
                </a:solidFill>
              </a:rPr>
              <a:t>Ventas de Inmuebles con valor inferior al avaluó catastral. </a:t>
            </a:r>
            <a:endParaRPr lang="es-ES" sz="4400" b="1" dirty="0">
              <a:solidFill>
                <a:schemeClr val="tx2"/>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grpSp>
        <p:nvGrpSpPr>
          <p:cNvPr id="13" name="Grupo 12">
            <a:extLst>
              <a:ext uri="{FF2B5EF4-FFF2-40B4-BE49-F238E27FC236}">
                <a16:creationId xmlns:a16="http://schemas.microsoft.com/office/drawing/2014/main" id="{EEF3B896-AB36-4ED9-9746-15E4DAFCCC40}"/>
              </a:ext>
            </a:extLst>
          </p:cNvPr>
          <p:cNvGrpSpPr/>
          <p:nvPr/>
        </p:nvGrpSpPr>
        <p:grpSpPr>
          <a:xfrm>
            <a:off x="3095069" y="3268054"/>
            <a:ext cx="5347981" cy="1689002"/>
            <a:chOff x="3421157" y="899180"/>
            <a:chExt cx="3920922" cy="2067419"/>
          </a:xfrm>
        </p:grpSpPr>
        <p:grpSp>
          <p:nvGrpSpPr>
            <p:cNvPr id="14" name="Grupo 13">
              <a:extLst>
                <a:ext uri="{FF2B5EF4-FFF2-40B4-BE49-F238E27FC236}">
                  <a16:creationId xmlns:a16="http://schemas.microsoft.com/office/drawing/2014/main" id="{6BC3C184-D0E7-489F-A74C-DDB94D143E9A}"/>
                </a:ext>
              </a:extLst>
            </p:cNvPr>
            <p:cNvGrpSpPr/>
            <p:nvPr/>
          </p:nvGrpSpPr>
          <p:grpSpPr>
            <a:xfrm>
              <a:off x="3421157" y="899180"/>
              <a:ext cx="3920922" cy="2067419"/>
              <a:chOff x="1104475" y="1047384"/>
              <a:chExt cx="3996422" cy="1947486"/>
            </a:xfrm>
            <a:solidFill>
              <a:schemeClr val="accent6">
                <a:lumMod val="40000"/>
                <a:lumOff val="60000"/>
              </a:schemeClr>
            </a:solidFill>
          </p:grpSpPr>
          <p:sp>
            <p:nvSpPr>
              <p:cNvPr id="16" name="Elipse 15">
                <a:extLst>
                  <a:ext uri="{FF2B5EF4-FFF2-40B4-BE49-F238E27FC236}">
                    <a16:creationId xmlns:a16="http://schemas.microsoft.com/office/drawing/2014/main" id="{21DF3A06-5D22-4088-B3B5-2921AF10E02C}"/>
                  </a:ext>
                </a:extLst>
              </p:cNvPr>
              <p:cNvSpPr/>
              <p:nvPr/>
            </p:nvSpPr>
            <p:spPr>
              <a:xfrm>
                <a:off x="1104475" y="1047384"/>
                <a:ext cx="3996422" cy="194748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F2024436-F0A7-4E2B-AB43-2020E3D7B098}"/>
                  </a:ext>
                </a:extLst>
              </p:cNvPr>
              <p:cNvSpPr/>
              <p:nvPr/>
            </p:nvSpPr>
            <p:spPr>
              <a:xfrm>
                <a:off x="1343043" y="1644078"/>
                <a:ext cx="3482550" cy="755146"/>
              </a:xfrm>
              <a:prstGeom prst="rect">
                <a:avLst/>
              </a:prstGeom>
              <a:grpFill/>
            </p:spPr>
            <p:txBody>
              <a:bodyPr wrap="square">
                <a:spAutoFit/>
              </a:bodyPr>
              <a:lstStyle/>
              <a:p>
                <a:pPr algn="ctr"/>
                <a:r>
                  <a:rPr lang="es-ES" b="1" dirty="0"/>
                  <a:t>Sesión 115 de 2016, la Junta Directiva señaló el precio base de venta = Avaluó Catastral</a:t>
                </a:r>
                <a:endParaRPr lang="es-CO" dirty="0"/>
              </a:p>
            </p:txBody>
          </p:sp>
        </p:grpSp>
        <p:sp>
          <p:nvSpPr>
            <p:cNvPr id="15" name="CuadroTexto 14">
              <a:extLst>
                <a:ext uri="{FF2B5EF4-FFF2-40B4-BE49-F238E27FC236}">
                  <a16:creationId xmlns:a16="http://schemas.microsoft.com/office/drawing/2014/main" id="{E039C786-A05B-42A4-B2EB-B7CB431C98B7}"/>
                </a:ext>
              </a:extLst>
            </p:cNvPr>
            <p:cNvSpPr txBox="1"/>
            <p:nvPr/>
          </p:nvSpPr>
          <p:spPr>
            <a:xfrm>
              <a:off x="4774950" y="1080541"/>
              <a:ext cx="1213335" cy="452080"/>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ANTECEDENTE</a:t>
              </a:r>
            </a:p>
          </p:txBody>
        </p:sp>
      </p:grpSp>
    </p:spTree>
    <p:extLst>
      <p:ext uri="{BB962C8B-B14F-4D97-AF65-F5344CB8AC3E}">
        <p14:creationId xmlns:p14="http://schemas.microsoft.com/office/powerpoint/2010/main" val="3959385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F2090ED3-D404-4E78-B39A-A8F09058095F}"/>
              </a:ext>
            </a:extLst>
          </p:cNvPr>
          <p:cNvSpPr/>
          <p:nvPr/>
        </p:nvSpPr>
        <p:spPr>
          <a:xfrm>
            <a:off x="3120476" y="1448367"/>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t>DECRETO 1420 DE 1998 – DEFINICION VALOR COMERCIAL</a:t>
            </a:r>
          </a:p>
          <a:p>
            <a:pPr algn="ctr"/>
            <a:endParaRPr lang="es-CO" sz="1400" b="1" dirty="0"/>
          </a:p>
          <a:p>
            <a:pPr algn="ctr"/>
            <a:r>
              <a:rPr lang="es-CO" sz="1400" b="1" i="1" dirty="0"/>
              <a:t>Artículo 2º.- Se entiende por valor comercial de un inmueble el precio más favorable por el cual éste se transaría en un mercado donde el comprador y el vendedor actuarían libremente, con el conocimiento de las condiciones físicas y jurídicas que afectan el bien.</a:t>
            </a:r>
          </a:p>
        </p:txBody>
      </p:sp>
      <p:sp>
        <p:nvSpPr>
          <p:cNvPr id="14" name="Rectángulo 13">
            <a:extLst>
              <a:ext uri="{FF2B5EF4-FFF2-40B4-BE49-F238E27FC236}">
                <a16:creationId xmlns:a16="http://schemas.microsoft.com/office/drawing/2014/main" id="{C1ADC773-E2D6-45AC-B6E7-799DEC2703D8}"/>
              </a:ext>
            </a:extLst>
          </p:cNvPr>
          <p:cNvSpPr/>
          <p:nvPr/>
        </p:nvSpPr>
        <p:spPr>
          <a:xfrm>
            <a:off x="5726424" y="3840001"/>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 CONCEPTO DE LESION ENORME</a:t>
            </a:r>
          </a:p>
          <a:p>
            <a:pPr algn="ctr"/>
            <a:endParaRPr lang="es-ES" sz="1400" b="1" dirty="0"/>
          </a:p>
          <a:p>
            <a:pPr algn="ctr"/>
            <a:r>
              <a:rPr lang="es-ES" sz="1400" b="1" dirty="0"/>
              <a:t>Artículo 1947 del Código Civil: </a:t>
            </a:r>
            <a:r>
              <a:rPr lang="es-ES" sz="1400" b="1" i="1" dirty="0"/>
              <a:t>“E</a:t>
            </a:r>
            <a:r>
              <a:rPr lang="es-CO" sz="1400" b="1" i="1" dirty="0"/>
              <a:t>l vendedor sufre lesión enorme cuando el precio que recibe es inferior a la mitad del justo precio de la cosa que vende; y el comprador a su vez sufre lesión enorme, cuando el justo precio de la cosa que compra es inferior a la mitad del precio que paga por ella.”</a:t>
            </a:r>
            <a:r>
              <a:rPr lang="es-CO" dirty="0"/>
              <a:t>.</a:t>
            </a:r>
          </a:p>
        </p:txBody>
      </p:sp>
      <p:sp>
        <p:nvSpPr>
          <p:cNvPr id="16" name="Rectángulo 15">
            <a:extLst>
              <a:ext uri="{FF2B5EF4-FFF2-40B4-BE49-F238E27FC236}">
                <a16:creationId xmlns:a16="http://schemas.microsoft.com/office/drawing/2014/main" id="{4B8E664E-8A5B-4532-AD3B-97C212E39CE6}"/>
              </a:ext>
            </a:extLst>
          </p:cNvPr>
          <p:cNvSpPr/>
          <p:nvPr/>
        </p:nvSpPr>
        <p:spPr>
          <a:xfrm>
            <a:off x="696057" y="3811282"/>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p>
          <a:p>
            <a:pPr algn="ctr"/>
            <a:r>
              <a:rPr lang="es-CO" sz="1400" b="1" dirty="0"/>
              <a:t>LEY 223 DE 1995 (EFECTOS TRIBUTARIOS)  – CONCEPTO DE BASE GRAVABLE:</a:t>
            </a:r>
          </a:p>
          <a:p>
            <a:pPr algn="ctr"/>
            <a:r>
              <a:rPr lang="es-CO" sz="1400" b="1" i="1" dirty="0"/>
              <a:t>Artículo 229: Esta Constituido por el valor incorporado en el documento que contiene el acto, contrato o negocio jurídico (…) Cuando el acto, contrato o negocio jurídico se refiera a bienes inmuebles, el valor no podrá ser inferior al del avalúo catastral, el autoevalúo, el valor del remate o de la adjudicación, según el caso. </a:t>
            </a:r>
            <a:endParaRPr lang="es-CO" sz="1400" b="1" dirty="0"/>
          </a:p>
          <a:p>
            <a:pPr algn="ctr"/>
            <a:endParaRPr lang="es-CO" sz="1400" b="1" dirty="0"/>
          </a:p>
          <a:p>
            <a:pPr algn="ctr"/>
            <a:endParaRPr lang="es-CO" dirty="0"/>
          </a:p>
        </p:txBody>
      </p:sp>
      <p:sp>
        <p:nvSpPr>
          <p:cNvPr id="18" name="Rectángulo 17">
            <a:extLst>
              <a:ext uri="{FF2B5EF4-FFF2-40B4-BE49-F238E27FC236}">
                <a16:creationId xmlns:a16="http://schemas.microsoft.com/office/drawing/2014/main" id="{573992E6-EA4E-4725-9836-3658001953E4}"/>
              </a:ext>
            </a:extLst>
          </p:cNvPr>
          <p:cNvSpPr/>
          <p:nvPr/>
        </p:nvSpPr>
        <p:spPr>
          <a:xfrm>
            <a:off x="3045851" y="840669"/>
            <a:ext cx="4600429" cy="270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LEGISLACIÓN APLICABLE</a:t>
            </a:r>
          </a:p>
        </p:txBody>
      </p:sp>
    </p:spTree>
    <p:extLst>
      <p:ext uri="{BB962C8B-B14F-4D97-AF65-F5344CB8AC3E}">
        <p14:creationId xmlns:p14="http://schemas.microsoft.com/office/powerpoint/2010/main" val="22895700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F2090ED3-D404-4E78-B39A-A8F09058095F}"/>
              </a:ext>
            </a:extLst>
          </p:cNvPr>
          <p:cNvSpPr/>
          <p:nvPr/>
        </p:nvSpPr>
        <p:spPr>
          <a:xfrm>
            <a:off x="919526" y="904942"/>
            <a:ext cx="10556851" cy="23840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DIFERENCIA ENTRE UN AVALÚO CATASTRAL Y COMERCIAL –</a:t>
            </a:r>
          </a:p>
          <a:p>
            <a:pPr algn="ctr"/>
            <a:r>
              <a:rPr lang="es-CO" b="1" dirty="0"/>
              <a:t>INSTITUTO GEOGRÁFICO AGUSTÍN CODAZZI</a:t>
            </a:r>
          </a:p>
          <a:p>
            <a:pPr algn="ctr"/>
            <a:endParaRPr lang="es-CO" b="1" dirty="0"/>
          </a:p>
          <a:p>
            <a:pPr algn="just"/>
            <a:r>
              <a:rPr lang="es-CO" b="1" dirty="0"/>
              <a:t>El avalúo catastral es el resultado de los procesos de formación, actualización de la formación, o de la conservación catastral y usualmente su valor se encuentra en un 70% del denominado valor comercial. El avalúo comercial es puntual y corresponde  a la realidad del momento del mercado inmobiliario, sea establecido mediante las leyes de la oferta y demanda de la propiedad raíz o como ya se dijo antes, al resultado de los modelos matemáticos establecidos para su cálculo.</a:t>
            </a:r>
          </a:p>
          <a:p>
            <a:pPr algn="ctr"/>
            <a:endParaRPr lang="es-CO" sz="1050" b="1" i="1" dirty="0"/>
          </a:p>
        </p:txBody>
      </p:sp>
      <p:sp>
        <p:nvSpPr>
          <p:cNvPr id="13" name="Rectángulo 12">
            <a:extLst>
              <a:ext uri="{FF2B5EF4-FFF2-40B4-BE49-F238E27FC236}">
                <a16:creationId xmlns:a16="http://schemas.microsoft.com/office/drawing/2014/main" id="{2B6EC4B1-F0E9-4A24-93CC-1DBA38606B06}"/>
              </a:ext>
            </a:extLst>
          </p:cNvPr>
          <p:cNvSpPr/>
          <p:nvPr/>
        </p:nvSpPr>
        <p:spPr>
          <a:xfrm>
            <a:off x="919526" y="3429001"/>
            <a:ext cx="10556851" cy="2627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Improcedencia del avalúo catastral para determinar justo precio  - Corte Suprema de Justicia – Sala de Casación Civil </a:t>
            </a:r>
          </a:p>
          <a:p>
            <a:pPr algn="ctr"/>
            <a:endParaRPr lang="es-CO" b="1" dirty="0"/>
          </a:p>
          <a:p>
            <a:pPr algn="ctr"/>
            <a:r>
              <a:rPr lang="es-CO" b="1" dirty="0"/>
              <a:t>" Es claro que un certificado de avalúo catastral, no obstante su carácter de documento auténtico, no estaría en principio llamado a hacer las veces del dictamen pericial que la doctrina reclama conforme a la ley, porque no solamente se ignoran los antecedentes y circunstancias en que aquél se hubiera realizado y la época en que lo fuera, sino porque en su producción no intervinieron las partes, quienes no tuvieron la oportunidad de designar los expertos, ni de discutir sus conceptos, cuando precisamente el punto vital de la controversia estriba en la determinación del justo precio de las cosas vendidas al tiempo del contrato".</a:t>
            </a:r>
          </a:p>
          <a:p>
            <a:pPr algn="ctr"/>
            <a:endParaRPr lang="es-CO" sz="1050" b="1" i="1" dirty="0"/>
          </a:p>
        </p:txBody>
      </p:sp>
    </p:spTree>
    <p:extLst>
      <p:ext uri="{BB962C8B-B14F-4D97-AF65-F5344CB8AC3E}">
        <p14:creationId xmlns:p14="http://schemas.microsoft.com/office/powerpoint/2010/main" val="2257629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205378-5B33-498D-97B2-A628493BD95A}"/>
              </a:ext>
            </a:extLst>
          </p:cNvPr>
          <p:cNvSpPr>
            <a:spLocks noGrp="1"/>
          </p:cNvSpPr>
          <p:nvPr>
            <p:ph type="title"/>
          </p:nvPr>
        </p:nvSpPr>
        <p:spPr>
          <a:xfrm>
            <a:off x="3823011" y="818933"/>
            <a:ext cx="4150360" cy="713104"/>
          </a:xfrm>
        </p:spPr>
        <p:txBody>
          <a:bodyPr>
            <a:normAutofit/>
          </a:bodyPr>
          <a:lstStyle/>
          <a:p>
            <a:pPr algn="ctr"/>
            <a:r>
              <a:rPr lang="es-ES" sz="2800" b="1" dirty="0">
                <a:solidFill>
                  <a:srgbClr val="000A8B"/>
                </a:solidFill>
                <a:latin typeface="+mn-lt"/>
                <a:ea typeface="+mn-ea"/>
                <a:cs typeface="+mn-cs"/>
              </a:rPr>
              <a:t>CLAUSULAS PROPUESTAS</a:t>
            </a:r>
            <a:endParaRPr lang="es-CO" sz="2800" b="1" dirty="0">
              <a:solidFill>
                <a:srgbClr val="000A8B"/>
              </a:solidFill>
              <a:latin typeface="+mn-lt"/>
              <a:ea typeface="+mn-ea"/>
              <a:cs typeface="+mn-cs"/>
            </a:endParaRPr>
          </a:p>
        </p:txBody>
      </p:sp>
      <p:sp>
        <p:nvSpPr>
          <p:cNvPr id="4" name="Rectangle 1">
            <a:extLst>
              <a:ext uri="{FF2B5EF4-FFF2-40B4-BE49-F238E27FC236}">
                <a16:creationId xmlns:a16="http://schemas.microsoft.com/office/drawing/2014/main" id="{6C3B56B2-76EF-42E8-890A-1E4B029684E3}"/>
              </a:ext>
            </a:extLst>
          </p:cNvPr>
          <p:cNvSpPr>
            <a:spLocks noGrp="1" noChangeArrowheads="1"/>
          </p:cNvSpPr>
          <p:nvPr>
            <p:ph idx="1"/>
          </p:nvPr>
        </p:nvSpPr>
        <p:spPr bwMode="auto">
          <a:xfrm>
            <a:off x="810331" y="1794806"/>
            <a:ext cx="10175721" cy="4250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lvl="0" algn="just"/>
            <a:r>
              <a:rPr lang="es-CO" sz="2400" b="1" dirty="0"/>
              <a:t>PARAGRAFO PRIMERO</a:t>
            </a:r>
            <a:r>
              <a:rPr lang="es-CO" sz="2400" dirty="0"/>
              <a:t>: EL COMPRADOR reconoce y acepta como justo precio del inmueble objeto de la presente compraventa, el consignado en el presente acto, el cual corresponde a una oferta libre y voluntaria presentada por su parte partiendo de criterios de ponderación y conveniencia económica, entre los cuales se encuentra el avalúo comercial realizado por los avaluadores contratados por LA  VENDEDORA, así mismo reconoce que para efectos de los gastos y derechos derivados de tramites notariales y registrales del presente contrato, el valor base para el pago de los mismos corresponderá al del avalúo catastral, tal como lo indican las normas aplicables en materia de recaudo y cobro de contribuciones en dicha materia.</a:t>
            </a:r>
          </a:p>
          <a:p>
            <a:pPr marL="0" lvl="0" indent="0" algn="just">
              <a:buNone/>
            </a:pPr>
            <a:endParaRPr lang="es-CO" sz="2400" dirty="0"/>
          </a:p>
          <a:p>
            <a:pPr marL="0" indent="0" algn="just" eaLnBrk="0" fontAlgn="base" hangingPunct="0">
              <a:spcBef>
                <a:spcPct val="0"/>
              </a:spcBef>
              <a:spcAft>
                <a:spcPct val="0"/>
              </a:spcAft>
              <a:buNone/>
            </a:pPr>
            <a:endParaRPr lang="es-ES" altLang="es-CO" sz="2700" b="1" dirty="0"/>
          </a:p>
        </p:txBody>
      </p:sp>
      <p:sp>
        <p:nvSpPr>
          <p:cNvPr id="5" name="Rectángulo 4">
            <a:extLst>
              <a:ext uri="{FF2B5EF4-FFF2-40B4-BE49-F238E27FC236}">
                <a16:creationId xmlns:a16="http://schemas.microsoft.com/office/drawing/2014/main" id="{C9D2D434-D3D4-472D-A2B7-2458F7AD56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D84A386C-5DC2-42E1-8F3B-00B169418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CFDCCF58-B1B7-4273-8E42-69111F5CC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5ABC0DA9-9AF2-4E29-99D7-FEED6DDC5726}"/>
              </a:ext>
            </a:extLst>
          </p:cNvPr>
          <p:cNvSpPr txBox="1"/>
          <p:nvPr/>
        </p:nvSpPr>
        <p:spPr>
          <a:xfrm>
            <a:off x="6474239" y="6536690"/>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1420099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n 70"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20" y="6050"/>
            <a:ext cx="1997438" cy="1090210"/>
          </a:xfrm>
          <a:prstGeom prst="rect">
            <a:avLst/>
          </a:prstGeom>
        </p:spPr>
      </p:pic>
      <p:sp>
        <p:nvSpPr>
          <p:cNvPr id="73" name="Rectángulo 72"/>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500C1586-65BA-4CF0-B4B0-226579B78C72}"/>
              </a:ext>
            </a:extLst>
          </p:cNvPr>
          <p:cNvPicPr/>
          <p:nvPr/>
        </p:nvPicPr>
        <p:blipFill>
          <a:blip r:embed="rId3">
            <a:extLst>
              <a:ext uri="{28A0092B-C50C-407E-A947-70E740481C1C}">
                <a14:useLocalDpi xmlns:a14="http://schemas.microsoft.com/office/drawing/2010/main" val="0"/>
              </a:ext>
            </a:extLst>
          </a:blip>
          <a:stretch>
            <a:fillRect/>
          </a:stretch>
        </p:blipFill>
        <p:spPr>
          <a:xfrm>
            <a:off x="7901882" y="247743"/>
            <a:ext cx="3970946" cy="661814"/>
          </a:xfrm>
          <a:prstGeom prst="rect">
            <a:avLst/>
          </a:prstGeom>
        </p:spPr>
      </p:pic>
      <p:sp>
        <p:nvSpPr>
          <p:cNvPr id="24" name="CuadroTexto 23">
            <a:extLst>
              <a:ext uri="{FF2B5EF4-FFF2-40B4-BE49-F238E27FC236}">
                <a16:creationId xmlns:a16="http://schemas.microsoft.com/office/drawing/2014/main" id="{F743C7A7-CEA3-4FA4-94C1-43B42B1E03C5}"/>
              </a:ext>
            </a:extLst>
          </p:cNvPr>
          <p:cNvSpPr txBox="1"/>
          <p:nvPr/>
        </p:nvSpPr>
        <p:spPr>
          <a:xfrm>
            <a:off x="2691924" y="221798"/>
            <a:ext cx="5025947" cy="738664"/>
          </a:xfrm>
          <a:prstGeom prst="rect">
            <a:avLst/>
          </a:prstGeom>
          <a:noFill/>
        </p:spPr>
        <p:txBody>
          <a:bodyPr wrap="square" rtlCol="0">
            <a:spAutoFit/>
          </a:bodyPr>
          <a:lstStyle/>
          <a:p>
            <a:pPr algn="ctr"/>
            <a:r>
              <a:rPr lang="es-CO" sz="1400" b="1" dirty="0">
                <a:solidFill>
                  <a:schemeClr val="accent1">
                    <a:lumMod val="50000"/>
                  </a:schemeClr>
                </a:solidFill>
              </a:rPr>
              <a:t>RELACION VALOR COMERCIAL VRS VALOR CATASTRAL INMUEBBLES URBANOS EXTINTOS Y EN PROCESO ENAJENACION TEMPRANA.</a:t>
            </a:r>
          </a:p>
        </p:txBody>
      </p:sp>
      <p:sp>
        <p:nvSpPr>
          <p:cNvPr id="13" name="CuadroTexto 12">
            <a:extLst>
              <a:ext uri="{FF2B5EF4-FFF2-40B4-BE49-F238E27FC236}">
                <a16:creationId xmlns:a16="http://schemas.microsoft.com/office/drawing/2014/main" id="{119AF1C5-41C4-442E-BD6C-1FC6322919E8}"/>
              </a:ext>
            </a:extLst>
          </p:cNvPr>
          <p:cNvSpPr txBox="1"/>
          <p:nvPr/>
        </p:nvSpPr>
        <p:spPr>
          <a:xfrm>
            <a:off x="3956621" y="914991"/>
            <a:ext cx="2512291" cy="307777"/>
          </a:xfrm>
          <a:prstGeom prst="rect">
            <a:avLst/>
          </a:prstGeom>
          <a:noFill/>
        </p:spPr>
        <p:txBody>
          <a:bodyPr wrap="none" rtlCol="0">
            <a:spAutoFit/>
          </a:bodyPr>
          <a:lstStyle/>
          <a:p>
            <a:r>
              <a:rPr lang="es-CO" sz="1400" b="1" dirty="0">
                <a:solidFill>
                  <a:schemeClr val="accent1">
                    <a:lumMod val="50000"/>
                  </a:schemeClr>
                </a:solidFill>
              </a:rPr>
              <a:t>RELACION POR CIUDAD Y USO</a:t>
            </a:r>
          </a:p>
        </p:txBody>
      </p:sp>
      <p:sp>
        <p:nvSpPr>
          <p:cNvPr id="28" name="CuadroTexto 27">
            <a:extLst>
              <a:ext uri="{FF2B5EF4-FFF2-40B4-BE49-F238E27FC236}">
                <a16:creationId xmlns:a16="http://schemas.microsoft.com/office/drawing/2014/main" id="{C411D05F-1C47-4975-A303-2E1C5B6A8549}"/>
              </a:ext>
            </a:extLst>
          </p:cNvPr>
          <p:cNvSpPr txBox="1"/>
          <p:nvPr/>
        </p:nvSpPr>
        <p:spPr>
          <a:xfrm>
            <a:off x="9005726" y="1317563"/>
            <a:ext cx="1159805" cy="307777"/>
          </a:xfrm>
          <a:prstGeom prst="rect">
            <a:avLst/>
          </a:prstGeom>
          <a:noFill/>
        </p:spPr>
        <p:txBody>
          <a:bodyPr wrap="none" rtlCol="0">
            <a:spAutoFit/>
          </a:bodyPr>
          <a:lstStyle/>
          <a:p>
            <a:r>
              <a:rPr lang="es-CO" sz="1400" b="1" dirty="0"/>
              <a:t>BOGOTA D.C.</a:t>
            </a:r>
          </a:p>
        </p:txBody>
      </p:sp>
      <p:sp>
        <p:nvSpPr>
          <p:cNvPr id="31" name="CuadroTexto 30">
            <a:extLst>
              <a:ext uri="{FF2B5EF4-FFF2-40B4-BE49-F238E27FC236}">
                <a16:creationId xmlns:a16="http://schemas.microsoft.com/office/drawing/2014/main" id="{29A698A2-C345-47F4-A81A-FDB2E3F39F5C}"/>
              </a:ext>
            </a:extLst>
          </p:cNvPr>
          <p:cNvSpPr txBox="1"/>
          <p:nvPr/>
        </p:nvSpPr>
        <p:spPr>
          <a:xfrm>
            <a:off x="5145018" y="1426922"/>
            <a:ext cx="511679" cy="307777"/>
          </a:xfrm>
          <a:prstGeom prst="rect">
            <a:avLst/>
          </a:prstGeom>
          <a:noFill/>
        </p:spPr>
        <p:txBody>
          <a:bodyPr wrap="none" rtlCol="0">
            <a:spAutoFit/>
          </a:bodyPr>
          <a:lstStyle/>
          <a:p>
            <a:r>
              <a:rPr lang="es-CO" sz="1400" b="1" dirty="0"/>
              <a:t>CALI</a:t>
            </a:r>
          </a:p>
        </p:txBody>
      </p:sp>
      <p:sp>
        <p:nvSpPr>
          <p:cNvPr id="32" name="CuadroTexto 31">
            <a:extLst>
              <a:ext uri="{FF2B5EF4-FFF2-40B4-BE49-F238E27FC236}">
                <a16:creationId xmlns:a16="http://schemas.microsoft.com/office/drawing/2014/main" id="{5965E58B-FD8E-4613-B40C-32142A29A1A7}"/>
              </a:ext>
            </a:extLst>
          </p:cNvPr>
          <p:cNvSpPr txBox="1"/>
          <p:nvPr/>
        </p:nvSpPr>
        <p:spPr>
          <a:xfrm>
            <a:off x="5232990" y="3854431"/>
            <a:ext cx="949299" cy="307777"/>
          </a:xfrm>
          <a:prstGeom prst="rect">
            <a:avLst/>
          </a:prstGeom>
          <a:noFill/>
        </p:spPr>
        <p:txBody>
          <a:bodyPr wrap="none" rtlCol="0">
            <a:spAutoFit/>
          </a:bodyPr>
          <a:lstStyle/>
          <a:p>
            <a:r>
              <a:rPr lang="es-CO" sz="1400" b="1" dirty="0"/>
              <a:t>MEDELLIN</a:t>
            </a:r>
          </a:p>
        </p:txBody>
      </p:sp>
      <p:sp>
        <p:nvSpPr>
          <p:cNvPr id="33" name="CuadroTexto 32">
            <a:extLst>
              <a:ext uri="{FF2B5EF4-FFF2-40B4-BE49-F238E27FC236}">
                <a16:creationId xmlns:a16="http://schemas.microsoft.com/office/drawing/2014/main" id="{9345FA6C-8724-4D9C-9F29-00CEF7D6FE1F}"/>
              </a:ext>
            </a:extLst>
          </p:cNvPr>
          <p:cNvSpPr txBox="1"/>
          <p:nvPr/>
        </p:nvSpPr>
        <p:spPr>
          <a:xfrm>
            <a:off x="9022640" y="3900650"/>
            <a:ext cx="1370760" cy="307777"/>
          </a:xfrm>
          <a:prstGeom prst="rect">
            <a:avLst/>
          </a:prstGeom>
          <a:noFill/>
        </p:spPr>
        <p:txBody>
          <a:bodyPr wrap="none" rtlCol="0">
            <a:spAutoFit/>
          </a:bodyPr>
          <a:lstStyle/>
          <a:p>
            <a:r>
              <a:rPr lang="es-CO" sz="1400" b="1" dirty="0"/>
              <a:t>BARRANQUILLA</a:t>
            </a:r>
          </a:p>
        </p:txBody>
      </p:sp>
      <p:sp>
        <p:nvSpPr>
          <p:cNvPr id="34" name="CuadroTexto 33">
            <a:extLst>
              <a:ext uri="{FF2B5EF4-FFF2-40B4-BE49-F238E27FC236}">
                <a16:creationId xmlns:a16="http://schemas.microsoft.com/office/drawing/2014/main" id="{69ED96A1-5BD1-4B0C-B08C-48E391E7BAAC}"/>
              </a:ext>
            </a:extLst>
          </p:cNvPr>
          <p:cNvSpPr txBox="1"/>
          <p:nvPr/>
        </p:nvSpPr>
        <p:spPr>
          <a:xfrm>
            <a:off x="555786" y="2602693"/>
            <a:ext cx="1159805" cy="307777"/>
          </a:xfrm>
          <a:prstGeom prst="rect">
            <a:avLst/>
          </a:prstGeom>
          <a:noFill/>
        </p:spPr>
        <p:txBody>
          <a:bodyPr wrap="none" rtlCol="0">
            <a:spAutoFit/>
          </a:bodyPr>
          <a:lstStyle/>
          <a:p>
            <a:r>
              <a:rPr lang="es-CO" sz="1400" b="1" dirty="0"/>
              <a:t>BOGOTA D.C.</a:t>
            </a:r>
          </a:p>
        </p:txBody>
      </p:sp>
      <p:sp>
        <p:nvSpPr>
          <p:cNvPr id="35" name="CuadroTexto 34">
            <a:extLst>
              <a:ext uri="{FF2B5EF4-FFF2-40B4-BE49-F238E27FC236}">
                <a16:creationId xmlns:a16="http://schemas.microsoft.com/office/drawing/2014/main" id="{F1F91608-3829-42A0-B877-0E656D3F50CA}"/>
              </a:ext>
            </a:extLst>
          </p:cNvPr>
          <p:cNvSpPr txBox="1"/>
          <p:nvPr/>
        </p:nvSpPr>
        <p:spPr>
          <a:xfrm>
            <a:off x="564175" y="3785820"/>
            <a:ext cx="949299" cy="307777"/>
          </a:xfrm>
          <a:prstGeom prst="rect">
            <a:avLst/>
          </a:prstGeom>
          <a:noFill/>
        </p:spPr>
        <p:txBody>
          <a:bodyPr wrap="none" rtlCol="0">
            <a:spAutoFit/>
          </a:bodyPr>
          <a:lstStyle/>
          <a:p>
            <a:r>
              <a:rPr lang="es-CO" sz="1400" b="1" dirty="0"/>
              <a:t>MEDELLIN</a:t>
            </a:r>
          </a:p>
        </p:txBody>
      </p:sp>
      <p:sp>
        <p:nvSpPr>
          <p:cNvPr id="36" name="CuadroTexto 35">
            <a:extLst>
              <a:ext uri="{FF2B5EF4-FFF2-40B4-BE49-F238E27FC236}">
                <a16:creationId xmlns:a16="http://schemas.microsoft.com/office/drawing/2014/main" id="{08F1DACE-4E93-47DC-9000-2CF34C6CCAE9}"/>
              </a:ext>
            </a:extLst>
          </p:cNvPr>
          <p:cNvSpPr txBox="1"/>
          <p:nvPr/>
        </p:nvSpPr>
        <p:spPr>
          <a:xfrm>
            <a:off x="590454" y="1293214"/>
            <a:ext cx="511679" cy="307777"/>
          </a:xfrm>
          <a:prstGeom prst="rect">
            <a:avLst/>
          </a:prstGeom>
          <a:noFill/>
        </p:spPr>
        <p:txBody>
          <a:bodyPr wrap="none" rtlCol="0">
            <a:spAutoFit/>
          </a:bodyPr>
          <a:lstStyle/>
          <a:p>
            <a:r>
              <a:rPr lang="es-CO" sz="1400" b="1" dirty="0"/>
              <a:t>CALI</a:t>
            </a:r>
          </a:p>
        </p:txBody>
      </p:sp>
      <p:sp>
        <p:nvSpPr>
          <p:cNvPr id="37" name="CuadroTexto 36">
            <a:extLst>
              <a:ext uri="{FF2B5EF4-FFF2-40B4-BE49-F238E27FC236}">
                <a16:creationId xmlns:a16="http://schemas.microsoft.com/office/drawing/2014/main" id="{AD6CAD4D-E1ED-43AB-9BFC-4D41B0C7CC75}"/>
              </a:ext>
            </a:extLst>
          </p:cNvPr>
          <p:cNvSpPr txBox="1"/>
          <p:nvPr/>
        </p:nvSpPr>
        <p:spPr>
          <a:xfrm>
            <a:off x="551148" y="5034563"/>
            <a:ext cx="1370760" cy="307777"/>
          </a:xfrm>
          <a:prstGeom prst="rect">
            <a:avLst/>
          </a:prstGeom>
          <a:noFill/>
        </p:spPr>
        <p:txBody>
          <a:bodyPr wrap="none" rtlCol="0">
            <a:spAutoFit/>
          </a:bodyPr>
          <a:lstStyle/>
          <a:p>
            <a:r>
              <a:rPr lang="es-CO" sz="1400" b="1" dirty="0"/>
              <a:t>BARRANQUILLA</a:t>
            </a:r>
          </a:p>
        </p:txBody>
      </p:sp>
      <p:sp>
        <p:nvSpPr>
          <p:cNvPr id="29" name="Rectángulo 28">
            <a:extLst>
              <a:ext uri="{FF2B5EF4-FFF2-40B4-BE49-F238E27FC236}">
                <a16:creationId xmlns:a16="http://schemas.microsoft.com/office/drawing/2014/main" id="{EC08E84E-F111-4961-8605-078348C555DE}"/>
              </a:ext>
            </a:extLst>
          </p:cNvPr>
          <p:cNvSpPr/>
          <p:nvPr/>
        </p:nvSpPr>
        <p:spPr>
          <a:xfrm>
            <a:off x="4994943" y="6185807"/>
            <a:ext cx="3030029" cy="369332"/>
          </a:xfrm>
          <a:prstGeom prst="rect">
            <a:avLst/>
          </a:prstGeom>
        </p:spPr>
        <p:txBody>
          <a:bodyPr wrap="square">
            <a:spAutoFit/>
          </a:bodyPr>
          <a:lstStyle/>
          <a:p>
            <a:pPr algn="just"/>
            <a:r>
              <a:rPr lang="es-CO" sz="600" b="0" i="0" u="none" strike="noStrike" dirty="0">
                <a:solidFill>
                  <a:srgbClr val="000000"/>
                </a:solidFill>
                <a:effectLst/>
                <a:latin typeface="Calibri" panose="020F0502020204030204" pitchFamily="34" charset="0"/>
              </a:rPr>
              <a:t>MATRICULA N</a:t>
            </a:r>
            <a:r>
              <a:rPr lang="es-CO" sz="600" dirty="0">
                <a:solidFill>
                  <a:srgbClr val="000000"/>
                </a:solidFill>
                <a:latin typeface="Calibri" panose="020F0502020204030204" pitchFamily="34" charset="0"/>
              </a:rPr>
              <a:t>o </a:t>
            </a:r>
            <a:r>
              <a:rPr lang="es-CO" sz="600" b="0" i="0" u="none" strike="noStrike" dirty="0">
                <a:solidFill>
                  <a:srgbClr val="000000"/>
                </a:solidFill>
                <a:effectLst/>
                <a:latin typeface="Calibri" panose="020F0502020204030204" pitchFamily="34" charset="0"/>
              </a:rPr>
              <a:t>001-241709</a:t>
            </a:r>
            <a:r>
              <a:rPr lang="es-CO" sz="600" dirty="0"/>
              <a:t> </a:t>
            </a:r>
            <a:r>
              <a:rPr lang="es-CO" sz="600" b="0" i="0" u="none" strike="noStrike" dirty="0">
                <a:solidFill>
                  <a:srgbClr val="000000"/>
                </a:solidFill>
                <a:effectLst/>
                <a:latin typeface="Calibri" panose="020F0502020204030204" pitchFamily="34" charset="0"/>
              </a:rPr>
              <a:t>LOTE</a:t>
            </a:r>
            <a:r>
              <a:rPr lang="es-CO" sz="600" dirty="0"/>
              <a:t> </a:t>
            </a:r>
            <a:r>
              <a:rPr lang="es-CO" sz="600" b="0" i="0" u="none" strike="noStrike" dirty="0">
                <a:solidFill>
                  <a:srgbClr val="000000"/>
                </a:solidFill>
                <a:effectLst/>
                <a:latin typeface="Calibri" panose="020F0502020204030204" pitchFamily="34" charset="0"/>
              </a:rPr>
              <a:t>MEDELLIN, V COMERCIAL $65,506,779,740  VALOR CATASTRAL $</a:t>
            </a:r>
            <a:r>
              <a:rPr lang="es-CO" sz="600" dirty="0">
                <a:solidFill>
                  <a:srgbClr val="000000"/>
                </a:solidFill>
                <a:latin typeface="Calibri" panose="020F0502020204030204" pitchFamily="34" charset="0"/>
              </a:rPr>
              <a:t>9,721,651,000 PROMETIDO </a:t>
            </a:r>
            <a:r>
              <a:rPr lang="es-CO" sz="600" b="0" i="0" u="none" strike="noStrike" dirty="0">
                <a:solidFill>
                  <a:srgbClr val="000000"/>
                </a:solidFill>
                <a:effectLst/>
                <a:latin typeface="Calibri" panose="020F0502020204030204" pitchFamily="34" charset="0"/>
              </a:rPr>
              <a:t> </a:t>
            </a:r>
            <a:r>
              <a:rPr lang="es-CO" sz="600" dirty="0">
                <a:solidFill>
                  <a:srgbClr val="000000"/>
                </a:solidFill>
                <a:latin typeface="Calibri" panose="020F0502020204030204" pitchFamily="34" charset="0"/>
              </a:rPr>
              <a:t>13/06/2018</a:t>
            </a:r>
            <a:r>
              <a:rPr lang="es-CO" sz="600" dirty="0"/>
              <a:t>  RELACIÓN COMERCIAL /CATASTRAL </a:t>
            </a:r>
            <a:r>
              <a:rPr lang="es-CO" sz="600" dirty="0">
                <a:solidFill>
                  <a:srgbClr val="000000"/>
                </a:solidFill>
                <a:latin typeface="Calibri" panose="020F0502020204030204" pitchFamily="34" charset="0"/>
              </a:rPr>
              <a:t>674%, DIFERENCIA VALOR </a:t>
            </a:r>
            <a:r>
              <a:rPr lang="es-CO" sz="600" dirty="0"/>
              <a:t>- $55,785,128,740 </a:t>
            </a:r>
          </a:p>
        </p:txBody>
      </p:sp>
      <p:sp>
        <p:nvSpPr>
          <p:cNvPr id="40" name="CuadroTexto 39">
            <a:extLst>
              <a:ext uri="{FF2B5EF4-FFF2-40B4-BE49-F238E27FC236}">
                <a16:creationId xmlns:a16="http://schemas.microsoft.com/office/drawing/2014/main" id="{1F1B3CE8-87B3-412F-914A-E3907FE878A5}"/>
              </a:ext>
            </a:extLst>
          </p:cNvPr>
          <p:cNvSpPr txBox="1"/>
          <p:nvPr/>
        </p:nvSpPr>
        <p:spPr>
          <a:xfrm>
            <a:off x="4882589" y="6180444"/>
            <a:ext cx="274434" cy="307777"/>
          </a:xfrm>
          <a:prstGeom prst="rect">
            <a:avLst/>
          </a:prstGeom>
          <a:noFill/>
        </p:spPr>
        <p:txBody>
          <a:bodyPr wrap="none" rtlCol="0">
            <a:spAutoFit/>
          </a:bodyPr>
          <a:lstStyle/>
          <a:p>
            <a:r>
              <a:rPr lang="es-CO" sz="1400" dirty="0"/>
              <a:t>*</a:t>
            </a:r>
          </a:p>
        </p:txBody>
      </p:sp>
      <p:sp>
        <p:nvSpPr>
          <p:cNvPr id="38" name="Elipse 37">
            <a:extLst>
              <a:ext uri="{FF2B5EF4-FFF2-40B4-BE49-F238E27FC236}">
                <a16:creationId xmlns:a16="http://schemas.microsoft.com/office/drawing/2014/main" id="{F193A930-A9F5-45C8-96AA-0F8678218E28}"/>
              </a:ext>
            </a:extLst>
          </p:cNvPr>
          <p:cNvSpPr/>
          <p:nvPr/>
        </p:nvSpPr>
        <p:spPr>
          <a:xfrm>
            <a:off x="9749407" y="4752221"/>
            <a:ext cx="240495" cy="1127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1" name="Elipse 40">
            <a:extLst>
              <a:ext uri="{FF2B5EF4-FFF2-40B4-BE49-F238E27FC236}">
                <a16:creationId xmlns:a16="http://schemas.microsoft.com/office/drawing/2014/main" id="{8B491AEC-3C7F-4E2C-9A22-27404F1AFC39}"/>
              </a:ext>
            </a:extLst>
          </p:cNvPr>
          <p:cNvSpPr/>
          <p:nvPr/>
        </p:nvSpPr>
        <p:spPr>
          <a:xfrm>
            <a:off x="7527720" y="4745230"/>
            <a:ext cx="240495" cy="1127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AB36D84D-75AB-48DE-87A3-92BBA707AE2E}"/>
              </a:ext>
            </a:extLst>
          </p:cNvPr>
          <p:cNvPicPr>
            <a:picLocks noChangeAspect="1"/>
          </p:cNvPicPr>
          <p:nvPr/>
        </p:nvPicPr>
        <p:blipFill rotWithShape="1">
          <a:blip r:embed="rId4"/>
          <a:srcRect l="3047" t="5127" r="6839" b="2478"/>
          <a:stretch/>
        </p:blipFill>
        <p:spPr>
          <a:xfrm>
            <a:off x="8609852" y="1826900"/>
            <a:ext cx="3036025" cy="1770491"/>
          </a:xfrm>
          <a:prstGeom prst="rect">
            <a:avLst/>
          </a:prstGeom>
        </p:spPr>
      </p:pic>
      <p:pic>
        <p:nvPicPr>
          <p:cNvPr id="8" name="Imagen 7">
            <a:extLst>
              <a:ext uri="{FF2B5EF4-FFF2-40B4-BE49-F238E27FC236}">
                <a16:creationId xmlns:a16="http://schemas.microsoft.com/office/drawing/2014/main" id="{C3F0DF31-1623-4024-A00E-819C8EA44D70}"/>
              </a:ext>
            </a:extLst>
          </p:cNvPr>
          <p:cNvPicPr>
            <a:picLocks noChangeAspect="1"/>
          </p:cNvPicPr>
          <p:nvPr/>
        </p:nvPicPr>
        <p:blipFill rotWithShape="1">
          <a:blip r:embed="rId5"/>
          <a:srcRect l="2125" t="4941" r="4989" b="3525"/>
          <a:stretch/>
        </p:blipFill>
        <p:spPr>
          <a:xfrm>
            <a:off x="4785219" y="4248663"/>
            <a:ext cx="3116664" cy="1853624"/>
          </a:xfrm>
          <a:prstGeom prst="rect">
            <a:avLst/>
          </a:prstGeom>
        </p:spPr>
      </p:pic>
      <p:sp>
        <p:nvSpPr>
          <p:cNvPr id="39" name="Elipse 38">
            <a:extLst>
              <a:ext uri="{FF2B5EF4-FFF2-40B4-BE49-F238E27FC236}">
                <a16:creationId xmlns:a16="http://schemas.microsoft.com/office/drawing/2014/main" id="{3A45D67C-CA02-421C-944C-8CEB9320C57F}"/>
              </a:ext>
            </a:extLst>
          </p:cNvPr>
          <p:cNvSpPr/>
          <p:nvPr/>
        </p:nvSpPr>
        <p:spPr>
          <a:xfrm>
            <a:off x="6659014" y="4185452"/>
            <a:ext cx="381521" cy="2338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 name="CuadroTexto 29">
            <a:extLst>
              <a:ext uri="{FF2B5EF4-FFF2-40B4-BE49-F238E27FC236}">
                <a16:creationId xmlns:a16="http://schemas.microsoft.com/office/drawing/2014/main" id="{FDFC941C-E039-40D7-8CF1-2B63010F9AFC}"/>
              </a:ext>
            </a:extLst>
          </p:cNvPr>
          <p:cNvSpPr txBox="1"/>
          <p:nvPr/>
        </p:nvSpPr>
        <p:spPr>
          <a:xfrm>
            <a:off x="6918132" y="4206936"/>
            <a:ext cx="274434" cy="307777"/>
          </a:xfrm>
          <a:prstGeom prst="rect">
            <a:avLst/>
          </a:prstGeom>
          <a:noFill/>
        </p:spPr>
        <p:txBody>
          <a:bodyPr wrap="none" rtlCol="0">
            <a:spAutoFit/>
          </a:bodyPr>
          <a:lstStyle/>
          <a:p>
            <a:r>
              <a:rPr lang="es-CO" sz="1400" dirty="0"/>
              <a:t>*</a:t>
            </a:r>
          </a:p>
        </p:txBody>
      </p:sp>
      <p:pic>
        <p:nvPicPr>
          <p:cNvPr id="18" name="Imagen 17">
            <a:extLst>
              <a:ext uri="{FF2B5EF4-FFF2-40B4-BE49-F238E27FC236}">
                <a16:creationId xmlns:a16="http://schemas.microsoft.com/office/drawing/2014/main" id="{066B89A0-B4BB-406C-9F2C-6CEBFAB6D3C3}"/>
              </a:ext>
            </a:extLst>
          </p:cNvPr>
          <p:cNvPicPr>
            <a:picLocks noChangeAspect="1"/>
          </p:cNvPicPr>
          <p:nvPr/>
        </p:nvPicPr>
        <p:blipFill rotWithShape="1">
          <a:blip r:embed="rId6"/>
          <a:srcRect l="2489" t="2363" r="7284" b="2294"/>
          <a:stretch/>
        </p:blipFill>
        <p:spPr>
          <a:xfrm>
            <a:off x="4764947" y="1730425"/>
            <a:ext cx="3516279" cy="1877191"/>
          </a:xfrm>
          <a:prstGeom prst="rect">
            <a:avLst/>
          </a:prstGeom>
        </p:spPr>
      </p:pic>
      <p:sp>
        <p:nvSpPr>
          <p:cNvPr id="5" name="Elipse 4">
            <a:extLst>
              <a:ext uri="{FF2B5EF4-FFF2-40B4-BE49-F238E27FC236}">
                <a16:creationId xmlns:a16="http://schemas.microsoft.com/office/drawing/2014/main" id="{07721582-E448-4230-B95A-8DFE7B5A7958}"/>
              </a:ext>
            </a:extLst>
          </p:cNvPr>
          <p:cNvSpPr/>
          <p:nvPr/>
        </p:nvSpPr>
        <p:spPr>
          <a:xfrm>
            <a:off x="5244865" y="2028356"/>
            <a:ext cx="324053" cy="180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9" name="Imagen 18">
            <a:extLst>
              <a:ext uri="{FF2B5EF4-FFF2-40B4-BE49-F238E27FC236}">
                <a16:creationId xmlns:a16="http://schemas.microsoft.com/office/drawing/2014/main" id="{932CD640-3DF0-420B-90B0-50AD4378931E}"/>
              </a:ext>
            </a:extLst>
          </p:cNvPr>
          <p:cNvPicPr>
            <a:picLocks noChangeAspect="1"/>
          </p:cNvPicPr>
          <p:nvPr/>
        </p:nvPicPr>
        <p:blipFill rotWithShape="1">
          <a:blip r:embed="rId7"/>
          <a:srcRect l="2894" t="4924" r="5794" b="1606"/>
          <a:stretch/>
        </p:blipFill>
        <p:spPr>
          <a:xfrm>
            <a:off x="8722381" y="4321104"/>
            <a:ext cx="2935807" cy="1869971"/>
          </a:xfrm>
          <a:prstGeom prst="rect">
            <a:avLst/>
          </a:prstGeom>
        </p:spPr>
      </p:pic>
      <p:pic>
        <p:nvPicPr>
          <p:cNvPr id="22" name="Imagen 21">
            <a:extLst>
              <a:ext uri="{FF2B5EF4-FFF2-40B4-BE49-F238E27FC236}">
                <a16:creationId xmlns:a16="http://schemas.microsoft.com/office/drawing/2014/main" id="{F694C950-414A-4294-A499-8A92208483B4}"/>
              </a:ext>
            </a:extLst>
          </p:cNvPr>
          <p:cNvPicPr>
            <a:picLocks noChangeAspect="1"/>
          </p:cNvPicPr>
          <p:nvPr/>
        </p:nvPicPr>
        <p:blipFill>
          <a:blip r:embed="rId8"/>
          <a:stretch>
            <a:fillRect/>
          </a:stretch>
        </p:blipFill>
        <p:spPr>
          <a:xfrm>
            <a:off x="652555" y="1592085"/>
            <a:ext cx="3516279" cy="947913"/>
          </a:xfrm>
          <a:prstGeom prst="rect">
            <a:avLst/>
          </a:prstGeom>
        </p:spPr>
      </p:pic>
      <p:pic>
        <p:nvPicPr>
          <p:cNvPr id="23" name="Imagen 22">
            <a:extLst>
              <a:ext uri="{FF2B5EF4-FFF2-40B4-BE49-F238E27FC236}">
                <a16:creationId xmlns:a16="http://schemas.microsoft.com/office/drawing/2014/main" id="{524A2AEA-A69E-4782-AD97-616302932D19}"/>
              </a:ext>
            </a:extLst>
          </p:cNvPr>
          <p:cNvPicPr>
            <a:picLocks noChangeAspect="1"/>
          </p:cNvPicPr>
          <p:nvPr/>
        </p:nvPicPr>
        <p:blipFill>
          <a:blip r:embed="rId9"/>
          <a:stretch>
            <a:fillRect/>
          </a:stretch>
        </p:blipFill>
        <p:spPr>
          <a:xfrm>
            <a:off x="654337" y="2913878"/>
            <a:ext cx="3506108" cy="805146"/>
          </a:xfrm>
          <a:prstGeom prst="rect">
            <a:avLst/>
          </a:prstGeom>
        </p:spPr>
      </p:pic>
      <p:pic>
        <p:nvPicPr>
          <p:cNvPr id="25" name="Imagen 24">
            <a:extLst>
              <a:ext uri="{FF2B5EF4-FFF2-40B4-BE49-F238E27FC236}">
                <a16:creationId xmlns:a16="http://schemas.microsoft.com/office/drawing/2014/main" id="{CFB171CA-7A19-440A-A5B6-03D78B8AB030}"/>
              </a:ext>
            </a:extLst>
          </p:cNvPr>
          <p:cNvPicPr>
            <a:picLocks noChangeAspect="1"/>
          </p:cNvPicPr>
          <p:nvPr/>
        </p:nvPicPr>
        <p:blipFill>
          <a:blip r:embed="rId10"/>
          <a:stretch>
            <a:fillRect/>
          </a:stretch>
        </p:blipFill>
        <p:spPr>
          <a:xfrm>
            <a:off x="628834" y="4093825"/>
            <a:ext cx="3548390" cy="821941"/>
          </a:xfrm>
          <a:prstGeom prst="rect">
            <a:avLst/>
          </a:prstGeom>
        </p:spPr>
      </p:pic>
      <p:pic>
        <p:nvPicPr>
          <p:cNvPr id="26" name="Imagen 25">
            <a:extLst>
              <a:ext uri="{FF2B5EF4-FFF2-40B4-BE49-F238E27FC236}">
                <a16:creationId xmlns:a16="http://schemas.microsoft.com/office/drawing/2014/main" id="{0F61A576-5DA6-4AB3-BB4E-E63F911AD7CC}"/>
              </a:ext>
            </a:extLst>
          </p:cNvPr>
          <p:cNvPicPr>
            <a:picLocks noChangeAspect="1"/>
          </p:cNvPicPr>
          <p:nvPr/>
        </p:nvPicPr>
        <p:blipFill>
          <a:blip r:embed="rId11"/>
          <a:stretch>
            <a:fillRect/>
          </a:stretch>
        </p:blipFill>
        <p:spPr>
          <a:xfrm>
            <a:off x="634968" y="5367932"/>
            <a:ext cx="3525477" cy="809594"/>
          </a:xfrm>
          <a:prstGeom prst="rect">
            <a:avLst/>
          </a:prstGeom>
        </p:spPr>
      </p:pic>
    </p:spTree>
    <p:extLst>
      <p:ext uri="{BB962C8B-B14F-4D97-AF65-F5344CB8AC3E}">
        <p14:creationId xmlns:p14="http://schemas.microsoft.com/office/powerpoint/2010/main" val="12193265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n 70"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20" y="6050"/>
            <a:ext cx="1997438" cy="1090210"/>
          </a:xfrm>
          <a:prstGeom prst="rect">
            <a:avLst/>
          </a:prstGeom>
        </p:spPr>
      </p:pic>
      <p:sp>
        <p:nvSpPr>
          <p:cNvPr id="73" name="Rectángulo 72"/>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500C1586-65BA-4CF0-B4B0-226579B78C72}"/>
              </a:ext>
            </a:extLst>
          </p:cNvPr>
          <p:cNvPicPr/>
          <p:nvPr/>
        </p:nvPicPr>
        <p:blipFill>
          <a:blip r:embed="rId3">
            <a:extLst>
              <a:ext uri="{28A0092B-C50C-407E-A947-70E740481C1C}">
                <a14:useLocalDpi xmlns:a14="http://schemas.microsoft.com/office/drawing/2010/main" val="0"/>
              </a:ext>
            </a:extLst>
          </a:blip>
          <a:stretch>
            <a:fillRect/>
          </a:stretch>
        </p:blipFill>
        <p:spPr>
          <a:xfrm>
            <a:off x="7901882" y="247743"/>
            <a:ext cx="3970946" cy="661814"/>
          </a:xfrm>
          <a:prstGeom prst="rect">
            <a:avLst/>
          </a:prstGeom>
        </p:spPr>
      </p:pic>
      <p:sp>
        <p:nvSpPr>
          <p:cNvPr id="24" name="CuadroTexto 23">
            <a:extLst>
              <a:ext uri="{FF2B5EF4-FFF2-40B4-BE49-F238E27FC236}">
                <a16:creationId xmlns:a16="http://schemas.microsoft.com/office/drawing/2014/main" id="{F743C7A7-CEA3-4FA4-94C1-43B42B1E03C5}"/>
              </a:ext>
            </a:extLst>
          </p:cNvPr>
          <p:cNvSpPr txBox="1"/>
          <p:nvPr/>
        </p:nvSpPr>
        <p:spPr>
          <a:xfrm>
            <a:off x="2691924" y="221798"/>
            <a:ext cx="5025947" cy="830997"/>
          </a:xfrm>
          <a:prstGeom prst="rect">
            <a:avLst/>
          </a:prstGeom>
          <a:noFill/>
        </p:spPr>
        <p:txBody>
          <a:bodyPr wrap="square" rtlCol="0">
            <a:spAutoFit/>
          </a:bodyPr>
          <a:lstStyle/>
          <a:p>
            <a:pPr algn="ctr"/>
            <a:r>
              <a:rPr lang="es-CO" sz="1600" b="1" dirty="0">
                <a:solidFill>
                  <a:schemeClr val="accent1">
                    <a:lumMod val="50000"/>
                  </a:schemeClr>
                </a:solidFill>
              </a:rPr>
              <a:t>RELACION VALOR COMERCIAL VRS VALOR CATASTRAL INMUEBBLES URBANOS EXTINTOS Y EN PROCESO ENAJENACION TEMPRANA.</a:t>
            </a:r>
          </a:p>
        </p:txBody>
      </p:sp>
      <p:pic>
        <p:nvPicPr>
          <p:cNvPr id="4" name="Imagen 3">
            <a:extLst>
              <a:ext uri="{FF2B5EF4-FFF2-40B4-BE49-F238E27FC236}">
                <a16:creationId xmlns:a16="http://schemas.microsoft.com/office/drawing/2014/main" id="{FB830886-84F2-444D-B4DE-F36312D3FBDB}"/>
              </a:ext>
            </a:extLst>
          </p:cNvPr>
          <p:cNvPicPr>
            <a:picLocks noChangeAspect="1"/>
          </p:cNvPicPr>
          <p:nvPr/>
        </p:nvPicPr>
        <p:blipFill rotWithShape="1">
          <a:blip r:embed="rId4"/>
          <a:srcRect r="8010"/>
          <a:stretch/>
        </p:blipFill>
        <p:spPr>
          <a:xfrm>
            <a:off x="779776" y="1422396"/>
            <a:ext cx="3003659" cy="4948423"/>
          </a:xfrm>
          <a:prstGeom prst="rect">
            <a:avLst/>
          </a:prstGeom>
        </p:spPr>
      </p:pic>
      <p:pic>
        <p:nvPicPr>
          <p:cNvPr id="6" name="Imagen 5">
            <a:extLst>
              <a:ext uri="{FF2B5EF4-FFF2-40B4-BE49-F238E27FC236}">
                <a16:creationId xmlns:a16="http://schemas.microsoft.com/office/drawing/2014/main" id="{3A20B30D-F242-4EDD-924F-8CFB3352BED1}"/>
              </a:ext>
            </a:extLst>
          </p:cNvPr>
          <p:cNvPicPr>
            <a:picLocks noChangeAspect="1"/>
          </p:cNvPicPr>
          <p:nvPr/>
        </p:nvPicPr>
        <p:blipFill rotWithShape="1">
          <a:blip r:embed="rId5"/>
          <a:srcRect r="5574"/>
          <a:stretch/>
        </p:blipFill>
        <p:spPr>
          <a:xfrm>
            <a:off x="4599618" y="1672295"/>
            <a:ext cx="3118253" cy="4751505"/>
          </a:xfrm>
          <a:prstGeom prst="rect">
            <a:avLst/>
          </a:prstGeom>
        </p:spPr>
      </p:pic>
      <p:pic>
        <p:nvPicPr>
          <p:cNvPr id="9" name="Imagen 8">
            <a:extLst>
              <a:ext uri="{FF2B5EF4-FFF2-40B4-BE49-F238E27FC236}">
                <a16:creationId xmlns:a16="http://schemas.microsoft.com/office/drawing/2014/main" id="{8D36568C-0058-44DF-BF17-E1B274060C2D}"/>
              </a:ext>
            </a:extLst>
          </p:cNvPr>
          <p:cNvPicPr>
            <a:picLocks noChangeAspect="1"/>
          </p:cNvPicPr>
          <p:nvPr/>
        </p:nvPicPr>
        <p:blipFill rotWithShape="1">
          <a:blip r:embed="rId6"/>
          <a:srcRect r="8010"/>
          <a:stretch/>
        </p:blipFill>
        <p:spPr>
          <a:xfrm>
            <a:off x="8527068" y="1656916"/>
            <a:ext cx="2943531" cy="4700138"/>
          </a:xfrm>
          <a:prstGeom prst="rect">
            <a:avLst/>
          </a:prstGeom>
        </p:spPr>
      </p:pic>
      <p:sp>
        <p:nvSpPr>
          <p:cNvPr id="5" name="CuadroTexto 4">
            <a:extLst>
              <a:ext uri="{FF2B5EF4-FFF2-40B4-BE49-F238E27FC236}">
                <a16:creationId xmlns:a16="http://schemas.microsoft.com/office/drawing/2014/main" id="{5586B72E-F36B-4AB8-842D-25FEB443A888}"/>
              </a:ext>
            </a:extLst>
          </p:cNvPr>
          <p:cNvSpPr txBox="1"/>
          <p:nvPr/>
        </p:nvSpPr>
        <p:spPr>
          <a:xfrm>
            <a:off x="3604061" y="1060405"/>
            <a:ext cx="2921249" cy="276999"/>
          </a:xfrm>
          <a:prstGeom prst="rect">
            <a:avLst/>
          </a:prstGeom>
          <a:noFill/>
        </p:spPr>
        <p:txBody>
          <a:bodyPr wrap="none" rtlCol="0">
            <a:spAutoFit/>
          </a:bodyPr>
          <a:lstStyle/>
          <a:p>
            <a:r>
              <a:rPr lang="es-CO" sz="1200" b="1" dirty="0"/>
              <a:t>INDICES Y DISTRIBUCIÓN POR MUNICIPIOS</a:t>
            </a:r>
          </a:p>
        </p:txBody>
      </p:sp>
      <p:pic>
        <p:nvPicPr>
          <p:cNvPr id="7" name="Imagen 6">
            <a:extLst>
              <a:ext uri="{FF2B5EF4-FFF2-40B4-BE49-F238E27FC236}">
                <a16:creationId xmlns:a16="http://schemas.microsoft.com/office/drawing/2014/main" id="{870FA250-B28E-4760-BC89-088A7479036A}"/>
              </a:ext>
            </a:extLst>
          </p:cNvPr>
          <p:cNvPicPr>
            <a:picLocks noChangeAspect="1"/>
          </p:cNvPicPr>
          <p:nvPr/>
        </p:nvPicPr>
        <p:blipFill>
          <a:blip r:embed="rId7"/>
          <a:stretch>
            <a:fillRect/>
          </a:stretch>
        </p:blipFill>
        <p:spPr>
          <a:xfrm>
            <a:off x="779777" y="1403004"/>
            <a:ext cx="3003657" cy="238841"/>
          </a:xfrm>
          <a:prstGeom prst="rect">
            <a:avLst/>
          </a:prstGeom>
        </p:spPr>
      </p:pic>
      <p:pic>
        <p:nvPicPr>
          <p:cNvPr id="17" name="Imagen 16">
            <a:extLst>
              <a:ext uri="{FF2B5EF4-FFF2-40B4-BE49-F238E27FC236}">
                <a16:creationId xmlns:a16="http://schemas.microsoft.com/office/drawing/2014/main" id="{DEF8DBF8-75C7-4513-B344-BC0182673CA7}"/>
              </a:ext>
            </a:extLst>
          </p:cNvPr>
          <p:cNvPicPr>
            <a:picLocks noChangeAspect="1"/>
          </p:cNvPicPr>
          <p:nvPr/>
        </p:nvPicPr>
        <p:blipFill>
          <a:blip r:embed="rId7"/>
          <a:stretch>
            <a:fillRect/>
          </a:stretch>
        </p:blipFill>
        <p:spPr>
          <a:xfrm>
            <a:off x="4598171" y="1454736"/>
            <a:ext cx="3003658" cy="238841"/>
          </a:xfrm>
          <a:prstGeom prst="rect">
            <a:avLst/>
          </a:prstGeom>
        </p:spPr>
      </p:pic>
      <p:pic>
        <p:nvPicPr>
          <p:cNvPr id="18" name="Imagen 17">
            <a:extLst>
              <a:ext uri="{FF2B5EF4-FFF2-40B4-BE49-F238E27FC236}">
                <a16:creationId xmlns:a16="http://schemas.microsoft.com/office/drawing/2014/main" id="{9FD5A400-E0CA-4F79-AD4B-DB91ED538BB0}"/>
              </a:ext>
            </a:extLst>
          </p:cNvPr>
          <p:cNvPicPr>
            <a:picLocks noChangeAspect="1"/>
          </p:cNvPicPr>
          <p:nvPr/>
        </p:nvPicPr>
        <p:blipFill>
          <a:blip r:embed="rId7"/>
          <a:stretch>
            <a:fillRect/>
          </a:stretch>
        </p:blipFill>
        <p:spPr>
          <a:xfrm>
            <a:off x="8525621" y="1430967"/>
            <a:ext cx="2886602" cy="238841"/>
          </a:xfrm>
          <a:prstGeom prst="rect">
            <a:avLst/>
          </a:prstGeom>
        </p:spPr>
      </p:pic>
    </p:spTree>
    <p:extLst>
      <p:ext uri="{BB962C8B-B14F-4D97-AF65-F5344CB8AC3E}">
        <p14:creationId xmlns:p14="http://schemas.microsoft.com/office/powerpoint/2010/main" val="1397404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0312" y="120199"/>
            <a:ext cx="6642200" cy="707886"/>
          </a:xfrm>
          <a:prstGeom prst="rect">
            <a:avLst/>
          </a:prstGeom>
          <a:noFill/>
        </p:spPr>
        <p:txBody>
          <a:bodyPr wrap="square" rtlCol="0">
            <a:spAutoFit/>
          </a:bodyPr>
          <a:lstStyle/>
          <a:p>
            <a:pPr algn="ctr"/>
            <a:r>
              <a:rPr lang="es-CO" sz="2800" b="1" dirty="0">
                <a:solidFill>
                  <a:srgbClr val="002060"/>
                </a:solidFill>
              </a:rPr>
              <a:t>Valor catastral </a:t>
            </a:r>
            <a:r>
              <a:rPr lang="es-CO" sz="4000" b="1" dirty="0">
                <a:solidFill>
                  <a:srgbClr val="002060"/>
                </a:solidFill>
              </a:rPr>
              <a:t>&gt;</a:t>
            </a:r>
            <a:r>
              <a:rPr lang="es-CO" sz="2800" b="1" dirty="0">
                <a:solidFill>
                  <a:srgbClr val="002060"/>
                </a:solidFill>
              </a:rPr>
              <a:t> avalúo Comercial</a:t>
            </a:r>
            <a:endParaRPr lang="es-ES" sz="2400" b="1" dirty="0">
              <a:solidFill>
                <a:srgbClr val="002060"/>
              </a:solidFill>
            </a:endParaRPr>
          </a:p>
        </p:txBody>
      </p:sp>
      <p:sp>
        <p:nvSpPr>
          <p:cNvPr id="5" name="CuadroTexto 4">
            <a:extLst>
              <a:ext uri="{FF2B5EF4-FFF2-40B4-BE49-F238E27FC236}">
                <a16:creationId xmlns:a16="http://schemas.microsoft.com/office/drawing/2014/main" id="{541DE742-4405-4CB8-A21B-E3F005CC9C58}"/>
              </a:ext>
            </a:extLst>
          </p:cNvPr>
          <p:cNvSpPr txBox="1"/>
          <p:nvPr/>
        </p:nvSpPr>
        <p:spPr>
          <a:xfrm>
            <a:off x="0" y="1026489"/>
            <a:ext cx="12068082" cy="369332"/>
          </a:xfrm>
          <a:prstGeom prst="rect">
            <a:avLst/>
          </a:prstGeom>
          <a:noFill/>
        </p:spPr>
        <p:txBody>
          <a:bodyPr wrap="square" rtlCol="0">
            <a:spAutoFit/>
          </a:bodyPr>
          <a:lstStyle/>
          <a:p>
            <a:pPr algn="ctr"/>
            <a:r>
              <a:rPr lang="es-CO" i="1" dirty="0"/>
              <a:t>Los siguientes son los casos de inmuebles en los cuales el valor catastral superan el valor comercial</a:t>
            </a:r>
          </a:p>
        </p:txBody>
      </p:sp>
      <p:graphicFrame>
        <p:nvGraphicFramePr>
          <p:cNvPr id="3" name="Tabla 2">
            <a:extLst>
              <a:ext uri="{FF2B5EF4-FFF2-40B4-BE49-F238E27FC236}">
                <a16:creationId xmlns:a16="http://schemas.microsoft.com/office/drawing/2014/main" id="{CF29F864-8444-476C-B8B0-C404E42CA0D4}"/>
              </a:ext>
            </a:extLst>
          </p:cNvPr>
          <p:cNvGraphicFramePr>
            <a:graphicFrameLocks noGrp="1"/>
          </p:cNvGraphicFramePr>
          <p:nvPr/>
        </p:nvGraphicFramePr>
        <p:xfrm>
          <a:off x="427379" y="2085160"/>
          <a:ext cx="5262994" cy="1594500"/>
        </p:xfrm>
        <a:graphic>
          <a:graphicData uri="http://schemas.openxmlformats.org/drawingml/2006/table">
            <a:tbl>
              <a:tblPr/>
              <a:tblGrid>
                <a:gridCol w="1672517">
                  <a:extLst>
                    <a:ext uri="{9D8B030D-6E8A-4147-A177-3AD203B41FA5}">
                      <a16:colId xmlns:a16="http://schemas.microsoft.com/office/drawing/2014/main" val="3513450102"/>
                    </a:ext>
                  </a:extLst>
                </a:gridCol>
                <a:gridCol w="785417">
                  <a:extLst>
                    <a:ext uri="{9D8B030D-6E8A-4147-A177-3AD203B41FA5}">
                      <a16:colId xmlns:a16="http://schemas.microsoft.com/office/drawing/2014/main" val="3660938861"/>
                    </a:ext>
                  </a:extLst>
                </a:gridCol>
                <a:gridCol w="1402530">
                  <a:extLst>
                    <a:ext uri="{9D8B030D-6E8A-4147-A177-3AD203B41FA5}">
                      <a16:colId xmlns:a16="http://schemas.microsoft.com/office/drawing/2014/main" val="2961129281"/>
                    </a:ext>
                  </a:extLst>
                </a:gridCol>
                <a:gridCol w="1402530">
                  <a:extLst>
                    <a:ext uri="{9D8B030D-6E8A-4147-A177-3AD203B41FA5}">
                      <a16:colId xmlns:a16="http://schemas.microsoft.com/office/drawing/2014/main" val="3959666557"/>
                    </a:ext>
                  </a:extLst>
                </a:gridCol>
              </a:tblGrid>
              <a:tr h="265750">
                <a:tc>
                  <a:txBody>
                    <a:bodyPr/>
                    <a:lstStyle/>
                    <a:p>
                      <a:pPr algn="l" fontAlgn="b"/>
                      <a:r>
                        <a:rPr lang="es-CO" sz="1400" b="1" i="0" u="none" strike="noStrike">
                          <a:solidFill>
                            <a:srgbClr val="000000"/>
                          </a:solidFill>
                          <a:effectLst/>
                          <a:latin typeface="Calibri" panose="020F0502020204030204" pitchFamily="34" charset="0"/>
                        </a:rPr>
                        <a:t>RANGO AUMENTO %</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es-CO" sz="1400" b="1" i="0" u="none" strike="noStrike">
                          <a:solidFill>
                            <a:srgbClr val="000000"/>
                          </a:solidFill>
                          <a:effectLst/>
                          <a:latin typeface="Calibri" panose="020F0502020204030204" pitchFamily="34" charset="0"/>
                        </a:rPr>
                        <a:t>FMI</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es-CO" sz="1400" b="1" i="0" u="none" strike="noStrike">
                          <a:solidFill>
                            <a:srgbClr val="000000"/>
                          </a:solidFill>
                          <a:effectLst/>
                          <a:latin typeface="Calibri" panose="020F0502020204030204" pitchFamily="34" charset="0"/>
                        </a:rPr>
                        <a:t>VR CATASTRAL</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es-CO" sz="1400" b="1" i="0" u="none" strike="noStrike" dirty="0">
                          <a:solidFill>
                            <a:srgbClr val="000000"/>
                          </a:solidFill>
                          <a:effectLst/>
                          <a:latin typeface="Calibri" panose="020F0502020204030204" pitchFamily="34" charset="0"/>
                        </a:rPr>
                        <a:t>VR. COMERCIAL</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521383341"/>
                  </a:ext>
                </a:extLst>
              </a:tr>
              <a:tr h="265750">
                <a:tc>
                  <a:txBody>
                    <a:bodyPr/>
                    <a:lstStyle/>
                    <a:p>
                      <a:pPr algn="l" fontAlgn="b"/>
                      <a:r>
                        <a:rPr lang="es-CO" sz="1400" b="0" i="0" u="none" strike="noStrike" dirty="0">
                          <a:solidFill>
                            <a:srgbClr val="000000"/>
                          </a:solidFill>
                          <a:effectLst/>
                          <a:latin typeface="Calibri" panose="020F0502020204030204" pitchFamily="34" charset="0"/>
                        </a:rPr>
                        <a:t>Hasta 10%</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ctr" fontAlgn="b"/>
                      <a:r>
                        <a:rPr lang="es-CO" sz="1400" b="0" i="0" u="none" strike="noStrike">
                          <a:solidFill>
                            <a:srgbClr val="000000"/>
                          </a:solidFill>
                          <a:effectLst/>
                          <a:latin typeface="Calibri" panose="020F0502020204030204" pitchFamily="34" charset="0"/>
                        </a:rPr>
                        <a:t>61</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es-CO" sz="1400" b="0" i="0" u="none" strike="noStrike">
                          <a:solidFill>
                            <a:srgbClr val="000000"/>
                          </a:solidFill>
                          <a:effectLst/>
                          <a:latin typeface="Calibri" panose="020F0502020204030204" pitchFamily="34" charset="0"/>
                        </a:rPr>
                        <a:t>$ 17.506.490.857</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es-CO" sz="1400" b="0" i="0" u="none" strike="noStrike">
                          <a:solidFill>
                            <a:srgbClr val="000000"/>
                          </a:solidFill>
                          <a:effectLst/>
                          <a:latin typeface="Calibri" panose="020F0502020204030204" pitchFamily="34" charset="0"/>
                        </a:rPr>
                        <a:t>$ 16.616.001.694</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val="2617201485"/>
                  </a:ext>
                </a:extLst>
              </a:tr>
              <a:tr h="265750">
                <a:tc>
                  <a:txBody>
                    <a:bodyPr/>
                    <a:lstStyle/>
                    <a:p>
                      <a:pPr algn="l" fontAlgn="b"/>
                      <a:r>
                        <a:rPr lang="es-CO" sz="1400" b="0" i="0" u="none" strike="noStrike">
                          <a:solidFill>
                            <a:srgbClr val="000000"/>
                          </a:solidFill>
                          <a:effectLst/>
                          <a:latin typeface="Calibri" panose="020F0502020204030204" pitchFamily="34" charset="0"/>
                        </a:rPr>
                        <a:t>10% - 20%</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38</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$ 8.467.712.777</a:t>
                      </a:r>
                    </a:p>
                  </a:txBody>
                  <a:tcPr marL="9525" marR="9525" marT="9525" marB="0" anchor="b">
                    <a:lnL>
                      <a:noFill/>
                    </a:lnL>
                    <a:lnR>
                      <a:noFill/>
                    </a:lnR>
                    <a:lnT>
                      <a:noFill/>
                    </a:lnT>
                    <a:lnB>
                      <a:noFill/>
                    </a:lnB>
                  </a:tcPr>
                </a:tc>
                <a:tc>
                  <a:txBody>
                    <a:bodyPr/>
                    <a:lstStyle/>
                    <a:p>
                      <a:pPr algn="r" fontAlgn="b"/>
                      <a:r>
                        <a:rPr lang="es-CO" sz="1400" b="0" i="0" u="none" strike="noStrike" dirty="0">
                          <a:solidFill>
                            <a:srgbClr val="000000"/>
                          </a:solidFill>
                          <a:effectLst/>
                          <a:latin typeface="Calibri" panose="020F0502020204030204" pitchFamily="34" charset="0"/>
                        </a:rPr>
                        <a:t>$ 7.261.969.146</a:t>
                      </a:r>
                    </a:p>
                  </a:txBody>
                  <a:tcPr marL="9525" marR="9525" marT="9525" marB="0" anchor="b">
                    <a:lnL>
                      <a:noFill/>
                    </a:lnL>
                    <a:lnR>
                      <a:noFill/>
                    </a:lnR>
                    <a:lnT>
                      <a:noFill/>
                    </a:lnT>
                    <a:lnB>
                      <a:noFill/>
                    </a:lnB>
                  </a:tcPr>
                </a:tc>
                <a:extLst>
                  <a:ext uri="{0D108BD9-81ED-4DB2-BD59-A6C34878D82A}">
                    <a16:rowId xmlns:a16="http://schemas.microsoft.com/office/drawing/2014/main" val="3435242973"/>
                  </a:ext>
                </a:extLst>
              </a:tr>
              <a:tr h="265750">
                <a:tc>
                  <a:txBody>
                    <a:bodyPr/>
                    <a:lstStyle/>
                    <a:p>
                      <a:pPr algn="l" fontAlgn="b"/>
                      <a:r>
                        <a:rPr lang="es-CO" sz="1400" b="0" i="0" u="none" strike="noStrike">
                          <a:solidFill>
                            <a:srgbClr val="000000"/>
                          </a:solidFill>
                          <a:effectLst/>
                          <a:latin typeface="Calibri" panose="020F0502020204030204" pitchFamily="34" charset="0"/>
                        </a:rPr>
                        <a:t>20% - 50%</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62</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$ 20.381.662.400</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$ 15.482.183.000</a:t>
                      </a:r>
                    </a:p>
                  </a:txBody>
                  <a:tcPr marL="9525" marR="9525" marT="9525" marB="0" anchor="b">
                    <a:lnL>
                      <a:noFill/>
                    </a:lnL>
                    <a:lnR>
                      <a:noFill/>
                    </a:lnR>
                    <a:lnT>
                      <a:noFill/>
                    </a:lnT>
                    <a:lnB>
                      <a:noFill/>
                    </a:lnB>
                  </a:tcPr>
                </a:tc>
                <a:extLst>
                  <a:ext uri="{0D108BD9-81ED-4DB2-BD59-A6C34878D82A}">
                    <a16:rowId xmlns:a16="http://schemas.microsoft.com/office/drawing/2014/main" val="3700379562"/>
                  </a:ext>
                </a:extLst>
              </a:tr>
              <a:tr h="265750">
                <a:tc>
                  <a:txBody>
                    <a:bodyPr/>
                    <a:lstStyle/>
                    <a:p>
                      <a:pPr algn="l" fontAlgn="b"/>
                      <a:r>
                        <a:rPr lang="es-CO" sz="1400" b="1" i="0" u="none" strike="noStrike" dirty="0">
                          <a:solidFill>
                            <a:srgbClr val="FF0000"/>
                          </a:solidFill>
                          <a:effectLst/>
                          <a:latin typeface="Calibri" panose="020F0502020204030204" pitchFamily="34" charset="0"/>
                        </a:rPr>
                        <a:t>Mayor 50%</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ctr" fontAlgn="b"/>
                      <a:r>
                        <a:rPr lang="es-CO" sz="1400" b="1" i="0" u="none" strike="noStrike" dirty="0">
                          <a:solidFill>
                            <a:srgbClr val="FF0000"/>
                          </a:solidFill>
                          <a:effectLst/>
                          <a:latin typeface="Calibri" panose="020F0502020204030204" pitchFamily="34" charset="0"/>
                        </a:rPr>
                        <a:t>423</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r" fontAlgn="b"/>
                      <a:r>
                        <a:rPr lang="es-CO" sz="1400" b="1" i="0" u="none" strike="noStrike" dirty="0">
                          <a:solidFill>
                            <a:srgbClr val="FF0000"/>
                          </a:solidFill>
                          <a:effectLst/>
                          <a:latin typeface="Calibri" panose="020F0502020204030204" pitchFamily="34" charset="0"/>
                        </a:rPr>
                        <a:t>$ 28.823.231.358</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tcPr>
                </a:tc>
                <a:tc>
                  <a:txBody>
                    <a:bodyPr/>
                    <a:lstStyle/>
                    <a:p>
                      <a:pPr algn="r" fontAlgn="b"/>
                      <a:r>
                        <a:rPr lang="es-CO" sz="1400" b="1" i="0" u="none" strike="noStrike" dirty="0">
                          <a:solidFill>
                            <a:srgbClr val="FF0000"/>
                          </a:solidFill>
                          <a:effectLst/>
                          <a:latin typeface="Calibri" panose="020F0502020204030204" pitchFamily="34" charset="0"/>
                        </a:rPr>
                        <a:t>$ 12.168.253.349</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4231618979"/>
                  </a:ext>
                </a:extLst>
              </a:tr>
              <a:tr h="265750">
                <a:tc>
                  <a:txBody>
                    <a:bodyPr/>
                    <a:lstStyle/>
                    <a:p>
                      <a:pPr algn="l" fontAlgn="b"/>
                      <a:r>
                        <a:rPr lang="es-CO" sz="1400" b="1" i="0" u="none" strike="noStrike">
                          <a:solidFill>
                            <a:srgbClr val="000000"/>
                          </a:solidFill>
                          <a:effectLst/>
                          <a:latin typeface="Calibri" panose="020F0502020204030204" pitchFamily="34" charset="0"/>
                        </a:rPr>
                        <a:t>Total general</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tc>
                  <a:txBody>
                    <a:bodyPr/>
                    <a:lstStyle/>
                    <a:p>
                      <a:pPr algn="ctr" fontAlgn="b"/>
                      <a:r>
                        <a:rPr lang="es-CO" sz="1400" b="1" i="0" u="none" strike="noStrike" dirty="0">
                          <a:solidFill>
                            <a:srgbClr val="000000"/>
                          </a:solidFill>
                          <a:effectLst/>
                          <a:latin typeface="Calibri" panose="020F0502020204030204" pitchFamily="34" charset="0"/>
                        </a:rPr>
                        <a:t>584</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tc>
                  <a:txBody>
                    <a:bodyPr/>
                    <a:lstStyle/>
                    <a:p>
                      <a:pPr algn="r" fontAlgn="b"/>
                      <a:r>
                        <a:rPr lang="es-CO" sz="1400" b="1" i="0" u="none" strike="noStrike" dirty="0">
                          <a:solidFill>
                            <a:srgbClr val="000000"/>
                          </a:solidFill>
                          <a:effectLst/>
                          <a:latin typeface="Calibri" panose="020F0502020204030204" pitchFamily="34" charset="0"/>
                        </a:rPr>
                        <a:t>$ 75.179.097.392</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tc>
                  <a:txBody>
                    <a:bodyPr/>
                    <a:lstStyle/>
                    <a:p>
                      <a:pPr algn="r" fontAlgn="b"/>
                      <a:r>
                        <a:rPr lang="es-CO" sz="1400" b="1" i="0" u="none" strike="noStrike" dirty="0">
                          <a:solidFill>
                            <a:srgbClr val="000000"/>
                          </a:solidFill>
                          <a:effectLst/>
                          <a:latin typeface="Calibri" panose="020F0502020204030204" pitchFamily="34" charset="0"/>
                        </a:rPr>
                        <a:t>$ 51.528.407.189</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extLst>
                  <a:ext uri="{0D108BD9-81ED-4DB2-BD59-A6C34878D82A}">
                    <a16:rowId xmlns:a16="http://schemas.microsoft.com/office/drawing/2014/main" val="2367662421"/>
                  </a:ext>
                </a:extLst>
              </a:tr>
            </a:tbl>
          </a:graphicData>
        </a:graphic>
      </p:graphicFrame>
      <p:graphicFrame>
        <p:nvGraphicFramePr>
          <p:cNvPr id="4" name="Tabla 3">
            <a:extLst>
              <a:ext uri="{FF2B5EF4-FFF2-40B4-BE49-F238E27FC236}">
                <a16:creationId xmlns:a16="http://schemas.microsoft.com/office/drawing/2014/main" id="{E382D781-1AA3-4185-8830-ABC02E563827}"/>
              </a:ext>
            </a:extLst>
          </p:cNvPr>
          <p:cNvGraphicFramePr>
            <a:graphicFrameLocks noGrp="1"/>
          </p:cNvGraphicFramePr>
          <p:nvPr/>
        </p:nvGraphicFramePr>
        <p:xfrm>
          <a:off x="6577123" y="2057683"/>
          <a:ext cx="5040573" cy="2984157"/>
        </p:xfrm>
        <a:graphic>
          <a:graphicData uri="http://schemas.openxmlformats.org/drawingml/2006/table">
            <a:tbl>
              <a:tblPr/>
              <a:tblGrid>
                <a:gridCol w="1405775">
                  <a:extLst>
                    <a:ext uri="{9D8B030D-6E8A-4147-A177-3AD203B41FA5}">
                      <a16:colId xmlns:a16="http://schemas.microsoft.com/office/drawing/2014/main" val="1083319490"/>
                    </a:ext>
                  </a:extLst>
                </a:gridCol>
                <a:gridCol w="627797">
                  <a:extLst>
                    <a:ext uri="{9D8B030D-6E8A-4147-A177-3AD203B41FA5}">
                      <a16:colId xmlns:a16="http://schemas.microsoft.com/office/drawing/2014/main" val="1833476710"/>
                    </a:ext>
                  </a:extLst>
                </a:gridCol>
                <a:gridCol w="1337481">
                  <a:extLst>
                    <a:ext uri="{9D8B030D-6E8A-4147-A177-3AD203B41FA5}">
                      <a16:colId xmlns:a16="http://schemas.microsoft.com/office/drawing/2014/main" val="981529634"/>
                    </a:ext>
                  </a:extLst>
                </a:gridCol>
                <a:gridCol w="1669520">
                  <a:extLst>
                    <a:ext uri="{9D8B030D-6E8A-4147-A177-3AD203B41FA5}">
                      <a16:colId xmlns:a16="http://schemas.microsoft.com/office/drawing/2014/main" val="2067819622"/>
                    </a:ext>
                  </a:extLst>
                </a:gridCol>
              </a:tblGrid>
              <a:tr h="206446">
                <a:tc>
                  <a:txBody>
                    <a:bodyPr/>
                    <a:lstStyle/>
                    <a:p>
                      <a:pPr algn="l" fontAlgn="b"/>
                      <a:r>
                        <a:rPr lang="es-CO" sz="1400" b="1" i="0" u="none" strike="noStrike">
                          <a:solidFill>
                            <a:srgbClr val="000000"/>
                          </a:solidFill>
                          <a:effectLst/>
                          <a:latin typeface="Calibri" panose="020F0502020204030204" pitchFamily="34" charset="0"/>
                        </a:rPr>
                        <a:t>CIUDAD</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ctr" fontAlgn="b"/>
                      <a:r>
                        <a:rPr lang="es-CO" sz="1400" b="1" i="0" u="none" strike="noStrike">
                          <a:solidFill>
                            <a:srgbClr val="000000"/>
                          </a:solidFill>
                          <a:effectLst/>
                          <a:latin typeface="Calibri" panose="020F0502020204030204" pitchFamily="34" charset="0"/>
                        </a:rPr>
                        <a:t>FMI</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s-CO" sz="1400" b="1" i="0" u="none" strike="noStrike">
                          <a:solidFill>
                            <a:srgbClr val="000000"/>
                          </a:solidFill>
                          <a:effectLst/>
                          <a:latin typeface="Calibri" panose="020F0502020204030204" pitchFamily="34" charset="0"/>
                        </a:rPr>
                        <a:t>VR CATASTRAL</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s-CO" sz="1400" b="1" i="0" u="none" strike="noStrike">
                          <a:solidFill>
                            <a:srgbClr val="000000"/>
                          </a:solidFill>
                          <a:effectLst/>
                          <a:latin typeface="Calibri" panose="020F0502020204030204" pitchFamily="34" charset="0"/>
                        </a:rPr>
                        <a:t>VALOR COMERCIAL</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713957806"/>
                  </a:ext>
                </a:extLst>
              </a:tr>
              <a:tr h="309537">
                <a:tc>
                  <a:txBody>
                    <a:bodyPr/>
                    <a:lstStyle/>
                    <a:p>
                      <a:pPr algn="l" fontAlgn="b"/>
                      <a:r>
                        <a:rPr lang="es-CO" sz="1400" b="0" i="0" u="none" strike="noStrike">
                          <a:solidFill>
                            <a:srgbClr val="000000"/>
                          </a:solidFill>
                          <a:effectLst/>
                          <a:latin typeface="Calibri" panose="020F0502020204030204" pitchFamily="34" charset="0"/>
                        </a:rPr>
                        <a:t>MONTERÍA</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ctr" fontAlgn="b"/>
                      <a:r>
                        <a:rPr lang="es-CO" sz="1400" b="0" i="0" u="none" strike="noStrike">
                          <a:solidFill>
                            <a:srgbClr val="000000"/>
                          </a:solidFill>
                          <a:effectLst/>
                          <a:latin typeface="Calibri" panose="020F0502020204030204" pitchFamily="34" charset="0"/>
                        </a:rPr>
                        <a:t>314</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es-CO" sz="1400" b="0" i="0" u="none" strike="noStrike" dirty="0">
                          <a:solidFill>
                            <a:srgbClr val="000000"/>
                          </a:solidFill>
                          <a:effectLst/>
                          <a:latin typeface="Calibri" panose="020F0502020204030204" pitchFamily="34" charset="0"/>
                        </a:rPr>
                        <a:t>$ 495.654.000</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r" fontAlgn="b"/>
                      <a:r>
                        <a:rPr lang="es-CO" sz="1400" b="0" i="0" u="none" strike="noStrike">
                          <a:solidFill>
                            <a:srgbClr val="000000"/>
                          </a:solidFill>
                          <a:effectLst/>
                          <a:latin typeface="Calibri" panose="020F0502020204030204" pitchFamily="34" charset="0"/>
                        </a:rPr>
                        <a:t>$ 51.948.196</a:t>
                      </a:r>
                    </a:p>
                  </a:txBody>
                  <a:tcPr marL="9525" marR="9525" marT="9525" marB="0" anchor="b">
                    <a:lnL>
                      <a:noFill/>
                    </a:lnL>
                    <a:lnR>
                      <a:noFill/>
                    </a:lnR>
                    <a:lnT w="635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val="1215134188"/>
                  </a:ext>
                </a:extLst>
              </a:tr>
              <a:tr h="206446">
                <a:tc>
                  <a:txBody>
                    <a:bodyPr/>
                    <a:lstStyle/>
                    <a:p>
                      <a:pPr algn="l" fontAlgn="b"/>
                      <a:r>
                        <a:rPr lang="es-CO" sz="1400" b="1" i="0" u="none" strike="noStrike" dirty="0">
                          <a:solidFill>
                            <a:srgbClr val="FF0000"/>
                          </a:solidFill>
                          <a:effectLst/>
                          <a:latin typeface="Calibri" panose="020F0502020204030204" pitchFamily="34" charset="0"/>
                        </a:rPr>
                        <a:t>CALI</a:t>
                      </a:r>
                    </a:p>
                  </a:txBody>
                  <a:tcPr marL="9525" marR="9525" marT="9525" marB="0" anchor="b">
                    <a:lnL>
                      <a:noFill/>
                    </a:lnL>
                    <a:lnR>
                      <a:noFill/>
                    </a:lnR>
                    <a:lnT>
                      <a:noFill/>
                    </a:lnT>
                    <a:lnB>
                      <a:noFill/>
                    </a:lnB>
                  </a:tcPr>
                </a:tc>
                <a:tc>
                  <a:txBody>
                    <a:bodyPr/>
                    <a:lstStyle/>
                    <a:p>
                      <a:pPr algn="ctr" fontAlgn="b"/>
                      <a:r>
                        <a:rPr lang="es-CO" sz="1400" b="1" i="0" u="none" strike="noStrike" dirty="0">
                          <a:solidFill>
                            <a:srgbClr val="FF0000"/>
                          </a:solidFill>
                          <a:effectLst/>
                          <a:latin typeface="Calibri" panose="020F0502020204030204" pitchFamily="34" charset="0"/>
                        </a:rPr>
                        <a:t>119</a:t>
                      </a:r>
                    </a:p>
                  </a:txBody>
                  <a:tcPr marL="9525" marR="9525" marT="9525" marB="0" anchor="b">
                    <a:lnL>
                      <a:noFill/>
                    </a:lnL>
                    <a:lnR>
                      <a:noFill/>
                    </a:lnR>
                    <a:lnT>
                      <a:noFill/>
                    </a:lnT>
                    <a:lnB>
                      <a:noFill/>
                    </a:lnB>
                  </a:tcPr>
                </a:tc>
                <a:tc>
                  <a:txBody>
                    <a:bodyPr/>
                    <a:lstStyle/>
                    <a:p>
                      <a:pPr algn="r" fontAlgn="b"/>
                      <a:r>
                        <a:rPr lang="es-CO" sz="1400" b="1" i="0" u="none" strike="noStrike" dirty="0">
                          <a:solidFill>
                            <a:srgbClr val="FF0000"/>
                          </a:solidFill>
                          <a:effectLst/>
                          <a:latin typeface="Calibri" panose="020F0502020204030204" pitchFamily="34" charset="0"/>
                        </a:rPr>
                        <a:t>$ 25.695.925.035</a:t>
                      </a:r>
                    </a:p>
                  </a:txBody>
                  <a:tcPr marL="9525" marR="9525" marT="9525" marB="0" anchor="b">
                    <a:lnL>
                      <a:noFill/>
                    </a:lnL>
                    <a:lnR>
                      <a:noFill/>
                    </a:lnR>
                    <a:lnT>
                      <a:noFill/>
                    </a:lnT>
                    <a:lnB>
                      <a:noFill/>
                    </a:lnB>
                  </a:tcPr>
                </a:tc>
                <a:tc>
                  <a:txBody>
                    <a:bodyPr/>
                    <a:lstStyle/>
                    <a:p>
                      <a:pPr algn="r" fontAlgn="b"/>
                      <a:r>
                        <a:rPr lang="es-CO" sz="1400" b="1" i="0" u="none" strike="noStrike" dirty="0">
                          <a:solidFill>
                            <a:srgbClr val="FF0000"/>
                          </a:solidFill>
                          <a:effectLst/>
                          <a:latin typeface="Calibri" panose="020F0502020204030204" pitchFamily="34" charset="0"/>
                        </a:rPr>
                        <a:t>$ 14.580.244.630</a:t>
                      </a:r>
                    </a:p>
                  </a:txBody>
                  <a:tcPr marL="9525" marR="9525" marT="9525" marB="0" anchor="b">
                    <a:lnL>
                      <a:noFill/>
                    </a:lnL>
                    <a:lnR>
                      <a:noFill/>
                    </a:lnR>
                    <a:lnT>
                      <a:noFill/>
                    </a:lnT>
                    <a:lnB>
                      <a:noFill/>
                    </a:lnB>
                  </a:tcPr>
                </a:tc>
                <a:extLst>
                  <a:ext uri="{0D108BD9-81ED-4DB2-BD59-A6C34878D82A}">
                    <a16:rowId xmlns:a16="http://schemas.microsoft.com/office/drawing/2014/main" val="1017319717"/>
                  </a:ext>
                </a:extLst>
              </a:tr>
              <a:tr h="206446">
                <a:tc>
                  <a:txBody>
                    <a:bodyPr/>
                    <a:lstStyle/>
                    <a:p>
                      <a:pPr algn="l" fontAlgn="b"/>
                      <a:r>
                        <a:rPr lang="es-CO" sz="1400" b="1" i="0" u="none" strike="noStrike" dirty="0">
                          <a:solidFill>
                            <a:srgbClr val="FF0000"/>
                          </a:solidFill>
                          <a:effectLst/>
                          <a:latin typeface="Calibri" panose="020F0502020204030204" pitchFamily="34" charset="0"/>
                        </a:rPr>
                        <a:t>BOGOTÁ</a:t>
                      </a:r>
                    </a:p>
                  </a:txBody>
                  <a:tcPr marL="9525" marR="9525" marT="9525" marB="0" anchor="b">
                    <a:lnL>
                      <a:noFill/>
                    </a:lnL>
                    <a:lnR>
                      <a:noFill/>
                    </a:lnR>
                    <a:lnT>
                      <a:noFill/>
                    </a:lnT>
                    <a:lnB>
                      <a:noFill/>
                    </a:lnB>
                  </a:tcPr>
                </a:tc>
                <a:tc>
                  <a:txBody>
                    <a:bodyPr/>
                    <a:lstStyle/>
                    <a:p>
                      <a:pPr algn="ctr" fontAlgn="b"/>
                      <a:r>
                        <a:rPr lang="es-CO" sz="1400" b="1" i="0" u="none" strike="noStrike" dirty="0">
                          <a:solidFill>
                            <a:srgbClr val="FF0000"/>
                          </a:solidFill>
                          <a:effectLst/>
                          <a:latin typeface="Calibri" panose="020F0502020204030204" pitchFamily="34" charset="0"/>
                        </a:rPr>
                        <a:t>74</a:t>
                      </a:r>
                    </a:p>
                  </a:txBody>
                  <a:tcPr marL="9525" marR="9525" marT="9525" marB="0" anchor="b">
                    <a:lnL>
                      <a:noFill/>
                    </a:lnL>
                    <a:lnR>
                      <a:noFill/>
                    </a:lnR>
                    <a:lnT>
                      <a:noFill/>
                    </a:lnT>
                    <a:lnB>
                      <a:noFill/>
                    </a:lnB>
                  </a:tcPr>
                </a:tc>
                <a:tc>
                  <a:txBody>
                    <a:bodyPr/>
                    <a:lstStyle/>
                    <a:p>
                      <a:pPr algn="r" fontAlgn="b"/>
                      <a:r>
                        <a:rPr lang="es-CO" sz="1400" b="1" i="0" u="none" strike="noStrike">
                          <a:solidFill>
                            <a:srgbClr val="FF0000"/>
                          </a:solidFill>
                          <a:effectLst/>
                          <a:latin typeface="Calibri" panose="020F0502020204030204" pitchFamily="34" charset="0"/>
                        </a:rPr>
                        <a:t>$ 25.116.993.000</a:t>
                      </a:r>
                    </a:p>
                  </a:txBody>
                  <a:tcPr marL="9525" marR="9525" marT="9525" marB="0" anchor="b">
                    <a:lnL>
                      <a:noFill/>
                    </a:lnL>
                    <a:lnR>
                      <a:noFill/>
                    </a:lnR>
                    <a:lnT>
                      <a:noFill/>
                    </a:lnT>
                    <a:lnB>
                      <a:noFill/>
                    </a:lnB>
                  </a:tcPr>
                </a:tc>
                <a:tc>
                  <a:txBody>
                    <a:bodyPr/>
                    <a:lstStyle/>
                    <a:p>
                      <a:pPr algn="r" fontAlgn="b"/>
                      <a:r>
                        <a:rPr lang="es-CO" sz="1400" b="1" i="0" u="none" strike="noStrike" dirty="0">
                          <a:solidFill>
                            <a:srgbClr val="FF0000"/>
                          </a:solidFill>
                          <a:effectLst/>
                          <a:latin typeface="Calibri" panose="020F0502020204030204" pitchFamily="34" charset="0"/>
                        </a:rPr>
                        <a:t>$ 18.791.899.116</a:t>
                      </a:r>
                    </a:p>
                  </a:txBody>
                  <a:tcPr marL="9525" marR="9525" marT="9525" marB="0" anchor="b">
                    <a:lnL>
                      <a:noFill/>
                    </a:lnL>
                    <a:lnR>
                      <a:noFill/>
                    </a:lnR>
                    <a:lnT>
                      <a:noFill/>
                    </a:lnT>
                    <a:lnB>
                      <a:noFill/>
                    </a:lnB>
                  </a:tcPr>
                </a:tc>
                <a:extLst>
                  <a:ext uri="{0D108BD9-81ED-4DB2-BD59-A6C34878D82A}">
                    <a16:rowId xmlns:a16="http://schemas.microsoft.com/office/drawing/2014/main" val="2473537381"/>
                  </a:ext>
                </a:extLst>
              </a:tr>
              <a:tr h="206446">
                <a:tc>
                  <a:txBody>
                    <a:bodyPr/>
                    <a:lstStyle/>
                    <a:p>
                      <a:pPr algn="l" fontAlgn="b"/>
                      <a:r>
                        <a:rPr lang="es-CO" sz="1400" b="0" i="0" u="none" strike="noStrike">
                          <a:solidFill>
                            <a:srgbClr val="000000"/>
                          </a:solidFill>
                          <a:effectLst/>
                          <a:latin typeface="Calibri" panose="020F0502020204030204" pitchFamily="34" charset="0"/>
                        </a:rPr>
                        <a:t>MEDELLÍN</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34</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$ 3.511.797.000</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$ 1.875.886.864</a:t>
                      </a:r>
                    </a:p>
                  </a:txBody>
                  <a:tcPr marL="9525" marR="9525" marT="9525" marB="0" anchor="b">
                    <a:lnL>
                      <a:noFill/>
                    </a:lnL>
                    <a:lnR>
                      <a:noFill/>
                    </a:lnR>
                    <a:lnT>
                      <a:noFill/>
                    </a:lnT>
                    <a:lnB>
                      <a:noFill/>
                    </a:lnB>
                  </a:tcPr>
                </a:tc>
                <a:extLst>
                  <a:ext uri="{0D108BD9-81ED-4DB2-BD59-A6C34878D82A}">
                    <a16:rowId xmlns:a16="http://schemas.microsoft.com/office/drawing/2014/main" val="2246204932"/>
                  </a:ext>
                </a:extLst>
              </a:tr>
              <a:tr h="206446">
                <a:tc>
                  <a:txBody>
                    <a:bodyPr/>
                    <a:lstStyle/>
                    <a:p>
                      <a:pPr algn="l" fontAlgn="b"/>
                      <a:r>
                        <a:rPr lang="es-CO" sz="1400" b="0" i="0" u="none" strike="noStrike" dirty="0">
                          <a:solidFill>
                            <a:srgbClr val="000000"/>
                          </a:solidFill>
                          <a:effectLst/>
                          <a:latin typeface="Calibri" panose="020F0502020204030204" pitchFamily="34" charset="0"/>
                        </a:rPr>
                        <a:t>BUGA</a:t>
                      </a:r>
                    </a:p>
                  </a:txBody>
                  <a:tcPr marL="9525" marR="9525" marT="9525" marB="0" anchor="b">
                    <a:lnL>
                      <a:noFill/>
                    </a:lnL>
                    <a:lnR>
                      <a:noFill/>
                    </a:lnR>
                    <a:lnT>
                      <a:noFill/>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9</a:t>
                      </a:r>
                    </a:p>
                  </a:txBody>
                  <a:tcPr marL="9525" marR="9525" marT="9525" marB="0" anchor="b">
                    <a:lnL>
                      <a:noFill/>
                    </a:lnL>
                    <a:lnR>
                      <a:noFill/>
                    </a:lnR>
                    <a:lnT>
                      <a:noFill/>
                    </a:lnT>
                    <a:lnB>
                      <a:noFill/>
                    </a:lnB>
                  </a:tcPr>
                </a:tc>
                <a:tc>
                  <a:txBody>
                    <a:bodyPr/>
                    <a:lstStyle/>
                    <a:p>
                      <a:pPr algn="r" fontAlgn="b"/>
                      <a:r>
                        <a:rPr lang="es-CO" sz="1400" b="0" i="0" u="none" strike="noStrike" dirty="0">
                          <a:solidFill>
                            <a:srgbClr val="000000"/>
                          </a:solidFill>
                          <a:effectLst/>
                          <a:latin typeface="Calibri" panose="020F0502020204030204" pitchFamily="34" charset="0"/>
                        </a:rPr>
                        <a:t>$ 7.207.228.000</a:t>
                      </a:r>
                    </a:p>
                  </a:txBody>
                  <a:tcPr marL="9525" marR="9525" marT="9525" marB="0" anchor="b">
                    <a:lnL>
                      <a:noFill/>
                    </a:lnL>
                    <a:lnR>
                      <a:noFill/>
                    </a:lnR>
                    <a:lnT>
                      <a:noFill/>
                    </a:lnT>
                    <a:lnB>
                      <a:noFill/>
                    </a:lnB>
                  </a:tcPr>
                </a:tc>
                <a:tc>
                  <a:txBody>
                    <a:bodyPr/>
                    <a:lstStyle/>
                    <a:p>
                      <a:pPr algn="r" fontAlgn="b"/>
                      <a:r>
                        <a:rPr lang="es-CO" sz="1400" b="0" i="0" u="none" strike="noStrike" dirty="0">
                          <a:solidFill>
                            <a:srgbClr val="000000"/>
                          </a:solidFill>
                          <a:effectLst/>
                          <a:latin typeface="Calibri" panose="020F0502020204030204" pitchFamily="34" charset="0"/>
                        </a:rPr>
                        <a:t>$ 6.289.228.129</a:t>
                      </a:r>
                    </a:p>
                  </a:txBody>
                  <a:tcPr marL="9525" marR="9525" marT="9525" marB="0" anchor="b">
                    <a:lnL>
                      <a:noFill/>
                    </a:lnL>
                    <a:lnR>
                      <a:noFill/>
                    </a:lnR>
                    <a:lnT>
                      <a:noFill/>
                    </a:lnT>
                    <a:lnB>
                      <a:noFill/>
                    </a:lnB>
                  </a:tcPr>
                </a:tc>
                <a:extLst>
                  <a:ext uri="{0D108BD9-81ED-4DB2-BD59-A6C34878D82A}">
                    <a16:rowId xmlns:a16="http://schemas.microsoft.com/office/drawing/2014/main" val="3647371604"/>
                  </a:ext>
                </a:extLst>
              </a:tr>
              <a:tr h="206446">
                <a:tc>
                  <a:txBody>
                    <a:bodyPr/>
                    <a:lstStyle/>
                    <a:p>
                      <a:pPr algn="l" fontAlgn="b"/>
                      <a:r>
                        <a:rPr lang="es-CO" sz="1400" b="0" i="0" u="none" strike="noStrike">
                          <a:solidFill>
                            <a:srgbClr val="000000"/>
                          </a:solidFill>
                          <a:effectLst/>
                          <a:latin typeface="Calibri" panose="020F0502020204030204" pitchFamily="34" charset="0"/>
                        </a:rPr>
                        <a:t>BARRANQUILLA</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7</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$ 1.971.865.000</a:t>
                      </a:r>
                    </a:p>
                  </a:txBody>
                  <a:tcPr marL="9525" marR="9525" marT="9525" marB="0" anchor="b">
                    <a:lnL>
                      <a:noFill/>
                    </a:lnL>
                    <a:lnR>
                      <a:noFill/>
                    </a:lnR>
                    <a:lnT>
                      <a:noFill/>
                    </a:lnT>
                    <a:lnB>
                      <a:noFill/>
                    </a:lnB>
                  </a:tcPr>
                </a:tc>
                <a:tc>
                  <a:txBody>
                    <a:bodyPr/>
                    <a:lstStyle/>
                    <a:p>
                      <a:pPr algn="r" fontAlgn="b"/>
                      <a:r>
                        <a:rPr lang="es-CO" sz="1400" b="0" i="0" u="none" strike="noStrike" dirty="0">
                          <a:solidFill>
                            <a:srgbClr val="000000"/>
                          </a:solidFill>
                          <a:effectLst/>
                          <a:latin typeface="Calibri" panose="020F0502020204030204" pitchFamily="34" charset="0"/>
                        </a:rPr>
                        <a:t>$ 1.756.687.560</a:t>
                      </a:r>
                    </a:p>
                  </a:txBody>
                  <a:tcPr marL="9525" marR="9525" marT="9525" marB="0" anchor="b">
                    <a:lnL>
                      <a:noFill/>
                    </a:lnL>
                    <a:lnR>
                      <a:noFill/>
                    </a:lnR>
                    <a:lnT>
                      <a:noFill/>
                    </a:lnT>
                    <a:lnB>
                      <a:noFill/>
                    </a:lnB>
                  </a:tcPr>
                </a:tc>
                <a:extLst>
                  <a:ext uri="{0D108BD9-81ED-4DB2-BD59-A6C34878D82A}">
                    <a16:rowId xmlns:a16="http://schemas.microsoft.com/office/drawing/2014/main" val="3977755368"/>
                  </a:ext>
                </a:extLst>
              </a:tr>
              <a:tr h="206446">
                <a:tc>
                  <a:txBody>
                    <a:bodyPr/>
                    <a:lstStyle/>
                    <a:p>
                      <a:pPr algn="l" fontAlgn="b"/>
                      <a:r>
                        <a:rPr lang="es-CO" sz="1400" b="0" i="0" u="none" strike="noStrike">
                          <a:solidFill>
                            <a:srgbClr val="000000"/>
                          </a:solidFill>
                          <a:effectLst/>
                          <a:latin typeface="Calibri" panose="020F0502020204030204" pitchFamily="34" charset="0"/>
                        </a:rPr>
                        <a:t>CARTAGENA</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7</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$ 3.690.483.000</a:t>
                      </a:r>
                    </a:p>
                  </a:txBody>
                  <a:tcPr marL="9525" marR="9525" marT="9525" marB="0" anchor="b">
                    <a:lnL>
                      <a:noFill/>
                    </a:lnL>
                    <a:lnR>
                      <a:noFill/>
                    </a:lnR>
                    <a:lnT>
                      <a:noFill/>
                    </a:lnT>
                    <a:lnB>
                      <a:noFill/>
                    </a:lnB>
                  </a:tcPr>
                </a:tc>
                <a:tc>
                  <a:txBody>
                    <a:bodyPr/>
                    <a:lstStyle/>
                    <a:p>
                      <a:pPr algn="r" fontAlgn="b"/>
                      <a:r>
                        <a:rPr lang="es-CO" sz="1400" b="0" i="0" u="none" strike="noStrike" dirty="0">
                          <a:solidFill>
                            <a:srgbClr val="000000"/>
                          </a:solidFill>
                          <a:effectLst/>
                          <a:latin typeface="Calibri" panose="020F0502020204030204" pitchFamily="34" charset="0"/>
                        </a:rPr>
                        <a:t>$ 2.534.576.950</a:t>
                      </a:r>
                    </a:p>
                  </a:txBody>
                  <a:tcPr marL="9525" marR="9525" marT="9525" marB="0" anchor="b">
                    <a:lnL>
                      <a:noFill/>
                    </a:lnL>
                    <a:lnR>
                      <a:noFill/>
                    </a:lnR>
                    <a:lnT>
                      <a:noFill/>
                    </a:lnT>
                    <a:lnB>
                      <a:noFill/>
                    </a:lnB>
                  </a:tcPr>
                </a:tc>
                <a:extLst>
                  <a:ext uri="{0D108BD9-81ED-4DB2-BD59-A6C34878D82A}">
                    <a16:rowId xmlns:a16="http://schemas.microsoft.com/office/drawing/2014/main" val="323356774"/>
                  </a:ext>
                </a:extLst>
              </a:tr>
              <a:tr h="206446">
                <a:tc>
                  <a:txBody>
                    <a:bodyPr/>
                    <a:lstStyle/>
                    <a:p>
                      <a:pPr algn="l" fontAlgn="b"/>
                      <a:r>
                        <a:rPr lang="es-CO" sz="1400" b="0" i="0" u="none" strike="noStrike">
                          <a:solidFill>
                            <a:srgbClr val="000000"/>
                          </a:solidFill>
                          <a:effectLst/>
                          <a:latin typeface="Calibri" panose="020F0502020204030204" pitchFamily="34" charset="0"/>
                        </a:rPr>
                        <a:t>SANTA MARTA</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$ 3.055.491.000</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$ 2.006.217.230</a:t>
                      </a:r>
                    </a:p>
                  </a:txBody>
                  <a:tcPr marL="9525" marR="9525" marT="9525" marB="0" anchor="b">
                    <a:lnL>
                      <a:noFill/>
                    </a:lnL>
                    <a:lnR>
                      <a:noFill/>
                    </a:lnR>
                    <a:lnT>
                      <a:noFill/>
                    </a:lnT>
                    <a:lnB>
                      <a:noFill/>
                    </a:lnB>
                  </a:tcPr>
                </a:tc>
                <a:extLst>
                  <a:ext uri="{0D108BD9-81ED-4DB2-BD59-A6C34878D82A}">
                    <a16:rowId xmlns:a16="http://schemas.microsoft.com/office/drawing/2014/main" val="3910648895"/>
                  </a:ext>
                </a:extLst>
              </a:tr>
              <a:tr h="206446">
                <a:tc>
                  <a:txBody>
                    <a:bodyPr/>
                    <a:lstStyle/>
                    <a:p>
                      <a:pPr algn="l" fontAlgn="b"/>
                      <a:r>
                        <a:rPr lang="es-CO" sz="1400" b="0" i="0" u="none" strike="noStrike">
                          <a:solidFill>
                            <a:srgbClr val="000000"/>
                          </a:solidFill>
                          <a:effectLst/>
                          <a:latin typeface="Calibri" panose="020F0502020204030204" pitchFamily="34" charset="0"/>
                        </a:rPr>
                        <a:t>SAN ANDRÉS</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2</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$ 1.734.772.000</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$ 1.319.625.450</a:t>
                      </a:r>
                    </a:p>
                  </a:txBody>
                  <a:tcPr marL="9525" marR="9525" marT="9525" marB="0" anchor="b">
                    <a:lnL>
                      <a:noFill/>
                    </a:lnL>
                    <a:lnR>
                      <a:noFill/>
                    </a:lnR>
                    <a:lnT>
                      <a:noFill/>
                    </a:lnT>
                    <a:lnB>
                      <a:noFill/>
                    </a:lnB>
                  </a:tcPr>
                </a:tc>
                <a:extLst>
                  <a:ext uri="{0D108BD9-81ED-4DB2-BD59-A6C34878D82A}">
                    <a16:rowId xmlns:a16="http://schemas.microsoft.com/office/drawing/2014/main" val="1118351764"/>
                  </a:ext>
                </a:extLst>
              </a:tr>
              <a:tr h="206446">
                <a:tc>
                  <a:txBody>
                    <a:bodyPr/>
                    <a:lstStyle/>
                    <a:p>
                      <a:pPr algn="l" fontAlgn="b"/>
                      <a:r>
                        <a:rPr lang="es-CO" sz="1400" b="0" i="0" u="none" strike="noStrike">
                          <a:solidFill>
                            <a:srgbClr val="000000"/>
                          </a:solidFill>
                          <a:effectLst/>
                          <a:latin typeface="Calibri" panose="020F0502020204030204" pitchFamily="34" charset="0"/>
                        </a:rPr>
                        <a:t>ENVIGADO</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2</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$ 1.186.244.357</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$ 1.103.059.400</a:t>
                      </a:r>
                    </a:p>
                  </a:txBody>
                  <a:tcPr marL="9525" marR="9525" marT="9525" marB="0" anchor="b">
                    <a:lnL>
                      <a:noFill/>
                    </a:lnL>
                    <a:lnR>
                      <a:noFill/>
                    </a:lnR>
                    <a:lnT>
                      <a:noFill/>
                    </a:lnT>
                    <a:lnB>
                      <a:noFill/>
                    </a:lnB>
                  </a:tcPr>
                </a:tc>
                <a:extLst>
                  <a:ext uri="{0D108BD9-81ED-4DB2-BD59-A6C34878D82A}">
                    <a16:rowId xmlns:a16="http://schemas.microsoft.com/office/drawing/2014/main" val="3745767027"/>
                  </a:ext>
                </a:extLst>
              </a:tr>
              <a:tr h="206446">
                <a:tc>
                  <a:txBody>
                    <a:bodyPr/>
                    <a:lstStyle/>
                    <a:p>
                      <a:pPr algn="l" fontAlgn="b"/>
                      <a:r>
                        <a:rPr lang="es-CO" sz="1400" b="0" i="0" u="none" strike="noStrike">
                          <a:solidFill>
                            <a:srgbClr val="000000"/>
                          </a:solidFill>
                          <a:effectLst/>
                          <a:latin typeface="Calibri" panose="020F0502020204030204" pitchFamily="34" charset="0"/>
                        </a:rPr>
                        <a:t>OTROS</a:t>
                      </a:r>
                    </a:p>
                  </a:txBody>
                  <a:tcPr marL="9525" marR="9525" marT="9525" marB="0" anchor="b">
                    <a:lnL>
                      <a:noFill/>
                    </a:lnL>
                    <a:lnR>
                      <a:noFill/>
                    </a:lnR>
                    <a:lnT>
                      <a:noFill/>
                    </a:lnT>
                    <a:lnB>
                      <a:noFill/>
                    </a:lnB>
                  </a:tcPr>
                </a:tc>
                <a:tc>
                  <a:txBody>
                    <a:bodyPr/>
                    <a:lstStyle/>
                    <a:p>
                      <a:pPr algn="ctr" fontAlgn="b"/>
                      <a:r>
                        <a:rPr lang="es-CO" sz="1400" b="0" i="0" u="none" strike="noStrike">
                          <a:solidFill>
                            <a:srgbClr val="000000"/>
                          </a:solidFill>
                          <a:effectLst/>
                          <a:latin typeface="Calibri" panose="020F0502020204030204" pitchFamily="34" charset="0"/>
                        </a:rPr>
                        <a:t>13</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$ 1.512.645.000</a:t>
                      </a:r>
                    </a:p>
                  </a:txBody>
                  <a:tcPr marL="9525" marR="9525" marT="9525" marB="0" anchor="b">
                    <a:lnL>
                      <a:noFill/>
                    </a:lnL>
                    <a:lnR>
                      <a:noFill/>
                    </a:lnR>
                    <a:lnT>
                      <a:noFill/>
                    </a:lnT>
                    <a:lnB>
                      <a:noFill/>
                    </a:lnB>
                  </a:tcPr>
                </a:tc>
                <a:tc>
                  <a:txBody>
                    <a:bodyPr/>
                    <a:lstStyle/>
                    <a:p>
                      <a:pPr algn="r" fontAlgn="b"/>
                      <a:r>
                        <a:rPr lang="es-CO" sz="1400" b="0" i="0" u="none" strike="noStrike">
                          <a:solidFill>
                            <a:srgbClr val="000000"/>
                          </a:solidFill>
                          <a:effectLst/>
                          <a:latin typeface="Calibri" panose="020F0502020204030204" pitchFamily="34" charset="0"/>
                        </a:rPr>
                        <a:t>$ 1.219.033.665</a:t>
                      </a:r>
                    </a:p>
                  </a:txBody>
                  <a:tcPr marL="9525" marR="9525" marT="9525" marB="0" anchor="b">
                    <a:lnL>
                      <a:noFill/>
                    </a:lnL>
                    <a:lnR>
                      <a:noFill/>
                    </a:lnR>
                    <a:lnT>
                      <a:noFill/>
                    </a:lnT>
                    <a:lnB>
                      <a:noFill/>
                    </a:lnB>
                  </a:tcPr>
                </a:tc>
                <a:extLst>
                  <a:ext uri="{0D108BD9-81ED-4DB2-BD59-A6C34878D82A}">
                    <a16:rowId xmlns:a16="http://schemas.microsoft.com/office/drawing/2014/main" val="2868720542"/>
                  </a:ext>
                </a:extLst>
              </a:tr>
              <a:tr h="206446">
                <a:tc>
                  <a:txBody>
                    <a:bodyPr/>
                    <a:lstStyle/>
                    <a:p>
                      <a:pPr algn="l" fontAlgn="b"/>
                      <a:r>
                        <a:rPr lang="es-CO" sz="1400" b="1" i="0" u="none" strike="noStrike">
                          <a:solidFill>
                            <a:srgbClr val="000000"/>
                          </a:solidFill>
                          <a:effectLst/>
                          <a:latin typeface="Calibri" panose="020F0502020204030204" pitchFamily="34" charset="0"/>
                        </a:rPr>
                        <a:t>TOTAL</a:t>
                      </a:r>
                    </a:p>
                  </a:txBody>
                  <a:tcPr marL="9525" marR="9525" marT="9525" marB="0" anchor="b">
                    <a:lnL>
                      <a:noFill/>
                    </a:lnL>
                    <a:lnR>
                      <a:noFill/>
                    </a:lnR>
                    <a:lnT>
                      <a:noFill/>
                    </a:lnT>
                    <a:lnB>
                      <a:noFill/>
                    </a:lnB>
                    <a:solidFill>
                      <a:srgbClr val="D9E1F2"/>
                    </a:solidFill>
                  </a:tcPr>
                </a:tc>
                <a:tc>
                  <a:txBody>
                    <a:bodyPr/>
                    <a:lstStyle/>
                    <a:p>
                      <a:pPr algn="ctr" fontAlgn="b"/>
                      <a:r>
                        <a:rPr lang="es-CO" sz="1400" b="1" i="0" u="none" strike="noStrike">
                          <a:solidFill>
                            <a:srgbClr val="000000"/>
                          </a:solidFill>
                          <a:effectLst/>
                          <a:latin typeface="Calibri" panose="020F0502020204030204" pitchFamily="34" charset="0"/>
                        </a:rPr>
                        <a:t>584</a:t>
                      </a:r>
                    </a:p>
                  </a:txBody>
                  <a:tcPr marL="9525" marR="9525" marT="9525" marB="0" anchor="b">
                    <a:lnL>
                      <a:noFill/>
                    </a:lnL>
                    <a:lnR>
                      <a:noFill/>
                    </a:lnR>
                    <a:lnT>
                      <a:noFill/>
                    </a:lnT>
                    <a:lnB>
                      <a:noFill/>
                    </a:lnB>
                    <a:solidFill>
                      <a:srgbClr val="D9E1F2"/>
                    </a:solidFill>
                  </a:tcPr>
                </a:tc>
                <a:tc>
                  <a:txBody>
                    <a:bodyPr/>
                    <a:lstStyle/>
                    <a:p>
                      <a:pPr algn="r" fontAlgn="b"/>
                      <a:r>
                        <a:rPr lang="es-CO" sz="1400" b="1" i="0" u="none" strike="noStrike">
                          <a:solidFill>
                            <a:srgbClr val="000000"/>
                          </a:solidFill>
                          <a:effectLst/>
                          <a:latin typeface="Calibri" panose="020F0502020204030204" pitchFamily="34" charset="0"/>
                        </a:rPr>
                        <a:t>$ 75.179.097.392</a:t>
                      </a:r>
                    </a:p>
                  </a:txBody>
                  <a:tcPr marL="9525" marR="9525" marT="9525" marB="0" anchor="b">
                    <a:lnL>
                      <a:noFill/>
                    </a:lnL>
                    <a:lnR>
                      <a:noFill/>
                    </a:lnR>
                    <a:lnT>
                      <a:noFill/>
                    </a:lnT>
                    <a:lnB>
                      <a:noFill/>
                    </a:lnB>
                    <a:solidFill>
                      <a:srgbClr val="D9E1F2"/>
                    </a:solidFill>
                  </a:tcPr>
                </a:tc>
                <a:tc>
                  <a:txBody>
                    <a:bodyPr/>
                    <a:lstStyle/>
                    <a:p>
                      <a:pPr algn="r" fontAlgn="b"/>
                      <a:r>
                        <a:rPr lang="es-CO" sz="1400" b="1" i="0" u="none" strike="noStrike" dirty="0">
                          <a:solidFill>
                            <a:srgbClr val="000000"/>
                          </a:solidFill>
                          <a:effectLst/>
                          <a:latin typeface="Calibri" panose="020F0502020204030204" pitchFamily="34" charset="0"/>
                        </a:rPr>
                        <a:t>$ 51.528.407.189</a:t>
                      </a:r>
                    </a:p>
                  </a:txBody>
                  <a:tcPr marL="9525" marR="9525" marT="9525" marB="0" anchor="b">
                    <a:lnL>
                      <a:noFill/>
                    </a:lnL>
                    <a:lnR>
                      <a:noFill/>
                    </a:lnR>
                    <a:lnT>
                      <a:noFill/>
                    </a:lnT>
                    <a:lnB>
                      <a:noFill/>
                    </a:lnB>
                    <a:solidFill>
                      <a:srgbClr val="D9E1F2"/>
                    </a:solidFill>
                  </a:tcPr>
                </a:tc>
                <a:extLst>
                  <a:ext uri="{0D108BD9-81ED-4DB2-BD59-A6C34878D82A}">
                    <a16:rowId xmlns:a16="http://schemas.microsoft.com/office/drawing/2014/main" val="3533962599"/>
                  </a:ext>
                </a:extLst>
              </a:tr>
            </a:tbl>
          </a:graphicData>
        </a:graphic>
      </p:graphicFrame>
      <p:sp>
        <p:nvSpPr>
          <p:cNvPr id="10" name="CuadroTexto 9">
            <a:extLst>
              <a:ext uri="{FF2B5EF4-FFF2-40B4-BE49-F238E27FC236}">
                <a16:creationId xmlns:a16="http://schemas.microsoft.com/office/drawing/2014/main" id="{800E840A-F11B-4CB6-B138-57863467AC07}"/>
              </a:ext>
            </a:extLst>
          </p:cNvPr>
          <p:cNvSpPr txBox="1"/>
          <p:nvPr/>
        </p:nvSpPr>
        <p:spPr>
          <a:xfrm>
            <a:off x="378534" y="3773018"/>
            <a:ext cx="5311840" cy="2708434"/>
          </a:xfrm>
          <a:prstGeom prst="rect">
            <a:avLst/>
          </a:prstGeom>
          <a:noFill/>
        </p:spPr>
        <p:txBody>
          <a:bodyPr wrap="square" rtlCol="0">
            <a:spAutoFit/>
          </a:bodyPr>
          <a:lstStyle/>
          <a:p>
            <a:pPr algn="just"/>
            <a:r>
              <a:rPr lang="es-CO" sz="1700" dirty="0"/>
              <a:t>De los avalúos reportados por la Gerencia Técnica se puede concluir que:</a:t>
            </a:r>
          </a:p>
          <a:p>
            <a:pPr algn="just"/>
            <a:endParaRPr lang="es-CO" sz="1700" dirty="0"/>
          </a:p>
          <a:p>
            <a:pPr marL="285750" indent="-285750" algn="just">
              <a:buFont typeface="Wingdings" panose="05000000000000000000" pitchFamily="2" charset="2"/>
              <a:buChar char="§"/>
            </a:pPr>
            <a:r>
              <a:rPr lang="es-CO" sz="1700" dirty="0"/>
              <a:t>161 inmuebles presentan un valor Catastral con un incremento hasta del 50% frente al valor comercial, los cuales reportan un valor comercial de $39,630 millones.</a:t>
            </a:r>
          </a:p>
          <a:p>
            <a:pPr marL="285750" indent="-285750" algn="just">
              <a:buFont typeface="Wingdings" panose="05000000000000000000" pitchFamily="2" charset="2"/>
              <a:buChar char="§"/>
            </a:pPr>
            <a:endParaRPr lang="es-CO" sz="1700" dirty="0"/>
          </a:p>
          <a:p>
            <a:pPr marL="285750" indent="-285750" algn="just">
              <a:buFont typeface="Wingdings" panose="05000000000000000000" pitchFamily="2" charset="2"/>
              <a:buChar char="§"/>
            </a:pPr>
            <a:r>
              <a:rPr lang="es-CO" sz="1700" dirty="0"/>
              <a:t>Existen 423 inmuebles que el valor catastral superan en mas del 50% el valor del avalúo comercial.</a:t>
            </a:r>
          </a:p>
        </p:txBody>
      </p:sp>
      <p:cxnSp>
        <p:nvCxnSpPr>
          <p:cNvPr id="12" name="Conector recto 11">
            <a:extLst>
              <a:ext uri="{FF2B5EF4-FFF2-40B4-BE49-F238E27FC236}">
                <a16:creationId xmlns:a16="http://schemas.microsoft.com/office/drawing/2014/main" id="{E0F7A3C1-FCAE-41C1-A833-A6239813D3BA}"/>
              </a:ext>
            </a:extLst>
          </p:cNvPr>
          <p:cNvCxnSpPr/>
          <p:nvPr/>
        </p:nvCxnSpPr>
        <p:spPr>
          <a:xfrm>
            <a:off x="6097731" y="1783076"/>
            <a:ext cx="0" cy="4551215"/>
          </a:xfrm>
          <a:prstGeom prst="line">
            <a:avLst/>
          </a:prstGeom>
          <a:ln w="31750">
            <a:prstDash val="dash"/>
          </a:ln>
        </p:spPr>
        <p:style>
          <a:lnRef idx="2">
            <a:schemeClr val="accent2"/>
          </a:lnRef>
          <a:fillRef idx="0">
            <a:schemeClr val="accent2"/>
          </a:fillRef>
          <a:effectRef idx="1">
            <a:schemeClr val="accent2"/>
          </a:effectRef>
          <a:fontRef idx="minor">
            <a:schemeClr val="tx1"/>
          </a:fontRef>
        </p:style>
      </p:cxnSp>
      <p:sp>
        <p:nvSpPr>
          <p:cNvPr id="13" name="CuadroTexto 12">
            <a:extLst>
              <a:ext uri="{FF2B5EF4-FFF2-40B4-BE49-F238E27FC236}">
                <a16:creationId xmlns:a16="http://schemas.microsoft.com/office/drawing/2014/main" id="{E71BB4AE-BAD0-44FA-B229-E256EEAF7695}"/>
              </a:ext>
            </a:extLst>
          </p:cNvPr>
          <p:cNvSpPr txBox="1"/>
          <p:nvPr/>
        </p:nvSpPr>
        <p:spPr>
          <a:xfrm>
            <a:off x="6501627" y="5228438"/>
            <a:ext cx="5040771" cy="877163"/>
          </a:xfrm>
          <a:prstGeom prst="rect">
            <a:avLst/>
          </a:prstGeom>
          <a:noFill/>
        </p:spPr>
        <p:txBody>
          <a:bodyPr wrap="square" rtlCol="0">
            <a:spAutoFit/>
          </a:bodyPr>
          <a:lstStyle/>
          <a:p>
            <a:pPr algn="just"/>
            <a:r>
              <a:rPr lang="es-CO" sz="1700" dirty="0"/>
              <a:t>Donde se presenta la mayor problemática en valores catastrales mayores a los avalúos comerciales se presenta en la ciudad de Cali, Bogotá y Medellín.</a:t>
            </a:r>
          </a:p>
        </p:txBody>
      </p:sp>
      <p:sp>
        <p:nvSpPr>
          <p:cNvPr id="14" name="CuadroTexto 13">
            <a:extLst>
              <a:ext uri="{FF2B5EF4-FFF2-40B4-BE49-F238E27FC236}">
                <a16:creationId xmlns:a16="http://schemas.microsoft.com/office/drawing/2014/main" id="{B645FA10-E70A-4F26-B0EB-C4BCFB074997}"/>
              </a:ext>
            </a:extLst>
          </p:cNvPr>
          <p:cNvSpPr txBox="1"/>
          <p:nvPr/>
        </p:nvSpPr>
        <p:spPr>
          <a:xfrm>
            <a:off x="378534" y="1530260"/>
            <a:ext cx="5204789" cy="400110"/>
          </a:xfrm>
          <a:prstGeom prst="rect">
            <a:avLst/>
          </a:prstGeom>
          <a:noFill/>
        </p:spPr>
        <p:txBody>
          <a:bodyPr wrap="square" rtlCol="0">
            <a:spAutoFit/>
          </a:bodyPr>
          <a:lstStyle/>
          <a:p>
            <a:pPr algn="ctr"/>
            <a:r>
              <a:rPr lang="es-CO" sz="2000" b="1" dirty="0">
                <a:solidFill>
                  <a:srgbClr val="002060"/>
                </a:solidFill>
              </a:rPr>
              <a:t>Análisis por % aumento Vr. Catastral</a:t>
            </a:r>
            <a:endParaRPr lang="es-ES" b="1" dirty="0">
              <a:solidFill>
                <a:srgbClr val="002060"/>
              </a:solidFill>
            </a:endParaRPr>
          </a:p>
        </p:txBody>
      </p:sp>
      <p:sp>
        <p:nvSpPr>
          <p:cNvPr id="15" name="CuadroTexto 14">
            <a:extLst>
              <a:ext uri="{FF2B5EF4-FFF2-40B4-BE49-F238E27FC236}">
                <a16:creationId xmlns:a16="http://schemas.microsoft.com/office/drawing/2014/main" id="{F999009D-E525-43F5-A7C6-C0FB02C99D24}"/>
              </a:ext>
            </a:extLst>
          </p:cNvPr>
          <p:cNvSpPr txBox="1"/>
          <p:nvPr/>
        </p:nvSpPr>
        <p:spPr>
          <a:xfrm>
            <a:off x="6577123" y="1526697"/>
            <a:ext cx="5040573" cy="400110"/>
          </a:xfrm>
          <a:prstGeom prst="rect">
            <a:avLst/>
          </a:prstGeom>
          <a:noFill/>
        </p:spPr>
        <p:txBody>
          <a:bodyPr wrap="square" rtlCol="0">
            <a:spAutoFit/>
          </a:bodyPr>
          <a:lstStyle>
            <a:defPPr>
              <a:defRPr lang="es-ES"/>
            </a:defPPr>
            <a:lvl1pPr algn="ctr">
              <a:defRPr sz="2000" b="1">
                <a:solidFill>
                  <a:srgbClr val="002060"/>
                </a:solidFill>
              </a:defRPr>
            </a:lvl1pPr>
          </a:lstStyle>
          <a:p>
            <a:r>
              <a:rPr lang="es-CO" dirty="0"/>
              <a:t>Análisis por ubicación Geográfica.</a:t>
            </a:r>
            <a:endParaRPr lang="es-ES" dirty="0"/>
          </a:p>
        </p:txBody>
      </p:sp>
    </p:spTree>
    <p:extLst>
      <p:ext uri="{BB962C8B-B14F-4D97-AF65-F5344CB8AC3E}">
        <p14:creationId xmlns:p14="http://schemas.microsoft.com/office/powerpoint/2010/main" val="24819563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777093" y="290337"/>
            <a:ext cx="6215295" cy="523220"/>
          </a:xfrm>
          <a:prstGeom prst="rect">
            <a:avLst/>
          </a:prstGeom>
          <a:noFill/>
        </p:spPr>
        <p:txBody>
          <a:bodyPr wrap="square" rtlCol="0">
            <a:spAutoFit/>
          </a:bodyPr>
          <a:lstStyle/>
          <a:p>
            <a:pPr algn="ctr"/>
            <a:r>
              <a:rPr lang="es-CO" sz="2800" b="1" dirty="0">
                <a:solidFill>
                  <a:srgbClr val="002060"/>
                </a:solidFill>
              </a:rPr>
              <a:t>Protocolo de aplicación.</a:t>
            </a:r>
            <a:endParaRPr lang="es-ES" sz="2400" b="1" dirty="0">
              <a:solidFill>
                <a:srgbClr val="002060"/>
              </a:solidFill>
            </a:endParaRPr>
          </a:p>
        </p:txBody>
      </p:sp>
      <p:sp>
        <p:nvSpPr>
          <p:cNvPr id="3" name="CuadroTexto 2">
            <a:extLst>
              <a:ext uri="{FF2B5EF4-FFF2-40B4-BE49-F238E27FC236}">
                <a16:creationId xmlns:a16="http://schemas.microsoft.com/office/drawing/2014/main" id="{3BB3193F-35B8-4821-B2F0-4703BB80D73F}"/>
              </a:ext>
            </a:extLst>
          </p:cNvPr>
          <p:cNvSpPr txBox="1"/>
          <p:nvPr/>
        </p:nvSpPr>
        <p:spPr>
          <a:xfrm>
            <a:off x="306388" y="1139692"/>
            <a:ext cx="3678655" cy="1354217"/>
          </a:xfrm>
          <a:prstGeom prst="rect">
            <a:avLst/>
          </a:prstGeom>
          <a:noFill/>
        </p:spPr>
        <p:txBody>
          <a:bodyPr wrap="square" rtlCol="0">
            <a:spAutoFit/>
          </a:bodyPr>
          <a:lstStyle/>
          <a:p>
            <a:pPr algn="just"/>
            <a:r>
              <a:rPr lang="es-CO" sz="2800" b="1" dirty="0">
                <a:solidFill>
                  <a:srgbClr val="000A8B"/>
                </a:solidFill>
              </a:rPr>
              <a:t>1. </a:t>
            </a:r>
            <a:r>
              <a:rPr lang="es-CO" dirty="0"/>
              <a:t>Solicitar al avaluador que emita concepto sobre la diferencia existente entre el avalúo catastral y el comercial.</a:t>
            </a:r>
          </a:p>
        </p:txBody>
      </p:sp>
      <p:sp>
        <p:nvSpPr>
          <p:cNvPr id="10" name="CuadroTexto 9">
            <a:extLst>
              <a:ext uri="{FF2B5EF4-FFF2-40B4-BE49-F238E27FC236}">
                <a16:creationId xmlns:a16="http://schemas.microsoft.com/office/drawing/2014/main" id="{42283DF9-E15D-4C2D-9A77-9CC0DB044EAE}"/>
              </a:ext>
            </a:extLst>
          </p:cNvPr>
          <p:cNvSpPr txBox="1"/>
          <p:nvPr/>
        </p:nvSpPr>
        <p:spPr>
          <a:xfrm>
            <a:off x="4401309" y="1139692"/>
            <a:ext cx="3564539" cy="1354217"/>
          </a:xfrm>
          <a:prstGeom prst="rect">
            <a:avLst/>
          </a:prstGeom>
          <a:noFill/>
        </p:spPr>
        <p:txBody>
          <a:bodyPr wrap="square" rtlCol="0">
            <a:spAutoFit/>
          </a:bodyPr>
          <a:lstStyle/>
          <a:p>
            <a:pPr algn="just"/>
            <a:r>
              <a:rPr lang="es-CO" sz="2800" b="1" dirty="0">
                <a:solidFill>
                  <a:srgbClr val="000A8B"/>
                </a:solidFill>
              </a:rPr>
              <a:t>2. </a:t>
            </a:r>
            <a:r>
              <a:rPr lang="es-CO" dirty="0"/>
              <a:t>Se debe radicar solicitud de revisión y ajuste del valor Catastral del inmueble ante la oficina de Catastro correspondiente.</a:t>
            </a:r>
          </a:p>
        </p:txBody>
      </p:sp>
      <p:sp>
        <p:nvSpPr>
          <p:cNvPr id="12" name="CuadroTexto 11">
            <a:extLst>
              <a:ext uri="{FF2B5EF4-FFF2-40B4-BE49-F238E27FC236}">
                <a16:creationId xmlns:a16="http://schemas.microsoft.com/office/drawing/2014/main" id="{363EA318-F572-46D0-B3FE-D33CFF13DF6D}"/>
              </a:ext>
            </a:extLst>
          </p:cNvPr>
          <p:cNvSpPr txBox="1"/>
          <p:nvPr/>
        </p:nvSpPr>
        <p:spPr>
          <a:xfrm>
            <a:off x="8496231" y="1097345"/>
            <a:ext cx="3389382" cy="1354217"/>
          </a:xfrm>
          <a:prstGeom prst="rect">
            <a:avLst/>
          </a:prstGeom>
          <a:noFill/>
        </p:spPr>
        <p:txBody>
          <a:bodyPr wrap="square" rtlCol="0">
            <a:spAutoFit/>
          </a:bodyPr>
          <a:lstStyle/>
          <a:p>
            <a:pPr algn="just"/>
            <a:r>
              <a:rPr lang="es-CO" sz="2800" b="1" dirty="0">
                <a:solidFill>
                  <a:srgbClr val="000A8B"/>
                </a:solidFill>
              </a:rPr>
              <a:t>3. </a:t>
            </a:r>
            <a:r>
              <a:rPr lang="es-CO" dirty="0"/>
              <a:t>Proceder con la transmisión del inmueble al proceso de comercialización informando el valor del avalúo comercial.</a:t>
            </a:r>
          </a:p>
        </p:txBody>
      </p:sp>
      <p:sp>
        <p:nvSpPr>
          <p:cNvPr id="13" name="CuadroTexto 12">
            <a:extLst>
              <a:ext uri="{FF2B5EF4-FFF2-40B4-BE49-F238E27FC236}">
                <a16:creationId xmlns:a16="http://schemas.microsoft.com/office/drawing/2014/main" id="{C79AFF5F-C33B-49ED-BB5F-A4E569F407E6}"/>
              </a:ext>
            </a:extLst>
          </p:cNvPr>
          <p:cNvSpPr txBox="1"/>
          <p:nvPr/>
        </p:nvSpPr>
        <p:spPr>
          <a:xfrm>
            <a:off x="306388" y="2713601"/>
            <a:ext cx="3775282" cy="1908215"/>
          </a:xfrm>
          <a:prstGeom prst="rect">
            <a:avLst/>
          </a:prstGeom>
          <a:noFill/>
        </p:spPr>
        <p:txBody>
          <a:bodyPr wrap="square" rtlCol="0">
            <a:spAutoFit/>
          </a:bodyPr>
          <a:lstStyle/>
          <a:p>
            <a:pPr algn="just"/>
            <a:r>
              <a:rPr lang="es-CO" sz="2800" b="1" dirty="0">
                <a:solidFill>
                  <a:srgbClr val="000A8B"/>
                </a:solidFill>
              </a:rPr>
              <a:t>4. </a:t>
            </a:r>
            <a:r>
              <a:rPr lang="es-CO" dirty="0"/>
              <a:t>Solicitar al Comercializador ajuste en el Formato Oferta Comercial informando al comprador que deberá cancelar los derechos notariales de conformidad con la normatividad vigente.</a:t>
            </a:r>
          </a:p>
        </p:txBody>
      </p:sp>
      <p:sp>
        <p:nvSpPr>
          <p:cNvPr id="14" name="CuadroTexto 13">
            <a:extLst>
              <a:ext uri="{FF2B5EF4-FFF2-40B4-BE49-F238E27FC236}">
                <a16:creationId xmlns:a16="http://schemas.microsoft.com/office/drawing/2014/main" id="{55A8608F-482F-4470-BBC6-7B7C48B495AF}"/>
              </a:ext>
            </a:extLst>
          </p:cNvPr>
          <p:cNvSpPr txBox="1"/>
          <p:nvPr/>
        </p:nvSpPr>
        <p:spPr>
          <a:xfrm>
            <a:off x="4362061" y="2754642"/>
            <a:ext cx="3617620" cy="1354217"/>
          </a:xfrm>
          <a:prstGeom prst="rect">
            <a:avLst/>
          </a:prstGeom>
          <a:noFill/>
        </p:spPr>
        <p:txBody>
          <a:bodyPr wrap="square" rtlCol="0">
            <a:spAutoFit/>
          </a:bodyPr>
          <a:lstStyle/>
          <a:p>
            <a:pPr algn="just"/>
            <a:r>
              <a:rPr lang="es-CO" sz="2800" b="1" dirty="0">
                <a:solidFill>
                  <a:srgbClr val="000A8B"/>
                </a:solidFill>
              </a:rPr>
              <a:t>5. </a:t>
            </a:r>
            <a:r>
              <a:rPr lang="es-CO" dirty="0"/>
              <a:t>Elaborar e incorporar en la minuta de compraventa clausula que haga referencia al pago de los derechos notariales.</a:t>
            </a:r>
          </a:p>
        </p:txBody>
      </p:sp>
      <p:sp>
        <p:nvSpPr>
          <p:cNvPr id="15" name="CuadroTexto 14">
            <a:extLst>
              <a:ext uri="{FF2B5EF4-FFF2-40B4-BE49-F238E27FC236}">
                <a16:creationId xmlns:a16="http://schemas.microsoft.com/office/drawing/2014/main" id="{0850FB91-BA90-493F-870B-3B73DB70FC37}"/>
              </a:ext>
            </a:extLst>
          </p:cNvPr>
          <p:cNvSpPr txBox="1"/>
          <p:nvPr/>
        </p:nvSpPr>
        <p:spPr>
          <a:xfrm>
            <a:off x="8456982" y="2754642"/>
            <a:ext cx="3428631" cy="1354217"/>
          </a:xfrm>
          <a:prstGeom prst="rect">
            <a:avLst/>
          </a:prstGeom>
          <a:noFill/>
        </p:spPr>
        <p:txBody>
          <a:bodyPr wrap="square" rtlCol="0">
            <a:spAutoFit/>
          </a:bodyPr>
          <a:lstStyle/>
          <a:p>
            <a:pPr algn="just"/>
            <a:r>
              <a:rPr lang="es-CO" sz="2800" b="1" dirty="0">
                <a:solidFill>
                  <a:srgbClr val="000A8B"/>
                </a:solidFill>
              </a:rPr>
              <a:t>6. </a:t>
            </a:r>
            <a:r>
              <a:rPr lang="es-CO" dirty="0"/>
              <a:t>Se debe tener presente que el valor de venta en ningún caso  podrá ser inferior al 50% del valor catastral.</a:t>
            </a:r>
          </a:p>
        </p:txBody>
      </p:sp>
      <p:sp>
        <p:nvSpPr>
          <p:cNvPr id="16" name="CuadroTexto 15">
            <a:extLst>
              <a:ext uri="{FF2B5EF4-FFF2-40B4-BE49-F238E27FC236}">
                <a16:creationId xmlns:a16="http://schemas.microsoft.com/office/drawing/2014/main" id="{09A0686D-CECD-497F-A1A2-A99E5EF46885}"/>
              </a:ext>
            </a:extLst>
          </p:cNvPr>
          <p:cNvSpPr txBox="1"/>
          <p:nvPr/>
        </p:nvSpPr>
        <p:spPr>
          <a:xfrm>
            <a:off x="253306" y="4741084"/>
            <a:ext cx="3731737" cy="1354217"/>
          </a:xfrm>
          <a:prstGeom prst="rect">
            <a:avLst/>
          </a:prstGeom>
          <a:noFill/>
        </p:spPr>
        <p:txBody>
          <a:bodyPr wrap="square" rtlCol="0">
            <a:spAutoFit/>
          </a:bodyPr>
          <a:lstStyle/>
          <a:p>
            <a:pPr algn="just"/>
            <a:r>
              <a:rPr lang="es-CO" sz="2800" b="1" dirty="0">
                <a:solidFill>
                  <a:srgbClr val="000A8B"/>
                </a:solidFill>
              </a:rPr>
              <a:t>7. </a:t>
            </a:r>
            <a:r>
              <a:rPr lang="es-CO" dirty="0"/>
              <a:t>Este protocolo aplica para los inmuebles extintos, en proceso y sociales bajo la modalidad de venta directa o a través de comercializador.</a:t>
            </a:r>
          </a:p>
        </p:txBody>
      </p:sp>
      <p:sp>
        <p:nvSpPr>
          <p:cNvPr id="17" name="CuadroTexto 16">
            <a:extLst>
              <a:ext uri="{FF2B5EF4-FFF2-40B4-BE49-F238E27FC236}">
                <a16:creationId xmlns:a16="http://schemas.microsoft.com/office/drawing/2014/main" id="{DF5CA879-53A8-42AC-A135-2445DB540512}"/>
              </a:ext>
            </a:extLst>
          </p:cNvPr>
          <p:cNvSpPr txBox="1"/>
          <p:nvPr/>
        </p:nvSpPr>
        <p:spPr>
          <a:xfrm>
            <a:off x="4374768" y="4741084"/>
            <a:ext cx="3617620" cy="1631216"/>
          </a:xfrm>
          <a:prstGeom prst="rect">
            <a:avLst/>
          </a:prstGeom>
          <a:noFill/>
        </p:spPr>
        <p:txBody>
          <a:bodyPr wrap="square" rtlCol="0">
            <a:spAutoFit/>
          </a:bodyPr>
          <a:lstStyle/>
          <a:p>
            <a:pPr algn="just"/>
            <a:r>
              <a:rPr lang="es-CO" sz="2800" b="1" dirty="0">
                <a:solidFill>
                  <a:srgbClr val="000A8B"/>
                </a:solidFill>
              </a:rPr>
              <a:t>8. </a:t>
            </a:r>
            <a:r>
              <a:rPr lang="es-CO" dirty="0"/>
              <a:t>Para estos inmuebles es procedente aplicar la formula de valoración, teniendo en cuenta los lineamientos aprobados por la Junta Directiva. </a:t>
            </a:r>
          </a:p>
        </p:txBody>
      </p:sp>
      <p:sp>
        <p:nvSpPr>
          <p:cNvPr id="18" name="CuadroTexto 17">
            <a:extLst>
              <a:ext uri="{FF2B5EF4-FFF2-40B4-BE49-F238E27FC236}">
                <a16:creationId xmlns:a16="http://schemas.microsoft.com/office/drawing/2014/main" id="{BB4FD175-4FA9-4106-ABDE-0A4B9A174AA5}"/>
              </a:ext>
            </a:extLst>
          </p:cNvPr>
          <p:cNvSpPr txBox="1"/>
          <p:nvPr/>
        </p:nvSpPr>
        <p:spPr>
          <a:xfrm>
            <a:off x="8382112" y="4680904"/>
            <a:ext cx="3617620" cy="1077218"/>
          </a:xfrm>
          <a:prstGeom prst="rect">
            <a:avLst/>
          </a:prstGeom>
          <a:noFill/>
        </p:spPr>
        <p:txBody>
          <a:bodyPr wrap="square" rtlCol="0">
            <a:spAutoFit/>
          </a:bodyPr>
          <a:lstStyle/>
          <a:p>
            <a:pPr algn="just"/>
            <a:r>
              <a:rPr lang="es-CO" sz="2800" b="1" dirty="0">
                <a:solidFill>
                  <a:srgbClr val="000A8B"/>
                </a:solidFill>
              </a:rPr>
              <a:t>9. </a:t>
            </a:r>
            <a:r>
              <a:rPr lang="es-CO" dirty="0"/>
              <a:t>Este protocolo aplica para los inmuebles que se encuentren en estado Disponible para la venta.</a:t>
            </a:r>
          </a:p>
        </p:txBody>
      </p:sp>
    </p:spTree>
    <p:extLst>
      <p:ext uri="{BB962C8B-B14F-4D97-AF65-F5344CB8AC3E}">
        <p14:creationId xmlns:p14="http://schemas.microsoft.com/office/powerpoint/2010/main" val="29095721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205378-5B33-498D-97B2-A628493BD95A}"/>
              </a:ext>
            </a:extLst>
          </p:cNvPr>
          <p:cNvSpPr>
            <a:spLocks noGrp="1"/>
          </p:cNvSpPr>
          <p:nvPr>
            <p:ph type="title"/>
          </p:nvPr>
        </p:nvSpPr>
        <p:spPr>
          <a:xfrm>
            <a:off x="4558501" y="1154077"/>
            <a:ext cx="2465508" cy="464041"/>
          </a:xfrm>
        </p:spPr>
        <p:txBody>
          <a:bodyPr>
            <a:normAutofit/>
          </a:bodyPr>
          <a:lstStyle/>
          <a:p>
            <a:pPr algn="ctr"/>
            <a:r>
              <a:rPr lang="es-ES" sz="2400" b="1" dirty="0">
                <a:solidFill>
                  <a:srgbClr val="000A8B"/>
                </a:solidFill>
                <a:latin typeface="+mn-lt"/>
                <a:ea typeface="+mn-ea"/>
                <a:cs typeface="+mn-cs"/>
              </a:rPr>
              <a:t>CONCLUSIÓN </a:t>
            </a:r>
            <a:endParaRPr lang="es-CO" sz="2400" b="1" dirty="0">
              <a:solidFill>
                <a:srgbClr val="000A8B"/>
              </a:solidFill>
              <a:latin typeface="+mn-lt"/>
              <a:ea typeface="+mn-ea"/>
              <a:cs typeface="+mn-cs"/>
            </a:endParaRPr>
          </a:p>
        </p:txBody>
      </p:sp>
      <p:sp>
        <p:nvSpPr>
          <p:cNvPr id="4" name="Rectangle 1">
            <a:extLst>
              <a:ext uri="{FF2B5EF4-FFF2-40B4-BE49-F238E27FC236}">
                <a16:creationId xmlns:a16="http://schemas.microsoft.com/office/drawing/2014/main" id="{6C3B56B2-76EF-42E8-890A-1E4B029684E3}"/>
              </a:ext>
            </a:extLst>
          </p:cNvPr>
          <p:cNvSpPr>
            <a:spLocks noGrp="1" noChangeArrowheads="1"/>
          </p:cNvSpPr>
          <p:nvPr>
            <p:ph idx="1"/>
          </p:nvPr>
        </p:nvSpPr>
        <p:spPr bwMode="auto">
          <a:xfrm>
            <a:off x="1393427" y="1766883"/>
            <a:ext cx="8795657" cy="1962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defTabSz="914400" eaLnBrk="0" fontAlgn="base" hangingPunct="0">
              <a:spcBef>
                <a:spcPct val="0"/>
              </a:spcBef>
              <a:spcAft>
                <a:spcPct val="0"/>
              </a:spcAft>
              <a:buNone/>
            </a:pPr>
            <a:r>
              <a:rPr lang="es-ES" altLang="es-CO" sz="2700" b="1" dirty="0"/>
              <a:t>No existe prohibición legal para vender inmuebles del FRISCO por debajo del avaluó catastral en los eventos que el valor comercial este determinado técnicamente y de acuerdo a los parámetros establecidos en la metodología de administración.</a:t>
            </a:r>
          </a:p>
        </p:txBody>
      </p:sp>
      <p:sp>
        <p:nvSpPr>
          <p:cNvPr id="5" name="Rectángulo 4">
            <a:extLst>
              <a:ext uri="{FF2B5EF4-FFF2-40B4-BE49-F238E27FC236}">
                <a16:creationId xmlns:a16="http://schemas.microsoft.com/office/drawing/2014/main" id="{C9D2D434-D3D4-472D-A2B7-2458F7AD56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D84A386C-5DC2-42E1-8F3B-00B169418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CFDCCF58-B1B7-4273-8E42-69111F5CC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5ABC0DA9-9AF2-4E29-99D7-FEED6DDC5726}"/>
              </a:ext>
            </a:extLst>
          </p:cNvPr>
          <p:cNvSpPr txBox="1"/>
          <p:nvPr/>
        </p:nvSpPr>
        <p:spPr>
          <a:xfrm>
            <a:off x="6474239" y="6536690"/>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3" name="Rectángulo 2">
            <a:extLst>
              <a:ext uri="{FF2B5EF4-FFF2-40B4-BE49-F238E27FC236}">
                <a16:creationId xmlns:a16="http://schemas.microsoft.com/office/drawing/2014/main" id="{F73F5B5E-78C8-482B-B3B5-75F4094240DD}"/>
              </a:ext>
            </a:extLst>
          </p:cNvPr>
          <p:cNvSpPr/>
          <p:nvPr/>
        </p:nvSpPr>
        <p:spPr>
          <a:xfrm>
            <a:off x="4239977" y="3877724"/>
            <a:ext cx="2884444" cy="461665"/>
          </a:xfrm>
          <a:prstGeom prst="rect">
            <a:avLst/>
          </a:prstGeom>
        </p:spPr>
        <p:txBody>
          <a:bodyPr wrap="none">
            <a:spAutoFit/>
          </a:bodyPr>
          <a:lstStyle/>
          <a:p>
            <a:r>
              <a:rPr lang="es-ES" sz="2400" b="1" dirty="0">
                <a:solidFill>
                  <a:srgbClr val="000A8B"/>
                </a:solidFill>
              </a:rPr>
              <a:t>CAMBIO PROPUESTO</a:t>
            </a:r>
            <a:endParaRPr lang="es-CO" sz="2400" b="1" dirty="0">
              <a:solidFill>
                <a:srgbClr val="000A8B"/>
              </a:solidFill>
            </a:endParaRPr>
          </a:p>
        </p:txBody>
      </p:sp>
      <p:sp>
        <p:nvSpPr>
          <p:cNvPr id="10" name="Rectangle 1">
            <a:extLst>
              <a:ext uri="{FF2B5EF4-FFF2-40B4-BE49-F238E27FC236}">
                <a16:creationId xmlns:a16="http://schemas.microsoft.com/office/drawing/2014/main" id="{704CCA35-88F7-49DB-A138-72888BE6CCEB}"/>
              </a:ext>
            </a:extLst>
          </p:cNvPr>
          <p:cNvSpPr txBox="1">
            <a:spLocks noChangeArrowheads="1"/>
          </p:cNvSpPr>
          <p:nvPr/>
        </p:nvSpPr>
        <p:spPr bwMode="auto">
          <a:xfrm>
            <a:off x="1393427" y="4655944"/>
            <a:ext cx="8795657"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fontAlgn="base" hangingPunct="0">
              <a:spcBef>
                <a:spcPct val="0"/>
              </a:spcBef>
              <a:spcAft>
                <a:spcPct val="0"/>
              </a:spcAft>
              <a:buNone/>
            </a:pPr>
            <a:r>
              <a:rPr lang="es-ES" altLang="es-CO" sz="2700" b="1" dirty="0"/>
              <a:t>Fijar como precio base de venta, el avaluó comercial, siempre que esté no sea inferior al 50% del avaluó catastral.</a:t>
            </a:r>
          </a:p>
        </p:txBody>
      </p:sp>
    </p:spTree>
    <p:extLst>
      <p:ext uri="{BB962C8B-B14F-4D97-AF65-F5344CB8AC3E}">
        <p14:creationId xmlns:p14="http://schemas.microsoft.com/office/powerpoint/2010/main" val="2387870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957180"/>
            <a:ext cx="9143999" cy="2185214"/>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Plan de Continuidad del Negocio</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879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419" dirty="0"/>
              <a:t>COMITÉ DE CRISIS</a:t>
            </a: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CuadroTexto 3">
            <a:extLst>
              <a:ext uri="{FF2B5EF4-FFF2-40B4-BE49-F238E27FC236}">
                <a16:creationId xmlns:a16="http://schemas.microsoft.com/office/drawing/2014/main" id="{D4948D32-27D5-864B-A423-58FE1906568B}"/>
              </a:ext>
            </a:extLst>
          </p:cNvPr>
          <p:cNvSpPr txBox="1"/>
          <p:nvPr/>
        </p:nvSpPr>
        <p:spPr>
          <a:xfrm>
            <a:off x="4482874" y="789917"/>
            <a:ext cx="3226251" cy="553998"/>
          </a:xfrm>
          <a:prstGeom prst="rect">
            <a:avLst/>
          </a:prstGeom>
          <a:noFill/>
        </p:spPr>
        <p:txBody>
          <a:bodyPr wrap="square" rtlCol="0">
            <a:spAutoFit/>
          </a:bodyPr>
          <a:lstStyle/>
          <a:p>
            <a:pPr algn="l"/>
            <a:r>
              <a:rPr lang="es-419" sz="3000" b="1" dirty="0">
                <a:solidFill>
                  <a:schemeClr val="tx2"/>
                </a:solidFill>
              </a:rPr>
              <a:t>Comité de Crisis</a:t>
            </a:r>
            <a:endParaRPr lang="es-CO" sz="3000" b="1" dirty="0">
              <a:solidFill>
                <a:schemeClr val="tx2"/>
              </a:solidFill>
            </a:endParaRPr>
          </a:p>
        </p:txBody>
      </p:sp>
      <p:sp>
        <p:nvSpPr>
          <p:cNvPr id="5" name="CuadroTexto 4">
            <a:extLst>
              <a:ext uri="{FF2B5EF4-FFF2-40B4-BE49-F238E27FC236}">
                <a16:creationId xmlns:a16="http://schemas.microsoft.com/office/drawing/2014/main" id="{60FA9CA0-C37B-8B41-8C3F-AA75BEB2D1C9}"/>
              </a:ext>
            </a:extLst>
          </p:cNvPr>
          <p:cNvSpPr txBox="1"/>
          <p:nvPr/>
        </p:nvSpPr>
        <p:spPr>
          <a:xfrm>
            <a:off x="2712934" y="1498404"/>
            <a:ext cx="5508831" cy="677108"/>
          </a:xfrm>
          <a:prstGeom prst="rect">
            <a:avLst/>
          </a:prstGeom>
          <a:noFill/>
        </p:spPr>
        <p:txBody>
          <a:bodyPr wrap="square" rtlCol="0">
            <a:spAutoFit/>
          </a:bodyPr>
          <a:lstStyle/>
          <a:p>
            <a:pPr algn="ctr"/>
            <a:r>
              <a:rPr lang="es-419" sz="1900" i="1" dirty="0">
                <a:solidFill>
                  <a:schemeClr val="accent1">
                    <a:lumMod val="75000"/>
                  </a:schemeClr>
                </a:solidFill>
                <a:effectLst/>
                <a:latin typeface="Book Antiqua" panose="02040602050305030304" pitchFamily="18" charset="0"/>
              </a:rPr>
              <a:t>Plan de Manejo de Crisis: Procedimiento L-DE2-004.</a:t>
            </a:r>
          </a:p>
          <a:p>
            <a:pPr algn="ctr"/>
            <a:r>
              <a:rPr lang="es-419" sz="1900" i="1" dirty="0">
                <a:solidFill>
                  <a:schemeClr val="accent1">
                    <a:lumMod val="75000"/>
                  </a:schemeClr>
                </a:solidFill>
                <a:latin typeface="Book Antiqua" panose="02040602050305030304" pitchFamily="18" charset="0"/>
              </a:rPr>
              <a:t>Plan de Manejo de Crisis: Procedimiento L-DE2-005.</a:t>
            </a:r>
            <a:endParaRPr lang="es-CO" sz="1900" i="1" dirty="0">
              <a:solidFill>
                <a:schemeClr val="accent1">
                  <a:lumMod val="75000"/>
                </a:schemeClr>
              </a:solidFill>
              <a:latin typeface="Book Antiqua" panose="02040602050305030304" pitchFamily="18" charset="0"/>
            </a:endParaRPr>
          </a:p>
        </p:txBody>
      </p:sp>
      <p:sp>
        <p:nvSpPr>
          <p:cNvPr id="13" name="CuadroTexto 12">
            <a:extLst>
              <a:ext uri="{FF2B5EF4-FFF2-40B4-BE49-F238E27FC236}">
                <a16:creationId xmlns:a16="http://schemas.microsoft.com/office/drawing/2014/main" id="{86F50FAA-A8AA-664F-BF9A-1C24DFE16DF9}"/>
              </a:ext>
            </a:extLst>
          </p:cNvPr>
          <p:cNvSpPr txBox="1"/>
          <p:nvPr/>
        </p:nvSpPr>
        <p:spPr>
          <a:xfrm>
            <a:off x="919526" y="2625104"/>
            <a:ext cx="10430697" cy="3693319"/>
          </a:xfrm>
          <a:prstGeom prst="rect">
            <a:avLst/>
          </a:prstGeom>
          <a:noFill/>
        </p:spPr>
        <p:txBody>
          <a:bodyPr wrap="square" rtlCol="0">
            <a:spAutoFit/>
          </a:bodyPr>
          <a:lstStyle/>
          <a:p>
            <a:pPr algn="l"/>
            <a:r>
              <a:rPr lang="es-419" b="1" u="sng" dirty="0"/>
              <a:t>Miembros Permanentes:</a:t>
            </a:r>
          </a:p>
          <a:p>
            <a:pPr marL="285750" indent="-285750">
              <a:buFont typeface="Arial" panose="020B0604020202020204" pitchFamily="34" charset="0"/>
              <a:buChar char="•"/>
            </a:pPr>
            <a:r>
              <a:rPr lang="es-419" sz="1800" dirty="0">
                <a:effectLst/>
                <a:latin typeface="Calibri" panose="020F0502020204030204" pitchFamily="34" charset="0"/>
              </a:rPr>
              <a:t>Presidencia: </a:t>
            </a:r>
            <a:r>
              <a:rPr lang="es-419" sz="1800" b="1" dirty="0">
                <a:effectLst/>
                <a:latin typeface="Calibri" panose="020F0502020204030204" pitchFamily="34" charset="0"/>
              </a:rPr>
              <a:t>María Virginia Torres de Cristancho</a:t>
            </a:r>
          </a:p>
          <a:p>
            <a:pPr marL="285750" indent="-285750">
              <a:buFont typeface="Arial" panose="020B0604020202020204" pitchFamily="34" charset="0"/>
              <a:buChar char="•"/>
            </a:pPr>
            <a:r>
              <a:rPr lang="es-419" sz="1800" dirty="0">
                <a:effectLst/>
                <a:latin typeface="Calibri" panose="020F0502020204030204" pitchFamily="34" charset="0"/>
              </a:rPr>
              <a:t>Vicepresidencia de Bienes Muebles e Inmuebles: </a:t>
            </a:r>
            <a:r>
              <a:rPr lang="es-419" sz="1800" b="1" dirty="0">
                <a:effectLst/>
                <a:latin typeface="Calibri" panose="020F0502020204030204" pitchFamily="34" charset="0"/>
              </a:rPr>
              <a:t>Andres Alberto Ávila Ávila </a:t>
            </a:r>
          </a:p>
          <a:p>
            <a:pPr marL="285750" indent="-285750">
              <a:buFont typeface="Arial" panose="020B0604020202020204" pitchFamily="34" charset="0"/>
              <a:buChar char="•"/>
            </a:pPr>
            <a:r>
              <a:rPr lang="es-419" sz="1800" dirty="0">
                <a:effectLst/>
                <a:latin typeface="Calibri" panose="020F0502020204030204" pitchFamily="34" charset="0"/>
              </a:rPr>
              <a:t>Vicepresidencia Jurídica: </a:t>
            </a:r>
            <a:r>
              <a:rPr lang="es-419" sz="1800" b="1" dirty="0">
                <a:effectLst/>
                <a:latin typeface="Calibri" panose="020F0502020204030204" pitchFamily="34" charset="0"/>
              </a:rPr>
              <a:t>Mauricio Solórzano Arenas</a:t>
            </a:r>
          </a:p>
          <a:p>
            <a:pPr marL="285750" indent="-285750">
              <a:buFont typeface="Arial" panose="020B0604020202020204" pitchFamily="34" charset="0"/>
              <a:buChar char="•"/>
            </a:pPr>
            <a:r>
              <a:rPr lang="es-419" sz="1800" dirty="0">
                <a:effectLst/>
                <a:latin typeface="Calibri" panose="020F0502020204030204" pitchFamily="34" charset="0"/>
              </a:rPr>
              <a:t>Vicepresidencia Administrativa y Financiera: </a:t>
            </a:r>
            <a:r>
              <a:rPr lang="es-419" sz="1800" b="1" dirty="0">
                <a:effectLst/>
                <a:latin typeface="Calibri" panose="020F0502020204030204" pitchFamily="34" charset="0"/>
              </a:rPr>
              <a:t>Sergio Jordan Quijano</a:t>
            </a:r>
          </a:p>
          <a:p>
            <a:pPr marL="285750" indent="-285750">
              <a:buFont typeface="Arial" panose="020B0604020202020204" pitchFamily="34" charset="0"/>
              <a:buChar char="•"/>
            </a:pPr>
            <a:r>
              <a:rPr lang="es-419" sz="1800" dirty="0">
                <a:effectLst/>
                <a:latin typeface="Calibri" panose="020F0502020204030204" pitchFamily="34" charset="0"/>
              </a:rPr>
              <a:t>Vicepresidencia de Sociedades: </a:t>
            </a:r>
            <a:r>
              <a:rPr lang="es-419" sz="1800" b="1" dirty="0">
                <a:effectLst/>
                <a:latin typeface="Calibri" panose="020F0502020204030204" pitchFamily="34" charset="0"/>
              </a:rPr>
              <a:t>Camila Gutiérrez Barragán</a:t>
            </a:r>
          </a:p>
          <a:p>
            <a:pPr marL="285750" indent="-285750">
              <a:buFont typeface="Arial" panose="020B0604020202020204" pitchFamily="34" charset="0"/>
              <a:buChar char="•"/>
            </a:pPr>
            <a:r>
              <a:rPr lang="es-419" sz="1800" dirty="0">
                <a:effectLst/>
                <a:latin typeface="Calibri" panose="020F0502020204030204" pitchFamily="34" charset="0"/>
              </a:rPr>
              <a:t>Oficina Asesora de Planeación: </a:t>
            </a:r>
            <a:r>
              <a:rPr lang="es-419" sz="1800" b="1" dirty="0">
                <a:effectLst/>
                <a:latin typeface="Calibri" panose="020F0502020204030204" pitchFamily="34" charset="0"/>
              </a:rPr>
              <a:t>Camilo González Galvis </a:t>
            </a:r>
            <a:r>
              <a:rPr lang="es-419" sz="1800" dirty="0">
                <a:effectLst/>
                <a:latin typeface="Calibri" panose="020F0502020204030204" pitchFamily="34" charset="0"/>
              </a:rPr>
              <a:t>* </a:t>
            </a:r>
            <a:r>
              <a:rPr lang="es-419" sz="1400" dirty="0">
                <a:effectLst/>
                <a:latin typeface="Calibri" panose="020F0502020204030204" pitchFamily="34" charset="0"/>
              </a:rPr>
              <a:t>Líder de Continuidad del Negocio</a:t>
            </a:r>
            <a:r>
              <a:rPr lang="es-419" sz="1800" dirty="0">
                <a:effectLst/>
                <a:latin typeface="Calibri" panose="020F0502020204030204" pitchFamily="34" charset="0"/>
              </a:rPr>
              <a:t>.</a:t>
            </a:r>
          </a:p>
          <a:p>
            <a:pPr marL="285750" indent="-285750">
              <a:buFont typeface="Arial" panose="020B0604020202020204" pitchFamily="34" charset="0"/>
              <a:buChar char="•"/>
            </a:pPr>
            <a:r>
              <a:rPr lang="es-419" sz="1800" dirty="0">
                <a:effectLst/>
                <a:latin typeface="Calibri" panose="020F0502020204030204" pitchFamily="34" charset="0"/>
              </a:rPr>
              <a:t>Oficina de Comunicaciones y Atención al Ciudadano: </a:t>
            </a:r>
            <a:r>
              <a:rPr lang="es-419" sz="1800" b="1" dirty="0">
                <a:effectLst/>
                <a:latin typeface="Calibri" panose="020F0502020204030204" pitchFamily="34" charset="0"/>
              </a:rPr>
              <a:t>Luz Amparo Guerra</a:t>
            </a:r>
          </a:p>
          <a:p>
            <a:pPr marL="285750" indent="-285750">
              <a:buFont typeface="Arial" panose="020B0604020202020204" pitchFamily="34" charset="0"/>
              <a:buChar char="•"/>
            </a:pPr>
            <a:r>
              <a:rPr lang="es-419" sz="1800" dirty="0">
                <a:effectLst/>
                <a:latin typeface="Calibri" panose="020F0502020204030204" pitchFamily="34" charset="0"/>
              </a:rPr>
              <a:t>Gerencia Regional Centro Oriente: </a:t>
            </a:r>
            <a:r>
              <a:rPr lang="es-419" sz="1800" b="1" dirty="0">
                <a:effectLst/>
                <a:latin typeface="Calibri" panose="020F0502020204030204" pitchFamily="34" charset="0"/>
              </a:rPr>
              <a:t>Roberto Amor Olaya</a:t>
            </a:r>
          </a:p>
          <a:p>
            <a:pPr marL="285750" indent="-285750">
              <a:buFont typeface="Arial" panose="020B0604020202020204" pitchFamily="34" charset="0"/>
              <a:buChar char="•"/>
            </a:pPr>
            <a:r>
              <a:rPr lang="es-419" sz="1800" dirty="0">
                <a:effectLst/>
                <a:latin typeface="Calibri" panose="020F0502020204030204" pitchFamily="34" charset="0"/>
              </a:rPr>
              <a:t>Gerencia Regional Suroccidente: </a:t>
            </a:r>
            <a:r>
              <a:rPr lang="es-419" sz="1800" b="1" dirty="0">
                <a:effectLst/>
                <a:latin typeface="Calibri" panose="020F0502020204030204" pitchFamily="34" charset="0"/>
              </a:rPr>
              <a:t>Nury Moscoso Mena</a:t>
            </a:r>
          </a:p>
          <a:p>
            <a:pPr marL="285750" indent="-285750">
              <a:buFont typeface="Arial" panose="020B0604020202020204" pitchFamily="34" charset="0"/>
              <a:buChar char="•"/>
            </a:pPr>
            <a:r>
              <a:rPr lang="es-419" sz="1800" dirty="0">
                <a:effectLst/>
                <a:latin typeface="Calibri" panose="020F0502020204030204" pitchFamily="34" charset="0"/>
              </a:rPr>
              <a:t>Gerencia Regional Occidente: </a:t>
            </a:r>
            <a:r>
              <a:rPr lang="es-419" sz="1800" b="1" dirty="0" err="1">
                <a:effectLst/>
                <a:latin typeface="Calibri" panose="020F0502020204030204" pitchFamily="34" charset="0"/>
              </a:rPr>
              <a:t>Julian</a:t>
            </a:r>
            <a:r>
              <a:rPr lang="es-419" sz="1800" b="1" dirty="0">
                <a:effectLst/>
                <a:latin typeface="Calibri" panose="020F0502020204030204" pitchFamily="34" charset="0"/>
              </a:rPr>
              <a:t> López Marín</a:t>
            </a:r>
          </a:p>
          <a:p>
            <a:pPr marL="285750" indent="-285750">
              <a:buFont typeface="Arial" panose="020B0604020202020204" pitchFamily="34" charset="0"/>
              <a:buChar char="•"/>
            </a:pPr>
            <a:r>
              <a:rPr lang="es-419" sz="1800" dirty="0">
                <a:effectLst/>
                <a:latin typeface="Calibri" panose="020F0502020204030204" pitchFamily="34" charset="0"/>
              </a:rPr>
              <a:t>Gerencia Regional Norte: </a:t>
            </a:r>
            <a:r>
              <a:rPr lang="es-419" sz="1800" b="1" dirty="0">
                <a:effectLst/>
                <a:latin typeface="Calibri" panose="020F0502020204030204" pitchFamily="34" charset="0"/>
              </a:rPr>
              <a:t>Lina Ovalle Montoya.</a:t>
            </a:r>
          </a:p>
          <a:p>
            <a:pPr algn="l"/>
            <a:endParaRPr lang="es-CO" dirty="0"/>
          </a:p>
        </p:txBody>
      </p:sp>
      <p:sp>
        <p:nvSpPr>
          <p:cNvPr id="3" name="Cerrar llave 2">
            <a:extLst>
              <a:ext uri="{FF2B5EF4-FFF2-40B4-BE49-F238E27FC236}">
                <a16:creationId xmlns:a16="http://schemas.microsoft.com/office/drawing/2014/main" id="{642B3C5E-114A-4C99-8DC2-541DF8070B69}"/>
              </a:ext>
            </a:extLst>
          </p:cNvPr>
          <p:cNvSpPr/>
          <p:nvPr/>
        </p:nvSpPr>
        <p:spPr>
          <a:xfrm>
            <a:off x="8162925" y="1307402"/>
            <a:ext cx="247650" cy="10591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6" name="CuadroTexto 5">
            <a:extLst>
              <a:ext uri="{FF2B5EF4-FFF2-40B4-BE49-F238E27FC236}">
                <a16:creationId xmlns:a16="http://schemas.microsoft.com/office/drawing/2014/main" id="{A162CF97-D246-4C3D-9B99-ED1A681BCF1D}"/>
              </a:ext>
            </a:extLst>
          </p:cNvPr>
          <p:cNvSpPr txBox="1"/>
          <p:nvPr/>
        </p:nvSpPr>
        <p:spPr>
          <a:xfrm>
            <a:off x="8562975" y="1683070"/>
            <a:ext cx="2613985" cy="369332"/>
          </a:xfrm>
          <a:prstGeom prst="rect">
            <a:avLst/>
          </a:prstGeom>
          <a:noFill/>
        </p:spPr>
        <p:txBody>
          <a:bodyPr wrap="none" rtlCol="0">
            <a:spAutoFit/>
          </a:bodyPr>
          <a:lstStyle/>
          <a:p>
            <a:r>
              <a:rPr lang="es-CO" dirty="0"/>
              <a:t>07 de Noviembre de 2018</a:t>
            </a:r>
          </a:p>
        </p:txBody>
      </p:sp>
    </p:spTree>
    <p:extLst>
      <p:ext uri="{BB962C8B-B14F-4D97-AF65-F5344CB8AC3E}">
        <p14:creationId xmlns:p14="http://schemas.microsoft.com/office/powerpoint/2010/main" val="2502719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esultado de imagen para dibujo inicio"/>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402063" y="403251"/>
            <a:ext cx="1505095" cy="150509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419" dirty="0"/>
              <a:t>COMITÉ DE CRISIS</a:t>
            </a: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Título 1"/>
          <p:cNvSpPr txBox="1">
            <a:spLocks/>
          </p:cNvSpPr>
          <p:nvPr/>
        </p:nvSpPr>
        <p:spPr>
          <a:xfrm>
            <a:off x="838200" y="365125"/>
            <a:ext cx="6150429"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b="1" dirty="0">
                <a:solidFill>
                  <a:schemeClr val="accent1">
                    <a:lumMod val="50000"/>
                  </a:schemeClr>
                </a:solidFill>
              </a:rPr>
              <a:t>Apertura </a:t>
            </a:r>
          </a:p>
        </p:txBody>
      </p:sp>
      <p:sp>
        <p:nvSpPr>
          <p:cNvPr id="10" name="CuadroTexto 9"/>
          <p:cNvSpPr txBox="1"/>
          <p:nvPr/>
        </p:nvSpPr>
        <p:spPr>
          <a:xfrm>
            <a:off x="6657605" y="854589"/>
            <a:ext cx="1219555" cy="830997"/>
          </a:xfrm>
          <a:prstGeom prst="rect">
            <a:avLst/>
          </a:prstGeom>
          <a:noFill/>
        </p:spPr>
        <p:txBody>
          <a:bodyPr wrap="square" rtlCol="0">
            <a:spAutoFit/>
          </a:bodyPr>
          <a:lstStyle/>
          <a:p>
            <a:pPr algn="ctr"/>
            <a:r>
              <a:rPr lang="es-CO" sz="1600" b="1" dirty="0">
                <a:solidFill>
                  <a:schemeClr val="accent5">
                    <a:lumMod val="50000"/>
                  </a:schemeClr>
                </a:solidFill>
              </a:rPr>
              <a:t>16 de marzo 2020</a:t>
            </a:r>
            <a:endParaRPr lang="es-CO" sz="1600" dirty="0"/>
          </a:p>
          <a:p>
            <a:pPr algn="ctr"/>
            <a:endParaRPr lang="es-CO" sz="1600" dirty="0"/>
          </a:p>
        </p:txBody>
      </p:sp>
      <p:sp>
        <p:nvSpPr>
          <p:cNvPr id="13" name="CuadroTexto 12"/>
          <p:cNvSpPr txBox="1"/>
          <p:nvPr/>
        </p:nvSpPr>
        <p:spPr>
          <a:xfrm>
            <a:off x="2454846" y="3469302"/>
            <a:ext cx="2062044" cy="2800767"/>
          </a:xfrm>
          <a:prstGeom prst="rect">
            <a:avLst/>
          </a:prstGeom>
          <a:noFill/>
        </p:spPr>
        <p:txBody>
          <a:bodyPr wrap="square" rtlCol="0">
            <a:spAutoFit/>
          </a:bodyPr>
          <a:lstStyle/>
          <a:p>
            <a:pPr algn="ctr" fontAlgn="ctr"/>
            <a:r>
              <a:rPr lang="es-419" sz="1600" b="1" dirty="0">
                <a:solidFill>
                  <a:schemeClr val="accent5">
                    <a:lumMod val="50000"/>
                  </a:schemeClr>
                </a:solidFill>
                <a:latin typeface="Calibri" panose="020F0502020204030204" pitchFamily="34" charset="0"/>
              </a:rPr>
              <a:t>Definición de Roles:</a:t>
            </a:r>
          </a:p>
          <a:p>
            <a:pPr algn="ctr" fontAlgn="ctr"/>
            <a:r>
              <a:rPr lang="es-419" sz="1600" dirty="0">
                <a:latin typeface="Calibri" panose="020F0502020204030204" pitchFamily="34" charset="0"/>
              </a:rPr>
              <a:t>- </a:t>
            </a:r>
            <a:r>
              <a:rPr lang="es-419" sz="1600" b="1" dirty="0">
                <a:latin typeface="Calibri" panose="020F0502020204030204" pitchFamily="34" charset="0"/>
              </a:rPr>
              <a:t>Presidente</a:t>
            </a:r>
            <a:r>
              <a:rPr lang="es-419" sz="1600" dirty="0">
                <a:latin typeface="Calibri" panose="020F0502020204030204" pitchFamily="34" charset="0"/>
              </a:rPr>
              <a:t> : Sergio </a:t>
            </a:r>
            <a:r>
              <a:rPr lang="es-419" sz="1600" dirty="0" err="1">
                <a:latin typeface="Calibri" panose="020F0502020204030204" pitchFamily="34" charset="0"/>
              </a:rPr>
              <a:t>Jordan</a:t>
            </a:r>
            <a:r>
              <a:rPr lang="es-419" sz="1600" dirty="0">
                <a:latin typeface="Calibri" panose="020F0502020204030204" pitchFamily="34" charset="0"/>
              </a:rPr>
              <a:t> Quijano (Vicepresidente Administrativo y Financiero)</a:t>
            </a:r>
          </a:p>
          <a:p>
            <a:pPr algn="ctr" fontAlgn="ctr"/>
            <a:r>
              <a:rPr lang="es-419" sz="1600" dirty="0">
                <a:latin typeface="Calibri" panose="020F0502020204030204" pitchFamily="34" charset="0"/>
              </a:rPr>
              <a:t>- </a:t>
            </a:r>
            <a:r>
              <a:rPr lang="es-419" sz="1600" b="1" dirty="0">
                <a:latin typeface="Calibri" panose="020F0502020204030204" pitchFamily="34" charset="0"/>
              </a:rPr>
              <a:t>Vocero</a:t>
            </a:r>
            <a:r>
              <a:rPr lang="es-419" sz="1600" dirty="0">
                <a:latin typeface="Calibri" panose="020F0502020204030204" pitchFamily="34" charset="0"/>
              </a:rPr>
              <a:t>: Mauricio Solórzano (Vicepresidente Jurídico)</a:t>
            </a:r>
          </a:p>
          <a:p>
            <a:pPr algn="ctr"/>
            <a:endParaRPr lang="es-CO" sz="1600" dirty="0"/>
          </a:p>
        </p:txBody>
      </p:sp>
      <p:sp>
        <p:nvSpPr>
          <p:cNvPr id="15" name="CuadroTexto 14"/>
          <p:cNvSpPr txBox="1"/>
          <p:nvPr/>
        </p:nvSpPr>
        <p:spPr>
          <a:xfrm>
            <a:off x="316774" y="3594058"/>
            <a:ext cx="2100058" cy="2308324"/>
          </a:xfrm>
          <a:prstGeom prst="rect">
            <a:avLst/>
          </a:prstGeom>
          <a:noFill/>
        </p:spPr>
        <p:txBody>
          <a:bodyPr wrap="square" rtlCol="0">
            <a:spAutoFit/>
          </a:bodyPr>
          <a:lstStyle/>
          <a:p>
            <a:pPr fontAlgn="ctr"/>
            <a:r>
              <a:rPr lang="es-CO" sz="1600" b="1" dirty="0">
                <a:solidFill>
                  <a:schemeClr val="accent5">
                    <a:lumMod val="50000"/>
                  </a:schemeClr>
                </a:solidFill>
                <a:latin typeface="Calibri" panose="020F0502020204030204" pitchFamily="34" charset="0"/>
              </a:rPr>
              <a:t>Exposición del Plan de Manejo de Crisis.</a:t>
            </a:r>
            <a:r>
              <a:rPr lang="es-419" sz="1600" dirty="0">
                <a:solidFill>
                  <a:schemeClr val="accent5">
                    <a:lumMod val="50000"/>
                  </a:schemeClr>
                </a:solidFill>
                <a:latin typeface="Calibri" panose="020F0502020204030204" pitchFamily="34" charset="0"/>
              </a:rPr>
              <a:t> </a:t>
            </a:r>
            <a:r>
              <a:rPr lang="es-419" sz="1600" i="1" dirty="0">
                <a:solidFill>
                  <a:schemeClr val="accent1">
                    <a:lumMod val="75000"/>
                  </a:schemeClr>
                </a:solidFill>
                <a:latin typeface="Book Antiqua" panose="02040602050305030304" pitchFamily="18" charset="0"/>
              </a:rPr>
              <a:t>Procedimiento L-DE2-004</a:t>
            </a:r>
          </a:p>
          <a:p>
            <a:pPr fontAlgn="ctr"/>
            <a:r>
              <a:rPr lang="es-419" sz="1600" dirty="0"/>
              <a:t>-Líder de continuidad del Proceso: Jefe Oficina de Planeación  -</a:t>
            </a:r>
            <a:r>
              <a:rPr lang="es-419" sz="1600" dirty="0">
                <a:latin typeface="Calibri" panose="020F0502020204030204" pitchFamily="34" charset="0"/>
              </a:rPr>
              <a:t>Definición de plan de acción por Áreas. </a:t>
            </a:r>
          </a:p>
        </p:txBody>
      </p:sp>
      <p:cxnSp>
        <p:nvCxnSpPr>
          <p:cNvPr id="6" name="Conector recto 5"/>
          <p:cNvCxnSpPr/>
          <p:nvPr/>
        </p:nvCxnSpPr>
        <p:spPr>
          <a:xfrm>
            <a:off x="2416832" y="1702307"/>
            <a:ext cx="0" cy="4414768"/>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4658748" y="1806673"/>
            <a:ext cx="73477" cy="4414768"/>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7196823" y="1588643"/>
            <a:ext cx="59305" cy="4414768"/>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7301778" y="3155493"/>
            <a:ext cx="2655480" cy="2800767"/>
          </a:xfrm>
          <a:prstGeom prst="rect">
            <a:avLst/>
          </a:prstGeom>
          <a:noFill/>
        </p:spPr>
        <p:txBody>
          <a:bodyPr wrap="square" rtlCol="0">
            <a:spAutoFit/>
          </a:bodyPr>
          <a:lstStyle/>
          <a:p>
            <a:pPr algn="ctr" fontAlgn="ctr"/>
            <a:r>
              <a:rPr lang="es-ES" sz="1600" b="1" dirty="0">
                <a:solidFill>
                  <a:schemeClr val="accent5">
                    <a:lumMod val="50000"/>
                  </a:schemeClr>
                </a:solidFill>
                <a:latin typeface="Calibri" panose="020F0502020204030204" pitchFamily="34" charset="0"/>
              </a:rPr>
              <a:t>Suspensión de procesos</a:t>
            </a:r>
            <a:r>
              <a:rPr lang="es-ES" sz="1600" dirty="0">
                <a:latin typeface="Calibri" panose="020F0502020204030204" pitchFamily="34" charset="0"/>
              </a:rPr>
              <a:t>.</a:t>
            </a:r>
          </a:p>
          <a:p>
            <a:pPr marL="285750" indent="-285750" fontAlgn="ctr">
              <a:buFontTx/>
              <a:buChar char="-"/>
            </a:pPr>
            <a:r>
              <a:rPr lang="es-CO" sz="1600" dirty="0">
                <a:latin typeface="Calibri" panose="020F0502020204030204" pitchFamily="34" charset="0"/>
              </a:rPr>
              <a:t>ROM (A excepción de temas de urgencia)</a:t>
            </a:r>
          </a:p>
          <a:p>
            <a:pPr marL="285750" indent="-285750" fontAlgn="ctr">
              <a:buFontTx/>
              <a:buChar char="-"/>
            </a:pPr>
            <a:r>
              <a:rPr lang="es-CO" sz="1600" dirty="0">
                <a:latin typeface="Calibri" panose="020F0502020204030204" pitchFamily="34" charset="0"/>
              </a:rPr>
              <a:t>Visitas</a:t>
            </a:r>
          </a:p>
          <a:p>
            <a:pPr marL="285750" indent="-285750" fontAlgn="ctr">
              <a:buFontTx/>
              <a:buChar char="-"/>
            </a:pPr>
            <a:r>
              <a:rPr lang="es-CO" sz="1600" dirty="0">
                <a:latin typeface="Calibri" panose="020F0502020204030204" pitchFamily="34" charset="0"/>
              </a:rPr>
              <a:t>Retomas</a:t>
            </a:r>
          </a:p>
          <a:p>
            <a:pPr marL="285750" indent="-285750" fontAlgn="ctr">
              <a:buFontTx/>
              <a:buChar char="-"/>
            </a:pPr>
            <a:r>
              <a:rPr lang="es-CO" sz="1600" dirty="0">
                <a:latin typeface="Calibri" panose="020F0502020204030204" pitchFamily="34" charset="0"/>
              </a:rPr>
              <a:t>Entregas</a:t>
            </a:r>
          </a:p>
          <a:p>
            <a:pPr marL="285750" indent="-285750" fontAlgn="ctr">
              <a:buFontTx/>
              <a:buChar char="-"/>
            </a:pPr>
            <a:r>
              <a:rPr lang="es-CO" sz="1600" dirty="0">
                <a:latin typeface="Calibri" panose="020F0502020204030204" pitchFamily="34" charset="0"/>
              </a:rPr>
              <a:t>Desalojos</a:t>
            </a:r>
          </a:p>
          <a:p>
            <a:pPr marL="285750" indent="-285750" fontAlgn="ctr">
              <a:buFontTx/>
              <a:buChar char="-"/>
            </a:pPr>
            <a:r>
              <a:rPr lang="es-CO" sz="1600" dirty="0">
                <a:latin typeface="Calibri" panose="020F0502020204030204" pitchFamily="34" charset="0"/>
              </a:rPr>
              <a:t>Asambleas de sociedades, salvo excepciones autorizadas por el Jefe</a:t>
            </a:r>
            <a:endParaRPr lang="es-ES" sz="1600" dirty="0">
              <a:latin typeface="Calibri" panose="020F0502020204030204" pitchFamily="34" charset="0"/>
            </a:endParaRPr>
          </a:p>
          <a:p>
            <a:pPr algn="ctr"/>
            <a:endParaRPr lang="es-CO" sz="1600" dirty="0"/>
          </a:p>
        </p:txBody>
      </p:sp>
      <p:sp>
        <p:nvSpPr>
          <p:cNvPr id="24" name="CuadroTexto 23"/>
          <p:cNvSpPr txBox="1"/>
          <p:nvPr/>
        </p:nvSpPr>
        <p:spPr>
          <a:xfrm>
            <a:off x="4769835" y="3384445"/>
            <a:ext cx="2204305" cy="3293209"/>
          </a:xfrm>
          <a:prstGeom prst="rect">
            <a:avLst/>
          </a:prstGeom>
          <a:noFill/>
        </p:spPr>
        <p:txBody>
          <a:bodyPr wrap="square" rtlCol="0">
            <a:spAutoFit/>
          </a:bodyPr>
          <a:lstStyle/>
          <a:p>
            <a:pPr algn="ctr" fontAlgn="ctr"/>
            <a:r>
              <a:rPr lang="es-419" sz="1600" b="1" dirty="0">
                <a:solidFill>
                  <a:schemeClr val="accent5">
                    <a:lumMod val="50000"/>
                  </a:schemeClr>
                </a:solidFill>
              </a:rPr>
              <a:t>Definición de Procesos continuos con personal permanente</a:t>
            </a:r>
            <a:r>
              <a:rPr lang="es-419" sz="1600" dirty="0"/>
              <a:t>:</a:t>
            </a:r>
          </a:p>
          <a:p>
            <a:pPr marL="285750" indent="-285750" fontAlgn="ctr">
              <a:buFontTx/>
              <a:buChar char="-"/>
            </a:pPr>
            <a:r>
              <a:rPr lang="es-419" sz="1600" dirty="0">
                <a:latin typeface="Calibri" panose="020F0502020204030204" pitchFamily="34" charset="0"/>
              </a:rPr>
              <a:t>Diligencias de secuestro</a:t>
            </a:r>
          </a:p>
          <a:p>
            <a:pPr marL="285750" indent="-285750" fontAlgn="ctr">
              <a:buFontTx/>
              <a:buChar char="-"/>
            </a:pPr>
            <a:r>
              <a:rPr lang="es-419" sz="1600" dirty="0">
                <a:latin typeface="Calibri" panose="020F0502020204030204" pitchFamily="34" charset="0"/>
              </a:rPr>
              <a:t>Archivo y correspondencia</a:t>
            </a:r>
          </a:p>
          <a:p>
            <a:pPr marL="285750" indent="-285750" fontAlgn="ctr">
              <a:buFontTx/>
              <a:buChar char="-"/>
            </a:pPr>
            <a:r>
              <a:rPr lang="es-419" sz="1600" dirty="0">
                <a:latin typeface="Calibri" panose="020F0502020204030204" pitchFamily="34" charset="0"/>
              </a:rPr>
              <a:t>Gerenciales</a:t>
            </a:r>
          </a:p>
          <a:p>
            <a:pPr marL="285750" indent="-285750" fontAlgn="ctr">
              <a:buFontTx/>
              <a:buChar char="-"/>
            </a:pPr>
            <a:r>
              <a:rPr lang="es-419" sz="1600" dirty="0">
                <a:latin typeface="Calibri" panose="020F0502020204030204" pitchFamily="34" charset="0"/>
              </a:rPr>
              <a:t>Atención al ciudadano</a:t>
            </a:r>
          </a:p>
          <a:p>
            <a:pPr marL="285750" indent="-285750" fontAlgn="ctr">
              <a:buFontTx/>
              <a:buChar char="-"/>
            </a:pPr>
            <a:r>
              <a:rPr lang="es-419" sz="1600" dirty="0">
                <a:latin typeface="Calibri" panose="020F0502020204030204" pitchFamily="34" charset="0"/>
              </a:rPr>
              <a:t>Oficina de Gestión de la Información.</a:t>
            </a:r>
          </a:p>
          <a:p>
            <a:pPr algn="ctr"/>
            <a:endParaRPr lang="es-CO" sz="1600" dirty="0"/>
          </a:p>
        </p:txBody>
      </p:sp>
      <p:pic>
        <p:nvPicPr>
          <p:cNvPr id="3078" name="Picture 6" descr="Resultado de imagen para dibujo exposic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092" y="1775622"/>
            <a:ext cx="1347887" cy="134788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sultado de imagen para dibujo roles"/>
          <p:cNvPicPr>
            <a:picLocks noChangeAspect="1" noChangeArrowheads="1"/>
          </p:cNvPicPr>
          <p:nvPr/>
        </p:nvPicPr>
        <p:blipFill rotWithShape="1">
          <a:blip r:embed="rId6">
            <a:extLst>
              <a:ext uri="{28A0092B-C50C-407E-A947-70E740481C1C}">
                <a14:useLocalDpi xmlns:a14="http://schemas.microsoft.com/office/drawing/2010/main" val="0"/>
              </a:ext>
            </a:extLst>
          </a:blip>
          <a:srcRect r="788" b="33901"/>
          <a:stretch/>
        </p:blipFill>
        <p:spPr bwMode="auto">
          <a:xfrm>
            <a:off x="2441995" y="1628455"/>
            <a:ext cx="1952245" cy="14007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Resultado de imagen para dibujo continuida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89053" y="1625902"/>
            <a:ext cx="1880132" cy="188013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sultado de imagen para dibujo stop"/>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7743903" y="1685586"/>
            <a:ext cx="1369091" cy="1396240"/>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ector recto 18">
            <a:extLst>
              <a:ext uri="{FF2B5EF4-FFF2-40B4-BE49-F238E27FC236}">
                <a16:creationId xmlns:a16="http://schemas.microsoft.com/office/drawing/2014/main" id="{791C3649-2A7E-4E66-A294-FF2A0E2D117D}"/>
              </a:ext>
            </a:extLst>
          </p:cNvPr>
          <p:cNvCxnSpPr/>
          <p:nvPr/>
        </p:nvCxnSpPr>
        <p:spPr>
          <a:xfrm>
            <a:off x="9901613" y="1428035"/>
            <a:ext cx="59305" cy="4414768"/>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pic>
        <p:nvPicPr>
          <p:cNvPr id="20" name="Picture 8" descr="Resultado de imagen para dibujo oficinista">
            <a:extLst>
              <a:ext uri="{FF2B5EF4-FFF2-40B4-BE49-F238E27FC236}">
                <a16:creationId xmlns:a16="http://schemas.microsoft.com/office/drawing/2014/main" id="{86D7DE30-360D-499D-ACB0-70CC990788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70466" y="1828880"/>
            <a:ext cx="1899144" cy="1186965"/>
          </a:xfrm>
          <a:prstGeom prst="rect">
            <a:avLst/>
          </a:prstGeom>
          <a:noFill/>
          <a:extLst>
            <a:ext uri="{909E8E84-426E-40DD-AFC4-6F175D3DCCD1}">
              <a14:hiddenFill xmlns:a14="http://schemas.microsoft.com/office/drawing/2010/main">
                <a:solidFill>
                  <a:srgbClr val="FFFFFF"/>
                </a:solidFill>
              </a14:hiddenFill>
            </a:ext>
          </a:extLst>
        </p:spPr>
      </p:pic>
      <p:sp>
        <p:nvSpPr>
          <p:cNvPr id="21" name="CuadroTexto 20">
            <a:extLst>
              <a:ext uri="{FF2B5EF4-FFF2-40B4-BE49-F238E27FC236}">
                <a16:creationId xmlns:a16="http://schemas.microsoft.com/office/drawing/2014/main" id="{7CCA5FA4-7943-4AF0-AB1E-F865D9FF3CAB}"/>
              </a:ext>
            </a:extLst>
          </p:cNvPr>
          <p:cNvSpPr txBox="1"/>
          <p:nvPr/>
        </p:nvSpPr>
        <p:spPr>
          <a:xfrm>
            <a:off x="9950261" y="3455001"/>
            <a:ext cx="2179780" cy="1815882"/>
          </a:xfrm>
          <a:prstGeom prst="rect">
            <a:avLst/>
          </a:prstGeom>
          <a:noFill/>
        </p:spPr>
        <p:txBody>
          <a:bodyPr wrap="square" rtlCol="0">
            <a:spAutoFit/>
          </a:bodyPr>
          <a:lstStyle/>
          <a:p>
            <a:pPr algn="ctr" fontAlgn="ctr"/>
            <a:r>
              <a:rPr lang="es-419" sz="1600" b="1" dirty="0">
                <a:solidFill>
                  <a:schemeClr val="accent5">
                    <a:lumMod val="50000"/>
                  </a:schemeClr>
                </a:solidFill>
                <a:latin typeface="Calibri" panose="020F0502020204030204" pitchFamily="34" charset="0"/>
              </a:rPr>
              <a:t>Seguimiento Trabajo en Casa.</a:t>
            </a:r>
          </a:p>
          <a:p>
            <a:pPr marL="285750" indent="-285750" fontAlgn="ctr">
              <a:buFontTx/>
              <a:buChar char="-"/>
            </a:pPr>
            <a:r>
              <a:rPr lang="es-419" sz="1600" dirty="0">
                <a:latin typeface="Calibri" panose="020F0502020204030204" pitchFamily="34" charset="0"/>
              </a:rPr>
              <a:t>Definición de plan de trabajo y seguimiento de funcionarios.</a:t>
            </a:r>
          </a:p>
          <a:p>
            <a:pPr marL="285750" indent="-285750" fontAlgn="ctr">
              <a:buFontTx/>
              <a:buChar char="-"/>
            </a:pPr>
            <a:r>
              <a:rPr lang="es-419" sz="1600" dirty="0">
                <a:latin typeface="Calibri" panose="020F0502020204030204" pitchFamily="34" charset="0"/>
              </a:rPr>
              <a:t>Capacitaciones</a:t>
            </a:r>
            <a:endParaRPr lang="es-CO" sz="1600" dirty="0"/>
          </a:p>
        </p:txBody>
      </p:sp>
    </p:spTree>
    <p:extLst>
      <p:ext uri="{BB962C8B-B14F-4D97-AF65-F5344CB8AC3E}">
        <p14:creationId xmlns:p14="http://schemas.microsoft.com/office/powerpoint/2010/main" val="8671273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ector recto 22">
            <a:extLst>
              <a:ext uri="{FF2B5EF4-FFF2-40B4-BE49-F238E27FC236}">
                <a16:creationId xmlns:a16="http://schemas.microsoft.com/office/drawing/2014/main" id="{9B99E1E6-0E39-43B8-973D-EA188912E278}"/>
              </a:ext>
            </a:extLst>
          </p:cNvPr>
          <p:cNvCxnSpPr>
            <a:cxnSpLocks/>
          </p:cNvCxnSpPr>
          <p:nvPr/>
        </p:nvCxnSpPr>
        <p:spPr>
          <a:xfrm>
            <a:off x="6790224" y="4987636"/>
            <a:ext cx="0" cy="679739"/>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Rectángulo 1"/>
          <p:cNvSpPr/>
          <p:nvPr/>
        </p:nvSpPr>
        <p:spPr>
          <a:xfrm>
            <a:off x="0" y="6530975"/>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419"/>
              <a:t>COMITÉ DE CRISIS</a:t>
            </a: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Título 1"/>
          <p:cNvSpPr txBox="1">
            <a:spLocks/>
          </p:cNvSpPr>
          <p:nvPr/>
        </p:nvSpPr>
        <p:spPr>
          <a:xfrm>
            <a:off x="838200" y="-27305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b="1" dirty="0">
                <a:solidFill>
                  <a:schemeClr val="accent1">
                    <a:lumMod val="50000"/>
                  </a:schemeClr>
                </a:solidFill>
              </a:rPr>
              <a:t>Operación </a:t>
            </a:r>
          </a:p>
        </p:txBody>
      </p:sp>
      <p:cxnSp>
        <p:nvCxnSpPr>
          <p:cNvPr id="5" name="Conector recto 4">
            <a:extLst>
              <a:ext uri="{FF2B5EF4-FFF2-40B4-BE49-F238E27FC236}">
                <a16:creationId xmlns:a16="http://schemas.microsoft.com/office/drawing/2014/main" id="{8D77BECC-11DF-438E-BA6F-C3DD592EB257}"/>
              </a:ext>
            </a:extLst>
          </p:cNvPr>
          <p:cNvCxnSpPr/>
          <p:nvPr/>
        </p:nvCxnSpPr>
        <p:spPr>
          <a:xfrm>
            <a:off x="1104900" y="5000625"/>
            <a:ext cx="10382250" cy="0"/>
          </a:xfrm>
          <a:prstGeom prst="line">
            <a:avLst/>
          </a:prstGeom>
          <a:ln w="762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ector recto 11">
            <a:extLst>
              <a:ext uri="{FF2B5EF4-FFF2-40B4-BE49-F238E27FC236}">
                <a16:creationId xmlns:a16="http://schemas.microsoft.com/office/drawing/2014/main" id="{D52DC70B-8094-4074-B6BA-947D5A3BE0EE}"/>
              </a:ext>
            </a:extLst>
          </p:cNvPr>
          <p:cNvCxnSpPr/>
          <p:nvPr/>
        </p:nvCxnSpPr>
        <p:spPr>
          <a:xfrm flipV="1">
            <a:off x="1104900" y="4705350"/>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862A991C-408C-471A-83E5-DB96547AFAFD}"/>
              </a:ext>
            </a:extLst>
          </p:cNvPr>
          <p:cNvSpPr txBox="1"/>
          <p:nvPr/>
        </p:nvSpPr>
        <p:spPr>
          <a:xfrm>
            <a:off x="452484" y="4336018"/>
            <a:ext cx="1124860" cy="307777"/>
          </a:xfrm>
          <a:prstGeom prst="rect">
            <a:avLst/>
          </a:prstGeom>
          <a:noFill/>
        </p:spPr>
        <p:txBody>
          <a:bodyPr wrap="none" rtlCol="0">
            <a:spAutoFit/>
          </a:bodyPr>
          <a:lstStyle/>
          <a:p>
            <a:r>
              <a:rPr lang="es-CO" sz="1400" dirty="0"/>
              <a:t>17 de marzo </a:t>
            </a:r>
          </a:p>
        </p:txBody>
      </p:sp>
      <p:cxnSp>
        <p:nvCxnSpPr>
          <p:cNvPr id="31" name="Conector recto 30">
            <a:extLst>
              <a:ext uri="{FF2B5EF4-FFF2-40B4-BE49-F238E27FC236}">
                <a16:creationId xmlns:a16="http://schemas.microsoft.com/office/drawing/2014/main" id="{140E0E3D-DF65-40BA-B55E-552E9C2EE956}"/>
              </a:ext>
            </a:extLst>
          </p:cNvPr>
          <p:cNvCxnSpPr/>
          <p:nvPr/>
        </p:nvCxnSpPr>
        <p:spPr>
          <a:xfrm flipV="1">
            <a:off x="4875699" y="473046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32" name="CuadroTexto 31">
            <a:extLst>
              <a:ext uri="{FF2B5EF4-FFF2-40B4-BE49-F238E27FC236}">
                <a16:creationId xmlns:a16="http://schemas.microsoft.com/office/drawing/2014/main" id="{C7BCF8BB-4600-4014-80B8-CF78DA7FA1B2}"/>
              </a:ext>
            </a:extLst>
          </p:cNvPr>
          <p:cNvSpPr txBox="1"/>
          <p:nvPr/>
        </p:nvSpPr>
        <p:spPr>
          <a:xfrm>
            <a:off x="4223283" y="4361129"/>
            <a:ext cx="1124860" cy="307777"/>
          </a:xfrm>
          <a:prstGeom prst="rect">
            <a:avLst/>
          </a:prstGeom>
          <a:noFill/>
        </p:spPr>
        <p:txBody>
          <a:bodyPr wrap="none" rtlCol="0">
            <a:spAutoFit/>
          </a:bodyPr>
          <a:lstStyle/>
          <a:p>
            <a:r>
              <a:rPr lang="es-CO" sz="1400" dirty="0"/>
              <a:t>19 de marzo </a:t>
            </a:r>
          </a:p>
        </p:txBody>
      </p:sp>
      <p:cxnSp>
        <p:nvCxnSpPr>
          <p:cNvPr id="35" name="Conector recto 34">
            <a:extLst>
              <a:ext uri="{FF2B5EF4-FFF2-40B4-BE49-F238E27FC236}">
                <a16:creationId xmlns:a16="http://schemas.microsoft.com/office/drawing/2014/main" id="{280EA456-1501-4B76-B414-0C455E7AA97C}"/>
              </a:ext>
            </a:extLst>
          </p:cNvPr>
          <p:cNvCxnSpPr/>
          <p:nvPr/>
        </p:nvCxnSpPr>
        <p:spPr>
          <a:xfrm flipV="1">
            <a:off x="8428524" y="478761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E347E792-21CF-414D-9AD3-61E3CE2D8C18}"/>
              </a:ext>
            </a:extLst>
          </p:cNvPr>
          <p:cNvSpPr txBox="1"/>
          <p:nvPr/>
        </p:nvSpPr>
        <p:spPr>
          <a:xfrm>
            <a:off x="7776108" y="4418279"/>
            <a:ext cx="1124860" cy="307777"/>
          </a:xfrm>
          <a:prstGeom prst="rect">
            <a:avLst/>
          </a:prstGeom>
          <a:noFill/>
        </p:spPr>
        <p:txBody>
          <a:bodyPr wrap="none" rtlCol="0">
            <a:spAutoFit/>
          </a:bodyPr>
          <a:lstStyle/>
          <a:p>
            <a:r>
              <a:rPr lang="es-CO" sz="1400" dirty="0"/>
              <a:t>24 de marzo </a:t>
            </a:r>
          </a:p>
        </p:txBody>
      </p:sp>
      <p:pic>
        <p:nvPicPr>
          <p:cNvPr id="41" name="Picture 6" descr="Resultado de imagen para dibujo oficinista">
            <a:extLst>
              <a:ext uri="{FF2B5EF4-FFF2-40B4-BE49-F238E27FC236}">
                <a16:creationId xmlns:a16="http://schemas.microsoft.com/office/drawing/2014/main" id="{E0B769BB-BA14-4367-985C-00F9DD4AE41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185540" y="5186818"/>
            <a:ext cx="1077219" cy="1077219"/>
          </a:xfrm>
          <a:prstGeom prst="rect">
            <a:avLst/>
          </a:prstGeom>
          <a:noFill/>
          <a:extLst>
            <a:ext uri="{909E8E84-426E-40DD-AFC4-6F175D3DCCD1}">
              <a14:hiddenFill xmlns:a14="http://schemas.microsoft.com/office/drawing/2010/main">
                <a:solidFill>
                  <a:srgbClr val="FFFFFF"/>
                </a:solidFill>
              </a14:hiddenFill>
            </a:ext>
          </a:extLst>
        </p:spPr>
      </p:pic>
      <p:sp>
        <p:nvSpPr>
          <p:cNvPr id="42" name="CuadroTexto 41">
            <a:extLst>
              <a:ext uri="{FF2B5EF4-FFF2-40B4-BE49-F238E27FC236}">
                <a16:creationId xmlns:a16="http://schemas.microsoft.com/office/drawing/2014/main" id="{7EF4224C-321D-4ED9-9D9F-7BDA30DD6BBB}"/>
              </a:ext>
            </a:extLst>
          </p:cNvPr>
          <p:cNvSpPr txBox="1"/>
          <p:nvPr/>
        </p:nvSpPr>
        <p:spPr>
          <a:xfrm>
            <a:off x="1634682" y="6078647"/>
            <a:ext cx="2089593" cy="646331"/>
          </a:xfrm>
          <a:prstGeom prst="rect">
            <a:avLst/>
          </a:prstGeom>
          <a:noFill/>
        </p:spPr>
        <p:txBody>
          <a:bodyPr wrap="square" rtlCol="0">
            <a:spAutoFit/>
          </a:bodyPr>
          <a:lstStyle/>
          <a:p>
            <a:pPr algn="ctr"/>
            <a:r>
              <a:rPr lang="es-CO" sz="1200" b="1" dirty="0">
                <a:solidFill>
                  <a:schemeClr val="accent5">
                    <a:lumMod val="50000"/>
                  </a:schemeClr>
                </a:solidFill>
              </a:rPr>
              <a:t>Conexión de VPN.</a:t>
            </a:r>
          </a:p>
          <a:p>
            <a:pPr algn="ctr"/>
            <a:r>
              <a:rPr lang="es-CO" sz="1200" dirty="0"/>
              <a:t>100% VPN conectadas.</a:t>
            </a:r>
          </a:p>
          <a:p>
            <a:pPr algn="ctr"/>
            <a:endParaRPr lang="es-CO" sz="1200" dirty="0"/>
          </a:p>
        </p:txBody>
      </p:sp>
      <p:pic>
        <p:nvPicPr>
          <p:cNvPr id="43" name="Picture 10" descr="Resultado de imagen para dibujo pqrs">
            <a:extLst>
              <a:ext uri="{FF2B5EF4-FFF2-40B4-BE49-F238E27FC236}">
                <a16:creationId xmlns:a16="http://schemas.microsoft.com/office/drawing/2014/main" id="{70EB164A-7476-435B-8E83-5CC5E2A33516}"/>
              </a:ext>
            </a:extLst>
          </p:cNvPr>
          <p:cNvPicPr>
            <a:picLocks noChangeAspect="1" noChangeArrowheads="1"/>
          </p:cNvPicPr>
          <p:nvPr/>
        </p:nvPicPr>
        <p:blipFill>
          <a:blip r:embed="rId5" cstate="hqprint">
            <a:duotone>
              <a:schemeClr val="accent3">
                <a:shade val="45000"/>
                <a:satMod val="135000"/>
              </a:schemeClr>
              <a:prstClr val="white"/>
            </a:duotone>
            <a:extLst>
              <a:ext uri="{BEBA8EAE-BF5A-486C-A8C5-ECC9F3942E4B}">
                <a14:imgProps xmlns:a14="http://schemas.microsoft.com/office/drawing/2010/main">
                  <a14:imgLayer r:embed="rId6">
                    <a14:imgEffect>
                      <a14:backgroundRemoval t="275" b="100000" l="0" r="100000">
                        <a14:foregroundMark x1="52610" y1="57967" x2="77610" y2="34753"/>
                        <a14:foregroundMark x1="52610" y1="32143" x2="47390" y2="80357"/>
                      </a14:backgroundRemoval>
                    </a14:imgEffect>
                  </a14:imgLayer>
                </a14:imgProps>
              </a:ext>
              <a:ext uri="{28A0092B-C50C-407E-A947-70E740481C1C}">
                <a14:useLocalDpi xmlns:a14="http://schemas.microsoft.com/office/drawing/2010/main" val="0"/>
              </a:ext>
            </a:extLst>
          </a:blip>
          <a:srcRect/>
          <a:stretch>
            <a:fillRect/>
          </a:stretch>
        </p:blipFill>
        <p:spPr bwMode="auto">
          <a:xfrm>
            <a:off x="4482060" y="5247154"/>
            <a:ext cx="720605" cy="720605"/>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09738137-BF1E-471C-8E70-91CB03B030AC}"/>
              </a:ext>
            </a:extLst>
          </p:cNvPr>
          <p:cNvSpPr txBox="1"/>
          <p:nvPr/>
        </p:nvSpPr>
        <p:spPr>
          <a:xfrm>
            <a:off x="3629001" y="5980749"/>
            <a:ext cx="2586446" cy="646331"/>
          </a:xfrm>
          <a:prstGeom prst="rect">
            <a:avLst/>
          </a:prstGeom>
          <a:noFill/>
        </p:spPr>
        <p:txBody>
          <a:bodyPr wrap="square" rtlCol="0">
            <a:spAutoFit/>
          </a:bodyPr>
          <a:lstStyle/>
          <a:p>
            <a:pPr algn="ctr" fontAlgn="ctr"/>
            <a:r>
              <a:rPr lang="es-ES" sz="1200" b="1" dirty="0">
                <a:solidFill>
                  <a:schemeClr val="accent5">
                    <a:lumMod val="50000"/>
                  </a:schemeClr>
                </a:solidFill>
                <a:latin typeface="Calibri" panose="020F0502020204030204" pitchFamily="34" charset="0"/>
              </a:rPr>
              <a:t>Correspondencia, PQRS, Tutelas,</a:t>
            </a:r>
            <a:r>
              <a:rPr lang="es-419" sz="1200" dirty="0">
                <a:solidFill>
                  <a:schemeClr val="accent5">
                    <a:lumMod val="50000"/>
                  </a:schemeClr>
                </a:solidFill>
                <a:latin typeface="Calibri" panose="020F0502020204030204" pitchFamily="34" charset="0"/>
              </a:rPr>
              <a:t> </a:t>
            </a:r>
            <a:r>
              <a:rPr lang="es-ES" sz="1200" dirty="0">
                <a:latin typeface="Calibri" panose="020F0502020204030204" pitchFamily="34" charset="0"/>
              </a:rPr>
              <a:t>Procedimiento de recepción virtual</a:t>
            </a:r>
            <a:endParaRPr lang="es-419" sz="1200" dirty="0">
              <a:latin typeface="Calibri" panose="020F0502020204030204" pitchFamily="34" charset="0"/>
            </a:endParaRPr>
          </a:p>
          <a:p>
            <a:pPr algn="ctr"/>
            <a:endParaRPr lang="es-CO" sz="1200" dirty="0"/>
          </a:p>
        </p:txBody>
      </p:sp>
      <p:pic>
        <p:nvPicPr>
          <p:cNvPr id="45" name="Picture 8" descr="Resultado de imagen para dibujo firma documento">
            <a:extLst>
              <a:ext uri="{FF2B5EF4-FFF2-40B4-BE49-F238E27FC236}">
                <a16:creationId xmlns:a16="http://schemas.microsoft.com/office/drawing/2014/main" id="{9A1B2341-10FD-4970-9825-9DF197EC0AB8}"/>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06146" y="912124"/>
            <a:ext cx="907392" cy="907392"/>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5EE320D1-D4E5-49BF-B107-2C12B437FF8B}"/>
              </a:ext>
            </a:extLst>
          </p:cNvPr>
          <p:cNvSpPr txBox="1"/>
          <p:nvPr/>
        </p:nvSpPr>
        <p:spPr>
          <a:xfrm>
            <a:off x="1795015" y="1235819"/>
            <a:ext cx="7909557" cy="307777"/>
          </a:xfrm>
          <a:prstGeom prst="rect">
            <a:avLst/>
          </a:prstGeom>
          <a:noFill/>
        </p:spPr>
        <p:txBody>
          <a:bodyPr wrap="square" rtlCol="0">
            <a:spAutoFit/>
          </a:bodyPr>
          <a:lstStyle/>
          <a:p>
            <a:pPr algn="ctr"/>
            <a:r>
              <a:rPr lang="es-CO" sz="1400" b="1" dirty="0">
                <a:solidFill>
                  <a:schemeClr val="accent5">
                    <a:lumMod val="50000"/>
                  </a:schemeClr>
                </a:solidFill>
              </a:rPr>
              <a:t>Presidencia </a:t>
            </a:r>
            <a:r>
              <a:rPr lang="es-CO" sz="1400" dirty="0"/>
              <a:t>Suscripción de 54 Actos Administrativos  / 8 PQRS y requerimientos /17 actos contractuales</a:t>
            </a:r>
          </a:p>
        </p:txBody>
      </p:sp>
      <p:sp>
        <p:nvSpPr>
          <p:cNvPr id="48" name="CuadroTexto 47">
            <a:extLst>
              <a:ext uri="{FF2B5EF4-FFF2-40B4-BE49-F238E27FC236}">
                <a16:creationId xmlns:a16="http://schemas.microsoft.com/office/drawing/2014/main" id="{C7A40B20-25EB-4310-832E-BCEA74C12D42}"/>
              </a:ext>
            </a:extLst>
          </p:cNvPr>
          <p:cNvSpPr txBox="1"/>
          <p:nvPr/>
        </p:nvSpPr>
        <p:spPr>
          <a:xfrm>
            <a:off x="1631292" y="1950273"/>
            <a:ext cx="10515600" cy="553998"/>
          </a:xfrm>
          <a:prstGeom prst="rect">
            <a:avLst/>
          </a:prstGeom>
          <a:noFill/>
        </p:spPr>
        <p:txBody>
          <a:bodyPr wrap="square" rtlCol="0">
            <a:spAutoFit/>
          </a:bodyPr>
          <a:lstStyle/>
          <a:p>
            <a:pPr algn="ctr" fontAlgn="ctr"/>
            <a:r>
              <a:rPr lang="es-419" sz="1400" b="1" dirty="0">
                <a:solidFill>
                  <a:schemeClr val="accent5">
                    <a:lumMod val="50000"/>
                  </a:schemeClr>
                </a:solidFill>
                <a:latin typeface="Calibri" panose="020F0502020204030204" pitchFamily="34" charset="0"/>
              </a:rPr>
              <a:t>Vicepresidencia de Bienes </a:t>
            </a:r>
            <a:r>
              <a:rPr lang="es-419" sz="1400" dirty="0"/>
              <a:t>Técnica revisión de 800 avalúos / Estados de cuenta/Juramentos estimatorios/ revisión estimados de renta.  </a:t>
            </a:r>
          </a:p>
          <a:p>
            <a:pPr marL="285750" indent="-285750" fontAlgn="ctr">
              <a:buFontTx/>
              <a:buChar char="-"/>
            </a:pPr>
            <a:endParaRPr lang="es-CO" sz="1600" dirty="0"/>
          </a:p>
        </p:txBody>
      </p:sp>
      <p:pic>
        <p:nvPicPr>
          <p:cNvPr id="49" name="Picture 4" descr="Resultado de imagen para dibujo avaluo">
            <a:extLst>
              <a:ext uri="{FF2B5EF4-FFF2-40B4-BE49-F238E27FC236}">
                <a16:creationId xmlns:a16="http://schemas.microsoft.com/office/drawing/2014/main" id="{A5A775B0-E794-4602-9421-38B1621A0BD9}"/>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06153" y="1853386"/>
            <a:ext cx="907385" cy="69560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Resultado de imagen para dibujo abogado">
            <a:extLst>
              <a:ext uri="{FF2B5EF4-FFF2-40B4-BE49-F238E27FC236}">
                <a16:creationId xmlns:a16="http://schemas.microsoft.com/office/drawing/2014/main" id="{ED726EF4-330B-4C86-9443-BF63BBFA3E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6146" y="2441356"/>
            <a:ext cx="801743" cy="801743"/>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a:extLst>
              <a:ext uri="{FF2B5EF4-FFF2-40B4-BE49-F238E27FC236}">
                <a16:creationId xmlns:a16="http://schemas.microsoft.com/office/drawing/2014/main" id="{7353B61F-3671-4AC2-9C7E-B0A33D77A604}"/>
              </a:ext>
            </a:extLst>
          </p:cNvPr>
          <p:cNvSpPr/>
          <p:nvPr/>
        </p:nvSpPr>
        <p:spPr>
          <a:xfrm>
            <a:off x="1681209" y="2660262"/>
            <a:ext cx="10564513" cy="307777"/>
          </a:xfrm>
          <a:prstGeom prst="rect">
            <a:avLst/>
          </a:prstGeom>
        </p:spPr>
        <p:txBody>
          <a:bodyPr wrap="square">
            <a:spAutoFit/>
          </a:bodyPr>
          <a:lstStyle/>
          <a:p>
            <a:pPr algn="ctr" fontAlgn="ctr"/>
            <a:r>
              <a:rPr lang="es-ES" sz="1400" b="1" dirty="0">
                <a:solidFill>
                  <a:schemeClr val="accent5">
                    <a:lumMod val="50000"/>
                  </a:schemeClr>
                </a:solidFill>
                <a:latin typeface="Calibri" panose="020F0502020204030204" pitchFamily="34" charset="0"/>
              </a:rPr>
              <a:t>Vicepresidencia Jurídica</a:t>
            </a:r>
            <a:r>
              <a:rPr lang="es-419" sz="1400" dirty="0">
                <a:solidFill>
                  <a:schemeClr val="accent5">
                    <a:lumMod val="50000"/>
                  </a:schemeClr>
                </a:solidFill>
                <a:latin typeface="Calibri" panose="020F0502020204030204" pitchFamily="34" charset="0"/>
              </a:rPr>
              <a:t>: </a:t>
            </a:r>
            <a:r>
              <a:rPr lang="es-CO" sz="1400" dirty="0">
                <a:solidFill>
                  <a:schemeClr val="accent5">
                    <a:lumMod val="50000"/>
                  </a:schemeClr>
                </a:solidFill>
                <a:latin typeface="Calibri" panose="020F0502020204030204" pitchFamily="34" charset="0"/>
              </a:rPr>
              <a:t> </a:t>
            </a:r>
            <a:r>
              <a:rPr lang="es-419" sz="1400" dirty="0"/>
              <a:t>Normograma e informe de tutelas / 110 productos (resoluciones, conceptos, PQRS, alistamientos, saneamientos)</a:t>
            </a:r>
            <a:endParaRPr lang="es-CO" sz="1400" dirty="0"/>
          </a:p>
        </p:txBody>
      </p:sp>
      <p:sp>
        <p:nvSpPr>
          <p:cNvPr id="51" name="CuadroTexto 50">
            <a:extLst>
              <a:ext uri="{FF2B5EF4-FFF2-40B4-BE49-F238E27FC236}">
                <a16:creationId xmlns:a16="http://schemas.microsoft.com/office/drawing/2014/main" id="{0454DDB9-41C1-4C5C-AAFC-803133F7DE81}"/>
              </a:ext>
            </a:extLst>
          </p:cNvPr>
          <p:cNvSpPr txBox="1"/>
          <p:nvPr/>
        </p:nvSpPr>
        <p:spPr>
          <a:xfrm>
            <a:off x="1791294" y="3464771"/>
            <a:ext cx="10502305" cy="307777"/>
          </a:xfrm>
          <a:prstGeom prst="rect">
            <a:avLst/>
          </a:prstGeom>
          <a:noFill/>
        </p:spPr>
        <p:txBody>
          <a:bodyPr wrap="square" rtlCol="0">
            <a:spAutoFit/>
          </a:bodyPr>
          <a:lstStyle/>
          <a:p>
            <a:pPr algn="just" fontAlgn="ctr"/>
            <a:r>
              <a:rPr lang="es-ES" sz="1400" b="1" dirty="0">
                <a:solidFill>
                  <a:schemeClr val="accent5">
                    <a:lumMod val="50000"/>
                  </a:schemeClr>
                </a:solidFill>
                <a:latin typeface="Calibri" panose="020F0502020204030204" pitchFamily="34" charset="0"/>
              </a:rPr>
              <a:t>Vicepresidencia de Sociedades </a:t>
            </a:r>
            <a:r>
              <a:rPr lang="es-CO" sz="1400" dirty="0">
                <a:latin typeface="Calibri" panose="020F0502020204030204" pitchFamily="34" charset="0"/>
              </a:rPr>
              <a:t>Asambleas virtuales /</a:t>
            </a:r>
            <a:r>
              <a:rPr lang="es-419" sz="1400" dirty="0">
                <a:latin typeface="Calibri" panose="020F0502020204030204" pitchFamily="34" charset="0"/>
              </a:rPr>
              <a:t>Atención de Howard, CI Calizas, Estudio de inventario de papel/ Situación la Bendición</a:t>
            </a:r>
            <a:endParaRPr lang="es-CO" sz="1400" dirty="0"/>
          </a:p>
        </p:txBody>
      </p:sp>
      <p:pic>
        <p:nvPicPr>
          <p:cNvPr id="52" name="Picture 12" descr="Resultado de imagen para dibujo asamblea">
            <a:extLst>
              <a:ext uri="{FF2B5EF4-FFF2-40B4-BE49-F238E27FC236}">
                <a16:creationId xmlns:a16="http://schemas.microsoft.com/office/drawing/2014/main" id="{B2B5F804-84AE-4D7F-847E-ED12556F1E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2094" y="3310765"/>
            <a:ext cx="875495" cy="6566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3" name="Conector recto 52">
            <a:extLst>
              <a:ext uri="{FF2B5EF4-FFF2-40B4-BE49-F238E27FC236}">
                <a16:creationId xmlns:a16="http://schemas.microsoft.com/office/drawing/2014/main" id="{462FBA1C-4303-4BF0-B408-6A8A79462FAA}"/>
              </a:ext>
            </a:extLst>
          </p:cNvPr>
          <p:cNvCxnSpPr/>
          <p:nvPr/>
        </p:nvCxnSpPr>
        <p:spPr>
          <a:xfrm flipV="1">
            <a:off x="2933799" y="4742432"/>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4" name="CuadroTexto 53">
            <a:extLst>
              <a:ext uri="{FF2B5EF4-FFF2-40B4-BE49-F238E27FC236}">
                <a16:creationId xmlns:a16="http://schemas.microsoft.com/office/drawing/2014/main" id="{C34AB2BF-F1D6-4D92-9A0D-FFACC4B640B0}"/>
              </a:ext>
            </a:extLst>
          </p:cNvPr>
          <p:cNvSpPr txBox="1"/>
          <p:nvPr/>
        </p:nvSpPr>
        <p:spPr>
          <a:xfrm>
            <a:off x="2281383" y="4373100"/>
            <a:ext cx="1124860" cy="307777"/>
          </a:xfrm>
          <a:prstGeom prst="rect">
            <a:avLst/>
          </a:prstGeom>
          <a:noFill/>
        </p:spPr>
        <p:txBody>
          <a:bodyPr wrap="none" rtlCol="0">
            <a:spAutoFit/>
          </a:bodyPr>
          <a:lstStyle/>
          <a:p>
            <a:r>
              <a:rPr lang="es-CO" sz="1400" dirty="0"/>
              <a:t>18 de marzo </a:t>
            </a:r>
          </a:p>
        </p:txBody>
      </p:sp>
      <p:cxnSp>
        <p:nvCxnSpPr>
          <p:cNvPr id="55" name="Conector recto 54">
            <a:extLst>
              <a:ext uri="{FF2B5EF4-FFF2-40B4-BE49-F238E27FC236}">
                <a16:creationId xmlns:a16="http://schemas.microsoft.com/office/drawing/2014/main" id="{FB3142FF-AD82-41E5-9825-5381F344BCF3}"/>
              </a:ext>
            </a:extLst>
          </p:cNvPr>
          <p:cNvCxnSpPr/>
          <p:nvPr/>
        </p:nvCxnSpPr>
        <p:spPr>
          <a:xfrm flipV="1">
            <a:off x="6790224" y="476856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BE2C5F0D-D09D-44A1-A2FD-8B6437BCE5C8}"/>
              </a:ext>
            </a:extLst>
          </p:cNvPr>
          <p:cNvSpPr txBox="1"/>
          <p:nvPr/>
        </p:nvSpPr>
        <p:spPr>
          <a:xfrm>
            <a:off x="6137808" y="4399229"/>
            <a:ext cx="1124860" cy="307777"/>
          </a:xfrm>
          <a:prstGeom prst="rect">
            <a:avLst/>
          </a:prstGeom>
          <a:noFill/>
        </p:spPr>
        <p:txBody>
          <a:bodyPr wrap="none" rtlCol="0">
            <a:spAutoFit/>
          </a:bodyPr>
          <a:lstStyle/>
          <a:p>
            <a:r>
              <a:rPr lang="es-CO" sz="1400" dirty="0"/>
              <a:t>20 de marzo </a:t>
            </a:r>
          </a:p>
        </p:txBody>
      </p:sp>
      <p:cxnSp>
        <p:nvCxnSpPr>
          <p:cNvPr id="57" name="Conector recto 56">
            <a:extLst>
              <a:ext uri="{FF2B5EF4-FFF2-40B4-BE49-F238E27FC236}">
                <a16:creationId xmlns:a16="http://schemas.microsoft.com/office/drawing/2014/main" id="{A1697552-EEFC-428B-B04C-EB32E604428D}"/>
              </a:ext>
            </a:extLst>
          </p:cNvPr>
          <p:cNvCxnSpPr/>
          <p:nvPr/>
        </p:nvCxnSpPr>
        <p:spPr>
          <a:xfrm flipV="1">
            <a:off x="10352574" y="480666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8" name="CuadroTexto 57">
            <a:extLst>
              <a:ext uri="{FF2B5EF4-FFF2-40B4-BE49-F238E27FC236}">
                <a16:creationId xmlns:a16="http://schemas.microsoft.com/office/drawing/2014/main" id="{A7F25570-A753-4661-9A94-2BB295FF6A89}"/>
              </a:ext>
            </a:extLst>
          </p:cNvPr>
          <p:cNvSpPr txBox="1"/>
          <p:nvPr/>
        </p:nvSpPr>
        <p:spPr>
          <a:xfrm>
            <a:off x="9700158" y="4437329"/>
            <a:ext cx="1124860" cy="307777"/>
          </a:xfrm>
          <a:prstGeom prst="rect">
            <a:avLst/>
          </a:prstGeom>
          <a:noFill/>
        </p:spPr>
        <p:txBody>
          <a:bodyPr wrap="none" rtlCol="0">
            <a:spAutoFit/>
          </a:bodyPr>
          <a:lstStyle/>
          <a:p>
            <a:r>
              <a:rPr lang="es-CO" sz="1400" dirty="0"/>
              <a:t>25 de marzo </a:t>
            </a:r>
          </a:p>
        </p:txBody>
      </p:sp>
      <p:sp>
        <p:nvSpPr>
          <p:cNvPr id="19" name="Abrir llave 18">
            <a:extLst>
              <a:ext uri="{FF2B5EF4-FFF2-40B4-BE49-F238E27FC236}">
                <a16:creationId xmlns:a16="http://schemas.microsoft.com/office/drawing/2014/main" id="{1C2E3499-92B3-436A-BA5A-2992A0247835}"/>
              </a:ext>
            </a:extLst>
          </p:cNvPr>
          <p:cNvSpPr/>
          <p:nvPr/>
        </p:nvSpPr>
        <p:spPr>
          <a:xfrm rot="16200000">
            <a:off x="6286478" y="-1484378"/>
            <a:ext cx="317500" cy="110514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63" name="CuadroTexto 62">
            <a:extLst>
              <a:ext uri="{FF2B5EF4-FFF2-40B4-BE49-F238E27FC236}">
                <a16:creationId xmlns:a16="http://schemas.microsoft.com/office/drawing/2014/main" id="{B6260A3B-9FC7-456E-A240-C7610646F1F4}"/>
              </a:ext>
            </a:extLst>
          </p:cNvPr>
          <p:cNvSpPr txBox="1"/>
          <p:nvPr/>
        </p:nvSpPr>
        <p:spPr>
          <a:xfrm>
            <a:off x="5499495" y="5638649"/>
            <a:ext cx="2586446" cy="276999"/>
          </a:xfrm>
          <a:prstGeom prst="rect">
            <a:avLst/>
          </a:prstGeom>
          <a:noFill/>
        </p:spPr>
        <p:txBody>
          <a:bodyPr wrap="square" rtlCol="0">
            <a:spAutoFit/>
          </a:bodyPr>
          <a:lstStyle/>
          <a:p>
            <a:pPr algn="ctr" fontAlgn="ctr"/>
            <a:r>
              <a:rPr lang="es-ES" sz="1200" b="1" dirty="0">
                <a:solidFill>
                  <a:schemeClr val="accent5">
                    <a:lumMod val="50000"/>
                  </a:schemeClr>
                </a:solidFill>
                <a:latin typeface="Calibri" panose="020F0502020204030204" pitchFamily="34" charset="0"/>
              </a:rPr>
              <a:t>Aislamiento Obligatorio</a:t>
            </a:r>
            <a:endParaRPr lang="es-CO" sz="1200" dirty="0"/>
          </a:p>
        </p:txBody>
      </p:sp>
      <p:pic>
        <p:nvPicPr>
          <p:cNvPr id="27" name="Imagen 26" descr="Imagen que contiene dibujo&#10;&#10;Descripción generada automáticamente">
            <a:extLst>
              <a:ext uri="{FF2B5EF4-FFF2-40B4-BE49-F238E27FC236}">
                <a16:creationId xmlns:a16="http://schemas.microsoft.com/office/drawing/2014/main" id="{74AB06AB-8CF5-4891-9D99-88AE536B5B66}"/>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8885400" y="5214608"/>
            <a:ext cx="1192050" cy="806620"/>
          </a:xfrm>
          <a:prstGeom prst="rect">
            <a:avLst/>
          </a:prstGeom>
        </p:spPr>
      </p:pic>
      <p:sp>
        <p:nvSpPr>
          <p:cNvPr id="66" name="CuadroTexto 65">
            <a:extLst>
              <a:ext uri="{FF2B5EF4-FFF2-40B4-BE49-F238E27FC236}">
                <a16:creationId xmlns:a16="http://schemas.microsoft.com/office/drawing/2014/main" id="{76F95695-27C8-439A-BF29-868EA3A58030}"/>
              </a:ext>
            </a:extLst>
          </p:cNvPr>
          <p:cNvSpPr txBox="1"/>
          <p:nvPr/>
        </p:nvSpPr>
        <p:spPr>
          <a:xfrm>
            <a:off x="7860745" y="6057810"/>
            <a:ext cx="3312079" cy="646331"/>
          </a:xfrm>
          <a:prstGeom prst="rect">
            <a:avLst/>
          </a:prstGeom>
          <a:noFill/>
        </p:spPr>
        <p:txBody>
          <a:bodyPr wrap="square" rtlCol="0">
            <a:spAutoFit/>
          </a:bodyPr>
          <a:lstStyle/>
          <a:p>
            <a:pPr algn="ctr" fontAlgn="ctr"/>
            <a:r>
              <a:rPr lang="es-ES" sz="1200" b="1" dirty="0">
                <a:solidFill>
                  <a:schemeClr val="accent5">
                    <a:lumMod val="50000"/>
                  </a:schemeClr>
                </a:solidFill>
                <a:latin typeface="Calibri" panose="020F0502020204030204" pitchFamily="34" charset="0"/>
              </a:rPr>
              <a:t>Mesas de Trabajo Venta Masiva,</a:t>
            </a:r>
            <a:r>
              <a:rPr lang="es-419" sz="1200" dirty="0">
                <a:solidFill>
                  <a:schemeClr val="accent5">
                    <a:lumMod val="50000"/>
                  </a:schemeClr>
                </a:solidFill>
                <a:latin typeface="Calibri" panose="020F0502020204030204" pitchFamily="34" charset="0"/>
              </a:rPr>
              <a:t> </a:t>
            </a:r>
            <a:r>
              <a:rPr lang="es-ES" sz="1200" dirty="0">
                <a:latin typeface="Calibri" panose="020F0502020204030204" pitchFamily="34" charset="0"/>
              </a:rPr>
              <a:t>Primeras mesas de trabajo estructurador</a:t>
            </a:r>
            <a:endParaRPr lang="es-419" sz="1200" dirty="0">
              <a:latin typeface="Calibri" panose="020F0502020204030204" pitchFamily="34" charset="0"/>
            </a:endParaRPr>
          </a:p>
          <a:p>
            <a:pPr algn="ctr"/>
            <a:endParaRPr lang="es-CO" sz="1200" dirty="0"/>
          </a:p>
        </p:txBody>
      </p:sp>
    </p:spTree>
    <p:extLst>
      <p:ext uri="{BB962C8B-B14F-4D97-AF65-F5344CB8AC3E}">
        <p14:creationId xmlns:p14="http://schemas.microsoft.com/office/powerpoint/2010/main" val="1589366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ector recto 22">
            <a:extLst>
              <a:ext uri="{FF2B5EF4-FFF2-40B4-BE49-F238E27FC236}">
                <a16:creationId xmlns:a16="http://schemas.microsoft.com/office/drawing/2014/main" id="{9B99E1E6-0E39-43B8-973D-EA188912E278}"/>
              </a:ext>
            </a:extLst>
          </p:cNvPr>
          <p:cNvCxnSpPr>
            <a:cxnSpLocks/>
          </p:cNvCxnSpPr>
          <p:nvPr/>
        </p:nvCxnSpPr>
        <p:spPr>
          <a:xfrm>
            <a:off x="6371124" y="3482686"/>
            <a:ext cx="0" cy="679739"/>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Rectángulo 1"/>
          <p:cNvSpPr/>
          <p:nvPr/>
        </p:nvSpPr>
        <p:spPr>
          <a:xfrm>
            <a:off x="0" y="6530975"/>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419"/>
              <a:t>COMITÉ DE CRISIS</a:t>
            </a: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Título 1"/>
          <p:cNvSpPr txBox="1">
            <a:spLocks/>
          </p:cNvSpPr>
          <p:nvPr/>
        </p:nvSpPr>
        <p:spPr>
          <a:xfrm>
            <a:off x="831849" y="386424"/>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b="1" dirty="0">
                <a:solidFill>
                  <a:schemeClr val="accent1">
                    <a:lumMod val="50000"/>
                  </a:schemeClr>
                </a:solidFill>
              </a:rPr>
              <a:t>Puntos Críticos  </a:t>
            </a:r>
          </a:p>
        </p:txBody>
      </p:sp>
      <p:cxnSp>
        <p:nvCxnSpPr>
          <p:cNvPr id="5" name="Conector recto 4">
            <a:extLst>
              <a:ext uri="{FF2B5EF4-FFF2-40B4-BE49-F238E27FC236}">
                <a16:creationId xmlns:a16="http://schemas.microsoft.com/office/drawing/2014/main" id="{8D77BECC-11DF-438E-BA6F-C3DD592EB257}"/>
              </a:ext>
            </a:extLst>
          </p:cNvPr>
          <p:cNvCxnSpPr>
            <a:cxnSpLocks/>
          </p:cNvCxnSpPr>
          <p:nvPr/>
        </p:nvCxnSpPr>
        <p:spPr>
          <a:xfrm>
            <a:off x="685800" y="3495675"/>
            <a:ext cx="11315700" cy="0"/>
          </a:xfrm>
          <a:prstGeom prst="line">
            <a:avLst/>
          </a:prstGeom>
          <a:ln w="762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ector recto 11">
            <a:extLst>
              <a:ext uri="{FF2B5EF4-FFF2-40B4-BE49-F238E27FC236}">
                <a16:creationId xmlns:a16="http://schemas.microsoft.com/office/drawing/2014/main" id="{D52DC70B-8094-4074-B6BA-947D5A3BE0EE}"/>
              </a:ext>
            </a:extLst>
          </p:cNvPr>
          <p:cNvCxnSpPr/>
          <p:nvPr/>
        </p:nvCxnSpPr>
        <p:spPr>
          <a:xfrm flipV="1">
            <a:off x="685800" y="3200400"/>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862A991C-408C-471A-83E5-DB96547AFAFD}"/>
              </a:ext>
            </a:extLst>
          </p:cNvPr>
          <p:cNvSpPr txBox="1"/>
          <p:nvPr/>
        </p:nvSpPr>
        <p:spPr>
          <a:xfrm>
            <a:off x="33384" y="2831068"/>
            <a:ext cx="1124860" cy="307777"/>
          </a:xfrm>
          <a:prstGeom prst="rect">
            <a:avLst/>
          </a:prstGeom>
          <a:noFill/>
        </p:spPr>
        <p:txBody>
          <a:bodyPr wrap="none" rtlCol="0">
            <a:spAutoFit/>
          </a:bodyPr>
          <a:lstStyle/>
          <a:p>
            <a:r>
              <a:rPr lang="es-CO" sz="1400" dirty="0"/>
              <a:t>17 de marzo </a:t>
            </a:r>
          </a:p>
        </p:txBody>
      </p:sp>
      <p:cxnSp>
        <p:nvCxnSpPr>
          <p:cNvPr id="31" name="Conector recto 30">
            <a:extLst>
              <a:ext uri="{FF2B5EF4-FFF2-40B4-BE49-F238E27FC236}">
                <a16:creationId xmlns:a16="http://schemas.microsoft.com/office/drawing/2014/main" id="{140E0E3D-DF65-40BA-B55E-552E9C2EE956}"/>
              </a:ext>
            </a:extLst>
          </p:cNvPr>
          <p:cNvCxnSpPr/>
          <p:nvPr/>
        </p:nvCxnSpPr>
        <p:spPr>
          <a:xfrm flipV="1">
            <a:off x="4456599" y="322551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32" name="CuadroTexto 31">
            <a:extLst>
              <a:ext uri="{FF2B5EF4-FFF2-40B4-BE49-F238E27FC236}">
                <a16:creationId xmlns:a16="http://schemas.microsoft.com/office/drawing/2014/main" id="{C7BCF8BB-4600-4014-80B8-CF78DA7FA1B2}"/>
              </a:ext>
            </a:extLst>
          </p:cNvPr>
          <p:cNvSpPr txBox="1"/>
          <p:nvPr/>
        </p:nvSpPr>
        <p:spPr>
          <a:xfrm>
            <a:off x="3804183" y="2856179"/>
            <a:ext cx="1124860" cy="307777"/>
          </a:xfrm>
          <a:prstGeom prst="rect">
            <a:avLst/>
          </a:prstGeom>
          <a:noFill/>
        </p:spPr>
        <p:txBody>
          <a:bodyPr wrap="none" rtlCol="0">
            <a:spAutoFit/>
          </a:bodyPr>
          <a:lstStyle/>
          <a:p>
            <a:r>
              <a:rPr lang="es-CO" sz="1400" dirty="0"/>
              <a:t>19 de marzo </a:t>
            </a:r>
          </a:p>
        </p:txBody>
      </p:sp>
      <p:cxnSp>
        <p:nvCxnSpPr>
          <p:cNvPr id="35" name="Conector recto 34">
            <a:extLst>
              <a:ext uri="{FF2B5EF4-FFF2-40B4-BE49-F238E27FC236}">
                <a16:creationId xmlns:a16="http://schemas.microsoft.com/office/drawing/2014/main" id="{280EA456-1501-4B76-B414-0C455E7AA97C}"/>
              </a:ext>
            </a:extLst>
          </p:cNvPr>
          <p:cNvCxnSpPr/>
          <p:nvPr/>
        </p:nvCxnSpPr>
        <p:spPr>
          <a:xfrm flipV="1">
            <a:off x="8809524" y="328266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36" name="CuadroTexto 35">
            <a:extLst>
              <a:ext uri="{FF2B5EF4-FFF2-40B4-BE49-F238E27FC236}">
                <a16:creationId xmlns:a16="http://schemas.microsoft.com/office/drawing/2014/main" id="{E347E792-21CF-414D-9AD3-61E3CE2D8C18}"/>
              </a:ext>
            </a:extLst>
          </p:cNvPr>
          <p:cNvSpPr txBox="1"/>
          <p:nvPr/>
        </p:nvSpPr>
        <p:spPr>
          <a:xfrm>
            <a:off x="8157108" y="2913329"/>
            <a:ext cx="1124860" cy="307777"/>
          </a:xfrm>
          <a:prstGeom prst="rect">
            <a:avLst/>
          </a:prstGeom>
          <a:noFill/>
        </p:spPr>
        <p:txBody>
          <a:bodyPr wrap="none" rtlCol="0">
            <a:spAutoFit/>
          </a:bodyPr>
          <a:lstStyle/>
          <a:p>
            <a:r>
              <a:rPr lang="es-CO" sz="1400" dirty="0"/>
              <a:t>24 de marzo </a:t>
            </a:r>
          </a:p>
        </p:txBody>
      </p:sp>
      <p:cxnSp>
        <p:nvCxnSpPr>
          <p:cNvPr id="53" name="Conector recto 52">
            <a:extLst>
              <a:ext uri="{FF2B5EF4-FFF2-40B4-BE49-F238E27FC236}">
                <a16:creationId xmlns:a16="http://schemas.microsoft.com/office/drawing/2014/main" id="{462FBA1C-4303-4BF0-B408-6A8A79462FAA}"/>
              </a:ext>
            </a:extLst>
          </p:cNvPr>
          <p:cNvCxnSpPr/>
          <p:nvPr/>
        </p:nvCxnSpPr>
        <p:spPr>
          <a:xfrm flipV="1">
            <a:off x="2514699" y="3237482"/>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4" name="CuadroTexto 53">
            <a:extLst>
              <a:ext uri="{FF2B5EF4-FFF2-40B4-BE49-F238E27FC236}">
                <a16:creationId xmlns:a16="http://schemas.microsoft.com/office/drawing/2014/main" id="{C34AB2BF-F1D6-4D92-9A0D-FFACC4B640B0}"/>
              </a:ext>
            </a:extLst>
          </p:cNvPr>
          <p:cNvSpPr txBox="1"/>
          <p:nvPr/>
        </p:nvSpPr>
        <p:spPr>
          <a:xfrm>
            <a:off x="1862283" y="2868150"/>
            <a:ext cx="1124860" cy="307777"/>
          </a:xfrm>
          <a:prstGeom prst="rect">
            <a:avLst/>
          </a:prstGeom>
          <a:noFill/>
        </p:spPr>
        <p:txBody>
          <a:bodyPr wrap="none" rtlCol="0">
            <a:spAutoFit/>
          </a:bodyPr>
          <a:lstStyle/>
          <a:p>
            <a:r>
              <a:rPr lang="es-CO" sz="1400" dirty="0"/>
              <a:t>18 de marzo </a:t>
            </a:r>
          </a:p>
        </p:txBody>
      </p:sp>
      <p:cxnSp>
        <p:nvCxnSpPr>
          <p:cNvPr id="55" name="Conector recto 54">
            <a:extLst>
              <a:ext uri="{FF2B5EF4-FFF2-40B4-BE49-F238E27FC236}">
                <a16:creationId xmlns:a16="http://schemas.microsoft.com/office/drawing/2014/main" id="{FB3142FF-AD82-41E5-9825-5381F344BCF3}"/>
              </a:ext>
            </a:extLst>
          </p:cNvPr>
          <p:cNvCxnSpPr/>
          <p:nvPr/>
        </p:nvCxnSpPr>
        <p:spPr>
          <a:xfrm flipV="1">
            <a:off x="6371124" y="326361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BE2C5F0D-D09D-44A1-A2FD-8B6437BCE5C8}"/>
              </a:ext>
            </a:extLst>
          </p:cNvPr>
          <p:cNvSpPr txBox="1"/>
          <p:nvPr/>
        </p:nvSpPr>
        <p:spPr>
          <a:xfrm>
            <a:off x="5718708" y="2894279"/>
            <a:ext cx="1124860" cy="307777"/>
          </a:xfrm>
          <a:prstGeom prst="rect">
            <a:avLst/>
          </a:prstGeom>
          <a:noFill/>
        </p:spPr>
        <p:txBody>
          <a:bodyPr wrap="none" rtlCol="0">
            <a:spAutoFit/>
          </a:bodyPr>
          <a:lstStyle/>
          <a:p>
            <a:r>
              <a:rPr lang="es-CO" sz="1400" dirty="0"/>
              <a:t>20 de marzo </a:t>
            </a:r>
          </a:p>
        </p:txBody>
      </p:sp>
      <p:cxnSp>
        <p:nvCxnSpPr>
          <p:cNvPr id="57" name="Conector recto 56">
            <a:extLst>
              <a:ext uri="{FF2B5EF4-FFF2-40B4-BE49-F238E27FC236}">
                <a16:creationId xmlns:a16="http://schemas.microsoft.com/office/drawing/2014/main" id="{A1697552-EEFC-428B-B04C-EB32E604428D}"/>
              </a:ext>
            </a:extLst>
          </p:cNvPr>
          <p:cNvCxnSpPr/>
          <p:nvPr/>
        </p:nvCxnSpPr>
        <p:spPr>
          <a:xfrm flipV="1">
            <a:off x="10866924" y="3301711"/>
            <a:ext cx="0" cy="180975"/>
          </a:xfrm>
          <a:prstGeom prst="line">
            <a:avLst/>
          </a:prstGeom>
        </p:spPr>
        <p:style>
          <a:lnRef idx="1">
            <a:schemeClr val="accent1"/>
          </a:lnRef>
          <a:fillRef idx="0">
            <a:schemeClr val="accent1"/>
          </a:fillRef>
          <a:effectRef idx="0">
            <a:schemeClr val="accent1"/>
          </a:effectRef>
          <a:fontRef idx="minor">
            <a:schemeClr val="tx1"/>
          </a:fontRef>
        </p:style>
      </p:cxnSp>
      <p:sp>
        <p:nvSpPr>
          <p:cNvPr id="58" name="CuadroTexto 57">
            <a:extLst>
              <a:ext uri="{FF2B5EF4-FFF2-40B4-BE49-F238E27FC236}">
                <a16:creationId xmlns:a16="http://schemas.microsoft.com/office/drawing/2014/main" id="{A7F25570-A753-4661-9A94-2BB295FF6A89}"/>
              </a:ext>
            </a:extLst>
          </p:cNvPr>
          <p:cNvSpPr txBox="1"/>
          <p:nvPr/>
        </p:nvSpPr>
        <p:spPr>
          <a:xfrm>
            <a:off x="10319283" y="2932379"/>
            <a:ext cx="1124860" cy="307777"/>
          </a:xfrm>
          <a:prstGeom prst="rect">
            <a:avLst/>
          </a:prstGeom>
          <a:noFill/>
        </p:spPr>
        <p:txBody>
          <a:bodyPr wrap="none" rtlCol="0">
            <a:spAutoFit/>
          </a:bodyPr>
          <a:lstStyle/>
          <a:p>
            <a:r>
              <a:rPr lang="es-CO" sz="1400" dirty="0"/>
              <a:t>25 de marzo </a:t>
            </a:r>
          </a:p>
        </p:txBody>
      </p:sp>
      <p:sp>
        <p:nvSpPr>
          <p:cNvPr id="63" name="CuadroTexto 62">
            <a:extLst>
              <a:ext uri="{FF2B5EF4-FFF2-40B4-BE49-F238E27FC236}">
                <a16:creationId xmlns:a16="http://schemas.microsoft.com/office/drawing/2014/main" id="{B6260A3B-9FC7-456E-A240-C7610646F1F4}"/>
              </a:ext>
            </a:extLst>
          </p:cNvPr>
          <p:cNvSpPr txBox="1"/>
          <p:nvPr/>
        </p:nvSpPr>
        <p:spPr>
          <a:xfrm>
            <a:off x="5080395" y="4133699"/>
            <a:ext cx="2586446" cy="276999"/>
          </a:xfrm>
          <a:prstGeom prst="rect">
            <a:avLst/>
          </a:prstGeom>
          <a:noFill/>
        </p:spPr>
        <p:txBody>
          <a:bodyPr wrap="square" rtlCol="0">
            <a:spAutoFit/>
          </a:bodyPr>
          <a:lstStyle/>
          <a:p>
            <a:pPr algn="ctr" fontAlgn="ctr"/>
            <a:r>
              <a:rPr lang="es-ES" sz="1200" b="1" dirty="0">
                <a:solidFill>
                  <a:schemeClr val="accent5">
                    <a:lumMod val="50000"/>
                  </a:schemeClr>
                </a:solidFill>
                <a:latin typeface="Calibri" panose="020F0502020204030204" pitchFamily="34" charset="0"/>
              </a:rPr>
              <a:t>Aislamiento Obligatorio</a:t>
            </a:r>
            <a:endParaRPr lang="es-CO" sz="1200" dirty="0"/>
          </a:p>
        </p:txBody>
      </p:sp>
      <p:sp>
        <p:nvSpPr>
          <p:cNvPr id="37" name="CuadroTexto 36">
            <a:extLst>
              <a:ext uri="{FF2B5EF4-FFF2-40B4-BE49-F238E27FC236}">
                <a16:creationId xmlns:a16="http://schemas.microsoft.com/office/drawing/2014/main" id="{1092C5E4-76CB-4C72-B45C-6CFFA491B217}"/>
              </a:ext>
            </a:extLst>
          </p:cNvPr>
          <p:cNvSpPr txBox="1"/>
          <p:nvPr/>
        </p:nvSpPr>
        <p:spPr>
          <a:xfrm>
            <a:off x="1342545" y="4437734"/>
            <a:ext cx="2265712" cy="646331"/>
          </a:xfrm>
          <a:prstGeom prst="rect">
            <a:avLst/>
          </a:prstGeom>
          <a:noFill/>
        </p:spPr>
        <p:txBody>
          <a:bodyPr wrap="square" rtlCol="0">
            <a:spAutoFit/>
          </a:bodyPr>
          <a:lstStyle/>
          <a:p>
            <a:pPr algn="ctr"/>
            <a:r>
              <a:rPr lang="es-CO" sz="1200" dirty="0"/>
              <a:t>Suspensión de diligencias de Secuestro</a:t>
            </a:r>
          </a:p>
          <a:p>
            <a:pPr algn="ctr"/>
            <a:endParaRPr lang="es-CO" sz="1200" dirty="0"/>
          </a:p>
        </p:txBody>
      </p:sp>
      <p:pic>
        <p:nvPicPr>
          <p:cNvPr id="38" name="Picture 2" descr="Resultado de imagen para logo fgn">
            <a:extLst>
              <a:ext uri="{FF2B5EF4-FFF2-40B4-BE49-F238E27FC236}">
                <a16:creationId xmlns:a16="http://schemas.microsoft.com/office/drawing/2014/main" id="{BE70EA57-0AFA-4850-B8E6-0FBEBDA32D4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268504" y="3639844"/>
            <a:ext cx="413794" cy="55613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4491DAE4-B22C-4C48-A280-7950173688AA}"/>
              </a:ext>
            </a:extLst>
          </p:cNvPr>
          <p:cNvSpPr/>
          <p:nvPr/>
        </p:nvSpPr>
        <p:spPr>
          <a:xfrm>
            <a:off x="5640041" y="2540628"/>
            <a:ext cx="1720343" cy="276999"/>
          </a:xfrm>
          <a:prstGeom prst="rect">
            <a:avLst/>
          </a:prstGeom>
        </p:spPr>
        <p:txBody>
          <a:bodyPr wrap="none">
            <a:spAutoFit/>
          </a:bodyPr>
          <a:lstStyle/>
          <a:p>
            <a:pPr algn="ctr" fontAlgn="ctr"/>
            <a:r>
              <a:rPr lang="es-419" sz="1200" dirty="0"/>
              <a:t>Destinación vehículo INS</a:t>
            </a:r>
          </a:p>
        </p:txBody>
      </p:sp>
      <p:pic>
        <p:nvPicPr>
          <p:cNvPr id="1026" name="Picture 2" descr="camioneta icono premium">
            <a:extLst>
              <a:ext uri="{FF2B5EF4-FFF2-40B4-BE49-F238E27FC236}">
                <a16:creationId xmlns:a16="http://schemas.microsoft.com/office/drawing/2014/main" id="{520E0581-F117-4AD0-B53E-D5C1596E63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7978" y="1807280"/>
            <a:ext cx="763733" cy="76373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F3206D91-4884-4B54-86E6-C28EFA57932E}"/>
              </a:ext>
            </a:extLst>
          </p:cNvPr>
          <p:cNvSpPr/>
          <p:nvPr/>
        </p:nvSpPr>
        <p:spPr>
          <a:xfrm>
            <a:off x="7861528" y="4253068"/>
            <a:ext cx="1895992" cy="830997"/>
          </a:xfrm>
          <a:prstGeom prst="rect">
            <a:avLst/>
          </a:prstGeom>
        </p:spPr>
        <p:txBody>
          <a:bodyPr wrap="square">
            <a:spAutoFit/>
          </a:bodyPr>
          <a:lstStyle/>
          <a:p>
            <a:pPr algn="ctr"/>
            <a:r>
              <a:rPr lang="es-419" sz="1200" dirty="0"/>
              <a:t>- Alistamiento de portafolio para destinación provisional a entidades territoriales – COVID-19 </a:t>
            </a:r>
            <a:endParaRPr lang="es-CO" sz="1200" dirty="0"/>
          </a:p>
        </p:txBody>
      </p:sp>
      <p:pic>
        <p:nvPicPr>
          <p:cNvPr id="26" name="Gráfico 25">
            <a:extLst>
              <a:ext uri="{FF2B5EF4-FFF2-40B4-BE49-F238E27FC236}">
                <a16:creationId xmlns:a16="http://schemas.microsoft.com/office/drawing/2014/main" id="{61C06236-85E4-42EA-83D7-32B6EEF16F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83152" y="3575412"/>
            <a:ext cx="672871" cy="672871"/>
          </a:xfrm>
          <a:prstGeom prst="rect">
            <a:avLst/>
          </a:prstGeom>
        </p:spPr>
      </p:pic>
      <p:sp>
        <p:nvSpPr>
          <p:cNvPr id="28" name="Rectángulo 27">
            <a:extLst>
              <a:ext uri="{FF2B5EF4-FFF2-40B4-BE49-F238E27FC236}">
                <a16:creationId xmlns:a16="http://schemas.microsoft.com/office/drawing/2014/main" id="{016B68A0-3E9D-45B0-B74C-41FB1A1B01C6}"/>
              </a:ext>
            </a:extLst>
          </p:cNvPr>
          <p:cNvSpPr/>
          <p:nvPr/>
        </p:nvSpPr>
        <p:spPr>
          <a:xfrm>
            <a:off x="7539785" y="5091500"/>
            <a:ext cx="2539478" cy="646331"/>
          </a:xfrm>
          <a:prstGeom prst="rect">
            <a:avLst/>
          </a:prstGeom>
        </p:spPr>
        <p:txBody>
          <a:bodyPr wrap="none">
            <a:spAutoFit/>
          </a:bodyPr>
          <a:lstStyle/>
          <a:p>
            <a:pPr algn="ctr"/>
            <a:r>
              <a:rPr lang="es-419" sz="1200" dirty="0"/>
              <a:t>-San Andrés (Hotel Mar Azul)</a:t>
            </a:r>
          </a:p>
          <a:p>
            <a:pPr algn="ctr"/>
            <a:r>
              <a:rPr lang="es-419" sz="1200" dirty="0"/>
              <a:t>- Destinación Acueducto  la Bendición</a:t>
            </a:r>
          </a:p>
          <a:p>
            <a:pPr algn="ctr"/>
            <a:r>
              <a:rPr lang="es-419" sz="1200" dirty="0"/>
              <a:t> - Yopal Hotel la Bendición </a:t>
            </a:r>
            <a:endParaRPr lang="es-CO" sz="1200" dirty="0"/>
          </a:p>
        </p:txBody>
      </p:sp>
      <p:sp>
        <p:nvSpPr>
          <p:cNvPr id="29" name="Rectángulo 28">
            <a:extLst>
              <a:ext uri="{FF2B5EF4-FFF2-40B4-BE49-F238E27FC236}">
                <a16:creationId xmlns:a16="http://schemas.microsoft.com/office/drawing/2014/main" id="{37E1B9F3-1B2D-41AF-A7CD-1AF9F048421F}"/>
              </a:ext>
            </a:extLst>
          </p:cNvPr>
          <p:cNvSpPr/>
          <p:nvPr/>
        </p:nvSpPr>
        <p:spPr>
          <a:xfrm>
            <a:off x="9837771" y="4186912"/>
            <a:ext cx="2365953" cy="461665"/>
          </a:xfrm>
          <a:prstGeom prst="rect">
            <a:avLst/>
          </a:prstGeom>
        </p:spPr>
        <p:txBody>
          <a:bodyPr wrap="square">
            <a:spAutoFit/>
          </a:bodyPr>
          <a:lstStyle/>
          <a:p>
            <a:pPr algn="just" fontAlgn="ctr"/>
            <a:r>
              <a:rPr lang="es-CO" sz="1200" dirty="0"/>
              <a:t>- Verificación suspensión de cobro de cánones de arrendamiento. </a:t>
            </a:r>
            <a:endParaRPr lang="es-419" sz="1200" dirty="0"/>
          </a:p>
        </p:txBody>
      </p:sp>
      <p:pic>
        <p:nvPicPr>
          <p:cNvPr id="40" name="Imagen 39">
            <a:extLst>
              <a:ext uri="{FF2B5EF4-FFF2-40B4-BE49-F238E27FC236}">
                <a16:creationId xmlns:a16="http://schemas.microsoft.com/office/drawing/2014/main" id="{CA5FD14A-32B7-4814-B3E6-2B6C368EE763}"/>
              </a:ext>
            </a:extLst>
          </p:cNvPr>
          <p:cNvPicPr>
            <a:picLocks noChangeAspect="1"/>
          </p:cNvPicPr>
          <p:nvPr/>
        </p:nvPicPr>
        <p:blipFill>
          <a:blip r:embed="rId8"/>
          <a:stretch>
            <a:fillRect/>
          </a:stretch>
        </p:blipFill>
        <p:spPr>
          <a:xfrm>
            <a:off x="10604229" y="3618757"/>
            <a:ext cx="554967" cy="554967"/>
          </a:xfrm>
          <a:prstGeom prst="rect">
            <a:avLst/>
          </a:prstGeom>
        </p:spPr>
      </p:pic>
      <p:sp>
        <p:nvSpPr>
          <p:cNvPr id="47" name="Rectángulo 46">
            <a:extLst>
              <a:ext uri="{FF2B5EF4-FFF2-40B4-BE49-F238E27FC236}">
                <a16:creationId xmlns:a16="http://schemas.microsoft.com/office/drawing/2014/main" id="{5D7F7FBD-D574-4BC5-8B2C-0A1339EED4BD}"/>
              </a:ext>
            </a:extLst>
          </p:cNvPr>
          <p:cNvSpPr/>
          <p:nvPr/>
        </p:nvSpPr>
        <p:spPr>
          <a:xfrm>
            <a:off x="9666701" y="4648577"/>
            <a:ext cx="2365952" cy="461665"/>
          </a:xfrm>
          <a:prstGeom prst="rect">
            <a:avLst/>
          </a:prstGeom>
        </p:spPr>
        <p:txBody>
          <a:bodyPr wrap="square">
            <a:spAutoFit/>
          </a:bodyPr>
          <a:lstStyle/>
          <a:p>
            <a:pPr marL="285750" lvl="0" indent="-285750" fontAlgn="ctr">
              <a:buFontTx/>
              <a:buChar char="-"/>
            </a:pPr>
            <a:r>
              <a:rPr lang="es-419" sz="1200" dirty="0"/>
              <a:t>Suspensión de recepción de ofertas y pujas - CISA</a:t>
            </a:r>
          </a:p>
        </p:txBody>
      </p:sp>
      <p:pic>
        <p:nvPicPr>
          <p:cNvPr id="62" name="Picture 14" descr="Resultado de imagen para dibujo contingencia">
            <a:extLst>
              <a:ext uri="{FF2B5EF4-FFF2-40B4-BE49-F238E27FC236}">
                <a16:creationId xmlns:a16="http://schemas.microsoft.com/office/drawing/2014/main" id="{6E0135BA-9B35-4266-80A5-CAC4F808FE9D}"/>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528439" y="1917353"/>
            <a:ext cx="1676348" cy="556134"/>
          </a:xfrm>
          <a:prstGeom prst="rect">
            <a:avLst/>
          </a:prstGeom>
          <a:noFill/>
          <a:extLst>
            <a:ext uri="{909E8E84-426E-40DD-AFC4-6F175D3DCCD1}">
              <a14:hiddenFill xmlns:a14="http://schemas.microsoft.com/office/drawing/2010/main">
                <a:solidFill>
                  <a:srgbClr val="FFFFFF"/>
                </a:solidFill>
              </a14:hiddenFill>
            </a:ext>
          </a:extLst>
        </p:spPr>
      </p:pic>
      <p:sp>
        <p:nvSpPr>
          <p:cNvPr id="59" name="Rectángulo 58">
            <a:extLst>
              <a:ext uri="{FF2B5EF4-FFF2-40B4-BE49-F238E27FC236}">
                <a16:creationId xmlns:a16="http://schemas.microsoft.com/office/drawing/2014/main" id="{65AB4893-C675-44F4-B6EA-F9DF104644C6}"/>
              </a:ext>
            </a:extLst>
          </p:cNvPr>
          <p:cNvSpPr/>
          <p:nvPr/>
        </p:nvSpPr>
        <p:spPr>
          <a:xfrm>
            <a:off x="2774161" y="2432614"/>
            <a:ext cx="3047996" cy="461665"/>
          </a:xfrm>
          <a:prstGeom prst="rect">
            <a:avLst/>
          </a:prstGeom>
        </p:spPr>
        <p:txBody>
          <a:bodyPr wrap="square">
            <a:spAutoFit/>
          </a:bodyPr>
          <a:lstStyle/>
          <a:p>
            <a:pPr marL="285750" lvl="0" indent="-285750" fontAlgn="ctr">
              <a:buFontTx/>
              <a:buChar char="-"/>
              <a:defRPr/>
            </a:pPr>
            <a:r>
              <a:rPr lang="es-ES" sz="1200" dirty="0">
                <a:latin typeface="Calibri" panose="020F0502020204030204" pitchFamily="34" charset="0"/>
              </a:rPr>
              <a:t>Escenarios de continuidad del negocio</a:t>
            </a:r>
          </a:p>
          <a:p>
            <a:pPr marL="285750" indent="-285750" fontAlgn="ctr">
              <a:buFontTx/>
              <a:buChar char="-"/>
              <a:defRPr/>
            </a:pPr>
            <a:r>
              <a:rPr lang="es-419" sz="1200" dirty="0">
                <a:latin typeface="Calibri" panose="020F0502020204030204" pitchFamily="34" charset="0"/>
              </a:rPr>
              <a:t>Evaluación de </a:t>
            </a:r>
            <a:r>
              <a:rPr lang="es-ES" sz="1200" dirty="0">
                <a:latin typeface="Calibri" panose="020F0502020204030204" pitchFamily="34" charset="0"/>
              </a:rPr>
              <a:t>Escenarios laborales</a:t>
            </a:r>
          </a:p>
        </p:txBody>
      </p:sp>
      <p:sp>
        <p:nvSpPr>
          <p:cNvPr id="60" name="Rectángulo 59">
            <a:extLst>
              <a:ext uri="{FF2B5EF4-FFF2-40B4-BE49-F238E27FC236}">
                <a16:creationId xmlns:a16="http://schemas.microsoft.com/office/drawing/2014/main" id="{09EE3549-181D-4DF7-8B30-4C6F30C3E470}"/>
              </a:ext>
            </a:extLst>
          </p:cNvPr>
          <p:cNvSpPr/>
          <p:nvPr/>
        </p:nvSpPr>
        <p:spPr>
          <a:xfrm>
            <a:off x="9528804" y="1585458"/>
            <a:ext cx="2572923" cy="1200329"/>
          </a:xfrm>
          <a:prstGeom prst="rect">
            <a:avLst/>
          </a:prstGeom>
        </p:spPr>
        <p:txBody>
          <a:bodyPr wrap="square">
            <a:spAutoFit/>
          </a:bodyPr>
          <a:lstStyle/>
          <a:p>
            <a:pPr marL="285750" indent="-285750" fontAlgn="ctr">
              <a:buFontTx/>
              <a:buChar char="-"/>
              <a:defRPr/>
            </a:pPr>
            <a:r>
              <a:rPr lang="es-CO" sz="1200" dirty="0"/>
              <a:t>Reubicación de personal y reasignación de Funciones</a:t>
            </a:r>
          </a:p>
          <a:p>
            <a:pPr marL="285750" indent="-285750" fontAlgn="ctr">
              <a:buFontTx/>
              <a:buChar char="-"/>
              <a:defRPr/>
            </a:pPr>
            <a:r>
              <a:rPr lang="es-CO" sz="1200" dirty="0">
                <a:latin typeface="Calibri" panose="020F0502020204030204" pitchFamily="34" charset="0"/>
              </a:rPr>
              <a:t>Propuesta de Bonificación  para funcionarios de Archivo y Correspondencia de conformidad con lineamientos presidenciales</a:t>
            </a:r>
            <a:endParaRPr lang="es-ES" sz="1200" dirty="0">
              <a:latin typeface="Calibri" panose="020F0502020204030204" pitchFamily="34" charset="0"/>
            </a:endParaRPr>
          </a:p>
        </p:txBody>
      </p:sp>
      <p:sp>
        <p:nvSpPr>
          <p:cNvPr id="34" name="Rectángulo 33">
            <a:extLst>
              <a:ext uri="{FF2B5EF4-FFF2-40B4-BE49-F238E27FC236}">
                <a16:creationId xmlns:a16="http://schemas.microsoft.com/office/drawing/2014/main" id="{EB41AD28-A977-4CD8-91AE-AE454BD9DEB9}"/>
              </a:ext>
            </a:extLst>
          </p:cNvPr>
          <p:cNvSpPr/>
          <p:nvPr/>
        </p:nvSpPr>
        <p:spPr>
          <a:xfrm>
            <a:off x="7823196" y="5788364"/>
            <a:ext cx="1972656" cy="276999"/>
          </a:xfrm>
          <a:prstGeom prst="rect">
            <a:avLst/>
          </a:prstGeom>
        </p:spPr>
        <p:txBody>
          <a:bodyPr wrap="none">
            <a:spAutoFit/>
          </a:bodyPr>
          <a:lstStyle/>
          <a:p>
            <a:pPr algn="ctr" fontAlgn="ctr"/>
            <a:r>
              <a:rPr lang="es-419" sz="1200" dirty="0"/>
              <a:t>-Turnos de Atención Notarial</a:t>
            </a:r>
          </a:p>
        </p:txBody>
      </p:sp>
    </p:spTree>
    <p:extLst>
      <p:ext uri="{BB962C8B-B14F-4D97-AF65-F5344CB8AC3E}">
        <p14:creationId xmlns:p14="http://schemas.microsoft.com/office/powerpoint/2010/main" val="15596004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127338A6-A286-413F-A601-E207291B798B}"/>
              </a:ext>
            </a:extLst>
          </p:cNvPr>
          <p:cNvSpPr/>
          <p:nvPr/>
        </p:nvSpPr>
        <p:spPr>
          <a:xfrm>
            <a:off x="470244" y="1678427"/>
            <a:ext cx="3142417" cy="461665"/>
          </a:xfrm>
          <a:prstGeom prst="rect">
            <a:avLst/>
          </a:prstGeom>
        </p:spPr>
        <p:txBody>
          <a:bodyPr wrap="square">
            <a:spAutoFit/>
          </a:bodyPr>
          <a:lstStyle/>
          <a:p>
            <a:r>
              <a:rPr lang="es-ES" sz="2400" b="1" dirty="0">
                <a:solidFill>
                  <a:srgbClr val="000A8B"/>
                </a:solidFill>
                <a:latin typeface="Arial Narrow" panose="020B0606020202030204" pitchFamily="34" charset="0"/>
              </a:rPr>
              <a:t>PLANTA ACTUAL SAE :</a:t>
            </a:r>
          </a:p>
        </p:txBody>
      </p:sp>
      <p:graphicFrame>
        <p:nvGraphicFramePr>
          <p:cNvPr id="20" name="Gráfico 19">
            <a:extLst>
              <a:ext uri="{FF2B5EF4-FFF2-40B4-BE49-F238E27FC236}">
                <a16:creationId xmlns:a16="http://schemas.microsoft.com/office/drawing/2014/main" id="{406B7B61-02F7-4551-9071-B71AB3AE10F6}"/>
              </a:ext>
            </a:extLst>
          </p:cNvPr>
          <p:cNvGraphicFramePr>
            <a:graphicFrameLocks/>
          </p:cNvGraphicFramePr>
          <p:nvPr/>
        </p:nvGraphicFramePr>
        <p:xfrm>
          <a:off x="2868495" y="1059763"/>
          <a:ext cx="7978452" cy="53721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Gráfico 20">
            <a:extLst>
              <a:ext uri="{FF2B5EF4-FFF2-40B4-BE49-F238E27FC236}">
                <a16:creationId xmlns:a16="http://schemas.microsoft.com/office/drawing/2014/main" id="{58EC8E87-FE16-4F6B-9EB7-423BEAE69CC0}"/>
              </a:ext>
            </a:extLst>
          </p:cNvPr>
          <p:cNvGraphicFramePr>
            <a:graphicFrameLocks/>
          </p:cNvGraphicFramePr>
          <p:nvPr/>
        </p:nvGraphicFramePr>
        <p:xfrm>
          <a:off x="1155527" y="1570573"/>
          <a:ext cx="10315151" cy="4360485"/>
        </p:xfrm>
        <a:graphic>
          <a:graphicData uri="http://schemas.openxmlformats.org/drawingml/2006/chart">
            <c:chart xmlns:c="http://schemas.openxmlformats.org/drawingml/2006/chart" xmlns:r="http://schemas.openxmlformats.org/officeDocument/2006/relationships" r:id="rId6"/>
          </a:graphicData>
        </a:graphic>
      </p:graphicFrame>
      <p:grpSp>
        <p:nvGrpSpPr>
          <p:cNvPr id="56" name="Grupo 55">
            <a:extLst>
              <a:ext uri="{FF2B5EF4-FFF2-40B4-BE49-F238E27FC236}">
                <a16:creationId xmlns:a16="http://schemas.microsoft.com/office/drawing/2014/main" id="{3FE001A2-D47A-43B7-A934-5FA8A83FEBA0}"/>
              </a:ext>
            </a:extLst>
          </p:cNvPr>
          <p:cNvGrpSpPr/>
          <p:nvPr/>
        </p:nvGrpSpPr>
        <p:grpSpPr>
          <a:xfrm>
            <a:off x="3899936" y="861264"/>
            <a:ext cx="5550065" cy="5502123"/>
            <a:chOff x="3899936" y="861264"/>
            <a:chExt cx="5550065" cy="5502123"/>
          </a:xfrm>
        </p:grpSpPr>
        <p:grpSp>
          <p:nvGrpSpPr>
            <p:cNvPr id="6" name="Grupo 5">
              <a:extLst>
                <a:ext uri="{FF2B5EF4-FFF2-40B4-BE49-F238E27FC236}">
                  <a16:creationId xmlns:a16="http://schemas.microsoft.com/office/drawing/2014/main" id="{0AED4C82-148A-49F7-9014-E94680192582}"/>
                </a:ext>
              </a:extLst>
            </p:cNvPr>
            <p:cNvGrpSpPr/>
            <p:nvPr/>
          </p:nvGrpSpPr>
          <p:grpSpPr>
            <a:xfrm>
              <a:off x="3899936" y="861264"/>
              <a:ext cx="5550065" cy="799848"/>
              <a:chOff x="3899936" y="861264"/>
              <a:chExt cx="5550065" cy="1253162"/>
            </a:xfrm>
          </p:grpSpPr>
          <p:sp>
            <p:nvSpPr>
              <p:cNvPr id="7" name="Rectángulo 6">
                <a:extLst>
                  <a:ext uri="{FF2B5EF4-FFF2-40B4-BE49-F238E27FC236}">
                    <a16:creationId xmlns:a16="http://schemas.microsoft.com/office/drawing/2014/main" id="{1C309800-0CA8-44FD-B3C5-33A5D5E85747}"/>
                  </a:ext>
                </a:extLst>
              </p:cNvPr>
              <p:cNvSpPr/>
              <p:nvPr/>
            </p:nvSpPr>
            <p:spPr>
              <a:xfrm>
                <a:off x="4265441" y="914097"/>
                <a:ext cx="5184560" cy="1200329"/>
              </a:xfrm>
              <a:prstGeom prst="rect">
                <a:avLst/>
              </a:prstGeom>
            </p:spPr>
            <p:txBody>
              <a:bodyPr wrap="square">
                <a:spAutoFit/>
              </a:bodyPr>
              <a:lstStyle/>
              <a:p>
                <a:r>
                  <a:rPr lang="es-ES" sz="2400" b="1" dirty="0">
                    <a:solidFill>
                      <a:srgbClr val="000A8B"/>
                    </a:solidFill>
                    <a:latin typeface="Arial Narrow" panose="020B0606020202030204" pitchFamily="34" charset="0"/>
                  </a:rPr>
                  <a:t>FUNCIONARIOS POR DEPENDENCIA :</a:t>
                </a:r>
              </a:p>
              <a:p>
                <a:endParaRPr lang="es-ES" sz="2400" b="1" dirty="0">
                  <a:solidFill>
                    <a:srgbClr val="000A8B"/>
                  </a:solidFill>
                  <a:latin typeface="Arial Narrow" panose="020B0606020202030204" pitchFamily="34" charset="0"/>
                </a:endParaRPr>
              </a:p>
              <a:p>
                <a:endParaRPr lang="es-CO" sz="2400" dirty="0">
                  <a:latin typeface="Arial Narrow" panose="020B0606020202030204" pitchFamily="34" charset="0"/>
                </a:endParaRPr>
              </a:p>
            </p:txBody>
          </p:sp>
          <p:pic>
            <p:nvPicPr>
              <p:cNvPr id="2050" name="Picture 2" descr="Resultado de imagen de VECTOR GRATIS TRABAJADOR">
                <a:extLst>
                  <a:ext uri="{FF2B5EF4-FFF2-40B4-BE49-F238E27FC236}">
                    <a16:creationId xmlns:a16="http://schemas.microsoft.com/office/drawing/2014/main" id="{6EE4C03F-4638-4FCE-9E08-324408298E2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8773" t="6331" r="4048" b="74282"/>
              <a:stretch/>
            </p:blipFill>
            <p:spPr bwMode="auto">
              <a:xfrm>
                <a:off x="3899936" y="861264"/>
                <a:ext cx="480357" cy="542086"/>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24" name="Objeto 23">
              <a:extLst>
                <a:ext uri="{FF2B5EF4-FFF2-40B4-BE49-F238E27FC236}">
                  <a16:creationId xmlns:a16="http://schemas.microsoft.com/office/drawing/2014/main" id="{CEDC68F8-C41A-4EC6-863A-8A06C607A4F5}"/>
                </a:ext>
              </a:extLst>
            </p:cNvPr>
            <p:cNvGraphicFramePr>
              <a:graphicFrameLocks noChangeAspect="1"/>
            </p:cNvGraphicFramePr>
            <p:nvPr/>
          </p:nvGraphicFramePr>
          <p:xfrm>
            <a:off x="4304421" y="1382181"/>
            <a:ext cx="4484687" cy="4981206"/>
          </p:xfrm>
          <a:graphic>
            <a:graphicData uri="http://schemas.openxmlformats.org/presentationml/2006/ole">
              <mc:AlternateContent xmlns:mc="http://schemas.openxmlformats.org/markup-compatibility/2006">
                <mc:Choice xmlns:v="urn:schemas-microsoft-com:vml" Requires="v">
                  <p:oleObj spid="_x0000_s5123" name="Worksheet" r:id="rId8" imgW="5334000" imgH="5924594" progId="Excel.Sheet.12">
                    <p:embed/>
                  </p:oleObj>
                </mc:Choice>
                <mc:Fallback>
                  <p:oleObj name="Worksheet" r:id="rId8" imgW="5334000" imgH="5924594" progId="Excel.Sheet.12">
                    <p:embed/>
                    <p:pic>
                      <p:nvPicPr>
                        <p:cNvPr id="24" name="Objeto 23">
                          <a:extLst>
                            <a:ext uri="{FF2B5EF4-FFF2-40B4-BE49-F238E27FC236}">
                              <a16:creationId xmlns:a16="http://schemas.microsoft.com/office/drawing/2014/main" id="{CEDC68F8-C41A-4EC6-863A-8A06C607A4F5}"/>
                            </a:ext>
                          </a:extLst>
                        </p:cNvPr>
                        <p:cNvPicPr/>
                        <p:nvPr/>
                      </p:nvPicPr>
                      <p:blipFill>
                        <a:blip r:embed="rId9"/>
                        <a:stretch>
                          <a:fillRect/>
                        </a:stretch>
                      </p:blipFill>
                      <p:spPr>
                        <a:xfrm>
                          <a:off x="4304421" y="1382181"/>
                          <a:ext cx="4484687" cy="4981206"/>
                        </a:xfrm>
                        <a:prstGeom prst="rect">
                          <a:avLst/>
                        </a:prstGeom>
                      </p:spPr>
                    </p:pic>
                  </p:oleObj>
                </mc:Fallback>
              </mc:AlternateContent>
            </a:graphicData>
          </a:graphic>
        </p:graphicFrame>
      </p:grpSp>
      <p:grpSp>
        <p:nvGrpSpPr>
          <p:cNvPr id="52" name="Grupo 51">
            <a:extLst>
              <a:ext uri="{FF2B5EF4-FFF2-40B4-BE49-F238E27FC236}">
                <a16:creationId xmlns:a16="http://schemas.microsoft.com/office/drawing/2014/main" id="{FDDC8B74-383F-4495-817B-3E0F4FA34448}"/>
              </a:ext>
            </a:extLst>
          </p:cNvPr>
          <p:cNvGrpSpPr/>
          <p:nvPr/>
        </p:nvGrpSpPr>
        <p:grpSpPr>
          <a:xfrm>
            <a:off x="7848600" y="1118307"/>
            <a:ext cx="4330699" cy="3379078"/>
            <a:chOff x="7848600" y="1118307"/>
            <a:chExt cx="4330699" cy="3379078"/>
          </a:xfrm>
        </p:grpSpPr>
        <p:grpSp>
          <p:nvGrpSpPr>
            <p:cNvPr id="38" name="Grupo 37">
              <a:extLst>
                <a:ext uri="{FF2B5EF4-FFF2-40B4-BE49-F238E27FC236}">
                  <a16:creationId xmlns:a16="http://schemas.microsoft.com/office/drawing/2014/main" id="{E0F1018E-362B-4E07-945C-1E32217A5F7B}"/>
                </a:ext>
              </a:extLst>
            </p:cNvPr>
            <p:cNvGrpSpPr/>
            <p:nvPr/>
          </p:nvGrpSpPr>
          <p:grpSpPr>
            <a:xfrm>
              <a:off x="8789988" y="2114426"/>
              <a:ext cx="3229109" cy="2295942"/>
              <a:chOff x="8789988" y="2114426"/>
              <a:chExt cx="3229109" cy="2295942"/>
            </a:xfrm>
          </p:grpSpPr>
          <p:grpSp>
            <p:nvGrpSpPr>
              <p:cNvPr id="17" name="Grupo 16">
                <a:extLst>
                  <a:ext uri="{FF2B5EF4-FFF2-40B4-BE49-F238E27FC236}">
                    <a16:creationId xmlns:a16="http://schemas.microsoft.com/office/drawing/2014/main" id="{C8757B8D-69DB-4322-AA5D-6DDDE6B6420F}"/>
                  </a:ext>
                </a:extLst>
              </p:cNvPr>
              <p:cNvGrpSpPr/>
              <p:nvPr/>
            </p:nvGrpSpPr>
            <p:grpSpPr>
              <a:xfrm>
                <a:off x="8789988" y="2114426"/>
                <a:ext cx="3229109" cy="2295942"/>
                <a:chOff x="8789988" y="2114426"/>
                <a:chExt cx="3229109" cy="2295942"/>
              </a:xfrm>
            </p:grpSpPr>
            <p:cxnSp>
              <p:nvCxnSpPr>
                <p:cNvPr id="12" name="Conector: angular 11">
                  <a:extLst>
                    <a:ext uri="{FF2B5EF4-FFF2-40B4-BE49-F238E27FC236}">
                      <a16:creationId xmlns:a16="http://schemas.microsoft.com/office/drawing/2014/main" id="{35BB2207-FFF1-46DA-9AE3-612EEF87BD57}"/>
                    </a:ext>
                  </a:extLst>
                </p:cNvPr>
                <p:cNvCxnSpPr/>
                <p:nvPr/>
              </p:nvCxnSpPr>
              <p:spPr>
                <a:xfrm>
                  <a:off x="8789988" y="2114426"/>
                  <a:ext cx="1317180" cy="1314574"/>
                </a:xfrm>
                <a:prstGeom prst="bentConnector3">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Conector: angular 13">
                  <a:extLst>
                    <a:ext uri="{FF2B5EF4-FFF2-40B4-BE49-F238E27FC236}">
                      <a16:creationId xmlns:a16="http://schemas.microsoft.com/office/drawing/2014/main" id="{2BB40AA4-4E30-4BEF-85DA-BE0F8E92E955}"/>
                    </a:ext>
                  </a:extLst>
                </p:cNvPr>
                <p:cNvCxnSpPr>
                  <a:cxnSpLocks/>
                </p:cNvCxnSpPr>
                <p:nvPr/>
              </p:nvCxnSpPr>
              <p:spPr>
                <a:xfrm flipV="1">
                  <a:off x="8789988" y="3429000"/>
                  <a:ext cx="1317180" cy="981368"/>
                </a:xfrm>
                <a:prstGeom prst="bentConnector3">
                  <a:avLst/>
                </a:prstGeom>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a16="http://schemas.microsoft.com/office/drawing/2014/main" id="{4B29FCD2-C17E-42D0-B618-D7BA1417036E}"/>
                    </a:ext>
                  </a:extLst>
                </p:cNvPr>
                <p:cNvSpPr txBox="1"/>
                <p:nvPr/>
              </p:nvSpPr>
              <p:spPr>
                <a:xfrm>
                  <a:off x="10202361" y="3175942"/>
                  <a:ext cx="1816736" cy="523220"/>
                </a:xfrm>
                <a:prstGeom prst="rect">
                  <a:avLst/>
                </a:prstGeom>
                <a:noFill/>
              </p:spPr>
              <p:txBody>
                <a:bodyPr wrap="square" rtlCol="0">
                  <a:spAutoFit/>
                </a:bodyPr>
                <a:lstStyle/>
                <a:p>
                  <a:pPr algn="ctr"/>
                  <a:r>
                    <a:rPr lang="es-ES" sz="1400" dirty="0">
                      <a:solidFill>
                        <a:schemeClr val="tx1">
                          <a:lumMod val="85000"/>
                          <a:lumOff val="15000"/>
                        </a:schemeClr>
                      </a:solidFill>
                    </a:rPr>
                    <a:t>Dependencias en sede principal</a:t>
                  </a:r>
                  <a:endParaRPr lang="es-CO" sz="1400" dirty="0">
                    <a:solidFill>
                      <a:schemeClr val="tx1">
                        <a:lumMod val="85000"/>
                        <a:lumOff val="15000"/>
                      </a:schemeClr>
                    </a:solidFill>
                  </a:endParaRPr>
                </a:p>
              </p:txBody>
            </p:sp>
          </p:grpSp>
          <p:cxnSp>
            <p:nvCxnSpPr>
              <p:cNvPr id="10" name="Conector: angular 9">
                <a:extLst>
                  <a:ext uri="{FF2B5EF4-FFF2-40B4-BE49-F238E27FC236}">
                    <a16:creationId xmlns:a16="http://schemas.microsoft.com/office/drawing/2014/main" id="{FDB60F3D-BC6B-4910-B871-1A106DB72B29}"/>
                  </a:ext>
                </a:extLst>
              </p:cNvPr>
              <p:cNvCxnSpPr>
                <a:cxnSpLocks/>
              </p:cNvCxnSpPr>
              <p:nvPr/>
            </p:nvCxnSpPr>
            <p:spPr>
              <a:xfrm flipV="1">
                <a:off x="8789988" y="3437553"/>
                <a:ext cx="1264873" cy="809909"/>
              </a:xfrm>
              <a:prstGeom prst="bentConnector3">
                <a:avLst>
                  <a:gd name="adj1" fmla="val 51506"/>
                </a:avLst>
              </a:prstGeom>
            </p:spPr>
            <p:style>
              <a:lnRef idx="2">
                <a:schemeClr val="accent1"/>
              </a:lnRef>
              <a:fillRef idx="0">
                <a:schemeClr val="accent1"/>
              </a:fillRef>
              <a:effectRef idx="1">
                <a:schemeClr val="accent1"/>
              </a:effectRef>
              <a:fontRef idx="minor">
                <a:schemeClr val="tx1"/>
              </a:fontRef>
            </p:style>
          </p:cxnSp>
          <p:cxnSp>
            <p:nvCxnSpPr>
              <p:cNvPr id="26" name="Conector: angular 25">
                <a:extLst>
                  <a:ext uri="{FF2B5EF4-FFF2-40B4-BE49-F238E27FC236}">
                    <a16:creationId xmlns:a16="http://schemas.microsoft.com/office/drawing/2014/main" id="{B0097A50-1145-407D-8DE8-E5AD0A6C4824}"/>
                  </a:ext>
                </a:extLst>
              </p:cNvPr>
              <p:cNvCxnSpPr>
                <a:cxnSpLocks/>
              </p:cNvCxnSpPr>
              <p:nvPr/>
            </p:nvCxnSpPr>
            <p:spPr>
              <a:xfrm flipV="1">
                <a:off x="8789988" y="3418959"/>
                <a:ext cx="1264873" cy="18593"/>
              </a:xfrm>
              <a:prstGeom prst="bentConnector3">
                <a:avLst>
                  <a:gd name="adj1" fmla="val 53012"/>
                </a:avLst>
              </a:prstGeom>
            </p:spPr>
            <p:style>
              <a:lnRef idx="2">
                <a:schemeClr val="accent1"/>
              </a:lnRef>
              <a:fillRef idx="0">
                <a:schemeClr val="accent1"/>
              </a:fillRef>
              <a:effectRef idx="1">
                <a:schemeClr val="accent1"/>
              </a:effectRef>
              <a:fontRef idx="minor">
                <a:schemeClr val="tx1"/>
              </a:fontRef>
            </p:style>
          </p:cxnSp>
        </p:grpSp>
        <p:cxnSp>
          <p:nvCxnSpPr>
            <p:cNvPr id="27" name="Conector: angular 26">
              <a:extLst>
                <a:ext uri="{FF2B5EF4-FFF2-40B4-BE49-F238E27FC236}">
                  <a16:creationId xmlns:a16="http://schemas.microsoft.com/office/drawing/2014/main" id="{D03D08E1-BA61-4B87-B3FC-14E300CDA24D}"/>
                </a:ext>
              </a:extLst>
            </p:cNvPr>
            <p:cNvCxnSpPr>
              <a:cxnSpLocks/>
            </p:cNvCxnSpPr>
            <p:nvPr/>
          </p:nvCxnSpPr>
          <p:spPr>
            <a:xfrm>
              <a:off x="8789108" y="1514252"/>
              <a:ext cx="1313673" cy="606845"/>
            </a:xfrm>
            <a:prstGeom prst="bentConnector3">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2" name="Conector: angular 31">
              <a:extLst>
                <a:ext uri="{FF2B5EF4-FFF2-40B4-BE49-F238E27FC236}">
                  <a16:creationId xmlns:a16="http://schemas.microsoft.com/office/drawing/2014/main" id="{C500478F-87E2-4092-B946-B3073EEE91CC}"/>
                </a:ext>
              </a:extLst>
            </p:cNvPr>
            <p:cNvCxnSpPr>
              <a:cxnSpLocks/>
            </p:cNvCxnSpPr>
            <p:nvPr/>
          </p:nvCxnSpPr>
          <p:spPr>
            <a:xfrm>
              <a:off x="8784721" y="1650096"/>
              <a:ext cx="1318060" cy="471001"/>
            </a:xfrm>
            <a:prstGeom prst="bentConnector3">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4" name="Conector: angular 33">
              <a:extLst>
                <a:ext uri="{FF2B5EF4-FFF2-40B4-BE49-F238E27FC236}">
                  <a16:creationId xmlns:a16="http://schemas.microsoft.com/office/drawing/2014/main" id="{57284C15-9482-4624-8A7C-CF39FEA92A46}"/>
                </a:ext>
              </a:extLst>
            </p:cNvPr>
            <p:cNvCxnSpPr>
              <a:cxnSpLocks/>
            </p:cNvCxnSpPr>
            <p:nvPr/>
          </p:nvCxnSpPr>
          <p:spPr>
            <a:xfrm>
              <a:off x="8780334" y="1974237"/>
              <a:ext cx="1322447" cy="146860"/>
            </a:xfrm>
            <a:prstGeom prst="bentConnector3">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7" name="Conector: angular 36">
              <a:extLst>
                <a:ext uri="{FF2B5EF4-FFF2-40B4-BE49-F238E27FC236}">
                  <a16:creationId xmlns:a16="http://schemas.microsoft.com/office/drawing/2014/main" id="{79F1ACDD-CF9A-4CCD-AF90-254E2AAC1471}"/>
                </a:ext>
              </a:extLst>
            </p:cNvPr>
            <p:cNvCxnSpPr>
              <a:cxnSpLocks/>
            </p:cNvCxnSpPr>
            <p:nvPr/>
          </p:nvCxnSpPr>
          <p:spPr>
            <a:xfrm flipV="1">
              <a:off x="8775947" y="2113832"/>
              <a:ext cx="1326834" cy="1142221"/>
            </a:xfrm>
            <a:prstGeom prst="bentConnector3">
              <a:avLst>
                <a:gd name="adj1" fmla="val 44975"/>
              </a:avLst>
            </a:prstGeom>
            <a:ln>
              <a:tailEnd type="triangle"/>
            </a:ln>
          </p:spPr>
          <p:style>
            <a:lnRef idx="3">
              <a:schemeClr val="accent6"/>
            </a:lnRef>
            <a:fillRef idx="0">
              <a:schemeClr val="accent6"/>
            </a:fillRef>
            <a:effectRef idx="2">
              <a:schemeClr val="accent6"/>
            </a:effectRef>
            <a:fontRef idx="minor">
              <a:schemeClr val="tx1"/>
            </a:fontRef>
          </p:style>
        </p:cxnSp>
        <p:sp>
          <p:nvSpPr>
            <p:cNvPr id="41" name="CuadroTexto 40">
              <a:extLst>
                <a:ext uri="{FF2B5EF4-FFF2-40B4-BE49-F238E27FC236}">
                  <a16:creationId xmlns:a16="http://schemas.microsoft.com/office/drawing/2014/main" id="{15BE6A56-2CAD-4078-8BF6-5CD315B7497B}"/>
                </a:ext>
              </a:extLst>
            </p:cNvPr>
            <p:cNvSpPr txBox="1"/>
            <p:nvPr/>
          </p:nvSpPr>
          <p:spPr>
            <a:xfrm>
              <a:off x="10042160" y="1626738"/>
              <a:ext cx="2137139" cy="954107"/>
            </a:xfrm>
            <a:prstGeom prst="rect">
              <a:avLst/>
            </a:prstGeom>
            <a:noFill/>
          </p:spPr>
          <p:txBody>
            <a:bodyPr wrap="square" rtlCol="0">
              <a:spAutoFit/>
            </a:bodyPr>
            <a:lstStyle/>
            <a:p>
              <a:pPr algn="ctr"/>
              <a:r>
                <a:rPr lang="es-ES" sz="1400" dirty="0">
                  <a:solidFill>
                    <a:schemeClr val="tx1">
                      <a:lumMod val="85000"/>
                      <a:lumOff val="15000"/>
                    </a:schemeClr>
                  </a:solidFill>
                </a:rPr>
                <a:t>Personal que va a la regional relacionado con atención al ciudadano y archivo y correspondencia</a:t>
              </a:r>
              <a:endParaRPr lang="es-CO" sz="1400" dirty="0">
                <a:solidFill>
                  <a:schemeClr val="tx1">
                    <a:lumMod val="85000"/>
                    <a:lumOff val="15000"/>
                  </a:schemeClr>
                </a:solidFill>
              </a:endParaRPr>
            </a:p>
          </p:txBody>
        </p:sp>
        <p:sp>
          <p:nvSpPr>
            <p:cNvPr id="40" name="CuadroTexto 39">
              <a:extLst>
                <a:ext uri="{FF2B5EF4-FFF2-40B4-BE49-F238E27FC236}">
                  <a16:creationId xmlns:a16="http://schemas.microsoft.com/office/drawing/2014/main" id="{0490AF9A-DF70-4E7C-A51A-2E6C36636FEF}"/>
                </a:ext>
              </a:extLst>
            </p:cNvPr>
            <p:cNvSpPr txBox="1"/>
            <p:nvPr/>
          </p:nvSpPr>
          <p:spPr>
            <a:xfrm>
              <a:off x="7974565" y="1472669"/>
              <a:ext cx="186961" cy="276999"/>
            </a:xfrm>
            <a:prstGeom prst="rect">
              <a:avLst/>
            </a:prstGeom>
            <a:noFill/>
          </p:spPr>
          <p:txBody>
            <a:bodyPr wrap="square" rtlCol="0">
              <a:spAutoFit/>
            </a:bodyPr>
            <a:lstStyle/>
            <a:p>
              <a:pPr algn="ctr"/>
              <a:r>
                <a:rPr lang="es-ES" sz="1200" b="1" dirty="0">
                  <a:solidFill>
                    <a:srgbClr val="FF0000"/>
                  </a:solidFill>
                </a:rPr>
                <a:t>3</a:t>
              </a:r>
              <a:endParaRPr lang="es-CO" sz="1200" b="1" dirty="0">
                <a:solidFill>
                  <a:srgbClr val="FF0000"/>
                </a:solidFill>
              </a:endParaRPr>
            </a:p>
          </p:txBody>
        </p:sp>
        <p:sp>
          <p:nvSpPr>
            <p:cNvPr id="43" name="CuadroTexto 42">
              <a:extLst>
                <a:ext uri="{FF2B5EF4-FFF2-40B4-BE49-F238E27FC236}">
                  <a16:creationId xmlns:a16="http://schemas.microsoft.com/office/drawing/2014/main" id="{7202D207-6DC6-4BBC-972C-863024D3C243}"/>
                </a:ext>
              </a:extLst>
            </p:cNvPr>
            <p:cNvSpPr txBox="1"/>
            <p:nvPr/>
          </p:nvSpPr>
          <p:spPr>
            <a:xfrm>
              <a:off x="7966847" y="1809271"/>
              <a:ext cx="186961" cy="276999"/>
            </a:xfrm>
            <a:prstGeom prst="rect">
              <a:avLst/>
            </a:prstGeom>
            <a:noFill/>
          </p:spPr>
          <p:txBody>
            <a:bodyPr wrap="square" rtlCol="0">
              <a:spAutoFit/>
            </a:bodyPr>
            <a:lstStyle/>
            <a:p>
              <a:pPr algn="ctr"/>
              <a:r>
                <a:rPr lang="es-ES" sz="1200" b="1" dirty="0">
                  <a:solidFill>
                    <a:srgbClr val="FF0000"/>
                  </a:solidFill>
                </a:rPr>
                <a:t>2</a:t>
              </a:r>
              <a:endParaRPr lang="es-CO" sz="1200" b="1" dirty="0">
                <a:solidFill>
                  <a:srgbClr val="FF0000"/>
                </a:solidFill>
              </a:endParaRPr>
            </a:p>
          </p:txBody>
        </p:sp>
        <p:sp>
          <p:nvSpPr>
            <p:cNvPr id="44" name="CuadroTexto 43">
              <a:extLst>
                <a:ext uri="{FF2B5EF4-FFF2-40B4-BE49-F238E27FC236}">
                  <a16:creationId xmlns:a16="http://schemas.microsoft.com/office/drawing/2014/main" id="{215380CF-4454-42A9-B1D2-2A6B81248756}"/>
                </a:ext>
              </a:extLst>
            </p:cNvPr>
            <p:cNvSpPr txBox="1"/>
            <p:nvPr/>
          </p:nvSpPr>
          <p:spPr>
            <a:xfrm>
              <a:off x="7966846" y="3102703"/>
              <a:ext cx="186961" cy="276999"/>
            </a:xfrm>
            <a:prstGeom prst="rect">
              <a:avLst/>
            </a:prstGeom>
            <a:noFill/>
          </p:spPr>
          <p:txBody>
            <a:bodyPr wrap="square" rtlCol="0">
              <a:spAutoFit/>
            </a:bodyPr>
            <a:lstStyle/>
            <a:p>
              <a:pPr algn="ctr"/>
              <a:r>
                <a:rPr lang="es-ES" sz="1200" b="1" dirty="0">
                  <a:solidFill>
                    <a:srgbClr val="FF0000"/>
                  </a:solidFill>
                </a:rPr>
                <a:t>2</a:t>
              </a:r>
              <a:endParaRPr lang="es-CO" sz="1200" b="1" dirty="0">
                <a:solidFill>
                  <a:srgbClr val="FF0000"/>
                </a:solidFill>
              </a:endParaRPr>
            </a:p>
          </p:txBody>
        </p:sp>
        <p:sp>
          <p:nvSpPr>
            <p:cNvPr id="45" name="CuadroTexto 44">
              <a:extLst>
                <a:ext uri="{FF2B5EF4-FFF2-40B4-BE49-F238E27FC236}">
                  <a16:creationId xmlns:a16="http://schemas.microsoft.com/office/drawing/2014/main" id="{50EE3A24-B5EB-4CE2-9C33-CA2CC1C3C5EC}"/>
                </a:ext>
              </a:extLst>
            </p:cNvPr>
            <p:cNvSpPr txBox="1"/>
            <p:nvPr/>
          </p:nvSpPr>
          <p:spPr>
            <a:xfrm>
              <a:off x="7970963" y="1322578"/>
              <a:ext cx="186961" cy="276999"/>
            </a:xfrm>
            <a:prstGeom prst="rect">
              <a:avLst/>
            </a:prstGeom>
            <a:noFill/>
          </p:spPr>
          <p:txBody>
            <a:bodyPr wrap="square" rtlCol="0">
              <a:spAutoFit/>
            </a:bodyPr>
            <a:lstStyle/>
            <a:p>
              <a:pPr algn="ctr"/>
              <a:r>
                <a:rPr lang="es-ES" sz="1200" b="1" dirty="0">
                  <a:solidFill>
                    <a:srgbClr val="FF0000"/>
                  </a:solidFill>
                </a:rPr>
                <a:t>3</a:t>
              </a:r>
              <a:endParaRPr lang="es-CO" sz="1200" b="1" dirty="0">
                <a:solidFill>
                  <a:srgbClr val="FF0000"/>
                </a:solidFill>
              </a:endParaRPr>
            </a:p>
          </p:txBody>
        </p:sp>
        <p:sp>
          <p:nvSpPr>
            <p:cNvPr id="46" name="CuadroTexto 45">
              <a:extLst>
                <a:ext uri="{FF2B5EF4-FFF2-40B4-BE49-F238E27FC236}">
                  <a16:creationId xmlns:a16="http://schemas.microsoft.com/office/drawing/2014/main" id="{7A24B9DB-CCC8-4F8F-8105-F0AA82C58A50}"/>
                </a:ext>
              </a:extLst>
            </p:cNvPr>
            <p:cNvSpPr txBox="1"/>
            <p:nvPr/>
          </p:nvSpPr>
          <p:spPr>
            <a:xfrm>
              <a:off x="7975621" y="1977371"/>
              <a:ext cx="186961" cy="276999"/>
            </a:xfrm>
            <a:prstGeom prst="rect">
              <a:avLst/>
            </a:prstGeom>
            <a:noFill/>
          </p:spPr>
          <p:txBody>
            <a:bodyPr wrap="square" rtlCol="0">
              <a:spAutoFit/>
            </a:bodyPr>
            <a:lstStyle/>
            <a:p>
              <a:pPr algn="ctr"/>
              <a:r>
                <a:rPr lang="es-ES" sz="1200" b="1" dirty="0">
                  <a:solidFill>
                    <a:srgbClr val="FF0000"/>
                  </a:solidFill>
                </a:rPr>
                <a:t>4</a:t>
              </a:r>
              <a:endParaRPr lang="es-CO" sz="1200" b="1" dirty="0">
                <a:solidFill>
                  <a:srgbClr val="FF0000"/>
                </a:solidFill>
              </a:endParaRPr>
            </a:p>
          </p:txBody>
        </p:sp>
        <p:sp>
          <p:nvSpPr>
            <p:cNvPr id="47" name="CuadroTexto 46">
              <a:extLst>
                <a:ext uri="{FF2B5EF4-FFF2-40B4-BE49-F238E27FC236}">
                  <a16:creationId xmlns:a16="http://schemas.microsoft.com/office/drawing/2014/main" id="{669CD2E0-9F63-4EAF-85E8-B3E90E1B5EC3}"/>
                </a:ext>
              </a:extLst>
            </p:cNvPr>
            <p:cNvSpPr txBox="1"/>
            <p:nvPr/>
          </p:nvSpPr>
          <p:spPr>
            <a:xfrm>
              <a:off x="7848600" y="3261278"/>
              <a:ext cx="399577" cy="276999"/>
            </a:xfrm>
            <a:prstGeom prst="rect">
              <a:avLst/>
            </a:prstGeom>
            <a:noFill/>
          </p:spPr>
          <p:txBody>
            <a:bodyPr wrap="square" rtlCol="0">
              <a:spAutoFit/>
            </a:bodyPr>
            <a:lstStyle/>
            <a:p>
              <a:pPr algn="ctr"/>
              <a:r>
                <a:rPr lang="es-ES" sz="1200" b="1" dirty="0">
                  <a:solidFill>
                    <a:srgbClr val="FF0000"/>
                  </a:solidFill>
                </a:rPr>
                <a:t>11</a:t>
              </a:r>
              <a:endParaRPr lang="es-CO" sz="1200" b="1" dirty="0">
                <a:solidFill>
                  <a:srgbClr val="FF0000"/>
                </a:solidFill>
              </a:endParaRPr>
            </a:p>
          </p:txBody>
        </p:sp>
        <p:sp>
          <p:nvSpPr>
            <p:cNvPr id="48" name="CuadroTexto 47">
              <a:extLst>
                <a:ext uri="{FF2B5EF4-FFF2-40B4-BE49-F238E27FC236}">
                  <a16:creationId xmlns:a16="http://schemas.microsoft.com/office/drawing/2014/main" id="{7CE84C91-D545-4631-B428-B472E11B2E1A}"/>
                </a:ext>
              </a:extLst>
            </p:cNvPr>
            <p:cNvSpPr txBox="1"/>
            <p:nvPr/>
          </p:nvSpPr>
          <p:spPr>
            <a:xfrm>
              <a:off x="7966845" y="4025473"/>
              <a:ext cx="186961" cy="276999"/>
            </a:xfrm>
            <a:prstGeom prst="rect">
              <a:avLst/>
            </a:prstGeom>
            <a:noFill/>
          </p:spPr>
          <p:txBody>
            <a:bodyPr wrap="square" rtlCol="0">
              <a:spAutoFit/>
            </a:bodyPr>
            <a:lstStyle/>
            <a:p>
              <a:pPr algn="ctr"/>
              <a:r>
                <a:rPr lang="es-ES" sz="1200" b="1" dirty="0">
                  <a:solidFill>
                    <a:srgbClr val="FF0000"/>
                  </a:solidFill>
                </a:rPr>
                <a:t>3</a:t>
              </a:r>
              <a:endParaRPr lang="es-CO" sz="1200" b="1" dirty="0">
                <a:solidFill>
                  <a:srgbClr val="FF0000"/>
                </a:solidFill>
              </a:endParaRPr>
            </a:p>
          </p:txBody>
        </p:sp>
        <p:sp>
          <p:nvSpPr>
            <p:cNvPr id="49" name="CuadroTexto 48">
              <a:extLst>
                <a:ext uri="{FF2B5EF4-FFF2-40B4-BE49-F238E27FC236}">
                  <a16:creationId xmlns:a16="http://schemas.microsoft.com/office/drawing/2014/main" id="{63B0A50B-C48F-44B6-B442-0786C1C89D04}"/>
                </a:ext>
              </a:extLst>
            </p:cNvPr>
            <p:cNvSpPr txBox="1"/>
            <p:nvPr/>
          </p:nvSpPr>
          <p:spPr>
            <a:xfrm>
              <a:off x="7954907" y="4220386"/>
              <a:ext cx="186961" cy="276999"/>
            </a:xfrm>
            <a:prstGeom prst="rect">
              <a:avLst/>
            </a:prstGeom>
            <a:noFill/>
          </p:spPr>
          <p:txBody>
            <a:bodyPr wrap="square" rtlCol="0">
              <a:spAutoFit/>
            </a:bodyPr>
            <a:lstStyle/>
            <a:p>
              <a:pPr algn="ctr"/>
              <a:r>
                <a:rPr lang="es-ES" sz="1200" b="1" dirty="0">
                  <a:solidFill>
                    <a:srgbClr val="FF0000"/>
                  </a:solidFill>
                </a:rPr>
                <a:t>2</a:t>
              </a:r>
              <a:endParaRPr lang="es-CO" sz="1200" b="1" dirty="0">
                <a:solidFill>
                  <a:srgbClr val="FF0000"/>
                </a:solidFill>
              </a:endParaRPr>
            </a:p>
          </p:txBody>
        </p:sp>
        <p:sp>
          <p:nvSpPr>
            <p:cNvPr id="50" name="CuadroTexto 49">
              <a:extLst>
                <a:ext uri="{FF2B5EF4-FFF2-40B4-BE49-F238E27FC236}">
                  <a16:creationId xmlns:a16="http://schemas.microsoft.com/office/drawing/2014/main" id="{8D2E8855-7CE7-4874-9548-0083EE85DB69}"/>
                </a:ext>
              </a:extLst>
            </p:cNvPr>
            <p:cNvSpPr txBox="1"/>
            <p:nvPr/>
          </p:nvSpPr>
          <p:spPr>
            <a:xfrm>
              <a:off x="10131423" y="1118307"/>
              <a:ext cx="1887673" cy="276999"/>
            </a:xfrm>
            <a:prstGeom prst="rect">
              <a:avLst/>
            </a:prstGeom>
            <a:noFill/>
          </p:spPr>
          <p:txBody>
            <a:bodyPr wrap="square" rtlCol="0">
              <a:spAutoFit/>
            </a:bodyPr>
            <a:lstStyle/>
            <a:p>
              <a:pPr algn="ctr"/>
              <a:r>
                <a:rPr lang="es-ES" sz="1200" b="1" dirty="0">
                  <a:solidFill>
                    <a:srgbClr val="FF0000"/>
                  </a:solidFill>
                </a:rPr>
                <a:t>PERSONAL EN PROMEDIO</a:t>
              </a:r>
              <a:endParaRPr lang="es-CO" sz="1200" b="1" dirty="0">
                <a:solidFill>
                  <a:srgbClr val="FF0000"/>
                </a:solidFill>
              </a:endParaRPr>
            </a:p>
          </p:txBody>
        </p:sp>
        <p:cxnSp>
          <p:nvCxnSpPr>
            <p:cNvPr id="51" name="Conector: angular 50">
              <a:extLst>
                <a:ext uri="{FF2B5EF4-FFF2-40B4-BE49-F238E27FC236}">
                  <a16:creationId xmlns:a16="http://schemas.microsoft.com/office/drawing/2014/main" id="{6A4C7ADE-DFD1-4C18-B13B-787ACF9BE9BA}"/>
                </a:ext>
              </a:extLst>
            </p:cNvPr>
            <p:cNvCxnSpPr>
              <a:stCxn id="45" idx="0"/>
              <a:endCxn id="50" idx="1"/>
            </p:cNvCxnSpPr>
            <p:nvPr/>
          </p:nvCxnSpPr>
          <p:spPr>
            <a:xfrm rot="5400000" flipH="1" flipV="1">
              <a:off x="9065048" y="256204"/>
              <a:ext cx="65771" cy="2066979"/>
            </a:xfrm>
            <a:prstGeom prst="bentConnector2">
              <a:avLst/>
            </a:prstGeom>
            <a:ln>
              <a:tailEnd type="triangle"/>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296539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6"/>
                                        </p:tgtEl>
                                      </p:cBhvr>
                                    </p:animEffect>
                                    <p:set>
                                      <p:cBhvr>
                                        <p:cTn id="17" dur="1" fill="hold">
                                          <p:stCondLst>
                                            <p:cond delay="499"/>
                                          </p:stCondLst>
                                        </p:cTn>
                                        <p:tgtEl>
                                          <p:spTgt spid="56"/>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52"/>
                                        </p:tgtEl>
                                      </p:cBhvr>
                                    </p:animEffect>
                                    <p:set>
                                      <p:cBhvr>
                                        <p:cTn id="20" dur="1" fill="hold">
                                          <p:stCondLst>
                                            <p:cond delay="499"/>
                                          </p:stCondLst>
                                        </p:cTn>
                                        <p:tgtEl>
                                          <p:spTgt spid="5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52"/>
                                        </p:tgtEl>
                                      </p:cBhvr>
                                    </p:animEffect>
                                    <p:set>
                                      <p:cBhvr>
                                        <p:cTn id="25" dur="1" fill="hold">
                                          <p:stCondLst>
                                            <p:cond delay="499"/>
                                          </p:stCondLst>
                                        </p:cTn>
                                        <p:tgtEl>
                                          <p:spTgt spid="52"/>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20"/>
                                        </p:tgtEl>
                                      </p:cBhvr>
                                    </p:animEffect>
                                    <p:set>
                                      <p:cBhvr>
                                        <p:cTn id="35" dur="1" fill="hold">
                                          <p:stCondLst>
                                            <p:cond delay="499"/>
                                          </p:stCondLst>
                                        </p:cTn>
                                        <p:tgtEl>
                                          <p:spTgt spid="2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Graphic spid="20" grpId="1">
        <p:bldAsOne/>
      </p:bldGraphic>
      <p:bldGraphic spid="21" grpId="0">
        <p:bldAsOne/>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127338A6-A286-413F-A601-E207291B798B}"/>
              </a:ext>
            </a:extLst>
          </p:cNvPr>
          <p:cNvSpPr/>
          <p:nvPr/>
        </p:nvSpPr>
        <p:spPr>
          <a:xfrm>
            <a:off x="247938" y="1417505"/>
            <a:ext cx="6416333" cy="892552"/>
          </a:xfrm>
          <a:prstGeom prst="rect">
            <a:avLst/>
          </a:prstGeom>
        </p:spPr>
        <p:txBody>
          <a:bodyPr wrap="square">
            <a:spAutoFit/>
          </a:bodyPr>
          <a:lstStyle/>
          <a:p>
            <a:r>
              <a:rPr lang="es-ES" sz="2400" b="1" dirty="0">
                <a:solidFill>
                  <a:srgbClr val="000A8B"/>
                </a:solidFill>
                <a:latin typeface="Arial Narrow" panose="020B0606020202030204" pitchFamily="34" charset="0"/>
              </a:rPr>
              <a:t>Numero de empleados para funcionamiento de acuerdo con el BCP : </a:t>
            </a:r>
            <a:r>
              <a:rPr lang="es-ES" sz="2800" b="1" dirty="0">
                <a:solidFill>
                  <a:schemeClr val="bg2">
                    <a:lumMod val="25000"/>
                  </a:schemeClr>
                </a:solidFill>
                <a:latin typeface="Arial Narrow" panose="020B0606020202030204" pitchFamily="34" charset="0"/>
              </a:rPr>
              <a:t>56 el 11.5% del total</a:t>
            </a:r>
          </a:p>
        </p:txBody>
      </p:sp>
      <p:graphicFrame>
        <p:nvGraphicFramePr>
          <p:cNvPr id="22" name="Tabla 21">
            <a:extLst>
              <a:ext uri="{FF2B5EF4-FFF2-40B4-BE49-F238E27FC236}">
                <a16:creationId xmlns:a16="http://schemas.microsoft.com/office/drawing/2014/main" id="{3F9D6A8D-E718-4E7E-BAE5-F39DF02050AE}"/>
              </a:ext>
            </a:extLst>
          </p:cNvPr>
          <p:cNvGraphicFramePr>
            <a:graphicFrameLocks noGrp="1"/>
          </p:cNvGraphicFramePr>
          <p:nvPr/>
        </p:nvGraphicFramePr>
        <p:xfrm>
          <a:off x="403494" y="2258473"/>
          <a:ext cx="5092700" cy="4080527"/>
        </p:xfrm>
        <a:graphic>
          <a:graphicData uri="http://schemas.openxmlformats.org/drawingml/2006/table">
            <a:tbl>
              <a:tblPr/>
              <a:tblGrid>
                <a:gridCol w="3746500">
                  <a:extLst>
                    <a:ext uri="{9D8B030D-6E8A-4147-A177-3AD203B41FA5}">
                      <a16:colId xmlns:a16="http://schemas.microsoft.com/office/drawing/2014/main" val="1589622908"/>
                    </a:ext>
                  </a:extLst>
                </a:gridCol>
                <a:gridCol w="1346200">
                  <a:extLst>
                    <a:ext uri="{9D8B030D-6E8A-4147-A177-3AD203B41FA5}">
                      <a16:colId xmlns:a16="http://schemas.microsoft.com/office/drawing/2014/main" val="1067601248"/>
                    </a:ext>
                  </a:extLst>
                </a:gridCol>
              </a:tblGrid>
              <a:tr h="240031">
                <a:tc>
                  <a:txBody>
                    <a:bodyPr/>
                    <a:lstStyle/>
                    <a:p>
                      <a:pPr algn="l" fontAlgn="b"/>
                      <a:r>
                        <a:rPr lang="es-CO" sz="1100" b="0" i="0" u="none" strike="noStrike" dirty="0">
                          <a:solidFill>
                            <a:srgbClr val="000000"/>
                          </a:solidFill>
                          <a:effectLst/>
                          <a:latin typeface="Calibri" panose="020F0502020204030204" pitchFamily="34" charset="0"/>
                        </a:rPr>
                        <a:t>DEPENDENCIA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es-CO" sz="1100" b="0" i="0" u="none" strike="noStrike">
                          <a:solidFill>
                            <a:srgbClr val="000000"/>
                          </a:solidFill>
                          <a:effectLst/>
                          <a:latin typeface="Calibri" panose="020F0502020204030204" pitchFamily="34" charset="0"/>
                        </a:rPr>
                        <a:t>N° DE FUNCIONARIOS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279799185"/>
                  </a:ext>
                </a:extLst>
              </a:tr>
              <a:tr h="240031">
                <a:tc>
                  <a:txBody>
                    <a:bodyPr/>
                    <a:lstStyle/>
                    <a:p>
                      <a:pPr algn="l" fontAlgn="b"/>
                      <a:r>
                        <a:rPr lang="es-CO" sz="1100" b="0" i="0" u="none" strike="noStrike">
                          <a:solidFill>
                            <a:srgbClr val="000000"/>
                          </a:solidFill>
                          <a:effectLst/>
                          <a:latin typeface="Calibri" panose="020F0502020204030204" pitchFamily="34" charset="0"/>
                        </a:rPr>
                        <a:t>GERENCIA FINANCIERA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92702"/>
                  </a:ext>
                </a:extLst>
              </a:tr>
              <a:tr h="240031">
                <a:tc>
                  <a:txBody>
                    <a:bodyPr/>
                    <a:lstStyle/>
                    <a:p>
                      <a:pPr algn="l" fontAlgn="b"/>
                      <a:r>
                        <a:rPr lang="es-CO" sz="1100" b="0" i="0" u="none" strike="noStrike">
                          <a:solidFill>
                            <a:srgbClr val="000000"/>
                          </a:solidFill>
                          <a:effectLst/>
                          <a:latin typeface="Calibri" panose="020F0502020204030204" pitchFamily="34" charset="0"/>
                        </a:rPr>
                        <a:t>GIT ARCHIVO Y CORRESPONDENCIA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811015"/>
                  </a:ext>
                </a:extLst>
              </a:tr>
              <a:tr h="240031">
                <a:tc>
                  <a:txBody>
                    <a:bodyPr/>
                    <a:lstStyle/>
                    <a:p>
                      <a:pPr algn="l" fontAlgn="b"/>
                      <a:r>
                        <a:rPr lang="es-ES" sz="1100" b="0" i="0" u="none" strike="noStrike">
                          <a:solidFill>
                            <a:srgbClr val="000000"/>
                          </a:solidFill>
                          <a:effectLst/>
                          <a:latin typeface="Calibri" panose="020F0502020204030204" pitchFamily="34" charset="0"/>
                        </a:rPr>
                        <a:t>OFICINA DE GESTIÓN DE LA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558241"/>
                  </a:ext>
                </a:extLst>
              </a:tr>
              <a:tr h="240031">
                <a:tc>
                  <a:txBody>
                    <a:bodyPr/>
                    <a:lstStyle/>
                    <a:p>
                      <a:pPr algn="l" fontAlgn="b"/>
                      <a:r>
                        <a:rPr lang="es-ES" sz="1100" b="0" i="0" u="none" strike="noStrike">
                          <a:solidFill>
                            <a:srgbClr val="000000"/>
                          </a:solidFill>
                          <a:effectLst/>
                          <a:latin typeface="Calibri" panose="020F0502020204030204" pitchFamily="34" charset="0"/>
                        </a:rPr>
                        <a:t>GIT ASEGURAMIENTO Y CONTROL  DE LA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0314356"/>
                  </a:ext>
                </a:extLst>
              </a:tr>
              <a:tr h="240031">
                <a:tc>
                  <a:txBody>
                    <a:bodyPr/>
                    <a:lstStyle/>
                    <a:p>
                      <a:pPr algn="l" fontAlgn="b"/>
                      <a:r>
                        <a:rPr lang="es-CO" sz="1100" b="0" i="0" u="none" strike="noStrike">
                          <a:solidFill>
                            <a:srgbClr val="000000"/>
                          </a:solidFill>
                          <a:effectLst/>
                          <a:latin typeface="Calibri" panose="020F0502020204030204" pitchFamily="34" charset="0"/>
                        </a:rPr>
                        <a:t>GERENCIA BIENES INMUEBLES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4839758"/>
                  </a:ext>
                </a:extLst>
              </a:tr>
              <a:tr h="240031">
                <a:tc>
                  <a:txBody>
                    <a:bodyPr/>
                    <a:lstStyle/>
                    <a:p>
                      <a:pPr algn="l" fontAlgn="b"/>
                      <a:r>
                        <a:rPr lang="es-CO" sz="1100" b="0" i="0" u="none" strike="noStrike">
                          <a:solidFill>
                            <a:srgbClr val="000000"/>
                          </a:solidFill>
                          <a:effectLst/>
                          <a:latin typeface="Calibri" panose="020F0502020204030204" pitchFamily="34" charset="0"/>
                        </a:rPr>
                        <a:t>GERENCIA COMERCIAL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34993"/>
                  </a:ext>
                </a:extLst>
              </a:tr>
              <a:tr h="240031">
                <a:tc>
                  <a:txBody>
                    <a:bodyPr/>
                    <a:lstStyle/>
                    <a:p>
                      <a:pPr algn="l" fontAlgn="b"/>
                      <a:r>
                        <a:rPr lang="es-ES" sz="1100" b="0" i="0" u="none" strike="noStrike">
                          <a:solidFill>
                            <a:srgbClr val="000000"/>
                          </a:solidFill>
                          <a:effectLst/>
                          <a:latin typeface="Calibri" panose="020F0502020204030204" pitchFamily="34" charset="0"/>
                        </a:rPr>
                        <a:t>GERENCIA DE SOCIEDADES EN LIQUIDACION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676651"/>
                  </a:ext>
                </a:extLst>
              </a:tr>
              <a:tr h="240031">
                <a:tc>
                  <a:txBody>
                    <a:bodyPr/>
                    <a:lstStyle/>
                    <a:p>
                      <a:pPr algn="l" fontAlgn="b"/>
                      <a:r>
                        <a:rPr lang="es-CO" sz="1100" b="0" i="0" u="none" strike="noStrike">
                          <a:solidFill>
                            <a:srgbClr val="000000"/>
                          </a:solidFill>
                          <a:effectLst/>
                          <a:latin typeface="Calibri" panose="020F0502020204030204" pitchFamily="34" charset="0"/>
                        </a:rPr>
                        <a:t>GRUPO DE SERVICIOS ADMINISTRATIVOS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178832"/>
                  </a:ext>
                </a:extLst>
              </a:tr>
              <a:tr h="240031">
                <a:tc>
                  <a:txBody>
                    <a:bodyPr/>
                    <a:lstStyle/>
                    <a:p>
                      <a:pPr algn="l" fontAlgn="b"/>
                      <a:r>
                        <a:rPr lang="es-CO" sz="1100" b="0" i="0" u="none" strike="noStrike">
                          <a:solidFill>
                            <a:srgbClr val="000000"/>
                          </a:solidFill>
                          <a:effectLst/>
                          <a:latin typeface="Calibri" panose="020F0502020204030204" pitchFamily="34" charset="0"/>
                        </a:rPr>
                        <a:t>GERENCIA DE ASUNTOS LEGALES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1183644"/>
                  </a:ext>
                </a:extLst>
              </a:tr>
              <a:tr h="240031">
                <a:tc>
                  <a:txBody>
                    <a:bodyPr/>
                    <a:lstStyle/>
                    <a:p>
                      <a:pPr algn="l" fontAlgn="b"/>
                      <a:r>
                        <a:rPr lang="es-CO" sz="1100" b="0" i="0" u="none" strike="noStrike">
                          <a:solidFill>
                            <a:srgbClr val="000000"/>
                          </a:solidFill>
                          <a:effectLst/>
                          <a:latin typeface="Calibri" panose="020F0502020204030204" pitchFamily="34" charset="0"/>
                        </a:rPr>
                        <a:t>GERENCIA DE ASUNTOS LEGALES – GIT INGESA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8621783"/>
                  </a:ext>
                </a:extLst>
              </a:tr>
              <a:tr h="240031">
                <a:tc>
                  <a:txBody>
                    <a:bodyPr/>
                    <a:lstStyle/>
                    <a:p>
                      <a:pPr algn="l" fontAlgn="b"/>
                      <a:r>
                        <a:rPr lang="es-CO" sz="1100" b="0" i="0" u="none" strike="noStrike">
                          <a:solidFill>
                            <a:srgbClr val="000000"/>
                          </a:solidFill>
                          <a:effectLst/>
                          <a:latin typeface="Calibri" panose="020F0502020204030204" pitchFamily="34" charset="0"/>
                        </a:rPr>
                        <a:t>GERENCIA DE ASUNTOS LEGALES- GIT ASREC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411700"/>
                  </a:ext>
                </a:extLst>
              </a:tr>
              <a:tr h="240031">
                <a:tc>
                  <a:txBody>
                    <a:bodyPr/>
                    <a:lstStyle/>
                    <a:p>
                      <a:pPr algn="l" fontAlgn="b"/>
                      <a:r>
                        <a:rPr lang="es-CO" sz="1100" b="0" i="0" u="none" strike="noStrike">
                          <a:solidFill>
                            <a:srgbClr val="000000"/>
                          </a:solidFill>
                          <a:effectLst/>
                          <a:latin typeface="Calibri" panose="020F0502020204030204" pitchFamily="34" charset="0"/>
                        </a:rPr>
                        <a:t>VICEPRESIDENCIA DE SOCIEDADES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1568674"/>
                  </a:ext>
                </a:extLst>
              </a:tr>
              <a:tr h="240031">
                <a:tc>
                  <a:txBody>
                    <a:bodyPr/>
                    <a:lstStyle/>
                    <a:p>
                      <a:pPr algn="l" fontAlgn="b"/>
                      <a:r>
                        <a:rPr lang="es-CO" sz="1100" b="0" i="0" u="none" strike="noStrike">
                          <a:solidFill>
                            <a:srgbClr val="000000"/>
                          </a:solidFill>
                          <a:effectLst/>
                          <a:latin typeface="Calibri" panose="020F0502020204030204" pitchFamily="34" charset="0"/>
                        </a:rPr>
                        <a:t>VICEPRESIDENCIA FINANCIERA Y ADMINISTRATIVA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3601934"/>
                  </a:ext>
                </a:extLst>
              </a:tr>
              <a:tr h="240031">
                <a:tc>
                  <a:txBody>
                    <a:bodyPr/>
                    <a:lstStyle/>
                    <a:p>
                      <a:pPr algn="l" fontAlgn="b"/>
                      <a:r>
                        <a:rPr lang="es-CO" sz="1100" b="0" i="0" u="none" strike="noStrike">
                          <a:solidFill>
                            <a:srgbClr val="000000"/>
                          </a:solidFill>
                          <a:effectLst/>
                          <a:latin typeface="Calibri" panose="020F0502020204030204" pitchFamily="34" charset="0"/>
                        </a:rPr>
                        <a:t>VICEPRESIDENCIA JURÍDICA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9615222"/>
                  </a:ext>
                </a:extLst>
              </a:tr>
              <a:tr h="240031">
                <a:tc>
                  <a:txBody>
                    <a:bodyPr/>
                    <a:lstStyle/>
                    <a:p>
                      <a:pPr algn="l" fontAlgn="b"/>
                      <a:r>
                        <a:rPr lang="es-CO" sz="1100" b="0" i="0" u="none" strike="noStrike">
                          <a:solidFill>
                            <a:srgbClr val="000000"/>
                          </a:solidFill>
                          <a:effectLst/>
                          <a:latin typeface="Calibri" panose="020F0502020204030204" pitchFamily="34" charset="0"/>
                        </a:rPr>
                        <a:t>VICEPRESIDENCIA JURÍDICA – GERENCIA DE ASUNTOS LEGALES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403443"/>
                  </a:ext>
                </a:extLst>
              </a:tr>
              <a:tr h="240031">
                <a:tc>
                  <a:txBody>
                    <a:bodyPr/>
                    <a:lstStyle/>
                    <a:p>
                      <a:pPr algn="ctr" fontAlgn="b"/>
                      <a:r>
                        <a:rPr lang="es-CO" sz="11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6624067"/>
                  </a:ext>
                </a:extLst>
              </a:tr>
            </a:tbl>
          </a:graphicData>
        </a:graphic>
      </p:graphicFrame>
      <p:graphicFrame>
        <p:nvGraphicFramePr>
          <p:cNvPr id="25" name="Gráfico 24">
            <a:extLst>
              <a:ext uri="{FF2B5EF4-FFF2-40B4-BE49-F238E27FC236}">
                <a16:creationId xmlns:a16="http://schemas.microsoft.com/office/drawing/2014/main" id="{96063C55-6F64-4562-A6FA-E5C71864A0DD}"/>
              </a:ext>
            </a:extLst>
          </p:cNvPr>
          <p:cNvGraphicFramePr>
            <a:graphicFrameLocks/>
          </p:cNvGraphicFramePr>
          <p:nvPr/>
        </p:nvGraphicFramePr>
        <p:xfrm>
          <a:off x="6317099" y="3500304"/>
          <a:ext cx="5233988" cy="3061615"/>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ángulo 22">
            <a:extLst>
              <a:ext uri="{FF2B5EF4-FFF2-40B4-BE49-F238E27FC236}">
                <a16:creationId xmlns:a16="http://schemas.microsoft.com/office/drawing/2014/main" id="{072F3996-C488-4B10-BB7A-DC1B1D73DA95}"/>
              </a:ext>
            </a:extLst>
          </p:cNvPr>
          <p:cNvSpPr/>
          <p:nvPr/>
        </p:nvSpPr>
        <p:spPr>
          <a:xfrm>
            <a:off x="4138046" y="2511557"/>
            <a:ext cx="1358147" cy="358032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6" name="CuadroTexto 25">
            <a:extLst>
              <a:ext uri="{FF2B5EF4-FFF2-40B4-BE49-F238E27FC236}">
                <a16:creationId xmlns:a16="http://schemas.microsoft.com/office/drawing/2014/main" id="{A1F81C57-7963-496B-A95E-12D68F3C3C7C}"/>
              </a:ext>
            </a:extLst>
          </p:cNvPr>
          <p:cNvSpPr txBox="1"/>
          <p:nvPr/>
        </p:nvSpPr>
        <p:spPr>
          <a:xfrm>
            <a:off x="6664271" y="1189645"/>
            <a:ext cx="4510548" cy="2031325"/>
          </a:xfrm>
          <a:prstGeom prst="rect">
            <a:avLst/>
          </a:prstGeom>
          <a:noFill/>
        </p:spPr>
        <p:txBody>
          <a:bodyPr wrap="square" rtlCol="0">
            <a:spAutoFit/>
          </a:bodyPr>
          <a:lstStyle/>
          <a:p>
            <a:pPr algn="just"/>
            <a:r>
              <a:rPr lang="es-ES" b="1" dirty="0">
                <a:solidFill>
                  <a:schemeClr val="bg2">
                    <a:lumMod val="25000"/>
                  </a:schemeClr>
                </a:solidFill>
              </a:rPr>
              <a:t>Se debe tener en cuenta que no se están realizando; visitas, desalojos, retomas, validación de inventario, visitas comerciales y de estimados de renta y diligencias de secuestro, (ROM, entregas, asambleas de sociedades y firmas de escritura con previa verificación).</a:t>
            </a:r>
            <a:endParaRPr lang="es-CO" b="1" dirty="0">
              <a:solidFill>
                <a:schemeClr val="bg2">
                  <a:lumMod val="25000"/>
                </a:schemeClr>
              </a:solidFill>
            </a:endParaRPr>
          </a:p>
        </p:txBody>
      </p:sp>
      <p:cxnSp>
        <p:nvCxnSpPr>
          <p:cNvPr id="28" name="Conector: angular 27">
            <a:extLst>
              <a:ext uri="{FF2B5EF4-FFF2-40B4-BE49-F238E27FC236}">
                <a16:creationId xmlns:a16="http://schemas.microsoft.com/office/drawing/2014/main" id="{1355A169-A138-4609-9888-9317429C8A4E}"/>
              </a:ext>
            </a:extLst>
          </p:cNvPr>
          <p:cNvCxnSpPr>
            <a:cxnSpLocks/>
            <a:stCxn id="23" idx="3"/>
            <a:endCxn id="26" idx="1"/>
          </p:cNvCxnSpPr>
          <p:nvPr/>
        </p:nvCxnSpPr>
        <p:spPr>
          <a:xfrm flipV="1">
            <a:off x="5496193" y="2205308"/>
            <a:ext cx="1168078" cy="2096411"/>
          </a:xfrm>
          <a:prstGeom prst="bentConnector3">
            <a:avLst>
              <a:gd name="adj1" fmla="val 50000"/>
            </a:avLst>
          </a:prstGeom>
          <a:ln w="38100">
            <a:solidFill>
              <a:srgbClr val="FF0000"/>
            </a:solidFill>
            <a:prstDash val="sysDot"/>
            <a:tailEnd type="triangle"/>
          </a:ln>
        </p:spPr>
        <p:style>
          <a:lnRef idx="2">
            <a:schemeClr val="accent2"/>
          </a:lnRef>
          <a:fillRef idx="0">
            <a:schemeClr val="accent2"/>
          </a:fillRef>
          <a:effectRef idx="1">
            <a:schemeClr val="accent2"/>
          </a:effectRef>
          <a:fontRef idx="minor">
            <a:schemeClr val="tx1"/>
          </a:fontRef>
        </p:style>
      </p:cxnSp>
      <p:sp>
        <p:nvSpPr>
          <p:cNvPr id="36" name="Rectángulo 35">
            <a:extLst>
              <a:ext uri="{FF2B5EF4-FFF2-40B4-BE49-F238E27FC236}">
                <a16:creationId xmlns:a16="http://schemas.microsoft.com/office/drawing/2014/main" id="{C874961E-D550-475B-B7C8-94C2C5FA8012}"/>
              </a:ext>
            </a:extLst>
          </p:cNvPr>
          <p:cNvSpPr/>
          <p:nvPr/>
        </p:nvSpPr>
        <p:spPr>
          <a:xfrm>
            <a:off x="6664271" y="3368448"/>
            <a:ext cx="1400571" cy="461665"/>
          </a:xfrm>
          <a:prstGeom prst="rect">
            <a:avLst/>
          </a:prstGeom>
        </p:spPr>
        <p:txBody>
          <a:bodyPr wrap="square">
            <a:spAutoFit/>
          </a:bodyPr>
          <a:lstStyle/>
          <a:p>
            <a:r>
              <a:rPr lang="es-ES" sz="2400" b="1" dirty="0">
                <a:solidFill>
                  <a:srgbClr val="000A8B"/>
                </a:solidFill>
                <a:latin typeface="Arial Narrow" panose="020B0606020202030204" pitchFamily="34" charset="0"/>
              </a:rPr>
              <a:t>CARGOS</a:t>
            </a:r>
            <a:endParaRPr lang="es-ES" sz="2800" b="1" dirty="0">
              <a:solidFill>
                <a:schemeClr val="bg2">
                  <a:lumMod val="25000"/>
                </a:schemeClr>
              </a:solidFill>
              <a:latin typeface="Arial Narrow" panose="020B0606020202030204" pitchFamily="34" charset="0"/>
            </a:endParaRPr>
          </a:p>
        </p:txBody>
      </p:sp>
    </p:spTree>
    <p:extLst>
      <p:ext uri="{BB962C8B-B14F-4D97-AF65-F5344CB8AC3E}">
        <p14:creationId xmlns:p14="http://schemas.microsoft.com/office/powerpoint/2010/main" val="19973310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729EADBD-2F61-43A0-98AA-0D03F5E06F9E}"/>
              </a:ext>
            </a:extLst>
          </p:cNvPr>
          <p:cNvSpPr txBox="1"/>
          <p:nvPr/>
        </p:nvSpPr>
        <p:spPr>
          <a:xfrm>
            <a:off x="501195" y="1582340"/>
            <a:ext cx="4186919" cy="3693319"/>
          </a:xfrm>
          <a:prstGeom prst="rect">
            <a:avLst/>
          </a:prstGeom>
          <a:noFill/>
        </p:spPr>
        <p:txBody>
          <a:bodyPr wrap="square" rtlCol="0">
            <a:spAutoFit/>
          </a:bodyPr>
          <a:lstStyle/>
          <a:p>
            <a:pPr lvl="1" fontAlgn="ctr"/>
            <a:r>
              <a:rPr lang="es-ES" sz="2000" b="1" dirty="0">
                <a:solidFill>
                  <a:schemeClr val="bg2">
                    <a:lumMod val="25000"/>
                  </a:schemeClr>
                </a:solidFill>
              </a:rPr>
              <a:t>Al restablecer estos procesos:</a:t>
            </a:r>
          </a:p>
          <a:p>
            <a:pPr marL="742950" lvl="1" indent="-285750" fontAlgn="ctr">
              <a:buFont typeface="Arial" panose="020B0604020202020204" pitchFamily="34" charset="0"/>
              <a:buChar char="•"/>
            </a:pPr>
            <a:r>
              <a:rPr lang="es-CO" dirty="0">
                <a:solidFill>
                  <a:schemeClr val="bg2">
                    <a:lumMod val="25000"/>
                  </a:schemeClr>
                </a:solidFill>
              </a:rPr>
              <a:t>ROM</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Visitas </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Retomas </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Entregas </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Validación de inventario</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Desalojos </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Visitas de avalúos</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Firma de escrituras</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Asambleas de sociedades.</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Visitas comerciales</a:t>
            </a:r>
            <a:endParaRPr lang="es-CO" sz="2000" dirty="0">
              <a:solidFill>
                <a:schemeClr val="bg2">
                  <a:lumMod val="25000"/>
                </a:schemeClr>
              </a:solidFill>
            </a:endParaRPr>
          </a:p>
          <a:p>
            <a:pPr marL="742950" lvl="1" indent="-285750" fontAlgn="ctr">
              <a:buFont typeface="Arial" panose="020B0604020202020204" pitchFamily="34" charset="0"/>
              <a:buChar char="•"/>
            </a:pPr>
            <a:r>
              <a:rPr lang="es-CO" dirty="0">
                <a:solidFill>
                  <a:schemeClr val="bg2">
                    <a:lumMod val="25000"/>
                  </a:schemeClr>
                </a:solidFill>
              </a:rPr>
              <a:t>Visitas para estimados de renta</a:t>
            </a:r>
            <a:endParaRPr lang="es-CO" sz="2000" dirty="0">
              <a:solidFill>
                <a:schemeClr val="bg2">
                  <a:lumMod val="25000"/>
                </a:schemeClr>
              </a:solidFill>
            </a:endParaRPr>
          </a:p>
          <a:p>
            <a:pPr algn="just"/>
            <a:endParaRPr lang="es-CO" b="1" dirty="0">
              <a:solidFill>
                <a:schemeClr val="bg2">
                  <a:lumMod val="25000"/>
                </a:schemeClr>
              </a:solidFill>
            </a:endParaRPr>
          </a:p>
        </p:txBody>
      </p:sp>
      <p:sp>
        <p:nvSpPr>
          <p:cNvPr id="14" name="Rectángulo 13">
            <a:extLst>
              <a:ext uri="{FF2B5EF4-FFF2-40B4-BE49-F238E27FC236}">
                <a16:creationId xmlns:a16="http://schemas.microsoft.com/office/drawing/2014/main" id="{B6605E72-9179-4E1F-B1E2-D7E04B4C631D}"/>
              </a:ext>
            </a:extLst>
          </p:cNvPr>
          <p:cNvSpPr/>
          <p:nvPr/>
        </p:nvSpPr>
        <p:spPr>
          <a:xfrm>
            <a:off x="5274472" y="973524"/>
            <a:ext cx="6416333" cy="1569660"/>
          </a:xfrm>
          <a:prstGeom prst="rect">
            <a:avLst/>
          </a:prstGeom>
        </p:spPr>
        <p:txBody>
          <a:bodyPr wrap="square">
            <a:spAutoFit/>
          </a:bodyPr>
          <a:lstStyle/>
          <a:p>
            <a:r>
              <a:rPr lang="es-ES" sz="2400" b="1" dirty="0">
                <a:solidFill>
                  <a:srgbClr val="000A8B"/>
                </a:solidFill>
                <a:latin typeface="Arial Narrow" panose="020B0606020202030204" pitchFamily="34" charset="0"/>
              </a:rPr>
              <a:t>Se podrá aumentar el numero de empleados para funcionamiento en las Gerencias  Regionales de acuerdo con el BCP a 54 mas, en la siguiente proporción: </a:t>
            </a:r>
          </a:p>
        </p:txBody>
      </p:sp>
      <p:graphicFrame>
        <p:nvGraphicFramePr>
          <p:cNvPr id="5" name="Objeto 4">
            <a:extLst>
              <a:ext uri="{FF2B5EF4-FFF2-40B4-BE49-F238E27FC236}">
                <a16:creationId xmlns:a16="http://schemas.microsoft.com/office/drawing/2014/main" id="{4AF620FA-290A-4D1D-B34D-A70FB3D28813}"/>
              </a:ext>
            </a:extLst>
          </p:cNvPr>
          <p:cNvGraphicFramePr>
            <a:graphicFrameLocks noChangeAspect="1"/>
          </p:cNvGraphicFramePr>
          <p:nvPr/>
        </p:nvGraphicFramePr>
        <p:xfrm>
          <a:off x="5706480" y="2587170"/>
          <a:ext cx="5484388" cy="1683657"/>
        </p:xfrm>
        <a:graphic>
          <a:graphicData uri="http://schemas.openxmlformats.org/presentationml/2006/ole">
            <mc:AlternateContent xmlns:mc="http://schemas.openxmlformats.org/markup-compatibility/2006">
              <mc:Choice xmlns:v="urn:schemas-microsoft-com:vml" Requires="v">
                <p:oleObj spid="_x0000_s6147" name="Worksheet" r:id="rId5" imgW="3133775" imgH="962114" progId="Excel.Sheet.12">
                  <p:embed/>
                </p:oleObj>
              </mc:Choice>
              <mc:Fallback>
                <p:oleObj name="Worksheet" r:id="rId5" imgW="3133775" imgH="962114" progId="Excel.Sheet.12">
                  <p:embed/>
                  <p:pic>
                    <p:nvPicPr>
                      <p:cNvPr id="5" name="Objeto 4">
                        <a:extLst>
                          <a:ext uri="{FF2B5EF4-FFF2-40B4-BE49-F238E27FC236}">
                            <a16:creationId xmlns:a16="http://schemas.microsoft.com/office/drawing/2014/main" id="{4AF620FA-290A-4D1D-B34D-A70FB3D28813}"/>
                          </a:ext>
                        </a:extLst>
                      </p:cNvPr>
                      <p:cNvPicPr/>
                      <p:nvPr/>
                    </p:nvPicPr>
                    <p:blipFill>
                      <a:blip r:embed="rId6"/>
                      <a:stretch>
                        <a:fillRect/>
                      </a:stretch>
                    </p:blipFill>
                    <p:spPr>
                      <a:xfrm>
                        <a:off x="5706480" y="2587170"/>
                        <a:ext cx="5484388" cy="1683657"/>
                      </a:xfrm>
                      <a:prstGeom prst="rect">
                        <a:avLst/>
                      </a:prstGeom>
                    </p:spPr>
                  </p:pic>
                </p:oleObj>
              </mc:Fallback>
            </mc:AlternateContent>
          </a:graphicData>
        </a:graphic>
      </p:graphicFrame>
      <p:sp>
        <p:nvSpPr>
          <p:cNvPr id="17" name="Rectángulo 16">
            <a:extLst>
              <a:ext uri="{FF2B5EF4-FFF2-40B4-BE49-F238E27FC236}">
                <a16:creationId xmlns:a16="http://schemas.microsoft.com/office/drawing/2014/main" id="{F88380C3-9335-40E5-897E-05D9E80667E6}"/>
              </a:ext>
            </a:extLst>
          </p:cNvPr>
          <p:cNvSpPr/>
          <p:nvPr/>
        </p:nvSpPr>
        <p:spPr>
          <a:xfrm>
            <a:off x="5274472" y="4387144"/>
            <a:ext cx="6416333" cy="830997"/>
          </a:xfrm>
          <a:prstGeom prst="rect">
            <a:avLst/>
          </a:prstGeom>
        </p:spPr>
        <p:txBody>
          <a:bodyPr wrap="square">
            <a:spAutoFit/>
          </a:bodyPr>
          <a:lstStyle/>
          <a:p>
            <a:r>
              <a:rPr lang="es-ES" sz="2400" b="1" dirty="0">
                <a:solidFill>
                  <a:srgbClr val="000A8B"/>
                </a:solidFill>
                <a:latin typeface="Arial Narrow" panose="020B0606020202030204" pitchFamily="34" charset="0"/>
              </a:rPr>
              <a:t>Estos funcionarios deberán llegar como prioridad a suplir los procesos ya descritos </a:t>
            </a:r>
          </a:p>
        </p:txBody>
      </p:sp>
    </p:spTree>
    <p:extLst>
      <p:ext uri="{BB962C8B-B14F-4D97-AF65-F5344CB8AC3E}">
        <p14:creationId xmlns:p14="http://schemas.microsoft.com/office/powerpoint/2010/main" val="28895590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240543" y="867921"/>
            <a:ext cx="7062108" cy="707886"/>
          </a:xfrm>
          <a:prstGeom prst="rect">
            <a:avLst/>
          </a:prstGeom>
        </p:spPr>
        <p:txBody>
          <a:bodyPr wrap="square">
            <a:spAutoFit/>
          </a:bodyPr>
          <a:lstStyle/>
          <a:p>
            <a:pPr algn="ctr"/>
            <a:r>
              <a:rPr lang="es-ES" sz="4000" b="1" dirty="0">
                <a:solidFill>
                  <a:srgbClr val="000A8B"/>
                </a:solidFill>
              </a:rPr>
              <a:t>Gastos Administrativos SAE</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5381" y="1250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2" name="Imagen 1">
            <a:extLst>
              <a:ext uri="{FF2B5EF4-FFF2-40B4-BE49-F238E27FC236}">
                <a16:creationId xmlns:a16="http://schemas.microsoft.com/office/drawing/2014/main" id="{0DBD8D68-0EDC-4F99-8736-AE82D08A77C8}"/>
              </a:ext>
            </a:extLst>
          </p:cNvPr>
          <p:cNvPicPr>
            <a:picLocks noChangeAspect="1"/>
          </p:cNvPicPr>
          <p:nvPr/>
        </p:nvPicPr>
        <p:blipFill>
          <a:blip r:embed="rId4"/>
          <a:stretch>
            <a:fillRect/>
          </a:stretch>
        </p:blipFill>
        <p:spPr>
          <a:xfrm>
            <a:off x="667323" y="1719011"/>
            <a:ext cx="5422326" cy="3284542"/>
          </a:xfrm>
          <a:prstGeom prst="rect">
            <a:avLst/>
          </a:prstGeom>
        </p:spPr>
      </p:pic>
      <p:pic>
        <p:nvPicPr>
          <p:cNvPr id="3" name="Imagen 2">
            <a:extLst>
              <a:ext uri="{FF2B5EF4-FFF2-40B4-BE49-F238E27FC236}">
                <a16:creationId xmlns:a16="http://schemas.microsoft.com/office/drawing/2014/main" id="{294B7872-52A6-47B9-B90D-11C5DD8409D2}"/>
              </a:ext>
            </a:extLst>
          </p:cNvPr>
          <p:cNvPicPr>
            <a:picLocks noChangeAspect="1"/>
          </p:cNvPicPr>
          <p:nvPr/>
        </p:nvPicPr>
        <p:blipFill>
          <a:blip r:embed="rId5"/>
          <a:stretch>
            <a:fillRect/>
          </a:stretch>
        </p:blipFill>
        <p:spPr>
          <a:xfrm>
            <a:off x="6287798" y="1651293"/>
            <a:ext cx="4861455" cy="3419977"/>
          </a:xfrm>
          <a:prstGeom prst="rect">
            <a:avLst/>
          </a:prstGeom>
        </p:spPr>
      </p:pic>
      <p:sp>
        <p:nvSpPr>
          <p:cNvPr id="14" name="Rectángulo 13">
            <a:extLst>
              <a:ext uri="{FF2B5EF4-FFF2-40B4-BE49-F238E27FC236}">
                <a16:creationId xmlns:a16="http://schemas.microsoft.com/office/drawing/2014/main" id="{0C2D7ABA-BD30-474B-BE53-1C0FD4EF2102}"/>
              </a:ext>
            </a:extLst>
          </p:cNvPr>
          <p:cNvSpPr/>
          <p:nvPr/>
        </p:nvSpPr>
        <p:spPr>
          <a:xfrm>
            <a:off x="3046827" y="5214474"/>
            <a:ext cx="5832129" cy="954107"/>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Gastos administrativos mensuales</a:t>
            </a:r>
          </a:p>
          <a:p>
            <a:pPr algn="ctr"/>
            <a:r>
              <a:rPr lang="es-ES" sz="2800" b="1" dirty="0">
                <a:solidFill>
                  <a:schemeClr val="tx1">
                    <a:lumMod val="50000"/>
                    <a:lumOff val="50000"/>
                  </a:schemeClr>
                </a:solidFill>
                <a:latin typeface="Lato Bold"/>
                <a:cs typeface="Lato Bold"/>
              </a:rPr>
              <a:t>  $2,495,920,763</a:t>
            </a:r>
          </a:p>
        </p:txBody>
      </p:sp>
    </p:spTree>
    <p:extLst>
      <p:ext uri="{BB962C8B-B14F-4D97-AF65-F5344CB8AC3E}">
        <p14:creationId xmlns:p14="http://schemas.microsoft.com/office/powerpoint/2010/main" val="12633092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558595" y="1140724"/>
            <a:ext cx="7062108" cy="707886"/>
          </a:xfrm>
          <a:prstGeom prst="rect">
            <a:avLst/>
          </a:prstGeom>
        </p:spPr>
        <p:txBody>
          <a:bodyPr wrap="square">
            <a:spAutoFit/>
          </a:bodyPr>
          <a:lstStyle/>
          <a:p>
            <a:pPr algn="ctr"/>
            <a:r>
              <a:rPr lang="es-ES" sz="4000" b="1" dirty="0">
                <a:solidFill>
                  <a:srgbClr val="000A8B"/>
                </a:solidFill>
              </a:rPr>
              <a:t>Ingresos por Ventas Futuras</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4" name="Imagen 3"/>
          <p:cNvPicPr>
            <a:picLocks noChangeAspect="1"/>
          </p:cNvPicPr>
          <p:nvPr/>
        </p:nvPicPr>
        <p:blipFill>
          <a:blip r:embed="rId4"/>
          <a:stretch>
            <a:fillRect/>
          </a:stretch>
        </p:blipFill>
        <p:spPr>
          <a:xfrm>
            <a:off x="167102" y="2401123"/>
            <a:ext cx="12012197" cy="2560842"/>
          </a:xfrm>
          <a:prstGeom prst="rect">
            <a:avLst/>
          </a:prstGeom>
        </p:spPr>
      </p:pic>
    </p:spTree>
    <p:extLst>
      <p:ext uri="{BB962C8B-B14F-4D97-AF65-F5344CB8AC3E}">
        <p14:creationId xmlns:p14="http://schemas.microsoft.com/office/powerpoint/2010/main" val="2619310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558595" y="1140724"/>
            <a:ext cx="7062108" cy="707886"/>
          </a:xfrm>
          <a:prstGeom prst="rect">
            <a:avLst/>
          </a:prstGeom>
        </p:spPr>
        <p:txBody>
          <a:bodyPr wrap="square">
            <a:spAutoFit/>
          </a:bodyPr>
          <a:lstStyle/>
          <a:p>
            <a:pPr algn="ctr"/>
            <a:r>
              <a:rPr lang="es-ES" sz="4000" b="1" dirty="0">
                <a:solidFill>
                  <a:srgbClr val="000A8B"/>
                </a:solidFill>
              </a:rPr>
              <a:t>Ingresos por Ventas Futuras</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4" name="Imagen 3"/>
          <p:cNvPicPr>
            <a:picLocks noChangeAspect="1"/>
          </p:cNvPicPr>
          <p:nvPr/>
        </p:nvPicPr>
        <p:blipFill>
          <a:blip r:embed="rId4"/>
          <a:stretch>
            <a:fillRect/>
          </a:stretch>
        </p:blipFill>
        <p:spPr>
          <a:xfrm>
            <a:off x="167102" y="2401123"/>
            <a:ext cx="12012197" cy="2560842"/>
          </a:xfrm>
          <a:prstGeom prst="rect">
            <a:avLst/>
          </a:prstGeom>
        </p:spPr>
      </p:pic>
    </p:spTree>
    <p:extLst>
      <p:ext uri="{BB962C8B-B14F-4D97-AF65-F5344CB8AC3E}">
        <p14:creationId xmlns:p14="http://schemas.microsoft.com/office/powerpoint/2010/main" val="3498537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994706" y="1017907"/>
            <a:ext cx="6202587" cy="707886"/>
          </a:xfrm>
          <a:prstGeom prst="rect">
            <a:avLst/>
          </a:prstGeom>
        </p:spPr>
        <p:txBody>
          <a:bodyPr wrap="square">
            <a:spAutoFit/>
          </a:bodyPr>
          <a:lstStyle/>
          <a:p>
            <a:pPr algn="ctr"/>
            <a:r>
              <a:rPr lang="es-ES" sz="4000" b="1" dirty="0">
                <a:solidFill>
                  <a:srgbClr val="000A8B"/>
                </a:solidFill>
              </a:rPr>
              <a:t>Flujo Mensual de Arriendos</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56E974-6E71-4673-B52A-84DE8562C137}"/>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2" name="Imagen 1">
            <a:extLst>
              <a:ext uri="{FF2B5EF4-FFF2-40B4-BE49-F238E27FC236}">
                <a16:creationId xmlns:a16="http://schemas.microsoft.com/office/drawing/2014/main" id="{7DA1D7AE-A60C-4367-A4D1-8FED6406FEA7}"/>
              </a:ext>
            </a:extLst>
          </p:cNvPr>
          <p:cNvPicPr>
            <a:picLocks noChangeAspect="1"/>
          </p:cNvPicPr>
          <p:nvPr/>
        </p:nvPicPr>
        <p:blipFill>
          <a:blip r:embed="rId4"/>
          <a:stretch>
            <a:fillRect/>
          </a:stretch>
        </p:blipFill>
        <p:spPr>
          <a:xfrm>
            <a:off x="1414174" y="2029762"/>
            <a:ext cx="9873351" cy="1615365"/>
          </a:xfrm>
          <a:prstGeom prst="rect">
            <a:avLst/>
          </a:prstGeom>
        </p:spPr>
      </p:pic>
      <p:sp>
        <p:nvSpPr>
          <p:cNvPr id="15" name="Rectángulo 14">
            <a:extLst>
              <a:ext uri="{FF2B5EF4-FFF2-40B4-BE49-F238E27FC236}">
                <a16:creationId xmlns:a16="http://schemas.microsoft.com/office/drawing/2014/main" id="{CA09BE2C-2100-4654-BE65-6FEAC87CFD0F}"/>
              </a:ext>
            </a:extLst>
          </p:cNvPr>
          <p:cNvSpPr/>
          <p:nvPr/>
        </p:nvSpPr>
        <p:spPr>
          <a:xfrm>
            <a:off x="4027488" y="3949096"/>
            <a:ext cx="4124322" cy="1384995"/>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Promedio flujo mensual de arriendos</a:t>
            </a:r>
          </a:p>
          <a:p>
            <a:pPr algn="ctr"/>
            <a:r>
              <a:rPr lang="es-ES" sz="2800" b="1" dirty="0">
                <a:solidFill>
                  <a:schemeClr val="tx1">
                    <a:lumMod val="50000"/>
                    <a:lumOff val="50000"/>
                  </a:schemeClr>
                </a:solidFill>
                <a:latin typeface="Lato Bold"/>
                <a:cs typeface="Lato Bold"/>
              </a:rPr>
              <a:t> $ 6,518,147,535</a:t>
            </a:r>
          </a:p>
        </p:txBody>
      </p:sp>
    </p:spTree>
    <p:extLst>
      <p:ext uri="{BB962C8B-B14F-4D97-AF65-F5344CB8AC3E}">
        <p14:creationId xmlns:p14="http://schemas.microsoft.com/office/powerpoint/2010/main" val="3395704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56E974-6E71-4673-B52A-84DE8562C137}"/>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15" name="Rectángulo 14">
            <a:extLst>
              <a:ext uri="{FF2B5EF4-FFF2-40B4-BE49-F238E27FC236}">
                <a16:creationId xmlns:a16="http://schemas.microsoft.com/office/drawing/2014/main" id="{CA09BE2C-2100-4654-BE65-6FEAC87CFD0F}"/>
              </a:ext>
            </a:extLst>
          </p:cNvPr>
          <p:cNvSpPr/>
          <p:nvPr/>
        </p:nvSpPr>
        <p:spPr>
          <a:xfrm>
            <a:off x="3855359" y="1073500"/>
            <a:ext cx="4124322" cy="1384995"/>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Promedio flujo mensual de arriendos</a:t>
            </a:r>
          </a:p>
          <a:p>
            <a:pPr algn="ctr"/>
            <a:r>
              <a:rPr lang="es-ES" sz="2800" b="1" dirty="0">
                <a:solidFill>
                  <a:schemeClr val="tx1">
                    <a:lumMod val="50000"/>
                    <a:lumOff val="50000"/>
                  </a:schemeClr>
                </a:solidFill>
                <a:latin typeface="Lato Bold"/>
                <a:cs typeface="Lato Bold"/>
              </a:rPr>
              <a:t> $ 6,518,147,535</a:t>
            </a:r>
          </a:p>
        </p:txBody>
      </p:sp>
      <p:sp>
        <p:nvSpPr>
          <p:cNvPr id="3" name="Cerrar llave 2">
            <a:extLst>
              <a:ext uri="{FF2B5EF4-FFF2-40B4-BE49-F238E27FC236}">
                <a16:creationId xmlns:a16="http://schemas.microsoft.com/office/drawing/2014/main" id="{EB55D104-D2F9-4E5C-954C-2F3DBD2AFB02}"/>
              </a:ext>
            </a:extLst>
          </p:cNvPr>
          <p:cNvSpPr/>
          <p:nvPr/>
        </p:nvSpPr>
        <p:spPr>
          <a:xfrm rot="16200000">
            <a:off x="5684784" y="-259149"/>
            <a:ext cx="465472" cy="6202588"/>
          </a:xfrm>
          <a:prstGeom prst="rightBrace">
            <a:avLst>
              <a:gd name="adj1" fmla="val 8333"/>
              <a:gd name="adj2" fmla="val 50491"/>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6" name="Rectángulo 15">
            <a:extLst>
              <a:ext uri="{FF2B5EF4-FFF2-40B4-BE49-F238E27FC236}">
                <a16:creationId xmlns:a16="http://schemas.microsoft.com/office/drawing/2014/main" id="{54E86A69-5EC9-40CA-B634-34669CD1106A}"/>
              </a:ext>
            </a:extLst>
          </p:cNvPr>
          <p:cNvSpPr/>
          <p:nvPr/>
        </p:nvSpPr>
        <p:spPr>
          <a:xfrm>
            <a:off x="754065" y="2972711"/>
            <a:ext cx="4124322" cy="1815882"/>
          </a:xfrm>
          <a:prstGeom prst="rect">
            <a:avLst/>
          </a:prstGeom>
          <a:solidFill>
            <a:schemeClr val="bg1"/>
          </a:solidFill>
          <a:ln w="38100">
            <a:solidFill>
              <a:schemeClr val="accent1"/>
            </a:solidFill>
          </a:ln>
        </p:spPr>
        <p:txBody>
          <a:bodyPr wrap="square">
            <a:spAutoFit/>
          </a:bodyPr>
          <a:lstStyle/>
          <a:p>
            <a:pPr algn="ctr"/>
            <a:r>
              <a:rPr lang="es-ES" sz="2800" b="1" dirty="0">
                <a:solidFill>
                  <a:schemeClr val="tx1">
                    <a:lumMod val="50000"/>
                    <a:lumOff val="50000"/>
                  </a:schemeClr>
                </a:solidFill>
                <a:latin typeface="Lato Bold"/>
                <a:cs typeface="Lato Bold"/>
              </a:rPr>
              <a:t>Promedio flujo mensual contratos vivienda</a:t>
            </a:r>
          </a:p>
          <a:p>
            <a:pPr algn="ctr"/>
            <a:r>
              <a:rPr lang="es-ES" sz="2800" b="1" dirty="0">
                <a:solidFill>
                  <a:schemeClr val="tx1">
                    <a:lumMod val="50000"/>
                    <a:lumOff val="50000"/>
                  </a:schemeClr>
                </a:solidFill>
                <a:latin typeface="Lato Bold"/>
                <a:cs typeface="Lato Bold"/>
              </a:rPr>
              <a:t>  $1,894,259,340</a:t>
            </a:r>
          </a:p>
        </p:txBody>
      </p:sp>
      <p:sp>
        <p:nvSpPr>
          <p:cNvPr id="17" name="Rectángulo 16">
            <a:extLst>
              <a:ext uri="{FF2B5EF4-FFF2-40B4-BE49-F238E27FC236}">
                <a16:creationId xmlns:a16="http://schemas.microsoft.com/office/drawing/2014/main" id="{E5F414C7-AB0A-4325-866F-DC7FCB38BA19}"/>
              </a:ext>
            </a:extLst>
          </p:cNvPr>
          <p:cNvSpPr/>
          <p:nvPr/>
        </p:nvSpPr>
        <p:spPr>
          <a:xfrm>
            <a:off x="6956653" y="2952630"/>
            <a:ext cx="4124322" cy="1815882"/>
          </a:xfrm>
          <a:prstGeom prst="rect">
            <a:avLst/>
          </a:prstGeom>
          <a:solidFill>
            <a:schemeClr val="bg1"/>
          </a:solidFill>
          <a:ln w="38100">
            <a:solidFill>
              <a:schemeClr val="accent1"/>
            </a:solidFill>
          </a:ln>
        </p:spPr>
        <p:txBody>
          <a:bodyPr wrap="square">
            <a:spAutoFit/>
          </a:bodyPr>
          <a:lstStyle/>
          <a:p>
            <a:pPr algn="ctr"/>
            <a:r>
              <a:rPr lang="es-ES" sz="2800" b="1" dirty="0">
                <a:solidFill>
                  <a:schemeClr val="tx1">
                    <a:lumMod val="50000"/>
                    <a:lumOff val="50000"/>
                  </a:schemeClr>
                </a:solidFill>
                <a:latin typeface="Lato Bold"/>
                <a:cs typeface="Lato Bold"/>
              </a:rPr>
              <a:t>Promedio flujo mensual contratos comercial</a:t>
            </a:r>
          </a:p>
          <a:p>
            <a:pPr algn="ctr"/>
            <a:r>
              <a:rPr lang="es-ES" sz="2800" b="1" dirty="0">
                <a:solidFill>
                  <a:schemeClr val="tx1">
                    <a:lumMod val="50000"/>
                    <a:lumOff val="50000"/>
                  </a:schemeClr>
                </a:solidFill>
                <a:latin typeface="Lato Bold"/>
                <a:cs typeface="Lato Bold"/>
              </a:rPr>
              <a:t>  $4,623,888,195</a:t>
            </a:r>
          </a:p>
        </p:txBody>
      </p:sp>
      <p:cxnSp>
        <p:nvCxnSpPr>
          <p:cNvPr id="5" name="Conector recto de flecha 4">
            <a:extLst>
              <a:ext uri="{FF2B5EF4-FFF2-40B4-BE49-F238E27FC236}">
                <a16:creationId xmlns:a16="http://schemas.microsoft.com/office/drawing/2014/main" id="{82EA1881-7FF0-4410-9268-AC7A9D02AADA}"/>
              </a:ext>
            </a:extLst>
          </p:cNvPr>
          <p:cNvCxnSpPr>
            <a:stCxn id="17" idx="2"/>
          </p:cNvCxnSpPr>
          <p:nvPr/>
        </p:nvCxnSpPr>
        <p:spPr>
          <a:xfrm>
            <a:off x="9018814" y="4768512"/>
            <a:ext cx="0" cy="5853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Elipse 5">
            <a:extLst>
              <a:ext uri="{FF2B5EF4-FFF2-40B4-BE49-F238E27FC236}">
                <a16:creationId xmlns:a16="http://schemas.microsoft.com/office/drawing/2014/main" id="{86378DCB-4D14-4A08-A989-F0500D8A19F8}"/>
              </a:ext>
            </a:extLst>
          </p:cNvPr>
          <p:cNvSpPr/>
          <p:nvPr/>
        </p:nvSpPr>
        <p:spPr>
          <a:xfrm>
            <a:off x="8243562" y="5353878"/>
            <a:ext cx="1682311" cy="9144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lumMod val="50000"/>
                    <a:lumOff val="50000"/>
                  </a:schemeClr>
                </a:solidFill>
                <a:latin typeface="Lato Bold"/>
                <a:cs typeface="Lato Bold"/>
              </a:rPr>
              <a:t>Se deja de recibir</a:t>
            </a:r>
            <a:endParaRPr lang="es-CO" dirty="0"/>
          </a:p>
        </p:txBody>
      </p:sp>
    </p:spTree>
    <p:extLst>
      <p:ext uri="{BB962C8B-B14F-4D97-AF65-F5344CB8AC3E}">
        <p14:creationId xmlns:p14="http://schemas.microsoft.com/office/powerpoint/2010/main" val="1913793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240543" y="986415"/>
            <a:ext cx="7062108" cy="707886"/>
          </a:xfrm>
          <a:prstGeom prst="rect">
            <a:avLst/>
          </a:prstGeom>
        </p:spPr>
        <p:txBody>
          <a:bodyPr wrap="square">
            <a:spAutoFit/>
          </a:bodyPr>
          <a:lstStyle/>
          <a:p>
            <a:pPr algn="ctr"/>
            <a:r>
              <a:rPr lang="es-ES" sz="4000" b="1" dirty="0">
                <a:solidFill>
                  <a:srgbClr val="000A8B"/>
                </a:solidFill>
              </a:rPr>
              <a:t>Recursos FRISCO</a:t>
            </a:r>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3" name="Imagen 2">
            <a:extLst>
              <a:ext uri="{FF2B5EF4-FFF2-40B4-BE49-F238E27FC236}">
                <a16:creationId xmlns:a16="http://schemas.microsoft.com/office/drawing/2014/main" id="{31F6CF43-1045-4907-9D78-1600B0B06BFE}"/>
              </a:ext>
            </a:extLst>
          </p:cNvPr>
          <p:cNvPicPr>
            <a:picLocks noChangeAspect="1"/>
          </p:cNvPicPr>
          <p:nvPr/>
        </p:nvPicPr>
        <p:blipFill>
          <a:blip r:embed="rId4"/>
          <a:stretch>
            <a:fillRect/>
          </a:stretch>
        </p:blipFill>
        <p:spPr>
          <a:xfrm>
            <a:off x="813461" y="1910880"/>
            <a:ext cx="7070022" cy="3725236"/>
          </a:xfrm>
          <a:prstGeom prst="rect">
            <a:avLst/>
          </a:prstGeom>
        </p:spPr>
      </p:pic>
    </p:spTree>
    <p:extLst>
      <p:ext uri="{BB962C8B-B14F-4D97-AF65-F5344CB8AC3E}">
        <p14:creationId xmlns:p14="http://schemas.microsoft.com/office/powerpoint/2010/main" val="9150184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382426" y="909039"/>
            <a:ext cx="7414445" cy="1323439"/>
          </a:xfrm>
          <a:prstGeom prst="rect">
            <a:avLst/>
          </a:prstGeom>
        </p:spPr>
        <p:txBody>
          <a:bodyPr wrap="square">
            <a:spAutoFit/>
          </a:bodyPr>
          <a:lstStyle/>
          <a:p>
            <a:pPr algn="ctr"/>
            <a:r>
              <a:rPr lang="es-ES" sz="4000" b="1" dirty="0">
                <a:solidFill>
                  <a:srgbClr val="000A8B"/>
                </a:solidFill>
              </a:rPr>
              <a:t>Transferencias y Destinaciones FRISCO</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8" name="Imagen 7">
            <a:extLst>
              <a:ext uri="{FF2B5EF4-FFF2-40B4-BE49-F238E27FC236}">
                <a16:creationId xmlns:a16="http://schemas.microsoft.com/office/drawing/2014/main" id="{FFC635FF-6C70-4591-B9D0-EF8AF5C997BC}"/>
              </a:ext>
            </a:extLst>
          </p:cNvPr>
          <p:cNvPicPr>
            <a:picLocks noChangeAspect="1"/>
          </p:cNvPicPr>
          <p:nvPr/>
        </p:nvPicPr>
        <p:blipFill>
          <a:blip r:embed="rId4"/>
          <a:stretch>
            <a:fillRect/>
          </a:stretch>
        </p:blipFill>
        <p:spPr>
          <a:xfrm>
            <a:off x="1054565" y="4802829"/>
            <a:ext cx="1666875" cy="209550"/>
          </a:xfrm>
          <a:prstGeom prst="rect">
            <a:avLst/>
          </a:prstGeom>
        </p:spPr>
      </p:pic>
      <p:pic>
        <p:nvPicPr>
          <p:cNvPr id="14" name="Imagen 13">
            <a:extLst>
              <a:ext uri="{FF2B5EF4-FFF2-40B4-BE49-F238E27FC236}">
                <a16:creationId xmlns:a16="http://schemas.microsoft.com/office/drawing/2014/main" id="{FFC635FF-6C70-4591-B9D0-EF8AF5C997BC}"/>
              </a:ext>
            </a:extLst>
          </p:cNvPr>
          <p:cNvPicPr>
            <a:picLocks noChangeAspect="1"/>
          </p:cNvPicPr>
          <p:nvPr/>
        </p:nvPicPr>
        <p:blipFill>
          <a:blip r:embed="rId4"/>
          <a:stretch>
            <a:fillRect/>
          </a:stretch>
        </p:blipFill>
        <p:spPr>
          <a:xfrm>
            <a:off x="6388500" y="4430595"/>
            <a:ext cx="1666875" cy="209550"/>
          </a:xfrm>
          <a:prstGeom prst="rect">
            <a:avLst/>
          </a:prstGeom>
        </p:spPr>
      </p:pic>
      <p:sp>
        <p:nvSpPr>
          <p:cNvPr id="16" name="Rectángulo 15">
            <a:extLst>
              <a:ext uri="{FF2B5EF4-FFF2-40B4-BE49-F238E27FC236}">
                <a16:creationId xmlns:a16="http://schemas.microsoft.com/office/drawing/2014/main" id="{CA09BE2C-2100-4654-BE65-6FEAC87CFD0F}"/>
              </a:ext>
            </a:extLst>
          </p:cNvPr>
          <p:cNvSpPr/>
          <p:nvPr/>
        </p:nvSpPr>
        <p:spPr>
          <a:xfrm>
            <a:off x="3672585" y="5211324"/>
            <a:ext cx="4834125" cy="954107"/>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TOTAL = $220,338</a:t>
            </a:r>
          </a:p>
          <a:p>
            <a:pPr algn="ctr"/>
            <a:r>
              <a:rPr lang="es-ES" sz="2800" b="1" dirty="0">
                <a:solidFill>
                  <a:schemeClr val="tx1">
                    <a:lumMod val="50000"/>
                    <a:lumOff val="50000"/>
                  </a:schemeClr>
                </a:solidFill>
                <a:latin typeface="Lato Bold"/>
                <a:cs typeface="Lato Bold"/>
              </a:rPr>
              <a:t>Reserva Técnica = $60,774</a:t>
            </a:r>
          </a:p>
        </p:txBody>
      </p:sp>
      <p:pic>
        <p:nvPicPr>
          <p:cNvPr id="17" name="Imagen 16">
            <a:extLst>
              <a:ext uri="{FF2B5EF4-FFF2-40B4-BE49-F238E27FC236}">
                <a16:creationId xmlns:a16="http://schemas.microsoft.com/office/drawing/2014/main" id="{FFC635FF-6C70-4591-B9D0-EF8AF5C997BC}"/>
              </a:ext>
            </a:extLst>
          </p:cNvPr>
          <p:cNvPicPr>
            <a:picLocks noChangeAspect="1"/>
          </p:cNvPicPr>
          <p:nvPr/>
        </p:nvPicPr>
        <p:blipFill>
          <a:blip r:embed="rId4"/>
          <a:stretch>
            <a:fillRect/>
          </a:stretch>
        </p:blipFill>
        <p:spPr>
          <a:xfrm>
            <a:off x="3698264" y="6184898"/>
            <a:ext cx="1666875" cy="209550"/>
          </a:xfrm>
          <a:prstGeom prst="rect">
            <a:avLst/>
          </a:prstGeom>
        </p:spPr>
      </p:pic>
      <p:pic>
        <p:nvPicPr>
          <p:cNvPr id="2" name="Imagen 1"/>
          <p:cNvPicPr>
            <a:picLocks noChangeAspect="1"/>
          </p:cNvPicPr>
          <p:nvPr/>
        </p:nvPicPr>
        <p:blipFill>
          <a:blip r:embed="rId5"/>
          <a:stretch>
            <a:fillRect/>
          </a:stretch>
        </p:blipFill>
        <p:spPr>
          <a:xfrm>
            <a:off x="1054565" y="2583979"/>
            <a:ext cx="4380144" cy="2197348"/>
          </a:xfrm>
          <a:prstGeom prst="rect">
            <a:avLst/>
          </a:prstGeom>
        </p:spPr>
      </p:pic>
      <p:pic>
        <p:nvPicPr>
          <p:cNvPr id="3" name="Imagen 2"/>
          <p:cNvPicPr>
            <a:picLocks noChangeAspect="1"/>
          </p:cNvPicPr>
          <p:nvPr/>
        </p:nvPicPr>
        <p:blipFill>
          <a:blip r:embed="rId6"/>
          <a:stretch>
            <a:fillRect/>
          </a:stretch>
        </p:blipFill>
        <p:spPr>
          <a:xfrm>
            <a:off x="6238152" y="2904612"/>
            <a:ext cx="5038460" cy="1506516"/>
          </a:xfrm>
          <a:prstGeom prst="rect">
            <a:avLst/>
          </a:prstGeom>
        </p:spPr>
      </p:pic>
    </p:spTree>
    <p:extLst>
      <p:ext uri="{BB962C8B-B14F-4D97-AF65-F5344CB8AC3E}">
        <p14:creationId xmlns:p14="http://schemas.microsoft.com/office/powerpoint/2010/main" val="12032843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240543" y="668362"/>
            <a:ext cx="7062108" cy="707886"/>
          </a:xfrm>
          <a:prstGeom prst="rect">
            <a:avLst/>
          </a:prstGeom>
        </p:spPr>
        <p:txBody>
          <a:bodyPr wrap="square">
            <a:spAutoFit/>
          </a:bodyPr>
          <a:lstStyle/>
          <a:p>
            <a:pPr algn="ctr"/>
            <a:r>
              <a:rPr lang="es-ES" sz="4000" b="1" dirty="0">
                <a:solidFill>
                  <a:srgbClr val="000A8B"/>
                </a:solidFill>
              </a:rPr>
              <a:t>Inversiones FRISCO</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2" name="Imagen 1">
            <a:extLst>
              <a:ext uri="{FF2B5EF4-FFF2-40B4-BE49-F238E27FC236}">
                <a16:creationId xmlns:a16="http://schemas.microsoft.com/office/drawing/2014/main" id="{D0FD9C0E-52F5-4204-9B22-27BEF3E62762}"/>
              </a:ext>
            </a:extLst>
          </p:cNvPr>
          <p:cNvPicPr>
            <a:picLocks noChangeAspect="1"/>
          </p:cNvPicPr>
          <p:nvPr/>
        </p:nvPicPr>
        <p:blipFill>
          <a:blip r:embed="rId4"/>
          <a:stretch>
            <a:fillRect/>
          </a:stretch>
        </p:blipFill>
        <p:spPr>
          <a:xfrm>
            <a:off x="1943380" y="1401674"/>
            <a:ext cx="4458978" cy="4975961"/>
          </a:xfrm>
          <a:prstGeom prst="rect">
            <a:avLst/>
          </a:prstGeom>
        </p:spPr>
      </p:pic>
      <p:sp>
        <p:nvSpPr>
          <p:cNvPr id="8" name="Rectángulo 7">
            <a:extLst>
              <a:ext uri="{FF2B5EF4-FFF2-40B4-BE49-F238E27FC236}">
                <a16:creationId xmlns:a16="http://schemas.microsoft.com/office/drawing/2014/main" id="{CA09BE2C-2100-4654-BE65-6FEAC87CFD0F}"/>
              </a:ext>
            </a:extLst>
          </p:cNvPr>
          <p:cNvSpPr/>
          <p:nvPr/>
        </p:nvSpPr>
        <p:spPr>
          <a:xfrm>
            <a:off x="6916070" y="4063424"/>
            <a:ext cx="3408558" cy="954107"/>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Reserva Técnica $190,000</a:t>
            </a:r>
          </a:p>
        </p:txBody>
      </p:sp>
      <p:pic>
        <p:nvPicPr>
          <p:cNvPr id="9" name="Imagen 8">
            <a:extLst>
              <a:ext uri="{FF2B5EF4-FFF2-40B4-BE49-F238E27FC236}">
                <a16:creationId xmlns:a16="http://schemas.microsoft.com/office/drawing/2014/main" id="{FFC635FF-6C70-4591-B9D0-EF8AF5C997BC}"/>
              </a:ext>
            </a:extLst>
          </p:cNvPr>
          <p:cNvPicPr>
            <a:picLocks noChangeAspect="1"/>
          </p:cNvPicPr>
          <p:nvPr/>
        </p:nvPicPr>
        <p:blipFill>
          <a:blip r:embed="rId5"/>
          <a:stretch>
            <a:fillRect/>
          </a:stretch>
        </p:blipFill>
        <p:spPr>
          <a:xfrm>
            <a:off x="6953474" y="5037612"/>
            <a:ext cx="1666875" cy="209550"/>
          </a:xfrm>
          <a:prstGeom prst="rect">
            <a:avLst/>
          </a:prstGeom>
        </p:spPr>
      </p:pic>
      <p:sp>
        <p:nvSpPr>
          <p:cNvPr id="14" name="Rectángulo 13">
            <a:extLst>
              <a:ext uri="{FF2B5EF4-FFF2-40B4-BE49-F238E27FC236}">
                <a16:creationId xmlns:a16="http://schemas.microsoft.com/office/drawing/2014/main" id="{55E4AE7A-0D18-4554-9808-AA29F17B8D54}"/>
              </a:ext>
            </a:extLst>
          </p:cNvPr>
          <p:cNvSpPr/>
          <p:nvPr/>
        </p:nvSpPr>
        <p:spPr>
          <a:xfrm>
            <a:off x="6916070" y="2227461"/>
            <a:ext cx="3408558" cy="1815882"/>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Disposición de Productividades de Bienes ADR</a:t>
            </a:r>
          </a:p>
          <a:p>
            <a:pPr algn="ctr"/>
            <a:r>
              <a:rPr lang="es-ES" sz="2800" b="1" dirty="0">
                <a:solidFill>
                  <a:schemeClr val="tx1">
                    <a:lumMod val="50000"/>
                    <a:lumOff val="50000"/>
                  </a:schemeClr>
                </a:solidFill>
                <a:latin typeface="Lato Bold"/>
                <a:cs typeface="Lato Bold"/>
              </a:rPr>
              <a:t>$65,951</a:t>
            </a:r>
          </a:p>
        </p:txBody>
      </p:sp>
    </p:spTree>
    <p:extLst>
      <p:ext uri="{BB962C8B-B14F-4D97-AF65-F5344CB8AC3E}">
        <p14:creationId xmlns:p14="http://schemas.microsoft.com/office/powerpoint/2010/main" val="2097314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FA15717-BB1F-4EAA-AD0B-F2546161B6E2}"/>
              </a:ext>
            </a:extLst>
          </p:cNvPr>
          <p:cNvSpPr/>
          <p:nvPr/>
        </p:nvSpPr>
        <p:spPr>
          <a:xfrm>
            <a:off x="2558595" y="918775"/>
            <a:ext cx="7062108" cy="707886"/>
          </a:xfrm>
          <a:prstGeom prst="rect">
            <a:avLst/>
          </a:prstGeom>
        </p:spPr>
        <p:txBody>
          <a:bodyPr wrap="square">
            <a:spAutoFit/>
          </a:bodyPr>
          <a:lstStyle/>
          <a:p>
            <a:pPr algn="ctr"/>
            <a:r>
              <a:rPr lang="es-ES" sz="4000" b="1" dirty="0">
                <a:solidFill>
                  <a:srgbClr val="000A8B"/>
                </a:solidFill>
              </a:rPr>
              <a:t>Supuestos</a:t>
            </a:r>
            <a:endParaRPr lang="es-CO" sz="4000" b="1" dirty="0"/>
          </a:p>
        </p:txBody>
      </p:sp>
      <p:pic>
        <p:nvPicPr>
          <p:cNvPr id="10" name="Imagen 9">
            <a:extLst>
              <a:ext uri="{FF2B5EF4-FFF2-40B4-BE49-F238E27FC236}">
                <a16:creationId xmlns:a16="http://schemas.microsoft.com/office/drawing/2014/main" id="{EDDB2F9E-4CBA-4ABE-A5CA-8240DC0D0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D6DA6FC4-B1BA-4EF4-9630-24C2179A2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6D3D905-9F49-43AA-AA75-5B6CE88BC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CE2EF3E-8150-47D2-9095-D6FB03E7DE60}"/>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FFC635FF-6C70-4591-B9D0-EF8AF5C997BC}"/>
              </a:ext>
            </a:extLst>
          </p:cNvPr>
          <p:cNvPicPr>
            <a:picLocks noChangeAspect="1"/>
          </p:cNvPicPr>
          <p:nvPr/>
        </p:nvPicPr>
        <p:blipFill>
          <a:blip r:embed="rId4"/>
          <a:stretch>
            <a:fillRect/>
          </a:stretch>
        </p:blipFill>
        <p:spPr>
          <a:xfrm>
            <a:off x="7451014" y="4649673"/>
            <a:ext cx="1666875" cy="209550"/>
          </a:xfrm>
          <a:prstGeom prst="rect">
            <a:avLst/>
          </a:prstGeom>
        </p:spPr>
      </p:pic>
      <p:sp>
        <p:nvSpPr>
          <p:cNvPr id="14" name="Rectángulo 13">
            <a:extLst>
              <a:ext uri="{FF2B5EF4-FFF2-40B4-BE49-F238E27FC236}">
                <a16:creationId xmlns:a16="http://schemas.microsoft.com/office/drawing/2014/main" id="{CA09BE2C-2100-4654-BE65-6FEAC87CFD0F}"/>
              </a:ext>
            </a:extLst>
          </p:cNvPr>
          <p:cNvSpPr/>
          <p:nvPr/>
        </p:nvSpPr>
        <p:spPr>
          <a:xfrm>
            <a:off x="7413610" y="2811656"/>
            <a:ext cx="3408558" cy="1815882"/>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Disposición de Productividades de Bienes ADR</a:t>
            </a:r>
          </a:p>
          <a:p>
            <a:pPr algn="ctr"/>
            <a:r>
              <a:rPr lang="es-ES" sz="2800" b="1" dirty="0">
                <a:solidFill>
                  <a:schemeClr val="tx1">
                    <a:lumMod val="50000"/>
                    <a:lumOff val="50000"/>
                  </a:schemeClr>
                </a:solidFill>
                <a:latin typeface="Lato Bold"/>
                <a:cs typeface="Lato Bold"/>
              </a:rPr>
              <a:t>$65,951</a:t>
            </a:r>
          </a:p>
        </p:txBody>
      </p:sp>
      <p:sp>
        <p:nvSpPr>
          <p:cNvPr id="4" name="Rectángulo 3"/>
          <p:cNvSpPr/>
          <p:nvPr/>
        </p:nvSpPr>
        <p:spPr>
          <a:xfrm>
            <a:off x="7408856" y="1830192"/>
            <a:ext cx="3263355" cy="632011"/>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ysClr val="windowText" lastClr="000000"/>
                </a:solidFill>
              </a:rPr>
              <a:t>SE RECIBE EL VALOR DE LA PRODUCTIVIDAD EN OCTUBRE</a:t>
            </a:r>
          </a:p>
        </p:txBody>
      </p:sp>
      <p:sp>
        <p:nvSpPr>
          <p:cNvPr id="16" name="Rectángulo 15">
            <a:extLst>
              <a:ext uri="{FF2B5EF4-FFF2-40B4-BE49-F238E27FC236}">
                <a16:creationId xmlns:a16="http://schemas.microsoft.com/office/drawing/2014/main" id="{CA09BE2C-2100-4654-BE65-6FEAC87CFD0F}"/>
              </a:ext>
            </a:extLst>
          </p:cNvPr>
          <p:cNvSpPr/>
          <p:nvPr/>
        </p:nvSpPr>
        <p:spPr>
          <a:xfrm>
            <a:off x="1120868" y="4750097"/>
            <a:ext cx="3408558" cy="1384995"/>
          </a:xfrm>
          <a:prstGeom prst="rect">
            <a:avLst/>
          </a:prstGeom>
          <a:solidFill>
            <a:schemeClr val="tx2">
              <a:lumMod val="50000"/>
            </a:schemeClr>
          </a:solidFill>
        </p:spPr>
        <p:txBody>
          <a:bodyPr wrap="square">
            <a:spAutoFit/>
          </a:bodyPr>
          <a:lstStyle/>
          <a:p>
            <a:pPr algn="ctr"/>
            <a:r>
              <a:rPr lang="es-ES" sz="2800" b="1" dirty="0">
                <a:solidFill>
                  <a:schemeClr val="tx1">
                    <a:lumMod val="50000"/>
                    <a:lumOff val="50000"/>
                  </a:schemeClr>
                </a:solidFill>
                <a:latin typeface="Lato Bold"/>
                <a:cs typeface="Lato Bold"/>
              </a:rPr>
              <a:t>El FRISCO gira mensual a SAE</a:t>
            </a:r>
          </a:p>
          <a:p>
            <a:pPr algn="ctr"/>
            <a:r>
              <a:rPr lang="es-ES" sz="2800" b="1" dirty="0">
                <a:solidFill>
                  <a:schemeClr val="tx1">
                    <a:lumMod val="50000"/>
                    <a:lumOff val="50000"/>
                  </a:schemeClr>
                </a:solidFill>
                <a:latin typeface="Lato Bold"/>
                <a:cs typeface="Lato Bold"/>
              </a:rPr>
              <a:t>$4,000,000,000</a:t>
            </a:r>
          </a:p>
        </p:txBody>
      </p:sp>
      <p:pic>
        <p:nvPicPr>
          <p:cNvPr id="2" name="Imagen 1"/>
          <p:cNvPicPr>
            <a:picLocks noChangeAspect="1"/>
          </p:cNvPicPr>
          <p:nvPr/>
        </p:nvPicPr>
        <p:blipFill>
          <a:blip r:embed="rId5"/>
          <a:stretch>
            <a:fillRect/>
          </a:stretch>
        </p:blipFill>
        <p:spPr>
          <a:xfrm>
            <a:off x="1120868" y="1834560"/>
            <a:ext cx="5374025" cy="1954191"/>
          </a:xfrm>
          <a:prstGeom prst="rect">
            <a:avLst/>
          </a:prstGeom>
        </p:spPr>
      </p:pic>
      <p:cxnSp>
        <p:nvCxnSpPr>
          <p:cNvPr id="6" name="Conector recto de flecha 5"/>
          <p:cNvCxnSpPr/>
          <p:nvPr/>
        </p:nvCxnSpPr>
        <p:spPr>
          <a:xfrm>
            <a:off x="4529426" y="5566345"/>
            <a:ext cx="47626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5039781" y="4994036"/>
            <a:ext cx="5015080" cy="107047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ysClr val="windowText" lastClr="000000"/>
              </a:solidFill>
            </a:endParaRPr>
          </a:p>
          <a:p>
            <a:pPr algn="just"/>
            <a:r>
              <a:rPr lang="es-CO" dirty="0">
                <a:solidFill>
                  <a:sysClr val="windowText" lastClr="000000"/>
                </a:solidFill>
              </a:rPr>
              <a:t>Para realizar los pagos administrativos mensuales y para tener provisiones contables (gastos no determinados, cesantías, intereses de cesantías).</a:t>
            </a:r>
          </a:p>
          <a:p>
            <a:pPr algn="ctr"/>
            <a:endParaRPr lang="es-CO" dirty="0">
              <a:solidFill>
                <a:sysClr val="windowText" lastClr="000000"/>
              </a:solidFill>
            </a:endParaRPr>
          </a:p>
        </p:txBody>
      </p:sp>
      <p:cxnSp>
        <p:nvCxnSpPr>
          <p:cNvPr id="18" name="Conector recto de flecha 17"/>
          <p:cNvCxnSpPr/>
          <p:nvPr/>
        </p:nvCxnSpPr>
        <p:spPr>
          <a:xfrm flipV="1">
            <a:off x="9040534" y="2500603"/>
            <a:ext cx="4753" cy="3451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18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3DA2F06-9A66-4985-A43E-310C9933BC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7BD8F4A-51FB-488A-B8A7-04C0F0782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33FFED5-B009-45D8-B95A-884D7EC4D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7C98250E-E4F7-4127-913E-0AA89A72B5F7}"/>
              </a:ext>
            </a:extLst>
          </p:cNvPr>
          <p:cNvSpPr/>
          <p:nvPr/>
        </p:nvSpPr>
        <p:spPr>
          <a:xfrm>
            <a:off x="6350" y="654541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solidFill>
                <a:srgbClr val="A9A8A9"/>
              </a:solidFill>
            </a:endParaRPr>
          </a:p>
        </p:txBody>
      </p:sp>
      <p:sp>
        <p:nvSpPr>
          <p:cNvPr id="16" name="CuadroTexto 15">
            <a:extLst>
              <a:ext uri="{FF2B5EF4-FFF2-40B4-BE49-F238E27FC236}">
                <a16:creationId xmlns:a16="http://schemas.microsoft.com/office/drawing/2014/main" id="{F4E0B774-A53B-4056-BB41-22FE2F525D57}"/>
              </a:ext>
            </a:extLst>
          </p:cNvPr>
          <p:cNvSpPr txBox="1"/>
          <p:nvPr/>
        </p:nvSpPr>
        <p:spPr>
          <a:xfrm>
            <a:off x="3298903" y="2757267"/>
            <a:ext cx="7799732" cy="954107"/>
          </a:xfrm>
          <a:prstGeom prst="rect">
            <a:avLst/>
          </a:prstGeom>
          <a:noFill/>
        </p:spPr>
        <p:txBody>
          <a:bodyPr wrap="square" rtlCol="0">
            <a:spAutoFit/>
          </a:bodyPr>
          <a:lstStyle/>
          <a:p>
            <a:endParaRPr lang="es-ES" sz="2800" b="1" dirty="0">
              <a:solidFill>
                <a:schemeClr val="tx1">
                  <a:lumMod val="50000"/>
                  <a:lumOff val="50000"/>
                </a:schemeClr>
              </a:solidFill>
              <a:latin typeface="Lato Bold"/>
              <a:cs typeface="Lato Bold"/>
            </a:endParaRPr>
          </a:p>
          <a:p>
            <a:endParaRPr lang="es-ES" sz="2800" dirty="0">
              <a:solidFill>
                <a:schemeClr val="tx1">
                  <a:lumMod val="50000"/>
                  <a:lumOff val="50000"/>
                </a:schemeClr>
              </a:solidFill>
              <a:latin typeface="Lato Bold"/>
              <a:cs typeface="Lato Bold"/>
            </a:endParaRPr>
          </a:p>
        </p:txBody>
      </p:sp>
      <p:sp>
        <p:nvSpPr>
          <p:cNvPr id="12" name="CuadroTexto 11">
            <a:extLst>
              <a:ext uri="{FF2B5EF4-FFF2-40B4-BE49-F238E27FC236}">
                <a16:creationId xmlns:a16="http://schemas.microsoft.com/office/drawing/2014/main" id="{700ED0A0-2E24-43B3-9C26-5724AF9BC7E4}"/>
              </a:ext>
            </a:extLst>
          </p:cNvPr>
          <p:cNvSpPr txBox="1"/>
          <p:nvPr/>
        </p:nvSpPr>
        <p:spPr>
          <a:xfrm>
            <a:off x="1206835" y="1155037"/>
            <a:ext cx="9778327" cy="707886"/>
          </a:xfrm>
          <a:prstGeom prst="rect">
            <a:avLst/>
          </a:prstGeom>
          <a:noFill/>
        </p:spPr>
        <p:txBody>
          <a:bodyPr wrap="square" rtlCol="0">
            <a:spAutoFit/>
          </a:bodyPr>
          <a:lstStyle/>
          <a:p>
            <a:pPr algn="ctr"/>
            <a:r>
              <a:rPr lang="es-ES" sz="4000" b="1" dirty="0">
                <a:solidFill>
                  <a:srgbClr val="000A8B"/>
                </a:solidFill>
              </a:rPr>
              <a:t>Escenario Recursos SAE y FRISCO</a:t>
            </a:r>
          </a:p>
        </p:txBody>
      </p:sp>
      <p:sp>
        <p:nvSpPr>
          <p:cNvPr id="10" name="CuadroTexto 9">
            <a:extLst>
              <a:ext uri="{FF2B5EF4-FFF2-40B4-BE49-F238E27FC236}">
                <a16:creationId xmlns:a16="http://schemas.microsoft.com/office/drawing/2014/main" id="{7C56E974-6E71-4673-B52A-84DE8562C137}"/>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2" name="Imagen 1"/>
          <p:cNvPicPr>
            <a:picLocks noChangeAspect="1"/>
          </p:cNvPicPr>
          <p:nvPr/>
        </p:nvPicPr>
        <p:blipFill>
          <a:blip r:embed="rId4"/>
          <a:stretch>
            <a:fillRect/>
          </a:stretch>
        </p:blipFill>
        <p:spPr>
          <a:xfrm>
            <a:off x="61959" y="2214518"/>
            <a:ext cx="12103801" cy="2666764"/>
          </a:xfrm>
          <a:prstGeom prst="rect">
            <a:avLst/>
          </a:prstGeom>
        </p:spPr>
      </p:pic>
    </p:spTree>
    <p:extLst>
      <p:ext uri="{BB962C8B-B14F-4D97-AF65-F5344CB8AC3E}">
        <p14:creationId xmlns:p14="http://schemas.microsoft.com/office/powerpoint/2010/main" val="39153468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3DA2F06-9A66-4985-A43E-310C9933BC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7BD8F4A-51FB-488A-B8A7-04C0F0782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33FFED5-B009-45D8-B95A-884D7EC4D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7C98250E-E4F7-4127-913E-0AA89A72B5F7}"/>
              </a:ext>
            </a:extLst>
          </p:cNvPr>
          <p:cNvSpPr/>
          <p:nvPr/>
        </p:nvSpPr>
        <p:spPr>
          <a:xfrm>
            <a:off x="6350" y="654541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solidFill>
                <a:srgbClr val="A9A8A9"/>
              </a:solidFill>
            </a:endParaRPr>
          </a:p>
        </p:txBody>
      </p:sp>
      <p:sp>
        <p:nvSpPr>
          <p:cNvPr id="16" name="CuadroTexto 15">
            <a:extLst>
              <a:ext uri="{FF2B5EF4-FFF2-40B4-BE49-F238E27FC236}">
                <a16:creationId xmlns:a16="http://schemas.microsoft.com/office/drawing/2014/main" id="{F4E0B774-A53B-4056-BB41-22FE2F525D57}"/>
              </a:ext>
            </a:extLst>
          </p:cNvPr>
          <p:cNvSpPr txBox="1"/>
          <p:nvPr/>
        </p:nvSpPr>
        <p:spPr>
          <a:xfrm>
            <a:off x="3298903" y="2757267"/>
            <a:ext cx="7799732" cy="954107"/>
          </a:xfrm>
          <a:prstGeom prst="rect">
            <a:avLst/>
          </a:prstGeom>
          <a:noFill/>
        </p:spPr>
        <p:txBody>
          <a:bodyPr wrap="square" rtlCol="0">
            <a:spAutoFit/>
          </a:bodyPr>
          <a:lstStyle/>
          <a:p>
            <a:endParaRPr lang="es-ES" sz="2800" b="1" dirty="0">
              <a:solidFill>
                <a:schemeClr val="tx1">
                  <a:lumMod val="50000"/>
                  <a:lumOff val="50000"/>
                </a:schemeClr>
              </a:solidFill>
              <a:latin typeface="Lato Bold"/>
              <a:cs typeface="Lato Bold"/>
            </a:endParaRPr>
          </a:p>
          <a:p>
            <a:endParaRPr lang="es-ES" sz="2800" dirty="0">
              <a:solidFill>
                <a:schemeClr val="tx1">
                  <a:lumMod val="50000"/>
                  <a:lumOff val="50000"/>
                </a:schemeClr>
              </a:solidFill>
              <a:latin typeface="Lato Bold"/>
              <a:cs typeface="Lato Bold"/>
            </a:endParaRPr>
          </a:p>
        </p:txBody>
      </p:sp>
      <p:sp>
        <p:nvSpPr>
          <p:cNvPr id="12" name="CuadroTexto 11">
            <a:extLst>
              <a:ext uri="{FF2B5EF4-FFF2-40B4-BE49-F238E27FC236}">
                <a16:creationId xmlns:a16="http://schemas.microsoft.com/office/drawing/2014/main" id="{700ED0A0-2E24-43B3-9C26-5724AF9BC7E4}"/>
              </a:ext>
            </a:extLst>
          </p:cNvPr>
          <p:cNvSpPr txBox="1"/>
          <p:nvPr/>
        </p:nvSpPr>
        <p:spPr>
          <a:xfrm>
            <a:off x="1102694" y="1044857"/>
            <a:ext cx="9778327" cy="707886"/>
          </a:xfrm>
          <a:prstGeom prst="rect">
            <a:avLst/>
          </a:prstGeom>
          <a:noFill/>
        </p:spPr>
        <p:txBody>
          <a:bodyPr wrap="square" rtlCol="0">
            <a:spAutoFit/>
          </a:bodyPr>
          <a:lstStyle/>
          <a:p>
            <a:pPr algn="ctr"/>
            <a:r>
              <a:rPr lang="es-ES" sz="4000" b="1" dirty="0">
                <a:solidFill>
                  <a:srgbClr val="000A8B"/>
                </a:solidFill>
              </a:rPr>
              <a:t>Escenario 3 meses</a:t>
            </a:r>
          </a:p>
        </p:txBody>
      </p:sp>
      <p:sp>
        <p:nvSpPr>
          <p:cNvPr id="10" name="CuadroTexto 9">
            <a:extLst>
              <a:ext uri="{FF2B5EF4-FFF2-40B4-BE49-F238E27FC236}">
                <a16:creationId xmlns:a16="http://schemas.microsoft.com/office/drawing/2014/main" id="{7C56E974-6E71-4673-B52A-84DE8562C137}"/>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2" name="Imagen 1"/>
          <p:cNvPicPr>
            <a:picLocks noChangeAspect="1"/>
          </p:cNvPicPr>
          <p:nvPr/>
        </p:nvPicPr>
        <p:blipFill>
          <a:blip r:embed="rId4"/>
          <a:stretch>
            <a:fillRect/>
          </a:stretch>
        </p:blipFill>
        <p:spPr>
          <a:xfrm>
            <a:off x="61960" y="2541494"/>
            <a:ext cx="12117340" cy="2151530"/>
          </a:xfrm>
          <a:prstGeom prst="rect">
            <a:avLst/>
          </a:prstGeom>
        </p:spPr>
      </p:pic>
    </p:spTree>
    <p:extLst>
      <p:ext uri="{BB962C8B-B14F-4D97-AF65-F5344CB8AC3E}">
        <p14:creationId xmlns:p14="http://schemas.microsoft.com/office/powerpoint/2010/main" val="40513694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3DA2F06-9A66-4985-A43E-310C9933BC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7BD8F4A-51FB-488A-B8A7-04C0F0782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F33FFED5-B009-45D8-B95A-884D7EC4D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7C98250E-E4F7-4127-913E-0AA89A72B5F7}"/>
              </a:ext>
            </a:extLst>
          </p:cNvPr>
          <p:cNvSpPr/>
          <p:nvPr/>
        </p:nvSpPr>
        <p:spPr>
          <a:xfrm>
            <a:off x="6350" y="6545418"/>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ES" dirty="0">
              <a:solidFill>
                <a:srgbClr val="A9A8A9"/>
              </a:solidFill>
            </a:endParaRPr>
          </a:p>
        </p:txBody>
      </p:sp>
      <p:sp>
        <p:nvSpPr>
          <p:cNvPr id="16" name="CuadroTexto 15">
            <a:extLst>
              <a:ext uri="{FF2B5EF4-FFF2-40B4-BE49-F238E27FC236}">
                <a16:creationId xmlns:a16="http://schemas.microsoft.com/office/drawing/2014/main" id="{F4E0B774-A53B-4056-BB41-22FE2F525D57}"/>
              </a:ext>
            </a:extLst>
          </p:cNvPr>
          <p:cNvSpPr txBox="1"/>
          <p:nvPr/>
        </p:nvSpPr>
        <p:spPr>
          <a:xfrm>
            <a:off x="3298903" y="2757267"/>
            <a:ext cx="7799732" cy="954107"/>
          </a:xfrm>
          <a:prstGeom prst="rect">
            <a:avLst/>
          </a:prstGeom>
          <a:noFill/>
        </p:spPr>
        <p:txBody>
          <a:bodyPr wrap="square" rtlCol="0">
            <a:spAutoFit/>
          </a:bodyPr>
          <a:lstStyle/>
          <a:p>
            <a:endParaRPr lang="es-ES" sz="2800" b="1" dirty="0">
              <a:solidFill>
                <a:schemeClr val="tx1">
                  <a:lumMod val="50000"/>
                  <a:lumOff val="50000"/>
                </a:schemeClr>
              </a:solidFill>
              <a:latin typeface="Lato Bold"/>
              <a:cs typeface="Lato Bold"/>
            </a:endParaRPr>
          </a:p>
          <a:p>
            <a:endParaRPr lang="es-ES" sz="2800" dirty="0">
              <a:solidFill>
                <a:schemeClr val="tx1">
                  <a:lumMod val="50000"/>
                  <a:lumOff val="50000"/>
                </a:schemeClr>
              </a:solidFill>
              <a:latin typeface="Lato Bold"/>
              <a:cs typeface="Lato Bold"/>
            </a:endParaRPr>
          </a:p>
        </p:txBody>
      </p:sp>
      <p:sp>
        <p:nvSpPr>
          <p:cNvPr id="12" name="CuadroTexto 11">
            <a:extLst>
              <a:ext uri="{FF2B5EF4-FFF2-40B4-BE49-F238E27FC236}">
                <a16:creationId xmlns:a16="http://schemas.microsoft.com/office/drawing/2014/main" id="{700ED0A0-2E24-43B3-9C26-5724AF9BC7E4}"/>
              </a:ext>
            </a:extLst>
          </p:cNvPr>
          <p:cNvSpPr txBox="1"/>
          <p:nvPr/>
        </p:nvSpPr>
        <p:spPr>
          <a:xfrm>
            <a:off x="1102694" y="1044857"/>
            <a:ext cx="9778327" cy="707886"/>
          </a:xfrm>
          <a:prstGeom prst="rect">
            <a:avLst/>
          </a:prstGeom>
          <a:noFill/>
        </p:spPr>
        <p:txBody>
          <a:bodyPr wrap="square" rtlCol="0">
            <a:spAutoFit/>
          </a:bodyPr>
          <a:lstStyle/>
          <a:p>
            <a:pPr algn="ctr"/>
            <a:r>
              <a:rPr lang="es-ES" sz="4000" b="1" dirty="0">
                <a:solidFill>
                  <a:srgbClr val="000A8B"/>
                </a:solidFill>
              </a:rPr>
              <a:t>Escenario 3 meses (20%)</a:t>
            </a:r>
          </a:p>
        </p:txBody>
      </p:sp>
      <p:sp>
        <p:nvSpPr>
          <p:cNvPr id="10" name="CuadroTexto 9">
            <a:extLst>
              <a:ext uri="{FF2B5EF4-FFF2-40B4-BE49-F238E27FC236}">
                <a16:creationId xmlns:a16="http://schemas.microsoft.com/office/drawing/2014/main" id="{7C56E974-6E71-4673-B52A-84DE8562C137}"/>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3" name="Imagen 2"/>
          <p:cNvPicPr>
            <a:picLocks noChangeAspect="1"/>
          </p:cNvPicPr>
          <p:nvPr/>
        </p:nvPicPr>
        <p:blipFill>
          <a:blip r:embed="rId4"/>
          <a:stretch>
            <a:fillRect/>
          </a:stretch>
        </p:blipFill>
        <p:spPr>
          <a:xfrm>
            <a:off x="61958" y="2275787"/>
            <a:ext cx="12062607" cy="2457577"/>
          </a:xfrm>
          <a:prstGeom prst="rect">
            <a:avLst/>
          </a:prstGeom>
        </p:spPr>
      </p:pic>
    </p:spTree>
    <p:extLst>
      <p:ext uri="{BB962C8B-B14F-4D97-AF65-F5344CB8AC3E}">
        <p14:creationId xmlns:p14="http://schemas.microsoft.com/office/powerpoint/2010/main" val="1774493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F0376C7B-468A-4E97-8804-BBF4BE94B6A8}"/>
              </a:ext>
            </a:extLst>
          </p:cNvPr>
          <p:cNvSpPr/>
          <p:nvPr/>
        </p:nvSpPr>
        <p:spPr>
          <a:xfrm>
            <a:off x="2009484" y="218291"/>
            <a:ext cx="6182158" cy="1015663"/>
          </a:xfrm>
          <a:prstGeom prst="rect">
            <a:avLst/>
          </a:prstGeom>
        </p:spPr>
        <p:txBody>
          <a:bodyPr wrap="square">
            <a:spAutoFit/>
          </a:bodyPr>
          <a:lstStyle/>
          <a:p>
            <a:pPr algn="ctr"/>
            <a:r>
              <a:rPr lang="es-ES" sz="3200" b="1" dirty="0">
                <a:solidFill>
                  <a:srgbClr val="000A8B"/>
                </a:solidFill>
              </a:rPr>
              <a:t>Presupuesto de Ingresos FRISCO </a:t>
            </a:r>
          </a:p>
          <a:p>
            <a:pPr algn="ctr"/>
            <a:r>
              <a:rPr lang="es-ES" sz="2800" b="1" dirty="0">
                <a:solidFill>
                  <a:srgbClr val="000A8B"/>
                </a:solidFill>
              </a:rPr>
              <a:t>Vigencia 2020</a:t>
            </a:r>
            <a:endParaRPr lang="es-CO" sz="2800" b="1" dirty="0"/>
          </a:p>
        </p:txBody>
      </p:sp>
      <p:pic>
        <p:nvPicPr>
          <p:cNvPr id="10" name="Imagen 9">
            <a:extLst>
              <a:ext uri="{FF2B5EF4-FFF2-40B4-BE49-F238E27FC236}">
                <a16:creationId xmlns:a16="http://schemas.microsoft.com/office/drawing/2014/main" id="{A413685D-2A3A-40AB-A61D-E06A4637C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1" name="Imagen 10">
            <a:extLst>
              <a:ext uri="{FF2B5EF4-FFF2-40B4-BE49-F238E27FC236}">
                <a16:creationId xmlns:a16="http://schemas.microsoft.com/office/drawing/2014/main" id="{FFBF801A-0A0B-4F1E-8AF0-A15CC8DDA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3" name="Rectángulo 12">
            <a:extLst>
              <a:ext uri="{FF2B5EF4-FFF2-40B4-BE49-F238E27FC236}">
                <a16:creationId xmlns:a16="http://schemas.microsoft.com/office/drawing/2014/main" id="{0ABAE206-C77D-4CCD-AC2F-9419CE2C618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631A2384-12F2-476E-B761-EE289887BBC1}"/>
              </a:ext>
            </a:extLst>
          </p:cNvPr>
          <p:cNvSpPr txBox="1"/>
          <p:nvPr/>
        </p:nvSpPr>
        <p:spPr>
          <a:xfrm>
            <a:off x="7221938"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5" name="Imagen 4">
            <a:extLst>
              <a:ext uri="{FF2B5EF4-FFF2-40B4-BE49-F238E27FC236}">
                <a16:creationId xmlns:a16="http://schemas.microsoft.com/office/drawing/2014/main" id="{FFC635FF-6C70-4591-B9D0-EF8AF5C997BC}"/>
              </a:ext>
            </a:extLst>
          </p:cNvPr>
          <p:cNvPicPr>
            <a:picLocks noChangeAspect="1"/>
          </p:cNvPicPr>
          <p:nvPr/>
        </p:nvPicPr>
        <p:blipFill>
          <a:blip r:embed="rId4"/>
          <a:stretch>
            <a:fillRect/>
          </a:stretch>
        </p:blipFill>
        <p:spPr>
          <a:xfrm>
            <a:off x="919526" y="6274123"/>
            <a:ext cx="1666875" cy="209550"/>
          </a:xfrm>
          <a:prstGeom prst="rect">
            <a:avLst/>
          </a:prstGeom>
        </p:spPr>
      </p:pic>
      <p:cxnSp>
        <p:nvCxnSpPr>
          <p:cNvPr id="17" name="Conector recto de flecha 16">
            <a:extLst>
              <a:ext uri="{FF2B5EF4-FFF2-40B4-BE49-F238E27FC236}">
                <a16:creationId xmlns:a16="http://schemas.microsoft.com/office/drawing/2014/main" id="{1217B437-BF85-4ED5-8236-9F0ED617D505}"/>
              </a:ext>
            </a:extLst>
          </p:cNvPr>
          <p:cNvCxnSpPr/>
          <p:nvPr/>
        </p:nvCxnSpPr>
        <p:spPr>
          <a:xfrm flipV="1">
            <a:off x="5544538" y="6010955"/>
            <a:ext cx="961947" cy="5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Imagen 14"/>
          <p:cNvPicPr>
            <a:picLocks noChangeAspect="1"/>
          </p:cNvPicPr>
          <p:nvPr/>
        </p:nvPicPr>
        <p:blipFill>
          <a:blip r:embed="rId5"/>
          <a:stretch>
            <a:fillRect/>
          </a:stretch>
        </p:blipFill>
        <p:spPr>
          <a:xfrm>
            <a:off x="803116" y="1286319"/>
            <a:ext cx="4808436" cy="5014510"/>
          </a:xfrm>
          <a:prstGeom prst="rect">
            <a:avLst/>
          </a:prstGeom>
        </p:spPr>
      </p:pic>
      <p:cxnSp>
        <p:nvCxnSpPr>
          <p:cNvPr id="23" name="Conector angular 22"/>
          <p:cNvCxnSpPr/>
          <p:nvPr/>
        </p:nvCxnSpPr>
        <p:spPr>
          <a:xfrm flipV="1">
            <a:off x="5574477" y="4754435"/>
            <a:ext cx="932008" cy="676618"/>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Conector angular 19"/>
          <p:cNvCxnSpPr>
            <a:endCxn id="4" idx="1"/>
          </p:cNvCxnSpPr>
          <p:nvPr/>
        </p:nvCxnSpPr>
        <p:spPr>
          <a:xfrm flipV="1">
            <a:off x="5606596" y="2172628"/>
            <a:ext cx="914859" cy="687043"/>
          </a:xfrm>
          <a:prstGeom prst="bentConnector3">
            <a:avLst>
              <a:gd name="adj1" fmla="val 26482"/>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6"/>
          <a:stretch>
            <a:fillRect/>
          </a:stretch>
        </p:blipFill>
        <p:spPr>
          <a:xfrm>
            <a:off x="6521455" y="1349726"/>
            <a:ext cx="4659245" cy="1645803"/>
          </a:xfrm>
          <a:prstGeom prst="rect">
            <a:avLst/>
          </a:prstGeom>
        </p:spPr>
      </p:pic>
      <p:pic>
        <p:nvPicPr>
          <p:cNvPr id="6" name="Imagen 5"/>
          <p:cNvPicPr>
            <a:picLocks noChangeAspect="1"/>
          </p:cNvPicPr>
          <p:nvPr/>
        </p:nvPicPr>
        <p:blipFill>
          <a:blip r:embed="rId7"/>
          <a:stretch>
            <a:fillRect/>
          </a:stretch>
        </p:blipFill>
        <p:spPr>
          <a:xfrm>
            <a:off x="6521454" y="3154492"/>
            <a:ext cx="4659245" cy="895350"/>
          </a:xfrm>
          <a:prstGeom prst="rect">
            <a:avLst/>
          </a:prstGeom>
        </p:spPr>
      </p:pic>
      <p:pic>
        <p:nvPicPr>
          <p:cNvPr id="7" name="Imagen 6"/>
          <p:cNvPicPr>
            <a:picLocks noChangeAspect="1"/>
          </p:cNvPicPr>
          <p:nvPr/>
        </p:nvPicPr>
        <p:blipFill>
          <a:blip r:embed="rId8"/>
          <a:stretch>
            <a:fillRect/>
          </a:stretch>
        </p:blipFill>
        <p:spPr>
          <a:xfrm>
            <a:off x="6521454" y="4117338"/>
            <a:ext cx="4659245" cy="962025"/>
          </a:xfrm>
          <a:prstGeom prst="rect">
            <a:avLst/>
          </a:prstGeom>
        </p:spPr>
      </p:pic>
      <p:pic>
        <p:nvPicPr>
          <p:cNvPr id="14" name="Imagen 13"/>
          <p:cNvPicPr>
            <a:picLocks noChangeAspect="1"/>
          </p:cNvPicPr>
          <p:nvPr/>
        </p:nvPicPr>
        <p:blipFill rotWithShape="1">
          <a:blip r:embed="rId9"/>
          <a:srcRect b="3350"/>
          <a:stretch/>
        </p:blipFill>
        <p:spPr>
          <a:xfrm>
            <a:off x="6521454" y="5136190"/>
            <a:ext cx="4659245" cy="1307245"/>
          </a:xfrm>
          <a:prstGeom prst="rect">
            <a:avLst/>
          </a:prstGeom>
        </p:spPr>
      </p:pic>
      <p:cxnSp>
        <p:nvCxnSpPr>
          <p:cNvPr id="30" name="Conector angular 29"/>
          <p:cNvCxnSpPr/>
          <p:nvPr/>
        </p:nvCxnSpPr>
        <p:spPr>
          <a:xfrm flipV="1">
            <a:off x="5574477" y="2788667"/>
            <a:ext cx="946977" cy="914696"/>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Conector angular 33"/>
          <p:cNvCxnSpPr/>
          <p:nvPr/>
        </p:nvCxnSpPr>
        <p:spPr>
          <a:xfrm flipV="1">
            <a:off x="5559508" y="3717117"/>
            <a:ext cx="946977" cy="832701"/>
          </a:xfrm>
          <a:prstGeom prst="bentConnector3">
            <a:avLst>
              <a:gd name="adj1" fmla="val 71300"/>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2907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00016" y="2933117"/>
            <a:ext cx="9143999" cy="2185214"/>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Presentación Sociedades</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846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3084996"/>
            <a:ext cx="9143999" cy="707886"/>
          </a:xfrm>
          <a:prstGeom prst="rect">
            <a:avLst/>
          </a:prstGeom>
          <a:noFill/>
        </p:spPr>
        <p:txBody>
          <a:bodyPr wrap="square" rtlCol="0">
            <a:spAutoFit/>
          </a:bodyPr>
          <a:lstStyle/>
          <a:p>
            <a:pPr algn="ctr"/>
            <a:r>
              <a:rPr lang="es-ES" sz="4000" b="1" dirty="0">
                <a:solidFill>
                  <a:srgbClr val="000A8B"/>
                </a:solidFill>
              </a:rPr>
              <a:t>GERENCIA DE SOCIEDADES ACTIVAS </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6"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80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511" y="169621"/>
            <a:ext cx="3745825" cy="713105"/>
          </a:xfrm>
          <a:prstGeom prst="rect">
            <a:avLst/>
          </a:prstGeom>
        </p:spPr>
      </p:pic>
      <p:grpSp>
        <p:nvGrpSpPr>
          <p:cNvPr id="12" name="Grupo 11">
            <a:extLst>
              <a:ext uri="{FF2B5EF4-FFF2-40B4-BE49-F238E27FC236}">
                <a16:creationId xmlns:a16="http://schemas.microsoft.com/office/drawing/2014/main" id="{B3211B3E-6849-4E07-9F5D-6E0B35581767}"/>
              </a:ext>
            </a:extLst>
          </p:cNvPr>
          <p:cNvGrpSpPr/>
          <p:nvPr/>
        </p:nvGrpSpPr>
        <p:grpSpPr>
          <a:xfrm>
            <a:off x="0" y="6520419"/>
            <a:ext cx="12179299" cy="337581"/>
            <a:chOff x="0" y="6520419"/>
            <a:chExt cx="12179299" cy="337581"/>
          </a:xfrm>
        </p:grpSpPr>
        <p:sp>
          <p:nvSpPr>
            <p:cNvPr id="13" name="Rectángulo 12">
              <a:extLst>
                <a:ext uri="{FF2B5EF4-FFF2-40B4-BE49-F238E27FC236}">
                  <a16:creationId xmlns:a16="http://schemas.microsoft.com/office/drawing/2014/main" id="{2050B2F4-B66A-489B-B9FF-F71522AB2B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5EBCDCC-63AC-4DF3-8208-13541E751484}"/>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GIT de Depositarios y Liquidadores </a:t>
              </a:r>
            </a:p>
          </p:txBody>
        </p:sp>
      </p:grpSp>
      <p:sp>
        <p:nvSpPr>
          <p:cNvPr id="16" name="CuadroTexto 15">
            <a:extLst>
              <a:ext uri="{FF2B5EF4-FFF2-40B4-BE49-F238E27FC236}">
                <a16:creationId xmlns:a16="http://schemas.microsoft.com/office/drawing/2014/main" id="{5919D15C-0A2E-49F7-A464-FDC1FAE45422}"/>
              </a:ext>
            </a:extLst>
          </p:cNvPr>
          <p:cNvSpPr txBox="1"/>
          <p:nvPr/>
        </p:nvSpPr>
        <p:spPr>
          <a:xfrm>
            <a:off x="2286000" y="1028389"/>
            <a:ext cx="6668000" cy="1077218"/>
          </a:xfrm>
          <a:prstGeom prst="rect">
            <a:avLst/>
          </a:prstGeom>
          <a:noFill/>
        </p:spPr>
        <p:txBody>
          <a:bodyPr wrap="square" rtlCol="0">
            <a:spAutoFit/>
          </a:bodyPr>
          <a:lstStyle/>
          <a:p>
            <a:pPr algn="ctr"/>
            <a:r>
              <a:rPr lang="es-ES" sz="3200" b="1" dirty="0">
                <a:solidFill>
                  <a:srgbClr val="000A8B"/>
                </a:solidFill>
              </a:rPr>
              <a:t>REVISORES FISCALES</a:t>
            </a:r>
          </a:p>
          <a:p>
            <a:pPr algn="ctr"/>
            <a:r>
              <a:rPr lang="es-ES" sz="3200" b="1" dirty="0">
                <a:solidFill>
                  <a:srgbClr val="000A8B"/>
                </a:solidFill>
              </a:rPr>
              <a:t>CONVOCATORIA 2 de 2019</a:t>
            </a:r>
          </a:p>
        </p:txBody>
      </p:sp>
      <p:graphicFrame>
        <p:nvGraphicFramePr>
          <p:cNvPr id="6" name="Tabla 5">
            <a:extLst>
              <a:ext uri="{FF2B5EF4-FFF2-40B4-BE49-F238E27FC236}">
                <a16:creationId xmlns:a16="http://schemas.microsoft.com/office/drawing/2014/main" id="{E2368A8E-8B0A-4438-9248-33EED91EBD53}"/>
              </a:ext>
            </a:extLst>
          </p:cNvPr>
          <p:cNvGraphicFramePr>
            <a:graphicFrameLocks noGrp="1"/>
          </p:cNvGraphicFramePr>
          <p:nvPr/>
        </p:nvGraphicFramePr>
        <p:xfrm>
          <a:off x="1376973" y="3293710"/>
          <a:ext cx="9108830" cy="2448385"/>
        </p:xfrm>
        <a:graphic>
          <a:graphicData uri="http://schemas.openxmlformats.org/drawingml/2006/table">
            <a:tbl>
              <a:tblPr/>
              <a:tblGrid>
                <a:gridCol w="1864131">
                  <a:extLst>
                    <a:ext uri="{9D8B030D-6E8A-4147-A177-3AD203B41FA5}">
                      <a16:colId xmlns:a16="http://schemas.microsoft.com/office/drawing/2014/main" val="3373949005"/>
                    </a:ext>
                  </a:extLst>
                </a:gridCol>
                <a:gridCol w="2012416">
                  <a:extLst>
                    <a:ext uri="{9D8B030D-6E8A-4147-A177-3AD203B41FA5}">
                      <a16:colId xmlns:a16="http://schemas.microsoft.com/office/drawing/2014/main" val="1474720549"/>
                    </a:ext>
                  </a:extLst>
                </a:gridCol>
                <a:gridCol w="1842949">
                  <a:extLst>
                    <a:ext uri="{9D8B030D-6E8A-4147-A177-3AD203B41FA5}">
                      <a16:colId xmlns:a16="http://schemas.microsoft.com/office/drawing/2014/main" val="1736335964"/>
                    </a:ext>
                  </a:extLst>
                </a:gridCol>
                <a:gridCol w="1694667">
                  <a:extLst>
                    <a:ext uri="{9D8B030D-6E8A-4147-A177-3AD203B41FA5}">
                      <a16:colId xmlns:a16="http://schemas.microsoft.com/office/drawing/2014/main" val="220943219"/>
                    </a:ext>
                  </a:extLst>
                </a:gridCol>
                <a:gridCol w="1694667">
                  <a:extLst>
                    <a:ext uri="{9D8B030D-6E8A-4147-A177-3AD203B41FA5}">
                      <a16:colId xmlns:a16="http://schemas.microsoft.com/office/drawing/2014/main" val="15430642"/>
                    </a:ext>
                  </a:extLst>
                </a:gridCol>
              </a:tblGrid>
              <a:tr h="1899020">
                <a:tc>
                  <a:txBody>
                    <a:bodyPr/>
                    <a:lstStyle/>
                    <a:p>
                      <a:pPr algn="ctr" fontAlgn="ctr"/>
                      <a:r>
                        <a:rPr lang="es-CO" sz="2000" b="1" i="0" u="none" strike="noStrike" dirty="0">
                          <a:solidFill>
                            <a:srgbClr val="000000"/>
                          </a:solidFill>
                          <a:effectLst/>
                          <a:latin typeface="Calibri" panose="020F0502020204030204" pitchFamily="34" charset="0"/>
                        </a:rPr>
                        <a:t>Participantes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tc>
                  <a:txBody>
                    <a:bodyPr/>
                    <a:lstStyle/>
                    <a:p>
                      <a:pPr algn="ctr" fontAlgn="ctr"/>
                      <a:r>
                        <a:rPr lang="es-CO" sz="2000" b="1" i="0" u="none" strike="noStrike" dirty="0">
                          <a:solidFill>
                            <a:srgbClr val="000000"/>
                          </a:solidFill>
                          <a:effectLst/>
                          <a:latin typeface="Calibri" panose="020F0502020204030204" pitchFamily="34" charset="0"/>
                        </a:rPr>
                        <a:t>Aprobaron Evaluación Documental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tc>
                  <a:txBody>
                    <a:bodyPr/>
                    <a:lstStyle/>
                    <a:p>
                      <a:pPr algn="ctr" fontAlgn="ctr"/>
                      <a:r>
                        <a:rPr lang="es-CO" sz="2000" b="1" i="0" u="none" strike="noStrike" dirty="0">
                          <a:solidFill>
                            <a:srgbClr val="000000"/>
                          </a:solidFill>
                          <a:effectLst/>
                          <a:latin typeface="Calibri" panose="020F0502020204030204" pitchFamily="34" charset="0"/>
                        </a:rPr>
                        <a:t>Aprobaron Evaluación Jurídica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tc>
                  <a:txBody>
                    <a:bodyPr/>
                    <a:lstStyle/>
                    <a:p>
                      <a:pPr algn="ctr" fontAlgn="ctr"/>
                      <a:r>
                        <a:rPr lang="es-CO" sz="2000" b="1" i="0" u="none" strike="noStrike" dirty="0">
                          <a:solidFill>
                            <a:srgbClr val="000000"/>
                          </a:solidFill>
                          <a:effectLst/>
                          <a:latin typeface="Calibri" panose="020F0502020204030204" pitchFamily="34" charset="0"/>
                        </a:rPr>
                        <a:t>Aprobaron Evaluación Técnica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tc>
                  <a:txBody>
                    <a:bodyPr/>
                    <a:lstStyle/>
                    <a:p>
                      <a:pPr algn="ctr" fontAlgn="ctr"/>
                      <a:r>
                        <a:rPr lang="es-CO" sz="2000" b="1" i="0" u="none" strike="noStrike" dirty="0">
                          <a:solidFill>
                            <a:srgbClr val="000000"/>
                          </a:solidFill>
                          <a:effectLst/>
                          <a:latin typeface="Calibri" panose="020F0502020204030204" pitchFamily="34" charset="0"/>
                        </a:rPr>
                        <a:t>Aprobaron Evaluación de Seguridad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6E6"/>
                    </a:solidFill>
                  </a:tcPr>
                </a:tc>
                <a:extLst>
                  <a:ext uri="{0D108BD9-81ED-4DB2-BD59-A6C34878D82A}">
                    <a16:rowId xmlns:a16="http://schemas.microsoft.com/office/drawing/2014/main" val="198521998"/>
                  </a:ext>
                </a:extLst>
              </a:tr>
              <a:tr h="549365">
                <a:tc>
                  <a:txBody>
                    <a:bodyPr/>
                    <a:lstStyle/>
                    <a:p>
                      <a:pPr algn="ctr" fontAlgn="b"/>
                      <a:r>
                        <a:rPr lang="es-CO" sz="2000" b="1" i="0" u="none" strike="noStrike" dirty="0">
                          <a:solidFill>
                            <a:srgbClr val="000000"/>
                          </a:solidFill>
                          <a:effectLst/>
                          <a:latin typeface="Calibri" panose="020F0502020204030204" pitchFamily="34" charset="0"/>
                        </a:rPr>
                        <a:t>161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1" i="0" u="none" strike="noStrike" dirty="0">
                          <a:solidFill>
                            <a:srgbClr val="000000"/>
                          </a:solidFill>
                          <a:effectLst/>
                          <a:latin typeface="Calibri" panose="020F0502020204030204" pitchFamily="34" charset="0"/>
                        </a:rPr>
                        <a:t>149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1" i="0" u="none" strike="noStrike" dirty="0">
                          <a:solidFill>
                            <a:srgbClr val="000000"/>
                          </a:solidFill>
                          <a:effectLst/>
                          <a:latin typeface="Calibri" panose="020F0502020204030204" pitchFamily="34" charset="0"/>
                        </a:rPr>
                        <a:t>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1" i="0" u="none" strike="noStrike" dirty="0">
                          <a:solidFill>
                            <a:srgbClr val="000000"/>
                          </a:solidFill>
                          <a:effectLst/>
                          <a:latin typeface="Calibri" panose="020F0502020204030204" pitchFamily="34" charset="0"/>
                        </a:rPr>
                        <a:t>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b="1" i="0" u="none" strike="noStrike" dirty="0">
                          <a:solidFill>
                            <a:srgbClr val="000000"/>
                          </a:solidFill>
                          <a:effectLst/>
                          <a:latin typeface="Calibri" panose="020F0502020204030204" pitchFamily="34" charset="0"/>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2626213"/>
                  </a:ext>
                </a:extLst>
              </a:tr>
            </a:tbl>
          </a:graphicData>
        </a:graphic>
      </p:graphicFrame>
      <p:sp>
        <p:nvSpPr>
          <p:cNvPr id="8" name="CuadroTexto 7">
            <a:extLst>
              <a:ext uri="{FF2B5EF4-FFF2-40B4-BE49-F238E27FC236}">
                <a16:creationId xmlns:a16="http://schemas.microsoft.com/office/drawing/2014/main" id="{BC7184CB-884F-4570-8C00-317869E27811}"/>
              </a:ext>
            </a:extLst>
          </p:cNvPr>
          <p:cNvSpPr txBox="1"/>
          <p:nvPr/>
        </p:nvSpPr>
        <p:spPr>
          <a:xfrm>
            <a:off x="1535234" y="2113009"/>
            <a:ext cx="8792308" cy="954107"/>
          </a:xfrm>
          <a:prstGeom prst="rect">
            <a:avLst/>
          </a:prstGeom>
          <a:noFill/>
        </p:spPr>
        <p:txBody>
          <a:bodyPr wrap="square" rtlCol="0">
            <a:spAutoFit/>
          </a:bodyPr>
          <a:lstStyle/>
          <a:p>
            <a:r>
              <a:rPr lang="es-CO" sz="2800" dirty="0"/>
              <a:t>Resultados de la convocatoria para selección de revisores fiscales:</a:t>
            </a:r>
          </a:p>
        </p:txBody>
      </p:sp>
    </p:spTree>
    <p:extLst>
      <p:ext uri="{BB962C8B-B14F-4D97-AF65-F5344CB8AC3E}">
        <p14:creationId xmlns:p14="http://schemas.microsoft.com/office/powerpoint/2010/main" val="1780135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80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511" y="169621"/>
            <a:ext cx="3745825" cy="713105"/>
          </a:xfrm>
          <a:prstGeom prst="rect">
            <a:avLst/>
          </a:prstGeom>
        </p:spPr>
      </p:pic>
      <p:grpSp>
        <p:nvGrpSpPr>
          <p:cNvPr id="12" name="Grupo 11">
            <a:extLst>
              <a:ext uri="{FF2B5EF4-FFF2-40B4-BE49-F238E27FC236}">
                <a16:creationId xmlns:a16="http://schemas.microsoft.com/office/drawing/2014/main" id="{B3211B3E-6849-4E07-9F5D-6E0B35581767}"/>
              </a:ext>
            </a:extLst>
          </p:cNvPr>
          <p:cNvGrpSpPr/>
          <p:nvPr/>
        </p:nvGrpSpPr>
        <p:grpSpPr>
          <a:xfrm>
            <a:off x="0" y="6540500"/>
            <a:ext cx="12179299" cy="324824"/>
            <a:chOff x="0" y="6540500"/>
            <a:chExt cx="12179299" cy="324824"/>
          </a:xfrm>
        </p:grpSpPr>
        <p:sp>
          <p:nvSpPr>
            <p:cNvPr id="13" name="Rectángulo 12">
              <a:extLst>
                <a:ext uri="{FF2B5EF4-FFF2-40B4-BE49-F238E27FC236}">
                  <a16:creationId xmlns:a16="http://schemas.microsoft.com/office/drawing/2014/main" id="{2050B2F4-B66A-489B-B9FF-F71522AB2B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5EBCDCC-63AC-4DF3-8208-13541E751484}"/>
                </a:ext>
              </a:extLst>
            </p:cNvPr>
            <p:cNvSpPr txBox="1"/>
            <p:nvPr/>
          </p:nvSpPr>
          <p:spPr>
            <a:xfrm>
              <a:off x="8638836" y="655754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grpSp>
      <p:sp>
        <p:nvSpPr>
          <p:cNvPr id="16" name="CuadroTexto 15">
            <a:extLst>
              <a:ext uri="{FF2B5EF4-FFF2-40B4-BE49-F238E27FC236}">
                <a16:creationId xmlns:a16="http://schemas.microsoft.com/office/drawing/2014/main" id="{5919D15C-0A2E-49F7-A464-FDC1FAE45422}"/>
              </a:ext>
            </a:extLst>
          </p:cNvPr>
          <p:cNvSpPr txBox="1"/>
          <p:nvPr/>
        </p:nvSpPr>
        <p:spPr>
          <a:xfrm>
            <a:off x="2286000" y="1028389"/>
            <a:ext cx="6668000" cy="584775"/>
          </a:xfrm>
          <a:prstGeom prst="rect">
            <a:avLst/>
          </a:prstGeom>
          <a:noFill/>
        </p:spPr>
        <p:txBody>
          <a:bodyPr wrap="square" rtlCol="0">
            <a:spAutoFit/>
          </a:bodyPr>
          <a:lstStyle/>
          <a:p>
            <a:pPr algn="ctr"/>
            <a:r>
              <a:rPr lang="es-ES" sz="3200" b="1" dirty="0">
                <a:solidFill>
                  <a:srgbClr val="000A8B"/>
                </a:solidFill>
              </a:rPr>
              <a:t>REVISORES FISCALES</a:t>
            </a:r>
          </a:p>
        </p:txBody>
      </p:sp>
      <p:graphicFrame>
        <p:nvGraphicFramePr>
          <p:cNvPr id="2" name="Diagrama 1">
            <a:extLst>
              <a:ext uri="{FF2B5EF4-FFF2-40B4-BE49-F238E27FC236}">
                <a16:creationId xmlns:a16="http://schemas.microsoft.com/office/drawing/2014/main" id="{46042202-DC51-4AAA-83D3-259DBA8494FD}"/>
              </a:ext>
            </a:extLst>
          </p:cNvPr>
          <p:cNvGraphicFramePr/>
          <p:nvPr/>
        </p:nvGraphicFramePr>
        <p:xfrm>
          <a:off x="460652" y="1798543"/>
          <a:ext cx="5247690" cy="45223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a 2">
            <a:extLst>
              <a:ext uri="{FF2B5EF4-FFF2-40B4-BE49-F238E27FC236}">
                <a16:creationId xmlns:a16="http://schemas.microsoft.com/office/drawing/2014/main" id="{93B90DEB-5E4C-4E16-BD10-DE8BCAB79DAA}"/>
              </a:ext>
            </a:extLst>
          </p:cNvPr>
          <p:cNvGraphicFramePr/>
          <p:nvPr/>
        </p:nvGraphicFramePr>
        <p:xfrm>
          <a:off x="6096000" y="1796542"/>
          <a:ext cx="5453849" cy="459175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900783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987425" y="689314"/>
            <a:ext cx="9143999" cy="707886"/>
          </a:xfrm>
          <a:prstGeom prst="rect">
            <a:avLst/>
          </a:prstGeom>
          <a:noFill/>
        </p:spPr>
        <p:txBody>
          <a:bodyPr wrap="square" rtlCol="0">
            <a:spAutoFit/>
          </a:bodyPr>
          <a:lstStyle/>
          <a:p>
            <a:pPr algn="ctr"/>
            <a:r>
              <a:rPr lang="es-ES" sz="4000" b="1" dirty="0">
                <a:solidFill>
                  <a:srgbClr val="000A8B"/>
                </a:solidFill>
              </a:rPr>
              <a:t>GOBIERNO CORPORATIVO</a:t>
            </a:r>
          </a:p>
        </p:txBody>
      </p:sp>
      <p:graphicFrame>
        <p:nvGraphicFramePr>
          <p:cNvPr id="6" name="Diagrama 5">
            <a:extLst>
              <a:ext uri="{FF2B5EF4-FFF2-40B4-BE49-F238E27FC236}">
                <a16:creationId xmlns:a16="http://schemas.microsoft.com/office/drawing/2014/main" id="{D9404BA0-2289-452D-AF2C-DD9C2431AAED}"/>
              </a:ext>
            </a:extLst>
          </p:cNvPr>
          <p:cNvGraphicFramePr/>
          <p:nvPr/>
        </p:nvGraphicFramePr>
        <p:xfrm>
          <a:off x="266700" y="2273300"/>
          <a:ext cx="8775700" cy="48928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DFCC21-66E1-48C3-A36B-0D22D25B1AD8}"/>
              </a:ext>
            </a:extLst>
          </p:cNvPr>
          <p:cNvSpPr txBox="1"/>
          <p:nvPr/>
        </p:nvSpPr>
        <p:spPr>
          <a:xfrm>
            <a:off x="152401" y="1456435"/>
            <a:ext cx="5829300" cy="2246769"/>
          </a:xfrm>
          <a:prstGeom prst="rect">
            <a:avLst/>
          </a:prstGeom>
          <a:noFill/>
        </p:spPr>
        <p:txBody>
          <a:bodyPr wrap="square" rtlCol="0">
            <a:spAutoFit/>
          </a:bodyPr>
          <a:lstStyle/>
          <a:p>
            <a:pPr marL="342900" indent="-342900" algn="just">
              <a:buFont typeface="Wingdings" panose="05000000000000000000" pitchFamily="2" charset="2"/>
              <a:buChar char="q"/>
            </a:pPr>
            <a:r>
              <a:rPr lang="es-CO" sz="2000" b="1" dirty="0"/>
              <a:t>PROPÓSITO: Contar con políticas, manuales y herramientas de administración actuales y acordes con los sectores de la industria en los que participamos, a través de una estructura de Gobierno Corporativo común, basado en buenas practicas comerciales y medidas eficaces de control de riesgos y de LA/FT</a:t>
            </a:r>
            <a:endParaRPr lang="en-US" sz="2000" b="1" dirty="0"/>
          </a:p>
        </p:txBody>
      </p:sp>
      <p:graphicFrame>
        <p:nvGraphicFramePr>
          <p:cNvPr id="11" name="Diagrama 10">
            <a:extLst>
              <a:ext uri="{FF2B5EF4-FFF2-40B4-BE49-F238E27FC236}">
                <a16:creationId xmlns:a16="http://schemas.microsoft.com/office/drawing/2014/main" id="{42B17A04-1C8E-4546-BC10-CA4CA614A8D3}"/>
              </a:ext>
            </a:extLst>
          </p:cNvPr>
          <p:cNvGraphicFramePr/>
          <p:nvPr/>
        </p:nvGraphicFramePr>
        <p:xfrm>
          <a:off x="9403754" y="944987"/>
          <a:ext cx="2424305" cy="54186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7720670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5" name="Rectángulo 4">
            <a:extLst>
              <a:ext uri="{FF2B5EF4-FFF2-40B4-BE49-F238E27FC236}">
                <a16:creationId xmlns:a16="http://schemas.microsoft.com/office/drawing/2014/main" id="{87B91BC7-71C0-4D2F-BD48-4883381621B2}"/>
              </a:ext>
            </a:extLst>
          </p:cNvPr>
          <p:cNvSpPr/>
          <p:nvPr/>
        </p:nvSpPr>
        <p:spPr>
          <a:xfrm>
            <a:off x="2874380" y="983750"/>
            <a:ext cx="6443239" cy="523220"/>
          </a:xfrm>
          <a:prstGeom prst="rect">
            <a:avLst/>
          </a:prstGeom>
        </p:spPr>
        <p:txBody>
          <a:bodyPr wrap="none">
            <a:spAutoFit/>
          </a:bodyPr>
          <a:lstStyle/>
          <a:p>
            <a:r>
              <a:rPr lang="es-CO" sz="2800" b="1" dirty="0">
                <a:solidFill>
                  <a:srgbClr val="000A8B"/>
                </a:solidFill>
              </a:rPr>
              <a:t>CRONOGRAMA GOBIERNO CORPORATIVO</a:t>
            </a:r>
          </a:p>
        </p:txBody>
      </p:sp>
      <p:graphicFrame>
        <p:nvGraphicFramePr>
          <p:cNvPr id="16" name="Tabla 20">
            <a:extLst>
              <a:ext uri="{FF2B5EF4-FFF2-40B4-BE49-F238E27FC236}">
                <a16:creationId xmlns:a16="http://schemas.microsoft.com/office/drawing/2014/main" id="{7C43D722-CE8A-46B8-ADDB-B2457968AF48}"/>
              </a:ext>
            </a:extLst>
          </p:cNvPr>
          <p:cNvGraphicFramePr>
            <a:graphicFrameLocks noGrp="1"/>
          </p:cNvGraphicFramePr>
          <p:nvPr/>
        </p:nvGraphicFramePr>
        <p:xfrm>
          <a:off x="439355" y="1584620"/>
          <a:ext cx="11300587" cy="4419183"/>
        </p:xfrm>
        <a:graphic>
          <a:graphicData uri="http://schemas.openxmlformats.org/drawingml/2006/table">
            <a:tbl>
              <a:tblPr firstRow="1" bandRow="1">
                <a:tableStyleId>{5C22544A-7EE6-4342-B048-85BDC9FD1C3A}</a:tableStyleId>
              </a:tblPr>
              <a:tblGrid>
                <a:gridCol w="8361745">
                  <a:extLst>
                    <a:ext uri="{9D8B030D-6E8A-4147-A177-3AD203B41FA5}">
                      <a16:colId xmlns:a16="http://schemas.microsoft.com/office/drawing/2014/main" val="2195533167"/>
                    </a:ext>
                  </a:extLst>
                </a:gridCol>
                <a:gridCol w="2938842">
                  <a:extLst>
                    <a:ext uri="{9D8B030D-6E8A-4147-A177-3AD203B41FA5}">
                      <a16:colId xmlns:a16="http://schemas.microsoft.com/office/drawing/2014/main" val="1886367091"/>
                    </a:ext>
                  </a:extLst>
                </a:gridCol>
              </a:tblGrid>
              <a:tr h="615343">
                <a:tc>
                  <a:txBody>
                    <a:bodyPr/>
                    <a:lstStyle/>
                    <a:p>
                      <a:pPr algn="ctr" fontAlgn="b"/>
                      <a:r>
                        <a:rPr lang="es-CO" sz="2400" b="1" i="0" u="none" strike="noStrike" dirty="0">
                          <a:solidFill>
                            <a:schemeClr val="bg1"/>
                          </a:solidFill>
                          <a:effectLst/>
                          <a:latin typeface="Calibri" panose="020F0502020204030204" pitchFamily="34" charset="0"/>
                        </a:rPr>
                        <a:t>ETAPA</a:t>
                      </a:r>
                    </a:p>
                  </a:txBody>
                  <a:tcPr marL="9620" marR="9620" marT="11000" marB="0" anchor="ctr">
                    <a:lnB w="12700" cap="flat" cmpd="sng" algn="ctr">
                      <a:solidFill>
                        <a:schemeClr val="tx1"/>
                      </a:solidFill>
                      <a:prstDash val="solid"/>
                      <a:round/>
                      <a:headEnd type="none" w="med" len="med"/>
                      <a:tailEnd type="none" w="med" len="med"/>
                    </a:lnB>
                    <a:solidFill>
                      <a:schemeClr val="accent2"/>
                    </a:solidFill>
                  </a:tcPr>
                </a:tc>
                <a:tc>
                  <a:txBody>
                    <a:bodyPr/>
                    <a:lstStyle/>
                    <a:p>
                      <a:pPr algn="ctr" fontAlgn="b"/>
                      <a:r>
                        <a:rPr lang="es-CO" sz="2400" b="1" i="0" u="none" strike="noStrike" dirty="0">
                          <a:solidFill>
                            <a:schemeClr val="bg1"/>
                          </a:solidFill>
                          <a:effectLst/>
                          <a:latin typeface="Calibri" panose="020F0502020204030204" pitchFamily="34" charset="0"/>
                        </a:rPr>
                        <a:t>FECHA</a:t>
                      </a:r>
                    </a:p>
                  </a:txBody>
                  <a:tcPr marL="9620" marR="9620" marT="11000" marB="0" anchor="ctr">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40215504"/>
                  </a:ext>
                </a:extLst>
              </a:tr>
              <a:tr h="327921">
                <a:tc>
                  <a:txBody>
                    <a:bodyPr/>
                    <a:lstStyle/>
                    <a:p>
                      <a:pPr algn="just" fontAlgn="auto"/>
                      <a:r>
                        <a:rPr lang="es-CO" sz="1800" b="0" i="0" u="none" strike="noStrike" dirty="0">
                          <a:solidFill>
                            <a:srgbClr val="000000"/>
                          </a:solidFill>
                          <a:effectLst/>
                          <a:latin typeface="Calibri" panose="020F0502020204030204" pitchFamily="34" charset="0"/>
                        </a:rPr>
                        <a:t>Publicación de la invitación a presentar propuesta en página web</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26 de marzo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6639664"/>
                  </a:ext>
                </a:extLst>
              </a:tr>
              <a:tr h="304800">
                <a:tc>
                  <a:txBody>
                    <a:bodyPr/>
                    <a:lstStyle/>
                    <a:p>
                      <a:pPr algn="just" fontAlgn="auto"/>
                      <a:r>
                        <a:rPr lang="es-CO" sz="1800" b="0" i="0" u="none" strike="noStrike" dirty="0">
                          <a:solidFill>
                            <a:srgbClr val="000000"/>
                          </a:solidFill>
                          <a:effectLst/>
                          <a:latin typeface="Calibri" panose="020F0502020204030204" pitchFamily="34" charset="0"/>
                        </a:rPr>
                        <a:t>Observaciones a los términos de referencia al correo</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27 al 30 de marzo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1611022"/>
                  </a:ext>
                </a:extLst>
              </a:tr>
              <a:tr h="301257">
                <a:tc>
                  <a:txBody>
                    <a:bodyPr/>
                    <a:lstStyle/>
                    <a:p>
                      <a:pPr algn="just" fontAlgn="auto"/>
                      <a:r>
                        <a:rPr lang="es-CO" sz="1800" b="0" i="0" u="none" strike="noStrike" dirty="0">
                          <a:solidFill>
                            <a:srgbClr val="000000"/>
                          </a:solidFill>
                          <a:effectLst/>
                          <a:latin typeface="Calibri" panose="020F0502020204030204" pitchFamily="34" charset="0"/>
                        </a:rPr>
                        <a:t>Publicación de las respuestas a las observaciones y adendas en la página web</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1 de abril de 2020 </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6801828"/>
                  </a:ext>
                </a:extLst>
              </a:tr>
              <a:tr h="206291">
                <a:tc>
                  <a:txBody>
                    <a:bodyPr/>
                    <a:lstStyle/>
                    <a:p>
                      <a:pPr algn="just" fontAlgn="auto"/>
                      <a:r>
                        <a:rPr lang="es-CO" sz="1800" b="0" i="0" u="none" strike="noStrike" dirty="0">
                          <a:solidFill>
                            <a:srgbClr val="000000"/>
                          </a:solidFill>
                          <a:effectLst/>
                          <a:latin typeface="Calibri" panose="020F0502020204030204" pitchFamily="34" charset="0"/>
                        </a:rPr>
                        <a:t>Presentación de propuesta vía electrónica al correo</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14 de abril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226792"/>
                  </a:ext>
                </a:extLst>
              </a:tr>
              <a:tr h="110421">
                <a:tc>
                  <a:txBody>
                    <a:bodyPr/>
                    <a:lstStyle/>
                    <a:p>
                      <a:pPr algn="just" fontAlgn="auto"/>
                      <a:r>
                        <a:rPr lang="es-CO" sz="1800" b="0" i="0" u="none" strike="noStrike" dirty="0">
                          <a:solidFill>
                            <a:srgbClr val="000000"/>
                          </a:solidFill>
                          <a:effectLst/>
                          <a:latin typeface="Calibri" panose="020F0502020204030204" pitchFamily="34" charset="0"/>
                        </a:rPr>
                        <a:t>Evaluación de propuestas, subsanabilidad y verificación de propuestas por parte de los oferentes</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15 al 21 abril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3471606"/>
                  </a:ext>
                </a:extLst>
              </a:tr>
              <a:tr h="142496">
                <a:tc>
                  <a:txBody>
                    <a:bodyPr/>
                    <a:lstStyle/>
                    <a:p>
                      <a:pPr algn="just" fontAlgn="auto"/>
                      <a:r>
                        <a:rPr lang="es-CO" sz="1800" b="0" i="0" u="none" strike="noStrike" dirty="0">
                          <a:solidFill>
                            <a:srgbClr val="000000"/>
                          </a:solidFill>
                          <a:effectLst/>
                          <a:latin typeface="Calibri" panose="020F0502020204030204" pitchFamily="34" charset="0"/>
                        </a:rPr>
                        <a:t>Publicación del informe de evaluación de propuestas en la pagina</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23 de abril de 2020 </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8187096"/>
                  </a:ext>
                </a:extLst>
              </a:tr>
              <a:tr h="273039">
                <a:tc>
                  <a:txBody>
                    <a:bodyPr/>
                    <a:lstStyle/>
                    <a:p>
                      <a:pPr algn="just" fontAlgn="auto"/>
                      <a:r>
                        <a:rPr lang="es-CO" sz="1800" b="0" i="0" u="none" strike="noStrike" dirty="0">
                          <a:solidFill>
                            <a:srgbClr val="000000"/>
                          </a:solidFill>
                          <a:effectLst/>
                          <a:latin typeface="Calibri" panose="020F0502020204030204" pitchFamily="34" charset="0"/>
                        </a:rPr>
                        <a:t>Observaciones al informe de evaluación</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24 y 27 de abril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6123924"/>
                  </a:ext>
                </a:extLst>
              </a:tr>
              <a:tr h="38414">
                <a:tc>
                  <a:txBody>
                    <a:bodyPr/>
                    <a:lstStyle/>
                    <a:p>
                      <a:pPr algn="just" fontAlgn="auto"/>
                      <a:r>
                        <a:rPr lang="es-CO" sz="1800" b="0" i="0" u="none" strike="noStrike" dirty="0">
                          <a:solidFill>
                            <a:srgbClr val="000000"/>
                          </a:solidFill>
                          <a:effectLst/>
                          <a:latin typeface="Calibri" panose="020F0502020204030204" pitchFamily="34" charset="0"/>
                        </a:rPr>
                        <a:t>Publicación de las respuestas a las observaciones en la página web</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29 de abril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1281953"/>
                  </a:ext>
                </a:extLst>
              </a:tr>
              <a:tr h="156257">
                <a:tc>
                  <a:txBody>
                    <a:bodyPr/>
                    <a:lstStyle/>
                    <a:p>
                      <a:pPr algn="just" fontAlgn="auto"/>
                      <a:r>
                        <a:rPr lang="es-CO" sz="1800" b="0" i="0" u="none" strike="noStrike" dirty="0">
                          <a:solidFill>
                            <a:srgbClr val="000000"/>
                          </a:solidFill>
                          <a:effectLst/>
                          <a:latin typeface="Calibri" panose="020F0502020204030204" pitchFamily="34" charset="0"/>
                        </a:rPr>
                        <a:t>Elaboración y publicación de la Adjudicación o declaratoria de desierto en la página web</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30 de abril al 5 de mayo de 2020 </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568313"/>
                  </a:ext>
                </a:extLst>
              </a:tr>
              <a:tr h="609302">
                <a:tc>
                  <a:txBody>
                    <a:bodyPr/>
                    <a:lstStyle/>
                    <a:p>
                      <a:pPr algn="just" fontAlgn="auto"/>
                      <a:r>
                        <a:rPr lang="es-CO" sz="1800" b="0" i="0" u="none" strike="noStrike" dirty="0">
                          <a:solidFill>
                            <a:srgbClr val="000000"/>
                          </a:solidFill>
                          <a:effectLst/>
                          <a:latin typeface="Calibri" panose="020F0502020204030204" pitchFamily="34" charset="0"/>
                        </a:rPr>
                        <a:t>Elaboración y suscripción del contrato por el contratista y aporte de garantías</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s-CO" sz="1800" b="0" i="0" u="none" strike="noStrike" dirty="0">
                          <a:solidFill>
                            <a:srgbClr val="000000"/>
                          </a:solidFill>
                          <a:effectLst/>
                          <a:latin typeface="Calibri" panose="020F0502020204030204" pitchFamily="34" charset="0"/>
                        </a:rPr>
                        <a:t> 6 al 8 de mayo de 2020</a:t>
                      </a:r>
                    </a:p>
                  </a:txBody>
                  <a:tcPr marL="9620" marR="9620" marT="11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2828381"/>
                  </a:ext>
                </a:extLst>
              </a:tr>
            </a:tbl>
          </a:graphicData>
        </a:graphic>
      </p:graphicFrame>
    </p:spTree>
    <p:extLst>
      <p:ext uri="{BB962C8B-B14F-4D97-AF65-F5344CB8AC3E}">
        <p14:creationId xmlns:p14="http://schemas.microsoft.com/office/powerpoint/2010/main" val="10248493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9" name="Rectángulo 18">
            <a:extLst>
              <a:ext uri="{FF2B5EF4-FFF2-40B4-BE49-F238E27FC236}">
                <a16:creationId xmlns:a16="http://schemas.microsoft.com/office/drawing/2014/main" id="{94A0CE8D-BABD-4CD3-92D0-8DFC037181D2}"/>
              </a:ext>
            </a:extLst>
          </p:cNvPr>
          <p:cNvSpPr/>
          <p:nvPr/>
        </p:nvSpPr>
        <p:spPr>
          <a:xfrm>
            <a:off x="61959" y="970094"/>
            <a:ext cx="9070976" cy="461665"/>
          </a:xfrm>
          <a:prstGeom prst="rect">
            <a:avLst/>
          </a:prstGeom>
        </p:spPr>
        <p:txBody>
          <a:bodyPr wrap="square">
            <a:spAutoFit/>
          </a:bodyPr>
          <a:lstStyle/>
          <a:p>
            <a:r>
              <a:rPr lang="es-ES" sz="2400" b="1" dirty="0">
                <a:solidFill>
                  <a:srgbClr val="000A8B"/>
                </a:solidFill>
                <a:latin typeface="Arial Narrow" panose="020B0606020202030204" pitchFamily="34" charset="0"/>
              </a:rPr>
              <a:t>PROYECTO DE VISITAS A SOCIEDADES ACTIVAS Y EN LIQUIDACIÓN:</a:t>
            </a:r>
          </a:p>
        </p:txBody>
      </p:sp>
      <p:graphicFrame>
        <p:nvGraphicFramePr>
          <p:cNvPr id="3" name="Tabla 2">
            <a:extLst>
              <a:ext uri="{FF2B5EF4-FFF2-40B4-BE49-F238E27FC236}">
                <a16:creationId xmlns:a16="http://schemas.microsoft.com/office/drawing/2014/main" id="{D39E06C6-0697-420C-9B7C-E9CF19867178}"/>
              </a:ext>
            </a:extLst>
          </p:cNvPr>
          <p:cNvGraphicFramePr>
            <a:graphicFrameLocks noGrp="1"/>
          </p:cNvGraphicFramePr>
          <p:nvPr/>
        </p:nvGraphicFramePr>
        <p:xfrm>
          <a:off x="165100" y="2227231"/>
          <a:ext cx="5930900" cy="1478280"/>
        </p:xfrm>
        <a:graphic>
          <a:graphicData uri="http://schemas.openxmlformats.org/drawingml/2006/table">
            <a:tbl>
              <a:tblPr firstRow="1" firstCol="1" bandRow="1">
                <a:tableStyleId>{5C22544A-7EE6-4342-B048-85BDC9FD1C3A}</a:tableStyleId>
              </a:tblPr>
              <a:tblGrid>
                <a:gridCol w="2032000">
                  <a:extLst>
                    <a:ext uri="{9D8B030D-6E8A-4147-A177-3AD203B41FA5}">
                      <a16:colId xmlns:a16="http://schemas.microsoft.com/office/drawing/2014/main" val="146378135"/>
                    </a:ext>
                  </a:extLst>
                </a:gridCol>
                <a:gridCol w="762000">
                  <a:extLst>
                    <a:ext uri="{9D8B030D-6E8A-4147-A177-3AD203B41FA5}">
                      <a16:colId xmlns:a16="http://schemas.microsoft.com/office/drawing/2014/main" val="2633467284"/>
                    </a:ext>
                  </a:extLst>
                </a:gridCol>
                <a:gridCol w="800100">
                  <a:extLst>
                    <a:ext uri="{9D8B030D-6E8A-4147-A177-3AD203B41FA5}">
                      <a16:colId xmlns:a16="http://schemas.microsoft.com/office/drawing/2014/main" val="1766665369"/>
                    </a:ext>
                  </a:extLst>
                </a:gridCol>
                <a:gridCol w="1178560">
                  <a:extLst>
                    <a:ext uri="{9D8B030D-6E8A-4147-A177-3AD203B41FA5}">
                      <a16:colId xmlns:a16="http://schemas.microsoft.com/office/drawing/2014/main" val="1089281736"/>
                    </a:ext>
                  </a:extLst>
                </a:gridCol>
                <a:gridCol w="1158240">
                  <a:extLst>
                    <a:ext uri="{9D8B030D-6E8A-4147-A177-3AD203B41FA5}">
                      <a16:colId xmlns:a16="http://schemas.microsoft.com/office/drawing/2014/main" val="2396271341"/>
                    </a:ext>
                  </a:extLst>
                </a:gridCol>
              </a:tblGrid>
              <a:tr h="324485">
                <a:tc>
                  <a:txBody>
                    <a:bodyPr/>
                    <a:lstStyle/>
                    <a:p>
                      <a:pPr algn="ctr" rtl="0" fontAlgn="ctr"/>
                      <a:r>
                        <a:rPr lang="es-CO" sz="1100" u="none" strike="noStrike">
                          <a:effectLst/>
                        </a:rPr>
                        <a:t>TIPO ACTIVO / REGIONAL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100" u="none" strike="noStrike">
                          <a:effectLst/>
                        </a:rPr>
                        <a:t>CENTRO ORIENTE</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100" u="none" strike="noStrike">
                          <a:effectLst/>
                        </a:rPr>
                        <a:t>OCCIDENTE</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100" u="none" strike="noStrike">
                          <a:effectLst/>
                        </a:rPr>
                        <a:t>NORTE</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100" u="none" strike="noStrike" dirty="0">
                          <a:effectLst/>
                        </a:rPr>
                        <a:t>SUROCCIDENTE</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42250354"/>
                  </a:ext>
                </a:extLst>
              </a:tr>
              <a:tr h="247650">
                <a:tc>
                  <a:txBody>
                    <a:bodyPr/>
                    <a:lstStyle/>
                    <a:p>
                      <a:pPr algn="ctr" rtl="0" fontAlgn="ctr"/>
                      <a:r>
                        <a:rPr lang="es-CO" sz="1100" u="none" strike="noStrike">
                          <a:effectLst/>
                        </a:rPr>
                        <a:t>SOCIEDADES</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171</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101</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58</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86</a:t>
                      </a:r>
                      <a:endParaRPr lang="es-CO" sz="1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84251103"/>
                  </a:ext>
                </a:extLst>
              </a:tr>
              <a:tr h="390525">
                <a:tc>
                  <a:txBody>
                    <a:bodyPr/>
                    <a:lstStyle/>
                    <a:p>
                      <a:pPr algn="ctr" rtl="0" fontAlgn="ctr"/>
                      <a:r>
                        <a:rPr lang="es-CO" sz="1100" u="none" strike="noStrike">
                          <a:effectLst/>
                        </a:rPr>
                        <a:t>ESTABLECIMIENTOS DE COMERCIO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135</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95</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44</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29</a:t>
                      </a:r>
                      <a:endParaRPr lang="es-CO" sz="1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51799307"/>
                  </a:ext>
                </a:extLst>
              </a:tr>
              <a:tr h="247650">
                <a:tc>
                  <a:txBody>
                    <a:bodyPr/>
                    <a:lstStyle/>
                    <a:p>
                      <a:pPr algn="ctr" rtl="0" fontAlgn="ctr"/>
                      <a:r>
                        <a:rPr lang="es-CO" sz="1100" u="none" strike="noStrike">
                          <a:effectLst/>
                        </a:rPr>
                        <a:t>INMUEBLES</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1060</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dirty="0">
                          <a:effectLst/>
                        </a:rPr>
                        <a:t>396</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364</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454</a:t>
                      </a:r>
                      <a:endParaRPr lang="es-CO" sz="1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058480899"/>
                  </a:ext>
                </a:extLst>
              </a:tr>
              <a:tr h="247650">
                <a:tc>
                  <a:txBody>
                    <a:bodyPr/>
                    <a:lstStyle/>
                    <a:p>
                      <a:pPr algn="ctr" rtl="0" fontAlgn="ctr"/>
                      <a:r>
                        <a:rPr lang="es-CO" sz="1100" u="none" strike="noStrike">
                          <a:effectLst/>
                        </a:rPr>
                        <a:t>TOTAL ACTIVOS POR REGIONAL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1366</a:t>
                      </a:r>
                      <a:endParaRPr lang="es-CO"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592</a:t>
                      </a:r>
                      <a:endParaRPr lang="es-CO"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a:effectLst/>
                        </a:rPr>
                        <a:t>466</a:t>
                      </a:r>
                      <a:endParaRPr lang="es-CO"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400" u="none" strike="noStrike" dirty="0">
                          <a:effectLst/>
                        </a:rPr>
                        <a:t>569</a:t>
                      </a:r>
                      <a:endParaRPr lang="es-CO" sz="14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41250679"/>
                  </a:ext>
                </a:extLst>
              </a:tr>
            </a:tbl>
          </a:graphicData>
        </a:graphic>
      </p:graphicFrame>
      <p:graphicFrame>
        <p:nvGraphicFramePr>
          <p:cNvPr id="4" name="Objeto 3">
            <a:extLst>
              <a:ext uri="{FF2B5EF4-FFF2-40B4-BE49-F238E27FC236}">
                <a16:creationId xmlns:a16="http://schemas.microsoft.com/office/drawing/2014/main" id="{D1611742-4FAD-4BF8-A74B-731599055CD5}"/>
              </a:ext>
            </a:extLst>
          </p:cNvPr>
          <p:cNvGraphicFramePr>
            <a:graphicFrameLocks noChangeAspect="1"/>
          </p:cNvGraphicFramePr>
          <p:nvPr/>
        </p:nvGraphicFramePr>
        <p:xfrm>
          <a:off x="171450" y="4500983"/>
          <a:ext cx="5924550" cy="1285875"/>
        </p:xfrm>
        <a:graphic>
          <a:graphicData uri="http://schemas.openxmlformats.org/presentationml/2006/ole">
            <mc:AlternateContent xmlns:mc="http://schemas.openxmlformats.org/markup-compatibility/2006">
              <mc:Choice xmlns:v="urn:schemas-microsoft-com:vml" Requires="v">
                <p:oleObj spid="_x0000_s7171" name="Worksheet" r:id="rId5" imgW="5924450" imgH="1285875" progId="Excel.Sheet.12">
                  <p:embed/>
                </p:oleObj>
              </mc:Choice>
              <mc:Fallback>
                <p:oleObj name="Worksheet" r:id="rId5" imgW="5924450" imgH="1285875" progId="Excel.Sheet.12">
                  <p:embed/>
                  <p:pic>
                    <p:nvPicPr>
                      <p:cNvPr id="4" name="Objeto 3">
                        <a:extLst>
                          <a:ext uri="{FF2B5EF4-FFF2-40B4-BE49-F238E27FC236}">
                            <a16:creationId xmlns:a16="http://schemas.microsoft.com/office/drawing/2014/main" id="{D1611742-4FAD-4BF8-A74B-731599055CD5}"/>
                          </a:ext>
                        </a:extLst>
                      </p:cNvPr>
                      <p:cNvPicPr/>
                      <p:nvPr/>
                    </p:nvPicPr>
                    <p:blipFill>
                      <a:blip r:embed="rId6"/>
                      <a:stretch>
                        <a:fillRect/>
                      </a:stretch>
                    </p:blipFill>
                    <p:spPr>
                      <a:xfrm>
                        <a:off x="171450" y="4500983"/>
                        <a:ext cx="5924550" cy="1285875"/>
                      </a:xfrm>
                      <a:prstGeom prst="rect">
                        <a:avLst/>
                      </a:prstGeom>
                    </p:spPr>
                  </p:pic>
                </p:oleObj>
              </mc:Fallback>
            </mc:AlternateContent>
          </a:graphicData>
        </a:graphic>
      </p:graphicFrame>
      <p:sp>
        <p:nvSpPr>
          <p:cNvPr id="5" name="Rectángulo 4">
            <a:extLst>
              <a:ext uri="{FF2B5EF4-FFF2-40B4-BE49-F238E27FC236}">
                <a16:creationId xmlns:a16="http://schemas.microsoft.com/office/drawing/2014/main" id="{36CE1F66-E432-4674-9342-D6DE55364395}"/>
              </a:ext>
            </a:extLst>
          </p:cNvPr>
          <p:cNvSpPr/>
          <p:nvPr/>
        </p:nvSpPr>
        <p:spPr>
          <a:xfrm>
            <a:off x="165100" y="1761947"/>
            <a:ext cx="1987852" cy="369332"/>
          </a:xfrm>
          <a:prstGeom prst="rect">
            <a:avLst/>
          </a:prstGeom>
        </p:spPr>
        <p:txBody>
          <a:bodyPr wrap="none">
            <a:spAutoFit/>
          </a:bodyPr>
          <a:lstStyle/>
          <a:p>
            <a:r>
              <a:rPr lang="es-CO" b="1" dirty="0">
                <a:solidFill>
                  <a:schemeClr val="tx2">
                    <a:lumMod val="75000"/>
                  </a:schemeClr>
                </a:solidFill>
                <a:effectLst>
                  <a:outerShdw blurRad="38100" dist="38100" dir="2700000" algn="tl">
                    <a:srgbClr val="000000">
                      <a:alpha val="43137"/>
                    </a:srgbClr>
                  </a:outerShdw>
                </a:effectLst>
              </a:rPr>
              <a:t>Sociedades Activas</a:t>
            </a:r>
            <a:endParaRPr lang="es-CO" dirty="0"/>
          </a:p>
        </p:txBody>
      </p:sp>
      <p:sp>
        <p:nvSpPr>
          <p:cNvPr id="12" name="Rectángulo 11">
            <a:extLst>
              <a:ext uri="{FF2B5EF4-FFF2-40B4-BE49-F238E27FC236}">
                <a16:creationId xmlns:a16="http://schemas.microsoft.com/office/drawing/2014/main" id="{FAF31A72-360C-4A3D-89BB-590D266717A8}"/>
              </a:ext>
            </a:extLst>
          </p:cNvPr>
          <p:cNvSpPr/>
          <p:nvPr/>
        </p:nvSpPr>
        <p:spPr>
          <a:xfrm>
            <a:off x="162591" y="4121611"/>
            <a:ext cx="2690160" cy="369332"/>
          </a:xfrm>
          <a:prstGeom prst="rect">
            <a:avLst/>
          </a:prstGeom>
        </p:spPr>
        <p:txBody>
          <a:bodyPr wrap="none">
            <a:spAutoFit/>
          </a:bodyPr>
          <a:lstStyle/>
          <a:p>
            <a:r>
              <a:rPr lang="es-CO" b="1" dirty="0">
                <a:solidFill>
                  <a:schemeClr val="tx2">
                    <a:lumMod val="75000"/>
                  </a:schemeClr>
                </a:solidFill>
                <a:effectLst>
                  <a:outerShdw blurRad="38100" dist="38100" dir="2700000" algn="tl">
                    <a:srgbClr val="000000">
                      <a:alpha val="43137"/>
                    </a:srgbClr>
                  </a:outerShdw>
                </a:effectLst>
              </a:rPr>
              <a:t>Sociedades en Liquidación</a:t>
            </a:r>
            <a:endParaRPr lang="es-CO" dirty="0"/>
          </a:p>
        </p:txBody>
      </p:sp>
      <p:pic>
        <p:nvPicPr>
          <p:cNvPr id="6" name="Imagen 5">
            <a:extLst>
              <a:ext uri="{FF2B5EF4-FFF2-40B4-BE49-F238E27FC236}">
                <a16:creationId xmlns:a16="http://schemas.microsoft.com/office/drawing/2014/main" id="{EEF6BE56-2191-4487-A93A-C5CAC78C2F72}"/>
              </a:ext>
            </a:extLst>
          </p:cNvPr>
          <p:cNvPicPr>
            <a:picLocks noChangeAspect="1"/>
          </p:cNvPicPr>
          <p:nvPr/>
        </p:nvPicPr>
        <p:blipFill rotWithShape="1">
          <a:blip r:embed="rId7"/>
          <a:srcRect l="54721" t="54953" r="4613" b="4825"/>
          <a:stretch/>
        </p:blipFill>
        <p:spPr>
          <a:xfrm>
            <a:off x="7301566" y="2838219"/>
            <a:ext cx="527363" cy="521599"/>
          </a:xfrm>
          <a:prstGeom prst="rect">
            <a:avLst/>
          </a:prstGeom>
        </p:spPr>
      </p:pic>
      <p:pic>
        <p:nvPicPr>
          <p:cNvPr id="7" name="Imagen 6">
            <a:extLst>
              <a:ext uri="{FF2B5EF4-FFF2-40B4-BE49-F238E27FC236}">
                <a16:creationId xmlns:a16="http://schemas.microsoft.com/office/drawing/2014/main" id="{D2B1DCBB-5E02-4BC7-A007-A3C60D1CE215}"/>
              </a:ext>
            </a:extLst>
          </p:cNvPr>
          <p:cNvPicPr>
            <a:picLocks noChangeAspect="1"/>
          </p:cNvPicPr>
          <p:nvPr/>
        </p:nvPicPr>
        <p:blipFill rotWithShape="1">
          <a:blip r:embed="rId7"/>
          <a:srcRect l="4930" t="5201" r="54848" b="54800"/>
          <a:stretch/>
        </p:blipFill>
        <p:spPr>
          <a:xfrm>
            <a:off x="7301566" y="3798538"/>
            <a:ext cx="527364" cy="524450"/>
          </a:xfrm>
          <a:prstGeom prst="rect">
            <a:avLst/>
          </a:prstGeom>
        </p:spPr>
      </p:pic>
      <p:pic>
        <p:nvPicPr>
          <p:cNvPr id="7172" name="Picture 4" descr="Resultado de imagen de VECTOR SOCIEDADES">
            <a:extLst>
              <a:ext uri="{FF2B5EF4-FFF2-40B4-BE49-F238E27FC236}">
                <a16:creationId xmlns:a16="http://schemas.microsoft.com/office/drawing/2014/main" id="{6D2F0AA3-CA58-4DD4-A3FE-A8F539A182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01565" y="4746654"/>
            <a:ext cx="527363" cy="527363"/>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a:extLst>
              <a:ext uri="{FF2B5EF4-FFF2-40B4-BE49-F238E27FC236}">
                <a16:creationId xmlns:a16="http://schemas.microsoft.com/office/drawing/2014/main" id="{60DB710F-BFAF-4C28-8F0F-1ACE94222373}"/>
              </a:ext>
            </a:extLst>
          </p:cNvPr>
          <p:cNvSpPr/>
          <p:nvPr/>
        </p:nvSpPr>
        <p:spPr>
          <a:xfrm>
            <a:off x="7886380" y="2914352"/>
            <a:ext cx="1883208" cy="369332"/>
          </a:xfrm>
          <a:prstGeom prst="rect">
            <a:avLst/>
          </a:prstGeom>
        </p:spPr>
        <p:txBody>
          <a:bodyPr wrap="none">
            <a:spAutoFit/>
          </a:bodyPr>
          <a:lstStyle/>
          <a:p>
            <a:r>
              <a:rPr lang="es-ES" b="1" dirty="0">
                <a:solidFill>
                  <a:srgbClr val="FF0000"/>
                </a:solidFill>
                <a:effectLst>
                  <a:outerShdw blurRad="38100" dist="38100" dir="2700000" algn="tl">
                    <a:srgbClr val="000000">
                      <a:alpha val="43137"/>
                    </a:srgbClr>
                  </a:outerShdw>
                </a:effectLst>
              </a:rPr>
              <a:t>2</a:t>
            </a:r>
            <a:r>
              <a:rPr lang="es-CO" b="1" dirty="0">
                <a:solidFill>
                  <a:srgbClr val="FF0000"/>
                </a:solidFill>
                <a:effectLst>
                  <a:outerShdw blurRad="38100" dist="38100" dir="2700000" algn="tl">
                    <a:srgbClr val="000000">
                      <a:alpha val="43137"/>
                    </a:srgbClr>
                  </a:outerShdw>
                </a:effectLst>
              </a:rPr>
              <a:t>274 </a:t>
            </a:r>
            <a:r>
              <a:rPr lang="es-CO" b="1" dirty="0">
                <a:solidFill>
                  <a:schemeClr val="tx2">
                    <a:lumMod val="75000"/>
                  </a:schemeClr>
                </a:solidFill>
                <a:effectLst>
                  <a:outerShdw blurRad="38100" dist="38100" dir="2700000" algn="tl">
                    <a:srgbClr val="000000">
                      <a:alpha val="43137"/>
                    </a:srgbClr>
                  </a:outerShdw>
                </a:effectLst>
              </a:rPr>
              <a:t>INMUEBLES </a:t>
            </a:r>
            <a:endParaRPr lang="es-CO" dirty="0"/>
          </a:p>
        </p:txBody>
      </p:sp>
      <p:sp>
        <p:nvSpPr>
          <p:cNvPr id="17" name="Rectángulo 16">
            <a:extLst>
              <a:ext uri="{FF2B5EF4-FFF2-40B4-BE49-F238E27FC236}">
                <a16:creationId xmlns:a16="http://schemas.microsoft.com/office/drawing/2014/main" id="{EA83E5EC-AED6-4703-A01F-17FC363DBFD4}"/>
              </a:ext>
            </a:extLst>
          </p:cNvPr>
          <p:cNvSpPr/>
          <p:nvPr/>
        </p:nvSpPr>
        <p:spPr>
          <a:xfrm>
            <a:off x="7883619" y="3876097"/>
            <a:ext cx="3932167" cy="369332"/>
          </a:xfrm>
          <a:prstGeom prst="rect">
            <a:avLst/>
          </a:prstGeom>
        </p:spPr>
        <p:txBody>
          <a:bodyPr wrap="none">
            <a:spAutoFit/>
          </a:bodyPr>
          <a:lstStyle/>
          <a:p>
            <a:r>
              <a:rPr lang="es-ES" b="1" dirty="0">
                <a:solidFill>
                  <a:srgbClr val="FF0000"/>
                </a:solidFill>
                <a:effectLst>
                  <a:outerShdw blurRad="38100" dist="38100" dir="2700000" algn="tl">
                    <a:srgbClr val="000000">
                      <a:alpha val="43137"/>
                    </a:srgbClr>
                  </a:outerShdw>
                </a:effectLst>
              </a:rPr>
              <a:t>629</a:t>
            </a:r>
            <a:r>
              <a:rPr lang="es-CO" b="1" dirty="0">
                <a:solidFill>
                  <a:srgbClr val="FF0000"/>
                </a:solidFill>
                <a:effectLst>
                  <a:outerShdw blurRad="38100" dist="38100" dir="2700000" algn="tl">
                    <a:srgbClr val="000000">
                      <a:alpha val="43137"/>
                    </a:srgbClr>
                  </a:outerShdw>
                </a:effectLst>
              </a:rPr>
              <a:t> </a:t>
            </a:r>
            <a:r>
              <a:rPr lang="es-CO" b="1" dirty="0">
                <a:solidFill>
                  <a:schemeClr val="tx2">
                    <a:lumMod val="75000"/>
                  </a:schemeClr>
                </a:solidFill>
                <a:effectLst>
                  <a:outerShdw blurRad="38100" dist="38100" dir="2700000" algn="tl">
                    <a:srgbClr val="000000">
                      <a:alpha val="43137"/>
                    </a:srgbClr>
                  </a:outerShdw>
                </a:effectLst>
              </a:rPr>
              <a:t>ESTABLECIMIENTOS DE COMERCIO </a:t>
            </a:r>
            <a:endParaRPr lang="es-CO" dirty="0"/>
          </a:p>
        </p:txBody>
      </p:sp>
      <p:sp>
        <p:nvSpPr>
          <p:cNvPr id="18" name="Rectángulo 17">
            <a:extLst>
              <a:ext uri="{FF2B5EF4-FFF2-40B4-BE49-F238E27FC236}">
                <a16:creationId xmlns:a16="http://schemas.microsoft.com/office/drawing/2014/main" id="{51FB1CB9-51A6-460B-9EFC-2653FC7388DF}"/>
              </a:ext>
            </a:extLst>
          </p:cNvPr>
          <p:cNvSpPr/>
          <p:nvPr/>
        </p:nvSpPr>
        <p:spPr>
          <a:xfrm>
            <a:off x="7883619" y="4828926"/>
            <a:ext cx="1845762" cy="369332"/>
          </a:xfrm>
          <a:prstGeom prst="rect">
            <a:avLst/>
          </a:prstGeom>
        </p:spPr>
        <p:txBody>
          <a:bodyPr wrap="none">
            <a:spAutoFit/>
          </a:bodyPr>
          <a:lstStyle/>
          <a:p>
            <a:r>
              <a:rPr lang="es-ES" b="1" dirty="0">
                <a:solidFill>
                  <a:srgbClr val="FF0000"/>
                </a:solidFill>
                <a:effectLst>
                  <a:outerShdw blurRad="38100" dist="38100" dir="2700000" algn="tl">
                    <a:srgbClr val="000000">
                      <a:alpha val="43137"/>
                    </a:srgbClr>
                  </a:outerShdw>
                </a:effectLst>
              </a:rPr>
              <a:t>661</a:t>
            </a:r>
            <a:r>
              <a:rPr lang="es-CO" b="1" dirty="0">
                <a:solidFill>
                  <a:srgbClr val="FF0000"/>
                </a:solidFill>
                <a:effectLst>
                  <a:outerShdw blurRad="38100" dist="38100" dir="2700000" algn="tl">
                    <a:srgbClr val="000000">
                      <a:alpha val="43137"/>
                    </a:srgbClr>
                  </a:outerShdw>
                </a:effectLst>
              </a:rPr>
              <a:t> </a:t>
            </a:r>
            <a:r>
              <a:rPr lang="es-CO" b="1" dirty="0">
                <a:solidFill>
                  <a:schemeClr val="tx2">
                    <a:lumMod val="75000"/>
                  </a:schemeClr>
                </a:solidFill>
                <a:effectLst>
                  <a:outerShdw blurRad="38100" dist="38100" dir="2700000" algn="tl">
                    <a:srgbClr val="000000">
                      <a:alpha val="43137"/>
                    </a:srgbClr>
                  </a:outerShdw>
                </a:effectLst>
              </a:rPr>
              <a:t>SOCIEDADES </a:t>
            </a:r>
            <a:endParaRPr lang="es-CO" dirty="0"/>
          </a:p>
        </p:txBody>
      </p:sp>
      <p:sp>
        <p:nvSpPr>
          <p:cNvPr id="10" name="CuadroTexto 9">
            <a:extLst>
              <a:ext uri="{FF2B5EF4-FFF2-40B4-BE49-F238E27FC236}">
                <a16:creationId xmlns:a16="http://schemas.microsoft.com/office/drawing/2014/main" id="{56BCA42B-AC22-4E08-9A5A-0FBFEE8E8C67}"/>
              </a:ext>
            </a:extLst>
          </p:cNvPr>
          <p:cNvSpPr txBox="1"/>
          <p:nvPr/>
        </p:nvSpPr>
        <p:spPr>
          <a:xfrm>
            <a:off x="6658676" y="1601107"/>
            <a:ext cx="4948518" cy="1200329"/>
          </a:xfrm>
          <a:prstGeom prst="rect">
            <a:avLst/>
          </a:prstGeom>
          <a:noFill/>
        </p:spPr>
        <p:txBody>
          <a:bodyPr wrap="square" rtlCol="0">
            <a:spAutoFit/>
          </a:bodyPr>
          <a:lstStyle/>
          <a:p>
            <a:pPr marL="285750" indent="-285750" algn="just">
              <a:buFont typeface="Wingdings" panose="05000000000000000000" pitchFamily="2" charset="2"/>
              <a:buChar char="q"/>
            </a:pPr>
            <a:r>
              <a:rPr lang="es-CO" b="1" dirty="0">
                <a:solidFill>
                  <a:schemeClr val="tx2">
                    <a:lumMod val="75000"/>
                  </a:schemeClr>
                </a:solidFill>
              </a:rPr>
              <a:t>Se requieren Validaciones del portafolio de inmuebles de las sociedades, así cómo visitas de análisis financiero, jurídico y contable de las sociedades y establecimientos de comercio. </a:t>
            </a:r>
            <a:endParaRPr lang="en-US" b="1" dirty="0">
              <a:solidFill>
                <a:schemeClr val="tx2">
                  <a:lumMod val="75000"/>
                </a:schemeClr>
              </a:solidFill>
            </a:endParaRPr>
          </a:p>
        </p:txBody>
      </p:sp>
    </p:spTree>
    <p:extLst>
      <p:ext uri="{BB962C8B-B14F-4D97-AF65-F5344CB8AC3E}">
        <p14:creationId xmlns:p14="http://schemas.microsoft.com/office/powerpoint/2010/main" val="4155086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Sociedades Activas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2" name="Objeto 11">
            <a:extLst>
              <a:ext uri="{FF2B5EF4-FFF2-40B4-BE49-F238E27FC236}">
                <a16:creationId xmlns:a16="http://schemas.microsoft.com/office/drawing/2014/main" id="{4899481F-B603-4686-8E39-58574077D646}"/>
              </a:ext>
            </a:extLst>
          </p:cNvPr>
          <p:cNvGraphicFramePr>
            <a:graphicFrameLocks noChangeAspect="1"/>
          </p:cNvGraphicFramePr>
          <p:nvPr/>
        </p:nvGraphicFramePr>
        <p:xfrm>
          <a:off x="5410199" y="2085975"/>
          <a:ext cx="6076950" cy="4200525"/>
        </p:xfrm>
        <a:graphic>
          <a:graphicData uri="http://schemas.openxmlformats.org/presentationml/2006/ole">
            <mc:AlternateContent xmlns:mc="http://schemas.openxmlformats.org/markup-compatibility/2006">
              <mc:Choice xmlns:v="urn:schemas-microsoft-com:vml" Requires="v">
                <p:oleObj spid="_x0000_s8195" name="Worksheet" r:id="rId5" imgW="6076850" imgH="4200525" progId="Excel.Sheet.12">
                  <p:embed/>
                </p:oleObj>
              </mc:Choice>
              <mc:Fallback>
                <p:oleObj name="Worksheet" r:id="rId5" imgW="6076850" imgH="4200525" progId="Excel.Sheet.12">
                  <p:embed/>
                  <p:pic>
                    <p:nvPicPr>
                      <p:cNvPr id="12" name="Objeto 11">
                        <a:extLst>
                          <a:ext uri="{FF2B5EF4-FFF2-40B4-BE49-F238E27FC236}">
                            <a16:creationId xmlns:a16="http://schemas.microsoft.com/office/drawing/2014/main" id="{4899481F-B603-4686-8E39-58574077D646}"/>
                          </a:ext>
                        </a:extLst>
                      </p:cNvPr>
                      <p:cNvPicPr/>
                      <p:nvPr/>
                    </p:nvPicPr>
                    <p:blipFill>
                      <a:blip r:embed="rId6"/>
                      <a:stretch>
                        <a:fillRect/>
                      </a:stretch>
                    </p:blipFill>
                    <p:spPr>
                      <a:xfrm>
                        <a:off x="5410199" y="2085975"/>
                        <a:ext cx="6076950" cy="4200525"/>
                      </a:xfrm>
                      <a:prstGeom prst="rect">
                        <a:avLst/>
                      </a:prstGeom>
                    </p:spPr>
                  </p:pic>
                </p:oleObj>
              </mc:Fallback>
            </mc:AlternateContent>
          </a:graphicData>
        </a:graphic>
      </p:graphicFrame>
      <p:sp>
        <p:nvSpPr>
          <p:cNvPr id="19" name="Rectángulo 18">
            <a:extLst>
              <a:ext uri="{FF2B5EF4-FFF2-40B4-BE49-F238E27FC236}">
                <a16:creationId xmlns:a16="http://schemas.microsoft.com/office/drawing/2014/main" id="{94A0CE8D-BABD-4CD3-92D0-8DFC037181D2}"/>
              </a:ext>
            </a:extLst>
          </p:cNvPr>
          <p:cNvSpPr/>
          <p:nvPr/>
        </p:nvSpPr>
        <p:spPr>
          <a:xfrm>
            <a:off x="1777094" y="937735"/>
            <a:ext cx="9070976" cy="461665"/>
          </a:xfrm>
          <a:prstGeom prst="rect">
            <a:avLst/>
          </a:prstGeom>
        </p:spPr>
        <p:txBody>
          <a:bodyPr wrap="square">
            <a:spAutoFit/>
          </a:bodyPr>
          <a:lstStyle/>
          <a:p>
            <a:r>
              <a:rPr lang="es-ES" sz="2400" b="1" dirty="0">
                <a:solidFill>
                  <a:srgbClr val="000A8B"/>
                </a:solidFill>
                <a:latin typeface="Arial Narrow" panose="020B0606020202030204" pitchFamily="34" charset="0"/>
              </a:rPr>
              <a:t>PROYECTO DE VISITAS A SOCIEDADES ACTIVAS Y EN LIQUIDACIÓN:</a:t>
            </a:r>
          </a:p>
        </p:txBody>
      </p:sp>
      <p:sp>
        <p:nvSpPr>
          <p:cNvPr id="20" name="Rectángulo 19">
            <a:extLst>
              <a:ext uri="{FF2B5EF4-FFF2-40B4-BE49-F238E27FC236}">
                <a16:creationId xmlns:a16="http://schemas.microsoft.com/office/drawing/2014/main" id="{64721B65-89C4-44B7-8A05-AB44F3B8AED7}"/>
              </a:ext>
            </a:extLst>
          </p:cNvPr>
          <p:cNvSpPr/>
          <p:nvPr/>
        </p:nvSpPr>
        <p:spPr>
          <a:xfrm>
            <a:off x="2844347" y="1474370"/>
            <a:ext cx="6503306" cy="461665"/>
          </a:xfrm>
          <a:prstGeom prst="rect">
            <a:avLst/>
          </a:prstGeom>
        </p:spPr>
        <p:txBody>
          <a:bodyPr wrap="square">
            <a:spAutoFit/>
          </a:bodyPr>
          <a:lstStyle/>
          <a:p>
            <a:r>
              <a:rPr lang="es-ES" sz="2400" b="1" dirty="0">
                <a:solidFill>
                  <a:schemeClr val="tx2">
                    <a:lumMod val="75000"/>
                  </a:schemeClr>
                </a:solidFill>
                <a:latin typeface="Arial Narrow" panose="020B0606020202030204" pitchFamily="34" charset="0"/>
              </a:rPr>
              <a:t>DISTRIBUCIÓN Y PERFILES PARA LOS CARGOS</a:t>
            </a:r>
          </a:p>
        </p:txBody>
      </p:sp>
      <p:graphicFrame>
        <p:nvGraphicFramePr>
          <p:cNvPr id="3" name="Tabla 2">
            <a:extLst>
              <a:ext uri="{FF2B5EF4-FFF2-40B4-BE49-F238E27FC236}">
                <a16:creationId xmlns:a16="http://schemas.microsoft.com/office/drawing/2014/main" id="{62969743-46DB-409F-BDAB-CA1B68C23F8D}"/>
              </a:ext>
            </a:extLst>
          </p:cNvPr>
          <p:cNvGraphicFramePr>
            <a:graphicFrameLocks noGrp="1"/>
          </p:cNvGraphicFramePr>
          <p:nvPr/>
        </p:nvGraphicFramePr>
        <p:xfrm>
          <a:off x="1438499" y="2085975"/>
          <a:ext cx="2171701" cy="4175760"/>
        </p:xfrm>
        <a:graphic>
          <a:graphicData uri="http://schemas.openxmlformats.org/drawingml/2006/table">
            <a:tbl>
              <a:tblPr/>
              <a:tblGrid>
                <a:gridCol w="1070557">
                  <a:extLst>
                    <a:ext uri="{9D8B030D-6E8A-4147-A177-3AD203B41FA5}">
                      <a16:colId xmlns:a16="http://schemas.microsoft.com/office/drawing/2014/main" val="1770735590"/>
                    </a:ext>
                  </a:extLst>
                </a:gridCol>
                <a:gridCol w="1101144">
                  <a:extLst>
                    <a:ext uri="{9D8B030D-6E8A-4147-A177-3AD203B41FA5}">
                      <a16:colId xmlns:a16="http://schemas.microsoft.com/office/drawing/2014/main" val="3070391814"/>
                    </a:ext>
                  </a:extLst>
                </a:gridCol>
              </a:tblGrid>
              <a:tr h="217948">
                <a:tc>
                  <a:txBody>
                    <a:bodyPr/>
                    <a:lstStyle/>
                    <a:p>
                      <a:pPr algn="l" fontAlgn="b"/>
                      <a:r>
                        <a:rPr lang="en-US" sz="1400" b="1" i="0" u="none" strike="noStrike" dirty="0">
                          <a:solidFill>
                            <a:srgbClr val="000000"/>
                          </a:solidFill>
                          <a:effectLst/>
                          <a:latin typeface="Calibri" panose="020F0502020204030204" pitchFamily="34" charset="0"/>
                        </a:rPr>
                        <a:t>Cargos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1" i="0" u="none" strike="noStrike" dirty="0">
                          <a:solidFill>
                            <a:srgbClr val="000000"/>
                          </a:solidFill>
                          <a:effectLst/>
                          <a:latin typeface="Calibri" panose="020F0502020204030204" pitchFamily="34" charset="0"/>
                        </a:rPr>
                        <a:t>Personal</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2304941661"/>
                  </a:ext>
                </a:extLst>
              </a:tr>
              <a:tr h="217948">
                <a:tc gridSpan="2">
                  <a:txBody>
                    <a:bodyPr/>
                    <a:lstStyle/>
                    <a:p>
                      <a:pPr algn="l" fontAlgn="b"/>
                      <a:r>
                        <a:rPr lang="en-US" sz="1400" b="1" i="0" u="none" strike="noStrike" dirty="0" err="1">
                          <a:solidFill>
                            <a:srgbClr val="000000"/>
                          </a:solidFill>
                          <a:effectLst/>
                          <a:latin typeface="Calibri" panose="020F0502020204030204" pitchFamily="34" charset="0"/>
                        </a:rPr>
                        <a:t>Gerencia</a:t>
                      </a:r>
                      <a:r>
                        <a:rPr lang="en-US" sz="1400" b="1" i="0" u="none" strike="noStrike" dirty="0">
                          <a:solidFill>
                            <a:srgbClr val="000000"/>
                          </a:solidFill>
                          <a:effectLst/>
                          <a:latin typeface="Calibri" panose="020F0502020204030204" pitchFamily="34" charset="0"/>
                        </a:rPr>
                        <a:t> Regional Norte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B9CA"/>
                    </a:solidFill>
                  </a:tcPr>
                </a:tc>
                <a:tc hMerge="1">
                  <a:txBody>
                    <a:bodyPr/>
                    <a:lstStyle/>
                    <a:p>
                      <a:endParaRPr lang="en-US"/>
                    </a:p>
                  </a:txBody>
                  <a:tcPr/>
                </a:tc>
                <a:extLst>
                  <a:ext uri="{0D108BD9-81ED-4DB2-BD59-A6C34878D82A}">
                    <a16:rowId xmlns:a16="http://schemas.microsoft.com/office/drawing/2014/main" val="1189083071"/>
                  </a:ext>
                </a:extLst>
              </a:tr>
              <a:tr h="217948">
                <a:tc>
                  <a:txBody>
                    <a:bodyPr/>
                    <a:lstStyle/>
                    <a:p>
                      <a:pPr algn="l" fontAlgn="b"/>
                      <a:r>
                        <a:rPr lang="en-US" sz="1400" b="1" i="0" u="none" strike="noStrike">
                          <a:solidFill>
                            <a:srgbClr val="000000"/>
                          </a:solidFill>
                          <a:effectLst/>
                          <a:latin typeface="Calibri" panose="020F0502020204030204" pitchFamily="34" charset="0"/>
                        </a:rPr>
                        <a:t>Tecnico 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9981348"/>
                  </a:ext>
                </a:extLst>
              </a:tr>
              <a:tr h="217948">
                <a:tc>
                  <a:txBody>
                    <a:bodyPr/>
                    <a:lstStyle/>
                    <a:p>
                      <a:pPr algn="l" fontAlgn="b"/>
                      <a:r>
                        <a:rPr lang="en-US" sz="1400" b="1" i="0" u="none" strike="noStrike">
                          <a:solidFill>
                            <a:srgbClr val="000000"/>
                          </a:solidFill>
                          <a:effectLst/>
                          <a:latin typeface="Calibri" panose="020F0502020204030204" pitchFamily="34" charset="0"/>
                        </a:rPr>
                        <a:t>Tecnico II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9082801"/>
                  </a:ext>
                </a:extLst>
              </a:tr>
              <a:tr h="408653">
                <a:tc gridSpan="2">
                  <a:txBody>
                    <a:bodyPr/>
                    <a:lstStyle/>
                    <a:p>
                      <a:pPr algn="ctr" fontAlgn="b"/>
                      <a:r>
                        <a:rPr lang="en-US" sz="1400" b="1" i="0" u="none" strike="noStrike" dirty="0" err="1">
                          <a:solidFill>
                            <a:srgbClr val="000000"/>
                          </a:solidFill>
                          <a:effectLst/>
                          <a:latin typeface="Calibri" panose="020F0502020204030204" pitchFamily="34" charset="0"/>
                        </a:rPr>
                        <a:t>Gerencia</a:t>
                      </a:r>
                      <a:r>
                        <a:rPr lang="en-US" sz="1400" b="1" i="0" u="none" strike="noStrike" dirty="0">
                          <a:solidFill>
                            <a:srgbClr val="000000"/>
                          </a:solidFill>
                          <a:effectLst/>
                          <a:latin typeface="Calibri" panose="020F0502020204030204" pitchFamily="34" charset="0"/>
                        </a:rPr>
                        <a:t> Regional Centro </a:t>
                      </a:r>
                      <a:r>
                        <a:rPr lang="en-US" sz="1400" b="1" i="0" u="none" strike="noStrike" dirty="0" err="1">
                          <a:solidFill>
                            <a:srgbClr val="000000"/>
                          </a:solidFill>
                          <a:effectLst/>
                          <a:latin typeface="Calibri" panose="020F0502020204030204" pitchFamily="34" charset="0"/>
                        </a:rPr>
                        <a:t>Oriente</a:t>
                      </a:r>
                      <a:endParaRPr lang="en-US" sz="14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B9CA"/>
                    </a:solidFill>
                  </a:tcPr>
                </a:tc>
                <a:tc hMerge="1">
                  <a:txBody>
                    <a:bodyPr/>
                    <a:lstStyle/>
                    <a:p>
                      <a:endParaRPr lang="en-US"/>
                    </a:p>
                  </a:txBody>
                  <a:tcPr/>
                </a:tc>
                <a:extLst>
                  <a:ext uri="{0D108BD9-81ED-4DB2-BD59-A6C34878D82A}">
                    <a16:rowId xmlns:a16="http://schemas.microsoft.com/office/drawing/2014/main" val="2462291409"/>
                  </a:ext>
                </a:extLst>
              </a:tr>
              <a:tr h="217948">
                <a:tc>
                  <a:txBody>
                    <a:bodyPr/>
                    <a:lstStyle/>
                    <a:p>
                      <a:pPr algn="l" fontAlgn="b"/>
                      <a:r>
                        <a:rPr lang="en-US" sz="1400" b="1" i="0" u="none" strike="noStrike" dirty="0" err="1">
                          <a:solidFill>
                            <a:srgbClr val="000000"/>
                          </a:solidFill>
                          <a:effectLst/>
                          <a:latin typeface="Calibri" panose="020F0502020204030204" pitchFamily="34" charset="0"/>
                        </a:rPr>
                        <a:t>Tecnico</a:t>
                      </a:r>
                      <a:r>
                        <a:rPr lang="en-US" sz="1400" b="1" i="0" u="none" strike="noStrike" dirty="0">
                          <a:solidFill>
                            <a:srgbClr val="000000"/>
                          </a:solidFill>
                          <a:effectLst/>
                          <a:latin typeface="Calibri" panose="020F0502020204030204" pitchFamily="34" charset="0"/>
                        </a:rPr>
                        <a:t> 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3458539"/>
                  </a:ext>
                </a:extLst>
              </a:tr>
              <a:tr h="217948">
                <a:tc>
                  <a:txBody>
                    <a:bodyPr/>
                    <a:lstStyle/>
                    <a:p>
                      <a:pPr algn="l" fontAlgn="b"/>
                      <a:r>
                        <a:rPr lang="en-US" sz="1400" b="1" i="0" u="none" strike="noStrike">
                          <a:solidFill>
                            <a:srgbClr val="000000"/>
                          </a:solidFill>
                          <a:effectLst/>
                          <a:latin typeface="Calibri" panose="020F0502020204030204" pitchFamily="34" charset="0"/>
                        </a:rPr>
                        <a:t>Tecnico II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832845"/>
                  </a:ext>
                </a:extLst>
              </a:tr>
              <a:tr h="217948">
                <a:tc gridSpan="2">
                  <a:txBody>
                    <a:bodyPr/>
                    <a:lstStyle/>
                    <a:p>
                      <a:pPr algn="l" fontAlgn="b"/>
                      <a:r>
                        <a:rPr lang="en-US" sz="1400" b="1" i="0" u="none" strike="noStrike" dirty="0" err="1">
                          <a:solidFill>
                            <a:srgbClr val="000000"/>
                          </a:solidFill>
                          <a:effectLst/>
                          <a:latin typeface="Calibri" panose="020F0502020204030204" pitchFamily="34" charset="0"/>
                        </a:rPr>
                        <a:t>Gerencia</a:t>
                      </a:r>
                      <a:r>
                        <a:rPr lang="en-US" sz="1400" b="1" i="0" u="none" strike="noStrike" dirty="0">
                          <a:solidFill>
                            <a:srgbClr val="000000"/>
                          </a:solidFill>
                          <a:effectLst/>
                          <a:latin typeface="Calibri" panose="020F0502020204030204" pitchFamily="34" charset="0"/>
                        </a:rPr>
                        <a:t> Regional </a:t>
                      </a:r>
                      <a:r>
                        <a:rPr lang="en-US" sz="1400" b="1" i="0" u="none" strike="noStrike" dirty="0" err="1">
                          <a:solidFill>
                            <a:srgbClr val="000000"/>
                          </a:solidFill>
                          <a:effectLst/>
                          <a:latin typeface="Calibri" panose="020F0502020204030204" pitchFamily="34" charset="0"/>
                        </a:rPr>
                        <a:t>Occidente</a:t>
                      </a:r>
                      <a:endParaRPr lang="en-US" sz="14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B9CA"/>
                    </a:solidFill>
                  </a:tcPr>
                </a:tc>
                <a:tc hMerge="1">
                  <a:txBody>
                    <a:bodyPr/>
                    <a:lstStyle/>
                    <a:p>
                      <a:endParaRPr lang="en-US"/>
                    </a:p>
                  </a:txBody>
                  <a:tcPr/>
                </a:tc>
                <a:extLst>
                  <a:ext uri="{0D108BD9-81ED-4DB2-BD59-A6C34878D82A}">
                    <a16:rowId xmlns:a16="http://schemas.microsoft.com/office/drawing/2014/main" val="821927711"/>
                  </a:ext>
                </a:extLst>
              </a:tr>
              <a:tr h="217948">
                <a:tc>
                  <a:txBody>
                    <a:bodyPr/>
                    <a:lstStyle/>
                    <a:p>
                      <a:pPr algn="l" fontAlgn="b"/>
                      <a:r>
                        <a:rPr lang="en-US" sz="1400" b="1" i="0" u="none" strike="noStrike">
                          <a:solidFill>
                            <a:srgbClr val="000000"/>
                          </a:solidFill>
                          <a:effectLst/>
                          <a:latin typeface="Calibri" panose="020F0502020204030204" pitchFamily="34" charset="0"/>
                        </a:rPr>
                        <a:t>Tecnico 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212538"/>
                  </a:ext>
                </a:extLst>
              </a:tr>
              <a:tr h="217948">
                <a:tc>
                  <a:txBody>
                    <a:bodyPr/>
                    <a:lstStyle/>
                    <a:p>
                      <a:pPr algn="l" fontAlgn="b"/>
                      <a:r>
                        <a:rPr lang="en-US" sz="1400" b="1" i="0" u="none" strike="noStrike">
                          <a:solidFill>
                            <a:srgbClr val="000000"/>
                          </a:solidFill>
                          <a:effectLst/>
                          <a:latin typeface="Calibri" panose="020F0502020204030204" pitchFamily="34" charset="0"/>
                        </a:rPr>
                        <a:t>Tecnico II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9754760"/>
                  </a:ext>
                </a:extLst>
              </a:tr>
              <a:tr h="408653">
                <a:tc gridSpan="2">
                  <a:txBody>
                    <a:bodyPr/>
                    <a:lstStyle/>
                    <a:p>
                      <a:pPr algn="l" fontAlgn="b"/>
                      <a:r>
                        <a:rPr lang="en-US" sz="1400" b="1" i="0" u="none" strike="noStrike" dirty="0" err="1">
                          <a:solidFill>
                            <a:srgbClr val="000000"/>
                          </a:solidFill>
                          <a:effectLst/>
                          <a:latin typeface="Calibri" panose="020F0502020204030204" pitchFamily="34" charset="0"/>
                        </a:rPr>
                        <a:t>Gerencia</a:t>
                      </a:r>
                      <a:r>
                        <a:rPr lang="en-US" sz="1400" b="1" i="0" u="none" strike="noStrike" dirty="0">
                          <a:solidFill>
                            <a:srgbClr val="000000"/>
                          </a:solidFill>
                          <a:effectLst/>
                          <a:latin typeface="Calibri" panose="020F0502020204030204" pitchFamily="34" charset="0"/>
                        </a:rPr>
                        <a:t> Regional </a:t>
                      </a:r>
                      <a:r>
                        <a:rPr lang="en-US" sz="1400" b="1" i="0" u="none" strike="noStrike" dirty="0" err="1">
                          <a:solidFill>
                            <a:srgbClr val="000000"/>
                          </a:solidFill>
                          <a:effectLst/>
                          <a:latin typeface="Calibri" panose="020F0502020204030204" pitchFamily="34" charset="0"/>
                        </a:rPr>
                        <a:t>Suroccidente</a:t>
                      </a:r>
                      <a:endParaRPr lang="en-US" sz="14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B9CA"/>
                    </a:solidFill>
                  </a:tcPr>
                </a:tc>
                <a:tc hMerge="1">
                  <a:txBody>
                    <a:bodyPr/>
                    <a:lstStyle/>
                    <a:p>
                      <a:endParaRPr lang="en-US"/>
                    </a:p>
                  </a:txBody>
                  <a:tcPr/>
                </a:tc>
                <a:extLst>
                  <a:ext uri="{0D108BD9-81ED-4DB2-BD59-A6C34878D82A}">
                    <a16:rowId xmlns:a16="http://schemas.microsoft.com/office/drawing/2014/main" val="2325337199"/>
                  </a:ext>
                </a:extLst>
              </a:tr>
              <a:tr h="217948">
                <a:tc>
                  <a:txBody>
                    <a:bodyPr/>
                    <a:lstStyle/>
                    <a:p>
                      <a:pPr algn="l" fontAlgn="b"/>
                      <a:r>
                        <a:rPr lang="en-US" sz="1400" b="1" i="0" u="none" strike="noStrike">
                          <a:solidFill>
                            <a:srgbClr val="000000"/>
                          </a:solidFill>
                          <a:effectLst/>
                          <a:latin typeface="Calibri" panose="020F0502020204030204" pitchFamily="34" charset="0"/>
                        </a:rPr>
                        <a:t>Tecnico 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1199492"/>
                  </a:ext>
                </a:extLst>
              </a:tr>
              <a:tr h="217948">
                <a:tc>
                  <a:txBody>
                    <a:bodyPr/>
                    <a:lstStyle/>
                    <a:p>
                      <a:pPr algn="l" fontAlgn="b"/>
                      <a:r>
                        <a:rPr lang="en-US" sz="1400" b="1" i="0" u="none" strike="noStrike">
                          <a:solidFill>
                            <a:srgbClr val="000000"/>
                          </a:solidFill>
                          <a:effectLst/>
                          <a:latin typeface="Calibri" panose="020F0502020204030204" pitchFamily="34" charset="0"/>
                        </a:rPr>
                        <a:t>Tecnico II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6098061"/>
                  </a:ext>
                </a:extLst>
              </a:tr>
              <a:tr h="217948">
                <a:tc gridSpan="2">
                  <a:txBody>
                    <a:bodyPr/>
                    <a:lstStyle/>
                    <a:p>
                      <a:pPr algn="l" fontAlgn="b"/>
                      <a:r>
                        <a:rPr lang="en-US" sz="1400" b="1" i="0" u="none" strike="noStrike" dirty="0" err="1">
                          <a:solidFill>
                            <a:srgbClr val="000000"/>
                          </a:solidFill>
                          <a:effectLst/>
                          <a:latin typeface="Calibri" panose="020F0502020204030204" pitchFamily="34" charset="0"/>
                        </a:rPr>
                        <a:t>Vicepresidencia</a:t>
                      </a:r>
                      <a:r>
                        <a:rPr lang="en-US" sz="1400" b="1" i="0" u="none" strike="noStrike" dirty="0">
                          <a:solidFill>
                            <a:srgbClr val="000000"/>
                          </a:solidFill>
                          <a:effectLst/>
                          <a:latin typeface="Calibri" panose="020F0502020204030204" pitchFamily="34" charset="0"/>
                        </a:rPr>
                        <a:t> de </a:t>
                      </a:r>
                      <a:r>
                        <a:rPr lang="en-US" sz="1400" b="1" i="0" u="none" strike="noStrike" dirty="0" err="1">
                          <a:solidFill>
                            <a:srgbClr val="000000"/>
                          </a:solidFill>
                          <a:effectLst/>
                          <a:latin typeface="Calibri" panose="020F0502020204030204" pitchFamily="34" charset="0"/>
                        </a:rPr>
                        <a:t>Sociedades</a:t>
                      </a:r>
                      <a:endParaRPr lang="en-US" sz="14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B9CA"/>
                    </a:solidFill>
                  </a:tcPr>
                </a:tc>
                <a:tc hMerge="1">
                  <a:txBody>
                    <a:bodyPr/>
                    <a:lstStyle/>
                    <a:p>
                      <a:endParaRPr lang="en-US"/>
                    </a:p>
                  </a:txBody>
                  <a:tcPr/>
                </a:tc>
                <a:extLst>
                  <a:ext uri="{0D108BD9-81ED-4DB2-BD59-A6C34878D82A}">
                    <a16:rowId xmlns:a16="http://schemas.microsoft.com/office/drawing/2014/main" val="2982047041"/>
                  </a:ext>
                </a:extLst>
              </a:tr>
              <a:tr h="217948">
                <a:tc>
                  <a:txBody>
                    <a:bodyPr/>
                    <a:lstStyle/>
                    <a:p>
                      <a:pPr algn="l" fontAlgn="b"/>
                      <a:r>
                        <a:rPr lang="en-US" sz="1400" b="1" i="0" u="none" strike="noStrike">
                          <a:solidFill>
                            <a:srgbClr val="000000"/>
                          </a:solidFill>
                          <a:effectLst/>
                          <a:latin typeface="Calibri" panose="020F0502020204030204" pitchFamily="34" charset="0"/>
                        </a:rPr>
                        <a:t>Profesional III</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ctr"/>
                      <a:r>
                        <a:rPr lang="en-US" sz="1400" b="0" i="0" u="none" strike="noStrike" dirty="0">
                          <a:solidFill>
                            <a:srgbClr val="000000"/>
                          </a:solidFill>
                          <a:effectLst/>
                          <a:latin typeface="Calibri" panose="020F0502020204030204" pitchFamily="34" charset="0"/>
                        </a:rPr>
                        <a:t>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258196"/>
                  </a:ext>
                </a:extLst>
              </a:tr>
              <a:tr h="217948">
                <a:tc>
                  <a:txBody>
                    <a:bodyPr/>
                    <a:lstStyle/>
                    <a:p>
                      <a:pPr algn="l" fontAlgn="b"/>
                      <a:r>
                        <a:rPr lang="en-US" sz="1400" b="1" i="0" u="none" strike="noStrike">
                          <a:solidFill>
                            <a:srgbClr val="000000"/>
                          </a:solidFill>
                          <a:effectLst/>
                          <a:latin typeface="Calibri" panose="020F0502020204030204" pitchFamily="34" charset="0"/>
                        </a:rPr>
                        <a:t>Total</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solidFill>
                      <a:srgbClr val="A6A6A6"/>
                    </a:solidFill>
                  </a:tcPr>
                </a:tc>
                <a:tc>
                  <a:txBody>
                    <a:bodyPr/>
                    <a:lstStyle/>
                    <a:p>
                      <a:pPr algn="ctr" fontAlgn="ctr"/>
                      <a:r>
                        <a:rPr lang="en-US" sz="1400" b="1" i="0" u="none" strike="noStrike" dirty="0">
                          <a:solidFill>
                            <a:srgbClr val="000000"/>
                          </a:solidFill>
                          <a:effectLst/>
                          <a:latin typeface="Calibri" panose="020F0502020204030204" pitchFamily="34" charset="0"/>
                        </a:rPr>
                        <a:t>27</a:t>
                      </a:r>
                    </a:p>
                  </a:txBody>
                  <a:tcPr marL="7620" marR="7620" marT="7620" marB="0" anchor="ctr">
                    <a:lnL>
                      <a:noFill/>
                    </a:lnL>
                    <a:lnR>
                      <a:noFill/>
                    </a:lnR>
                    <a:lnT w="12700" cap="flat" cmpd="sng" algn="ctr">
                      <a:solidFill>
                        <a:schemeClr val="tx1"/>
                      </a:solidFill>
                      <a:prstDash val="solid"/>
                      <a:round/>
                      <a:headEnd type="none" w="med" len="med"/>
                      <a:tailEnd type="none" w="med" len="med"/>
                    </a:lnT>
                    <a:lnB>
                      <a:noFill/>
                    </a:lnB>
                    <a:solidFill>
                      <a:srgbClr val="A6A6A6"/>
                    </a:solidFill>
                  </a:tcPr>
                </a:tc>
                <a:extLst>
                  <a:ext uri="{0D108BD9-81ED-4DB2-BD59-A6C34878D82A}">
                    <a16:rowId xmlns:a16="http://schemas.microsoft.com/office/drawing/2014/main" val="1664465885"/>
                  </a:ext>
                </a:extLst>
              </a:tr>
            </a:tbl>
          </a:graphicData>
        </a:graphic>
      </p:graphicFrame>
    </p:spTree>
    <p:extLst>
      <p:ext uri="{BB962C8B-B14F-4D97-AF65-F5344CB8AC3E}">
        <p14:creationId xmlns:p14="http://schemas.microsoft.com/office/powerpoint/2010/main" val="27415398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987425" y="689314"/>
            <a:ext cx="9143999" cy="707886"/>
          </a:xfrm>
          <a:prstGeom prst="rect">
            <a:avLst/>
          </a:prstGeom>
          <a:noFill/>
        </p:spPr>
        <p:txBody>
          <a:bodyPr wrap="square" rtlCol="0">
            <a:spAutoFit/>
          </a:bodyPr>
          <a:lstStyle/>
          <a:p>
            <a:pPr algn="ctr"/>
            <a:r>
              <a:rPr lang="es-ES" sz="4000" b="1" dirty="0">
                <a:solidFill>
                  <a:srgbClr val="000A8B"/>
                </a:solidFill>
              </a:rPr>
              <a:t>REPARTO DE UTILIDADES</a:t>
            </a:r>
          </a:p>
        </p:txBody>
      </p:sp>
      <p:graphicFrame>
        <p:nvGraphicFramePr>
          <p:cNvPr id="6" name="Diagrama 5">
            <a:extLst>
              <a:ext uri="{FF2B5EF4-FFF2-40B4-BE49-F238E27FC236}">
                <a16:creationId xmlns:a16="http://schemas.microsoft.com/office/drawing/2014/main" id="{D9404BA0-2289-452D-AF2C-DD9C2431AAED}"/>
              </a:ext>
            </a:extLst>
          </p:cNvPr>
          <p:cNvGraphicFramePr/>
          <p:nvPr/>
        </p:nvGraphicFramePr>
        <p:xfrm>
          <a:off x="161925" y="1445800"/>
          <a:ext cx="8775700" cy="48928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a 10">
            <a:extLst>
              <a:ext uri="{FF2B5EF4-FFF2-40B4-BE49-F238E27FC236}">
                <a16:creationId xmlns:a16="http://schemas.microsoft.com/office/drawing/2014/main" id="{42B17A04-1C8E-4546-BC10-CA4CA614A8D3}"/>
              </a:ext>
            </a:extLst>
          </p:cNvPr>
          <p:cNvGraphicFramePr/>
          <p:nvPr/>
        </p:nvGraphicFramePr>
        <p:xfrm>
          <a:off x="9389869" y="1874713"/>
          <a:ext cx="2424305" cy="392030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5752639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ABC BUSINESS &amp; CONSULTING S.A.S.">
            <a:extLst>
              <a:ext uri="{FF2B5EF4-FFF2-40B4-BE49-F238E27FC236}">
                <a16:creationId xmlns:a16="http://schemas.microsoft.com/office/drawing/2014/main" id="{8F0D907F-69EE-4637-8BA8-0B0A4CC50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399" y="2121328"/>
            <a:ext cx="1568305" cy="10156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st">
            <a:extLst>
              <a:ext uri="{FF2B5EF4-FFF2-40B4-BE49-F238E27FC236}">
                <a16:creationId xmlns:a16="http://schemas.microsoft.com/office/drawing/2014/main" id="{7F01EBEC-D9EE-4A10-B9E1-C61C53FC2B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1725"/>
          <a:stretch/>
        </p:blipFill>
        <p:spPr bwMode="auto">
          <a:xfrm>
            <a:off x="3777137" y="1362130"/>
            <a:ext cx="1421283" cy="10084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de ERNST &amp; YOUNG S.A.S.">
            <a:extLst>
              <a:ext uri="{FF2B5EF4-FFF2-40B4-BE49-F238E27FC236}">
                <a16:creationId xmlns:a16="http://schemas.microsoft.com/office/drawing/2014/main" id="{DA99508E-B321-4ED6-ADB9-399CE6EB6C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898" y="1251676"/>
            <a:ext cx="1995255" cy="1079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mall logo">
            <a:extLst>
              <a:ext uri="{FF2B5EF4-FFF2-40B4-BE49-F238E27FC236}">
                <a16:creationId xmlns:a16="http://schemas.microsoft.com/office/drawing/2014/main" id="{478AEDBC-F448-403E-AC6B-6A1AC2182E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8901" y="2517013"/>
            <a:ext cx="2428875" cy="4953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de G&amp;H INVESTMENTS S.A.S.">
            <a:extLst>
              <a:ext uri="{FF2B5EF4-FFF2-40B4-BE49-F238E27FC236}">
                <a16:creationId xmlns:a16="http://schemas.microsoft.com/office/drawing/2014/main" id="{2109EC01-5FE4-45D0-8BD2-763D87DFE0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153" y="3305393"/>
            <a:ext cx="1285638" cy="133920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BC104D42-230A-47DC-9ED4-F5DB49CB7214}"/>
              </a:ext>
            </a:extLst>
          </p:cNvPr>
          <p:cNvPicPr>
            <a:picLocks noChangeAspect="1"/>
          </p:cNvPicPr>
          <p:nvPr/>
        </p:nvPicPr>
        <p:blipFill rotWithShape="1">
          <a:blip r:embed="rId7"/>
          <a:srcRect l="1521" t="13496" r="69958" b="75549"/>
          <a:stretch/>
        </p:blipFill>
        <p:spPr>
          <a:xfrm>
            <a:off x="296366" y="4764591"/>
            <a:ext cx="3477229" cy="751313"/>
          </a:xfrm>
          <a:prstGeom prst="rect">
            <a:avLst/>
          </a:prstGeom>
        </p:spPr>
      </p:pic>
      <p:pic>
        <p:nvPicPr>
          <p:cNvPr id="1036" name="Picture 12" descr="Resultado de imagen de LATINVESTCO">
            <a:extLst>
              <a:ext uri="{FF2B5EF4-FFF2-40B4-BE49-F238E27FC236}">
                <a16:creationId xmlns:a16="http://schemas.microsoft.com/office/drawing/2014/main" id="{88A06C8B-AB1C-48BB-98AB-931C70119A7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9997" b="23923"/>
          <a:stretch/>
        </p:blipFill>
        <p:spPr bwMode="auto">
          <a:xfrm>
            <a:off x="2993589" y="5159579"/>
            <a:ext cx="2988380" cy="13770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sultado de imagen de MAZARS COLOMBIA S.A.S.">
            <a:extLst>
              <a:ext uri="{FF2B5EF4-FFF2-40B4-BE49-F238E27FC236}">
                <a16:creationId xmlns:a16="http://schemas.microsoft.com/office/drawing/2014/main" id="{F54C4C3E-C4EF-456F-9F2F-049AAF9C941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374" b="19964"/>
          <a:stretch/>
        </p:blipFill>
        <p:spPr bwMode="auto">
          <a:xfrm>
            <a:off x="6218026" y="5457224"/>
            <a:ext cx="1905000" cy="107940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85F692CE-9677-45BE-8029-D4B835816FF3}"/>
              </a:ext>
            </a:extLst>
          </p:cNvPr>
          <p:cNvPicPr>
            <a:picLocks noChangeAspect="1"/>
          </p:cNvPicPr>
          <p:nvPr/>
        </p:nvPicPr>
        <p:blipFill>
          <a:blip r:embed="rId10"/>
          <a:stretch>
            <a:fillRect/>
          </a:stretch>
        </p:blipFill>
        <p:spPr>
          <a:xfrm>
            <a:off x="8766565" y="4927368"/>
            <a:ext cx="2081211" cy="547687"/>
          </a:xfrm>
          <a:prstGeom prst="rect">
            <a:avLst/>
          </a:prstGeom>
        </p:spPr>
      </p:pic>
      <p:pic>
        <p:nvPicPr>
          <p:cNvPr id="7" name="Imagen 6">
            <a:extLst>
              <a:ext uri="{FF2B5EF4-FFF2-40B4-BE49-F238E27FC236}">
                <a16:creationId xmlns:a16="http://schemas.microsoft.com/office/drawing/2014/main" id="{4714F650-DD48-4C73-8146-307F384C8E3F}"/>
              </a:ext>
            </a:extLst>
          </p:cNvPr>
          <p:cNvPicPr>
            <a:picLocks noChangeAspect="1"/>
          </p:cNvPicPr>
          <p:nvPr/>
        </p:nvPicPr>
        <p:blipFill rotWithShape="1">
          <a:blip r:embed="rId11"/>
          <a:srcRect l="172" t="1923" r="53288" b="-1923"/>
          <a:stretch/>
        </p:blipFill>
        <p:spPr>
          <a:xfrm>
            <a:off x="10077650" y="3221372"/>
            <a:ext cx="2114350" cy="1706940"/>
          </a:xfrm>
          <a:prstGeom prst="rect">
            <a:avLst/>
          </a:prstGeom>
        </p:spPr>
      </p:pic>
      <p:pic>
        <p:nvPicPr>
          <p:cNvPr id="8" name="Imagen 7">
            <a:extLst>
              <a:ext uri="{FF2B5EF4-FFF2-40B4-BE49-F238E27FC236}">
                <a16:creationId xmlns:a16="http://schemas.microsoft.com/office/drawing/2014/main" id="{79EBBABF-DB39-4460-9CB4-BBF8560A6F95}"/>
              </a:ext>
            </a:extLst>
          </p:cNvPr>
          <p:cNvPicPr>
            <a:picLocks noChangeAspect="1"/>
          </p:cNvPicPr>
          <p:nvPr/>
        </p:nvPicPr>
        <p:blipFill>
          <a:blip r:embed="rId12"/>
          <a:stretch>
            <a:fillRect/>
          </a:stretch>
        </p:blipFill>
        <p:spPr>
          <a:xfrm>
            <a:off x="4417134" y="2905160"/>
            <a:ext cx="3092906" cy="2013985"/>
          </a:xfrm>
          <a:prstGeom prst="rect">
            <a:avLst/>
          </a:prstGeom>
        </p:spPr>
      </p:pic>
      <p:sp>
        <p:nvSpPr>
          <p:cNvPr id="16" name="Rectángulo 15">
            <a:extLst>
              <a:ext uri="{FF2B5EF4-FFF2-40B4-BE49-F238E27FC236}">
                <a16:creationId xmlns:a16="http://schemas.microsoft.com/office/drawing/2014/main" id="{DD75830A-B772-4FF6-AD8A-82FE6D10724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C4CF4853-53A9-4C9C-B4A1-15FAF39E7D59}"/>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8" name="Imagen 17">
            <a:extLst>
              <a:ext uri="{FF2B5EF4-FFF2-40B4-BE49-F238E27FC236}">
                <a16:creationId xmlns:a16="http://schemas.microsoft.com/office/drawing/2014/main" id="{FF2F083D-A8B9-4611-BF3F-FE4F086046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18">
            <a:extLst>
              <a:ext uri="{FF2B5EF4-FFF2-40B4-BE49-F238E27FC236}">
                <a16:creationId xmlns:a16="http://schemas.microsoft.com/office/drawing/2014/main" id="{1D52921F-A6B5-4D33-8983-4072CC4B510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0" name="CuadroTexto 19">
            <a:extLst>
              <a:ext uri="{FF2B5EF4-FFF2-40B4-BE49-F238E27FC236}">
                <a16:creationId xmlns:a16="http://schemas.microsoft.com/office/drawing/2014/main" id="{359AC5B3-ACE5-41AC-82B6-99E080350899}"/>
              </a:ext>
            </a:extLst>
          </p:cNvPr>
          <p:cNvSpPr txBox="1"/>
          <p:nvPr/>
        </p:nvSpPr>
        <p:spPr>
          <a:xfrm>
            <a:off x="1942047" y="545349"/>
            <a:ext cx="6534265" cy="646331"/>
          </a:xfrm>
          <a:prstGeom prst="rect">
            <a:avLst/>
          </a:prstGeom>
          <a:noFill/>
        </p:spPr>
        <p:txBody>
          <a:bodyPr wrap="square" rtlCol="0">
            <a:spAutoFit/>
          </a:bodyPr>
          <a:lstStyle/>
          <a:p>
            <a:pPr algn="ctr"/>
            <a:r>
              <a:rPr lang="es-ES" sz="3600" b="1" dirty="0">
                <a:solidFill>
                  <a:srgbClr val="000A8B"/>
                </a:solidFill>
              </a:rPr>
              <a:t>BANCAS DE INVERSION</a:t>
            </a:r>
          </a:p>
        </p:txBody>
      </p:sp>
    </p:spTree>
    <p:extLst>
      <p:ext uri="{BB962C8B-B14F-4D97-AF65-F5344CB8AC3E}">
        <p14:creationId xmlns:p14="http://schemas.microsoft.com/office/powerpoint/2010/main" val="2647656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39444" y="1069252"/>
            <a:ext cx="9143999" cy="584775"/>
          </a:xfrm>
          <a:prstGeom prst="rect">
            <a:avLst/>
          </a:prstGeom>
          <a:noFill/>
        </p:spPr>
        <p:txBody>
          <a:bodyPr wrap="square" rtlCol="0">
            <a:spAutoFit/>
          </a:bodyPr>
          <a:lstStyle/>
          <a:p>
            <a:pPr algn="ctr"/>
            <a:r>
              <a:rPr lang="es-ES" sz="3200" b="1" dirty="0">
                <a:solidFill>
                  <a:srgbClr val="000A8B"/>
                </a:solidFill>
              </a:rPr>
              <a:t>MODELO DE SELECCIÓN BANCAS DE INVERSIÓN</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GIT Aseguramiento y Control de la Información</a:t>
            </a:r>
          </a:p>
        </p:txBody>
      </p:sp>
      <p:sp>
        <p:nvSpPr>
          <p:cNvPr id="2" name="CuadroTexto 1">
            <a:extLst>
              <a:ext uri="{FF2B5EF4-FFF2-40B4-BE49-F238E27FC236}">
                <a16:creationId xmlns:a16="http://schemas.microsoft.com/office/drawing/2014/main" id="{7CCCEFF1-B2BF-42B3-9515-CA53AA27A257}"/>
              </a:ext>
            </a:extLst>
          </p:cNvPr>
          <p:cNvSpPr txBox="1"/>
          <p:nvPr/>
        </p:nvSpPr>
        <p:spPr>
          <a:xfrm>
            <a:off x="685101" y="1961427"/>
            <a:ext cx="10821798" cy="3693319"/>
          </a:xfrm>
          <a:prstGeom prst="rect">
            <a:avLst/>
          </a:prstGeom>
          <a:noFill/>
        </p:spPr>
        <p:txBody>
          <a:bodyPr wrap="square" rtlCol="0">
            <a:spAutoFit/>
          </a:bodyPr>
          <a:lstStyle/>
          <a:p>
            <a:r>
              <a:rPr lang="es-CO" dirty="0"/>
              <a:t>El modelo surge de la necesidad de la Entidad de realizar una asignación transparente en las Bancas de Inversión eligiendo de este modo de una manera imparcial los aspirantes a administrar activos.</a:t>
            </a:r>
          </a:p>
          <a:p>
            <a:endParaRPr lang="es-CO" dirty="0"/>
          </a:p>
          <a:p>
            <a:r>
              <a:rPr lang="es-CO" dirty="0"/>
              <a:t>El modelo de selección del aspirante se plantea a partir de tres fases tal como se muestra a continuación:</a:t>
            </a:r>
          </a:p>
          <a:p>
            <a:endParaRPr lang="es-CO" dirty="0"/>
          </a:p>
          <a:p>
            <a:pPr marL="342900" indent="-342900">
              <a:buFont typeface="+mj-lt"/>
              <a:buAutoNum type="arabicPeriod"/>
            </a:pPr>
            <a:r>
              <a:rPr lang="es-CO" b="1" dirty="0"/>
              <a:t>Primera fase</a:t>
            </a:r>
            <a:r>
              <a:rPr lang="es-CO" dirty="0"/>
              <a:t>: A través de una clasificación se determina una categoría por aspirante de acuerdo la experiencia demostrada en ejercicios de valoración anteriores.</a:t>
            </a:r>
          </a:p>
          <a:p>
            <a:pPr marL="342900" indent="-342900">
              <a:buFont typeface="+mj-lt"/>
              <a:buAutoNum type="arabicPeriod"/>
            </a:pPr>
            <a:endParaRPr lang="es-CO" dirty="0"/>
          </a:p>
          <a:p>
            <a:pPr marL="342900" indent="-342900">
              <a:buFont typeface="+mj-lt"/>
              <a:buAutoNum type="arabicPeriod"/>
            </a:pPr>
            <a:r>
              <a:rPr lang="es-CO" dirty="0"/>
              <a:t> </a:t>
            </a:r>
            <a:r>
              <a:rPr lang="es-CO" b="1" dirty="0"/>
              <a:t>Segunda Fase: </a:t>
            </a:r>
            <a:r>
              <a:rPr lang="es-CO" dirty="0"/>
              <a:t>Mediante un puntaje que determinan diferentes variables se consolida el top 3 de aspirantes a ser seleccionables.</a:t>
            </a:r>
            <a:endParaRPr lang="es-CO" b="1" dirty="0"/>
          </a:p>
          <a:p>
            <a:pPr marL="342900" indent="-342900">
              <a:buFont typeface="+mj-lt"/>
              <a:buAutoNum type="arabicPeriod"/>
            </a:pPr>
            <a:endParaRPr lang="es-CO" b="1" dirty="0"/>
          </a:p>
          <a:p>
            <a:pPr marL="342900" indent="-342900">
              <a:buFont typeface="+mj-lt"/>
              <a:buAutoNum type="arabicPeriod"/>
            </a:pPr>
            <a:r>
              <a:rPr lang="es-CO" b="1" dirty="0"/>
              <a:t>Tercera Fase: </a:t>
            </a:r>
            <a:r>
              <a:rPr lang="es-CO" dirty="0"/>
              <a:t>Se evalúan las propuestas planteadas por cada aspirante determinando el elegido de acuerdo a un estudio de sus ventajas competitivas. </a:t>
            </a:r>
            <a:endParaRPr lang="es-CO" b="1" dirty="0"/>
          </a:p>
        </p:txBody>
      </p:sp>
    </p:spTree>
    <p:extLst>
      <p:ext uri="{BB962C8B-B14F-4D97-AF65-F5344CB8AC3E}">
        <p14:creationId xmlns:p14="http://schemas.microsoft.com/office/powerpoint/2010/main" val="22077931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GIT Aseguramiento y Control de la Información</a:t>
            </a:r>
          </a:p>
        </p:txBody>
      </p:sp>
      <p:sp>
        <p:nvSpPr>
          <p:cNvPr id="2" name="CuadroTexto 1">
            <a:extLst>
              <a:ext uri="{FF2B5EF4-FFF2-40B4-BE49-F238E27FC236}">
                <a16:creationId xmlns:a16="http://schemas.microsoft.com/office/drawing/2014/main" id="{94B3F771-3D2F-4610-8E89-69ED4CDDD312}"/>
              </a:ext>
            </a:extLst>
          </p:cNvPr>
          <p:cNvSpPr txBox="1"/>
          <p:nvPr/>
        </p:nvSpPr>
        <p:spPr>
          <a:xfrm>
            <a:off x="2457974" y="2315361"/>
            <a:ext cx="184731" cy="369332"/>
          </a:xfrm>
          <a:prstGeom prst="rect">
            <a:avLst/>
          </a:prstGeom>
          <a:noFill/>
        </p:spPr>
        <p:txBody>
          <a:bodyPr wrap="none" rtlCol="0">
            <a:spAutoFit/>
          </a:bodyPr>
          <a:lstStyle/>
          <a:p>
            <a:endParaRPr lang="es-CO" dirty="0"/>
          </a:p>
        </p:txBody>
      </p:sp>
      <p:sp>
        <p:nvSpPr>
          <p:cNvPr id="20" name="Rectángulo 19">
            <a:extLst>
              <a:ext uri="{FF2B5EF4-FFF2-40B4-BE49-F238E27FC236}">
                <a16:creationId xmlns:a16="http://schemas.microsoft.com/office/drawing/2014/main" id="{A843746F-C27E-4C86-BD5D-82A2ECEBBE92}"/>
              </a:ext>
            </a:extLst>
          </p:cNvPr>
          <p:cNvSpPr/>
          <p:nvPr/>
        </p:nvSpPr>
        <p:spPr>
          <a:xfrm>
            <a:off x="620531" y="1504158"/>
            <a:ext cx="11089237" cy="584775"/>
          </a:xfrm>
          <a:prstGeom prst="rect">
            <a:avLst/>
          </a:prstGeom>
        </p:spPr>
        <p:txBody>
          <a:bodyPr wrap="square">
            <a:spAutoFit/>
          </a:bodyPr>
          <a:lstStyle/>
          <a:p>
            <a:pPr marR="31115" algn="just" fontAlgn="base">
              <a:spcBef>
                <a:spcPts val="1130"/>
              </a:spcBef>
              <a:spcAft>
                <a:spcPts val="0"/>
              </a:spcAft>
            </a:pPr>
            <a:r>
              <a:rPr lang="es-ES" sz="1600" b="1" dirty="0">
                <a:effectLst/>
                <a:latin typeface="Arial" panose="020B0604020202020204" pitchFamily="34" charset="0"/>
                <a:ea typeface="Arial" panose="020B0604020202020204" pitchFamily="34" charset="0"/>
                <a:cs typeface="Arial" panose="020B0604020202020204" pitchFamily="34" charset="0"/>
              </a:rPr>
              <a:t>Modelo elegible: </a:t>
            </a:r>
            <a:r>
              <a:rPr lang="es-ES" sz="1600" dirty="0">
                <a:effectLst/>
                <a:latin typeface="Arial" panose="020B0604020202020204" pitchFamily="34" charset="0"/>
                <a:ea typeface="Arial" panose="020B0604020202020204" pitchFamily="34" charset="0"/>
                <a:cs typeface="Arial" panose="020B0604020202020204" pitchFamily="34" charset="0"/>
              </a:rPr>
              <a:t>El modelo de asignación surge a partir de una clasificación restrictiva de acuerdo a la experiencia de las bancas de inversión que hacen parte del registro, tal como se muestra a continuación:</a:t>
            </a:r>
            <a:endParaRPr lang="es-CO"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24" name="Rectángulo 23">
            <a:extLst>
              <a:ext uri="{FF2B5EF4-FFF2-40B4-BE49-F238E27FC236}">
                <a16:creationId xmlns:a16="http://schemas.microsoft.com/office/drawing/2014/main" id="{1B7DDFA4-6747-4B42-9F6C-8407787B71AA}"/>
              </a:ext>
            </a:extLst>
          </p:cNvPr>
          <p:cNvSpPr/>
          <p:nvPr/>
        </p:nvSpPr>
        <p:spPr>
          <a:xfrm>
            <a:off x="466725" y="4509338"/>
            <a:ext cx="11341305" cy="923330"/>
          </a:xfrm>
          <a:prstGeom prst="rect">
            <a:avLst/>
          </a:prstGeom>
        </p:spPr>
        <p:txBody>
          <a:bodyPr wrap="square">
            <a:spAutoFit/>
          </a:bodyPr>
          <a:lstStyle/>
          <a:p>
            <a:pPr algn="just"/>
            <a:r>
              <a:rPr lang="es-ES" b="1" dirty="0">
                <a:latin typeface="Arial" panose="020B0604020202020204" pitchFamily="34" charset="0"/>
                <a:ea typeface="Arial" panose="020B0604020202020204" pitchFamily="34" charset="0"/>
                <a:cs typeface="Arial" panose="020B0604020202020204" pitchFamily="34" charset="0"/>
              </a:rPr>
              <a:t>Nivel A =</a:t>
            </a:r>
            <a:r>
              <a:rPr lang="es-ES" dirty="0">
                <a:effectLst/>
                <a:latin typeface="Arial" panose="020B0604020202020204" pitchFamily="34" charset="0"/>
                <a:ea typeface="Arial" panose="020B0604020202020204" pitchFamily="34" charset="0"/>
                <a:cs typeface="Arial" panose="020B0604020202020204" pitchFamily="34" charset="0"/>
              </a:rPr>
              <a:t> Corresponde a experiencia en valoración de sociedades con activo de más de 45.000 SMLMV</a:t>
            </a:r>
          </a:p>
          <a:p>
            <a:pPr algn="just"/>
            <a:r>
              <a:rPr lang="es-ES" b="1" dirty="0">
                <a:latin typeface="Arial" panose="020B0604020202020204" pitchFamily="34" charset="0"/>
                <a:ea typeface="Arial" panose="020B0604020202020204" pitchFamily="34" charset="0"/>
                <a:cs typeface="Arial" panose="020B0604020202020204" pitchFamily="34" charset="0"/>
              </a:rPr>
              <a:t>Nivel B =</a:t>
            </a:r>
            <a:r>
              <a:rPr lang="es-ES" dirty="0">
                <a:latin typeface="Arial" panose="020B0604020202020204" pitchFamily="34" charset="0"/>
                <a:ea typeface="Arial" panose="020B0604020202020204" pitchFamily="34" charset="0"/>
                <a:cs typeface="Arial" panose="020B0604020202020204" pitchFamily="34" charset="0"/>
              </a:rPr>
              <a:t> Corresponde a experiencia en valoración de sociedades con activo entre 10.001 y 45.000 SMLMV</a:t>
            </a:r>
          </a:p>
          <a:p>
            <a:pPr algn="just"/>
            <a:r>
              <a:rPr lang="es-ES" b="1" dirty="0">
                <a:latin typeface="Arial" panose="020B0604020202020204" pitchFamily="34" charset="0"/>
                <a:ea typeface="Arial" panose="020B0604020202020204" pitchFamily="34" charset="0"/>
                <a:cs typeface="Arial" panose="020B0604020202020204" pitchFamily="34" charset="0"/>
              </a:rPr>
              <a:t>Nivel C =</a:t>
            </a:r>
            <a:r>
              <a:rPr lang="es-ES" dirty="0">
                <a:latin typeface="Arial" panose="020B0604020202020204" pitchFamily="34" charset="0"/>
                <a:ea typeface="Arial" panose="020B0604020202020204" pitchFamily="34" charset="0"/>
                <a:cs typeface="Arial" panose="020B0604020202020204" pitchFamily="34" charset="0"/>
              </a:rPr>
              <a:t> Corresponde a experiencia en valoración de sociedades con activo igual o inferior a 10.000 SMLMV</a:t>
            </a:r>
          </a:p>
        </p:txBody>
      </p:sp>
      <p:graphicFrame>
        <p:nvGraphicFramePr>
          <p:cNvPr id="3" name="Tabla 2"/>
          <p:cNvGraphicFramePr>
            <a:graphicFrameLocks noGrp="1"/>
          </p:cNvGraphicFramePr>
          <p:nvPr/>
        </p:nvGraphicFramePr>
        <p:xfrm>
          <a:off x="4677008" y="2632436"/>
          <a:ext cx="2121526" cy="1293276"/>
        </p:xfrm>
        <a:graphic>
          <a:graphicData uri="http://schemas.openxmlformats.org/drawingml/2006/table">
            <a:tbl>
              <a:tblPr firstRow="1">
                <a:tableStyleId>{5C22544A-7EE6-4342-B048-85BDC9FD1C3A}</a:tableStyleId>
              </a:tblPr>
              <a:tblGrid>
                <a:gridCol w="1361923">
                  <a:extLst>
                    <a:ext uri="{9D8B030D-6E8A-4147-A177-3AD203B41FA5}">
                      <a16:colId xmlns:a16="http://schemas.microsoft.com/office/drawing/2014/main" val="20000"/>
                    </a:ext>
                  </a:extLst>
                </a:gridCol>
                <a:gridCol w="759603">
                  <a:extLst>
                    <a:ext uri="{9D8B030D-6E8A-4147-A177-3AD203B41FA5}">
                      <a16:colId xmlns:a16="http://schemas.microsoft.com/office/drawing/2014/main" val="20001"/>
                    </a:ext>
                  </a:extLst>
                </a:gridCol>
              </a:tblGrid>
              <a:tr h="327244">
                <a:tc gridSpan="2">
                  <a:txBody>
                    <a:bodyPr/>
                    <a:lstStyle/>
                    <a:p>
                      <a:pPr algn="ctr" fontAlgn="ctr"/>
                      <a:r>
                        <a:rPr lang="es-CO" sz="1800" b="1" u="none" strike="noStrike" dirty="0">
                          <a:effectLst/>
                        </a:rPr>
                        <a:t>Categoría</a:t>
                      </a:r>
                      <a:endParaRPr lang="es-CO" sz="18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extLst>
                  <a:ext uri="{0D108BD9-81ED-4DB2-BD59-A6C34878D82A}">
                    <a16:rowId xmlns:a16="http://schemas.microsoft.com/office/drawing/2014/main" val="10000"/>
                  </a:ext>
                </a:extLst>
              </a:tr>
              <a:tr h="327244">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u="none" strike="noStrike" dirty="0">
                          <a:effectLst/>
                        </a:rPr>
                        <a:t>A</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1"/>
                  </a:ext>
                </a:extLst>
              </a:tr>
              <a:tr h="327244">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u="none" strike="noStrike" dirty="0">
                          <a:effectLst/>
                        </a:rPr>
                        <a:t>B</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311544">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C</a:t>
                      </a:r>
                    </a:p>
                  </a:txBody>
                  <a:tcPr marL="9525" marR="9525" marT="9525" marB="0" anchor="ctr"/>
                </a:tc>
                <a:extLst>
                  <a:ext uri="{0D108BD9-81ED-4DB2-BD59-A6C34878D82A}">
                    <a16:rowId xmlns:a16="http://schemas.microsoft.com/office/drawing/2014/main" val="3763087355"/>
                  </a:ext>
                </a:extLst>
              </a:tr>
            </a:tbl>
          </a:graphicData>
        </a:graphic>
      </p:graphicFrame>
      <p:sp>
        <p:nvSpPr>
          <p:cNvPr id="13" name="CuadroTexto 12">
            <a:extLst>
              <a:ext uri="{FF2B5EF4-FFF2-40B4-BE49-F238E27FC236}">
                <a16:creationId xmlns:a16="http://schemas.microsoft.com/office/drawing/2014/main" id="{0415ECED-61D2-4A07-B35C-959A961D724C}"/>
              </a:ext>
            </a:extLst>
          </p:cNvPr>
          <p:cNvSpPr txBox="1"/>
          <p:nvPr/>
        </p:nvSpPr>
        <p:spPr>
          <a:xfrm>
            <a:off x="2029703" y="664592"/>
            <a:ext cx="9778327" cy="646331"/>
          </a:xfrm>
          <a:prstGeom prst="rect">
            <a:avLst/>
          </a:prstGeom>
          <a:noFill/>
        </p:spPr>
        <p:txBody>
          <a:bodyPr wrap="square" rtlCol="0">
            <a:spAutoFit/>
          </a:bodyPr>
          <a:lstStyle/>
          <a:p>
            <a:r>
              <a:rPr lang="es-ES" sz="3600" dirty="0">
                <a:solidFill>
                  <a:schemeClr val="tx1">
                    <a:lumMod val="50000"/>
                    <a:lumOff val="50000"/>
                  </a:schemeClr>
                </a:solidFill>
                <a:latin typeface="Lato Bold"/>
                <a:cs typeface="Lato Bold"/>
              </a:rPr>
              <a:t>Primera Fase</a:t>
            </a:r>
            <a:endParaRPr lang="es-ES" sz="3200" dirty="0">
              <a:solidFill>
                <a:schemeClr val="tx1">
                  <a:lumMod val="50000"/>
                  <a:lumOff val="50000"/>
                </a:schemeClr>
              </a:solidFill>
              <a:latin typeface="Lato Bold"/>
              <a:cs typeface="Lato Bold"/>
            </a:endParaRPr>
          </a:p>
        </p:txBody>
      </p:sp>
    </p:spTree>
    <p:extLst>
      <p:ext uri="{BB962C8B-B14F-4D97-AF65-F5344CB8AC3E}">
        <p14:creationId xmlns:p14="http://schemas.microsoft.com/office/powerpoint/2010/main" val="24442524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66FDFE14-98B7-40B8-A8FF-1A8AADEE9998}"/>
              </a:ext>
            </a:extLst>
          </p:cNvPr>
          <p:cNvSpPr/>
          <p:nvPr/>
        </p:nvSpPr>
        <p:spPr>
          <a:xfrm>
            <a:off x="-1" y="653669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GIT Aseguramiento y Control de la Información</a:t>
            </a:r>
          </a:p>
        </p:txBody>
      </p:sp>
      <p:sp>
        <p:nvSpPr>
          <p:cNvPr id="24" name="Rectángulo 23">
            <a:extLst>
              <a:ext uri="{FF2B5EF4-FFF2-40B4-BE49-F238E27FC236}">
                <a16:creationId xmlns:a16="http://schemas.microsoft.com/office/drawing/2014/main" id="{B4F535E8-FF73-4D7A-A23A-85EBFECD8969}"/>
              </a:ext>
            </a:extLst>
          </p:cNvPr>
          <p:cNvSpPr/>
          <p:nvPr/>
        </p:nvSpPr>
        <p:spPr>
          <a:xfrm>
            <a:off x="693992" y="1271353"/>
            <a:ext cx="10673917" cy="830997"/>
          </a:xfrm>
          <a:prstGeom prst="rect">
            <a:avLst/>
          </a:prstGeom>
        </p:spPr>
        <p:txBody>
          <a:bodyPr wrap="square">
            <a:spAutoFit/>
          </a:bodyPr>
          <a:lstStyle/>
          <a:p>
            <a:pPr algn="just"/>
            <a:r>
              <a:rPr lang="es-CO" sz="1600" dirty="0">
                <a:latin typeface="Arial" panose="020B0604020202020204" pitchFamily="34" charset="0"/>
                <a:cs typeface="Arial" panose="020B0604020202020204" pitchFamily="34" charset="0"/>
              </a:rPr>
              <a:t>Una vez clasificado el grupo de seleccionados, se restringe el grupo de elegibles de acuerdo a su categoría y se continua con el proceso de asignación, determinando a partir de un puntaje por las variables* que se muestran a continuación el top 3 de aspirantes elegibles para asignación</a:t>
            </a:r>
            <a:r>
              <a:rPr lang="es-CO" sz="1500" dirty="0">
                <a:latin typeface="Arial Narrow" panose="020B0606020202030204" pitchFamily="34" charset="0"/>
                <a:ea typeface="Arial" panose="020B0604020202020204" pitchFamily="34" charset="0"/>
                <a:cs typeface="Times New Roman" panose="02020603050405020304" pitchFamily="18" charset="0"/>
              </a:rPr>
              <a:t>.  </a:t>
            </a:r>
          </a:p>
        </p:txBody>
      </p:sp>
      <p:sp>
        <p:nvSpPr>
          <p:cNvPr id="14" name="Rectángulo 13">
            <a:extLst>
              <a:ext uri="{FF2B5EF4-FFF2-40B4-BE49-F238E27FC236}">
                <a16:creationId xmlns:a16="http://schemas.microsoft.com/office/drawing/2014/main" id="{AAF3D035-3FFC-4AF3-B5F1-0AF9B24E42FC}"/>
              </a:ext>
            </a:extLst>
          </p:cNvPr>
          <p:cNvSpPr/>
          <p:nvPr/>
        </p:nvSpPr>
        <p:spPr>
          <a:xfrm>
            <a:off x="1089943" y="2225539"/>
            <a:ext cx="10012113" cy="3818994"/>
          </a:xfrm>
          <a:prstGeom prst="rect">
            <a:avLst/>
          </a:prstGeom>
        </p:spPr>
        <p:txBody>
          <a:bodyPr wrap="square">
            <a:spAutoFit/>
          </a:bodyPr>
          <a:lstStyle/>
          <a:p>
            <a:pPr marL="285750" marR="31115" indent="-285750" algn="just" fontAlgn="base">
              <a:spcBef>
                <a:spcPts val="1130"/>
              </a:spcBef>
              <a:spcAft>
                <a:spcPts val="0"/>
              </a:spcAft>
              <a:buFont typeface="Arial" panose="020B0604020202020204" pitchFamily="34" charset="0"/>
              <a:buChar char="•"/>
            </a:pPr>
            <a:r>
              <a:rPr lang="es-CO" sz="1600" dirty="0">
                <a:latin typeface="Arial" panose="020B0604020202020204" pitchFamily="34" charset="0"/>
                <a:cs typeface="Arial" panose="020B0604020202020204" pitchFamily="34" charset="0"/>
              </a:rPr>
              <a:t>Experiencia de gestión en la actividad económica específica del activo por evaluar.</a:t>
            </a:r>
          </a:p>
          <a:p>
            <a:pPr marL="285750" marR="31115" indent="-285750" algn="just" fontAlgn="base">
              <a:spcBef>
                <a:spcPts val="1130"/>
              </a:spcBef>
              <a:spcAft>
                <a:spcPts val="0"/>
              </a:spcAft>
              <a:buFont typeface="Arial" panose="020B0604020202020204" pitchFamily="34" charset="0"/>
              <a:buChar char="•"/>
            </a:pPr>
            <a:endParaRPr lang="es-CO" sz="1600" dirty="0">
              <a:latin typeface="Arial" panose="020B0604020202020204" pitchFamily="34" charset="0"/>
              <a:cs typeface="Arial" panose="020B0604020202020204" pitchFamily="34" charset="0"/>
            </a:endParaRPr>
          </a:p>
          <a:p>
            <a:pPr marL="285750" marR="31115" indent="-285750" algn="just" fontAlgn="base">
              <a:spcBef>
                <a:spcPts val="1130"/>
              </a:spcBef>
              <a:spcAft>
                <a:spcPts val="0"/>
              </a:spcAft>
              <a:buFont typeface="Arial" panose="020B0604020202020204" pitchFamily="34" charset="0"/>
              <a:buChar char="•"/>
            </a:pPr>
            <a:endParaRPr lang="es-CO" sz="1600" dirty="0">
              <a:latin typeface="Arial" panose="020B0604020202020204" pitchFamily="34" charset="0"/>
              <a:cs typeface="Arial" panose="020B0604020202020204" pitchFamily="34" charset="0"/>
            </a:endParaRPr>
          </a:p>
          <a:p>
            <a:pPr marR="31115" algn="just" fontAlgn="base">
              <a:spcBef>
                <a:spcPts val="1130"/>
              </a:spcBef>
              <a:spcAft>
                <a:spcPts val="0"/>
              </a:spcAft>
            </a:pPr>
            <a:endParaRPr lang="es-CO" sz="1600" dirty="0">
              <a:latin typeface="Arial" panose="020B0604020202020204" pitchFamily="34" charset="0"/>
              <a:cs typeface="Arial" panose="020B0604020202020204" pitchFamily="34" charset="0"/>
            </a:endParaRPr>
          </a:p>
          <a:p>
            <a:pPr marL="285750" marR="31115" indent="-285750" algn="just" fontAlgn="base">
              <a:spcBef>
                <a:spcPts val="1130"/>
              </a:spcBef>
              <a:spcAft>
                <a:spcPts val="0"/>
              </a:spcAft>
              <a:buFont typeface="Arial" panose="020B0604020202020204" pitchFamily="34" charset="0"/>
              <a:buChar char="•"/>
            </a:pPr>
            <a:r>
              <a:rPr lang="es-CO" sz="1600" dirty="0">
                <a:latin typeface="Arial" panose="020B0604020202020204" pitchFamily="34" charset="0"/>
                <a:cs typeface="Arial" panose="020B0604020202020204" pitchFamily="34" charset="0"/>
              </a:rPr>
              <a:t>Riesgo financiero: A través del CIFIN se realizará una clasificación de riesgo la cual tendrá un puntaje, tal como se muestra a continuación:</a:t>
            </a:r>
          </a:p>
          <a:p>
            <a:pPr algn="ctr" fontAlgn="ctr"/>
            <a:r>
              <a:rPr lang="es-CO" b="1" dirty="0">
                <a:solidFill>
                  <a:srgbClr val="FFFFFF"/>
                </a:solidFill>
                <a:latin typeface="Calibri" panose="020F0502020204030204" pitchFamily="34" charset="0"/>
              </a:rPr>
              <a:t>Categoría</a:t>
            </a:r>
            <a:endParaRPr lang="es-CO" dirty="0">
              <a:latin typeface="Arial" panose="020B0604020202020204" pitchFamily="34" charset="0"/>
            </a:endParaRPr>
          </a:p>
          <a:p>
            <a:pPr marR="31115" algn="just" fontAlgn="base">
              <a:spcBef>
                <a:spcPts val="1130"/>
              </a:spcBef>
              <a:spcAft>
                <a:spcPts val="0"/>
              </a:spcAft>
            </a:pPr>
            <a:endParaRPr lang="es-CO" sz="1600" dirty="0">
              <a:latin typeface="Arial" panose="020B0604020202020204" pitchFamily="34" charset="0"/>
              <a:cs typeface="Arial" panose="020B0604020202020204" pitchFamily="34" charset="0"/>
            </a:endParaRPr>
          </a:p>
          <a:p>
            <a:pPr marR="31115" algn="just" fontAlgn="base">
              <a:spcBef>
                <a:spcPts val="1130"/>
              </a:spcBef>
              <a:spcAft>
                <a:spcPts val="0"/>
              </a:spcAft>
            </a:pPr>
            <a:endParaRPr lang="es-CO" sz="1600" dirty="0">
              <a:latin typeface="Arial" panose="020B0604020202020204" pitchFamily="34" charset="0"/>
              <a:cs typeface="Arial" panose="020B0604020202020204" pitchFamily="34" charset="0"/>
            </a:endParaRPr>
          </a:p>
          <a:p>
            <a:pPr marL="285750" marR="31115" indent="-285750" algn="just" fontAlgn="base">
              <a:spcBef>
                <a:spcPts val="1130"/>
              </a:spcBef>
              <a:spcAft>
                <a:spcPts val="0"/>
              </a:spcAft>
              <a:buFont typeface="Arial" panose="020B0604020202020204" pitchFamily="34" charset="0"/>
              <a:buChar char="•"/>
            </a:pPr>
            <a:r>
              <a:rPr lang="es-CO" sz="1600" dirty="0">
                <a:latin typeface="Arial" panose="020B0604020202020204" pitchFamily="34" charset="0"/>
                <a:cs typeface="Arial" panose="020B0604020202020204" pitchFamily="34" charset="0"/>
              </a:rPr>
              <a:t>Número de contratos de Banca de Inversión: Se asignará un puntaje de acuerdo a la cantidad del número de contratos de Banca de Inversión realizados en el último año.</a:t>
            </a:r>
          </a:p>
        </p:txBody>
      </p:sp>
      <p:sp>
        <p:nvSpPr>
          <p:cNvPr id="15" name="CuadroTexto 14">
            <a:extLst>
              <a:ext uri="{FF2B5EF4-FFF2-40B4-BE49-F238E27FC236}">
                <a16:creationId xmlns:a16="http://schemas.microsoft.com/office/drawing/2014/main" id="{65984417-66CC-4A3E-94ED-550187A5630A}"/>
              </a:ext>
            </a:extLst>
          </p:cNvPr>
          <p:cNvSpPr txBox="1"/>
          <p:nvPr/>
        </p:nvSpPr>
        <p:spPr>
          <a:xfrm>
            <a:off x="2096815" y="611507"/>
            <a:ext cx="9778327" cy="646331"/>
          </a:xfrm>
          <a:prstGeom prst="rect">
            <a:avLst/>
          </a:prstGeom>
          <a:noFill/>
        </p:spPr>
        <p:txBody>
          <a:bodyPr wrap="square" rtlCol="0">
            <a:spAutoFit/>
          </a:bodyPr>
          <a:lstStyle/>
          <a:p>
            <a:r>
              <a:rPr lang="es-ES" sz="3600" dirty="0">
                <a:solidFill>
                  <a:schemeClr val="tx1">
                    <a:lumMod val="50000"/>
                    <a:lumOff val="50000"/>
                  </a:schemeClr>
                </a:solidFill>
                <a:latin typeface="Lato Bold"/>
                <a:cs typeface="Lato Bold"/>
              </a:rPr>
              <a:t>Segunda Fase</a:t>
            </a:r>
            <a:endParaRPr lang="es-ES" sz="3200" dirty="0">
              <a:solidFill>
                <a:schemeClr val="tx1">
                  <a:lumMod val="50000"/>
                  <a:lumOff val="50000"/>
                </a:schemeClr>
              </a:solidFill>
              <a:latin typeface="Lato Bold"/>
              <a:cs typeface="Lato Bold"/>
            </a:endParaRPr>
          </a:p>
        </p:txBody>
      </p:sp>
      <p:graphicFrame>
        <p:nvGraphicFramePr>
          <p:cNvPr id="16" name="Tabla 15">
            <a:extLst>
              <a:ext uri="{FF2B5EF4-FFF2-40B4-BE49-F238E27FC236}">
                <a16:creationId xmlns:a16="http://schemas.microsoft.com/office/drawing/2014/main" id="{41CAB0BE-297D-44C1-BED7-BEB1160DBB88}"/>
              </a:ext>
            </a:extLst>
          </p:cNvPr>
          <p:cNvGraphicFramePr>
            <a:graphicFrameLocks noGrp="1"/>
          </p:cNvGraphicFramePr>
          <p:nvPr/>
        </p:nvGraphicFramePr>
        <p:xfrm>
          <a:off x="5121164" y="4154387"/>
          <a:ext cx="2121526" cy="1293276"/>
        </p:xfrm>
        <a:graphic>
          <a:graphicData uri="http://schemas.openxmlformats.org/drawingml/2006/table">
            <a:tbl>
              <a:tblPr firstRow="1">
                <a:tableStyleId>{5C22544A-7EE6-4342-B048-85BDC9FD1C3A}</a:tableStyleId>
              </a:tblPr>
              <a:tblGrid>
                <a:gridCol w="1361923">
                  <a:extLst>
                    <a:ext uri="{9D8B030D-6E8A-4147-A177-3AD203B41FA5}">
                      <a16:colId xmlns:a16="http://schemas.microsoft.com/office/drawing/2014/main" val="20000"/>
                    </a:ext>
                  </a:extLst>
                </a:gridCol>
                <a:gridCol w="759603">
                  <a:extLst>
                    <a:ext uri="{9D8B030D-6E8A-4147-A177-3AD203B41FA5}">
                      <a16:colId xmlns:a16="http://schemas.microsoft.com/office/drawing/2014/main" val="20001"/>
                    </a:ext>
                  </a:extLst>
                </a:gridCol>
              </a:tblGrid>
              <a:tr h="327244">
                <a:tc gridSpan="2">
                  <a:txBody>
                    <a:bodyPr/>
                    <a:lstStyle/>
                    <a:p>
                      <a:pPr algn="ctr" fontAlgn="ctr"/>
                      <a:r>
                        <a:rPr lang="es-CO" sz="1800" b="1" u="none" strike="noStrike" dirty="0">
                          <a:effectLst/>
                        </a:rPr>
                        <a:t>Riesgo Financiero</a:t>
                      </a:r>
                      <a:endParaRPr lang="es-CO" sz="18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extLst>
                  <a:ext uri="{0D108BD9-81ED-4DB2-BD59-A6C34878D82A}">
                    <a16:rowId xmlns:a16="http://schemas.microsoft.com/office/drawing/2014/main" val="10000"/>
                  </a:ext>
                </a:extLst>
              </a:tr>
              <a:tr h="327244">
                <a:tc>
                  <a:txBody>
                    <a:bodyPr/>
                    <a:lstStyle/>
                    <a:p>
                      <a:pPr algn="ctr" fontAlgn="ctr"/>
                      <a:r>
                        <a:rPr lang="es-CO" sz="1600" b="0" i="0" u="none" strike="noStrike" dirty="0">
                          <a:solidFill>
                            <a:schemeClr val="dk1"/>
                          </a:solidFill>
                          <a:effectLst/>
                          <a:latin typeface="+mn-lt"/>
                        </a:rPr>
                        <a:t>Alto</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10001"/>
                  </a:ext>
                </a:extLst>
              </a:tr>
              <a:tr h="327244">
                <a:tc>
                  <a:txBody>
                    <a:bodyPr/>
                    <a:lstStyle/>
                    <a:p>
                      <a:pPr algn="ctr" fontAlgn="ctr"/>
                      <a:r>
                        <a:rPr lang="es-CO" sz="1600" b="0" i="0" u="none" strike="noStrike" baseline="0" dirty="0">
                          <a:solidFill>
                            <a:schemeClr val="dk1"/>
                          </a:solidFill>
                          <a:effectLst/>
                          <a:latin typeface="+mn-lt"/>
                        </a:rPr>
                        <a:t>Medio </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10002"/>
                  </a:ext>
                </a:extLst>
              </a:tr>
              <a:tr h="311544">
                <a:tc>
                  <a:txBody>
                    <a:bodyPr/>
                    <a:lstStyle/>
                    <a:p>
                      <a:pPr algn="ctr" fontAlgn="ctr"/>
                      <a:r>
                        <a:rPr lang="es-CO" sz="1600" b="0" i="0" u="none" strike="noStrike" dirty="0">
                          <a:solidFill>
                            <a:schemeClr val="dk1"/>
                          </a:solidFill>
                          <a:effectLst/>
                          <a:latin typeface="+mn-lt"/>
                        </a:rPr>
                        <a:t>Bajo</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3763087355"/>
                  </a:ext>
                </a:extLst>
              </a:tr>
            </a:tbl>
          </a:graphicData>
        </a:graphic>
      </p:graphicFrame>
      <p:sp>
        <p:nvSpPr>
          <p:cNvPr id="17" name="CuadroTexto 16">
            <a:extLst>
              <a:ext uri="{FF2B5EF4-FFF2-40B4-BE49-F238E27FC236}">
                <a16:creationId xmlns:a16="http://schemas.microsoft.com/office/drawing/2014/main" id="{82C963EC-686D-4358-BCB4-6049420B6682}"/>
              </a:ext>
            </a:extLst>
          </p:cNvPr>
          <p:cNvSpPr txBox="1"/>
          <p:nvPr/>
        </p:nvSpPr>
        <p:spPr>
          <a:xfrm>
            <a:off x="61959" y="6073634"/>
            <a:ext cx="11688381" cy="523220"/>
          </a:xfrm>
          <a:prstGeom prst="rect">
            <a:avLst/>
          </a:prstGeom>
          <a:noFill/>
        </p:spPr>
        <p:txBody>
          <a:bodyPr wrap="square" rtlCol="0">
            <a:spAutoFit/>
          </a:bodyPr>
          <a:lstStyle/>
          <a:p>
            <a:r>
              <a:rPr lang="es-ES" sz="1400" dirty="0">
                <a:solidFill>
                  <a:schemeClr val="bg1">
                    <a:lumMod val="50000"/>
                  </a:schemeClr>
                </a:solidFill>
                <a:latin typeface="Lato Bold"/>
                <a:cs typeface="Lato Bold"/>
              </a:rPr>
              <a:t>*Si después de la clasificación restrictiva se presenta un empate en el puntaje que determinan las variables, se definirá el aspirante aleatoriamente entre las Bancas de Inversión.</a:t>
            </a:r>
          </a:p>
        </p:txBody>
      </p:sp>
      <p:graphicFrame>
        <p:nvGraphicFramePr>
          <p:cNvPr id="18" name="Tabla 17">
            <a:extLst>
              <a:ext uri="{FF2B5EF4-FFF2-40B4-BE49-F238E27FC236}">
                <a16:creationId xmlns:a16="http://schemas.microsoft.com/office/drawing/2014/main" id="{EBFF84E1-1FAF-43AF-AB4B-AA9FAB45B99D}"/>
              </a:ext>
            </a:extLst>
          </p:cNvPr>
          <p:cNvGraphicFramePr>
            <a:graphicFrameLocks noGrp="1"/>
          </p:cNvGraphicFramePr>
          <p:nvPr/>
        </p:nvGraphicFramePr>
        <p:xfrm>
          <a:off x="5028885" y="2575786"/>
          <a:ext cx="2121526" cy="981732"/>
        </p:xfrm>
        <a:graphic>
          <a:graphicData uri="http://schemas.openxmlformats.org/drawingml/2006/table">
            <a:tbl>
              <a:tblPr firstRow="1">
                <a:tableStyleId>{5C22544A-7EE6-4342-B048-85BDC9FD1C3A}</a:tableStyleId>
              </a:tblPr>
              <a:tblGrid>
                <a:gridCol w="1361923">
                  <a:extLst>
                    <a:ext uri="{9D8B030D-6E8A-4147-A177-3AD203B41FA5}">
                      <a16:colId xmlns:a16="http://schemas.microsoft.com/office/drawing/2014/main" val="20000"/>
                    </a:ext>
                  </a:extLst>
                </a:gridCol>
                <a:gridCol w="759603">
                  <a:extLst>
                    <a:ext uri="{9D8B030D-6E8A-4147-A177-3AD203B41FA5}">
                      <a16:colId xmlns:a16="http://schemas.microsoft.com/office/drawing/2014/main" val="20001"/>
                    </a:ext>
                  </a:extLst>
                </a:gridCol>
              </a:tblGrid>
              <a:tr h="327244">
                <a:tc gridSpan="2">
                  <a:txBody>
                    <a:bodyPr/>
                    <a:lstStyle/>
                    <a:p>
                      <a:pPr algn="ctr" fontAlgn="ctr"/>
                      <a:r>
                        <a:rPr lang="es-CO" sz="1800" b="1" u="none" strike="noStrike" dirty="0">
                          <a:effectLst/>
                        </a:rPr>
                        <a:t>Experiencia</a:t>
                      </a:r>
                      <a:endParaRPr lang="es-CO" sz="18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extLst>
                  <a:ext uri="{0D108BD9-81ED-4DB2-BD59-A6C34878D82A}">
                    <a16:rowId xmlns:a16="http://schemas.microsoft.com/office/drawing/2014/main" val="10000"/>
                  </a:ext>
                </a:extLst>
              </a:tr>
              <a:tr h="327244">
                <a:tc>
                  <a:txBody>
                    <a:bodyPr/>
                    <a:lstStyle/>
                    <a:p>
                      <a:pPr algn="ctr" fontAlgn="ctr"/>
                      <a:r>
                        <a:rPr lang="es-CO" sz="1600" b="0" i="0" u="none" strike="noStrike" dirty="0">
                          <a:solidFill>
                            <a:schemeClr val="dk1"/>
                          </a:solidFill>
                          <a:effectLst/>
                          <a:latin typeface="+mn-lt"/>
                        </a:rPr>
                        <a:t>Si</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10001"/>
                  </a:ext>
                </a:extLst>
              </a:tr>
              <a:tr h="327244">
                <a:tc>
                  <a:txBody>
                    <a:bodyPr/>
                    <a:lstStyle/>
                    <a:p>
                      <a:pPr algn="ctr" fontAlgn="ctr"/>
                      <a:r>
                        <a:rPr lang="es-CO" sz="1600" b="0" i="0" u="none" strike="noStrike" baseline="0" dirty="0">
                          <a:solidFill>
                            <a:schemeClr val="dk1"/>
                          </a:solidFill>
                          <a:effectLst/>
                          <a:latin typeface="+mn-lt"/>
                        </a:rPr>
                        <a:t>No </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b="0" i="0" u="none" strike="noStrike" dirty="0">
                          <a:solidFill>
                            <a:srgbClr val="000000"/>
                          </a:solidFill>
                          <a:effectLst/>
                          <a:latin typeface="Calibri" panose="020F0502020204030204" pitchFamily="34" charset="0"/>
                        </a:rPr>
                        <a:t>0</a:t>
                      </a:r>
                    </a:p>
                  </a:txBody>
                  <a:tcPr marL="9525" marR="9525" marT="9525"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078085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66FDFE14-98B7-40B8-A8FF-1A8AADEE9998}"/>
              </a:ext>
            </a:extLst>
          </p:cNvPr>
          <p:cNvSpPr/>
          <p:nvPr/>
        </p:nvSpPr>
        <p:spPr>
          <a:xfrm>
            <a:off x="-1" y="653669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GIT Aseguramiento y Control de la Información</a:t>
            </a:r>
          </a:p>
        </p:txBody>
      </p:sp>
      <p:sp>
        <p:nvSpPr>
          <p:cNvPr id="24" name="Rectángulo 23">
            <a:extLst>
              <a:ext uri="{FF2B5EF4-FFF2-40B4-BE49-F238E27FC236}">
                <a16:creationId xmlns:a16="http://schemas.microsoft.com/office/drawing/2014/main" id="{B4F535E8-FF73-4D7A-A23A-85EBFECD8969}"/>
              </a:ext>
            </a:extLst>
          </p:cNvPr>
          <p:cNvSpPr/>
          <p:nvPr/>
        </p:nvSpPr>
        <p:spPr>
          <a:xfrm>
            <a:off x="693994" y="1673337"/>
            <a:ext cx="10673917" cy="830997"/>
          </a:xfrm>
          <a:prstGeom prst="rect">
            <a:avLst/>
          </a:prstGeom>
        </p:spPr>
        <p:txBody>
          <a:bodyPr wrap="square">
            <a:spAutoFit/>
          </a:bodyPr>
          <a:lstStyle/>
          <a:p>
            <a:pPr algn="just"/>
            <a:r>
              <a:rPr lang="es-CO" sz="1600" dirty="0">
                <a:latin typeface="Arial" panose="020B0604020202020204" pitchFamily="34" charset="0"/>
                <a:cs typeface="Arial" panose="020B0604020202020204" pitchFamily="34" charset="0"/>
              </a:rPr>
              <a:t>Una vez clasificado el top 3 de seleccionados, se continua con el proceso de selección determinando la Banca de Inversión de acuerdo con el portafolio de propuestas que cada aspirante envía para la consecución del contrato evaluando las siguientes variables.</a:t>
            </a:r>
            <a:endParaRPr lang="es-CO" sz="1500" dirty="0">
              <a:latin typeface="Arial Narrow" panose="020B0606020202030204" pitchFamily="34" charset="0"/>
              <a:ea typeface="Arial" panose="020B0604020202020204" pitchFamily="34" charset="0"/>
              <a:cs typeface="Times New Roman" panose="02020603050405020304" pitchFamily="18" charset="0"/>
            </a:endParaRPr>
          </a:p>
        </p:txBody>
      </p:sp>
      <p:sp>
        <p:nvSpPr>
          <p:cNvPr id="14" name="Rectángulo 13">
            <a:extLst>
              <a:ext uri="{FF2B5EF4-FFF2-40B4-BE49-F238E27FC236}">
                <a16:creationId xmlns:a16="http://schemas.microsoft.com/office/drawing/2014/main" id="{AAF3D035-3FFC-4AF3-B5F1-0AF9B24E42FC}"/>
              </a:ext>
            </a:extLst>
          </p:cNvPr>
          <p:cNvSpPr/>
          <p:nvPr/>
        </p:nvSpPr>
        <p:spPr>
          <a:xfrm>
            <a:off x="1262690" y="2684255"/>
            <a:ext cx="10012113" cy="725840"/>
          </a:xfrm>
          <a:prstGeom prst="rect">
            <a:avLst/>
          </a:prstGeom>
        </p:spPr>
        <p:txBody>
          <a:bodyPr wrap="square">
            <a:spAutoFit/>
          </a:bodyPr>
          <a:lstStyle/>
          <a:p>
            <a:pPr marL="285750" marR="31115" indent="-285750" algn="just" fontAlgn="base">
              <a:spcBef>
                <a:spcPts val="1130"/>
              </a:spcBef>
              <a:spcAft>
                <a:spcPts val="0"/>
              </a:spcAft>
              <a:buFont typeface="Arial" panose="020B0604020202020204" pitchFamily="34" charset="0"/>
              <a:buChar char="•"/>
            </a:pPr>
            <a:r>
              <a:rPr lang="es-CO" sz="1600" dirty="0">
                <a:latin typeface="Arial" panose="020B0604020202020204" pitchFamily="34" charset="0"/>
                <a:cs typeface="Arial" panose="020B0604020202020204" pitchFamily="34" charset="0"/>
              </a:rPr>
              <a:t>Tiempo de realización de la gestión correspondiente.</a:t>
            </a:r>
          </a:p>
          <a:p>
            <a:pPr marL="285750" marR="31115" indent="-285750" algn="just" fontAlgn="base">
              <a:spcBef>
                <a:spcPts val="1130"/>
              </a:spcBef>
              <a:spcAft>
                <a:spcPts val="0"/>
              </a:spcAft>
              <a:buFont typeface="Arial" panose="020B0604020202020204" pitchFamily="34" charset="0"/>
              <a:buChar char="•"/>
            </a:pPr>
            <a:r>
              <a:rPr lang="es-CO" sz="1600" dirty="0">
                <a:latin typeface="Arial" panose="020B0604020202020204" pitchFamily="34" charset="0"/>
                <a:cs typeface="Arial" panose="020B0604020202020204" pitchFamily="34" charset="0"/>
              </a:rPr>
              <a:t>Costo del valor de la ejecución de la gestión correspondiente.</a:t>
            </a:r>
          </a:p>
        </p:txBody>
      </p:sp>
      <p:sp>
        <p:nvSpPr>
          <p:cNvPr id="15" name="CuadroTexto 14">
            <a:extLst>
              <a:ext uri="{FF2B5EF4-FFF2-40B4-BE49-F238E27FC236}">
                <a16:creationId xmlns:a16="http://schemas.microsoft.com/office/drawing/2014/main" id="{65984417-66CC-4A3E-94ED-550187A5630A}"/>
              </a:ext>
            </a:extLst>
          </p:cNvPr>
          <p:cNvSpPr txBox="1"/>
          <p:nvPr/>
        </p:nvSpPr>
        <p:spPr>
          <a:xfrm>
            <a:off x="1589584" y="847085"/>
            <a:ext cx="9778327" cy="646331"/>
          </a:xfrm>
          <a:prstGeom prst="rect">
            <a:avLst/>
          </a:prstGeom>
          <a:noFill/>
        </p:spPr>
        <p:txBody>
          <a:bodyPr wrap="square" rtlCol="0">
            <a:spAutoFit/>
          </a:bodyPr>
          <a:lstStyle/>
          <a:p>
            <a:r>
              <a:rPr lang="es-ES" sz="3600" dirty="0">
                <a:solidFill>
                  <a:schemeClr val="tx1">
                    <a:lumMod val="50000"/>
                    <a:lumOff val="50000"/>
                  </a:schemeClr>
                </a:solidFill>
                <a:latin typeface="Lato Bold"/>
                <a:cs typeface="Lato Bold"/>
              </a:rPr>
              <a:t>Tercera Fase</a:t>
            </a:r>
            <a:endParaRPr lang="es-ES" sz="3200" dirty="0">
              <a:solidFill>
                <a:schemeClr val="tx1">
                  <a:lumMod val="50000"/>
                  <a:lumOff val="50000"/>
                </a:schemeClr>
              </a:solidFill>
              <a:latin typeface="Lato Bold"/>
              <a:cs typeface="Lato Bold"/>
            </a:endParaRPr>
          </a:p>
        </p:txBody>
      </p:sp>
    </p:spTree>
    <p:extLst>
      <p:ext uri="{BB962C8B-B14F-4D97-AF65-F5344CB8AC3E}">
        <p14:creationId xmlns:p14="http://schemas.microsoft.com/office/powerpoint/2010/main" val="347360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1652103" y="909853"/>
            <a:ext cx="9143999" cy="707886"/>
          </a:xfrm>
          <a:prstGeom prst="rect">
            <a:avLst/>
          </a:prstGeom>
          <a:noFill/>
        </p:spPr>
        <p:txBody>
          <a:bodyPr wrap="square" rtlCol="0">
            <a:spAutoFit/>
          </a:bodyPr>
          <a:lstStyle/>
          <a:p>
            <a:pPr algn="ctr"/>
            <a:r>
              <a:rPr lang="es-ES" sz="4000" b="1" dirty="0">
                <a:solidFill>
                  <a:srgbClr val="000A8B"/>
                </a:solidFill>
              </a:rPr>
              <a:t>SOCIEDADES EXTINTAS EN VENTA </a:t>
            </a:r>
          </a:p>
        </p:txBody>
      </p:sp>
      <p:graphicFrame>
        <p:nvGraphicFramePr>
          <p:cNvPr id="4" name="Tabla 4">
            <a:extLst>
              <a:ext uri="{FF2B5EF4-FFF2-40B4-BE49-F238E27FC236}">
                <a16:creationId xmlns:a16="http://schemas.microsoft.com/office/drawing/2014/main" id="{53DE3C14-4998-468B-9C70-EB1A265A8C16}"/>
              </a:ext>
            </a:extLst>
          </p:cNvPr>
          <p:cNvGraphicFramePr>
            <a:graphicFrameLocks noGrp="1"/>
          </p:cNvGraphicFramePr>
          <p:nvPr/>
        </p:nvGraphicFramePr>
        <p:xfrm>
          <a:off x="1276627" y="2205329"/>
          <a:ext cx="9643166" cy="3607203"/>
        </p:xfrm>
        <a:graphic>
          <a:graphicData uri="http://schemas.openxmlformats.org/drawingml/2006/table">
            <a:tbl>
              <a:tblPr firstRow="1" bandRow="1">
                <a:tableStyleId>{2D5ABB26-0587-4C30-8999-92F81FD0307C}</a:tableStyleId>
              </a:tblPr>
              <a:tblGrid>
                <a:gridCol w="9643166">
                  <a:extLst>
                    <a:ext uri="{9D8B030D-6E8A-4147-A177-3AD203B41FA5}">
                      <a16:colId xmlns:a16="http://schemas.microsoft.com/office/drawing/2014/main" val="1409126455"/>
                    </a:ext>
                  </a:extLst>
                </a:gridCol>
              </a:tblGrid>
              <a:tr h="3607203">
                <a:tc>
                  <a:txBody>
                    <a:bodyPr/>
                    <a:lstStyle/>
                    <a:p>
                      <a:pPr marL="342900" indent="-342900">
                        <a:buAutoNum type="arabicPeriod"/>
                      </a:pPr>
                      <a:endParaRPr lang="es-CO" dirty="0"/>
                    </a:p>
                  </a:txBody>
                  <a:tcPr/>
                </a:tc>
                <a:extLst>
                  <a:ext uri="{0D108BD9-81ED-4DB2-BD59-A6C34878D82A}">
                    <a16:rowId xmlns:a16="http://schemas.microsoft.com/office/drawing/2014/main" val="4005163634"/>
                  </a:ext>
                </a:extLst>
              </a:tr>
            </a:tbl>
          </a:graphicData>
        </a:graphic>
      </p:graphicFrame>
      <p:graphicFrame>
        <p:nvGraphicFramePr>
          <p:cNvPr id="5" name="Diagrama 4">
            <a:extLst>
              <a:ext uri="{FF2B5EF4-FFF2-40B4-BE49-F238E27FC236}">
                <a16:creationId xmlns:a16="http://schemas.microsoft.com/office/drawing/2014/main" id="{409F961C-247E-458E-BF9F-DFFBB23B5DD2}"/>
              </a:ext>
            </a:extLst>
          </p:cNvPr>
          <p:cNvGraphicFramePr/>
          <p:nvPr/>
        </p:nvGraphicFramePr>
        <p:xfrm>
          <a:off x="1142999" y="1617740"/>
          <a:ext cx="10267123" cy="44756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Imagen 6">
            <a:extLst>
              <a:ext uri="{FF2B5EF4-FFF2-40B4-BE49-F238E27FC236}">
                <a16:creationId xmlns:a16="http://schemas.microsoft.com/office/drawing/2014/main" id="{24A134E9-A3D6-40D9-B356-52BB63A2B552}"/>
              </a:ext>
            </a:extLst>
          </p:cNvPr>
          <p:cNvPicPr>
            <a:picLocks noChangeAspect="1"/>
          </p:cNvPicPr>
          <p:nvPr/>
        </p:nvPicPr>
        <p:blipFill rotWithShape="1">
          <a:blip r:embed="rId9"/>
          <a:srcRect l="9105" t="14023" r="10544" b="10025"/>
          <a:stretch/>
        </p:blipFill>
        <p:spPr>
          <a:xfrm>
            <a:off x="2990574" y="4961243"/>
            <a:ext cx="1086249" cy="1026769"/>
          </a:xfrm>
          <a:prstGeom prst="rect">
            <a:avLst/>
          </a:prstGeom>
        </p:spPr>
      </p:pic>
      <p:pic>
        <p:nvPicPr>
          <p:cNvPr id="11" name="Imagen 10">
            <a:extLst>
              <a:ext uri="{FF2B5EF4-FFF2-40B4-BE49-F238E27FC236}">
                <a16:creationId xmlns:a16="http://schemas.microsoft.com/office/drawing/2014/main" id="{50C67427-FB10-4A83-BDDB-29AB3F360C5C}"/>
              </a:ext>
            </a:extLst>
          </p:cNvPr>
          <p:cNvPicPr>
            <a:picLocks noChangeAspect="1"/>
          </p:cNvPicPr>
          <p:nvPr/>
        </p:nvPicPr>
        <p:blipFill>
          <a:blip r:embed="rId10"/>
          <a:stretch>
            <a:fillRect/>
          </a:stretch>
        </p:blipFill>
        <p:spPr>
          <a:xfrm>
            <a:off x="958878" y="1444252"/>
            <a:ext cx="1174722" cy="850108"/>
          </a:xfrm>
          <a:prstGeom prst="rect">
            <a:avLst/>
          </a:prstGeom>
        </p:spPr>
      </p:pic>
      <p:pic>
        <p:nvPicPr>
          <p:cNvPr id="12" name="Imagen 11">
            <a:extLst>
              <a:ext uri="{FF2B5EF4-FFF2-40B4-BE49-F238E27FC236}">
                <a16:creationId xmlns:a16="http://schemas.microsoft.com/office/drawing/2014/main" id="{C27CB907-52A6-4734-8E70-7B26D0BFD747}"/>
              </a:ext>
            </a:extLst>
          </p:cNvPr>
          <p:cNvPicPr>
            <a:picLocks noChangeAspect="1"/>
          </p:cNvPicPr>
          <p:nvPr/>
        </p:nvPicPr>
        <p:blipFill rotWithShape="1">
          <a:blip r:embed="rId11"/>
          <a:srcRect l="32238" t="12500" r="30240" b="10041"/>
          <a:stretch/>
        </p:blipFill>
        <p:spPr>
          <a:xfrm>
            <a:off x="7711062" y="4193122"/>
            <a:ext cx="842592" cy="768121"/>
          </a:xfrm>
          <a:prstGeom prst="rect">
            <a:avLst/>
          </a:prstGeom>
        </p:spPr>
      </p:pic>
      <p:pic>
        <p:nvPicPr>
          <p:cNvPr id="13" name="Imagen 12">
            <a:extLst>
              <a:ext uri="{FF2B5EF4-FFF2-40B4-BE49-F238E27FC236}">
                <a16:creationId xmlns:a16="http://schemas.microsoft.com/office/drawing/2014/main" id="{B17E0A26-1AE8-431B-A7F8-C31A85605D35}"/>
              </a:ext>
            </a:extLst>
          </p:cNvPr>
          <p:cNvPicPr>
            <a:picLocks noChangeAspect="1"/>
          </p:cNvPicPr>
          <p:nvPr/>
        </p:nvPicPr>
        <p:blipFill>
          <a:blip r:embed="rId12"/>
          <a:stretch>
            <a:fillRect/>
          </a:stretch>
        </p:blipFill>
        <p:spPr>
          <a:xfrm>
            <a:off x="10088990" y="1605941"/>
            <a:ext cx="1414223" cy="982099"/>
          </a:xfrm>
          <a:prstGeom prst="rect">
            <a:avLst/>
          </a:prstGeom>
        </p:spPr>
      </p:pic>
    </p:spTree>
    <p:extLst>
      <p:ext uri="{BB962C8B-B14F-4D97-AF65-F5344CB8AC3E}">
        <p14:creationId xmlns:p14="http://schemas.microsoft.com/office/powerpoint/2010/main" val="30725937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pic>
        <p:nvPicPr>
          <p:cNvPr id="4" name="Imagen 3" descr="Imagen que contiene dibujo&#10;&#10;Descripción generada automáticamente">
            <a:extLst>
              <a:ext uri="{FF2B5EF4-FFF2-40B4-BE49-F238E27FC236}">
                <a16:creationId xmlns:a16="http://schemas.microsoft.com/office/drawing/2014/main" id="{80762D60-7370-47F6-B16D-4180097CBE13}"/>
              </a:ext>
            </a:extLst>
          </p:cNvPr>
          <p:cNvPicPr>
            <a:picLocks noChangeAspect="1"/>
          </p:cNvPicPr>
          <p:nvPr/>
        </p:nvPicPr>
        <p:blipFill rotWithShape="1">
          <a:blip r:embed="rId4"/>
          <a:srcRect t="10761" r="55992"/>
          <a:stretch/>
        </p:blipFill>
        <p:spPr>
          <a:xfrm>
            <a:off x="2605695" y="531635"/>
            <a:ext cx="2162359" cy="1436933"/>
          </a:xfrm>
          <a:prstGeom prst="rect">
            <a:avLst/>
          </a:prstGeom>
        </p:spPr>
      </p:pic>
      <p:cxnSp>
        <p:nvCxnSpPr>
          <p:cNvPr id="7" name="Conector recto 6">
            <a:extLst>
              <a:ext uri="{FF2B5EF4-FFF2-40B4-BE49-F238E27FC236}">
                <a16:creationId xmlns:a16="http://schemas.microsoft.com/office/drawing/2014/main" id="{FADDC6F8-2C23-47BC-8DF0-FA5FD51E5E92}"/>
              </a:ext>
            </a:extLst>
          </p:cNvPr>
          <p:cNvCxnSpPr>
            <a:cxnSpLocks/>
          </p:cNvCxnSpPr>
          <p:nvPr/>
        </p:nvCxnSpPr>
        <p:spPr>
          <a:xfrm>
            <a:off x="5821960" y="1108327"/>
            <a:ext cx="0" cy="4897798"/>
          </a:xfrm>
          <a:prstGeom prst="line">
            <a:avLst/>
          </a:prstGeom>
        </p:spPr>
        <p:style>
          <a:lnRef idx="3">
            <a:schemeClr val="accent3"/>
          </a:lnRef>
          <a:fillRef idx="0">
            <a:schemeClr val="accent3"/>
          </a:fillRef>
          <a:effectRef idx="2">
            <a:schemeClr val="accent3"/>
          </a:effectRef>
          <a:fontRef idx="minor">
            <a:schemeClr val="tx1"/>
          </a:fontRef>
        </p:style>
      </p:cxnSp>
      <p:cxnSp>
        <p:nvCxnSpPr>
          <p:cNvPr id="12" name="Conector recto 11">
            <a:extLst>
              <a:ext uri="{FF2B5EF4-FFF2-40B4-BE49-F238E27FC236}">
                <a16:creationId xmlns:a16="http://schemas.microsoft.com/office/drawing/2014/main" id="{32B738C4-F304-4076-BB25-B32CFEC58105}"/>
              </a:ext>
            </a:extLst>
          </p:cNvPr>
          <p:cNvCxnSpPr/>
          <p:nvPr/>
        </p:nvCxnSpPr>
        <p:spPr>
          <a:xfrm>
            <a:off x="486561" y="3413701"/>
            <a:ext cx="10855355" cy="0"/>
          </a:xfrm>
          <a:prstGeom prst="line">
            <a:avLst/>
          </a:prstGeom>
        </p:spPr>
        <p:style>
          <a:lnRef idx="3">
            <a:schemeClr val="accent3"/>
          </a:lnRef>
          <a:fillRef idx="0">
            <a:schemeClr val="accent3"/>
          </a:fillRef>
          <a:effectRef idx="2">
            <a:schemeClr val="accent3"/>
          </a:effectRef>
          <a:fontRef idx="minor">
            <a:schemeClr val="tx1"/>
          </a:fontRef>
        </p:style>
      </p:cxnSp>
      <p:pic>
        <p:nvPicPr>
          <p:cNvPr id="15" name="Picture 2" descr="Resultado de imagen de INMUNIZADORA MADERAS DEL ORIENTE LTDA">
            <a:extLst>
              <a:ext uri="{FF2B5EF4-FFF2-40B4-BE49-F238E27FC236}">
                <a16:creationId xmlns:a16="http://schemas.microsoft.com/office/drawing/2014/main" id="{C90A5F15-C025-4E45-8140-DF8C0112F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9391" y="3602069"/>
            <a:ext cx="2153640" cy="12060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ultado de imagen de MAKRO INVERSIONES LIMITADA logo">
            <a:extLst>
              <a:ext uri="{FF2B5EF4-FFF2-40B4-BE49-F238E27FC236}">
                <a16:creationId xmlns:a16="http://schemas.microsoft.com/office/drawing/2014/main" id="{5C71298B-38AD-47C7-9FEB-B8B15C24037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0426"/>
          <a:stretch/>
        </p:blipFill>
        <p:spPr bwMode="auto">
          <a:xfrm>
            <a:off x="6766415" y="3577839"/>
            <a:ext cx="1620401" cy="1140357"/>
          </a:xfrm>
          <a:prstGeom prst="rect">
            <a:avLst/>
          </a:prstGeom>
          <a:noFill/>
          <a:extLst>
            <a:ext uri="{909E8E84-426E-40DD-AFC4-6F175D3DCCD1}">
              <a14:hiddenFill xmlns:a14="http://schemas.microsoft.com/office/drawing/2010/main">
                <a:solidFill>
                  <a:srgbClr val="FFFFFF"/>
                </a:solidFill>
              </a14:hiddenFill>
            </a:ext>
          </a:extLst>
        </p:spPr>
      </p:pic>
      <p:sp>
        <p:nvSpPr>
          <p:cNvPr id="27" name="CuadroTexto 26">
            <a:extLst>
              <a:ext uri="{FF2B5EF4-FFF2-40B4-BE49-F238E27FC236}">
                <a16:creationId xmlns:a16="http://schemas.microsoft.com/office/drawing/2014/main" id="{2DF9D6B9-43C7-436E-B804-E2256D0D8551}"/>
              </a:ext>
            </a:extLst>
          </p:cNvPr>
          <p:cNvSpPr txBox="1"/>
          <p:nvPr/>
        </p:nvSpPr>
        <p:spPr>
          <a:xfrm>
            <a:off x="719328" y="2979332"/>
            <a:ext cx="1207008" cy="369332"/>
          </a:xfrm>
          <a:prstGeom prst="rect">
            <a:avLst/>
          </a:prstGeom>
          <a:noFill/>
        </p:spPr>
        <p:txBody>
          <a:bodyPr wrap="square" rtlCol="0">
            <a:spAutoFit/>
          </a:bodyPr>
          <a:lstStyle/>
          <a:p>
            <a:r>
              <a:rPr lang="es-ES" b="1" dirty="0"/>
              <a:t>$462.236 </a:t>
            </a:r>
            <a:endParaRPr lang="es-CO" b="1" dirty="0"/>
          </a:p>
        </p:txBody>
      </p:sp>
      <p:sp>
        <p:nvSpPr>
          <p:cNvPr id="28" name="CuadroTexto 27">
            <a:extLst>
              <a:ext uri="{FF2B5EF4-FFF2-40B4-BE49-F238E27FC236}">
                <a16:creationId xmlns:a16="http://schemas.microsoft.com/office/drawing/2014/main" id="{5EE8EDAC-78C0-4D0F-930D-DE312332560D}"/>
              </a:ext>
            </a:extLst>
          </p:cNvPr>
          <p:cNvSpPr txBox="1"/>
          <p:nvPr/>
        </p:nvSpPr>
        <p:spPr>
          <a:xfrm>
            <a:off x="2407920" y="2973236"/>
            <a:ext cx="1207008" cy="369332"/>
          </a:xfrm>
          <a:prstGeom prst="rect">
            <a:avLst/>
          </a:prstGeom>
          <a:noFill/>
        </p:spPr>
        <p:txBody>
          <a:bodyPr wrap="square" rtlCol="0">
            <a:spAutoFit/>
          </a:bodyPr>
          <a:lstStyle/>
          <a:p>
            <a:pPr lvl="0"/>
            <a:r>
              <a:rPr lang="es-CO" b="1" dirty="0"/>
              <a:t>$ 179.860</a:t>
            </a:r>
          </a:p>
        </p:txBody>
      </p:sp>
      <p:sp>
        <p:nvSpPr>
          <p:cNvPr id="29" name="CuadroTexto 28">
            <a:extLst>
              <a:ext uri="{FF2B5EF4-FFF2-40B4-BE49-F238E27FC236}">
                <a16:creationId xmlns:a16="http://schemas.microsoft.com/office/drawing/2014/main" id="{F9FB538B-23CC-45B8-B963-3B6AB65FB726}"/>
              </a:ext>
            </a:extLst>
          </p:cNvPr>
          <p:cNvSpPr txBox="1"/>
          <p:nvPr/>
        </p:nvSpPr>
        <p:spPr>
          <a:xfrm>
            <a:off x="4194048" y="2979332"/>
            <a:ext cx="1207008" cy="369332"/>
          </a:xfrm>
          <a:prstGeom prst="rect">
            <a:avLst/>
          </a:prstGeom>
          <a:noFill/>
        </p:spPr>
        <p:txBody>
          <a:bodyPr wrap="square" rtlCol="0">
            <a:spAutoFit/>
          </a:bodyPr>
          <a:lstStyle/>
          <a:p>
            <a:r>
              <a:rPr lang="es-ES" b="1" dirty="0"/>
              <a:t>$ 282.376 </a:t>
            </a:r>
            <a:endParaRPr lang="es-CO" b="1" dirty="0"/>
          </a:p>
        </p:txBody>
      </p:sp>
      <p:sp>
        <p:nvSpPr>
          <p:cNvPr id="30" name="CuadroTexto 29">
            <a:extLst>
              <a:ext uri="{FF2B5EF4-FFF2-40B4-BE49-F238E27FC236}">
                <a16:creationId xmlns:a16="http://schemas.microsoft.com/office/drawing/2014/main" id="{F0374E8F-FD1B-4CC8-9172-E8287512188E}"/>
              </a:ext>
            </a:extLst>
          </p:cNvPr>
          <p:cNvSpPr txBox="1"/>
          <p:nvPr/>
        </p:nvSpPr>
        <p:spPr>
          <a:xfrm>
            <a:off x="6095999" y="2973236"/>
            <a:ext cx="1414539" cy="369332"/>
          </a:xfrm>
          <a:prstGeom prst="rect">
            <a:avLst/>
          </a:prstGeom>
          <a:noFill/>
        </p:spPr>
        <p:txBody>
          <a:bodyPr wrap="square" rtlCol="0">
            <a:spAutoFit/>
          </a:bodyPr>
          <a:lstStyle/>
          <a:p>
            <a:pPr lvl="0"/>
            <a:r>
              <a:rPr lang="es-ES" b="1" dirty="0"/>
              <a:t>$44.377.276</a:t>
            </a:r>
            <a:endParaRPr lang="es-CO" b="1" dirty="0"/>
          </a:p>
        </p:txBody>
      </p:sp>
      <p:sp>
        <p:nvSpPr>
          <p:cNvPr id="31" name="CuadroTexto 30">
            <a:extLst>
              <a:ext uri="{FF2B5EF4-FFF2-40B4-BE49-F238E27FC236}">
                <a16:creationId xmlns:a16="http://schemas.microsoft.com/office/drawing/2014/main" id="{B2AC2040-E707-4884-AA26-E31033965B92}"/>
              </a:ext>
            </a:extLst>
          </p:cNvPr>
          <p:cNvSpPr txBox="1"/>
          <p:nvPr/>
        </p:nvSpPr>
        <p:spPr>
          <a:xfrm>
            <a:off x="7784591" y="2967140"/>
            <a:ext cx="1342961" cy="369332"/>
          </a:xfrm>
          <a:prstGeom prst="rect">
            <a:avLst/>
          </a:prstGeom>
          <a:noFill/>
        </p:spPr>
        <p:txBody>
          <a:bodyPr wrap="square" rtlCol="0">
            <a:spAutoFit/>
          </a:bodyPr>
          <a:lstStyle/>
          <a:p>
            <a:pPr lvl="0"/>
            <a:r>
              <a:rPr lang="es-CO" b="1" dirty="0"/>
              <a:t>$ 2.236.376</a:t>
            </a:r>
          </a:p>
        </p:txBody>
      </p:sp>
      <p:sp>
        <p:nvSpPr>
          <p:cNvPr id="32" name="CuadroTexto 31">
            <a:extLst>
              <a:ext uri="{FF2B5EF4-FFF2-40B4-BE49-F238E27FC236}">
                <a16:creationId xmlns:a16="http://schemas.microsoft.com/office/drawing/2014/main" id="{6B22B869-80D0-4DA6-AA6B-59DC8200D8D4}"/>
              </a:ext>
            </a:extLst>
          </p:cNvPr>
          <p:cNvSpPr txBox="1"/>
          <p:nvPr/>
        </p:nvSpPr>
        <p:spPr>
          <a:xfrm>
            <a:off x="9570719" y="2973236"/>
            <a:ext cx="1414537" cy="646331"/>
          </a:xfrm>
          <a:prstGeom prst="rect">
            <a:avLst/>
          </a:prstGeom>
          <a:noFill/>
        </p:spPr>
        <p:txBody>
          <a:bodyPr wrap="square" rtlCol="0">
            <a:spAutoFit/>
          </a:bodyPr>
          <a:lstStyle/>
          <a:p>
            <a:r>
              <a:rPr lang="es-ES" b="1" dirty="0"/>
              <a:t>$ 42.140.900</a:t>
            </a:r>
            <a:endParaRPr lang="es-CO" b="1" dirty="0"/>
          </a:p>
          <a:p>
            <a:endParaRPr lang="es-CO" b="1" dirty="0"/>
          </a:p>
        </p:txBody>
      </p:sp>
      <p:sp>
        <p:nvSpPr>
          <p:cNvPr id="39" name="CuadroTexto 38">
            <a:extLst>
              <a:ext uri="{FF2B5EF4-FFF2-40B4-BE49-F238E27FC236}">
                <a16:creationId xmlns:a16="http://schemas.microsoft.com/office/drawing/2014/main" id="{604B04DE-3149-4D20-8022-A3D8691D5208}"/>
              </a:ext>
            </a:extLst>
          </p:cNvPr>
          <p:cNvSpPr txBox="1"/>
          <p:nvPr/>
        </p:nvSpPr>
        <p:spPr>
          <a:xfrm>
            <a:off x="6116464" y="5806792"/>
            <a:ext cx="1394073" cy="369332"/>
          </a:xfrm>
          <a:prstGeom prst="rect">
            <a:avLst/>
          </a:prstGeom>
          <a:noFill/>
        </p:spPr>
        <p:txBody>
          <a:bodyPr wrap="square" rtlCol="0">
            <a:spAutoFit/>
          </a:bodyPr>
          <a:lstStyle/>
          <a:p>
            <a:pPr lvl="0"/>
            <a:r>
              <a:rPr lang="es-ES" b="1" dirty="0"/>
              <a:t>$ 2.989.376</a:t>
            </a:r>
            <a:endParaRPr lang="es-CO" b="1" dirty="0"/>
          </a:p>
        </p:txBody>
      </p:sp>
      <p:sp>
        <p:nvSpPr>
          <p:cNvPr id="40" name="CuadroTexto 39">
            <a:extLst>
              <a:ext uri="{FF2B5EF4-FFF2-40B4-BE49-F238E27FC236}">
                <a16:creationId xmlns:a16="http://schemas.microsoft.com/office/drawing/2014/main" id="{C71DB1FD-44C1-42F1-A109-D7F240F31C20}"/>
              </a:ext>
            </a:extLst>
          </p:cNvPr>
          <p:cNvSpPr txBox="1"/>
          <p:nvPr/>
        </p:nvSpPr>
        <p:spPr>
          <a:xfrm>
            <a:off x="7751765" y="5818720"/>
            <a:ext cx="1207008" cy="369332"/>
          </a:xfrm>
          <a:prstGeom prst="rect">
            <a:avLst/>
          </a:prstGeom>
          <a:noFill/>
        </p:spPr>
        <p:txBody>
          <a:bodyPr wrap="square" rtlCol="0">
            <a:spAutoFit/>
          </a:bodyPr>
          <a:lstStyle/>
          <a:p>
            <a:pPr lvl="0"/>
            <a:r>
              <a:rPr lang="es-CO" b="1" dirty="0"/>
              <a:t>$ 485.537</a:t>
            </a:r>
          </a:p>
        </p:txBody>
      </p:sp>
      <p:sp>
        <p:nvSpPr>
          <p:cNvPr id="41" name="CuadroTexto 40">
            <a:extLst>
              <a:ext uri="{FF2B5EF4-FFF2-40B4-BE49-F238E27FC236}">
                <a16:creationId xmlns:a16="http://schemas.microsoft.com/office/drawing/2014/main" id="{3387DCFD-4091-43D8-96F8-D4E096531857}"/>
              </a:ext>
            </a:extLst>
          </p:cNvPr>
          <p:cNvSpPr txBox="1"/>
          <p:nvPr/>
        </p:nvSpPr>
        <p:spPr>
          <a:xfrm>
            <a:off x="9551904" y="5802301"/>
            <a:ext cx="1414536" cy="369332"/>
          </a:xfrm>
          <a:prstGeom prst="rect">
            <a:avLst/>
          </a:prstGeom>
          <a:noFill/>
        </p:spPr>
        <p:txBody>
          <a:bodyPr wrap="square" rtlCol="0">
            <a:spAutoFit/>
          </a:bodyPr>
          <a:lstStyle/>
          <a:p>
            <a:r>
              <a:rPr lang="es-ES" b="1" dirty="0"/>
              <a:t>$ 2.503.838</a:t>
            </a:r>
            <a:endParaRPr lang="es-CO" b="1" dirty="0"/>
          </a:p>
        </p:txBody>
      </p:sp>
      <p:sp>
        <p:nvSpPr>
          <p:cNvPr id="48" name="CuadroTexto 47">
            <a:extLst>
              <a:ext uri="{FF2B5EF4-FFF2-40B4-BE49-F238E27FC236}">
                <a16:creationId xmlns:a16="http://schemas.microsoft.com/office/drawing/2014/main" id="{46DC1D20-97C3-423F-B8DE-5769164FDC46}"/>
              </a:ext>
            </a:extLst>
          </p:cNvPr>
          <p:cNvSpPr txBox="1"/>
          <p:nvPr/>
        </p:nvSpPr>
        <p:spPr>
          <a:xfrm>
            <a:off x="671385" y="5802693"/>
            <a:ext cx="1414554" cy="369332"/>
          </a:xfrm>
          <a:prstGeom prst="rect">
            <a:avLst/>
          </a:prstGeom>
          <a:noFill/>
        </p:spPr>
        <p:txBody>
          <a:bodyPr wrap="square" rtlCol="0">
            <a:spAutoFit/>
          </a:bodyPr>
          <a:lstStyle/>
          <a:p>
            <a:pPr lvl="0"/>
            <a:r>
              <a:rPr lang="es-ES" b="1" dirty="0"/>
              <a:t>$ 25.204.877</a:t>
            </a:r>
            <a:endParaRPr lang="es-CO" b="1" dirty="0"/>
          </a:p>
        </p:txBody>
      </p:sp>
      <p:sp>
        <p:nvSpPr>
          <p:cNvPr id="49" name="CuadroTexto 48">
            <a:extLst>
              <a:ext uri="{FF2B5EF4-FFF2-40B4-BE49-F238E27FC236}">
                <a16:creationId xmlns:a16="http://schemas.microsoft.com/office/drawing/2014/main" id="{4E4F6D3B-7977-40D5-AC3F-DFCC1AE73339}"/>
              </a:ext>
            </a:extLst>
          </p:cNvPr>
          <p:cNvSpPr txBox="1"/>
          <p:nvPr/>
        </p:nvSpPr>
        <p:spPr>
          <a:xfrm>
            <a:off x="2359976" y="5796597"/>
            <a:ext cx="1348621" cy="369332"/>
          </a:xfrm>
          <a:prstGeom prst="rect">
            <a:avLst/>
          </a:prstGeom>
          <a:noFill/>
        </p:spPr>
        <p:txBody>
          <a:bodyPr wrap="square" rtlCol="0">
            <a:spAutoFit/>
          </a:bodyPr>
          <a:lstStyle/>
          <a:p>
            <a:pPr lvl="0"/>
            <a:r>
              <a:rPr lang="es-CO" b="1" dirty="0"/>
              <a:t>$ 2.410.932</a:t>
            </a:r>
          </a:p>
        </p:txBody>
      </p:sp>
      <p:sp>
        <p:nvSpPr>
          <p:cNvPr id="50" name="CuadroTexto 49">
            <a:extLst>
              <a:ext uri="{FF2B5EF4-FFF2-40B4-BE49-F238E27FC236}">
                <a16:creationId xmlns:a16="http://schemas.microsoft.com/office/drawing/2014/main" id="{AA1B4ED4-C6C0-443D-8011-7D6AD01E3967}"/>
              </a:ext>
            </a:extLst>
          </p:cNvPr>
          <p:cNvSpPr txBox="1"/>
          <p:nvPr/>
        </p:nvSpPr>
        <p:spPr>
          <a:xfrm>
            <a:off x="4146104" y="5802693"/>
            <a:ext cx="1414551" cy="369332"/>
          </a:xfrm>
          <a:prstGeom prst="rect">
            <a:avLst/>
          </a:prstGeom>
          <a:noFill/>
        </p:spPr>
        <p:txBody>
          <a:bodyPr wrap="square" rtlCol="0">
            <a:spAutoFit/>
          </a:bodyPr>
          <a:lstStyle/>
          <a:p>
            <a:pPr lvl="0"/>
            <a:r>
              <a:rPr lang="es-ES" b="1" dirty="0"/>
              <a:t>$ 22.793.945</a:t>
            </a:r>
            <a:endParaRPr lang="es-CO" b="1" dirty="0"/>
          </a:p>
        </p:txBody>
      </p:sp>
      <p:pic>
        <p:nvPicPr>
          <p:cNvPr id="51" name="Imagen 50">
            <a:extLst>
              <a:ext uri="{FF2B5EF4-FFF2-40B4-BE49-F238E27FC236}">
                <a16:creationId xmlns:a16="http://schemas.microsoft.com/office/drawing/2014/main" id="{79A771F3-1C1B-4DF6-8B2B-179158FD4BFA}"/>
              </a:ext>
            </a:extLst>
          </p:cNvPr>
          <p:cNvPicPr>
            <a:picLocks noChangeAspect="1"/>
          </p:cNvPicPr>
          <p:nvPr/>
        </p:nvPicPr>
        <p:blipFill>
          <a:blip r:embed="rId7"/>
          <a:stretch>
            <a:fillRect/>
          </a:stretch>
        </p:blipFill>
        <p:spPr>
          <a:xfrm>
            <a:off x="7539917" y="941399"/>
            <a:ext cx="2030803" cy="846213"/>
          </a:xfrm>
          <a:prstGeom prst="rect">
            <a:avLst/>
          </a:prstGeom>
        </p:spPr>
      </p:pic>
      <p:sp>
        <p:nvSpPr>
          <p:cNvPr id="37" name="CuadroTexto 36">
            <a:extLst>
              <a:ext uri="{FF2B5EF4-FFF2-40B4-BE49-F238E27FC236}">
                <a16:creationId xmlns:a16="http://schemas.microsoft.com/office/drawing/2014/main" id="{BF5B82E5-DEF3-417D-8BB3-DE8823E09CA8}"/>
              </a:ext>
            </a:extLst>
          </p:cNvPr>
          <p:cNvSpPr txBox="1"/>
          <p:nvPr/>
        </p:nvSpPr>
        <p:spPr>
          <a:xfrm>
            <a:off x="110671" y="6227851"/>
            <a:ext cx="4742708" cy="523220"/>
          </a:xfrm>
          <a:prstGeom prst="rect">
            <a:avLst/>
          </a:prstGeom>
          <a:noFill/>
        </p:spPr>
        <p:txBody>
          <a:bodyPr wrap="square" rtlCol="0">
            <a:spAutoFit/>
          </a:bodyPr>
          <a:lstStyle/>
          <a:p>
            <a:r>
              <a:rPr lang="es-ES" sz="1400" b="1" dirty="0"/>
              <a:t>*Cifras expresado en miles de pesos (2019</a:t>
            </a:r>
            <a:r>
              <a:rPr lang="es-ES" sz="1400" dirty="0"/>
              <a:t>)</a:t>
            </a:r>
            <a:endParaRPr lang="es-CO" sz="1400" dirty="0"/>
          </a:p>
          <a:p>
            <a:r>
              <a:rPr lang="es-ES" sz="1400" dirty="0">
                <a:solidFill>
                  <a:srgbClr val="A9A8A9"/>
                </a:solidFill>
                <a:latin typeface="Lato Regular"/>
                <a:cs typeface="Lato Regular"/>
              </a:rPr>
              <a:t> </a:t>
            </a:r>
          </a:p>
        </p:txBody>
      </p:sp>
      <p:sp>
        <p:nvSpPr>
          <p:cNvPr id="5" name="CuadroTexto 4">
            <a:extLst>
              <a:ext uri="{FF2B5EF4-FFF2-40B4-BE49-F238E27FC236}">
                <a16:creationId xmlns:a16="http://schemas.microsoft.com/office/drawing/2014/main" id="{0DA6CD76-99E6-4F4E-A20E-0BF3FC76EE1C}"/>
              </a:ext>
            </a:extLst>
          </p:cNvPr>
          <p:cNvSpPr txBox="1"/>
          <p:nvPr/>
        </p:nvSpPr>
        <p:spPr>
          <a:xfrm>
            <a:off x="8406656" y="4318326"/>
            <a:ext cx="2750704" cy="369332"/>
          </a:xfrm>
          <a:prstGeom prst="rect">
            <a:avLst/>
          </a:prstGeom>
          <a:noFill/>
        </p:spPr>
        <p:txBody>
          <a:bodyPr wrap="square" rtlCol="0">
            <a:spAutoFit/>
          </a:bodyPr>
          <a:lstStyle/>
          <a:p>
            <a:r>
              <a:rPr lang="es-CO" dirty="0"/>
              <a:t>MAKRO INVERSIONES LTDA</a:t>
            </a:r>
          </a:p>
        </p:txBody>
      </p:sp>
      <p:grpSp>
        <p:nvGrpSpPr>
          <p:cNvPr id="6" name="Grupo 5">
            <a:extLst>
              <a:ext uri="{FF2B5EF4-FFF2-40B4-BE49-F238E27FC236}">
                <a16:creationId xmlns:a16="http://schemas.microsoft.com/office/drawing/2014/main" id="{2C320A43-0ACA-4224-988C-EBCDC36040D9}"/>
              </a:ext>
            </a:extLst>
          </p:cNvPr>
          <p:cNvGrpSpPr/>
          <p:nvPr/>
        </p:nvGrpSpPr>
        <p:grpSpPr>
          <a:xfrm>
            <a:off x="811262" y="1920714"/>
            <a:ext cx="9977063" cy="3844922"/>
            <a:chOff x="811262" y="1920714"/>
            <a:chExt cx="9977063" cy="3844922"/>
          </a:xfrm>
        </p:grpSpPr>
        <p:pic>
          <p:nvPicPr>
            <p:cNvPr id="13" name="Imagen 12">
              <a:extLst>
                <a:ext uri="{FF2B5EF4-FFF2-40B4-BE49-F238E27FC236}">
                  <a16:creationId xmlns:a16="http://schemas.microsoft.com/office/drawing/2014/main" id="{9C55A670-2EDC-4F51-BFE9-7FAC30AD7B87}"/>
                </a:ext>
              </a:extLst>
            </p:cNvPr>
            <p:cNvPicPr>
              <a:picLocks noChangeAspect="1"/>
            </p:cNvPicPr>
            <p:nvPr/>
          </p:nvPicPr>
          <p:blipFill rotWithShape="1">
            <a:blip r:embed="rId8"/>
            <a:srcRect l="72901" t="29076"/>
            <a:stretch/>
          </p:blipFill>
          <p:spPr>
            <a:xfrm>
              <a:off x="811262" y="1952473"/>
              <a:ext cx="807910" cy="1087641"/>
            </a:xfrm>
            <a:prstGeom prst="rect">
              <a:avLst/>
            </a:prstGeom>
          </p:spPr>
        </p:pic>
        <p:pic>
          <p:nvPicPr>
            <p:cNvPr id="22" name="Imagen 21">
              <a:extLst>
                <a:ext uri="{FF2B5EF4-FFF2-40B4-BE49-F238E27FC236}">
                  <a16:creationId xmlns:a16="http://schemas.microsoft.com/office/drawing/2014/main" id="{C896A064-0CC8-4CD2-A1A1-E86A5C8A0A3B}"/>
                </a:ext>
              </a:extLst>
            </p:cNvPr>
            <p:cNvPicPr>
              <a:picLocks noChangeAspect="1"/>
            </p:cNvPicPr>
            <p:nvPr/>
          </p:nvPicPr>
          <p:blipFill>
            <a:blip r:embed="rId9"/>
            <a:stretch>
              <a:fillRect/>
            </a:stretch>
          </p:blipFill>
          <p:spPr>
            <a:xfrm>
              <a:off x="2696763" y="2028505"/>
              <a:ext cx="499443" cy="496881"/>
            </a:xfrm>
            <a:prstGeom prst="rect">
              <a:avLst/>
            </a:prstGeom>
          </p:spPr>
        </p:pic>
        <p:pic>
          <p:nvPicPr>
            <p:cNvPr id="2050" name="Picture 2" descr="Resultado de imagen de patrimonio icono">
              <a:extLst>
                <a:ext uri="{FF2B5EF4-FFF2-40B4-BE49-F238E27FC236}">
                  <a16:creationId xmlns:a16="http://schemas.microsoft.com/office/drawing/2014/main" id="{D5FB416E-1DE5-49C3-BBD8-EF60644C9A8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5587" y="2002700"/>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F3BBFB55-706C-401B-94DC-E757224076B6}"/>
                </a:ext>
              </a:extLst>
            </p:cNvPr>
            <p:cNvSpPr txBox="1"/>
            <p:nvPr/>
          </p:nvSpPr>
          <p:spPr>
            <a:xfrm>
              <a:off x="2564300" y="2530960"/>
              <a:ext cx="740747" cy="461665"/>
            </a:xfrm>
            <a:prstGeom prst="rect">
              <a:avLst/>
            </a:prstGeom>
            <a:noFill/>
          </p:spPr>
          <p:txBody>
            <a:bodyPr wrap="square" rtlCol="0">
              <a:spAutoFit/>
            </a:bodyPr>
            <a:lstStyle/>
            <a:p>
              <a:pPr algn="ctr"/>
              <a:r>
                <a:rPr lang="es-CO" sz="1200" b="1" dirty="0"/>
                <a:t>TOTAL PASIVO</a:t>
              </a:r>
            </a:p>
          </p:txBody>
        </p:sp>
        <p:sp>
          <p:nvSpPr>
            <p:cNvPr id="52" name="CuadroTexto 51">
              <a:extLst>
                <a:ext uri="{FF2B5EF4-FFF2-40B4-BE49-F238E27FC236}">
                  <a16:creationId xmlns:a16="http://schemas.microsoft.com/office/drawing/2014/main" id="{D0CD6383-B209-493E-9708-8CD8FEF79E18}"/>
                </a:ext>
              </a:extLst>
            </p:cNvPr>
            <p:cNvSpPr txBox="1"/>
            <p:nvPr/>
          </p:nvSpPr>
          <p:spPr>
            <a:xfrm>
              <a:off x="4209843" y="2548461"/>
              <a:ext cx="1034617" cy="461665"/>
            </a:xfrm>
            <a:prstGeom prst="rect">
              <a:avLst/>
            </a:prstGeom>
            <a:noFill/>
          </p:spPr>
          <p:txBody>
            <a:bodyPr wrap="square" rtlCol="0">
              <a:spAutoFit/>
            </a:bodyPr>
            <a:lstStyle/>
            <a:p>
              <a:pPr algn="ctr"/>
              <a:r>
                <a:rPr lang="es-CO" sz="1200" b="1" dirty="0"/>
                <a:t>TOTAL PATRIMONIO</a:t>
              </a:r>
            </a:p>
          </p:txBody>
        </p:sp>
        <p:pic>
          <p:nvPicPr>
            <p:cNvPr id="56" name="Imagen 55">
              <a:extLst>
                <a:ext uri="{FF2B5EF4-FFF2-40B4-BE49-F238E27FC236}">
                  <a16:creationId xmlns:a16="http://schemas.microsoft.com/office/drawing/2014/main" id="{F1E2F10A-FB54-4EB2-AFA9-4080B4763194}"/>
                </a:ext>
              </a:extLst>
            </p:cNvPr>
            <p:cNvPicPr>
              <a:picLocks noChangeAspect="1"/>
            </p:cNvPicPr>
            <p:nvPr/>
          </p:nvPicPr>
          <p:blipFill rotWithShape="1">
            <a:blip r:embed="rId8"/>
            <a:srcRect l="72901" t="29076"/>
            <a:stretch/>
          </p:blipFill>
          <p:spPr>
            <a:xfrm>
              <a:off x="811262" y="4677995"/>
              <a:ext cx="807910" cy="1087641"/>
            </a:xfrm>
            <a:prstGeom prst="rect">
              <a:avLst/>
            </a:prstGeom>
          </p:spPr>
        </p:pic>
        <p:pic>
          <p:nvPicPr>
            <p:cNvPr id="57" name="Imagen 56">
              <a:extLst>
                <a:ext uri="{FF2B5EF4-FFF2-40B4-BE49-F238E27FC236}">
                  <a16:creationId xmlns:a16="http://schemas.microsoft.com/office/drawing/2014/main" id="{CB4571D3-A3D4-424F-BEF5-806EE341D2D1}"/>
                </a:ext>
              </a:extLst>
            </p:cNvPr>
            <p:cNvPicPr>
              <a:picLocks noChangeAspect="1"/>
            </p:cNvPicPr>
            <p:nvPr/>
          </p:nvPicPr>
          <p:blipFill>
            <a:blip r:embed="rId9"/>
            <a:stretch>
              <a:fillRect/>
            </a:stretch>
          </p:blipFill>
          <p:spPr>
            <a:xfrm>
              <a:off x="2696763" y="4754027"/>
              <a:ext cx="499443" cy="496881"/>
            </a:xfrm>
            <a:prstGeom prst="rect">
              <a:avLst/>
            </a:prstGeom>
          </p:spPr>
        </p:pic>
        <p:pic>
          <p:nvPicPr>
            <p:cNvPr id="58" name="Picture 2" descr="Resultado de imagen de patrimonio icono">
              <a:extLst>
                <a:ext uri="{FF2B5EF4-FFF2-40B4-BE49-F238E27FC236}">
                  <a16:creationId xmlns:a16="http://schemas.microsoft.com/office/drawing/2014/main" id="{D3E34310-9A1D-4725-AC9A-B1472ABA1DA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5587" y="4728222"/>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59" name="CuadroTexto 58">
              <a:extLst>
                <a:ext uri="{FF2B5EF4-FFF2-40B4-BE49-F238E27FC236}">
                  <a16:creationId xmlns:a16="http://schemas.microsoft.com/office/drawing/2014/main" id="{7E8690AA-C7BC-43CF-8D4E-4BE059B5258E}"/>
                </a:ext>
              </a:extLst>
            </p:cNvPr>
            <p:cNvSpPr txBox="1"/>
            <p:nvPr/>
          </p:nvSpPr>
          <p:spPr>
            <a:xfrm>
              <a:off x="2564300" y="5256482"/>
              <a:ext cx="740747" cy="461665"/>
            </a:xfrm>
            <a:prstGeom prst="rect">
              <a:avLst/>
            </a:prstGeom>
            <a:noFill/>
          </p:spPr>
          <p:txBody>
            <a:bodyPr wrap="square" rtlCol="0">
              <a:spAutoFit/>
            </a:bodyPr>
            <a:lstStyle/>
            <a:p>
              <a:pPr algn="ctr"/>
              <a:r>
                <a:rPr lang="es-CO" sz="1200" b="1" dirty="0"/>
                <a:t>TOTAL PASIVO</a:t>
              </a:r>
            </a:p>
          </p:txBody>
        </p:sp>
        <p:sp>
          <p:nvSpPr>
            <p:cNvPr id="60" name="CuadroTexto 59">
              <a:extLst>
                <a:ext uri="{FF2B5EF4-FFF2-40B4-BE49-F238E27FC236}">
                  <a16:creationId xmlns:a16="http://schemas.microsoft.com/office/drawing/2014/main" id="{CCF3203A-C333-4E47-BE62-C6178D453AC4}"/>
                </a:ext>
              </a:extLst>
            </p:cNvPr>
            <p:cNvSpPr txBox="1"/>
            <p:nvPr/>
          </p:nvSpPr>
          <p:spPr>
            <a:xfrm>
              <a:off x="4209843" y="5273983"/>
              <a:ext cx="1034617" cy="461665"/>
            </a:xfrm>
            <a:prstGeom prst="rect">
              <a:avLst/>
            </a:prstGeom>
            <a:noFill/>
          </p:spPr>
          <p:txBody>
            <a:bodyPr wrap="square" rtlCol="0">
              <a:spAutoFit/>
            </a:bodyPr>
            <a:lstStyle/>
            <a:p>
              <a:pPr algn="ctr"/>
              <a:r>
                <a:rPr lang="es-CO" sz="1200" b="1" dirty="0"/>
                <a:t>TOTAL PATRIMONIO</a:t>
              </a:r>
            </a:p>
          </p:txBody>
        </p:sp>
        <p:pic>
          <p:nvPicPr>
            <p:cNvPr id="61" name="Imagen 60">
              <a:extLst>
                <a:ext uri="{FF2B5EF4-FFF2-40B4-BE49-F238E27FC236}">
                  <a16:creationId xmlns:a16="http://schemas.microsoft.com/office/drawing/2014/main" id="{1557F251-F4D8-425F-82A8-F331ACBF1851}"/>
                </a:ext>
              </a:extLst>
            </p:cNvPr>
            <p:cNvPicPr>
              <a:picLocks noChangeAspect="1"/>
            </p:cNvPicPr>
            <p:nvPr/>
          </p:nvPicPr>
          <p:blipFill rotWithShape="1">
            <a:blip r:embed="rId8"/>
            <a:srcRect l="72901" t="29076"/>
            <a:stretch/>
          </p:blipFill>
          <p:spPr>
            <a:xfrm>
              <a:off x="6355127" y="1920714"/>
              <a:ext cx="807910" cy="1087641"/>
            </a:xfrm>
            <a:prstGeom prst="rect">
              <a:avLst/>
            </a:prstGeom>
          </p:spPr>
        </p:pic>
        <p:pic>
          <p:nvPicPr>
            <p:cNvPr id="62" name="Imagen 61">
              <a:extLst>
                <a:ext uri="{FF2B5EF4-FFF2-40B4-BE49-F238E27FC236}">
                  <a16:creationId xmlns:a16="http://schemas.microsoft.com/office/drawing/2014/main" id="{D3A485FA-BEB3-45DB-ADFE-886E94E841A8}"/>
                </a:ext>
              </a:extLst>
            </p:cNvPr>
            <p:cNvPicPr>
              <a:picLocks noChangeAspect="1"/>
            </p:cNvPicPr>
            <p:nvPr/>
          </p:nvPicPr>
          <p:blipFill>
            <a:blip r:embed="rId9"/>
            <a:stretch>
              <a:fillRect/>
            </a:stretch>
          </p:blipFill>
          <p:spPr>
            <a:xfrm>
              <a:off x="8240628" y="1996746"/>
              <a:ext cx="499443" cy="496881"/>
            </a:xfrm>
            <a:prstGeom prst="rect">
              <a:avLst/>
            </a:prstGeom>
          </p:spPr>
        </p:pic>
        <p:pic>
          <p:nvPicPr>
            <p:cNvPr id="63" name="Picture 2" descr="Resultado de imagen de patrimonio icono">
              <a:extLst>
                <a:ext uri="{FF2B5EF4-FFF2-40B4-BE49-F238E27FC236}">
                  <a16:creationId xmlns:a16="http://schemas.microsoft.com/office/drawing/2014/main" id="{9D82711E-DC47-4C0A-AB86-B0583ECD52B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09452" y="1970941"/>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64" name="CuadroTexto 63">
              <a:extLst>
                <a:ext uri="{FF2B5EF4-FFF2-40B4-BE49-F238E27FC236}">
                  <a16:creationId xmlns:a16="http://schemas.microsoft.com/office/drawing/2014/main" id="{177550CE-EA1B-4382-A953-4810D1126B60}"/>
                </a:ext>
              </a:extLst>
            </p:cNvPr>
            <p:cNvSpPr txBox="1"/>
            <p:nvPr/>
          </p:nvSpPr>
          <p:spPr>
            <a:xfrm>
              <a:off x="8108165" y="2499201"/>
              <a:ext cx="740747" cy="461665"/>
            </a:xfrm>
            <a:prstGeom prst="rect">
              <a:avLst/>
            </a:prstGeom>
            <a:noFill/>
          </p:spPr>
          <p:txBody>
            <a:bodyPr wrap="square" rtlCol="0">
              <a:spAutoFit/>
            </a:bodyPr>
            <a:lstStyle/>
            <a:p>
              <a:pPr algn="ctr"/>
              <a:r>
                <a:rPr lang="es-CO" sz="1200" b="1" dirty="0"/>
                <a:t>TOTAL PASIVO</a:t>
              </a:r>
            </a:p>
          </p:txBody>
        </p:sp>
        <p:sp>
          <p:nvSpPr>
            <p:cNvPr id="65" name="CuadroTexto 64">
              <a:extLst>
                <a:ext uri="{FF2B5EF4-FFF2-40B4-BE49-F238E27FC236}">
                  <a16:creationId xmlns:a16="http://schemas.microsoft.com/office/drawing/2014/main" id="{BC6C1A0D-1392-49CB-89A0-D7BA5D447FE3}"/>
                </a:ext>
              </a:extLst>
            </p:cNvPr>
            <p:cNvSpPr txBox="1"/>
            <p:nvPr/>
          </p:nvSpPr>
          <p:spPr>
            <a:xfrm>
              <a:off x="9753708" y="2516702"/>
              <a:ext cx="1034617" cy="461665"/>
            </a:xfrm>
            <a:prstGeom prst="rect">
              <a:avLst/>
            </a:prstGeom>
            <a:noFill/>
          </p:spPr>
          <p:txBody>
            <a:bodyPr wrap="square" rtlCol="0">
              <a:spAutoFit/>
            </a:bodyPr>
            <a:lstStyle/>
            <a:p>
              <a:pPr algn="ctr"/>
              <a:r>
                <a:rPr lang="es-CO" sz="1200" b="1" dirty="0"/>
                <a:t>TOTAL PATRIMONIO</a:t>
              </a:r>
            </a:p>
          </p:txBody>
        </p:sp>
        <p:pic>
          <p:nvPicPr>
            <p:cNvPr id="66" name="Imagen 65">
              <a:extLst>
                <a:ext uri="{FF2B5EF4-FFF2-40B4-BE49-F238E27FC236}">
                  <a16:creationId xmlns:a16="http://schemas.microsoft.com/office/drawing/2014/main" id="{A552E505-2D25-43F5-B291-1BF169B04542}"/>
                </a:ext>
              </a:extLst>
            </p:cNvPr>
            <p:cNvPicPr>
              <a:picLocks noChangeAspect="1"/>
            </p:cNvPicPr>
            <p:nvPr/>
          </p:nvPicPr>
          <p:blipFill rotWithShape="1">
            <a:blip r:embed="rId8"/>
            <a:srcRect l="72901" t="29076"/>
            <a:stretch/>
          </p:blipFill>
          <p:spPr>
            <a:xfrm>
              <a:off x="6355127" y="4646236"/>
              <a:ext cx="807910" cy="1087641"/>
            </a:xfrm>
            <a:prstGeom prst="rect">
              <a:avLst/>
            </a:prstGeom>
          </p:spPr>
        </p:pic>
        <p:pic>
          <p:nvPicPr>
            <p:cNvPr id="67" name="Imagen 66">
              <a:extLst>
                <a:ext uri="{FF2B5EF4-FFF2-40B4-BE49-F238E27FC236}">
                  <a16:creationId xmlns:a16="http://schemas.microsoft.com/office/drawing/2014/main" id="{FA622089-EF86-4998-93AC-E739B8292306}"/>
                </a:ext>
              </a:extLst>
            </p:cNvPr>
            <p:cNvPicPr>
              <a:picLocks noChangeAspect="1"/>
            </p:cNvPicPr>
            <p:nvPr/>
          </p:nvPicPr>
          <p:blipFill>
            <a:blip r:embed="rId9"/>
            <a:stretch>
              <a:fillRect/>
            </a:stretch>
          </p:blipFill>
          <p:spPr>
            <a:xfrm>
              <a:off x="8240628" y="4722268"/>
              <a:ext cx="499443" cy="496881"/>
            </a:xfrm>
            <a:prstGeom prst="rect">
              <a:avLst/>
            </a:prstGeom>
          </p:spPr>
        </p:pic>
        <p:pic>
          <p:nvPicPr>
            <p:cNvPr id="68" name="Picture 2" descr="Resultado de imagen de patrimonio icono">
              <a:extLst>
                <a:ext uri="{FF2B5EF4-FFF2-40B4-BE49-F238E27FC236}">
                  <a16:creationId xmlns:a16="http://schemas.microsoft.com/office/drawing/2014/main" id="{46F9927F-2C93-47A9-AAA0-44CE3319330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09452" y="4696463"/>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69" name="CuadroTexto 68">
              <a:extLst>
                <a:ext uri="{FF2B5EF4-FFF2-40B4-BE49-F238E27FC236}">
                  <a16:creationId xmlns:a16="http://schemas.microsoft.com/office/drawing/2014/main" id="{1E46175B-41AE-48C6-97C2-4AD654B67A36}"/>
                </a:ext>
              </a:extLst>
            </p:cNvPr>
            <p:cNvSpPr txBox="1"/>
            <p:nvPr/>
          </p:nvSpPr>
          <p:spPr>
            <a:xfrm>
              <a:off x="8108165" y="5224723"/>
              <a:ext cx="740747" cy="461665"/>
            </a:xfrm>
            <a:prstGeom prst="rect">
              <a:avLst/>
            </a:prstGeom>
            <a:noFill/>
          </p:spPr>
          <p:txBody>
            <a:bodyPr wrap="square" rtlCol="0">
              <a:spAutoFit/>
            </a:bodyPr>
            <a:lstStyle/>
            <a:p>
              <a:pPr algn="ctr"/>
              <a:r>
                <a:rPr lang="es-CO" sz="1200" b="1" dirty="0"/>
                <a:t>TOTAL PASIVO</a:t>
              </a:r>
            </a:p>
          </p:txBody>
        </p:sp>
        <p:sp>
          <p:nvSpPr>
            <p:cNvPr id="70" name="CuadroTexto 69">
              <a:extLst>
                <a:ext uri="{FF2B5EF4-FFF2-40B4-BE49-F238E27FC236}">
                  <a16:creationId xmlns:a16="http://schemas.microsoft.com/office/drawing/2014/main" id="{82DB2B03-F8C0-4C93-AA1E-51670B49D7BD}"/>
                </a:ext>
              </a:extLst>
            </p:cNvPr>
            <p:cNvSpPr txBox="1"/>
            <p:nvPr/>
          </p:nvSpPr>
          <p:spPr>
            <a:xfrm>
              <a:off x="9753708" y="5242224"/>
              <a:ext cx="1034617" cy="461665"/>
            </a:xfrm>
            <a:prstGeom prst="rect">
              <a:avLst/>
            </a:prstGeom>
            <a:noFill/>
          </p:spPr>
          <p:txBody>
            <a:bodyPr wrap="square" rtlCol="0">
              <a:spAutoFit/>
            </a:bodyPr>
            <a:lstStyle/>
            <a:p>
              <a:pPr algn="ctr"/>
              <a:r>
                <a:rPr lang="es-CO" sz="1200" b="1" dirty="0"/>
                <a:t>TOTAL PATRIMONIO</a:t>
              </a:r>
            </a:p>
          </p:txBody>
        </p:sp>
      </p:grpSp>
    </p:spTree>
    <p:extLst>
      <p:ext uri="{BB962C8B-B14F-4D97-AF65-F5344CB8AC3E}">
        <p14:creationId xmlns:p14="http://schemas.microsoft.com/office/powerpoint/2010/main" val="6344095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1517649" y="1023812"/>
            <a:ext cx="9143999" cy="646331"/>
          </a:xfrm>
          <a:prstGeom prst="rect">
            <a:avLst/>
          </a:prstGeom>
          <a:noFill/>
        </p:spPr>
        <p:txBody>
          <a:bodyPr wrap="square" rtlCol="0">
            <a:spAutoFit/>
          </a:bodyPr>
          <a:lstStyle/>
          <a:p>
            <a:pPr algn="ctr"/>
            <a:r>
              <a:rPr lang="es-ES" sz="3600" b="1" dirty="0">
                <a:solidFill>
                  <a:srgbClr val="000A8B"/>
                </a:solidFill>
              </a:rPr>
              <a:t>SOCIEDADES PARA ENAJENACION TEMPRANA  </a:t>
            </a:r>
          </a:p>
        </p:txBody>
      </p:sp>
      <p:graphicFrame>
        <p:nvGraphicFramePr>
          <p:cNvPr id="4" name="Tabla 4">
            <a:extLst>
              <a:ext uri="{FF2B5EF4-FFF2-40B4-BE49-F238E27FC236}">
                <a16:creationId xmlns:a16="http://schemas.microsoft.com/office/drawing/2014/main" id="{53DE3C14-4998-468B-9C70-EB1A265A8C16}"/>
              </a:ext>
            </a:extLst>
          </p:cNvPr>
          <p:cNvGraphicFramePr>
            <a:graphicFrameLocks noGrp="1"/>
          </p:cNvGraphicFramePr>
          <p:nvPr/>
        </p:nvGraphicFramePr>
        <p:xfrm>
          <a:off x="1276627" y="2205329"/>
          <a:ext cx="9643166" cy="3607203"/>
        </p:xfrm>
        <a:graphic>
          <a:graphicData uri="http://schemas.openxmlformats.org/drawingml/2006/table">
            <a:tbl>
              <a:tblPr firstRow="1" bandRow="1">
                <a:tableStyleId>{2D5ABB26-0587-4C30-8999-92F81FD0307C}</a:tableStyleId>
              </a:tblPr>
              <a:tblGrid>
                <a:gridCol w="9643166">
                  <a:extLst>
                    <a:ext uri="{9D8B030D-6E8A-4147-A177-3AD203B41FA5}">
                      <a16:colId xmlns:a16="http://schemas.microsoft.com/office/drawing/2014/main" val="1409126455"/>
                    </a:ext>
                  </a:extLst>
                </a:gridCol>
              </a:tblGrid>
              <a:tr h="3607203">
                <a:tc>
                  <a:txBody>
                    <a:bodyPr/>
                    <a:lstStyle/>
                    <a:p>
                      <a:pPr marL="342900" indent="-342900">
                        <a:buAutoNum type="arabicPeriod"/>
                      </a:pPr>
                      <a:endParaRPr lang="es-CO" dirty="0"/>
                    </a:p>
                  </a:txBody>
                  <a:tcPr/>
                </a:tc>
                <a:extLst>
                  <a:ext uri="{0D108BD9-81ED-4DB2-BD59-A6C34878D82A}">
                    <a16:rowId xmlns:a16="http://schemas.microsoft.com/office/drawing/2014/main" val="4005163634"/>
                  </a:ext>
                </a:extLst>
              </a:tr>
            </a:tbl>
          </a:graphicData>
        </a:graphic>
      </p:graphicFrame>
      <p:graphicFrame>
        <p:nvGraphicFramePr>
          <p:cNvPr id="11" name="Diagrama 10">
            <a:extLst>
              <a:ext uri="{FF2B5EF4-FFF2-40B4-BE49-F238E27FC236}">
                <a16:creationId xmlns:a16="http://schemas.microsoft.com/office/drawing/2014/main" id="{22B67936-E836-46FB-9E98-F94FBEF8173B}"/>
              </a:ext>
            </a:extLst>
          </p:cNvPr>
          <p:cNvGraphicFramePr/>
          <p:nvPr/>
        </p:nvGraphicFramePr>
        <p:xfrm>
          <a:off x="1143000" y="1769049"/>
          <a:ext cx="10545417" cy="44756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Imagen 6">
            <a:extLst>
              <a:ext uri="{FF2B5EF4-FFF2-40B4-BE49-F238E27FC236}">
                <a16:creationId xmlns:a16="http://schemas.microsoft.com/office/drawing/2014/main" id="{0C93F198-D037-4E0B-926A-2B0C8153C854}"/>
              </a:ext>
            </a:extLst>
          </p:cNvPr>
          <p:cNvPicPr>
            <a:picLocks noChangeAspect="1"/>
          </p:cNvPicPr>
          <p:nvPr/>
        </p:nvPicPr>
        <p:blipFill>
          <a:blip r:embed="rId9"/>
          <a:stretch>
            <a:fillRect/>
          </a:stretch>
        </p:blipFill>
        <p:spPr>
          <a:xfrm>
            <a:off x="9164015" y="1864217"/>
            <a:ext cx="1185933" cy="622615"/>
          </a:xfrm>
          <a:prstGeom prst="rect">
            <a:avLst/>
          </a:prstGeom>
        </p:spPr>
      </p:pic>
      <p:pic>
        <p:nvPicPr>
          <p:cNvPr id="16" name="Imagen 15">
            <a:extLst>
              <a:ext uri="{FF2B5EF4-FFF2-40B4-BE49-F238E27FC236}">
                <a16:creationId xmlns:a16="http://schemas.microsoft.com/office/drawing/2014/main" id="{8331F1BF-CF32-4A13-8875-234F6F02BEA8}"/>
              </a:ext>
            </a:extLst>
          </p:cNvPr>
          <p:cNvPicPr>
            <a:picLocks noChangeAspect="1"/>
          </p:cNvPicPr>
          <p:nvPr/>
        </p:nvPicPr>
        <p:blipFill>
          <a:blip r:embed="rId10"/>
          <a:stretch>
            <a:fillRect/>
          </a:stretch>
        </p:blipFill>
        <p:spPr>
          <a:xfrm>
            <a:off x="5945732" y="2750447"/>
            <a:ext cx="939952" cy="678553"/>
          </a:xfrm>
          <a:prstGeom prst="rect">
            <a:avLst/>
          </a:prstGeom>
        </p:spPr>
      </p:pic>
      <p:pic>
        <p:nvPicPr>
          <p:cNvPr id="17" name="Imagen 16">
            <a:extLst>
              <a:ext uri="{FF2B5EF4-FFF2-40B4-BE49-F238E27FC236}">
                <a16:creationId xmlns:a16="http://schemas.microsoft.com/office/drawing/2014/main" id="{18F29082-B9D2-478C-9FC4-39F2CE6911AE}"/>
              </a:ext>
            </a:extLst>
          </p:cNvPr>
          <p:cNvPicPr>
            <a:picLocks noChangeAspect="1"/>
          </p:cNvPicPr>
          <p:nvPr/>
        </p:nvPicPr>
        <p:blipFill>
          <a:blip r:embed="rId11"/>
          <a:stretch>
            <a:fillRect/>
          </a:stretch>
        </p:blipFill>
        <p:spPr>
          <a:xfrm>
            <a:off x="4384440" y="4639673"/>
            <a:ext cx="1085182" cy="1024217"/>
          </a:xfrm>
          <a:prstGeom prst="rect">
            <a:avLst/>
          </a:prstGeom>
        </p:spPr>
      </p:pic>
      <p:pic>
        <p:nvPicPr>
          <p:cNvPr id="18" name="Imagen 17">
            <a:extLst>
              <a:ext uri="{FF2B5EF4-FFF2-40B4-BE49-F238E27FC236}">
                <a16:creationId xmlns:a16="http://schemas.microsoft.com/office/drawing/2014/main" id="{1D65D80E-FD5C-4FA4-84EC-4A2D4A83F724}"/>
              </a:ext>
            </a:extLst>
          </p:cNvPr>
          <p:cNvPicPr>
            <a:picLocks noChangeAspect="1"/>
          </p:cNvPicPr>
          <p:nvPr/>
        </p:nvPicPr>
        <p:blipFill>
          <a:blip r:embed="rId12"/>
          <a:stretch>
            <a:fillRect/>
          </a:stretch>
        </p:blipFill>
        <p:spPr>
          <a:xfrm>
            <a:off x="862521" y="1587546"/>
            <a:ext cx="1176630" cy="847417"/>
          </a:xfrm>
          <a:prstGeom prst="rect">
            <a:avLst/>
          </a:prstGeom>
        </p:spPr>
      </p:pic>
      <p:pic>
        <p:nvPicPr>
          <p:cNvPr id="19" name="Imagen 18">
            <a:extLst>
              <a:ext uri="{FF2B5EF4-FFF2-40B4-BE49-F238E27FC236}">
                <a16:creationId xmlns:a16="http://schemas.microsoft.com/office/drawing/2014/main" id="{414B86C8-1C1A-4312-97AB-2DD4AB356B0E}"/>
              </a:ext>
            </a:extLst>
          </p:cNvPr>
          <p:cNvPicPr>
            <a:picLocks noChangeAspect="1"/>
          </p:cNvPicPr>
          <p:nvPr/>
        </p:nvPicPr>
        <p:blipFill>
          <a:blip r:embed="rId13"/>
          <a:stretch>
            <a:fillRect/>
          </a:stretch>
        </p:blipFill>
        <p:spPr>
          <a:xfrm>
            <a:off x="8915660" y="4639673"/>
            <a:ext cx="841321" cy="768163"/>
          </a:xfrm>
          <a:prstGeom prst="rect">
            <a:avLst/>
          </a:prstGeom>
        </p:spPr>
      </p:pic>
    </p:spTree>
    <p:extLst>
      <p:ext uri="{BB962C8B-B14F-4D97-AF65-F5344CB8AC3E}">
        <p14:creationId xmlns:p14="http://schemas.microsoft.com/office/powerpoint/2010/main" val="18831404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pic>
        <p:nvPicPr>
          <p:cNvPr id="11" name="Picture 2">
            <a:extLst>
              <a:ext uri="{FF2B5EF4-FFF2-40B4-BE49-F238E27FC236}">
                <a16:creationId xmlns:a16="http://schemas.microsoft.com/office/drawing/2014/main" id="{1744E3F5-0768-4A66-8CDF-6C64E57D85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662" b="28272"/>
          <a:stretch/>
        </p:blipFill>
        <p:spPr bwMode="auto">
          <a:xfrm>
            <a:off x="1291049" y="1037443"/>
            <a:ext cx="3099116" cy="11025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cyclables">
            <a:extLst>
              <a:ext uri="{FF2B5EF4-FFF2-40B4-BE49-F238E27FC236}">
                <a16:creationId xmlns:a16="http://schemas.microsoft.com/office/drawing/2014/main" id="{8AA5C59C-2B5B-403B-ACB2-63A45A4B12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5892" y="1258625"/>
            <a:ext cx="2854964" cy="6601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esultado de imagen de INMOBILIARIA ALOJAR SA  logo">
            <a:extLst>
              <a:ext uri="{FF2B5EF4-FFF2-40B4-BE49-F238E27FC236}">
                <a16:creationId xmlns:a16="http://schemas.microsoft.com/office/drawing/2014/main" id="{8D362F79-AA86-4A0F-9459-A18E10F877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7740" y="3789356"/>
            <a:ext cx="2047651" cy="7633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a:extLst>
              <a:ext uri="{FF2B5EF4-FFF2-40B4-BE49-F238E27FC236}">
                <a16:creationId xmlns:a16="http://schemas.microsoft.com/office/drawing/2014/main" id="{D01CEB99-937C-4611-A753-7D06937E93FC}"/>
              </a:ext>
            </a:extLst>
          </p:cNvPr>
          <p:cNvSpPr/>
          <p:nvPr/>
        </p:nvSpPr>
        <p:spPr>
          <a:xfrm>
            <a:off x="6267116" y="3814421"/>
            <a:ext cx="5022990" cy="830997"/>
          </a:xfrm>
          <a:prstGeom prst="rect">
            <a:avLst/>
          </a:prstGeom>
        </p:spPr>
        <p:txBody>
          <a:bodyPr wrap="square">
            <a:spAutoFit/>
          </a:bodyPr>
          <a:lstStyle/>
          <a:p>
            <a:pPr algn="ctr"/>
            <a:r>
              <a:rPr lang="es-CO" sz="2400" b="1" dirty="0">
                <a:solidFill>
                  <a:schemeClr val="accent3">
                    <a:lumMod val="50000"/>
                  </a:schemeClr>
                </a:solidFill>
              </a:rPr>
              <a:t>DISTRIBUIDORA SANAR DE COLOMBIA S.A. </a:t>
            </a:r>
          </a:p>
        </p:txBody>
      </p:sp>
      <p:cxnSp>
        <p:nvCxnSpPr>
          <p:cNvPr id="28" name="Conector recto 27">
            <a:extLst>
              <a:ext uri="{FF2B5EF4-FFF2-40B4-BE49-F238E27FC236}">
                <a16:creationId xmlns:a16="http://schemas.microsoft.com/office/drawing/2014/main" id="{C6349EDC-B2AF-439F-A57B-EFDAE035AD58}"/>
              </a:ext>
            </a:extLst>
          </p:cNvPr>
          <p:cNvCxnSpPr>
            <a:cxnSpLocks/>
          </p:cNvCxnSpPr>
          <p:nvPr/>
        </p:nvCxnSpPr>
        <p:spPr>
          <a:xfrm>
            <a:off x="5884105" y="1349106"/>
            <a:ext cx="0" cy="4897798"/>
          </a:xfrm>
          <a:prstGeom prst="line">
            <a:avLst/>
          </a:prstGeom>
        </p:spPr>
        <p:style>
          <a:lnRef idx="3">
            <a:schemeClr val="accent3"/>
          </a:lnRef>
          <a:fillRef idx="0">
            <a:schemeClr val="accent3"/>
          </a:fillRef>
          <a:effectRef idx="2">
            <a:schemeClr val="accent3"/>
          </a:effectRef>
          <a:fontRef idx="minor">
            <a:schemeClr val="tx1"/>
          </a:fontRef>
        </p:style>
      </p:cxnSp>
      <p:cxnSp>
        <p:nvCxnSpPr>
          <p:cNvPr id="29" name="Conector recto 28">
            <a:extLst>
              <a:ext uri="{FF2B5EF4-FFF2-40B4-BE49-F238E27FC236}">
                <a16:creationId xmlns:a16="http://schemas.microsoft.com/office/drawing/2014/main" id="{3BFEC8D3-4D44-48C9-B45C-F44646092519}"/>
              </a:ext>
            </a:extLst>
          </p:cNvPr>
          <p:cNvCxnSpPr/>
          <p:nvPr/>
        </p:nvCxnSpPr>
        <p:spPr>
          <a:xfrm>
            <a:off x="548706" y="3617897"/>
            <a:ext cx="10855355" cy="0"/>
          </a:xfrm>
          <a:prstGeom prst="line">
            <a:avLst/>
          </a:prstGeom>
        </p:spPr>
        <p:style>
          <a:lnRef idx="3">
            <a:schemeClr val="accent3"/>
          </a:lnRef>
          <a:fillRef idx="0">
            <a:schemeClr val="accent3"/>
          </a:fillRef>
          <a:effectRef idx="2">
            <a:schemeClr val="accent3"/>
          </a:effectRef>
          <a:fontRef idx="minor">
            <a:schemeClr val="tx1"/>
          </a:fontRef>
        </p:style>
      </p:cxnSp>
      <p:sp>
        <p:nvSpPr>
          <p:cNvPr id="33" name="CuadroTexto 32">
            <a:extLst>
              <a:ext uri="{FF2B5EF4-FFF2-40B4-BE49-F238E27FC236}">
                <a16:creationId xmlns:a16="http://schemas.microsoft.com/office/drawing/2014/main" id="{C925E7D6-5C07-4859-B0B8-004D24421C99}"/>
              </a:ext>
            </a:extLst>
          </p:cNvPr>
          <p:cNvSpPr txBox="1"/>
          <p:nvPr/>
        </p:nvSpPr>
        <p:spPr>
          <a:xfrm>
            <a:off x="781472" y="3103626"/>
            <a:ext cx="1414537" cy="369332"/>
          </a:xfrm>
          <a:prstGeom prst="rect">
            <a:avLst/>
          </a:prstGeom>
          <a:noFill/>
        </p:spPr>
        <p:txBody>
          <a:bodyPr wrap="square" rtlCol="0">
            <a:spAutoFit/>
          </a:bodyPr>
          <a:lstStyle/>
          <a:p>
            <a:pPr lvl="0"/>
            <a:r>
              <a:rPr lang="es-ES" b="1" dirty="0"/>
              <a:t>$ 39.809.238</a:t>
            </a:r>
            <a:endParaRPr lang="es-CO" b="1" dirty="0"/>
          </a:p>
        </p:txBody>
      </p:sp>
      <p:sp>
        <p:nvSpPr>
          <p:cNvPr id="34" name="CuadroTexto 33">
            <a:extLst>
              <a:ext uri="{FF2B5EF4-FFF2-40B4-BE49-F238E27FC236}">
                <a16:creationId xmlns:a16="http://schemas.microsoft.com/office/drawing/2014/main" id="{120E1B09-A583-47F8-A27E-77ABA94FABAE}"/>
              </a:ext>
            </a:extLst>
          </p:cNvPr>
          <p:cNvSpPr txBox="1"/>
          <p:nvPr/>
        </p:nvSpPr>
        <p:spPr>
          <a:xfrm>
            <a:off x="2470064" y="3097530"/>
            <a:ext cx="1342961" cy="369332"/>
          </a:xfrm>
          <a:prstGeom prst="rect">
            <a:avLst/>
          </a:prstGeom>
          <a:noFill/>
        </p:spPr>
        <p:txBody>
          <a:bodyPr wrap="square" rtlCol="0">
            <a:spAutoFit/>
          </a:bodyPr>
          <a:lstStyle/>
          <a:p>
            <a:pPr lvl="0"/>
            <a:r>
              <a:rPr lang="es-CO" b="1" dirty="0"/>
              <a:t>$ 7.293.546</a:t>
            </a:r>
          </a:p>
        </p:txBody>
      </p:sp>
      <p:sp>
        <p:nvSpPr>
          <p:cNvPr id="35" name="CuadroTexto 34">
            <a:extLst>
              <a:ext uri="{FF2B5EF4-FFF2-40B4-BE49-F238E27FC236}">
                <a16:creationId xmlns:a16="http://schemas.microsoft.com/office/drawing/2014/main" id="{3B0B39F8-FAB1-4956-B85E-A4F43BDCA0F4}"/>
              </a:ext>
            </a:extLst>
          </p:cNvPr>
          <p:cNvSpPr txBox="1"/>
          <p:nvPr/>
        </p:nvSpPr>
        <p:spPr>
          <a:xfrm>
            <a:off x="4256192" y="3103626"/>
            <a:ext cx="1414533" cy="369332"/>
          </a:xfrm>
          <a:prstGeom prst="rect">
            <a:avLst/>
          </a:prstGeom>
          <a:noFill/>
        </p:spPr>
        <p:txBody>
          <a:bodyPr wrap="square" rtlCol="0">
            <a:spAutoFit/>
          </a:bodyPr>
          <a:lstStyle/>
          <a:p>
            <a:pPr lvl="0"/>
            <a:r>
              <a:rPr lang="es-ES" b="1" dirty="0"/>
              <a:t>$ 32.515.692</a:t>
            </a:r>
            <a:endParaRPr lang="es-CO" b="1" dirty="0"/>
          </a:p>
        </p:txBody>
      </p:sp>
      <p:sp>
        <p:nvSpPr>
          <p:cNvPr id="36" name="CuadroTexto 35">
            <a:extLst>
              <a:ext uri="{FF2B5EF4-FFF2-40B4-BE49-F238E27FC236}">
                <a16:creationId xmlns:a16="http://schemas.microsoft.com/office/drawing/2014/main" id="{CEF5C491-0FAA-4A77-9663-D80F7D103CE8}"/>
              </a:ext>
            </a:extLst>
          </p:cNvPr>
          <p:cNvSpPr txBox="1"/>
          <p:nvPr/>
        </p:nvSpPr>
        <p:spPr>
          <a:xfrm>
            <a:off x="6158144" y="3097530"/>
            <a:ext cx="1414539" cy="369332"/>
          </a:xfrm>
          <a:prstGeom prst="rect">
            <a:avLst/>
          </a:prstGeom>
          <a:noFill/>
        </p:spPr>
        <p:txBody>
          <a:bodyPr wrap="square" rtlCol="0">
            <a:spAutoFit/>
          </a:bodyPr>
          <a:lstStyle/>
          <a:p>
            <a:pPr lvl="0"/>
            <a:r>
              <a:rPr lang="es-ES" b="1" dirty="0"/>
              <a:t>$ 17.707.028</a:t>
            </a:r>
            <a:endParaRPr lang="es-CO" b="1" dirty="0"/>
          </a:p>
        </p:txBody>
      </p:sp>
      <p:sp>
        <p:nvSpPr>
          <p:cNvPr id="37" name="CuadroTexto 36">
            <a:extLst>
              <a:ext uri="{FF2B5EF4-FFF2-40B4-BE49-F238E27FC236}">
                <a16:creationId xmlns:a16="http://schemas.microsoft.com/office/drawing/2014/main" id="{E91C284D-3F2D-43FB-A345-093381286E0F}"/>
              </a:ext>
            </a:extLst>
          </p:cNvPr>
          <p:cNvSpPr txBox="1"/>
          <p:nvPr/>
        </p:nvSpPr>
        <p:spPr>
          <a:xfrm>
            <a:off x="7846736" y="3091434"/>
            <a:ext cx="1342961" cy="369332"/>
          </a:xfrm>
          <a:prstGeom prst="rect">
            <a:avLst/>
          </a:prstGeom>
          <a:noFill/>
        </p:spPr>
        <p:txBody>
          <a:bodyPr wrap="square" rtlCol="0">
            <a:spAutoFit/>
          </a:bodyPr>
          <a:lstStyle/>
          <a:p>
            <a:pPr lvl="0"/>
            <a:r>
              <a:rPr lang="es-CO" b="1" dirty="0"/>
              <a:t>$ 6.998.168</a:t>
            </a:r>
          </a:p>
        </p:txBody>
      </p:sp>
      <p:sp>
        <p:nvSpPr>
          <p:cNvPr id="38" name="CuadroTexto 37">
            <a:extLst>
              <a:ext uri="{FF2B5EF4-FFF2-40B4-BE49-F238E27FC236}">
                <a16:creationId xmlns:a16="http://schemas.microsoft.com/office/drawing/2014/main" id="{F130299B-2EF5-4A01-98AA-A683AA82F46D}"/>
              </a:ext>
            </a:extLst>
          </p:cNvPr>
          <p:cNvSpPr txBox="1"/>
          <p:nvPr/>
        </p:nvSpPr>
        <p:spPr>
          <a:xfrm>
            <a:off x="9632864" y="3097530"/>
            <a:ext cx="1414537" cy="369332"/>
          </a:xfrm>
          <a:prstGeom prst="rect">
            <a:avLst/>
          </a:prstGeom>
          <a:noFill/>
        </p:spPr>
        <p:txBody>
          <a:bodyPr wrap="square" rtlCol="0">
            <a:spAutoFit/>
          </a:bodyPr>
          <a:lstStyle/>
          <a:p>
            <a:pPr lvl="0"/>
            <a:r>
              <a:rPr lang="es-ES" b="1" dirty="0"/>
              <a:t>$ 10.708.860</a:t>
            </a:r>
            <a:endParaRPr lang="es-CO" b="1" dirty="0"/>
          </a:p>
        </p:txBody>
      </p:sp>
      <p:sp>
        <p:nvSpPr>
          <p:cNvPr id="42" name="CuadroTexto 41">
            <a:extLst>
              <a:ext uri="{FF2B5EF4-FFF2-40B4-BE49-F238E27FC236}">
                <a16:creationId xmlns:a16="http://schemas.microsoft.com/office/drawing/2014/main" id="{C27D2126-7521-4755-8ABC-0D0E062A1B4B}"/>
              </a:ext>
            </a:extLst>
          </p:cNvPr>
          <p:cNvSpPr txBox="1"/>
          <p:nvPr/>
        </p:nvSpPr>
        <p:spPr>
          <a:xfrm>
            <a:off x="6178609" y="5931086"/>
            <a:ext cx="1394073" cy="646331"/>
          </a:xfrm>
          <a:prstGeom prst="rect">
            <a:avLst/>
          </a:prstGeom>
          <a:noFill/>
        </p:spPr>
        <p:txBody>
          <a:bodyPr wrap="square" rtlCol="0">
            <a:spAutoFit/>
          </a:bodyPr>
          <a:lstStyle/>
          <a:p>
            <a:pPr lvl="0"/>
            <a:r>
              <a:rPr lang="es-ES" b="1" dirty="0"/>
              <a:t>$ 34.455.248</a:t>
            </a:r>
            <a:endParaRPr lang="es-CO" b="1" dirty="0"/>
          </a:p>
        </p:txBody>
      </p:sp>
      <p:sp>
        <p:nvSpPr>
          <p:cNvPr id="43" name="CuadroTexto 42">
            <a:extLst>
              <a:ext uri="{FF2B5EF4-FFF2-40B4-BE49-F238E27FC236}">
                <a16:creationId xmlns:a16="http://schemas.microsoft.com/office/drawing/2014/main" id="{E562FB57-CF9D-45E3-9F8B-016CE1198AA8}"/>
              </a:ext>
            </a:extLst>
          </p:cNvPr>
          <p:cNvSpPr txBox="1"/>
          <p:nvPr/>
        </p:nvSpPr>
        <p:spPr>
          <a:xfrm>
            <a:off x="7813910" y="5943014"/>
            <a:ext cx="1324710" cy="369332"/>
          </a:xfrm>
          <a:prstGeom prst="rect">
            <a:avLst/>
          </a:prstGeom>
          <a:noFill/>
        </p:spPr>
        <p:txBody>
          <a:bodyPr wrap="square" rtlCol="0">
            <a:spAutoFit/>
          </a:bodyPr>
          <a:lstStyle/>
          <a:p>
            <a:pPr lvl="0"/>
            <a:r>
              <a:rPr lang="es-CO" b="1" dirty="0"/>
              <a:t>$ 1.387.291</a:t>
            </a:r>
          </a:p>
        </p:txBody>
      </p:sp>
      <p:sp>
        <p:nvSpPr>
          <p:cNvPr id="44" name="CuadroTexto 43">
            <a:extLst>
              <a:ext uri="{FF2B5EF4-FFF2-40B4-BE49-F238E27FC236}">
                <a16:creationId xmlns:a16="http://schemas.microsoft.com/office/drawing/2014/main" id="{254CECE4-6000-4C89-ADDD-6C59BE3C12D1}"/>
              </a:ext>
            </a:extLst>
          </p:cNvPr>
          <p:cNvSpPr txBox="1"/>
          <p:nvPr/>
        </p:nvSpPr>
        <p:spPr>
          <a:xfrm>
            <a:off x="9653330" y="5931086"/>
            <a:ext cx="1414536" cy="369332"/>
          </a:xfrm>
          <a:prstGeom prst="rect">
            <a:avLst/>
          </a:prstGeom>
          <a:noFill/>
        </p:spPr>
        <p:txBody>
          <a:bodyPr wrap="square" rtlCol="0">
            <a:spAutoFit/>
          </a:bodyPr>
          <a:lstStyle/>
          <a:p>
            <a:r>
              <a:rPr lang="es-ES" b="1" dirty="0"/>
              <a:t>$ 33.067.957</a:t>
            </a:r>
            <a:endParaRPr lang="es-CO" b="1" dirty="0"/>
          </a:p>
        </p:txBody>
      </p:sp>
      <p:sp>
        <p:nvSpPr>
          <p:cNvPr id="51" name="CuadroTexto 50">
            <a:extLst>
              <a:ext uri="{FF2B5EF4-FFF2-40B4-BE49-F238E27FC236}">
                <a16:creationId xmlns:a16="http://schemas.microsoft.com/office/drawing/2014/main" id="{BE1CC37D-3F41-4E90-914F-90531359240A}"/>
              </a:ext>
            </a:extLst>
          </p:cNvPr>
          <p:cNvSpPr txBox="1"/>
          <p:nvPr/>
        </p:nvSpPr>
        <p:spPr>
          <a:xfrm>
            <a:off x="733530" y="5926987"/>
            <a:ext cx="1414554" cy="369332"/>
          </a:xfrm>
          <a:prstGeom prst="rect">
            <a:avLst/>
          </a:prstGeom>
          <a:noFill/>
        </p:spPr>
        <p:txBody>
          <a:bodyPr wrap="square" rtlCol="0">
            <a:spAutoFit/>
          </a:bodyPr>
          <a:lstStyle/>
          <a:p>
            <a:pPr lvl="0"/>
            <a:r>
              <a:rPr lang="es-ES" b="1" dirty="0"/>
              <a:t>$ 23.723.911</a:t>
            </a:r>
            <a:endParaRPr lang="es-CO" b="1" dirty="0"/>
          </a:p>
        </p:txBody>
      </p:sp>
      <p:sp>
        <p:nvSpPr>
          <p:cNvPr id="52" name="CuadroTexto 51">
            <a:extLst>
              <a:ext uri="{FF2B5EF4-FFF2-40B4-BE49-F238E27FC236}">
                <a16:creationId xmlns:a16="http://schemas.microsoft.com/office/drawing/2014/main" id="{CE53A5A5-8924-42A1-BD72-120D85934B58}"/>
              </a:ext>
            </a:extLst>
          </p:cNvPr>
          <p:cNvSpPr txBox="1"/>
          <p:nvPr/>
        </p:nvSpPr>
        <p:spPr>
          <a:xfrm>
            <a:off x="2422121" y="5920891"/>
            <a:ext cx="1348621" cy="369332"/>
          </a:xfrm>
          <a:prstGeom prst="rect">
            <a:avLst/>
          </a:prstGeom>
          <a:noFill/>
        </p:spPr>
        <p:txBody>
          <a:bodyPr wrap="square" rtlCol="0">
            <a:spAutoFit/>
          </a:bodyPr>
          <a:lstStyle/>
          <a:p>
            <a:pPr lvl="0"/>
            <a:r>
              <a:rPr lang="es-CO" b="1" dirty="0"/>
              <a:t>$ 3.022.115</a:t>
            </a:r>
          </a:p>
        </p:txBody>
      </p:sp>
      <p:sp>
        <p:nvSpPr>
          <p:cNvPr id="53" name="CuadroTexto 52">
            <a:extLst>
              <a:ext uri="{FF2B5EF4-FFF2-40B4-BE49-F238E27FC236}">
                <a16:creationId xmlns:a16="http://schemas.microsoft.com/office/drawing/2014/main" id="{A6CC052E-376B-4565-89E4-0E2417CDE63B}"/>
              </a:ext>
            </a:extLst>
          </p:cNvPr>
          <p:cNvSpPr txBox="1"/>
          <p:nvPr/>
        </p:nvSpPr>
        <p:spPr>
          <a:xfrm>
            <a:off x="4208249" y="5926987"/>
            <a:ext cx="1414551" cy="369332"/>
          </a:xfrm>
          <a:prstGeom prst="rect">
            <a:avLst/>
          </a:prstGeom>
          <a:noFill/>
        </p:spPr>
        <p:txBody>
          <a:bodyPr wrap="square" rtlCol="0">
            <a:spAutoFit/>
          </a:bodyPr>
          <a:lstStyle/>
          <a:p>
            <a:pPr lvl="0"/>
            <a:r>
              <a:rPr lang="es-ES" b="1" dirty="0"/>
              <a:t>$ 20.701.796</a:t>
            </a:r>
            <a:endParaRPr lang="es-CO" b="1" dirty="0"/>
          </a:p>
        </p:txBody>
      </p:sp>
      <p:sp>
        <p:nvSpPr>
          <p:cNvPr id="54" name="CuadroTexto 53">
            <a:extLst>
              <a:ext uri="{FF2B5EF4-FFF2-40B4-BE49-F238E27FC236}">
                <a16:creationId xmlns:a16="http://schemas.microsoft.com/office/drawing/2014/main" id="{BD49B09D-892C-4285-8BBB-1B5C94C191FA}"/>
              </a:ext>
            </a:extLst>
          </p:cNvPr>
          <p:cNvSpPr txBox="1"/>
          <p:nvPr/>
        </p:nvSpPr>
        <p:spPr>
          <a:xfrm>
            <a:off x="146466" y="6256382"/>
            <a:ext cx="3505974" cy="523220"/>
          </a:xfrm>
          <a:prstGeom prst="rect">
            <a:avLst/>
          </a:prstGeom>
          <a:noFill/>
        </p:spPr>
        <p:txBody>
          <a:bodyPr wrap="square" rtlCol="0">
            <a:spAutoFit/>
          </a:bodyPr>
          <a:lstStyle/>
          <a:p>
            <a:r>
              <a:rPr lang="es-ES" sz="1400" b="1" dirty="0"/>
              <a:t>*Cifras expresado en miles de pesos (2019)</a:t>
            </a:r>
            <a:endParaRPr lang="es-CO" sz="1400" b="1" dirty="0"/>
          </a:p>
          <a:p>
            <a:r>
              <a:rPr lang="es-ES" sz="1400" dirty="0">
                <a:solidFill>
                  <a:srgbClr val="A9A8A9"/>
                </a:solidFill>
                <a:latin typeface="Lato Regular"/>
                <a:cs typeface="Lato Regular"/>
              </a:rPr>
              <a:t> </a:t>
            </a:r>
          </a:p>
        </p:txBody>
      </p:sp>
      <p:grpSp>
        <p:nvGrpSpPr>
          <p:cNvPr id="55" name="Grupo 54">
            <a:extLst>
              <a:ext uri="{FF2B5EF4-FFF2-40B4-BE49-F238E27FC236}">
                <a16:creationId xmlns:a16="http://schemas.microsoft.com/office/drawing/2014/main" id="{6EF31886-6DC8-4E07-8C3B-85A9670134EF}"/>
              </a:ext>
            </a:extLst>
          </p:cNvPr>
          <p:cNvGrpSpPr/>
          <p:nvPr/>
        </p:nvGrpSpPr>
        <p:grpSpPr>
          <a:xfrm>
            <a:off x="997917" y="1971048"/>
            <a:ext cx="9977063" cy="3844922"/>
            <a:chOff x="811262" y="1920714"/>
            <a:chExt cx="9977063" cy="3844922"/>
          </a:xfrm>
        </p:grpSpPr>
        <p:pic>
          <p:nvPicPr>
            <p:cNvPr id="56" name="Imagen 55">
              <a:extLst>
                <a:ext uri="{FF2B5EF4-FFF2-40B4-BE49-F238E27FC236}">
                  <a16:creationId xmlns:a16="http://schemas.microsoft.com/office/drawing/2014/main" id="{A6978C33-AE6A-4465-963C-5F8238881E6E}"/>
                </a:ext>
              </a:extLst>
            </p:cNvPr>
            <p:cNvPicPr>
              <a:picLocks noChangeAspect="1"/>
            </p:cNvPicPr>
            <p:nvPr/>
          </p:nvPicPr>
          <p:blipFill rotWithShape="1">
            <a:blip r:embed="rId7"/>
            <a:srcRect l="72901" t="29076"/>
            <a:stretch/>
          </p:blipFill>
          <p:spPr>
            <a:xfrm>
              <a:off x="811262" y="1952473"/>
              <a:ext cx="807910" cy="1087641"/>
            </a:xfrm>
            <a:prstGeom prst="rect">
              <a:avLst/>
            </a:prstGeom>
          </p:spPr>
        </p:pic>
        <p:pic>
          <p:nvPicPr>
            <p:cNvPr id="57" name="Imagen 56">
              <a:extLst>
                <a:ext uri="{FF2B5EF4-FFF2-40B4-BE49-F238E27FC236}">
                  <a16:creationId xmlns:a16="http://schemas.microsoft.com/office/drawing/2014/main" id="{047793A5-3E6F-4604-B76B-BDBEF6060C74}"/>
                </a:ext>
              </a:extLst>
            </p:cNvPr>
            <p:cNvPicPr>
              <a:picLocks noChangeAspect="1"/>
            </p:cNvPicPr>
            <p:nvPr/>
          </p:nvPicPr>
          <p:blipFill>
            <a:blip r:embed="rId8"/>
            <a:stretch>
              <a:fillRect/>
            </a:stretch>
          </p:blipFill>
          <p:spPr>
            <a:xfrm>
              <a:off x="2696763" y="2028505"/>
              <a:ext cx="499443" cy="496881"/>
            </a:xfrm>
            <a:prstGeom prst="rect">
              <a:avLst/>
            </a:prstGeom>
          </p:spPr>
        </p:pic>
        <p:pic>
          <p:nvPicPr>
            <p:cNvPr id="58" name="Picture 2" descr="Resultado de imagen de patrimonio icono">
              <a:extLst>
                <a:ext uri="{FF2B5EF4-FFF2-40B4-BE49-F238E27FC236}">
                  <a16:creationId xmlns:a16="http://schemas.microsoft.com/office/drawing/2014/main" id="{8B8822EE-7FCD-4F16-AB41-63E4D7486D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5587" y="2002700"/>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59" name="CuadroTexto 58">
              <a:extLst>
                <a:ext uri="{FF2B5EF4-FFF2-40B4-BE49-F238E27FC236}">
                  <a16:creationId xmlns:a16="http://schemas.microsoft.com/office/drawing/2014/main" id="{17DB87BA-F314-4F58-AEC3-93F389B2CA91}"/>
                </a:ext>
              </a:extLst>
            </p:cNvPr>
            <p:cNvSpPr txBox="1"/>
            <p:nvPr/>
          </p:nvSpPr>
          <p:spPr>
            <a:xfrm>
              <a:off x="2564300" y="2530960"/>
              <a:ext cx="740747" cy="461665"/>
            </a:xfrm>
            <a:prstGeom prst="rect">
              <a:avLst/>
            </a:prstGeom>
            <a:noFill/>
          </p:spPr>
          <p:txBody>
            <a:bodyPr wrap="square" rtlCol="0">
              <a:spAutoFit/>
            </a:bodyPr>
            <a:lstStyle/>
            <a:p>
              <a:pPr algn="ctr"/>
              <a:r>
                <a:rPr lang="es-CO" sz="1200" b="1" dirty="0"/>
                <a:t>TOTAL PASIVO</a:t>
              </a:r>
            </a:p>
          </p:txBody>
        </p:sp>
        <p:sp>
          <p:nvSpPr>
            <p:cNvPr id="60" name="CuadroTexto 59">
              <a:extLst>
                <a:ext uri="{FF2B5EF4-FFF2-40B4-BE49-F238E27FC236}">
                  <a16:creationId xmlns:a16="http://schemas.microsoft.com/office/drawing/2014/main" id="{9410B093-DF96-4A05-9956-B0F8F6802239}"/>
                </a:ext>
              </a:extLst>
            </p:cNvPr>
            <p:cNvSpPr txBox="1"/>
            <p:nvPr/>
          </p:nvSpPr>
          <p:spPr>
            <a:xfrm>
              <a:off x="4209843" y="2548461"/>
              <a:ext cx="1034617" cy="461665"/>
            </a:xfrm>
            <a:prstGeom prst="rect">
              <a:avLst/>
            </a:prstGeom>
            <a:noFill/>
          </p:spPr>
          <p:txBody>
            <a:bodyPr wrap="square" rtlCol="0">
              <a:spAutoFit/>
            </a:bodyPr>
            <a:lstStyle/>
            <a:p>
              <a:pPr algn="ctr"/>
              <a:r>
                <a:rPr lang="es-CO" sz="1200" b="1" dirty="0"/>
                <a:t>TOTAL PATRIMONIO</a:t>
              </a:r>
            </a:p>
          </p:txBody>
        </p:sp>
        <p:pic>
          <p:nvPicPr>
            <p:cNvPr id="61" name="Imagen 60">
              <a:extLst>
                <a:ext uri="{FF2B5EF4-FFF2-40B4-BE49-F238E27FC236}">
                  <a16:creationId xmlns:a16="http://schemas.microsoft.com/office/drawing/2014/main" id="{2CA1F53B-10F6-40E6-B680-755334738558}"/>
                </a:ext>
              </a:extLst>
            </p:cNvPr>
            <p:cNvPicPr>
              <a:picLocks noChangeAspect="1"/>
            </p:cNvPicPr>
            <p:nvPr/>
          </p:nvPicPr>
          <p:blipFill rotWithShape="1">
            <a:blip r:embed="rId7"/>
            <a:srcRect l="72901" t="29076"/>
            <a:stretch/>
          </p:blipFill>
          <p:spPr>
            <a:xfrm>
              <a:off x="811262" y="4677995"/>
              <a:ext cx="807910" cy="1087641"/>
            </a:xfrm>
            <a:prstGeom prst="rect">
              <a:avLst/>
            </a:prstGeom>
          </p:spPr>
        </p:pic>
        <p:pic>
          <p:nvPicPr>
            <p:cNvPr id="62" name="Imagen 61">
              <a:extLst>
                <a:ext uri="{FF2B5EF4-FFF2-40B4-BE49-F238E27FC236}">
                  <a16:creationId xmlns:a16="http://schemas.microsoft.com/office/drawing/2014/main" id="{DA78FD95-0CB6-4C9E-8779-12CCBE3AA287}"/>
                </a:ext>
              </a:extLst>
            </p:cNvPr>
            <p:cNvPicPr>
              <a:picLocks noChangeAspect="1"/>
            </p:cNvPicPr>
            <p:nvPr/>
          </p:nvPicPr>
          <p:blipFill>
            <a:blip r:embed="rId8"/>
            <a:stretch>
              <a:fillRect/>
            </a:stretch>
          </p:blipFill>
          <p:spPr>
            <a:xfrm>
              <a:off x="2696763" y="4754027"/>
              <a:ext cx="499443" cy="496881"/>
            </a:xfrm>
            <a:prstGeom prst="rect">
              <a:avLst/>
            </a:prstGeom>
          </p:spPr>
        </p:pic>
        <p:pic>
          <p:nvPicPr>
            <p:cNvPr id="63" name="Picture 2" descr="Resultado de imagen de patrimonio icono">
              <a:extLst>
                <a:ext uri="{FF2B5EF4-FFF2-40B4-BE49-F238E27FC236}">
                  <a16:creationId xmlns:a16="http://schemas.microsoft.com/office/drawing/2014/main" id="{30B92B9A-611C-4239-A137-823A83181F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5587" y="4728222"/>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64" name="CuadroTexto 63">
              <a:extLst>
                <a:ext uri="{FF2B5EF4-FFF2-40B4-BE49-F238E27FC236}">
                  <a16:creationId xmlns:a16="http://schemas.microsoft.com/office/drawing/2014/main" id="{B2F63658-58D9-4646-837B-6541B9D4A134}"/>
                </a:ext>
              </a:extLst>
            </p:cNvPr>
            <p:cNvSpPr txBox="1"/>
            <p:nvPr/>
          </p:nvSpPr>
          <p:spPr>
            <a:xfrm>
              <a:off x="2564300" y="5256482"/>
              <a:ext cx="740747" cy="461665"/>
            </a:xfrm>
            <a:prstGeom prst="rect">
              <a:avLst/>
            </a:prstGeom>
            <a:noFill/>
          </p:spPr>
          <p:txBody>
            <a:bodyPr wrap="square" rtlCol="0">
              <a:spAutoFit/>
            </a:bodyPr>
            <a:lstStyle/>
            <a:p>
              <a:pPr algn="ctr"/>
              <a:r>
                <a:rPr lang="es-CO" sz="1200" b="1" dirty="0"/>
                <a:t>TOTAL PASIVO</a:t>
              </a:r>
            </a:p>
          </p:txBody>
        </p:sp>
        <p:sp>
          <p:nvSpPr>
            <p:cNvPr id="65" name="CuadroTexto 64">
              <a:extLst>
                <a:ext uri="{FF2B5EF4-FFF2-40B4-BE49-F238E27FC236}">
                  <a16:creationId xmlns:a16="http://schemas.microsoft.com/office/drawing/2014/main" id="{5F10AAEB-35A9-4013-9C81-809D4E811250}"/>
                </a:ext>
              </a:extLst>
            </p:cNvPr>
            <p:cNvSpPr txBox="1"/>
            <p:nvPr/>
          </p:nvSpPr>
          <p:spPr>
            <a:xfrm>
              <a:off x="4209843" y="5273983"/>
              <a:ext cx="1034617" cy="461665"/>
            </a:xfrm>
            <a:prstGeom prst="rect">
              <a:avLst/>
            </a:prstGeom>
            <a:noFill/>
          </p:spPr>
          <p:txBody>
            <a:bodyPr wrap="square" rtlCol="0">
              <a:spAutoFit/>
            </a:bodyPr>
            <a:lstStyle/>
            <a:p>
              <a:pPr algn="ctr"/>
              <a:r>
                <a:rPr lang="es-CO" sz="1200" b="1" dirty="0"/>
                <a:t>TOTAL PATRIMONIO</a:t>
              </a:r>
            </a:p>
          </p:txBody>
        </p:sp>
        <p:pic>
          <p:nvPicPr>
            <p:cNvPr id="66" name="Imagen 65">
              <a:extLst>
                <a:ext uri="{FF2B5EF4-FFF2-40B4-BE49-F238E27FC236}">
                  <a16:creationId xmlns:a16="http://schemas.microsoft.com/office/drawing/2014/main" id="{0B9632A5-010C-4206-A77D-8F02E2FB8CAD}"/>
                </a:ext>
              </a:extLst>
            </p:cNvPr>
            <p:cNvPicPr>
              <a:picLocks noChangeAspect="1"/>
            </p:cNvPicPr>
            <p:nvPr/>
          </p:nvPicPr>
          <p:blipFill rotWithShape="1">
            <a:blip r:embed="rId7"/>
            <a:srcRect l="72901" t="29076"/>
            <a:stretch/>
          </p:blipFill>
          <p:spPr>
            <a:xfrm>
              <a:off x="6355127" y="1920714"/>
              <a:ext cx="807910" cy="1087641"/>
            </a:xfrm>
            <a:prstGeom prst="rect">
              <a:avLst/>
            </a:prstGeom>
          </p:spPr>
        </p:pic>
        <p:pic>
          <p:nvPicPr>
            <p:cNvPr id="67" name="Imagen 66">
              <a:extLst>
                <a:ext uri="{FF2B5EF4-FFF2-40B4-BE49-F238E27FC236}">
                  <a16:creationId xmlns:a16="http://schemas.microsoft.com/office/drawing/2014/main" id="{91F79BD5-3BB6-4E9E-8628-09E3A9C7A8D2}"/>
                </a:ext>
              </a:extLst>
            </p:cNvPr>
            <p:cNvPicPr>
              <a:picLocks noChangeAspect="1"/>
            </p:cNvPicPr>
            <p:nvPr/>
          </p:nvPicPr>
          <p:blipFill>
            <a:blip r:embed="rId8"/>
            <a:stretch>
              <a:fillRect/>
            </a:stretch>
          </p:blipFill>
          <p:spPr>
            <a:xfrm>
              <a:off x="8240628" y="1996746"/>
              <a:ext cx="499443" cy="496881"/>
            </a:xfrm>
            <a:prstGeom prst="rect">
              <a:avLst/>
            </a:prstGeom>
          </p:spPr>
        </p:pic>
        <p:pic>
          <p:nvPicPr>
            <p:cNvPr id="68" name="Picture 2" descr="Resultado de imagen de patrimonio icono">
              <a:extLst>
                <a:ext uri="{FF2B5EF4-FFF2-40B4-BE49-F238E27FC236}">
                  <a16:creationId xmlns:a16="http://schemas.microsoft.com/office/drawing/2014/main" id="{2DF50EF9-181C-48AF-B4B9-33986CA994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9452" y="1970941"/>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69" name="CuadroTexto 68">
              <a:extLst>
                <a:ext uri="{FF2B5EF4-FFF2-40B4-BE49-F238E27FC236}">
                  <a16:creationId xmlns:a16="http://schemas.microsoft.com/office/drawing/2014/main" id="{2A771BD7-7560-4037-90CE-24ED13E508A9}"/>
                </a:ext>
              </a:extLst>
            </p:cNvPr>
            <p:cNvSpPr txBox="1"/>
            <p:nvPr/>
          </p:nvSpPr>
          <p:spPr>
            <a:xfrm>
              <a:off x="8108165" y="2499201"/>
              <a:ext cx="740747" cy="461665"/>
            </a:xfrm>
            <a:prstGeom prst="rect">
              <a:avLst/>
            </a:prstGeom>
            <a:noFill/>
          </p:spPr>
          <p:txBody>
            <a:bodyPr wrap="square" rtlCol="0">
              <a:spAutoFit/>
            </a:bodyPr>
            <a:lstStyle/>
            <a:p>
              <a:pPr algn="ctr"/>
              <a:r>
                <a:rPr lang="es-CO" sz="1200" b="1" dirty="0"/>
                <a:t>TOTAL PASIVO</a:t>
              </a:r>
            </a:p>
          </p:txBody>
        </p:sp>
        <p:sp>
          <p:nvSpPr>
            <p:cNvPr id="70" name="CuadroTexto 69">
              <a:extLst>
                <a:ext uri="{FF2B5EF4-FFF2-40B4-BE49-F238E27FC236}">
                  <a16:creationId xmlns:a16="http://schemas.microsoft.com/office/drawing/2014/main" id="{D1C5B44E-938A-4899-8966-772F1762E9FE}"/>
                </a:ext>
              </a:extLst>
            </p:cNvPr>
            <p:cNvSpPr txBox="1"/>
            <p:nvPr/>
          </p:nvSpPr>
          <p:spPr>
            <a:xfrm>
              <a:off x="9753708" y="2516702"/>
              <a:ext cx="1034617" cy="461665"/>
            </a:xfrm>
            <a:prstGeom prst="rect">
              <a:avLst/>
            </a:prstGeom>
            <a:noFill/>
          </p:spPr>
          <p:txBody>
            <a:bodyPr wrap="square" rtlCol="0">
              <a:spAutoFit/>
            </a:bodyPr>
            <a:lstStyle/>
            <a:p>
              <a:pPr algn="ctr"/>
              <a:r>
                <a:rPr lang="es-CO" sz="1200" b="1" dirty="0"/>
                <a:t>TOTAL PATRIMONIO</a:t>
              </a:r>
            </a:p>
          </p:txBody>
        </p:sp>
        <p:pic>
          <p:nvPicPr>
            <p:cNvPr id="71" name="Imagen 70">
              <a:extLst>
                <a:ext uri="{FF2B5EF4-FFF2-40B4-BE49-F238E27FC236}">
                  <a16:creationId xmlns:a16="http://schemas.microsoft.com/office/drawing/2014/main" id="{281A8C58-4D61-4DC4-A963-B46CC191DB6F}"/>
                </a:ext>
              </a:extLst>
            </p:cNvPr>
            <p:cNvPicPr>
              <a:picLocks noChangeAspect="1"/>
            </p:cNvPicPr>
            <p:nvPr/>
          </p:nvPicPr>
          <p:blipFill rotWithShape="1">
            <a:blip r:embed="rId7"/>
            <a:srcRect l="72901" t="29076"/>
            <a:stretch/>
          </p:blipFill>
          <p:spPr>
            <a:xfrm>
              <a:off x="6355127" y="4646236"/>
              <a:ext cx="807910" cy="1087641"/>
            </a:xfrm>
            <a:prstGeom prst="rect">
              <a:avLst/>
            </a:prstGeom>
          </p:spPr>
        </p:pic>
        <p:pic>
          <p:nvPicPr>
            <p:cNvPr id="72" name="Imagen 71">
              <a:extLst>
                <a:ext uri="{FF2B5EF4-FFF2-40B4-BE49-F238E27FC236}">
                  <a16:creationId xmlns:a16="http://schemas.microsoft.com/office/drawing/2014/main" id="{9E7CB483-2C74-4C85-A632-E4F051DDDEB3}"/>
                </a:ext>
              </a:extLst>
            </p:cNvPr>
            <p:cNvPicPr>
              <a:picLocks noChangeAspect="1"/>
            </p:cNvPicPr>
            <p:nvPr/>
          </p:nvPicPr>
          <p:blipFill>
            <a:blip r:embed="rId8"/>
            <a:stretch>
              <a:fillRect/>
            </a:stretch>
          </p:blipFill>
          <p:spPr>
            <a:xfrm>
              <a:off x="8240628" y="4722268"/>
              <a:ext cx="499443" cy="496881"/>
            </a:xfrm>
            <a:prstGeom prst="rect">
              <a:avLst/>
            </a:prstGeom>
          </p:spPr>
        </p:pic>
        <p:pic>
          <p:nvPicPr>
            <p:cNvPr id="73" name="Picture 2" descr="Resultado de imagen de patrimonio icono">
              <a:extLst>
                <a:ext uri="{FF2B5EF4-FFF2-40B4-BE49-F238E27FC236}">
                  <a16:creationId xmlns:a16="http://schemas.microsoft.com/office/drawing/2014/main" id="{5A116C8B-8959-476B-B5DB-4E243363A8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09452" y="4696463"/>
              <a:ext cx="499441" cy="499441"/>
            </a:xfrm>
            <a:prstGeom prst="rect">
              <a:avLst/>
            </a:prstGeom>
            <a:noFill/>
            <a:extLst>
              <a:ext uri="{909E8E84-426E-40DD-AFC4-6F175D3DCCD1}">
                <a14:hiddenFill xmlns:a14="http://schemas.microsoft.com/office/drawing/2010/main">
                  <a:solidFill>
                    <a:srgbClr val="FFFFFF"/>
                  </a:solidFill>
                </a14:hiddenFill>
              </a:ext>
            </a:extLst>
          </p:spPr>
        </p:pic>
        <p:sp>
          <p:nvSpPr>
            <p:cNvPr id="74" name="CuadroTexto 73">
              <a:extLst>
                <a:ext uri="{FF2B5EF4-FFF2-40B4-BE49-F238E27FC236}">
                  <a16:creationId xmlns:a16="http://schemas.microsoft.com/office/drawing/2014/main" id="{50030A9D-E35B-4AE8-B682-C506F389BC1B}"/>
                </a:ext>
              </a:extLst>
            </p:cNvPr>
            <p:cNvSpPr txBox="1"/>
            <p:nvPr/>
          </p:nvSpPr>
          <p:spPr>
            <a:xfrm>
              <a:off x="8108165" y="5224723"/>
              <a:ext cx="740747" cy="461665"/>
            </a:xfrm>
            <a:prstGeom prst="rect">
              <a:avLst/>
            </a:prstGeom>
            <a:noFill/>
          </p:spPr>
          <p:txBody>
            <a:bodyPr wrap="square" rtlCol="0">
              <a:spAutoFit/>
            </a:bodyPr>
            <a:lstStyle/>
            <a:p>
              <a:pPr algn="ctr"/>
              <a:r>
                <a:rPr lang="es-CO" sz="1200" b="1" dirty="0"/>
                <a:t>TOTAL PASIVO</a:t>
              </a:r>
            </a:p>
          </p:txBody>
        </p:sp>
        <p:sp>
          <p:nvSpPr>
            <p:cNvPr id="75" name="CuadroTexto 74">
              <a:extLst>
                <a:ext uri="{FF2B5EF4-FFF2-40B4-BE49-F238E27FC236}">
                  <a16:creationId xmlns:a16="http://schemas.microsoft.com/office/drawing/2014/main" id="{B4CD2797-2E9A-448C-9C07-7AEA7C64F165}"/>
                </a:ext>
              </a:extLst>
            </p:cNvPr>
            <p:cNvSpPr txBox="1"/>
            <p:nvPr/>
          </p:nvSpPr>
          <p:spPr>
            <a:xfrm>
              <a:off x="9753708" y="5242224"/>
              <a:ext cx="1034617" cy="461665"/>
            </a:xfrm>
            <a:prstGeom prst="rect">
              <a:avLst/>
            </a:prstGeom>
            <a:noFill/>
          </p:spPr>
          <p:txBody>
            <a:bodyPr wrap="square" rtlCol="0">
              <a:spAutoFit/>
            </a:bodyPr>
            <a:lstStyle/>
            <a:p>
              <a:pPr algn="ctr"/>
              <a:r>
                <a:rPr lang="es-CO" sz="1200" b="1" dirty="0"/>
                <a:t>TOTAL PATRIMONIO</a:t>
              </a:r>
            </a:p>
          </p:txBody>
        </p:sp>
      </p:grpSp>
    </p:spTree>
    <p:extLst>
      <p:ext uri="{BB962C8B-B14F-4D97-AF65-F5344CB8AC3E}">
        <p14:creationId xmlns:p14="http://schemas.microsoft.com/office/powerpoint/2010/main" val="814338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5" name="Rectángulo 4">
            <a:extLst>
              <a:ext uri="{FF2B5EF4-FFF2-40B4-BE49-F238E27FC236}">
                <a16:creationId xmlns:a16="http://schemas.microsoft.com/office/drawing/2014/main" id="{87B91BC7-71C0-4D2F-BD48-4883381621B2}"/>
              </a:ext>
            </a:extLst>
          </p:cNvPr>
          <p:cNvSpPr/>
          <p:nvPr/>
        </p:nvSpPr>
        <p:spPr>
          <a:xfrm>
            <a:off x="2795191" y="897255"/>
            <a:ext cx="5529271" cy="523220"/>
          </a:xfrm>
          <a:prstGeom prst="rect">
            <a:avLst/>
          </a:prstGeom>
        </p:spPr>
        <p:txBody>
          <a:bodyPr wrap="none">
            <a:spAutoFit/>
          </a:bodyPr>
          <a:lstStyle/>
          <a:p>
            <a:r>
              <a:rPr lang="es-CO" sz="2800" b="1" dirty="0">
                <a:solidFill>
                  <a:srgbClr val="000A8B"/>
                </a:solidFill>
              </a:rPr>
              <a:t>VENTAS DE DERECHOS FIDUCIARIOS</a:t>
            </a:r>
          </a:p>
        </p:txBody>
      </p:sp>
      <p:graphicFrame>
        <p:nvGraphicFramePr>
          <p:cNvPr id="3" name="Diagrama 2">
            <a:extLst>
              <a:ext uri="{FF2B5EF4-FFF2-40B4-BE49-F238E27FC236}">
                <a16:creationId xmlns:a16="http://schemas.microsoft.com/office/drawing/2014/main" id="{28907BAB-DF03-41A8-942D-4AADEEB66D19}"/>
              </a:ext>
            </a:extLst>
          </p:cNvPr>
          <p:cNvGraphicFramePr/>
          <p:nvPr/>
        </p:nvGraphicFramePr>
        <p:xfrm>
          <a:off x="938631" y="1440556"/>
          <a:ext cx="2286000" cy="46977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Diagrama 3">
            <a:extLst>
              <a:ext uri="{FF2B5EF4-FFF2-40B4-BE49-F238E27FC236}">
                <a16:creationId xmlns:a16="http://schemas.microsoft.com/office/drawing/2014/main" id="{EB204ED5-28FA-4501-82D6-D3C51ECA6AD4}"/>
              </a:ext>
            </a:extLst>
          </p:cNvPr>
          <p:cNvGraphicFramePr/>
          <p:nvPr/>
        </p:nvGraphicFramePr>
        <p:xfrm>
          <a:off x="6626903" y="1420475"/>
          <a:ext cx="4987246" cy="49980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7" name="Gráfico 6" descr="Ciudad">
            <a:extLst>
              <a:ext uri="{FF2B5EF4-FFF2-40B4-BE49-F238E27FC236}">
                <a16:creationId xmlns:a16="http://schemas.microsoft.com/office/drawing/2014/main" id="{77AB6B9A-7ABF-4F5C-8E01-33CF400EB3B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80878" y="1775534"/>
            <a:ext cx="1278383" cy="1283995"/>
          </a:xfrm>
          <a:prstGeom prst="rect">
            <a:avLst/>
          </a:prstGeom>
        </p:spPr>
      </p:pic>
      <p:pic>
        <p:nvPicPr>
          <p:cNvPr id="11" name="Gráfico 10" descr="Apretón de manos">
            <a:extLst>
              <a:ext uri="{FF2B5EF4-FFF2-40B4-BE49-F238E27FC236}">
                <a16:creationId xmlns:a16="http://schemas.microsoft.com/office/drawing/2014/main" id="{57C6FB5E-39DF-4C9F-9AA2-4601B71F02E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678532" y="3362577"/>
            <a:ext cx="1180730" cy="1129524"/>
          </a:xfrm>
          <a:prstGeom prst="rect">
            <a:avLst/>
          </a:prstGeom>
        </p:spPr>
      </p:pic>
      <p:pic>
        <p:nvPicPr>
          <p:cNvPr id="13" name="Gráfico 12" descr="Gráfico de barras con tendencia alcista">
            <a:extLst>
              <a:ext uri="{FF2B5EF4-FFF2-40B4-BE49-F238E27FC236}">
                <a16:creationId xmlns:a16="http://schemas.microsoft.com/office/drawing/2014/main" id="{D3DB7861-1FCF-4171-931F-C730496A209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580878" y="4717540"/>
            <a:ext cx="1384916" cy="1203841"/>
          </a:xfrm>
          <a:prstGeom prst="rect">
            <a:avLst/>
          </a:prstGeom>
        </p:spPr>
      </p:pic>
    </p:spTree>
    <p:extLst>
      <p:ext uri="{BB962C8B-B14F-4D97-AF65-F5344CB8AC3E}">
        <p14:creationId xmlns:p14="http://schemas.microsoft.com/office/powerpoint/2010/main" val="41987544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1143000" y="992596"/>
            <a:ext cx="9143999" cy="707886"/>
          </a:xfrm>
          <a:prstGeom prst="rect">
            <a:avLst/>
          </a:prstGeom>
          <a:noFill/>
        </p:spPr>
        <p:txBody>
          <a:bodyPr wrap="square" rtlCol="0">
            <a:spAutoFit/>
          </a:bodyPr>
          <a:lstStyle/>
          <a:p>
            <a:pPr algn="ctr"/>
            <a:r>
              <a:rPr lang="es-ES" sz="4000" b="1" dirty="0">
                <a:solidFill>
                  <a:srgbClr val="000A8B"/>
                </a:solidFill>
              </a:rPr>
              <a:t>C.I CALIZAS Y MINERALES S.A</a:t>
            </a:r>
          </a:p>
        </p:txBody>
      </p:sp>
      <p:graphicFrame>
        <p:nvGraphicFramePr>
          <p:cNvPr id="6" name="Diagrama 5">
            <a:extLst>
              <a:ext uri="{FF2B5EF4-FFF2-40B4-BE49-F238E27FC236}">
                <a16:creationId xmlns:a16="http://schemas.microsoft.com/office/drawing/2014/main" id="{D9404BA0-2289-452D-AF2C-DD9C2431AAED}"/>
              </a:ext>
            </a:extLst>
          </p:cNvPr>
          <p:cNvGraphicFramePr/>
          <p:nvPr/>
        </p:nvGraphicFramePr>
        <p:xfrm>
          <a:off x="58167" y="1907265"/>
          <a:ext cx="8775700" cy="36569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C0A043DE-83EF-4DD7-A543-CDE71DBFBABE}"/>
              </a:ext>
            </a:extLst>
          </p:cNvPr>
          <p:cNvSpPr txBox="1"/>
          <p:nvPr/>
        </p:nvSpPr>
        <p:spPr>
          <a:xfrm>
            <a:off x="8298126" y="3842417"/>
            <a:ext cx="2743200" cy="534158"/>
          </a:xfrm>
          <a:prstGeom prst="rect">
            <a:avLst/>
          </a:prstGeom>
          <a:noFill/>
        </p:spPr>
        <p:txBody>
          <a:bodyPr wrap="square" rtlCol="0">
            <a:spAutoFit/>
          </a:bodyPr>
          <a:lstStyle/>
          <a:p>
            <a:r>
              <a:rPr lang="es-CO" b="1" dirty="0">
                <a:solidFill>
                  <a:schemeClr val="accent1">
                    <a:lumMod val="50000"/>
                  </a:schemeClr>
                </a:solidFill>
              </a:rPr>
              <a:t>950 toneladas de Cemento al año</a:t>
            </a:r>
            <a:endParaRPr lang="en-US" b="1" dirty="0">
              <a:solidFill>
                <a:schemeClr val="accent1">
                  <a:lumMod val="50000"/>
                </a:schemeClr>
              </a:solidFill>
            </a:endParaRPr>
          </a:p>
        </p:txBody>
      </p:sp>
      <p:sp>
        <p:nvSpPr>
          <p:cNvPr id="12" name="CuadroTexto 11">
            <a:extLst>
              <a:ext uri="{FF2B5EF4-FFF2-40B4-BE49-F238E27FC236}">
                <a16:creationId xmlns:a16="http://schemas.microsoft.com/office/drawing/2014/main" id="{5168E053-A9DC-47F6-883C-DA93677B9AE1}"/>
              </a:ext>
            </a:extLst>
          </p:cNvPr>
          <p:cNvSpPr txBox="1"/>
          <p:nvPr/>
        </p:nvSpPr>
        <p:spPr>
          <a:xfrm>
            <a:off x="8892034" y="4618559"/>
            <a:ext cx="3299966" cy="1220932"/>
          </a:xfrm>
          <a:prstGeom prst="rect">
            <a:avLst/>
          </a:prstGeom>
          <a:noFill/>
        </p:spPr>
        <p:txBody>
          <a:bodyPr wrap="square" rtlCol="0">
            <a:spAutoFit/>
          </a:bodyPr>
          <a:lstStyle/>
          <a:p>
            <a:r>
              <a:rPr lang="es-CO" b="1" dirty="0">
                <a:solidFill>
                  <a:schemeClr val="accent1">
                    <a:lumMod val="50000"/>
                  </a:schemeClr>
                </a:solidFill>
              </a:rPr>
              <a:t>Diferencias entre polígono aprobado y planta de operación - opción más cercana: aprobación de una ZF contigua a favor de Cemex.</a:t>
            </a:r>
            <a:endParaRPr lang="en-US" b="1" dirty="0">
              <a:solidFill>
                <a:schemeClr val="accent1">
                  <a:lumMod val="50000"/>
                </a:schemeClr>
              </a:solidFill>
            </a:endParaRPr>
          </a:p>
        </p:txBody>
      </p:sp>
      <p:sp>
        <p:nvSpPr>
          <p:cNvPr id="13" name="CuadroTexto 12">
            <a:extLst>
              <a:ext uri="{FF2B5EF4-FFF2-40B4-BE49-F238E27FC236}">
                <a16:creationId xmlns:a16="http://schemas.microsoft.com/office/drawing/2014/main" id="{410E8567-119B-4BBC-BA80-8F5B91113BD1}"/>
              </a:ext>
            </a:extLst>
          </p:cNvPr>
          <p:cNvSpPr txBox="1"/>
          <p:nvPr/>
        </p:nvSpPr>
        <p:spPr>
          <a:xfrm>
            <a:off x="7796814" y="2916851"/>
            <a:ext cx="3745825" cy="534158"/>
          </a:xfrm>
          <a:prstGeom prst="rect">
            <a:avLst/>
          </a:prstGeom>
          <a:noFill/>
        </p:spPr>
        <p:txBody>
          <a:bodyPr wrap="square" rtlCol="0">
            <a:spAutoFit/>
          </a:bodyPr>
          <a:lstStyle/>
          <a:p>
            <a:r>
              <a:rPr lang="es-CO" b="1" dirty="0">
                <a:solidFill>
                  <a:schemeClr val="accent1">
                    <a:lumMod val="50000"/>
                  </a:schemeClr>
                </a:solidFill>
              </a:rPr>
              <a:t>Licencia ambiental de explotación Minera – Habilitación Zona Franca</a:t>
            </a:r>
            <a:endParaRPr lang="en-US" b="1" dirty="0">
              <a:solidFill>
                <a:schemeClr val="accent1">
                  <a:lumMod val="50000"/>
                </a:schemeClr>
              </a:solidFill>
            </a:endParaRPr>
          </a:p>
        </p:txBody>
      </p:sp>
      <p:sp>
        <p:nvSpPr>
          <p:cNvPr id="15" name="CuadroTexto 14">
            <a:extLst>
              <a:ext uri="{FF2B5EF4-FFF2-40B4-BE49-F238E27FC236}">
                <a16:creationId xmlns:a16="http://schemas.microsoft.com/office/drawing/2014/main" id="{05221A37-4369-442F-B12B-0244E5D0C94B}"/>
              </a:ext>
            </a:extLst>
          </p:cNvPr>
          <p:cNvSpPr txBox="1"/>
          <p:nvPr/>
        </p:nvSpPr>
        <p:spPr>
          <a:xfrm>
            <a:off x="7115697" y="2169482"/>
            <a:ext cx="3389888" cy="305233"/>
          </a:xfrm>
          <a:prstGeom prst="rect">
            <a:avLst/>
          </a:prstGeom>
          <a:noFill/>
        </p:spPr>
        <p:txBody>
          <a:bodyPr wrap="square" rtlCol="0">
            <a:spAutoFit/>
          </a:bodyPr>
          <a:lstStyle/>
          <a:p>
            <a:r>
              <a:rPr lang="es-CO" b="1" dirty="0">
                <a:solidFill>
                  <a:schemeClr val="accent1">
                    <a:lumMod val="50000"/>
                  </a:schemeClr>
                </a:solidFill>
              </a:rPr>
              <a:t>Contrato de 12 de abril de 2019</a:t>
            </a:r>
            <a:endParaRPr lang="en-US" b="1" dirty="0">
              <a:solidFill>
                <a:schemeClr val="accent1">
                  <a:lumMod val="50000"/>
                </a:schemeClr>
              </a:solidFill>
            </a:endParaRPr>
          </a:p>
        </p:txBody>
      </p:sp>
      <p:sp>
        <p:nvSpPr>
          <p:cNvPr id="5" name="CuadroTexto 4">
            <a:extLst>
              <a:ext uri="{FF2B5EF4-FFF2-40B4-BE49-F238E27FC236}">
                <a16:creationId xmlns:a16="http://schemas.microsoft.com/office/drawing/2014/main" id="{520DFB85-6ADB-4C01-AE03-6B11EFB78738}"/>
              </a:ext>
            </a:extLst>
          </p:cNvPr>
          <p:cNvSpPr txBox="1"/>
          <p:nvPr/>
        </p:nvSpPr>
        <p:spPr>
          <a:xfrm>
            <a:off x="245590" y="5777060"/>
            <a:ext cx="6870107" cy="707886"/>
          </a:xfrm>
          <a:prstGeom prst="rect">
            <a:avLst/>
          </a:prstGeom>
          <a:noFill/>
          <a:ln w="28575">
            <a:solidFill>
              <a:srgbClr val="002060"/>
            </a:solidFill>
          </a:ln>
        </p:spPr>
        <p:txBody>
          <a:bodyPr wrap="square" rtlCol="0">
            <a:spAutoFit/>
          </a:bodyPr>
          <a:lstStyle/>
          <a:p>
            <a:r>
              <a:rPr lang="es-CO" sz="2000" b="1" dirty="0"/>
              <a:t>Actividad Comercial: </a:t>
            </a:r>
            <a:r>
              <a:rPr lang="es-CO" sz="2000" dirty="0"/>
              <a:t>Extracción de piedra caliza en Maceo - Antioquia</a:t>
            </a:r>
            <a:endParaRPr lang="en-US" sz="2000" b="1" dirty="0"/>
          </a:p>
        </p:txBody>
      </p:sp>
    </p:spTree>
    <p:extLst>
      <p:ext uri="{BB962C8B-B14F-4D97-AF65-F5344CB8AC3E}">
        <p14:creationId xmlns:p14="http://schemas.microsoft.com/office/powerpoint/2010/main" val="35960343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1272878" y="1079877"/>
            <a:ext cx="9143999" cy="1200329"/>
          </a:xfrm>
          <a:prstGeom prst="rect">
            <a:avLst/>
          </a:prstGeom>
          <a:noFill/>
        </p:spPr>
        <p:txBody>
          <a:bodyPr wrap="square" rtlCol="0">
            <a:spAutoFit/>
          </a:bodyPr>
          <a:lstStyle/>
          <a:p>
            <a:pPr algn="ctr"/>
            <a:r>
              <a:rPr lang="es-ES" sz="3600" b="1" dirty="0">
                <a:solidFill>
                  <a:srgbClr val="000A8B"/>
                </a:solidFill>
              </a:rPr>
              <a:t>SOCIEDAD DE ACUEDUCTO,ALCANTARILLADO Y ASEO DE BARRANQUILLA S A E S P</a:t>
            </a:r>
          </a:p>
        </p:txBody>
      </p:sp>
      <p:graphicFrame>
        <p:nvGraphicFramePr>
          <p:cNvPr id="11" name="Diagrama 10">
            <a:extLst>
              <a:ext uri="{FF2B5EF4-FFF2-40B4-BE49-F238E27FC236}">
                <a16:creationId xmlns:a16="http://schemas.microsoft.com/office/drawing/2014/main" id="{42B17A04-1C8E-4546-BC10-CA4CA614A8D3}"/>
              </a:ext>
            </a:extLst>
          </p:cNvPr>
          <p:cNvGraphicFramePr/>
          <p:nvPr/>
        </p:nvGraphicFramePr>
        <p:xfrm>
          <a:off x="599869" y="2264262"/>
          <a:ext cx="6394489" cy="40780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2" descr="Image result for triple a">
            <a:extLst>
              <a:ext uri="{FF2B5EF4-FFF2-40B4-BE49-F238E27FC236}">
                <a16:creationId xmlns:a16="http://schemas.microsoft.com/office/drawing/2014/main" id="{FD704B77-878F-4AAC-BA82-02F074CE02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9137" y="3058859"/>
            <a:ext cx="6044573" cy="2120903"/>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D2A64F1F-1187-41F7-A94D-1D730E86A3A0}"/>
              </a:ext>
            </a:extLst>
          </p:cNvPr>
          <p:cNvSpPr txBox="1"/>
          <p:nvPr/>
        </p:nvSpPr>
        <p:spPr>
          <a:xfrm>
            <a:off x="6299781" y="5154867"/>
            <a:ext cx="5578402" cy="1015663"/>
          </a:xfrm>
          <a:prstGeom prst="rect">
            <a:avLst/>
          </a:prstGeom>
          <a:noFill/>
          <a:ln w="28575">
            <a:solidFill>
              <a:srgbClr val="002060"/>
            </a:solidFill>
          </a:ln>
        </p:spPr>
        <p:txBody>
          <a:bodyPr wrap="square" rtlCol="0">
            <a:spAutoFit/>
          </a:bodyPr>
          <a:lstStyle/>
          <a:p>
            <a:pPr algn="just"/>
            <a:r>
              <a:rPr lang="es-CO" sz="2000" b="1" dirty="0"/>
              <a:t>Actividad comercial: </a:t>
            </a:r>
            <a:r>
              <a:rPr lang="es-CO" sz="2000" dirty="0"/>
              <a:t>Prestación de servicios públicos de acuerdo, alcantarillado y aseo en Barranquilla y otros municipios del Atlántico</a:t>
            </a:r>
            <a:r>
              <a:rPr lang="es-CO" dirty="0"/>
              <a:t>.</a:t>
            </a:r>
            <a:endParaRPr lang="en-US" b="1" dirty="0"/>
          </a:p>
        </p:txBody>
      </p:sp>
    </p:spTree>
    <p:extLst>
      <p:ext uri="{BB962C8B-B14F-4D97-AF65-F5344CB8AC3E}">
        <p14:creationId xmlns:p14="http://schemas.microsoft.com/office/powerpoint/2010/main" val="2145064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987425" y="788222"/>
            <a:ext cx="9143999" cy="707886"/>
          </a:xfrm>
          <a:prstGeom prst="rect">
            <a:avLst/>
          </a:prstGeom>
          <a:noFill/>
        </p:spPr>
        <p:txBody>
          <a:bodyPr wrap="square" rtlCol="0">
            <a:spAutoFit/>
          </a:bodyPr>
          <a:lstStyle/>
          <a:p>
            <a:pPr algn="ctr"/>
            <a:r>
              <a:rPr lang="es-ES" sz="4000" b="1" dirty="0">
                <a:solidFill>
                  <a:srgbClr val="000A8B"/>
                </a:solidFill>
              </a:rPr>
              <a:t>FUREL S.A.</a:t>
            </a:r>
          </a:p>
        </p:txBody>
      </p:sp>
      <p:graphicFrame>
        <p:nvGraphicFramePr>
          <p:cNvPr id="6" name="Diagrama 5">
            <a:extLst>
              <a:ext uri="{FF2B5EF4-FFF2-40B4-BE49-F238E27FC236}">
                <a16:creationId xmlns:a16="http://schemas.microsoft.com/office/drawing/2014/main" id="{D9404BA0-2289-452D-AF2C-DD9C2431AAED}"/>
              </a:ext>
            </a:extLst>
          </p:cNvPr>
          <p:cNvGraphicFramePr/>
          <p:nvPr/>
        </p:nvGraphicFramePr>
        <p:xfrm>
          <a:off x="-625642" y="1562204"/>
          <a:ext cx="9320463" cy="45778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98" name="Picture 2" descr="Resultado de imagen de furel ingenieria">
            <a:extLst>
              <a:ext uri="{FF2B5EF4-FFF2-40B4-BE49-F238E27FC236}">
                <a16:creationId xmlns:a16="http://schemas.microsoft.com/office/drawing/2014/main" id="{7BDC3858-51C5-4B40-9901-1E28AD9444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49946" y="1943069"/>
            <a:ext cx="4349075" cy="264059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4B39E06A-0A4B-49FE-B206-24F38328E8E7}"/>
              </a:ext>
            </a:extLst>
          </p:cNvPr>
          <p:cNvSpPr txBox="1"/>
          <p:nvPr/>
        </p:nvSpPr>
        <p:spPr>
          <a:xfrm>
            <a:off x="6656293" y="5154867"/>
            <a:ext cx="5221890" cy="1015663"/>
          </a:xfrm>
          <a:prstGeom prst="rect">
            <a:avLst/>
          </a:prstGeom>
          <a:noFill/>
          <a:ln w="28575">
            <a:solidFill>
              <a:schemeClr val="tx1"/>
            </a:solidFill>
          </a:ln>
        </p:spPr>
        <p:txBody>
          <a:bodyPr wrap="square" rtlCol="0">
            <a:spAutoFit/>
          </a:bodyPr>
          <a:lstStyle/>
          <a:p>
            <a:pPr algn="just"/>
            <a:r>
              <a:rPr lang="es-CO" sz="2000" b="1" dirty="0"/>
              <a:t>Actividad comercial: </a:t>
            </a:r>
            <a:r>
              <a:rPr lang="es-CO" sz="2000" dirty="0"/>
              <a:t>Desarrollo de proyectos de ingeniería civil y eléctrica en contratos públicos y privados.</a:t>
            </a:r>
            <a:endParaRPr lang="en-US" b="1" dirty="0"/>
          </a:p>
        </p:txBody>
      </p:sp>
    </p:spTree>
    <p:extLst>
      <p:ext uri="{BB962C8B-B14F-4D97-AF65-F5344CB8AC3E}">
        <p14:creationId xmlns:p14="http://schemas.microsoft.com/office/powerpoint/2010/main" val="42263819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607AF84F-78B5-4964-91F8-49A3EA3D7412}"/>
              </a:ext>
            </a:extLst>
          </p:cNvPr>
          <p:cNvSpPr txBox="1"/>
          <p:nvPr/>
        </p:nvSpPr>
        <p:spPr>
          <a:xfrm>
            <a:off x="6656293" y="5154867"/>
            <a:ext cx="5221890" cy="1015663"/>
          </a:xfrm>
          <a:prstGeom prst="rect">
            <a:avLst/>
          </a:prstGeom>
          <a:noFill/>
          <a:ln w="28575">
            <a:solidFill>
              <a:schemeClr val="tx1"/>
            </a:solidFill>
          </a:ln>
        </p:spPr>
        <p:txBody>
          <a:bodyPr wrap="square" rtlCol="0">
            <a:spAutoFit/>
          </a:bodyPr>
          <a:lstStyle/>
          <a:p>
            <a:pPr algn="just"/>
            <a:r>
              <a:rPr lang="es-CO" sz="2000" b="1" dirty="0"/>
              <a:t>Actividad comercial: </a:t>
            </a:r>
            <a:r>
              <a:rPr lang="es-CO" sz="2000" dirty="0"/>
              <a:t>venta y distribución de productos farmacéuticos y cosméticos en todo el país. </a:t>
            </a:r>
            <a:endParaRPr lang="en-US" b="1"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13">
            <a:extLst>
              <a:ext uri="{FF2B5EF4-FFF2-40B4-BE49-F238E27FC236}">
                <a16:creationId xmlns:a16="http://schemas.microsoft.com/office/drawing/2014/main" id="{DBFFBC60-44FF-4C68-8B1E-ED5DC8D59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CuadroTexto 2">
            <a:extLst>
              <a:ext uri="{FF2B5EF4-FFF2-40B4-BE49-F238E27FC236}">
                <a16:creationId xmlns:a16="http://schemas.microsoft.com/office/drawing/2014/main" id="{237B2E43-1567-414C-BC6B-E49E719604C9}"/>
              </a:ext>
            </a:extLst>
          </p:cNvPr>
          <p:cNvSpPr txBox="1"/>
          <p:nvPr/>
        </p:nvSpPr>
        <p:spPr>
          <a:xfrm>
            <a:off x="3363985" y="764589"/>
            <a:ext cx="4211274" cy="419795"/>
          </a:xfrm>
          <a:prstGeom prst="rect">
            <a:avLst/>
          </a:prstGeom>
          <a:noFill/>
        </p:spPr>
        <p:txBody>
          <a:bodyPr wrap="square" rtlCol="0">
            <a:spAutoFit/>
          </a:bodyPr>
          <a:lstStyle/>
          <a:p>
            <a:pPr algn="ctr"/>
            <a:endParaRPr lang="es-CO" sz="2128" b="1" dirty="0">
              <a:solidFill>
                <a:srgbClr val="293166"/>
              </a:solidFill>
            </a:endParaRPr>
          </a:p>
        </p:txBody>
      </p:sp>
      <p:sp>
        <p:nvSpPr>
          <p:cNvPr id="9" name="CuadroTexto 8">
            <a:extLst>
              <a:ext uri="{FF2B5EF4-FFF2-40B4-BE49-F238E27FC236}">
                <a16:creationId xmlns:a16="http://schemas.microsoft.com/office/drawing/2014/main" id="{E8C7B2F2-4F6C-4009-B8A5-C1688AB343E5}"/>
              </a:ext>
            </a:extLst>
          </p:cNvPr>
          <p:cNvSpPr txBox="1"/>
          <p:nvPr/>
        </p:nvSpPr>
        <p:spPr>
          <a:xfrm>
            <a:off x="1143000" y="924906"/>
            <a:ext cx="9143999" cy="1077218"/>
          </a:xfrm>
          <a:prstGeom prst="rect">
            <a:avLst/>
          </a:prstGeom>
          <a:noFill/>
        </p:spPr>
        <p:txBody>
          <a:bodyPr wrap="square" rtlCol="0">
            <a:spAutoFit/>
          </a:bodyPr>
          <a:lstStyle/>
          <a:p>
            <a:pPr algn="ctr"/>
            <a:r>
              <a:rPr lang="es-ES" sz="3200" b="1" dirty="0">
                <a:solidFill>
                  <a:srgbClr val="000A8B"/>
                </a:solidFill>
              </a:rPr>
              <a:t>COOPERATIVA MULTIACTIVA DE SERVICIOS SOLIDARIOS - COPSERVIR LTDA</a:t>
            </a:r>
          </a:p>
        </p:txBody>
      </p:sp>
      <p:pic>
        <p:nvPicPr>
          <p:cNvPr id="5122" name="Picture 2">
            <a:extLst>
              <a:ext uri="{FF2B5EF4-FFF2-40B4-BE49-F238E27FC236}">
                <a16:creationId xmlns:a16="http://schemas.microsoft.com/office/drawing/2014/main" id="{D9B401F8-FFDE-4944-9FB5-26B023AF97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6438" y="2873428"/>
            <a:ext cx="2221230" cy="95513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8B8BD7A9-95D7-4C49-B237-94510F737137}"/>
              </a:ext>
            </a:extLst>
          </p:cNvPr>
          <p:cNvPicPr>
            <a:picLocks noChangeAspect="1"/>
          </p:cNvPicPr>
          <p:nvPr/>
        </p:nvPicPr>
        <p:blipFill>
          <a:blip r:embed="rId5"/>
          <a:stretch>
            <a:fillRect/>
          </a:stretch>
        </p:blipFill>
        <p:spPr>
          <a:xfrm>
            <a:off x="8870688" y="2873428"/>
            <a:ext cx="2450448" cy="1062547"/>
          </a:xfrm>
          <a:prstGeom prst="rect">
            <a:avLst/>
          </a:prstGeom>
        </p:spPr>
      </p:pic>
      <p:graphicFrame>
        <p:nvGraphicFramePr>
          <p:cNvPr id="5" name="Diagrama 4">
            <a:extLst>
              <a:ext uri="{FF2B5EF4-FFF2-40B4-BE49-F238E27FC236}">
                <a16:creationId xmlns:a16="http://schemas.microsoft.com/office/drawing/2014/main" id="{00AC9D4F-853E-4F67-872A-4391706119B3}"/>
              </a:ext>
            </a:extLst>
          </p:cNvPr>
          <p:cNvGraphicFramePr/>
          <p:nvPr/>
        </p:nvGraphicFramePr>
        <p:xfrm>
          <a:off x="7189007" y="2620869"/>
          <a:ext cx="3902911" cy="35035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1B0ABE95-F62D-424E-A9DB-3876FC5004BE}"/>
              </a:ext>
            </a:extLst>
          </p:cNvPr>
          <p:cNvSpPr txBox="1"/>
          <p:nvPr/>
        </p:nvSpPr>
        <p:spPr>
          <a:xfrm>
            <a:off x="394642" y="2208710"/>
            <a:ext cx="6220512" cy="3970318"/>
          </a:xfrm>
          <a:prstGeom prst="rect">
            <a:avLst/>
          </a:prstGeom>
          <a:noFill/>
        </p:spPr>
        <p:txBody>
          <a:bodyPr wrap="square" rtlCol="0">
            <a:spAutoFit/>
          </a:bodyPr>
          <a:lstStyle/>
          <a:p>
            <a:pPr marL="285750" indent="-285750" algn="just">
              <a:buFont typeface="Wingdings" panose="05000000000000000000" pitchFamily="2" charset="2"/>
              <a:buChar char="Ø"/>
            </a:pPr>
            <a:r>
              <a:rPr lang="es-CO" b="1" dirty="0"/>
              <a:t>En aplicación del modelo automático de selección se procedió al nombramiento cómo depositario provisional de Mario Andrés Rivera, para los establecimientos de comercio Drogas la Rebaja</a:t>
            </a:r>
          </a:p>
          <a:p>
            <a:pPr marL="285750" indent="-285750" algn="just">
              <a:buFont typeface="Wingdings" panose="05000000000000000000" pitchFamily="2" charset="2"/>
              <a:buChar char="Ø"/>
            </a:pPr>
            <a:endParaRPr lang="es-CO" b="1" dirty="0"/>
          </a:p>
          <a:p>
            <a:pPr marL="285750" indent="-285750" algn="just">
              <a:buFont typeface="Wingdings" panose="05000000000000000000" pitchFamily="2" charset="2"/>
              <a:buChar char="Ø"/>
            </a:pPr>
            <a:r>
              <a:rPr lang="es-CO" b="1" dirty="0"/>
              <a:t>Se recibió informe de estudio realizado por la firma de auditoría Moore Audit Colombia, encontrando oportunidades de mejora, principalmente en la separación de las contabilidades de la cooperativa y los establecimientos de comercio</a:t>
            </a:r>
          </a:p>
          <a:p>
            <a:pPr marL="285750" indent="-285750" algn="just">
              <a:buFont typeface="Wingdings" panose="05000000000000000000" pitchFamily="2" charset="2"/>
              <a:buChar char="Ø"/>
            </a:pPr>
            <a:endParaRPr lang="es-CO" b="1" dirty="0"/>
          </a:p>
          <a:p>
            <a:pPr marL="285750" indent="-285750" algn="just">
              <a:buFont typeface="Wingdings" panose="05000000000000000000" pitchFamily="2" charset="2"/>
              <a:buChar char="Ø"/>
            </a:pPr>
            <a:r>
              <a:rPr lang="es-CO" b="1" dirty="0"/>
              <a:t>De acuerdo con los resultados de las reuniones se evidenció el probable levantamiento de la intervención por la Superintendencia de Economía Solidaria</a:t>
            </a:r>
            <a:endParaRPr lang="en-US" b="1" dirty="0"/>
          </a:p>
        </p:txBody>
      </p:sp>
    </p:spTree>
    <p:extLst>
      <p:ext uri="{BB962C8B-B14F-4D97-AF65-F5344CB8AC3E}">
        <p14:creationId xmlns:p14="http://schemas.microsoft.com/office/powerpoint/2010/main" val="224419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070880" y="911862"/>
            <a:ext cx="3365500" cy="584775"/>
          </a:xfrm>
          <a:prstGeom prst="rect">
            <a:avLst/>
          </a:prstGeom>
          <a:noFill/>
        </p:spPr>
        <p:txBody>
          <a:bodyPr wrap="square" rtlCol="0">
            <a:spAutoFit/>
          </a:bodyPr>
          <a:lstStyle/>
          <a:p>
            <a:r>
              <a:rPr lang="es-ES" sz="3200" b="1" dirty="0">
                <a:solidFill>
                  <a:srgbClr val="000A8B"/>
                </a:solidFill>
              </a:rPr>
              <a:t>C.I.J GUTIÉRREZ</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Gerencia de Sociedades Activas</a:t>
            </a: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4" name="Diagrama 3">
            <a:extLst>
              <a:ext uri="{FF2B5EF4-FFF2-40B4-BE49-F238E27FC236}">
                <a16:creationId xmlns:a16="http://schemas.microsoft.com/office/drawing/2014/main" id="{313942CC-ED5E-4F27-9609-04A8224A6510}"/>
              </a:ext>
            </a:extLst>
          </p:cNvPr>
          <p:cNvGraphicFramePr/>
          <p:nvPr/>
        </p:nvGraphicFramePr>
        <p:xfrm>
          <a:off x="5147550" y="2085241"/>
          <a:ext cx="6454430" cy="325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uadroTexto 4">
            <a:extLst>
              <a:ext uri="{FF2B5EF4-FFF2-40B4-BE49-F238E27FC236}">
                <a16:creationId xmlns:a16="http://schemas.microsoft.com/office/drawing/2014/main" id="{41C74022-A9A1-429F-A782-320A81CEB294}"/>
              </a:ext>
            </a:extLst>
          </p:cNvPr>
          <p:cNvSpPr txBox="1"/>
          <p:nvPr/>
        </p:nvSpPr>
        <p:spPr>
          <a:xfrm>
            <a:off x="919526" y="2040863"/>
            <a:ext cx="3837032" cy="1661993"/>
          </a:xfrm>
          <a:prstGeom prst="rect">
            <a:avLst/>
          </a:prstGeom>
          <a:noFill/>
        </p:spPr>
        <p:txBody>
          <a:bodyPr wrap="square" rtlCol="0">
            <a:spAutoFit/>
          </a:bodyPr>
          <a:lstStyle/>
          <a:p>
            <a:pPr marL="285750" indent="-285750">
              <a:buFont typeface="Arial" panose="020B0604020202020204" pitchFamily="34" charset="0"/>
              <a:buChar char="•"/>
            </a:pPr>
            <a:r>
              <a:rPr lang="es-CO" sz="1600" b="1" dirty="0"/>
              <a:t>Ubicación:</a:t>
            </a:r>
            <a:r>
              <a:rPr lang="es-CO" sz="1600" dirty="0"/>
              <a:t> Medellín (Antioquia).</a:t>
            </a:r>
          </a:p>
          <a:p>
            <a:pPr marL="285750" indent="-285750">
              <a:buFont typeface="Arial" panose="020B0604020202020204" pitchFamily="34" charset="0"/>
              <a:buChar char="•"/>
            </a:pPr>
            <a:r>
              <a:rPr lang="es-CO" sz="1600" b="1" dirty="0"/>
              <a:t>Objeto Social: </a:t>
            </a:r>
            <a:r>
              <a:rPr lang="es-CO" sz="1600" dirty="0"/>
              <a:t>comercio al por mayor de metales y productos metalíferos.</a:t>
            </a:r>
          </a:p>
          <a:p>
            <a:pPr marL="285750" indent="-285750">
              <a:buFont typeface="Arial" panose="020B0604020202020204" pitchFamily="34" charset="0"/>
              <a:buChar char="•"/>
            </a:pPr>
            <a:r>
              <a:rPr lang="es-CO" sz="1600" b="1" dirty="0"/>
              <a:t>Sector: </a:t>
            </a:r>
            <a:r>
              <a:rPr lang="es-CO" sz="1600" dirty="0"/>
              <a:t>Minero.</a:t>
            </a:r>
          </a:p>
          <a:p>
            <a:pPr marL="285750" indent="-285750">
              <a:buFont typeface="Arial" panose="020B0604020202020204" pitchFamily="34" charset="0"/>
              <a:buChar char="•"/>
            </a:pPr>
            <a:r>
              <a:rPr lang="es-CO" sz="1600" b="1" dirty="0"/>
              <a:t>Admón. SAE desde: </a:t>
            </a:r>
            <a:r>
              <a:rPr lang="es-CO" sz="1600" dirty="0"/>
              <a:t>abril 2019</a:t>
            </a:r>
          </a:p>
          <a:p>
            <a:endParaRPr lang="es-CO" dirty="0"/>
          </a:p>
        </p:txBody>
      </p:sp>
      <p:sp>
        <p:nvSpPr>
          <p:cNvPr id="10" name="CuadroTexto 9">
            <a:extLst>
              <a:ext uri="{FF2B5EF4-FFF2-40B4-BE49-F238E27FC236}">
                <a16:creationId xmlns:a16="http://schemas.microsoft.com/office/drawing/2014/main" id="{805C2CC5-4752-4E77-8FF0-3A6062140434}"/>
              </a:ext>
            </a:extLst>
          </p:cNvPr>
          <p:cNvSpPr txBox="1"/>
          <p:nvPr/>
        </p:nvSpPr>
        <p:spPr>
          <a:xfrm>
            <a:off x="919526" y="3646017"/>
            <a:ext cx="3837032" cy="2554545"/>
          </a:xfrm>
          <a:prstGeom prst="rect">
            <a:avLst/>
          </a:prstGeom>
          <a:noFill/>
        </p:spPr>
        <p:txBody>
          <a:bodyPr wrap="square" rtlCol="0">
            <a:spAutoFit/>
          </a:bodyPr>
          <a:lstStyle/>
          <a:p>
            <a:r>
              <a:rPr lang="es-CO" sz="1600" b="1" dirty="0"/>
              <a:t>PRINCIPALES GESTIONES SAE</a:t>
            </a:r>
          </a:p>
          <a:p>
            <a:endParaRPr lang="es-CO" sz="1600" b="1" dirty="0"/>
          </a:p>
          <a:p>
            <a:pPr marL="285750" indent="-285750">
              <a:buFont typeface="Wingdings" panose="05000000000000000000" pitchFamily="2" charset="2"/>
              <a:buChar char="ü"/>
            </a:pPr>
            <a:r>
              <a:rPr lang="es-CO" sz="1600" dirty="0"/>
              <a:t>Revisión y depuración de proveedores</a:t>
            </a:r>
          </a:p>
          <a:p>
            <a:pPr marL="285750" indent="-285750">
              <a:buFont typeface="Wingdings" panose="05000000000000000000" pitchFamily="2" charset="2"/>
              <a:buChar char="ü"/>
            </a:pPr>
            <a:r>
              <a:rPr lang="es-CO" sz="1600" dirty="0"/>
              <a:t>Verificación de la extensión material de la medida cautelar (cuentas por cobrar internacionales).</a:t>
            </a:r>
          </a:p>
          <a:p>
            <a:pPr marL="285750" indent="-285750">
              <a:buFont typeface="Wingdings" panose="05000000000000000000" pitchFamily="2" charset="2"/>
              <a:buChar char="ü"/>
            </a:pPr>
            <a:r>
              <a:rPr lang="es-CO" sz="1600" dirty="0"/>
              <a:t>Acercamiento con el sector financiero.</a:t>
            </a:r>
          </a:p>
          <a:p>
            <a:pPr marL="285750" indent="-285750">
              <a:buFont typeface="Wingdings" panose="05000000000000000000" pitchFamily="2" charset="2"/>
              <a:buChar char="ü"/>
            </a:pPr>
            <a:r>
              <a:rPr lang="es-CO" sz="1600" dirty="0"/>
              <a:t>Exploración del mercado internacional.</a:t>
            </a:r>
          </a:p>
          <a:p>
            <a:pPr marL="285750" indent="-285750">
              <a:buFont typeface="Wingdings" panose="05000000000000000000" pitchFamily="2" charset="2"/>
              <a:buChar char="ü"/>
            </a:pPr>
            <a:r>
              <a:rPr lang="es-CO" sz="1600" dirty="0"/>
              <a:t>Validación de funcionamiento como grupo empresarial.</a:t>
            </a:r>
          </a:p>
        </p:txBody>
      </p:sp>
      <p:sp>
        <p:nvSpPr>
          <p:cNvPr id="11" name="CuadroTexto 10">
            <a:extLst>
              <a:ext uri="{FF2B5EF4-FFF2-40B4-BE49-F238E27FC236}">
                <a16:creationId xmlns:a16="http://schemas.microsoft.com/office/drawing/2014/main" id="{15EB5F04-47A7-4177-A8D9-5DA477135D11}"/>
              </a:ext>
            </a:extLst>
          </p:cNvPr>
          <p:cNvSpPr txBox="1"/>
          <p:nvPr/>
        </p:nvSpPr>
        <p:spPr>
          <a:xfrm>
            <a:off x="5567528" y="1519790"/>
            <a:ext cx="4031665" cy="369332"/>
          </a:xfrm>
          <a:prstGeom prst="rect">
            <a:avLst/>
          </a:prstGeom>
          <a:noFill/>
        </p:spPr>
        <p:txBody>
          <a:bodyPr wrap="square" rtlCol="0">
            <a:spAutoFit/>
          </a:bodyPr>
          <a:lstStyle/>
          <a:p>
            <a:r>
              <a:rPr lang="es-CO" b="1" dirty="0"/>
              <a:t>MACROPROCESO DE FUNCIONAMIENTO</a:t>
            </a:r>
          </a:p>
        </p:txBody>
      </p:sp>
      <p:sp>
        <p:nvSpPr>
          <p:cNvPr id="12" name="CuadroTexto 11">
            <a:extLst>
              <a:ext uri="{FF2B5EF4-FFF2-40B4-BE49-F238E27FC236}">
                <a16:creationId xmlns:a16="http://schemas.microsoft.com/office/drawing/2014/main" id="{859EA2B3-84D2-40FA-8371-531C44FECFFC}"/>
              </a:ext>
            </a:extLst>
          </p:cNvPr>
          <p:cNvSpPr txBox="1"/>
          <p:nvPr/>
        </p:nvSpPr>
        <p:spPr>
          <a:xfrm>
            <a:off x="5837729" y="5378036"/>
            <a:ext cx="5221890" cy="707886"/>
          </a:xfrm>
          <a:prstGeom prst="rect">
            <a:avLst/>
          </a:prstGeom>
          <a:noFill/>
          <a:ln w="28575">
            <a:solidFill>
              <a:schemeClr val="tx1"/>
            </a:solidFill>
          </a:ln>
        </p:spPr>
        <p:txBody>
          <a:bodyPr wrap="square" rtlCol="0">
            <a:spAutoFit/>
          </a:bodyPr>
          <a:lstStyle/>
          <a:p>
            <a:pPr algn="just"/>
            <a:r>
              <a:rPr lang="es-CO" sz="2000" b="1" dirty="0"/>
              <a:t>Actividad comercial: </a:t>
            </a:r>
            <a:r>
              <a:rPr lang="es-CO" sz="2000" dirty="0"/>
              <a:t>Comercialización internacional de oro y otros metales preciosos.</a:t>
            </a:r>
            <a:endParaRPr lang="en-US" b="1" dirty="0"/>
          </a:p>
        </p:txBody>
      </p:sp>
    </p:spTree>
    <p:extLst>
      <p:ext uri="{BB962C8B-B14F-4D97-AF65-F5344CB8AC3E}">
        <p14:creationId xmlns:p14="http://schemas.microsoft.com/office/powerpoint/2010/main" val="444744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D9484D-6325-4FB6-8653-989B4D3E6041}">
  <ds:schemaRefs>
    <ds:schemaRef ds:uri="http://schemas.microsoft.com/sharepoint/v3/contenttype/forms"/>
  </ds:schemaRefs>
</ds:datastoreItem>
</file>

<file path=customXml/itemProps3.xml><?xml version="1.0" encoding="utf-8"?>
<ds:datastoreItem xmlns:ds="http://schemas.openxmlformats.org/officeDocument/2006/customXml" ds:itemID="{30B28CD5-1293-4ED6-9947-9D0B839AF330}">
  <ds:schemaRefs>
    <ds:schemaRef ds:uri="http://schemas.microsoft.com/office/infopath/2007/PartnerControls"/>
    <ds:schemaRef ds:uri="http://schemas.openxmlformats.org/package/2006/metadata/core-properties"/>
    <ds:schemaRef ds:uri="cb001576-12d9-49c5-b46c-58579723e4e4"/>
    <ds:schemaRef ds:uri="91a4e1a1-2fe6-4262-bc95-8c51e9ea7738"/>
    <ds:schemaRef ds:uri="http://purl.org/dc/elements/1.1/"/>
    <ds:schemaRef ds:uri="http://schemas.microsoft.com/office/2006/documentManagement/types"/>
    <ds:schemaRef ds:uri="http://schemas.microsoft.com/office/2006/metadata/properties"/>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13978</TotalTime>
  <Words>7811</Words>
  <Application>Microsoft Macintosh PowerPoint</Application>
  <PresentationFormat>Panorámica</PresentationFormat>
  <Paragraphs>1443</Paragraphs>
  <Slides>103</Slides>
  <Notes>0</Notes>
  <HiddenSlides>6</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2</vt:i4>
      </vt:variant>
      <vt:variant>
        <vt:lpstr>Títulos de diapositiva</vt:lpstr>
      </vt:variant>
      <vt:variant>
        <vt:i4>103</vt:i4>
      </vt:variant>
    </vt:vector>
  </HeadingPairs>
  <TitlesOfParts>
    <vt:vector size="117" baseType="lpstr">
      <vt:lpstr>Arial</vt:lpstr>
      <vt:lpstr>Arial Black</vt:lpstr>
      <vt:lpstr>Arial Narrow</vt:lpstr>
      <vt:lpstr>Book Antiqua</vt:lpstr>
      <vt:lpstr>Calibri</vt:lpstr>
      <vt:lpstr>Century Gothic</vt:lpstr>
      <vt:lpstr>Lato Bold</vt:lpstr>
      <vt:lpstr>Lato Regular</vt:lpstr>
      <vt:lpstr>open_sansregular</vt:lpstr>
      <vt:lpstr>Tw Cen MT Condensed Extra Bold</vt:lpstr>
      <vt:lpstr>Wingdings</vt:lpstr>
      <vt:lpstr>Tema de Office</vt:lpstr>
      <vt:lpstr>Worksheet</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CIRCUITO CERRADO DE TELEVISION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CLAUSULAS PROPUESTAS</vt:lpstr>
      <vt:lpstr>Presentación de PowerPoint</vt:lpstr>
      <vt:lpstr>Presentación de PowerPoint</vt:lpstr>
      <vt:lpstr>Presentación de PowerPoint</vt:lpstr>
      <vt:lpstr>Presentación de PowerPoint</vt:lpstr>
      <vt:lpstr>CONCLUSIÓN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Oscar Mauricio Fuentes Bonilla</cp:lastModifiedBy>
  <cp:revision>540</cp:revision>
  <dcterms:created xsi:type="dcterms:W3CDTF">2015-02-19T23:51:59Z</dcterms:created>
  <dcterms:modified xsi:type="dcterms:W3CDTF">2020-03-26T23:25:12Z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