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1494" r:id="rId5"/>
    <p:sldId id="258" r:id="rId6"/>
    <p:sldId id="270" r:id="rId7"/>
    <p:sldId id="1635" r:id="rId8"/>
    <p:sldId id="1421" r:id="rId9"/>
    <p:sldId id="1415" r:id="rId10"/>
    <p:sldId id="1416" r:id="rId11"/>
    <p:sldId id="1407" r:id="rId12"/>
    <p:sldId id="1425" r:id="rId13"/>
    <p:sldId id="1424" r:id="rId14"/>
    <p:sldId id="1411" r:id="rId15"/>
    <p:sldId id="1399" r:id="rId16"/>
    <p:sldId id="341" r:id="rId17"/>
    <p:sldId id="1418" r:id="rId18"/>
    <p:sldId id="536" r:id="rId19"/>
    <p:sldId id="1412" r:id="rId20"/>
    <p:sldId id="1492" r:id="rId21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gio Jordan Quijano" initials="SJQ" lastIdx="1" clrIdx="0"/>
  <p:cmAuthor id="2" name="Laura Victoria Corral Bautista" initials="LVCB" lastIdx="1" clrIdx="1"/>
  <p:cmAuthor id="3" name="juan sebastian uribe mosquera" initials="jsu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99466" autoAdjust="0"/>
  </p:normalViewPr>
  <p:slideViewPr>
    <p:cSldViewPr snapToGrid="0" snapToObjects="1">
      <p:cViewPr varScale="1">
        <p:scale>
          <a:sx n="72" d="100"/>
          <a:sy n="72" d="100"/>
        </p:scale>
        <p:origin x="726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6"/>
    </p:cViewPr>
  </p:sorterViewPr>
  <p:notesViewPr>
    <p:cSldViewPr snapToGrid="0" snapToObjects="1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FC0CF-0764-4B3D-B804-8FE31165FF6D}" type="datetimeFigureOut">
              <a:rPr lang="es-CO" smtClean="0"/>
              <a:t>13/04/2020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FE190-6E0D-45DF-AADA-A4068149D26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1535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13/04/2020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3686A3F-63DA-4510-A0F0-7F3172712A7E}"/>
              </a:ext>
            </a:extLst>
          </p:cNvPr>
          <p:cNvSpPr txBox="1"/>
          <p:nvPr/>
        </p:nvSpPr>
        <p:spPr>
          <a:xfrm>
            <a:off x="5583710" y="2419113"/>
            <a:ext cx="6714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/>
              <a:t>Junta Directiva Extraordinaria No 190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C7F9EFD-5BE5-4368-BC09-A9858D17BF9C}"/>
              </a:ext>
            </a:extLst>
          </p:cNvPr>
          <p:cNvSpPr txBox="1"/>
          <p:nvPr/>
        </p:nvSpPr>
        <p:spPr>
          <a:xfrm>
            <a:off x="7566991" y="4636127"/>
            <a:ext cx="534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15 de abril de 2020</a:t>
            </a:r>
          </a:p>
        </p:txBody>
      </p:sp>
    </p:spTree>
    <p:extLst>
      <p:ext uri="{BB962C8B-B14F-4D97-AF65-F5344CB8AC3E}">
        <p14:creationId xmlns:p14="http://schemas.microsoft.com/office/powerpoint/2010/main" val="3956740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C35F611-22FC-4C53-B4F6-C105553BEBD3}"/>
              </a:ext>
            </a:extLst>
          </p:cNvPr>
          <p:cNvSpPr txBox="1"/>
          <p:nvPr/>
        </p:nvSpPr>
        <p:spPr>
          <a:xfrm>
            <a:off x="8826500" y="653669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Directiva No 190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EDD9F42-F792-432A-9699-C9F980623FD5}"/>
              </a:ext>
            </a:extLst>
          </p:cNvPr>
          <p:cNvSpPr txBox="1"/>
          <p:nvPr/>
        </p:nvSpPr>
        <p:spPr>
          <a:xfrm>
            <a:off x="2727206" y="1256246"/>
            <a:ext cx="5027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400" b="1" dirty="0">
                <a:solidFill>
                  <a:srgbClr val="002060"/>
                </a:solidFill>
              </a:rPr>
              <a:t>ORDEN DEL DÍA</a:t>
            </a:r>
            <a:endParaRPr lang="es-ES" sz="4400" dirty="0">
              <a:solidFill>
                <a:srgbClr val="002060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4F43701-7D3C-4F9D-9C3C-B4527BB93947}"/>
              </a:ext>
            </a:extLst>
          </p:cNvPr>
          <p:cNvSpPr/>
          <p:nvPr/>
        </p:nvSpPr>
        <p:spPr>
          <a:xfrm>
            <a:off x="919525" y="2312989"/>
            <a:ext cx="10617833" cy="2232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s-ES" sz="3200" dirty="0">
                <a:latin typeface="+mj-lt"/>
                <a:ea typeface="MS Mincho" panose="02020609040205080304" pitchFamily="49" charset="-128"/>
              </a:rPr>
              <a:t>1. Verificación del Quorum</a:t>
            </a:r>
            <a:endParaRPr lang="es-CO" sz="3200" dirty="0">
              <a:latin typeface="+mj-lt"/>
              <a:ea typeface="MS Mincho" panose="02020609040205080304" pitchFamily="49" charset="-128"/>
            </a:endParaRPr>
          </a:p>
          <a:p>
            <a:pPr>
              <a:lnSpc>
                <a:spcPct val="150000"/>
              </a:lnSpc>
            </a:pPr>
            <a:r>
              <a:rPr lang="es-CO" sz="3200" dirty="0">
                <a:latin typeface="+mj-lt"/>
                <a:ea typeface="MS Mincho" panose="02020609040205080304" pitchFamily="49" charset="-128"/>
              </a:rPr>
              <a:t>2. Aprobación de Actas No 187 y 188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s-CO" sz="3200" dirty="0">
                <a:latin typeface="+mj-lt"/>
                <a:ea typeface="MS Mincho" panose="02020609040205080304" pitchFamily="49" charset="-128"/>
              </a:rPr>
              <a:t>3. Modificación Presupuesto FRISCO-SAE vigencia 2020</a:t>
            </a:r>
          </a:p>
        </p:txBody>
      </p:sp>
      <p:pic>
        <p:nvPicPr>
          <p:cNvPr id="11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67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Jurídica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1300016" y="2740612"/>
            <a:ext cx="914399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2060"/>
                </a:solidFill>
              </a:rPr>
              <a:t>2. </a:t>
            </a:r>
            <a:r>
              <a:rPr lang="es-CO" sz="4800" b="1" dirty="0">
                <a:solidFill>
                  <a:srgbClr val="002060"/>
                </a:solidFill>
              </a:rPr>
              <a:t>Aprobación de Actas No 187 y 188</a:t>
            </a:r>
          </a:p>
          <a:p>
            <a:pPr algn="ctr"/>
            <a:endParaRPr lang="es-CO" sz="4800" b="1" dirty="0">
              <a:solidFill>
                <a:srgbClr val="002060"/>
              </a:solidFill>
            </a:endParaRPr>
          </a:p>
          <a:p>
            <a:pPr algn="ctr"/>
            <a:endParaRPr lang="es-CO" sz="4400" b="1" dirty="0">
              <a:solidFill>
                <a:srgbClr val="002060"/>
              </a:solidFill>
            </a:endParaRPr>
          </a:p>
          <a:p>
            <a:pPr algn="ctr"/>
            <a:endParaRPr lang="es-ES" sz="4400" b="1" dirty="0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13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0CDA13-8043-49F5-A113-AF1FB50FC152}"/>
              </a:ext>
            </a:extLst>
          </p:cNvPr>
          <p:cNvSpPr txBox="1"/>
          <p:nvPr/>
        </p:nvSpPr>
        <p:spPr>
          <a:xfrm>
            <a:off x="1300016" y="2371554"/>
            <a:ext cx="914399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2060"/>
                </a:solidFill>
              </a:rPr>
              <a:t>3. </a:t>
            </a:r>
            <a:r>
              <a:rPr lang="es-CO" sz="4800" b="1" dirty="0">
                <a:solidFill>
                  <a:srgbClr val="002060"/>
                </a:solidFill>
              </a:rPr>
              <a:t>Modificación Presupuesto FRISCO-SAE Vigencia 2020</a:t>
            </a:r>
          </a:p>
          <a:p>
            <a:pPr algn="ctr"/>
            <a:endParaRPr lang="es-CO" sz="4800" b="1" dirty="0">
              <a:solidFill>
                <a:srgbClr val="002060"/>
              </a:solidFill>
            </a:endParaRPr>
          </a:p>
          <a:p>
            <a:pPr algn="ctr"/>
            <a:endParaRPr lang="es-CO" sz="4400" b="1" dirty="0">
              <a:solidFill>
                <a:srgbClr val="002060"/>
              </a:solidFill>
            </a:endParaRPr>
          </a:p>
          <a:p>
            <a:pPr algn="ctr"/>
            <a:endParaRPr lang="es-ES" sz="4400" b="1" dirty="0">
              <a:solidFill>
                <a:srgbClr val="002060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4D733B-6371-4C71-919F-950EAE3B7997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57C129A-E6D0-4AA7-9F69-41596AF7BBEF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BA59260A-3B76-4DBE-BC93-6FAFBC45A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28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136C98A-C327-4568-8E3B-CF3F75D527D4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C16953B-4A00-42CB-8B35-221ED7817720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00DD279-5CFC-4CED-B86D-DD9726DDA5C1}"/>
              </a:ext>
            </a:extLst>
          </p:cNvPr>
          <p:cNvSpPr txBox="1"/>
          <p:nvPr/>
        </p:nvSpPr>
        <p:spPr>
          <a:xfrm>
            <a:off x="2046894" y="1216991"/>
            <a:ext cx="8098211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75" b="1" dirty="0">
                <a:solidFill>
                  <a:srgbClr val="293166"/>
                </a:solidFill>
                <a:latin typeface="Lato Bold"/>
                <a:cs typeface="Lato Bold"/>
              </a:rPr>
              <a:t>PRINCIPALES MOTIVACIONES DE LA MODIFICACIÓN PRESUPUESTAL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662336D-0EE6-410A-93BD-234CBA3E2946}"/>
              </a:ext>
            </a:extLst>
          </p:cNvPr>
          <p:cNvSpPr txBox="1"/>
          <p:nvPr/>
        </p:nvSpPr>
        <p:spPr>
          <a:xfrm>
            <a:off x="775941" y="1889950"/>
            <a:ext cx="10117345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950" dirty="0"/>
              <a:t>Modificar los valores de transferencias de las entidades beneficiarias para girar los valores en la vigencia 2020, según el Artículo 91 de la Ley 1708 de 2014.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95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950" dirty="0"/>
              <a:t>Ajustar el presupuesto en la destinación especifica del </a:t>
            </a:r>
            <a:r>
              <a:rPr lang="es-ES_tradnl" sz="1950" dirty="0"/>
              <a:t>Fondo para la Reparación de Víctimas, y adicionar lo </a:t>
            </a:r>
            <a:r>
              <a:rPr lang="es-CO" sz="1950" dirty="0"/>
              <a:t>establecido en el Artículo 282 de la Ley 1955 de 2019 del Plan Nacional de Desarrollo 2018 -2022.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95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950" dirty="0"/>
              <a:t>Adicionar los valores solicitados como destinación de Política Antidrogas por parte del Ministerio del Interior y el Municipio de Nóvita Boyacá.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95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950" dirty="0"/>
              <a:t>Adicionar el valor a  girar de la transferencia a la Gobernación de San Andres Islas.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95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950" dirty="0"/>
              <a:t>Ante los cambios surgidos a raíz de la Pandemia del Covid 19 se hace necesario en la actual coyuntura modificar los ingresos y gastos del FRISCO para 2020.</a:t>
            </a:r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CC523E13-4041-4963-B44A-812BEE88B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4" name="Imagen 5">
            <a:extLst>
              <a:ext uri="{FF2B5EF4-FFF2-40B4-BE49-F238E27FC236}">
                <a16:creationId xmlns:a16="http://schemas.microsoft.com/office/drawing/2014/main" id="{46B19C1B-A31B-4798-8C5D-D99FC1144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82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283A00D-EBB5-49A2-82DA-F05F88F9C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368" y="1273124"/>
            <a:ext cx="8654581" cy="502920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00DD279-5CFC-4CED-B86D-DD9726DDA5C1}"/>
              </a:ext>
            </a:extLst>
          </p:cNvPr>
          <p:cNvSpPr txBox="1"/>
          <p:nvPr/>
        </p:nvSpPr>
        <p:spPr>
          <a:xfrm>
            <a:off x="3021637" y="882214"/>
            <a:ext cx="8098211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75" b="1" dirty="0">
                <a:solidFill>
                  <a:srgbClr val="293166"/>
                </a:solidFill>
                <a:latin typeface="Lato Bold"/>
                <a:cs typeface="Lato Bold"/>
              </a:rPr>
              <a:t>RESUMEN MODIFICACIÓN INGRESOS FRISCO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D03EA84-20EA-4F94-BAE0-EB8B43188337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201A99A-B945-4EBF-A222-64B1C62B36F2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B525F1AE-4FF5-4E5C-A9A1-2E1F30614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6" name="Imagen 5">
            <a:extLst>
              <a:ext uri="{FF2B5EF4-FFF2-40B4-BE49-F238E27FC236}">
                <a16:creationId xmlns:a16="http://schemas.microsoft.com/office/drawing/2014/main" id="{8557D44C-2C30-436A-B3B6-7F8AA58A3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50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BF971BB-D2B7-4DB6-A1C7-FAB2DDB82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981505"/>
            <a:ext cx="7103098" cy="549161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00DD279-5CFC-4CED-B86D-DD9726DDA5C1}"/>
              </a:ext>
            </a:extLst>
          </p:cNvPr>
          <p:cNvSpPr txBox="1"/>
          <p:nvPr/>
        </p:nvSpPr>
        <p:spPr>
          <a:xfrm>
            <a:off x="2998994" y="646808"/>
            <a:ext cx="8098211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75" b="1" dirty="0">
                <a:solidFill>
                  <a:srgbClr val="293166"/>
                </a:solidFill>
                <a:latin typeface="Lato Bold"/>
                <a:cs typeface="Lato Bold"/>
              </a:rPr>
              <a:t>RESUMEN MODIFICACIÓN GASTOS FRISCO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BE31DA6-F229-453C-A68E-ADAD3026FD48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025D75A-0C64-4C7A-BD76-DCCDA0B66817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1D2E2D86-2345-4CF9-AC2A-69CE6B63E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6" name="Imagen 5">
            <a:extLst>
              <a:ext uri="{FF2B5EF4-FFF2-40B4-BE49-F238E27FC236}">
                <a16:creationId xmlns:a16="http://schemas.microsoft.com/office/drawing/2014/main" id="{DD890C46-19AE-427A-B4B0-1584FC389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24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F3606DA-B0D8-412D-9CC6-A46CD1C43C93}"/>
              </a:ext>
            </a:extLst>
          </p:cNvPr>
          <p:cNvGraphicFramePr>
            <a:graphicFrameLocks noGrp="1"/>
          </p:cNvGraphicFramePr>
          <p:nvPr/>
        </p:nvGraphicFramePr>
        <p:xfrm>
          <a:off x="2044665" y="1261631"/>
          <a:ext cx="8258211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916">
                  <a:extLst>
                    <a:ext uri="{9D8B030D-6E8A-4147-A177-3AD203B41FA5}">
                      <a16:colId xmlns:a16="http://schemas.microsoft.com/office/drawing/2014/main" val="125656347"/>
                    </a:ext>
                  </a:extLst>
                </a:gridCol>
                <a:gridCol w="1378634">
                  <a:extLst>
                    <a:ext uri="{9D8B030D-6E8A-4147-A177-3AD203B41FA5}">
                      <a16:colId xmlns:a16="http://schemas.microsoft.com/office/drawing/2014/main" val="482395141"/>
                    </a:ext>
                  </a:extLst>
                </a:gridCol>
                <a:gridCol w="4501661">
                  <a:extLst>
                    <a:ext uri="{9D8B030D-6E8A-4147-A177-3AD203B41FA5}">
                      <a16:colId xmlns:a16="http://schemas.microsoft.com/office/drawing/2014/main" val="3782076036"/>
                    </a:ext>
                  </a:extLst>
                </a:gridCol>
              </a:tblGrid>
              <a:tr h="402105">
                <a:tc>
                  <a:txBody>
                    <a:bodyPr/>
                    <a:lstStyle/>
                    <a:p>
                      <a:pPr algn="ctr"/>
                      <a:r>
                        <a:rPr lang="es-CO" sz="2400" dirty="0"/>
                        <a:t>OBJETO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 dirty="0"/>
                        <a:t>VALOR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 dirty="0"/>
                        <a:t>JUSTIFICACION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54485"/>
                  </a:ext>
                </a:extLst>
              </a:tr>
              <a:tr h="1210198">
                <a:tc>
                  <a:txBody>
                    <a:bodyPr/>
                    <a:lstStyle/>
                    <a:p>
                      <a:pPr marL="0" marR="0" lvl="0" indent="0" algn="just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ARTICULO 91 LEY 1708 DE 2014</a:t>
                      </a:r>
                      <a:endParaRPr lang="es-CO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$134.766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había programado una transferencia por valor de $76.958 Millones, la cual aumenta en virtud de los ingresos por Enajenación Temprana del año 2019 (Participación Accionaria Enertolima), dando como resultado $211.724 Millones, es decir que el valor a adicionarse es de </a:t>
                      </a:r>
                      <a:r>
                        <a:rPr lang="es-E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$134.766 Millones.</a:t>
                      </a:r>
                      <a:endParaRPr lang="es-CO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93324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400DD279-5CFC-4CED-B86D-DD9726DDA5C1}"/>
              </a:ext>
            </a:extLst>
          </p:cNvPr>
          <p:cNvSpPr txBox="1"/>
          <p:nvPr/>
        </p:nvSpPr>
        <p:spPr>
          <a:xfrm>
            <a:off x="4344726" y="568568"/>
            <a:ext cx="8098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293166"/>
                </a:solidFill>
                <a:latin typeface="Lato Bold"/>
                <a:cs typeface="Lato Bold"/>
              </a:rPr>
              <a:t>TRANSFERENCIAS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34D0D47-25FC-4AE6-91D9-64D38B6D2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788" y="3433375"/>
            <a:ext cx="7234424" cy="2703288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5679347F-91D6-406C-BD40-0BC442D7FE90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DC7F014-F8AC-40FB-86BD-45DCE984CBE3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4D6C4A37-62F9-4BB1-8A00-DF8DAE0B3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6" name="Imagen 5">
            <a:extLst>
              <a:ext uri="{FF2B5EF4-FFF2-40B4-BE49-F238E27FC236}">
                <a16:creationId xmlns:a16="http://schemas.microsoft.com/office/drawing/2014/main" id="{D45A4582-C974-4AD1-B4D8-FABEB273C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58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F3606DA-B0D8-412D-9CC6-A46CD1C43C93}"/>
              </a:ext>
            </a:extLst>
          </p:cNvPr>
          <p:cNvGraphicFramePr>
            <a:graphicFrameLocks noGrp="1"/>
          </p:cNvGraphicFramePr>
          <p:nvPr/>
        </p:nvGraphicFramePr>
        <p:xfrm>
          <a:off x="1966895" y="1996778"/>
          <a:ext cx="8258211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916">
                  <a:extLst>
                    <a:ext uri="{9D8B030D-6E8A-4147-A177-3AD203B41FA5}">
                      <a16:colId xmlns:a16="http://schemas.microsoft.com/office/drawing/2014/main" val="125656347"/>
                    </a:ext>
                  </a:extLst>
                </a:gridCol>
                <a:gridCol w="1378634">
                  <a:extLst>
                    <a:ext uri="{9D8B030D-6E8A-4147-A177-3AD203B41FA5}">
                      <a16:colId xmlns:a16="http://schemas.microsoft.com/office/drawing/2014/main" val="482395141"/>
                    </a:ext>
                  </a:extLst>
                </a:gridCol>
                <a:gridCol w="4501661">
                  <a:extLst>
                    <a:ext uri="{9D8B030D-6E8A-4147-A177-3AD203B41FA5}">
                      <a16:colId xmlns:a16="http://schemas.microsoft.com/office/drawing/2014/main" val="3782076036"/>
                    </a:ext>
                  </a:extLst>
                </a:gridCol>
              </a:tblGrid>
              <a:tr h="374714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OBJETO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VALOR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JUSTIFICACION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54485"/>
                  </a:ext>
                </a:extLst>
              </a:tr>
              <a:tr h="683416">
                <a:tc rowSpan="2">
                  <a:txBody>
                    <a:bodyPr/>
                    <a:lstStyle/>
                    <a:p>
                      <a:pPr algn="ctr"/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FONDO DE REPARACIÓN DE VICTIMAS</a:t>
                      </a:r>
                      <a:endParaRPr lang="es-C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solidFill>
                            <a:schemeClr val="tx1"/>
                          </a:solidFill>
                        </a:rPr>
                        <a:t>($2.176)</a:t>
                      </a:r>
                    </a:p>
                    <a:p>
                      <a:pPr algn="ctr"/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Cifra será reducida a la suma de $1.024 millones considerando un menor valor de ventas de bienes extintos a la proyectada inicialmente durante la vigencia 2019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93324"/>
                  </a:ext>
                </a:extLst>
              </a:tr>
              <a:tr h="434051">
                <a:tc vMerge="1">
                  <a:txBody>
                    <a:bodyPr/>
                    <a:lstStyle/>
                    <a:p>
                      <a:pPr algn="just"/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$824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aplicación al artículo 282 de la Ley 1955 de 2019 Plan Nacional de Desarrollo 2018-2022, </a:t>
                      </a:r>
                      <a:r>
                        <a:rPr lang="es-CO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adicionan $824 millones</a:t>
                      </a:r>
                      <a:r>
                        <a:rPr lang="es-CO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C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destinación al Fondo para la Reparación de las Víctimas de los bienes extintos que no hayan sido entregados por las FARC-EP en los términos del artículo 2° del Decreto-ley 903 de 2017. </a:t>
                      </a:r>
                      <a:r>
                        <a:rPr lang="es-CO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 de agregar que la Ley 1955 de 2019 se expidió en una fecha posterior a la radicación del presupuesto 2020 actualmente aprobado por el Consejo Nacional de Estupefacientes </a:t>
                      </a:r>
                      <a:endParaRPr lang="es-CO" sz="16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091275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400DD279-5CFC-4CED-B86D-DD9726DDA5C1}"/>
              </a:ext>
            </a:extLst>
          </p:cNvPr>
          <p:cNvSpPr txBox="1"/>
          <p:nvPr/>
        </p:nvSpPr>
        <p:spPr>
          <a:xfrm>
            <a:off x="4336273" y="1068982"/>
            <a:ext cx="8098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293166"/>
                </a:solidFill>
                <a:latin typeface="Lato Bold"/>
                <a:cs typeface="Lato Bold"/>
              </a:rPr>
              <a:t>TRANSFERENCIAS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B5DA26D-AF9C-4DB4-BCCF-8C5DC5D110F8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EE81B3A-2D22-43CF-8A36-0921A7A72631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6BF8E881-8C49-4C77-BF42-389B2E8BB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6" name="Imagen 5">
            <a:extLst>
              <a:ext uri="{FF2B5EF4-FFF2-40B4-BE49-F238E27FC236}">
                <a16:creationId xmlns:a16="http://schemas.microsoft.com/office/drawing/2014/main" id="{4CDC0E67-2500-4106-B20E-803ADF1CF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0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F3606DA-B0D8-412D-9CC6-A46CD1C43C93}"/>
              </a:ext>
            </a:extLst>
          </p:cNvPr>
          <p:cNvGraphicFramePr>
            <a:graphicFrameLocks noGrp="1"/>
          </p:cNvGraphicFramePr>
          <p:nvPr/>
        </p:nvGraphicFramePr>
        <p:xfrm>
          <a:off x="2093826" y="1617168"/>
          <a:ext cx="8258211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916">
                  <a:extLst>
                    <a:ext uri="{9D8B030D-6E8A-4147-A177-3AD203B41FA5}">
                      <a16:colId xmlns:a16="http://schemas.microsoft.com/office/drawing/2014/main" val="125656347"/>
                    </a:ext>
                  </a:extLst>
                </a:gridCol>
                <a:gridCol w="1378634">
                  <a:extLst>
                    <a:ext uri="{9D8B030D-6E8A-4147-A177-3AD203B41FA5}">
                      <a16:colId xmlns:a16="http://schemas.microsoft.com/office/drawing/2014/main" val="482395141"/>
                    </a:ext>
                  </a:extLst>
                </a:gridCol>
                <a:gridCol w="4501661">
                  <a:extLst>
                    <a:ext uri="{9D8B030D-6E8A-4147-A177-3AD203B41FA5}">
                      <a16:colId xmlns:a16="http://schemas.microsoft.com/office/drawing/2014/main" val="3782076036"/>
                    </a:ext>
                  </a:extLst>
                </a:gridCol>
              </a:tblGrid>
              <a:tr h="374714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OBJETO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VALOR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JUSTIFICACION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54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MINISTERIO DEL INTERIOR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$1.470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Destinada a adelantar los procesos consultivos con resguardos indígenas priorizados, sobre cultivos ilícitos, en el marco de las sentencias SU-383 DE 2003 y T-300 de 2017.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026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ALCALDIA DEL MUNICIPIO DE NOVITA 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$473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Implementar el proyecto de seguridad alimentaria con los resguardos indígenas </a:t>
                      </a:r>
                      <a:r>
                        <a:rPr lang="es-E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Sabaletera</a:t>
                      </a:r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San Onofre y El Tigre como producto de las afectaciones sobre cultivos de pan coger, a partir de la implementación de huertas caseras de las comunidades indígenas y de la dotación de material vegetal, herramientas, especies menores y de tanques para la recolección de aguas lluvias, y así robustecer los sistemas tradicionales de producción como opción de vida digna y alternativa de desarrollo agroalimentaria para comunidades.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899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SAN ANDRES</a:t>
                      </a:r>
                      <a:endParaRPr lang="es-C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$6.731</a:t>
                      </a:r>
                      <a:endParaRPr lang="es-C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 hangingPunct="0"/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hace necesaria una adición por $6.731 millones para un total a transferir de $9.231 millones, correspondientes al saldo de productividades de los hoteles ubicados en el archipiélago, administración que ejerció el FRISCO . </a:t>
                      </a:r>
                      <a:endParaRPr lang="es-CO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231824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400DD279-5CFC-4CED-B86D-DD9726DDA5C1}"/>
              </a:ext>
            </a:extLst>
          </p:cNvPr>
          <p:cNvSpPr txBox="1"/>
          <p:nvPr/>
        </p:nvSpPr>
        <p:spPr>
          <a:xfrm>
            <a:off x="4352774" y="809371"/>
            <a:ext cx="8098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293166"/>
                </a:solidFill>
                <a:latin typeface="Lato Bold"/>
                <a:cs typeface="Lato Bold"/>
              </a:rPr>
              <a:t>TRANSFERENCIAS: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5969611-27B9-4D47-B11F-2B8618B1ADC8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DDD268B-34A5-4E25-8790-77EE5CDA8F61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7ABBC84B-D23E-497E-8B96-894BB7757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6" name="Imagen 5">
            <a:extLst>
              <a:ext uri="{FF2B5EF4-FFF2-40B4-BE49-F238E27FC236}">
                <a16:creationId xmlns:a16="http://schemas.microsoft.com/office/drawing/2014/main" id="{7D4F3350-3008-4E54-AF6F-460BA3FA8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48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adroTexto 16">
            <a:extLst>
              <a:ext uri="{FF2B5EF4-FFF2-40B4-BE49-F238E27FC236}">
                <a16:creationId xmlns:a16="http://schemas.microsoft.com/office/drawing/2014/main" id="{36860208-16D2-4FC1-8832-D9DF225D5A3E}"/>
              </a:ext>
            </a:extLst>
          </p:cNvPr>
          <p:cNvSpPr txBox="1"/>
          <p:nvPr/>
        </p:nvSpPr>
        <p:spPr>
          <a:xfrm>
            <a:off x="2094517" y="2085571"/>
            <a:ext cx="7812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293166"/>
                </a:solidFill>
              </a:rPr>
              <a:t>MODIFICACION PRESUPUESTO </a:t>
            </a:r>
          </a:p>
          <a:p>
            <a:pPr algn="ctr"/>
            <a:r>
              <a:rPr lang="es-CO" sz="4000" b="1" dirty="0">
                <a:solidFill>
                  <a:srgbClr val="293166"/>
                </a:solidFill>
              </a:rPr>
              <a:t>SAE </a:t>
            </a:r>
          </a:p>
          <a:p>
            <a:pPr algn="ctr"/>
            <a:r>
              <a:rPr lang="es-CO" sz="4000" b="1" dirty="0">
                <a:solidFill>
                  <a:srgbClr val="293166"/>
                </a:solidFill>
              </a:rPr>
              <a:t>VIGENCIA 2020 </a:t>
            </a:r>
            <a:endParaRPr lang="es-ES" sz="4000" b="1" dirty="0">
              <a:solidFill>
                <a:srgbClr val="293166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B5E3CF9-DABE-4E88-B939-1424B017ED31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696A956-B2B6-43BE-901B-79586F2EA736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512ABA53-10B8-4125-A3DB-88078D6C0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5" name="Imagen 5">
            <a:extLst>
              <a:ext uri="{FF2B5EF4-FFF2-40B4-BE49-F238E27FC236}">
                <a16:creationId xmlns:a16="http://schemas.microsoft.com/office/drawing/2014/main" id="{96FF0190-0B05-4FA2-8488-69C1C6D39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8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813F86C-A272-4F7C-B5E5-7F76CA317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403" y="1435086"/>
            <a:ext cx="8211192" cy="475306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1C83144-7268-423A-8480-B61C30A5C99B}"/>
              </a:ext>
            </a:extLst>
          </p:cNvPr>
          <p:cNvSpPr txBox="1"/>
          <p:nvPr/>
        </p:nvSpPr>
        <p:spPr>
          <a:xfrm>
            <a:off x="2737633" y="801988"/>
            <a:ext cx="809821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75" b="1" dirty="0">
                <a:solidFill>
                  <a:srgbClr val="293166"/>
                </a:solidFill>
                <a:latin typeface="Lato Bold"/>
                <a:cs typeface="Lato Bold"/>
              </a:rPr>
              <a:t>RESUMEN MODIFICACIÓN PRESUPUESTO SAE</a:t>
            </a:r>
          </a:p>
          <a:p>
            <a:endParaRPr lang="es-ES" sz="1875" dirty="0">
              <a:solidFill>
                <a:srgbClr val="A9A8A9"/>
              </a:solidFill>
              <a:latin typeface="Lato Bold"/>
              <a:cs typeface="Lato Bold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0403407-6E66-4EBF-A027-10ABE3C8D89E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83D5F82-D8D7-40C2-8392-EF9EE673A430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EC1318B7-67BE-4B11-AC00-2958E2E82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6" name="Imagen 5">
            <a:extLst>
              <a:ext uri="{FF2B5EF4-FFF2-40B4-BE49-F238E27FC236}">
                <a16:creationId xmlns:a16="http://schemas.microsoft.com/office/drawing/2014/main" id="{8C95BA5C-D920-40CD-8B43-7A9151438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62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1D66300-3FFD-4BAD-90DC-D980B1F4CAB5}"/>
              </a:ext>
            </a:extLst>
          </p:cNvPr>
          <p:cNvSpPr txBox="1"/>
          <p:nvPr/>
        </p:nvSpPr>
        <p:spPr>
          <a:xfrm>
            <a:off x="3340156" y="1127766"/>
            <a:ext cx="4925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293166"/>
                </a:solidFill>
                <a:latin typeface="Lato Bold"/>
              </a:rPr>
              <a:t>Planes de Choque</a:t>
            </a:r>
            <a:endParaRPr lang="es-CO" sz="2800" dirty="0">
              <a:solidFill>
                <a:srgbClr val="293166"/>
              </a:solidFill>
              <a:latin typeface="Lato 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14C6CA1-A513-474A-8AA6-850F1316C8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70005"/>
              </p:ext>
            </p:extLst>
          </p:nvPr>
        </p:nvGraphicFramePr>
        <p:xfrm>
          <a:off x="1345099" y="2494159"/>
          <a:ext cx="4114800" cy="24489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57325">
                  <a:extLst>
                    <a:ext uri="{9D8B030D-6E8A-4147-A177-3AD203B41FA5}">
                      <a16:colId xmlns:a16="http://schemas.microsoft.com/office/drawing/2014/main" val="4250512150"/>
                    </a:ext>
                  </a:extLst>
                </a:gridCol>
                <a:gridCol w="1460163">
                  <a:extLst>
                    <a:ext uri="{9D8B030D-6E8A-4147-A177-3AD203B41FA5}">
                      <a16:colId xmlns:a16="http://schemas.microsoft.com/office/drawing/2014/main" val="1526176985"/>
                    </a:ext>
                  </a:extLst>
                </a:gridCol>
                <a:gridCol w="1197312">
                  <a:extLst>
                    <a:ext uri="{9D8B030D-6E8A-4147-A177-3AD203B41FA5}">
                      <a16:colId xmlns:a16="http://schemas.microsoft.com/office/drawing/2014/main" val="3859264034"/>
                    </a:ext>
                  </a:extLst>
                </a:gridCol>
              </a:tblGrid>
              <a:tr h="49420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Plan de Choque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No. trabajadores asociados al plan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Estado 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81903259"/>
                  </a:ext>
                </a:extLst>
              </a:tr>
              <a:tr h="42864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Venta Masiva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44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Vigente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14746570"/>
                  </a:ext>
                </a:extLst>
              </a:tr>
              <a:tr h="27634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>
                          <a:effectLst/>
                        </a:rPr>
                        <a:t>Retomas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Finalizado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145236449"/>
                  </a:ext>
                </a:extLst>
              </a:tr>
              <a:tr h="2518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>
                          <a:effectLst/>
                        </a:rPr>
                        <a:t>Avalúos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Finalizado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4462862"/>
                  </a:ext>
                </a:extLst>
              </a:tr>
              <a:tr h="25183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>
                          <a:effectLst/>
                        </a:rPr>
                        <a:t>Saneamiento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Vigente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736042497"/>
                  </a:ext>
                </a:extLst>
              </a:tr>
              <a:tr h="49420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Depuración saldos contratos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C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Finalizado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522882560"/>
                  </a:ext>
                </a:extLst>
              </a:tr>
              <a:tr h="251835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85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720489724"/>
                  </a:ext>
                </a:extLst>
              </a:tr>
            </a:tbl>
          </a:graphicData>
        </a:graphic>
      </p:graphicFrame>
      <p:sp>
        <p:nvSpPr>
          <p:cNvPr id="20" name="Rectángulo 19">
            <a:extLst>
              <a:ext uri="{FF2B5EF4-FFF2-40B4-BE49-F238E27FC236}">
                <a16:creationId xmlns:a16="http://schemas.microsoft.com/office/drawing/2014/main" id="{6BD0F0C7-BE1D-4402-9288-3679EC711E48}"/>
              </a:ext>
            </a:extLst>
          </p:cNvPr>
          <p:cNvSpPr/>
          <p:nvPr/>
        </p:nvSpPr>
        <p:spPr>
          <a:xfrm>
            <a:off x="3244297" y="2046655"/>
            <a:ext cx="95250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CO" sz="1350" b="1" dirty="0"/>
              <a:t>Año: </a:t>
            </a:r>
            <a:r>
              <a:rPr lang="es-CO" sz="1500" b="1" dirty="0"/>
              <a:t>2019</a:t>
            </a:r>
            <a:endParaRPr lang="es-CO" sz="1350" b="1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CAA5B2A-F128-42A8-956D-BCB86024951E}"/>
              </a:ext>
            </a:extLst>
          </p:cNvPr>
          <p:cNvSpPr/>
          <p:nvPr/>
        </p:nvSpPr>
        <p:spPr>
          <a:xfrm>
            <a:off x="7362613" y="2002474"/>
            <a:ext cx="99578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s-CO" sz="1500" b="1" dirty="0"/>
              <a:t>Año: 2020</a:t>
            </a: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2ABF1DC1-5FFE-4C2B-92DC-45DAE3387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482343"/>
              </p:ext>
            </p:extLst>
          </p:nvPr>
        </p:nvGraphicFramePr>
        <p:xfrm>
          <a:off x="5803105" y="2494160"/>
          <a:ext cx="5043794" cy="24488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996502">
                  <a:extLst>
                    <a:ext uri="{9D8B030D-6E8A-4147-A177-3AD203B41FA5}">
                      <a16:colId xmlns:a16="http://schemas.microsoft.com/office/drawing/2014/main" val="2849272033"/>
                    </a:ext>
                  </a:extLst>
                </a:gridCol>
                <a:gridCol w="1587861">
                  <a:extLst>
                    <a:ext uri="{9D8B030D-6E8A-4147-A177-3AD203B41FA5}">
                      <a16:colId xmlns:a16="http://schemas.microsoft.com/office/drawing/2014/main" val="567505339"/>
                    </a:ext>
                  </a:extLst>
                </a:gridCol>
                <a:gridCol w="1459431">
                  <a:extLst>
                    <a:ext uri="{9D8B030D-6E8A-4147-A177-3AD203B41FA5}">
                      <a16:colId xmlns:a16="http://schemas.microsoft.com/office/drawing/2014/main" val="4111834916"/>
                    </a:ext>
                  </a:extLst>
                </a:gridCol>
              </a:tblGrid>
              <a:tr h="5819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effectLst/>
                        </a:rPr>
                        <a:t>Plan de Choque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effectLst/>
                        </a:rPr>
                        <a:t>No. trabajadores asociados al plan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effectLst/>
                        </a:rPr>
                        <a:t>Estado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466714932"/>
                  </a:ext>
                </a:extLst>
              </a:tr>
              <a:tr h="258197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u="none" strike="noStrike" dirty="0">
                          <a:effectLst/>
                        </a:rPr>
                        <a:t>Venta Masiva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</a:rPr>
                        <a:t>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>
                          <a:effectLst/>
                        </a:rPr>
                        <a:t>Vigente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433440137"/>
                  </a:ext>
                </a:extLst>
              </a:tr>
              <a:tr h="258197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u="none" strike="noStrike" dirty="0">
                          <a:effectLst/>
                        </a:rPr>
                        <a:t>Saneamiento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</a:rPr>
                        <a:t>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</a:rPr>
                        <a:t>Vigente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66858607"/>
                  </a:ext>
                </a:extLst>
              </a:tr>
              <a:tr h="258197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u="none" strike="noStrike" dirty="0">
                          <a:effectLst/>
                        </a:rPr>
                        <a:t>Acciones Legales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</a:rPr>
                        <a:t>8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>
                          <a:effectLst/>
                        </a:rPr>
                        <a:t>Vigente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377522599"/>
                  </a:ext>
                </a:extLst>
              </a:tr>
              <a:tr h="258197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u="none" strike="noStrike">
                          <a:effectLst/>
                        </a:rPr>
                        <a:t>Recaudo Centralizado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</a:rPr>
                        <a:t>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>
                          <a:effectLst/>
                        </a:rPr>
                        <a:t>Vigente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657103688"/>
                  </a:ext>
                </a:extLst>
              </a:tr>
              <a:tr h="258197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u="none" strike="noStrike" dirty="0">
                          <a:effectLst/>
                        </a:rPr>
                        <a:t>Visitas Sociedades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</a:rPr>
                        <a:t>25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>
                          <a:effectLst/>
                        </a:rPr>
                        <a:t>Proyectado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438086488"/>
                  </a:ext>
                </a:extLst>
              </a:tr>
              <a:tr h="258197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u="none" strike="noStrike" dirty="0">
                          <a:effectLst/>
                        </a:rPr>
                        <a:t>Entregas Regionales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</a:rPr>
                        <a:t>17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</a:rPr>
                        <a:t>Proyectado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089931486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u="none" strike="noStrike">
                          <a:effectLst/>
                        </a:rPr>
                        <a:t> 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dirty="0"/>
                        <a:t>66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</a:rPr>
                        <a:t> 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35701376"/>
                  </a:ext>
                </a:extLst>
              </a:tr>
            </a:tbl>
          </a:graphicData>
        </a:graphic>
      </p:graphicFrame>
      <p:sp>
        <p:nvSpPr>
          <p:cNvPr id="24" name="Rectángulo 23">
            <a:extLst>
              <a:ext uri="{FF2B5EF4-FFF2-40B4-BE49-F238E27FC236}">
                <a16:creationId xmlns:a16="http://schemas.microsoft.com/office/drawing/2014/main" id="{0E3A9EB8-9023-4D8E-8069-80AC779C35F1}"/>
              </a:ext>
            </a:extLst>
          </p:cNvPr>
          <p:cNvSpPr/>
          <p:nvPr/>
        </p:nvSpPr>
        <p:spPr>
          <a:xfrm>
            <a:off x="8824772" y="5226942"/>
            <a:ext cx="23609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s-CO" sz="1200" dirty="0">
                <a:solidFill>
                  <a:schemeClr val="bg1">
                    <a:lumMod val="65000"/>
                  </a:schemeClr>
                </a:solidFill>
              </a:rPr>
              <a:t>Fecha de corte: 20/03/2020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DB85B3E-EE82-460C-890F-9B99DB66D150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17737F6-2843-4C03-9E60-A32A047DD4FD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Talento Humano</a:t>
            </a:r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60A7DE19-C2F5-41DA-9FDE-606455CFF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5" name="Imagen 5">
            <a:extLst>
              <a:ext uri="{FF2B5EF4-FFF2-40B4-BE49-F238E27FC236}">
                <a16:creationId xmlns:a16="http://schemas.microsoft.com/office/drawing/2014/main" id="{9862B302-04C7-43FC-A6D1-C85347FDE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72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1067CAA-7C8D-4408-B953-B166B74CA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428" y="1017627"/>
            <a:ext cx="7043144" cy="5287208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5CD21A2F-EF67-4561-9C84-EEB5B7BE3ED1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EC03BEC-5DFE-469E-8365-9B65943B344F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C6C2127B-DF2D-4883-A9E1-7FA1A5D01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5" name="Imagen 5">
            <a:extLst>
              <a:ext uri="{FF2B5EF4-FFF2-40B4-BE49-F238E27FC236}">
                <a16:creationId xmlns:a16="http://schemas.microsoft.com/office/drawing/2014/main" id="{F16D80C9-21C3-4178-9B83-51AE7F67A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41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790937-7CCF-4E9A-AA01-45D82D899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243" y="895065"/>
            <a:ext cx="6403705" cy="5650677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D4602545-E96E-45A9-8029-B2D479955A6F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5FCE55A-CA3D-44C2-80B5-B0FD5967B040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2D67032F-CD5D-407B-B07E-CEFE4BCA0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5" name="Imagen 5">
            <a:extLst>
              <a:ext uri="{FF2B5EF4-FFF2-40B4-BE49-F238E27FC236}">
                <a16:creationId xmlns:a16="http://schemas.microsoft.com/office/drawing/2014/main" id="{68636D3F-C873-477F-966B-0519A7111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32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9BE7E7A-5790-4719-B79B-43AAD9F6B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91145"/>
            <a:ext cx="6022145" cy="610752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546823EE-AE23-4B94-94D0-7B4EE6896C33}"/>
              </a:ext>
            </a:extLst>
          </p:cNvPr>
          <p:cNvSpPr/>
          <p:nvPr/>
        </p:nvSpPr>
        <p:spPr>
          <a:xfrm>
            <a:off x="0" y="6520420"/>
            <a:ext cx="12192000" cy="33758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CDEBDFC-4922-441B-8B5C-617165BBF684}"/>
              </a:ext>
            </a:extLst>
          </p:cNvPr>
          <p:cNvSpPr txBox="1"/>
          <p:nvPr/>
        </p:nvSpPr>
        <p:spPr>
          <a:xfrm>
            <a:off x="6786739" y="6520419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BA0D5134-B279-4776-8332-906D20815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1283804"/>
          </a:xfrm>
          <a:prstGeom prst="rect">
            <a:avLst/>
          </a:prstGeom>
        </p:spPr>
      </p:pic>
      <p:pic>
        <p:nvPicPr>
          <p:cNvPr id="15" name="Imagen 5">
            <a:extLst>
              <a:ext uri="{FF2B5EF4-FFF2-40B4-BE49-F238E27FC236}">
                <a16:creationId xmlns:a16="http://schemas.microsoft.com/office/drawing/2014/main" id="{EC93B6FB-B227-45A5-A53E-4C2CE5FE6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358" y="211801"/>
            <a:ext cx="3745825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97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227381" y="6520419"/>
            <a:ext cx="5951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pic>
        <p:nvPicPr>
          <p:cNvPr id="1028" name="Picture 4" descr="Resultado de imagen de GRACIAS">
            <a:extLst>
              <a:ext uri="{FF2B5EF4-FFF2-40B4-BE49-F238E27FC236}">
                <a16:creationId xmlns:a16="http://schemas.microsoft.com/office/drawing/2014/main" id="{6B97ABDE-D2C7-42A8-B1F4-93DE4E812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095" y="1646118"/>
            <a:ext cx="8466836" cy="363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2211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82EF844E75CAF4385A68085FACD193C" ma:contentTypeVersion="9" ma:contentTypeDescription="Crear nuevo documento." ma:contentTypeScope="" ma:versionID="d6772de6defbb92b5fc15f2708d04610">
  <xsd:schema xmlns:xsd="http://www.w3.org/2001/XMLSchema" xmlns:xs="http://www.w3.org/2001/XMLSchema" xmlns:p="http://schemas.microsoft.com/office/2006/metadata/properties" xmlns:ns3="cb001576-12d9-49c5-b46c-58579723e4e4" xmlns:ns4="91a4e1a1-2fe6-4262-bc95-8c51e9ea7738" targetNamespace="http://schemas.microsoft.com/office/2006/metadata/properties" ma:root="true" ma:fieldsID="147f8515198c624bdefb95a4015cc401" ns3:_="" ns4:_="">
    <xsd:import namespace="cb001576-12d9-49c5-b46c-58579723e4e4"/>
    <xsd:import namespace="91a4e1a1-2fe6-4262-bc95-8c51e9ea773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001576-12d9-49c5-b46c-58579723e4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4e1a1-2fe6-4262-bc95-8c51e9ea7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DF5695-1BCB-4C25-B78D-9AF1AE0753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001576-12d9-49c5-b46c-58579723e4e4"/>
    <ds:schemaRef ds:uri="91a4e1a1-2fe6-4262-bc95-8c51e9ea77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D9484D-6325-4FB6-8653-989B4D3E60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B28CD5-1293-4ED6-9947-9D0B839AF330}">
  <ds:schemaRefs>
    <ds:schemaRef ds:uri="http://purl.org/dc/elements/1.1/"/>
    <ds:schemaRef ds:uri="http://schemas.openxmlformats.org/package/2006/metadata/core-properties"/>
    <ds:schemaRef ds:uri="cb001576-12d9-49c5-b46c-58579723e4e4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91a4e1a1-2fe6-4262-bc95-8c51e9ea7738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13997</TotalTime>
  <Words>744</Words>
  <Application>Microsoft Office PowerPoint</Application>
  <PresentationFormat>Panorámica</PresentationFormat>
  <Paragraphs>128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Arial Narrow</vt:lpstr>
      <vt:lpstr>Calibri</vt:lpstr>
      <vt:lpstr>Lato Bold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544</cp:revision>
  <dcterms:created xsi:type="dcterms:W3CDTF">2015-02-19T23:51:59Z</dcterms:created>
  <dcterms:modified xsi:type="dcterms:W3CDTF">2020-04-13T21:26:30Z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0x010100D82EF844E75CAF4385A68085FACD193C</vt:lpwstr>
  </property>
</Properties>
</file>