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1"/>
  </p:notesMasterIdLst>
  <p:sldIdLst>
    <p:sldId id="1494" r:id="rId5"/>
    <p:sldId id="1496" r:id="rId6"/>
    <p:sldId id="1495" r:id="rId7"/>
    <p:sldId id="1497" r:id="rId8"/>
    <p:sldId id="1498" r:id="rId9"/>
    <p:sldId id="1492" r:id="rId10"/>
  </p:sldIdLst>
  <p:sldSz cx="12192000" cy="6858000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ergio Jordan Quijano" initials="SJQ" lastIdx="1" clrIdx="0"/>
  <p:cmAuthor id="2" name="Laura Victoria Corral Bautista" initials="LVCB" lastIdx="1" clrIdx="1"/>
  <p:cmAuthor id="3" name="juan sebastian uribe mosquera" initials="jsum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3166"/>
    <a:srgbClr val="000A8B"/>
    <a:srgbClr val="A9A8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82" autoAdjust="0"/>
    <p:restoredTop sz="99466" autoAdjust="0"/>
  </p:normalViewPr>
  <p:slideViewPr>
    <p:cSldViewPr snapToGrid="0" snapToObjects="1">
      <p:cViewPr varScale="1">
        <p:scale>
          <a:sx n="72" d="100"/>
          <a:sy n="72" d="100"/>
        </p:scale>
        <p:origin x="726" y="6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3846"/>
    </p:cViewPr>
  </p:sorterViewPr>
  <p:notesViewPr>
    <p:cSldViewPr snapToGrid="0" snapToObjects="1">
      <p:cViewPr varScale="1">
        <p:scale>
          <a:sx n="55" d="100"/>
          <a:sy n="55" d="100"/>
        </p:scale>
        <p:origin x="2880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FC0CF-0764-4B3D-B804-8FE31165FF6D}" type="datetimeFigureOut">
              <a:rPr lang="es-CO" smtClean="0"/>
              <a:t>27/04/2020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0FE190-6E0D-45DF-AADA-A4068149D26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015351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27/04/2020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115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27/04/2020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138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27/04/2020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7279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27/04/2020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703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27/04/2020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0225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27/04/2020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3619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27/04/2020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2554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27/04/2020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1998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27/04/2020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8217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27/04/2020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3498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27/04/2020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9257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EBEB7-25AB-664A-96B3-95BD3AB0599F}" type="datetimeFigureOut">
              <a:rPr lang="es-ES" smtClean="0"/>
              <a:t>27/04/2020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2176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9E30CA15-771A-482C-BA9E-16FCF3AD6747}"/>
              </a:ext>
            </a:extLst>
          </p:cNvPr>
          <p:cNvSpPr/>
          <p:nvPr/>
        </p:nvSpPr>
        <p:spPr>
          <a:xfrm>
            <a:off x="0" y="0"/>
            <a:ext cx="5226342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1F085610-40FD-42D5-B0E4-193B4CF70415}"/>
              </a:ext>
            </a:extLst>
          </p:cNvPr>
          <p:cNvSpPr/>
          <p:nvPr/>
        </p:nvSpPr>
        <p:spPr>
          <a:xfrm>
            <a:off x="5226342" y="-1"/>
            <a:ext cx="6965658" cy="6858001"/>
          </a:xfrm>
          <a:prstGeom prst="rect">
            <a:avLst/>
          </a:prstGeom>
          <a:solidFill>
            <a:srgbClr val="E4ED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FE1561C7-A647-475B-88DC-D6656EF909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33153" y="967661"/>
            <a:ext cx="6004455" cy="1013410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653221C5-86B2-4714-B9CF-E6115C033E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96424" y="5570290"/>
            <a:ext cx="2453955" cy="1033244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93686A3F-63DA-4510-A0F0-7F3172712A7E}"/>
              </a:ext>
            </a:extLst>
          </p:cNvPr>
          <p:cNvSpPr txBox="1"/>
          <p:nvPr/>
        </p:nvSpPr>
        <p:spPr>
          <a:xfrm>
            <a:off x="5583710" y="2419113"/>
            <a:ext cx="671430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5400" b="1" dirty="0"/>
              <a:t>Junta Directiva Extraordinaria No 191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C7F9EFD-5BE5-4368-BC09-A9858D17BF9C}"/>
              </a:ext>
            </a:extLst>
          </p:cNvPr>
          <p:cNvSpPr txBox="1"/>
          <p:nvPr/>
        </p:nvSpPr>
        <p:spPr>
          <a:xfrm>
            <a:off x="7566991" y="4636127"/>
            <a:ext cx="53406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/>
              <a:t>17 de abril de 2020</a:t>
            </a:r>
          </a:p>
        </p:txBody>
      </p:sp>
    </p:spTree>
    <p:extLst>
      <p:ext uri="{BB962C8B-B14F-4D97-AF65-F5344CB8AC3E}">
        <p14:creationId xmlns:p14="http://schemas.microsoft.com/office/powerpoint/2010/main" val="3956740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7C35F611-22FC-4C53-B4F6-C105553BEBD3}"/>
              </a:ext>
            </a:extLst>
          </p:cNvPr>
          <p:cNvSpPr txBox="1"/>
          <p:nvPr/>
        </p:nvSpPr>
        <p:spPr>
          <a:xfrm>
            <a:off x="8826500" y="6536690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Junta Directiva No 191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0EDD9F42-F792-432A-9699-C9F980623FD5}"/>
              </a:ext>
            </a:extLst>
          </p:cNvPr>
          <p:cNvSpPr txBox="1"/>
          <p:nvPr/>
        </p:nvSpPr>
        <p:spPr>
          <a:xfrm>
            <a:off x="999118" y="1095261"/>
            <a:ext cx="1061783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rgbClr val="002060"/>
                </a:solidFill>
              </a:rPr>
              <a:t>MODIFICACIÓN METODOLOGIA ARRENDAMIENTOS</a:t>
            </a:r>
          </a:p>
          <a:p>
            <a:pPr algn="ctr"/>
            <a:r>
              <a:rPr lang="es-ES" sz="3200" b="1" dirty="0">
                <a:solidFill>
                  <a:srgbClr val="002060"/>
                </a:solidFill>
              </a:rPr>
              <a:t>Transitoria por Emergencia Sanitaria   </a:t>
            </a:r>
            <a:endParaRPr lang="es-ES" sz="3200" dirty="0">
              <a:solidFill>
                <a:srgbClr val="002060"/>
              </a:solidFill>
            </a:endParaRPr>
          </a:p>
        </p:txBody>
      </p:sp>
      <p:pic>
        <p:nvPicPr>
          <p:cNvPr id="11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86000" cy="1283804"/>
          </a:xfrm>
          <a:prstGeom prst="rect">
            <a:avLst/>
          </a:prstGeom>
        </p:spPr>
      </p:pic>
      <p:pic>
        <p:nvPicPr>
          <p:cNvPr id="14" name="Imagen 5">
            <a:extLst>
              <a:ext uri="{FF2B5EF4-FFF2-40B4-BE49-F238E27FC236}">
                <a16:creationId xmlns:a16="http://schemas.microsoft.com/office/drawing/2014/main" id="{BA59260A-3B76-4DBE-BC93-6FAFBC45AC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358" y="211801"/>
            <a:ext cx="3745825" cy="713105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DF89D72-171B-411F-8BB3-4928F2D128B7}"/>
              </a:ext>
            </a:extLst>
          </p:cNvPr>
          <p:cNvSpPr txBox="1"/>
          <p:nvPr/>
        </p:nvSpPr>
        <p:spPr>
          <a:xfrm>
            <a:off x="587434" y="2167966"/>
            <a:ext cx="107961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800" b="1" dirty="0">
                <a:solidFill>
                  <a:srgbClr val="002060"/>
                </a:solidFill>
              </a:rPr>
              <a:t>1. Medidas Propuestas: </a:t>
            </a:r>
            <a:r>
              <a:rPr lang="es-ES" sz="2800" dirty="0">
                <a:solidFill>
                  <a:srgbClr val="002060"/>
                </a:solidFill>
              </a:rPr>
              <a:t>Aplican solo a solicitud de Parte </a:t>
            </a:r>
            <a:endParaRPr lang="es-ES" sz="3600" dirty="0">
              <a:solidFill>
                <a:srgbClr val="002060"/>
              </a:solidFill>
            </a:endParaRPr>
          </a:p>
        </p:txBody>
      </p:sp>
      <p:pic>
        <p:nvPicPr>
          <p:cNvPr id="40" name="Imagen 39" descr="Imagen que contiene lego, juguete&#10;&#10;Descripción generada automáticamente">
            <a:extLst>
              <a:ext uri="{FF2B5EF4-FFF2-40B4-BE49-F238E27FC236}">
                <a16:creationId xmlns:a16="http://schemas.microsoft.com/office/drawing/2014/main" id="{285A3F40-8B75-42C2-B5EF-FE121F4B9F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9051" y="2731852"/>
            <a:ext cx="3365501" cy="3365501"/>
          </a:xfrm>
          <a:prstGeom prst="rect">
            <a:avLst/>
          </a:prstGeom>
        </p:spPr>
      </p:pic>
      <p:grpSp>
        <p:nvGrpSpPr>
          <p:cNvPr id="42" name="Grupo 41">
            <a:extLst>
              <a:ext uri="{FF2B5EF4-FFF2-40B4-BE49-F238E27FC236}">
                <a16:creationId xmlns:a16="http://schemas.microsoft.com/office/drawing/2014/main" id="{D297B789-4FC2-430F-8D77-50EC5DBA35B1}"/>
              </a:ext>
            </a:extLst>
          </p:cNvPr>
          <p:cNvGrpSpPr/>
          <p:nvPr/>
        </p:nvGrpSpPr>
        <p:grpSpPr>
          <a:xfrm>
            <a:off x="1228609" y="2686882"/>
            <a:ext cx="6030720" cy="3796800"/>
            <a:chOff x="1228609" y="2940230"/>
            <a:chExt cx="6030720" cy="3796800"/>
          </a:xfrm>
        </p:grpSpPr>
        <p:grpSp>
          <p:nvGrpSpPr>
            <p:cNvPr id="38" name="Grupo 37">
              <a:extLst>
                <a:ext uri="{FF2B5EF4-FFF2-40B4-BE49-F238E27FC236}">
                  <a16:creationId xmlns:a16="http://schemas.microsoft.com/office/drawing/2014/main" id="{B5DA55A8-FAFE-4189-A7E9-6F717E18AB98}"/>
                </a:ext>
              </a:extLst>
            </p:cNvPr>
            <p:cNvGrpSpPr/>
            <p:nvPr/>
          </p:nvGrpSpPr>
          <p:grpSpPr>
            <a:xfrm>
              <a:off x="1441625" y="2940230"/>
              <a:ext cx="5817704" cy="3796800"/>
              <a:chOff x="490331" y="3045648"/>
              <a:chExt cx="5817704" cy="3796800"/>
            </a:xfrm>
          </p:grpSpPr>
          <p:sp>
            <p:nvSpPr>
              <p:cNvPr id="5" name="Rectángulo: esquinas redondeadas 4">
                <a:extLst>
                  <a:ext uri="{FF2B5EF4-FFF2-40B4-BE49-F238E27FC236}">
                    <a16:creationId xmlns:a16="http://schemas.microsoft.com/office/drawing/2014/main" id="{85A0AE8B-6D7F-4E03-AE46-695868CDE511}"/>
                  </a:ext>
                </a:extLst>
              </p:cNvPr>
              <p:cNvSpPr/>
              <p:nvPr/>
            </p:nvSpPr>
            <p:spPr>
              <a:xfrm>
                <a:off x="490331" y="4223436"/>
                <a:ext cx="2332383" cy="804613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CO" b="1" dirty="0">
                    <a:solidFill>
                      <a:schemeClr val="tx1"/>
                    </a:solidFill>
                  </a:rPr>
                  <a:t>Ejecución de actividades exentas de aislamiento</a:t>
                </a:r>
              </a:p>
            </p:txBody>
          </p:sp>
          <p:sp>
            <p:nvSpPr>
              <p:cNvPr id="18" name="Rectángulo: esquinas redondeadas 17">
                <a:extLst>
                  <a:ext uri="{FF2B5EF4-FFF2-40B4-BE49-F238E27FC236}">
                    <a16:creationId xmlns:a16="http://schemas.microsoft.com/office/drawing/2014/main" id="{2CF69424-5481-4752-A901-6730466CB9CD}"/>
                  </a:ext>
                </a:extLst>
              </p:cNvPr>
              <p:cNvSpPr/>
              <p:nvPr/>
            </p:nvSpPr>
            <p:spPr>
              <a:xfrm>
                <a:off x="3605041" y="4228369"/>
                <a:ext cx="2652725" cy="804613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CO" b="1" dirty="0">
                    <a:solidFill>
                      <a:schemeClr val="tx1"/>
                    </a:solidFill>
                  </a:rPr>
                  <a:t>Ejecución de actividades con aislamiento obligatorio</a:t>
                </a:r>
              </a:p>
            </p:txBody>
          </p:sp>
          <p:sp>
            <p:nvSpPr>
              <p:cNvPr id="19" name="Rectángulo: esquinas redondeadas 18">
                <a:extLst>
                  <a:ext uri="{FF2B5EF4-FFF2-40B4-BE49-F238E27FC236}">
                    <a16:creationId xmlns:a16="http://schemas.microsoft.com/office/drawing/2014/main" id="{91A99D12-0327-4C5A-835C-846D5107A688}"/>
                  </a:ext>
                </a:extLst>
              </p:cNvPr>
              <p:cNvSpPr/>
              <p:nvPr/>
            </p:nvSpPr>
            <p:spPr>
              <a:xfrm>
                <a:off x="539925" y="6098884"/>
                <a:ext cx="2049750" cy="317500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CO" b="1" dirty="0">
                    <a:solidFill>
                      <a:schemeClr val="tx1"/>
                    </a:solidFill>
                  </a:rPr>
                  <a:t>No Aplica</a:t>
                </a:r>
              </a:p>
            </p:txBody>
          </p:sp>
          <p:sp>
            <p:nvSpPr>
              <p:cNvPr id="20" name="Rectángulo: esquinas redondeadas 19">
                <a:extLst>
                  <a:ext uri="{FF2B5EF4-FFF2-40B4-BE49-F238E27FC236}">
                    <a16:creationId xmlns:a16="http://schemas.microsoft.com/office/drawing/2014/main" id="{CDD6CEDE-53FA-4518-BBFB-8B51246AE371}"/>
                  </a:ext>
                </a:extLst>
              </p:cNvPr>
              <p:cNvSpPr/>
              <p:nvPr/>
            </p:nvSpPr>
            <p:spPr>
              <a:xfrm>
                <a:off x="3655309" y="5372720"/>
                <a:ext cx="2652726" cy="1469728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CO" b="1" dirty="0">
                    <a:solidFill>
                      <a:schemeClr val="tx1"/>
                    </a:solidFill>
                  </a:rPr>
                  <a:t>Posibilidad de suspender cobro por 3 meses –2 meses de reactivación económica - Pago a 6 meses</a:t>
                </a:r>
              </a:p>
            </p:txBody>
          </p:sp>
          <p:sp>
            <p:nvSpPr>
              <p:cNvPr id="30" name="Flecha: hacia abajo 29">
                <a:extLst>
                  <a:ext uri="{FF2B5EF4-FFF2-40B4-BE49-F238E27FC236}">
                    <a16:creationId xmlns:a16="http://schemas.microsoft.com/office/drawing/2014/main" id="{CB0DD766-9C21-44AE-87C8-C8E3C800E5A6}"/>
                  </a:ext>
                </a:extLst>
              </p:cNvPr>
              <p:cNvSpPr/>
              <p:nvPr/>
            </p:nvSpPr>
            <p:spPr>
              <a:xfrm>
                <a:off x="4577480" y="5101308"/>
                <a:ext cx="808383" cy="165394"/>
              </a:xfrm>
              <a:prstGeom prst="downArrow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32" name="Flecha: hacia abajo 31">
                <a:extLst>
                  <a:ext uri="{FF2B5EF4-FFF2-40B4-BE49-F238E27FC236}">
                    <a16:creationId xmlns:a16="http://schemas.microsoft.com/office/drawing/2014/main" id="{633CC73F-188D-47A0-9F44-A12B88F06AE9}"/>
                  </a:ext>
                </a:extLst>
              </p:cNvPr>
              <p:cNvSpPr/>
              <p:nvPr/>
            </p:nvSpPr>
            <p:spPr>
              <a:xfrm>
                <a:off x="1143000" y="5107638"/>
                <a:ext cx="808383" cy="165394"/>
              </a:xfrm>
              <a:prstGeom prst="downArrow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35" name="Rectángulo: esquinas redondeadas 34">
                <a:extLst>
                  <a:ext uri="{FF2B5EF4-FFF2-40B4-BE49-F238E27FC236}">
                    <a16:creationId xmlns:a16="http://schemas.microsoft.com/office/drawing/2014/main" id="{0554FDAB-6F4C-487D-8EA8-0A6FD4FFF480}"/>
                  </a:ext>
                </a:extLst>
              </p:cNvPr>
              <p:cNvSpPr/>
              <p:nvPr/>
            </p:nvSpPr>
            <p:spPr>
              <a:xfrm>
                <a:off x="1194864" y="3045648"/>
                <a:ext cx="4386469" cy="742118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CO" sz="2000" b="1" dirty="0">
                    <a:solidFill>
                      <a:schemeClr val="tx1"/>
                    </a:solidFill>
                  </a:rPr>
                  <a:t>Trabajadores Independientes – Actividades empresariales</a:t>
                </a:r>
              </a:p>
            </p:txBody>
          </p:sp>
          <p:cxnSp>
            <p:nvCxnSpPr>
              <p:cNvPr id="36" name="Conector: angular 35">
                <a:extLst>
                  <a:ext uri="{FF2B5EF4-FFF2-40B4-BE49-F238E27FC236}">
                    <a16:creationId xmlns:a16="http://schemas.microsoft.com/office/drawing/2014/main" id="{D185827A-8C8C-4E64-861A-5A8B0B9D8CC9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H="1">
                <a:off x="3934992" y="3123696"/>
                <a:ext cx="480360" cy="1543304"/>
              </a:xfrm>
              <a:prstGeom prst="bentConnector2">
                <a:avLst/>
              </a:prstGeom>
              <a:ln>
                <a:headEnd type="triangle"/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Conector: angular 36">
                <a:extLst>
                  <a:ext uri="{FF2B5EF4-FFF2-40B4-BE49-F238E27FC236}">
                    <a16:creationId xmlns:a16="http://schemas.microsoft.com/office/drawing/2014/main" id="{0A98AEC8-8D09-4852-8822-74485F840E00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2284599" y="3027095"/>
                <a:ext cx="475427" cy="1731574"/>
              </a:xfrm>
              <a:prstGeom prst="bentConnector2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1" name="Rectángulo: esquinas redondeadas 40">
              <a:extLst>
                <a:ext uri="{FF2B5EF4-FFF2-40B4-BE49-F238E27FC236}">
                  <a16:creationId xmlns:a16="http://schemas.microsoft.com/office/drawing/2014/main" id="{42AE1E78-85AE-40EE-BF4E-B0FACB7DC2A9}"/>
                </a:ext>
              </a:extLst>
            </p:cNvPr>
            <p:cNvSpPr/>
            <p:nvPr/>
          </p:nvSpPr>
          <p:spPr>
            <a:xfrm>
              <a:off x="1228609" y="5331812"/>
              <a:ext cx="2504782" cy="510043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b="1" dirty="0">
                  <a:solidFill>
                    <a:schemeClr val="tx1"/>
                  </a:solidFill>
                </a:rPr>
                <a:t>Excepciones Decreto 457 y 531 de 2020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65617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7C35F611-22FC-4C53-B4F6-C105553BEBD3}"/>
              </a:ext>
            </a:extLst>
          </p:cNvPr>
          <p:cNvSpPr txBox="1"/>
          <p:nvPr/>
        </p:nvSpPr>
        <p:spPr>
          <a:xfrm>
            <a:off x="8826500" y="6536690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Junta Directiva No 191</a:t>
            </a:r>
          </a:p>
        </p:txBody>
      </p:sp>
      <p:pic>
        <p:nvPicPr>
          <p:cNvPr id="11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86000" cy="1283804"/>
          </a:xfrm>
          <a:prstGeom prst="rect">
            <a:avLst/>
          </a:prstGeom>
        </p:spPr>
      </p:pic>
      <p:pic>
        <p:nvPicPr>
          <p:cNvPr id="14" name="Imagen 5">
            <a:extLst>
              <a:ext uri="{FF2B5EF4-FFF2-40B4-BE49-F238E27FC236}">
                <a16:creationId xmlns:a16="http://schemas.microsoft.com/office/drawing/2014/main" id="{BA59260A-3B76-4DBE-BC93-6FAFBC45AC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358" y="211801"/>
            <a:ext cx="3745825" cy="713105"/>
          </a:xfrm>
          <a:prstGeom prst="rect">
            <a:avLst/>
          </a:prstGeom>
        </p:spPr>
      </p:pic>
      <p:grpSp>
        <p:nvGrpSpPr>
          <p:cNvPr id="3" name="Grupo 2">
            <a:extLst>
              <a:ext uri="{FF2B5EF4-FFF2-40B4-BE49-F238E27FC236}">
                <a16:creationId xmlns:a16="http://schemas.microsoft.com/office/drawing/2014/main" id="{13656D33-24A4-4F4F-90D0-A9C36B5569B4}"/>
              </a:ext>
            </a:extLst>
          </p:cNvPr>
          <p:cNvGrpSpPr/>
          <p:nvPr/>
        </p:nvGrpSpPr>
        <p:grpSpPr>
          <a:xfrm>
            <a:off x="1139688" y="1181754"/>
            <a:ext cx="4784832" cy="2238392"/>
            <a:chOff x="7557052" y="3095607"/>
            <a:chExt cx="4130793" cy="2480181"/>
          </a:xfrm>
        </p:grpSpPr>
        <p:sp>
          <p:nvSpPr>
            <p:cNvPr id="7" name="Rectángulo: esquinas redondeadas 6">
              <a:extLst>
                <a:ext uri="{FF2B5EF4-FFF2-40B4-BE49-F238E27FC236}">
                  <a16:creationId xmlns:a16="http://schemas.microsoft.com/office/drawing/2014/main" id="{FCC81FE0-D433-4E99-A224-92D168CC54A6}"/>
                </a:ext>
              </a:extLst>
            </p:cNvPr>
            <p:cNvSpPr/>
            <p:nvPr/>
          </p:nvSpPr>
          <p:spPr>
            <a:xfrm>
              <a:off x="7573045" y="3095607"/>
              <a:ext cx="4114800" cy="970722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2000" b="1" dirty="0">
                  <a:solidFill>
                    <a:schemeClr val="tx1"/>
                  </a:solidFill>
                </a:rPr>
                <a:t>Trabajadores Formales - Asalariados</a:t>
              </a:r>
            </a:p>
          </p:txBody>
        </p:sp>
        <p:sp>
          <p:nvSpPr>
            <p:cNvPr id="9" name="Rectángulo: esquinas redondeadas 8">
              <a:extLst>
                <a:ext uri="{FF2B5EF4-FFF2-40B4-BE49-F238E27FC236}">
                  <a16:creationId xmlns:a16="http://schemas.microsoft.com/office/drawing/2014/main" id="{EB9E9ADE-1721-47FA-B26D-99E15A79AE93}"/>
                </a:ext>
              </a:extLst>
            </p:cNvPr>
            <p:cNvSpPr/>
            <p:nvPr/>
          </p:nvSpPr>
          <p:spPr>
            <a:xfrm>
              <a:off x="7557052" y="4344260"/>
              <a:ext cx="4080351" cy="1028049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b="1" dirty="0">
                  <a:solidFill>
                    <a:schemeClr val="tx1"/>
                  </a:solidFill>
                </a:rPr>
                <a:t>Suspensión – Licencia No Remunerada – Terminación del Contrato Laboral (Con Soporte Documental) – Disminución Salarial.</a:t>
              </a:r>
            </a:p>
          </p:txBody>
        </p:sp>
        <p:sp>
          <p:nvSpPr>
            <p:cNvPr id="13" name="Flecha: hacia abajo 12">
              <a:extLst>
                <a:ext uri="{FF2B5EF4-FFF2-40B4-BE49-F238E27FC236}">
                  <a16:creationId xmlns:a16="http://schemas.microsoft.com/office/drawing/2014/main" id="{A661B08B-8D20-4AC3-BC56-5B8A80658EBE}"/>
                </a:ext>
              </a:extLst>
            </p:cNvPr>
            <p:cNvSpPr/>
            <p:nvPr/>
          </p:nvSpPr>
          <p:spPr>
            <a:xfrm>
              <a:off x="9226253" y="5410394"/>
              <a:ext cx="808383" cy="165394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15" name="Flecha: hacia abajo 14">
              <a:extLst>
                <a:ext uri="{FF2B5EF4-FFF2-40B4-BE49-F238E27FC236}">
                  <a16:creationId xmlns:a16="http://schemas.microsoft.com/office/drawing/2014/main" id="{3C8F1BD5-EF7C-49A2-B39C-5378A011F075}"/>
                </a:ext>
              </a:extLst>
            </p:cNvPr>
            <p:cNvSpPr/>
            <p:nvPr/>
          </p:nvSpPr>
          <p:spPr>
            <a:xfrm>
              <a:off x="9193035" y="4141640"/>
              <a:ext cx="808383" cy="165394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</p:grpSp>
      <p:pic>
        <p:nvPicPr>
          <p:cNvPr id="5" name="Imagen 4" descr="Imagen que contiene tabla, dibujo, competencia de atletismo&#10;&#10;Descripción generada automáticamente">
            <a:extLst>
              <a:ext uri="{FF2B5EF4-FFF2-40B4-BE49-F238E27FC236}">
                <a16:creationId xmlns:a16="http://schemas.microsoft.com/office/drawing/2014/main" id="{28005D84-5268-4B85-8B09-0E7487CDD3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3483" y="1181274"/>
            <a:ext cx="4578268" cy="2563830"/>
          </a:xfrm>
          <a:prstGeom prst="rect">
            <a:avLst/>
          </a:prstGeom>
        </p:spPr>
      </p:pic>
      <p:sp>
        <p:nvSpPr>
          <p:cNvPr id="17" name="Rectángulo: esquinas redondeadas 16">
            <a:extLst>
              <a:ext uri="{FF2B5EF4-FFF2-40B4-BE49-F238E27FC236}">
                <a16:creationId xmlns:a16="http://schemas.microsoft.com/office/drawing/2014/main" id="{7583B38D-2595-498E-A0AD-54085878D7DF}"/>
              </a:ext>
            </a:extLst>
          </p:cNvPr>
          <p:cNvSpPr/>
          <p:nvPr/>
        </p:nvSpPr>
        <p:spPr>
          <a:xfrm>
            <a:off x="6610486" y="5209955"/>
            <a:ext cx="4211296" cy="1145269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>
                <a:solidFill>
                  <a:schemeClr val="tx1"/>
                </a:solidFill>
              </a:rPr>
              <a:t>CONTRATOS CON POLIZA: </a:t>
            </a:r>
          </a:p>
          <a:p>
            <a:pPr algn="ctr"/>
            <a:r>
              <a:rPr lang="es-CO" b="1" dirty="0">
                <a:solidFill>
                  <a:schemeClr val="tx1"/>
                </a:solidFill>
              </a:rPr>
              <a:t>Se instrumenta notificación y aceptación de aseguradora como requisito previo.</a:t>
            </a:r>
          </a:p>
        </p:txBody>
      </p:sp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4A7B1C96-C8C3-429D-A10B-A20B277B7747}"/>
              </a:ext>
            </a:extLst>
          </p:cNvPr>
          <p:cNvSpPr/>
          <p:nvPr/>
        </p:nvSpPr>
        <p:spPr>
          <a:xfrm>
            <a:off x="989605" y="4555611"/>
            <a:ext cx="5106395" cy="162195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b="1" dirty="0">
              <a:solidFill>
                <a:schemeClr val="tx1"/>
              </a:solidFill>
            </a:endParaRPr>
          </a:p>
          <a:p>
            <a:pPr algn="ctr"/>
            <a:r>
              <a:rPr lang="es-CO" b="1" dirty="0">
                <a:solidFill>
                  <a:schemeClr val="tx1"/>
                </a:solidFill>
              </a:rPr>
              <a:t>LAS MEDIDAS PROPUESTAS NO GENERAN: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b="1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b="1" dirty="0">
                <a:solidFill>
                  <a:schemeClr val="tx1"/>
                </a:solidFill>
              </a:rPr>
              <a:t>Condonaciones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b="1" dirty="0">
                <a:solidFill>
                  <a:schemeClr val="tx1"/>
                </a:solidFill>
              </a:rPr>
              <a:t>Renuncia al Canon de Arrendamiento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b="1" dirty="0">
                <a:solidFill>
                  <a:schemeClr val="tx1"/>
                </a:solidFill>
              </a:rPr>
              <a:t>No Cobro del Cannon.</a:t>
            </a:r>
          </a:p>
          <a:p>
            <a:pPr algn="ctr"/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19" name="Rectángulo: esquinas redondeadas 18">
            <a:extLst>
              <a:ext uri="{FF2B5EF4-FFF2-40B4-BE49-F238E27FC236}">
                <a16:creationId xmlns:a16="http://schemas.microsoft.com/office/drawing/2014/main" id="{968CEE30-C0DB-4B03-A538-CEBCB807A248}"/>
              </a:ext>
            </a:extLst>
          </p:cNvPr>
          <p:cNvSpPr/>
          <p:nvPr/>
        </p:nvSpPr>
        <p:spPr>
          <a:xfrm>
            <a:off x="6610486" y="4134824"/>
            <a:ext cx="4211296" cy="85304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>
                <a:solidFill>
                  <a:schemeClr val="tx1"/>
                </a:solidFill>
              </a:rPr>
              <a:t>Materialización de las Medias a través de OTROSI</a:t>
            </a:r>
          </a:p>
        </p:txBody>
      </p:sp>
      <p:sp>
        <p:nvSpPr>
          <p:cNvPr id="16" name="Rectángulo: esquinas redondeadas 15">
            <a:extLst>
              <a:ext uri="{FF2B5EF4-FFF2-40B4-BE49-F238E27FC236}">
                <a16:creationId xmlns:a16="http://schemas.microsoft.com/office/drawing/2014/main" id="{577FCAAB-8624-449B-9E01-2D24DD1EA218}"/>
              </a:ext>
            </a:extLst>
          </p:cNvPr>
          <p:cNvSpPr/>
          <p:nvPr/>
        </p:nvSpPr>
        <p:spPr>
          <a:xfrm>
            <a:off x="1158213" y="3487340"/>
            <a:ext cx="4707878" cy="92782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>
                <a:solidFill>
                  <a:schemeClr val="tx1"/>
                </a:solidFill>
              </a:rPr>
              <a:t>Posibilidad de suspender cobro por 3 meses –2 meses de reactivación económica - Pago a 6 meses</a:t>
            </a:r>
          </a:p>
        </p:txBody>
      </p:sp>
    </p:spTree>
    <p:extLst>
      <p:ext uri="{BB962C8B-B14F-4D97-AF65-F5344CB8AC3E}">
        <p14:creationId xmlns:p14="http://schemas.microsoft.com/office/powerpoint/2010/main" val="28497797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7C35F611-22FC-4C53-B4F6-C105553BEBD3}"/>
              </a:ext>
            </a:extLst>
          </p:cNvPr>
          <p:cNvSpPr txBox="1"/>
          <p:nvPr/>
        </p:nvSpPr>
        <p:spPr>
          <a:xfrm>
            <a:off x="8826500" y="6536690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Junta Directiva No 191</a:t>
            </a:r>
          </a:p>
        </p:txBody>
      </p:sp>
      <p:pic>
        <p:nvPicPr>
          <p:cNvPr id="11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86000" cy="1283804"/>
          </a:xfrm>
          <a:prstGeom prst="rect">
            <a:avLst/>
          </a:prstGeom>
        </p:spPr>
      </p:pic>
      <p:pic>
        <p:nvPicPr>
          <p:cNvPr id="14" name="Imagen 5">
            <a:extLst>
              <a:ext uri="{FF2B5EF4-FFF2-40B4-BE49-F238E27FC236}">
                <a16:creationId xmlns:a16="http://schemas.microsoft.com/office/drawing/2014/main" id="{BA59260A-3B76-4DBE-BC93-6FAFBC45AC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358" y="211801"/>
            <a:ext cx="3745825" cy="713105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A7CF0D0-7F54-49CE-92B9-C444ACE41433}"/>
              </a:ext>
            </a:extLst>
          </p:cNvPr>
          <p:cNvSpPr txBox="1"/>
          <p:nvPr/>
        </p:nvSpPr>
        <p:spPr>
          <a:xfrm>
            <a:off x="656468" y="1209255"/>
            <a:ext cx="108790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>
                <a:solidFill>
                  <a:srgbClr val="002060"/>
                </a:solidFill>
              </a:rPr>
              <a:t>DECRETO 579 2020</a:t>
            </a:r>
          </a:p>
          <a:p>
            <a:pPr algn="ctr"/>
            <a:r>
              <a:rPr lang="es-CO" sz="2200" b="1" i="1" dirty="0">
                <a:solidFill>
                  <a:srgbClr val="002060"/>
                </a:solidFill>
              </a:rPr>
              <a:t>"Por el cual se adoptan medidas transitorias en materia de propiedad horizontal y contratos de arrendamiento, en el marco del Estado de Emergencia Económica, Social y Ecológica”</a:t>
            </a:r>
            <a:endParaRPr lang="es-ES" sz="2200" b="1" i="1" dirty="0">
              <a:solidFill>
                <a:srgbClr val="002060"/>
              </a:solidFill>
            </a:endParaRPr>
          </a:p>
        </p:txBody>
      </p:sp>
      <p:graphicFrame>
        <p:nvGraphicFramePr>
          <p:cNvPr id="3" name="Tabla 3">
            <a:extLst>
              <a:ext uri="{FF2B5EF4-FFF2-40B4-BE49-F238E27FC236}">
                <a16:creationId xmlns:a16="http://schemas.microsoft.com/office/drawing/2014/main" id="{BFC700F1-9EB6-4F70-BA47-B600EEE39F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0604148"/>
              </p:ext>
            </p:extLst>
          </p:nvPr>
        </p:nvGraphicFramePr>
        <p:xfrm>
          <a:off x="1039808" y="2620734"/>
          <a:ext cx="10495724" cy="38684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47862">
                  <a:extLst>
                    <a:ext uri="{9D8B030D-6E8A-4147-A177-3AD203B41FA5}">
                      <a16:colId xmlns:a16="http://schemas.microsoft.com/office/drawing/2014/main" val="613503518"/>
                    </a:ext>
                  </a:extLst>
                </a:gridCol>
                <a:gridCol w="5247862">
                  <a:extLst>
                    <a:ext uri="{9D8B030D-6E8A-4147-A177-3AD203B41FA5}">
                      <a16:colId xmlns:a16="http://schemas.microsoft.com/office/drawing/2014/main" val="3510014460"/>
                    </a:ext>
                  </a:extLst>
                </a:gridCol>
              </a:tblGrid>
              <a:tr h="485144">
                <a:tc>
                  <a:txBody>
                    <a:bodyPr/>
                    <a:lstStyle/>
                    <a:p>
                      <a:pPr algn="ctr"/>
                      <a:r>
                        <a:rPr lang="es-CO" sz="2000" dirty="0"/>
                        <a:t>Disposiciones Generales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000" dirty="0"/>
                        <a:t>Ámbito SAE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5977850"/>
                  </a:ext>
                </a:extLst>
              </a:tr>
              <a:tr h="870191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CO" dirty="0"/>
                        <a:t>Suspensión de Desalojos de Bienes arrendados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CO" dirty="0"/>
                        <a:t>Facultades de Policía Administrativa respecto de bienes ocupados irregularmente, no bienes arrendados.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184404"/>
                  </a:ext>
                </a:extLst>
              </a:tr>
              <a:tr h="609134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CO" dirty="0"/>
                        <a:t>Prohibición de reajuste de Cánones de arrendamiento en 3 meses.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CO" dirty="0"/>
                        <a:t>No aplica a bienes FRISCO, sin embargo se pueden realizar ajustes posteriores a la emergencia.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2318665"/>
                  </a:ext>
                </a:extLst>
              </a:tr>
              <a:tr h="870191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CO" dirty="0"/>
                        <a:t>Acuerdos de Pago, sin cobro de intereses moratorios, aplica solo interés corriente, No cobro de penalidades.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CO" dirty="0"/>
                        <a:t>No aplica a los contratos suscritos por el FRISCO, sin embargo no restringe la negociación, sin que implique condonación.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4240645"/>
                  </a:ext>
                </a:extLst>
              </a:tr>
              <a:tr h="870191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CO" dirty="0"/>
                        <a:t>Prorrogas automáticas por el tiempo de la emergencia sanitaria.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CO" dirty="0"/>
                        <a:t>No aplica bienes FRISCO, pero se pueden aplicar para conservar los arrendatarios que se encuentren al día.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31622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12981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7C35F611-22FC-4C53-B4F6-C105553BEBD3}"/>
              </a:ext>
            </a:extLst>
          </p:cNvPr>
          <p:cNvSpPr txBox="1"/>
          <p:nvPr/>
        </p:nvSpPr>
        <p:spPr>
          <a:xfrm>
            <a:off x="8826500" y="6536690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Junta Directiva No 191</a:t>
            </a:r>
          </a:p>
        </p:txBody>
      </p:sp>
      <p:pic>
        <p:nvPicPr>
          <p:cNvPr id="11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86000" cy="1283804"/>
          </a:xfrm>
          <a:prstGeom prst="rect">
            <a:avLst/>
          </a:prstGeom>
        </p:spPr>
      </p:pic>
      <p:pic>
        <p:nvPicPr>
          <p:cNvPr id="14" name="Imagen 5">
            <a:extLst>
              <a:ext uri="{FF2B5EF4-FFF2-40B4-BE49-F238E27FC236}">
                <a16:creationId xmlns:a16="http://schemas.microsoft.com/office/drawing/2014/main" id="{BA59260A-3B76-4DBE-BC93-6FAFBC45AC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358" y="211801"/>
            <a:ext cx="3745825" cy="713105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A7CF0D0-7F54-49CE-92B9-C444ACE41433}"/>
              </a:ext>
            </a:extLst>
          </p:cNvPr>
          <p:cNvSpPr txBox="1"/>
          <p:nvPr/>
        </p:nvSpPr>
        <p:spPr>
          <a:xfrm>
            <a:off x="322733" y="1068652"/>
            <a:ext cx="11429996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>
                <a:solidFill>
                  <a:srgbClr val="002060"/>
                </a:solidFill>
              </a:rPr>
              <a:t>SOLICITUD A LA JUNTA DIRECTIVA</a:t>
            </a:r>
          </a:p>
          <a:p>
            <a:pPr algn="just"/>
            <a:r>
              <a:rPr lang="es-ES" b="1" dirty="0">
                <a:solidFill>
                  <a:srgbClr val="002060"/>
                </a:solidFill>
              </a:rPr>
              <a:t>Autorizar la modificación a la metodología de la administración en el sentido de incorporar a la misma, una política de alivio provisional a la forma de pago de cánones de arrendamiento, consistente en la suspensión del cobro de hasta el 100% del canon de arrendamiento por el termino de tres meses posteriores a la declaratoria de emergencia económica con el fin de asumir el pago de dicha deuda durante un plazo 6 meses contados a partir de los dos meses siguientes al cierre de la emergencia.</a:t>
            </a:r>
          </a:p>
          <a:p>
            <a:pPr algn="just"/>
            <a:endParaRPr lang="es-ES" b="1" dirty="0">
              <a:solidFill>
                <a:srgbClr val="002060"/>
              </a:solidFill>
            </a:endParaRPr>
          </a:p>
          <a:p>
            <a:pPr algn="just"/>
            <a:r>
              <a:rPr lang="es-ES" b="1" dirty="0">
                <a:solidFill>
                  <a:srgbClr val="002060"/>
                </a:solidFill>
              </a:rPr>
              <a:t>Esta política aplicaría solo a petición de parte del arrendatario y en los siguientes casos:</a:t>
            </a:r>
          </a:p>
          <a:p>
            <a:pPr algn="just"/>
            <a:endParaRPr lang="es-ES" b="1" dirty="0">
              <a:solidFill>
                <a:srgbClr val="002060"/>
              </a:solidFill>
            </a:endParaRPr>
          </a:p>
          <a:p>
            <a:pPr marL="342900" indent="-342900" algn="just">
              <a:buAutoNum type="arabicPeriod"/>
            </a:pPr>
            <a:r>
              <a:rPr lang="es-ES" b="1" dirty="0">
                <a:solidFill>
                  <a:srgbClr val="002060"/>
                </a:solidFill>
              </a:rPr>
              <a:t>Para arrendatarios cuya actividad económica es independiente, siempre que corresponda a sectores de la economía afectados por las medidas de aislamiento.</a:t>
            </a:r>
          </a:p>
          <a:p>
            <a:pPr marL="342900" indent="-342900" algn="just">
              <a:buAutoNum type="arabicPeriod"/>
            </a:pPr>
            <a:r>
              <a:rPr lang="es-ES" b="1" dirty="0">
                <a:solidFill>
                  <a:srgbClr val="002060"/>
                </a:solidFill>
              </a:rPr>
              <a:t>Para trabajadores formales bajo cualquiera de las modalidades de vinculación laboral o prestación de servicios, cuando obre el soporte de la suspensión, terminación o licencia no remunerada del mismo.</a:t>
            </a:r>
          </a:p>
          <a:p>
            <a:pPr algn="just"/>
            <a:endParaRPr lang="es-ES" b="1" dirty="0">
              <a:solidFill>
                <a:srgbClr val="002060"/>
              </a:solidFill>
            </a:endParaRPr>
          </a:p>
          <a:p>
            <a:pPr algn="just"/>
            <a:r>
              <a:rPr lang="es-ES" b="1" dirty="0">
                <a:solidFill>
                  <a:srgbClr val="002060"/>
                </a:solidFill>
              </a:rPr>
              <a:t>Cada modificación constara en otrosí al contrato de arrendamiento y en ningún caso implicará condonación, o renuncia al cobro de los cánones adeudados.</a:t>
            </a:r>
          </a:p>
          <a:p>
            <a:pPr algn="just"/>
            <a:endParaRPr lang="es-ES" b="1" dirty="0">
              <a:solidFill>
                <a:srgbClr val="002060"/>
              </a:solidFill>
            </a:endParaRPr>
          </a:p>
          <a:p>
            <a:pPr algn="just"/>
            <a:r>
              <a:rPr lang="es-ES" b="1" dirty="0">
                <a:solidFill>
                  <a:srgbClr val="002060"/>
                </a:solidFill>
              </a:rPr>
              <a:t>Cuando el beneficio se aplique a contratos con pólizas de seguro solamente aplicará en caso que la aseguradora apruebe la modificación contractual.</a:t>
            </a:r>
          </a:p>
          <a:p>
            <a:pPr marL="342900" indent="-342900" algn="ctr">
              <a:buAutoNum type="arabicPeriod"/>
            </a:pPr>
            <a:endParaRPr lang="es-ES" sz="1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01547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6227381" y="6520419"/>
            <a:ext cx="5951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Sociedad de Activos Especiales S.A.S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7A9C99B-C12F-42EF-8FEF-1787C88152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C8A964D-294D-4920-BA3E-66DA72A662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  <p:pic>
        <p:nvPicPr>
          <p:cNvPr id="1028" name="Picture 4" descr="Resultado de imagen de GRACIAS">
            <a:extLst>
              <a:ext uri="{FF2B5EF4-FFF2-40B4-BE49-F238E27FC236}">
                <a16:creationId xmlns:a16="http://schemas.microsoft.com/office/drawing/2014/main" id="{6B97ABDE-D2C7-42A8-B1F4-93DE4E812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7095" y="1646118"/>
            <a:ext cx="8466836" cy="3639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722111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D82EF844E75CAF4385A68085FACD193C" ma:contentTypeVersion="9" ma:contentTypeDescription="Crear nuevo documento." ma:contentTypeScope="" ma:versionID="d6772de6defbb92b5fc15f2708d04610">
  <xsd:schema xmlns:xsd="http://www.w3.org/2001/XMLSchema" xmlns:xs="http://www.w3.org/2001/XMLSchema" xmlns:p="http://schemas.microsoft.com/office/2006/metadata/properties" xmlns:ns3="cb001576-12d9-49c5-b46c-58579723e4e4" xmlns:ns4="91a4e1a1-2fe6-4262-bc95-8c51e9ea7738" targetNamespace="http://schemas.microsoft.com/office/2006/metadata/properties" ma:root="true" ma:fieldsID="147f8515198c624bdefb95a4015cc401" ns3:_="" ns4:_="">
    <xsd:import namespace="cb001576-12d9-49c5-b46c-58579723e4e4"/>
    <xsd:import namespace="91a4e1a1-2fe6-4262-bc95-8c51e9ea7738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DateTaken" minOccurs="0"/>
                <xsd:element ref="ns4:MediaServiceOCR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001576-12d9-49c5-b46c-58579723e4e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Hash de la sugerencia para compartir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a4e1a1-2fe6-4262-bc95-8c51e9ea773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EDF5695-1BCB-4C25-B78D-9AF1AE07533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b001576-12d9-49c5-b46c-58579723e4e4"/>
    <ds:schemaRef ds:uri="91a4e1a1-2fe6-4262-bc95-8c51e9ea773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6D9484D-6325-4FB6-8653-989B4D3E604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0B28CD5-1293-4ED6-9947-9D0B839AF330}">
  <ds:schemaRefs>
    <ds:schemaRef ds:uri="http://purl.org/dc/terms/"/>
    <ds:schemaRef ds:uri="91a4e1a1-2fe6-4262-bc95-8c51e9ea7738"/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cb001576-12d9-49c5-b46c-58579723e4e4"/>
    <ds:schemaRef ds:uri="http://purl.org/dc/dcmitype/"/>
    <ds:schemaRef ds:uri="http://schemas.microsoft.com/office/infopath/2007/PartnerControl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14371</TotalTime>
  <Words>549</Words>
  <Application>Microsoft Office PowerPoint</Application>
  <PresentationFormat>Panorámica</PresentationFormat>
  <Paragraphs>51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Arial</vt:lpstr>
      <vt:lpstr>Calibri</vt:lpstr>
      <vt:lpstr>Lato Regular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Oscar Mauricio Fuentes Bonilla</dc:creator>
  <cp:lastModifiedBy>Paola Andrea Lopez Jaramillo</cp:lastModifiedBy>
  <cp:revision>560</cp:revision>
  <dcterms:created xsi:type="dcterms:W3CDTF">2015-02-19T23:51:59Z</dcterms:created>
  <dcterms:modified xsi:type="dcterms:W3CDTF">2020-04-27T23:22:10Z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0x010100D82EF844E75CAF4385A68085FACD193C</vt:lpwstr>
  </property>
</Properties>
</file>