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7.xml" ContentType="application/vnd.openxmlformats-officedocument.themeOverr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8.xml" ContentType="application/vnd.openxmlformats-officedocument.themeOverr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9.xml" ContentType="application/vnd.openxmlformats-officedocument.themeOverr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0.xml" ContentType="application/vnd.openxmlformats-officedocument.themeOverr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4.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5.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8.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drawings/drawing1.xml" ContentType="application/vnd.openxmlformats-officedocument.drawingml.chartshapes+xml"/>
  <Override PartName="/ppt/tags/tag1.xml" ContentType="application/vnd.openxmlformats-officedocument.presentationml.tags+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48" r:id="rId4"/>
  </p:sldMasterIdLst>
  <p:notesMasterIdLst>
    <p:notesMasterId r:id="rId117"/>
  </p:notesMasterIdLst>
  <p:sldIdLst>
    <p:sldId id="1494" r:id="rId5"/>
    <p:sldId id="258" r:id="rId6"/>
    <p:sldId id="1635" r:id="rId7"/>
    <p:sldId id="1642" r:id="rId8"/>
    <p:sldId id="480" r:id="rId9"/>
    <p:sldId id="481" r:id="rId10"/>
    <p:sldId id="286" r:id="rId11"/>
    <p:sldId id="447" r:id="rId12"/>
    <p:sldId id="475" r:id="rId13"/>
    <p:sldId id="462" r:id="rId14"/>
    <p:sldId id="465" r:id="rId15"/>
    <p:sldId id="454" r:id="rId16"/>
    <p:sldId id="457" r:id="rId17"/>
    <p:sldId id="471" r:id="rId18"/>
    <p:sldId id="476" r:id="rId19"/>
    <p:sldId id="477" r:id="rId20"/>
    <p:sldId id="478" r:id="rId21"/>
    <p:sldId id="453" r:id="rId22"/>
    <p:sldId id="1643" r:id="rId23"/>
    <p:sldId id="323" r:id="rId24"/>
    <p:sldId id="336" r:id="rId25"/>
    <p:sldId id="341" r:id="rId26"/>
    <p:sldId id="279" r:id="rId27"/>
    <p:sldId id="337" r:id="rId28"/>
    <p:sldId id="342" r:id="rId29"/>
    <p:sldId id="343" r:id="rId30"/>
    <p:sldId id="1647" r:id="rId31"/>
    <p:sldId id="266" r:id="rId32"/>
    <p:sldId id="270" r:id="rId33"/>
    <p:sldId id="271" r:id="rId34"/>
    <p:sldId id="263" r:id="rId35"/>
    <p:sldId id="268" r:id="rId36"/>
    <p:sldId id="267" r:id="rId37"/>
    <p:sldId id="265" r:id="rId38"/>
    <p:sldId id="269" r:id="rId39"/>
    <p:sldId id="1644" r:id="rId40"/>
    <p:sldId id="833" r:id="rId41"/>
    <p:sldId id="837" r:id="rId42"/>
    <p:sldId id="840" r:id="rId43"/>
    <p:sldId id="1645" r:id="rId44"/>
    <p:sldId id="1650" r:id="rId45"/>
    <p:sldId id="846" r:id="rId46"/>
    <p:sldId id="868" r:id="rId47"/>
    <p:sldId id="870" r:id="rId48"/>
    <p:sldId id="871" r:id="rId49"/>
    <p:sldId id="844" r:id="rId50"/>
    <p:sldId id="845" r:id="rId51"/>
    <p:sldId id="849" r:id="rId52"/>
    <p:sldId id="864" r:id="rId53"/>
    <p:sldId id="865" r:id="rId54"/>
    <p:sldId id="866" r:id="rId55"/>
    <p:sldId id="867" r:id="rId56"/>
    <p:sldId id="855" r:id="rId57"/>
    <p:sldId id="872" r:id="rId58"/>
    <p:sldId id="876" r:id="rId59"/>
    <p:sldId id="873" r:id="rId60"/>
    <p:sldId id="259" r:id="rId61"/>
    <p:sldId id="874" r:id="rId62"/>
    <p:sldId id="1646" r:id="rId63"/>
    <p:sldId id="857" r:id="rId64"/>
    <p:sldId id="858" r:id="rId65"/>
    <p:sldId id="859" r:id="rId66"/>
    <p:sldId id="875" r:id="rId67"/>
    <p:sldId id="869" r:id="rId68"/>
    <p:sldId id="862" r:id="rId69"/>
    <p:sldId id="448" r:id="rId70"/>
    <p:sldId id="517" r:id="rId71"/>
    <p:sldId id="1648" r:id="rId72"/>
    <p:sldId id="501" r:id="rId73"/>
    <p:sldId id="502" r:id="rId74"/>
    <p:sldId id="503" r:id="rId75"/>
    <p:sldId id="506" r:id="rId76"/>
    <p:sldId id="508" r:id="rId77"/>
    <p:sldId id="515" r:id="rId78"/>
    <p:sldId id="516" r:id="rId79"/>
    <p:sldId id="494" r:id="rId80"/>
    <p:sldId id="498" r:id="rId81"/>
    <p:sldId id="513" r:id="rId82"/>
    <p:sldId id="1649" r:id="rId83"/>
    <p:sldId id="511" r:id="rId84"/>
    <p:sldId id="509" r:id="rId85"/>
    <p:sldId id="495" r:id="rId86"/>
    <p:sldId id="514" r:id="rId87"/>
    <p:sldId id="500" r:id="rId88"/>
    <p:sldId id="512" r:id="rId89"/>
    <p:sldId id="510" r:id="rId90"/>
    <p:sldId id="518" r:id="rId91"/>
    <p:sldId id="549" r:id="rId92"/>
    <p:sldId id="565" r:id="rId93"/>
    <p:sldId id="559" r:id="rId94"/>
    <p:sldId id="558" r:id="rId95"/>
    <p:sldId id="566" r:id="rId96"/>
    <p:sldId id="550" r:id="rId97"/>
    <p:sldId id="551" r:id="rId98"/>
    <p:sldId id="554" r:id="rId99"/>
    <p:sldId id="557" r:id="rId100"/>
    <p:sldId id="556" r:id="rId101"/>
    <p:sldId id="552" r:id="rId102"/>
    <p:sldId id="560" r:id="rId103"/>
    <p:sldId id="561" r:id="rId104"/>
    <p:sldId id="553" r:id="rId105"/>
    <p:sldId id="563" r:id="rId106"/>
    <p:sldId id="564" r:id="rId107"/>
    <p:sldId id="555" r:id="rId108"/>
    <p:sldId id="1641" r:id="rId109"/>
    <p:sldId id="1387" r:id="rId110"/>
    <p:sldId id="1388" r:id="rId111"/>
    <p:sldId id="284" r:id="rId112"/>
    <p:sldId id="260" r:id="rId113"/>
    <p:sldId id="1383" r:id="rId114"/>
    <p:sldId id="1384" r:id="rId115"/>
    <p:sldId id="1492" r:id="rId116"/>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ergio Jordan Quijano" initials="SJQ" lastIdx="1" clrIdx="0"/>
  <p:cmAuthor id="2" name="Laura Victoria Corral Bautista" initials="LVCB" lastIdx="1" clrIdx="1"/>
  <p:cmAuthor id="3" name="juan sebastian uribe mosquera" initials="jsum"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3166"/>
    <a:srgbClr val="000A8B"/>
    <a:srgbClr val="A9A8A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380" autoAdjust="0"/>
    <p:restoredTop sz="50000" autoAdjust="0"/>
  </p:normalViewPr>
  <p:slideViewPr>
    <p:cSldViewPr snapToGrid="0" snapToObjects="1">
      <p:cViewPr varScale="1">
        <p:scale>
          <a:sx n="72" d="100"/>
          <a:sy n="72" d="100"/>
        </p:scale>
        <p:origin x="726" y="6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846"/>
    </p:cViewPr>
  </p:sorterViewPr>
  <p:notesViewPr>
    <p:cSldViewPr snapToGrid="0" snapToObjects="1">
      <p:cViewPr varScale="1">
        <p:scale>
          <a:sx n="55" d="100"/>
          <a:sy n="55" d="100"/>
        </p:scale>
        <p:origin x="2880" y="7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notesMaster" Target="notesMasters/notesMaster1.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commentAuthors" Target="commentAuthors.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presProps" Target="presProps.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viewProps" Target="view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theme" Target="theme/theme1.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C:\Users\fbarreiro\Documents\TESORERIA\PRESENTACIONES%20PORTAFOLIO\A&#209;O%202020\4.ABRIL%202020\RESUMEN%20DE%20OPERACIONES%20MENSUAL%20A%20CONTABILIDAD%20ABRIL_%202020.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file:///C:\Users\fbarreiro\AppData\Local\Microsoft\Windows\INetCache\Content.Outlook\1PCJ5PEU\COMPORTAMIENTO%20DE%20LAS%20ACCIONES.xlsx" TargetMode="Externa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3" Type="http://schemas.openxmlformats.org/officeDocument/2006/relationships/oleObject" Target="file:///C:\Users\fbarreiro\AppData\Local\Microsoft\Windows\INetCache\Content.Outlook\1PCJ5PEU\COMPORTAMIENTO%20DE%20LAS%20ACCIONES.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6.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7.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D:\Users\fbarbosa\Documents\LISTADO%20DE%20AREAS%20PARA%20ESTUDIO%20DE%20PERSONAL%20BCP.xlsx" TargetMode="Externa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COMPOSICION PORTAFOLIO INVERSIONES FRISCO ABRIL 2020   </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20"/>
      <c:rotY val="14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Hoja11!$B$48</c:f>
              <c:strCache>
                <c:ptCount val="1"/>
                <c:pt idx="0">
                  <c:v>TOTAL </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30E7-4A55-A33A-BD419E5F06FF}"/>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30E7-4A55-A33A-BD419E5F06FF}"/>
              </c:ext>
            </c:extLst>
          </c:dPt>
          <c:dLbls>
            <c:dLbl>
              <c:idx val="0"/>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AC26ACE9-DDFC-4EA9-8689-8FE6221E1AB3}" type="CATEGORYNAME">
                      <a:rPr lang="en-US"/>
                      <a:pPr>
                        <a:defRPr/>
                      </a:pPr>
                      <a:t>[NOMBRE DE CATEGORÍA]</a:t>
                    </a:fld>
                    <a:r>
                      <a:rPr lang="en-US" baseline="0"/>
                      <a:t>, </a:t>
                    </a:r>
                    <a:fld id="{2691F545-F0EF-4511-8FE6-A702849136E4}" type="VALUE">
                      <a:rPr lang="en-US" baseline="0"/>
                      <a:pPr>
                        <a:defRPr/>
                      </a:pPr>
                      <a:t>[VALOR]</a:t>
                    </a:fld>
                    <a:r>
                      <a:rPr lang="en-US" baseline="0"/>
                      <a:t>, 1,47%</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30E7-4A55-A33A-BD419E5F06FF}"/>
                </c:ext>
              </c:extLst>
            </c:dLbl>
            <c:dLbl>
              <c:idx val="1"/>
              <c:layout>
                <c:manualLayout>
                  <c:x val="-7.3631840796019921E-2"/>
                  <c:y val="0"/>
                </c:manualLayout>
              </c:layout>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F9A056BC-4F40-4FAA-8A0B-6CAFA817E502}" type="CATEGORYNAME">
                      <a:rPr lang="en-US">
                        <a:solidFill>
                          <a:schemeClr val="accent2">
                            <a:lumMod val="75000"/>
                          </a:schemeClr>
                        </a:solidFill>
                      </a:rPr>
                      <a:pPr>
                        <a:defRPr>
                          <a:solidFill>
                            <a:schemeClr val="accent1"/>
                          </a:solidFill>
                        </a:defRPr>
                      </a:pPr>
                      <a:t>[NOMBRE DE CATEGORÍA]</a:t>
                    </a:fld>
                    <a:r>
                      <a:rPr lang="en-US" baseline="0" dirty="0">
                        <a:solidFill>
                          <a:schemeClr val="accent2">
                            <a:lumMod val="75000"/>
                          </a:schemeClr>
                        </a:solidFill>
                      </a:rPr>
                      <a:t>, </a:t>
                    </a:r>
                    <a:fld id="{2B4EF348-ADEB-46FC-9D0C-AC7642679925}" type="VALUE">
                      <a:rPr lang="en-US" baseline="0">
                        <a:solidFill>
                          <a:schemeClr val="accent2">
                            <a:lumMod val="75000"/>
                          </a:schemeClr>
                        </a:solidFill>
                      </a:rPr>
                      <a:pPr>
                        <a:defRPr>
                          <a:solidFill>
                            <a:schemeClr val="accent1"/>
                          </a:solidFill>
                        </a:defRPr>
                      </a:pPr>
                      <a:t>[VALOR]</a:t>
                    </a:fld>
                    <a:r>
                      <a:rPr lang="en-US" baseline="0" dirty="0">
                        <a:solidFill>
                          <a:schemeClr val="accent2">
                            <a:lumMod val="75000"/>
                          </a:schemeClr>
                        </a:solidFill>
                      </a:rPr>
                      <a:t>, 98,53%</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30E7-4A55-A33A-BD419E5F06FF}"/>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Hoja11!$C$47:$D$47</c:f>
              <c:strCache>
                <c:ptCount val="2"/>
                <c:pt idx="0">
                  <c:v>EXTINTOS</c:v>
                </c:pt>
                <c:pt idx="1">
                  <c:v>EN PROCESO EXTINCION </c:v>
                </c:pt>
              </c:strCache>
            </c:strRef>
          </c:cat>
          <c:val>
            <c:numRef>
              <c:f>Hoja11!$C$48:$D$48</c:f>
              <c:numCache>
                <c:formatCode>_(* #,##0.00_);_(* \(#,##0.00\);_(* "-"??_);_(@_)</c:formatCode>
                <c:ptCount val="2"/>
                <c:pt idx="0">
                  <c:v>17627</c:v>
                </c:pt>
                <c:pt idx="1">
                  <c:v>1181965</c:v>
                </c:pt>
              </c:numCache>
            </c:numRef>
          </c:val>
          <c:extLst>
            <c:ext xmlns:c16="http://schemas.microsoft.com/office/drawing/2014/chart" uri="{C3380CC4-5D6E-409C-BE32-E72D297353CC}">
              <c16:uniqueId val="{00000004-30E7-4A55-A33A-BD419E5F06FF}"/>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sz="1600" dirty="0"/>
              <a:t>COMPOSICION  PORTAFOLIO DE INVERSIONES RECURSOS</a:t>
            </a:r>
            <a:r>
              <a:rPr lang="en-US" sz="1600" baseline="0" dirty="0"/>
              <a:t> EN PROCESO DE EXTINCION DOMINIO</a:t>
            </a:r>
            <a:r>
              <a:rPr lang="en-US" sz="1600" dirty="0"/>
              <a:t> ABRIL</a:t>
            </a:r>
            <a:r>
              <a:rPr lang="en-US" sz="1600" baseline="0" dirty="0"/>
              <a:t>  </a:t>
            </a:r>
            <a:r>
              <a:rPr lang="en-US" sz="1600" dirty="0"/>
              <a:t>2020</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20"/>
      <c:rotY val="14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Hoja11!$C$127</c:f>
              <c:strCache>
                <c:ptCount val="1"/>
                <c:pt idx="0">
                  <c:v>TOTAL PORTAFOLIO ABRIL/2020</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6B11-43A7-B941-3D01C587CE6D}"/>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6B11-43A7-B941-3D01C587CE6D}"/>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6B11-43A7-B941-3D01C587CE6D}"/>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6B11-43A7-B941-3D01C587CE6D}"/>
              </c:ext>
            </c:extLst>
          </c:dPt>
          <c:dPt>
            <c:idx val="4"/>
            <c:bubble3D val="0"/>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9-6B11-43A7-B941-3D01C587CE6D}"/>
              </c:ext>
            </c:extLst>
          </c:dPt>
          <c:dPt>
            <c:idx val="5"/>
            <c:bubble3D val="0"/>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B-6B11-43A7-B941-3D01C587CE6D}"/>
              </c:ext>
            </c:extLst>
          </c:dPt>
          <c:dLbls>
            <c:dLbl>
              <c:idx val="0"/>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D3777AC8-FF27-4FC0-8F43-BE05CCE63190}" type="CATEGORYNAME">
                      <a:rPr lang="en-US"/>
                      <a:pPr>
                        <a:defRPr/>
                      </a:pPr>
                      <a:t>[NOMBRE DE CATEGORÍA]</a:t>
                    </a:fld>
                    <a:r>
                      <a:rPr lang="en-US" baseline="0"/>
                      <a:t>, </a:t>
                    </a:r>
                    <a:fld id="{C3A3B344-F0B2-4629-ADF0-10964C120E05}" type="VALUE">
                      <a:rPr lang="en-US" baseline="0"/>
                      <a:pPr>
                        <a:defRPr/>
                      </a:pPr>
                      <a:t>[VALOR]</a:t>
                    </a:fld>
                    <a:r>
                      <a:rPr lang="en-US" baseline="0"/>
                      <a:t>, 11,85%</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6B11-43A7-B941-3D01C587CE6D}"/>
                </c:ext>
              </c:extLst>
            </c:dLbl>
            <c:dLbl>
              <c:idx val="1"/>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4D11267D-CFED-4796-8243-A9715C689B8D}" type="CATEGORYNAME">
                      <a:rPr lang="en-US"/>
                      <a:pPr>
                        <a:defRPr>
                          <a:solidFill>
                            <a:schemeClr val="accent1"/>
                          </a:solidFill>
                        </a:defRPr>
                      </a:pPr>
                      <a:t>[NOMBRE DE CATEGORÍA]</a:t>
                    </a:fld>
                    <a:r>
                      <a:rPr lang="en-US" baseline="0"/>
                      <a:t>, </a:t>
                    </a:r>
                    <a:fld id="{B65EA0DF-D4AE-418E-B4CD-77C8D6CDE997}" type="VALUE">
                      <a:rPr lang="en-US" baseline="0"/>
                      <a:pPr>
                        <a:defRPr>
                          <a:solidFill>
                            <a:schemeClr val="accent1"/>
                          </a:solidFill>
                        </a:defRPr>
                      </a:pPr>
                      <a:t>[VALOR]</a:t>
                    </a:fld>
                    <a:r>
                      <a:rPr lang="en-US" baseline="0"/>
                      <a:t>, 0,03%</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6B11-43A7-B941-3D01C587CE6D}"/>
                </c:ext>
              </c:extLst>
            </c:dLbl>
            <c:dLbl>
              <c:idx val="2"/>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7ADBED90-ADA7-436C-95E8-F8868BF89419}" type="CATEGORYNAME">
                      <a:rPr lang="en-US"/>
                      <a:pPr>
                        <a:defRPr>
                          <a:solidFill>
                            <a:schemeClr val="accent1"/>
                          </a:solidFill>
                        </a:defRPr>
                      </a:pPr>
                      <a:t>[NOMBRE DE CATEGORÍA]</a:t>
                    </a:fld>
                    <a:r>
                      <a:rPr lang="en-US" baseline="0"/>
                      <a:t>, </a:t>
                    </a:r>
                    <a:fld id="{9DEADFC4-EF84-4334-BC9A-98171F5EFCD8}" type="VALUE">
                      <a:rPr lang="en-US" baseline="0"/>
                      <a:pPr>
                        <a:defRPr>
                          <a:solidFill>
                            <a:schemeClr val="accent1"/>
                          </a:solidFill>
                        </a:defRPr>
                      </a:pPr>
                      <a:t>[VALOR]</a:t>
                    </a:fld>
                    <a:r>
                      <a:rPr lang="en-US" baseline="0"/>
                      <a:t>, 30,08%</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6B11-43A7-B941-3D01C587CE6D}"/>
                </c:ext>
              </c:extLst>
            </c:dLbl>
            <c:dLbl>
              <c:idx val="3"/>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B9FB346B-103F-40BB-B8B3-8488D8D64909}" type="CATEGORYNAME">
                      <a:rPr lang="en-US"/>
                      <a:pPr>
                        <a:defRPr>
                          <a:solidFill>
                            <a:schemeClr val="accent1"/>
                          </a:solidFill>
                        </a:defRPr>
                      </a:pPr>
                      <a:t>[NOMBRE DE CATEGORÍA]</a:t>
                    </a:fld>
                    <a:r>
                      <a:rPr lang="en-US" baseline="0"/>
                      <a:t>, </a:t>
                    </a:r>
                    <a:fld id="{7676B793-AF2E-4AAE-94A1-AECBE00816D9}" type="VALUE">
                      <a:rPr lang="en-US" baseline="0"/>
                      <a:pPr>
                        <a:defRPr>
                          <a:solidFill>
                            <a:schemeClr val="accent1"/>
                          </a:solidFill>
                        </a:defRPr>
                      </a:pPr>
                      <a:t>[VALOR]</a:t>
                    </a:fld>
                    <a:r>
                      <a:rPr lang="en-US" baseline="0"/>
                      <a:t>, 40,12%</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6B11-43A7-B941-3D01C587CE6D}"/>
                </c:ext>
              </c:extLst>
            </c:dLbl>
            <c:dLbl>
              <c:idx val="4"/>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971CBC16-A3DE-4516-BCC2-CB1AE5F08CFB}" type="CATEGORYNAME">
                      <a:rPr lang="en-US"/>
                      <a:pPr>
                        <a:defRPr>
                          <a:solidFill>
                            <a:schemeClr val="accent1"/>
                          </a:solidFill>
                        </a:defRPr>
                      </a:pPr>
                      <a:t>[NOMBRE DE CATEGORÍA]</a:t>
                    </a:fld>
                    <a:r>
                      <a:rPr lang="en-US" baseline="0"/>
                      <a:t>, </a:t>
                    </a:r>
                    <a:fld id="{950498A7-9879-40AF-8076-1FA6621B8DE0}" type="VALUE">
                      <a:rPr lang="en-US" baseline="0"/>
                      <a:pPr>
                        <a:defRPr>
                          <a:solidFill>
                            <a:schemeClr val="accent1"/>
                          </a:solidFill>
                        </a:defRPr>
                      </a:pPr>
                      <a:t>[VALOR]</a:t>
                    </a:fld>
                    <a:r>
                      <a:rPr lang="en-US" baseline="0"/>
                      <a:t>, 17,90%</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6B11-43A7-B941-3D01C587CE6D}"/>
                </c:ext>
              </c:extLst>
            </c:dLbl>
            <c:dLbl>
              <c:idx val="5"/>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A533BC62-1994-466C-83A8-898EC031AC59}" type="CATEGORYNAME">
                      <a:rPr lang="en-US"/>
                      <a:pPr>
                        <a:defRPr>
                          <a:solidFill>
                            <a:schemeClr val="accent1"/>
                          </a:solidFill>
                        </a:defRPr>
                      </a:pPr>
                      <a:t>[NOMBRE DE CATEGORÍA]</a:t>
                    </a:fld>
                    <a:r>
                      <a:rPr lang="en-US" baseline="0"/>
                      <a:t>, </a:t>
                    </a:r>
                    <a:fld id="{6A0C6FAC-D535-43D9-85B0-D7C7CFBD8E02}" type="VALUE">
                      <a:rPr lang="en-US" baseline="0"/>
                      <a:pPr>
                        <a:defRPr>
                          <a:solidFill>
                            <a:schemeClr val="accent1"/>
                          </a:solidFill>
                        </a:defRPr>
                      </a:pPr>
                      <a:t>[VALOR]</a:t>
                    </a:fld>
                    <a:r>
                      <a:rPr lang="en-US" baseline="0"/>
                      <a:t>, 0,02%</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6B11-43A7-B941-3D01C587CE6D}"/>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Hoja11!$B$128:$B$133</c:f>
              <c:strCache>
                <c:ptCount val="6"/>
                <c:pt idx="0">
                  <c:v>Bancos Nacionales</c:v>
                </c:pt>
                <c:pt idx="1">
                  <c:v>Bancos Internacionales</c:v>
                </c:pt>
                <c:pt idx="2">
                  <c:v>FIC</c:v>
                </c:pt>
                <c:pt idx="3">
                  <c:v>TES</c:v>
                </c:pt>
                <c:pt idx="4">
                  <c:v>CDT</c:v>
                </c:pt>
                <c:pt idx="5">
                  <c:v>Acciones</c:v>
                </c:pt>
              </c:strCache>
            </c:strRef>
          </c:cat>
          <c:val>
            <c:numRef>
              <c:f>Hoja11!$C$128:$C$133</c:f>
              <c:numCache>
                <c:formatCode>_(* #,##0.00_);_(* \(#,##0.00\);_(* "-"??_);_(@_)</c:formatCode>
                <c:ptCount val="6"/>
                <c:pt idx="0">
                  <c:v>140040</c:v>
                </c:pt>
                <c:pt idx="1">
                  <c:v>300</c:v>
                </c:pt>
                <c:pt idx="2">
                  <c:v>355585</c:v>
                </c:pt>
                <c:pt idx="3">
                  <c:v>474183</c:v>
                </c:pt>
                <c:pt idx="4">
                  <c:v>211619</c:v>
                </c:pt>
                <c:pt idx="5">
                  <c:v>238</c:v>
                </c:pt>
              </c:numCache>
            </c:numRef>
          </c:val>
          <c:extLst>
            <c:ext xmlns:c16="http://schemas.microsoft.com/office/drawing/2014/chart" uri="{C3380CC4-5D6E-409C-BE32-E72D297353CC}">
              <c16:uniqueId val="{0000000C-6B11-43A7-B941-3D01C587CE6D}"/>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COMPOSICION</a:t>
            </a:r>
            <a:r>
              <a:rPr lang="en-US" baseline="0"/>
              <a:t> PORTAFOLIO RECURSOS </a:t>
            </a:r>
            <a:r>
              <a:rPr lang="en-US"/>
              <a:t>EXTINTOS ABRIL 2020</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20"/>
      <c:rotY val="18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Hoja11!$I$127</c:f>
              <c:strCache>
                <c:ptCount val="1"/>
                <c:pt idx="0">
                  <c:v>EXTINTOS</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A30F-4526-AA84-5A736E4842F4}"/>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A30F-4526-AA84-5A736E4842F4}"/>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A30F-4526-AA84-5A736E4842F4}"/>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A30F-4526-AA84-5A736E4842F4}"/>
              </c:ext>
            </c:extLst>
          </c:dPt>
          <c:dLbls>
            <c:dLbl>
              <c:idx val="0"/>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3EA0C5A9-A023-43A7-865E-063029203431}" type="CATEGORYNAME">
                      <a:rPr lang="en-US"/>
                      <a:pPr>
                        <a:defRPr/>
                      </a:pPr>
                      <a:t>[NOMBRE DE CATEGORÍA]</a:t>
                    </a:fld>
                    <a:r>
                      <a:rPr lang="en-US" baseline="0"/>
                      <a:t>, </a:t>
                    </a:r>
                    <a:fld id="{8107EC1C-B4C5-4CA7-A530-C28673175887}" type="VALUE">
                      <a:rPr lang="en-US" baseline="0"/>
                      <a:pPr>
                        <a:defRPr/>
                      </a:pPr>
                      <a:t>[VALOR]</a:t>
                    </a:fld>
                    <a:r>
                      <a:rPr lang="en-US" baseline="0"/>
                      <a:t>, 6,15%</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A30F-4526-AA84-5A736E4842F4}"/>
                </c:ext>
              </c:extLst>
            </c:dLbl>
            <c:dLbl>
              <c:idx val="1"/>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6F5A262C-E19F-4BDB-9EC2-505FFAA987BB}" type="CATEGORYNAME">
                      <a:rPr lang="en-US"/>
                      <a:pPr>
                        <a:defRPr>
                          <a:solidFill>
                            <a:schemeClr val="accent1"/>
                          </a:solidFill>
                        </a:defRPr>
                      </a:pPr>
                      <a:t>[NOMBRE DE CATEGORÍA]</a:t>
                    </a:fld>
                    <a:r>
                      <a:rPr lang="en-US" baseline="0"/>
                      <a:t>, </a:t>
                    </a:r>
                    <a:fld id="{588480F4-940D-463E-8355-186ABE4F63C5}" type="VALUE">
                      <a:rPr lang="en-US" baseline="0"/>
                      <a:pPr>
                        <a:defRPr>
                          <a:solidFill>
                            <a:schemeClr val="accent1"/>
                          </a:solidFill>
                        </a:defRPr>
                      </a:pPr>
                      <a:t>[VALOR]</a:t>
                    </a:fld>
                    <a:r>
                      <a:rPr lang="en-US" baseline="0"/>
                      <a:t>, 63,99%</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A30F-4526-AA84-5A736E4842F4}"/>
                </c:ext>
              </c:extLst>
            </c:dLbl>
            <c:dLbl>
              <c:idx val="2"/>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37D0694C-E2D8-4104-980A-9D7F8C3F1E49}" type="CATEGORYNAME">
                      <a:rPr lang="en-US"/>
                      <a:pPr>
                        <a:defRPr>
                          <a:solidFill>
                            <a:schemeClr val="accent1"/>
                          </a:solidFill>
                        </a:defRPr>
                      </a:pPr>
                      <a:t>[NOMBRE DE CATEGORÍA]</a:t>
                    </a:fld>
                    <a:r>
                      <a:rPr lang="en-US" baseline="0"/>
                      <a:t>, </a:t>
                    </a:r>
                    <a:fld id="{DD1C0754-34CF-40E9-9DA8-9D4ECEB9B03F}" type="VALUE">
                      <a:rPr lang="en-US" baseline="0"/>
                      <a:pPr>
                        <a:defRPr>
                          <a:solidFill>
                            <a:schemeClr val="accent1"/>
                          </a:solidFill>
                        </a:defRPr>
                      </a:pPr>
                      <a:t>[VALOR]</a:t>
                    </a:fld>
                    <a:r>
                      <a:rPr lang="en-US" baseline="0"/>
                      <a:t>, 24,85%</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A30F-4526-AA84-5A736E4842F4}"/>
                </c:ext>
              </c:extLst>
            </c:dLbl>
            <c:dLbl>
              <c:idx val="3"/>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C43151A5-0FDE-471D-9D76-1C9FEBFA5B0F}" type="CATEGORYNAME">
                      <a:rPr lang="en-US"/>
                      <a:pPr>
                        <a:defRPr>
                          <a:solidFill>
                            <a:schemeClr val="accent1"/>
                          </a:solidFill>
                        </a:defRPr>
                      </a:pPr>
                      <a:t>[NOMBRE DE CATEGORÍA]</a:t>
                    </a:fld>
                    <a:r>
                      <a:rPr lang="en-US" baseline="0"/>
                      <a:t>, </a:t>
                    </a:r>
                    <a:fld id="{27B89631-AFCD-4F36-83EA-7BDAB4CFF36E}" type="VALUE">
                      <a:rPr lang="en-US" baseline="0"/>
                      <a:pPr>
                        <a:defRPr>
                          <a:solidFill>
                            <a:schemeClr val="accent1"/>
                          </a:solidFill>
                        </a:defRPr>
                      </a:pPr>
                      <a:t>[VALOR]</a:t>
                    </a:fld>
                    <a:r>
                      <a:rPr lang="en-US" baseline="0"/>
                      <a:t>, 5,00%</a:t>
                    </a:r>
                  </a:p>
                  <a:p>
                    <a:pPr>
                      <a:defRPr>
                        <a:solidFill>
                          <a:schemeClr val="accent1"/>
                        </a:solidFill>
                      </a:defRPr>
                    </a:pPr>
                    <a:endParaRPr lang="es-CO"/>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A30F-4526-AA84-5A736E4842F4}"/>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Hoja11!$H$128:$H$131</c:f>
              <c:strCache>
                <c:ptCount val="4"/>
                <c:pt idx="0">
                  <c:v>Bancos Nacionales</c:v>
                </c:pt>
                <c:pt idx="1">
                  <c:v>FIC</c:v>
                </c:pt>
                <c:pt idx="2">
                  <c:v>TES</c:v>
                </c:pt>
                <c:pt idx="3">
                  <c:v>Acciones</c:v>
                </c:pt>
              </c:strCache>
            </c:strRef>
          </c:cat>
          <c:val>
            <c:numRef>
              <c:f>Hoja11!$I$128:$I$131</c:f>
              <c:numCache>
                <c:formatCode>_(* #,##0.00_);_(* \(#,##0.00\);_(* "-"??_);_(@_)</c:formatCode>
                <c:ptCount val="4"/>
                <c:pt idx="0">
                  <c:v>1084</c:v>
                </c:pt>
                <c:pt idx="1">
                  <c:v>11280</c:v>
                </c:pt>
                <c:pt idx="2">
                  <c:v>4381</c:v>
                </c:pt>
                <c:pt idx="3">
                  <c:v>882</c:v>
                </c:pt>
              </c:numCache>
            </c:numRef>
          </c:val>
          <c:extLst>
            <c:ext xmlns:c16="http://schemas.microsoft.com/office/drawing/2014/chart" uri="{C3380CC4-5D6E-409C-BE32-E72D297353CC}">
              <c16:uniqueId val="{00000008-A30F-4526-AA84-5A736E4842F4}"/>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s-CO"/>
              <a:t>ACCIONES BBVACOL</a:t>
            </a:r>
          </a:p>
        </c:rich>
      </c:tx>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s-CO"/>
        </a:p>
      </c:txPr>
    </c:title>
    <c:autoTitleDeleted val="0"/>
    <c:plotArea>
      <c:layout/>
      <c:lineChart>
        <c:grouping val="standard"/>
        <c:varyColors val="0"/>
        <c:ser>
          <c:idx val="0"/>
          <c:order val="0"/>
          <c:spPr>
            <a:ln w="34925" cap="rnd">
              <a:solidFill>
                <a:schemeClr val="accent1"/>
              </a:solidFill>
              <a:round/>
            </a:ln>
            <a:effectLst>
              <a:outerShdw blurRad="57150" dist="19050" dir="5400000" algn="ctr" rotWithShape="0">
                <a:srgbClr val="000000">
                  <a:alpha val="63000"/>
                </a:srgbClr>
              </a:outerShdw>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8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numRef>
              <c:f>'EXTINCION DE DOMINIO'!$B$6:$B$18</c:f>
              <c:numCache>
                <c:formatCode>mmm\-yy</c:formatCode>
                <c:ptCount val="13"/>
                <c:pt idx="0">
                  <c:v>43556</c:v>
                </c:pt>
                <c:pt idx="1">
                  <c:v>43586</c:v>
                </c:pt>
                <c:pt idx="2">
                  <c:v>43617</c:v>
                </c:pt>
                <c:pt idx="3">
                  <c:v>43647</c:v>
                </c:pt>
                <c:pt idx="4">
                  <c:v>43678</c:v>
                </c:pt>
                <c:pt idx="5">
                  <c:v>43709</c:v>
                </c:pt>
                <c:pt idx="6">
                  <c:v>43739</c:v>
                </c:pt>
                <c:pt idx="7">
                  <c:v>43770</c:v>
                </c:pt>
                <c:pt idx="8">
                  <c:v>43800</c:v>
                </c:pt>
                <c:pt idx="9">
                  <c:v>43831</c:v>
                </c:pt>
                <c:pt idx="10">
                  <c:v>43862</c:v>
                </c:pt>
                <c:pt idx="11">
                  <c:v>43891</c:v>
                </c:pt>
                <c:pt idx="12">
                  <c:v>43922</c:v>
                </c:pt>
              </c:numCache>
            </c:numRef>
          </c:cat>
          <c:val>
            <c:numRef>
              <c:f>'EXTINCION DE DOMINIO'!$C$6:$C$18</c:f>
              <c:numCache>
                <c:formatCode>_(* #,##0.00_);_(* \(#,##0.00\);_(* "-"??_);_(@_)</c:formatCode>
                <c:ptCount val="13"/>
                <c:pt idx="0">
                  <c:v>310</c:v>
                </c:pt>
                <c:pt idx="1">
                  <c:v>310</c:v>
                </c:pt>
                <c:pt idx="2">
                  <c:v>312</c:v>
                </c:pt>
                <c:pt idx="3">
                  <c:v>320</c:v>
                </c:pt>
                <c:pt idx="4">
                  <c:v>345</c:v>
                </c:pt>
                <c:pt idx="5">
                  <c:v>370</c:v>
                </c:pt>
                <c:pt idx="6">
                  <c:v>350</c:v>
                </c:pt>
                <c:pt idx="7">
                  <c:v>365</c:v>
                </c:pt>
                <c:pt idx="8">
                  <c:v>374</c:v>
                </c:pt>
                <c:pt idx="9">
                  <c:v>380</c:v>
                </c:pt>
                <c:pt idx="10">
                  <c:v>425</c:v>
                </c:pt>
                <c:pt idx="11">
                  <c:v>390</c:v>
                </c:pt>
                <c:pt idx="12">
                  <c:v>390</c:v>
                </c:pt>
              </c:numCache>
            </c:numRef>
          </c:val>
          <c:smooth val="0"/>
          <c:extLst>
            <c:ext xmlns:c16="http://schemas.microsoft.com/office/drawing/2014/chart" uri="{C3380CC4-5D6E-409C-BE32-E72D297353CC}">
              <c16:uniqueId val="{00000000-CCC4-49ED-A511-F3FBB9CA128C}"/>
            </c:ext>
          </c:extLst>
        </c:ser>
        <c:dLbls>
          <c:showLegendKey val="0"/>
          <c:showVal val="0"/>
          <c:showCatName val="0"/>
          <c:showSerName val="0"/>
          <c:showPercent val="0"/>
          <c:showBubbleSize val="0"/>
        </c:dLbls>
        <c:smooth val="0"/>
        <c:axId val="744075648"/>
        <c:axId val="744068104"/>
      </c:lineChart>
      <c:dateAx>
        <c:axId val="744075648"/>
        <c:scaling>
          <c:orientation val="minMax"/>
        </c:scaling>
        <c:delete val="0"/>
        <c:axPos val="b"/>
        <c:numFmt formatCode="mmm\-yy" sourceLinked="1"/>
        <c:majorTickMark val="out"/>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CO"/>
          </a:p>
        </c:txPr>
        <c:crossAx val="744068104"/>
        <c:crosses val="autoZero"/>
        <c:auto val="1"/>
        <c:lblOffset val="100"/>
        <c:baseTimeUnit val="months"/>
      </c:dateAx>
      <c:valAx>
        <c:axId val="744068104"/>
        <c:scaling>
          <c:orientation val="minMax"/>
        </c:scaling>
        <c:delete val="0"/>
        <c:axPos val="l"/>
        <c:majorGridlines>
          <c:spPr>
            <a:ln w="9525" cap="flat" cmpd="sng" algn="ctr">
              <a:solidFill>
                <a:schemeClr val="lt1">
                  <a:lumMod val="95000"/>
                  <a:alpha val="10000"/>
                </a:schemeClr>
              </a:solidFill>
              <a:round/>
            </a:ln>
            <a:effectLst/>
          </c:spPr>
        </c:majorGridlines>
        <c:numFmt formatCode="_(* #,##0.00_);_(* \(#,##0.0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CO"/>
          </a:p>
        </c:txPr>
        <c:crossAx val="74407564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s-CO"/>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s-CO"/>
              <a:t>COLTABACO</a:t>
            </a:r>
          </a:p>
        </c:rich>
      </c:tx>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s-CO"/>
        </a:p>
      </c:txPr>
    </c:title>
    <c:autoTitleDeleted val="0"/>
    <c:plotArea>
      <c:layout/>
      <c:lineChart>
        <c:grouping val="standard"/>
        <c:varyColors val="0"/>
        <c:ser>
          <c:idx val="0"/>
          <c:order val="0"/>
          <c:spPr>
            <a:ln w="34925" cap="rnd">
              <a:solidFill>
                <a:schemeClr val="accent1"/>
              </a:solidFill>
              <a:round/>
            </a:ln>
            <a:effectLst>
              <a:outerShdw blurRad="57150" dist="19050" dir="5400000" algn="ctr" rotWithShape="0">
                <a:srgbClr val="000000">
                  <a:alpha val="63000"/>
                </a:srgbClr>
              </a:outerShdw>
            </a:effectLst>
          </c:spPr>
          <c:marker>
            <c:symbol val="none"/>
          </c:marker>
          <c:dLbls>
            <c:dLbl>
              <c:idx val="12"/>
              <c:delete val="1"/>
              <c:extLst>
                <c:ext xmlns:c15="http://schemas.microsoft.com/office/drawing/2012/chart" uri="{CE6537A1-D6FC-4f65-9D91-7224C49458BB}"/>
                <c:ext xmlns:c16="http://schemas.microsoft.com/office/drawing/2014/chart" uri="{C3380CC4-5D6E-409C-BE32-E72D297353CC}">
                  <c16:uniqueId val="{00000000-F604-4847-9990-F9CFE4309B8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8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numRef>
              <c:f>'EXTINCION DE DOMINIO'!$B$6:$B$18</c:f>
              <c:numCache>
                <c:formatCode>mmm\-yy</c:formatCode>
                <c:ptCount val="13"/>
                <c:pt idx="0">
                  <c:v>43556</c:v>
                </c:pt>
                <c:pt idx="1">
                  <c:v>43586</c:v>
                </c:pt>
                <c:pt idx="2">
                  <c:v>43617</c:v>
                </c:pt>
                <c:pt idx="3">
                  <c:v>43647</c:v>
                </c:pt>
                <c:pt idx="4">
                  <c:v>43678</c:v>
                </c:pt>
                <c:pt idx="5">
                  <c:v>43709</c:v>
                </c:pt>
                <c:pt idx="6">
                  <c:v>43739</c:v>
                </c:pt>
                <c:pt idx="7">
                  <c:v>43770</c:v>
                </c:pt>
                <c:pt idx="8">
                  <c:v>43800</c:v>
                </c:pt>
                <c:pt idx="9">
                  <c:v>43831</c:v>
                </c:pt>
                <c:pt idx="10">
                  <c:v>43862</c:v>
                </c:pt>
                <c:pt idx="11">
                  <c:v>43891</c:v>
                </c:pt>
                <c:pt idx="12">
                  <c:v>43922</c:v>
                </c:pt>
              </c:numCache>
            </c:numRef>
          </c:cat>
          <c:val>
            <c:numRef>
              <c:f>'EXTINCION DE DOMINIO'!$E$6:$E$18</c:f>
              <c:numCache>
                <c:formatCode>_(* #,##0.00_);_(* \(#,##0.00\);_(* "-"??_);_(@_)</c:formatCode>
                <c:ptCount val="13"/>
                <c:pt idx="0">
                  <c:v>11000</c:v>
                </c:pt>
                <c:pt idx="1">
                  <c:v>11000</c:v>
                </c:pt>
                <c:pt idx="2">
                  <c:v>11000</c:v>
                </c:pt>
                <c:pt idx="3">
                  <c:v>11000</c:v>
                </c:pt>
                <c:pt idx="4">
                  <c:v>11000</c:v>
                </c:pt>
                <c:pt idx="5">
                  <c:v>11000</c:v>
                </c:pt>
                <c:pt idx="6">
                  <c:v>11000</c:v>
                </c:pt>
                <c:pt idx="7">
                  <c:v>11000</c:v>
                </c:pt>
                <c:pt idx="8">
                  <c:v>11000</c:v>
                </c:pt>
                <c:pt idx="9">
                  <c:v>11000</c:v>
                </c:pt>
                <c:pt idx="10">
                  <c:v>11000</c:v>
                </c:pt>
                <c:pt idx="11">
                  <c:v>11000</c:v>
                </c:pt>
                <c:pt idx="12">
                  <c:v>11000</c:v>
                </c:pt>
              </c:numCache>
            </c:numRef>
          </c:val>
          <c:smooth val="0"/>
          <c:extLst>
            <c:ext xmlns:c16="http://schemas.microsoft.com/office/drawing/2014/chart" uri="{C3380CC4-5D6E-409C-BE32-E72D297353CC}">
              <c16:uniqueId val="{00000001-F604-4847-9990-F9CFE4309B87}"/>
            </c:ext>
          </c:extLst>
        </c:ser>
        <c:dLbls>
          <c:showLegendKey val="0"/>
          <c:showVal val="0"/>
          <c:showCatName val="0"/>
          <c:showSerName val="0"/>
          <c:showPercent val="0"/>
          <c:showBubbleSize val="0"/>
        </c:dLbls>
        <c:smooth val="0"/>
        <c:axId val="744092048"/>
        <c:axId val="744094672"/>
      </c:lineChart>
      <c:dateAx>
        <c:axId val="744092048"/>
        <c:scaling>
          <c:orientation val="minMax"/>
        </c:scaling>
        <c:delete val="0"/>
        <c:axPos val="b"/>
        <c:numFmt formatCode="mmm\-yy" sourceLinked="1"/>
        <c:majorTickMark val="out"/>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CO"/>
          </a:p>
        </c:txPr>
        <c:crossAx val="744094672"/>
        <c:crosses val="autoZero"/>
        <c:auto val="1"/>
        <c:lblOffset val="100"/>
        <c:baseTimeUnit val="months"/>
      </c:dateAx>
      <c:valAx>
        <c:axId val="744094672"/>
        <c:scaling>
          <c:orientation val="minMax"/>
        </c:scaling>
        <c:delete val="0"/>
        <c:axPos val="l"/>
        <c:majorGridlines>
          <c:spPr>
            <a:ln w="9525" cap="flat" cmpd="sng" algn="ctr">
              <a:solidFill>
                <a:schemeClr val="lt1">
                  <a:lumMod val="95000"/>
                  <a:alpha val="10000"/>
                </a:schemeClr>
              </a:solidFill>
              <a:round/>
            </a:ln>
            <a:effectLst/>
          </c:spPr>
        </c:majorGridlines>
        <c:numFmt formatCode="_(* #,##0.00_);_(* \(#,##0.0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CO"/>
          </a:p>
        </c:txPr>
        <c:crossAx val="74409204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s-CO"/>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s-CO"/>
              <a:t>GRUPO ARGOS </a:t>
            </a:r>
          </a:p>
        </c:rich>
      </c:tx>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s-CO"/>
        </a:p>
      </c:txPr>
    </c:title>
    <c:autoTitleDeleted val="0"/>
    <c:plotArea>
      <c:layout/>
      <c:lineChart>
        <c:grouping val="standard"/>
        <c:varyColors val="0"/>
        <c:ser>
          <c:idx val="0"/>
          <c:order val="0"/>
          <c:spPr>
            <a:ln w="34925" cap="rnd">
              <a:solidFill>
                <a:schemeClr val="accent1"/>
              </a:solidFill>
              <a:round/>
            </a:ln>
            <a:effectLst>
              <a:outerShdw blurRad="57150" dist="19050" dir="5400000" algn="ctr" rotWithShape="0">
                <a:srgbClr val="000000">
                  <a:alpha val="63000"/>
                </a:srgbClr>
              </a:outerShdw>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8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numRef>
              <c:f>'EXTINCION DE DOMINIO'!$B$6:$B$18</c:f>
              <c:numCache>
                <c:formatCode>mmm\-yy</c:formatCode>
                <c:ptCount val="13"/>
                <c:pt idx="0">
                  <c:v>43556</c:v>
                </c:pt>
                <c:pt idx="1">
                  <c:v>43586</c:v>
                </c:pt>
                <c:pt idx="2">
                  <c:v>43617</c:v>
                </c:pt>
                <c:pt idx="3">
                  <c:v>43647</c:v>
                </c:pt>
                <c:pt idx="4">
                  <c:v>43678</c:v>
                </c:pt>
                <c:pt idx="5">
                  <c:v>43709</c:v>
                </c:pt>
                <c:pt idx="6">
                  <c:v>43739</c:v>
                </c:pt>
                <c:pt idx="7">
                  <c:v>43770</c:v>
                </c:pt>
                <c:pt idx="8">
                  <c:v>43800</c:v>
                </c:pt>
                <c:pt idx="9">
                  <c:v>43831</c:v>
                </c:pt>
                <c:pt idx="10">
                  <c:v>43862</c:v>
                </c:pt>
                <c:pt idx="11">
                  <c:v>43891</c:v>
                </c:pt>
                <c:pt idx="12">
                  <c:v>43922</c:v>
                </c:pt>
              </c:numCache>
            </c:numRef>
          </c:cat>
          <c:val>
            <c:numRef>
              <c:f>'EXTINCION DE DOMINIO'!$G$6:$G$18</c:f>
              <c:numCache>
                <c:formatCode>_(* #,##0.00_);_(* \(#,##0.00\);_(* "-"??_);_(@_)</c:formatCode>
                <c:ptCount val="13"/>
                <c:pt idx="0">
                  <c:v>18400</c:v>
                </c:pt>
                <c:pt idx="1">
                  <c:v>17320</c:v>
                </c:pt>
                <c:pt idx="2">
                  <c:v>17300</c:v>
                </c:pt>
                <c:pt idx="3">
                  <c:v>16820</c:v>
                </c:pt>
                <c:pt idx="4">
                  <c:v>18000</c:v>
                </c:pt>
                <c:pt idx="5">
                  <c:v>17060</c:v>
                </c:pt>
                <c:pt idx="6">
                  <c:v>18300</c:v>
                </c:pt>
                <c:pt idx="7">
                  <c:v>17560</c:v>
                </c:pt>
                <c:pt idx="8">
                  <c:v>17800</c:v>
                </c:pt>
                <c:pt idx="9">
                  <c:v>17480</c:v>
                </c:pt>
                <c:pt idx="10">
                  <c:v>15000</c:v>
                </c:pt>
                <c:pt idx="11">
                  <c:v>12320</c:v>
                </c:pt>
                <c:pt idx="12">
                  <c:v>9220</c:v>
                </c:pt>
              </c:numCache>
            </c:numRef>
          </c:val>
          <c:smooth val="0"/>
          <c:extLst>
            <c:ext xmlns:c16="http://schemas.microsoft.com/office/drawing/2014/chart" uri="{C3380CC4-5D6E-409C-BE32-E72D297353CC}">
              <c16:uniqueId val="{00000000-2E5B-4755-8B40-00F8A1AB6D5C}"/>
            </c:ext>
          </c:extLst>
        </c:ser>
        <c:dLbls>
          <c:showLegendKey val="0"/>
          <c:showVal val="0"/>
          <c:showCatName val="0"/>
          <c:showSerName val="0"/>
          <c:showPercent val="0"/>
          <c:showBubbleSize val="0"/>
        </c:dLbls>
        <c:smooth val="0"/>
        <c:axId val="744105824"/>
        <c:axId val="744110416"/>
      </c:lineChart>
      <c:dateAx>
        <c:axId val="744105824"/>
        <c:scaling>
          <c:orientation val="minMax"/>
        </c:scaling>
        <c:delete val="0"/>
        <c:axPos val="b"/>
        <c:numFmt formatCode="mmm\-yy" sourceLinked="1"/>
        <c:majorTickMark val="out"/>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CO"/>
          </a:p>
        </c:txPr>
        <c:crossAx val="744110416"/>
        <c:crosses val="autoZero"/>
        <c:auto val="1"/>
        <c:lblOffset val="100"/>
        <c:baseTimeUnit val="months"/>
      </c:dateAx>
      <c:valAx>
        <c:axId val="744110416"/>
        <c:scaling>
          <c:orientation val="minMax"/>
        </c:scaling>
        <c:delete val="0"/>
        <c:axPos val="l"/>
        <c:majorGridlines>
          <c:spPr>
            <a:ln w="9525" cap="flat" cmpd="sng" algn="ctr">
              <a:solidFill>
                <a:schemeClr val="lt1">
                  <a:lumMod val="95000"/>
                  <a:alpha val="10000"/>
                </a:schemeClr>
              </a:solidFill>
              <a:round/>
            </a:ln>
            <a:effectLst/>
          </c:spPr>
        </c:majorGridlines>
        <c:numFmt formatCode="_(* #,##0.00_);_(* \(#,##0.0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CO"/>
          </a:p>
        </c:txPr>
        <c:crossAx val="744105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s-CO"/>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s-CO"/>
              <a:t>ACCIONES BBVACOL</a:t>
            </a:r>
          </a:p>
        </c:rich>
      </c:tx>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s-CO"/>
        </a:p>
      </c:txPr>
    </c:title>
    <c:autoTitleDeleted val="0"/>
    <c:plotArea>
      <c:layout/>
      <c:lineChart>
        <c:grouping val="standard"/>
        <c:varyColors val="0"/>
        <c:ser>
          <c:idx val="0"/>
          <c:order val="0"/>
          <c:spPr>
            <a:ln w="34925" cap="rnd">
              <a:solidFill>
                <a:schemeClr val="accent1"/>
              </a:solidFill>
              <a:round/>
            </a:ln>
            <a:effectLst>
              <a:outerShdw blurRad="57150" dist="19050" dir="5400000" algn="ctr" rotWithShape="0">
                <a:srgbClr val="000000">
                  <a:alpha val="63000"/>
                </a:srgbClr>
              </a:outerShdw>
            </a:effectLst>
          </c:spPr>
          <c:marker>
            <c:symbol val="none"/>
          </c:marker>
          <c:dLbls>
            <c:dLbl>
              <c:idx val="12"/>
              <c:delete val="1"/>
              <c:extLst>
                <c:ext xmlns:c15="http://schemas.microsoft.com/office/drawing/2012/chart" uri="{CE6537A1-D6FC-4f65-9D91-7224C49458BB}"/>
                <c:ext xmlns:c16="http://schemas.microsoft.com/office/drawing/2014/chart" uri="{C3380CC4-5D6E-409C-BE32-E72D297353CC}">
                  <c16:uniqueId val="{00000000-F670-42F5-A318-DA2DF10AA9E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8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numRef>
              <c:f>'EN PROCESO DE EXTINCION DE DOMI'!$B$6:$B$18</c:f>
              <c:numCache>
                <c:formatCode>mmm\-yy</c:formatCode>
                <c:ptCount val="13"/>
                <c:pt idx="0">
                  <c:v>43556</c:v>
                </c:pt>
                <c:pt idx="1">
                  <c:v>43586</c:v>
                </c:pt>
                <c:pt idx="2">
                  <c:v>43617</c:v>
                </c:pt>
                <c:pt idx="3">
                  <c:v>43647</c:v>
                </c:pt>
                <c:pt idx="4">
                  <c:v>43678</c:v>
                </c:pt>
                <c:pt idx="5">
                  <c:v>43709</c:v>
                </c:pt>
                <c:pt idx="6">
                  <c:v>43739</c:v>
                </c:pt>
                <c:pt idx="7">
                  <c:v>43770</c:v>
                </c:pt>
                <c:pt idx="8">
                  <c:v>43800</c:v>
                </c:pt>
                <c:pt idx="9">
                  <c:v>43831</c:v>
                </c:pt>
                <c:pt idx="10">
                  <c:v>43862</c:v>
                </c:pt>
                <c:pt idx="11">
                  <c:v>43891</c:v>
                </c:pt>
                <c:pt idx="12">
                  <c:v>43922</c:v>
                </c:pt>
              </c:numCache>
            </c:numRef>
          </c:cat>
          <c:val>
            <c:numRef>
              <c:f>'EN PROCESO DE EXTINCION DE DOMI'!$C$6:$C$18</c:f>
              <c:numCache>
                <c:formatCode>_(* #,##0.00_);_(* \(#,##0.00\);_(* "-"??_);_(@_)</c:formatCode>
                <c:ptCount val="13"/>
                <c:pt idx="0">
                  <c:v>310</c:v>
                </c:pt>
                <c:pt idx="1">
                  <c:v>310</c:v>
                </c:pt>
                <c:pt idx="2">
                  <c:v>312</c:v>
                </c:pt>
                <c:pt idx="3">
                  <c:v>320</c:v>
                </c:pt>
                <c:pt idx="4">
                  <c:v>345</c:v>
                </c:pt>
                <c:pt idx="5">
                  <c:v>370</c:v>
                </c:pt>
                <c:pt idx="6">
                  <c:v>350</c:v>
                </c:pt>
                <c:pt idx="7">
                  <c:v>365</c:v>
                </c:pt>
                <c:pt idx="8">
                  <c:v>374</c:v>
                </c:pt>
                <c:pt idx="9">
                  <c:v>380</c:v>
                </c:pt>
                <c:pt idx="10">
                  <c:v>425</c:v>
                </c:pt>
                <c:pt idx="11">
                  <c:v>390</c:v>
                </c:pt>
                <c:pt idx="12">
                  <c:v>390</c:v>
                </c:pt>
              </c:numCache>
            </c:numRef>
          </c:val>
          <c:smooth val="0"/>
          <c:extLst>
            <c:ext xmlns:c16="http://schemas.microsoft.com/office/drawing/2014/chart" uri="{C3380CC4-5D6E-409C-BE32-E72D297353CC}">
              <c16:uniqueId val="{00000001-F670-42F5-A318-DA2DF10AA9E7}"/>
            </c:ext>
          </c:extLst>
        </c:ser>
        <c:dLbls>
          <c:showLegendKey val="0"/>
          <c:showVal val="0"/>
          <c:showCatName val="0"/>
          <c:showSerName val="0"/>
          <c:showPercent val="0"/>
          <c:showBubbleSize val="0"/>
        </c:dLbls>
        <c:smooth val="0"/>
        <c:axId val="744110088"/>
        <c:axId val="744114680"/>
      </c:lineChart>
      <c:dateAx>
        <c:axId val="744110088"/>
        <c:scaling>
          <c:orientation val="minMax"/>
        </c:scaling>
        <c:delete val="0"/>
        <c:axPos val="b"/>
        <c:numFmt formatCode="mmm\-yy" sourceLinked="1"/>
        <c:majorTickMark val="out"/>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CO"/>
          </a:p>
        </c:txPr>
        <c:crossAx val="744114680"/>
        <c:crosses val="autoZero"/>
        <c:auto val="1"/>
        <c:lblOffset val="100"/>
        <c:baseTimeUnit val="months"/>
      </c:dateAx>
      <c:valAx>
        <c:axId val="744114680"/>
        <c:scaling>
          <c:orientation val="minMax"/>
        </c:scaling>
        <c:delete val="0"/>
        <c:axPos val="l"/>
        <c:majorGridlines>
          <c:spPr>
            <a:ln w="9525" cap="flat" cmpd="sng" algn="ctr">
              <a:solidFill>
                <a:schemeClr val="lt1">
                  <a:lumMod val="95000"/>
                  <a:alpha val="10000"/>
                </a:schemeClr>
              </a:solidFill>
              <a:round/>
            </a:ln>
            <a:effectLst/>
          </c:spPr>
        </c:majorGridlines>
        <c:numFmt formatCode="_(* #,##0.00_);_(* \(#,##0.0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CO"/>
          </a:p>
        </c:txPr>
        <c:crossAx val="74411008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s-CO"/>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s-CO"/>
              <a:t>ACCIONES BCOLOMBIA</a:t>
            </a:r>
          </a:p>
        </c:rich>
      </c:tx>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s-CO"/>
        </a:p>
      </c:txPr>
    </c:title>
    <c:autoTitleDeleted val="0"/>
    <c:plotArea>
      <c:layout/>
      <c:lineChart>
        <c:grouping val="standard"/>
        <c:varyColors val="0"/>
        <c:ser>
          <c:idx val="0"/>
          <c:order val="0"/>
          <c:spPr>
            <a:ln w="34925" cap="rnd">
              <a:solidFill>
                <a:schemeClr val="accent1"/>
              </a:solidFill>
              <a:round/>
            </a:ln>
            <a:effectLst>
              <a:outerShdw blurRad="57150" dist="19050" dir="5400000" algn="ctr" rotWithShape="0">
                <a:srgbClr val="000000">
                  <a:alpha val="63000"/>
                </a:srgbClr>
              </a:outerShdw>
            </a:effectLst>
          </c:spPr>
          <c:marker>
            <c:symbol val="none"/>
          </c:marker>
          <c:dLbls>
            <c:dLbl>
              <c:idx val="12"/>
              <c:layout>
                <c:manualLayout>
                  <c:x val="-3.0792917628945341E-3"/>
                  <c:y val="-2.971839133177705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B19-4A70-9CF7-B2B7C236691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8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numRef>
              <c:f>'EN PROCESO DE EXTINCION DE DOMI'!$B$6:$B$18</c:f>
              <c:numCache>
                <c:formatCode>mmm\-yy</c:formatCode>
                <c:ptCount val="13"/>
                <c:pt idx="0">
                  <c:v>43556</c:v>
                </c:pt>
                <c:pt idx="1">
                  <c:v>43586</c:v>
                </c:pt>
                <c:pt idx="2">
                  <c:v>43617</c:v>
                </c:pt>
                <c:pt idx="3">
                  <c:v>43647</c:v>
                </c:pt>
                <c:pt idx="4">
                  <c:v>43678</c:v>
                </c:pt>
                <c:pt idx="5">
                  <c:v>43709</c:v>
                </c:pt>
                <c:pt idx="6">
                  <c:v>43739</c:v>
                </c:pt>
                <c:pt idx="7">
                  <c:v>43770</c:v>
                </c:pt>
                <c:pt idx="8">
                  <c:v>43800</c:v>
                </c:pt>
                <c:pt idx="9">
                  <c:v>43831</c:v>
                </c:pt>
                <c:pt idx="10">
                  <c:v>43862</c:v>
                </c:pt>
                <c:pt idx="11">
                  <c:v>43891</c:v>
                </c:pt>
                <c:pt idx="12">
                  <c:v>43922</c:v>
                </c:pt>
              </c:numCache>
            </c:numRef>
          </c:cat>
          <c:val>
            <c:numRef>
              <c:f>'EN PROCESO DE EXTINCION DE DOMI'!$E$6:$E$18</c:f>
              <c:numCache>
                <c:formatCode>_(* #,##0.00_);_(* \(#,##0.00\);_(* "-"??_);_(@_)</c:formatCode>
                <c:ptCount val="13"/>
                <c:pt idx="0">
                  <c:v>39400</c:v>
                </c:pt>
                <c:pt idx="1">
                  <c:v>37400</c:v>
                </c:pt>
                <c:pt idx="2">
                  <c:v>38640</c:v>
                </c:pt>
                <c:pt idx="3">
                  <c:v>39300</c:v>
                </c:pt>
                <c:pt idx="4">
                  <c:v>39850</c:v>
                </c:pt>
                <c:pt idx="5">
                  <c:v>39500</c:v>
                </c:pt>
                <c:pt idx="6">
                  <c:v>41100</c:v>
                </c:pt>
                <c:pt idx="7">
                  <c:v>41680</c:v>
                </c:pt>
                <c:pt idx="8">
                  <c:v>44000</c:v>
                </c:pt>
                <c:pt idx="9">
                  <c:v>42440</c:v>
                </c:pt>
                <c:pt idx="10">
                  <c:v>39000</c:v>
                </c:pt>
                <c:pt idx="11">
                  <c:v>24100</c:v>
                </c:pt>
                <c:pt idx="12">
                  <c:v>25320</c:v>
                </c:pt>
              </c:numCache>
            </c:numRef>
          </c:val>
          <c:smooth val="0"/>
          <c:extLst>
            <c:ext xmlns:c16="http://schemas.microsoft.com/office/drawing/2014/chart" uri="{C3380CC4-5D6E-409C-BE32-E72D297353CC}">
              <c16:uniqueId val="{00000000-6B19-4A70-9CF7-B2B7C236691F}"/>
            </c:ext>
          </c:extLst>
        </c:ser>
        <c:dLbls>
          <c:showLegendKey val="0"/>
          <c:showVal val="0"/>
          <c:showCatName val="0"/>
          <c:showSerName val="0"/>
          <c:showPercent val="0"/>
          <c:showBubbleSize val="0"/>
        </c:dLbls>
        <c:smooth val="0"/>
        <c:axId val="744112056"/>
        <c:axId val="744113368"/>
      </c:lineChart>
      <c:dateAx>
        <c:axId val="744112056"/>
        <c:scaling>
          <c:orientation val="minMax"/>
        </c:scaling>
        <c:delete val="0"/>
        <c:axPos val="b"/>
        <c:numFmt formatCode="mmm\-yy" sourceLinked="1"/>
        <c:majorTickMark val="out"/>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CO"/>
          </a:p>
        </c:txPr>
        <c:crossAx val="744113368"/>
        <c:crosses val="autoZero"/>
        <c:auto val="1"/>
        <c:lblOffset val="100"/>
        <c:baseTimeUnit val="months"/>
      </c:dateAx>
      <c:valAx>
        <c:axId val="744113368"/>
        <c:scaling>
          <c:orientation val="minMax"/>
        </c:scaling>
        <c:delete val="0"/>
        <c:axPos val="l"/>
        <c:majorGridlines>
          <c:spPr>
            <a:ln w="9525" cap="flat" cmpd="sng" algn="ctr">
              <a:solidFill>
                <a:schemeClr val="lt1">
                  <a:lumMod val="95000"/>
                  <a:alpha val="10000"/>
                </a:schemeClr>
              </a:solidFill>
              <a:round/>
            </a:ln>
            <a:effectLst/>
          </c:spPr>
        </c:majorGridlines>
        <c:numFmt formatCode="_(* #,##0.00_);_(* \(#,##0.0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CO"/>
          </a:p>
        </c:txPr>
        <c:crossAx val="7441120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s-CO"/>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s-CO"/>
              <a:t>ACCIONES ECOPETROL</a:t>
            </a:r>
          </a:p>
        </c:rich>
      </c:tx>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s-CO"/>
        </a:p>
      </c:txPr>
    </c:title>
    <c:autoTitleDeleted val="0"/>
    <c:plotArea>
      <c:layout/>
      <c:lineChart>
        <c:grouping val="standard"/>
        <c:varyColors val="0"/>
        <c:ser>
          <c:idx val="0"/>
          <c:order val="0"/>
          <c:spPr>
            <a:ln w="34925" cap="rnd">
              <a:solidFill>
                <a:schemeClr val="accent1"/>
              </a:solidFill>
              <a:round/>
            </a:ln>
            <a:effectLst>
              <a:outerShdw blurRad="57150" dist="19050" dir="5400000" algn="ctr" rotWithShape="0">
                <a:srgbClr val="000000">
                  <a:alpha val="63000"/>
                </a:srgbClr>
              </a:outerShdw>
            </a:effectLst>
          </c:spPr>
          <c:marker>
            <c:symbol val="none"/>
          </c:marker>
          <c:dLbls>
            <c:dLbl>
              <c:idx val="12"/>
              <c:layout>
                <c:manualLayout>
                  <c:x val="-1.3036884608876745E-16"/>
                  <c:y val="-1.231716406511027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199-46DB-9D27-2CE15963B68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8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numRef>
              <c:f>'EN PROCESO DE EXTINCION DE DOMI'!$B$6:$B$18</c:f>
              <c:numCache>
                <c:formatCode>mmm\-yy</c:formatCode>
                <c:ptCount val="13"/>
                <c:pt idx="0">
                  <c:v>43556</c:v>
                </c:pt>
                <c:pt idx="1">
                  <c:v>43586</c:v>
                </c:pt>
                <c:pt idx="2">
                  <c:v>43617</c:v>
                </c:pt>
                <c:pt idx="3">
                  <c:v>43647</c:v>
                </c:pt>
                <c:pt idx="4">
                  <c:v>43678</c:v>
                </c:pt>
                <c:pt idx="5">
                  <c:v>43709</c:v>
                </c:pt>
                <c:pt idx="6">
                  <c:v>43739</c:v>
                </c:pt>
                <c:pt idx="7">
                  <c:v>43770</c:v>
                </c:pt>
                <c:pt idx="8">
                  <c:v>43800</c:v>
                </c:pt>
                <c:pt idx="9">
                  <c:v>43831</c:v>
                </c:pt>
                <c:pt idx="10">
                  <c:v>43862</c:v>
                </c:pt>
                <c:pt idx="11">
                  <c:v>43891</c:v>
                </c:pt>
                <c:pt idx="12">
                  <c:v>43922</c:v>
                </c:pt>
              </c:numCache>
            </c:numRef>
          </c:cat>
          <c:val>
            <c:numRef>
              <c:f>'EN PROCESO DE EXTINCION DE DOMI'!$G$6:$G$18</c:f>
              <c:numCache>
                <c:formatCode>_(* #,##0.00_);_(* \(#,##0.00\);_(* "-"??_);_(@_)</c:formatCode>
                <c:ptCount val="13"/>
                <c:pt idx="0">
                  <c:v>2985</c:v>
                </c:pt>
                <c:pt idx="1">
                  <c:v>2765</c:v>
                </c:pt>
                <c:pt idx="2">
                  <c:v>2920</c:v>
                </c:pt>
                <c:pt idx="3">
                  <c:v>2940</c:v>
                </c:pt>
                <c:pt idx="4">
                  <c:v>2740</c:v>
                </c:pt>
                <c:pt idx="5">
                  <c:v>2950</c:v>
                </c:pt>
                <c:pt idx="6">
                  <c:v>3040</c:v>
                </c:pt>
                <c:pt idx="7">
                  <c:v>3290</c:v>
                </c:pt>
                <c:pt idx="8">
                  <c:v>3315</c:v>
                </c:pt>
                <c:pt idx="9">
                  <c:v>3180</c:v>
                </c:pt>
                <c:pt idx="10">
                  <c:v>3105</c:v>
                </c:pt>
                <c:pt idx="11">
                  <c:v>1900</c:v>
                </c:pt>
                <c:pt idx="12">
                  <c:v>2090</c:v>
                </c:pt>
              </c:numCache>
            </c:numRef>
          </c:val>
          <c:smooth val="0"/>
          <c:extLst>
            <c:ext xmlns:c16="http://schemas.microsoft.com/office/drawing/2014/chart" uri="{C3380CC4-5D6E-409C-BE32-E72D297353CC}">
              <c16:uniqueId val="{00000001-2199-46DB-9D27-2CE15963B684}"/>
            </c:ext>
          </c:extLst>
        </c:ser>
        <c:dLbls>
          <c:showLegendKey val="0"/>
          <c:showVal val="0"/>
          <c:showCatName val="0"/>
          <c:showSerName val="0"/>
          <c:showPercent val="0"/>
          <c:showBubbleSize val="0"/>
        </c:dLbls>
        <c:smooth val="0"/>
        <c:axId val="1372837872"/>
        <c:axId val="1372839840"/>
      </c:lineChart>
      <c:dateAx>
        <c:axId val="1372837872"/>
        <c:scaling>
          <c:orientation val="minMax"/>
        </c:scaling>
        <c:delete val="0"/>
        <c:axPos val="b"/>
        <c:numFmt formatCode="mmm\-yy" sourceLinked="1"/>
        <c:majorTickMark val="out"/>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CO"/>
          </a:p>
        </c:txPr>
        <c:crossAx val="1372839840"/>
        <c:crosses val="autoZero"/>
        <c:auto val="1"/>
        <c:lblOffset val="100"/>
        <c:baseTimeUnit val="months"/>
      </c:dateAx>
      <c:valAx>
        <c:axId val="1372839840"/>
        <c:scaling>
          <c:orientation val="minMax"/>
        </c:scaling>
        <c:delete val="0"/>
        <c:axPos val="l"/>
        <c:majorGridlines>
          <c:spPr>
            <a:ln w="9525" cap="flat" cmpd="sng" algn="ctr">
              <a:solidFill>
                <a:schemeClr val="lt1">
                  <a:lumMod val="95000"/>
                  <a:alpha val="10000"/>
                </a:schemeClr>
              </a:solidFill>
              <a:round/>
            </a:ln>
            <a:effectLst/>
          </c:spPr>
        </c:majorGridlines>
        <c:numFmt formatCode="_(* #,##0.00_);_(* \(#,##0.0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CO"/>
          </a:p>
        </c:txPr>
        <c:crossAx val="1372837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s-CO"/>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COMPOSION</a:t>
            </a:r>
            <a:r>
              <a:rPr lang="en-US" baseline="0"/>
              <a:t> PORTAFOLIO </a:t>
            </a:r>
            <a:r>
              <a:rPr lang="en-US"/>
              <a:t>RECURSOS PROPIOS ABRIL 2020</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20"/>
      <c:rotY val="11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Hoja11!$C$88</c:f>
              <c:strCache>
                <c:ptCount val="1"/>
                <c:pt idx="0">
                  <c:v>RECURSOS PROPIOS </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796F-405A-9C6A-3F4049973DDB}"/>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796F-405A-9C6A-3F4049973DDB}"/>
              </c:ext>
            </c:extLst>
          </c:dPt>
          <c:dLbls>
            <c:dLbl>
              <c:idx val="0"/>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6FEE87ED-12DF-48FE-8532-B3160530461A}" type="CATEGORYNAME">
                      <a:rPr lang="en-US"/>
                      <a:pPr>
                        <a:defRPr/>
                      </a:pPr>
                      <a:t>[NOMBRE DE CATEGORÍA]</a:t>
                    </a:fld>
                    <a:r>
                      <a:rPr lang="en-US" baseline="0"/>
                      <a:t>, </a:t>
                    </a:r>
                    <a:fld id="{0977B9E9-BE3C-4BC6-9D0E-3EB7C3640DB2}" type="VALUE">
                      <a:rPr lang="en-US" baseline="0"/>
                      <a:pPr>
                        <a:defRPr/>
                      </a:pPr>
                      <a:t>[VALOR]</a:t>
                    </a:fld>
                    <a:r>
                      <a:rPr lang="en-US" baseline="0"/>
                      <a:t>, 20,32%</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796F-405A-9C6A-3F4049973DDB}"/>
                </c:ext>
              </c:extLst>
            </c:dLbl>
            <c:dLbl>
              <c:idx val="1"/>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97094FC7-A557-4CC1-85DC-9C5B3451A696}" type="CATEGORYNAME">
                      <a:rPr lang="en-US"/>
                      <a:pPr>
                        <a:defRPr>
                          <a:solidFill>
                            <a:schemeClr val="accent1"/>
                          </a:solidFill>
                        </a:defRPr>
                      </a:pPr>
                      <a:t>[NOMBRE DE CATEGORÍA]</a:t>
                    </a:fld>
                    <a:r>
                      <a:rPr lang="en-US" baseline="0"/>
                      <a:t>, </a:t>
                    </a:r>
                    <a:fld id="{0AE8D33E-FA38-438D-BC31-025BE1D50735}" type="VALUE">
                      <a:rPr lang="en-US" baseline="0"/>
                      <a:pPr>
                        <a:defRPr>
                          <a:solidFill>
                            <a:schemeClr val="accent1"/>
                          </a:solidFill>
                        </a:defRPr>
                      </a:pPr>
                      <a:t>[VALOR]</a:t>
                    </a:fld>
                    <a:r>
                      <a:rPr lang="en-US" baseline="0"/>
                      <a:t>, 79,68%</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796F-405A-9C6A-3F4049973DDB}"/>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Hoja11!$B$89:$B$90</c:f>
              <c:strCache>
                <c:ptCount val="2"/>
                <c:pt idx="0">
                  <c:v>Bancos Nacionales</c:v>
                </c:pt>
                <c:pt idx="1">
                  <c:v>FIC</c:v>
                </c:pt>
              </c:strCache>
            </c:strRef>
          </c:cat>
          <c:val>
            <c:numRef>
              <c:f>Hoja11!$C$89:$C$90</c:f>
              <c:numCache>
                <c:formatCode>_(* #,##0.00_);_(* \(#,##0.00\);_(* "-"??_);_(@_)</c:formatCode>
                <c:ptCount val="2"/>
                <c:pt idx="0">
                  <c:v>1801</c:v>
                </c:pt>
                <c:pt idx="1">
                  <c:v>7062</c:v>
                </c:pt>
              </c:numCache>
            </c:numRef>
          </c:val>
          <c:extLst>
            <c:ext xmlns:c16="http://schemas.microsoft.com/office/drawing/2014/chart" uri="{C3380CC4-5D6E-409C-BE32-E72D297353CC}">
              <c16:uniqueId val="{00000004-796F-405A-9C6A-3F4049973DDB}"/>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COMPOSICION</a:t>
            </a:r>
            <a:r>
              <a:rPr lang="en-US" baseline="0"/>
              <a:t> PORTAFOLIO </a:t>
            </a:r>
            <a:r>
              <a:rPr lang="en-US"/>
              <a:t>RECURSOS TERCEROS  ABRIL 2020</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20"/>
      <c:rotY val="14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Hoja11!$E$88</c:f>
              <c:strCache>
                <c:ptCount val="1"/>
                <c:pt idx="0">
                  <c:v>RECURSOS TERCEROS </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1853-4E15-867C-7FDABB9AC91E}"/>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1853-4E15-867C-7FDABB9AC91E}"/>
              </c:ext>
            </c:extLst>
          </c:dPt>
          <c:dLbls>
            <c:dLbl>
              <c:idx val="0"/>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3590D437-BA9B-417E-A1AF-22AC881CA866}" type="CATEGORYNAME">
                      <a:rPr lang="en-US"/>
                      <a:pPr>
                        <a:defRPr/>
                      </a:pPr>
                      <a:t>[NOMBRE DE CATEGORÍA]</a:t>
                    </a:fld>
                    <a:r>
                      <a:rPr lang="en-US" baseline="0"/>
                      <a:t>, </a:t>
                    </a:r>
                    <a:fld id="{A5054AC5-3113-4DCE-94F7-27EDC20B9317}" type="VALUE">
                      <a:rPr lang="en-US" baseline="0"/>
                      <a:pPr>
                        <a:defRPr/>
                      </a:pPr>
                      <a:t>[VALOR]</a:t>
                    </a:fld>
                    <a:r>
                      <a:rPr lang="en-US" baseline="0"/>
                      <a:t>, 7,35%</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1853-4E15-867C-7FDABB9AC91E}"/>
                </c:ext>
              </c:extLst>
            </c:dLbl>
            <c:dLbl>
              <c:idx val="1"/>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35ADBB4E-16B3-40FB-AA02-A88145C2A525}" type="CATEGORYNAME">
                      <a:rPr lang="en-US"/>
                      <a:pPr>
                        <a:defRPr>
                          <a:solidFill>
                            <a:schemeClr val="accent1"/>
                          </a:solidFill>
                        </a:defRPr>
                      </a:pPr>
                      <a:t>[NOMBRE DE CATEGORÍA]</a:t>
                    </a:fld>
                    <a:r>
                      <a:rPr lang="en-US" baseline="0"/>
                      <a:t>, </a:t>
                    </a:r>
                    <a:fld id="{4914E843-0275-4D79-AA79-CBECAAAA344D}" type="VALUE">
                      <a:rPr lang="en-US" baseline="0"/>
                      <a:pPr>
                        <a:defRPr>
                          <a:solidFill>
                            <a:schemeClr val="accent1"/>
                          </a:solidFill>
                        </a:defRPr>
                      </a:pPr>
                      <a:t>[VALOR]</a:t>
                    </a:fld>
                    <a:r>
                      <a:rPr lang="en-US" baseline="0"/>
                      <a:t>, 92,65%</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1853-4E15-867C-7FDABB9AC91E}"/>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Hoja11!$B$89:$B$90</c:f>
              <c:strCache>
                <c:ptCount val="2"/>
                <c:pt idx="0">
                  <c:v>Bancos Nacionales</c:v>
                </c:pt>
                <c:pt idx="1">
                  <c:v>FIC</c:v>
                </c:pt>
              </c:strCache>
            </c:strRef>
          </c:cat>
          <c:val>
            <c:numRef>
              <c:f>Hoja11!$E$89:$E$90</c:f>
              <c:numCache>
                <c:formatCode>_(* #,##0.00_);_(* \(#,##0.00\);_(* "-"??_);_(@_)</c:formatCode>
                <c:ptCount val="2"/>
                <c:pt idx="0">
                  <c:v>454</c:v>
                </c:pt>
                <c:pt idx="1">
                  <c:v>5720</c:v>
                </c:pt>
              </c:numCache>
            </c:numRef>
          </c:val>
          <c:extLst>
            <c:ext xmlns:c16="http://schemas.microsoft.com/office/drawing/2014/chart" uri="{C3380CC4-5D6E-409C-BE32-E72D297353CC}">
              <c16:uniqueId val="{00000004-1853-4E15-867C-7FDABB9AC91E}"/>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[Libro1]Hoja2!TablaDinámica1</c:name>
    <c:fmtId val="3"/>
  </c:pivotSource>
  <c:chart>
    <c:title>
      <c:tx>
        <c:rich>
          <a:bodyPr rot="0" spcFirstLastPara="1" vertOverflow="ellipsis" vert="horz" wrap="square" anchor="ctr" anchorCtr="1"/>
          <a:lstStyle/>
          <a:p>
            <a:pPr>
              <a:defRPr sz="1400" b="1" i="0" u="none" strike="noStrike" kern="1200" spc="0" baseline="0">
                <a:solidFill>
                  <a:schemeClr val="accent2">
                    <a:lumMod val="50000"/>
                  </a:schemeClr>
                </a:solidFill>
                <a:latin typeface="+mn-lt"/>
                <a:ea typeface="+mn-ea"/>
                <a:cs typeface="+mn-cs"/>
              </a:defRPr>
            </a:pPr>
            <a:r>
              <a:rPr lang="en-US" b="1" dirty="0">
                <a:solidFill>
                  <a:schemeClr val="accent2">
                    <a:lumMod val="50000"/>
                  </a:schemeClr>
                </a:solidFill>
              </a:rPr>
              <a:t>Ejecución Financiera EST</a:t>
            </a:r>
          </a:p>
        </c:rich>
      </c:tx>
      <c:layout>
        <c:manualLayout>
          <c:xMode val="edge"/>
          <c:yMode val="edge"/>
          <c:x val="0.6692442447169038"/>
          <c:y val="1.7158032224326814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accent2">
                  <a:lumMod val="50000"/>
                </a:schemeClr>
              </a:solidFill>
              <a:latin typeface="+mn-lt"/>
              <a:ea typeface="+mn-ea"/>
              <a:cs typeface="+mn-cs"/>
            </a:defRPr>
          </a:pPr>
          <a:endParaRPr lang="es-C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Hoja2!$C$3</c:f>
              <c:strCache>
                <c:ptCount val="1"/>
                <c:pt idx="0">
                  <c:v>Total</c:v>
                </c:pt>
              </c:strCache>
            </c:strRef>
          </c:tx>
          <c:spPr>
            <a:solidFill>
              <a:schemeClr val="accent1"/>
            </a:solidFill>
            <a:ln>
              <a:noFill/>
            </a:ln>
            <a:effectLst/>
          </c:spPr>
          <c:invertIfNegative val="0"/>
          <c:cat>
            <c:multiLvlStrRef>
              <c:f>Hoja2!$A$4:$B$17</c:f>
              <c:multiLvlStrCache>
                <c:ptCount val="11"/>
                <c:lvl>
                  <c:pt idx="0">
                    <c:v>jun</c:v>
                  </c:pt>
                  <c:pt idx="1">
                    <c:v>jul</c:v>
                  </c:pt>
                  <c:pt idx="2">
                    <c:v>ago</c:v>
                  </c:pt>
                  <c:pt idx="3">
                    <c:v>sep</c:v>
                  </c:pt>
                  <c:pt idx="4">
                    <c:v>oct</c:v>
                  </c:pt>
                  <c:pt idx="5">
                    <c:v>nov</c:v>
                  </c:pt>
                  <c:pt idx="6">
                    <c:v>dic</c:v>
                  </c:pt>
                  <c:pt idx="7">
                    <c:v>ene</c:v>
                  </c:pt>
                  <c:pt idx="8">
                    <c:v>feb</c:v>
                  </c:pt>
                  <c:pt idx="9">
                    <c:v>mar</c:v>
                  </c:pt>
                  <c:pt idx="10">
                    <c:v>abr</c:v>
                  </c:pt>
                </c:lvl>
                <c:lvl>
                  <c:pt idx="0">
                    <c:v>2019</c:v>
                  </c:pt>
                  <c:pt idx="7">
                    <c:v>2020</c:v>
                  </c:pt>
                </c:lvl>
              </c:multiLvlStrCache>
            </c:multiLvlStrRef>
          </c:cat>
          <c:val>
            <c:numRef>
              <c:f>Hoja2!$C$4:$C$17</c:f>
              <c:numCache>
                <c:formatCode>_-"$"* #,##0_-;\-"$"* #,##0_-;_-"$"* "-"??_-;_-@_-</c:formatCode>
                <c:ptCount val="11"/>
                <c:pt idx="0">
                  <c:v>105851652</c:v>
                </c:pt>
                <c:pt idx="1">
                  <c:v>267638579</c:v>
                </c:pt>
                <c:pt idx="2">
                  <c:v>310542101</c:v>
                </c:pt>
                <c:pt idx="3">
                  <c:v>303761367.50999999</c:v>
                </c:pt>
                <c:pt idx="4">
                  <c:v>328768782</c:v>
                </c:pt>
                <c:pt idx="5">
                  <c:v>336267807</c:v>
                </c:pt>
                <c:pt idx="6">
                  <c:v>259769618</c:v>
                </c:pt>
                <c:pt idx="7">
                  <c:v>185356717</c:v>
                </c:pt>
                <c:pt idx="8">
                  <c:v>185597546</c:v>
                </c:pt>
                <c:pt idx="9">
                  <c:v>184355111</c:v>
                </c:pt>
                <c:pt idx="10">
                  <c:v>166633914</c:v>
                </c:pt>
              </c:numCache>
            </c:numRef>
          </c:val>
          <c:extLst>
            <c:ext xmlns:c16="http://schemas.microsoft.com/office/drawing/2014/chart" uri="{C3380CC4-5D6E-409C-BE32-E72D297353CC}">
              <c16:uniqueId val="{00000000-5CEE-4A6F-BEB2-8AD78EEE00AA}"/>
            </c:ext>
          </c:extLst>
        </c:ser>
        <c:dLbls>
          <c:showLegendKey val="0"/>
          <c:showVal val="0"/>
          <c:showCatName val="0"/>
          <c:showSerName val="0"/>
          <c:showPercent val="0"/>
          <c:showBubbleSize val="0"/>
        </c:dLbls>
        <c:gapWidth val="219"/>
        <c:overlap val="-27"/>
        <c:axId val="271518863"/>
        <c:axId val="440080591"/>
      </c:barChart>
      <c:catAx>
        <c:axId val="27151886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accent2">
                    <a:lumMod val="50000"/>
                  </a:schemeClr>
                </a:solidFill>
                <a:latin typeface="+mn-lt"/>
                <a:ea typeface="+mn-ea"/>
                <a:cs typeface="+mn-cs"/>
              </a:defRPr>
            </a:pPr>
            <a:endParaRPr lang="es-CO"/>
          </a:p>
        </c:txPr>
        <c:crossAx val="440080591"/>
        <c:crosses val="autoZero"/>
        <c:auto val="1"/>
        <c:lblAlgn val="ctr"/>
        <c:lblOffset val="100"/>
        <c:noMultiLvlLbl val="0"/>
      </c:catAx>
      <c:valAx>
        <c:axId val="440080591"/>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quot;$&quot;* #,##0_-;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s-CO"/>
          </a:p>
        </c:txPr>
        <c:crossAx val="271518863"/>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Hoja5!$B$26</c:f>
              <c:strCache>
                <c:ptCount val="1"/>
                <c:pt idx="0">
                  <c:v>CON DIFICULTAD</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Hoja5!$A$27:$A$39</c:f>
              <c:strCache>
                <c:ptCount val="13"/>
                <c:pt idx="0">
                  <c:v>CONTROL INTERNO</c:v>
                </c:pt>
                <c:pt idx="1">
                  <c:v>GERENCIA COMERCIAL</c:v>
                </c:pt>
                <c:pt idx="2">
                  <c:v>GERENCIA TALENTO HUMANO</c:v>
                </c:pt>
                <c:pt idx="3">
                  <c:v>GERENCIAS REGIONALES</c:v>
                </c:pt>
                <c:pt idx="4">
                  <c:v>GIT ARCHIVO Y CORRESPONDENCIA</c:v>
                </c:pt>
                <c:pt idx="5">
                  <c:v>OFICINA ASESORA DE PLANEACION Y GIT´S</c:v>
                </c:pt>
                <c:pt idx="6">
                  <c:v>OFICINA DE COMUNICACIONES Y ATENCION AL CIUDADANO</c:v>
                </c:pt>
                <c:pt idx="7">
                  <c:v>OFICINA DE GESTION DE LA INFORMACION </c:v>
                </c:pt>
                <c:pt idx="8">
                  <c:v>PRESIDENCIA</c:v>
                </c:pt>
                <c:pt idx="9">
                  <c:v>VICEPRESIDENCIA JURIDICA Y GERENCIAS</c:v>
                </c:pt>
                <c:pt idx="10">
                  <c:v>VICEPRESIDENCIA Y GERENCIA FINANCERA </c:v>
                </c:pt>
                <c:pt idx="11">
                  <c:v>VICEPRESIDENCIA, GERENCIAS DE BIENES MUEBLES E INMUEBLES Y TECNICA</c:v>
                </c:pt>
                <c:pt idx="12">
                  <c:v>VICEPRESIDENCIA Y GERENCIAS DE SOCIEDADES ACTIVAS Y EL LIQUIDACION </c:v>
                </c:pt>
              </c:strCache>
            </c:strRef>
          </c:cat>
          <c:val>
            <c:numRef>
              <c:f>Hoja5!$B$27:$B$39</c:f>
              <c:numCache>
                <c:formatCode>General</c:formatCode>
                <c:ptCount val="13"/>
                <c:pt idx="1">
                  <c:v>6</c:v>
                </c:pt>
                <c:pt idx="3">
                  <c:v>4</c:v>
                </c:pt>
                <c:pt idx="11">
                  <c:v>4</c:v>
                </c:pt>
                <c:pt idx="12">
                  <c:v>4</c:v>
                </c:pt>
              </c:numCache>
            </c:numRef>
          </c:val>
          <c:extLst>
            <c:ext xmlns:c16="http://schemas.microsoft.com/office/drawing/2014/chart" uri="{C3380CC4-5D6E-409C-BE32-E72D297353CC}">
              <c16:uniqueId val="{00000000-C560-47CD-8059-90C42FE08A80}"/>
            </c:ext>
          </c:extLst>
        </c:ser>
        <c:ser>
          <c:idx val="1"/>
          <c:order val="1"/>
          <c:tx>
            <c:strRef>
              <c:f>Hoja5!$C$26</c:f>
              <c:strCache>
                <c:ptCount val="1"/>
                <c:pt idx="0">
                  <c:v>NO</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Hoja5!$A$27:$A$39</c:f>
              <c:strCache>
                <c:ptCount val="13"/>
                <c:pt idx="0">
                  <c:v>CONTROL INTERNO</c:v>
                </c:pt>
                <c:pt idx="1">
                  <c:v>GERENCIA COMERCIAL</c:v>
                </c:pt>
                <c:pt idx="2">
                  <c:v>GERENCIA TALENTO HUMANO</c:v>
                </c:pt>
                <c:pt idx="3">
                  <c:v>GERENCIAS REGIONALES</c:v>
                </c:pt>
                <c:pt idx="4">
                  <c:v>GIT ARCHIVO Y CORRESPONDENCIA</c:v>
                </c:pt>
                <c:pt idx="5">
                  <c:v>OFICINA ASESORA DE PLANEACION Y GIT´S</c:v>
                </c:pt>
                <c:pt idx="6">
                  <c:v>OFICINA DE COMUNICACIONES Y ATENCION AL CIUDADANO</c:v>
                </c:pt>
                <c:pt idx="7">
                  <c:v>OFICINA DE GESTION DE LA INFORMACION </c:v>
                </c:pt>
                <c:pt idx="8">
                  <c:v>PRESIDENCIA</c:v>
                </c:pt>
                <c:pt idx="9">
                  <c:v>VICEPRESIDENCIA JURIDICA Y GERENCIAS</c:v>
                </c:pt>
                <c:pt idx="10">
                  <c:v>VICEPRESIDENCIA Y GERENCIA FINANCERA </c:v>
                </c:pt>
                <c:pt idx="11">
                  <c:v>VICEPRESIDENCIA, GERENCIAS DE BIENES MUEBLES E INMUEBLES Y TECNICA</c:v>
                </c:pt>
                <c:pt idx="12">
                  <c:v>VICEPRESIDENCIA Y GERENCIAS DE SOCIEDADES ACTIVAS Y EL LIQUIDACION </c:v>
                </c:pt>
              </c:strCache>
            </c:strRef>
          </c:cat>
          <c:val>
            <c:numRef>
              <c:f>Hoja5!$C$27:$C$39</c:f>
              <c:numCache>
                <c:formatCode>General</c:formatCode>
                <c:ptCount val="13"/>
                <c:pt idx="1">
                  <c:v>3</c:v>
                </c:pt>
                <c:pt idx="2">
                  <c:v>3</c:v>
                </c:pt>
                <c:pt idx="3">
                  <c:v>10</c:v>
                </c:pt>
                <c:pt idx="5">
                  <c:v>3</c:v>
                </c:pt>
                <c:pt idx="7">
                  <c:v>1</c:v>
                </c:pt>
                <c:pt idx="8">
                  <c:v>1</c:v>
                </c:pt>
                <c:pt idx="9">
                  <c:v>5</c:v>
                </c:pt>
                <c:pt idx="10">
                  <c:v>3</c:v>
                </c:pt>
                <c:pt idx="11">
                  <c:v>17</c:v>
                </c:pt>
                <c:pt idx="12">
                  <c:v>3</c:v>
                </c:pt>
              </c:numCache>
            </c:numRef>
          </c:val>
          <c:extLst>
            <c:ext xmlns:c16="http://schemas.microsoft.com/office/drawing/2014/chart" uri="{C3380CC4-5D6E-409C-BE32-E72D297353CC}">
              <c16:uniqueId val="{00000001-C560-47CD-8059-90C42FE08A80}"/>
            </c:ext>
          </c:extLst>
        </c:ser>
        <c:ser>
          <c:idx val="2"/>
          <c:order val="2"/>
          <c:tx>
            <c:strRef>
              <c:f>Hoja5!$D$26</c:f>
              <c:strCache>
                <c:ptCount val="1"/>
                <c:pt idx="0">
                  <c:v>SI</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Hoja5!$A$27:$A$39</c:f>
              <c:strCache>
                <c:ptCount val="13"/>
                <c:pt idx="0">
                  <c:v>CONTROL INTERNO</c:v>
                </c:pt>
                <c:pt idx="1">
                  <c:v>GERENCIA COMERCIAL</c:v>
                </c:pt>
                <c:pt idx="2">
                  <c:v>GERENCIA TALENTO HUMANO</c:v>
                </c:pt>
                <c:pt idx="3">
                  <c:v>GERENCIAS REGIONALES</c:v>
                </c:pt>
                <c:pt idx="4">
                  <c:v>GIT ARCHIVO Y CORRESPONDENCIA</c:v>
                </c:pt>
                <c:pt idx="5">
                  <c:v>OFICINA ASESORA DE PLANEACION Y GIT´S</c:v>
                </c:pt>
                <c:pt idx="6">
                  <c:v>OFICINA DE COMUNICACIONES Y ATENCION AL CIUDADANO</c:v>
                </c:pt>
                <c:pt idx="7">
                  <c:v>OFICINA DE GESTION DE LA INFORMACION </c:v>
                </c:pt>
                <c:pt idx="8">
                  <c:v>PRESIDENCIA</c:v>
                </c:pt>
                <c:pt idx="9">
                  <c:v>VICEPRESIDENCIA JURIDICA Y GERENCIAS</c:v>
                </c:pt>
                <c:pt idx="10">
                  <c:v>VICEPRESIDENCIA Y GERENCIA FINANCERA </c:v>
                </c:pt>
                <c:pt idx="11">
                  <c:v>VICEPRESIDENCIA, GERENCIAS DE BIENES MUEBLES E INMUEBLES Y TECNICA</c:v>
                </c:pt>
                <c:pt idx="12">
                  <c:v>VICEPRESIDENCIA Y GERENCIAS DE SOCIEDADES ACTIVAS Y EL LIQUIDACION </c:v>
                </c:pt>
              </c:strCache>
            </c:strRef>
          </c:cat>
          <c:val>
            <c:numRef>
              <c:f>Hoja5!$D$27:$D$39</c:f>
              <c:numCache>
                <c:formatCode>General</c:formatCode>
                <c:ptCount val="13"/>
                <c:pt idx="0">
                  <c:v>4</c:v>
                </c:pt>
                <c:pt idx="1">
                  <c:v>7</c:v>
                </c:pt>
                <c:pt idx="2">
                  <c:v>9</c:v>
                </c:pt>
                <c:pt idx="3">
                  <c:v>6</c:v>
                </c:pt>
                <c:pt idx="4">
                  <c:v>5</c:v>
                </c:pt>
                <c:pt idx="5">
                  <c:v>12</c:v>
                </c:pt>
                <c:pt idx="6">
                  <c:v>4</c:v>
                </c:pt>
                <c:pt idx="7">
                  <c:v>10</c:v>
                </c:pt>
                <c:pt idx="8">
                  <c:v>9</c:v>
                </c:pt>
                <c:pt idx="9">
                  <c:v>35</c:v>
                </c:pt>
                <c:pt idx="10">
                  <c:v>14</c:v>
                </c:pt>
                <c:pt idx="11">
                  <c:v>21</c:v>
                </c:pt>
                <c:pt idx="12">
                  <c:v>4</c:v>
                </c:pt>
              </c:numCache>
            </c:numRef>
          </c:val>
          <c:extLst>
            <c:ext xmlns:c16="http://schemas.microsoft.com/office/drawing/2014/chart" uri="{C3380CC4-5D6E-409C-BE32-E72D297353CC}">
              <c16:uniqueId val="{00000002-C560-47CD-8059-90C42FE08A80}"/>
            </c:ext>
          </c:extLst>
        </c:ser>
        <c:dLbls>
          <c:dLblPos val="outEnd"/>
          <c:showLegendKey val="0"/>
          <c:showVal val="1"/>
          <c:showCatName val="0"/>
          <c:showSerName val="0"/>
          <c:showPercent val="0"/>
          <c:showBubbleSize val="0"/>
        </c:dLbls>
        <c:gapWidth val="182"/>
        <c:axId val="245946096"/>
        <c:axId val="345723344"/>
      </c:barChart>
      <c:catAx>
        <c:axId val="2459460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s-CO"/>
          </a:p>
        </c:txPr>
        <c:crossAx val="345723344"/>
        <c:crosses val="autoZero"/>
        <c:auto val="1"/>
        <c:lblAlgn val="ctr"/>
        <c:lblOffset val="100"/>
        <c:noMultiLvlLbl val="0"/>
      </c:catAx>
      <c:valAx>
        <c:axId val="345723344"/>
        <c:scaling>
          <c:orientation val="minMax"/>
        </c:scaling>
        <c:delete val="1"/>
        <c:axPos val="b"/>
        <c:numFmt formatCode="General" sourceLinked="1"/>
        <c:majorTickMark val="none"/>
        <c:minorTickMark val="none"/>
        <c:tickLblPos val="nextTo"/>
        <c:crossAx val="245946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5.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6.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8.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9.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10.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5.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svg"/><Relationship Id="rId18" Type="http://schemas.openxmlformats.org/officeDocument/2006/relationships/image" Target="../media/image52.png"/><Relationship Id="rId3" Type="http://schemas.openxmlformats.org/officeDocument/2006/relationships/image" Target="../media/image37.svg"/><Relationship Id="rId21" Type="http://schemas.openxmlformats.org/officeDocument/2006/relationships/image" Target="../media/image55.svg"/><Relationship Id="rId7" Type="http://schemas.openxmlformats.org/officeDocument/2006/relationships/image" Target="../media/image41.svg"/><Relationship Id="rId12" Type="http://schemas.openxmlformats.org/officeDocument/2006/relationships/image" Target="../media/image46.png"/><Relationship Id="rId17" Type="http://schemas.openxmlformats.org/officeDocument/2006/relationships/image" Target="../media/image51.svg"/><Relationship Id="rId25" Type="http://schemas.openxmlformats.org/officeDocument/2006/relationships/image" Target="../media/image59.svg"/><Relationship Id="rId2" Type="http://schemas.openxmlformats.org/officeDocument/2006/relationships/image" Target="../media/image36.png"/><Relationship Id="rId16" Type="http://schemas.openxmlformats.org/officeDocument/2006/relationships/image" Target="../media/image50.png"/><Relationship Id="rId20" Type="http://schemas.openxmlformats.org/officeDocument/2006/relationships/image" Target="../media/image54.png"/><Relationship Id="rId1" Type="http://schemas.openxmlformats.org/officeDocument/2006/relationships/hyperlink" Target="http://intranetsae/saein/DocumentosIntranet/NuestraSAE/Arquitectura/GestionProcesos/Trasversales/GT/Administracion_del_Talento_Humano/Formato%20Informe%20plan%20de%20trabajo%20en%20casa.xlsx" TargetMode="External"/><Relationship Id="rId6" Type="http://schemas.openxmlformats.org/officeDocument/2006/relationships/image" Target="../media/image40.png"/><Relationship Id="rId11" Type="http://schemas.openxmlformats.org/officeDocument/2006/relationships/image" Target="../media/image45.svg"/><Relationship Id="rId24" Type="http://schemas.openxmlformats.org/officeDocument/2006/relationships/image" Target="../media/image58.png"/><Relationship Id="rId5" Type="http://schemas.openxmlformats.org/officeDocument/2006/relationships/image" Target="../media/image39.svg"/><Relationship Id="rId15" Type="http://schemas.openxmlformats.org/officeDocument/2006/relationships/image" Target="../media/image49.svg"/><Relationship Id="rId23" Type="http://schemas.openxmlformats.org/officeDocument/2006/relationships/image" Target="../media/image57.svg"/><Relationship Id="rId10" Type="http://schemas.openxmlformats.org/officeDocument/2006/relationships/image" Target="../media/image44.png"/><Relationship Id="rId19" Type="http://schemas.openxmlformats.org/officeDocument/2006/relationships/image" Target="../media/image53.svg"/><Relationship Id="rId4" Type="http://schemas.openxmlformats.org/officeDocument/2006/relationships/image" Target="../media/image38.png"/><Relationship Id="rId9" Type="http://schemas.openxmlformats.org/officeDocument/2006/relationships/image" Target="../media/image43.svg"/><Relationship Id="rId14" Type="http://schemas.openxmlformats.org/officeDocument/2006/relationships/image" Target="../media/image48.png"/><Relationship Id="rId22" Type="http://schemas.openxmlformats.org/officeDocument/2006/relationships/image" Target="../media/image56.png"/></Relationships>
</file>

<file path=ppt/diagrams/_rels/data2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svg"/><Relationship Id="rId1" Type="http://schemas.openxmlformats.org/officeDocument/2006/relationships/image" Target="../media/image90.png"/><Relationship Id="rId6" Type="http://schemas.openxmlformats.org/officeDocument/2006/relationships/image" Target="../media/image95.svg"/><Relationship Id="rId5" Type="http://schemas.openxmlformats.org/officeDocument/2006/relationships/image" Target="../media/image94.png"/><Relationship Id="rId4" Type="http://schemas.openxmlformats.org/officeDocument/2006/relationships/image" Target="../media/image93.svg"/></Relationships>
</file>

<file path=ppt/diagrams/_rels/data21.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svg"/><Relationship Id="rId1" Type="http://schemas.openxmlformats.org/officeDocument/2006/relationships/image" Target="../media/image96.png"/><Relationship Id="rId6" Type="http://schemas.openxmlformats.org/officeDocument/2006/relationships/image" Target="../media/image101.svg"/><Relationship Id="rId5" Type="http://schemas.openxmlformats.org/officeDocument/2006/relationships/image" Target="../media/image100.png"/><Relationship Id="rId4" Type="http://schemas.openxmlformats.org/officeDocument/2006/relationships/image" Target="../media/image99.svg"/></Relationships>
</file>

<file path=ppt/diagrams/_rels/data22.xml.rels><?xml version="1.0" encoding="UTF-8" standalone="yes"?>
<Relationships xmlns="http://schemas.openxmlformats.org/package/2006/relationships"><Relationship Id="rId3" Type="http://schemas.openxmlformats.org/officeDocument/2006/relationships/image" Target="../media/image104.svg"/><Relationship Id="rId2" Type="http://schemas.openxmlformats.org/officeDocument/2006/relationships/image" Target="../media/image103.png"/><Relationship Id="rId1" Type="http://schemas.openxmlformats.org/officeDocument/2006/relationships/image" Target="../media/image102.png"/></Relationships>
</file>

<file path=ppt/diagrams/_rels/drawing5.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svg"/><Relationship Id="rId18" Type="http://schemas.openxmlformats.org/officeDocument/2006/relationships/image" Target="../media/image52.png"/><Relationship Id="rId3" Type="http://schemas.openxmlformats.org/officeDocument/2006/relationships/image" Target="../media/image38.png"/><Relationship Id="rId21" Type="http://schemas.openxmlformats.org/officeDocument/2006/relationships/image" Target="../media/image55.svg"/><Relationship Id="rId7" Type="http://schemas.openxmlformats.org/officeDocument/2006/relationships/image" Target="../media/image41.svg"/><Relationship Id="rId12" Type="http://schemas.openxmlformats.org/officeDocument/2006/relationships/image" Target="../media/image46.png"/><Relationship Id="rId17" Type="http://schemas.openxmlformats.org/officeDocument/2006/relationships/image" Target="../media/image51.svg"/><Relationship Id="rId25" Type="http://schemas.openxmlformats.org/officeDocument/2006/relationships/image" Target="../media/image59.svg"/><Relationship Id="rId2" Type="http://schemas.openxmlformats.org/officeDocument/2006/relationships/image" Target="../media/image37.svg"/><Relationship Id="rId16" Type="http://schemas.openxmlformats.org/officeDocument/2006/relationships/image" Target="../media/image50.png"/><Relationship Id="rId20" Type="http://schemas.openxmlformats.org/officeDocument/2006/relationships/image" Target="../media/image54.png"/><Relationship Id="rId1" Type="http://schemas.openxmlformats.org/officeDocument/2006/relationships/image" Target="../media/image36.png"/><Relationship Id="rId6" Type="http://schemas.openxmlformats.org/officeDocument/2006/relationships/image" Target="../media/image40.png"/><Relationship Id="rId11" Type="http://schemas.openxmlformats.org/officeDocument/2006/relationships/image" Target="../media/image45.svg"/><Relationship Id="rId24" Type="http://schemas.openxmlformats.org/officeDocument/2006/relationships/image" Target="../media/image58.png"/><Relationship Id="rId5" Type="http://schemas.openxmlformats.org/officeDocument/2006/relationships/hyperlink" Target="http://intranetsae/saein/DocumentosIntranet/NuestraSAE/Arquitectura/GestionProcesos/Trasversales/GT/Administracion_del_Talento_Humano/Formato%20Informe%20plan%20de%20trabajo%20en%20casa.xlsx" TargetMode="External"/><Relationship Id="rId15" Type="http://schemas.openxmlformats.org/officeDocument/2006/relationships/image" Target="../media/image49.svg"/><Relationship Id="rId23" Type="http://schemas.openxmlformats.org/officeDocument/2006/relationships/image" Target="../media/image57.svg"/><Relationship Id="rId10" Type="http://schemas.openxmlformats.org/officeDocument/2006/relationships/image" Target="../media/image44.png"/><Relationship Id="rId19" Type="http://schemas.openxmlformats.org/officeDocument/2006/relationships/image" Target="../media/image53.svg"/><Relationship Id="rId4" Type="http://schemas.openxmlformats.org/officeDocument/2006/relationships/image" Target="../media/image39.svg"/><Relationship Id="rId9" Type="http://schemas.openxmlformats.org/officeDocument/2006/relationships/image" Target="../media/image43.svg"/><Relationship Id="rId14" Type="http://schemas.openxmlformats.org/officeDocument/2006/relationships/image" Target="../media/image48.png"/><Relationship Id="rId22" Type="http://schemas.openxmlformats.org/officeDocument/2006/relationships/image" Target="../media/image56.png"/></Relationships>
</file>

<file path=ppt/diagrams/_rels/drawing2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svg"/><Relationship Id="rId1" Type="http://schemas.openxmlformats.org/officeDocument/2006/relationships/image" Target="../media/image90.png"/><Relationship Id="rId6" Type="http://schemas.openxmlformats.org/officeDocument/2006/relationships/image" Target="../media/image95.svg"/><Relationship Id="rId5" Type="http://schemas.openxmlformats.org/officeDocument/2006/relationships/image" Target="../media/image94.png"/><Relationship Id="rId4" Type="http://schemas.openxmlformats.org/officeDocument/2006/relationships/image" Target="../media/image93.svg"/></Relationships>
</file>

<file path=ppt/diagrams/_rels/drawing21.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svg"/><Relationship Id="rId1" Type="http://schemas.openxmlformats.org/officeDocument/2006/relationships/image" Target="../media/image96.png"/><Relationship Id="rId6" Type="http://schemas.openxmlformats.org/officeDocument/2006/relationships/image" Target="../media/image101.svg"/><Relationship Id="rId5" Type="http://schemas.openxmlformats.org/officeDocument/2006/relationships/image" Target="../media/image100.png"/><Relationship Id="rId4" Type="http://schemas.openxmlformats.org/officeDocument/2006/relationships/image" Target="../media/image99.svg"/></Relationships>
</file>

<file path=ppt/diagrams/_rels/drawing22.xml.rels><?xml version="1.0" encoding="UTF-8" standalone="yes"?>
<Relationships xmlns="http://schemas.openxmlformats.org/package/2006/relationships"><Relationship Id="rId3" Type="http://schemas.openxmlformats.org/officeDocument/2006/relationships/image" Target="../media/image104.svg"/><Relationship Id="rId2" Type="http://schemas.openxmlformats.org/officeDocument/2006/relationships/image" Target="../media/image103.png"/><Relationship Id="rId1" Type="http://schemas.openxmlformats.org/officeDocument/2006/relationships/image" Target="../media/image102.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FD77B3-623D-415D-A072-5B7E521B1907}" type="doc">
      <dgm:prSet loTypeId="urn:microsoft.com/office/officeart/2005/8/layout/list1" loCatId="list" qsTypeId="urn:microsoft.com/office/officeart/2005/8/quickstyle/simple5" qsCatId="simple" csTypeId="urn:microsoft.com/office/officeart/2005/8/colors/colorful5" csCatId="colorful" phldr="1"/>
      <dgm:spPr/>
      <dgm:t>
        <a:bodyPr/>
        <a:lstStyle/>
        <a:p>
          <a:endParaRPr lang="es-CO"/>
        </a:p>
      </dgm:t>
    </dgm:pt>
    <dgm:pt modelId="{2862784A-1633-4194-A648-EDE2335A4C5B}">
      <dgm:prSet phldrT="[Texto]" custT="1"/>
      <dgm:spPr/>
      <dgm:t>
        <a:bodyPr/>
        <a:lstStyle/>
        <a:p>
          <a:r>
            <a:rPr lang="es-CO" sz="2400" b="1" dirty="0"/>
            <a:t>Escenario 1:</a:t>
          </a:r>
        </a:p>
      </dgm:t>
    </dgm:pt>
    <dgm:pt modelId="{BE26A14F-D00D-4728-9BC5-9DE8ED3C393A}" type="parTrans" cxnId="{2A3A6EBE-0AB6-4E9C-872E-90AF7FB0D912}">
      <dgm:prSet/>
      <dgm:spPr/>
      <dgm:t>
        <a:bodyPr/>
        <a:lstStyle/>
        <a:p>
          <a:endParaRPr lang="es-CO"/>
        </a:p>
      </dgm:t>
    </dgm:pt>
    <dgm:pt modelId="{65640AAC-4EEA-4812-A95B-D097C06D7A5E}" type="sibTrans" cxnId="{2A3A6EBE-0AB6-4E9C-872E-90AF7FB0D912}">
      <dgm:prSet/>
      <dgm:spPr/>
      <dgm:t>
        <a:bodyPr/>
        <a:lstStyle/>
        <a:p>
          <a:endParaRPr lang="es-CO"/>
        </a:p>
      </dgm:t>
    </dgm:pt>
    <dgm:pt modelId="{B0B3328B-FF1C-46AF-A60B-E121FA85B89F}">
      <dgm:prSet phldrT="[Texto]"/>
      <dgm:spPr/>
      <dgm:t>
        <a:bodyPr/>
        <a:lstStyle/>
        <a:p>
          <a:pPr algn="just"/>
          <a:r>
            <a:rPr lang="es-CO" dirty="0"/>
            <a:t>El saldo actual del contrato alcanzaría para 5 meses, a partir de mayo y hasta septiembre de 2020. Se requiere en ese caso </a:t>
          </a:r>
          <a:r>
            <a:rPr lang="es-CO" b="1" u="sng" dirty="0"/>
            <a:t>prórroga</a:t>
          </a:r>
          <a:r>
            <a:rPr lang="es-CO" dirty="0"/>
            <a:t> por 3 meses, teniendo en cuenta que el contrato vence el 16 de junio de 2020.</a:t>
          </a:r>
        </a:p>
      </dgm:t>
    </dgm:pt>
    <dgm:pt modelId="{912B91E1-DF01-4CDC-A751-7DE171EE84C1}" type="parTrans" cxnId="{A34CCF33-B167-43E8-8AB9-E75436EA84A6}">
      <dgm:prSet/>
      <dgm:spPr/>
      <dgm:t>
        <a:bodyPr/>
        <a:lstStyle/>
        <a:p>
          <a:endParaRPr lang="es-CO"/>
        </a:p>
      </dgm:t>
    </dgm:pt>
    <dgm:pt modelId="{8B85F119-2621-4361-8BC9-ADD82EF891DC}" type="sibTrans" cxnId="{A34CCF33-B167-43E8-8AB9-E75436EA84A6}">
      <dgm:prSet/>
      <dgm:spPr/>
      <dgm:t>
        <a:bodyPr/>
        <a:lstStyle/>
        <a:p>
          <a:endParaRPr lang="es-CO"/>
        </a:p>
      </dgm:t>
    </dgm:pt>
    <dgm:pt modelId="{A94199DF-7D6F-44B0-B7D5-8682A87D9959}">
      <dgm:prSet phldrT="[Texto]" custT="1"/>
      <dgm:spPr/>
      <dgm:t>
        <a:bodyPr/>
        <a:lstStyle/>
        <a:p>
          <a:r>
            <a:rPr lang="es-CO" sz="2400" b="1" dirty="0"/>
            <a:t>Escenario 2:</a:t>
          </a:r>
        </a:p>
      </dgm:t>
    </dgm:pt>
    <dgm:pt modelId="{EFA42E64-E593-4631-B5AD-792EB65B8434}" type="parTrans" cxnId="{BE45A333-ACDF-458A-80A1-54A60E70DB2B}">
      <dgm:prSet/>
      <dgm:spPr/>
      <dgm:t>
        <a:bodyPr/>
        <a:lstStyle/>
        <a:p>
          <a:endParaRPr lang="es-CO"/>
        </a:p>
      </dgm:t>
    </dgm:pt>
    <dgm:pt modelId="{79758A30-3C9E-40FC-BE20-1DC22F5F7E24}" type="sibTrans" cxnId="{BE45A333-ACDF-458A-80A1-54A60E70DB2B}">
      <dgm:prSet/>
      <dgm:spPr/>
      <dgm:t>
        <a:bodyPr/>
        <a:lstStyle/>
        <a:p>
          <a:endParaRPr lang="es-CO"/>
        </a:p>
      </dgm:t>
    </dgm:pt>
    <dgm:pt modelId="{554C2F04-FBDB-4100-B133-B85E78BB60AB}">
      <dgm:prSet phldrT="[Texto]"/>
      <dgm:spPr/>
      <dgm:t>
        <a:bodyPr/>
        <a:lstStyle/>
        <a:p>
          <a:pPr algn="just"/>
          <a:r>
            <a:rPr lang="es-CO" sz="1600" dirty="0"/>
            <a:t>Autorización para </a:t>
          </a:r>
          <a:r>
            <a:rPr lang="es-CO" sz="1600" b="1" u="sng" dirty="0"/>
            <a:t>adición y prórroga </a:t>
          </a:r>
          <a:r>
            <a:rPr lang="es-CO" sz="1600" dirty="0"/>
            <a:t>de 12 meses. </a:t>
          </a:r>
        </a:p>
      </dgm:t>
    </dgm:pt>
    <dgm:pt modelId="{7CA15E43-9BE6-40F6-8617-6146FD6A783C}" type="parTrans" cxnId="{D1F86E1D-7CA3-4490-A9D7-64E7490CBF16}">
      <dgm:prSet/>
      <dgm:spPr/>
      <dgm:t>
        <a:bodyPr/>
        <a:lstStyle/>
        <a:p>
          <a:endParaRPr lang="es-CO"/>
        </a:p>
      </dgm:t>
    </dgm:pt>
    <dgm:pt modelId="{5ED86FE1-3195-4425-85BA-94F0B87B4907}" type="sibTrans" cxnId="{D1F86E1D-7CA3-4490-A9D7-64E7490CBF16}">
      <dgm:prSet/>
      <dgm:spPr/>
      <dgm:t>
        <a:bodyPr/>
        <a:lstStyle/>
        <a:p>
          <a:endParaRPr lang="es-CO"/>
        </a:p>
      </dgm:t>
    </dgm:pt>
    <dgm:pt modelId="{247C0D52-5C87-4C73-A7FC-9C71A7609D60}">
      <dgm:prSet phldrT="[Texto]"/>
      <dgm:spPr/>
      <dgm:t>
        <a:bodyPr/>
        <a:lstStyle/>
        <a:p>
          <a:pPr algn="just"/>
          <a:r>
            <a:rPr lang="es-ES" dirty="0"/>
            <a:t>Durante estos tres (3) meses se realizaría el proceso para un nuevo contrato.</a:t>
          </a:r>
          <a:endParaRPr lang="es-CO" dirty="0"/>
        </a:p>
      </dgm:t>
    </dgm:pt>
    <dgm:pt modelId="{90D99DD6-AA7D-4348-AE3C-DFDF876A24F1}" type="parTrans" cxnId="{4F0631BB-F38C-4B9F-9BF3-019787BC06B8}">
      <dgm:prSet/>
      <dgm:spPr/>
      <dgm:t>
        <a:bodyPr/>
        <a:lstStyle/>
        <a:p>
          <a:endParaRPr lang="es-CO"/>
        </a:p>
      </dgm:t>
    </dgm:pt>
    <dgm:pt modelId="{D7516CBC-557D-4823-8456-23B194CA014F}" type="sibTrans" cxnId="{4F0631BB-F38C-4B9F-9BF3-019787BC06B8}">
      <dgm:prSet/>
      <dgm:spPr/>
      <dgm:t>
        <a:bodyPr/>
        <a:lstStyle/>
        <a:p>
          <a:endParaRPr lang="es-CO"/>
        </a:p>
      </dgm:t>
    </dgm:pt>
    <dgm:pt modelId="{F013C175-0569-4B57-806A-81910E4176C2}">
      <dgm:prSet phldrT="[Texto]"/>
      <dgm:spPr/>
      <dgm:t>
        <a:bodyPr/>
        <a:lstStyle/>
        <a:p>
          <a:pPr algn="just"/>
          <a:r>
            <a:rPr lang="es-CO" sz="1600" dirty="0"/>
            <a:t>Costo mensual actual + PC Sociedades + PC Entregas = ($180.000.000 * 7) </a:t>
          </a:r>
          <a:r>
            <a:rPr lang="es-CO" sz="1600" b="0" dirty="0"/>
            <a:t>+ $ 1,296,216,893 </a:t>
          </a:r>
          <a:r>
            <a:rPr lang="es-CO" sz="1600" dirty="0"/>
            <a:t>+ $ 324,141,924</a:t>
          </a:r>
          <a:endParaRPr lang="es-CO" sz="1600" b="1" dirty="0"/>
        </a:p>
      </dgm:t>
    </dgm:pt>
    <dgm:pt modelId="{B362F4A4-8F00-4B45-98B2-0B0E132E26D9}" type="parTrans" cxnId="{005B1E48-953A-4DB1-B852-B2C5F81316F6}">
      <dgm:prSet/>
      <dgm:spPr/>
      <dgm:t>
        <a:bodyPr/>
        <a:lstStyle/>
        <a:p>
          <a:endParaRPr lang="es-CO"/>
        </a:p>
      </dgm:t>
    </dgm:pt>
    <dgm:pt modelId="{FC1D8884-08F1-46A6-99EE-9E6D00DD83BB}" type="sibTrans" cxnId="{005B1E48-953A-4DB1-B852-B2C5F81316F6}">
      <dgm:prSet/>
      <dgm:spPr/>
      <dgm:t>
        <a:bodyPr/>
        <a:lstStyle/>
        <a:p>
          <a:endParaRPr lang="es-CO"/>
        </a:p>
      </dgm:t>
    </dgm:pt>
    <dgm:pt modelId="{0C78FC5C-BBF7-42F9-AFDA-F2D3B4D459A3}">
      <dgm:prSet phldrT="[Texto]" custT="1"/>
      <dgm:spPr/>
      <dgm:t>
        <a:bodyPr/>
        <a:lstStyle/>
        <a:p>
          <a:pPr algn="just"/>
          <a:r>
            <a:rPr lang="es-CO" sz="1600" dirty="0"/>
            <a:t>Adición </a:t>
          </a:r>
          <a:r>
            <a:rPr lang="es-CO" sz="1800" dirty="0"/>
            <a:t>= </a:t>
          </a:r>
          <a:r>
            <a:rPr lang="es-CO" sz="1800" b="1" dirty="0"/>
            <a:t>$ </a:t>
          </a:r>
          <a:r>
            <a:rPr lang="es-CO" sz="1800" b="1" i="0" u="none" dirty="0"/>
            <a:t>2.881.000.000</a:t>
          </a:r>
          <a:endParaRPr lang="es-CO" sz="1600" b="1" dirty="0"/>
        </a:p>
      </dgm:t>
    </dgm:pt>
    <dgm:pt modelId="{C02A6E22-1E93-4AC8-BADC-85361FE1151B}" type="parTrans" cxnId="{EB9C90CC-8326-4392-96A9-099500F1E4B1}">
      <dgm:prSet/>
      <dgm:spPr/>
      <dgm:t>
        <a:bodyPr/>
        <a:lstStyle/>
        <a:p>
          <a:endParaRPr lang="es-CO"/>
        </a:p>
      </dgm:t>
    </dgm:pt>
    <dgm:pt modelId="{B821DC15-51F6-49F2-9F28-9E7D9FF60F82}" type="sibTrans" cxnId="{EB9C90CC-8326-4392-96A9-099500F1E4B1}">
      <dgm:prSet/>
      <dgm:spPr/>
      <dgm:t>
        <a:bodyPr/>
        <a:lstStyle/>
        <a:p>
          <a:endParaRPr lang="es-CO"/>
        </a:p>
      </dgm:t>
    </dgm:pt>
    <dgm:pt modelId="{BB34BE02-C6A1-4591-A4D9-0B18BC83EAF4}" type="pres">
      <dgm:prSet presAssocID="{14FD77B3-623D-415D-A072-5B7E521B1907}" presName="linear" presStyleCnt="0">
        <dgm:presLayoutVars>
          <dgm:dir/>
          <dgm:animLvl val="lvl"/>
          <dgm:resizeHandles val="exact"/>
        </dgm:presLayoutVars>
      </dgm:prSet>
      <dgm:spPr/>
    </dgm:pt>
    <dgm:pt modelId="{5DDC638D-C4BF-47E7-B7CB-EC31265544B4}" type="pres">
      <dgm:prSet presAssocID="{2862784A-1633-4194-A648-EDE2335A4C5B}" presName="parentLin" presStyleCnt="0"/>
      <dgm:spPr/>
    </dgm:pt>
    <dgm:pt modelId="{4246C615-14C2-4FD8-ACDC-C3D847A2CD7F}" type="pres">
      <dgm:prSet presAssocID="{2862784A-1633-4194-A648-EDE2335A4C5B}" presName="parentLeftMargin" presStyleLbl="node1" presStyleIdx="0" presStyleCnt="2"/>
      <dgm:spPr/>
    </dgm:pt>
    <dgm:pt modelId="{305E8FCA-767C-4ADC-BAC3-D6B067A2BF0D}" type="pres">
      <dgm:prSet presAssocID="{2862784A-1633-4194-A648-EDE2335A4C5B}" presName="parentText" presStyleLbl="node1" presStyleIdx="0" presStyleCnt="2">
        <dgm:presLayoutVars>
          <dgm:chMax val="0"/>
          <dgm:bulletEnabled val="1"/>
        </dgm:presLayoutVars>
      </dgm:prSet>
      <dgm:spPr/>
    </dgm:pt>
    <dgm:pt modelId="{B6E7882F-FF70-4BC5-B275-6049A51AC0D6}" type="pres">
      <dgm:prSet presAssocID="{2862784A-1633-4194-A648-EDE2335A4C5B}" presName="negativeSpace" presStyleCnt="0"/>
      <dgm:spPr/>
    </dgm:pt>
    <dgm:pt modelId="{25337044-C2E9-4D71-85DD-AA76AD98F0BF}" type="pres">
      <dgm:prSet presAssocID="{2862784A-1633-4194-A648-EDE2335A4C5B}" presName="childText" presStyleLbl="conFgAcc1" presStyleIdx="0" presStyleCnt="2">
        <dgm:presLayoutVars>
          <dgm:bulletEnabled val="1"/>
        </dgm:presLayoutVars>
      </dgm:prSet>
      <dgm:spPr/>
    </dgm:pt>
    <dgm:pt modelId="{DC1BD782-5819-4335-A110-F1AE88CA0352}" type="pres">
      <dgm:prSet presAssocID="{65640AAC-4EEA-4812-A95B-D097C06D7A5E}" presName="spaceBetweenRectangles" presStyleCnt="0"/>
      <dgm:spPr/>
    </dgm:pt>
    <dgm:pt modelId="{FC50AE52-4582-43A7-BC84-1BBBECA631C5}" type="pres">
      <dgm:prSet presAssocID="{A94199DF-7D6F-44B0-B7D5-8682A87D9959}" presName="parentLin" presStyleCnt="0"/>
      <dgm:spPr/>
    </dgm:pt>
    <dgm:pt modelId="{B937F517-7AE0-4BAE-B60F-4163F1C6AD97}" type="pres">
      <dgm:prSet presAssocID="{A94199DF-7D6F-44B0-B7D5-8682A87D9959}" presName="parentLeftMargin" presStyleLbl="node1" presStyleIdx="0" presStyleCnt="2"/>
      <dgm:spPr/>
    </dgm:pt>
    <dgm:pt modelId="{431DF2F8-B0A0-4811-BE69-08A3737B881D}" type="pres">
      <dgm:prSet presAssocID="{A94199DF-7D6F-44B0-B7D5-8682A87D9959}" presName="parentText" presStyleLbl="node1" presStyleIdx="1" presStyleCnt="2">
        <dgm:presLayoutVars>
          <dgm:chMax val="0"/>
          <dgm:bulletEnabled val="1"/>
        </dgm:presLayoutVars>
      </dgm:prSet>
      <dgm:spPr/>
    </dgm:pt>
    <dgm:pt modelId="{55305CBE-CD61-44F9-BBE5-42A801D6AA27}" type="pres">
      <dgm:prSet presAssocID="{A94199DF-7D6F-44B0-B7D5-8682A87D9959}" presName="negativeSpace" presStyleCnt="0"/>
      <dgm:spPr/>
    </dgm:pt>
    <dgm:pt modelId="{F56D88B6-D332-47F0-9A80-4DC311F633D8}" type="pres">
      <dgm:prSet presAssocID="{A94199DF-7D6F-44B0-B7D5-8682A87D9959}" presName="childText" presStyleLbl="conFgAcc1" presStyleIdx="1" presStyleCnt="2">
        <dgm:presLayoutVars>
          <dgm:bulletEnabled val="1"/>
        </dgm:presLayoutVars>
      </dgm:prSet>
      <dgm:spPr/>
    </dgm:pt>
  </dgm:ptLst>
  <dgm:cxnLst>
    <dgm:cxn modelId="{D1F86E1D-7CA3-4490-A9D7-64E7490CBF16}" srcId="{A94199DF-7D6F-44B0-B7D5-8682A87D9959}" destId="{554C2F04-FBDB-4100-B133-B85E78BB60AB}" srcOrd="0" destOrd="0" parTransId="{7CA15E43-9BE6-40F6-8617-6146FD6A783C}" sibTransId="{5ED86FE1-3195-4425-85BA-94F0B87B4907}"/>
    <dgm:cxn modelId="{BE45A333-ACDF-458A-80A1-54A60E70DB2B}" srcId="{14FD77B3-623D-415D-A072-5B7E521B1907}" destId="{A94199DF-7D6F-44B0-B7D5-8682A87D9959}" srcOrd="1" destOrd="0" parTransId="{EFA42E64-E593-4631-B5AD-792EB65B8434}" sibTransId="{79758A30-3C9E-40FC-BE20-1DC22F5F7E24}"/>
    <dgm:cxn modelId="{A34CCF33-B167-43E8-8AB9-E75436EA84A6}" srcId="{2862784A-1633-4194-A648-EDE2335A4C5B}" destId="{B0B3328B-FF1C-46AF-A60B-E121FA85B89F}" srcOrd="0" destOrd="0" parTransId="{912B91E1-DF01-4CDC-A751-7DE171EE84C1}" sibTransId="{8B85F119-2621-4361-8BC9-ADD82EF891DC}"/>
    <dgm:cxn modelId="{BB3AD45D-4B57-427F-9D93-B4F477DDA0D7}" type="presOf" srcId="{247C0D52-5C87-4C73-A7FC-9C71A7609D60}" destId="{25337044-C2E9-4D71-85DD-AA76AD98F0BF}" srcOrd="0" destOrd="1" presId="urn:microsoft.com/office/officeart/2005/8/layout/list1"/>
    <dgm:cxn modelId="{77BA8B5E-0A51-45E1-B053-37D7EF4B89EC}" type="presOf" srcId="{14FD77B3-623D-415D-A072-5B7E521B1907}" destId="{BB34BE02-C6A1-4591-A4D9-0B18BC83EAF4}" srcOrd="0" destOrd="0" presId="urn:microsoft.com/office/officeart/2005/8/layout/list1"/>
    <dgm:cxn modelId="{E4B7F046-9B41-4C0E-B870-7E4252DAF5DF}" type="presOf" srcId="{2862784A-1633-4194-A648-EDE2335A4C5B}" destId="{305E8FCA-767C-4ADC-BAC3-D6B067A2BF0D}" srcOrd="1" destOrd="0" presId="urn:microsoft.com/office/officeart/2005/8/layout/list1"/>
    <dgm:cxn modelId="{005B1E48-953A-4DB1-B852-B2C5F81316F6}" srcId="{A94199DF-7D6F-44B0-B7D5-8682A87D9959}" destId="{F013C175-0569-4B57-806A-81910E4176C2}" srcOrd="1" destOrd="0" parTransId="{B362F4A4-8F00-4B45-98B2-0B0E132E26D9}" sibTransId="{FC1D8884-08F1-46A6-99EE-9E6D00DD83BB}"/>
    <dgm:cxn modelId="{C7B56871-76D3-4816-B131-9506A202B7FD}" type="presOf" srcId="{A94199DF-7D6F-44B0-B7D5-8682A87D9959}" destId="{B937F517-7AE0-4BAE-B60F-4163F1C6AD97}" srcOrd="0" destOrd="0" presId="urn:microsoft.com/office/officeart/2005/8/layout/list1"/>
    <dgm:cxn modelId="{E14BA272-FBC1-4524-BB62-B727DADD7C3D}" type="presOf" srcId="{0C78FC5C-BBF7-42F9-AFDA-F2D3B4D459A3}" destId="{F56D88B6-D332-47F0-9A80-4DC311F633D8}" srcOrd="0" destOrd="2" presId="urn:microsoft.com/office/officeart/2005/8/layout/list1"/>
    <dgm:cxn modelId="{5323E98E-170F-4F06-A385-33B5064DB671}" type="presOf" srcId="{A94199DF-7D6F-44B0-B7D5-8682A87D9959}" destId="{431DF2F8-B0A0-4811-BE69-08A3737B881D}" srcOrd="1" destOrd="0" presId="urn:microsoft.com/office/officeart/2005/8/layout/list1"/>
    <dgm:cxn modelId="{C4456FB3-B0C3-4161-9092-ECCAB4CF333E}" type="presOf" srcId="{2862784A-1633-4194-A648-EDE2335A4C5B}" destId="{4246C615-14C2-4FD8-ACDC-C3D847A2CD7F}" srcOrd="0" destOrd="0" presId="urn:microsoft.com/office/officeart/2005/8/layout/list1"/>
    <dgm:cxn modelId="{69B4BEB3-236D-45DE-BA0C-CFBDF895A581}" type="presOf" srcId="{F013C175-0569-4B57-806A-81910E4176C2}" destId="{F56D88B6-D332-47F0-9A80-4DC311F633D8}" srcOrd="0" destOrd="1" presId="urn:microsoft.com/office/officeart/2005/8/layout/list1"/>
    <dgm:cxn modelId="{4F0631BB-F38C-4B9F-9BF3-019787BC06B8}" srcId="{2862784A-1633-4194-A648-EDE2335A4C5B}" destId="{247C0D52-5C87-4C73-A7FC-9C71A7609D60}" srcOrd="1" destOrd="0" parTransId="{90D99DD6-AA7D-4348-AE3C-DFDF876A24F1}" sibTransId="{D7516CBC-557D-4823-8456-23B194CA014F}"/>
    <dgm:cxn modelId="{2A3A6EBE-0AB6-4E9C-872E-90AF7FB0D912}" srcId="{14FD77B3-623D-415D-A072-5B7E521B1907}" destId="{2862784A-1633-4194-A648-EDE2335A4C5B}" srcOrd="0" destOrd="0" parTransId="{BE26A14F-D00D-4728-9BC5-9DE8ED3C393A}" sibTransId="{65640AAC-4EEA-4812-A95B-D097C06D7A5E}"/>
    <dgm:cxn modelId="{13D713C2-5BB5-489A-ADDF-E8AD0549A390}" type="presOf" srcId="{554C2F04-FBDB-4100-B133-B85E78BB60AB}" destId="{F56D88B6-D332-47F0-9A80-4DC311F633D8}" srcOrd="0" destOrd="0" presId="urn:microsoft.com/office/officeart/2005/8/layout/list1"/>
    <dgm:cxn modelId="{EB9C90CC-8326-4392-96A9-099500F1E4B1}" srcId="{A94199DF-7D6F-44B0-B7D5-8682A87D9959}" destId="{0C78FC5C-BBF7-42F9-AFDA-F2D3B4D459A3}" srcOrd="2" destOrd="0" parTransId="{C02A6E22-1E93-4AC8-BADC-85361FE1151B}" sibTransId="{B821DC15-51F6-49F2-9F28-9E7D9FF60F82}"/>
    <dgm:cxn modelId="{25041DDE-EF34-406C-BF46-FDA1DB215479}" type="presOf" srcId="{B0B3328B-FF1C-46AF-A60B-E121FA85B89F}" destId="{25337044-C2E9-4D71-85DD-AA76AD98F0BF}" srcOrd="0" destOrd="0" presId="urn:microsoft.com/office/officeart/2005/8/layout/list1"/>
    <dgm:cxn modelId="{0F8AFAB0-C67E-411B-BDFD-DF80A289A279}" type="presParOf" srcId="{BB34BE02-C6A1-4591-A4D9-0B18BC83EAF4}" destId="{5DDC638D-C4BF-47E7-B7CB-EC31265544B4}" srcOrd="0" destOrd="0" presId="urn:microsoft.com/office/officeart/2005/8/layout/list1"/>
    <dgm:cxn modelId="{077ABC89-4023-4A32-9048-26BB41224BCE}" type="presParOf" srcId="{5DDC638D-C4BF-47E7-B7CB-EC31265544B4}" destId="{4246C615-14C2-4FD8-ACDC-C3D847A2CD7F}" srcOrd="0" destOrd="0" presId="urn:microsoft.com/office/officeart/2005/8/layout/list1"/>
    <dgm:cxn modelId="{1606B6AD-318A-4493-BC0B-33952C42F4A8}" type="presParOf" srcId="{5DDC638D-C4BF-47E7-B7CB-EC31265544B4}" destId="{305E8FCA-767C-4ADC-BAC3-D6B067A2BF0D}" srcOrd="1" destOrd="0" presId="urn:microsoft.com/office/officeart/2005/8/layout/list1"/>
    <dgm:cxn modelId="{BD45D0EC-C96F-429E-B41A-1BD1DE8C2496}" type="presParOf" srcId="{BB34BE02-C6A1-4591-A4D9-0B18BC83EAF4}" destId="{B6E7882F-FF70-4BC5-B275-6049A51AC0D6}" srcOrd="1" destOrd="0" presId="urn:microsoft.com/office/officeart/2005/8/layout/list1"/>
    <dgm:cxn modelId="{4C151DFF-A682-433B-9991-C0479D8557A5}" type="presParOf" srcId="{BB34BE02-C6A1-4591-A4D9-0B18BC83EAF4}" destId="{25337044-C2E9-4D71-85DD-AA76AD98F0BF}" srcOrd="2" destOrd="0" presId="urn:microsoft.com/office/officeart/2005/8/layout/list1"/>
    <dgm:cxn modelId="{98650BF3-C5D6-42D5-AE74-5C19777BEAF2}" type="presParOf" srcId="{BB34BE02-C6A1-4591-A4D9-0B18BC83EAF4}" destId="{DC1BD782-5819-4335-A110-F1AE88CA0352}" srcOrd="3" destOrd="0" presId="urn:microsoft.com/office/officeart/2005/8/layout/list1"/>
    <dgm:cxn modelId="{44324A56-8798-4AA7-AA6A-3FCCC9E24992}" type="presParOf" srcId="{BB34BE02-C6A1-4591-A4D9-0B18BC83EAF4}" destId="{FC50AE52-4582-43A7-BC84-1BBBECA631C5}" srcOrd="4" destOrd="0" presId="urn:microsoft.com/office/officeart/2005/8/layout/list1"/>
    <dgm:cxn modelId="{C18871E1-FE41-4FC2-969B-62996C21350A}" type="presParOf" srcId="{FC50AE52-4582-43A7-BC84-1BBBECA631C5}" destId="{B937F517-7AE0-4BAE-B60F-4163F1C6AD97}" srcOrd="0" destOrd="0" presId="urn:microsoft.com/office/officeart/2005/8/layout/list1"/>
    <dgm:cxn modelId="{B763F77D-38E8-420C-969B-429D0C9D3CA8}" type="presParOf" srcId="{FC50AE52-4582-43A7-BC84-1BBBECA631C5}" destId="{431DF2F8-B0A0-4811-BE69-08A3737B881D}" srcOrd="1" destOrd="0" presId="urn:microsoft.com/office/officeart/2005/8/layout/list1"/>
    <dgm:cxn modelId="{34CC3801-712B-4826-9351-35589605C3D0}" type="presParOf" srcId="{BB34BE02-C6A1-4591-A4D9-0B18BC83EAF4}" destId="{55305CBE-CD61-44F9-BBE5-42A801D6AA27}" srcOrd="5" destOrd="0" presId="urn:microsoft.com/office/officeart/2005/8/layout/list1"/>
    <dgm:cxn modelId="{4D1D393A-15E1-47C3-B4DE-8A0C98592FE2}" type="presParOf" srcId="{BB34BE02-C6A1-4591-A4D9-0B18BC83EAF4}" destId="{F56D88B6-D332-47F0-9A80-4DC311F633D8}"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4FD77B3-623D-415D-A072-5B7E521B1907}"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es-CO"/>
        </a:p>
      </dgm:t>
    </dgm:pt>
    <dgm:pt modelId="{2862784A-1633-4194-A648-EDE2335A4C5B}">
      <dgm:prSet phldrT="[Texto]" custT="1"/>
      <dgm:spPr/>
      <dgm:t>
        <a:bodyPr/>
        <a:lstStyle/>
        <a:p>
          <a:r>
            <a:rPr lang="es-CO" sz="2400" b="1" dirty="0"/>
            <a:t>Porcentaje AIU</a:t>
          </a:r>
        </a:p>
      </dgm:t>
    </dgm:pt>
    <dgm:pt modelId="{BE26A14F-D00D-4728-9BC5-9DE8ED3C393A}" type="parTrans" cxnId="{2A3A6EBE-0AB6-4E9C-872E-90AF7FB0D912}">
      <dgm:prSet/>
      <dgm:spPr/>
      <dgm:t>
        <a:bodyPr/>
        <a:lstStyle/>
        <a:p>
          <a:endParaRPr lang="es-CO"/>
        </a:p>
      </dgm:t>
    </dgm:pt>
    <dgm:pt modelId="{65640AAC-4EEA-4812-A95B-D097C06D7A5E}" type="sibTrans" cxnId="{2A3A6EBE-0AB6-4E9C-872E-90AF7FB0D912}">
      <dgm:prSet/>
      <dgm:spPr/>
      <dgm:t>
        <a:bodyPr/>
        <a:lstStyle/>
        <a:p>
          <a:endParaRPr lang="es-CO"/>
        </a:p>
      </dgm:t>
    </dgm:pt>
    <dgm:pt modelId="{B0B3328B-FF1C-46AF-A60B-E121FA85B89F}">
      <dgm:prSet phldrT="[Texto]" custT="1"/>
      <dgm:spPr/>
      <dgm:t>
        <a:bodyPr/>
        <a:lstStyle/>
        <a:p>
          <a:pPr algn="just"/>
          <a:r>
            <a:rPr lang="es-CO" sz="3200" dirty="0"/>
            <a:t>Continuar con el AIU  </a:t>
          </a:r>
          <a:r>
            <a:rPr lang="es-CO" sz="3200" b="1" dirty="0">
              <a:effectLst/>
            </a:rPr>
            <a:t>6.95%</a:t>
          </a:r>
          <a:endParaRPr lang="es-CO" sz="3200" dirty="0"/>
        </a:p>
      </dgm:t>
    </dgm:pt>
    <dgm:pt modelId="{912B91E1-DF01-4CDC-A751-7DE171EE84C1}" type="parTrans" cxnId="{A34CCF33-B167-43E8-8AB9-E75436EA84A6}">
      <dgm:prSet/>
      <dgm:spPr/>
      <dgm:t>
        <a:bodyPr/>
        <a:lstStyle/>
        <a:p>
          <a:endParaRPr lang="es-CO"/>
        </a:p>
      </dgm:t>
    </dgm:pt>
    <dgm:pt modelId="{8B85F119-2621-4361-8BC9-ADD82EF891DC}" type="sibTrans" cxnId="{A34CCF33-B167-43E8-8AB9-E75436EA84A6}">
      <dgm:prSet/>
      <dgm:spPr/>
      <dgm:t>
        <a:bodyPr/>
        <a:lstStyle/>
        <a:p>
          <a:endParaRPr lang="es-CO"/>
        </a:p>
      </dgm:t>
    </dgm:pt>
    <dgm:pt modelId="{A94199DF-7D6F-44B0-B7D5-8682A87D9959}">
      <dgm:prSet phldrT="[Texto]" custT="1"/>
      <dgm:spPr/>
      <dgm:t>
        <a:bodyPr/>
        <a:lstStyle/>
        <a:p>
          <a:r>
            <a:rPr lang="es-CO" sz="2400" b="1" dirty="0"/>
            <a:t>Porcentaje para actividades de Bienestar y SST</a:t>
          </a:r>
        </a:p>
      </dgm:t>
    </dgm:pt>
    <dgm:pt modelId="{EFA42E64-E593-4631-B5AD-792EB65B8434}" type="parTrans" cxnId="{BE45A333-ACDF-458A-80A1-54A60E70DB2B}">
      <dgm:prSet/>
      <dgm:spPr/>
      <dgm:t>
        <a:bodyPr/>
        <a:lstStyle/>
        <a:p>
          <a:endParaRPr lang="es-CO"/>
        </a:p>
      </dgm:t>
    </dgm:pt>
    <dgm:pt modelId="{79758A30-3C9E-40FC-BE20-1DC22F5F7E24}" type="sibTrans" cxnId="{BE45A333-ACDF-458A-80A1-54A60E70DB2B}">
      <dgm:prSet/>
      <dgm:spPr/>
      <dgm:t>
        <a:bodyPr/>
        <a:lstStyle/>
        <a:p>
          <a:endParaRPr lang="es-CO"/>
        </a:p>
      </dgm:t>
    </dgm:pt>
    <dgm:pt modelId="{554C2F04-FBDB-4100-B133-B85E78BB60AB}">
      <dgm:prSet phldrT="[Texto]" custT="1"/>
      <dgm:spPr/>
      <dgm:t>
        <a:bodyPr/>
        <a:lstStyle/>
        <a:p>
          <a:pPr algn="just"/>
          <a:r>
            <a:rPr lang="es-CO" sz="2800" dirty="0"/>
            <a:t>El porcentaje actual es del 0.5% para actividades de Bienestar y SST, la propuesta es otorgar un 0.7% del valor de la adición, lo que significa un 0.2% adicional.</a:t>
          </a:r>
        </a:p>
      </dgm:t>
    </dgm:pt>
    <dgm:pt modelId="{7CA15E43-9BE6-40F6-8617-6146FD6A783C}" type="parTrans" cxnId="{D1F86E1D-7CA3-4490-A9D7-64E7490CBF16}">
      <dgm:prSet/>
      <dgm:spPr/>
      <dgm:t>
        <a:bodyPr/>
        <a:lstStyle/>
        <a:p>
          <a:endParaRPr lang="es-CO"/>
        </a:p>
      </dgm:t>
    </dgm:pt>
    <dgm:pt modelId="{5ED86FE1-3195-4425-85BA-94F0B87B4907}" type="sibTrans" cxnId="{D1F86E1D-7CA3-4490-A9D7-64E7490CBF16}">
      <dgm:prSet/>
      <dgm:spPr/>
      <dgm:t>
        <a:bodyPr/>
        <a:lstStyle/>
        <a:p>
          <a:endParaRPr lang="es-CO"/>
        </a:p>
      </dgm:t>
    </dgm:pt>
    <dgm:pt modelId="{3720940A-13E8-4844-B1EA-A7E1AF6DD5CC}">
      <dgm:prSet phldrT="[Texto]"/>
      <dgm:spPr/>
      <dgm:t>
        <a:bodyPr/>
        <a:lstStyle/>
        <a:p>
          <a:pPr algn="just"/>
          <a:r>
            <a:rPr lang="es-ES" sz="2800" dirty="0"/>
            <a:t>Las EST están en el mercado en un promedio del 10% de AIU</a:t>
          </a:r>
          <a:endParaRPr lang="es-CO" sz="2800" dirty="0"/>
        </a:p>
      </dgm:t>
    </dgm:pt>
    <dgm:pt modelId="{1E964E74-1CCF-4375-AAA2-65670FE6FB4C}" type="parTrans" cxnId="{3F5C0EF9-3880-4B8B-B74A-ADAD867838D5}">
      <dgm:prSet/>
      <dgm:spPr/>
      <dgm:t>
        <a:bodyPr/>
        <a:lstStyle/>
        <a:p>
          <a:endParaRPr lang="es-CO"/>
        </a:p>
      </dgm:t>
    </dgm:pt>
    <dgm:pt modelId="{3C04B0FF-67C2-4E65-9414-1CDD2FE5AC27}" type="sibTrans" cxnId="{3F5C0EF9-3880-4B8B-B74A-ADAD867838D5}">
      <dgm:prSet/>
      <dgm:spPr/>
      <dgm:t>
        <a:bodyPr/>
        <a:lstStyle/>
        <a:p>
          <a:endParaRPr lang="es-CO"/>
        </a:p>
      </dgm:t>
    </dgm:pt>
    <dgm:pt modelId="{BB34BE02-C6A1-4591-A4D9-0B18BC83EAF4}" type="pres">
      <dgm:prSet presAssocID="{14FD77B3-623D-415D-A072-5B7E521B1907}" presName="linear" presStyleCnt="0">
        <dgm:presLayoutVars>
          <dgm:dir/>
          <dgm:animLvl val="lvl"/>
          <dgm:resizeHandles val="exact"/>
        </dgm:presLayoutVars>
      </dgm:prSet>
      <dgm:spPr/>
    </dgm:pt>
    <dgm:pt modelId="{5DDC638D-C4BF-47E7-B7CB-EC31265544B4}" type="pres">
      <dgm:prSet presAssocID="{2862784A-1633-4194-A648-EDE2335A4C5B}" presName="parentLin" presStyleCnt="0"/>
      <dgm:spPr/>
    </dgm:pt>
    <dgm:pt modelId="{4246C615-14C2-4FD8-ACDC-C3D847A2CD7F}" type="pres">
      <dgm:prSet presAssocID="{2862784A-1633-4194-A648-EDE2335A4C5B}" presName="parentLeftMargin" presStyleLbl="node1" presStyleIdx="0" presStyleCnt="2"/>
      <dgm:spPr/>
    </dgm:pt>
    <dgm:pt modelId="{305E8FCA-767C-4ADC-BAC3-D6B067A2BF0D}" type="pres">
      <dgm:prSet presAssocID="{2862784A-1633-4194-A648-EDE2335A4C5B}" presName="parentText" presStyleLbl="node1" presStyleIdx="0" presStyleCnt="2">
        <dgm:presLayoutVars>
          <dgm:chMax val="0"/>
          <dgm:bulletEnabled val="1"/>
        </dgm:presLayoutVars>
      </dgm:prSet>
      <dgm:spPr/>
    </dgm:pt>
    <dgm:pt modelId="{B6E7882F-FF70-4BC5-B275-6049A51AC0D6}" type="pres">
      <dgm:prSet presAssocID="{2862784A-1633-4194-A648-EDE2335A4C5B}" presName="negativeSpace" presStyleCnt="0"/>
      <dgm:spPr/>
    </dgm:pt>
    <dgm:pt modelId="{25337044-C2E9-4D71-85DD-AA76AD98F0BF}" type="pres">
      <dgm:prSet presAssocID="{2862784A-1633-4194-A648-EDE2335A4C5B}" presName="childText" presStyleLbl="conFgAcc1" presStyleIdx="0" presStyleCnt="2">
        <dgm:presLayoutVars>
          <dgm:bulletEnabled val="1"/>
        </dgm:presLayoutVars>
      </dgm:prSet>
      <dgm:spPr/>
    </dgm:pt>
    <dgm:pt modelId="{DC1BD782-5819-4335-A110-F1AE88CA0352}" type="pres">
      <dgm:prSet presAssocID="{65640AAC-4EEA-4812-A95B-D097C06D7A5E}" presName="spaceBetweenRectangles" presStyleCnt="0"/>
      <dgm:spPr/>
    </dgm:pt>
    <dgm:pt modelId="{FC50AE52-4582-43A7-BC84-1BBBECA631C5}" type="pres">
      <dgm:prSet presAssocID="{A94199DF-7D6F-44B0-B7D5-8682A87D9959}" presName="parentLin" presStyleCnt="0"/>
      <dgm:spPr/>
    </dgm:pt>
    <dgm:pt modelId="{B937F517-7AE0-4BAE-B60F-4163F1C6AD97}" type="pres">
      <dgm:prSet presAssocID="{A94199DF-7D6F-44B0-B7D5-8682A87D9959}" presName="parentLeftMargin" presStyleLbl="node1" presStyleIdx="0" presStyleCnt="2"/>
      <dgm:spPr/>
    </dgm:pt>
    <dgm:pt modelId="{431DF2F8-B0A0-4811-BE69-08A3737B881D}" type="pres">
      <dgm:prSet presAssocID="{A94199DF-7D6F-44B0-B7D5-8682A87D9959}" presName="parentText" presStyleLbl="node1" presStyleIdx="1" presStyleCnt="2">
        <dgm:presLayoutVars>
          <dgm:chMax val="0"/>
          <dgm:bulletEnabled val="1"/>
        </dgm:presLayoutVars>
      </dgm:prSet>
      <dgm:spPr/>
    </dgm:pt>
    <dgm:pt modelId="{55305CBE-CD61-44F9-BBE5-42A801D6AA27}" type="pres">
      <dgm:prSet presAssocID="{A94199DF-7D6F-44B0-B7D5-8682A87D9959}" presName="negativeSpace" presStyleCnt="0"/>
      <dgm:spPr/>
    </dgm:pt>
    <dgm:pt modelId="{F56D88B6-D332-47F0-9A80-4DC311F633D8}" type="pres">
      <dgm:prSet presAssocID="{A94199DF-7D6F-44B0-B7D5-8682A87D9959}" presName="childText" presStyleLbl="conFgAcc1" presStyleIdx="1" presStyleCnt="2" custLinFactY="7376" custLinFactNeighborX="1065" custLinFactNeighborY="100000">
        <dgm:presLayoutVars>
          <dgm:bulletEnabled val="1"/>
        </dgm:presLayoutVars>
      </dgm:prSet>
      <dgm:spPr/>
    </dgm:pt>
  </dgm:ptLst>
  <dgm:cxnLst>
    <dgm:cxn modelId="{D1F86E1D-7CA3-4490-A9D7-64E7490CBF16}" srcId="{A94199DF-7D6F-44B0-B7D5-8682A87D9959}" destId="{554C2F04-FBDB-4100-B133-B85E78BB60AB}" srcOrd="0" destOrd="0" parTransId="{7CA15E43-9BE6-40F6-8617-6146FD6A783C}" sibTransId="{5ED86FE1-3195-4425-85BA-94F0B87B4907}"/>
    <dgm:cxn modelId="{BE45A333-ACDF-458A-80A1-54A60E70DB2B}" srcId="{14FD77B3-623D-415D-A072-5B7E521B1907}" destId="{A94199DF-7D6F-44B0-B7D5-8682A87D9959}" srcOrd="1" destOrd="0" parTransId="{EFA42E64-E593-4631-B5AD-792EB65B8434}" sibTransId="{79758A30-3C9E-40FC-BE20-1DC22F5F7E24}"/>
    <dgm:cxn modelId="{A34CCF33-B167-43E8-8AB9-E75436EA84A6}" srcId="{2862784A-1633-4194-A648-EDE2335A4C5B}" destId="{B0B3328B-FF1C-46AF-A60B-E121FA85B89F}" srcOrd="0" destOrd="0" parTransId="{912B91E1-DF01-4CDC-A751-7DE171EE84C1}" sibTransId="{8B85F119-2621-4361-8BC9-ADD82EF891DC}"/>
    <dgm:cxn modelId="{77BA8B5E-0A51-45E1-B053-37D7EF4B89EC}" type="presOf" srcId="{14FD77B3-623D-415D-A072-5B7E521B1907}" destId="{BB34BE02-C6A1-4591-A4D9-0B18BC83EAF4}" srcOrd="0" destOrd="0" presId="urn:microsoft.com/office/officeart/2005/8/layout/list1"/>
    <dgm:cxn modelId="{E4B7F046-9B41-4C0E-B870-7E4252DAF5DF}" type="presOf" srcId="{2862784A-1633-4194-A648-EDE2335A4C5B}" destId="{305E8FCA-767C-4ADC-BAC3-D6B067A2BF0D}" srcOrd="1" destOrd="0" presId="urn:microsoft.com/office/officeart/2005/8/layout/list1"/>
    <dgm:cxn modelId="{C7B56871-76D3-4816-B131-9506A202B7FD}" type="presOf" srcId="{A94199DF-7D6F-44B0-B7D5-8682A87D9959}" destId="{B937F517-7AE0-4BAE-B60F-4163F1C6AD97}" srcOrd="0" destOrd="0" presId="urn:microsoft.com/office/officeart/2005/8/layout/list1"/>
    <dgm:cxn modelId="{5323E98E-170F-4F06-A385-33B5064DB671}" type="presOf" srcId="{A94199DF-7D6F-44B0-B7D5-8682A87D9959}" destId="{431DF2F8-B0A0-4811-BE69-08A3737B881D}" srcOrd="1" destOrd="0" presId="urn:microsoft.com/office/officeart/2005/8/layout/list1"/>
    <dgm:cxn modelId="{5005A093-3BED-45E6-9F88-DFEA60C7FBCA}" type="presOf" srcId="{3720940A-13E8-4844-B1EA-A7E1AF6DD5CC}" destId="{25337044-C2E9-4D71-85DD-AA76AD98F0BF}" srcOrd="0" destOrd="1" presId="urn:microsoft.com/office/officeart/2005/8/layout/list1"/>
    <dgm:cxn modelId="{C4456FB3-B0C3-4161-9092-ECCAB4CF333E}" type="presOf" srcId="{2862784A-1633-4194-A648-EDE2335A4C5B}" destId="{4246C615-14C2-4FD8-ACDC-C3D847A2CD7F}" srcOrd="0" destOrd="0" presId="urn:microsoft.com/office/officeart/2005/8/layout/list1"/>
    <dgm:cxn modelId="{2A3A6EBE-0AB6-4E9C-872E-90AF7FB0D912}" srcId="{14FD77B3-623D-415D-A072-5B7E521B1907}" destId="{2862784A-1633-4194-A648-EDE2335A4C5B}" srcOrd="0" destOrd="0" parTransId="{BE26A14F-D00D-4728-9BC5-9DE8ED3C393A}" sibTransId="{65640AAC-4EEA-4812-A95B-D097C06D7A5E}"/>
    <dgm:cxn modelId="{13D713C2-5BB5-489A-ADDF-E8AD0549A390}" type="presOf" srcId="{554C2F04-FBDB-4100-B133-B85E78BB60AB}" destId="{F56D88B6-D332-47F0-9A80-4DC311F633D8}" srcOrd="0" destOrd="0" presId="urn:microsoft.com/office/officeart/2005/8/layout/list1"/>
    <dgm:cxn modelId="{25041DDE-EF34-406C-BF46-FDA1DB215479}" type="presOf" srcId="{B0B3328B-FF1C-46AF-A60B-E121FA85B89F}" destId="{25337044-C2E9-4D71-85DD-AA76AD98F0BF}" srcOrd="0" destOrd="0" presId="urn:microsoft.com/office/officeart/2005/8/layout/list1"/>
    <dgm:cxn modelId="{3F5C0EF9-3880-4B8B-B74A-ADAD867838D5}" srcId="{2862784A-1633-4194-A648-EDE2335A4C5B}" destId="{3720940A-13E8-4844-B1EA-A7E1AF6DD5CC}" srcOrd="1" destOrd="0" parTransId="{1E964E74-1CCF-4375-AAA2-65670FE6FB4C}" sibTransId="{3C04B0FF-67C2-4E65-9414-1CDD2FE5AC27}"/>
    <dgm:cxn modelId="{0F8AFAB0-C67E-411B-BDFD-DF80A289A279}" type="presParOf" srcId="{BB34BE02-C6A1-4591-A4D9-0B18BC83EAF4}" destId="{5DDC638D-C4BF-47E7-B7CB-EC31265544B4}" srcOrd="0" destOrd="0" presId="urn:microsoft.com/office/officeart/2005/8/layout/list1"/>
    <dgm:cxn modelId="{077ABC89-4023-4A32-9048-26BB41224BCE}" type="presParOf" srcId="{5DDC638D-C4BF-47E7-B7CB-EC31265544B4}" destId="{4246C615-14C2-4FD8-ACDC-C3D847A2CD7F}" srcOrd="0" destOrd="0" presId="urn:microsoft.com/office/officeart/2005/8/layout/list1"/>
    <dgm:cxn modelId="{1606B6AD-318A-4493-BC0B-33952C42F4A8}" type="presParOf" srcId="{5DDC638D-C4BF-47E7-B7CB-EC31265544B4}" destId="{305E8FCA-767C-4ADC-BAC3-D6B067A2BF0D}" srcOrd="1" destOrd="0" presId="urn:microsoft.com/office/officeart/2005/8/layout/list1"/>
    <dgm:cxn modelId="{BD45D0EC-C96F-429E-B41A-1BD1DE8C2496}" type="presParOf" srcId="{BB34BE02-C6A1-4591-A4D9-0B18BC83EAF4}" destId="{B6E7882F-FF70-4BC5-B275-6049A51AC0D6}" srcOrd="1" destOrd="0" presId="urn:microsoft.com/office/officeart/2005/8/layout/list1"/>
    <dgm:cxn modelId="{4C151DFF-A682-433B-9991-C0479D8557A5}" type="presParOf" srcId="{BB34BE02-C6A1-4591-A4D9-0B18BC83EAF4}" destId="{25337044-C2E9-4D71-85DD-AA76AD98F0BF}" srcOrd="2" destOrd="0" presId="urn:microsoft.com/office/officeart/2005/8/layout/list1"/>
    <dgm:cxn modelId="{98650BF3-C5D6-42D5-AE74-5C19777BEAF2}" type="presParOf" srcId="{BB34BE02-C6A1-4591-A4D9-0B18BC83EAF4}" destId="{DC1BD782-5819-4335-A110-F1AE88CA0352}" srcOrd="3" destOrd="0" presId="urn:microsoft.com/office/officeart/2005/8/layout/list1"/>
    <dgm:cxn modelId="{44324A56-8798-4AA7-AA6A-3FCCC9E24992}" type="presParOf" srcId="{BB34BE02-C6A1-4591-A4D9-0B18BC83EAF4}" destId="{FC50AE52-4582-43A7-BC84-1BBBECA631C5}" srcOrd="4" destOrd="0" presId="urn:microsoft.com/office/officeart/2005/8/layout/list1"/>
    <dgm:cxn modelId="{C18871E1-FE41-4FC2-969B-62996C21350A}" type="presParOf" srcId="{FC50AE52-4582-43A7-BC84-1BBBECA631C5}" destId="{B937F517-7AE0-4BAE-B60F-4163F1C6AD97}" srcOrd="0" destOrd="0" presId="urn:microsoft.com/office/officeart/2005/8/layout/list1"/>
    <dgm:cxn modelId="{B763F77D-38E8-420C-969B-429D0C9D3CA8}" type="presParOf" srcId="{FC50AE52-4582-43A7-BC84-1BBBECA631C5}" destId="{431DF2F8-B0A0-4811-BE69-08A3737B881D}" srcOrd="1" destOrd="0" presId="urn:microsoft.com/office/officeart/2005/8/layout/list1"/>
    <dgm:cxn modelId="{34CC3801-712B-4826-9351-35589605C3D0}" type="presParOf" srcId="{BB34BE02-C6A1-4591-A4D9-0B18BC83EAF4}" destId="{55305CBE-CD61-44F9-BBE5-42A801D6AA27}" srcOrd="5" destOrd="0" presId="urn:microsoft.com/office/officeart/2005/8/layout/list1"/>
    <dgm:cxn modelId="{4D1D393A-15E1-47C3-B4DE-8A0C98592FE2}" type="presParOf" srcId="{BB34BE02-C6A1-4591-A4D9-0B18BC83EAF4}" destId="{F56D88B6-D332-47F0-9A80-4DC311F633D8}"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BED8E99-7B7E-4646-925D-547003FFECC3}" type="doc">
      <dgm:prSet loTypeId="urn:microsoft.com/office/officeart/2005/8/layout/gear1" loCatId="cycle" qsTypeId="urn:microsoft.com/office/officeart/2005/8/quickstyle/simple1" qsCatId="simple" csTypeId="urn:microsoft.com/office/officeart/2005/8/colors/colorful5" csCatId="colorful" phldr="1"/>
      <dgm:spPr/>
      <dgm:t>
        <a:bodyPr/>
        <a:lstStyle/>
        <a:p>
          <a:endParaRPr lang="es-ES"/>
        </a:p>
      </dgm:t>
    </dgm:pt>
    <dgm:pt modelId="{89EC4220-E95A-4121-ADDA-298B8EA8451A}">
      <dgm:prSet custT="1"/>
      <dgm:spPr/>
      <dgm:t>
        <a:bodyPr/>
        <a:lstStyle/>
        <a:p>
          <a:pPr marL="0" lvl="0" algn="ctr" defTabSz="711200">
            <a:lnSpc>
              <a:spcPct val="90000"/>
            </a:lnSpc>
            <a:spcBef>
              <a:spcPct val="0"/>
            </a:spcBef>
            <a:spcAft>
              <a:spcPct val="35000"/>
            </a:spcAft>
            <a:buNone/>
          </a:pPr>
          <a:r>
            <a:rPr lang="es-CO" sz="1600" kern="1200" dirty="0">
              <a:solidFill>
                <a:schemeClr val="bg1">
                  <a:lumMod val="95000"/>
                </a:schemeClr>
              </a:solidFill>
            </a:rPr>
            <a:t>TRABAJO PRESENCIAL (En sede y en Campo)</a:t>
          </a:r>
        </a:p>
      </dgm:t>
    </dgm:pt>
    <dgm:pt modelId="{A2ED7FD9-8BCD-4556-9803-7687E6753F0F}" type="parTrans" cxnId="{ECFCDD28-607E-47B1-B084-AF58EF5C6084}">
      <dgm:prSet/>
      <dgm:spPr/>
      <dgm:t>
        <a:bodyPr/>
        <a:lstStyle/>
        <a:p>
          <a:endParaRPr lang="es-CO"/>
        </a:p>
      </dgm:t>
    </dgm:pt>
    <dgm:pt modelId="{D7910AA7-6490-4C94-89B3-DE2A83E21E27}" type="sibTrans" cxnId="{ECFCDD28-607E-47B1-B084-AF58EF5C6084}">
      <dgm:prSet/>
      <dgm:spPr/>
      <dgm:t>
        <a:bodyPr/>
        <a:lstStyle/>
        <a:p>
          <a:endParaRPr lang="es-CO"/>
        </a:p>
      </dgm:t>
    </dgm:pt>
    <dgm:pt modelId="{59CD9CC4-BCBF-4E33-B425-74DB179194B8}">
      <dgm:prSet custT="1"/>
      <dgm:spPr/>
      <dgm:t>
        <a:bodyPr/>
        <a:lstStyle/>
        <a:p>
          <a:pPr marL="0" lvl="0" algn="l" defTabSz="711200">
            <a:lnSpc>
              <a:spcPct val="90000"/>
            </a:lnSpc>
            <a:spcBef>
              <a:spcPct val="0"/>
            </a:spcBef>
            <a:spcAft>
              <a:spcPct val="35000"/>
            </a:spcAft>
            <a:buNone/>
          </a:pPr>
          <a:r>
            <a:rPr lang="es-CO" sz="1600" kern="1200" dirty="0">
              <a:solidFill>
                <a:schemeClr val="bg1">
                  <a:lumMod val="95000"/>
                </a:schemeClr>
              </a:solidFill>
            </a:rPr>
            <a:t>TELE TRABAJO</a:t>
          </a:r>
        </a:p>
      </dgm:t>
    </dgm:pt>
    <dgm:pt modelId="{1AE8FA59-501C-45AF-BED7-78817F7A8B55}" type="parTrans" cxnId="{A91855A0-D8B9-4BC7-B041-D748CEC10573}">
      <dgm:prSet/>
      <dgm:spPr/>
      <dgm:t>
        <a:bodyPr/>
        <a:lstStyle/>
        <a:p>
          <a:endParaRPr lang="es-CO"/>
        </a:p>
      </dgm:t>
    </dgm:pt>
    <dgm:pt modelId="{F884C3B7-67DA-4EED-8DDE-5EE4E6713758}" type="sibTrans" cxnId="{A91855A0-D8B9-4BC7-B041-D748CEC10573}">
      <dgm:prSet/>
      <dgm:spPr/>
      <dgm:t>
        <a:bodyPr/>
        <a:lstStyle/>
        <a:p>
          <a:endParaRPr lang="es-CO"/>
        </a:p>
      </dgm:t>
    </dgm:pt>
    <dgm:pt modelId="{3F7B9672-B50A-4D62-9307-C6F14CF92A97}">
      <dgm:prSet/>
      <dgm:spPr/>
      <dgm:t>
        <a:bodyPr/>
        <a:lstStyle/>
        <a:p>
          <a:pPr>
            <a:buNone/>
          </a:pPr>
          <a:r>
            <a:rPr lang="es-CO" dirty="0">
              <a:solidFill>
                <a:schemeClr val="bg1">
                  <a:lumMod val="95000"/>
                </a:schemeClr>
              </a:solidFill>
            </a:rPr>
            <a:t>TRABAJO EN CASA</a:t>
          </a:r>
        </a:p>
      </dgm:t>
    </dgm:pt>
    <dgm:pt modelId="{30B0C8A7-B28B-4E95-A29D-567AA9C85471}" type="parTrans" cxnId="{6E9329D2-B90E-4B21-A892-87ECFA6C16AD}">
      <dgm:prSet/>
      <dgm:spPr/>
      <dgm:t>
        <a:bodyPr/>
        <a:lstStyle/>
        <a:p>
          <a:endParaRPr lang="es-CO"/>
        </a:p>
      </dgm:t>
    </dgm:pt>
    <dgm:pt modelId="{E44AC112-9EE0-4B38-94EF-0319577AE04D}" type="sibTrans" cxnId="{6E9329D2-B90E-4B21-A892-87ECFA6C16AD}">
      <dgm:prSet/>
      <dgm:spPr/>
      <dgm:t>
        <a:bodyPr/>
        <a:lstStyle/>
        <a:p>
          <a:endParaRPr lang="es-CO"/>
        </a:p>
      </dgm:t>
    </dgm:pt>
    <dgm:pt modelId="{2E970BB7-11E2-4580-A81C-CCC97E333C06}" type="pres">
      <dgm:prSet presAssocID="{8BED8E99-7B7E-4646-925D-547003FFECC3}" presName="composite" presStyleCnt="0">
        <dgm:presLayoutVars>
          <dgm:chMax val="3"/>
          <dgm:animLvl val="lvl"/>
          <dgm:resizeHandles val="exact"/>
        </dgm:presLayoutVars>
      </dgm:prSet>
      <dgm:spPr/>
    </dgm:pt>
    <dgm:pt modelId="{70D13962-0734-44F4-B791-175FA7EFEE30}" type="pres">
      <dgm:prSet presAssocID="{89EC4220-E95A-4121-ADDA-298B8EA8451A}" presName="gear1" presStyleLbl="node1" presStyleIdx="0" presStyleCnt="3" custLinFactNeighborX="5317" custLinFactNeighborY="-2022">
        <dgm:presLayoutVars>
          <dgm:chMax val="1"/>
          <dgm:bulletEnabled val="1"/>
        </dgm:presLayoutVars>
      </dgm:prSet>
      <dgm:spPr/>
    </dgm:pt>
    <dgm:pt modelId="{C75F2D92-AA91-48FF-BFBB-97A2EED2D18C}" type="pres">
      <dgm:prSet presAssocID="{89EC4220-E95A-4121-ADDA-298B8EA8451A}" presName="gear1srcNode" presStyleLbl="node1" presStyleIdx="0" presStyleCnt="3"/>
      <dgm:spPr/>
    </dgm:pt>
    <dgm:pt modelId="{F7A39C7F-DB4E-424E-813D-50BD3949BDEC}" type="pres">
      <dgm:prSet presAssocID="{89EC4220-E95A-4121-ADDA-298B8EA8451A}" presName="gear1dstNode" presStyleLbl="node1" presStyleIdx="0" presStyleCnt="3"/>
      <dgm:spPr/>
    </dgm:pt>
    <dgm:pt modelId="{A7389EC7-D858-4EA4-8059-4593998EE124}" type="pres">
      <dgm:prSet presAssocID="{59CD9CC4-BCBF-4E33-B425-74DB179194B8}" presName="gear2" presStyleLbl="node1" presStyleIdx="1" presStyleCnt="3" custScaleX="124145" custScaleY="127430">
        <dgm:presLayoutVars>
          <dgm:chMax val="1"/>
          <dgm:bulletEnabled val="1"/>
        </dgm:presLayoutVars>
      </dgm:prSet>
      <dgm:spPr/>
    </dgm:pt>
    <dgm:pt modelId="{A2DB863D-0BAB-4FF7-824A-36F69B8A3C30}" type="pres">
      <dgm:prSet presAssocID="{59CD9CC4-BCBF-4E33-B425-74DB179194B8}" presName="gear2srcNode" presStyleLbl="node1" presStyleIdx="1" presStyleCnt="3"/>
      <dgm:spPr/>
    </dgm:pt>
    <dgm:pt modelId="{A9712ACE-7E5E-4061-B2F1-6F77262972EB}" type="pres">
      <dgm:prSet presAssocID="{59CD9CC4-BCBF-4E33-B425-74DB179194B8}" presName="gear2dstNode" presStyleLbl="node1" presStyleIdx="1" presStyleCnt="3"/>
      <dgm:spPr/>
    </dgm:pt>
    <dgm:pt modelId="{8A13ABA6-2300-440A-9044-E2B8DBF88544}" type="pres">
      <dgm:prSet presAssocID="{3F7B9672-B50A-4D62-9307-C6F14CF92A97}" presName="gear3" presStyleLbl="node1" presStyleIdx="2" presStyleCnt="3" custLinFactNeighborX="7982" custLinFactNeighborY="-11586"/>
      <dgm:spPr/>
    </dgm:pt>
    <dgm:pt modelId="{4EF62137-8E79-4852-AC4E-B059913CC78C}" type="pres">
      <dgm:prSet presAssocID="{3F7B9672-B50A-4D62-9307-C6F14CF92A97}" presName="gear3tx" presStyleLbl="node1" presStyleIdx="2" presStyleCnt="3">
        <dgm:presLayoutVars>
          <dgm:chMax val="1"/>
          <dgm:bulletEnabled val="1"/>
        </dgm:presLayoutVars>
      </dgm:prSet>
      <dgm:spPr/>
    </dgm:pt>
    <dgm:pt modelId="{B7EDBC2A-3701-4005-8FCE-671565992BFD}" type="pres">
      <dgm:prSet presAssocID="{3F7B9672-B50A-4D62-9307-C6F14CF92A97}" presName="gear3srcNode" presStyleLbl="node1" presStyleIdx="2" presStyleCnt="3"/>
      <dgm:spPr/>
    </dgm:pt>
    <dgm:pt modelId="{E335DF7E-53E0-47B6-AE16-5095D4DDD4DD}" type="pres">
      <dgm:prSet presAssocID="{3F7B9672-B50A-4D62-9307-C6F14CF92A97}" presName="gear3dstNode" presStyleLbl="node1" presStyleIdx="2" presStyleCnt="3"/>
      <dgm:spPr/>
    </dgm:pt>
    <dgm:pt modelId="{EF91AEA9-9E13-43BF-8CED-4FF1E16E0496}" type="pres">
      <dgm:prSet presAssocID="{D7910AA7-6490-4C94-89B3-DE2A83E21E27}" presName="connector1" presStyleLbl="sibTrans2D1" presStyleIdx="0" presStyleCnt="3"/>
      <dgm:spPr/>
    </dgm:pt>
    <dgm:pt modelId="{92D83E43-7866-4DA5-A092-2429F4480723}" type="pres">
      <dgm:prSet presAssocID="{F884C3B7-67DA-4EED-8DDE-5EE4E6713758}" presName="connector2" presStyleLbl="sibTrans2D1" presStyleIdx="1" presStyleCnt="3"/>
      <dgm:spPr/>
    </dgm:pt>
    <dgm:pt modelId="{9DB7ABAB-34E1-436F-BFBF-98AEA9036788}" type="pres">
      <dgm:prSet presAssocID="{E44AC112-9EE0-4B38-94EF-0319577AE04D}" presName="connector3" presStyleLbl="sibTrans2D1" presStyleIdx="2" presStyleCnt="3"/>
      <dgm:spPr/>
    </dgm:pt>
  </dgm:ptLst>
  <dgm:cxnLst>
    <dgm:cxn modelId="{A66FAE05-1AA9-469A-A00B-E0BC9EC4796D}" type="presOf" srcId="{89EC4220-E95A-4121-ADDA-298B8EA8451A}" destId="{F7A39C7F-DB4E-424E-813D-50BD3949BDEC}" srcOrd="2" destOrd="0" presId="urn:microsoft.com/office/officeart/2005/8/layout/gear1"/>
    <dgm:cxn modelId="{4E7D450A-FE45-4E17-B4BB-C98FD75E71C7}" type="presOf" srcId="{89EC4220-E95A-4121-ADDA-298B8EA8451A}" destId="{C75F2D92-AA91-48FF-BFBB-97A2EED2D18C}" srcOrd="1" destOrd="0" presId="urn:microsoft.com/office/officeart/2005/8/layout/gear1"/>
    <dgm:cxn modelId="{ECFCDD28-607E-47B1-B084-AF58EF5C6084}" srcId="{8BED8E99-7B7E-4646-925D-547003FFECC3}" destId="{89EC4220-E95A-4121-ADDA-298B8EA8451A}" srcOrd="0" destOrd="0" parTransId="{A2ED7FD9-8BCD-4556-9803-7687E6753F0F}" sibTransId="{D7910AA7-6490-4C94-89B3-DE2A83E21E27}"/>
    <dgm:cxn modelId="{5D068A2B-D5E3-4BD0-93EA-E4312FD69689}" type="presOf" srcId="{F884C3B7-67DA-4EED-8DDE-5EE4E6713758}" destId="{92D83E43-7866-4DA5-A092-2429F4480723}" srcOrd="0" destOrd="0" presId="urn:microsoft.com/office/officeart/2005/8/layout/gear1"/>
    <dgm:cxn modelId="{B4FCED65-821C-4C93-8996-8E25AFFCE721}" type="presOf" srcId="{E44AC112-9EE0-4B38-94EF-0319577AE04D}" destId="{9DB7ABAB-34E1-436F-BFBF-98AEA9036788}" srcOrd="0" destOrd="0" presId="urn:microsoft.com/office/officeart/2005/8/layout/gear1"/>
    <dgm:cxn modelId="{270D3F6F-D3A3-4591-9C09-D1631EC973C2}" type="presOf" srcId="{3F7B9672-B50A-4D62-9307-C6F14CF92A97}" destId="{E335DF7E-53E0-47B6-AE16-5095D4DDD4DD}" srcOrd="3" destOrd="0" presId="urn:microsoft.com/office/officeart/2005/8/layout/gear1"/>
    <dgm:cxn modelId="{9AB14B52-30D0-4740-AC61-05479E786756}" type="presOf" srcId="{D7910AA7-6490-4C94-89B3-DE2A83E21E27}" destId="{EF91AEA9-9E13-43BF-8CED-4FF1E16E0496}" srcOrd="0" destOrd="0" presId="urn:microsoft.com/office/officeart/2005/8/layout/gear1"/>
    <dgm:cxn modelId="{02579974-C4B0-4445-9609-7E7EFDAC4148}" type="presOf" srcId="{89EC4220-E95A-4121-ADDA-298B8EA8451A}" destId="{70D13962-0734-44F4-B791-175FA7EFEE30}" srcOrd="0" destOrd="0" presId="urn:microsoft.com/office/officeart/2005/8/layout/gear1"/>
    <dgm:cxn modelId="{32B8857B-47AB-4006-9285-EF9EB55D0CC5}" type="presOf" srcId="{8BED8E99-7B7E-4646-925D-547003FFECC3}" destId="{2E970BB7-11E2-4580-A81C-CCC97E333C06}" srcOrd="0" destOrd="0" presId="urn:microsoft.com/office/officeart/2005/8/layout/gear1"/>
    <dgm:cxn modelId="{0A630F7F-ED84-4C01-8306-DD380DA92DC6}" type="presOf" srcId="{3F7B9672-B50A-4D62-9307-C6F14CF92A97}" destId="{B7EDBC2A-3701-4005-8FCE-671565992BFD}" srcOrd="2" destOrd="0" presId="urn:microsoft.com/office/officeart/2005/8/layout/gear1"/>
    <dgm:cxn modelId="{AFD31882-0D67-4B31-851B-1D17A7F4B425}" type="presOf" srcId="{3F7B9672-B50A-4D62-9307-C6F14CF92A97}" destId="{8A13ABA6-2300-440A-9044-E2B8DBF88544}" srcOrd="0" destOrd="0" presId="urn:microsoft.com/office/officeart/2005/8/layout/gear1"/>
    <dgm:cxn modelId="{CF8F5097-F145-47D1-8739-1FA6A43C64AA}" type="presOf" srcId="{59CD9CC4-BCBF-4E33-B425-74DB179194B8}" destId="{A7389EC7-D858-4EA4-8059-4593998EE124}" srcOrd="0" destOrd="0" presId="urn:microsoft.com/office/officeart/2005/8/layout/gear1"/>
    <dgm:cxn modelId="{A91855A0-D8B9-4BC7-B041-D748CEC10573}" srcId="{8BED8E99-7B7E-4646-925D-547003FFECC3}" destId="{59CD9CC4-BCBF-4E33-B425-74DB179194B8}" srcOrd="1" destOrd="0" parTransId="{1AE8FA59-501C-45AF-BED7-78817F7A8B55}" sibTransId="{F884C3B7-67DA-4EED-8DDE-5EE4E6713758}"/>
    <dgm:cxn modelId="{97BE2DA8-1622-4AD3-A182-096B4B192FDA}" type="presOf" srcId="{59CD9CC4-BCBF-4E33-B425-74DB179194B8}" destId="{A2DB863D-0BAB-4FF7-824A-36F69B8A3C30}" srcOrd="1" destOrd="0" presId="urn:microsoft.com/office/officeart/2005/8/layout/gear1"/>
    <dgm:cxn modelId="{6FD306AA-C411-44F9-B53C-9FF1530E6DA1}" type="presOf" srcId="{3F7B9672-B50A-4D62-9307-C6F14CF92A97}" destId="{4EF62137-8E79-4852-AC4E-B059913CC78C}" srcOrd="1" destOrd="0" presId="urn:microsoft.com/office/officeart/2005/8/layout/gear1"/>
    <dgm:cxn modelId="{6E9329D2-B90E-4B21-A892-87ECFA6C16AD}" srcId="{8BED8E99-7B7E-4646-925D-547003FFECC3}" destId="{3F7B9672-B50A-4D62-9307-C6F14CF92A97}" srcOrd="2" destOrd="0" parTransId="{30B0C8A7-B28B-4E95-A29D-567AA9C85471}" sibTransId="{E44AC112-9EE0-4B38-94EF-0319577AE04D}"/>
    <dgm:cxn modelId="{F207F5D2-8259-4F09-BC84-C5307B7700F1}" type="presOf" srcId="{59CD9CC4-BCBF-4E33-B425-74DB179194B8}" destId="{A9712ACE-7E5E-4061-B2F1-6F77262972EB}" srcOrd="2" destOrd="0" presId="urn:microsoft.com/office/officeart/2005/8/layout/gear1"/>
    <dgm:cxn modelId="{8E71177E-67FE-4C76-92C9-85203C0FB0DF}" type="presParOf" srcId="{2E970BB7-11E2-4580-A81C-CCC97E333C06}" destId="{70D13962-0734-44F4-B791-175FA7EFEE30}" srcOrd="0" destOrd="0" presId="urn:microsoft.com/office/officeart/2005/8/layout/gear1"/>
    <dgm:cxn modelId="{D777584B-7196-40C5-9806-E043F686F8A4}" type="presParOf" srcId="{2E970BB7-11E2-4580-A81C-CCC97E333C06}" destId="{C75F2D92-AA91-48FF-BFBB-97A2EED2D18C}" srcOrd="1" destOrd="0" presId="urn:microsoft.com/office/officeart/2005/8/layout/gear1"/>
    <dgm:cxn modelId="{4907BEA0-7DEA-4D44-AF4E-5E7257D77BFD}" type="presParOf" srcId="{2E970BB7-11E2-4580-A81C-CCC97E333C06}" destId="{F7A39C7F-DB4E-424E-813D-50BD3949BDEC}" srcOrd="2" destOrd="0" presId="urn:microsoft.com/office/officeart/2005/8/layout/gear1"/>
    <dgm:cxn modelId="{633BB287-89C4-4C2A-A3D4-FED34BC4284E}" type="presParOf" srcId="{2E970BB7-11E2-4580-A81C-CCC97E333C06}" destId="{A7389EC7-D858-4EA4-8059-4593998EE124}" srcOrd="3" destOrd="0" presId="urn:microsoft.com/office/officeart/2005/8/layout/gear1"/>
    <dgm:cxn modelId="{0757C306-E674-4127-8E17-EBD03BA7F29B}" type="presParOf" srcId="{2E970BB7-11E2-4580-A81C-CCC97E333C06}" destId="{A2DB863D-0BAB-4FF7-824A-36F69B8A3C30}" srcOrd="4" destOrd="0" presId="urn:microsoft.com/office/officeart/2005/8/layout/gear1"/>
    <dgm:cxn modelId="{93F69054-DAC6-494B-84AB-EBB169795AE2}" type="presParOf" srcId="{2E970BB7-11E2-4580-A81C-CCC97E333C06}" destId="{A9712ACE-7E5E-4061-B2F1-6F77262972EB}" srcOrd="5" destOrd="0" presId="urn:microsoft.com/office/officeart/2005/8/layout/gear1"/>
    <dgm:cxn modelId="{E8244289-9EDF-414A-8405-33EA0CAEE1AF}" type="presParOf" srcId="{2E970BB7-11E2-4580-A81C-CCC97E333C06}" destId="{8A13ABA6-2300-440A-9044-E2B8DBF88544}" srcOrd="6" destOrd="0" presId="urn:microsoft.com/office/officeart/2005/8/layout/gear1"/>
    <dgm:cxn modelId="{C97B64AD-C96F-4DC6-80C8-E3BD0540A6EA}" type="presParOf" srcId="{2E970BB7-11E2-4580-A81C-CCC97E333C06}" destId="{4EF62137-8E79-4852-AC4E-B059913CC78C}" srcOrd="7" destOrd="0" presId="urn:microsoft.com/office/officeart/2005/8/layout/gear1"/>
    <dgm:cxn modelId="{2BE0E1E1-B04F-498E-A196-43082107B2FD}" type="presParOf" srcId="{2E970BB7-11E2-4580-A81C-CCC97E333C06}" destId="{B7EDBC2A-3701-4005-8FCE-671565992BFD}" srcOrd="8" destOrd="0" presId="urn:microsoft.com/office/officeart/2005/8/layout/gear1"/>
    <dgm:cxn modelId="{5578D2F5-851A-4AFE-8A4E-48C094DFAD6A}" type="presParOf" srcId="{2E970BB7-11E2-4580-A81C-CCC97E333C06}" destId="{E335DF7E-53E0-47B6-AE16-5095D4DDD4DD}" srcOrd="9" destOrd="0" presId="urn:microsoft.com/office/officeart/2005/8/layout/gear1"/>
    <dgm:cxn modelId="{90E423DA-F6E1-4405-AD88-D736AF6A1511}" type="presParOf" srcId="{2E970BB7-11E2-4580-A81C-CCC97E333C06}" destId="{EF91AEA9-9E13-43BF-8CED-4FF1E16E0496}" srcOrd="10" destOrd="0" presId="urn:microsoft.com/office/officeart/2005/8/layout/gear1"/>
    <dgm:cxn modelId="{24B522A8-502C-4FE2-B2A4-453B1D781B94}" type="presParOf" srcId="{2E970BB7-11E2-4580-A81C-CCC97E333C06}" destId="{92D83E43-7866-4DA5-A092-2429F4480723}" srcOrd="11" destOrd="0" presId="urn:microsoft.com/office/officeart/2005/8/layout/gear1"/>
    <dgm:cxn modelId="{42971653-2240-4BD4-BDCD-83476686AA28}" type="presParOf" srcId="{2E970BB7-11E2-4580-A81C-CCC97E333C06}" destId="{9DB7ABAB-34E1-436F-BFBF-98AEA9036788}" srcOrd="12" destOrd="0" presId="urn:microsoft.com/office/officeart/2005/8/layout/gear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008FFEF-83E7-49E4-961C-716CDC9D0D85}" type="doc">
      <dgm:prSet loTypeId="urn:microsoft.com/office/officeart/2005/8/layout/hProcess11" loCatId="process" qsTypeId="urn:microsoft.com/office/officeart/2005/8/quickstyle/simple1" qsCatId="simple" csTypeId="urn:microsoft.com/office/officeart/2005/8/colors/colorful5" csCatId="colorful" phldr="1"/>
      <dgm:spPr/>
    </dgm:pt>
    <dgm:pt modelId="{A86FFF10-23CC-405F-8C6B-40578C8F2BDB}">
      <dgm:prSet phldrT="[Texto]" custT="1"/>
      <dgm:spPr/>
      <dgm:t>
        <a:bodyPr/>
        <a:lstStyle/>
        <a:p>
          <a:pPr marL="0" lvl="0" indent="0" algn="ctr" defTabSz="889000">
            <a:lnSpc>
              <a:spcPct val="90000"/>
            </a:lnSpc>
            <a:spcBef>
              <a:spcPct val="0"/>
            </a:spcBef>
            <a:spcAft>
              <a:spcPct val="35000"/>
            </a:spcAft>
            <a:buNone/>
          </a:pPr>
          <a:r>
            <a:rPr lang="es-CO" sz="2000" kern="1200" dirty="0">
              <a:solidFill>
                <a:prstClr val="black">
                  <a:hueOff val="0"/>
                  <a:satOff val="0"/>
                  <a:lumOff val="0"/>
                  <a:alphaOff val="0"/>
                </a:prstClr>
              </a:solidFill>
              <a:latin typeface="Modern Love" panose="04090805081005020601" pitchFamily="82" charset="0"/>
              <a:ea typeface="+mn-ea"/>
              <a:cs typeface="Andalus" panose="02020603050405020304" pitchFamily="18" charset="-78"/>
            </a:rPr>
            <a:t>Etapa Cero</a:t>
          </a:r>
        </a:p>
      </dgm:t>
    </dgm:pt>
    <dgm:pt modelId="{130949BD-582F-4437-8FB6-D879AB728A9D}" type="parTrans" cxnId="{66048CE9-20DE-47E4-8FD9-FEC7B2BA1E39}">
      <dgm:prSet/>
      <dgm:spPr/>
      <dgm:t>
        <a:bodyPr/>
        <a:lstStyle/>
        <a:p>
          <a:endParaRPr lang="es-CO"/>
        </a:p>
      </dgm:t>
    </dgm:pt>
    <dgm:pt modelId="{303DB776-14D9-4353-B7EB-47F0AFBFBB58}" type="sibTrans" cxnId="{66048CE9-20DE-47E4-8FD9-FEC7B2BA1E39}">
      <dgm:prSet/>
      <dgm:spPr/>
      <dgm:t>
        <a:bodyPr/>
        <a:lstStyle/>
        <a:p>
          <a:endParaRPr lang="es-CO"/>
        </a:p>
      </dgm:t>
    </dgm:pt>
    <dgm:pt modelId="{FFC8DD8B-46CB-4A0E-A53A-4321B08A1B18}">
      <dgm:prSet phldrT="[Texto]" custT="1"/>
      <dgm:spPr/>
      <dgm:t>
        <a:bodyPr/>
        <a:lstStyle/>
        <a:p>
          <a:pPr marL="0" lvl="0" indent="0" algn="ctr" defTabSz="889000">
            <a:lnSpc>
              <a:spcPct val="90000"/>
            </a:lnSpc>
            <a:spcBef>
              <a:spcPct val="0"/>
            </a:spcBef>
            <a:spcAft>
              <a:spcPct val="35000"/>
            </a:spcAft>
            <a:buNone/>
          </a:pPr>
          <a:r>
            <a:rPr lang="es-CO" sz="2000" kern="1200" dirty="0">
              <a:solidFill>
                <a:prstClr val="black">
                  <a:hueOff val="0"/>
                  <a:satOff val="0"/>
                  <a:lumOff val="0"/>
                  <a:alphaOff val="0"/>
                </a:prstClr>
              </a:solidFill>
              <a:latin typeface="Modern Love" panose="04090805081005020601" pitchFamily="82" charset="0"/>
              <a:ea typeface="+mn-ea"/>
              <a:cs typeface="Andalus" panose="02020603050405020304" pitchFamily="18" charset="-78"/>
            </a:rPr>
            <a:t>Segunda Etapa</a:t>
          </a:r>
        </a:p>
      </dgm:t>
    </dgm:pt>
    <dgm:pt modelId="{533B230F-5FC7-44A8-A265-7CBEABB46CC3}" type="parTrans" cxnId="{FF18F195-AA71-4896-A78E-97369680F927}">
      <dgm:prSet/>
      <dgm:spPr/>
      <dgm:t>
        <a:bodyPr/>
        <a:lstStyle/>
        <a:p>
          <a:endParaRPr lang="es-CO"/>
        </a:p>
      </dgm:t>
    </dgm:pt>
    <dgm:pt modelId="{67C507E7-BCD4-4A8D-A50B-0D3F954A1BBF}" type="sibTrans" cxnId="{FF18F195-AA71-4896-A78E-97369680F927}">
      <dgm:prSet/>
      <dgm:spPr/>
      <dgm:t>
        <a:bodyPr/>
        <a:lstStyle/>
        <a:p>
          <a:endParaRPr lang="es-CO"/>
        </a:p>
      </dgm:t>
    </dgm:pt>
    <dgm:pt modelId="{89FB2944-B153-4708-A7CA-483C5A986909}">
      <dgm:prSet phldrT="[Texto]" custT="1"/>
      <dgm:spPr/>
      <dgm:t>
        <a:bodyPr/>
        <a:lstStyle/>
        <a:p>
          <a:pPr marL="0" lvl="0" indent="0" algn="ctr" defTabSz="889000">
            <a:lnSpc>
              <a:spcPct val="90000"/>
            </a:lnSpc>
            <a:spcBef>
              <a:spcPct val="0"/>
            </a:spcBef>
            <a:spcAft>
              <a:spcPct val="35000"/>
            </a:spcAft>
            <a:buNone/>
          </a:pPr>
          <a:r>
            <a:rPr lang="es-CO" sz="2000" kern="1200" dirty="0">
              <a:solidFill>
                <a:prstClr val="black">
                  <a:hueOff val="0"/>
                  <a:satOff val="0"/>
                  <a:lumOff val="0"/>
                  <a:alphaOff val="0"/>
                </a:prstClr>
              </a:solidFill>
              <a:latin typeface="Modern Love" panose="04090805081005020601" pitchFamily="82" charset="0"/>
              <a:ea typeface="+mn-ea"/>
              <a:cs typeface="Andalus" panose="02020603050405020304" pitchFamily="18" charset="-78"/>
            </a:rPr>
            <a:t>Tercera Etapa</a:t>
          </a:r>
        </a:p>
      </dgm:t>
    </dgm:pt>
    <dgm:pt modelId="{6085A45E-E7FD-4BA3-817A-C3F47876FF24}" type="parTrans" cxnId="{847F0D42-AC4C-4704-A6B0-2CF4123EDA10}">
      <dgm:prSet/>
      <dgm:spPr/>
      <dgm:t>
        <a:bodyPr/>
        <a:lstStyle/>
        <a:p>
          <a:endParaRPr lang="es-CO"/>
        </a:p>
      </dgm:t>
    </dgm:pt>
    <dgm:pt modelId="{79DA7CF3-AFC2-4FD9-8911-4997110DA5D8}" type="sibTrans" cxnId="{847F0D42-AC4C-4704-A6B0-2CF4123EDA10}">
      <dgm:prSet/>
      <dgm:spPr/>
      <dgm:t>
        <a:bodyPr/>
        <a:lstStyle/>
        <a:p>
          <a:endParaRPr lang="es-CO"/>
        </a:p>
      </dgm:t>
    </dgm:pt>
    <dgm:pt modelId="{553DCC77-1C61-43E8-B025-6EEFAB95B352}">
      <dgm:prSet phldrT="[Texto]" custT="1"/>
      <dgm:spPr/>
      <dgm:t>
        <a:bodyPr/>
        <a:lstStyle/>
        <a:p>
          <a:pPr marL="0" lvl="0" indent="0" algn="ctr" defTabSz="889000">
            <a:lnSpc>
              <a:spcPct val="90000"/>
            </a:lnSpc>
            <a:spcBef>
              <a:spcPct val="0"/>
            </a:spcBef>
            <a:spcAft>
              <a:spcPct val="35000"/>
            </a:spcAft>
            <a:buNone/>
          </a:pPr>
          <a:r>
            <a:rPr lang="es-CO" sz="2000" kern="1200" dirty="0">
              <a:solidFill>
                <a:prstClr val="black">
                  <a:hueOff val="0"/>
                  <a:satOff val="0"/>
                  <a:lumOff val="0"/>
                  <a:alphaOff val="0"/>
                </a:prstClr>
              </a:solidFill>
              <a:latin typeface="Modern Love" panose="04090805081005020601" pitchFamily="82" charset="0"/>
              <a:ea typeface="+mn-ea"/>
              <a:cs typeface="Andalus" panose="02020603050405020304" pitchFamily="18" charset="-78"/>
            </a:rPr>
            <a:t>Primera Etapa</a:t>
          </a:r>
        </a:p>
      </dgm:t>
    </dgm:pt>
    <dgm:pt modelId="{6F1E0464-4BE0-4E78-9821-0CE3DBA30460}" type="parTrans" cxnId="{E6671EF1-1BE7-4682-BFAF-6CBC131DA73D}">
      <dgm:prSet/>
      <dgm:spPr/>
      <dgm:t>
        <a:bodyPr/>
        <a:lstStyle/>
        <a:p>
          <a:endParaRPr lang="es-CO"/>
        </a:p>
      </dgm:t>
    </dgm:pt>
    <dgm:pt modelId="{2F475A60-F31C-4E58-8E3C-B0476DF03770}" type="sibTrans" cxnId="{E6671EF1-1BE7-4682-BFAF-6CBC131DA73D}">
      <dgm:prSet/>
      <dgm:spPr/>
      <dgm:t>
        <a:bodyPr/>
        <a:lstStyle/>
        <a:p>
          <a:endParaRPr lang="es-CO"/>
        </a:p>
      </dgm:t>
    </dgm:pt>
    <dgm:pt modelId="{0D1E6204-A1F8-45AE-9136-4F74B0FE6D9B}">
      <dgm:prSet phldrT="[Texto]" custT="1"/>
      <dgm:spPr/>
      <dgm:t>
        <a:bodyPr/>
        <a:lstStyle/>
        <a:p>
          <a:r>
            <a:rPr lang="es-CO" sz="2000" dirty="0">
              <a:latin typeface="Modern Love" panose="04090805081005020601" pitchFamily="82" charset="0"/>
              <a:cs typeface="Andalus" panose="02020603050405020304" pitchFamily="18" charset="-78"/>
            </a:rPr>
            <a:t>Cuarta Etapa</a:t>
          </a:r>
        </a:p>
      </dgm:t>
    </dgm:pt>
    <dgm:pt modelId="{733F247E-131E-489E-AA12-2BBAABC2C9AB}" type="parTrans" cxnId="{3BCB1FEB-9428-44AC-A649-8D46CEABE8BB}">
      <dgm:prSet/>
      <dgm:spPr/>
      <dgm:t>
        <a:bodyPr/>
        <a:lstStyle/>
        <a:p>
          <a:endParaRPr lang="es-CO"/>
        </a:p>
      </dgm:t>
    </dgm:pt>
    <dgm:pt modelId="{56572239-A7E4-4FA1-B99E-7ED40F9772A3}" type="sibTrans" cxnId="{3BCB1FEB-9428-44AC-A649-8D46CEABE8BB}">
      <dgm:prSet/>
      <dgm:spPr/>
      <dgm:t>
        <a:bodyPr/>
        <a:lstStyle/>
        <a:p>
          <a:endParaRPr lang="es-CO"/>
        </a:p>
      </dgm:t>
    </dgm:pt>
    <dgm:pt modelId="{40F7A61A-FCD5-404A-A675-086901E9BBF9}" type="pres">
      <dgm:prSet presAssocID="{8008FFEF-83E7-49E4-961C-716CDC9D0D85}" presName="Name0" presStyleCnt="0">
        <dgm:presLayoutVars>
          <dgm:dir/>
          <dgm:resizeHandles val="exact"/>
        </dgm:presLayoutVars>
      </dgm:prSet>
      <dgm:spPr/>
    </dgm:pt>
    <dgm:pt modelId="{67C9C453-5641-4E42-BA1C-FD3CBDC4A941}" type="pres">
      <dgm:prSet presAssocID="{8008FFEF-83E7-49E4-961C-716CDC9D0D85}" presName="arrow" presStyleLbl="bgShp" presStyleIdx="0" presStyleCnt="1"/>
      <dgm:spPr/>
    </dgm:pt>
    <dgm:pt modelId="{E88297DA-78FA-4928-B2F3-08375B345FAD}" type="pres">
      <dgm:prSet presAssocID="{8008FFEF-83E7-49E4-961C-716CDC9D0D85}" presName="points" presStyleCnt="0"/>
      <dgm:spPr/>
    </dgm:pt>
    <dgm:pt modelId="{6921A8ED-73E9-4828-AA50-F06C99E1DE16}" type="pres">
      <dgm:prSet presAssocID="{A86FFF10-23CC-405F-8C6B-40578C8F2BDB}" presName="compositeA" presStyleCnt="0"/>
      <dgm:spPr/>
    </dgm:pt>
    <dgm:pt modelId="{CD46F99B-4339-4884-B696-749B5BF17373}" type="pres">
      <dgm:prSet presAssocID="{A86FFF10-23CC-405F-8C6B-40578C8F2BDB}" presName="textA" presStyleLbl="revTx" presStyleIdx="0" presStyleCnt="5">
        <dgm:presLayoutVars>
          <dgm:bulletEnabled val="1"/>
        </dgm:presLayoutVars>
      </dgm:prSet>
      <dgm:spPr/>
    </dgm:pt>
    <dgm:pt modelId="{A2B9DAFF-704D-461D-9807-4F40B90C66E9}" type="pres">
      <dgm:prSet presAssocID="{A86FFF10-23CC-405F-8C6B-40578C8F2BDB}" presName="circleA" presStyleLbl="node1" presStyleIdx="0" presStyleCnt="5"/>
      <dgm:spPr/>
    </dgm:pt>
    <dgm:pt modelId="{D94EB288-26B5-42F1-BCA7-D2B2B74895B2}" type="pres">
      <dgm:prSet presAssocID="{A86FFF10-23CC-405F-8C6B-40578C8F2BDB}" presName="spaceA" presStyleCnt="0"/>
      <dgm:spPr/>
    </dgm:pt>
    <dgm:pt modelId="{2CE9C9ED-B6EC-4923-BAAF-E5FB9BE6C011}" type="pres">
      <dgm:prSet presAssocID="{303DB776-14D9-4353-B7EB-47F0AFBFBB58}" presName="space" presStyleCnt="0"/>
      <dgm:spPr/>
    </dgm:pt>
    <dgm:pt modelId="{C215D2B8-1DBC-4878-998C-3E3EF8DC66DE}" type="pres">
      <dgm:prSet presAssocID="{553DCC77-1C61-43E8-B025-6EEFAB95B352}" presName="compositeB" presStyleCnt="0"/>
      <dgm:spPr/>
    </dgm:pt>
    <dgm:pt modelId="{D7849215-2CF4-45CE-96B5-FFA32DF87801}" type="pres">
      <dgm:prSet presAssocID="{553DCC77-1C61-43E8-B025-6EEFAB95B352}" presName="textB" presStyleLbl="revTx" presStyleIdx="1" presStyleCnt="5">
        <dgm:presLayoutVars>
          <dgm:bulletEnabled val="1"/>
        </dgm:presLayoutVars>
      </dgm:prSet>
      <dgm:spPr/>
    </dgm:pt>
    <dgm:pt modelId="{6E3305BD-C71B-446C-BE1B-1D2091EFD6F6}" type="pres">
      <dgm:prSet presAssocID="{553DCC77-1C61-43E8-B025-6EEFAB95B352}" presName="circleB" presStyleLbl="node1" presStyleIdx="1" presStyleCnt="5"/>
      <dgm:spPr/>
    </dgm:pt>
    <dgm:pt modelId="{770867D2-2E32-47E4-AD04-CA7791E6D360}" type="pres">
      <dgm:prSet presAssocID="{553DCC77-1C61-43E8-B025-6EEFAB95B352}" presName="spaceB" presStyleCnt="0"/>
      <dgm:spPr/>
    </dgm:pt>
    <dgm:pt modelId="{A41DA580-46E9-41F9-B5DD-A374DF1D174C}" type="pres">
      <dgm:prSet presAssocID="{2F475A60-F31C-4E58-8E3C-B0476DF03770}" presName="space" presStyleCnt="0"/>
      <dgm:spPr/>
    </dgm:pt>
    <dgm:pt modelId="{B1F36F67-5773-4935-8EB7-5EF7519D1B11}" type="pres">
      <dgm:prSet presAssocID="{FFC8DD8B-46CB-4A0E-A53A-4321B08A1B18}" presName="compositeA" presStyleCnt="0"/>
      <dgm:spPr/>
    </dgm:pt>
    <dgm:pt modelId="{7FFDA2A5-8228-4D6C-887A-D9156146687F}" type="pres">
      <dgm:prSet presAssocID="{FFC8DD8B-46CB-4A0E-A53A-4321B08A1B18}" presName="textA" presStyleLbl="revTx" presStyleIdx="2" presStyleCnt="5">
        <dgm:presLayoutVars>
          <dgm:bulletEnabled val="1"/>
        </dgm:presLayoutVars>
      </dgm:prSet>
      <dgm:spPr/>
    </dgm:pt>
    <dgm:pt modelId="{75595278-7396-451D-A3C0-6B92AF4C573C}" type="pres">
      <dgm:prSet presAssocID="{FFC8DD8B-46CB-4A0E-A53A-4321B08A1B18}" presName="circleA" presStyleLbl="node1" presStyleIdx="2" presStyleCnt="5"/>
      <dgm:spPr/>
    </dgm:pt>
    <dgm:pt modelId="{F1B661AE-A9C7-4348-89E8-309EA4226395}" type="pres">
      <dgm:prSet presAssocID="{FFC8DD8B-46CB-4A0E-A53A-4321B08A1B18}" presName="spaceA" presStyleCnt="0"/>
      <dgm:spPr/>
    </dgm:pt>
    <dgm:pt modelId="{C093FC59-9A6D-4B98-830F-FD7575715EDE}" type="pres">
      <dgm:prSet presAssocID="{67C507E7-BCD4-4A8D-A50B-0D3F954A1BBF}" presName="space" presStyleCnt="0"/>
      <dgm:spPr/>
    </dgm:pt>
    <dgm:pt modelId="{C32D1BAF-731F-48A0-ACB8-DF67C1C101C5}" type="pres">
      <dgm:prSet presAssocID="{89FB2944-B153-4708-A7CA-483C5A986909}" presName="compositeB" presStyleCnt="0"/>
      <dgm:spPr/>
    </dgm:pt>
    <dgm:pt modelId="{72994F3B-CE12-47F3-A2BF-CB557A580DDC}" type="pres">
      <dgm:prSet presAssocID="{89FB2944-B153-4708-A7CA-483C5A986909}" presName="textB" presStyleLbl="revTx" presStyleIdx="3" presStyleCnt="5">
        <dgm:presLayoutVars>
          <dgm:bulletEnabled val="1"/>
        </dgm:presLayoutVars>
      </dgm:prSet>
      <dgm:spPr/>
    </dgm:pt>
    <dgm:pt modelId="{F5725A26-1736-435B-8946-09D29D84B76E}" type="pres">
      <dgm:prSet presAssocID="{89FB2944-B153-4708-A7CA-483C5A986909}" presName="circleB" presStyleLbl="node1" presStyleIdx="3" presStyleCnt="5"/>
      <dgm:spPr/>
    </dgm:pt>
    <dgm:pt modelId="{DDCE0E09-5332-4B23-A691-87AC487860F4}" type="pres">
      <dgm:prSet presAssocID="{89FB2944-B153-4708-A7CA-483C5A986909}" presName="spaceB" presStyleCnt="0"/>
      <dgm:spPr/>
    </dgm:pt>
    <dgm:pt modelId="{083B27AC-5D56-4C31-B38A-50AFF4814D42}" type="pres">
      <dgm:prSet presAssocID="{79DA7CF3-AFC2-4FD9-8911-4997110DA5D8}" presName="space" presStyleCnt="0"/>
      <dgm:spPr/>
    </dgm:pt>
    <dgm:pt modelId="{C3042533-5219-4269-BF18-D1E208B23704}" type="pres">
      <dgm:prSet presAssocID="{0D1E6204-A1F8-45AE-9136-4F74B0FE6D9B}" presName="compositeA" presStyleCnt="0"/>
      <dgm:spPr/>
    </dgm:pt>
    <dgm:pt modelId="{C763F1E1-B3D1-4266-840B-06474F161AB6}" type="pres">
      <dgm:prSet presAssocID="{0D1E6204-A1F8-45AE-9136-4F74B0FE6D9B}" presName="textA" presStyleLbl="revTx" presStyleIdx="4" presStyleCnt="5">
        <dgm:presLayoutVars>
          <dgm:bulletEnabled val="1"/>
        </dgm:presLayoutVars>
      </dgm:prSet>
      <dgm:spPr/>
    </dgm:pt>
    <dgm:pt modelId="{E43CC8F5-AF5E-4529-AA25-F6CD3AA7C59B}" type="pres">
      <dgm:prSet presAssocID="{0D1E6204-A1F8-45AE-9136-4F74B0FE6D9B}" presName="circleA" presStyleLbl="node1" presStyleIdx="4" presStyleCnt="5"/>
      <dgm:spPr/>
    </dgm:pt>
    <dgm:pt modelId="{26F30212-693F-4F79-BFB0-A06F5CAC40AF}" type="pres">
      <dgm:prSet presAssocID="{0D1E6204-A1F8-45AE-9136-4F74B0FE6D9B}" presName="spaceA" presStyleCnt="0"/>
      <dgm:spPr/>
    </dgm:pt>
  </dgm:ptLst>
  <dgm:cxnLst>
    <dgm:cxn modelId="{D8CF3D34-74EA-4174-9101-B59AC70D736E}" type="presOf" srcId="{8008FFEF-83E7-49E4-961C-716CDC9D0D85}" destId="{40F7A61A-FCD5-404A-A675-086901E9BBF9}" srcOrd="0" destOrd="0" presId="urn:microsoft.com/office/officeart/2005/8/layout/hProcess11"/>
    <dgm:cxn modelId="{847F0D42-AC4C-4704-A6B0-2CF4123EDA10}" srcId="{8008FFEF-83E7-49E4-961C-716CDC9D0D85}" destId="{89FB2944-B153-4708-A7CA-483C5A986909}" srcOrd="3" destOrd="0" parTransId="{6085A45E-E7FD-4BA3-817A-C3F47876FF24}" sibTransId="{79DA7CF3-AFC2-4FD9-8911-4997110DA5D8}"/>
    <dgm:cxn modelId="{495C9642-AA71-4B79-A75D-1542176978DC}" type="presOf" srcId="{553DCC77-1C61-43E8-B025-6EEFAB95B352}" destId="{D7849215-2CF4-45CE-96B5-FFA32DF87801}" srcOrd="0" destOrd="0" presId="urn:microsoft.com/office/officeart/2005/8/layout/hProcess11"/>
    <dgm:cxn modelId="{C3FED959-460B-4BE1-9B98-F4C5C049FE79}" type="presOf" srcId="{FFC8DD8B-46CB-4A0E-A53A-4321B08A1B18}" destId="{7FFDA2A5-8228-4D6C-887A-D9156146687F}" srcOrd="0" destOrd="0" presId="urn:microsoft.com/office/officeart/2005/8/layout/hProcess11"/>
    <dgm:cxn modelId="{68046C8A-FF1A-472B-8CA7-9137B603881A}" type="presOf" srcId="{89FB2944-B153-4708-A7CA-483C5A986909}" destId="{72994F3B-CE12-47F3-A2BF-CB557A580DDC}" srcOrd="0" destOrd="0" presId="urn:microsoft.com/office/officeart/2005/8/layout/hProcess11"/>
    <dgm:cxn modelId="{C87E708C-F51E-4FC5-AB29-D5826101AD67}" type="presOf" srcId="{A86FFF10-23CC-405F-8C6B-40578C8F2BDB}" destId="{CD46F99B-4339-4884-B696-749B5BF17373}" srcOrd="0" destOrd="0" presId="urn:microsoft.com/office/officeart/2005/8/layout/hProcess11"/>
    <dgm:cxn modelId="{FF18F195-AA71-4896-A78E-97369680F927}" srcId="{8008FFEF-83E7-49E4-961C-716CDC9D0D85}" destId="{FFC8DD8B-46CB-4A0E-A53A-4321B08A1B18}" srcOrd="2" destOrd="0" parTransId="{533B230F-5FC7-44A8-A265-7CBEABB46CC3}" sibTransId="{67C507E7-BCD4-4A8D-A50B-0D3F954A1BBF}"/>
    <dgm:cxn modelId="{5D61D4CB-7A32-4400-A5E4-F335C55A207C}" type="presOf" srcId="{0D1E6204-A1F8-45AE-9136-4F74B0FE6D9B}" destId="{C763F1E1-B3D1-4266-840B-06474F161AB6}" srcOrd="0" destOrd="0" presId="urn:microsoft.com/office/officeart/2005/8/layout/hProcess11"/>
    <dgm:cxn modelId="{66048CE9-20DE-47E4-8FD9-FEC7B2BA1E39}" srcId="{8008FFEF-83E7-49E4-961C-716CDC9D0D85}" destId="{A86FFF10-23CC-405F-8C6B-40578C8F2BDB}" srcOrd="0" destOrd="0" parTransId="{130949BD-582F-4437-8FB6-D879AB728A9D}" sibTransId="{303DB776-14D9-4353-B7EB-47F0AFBFBB58}"/>
    <dgm:cxn modelId="{3BCB1FEB-9428-44AC-A649-8D46CEABE8BB}" srcId="{8008FFEF-83E7-49E4-961C-716CDC9D0D85}" destId="{0D1E6204-A1F8-45AE-9136-4F74B0FE6D9B}" srcOrd="4" destOrd="0" parTransId="{733F247E-131E-489E-AA12-2BBAABC2C9AB}" sibTransId="{56572239-A7E4-4FA1-B99E-7ED40F9772A3}"/>
    <dgm:cxn modelId="{E6671EF1-1BE7-4682-BFAF-6CBC131DA73D}" srcId="{8008FFEF-83E7-49E4-961C-716CDC9D0D85}" destId="{553DCC77-1C61-43E8-B025-6EEFAB95B352}" srcOrd="1" destOrd="0" parTransId="{6F1E0464-4BE0-4E78-9821-0CE3DBA30460}" sibTransId="{2F475A60-F31C-4E58-8E3C-B0476DF03770}"/>
    <dgm:cxn modelId="{D112D930-FD65-448F-BCF9-A65C41FA7840}" type="presParOf" srcId="{40F7A61A-FCD5-404A-A675-086901E9BBF9}" destId="{67C9C453-5641-4E42-BA1C-FD3CBDC4A941}" srcOrd="0" destOrd="0" presId="urn:microsoft.com/office/officeart/2005/8/layout/hProcess11"/>
    <dgm:cxn modelId="{40FEEDE6-EC0E-4676-B15C-C7D4EDE49315}" type="presParOf" srcId="{40F7A61A-FCD5-404A-A675-086901E9BBF9}" destId="{E88297DA-78FA-4928-B2F3-08375B345FAD}" srcOrd="1" destOrd="0" presId="urn:microsoft.com/office/officeart/2005/8/layout/hProcess11"/>
    <dgm:cxn modelId="{F7EED87C-F3E1-44D1-A843-6ACA32CB0DF2}" type="presParOf" srcId="{E88297DA-78FA-4928-B2F3-08375B345FAD}" destId="{6921A8ED-73E9-4828-AA50-F06C99E1DE16}" srcOrd="0" destOrd="0" presId="urn:microsoft.com/office/officeart/2005/8/layout/hProcess11"/>
    <dgm:cxn modelId="{BE220B5A-7117-4C99-8D8E-DD25D6AE38DB}" type="presParOf" srcId="{6921A8ED-73E9-4828-AA50-F06C99E1DE16}" destId="{CD46F99B-4339-4884-B696-749B5BF17373}" srcOrd="0" destOrd="0" presId="urn:microsoft.com/office/officeart/2005/8/layout/hProcess11"/>
    <dgm:cxn modelId="{50F7263A-63AE-4409-90E5-457DC098EB11}" type="presParOf" srcId="{6921A8ED-73E9-4828-AA50-F06C99E1DE16}" destId="{A2B9DAFF-704D-461D-9807-4F40B90C66E9}" srcOrd="1" destOrd="0" presId="urn:microsoft.com/office/officeart/2005/8/layout/hProcess11"/>
    <dgm:cxn modelId="{78F32ADC-3AA7-4572-A17E-46A40A9001AA}" type="presParOf" srcId="{6921A8ED-73E9-4828-AA50-F06C99E1DE16}" destId="{D94EB288-26B5-42F1-BCA7-D2B2B74895B2}" srcOrd="2" destOrd="0" presId="urn:microsoft.com/office/officeart/2005/8/layout/hProcess11"/>
    <dgm:cxn modelId="{B7739173-A949-4775-BBBC-32F6C72AD3C3}" type="presParOf" srcId="{E88297DA-78FA-4928-B2F3-08375B345FAD}" destId="{2CE9C9ED-B6EC-4923-BAAF-E5FB9BE6C011}" srcOrd="1" destOrd="0" presId="urn:microsoft.com/office/officeart/2005/8/layout/hProcess11"/>
    <dgm:cxn modelId="{34FADCD0-B5D6-4D45-A54B-2D31C7D9EE89}" type="presParOf" srcId="{E88297DA-78FA-4928-B2F3-08375B345FAD}" destId="{C215D2B8-1DBC-4878-998C-3E3EF8DC66DE}" srcOrd="2" destOrd="0" presId="urn:microsoft.com/office/officeart/2005/8/layout/hProcess11"/>
    <dgm:cxn modelId="{BC87E287-C7D8-41EA-97E4-73096E8275FE}" type="presParOf" srcId="{C215D2B8-1DBC-4878-998C-3E3EF8DC66DE}" destId="{D7849215-2CF4-45CE-96B5-FFA32DF87801}" srcOrd="0" destOrd="0" presId="urn:microsoft.com/office/officeart/2005/8/layout/hProcess11"/>
    <dgm:cxn modelId="{0647692A-7BE5-4CF0-8DC5-EEDD5A3E1F3F}" type="presParOf" srcId="{C215D2B8-1DBC-4878-998C-3E3EF8DC66DE}" destId="{6E3305BD-C71B-446C-BE1B-1D2091EFD6F6}" srcOrd="1" destOrd="0" presId="urn:microsoft.com/office/officeart/2005/8/layout/hProcess11"/>
    <dgm:cxn modelId="{3077477E-729B-4DE3-9E9C-9207132488D6}" type="presParOf" srcId="{C215D2B8-1DBC-4878-998C-3E3EF8DC66DE}" destId="{770867D2-2E32-47E4-AD04-CA7791E6D360}" srcOrd="2" destOrd="0" presId="urn:microsoft.com/office/officeart/2005/8/layout/hProcess11"/>
    <dgm:cxn modelId="{9458D991-65AE-4559-BDC9-954ACE6C664B}" type="presParOf" srcId="{E88297DA-78FA-4928-B2F3-08375B345FAD}" destId="{A41DA580-46E9-41F9-B5DD-A374DF1D174C}" srcOrd="3" destOrd="0" presId="urn:microsoft.com/office/officeart/2005/8/layout/hProcess11"/>
    <dgm:cxn modelId="{EB762B22-4946-4D4D-AE0D-2B7A5B61401C}" type="presParOf" srcId="{E88297DA-78FA-4928-B2F3-08375B345FAD}" destId="{B1F36F67-5773-4935-8EB7-5EF7519D1B11}" srcOrd="4" destOrd="0" presId="urn:microsoft.com/office/officeart/2005/8/layout/hProcess11"/>
    <dgm:cxn modelId="{98E25E9D-353A-4E86-86C1-8D3D48C0970D}" type="presParOf" srcId="{B1F36F67-5773-4935-8EB7-5EF7519D1B11}" destId="{7FFDA2A5-8228-4D6C-887A-D9156146687F}" srcOrd="0" destOrd="0" presId="urn:microsoft.com/office/officeart/2005/8/layout/hProcess11"/>
    <dgm:cxn modelId="{E9813CC9-02B2-41AF-8AC1-8995A65224D0}" type="presParOf" srcId="{B1F36F67-5773-4935-8EB7-5EF7519D1B11}" destId="{75595278-7396-451D-A3C0-6B92AF4C573C}" srcOrd="1" destOrd="0" presId="urn:microsoft.com/office/officeart/2005/8/layout/hProcess11"/>
    <dgm:cxn modelId="{1F7C0BC7-D5D2-4880-8294-40328BB3B28D}" type="presParOf" srcId="{B1F36F67-5773-4935-8EB7-5EF7519D1B11}" destId="{F1B661AE-A9C7-4348-89E8-309EA4226395}" srcOrd="2" destOrd="0" presId="urn:microsoft.com/office/officeart/2005/8/layout/hProcess11"/>
    <dgm:cxn modelId="{A7A88AAF-87E6-40E9-8E7A-3603535ACA22}" type="presParOf" srcId="{E88297DA-78FA-4928-B2F3-08375B345FAD}" destId="{C093FC59-9A6D-4B98-830F-FD7575715EDE}" srcOrd="5" destOrd="0" presId="urn:microsoft.com/office/officeart/2005/8/layout/hProcess11"/>
    <dgm:cxn modelId="{94A4F013-ED0E-4B5F-92F2-155786A924EA}" type="presParOf" srcId="{E88297DA-78FA-4928-B2F3-08375B345FAD}" destId="{C32D1BAF-731F-48A0-ACB8-DF67C1C101C5}" srcOrd="6" destOrd="0" presId="urn:microsoft.com/office/officeart/2005/8/layout/hProcess11"/>
    <dgm:cxn modelId="{3F94FABC-1B01-4BD5-A511-9137FF228E35}" type="presParOf" srcId="{C32D1BAF-731F-48A0-ACB8-DF67C1C101C5}" destId="{72994F3B-CE12-47F3-A2BF-CB557A580DDC}" srcOrd="0" destOrd="0" presId="urn:microsoft.com/office/officeart/2005/8/layout/hProcess11"/>
    <dgm:cxn modelId="{516001F9-68C1-4891-A713-9BF40E145649}" type="presParOf" srcId="{C32D1BAF-731F-48A0-ACB8-DF67C1C101C5}" destId="{F5725A26-1736-435B-8946-09D29D84B76E}" srcOrd="1" destOrd="0" presId="urn:microsoft.com/office/officeart/2005/8/layout/hProcess11"/>
    <dgm:cxn modelId="{BDD7BE80-52AA-43C3-AD8A-6E5C5ADB2A92}" type="presParOf" srcId="{C32D1BAF-731F-48A0-ACB8-DF67C1C101C5}" destId="{DDCE0E09-5332-4B23-A691-87AC487860F4}" srcOrd="2" destOrd="0" presId="urn:microsoft.com/office/officeart/2005/8/layout/hProcess11"/>
    <dgm:cxn modelId="{DC6CA3E3-CC68-4FD0-A8BA-3C8E69F6DDB3}" type="presParOf" srcId="{E88297DA-78FA-4928-B2F3-08375B345FAD}" destId="{083B27AC-5D56-4C31-B38A-50AFF4814D42}" srcOrd="7" destOrd="0" presId="urn:microsoft.com/office/officeart/2005/8/layout/hProcess11"/>
    <dgm:cxn modelId="{A22E4026-4745-48C1-8E85-C5268CF29B33}" type="presParOf" srcId="{E88297DA-78FA-4928-B2F3-08375B345FAD}" destId="{C3042533-5219-4269-BF18-D1E208B23704}" srcOrd="8" destOrd="0" presId="urn:microsoft.com/office/officeart/2005/8/layout/hProcess11"/>
    <dgm:cxn modelId="{AB367390-06F4-492A-BAB6-8F70420F0FFC}" type="presParOf" srcId="{C3042533-5219-4269-BF18-D1E208B23704}" destId="{C763F1E1-B3D1-4266-840B-06474F161AB6}" srcOrd="0" destOrd="0" presId="urn:microsoft.com/office/officeart/2005/8/layout/hProcess11"/>
    <dgm:cxn modelId="{7DE7407A-9DE0-4DD2-9CCA-6D79EB636074}" type="presParOf" srcId="{C3042533-5219-4269-BF18-D1E208B23704}" destId="{E43CC8F5-AF5E-4529-AA25-F6CD3AA7C59B}" srcOrd="1" destOrd="0" presId="urn:microsoft.com/office/officeart/2005/8/layout/hProcess11"/>
    <dgm:cxn modelId="{C184E364-A9AC-4798-8978-0DA7E91062CF}" type="presParOf" srcId="{C3042533-5219-4269-BF18-D1E208B23704}" destId="{26F30212-693F-4F79-BFB0-A06F5CAC40AF}" srcOrd="2" destOrd="0" presId="urn:microsoft.com/office/officeart/2005/8/layout/hProcess1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A2FAAF1-1DEE-4B94-9ABE-2D5B5C364FB2}" type="doc">
      <dgm:prSet loTypeId="urn:microsoft.com/office/officeart/2008/layout/PictureStrips" loCatId="list" qsTypeId="urn:microsoft.com/office/officeart/2005/8/quickstyle/3d1" qsCatId="3D" csTypeId="urn:microsoft.com/office/officeart/2005/8/colors/accent3_2" csCatId="accent3" phldr="1"/>
      <dgm:spPr/>
      <dgm:t>
        <a:bodyPr/>
        <a:lstStyle/>
        <a:p>
          <a:endParaRPr lang="es-CO"/>
        </a:p>
      </dgm:t>
    </dgm:pt>
    <dgm:pt modelId="{C7C0014C-3079-400C-AC6F-57696594BD38}">
      <dgm:prSet phldrT="[Texto]" custT="1"/>
      <dgm:spPr/>
      <dgm:t>
        <a:bodyPr/>
        <a:lstStyle/>
        <a:p>
          <a:pPr algn="just"/>
          <a:r>
            <a:rPr lang="es-CO" sz="1200" dirty="0">
              <a:latin typeface="Arial Narrow" panose="020B0606020202030204" pitchFamily="34" charset="0"/>
            </a:rPr>
            <a:t>Confinamiento total desde el 16 de marzo hasta el 25 de mayo de 2020 o hasta que el Gobierno Nacional levante la cuarentena y/o mientras dure la emergencia sanitaria.</a:t>
          </a:r>
          <a:endParaRPr lang="es-CO" sz="1200" dirty="0"/>
        </a:p>
      </dgm:t>
    </dgm:pt>
    <dgm:pt modelId="{3375517E-FEBC-4D39-ACCC-C811C0DDFA01}" type="parTrans" cxnId="{4793FA78-60DA-4FBD-A76B-DA43951442B7}">
      <dgm:prSet/>
      <dgm:spPr/>
      <dgm:t>
        <a:bodyPr/>
        <a:lstStyle/>
        <a:p>
          <a:endParaRPr lang="es-CO" sz="2000"/>
        </a:p>
      </dgm:t>
    </dgm:pt>
    <dgm:pt modelId="{84E47583-6ADC-4CB5-B956-FD8E00C86ED5}" type="sibTrans" cxnId="{4793FA78-60DA-4FBD-A76B-DA43951442B7}">
      <dgm:prSet/>
      <dgm:spPr/>
      <dgm:t>
        <a:bodyPr/>
        <a:lstStyle/>
        <a:p>
          <a:endParaRPr lang="es-CO" sz="2000"/>
        </a:p>
      </dgm:t>
    </dgm:pt>
    <dgm:pt modelId="{D582CD97-37B9-489A-8DB3-86C9CD90049A}">
      <dgm:prSet phldrT="[Texto]" custT="1"/>
      <dgm:spPr/>
      <dgm:t>
        <a:bodyPr/>
        <a:lstStyle/>
        <a:p>
          <a:pPr algn="just"/>
          <a:r>
            <a:rPr lang="es-CO" sz="1200" dirty="0">
              <a:latin typeface="Arial Narrow" panose="020B0606020202030204" pitchFamily="34" charset="0"/>
            </a:rPr>
            <a:t>Excepciones para actividades de archivo, notarias, bancos, entrega de inmuebles, soporte informático, conducción, ROM de emergencia, consulta de documentos físicos, pagos, caja menor. (49 autorizados)</a:t>
          </a:r>
          <a:endParaRPr lang="es-CO" sz="1200" dirty="0"/>
        </a:p>
      </dgm:t>
    </dgm:pt>
    <dgm:pt modelId="{6026D67B-E291-42DD-8139-2DDCFB1633F1}" type="parTrans" cxnId="{12E88BBE-510A-42E2-990E-19F655B9310A}">
      <dgm:prSet/>
      <dgm:spPr/>
      <dgm:t>
        <a:bodyPr/>
        <a:lstStyle/>
        <a:p>
          <a:endParaRPr lang="es-CO" sz="2000"/>
        </a:p>
      </dgm:t>
    </dgm:pt>
    <dgm:pt modelId="{F09F789A-77E0-4F16-A0B6-4E5EB0AE1C12}" type="sibTrans" cxnId="{12E88BBE-510A-42E2-990E-19F655B9310A}">
      <dgm:prSet/>
      <dgm:spPr/>
      <dgm:t>
        <a:bodyPr/>
        <a:lstStyle/>
        <a:p>
          <a:endParaRPr lang="es-CO" sz="2000"/>
        </a:p>
      </dgm:t>
    </dgm:pt>
    <dgm:pt modelId="{77F04192-4A5D-460E-986D-D82E7DA4DA8F}">
      <dgm:prSet phldrT="[Texto]" custT="1"/>
      <dgm:spPr/>
      <dgm:t>
        <a:bodyPr/>
        <a:lstStyle/>
        <a:p>
          <a:pPr algn="just"/>
          <a:r>
            <a:rPr lang="es-CO" sz="1200" dirty="0">
              <a:latin typeface="Arial Narrow" panose="020B0606020202030204" pitchFamily="34" charset="0"/>
            </a:rPr>
            <a:t>Control de actividades semanales a través del  </a:t>
          </a:r>
          <a:r>
            <a:rPr lang="es-CO" sz="1200" dirty="0">
              <a:hlinkClick xmlns:r="http://schemas.openxmlformats.org/officeDocument/2006/relationships" r:id="rId1"/>
            </a:rPr>
            <a:t>F-GT1-330 Formato Informe plan de trabajo en casa </a:t>
          </a:r>
          <a:endParaRPr lang="es-CO" sz="1200" dirty="0"/>
        </a:p>
      </dgm:t>
    </dgm:pt>
    <dgm:pt modelId="{00999CB3-566A-4341-A6F6-48312C5697E2}" type="parTrans" cxnId="{81C185BA-EC39-41B5-AC2F-33370BC6A627}">
      <dgm:prSet/>
      <dgm:spPr/>
      <dgm:t>
        <a:bodyPr/>
        <a:lstStyle/>
        <a:p>
          <a:endParaRPr lang="es-CO" sz="2000"/>
        </a:p>
      </dgm:t>
    </dgm:pt>
    <dgm:pt modelId="{879D8C04-7CAD-4530-B4BB-6FE3B2FCB7E8}" type="sibTrans" cxnId="{81C185BA-EC39-41B5-AC2F-33370BC6A627}">
      <dgm:prSet/>
      <dgm:spPr/>
      <dgm:t>
        <a:bodyPr/>
        <a:lstStyle/>
        <a:p>
          <a:endParaRPr lang="es-CO" sz="2000"/>
        </a:p>
      </dgm:t>
    </dgm:pt>
    <dgm:pt modelId="{14150479-E0B3-401A-BE84-946B390B8822}">
      <dgm:prSet phldrT="[Texto]" custT="1"/>
      <dgm:spPr/>
      <dgm:t>
        <a:bodyPr/>
        <a:lstStyle/>
        <a:p>
          <a:r>
            <a:rPr lang="es-CO" sz="1200" dirty="0">
              <a:latin typeface="Arial Narrow" panose="020B0606020202030204" pitchFamily="34" charset="0"/>
            </a:rPr>
            <a:t>Guía de trabajo en casa, protocolos de limpieza y lavado de manos, higiene postural, etc.</a:t>
          </a:r>
        </a:p>
      </dgm:t>
    </dgm:pt>
    <dgm:pt modelId="{424398EF-C579-4ACE-8E5D-E7B29A82D218}" type="parTrans" cxnId="{588F06A0-D8FF-47B9-AF77-651CB5812579}">
      <dgm:prSet/>
      <dgm:spPr/>
      <dgm:t>
        <a:bodyPr/>
        <a:lstStyle/>
        <a:p>
          <a:endParaRPr lang="es-CO" sz="2000"/>
        </a:p>
      </dgm:t>
    </dgm:pt>
    <dgm:pt modelId="{06927BE5-0EFD-49BE-BDC3-C139BEABA67B}" type="sibTrans" cxnId="{588F06A0-D8FF-47B9-AF77-651CB5812579}">
      <dgm:prSet/>
      <dgm:spPr/>
      <dgm:t>
        <a:bodyPr/>
        <a:lstStyle/>
        <a:p>
          <a:endParaRPr lang="es-CO" sz="2000"/>
        </a:p>
      </dgm:t>
    </dgm:pt>
    <dgm:pt modelId="{939F2226-541D-4EBF-85E1-F76B359E8968}">
      <dgm:prSet phldrT="[Texto]" custT="1"/>
      <dgm:spPr/>
      <dgm:t>
        <a:bodyPr/>
        <a:lstStyle/>
        <a:p>
          <a:pPr algn="just"/>
          <a:r>
            <a:rPr lang="es-CO" sz="1200" dirty="0">
              <a:latin typeface="Arial Narrow" panose="020B0606020202030204" pitchFamily="34" charset="0"/>
            </a:rPr>
            <a:t>Movilización en transporte asignado por la Entidad y/o del autorizado, en horario laboral de 7:30 a 4:30 p.m. en un solo turno.</a:t>
          </a:r>
          <a:endParaRPr lang="es-CO" sz="1200" dirty="0"/>
        </a:p>
      </dgm:t>
    </dgm:pt>
    <dgm:pt modelId="{FF0868CD-D81C-47E0-B82C-3722D6401316}" type="parTrans" cxnId="{8786E481-7437-40F8-A398-356175D435E0}">
      <dgm:prSet/>
      <dgm:spPr/>
      <dgm:t>
        <a:bodyPr/>
        <a:lstStyle/>
        <a:p>
          <a:endParaRPr lang="es-CO" sz="2000"/>
        </a:p>
      </dgm:t>
    </dgm:pt>
    <dgm:pt modelId="{2706E792-F981-47C0-8260-B937134E9640}" type="sibTrans" cxnId="{8786E481-7437-40F8-A398-356175D435E0}">
      <dgm:prSet/>
      <dgm:spPr/>
      <dgm:t>
        <a:bodyPr/>
        <a:lstStyle/>
        <a:p>
          <a:endParaRPr lang="es-CO" sz="2000"/>
        </a:p>
      </dgm:t>
    </dgm:pt>
    <dgm:pt modelId="{2D9EDD20-E2C4-4323-B233-D46AD2001630}">
      <dgm:prSet phldrT="[Texto]" custT="1"/>
      <dgm:spPr/>
      <dgm:t>
        <a:bodyPr/>
        <a:lstStyle/>
        <a:p>
          <a:pPr algn="just"/>
          <a:r>
            <a:rPr lang="es-CO" sz="1200" dirty="0">
              <a:latin typeface="Arial Narrow" panose="020B0606020202030204" pitchFamily="34" charset="0"/>
            </a:rPr>
            <a:t>Caracterización y seguimiento a casos de morbilidades preexistentes o patologías de base identificadas como factores de riesgo para COVID-19 y demás condiciones de vulnerabilidad.</a:t>
          </a:r>
          <a:endParaRPr lang="es-CO" sz="1200" dirty="0"/>
        </a:p>
      </dgm:t>
    </dgm:pt>
    <dgm:pt modelId="{C34347DF-409B-44A2-AFE5-0496EEED2C72}" type="parTrans" cxnId="{4849EC00-C26C-496A-92EA-70505F8D2D96}">
      <dgm:prSet/>
      <dgm:spPr/>
      <dgm:t>
        <a:bodyPr/>
        <a:lstStyle/>
        <a:p>
          <a:endParaRPr lang="es-CO" sz="2000"/>
        </a:p>
      </dgm:t>
    </dgm:pt>
    <dgm:pt modelId="{2F42005F-1F52-4486-AC1C-FE3FBBEE20A7}" type="sibTrans" cxnId="{4849EC00-C26C-496A-92EA-70505F8D2D96}">
      <dgm:prSet/>
      <dgm:spPr/>
      <dgm:t>
        <a:bodyPr/>
        <a:lstStyle/>
        <a:p>
          <a:endParaRPr lang="es-CO" sz="2000"/>
        </a:p>
      </dgm:t>
    </dgm:pt>
    <dgm:pt modelId="{292204DC-BAAA-4613-AE22-257815F8187D}">
      <dgm:prSet phldrT="[Texto]" custT="1"/>
      <dgm:spPr/>
      <dgm:t>
        <a:bodyPr/>
        <a:lstStyle/>
        <a:p>
          <a:pPr algn="just"/>
          <a:r>
            <a:rPr lang="es-CO" sz="1200" dirty="0">
              <a:latin typeface="Arial Narrow" panose="020B0606020202030204" pitchFamily="34" charset="0"/>
            </a:rPr>
            <a:t>Reuniones y capacitaciones virtuales. Soporte y conexión VPN - OGI </a:t>
          </a:r>
          <a:endParaRPr lang="es-CO" sz="1200" dirty="0"/>
        </a:p>
      </dgm:t>
    </dgm:pt>
    <dgm:pt modelId="{4C708345-8E54-46A3-A164-B04732ECBB30}" type="parTrans" cxnId="{763EEB82-33E5-462A-ACD5-12ED7286DDD4}">
      <dgm:prSet/>
      <dgm:spPr/>
      <dgm:t>
        <a:bodyPr/>
        <a:lstStyle/>
        <a:p>
          <a:endParaRPr lang="es-CO" sz="2000"/>
        </a:p>
      </dgm:t>
    </dgm:pt>
    <dgm:pt modelId="{504D52F7-2713-49B4-9525-A78B463FA373}" type="sibTrans" cxnId="{763EEB82-33E5-462A-ACD5-12ED7286DDD4}">
      <dgm:prSet/>
      <dgm:spPr/>
      <dgm:t>
        <a:bodyPr/>
        <a:lstStyle/>
        <a:p>
          <a:endParaRPr lang="es-CO" sz="2000"/>
        </a:p>
      </dgm:t>
    </dgm:pt>
    <dgm:pt modelId="{0FA65A6E-B5C4-479B-AAA3-0CC18D10E5C6}">
      <dgm:prSet phldrT="[Texto]" custT="1"/>
      <dgm:spPr/>
      <dgm:t>
        <a:bodyPr/>
        <a:lstStyle/>
        <a:p>
          <a:pPr algn="just"/>
          <a:r>
            <a:rPr lang="es-CO" sz="1200" dirty="0">
              <a:latin typeface="Arial Narrow" panose="020B0606020202030204" pitchFamily="34" charset="0"/>
            </a:rPr>
            <a:t>Entrega y uso de elementos de protección personal</a:t>
          </a:r>
          <a:endParaRPr lang="es-CO" sz="1200" dirty="0"/>
        </a:p>
      </dgm:t>
    </dgm:pt>
    <dgm:pt modelId="{F903C398-DE19-42E5-BD0E-4EA9CAD30362}" type="parTrans" cxnId="{01BF1F54-BCA3-4A48-95FA-362983046AA7}">
      <dgm:prSet/>
      <dgm:spPr/>
      <dgm:t>
        <a:bodyPr/>
        <a:lstStyle/>
        <a:p>
          <a:endParaRPr lang="es-CO" sz="2000"/>
        </a:p>
      </dgm:t>
    </dgm:pt>
    <dgm:pt modelId="{C8588EF4-EAA7-4B66-B0F5-F673EBA0A5AA}" type="sibTrans" cxnId="{01BF1F54-BCA3-4A48-95FA-362983046AA7}">
      <dgm:prSet/>
      <dgm:spPr/>
      <dgm:t>
        <a:bodyPr/>
        <a:lstStyle/>
        <a:p>
          <a:endParaRPr lang="es-CO" sz="2000"/>
        </a:p>
      </dgm:t>
    </dgm:pt>
    <dgm:pt modelId="{27FD3440-758C-46C8-8C4B-77EE41C2B0CF}">
      <dgm:prSet phldrT="[Texto]" custT="1"/>
      <dgm:spPr/>
      <dgm:t>
        <a:bodyPr/>
        <a:lstStyle/>
        <a:p>
          <a:pPr algn="just"/>
          <a:r>
            <a:rPr lang="es-CO" sz="1200" dirty="0">
              <a:latin typeface="Arial Narrow" panose="020B0606020202030204" pitchFamily="34" charset="0"/>
            </a:rPr>
            <a:t>Monitoreo a población autorizada para circulación.</a:t>
          </a:r>
          <a:endParaRPr lang="es-CO" sz="1200" dirty="0"/>
        </a:p>
      </dgm:t>
    </dgm:pt>
    <dgm:pt modelId="{C6B20FA9-D061-4671-B973-84636B5A5EA5}" type="parTrans" cxnId="{CC53D630-8BAA-4689-962B-056407C443B9}">
      <dgm:prSet/>
      <dgm:spPr/>
      <dgm:t>
        <a:bodyPr/>
        <a:lstStyle/>
        <a:p>
          <a:endParaRPr lang="es-CO" sz="2000"/>
        </a:p>
      </dgm:t>
    </dgm:pt>
    <dgm:pt modelId="{E0A4F0C7-7715-4448-BC82-845133DF1EF4}" type="sibTrans" cxnId="{CC53D630-8BAA-4689-962B-056407C443B9}">
      <dgm:prSet/>
      <dgm:spPr/>
      <dgm:t>
        <a:bodyPr/>
        <a:lstStyle/>
        <a:p>
          <a:endParaRPr lang="es-CO" sz="2000"/>
        </a:p>
      </dgm:t>
    </dgm:pt>
    <dgm:pt modelId="{463D0BF6-A11F-4310-98D5-F36B4813CD01}">
      <dgm:prSet phldrT="[Texto]" custT="1"/>
      <dgm:spPr/>
      <dgm:t>
        <a:bodyPr/>
        <a:lstStyle/>
        <a:p>
          <a:pPr algn="just"/>
          <a:r>
            <a:rPr lang="es-CO" sz="1200" dirty="0">
              <a:latin typeface="Arial Narrow" panose="020B0606020202030204" pitchFamily="34" charset="0"/>
            </a:rPr>
            <a:t>Ajuste permanente de acuerdo con los lineamientos del Gobierno o necesidades de SAE.</a:t>
          </a:r>
          <a:endParaRPr lang="es-CO" sz="1200" dirty="0"/>
        </a:p>
      </dgm:t>
    </dgm:pt>
    <dgm:pt modelId="{03E84D0C-62D7-4C80-92DC-B2A9B3969F3E}" type="parTrans" cxnId="{1C1AD287-F43B-460C-B6B9-C512C053A54F}">
      <dgm:prSet/>
      <dgm:spPr/>
      <dgm:t>
        <a:bodyPr/>
        <a:lstStyle/>
        <a:p>
          <a:endParaRPr lang="es-CO" sz="2000"/>
        </a:p>
      </dgm:t>
    </dgm:pt>
    <dgm:pt modelId="{04C8866D-0D78-4DC4-8670-23BA94411BB0}" type="sibTrans" cxnId="{1C1AD287-F43B-460C-B6B9-C512C053A54F}">
      <dgm:prSet/>
      <dgm:spPr/>
      <dgm:t>
        <a:bodyPr/>
        <a:lstStyle/>
        <a:p>
          <a:endParaRPr lang="es-CO" sz="2000"/>
        </a:p>
      </dgm:t>
    </dgm:pt>
    <dgm:pt modelId="{9731ADEA-8E16-4F4D-827B-CEB2A61E67D4}">
      <dgm:prSet phldrT="[Texto]" custT="1"/>
      <dgm:spPr/>
      <dgm:t>
        <a:bodyPr/>
        <a:lstStyle/>
        <a:p>
          <a:pPr marL="0" lvl="0" indent="0" algn="just" defTabSz="533400">
            <a:lnSpc>
              <a:spcPct val="90000"/>
            </a:lnSpc>
            <a:spcBef>
              <a:spcPct val="0"/>
            </a:spcBef>
            <a:spcAft>
              <a:spcPct val="35000"/>
            </a:spcAft>
            <a:buFont typeface="Wingdings" panose="05000000000000000000" pitchFamily="2" charset="2"/>
            <a:buNone/>
          </a:pPr>
          <a:r>
            <a:rPr lang="es-ES" sz="1200" kern="1200" dirty="0">
              <a:solidFill>
                <a:prstClr val="black">
                  <a:hueOff val="0"/>
                  <a:satOff val="0"/>
                  <a:lumOff val="0"/>
                  <a:alphaOff val="0"/>
                </a:prstClr>
              </a:solidFill>
              <a:latin typeface="Arial Narrow" panose="020B0606020202030204" pitchFamily="34" charset="0"/>
              <a:ea typeface="+mn-ea"/>
              <a:cs typeface="+mn-cs"/>
            </a:rPr>
            <a:t>Estrategias con la oficina de comunicaciones para promover el respecto a la jornada laboral y armonizar la vida laboral con la personal y familiar.</a:t>
          </a:r>
          <a:endParaRPr lang="es-CO" sz="1200" kern="1200" dirty="0">
            <a:solidFill>
              <a:prstClr val="black">
                <a:hueOff val="0"/>
                <a:satOff val="0"/>
                <a:lumOff val="0"/>
                <a:alphaOff val="0"/>
              </a:prstClr>
            </a:solidFill>
            <a:latin typeface="Arial Narrow" panose="020B0606020202030204" pitchFamily="34" charset="0"/>
            <a:ea typeface="+mn-ea"/>
            <a:cs typeface="+mn-cs"/>
          </a:endParaRPr>
        </a:p>
      </dgm:t>
    </dgm:pt>
    <dgm:pt modelId="{09924762-2051-4F50-8457-D0FC21A09150}" type="parTrans" cxnId="{C9E5E440-849D-443B-B4BD-3DD97EC7635B}">
      <dgm:prSet/>
      <dgm:spPr/>
      <dgm:t>
        <a:bodyPr/>
        <a:lstStyle/>
        <a:p>
          <a:endParaRPr lang="es-CO" sz="2000"/>
        </a:p>
      </dgm:t>
    </dgm:pt>
    <dgm:pt modelId="{0624B10D-1582-48EE-AF45-65A23238DFAD}" type="sibTrans" cxnId="{C9E5E440-849D-443B-B4BD-3DD97EC7635B}">
      <dgm:prSet/>
      <dgm:spPr/>
      <dgm:t>
        <a:bodyPr/>
        <a:lstStyle/>
        <a:p>
          <a:endParaRPr lang="es-CO" sz="2000"/>
        </a:p>
      </dgm:t>
    </dgm:pt>
    <dgm:pt modelId="{B717AEBA-6EEB-47F7-92F5-89D54FE0FD30}">
      <dgm:prSet phldrT="[Texto]" custT="1"/>
      <dgm:spPr/>
      <dgm:t>
        <a:bodyPr/>
        <a:lstStyle/>
        <a:p>
          <a:pPr algn="just"/>
          <a:r>
            <a:rPr lang="es-CO" sz="1200" dirty="0">
              <a:latin typeface="Arial Narrow" panose="020B0606020202030204" pitchFamily="34" charset="0"/>
            </a:rPr>
            <a:t>Adaptación de procedimientos y funciones con la Oficina Asesora de Planeación. </a:t>
          </a:r>
        </a:p>
      </dgm:t>
    </dgm:pt>
    <dgm:pt modelId="{63BD4BE9-E761-4BF8-9B65-F1F3612652F4}" type="parTrans" cxnId="{64ABFFC4-86EC-4065-8E9E-CFBC3ED94196}">
      <dgm:prSet/>
      <dgm:spPr/>
      <dgm:t>
        <a:bodyPr/>
        <a:lstStyle/>
        <a:p>
          <a:endParaRPr lang="es-CO"/>
        </a:p>
      </dgm:t>
    </dgm:pt>
    <dgm:pt modelId="{AE236F29-4A37-439E-8CA7-262E80ACEABD}" type="sibTrans" cxnId="{64ABFFC4-86EC-4065-8E9E-CFBC3ED94196}">
      <dgm:prSet/>
      <dgm:spPr/>
      <dgm:t>
        <a:bodyPr/>
        <a:lstStyle/>
        <a:p>
          <a:endParaRPr lang="es-CO"/>
        </a:p>
      </dgm:t>
    </dgm:pt>
    <dgm:pt modelId="{67B2A2E8-E1AA-4488-BD65-327016C93C57}" type="pres">
      <dgm:prSet presAssocID="{1A2FAAF1-1DEE-4B94-9ABE-2D5B5C364FB2}" presName="Name0" presStyleCnt="0">
        <dgm:presLayoutVars>
          <dgm:dir/>
          <dgm:resizeHandles val="exact"/>
        </dgm:presLayoutVars>
      </dgm:prSet>
      <dgm:spPr/>
    </dgm:pt>
    <dgm:pt modelId="{6EF015C2-4F29-4C8A-9500-50E30EF9993B}" type="pres">
      <dgm:prSet presAssocID="{C7C0014C-3079-400C-AC6F-57696594BD38}" presName="composite" presStyleCnt="0"/>
      <dgm:spPr/>
    </dgm:pt>
    <dgm:pt modelId="{E3ADB5BA-4517-4A92-B136-1E142B7BB88F}" type="pres">
      <dgm:prSet presAssocID="{C7C0014C-3079-400C-AC6F-57696594BD38}" presName="rect1" presStyleLbl="trAlignAcc1" presStyleIdx="0" presStyleCnt="12">
        <dgm:presLayoutVars>
          <dgm:bulletEnabled val="1"/>
        </dgm:presLayoutVars>
      </dgm:prSet>
      <dgm:spPr/>
    </dgm:pt>
    <dgm:pt modelId="{08A1AB76-8EE8-415A-AFD2-B90825C25DB3}" type="pres">
      <dgm:prSet presAssocID="{C7C0014C-3079-400C-AC6F-57696594BD38}" presName="rect2" presStyleLbl="fgImgPlace1" presStyleIdx="0" presStyleCnt="12"/>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l="-25000" r="-25000"/>
          </a:stretch>
        </a:blipFill>
      </dgm:spPr>
      <dgm:extLst>
        <a:ext uri="{E40237B7-FDA0-4F09-8148-C483321AD2D9}">
          <dgm14:cNvPr xmlns:dgm14="http://schemas.microsoft.com/office/drawing/2010/diagram" id="0" name="" descr="Casa"/>
        </a:ext>
      </dgm:extLst>
    </dgm:pt>
    <dgm:pt modelId="{54A33953-7C86-4F06-B759-163732B63A6F}" type="pres">
      <dgm:prSet presAssocID="{84E47583-6ADC-4CB5-B956-FD8E00C86ED5}" presName="sibTrans" presStyleCnt="0"/>
      <dgm:spPr/>
    </dgm:pt>
    <dgm:pt modelId="{183BE068-A790-486A-AB70-B8FA5BB672D9}" type="pres">
      <dgm:prSet presAssocID="{D582CD97-37B9-489A-8DB3-86C9CD90049A}" presName="composite" presStyleCnt="0"/>
      <dgm:spPr/>
    </dgm:pt>
    <dgm:pt modelId="{A803A0CA-3A39-4987-8391-E34F822893BA}" type="pres">
      <dgm:prSet presAssocID="{D582CD97-37B9-489A-8DB3-86C9CD90049A}" presName="rect1" presStyleLbl="trAlignAcc1" presStyleIdx="1" presStyleCnt="12">
        <dgm:presLayoutVars>
          <dgm:bulletEnabled val="1"/>
        </dgm:presLayoutVars>
      </dgm:prSet>
      <dgm:spPr/>
    </dgm:pt>
    <dgm:pt modelId="{48E33201-E78B-4DD2-99B2-DD64315D7397}" type="pres">
      <dgm:prSet presAssocID="{D582CD97-37B9-489A-8DB3-86C9CD90049A}" presName="rect2" presStyleLbl="fgImgPlace1" presStyleIdx="1" presStyleCnt="12"/>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l="-25000" r="-25000"/>
          </a:stretch>
        </a:blipFill>
      </dgm:spPr>
      <dgm:extLst>
        <a:ext uri="{E40237B7-FDA0-4F09-8148-C483321AD2D9}">
          <dgm14:cNvPr xmlns:dgm14="http://schemas.microsoft.com/office/drawing/2010/diagram" id="0" name="" descr="Fábrica"/>
        </a:ext>
      </dgm:extLst>
    </dgm:pt>
    <dgm:pt modelId="{D4E463AE-8068-4F1C-A1F4-DD69EEFED72E}" type="pres">
      <dgm:prSet presAssocID="{F09F789A-77E0-4F16-A0B6-4E5EB0AE1C12}" presName="sibTrans" presStyleCnt="0"/>
      <dgm:spPr/>
    </dgm:pt>
    <dgm:pt modelId="{7600142B-2E2F-4EB0-807E-7D8782825BAE}" type="pres">
      <dgm:prSet presAssocID="{77F04192-4A5D-460E-986D-D82E7DA4DA8F}" presName="composite" presStyleCnt="0"/>
      <dgm:spPr/>
    </dgm:pt>
    <dgm:pt modelId="{8AAE5B9F-A418-4065-9A61-C5B1AFDB685A}" type="pres">
      <dgm:prSet presAssocID="{77F04192-4A5D-460E-986D-D82E7DA4DA8F}" presName="rect1" presStyleLbl="trAlignAcc1" presStyleIdx="2" presStyleCnt="12">
        <dgm:presLayoutVars>
          <dgm:bulletEnabled val="1"/>
        </dgm:presLayoutVars>
      </dgm:prSet>
      <dgm:spPr/>
    </dgm:pt>
    <dgm:pt modelId="{539F68DD-4B29-44B2-9E32-AC89B8576573}" type="pres">
      <dgm:prSet presAssocID="{77F04192-4A5D-460E-986D-D82E7DA4DA8F}" presName="rect2" presStyleLbl="fgImgPlace1" presStyleIdx="2" presStyleCnt="12"/>
      <dgm:spPr>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l="-25000" r="-25000"/>
          </a:stretch>
        </a:blipFill>
      </dgm:spPr>
      <dgm:extLst>
        <a:ext uri="{E40237B7-FDA0-4F09-8148-C483321AD2D9}">
          <dgm14:cNvPr xmlns:dgm14="http://schemas.microsoft.com/office/drawing/2010/diagram" id="0" name="" descr="Lista de comprobación RTL"/>
        </a:ext>
      </dgm:extLst>
    </dgm:pt>
    <dgm:pt modelId="{5CE303DF-A9BB-4835-B904-7FEC603FA925}" type="pres">
      <dgm:prSet presAssocID="{879D8C04-7CAD-4530-B4BB-6FE3B2FCB7E8}" presName="sibTrans" presStyleCnt="0"/>
      <dgm:spPr/>
    </dgm:pt>
    <dgm:pt modelId="{A7DDEA5D-5BD6-4B0C-BBCE-7CAAA2E1E27F}" type="pres">
      <dgm:prSet presAssocID="{14150479-E0B3-401A-BE84-946B390B8822}" presName="composite" presStyleCnt="0"/>
      <dgm:spPr/>
    </dgm:pt>
    <dgm:pt modelId="{20AE7F6D-2332-4645-AEBE-22FBAC0CBDC3}" type="pres">
      <dgm:prSet presAssocID="{14150479-E0B3-401A-BE84-946B390B8822}" presName="rect1" presStyleLbl="trAlignAcc1" presStyleIdx="3" presStyleCnt="12">
        <dgm:presLayoutVars>
          <dgm:bulletEnabled val="1"/>
        </dgm:presLayoutVars>
      </dgm:prSet>
      <dgm:spPr/>
    </dgm:pt>
    <dgm:pt modelId="{0668D179-E5A8-41D5-BBDA-DC0BE8F9794E}" type="pres">
      <dgm:prSet presAssocID="{14150479-E0B3-401A-BE84-946B390B8822}" presName="rect2" presStyleLbl="fgImgPlace1" presStyleIdx="3" presStyleCnt="12"/>
      <dgm:spPr>
        <a:blipFill>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l="-25000" r="-25000"/>
          </a:stretch>
        </a:blipFill>
      </dgm:spPr>
      <dgm:extLst>
        <a:ext uri="{E40237B7-FDA0-4F09-8148-C483321AD2D9}">
          <dgm14:cNvPr xmlns:dgm14="http://schemas.microsoft.com/office/drawing/2010/diagram" id="0" name="" descr="Lista"/>
        </a:ext>
      </dgm:extLst>
    </dgm:pt>
    <dgm:pt modelId="{CE055151-4535-4F72-83E6-685B07B96B3D}" type="pres">
      <dgm:prSet presAssocID="{06927BE5-0EFD-49BE-BDC3-C139BEABA67B}" presName="sibTrans" presStyleCnt="0"/>
      <dgm:spPr/>
    </dgm:pt>
    <dgm:pt modelId="{9C39B0BA-C7F0-489B-8170-C11001C52327}" type="pres">
      <dgm:prSet presAssocID="{B717AEBA-6EEB-47F7-92F5-89D54FE0FD30}" presName="composite" presStyleCnt="0"/>
      <dgm:spPr/>
    </dgm:pt>
    <dgm:pt modelId="{FA1FC093-EDBA-49F6-B208-BC58EEF2960B}" type="pres">
      <dgm:prSet presAssocID="{B717AEBA-6EEB-47F7-92F5-89D54FE0FD30}" presName="rect1" presStyleLbl="trAlignAcc1" presStyleIdx="4" presStyleCnt="12">
        <dgm:presLayoutVars>
          <dgm:bulletEnabled val="1"/>
        </dgm:presLayoutVars>
      </dgm:prSet>
      <dgm:spPr/>
    </dgm:pt>
    <dgm:pt modelId="{1A1E450F-EFCE-41E2-A04B-4AED39DD81E1}" type="pres">
      <dgm:prSet presAssocID="{B717AEBA-6EEB-47F7-92F5-89D54FE0FD30}" presName="rect2" presStyleLbl="fgImgPlace1" presStyleIdx="4" presStyleCnt="12"/>
      <dgm:spPr>
        <a:blipFill>
          <a:blip xmlns:r="http://schemas.openxmlformats.org/officeDocument/2006/relationships"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l="-25000" r="-25000"/>
          </a:stretch>
        </a:blipFill>
      </dgm:spPr>
      <dgm:extLst>
        <a:ext uri="{E40237B7-FDA0-4F09-8148-C483321AD2D9}">
          <dgm14:cNvPr xmlns:dgm14="http://schemas.microsoft.com/office/drawing/2010/diagram" id="0" name="" descr="Círculos con flechas"/>
        </a:ext>
      </dgm:extLst>
    </dgm:pt>
    <dgm:pt modelId="{F9C15473-7BB2-4B5B-9108-8B85F20F2907}" type="pres">
      <dgm:prSet presAssocID="{AE236F29-4A37-439E-8CA7-262E80ACEABD}" presName="sibTrans" presStyleCnt="0"/>
      <dgm:spPr/>
    </dgm:pt>
    <dgm:pt modelId="{5463148A-9580-4A19-9F19-B0E70B103A71}" type="pres">
      <dgm:prSet presAssocID="{939F2226-541D-4EBF-85E1-F76B359E8968}" presName="composite" presStyleCnt="0"/>
      <dgm:spPr/>
    </dgm:pt>
    <dgm:pt modelId="{1E0149C5-5CC4-4E9A-9CEA-304BAE129B01}" type="pres">
      <dgm:prSet presAssocID="{939F2226-541D-4EBF-85E1-F76B359E8968}" presName="rect1" presStyleLbl="trAlignAcc1" presStyleIdx="5" presStyleCnt="12">
        <dgm:presLayoutVars>
          <dgm:bulletEnabled val="1"/>
        </dgm:presLayoutVars>
      </dgm:prSet>
      <dgm:spPr/>
    </dgm:pt>
    <dgm:pt modelId="{376AC098-BC45-4B70-92BB-C477F7100AD9}" type="pres">
      <dgm:prSet presAssocID="{939F2226-541D-4EBF-85E1-F76B359E8968}" presName="rect2" presStyleLbl="fgImgPlace1" presStyleIdx="5" presStyleCnt="12"/>
      <dgm:spPr>
        <a:blipFill>
          <a:blip xmlns:r="http://schemas.openxmlformats.org/officeDocument/2006/relationships"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l="-25000" r="-25000"/>
          </a:stretch>
        </a:blipFill>
      </dgm:spPr>
      <dgm:extLst>
        <a:ext uri="{E40237B7-FDA0-4F09-8148-C483321AD2D9}">
          <dgm14:cNvPr xmlns:dgm14="http://schemas.microsoft.com/office/drawing/2010/diagram" id="0" name="" descr="Coche"/>
        </a:ext>
      </dgm:extLst>
    </dgm:pt>
    <dgm:pt modelId="{A44123E3-02F5-472D-80BE-A75387DBB0EC}" type="pres">
      <dgm:prSet presAssocID="{2706E792-F981-47C0-8260-B937134E9640}" presName="sibTrans" presStyleCnt="0"/>
      <dgm:spPr/>
    </dgm:pt>
    <dgm:pt modelId="{2BC93D67-3BEA-45EB-9398-8348F44AB8FA}" type="pres">
      <dgm:prSet presAssocID="{2D9EDD20-E2C4-4323-B233-D46AD2001630}" presName="composite" presStyleCnt="0"/>
      <dgm:spPr/>
    </dgm:pt>
    <dgm:pt modelId="{3EF16EE5-E75C-49F7-A59F-663A7AF83A87}" type="pres">
      <dgm:prSet presAssocID="{2D9EDD20-E2C4-4323-B233-D46AD2001630}" presName="rect1" presStyleLbl="trAlignAcc1" presStyleIdx="6" presStyleCnt="12">
        <dgm:presLayoutVars>
          <dgm:bulletEnabled val="1"/>
        </dgm:presLayoutVars>
      </dgm:prSet>
      <dgm:spPr/>
    </dgm:pt>
    <dgm:pt modelId="{B8349080-B5CD-404A-BA69-0410AEE310DF}" type="pres">
      <dgm:prSet presAssocID="{2D9EDD20-E2C4-4323-B233-D46AD2001630}" presName="rect2" presStyleLbl="fgImgPlace1" presStyleIdx="6" presStyleCnt="12"/>
      <dgm:spPr>
        <a:blipFill>
          <a:blip xmlns:r="http://schemas.openxmlformats.org/officeDocument/2006/relationships"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l="-25000" r="-25000"/>
          </a:stretch>
        </a:blipFill>
      </dgm:spPr>
      <dgm:extLst>
        <a:ext uri="{E40237B7-FDA0-4F09-8148-C483321AD2D9}">
          <dgm14:cNvPr xmlns:dgm14="http://schemas.microsoft.com/office/drawing/2010/diagram" id="0" name="" descr="Corazón con pulso"/>
        </a:ext>
      </dgm:extLst>
    </dgm:pt>
    <dgm:pt modelId="{92EF7921-3054-45AC-AF0A-47FC9B834ED1}" type="pres">
      <dgm:prSet presAssocID="{2F42005F-1F52-4486-AC1C-FE3FBBEE20A7}" presName="sibTrans" presStyleCnt="0"/>
      <dgm:spPr/>
    </dgm:pt>
    <dgm:pt modelId="{E7265997-76C7-487D-8F9A-6E12DE28A2C3}" type="pres">
      <dgm:prSet presAssocID="{292204DC-BAAA-4613-AE22-257815F8187D}" presName="composite" presStyleCnt="0"/>
      <dgm:spPr/>
    </dgm:pt>
    <dgm:pt modelId="{4E5371EA-74F5-4CF7-BD9B-42DF19B45CC7}" type="pres">
      <dgm:prSet presAssocID="{292204DC-BAAA-4613-AE22-257815F8187D}" presName="rect1" presStyleLbl="trAlignAcc1" presStyleIdx="7" presStyleCnt="12">
        <dgm:presLayoutVars>
          <dgm:bulletEnabled val="1"/>
        </dgm:presLayoutVars>
      </dgm:prSet>
      <dgm:spPr/>
    </dgm:pt>
    <dgm:pt modelId="{E47DCB01-4908-472D-881B-7778398C78E7}" type="pres">
      <dgm:prSet presAssocID="{292204DC-BAAA-4613-AE22-257815F8187D}" presName="rect2" presStyleLbl="fgImgPlace1" presStyleIdx="7" presStyleCnt="12"/>
      <dgm:spPr>
        <a:blipFill>
          <a:blip xmlns:r="http://schemas.openxmlformats.org/officeDocument/2006/relationships"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l="-25000" r="-25000"/>
          </a:stretch>
        </a:blipFill>
      </dgm:spPr>
      <dgm:extLst>
        <a:ext uri="{E40237B7-FDA0-4F09-8148-C483321AD2D9}">
          <dgm14:cNvPr xmlns:dgm14="http://schemas.microsoft.com/office/drawing/2010/diagram" id="0" name="" descr="Equipo portátil"/>
        </a:ext>
      </dgm:extLst>
    </dgm:pt>
    <dgm:pt modelId="{C1312BF3-7B05-4CF6-8563-F76CF6B238C4}" type="pres">
      <dgm:prSet presAssocID="{504D52F7-2713-49B4-9525-A78B463FA373}" presName="sibTrans" presStyleCnt="0"/>
      <dgm:spPr/>
    </dgm:pt>
    <dgm:pt modelId="{FD6BAB25-092F-4699-B403-DA9AAFDAC45C}" type="pres">
      <dgm:prSet presAssocID="{0FA65A6E-B5C4-479B-AAA3-0CC18D10E5C6}" presName="composite" presStyleCnt="0"/>
      <dgm:spPr/>
    </dgm:pt>
    <dgm:pt modelId="{074E9942-B4F9-46BD-B965-368E897C1F79}" type="pres">
      <dgm:prSet presAssocID="{0FA65A6E-B5C4-479B-AAA3-0CC18D10E5C6}" presName="rect1" presStyleLbl="trAlignAcc1" presStyleIdx="8" presStyleCnt="12">
        <dgm:presLayoutVars>
          <dgm:bulletEnabled val="1"/>
        </dgm:presLayoutVars>
      </dgm:prSet>
      <dgm:spPr/>
    </dgm:pt>
    <dgm:pt modelId="{DE20369F-1E5B-4DAF-9E20-EFF3224FFEF0}" type="pres">
      <dgm:prSet presAssocID="{0FA65A6E-B5C4-479B-AAA3-0CC18D10E5C6}" presName="rect2" presStyleLbl="fgImgPlace1" presStyleIdx="8" presStyleCnt="12"/>
      <dgm:spPr>
        <a:blipFill>
          <a:blip xmlns:r="http://schemas.openxmlformats.org/officeDocument/2006/relationships"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rcRect/>
          <a:stretch>
            <a:fillRect l="-25000" r="-25000"/>
          </a:stretch>
        </a:blipFill>
      </dgm:spPr>
      <dgm:extLst>
        <a:ext uri="{E40237B7-FDA0-4F09-8148-C483321AD2D9}">
          <dgm14:cNvPr xmlns:dgm14="http://schemas.microsoft.com/office/drawing/2010/diagram" id="0" name="" descr="Obreros de construcción"/>
        </a:ext>
      </dgm:extLst>
    </dgm:pt>
    <dgm:pt modelId="{EA6A7EDE-A964-4D68-A727-172921A7CB6B}" type="pres">
      <dgm:prSet presAssocID="{C8588EF4-EAA7-4B66-B0F5-F673EBA0A5AA}" presName="sibTrans" presStyleCnt="0"/>
      <dgm:spPr/>
    </dgm:pt>
    <dgm:pt modelId="{19B90588-C070-4D54-80B4-C2B97D6FA6DC}" type="pres">
      <dgm:prSet presAssocID="{27FD3440-758C-46C8-8C4B-77EE41C2B0CF}" presName="composite" presStyleCnt="0"/>
      <dgm:spPr/>
    </dgm:pt>
    <dgm:pt modelId="{075497C0-A71E-4DDF-A83A-17C4E08D924C}" type="pres">
      <dgm:prSet presAssocID="{27FD3440-758C-46C8-8C4B-77EE41C2B0CF}" presName="rect1" presStyleLbl="trAlignAcc1" presStyleIdx="9" presStyleCnt="12">
        <dgm:presLayoutVars>
          <dgm:bulletEnabled val="1"/>
        </dgm:presLayoutVars>
      </dgm:prSet>
      <dgm:spPr/>
    </dgm:pt>
    <dgm:pt modelId="{B573E077-326B-4172-9354-2A28751FDC6A}" type="pres">
      <dgm:prSet presAssocID="{27FD3440-758C-46C8-8C4B-77EE41C2B0CF}" presName="rect2" presStyleLbl="fgImgPlace1" presStyleIdx="9" presStyleCnt="12"/>
      <dgm:spPr>
        <a:blipFill>
          <a:blip xmlns:r="http://schemas.openxmlformats.org/officeDocument/2006/relationships"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rcRect/>
          <a:stretch>
            <a:fillRect l="-25000" r="-25000"/>
          </a:stretch>
        </a:blipFill>
      </dgm:spPr>
      <dgm:extLst>
        <a:ext uri="{E40237B7-FDA0-4F09-8148-C483321AD2D9}">
          <dgm14:cNvPr xmlns:dgm14="http://schemas.microsoft.com/office/drawing/2010/diagram" id="0" name="" descr="Lupa"/>
        </a:ext>
      </dgm:extLst>
    </dgm:pt>
    <dgm:pt modelId="{725DFED7-3A75-4E08-8CC3-D7F787D02020}" type="pres">
      <dgm:prSet presAssocID="{E0A4F0C7-7715-4448-BC82-845133DF1EF4}" presName="sibTrans" presStyleCnt="0"/>
      <dgm:spPr/>
    </dgm:pt>
    <dgm:pt modelId="{4BBDE55F-CBF1-447E-B412-3AE9F3D294EA}" type="pres">
      <dgm:prSet presAssocID="{463D0BF6-A11F-4310-98D5-F36B4813CD01}" presName="composite" presStyleCnt="0"/>
      <dgm:spPr/>
    </dgm:pt>
    <dgm:pt modelId="{D0563693-E434-4F17-9033-E6C7BBEE4051}" type="pres">
      <dgm:prSet presAssocID="{463D0BF6-A11F-4310-98D5-F36B4813CD01}" presName="rect1" presStyleLbl="trAlignAcc1" presStyleIdx="10" presStyleCnt="12">
        <dgm:presLayoutVars>
          <dgm:bulletEnabled val="1"/>
        </dgm:presLayoutVars>
      </dgm:prSet>
      <dgm:spPr/>
    </dgm:pt>
    <dgm:pt modelId="{075EF93D-B186-4817-83E7-B5036164A375}" type="pres">
      <dgm:prSet presAssocID="{463D0BF6-A11F-4310-98D5-F36B4813CD01}" presName="rect2" presStyleLbl="fgImgPlace1" presStyleIdx="10" presStyleCnt="12"/>
      <dgm:spPr>
        <a:blipFill>
          <a:blip xmlns:r="http://schemas.openxmlformats.org/officeDocument/2006/relationships"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rcRect/>
          <a:stretch>
            <a:fillRect l="-25000" r="-25000"/>
          </a:stretch>
        </a:blipFill>
      </dgm:spPr>
      <dgm:extLst>
        <a:ext uri="{E40237B7-FDA0-4F09-8148-C483321AD2D9}">
          <dgm14:cNvPr xmlns:dgm14="http://schemas.microsoft.com/office/drawing/2010/diagram" id="0" name="" descr="Balanza de la justicia"/>
        </a:ext>
      </dgm:extLst>
    </dgm:pt>
    <dgm:pt modelId="{FD7872CF-D15F-45B5-88FB-20DB2F762EEC}" type="pres">
      <dgm:prSet presAssocID="{04C8866D-0D78-4DC4-8670-23BA94411BB0}" presName="sibTrans" presStyleCnt="0"/>
      <dgm:spPr/>
    </dgm:pt>
    <dgm:pt modelId="{7635970C-2F77-42D6-ADE5-55426A877839}" type="pres">
      <dgm:prSet presAssocID="{9731ADEA-8E16-4F4D-827B-CEB2A61E67D4}" presName="composite" presStyleCnt="0"/>
      <dgm:spPr/>
    </dgm:pt>
    <dgm:pt modelId="{494BFCA6-B4EC-4A9C-B1E6-D93F06453785}" type="pres">
      <dgm:prSet presAssocID="{9731ADEA-8E16-4F4D-827B-CEB2A61E67D4}" presName="rect1" presStyleLbl="trAlignAcc1" presStyleIdx="11" presStyleCnt="12">
        <dgm:presLayoutVars>
          <dgm:bulletEnabled val="1"/>
        </dgm:presLayoutVars>
      </dgm:prSet>
      <dgm:spPr/>
    </dgm:pt>
    <dgm:pt modelId="{D341B2BF-7EB8-4167-BF9D-D2815EC31158}" type="pres">
      <dgm:prSet presAssocID="{9731ADEA-8E16-4F4D-827B-CEB2A61E67D4}" presName="rect2" presStyleLbl="fgImgPlace1" presStyleIdx="11" presStyleCnt="12"/>
      <dgm:spPr>
        <a:blipFill>
          <a:blip xmlns:r="http://schemas.openxmlformats.org/officeDocument/2006/relationships"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rcRect/>
          <a:stretch>
            <a:fillRect l="-25000" r="-25000"/>
          </a:stretch>
        </a:blipFill>
      </dgm:spPr>
      <dgm:extLst>
        <a:ext uri="{E40237B7-FDA0-4F09-8148-C483321AD2D9}">
          <dgm14:cNvPr xmlns:dgm14="http://schemas.microsoft.com/office/drawing/2010/diagram" id="0" name="" descr="Familia con dos niños"/>
        </a:ext>
      </dgm:extLst>
    </dgm:pt>
  </dgm:ptLst>
  <dgm:cxnLst>
    <dgm:cxn modelId="{4849EC00-C26C-496A-92EA-70505F8D2D96}" srcId="{1A2FAAF1-1DEE-4B94-9ABE-2D5B5C364FB2}" destId="{2D9EDD20-E2C4-4323-B233-D46AD2001630}" srcOrd="6" destOrd="0" parTransId="{C34347DF-409B-44A2-AFE5-0496EEED2C72}" sibTransId="{2F42005F-1F52-4486-AC1C-FE3FBBEE20A7}"/>
    <dgm:cxn modelId="{AEC97801-F01C-4CDF-9151-6142E53639B4}" type="presOf" srcId="{C7C0014C-3079-400C-AC6F-57696594BD38}" destId="{E3ADB5BA-4517-4A92-B136-1E142B7BB88F}" srcOrd="0" destOrd="0" presId="urn:microsoft.com/office/officeart/2008/layout/PictureStrips"/>
    <dgm:cxn modelId="{7B6B4E05-B4B8-420A-80FE-EA44FD885795}" type="presOf" srcId="{9731ADEA-8E16-4F4D-827B-CEB2A61E67D4}" destId="{494BFCA6-B4EC-4A9C-B1E6-D93F06453785}" srcOrd="0" destOrd="0" presId="urn:microsoft.com/office/officeart/2008/layout/PictureStrips"/>
    <dgm:cxn modelId="{FA129016-08ED-41A6-8F54-145D91D8C2BE}" type="presOf" srcId="{B717AEBA-6EEB-47F7-92F5-89D54FE0FD30}" destId="{FA1FC093-EDBA-49F6-B208-BC58EEF2960B}" srcOrd="0" destOrd="0" presId="urn:microsoft.com/office/officeart/2008/layout/PictureStrips"/>
    <dgm:cxn modelId="{EC811225-3389-45F7-A169-86330C1BB0DF}" type="presOf" srcId="{463D0BF6-A11F-4310-98D5-F36B4813CD01}" destId="{D0563693-E434-4F17-9033-E6C7BBEE4051}" srcOrd="0" destOrd="0" presId="urn:microsoft.com/office/officeart/2008/layout/PictureStrips"/>
    <dgm:cxn modelId="{CC53D630-8BAA-4689-962B-056407C443B9}" srcId="{1A2FAAF1-1DEE-4B94-9ABE-2D5B5C364FB2}" destId="{27FD3440-758C-46C8-8C4B-77EE41C2B0CF}" srcOrd="9" destOrd="0" parTransId="{C6B20FA9-D061-4671-B973-84636B5A5EA5}" sibTransId="{E0A4F0C7-7715-4448-BC82-845133DF1EF4}"/>
    <dgm:cxn modelId="{C9E5E440-849D-443B-B4BD-3DD97EC7635B}" srcId="{1A2FAAF1-1DEE-4B94-9ABE-2D5B5C364FB2}" destId="{9731ADEA-8E16-4F4D-827B-CEB2A61E67D4}" srcOrd="11" destOrd="0" parTransId="{09924762-2051-4F50-8457-D0FC21A09150}" sibTransId="{0624B10D-1582-48EE-AF45-65A23238DFAD}"/>
    <dgm:cxn modelId="{20332573-A66C-45AE-9498-7D5454538C7D}" type="presOf" srcId="{77F04192-4A5D-460E-986D-D82E7DA4DA8F}" destId="{8AAE5B9F-A418-4065-9A61-C5B1AFDB685A}" srcOrd="0" destOrd="0" presId="urn:microsoft.com/office/officeart/2008/layout/PictureStrips"/>
    <dgm:cxn modelId="{01BF1F54-BCA3-4A48-95FA-362983046AA7}" srcId="{1A2FAAF1-1DEE-4B94-9ABE-2D5B5C364FB2}" destId="{0FA65A6E-B5C4-479B-AAA3-0CC18D10E5C6}" srcOrd="8" destOrd="0" parTransId="{F903C398-DE19-42E5-BD0E-4EA9CAD30362}" sibTransId="{C8588EF4-EAA7-4B66-B0F5-F673EBA0A5AA}"/>
    <dgm:cxn modelId="{BCA8B578-675F-42C3-BAFF-1721794C894C}" type="presOf" srcId="{1A2FAAF1-1DEE-4B94-9ABE-2D5B5C364FB2}" destId="{67B2A2E8-E1AA-4488-BD65-327016C93C57}" srcOrd="0" destOrd="0" presId="urn:microsoft.com/office/officeart/2008/layout/PictureStrips"/>
    <dgm:cxn modelId="{4793FA78-60DA-4FBD-A76B-DA43951442B7}" srcId="{1A2FAAF1-1DEE-4B94-9ABE-2D5B5C364FB2}" destId="{C7C0014C-3079-400C-AC6F-57696594BD38}" srcOrd="0" destOrd="0" parTransId="{3375517E-FEBC-4D39-ACCC-C811C0DDFA01}" sibTransId="{84E47583-6ADC-4CB5-B956-FD8E00C86ED5}"/>
    <dgm:cxn modelId="{8786E481-7437-40F8-A398-356175D435E0}" srcId="{1A2FAAF1-1DEE-4B94-9ABE-2D5B5C364FB2}" destId="{939F2226-541D-4EBF-85E1-F76B359E8968}" srcOrd="5" destOrd="0" parTransId="{FF0868CD-D81C-47E0-B82C-3722D6401316}" sibTransId="{2706E792-F981-47C0-8260-B937134E9640}"/>
    <dgm:cxn modelId="{763EEB82-33E5-462A-ACD5-12ED7286DDD4}" srcId="{1A2FAAF1-1DEE-4B94-9ABE-2D5B5C364FB2}" destId="{292204DC-BAAA-4613-AE22-257815F8187D}" srcOrd="7" destOrd="0" parTransId="{4C708345-8E54-46A3-A164-B04732ECBB30}" sibTransId="{504D52F7-2713-49B4-9525-A78B463FA373}"/>
    <dgm:cxn modelId="{1C1AD287-F43B-460C-B6B9-C512C053A54F}" srcId="{1A2FAAF1-1DEE-4B94-9ABE-2D5B5C364FB2}" destId="{463D0BF6-A11F-4310-98D5-F36B4813CD01}" srcOrd="10" destOrd="0" parTransId="{03E84D0C-62D7-4C80-92DC-B2A9B3969F3E}" sibTransId="{04C8866D-0D78-4DC4-8670-23BA94411BB0}"/>
    <dgm:cxn modelId="{588F06A0-D8FF-47B9-AF77-651CB5812579}" srcId="{1A2FAAF1-1DEE-4B94-9ABE-2D5B5C364FB2}" destId="{14150479-E0B3-401A-BE84-946B390B8822}" srcOrd="3" destOrd="0" parTransId="{424398EF-C579-4ACE-8E5D-E7B29A82D218}" sibTransId="{06927BE5-0EFD-49BE-BDC3-C139BEABA67B}"/>
    <dgm:cxn modelId="{0E8F4AB6-1453-4FDE-A3E0-027ED5FDD176}" type="presOf" srcId="{14150479-E0B3-401A-BE84-946B390B8822}" destId="{20AE7F6D-2332-4645-AEBE-22FBAC0CBDC3}" srcOrd="0" destOrd="0" presId="urn:microsoft.com/office/officeart/2008/layout/PictureStrips"/>
    <dgm:cxn modelId="{81C185BA-EC39-41B5-AC2F-33370BC6A627}" srcId="{1A2FAAF1-1DEE-4B94-9ABE-2D5B5C364FB2}" destId="{77F04192-4A5D-460E-986D-D82E7DA4DA8F}" srcOrd="2" destOrd="0" parTransId="{00999CB3-566A-4341-A6F6-48312C5697E2}" sibTransId="{879D8C04-7CAD-4530-B4BB-6FE3B2FCB7E8}"/>
    <dgm:cxn modelId="{12E88BBE-510A-42E2-990E-19F655B9310A}" srcId="{1A2FAAF1-1DEE-4B94-9ABE-2D5B5C364FB2}" destId="{D582CD97-37B9-489A-8DB3-86C9CD90049A}" srcOrd="1" destOrd="0" parTransId="{6026D67B-E291-42DD-8139-2DDCFB1633F1}" sibTransId="{F09F789A-77E0-4F16-A0B6-4E5EB0AE1C12}"/>
    <dgm:cxn modelId="{C60A1EBF-67E2-4416-AB4D-33DF952B2C60}" type="presOf" srcId="{0FA65A6E-B5C4-479B-AAA3-0CC18D10E5C6}" destId="{074E9942-B4F9-46BD-B965-368E897C1F79}" srcOrd="0" destOrd="0" presId="urn:microsoft.com/office/officeart/2008/layout/PictureStrips"/>
    <dgm:cxn modelId="{64ABFFC4-86EC-4065-8E9E-CFBC3ED94196}" srcId="{1A2FAAF1-1DEE-4B94-9ABE-2D5B5C364FB2}" destId="{B717AEBA-6EEB-47F7-92F5-89D54FE0FD30}" srcOrd="4" destOrd="0" parTransId="{63BD4BE9-E761-4BF8-9B65-F1F3612652F4}" sibTransId="{AE236F29-4A37-439E-8CA7-262E80ACEABD}"/>
    <dgm:cxn modelId="{0AAB88CC-E07E-4B92-B1D9-AF5818FC08F8}" type="presOf" srcId="{D582CD97-37B9-489A-8DB3-86C9CD90049A}" destId="{A803A0CA-3A39-4987-8391-E34F822893BA}" srcOrd="0" destOrd="0" presId="urn:microsoft.com/office/officeart/2008/layout/PictureStrips"/>
    <dgm:cxn modelId="{3EB14AD9-4D5B-4516-8386-FEF406F16C58}" type="presOf" srcId="{292204DC-BAAA-4613-AE22-257815F8187D}" destId="{4E5371EA-74F5-4CF7-BD9B-42DF19B45CC7}" srcOrd="0" destOrd="0" presId="urn:microsoft.com/office/officeart/2008/layout/PictureStrips"/>
    <dgm:cxn modelId="{B6BE7CDF-651A-4D7D-84B8-BA8DE6C2A02C}" type="presOf" srcId="{939F2226-541D-4EBF-85E1-F76B359E8968}" destId="{1E0149C5-5CC4-4E9A-9CEA-304BAE129B01}" srcOrd="0" destOrd="0" presId="urn:microsoft.com/office/officeart/2008/layout/PictureStrips"/>
    <dgm:cxn modelId="{361190F1-2797-4910-A3FA-95AA97EA83FD}" type="presOf" srcId="{27FD3440-758C-46C8-8C4B-77EE41C2B0CF}" destId="{075497C0-A71E-4DDF-A83A-17C4E08D924C}" srcOrd="0" destOrd="0" presId="urn:microsoft.com/office/officeart/2008/layout/PictureStrips"/>
    <dgm:cxn modelId="{CCBE03F8-4BB0-4621-B49F-68379D930AED}" type="presOf" srcId="{2D9EDD20-E2C4-4323-B233-D46AD2001630}" destId="{3EF16EE5-E75C-49F7-A59F-663A7AF83A87}" srcOrd="0" destOrd="0" presId="urn:microsoft.com/office/officeart/2008/layout/PictureStrips"/>
    <dgm:cxn modelId="{AEAD5A1E-99AD-487D-BE90-84FDAE584579}" type="presParOf" srcId="{67B2A2E8-E1AA-4488-BD65-327016C93C57}" destId="{6EF015C2-4F29-4C8A-9500-50E30EF9993B}" srcOrd="0" destOrd="0" presId="urn:microsoft.com/office/officeart/2008/layout/PictureStrips"/>
    <dgm:cxn modelId="{12EFB3F7-12E6-4063-94F6-009C19BCBED6}" type="presParOf" srcId="{6EF015C2-4F29-4C8A-9500-50E30EF9993B}" destId="{E3ADB5BA-4517-4A92-B136-1E142B7BB88F}" srcOrd="0" destOrd="0" presId="urn:microsoft.com/office/officeart/2008/layout/PictureStrips"/>
    <dgm:cxn modelId="{52F9217A-103D-418E-A140-9165CC89BBB2}" type="presParOf" srcId="{6EF015C2-4F29-4C8A-9500-50E30EF9993B}" destId="{08A1AB76-8EE8-415A-AFD2-B90825C25DB3}" srcOrd="1" destOrd="0" presId="urn:microsoft.com/office/officeart/2008/layout/PictureStrips"/>
    <dgm:cxn modelId="{D6E7DFD0-558C-4C5A-949D-E37FFB781239}" type="presParOf" srcId="{67B2A2E8-E1AA-4488-BD65-327016C93C57}" destId="{54A33953-7C86-4F06-B759-163732B63A6F}" srcOrd="1" destOrd="0" presId="urn:microsoft.com/office/officeart/2008/layout/PictureStrips"/>
    <dgm:cxn modelId="{4530AB43-CCE5-42F4-B381-93E4E54FE016}" type="presParOf" srcId="{67B2A2E8-E1AA-4488-BD65-327016C93C57}" destId="{183BE068-A790-486A-AB70-B8FA5BB672D9}" srcOrd="2" destOrd="0" presId="urn:microsoft.com/office/officeart/2008/layout/PictureStrips"/>
    <dgm:cxn modelId="{4E56B47D-EEE4-4252-A39F-62747AFCD52E}" type="presParOf" srcId="{183BE068-A790-486A-AB70-B8FA5BB672D9}" destId="{A803A0CA-3A39-4987-8391-E34F822893BA}" srcOrd="0" destOrd="0" presId="urn:microsoft.com/office/officeart/2008/layout/PictureStrips"/>
    <dgm:cxn modelId="{1DE9762A-38FA-4330-A4E8-237E0F3616C2}" type="presParOf" srcId="{183BE068-A790-486A-AB70-B8FA5BB672D9}" destId="{48E33201-E78B-4DD2-99B2-DD64315D7397}" srcOrd="1" destOrd="0" presId="urn:microsoft.com/office/officeart/2008/layout/PictureStrips"/>
    <dgm:cxn modelId="{70547C5F-9388-40BE-8AE7-7544CF12A7EF}" type="presParOf" srcId="{67B2A2E8-E1AA-4488-BD65-327016C93C57}" destId="{D4E463AE-8068-4F1C-A1F4-DD69EEFED72E}" srcOrd="3" destOrd="0" presId="urn:microsoft.com/office/officeart/2008/layout/PictureStrips"/>
    <dgm:cxn modelId="{81E67E4E-A99B-4A7B-904F-88834AEDACF6}" type="presParOf" srcId="{67B2A2E8-E1AA-4488-BD65-327016C93C57}" destId="{7600142B-2E2F-4EB0-807E-7D8782825BAE}" srcOrd="4" destOrd="0" presId="urn:microsoft.com/office/officeart/2008/layout/PictureStrips"/>
    <dgm:cxn modelId="{B0666E33-2D58-4F0C-8343-A10F5CAEF472}" type="presParOf" srcId="{7600142B-2E2F-4EB0-807E-7D8782825BAE}" destId="{8AAE5B9F-A418-4065-9A61-C5B1AFDB685A}" srcOrd="0" destOrd="0" presId="urn:microsoft.com/office/officeart/2008/layout/PictureStrips"/>
    <dgm:cxn modelId="{28CD010F-A3B9-4FC6-A0E4-51C23CF6372A}" type="presParOf" srcId="{7600142B-2E2F-4EB0-807E-7D8782825BAE}" destId="{539F68DD-4B29-44B2-9E32-AC89B8576573}" srcOrd="1" destOrd="0" presId="urn:microsoft.com/office/officeart/2008/layout/PictureStrips"/>
    <dgm:cxn modelId="{307C22A5-B518-4CF9-9651-C4EDFF6099F1}" type="presParOf" srcId="{67B2A2E8-E1AA-4488-BD65-327016C93C57}" destId="{5CE303DF-A9BB-4835-B904-7FEC603FA925}" srcOrd="5" destOrd="0" presId="urn:microsoft.com/office/officeart/2008/layout/PictureStrips"/>
    <dgm:cxn modelId="{3F3AE390-FC8C-46A0-846E-B3C3F5F848F3}" type="presParOf" srcId="{67B2A2E8-E1AA-4488-BD65-327016C93C57}" destId="{A7DDEA5D-5BD6-4B0C-BBCE-7CAAA2E1E27F}" srcOrd="6" destOrd="0" presId="urn:microsoft.com/office/officeart/2008/layout/PictureStrips"/>
    <dgm:cxn modelId="{8A9BABC0-4409-448F-81DC-20963874A1BD}" type="presParOf" srcId="{A7DDEA5D-5BD6-4B0C-BBCE-7CAAA2E1E27F}" destId="{20AE7F6D-2332-4645-AEBE-22FBAC0CBDC3}" srcOrd="0" destOrd="0" presId="urn:microsoft.com/office/officeart/2008/layout/PictureStrips"/>
    <dgm:cxn modelId="{D610BF33-99BC-440E-AE87-29161DF8877D}" type="presParOf" srcId="{A7DDEA5D-5BD6-4B0C-BBCE-7CAAA2E1E27F}" destId="{0668D179-E5A8-41D5-BBDA-DC0BE8F9794E}" srcOrd="1" destOrd="0" presId="urn:microsoft.com/office/officeart/2008/layout/PictureStrips"/>
    <dgm:cxn modelId="{9301ABD4-A96B-4F65-B4C5-936D0AFB9F61}" type="presParOf" srcId="{67B2A2E8-E1AA-4488-BD65-327016C93C57}" destId="{CE055151-4535-4F72-83E6-685B07B96B3D}" srcOrd="7" destOrd="0" presId="urn:microsoft.com/office/officeart/2008/layout/PictureStrips"/>
    <dgm:cxn modelId="{7221445D-A4C3-42B0-8767-98B154402D05}" type="presParOf" srcId="{67B2A2E8-E1AA-4488-BD65-327016C93C57}" destId="{9C39B0BA-C7F0-489B-8170-C11001C52327}" srcOrd="8" destOrd="0" presId="urn:microsoft.com/office/officeart/2008/layout/PictureStrips"/>
    <dgm:cxn modelId="{1A2F890B-97BA-4F68-9F38-9AAAECA67699}" type="presParOf" srcId="{9C39B0BA-C7F0-489B-8170-C11001C52327}" destId="{FA1FC093-EDBA-49F6-B208-BC58EEF2960B}" srcOrd="0" destOrd="0" presId="urn:microsoft.com/office/officeart/2008/layout/PictureStrips"/>
    <dgm:cxn modelId="{15AD3986-4D70-4A53-87F6-E5EB71E1735A}" type="presParOf" srcId="{9C39B0BA-C7F0-489B-8170-C11001C52327}" destId="{1A1E450F-EFCE-41E2-A04B-4AED39DD81E1}" srcOrd="1" destOrd="0" presId="urn:microsoft.com/office/officeart/2008/layout/PictureStrips"/>
    <dgm:cxn modelId="{FF31B3DB-2F02-4E38-A795-4C21ACD3F1D7}" type="presParOf" srcId="{67B2A2E8-E1AA-4488-BD65-327016C93C57}" destId="{F9C15473-7BB2-4B5B-9108-8B85F20F2907}" srcOrd="9" destOrd="0" presId="urn:microsoft.com/office/officeart/2008/layout/PictureStrips"/>
    <dgm:cxn modelId="{59C13C9C-8E6E-4985-8DD4-23D742043714}" type="presParOf" srcId="{67B2A2E8-E1AA-4488-BD65-327016C93C57}" destId="{5463148A-9580-4A19-9F19-B0E70B103A71}" srcOrd="10" destOrd="0" presId="urn:microsoft.com/office/officeart/2008/layout/PictureStrips"/>
    <dgm:cxn modelId="{B1C34C46-E0F5-4F69-AF32-B6D48612B21B}" type="presParOf" srcId="{5463148A-9580-4A19-9F19-B0E70B103A71}" destId="{1E0149C5-5CC4-4E9A-9CEA-304BAE129B01}" srcOrd="0" destOrd="0" presId="urn:microsoft.com/office/officeart/2008/layout/PictureStrips"/>
    <dgm:cxn modelId="{75E0EE8B-5D77-4395-843E-FD1FCECD750F}" type="presParOf" srcId="{5463148A-9580-4A19-9F19-B0E70B103A71}" destId="{376AC098-BC45-4B70-92BB-C477F7100AD9}" srcOrd="1" destOrd="0" presId="urn:microsoft.com/office/officeart/2008/layout/PictureStrips"/>
    <dgm:cxn modelId="{25255B32-E8D0-4075-A2A0-4D475094136D}" type="presParOf" srcId="{67B2A2E8-E1AA-4488-BD65-327016C93C57}" destId="{A44123E3-02F5-472D-80BE-A75387DBB0EC}" srcOrd="11" destOrd="0" presId="urn:microsoft.com/office/officeart/2008/layout/PictureStrips"/>
    <dgm:cxn modelId="{C37325D4-A75E-47F4-80E3-C4FDD291ABD6}" type="presParOf" srcId="{67B2A2E8-E1AA-4488-BD65-327016C93C57}" destId="{2BC93D67-3BEA-45EB-9398-8348F44AB8FA}" srcOrd="12" destOrd="0" presId="urn:microsoft.com/office/officeart/2008/layout/PictureStrips"/>
    <dgm:cxn modelId="{062F0A20-6956-41BF-A64D-BFCFEA12CDF5}" type="presParOf" srcId="{2BC93D67-3BEA-45EB-9398-8348F44AB8FA}" destId="{3EF16EE5-E75C-49F7-A59F-663A7AF83A87}" srcOrd="0" destOrd="0" presId="urn:microsoft.com/office/officeart/2008/layout/PictureStrips"/>
    <dgm:cxn modelId="{451779BE-F06A-4001-B973-1C3E63ECB061}" type="presParOf" srcId="{2BC93D67-3BEA-45EB-9398-8348F44AB8FA}" destId="{B8349080-B5CD-404A-BA69-0410AEE310DF}" srcOrd="1" destOrd="0" presId="urn:microsoft.com/office/officeart/2008/layout/PictureStrips"/>
    <dgm:cxn modelId="{D493C44E-F588-4FD5-A483-D489CF78CB6F}" type="presParOf" srcId="{67B2A2E8-E1AA-4488-BD65-327016C93C57}" destId="{92EF7921-3054-45AC-AF0A-47FC9B834ED1}" srcOrd="13" destOrd="0" presId="urn:microsoft.com/office/officeart/2008/layout/PictureStrips"/>
    <dgm:cxn modelId="{6C62A331-A6CF-47F1-A034-93A3D43658A5}" type="presParOf" srcId="{67B2A2E8-E1AA-4488-BD65-327016C93C57}" destId="{E7265997-76C7-487D-8F9A-6E12DE28A2C3}" srcOrd="14" destOrd="0" presId="urn:microsoft.com/office/officeart/2008/layout/PictureStrips"/>
    <dgm:cxn modelId="{BE76051A-6F59-463B-9553-A8CE91387505}" type="presParOf" srcId="{E7265997-76C7-487D-8F9A-6E12DE28A2C3}" destId="{4E5371EA-74F5-4CF7-BD9B-42DF19B45CC7}" srcOrd="0" destOrd="0" presId="urn:microsoft.com/office/officeart/2008/layout/PictureStrips"/>
    <dgm:cxn modelId="{EC1FF004-C233-4E75-887C-9FADF4007214}" type="presParOf" srcId="{E7265997-76C7-487D-8F9A-6E12DE28A2C3}" destId="{E47DCB01-4908-472D-881B-7778398C78E7}" srcOrd="1" destOrd="0" presId="urn:microsoft.com/office/officeart/2008/layout/PictureStrips"/>
    <dgm:cxn modelId="{8A2E087B-619D-4A57-BFAE-68F02B76D19D}" type="presParOf" srcId="{67B2A2E8-E1AA-4488-BD65-327016C93C57}" destId="{C1312BF3-7B05-4CF6-8563-F76CF6B238C4}" srcOrd="15" destOrd="0" presId="urn:microsoft.com/office/officeart/2008/layout/PictureStrips"/>
    <dgm:cxn modelId="{9DCE5666-E4A5-4213-BE79-84BAA040CD17}" type="presParOf" srcId="{67B2A2E8-E1AA-4488-BD65-327016C93C57}" destId="{FD6BAB25-092F-4699-B403-DA9AAFDAC45C}" srcOrd="16" destOrd="0" presId="urn:microsoft.com/office/officeart/2008/layout/PictureStrips"/>
    <dgm:cxn modelId="{977BB79A-9B58-45DB-846E-A9395807B5D5}" type="presParOf" srcId="{FD6BAB25-092F-4699-B403-DA9AAFDAC45C}" destId="{074E9942-B4F9-46BD-B965-368E897C1F79}" srcOrd="0" destOrd="0" presId="urn:microsoft.com/office/officeart/2008/layout/PictureStrips"/>
    <dgm:cxn modelId="{CC3F0DCA-D1AC-4A9E-B1A6-3091BA9403DD}" type="presParOf" srcId="{FD6BAB25-092F-4699-B403-DA9AAFDAC45C}" destId="{DE20369F-1E5B-4DAF-9E20-EFF3224FFEF0}" srcOrd="1" destOrd="0" presId="urn:microsoft.com/office/officeart/2008/layout/PictureStrips"/>
    <dgm:cxn modelId="{E9E5B781-B6D5-4575-8DDB-15359F5712BB}" type="presParOf" srcId="{67B2A2E8-E1AA-4488-BD65-327016C93C57}" destId="{EA6A7EDE-A964-4D68-A727-172921A7CB6B}" srcOrd="17" destOrd="0" presId="urn:microsoft.com/office/officeart/2008/layout/PictureStrips"/>
    <dgm:cxn modelId="{D47E25A3-344B-453C-8C41-635CF31471FF}" type="presParOf" srcId="{67B2A2E8-E1AA-4488-BD65-327016C93C57}" destId="{19B90588-C070-4D54-80B4-C2B97D6FA6DC}" srcOrd="18" destOrd="0" presId="urn:microsoft.com/office/officeart/2008/layout/PictureStrips"/>
    <dgm:cxn modelId="{A7555299-4C69-490A-BACE-50EDC5885C5C}" type="presParOf" srcId="{19B90588-C070-4D54-80B4-C2B97D6FA6DC}" destId="{075497C0-A71E-4DDF-A83A-17C4E08D924C}" srcOrd="0" destOrd="0" presId="urn:microsoft.com/office/officeart/2008/layout/PictureStrips"/>
    <dgm:cxn modelId="{5B2A6D04-EBD4-446B-8995-2BC088E004F4}" type="presParOf" srcId="{19B90588-C070-4D54-80B4-C2B97D6FA6DC}" destId="{B573E077-326B-4172-9354-2A28751FDC6A}" srcOrd="1" destOrd="0" presId="urn:microsoft.com/office/officeart/2008/layout/PictureStrips"/>
    <dgm:cxn modelId="{05A57BA2-B1A8-442D-8278-3D576B6C9F39}" type="presParOf" srcId="{67B2A2E8-E1AA-4488-BD65-327016C93C57}" destId="{725DFED7-3A75-4E08-8CC3-D7F787D02020}" srcOrd="19" destOrd="0" presId="urn:microsoft.com/office/officeart/2008/layout/PictureStrips"/>
    <dgm:cxn modelId="{D4039E3C-EB06-4461-95CA-FE98E9AB7473}" type="presParOf" srcId="{67B2A2E8-E1AA-4488-BD65-327016C93C57}" destId="{4BBDE55F-CBF1-447E-B412-3AE9F3D294EA}" srcOrd="20" destOrd="0" presId="urn:microsoft.com/office/officeart/2008/layout/PictureStrips"/>
    <dgm:cxn modelId="{FFB4C290-7FB5-4F00-881C-F604C623C3F3}" type="presParOf" srcId="{4BBDE55F-CBF1-447E-B412-3AE9F3D294EA}" destId="{D0563693-E434-4F17-9033-E6C7BBEE4051}" srcOrd="0" destOrd="0" presId="urn:microsoft.com/office/officeart/2008/layout/PictureStrips"/>
    <dgm:cxn modelId="{11B86B92-D0B4-4D14-84B9-8D5358CBCCAF}" type="presParOf" srcId="{4BBDE55F-CBF1-447E-B412-3AE9F3D294EA}" destId="{075EF93D-B186-4817-83E7-B5036164A375}" srcOrd="1" destOrd="0" presId="urn:microsoft.com/office/officeart/2008/layout/PictureStrips"/>
    <dgm:cxn modelId="{04FBBBB0-37F4-4CEB-9272-193A139A0336}" type="presParOf" srcId="{67B2A2E8-E1AA-4488-BD65-327016C93C57}" destId="{FD7872CF-D15F-45B5-88FB-20DB2F762EEC}" srcOrd="21" destOrd="0" presId="urn:microsoft.com/office/officeart/2008/layout/PictureStrips"/>
    <dgm:cxn modelId="{431AD291-6DBE-4AA1-B877-9DEAD4391BE1}" type="presParOf" srcId="{67B2A2E8-E1AA-4488-BD65-327016C93C57}" destId="{7635970C-2F77-42D6-ADE5-55426A877839}" srcOrd="22" destOrd="0" presId="urn:microsoft.com/office/officeart/2008/layout/PictureStrips"/>
    <dgm:cxn modelId="{3078DF34-B4D0-40CC-9AB5-84E049A82D92}" type="presParOf" srcId="{7635970C-2F77-42D6-ADE5-55426A877839}" destId="{494BFCA6-B4EC-4A9C-B1E6-D93F06453785}" srcOrd="0" destOrd="0" presId="urn:microsoft.com/office/officeart/2008/layout/PictureStrips"/>
    <dgm:cxn modelId="{E10C7862-F12F-40F3-82FE-2EA16362AF73}" type="presParOf" srcId="{7635970C-2F77-42D6-ADE5-55426A877839}" destId="{D341B2BF-7EB8-4167-BF9D-D2815EC31158}" srcOrd="1" destOrd="0" presId="urn:microsoft.com/office/officeart/2008/layout/PictureStrip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14E2844-3B2D-41F0-8619-166D2E2961A8}" type="doc">
      <dgm:prSet loTypeId="urn:microsoft.com/office/officeart/2005/8/layout/process5" loCatId="process" qsTypeId="urn:microsoft.com/office/officeart/2005/8/quickstyle/simple2" qsCatId="simple" csTypeId="urn:microsoft.com/office/officeart/2005/8/colors/accent6_1" csCatId="accent6" phldr="1"/>
      <dgm:spPr/>
      <dgm:t>
        <a:bodyPr/>
        <a:lstStyle/>
        <a:p>
          <a:endParaRPr lang="es-ES"/>
        </a:p>
      </dgm:t>
    </dgm:pt>
    <dgm:pt modelId="{523D09D4-644C-4622-9425-5C93BA2154B4}" type="pres">
      <dgm:prSet presAssocID="{B14E2844-3B2D-41F0-8619-166D2E2961A8}" presName="diagram" presStyleCnt="0">
        <dgm:presLayoutVars>
          <dgm:dir/>
          <dgm:resizeHandles val="exact"/>
        </dgm:presLayoutVars>
      </dgm:prSet>
      <dgm:spPr/>
    </dgm:pt>
  </dgm:ptLst>
  <dgm:cxnLst>
    <dgm:cxn modelId="{2B7737C4-E78B-4F52-8FB2-65992B8DF678}" type="presOf" srcId="{B14E2844-3B2D-41F0-8619-166D2E2961A8}" destId="{523D09D4-644C-4622-9425-5C93BA2154B4}" srcOrd="0" destOrd="0" presId="urn:microsoft.com/office/officeart/2005/8/layout/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B732BEA-4BA8-4FFF-B399-2B0C925691A5}" type="doc">
      <dgm:prSet loTypeId="urn:microsoft.com/office/officeart/2005/8/layout/hList6" loCatId="list" qsTypeId="urn:microsoft.com/office/officeart/2005/8/quickstyle/simple2" qsCatId="simple" csTypeId="urn:microsoft.com/office/officeart/2005/8/colors/colorful5" csCatId="colorful" phldr="1"/>
      <dgm:spPr/>
      <dgm:t>
        <a:bodyPr/>
        <a:lstStyle/>
        <a:p>
          <a:endParaRPr lang="es-CO"/>
        </a:p>
      </dgm:t>
    </dgm:pt>
    <dgm:pt modelId="{7FF7AED5-F6F7-4BF7-A1E5-FFF2FA237CA9}">
      <dgm:prSet phldrT="[Texto]" custT="1"/>
      <dgm:spPr/>
      <dgm:t>
        <a:bodyPr/>
        <a:lstStyle/>
        <a:p>
          <a:pPr algn="l">
            <a:buNone/>
          </a:pPr>
          <a:r>
            <a:rPr lang="es-MX" sz="2000" dirty="0">
              <a:latin typeface="+mn-lt"/>
            </a:rPr>
            <a:t>1.</a:t>
          </a:r>
        </a:p>
        <a:p>
          <a:pPr algn="l">
            <a:buNone/>
          </a:pPr>
          <a:r>
            <a:rPr lang="es-MX" sz="1150" dirty="0">
              <a:latin typeface="+mn-lt"/>
            </a:rPr>
            <a:t>Definición de los macroprocesos, procesos,  procedimientos y actividades esenciales para la continuidad del negocio, a partir de la Metodología de Análisis de Impacto al Negocio BA.</a:t>
          </a:r>
          <a:endParaRPr lang="es-CO" sz="1150" dirty="0">
            <a:latin typeface="+mn-lt"/>
          </a:endParaRPr>
        </a:p>
      </dgm:t>
    </dgm:pt>
    <dgm:pt modelId="{9C38C35A-DB8F-43C5-902F-64AD7C9BC48D}" type="parTrans" cxnId="{327873E5-99F4-4278-B724-F86AFA8F300F}">
      <dgm:prSet/>
      <dgm:spPr/>
      <dgm:t>
        <a:bodyPr/>
        <a:lstStyle/>
        <a:p>
          <a:endParaRPr lang="es-CO" sz="1150">
            <a:latin typeface="+mn-lt"/>
          </a:endParaRPr>
        </a:p>
      </dgm:t>
    </dgm:pt>
    <dgm:pt modelId="{6DE234FF-BA1B-4B16-8DC4-EE69E550C8F5}" type="sibTrans" cxnId="{327873E5-99F4-4278-B724-F86AFA8F300F}">
      <dgm:prSet/>
      <dgm:spPr/>
      <dgm:t>
        <a:bodyPr/>
        <a:lstStyle/>
        <a:p>
          <a:endParaRPr lang="es-CO" sz="1150">
            <a:latin typeface="+mn-lt"/>
          </a:endParaRPr>
        </a:p>
      </dgm:t>
    </dgm:pt>
    <dgm:pt modelId="{ED8A7A6C-670E-403D-9964-2D454D3CF934}">
      <dgm:prSet custT="1"/>
      <dgm:spPr/>
      <dgm:t>
        <a:bodyPr/>
        <a:lstStyle/>
        <a:p>
          <a:r>
            <a:rPr lang="es-MX" sz="2000" dirty="0">
              <a:latin typeface="+mn-lt"/>
            </a:rPr>
            <a:t>2.</a:t>
          </a:r>
          <a:r>
            <a:rPr lang="es-MX" sz="4800" dirty="0">
              <a:latin typeface="+mn-lt"/>
            </a:rPr>
            <a:t> </a:t>
          </a:r>
        </a:p>
      </dgm:t>
    </dgm:pt>
    <dgm:pt modelId="{9B45979B-3AA7-4853-ABB4-5FE67D81A044}" type="parTrans" cxnId="{5967C19C-CE30-4A39-9692-1E6D215A8237}">
      <dgm:prSet/>
      <dgm:spPr/>
      <dgm:t>
        <a:bodyPr/>
        <a:lstStyle/>
        <a:p>
          <a:endParaRPr lang="es-CO" sz="1150">
            <a:latin typeface="+mn-lt"/>
          </a:endParaRPr>
        </a:p>
      </dgm:t>
    </dgm:pt>
    <dgm:pt modelId="{B8054D1D-AC2E-47CF-A58C-AA9FBB323EA5}" type="sibTrans" cxnId="{5967C19C-CE30-4A39-9692-1E6D215A8237}">
      <dgm:prSet/>
      <dgm:spPr/>
      <dgm:t>
        <a:bodyPr/>
        <a:lstStyle/>
        <a:p>
          <a:endParaRPr lang="es-CO" sz="1150">
            <a:latin typeface="+mn-lt"/>
          </a:endParaRPr>
        </a:p>
      </dgm:t>
    </dgm:pt>
    <dgm:pt modelId="{09202B28-FC52-4FBC-815E-2AEE13E7BCBD}">
      <dgm:prSet custT="1"/>
      <dgm:spPr/>
      <dgm:t>
        <a:bodyPr/>
        <a:lstStyle/>
        <a:p>
          <a:r>
            <a:rPr lang="es-MX" sz="2000" dirty="0">
              <a:latin typeface="+mn-lt"/>
            </a:rPr>
            <a:t>3.</a:t>
          </a:r>
          <a:r>
            <a:rPr lang="es-MX" sz="4800" dirty="0">
              <a:latin typeface="+mn-lt"/>
            </a:rPr>
            <a:t> </a:t>
          </a:r>
        </a:p>
      </dgm:t>
    </dgm:pt>
    <dgm:pt modelId="{4BC75DA2-68FA-49E5-9F3E-EF2586176253}" type="parTrans" cxnId="{4A816736-B42F-46CA-9FE1-B7BC15B10207}">
      <dgm:prSet/>
      <dgm:spPr/>
      <dgm:t>
        <a:bodyPr/>
        <a:lstStyle/>
        <a:p>
          <a:endParaRPr lang="es-CO" sz="1150">
            <a:latin typeface="+mn-lt"/>
          </a:endParaRPr>
        </a:p>
      </dgm:t>
    </dgm:pt>
    <dgm:pt modelId="{772211DC-0696-4566-85FB-EB6AACE1E607}" type="sibTrans" cxnId="{4A816736-B42F-46CA-9FE1-B7BC15B10207}">
      <dgm:prSet/>
      <dgm:spPr/>
      <dgm:t>
        <a:bodyPr/>
        <a:lstStyle/>
        <a:p>
          <a:endParaRPr lang="es-CO" sz="1150">
            <a:latin typeface="+mn-lt"/>
          </a:endParaRPr>
        </a:p>
      </dgm:t>
    </dgm:pt>
    <dgm:pt modelId="{8CBC4DB2-03C9-4DCB-89F1-30BD1C89B297}">
      <dgm:prSet custT="1"/>
      <dgm:spPr/>
      <dgm:t>
        <a:bodyPr/>
        <a:lstStyle/>
        <a:p>
          <a:pPr algn="just"/>
          <a:r>
            <a:rPr lang="es-MX" sz="1150" kern="1200" dirty="0">
              <a:latin typeface="+mn-lt"/>
            </a:rPr>
            <a:t>Elaboración del </a:t>
          </a:r>
          <a:r>
            <a:rPr lang="es-CO" sz="1150" kern="1200" dirty="0">
              <a:solidFill>
                <a:prstClr val="white"/>
              </a:solidFill>
              <a:latin typeface="Calibri" panose="020F0502020204030204"/>
              <a:ea typeface="+mn-ea"/>
              <a:cs typeface="+mn-cs"/>
            </a:rPr>
            <a:t>Protocolo general de Bioseguridad de la Sociedad para el control de riesgo Biológico y prevención de la enfermedad COVID-19. (Resolución 666 de 2020) </a:t>
          </a:r>
          <a:endParaRPr lang="es-MX" sz="1150" kern="1200" dirty="0">
            <a:solidFill>
              <a:prstClr val="white"/>
            </a:solidFill>
            <a:latin typeface="Calibri" panose="020F0502020204030204"/>
            <a:ea typeface="+mn-ea"/>
            <a:cs typeface="+mn-cs"/>
          </a:endParaRPr>
        </a:p>
      </dgm:t>
    </dgm:pt>
    <dgm:pt modelId="{9DC17839-9E71-4C6D-A604-FADB53ED1AB9}" type="parTrans" cxnId="{A341DEF2-2F7D-41E7-A664-574ADB9D06B5}">
      <dgm:prSet/>
      <dgm:spPr/>
      <dgm:t>
        <a:bodyPr/>
        <a:lstStyle/>
        <a:p>
          <a:endParaRPr lang="es-CO" sz="1150">
            <a:latin typeface="+mn-lt"/>
          </a:endParaRPr>
        </a:p>
      </dgm:t>
    </dgm:pt>
    <dgm:pt modelId="{E40845EF-CB5A-4BD7-9C85-8CC3B9DFAAD7}" type="sibTrans" cxnId="{A341DEF2-2F7D-41E7-A664-574ADB9D06B5}">
      <dgm:prSet/>
      <dgm:spPr/>
      <dgm:t>
        <a:bodyPr/>
        <a:lstStyle/>
        <a:p>
          <a:endParaRPr lang="es-CO" sz="1150">
            <a:latin typeface="+mn-lt"/>
          </a:endParaRPr>
        </a:p>
      </dgm:t>
    </dgm:pt>
    <dgm:pt modelId="{AA116E46-D6F8-4981-9C42-56978C5894F4}">
      <dgm:prSet custT="1"/>
      <dgm:spPr/>
      <dgm:t>
        <a:bodyPr/>
        <a:lstStyle/>
        <a:p>
          <a:pPr algn="just"/>
          <a:r>
            <a:rPr lang="es-MX" sz="1150" dirty="0">
              <a:latin typeface="+mn-lt"/>
            </a:rPr>
            <a:t>Definición e identificación de la red de apoyo (lideres, miembros del COPASST, brigadistas y vigías de SST a nivel nacional).</a:t>
          </a:r>
        </a:p>
      </dgm:t>
    </dgm:pt>
    <dgm:pt modelId="{8C0D0E92-6B74-476E-8508-721B874608EA}" type="parTrans" cxnId="{5CA60A99-DD57-48FE-A492-45911C4022D8}">
      <dgm:prSet/>
      <dgm:spPr/>
      <dgm:t>
        <a:bodyPr/>
        <a:lstStyle/>
        <a:p>
          <a:endParaRPr lang="es-CO" sz="1150"/>
        </a:p>
      </dgm:t>
    </dgm:pt>
    <dgm:pt modelId="{B46B73EC-85C5-4151-B25F-BDE2CD993788}" type="sibTrans" cxnId="{5CA60A99-DD57-48FE-A492-45911C4022D8}">
      <dgm:prSet/>
      <dgm:spPr/>
      <dgm:t>
        <a:bodyPr/>
        <a:lstStyle/>
        <a:p>
          <a:endParaRPr lang="es-CO" sz="1150"/>
        </a:p>
      </dgm:t>
    </dgm:pt>
    <dgm:pt modelId="{6F2F0516-9627-4DFB-86A8-1FB129684EDC}">
      <dgm:prSet custT="1"/>
      <dgm:spPr/>
      <dgm:t>
        <a:bodyPr/>
        <a:lstStyle/>
        <a:p>
          <a:pPr algn="just"/>
          <a:r>
            <a:rPr lang="es-MX" sz="1150" dirty="0">
              <a:latin typeface="+mn-lt"/>
            </a:rPr>
            <a:t>Capacitación y socialización.</a:t>
          </a:r>
        </a:p>
      </dgm:t>
    </dgm:pt>
    <dgm:pt modelId="{499D381F-BA3F-4799-AB63-4A2B64EBACC5}" type="parTrans" cxnId="{E226542F-135B-4576-9C27-70200E89537F}">
      <dgm:prSet/>
      <dgm:spPr/>
      <dgm:t>
        <a:bodyPr/>
        <a:lstStyle/>
        <a:p>
          <a:endParaRPr lang="es-CO" sz="1150"/>
        </a:p>
      </dgm:t>
    </dgm:pt>
    <dgm:pt modelId="{6C3611C3-02E6-43B3-A1EA-78BE5CD07709}" type="sibTrans" cxnId="{E226542F-135B-4576-9C27-70200E89537F}">
      <dgm:prSet/>
      <dgm:spPr/>
      <dgm:t>
        <a:bodyPr/>
        <a:lstStyle/>
        <a:p>
          <a:endParaRPr lang="es-CO" sz="1150"/>
        </a:p>
      </dgm:t>
    </dgm:pt>
    <dgm:pt modelId="{FBC04A18-6638-4045-BF5A-E9647EC5DF9F}">
      <dgm:prSet custT="1"/>
      <dgm:spPr/>
      <dgm:t>
        <a:bodyPr/>
        <a:lstStyle/>
        <a:p>
          <a:pPr algn="just"/>
          <a:r>
            <a:rPr lang="es-MX" sz="1150" dirty="0">
              <a:latin typeface="+mn-lt"/>
            </a:rPr>
            <a:t>Identificación de la población de la etapa 1.</a:t>
          </a:r>
        </a:p>
      </dgm:t>
    </dgm:pt>
    <dgm:pt modelId="{3AD7AD86-6311-4F22-B633-D83A831AB7F0}" type="parTrans" cxnId="{B0B96C8C-9FEF-4376-9E8C-578C09C1C4F5}">
      <dgm:prSet/>
      <dgm:spPr/>
      <dgm:t>
        <a:bodyPr/>
        <a:lstStyle/>
        <a:p>
          <a:endParaRPr lang="es-CO" sz="1150"/>
        </a:p>
      </dgm:t>
    </dgm:pt>
    <dgm:pt modelId="{6960842B-7AAD-4592-A60C-C236AA92ACC6}" type="sibTrans" cxnId="{B0B96C8C-9FEF-4376-9E8C-578C09C1C4F5}">
      <dgm:prSet/>
      <dgm:spPr/>
      <dgm:t>
        <a:bodyPr/>
        <a:lstStyle/>
        <a:p>
          <a:endParaRPr lang="es-CO" sz="1150"/>
        </a:p>
      </dgm:t>
    </dgm:pt>
    <dgm:pt modelId="{84106B1F-CD6E-46C3-BCFC-FD0F92ED0E8C}">
      <dgm:prSet custT="1"/>
      <dgm:spPr/>
      <dgm:t>
        <a:bodyPr/>
        <a:lstStyle/>
        <a:p>
          <a:pPr algn="just"/>
          <a:r>
            <a:rPr lang="es-MX" sz="2000" dirty="0">
              <a:latin typeface="+mn-lt"/>
            </a:rPr>
            <a:t>4.</a:t>
          </a:r>
        </a:p>
      </dgm:t>
    </dgm:pt>
    <dgm:pt modelId="{F44ECC1C-777C-441A-875B-56656A778307}" type="parTrans" cxnId="{E431F976-96A9-4CEC-9E1D-5141BE893AB5}">
      <dgm:prSet/>
      <dgm:spPr/>
      <dgm:t>
        <a:bodyPr/>
        <a:lstStyle/>
        <a:p>
          <a:endParaRPr lang="es-CO" sz="1150"/>
        </a:p>
      </dgm:t>
    </dgm:pt>
    <dgm:pt modelId="{4A668A3B-78F1-4A46-8F50-D7622F3D38D3}" type="sibTrans" cxnId="{E431F976-96A9-4CEC-9E1D-5141BE893AB5}">
      <dgm:prSet/>
      <dgm:spPr/>
      <dgm:t>
        <a:bodyPr/>
        <a:lstStyle/>
        <a:p>
          <a:endParaRPr lang="es-CO" sz="1150"/>
        </a:p>
      </dgm:t>
    </dgm:pt>
    <dgm:pt modelId="{9C2A7C70-95DA-4CC5-9699-B1E773834C5F}">
      <dgm:prSet custT="1"/>
      <dgm:spPr/>
      <dgm:t>
        <a:bodyPr/>
        <a:lstStyle/>
        <a:p>
          <a:pPr algn="just"/>
          <a:r>
            <a:rPr lang="es-MX" sz="2000" kern="1200" dirty="0">
              <a:latin typeface="+mn-lt"/>
            </a:rPr>
            <a:t>5. </a:t>
          </a:r>
        </a:p>
      </dgm:t>
    </dgm:pt>
    <dgm:pt modelId="{55F29F04-FD20-4941-89A2-3208FF6EF186}" type="parTrans" cxnId="{7A297685-85D2-44FA-8D1E-5CAD2C310F9A}">
      <dgm:prSet/>
      <dgm:spPr/>
      <dgm:t>
        <a:bodyPr/>
        <a:lstStyle/>
        <a:p>
          <a:endParaRPr lang="es-CO" sz="1150"/>
        </a:p>
      </dgm:t>
    </dgm:pt>
    <dgm:pt modelId="{03A31BFE-5AB7-45A1-9278-2C2A2D7B21D9}" type="sibTrans" cxnId="{7A297685-85D2-44FA-8D1E-5CAD2C310F9A}">
      <dgm:prSet/>
      <dgm:spPr/>
      <dgm:t>
        <a:bodyPr/>
        <a:lstStyle/>
        <a:p>
          <a:endParaRPr lang="es-CO" sz="1150"/>
        </a:p>
      </dgm:t>
    </dgm:pt>
    <dgm:pt modelId="{B45DB904-4210-42CE-84A4-24E647FA0E60}">
      <dgm:prSet custT="1"/>
      <dgm:spPr/>
      <dgm:t>
        <a:bodyPr/>
        <a:lstStyle/>
        <a:p>
          <a:pPr algn="just"/>
          <a:r>
            <a:rPr lang="es-MX" sz="1150" dirty="0">
              <a:latin typeface="+mn-lt"/>
            </a:rPr>
            <a:t>Identificación de las poblaciones etapa 2 y 3.</a:t>
          </a:r>
        </a:p>
      </dgm:t>
    </dgm:pt>
    <dgm:pt modelId="{BC164C28-A325-451E-BEF1-CEC32E1EDCF3}" type="parTrans" cxnId="{88D9BBE2-ED05-4C42-95E6-8A17053D2652}">
      <dgm:prSet/>
      <dgm:spPr/>
      <dgm:t>
        <a:bodyPr/>
        <a:lstStyle/>
        <a:p>
          <a:endParaRPr lang="es-CO" sz="1150"/>
        </a:p>
      </dgm:t>
    </dgm:pt>
    <dgm:pt modelId="{181E6A21-25D8-4EA7-B4D2-B06CDA6FAEAC}" type="sibTrans" cxnId="{88D9BBE2-ED05-4C42-95E6-8A17053D2652}">
      <dgm:prSet/>
      <dgm:spPr/>
      <dgm:t>
        <a:bodyPr/>
        <a:lstStyle/>
        <a:p>
          <a:endParaRPr lang="es-CO" sz="1150"/>
        </a:p>
      </dgm:t>
    </dgm:pt>
    <dgm:pt modelId="{34F2512B-1C7D-47CA-9598-1EBCC47956AB}">
      <dgm:prSet custT="1"/>
      <dgm:spPr/>
      <dgm:t>
        <a:bodyPr/>
        <a:lstStyle/>
        <a:p>
          <a:pPr algn="just"/>
          <a:r>
            <a:rPr lang="es-MX" sz="1150" dirty="0">
              <a:latin typeface="+mn-lt"/>
            </a:rPr>
            <a:t>Identificación de la población de la etapa 4.</a:t>
          </a:r>
        </a:p>
      </dgm:t>
    </dgm:pt>
    <dgm:pt modelId="{5F5345D3-746A-47C8-AFB0-5DC7EECF38D1}" type="parTrans" cxnId="{166AC705-10FD-49F4-A0A4-9EC8D0B82FA5}">
      <dgm:prSet/>
      <dgm:spPr/>
      <dgm:t>
        <a:bodyPr/>
        <a:lstStyle/>
        <a:p>
          <a:endParaRPr lang="es-CO" sz="1150"/>
        </a:p>
      </dgm:t>
    </dgm:pt>
    <dgm:pt modelId="{68987A3B-F0F8-453A-85E7-BC52AFF8B227}" type="sibTrans" cxnId="{166AC705-10FD-49F4-A0A4-9EC8D0B82FA5}">
      <dgm:prSet/>
      <dgm:spPr/>
      <dgm:t>
        <a:bodyPr/>
        <a:lstStyle/>
        <a:p>
          <a:endParaRPr lang="es-CO" sz="1150"/>
        </a:p>
      </dgm:t>
    </dgm:pt>
    <dgm:pt modelId="{47FCB3E6-3B7F-447E-823D-356559B67CD5}">
      <dgm:prSet custT="1"/>
      <dgm:spPr/>
      <dgm:t>
        <a:bodyPr/>
        <a:lstStyle/>
        <a:p>
          <a:pPr algn="just"/>
          <a:r>
            <a:rPr lang="es-MX" sz="1150" dirty="0">
              <a:latin typeface="+mn-lt"/>
            </a:rPr>
            <a:t>Primer filtro: poblaciones etapas 2 y 3.</a:t>
          </a:r>
        </a:p>
      </dgm:t>
    </dgm:pt>
    <dgm:pt modelId="{6DBB5657-CECB-4481-9099-E6EE22B04227}" type="parTrans" cxnId="{80F08446-7E3E-45F1-8F0B-9DB09D34623B}">
      <dgm:prSet/>
      <dgm:spPr/>
      <dgm:t>
        <a:bodyPr/>
        <a:lstStyle/>
        <a:p>
          <a:endParaRPr lang="es-CO" sz="1150"/>
        </a:p>
      </dgm:t>
    </dgm:pt>
    <dgm:pt modelId="{2C963392-6861-4C56-93EB-A57FA1EB5DD8}" type="sibTrans" cxnId="{80F08446-7E3E-45F1-8F0B-9DB09D34623B}">
      <dgm:prSet/>
      <dgm:spPr/>
      <dgm:t>
        <a:bodyPr/>
        <a:lstStyle/>
        <a:p>
          <a:endParaRPr lang="es-CO" sz="1150"/>
        </a:p>
      </dgm:t>
    </dgm:pt>
    <dgm:pt modelId="{4BEFA46A-05A4-4E52-9AB0-1339B2278681}">
      <dgm:prSet custT="1"/>
      <dgm:spPr/>
      <dgm:t>
        <a:bodyPr/>
        <a:lstStyle/>
        <a:p>
          <a:pPr algn="just"/>
          <a:r>
            <a:rPr lang="es-MX" sz="1150" kern="1200" dirty="0">
              <a:solidFill>
                <a:prstClr val="white"/>
              </a:solidFill>
              <a:latin typeface="Calibri" panose="020F0502020204030204"/>
              <a:ea typeface="+mn-ea"/>
              <a:cs typeface="+mn-cs"/>
            </a:rPr>
            <a:t>Análisis de la normatividad vigente a nivel nacional y territorial.</a:t>
          </a:r>
        </a:p>
      </dgm:t>
    </dgm:pt>
    <dgm:pt modelId="{C6DD932A-7AF1-400A-92EF-583AA6425ECB}" type="parTrans" cxnId="{7A01C27C-EC34-4287-B12D-4891643B79EF}">
      <dgm:prSet/>
      <dgm:spPr/>
      <dgm:t>
        <a:bodyPr/>
        <a:lstStyle/>
        <a:p>
          <a:endParaRPr lang="es-CO" sz="1150"/>
        </a:p>
      </dgm:t>
    </dgm:pt>
    <dgm:pt modelId="{1DBAB240-3457-4A75-9FF9-0A7E9DC20E84}" type="sibTrans" cxnId="{7A01C27C-EC34-4287-B12D-4891643B79EF}">
      <dgm:prSet/>
      <dgm:spPr/>
      <dgm:t>
        <a:bodyPr/>
        <a:lstStyle/>
        <a:p>
          <a:endParaRPr lang="es-CO" sz="1150"/>
        </a:p>
      </dgm:t>
    </dgm:pt>
    <dgm:pt modelId="{1A1ABFFE-B768-4042-9B56-9F0B2740D678}">
      <dgm:prSet custT="1"/>
      <dgm:spPr/>
      <dgm:t>
        <a:bodyPr/>
        <a:lstStyle/>
        <a:p>
          <a:pPr algn="just"/>
          <a:r>
            <a:rPr lang="es-MX" sz="1150" kern="1200" dirty="0">
              <a:solidFill>
                <a:prstClr val="white"/>
              </a:solidFill>
              <a:latin typeface="Calibri" panose="020F0502020204030204"/>
              <a:ea typeface="+mn-ea"/>
              <a:cs typeface="+mn-cs"/>
            </a:rPr>
            <a:t>Elaboración de la normatividad de apoyo, circulares, instructivos, guías.</a:t>
          </a:r>
        </a:p>
      </dgm:t>
    </dgm:pt>
    <dgm:pt modelId="{2C3A2993-AD6B-419D-BCE8-A6C7973B87C2}" type="parTrans" cxnId="{32691542-C729-49DE-9E21-40F10AEE670C}">
      <dgm:prSet/>
      <dgm:spPr/>
      <dgm:t>
        <a:bodyPr/>
        <a:lstStyle/>
        <a:p>
          <a:endParaRPr lang="es-CO" sz="1150"/>
        </a:p>
      </dgm:t>
    </dgm:pt>
    <dgm:pt modelId="{8976AB9F-DEE9-4E7B-B117-B34ECD684525}" type="sibTrans" cxnId="{32691542-C729-49DE-9E21-40F10AEE670C}">
      <dgm:prSet/>
      <dgm:spPr/>
      <dgm:t>
        <a:bodyPr/>
        <a:lstStyle/>
        <a:p>
          <a:endParaRPr lang="es-CO" sz="1150"/>
        </a:p>
      </dgm:t>
    </dgm:pt>
    <dgm:pt modelId="{3F39C67B-0E03-4E1C-BA26-C83C76A0B433}">
      <dgm:prSet custT="1"/>
      <dgm:spPr/>
      <dgm:t>
        <a:bodyPr/>
        <a:lstStyle/>
        <a:p>
          <a:pPr algn="just"/>
          <a:r>
            <a:rPr lang="es-MX" sz="1150" dirty="0">
              <a:latin typeface="+mn-lt"/>
            </a:rPr>
            <a:t>Estrategia de Comunicación con la Oficina de Comunicaciones y Atención al Ciudadano.</a:t>
          </a:r>
        </a:p>
      </dgm:t>
    </dgm:pt>
    <dgm:pt modelId="{A8305F58-219A-46F4-8CAC-5B541DB0FFBC}" type="parTrans" cxnId="{08E0CC25-63B1-4D3C-832C-FFC01357722B}">
      <dgm:prSet/>
      <dgm:spPr/>
      <dgm:t>
        <a:bodyPr/>
        <a:lstStyle/>
        <a:p>
          <a:endParaRPr lang="es-CO" sz="1150"/>
        </a:p>
      </dgm:t>
    </dgm:pt>
    <dgm:pt modelId="{F76729DE-E372-4659-90D3-400599CD403C}" type="sibTrans" cxnId="{08E0CC25-63B1-4D3C-832C-FFC01357722B}">
      <dgm:prSet/>
      <dgm:spPr/>
      <dgm:t>
        <a:bodyPr/>
        <a:lstStyle/>
        <a:p>
          <a:endParaRPr lang="es-CO" sz="1150"/>
        </a:p>
      </dgm:t>
    </dgm:pt>
    <dgm:pt modelId="{57935CC0-748D-4581-AED5-B56D90FC36EE}">
      <dgm:prSet custT="1"/>
      <dgm:spPr/>
      <dgm:t>
        <a:bodyPr/>
        <a:lstStyle/>
        <a:p>
          <a:pPr algn="just"/>
          <a:r>
            <a:rPr lang="es-MX" sz="1150" dirty="0">
              <a:latin typeface="+mn-lt"/>
            </a:rPr>
            <a:t>Segundo filtro y final: Validación de la población con los lideres de los procesos por áreas.</a:t>
          </a:r>
        </a:p>
      </dgm:t>
    </dgm:pt>
    <dgm:pt modelId="{CB5E626A-B2A9-41B8-B9FD-BFAADF8B5EED}" type="sibTrans" cxnId="{87762534-F9CF-4E8A-8ACB-1E15B6FF09E2}">
      <dgm:prSet/>
      <dgm:spPr/>
      <dgm:t>
        <a:bodyPr/>
        <a:lstStyle/>
        <a:p>
          <a:endParaRPr lang="es-CO" sz="1150"/>
        </a:p>
      </dgm:t>
    </dgm:pt>
    <dgm:pt modelId="{CFA495D2-D07F-4DF4-9170-5000C5538C01}" type="parTrans" cxnId="{87762534-F9CF-4E8A-8ACB-1E15B6FF09E2}">
      <dgm:prSet/>
      <dgm:spPr/>
      <dgm:t>
        <a:bodyPr/>
        <a:lstStyle/>
        <a:p>
          <a:endParaRPr lang="es-CO" sz="1150"/>
        </a:p>
      </dgm:t>
    </dgm:pt>
    <dgm:pt modelId="{4A166DB8-FAF7-45EF-B674-F5F7FB85B5F4}">
      <dgm:prSet custT="1"/>
      <dgm:spPr/>
      <dgm:t>
        <a:bodyPr/>
        <a:lstStyle/>
        <a:p>
          <a:pPr algn="just"/>
          <a:r>
            <a:rPr lang="es-MX" sz="2000" kern="1200" dirty="0">
              <a:solidFill>
                <a:prstClr val="white"/>
              </a:solidFill>
              <a:latin typeface="Calibri" panose="020F0502020204030204"/>
              <a:ea typeface="+mn-ea"/>
              <a:cs typeface="+mn-cs"/>
            </a:rPr>
            <a:t>6.</a:t>
          </a:r>
        </a:p>
      </dgm:t>
    </dgm:pt>
    <dgm:pt modelId="{2D6C51FF-E7EE-4A41-ABC5-B6E4E0FB1E5C}" type="parTrans" cxnId="{E66AE9BB-79CC-4CCC-B058-CA2E24E08E52}">
      <dgm:prSet/>
      <dgm:spPr/>
      <dgm:t>
        <a:bodyPr/>
        <a:lstStyle/>
        <a:p>
          <a:endParaRPr lang="es-CO" sz="1150"/>
        </a:p>
      </dgm:t>
    </dgm:pt>
    <dgm:pt modelId="{6C91F016-8F99-422E-A636-DFC2CB6EB8A9}" type="sibTrans" cxnId="{E66AE9BB-79CC-4CCC-B058-CA2E24E08E52}">
      <dgm:prSet/>
      <dgm:spPr/>
      <dgm:t>
        <a:bodyPr/>
        <a:lstStyle/>
        <a:p>
          <a:endParaRPr lang="es-CO" sz="1150"/>
        </a:p>
      </dgm:t>
    </dgm:pt>
    <dgm:pt modelId="{F2A0A6F0-98F2-4F72-8988-6D7D48B3BE3D}">
      <dgm:prSet custT="1"/>
      <dgm:spPr/>
      <dgm:t>
        <a:bodyPr/>
        <a:lstStyle/>
        <a:p>
          <a:pPr algn="just"/>
          <a:r>
            <a:rPr lang="es-MX" sz="2000" dirty="0">
              <a:latin typeface="+mn-lt"/>
            </a:rPr>
            <a:t>7.</a:t>
          </a:r>
        </a:p>
      </dgm:t>
    </dgm:pt>
    <dgm:pt modelId="{31ECB1E6-A661-45BE-8056-C09F28B08942}" type="parTrans" cxnId="{625DFB0B-7878-404D-83B3-EF46A5EF967B}">
      <dgm:prSet/>
      <dgm:spPr/>
      <dgm:t>
        <a:bodyPr/>
        <a:lstStyle/>
        <a:p>
          <a:endParaRPr lang="es-CO" sz="1150"/>
        </a:p>
      </dgm:t>
    </dgm:pt>
    <dgm:pt modelId="{56940A1D-E364-4D04-BBAE-2544577F535B}" type="sibTrans" cxnId="{625DFB0B-7878-404D-83B3-EF46A5EF967B}">
      <dgm:prSet/>
      <dgm:spPr/>
      <dgm:t>
        <a:bodyPr/>
        <a:lstStyle/>
        <a:p>
          <a:endParaRPr lang="es-CO" sz="1150"/>
        </a:p>
      </dgm:t>
    </dgm:pt>
    <dgm:pt modelId="{61AF7073-E670-4AC9-961F-BDBCF4DB9268}">
      <dgm:prSet custT="1"/>
      <dgm:spPr/>
      <dgm:t>
        <a:bodyPr/>
        <a:lstStyle/>
        <a:p>
          <a:pPr algn="just"/>
          <a:r>
            <a:rPr lang="es-MX" sz="1150" dirty="0">
              <a:latin typeface="+mn-lt"/>
            </a:rPr>
            <a:t>Caracterización de toda la población, teniendo en cuenta los factores de vulnerabilidad (edad, patologías de base, estado de embarazo, perfil sociodemográfico y/o medidas de mitigación adoptadas a nivel nacional o territorial.)</a:t>
          </a:r>
        </a:p>
      </dgm:t>
    </dgm:pt>
    <dgm:pt modelId="{3C3F17B9-DD95-44E7-973F-5592CC24CDD0}" type="sibTrans" cxnId="{9D0481EB-E727-4900-8568-A80C1F8506B3}">
      <dgm:prSet/>
      <dgm:spPr/>
      <dgm:t>
        <a:bodyPr/>
        <a:lstStyle/>
        <a:p>
          <a:endParaRPr lang="es-CO" sz="1150">
            <a:latin typeface="+mn-lt"/>
          </a:endParaRPr>
        </a:p>
      </dgm:t>
    </dgm:pt>
    <dgm:pt modelId="{08A93EBE-78FD-43C7-9505-9C5965D374BD}" type="parTrans" cxnId="{9D0481EB-E727-4900-8568-A80C1F8506B3}">
      <dgm:prSet/>
      <dgm:spPr/>
      <dgm:t>
        <a:bodyPr/>
        <a:lstStyle/>
        <a:p>
          <a:endParaRPr lang="es-CO" sz="1150">
            <a:latin typeface="+mn-lt"/>
          </a:endParaRPr>
        </a:p>
      </dgm:t>
    </dgm:pt>
    <dgm:pt modelId="{0688D671-9E2A-4987-84CC-1E905985B719}">
      <dgm:prSet custT="1"/>
      <dgm:spPr/>
      <dgm:t>
        <a:bodyPr/>
        <a:lstStyle/>
        <a:p>
          <a:pPr algn="just"/>
          <a:r>
            <a:rPr lang="es-MX" sz="1150" dirty="0">
              <a:latin typeface="+mn-lt"/>
            </a:rPr>
            <a:t>Análisis de los cargos y las actividades asociadas a los procedimientos señalados en la Metodología.</a:t>
          </a:r>
        </a:p>
      </dgm:t>
    </dgm:pt>
    <dgm:pt modelId="{71A79202-CD9C-4108-A125-F8E46A991D35}" type="sibTrans" cxnId="{156A9B15-89EE-4FBF-951E-915AF871FE89}">
      <dgm:prSet/>
      <dgm:spPr/>
      <dgm:t>
        <a:bodyPr/>
        <a:lstStyle/>
        <a:p>
          <a:endParaRPr lang="es-CO" sz="1150">
            <a:latin typeface="+mn-lt"/>
          </a:endParaRPr>
        </a:p>
      </dgm:t>
    </dgm:pt>
    <dgm:pt modelId="{6D2181B7-2B2E-4EDC-91B1-A71C7A29935B}" type="parTrans" cxnId="{156A9B15-89EE-4FBF-951E-915AF871FE89}">
      <dgm:prSet/>
      <dgm:spPr/>
      <dgm:t>
        <a:bodyPr/>
        <a:lstStyle/>
        <a:p>
          <a:endParaRPr lang="es-CO" sz="1150">
            <a:latin typeface="+mn-lt"/>
          </a:endParaRPr>
        </a:p>
      </dgm:t>
    </dgm:pt>
    <dgm:pt modelId="{3C37497F-642E-4E8C-89CB-06402B65C68A}">
      <dgm:prSet custT="1"/>
      <dgm:spPr/>
      <dgm:t>
        <a:bodyPr/>
        <a:lstStyle/>
        <a:p>
          <a:pPr algn="just"/>
          <a:r>
            <a:rPr lang="es-MX" sz="1150" dirty="0">
              <a:latin typeface="+mn-lt"/>
            </a:rPr>
            <a:t>Análisis y consolidación de las matrices diligenciadas por los directivos para la definición de los procedimientos y actividades de las etapas 2 y 3.</a:t>
          </a:r>
        </a:p>
      </dgm:t>
    </dgm:pt>
    <dgm:pt modelId="{D45A2ABD-21A9-4675-996D-06D0A400C4E5}" type="sibTrans" cxnId="{508E28D3-7558-4E09-A437-FC0A9EDE82CA}">
      <dgm:prSet/>
      <dgm:spPr/>
      <dgm:t>
        <a:bodyPr/>
        <a:lstStyle/>
        <a:p>
          <a:endParaRPr lang="es-CO" sz="1150"/>
        </a:p>
      </dgm:t>
    </dgm:pt>
    <dgm:pt modelId="{DD2C8E09-5945-4DC2-81B4-C5E0CAA7CFE8}" type="parTrans" cxnId="{508E28D3-7558-4E09-A437-FC0A9EDE82CA}">
      <dgm:prSet/>
      <dgm:spPr/>
      <dgm:t>
        <a:bodyPr/>
        <a:lstStyle/>
        <a:p>
          <a:endParaRPr lang="es-CO" sz="1150"/>
        </a:p>
      </dgm:t>
    </dgm:pt>
    <dgm:pt modelId="{2B24BE05-36A5-43FF-BD78-F028AFB3B983}" type="pres">
      <dgm:prSet presAssocID="{8B732BEA-4BA8-4FFF-B399-2B0C925691A5}" presName="Name0" presStyleCnt="0">
        <dgm:presLayoutVars>
          <dgm:dir/>
          <dgm:resizeHandles val="exact"/>
        </dgm:presLayoutVars>
      </dgm:prSet>
      <dgm:spPr/>
    </dgm:pt>
    <dgm:pt modelId="{BB0E9A5B-6807-4A0F-8A83-177571F7DAB1}" type="pres">
      <dgm:prSet presAssocID="{7FF7AED5-F6F7-4BF7-A1E5-FFF2FA237CA9}" presName="node" presStyleLbl="node1" presStyleIdx="0" presStyleCnt="7">
        <dgm:presLayoutVars>
          <dgm:bulletEnabled val="1"/>
        </dgm:presLayoutVars>
      </dgm:prSet>
      <dgm:spPr/>
    </dgm:pt>
    <dgm:pt modelId="{CD998ADA-AC4E-4A13-831F-BE943789E98F}" type="pres">
      <dgm:prSet presAssocID="{6DE234FF-BA1B-4B16-8DC4-EE69E550C8F5}" presName="sibTrans" presStyleCnt="0"/>
      <dgm:spPr/>
    </dgm:pt>
    <dgm:pt modelId="{8C57FD1E-4B7B-4AD3-8167-95ECED3FA7EE}" type="pres">
      <dgm:prSet presAssocID="{ED8A7A6C-670E-403D-9964-2D454D3CF934}" presName="node" presStyleLbl="node1" presStyleIdx="1" presStyleCnt="7">
        <dgm:presLayoutVars>
          <dgm:bulletEnabled val="1"/>
        </dgm:presLayoutVars>
      </dgm:prSet>
      <dgm:spPr/>
    </dgm:pt>
    <dgm:pt modelId="{766B6E9C-700E-4E29-A959-4A387272D34F}" type="pres">
      <dgm:prSet presAssocID="{B8054D1D-AC2E-47CF-A58C-AA9FBB323EA5}" presName="sibTrans" presStyleCnt="0"/>
      <dgm:spPr/>
    </dgm:pt>
    <dgm:pt modelId="{562D7D64-227F-4E1A-877C-ED29228D0E95}" type="pres">
      <dgm:prSet presAssocID="{09202B28-FC52-4FBC-815E-2AEE13E7BCBD}" presName="node" presStyleLbl="node1" presStyleIdx="2" presStyleCnt="7">
        <dgm:presLayoutVars>
          <dgm:bulletEnabled val="1"/>
        </dgm:presLayoutVars>
      </dgm:prSet>
      <dgm:spPr/>
    </dgm:pt>
    <dgm:pt modelId="{648F8E80-77C7-401C-B02F-A113917FBB22}" type="pres">
      <dgm:prSet presAssocID="{772211DC-0696-4566-85FB-EB6AACE1E607}" presName="sibTrans" presStyleCnt="0"/>
      <dgm:spPr/>
    </dgm:pt>
    <dgm:pt modelId="{869571B4-4E7D-4632-A13B-B45D4DDF64F1}" type="pres">
      <dgm:prSet presAssocID="{84106B1F-CD6E-46C3-BCFC-FD0F92ED0E8C}" presName="node" presStyleLbl="node1" presStyleIdx="3" presStyleCnt="7" custLinFactNeighborX="1">
        <dgm:presLayoutVars>
          <dgm:bulletEnabled val="1"/>
        </dgm:presLayoutVars>
      </dgm:prSet>
      <dgm:spPr/>
    </dgm:pt>
    <dgm:pt modelId="{804EA327-8DEC-4C3A-A59D-9016319C2381}" type="pres">
      <dgm:prSet presAssocID="{4A668A3B-78F1-4A46-8F50-D7622F3D38D3}" presName="sibTrans" presStyleCnt="0"/>
      <dgm:spPr/>
    </dgm:pt>
    <dgm:pt modelId="{305DADF5-C726-4968-9C11-AA3969843FE9}" type="pres">
      <dgm:prSet presAssocID="{9C2A7C70-95DA-4CC5-9699-B1E773834C5F}" presName="node" presStyleLbl="node1" presStyleIdx="4" presStyleCnt="7">
        <dgm:presLayoutVars>
          <dgm:bulletEnabled val="1"/>
        </dgm:presLayoutVars>
      </dgm:prSet>
      <dgm:spPr/>
    </dgm:pt>
    <dgm:pt modelId="{6BFB48C0-6EF2-4B25-8BCE-851221CB1B5B}" type="pres">
      <dgm:prSet presAssocID="{03A31BFE-5AB7-45A1-9278-2C2A2D7B21D9}" presName="sibTrans" presStyleCnt="0"/>
      <dgm:spPr/>
    </dgm:pt>
    <dgm:pt modelId="{E9A914B4-2410-4851-A6D3-4E0B73BA4318}" type="pres">
      <dgm:prSet presAssocID="{4A166DB8-FAF7-45EF-B674-F5F7FB85B5F4}" presName="node" presStyleLbl="node1" presStyleIdx="5" presStyleCnt="7">
        <dgm:presLayoutVars>
          <dgm:bulletEnabled val="1"/>
        </dgm:presLayoutVars>
      </dgm:prSet>
      <dgm:spPr/>
    </dgm:pt>
    <dgm:pt modelId="{CC6845D1-EC2B-4B4C-A78D-48B4C0BDCF2D}" type="pres">
      <dgm:prSet presAssocID="{6C91F016-8F99-422E-A636-DFC2CB6EB8A9}" presName="sibTrans" presStyleCnt="0"/>
      <dgm:spPr/>
    </dgm:pt>
    <dgm:pt modelId="{F335DBBE-979A-4E33-8097-258D1CF07F04}" type="pres">
      <dgm:prSet presAssocID="{F2A0A6F0-98F2-4F72-8988-6D7D48B3BE3D}" presName="node" presStyleLbl="node1" presStyleIdx="6" presStyleCnt="7">
        <dgm:presLayoutVars>
          <dgm:bulletEnabled val="1"/>
        </dgm:presLayoutVars>
      </dgm:prSet>
      <dgm:spPr/>
    </dgm:pt>
  </dgm:ptLst>
  <dgm:cxnLst>
    <dgm:cxn modelId="{654DAB04-4F57-4E90-8358-351B08885DF9}" type="presOf" srcId="{7FF7AED5-F6F7-4BF7-A1E5-FFF2FA237CA9}" destId="{BB0E9A5B-6807-4A0F-8A83-177571F7DAB1}" srcOrd="0" destOrd="0" presId="urn:microsoft.com/office/officeart/2005/8/layout/hList6"/>
    <dgm:cxn modelId="{166AC705-10FD-49F4-A0A4-9EC8D0B82FA5}" srcId="{84106B1F-CD6E-46C3-BCFC-FD0F92ED0E8C}" destId="{34F2512B-1C7D-47CA-9598-1EBCC47956AB}" srcOrd="1" destOrd="0" parTransId="{5F5345D3-746A-47C8-AFB0-5DC7EECF38D1}" sibTransId="{68987A3B-F0F8-453A-85E7-BC52AFF8B227}"/>
    <dgm:cxn modelId="{F5F2EF08-655F-4CAF-B1ED-DB68ADAD2DB9}" type="presOf" srcId="{3C37497F-642E-4E8C-89CB-06402B65C68A}" destId="{562D7D64-227F-4E1A-877C-ED29228D0E95}" srcOrd="0" destOrd="1" presId="urn:microsoft.com/office/officeart/2005/8/layout/hList6"/>
    <dgm:cxn modelId="{625DFB0B-7878-404D-83B3-EF46A5EF967B}" srcId="{8B732BEA-4BA8-4FFF-B399-2B0C925691A5}" destId="{F2A0A6F0-98F2-4F72-8988-6D7D48B3BE3D}" srcOrd="6" destOrd="0" parTransId="{31ECB1E6-A661-45BE-8056-C09F28B08942}" sibTransId="{56940A1D-E364-4D04-BBAE-2544577F535B}"/>
    <dgm:cxn modelId="{156A9B15-89EE-4FBF-951E-915AF871FE89}" srcId="{ED8A7A6C-670E-403D-9964-2D454D3CF934}" destId="{0688D671-9E2A-4987-84CC-1E905985B719}" srcOrd="0" destOrd="0" parTransId="{6D2181B7-2B2E-4EDC-91B1-A71C7A29935B}" sibTransId="{71A79202-CD9C-4108-A125-F8E46A991D35}"/>
    <dgm:cxn modelId="{E9C9D919-7ADC-4EEF-BB4A-210D0031467B}" type="presOf" srcId="{AA116E46-D6F8-4981-9C42-56978C5894F4}" destId="{E9A914B4-2410-4851-A6D3-4E0B73BA4318}" srcOrd="0" destOrd="1" presId="urn:microsoft.com/office/officeart/2005/8/layout/hList6"/>
    <dgm:cxn modelId="{08E0CC25-63B1-4D3C-832C-FFC01357722B}" srcId="{F2A0A6F0-98F2-4F72-8988-6D7D48B3BE3D}" destId="{3F39C67B-0E03-4E1C-BA26-C83C76A0B433}" srcOrd="1" destOrd="0" parTransId="{A8305F58-219A-46F4-8CAC-5B541DB0FFBC}" sibTransId="{F76729DE-E372-4659-90D3-400599CD403C}"/>
    <dgm:cxn modelId="{CAF8C526-9441-4EBD-8AAE-730BEC01B4E7}" type="presOf" srcId="{47FCB3E6-3B7F-447E-823D-356559B67CD5}" destId="{869571B4-4E7D-4632-A13B-B45D4DDF64F1}" srcOrd="0" destOrd="3" presId="urn:microsoft.com/office/officeart/2005/8/layout/hList6"/>
    <dgm:cxn modelId="{E226542F-135B-4576-9C27-70200E89537F}" srcId="{F2A0A6F0-98F2-4F72-8988-6D7D48B3BE3D}" destId="{6F2F0516-9627-4DFB-86A8-1FB129684EDC}" srcOrd="0" destOrd="0" parTransId="{499D381F-BA3F-4799-AB63-4A2B64EBACC5}" sibTransId="{6C3611C3-02E6-43B3-A1EA-78BE5CD07709}"/>
    <dgm:cxn modelId="{87762534-F9CF-4E8A-8ACB-1E15B6FF09E2}" srcId="{4A166DB8-FAF7-45EF-B674-F5F7FB85B5F4}" destId="{57935CC0-748D-4581-AED5-B56D90FC36EE}" srcOrd="1" destOrd="0" parTransId="{CFA495D2-D07F-4DF4-9170-5000C5538C01}" sibTransId="{CB5E626A-B2A9-41B8-B9FD-BFAADF8B5EED}"/>
    <dgm:cxn modelId="{4A816736-B42F-46CA-9FE1-B7BC15B10207}" srcId="{8B732BEA-4BA8-4FFF-B399-2B0C925691A5}" destId="{09202B28-FC52-4FBC-815E-2AEE13E7BCBD}" srcOrd="2" destOrd="0" parTransId="{4BC75DA2-68FA-49E5-9F3E-EF2586176253}" sibTransId="{772211DC-0696-4566-85FB-EB6AACE1E607}"/>
    <dgm:cxn modelId="{D885513D-07B9-42C1-8943-8A8BD562B6FA}" type="presOf" srcId="{3F39C67B-0E03-4E1C-BA26-C83C76A0B433}" destId="{F335DBBE-979A-4E33-8097-258D1CF07F04}" srcOrd="0" destOrd="2" presId="urn:microsoft.com/office/officeart/2005/8/layout/hList6"/>
    <dgm:cxn modelId="{4BA8115D-BF2C-41B9-96A8-78CD04A263FA}" type="presOf" srcId="{9C2A7C70-95DA-4CC5-9699-B1E773834C5F}" destId="{305DADF5-C726-4968-9C11-AA3969843FE9}" srcOrd="0" destOrd="0" presId="urn:microsoft.com/office/officeart/2005/8/layout/hList6"/>
    <dgm:cxn modelId="{155C0B5E-BD6E-425A-BA23-1FA7D688C079}" type="presOf" srcId="{4BEFA46A-05A4-4E52-9AB0-1339B2278681}" destId="{305DADF5-C726-4968-9C11-AA3969843FE9}" srcOrd="0" destOrd="1" presId="urn:microsoft.com/office/officeart/2005/8/layout/hList6"/>
    <dgm:cxn modelId="{32691542-C729-49DE-9E21-40F10AEE670C}" srcId="{9C2A7C70-95DA-4CC5-9699-B1E773834C5F}" destId="{1A1ABFFE-B768-4042-9B56-9F0B2740D678}" srcOrd="2" destOrd="0" parTransId="{2C3A2993-AD6B-419D-BCE8-A6C7973B87C2}" sibTransId="{8976AB9F-DEE9-4E7B-B117-B34ECD684525}"/>
    <dgm:cxn modelId="{80F08446-7E3E-45F1-8F0B-9DB09D34623B}" srcId="{84106B1F-CD6E-46C3-BCFC-FD0F92ED0E8C}" destId="{47FCB3E6-3B7F-447E-823D-356559B67CD5}" srcOrd="2" destOrd="0" parTransId="{6DBB5657-CECB-4481-9099-E6EE22B04227}" sibTransId="{2C963392-6861-4C56-93EB-A57FA1EB5DD8}"/>
    <dgm:cxn modelId="{AF832E4F-A78E-47CF-82E5-F4DC99132B4E}" type="presOf" srcId="{57935CC0-748D-4581-AED5-B56D90FC36EE}" destId="{E9A914B4-2410-4851-A6D3-4E0B73BA4318}" srcOrd="0" destOrd="2" presId="urn:microsoft.com/office/officeart/2005/8/layout/hList6"/>
    <dgm:cxn modelId="{AA101B73-9D56-49DF-B797-C69036A030E3}" type="presOf" srcId="{8CBC4DB2-03C9-4DCB-89F1-30BD1C89B297}" destId="{305DADF5-C726-4968-9C11-AA3969843FE9}" srcOrd="0" destOrd="2" presId="urn:microsoft.com/office/officeart/2005/8/layout/hList6"/>
    <dgm:cxn modelId="{25884955-7700-42EB-90BD-EC6349C0107F}" type="presOf" srcId="{F2A0A6F0-98F2-4F72-8988-6D7D48B3BE3D}" destId="{F335DBBE-979A-4E33-8097-258D1CF07F04}" srcOrd="0" destOrd="0" presId="urn:microsoft.com/office/officeart/2005/8/layout/hList6"/>
    <dgm:cxn modelId="{585D5F76-D91C-40C7-B61A-4EFB1D456DA4}" type="presOf" srcId="{B45DB904-4210-42CE-84A4-24E647FA0E60}" destId="{562D7D64-227F-4E1A-877C-ED29228D0E95}" srcOrd="0" destOrd="2" presId="urn:microsoft.com/office/officeart/2005/8/layout/hList6"/>
    <dgm:cxn modelId="{E431F976-96A9-4CEC-9E1D-5141BE893AB5}" srcId="{8B732BEA-4BA8-4FFF-B399-2B0C925691A5}" destId="{84106B1F-CD6E-46C3-BCFC-FD0F92ED0E8C}" srcOrd="3" destOrd="0" parTransId="{F44ECC1C-777C-441A-875B-56656A778307}" sibTransId="{4A668A3B-78F1-4A46-8F50-D7622F3D38D3}"/>
    <dgm:cxn modelId="{FB271F57-C59E-4CA9-A23B-941262278BC3}" type="presOf" srcId="{61AF7073-E670-4AC9-961F-BDBCF4DB9268}" destId="{869571B4-4E7D-4632-A13B-B45D4DDF64F1}" srcOrd="0" destOrd="1" presId="urn:microsoft.com/office/officeart/2005/8/layout/hList6"/>
    <dgm:cxn modelId="{2627D377-064E-4A04-ACF7-73B4C4ABECA7}" type="presOf" srcId="{0688D671-9E2A-4987-84CC-1E905985B719}" destId="{8C57FD1E-4B7B-4AD3-8167-95ECED3FA7EE}" srcOrd="0" destOrd="1" presId="urn:microsoft.com/office/officeart/2005/8/layout/hList6"/>
    <dgm:cxn modelId="{7A01C27C-EC34-4287-B12D-4891643B79EF}" srcId="{9C2A7C70-95DA-4CC5-9699-B1E773834C5F}" destId="{4BEFA46A-05A4-4E52-9AB0-1339B2278681}" srcOrd="0" destOrd="0" parTransId="{C6DD932A-7AF1-400A-92EF-583AA6425ECB}" sibTransId="{1DBAB240-3457-4A75-9FF9-0A7E9DC20E84}"/>
    <dgm:cxn modelId="{6B2A9D81-F093-49F4-ADDB-FC5CB669FE66}" type="presOf" srcId="{09202B28-FC52-4FBC-815E-2AEE13E7BCBD}" destId="{562D7D64-227F-4E1A-877C-ED29228D0E95}" srcOrd="0" destOrd="0" presId="urn:microsoft.com/office/officeart/2005/8/layout/hList6"/>
    <dgm:cxn modelId="{7A297685-85D2-44FA-8D1E-5CAD2C310F9A}" srcId="{8B732BEA-4BA8-4FFF-B399-2B0C925691A5}" destId="{9C2A7C70-95DA-4CC5-9699-B1E773834C5F}" srcOrd="4" destOrd="0" parTransId="{55F29F04-FD20-4941-89A2-3208FF6EF186}" sibTransId="{03A31BFE-5AB7-45A1-9278-2C2A2D7B21D9}"/>
    <dgm:cxn modelId="{B0B96C8C-9FEF-4376-9E8C-578C09C1C4F5}" srcId="{ED8A7A6C-670E-403D-9964-2D454D3CF934}" destId="{FBC04A18-6638-4045-BF5A-E9647EC5DF9F}" srcOrd="1" destOrd="0" parTransId="{3AD7AD86-6311-4F22-B633-D83A831AB7F0}" sibTransId="{6960842B-7AAD-4592-A60C-C236AA92ACC6}"/>
    <dgm:cxn modelId="{90B60A94-1D33-4A1F-B335-941A284E4A66}" type="presOf" srcId="{8B732BEA-4BA8-4FFF-B399-2B0C925691A5}" destId="{2B24BE05-36A5-43FF-BD78-F028AFB3B983}" srcOrd="0" destOrd="0" presId="urn:microsoft.com/office/officeart/2005/8/layout/hList6"/>
    <dgm:cxn modelId="{5CA60A99-DD57-48FE-A492-45911C4022D8}" srcId="{4A166DB8-FAF7-45EF-B674-F5F7FB85B5F4}" destId="{AA116E46-D6F8-4981-9C42-56978C5894F4}" srcOrd="0" destOrd="0" parTransId="{8C0D0E92-6B74-476E-8508-721B874608EA}" sibTransId="{B46B73EC-85C5-4151-B25F-BDE2CD993788}"/>
    <dgm:cxn modelId="{A7420F99-6B59-4DF7-B22B-53F460B13C1F}" type="presOf" srcId="{84106B1F-CD6E-46C3-BCFC-FD0F92ED0E8C}" destId="{869571B4-4E7D-4632-A13B-B45D4DDF64F1}" srcOrd="0" destOrd="0" presId="urn:microsoft.com/office/officeart/2005/8/layout/hList6"/>
    <dgm:cxn modelId="{5967C19C-CE30-4A39-9692-1E6D215A8237}" srcId="{8B732BEA-4BA8-4FFF-B399-2B0C925691A5}" destId="{ED8A7A6C-670E-403D-9964-2D454D3CF934}" srcOrd="1" destOrd="0" parTransId="{9B45979B-3AA7-4853-ABB4-5FE67D81A044}" sibTransId="{B8054D1D-AC2E-47CF-A58C-AA9FBB323EA5}"/>
    <dgm:cxn modelId="{C930879D-20DD-4D32-9AA9-3E47D4109A5D}" type="presOf" srcId="{4A166DB8-FAF7-45EF-B674-F5F7FB85B5F4}" destId="{E9A914B4-2410-4851-A6D3-4E0B73BA4318}" srcOrd="0" destOrd="0" presId="urn:microsoft.com/office/officeart/2005/8/layout/hList6"/>
    <dgm:cxn modelId="{5610029F-49B6-4BCA-A98C-0BDA2FFB7BE2}" type="presOf" srcId="{6F2F0516-9627-4DFB-86A8-1FB129684EDC}" destId="{F335DBBE-979A-4E33-8097-258D1CF07F04}" srcOrd="0" destOrd="1" presId="urn:microsoft.com/office/officeart/2005/8/layout/hList6"/>
    <dgm:cxn modelId="{550269A5-5E42-44AE-9C59-E2ECB2F7DA35}" type="presOf" srcId="{34F2512B-1C7D-47CA-9598-1EBCC47956AB}" destId="{869571B4-4E7D-4632-A13B-B45D4DDF64F1}" srcOrd="0" destOrd="2" presId="urn:microsoft.com/office/officeart/2005/8/layout/hList6"/>
    <dgm:cxn modelId="{E66AE9BB-79CC-4CCC-B058-CA2E24E08E52}" srcId="{8B732BEA-4BA8-4FFF-B399-2B0C925691A5}" destId="{4A166DB8-FAF7-45EF-B674-F5F7FB85B5F4}" srcOrd="5" destOrd="0" parTransId="{2D6C51FF-E7EE-4A41-ABC5-B6E4E0FB1E5C}" sibTransId="{6C91F016-8F99-422E-A636-DFC2CB6EB8A9}"/>
    <dgm:cxn modelId="{5FB2EAC0-9C76-484B-B9F1-01DFE86D47FE}" type="presOf" srcId="{FBC04A18-6638-4045-BF5A-E9647EC5DF9F}" destId="{8C57FD1E-4B7B-4AD3-8167-95ECED3FA7EE}" srcOrd="0" destOrd="2" presId="urn:microsoft.com/office/officeart/2005/8/layout/hList6"/>
    <dgm:cxn modelId="{6C14DFCB-B743-4007-BBC6-05BD4D08E2CF}" type="presOf" srcId="{1A1ABFFE-B768-4042-9B56-9F0B2740D678}" destId="{305DADF5-C726-4968-9C11-AA3969843FE9}" srcOrd="0" destOrd="3" presId="urn:microsoft.com/office/officeart/2005/8/layout/hList6"/>
    <dgm:cxn modelId="{508E28D3-7558-4E09-A437-FC0A9EDE82CA}" srcId="{09202B28-FC52-4FBC-815E-2AEE13E7BCBD}" destId="{3C37497F-642E-4E8C-89CB-06402B65C68A}" srcOrd="0" destOrd="0" parTransId="{DD2C8E09-5945-4DC2-81B4-C5E0CAA7CFE8}" sibTransId="{D45A2ABD-21A9-4675-996D-06D0A400C4E5}"/>
    <dgm:cxn modelId="{88D9BBE2-ED05-4C42-95E6-8A17053D2652}" srcId="{09202B28-FC52-4FBC-815E-2AEE13E7BCBD}" destId="{B45DB904-4210-42CE-84A4-24E647FA0E60}" srcOrd="1" destOrd="0" parTransId="{BC164C28-A325-451E-BEF1-CEC32E1EDCF3}" sibTransId="{181E6A21-25D8-4EA7-B4D2-B06CDA6FAEAC}"/>
    <dgm:cxn modelId="{327873E5-99F4-4278-B724-F86AFA8F300F}" srcId="{8B732BEA-4BA8-4FFF-B399-2B0C925691A5}" destId="{7FF7AED5-F6F7-4BF7-A1E5-FFF2FA237CA9}" srcOrd="0" destOrd="0" parTransId="{9C38C35A-DB8F-43C5-902F-64AD7C9BC48D}" sibTransId="{6DE234FF-BA1B-4B16-8DC4-EE69E550C8F5}"/>
    <dgm:cxn modelId="{9D0481EB-E727-4900-8568-A80C1F8506B3}" srcId="{84106B1F-CD6E-46C3-BCFC-FD0F92ED0E8C}" destId="{61AF7073-E670-4AC9-961F-BDBCF4DB9268}" srcOrd="0" destOrd="0" parTransId="{08A93EBE-78FD-43C7-9505-9C5965D374BD}" sibTransId="{3C3F17B9-DD95-44E7-973F-5592CC24CDD0}"/>
    <dgm:cxn modelId="{A341DEF2-2F7D-41E7-A664-574ADB9D06B5}" srcId="{9C2A7C70-95DA-4CC5-9699-B1E773834C5F}" destId="{8CBC4DB2-03C9-4DCB-89F1-30BD1C89B297}" srcOrd="1" destOrd="0" parTransId="{9DC17839-9E71-4C6D-A604-FADB53ED1AB9}" sibTransId="{E40845EF-CB5A-4BD7-9C85-8CC3B9DFAAD7}"/>
    <dgm:cxn modelId="{44A9F4FE-9DE2-4FD0-9D10-FF3AD9DF14C2}" type="presOf" srcId="{ED8A7A6C-670E-403D-9964-2D454D3CF934}" destId="{8C57FD1E-4B7B-4AD3-8167-95ECED3FA7EE}" srcOrd="0" destOrd="0" presId="urn:microsoft.com/office/officeart/2005/8/layout/hList6"/>
    <dgm:cxn modelId="{F9BB9111-8C0D-482E-B949-F591AF427AA6}" type="presParOf" srcId="{2B24BE05-36A5-43FF-BD78-F028AFB3B983}" destId="{BB0E9A5B-6807-4A0F-8A83-177571F7DAB1}" srcOrd="0" destOrd="0" presId="urn:microsoft.com/office/officeart/2005/8/layout/hList6"/>
    <dgm:cxn modelId="{4285ACD1-7AF9-4CC0-9677-683995BB8323}" type="presParOf" srcId="{2B24BE05-36A5-43FF-BD78-F028AFB3B983}" destId="{CD998ADA-AC4E-4A13-831F-BE943789E98F}" srcOrd="1" destOrd="0" presId="urn:microsoft.com/office/officeart/2005/8/layout/hList6"/>
    <dgm:cxn modelId="{30F34402-F54D-4D58-B4A6-9D9DD5A152E9}" type="presParOf" srcId="{2B24BE05-36A5-43FF-BD78-F028AFB3B983}" destId="{8C57FD1E-4B7B-4AD3-8167-95ECED3FA7EE}" srcOrd="2" destOrd="0" presId="urn:microsoft.com/office/officeart/2005/8/layout/hList6"/>
    <dgm:cxn modelId="{40FB30F5-212E-4F8D-8C26-5EF7921C5749}" type="presParOf" srcId="{2B24BE05-36A5-43FF-BD78-F028AFB3B983}" destId="{766B6E9C-700E-4E29-A959-4A387272D34F}" srcOrd="3" destOrd="0" presId="urn:microsoft.com/office/officeart/2005/8/layout/hList6"/>
    <dgm:cxn modelId="{3A27011B-DD44-48FA-A0FD-DD5EE04990E8}" type="presParOf" srcId="{2B24BE05-36A5-43FF-BD78-F028AFB3B983}" destId="{562D7D64-227F-4E1A-877C-ED29228D0E95}" srcOrd="4" destOrd="0" presId="urn:microsoft.com/office/officeart/2005/8/layout/hList6"/>
    <dgm:cxn modelId="{6B596CD1-715F-4A77-A34D-E226565D2135}" type="presParOf" srcId="{2B24BE05-36A5-43FF-BD78-F028AFB3B983}" destId="{648F8E80-77C7-401C-B02F-A113917FBB22}" srcOrd="5" destOrd="0" presId="urn:microsoft.com/office/officeart/2005/8/layout/hList6"/>
    <dgm:cxn modelId="{31A3ABB2-9191-4AC4-8069-43B32A051769}" type="presParOf" srcId="{2B24BE05-36A5-43FF-BD78-F028AFB3B983}" destId="{869571B4-4E7D-4632-A13B-B45D4DDF64F1}" srcOrd="6" destOrd="0" presId="urn:microsoft.com/office/officeart/2005/8/layout/hList6"/>
    <dgm:cxn modelId="{6073ABB4-28D0-4A99-88C2-36D0884E45BF}" type="presParOf" srcId="{2B24BE05-36A5-43FF-BD78-F028AFB3B983}" destId="{804EA327-8DEC-4C3A-A59D-9016319C2381}" srcOrd="7" destOrd="0" presId="urn:microsoft.com/office/officeart/2005/8/layout/hList6"/>
    <dgm:cxn modelId="{162BEE63-156D-459C-ADBA-24E410C4C63E}" type="presParOf" srcId="{2B24BE05-36A5-43FF-BD78-F028AFB3B983}" destId="{305DADF5-C726-4968-9C11-AA3969843FE9}" srcOrd="8" destOrd="0" presId="urn:microsoft.com/office/officeart/2005/8/layout/hList6"/>
    <dgm:cxn modelId="{C8A8240D-014A-49FE-9119-AC0C0238BC86}" type="presParOf" srcId="{2B24BE05-36A5-43FF-BD78-F028AFB3B983}" destId="{6BFB48C0-6EF2-4B25-8BCE-851221CB1B5B}" srcOrd="9" destOrd="0" presId="urn:microsoft.com/office/officeart/2005/8/layout/hList6"/>
    <dgm:cxn modelId="{77F6E8FB-7C29-4622-BE1F-AB4B2956909A}" type="presParOf" srcId="{2B24BE05-36A5-43FF-BD78-F028AFB3B983}" destId="{E9A914B4-2410-4851-A6D3-4E0B73BA4318}" srcOrd="10" destOrd="0" presId="urn:microsoft.com/office/officeart/2005/8/layout/hList6"/>
    <dgm:cxn modelId="{1AF4FDA6-CEE3-48F1-B4EE-1F97D3F4B567}" type="presParOf" srcId="{2B24BE05-36A5-43FF-BD78-F028AFB3B983}" destId="{CC6845D1-EC2B-4B4C-A78D-48B4C0BDCF2D}" srcOrd="11" destOrd="0" presId="urn:microsoft.com/office/officeart/2005/8/layout/hList6"/>
    <dgm:cxn modelId="{F92A8540-770D-4883-9DF3-25DA7EC7278F}" type="presParOf" srcId="{2B24BE05-36A5-43FF-BD78-F028AFB3B983}" destId="{F335DBBE-979A-4E33-8097-258D1CF07F04}" srcOrd="12" destOrd="0" presId="urn:microsoft.com/office/officeart/2005/8/layout/hList6"/>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444BD83-1F00-41AD-83F1-83E324C4BA2C}" type="doc">
      <dgm:prSet loTypeId="urn:microsoft.com/office/officeart/2009/layout/CircleArrowProcess" loCatId="process" qsTypeId="urn:microsoft.com/office/officeart/2005/8/quickstyle/simple1" qsCatId="simple" csTypeId="urn:microsoft.com/office/officeart/2005/8/colors/colorful5" csCatId="colorful" phldr="1"/>
      <dgm:spPr/>
      <dgm:t>
        <a:bodyPr/>
        <a:lstStyle/>
        <a:p>
          <a:endParaRPr lang="es-CO"/>
        </a:p>
      </dgm:t>
    </dgm:pt>
    <dgm:pt modelId="{983679AC-D0B3-476C-89FB-2FB218615E2F}">
      <dgm:prSet phldrT="[Texto]" custT="1"/>
      <dgm:spPr/>
      <dgm:t>
        <a:bodyPr/>
        <a:lstStyle/>
        <a:p>
          <a:r>
            <a:rPr lang="es-CO" sz="1400" b="1" dirty="0">
              <a:latin typeface="+mn-lt"/>
            </a:rPr>
            <a:t>Organización del trabajo</a:t>
          </a:r>
        </a:p>
        <a:p>
          <a:endParaRPr lang="es-CO" sz="1100" b="1" dirty="0">
            <a:latin typeface="Arial Narrow" panose="020B0606020202030204" pitchFamily="34" charset="0"/>
          </a:endParaRPr>
        </a:p>
      </dgm:t>
    </dgm:pt>
    <dgm:pt modelId="{95A64954-A629-4342-A743-5870D26BB95D}" type="parTrans" cxnId="{89FB5403-6F5D-4D27-BDB0-5BC04179747D}">
      <dgm:prSet/>
      <dgm:spPr/>
      <dgm:t>
        <a:bodyPr/>
        <a:lstStyle/>
        <a:p>
          <a:endParaRPr lang="es-CO"/>
        </a:p>
      </dgm:t>
    </dgm:pt>
    <dgm:pt modelId="{C79FF6BB-1562-488C-959F-72CD3C8CD3A3}" type="sibTrans" cxnId="{89FB5403-6F5D-4D27-BDB0-5BC04179747D}">
      <dgm:prSet/>
      <dgm:spPr/>
      <dgm:t>
        <a:bodyPr/>
        <a:lstStyle/>
        <a:p>
          <a:endParaRPr lang="es-CO"/>
        </a:p>
      </dgm:t>
    </dgm:pt>
    <dgm:pt modelId="{D6BFF1D5-60B5-441C-AF55-B73004E642FD}">
      <dgm:prSet phldrT="[Texto]" custT="1"/>
      <dgm:spPr/>
      <dgm:t>
        <a:bodyPr/>
        <a:lstStyle/>
        <a:p>
          <a:pPr marL="0" lvl="0" indent="0" algn="ctr" defTabSz="622300">
            <a:lnSpc>
              <a:spcPct val="90000"/>
            </a:lnSpc>
            <a:spcBef>
              <a:spcPct val="0"/>
            </a:spcBef>
            <a:spcAft>
              <a:spcPct val="35000"/>
            </a:spcAft>
            <a:buNone/>
          </a:pPr>
          <a:r>
            <a:rPr lang="es-CO" sz="1400" b="1" kern="1200" dirty="0">
              <a:solidFill>
                <a:prstClr val="black">
                  <a:hueOff val="0"/>
                  <a:satOff val="0"/>
                  <a:lumOff val="0"/>
                  <a:alphaOff val="0"/>
                </a:prstClr>
              </a:solidFill>
              <a:latin typeface="Calibri" panose="020F0502020204030204"/>
              <a:ea typeface="+mn-ea"/>
              <a:cs typeface="+mn-cs"/>
            </a:rPr>
            <a:t>Responsables </a:t>
          </a:r>
        </a:p>
      </dgm:t>
    </dgm:pt>
    <dgm:pt modelId="{9BDFE923-833D-4649-B2B0-CCF4D81AA249}" type="parTrans" cxnId="{B98F1C14-6BF5-4591-9AAE-02A4B925527A}">
      <dgm:prSet/>
      <dgm:spPr/>
      <dgm:t>
        <a:bodyPr/>
        <a:lstStyle/>
        <a:p>
          <a:endParaRPr lang="es-CO"/>
        </a:p>
      </dgm:t>
    </dgm:pt>
    <dgm:pt modelId="{9E966BFA-AB5E-4D4D-8934-0F3AAC5F9D08}" type="sibTrans" cxnId="{B98F1C14-6BF5-4591-9AAE-02A4B925527A}">
      <dgm:prSet/>
      <dgm:spPr/>
      <dgm:t>
        <a:bodyPr/>
        <a:lstStyle/>
        <a:p>
          <a:endParaRPr lang="es-CO"/>
        </a:p>
      </dgm:t>
    </dgm:pt>
    <dgm:pt modelId="{B3D3E635-7E37-445D-A166-5770A9A6AE24}">
      <dgm:prSet phldrT="[Texto]" custT="1"/>
      <dgm:spPr/>
      <dgm:t>
        <a:bodyPr/>
        <a:lstStyle/>
        <a:p>
          <a:r>
            <a:rPr lang="es-CO" sz="1400" b="1" kern="1200" dirty="0">
              <a:solidFill>
                <a:prstClr val="black">
                  <a:hueOff val="0"/>
                  <a:satOff val="0"/>
                  <a:lumOff val="0"/>
                  <a:alphaOff val="0"/>
                </a:prstClr>
              </a:solidFill>
              <a:latin typeface="Calibri" panose="020F0502020204030204"/>
              <a:ea typeface="+mn-ea"/>
              <a:cs typeface="+mn-cs"/>
            </a:rPr>
            <a:t>Medidas </a:t>
          </a:r>
        </a:p>
        <a:p>
          <a:r>
            <a:rPr lang="es-CO" sz="1400" b="1" kern="1200" dirty="0">
              <a:solidFill>
                <a:prstClr val="black">
                  <a:hueOff val="0"/>
                  <a:satOff val="0"/>
                  <a:lumOff val="0"/>
                  <a:alphaOff val="0"/>
                </a:prstClr>
              </a:solidFill>
              <a:latin typeface="Calibri" panose="020F0502020204030204"/>
              <a:ea typeface="+mn-ea"/>
              <a:cs typeface="+mn-cs"/>
            </a:rPr>
            <a:t>generales</a:t>
          </a:r>
        </a:p>
      </dgm:t>
    </dgm:pt>
    <dgm:pt modelId="{AB74B947-5D2C-4667-94CA-FE0192502CC6}" type="parTrans" cxnId="{C407B79D-622E-46B9-ADEF-BEC0DFC80C43}">
      <dgm:prSet/>
      <dgm:spPr/>
      <dgm:t>
        <a:bodyPr/>
        <a:lstStyle/>
        <a:p>
          <a:endParaRPr lang="es-CO"/>
        </a:p>
      </dgm:t>
    </dgm:pt>
    <dgm:pt modelId="{FF55AEB4-1C04-4CF2-A376-B620E875AF97}" type="sibTrans" cxnId="{C407B79D-622E-46B9-ADEF-BEC0DFC80C43}">
      <dgm:prSet/>
      <dgm:spPr/>
      <dgm:t>
        <a:bodyPr/>
        <a:lstStyle/>
        <a:p>
          <a:endParaRPr lang="es-CO"/>
        </a:p>
      </dgm:t>
    </dgm:pt>
    <dgm:pt modelId="{CA60BB22-4DE2-4E55-8DA2-B43A4F221A03}" type="pres">
      <dgm:prSet presAssocID="{E444BD83-1F00-41AD-83F1-83E324C4BA2C}" presName="Name0" presStyleCnt="0">
        <dgm:presLayoutVars>
          <dgm:chMax val="7"/>
          <dgm:chPref val="7"/>
          <dgm:dir/>
          <dgm:animLvl val="lvl"/>
        </dgm:presLayoutVars>
      </dgm:prSet>
      <dgm:spPr/>
    </dgm:pt>
    <dgm:pt modelId="{B13BF6A8-ED69-4D36-8164-E288E316B53E}" type="pres">
      <dgm:prSet presAssocID="{983679AC-D0B3-476C-89FB-2FB218615E2F}" presName="Accent1" presStyleCnt="0"/>
      <dgm:spPr/>
    </dgm:pt>
    <dgm:pt modelId="{EF2B30A5-3322-44AE-9475-4ED5D0A1C010}" type="pres">
      <dgm:prSet presAssocID="{983679AC-D0B3-476C-89FB-2FB218615E2F}" presName="Accent" presStyleLbl="node1" presStyleIdx="0" presStyleCnt="3"/>
      <dgm:spPr/>
    </dgm:pt>
    <dgm:pt modelId="{9770ECDC-A500-42A8-B92C-0B6F53B9D6BB}" type="pres">
      <dgm:prSet presAssocID="{983679AC-D0B3-476C-89FB-2FB218615E2F}" presName="Parent1" presStyleLbl="revTx" presStyleIdx="0" presStyleCnt="3" custScaleX="131258" custScaleY="177361">
        <dgm:presLayoutVars>
          <dgm:chMax val="1"/>
          <dgm:chPref val="1"/>
          <dgm:bulletEnabled val="1"/>
        </dgm:presLayoutVars>
      </dgm:prSet>
      <dgm:spPr/>
    </dgm:pt>
    <dgm:pt modelId="{CD7DE68A-7864-47BA-A888-9BEAFFDB1C53}" type="pres">
      <dgm:prSet presAssocID="{D6BFF1D5-60B5-441C-AF55-B73004E642FD}" presName="Accent2" presStyleCnt="0"/>
      <dgm:spPr/>
    </dgm:pt>
    <dgm:pt modelId="{180DA6F6-F6B6-467A-A10D-DCBEFBFF5D5F}" type="pres">
      <dgm:prSet presAssocID="{D6BFF1D5-60B5-441C-AF55-B73004E642FD}" presName="Accent" presStyleLbl="node1" presStyleIdx="1" presStyleCnt="3"/>
      <dgm:spPr/>
    </dgm:pt>
    <dgm:pt modelId="{BB2198B5-C88D-4073-BF58-AFBDE4A4ACED}" type="pres">
      <dgm:prSet presAssocID="{D6BFF1D5-60B5-441C-AF55-B73004E642FD}" presName="Parent2" presStyleLbl="revTx" presStyleIdx="1" presStyleCnt="3" custScaleX="176452" custScaleY="177361">
        <dgm:presLayoutVars>
          <dgm:chMax val="1"/>
          <dgm:chPref val="1"/>
          <dgm:bulletEnabled val="1"/>
        </dgm:presLayoutVars>
      </dgm:prSet>
      <dgm:spPr/>
    </dgm:pt>
    <dgm:pt modelId="{9D69A042-C479-4FA6-91F8-F07774A47267}" type="pres">
      <dgm:prSet presAssocID="{B3D3E635-7E37-445D-A166-5770A9A6AE24}" presName="Accent3" presStyleCnt="0"/>
      <dgm:spPr/>
    </dgm:pt>
    <dgm:pt modelId="{C6F439EC-3923-4E26-94F6-AAF8C20662B0}" type="pres">
      <dgm:prSet presAssocID="{B3D3E635-7E37-445D-A166-5770A9A6AE24}" presName="Accent" presStyleLbl="node1" presStyleIdx="2" presStyleCnt="3"/>
      <dgm:spPr/>
    </dgm:pt>
    <dgm:pt modelId="{C7EDB9DE-EAB4-4969-9D97-C5D8CFFDCFA7}" type="pres">
      <dgm:prSet presAssocID="{B3D3E635-7E37-445D-A166-5770A9A6AE24}" presName="Parent3" presStyleLbl="revTx" presStyleIdx="2" presStyleCnt="3" custScaleX="133825" custScaleY="177361">
        <dgm:presLayoutVars>
          <dgm:chMax val="1"/>
          <dgm:chPref val="1"/>
          <dgm:bulletEnabled val="1"/>
        </dgm:presLayoutVars>
      </dgm:prSet>
      <dgm:spPr/>
    </dgm:pt>
  </dgm:ptLst>
  <dgm:cxnLst>
    <dgm:cxn modelId="{89FB5403-6F5D-4D27-BDB0-5BC04179747D}" srcId="{E444BD83-1F00-41AD-83F1-83E324C4BA2C}" destId="{983679AC-D0B3-476C-89FB-2FB218615E2F}" srcOrd="0" destOrd="0" parTransId="{95A64954-A629-4342-A743-5870D26BB95D}" sibTransId="{C79FF6BB-1562-488C-959F-72CD3C8CD3A3}"/>
    <dgm:cxn modelId="{4D38850E-8124-4BB3-B843-7CF3AE846803}" type="presOf" srcId="{B3D3E635-7E37-445D-A166-5770A9A6AE24}" destId="{C7EDB9DE-EAB4-4969-9D97-C5D8CFFDCFA7}" srcOrd="0" destOrd="0" presId="urn:microsoft.com/office/officeart/2009/layout/CircleArrowProcess"/>
    <dgm:cxn modelId="{B98F1C14-6BF5-4591-9AAE-02A4B925527A}" srcId="{E444BD83-1F00-41AD-83F1-83E324C4BA2C}" destId="{D6BFF1D5-60B5-441C-AF55-B73004E642FD}" srcOrd="1" destOrd="0" parTransId="{9BDFE923-833D-4649-B2B0-CCF4D81AA249}" sibTransId="{9E966BFA-AB5E-4D4D-8934-0F3AAC5F9D08}"/>
    <dgm:cxn modelId="{E63E4E1F-0B5B-4B9F-B6D5-EEA0B48D2967}" type="presOf" srcId="{D6BFF1D5-60B5-441C-AF55-B73004E642FD}" destId="{BB2198B5-C88D-4073-BF58-AFBDE4A4ACED}" srcOrd="0" destOrd="0" presId="urn:microsoft.com/office/officeart/2009/layout/CircleArrowProcess"/>
    <dgm:cxn modelId="{212FFA30-D296-4A65-8FE8-7E55A0EA2979}" type="presOf" srcId="{E444BD83-1F00-41AD-83F1-83E324C4BA2C}" destId="{CA60BB22-4DE2-4E55-8DA2-B43A4F221A03}" srcOrd="0" destOrd="0" presId="urn:microsoft.com/office/officeart/2009/layout/CircleArrowProcess"/>
    <dgm:cxn modelId="{C407B79D-622E-46B9-ADEF-BEC0DFC80C43}" srcId="{E444BD83-1F00-41AD-83F1-83E324C4BA2C}" destId="{B3D3E635-7E37-445D-A166-5770A9A6AE24}" srcOrd="2" destOrd="0" parTransId="{AB74B947-5D2C-4667-94CA-FE0192502CC6}" sibTransId="{FF55AEB4-1C04-4CF2-A376-B620E875AF97}"/>
    <dgm:cxn modelId="{C03893FD-4964-4FDA-9A90-9634EE7E6F05}" type="presOf" srcId="{983679AC-D0B3-476C-89FB-2FB218615E2F}" destId="{9770ECDC-A500-42A8-B92C-0B6F53B9D6BB}" srcOrd="0" destOrd="0" presId="urn:microsoft.com/office/officeart/2009/layout/CircleArrowProcess"/>
    <dgm:cxn modelId="{331B816C-9F89-4214-8A69-AC0E052E9FF1}" type="presParOf" srcId="{CA60BB22-4DE2-4E55-8DA2-B43A4F221A03}" destId="{B13BF6A8-ED69-4D36-8164-E288E316B53E}" srcOrd="0" destOrd="0" presId="urn:microsoft.com/office/officeart/2009/layout/CircleArrowProcess"/>
    <dgm:cxn modelId="{CE873722-9C52-4A9F-B2C2-0A8DD6198EB5}" type="presParOf" srcId="{B13BF6A8-ED69-4D36-8164-E288E316B53E}" destId="{EF2B30A5-3322-44AE-9475-4ED5D0A1C010}" srcOrd="0" destOrd="0" presId="urn:microsoft.com/office/officeart/2009/layout/CircleArrowProcess"/>
    <dgm:cxn modelId="{B86011F0-43D7-4F11-9B04-75627F80D0C3}" type="presParOf" srcId="{CA60BB22-4DE2-4E55-8DA2-B43A4F221A03}" destId="{9770ECDC-A500-42A8-B92C-0B6F53B9D6BB}" srcOrd="1" destOrd="0" presId="urn:microsoft.com/office/officeart/2009/layout/CircleArrowProcess"/>
    <dgm:cxn modelId="{65E1187A-2BA6-419A-831C-7DB00FA15030}" type="presParOf" srcId="{CA60BB22-4DE2-4E55-8DA2-B43A4F221A03}" destId="{CD7DE68A-7864-47BA-A888-9BEAFFDB1C53}" srcOrd="2" destOrd="0" presId="urn:microsoft.com/office/officeart/2009/layout/CircleArrowProcess"/>
    <dgm:cxn modelId="{86D5C406-807C-44C5-8C64-80C1D4F899F7}" type="presParOf" srcId="{CD7DE68A-7864-47BA-A888-9BEAFFDB1C53}" destId="{180DA6F6-F6B6-467A-A10D-DCBEFBFF5D5F}" srcOrd="0" destOrd="0" presId="urn:microsoft.com/office/officeart/2009/layout/CircleArrowProcess"/>
    <dgm:cxn modelId="{27A19F53-2A27-40AA-B401-71EDFAF50C62}" type="presParOf" srcId="{CA60BB22-4DE2-4E55-8DA2-B43A4F221A03}" destId="{BB2198B5-C88D-4073-BF58-AFBDE4A4ACED}" srcOrd="3" destOrd="0" presId="urn:microsoft.com/office/officeart/2009/layout/CircleArrowProcess"/>
    <dgm:cxn modelId="{7297CA00-BCD8-47E2-BB3B-844487BA3C81}" type="presParOf" srcId="{CA60BB22-4DE2-4E55-8DA2-B43A4F221A03}" destId="{9D69A042-C479-4FA6-91F8-F07774A47267}" srcOrd="4" destOrd="0" presId="urn:microsoft.com/office/officeart/2009/layout/CircleArrowProcess"/>
    <dgm:cxn modelId="{9805B798-807A-493C-BB04-25DE5DFDD1D4}" type="presParOf" srcId="{9D69A042-C479-4FA6-91F8-F07774A47267}" destId="{C6F439EC-3923-4E26-94F6-AAF8C20662B0}" srcOrd="0" destOrd="0" presId="urn:microsoft.com/office/officeart/2009/layout/CircleArrowProcess"/>
    <dgm:cxn modelId="{1B96E89E-62D7-4F96-8DCF-A854855A0194}" type="presParOf" srcId="{CA60BB22-4DE2-4E55-8DA2-B43A4F221A03}" destId="{C7EDB9DE-EAB4-4969-9D97-C5D8CFFDCFA7}" srcOrd="5" destOrd="0" presId="urn:microsoft.com/office/officeart/2009/layout/CircleArrow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444BD83-1F00-41AD-83F1-83E324C4BA2C}" type="doc">
      <dgm:prSet loTypeId="urn:microsoft.com/office/officeart/2009/layout/CircleArrowProcess" loCatId="process" qsTypeId="urn:microsoft.com/office/officeart/2005/8/quickstyle/simple1" qsCatId="simple" csTypeId="urn:microsoft.com/office/officeart/2005/8/colors/colorful5" csCatId="colorful" phldr="1"/>
      <dgm:spPr/>
      <dgm:t>
        <a:bodyPr/>
        <a:lstStyle/>
        <a:p>
          <a:endParaRPr lang="es-CO"/>
        </a:p>
      </dgm:t>
    </dgm:pt>
    <dgm:pt modelId="{983679AC-D0B3-476C-89FB-2FB218615E2F}">
      <dgm:prSet phldrT="[Texto]" custT="1"/>
      <dgm:spPr/>
      <dgm:t>
        <a:bodyPr/>
        <a:lstStyle/>
        <a:p>
          <a:r>
            <a:rPr lang="es-CO" sz="1400" b="1" dirty="0">
              <a:latin typeface="+mn-lt"/>
            </a:rPr>
            <a:t>Monitoreo condiciones </a:t>
          </a:r>
        </a:p>
        <a:p>
          <a:r>
            <a:rPr lang="es-CO" sz="1400" b="1" dirty="0">
              <a:latin typeface="+mn-lt"/>
            </a:rPr>
            <a:t>de salud</a:t>
          </a:r>
        </a:p>
      </dgm:t>
    </dgm:pt>
    <dgm:pt modelId="{95A64954-A629-4342-A743-5870D26BB95D}" type="parTrans" cxnId="{89FB5403-6F5D-4D27-BDB0-5BC04179747D}">
      <dgm:prSet/>
      <dgm:spPr/>
      <dgm:t>
        <a:bodyPr/>
        <a:lstStyle/>
        <a:p>
          <a:endParaRPr lang="es-CO"/>
        </a:p>
      </dgm:t>
    </dgm:pt>
    <dgm:pt modelId="{C79FF6BB-1562-488C-959F-72CD3C8CD3A3}" type="sibTrans" cxnId="{89FB5403-6F5D-4D27-BDB0-5BC04179747D}">
      <dgm:prSet/>
      <dgm:spPr/>
      <dgm:t>
        <a:bodyPr/>
        <a:lstStyle/>
        <a:p>
          <a:endParaRPr lang="es-CO"/>
        </a:p>
      </dgm:t>
    </dgm:pt>
    <dgm:pt modelId="{A1A088EC-BD6F-4F8B-9C87-255D5B174964}">
      <dgm:prSet phldrT="[Texto]" custT="1"/>
      <dgm:spPr/>
      <dgm:t>
        <a:bodyPr/>
        <a:lstStyle/>
        <a:p>
          <a:r>
            <a:rPr lang="es-CO" sz="1400" b="1" dirty="0">
              <a:latin typeface="+mn-lt"/>
            </a:rPr>
            <a:t>Recomendaciones extralaborales </a:t>
          </a:r>
        </a:p>
      </dgm:t>
    </dgm:pt>
    <dgm:pt modelId="{4ACB9C3D-3D80-41A2-9FCA-321B65302687}" type="parTrans" cxnId="{7300A84E-2D58-4D99-8AFB-6A06AC1E662A}">
      <dgm:prSet/>
      <dgm:spPr/>
      <dgm:t>
        <a:bodyPr/>
        <a:lstStyle/>
        <a:p>
          <a:endParaRPr lang="es-CO"/>
        </a:p>
      </dgm:t>
    </dgm:pt>
    <dgm:pt modelId="{17A583CC-29E2-427D-9206-EA639F87DF6C}" type="sibTrans" cxnId="{7300A84E-2D58-4D99-8AFB-6A06AC1E662A}">
      <dgm:prSet/>
      <dgm:spPr/>
      <dgm:t>
        <a:bodyPr/>
        <a:lstStyle/>
        <a:p>
          <a:endParaRPr lang="es-CO"/>
        </a:p>
      </dgm:t>
    </dgm:pt>
    <dgm:pt modelId="{6E652043-625B-45F6-8ACF-E4F92A2F7729}">
      <dgm:prSet phldrT="[Texto]" custT="1"/>
      <dgm:spPr/>
      <dgm:t>
        <a:bodyPr/>
        <a:lstStyle/>
        <a:p>
          <a:r>
            <a:rPr lang="es-CO" sz="1400" b="1" dirty="0">
              <a:latin typeface="+mn-lt"/>
            </a:rPr>
            <a:t>Socialización, capacitación y comunicación</a:t>
          </a:r>
        </a:p>
      </dgm:t>
    </dgm:pt>
    <dgm:pt modelId="{1A49817C-D5DF-4111-9AFD-75758EFDDBFF}" type="parTrans" cxnId="{63BB8FC4-7FDA-430C-8969-FB2743B38DD3}">
      <dgm:prSet/>
      <dgm:spPr/>
      <dgm:t>
        <a:bodyPr/>
        <a:lstStyle/>
        <a:p>
          <a:endParaRPr lang="es-CO"/>
        </a:p>
      </dgm:t>
    </dgm:pt>
    <dgm:pt modelId="{658C2AA9-6154-4552-BEA7-0B6A75C00780}" type="sibTrans" cxnId="{63BB8FC4-7FDA-430C-8969-FB2743B38DD3}">
      <dgm:prSet/>
      <dgm:spPr/>
      <dgm:t>
        <a:bodyPr/>
        <a:lstStyle/>
        <a:p>
          <a:endParaRPr lang="es-CO"/>
        </a:p>
      </dgm:t>
    </dgm:pt>
    <dgm:pt modelId="{CA60BB22-4DE2-4E55-8DA2-B43A4F221A03}" type="pres">
      <dgm:prSet presAssocID="{E444BD83-1F00-41AD-83F1-83E324C4BA2C}" presName="Name0" presStyleCnt="0">
        <dgm:presLayoutVars>
          <dgm:chMax val="7"/>
          <dgm:chPref val="7"/>
          <dgm:dir/>
          <dgm:animLvl val="lvl"/>
        </dgm:presLayoutVars>
      </dgm:prSet>
      <dgm:spPr/>
    </dgm:pt>
    <dgm:pt modelId="{B13BF6A8-ED69-4D36-8164-E288E316B53E}" type="pres">
      <dgm:prSet presAssocID="{983679AC-D0B3-476C-89FB-2FB218615E2F}" presName="Accent1" presStyleCnt="0"/>
      <dgm:spPr/>
    </dgm:pt>
    <dgm:pt modelId="{EF2B30A5-3322-44AE-9475-4ED5D0A1C010}" type="pres">
      <dgm:prSet presAssocID="{983679AC-D0B3-476C-89FB-2FB218615E2F}" presName="Accent" presStyleLbl="node1" presStyleIdx="0" presStyleCnt="3"/>
      <dgm:spPr/>
    </dgm:pt>
    <dgm:pt modelId="{9770ECDC-A500-42A8-B92C-0B6F53B9D6BB}" type="pres">
      <dgm:prSet presAssocID="{983679AC-D0B3-476C-89FB-2FB218615E2F}" presName="Parent1" presStyleLbl="revTx" presStyleIdx="0" presStyleCnt="3" custScaleX="129078" custScaleY="177361" custLinFactNeighborX="5005" custLinFactNeighborY="-21661">
        <dgm:presLayoutVars>
          <dgm:chMax val="1"/>
          <dgm:chPref val="1"/>
          <dgm:bulletEnabled val="1"/>
        </dgm:presLayoutVars>
      </dgm:prSet>
      <dgm:spPr/>
    </dgm:pt>
    <dgm:pt modelId="{CEF77C60-D38F-4A1C-A570-DF771F12755C}" type="pres">
      <dgm:prSet presAssocID="{A1A088EC-BD6F-4F8B-9C87-255D5B174964}" presName="Accent2" presStyleCnt="0"/>
      <dgm:spPr/>
    </dgm:pt>
    <dgm:pt modelId="{9BC4B807-587C-488E-93AE-8B7A32C9BB6F}" type="pres">
      <dgm:prSet presAssocID="{A1A088EC-BD6F-4F8B-9C87-255D5B174964}" presName="Accent" presStyleLbl="node1" presStyleIdx="1" presStyleCnt="3"/>
      <dgm:spPr/>
    </dgm:pt>
    <dgm:pt modelId="{3AA9DEDB-3611-4E8B-9B9B-A6E9E2E75722}" type="pres">
      <dgm:prSet presAssocID="{A1A088EC-BD6F-4F8B-9C87-255D5B174964}" presName="Parent2" presStyleLbl="revTx" presStyleIdx="1" presStyleCnt="3" custScaleX="119304" custLinFactNeighborX="3799" custLinFactNeighborY="-6978">
        <dgm:presLayoutVars>
          <dgm:chMax val="1"/>
          <dgm:chPref val="1"/>
          <dgm:bulletEnabled val="1"/>
        </dgm:presLayoutVars>
      </dgm:prSet>
      <dgm:spPr/>
    </dgm:pt>
    <dgm:pt modelId="{E61432C8-43C6-466D-AECB-0714EBB28CCA}" type="pres">
      <dgm:prSet presAssocID="{6E652043-625B-45F6-8ACF-E4F92A2F7729}" presName="Accent3" presStyleCnt="0"/>
      <dgm:spPr/>
    </dgm:pt>
    <dgm:pt modelId="{92398272-EEC0-495F-B158-79765EF789AB}" type="pres">
      <dgm:prSet presAssocID="{6E652043-625B-45F6-8ACF-E4F92A2F7729}" presName="Accent" presStyleLbl="node1" presStyleIdx="2" presStyleCnt="3"/>
      <dgm:spPr/>
    </dgm:pt>
    <dgm:pt modelId="{9D0C4A51-5703-4919-B771-165197FBFB0C}" type="pres">
      <dgm:prSet presAssocID="{6E652043-625B-45F6-8ACF-E4F92A2F7729}" presName="Parent3" presStyleLbl="revTx" presStyleIdx="2" presStyleCnt="3" custScaleX="119304" custLinFactNeighborX="3799" custLinFactNeighborY="-6978">
        <dgm:presLayoutVars>
          <dgm:chMax val="1"/>
          <dgm:chPref val="1"/>
          <dgm:bulletEnabled val="1"/>
        </dgm:presLayoutVars>
      </dgm:prSet>
      <dgm:spPr/>
    </dgm:pt>
  </dgm:ptLst>
  <dgm:cxnLst>
    <dgm:cxn modelId="{89FB5403-6F5D-4D27-BDB0-5BC04179747D}" srcId="{E444BD83-1F00-41AD-83F1-83E324C4BA2C}" destId="{983679AC-D0B3-476C-89FB-2FB218615E2F}" srcOrd="0" destOrd="0" parTransId="{95A64954-A629-4342-A743-5870D26BB95D}" sibTransId="{C79FF6BB-1562-488C-959F-72CD3C8CD3A3}"/>
    <dgm:cxn modelId="{212FFA30-D296-4A65-8FE8-7E55A0EA2979}" type="presOf" srcId="{E444BD83-1F00-41AD-83F1-83E324C4BA2C}" destId="{CA60BB22-4DE2-4E55-8DA2-B43A4F221A03}" srcOrd="0" destOrd="0" presId="urn:microsoft.com/office/officeart/2009/layout/CircleArrowProcess"/>
    <dgm:cxn modelId="{7300A84E-2D58-4D99-8AFB-6A06AC1E662A}" srcId="{E444BD83-1F00-41AD-83F1-83E324C4BA2C}" destId="{A1A088EC-BD6F-4F8B-9C87-255D5B174964}" srcOrd="1" destOrd="0" parTransId="{4ACB9C3D-3D80-41A2-9FCA-321B65302687}" sibTransId="{17A583CC-29E2-427D-9206-EA639F87DF6C}"/>
    <dgm:cxn modelId="{8DD71089-6891-4A25-8588-F6F18F0A35CF}" type="presOf" srcId="{A1A088EC-BD6F-4F8B-9C87-255D5B174964}" destId="{3AA9DEDB-3611-4E8B-9B9B-A6E9E2E75722}" srcOrd="0" destOrd="0" presId="urn:microsoft.com/office/officeart/2009/layout/CircleArrowProcess"/>
    <dgm:cxn modelId="{63BB8FC4-7FDA-430C-8969-FB2743B38DD3}" srcId="{E444BD83-1F00-41AD-83F1-83E324C4BA2C}" destId="{6E652043-625B-45F6-8ACF-E4F92A2F7729}" srcOrd="2" destOrd="0" parTransId="{1A49817C-D5DF-4111-9AFD-75758EFDDBFF}" sibTransId="{658C2AA9-6154-4552-BEA7-0B6A75C00780}"/>
    <dgm:cxn modelId="{7428EDD1-CB97-4DFE-A59C-1D08EAE7CA5D}" type="presOf" srcId="{6E652043-625B-45F6-8ACF-E4F92A2F7729}" destId="{9D0C4A51-5703-4919-B771-165197FBFB0C}" srcOrd="0" destOrd="0" presId="urn:microsoft.com/office/officeart/2009/layout/CircleArrowProcess"/>
    <dgm:cxn modelId="{C03893FD-4964-4FDA-9A90-9634EE7E6F05}" type="presOf" srcId="{983679AC-D0B3-476C-89FB-2FB218615E2F}" destId="{9770ECDC-A500-42A8-B92C-0B6F53B9D6BB}" srcOrd="0" destOrd="0" presId="urn:microsoft.com/office/officeart/2009/layout/CircleArrowProcess"/>
    <dgm:cxn modelId="{331B816C-9F89-4214-8A69-AC0E052E9FF1}" type="presParOf" srcId="{CA60BB22-4DE2-4E55-8DA2-B43A4F221A03}" destId="{B13BF6A8-ED69-4D36-8164-E288E316B53E}" srcOrd="0" destOrd="0" presId="urn:microsoft.com/office/officeart/2009/layout/CircleArrowProcess"/>
    <dgm:cxn modelId="{CE873722-9C52-4A9F-B2C2-0A8DD6198EB5}" type="presParOf" srcId="{B13BF6A8-ED69-4D36-8164-E288E316B53E}" destId="{EF2B30A5-3322-44AE-9475-4ED5D0A1C010}" srcOrd="0" destOrd="0" presId="urn:microsoft.com/office/officeart/2009/layout/CircleArrowProcess"/>
    <dgm:cxn modelId="{B86011F0-43D7-4F11-9B04-75627F80D0C3}" type="presParOf" srcId="{CA60BB22-4DE2-4E55-8DA2-B43A4F221A03}" destId="{9770ECDC-A500-42A8-B92C-0B6F53B9D6BB}" srcOrd="1" destOrd="0" presId="urn:microsoft.com/office/officeart/2009/layout/CircleArrowProcess"/>
    <dgm:cxn modelId="{46EFE2D3-7905-40CE-9B6C-0DA4532142CF}" type="presParOf" srcId="{CA60BB22-4DE2-4E55-8DA2-B43A4F221A03}" destId="{CEF77C60-D38F-4A1C-A570-DF771F12755C}" srcOrd="2" destOrd="0" presId="urn:microsoft.com/office/officeart/2009/layout/CircleArrowProcess"/>
    <dgm:cxn modelId="{0E3182D8-964D-4F07-889C-33AD840A2F0B}" type="presParOf" srcId="{CEF77C60-D38F-4A1C-A570-DF771F12755C}" destId="{9BC4B807-587C-488E-93AE-8B7A32C9BB6F}" srcOrd="0" destOrd="0" presId="urn:microsoft.com/office/officeart/2009/layout/CircleArrowProcess"/>
    <dgm:cxn modelId="{2F826F75-7AD0-4523-B9EC-BAC54D568882}" type="presParOf" srcId="{CA60BB22-4DE2-4E55-8DA2-B43A4F221A03}" destId="{3AA9DEDB-3611-4E8B-9B9B-A6E9E2E75722}" srcOrd="3" destOrd="0" presId="urn:microsoft.com/office/officeart/2009/layout/CircleArrowProcess"/>
    <dgm:cxn modelId="{FDFF56FD-F5B7-495D-8D52-B0B5C2427E39}" type="presParOf" srcId="{CA60BB22-4DE2-4E55-8DA2-B43A4F221A03}" destId="{E61432C8-43C6-466D-AECB-0714EBB28CCA}" srcOrd="4" destOrd="0" presId="urn:microsoft.com/office/officeart/2009/layout/CircleArrowProcess"/>
    <dgm:cxn modelId="{88075A38-6277-4E04-9E77-1BB00C921390}" type="presParOf" srcId="{E61432C8-43C6-466D-AECB-0714EBB28CCA}" destId="{92398272-EEC0-495F-B158-79765EF789AB}" srcOrd="0" destOrd="0" presId="urn:microsoft.com/office/officeart/2009/layout/CircleArrowProcess"/>
    <dgm:cxn modelId="{B22270B8-BA3C-4B0F-A4F0-F8095080D276}" type="presParOf" srcId="{CA60BB22-4DE2-4E55-8DA2-B43A4F221A03}" destId="{9D0C4A51-5703-4919-B771-165197FBFB0C}" srcOrd="5"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14E2844-3B2D-41F0-8619-166D2E2961A8}" type="doc">
      <dgm:prSet loTypeId="urn:microsoft.com/office/officeart/2005/8/layout/process5" loCatId="process" qsTypeId="urn:microsoft.com/office/officeart/2005/8/quickstyle/simple2" qsCatId="simple" csTypeId="urn:microsoft.com/office/officeart/2005/8/colors/accent6_1" csCatId="accent6" phldr="1"/>
      <dgm:spPr/>
      <dgm:t>
        <a:bodyPr/>
        <a:lstStyle/>
        <a:p>
          <a:endParaRPr lang="es-ES"/>
        </a:p>
      </dgm:t>
    </dgm:pt>
    <dgm:pt modelId="{523D09D4-644C-4622-9425-5C93BA2154B4}" type="pres">
      <dgm:prSet presAssocID="{B14E2844-3B2D-41F0-8619-166D2E2961A8}" presName="diagram" presStyleCnt="0">
        <dgm:presLayoutVars>
          <dgm:dir/>
          <dgm:resizeHandles val="exact"/>
        </dgm:presLayoutVars>
      </dgm:prSet>
      <dgm:spPr/>
    </dgm:pt>
  </dgm:ptLst>
  <dgm:cxnLst>
    <dgm:cxn modelId="{2B7737C4-E78B-4F52-8FB2-65992B8DF678}" type="presOf" srcId="{B14E2844-3B2D-41F0-8619-166D2E2961A8}" destId="{523D09D4-644C-4622-9425-5C93BA2154B4}" srcOrd="0" destOrd="0" presId="urn:microsoft.com/office/officeart/2005/8/layout/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FB34133-F2F8-4D0F-919A-5570BFFEC474}"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s-CO"/>
        </a:p>
      </dgm:t>
    </dgm:pt>
    <dgm:pt modelId="{02621B3E-29E9-439B-8037-63C1561D82E2}">
      <dgm:prSet phldrT="[Texto]"/>
      <dgm:spPr/>
      <dgm:t>
        <a:bodyPr/>
        <a:lstStyle/>
        <a:p>
          <a:endParaRPr lang="es-CO" dirty="0"/>
        </a:p>
      </dgm:t>
    </dgm:pt>
    <dgm:pt modelId="{9D449FB9-90B5-46ED-A251-60D20597B725}" type="parTrans" cxnId="{0216BAD6-0DDE-45DD-A4FE-B6FEEA4BCAC5}">
      <dgm:prSet/>
      <dgm:spPr/>
      <dgm:t>
        <a:bodyPr/>
        <a:lstStyle/>
        <a:p>
          <a:endParaRPr lang="es-CO"/>
        </a:p>
      </dgm:t>
    </dgm:pt>
    <dgm:pt modelId="{E33D4C5B-AB14-424C-9BE6-FA546663E60C}" type="sibTrans" cxnId="{0216BAD6-0DDE-45DD-A4FE-B6FEEA4BCAC5}">
      <dgm:prSet/>
      <dgm:spPr/>
      <dgm:t>
        <a:bodyPr/>
        <a:lstStyle/>
        <a:p>
          <a:endParaRPr lang="es-CO"/>
        </a:p>
      </dgm:t>
    </dgm:pt>
    <dgm:pt modelId="{02473DE6-08FE-494A-A78A-125C15DFB1AB}">
      <dgm:prSet phldrT="[Texto]" custT="1"/>
      <dgm:spPr/>
      <dgm:t>
        <a:bodyPr/>
        <a:lstStyle/>
        <a:p>
          <a:pPr algn="just"/>
          <a:r>
            <a:rPr lang="es-ES" sz="2100" kern="1200" dirty="0">
              <a:solidFill>
                <a:prstClr val="black">
                  <a:hueOff val="0"/>
                  <a:satOff val="0"/>
                  <a:lumOff val="0"/>
                  <a:alphaOff val="0"/>
                </a:prstClr>
              </a:solidFill>
              <a:latin typeface="Calibri" panose="020F0502020204030204"/>
              <a:ea typeface="+mn-ea"/>
              <a:cs typeface="+mn-cs"/>
            </a:rPr>
            <a:t>2. </a:t>
          </a:r>
          <a:r>
            <a:rPr lang="es-CO" sz="2100" kern="1200" dirty="0">
              <a:solidFill>
                <a:prstClr val="black">
                  <a:hueOff val="0"/>
                  <a:satOff val="0"/>
                  <a:lumOff val="0"/>
                  <a:alphaOff val="0"/>
                </a:prstClr>
              </a:solidFill>
              <a:latin typeface="Calibri" panose="020F0502020204030204"/>
              <a:ea typeface="+mn-ea"/>
              <a:cs typeface="+mn-cs"/>
            </a:rPr>
            <a:t>Informe plan de trabajo en casa </a:t>
          </a:r>
          <a:r>
            <a:rPr lang="es-ES" sz="2100" kern="1200" dirty="0">
              <a:solidFill>
                <a:prstClr val="black">
                  <a:hueOff val="0"/>
                  <a:satOff val="0"/>
                  <a:lumOff val="0"/>
                  <a:alphaOff val="0"/>
                </a:prstClr>
              </a:solidFill>
              <a:latin typeface="Calibri" panose="020F0502020204030204"/>
              <a:ea typeface="+mn-ea"/>
              <a:cs typeface="+mn-cs"/>
            </a:rPr>
            <a:t>como instrumento de seguimiento que cumpla con los siguientes presupuestos:</a:t>
          </a:r>
          <a:endParaRPr lang="es-CO" sz="2100" kern="1200" dirty="0">
            <a:solidFill>
              <a:prstClr val="black">
                <a:hueOff val="0"/>
                <a:satOff val="0"/>
                <a:lumOff val="0"/>
                <a:alphaOff val="0"/>
              </a:prstClr>
            </a:solidFill>
            <a:latin typeface="Calibri" panose="020F0502020204030204"/>
            <a:ea typeface="+mn-ea"/>
            <a:cs typeface="+mn-cs"/>
          </a:endParaRPr>
        </a:p>
      </dgm:t>
    </dgm:pt>
    <dgm:pt modelId="{C7DA6ED7-8580-4CE4-90C1-69798ECED261}" type="parTrans" cxnId="{8E526226-A6F8-423F-BE86-77B67FA8E7C5}">
      <dgm:prSet/>
      <dgm:spPr/>
      <dgm:t>
        <a:bodyPr/>
        <a:lstStyle/>
        <a:p>
          <a:endParaRPr lang="es-CO"/>
        </a:p>
      </dgm:t>
    </dgm:pt>
    <dgm:pt modelId="{32484078-C849-4A77-932F-A50316B361D4}" type="sibTrans" cxnId="{8E526226-A6F8-423F-BE86-77B67FA8E7C5}">
      <dgm:prSet/>
      <dgm:spPr/>
      <dgm:t>
        <a:bodyPr/>
        <a:lstStyle/>
        <a:p>
          <a:endParaRPr lang="es-CO"/>
        </a:p>
      </dgm:t>
    </dgm:pt>
    <dgm:pt modelId="{19A35244-825B-4BFB-8E08-5257886FF2BF}">
      <dgm:prSet phldrT="[Texto]"/>
      <dgm:spPr/>
      <dgm:t>
        <a:bodyPr/>
        <a:lstStyle/>
        <a:p>
          <a:pPr algn="just"/>
          <a:r>
            <a:rPr lang="es-ES" dirty="0"/>
            <a:t>1. Evaluación de desempeño de acuerdo con las funciones de los cargos y compromisos establecidos.</a:t>
          </a:r>
          <a:endParaRPr lang="es-CO" dirty="0"/>
        </a:p>
      </dgm:t>
    </dgm:pt>
    <dgm:pt modelId="{FF4D0D0D-325A-45D9-9E56-84B425233409}" type="parTrans" cxnId="{FB9ABE38-B99A-470A-9DC4-2374F76EE756}">
      <dgm:prSet/>
      <dgm:spPr/>
      <dgm:t>
        <a:bodyPr/>
        <a:lstStyle/>
        <a:p>
          <a:endParaRPr lang="es-CO"/>
        </a:p>
      </dgm:t>
    </dgm:pt>
    <dgm:pt modelId="{35156310-4E29-4D42-8E98-7D82C49681D9}" type="sibTrans" cxnId="{FB9ABE38-B99A-470A-9DC4-2374F76EE756}">
      <dgm:prSet/>
      <dgm:spPr/>
      <dgm:t>
        <a:bodyPr/>
        <a:lstStyle/>
        <a:p>
          <a:endParaRPr lang="es-CO"/>
        </a:p>
      </dgm:t>
    </dgm:pt>
    <dgm:pt modelId="{F12E35CF-CD27-48DB-ACF2-8A4842BCFFD0}">
      <dgm:prSet/>
      <dgm:spPr/>
      <dgm:t>
        <a:bodyPr/>
        <a:lstStyle/>
        <a:p>
          <a:pPr>
            <a:buFont typeface="+mj-lt"/>
            <a:buAutoNum type="arabicPeriod"/>
          </a:pPr>
          <a:r>
            <a:rPr lang="es-CO" dirty="0"/>
            <a:t>Reportes consolidados y en el  formato establecido, remitidos a la Gerencia de Talento Humano semanalmente.</a:t>
          </a:r>
        </a:p>
      </dgm:t>
    </dgm:pt>
    <dgm:pt modelId="{D3965DFB-43A4-4E94-BA79-6BC90E7C31C4}" type="parTrans" cxnId="{B2A581CD-D77C-4B51-88EE-C8E18C511616}">
      <dgm:prSet/>
      <dgm:spPr/>
      <dgm:t>
        <a:bodyPr/>
        <a:lstStyle/>
        <a:p>
          <a:endParaRPr lang="es-CO"/>
        </a:p>
      </dgm:t>
    </dgm:pt>
    <dgm:pt modelId="{E7441F53-6DD6-4115-A8FA-647EF6B3BFE6}" type="sibTrans" cxnId="{B2A581CD-D77C-4B51-88EE-C8E18C511616}">
      <dgm:prSet/>
      <dgm:spPr/>
      <dgm:t>
        <a:bodyPr/>
        <a:lstStyle/>
        <a:p>
          <a:endParaRPr lang="es-CO"/>
        </a:p>
      </dgm:t>
    </dgm:pt>
    <dgm:pt modelId="{165949A8-9015-44B5-8F65-6CB86470BF31}">
      <dgm:prSet/>
      <dgm:spPr/>
      <dgm:t>
        <a:bodyPr/>
        <a:lstStyle/>
        <a:p>
          <a:pPr>
            <a:buFont typeface="+mj-lt"/>
            <a:buAutoNum type="arabicPeriod"/>
          </a:pPr>
          <a:r>
            <a:rPr lang="es-CO" dirty="0"/>
            <a:t>Diligenciamiento del formato en su totalidad.</a:t>
          </a:r>
        </a:p>
      </dgm:t>
    </dgm:pt>
    <dgm:pt modelId="{55724697-F8B9-4658-8620-71A5B381F632}" type="parTrans" cxnId="{BC1C1ECD-218A-45BB-8BF2-70AD0FB05178}">
      <dgm:prSet/>
      <dgm:spPr/>
      <dgm:t>
        <a:bodyPr/>
        <a:lstStyle/>
        <a:p>
          <a:endParaRPr lang="es-CO"/>
        </a:p>
      </dgm:t>
    </dgm:pt>
    <dgm:pt modelId="{84D9397B-8207-411F-8CFA-EC9975750DFD}" type="sibTrans" cxnId="{BC1C1ECD-218A-45BB-8BF2-70AD0FB05178}">
      <dgm:prSet/>
      <dgm:spPr/>
      <dgm:t>
        <a:bodyPr/>
        <a:lstStyle/>
        <a:p>
          <a:endParaRPr lang="es-CO"/>
        </a:p>
      </dgm:t>
    </dgm:pt>
    <dgm:pt modelId="{1FBAAB05-8848-4377-BBB5-9F8CDAB93E02}">
      <dgm:prSet/>
      <dgm:spPr/>
      <dgm:t>
        <a:bodyPr/>
        <a:lstStyle/>
        <a:p>
          <a:pPr>
            <a:buFont typeface="+mj-lt"/>
            <a:buAutoNum type="arabicPeriod"/>
          </a:pPr>
          <a:r>
            <a:rPr lang="es-CO" dirty="0"/>
            <a:t>Cumplimiento del envío de los consolidados por la totalidad de las  áreas.</a:t>
          </a:r>
        </a:p>
      </dgm:t>
    </dgm:pt>
    <dgm:pt modelId="{D2FC3E34-B73B-42E9-B9E8-B6A65FD75949}" type="parTrans" cxnId="{9FBB9DA8-A89E-4E82-A9B6-C89DC81CE04A}">
      <dgm:prSet/>
      <dgm:spPr/>
      <dgm:t>
        <a:bodyPr/>
        <a:lstStyle/>
        <a:p>
          <a:endParaRPr lang="es-CO"/>
        </a:p>
      </dgm:t>
    </dgm:pt>
    <dgm:pt modelId="{59B29B23-5191-41CE-8AE0-80C72F73561A}" type="sibTrans" cxnId="{9FBB9DA8-A89E-4E82-A9B6-C89DC81CE04A}">
      <dgm:prSet/>
      <dgm:spPr/>
      <dgm:t>
        <a:bodyPr/>
        <a:lstStyle/>
        <a:p>
          <a:endParaRPr lang="es-CO"/>
        </a:p>
      </dgm:t>
    </dgm:pt>
    <dgm:pt modelId="{F8B6119C-677C-4AA6-93E8-F8278F9E43FC}">
      <dgm:prSet custT="1"/>
      <dgm:spPr/>
      <dgm:t>
        <a:bodyPr/>
        <a:lstStyle/>
        <a:p>
          <a:pPr algn="just">
            <a:buFont typeface="+mj-lt"/>
            <a:buAutoNum type="arabicPeriod"/>
          </a:pPr>
          <a:r>
            <a:rPr lang="es-ES" sz="2100" kern="1200" dirty="0"/>
            <a:t>3</a:t>
          </a:r>
          <a:r>
            <a:rPr lang="es-ES" sz="2100" kern="1200" dirty="0">
              <a:solidFill>
                <a:prstClr val="black">
                  <a:hueOff val="0"/>
                  <a:satOff val="0"/>
                  <a:lumOff val="0"/>
                  <a:alphaOff val="0"/>
                </a:prstClr>
              </a:solidFill>
              <a:latin typeface="Calibri" panose="020F0502020204030204"/>
              <a:ea typeface="+mn-ea"/>
              <a:cs typeface="+mn-cs"/>
            </a:rPr>
            <a:t>. Adopción de herramientas tecnológicas para el seguimiento de actividades y tareas (</a:t>
          </a:r>
          <a:r>
            <a:rPr lang="es-ES" sz="2100" kern="1200" dirty="0" err="1">
              <a:solidFill>
                <a:prstClr val="black">
                  <a:hueOff val="0"/>
                  <a:satOff val="0"/>
                  <a:lumOff val="0"/>
                  <a:alphaOff val="0"/>
                </a:prstClr>
              </a:solidFill>
              <a:latin typeface="Calibri" panose="020F0502020204030204"/>
              <a:ea typeface="+mn-ea"/>
              <a:cs typeface="+mn-cs"/>
            </a:rPr>
            <a:t>Planner</a:t>
          </a:r>
          <a:r>
            <a:rPr lang="es-ES" sz="2100" kern="1200" dirty="0">
              <a:solidFill>
                <a:prstClr val="black">
                  <a:hueOff val="0"/>
                  <a:satOff val="0"/>
                  <a:lumOff val="0"/>
                  <a:alphaOff val="0"/>
                </a:prstClr>
              </a:solidFill>
              <a:latin typeface="Calibri" panose="020F0502020204030204"/>
              <a:ea typeface="+mn-ea"/>
              <a:cs typeface="+mn-cs"/>
            </a:rPr>
            <a:t> – Teams) </a:t>
          </a:r>
          <a:endParaRPr lang="es-CO" sz="2100" kern="1200" dirty="0">
            <a:solidFill>
              <a:prstClr val="black">
                <a:hueOff val="0"/>
                <a:satOff val="0"/>
                <a:lumOff val="0"/>
                <a:alphaOff val="0"/>
              </a:prstClr>
            </a:solidFill>
            <a:latin typeface="Calibri" panose="020F0502020204030204"/>
            <a:ea typeface="+mn-ea"/>
            <a:cs typeface="+mn-cs"/>
          </a:endParaRPr>
        </a:p>
      </dgm:t>
    </dgm:pt>
    <dgm:pt modelId="{40CA0536-59AE-4B46-89F2-4F891132BD14}" type="parTrans" cxnId="{11625B1E-EE3B-4B68-8EA0-6A878ABEDE40}">
      <dgm:prSet/>
      <dgm:spPr/>
      <dgm:t>
        <a:bodyPr/>
        <a:lstStyle/>
        <a:p>
          <a:endParaRPr lang="es-CO"/>
        </a:p>
      </dgm:t>
    </dgm:pt>
    <dgm:pt modelId="{333F2205-C886-4D93-B18B-EDB28CB945C5}" type="sibTrans" cxnId="{11625B1E-EE3B-4B68-8EA0-6A878ABEDE40}">
      <dgm:prSet/>
      <dgm:spPr/>
      <dgm:t>
        <a:bodyPr/>
        <a:lstStyle/>
        <a:p>
          <a:endParaRPr lang="es-CO"/>
        </a:p>
      </dgm:t>
    </dgm:pt>
    <dgm:pt modelId="{AB9F0230-4374-4E92-9CC3-3E85DE667D48}" type="pres">
      <dgm:prSet presAssocID="{BFB34133-F2F8-4D0F-919A-5570BFFEC474}" presName="vert0" presStyleCnt="0">
        <dgm:presLayoutVars>
          <dgm:dir/>
          <dgm:animOne val="branch"/>
          <dgm:animLvl val="lvl"/>
        </dgm:presLayoutVars>
      </dgm:prSet>
      <dgm:spPr/>
    </dgm:pt>
    <dgm:pt modelId="{DFF5AD1B-7CE6-47A9-8B09-8C1958A95B71}" type="pres">
      <dgm:prSet presAssocID="{02621B3E-29E9-439B-8037-63C1561D82E2}" presName="thickLine" presStyleLbl="alignNode1" presStyleIdx="0" presStyleCnt="1"/>
      <dgm:spPr/>
    </dgm:pt>
    <dgm:pt modelId="{0A54C9E6-16FA-42DA-821B-58E3ED749CAC}" type="pres">
      <dgm:prSet presAssocID="{02621B3E-29E9-439B-8037-63C1561D82E2}" presName="horz1" presStyleCnt="0"/>
      <dgm:spPr/>
    </dgm:pt>
    <dgm:pt modelId="{C6EC9331-9841-4FA2-907F-CDDE918B591B}" type="pres">
      <dgm:prSet presAssocID="{02621B3E-29E9-439B-8037-63C1561D82E2}" presName="tx1" presStyleLbl="revTx" presStyleIdx="0" presStyleCnt="7"/>
      <dgm:spPr/>
    </dgm:pt>
    <dgm:pt modelId="{561A748E-CE52-4A78-91BE-7C062E4B8A0B}" type="pres">
      <dgm:prSet presAssocID="{02621B3E-29E9-439B-8037-63C1561D82E2}" presName="vert1" presStyleCnt="0"/>
      <dgm:spPr/>
    </dgm:pt>
    <dgm:pt modelId="{3F060BEF-2DE6-4BB2-915C-6BBC3888642D}" type="pres">
      <dgm:prSet presAssocID="{19A35244-825B-4BFB-8E08-5257886FF2BF}" presName="vertSpace2a" presStyleCnt="0"/>
      <dgm:spPr/>
    </dgm:pt>
    <dgm:pt modelId="{D04F92A6-EF39-4FFA-8EC4-F8337C791966}" type="pres">
      <dgm:prSet presAssocID="{19A35244-825B-4BFB-8E08-5257886FF2BF}" presName="horz2" presStyleCnt="0"/>
      <dgm:spPr/>
    </dgm:pt>
    <dgm:pt modelId="{E62E5657-B119-4348-834E-5A42034EE2CB}" type="pres">
      <dgm:prSet presAssocID="{19A35244-825B-4BFB-8E08-5257886FF2BF}" presName="horzSpace2" presStyleCnt="0"/>
      <dgm:spPr/>
    </dgm:pt>
    <dgm:pt modelId="{4B490B80-D514-4016-AAE7-41EC8DB8F76E}" type="pres">
      <dgm:prSet presAssocID="{19A35244-825B-4BFB-8E08-5257886FF2BF}" presName="tx2" presStyleLbl="revTx" presStyleIdx="1" presStyleCnt="7"/>
      <dgm:spPr/>
    </dgm:pt>
    <dgm:pt modelId="{595CD4A1-66AB-4C8E-A434-3EA5A6BFEB2F}" type="pres">
      <dgm:prSet presAssocID="{19A35244-825B-4BFB-8E08-5257886FF2BF}" presName="vert2" presStyleCnt="0"/>
      <dgm:spPr/>
    </dgm:pt>
    <dgm:pt modelId="{0D5F773D-FCA6-457F-95F4-427B07C9BE20}" type="pres">
      <dgm:prSet presAssocID="{19A35244-825B-4BFB-8E08-5257886FF2BF}" presName="thinLine2b" presStyleLbl="callout" presStyleIdx="0" presStyleCnt="5"/>
      <dgm:spPr/>
    </dgm:pt>
    <dgm:pt modelId="{29420303-E4AE-4EC4-8035-AA2BE0D25A01}" type="pres">
      <dgm:prSet presAssocID="{19A35244-825B-4BFB-8E08-5257886FF2BF}" presName="vertSpace2b" presStyleCnt="0"/>
      <dgm:spPr/>
    </dgm:pt>
    <dgm:pt modelId="{62FBA1F5-7906-42D4-B0FA-A2C8AEAD0C45}" type="pres">
      <dgm:prSet presAssocID="{02473DE6-08FE-494A-A78A-125C15DFB1AB}" presName="horz2" presStyleCnt="0"/>
      <dgm:spPr/>
    </dgm:pt>
    <dgm:pt modelId="{EE8125F1-A90D-4BED-99CD-4BF2A2B08A87}" type="pres">
      <dgm:prSet presAssocID="{02473DE6-08FE-494A-A78A-125C15DFB1AB}" presName="horzSpace2" presStyleCnt="0"/>
      <dgm:spPr/>
    </dgm:pt>
    <dgm:pt modelId="{3775F22C-7543-4917-BF8C-68DAE230F7E9}" type="pres">
      <dgm:prSet presAssocID="{02473DE6-08FE-494A-A78A-125C15DFB1AB}" presName="tx2" presStyleLbl="revTx" presStyleIdx="2" presStyleCnt="7"/>
      <dgm:spPr/>
    </dgm:pt>
    <dgm:pt modelId="{97BC0291-A0B1-4580-AED2-A8AB8B077ABB}" type="pres">
      <dgm:prSet presAssocID="{02473DE6-08FE-494A-A78A-125C15DFB1AB}" presName="vert2" presStyleCnt="0"/>
      <dgm:spPr/>
    </dgm:pt>
    <dgm:pt modelId="{A2656AD4-052B-475E-A44B-FEBCBB00D4DD}" type="pres">
      <dgm:prSet presAssocID="{F12E35CF-CD27-48DB-ACF2-8A4842BCFFD0}" presName="horz3" presStyleCnt="0"/>
      <dgm:spPr/>
    </dgm:pt>
    <dgm:pt modelId="{9AA2A788-06F6-4977-8475-9FD19AA5DD74}" type="pres">
      <dgm:prSet presAssocID="{F12E35CF-CD27-48DB-ACF2-8A4842BCFFD0}" presName="horzSpace3" presStyleCnt="0"/>
      <dgm:spPr/>
    </dgm:pt>
    <dgm:pt modelId="{6D51A544-92F6-4C40-8F04-5DEF1E5C83FD}" type="pres">
      <dgm:prSet presAssocID="{F12E35CF-CD27-48DB-ACF2-8A4842BCFFD0}" presName="tx3" presStyleLbl="revTx" presStyleIdx="3" presStyleCnt="7"/>
      <dgm:spPr/>
    </dgm:pt>
    <dgm:pt modelId="{65AD1471-0CBF-4280-AF4F-AB905D3E7347}" type="pres">
      <dgm:prSet presAssocID="{F12E35CF-CD27-48DB-ACF2-8A4842BCFFD0}" presName="vert3" presStyleCnt="0"/>
      <dgm:spPr/>
    </dgm:pt>
    <dgm:pt modelId="{2905FA69-C0AF-4F8F-BCAA-E125B44EAF82}" type="pres">
      <dgm:prSet presAssocID="{E7441F53-6DD6-4115-A8FA-647EF6B3BFE6}" presName="thinLine3" presStyleLbl="callout" presStyleIdx="1" presStyleCnt="5"/>
      <dgm:spPr/>
    </dgm:pt>
    <dgm:pt modelId="{940A4C00-7ACC-420C-B387-F19024B39BF7}" type="pres">
      <dgm:prSet presAssocID="{165949A8-9015-44B5-8F65-6CB86470BF31}" presName="horz3" presStyleCnt="0"/>
      <dgm:spPr/>
    </dgm:pt>
    <dgm:pt modelId="{9399AF37-2BD7-4FC7-A342-E2EA9104CECF}" type="pres">
      <dgm:prSet presAssocID="{165949A8-9015-44B5-8F65-6CB86470BF31}" presName="horzSpace3" presStyleCnt="0"/>
      <dgm:spPr/>
    </dgm:pt>
    <dgm:pt modelId="{E8C8DD67-2DEA-4A87-9116-C562E82A02AC}" type="pres">
      <dgm:prSet presAssocID="{165949A8-9015-44B5-8F65-6CB86470BF31}" presName="tx3" presStyleLbl="revTx" presStyleIdx="4" presStyleCnt="7"/>
      <dgm:spPr/>
    </dgm:pt>
    <dgm:pt modelId="{40CE9FCD-DC23-45FA-BF05-6CC263DF36B5}" type="pres">
      <dgm:prSet presAssocID="{165949A8-9015-44B5-8F65-6CB86470BF31}" presName="vert3" presStyleCnt="0"/>
      <dgm:spPr/>
    </dgm:pt>
    <dgm:pt modelId="{21D7DFE5-3C7B-43D0-AB59-AFB403AB924B}" type="pres">
      <dgm:prSet presAssocID="{84D9397B-8207-411F-8CFA-EC9975750DFD}" presName="thinLine3" presStyleLbl="callout" presStyleIdx="2" presStyleCnt="5"/>
      <dgm:spPr/>
    </dgm:pt>
    <dgm:pt modelId="{3E084EDF-C8E4-4A28-AE63-C36E00F24C87}" type="pres">
      <dgm:prSet presAssocID="{1FBAAB05-8848-4377-BBB5-9F8CDAB93E02}" presName="horz3" presStyleCnt="0"/>
      <dgm:spPr/>
    </dgm:pt>
    <dgm:pt modelId="{24A5F3E8-5AFF-4E4C-8782-4120A577AA69}" type="pres">
      <dgm:prSet presAssocID="{1FBAAB05-8848-4377-BBB5-9F8CDAB93E02}" presName="horzSpace3" presStyleCnt="0"/>
      <dgm:spPr/>
    </dgm:pt>
    <dgm:pt modelId="{EF699A8A-7F25-4A98-8012-AB76A424882A}" type="pres">
      <dgm:prSet presAssocID="{1FBAAB05-8848-4377-BBB5-9F8CDAB93E02}" presName="tx3" presStyleLbl="revTx" presStyleIdx="5" presStyleCnt="7"/>
      <dgm:spPr/>
    </dgm:pt>
    <dgm:pt modelId="{D1269480-320E-4564-A2E1-9ED28277FDCC}" type="pres">
      <dgm:prSet presAssocID="{1FBAAB05-8848-4377-BBB5-9F8CDAB93E02}" presName="vert3" presStyleCnt="0"/>
      <dgm:spPr/>
    </dgm:pt>
    <dgm:pt modelId="{DCC0E580-6CBD-450A-8993-D9D5E95F1018}" type="pres">
      <dgm:prSet presAssocID="{02473DE6-08FE-494A-A78A-125C15DFB1AB}" presName="thinLine2b" presStyleLbl="callout" presStyleIdx="3" presStyleCnt="5"/>
      <dgm:spPr/>
    </dgm:pt>
    <dgm:pt modelId="{7D2F6CB9-CC26-4864-896E-A31929BAF5B2}" type="pres">
      <dgm:prSet presAssocID="{02473DE6-08FE-494A-A78A-125C15DFB1AB}" presName="vertSpace2b" presStyleCnt="0"/>
      <dgm:spPr/>
    </dgm:pt>
    <dgm:pt modelId="{C2E86051-4AD5-48E9-BF2E-84C3534FFC36}" type="pres">
      <dgm:prSet presAssocID="{F8B6119C-677C-4AA6-93E8-F8278F9E43FC}" presName="horz2" presStyleCnt="0"/>
      <dgm:spPr/>
    </dgm:pt>
    <dgm:pt modelId="{99290798-13B1-4F82-BAAD-8A47CD5B9BD4}" type="pres">
      <dgm:prSet presAssocID="{F8B6119C-677C-4AA6-93E8-F8278F9E43FC}" presName="horzSpace2" presStyleCnt="0"/>
      <dgm:spPr/>
    </dgm:pt>
    <dgm:pt modelId="{B3523090-0897-4CC3-9856-88A81BD8A94D}" type="pres">
      <dgm:prSet presAssocID="{F8B6119C-677C-4AA6-93E8-F8278F9E43FC}" presName="tx2" presStyleLbl="revTx" presStyleIdx="6" presStyleCnt="7"/>
      <dgm:spPr/>
    </dgm:pt>
    <dgm:pt modelId="{2EC2A056-68B5-44D3-A7F6-819A6FF5FC54}" type="pres">
      <dgm:prSet presAssocID="{F8B6119C-677C-4AA6-93E8-F8278F9E43FC}" presName="vert2" presStyleCnt="0"/>
      <dgm:spPr/>
    </dgm:pt>
    <dgm:pt modelId="{19DC4592-161A-419E-981B-88A0BA97A1DC}" type="pres">
      <dgm:prSet presAssocID="{F8B6119C-677C-4AA6-93E8-F8278F9E43FC}" presName="thinLine2b" presStyleLbl="callout" presStyleIdx="4" presStyleCnt="5"/>
      <dgm:spPr/>
    </dgm:pt>
    <dgm:pt modelId="{60477D57-B6F7-4907-90D4-6D6A6CF14333}" type="pres">
      <dgm:prSet presAssocID="{F8B6119C-677C-4AA6-93E8-F8278F9E43FC}" presName="vertSpace2b" presStyleCnt="0"/>
      <dgm:spPr/>
    </dgm:pt>
  </dgm:ptLst>
  <dgm:cxnLst>
    <dgm:cxn modelId="{EBF5BE0C-7275-451C-8C58-F829784878DC}" type="presOf" srcId="{F8B6119C-677C-4AA6-93E8-F8278F9E43FC}" destId="{B3523090-0897-4CC3-9856-88A81BD8A94D}" srcOrd="0" destOrd="0" presId="urn:microsoft.com/office/officeart/2008/layout/LinedList"/>
    <dgm:cxn modelId="{11625B1E-EE3B-4B68-8EA0-6A878ABEDE40}" srcId="{02621B3E-29E9-439B-8037-63C1561D82E2}" destId="{F8B6119C-677C-4AA6-93E8-F8278F9E43FC}" srcOrd="2" destOrd="0" parTransId="{40CA0536-59AE-4B46-89F2-4F891132BD14}" sibTransId="{333F2205-C886-4D93-B18B-EDB28CB945C5}"/>
    <dgm:cxn modelId="{8E526226-A6F8-423F-BE86-77B67FA8E7C5}" srcId="{02621B3E-29E9-439B-8037-63C1561D82E2}" destId="{02473DE6-08FE-494A-A78A-125C15DFB1AB}" srcOrd="1" destOrd="0" parTransId="{C7DA6ED7-8580-4CE4-90C1-69798ECED261}" sibTransId="{32484078-C849-4A77-932F-A50316B361D4}"/>
    <dgm:cxn modelId="{4F5F762A-24A6-4D5F-9103-E0DC28F9CD29}" type="presOf" srcId="{165949A8-9015-44B5-8F65-6CB86470BF31}" destId="{E8C8DD67-2DEA-4A87-9116-C562E82A02AC}" srcOrd="0" destOrd="0" presId="urn:microsoft.com/office/officeart/2008/layout/LinedList"/>
    <dgm:cxn modelId="{FB9ABE38-B99A-470A-9DC4-2374F76EE756}" srcId="{02621B3E-29E9-439B-8037-63C1561D82E2}" destId="{19A35244-825B-4BFB-8E08-5257886FF2BF}" srcOrd="0" destOrd="0" parTransId="{FF4D0D0D-325A-45D9-9E56-84B425233409}" sibTransId="{35156310-4E29-4D42-8E98-7D82C49681D9}"/>
    <dgm:cxn modelId="{DEA50361-EEE1-413C-8E2E-9B1B4A45CD24}" type="presOf" srcId="{F12E35CF-CD27-48DB-ACF2-8A4842BCFFD0}" destId="{6D51A544-92F6-4C40-8F04-5DEF1E5C83FD}" srcOrd="0" destOrd="0" presId="urn:microsoft.com/office/officeart/2008/layout/LinedList"/>
    <dgm:cxn modelId="{1EA37549-D728-404C-9C2D-88801ECF070A}" type="presOf" srcId="{19A35244-825B-4BFB-8E08-5257886FF2BF}" destId="{4B490B80-D514-4016-AAE7-41EC8DB8F76E}" srcOrd="0" destOrd="0" presId="urn:microsoft.com/office/officeart/2008/layout/LinedList"/>
    <dgm:cxn modelId="{06ADB973-ED2F-4835-9ED5-B33C6AD7C5FC}" type="presOf" srcId="{1FBAAB05-8848-4377-BBB5-9F8CDAB93E02}" destId="{EF699A8A-7F25-4A98-8012-AB76A424882A}" srcOrd="0" destOrd="0" presId="urn:microsoft.com/office/officeart/2008/layout/LinedList"/>
    <dgm:cxn modelId="{9FBB9DA8-A89E-4E82-A9B6-C89DC81CE04A}" srcId="{02473DE6-08FE-494A-A78A-125C15DFB1AB}" destId="{1FBAAB05-8848-4377-BBB5-9F8CDAB93E02}" srcOrd="2" destOrd="0" parTransId="{D2FC3E34-B73B-42E9-B9E8-B6A65FD75949}" sibTransId="{59B29B23-5191-41CE-8AE0-80C72F73561A}"/>
    <dgm:cxn modelId="{18BEDDB7-72BB-43F1-A175-2AEFDA09B556}" type="presOf" srcId="{02473DE6-08FE-494A-A78A-125C15DFB1AB}" destId="{3775F22C-7543-4917-BF8C-68DAE230F7E9}" srcOrd="0" destOrd="0" presId="urn:microsoft.com/office/officeart/2008/layout/LinedList"/>
    <dgm:cxn modelId="{BC1C1ECD-218A-45BB-8BF2-70AD0FB05178}" srcId="{02473DE6-08FE-494A-A78A-125C15DFB1AB}" destId="{165949A8-9015-44B5-8F65-6CB86470BF31}" srcOrd="1" destOrd="0" parTransId="{55724697-F8B9-4658-8620-71A5B381F632}" sibTransId="{84D9397B-8207-411F-8CFA-EC9975750DFD}"/>
    <dgm:cxn modelId="{B2A581CD-D77C-4B51-88EE-C8E18C511616}" srcId="{02473DE6-08FE-494A-A78A-125C15DFB1AB}" destId="{F12E35CF-CD27-48DB-ACF2-8A4842BCFFD0}" srcOrd="0" destOrd="0" parTransId="{D3965DFB-43A4-4E94-BA79-6BC90E7C31C4}" sibTransId="{E7441F53-6DD6-4115-A8FA-647EF6B3BFE6}"/>
    <dgm:cxn modelId="{0216BAD6-0DDE-45DD-A4FE-B6FEEA4BCAC5}" srcId="{BFB34133-F2F8-4D0F-919A-5570BFFEC474}" destId="{02621B3E-29E9-439B-8037-63C1561D82E2}" srcOrd="0" destOrd="0" parTransId="{9D449FB9-90B5-46ED-A251-60D20597B725}" sibTransId="{E33D4C5B-AB14-424C-9BE6-FA546663E60C}"/>
    <dgm:cxn modelId="{797C81F6-50CA-4C41-B81B-8C3ADAC94BD4}" type="presOf" srcId="{02621B3E-29E9-439B-8037-63C1561D82E2}" destId="{C6EC9331-9841-4FA2-907F-CDDE918B591B}" srcOrd="0" destOrd="0" presId="urn:microsoft.com/office/officeart/2008/layout/LinedList"/>
    <dgm:cxn modelId="{9B9A3CF7-8D00-42B0-9AF3-065566D3D5A5}" type="presOf" srcId="{BFB34133-F2F8-4D0F-919A-5570BFFEC474}" destId="{AB9F0230-4374-4E92-9CC3-3E85DE667D48}" srcOrd="0" destOrd="0" presId="urn:microsoft.com/office/officeart/2008/layout/LinedList"/>
    <dgm:cxn modelId="{27A7A2AB-352F-4F75-9588-3CDBF0E230FE}" type="presParOf" srcId="{AB9F0230-4374-4E92-9CC3-3E85DE667D48}" destId="{DFF5AD1B-7CE6-47A9-8B09-8C1958A95B71}" srcOrd="0" destOrd="0" presId="urn:microsoft.com/office/officeart/2008/layout/LinedList"/>
    <dgm:cxn modelId="{36A13BB4-9A29-4770-AE71-25B29C6BA8BF}" type="presParOf" srcId="{AB9F0230-4374-4E92-9CC3-3E85DE667D48}" destId="{0A54C9E6-16FA-42DA-821B-58E3ED749CAC}" srcOrd="1" destOrd="0" presId="urn:microsoft.com/office/officeart/2008/layout/LinedList"/>
    <dgm:cxn modelId="{42AC8190-D08E-44C5-AF9F-B5CB90A00590}" type="presParOf" srcId="{0A54C9E6-16FA-42DA-821B-58E3ED749CAC}" destId="{C6EC9331-9841-4FA2-907F-CDDE918B591B}" srcOrd="0" destOrd="0" presId="urn:microsoft.com/office/officeart/2008/layout/LinedList"/>
    <dgm:cxn modelId="{B6778E2B-60D1-4152-BF0D-5307DDA832B5}" type="presParOf" srcId="{0A54C9E6-16FA-42DA-821B-58E3ED749CAC}" destId="{561A748E-CE52-4A78-91BE-7C062E4B8A0B}" srcOrd="1" destOrd="0" presId="urn:microsoft.com/office/officeart/2008/layout/LinedList"/>
    <dgm:cxn modelId="{BCA2158E-F6C9-4BC9-A65C-4E5474EA50EA}" type="presParOf" srcId="{561A748E-CE52-4A78-91BE-7C062E4B8A0B}" destId="{3F060BEF-2DE6-4BB2-915C-6BBC3888642D}" srcOrd="0" destOrd="0" presId="urn:microsoft.com/office/officeart/2008/layout/LinedList"/>
    <dgm:cxn modelId="{7BD96232-C1C1-4CE7-BFDF-97612449A841}" type="presParOf" srcId="{561A748E-CE52-4A78-91BE-7C062E4B8A0B}" destId="{D04F92A6-EF39-4FFA-8EC4-F8337C791966}" srcOrd="1" destOrd="0" presId="urn:microsoft.com/office/officeart/2008/layout/LinedList"/>
    <dgm:cxn modelId="{016D8E6C-0B77-4902-ABFF-955E21AC1E5E}" type="presParOf" srcId="{D04F92A6-EF39-4FFA-8EC4-F8337C791966}" destId="{E62E5657-B119-4348-834E-5A42034EE2CB}" srcOrd="0" destOrd="0" presId="urn:microsoft.com/office/officeart/2008/layout/LinedList"/>
    <dgm:cxn modelId="{C787D423-0348-475F-9ABE-574A2A6099A2}" type="presParOf" srcId="{D04F92A6-EF39-4FFA-8EC4-F8337C791966}" destId="{4B490B80-D514-4016-AAE7-41EC8DB8F76E}" srcOrd="1" destOrd="0" presId="urn:microsoft.com/office/officeart/2008/layout/LinedList"/>
    <dgm:cxn modelId="{7C282481-BDAF-406F-B6EE-5C13FE09D173}" type="presParOf" srcId="{D04F92A6-EF39-4FFA-8EC4-F8337C791966}" destId="{595CD4A1-66AB-4C8E-A434-3EA5A6BFEB2F}" srcOrd="2" destOrd="0" presId="urn:microsoft.com/office/officeart/2008/layout/LinedList"/>
    <dgm:cxn modelId="{E6BD777D-A180-403C-A8E6-D6EDB4ADF60E}" type="presParOf" srcId="{561A748E-CE52-4A78-91BE-7C062E4B8A0B}" destId="{0D5F773D-FCA6-457F-95F4-427B07C9BE20}" srcOrd="2" destOrd="0" presId="urn:microsoft.com/office/officeart/2008/layout/LinedList"/>
    <dgm:cxn modelId="{C0885194-447A-41D7-B7F4-04028E882D0B}" type="presParOf" srcId="{561A748E-CE52-4A78-91BE-7C062E4B8A0B}" destId="{29420303-E4AE-4EC4-8035-AA2BE0D25A01}" srcOrd="3" destOrd="0" presId="urn:microsoft.com/office/officeart/2008/layout/LinedList"/>
    <dgm:cxn modelId="{2CFDE36E-F5F8-4D74-9726-BDE1B80ADE2E}" type="presParOf" srcId="{561A748E-CE52-4A78-91BE-7C062E4B8A0B}" destId="{62FBA1F5-7906-42D4-B0FA-A2C8AEAD0C45}" srcOrd="4" destOrd="0" presId="urn:microsoft.com/office/officeart/2008/layout/LinedList"/>
    <dgm:cxn modelId="{B070464E-7493-4DB5-99CD-D3DB403AE3B1}" type="presParOf" srcId="{62FBA1F5-7906-42D4-B0FA-A2C8AEAD0C45}" destId="{EE8125F1-A90D-4BED-99CD-4BF2A2B08A87}" srcOrd="0" destOrd="0" presId="urn:microsoft.com/office/officeart/2008/layout/LinedList"/>
    <dgm:cxn modelId="{4606FC98-3960-4BEF-ACAC-8F0EB229BBD9}" type="presParOf" srcId="{62FBA1F5-7906-42D4-B0FA-A2C8AEAD0C45}" destId="{3775F22C-7543-4917-BF8C-68DAE230F7E9}" srcOrd="1" destOrd="0" presId="urn:microsoft.com/office/officeart/2008/layout/LinedList"/>
    <dgm:cxn modelId="{C3B7732D-D28B-444E-B813-A21DD4231E6D}" type="presParOf" srcId="{62FBA1F5-7906-42D4-B0FA-A2C8AEAD0C45}" destId="{97BC0291-A0B1-4580-AED2-A8AB8B077ABB}" srcOrd="2" destOrd="0" presId="urn:microsoft.com/office/officeart/2008/layout/LinedList"/>
    <dgm:cxn modelId="{684850CF-84A0-463B-804F-767B51A8D344}" type="presParOf" srcId="{97BC0291-A0B1-4580-AED2-A8AB8B077ABB}" destId="{A2656AD4-052B-475E-A44B-FEBCBB00D4DD}" srcOrd="0" destOrd="0" presId="urn:microsoft.com/office/officeart/2008/layout/LinedList"/>
    <dgm:cxn modelId="{14ECB0A1-FCE7-458F-8815-86C8297F1B37}" type="presParOf" srcId="{A2656AD4-052B-475E-A44B-FEBCBB00D4DD}" destId="{9AA2A788-06F6-4977-8475-9FD19AA5DD74}" srcOrd="0" destOrd="0" presId="urn:microsoft.com/office/officeart/2008/layout/LinedList"/>
    <dgm:cxn modelId="{5CB0E5A6-EC5B-4D6A-9A5D-A4DDB912CB4C}" type="presParOf" srcId="{A2656AD4-052B-475E-A44B-FEBCBB00D4DD}" destId="{6D51A544-92F6-4C40-8F04-5DEF1E5C83FD}" srcOrd="1" destOrd="0" presId="urn:microsoft.com/office/officeart/2008/layout/LinedList"/>
    <dgm:cxn modelId="{DE3A4A1F-0DD5-455E-8876-AA2D6A934E35}" type="presParOf" srcId="{A2656AD4-052B-475E-A44B-FEBCBB00D4DD}" destId="{65AD1471-0CBF-4280-AF4F-AB905D3E7347}" srcOrd="2" destOrd="0" presId="urn:microsoft.com/office/officeart/2008/layout/LinedList"/>
    <dgm:cxn modelId="{C9F511C6-3576-44A4-83FA-607E285596F2}" type="presParOf" srcId="{97BC0291-A0B1-4580-AED2-A8AB8B077ABB}" destId="{2905FA69-C0AF-4F8F-BCAA-E125B44EAF82}" srcOrd="1" destOrd="0" presId="urn:microsoft.com/office/officeart/2008/layout/LinedList"/>
    <dgm:cxn modelId="{A3BDDE0C-5345-4D8E-A261-5CAD3052CA6C}" type="presParOf" srcId="{97BC0291-A0B1-4580-AED2-A8AB8B077ABB}" destId="{940A4C00-7ACC-420C-B387-F19024B39BF7}" srcOrd="2" destOrd="0" presId="urn:microsoft.com/office/officeart/2008/layout/LinedList"/>
    <dgm:cxn modelId="{53EB2612-C888-4E3A-918C-1DB42D8AD052}" type="presParOf" srcId="{940A4C00-7ACC-420C-B387-F19024B39BF7}" destId="{9399AF37-2BD7-4FC7-A342-E2EA9104CECF}" srcOrd="0" destOrd="0" presId="urn:microsoft.com/office/officeart/2008/layout/LinedList"/>
    <dgm:cxn modelId="{EC7CE2D7-902C-40DA-9D42-6061FDE8660C}" type="presParOf" srcId="{940A4C00-7ACC-420C-B387-F19024B39BF7}" destId="{E8C8DD67-2DEA-4A87-9116-C562E82A02AC}" srcOrd="1" destOrd="0" presId="urn:microsoft.com/office/officeart/2008/layout/LinedList"/>
    <dgm:cxn modelId="{E9EC1D38-2E40-43D6-95B7-E145327B6461}" type="presParOf" srcId="{940A4C00-7ACC-420C-B387-F19024B39BF7}" destId="{40CE9FCD-DC23-45FA-BF05-6CC263DF36B5}" srcOrd="2" destOrd="0" presId="urn:microsoft.com/office/officeart/2008/layout/LinedList"/>
    <dgm:cxn modelId="{6DAE288B-CBAF-42C9-A63F-0BFE30AAD567}" type="presParOf" srcId="{97BC0291-A0B1-4580-AED2-A8AB8B077ABB}" destId="{21D7DFE5-3C7B-43D0-AB59-AFB403AB924B}" srcOrd="3" destOrd="0" presId="urn:microsoft.com/office/officeart/2008/layout/LinedList"/>
    <dgm:cxn modelId="{4F5314D6-80CD-4C1B-95A5-347A3A57C45A}" type="presParOf" srcId="{97BC0291-A0B1-4580-AED2-A8AB8B077ABB}" destId="{3E084EDF-C8E4-4A28-AE63-C36E00F24C87}" srcOrd="4" destOrd="0" presId="urn:microsoft.com/office/officeart/2008/layout/LinedList"/>
    <dgm:cxn modelId="{5C7EB912-931F-49F6-91EE-C2CF0DC6DC30}" type="presParOf" srcId="{3E084EDF-C8E4-4A28-AE63-C36E00F24C87}" destId="{24A5F3E8-5AFF-4E4C-8782-4120A577AA69}" srcOrd="0" destOrd="0" presId="urn:microsoft.com/office/officeart/2008/layout/LinedList"/>
    <dgm:cxn modelId="{08DAB8C0-5B82-4517-9245-99A18CDE9218}" type="presParOf" srcId="{3E084EDF-C8E4-4A28-AE63-C36E00F24C87}" destId="{EF699A8A-7F25-4A98-8012-AB76A424882A}" srcOrd="1" destOrd="0" presId="urn:microsoft.com/office/officeart/2008/layout/LinedList"/>
    <dgm:cxn modelId="{5D864C32-5EA0-462A-864F-5E03A327D307}" type="presParOf" srcId="{3E084EDF-C8E4-4A28-AE63-C36E00F24C87}" destId="{D1269480-320E-4564-A2E1-9ED28277FDCC}" srcOrd="2" destOrd="0" presId="urn:microsoft.com/office/officeart/2008/layout/LinedList"/>
    <dgm:cxn modelId="{D5801A86-64B2-4118-907B-3F7A9A80C95C}" type="presParOf" srcId="{561A748E-CE52-4A78-91BE-7C062E4B8A0B}" destId="{DCC0E580-6CBD-450A-8993-D9D5E95F1018}" srcOrd="5" destOrd="0" presId="urn:microsoft.com/office/officeart/2008/layout/LinedList"/>
    <dgm:cxn modelId="{CBCAA54C-B514-4772-9F41-200F3DB30727}" type="presParOf" srcId="{561A748E-CE52-4A78-91BE-7C062E4B8A0B}" destId="{7D2F6CB9-CC26-4864-896E-A31929BAF5B2}" srcOrd="6" destOrd="0" presId="urn:microsoft.com/office/officeart/2008/layout/LinedList"/>
    <dgm:cxn modelId="{88786FF6-F2D8-4520-933D-35C79D226EEC}" type="presParOf" srcId="{561A748E-CE52-4A78-91BE-7C062E4B8A0B}" destId="{C2E86051-4AD5-48E9-BF2E-84C3534FFC36}" srcOrd="7" destOrd="0" presId="urn:microsoft.com/office/officeart/2008/layout/LinedList"/>
    <dgm:cxn modelId="{7BF3F47D-2216-46C6-8D6C-16B2274034D6}" type="presParOf" srcId="{C2E86051-4AD5-48E9-BF2E-84C3534FFC36}" destId="{99290798-13B1-4F82-BAAD-8A47CD5B9BD4}" srcOrd="0" destOrd="0" presId="urn:microsoft.com/office/officeart/2008/layout/LinedList"/>
    <dgm:cxn modelId="{A10CD8D8-4173-421C-ACF5-BBD4E0515424}" type="presParOf" srcId="{C2E86051-4AD5-48E9-BF2E-84C3534FFC36}" destId="{B3523090-0897-4CC3-9856-88A81BD8A94D}" srcOrd="1" destOrd="0" presId="urn:microsoft.com/office/officeart/2008/layout/LinedList"/>
    <dgm:cxn modelId="{DB8D5DF5-0590-406D-848A-90C02685177C}" type="presParOf" srcId="{C2E86051-4AD5-48E9-BF2E-84C3534FFC36}" destId="{2EC2A056-68B5-44D3-A7F6-819A6FF5FC54}" srcOrd="2" destOrd="0" presId="urn:microsoft.com/office/officeart/2008/layout/LinedList"/>
    <dgm:cxn modelId="{6B083102-182F-4652-BAB5-15EA8AB4CD9A}" type="presParOf" srcId="{561A748E-CE52-4A78-91BE-7C062E4B8A0B}" destId="{19DC4592-161A-419E-981B-88A0BA97A1DC}" srcOrd="8" destOrd="0" presId="urn:microsoft.com/office/officeart/2008/layout/LinedList"/>
    <dgm:cxn modelId="{DF0168FF-5760-4F43-88F5-1CDA93C66711}" type="presParOf" srcId="{561A748E-CE52-4A78-91BE-7C062E4B8A0B}" destId="{60477D57-B6F7-4907-90D4-6D6A6CF14333}" srcOrd="9" destOrd="0" presId="urn:microsoft.com/office/officeart/2008/layout/LinedList"/>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14E2844-3B2D-41F0-8619-166D2E2961A8}" type="doc">
      <dgm:prSet loTypeId="urn:microsoft.com/office/officeart/2005/8/layout/process5" loCatId="process" qsTypeId="urn:microsoft.com/office/officeart/2005/8/quickstyle/simple2" qsCatId="simple" csTypeId="urn:microsoft.com/office/officeart/2005/8/colors/accent6_1" csCatId="accent6" phldr="1"/>
      <dgm:spPr/>
      <dgm:t>
        <a:bodyPr/>
        <a:lstStyle/>
        <a:p>
          <a:endParaRPr lang="es-ES"/>
        </a:p>
      </dgm:t>
    </dgm:pt>
    <dgm:pt modelId="{523D09D4-644C-4622-9425-5C93BA2154B4}" type="pres">
      <dgm:prSet presAssocID="{B14E2844-3B2D-41F0-8619-166D2E2961A8}" presName="diagram" presStyleCnt="0">
        <dgm:presLayoutVars>
          <dgm:dir/>
          <dgm:resizeHandles val="exact"/>
        </dgm:presLayoutVars>
      </dgm:prSet>
      <dgm:spPr/>
    </dgm:pt>
  </dgm:ptLst>
  <dgm:cxnLst>
    <dgm:cxn modelId="{2B7737C4-E78B-4F52-8FB2-65992B8DF678}" type="presOf" srcId="{B14E2844-3B2D-41F0-8619-166D2E2961A8}" destId="{523D09D4-644C-4622-9425-5C93BA2154B4}" srcOrd="0" destOrd="0" presId="urn:microsoft.com/office/officeart/2005/8/layout/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BFB34133-F2F8-4D0F-919A-5570BFFEC474}"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s-CO"/>
        </a:p>
      </dgm:t>
    </dgm:pt>
    <dgm:pt modelId="{02621B3E-29E9-439B-8037-63C1561D82E2}">
      <dgm:prSet phldrT="[Texto]"/>
      <dgm:spPr/>
      <dgm:t>
        <a:bodyPr/>
        <a:lstStyle/>
        <a:p>
          <a:endParaRPr lang="es-CO" dirty="0"/>
        </a:p>
      </dgm:t>
    </dgm:pt>
    <dgm:pt modelId="{9D449FB9-90B5-46ED-A251-60D20597B725}" type="parTrans" cxnId="{0216BAD6-0DDE-45DD-A4FE-B6FEEA4BCAC5}">
      <dgm:prSet/>
      <dgm:spPr/>
      <dgm:t>
        <a:bodyPr/>
        <a:lstStyle/>
        <a:p>
          <a:endParaRPr lang="es-CO"/>
        </a:p>
      </dgm:t>
    </dgm:pt>
    <dgm:pt modelId="{E33D4C5B-AB14-424C-9BE6-FA546663E60C}" type="sibTrans" cxnId="{0216BAD6-0DDE-45DD-A4FE-B6FEEA4BCAC5}">
      <dgm:prSet/>
      <dgm:spPr/>
      <dgm:t>
        <a:bodyPr/>
        <a:lstStyle/>
        <a:p>
          <a:endParaRPr lang="es-CO"/>
        </a:p>
      </dgm:t>
    </dgm:pt>
    <dgm:pt modelId="{02473DE6-08FE-494A-A78A-125C15DFB1AB}">
      <dgm:prSet phldrT="[Texto]"/>
      <dgm:spPr/>
      <dgm:t>
        <a:bodyPr/>
        <a:lstStyle/>
        <a:p>
          <a:pPr algn="just"/>
          <a:r>
            <a:rPr lang="es-ES" dirty="0"/>
            <a:t>Confinamientos inteligentes (alerta naranja de la localidad de Kennedy - Corabastos)</a:t>
          </a:r>
          <a:endParaRPr lang="es-CO" dirty="0"/>
        </a:p>
      </dgm:t>
    </dgm:pt>
    <dgm:pt modelId="{C7DA6ED7-8580-4CE4-90C1-69798ECED261}" type="parTrans" cxnId="{8E526226-A6F8-423F-BE86-77B67FA8E7C5}">
      <dgm:prSet/>
      <dgm:spPr/>
      <dgm:t>
        <a:bodyPr/>
        <a:lstStyle/>
        <a:p>
          <a:endParaRPr lang="es-CO"/>
        </a:p>
      </dgm:t>
    </dgm:pt>
    <dgm:pt modelId="{32484078-C849-4A77-932F-A50316B361D4}" type="sibTrans" cxnId="{8E526226-A6F8-423F-BE86-77B67FA8E7C5}">
      <dgm:prSet/>
      <dgm:spPr/>
      <dgm:t>
        <a:bodyPr/>
        <a:lstStyle/>
        <a:p>
          <a:endParaRPr lang="es-CO"/>
        </a:p>
      </dgm:t>
    </dgm:pt>
    <dgm:pt modelId="{E61DE9D6-456B-44F0-B314-7ACCEC9BDB33}">
      <dgm:prSet phldrT="[Texto]"/>
      <dgm:spPr/>
      <dgm:t>
        <a:bodyPr/>
        <a:lstStyle/>
        <a:p>
          <a:r>
            <a:rPr lang="es-ES" dirty="0"/>
            <a:t>Necesidades del negocio que cambien el orden del plan</a:t>
          </a:r>
          <a:endParaRPr lang="es-CO" dirty="0"/>
        </a:p>
      </dgm:t>
    </dgm:pt>
    <dgm:pt modelId="{CB11AA75-EABC-49FA-860B-3975E0BEB5E2}" type="parTrans" cxnId="{F4847FC4-CD47-45DA-9C3E-4F70950102DE}">
      <dgm:prSet/>
      <dgm:spPr/>
      <dgm:t>
        <a:bodyPr/>
        <a:lstStyle/>
        <a:p>
          <a:endParaRPr lang="es-CO"/>
        </a:p>
      </dgm:t>
    </dgm:pt>
    <dgm:pt modelId="{22EC0418-7A10-4D98-B459-CB3BDD224274}" type="sibTrans" cxnId="{F4847FC4-CD47-45DA-9C3E-4F70950102DE}">
      <dgm:prSet/>
      <dgm:spPr/>
      <dgm:t>
        <a:bodyPr/>
        <a:lstStyle/>
        <a:p>
          <a:endParaRPr lang="es-CO"/>
        </a:p>
      </dgm:t>
    </dgm:pt>
    <dgm:pt modelId="{81A049DA-B59A-4750-B955-11F481B10843}">
      <dgm:prSet phldrT="[Texto]"/>
      <dgm:spPr/>
      <dgm:t>
        <a:bodyPr/>
        <a:lstStyle/>
        <a:p>
          <a:pPr algn="just"/>
          <a:r>
            <a:rPr lang="es-ES" dirty="0"/>
            <a:t>Presencia de virus en la población de SAE que implique aislamiento preventivo y no presencia en sede</a:t>
          </a:r>
          <a:endParaRPr lang="es-CO" dirty="0"/>
        </a:p>
      </dgm:t>
    </dgm:pt>
    <dgm:pt modelId="{BF2B22B9-C9D2-4EDE-B926-B8BF1217F965}" type="parTrans" cxnId="{261CFE7D-8F56-4DB4-B6F9-707047037E98}">
      <dgm:prSet/>
      <dgm:spPr/>
      <dgm:t>
        <a:bodyPr/>
        <a:lstStyle/>
        <a:p>
          <a:endParaRPr lang="es-CO"/>
        </a:p>
      </dgm:t>
    </dgm:pt>
    <dgm:pt modelId="{D4F2564E-9C92-45E1-9495-C7B6FDB591DB}" type="sibTrans" cxnId="{261CFE7D-8F56-4DB4-B6F9-707047037E98}">
      <dgm:prSet/>
      <dgm:spPr/>
      <dgm:t>
        <a:bodyPr/>
        <a:lstStyle/>
        <a:p>
          <a:endParaRPr lang="es-CO"/>
        </a:p>
      </dgm:t>
    </dgm:pt>
    <dgm:pt modelId="{19A35244-825B-4BFB-8E08-5257886FF2BF}">
      <dgm:prSet phldrT="[Texto]"/>
      <dgm:spPr/>
      <dgm:t>
        <a:bodyPr/>
        <a:lstStyle/>
        <a:p>
          <a:pPr algn="just"/>
          <a:r>
            <a:rPr lang="es-ES" dirty="0"/>
            <a:t>Rebrotes del virus que precipiten nuevas cuarentenas</a:t>
          </a:r>
          <a:endParaRPr lang="es-CO" dirty="0"/>
        </a:p>
      </dgm:t>
    </dgm:pt>
    <dgm:pt modelId="{FF4D0D0D-325A-45D9-9E56-84B425233409}" type="parTrans" cxnId="{FB9ABE38-B99A-470A-9DC4-2374F76EE756}">
      <dgm:prSet/>
      <dgm:spPr/>
      <dgm:t>
        <a:bodyPr/>
        <a:lstStyle/>
        <a:p>
          <a:endParaRPr lang="es-CO"/>
        </a:p>
      </dgm:t>
    </dgm:pt>
    <dgm:pt modelId="{35156310-4E29-4D42-8E98-7D82C49681D9}" type="sibTrans" cxnId="{FB9ABE38-B99A-470A-9DC4-2374F76EE756}">
      <dgm:prSet/>
      <dgm:spPr/>
      <dgm:t>
        <a:bodyPr/>
        <a:lstStyle/>
        <a:p>
          <a:endParaRPr lang="es-CO"/>
        </a:p>
      </dgm:t>
    </dgm:pt>
    <dgm:pt modelId="{AB9F0230-4374-4E92-9CC3-3E85DE667D48}" type="pres">
      <dgm:prSet presAssocID="{BFB34133-F2F8-4D0F-919A-5570BFFEC474}" presName="vert0" presStyleCnt="0">
        <dgm:presLayoutVars>
          <dgm:dir/>
          <dgm:animOne val="branch"/>
          <dgm:animLvl val="lvl"/>
        </dgm:presLayoutVars>
      </dgm:prSet>
      <dgm:spPr/>
    </dgm:pt>
    <dgm:pt modelId="{DFF5AD1B-7CE6-47A9-8B09-8C1958A95B71}" type="pres">
      <dgm:prSet presAssocID="{02621B3E-29E9-439B-8037-63C1561D82E2}" presName="thickLine" presStyleLbl="alignNode1" presStyleIdx="0" presStyleCnt="1"/>
      <dgm:spPr/>
    </dgm:pt>
    <dgm:pt modelId="{0A54C9E6-16FA-42DA-821B-58E3ED749CAC}" type="pres">
      <dgm:prSet presAssocID="{02621B3E-29E9-439B-8037-63C1561D82E2}" presName="horz1" presStyleCnt="0"/>
      <dgm:spPr/>
    </dgm:pt>
    <dgm:pt modelId="{C6EC9331-9841-4FA2-907F-CDDE918B591B}" type="pres">
      <dgm:prSet presAssocID="{02621B3E-29E9-439B-8037-63C1561D82E2}" presName="tx1" presStyleLbl="revTx" presStyleIdx="0" presStyleCnt="5"/>
      <dgm:spPr/>
    </dgm:pt>
    <dgm:pt modelId="{561A748E-CE52-4A78-91BE-7C062E4B8A0B}" type="pres">
      <dgm:prSet presAssocID="{02621B3E-29E9-439B-8037-63C1561D82E2}" presName="vert1" presStyleCnt="0"/>
      <dgm:spPr/>
    </dgm:pt>
    <dgm:pt modelId="{3F060BEF-2DE6-4BB2-915C-6BBC3888642D}" type="pres">
      <dgm:prSet presAssocID="{19A35244-825B-4BFB-8E08-5257886FF2BF}" presName="vertSpace2a" presStyleCnt="0"/>
      <dgm:spPr/>
    </dgm:pt>
    <dgm:pt modelId="{D04F92A6-EF39-4FFA-8EC4-F8337C791966}" type="pres">
      <dgm:prSet presAssocID="{19A35244-825B-4BFB-8E08-5257886FF2BF}" presName="horz2" presStyleCnt="0"/>
      <dgm:spPr/>
    </dgm:pt>
    <dgm:pt modelId="{E62E5657-B119-4348-834E-5A42034EE2CB}" type="pres">
      <dgm:prSet presAssocID="{19A35244-825B-4BFB-8E08-5257886FF2BF}" presName="horzSpace2" presStyleCnt="0"/>
      <dgm:spPr/>
    </dgm:pt>
    <dgm:pt modelId="{4B490B80-D514-4016-AAE7-41EC8DB8F76E}" type="pres">
      <dgm:prSet presAssocID="{19A35244-825B-4BFB-8E08-5257886FF2BF}" presName="tx2" presStyleLbl="revTx" presStyleIdx="1" presStyleCnt="5"/>
      <dgm:spPr/>
    </dgm:pt>
    <dgm:pt modelId="{595CD4A1-66AB-4C8E-A434-3EA5A6BFEB2F}" type="pres">
      <dgm:prSet presAssocID="{19A35244-825B-4BFB-8E08-5257886FF2BF}" presName="vert2" presStyleCnt="0"/>
      <dgm:spPr/>
    </dgm:pt>
    <dgm:pt modelId="{0D5F773D-FCA6-457F-95F4-427B07C9BE20}" type="pres">
      <dgm:prSet presAssocID="{19A35244-825B-4BFB-8E08-5257886FF2BF}" presName="thinLine2b" presStyleLbl="callout" presStyleIdx="0" presStyleCnt="4"/>
      <dgm:spPr/>
    </dgm:pt>
    <dgm:pt modelId="{29420303-E4AE-4EC4-8035-AA2BE0D25A01}" type="pres">
      <dgm:prSet presAssocID="{19A35244-825B-4BFB-8E08-5257886FF2BF}" presName="vertSpace2b" presStyleCnt="0"/>
      <dgm:spPr/>
    </dgm:pt>
    <dgm:pt modelId="{62FBA1F5-7906-42D4-B0FA-A2C8AEAD0C45}" type="pres">
      <dgm:prSet presAssocID="{02473DE6-08FE-494A-A78A-125C15DFB1AB}" presName="horz2" presStyleCnt="0"/>
      <dgm:spPr/>
    </dgm:pt>
    <dgm:pt modelId="{EE8125F1-A90D-4BED-99CD-4BF2A2B08A87}" type="pres">
      <dgm:prSet presAssocID="{02473DE6-08FE-494A-A78A-125C15DFB1AB}" presName="horzSpace2" presStyleCnt="0"/>
      <dgm:spPr/>
    </dgm:pt>
    <dgm:pt modelId="{3775F22C-7543-4917-BF8C-68DAE230F7E9}" type="pres">
      <dgm:prSet presAssocID="{02473DE6-08FE-494A-A78A-125C15DFB1AB}" presName="tx2" presStyleLbl="revTx" presStyleIdx="2" presStyleCnt="5"/>
      <dgm:spPr/>
    </dgm:pt>
    <dgm:pt modelId="{97BC0291-A0B1-4580-AED2-A8AB8B077ABB}" type="pres">
      <dgm:prSet presAssocID="{02473DE6-08FE-494A-A78A-125C15DFB1AB}" presName="vert2" presStyleCnt="0"/>
      <dgm:spPr/>
    </dgm:pt>
    <dgm:pt modelId="{DCC0E580-6CBD-450A-8993-D9D5E95F1018}" type="pres">
      <dgm:prSet presAssocID="{02473DE6-08FE-494A-A78A-125C15DFB1AB}" presName="thinLine2b" presStyleLbl="callout" presStyleIdx="1" presStyleCnt="4"/>
      <dgm:spPr/>
    </dgm:pt>
    <dgm:pt modelId="{7D2F6CB9-CC26-4864-896E-A31929BAF5B2}" type="pres">
      <dgm:prSet presAssocID="{02473DE6-08FE-494A-A78A-125C15DFB1AB}" presName="vertSpace2b" presStyleCnt="0"/>
      <dgm:spPr/>
    </dgm:pt>
    <dgm:pt modelId="{B5F3DB34-C28D-4EF3-A05B-373A38F30BA8}" type="pres">
      <dgm:prSet presAssocID="{E61DE9D6-456B-44F0-B314-7ACCEC9BDB33}" presName="horz2" presStyleCnt="0"/>
      <dgm:spPr/>
    </dgm:pt>
    <dgm:pt modelId="{3788C8D5-0331-44EA-83F9-D94C567640BB}" type="pres">
      <dgm:prSet presAssocID="{E61DE9D6-456B-44F0-B314-7ACCEC9BDB33}" presName="horzSpace2" presStyleCnt="0"/>
      <dgm:spPr/>
    </dgm:pt>
    <dgm:pt modelId="{6EDD894E-7595-452E-9DC2-2F81428E2D5E}" type="pres">
      <dgm:prSet presAssocID="{E61DE9D6-456B-44F0-B314-7ACCEC9BDB33}" presName="tx2" presStyleLbl="revTx" presStyleIdx="3" presStyleCnt="5"/>
      <dgm:spPr/>
    </dgm:pt>
    <dgm:pt modelId="{32174459-E07B-443C-AF5C-1D84E6A6E009}" type="pres">
      <dgm:prSet presAssocID="{E61DE9D6-456B-44F0-B314-7ACCEC9BDB33}" presName="vert2" presStyleCnt="0"/>
      <dgm:spPr/>
    </dgm:pt>
    <dgm:pt modelId="{3734CAAC-FB5C-48F0-8739-125670F23638}" type="pres">
      <dgm:prSet presAssocID="{E61DE9D6-456B-44F0-B314-7ACCEC9BDB33}" presName="thinLine2b" presStyleLbl="callout" presStyleIdx="2" presStyleCnt="4"/>
      <dgm:spPr/>
    </dgm:pt>
    <dgm:pt modelId="{DE8DF653-F26A-457F-BA45-89FF83230569}" type="pres">
      <dgm:prSet presAssocID="{E61DE9D6-456B-44F0-B314-7ACCEC9BDB33}" presName="vertSpace2b" presStyleCnt="0"/>
      <dgm:spPr/>
    </dgm:pt>
    <dgm:pt modelId="{43CFEB15-9E29-421C-B399-F45EF26935DF}" type="pres">
      <dgm:prSet presAssocID="{81A049DA-B59A-4750-B955-11F481B10843}" presName="horz2" presStyleCnt="0"/>
      <dgm:spPr/>
    </dgm:pt>
    <dgm:pt modelId="{A14FCED4-32F9-43AD-9FDC-D05F425A03C6}" type="pres">
      <dgm:prSet presAssocID="{81A049DA-B59A-4750-B955-11F481B10843}" presName="horzSpace2" presStyleCnt="0"/>
      <dgm:spPr/>
    </dgm:pt>
    <dgm:pt modelId="{DF1BF09D-6811-4A4A-AD08-C0B7B3DD21F6}" type="pres">
      <dgm:prSet presAssocID="{81A049DA-B59A-4750-B955-11F481B10843}" presName="tx2" presStyleLbl="revTx" presStyleIdx="4" presStyleCnt="5"/>
      <dgm:spPr/>
    </dgm:pt>
    <dgm:pt modelId="{52482BDC-0078-4C26-ACE5-E70D4D1CBEE7}" type="pres">
      <dgm:prSet presAssocID="{81A049DA-B59A-4750-B955-11F481B10843}" presName="vert2" presStyleCnt="0"/>
      <dgm:spPr/>
    </dgm:pt>
    <dgm:pt modelId="{7A59345D-6DE9-4556-A042-B9DE02374784}" type="pres">
      <dgm:prSet presAssocID="{81A049DA-B59A-4750-B955-11F481B10843}" presName="thinLine2b" presStyleLbl="callout" presStyleIdx="3" presStyleCnt="4"/>
      <dgm:spPr/>
    </dgm:pt>
    <dgm:pt modelId="{58353BB0-4BB6-4D04-926A-568FC66CBDA7}" type="pres">
      <dgm:prSet presAssocID="{81A049DA-B59A-4750-B955-11F481B10843}" presName="vertSpace2b" presStyleCnt="0"/>
      <dgm:spPr/>
    </dgm:pt>
  </dgm:ptLst>
  <dgm:cxnLst>
    <dgm:cxn modelId="{6B7DE421-8FA5-401C-8FAD-97B909FA5477}" type="presOf" srcId="{81A049DA-B59A-4750-B955-11F481B10843}" destId="{DF1BF09D-6811-4A4A-AD08-C0B7B3DD21F6}" srcOrd="0" destOrd="0" presId="urn:microsoft.com/office/officeart/2008/layout/LinedList"/>
    <dgm:cxn modelId="{8E526226-A6F8-423F-BE86-77B67FA8E7C5}" srcId="{02621B3E-29E9-439B-8037-63C1561D82E2}" destId="{02473DE6-08FE-494A-A78A-125C15DFB1AB}" srcOrd="1" destOrd="0" parTransId="{C7DA6ED7-8580-4CE4-90C1-69798ECED261}" sibTransId="{32484078-C849-4A77-932F-A50316B361D4}"/>
    <dgm:cxn modelId="{FB9ABE38-B99A-470A-9DC4-2374F76EE756}" srcId="{02621B3E-29E9-439B-8037-63C1561D82E2}" destId="{19A35244-825B-4BFB-8E08-5257886FF2BF}" srcOrd="0" destOrd="0" parTransId="{FF4D0D0D-325A-45D9-9E56-84B425233409}" sibTransId="{35156310-4E29-4D42-8E98-7D82C49681D9}"/>
    <dgm:cxn modelId="{C6E2D45F-A9DC-4DC4-B334-E3A69284CB7D}" type="presOf" srcId="{E61DE9D6-456B-44F0-B314-7ACCEC9BDB33}" destId="{6EDD894E-7595-452E-9DC2-2F81428E2D5E}" srcOrd="0" destOrd="0" presId="urn:microsoft.com/office/officeart/2008/layout/LinedList"/>
    <dgm:cxn modelId="{1EA37549-D728-404C-9C2D-88801ECF070A}" type="presOf" srcId="{19A35244-825B-4BFB-8E08-5257886FF2BF}" destId="{4B490B80-D514-4016-AAE7-41EC8DB8F76E}" srcOrd="0" destOrd="0" presId="urn:microsoft.com/office/officeart/2008/layout/LinedList"/>
    <dgm:cxn modelId="{261CFE7D-8F56-4DB4-B6F9-707047037E98}" srcId="{02621B3E-29E9-439B-8037-63C1561D82E2}" destId="{81A049DA-B59A-4750-B955-11F481B10843}" srcOrd="3" destOrd="0" parTransId="{BF2B22B9-C9D2-4EDE-B926-B8BF1217F965}" sibTransId="{D4F2564E-9C92-45E1-9495-C7B6FDB591DB}"/>
    <dgm:cxn modelId="{18BEDDB7-72BB-43F1-A175-2AEFDA09B556}" type="presOf" srcId="{02473DE6-08FE-494A-A78A-125C15DFB1AB}" destId="{3775F22C-7543-4917-BF8C-68DAE230F7E9}" srcOrd="0" destOrd="0" presId="urn:microsoft.com/office/officeart/2008/layout/LinedList"/>
    <dgm:cxn modelId="{F4847FC4-CD47-45DA-9C3E-4F70950102DE}" srcId="{02621B3E-29E9-439B-8037-63C1561D82E2}" destId="{E61DE9D6-456B-44F0-B314-7ACCEC9BDB33}" srcOrd="2" destOrd="0" parTransId="{CB11AA75-EABC-49FA-860B-3975E0BEB5E2}" sibTransId="{22EC0418-7A10-4D98-B459-CB3BDD224274}"/>
    <dgm:cxn modelId="{0216BAD6-0DDE-45DD-A4FE-B6FEEA4BCAC5}" srcId="{BFB34133-F2F8-4D0F-919A-5570BFFEC474}" destId="{02621B3E-29E9-439B-8037-63C1561D82E2}" srcOrd="0" destOrd="0" parTransId="{9D449FB9-90B5-46ED-A251-60D20597B725}" sibTransId="{E33D4C5B-AB14-424C-9BE6-FA546663E60C}"/>
    <dgm:cxn modelId="{797C81F6-50CA-4C41-B81B-8C3ADAC94BD4}" type="presOf" srcId="{02621B3E-29E9-439B-8037-63C1561D82E2}" destId="{C6EC9331-9841-4FA2-907F-CDDE918B591B}" srcOrd="0" destOrd="0" presId="urn:microsoft.com/office/officeart/2008/layout/LinedList"/>
    <dgm:cxn modelId="{9B9A3CF7-8D00-42B0-9AF3-065566D3D5A5}" type="presOf" srcId="{BFB34133-F2F8-4D0F-919A-5570BFFEC474}" destId="{AB9F0230-4374-4E92-9CC3-3E85DE667D48}" srcOrd="0" destOrd="0" presId="urn:microsoft.com/office/officeart/2008/layout/LinedList"/>
    <dgm:cxn modelId="{27A7A2AB-352F-4F75-9588-3CDBF0E230FE}" type="presParOf" srcId="{AB9F0230-4374-4E92-9CC3-3E85DE667D48}" destId="{DFF5AD1B-7CE6-47A9-8B09-8C1958A95B71}" srcOrd="0" destOrd="0" presId="urn:microsoft.com/office/officeart/2008/layout/LinedList"/>
    <dgm:cxn modelId="{36A13BB4-9A29-4770-AE71-25B29C6BA8BF}" type="presParOf" srcId="{AB9F0230-4374-4E92-9CC3-3E85DE667D48}" destId="{0A54C9E6-16FA-42DA-821B-58E3ED749CAC}" srcOrd="1" destOrd="0" presId="urn:microsoft.com/office/officeart/2008/layout/LinedList"/>
    <dgm:cxn modelId="{42AC8190-D08E-44C5-AF9F-B5CB90A00590}" type="presParOf" srcId="{0A54C9E6-16FA-42DA-821B-58E3ED749CAC}" destId="{C6EC9331-9841-4FA2-907F-CDDE918B591B}" srcOrd="0" destOrd="0" presId="urn:microsoft.com/office/officeart/2008/layout/LinedList"/>
    <dgm:cxn modelId="{B6778E2B-60D1-4152-BF0D-5307DDA832B5}" type="presParOf" srcId="{0A54C9E6-16FA-42DA-821B-58E3ED749CAC}" destId="{561A748E-CE52-4A78-91BE-7C062E4B8A0B}" srcOrd="1" destOrd="0" presId="urn:microsoft.com/office/officeart/2008/layout/LinedList"/>
    <dgm:cxn modelId="{BCA2158E-F6C9-4BC9-A65C-4E5474EA50EA}" type="presParOf" srcId="{561A748E-CE52-4A78-91BE-7C062E4B8A0B}" destId="{3F060BEF-2DE6-4BB2-915C-6BBC3888642D}" srcOrd="0" destOrd="0" presId="urn:microsoft.com/office/officeart/2008/layout/LinedList"/>
    <dgm:cxn modelId="{7BD96232-C1C1-4CE7-BFDF-97612449A841}" type="presParOf" srcId="{561A748E-CE52-4A78-91BE-7C062E4B8A0B}" destId="{D04F92A6-EF39-4FFA-8EC4-F8337C791966}" srcOrd="1" destOrd="0" presId="urn:microsoft.com/office/officeart/2008/layout/LinedList"/>
    <dgm:cxn modelId="{016D8E6C-0B77-4902-ABFF-955E21AC1E5E}" type="presParOf" srcId="{D04F92A6-EF39-4FFA-8EC4-F8337C791966}" destId="{E62E5657-B119-4348-834E-5A42034EE2CB}" srcOrd="0" destOrd="0" presId="urn:microsoft.com/office/officeart/2008/layout/LinedList"/>
    <dgm:cxn modelId="{C787D423-0348-475F-9ABE-574A2A6099A2}" type="presParOf" srcId="{D04F92A6-EF39-4FFA-8EC4-F8337C791966}" destId="{4B490B80-D514-4016-AAE7-41EC8DB8F76E}" srcOrd="1" destOrd="0" presId="urn:microsoft.com/office/officeart/2008/layout/LinedList"/>
    <dgm:cxn modelId="{7C282481-BDAF-406F-B6EE-5C13FE09D173}" type="presParOf" srcId="{D04F92A6-EF39-4FFA-8EC4-F8337C791966}" destId="{595CD4A1-66AB-4C8E-A434-3EA5A6BFEB2F}" srcOrd="2" destOrd="0" presId="urn:microsoft.com/office/officeart/2008/layout/LinedList"/>
    <dgm:cxn modelId="{E6BD777D-A180-403C-A8E6-D6EDB4ADF60E}" type="presParOf" srcId="{561A748E-CE52-4A78-91BE-7C062E4B8A0B}" destId="{0D5F773D-FCA6-457F-95F4-427B07C9BE20}" srcOrd="2" destOrd="0" presId="urn:microsoft.com/office/officeart/2008/layout/LinedList"/>
    <dgm:cxn modelId="{C0885194-447A-41D7-B7F4-04028E882D0B}" type="presParOf" srcId="{561A748E-CE52-4A78-91BE-7C062E4B8A0B}" destId="{29420303-E4AE-4EC4-8035-AA2BE0D25A01}" srcOrd="3" destOrd="0" presId="urn:microsoft.com/office/officeart/2008/layout/LinedList"/>
    <dgm:cxn modelId="{2CFDE36E-F5F8-4D74-9726-BDE1B80ADE2E}" type="presParOf" srcId="{561A748E-CE52-4A78-91BE-7C062E4B8A0B}" destId="{62FBA1F5-7906-42D4-B0FA-A2C8AEAD0C45}" srcOrd="4" destOrd="0" presId="urn:microsoft.com/office/officeart/2008/layout/LinedList"/>
    <dgm:cxn modelId="{B070464E-7493-4DB5-99CD-D3DB403AE3B1}" type="presParOf" srcId="{62FBA1F5-7906-42D4-B0FA-A2C8AEAD0C45}" destId="{EE8125F1-A90D-4BED-99CD-4BF2A2B08A87}" srcOrd="0" destOrd="0" presId="urn:microsoft.com/office/officeart/2008/layout/LinedList"/>
    <dgm:cxn modelId="{4606FC98-3960-4BEF-ACAC-8F0EB229BBD9}" type="presParOf" srcId="{62FBA1F5-7906-42D4-B0FA-A2C8AEAD0C45}" destId="{3775F22C-7543-4917-BF8C-68DAE230F7E9}" srcOrd="1" destOrd="0" presId="urn:microsoft.com/office/officeart/2008/layout/LinedList"/>
    <dgm:cxn modelId="{C3B7732D-D28B-444E-B813-A21DD4231E6D}" type="presParOf" srcId="{62FBA1F5-7906-42D4-B0FA-A2C8AEAD0C45}" destId="{97BC0291-A0B1-4580-AED2-A8AB8B077ABB}" srcOrd="2" destOrd="0" presId="urn:microsoft.com/office/officeart/2008/layout/LinedList"/>
    <dgm:cxn modelId="{D5801A86-64B2-4118-907B-3F7A9A80C95C}" type="presParOf" srcId="{561A748E-CE52-4A78-91BE-7C062E4B8A0B}" destId="{DCC0E580-6CBD-450A-8993-D9D5E95F1018}" srcOrd="5" destOrd="0" presId="urn:microsoft.com/office/officeart/2008/layout/LinedList"/>
    <dgm:cxn modelId="{CBCAA54C-B514-4772-9F41-200F3DB30727}" type="presParOf" srcId="{561A748E-CE52-4A78-91BE-7C062E4B8A0B}" destId="{7D2F6CB9-CC26-4864-896E-A31929BAF5B2}" srcOrd="6" destOrd="0" presId="urn:microsoft.com/office/officeart/2008/layout/LinedList"/>
    <dgm:cxn modelId="{4CDFF5D3-D990-41DC-A3FE-60040AA7D621}" type="presParOf" srcId="{561A748E-CE52-4A78-91BE-7C062E4B8A0B}" destId="{B5F3DB34-C28D-4EF3-A05B-373A38F30BA8}" srcOrd="7" destOrd="0" presId="urn:microsoft.com/office/officeart/2008/layout/LinedList"/>
    <dgm:cxn modelId="{195B2D8E-9A76-4BE5-8FF2-5B4EFF25BD4A}" type="presParOf" srcId="{B5F3DB34-C28D-4EF3-A05B-373A38F30BA8}" destId="{3788C8D5-0331-44EA-83F9-D94C567640BB}" srcOrd="0" destOrd="0" presId="urn:microsoft.com/office/officeart/2008/layout/LinedList"/>
    <dgm:cxn modelId="{41482761-DFEA-473B-95BB-6DAB250197C0}" type="presParOf" srcId="{B5F3DB34-C28D-4EF3-A05B-373A38F30BA8}" destId="{6EDD894E-7595-452E-9DC2-2F81428E2D5E}" srcOrd="1" destOrd="0" presId="urn:microsoft.com/office/officeart/2008/layout/LinedList"/>
    <dgm:cxn modelId="{15AFD5BC-2E77-49A7-9999-7F523182C024}" type="presParOf" srcId="{B5F3DB34-C28D-4EF3-A05B-373A38F30BA8}" destId="{32174459-E07B-443C-AF5C-1D84E6A6E009}" srcOrd="2" destOrd="0" presId="urn:microsoft.com/office/officeart/2008/layout/LinedList"/>
    <dgm:cxn modelId="{934A8527-330F-446B-9499-1CBE636C7D6C}" type="presParOf" srcId="{561A748E-CE52-4A78-91BE-7C062E4B8A0B}" destId="{3734CAAC-FB5C-48F0-8739-125670F23638}" srcOrd="8" destOrd="0" presId="urn:microsoft.com/office/officeart/2008/layout/LinedList"/>
    <dgm:cxn modelId="{ECA0C1C8-C29E-4291-9172-E1521D4C6531}" type="presParOf" srcId="{561A748E-CE52-4A78-91BE-7C062E4B8A0B}" destId="{DE8DF653-F26A-457F-BA45-89FF83230569}" srcOrd="9" destOrd="0" presId="urn:microsoft.com/office/officeart/2008/layout/LinedList"/>
    <dgm:cxn modelId="{19977AA2-D9BA-4188-B5A7-7A260C3AC39D}" type="presParOf" srcId="{561A748E-CE52-4A78-91BE-7C062E4B8A0B}" destId="{43CFEB15-9E29-421C-B399-F45EF26935DF}" srcOrd="10" destOrd="0" presId="urn:microsoft.com/office/officeart/2008/layout/LinedList"/>
    <dgm:cxn modelId="{8F5DAEB9-0910-4985-A88D-A72BFB6B45BA}" type="presParOf" srcId="{43CFEB15-9E29-421C-B399-F45EF26935DF}" destId="{A14FCED4-32F9-43AD-9FDC-D05F425A03C6}" srcOrd="0" destOrd="0" presId="urn:microsoft.com/office/officeart/2008/layout/LinedList"/>
    <dgm:cxn modelId="{5D0C88B3-2B0C-4572-9450-B9737F10217F}" type="presParOf" srcId="{43CFEB15-9E29-421C-B399-F45EF26935DF}" destId="{DF1BF09D-6811-4A4A-AD08-C0B7B3DD21F6}" srcOrd="1" destOrd="0" presId="urn:microsoft.com/office/officeart/2008/layout/LinedList"/>
    <dgm:cxn modelId="{1FE1C58A-6482-49E9-956B-1A6B36C63B9D}" type="presParOf" srcId="{43CFEB15-9E29-421C-B399-F45EF26935DF}" destId="{52482BDC-0078-4C26-ACE5-E70D4D1CBEE7}" srcOrd="2" destOrd="0" presId="urn:microsoft.com/office/officeart/2008/layout/LinedList"/>
    <dgm:cxn modelId="{75FDB5F3-78B4-42C5-B639-0767691AD49A}" type="presParOf" srcId="{561A748E-CE52-4A78-91BE-7C062E4B8A0B}" destId="{7A59345D-6DE9-4556-A042-B9DE02374784}" srcOrd="11" destOrd="0" presId="urn:microsoft.com/office/officeart/2008/layout/LinedList"/>
    <dgm:cxn modelId="{C9AEE736-C09D-4C32-BA5C-58AEF0622B1B}" type="presParOf" srcId="{561A748E-CE52-4A78-91BE-7C062E4B8A0B}" destId="{58353BB0-4BB6-4D04-926A-568FC66CBDA7}" srcOrd="12" destOrd="0" presId="urn:microsoft.com/office/officeart/2008/layout/LinedList"/>
  </dgm:cxnLst>
  <dgm:bg/>
  <dgm:whole>
    <a:ln>
      <a:noFill/>
    </a:ln>
  </dgm:whole>
  <dgm:extLst>
    <a:ext uri="http://schemas.microsoft.com/office/drawing/2008/diagram">
      <dsp:dataModelExt xmlns:dsp="http://schemas.microsoft.com/office/drawing/2008/diagram" relId="rId14"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B14E2844-3B2D-41F0-8619-166D2E2961A8}" type="doc">
      <dgm:prSet loTypeId="urn:microsoft.com/office/officeart/2005/8/layout/process5" loCatId="process" qsTypeId="urn:microsoft.com/office/officeart/2005/8/quickstyle/simple2" qsCatId="simple" csTypeId="urn:microsoft.com/office/officeart/2005/8/colors/accent6_1" csCatId="accent6" phldr="1"/>
      <dgm:spPr/>
      <dgm:t>
        <a:bodyPr/>
        <a:lstStyle/>
        <a:p>
          <a:endParaRPr lang="es-ES"/>
        </a:p>
      </dgm:t>
    </dgm:pt>
    <dgm:pt modelId="{523D09D4-644C-4622-9425-5C93BA2154B4}" type="pres">
      <dgm:prSet presAssocID="{B14E2844-3B2D-41F0-8619-166D2E2961A8}" presName="diagram" presStyleCnt="0">
        <dgm:presLayoutVars>
          <dgm:dir/>
          <dgm:resizeHandles val="exact"/>
        </dgm:presLayoutVars>
      </dgm:prSet>
      <dgm:spPr/>
    </dgm:pt>
  </dgm:ptLst>
  <dgm:cxnLst>
    <dgm:cxn modelId="{2B7737C4-E78B-4F52-8FB2-65992B8DF678}" type="presOf" srcId="{B14E2844-3B2D-41F0-8619-166D2E2961A8}" destId="{523D09D4-644C-4622-9425-5C93BA2154B4}" srcOrd="0" destOrd="0" presId="urn:microsoft.com/office/officeart/2005/8/layout/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8B732BEA-4BA8-4FFF-B399-2B0C925691A5}" type="doc">
      <dgm:prSet loTypeId="urn:microsoft.com/office/officeart/2005/8/layout/vList2" loCatId="list" qsTypeId="urn:microsoft.com/office/officeart/2005/8/quickstyle/simple2" qsCatId="simple" csTypeId="urn:microsoft.com/office/officeart/2005/8/colors/accent1_1" csCatId="accent1" phldr="1"/>
      <dgm:spPr/>
      <dgm:t>
        <a:bodyPr/>
        <a:lstStyle/>
        <a:p>
          <a:endParaRPr lang="es-CO"/>
        </a:p>
      </dgm:t>
    </dgm:pt>
    <dgm:pt modelId="{7FF7AED5-F6F7-4BF7-A1E5-FFF2FA237CA9}">
      <dgm:prSet phldrT="[Texto]" custT="1"/>
      <dgm:spPr>
        <a:ln w="28575">
          <a:solidFill>
            <a:srgbClr val="000A8B"/>
          </a:solidFill>
        </a:ln>
      </dgm:spPr>
      <dgm:t>
        <a:bodyPr/>
        <a:lstStyle/>
        <a:p>
          <a:pPr>
            <a:buNone/>
          </a:pPr>
          <a:r>
            <a:rPr lang="es-ES" sz="2000" dirty="0">
              <a:latin typeface="+mn-lt"/>
            </a:rPr>
            <a:t>Diabetes</a:t>
          </a:r>
          <a:endParaRPr lang="es-CO" sz="2000" dirty="0">
            <a:latin typeface="+mn-lt"/>
          </a:endParaRPr>
        </a:p>
      </dgm:t>
    </dgm:pt>
    <dgm:pt modelId="{9C38C35A-DB8F-43C5-902F-64AD7C9BC48D}" type="parTrans" cxnId="{327873E5-99F4-4278-B724-F86AFA8F300F}">
      <dgm:prSet/>
      <dgm:spPr/>
      <dgm:t>
        <a:bodyPr/>
        <a:lstStyle/>
        <a:p>
          <a:endParaRPr lang="es-CO" sz="2000">
            <a:latin typeface="+mn-lt"/>
          </a:endParaRPr>
        </a:p>
      </dgm:t>
    </dgm:pt>
    <dgm:pt modelId="{6DE234FF-BA1B-4B16-8DC4-EE69E550C8F5}" type="sibTrans" cxnId="{327873E5-99F4-4278-B724-F86AFA8F300F}">
      <dgm:prSet/>
      <dgm:spPr/>
      <dgm:t>
        <a:bodyPr/>
        <a:lstStyle/>
        <a:p>
          <a:endParaRPr lang="es-CO" sz="2000">
            <a:latin typeface="+mn-lt"/>
          </a:endParaRPr>
        </a:p>
      </dgm:t>
    </dgm:pt>
    <dgm:pt modelId="{6C39F093-CBAE-4D9A-A895-5B0F379345EF}">
      <dgm:prSet phldrT="[Texto]" custT="1"/>
      <dgm:spPr>
        <a:ln w="28575">
          <a:solidFill>
            <a:srgbClr val="000A8B"/>
          </a:solidFill>
        </a:ln>
      </dgm:spPr>
      <dgm:t>
        <a:bodyPr/>
        <a:lstStyle/>
        <a:p>
          <a:pPr>
            <a:buNone/>
          </a:pPr>
          <a:r>
            <a:rPr lang="es-ES" sz="2000" dirty="0">
              <a:latin typeface="+mn-lt"/>
            </a:rPr>
            <a:t>Enfermedad Cardiovascular</a:t>
          </a:r>
          <a:endParaRPr lang="es-CO" sz="2000" dirty="0">
            <a:latin typeface="+mn-lt"/>
          </a:endParaRPr>
        </a:p>
      </dgm:t>
    </dgm:pt>
    <dgm:pt modelId="{1FFF5A5A-8332-443D-94AE-92B67EC80FC5}" type="parTrans" cxnId="{9B84CFFE-4147-4B4B-88CC-3930F7D26260}">
      <dgm:prSet/>
      <dgm:spPr/>
      <dgm:t>
        <a:bodyPr/>
        <a:lstStyle/>
        <a:p>
          <a:endParaRPr lang="es-CO" sz="3200"/>
        </a:p>
      </dgm:t>
    </dgm:pt>
    <dgm:pt modelId="{75C0EDDB-8292-4DD7-89C4-4F79CB869057}" type="sibTrans" cxnId="{9B84CFFE-4147-4B4B-88CC-3930F7D26260}">
      <dgm:prSet/>
      <dgm:spPr/>
      <dgm:t>
        <a:bodyPr/>
        <a:lstStyle/>
        <a:p>
          <a:endParaRPr lang="es-CO" sz="3200"/>
        </a:p>
      </dgm:t>
    </dgm:pt>
    <dgm:pt modelId="{C3F6FAE0-D83A-4169-99DC-589AA003163E}">
      <dgm:prSet phldrT="[Texto]" custT="1"/>
      <dgm:spPr>
        <a:ln w="28575">
          <a:solidFill>
            <a:srgbClr val="000A8B"/>
          </a:solidFill>
        </a:ln>
      </dgm:spPr>
      <dgm:t>
        <a:bodyPr/>
        <a:lstStyle/>
        <a:p>
          <a:pPr>
            <a:buNone/>
          </a:pPr>
          <a:r>
            <a:rPr lang="es-ES" sz="2000" dirty="0">
              <a:latin typeface="+mn-lt"/>
            </a:rPr>
            <a:t>Hipertensión arterial - HTA </a:t>
          </a:r>
          <a:endParaRPr lang="es-CO" sz="2000" dirty="0">
            <a:latin typeface="+mn-lt"/>
          </a:endParaRPr>
        </a:p>
      </dgm:t>
    </dgm:pt>
    <dgm:pt modelId="{6643EF16-9741-443D-A5C8-D0563E49B782}" type="parTrans" cxnId="{0620DD2D-B5E8-4DD7-B501-35BB29292A83}">
      <dgm:prSet/>
      <dgm:spPr/>
      <dgm:t>
        <a:bodyPr/>
        <a:lstStyle/>
        <a:p>
          <a:endParaRPr lang="es-CO" sz="3200"/>
        </a:p>
      </dgm:t>
    </dgm:pt>
    <dgm:pt modelId="{F73C0E0F-B64B-44AD-89EB-6975578FE62F}" type="sibTrans" cxnId="{0620DD2D-B5E8-4DD7-B501-35BB29292A83}">
      <dgm:prSet/>
      <dgm:spPr/>
      <dgm:t>
        <a:bodyPr/>
        <a:lstStyle/>
        <a:p>
          <a:endParaRPr lang="es-CO" sz="3200"/>
        </a:p>
      </dgm:t>
    </dgm:pt>
    <dgm:pt modelId="{C4503EC4-6529-4D6E-B453-A866E03A1691}">
      <dgm:prSet phldrT="[Texto]" custT="1"/>
      <dgm:spPr>
        <a:ln w="28575">
          <a:solidFill>
            <a:srgbClr val="000A8B"/>
          </a:solidFill>
        </a:ln>
      </dgm:spPr>
      <dgm:t>
        <a:bodyPr/>
        <a:lstStyle/>
        <a:p>
          <a:pPr>
            <a:buNone/>
          </a:pPr>
          <a:r>
            <a:rPr lang="es-ES" sz="2000" dirty="0">
              <a:latin typeface="+mn-lt"/>
            </a:rPr>
            <a:t>Cáncer </a:t>
          </a:r>
          <a:endParaRPr lang="es-CO" sz="2000" dirty="0">
            <a:latin typeface="+mn-lt"/>
          </a:endParaRPr>
        </a:p>
      </dgm:t>
    </dgm:pt>
    <dgm:pt modelId="{C25A5269-D683-4B3C-A88C-82700A88BF4F}" type="parTrans" cxnId="{844C8DE1-3704-4924-AA3D-2AB5B8A603D9}">
      <dgm:prSet/>
      <dgm:spPr/>
      <dgm:t>
        <a:bodyPr/>
        <a:lstStyle/>
        <a:p>
          <a:endParaRPr lang="es-CO" sz="3200"/>
        </a:p>
      </dgm:t>
    </dgm:pt>
    <dgm:pt modelId="{FCBB9FD4-C43E-46EE-8EB2-3201BEB0E47C}" type="sibTrans" cxnId="{844C8DE1-3704-4924-AA3D-2AB5B8A603D9}">
      <dgm:prSet/>
      <dgm:spPr/>
      <dgm:t>
        <a:bodyPr/>
        <a:lstStyle/>
        <a:p>
          <a:endParaRPr lang="es-CO" sz="3200"/>
        </a:p>
      </dgm:t>
    </dgm:pt>
    <dgm:pt modelId="{527D5921-D012-4B44-8C7F-3B9E7B90E7CD}">
      <dgm:prSet phldrT="[Texto]" custT="1"/>
      <dgm:spPr>
        <a:ln w="28575">
          <a:solidFill>
            <a:srgbClr val="000A8B"/>
          </a:solidFill>
        </a:ln>
      </dgm:spPr>
      <dgm:t>
        <a:bodyPr/>
        <a:lstStyle/>
        <a:p>
          <a:pPr>
            <a:buNone/>
          </a:pPr>
          <a:r>
            <a:rPr lang="es-ES" sz="2000" dirty="0">
              <a:latin typeface="+mn-lt"/>
            </a:rPr>
            <a:t>VIH</a:t>
          </a:r>
          <a:endParaRPr lang="es-CO" sz="2000" dirty="0">
            <a:latin typeface="+mn-lt"/>
          </a:endParaRPr>
        </a:p>
      </dgm:t>
    </dgm:pt>
    <dgm:pt modelId="{DB01BD11-AAF2-4513-8EC4-C6A6C3B1176B}" type="parTrans" cxnId="{B5B00CF3-8986-444E-AB40-341407061C59}">
      <dgm:prSet/>
      <dgm:spPr/>
      <dgm:t>
        <a:bodyPr/>
        <a:lstStyle/>
        <a:p>
          <a:endParaRPr lang="es-CO" sz="3200"/>
        </a:p>
      </dgm:t>
    </dgm:pt>
    <dgm:pt modelId="{E2DC4562-E8DF-4B1F-BE1D-E1CCBBC9656C}" type="sibTrans" cxnId="{B5B00CF3-8986-444E-AB40-341407061C59}">
      <dgm:prSet/>
      <dgm:spPr/>
      <dgm:t>
        <a:bodyPr/>
        <a:lstStyle/>
        <a:p>
          <a:endParaRPr lang="es-CO" sz="3200"/>
        </a:p>
      </dgm:t>
    </dgm:pt>
    <dgm:pt modelId="{39826C7A-E5FA-4186-9E35-9FC9FCB904CF}">
      <dgm:prSet phldrT="[Texto]" custT="1"/>
      <dgm:spPr>
        <a:ln w="28575">
          <a:solidFill>
            <a:srgbClr val="000A8B"/>
          </a:solidFill>
        </a:ln>
      </dgm:spPr>
      <dgm:t>
        <a:bodyPr/>
        <a:lstStyle/>
        <a:p>
          <a:pPr>
            <a:buNone/>
          </a:pPr>
          <a:r>
            <a:rPr lang="es-ES" sz="2000" dirty="0">
              <a:latin typeface="+mn-lt"/>
            </a:rPr>
            <a:t>Uso de corticoides o inmunosupresores</a:t>
          </a:r>
        </a:p>
      </dgm:t>
    </dgm:pt>
    <dgm:pt modelId="{95B1EFB3-4F20-4D5F-BE86-F608FF85804F}" type="parTrans" cxnId="{48C66E0F-E360-46E7-8B22-D83834C90D2D}">
      <dgm:prSet/>
      <dgm:spPr/>
      <dgm:t>
        <a:bodyPr/>
        <a:lstStyle/>
        <a:p>
          <a:endParaRPr lang="es-CO" sz="3200"/>
        </a:p>
      </dgm:t>
    </dgm:pt>
    <dgm:pt modelId="{94624ED0-B38F-4645-8112-A97D93850C68}" type="sibTrans" cxnId="{48C66E0F-E360-46E7-8B22-D83834C90D2D}">
      <dgm:prSet/>
      <dgm:spPr/>
      <dgm:t>
        <a:bodyPr/>
        <a:lstStyle/>
        <a:p>
          <a:endParaRPr lang="es-CO" sz="3200"/>
        </a:p>
      </dgm:t>
    </dgm:pt>
    <dgm:pt modelId="{8345D4BB-4254-4591-AE1E-AEE6A8924BAF}">
      <dgm:prSet phldrT="[Texto]" custT="1"/>
      <dgm:spPr>
        <a:ln w="28575">
          <a:solidFill>
            <a:srgbClr val="000A8B"/>
          </a:solidFill>
        </a:ln>
      </dgm:spPr>
      <dgm:t>
        <a:bodyPr/>
        <a:lstStyle/>
        <a:p>
          <a:pPr>
            <a:buNone/>
          </a:pPr>
          <a:r>
            <a:rPr lang="es-ES" sz="2000" dirty="0">
              <a:latin typeface="+mn-lt"/>
            </a:rPr>
            <a:t>Enfermedad pulmonar destructiva crónica – EPOC</a:t>
          </a:r>
        </a:p>
      </dgm:t>
    </dgm:pt>
    <dgm:pt modelId="{6F524768-E658-4A0C-B18D-EF4ABF4AE7E5}" type="parTrans" cxnId="{2C76AF25-D11F-4194-9024-B8535595F9B9}">
      <dgm:prSet/>
      <dgm:spPr/>
      <dgm:t>
        <a:bodyPr/>
        <a:lstStyle/>
        <a:p>
          <a:endParaRPr lang="es-CO" sz="3200"/>
        </a:p>
      </dgm:t>
    </dgm:pt>
    <dgm:pt modelId="{BBB3AD70-AD4D-434D-9F63-D9A7B94E9350}" type="sibTrans" cxnId="{2C76AF25-D11F-4194-9024-B8535595F9B9}">
      <dgm:prSet/>
      <dgm:spPr/>
      <dgm:t>
        <a:bodyPr/>
        <a:lstStyle/>
        <a:p>
          <a:endParaRPr lang="es-CO" sz="3200"/>
        </a:p>
      </dgm:t>
    </dgm:pt>
    <dgm:pt modelId="{040D5C77-A40F-4451-943E-4BD7B6CD1518}">
      <dgm:prSet phldrT="[Texto]" custT="1"/>
      <dgm:spPr>
        <a:ln w="28575">
          <a:solidFill>
            <a:srgbClr val="000A8B"/>
          </a:solidFill>
        </a:ln>
      </dgm:spPr>
      <dgm:t>
        <a:bodyPr/>
        <a:lstStyle/>
        <a:p>
          <a:pPr>
            <a:buNone/>
          </a:pPr>
          <a:r>
            <a:rPr lang="es-ES" sz="2000" dirty="0">
              <a:latin typeface="+mn-lt"/>
            </a:rPr>
            <a:t>Accidente cardiovascular </a:t>
          </a:r>
          <a:endParaRPr lang="es-CO" sz="2000" dirty="0">
            <a:latin typeface="+mn-lt"/>
          </a:endParaRPr>
        </a:p>
      </dgm:t>
    </dgm:pt>
    <dgm:pt modelId="{42E2BFB9-C4CB-4FFD-AC98-5A581664546D}" type="parTrans" cxnId="{95B691E7-0D0D-4AA7-B162-6560698BF5A7}">
      <dgm:prSet/>
      <dgm:spPr/>
      <dgm:t>
        <a:bodyPr/>
        <a:lstStyle/>
        <a:p>
          <a:endParaRPr lang="es-CO" sz="3200"/>
        </a:p>
      </dgm:t>
    </dgm:pt>
    <dgm:pt modelId="{023E95EA-5B2A-45A0-848D-40A768965A3D}" type="sibTrans" cxnId="{95B691E7-0D0D-4AA7-B162-6560698BF5A7}">
      <dgm:prSet/>
      <dgm:spPr/>
      <dgm:t>
        <a:bodyPr/>
        <a:lstStyle/>
        <a:p>
          <a:endParaRPr lang="es-CO" sz="3200"/>
        </a:p>
      </dgm:t>
    </dgm:pt>
    <dgm:pt modelId="{0F7B7BD3-3F4B-4455-8601-F26173902A4C}" type="pres">
      <dgm:prSet presAssocID="{8B732BEA-4BA8-4FFF-B399-2B0C925691A5}" presName="linear" presStyleCnt="0">
        <dgm:presLayoutVars>
          <dgm:animLvl val="lvl"/>
          <dgm:resizeHandles val="exact"/>
        </dgm:presLayoutVars>
      </dgm:prSet>
      <dgm:spPr/>
    </dgm:pt>
    <dgm:pt modelId="{E8725587-F6E6-4E53-98C6-971E37124C42}" type="pres">
      <dgm:prSet presAssocID="{7FF7AED5-F6F7-4BF7-A1E5-FFF2FA237CA9}" presName="parentText" presStyleLbl="node1" presStyleIdx="0" presStyleCnt="8">
        <dgm:presLayoutVars>
          <dgm:chMax val="0"/>
          <dgm:bulletEnabled val="1"/>
        </dgm:presLayoutVars>
      </dgm:prSet>
      <dgm:spPr/>
    </dgm:pt>
    <dgm:pt modelId="{9D133808-35E5-414A-A143-32436043591F}" type="pres">
      <dgm:prSet presAssocID="{6DE234FF-BA1B-4B16-8DC4-EE69E550C8F5}" presName="spacer" presStyleCnt="0"/>
      <dgm:spPr/>
    </dgm:pt>
    <dgm:pt modelId="{42BB88FB-AEB3-4227-8BE2-F267330B0B85}" type="pres">
      <dgm:prSet presAssocID="{6C39F093-CBAE-4D9A-A895-5B0F379345EF}" presName="parentText" presStyleLbl="node1" presStyleIdx="1" presStyleCnt="8">
        <dgm:presLayoutVars>
          <dgm:chMax val="0"/>
          <dgm:bulletEnabled val="1"/>
        </dgm:presLayoutVars>
      </dgm:prSet>
      <dgm:spPr/>
    </dgm:pt>
    <dgm:pt modelId="{8848998D-5BB4-4531-BC48-40D291D4C23F}" type="pres">
      <dgm:prSet presAssocID="{75C0EDDB-8292-4DD7-89C4-4F79CB869057}" presName="spacer" presStyleCnt="0"/>
      <dgm:spPr/>
    </dgm:pt>
    <dgm:pt modelId="{B8284B59-A114-4770-90FC-E3658C102487}" type="pres">
      <dgm:prSet presAssocID="{C3F6FAE0-D83A-4169-99DC-589AA003163E}" presName="parentText" presStyleLbl="node1" presStyleIdx="2" presStyleCnt="8">
        <dgm:presLayoutVars>
          <dgm:chMax val="0"/>
          <dgm:bulletEnabled val="1"/>
        </dgm:presLayoutVars>
      </dgm:prSet>
      <dgm:spPr/>
    </dgm:pt>
    <dgm:pt modelId="{C588E54C-2434-4ADA-9792-C4639D6A7426}" type="pres">
      <dgm:prSet presAssocID="{F73C0E0F-B64B-44AD-89EB-6975578FE62F}" presName="spacer" presStyleCnt="0"/>
      <dgm:spPr/>
    </dgm:pt>
    <dgm:pt modelId="{7072C026-6AB0-493B-BB34-451E721D1207}" type="pres">
      <dgm:prSet presAssocID="{040D5C77-A40F-4451-943E-4BD7B6CD1518}" presName="parentText" presStyleLbl="node1" presStyleIdx="3" presStyleCnt="8">
        <dgm:presLayoutVars>
          <dgm:chMax val="0"/>
          <dgm:bulletEnabled val="1"/>
        </dgm:presLayoutVars>
      </dgm:prSet>
      <dgm:spPr/>
    </dgm:pt>
    <dgm:pt modelId="{29AAEE5D-13DD-4C04-9593-85B3A604B9DF}" type="pres">
      <dgm:prSet presAssocID="{023E95EA-5B2A-45A0-848D-40A768965A3D}" presName="spacer" presStyleCnt="0"/>
      <dgm:spPr/>
    </dgm:pt>
    <dgm:pt modelId="{AE55D6E6-D9F1-4144-87AE-A6D4413BF58B}" type="pres">
      <dgm:prSet presAssocID="{527D5921-D012-4B44-8C7F-3B9E7B90E7CD}" presName="parentText" presStyleLbl="node1" presStyleIdx="4" presStyleCnt="8">
        <dgm:presLayoutVars>
          <dgm:chMax val="0"/>
          <dgm:bulletEnabled val="1"/>
        </dgm:presLayoutVars>
      </dgm:prSet>
      <dgm:spPr/>
    </dgm:pt>
    <dgm:pt modelId="{F509530C-C0CB-4783-934F-A78EE74C203F}" type="pres">
      <dgm:prSet presAssocID="{E2DC4562-E8DF-4B1F-BE1D-E1CCBBC9656C}" presName="spacer" presStyleCnt="0"/>
      <dgm:spPr/>
    </dgm:pt>
    <dgm:pt modelId="{D62BD582-BAAF-4096-99AD-4D3A80BF424C}" type="pres">
      <dgm:prSet presAssocID="{C4503EC4-6529-4D6E-B453-A866E03A1691}" presName="parentText" presStyleLbl="node1" presStyleIdx="5" presStyleCnt="8">
        <dgm:presLayoutVars>
          <dgm:chMax val="0"/>
          <dgm:bulletEnabled val="1"/>
        </dgm:presLayoutVars>
      </dgm:prSet>
      <dgm:spPr/>
    </dgm:pt>
    <dgm:pt modelId="{EA96A789-3287-4439-94B1-BC4F0802A83A}" type="pres">
      <dgm:prSet presAssocID="{FCBB9FD4-C43E-46EE-8EB2-3201BEB0E47C}" presName="spacer" presStyleCnt="0"/>
      <dgm:spPr/>
    </dgm:pt>
    <dgm:pt modelId="{309C4AA8-5EC9-4E61-BA6C-7B0414D93CB0}" type="pres">
      <dgm:prSet presAssocID="{39826C7A-E5FA-4186-9E35-9FC9FCB904CF}" presName="parentText" presStyleLbl="node1" presStyleIdx="6" presStyleCnt="8">
        <dgm:presLayoutVars>
          <dgm:chMax val="0"/>
          <dgm:bulletEnabled val="1"/>
        </dgm:presLayoutVars>
      </dgm:prSet>
      <dgm:spPr/>
    </dgm:pt>
    <dgm:pt modelId="{06877F90-5DB8-4A6A-A5D6-68CB23C99645}" type="pres">
      <dgm:prSet presAssocID="{94624ED0-B38F-4645-8112-A97D93850C68}" presName="spacer" presStyleCnt="0"/>
      <dgm:spPr/>
    </dgm:pt>
    <dgm:pt modelId="{31E4F68A-9E1D-4997-949A-6A2D8DD21A45}" type="pres">
      <dgm:prSet presAssocID="{8345D4BB-4254-4591-AE1E-AEE6A8924BAF}" presName="parentText" presStyleLbl="node1" presStyleIdx="7" presStyleCnt="8">
        <dgm:presLayoutVars>
          <dgm:chMax val="0"/>
          <dgm:bulletEnabled val="1"/>
        </dgm:presLayoutVars>
      </dgm:prSet>
      <dgm:spPr/>
    </dgm:pt>
  </dgm:ptLst>
  <dgm:cxnLst>
    <dgm:cxn modelId="{48C66E0F-E360-46E7-8B22-D83834C90D2D}" srcId="{8B732BEA-4BA8-4FFF-B399-2B0C925691A5}" destId="{39826C7A-E5FA-4186-9E35-9FC9FCB904CF}" srcOrd="6" destOrd="0" parTransId="{95B1EFB3-4F20-4D5F-BE86-F608FF85804F}" sibTransId="{94624ED0-B38F-4645-8112-A97D93850C68}"/>
    <dgm:cxn modelId="{2C76AF25-D11F-4194-9024-B8535595F9B9}" srcId="{8B732BEA-4BA8-4FFF-B399-2B0C925691A5}" destId="{8345D4BB-4254-4591-AE1E-AEE6A8924BAF}" srcOrd="7" destOrd="0" parTransId="{6F524768-E658-4A0C-B18D-EF4ABF4AE7E5}" sibTransId="{BBB3AD70-AD4D-434D-9F63-D9A7B94E9350}"/>
    <dgm:cxn modelId="{0620DD2D-B5E8-4DD7-B501-35BB29292A83}" srcId="{8B732BEA-4BA8-4FFF-B399-2B0C925691A5}" destId="{C3F6FAE0-D83A-4169-99DC-589AA003163E}" srcOrd="2" destOrd="0" parTransId="{6643EF16-9741-443D-A5C8-D0563E49B782}" sibTransId="{F73C0E0F-B64B-44AD-89EB-6975578FE62F}"/>
    <dgm:cxn modelId="{E95A3B2E-6587-4CAF-AB7F-1A020E708764}" type="presOf" srcId="{8B732BEA-4BA8-4FFF-B399-2B0C925691A5}" destId="{0F7B7BD3-3F4B-4455-8601-F26173902A4C}" srcOrd="0" destOrd="0" presId="urn:microsoft.com/office/officeart/2005/8/layout/vList2"/>
    <dgm:cxn modelId="{BC8E7866-F71C-4688-BB67-7D44379BE6E7}" type="presOf" srcId="{8345D4BB-4254-4591-AE1E-AEE6A8924BAF}" destId="{31E4F68A-9E1D-4997-949A-6A2D8DD21A45}" srcOrd="0" destOrd="0" presId="urn:microsoft.com/office/officeart/2005/8/layout/vList2"/>
    <dgm:cxn modelId="{90C85248-2BF4-4140-BB28-577795B3B281}" type="presOf" srcId="{527D5921-D012-4B44-8C7F-3B9E7B90E7CD}" destId="{AE55D6E6-D9F1-4144-87AE-A6D4413BF58B}" srcOrd="0" destOrd="0" presId="urn:microsoft.com/office/officeart/2005/8/layout/vList2"/>
    <dgm:cxn modelId="{B851A549-001D-4F52-9071-541E596CA198}" type="presOf" srcId="{040D5C77-A40F-4451-943E-4BD7B6CD1518}" destId="{7072C026-6AB0-493B-BB34-451E721D1207}" srcOrd="0" destOrd="0" presId="urn:microsoft.com/office/officeart/2005/8/layout/vList2"/>
    <dgm:cxn modelId="{663C3A7F-D572-42DB-9ED3-CC382D730294}" type="presOf" srcId="{39826C7A-E5FA-4186-9E35-9FC9FCB904CF}" destId="{309C4AA8-5EC9-4E61-BA6C-7B0414D93CB0}" srcOrd="0" destOrd="0" presId="urn:microsoft.com/office/officeart/2005/8/layout/vList2"/>
    <dgm:cxn modelId="{8DD51DAF-D049-4F60-A6DB-36EF55245BFA}" type="presOf" srcId="{6C39F093-CBAE-4D9A-A895-5B0F379345EF}" destId="{42BB88FB-AEB3-4227-8BE2-F267330B0B85}" srcOrd="0" destOrd="0" presId="urn:microsoft.com/office/officeart/2005/8/layout/vList2"/>
    <dgm:cxn modelId="{BF8F19C3-83B9-4C25-9C03-87209FECABBC}" type="presOf" srcId="{7FF7AED5-F6F7-4BF7-A1E5-FFF2FA237CA9}" destId="{E8725587-F6E6-4E53-98C6-971E37124C42}" srcOrd="0" destOrd="0" presId="urn:microsoft.com/office/officeart/2005/8/layout/vList2"/>
    <dgm:cxn modelId="{844C8DE1-3704-4924-AA3D-2AB5B8A603D9}" srcId="{8B732BEA-4BA8-4FFF-B399-2B0C925691A5}" destId="{C4503EC4-6529-4D6E-B453-A866E03A1691}" srcOrd="5" destOrd="0" parTransId="{C25A5269-D683-4B3C-A88C-82700A88BF4F}" sibTransId="{FCBB9FD4-C43E-46EE-8EB2-3201BEB0E47C}"/>
    <dgm:cxn modelId="{327873E5-99F4-4278-B724-F86AFA8F300F}" srcId="{8B732BEA-4BA8-4FFF-B399-2B0C925691A5}" destId="{7FF7AED5-F6F7-4BF7-A1E5-FFF2FA237CA9}" srcOrd="0" destOrd="0" parTransId="{9C38C35A-DB8F-43C5-902F-64AD7C9BC48D}" sibTransId="{6DE234FF-BA1B-4B16-8DC4-EE69E550C8F5}"/>
    <dgm:cxn modelId="{95B691E7-0D0D-4AA7-B162-6560698BF5A7}" srcId="{8B732BEA-4BA8-4FFF-B399-2B0C925691A5}" destId="{040D5C77-A40F-4451-943E-4BD7B6CD1518}" srcOrd="3" destOrd="0" parTransId="{42E2BFB9-C4CB-4FFD-AC98-5A581664546D}" sibTransId="{023E95EA-5B2A-45A0-848D-40A768965A3D}"/>
    <dgm:cxn modelId="{B5B00CF3-8986-444E-AB40-341407061C59}" srcId="{8B732BEA-4BA8-4FFF-B399-2B0C925691A5}" destId="{527D5921-D012-4B44-8C7F-3B9E7B90E7CD}" srcOrd="4" destOrd="0" parTransId="{DB01BD11-AAF2-4513-8EC4-C6A6C3B1176B}" sibTransId="{E2DC4562-E8DF-4B1F-BE1D-E1CCBBC9656C}"/>
    <dgm:cxn modelId="{F91100FB-32DA-42AA-9347-9BBE2C9FB104}" type="presOf" srcId="{C4503EC4-6529-4D6E-B453-A866E03A1691}" destId="{D62BD582-BAAF-4096-99AD-4D3A80BF424C}" srcOrd="0" destOrd="0" presId="urn:microsoft.com/office/officeart/2005/8/layout/vList2"/>
    <dgm:cxn modelId="{F5AA5EFC-9E61-4A75-815F-A1EA03CDF18E}" type="presOf" srcId="{C3F6FAE0-D83A-4169-99DC-589AA003163E}" destId="{B8284B59-A114-4770-90FC-E3658C102487}" srcOrd="0" destOrd="0" presId="urn:microsoft.com/office/officeart/2005/8/layout/vList2"/>
    <dgm:cxn modelId="{9B84CFFE-4147-4B4B-88CC-3930F7D26260}" srcId="{8B732BEA-4BA8-4FFF-B399-2B0C925691A5}" destId="{6C39F093-CBAE-4D9A-A895-5B0F379345EF}" srcOrd="1" destOrd="0" parTransId="{1FFF5A5A-8332-443D-94AE-92B67EC80FC5}" sibTransId="{75C0EDDB-8292-4DD7-89C4-4F79CB869057}"/>
    <dgm:cxn modelId="{B7A1B3BB-8830-4590-A8A8-C413E0CF3E47}" type="presParOf" srcId="{0F7B7BD3-3F4B-4455-8601-F26173902A4C}" destId="{E8725587-F6E6-4E53-98C6-971E37124C42}" srcOrd="0" destOrd="0" presId="urn:microsoft.com/office/officeart/2005/8/layout/vList2"/>
    <dgm:cxn modelId="{8BA26067-958F-4ACF-A054-A5687205AAF7}" type="presParOf" srcId="{0F7B7BD3-3F4B-4455-8601-F26173902A4C}" destId="{9D133808-35E5-414A-A143-32436043591F}" srcOrd="1" destOrd="0" presId="urn:microsoft.com/office/officeart/2005/8/layout/vList2"/>
    <dgm:cxn modelId="{FAC2604B-3BEC-44CB-B3D0-F4DB8F9E5EB5}" type="presParOf" srcId="{0F7B7BD3-3F4B-4455-8601-F26173902A4C}" destId="{42BB88FB-AEB3-4227-8BE2-F267330B0B85}" srcOrd="2" destOrd="0" presId="urn:microsoft.com/office/officeart/2005/8/layout/vList2"/>
    <dgm:cxn modelId="{92A914D2-33D7-480B-B0D6-5AEFD797213F}" type="presParOf" srcId="{0F7B7BD3-3F4B-4455-8601-F26173902A4C}" destId="{8848998D-5BB4-4531-BC48-40D291D4C23F}" srcOrd="3" destOrd="0" presId="urn:microsoft.com/office/officeart/2005/8/layout/vList2"/>
    <dgm:cxn modelId="{1C85AFE7-B688-4E4C-9225-F77244F105B8}" type="presParOf" srcId="{0F7B7BD3-3F4B-4455-8601-F26173902A4C}" destId="{B8284B59-A114-4770-90FC-E3658C102487}" srcOrd="4" destOrd="0" presId="urn:microsoft.com/office/officeart/2005/8/layout/vList2"/>
    <dgm:cxn modelId="{A4DC3EAB-337C-48AC-AB73-FB3A3F678860}" type="presParOf" srcId="{0F7B7BD3-3F4B-4455-8601-F26173902A4C}" destId="{C588E54C-2434-4ADA-9792-C4639D6A7426}" srcOrd="5" destOrd="0" presId="urn:microsoft.com/office/officeart/2005/8/layout/vList2"/>
    <dgm:cxn modelId="{B0195FF9-AB4E-4D88-ABDD-27CECB0AC7B7}" type="presParOf" srcId="{0F7B7BD3-3F4B-4455-8601-F26173902A4C}" destId="{7072C026-6AB0-493B-BB34-451E721D1207}" srcOrd="6" destOrd="0" presId="urn:microsoft.com/office/officeart/2005/8/layout/vList2"/>
    <dgm:cxn modelId="{BFD5BB12-9CC7-426B-8DC0-E2AF8F40EA90}" type="presParOf" srcId="{0F7B7BD3-3F4B-4455-8601-F26173902A4C}" destId="{29AAEE5D-13DD-4C04-9593-85B3A604B9DF}" srcOrd="7" destOrd="0" presId="urn:microsoft.com/office/officeart/2005/8/layout/vList2"/>
    <dgm:cxn modelId="{45249C5C-6355-46AD-8C72-A66490995106}" type="presParOf" srcId="{0F7B7BD3-3F4B-4455-8601-F26173902A4C}" destId="{AE55D6E6-D9F1-4144-87AE-A6D4413BF58B}" srcOrd="8" destOrd="0" presId="urn:microsoft.com/office/officeart/2005/8/layout/vList2"/>
    <dgm:cxn modelId="{B4833DAA-9FB9-48D6-BF94-62C2CBAA43DF}" type="presParOf" srcId="{0F7B7BD3-3F4B-4455-8601-F26173902A4C}" destId="{F509530C-C0CB-4783-934F-A78EE74C203F}" srcOrd="9" destOrd="0" presId="urn:microsoft.com/office/officeart/2005/8/layout/vList2"/>
    <dgm:cxn modelId="{B9071799-EB1E-4D1D-9116-981D26E4268D}" type="presParOf" srcId="{0F7B7BD3-3F4B-4455-8601-F26173902A4C}" destId="{D62BD582-BAAF-4096-99AD-4D3A80BF424C}" srcOrd="10" destOrd="0" presId="urn:microsoft.com/office/officeart/2005/8/layout/vList2"/>
    <dgm:cxn modelId="{BBEE13D5-4186-4DE6-BB09-539AF1B1917A}" type="presParOf" srcId="{0F7B7BD3-3F4B-4455-8601-F26173902A4C}" destId="{EA96A789-3287-4439-94B1-BC4F0802A83A}" srcOrd="11" destOrd="0" presId="urn:microsoft.com/office/officeart/2005/8/layout/vList2"/>
    <dgm:cxn modelId="{3580CA2D-AFCC-4091-994F-D10EC9C11426}" type="presParOf" srcId="{0F7B7BD3-3F4B-4455-8601-F26173902A4C}" destId="{309C4AA8-5EC9-4E61-BA6C-7B0414D93CB0}" srcOrd="12" destOrd="0" presId="urn:microsoft.com/office/officeart/2005/8/layout/vList2"/>
    <dgm:cxn modelId="{B8F79DB0-B4DB-4F89-804B-5FC241673E8C}" type="presParOf" srcId="{0F7B7BD3-3F4B-4455-8601-F26173902A4C}" destId="{06877F90-5DB8-4A6A-A5D6-68CB23C99645}" srcOrd="13" destOrd="0" presId="urn:microsoft.com/office/officeart/2005/8/layout/vList2"/>
    <dgm:cxn modelId="{E84F70DE-1AC5-401A-9185-839A6DE3A44B}" type="presParOf" srcId="{0F7B7BD3-3F4B-4455-8601-F26173902A4C}" destId="{31E4F68A-9E1D-4997-949A-6A2D8DD21A45}" srcOrd="14" destOrd="0" presId="urn:microsoft.com/office/officeart/2005/8/layout/vList2"/>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B14E2844-3B2D-41F0-8619-166D2E2961A8}" type="doc">
      <dgm:prSet loTypeId="urn:microsoft.com/office/officeart/2005/8/layout/process5" loCatId="process" qsTypeId="urn:microsoft.com/office/officeart/2005/8/quickstyle/simple2" qsCatId="simple" csTypeId="urn:microsoft.com/office/officeart/2005/8/colors/accent6_1" csCatId="accent6" phldr="1"/>
      <dgm:spPr/>
      <dgm:t>
        <a:bodyPr/>
        <a:lstStyle/>
        <a:p>
          <a:endParaRPr lang="es-ES"/>
        </a:p>
      </dgm:t>
    </dgm:pt>
    <dgm:pt modelId="{523D09D4-644C-4622-9425-5C93BA2154B4}" type="pres">
      <dgm:prSet presAssocID="{B14E2844-3B2D-41F0-8619-166D2E2961A8}" presName="diagram" presStyleCnt="0">
        <dgm:presLayoutVars>
          <dgm:dir/>
          <dgm:resizeHandles val="exact"/>
        </dgm:presLayoutVars>
      </dgm:prSet>
      <dgm:spPr/>
    </dgm:pt>
  </dgm:ptLst>
  <dgm:cxnLst>
    <dgm:cxn modelId="{2B7737C4-E78B-4F52-8FB2-65992B8DF678}" type="presOf" srcId="{B14E2844-3B2D-41F0-8619-166D2E2961A8}" destId="{523D09D4-644C-4622-9425-5C93BA2154B4}" srcOrd="0" destOrd="0" presId="urn:microsoft.com/office/officeart/2005/8/layout/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BFB34133-F2F8-4D0F-919A-5570BFFEC474}" type="doc">
      <dgm:prSet loTypeId="urn:microsoft.com/office/officeart/2005/8/layout/hList1" loCatId="list" qsTypeId="urn:microsoft.com/office/officeart/2005/8/quickstyle/simple1" qsCatId="simple" csTypeId="urn:microsoft.com/office/officeart/2005/8/colors/accent1_1" csCatId="accent1" phldr="1"/>
      <dgm:spPr/>
      <dgm:t>
        <a:bodyPr/>
        <a:lstStyle/>
        <a:p>
          <a:endParaRPr lang="es-CO"/>
        </a:p>
      </dgm:t>
    </dgm:pt>
    <dgm:pt modelId="{02621B3E-29E9-439B-8037-63C1561D82E2}">
      <dgm:prSet phldrT="[Texto]" custT="1"/>
      <dgm:spPr>
        <a:ln w="28575">
          <a:solidFill>
            <a:srgbClr val="000A8B"/>
          </a:solidFill>
        </a:ln>
      </dgm:spPr>
      <dgm:t>
        <a:bodyPr/>
        <a:lstStyle/>
        <a:p>
          <a:r>
            <a:rPr lang="es-CO" sz="4000" dirty="0">
              <a:solidFill>
                <a:srgbClr val="000A8B"/>
              </a:solidFill>
              <a:latin typeface="Modern Love Caps" panose="04070805081001020A01" pitchFamily="82" charset="0"/>
            </a:rPr>
            <a:t>Normatividad aplicable</a:t>
          </a:r>
          <a:endParaRPr lang="es-CO" sz="4000" dirty="0">
            <a:solidFill>
              <a:srgbClr val="000A8B"/>
            </a:solidFill>
          </a:endParaRPr>
        </a:p>
      </dgm:t>
    </dgm:pt>
    <dgm:pt modelId="{9D449FB9-90B5-46ED-A251-60D20597B725}" type="parTrans" cxnId="{0216BAD6-0DDE-45DD-A4FE-B6FEEA4BCAC5}">
      <dgm:prSet/>
      <dgm:spPr/>
      <dgm:t>
        <a:bodyPr/>
        <a:lstStyle/>
        <a:p>
          <a:endParaRPr lang="es-CO" sz="1200"/>
        </a:p>
      </dgm:t>
    </dgm:pt>
    <dgm:pt modelId="{E33D4C5B-AB14-424C-9BE6-FA546663E60C}" type="sibTrans" cxnId="{0216BAD6-0DDE-45DD-A4FE-B6FEEA4BCAC5}">
      <dgm:prSet/>
      <dgm:spPr/>
      <dgm:t>
        <a:bodyPr/>
        <a:lstStyle/>
        <a:p>
          <a:endParaRPr lang="es-CO" sz="1200"/>
        </a:p>
      </dgm:t>
    </dgm:pt>
    <dgm:pt modelId="{19A35244-825B-4BFB-8E08-5257886FF2BF}">
      <dgm:prSet phldrT="[Texto]" custT="1"/>
      <dgm:spPr>
        <a:ln w="19050">
          <a:solidFill>
            <a:srgbClr val="000A8B">
              <a:alpha val="90000"/>
            </a:srgbClr>
          </a:solidFill>
        </a:ln>
      </dgm:spPr>
      <dgm:t>
        <a:bodyPr/>
        <a:lstStyle/>
        <a:p>
          <a:pPr marL="171450" lvl="1" indent="0" algn="l" defTabSz="711200">
            <a:lnSpc>
              <a:spcPct val="90000"/>
            </a:lnSpc>
            <a:spcBef>
              <a:spcPct val="0"/>
            </a:spcBef>
            <a:spcAft>
              <a:spcPct val="15000"/>
            </a:spcAft>
          </a:pPr>
          <a:r>
            <a:rPr lang="es-CO" sz="1600" kern="1200" dirty="0">
              <a:latin typeface="+mn-lt"/>
            </a:rPr>
            <a:t>Constitución Política de Colombia, art 2, 44, 45, 46, 49, 95, 209.</a:t>
          </a:r>
        </a:p>
      </dgm:t>
    </dgm:pt>
    <dgm:pt modelId="{35156310-4E29-4D42-8E98-7D82C49681D9}" type="sibTrans" cxnId="{FB9ABE38-B99A-470A-9DC4-2374F76EE756}">
      <dgm:prSet/>
      <dgm:spPr/>
      <dgm:t>
        <a:bodyPr/>
        <a:lstStyle/>
        <a:p>
          <a:endParaRPr lang="es-CO" sz="1200"/>
        </a:p>
      </dgm:t>
    </dgm:pt>
    <dgm:pt modelId="{FF4D0D0D-325A-45D9-9E56-84B425233409}" type="parTrans" cxnId="{FB9ABE38-B99A-470A-9DC4-2374F76EE756}">
      <dgm:prSet/>
      <dgm:spPr/>
      <dgm:t>
        <a:bodyPr/>
        <a:lstStyle/>
        <a:p>
          <a:endParaRPr lang="es-CO" sz="1200"/>
        </a:p>
      </dgm:t>
    </dgm:pt>
    <dgm:pt modelId="{970BFF36-A2A7-4E82-A08D-DB64DC26DCA1}">
      <dgm:prSet phldrT="[Texto]" custT="1"/>
      <dgm:spPr>
        <a:ln w="19050">
          <a:solidFill>
            <a:srgbClr val="000A8B">
              <a:alpha val="90000"/>
            </a:srgbClr>
          </a:solidFill>
        </a:ln>
      </dgm:spPr>
      <dgm:t>
        <a:bodyPr/>
        <a:lstStyle/>
        <a:p>
          <a:pPr marL="171450" lvl="1" indent="0" algn="l" defTabSz="711200">
            <a:lnSpc>
              <a:spcPct val="90000"/>
            </a:lnSpc>
            <a:spcBef>
              <a:spcPct val="0"/>
            </a:spcBef>
            <a:spcAft>
              <a:spcPct val="15000"/>
            </a:spcAft>
          </a:pPr>
          <a:r>
            <a:rPr lang="es-ES" sz="1600" kern="1200" dirty="0">
              <a:latin typeface="+mn-lt"/>
            </a:rPr>
            <a:t>Decreto Nacional 1027 de 2015 (SST)</a:t>
          </a:r>
          <a:endParaRPr lang="es-CO" sz="1600" kern="1200" dirty="0">
            <a:latin typeface="+mn-lt"/>
          </a:endParaRPr>
        </a:p>
      </dgm:t>
    </dgm:pt>
    <dgm:pt modelId="{1D8726A9-D7D4-4F83-8DFB-F28D44E9A356}" type="sibTrans" cxnId="{AB06F02B-1CE0-4561-879E-2D8F68294490}">
      <dgm:prSet/>
      <dgm:spPr/>
      <dgm:t>
        <a:bodyPr/>
        <a:lstStyle/>
        <a:p>
          <a:endParaRPr lang="es-CO" sz="1600"/>
        </a:p>
      </dgm:t>
    </dgm:pt>
    <dgm:pt modelId="{1AF845F1-3436-4ED9-8D58-99865DD90E78}" type="parTrans" cxnId="{AB06F02B-1CE0-4561-879E-2D8F68294490}">
      <dgm:prSet/>
      <dgm:spPr/>
      <dgm:t>
        <a:bodyPr/>
        <a:lstStyle/>
        <a:p>
          <a:endParaRPr lang="es-CO" sz="1600"/>
        </a:p>
      </dgm:t>
    </dgm:pt>
    <dgm:pt modelId="{0BBDCCB4-5A71-4CB7-A8A6-B4D457577947}">
      <dgm:prSet phldrT="[Texto]" custT="1"/>
      <dgm:spPr>
        <a:ln w="19050">
          <a:solidFill>
            <a:srgbClr val="000A8B">
              <a:alpha val="90000"/>
            </a:srgbClr>
          </a:solidFill>
        </a:ln>
      </dgm:spPr>
      <dgm:t>
        <a:bodyPr/>
        <a:lstStyle/>
        <a:p>
          <a:pPr marL="171450" lvl="1" indent="0" algn="l" defTabSz="711200">
            <a:lnSpc>
              <a:spcPct val="90000"/>
            </a:lnSpc>
            <a:spcBef>
              <a:spcPct val="0"/>
            </a:spcBef>
            <a:spcAft>
              <a:spcPct val="15000"/>
            </a:spcAft>
          </a:pPr>
          <a:r>
            <a:rPr lang="es-ES" sz="1600" kern="1200" dirty="0">
              <a:latin typeface="+mn-lt"/>
            </a:rPr>
            <a:t>Ley 1751 de 2015 “Regula derecho fundamental a la Salud”</a:t>
          </a:r>
          <a:endParaRPr lang="es-CO" sz="1600" kern="1200" dirty="0">
            <a:latin typeface="+mn-lt"/>
          </a:endParaRPr>
        </a:p>
      </dgm:t>
    </dgm:pt>
    <dgm:pt modelId="{FF7268AB-7EBF-4DCF-98F4-B9A3160AA5A9}" type="sibTrans" cxnId="{E68645A3-8D42-4771-96AA-B38982E59D89}">
      <dgm:prSet/>
      <dgm:spPr/>
      <dgm:t>
        <a:bodyPr/>
        <a:lstStyle/>
        <a:p>
          <a:endParaRPr lang="es-CO" sz="1600"/>
        </a:p>
      </dgm:t>
    </dgm:pt>
    <dgm:pt modelId="{BC59F433-2C11-42A6-BCFB-F07BD92C59BB}" type="parTrans" cxnId="{E68645A3-8D42-4771-96AA-B38982E59D89}">
      <dgm:prSet/>
      <dgm:spPr/>
      <dgm:t>
        <a:bodyPr/>
        <a:lstStyle/>
        <a:p>
          <a:endParaRPr lang="es-CO" sz="1600"/>
        </a:p>
      </dgm:t>
    </dgm:pt>
    <dgm:pt modelId="{F0DB4C98-83BF-4006-97D5-7C3AAD2F1858}">
      <dgm:prSet phldrT="[Texto]" custT="1"/>
      <dgm:spPr>
        <a:ln w="19050">
          <a:solidFill>
            <a:srgbClr val="000A8B">
              <a:alpha val="90000"/>
            </a:srgbClr>
          </a:solidFill>
        </a:ln>
      </dgm:spPr>
      <dgm:t>
        <a:bodyPr/>
        <a:lstStyle/>
        <a:p>
          <a:pPr marL="171450" lvl="1" indent="0" algn="l" defTabSz="711200">
            <a:lnSpc>
              <a:spcPct val="90000"/>
            </a:lnSpc>
            <a:spcBef>
              <a:spcPct val="0"/>
            </a:spcBef>
            <a:spcAft>
              <a:spcPct val="15000"/>
            </a:spcAft>
          </a:pPr>
          <a:r>
            <a:rPr lang="es-ES" sz="1600" kern="1200" dirty="0">
              <a:latin typeface="+mn-lt"/>
            </a:rPr>
            <a:t>Ley 1801 de 2016 “</a:t>
          </a:r>
          <a:r>
            <a:rPr lang="es-CO" sz="1600" b="0" i="0" kern="1200" dirty="0">
              <a:latin typeface="+mn-lt"/>
            </a:rPr>
            <a:t>Código Nacional de Seguridad y Convivencia Ciudadana”</a:t>
          </a:r>
          <a:endParaRPr lang="es-CO" sz="1600" kern="1200" dirty="0">
            <a:latin typeface="+mn-lt"/>
          </a:endParaRPr>
        </a:p>
      </dgm:t>
    </dgm:pt>
    <dgm:pt modelId="{7F3EEA56-C418-4606-A5F7-6A2EF5F4B4E4}" type="sibTrans" cxnId="{B141540E-0B6B-41A8-90C5-02BEE3E1FBA8}">
      <dgm:prSet/>
      <dgm:spPr/>
      <dgm:t>
        <a:bodyPr/>
        <a:lstStyle/>
        <a:p>
          <a:endParaRPr lang="es-CO" sz="1600"/>
        </a:p>
      </dgm:t>
    </dgm:pt>
    <dgm:pt modelId="{9F742F45-76A5-4897-995D-6F6811030E5B}" type="parTrans" cxnId="{B141540E-0B6B-41A8-90C5-02BEE3E1FBA8}">
      <dgm:prSet/>
      <dgm:spPr/>
      <dgm:t>
        <a:bodyPr/>
        <a:lstStyle/>
        <a:p>
          <a:endParaRPr lang="es-CO" sz="1600"/>
        </a:p>
      </dgm:t>
    </dgm:pt>
    <dgm:pt modelId="{C2477999-1BA3-417E-9E5D-F82E22D733F6}">
      <dgm:prSet phldrT="[Texto]" custT="1"/>
      <dgm:spPr>
        <a:ln w="19050">
          <a:solidFill>
            <a:srgbClr val="000A8B">
              <a:alpha val="90000"/>
            </a:srgbClr>
          </a:solidFill>
        </a:ln>
      </dgm:spPr>
      <dgm:t>
        <a:bodyPr/>
        <a:lstStyle/>
        <a:p>
          <a:pPr marL="171450" lvl="1" indent="0" algn="l" defTabSz="711200">
            <a:lnSpc>
              <a:spcPct val="90000"/>
            </a:lnSpc>
            <a:spcBef>
              <a:spcPct val="0"/>
            </a:spcBef>
            <a:spcAft>
              <a:spcPct val="15000"/>
            </a:spcAft>
          </a:pPr>
          <a:r>
            <a:rPr lang="es-ES" sz="1600" kern="1200" dirty="0">
              <a:latin typeface="+mn-lt"/>
            </a:rPr>
            <a:t>Circular 017 de 2020 del Ministerio de Trabajo </a:t>
          </a:r>
        </a:p>
      </dgm:t>
    </dgm:pt>
    <dgm:pt modelId="{F94C5A44-4037-46A1-96C4-E526D5CB50F7}" type="sibTrans" cxnId="{94CB597F-41C1-46A8-B899-B0B2C32C6C2D}">
      <dgm:prSet/>
      <dgm:spPr/>
      <dgm:t>
        <a:bodyPr/>
        <a:lstStyle/>
        <a:p>
          <a:endParaRPr lang="es-CO" sz="1600"/>
        </a:p>
      </dgm:t>
    </dgm:pt>
    <dgm:pt modelId="{64621E02-08A1-4992-A4DD-7B1E7B726680}" type="parTrans" cxnId="{94CB597F-41C1-46A8-B899-B0B2C32C6C2D}">
      <dgm:prSet/>
      <dgm:spPr/>
      <dgm:t>
        <a:bodyPr/>
        <a:lstStyle/>
        <a:p>
          <a:endParaRPr lang="es-CO" sz="1600"/>
        </a:p>
      </dgm:t>
    </dgm:pt>
    <dgm:pt modelId="{59733B18-23E3-433C-A3AB-1374DDBD53EE}">
      <dgm:prSet phldrT="[Texto]" custT="1"/>
      <dgm:spPr>
        <a:ln w="19050">
          <a:solidFill>
            <a:srgbClr val="000A8B">
              <a:alpha val="90000"/>
            </a:srgbClr>
          </a:solidFill>
        </a:ln>
      </dgm:spPr>
      <dgm:t>
        <a:bodyPr/>
        <a:lstStyle/>
        <a:p>
          <a:pPr marL="171450" lvl="1" indent="0" algn="l" defTabSz="711200">
            <a:lnSpc>
              <a:spcPct val="90000"/>
            </a:lnSpc>
            <a:spcBef>
              <a:spcPct val="0"/>
            </a:spcBef>
            <a:spcAft>
              <a:spcPct val="15000"/>
            </a:spcAft>
          </a:pPr>
          <a:r>
            <a:rPr lang="es-ES" sz="1600" kern="1200" dirty="0">
              <a:latin typeface="+mn-lt"/>
            </a:rPr>
            <a:t>Resolución 385 del 2020 del Ministerio de Salud y Protección Social “Declaratoria de estado de emergencia sanitaria”</a:t>
          </a:r>
        </a:p>
      </dgm:t>
    </dgm:pt>
    <dgm:pt modelId="{CE5542CC-D0CE-49AF-A8E0-BDE5C2E21FE3}" type="sibTrans" cxnId="{32372144-9C01-438E-BEEB-94723CB2B0A7}">
      <dgm:prSet/>
      <dgm:spPr/>
      <dgm:t>
        <a:bodyPr/>
        <a:lstStyle/>
        <a:p>
          <a:endParaRPr lang="es-CO" sz="1600"/>
        </a:p>
      </dgm:t>
    </dgm:pt>
    <dgm:pt modelId="{522E2CF1-33AA-4353-9EAD-01C5DEACC906}" type="parTrans" cxnId="{32372144-9C01-438E-BEEB-94723CB2B0A7}">
      <dgm:prSet/>
      <dgm:spPr/>
      <dgm:t>
        <a:bodyPr/>
        <a:lstStyle/>
        <a:p>
          <a:endParaRPr lang="es-CO" sz="1600"/>
        </a:p>
      </dgm:t>
    </dgm:pt>
    <dgm:pt modelId="{E61DE9D6-456B-44F0-B314-7ACCEC9BDB33}">
      <dgm:prSet phldrT="[Texto]" custT="1"/>
      <dgm:spPr>
        <a:ln w="19050">
          <a:solidFill>
            <a:srgbClr val="000A8B">
              <a:alpha val="90000"/>
            </a:srgbClr>
          </a:solidFill>
        </a:ln>
      </dgm:spPr>
      <dgm:t>
        <a:bodyPr/>
        <a:lstStyle/>
        <a:p>
          <a:pPr marL="171450" lvl="1" indent="0" algn="l" defTabSz="711200">
            <a:lnSpc>
              <a:spcPct val="90000"/>
            </a:lnSpc>
            <a:spcBef>
              <a:spcPct val="0"/>
            </a:spcBef>
            <a:spcAft>
              <a:spcPct val="15000"/>
            </a:spcAft>
          </a:pPr>
          <a:r>
            <a:rPr lang="es-ES" sz="1600" kern="1200" dirty="0">
              <a:latin typeface="+mn-lt"/>
            </a:rPr>
            <a:t>Decreto Legislativo 491 de 2020</a:t>
          </a:r>
          <a:endParaRPr lang="es-CO" sz="1600" kern="1200" dirty="0">
            <a:latin typeface="+mn-lt"/>
          </a:endParaRPr>
        </a:p>
      </dgm:t>
    </dgm:pt>
    <dgm:pt modelId="{22EC0418-7A10-4D98-B459-CB3BDD224274}" type="sibTrans" cxnId="{F4847FC4-CD47-45DA-9C3E-4F70950102DE}">
      <dgm:prSet/>
      <dgm:spPr/>
      <dgm:t>
        <a:bodyPr/>
        <a:lstStyle/>
        <a:p>
          <a:endParaRPr lang="es-CO" sz="1200"/>
        </a:p>
      </dgm:t>
    </dgm:pt>
    <dgm:pt modelId="{CB11AA75-EABC-49FA-860B-3975E0BEB5E2}" type="parTrans" cxnId="{F4847FC4-CD47-45DA-9C3E-4F70950102DE}">
      <dgm:prSet/>
      <dgm:spPr/>
      <dgm:t>
        <a:bodyPr/>
        <a:lstStyle/>
        <a:p>
          <a:endParaRPr lang="es-CO" sz="1200"/>
        </a:p>
      </dgm:t>
    </dgm:pt>
    <dgm:pt modelId="{81A049DA-B59A-4750-B955-11F481B10843}">
      <dgm:prSet phldrT="[Texto]" custT="1"/>
      <dgm:spPr>
        <a:ln w="19050">
          <a:solidFill>
            <a:srgbClr val="000A8B">
              <a:alpha val="90000"/>
            </a:srgbClr>
          </a:solidFill>
        </a:ln>
      </dgm:spPr>
      <dgm:t>
        <a:bodyPr/>
        <a:lstStyle/>
        <a:p>
          <a:pPr marL="171450" lvl="1" indent="0" algn="l" defTabSz="711200">
            <a:lnSpc>
              <a:spcPct val="90000"/>
            </a:lnSpc>
            <a:spcBef>
              <a:spcPct val="0"/>
            </a:spcBef>
            <a:spcAft>
              <a:spcPct val="15000"/>
            </a:spcAft>
          </a:pPr>
          <a:r>
            <a:rPr lang="es-ES" sz="1600" kern="1200" dirty="0">
              <a:latin typeface="+mn-lt"/>
            </a:rPr>
            <a:t>Decreto Legislativo 539 de 2020</a:t>
          </a:r>
          <a:endParaRPr lang="es-CO" sz="1600" kern="1200" dirty="0">
            <a:latin typeface="+mn-lt"/>
          </a:endParaRPr>
        </a:p>
      </dgm:t>
    </dgm:pt>
    <dgm:pt modelId="{D4F2564E-9C92-45E1-9495-C7B6FDB591DB}" type="sibTrans" cxnId="{261CFE7D-8F56-4DB4-B6F9-707047037E98}">
      <dgm:prSet/>
      <dgm:spPr/>
      <dgm:t>
        <a:bodyPr/>
        <a:lstStyle/>
        <a:p>
          <a:endParaRPr lang="es-CO" sz="1200"/>
        </a:p>
      </dgm:t>
    </dgm:pt>
    <dgm:pt modelId="{BF2B22B9-C9D2-4EDE-B926-B8BF1217F965}" type="parTrans" cxnId="{261CFE7D-8F56-4DB4-B6F9-707047037E98}">
      <dgm:prSet/>
      <dgm:spPr/>
      <dgm:t>
        <a:bodyPr/>
        <a:lstStyle/>
        <a:p>
          <a:endParaRPr lang="es-CO" sz="1200"/>
        </a:p>
      </dgm:t>
    </dgm:pt>
    <dgm:pt modelId="{A944E4B4-4635-4679-BC4F-1ADA07994DA0}">
      <dgm:prSet phldrT="[Texto]" custT="1"/>
      <dgm:spPr>
        <a:ln w="19050">
          <a:solidFill>
            <a:srgbClr val="000A8B">
              <a:alpha val="90000"/>
            </a:srgbClr>
          </a:solidFill>
        </a:ln>
      </dgm:spPr>
      <dgm:t>
        <a:bodyPr/>
        <a:lstStyle/>
        <a:p>
          <a:pPr marL="171450" lvl="1" indent="0" algn="l" defTabSz="711200">
            <a:lnSpc>
              <a:spcPct val="90000"/>
            </a:lnSpc>
            <a:spcBef>
              <a:spcPct val="0"/>
            </a:spcBef>
            <a:spcAft>
              <a:spcPct val="15000"/>
            </a:spcAft>
          </a:pPr>
          <a:r>
            <a:rPr lang="es-CO" sz="1600" kern="1200" dirty="0">
              <a:latin typeface="+mn-lt"/>
              <a:ea typeface="+mn-ea"/>
              <a:cs typeface="+mn-cs"/>
            </a:rPr>
            <a:t>Resolución 666 de 2020</a:t>
          </a:r>
        </a:p>
      </dgm:t>
    </dgm:pt>
    <dgm:pt modelId="{ACC75BED-2730-4928-B620-BFA15C44C0A8}" type="sibTrans" cxnId="{22ADD4C4-534F-4311-823E-A154D1DCFD90}">
      <dgm:prSet/>
      <dgm:spPr/>
      <dgm:t>
        <a:bodyPr/>
        <a:lstStyle/>
        <a:p>
          <a:endParaRPr lang="es-CO" sz="1200"/>
        </a:p>
      </dgm:t>
    </dgm:pt>
    <dgm:pt modelId="{D11A7C4B-9ADA-46B2-9ED8-0D6CC788E4E1}" type="parTrans" cxnId="{22ADD4C4-534F-4311-823E-A154D1DCFD90}">
      <dgm:prSet/>
      <dgm:spPr/>
      <dgm:t>
        <a:bodyPr/>
        <a:lstStyle/>
        <a:p>
          <a:endParaRPr lang="es-CO" sz="1200"/>
        </a:p>
      </dgm:t>
    </dgm:pt>
    <dgm:pt modelId="{88D3732A-1768-4E90-9C68-840E6F901550}">
      <dgm:prSet phldrT="[Texto]" custT="1"/>
      <dgm:spPr>
        <a:ln w="19050">
          <a:solidFill>
            <a:srgbClr val="000A8B">
              <a:alpha val="90000"/>
            </a:srgbClr>
          </a:solidFill>
        </a:ln>
      </dgm:spPr>
      <dgm:t>
        <a:bodyPr/>
        <a:lstStyle/>
        <a:p>
          <a:pPr marL="171450" lvl="1" indent="0" algn="l" defTabSz="711200">
            <a:lnSpc>
              <a:spcPct val="90000"/>
            </a:lnSpc>
            <a:spcBef>
              <a:spcPct val="0"/>
            </a:spcBef>
            <a:spcAft>
              <a:spcPct val="15000"/>
            </a:spcAft>
          </a:pPr>
          <a:r>
            <a:rPr lang="es-ES" sz="1600" kern="1200" dirty="0">
              <a:latin typeface="+mn-lt"/>
              <a:ea typeface="+mn-ea"/>
              <a:cs typeface="+mn-cs"/>
            </a:rPr>
            <a:t>Circular Externa No. 100- 009 de 2020 Ministerios de Trabajo y Salud y Protección Social y el DAFP</a:t>
          </a:r>
          <a:endParaRPr lang="es-CO" sz="1600" kern="1200" dirty="0">
            <a:latin typeface="+mn-lt"/>
            <a:ea typeface="+mn-ea"/>
            <a:cs typeface="+mn-cs"/>
          </a:endParaRPr>
        </a:p>
      </dgm:t>
    </dgm:pt>
    <dgm:pt modelId="{9A24B60A-5BD8-446F-8A2A-A352EB7D7B72}" type="sibTrans" cxnId="{FFCC7E86-CBE5-4151-9010-72C676A4A252}">
      <dgm:prSet/>
      <dgm:spPr/>
      <dgm:t>
        <a:bodyPr/>
        <a:lstStyle/>
        <a:p>
          <a:endParaRPr lang="es-CO" sz="1200"/>
        </a:p>
      </dgm:t>
    </dgm:pt>
    <dgm:pt modelId="{46EC361E-33AA-444E-911C-CDE045DEB7B8}" type="parTrans" cxnId="{FFCC7E86-CBE5-4151-9010-72C676A4A252}">
      <dgm:prSet/>
      <dgm:spPr/>
      <dgm:t>
        <a:bodyPr/>
        <a:lstStyle/>
        <a:p>
          <a:endParaRPr lang="es-CO" sz="1200"/>
        </a:p>
      </dgm:t>
    </dgm:pt>
    <dgm:pt modelId="{350AF8C3-939D-4F61-8F70-F15FBCD8CD30}">
      <dgm:prSet phldrT="[Texto]" custT="1"/>
      <dgm:spPr>
        <a:ln w="19050">
          <a:solidFill>
            <a:srgbClr val="000A8B">
              <a:alpha val="90000"/>
            </a:srgbClr>
          </a:solidFill>
        </a:ln>
      </dgm:spPr>
      <dgm:t>
        <a:bodyPr/>
        <a:lstStyle/>
        <a:p>
          <a:pPr marL="171450" lvl="1" indent="0" algn="l" defTabSz="711200">
            <a:lnSpc>
              <a:spcPct val="90000"/>
            </a:lnSpc>
            <a:spcBef>
              <a:spcPct val="0"/>
            </a:spcBef>
            <a:spcAft>
              <a:spcPct val="15000"/>
            </a:spcAft>
          </a:pPr>
          <a:r>
            <a:rPr lang="es-ES" sz="1600" kern="1200" dirty="0">
              <a:latin typeface="+mn-lt"/>
              <a:ea typeface="+mn-ea"/>
              <a:cs typeface="+mn-cs"/>
            </a:rPr>
            <a:t>Circular No. 30 de 2020 Ministerios de Trabajo y Salud y Protección Social </a:t>
          </a:r>
          <a:endParaRPr lang="es-CO" sz="1800" kern="1200" dirty="0">
            <a:latin typeface="+mn-lt"/>
            <a:ea typeface="+mn-ea"/>
            <a:cs typeface="+mn-cs"/>
          </a:endParaRPr>
        </a:p>
      </dgm:t>
    </dgm:pt>
    <dgm:pt modelId="{C2E34A28-33CB-4336-B9FF-04A851FAE5FF}" type="parTrans" cxnId="{260BB51F-A307-4D81-B7A9-CF5489D2D3B2}">
      <dgm:prSet/>
      <dgm:spPr/>
      <dgm:t>
        <a:bodyPr/>
        <a:lstStyle/>
        <a:p>
          <a:endParaRPr lang="es-CO"/>
        </a:p>
      </dgm:t>
    </dgm:pt>
    <dgm:pt modelId="{1AECA71F-51F1-4442-BFF3-8632AA2B906F}" type="sibTrans" cxnId="{260BB51F-A307-4D81-B7A9-CF5489D2D3B2}">
      <dgm:prSet/>
      <dgm:spPr/>
      <dgm:t>
        <a:bodyPr/>
        <a:lstStyle/>
        <a:p>
          <a:endParaRPr lang="es-CO"/>
        </a:p>
      </dgm:t>
    </dgm:pt>
    <dgm:pt modelId="{D58D66A2-26E3-4369-A066-6BCB0B3F93F7}">
      <dgm:prSet phldrT="[Texto]" custT="1"/>
      <dgm:spPr>
        <a:ln w="19050">
          <a:solidFill>
            <a:srgbClr val="000A8B">
              <a:alpha val="90000"/>
            </a:srgbClr>
          </a:solidFill>
        </a:ln>
      </dgm:spPr>
      <dgm:t>
        <a:bodyPr/>
        <a:lstStyle/>
        <a:p>
          <a:pPr marL="171450" lvl="1" indent="0" algn="l" defTabSz="711200">
            <a:lnSpc>
              <a:spcPct val="90000"/>
            </a:lnSpc>
            <a:spcBef>
              <a:spcPct val="0"/>
            </a:spcBef>
            <a:spcAft>
              <a:spcPct val="15000"/>
            </a:spcAft>
          </a:pPr>
          <a:r>
            <a:rPr lang="es-CO" sz="1600" b="0" i="0" kern="1200" dirty="0">
              <a:latin typeface="+mn-lt"/>
            </a:rPr>
            <a:t>Decreto Distrital 126 de 2020 </a:t>
          </a:r>
          <a:endParaRPr lang="es-CO" sz="1600" kern="1200" dirty="0">
            <a:latin typeface="+mn-lt"/>
          </a:endParaRPr>
        </a:p>
      </dgm:t>
    </dgm:pt>
    <dgm:pt modelId="{C3C714B9-E5B1-495B-8D2B-D001520F7BB2}" type="parTrans" cxnId="{F1D02C27-6234-44EB-ABF9-D40053829EB9}">
      <dgm:prSet/>
      <dgm:spPr/>
      <dgm:t>
        <a:bodyPr/>
        <a:lstStyle/>
        <a:p>
          <a:endParaRPr lang="es-CO"/>
        </a:p>
      </dgm:t>
    </dgm:pt>
    <dgm:pt modelId="{A5C569D9-B89B-4DEE-B95D-F84D1F33D6CA}" type="sibTrans" cxnId="{F1D02C27-6234-44EB-ABF9-D40053829EB9}">
      <dgm:prSet/>
      <dgm:spPr/>
      <dgm:t>
        <a:bodyPr/>
        <a:lstStyle/>
        <a:p>
          <a:endParaRPr lang="es-CO"/>
        </a:p>
      </dgm:t>
    </dgm:pt>
    <dgm:pt modelId="{F996309C-D2B0-4317-94C8-ED4008EC373E}">
      <dgm:prSet phldrT="[Texto]" custT="1"/>
      <dgm:spPr>
        <a:ln w="19050">
          <a:solidFill>
            <a:srgbClr val="000A8B">
              <a:alpha val="90000"/>
            </a:srgbClr>
          </a:solidFill>
        </a:ln>
      </dgm:spPr>
      <dgm:t>
        <a:bodyPr/>
        <a:lstStyle/>
        <a:p>
          <a:pPr marL="171450" lvl="1" indent="0" algn="l" defTabSz="711200">
            <a:lnSpc>
              <a:spcPct val="90000"/>
            </a:lnSpc>
            <a:spcBef>
              <a:spcPct val="0"/>
            </a:spcBef>
            <a:spcAft>
              <a:spcPct val="15000"/>
            </a:spcAft>
          </a:pPr>
          <a:r>
            <a:rPr lang="es-ES" sz="1600" kern="1200" dirty="0">
              <a:latin typeface="+mn-lt"/>
            </a:rPr>
            <a:t>Decretos 457, 531, 593 y </a:t>
          </a:r>
          <a:r>
            <a:rPr lang="es-ES" sz="1600" kern="1200" dirty="0">
              <a:solidFill>
                <a:prstClr val="black">
                  <a:hueOff val="0"/>
                  <a:satOff val="0"/>
                  <a:lumOff val="0"/>
                  <a:alphaOff val="0"/>
                </a:prstClr>
              </a:solidFill>
              <a:latin typeface="Calibri" panose="020F0502020204030204"/>
              <a:ea typeface="+mn-ea"/>
              <a:cs typeface="+mn-cs"/>
            </a:rPr>
            <a:t>636 de 2020 “ Aislamiento preventivo obligatorio”</a:t>
          </a:r>
          <a:endParaRPr lang="es-ES" sz="1600" kern="1200" dirty="0">
            <a:latin typeface="+mn-lt"/>
          </a:endParaRPr>
        </a:p>
      </dgm:t>
    </dgm:pt>
    <dgm:pt modelId="{D7CB0EB4-CA63-4D57-ACE3-BEF0D574BFDD}" type="parTrans" cxnId="{D4CE7FB2-54F8-4B60-A2FC-0C8511FDC849}">
      <dgm:prSet/>
      <dgm:spPr/>
      <dgm:t>
        <a:bodyPr/>
        <a:lstStyle/>
        <a:p>
          <a:endParaRPr lang="es-CO"/>
        </a:p>
      </dgm:t>
    </dgm:pt>
    <dgm:pt modelId="{F8EA65FF-5B71-4336-BB66-286D1B48E6AB}" type="sibTrans" cxnId="{D4CE7FB2-54F8-4B60-A2FC-0C8511FDC849}">
      <dgm:prSet/>
      <dgm:spPr/>
      <dgm:t>
        <a:bodyPr/>
        <a:lstStyle/>
        <a:p>
          <a:endParaRPr lang="es-CO"/>
        </a:p>
      </dgm:t>
    </dgm:pt>
    <dgm:pt modelId="{C8A6EFE0-57F8-4948-B431-5351418BCB79}">
      <dgm:prSet phldrT="[Texto]" custT="1"/>
      <dgm:spPr>
        <a:ln w="19050">
          <a:solidFill>
            <a:srgbClr val="000A8B">
              <a:alpha val="90000"/>
            </a:srgbClr>
          </a:solidFill>
        </a:ln>
      </dgm:spPr>
      <dgm:t>
        <a:bodyPr/>
        <a:lstStyle/>
        <a:p>
          <a:pPr marL="171450" lvl="1" indent="0" algn="l" defTabSz="711200">
            <a:lnSpc>
              <a:spcPct val="90000"/>
            </a:lnSpc>
            <a:spcBef>
              <a:spcPct val="0"/>
            </a:spcBef>
            <a:spcAft>
              <a:spcPct val="15000"/>
            </a:spcAft>
          </a:pPr>
          <a:r>
            <a:rPr lang="es-CO" sz="1600" kern="1200" dirty="0">
              <a:solidFill>
                <a:prstClr val="black">
                  <a:hueOff val="0"/>
                  <a:satOff val="0"/>
                  <a:lumOff val="0"/>
                  <a:alphaOff val="0"/>
                </a:prstClr>
              </a:solidFill>
              <a:latin typeface="Calibri" panose="020F0502020204030204"/>
              <a:ea typeface="+mn-ea"/>
              <a:cs typeface="+mn-cs"/>
            </a:rPr>
            <a:t>Decreto 637 de 2020 “Declaratoria de estado de emergencia económica, social y ecológica”</a:t>
          </a:r>
          <a:endParaRPr lang="es-CO" sz="1600" kern="1200" dirty="0">
            <a:latin typeface="+mn-lt"/>
          </a:endParaRPr>
        </a:p>
      </dgm:t>
    </dgm:pt>
    <dgm:pt modelId="{9A596BD1-7918-4D10-BB1A-21D989C15654}" type="parTrans" cxnId="{739AAC34-0A31-47E7-B7D4-69D9006662D0}">
      <dgm:prSet/>
      <dgm:spPr/>
      <dgm:t>
        <a:bodyPr/>
        <a:lstStyle/>
        <a:p>
          <a:endParaRPr lang="es-CO"/>
        </a:p>
      </dgm:t>
    </dgm:pt>
    <dgm:pt modelId="{2D965A0F-BF44-4451-A952-CE460E39D4EC}" type="sibTrans" cxnId="{739AAC34-0A31-47E7-B7D4-69D9006662D0}">
      <dgm:prSet/>
      <dgm:spPr/>
      <dgm:t>
        <a:bodyPr/>
        <a:lstStyle/>
        <a:p>
          <a:endParaRPr lang="es-CO"/>
        </a:p>
      </dgm:t>
    </dgm:pt>
    <dgm:pt modelId="{86815FE9-9765-4523-9A72-47FCC9C5C2DF}" type="pres">
      <dgm:prSet presAssocID="{BFB34133-F2F8-4D0F-919A-5570BFFEC474}" presName="Name0" presStyleCnt="0">
        <dgm:presLayoutVars>
          <dgm:dir/>
          <dgm:animLvl val="lvl"/>
          <dgm:resizeHandles val="exact"/>
        </dgm:presLayoutVars>
      </dgm:prSet>
      <dgm:spPr/>
    </dgm:pt>
    <dgm:pt modelId="{4A45C479-8F43-407C-B081-B92474D3E1BA}" type="pres">
      <dgm:prSet presAssocID="{02621B3E-29E9-439B-8037-63C1561D82E2}" presName="composite" presStyleCnt="0"/>
      <dgm:spPr/>
    </dgm:pt>
    <dgm:pt modelId="{2191E515-3D97-40FF-B10A-386E15BAE92E}" type="pres">
      <dgm:prSet presAssocID="{02621B3E-29E9-439B-8037-63C1561D82E2}" presName="parTx" presStyleLbl="alignNode1" presStyleIdx="0" presStyleCnt="1">
        <dgm:presLayoutVars>
          <dgm:chMax val="0"/>
          <dgm:chPref val="0"/>
          <dgm:bulletEnabled val="1"/>
        </dgm:presLayoutVars>
      </dgm:prSet>
      <dgm:spPr/>
    </dgm:pt>
    <dgm:pt modelId="{1AB6A5E0-13D3-4E00-AA0C-033406928F7E}" type="pres">
      <dgm:prSet presAssocID="{02621B3E-29E9-439B-8037-63C1561D82E2}" presName="desTx" presStyleLbl="alignAccFollowNode1" presStyleIdx="0" presStyleCnt="1">
        <dgm:presLayoutVars>
          <dgm:bulletEnabled val="1"/>
        </dgm:presLayoutVars>
      </dgm:prSet>
      <dgm:spPr/>
    </dgm:pt>
  </dgm:ptLst>
  <dgm:cxnLst>
    <dgm:cxn modelId="{8C03B306-D60B-43D6-B252-79BAE6E05E34}" type="presOf" srcId="{970BFF36-A2A7-4E82-A08D-DB64DC26DCA1}" destId="{1AB6A5E0-13D3-4E00-AA0C-033406928F7E}" srcOrd="0" destOrd="1" presId="urn:microsoft.com/office/officeart/2005/8/layout/hList1"/>
    <dgm:cxn modelId="{B141540E-0B6B-41A8-90C5-02BEE3E1FBA8}" srcId="{02621B3E-29E9-439B-8037-63C1561D82E2}" destId="{F0DB4C98-83BF-4006-97D5-7C3AAD2F1858}" srcOrd="3" destOrd="0" parTransId="{9F742F45-76A5-4897-995D-6F6811030E5B}" sibTransId="{7F3EEA56-C418-4606-A5F7-6A2EF5F4B4E4}"/>
    <dgm:cxn modelId="{02146A1A-C75B-4A4B-A193-630396634896}" type="presOf" srcId="{0BBDCCB4-5A71-4CB7-A8A6-B4D457577947}" destId="{1AB6A5E0-13D3-4E00-AA0C-033406928F7E}" srcOrd="0" destOrd="2" presId="urn:microsoft.com/office/officeart/2005/8/layout/hList1"/>
    <dgm:cxn modelId="{260BB51F-A307-4D81-B7A9-CF5489D2D3B2}" srcId="{02621B3E-29E9-439B-8037-63C1561D82E2}" destId="{350AF8C3-939D-4F61-8F70-F15FBCD8CD30}" srcOrd="13" destOrd="0" parTransId="{C2E34A28-33CB-4336-B9FF-04A851FAE5FF}" sibTransId="{1AECA71F-51F1-4442-BFF3-8632AA2B906F}"/>
    <dgm:cxn modelId="{F1D02C27-6234-44EB-ABF9-D40053829EB9}" srcId="{02621B3E-29E9-439B-8037-63C1561D82E2}" destId="{D58D66A2-26E3-4369-A066-6BCB0B3F93F7}" srcOrd="10" destOrd="0" parTransId="{C3C714B9-E5B1-495B-8D2B-D001520F7BB2}" sibTransId="{A5C569D9-B89B-4DEE-B95D-F84D1F33D6CA}"/>
    <dgm:cxn modelId="{AB06F02B-1CE0-4561-879E-2D8F68294490}" srcId="{02621B3E-29E9-439B-8037-63C1561D82E2}" destId="{970BFF36-A2A7-4E82-A08D-DB64DC26DCA1}" srcOrd="1" destOrd="0" parTransId="{1AF845F1-3436-4ED9-8D58-99865DD90E78}" sibTransId="{1D8726A9-D7D4-4F83-8DFB-F28D44E9A356}"/>
    <dgm:cxn modelId="{739AAC34-0A31-47E7-B7D4-69D9006662D0}" srcId="{02621B3E-29E9-439B-8037-63C1561D82E2}" destId="{C8A6EFE0-57F8-4948-B431-5351418BCB79}" srcOrd="9" destOrd="0" parTransId="{9A596BD1-7918-4D10-BB1A-21D989C15654}" sibTransId="{2D965A0F-BF44-4451-A952-CE460E39D4EC}"/>
    <dgm:cxn modelId="{FB9ABE38-B99A-470A-9DC4-2374F76EE756}" srcId="{02621B3E-29E9-439B-8037-63C1561D82E2}" destId="{19A35244-825B-4BFB-8E08-5257886FF2BF}" srcOrd="0" destOrd="0" parTransId="{FF4D0D0D-325A-45D9-9E56-84B425233409}" sibTransId="{35156310-4E29-4D42-8E98-7D82C49681D9}"/>
    <dgm:cxn modelId="{381F965C-4101-4E91-8230-056CB808B0CF}" type="presOf" srcId="{C2477999-1BA3-417E-9E5D-F82E22D733F6}" destId="{1AB6A5E0-13D3-4E00-AA0C-033406928F7E}" srcOrd="0" destOrd="4" presId="urn:microsoft.com/office/officeart/2005/8/layout/hList1"/>
    <dgm:cxn modelId="{BD838862-6DB7-4411-8BB2-FD33EB49EE6D}" type="presOf" srcId="{02621B3E-29E9-439B-8037-63C1561D82E2}" destId="{2191E515-3D97-40FF-B10A-386E15BAE92E}" srcOrd="0" destOrd="0" presId="urn:microsoft.com/office/officeart/2005/8/layout/hList1"/>
    <dgm:cxn modelId="{32372144-9C01-438E-BEEB-94723CB2B0A7}" srcId="{02621B3E-29E9-439B-8037-63C1561D82E2}" destId="{59733B18-23E3-433C-A3AB-1374DDBD53EE}" srcOrd="5" destOrd="0" parTransId="{522E2CF1-33AA-4353-9EAD-01C5DEACC906}" sibTransId="{CE5542CC-D0CE-49AF-A8E0-BDE5C2E21FE3}"/>
    <dgm:cxn modelId="{18CC3471-B083-40EB-8F58-B38F70B9691F}" type="presOf" srcId="{BFB34133-F2F8-4D0F-919A-5570BFFEC474}" destId="{86815FE9-9765-4523-9A72-47FCC9C5C2DF}" srcOrd="0" destOrd="0" presId="urn:microsoft.com/office/officeart/2005/8/layout/hList1"/>
    <dgm:cxn modelId="{BF08B659-3789-4D0B-ABF5-5079B6221EC4}" type="presOf" srcId="{A944E4B4-4635-4679-BC4F-1ADA07994DA0}" destId="{1AB6A5E0-13D3-4E00-AA0C-033406928F7E}" srcOrd="0" destOrd="11" presId="urn:microsoft.com/office/officeart/2005/8/layout/hList1"/>
    <dgm:cxn modelId="{55829C7C-13C8-49C8-92D6-E7ACBA48EED4}" type="presOf" srcId="{D58D66A2-26E3-4369-A066-6BCB0B3F93F7}" destId="{1AB6A5E0-13D3-4E00-AA0C-033406928F7E}" srcOrd="0" destOrd="10" presId="urn:microsoft.com/office/officeart/2005/8/layout/hList1"/>
    <dgm:cxn modelId="{261CFE7D-8F56-4DB4-B6F9-707047037E98}" srcId="{02621B3E-29E9-439B-8037-63C1561D82E2}" destId="{81A049DA-B59A-4750-B955-11F481B10843}" srcOrd="8" destOrd="0" parTransId="{BF2B22B9-C9D2-4EDE-B926-B8BF1217F965}" sibTransId="{D4F2564E-9C92-45E1-9495-C7B6FDB591DB}"/>
    <dgm:cxn modelId="{94CB597F-41C1-46A8-B899-B0B2C32C6C2D}" srcId="{02621B3E-29E9-439B-8037-63C1561D82E2}" destId="{C2477999-1BA3-417E-9E5D-F82E22D733F6}" srcOrd="4" destOrd="0" parTransId="{64621E02-08A1-4992-A4DD-7B1E7B726680}" sibTransId="{F94C5A44-4037-46A1-96C4-E526D5CB50F7}"/>
    <dgm:cxn modelId="{FFCC7E86-CBE5-4151-9010-72C676A4A252}" srcId="{02621B3E-29E9-439B-8037-63C1561D82E2}" destId="{88D3732A-1768-4E90-9C68-840E6F901550}" srcOrd="12" destOrd="0" parTransId="{46EC361E-33AA-444E-911C-CDE045DEB7B8}" sibTransId="{9A24B60A-5BD8-446F-8A2A-A352EB7D7B72}"/>
    <dgm:cxn modelId="{EC3B3599-EF87-4F8D-A987-FA3F30D55BEE}" type="presOf" srcId="{81A049DA-B59A-4750-B955-11F481B10843}" destId="{1AB6A5E0-13D3-4E00-AA0C-033406928F7E}" srcOrd="0" destOrd="8" presId="urn:microsoft.com/office/officeart/2005/8/layout/hList1"/>
    <dgm:cxn modelId="{9EC80C9C-7591-4919-8C97-E0A15DE18B81}" type="presOf" srcId="{E61DE9D6-456B-44F0-B314-7ACCEC9BDB33}" destId="{1AB6A5E0-13D3-4E00-AA0C-033406928F7E}" srcOrd="0" destOrd="7" presId="urn:microsoft.com/office/officeart/2005/8/layout/hList1"/>
    <dgm:cxn modelId="{E68645A3-8D42-4771-96AA-B38982E59D89}" srcId="{02621B3E-29E9-439B-8037-63C1561D82E2}" destId="{0BBDCCB4-5A71-4CB7-A8A6-B4D457577947}" srcOrd="2" destOrd="0" parTransId="{BC59F433-2C11-42A6-BCFB-F07BD92C59BB}" sibTransId="{FF7268AB-7EBF-4DCF-98F4-B9A3160AA5A9}"/>
    <dgm:cxn modelId="{FBD583A6-68A0-44FC-AAF0-C652F1D364C7}" type="presOf" srcId="{59733B18-23E3-433C-A3AB-1374DDBD53EE}" destId="{1AB6A5E0-13D3-4E00-AA0C-033406928F7E}" srcOrd="0" destOrd="5" presId="urn:microsoft.com/office/officeart/2005/8/layout/hList1"/>
    <dgm:cxn modelId="{D4CE7FB2-54F8-4B60-A2FC-0C8511FDC849}" srcId="{02621B3E-29E9-439B-8037-63C1561D82E2}" destId="{F996309C-D2B0-4317-94C8-ED4008EC373E}" srcOrd="6" destOrd="0" parTransId="{D7CB0EB4-CA63-4D57-ACE3-BEF0D574BFDD}" sibTransId="{F8EA65FF-5B71-4336-BB66-286D1B48E6AB}"/>
    <dgm:cxn modelId="{CA4067BC-D2F2-4D46-82BA-2FB489EEAD04}" type="presOf" srcId="{19A35244-825B-4BFB-8E08-5257886FF2BF}" destId="{1AB6A5E0-13D3-4E00-AA0C-033406928F7E}" srcOrd="0" destOrd="0" presId="urn:microsoft.com/office/officeart/2005/8/layout/hList1"/>
    <dgm:cxn modelId="{DC5770BE-76F0-4896-A482-689AAC62FFFC}" type="presOf" srcId="{88D3732A-1768-4E90-9C68-840E6F901550}" destId="{1AB6A5E0-13D3-4E00-AA0C-033406928F7E}" srcOrd="0" destOrd="12" presId="urn:microsoft.com/office/officeart/2005/8/layout/hList1"/>
    <dgm:cxn modelId="{F4847FC4-CD47-45DA-9C3E-4F70950102DE}" srcId="{02621B3E-29E9-439B-8037-63C1561D82E2}" destId="{E61DE9D6-456B-44F0-B314-7ACCEC9BDB33}" srcOrd="7" destOrd="0" parTransId="{CB11AA75-EABC-49FA-860B-3975E0BEB5E2}" sibTransId="{22EC0418-7A10-4D98-B459-CB3BDD224274}"/>
    <dgm:cxn modelId="{22ADD4C4-534F-4311-823E-A154D1DCFD90}" srcId="{02621B3E-29E9-439B-8037-63C1561D82E2}" destId="{A944E4B4-4635-4679-BC4F-1ADA07994DA0}" srcOrd="11" destOrd="0" parTransId="{D11A7C4B-9ADA-46B2-9ED8-0D6CC788E4E1}" sibTransId="{ACC75BED-2730-4928-B620-BFA15C44C0A8}"/>
    <dgm:cxn modelId="{2D79EDCF-968F-4688-9D76-BFB2D96D7C8F}" type="presOf" srcId="{F0DB4C98-83BF-4006-97D5-7C3AAD2F1858}" destId="{1AB6A5E0-13D3-4E00-AA0C-033406928F7E}" srcOrd="0" destOrd="3" presId="urn:microsoft.com/office/officeart/2005/8/layout/hList1"/>
    <dgm:cxn modelId="{8F5343D2-5D63-4DAD-81EA-6C4172B8E6A0}" type="presOf" srcId="{F996309C-D2B0-4317-94C8-ED4008EC373E}" destId="{1AB6A5E0-13D3-4E00-AA0C-033406928F7E}" srcOrd="0" destOrd="6" presId="urn:microsoft.com/office/officeart/2005/8/layout/hList1"/>
    <dgm:cxn modelId="{0216BAD6-0DDE-45DD-A4FE-B6FEEA4BCAC5}" srcId="{BFB34133-F2F8-4D0F-919A-5570BFFEC474}" destId="{02621B3E-29E9-439B-8037-63C1561D82E2}" srcOrd="0" destOrd="0" parTransId="{9D449FB9-90B5-46ED-A251-60D20597B725}" sibTransId="{E33D4C5B-AB14-424C-9BE6-FA546663E60C}"/>
    <dgm:cxn modelId="{A22905DD-8AEB-4AA7-BA65-48171BF08D14}" type="presOf" srcId="{350AF8C3-939D-4F61-8F70-F15FBCD8CD30}" destId="{1AB6A5E0-13D3-4E00-AA0C-033406928F7E}" srcOrd="0" destOrd="13" presId="urn:microsoft.com/office/officeart/2005/8/layout/hList1"/>
    <dgm:cxn modelId="{912603FE-F2D9-4D0B-AC27-DDC6110A6200}" type="presOf" srcId="{C8A6EFE0-57F8-4948-B431-5351418BCB79}" destId="{1AB6A5E0-13D3-4E00-AA0C-033406928F7E}" srcOrd="0" destOrd="9" presId="urn:microsoft.com/office/officeart/2005/8/layout/hList1"/>
    <dgm:cxn modelId="{A5EF5402-606D-4E46-94A4-D5CA7EC66383}" type="presParOf" srcId="{86815FE9-9765-4523-9A72-47FCC9C5C2DF}" destId="{4A45C479-8F43-407C-B081-B92474D3E1BA}" srcOrd="0" destOrd="0" presId="urn:microsoft.com/office/officeart/2005/8/layout/hList1"/>
    <dgm:cxn modelId="{C9F14BC1-9670-493D-8E45-785DE2EDF173}" type="presParOf" srcId="{4A45C479-8F43-407C-B081-B92474D3E1BA}" destId="{2191E515-3D97-40FF-B10A-386E15BAE92E}" srcOrd="0" destOrd="0" presId="urn:microsoft.com/office/officeart/2005/8/layout/hList1"/>
    <dgm:cxn modelId="{6490F69F-7D83-49CF-84C3-D49333E62325}" type="presParOf" srcId="{4A45C479-8F43-407C-B081-B92474D3E1BA}" destId="{1AB6A5E0-13D3-4E00-AA0C-033406928F7E}" srcOrd="1" destOrd="0" presId="urn:microsoft.com/office/officeart/2005/8/layout/hList1"/>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C46E6884-D882-4F39-8AC0-0682BA7CF96C}" type="doc">
      <dgm:prSet loTypeId="urn:microsoft.com/office/officeart/2005/8/layout/hProcess9" loCatId="process" qsTypeId="urn:microsoft.com/office/officeart/2005/8/quickstyle/simple1" qsCatId="simple" csTypeId="urn:microsoft.com/office/officeart/2005/8/colors/colorful1" csCatId="colorful" phldr="1"/>
      <dgm:spPr/>
      <dgm:t>
        <a:bodyPr/>
        <a:lstStyle/>
        <a:p>
          <a:endParaRPr lang="es-CO"/>
        </a:p>
      </dgm:t>
    </dgm:pt>
    <dgm:pt modelId="{57DDE3FA-D5D7-4ECA-A644-82987D6E29E7}">
      <dgm:prSet phldrT="[Texto]" custT="1"/>
      <dgm:spPr/>
      <dgm:t>
        <a:bodyPr/>
        <a:lstStyle/>
        <a:p>
          <a:r>
            <a:rPr lang="es-CO" sz="1600" dirty="0"/>
            <a:t>Oct. 22 /19</a:t>
          </a:r>
        </a:p>
        <a:p>
          <a:r>
            <a:rPr lang="es-CO" sz="1600" dirty="0"/>
            <a:t>Apertura del proceso contractual (8 empresas)</a:t>
          </a:r>
        </a:p>
      </dgm:t>
    </dgm:pt>
    <dgm:pt modelId="{E340FA25-9171-4FBE-AA13-0A9FE5B50F42}" type="parTrans" cxnId="{F6981EB0-7B12-4356-8708-C46F10434944}">
      <dgm:prSet/>
      <dgm:spPr/>
      <dgm:t>
        <a:bodyPr/>
        <a:lstStyle/>
        <a:p>
          <a:endParaRPr lang="es-CO" sz="2000"/>
        </a:p>
      </dgm:t>
    </dgm:pt>
    <dgm:pt modelId="{3F801642-9937-4DB1-A8AA-8C0E1332EE17}" type="sibTrans" cxnId="{F6981EB0-7B12-4356-8708-C46F10434944}">
      <dgm:prSet/>
      <dgm:spPr/>
      <dgm:t>
        <a:bodyPr/>
        <a:lstStyle/>
        <a:p>
          <a:endParaRPr lang="es-CO" sz="2000"/>
        </a:p>
      </dgm:t>
    </dgm:pt>
    <dgm:pt modelId="{E86CB525-88F5-4ED6-8306-BCC3729B73C7}">
      <dgm:prSet phldrT="[Texto]" custT="1"/>
      <dgm:spPr/>
      <dgm:t>
        <a:bodyPr/>
        <a:lstStyle/>
        <a:p>
          <a:r>
            <a:rPr lang="es-CO" sz="2000" dirty="0"/>
            <a:t>Nov. 14/19 </a:t>
          </a:r>
        </a:p>
        <a:p>
          <a:r>
            <a:rPr lang="es-CO" sz="2000" dirty="0"/>
            <a:t>Adjudicación del contrato</a:t>
          </a:r>
        </a:p>
      </dgm:t>
    </dgm:pt>
    <dgm:pt modelId="{0918BD68-F482-4D82-B2B3-ED4B09F9C8AC}" type="parTrans" cxnId="{3A277B83-65E2-47DE-89F7-D5BCAAD42B37}">
      <dgm:prSet/>
      <dgm:spPr/>
      <dgm:t>
        <a:bodyPr/>
        <a:lstStyle/>
        <a:p>
          <a:endParaRPr lang="es-CO" sz="2000"/>
        </a:p>
      </dgm:t>
    </dgm:pt>
    <dgm:pt modelId="{7A36E1EC-DB08-4DDC-A165-E38514C5C10F}" type="sibTrans" cxnId="{3A277B83-65E2-47DE-89F7-D5BCAAD42B37}">
      <dgm:prSet/>
      <dgm:spPr/>
      <dgm:t>
        <a:bodyPr/>
        <a:lstStyle/>
        <a:p>
          <a:endParaRPr lang="es-CO" sz="2000"/>
        </a:p>
      </dgm:t>
    </dgm:pt>
    <dgm:pt modelId="{195DBC6A-BF58-444D-BA71-587B88F9D048}">
      <dgm:prSet phldrT="[Texto]" custT="1"/>
      <dgm:spPr/>
      <dgm:t>
        <a:bodyPr/>
        <a:lstStyle/>
        <a:p>
          <a:r>
            <a:rPr lang="es-CO" sz="2000" dirty="0"/>
            <a:t>Nov. 26 /19</a:t>
          </a:r>
        </a:p>
        <a:p>
          <a:r>
            <a:rPr lang="es-CO" sz="2000" dirty="0"/>
            <a:t>Ene. 22/19</a:t>
          </a:r>
        </a:p>
        <a:p>
          <a:r>
            <a:rPr lang="es-CO" sz="2000" dirty="0"/>
            <a:t>Ejecución contractual</a:t>
          </a:r>
        </a:p>
      </dgm:t>
    </dgm:pt>
    <dgm:pt modelId="{76D9EF39-F5C2-4944-9D2A-5EEC4C7DA542}" type="parTrans" cxnId="{A1215DE0-D0B7-43F5-A181-71A3BC2978D1}">
      <dgm:prSet/>
      <dgm:spPr/>
      <dgm:t>
        <a:bodyPr/>
        <a:lstStyle/>
        <a:p>
          <a:endParaRPr lang="es-CO" sz="2000"/>
        </a:p>
      </dgm:t>
    </dgm:pt>
    <dgm:pt modelId="{28A032D2-C916-4F3A-89CE-CC8A738ACCC3}" type="sibTrans" cxnId="{A1215DE0-D0B7-43F5-A181-71A3BC2978D1}">
      <dgm:prSet/>
      <dgm:spPr/>
      <dgm:t>
        <a:bodyPr/>
        <a:lstStyle/>
        <a:p>
          <a:endParaRPr lang="es-CO" sz="2000"/>
        </a:p>
      </dgm:t>
    </dgm:pt>
    <dgm:pt modelId="{A39CB867-A8BF-49B5-B405-0F20C86D9C1D}">
      <dgm:prSet custT="1"/>
      <dgm:spPr/>
      <dgm:t>
        <a:bodyPr/>
        <a:lstStyle/>
        <a:p>
          <a:r>
            <a:rPr lang="es-CO" sz="2000" dirty="0"/>
            <a:t>Feb-Mar/20 </a:t>
          </a:r>
        </a:p>
        <a:p>
          <a:r>
            <a:rPr lang="es-CO" sz="2000" dirty="0"/>
            <a:t>Auditoría</a:t>
          </a:r>
        </a:p>
      </dgm:t>
    </dgm:pt>
    <dgm:pt modelId="{C9F4D7D8-21C4-4E7E-8D52-4C1AB420C4E8}" type="parTrans" cxnId="{AAC21ACB-898C-4239-B751-D66D4D756E3C}">
      <dgm:prSet/>
      <dgm:spPr/>
      <dgm:t>
        <a:bodyPr/>
        <a:lstStyle/>
        <a:p>
          <a:endParaRPr lang="es-CO"/>
        </a:p>
      </dgm:t>
    </dgm:pt>
    <dgm:pt modelId="{F92392EF-17EF-4881-B4DE-642FE5BCE0C5}" type="sibTrans" cxnId="{AAC21ACB-898C-4239-B751-D66D4D756E3C}">
      <dgm:prSet/>
      <dgm:spPr/>
      <dgm:t>
        <a:bodyPr/>
        <a:lstStyle/>
        <a:p>
          <a:endParaRPr lang="es-CO"/>
        </a:p>
      </dgm:t>
    </dgm:pt>
    <dgm:pt modelId="{4ADC5D76-2ABD-4A43-B7C1-B1C8F45D3C86}">
      <dgm:prSet/>
      <dgm:spPr/>
      <dgm:t>
        <a:bodyPr/>
        <a:lstStyle/>
        <a:p>
          <a:r>
            <a:rPr lang="es-CO" dirty="0"/>
            <a:t>Abr./20</a:t>
          </a:r>
        </a:p>
        <a:p>
          <a:r>
            <a:rPr lang="es-CO" dirty="0"/>
            <a:t>Socialización Directivos</a:t>
          </a:r>
        </a:p>
      </dgm:t>
    </dgm:pt>
    <dgm:pt modelId="{2B30CC3F-3F33-494C-96C8-D50305246BEB}" type="parTrans" cxnId="{0B222509-9C41-4B0B-9CD8-CDFAAFF844B5}">
      <dgm:prSet/>
      <dgm:spPr/>
      <dgm:t>
        <a:bodyPr/>
        <a:lstStyle/>
        <a:p>
          <a:endParaRPr lang="es-CO"/>
        </a:p>
      </dgm:t>
    </dgm:pt>
    <dgm:pt modelId="{742BC28B-BF3D-4520-BAA6-348BBCEB0872}" type="sibTrans" cxnId="{0B222509-9C41-4B0B-9CD8-CDFAAFF844B5}">
      <dgm:prSet/>
      <dgm:spPr/>
      <dgm:t>
        <a:bodyPr/>
        <a:lstStyle/>
        <a:p>
          <a:endParaRPr lang="es-CO"/>
        </a:p>
      </dgm:t>
    </dgm:pt>
    <dgm:pt modelId="{2575913C-FD1A-40FD-84BE-480D482AF92B}">
      <dgm:prSet/>
      <dgm:spPr>
        <a:solidFill>
          <a:srgbClr val="3366FF"/>
        </a:solidFill>
      </dgm:spPr>
      <dgm:t>
        <a:bodyPr/>
        <a:lstStyle/>
        <a:p>
          <a:r>
            <a:rPr lang="es-CO" dirty="0"/>
            <a:t>May-Jul/20</a:t>
          </a:r>
        </a:p>
        <a:p>
          <a:r>
            <a:rPr lang="es-CO" dirty="0"/>
            <a:t>Plan de Acción</a:t>
          </a:r>
        </a:p>
      </dgm:t>
    </dgm:pt>
    <dgm:pt modelId="{D98F1B3A-1D6F-4DEB-8D9F-BC8B04992F17}" type="parTrans" cxnId="{867D4873-A05E-41C1-AD20-C4BA725FB114}">
      <dgm:prSet/>
      <dgm:spPr/>
      <dgm:t>
        <a:bodyPr/>
        <a:lstStyle/>
        <a:p>
          <a:endParaRPr lang="es-CO"/>
        </a:p>
      </dgm:t>
    </dgm:pt>
    <dgm:pt modelId="{B0BBAAC9-619D-4F9D-95D4-1A8BB00487EA}" type="sibTrans" cxnId="{867D4873-A05E-41C1-AD20-C4BA725FB114}">
      <dgm:prSet/>
      <dgm:spPr/>
      <dgm:t>
        <a:bodyPr/>
        <a:lstStyle/>
        <a:p>
          <a:endParaRPr lang="es-CO"/>
        </a:p>
      </dgm:t>
    </dgm:pt>
    <dgm:pt modelId="{A9EAB80E-818B-4447-91CC-B018166EDD39}" type="pres">
      <dgm:prSet presAssocID="{C46E6884-D882-4F39-8AC0-0682BA7CF96C}" presName="CompostProcess" presStyleCnt="0">
        <dgm:presLayoutVars>
          <dgm:dir/>
          <dgm:resizeHandles val="exact"/>
        </dgm:presLayoutVars>
      </dgm:prSet>
      <dgm:spPr/>
    </dgm:pt>
    <dgm:pt modelId="{D30BF59C-516A-4BA2-BCED-AB876DC7B098}" type="pres">
      <dgm:prSet presAssocID="{C46E6884-D882-4F39-8AC0-0682BA7CF96C}" presName="arrow" presStyleLbl="bgShp" presStyleIdx="0" presStyleCnt="1"/>
      <dgm:spPr/>
    </dgm:pt>
    <dgm:pt modelId="{785C87C7-BBD0-49CB-A66B-396D7588C735}" type="pres">
      <dgm:prSet presAssocID="{C46E6884-D882-4F39-8AC0-0682BA7CF96C}" presName="linearProcess" presStyleCnt="0"/>
      <dgm:spPr/>
    </dgm:pt>
    <dgm:pt modelId="{AC3665B0-3873-4017-8D82-ECED9FF41FAA}" type="pres">
      <dgm:prSet presAssocID="{57DDE3FA-D5D7-4ECA-A644-82987D6E29E7}" presName="textNode" presStyleLbl="node1" presStyleIdx="0" presStyleCnt="6" custScaleX="114366">
        <dgm:presLayoutVars>
          <dgm:bulletEnabled val="1"/>
        </dgm:presLayoutVars>
      </dgm:prSet>
      <dgm:spPr/>
    </dgm:pt>
    <dgm:pt modelId="{0632916A-F042-4267-B34E-4689BD217A5D}" type="pres">
      <dgm:prSet presAssocID="{3F801642-9937-4DB1-A8AA-8C0E1332EE17}" presName="sibTrans" presStyleCnt="0"/>
      <dgm:spPr/>
    </dgm:pt>
    <dgm:pt modelId="{710DA10B-8F54-4848-8EF8-C869AE86D519}" type="pres">
      <dgm:prSet presAssocID="{E86CB525-88F5-4ED6-8306-BCC3729B73C7}" presName="textNode" presStyleLbl="node1" presStyleIdx="1" presStyleCnt="6">
        <dgm:presLayoutVars>
          <dgm:bulletEnabled val="1"/>
        </dgm:presLayoutVars>
      </dgm:prSet>
      <dgm:spPr/>
    </dgm:pt>
    <dgm:pt modelId="{C048D579-DD6D-433A-8C18-18CDB90541A9}" type="pres">
      <dgm:prSet presAssocID="{7A36E1EC-DB08-4DDC-A165-E38514C5C10F}" presName="sibTrans" presStyleCnt="0"/>
      <dgm:spPr/>
    </dgm:pt>
    <dgm:pt modelId="{A4CBE53B-2FA0-4F7A-8D54-BBC1BAC7FF17}" type="pres">
      <dgm:prSet presAssocID="{195DBC6A-BF58-444D-BA71-587B88F9D048}" presName="textNode" presStyleLbl="node1" presStyleIdx="2" presStyleCnt="6" custScaleY="123641">
        <dgm:presLayoutVars>
          <dgm:bulletEnabled val="1"/>
        </dgm:presLayoutVars>
      </dgm:prSet>
      <dgm:spPr/>
    </dgm:pt>
    <dgm:pt modelId="{2DAC0E69-6CA4-4D1B-A522-37CF55DDD9D2}" type="pres">
      <dgm:prSet presAssocID="{28A032D2-C916-4F3A-89CE-CC8A738ACCC3}" presName="sibTrans" presStyleCnt="0"/>
      <dgm:spPr/>
    </dgm:pt>
    <dgm:pt modelId="{080A17B9-4824-40B1-93BC-9142837B7521}" type="pres">
      <dgm:prSet presAssocID="{A39CB867-A8BF-49B5-B405-0F20C86D9C1D}" presName="textNode" presStyleLbl="node1" presStyleIdx="3" presStyleCnt="6">
        <dgm:presLayoutVars>
          <dgm:bulletEnabled val="1"/>
        </dgm:presLayoutVars>
      </dgm:prSet>
      <dgm:spPr/>
    </dgm:pt>
    <dgm:pt modelId="{267206F6-8084-4D36-9066-FFBF24377D35}" type="pres">
      <dgm:prSet presAssocID="{F92392EF-17EF-4881-B4DE-642FE5BCE0C5}" presName="sibTrans" presStyleCnt="0"/>
      <dgm:spPr/>
    </dgm:pt>
    <dgm:pt modelId="{BDD3EDCB-E130-4F60-B912-E09D86E9B7B7}" type="pres">
      <dgm:prSet presAssocID="{4ADC5D76-2ABD-4A43-B7C1-B1C8F45D3C86}" presName="textNode" presStyleLbl="node1" presStyleIdx="4" presStyleCnt="6">
        <dgm:presLayoutVars>
          <dgm:bulletEnabled val="1"/>
        </dgm:presLayoutVars>
      </dgm:prSet>
      <dgm:spPr/>
    </dgm:pt>
    <dgm:pt modelId="{09D8DFD3-DCA8-41A7-93AA-66235E5C80C9}" type="pres">
      <dgm:prSet presAssocID="{742BC28B-BF3D-4520-BAA6-348BBCEB0872}" presName="sibTrans" presStyleCnt="0"/>
      <dgm:spPr/>
    </dgm:pt>
    <dgm:pt modelId="{A971C2EC-6DEA-45B5-A632-2B738FDE6AF1}" type="pres">
      <dgm:prSet presAssocID="{2575913C-FD1A-40FD-84BE-480D482AF92B}" presName="textNode" presStyleLbl="node1" presStyleIdx="5" presStyleCnt="6">
        <dgm:presLayoutVars>
          <dgm:bulletEnabled val="1"/>
        </dgm:presLayoutVars>
      </dgm:prSet>
      <dgm:spPr/>
    </dgm:pt>
  </dgm:ptLst>
  <dgm:cxnLst>
    <dgm:cxn modelId="{0B222509-9C41-4B0B-9CD8-CDFAAFF844B5}" srcId="{C46E6884-D882-4F39-8AC0-0682BA7CF96C}" destId="{4ADC5D76-2ABD-4A43-B7C1-B1C8F45D3C86}" srcOrd="4" destOrd="0" parTransId="{2B30CC3F-3F33-494C-96C8-D50305246BEB}" sibTransId="{742BC28B-BF3D-4520-BAA6-348BBCEB0872}"/>
    <dgm:cxn modelId="{A973220A-1C66-4CC4-83D4-501C69D318A9}" type="presOf" srcId="{2575913C-FD1A-40FD-84BE-480D482AF92B}" destId="{A971C2EC-6DEA-45B5-A632-2B738FDE6AF1}" srcOrd="0" destOrd="0" presId="urn:microsoft.com/office/officeart/2005/8/layout/hProcess9"/>
    <dgm:cxn modelId="{867D4873-A05E-41C1-AD20-C4BA725FB114}" srcId="{C46E6884-D882-4F39-8AC0-0682BA7CF96C}" destId="{2575913C-FD1A-40FD-84BE-480D482AF92B}" srcOrd="5" destOrd="0" parTransId="{D98F1B3A-1D6F-4DEB-8D9F-BC8B04992F17}" sibTransId="{B0BBAAC9-619D-4F9D-95D4-1A8BB00487EA}"/>
    <dgm:cxn modelId="{815A0875-E2C3-454A-AA2D-39B0B9D410B0}" type="presOf" srcId="{C46E6884-D882-4F39-8AC0-0682BA7CF96C}" destId="{A9EAB80E-818B-4447-91CC-B018166EDD39}" srcOrd="0" destOrd="0" presId="urn:microsoft.com/office/officeart/2005/8/layout/hProcess9"/>
    <dgm:cxn modelId="{3A277B83-65E2-47DE-89F7-D5BCAAD42B37}" srcId="{C46E6884-D882-4F39-8AC0-0682BA7CF96C}" destId="{E86CB525-88F5-4ED6-8306-BCC3729B73C7}" srcOrd="1" destOrd="0" parTransId="{0918BD68-F482-4D82-B2B3-ED4B09F9C8AC}" sibTransId="{7A36E1EC-DB08-4DDC-A165-E38514C5C10F}"/>
    <dgm:cxn modelId="{0ABF498D-A210-4E15-AEBD-4A49A20005C6}" type="presOf" srcId="{A39CB867-A8BF-49B5-B405-0F20C86D9C1D}" destId="{080A17B9-4824-40B1-93BC-9142837B7521}" srcOrd="0" destOrd="0" presId="urn:microsoft.com/office/officeart/2005/8/layout/hProcess9"/>
    <dgm:cxn modelId="{43541BA2-B357-4D13-B82C-D6DDBE49F0BB}" type="presOf" srcId="{E86CB525-88F5-4ED6-8306-BCC3729B73C7}" destId="{710DA10B-8F54-4848-8EF8-C869AE86D519}" srcOrd="0" destOrd="0" presId="urn:microsoft.com/office/officeart/2005/8/layout/hProcess9"/>
    <dgm:cxn modelId="{F6981EB0-7B12-4356-8708-C46F10434944}" srcId="{C46E6884-D882-4F39-8AC0-0682BA7CF96C}" destId="{57DDE3FA-D5D7-4ECA-A644-82987D6E29E7}" srcOrd="0" destOrd="0" parTransId="{E340FA25-9171-4FBE-AA13-0A9FE5B50F42}" sibTransId="{3F801642-9937-4DB1-A8AA-8C0E1332EE17}"/>
    <dgm:cxn modelId="{0E7C04BB-FE53-493C-9776-D357DF77BD90}" type="presOf" srcId="{195DBC6A-BF58-444D-BA71-587B88F9D048}" destId="{A4CBE53B-2FA0-4F7A-8D54-BBC1BAC7FF17}" srcOrd="0" destOrd="0" presId="urn:microsoft.com/office/officeart/2005/8/layout/hProcess9"/>
    <dgm:cxn modelId="{AAC21ACB-898C-4239-B751-D66D4D756E3C}" srcId="{C46E6884-D882-4F39-8AC0-0682BA7CF96C}" destId="{A39CB867-A8BF-49B5-B405-0F20C86D9C1D}" srcOrd="3" destOrd="0" parTransId="{C9F4D7D8-21C4-4E7E-8D52-4C1AB420C4E8}" sibTransId="{F92392EF-17EF-4881-B4DE-642FE5BCE0C5}"/>
    <dgm:cxn modelId="{A1215DE0-D0B7-43F5-A181-71A3BC2978D1}" srcId="{C46E6884-D882-4F39-8AC0-0682BA7CF96C}" destId="{195DBC6A-BF58-444D-BA71-587B88F9D048}" srcOrd="2" destOrd="0" parTransId="{76D9EF39-F5C2-4944-9D2A-5EEC4C7DA542}" sibTransId="{28A032D2-C916-4F3A-89CE-CC8A738ACCC3}"/>
    <dgm:cxn modelId="{28FCD7E5-F641-4290-85CB-8BEC924F941A}" type="presOf" srcId="{57DDE3FA-D5D7-4ECA-A644-82987D6E29E7}" destId="{AC3665B0-3873-4017-8D82-ECED9FF41FAA}" srcOrd="0" destOrd="0" presId="urn:microsoft.com/office/officeart/2005/8/layout/hProcess9"/>
    <dgm:cxn modelId="{2A481DFB-6A2C-4C52-AA4F-57BC7F1DCB56}" type="presOf" srcId="{4ADC5D76-2ABD-4A43-B7C1-B1C8F45D3C86}" destId="{BDD3EDCB-E130-4F60-B912-E09D86E9B7B7}" srcOrd="0" destOrd="0" presId="urn:microsoft.com/office/officeart/2005/8/layout/hProcess9"/>
    <dgm:cxn modelId="{536C32EE-DCBE-43D5-A52D-8B5AEBC59F84}" type="presParOf" srcId="{A9EAB80E-818B-4447-91CC-B018166EDD39}" destId="{D30BF59C-516A-4BA2-BCED-AB876DC7B098}" srcOrd="0" destOrd="0" presId="urn:microsoft.com/office/officeart/2005/8/layout/hProcess9"/>
    <dgm:cxn modelId="{2FEAD5C9-1B97-4131-9435-ADE718CC6570}" type="presParOf" srcId="{A9EAB80E-818B-4447-91CC-B018166EDD39}" destId="{785C87C7-BBD0-49CB-A66B-396D7588C735}" srcOrd="1" destOrd="0" presId="urn:microsoft.com/office/officeart/2005/8/layout/hProcess9"/>
    <dgm:cxn modelId="{E63A04E5-9C2D-4552-9D24-0532BAB4CA7E}" type="presParOf" srcId="{785C87C7-BBD0-49CB-A66B-396D7588C735}" destId="{AC3665B0-3873-4017-8D82-ECED9FF41FAA}" srcOrd="0" destOrd="0" presId="urn:microsoft.com/office/officeart/2005/8/layout/hProcess9"/>
    <dgm:cxn modelId="{48F888A0-8A10-4B0D-9A21-3B910C12D282}" type="presParOf" srcId="{785C87C7-BBD0-49CB-A66B-396D7588C735}" destId="{0632916A-F042-4267-B34E-4689BD217A5D}" srcOrd="1" destOrd="0" presId="urn:microsoft.com/office/officeart/2005/8/layout/hProcess9"/>
    <dgm:cxn modelId="{EE53946C-DDCF-412B-BE86-5430DD32609F}" type="presParOf" srcId="{785C87C7-BBD0-49CB-A66B-396D7588C735}" destId="{710DA10B-8F54-4848-8EF8-C869AE86D519}" srcOrd="2" destOrd="0" presId="urn:microsoft.com/office/officeart/2005/8/layout/hProcess9"/>
    <dgm:cxn modelId="{6428E580-A2DB-4A5B-A328-29608AD9B9E8}" type="presParOf" srcId="{785C87C7-BBD0-49CB-A66B-396D7588C735}" destId="{C048D579-DD6D-433A-8C18-18CDB90541A9}" srcOrd="3" destOrd="0" presId="urn:microsoft.com/office/officeart/2005/8/layout/hProcess9"/>
    <dgm:cxn modelId="{D3F0E6E1-B370-4996-A0A5-11BF6DEE9C9B}" type="presParOf" srcId="{785C87C7-BBD0-49CB-A66B-396D7588C735}" destId="{A4CBE53B-2FA0-4F7A-8D54-BBC1BAC7FF17}" srcOrd="4" destOrd="0" presId="urn:microsoft.com/office/officeart/2005/8/layout/hProcess9"/>
    <dgm:cxn modelId="{53FEF78F-ADB4-4910-9F3B-CA8F3B613796}" type="presParOf" srcId="{785C87C7-BBD0-49CB-A66B-396D7588C735}" destId="{2DAC0E69-6CA4-4D1B-A522-37CF55DDD9D2}" srcOrd="5" destOrd="0" presId="urn:microsoft.com/office/officeart/2005/8/layout/hProcess9"/>
    <dgm:cxn modelId="{6F685D32-0E93-4089-9AFD-4B08BC7FCAB3}" type="presParOf" srcId="{785C87C7-BBD0-49CB-A66B-396D7588C735}" destId="{080A17B9-4824-40B1-93BC-9142837B7521}" srcOrd="6" destOrd="0" presId="urn:microsoft.com/office/officeart/2005/8/layout/hProcess9"/>
    <dgm:cxn modelId="{3E0A8836-938F-4423-91F1-9049A9DB75C4}" type="presParOf" srcId="{785C87C7-BBD0-49CB-A66B-396D7588C735}" destId="{267206F6-8084-4D36-9066-FFBF24377D35}" srcOrd="7" destOrd="0" presId="urn:microsoft.com/office/officeart/2005/8/layout/hProcess9"/>
    <dgm:cxn modelId="{9913A642-8A93-43CD-9391-CFD9A64CA54D}" type="presParOf" srcId="{785C87C7-BBD0-49CB-A66B-396D7588C735}" destId="{BDD3EDCB-E130-4F60-B912-E09D86E9B7B7}" srcOrd="8" destOrd="0" presId="urn:microsoft.com/office/officeart/2005/8/layout/hProcess9"/>
    <dgm:cxn modelId="{C1593B9C-AFB6-467F-A787-1DA6257A7D87}" type="presParOf" srcId="{785C87C7-BBD0-49CB-A66B-396D7588C735}" destId="{09D8DFD3-DCA8-41A7-93AA-66235E5C80C9}" srcOrd="9" destOrd="0" presId="urn:microsoft.com/office/officeart/2005/8/layout/hProcess9"/>
    <dgm:cxn modelId="{DB8C68F7-6F33-4814-B05B-DFA49C492B20}" type="presParOf" srcId="{785C87C7-BBD0-49CB-A66B-396D7588C735}" destId="{A971C2EC-6DEA-45B5-A632-2B738FDE6AF1}" srcOrd="10"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D64982BB-E61A-430D-BD5F-5EFE65ADDDAA}" type="doc">
      <dgm:prSet loTypeId="urn:microsoft.com/office/officeart/2005/8/layout/hList9" loCatId="list" qsTypeId="urn:microsoft.com/office/officeart/2005/8/quickstyle/simple2" qsCatId="simple" csTypeId="urn:microsoft.com/office/officeart/2005/8/colors/colorful5" csCatId="colorful" phldr="1"/>
      <dgm:spPr/>
      <dgm:t>
        <a:bodyPr/>
        <a:lstStyle/>
        <a:p>
          <a:endParaRPr lang="es-CO"/>
        </a:p>
      </dgm:t>
    </dgm:pt>
    <dgm:pt modelId="{20A93DD7-84B5-4B46-9E49-CF6D49842ECD}">
      <dgm:prSet phldrT="[Texto]" custT="1"/>
      <dgm:spPr/>
      <dgm:t>
        <a:bodyPr/>
        <a:lstStyle/>
        <a:p>
          <a:r>
            <a:rPr lang="es-CO" sz="2000" dirty="0"/>
            <a:t>Nov. 2019</a:t>
          </a:r>
        </a:p>
      </dgm:t>
    </dgm:pt>
    <dgm:pt modelId="{D590DE2A-1F80-416B-86CE-DBE99DB0440A}" type="parTrans" cxnId="{BAF4BBB2-3754-48D0-9AB6-60979EE3BDF8}">
      <dgm:prSet/>
      <dgm:spPr/>
      <dgm:t>
        <a:bodyPr/>
        <a:lstStyle/>
        <a:p>
          <a:endParaRPr lang="es-CO" sz="2000"/>
        </a:p>
      </dgm:t>
    </dgm:pt>
    <dgm:pt modelId="{0371D2F9-88F7-4906-A0ED-5B3BDC185A33}" type="sibTrans" cxnId="{BAF4BBB2-3754-48D0-9AB6-60979EE3BDF8}">
      <dgm:prSet/>
      <dgm:spPr/>
      <dgm:t>
        <a:bodyPr/>
        <a:lstStyle/>
        <a:p>
          <a:endParaRPr lang="es-CO" sz="2000"/>
        </a:p>
      </dgm:t>
    </dgm:pt>
    <dgm:pt modelId="{640F70CC-DC8B-49BE-B242-22D9EC5CFB7C}">
      <dgm:prSet phldrT="[Texto]" custT="1"/>
      <dgm:spPr/>
      <dgm:t>
        <a:bodyPr/>
        <a:lstStyle/>
        <a:p>
          <a:r>
            <a:rPr lang="es-CO" sz="2000"/>
            <a:t>Descarga y Digitalización de FMI</a:t>
          </a:r>
          <a:endParaRPr lang="es-CO" sz="2000" dirty="0"/>
        </a:p>
      </dgm:t>
    </dgm:pt>
    <dgm:pt modelId="{1382488F-1708-4C89-AEBA-E23AB3F42947}" type="parTrans" cxnId="{04DD26D6-EC7C-40E4-9071-0DDCB3011CEF}">
      <dgm:prSet/>
      <dgm:spPr/>
      <dgm:t>
        <a:bodyPr/>
        <a:lstStyle/>
        <a:p>
          <a:endParaRPr lang="es-CO" sz="2000"/>
        </a:p>
      </dgm:t>
    </dgm:pt>
    <dgm:pt modelId="{EE91EC71-B6D5-4338-9475-96EA2A45CE57}" type="sibTrans" cxnId="{04DD26D6-EC7C-40E4-9071-0DDCB3011CEF}">
      <dgm:prSet/>
      <dgm:spPr/>
      <dgm:t>
        <a:bodyPr/>
        <a:lstStyle/>
        <a:p>
          <a:endParaRPr lang="es-CO" sz="2000"/>
        </a:p>
      </dgm:t>
    </dgm:pt>
    <dgm:pt modelId="{9BEB1D32-D5BE-43B0-A170-4EA54827050F}">
      <dgm:prSet phldrT="[Texto]" custT="1"/>
      <dgm:spPr/>
      <dgm:t>
        <a:bodyPr/>
        <a:lstStyle/>
        <a:p>
          <a:r>
            <a:rPr lang="es-CO" sz="2000"/>
            <a:t>1 Semana</a:t>
          </a:r>
          <a:endParaRPr lang="es-CO" sz="2000" dirty="0"/>
        </a:p>
      </dgm:t>
    </dgm:pt>
    <dgm:pt modelId="{BF01E17C-286E-4D63-9141-1D398454697F}" type="parTrans" cxnId="{A73C1E19-F2BB-4A77-890A-BD98626BBB12}">
      <dgm:prSet/>
      <dgm:spPr/>
      <dgm:t>
        <a:bodyPr/>
        <a:lstStyle/>
        <a:p>
          <a:endParaRPr lang="es-CO" sz="2000"/>
        </a:p>
      </dgm:t>
    </dgm:pt>
    <dgm:pt modelId="{72F80DAC-A5E0-4E96-A7F4-F8446C5F4199}" type="sibTrans" cxnId="{A73C1E19-F2BB-4A77-890A-BD98626BBB12}">
      <dgm:prSet/>
      <dgm:spPr/>
      <dgm:t>
        <a:bodyPr/>
        <a:lstStyle/>
        <a:p>
          <a:endParaRPr lang="es-CO" sz="2000"/>
        </a:p>
      </dgm:t>
    </dgm:pt>
    <dgm:pt modelId="{58F452E7-B981-44C8-A9A0-2FD44D08B99E}">
      <dgm:prSet phldrT="[Texto]" custT="1"/>
      <dgm:spPr>
        <a:solidFill>
          <a:srgbClr val="92D050"/>
        </a:solidFill>
      </dgm:spPr>
      <dgm:t>
        <a:bodyPr/>
        <a:lstStyle/>
        <a:p>
          <a:r>
            <a:rPr lang="es-CO" sz="2000" dirty="0"/>
            <a:t>Dic.2019-Ene.2020</a:t>
          </a:r>
        </a:p>
      </dgm:t>
    </dgm:pt>
    <dgm:pt modelId="{CA15DE82-122A-42AE-87BF-599E1CF84689}" type="parTrans" cxnId="{27637815-DDE9-459C-ACD8-B4749FAAB096}">
      <dgm:prSet/>
      <dgm:spPr/>
      <dgm:t>
        <a:bodyPr/>
        <a:lstStyle/>
        <a:p>
          <a:endParaRPr lang="es-CO" sz="2000"/>
        </a:p>
      </dgm:t>
    </dgm:pt>
    <dgm:pt modelId="{3D93B702-8882-45A4-BB9E-959F76EF6818}" type="sibTrans" cxnId="{27637815-DDE9-459C-ACD8-B4749FAAB096}">
      <dgm:prSet/>
      <dgm:spPr/>
      <dgm:t>
        <a:bodyPr/>
        <a:lstStyle/>
        <a:p>
          <a:endParaRPr lang="es-CO" sz="2000"/>
        </a:p>
      </dgm:t>
    </dgm:pt>
    <dgm:pt modelId="{8968C263-B52A-45D6-A979-7CE8A16E8154}">
      <dgm:prSet phldrT="[Texto]" custT="1"/>
      <dgm:spPr/>
      <dgm:t>
        <a:bodyPr/>
        <a:lstStyle/>
        <a:p>
          <a:r>
            <a:rPr lang="es-CO" sz="2000"/>
            <a:t>Análisis FMI</a:t>
          </a:r>
          <a:endParaRPr lang="es-CO" sz="2000" dirty="0"/>
        </a:p>
      </dgm:t>
    </dgm:pt>
    <dgm:pt modelId="{CBD22053-073D-4764-93F7-74D57534D609}" type="parTrans" cxnId="{5F12D6B2-65AA-49F4-A21D-B1CDA713DAC4}">
      <dgm:prSet/>
      <dgm:spPr/>
      <dgm:t>
        <a:bodyPr/>
        <a:lstStyle/>
        <a:p>
          <a:endParaRPr lang="es-CO" sz="2000"/>
        </a:p>
      </dgm:t>
    </dgm:pt>
    <dgm:pt modelId="{D8B5C1FB-0BDD-4BA1-A549-63E3B5F99378}" type="sibTrans" cxnId="{5F12D6B2-65AA-49F4-A21D-B1CDA713DAC4}">
      <dgm:prSet/>
      <dgm:spPr/>
      <dgm:t>
        <a:bodyPr/>
        <a:lstStyle/>
        <a:p>
          <a:endParaRPr lang="es-CO" sz="2000"/>
        </a:p>
      </dgm:t>
    </dgm:pt>
    <dgm:pt modelId="{1F79C3FB-4C64-4A53-92F0-AEFCBE18F5D8}">
      <dgm:prSet phldrT="[Texto]" custT="1"/>
      <dgm:spPr/>
      <dgm:t>
        <a:bodyPr/>
        <a:lstStyle/>
        <a:p>
          <a:r>
            <a:rPr lang="es-CO" sz="2000"/>
            <a:t>2 Meses </a:t>
          </a:r>
          <a:endParaRPr lang="es-CO" sz="2000" dirty="0"/>
        </a:p>
      </dgm:t>
    </dgm:pt>
    <dgm:pt modelId="{2EEFF6F6-6C36-45ED-BFED-F7B93F7A00E5}" type="parTrans" cxnId="{409A5C12-9762-4619-AAFD-B04E2AEFDE98}">
      <dgm:prSet/>
      <dgm:spPr/>
      <dgm:t>
        <a:bodyPr/>
        <a:lstStyle/>
        <a:p>
          <a:endParaRPr lang="es-CO" sz="2000"/>
        </a:p>
      </dgm:t>
    </dgm:pt>
    <dgm:pt modelId="{168ACA14-1D72-4EC0-A97C-689997E5B1BB}" type="sibTrans" cxnId="{409A5C12-9762-4619-AAFD-B04E2AEFDE98}">
      <dgm:prSet/>
      <dgm:spPr/>
      <dgm:t>
        <a:bodyPr/>
        <a:lstStyle/>
        <a:p>
          <a:endParaRPr lang="es-CO" sz="2000"/>
        </a:p>
      </dgm:t>
    </dgm:pt>
    <dgm:pt modelId="{12B9BDDD-FB09-4689-B870-A5B695652481}">
      <dgm:prSet custT="1"/>
      <dgm:spPr/>
      <dgm:t>
        <a:bodyPr/>
        <a:lstStyle/>
        <a:p>
          <a:r>
            <a:rPr lang="es-CO" sz="2000" dirty="0"/>
            <a:t>Estudio 27.700+</a:t>
          </a:r>
        </a:p>
        <a:p>
          <a:r>
            <a:rPr lang="es-CO" sz="2000" dirty="0"/>
            <a:t>Derivadas</a:t>
          </a:r>
        </a:p>
      </dgm:t>
    </dgm:pt>
    <dgm:pt modelId="{1F92BAC6-3716-44DF-84A0-64866C268C1F}" type="parTrans" cxnId="{B43181F5-5AA5-4165-A6B2-3960021BAE83}">
      <dgm:prSet/>
      <dgm:spPr/>
      <dgm:t>
        <a:bodyPr/>
        <a:lstStyle/>
        <a:p>
          <a:endParaRPr lang="es-CO" sz="2000"/>
        </a:p>
      </dgm:t>
    </dgm:pt>
    <dgm:pt modelId="{0ED51F5E-F316-48C9-AEF0-99E3E1894212}" type="sibTrans" cxnId="{B43181F5-5AA5-4165-A6B2-3960021BAE83}">
      <dgm:prSet/>
      <dgm:spPr/>
      <dgm:t>
        <a:bodyPr/>
        <a:lstStyle/>
        <a:p>
          <a:endParaRPr lang="es-CO" sz="2000"/>
        </a:p>
      </dgm:t>
    </dgm:pt>
    <dgm:pt modelId="{BD5D5BA5-EC98-4D47-9993-F73A1ED444F9}">
      <dgm:prSet custT="1"/>
      <dgm:spPr/>
      <dgm:t>
        <a:bodyPr/>
        <a:lstStyle/>
        <a:p>
          <a:r>
            <a:rPr lang="es-CO" sz="2000"/>
            <a:t>Capacitación 30 Abogados</a:t>
          </a:r>
          <a:endParaRPr lang="es-CO" sz="2000" dirty="0"/>
        </a:p>
      </dgm:t>
    </dgm:pt>
    <dgm:pt modelId="{ABD7F499-20A5-438A-B316-0C37ECD57CE2}" type="parTrans" cxnId="{A883D21D-77F3-4B95-AB6C-71798B65180D}">
      <dgm:prSet/>
      <dgm:spPr/>
      <dgm:t>
        <a:bodyPr/>
        <a:lstStyle/>
        <a:p>
          <a:endParaRPr lang="es-CO" sz="2000"/>
        </a:p>
      </dgm:t>
    </dgm:pt>
    <dgm:pt modelId="{0EB40E76-82DC-4D92-A5D9-79C8C879706D}" type="sibTrans" cxnId="{A883D21D-77F3-4B95-AB6C-71798B65180D}">
      <dgm:prSet/>
      <dgm:spPr/>
      <dgm:t>
        <a:bodyPr/>
        <a:lstStyle/>
        <a:p>
          <a:endParaRPr lang="es-CO" sz="2000"/>
        </a:p>
      </dgm:t>
    </dgm:pt>
    <dgm:pt modelId="{C2BE2708-46CE-4F76-9FB9-68ECFA4D28F7}">
      <dgm:prSet custT="1"/>
      <dgm:spPr/>
      <dgm:t>
        <a:bodyPr/>
        <a:lstStyle/>
        <a:p>
          <a:r>
            <a:rPr lang="es-CO" sz="2000"/>
            <a:t>Entregables semanales </a:t>
          </a:r>
        </a:p>
        <a:p>
          <a:r>
            <a:rPr lang="es-CO" sz="2000"/>
            <a:t>45 a 50 FMI x persona día</a:t>
          </a:r>
        </a:p>
        <a:p>
          <a:r>
            <a:rPr lang="es-CO" sz="2000"/>
            <a:t>= 1.319 FMI día</a:t>
          </a:r>
          <a:endParaRPr lang="es-CO" sz="2000" dirty="0"/>
        </a:p>
      </dgm:t>
    </dgm:pt>
    <dgm:pt modelId="{E510B474-B587-4A22-8429-47FFC09BAF48}" type="parTrans" cxnId="{F3DA942A-AA35-4E67-BBCD-AEB40F9CECB5}">
      <dgm:prSet/>
      <dgm:spPr/>
      <dgm:t>
        <a:bodyPr/>
        <a:lstStyle/>
        <a:p>
          <a:endParaRPr lang="es-CO" sz="2000"/>
        </a:p>
      </dgm:t>
    </dgm:pt>
    <dgm:pt modelId="{A2EA2AFA-F3C8-40C8-980C-048DC372689F}" type="sibTrans" cxnId="{F3DA942A-AA35-4E67-BBCD-AEB40F9CECB5}">
      <dgm:prSet/>
      <dgm:spPr/>
      <dgm:t>
        <a:bodyPr/>
        <a:lstStyle/>
        <a:p>
          <a:endParaRPr lang="es-CO" sz="2000"/>
        </a:p>
      </dgm:t>
    </dgm:pt>
    <dgm:pt modelId="{B2E4FDCC-F4C4-4190-BA5D-80B2E6F5CE76}" type="pres">
      <dgm:prSet presAssocID="{D64982BB-E61A-430D-BD5F-5EFE65ADDDAA}" presName="list" presStyleCnt="0">
        <dgm:presLayoutVars>
          <dgm:dir/>
          <dgm:animLvl val="lvl"/>
        </dgm:presLayoutVars>
      </dgm:prSet>
      <dgm:spPr/>
    </dgm:pt>
    <dgm:pt modelId="{9934EDA5-2CBF-49FC-BE14-4683689C20B8}" type="pres">
      <dgm:prSet presAssocID="{20A93DD7-84B5-4B46-9E49-CF6D49842ECD}" presName="posSpace" presStyleCnt="0"/>
      <dgm:spPr/>
    </dgm:pt>
    <dgm:pt modelId="{3ADA71F0-A2BF-4C1E-80C9-DDDEAECF68CE}" type="pres">
      <dgm:prSet presAssocID="{20A93DD7-84B5-4B46-9E49-CF6D49842ECD}" presName="vertFlow" presStyleCnt="0"/>
      <dgm:spPr/>
    </dgm:pt>
    <dgm:pt modelId="{613361DF-77F1-4316-99EA-71D4AF2845E9}" type="pres">
      <dgm:prSet presAssocID="{20A93DD7-84B5-4B46-9E49-CF6D49842ECD}" presName="topSpace" presStyleCnt="0"/>
      <dgm:spPr/>
    </dgm:pt>
    <dgm:pt modelId="{332E5BE2-9258-4BC1-8EF3-14EFA4ABADC7}" type="pres">
      <dgm:prSet presAssocID="{20A93DD7-84B5-4B46-9E49-CF6D49842ECD}" presName="firstComp" presStyleCnt="0"/>
      <dgm:spPr/>
    </dgm:pt>
    <dgm:pt modelId="{74C9AD5B-875D-4103-8F7C-91971E16ECC6}" type="pres">
      <dgm:prSet presAssocID="{20A93DD7-84B5-4B46-9E49-CF6D49842ECD}" presName="firstChild" presStyleLbl="bgAccFollowNode1" presStyleIdx="0" presStyleCnt="6" custScaleY="77297"/>
      <dgm:spPr/>
    </dgm:pt>
    <dgm:pt modelId="{44ECFCF8-47C7-4202-B371-F98719D62BE9}" type="pres">
      <dgm:prSet presAssocID="{20A93DD7-84B5-4B46-9E49-CF6D49842ECD}" presName="firstChildTx" presStyleLbl="bgAccFollowNode1" presStyleIdx="0" presStyleCnt="6">
        <dgm:presLayoutVars>
          <dgm:bulletEnabled val="1"/>
        </dgm:presLayoutVars>
      </dgm:prSet>
      <dgm:spPr/>
    </dgm:pt>
    <dgm:pt modelId="{AD2B2FF8-A62E-4ECF-BD60-8A4B3575D70E}" type="pres">
      <dgm:prSet presAssocID="{9BEB1D32-D5BE-43B0-A170-4EA54827050F}" presName="comp" presStyleCnt="0"/>
      <dgm:spPr/>
    </dgm:pt>
    <dgm:pt modelId="{3510CF68-37E3-400F-8EE7-D13FB2F69371}" type="pres">
      <dgm:prSet presAssocID="{9BEB1D32-D5BE-43B0-A170-4EA54827050F}" presName="child" presStyleLbl="bgAccFollowNode1" presStyleIdx="1" presStyleCnt="6" custScaleY="123056"/>
      <dgm:spPr/>
    </dgm:pt>
    <dgm:pt modelId="{15B4F85F-F680-4057-A184-2EA5D25049DC}" type="pres">
      <dgm:prSet presAssocID="{9BEB1D32-D5BE-43B0-A170-4EA54827050F}" presName="childTx" presStyleLbl="bgAccFollowNode1" presStyleIdx="1" presStyleCnt="6">
        <dgm:presLayoutVars>
          <dgm:bulletEnabled val="1"/>
        </dgm:presLayoutVars>
      </dgm:prSet>
      <dgm:spPr/>
    </dgm:pt>
    <dgm:pt modelId="{AAC66BDA-0328-4F92-A12F-97B941C05DE1}" type="pres">
      <dgm:prSet presAssocID="{20A93DD7-84B5-4B46-9E49-CF6D49842ECD}" presName="negSpace" presStyleCnt="0"/>
      <dgm:spPr/>
    </dgm:pt>
    <dgm:pt modelId="{27AED014-8A9A-4A20-97D6-014AB116CBB3}" type="pres">
      <dgm:prSet presAssocID="{20A93DD7-84B5-4B46-9E49-CF6D49842ECD}" presName="circle" presStyleLbl="node1" presStyleIdx="0" presStyleCnt="3"/>
      <dgm:spPr/>
    </dgm:pt>
    <dgm:pt modelId="{1285AD66-FB8F-45E7-81F4-EDA258FF7FC8}" type="pres">
      <dgm:prSet presAssocID="{0371D2F9-88F7-4906-A0ED-5B3BDC185A33}" presName="transSpace" presStyleCnt="0"/>
      <dgm:spPr/>
    </dgm:pt>
    <dgm:pt modelId="{A0759D8D-4C96-4BC4-976D-DE72D8E3EA92}" type="pres">
      <dgm:prSet presAssocID="{58F452E7-B981-44C8-A9A0-2FD44D08B99E}" presName="posSpace" presStyleCnt="0"/>
      <dgm:spPr/>
    </dgm:pt>
    <dgm:pt modelId="{648116E5-671E-425A-97B4-8F6EFB19ECE7}" type="pres">
      <dgm:prSet presAssocID="{58F452E7-B981-44C8-A9A0-2FD44D08B99E}" presName="vertFlow" presStyleCnt="0"/>
      <dgm:spPr/>
    </dgm:pt>
    <dgm:pt modelId="{76792E51-B839-4F7B-9198-51F3C8CC9B3D}" type="pres">
      <dgm:prSet presAssocID="{58F452E7-B981-44C8-A9A0-2FD44D08B99E}" presName="topSpace" presStyleCnt="0"/>
      <dgm:spPr/>
    </dgm:pt>
    <dgm:pt modelId="{93CA384A-FBDC-46AF-8BFB-5B1C7E30B194}" type="pres">
      <dgm:prSet presAssocID="{58F452E7-B981-44C8-A9A0-2FD44D08B99E}" presName="firstComp" presStyleCnt="0"/>
      <dgm:spPr/>
    </dgm:pt>
    <dgm:pt modelId="{1A7FEF53-A30D-407C-8FD8-0D49DB2403E5}" type="pres">
      <dgm:prSet presAssocID="{58F452E7-B981-44C8-A9A0-2FD44D08B99E}" presName="firstChild" presStyleLbl="bgAccFollowNode1" presStyleIdx="2" presStyleCnt="6" custScaleY="75411"/>
      <dgm:spPr/>
    </dgm:pt>
    <dgm:pt modelId="{55A8AB30-E1E3-4FF3-BF37-2CA67704BDB0}" type="pres">
      <dgm:prSet presAssocID="{58F452E7-B981-44C8-A9A0-2FD44D08B99E}" presName="firstChildTx" presStyleLbl="bgAccFollowNode1" presStyleIdx="2" presStyleCnt="6">
        <dgm:presLayoutVars>
          <dgm:bulletEnabled val="1"/>
        </dgm:presLayoutVars>
      </dgm:prSet>
      <dgm:spPr/>
    </dgm:pt>
    <dgm:pt modelId="{D4F7DC79-5D68-4489-BB43-4BA61D3884F4}" type="pres">
      <dgm:prSet presAssocID="{1F79C3FB-4C64-4A53-92F0-AEFCBE18F5D8}" presName="comp" presStyleCnt="0"/>
      <dgm:spPr/>
    </dgm:pt>
    <dgm:pt modelId="{B43EECF6-8BA0-4772-84C6-D1AF0CA8C9C2}" type="pres">
      <dgm:prSet presAssocID="{1F79C3FB-4C64-4A53-92F0-AEFCBE18F5D8}" presName="child" presStyleLbl="bgAccFollowNode1" presStyleIdx="3" presStyleCnt="6" custScaleY="121429"/>
      <dgm:spPr/>
    </dgm:pt>
    <dgm:pt modelId="{DC74F74E-FB84-436E-97F1-85AD8D4D77AE}" type="pres">
      <dgm:prSet presAssocID="{1F79C3FB-4C64-4A53-92F0-AEFCBE18F5D8}" presName="childTx" presStyleLbl="bgAccFollowNode1" presStyleIdx="3" presStyleCnt="6">
        <dgm:presLayoutVars>
          <dgm:bulletEnabled val="1"/>
        </dgm:presLayoutVars>
      </dgm:prSet>
      <dgm:spPr/>
    </dgm:pt>
    <dgm:pt modelId="{A697F0E8-7F43-400F-ACDB-F418D5E9881D}" type="pres">
      <dgm:prSet presAssocID="{58F452E7-B981-44C8-A9A0-2FD44D08B99E}" presName="negSpace" presStyleCnt="0"/>
      <dgm:spPr/>
    </dgm:pt>
    <dgm:pt modelId="{8CD864DB-31FD-4380-A77A-1FB9B97F3849}" type="pres">
      <dgm:prSet presAssocID="{58F452E7-B981-44C8-A9A0-2FD44D08B99E}" presName="circle" presStyleLbl="node1" presStyleIdx="1" presStyleCnt="3"/>
      <dgm:spPr/>
    </dgm:pt>
    <dgm:pt modelId="{1F648B7C-1617-450F-A817-AE4AB36A1E81}" type="pres">
      <dgm:prSet presAssocID="{3D93B702-8882-45A4-BB9E-959F76EF6818}" presName="transSpace" presStyleCnt="0"/>
      <dgm:spPr/>
    </dgm:pt>
    <dgm:pt modelId="{128E5C95-F26B-4A25-A4BD-85BDE1ADA48E}" type="pres">
      <dgm:prSet presAssocID="{12B9BDDD-FB09-4689-B870-A5B695652481}" presName="posSpace" presStyleCnt="0"/>
      <dgm:spPr/>
    </dgm:pt>
    <dgm:pt modelId="{F65369EB-7873-449C-B2F9-55849FFEF49A}" type="pres">
      <dgm:prSet presAssocID="{12B9BDDD-FB09-4689-B870-A5B695652481}" presName="vertFlow" presStyleCnt="0"/>
      <dgm:spPr/>
    </dgm:pt>
    <dgm:pt modelId="{604085C6-F5D4-458F-BB0E-A7D2888ABC74}" type="pres">
      <dgm:prSet presAssocID="{12B9BDDD-FB09-4689-B870-A5B695652481}" presName="topSpace" presStyleCnt="0"/>
      <dgm:spPr/>
    </dgm:pt>
    <dgm:pt modelId="{AC97BAE7-58B0-4158-B493-FEF697B514C4}" type="pres">
      <dgm:prSet presAssocID="{12B9BDDD-FB09-4689-B870-A5B695652481}" presName="firstComp" presStyleCnt="0"/>
      <dgm:spPr/>
    </dgm:pt>
    <dgm:pt modelId="{FC9DB70D-D41B-4774-A2F8-4EA43C473BF2}" type="pres">
      <dgm:prSet presAssocID="{12B9BDDD-FB09-4689-B870-A5B695652481}" presName="firstChild" presStyleLbl="bgAccFollowNode1" presStyleIdx="4" presStyleCnt="6" custScaleY="75541"/>
      <dgm:spPr/>
    </dgm:pt>
    <dgm:pt modelId="{20293385-E07C-4EA7-8A49-A16FB9B9826F}" type="pres">
      <dgm:prSet presAssocID="{12B9BDDD-FB09-4689-B870-A5B695652481}" presName="firstChildTx" presStyleLbl="bgAccFollowNode1" presStyleIdx="4" presStyleCnt="6">
        <dgm:presLayoutVars>
          <dgm:bulletEnabled val="1"/>
        </dgm:presLayoutVars>
      </dgm:prSet>
      <dgm:spPr/>
    </dgm:pt>
    <dgm:pt modelId="{899510D6-D5B7-4A66-87F3-4CCB1AF81236}" type="pres">
      <dgm:prSet presAssocID="{C2BE2708-46CE-4F76-9FB9-68ECFA4D28F7}" presName="comp" presStyleCnt="0"/>
      <dgm:spPr/>
    </dgm:pt>
    <dgm:pt modelId="{0E3E1A39-C0B4-4832-9849-90D51E408124}" type="pres">
      <dgm:prSet presAssocID="{C2BE2708-46CE-4F76-9FB9-68ECFA4D28F7}" presName="child" presStyleLbl="bgAccFollowNode1" presStyleIdx="5" presStyleCnt="6" custScaleY="117786"/>
      <dgm:spPr/>
    </dgm:pt>
    <dgm:pt modelId="{6EBC159B-7D7F-4E1F-955B-8E9C9AFF37CF}" type="pres">
      <dgm:prSet presAssocID="{C2BE2708-46CE-4F76-9FB9-68ECFA4D28F7}" presName="childTx" presStyleLbl="bgAccFollowNode1" presStyleIdx="5" presStyleCnt="6">
        <dgm:presLayoutVars>
          <dgm:bulletEnabled val="1"/>
        </dgm:presLayoutVars>
      </dgm:prSet>
      <dgm:spPr/>
    </dgm:pt>
    <dgm:pt modelId="{BF79A430-26C0-4287-A448-9965BD80046A}" type="pres">
      <dgm:prSet presAssocID="{12B9BDDD-FB09-4689-B870-A5B695652481}" presName="negSpace" presStyleCnt="0"/>
      <dgm:spPr/>
    </dgm:pt>
    <dgm:pt modelId="{61FA9F78-E4DB-438C-B98A-D6FF4BB3E314}" type="pres">
      <dgm:prSet presAssocID="{12B9BDDD-FB09-4689-B870-A5B695652481}" presName="circle" presStyleLbl="node1" presStyleIdx="2" presStyleCnt="3"/>
      <dgm:spPr/>
    </dgm:pt>
  </dgm:ptLst>
  <dgm:cxnLst>
    <dgm:cxn modelId="{E1606707-740B-4EA7-A1A1-729A0DEFEFC4}" type="presOf" srcId="{9BEB1D32-D5BE-43B0-A170-4EA54827050F}" destId="{3510CF68-37E3-400F-8EE7-D13FB2F69371}" srcOrd="0" destOrd="0" presId="urn:microsoft.com/office/officeart/2005/8/layout/hList9"/>
    <dgm:cxn modelId="{ADC4BC0C-B257-4FDC-A87D-B36496E993F0}" type="presOf" srcId="{8968C263-B52A-45D6-A979-7CE8A16E8154}" destId="{1A7FEF53-A30D-407C-8FD8-0D49DB2403E5}" srcOrd="0" destOrd="0" presId="urn:microsoft.com/office/officeart/2005/8/layout/hList9"/>
    <dgm:cxn modelId="{1520680F-2726-4568-8971-7CE9DABB1645}" type="presOf" srcId="{20A93DD7-84B5-4B46-9E49-CF6D49842ECD}" destId="{27AED014-8A9A-4A20-97D6-014AB116CBB3}" srcOrd="0" destOrd="0" presId="urn:microsoft.com/office/officeart/2005/8/layout/hList9"/>
    <dgm:cxn modelId="{409A5C12-9762-4619-AAFD-B04E2AEFDE98}" srcId="{58F452E7-B981-44C8-A9A0-2FD44D08B99E}" destId="{1F79C3FB-4C64-4A53-92F0-AEFCBE18F5D8}" srcOrd="1" destOrd="0" parTransId="{2EEFF6F6-6C36-45ED-BFED-F7B93F7A00E5}" sibTransId="{168ACA14-1D72-4EC0-A97C-689997E5B1BB}"/>
    <dgm:cxn modelId="{27637815-DDE9-459C-ACD8-B4749FAAB096}" srcId="{D64982BB-E61A-430D-BD5F-5EFE65ADDDAA}" destId="{58F452E7-B981-44C8-A9A0-2FD44D08B99E}" srcOrd="1" destOrd="0" parTransId="{CA15DE82-122A-42AE-87BF-599E1CF84689}" sibTransId="{3D93B702-8882-45A4-BB9E-959F76EF6818}"/>
    <dgm:cxn modelId="{A73C1E19-F2BB-4A77-890A-BD98626BBB12}" srcId="{20A93DD7-84B5-4B46-9E49-CF6D49842ECD}" destId="{9BEB1D32-D5BE-43B0-A170-4EA54827050F}" srcOrd="1" destOrd="0" parTransId="{BF01E17C-286E-4D63-9141-1D398454697F}" sibTransId="{72F80DAC-A5E0-4E96-A7F4-F8446C5F4199}"/>
    <dgm:cxn modelId="{A883D21D-77F3-4B95-AB6C-71798B65180D}" srcId="{12B9BDDD-FB09-4689-B870-A5B695652481}" destId="{BD5D5BA5-EC98-4D47-9993-F73A1ED444F9}" srcOrd="0" destOrd="0" parTransId="{ABD7F499-20A5-438A-B316-0C37ECD57CE2}" sibTransId="{0EB40E76-82DC-4D92-A5D9-79C8C879706D}"/>
    <dgm:cxn modelId="{D690142A-D116-4FFD-A2F6-B02B1426FEF1}" type="presOf" srcId="{8968C263-B52A-45D6-A979-7CE8A16E8154}" destId="{55A8AB30-E1E3-4FF3-BF37-2CA67704BDB0}" srcOrd="1" destOrd="0" presId="urn:microsoft.com/office/officeart/2005/8/layout/hList9"/>
    <dgm:cxn modelId="{F3DA942A-AA35-4E67-BBCD-AEB40F9CECB5}" srcId="{12B9BDDD-FB09-4689-B870-A5B695652481}" destId="{C2BE2708-46CE-4F76-9FB9-68ECFA4D28F7}" srcOrd="1" destOrd="0" parTransId="{E510B474-B587-4A22-8429-47FFC09BAF48}" sibTransId="{A2EA2AFA-F3C8-40C8-980C-048DC372689F}"/>
    <dgm:cxn modelId="{CDE3003E-999A-4FBC-8EC9-DFD2B63BCE84}" type="presOf" srcId="{1F79C3FB-4C64-4A53-92F0-AEFCBE18F5D8}" destId="{DC74F74E-FB84-436E-97F1-85AD8D4D77AE}" srcOrd="1" destOrd="0" presId="urn:microsoft.com/office/officeart/2005/8/layout/hList9"/>
    <dgm:cxn modelId="{41EFC66E-5399-44C2-835F-4C27F5068AC2}" type="presOf" srcId="{D64982BB-E61A-430D-BD5F-5EFE65ADDDAA}" destId="{B2E4FDCC-F4C4-4190-BA5D-80B2E6F5CE76}" srcOrd="0" destOrd="0" presId="urn:microsoft.com/office/officeart/2005/8/layout/hList9"/>
    <dgm:cxn modelId="{D6F6F275-C14C-4D9F-BE7F-9C240D56E387}" type="presOf" srcId="{C2BE2708-46CE-4F76-9FB9-68ECFA4D28F7}" destId="{6EBC159B-7D7F-4E1F-955B-8E9C9AFF37CF}" srcOrd="1" destOrd="0" presId="urn:microsoft.com/office/officeart/2005/8/layout/hList9"/>
    <dgm:cxn modelId="{DF7A8EA1-CDDA-410B-BB07-C8AB18362C65}" type="presOf" srcId="{C2BE2708-46CE-4F76-9FB9-68ECFA4D28F7}" destId="{0E3E1A39-C0B4-4832-9849-90D51E408124}" srcOrd="0" destOrd="0" presId="urn:microsoft.com/office/officeart/2005/8/layout/hList9"/>
    <dgm:cxn modelId="{D45B8CAB-26F1-41F7-BC8B-1819B6359928}" type="presOf" srcId="{BD5D5BA5-EC98-4D47-9993-F73A1ED444F9}" destId="{20293385-E07C-4EA7-8A49-A16FB9B9826F}" srcOrd="1" destOrd="0" presId="urn:microsoft.com/office/officeart/2005/8/layout/hList9"/>
    <dgm:cxn modelId="{BAF4BBB2-3754-48D0-9AB6-60979EE3BDF8}" srcId="{D64982BB-E61A-430D-BD5F-5EFE65ADDDAA}" destId="{20A93DD7-84B5-4B46-9E49-CF6D49842ECD}" srcOrd="0" destOrd="0" parTransId="{D590DE2A-1F80-416B-86CE-DBE99DB0440A}" sibTransId="{0371D2F9-88F7-4906-A0ED-5B3BDC185A33}"/>
    <dgm:cxn modelId="{5F12D6B2-65AA-49F4-A21D-B1CDA713DAC4}" srcId="{58F452E7-B981-44C8-A9A0-2FD44D08B99E}" destId="{8968C263-B52A-45D6-A979-7CE8A16E8154}" srcOrd="0" destOrd="0" parTransId="{CBD22053-073D-4764-93F7-74D57534D609}" sibTransId="{D8B5C1FB-0BDD-4BA1-A549-63E3B5F99378}"/>
    <dgm:cxn modelId="{BDF0C5BF-A3FF-4BDE-B012-CCFECC014958}" type="presOf" srcId="{640F70CC-DC8B-49BE-B242-22D9EC5CFB7C}" destId="{44ECFCF8-47C7-4202-B371-F98719D62BE9}" srcOrd="1" destOrd="0" presId="urn:microsoft.com/office/officeart/2005/8/layout/hList9"/>
    <dgm:cxn modelId="{23C306C3-119C-4996-8364-3F3DEC619134}" type="presOf" srcId="{640F70CC-DC8B-49BE-B242-22D9EC5CFB7C}" destId="{74C9AD5B-875D-4103-8F7C-91971E16ECC6}" srcOrd="0" destOrd="0" presId="urn:microsoft.com/office/officeart/2005/8/layout/hList9"/>
    <dgm:cxn modelId="{0CDB1FD1-6FA3-42FD-A882-587F94B584DE}" type="presOf" srcId="{1F79C3FB-4C64-4A53-92F0-AEFCBE18F5D8}" destId="{B43EECF6-8BA0-4772-84C6-D1AF0CA8C9C2}" srcOrd="0" destOrd="0" presId="urn:microsoft.com/office/officeart/2005/8/layout/hList9"/>
    <dgm:cxn modelId="{995B96D4-6702-445B-A5FC-F120BA4AC551}" type="presOf" srcId="{BD5D5BA5-EC98-4D47-9993-F73A1ED444F9}" destId="{FC9DB70D-D41B-4774-A2F8-4EA43C473BF2}" srcOrd="0" destOrd="0" presId="urn:microsoft.com/office/officeart/2005/8/layout/hList9"/>
    <dgm:cxn modelId="{04DD26D6-EC7C-40E4-9071-0DDCB3011CEF}" srcId="{20A93DD7-84B5-4B46-9E49-CF6D49842ECD}" destId="{640F70CC-DC8B-49BE-B242-22D9EC5CFB7C}" srcOrd="0" destOrd="0" parTransId="{1382488F-1708-4C89-AEBA-E23AB3F42947}" sibTransId="{EE91EC71-B6D5-4338-9475-96EA2A45CE57}"/>
    <dgm:cxn modelId="{484761D7-8027-4E2C-B141-87FDEE529109}" type="presOf" srcId="{58F452E7-B981-44C8-A9A0-2FD44D08B99E}" destId="{8CD864DB-31FD-4380-A77A-1FB9B97F3849}" srcOrd="0" destOrd="0" presId="urn:microsoft.com/office/officeart/2005/8/layout/hList9"/>
    <dgm:cxn modelId="{3D9C4FE0-DA48-4B1B-BDF4-39FD4CE6448C}" type="presOf" srcId="{12B9BDDD-FB09-4689-B870-A5B695652481}" destId="{61FA9F78-E4DB-438C-B98A-D6FF4BB3E314}" srcOrd="0" destOrd="0" presId="urn:microsoft.com/office/officeart/2005/8/layout/hList9"/>
    <dgm:cxn modelId="{0D9A3CF0-34D0-469E-B7FC-8ED7F6AF0AC1}" type="presOf" srcId="{9BEB1D32-D5BE-43B0-A170-4EA54827050F}" destId="{15B4F85F-F680-4057-A184-2EA5D25049DC}" srcOrd="1" destOrd="0" presId="urn:microsoft.com/office/officeart/2005/8/layout/hList9"/>
    <dgm:cxn modelId="{B43181F5-5AA5-4165-A6B2-3960021BAE83}" srcId="{D64982BB-E61A-430D-BD5F-5EFE65ADDDAA}" destId="{12B9BDDD-FB09-4689-B870-A5B695652481}" srcOrd="2" destOrd="0" parTransId="{1F92BAC6-3716-44DF-84A0-64866C268C1F}" sibTransId="{0ED51F5E-F316-48C9-AEF0-99E3E1894212}"/>
    <dgm:cxn modelId="{9B22B9CF-1EC4-4EDE-AF43-9FF28F3CB4F7}" type="presParOf" srcId="{B2E4FDCC-F4C4-4190-BA5D-80B2E6F5CE76}" destId="{9934EDA5-2CBF-49FC-BE14-4683689C20B8}" srcOrd="0" destOrd="0" presId="urn:microsoft.com/office/officeart/2005/8/layout/hList9"/>
    <dgm:cxn modelId="{5D1A3B88-08F6-49B0-A542-F55AABC27295}" type="presParOf" srcId="{B2E4FDCC-F4C4-4190-BA5D-80B2E6F5CE76}" destId="{3ADA71F0-A2BF-4C1E-80C9-DDDEAECF68CE}" srcOrd="1" destOrd="0" presId="urn:microsoft.com/office/officeart/2005/8/layout/hList9"/>
    <dgm:cxn modelId="{94A57913-2B50-4D79-B004-F4D59262EE80}" type="presParOf" srcId="{3ADA71F0-A2BF-4C1E-80C9-DDDEAECF68CE}" destId="{613361DF-77F1-4316-99EA-71D4AF2845E9}" srcOrd="0" destOrd="0" presId="urn:microsoft.com/office/officeart/2005/8/layout/hList9"/>
    <dgm:cxn modelId="{CA023D57-B05F-4D82-A22F-F923A5006E40}" type="presParOf" srcId="{3ADA71F0-A2BF-4C1E-80C9-DDDEAECF68CE}" destId="{332E5BE2-9258-4BC1-8EF3-14EFA4ABADC7}" srcOrd="1" destOrd="0" presId="urn:microsoft.com/office/officeart/2005/8/layout/hList9"/>
    <dgm:cxn modelId="{00E53C3B-4334-4008-BBCD-460CACDFE087}" type="presParOf" srcId="{332E5BE2-9258-4BC1-8EF3-14EFA4ABADC7}" destId="{74C9AD5B-875D-4103-8F7C-91971E16ECC6}" srcOrd="0" destOrd="0" presId="urn:microsoft.com/office/officeart/2005/8/layout/hList9"/>
    <dgm:cxn modelId="{47429313-8548-4BC2-B12F-CEC19164880A}" type="presParOf" srcId="{332E5BE2-9258-4BC1-8EF3-14EFA4ABADC7}" destId="{44ECFCF8-47C7-4202-B371-F98719D62BE9}" srcOrd="1" destOrd="0" presId="urn:microsoft.com/office/officeart/2005/8/layout/hList9"/>
    <dgm:cxn modelId="{AAA789DA-3C32-4542-BC84-664433FED4AC}" type="presParOf" srcId="{3ADA71F0-A2BF-4C1E-80C9-DDDEAECF68CE}" destId="{AD2B2FF8-A62E-4ECF-BD60-8A4B3575D70E}" srcOrd="2" destOrd="0" presId="urn:microsoft.com/office/officeart/2005/8/layout/hList9"/>
    <dgm:cxn modelId="{0167023B-70DC-4607-B25D-54FC23FCA061}" type="presParOf" srcId="{AD2B2FF8-A62E-4ECF-BD60-8A4B3575D70E}" destId="{3510CF68-37E3-400F-8EE7-D13FB2F69371}" srcOrd="0" destOrd="0" presId="urn:microsoft.com/office/officeart/2005/8/layout/hList9"/>
    <dgm:cxn modelId="{BD1E4F5B-76AF-45BB-B2A4-4BE9225B606D}" type="presParOf" srcId="{AD2B2FF8-A62E-4ECF-BD60-8A4B3575D70E}" destId="{15B4F85F-F680-4057-A184-2EA5D25049DC}" srcOrd="1" destOrd="0" presId="urn:microsoft.com/office/officeart/2005/8/layout/hList9"/>
    <dgm:cxn modelId="{6EF8830B-B972-45DD-B82E-E5D77E686740}" type="presParOf" srcId="{B2E4FDCC-F4C4-4190-BA5D-80B2E6F5CE76}" destId="{AAC66BDA-0328-4F92-A12F-97B941C05DE1}" srcOrd="2" destOrd="0" presId="urn:microsoft.com/office/officeart/2005/8/layout/hList9"/>
    <dgm:cxn modelId="{CA507777-85F4-47F5-BE4C-7F82F79DC805}" type="presParOf" srcId="{B2E4FDCC-F4C4-4190-BA5D-80B2E6F5CE76}" destId="{27AED014-8A9A-4A20-97D6-014AB116CBB3}" srcOrd="3" destOrd="0" presId="urn:microsoft.com/office/officeart/2005/8/layout/hList9"/>
    <dgm:cxn modelId="{C2215694-B78C-4CA2-A7B6-D5AC31CF8017}" type="presParOf" srcId="{B2E4FDCC-F4C4-4190-BA5D-80B2E6F5CE76}" destId="{1285AD66-FB8F-45E7-81F4-EDA258FF7FC8}" srcOrd="4" destOrd="0" presId="urn:microsoft.com/office/officeart/2005/8/layout/hList9"/>
    <dgm:cxn modelId="{ABCE0270-3C42-49F7-B42E-80FD684A699A}" type="presParOf" srcId="{B2E4FDCC-F4C4-4190-BA5D-80B2E6F5CE76}" destId="{A0759D8D-4C96-4BC4-976D-DE72D8E3EA92}" srcOrd="5" destOrd="0" presId="urn:microsoft.com/office/officeart/2005/8/layout/hList9"/>
    <dgm:cxn modelId="{49BAC233-6CCD-4ED1-A2CB-25ABEC6908A0}" type="presParOf" srcId="{B2E4FDCC-F4C4-4190-BA5D-80B2E6F5CE76}" destId="{648116E5-671E-425A-97B4-8F6EFB19ECE7}" srcOrd="6" destOrd="0" presId="urn:microsoft.com/office/officeart/2005/8/layout/hList9"/>
    <dgm:cxn modelId="{4345760D-FCDF-4EC0-8F41-54846C693BF0}" type="presParOf" srcId="{648116E5-671E-425A-97B4-8F6EFB19ECE7}" destId="{76792E51-B839-4F7B-9198-51F3C8CC9B3D}" srcOrd="0" destOrd="0" presId="urn:microsoft.com/office/officeart/2005/8/layout/hList9"/>
    <dgm:cxn modelId="{5B157129-2E11-4E02-883C-3AD50F4E9CF6}" type="presParOf" srcId="{648116E5-671E-425A-97B4-8F6EFB19ECE7}" destId="{93CA384A-FBDC-46AF-8BFB-5B1C7E30B194}" srcOrd="1" destOrd="0" presId="urn:microsoft.com/office/officeart/2005/8/layout/hList9"/>
    <dgm:cxn modelId="{21849295-212B-4CFA-9241-A721A47383D8}" type="presParOf" srcId="{93CA384A-FBDC-46AF-8BFB-5B1C7E30B194}" destId="{1A7FEF53-A30D-407C-8FD8-0D49DB2403E5}" srcOrd="0" destOrd="0" presId="urn:microsoft.com/office/officeart/2005/8/layout/hList9"/>
    <dgm:cxn modelId="{48EE91B9-2D0A-4DA5-BB80-D39EA4E5E036}" type="presParOf" srcId="{93CA384A-FBDC-46AF-8BFB-5B1C7E30B194}" destId="{55A8AB30-E1E3-4FF3-BF37-2CA67704BDB0}" srcOrd="1" destOrd="0" presId="urn:microsoft.com/office/officeart/2005/8/layout/hList9"/>
    <dgm:cxn modelId="{FDD83652-9503-4D00-8BF3-6EA99B70879C}" type="presParOf" srcId="{648116E5-671E-425A-97B4-8F6EFB19ECE7}" destId="{D4F7DC79-5D68-4489-BB43-4BA61D3884F4}" srcOrd="2" destOrd="0" presId="urn:microsoft.com/office/officeart/2005/8/layout/hList9"/>
    <dgm:cxn modelId="{04F9E074-1B1A-49CD-B780-1251D44FCC42}" type="presParOf" srcId="{D4F7DC79-5D68-4489-BB43-4BA61D3884F4}" destId="{B43EECF6-8BA0-4772-84C6-D1AF0CA8C9C2}" srcOrd="0" destOrd="0" presId="urn:microsoft.com/office/officeart/2005/8/layout/hList9"/>
    <dgm:cxn modelId="{6CD005E0-4938-41FD-9504-8014334ADA90}" type="presParOf" srcId="{D4F7DC79-5D68-4489-BB43-4BA61D3884F4}" destId="{DC74F74E-FB84-436E-97F1-85AD8D4D77AE}" srcOrd="1" destOrd="0" presId="urn:microsoft.com/office/officeart/2005/8/layout/hList9"/>
    <dgm:cxn modelId="{0D72B25D-46F2-4B3B-9689-BEBA06A5770F}" type="presParOf" srcId="{B2E4FDCC-F4C4-4190-BA5D-80B2E6F5CE76}" destId="{A697F0E8-7F43-400F-ACDB-F418D5E9881D}" srcOrd="7" destOrd="0" presId="urn:microsoft.com/office/officeart/2005/8/layout/hList9"/>
    <dgm:cxn modelId="{FCEA2F1A-3AA5-420A-940E-82AB204E38A8}" type="presParOf" srcId="{B2E4FDCC-F4C4-4190-BA5D-80B2E6F5CE76}" destId="{8CD864DB-31FD-4380-A77A-1FB9B97F3849}" srcOrd="8" destOrd="0" presId="urn:microsoft.com/office/officeart/2005/8/layout/hList9"/>
    <dgm:cxn modelId="{85408051-D41B-4BD4-9A8A-D25B7E3E945D}" type="presParOf" srcId="{B2E4FDCC-F4C4-4190-BA5D-80B2E6F5CE76}" destId="{1F648B7C-1617-450F-A817-AE4AB36A1E81}" srcOrd="9" destOrd="0" presId="urn:microsoft.com/office/officeart/2005/8/layout/hList9"/>
    <dgm:cxn modelId="{A28741E8-9C9E-4E8C-89E6-C7ADEAEF941E}" type="presParOf" srcId="{B2E4FDCC-F4C4-4190-BA5D-80B2E6F5CE76}" destId="{128E5C95-F26B-4A25-A4BD-85BDE1ADA48E}" srcOrd="10" destOrd="0" presId="urn:microsoft.com/office/officeart/2005/8/layout/hList9"/>
    <dgm:cxn modelId="{B56FE29F-3305-4DB7-85D7-47BAF014804A}" type="presParOf" srcId="{B2E4FDCC-F4C4-4190-BA5D-80B2E6F5CE76}" destId="{F65369EB-7873-449C-B2F9-55849FFEF49A}" srcOrd="11" destOrd="0" presId="urn:microsoft.com/office/officeart/2005/8/layout/hList9"/>
    <dgm:cxn modelId="{E311CD36-62B8-4226-A8D4-9173E9B1F1EF}" type="presParOf" srcId="{F65369EB-7873-449C-B2F9-55849FFEF49A}" destId="{604085C6-F5D4-458F-BB0E-A7D2888ABC74}" srcOrd="0" destOrd="0" presId="urn:microsoft.com/office/officeart/2005/8/layout/hList9"/>
    <dgm:cxn modelId="{7F2B0D37-0CAE-4A67-86BD-8B8308A54543}" type="presParOf" srcId="{F65369EB-7873-449C-B2F9-55849FFEF49A}" destId="{AC97BAE7-58B0-4158-B493-FEF697B514C4}" srcOrd="1" destOrd="0" presId="urn:microsoft.com/office/officeart/2005/8/layout/hList9"/>
    <dgm:cxn modelId="{D15AAE67-C8DB-4CE1-BF10-8F39E490AB39}" type="presParOf" srcId="{AC97BAE7-58B0-4158-B493-FEF697B514C4}" destId="{FC9DB70D-D41B-4774-A2F8-4EA43C473BF2}" srcOrd="0" destOrd="0" presId="urn:microsoft.com/office/officeart/2005/8/layout/hList9"/>
    <dgm:cxn modelId="{03C4AE9F-EA9E-484E-BF88-55D1F5756FA7}" type="presParOf" srcId="{AC97BAE7-58B0-4158-B493-FEF697B514C4}" destId="{20293385-E07C-4EA7-8A49-A16FB9B9826F}" srcOrd="1" destOrd="0" presId="urn:microsoft.com/office/officeart/2005/8/layout/hList9"/>
    <dgm:cxn modelId="{1C7AF6D2-1246-422F-A020-7925DA2EC42C}" type="presParOf" srcId="{F65369EB-7873-449C-B2F9-55849FFEF49A}" destId="{899510D6-D5B7-4A66-87F3-4CCB1AF81236}" srcOrd="2" destOrd="0" presId="urn:microsoft.com/office/officeart/2005/8/layout/hList9"/>
    <dgm:cxn modelId="{B9079756-9925-4B5F-BEBF-5DCB6862301A}" type="presParOf" srcId="{899510D6-D5B7-4A66-87F3-4CCB1AF81236}" destId="{0E3E1A39-C0B4-4832-9849-90D51E408124}" srcOrd="0" destOrd="0" presId="urn:microsoft.com/office/officeart/2005/8/layout/hList9"/>
    <dgm:cxn modelId="{3598F16B-9BBB-47BE-8251-DC4441C34A17}" type="presParOf" srcId="{899510D6-D5B7-4A66-87F3-4CCB1AF81236}" destId="{6EBC159B-7D7F-4E1F-955B-8E9C9AFF37CF}" srcOrd="1" destOrd="0" presId="urn:microsoft.com/office/officeart/2005/8/layout/hList9"/>
    <dgm:cxn modelId="{217E0F62-F4BD-4CF0-B8A1-5D09B9B20884}" type="presParOf" srcId="{B2E4FDCC-F4C4-4190-BA5D-80B2E6F5CE76}" destId="{BF79A430-26C0-4287-A448-9965BD80046A}" srcOrd="12" destOrd="0" presId="urn:microsoft.com/office/officeart/2005/8/layout/hList9"/>
    <dgm:cxn modelId="{2D434452-3320-406B-802E-BC928AAE7834}" type="presParOf" srcId="{B2E4FDCC-F4C4-4190-BA5D-80B2E6F5CE76}" destId="{61FA9F78-E4DB-438C-B98A-D6FF4BB3E314}" srcOrd="13" destOrd="0" presId="urn:microsoft.com/office/officeart/2005/8/layout/hList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41638335-C503-49A9-9CA1-C83E4EB9A5E4}" type="doc">
      <dgm:prSet loTypeId="urn:microsoft.com/office/officeart/2005/8/layout/vList3" loCatId="list" qsTypeId="urn:microsoft.com/office/officeart/2005/8/quickstyle/simple2" qsCatId="simple" csTypeId="urn:microsoft.com/office/officeart/2005/8/colors/accent3_2" csCatId="accent3" phldr="1"/>
      <dgm:spPr/>
    </dgm:pt>
    <dgm:pt modelId="{258153AD-1A5A-45AA-9D88-4DD01AF7AAEB}">
      <dgm:prSet phldrT="[Texto]"/>
      <dgm:spPr/>
      <dgm:t>
        <a:bodyPr/>
        <a:lstStyle/>
        <a:p>
          <a:r>
            <a:rPr lang="es-CO" dirty="0"/>
            <a:t>Extinción de Dominio </a:t>
          </a:r>
        </a:p>
        <a:p>
          <a:r>
            <a:rPr lang="es-CO" dirty="0"/>
            <a:t>(561FMI </a:t>
          </a:r>
          <a:r>
            <a:rPr lang="es-CO" b="0" dirty="0"/>
            <a:t>$146 M.M.)</a:t>
          </a:r>
        </a:p>
      </dgm:t>
    </dgm:pt>
    <dgm:pt modelId="{7BF8D077-8192-4A1C-BC8B-20A85670D317}" type="parTrans" cxnId="{E47D7A36-8316-4760-A95C-0D040F2B6F64}">
      <dgm:prSet/>
      <dgm:spPr/>
      <dgm:t>
        <a:bodyPr/>
        <a:lstStyle/>
        <a:p>
          <a:endParaRPr lang="es-CO"/>
        </a:p>
      </dgm:t>
    </dgm:pt>
    <dgm:pt modelId="{3B576DD8-4D8C-4181-9203-D1DE1C54851A}" type="sibTrans" cxnId="{E47D7A36-8316-4760-A95C-0D040F2B6F64}">
      <dgm:prSet/>
      <dgm:spPr/>
      <dgm:t>
        <a:bodyPr/>
        <a:lstStyle/>
        <a:p>
          <a:endParaRPr lang="es-CO"/>
        </a:p>
      </dgm:t>
    </dgm:pt>
    <dgm:pt modelId="{376AE68A-AD24-463A-BCD3-C61A8E368A82}">
      <dgm:prSet phldrT="[Texto]"/>
      <dgm:spPr/>
      <dgm:t>
        <a:bodyPr/>
        <a:lstStyle/>
        <a:p>
          <a:r>
            <a:rPr lang="es-CO"/>
            <a:t>Medida Cautelar Vigente </a:t>
          </a:r>
        </a:p>
        <a:p>
          <a:r>
            <a:rPr lang="es-CO"/>
            <a:t>(1.418 FMI </a:t>
          </a:r>
          <a:r>
            <a:rPr lang="es-CO" b="0"/>
            <a:t>$547 MM) </a:t>
          </a:r>
          <a:endParaRPr lang="es-CO" b="0" dirty="0"/>
        </a:p>
      </dgm:t>
    </dgm:pt>
    <dgm:pt modelId="{D723D241-6427-4BFC-A2D8-7043DADA3773}" type="parTrans" cxnId="{13152E54-2C83-40E8-A0C7-E3781D8AA6B7}">
      <dgm:prSet/>
      <dgm:spPr/>
      <dgm:t>
        <a:bodyPr/>
        <a:lstStyle/>
        <a:p>
          <a:endParaRPr lang="es-CO"/>
        </a:p>
      </dgm:t>
    </dgm:pt>
    <dgm:pt modelId="{116465CE-DD66-44E5-8EEF-C825D29D8EC1}" type="sibTrans" cxnId="{13152E54-2C83-40E8-A0C7-E3781D8AA6B7}">
      <dgm:prSet/>
      <dgm:spPr/>
      <dgm:t>
        <a:bodyPr/>
        <a:lstStyle/>
        <a:p>
          <a:endParaRPr lang="es-CO"/>
        </a:p>
      </dgm:t>
    </dgm:pt>
    <dgm:pt modelId="{A18119E4-4D25-423F-8536-25AC7E444663}">
      <dgm:prSet phldrT="[Texto]"/>
      <dgm:spPr/>
      <dgm:t>
        <a:bodyPr/>
        <a:lstStyle/>
        <a:p>
          <a:r>
            <a:rPr lang="es-CO"/>
            <a:t>Medida Cautelar Cancelada</a:t>
          </a:r>
        </a:p>
        <a:p>
          <a:r>
            <a:rPr lang="es-CO" b="0"/>
            <a:t>(1.049 FMI $169 MM)</a:t>
          </a:r>
          <a:endParaRPr lang="es-CO" b="0" dirty="0"/>
        </a:p>
      </dgm:t>
    </dgm:pt>
    <dgm:pt modelId="{E0911FF8-0696-41D8-8673-E3CA4BE9FD53}" type="parTrans" cxnId="{59F09A12-C793-45BA-893C-3752054BD787}">
      <dgm:prSet/>
      <dgm:spPr/>
      <dgm:t>
        <a:bodyPr/>
        <a:lstStyle/>
        <a:p>
          <a:endParaRPr lang="es-CO"/>
        </a:p>
      </dgm:t>
    </dgm:pt>
    <dgm:pt modelId="{2091BD65-A57A-44A1-B4CC-CCFD4204508A}" type="sibTrans" cxnId="{59F09A12-C793-45BA-893C-3752054BD787}">
      <dgm:prSet/>
      <dgm:spPr/>
      <dgm:t>
        <a:bodyPr/>
        <a:lstStyle/>
        <a:p>
          <a:endParaRPr lang="es-CO"/>
        </a:p>
      </dgm:t>
    </dgm:pt>
    <dgm:pt modelId="{8F643EE3-3847-47D3-B32A-C85CDAB8D016}" type="pres">
      <dgm:prSet presAssocID="{41638335-C503-49A9-9CA1-C83E4EB9A5E4}" presName="linearFlow" presStyleCnt="0">
        <dgm:presLayoutVars>
          <dgm:dir/>
          <dgm:resizeHandles val="exact"/>
        </dgm:presLayoutVars>
      </dgm:prSet>
      <dgm:spPr/>
    </dgm:pt>
    <dgm:pt modelId="{5ACBECC9-CC13-4E1C-A641-BDC732BE65FC}" type="pres">
      <dgm:prSet presAssocID="{258153AD-1A5A-45AA-9D88-4DD01AF7AAEB}" presName="composite" presStyleCnt="0"/>
      <dgm:spPr/>
    </dgm:pt>
    <dgm:pt modelId="{2CF76E8B-FB7A-4C9D-9341-0366D2DF6BF1}" type="pres">
      <dgm:prSet presAssocID="{258153AD-1A5A-45AA-9D88-4DD01AF7AAEB}" presName="imgShp" presStyleLbl="fgImgPlace1" presStyleIdx="0" presStyleCnt="3" custLinFactNeighborX="-28471" custLinFactNeighborY="-2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Ciudad"/>
        </a:ext>
      </dgm:extLst>
    </dgm:pt>
    <dgm:pt modelId="{B4C186B3-A0D8-4BB6-933F-50C338CAF31D}" type="pres">
      <dgm:prSet presAssocID="{258153AD-1A5A-45AA-9D88-4DD01AF7AAEB}" presName="txShp" presStyleLbl="node1" presStyleIdx="0" presStyleCnt="3" custScaleX="100464" custLinFactNeighborX="8176" custLinFactNeighborY="-27">
        <dgm:presLayoutVars>
          <dgm:bulletEnabled val="1"/>
        </dgm:presLayoutVars>
      </dgm:prSet>
      <dgm:spPr/>
    </dgm:pt>
    <dgm:pt modelId="{F168ECE6-6E42-4B96-9D5D-E2961F10FFED}" type="pres">
      <dgm:prSet presAssocID="{3B576DD8-4D8C-4181-9203-D1DE1C54851A}" presName="spacing" presStyleCnt="0"/>
      <dgm:spPr/>
    </dgm:pt>
    <dgm:pt modelId="{AADA6659-87A7-4BEE-87D5-C1F96436FAA7}" type="pres">
      <dgm:prSet presAssocID="{376AE68A-AD24-463A-BCD3-C61A8E368A82}" presName="composite" presStyleCnt="0"/>
      <dgm:spPr/>
    </dgm:pt>
    <dgm:pt modelId="{F69B1FDC-C915-44B6-A5AC-23802555A8B3}" type="pres">
      <dgm:prSet presAssocID="{376AE68A-AD24-463A-BCD3-C61A8E368A82}" presName="imgShp" presStyleLbl="fgImgPlace1" presStyleIdx="1" presStyleCnt="3" custLinFactNeighborX="-24012"/>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Lista de comprobación RTL"/>
        </a:ext>
      </dgm:extLst>
    </dgm:pt>
    <dgm:pt modelId="{C07DE2B5-7019-42F8-9425-B937DB893DD5}" type="pres">
      <dgm:prSet presAssocID="{376AE68A-AD24-463A-BCD3-C61A8E368A82}" presName="txShp" presStyleLbl="node1" presStyleIdx="1" presStyleCnt="3" custScaleX="99702" custLinFactNeighborX="7465">
        <dgm:presLayoutVars>
          <dgm:bulletEnabled val="1"/>
        </dgm:presLayoutVars>
      </dgm:prSet>
      <dgm:spPr/>
    </dgm:pt>
    <dgm:pt modelId="{33704ECD-D573-4F5B-BE60-BB57A0218BE9}" type="pres">
      <dgm:prSet presAssocID="{116465CE-DD66-44E5-8EEF-C825D29D8EC1}" presName="spacing" presStyleCnt="0"/>
      <dgm:spPr/>
    </dgm:pt>
    <dgm:pt modelId="{791E1231-2AD2-48FE-A3FD-6DAC18978805}" type="pres">
      <dgm:prSet presAssocID="{A18119E4-4D25-423F-8536-25AC7E444663}" presName="composite" presStyleCnt="0"/>
      <dgm:spPr/>
    </dgm:pt>
    <dgm:pt modelId="{A36D8B3C-36E9-4BF0-8BAB-1DA26994FBE8}" type="pres">
      <dgm:prSet presAssocID="{A18119E4-4D25-423F-8536-25AC7E444663}" presName="imgShp" presStyleLbl="fgImgPlace1" presStyleIdx="2" presStyleCnt="3" custLinFactNeighborX="-25807" custLinFactNeighborY="28"/>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Contrato"/>
        </a:ext>
      </dgm:extLst>
    </dgm:pt>
    <dgm:pt modelId="{D05E39AE-0D58-4444-BC5D-3489C740B18A}" type="pres">
      <dgm:prSet presAssocID="{A18119E4-4D25-423F-8536-25AC7E444663}" presName="txShp" presStyleLbl="node1" presStyleIdx="2" presStyleCnt="3" custScaleX="101964" custLinFactNeighborX="6399" custLinFactNeighborY="1585">
        <dgm:presLayoutVars>
          <dgm:bulletEnabled val="1"/>
        </dgm:presLayoutVars>
      </dgm:prSet>
      <dgm:spPr/>
    </dgm:pt>
  </dgm:ptLst>
  <dgm:cxnLst>
    <dgm:cxn modelId="{59F09A12-C793-45BA-893C-3752054BD787}" srcId="{41638335-C503-49A9-9CA1-C83E4EB9A5E4}" destId="{A18119E4-4D25-423F-8536-25AC7E444663}" srcOrd="2" destOrd="0" parTransId="{E0911FF8-0696-41D8-8673-E3CA4BE9FD53}" sibTransId="{2091BD65-A57A-44A1-B4CC-CCFD4204508A}"/>
    <dgm:cxn modelId="{27449B29-C887-4751-8830-E1D46609FBF4}" type="presOf" srcId="{376AE68A-AD24-463A-BCD3-C61A8E368A82}" destId="{C07DE2B5-7019-42F8-9425-B937DB893DD5}" srcOrd="0" destOrd="0" presId="urn:microsoft.com/office/officeart/2005/8/layout/vList3"/>
    <dgm:cxn modelId="{E47D7A36-8316-4760-A95C-0D040F2B6F64}" srcId="{41638335-C503-49A9-9CA1-C83E4EB9A5E4}" destId="{258153AD-1A5A-45AA-9D88-4DD01AF7AAEB}" srcOrd="0" destOrd="0" parTransId="{7BF8D077-8192-4A1C-BC8B-20A85670D317}" sibTransId="{3B576DD8-4D8C-4181-9203-D1DE1C54851A}"/>
    <dgm:cxn modelId="{CEA36A46-080B-4CA7-832F-D7B008CB12A0}" type="presOf" srcId="{A18119E4-4D25-423F-8536-25AC7E444663}" destId="{D05E39AE-0D58-4444-BC5D-3489C740B18A}" srcOrd="0" destOrd="0" presId="urn:microsoft.com/office/officeart/2005/8/layout/vList3"/>
    <dgm:cxn modelId="{13152E54-2C83-40E8-A0C7-E3781D8AA6B7}" srcId="{41638335-C503-49A9-9CA1-C83E4EB9A5E4}" destId="{376AE68A-AD24-463A-BCD3-C61A8E368A82}" srcOrd="1" destOrd="0" parTransId="{D723D241-6427-4BFC-A2D8-7043DADA3773}" sibTransId="{116465CE-DD66-44E5-8EEF-C825D29D8EC1}"/>
    <dgm:cxn modelId="{DC093F89-2278-4B7C-8151-EAD0264DF197}" type="presOf" srcId="{41638335-C503-49A9-9CA1-C83E4EB9A5E4}" destId="{8F643EE3-3847-47D3-B32A-C85CDAB8D016}" srcOrd="0" destOrd="0" presId="urn:microsoft.com/office/officeart/2005/8/layout/vList3"/>
    <dgm:cxn modelId="{23D93EED-CF0F-4DB2-A303-FB342B482D7F}" type="presOf" srcId="{258153AD-1A5A-45AA-9D88-4DD01AF7AAEB}" destId="{B4C186B3-A0D8-4BB6-933F-50C338CAF31D}" srcOrd="0" destOrd="0" presId="urn:microsoft.com/office/officeart/2005/8/layout/vList3"/>
    <dgm:cxn modelId="{0D219D94-8BB9-459E-9DDB-634F39B3A8E2}" type="presParOf" srcId="{8F643EE3-3847-47D3-B32A-C85CDAB8D016}" destId="{5ACBECC9-CC13-4E1C-A641-BDC732BE65FC}" srcOrd="0" destOrd="0" presId="urn:microsoft.com/office/officeart/2005/8/layout/vList3"/>
    <dgm:cxn modelId="{990372BA-C045-4629-B658-1BF48B4F3461}" type="presParOf" srcId="{5ACBECC9-CC13-4E1C-A641-BDC732BE65FC}" destId="{2CF76E8B-FB7A-4C9D-9341-0366D2DF6BF1}" srcOrd="0" destOrd="0" presId="urn:microsoft.com/office/officeart/2005/8/layout/vList3"/>
    <dgm:cxn modelId="{5BFB8F91-FA60-4BF8-BF2E-F5A855302762}" type="presParOf" srcId="{5ACBECC9-CC13-4E1C-A641-BDC732BE65FC}" destId="{B4C186B3-A0D8-4BB6-933F-50C338CAF31D}" srcOrd="1" destOrd="0" presId="urn:microsoft.com/office/officeart/2005/8/layout/vList3"/>
    <dgm:cxn modelId="{E4779689-5AEF-4F74-AE30-1964A80A086D}" type="presParOf" srcId="{8F643EE3-3847-47D3-B32A-C85CDAB8D016}" destId="{F168ECE6-6E42-4B96-9D5D-E2961F10FFED}" srcOrd="1" destOrd="0" presId="urn:microsoft.com/office/officeart/2005/8/layout/vList3"/>
    <dgm:cxn modelId="{733E14B1-0DA8-4D5C-B9B8-28D0AE6909CD}" type="presParOf" srcId="{8F643EE3-3847-47D3-B32A-C85CDAB8D016}" destId="{AADA6659-87A7-4BEE-87D5-C1F96436FAA7}" srcOrd="2" destOrd="0" presId="urn:microsoft.com/office/officeart/2005/8/layout/vList3"/>
    <dgm:cxn modelId="{094F9CB4-F216-41EB-8A46-2EF4DB32D599}" type="presParOf" srcId="{AADA6659-87A7-4BEE-87D5-C1F96436FAA7}" destId="{F69B1FDC-C915-44B6-A5AC-23802555A8B3}" srcOrd="0" destOrd="0" presId="urn:microsoft.com/office/officeart/2005/8/layout/vList3"/>
    <dgm:cxn modelId="{1F801654-8027-4210-9751-DB7D6E8F3EC1}" type="presParOf" srcId="{AADA6659-87A7-4BEE-87D5-C1F96436FAA7}" destId="{C07DE2B5-7019-42F8-9425-B937DB893DD5}" srcOrd="1" destOrd="0" presId="urn:microsoft.com/office/officeart/2005/8/layout/vList3"/>
    <dgm:cxn modelId="{42F84813-06DA-4221-831C-6E9587C4BDE3}" type="presParOf" srcId="{8F643EE3-3847-47D3-B32A-C85CDAB8D016}" destId="{33704ECD-D573-4F5B-BE60-BB57A0218BE9}" srcOrd="3" destOrd="0" presId="urn:microsoft.com/office/officeart/2005/8/layout/vList3"/>
    <dgm:cxn modelId="{BA37BE93-FE9B-4E49-A137-7ADDA397632D}" type="presParOf" srcId="{8F643EE3-3847-47D3-B32A-C85CDAB8D016}" destId="{791E1231-2AD2-48FE-A3FD-6DAC18978805}" srcOrd="4" destOrd="0" presId="urn:microsoft.com/office/officeart/2005/8/layout/vList3"/>
    <dgm:cxn modelId="{7DF4F34C-FAF9-4A2C-84B0-A57267F4D4ED}" type="presParOf" srcId="{791E1231-2AD2-48FE-A3FD-6DAC18978805}" destId="{A36D8B3C-36E9-4BF0-8BAB-1DA26994FBE8}" srcOrd="0" destOrd="0" presId="urn:microsoft.com/office/officeart/2005/8/layout/vList3"/>
    <dgm:cxn modelId="{DBF9D6EE-D161-4EF0-898C-2F14A5719790}" type="presParOf" srcId="{791E1231-2AD2-48FE-A3FD-6DAC18978805}" destId="{D05E39AE-0D58-4444-BC5D-3489C740B18A}" srcOrd="1" destOrd="0" presId="urn:microsoft.com/office/officeart/2005/8/layout/v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41638335-C503-49A9-9CA1-C83E4EB9A5E4}" type="doc">
      <dgm:prSet loTypeId="urn:microsoft.com/office/officeart/2005/8/layout/vList3" loCatId="list" qsTypeId="urn:microsoft.com/office/officeart/2005/8/quickstyle/simple2" qsCatId="simple" csTypeId="urn:microsoft.com/office/officeart/2005/8/colors/accent1_2" csCatId="accent1" phldr="1"/>
      <dgm:spPr/>
    </dgm:pt>
    <dgm:pt modelId="{258153AD-1A5A-45AA-9D88-4DD01AF7AAEB}">
      <dgm:prSet phldrT="[Texto]"/>
      <dgm:spPr/>
      <dgm:t>
        <a:bodyPr/>
        <a:lstStyle/>
        <a:p>
          <a:r>
            <a:rPr lang="es-CO" dirty="0"/>
            <a:t>Transferencias a Terceros</a:t>
          </a:r>
        </a:p>
        <a:p>
          <a:r>
            <a:rPr lang="es-CO" dirty="0"/>
            <a:t>(64 FMI)</a:t>
          </a:r>
          <a:endParaRPr lang="es-CO" b="0" dirty="0"/>
        </a:p>
      </dgm:t>
    </dgm:pt>
    <dgm:pt modelId="{7BF8D077-8192-4A1C-BC8B-20A85670D317}" type="parTrans" cxnId="{E47D7A36-8316-4760-A95C-0D040F2B6F64}">
      <dgm:prSet/>
      <dgm:spPr/>
      <dgm:t>
        <a:bodyPr/>
        <a:lstStyle/>
        <a:p>
          <a:endParaRPr lang="es-CO"/>
        </a:p>
      </dgm:t>
    </dgm:pt>
    <dgm:pt modelId="{3B576DD8-4D8C-4181-9203-D1DE1C54851A}" type="sibTrans" cxnId="{E47D7A36-8316-4760-A95C-0D040F2B6F64}">
      <dgm:prSet/>
      <dgm:spPr/>
      <dgm:t>
        <a:bodyPr/>
        <a:lstStyle/>
        <a:p>
          <a:endParaRPr lang="es-CO"/>
        </a:p>
      </dgm:t>
    </dgm:pt>
    <dgm:pt modelId="{376AE68A-AD24-463A-BCD3-C61A8E368A82}">
      <dgm:prSet phldrT="[Texto]"/>
      <dgm:spPr/>
      <dgm:t>
        <a:bodyPr/>
        <a:lstStyle/>
        <a:p>
          <a:r>
            <a:rPr lang="es-CO"/>
            <a:t>Destinaciones Definitivas</a:t>
          </a:r>
        </a:p>
        <a:p>
          <a:r>
            <a:rPr lang="es-CO"/>
            <a:t>(12 FMI</a:t>
          </a:r>
          <a:r>
            <a:rPr lang="es-CO" b="0"/>
            <a:t>) </a:t>
          </a:r>
          <a:endParaRPr lang="es-CO" b="0" dirty="0"/>
        </a:p>
      </dgm:t>
    </dgm:pt>
    <dgm:pt modelId="{D723D241-6427-4BFC-A2D8-7043DADA3773}" type="parTrans" cxnId="{13152E54-2C83-40E8-A0C7-E3781D8AA6B7}">
      <dgm:prSet/>
      <dgm:spPr/>
      <dgm:t>
        <a:bodyPr/>
        <a:lstStyle/>
        <a:p>
          <a:endParaRPr lang="es-CO"/>
        </a:p>
      </dgm:t>
    </dgm:pt>
    <dgm:pt modelId="{116465CE-DD66-44E5-8EEF-C825D29D8EC1}" type="sibTrans" cxnId="{13152E54-2C83-40E8-A0C7-E3781D8AA6B7}">
      <dgm:prSet/>
      <dgm:spPr/>
      <dgm:t>
        <a:bodyPr/>
        <a:lstStyle/>
        <a:p>
          <a:endParaRPr lang="es-CO"/>
        </a:p>
      </dgm:t>
    </dgm:pt>
    <dgm:pt modelId="{A18119E4-4D25-423F-8536-25AC7E444663}">
      <dgm:prSet phldrT="[Texto]"/>
      <dgm:spPr/>
      <dgm:t>
        <a:bodyPr/>
        <a:lstStyle/>
        <a:p>
          <a:r>
            <a:rPr lang="es-CO"/>
            <a:t>Predios Urbanos y Rurales </a:t>
          </a:r>
        </a:p>
        <a:p>
          <a:r>
            <a:rPr lang="es-CO" b="0"/>
            <a:t>(1.776 FMI y 21 FMI)</a:t>
          </a:r>
          <a:endParaRPr lang="es-CO" b="0" dirty="0"/>
        </a:p>
      </dgm:t>
    </dgm:pt>
    <dgm:pt modelId="{E0911FF8-0696-41D8-8673-E3CA4BE9FD53}" type="parTrans" cxnId="{59F09A12-C793-45BA-893C-3752054BD787}">
      <dgm:prSet/>
      <dgm:spPr/>
      <dgm:t>
        <a:bodyPr/>
        <a:lstStyle/>
        <a:p>
          <a:endParaRPr lang="es-CO"/>
        </a:p>
      </dgm:t>
    </dgm:pt>
    <dgm:pt modelId="{2091BD65-A57A-44A1-B4CC-CCFD4204508A}" type="sibTrans" cxnId="{59F09A12-C793-45BA-893C-3752054BD787}">
      <dgm:prSet/>
      <dgm:spPr/>
      <dgm:t>
        <a:bodyPr/>
        <a:lstStyle/>
        <a:p>
          <a:endParaRPr lang="es-CO"/>
        </a:p>
      </dgm:t>
    </dgm:pt>
    <dgm:pt modelId="{8F643EE3-3847-47D3-B32A-C85CDAB8D016}" type="pres">
      <dgm:prSet presAssocID="{41638335-C503-49A9-9CA1-C83E4EB9A5E4}" presName="linearFlow" presStyleCnt="0">
        <dgm:presLayoutVars>
          <dgm:dir/>
          <dgm:resizeHandles val="exact"/>
        </dgm:presLayoutVars>
      </dgm:prSet>
      <dgm:spPr/>
    </dgm:pt>
    <dgm:pt modelId="{5ACBECC9-CC13-4E1C-A641-BDC732BE65FC}" type="pres">
      <dgm:prSet presAssocID="{258153AD-1A5A-45AA-9D88-4DD01AF7AAEB}" presName="composite" presStyleCnt="0"/>
      <dgm:spPr/>
    </dgm:pt>
    <dgm:pt modelId="{2CF76E8B-FB7A-4C9D-9341-0366D2DF6BF1}" type="pres">
      <dgm:prSet presAssocID="{258153AD-1A5A-45AA-9D88-4DD01AF7AAEB}" presName="imgShp" presStyleLbl="fgImgPlace1" presStyleIdx="0" presStyleCnt="3" custLinFactNeighborX="-34672" custLinFactNeighborY="-28"/>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Caja"/>
        </a:ext>
      </dgm:extLst>
    </dgm:pt>
    <dgm:pt modelId="{B4C186B3-A0D8-4BB6-933F-50C338CAF31D}" type="pres">
      <dgm:prSet presAssocID="{258153AD-1A5A-45AA-9D88-4DD01AF7AAEB}" presName="txShp" presStyleLbl="node1" presStyleIdx="0" presStyleCnt="3" custScaleX="112140" custLinFactNeighborX="11020" custLinFactNeighborY="-27">
        <dgm:presLayoutVars>
          <dgm:bulletEnabled val="1"/>
        </dgm:presLayoutVars>
      </dgm:prSet>
      <dgm:spPr/>
    </dgm:pt>
    <dgm:pt modelId="{F168ECE6-6E42-4B96-9D5D-E2961F10FFED}" type="pres">
      <dgm:prSet presAssocID="{3B576DD8-4D8C-4181-9203-D1DE1C54851A}" presName="spacing" presStyleCnt="0"/>
      <dgm:spPr/>
    </dgm:pt>
    <dgm:pt modelId="{AADA6659-87A7-4BEE-87D5-C1F96436FAA7}" type="pres">
      <dgm:prSet presAssocID="{376AE68A-AD24-463A-BCD3-C61A8E368A82}" presName="composite" presStyleCnt="0"/>
      <dgm:spPr/>
    </dgm:pt>
    <dgm:pt modelId="{F69B1FDC-C915-44B6-A5AC-23802555A8B3}" type="pres">
      <dgm:prSet presAssocID="{376AE68A-AD24-463A-BCD3-C61A8E368A82}" presName="imgShp" presStyleLbl="fgImgPlace1" presStyleIdx="1" presStyleCnt="3" custLinFactNeighborX="-37095" custLinFactNeighborY="0"/>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Escena de una granja"/>
        </a:ext>
      </dgm:extLst>
    </dgm:pt>
    <dgm:pt modelId="{C07DE2B5-7019-42F8-9425-B937DB893DD5}" type="pres">
      <dgm:prSet presAssocID="{376AE68A-AD24-463A-BCD3-C61A8E368A82}" presName="txShp" presStyleLbl="node1" presStyleIdx="1" presStyleCnt="3" custScaleX="114193" custLinFactNeighborX="10665" custLinFactNeighborY="0">
        <dgm:presLayoutVars>
          <dgm:bulletEnabled val="1"/>
        </dgm:presLayoutVars>
      </dgm:prSet>
      <dgm:spPr/>
    </dgm:pt>
    <dgm:pt modelId="{33704ECD-D573-4F5B-BE60-BB57A0218BE9}" type="pres">
      <dgm:prSet presAssocID="{116465CE-DD66-44E5-8EEF-C825D29D8EC1}" presName="spacing" presStyleCnt="0"/>
      <dgm:spPr/>
    </dgm:pt>
    <dgm:pt modelId="{791E1231-2AD2-48FE-A3FD-6DAC18978805}" type="pres">
      <dgm:prSet presAssocID="{A18119E4-4D25-423F-8536-25AC7E444663}" presName="composite" presStyleCnt="0"/>
      <dgm:spPr/>
    </dgm:pt>
    <dgm:pt modelId="{A36D8B3C-36E9-4BF0-8BAB-1DA26994FBE8}" type="pres">
      <dgm:prSet presAssocID="{A18119E4-4D25-423F-8536-25AC7E444663}" presName="imgShp" presStyleLbl="fgImgPlace1" presStyleIdx="2" presStyleCnt="3" custLinFactNeighborX="-27250" custLinFactNeighborY="28"/>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Edificio"/>
        </a:ext>
      </dgm:extLst>
    </dgm:pt>
    <dgm:pt modelId="{D05E39AE-0D58-4444-BC5D-3489C740B18A}" type="pres">
      <dgm:prSet presAssocID="{A18119E4-4D25-423F-8536-25AC7E444663}" presName="txShp" presStyleLbl="node1" presStyleIdx="2" presStyleCnt="3" custScaleX="111806" custLinFactNeighborX="11020" custLinFactNeighborY="28">
        <dgm:presLayoutVars>
          <dgm:bulletEnabled val="1"/>
        </dgm:presLayoutVars>
      </dgm:prSet>
      <dgm:spPr/>
    </dgm:pt>
  </dgm:ptLst>
  <dgm:cxnLst>
    <dgm:cxn modelId="{59F09A12-C793-45BA-893C-3752054BD787}" srcId="{41638335-C503-49A9-9CA1-C83E4EB9A5E4}" destId="{A18119E4-4D25-423F-8536-25AC7E444663}" srcOrd="2" destOrd="0" parTransId="{E0911FF8-0696-41D8-8673-E3CA4BE9FD53}" sibTransId="{2091BD65-A57A-44A1-B4CC-CCFD4204508A}"/>
    <dgm:cxn modelId="{27449B29-C887-4751-8830-E1D46609FBF4}" type="presOf" srcId="{376AE68A-AD24-463A-BCD3-C61A8E368A82}" destId="{C07DE2B5-7019-42F8-9425-B937DB893DD5}" srcOrd="0" destOrd="0" presId="urn:microsoft.com/office/officeart/2005/8/layout/vList3"/>
    <dgm:cxn modelId="{E47D7A36-8316-4760-A95C-0D040F2B6F64}" srcId="{41638335-C503-49A9-9CA1-C83E4EB9A5E4}" destId="{258153AD-1A5A-45AA-9D88-4DD01AF7AAEB}" srcOrd="0" destOrd="0" parTransId="{7BF8D077-8192-4A1C-BC8B-20A85670D317}" sibTransId="{3B576DD8-4D8C-4181-9203-D1DE1C54851A}"/>
    <dgm:cxn modelId="{CEA36A46-080B-4CA7-832F-D7B008CB12A0}" type="presOf" srcId="{A18119E4-4D25-423F-8536-25AC7E444663}" destId="{D05E39AE-0D58-4444-BC5D-3489C740B18A}" srcOrd="0" destOrd="0" presId="urn:microsoft.com/office/officeart/2005/8/layout/vList3"/>
    <dgm:cxn modelId="{13152E54-2C83-40E8-A0C7-E3781D8AA6B7}" srcId="{41638335-C503-49A9-9CA1-C83E4EB9A5E4}" destId="{376AE68A-AD24-463A-BCD3-C61A8E368A82}" srcOrd="1" destOrd="0" parTransId="{D723D241-6427-4BFC-A2D8-7043DADA3773}" sibTransId="{116465CE-DD66-44E5-8EEF-C825D29D8EC1}"/>
    <dgm:cxn modelId="{DC093F89-2278-4B7C-8151-EAD0264DF197}" type="presOf" srcId="{41638335-C503-49A9-9CA1-C83E4EB9A5E4}" destId="{8F643EE3-3847-47D3-B32A-C85CDAB8D016}" srcOrd="0" destOrd="0" presId="urn:microsoft.com/office/officeart/2005/8/layout/vList3"/>
    <dgm:cxn modelId="{23D93EED-CF0F-4DB2-A303-FB342B482D7F}" type="presOf" srcId="{258153AD-1A5A-45AA-9D88-4DD01AF7AAEB}" destId="{B4C186B3-A0D8-4BB6-933F-50C338CAF31D}" srcOrd="0" destOrd="0" presId="urn:microsoft.com/office/officeart/2005/8/layout/vList3"/>
    <dgm:cxn modelId="{0D219D94-8BB9-459E-9DDB-634F39B3A8E2}" type="presParOf" srcId="{8F643EE3-3847-47D3-B32A-C85CDAB8D016}" destId="{5ACBECC9-CC13-4E1C-A641-BDC732BE65FC}" srcOrd="0" destOrd="0" presId="urn:microsoft.com/office/officeart/2005/8/layout/vList3"/>
    <dgm:cxn modelId="{990372BA-C045-4629-B658-1BF48B4F3461}" type="presParOf" srcId="{5ACBECC9-CC13-4E1C-A641-BDC732BE65FC}" destId="{2CF76E8B-FB7A-4C9D-9341-0366D2DF6BF1}" srcOrd="0" destOrd="0" presId="urn:microsoft.com/office/officeart/2005/8/layout/vList3"/>
    <dgm:cxn modelId="{5BFB8F91-FA60-4BF8-BF2E-F5A855302762}" type="presParOf" srcId="{5ACBECC9-CC13-4E1C-A641-BDC732BE65FC}" destId="{B4C186B3-A0D8-4BB6-933F-50C338CAF31D}" srcOrd="1" destOrd="0" presId="urn:microsoft.com/office/officeart/2005/8/layout/vList3"/>
    <dgm:cxn modelId="{E4779689-5AEF-4F74-AE30-1964A80A086D}" type="presParOf" srcId="{8F643EE3-3847-47D3-B32A-C85CDAB8D016}" destId="{F168ECE6-6E42-4B96-9D5D-E2961F10FFED}" srcOrd="1" destOrd="0" presId="urn:microsoft.com/office/officeart/2005/8/layout/vList3"/>
    <dgm:cxn modelId="{733E14B1-0DA8-4D5C-B9B8-28D0AE6909CD}" type="presParOf" srcId="{8F643EE3-3847-47D3-B32A-C85CDAB8D016}" destId="{AADA6659-87A7-4BEE-87D5-C1F96436FAA7}" srcOrd="2" destOrd="0" presId="urn:microsoft.com/office/officeart/2005/8/layout/vList3"/>
    <dgm:cxn modelId="{094F9CB4-F216-41EB-8A46-2EF4DB32D599}" type="presParOf" srcId="{AADA6659-87A7-4BEE-87D5-C1F96436FAA7}" destId="{F69B1FDC-C915-44B6-A5AC-23802555A8B3}" srcOrd="0" destOrd="0" presId="urn:microsoft.com/office/officeart/2005/8/layout/vList3"/>
    <dgm:cxn modelId="{1F801654-8027-4210-9751-DB7D6E8F3EC1}" type="presParOf" srcId="{AADA6659-87A7-4BEE-87D5-C1F96436FAA7}" destId="{C07DE2B5-7019-42F8-9425-B937DB893DD5}" srcOrd="1" destOrd="0" presId="urn:microsoft.com/office/officeart/2005/8/layout/vList3"/>
    <dgm:cxn modelId="{42F84813-06DA-4221-831C-6E9587C4BDE3}" type="presParOf" srcId="{8F643EE3-3847-47D3-B32A-C85CDAB8D016}" destId="{33704ECD-D573-4F5B-BE60-BB57A0218BE9}" srcOrd="3" destOrd="0" presId="urn:microsoft.com/office/officeart/2005/8/layout/vList3"/>
    <dgm:cxn modelId="{BA37BE93-FE9B-4E49-A137-7ADDA397632D}" type="presParOf" srcId="{8F643EE3-3847-47D3-B32A-C85CDAB8D016}" destId="{791E1231-2AD2-48FE-A3FD-6DAC18978805}" srcOrd="4" destOrd="0" presId="urn:microsoft.com/office/officeart/2005/8/layout/vList3"/>
    <dgm:cxn modelId="{7DF4F34C-FAF9-4A2C-84B0-A57267F4D4ED}" type="presParOf" srcId="{791E1231-2AD2-48FE-A3FD-6DAC18978805}" destId="{A36D8B3C-36E9-4BF0-8BAB-1DA26994FBE8}" srcOrd="0" destOrd="0" presId="urn:microsoft.com/office/officeart/2005/8/layout/vList3"/>
    <dgm:cxn modelId="{DBF9D6EE-D161-4EF0-898C-2F14A5719790}" type="presParOf" srcId="{791E1231-2AD2-48FE-A3FD-6DAC18978805}" destId="{D05E39AE-0D58-4444-BC5D-3489C740B18A}" srcOrd="1" destOrd="0" presId="urn:microsoft.com/office/officeart/2005/8/layout/vList3"/>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41638335-C503-49A9-9CA1-C83E4EB9A5E4}" type="doc">
      <dgm:prSet loTypeId="urn:microsoft.com/office/officeart/2005/8/layout/vList3" loCatId="list" qsTypeId="urn:microsoft.com/office/officeart/2005/8/quickstyle/simple2" qsCatId="simple" csTypeId="urn:microsoft.com/office/officeart/2005/8/colors/accent6_2" csCatId="accent6" phldr="1"/>
      <dgm:spPr/>
      <dgm:t>
        <a:bodyPr/>
        <a:lstStyle/>
        <a:p>
          <a:endParaRPr lang="es-CO"/>
        </a:p>
      </dgm:t>
    </dgm:pt>
    <dgm:pt modelId="{376AE68A-AD24-463A-BCD3-C61A8E368A82}">
      <dgm:prSet phldrT="[Texto]"/>
      <dgm:spPr/>
      <dgm:t>
        <a:bodyPr/>
        <a:lstStyle/>
        <a:p>
          <a:r>
            <a:rPr lang="es-CO" dirty="0"/>
            <a:t>Activos Sociales y No Sociales</a:t>
          </a:r>
        </a:p>
        <a:p>
          <a:r>
            <a:rPr lang="es-CO" dirty="0"/>
            <a:t>(1.357 FMI</a:t>
          </a:r>
          <a:r>
            <a:rPr lang="es-CO" b="0" dirty="0"/>
            <a:t>) </a:t>
          </a:r>
        </a:p>
      </dgm:t>
    </dgm:pt>
    <dgm:pt modelId="{D723D241-6427-4BFC-A2D8-7043DADA3773}" type="parTrans" cxnId="{13152E54-2C83-40E8-A0C7-E3781D8AA6B7}">
      <dgm:prSet/>
      <dgm:spPr/>
      <dgm:t>
        <a:bodyPr/>
        <a:lstStyle/>
        <a:p>
          <a:endParaRPr lang="es-CO">
            <a:solidFill>
              <a:schemeClr val="tx1"/>
            </a:solidFill>
          </a:endParaRPr>
        </a:p>
      </dgm:t>
    </dgm:pt>
    <dgm:pt modelId="{116465CE-DD66-44E5-8EEF-C825D29D8EC1}" type="sibTrans" cxnId="{13152E54-2C83-40E8-A0C7-E3781D8AA6B7}">
      <dgm:prSet/>
      <dgm:spPr/>
      <dgm:t>
        <a:bodyPr/>
        <a:lstStyle/>
        <a:p>
          <a:endParaRPr lang="es-CO">
            <a:solidFill>
              <a:schemeClr val="tx1"/>
            </a:solidFill>
          </a:endParaRPr>
        </a:p>
      </dgm:t>
    </dgm:pt>
    <dgm:pt modelId="{A18119E4-4D25-423F-8536-25AC7E444663}">
      <dgm:prSet phldrT="[Texto]"/>
      <dgm:spPr/>
      <dgm:t>
        <a:bodyPr/>
        <a:lstStyle/>
        <a:p>
          <a:r>
            <a:rPr lang="es-CO"/>
            <a:t>Derivadas</a:t>
          </a:r>
        </a:p>
        <a:p>
          <a:r>
            <a:rPr lang="es-CO" b="0"/>
            <a:t>(936 FMI)</a:t>
          </a:r>
          <a:endParaRPr lang="es-CO" b="0" dirty="0"/>
        </a:p>
      </dgm:t>
    </dgm:pt>
    <dgm:pt modelId="{E0911FF8-0696-41D8-8673-E3CA4BE9FD53}" type="parTrans" cxnId="{59F09A12-C793-45BA-893C-3752054BD787}">
      <dgm:prSet/>
      <dgm:spPr/>
      <dgm:t>
        <a:bodyPr/>
        <a:lstStyle/>
        <a:p>
          <a:endParaRPr lang="es-CO">
            <a:solidFill>
              <a:schemeClr val="tx1"/>
            </a:solidFill>
          </a:endParaRPr>
        </a:p>
      </dgm:t>
    </dgm:pt>
    <dgm:pt modelId="{2091BD65-A57A-44A1-B4CC-CCFD4204508A}" type="sibTrans" cxnId="{59F09A12-C793-45BA-893C-3752054BD787}">
      <dgm:prSet/>
      <dgm:spPr/>
      <dgm:t>
        <a:bodyPr/>
        <a:lstStyle/>
        <a:p>
          <a:endParaRPr lang="es-CO">
            <a:solidFill>
              <a:schemeClr val="tx1"/>
            </a:solidFill>
          </a:endParaRPr>
        </a:p>
      </dgm:t>
    </dgm:pt>
    <dgm:pt modelId="{8F643EE3-3847-47D3-B32A-C85CDAB8D016}" type="pres">
      <dgm:prSet presAssocID="{41638335-C503-49A9-9CA1-C83E4EB9A5E4}" presName="linearFlow" presStyleCnt="0">
        <dgm:presLayoutVars>
          <dgm:dir/>
          <dgm:resizeHandles val="exact"/>
        </dgm:presLayoutVars>
      </dgm:prSet>
      <dgm:spPr/>
    </dgm:pt>
    <dgm:pt modelId="{AADA6659-87A7-4BEE-87D5-C1F96436FAA7}" type="pres">
      <dgm:prSet presAssocID="{376AE68A-AD24-463A-BCD3-C61A8E368A82}" presName="composite" presStyleCnt="0"/>
      <dgm:spPr/>
    </dgm:pt>
    <dgm:pt modelId="{F69B1FDC-C915-44B6-A5AC-23802555A8B3}" type="pres">
      <dgm:prSet presAssocID="{376AE68A-AD24-463A-BCD3-C61A8E368A82}" presName="imgShp" presStyleLbl="fgImgPlace1" presStyleIdx="0" presStyleCnt="2" custLinFactNeighborX="-24012"/>
      <dgm:spPr>
        <a:blipFill>
          <a:blip xmlns:r="http://schemas.openxmlformats.org/officeDocument/2006/relationships" r:embed="rId1">
            <a:alphaModFix amt="70000"/>
            <a:extLst>
              <a:ext uri="{28A0092B-C50C-407E-A947-70E740481C1C}">
                <a14:useLocalDpi xmlns:a14="http://schemas.microsoft.com/office/drawing/2010/main" val="0"/>
              </a:ext>
            </a:extLst>
          </a:blip>
          <a:srcRect/>
          <a:stretch>
            <a:fillRect t="-1000" b="-1000"/>
          </a:stretch>
        </a:blipFill>
      </dgm:spPr>
    </dgm:pt>
    <dgm:pt modelId="{C07DE2B5-7019-42F8-9425-B937DB893DD5}" type="pres">
      <dgm:prSet presAssocID="{376AE68A-AD24-463A-BCD3-C61A8E368A82}" presName="txShp" presStyleLbl="node1" presStyleIdx="0" presStyleCnt="2" custScaleX="99702" custLinFactNeighborX="7465">
        <dgm:presLayoutVars>
          <dgm:bulletEnabled val="1"/>
        </dgm:presLayoutVars>
      </dgm:prSet>
      <dgm:spPr/>
    </dgm:pt>
    <dgm:pt modelId="{33704ECD-D573-4F5B-BE60-BB57A0218BE9}" type="pres">
      <dgm:prSet presAssocID="{116465CE-DD66-44E5-8EEF-C825D29D8EC1}" presName="spacing" presStyleCnt="0"/>
      <dgm:spPr/>
    </dgm:pt>
    <dgm:pt modelId="{791E1231-2AD2-48FE-A3FD-6DAC18978805}" type="pres">
      <dgm:prSet presAssocID="{A18119E4-4D25-423F-8536-25AC7E444663}" presName="composite" presStyleCnt="0"/>
      <dgm:spPr/>
    </dgm:pt>
    <dgm:pt modelId="{A36D8B3C-36E9-4BF0-8BAB-1DA26994FBE8}" type="pres">
      <dgm:prSet presAssocID="{A18119E4-4D25-423F-8536-25AC7E444663}" presName="imgShp" presStyleLbl="fgImgPlace1" presStyleIdx="1" presStyleCnt="2" custLinFactNeighborX="-25807" custLinFactNeighborY="28"/>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Edificio"/>
        </a:ext>
      </dgm:extLst>
    </dgm:pt>
    <dgm:pt modelId="{D05E39AE-0D58-4444-BC5D-3489C740B18A}" type="pres">
      <dgm:prSet presAssocID="{A18119E4-4D25-423F-8536-25AC7E444663}" presName="txShp" presStyleLbl="node1" presStyleIdx="1" presStyleCnt="2" custScaleX="101964" custLinFactNeighborX="6399" custLinFactNeighborY="28">
        <dgm:presLayoutVars>
          <dgm:bulletEnabled val="1"/>
        </dgm:presLayoutVars>
      </dgm:prSet>
      <dgm:spPr/>
    </dgm:pt>
  </dgm:ptLst>
  <dgm:cxnLst>
    <dgm:cxn modelId="{59F09A12-C793-45BA-893C-3752054BD787}" srcId="{41638335-C503-49A9-9CA1-C83E4EB9A5E4}" destId="{A18119E4-4D25-423F-8536-25AC7E444663}" srcOrd="1" destOrd="0" parTransId="{E0911FF8-0696-41D8-8673-E3CA4BE9FD53}" sibTransId="{2091BD65-A57A-44A1-B4CC-CCFD4204508A}"/>
    <dgm:cxn modelId="{27449B29-C887-4751-8830-E1D46609FBF4}" type="presOf" srcId="{376AE68A-AD24-463A-BCD3-C61A8E368A82}" destId="{C07DE2B5-7019-42F8-9425-B937DB893DD5}" srcOrd="0" destOrd="0" presId="urn:microsoft.com/office/officeart/2005/8/layout/vList3"/>
    <dgm:cxn modelId="{CEA36A46-080B-4CA7-832F-D7B008CB12A0}" type="presOf" srcId="{A18119E4-4D25-423F-8536-25AC7E444663}" destId="{D05E39AE-0D58-4444-BC5D-3489C740B18A}" srcOrd="0" destOrd="0" presId="urn:microsoft.com/office/officeart/2005/8/layout/vList3"/>
    <dgm:cxn modelId="{13152E54-2C83-40E8-A0C7-E3781D8AA6B7}" srcId="{41638335-C503-49A9-9CA1-C83E4EB9A5E4}" destId="{376AE68A-AD24-463A-BCD3-C61A8E368A82}" srcOrd="0" destOrd="0" parTransId="{D723D241-6427-4BFC-A2D8-7043DADA3773}" sibTransId="{116465CE-DD66-44E5-8EEF-C825D29D8EC1}"/>
    <dgm:cxn modelId="{DC093F89-2278-4B7C-8151-EAD0264DF197}" type="presOf" srcId="{41638335-C503-49A9-9CA1-C83E4EB9A5E4}" destId="{8F643EE3-3847-47D3-B32A-C85CDAB8D016}" srcOrd="0" destOrd="0" presId="urn:microsoft.com/office/officeart/2005/8/layout/vList3"/>
    <dgm:cxn modelId="{733E14B1-0DA8-4D5C-B9B8-28D0AE6909CD}" type="presParOf" srcId="{8F643EE3-3847-47D3-B32A-C85CDAB8D016}" destId="{AADA6659-87A7-4BEE-87D5-C1F96436FAA7}" srcOrd="0" destOrd="0" presId="urn:microsoft.com/office/officeart/2005/8/layout/vList3"/>
    <dgm:cxn modelId="{094F9CB4-F216-41EB-8A46-2EF4DB32D599}" type="presParOf" srcId="{AADA6659-87A7-4BEE-87D5-C1F96436FAA7}" destId="{F69B1FDC-C915-44B6-A5AC-23802555A8B3}" srcOrd="0" destOrd="0" presId="urn:microsoft.com/office/officeart/2005/8/layout/vList3"/>
    <dgm:cxn modelId="{1F801654-8027-4210-9751-DB7D6E8F3EC1}" type="presParOf" srcId="{AADA6659-87A7-4BEE-87D5-C1F96436FAA7}" destId="{C07DE2B5-7019-42F8-9425-B937DB893DD5}" srcOrd="1" destOrd="0" presId="urn:microsoft.com/office/officeart/2005/8/layout/vList3"/>
    <dgm:cxn modelId="{42F84813-06DA-4221-831C-6E9587C4BDE3}" type="presParOf" srcId="{8F643EE3-3847-47D3-B32A-C85CDAB8D016}" destId="{33704ECD-D573-4F5B-BE60-BB57A0218BE9}" srcOrd="1" destOrd="0" presId="urn:microsoft.com/office/officeart/2005/8/layout/vList3"/>
    <dgm:cxn modelId="{BA37BE93-FE9B-4E49-A137-7ADDA397632D}" type="presParOf" srcId="{8F643EE3-3847-47D3-B32A-C85CDAB8D016}" destId="{791E1231-2AD2-48FE-A3FD-6DAC18978805}" srcOrd="2" destOrd="0" presId="urn:microsoft.com/office/officeart/2005/8/layout/vList3"/>
    <dgm:cxn modelId="{7DF4F34C-FAF9-4A2C-84B0-A57267F4D4ED}" type="presParOf" srcId="{791E1231-2AD2-48FE-A3FD-6DAC18978805}" destId="{A36D8B3C-36E9-4BF0-8BAB-1DA26994FBE8}" srcOrd="0" destOrd="0" presId="urn:microsoft.com/office/officeart/2005/8/layout/vList3"/>
    <dgm:cxn modelId="{DBF9D6EE-D161-4EF0-898C-2F14A5719790}" type="presParOf" srcId="{791E1231-2AD2-48FE-A3FD-6DAC18978805}" destId="{D05E39AE-0D58-4444-BC5D-3489C740B18A}" srcOrd="1" destOrd="0" presId="urn:microsoft.com/office/officeart/2005/8/layout/vList3"/>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337044-C2E9-4D71-85DD-AA76AD98F0BF}">
      <dsp:nvSpPr>
        <dsp:cNvPr id="0" name=""/>
        <dsp:cNvSpPr/>
      </dsp:nvSpPr>
      <dsp:spPr>
        <a:xfrm>
          <a:off x="0" y="412029"/>
          <a:ext cx="8553069" cy="1814400"/>
        </a:xfrm>
        <a:prstGeom prst="rect">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663813" tIns="374904" rIns="663813" bIns="128016" numCol="1" spcCol="1270" anchor="t" anchorCtr="0">
          <a:noAutofit/>
        </a:bodyPr>
        <a:lstStyle/>
        <a:p>
          <a:pPr marL="171450" lvl="1" indent="-171450" algn="just" defTabSz="800100">
            <a:lnSpc>
              <a:spcPct val="90000"/>
            </a:lnSpc>
            <a:spcBef>
              <a:spcPct val="0"/>
            </a:spcBef>
            <a:spcAft>
              <a:spcPct val="15000"/>
            </a:spcAft>
            <a:buChar char="•"/>
          </a:pPr>
          <a:r>
            <a:rPr lang="es-CO" sz="1800" kern="1200" dirty="0"/>
            <a:t>El saldo actual del contrato alcanzaría para 5 meses, a partir de mayo y hasta septiembre de 2020. Se requiere en ese caso </a:t>
          </a:r>
          <a:r>
            <a:rPr lang="es-CO" sz="1800" b="1" u="sng" kern="1200" dirty="0"/>
            <a:t>prórroga</a:t>
          </a:r>
          <a:r>
            <a:rPr lang="es-CO" sz="1800" kern="1200" dirty="0"/>
            <a:t> por 3 meses, teniendo en cuenta que el contrato vence el 16 de junio de 2020.</a:t>
          </a:r>
        </a:p>
        <a:p>
          <a:pPr marL="171450" lvl="1" indent="-171450" algn="just" defTabSz="800100">
            <a:lnSpc>
              <a:spcPct val="90000"/>
            </a:lnSpc>
            <a:spcBef>
              <a:spcPct val="0"/>
            </a:spcBef>
            <a:spcAft>
              <a:spcPct val="15000"/>
            </a:spcAft>
            <a:buChar char="•"/>
          </a:pPr>
          <a:r>
            <a:rPr lang="es-ES" sz="1800" kern="1200" dirty="0"/>
            <a:t>Durante estos tres (3) meses se realizaría el proceso para un nuevo contrato.</a:t>
          </a:r>
          <a:endParaRPr lang="es-CO" sz="1800" kern="1200" dirty="0"/>
        </a:p>
      </dsp:txBody>
      <dsp:txXfrm>
        <a:off x="0" y="412029"/>
        <a:ext cx="8553069" cy="1814400"/>
      </dsp:txXfrm>
    </dsp:sp>
    <dsp:sp modelId="{305E8FCA-767C-4ADC-BAC3-D6B067A2BF0D}">
      <dsp:nvSpPr>
        <dsp:cNvPr id="0" name=""/>
        <dsp:cNvSpPr/>
      </dsp:nvSpPr>
      <dsp:spPr>
        <a:xfrm>
          <a:off x="427653" y="146349"/>
          <a:ext cx="5987148" cy="53136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6300" tIns="0" rIns="226300" bIns="0" numCol="1" spcCol="1270" anchor="ctr" anchorCtr="0">
          <a:noAutofit/>
        </a:bodyPr>
        <a:lstStyle/>
        <a:p>
          <a:pPr marL="0" lvl="0" indent="0" algn="l" defTabSz="1066800">
            <a:lnSpc>
              <a:spcPct val="90000"/>
            </a:lnSpc>
            <a:spcBef>
              <a:spcPct val="0"/>
            </a:spcBef>
            <a:spcAft>
              <a:spcPct val="35000"/>
            </a:spcAft>
            <a:buNone/>
          </a:pPr>
          <a:r>
            <a:rPr lang="es-CO" sz="2400" b="1" kern="1200" dirty="0"/>
            <a:t>Escenario 1:</a:t>
          </a:r>
        </a:p>
      </dsp:txBody>
      <dsp:txXfrm>
        <a:off x="453592" y="172288"/>
        <a:ext cx="5935270" cy="479482"/>
      </dsp:txXfrm>
    </dsp:sp>
    <dsp:sp modelId="{F56D88B6-D332-47F0-9A80-4DC311F633D8}">
      <dsp:nvSpPr>
        <dsp:cNvPr id="0" name=""/>
        <dsp:cNvSpPr/>
      </dsp:nvSpPr>
      <dsp:spPr>
        <a:xfrm>
          <a:off x="0" y="2589310"/>
          <a:ext cx="8553069" cy="1502550"/>
        </a:xfrm>
        <a:prstGeom prst="rect">
          <a:avLst/>
        </a:prstGeom>
        <a:solidFill>
          <a:schemeClr val="lt1">
            <a:alpha val="90000"/>
            <a:hueOff val="0"/>
            <a:satOff val="0"/>
            <a:lumOff val="0"/>
            <a:alphaOff val="0"/>
          </a:schemeClr>
        </a:solidFill>
        <a:ln w="6350" cap="flat" cmpd="sng" algn="ctr">
          <a:solidFill>
            <a:schemeClr val="accent5">
              <a:hueOff val="-6758543"/>
              <a:satOff val="-17419"/>
              <a:lumOff val="-11765"/>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663813" tIns="374904" rIns="663813" bIns="113792" numCol="1" spcCol="1270" anchor="t" anchorCtr="0">
          <a:noAutofit/>
        </a:bodyPr>
        <a:lstStyle/>
        <a:p>
          <a:pPr marL="171450" lvl="1" indent="-171450" algn="just" defTabSz="711200">
            <a:lnSpc>
              <a:spcPct val="90000"/>
            </a:lnSpc>
            <a:spcBef>
              <a:spcPct val="0"/>
            </a:spcBef>
            <a:spcAft>
              <a:spcPct val="15000"/>
            </a:spcAft>
            <a:buChar char="•"/>
          </a:pPr>
          <a:r>
            <a:rPr lang="es-CO" sz="1600" kern="1200" dirty="0"/>
            <a:t>Autorización para </a:t>
          </a:r>
          <a:r>
            <a:rPr lang="es-CO" sz="1600" b="1" u="sng" kern="1200" dirty="0"/>
            <a:t>adición y prórroga </a:t>
          </a:r>
          <a:r>
            <a:rPr lang="es-CO" sz="1600" kern="1200" dirty="0"/>
            <a:t>de 12 meses. </a:t>
          </a:r>
        </a:p>
        <a:p>
          <a:pPr marL="171450" lvl="1" indent="-171450" algn="just" defTabSz="711200">
            <a:lnSpc>
              <a:spcPct val="90000"/>
            </a:lnSpc>
            <a:spcBef>
              <a:spcPct val="0"/>
            </a:spcBef>
            <a:spcAft>
              <a:spcPct val="15000"/>
            </a:spcAft>
            <a:buChar char="•"/>
          </a:pPr>
          <a:r>
            <a:rPr lang="es-CO" sz="1600" kern="1200" dirty="0"/>
            <a:t>Costo mensual actual + PC Sociedades + PC Entregas = ($180.000.000 * 7) </a:t>
          </a:r>
          <a:r>
            <a:rPr lang="es-CO" sz="1600" b="0" kern="1200" dirty="0"/>
            <a:t>+ $ 1,296,216,893 </a:t>
          </a:r>
          <a:r>
            <a:rPr lang="es-CO" sz="1600" kern="1200" dirty="0"/>
            <a:t>+ $ 324,141,924</a:t>
          </a:r>
          <a:endParaRPr lang="es-CO" sz="1600" b="1" kern="1200" dirty="0"/>
        </a:p>
        <a:p>
          <a:pPr marL="171450" lvl="1" indent="-171450" algn="just" defTabSz="711200">
            <a:lnSpc>
              <a:spcPct val="90000"/>
            </a:lnSpc>
            <a:spcBef>
              <a:spcPct val="0"/>
            </a:spcBef>
            <a:spcAft>
              <a:spcPct val="15000"/>
            </a:spcAft>
            <a:buChar char="•"/>
          </a:pPr>
          <a:r>
            <a:rPr lang="es-CO" sz="1600" kern="1200" dirty="0"/>
            <a:t>Adición </a:t>
          </a:r>
          <a:r>
            <a:rPr lang="es-CO" sz="1800" kern="1200" dirty="0"/>
            <a:t>= </a:t>
          </a:r>
          <a:r>
            <a:rPr lang="es-CO" sz="1800" b="1" kern="1200" dirty="0"/>
            <a:t>$ </a:t>
          </a:r>
          <a:r>
            <a:rPr lang="es-CO" sz="1800" b="1" i="0" u="none" kern="1200" dirty="0"/>
            <a:t>2.881.000.000</a:t>
          </a:r>
          <a:endParaRPr lang="es-CO" sz="1600" b="1" kern="1200" dirty="0"/>
        </a:p>
      </dsp:txBody>
      <dsp:txXfrm>
        <a:off x="0" y="2589310"/>
        <a:ext cx="8553069" cy="1502550"/>
      </dsp:txXfrm>
    </dsp:sp>
    <dsp:sp modelId="{431DF2F8-B0A0-4811-BE69-08A3737B881D}">
      <dsp:nvSpPr>
        <dsp:cNvPr id="0" name=""/>
        <dsp:cNvSpPr/>
      </dsp:nvSpPr>
      <dsp:spPr>
        <a:xfrm>
          <a:off x="427653" y="2323630"/>
          <a:ext cx="5987148" cy="531360"/>
        </a:xfrm>
        <a:prstGeom prst="round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6300" tIns="0" rIns="226300" bIns="0" numCol="1" spcCol="1270" anchor="ctr" anchorCtr="0">
          <a:noAutofit/>
        </a:bodyPr>
        <a:lstStyle/>
        <a:p>
          <a:pPr marL="0" lvl="0" indent="0" algn="l" defTabSz="1066800">
            <a:lnSpc>
              <a:spcPct val="90000"/>
            </a:lnSpc>
            <a:spcBef>
              <a:spcPct val="0"/>
            </a:spcBef>
            <a:spcAft>
              <a:spcPct val="35000"/>
            </a:spcAft>
            <a:buNone/>
          </a:pPr>
          <a:r>
            <a:rPr lang="es-CO" sz="2400" b="1" kern="1200" dirty="0"/>
            <a:t>Escenario 2:</a:t>
          </a:r>
        </a:p>
      </dsp:txBody>
      <dsp:txXfrm>
        <a:off x="453592" y="2349569"/>
        <a:ext cx="5935270" cy="4794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337044-C2E9-4D71-85DD-AA76AD98F0BF}">
      <dsp:nvSpPr>
        <dsp:cNvPr id="0" name=""/>
        <dsp:cNvSpPr/>
      </dsp:nvSpPr>
      <dsp:spPr>
        <a:xfrm>
          <a:off x="0" y="371275"/>
          <a:ext cx="8418443" cy="20286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3365" tIns="479044" rIns="653365" bIns="227584" numCol="1" spcCol="1270" anchor="t" anchorCtr="0">
          <a:noAutofit/>
        </a:bodyPr>
        <a:lstStyle/>
        <a:p>
          <a:pPr marL="285750" lvl="1" indent="-285750" algn="just" defTabSz="1422400">
            <a:lnSpc>
              <a:spcPct val="90000"/>
            </a:lnSpc>
            <a:spcBef>
              <a:spcPct val="0"/>
            </a:spcBef>
            <a:spcAft>
              <a:spcPct val="15000"/>
            </a:spcAft>
            <a:buChar char="•"/>
          </a:pPr>
          <a:r>
            <a:rPr lang="es-CO" sz="3200" kern="1200" dirty="0"/>
            <a:t>Continuar con el AIU  </a:t>
          </a:r>
          <a:r>
            <a:rPr lang="es-CO" sz="3200" b="1" kern="1200" dirty="0">
              <a:effectLst/>
            </a:rPr>
            <a:t>6.95%</a:t>
          </a:r>
          <a:endParaRPr lang="es-CO" sz="3200" kern="1200" dirty="0"/>
        </a:p>
        <a:p>
          <a:pPr marL="285750" lvl="1" indent="-285750" algn="just" defTabSz="1244600">
            <a:lnSpc>
              <a:spcPct val="90000"/>
            </a:lnSpc>
            <a:spcBef>
              <a:spcPct val="0"/>
            </a:spcBef>
            <a:spcAft>
              <a:spcPct val="15000"/>
            </a:spcAft>
            <a:buChar char="•"/>
          </a:pPr>
          <a:r>
            <a:rPr lang="es-ES" sz="2800" kern="1200" dirty="0"/>
            <a:t>Las EST están en el mercado en un promedio del 10% de AIU</a:t>
          </a:r>
          <a:endParaRPr lang="es-CO" sz="2800" kern="1200" dirty="0"/>
        </a:p>
      </dsp:txBody>
      <dsp:txXfrm>
        <a:off x="0" y="371275"/>
        <a:ext cx="8418443" cy="2028600"/>
      </dsp:txXfrm>
    </dsp:sp>
    <dsp:sp modelId="{305E8FCA-767C-4ADC-BAC3-D6B067A2BF0D}">
      <dsp:nvSpPr>
        <dsp:cNvPr id="0" name=""/>
        <dsp:cNvSpPr/>
      </dsp:nvSpPr>
      <dsp:spPr>
        <a:xfrm>
          <a:off x="420922" y="31795"/>
          <a:ext cx="5892910" cy="67896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2738" tIns="0" rIns="222738" bIns="0" numCol="1" spcCol="1270" anchor="ctr" anchorCtr="0">
          <a:noAutofit/>
        </a:bodyPr>
        <a:lstStyle/>
        <a:p>
          <a:pPr marL="0" lvl="0" indent="0" algn="l" defTabSz="1066800">
            <a:lnSpc>
              <a:spcPct val="90000"/>
            </a:lnSpc>
            <a:spcBef>
              <a:spcPct val="0"/>
            </a:spcBef>
            <a:spcAft>
              <a:spcPct val="35000"/>
            </a:spcAft>
            <a:buNone/>
          </a:pPr>
          <a:r>
            <a:rPr lang="es-CO" sz="2400" b="1" kern="1200" dirty="0"/>
            <a:t>Porcentaje AIU</a:t>
          </a:r>
        </a:p>
      </dsp:txBody>
      <dsp:txXfrm>
        <a:off x="454066" y="64939"/>
        <a:ext cx="5826622" cy="612672"/>
      </dsp:txXfrm>
    </dsp:sp>
    <dsp:sp modelId="{F56D88B6-D332-47F0-9A80-4DC311F633D8}">
      <dsp:nvSpPr>
        <dsp:cNvPr id="0" name=""/>
        <dsp:cNvSpPr/>
      </dsp:nvSpPr>
      <dsp:spPr>
        <a:xfrm>
          <a:off x="0" y="2895351"/>
          <a:ext cx="8418443" cy="2245950"/>
        </a:xfrm>
        <a:prstGeom prst="rect">
          <a:avLst/>
        </a:prstGeom>
        <a:solidFill>
          <a:schemeClr val="lt1">
            <a:alpha val="90000"/>
            <a:hueOff val="0"/>
            <a:satOff val="0"/>
            <a:lumOff val="0"/>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3365" tIns="479044" rIns="653365" bIns="199136" numCol="1" spcCol="1270" anchor="t" anchorCtr="0">
          <a:noAutofit/>
        </a:bodyPr>
        <a:lstStyle/>
        <a:p>
          <a:pPr marL="285750" lvl="1" indent="-285750" algn="just" defTabSz="1244600">
            <a:lnSpc>
              <a:spcPct val="90000"/>
            </a:lnSpc>
            <a:spcBef>
              <a:spcPct val="0"/>
            </a:spcBef>
            <a:spcAft>
              <a:spcPct val="15000"/>
            </a:spcAft>
            <a:buChar char="•"/>
          </a:pPr>
          <a:r>
            <a:rPr lang="es-CO" sz="2800" kern="1200" dirty="0"/>
            <a:t>El porcentaje actual es del 0.5% para actividades de Bienestar y SST, la propuesta es otorgar un 0.7% del valor de la adición, lo que significa un 0.2% adicional.</a:t>
          </a:r>
        </a:p>
      </dsp:txBody>
      <dsp:txXfrm>
        <a:off x="0" y="2895351"/>
        <a:ext cx="8418443" cy="2245950"/>
      </dsp:txXfrm>
    </dsp:sp>
    <dsp:sp modelId="{431DF2F8-B0A0-4811-BE69-08A3737B881D}">
      <dsp:nvSpPr>
        <dsp:cNvPr id="0" name=""/>
        <dsp:cNvSpPr/>
      </dsp:nvSpPr>
      <dsp:spPr>
        <a:xfrm>
          <a:off x="420922" y="2524076"/>
          <a:ext cx="5892910" cy="67896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2738" tIns="0" rIns="222738" bIns="0" numCol="1" spcCol="1270" anchor="ctr" anchorCtr="0">
          <a:noAutofit/>
        </a:bodyPr>
        <a:lstStyle/>
        <a:p>
          <a:pPr marL="0" lvl="0" indent="0" algn="l" defTabSz="1066800">
            <a:lnSpc>
              <a:spcPct val="90000"/>
            </a:lnSpc>
            <a:spcBef>
              <a:spcPct val="0"/>
            </a:spcBef>
            <a:spcAft>
              <a:spcPct val="35000"/>
            </a:spcAft>
            <a:buNone/>
          </a:pPr>
          <a:r>
            <a:rPr lang="es-CO" sz="2400" b="1" kern="1200" dirty="0"/>
            <a:t>Porcentaje para actividades de Bienestar y SST</a:t>
          </a:r>
        </a:p>
      </dsp:txBody>
      <dsp:txXfrm>
        <a:off x="454066" y="2557220"/>
        <a:ext cx="5826622" cy="61267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D13962-0734-44F4-B791-175FA7EFEE30}">
      <dsp:nvSpPr>
        <dsp:cNvPr id="0" name=""/>
        <dsp:cNvSpPr/>
      </dsp:nvSpPr>
      <dsp:spPr>
        <a:xfrm>
          <a:off x="2767431" y="1568758"/>
          <a:ext cx="1965957" cy="1965957"/>
        </a:xfrm>
        <a:prstGeom prst="gear9">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s-CO" sz="1600" kern="1200" dirty="0">
              <a:solidFill>
                <a:schemeClr val="bg1">
                  <a:lumMod val="95000"/>
                </a:schemeClr>
              </a:solidFill>
            </a:rPr>
            <a:t>TRABAJO PRESENCIAL (En sede y en Campo)</a:t>
          </a:r>
        </a:p>
      </dsp:txBody>
      <dsp:txXfrm>
        <a:off x="3162676" y="2029274"/>
        <a:ext cx="1175467" cy="1010543"/>
      </dsp:txXfrm>
    </dsp:sp>
    <dsp:sp modelId="{A7389EC7-D858-4EA4-8059-4593998EE124}">
      <dsp:nvSpPr>
        <dsp:cNvPr id="0" name=""/>
        <dsp:cNvSpPr/>
      </dsp:nvSpPr>
      <dsp:spPr>
        <a:xfrm>
          <a:off x="1346460" y="947734"/>
          <a:ext cx="1775009" cy="1821977"/>
        </a:xfrm>
        <a:prstGeom prst="gear6">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l" defTabSz="711200">
            <a:lnSpc>
              <a:spcPct val="90000"/>
            </a:lnSpc>
            <a:spcBef>
              <a:spcPct val="0"/>
            </a:spcBef>
            <a:spcAft>
              <a:spcPct val="35000"/>
            </a:spcAft>
            <a:buNone/>
          </a:pPr>
          <a:r>
            <a:rPr lang="es-CO" sz="1600" kern="1200" dirty="0">
              <a:solidFill>
                <a:schemeClr val="bg1">
                  <a:lumMod val="95000"/>
                </a:schemeClr>
              </a:solidFill>
            </a:rPr>
            <a:t>TELE TRABAJO</a:t>
          </a:r>
        </a:p>
      </dsp:txBody>
      <dsp:txXfrm>
        <a:off x="1793324" y="1404228"/>
        <a:ext cx="881281" cy="908989"/>
      </dsp:txXfrm>
    </dsp:sp>
    <dsp:sp modelId="{8A13ABA6-2300-440A-9044-E2B8DBF88544}">
      <dsp:nvSpPr>
        <dsp:cNvPr id="0" name=""/>
        <dsp:cNvSpPr/>
      </dsp:nvSpPr>
      <dsp:spPr>
        <a:xfrm rot="20700000">
          <a:off x="2456848" y="157422"/>
          <a:ext cx="1400899" cy="1400899"/>
        </a:xfrm>
        <a:prstGeom prst="gear6">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s-CO" sz="1500" kern="1200" dirty="0">
              <a:solidFill>
                <a:schemeClr val="bg1">
                  <a:lumMod val="95000"/>
                </a:schemeClr>
              </a:solidFill>
            </a:rPr>
            <a:t>TRABAJO EN CASA</a:t>
          </a:r>
        </a:p>
      </dsp:txBody>
      <dsp:txXfrm rot="-20700000">
        <a:off x="2764107" y="464680"/>
        <a:ext cx="786382" cy="786382"/>
      </dsp:txXfrm>
    </dsp:sp>
    <dsp:sp modelId="{EF91AEA9-9E13-43BF-8CED-4FF1E16E0496}">
      <dsp:nvSpPr>
        <dsp:cNvPr id="0" name=""/>
        <dsp:cNvSpPr/>
      </dsp:nvSpPr>
      <dsp:spPr>
        <a:xfrm>
          <a:off x="2505046" y="1315634"/>
          <a:ext cx="2516425" cy="2516425"/>
        </a:xfrm>
        <a:prstGeom prst="circularArrow">
          <a:avLst>
            <a:gd name="adj1" fmla="val 4688"/>
            <a:gd name="adj2" fmla="val 299029"/>
            <a:gd name="adj3" fmla="val 2499446"/>
            <a:gd name="adj4" fmla="val 15897775"/>
            <a:gd name="adj5" fmla="val 5469"/>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2D83E43-7866-4DA5-A092-2429F4480723}">
      <dsp:nvSpPr>
        <dsp:cNvPr id="0" name=""/>
        <dsp:cNvSpPr/>
      </dsp:nvSpPr>
      <dsp:spPr>
        <a:xfrm>
          <a:off x="1265858" y="830131"/>
          <a:ext cx="1828340" cy="1828340"/>
        </a:xfrm>
        <a:prstGeom prst="leftCircularArrow">
          <a:avLst>
            <a:gd name="adj1" fmla="val 6452"/>
            <a:gd name="adj2" fmla="val 429999"/>
            <a:gd name="adj3" fmla="val 10489124"/>
            <a:gd name="adj4" fmla="val 14837806"/>
            <a:gd name="adj5" fmla="val 7527"/>
          </a:avLst>
        </a:prstGeom>
        <a:solidFill>
          <a:schemeClr val="accent5">
            <a:hueOff val="-3379271"/>
            <a:satOff val="-8710"/>
            <a:lumOff val="-588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DB7ABAB-34E1-436F-BFBF-98AEA9036788}">
      <dsp:nvSpPr>
        <dsp:cNvPr id="0" name=""/>
        <dsp:cNvSpPr/>
      </dsp:nvSpPr>
      <dsp:spPr>
        <a:xfrm>
          <a:off x="1995855" y="-146767"/>
          <a:ext cx="1971319" cy="1971319"/>
        </a:xfrm>
        <a:prstGeom prst="circularArrow">
          <a:avLst>
            <a:gd name="adj1" fmla="val 5984"/>
            <a:gd name="adj2" fmla="val 394124"/>
            <a:gd name="adj3" fmla="val 13313824"/>
            <a:gd name="adj4" fmla="val 10508221"/>
            <a:gd name="adj5" fmla="val 6981"/>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C9C453-5641-4E42-BA1C-FD3CBDC4A941}">
      <dsp:nvSpPr>
        <dsp:cNvPr id="0" name=""/>
        <dsp:cNvSpPr/>
      </dsp:nvSpPr>
      <dsp:spPr>
        <a:xfrm>
          <a:off x="0" y="1374313"/>
          <a:ext cx="9451058" cy="1832418"/>
        </a:xfrm>
        <a:prstGeom prst="notched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D46F99B-4339-4884-B696-749B5BF17373}">
      <dsp:nvSpPr>
        <dsp:cNvPr id="0" name=""/>
        <dsp:cNvSpPr/>
      </dsp:nvSpPr>
      <dsp:spPr>
        <a:xfrm>
          <a:off x="3737" y="0"/>
          <a:ext cx="1634322" cy="18324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marL="0" lvl="0" indent="0" algn="ctr" defTabSz="889000">
            <a:lnSpc>
              <a:spcPct val="90000"/>
            </a:lnSpc>
            <a:spcBef>
              <a:spcPct val="0"/>
            </a:spcBef>
            <a:spcAft>
              <a:spcPct val="35000"/>
            </a:spcAft>
            <a:buNone/>
          </a:pPr>
          <a:r>
            <a:rPr lang="es-CO" sz="2000" kern="1200" dirty="0">
              <a:solidFill>
                <a:prstClr val="black">
                  <a:hueOff val="0"/>
                  <a:satOff val="0"/>
                  <a:lumOff val="0"/>
                  <a:alphaOff val="0"/>
                </a:prstClr>
              </a:solidFill>
              <a:latin typeface="Modern Love" panose="04090805081005020601" pitchFamily="82" charset="0"/>
              <a:ea typeface="+mn-ea"/>
              <a:cs typeface="Andalus" panose="02020603050405020304" pitchFamily="18" charset="-78"/>
            </a:rPr>
            <a:t>Etapa Cero</a:t>
          </a:r>
        </a:p>
      </dsp:txBody>
      <dsp:txXfrm>
        <a:off x="3737" y="0"/>
        <a:ext cx="1634322" cy="1832418"/>
      </dsp:txXfrm>
    </dsp:sp>
    <dsp:sp modelId="{A2B9DAFF-704D-461D-9807-4F40B90C66E9}">
      <dsp:nvSpPr>
        <dsp:cNvPr id="0" name=""/>
        <dsp:cNvSpPr/>
      </dsp:nvSpPr>
      <dsp:spPr>
        <a:xfrm>
          <a:off x="591846" y="2061470"/>
          <a:ext cx="458104" cy="458104"/>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7849215-2CF4-45CE-96B5-FFA32DF87801}">
      <dsp:nvSpPr>
        <dsp:cNvPr id="0" name=""/>
        <dsp:cNvSpPr/>
      </dsp:nvSpPr>
      <dsp:spPr>
        <a:xfrm>
          <a:off x="1719776" y="2748627"/>
          <a:ext cx="1634322" cy="18324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s-CO" sz="2000" kern="1200" dirty="0">
              <a:solidFill>
                <a:prstClr val="black">
                  <a:hueOff val="0"/>
                  <a:satOff val="0"/>
                  <a:lumOff val="0"/>
                  <a:alphaOff val="0"/>
                </a:prstClr>
              </a:solidFill>
              <a:latin typeface="Modern Love" panose="04090805081005020601" pitchFamily="82" charset="0"/>
              <a:ea typeface="+mn-ea"/>
              <a:cs typeface="Andalus" panose="02020603050405020304" pitchFamily="18" charset="-78"/>
            </a:rPr>
            <a:t>Primera Etapa</a:t>
          </a:r>
        </a:p>
      </dsp:txBody>
      <dsp:txXfrm>
        <a:off x="1719776" y="2748627"/>
        <a:ext cx="1634322" cy="1832418"/>
      </dsp:txXfrm>
    </dsp:sp>
    <dsp:sp modelId="{6E3305BD-C71B-446C-BE1B-1D2091EFD6F6}">
      <dsp:nvSpPr>
        <dsp:cNvPr id="0" name=""/>
        <dsp:cNvSpPr/>
      </dsp:nvSpPr>
      <dsp:spPr>
        <a:xfrm>
          <a:off x="2307885" y="2061470"/>
          <a:ext cx="458104" cy="458104"/>
        </a:xfrm>
        <a:prstGeom prst="ellipse">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FDA2A5-8228-4D6C-887A-D9156146687F}">
      <dsp:nvSpPr>
        <dsp:cNvPr id="0" name=""/>
        <dsp:cNvSpPr/>
      </dsp:nvSpPr>
      <dsp:spPr>
        <a:xfrm>
          <a:off x="3435814" y="0"/>
          <a:ext cx="1634322" cy="18324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marL="0" lvl="0" indent="0" algn="ctr" defTabSz="889000">
            <a:lnSpc>
              <a:spcPct val="90000"/>
            </a:lnSpc>
            <a:spcBef>
              <a:spcPct val="0"/>
            </a:spcBef>
            <a:spcAft>
              <a:spcPct val="35000"/>
            </a:spcAft>
            <a:buNone/>
          </a:pPr>
          <a:r>
            <a:rPr lang="es-CO" sz="2000" kern="1200" dirty="0">
              <a:solidFill>
                <a:prstClr val="black">
                  <a:hueOff val="0"/>
                  <a:satOff val="0"/>
                  <a:lumOff val="0"/>
                  <a:alphaOff val="0"/>
                </a:prstClr>
              </a:solidFill>
              <a:latin typeface="Modern Love" panose="04090805081005020601" pitchFamily="82" charset="0"/>
              <a:ea typeface="+mn-ea"/>
              <a:cs typeface="Andalus" panose="02020603050405020304" pitchFamily="18" charset="-78"/>
            </a:rPr>
            <a:t>Segunda Etapa</a:t>
          </a:r>
        </a:p>
      </dsp:txBody>
      <dsp:txXfrm>
        <a:off x="3435814" y="0"/>
        <a:ext cx="1634322" cy="1832418"/>
      </dsp:txXfrm>
    </dsp:sp>
    <dsp:sp modelId="{75595278-7396-451D-A3C0-6B92AF4C573C}">
      <dsp:nvSpPr>
        <dsp:cNvPr id="0" name=""/>
        <dsp:cNvSpPr/>
      </dsp:nvSpPr>
      <dsp:spPr>
        <a:xfrm>
          <a:off x="4023923" y="2061470"/>
          <a:ext cx="458104" cy="458104"/>
        </a:xfrm>
        <a:prstGeom prst="ellipse">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994F3B-CE12-47F3-A2BF-CB557A580DDC}">
      <dsp:nvSpPr>
        <dsp:cNvPr id="0" name=""/>
        <dsp:cNvSpPr/>
      </dsp:nvSpPr>
      <dsp:spPr>
        <a:xfrm>
          <a:off x="5151853" y="2748627"/>
          <a:ext cx="1634322" cy="18324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s-CO" sz="2000" kern="1200" dirty="0">
              <a:solidFill>
                <a:prstClr val="black">
                  <a:hueOff val="0"/>
                  <a:satOff val="0"/>
                  <a:lumOff val="0"/>
                  <a:alphaOff val="0"/>
                </a:prstClr>
              </a:solidFill>
              <a:latin typeface="Modern Love" panose="04090805081005020601" pitchFamily="82" charset="0"/>
              <a:ea typeface="+mn-ea"/>
              <a:cs typeface="Andalus" panose="02020603050405020304" pitchFamily="18" charset="-78"/>
            </a:rPr>
            <a:t>Tercera Etapa</a:t>
          </a:r>
        </a:p>
      </dsp:txBody>
      <dsp:txXfrm>
        <a:off x="5151853" y="2748627"/>
        <a:ext cx="1634322" cy="1832418"/>
      </dsp:txXfrm>
    </dsp:sp>
    <dsp:sp modelId="{F5725A26-1736-435B-8946-09D29D84B76E}">
      <dsp:nvSpPr>
        <dsp:cNvPr id="0" name=""/>
        <dsp:cNvSpPr/>
      </dsp:nvSpPr>
      <dsp:spPr>
        <a:xfrm>
          <a:off x="5739962" y="2061470"/>
          <a:ext cx="458104" cy="458104"/>
        </a:xfrm>
        <a:prstGeom prst="ellipse">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63F1E1-B3D1-4266-840B-06474F161AB6}">
      <dsp:nvSpPr>
        <dsp:cNvPr id="0" name=""/>
        <dsp:cNvSpPr/>
      </dsp:nvSpPr>
      <dsp:spPr>
        <a:xfrm>
          <a:off x="6867891" y="0"/>
          <a:ext cx="1634322" cy="18324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marL="0" lvl="0" indent="0" algn="ctr" defTabSz="889000">
            <a:lnSpc>
              <a:spcPct val="90000"/>
            </a:lnSpc>
            <a:spcBef>
              <a:spcPct val="0"/>
            </a:spcBef>
            <a:spcAft>
              <a:spcPct val="35000"/>
            </a:spcAft>
            <a:buNone/>
          </a:pPr>
          <a:r>
            <a:rPr lang="es-CO" sz="2000" kern="1200" dirty="0">
              <a:latin typeface="Modern Love" panose="04090805081005020601" pitchFamily="82" charset="0"/>
              <a:cs typeface="Andalus" panose="02020603050405020304" pitchFamily="18" charset="-78"/>
            </a:rPr>
            <a:t>Cuarta Etapa</a:t>
          </a:r>
        </a:p>
      </dsp:txBody>
      <dsp:txXfrm>
        <a:off x="6867891" y="0"/>
        <a:ext cx="1634322" cy="1832418"/>
      </dsp:txXfrm>
    </dsp:sp>
    <dsp:sp modelId="{E43CC8F5-AF5E-4529-AA25-F6CD3AA7C59B}">
      <dsp:nvSpPr>
        <dsp:cNvPr id="0" name=""/>
        <dsp:cNvSpPr/>
      </dsp:nvSpPr>
      <dsp:spPr>
        <a:xfrm>
          <a:off x="7456000" y="2061470"/>
          <a:ext cx="458104" cy="458104"/>
        </a:xfrm>
        <a:prstGeom prst="ellipse">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ADB5BA-4517-4A92-B136-1E142B7BB88F}">
      <dsp:nvSpPr>
        <dsp:cNvPr id="0" name=""/>
        <dsp:cNvSpPr/>
      </dsp:nvSpPr>
      <dsp:spPr>
        <a:xfrm>
          <a:off x="1254793" y="149380"/>
          <a:ext cx="2803009" cy="875940"/>
        </a:xfrm>
        <a:prstGeom prst="rect">
          <a:avLst/>
        </a:prstGeom>
        <a:solidFill>
          <a:schemeClr val="lt1">
            <a:alpha val="40000"/>
            <a:hueOff val="0"/>
            <a:satOff val="0"/>
            <a:lumOff val="0"/>
            <a:alphaOff val="0"/>
          </a:schemeClr>
        </a:solidFill>
        <a:ln w="6350" cap="flat" cmpd="sng" algn="ctr">
          <a:solidFill>
            <a:schemeClr val="accent3">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93304" tIns="45720" rIns="45720" bIns="45720" numCol="1" spcCol="1270" anchor="ctr" anchorCtr="0">
          <a:noAutofit/>
        </a:bodyPr>
        <a:lstStyle/>
        <a:p>
          <a:pPr marL="0" lvl="0" indent="0" algn="just" defTabSz="533400">
            <a:lnSpc>
              <a:spcPct val="90000"/>
            </a:lnSpc>
            <a:spcBef>
              <a:spcPct val="0"/>
            </a:spcBef>
            <a:spcAft>
              <a:spcPct val="35000"/>
            </a:spcAft>
            <a:buNone/>
          </a:pPr>
          <a:r>
            <a:rPr lang="es-CO" sz="1200" kern="1200" dirty="0">
              <a:latin typeface="Arial Narrow" panose="020B0606020202030204" pitchFamily="34" charset="0"/>
            </a:rPr>
            <a:t>Confinamiento total desde el 16 de marzo hasta el 25 de mayo de 2020 o hasta que el Gobierno Nacional levante la cuarentena y/o mientras dure la emergencia sanitaria.</a:t>
          </a:r>
          <a:endParaRPr lang="es-CO" sz="1200" kern="1200" dirty="0"/>
        </a:p>
      </dsp:txBody>
      <dsp:txXfrm>
        <a:off x="1254793" y="149380"/>
        <a:ext cx="2803009" cy="875940"/>
      </dsp:txXfrm>
    </dsp:sp>
    <dsp:sp modelId="{08A1AB76-8EE8-415A-AFD2-B90825C25DB3}">
      <dsp:nvSpPr>
        <dsp:cNvPr id="0" name=""/>
        <dsp:cNvSpPr/>
      </dsp:nvSpPr>
      <dsp:spPr>
        <a:xfrm>
          <a:off x="1138001" y="22855"/>
          <a:ext cx="613158" cy="91973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25000" r="-25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A803A0CA-3A39-4987-8391-E34F822893BA}">
      <dsp:nvSpPr>
        <dsp:cNvPr id="0" name=""/>
        <dsp:cNvSpPr/>
      </dsp:nvSpPr>
      <dsp:spPr>
        <a:xfrm>
          <a:off x="4287545" y="149380"/>
          <a:ext cx="2803009" cy="875940"/>
        </a:xfrm>
        <a:prstGeom prst="rect">
          <a:avLst/>
        </a:prstGeom>
        <a:solidFill>
          <a:schemeClr val="lt1">
            <a:alpha val="40000"/>
            <a:hueOff val="0"/>
            <a:satOff val="0"/>
            <a:lumOff val="0"/>
            <a:alphaOff val="0"/>
          </a:schemeClr>
        </a:solidFill>
        <a:ln w="6350" cap="flat" cmpd="sng" algn="ctr">
          <a:solidFill>
            <a:schemeClr val="accent3">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93304" tIns="45720" rIns="45720" bIns="45720" numCol="1" spcCol="1270" anchor="ctr" anchorCtr="0">
          <a:noAutofit/>
        </a:bodyPr>
        <a:lstStyle/>
        <a:p>
          <a:pPr marL="0" lvl="0" indent="0" algn="just" defTabSz="533400">
            <a:lnSpc>
              <a:spcPct val="90000"/>
            </a:lnSpc>
            <a:spcBef>
              <a:spcPct val="0"/>
            </a:spcBef>
            <a:spcAft>
              <a:spcPct val="35000"/>
            </a:spcAft>
            <a:buNone/>
          </a:pPr>
          <a:r>
            <a:rPr lang="es-CO" sz="1200" kern="1200" dirty="0">
              <a:latin typeface="Arial Narrow" panose="020B0606020202030204" pitchFamily="34" charset="0"/>
            </a:rPr>
            <a:t>Excepciones para actividades de archivo, notarias, bancos, entrega de inmuebles, soporte informático, conducción, ROM de emergencia, consulta de documentos físicos, pagos, caja menor. (49 autorizados)</a:t>
          </a:r>
          <a:endParaRPr lang="es-CO" sz="1200" kern="1200" dirty="0"/>
        </a:p>
      </dsp:txBody>
      <dsp:txXfrm>
        <a:off x="4287545" y="149380"/>
        <a:ext cx="2803009" cy="875940"/>
      </dsp:txXfrm>
    </dsp:sp>
    <dsp:sp modelId="{48E33201-E78B-4DD2-99B2-DD64315D7397}">
      <dsp:nvSpPr>
        <dsp:cNvPr id="0" name=""/>
        <dsp:cNvSpPr/>
      </dsp:nvSpPr>
      <dsp:spPr>
        <a:xfrm>
          <a:off x="4170752" y="22855"/>
          <a:ext cx="613158" cy="91973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l="-25000" r="-25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AAE5B9F-A418-4065-9A61-C5B1AFDB685A}">
      <dsp:nvSpPr>
        <dsp:cNvPr id="0" name=""/>
        <dsp:cNvSpPr/>
      </dsp:nvSpPr>
      <dsp:spPr>
        <a:xfrm>
          <a:off x="7320296" y="149380"/>
          <a:ext cx="2803009" cy="875940"/>
        </a:xfrm>
        <a:prstGeom prst="rect">
          <a:avLst/>
        </a:prstGeom>
        <a:solidFill>
          <a:schemeClr val="lt1">
            <a:alpha val="40000"/>
            <a:hueOff val="0"/>
            <a:satOff val="0"/>
            <a:lumOff val="0"/>
            <a:alphaOff val="0"/>
          </a:schemeClr>
        </a:solidFill>
        <a:ln w="6350" cap="flat" cmpd="sng" algn="ctr">
          <a:solidFill>
            <a:schemeClr val="accent3">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93304" tIns="45720" rIns="45720" bIns="45720" numCol="1" spcCol="1270" anchor="ctr" anchorCtr="0">
          <a:noAutofit/>
        </a:bodyPr>
        <a:lstStyle/>
        <a:p>
          <a:pPr marL="0" lvl="0" indent="0" algn="just" defTabSz="533400">
            <a:lnSpc>
              <a:spcPct val="90000"/>
            </a:lnSpc>
            <a:spcBef>
              <a:spcPct val="0"/>
            </a:spcBef>
            <a:spcAft>
              <a:spcPct val="35000"/>
            </a:spcAft>
            <a:buNone/>
          </a:pPr>
          <a:r>
            <a:rPr lang="es-CO" sz="1200" kern="1200" dirty="0">
              <a:latin typeface="Arial Narrow" panose="020B0606020202030204" pitchFamily="34" charset="0"/>
            </a:rPr>
            <a:t>Control de actividades semanales a través del  </a:t>
          </a:r>
          <a:r>
            <a:rPr lang="es-CO" sz="1200" kern="1200" dirty="0">
              <a:hlinkClick xmlns:r="http://schemas.openxmlformats.org/officeDocument/2006/relationships" r:id="rId5"/>
            </a:rPr>
            <a:t>F-GT1-330 Formato Informe plan de trabajo en casa </a:t>
          </a:r>
          <a:endParaRPr lang="es-CO" sz="1200" kern="1200" dirty="0"/>
        </a:p>
      </dsp:txBody>
      <dsp:txXfrm>
        <a:off x="7320296" y="149380"/>
        <a:ext cx="2803009" cy="875940"/>
      </dsp:txXfrm>
    </dsp:sp>
    <dsp:sp modelId="{539F68DD-4B29-44B2-9E32-AC89B8576573}">
      <dsp:nvSpPr>
        <dsp:cNvPr id="0" name=""/>
        <dsp:cNvSpPr/>
      </dsp:nvSpPr>
      <dsp:spPr>
        <a:xfrm>
          <a:off x="7203504" y="22855"/>
          <a:ext cx="613158" cy="919737"/>
        </a:xfrm>
        <a:prstGeom prst="rect">
          <a:avLst/>
        </a:prstGeom>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l="-25000" r="-25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20AE7F6D-2332-4645-AEBE-22FBAC0CBDC3}">
      <dsp:nvSpPr>
        <dsp:cNvPr id="0" name=""/>
        <dsp:cNvSpPr/>
      </dsp:nvSpPr>
      <dsp:spPr>
        <a:xfrm>
          <a:off x="1254793" y="1252092"/>
          <a:ext cx="2803009" cy="875940"/>
        </a:xfrm>
        <a:prstGeom prst="rect">
          <a:avLst/>
        </a:prstGeom>
        <a:solidFill>
          <a:schemeClr val="lt1">
            <a:alpha val="40000"/>
            <a:hueOff val="0"/>
            <a:satOff val="0"/>
            <a:lumOff val="0"/>
            <a:alphaOff val="0"/>
          </a:schemeClr>
        </a:solidFill>
        <a:ln w="6350" cap="flat" cmpd="sng" algn="ctr">
          <a:solidFill>
            <a:schemeClr val="accent3">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93304" tIns="45720" rIns="45720" bIns="45720" numCol="1" spcCol="1270" anchor="ctr" anchorCtr="0">
          <a:noAutofit/>
        </a:bodyPr>
        <a:lstStyle/>
        <a:p>
          <a:pPr marL="0" lvl="0" indent="0" algn="l" defTabSz="533400">
            <a:lnSpc>
              <a:spcPct val="90000"/>
            </a:lnSpc>
            <a:spcBef>
              <a:spcPct val="0"/>
            </a:spcBef>
            <a:spcAft>
              <a:spcPct val="35000"/>
            </a:spcAft>
            <a:buNone/>
          </a:pPr>
          <a:r>
            <a:rPr lang="es-CO" sz="1200" kern="1200" dirty="0">
              <a:latin typeface="Arial Narrow" panose="020B0606020202030204" pitchFamily="34" charset="0"/>
            </a:rPr>
            <a:t>Guía de trabajo en casa, protocolos de limpieza y lavado de manos, higiene postural, etc.</a:t>
          </a:r>
        </a:p>
      </dsp:txBody>
      <dsp:txXfrm>
        <a:off x="1254793" y="1252092"/>
        <a:ext cx="2803009" cy="875940"/>
      </dsp:txXfrm>
    </dsp:sp>
    <dsp:sp modelId="{0668D179-E5A8-41D5-BBDA-DC0BE8F9794E}">
      <dsp:nvSpPr>
        <dsp:cNvPr id="0" name=""/>
        <dsp:cNvSpPr/>
      </dsp:nvSpPr>
      <dsp:spPr>
        <a:xfrm>
          <a:off x="1138001" y="1125567"/>
          <a:ext cx="613158" cy="919737"/>
        </a:xfrm>
        <a:prstGeom prst="rect">
          <a:avLst/>
        </a:prstGeom>
        <a:blipFill>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l="-25000" r="-25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FA1FC093-EDBA-49F6-B208-BC58EEF2960B}">
      <dsp:nvSpPr>
        <dsp:cNvPr id="0" name=""/>
        <dsp:cNvSpPr/>
      </dsp:nvSpPr>
      <dsp:spPr>
        <a:xfrm>
          <a:off x="4287545" y="1252092"/>
          <a:ext cx="2803009" cy="875940"/>
        </a:xfrm>
        <a:prstGeom prst="rect">
          <a:avLst/>
        </a:prstGeom>
        <a:solidFill>
          <a:schemeClr val="lt1">
            <a:alpha val="40000"/>
            <a:hueOff val="0"/>
            <a:satOff val="0"/>
            <a:lumOff val="0"/>
            <a:alphaOff val="0"/>
          </a:schemeClr>
        </a:solidFill>
        <a:ln w="6350" cap="flat" cmpd="sng" algn="ctr">
          <a:solidFill>
            <a:schemeClr val="accent3">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93304" tIns="45720" rIns="45720" bIns="45720" numCol="1" spcCol="1270" anchor="ctr" anchorCtr="0">
          <a:noAutofit/>
        </a:bodyPr>
        <a:lstStyle/>
        <a:p>
          <a:pPr marL="0" lvl="0" indent="0" algn="just" defTabSz="533400">
            <a:lnSpc>
              <a:spcPct val="90000"/>
            </a:lnSpc>
            <a:spcBef>
              <a:spcPct val="0"/>
            </a:spcBef>
            <a:spcAft>
              <a:spcPct val="35000"/>
            </a:spcAft>
            <a:buNone/>
          </a:pPr>
          <a:r>
            <a:rPr lang="es-CO" sz="1200" kern="1200" dirty="0">
              <a:latin typeface="Arial Narrow" panose="020B0606020202030204" pitchFamily="34" charset="0"/>
            </a:rPr>
            <a:t>Adaptación de procedimientos y funciones con la Oficina Asesora de Planeación. </a:t>
          </a:r>
        </a:p>
      </dsp:txBody>
      <dsp:txXfrm>
        <a:off x="4287545" y="1252092"/>
        <a:ext cx="2803009" cy="875940"/>
      </dsp:txXfrm>
    </dsp:sp>
    <dsp:sp modelId="{1A1E450F-EFCE-41E2-A04B-4AED39DD81E1}">
      <dsp:nvSpPr>
        <dsp:cNvPr id="0" name=""/>
        <dsp:cNvSpPr/>
      </dsp:nvSpPr>
      <dsp:spPr>
        <a:xfrm>
          <a:off x="4170752" y="1125567"/>
          <a:ext cx="613158" cy="919737"/>
        </a:xfrm>
        <a:prstGeom prst="rect">
          <a:avLst/>
        </a:prstGeom>
        <a:blipFill>
          <a:blip xmlns:r="http://schemas.openxmlformats.org/officeDocument/2006/relationships"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l="-25000" r="-25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1E0149C5-5CC4-4E9A-9CEA-304BAE129B01}">
      <dsp:nvSpPr>
        <dsp:cNvPr id="0" name=""/>
        <dsp:cNvSpPr/>
      </dsp:nvSpPr>
      <dsp:spPr>
        <a:xfrm>
          <a:off x="7320296" y="1252092"/>
          <a:ext cx="2803009" cy="875940"/>
        </a:xfrm>
        <a:prstGeom prst="rect">
          <a:avLst/>
        </a:prstGeom>
        <a:solidFill>
          <a:schemeClr val="lt1">
            <a:alpha val="40000"/>
            <a:hueOff val="0"/>
            <a:satOff val="0"/>
            <a:lumOff val="0"/>
            <a:alphaOff val="0"/>
          </a:schemeClr>
        </a:solidFill>
        <a:ln w="6350" cap="flat" cmpd="sng" algn="ctr">
          <a:solidFill>
            <a:schemeClr val="accent3">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93304" tIns="45720" rIns="45720" bIns="45720" numCol="1" spcCol="1270" anchor="ctr" anchorCtr="0">
          <a:noAutofit/>
        </a:bodyPr>
        <a:lstStyle/>
        <a:p>
          <a:pPr marL="0" lvl="0" indent="0" algn="just" defTabSz="533400">
            <a:lnSpc>
              <a:spcPct val="90000"/>
            </a:lnSpc>
            <a:spcBef>
              <a:spcPct val="0"/>
            </a:spcBef>
            <a:spcAft>
              <a:spcPct val="35000"/>
            </a:spcAft>
            <a:buNone/>
          </a:pPr>
          <a:r>
            <a:rPr lang="es-CO" sz="1200" kern="1200" dirty="0">
              <a:latin typeface="Arial Narrow" panose="020B0606020202030204" pitchFamily="34" charset="0"/>
            </a:rPr>
            <a:t>Movilización en transporte asignado por la Entidad y/o del autorizado, en horario laboral de 7:30 a 4:30 p.m. en un solo turno.</a:t>
          </a:r>
          <a:endParaRPr lang="es-CO" sz="1200" kern="1200" dirty="0"/>
        </a:p>
      </dsp:txBody>
      <dsp:txXfrm>
        <a:off x="7320296" y="1252092"/>
        <a:ext cx="2803009" cy="875940"/>
      </dsp:txXfrm>
    </dsp:sp>
    <dsp:sp modelId="{376AC098-BC45-4B70-92BB-C477F7100AD9}">
      <dsp:nvSpPr>
        <dsp:cNvPr id="0" name=""/>
        <dsp:cNvSpPr/>
      </dsp:nvSpPr>
      <dsp:spPr>
        <a:xfrm>
          <a:off x="7203504" y="1125567"/>
          <a:ext cx="613158" cy="919737"/>
        </a:xfrm>
        <a:prstGeom prst="rect">
          <a:avLst/>
        </a:prstGeom>
        <a:blipFill>
          <a:blip xmlns:r="http://schemas.openxmlformats.org/officeDocument/2006/relationships"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l="-25000" r="-25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EF16EE5-E75C-49F7-A59F-663A7AF83A87}">
      <dsp:nvSpPr>
        <dsp:cNvPr id="0" name=""/>
        <dsp:cNvSpPr/>
      </dsp:nvSpPr>
      <dsp:spPr>
        <a:xfrm>
          <a:off x="1254793" y="2354804"/>
          <a:ext cx="2803009" cy="875940"/>
        </a:xfrm>
        <a:prstGeom prst="rect">
          <a:avLst/>
        </a:prstGeom>
        <a:solidFill>
          <a:schemeClr val="lt1">
            <a:alpha val="40000"/>
            <a:hueOff val="0"/>
            <a:satOff val="0"/>
            <a:lumOff val="0"/>
            <a:alphaOff val="0"/>
          </a:schemeClr>
        </a:solidFill>
        <a:ln w="6350" cap="flat" cmpd="sng" algn="ctr">
          <a:solidFill>
            <a:schemeClr val="accent3">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93304" tIns="45720" rIns="45720" bIns="45720" numCol="1" spcCol="1270" anchor="ctr" anchorCtr="0">
          <a:noAutofit/>
        </a:bodyPr>
        <a:lstStyle/>
        <a:p>
          <a:pPr marL="0" lvl="0" indent="0" algn="just" defTabSz="533400">
            <a:lnSpc>
              <a:spcPct val="90000"/>
            </a:lnSpc>
            <a:spcBef>
              <a:spcPct val="0"/>
            </a:spcBef>
            <a:spcAft>
              <a:spcPct val="35000"/>
            </a:spcAft>
            <a:buNone/>
          </a:pPr>
          <a:r>
            <a:rPr lang="es-CO" sz="1200" kern="1200" dirty="0">
              <a:latin typeface="Arial Narrow" panose="020B0606020202030204" pitchFamily="34" charset="0"/>
            </a:rPr>
            <a:t>Caracterización y seguimiento a casos de morbilidades preexistentes o patologías de base identificadas como factores de riesgo para COVID-19 y demás condiciones de vulnerabilidad.</a:t>
          </a:r>
          <a:endParaRPr lang="es-CO" sz="1200" kern="1200" dirty="0"/>
        </a:p>
      </dsp:txBody>
      <dsp:txXfrm>
        <a:off x="1254793" y="2354804"/>
        <a:ext cx="2803009" cy="875940"/>
      </dsp:txXfrm>
    </dsp:sp>
    <dsp:sp modelId="{B8349080-B5CD-404A-BA69-0410AEE310DF}">
      <dsp:nvSpPr>
        <dsp:cNvPr id="0" name=""/>
        <dsp:cNvSpPr/>
      </dsp:nvSpPr>
      <dsp:spPr>
        <a:xfrm>
          <a:off x="1138001" y="2228279"/>
          <a:ext cx="613158" cy="919737"/>
        </a:xfrm>
        <a:prstGeom prst="rect">
          <a:avLst/>
        </a:prstGeom>
        <a:blipFill>
          <a:blip xmlns:r="http://schemas.openxmlformats.org/officeDocument/2006/relationships"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l="-25000" r="-25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E5371EA-74F5-4CF7-BD9B-42DF19B45CC7}">
      <dsp:nvSpPr>
        <dsp:cNvPr id="0" name=""/>
        <dsp:cNvSpPr/>
      </dsp:nvSpPr>
      <dsp:spPr>
        <a:xfrm>
          <a:off x="4287545" y="2354804"/>
          <a:ext cx="2803009" cy="875940"/>
        </a:xfrm>
        <a:prstGeom prst="rect">
          <a:avLst/>
        </a:prstGeom>
        <a:solidFill>
          <a:schemeClr val="lt1">
            <a:alpha val="40000"/>
            <a:hueOff val="0"/>
            <a:satOff val="0"/>
            <a:lumOff val="0"/>
            <a:alphaOff val="0"/>
          </a:schemeClr>
        </a:solidFill>
        <a:ln w="6350" cap="flat" cmpd="sng" algn="ctr">
          <a:solidFill>
            <a:schemeClr val="accent3">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93304" tIns="45720" rIns="45720" bIns="45720" numCol="1" spcCol="1270" anchor="ctr" anchorCtr="0">
          <a:noAutofit/>
        </a:bodyPr>
        <a:lstStyle/>
        <a:p>
          <a:pPr marL="0" lvl="0" indent="0" algn="just" defTabSz="533400">
            <a:lnSpc>
              <a:spcPct val="90000"/>
            </a:lnSpc>
            <a:spcBef>
              <a:spcPct val="0"/>
            </a:spcBef>
            <a:spcAft>
              <a:spcPct val="35000"/>
            </a:spcAft>
            <a:buNone/>
          </a:pPr>
          <a:r>
            <a:rPr lang="es-CO" sz="1200" kern="1200" dirty="0">
              <a:latin typeface="Arial Narrow" panose="020B0606020202030204" pitchFamily="34" charset="0"/>
            </a:rPr>
            <a:t>Reuniones y capacitaciones virtuales. Soporte y conexión VPN - OGI </a:t>
          </a:r>
          <a:endParaRPr lang="es-CO" sz="1200" kern="1200" dirty="0"/>
        </a:p>
      </dsp:txBody>
      <dsp:txXfrm>
        <a:off x="4287545" y="2354804"/>
        <a:ext cx="2803009" cy="875940"/>
      </dsp:txXfrm>
    </dsp:sp>
    <dsp:sp modelId="{E47DCB01-4908-472D-881B-7778398C78E7}">
      <dsp:nvSpPr>
        <dsp:cNvPr id="0" name=""/>
        <dsp:cNvSpPr/>
      </dsp:nvSpPr>
      <dsp:spPr>
        <a:xfrm>
          <a:off x="4170752" y="2228279"/>
          <a:ext cx="613158" cy="919737"/>
        </a:xfrm>
        <a:prstGeom prst="rect">
          <a:avLst/>
        </a:prstGeom>
        <a:blipFill>
          <a:blip xmlns:r="http://schemas.openxmlformats.org/officeDocument/2006/relationships"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l="-25000" r="-25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74E9942-B4F9-46BD-B965-368E897C1F79}">
      <dsp:nvSpPr>
        <dsp:cNvPr id="0" name=""/>
        <dsp:cNvSpPr/>
      </dsp:nvSpPr>
      <dsp:spPr>
        <a:xfrm>
          <a:off x="7320296" y="2354804"/>
          <a:ext cx="2803009" cy="875940"/>
        </a:xfrm>
        <a:prstGeom prst="rect">
          <a:avLst/>
        </a:prstGeom>
        <a:solidFill>
          <a:schemeClr val="lt1">
            <a:alpha val="40000"/>
            <a:hueOff val="0"/>
            <a:satOff val="0"/>
            <a:lumOff val="0"/>
            <a:alphaOff val="0"/>
          </a:schemeClr>
        </a:solidFill>
        <a:ln w="6350" cap="flat" cmpd="sng" algn="ctr">
          <a:solidFill>
            <a:schemeClr val="accent3">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93304" tIns="45720" rIns="45720" bIns="45720" numCol="1" spcCol="1270" anchor="ctr" anchorCtr="0">
          <a:noAutofit/>
        </a:bodyPr>
        <a:lstStyle/>
        <a:p>
          <a:pPr marL="0" lvl="0" indent="0" algn="just" defTabSz="533400">
            <a:lnSpc>
              <a:spcPct val="90000"/>
            </a:lnSpc>
            <a:spcBef>
              <a:spcPct val="0"/>
            </a:spcBef>
            <a:spcAft>
              <a:spcPct val="35000"/>
            </a:spcAft>
            <a:buNone/>
          </a:pPr>
          <a:r>
            <a:rPr lang="es-CO" sz="1200" kern="1200" dirty="0">
              <a:latin typeface="Arial Narrow" panose="020B0606020202030204" pitchFamily="34" charset="0"/>
            </a:rPr>
            <a:t>Entrega y uso de elementos de protección personal</a:t>
          </a:r>
          <a:endParaRPr lang="es-CO" sz="1200" kern="1200" dirty="0"/>
        </a:p>
      </dsp:txBody>
      <dsp:txXfrm>
        <a:off x="7320296" y="2354804"/>
        <a:ext cx="2803009" cy="875940"/>
      </dsp:txXfrm>
    </dsp:sp>
    <dsp:sp modelId="{DE20369F-1E5B-4DAF-9E20-EFF3224FFEF0}">
      <dsp:nvSpPr>
        <dsp:cNvPr id="0" name=""/>
        <dsp:cNvSpPr/>
      </dsp:nvSpPr>
      <dsp:spPr>
        <a:xfrm>
          <a:off x="7203504" y="2228279"/>
          <a:ext cx="613158" cy="919737"/>
        </a:xfrm>
        <a:prstGeom prst="rect">
          <a:avLst/>
        </a:prstGeom>
        <a:blipFill>
          <a:blip xmlns:r="http://schemas.openxmlformats.org/officeDocument/2006/relationships"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rcRect/>
          <a:stretch>
            <a:fillRect l="-25000" r="-25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75497C0-A71E-4DDF-A83A-17C4E08D924C}">
      <dsp:nvSpPr>
        <dsp:cNvPr id="0" name=""/>
        <dsp:cNvSpPr/>
      </dsp:nvSpPr>
      <dsp:spPr>
        <a:xfrm>
          <a:off x="1254793" y="3457515"/>
          <a:ext cx="2803009" cy="875940"/>
        </a:xfrm>
        <a:prstGeom prst="rect">
          <a:avLst/>
        </a:prstGeom>
        <a:solidFill>
          <a:schemeClr val="lt1">
            <a:alpha val="40000"/>
            <a:hueOff val="0"/>
            <a:satOff val="0"/>
            <a:lumOff val="0"/>
            <a:alphaOff val="0"/>
          </a:schemeClr>
        </a:solidFill>
        <a:ln w="6350" cap="flat" cmpd="sng" algn="ctr">
          <a:solidFill>
            <a:schemeClr val="accent3">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93304" tIns="45720" rIns="45720" bIns="45720" numCol="1" spcCol="1270" anchor="ctr" anchorCtr="0">
          <a:noAutofit/>
        </a:bodyPr>
        <a:lstStyle/>
        <a:p>
          <a:pPr marL="0" lvl="0" indent="0" algn="just" defTabSz="533400">
            <a:lnSpc>
              <a:spcPct val="90000"/>
            </a:lnSpc>
            <a:spcBef>
              <a:spcPct val="0"/>
            </a:spcBef>
            <a:spcAft>
              <a:spcPct val="35000"/>
            </a:spcAft>
            <a:buNone/>
          </a:pPr>
          <a:r>
            <a:rPr lang="es-CO" sz="1200" kern="1200" dirty="0">
              <a:latin typeface="Arial Narrow" panose="020B0606020202030204" pitchFamily="34" charset="0"/>
            </a:rPr>
            <a:t>Monitoreo a población autorizada para circulación.</a:t>
          </a:r>
          <a:endParaRPr lang="es-CO" sz="1200" kern="1200" dirty="0"/>
        </a:p>
      </dsp:txBody>
      <dsp:txXfrm>
        <a:off x="1254793" y="3457515"/>
        <a:ext cx="2803009" cy="875940"/>
      </dsp:txXfrm>
    </dsp:sp>
    <dsp:sp modelId="{B573E077-326B-4172-9354-2A28751FDC6A}">
      <dsp:nvSpPr>
        <dsp:cNvPr id="0" name=""/>
        <dsp:cNvSpPr/>
      </dsp:nvSpPr>
      <dsp:spPr>
        <a:xfrm>
          <a:off x="1138001" y="3330991"/>
          <a:ext cx="613158" cy="919737"/>
        </a:xfrm>
        <a:prstGeom prst="rect">
          <a:avLst/>
        </a:prstGeom>
        <a:blipFill>
          <a:blip xmlns:r="http://schemas.openxmlformats.org/officeDocument/2006/relationships"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rcRect/>
          <a:stretch>
            <a:fillRect l="-25000" r="-25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0563693-E434-4F17-9033-E6C7BBEE4051}">
      <dsp:nvSpPr>
        <dsp:cNvPr id="0" name=""/>
        <dsp:cNvSpPr/>
      </dsp:nvSpPr>
      <dsp:spPr>
        <a:xfrm>
          <a:off x="4287545" y="3457515"/>
          <a:ext cx="2803009" cy="875940"/>
        </a:xfrm>
        <a:prstGeom prst="rect">
          <a:avLst/>
        </a:prstGeom>
        <a:solidFill>
          <a:schemeClr val="lt1">
            <a:alpha val="40000"/>
            <a:hueOff val="0"/>
            <a:satOff val="0"/>
            <a:lumOff val="0"/>
            <a:alphaOff val="0"/>
          </a:schemeClr>
        </a:solidFill>
        <a:ln w="6350" cap="flat" cmpd="sng" algn="ctr">
          <a:solidFill>
            <a:schemeClr val="accent3">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93304" tIns="45720" rIns="45720" bIns="45720" numCol="1" spcCol="1270" anchor="ctr" anchorCtr="0">
          <a:noAutofit/>
        </a:bodyPr>
        <a:lstStyle/>
        <a:p>
          <a:pPr marL="0" lvl="0" indent="0" algn="just" defTabSz="533400">
            <a:lnSpc>
              <a:spcPct val="90000"/>
            </a:lnSpc>
            <a:spcBef>
              <a:spcPct val="0"/>
            </a:spcBef>
            <a:spcAft>
              <a:spcPct val="35000"/>
            </a:spcAft>
            <a:buNone/>
          </a:pPr>
          <a:r>
            <a:rPr lang="es-CO" sz="1200" kern="1200" dirty="0">
              <a:latin typeface="Arial Narrow" panose="020B0606020202030204" pitchFamily="34" charset="0"/>
            </a:rPr>
            <a:t>Ajuste permanente de acuerdo con los lineamientos del Gobierno o necesidades de SAE.</a:t>
          </a:r>
          <a:endParaRPr lang="es-CO" sz="1200" kern="1200" dirty="0"/>
        </a:p>
      </dsp:txBody>
      <dsp:txXfrm>
        <a:off x="4287545" y="3457515"/>
        <a:ext cx="2803009" cy="875940"/>
      </dsp:txXfrm>
    </dsp:sp>
    <dsp:sp modelId="{075EF93D-B186-4817-83E7-B5036164A375}">
      <dsp:nvSpPr>
        <dsp:cNvPr id="0" name=""/>
        <dsp:cNvSpPr/>
      </dsp:nvSpPr>
      <dsp:spPr>
        <a:xfrm>
          <a:off x="4170752" y="3330991"/>
          <a:ext cx="613158" cy="919737"/>
        </a:xfrm>
        <a:prstGeom prst="rect">
          <a:avLst/>
        </a:prstGeom>
        <a:blipFill>
          <a:blip xmlns:r="http://schemas.openxmlformats.org/officeDocument/2006/relationships"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rcRect/>
          <a:stretch>
            <a:fillRect l="-25000" r="-25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94BFCA6-B4EC-4A9C-B1E6-D93F06453785}">
      <dsp:nvSpPr>
        <dsp:cNvPr id="0" name=""/>
        <dsp:cNvSpPr/>
      </dsp:nvSpPr>
      <dsp:spPr>
        <a:xfrm>
          <a:off x="7320296" y="3457515"/>
          <a:ext cx="2803009" cy="875940"/>
        </a:xfrm>
        <a:prstGeom prst="rect">
          <a:avLst/>
        </a:prstGeom>
        <a:solidFill>
          <a:schemeClr val="lt1">
            <a:alpha val="40000"/>
            <a:hueOff val="0"/>
            <a:satOff val="0"/>
            <a:lumOff val="0"/>
            <a:alphaOff val="0"/>
          </a:schemeClr>
        </a:solidFill>
        <a:ln w="6350" cap="flat" cmpd="sng" algn="ctr">
          <a:solidFill>
            <a:schemeClr val="accent3">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93304" tIns="45720" rIns="45720" bIns="45720" numCol="1" spcCol="1270" anchor="ctr" anchorCtr="0">
          <a:noAutofit/>
        </a:bodyPr>
        <a:lstStyle/>
        <a:p>
          <a:pPr marL="0" lvl="0" indent="0" algn="just" defTabSz="533400">
            <a:lnSpc>
              <a:spcPct val="90000"/>
            </a:lnSpc>
            <a:spcBef>
              <a:spcPct val="0"/>
            </a:spcBef>
            <a:spcAft>
              <a:spcPct val="35000"/>
            </a:spcAft>
            <a:buFont typeface="Wingdings" panose="05000000000000000000" pitchFamily="2" charset="2"/>
            <a:buNone/>
          </a:pPr>
          <a:r>
            <a:rPr lang="es-ES" sz="1200" kern="1200" dirty="0">
              <a:solidFill>
                <a:prstClr val="black">
                  <a:hueOff val="0"/>
                  <a:satOff val="0"/>
                  <a:lumOff val="0"/>
                  <a:alphaOff val="0"/>
                </a:prstClr>
              </a:solidFill>
              <a:latin typeface="Arial Narrow" panose="020B0606020202030204" pitchFamily="34" charset="0"/>
              <a:ea typeface="+mn-ea"/>
              <a:cs typeface="+mn-cs"/>
            </a:rPr>
            <a:t>Estrategias con la oficina de comunicaciones para promover el respecto a la jornada laboral y armonizar la vida laboral con la personal y familiar.</a:t>
          </a:r>
          <a:endParaRPr lang="es-CO" sz="1200" kern="1200" dirty="0">
            <a:solidFill>
              <a:prstClr val="black">
                <a:hueOff val="0"/>
                <a:satOff val="0"/>
                <a:lumOff val="0"/>
                <a:alphaOff val="0"/>
              </a:prstClr>
            </a:solidFill>
            <a:latin typeface="Arial Narrow" panose="020B0606020202030204" pitchFamily="34" charset="0"/>
            <a:ea typeface="+mn-ea"/>
            <a:cs typeface="+mn-cs"/>
          </a:endParaRPr>
        </a:p>
      </dsp:txBody>
      <dsp:txXfrm>
        <a:off x="7320296" y="3457515"/>
        <a:ext cx="2803009" cy="875940"/>
      </dsp:txXfrm>
    </dsp:sp>
    <dsp:sp modelId="{D341B2BF-7EB8-4167-BF9D-D2815EC31158}">
      <dsp:nvSpPr>
        <dsp:cNvPr id="0" name=""/>
        <dsp:cNvSpPr/>
      </dsp:nvSpPr>
      <dsp:spPr>
        <a:xfrm>
          <a:off x="7203504" y="3330991"/>
          <a:ext cx="613158" cy="919737"/>
        </a:xfrm>
        <a:prstGeom prst="rect">
          <a:avLst/>
        </a:prstGeom>
        <a:blipFill>
          <a:blip xmlns:r="http://schemas.openxmlformats.org/officeDocument/2006/relationships"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rcRect/>
          <a:stretch>
            <a:fillRect l="-25000" r="-25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0E9A5B-6807-4A0F-8A83-177571F7DAB1}">
      <dsp:nvSpPr>
        <dsp:cNvPr id="0" name=""/>
        <dsp:cNvSpPr/>
      </dsp:nvSpPr>
      <dsp:spPr>
        <a:xfrm rot="16200000">
          <a:off x="-1789443" y="1797697"/>
          <a:ext cx="5118587" cy="1523191"/>
        </a:xfrm>
        <a:prstGeom prst="flowChartManualOperation">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7000" tIns="0" rIns="127000" bIns="0" numCol="1" spcCol="1270" anchor="ctr" anchorCtr="0">
          <a:noAutofit/>
        </a:bodyPr>
        <a:lstStyle/>
        <a:p>
          <a:pPr marL="0" lvl="0" indent="0" algn="l" defTabSz="889000">
            <a:lnSpc>
              <a:spcPct val="90000"/>
            </a:lnSpc>
            <a:spcBef>
              <a:spcPct val="0"/>
            </a:spcBef>
            <a:spcAft>
              <a:spcPct val="35000"/>
            </a:spcAft>
            <a:buNone/>
          </a:pPr>
          <a:r>
            <a:rPr lang="es-MX" sz="2000" kern="1200" dirty="0">
              <a:latin typeface="+mn-lt"/>
            </a:rPr>
            <a:t>1.</a:t>
          </a:r>
        </a:p>
        <a:p>
          <a:pPr marL="0" lvl="0" indent="0" algn="l" defTabSz="889000">
            <a:lnSpc>
              <a:spcPct val="90000"/>
            </a:lnSpc>
            <a:spcBef>
              <a:spcPct val="0"/>
            </a:spcBef>
            <a:spcAft>
              <a:spcPct val="35000"/>
            </a:spcAft>
            <a:buNone/>
          </a:pPr>
          <a:r>
            <a:rPr lang="es-MX" sz="1150" kern="1200" dirty="0">
              <a:latin typeface="+mn-lt"/>
            </a:rPr>
            <a:t>Definición de los macroprocesos, procesos,  procedimientos y actividades esenciales para la continuidad del negocio, a partir de la Metodología de Análisis de Impacto al Negocio BA.</a:t>
          </a:r>
          <a:endParaRPr lang="es-CO" sz="1150" kern="1200" dirty="0">
            <a:latin typeface="+mn-lt"/>
          </a:endParaRPr>
        </a:p>
      </dsp:txBody>
      <dsp:txXfrm rot="5400000">
        <a:off x="8255" y="1023716"/>
        <a:ext cx="1523191" cy="3071153"/>
      </dsp:txXfrm>
    </dsp:sp>
    <dsp:sp modelId="{8C57FD1E-4B7B-4AD3-8167-95ECED3FA7EE}">
      <dsp:nvSpPr>
        <dsp:cNvPr id="0" name=""/>
        <dsp:cNvSpPr/>
      </dsp:nvSpPr>
      <dsp:spPr>
        <a:xfrm rot="16200000">
          <a:off x="-152012" y="1797697"/>
          <a:ext cx="5118587" cy="1523191"/>
        </a:xfrm>
        <a:prstGeom prst="flowChartManualOperation">
          <a:avLst/>
        </a:prstGeom>
        <a:solidFill>
          <a:schemeClr val="accent5">
            <a:hueOff val="-1126424"/>
            <a:satOff val="-2903"/>
            <a:lumOff val="-1961"/>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7000" tIns="0" rIns="127000" bIns="0" numCol="1" spcCol="1270" anchor="t" anchorCtr="0">
          <a:noAutofit/>
        </a:bodyPr>
        <a:lstStyle/>
        <a:p>
          <a:pPr marL="0" lvl="0" indent="0" algn="l" defTabSz="889000">
            <a:lnSpc>
              <a:spcPct val="90000"/>
            </a:lnSpc>
            <a:spcBef>
              <a:spcPct val="0"/>
            </a:spcBef>
            <a:spcAft>
              <a:spcPct val="35000"/>
            </a:spcAft>
            <a:buNone/>
          </a:pPr>
          <a:r>
            <a:rPr lang="es-MX" sz="2000" kern="1200" dirty="0">
              <a:latin typeface="+mn-lt"/>
            </a:rPr>
            <a:t>2.</a:t>
          </a:r>
          <a:r>
            <a:rPr lang="es-MX" sz="4800" kern="1200" dirty="0">
              <a:latin typeface="+mn-lt"/>
            </a:rPr>
            <a:t> </a:t>
          </a:r>
        </a:p>
        <a:p>
          <a:pPr marL="57150" lvl="1" indent="-57150" algn="just" defTabSz="511175">
            <a:lnSpc>
              <a:spcPct val="90000"/>
            </a:lnSpc>
            <a:spcBef>
              <a:spcPct val="0"/>
            </a:spcBef>
            <a:spcAft>
              <a:spcPct val="15000"/>
            </a:spcAft>
            <a:buChar char="•"/>
          </a:pPr>
          <a:r>
            <a:rPr lang="es-MX" sz="1150" kern="1200" dirty="0">
              <a:latin typeface="+mn-lt"/>
            </a:rPr>
            <a:t>Análisis de los cargos y las actividades asociadas a los procedimientos señalados en la Metodología.</a:t>
          </a:r>
        </a:p>
        <a:p>
          <a:pPr marL="57150" lvl="1" indent="-57150" algn="just" defTabSz="511175">
            <a:lnSpc>
              <a:spcPct val="90000"/>
            </a:lnSpc>
            <a:spcBef>
              <a:spcPct val="0"/>
            </a:spcBef>
            <a:spcAft>
              <a:spcPct val="15000"/>
            </a:spcAft>
            <a:buChar char="•"/>
          </a:pPr>
          <a:r>
            <a:rPr lang="es-MX" sz="1150" kern="1200" dirty="0">
              <a:latin typeface="+mn-lt"/>
            </a:rPr>
            <a:t>Identificación de la población de la etapa 1.</a:t>
          </a:r>
        </a:p>
      </dsp:txBody>
      <dsp:txXfrm rot="5400000">
        <a:off x="1645686" y="1023716"/>
        <a:ext cx="1523191" cy="3071153"/>
      </dsp:txXfrm>
    </dsp:sp>
    <dsp:sp modelId="{562D7D64-227F-4E1A-877C-ED29228D0E95}">
      <dsp:nvSpPr>
        <dsp:cNvPr id="0" name=""/>
        <dsp:cNvSpPr/>
      </dsp:nvSpPr>
      <dsp:spPr>
        <a:xfrm rot="16200000">
          <a:off x="1485418" y="1797697"/>
          <a:ext cx="5118587" cy="1523191"/>
        </a:xfrm>
        <a:prstGeom prst="flowChartManualOperation">
          <a:avLst/>
        </a:prstGeom>
        <a:solidFill>
          <a:schemeClr val="accent5">
            <a:hueOff val="-2252848"/>
            <a:satOff val="-5806"/>
            <a:lumOff val="-3922"/>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7000" tIns="0" rIns="127000" bIns="0" numCol="1" spcCol="1270" anchor="t" anchorCtr="0">
          <a:noAutofit/>
        </a:bodyPr>
        <a:lstStyle/>
        <a:p>
          <a:pPr marL="0" lvl="0" indent="0" algn="l" defTabSz="889000">
            <a:lnSpc>
              <a:spcPct val="90000"/>
            </a:lnSpc>
            <a:spcBef>
              <a:spcPct val="0"/>
            </a:spcBef>
            <a:spcAft>
              <a:spcPct val="35000"/>
            </a:spcAft>
            <a:buNone/>
          </a:pPr>
          <a:r>
            <a:rPr lang="es-MX" sz="2000" kern="1200" dirty="0">
              <a:latin typeface="+mn-lt"/>
            </a:rPr>
            <a:t>3.</a:t>
          </a:r>
          <a:r>
            <a:rPr lang="es-MX" sz="4800" kern="1200" dirty="0">
              <a:latin typeface="+mn-lt"/>
            </a:rPr>
            <a:t> </a:t>
          </a:r>
        </a:p>
        <a:p>
          <a:pPr marL="57150" lvl="1" indent="-57150" algn="just" defTabSz="511175">
            <a:lnSpc>
              <a:spcPct val="90000"/>
            </a:lnSpc>
            <a:spcBef>
              <a:spcPct val="0"/>
            </a:spcBef>
            <a:spcAft>
              <a:spcPct val="15000"/>
            </a:spcAft>
            <a:buChar char="•"/>
          </a:pPr>
          <a:r>
            <a:rPr lang="es-MX" sz="1150" kern="1200" dirty="0">
              <a:latin typeface="+mn-lt"/>
            </a:rPr>
            <a:t>Análisis y consolidación de las matrices diligenciadas por los directivos para la definición de los procedimientos y actividades de las etapas 2 y 3.</a:t>
          </a:r>
        </a:p>
        <a:p>
          <a:pPr marL="57150" lvl="1" indent="-57150" algn="just" defTabSz="511175">
            <a:lnSpc>
              <a:spcPct val="90000"/>
            </a:lnSpc>
            <a:spcBef>
              <a:spcPct val="0"/>
            </a:spcBef>
            <a:spcAft>
              <a:spcPct val="15000"/>
            </a:spcAft>
            <a:buChar char="•"/>
          </a:pPr>
          <a:r>
            <a:rPr lang="es-MX" sz="1150" kern="1200" dirty="0">
              <a:latin typeface="+mn-lt"/>
            </a:rPr>
            <a:t>Identificación de las poblaciones etapa 2 y 3.</a:t>
          </a:r>
        </a:p>
      </dsp:txBody>
      <dsp:txXfrm rot="5400000">
        <a:off x="3283116" y="1023716"/>
        <a:ext cx="1523191" cy="3071153"/>
      </dsp:txXfrm>
    </dsp:sp>
    <dsp:sp modelId="{869571B4-4E7D-4632-A13B-B45D4DDF64F1}">
      <dsp:nvSpPr>
        <dsp:cNvPr id="0" name=""/>
        <dsp:cNvSpPr/>
      </dsp:nvSpPr>
      <dsp:spPr>
        <a:xfrm rot="16200000">
          <a:off x="3122850" y="1797697"/>
          <a:ext cx="5118587" cy="1523191"/>
        </a:xfrm>
        <a:prstGeom prst="flowChartManualOperation">
          <a:avLst/>
        </a:prstGeom>
        <a:solidFill>
          <a:schemeClr val="accent5">
            <a:hueOff val="-3379271"/>
            <a:satOff val="-8710"/>
            <a:lumOff val="-5883"/>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7000" tIns="0" rIns="127000" bIns="0" numCol="1" spcCol="1270" anchor="t" anchorCtr="0">
          <a:noAutofit/>
        </a:bodyPr>
        <a:lstStyle/>
        <a:p>
          <a:pPr marL="0" lvl="0" indent="0" algn="just" defTabSz="889000">
            <a:lnSpc>
              <a:spcPct val="90000"/>
            </a:lnSpc>
            <a:spcBef>
              <a:spcPct val="0"/>
            </a:spcBef>
            <a:spcAft>
              <a:spcPct val="35000"/>
            </a:spcAft>
            <a:buNone/>
          </a:pPr>
          <a:r>
            <a:rPr lang="es-MX" sz="2000" kern="1200" dirty="0">
              <a:latin typeface="+mn-lt"/>
            </a:rPr>
            <a:t>4.</a:t>
          </a:r>
        </a:p>
        <a:p>
          <a:pPr marL="57150" lvl="1" indent="-57150" algn="just" defTabSz="511175">
            <a:lnSpc>
              <a:spcPct val="90000"/>
            </a:lnSpc>
            <a:spcBef>
              <a:spcPct val="0"/>
            </a:spcBef>
            <a:spcAft>
              <a:spcPct val="15000"/>
            </a:spcAft>
            <a:buChar char="•"/>
          </a:pPr>
          <a:r>
            <a:rPr lang="es-MX" sz="1150" kern="1200" dirty="0">
              <a:latin typeface="+mn-lt"/>
            </a:rPr>
            <a:t>Caracterización de toda la población, teniendo en cuenta los factores de vulnerabilidad (edad, patologías de base, estado de embarazo, perfil sociodemográfico y/o medidas de mitigación adoptadas a nivel nacional o territorial.)</a:t>
          </a:r>
        </a:p>
        <a:p>
          <a:pPr marL="57150" lvl="1" indent="-57150" algn="just" defTabSz="511175">
            <a:lnSpc>
              <a:spcPct val="90000"/>
            </a:lnSpc>
            <a:spcBef>
              <a:spcPct val="0"/>
            </a:spcBef>
            <a:spcAft>
              <a:spcPct val="15000"/>
            </a:spcAft>
            <a:buChar char="•"/>
          </a:pPr>
          <a:r>
            <a:rPr lang="es-MX" sz="1150" kern="1200" dirty="0">
              <a:latin typeface="+mn-lt"/>
            </a:rPr>
            <a:t>Identificación de la población de la etapa 4.</a:t>
          </a:r>
        </a:p>
        <a:p>
          <a:pPr marL="57150" lvl="1" indent="-57150" algn="just" defTabSz="511175">
            <a:lnSpc>
              <a:spcPct val="90000"/>
            </a:lnSpc>
            <a:spcBef>
              <a:spcPct val="0"/>
            </a:spcBef>
            <a:spcAft>
              <a:spcPct val="15000"/>
            </a:spcAft>
            <a:buChar char="•"/>
          </a:pPr>
          <a:r>
            <a:rPr lang="es-MX" sz="1150" kern="1200" dirty="0">
              <a:latin typeface="+mn-lt"/>
            </a:rPr>
            <a:t>Primer filtro: poblaciones etapas 2 y 3.</a:t>
          </a:r>
        </a:p>
      </dsp:txBody>
      <dsp:txXfrm rot="5400000">
        <a:off x="4920548" y="1023716"/>
        <a:ext cx="1523191" cy="3071153"/>
      </dsp:txXfrm>
    </dsp:sp>
    <dsp:sp modelId="{305DADF5-C726-4968-9C11-AA3969843FE9}">
      <dsp:nvSpPr>
        <dsp:cNvPr id="0" name=""/>
        <dsp:cNvSpPr/>
      </dsp:nvSpPr>
      <dsp:spPr>
        <a:xfrm rot="16200000">
          <a:off x="4760280" y="1797697"/>
          <a:ext cx="5118587" cy="1523191"/>
        </a:xfrm>
        <a:prstGeom prst="flowChartManualOperation">
          <a:avLst/>
        </a:prstGeom>
        <a:solidFill>
          <a:schemeClr val="accent5">
            <a:hueOff val="-4505695"/>
            <a:satOff val="-11613"/>
            <a:lumOff val="-7843"/>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7000" tIns="0" rIns="127000" bIns="0" numCol="1" spcCol="1270" anchor="t" anchorCtr="0">
          <a:noAutofit/>
        </a:bodyPr>
        <a:lstStyle/>
        <a:p>
          <a:pPr marL="0" lvl="0" indent="0" algn="just" defTabSz="889000">
            <a:lnSpc>
              <a:spcPct val="90000"/>
            </a:lnSpc>
            <a:spcBef>
              <a:spcPct val="0"/>
            </a:spcBef>
            <a:spcAft>
              <a:spcPct val="35000"/>
            </a:spcAft>
            <a:buNone/>
          </a:pPr>
          <a:r>
            <a:rPr lang="es-MX" sz="2000" kern="1200" dirty="0">
              <a:latin typeface="+mn-lt"/>
            </a:rPr>
            <a:t>5. </a:t>
          </a:r>
        </a:p>
        <a:p>
          <a:pPr marL="57150" lvl="1" indent="-57150" algn="just" defTabSz="511175">
            <a:lnSpc>
              <a:spcPct val="90000"/>
            </a:lnSpc>
            <a:spcBef>
              <a:spcPct val="0"/>
            </a:spcBef>
            <a:spcAft>
              <a:spcPct val="15000"/>
            </a:spcAft>
            <a:buChar char="•"/>
          </a:pPr>
          <a:r>
            <a:rPr lang="es-MX" sz="1150" kern="1200" dirty="0">
              <a:solidFill>
                <a:prstClr val="white"/>
              </a:solidFill>
              <a:latin typeface="Calibri" panose="020F0502020204030204"/>
              <a:ea typeface="+mn-ea"/>
              <a:cs typeface="+mn-cs"/>
            </a:rPr>
            <a:t>Análisis de la normatividad vigente a nivel nacional y territorial.</a:t>
          </a:r>
        </a:p>
        <a:p>
          <a:pPr marL="57150" lvl="1" indent="-57150" algn="just" defTabSz="511175">
            <a:lnSpc>
              <a:spcPct val="90000"/>
            </a:lnSpc>
            <a:spcBef>
              <a:spcPct val="0"/>
            </a:spcBef>
            <a:spcAft>
              <a:spcPct val="15000"/>
            </a:spcAft>
            <a:buChar char="•"/>
          </a:pPr>
          <a:r>
            <a:rPr lang="es-MX" sz="1150" kern="1200" dirty="0">
              <a:latin typeface="+mn-lt"/>
            </a:rPr>
            <a:t>Elaboración del </a:t>
          </a:r>
          <a:r>
            <a:rPr lang="es-CO" sz="1150" kern="1200" dirty="0">
              <a:solidFill>
                <a:prstClr val="white"/>
              </a:solidFill>
              <a:latin typeface="Calibri" panose="020F0502020204030204"/>
              <a:ea typeface="+mn-ea"/>
              <a:cs typeface="+mn-cs"/>
            </a:rPr>
            <a:t>Protocolo general de Bioseguridad de la Sociedad para el control de riesgo Biológico y prevención de la enfermedad COVID-19. (Resolución 666 de 2020) </a:t>
          </a:r>
          <a:endParaRPr lang="es-MX" sz="1150" kern="1200" dirty="0">
            <a:solidFill>
              <a:prstClr val="white"/>
            </a:solidFill>
            <a:latin typeface="Calibri" panose="020F0502020204030204"/>
            <a:ea typeface="+mn-ea"/>
            <a:cs typeface="+mn-cs"/>
          </a:endParaRPr>
        </a:p>
        <a:p>
          <a:pPr marL="57150" lvl="1" indent="-57150" algn="just" defTabSz="511175">
            <a:lnSpc>
              <a:spcPct val="90000"/>
            </a:lnSpc>
            <a:spcBef>
              <a:spcPct val="0"/>
            </a:spcBef>
            <a:spcAft>
              <a:spcPct val="15000"/>
            </a:spcAft>
            <a:buChar char="•"/>
          </a:pPr>
          <a:r>
            <a:rPr lang="es-MX" sz="1150" kern="1200" dirty="0">
              <a:solidFill>
                <a:prstClr val="white"/>
              </a:solidFill>
              <a:latin typeface="Calibri" panose="020F0502020204030204"/>
              <a:ea typeface="+mn-ea"/>
              <a:cs typeface="+mn-cs"/>
            </a:rPr>
            <a:t>Elaboración de la normatividad de apoyo, circulares, instructivos, guías.</a:t>
          </a:r>
        </a:p>
      </dsp:txBody>
      <dsp:txXfrm rot="5400000">
        <a:off x="6557978" y="1023716"/>
        <a:ext cx="1523191" cy="3071153"/>
      </dsp:txXfrm>
    </dsp:sp>
    <dsp:sp modelId="{E9A914B4-2410-4851-A6D3-4E0B73BA4318}">
      <dsp:nvSpPr>
        <dsp:cNvPr id="0" name=""/>
        <dsp:cNvSpPr/>
      </dsp:nvSpPr>
      <dsp:spPr>
        <a:xfrm rot="16200000">
          <a:off x="6397711" y="1797697"/>
          <a:ext cx="5118587" cy="1523191"/>
        </a:xfrm>
        <a:prstGeom prst="flowChartManualOperation">
          <a:avLst/>
        </a:prstGeom>
        <a:solidFill>
          <a:schemeClr val="accent5">
            <a:hueOff val="-5632119"/>
            <a:satOff val="-14516"/>
            <a:lumOff val="-9804"/>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7000" tIns="0" rIns="127000" bIns="0" numCol="1" spcCol="1270" anchor="t" anchorCtr="0">
          <a:noAutofit/>
        </a:bodyPr>
        <a:lstStyle/>
        <a:p>
          <a:pPr marL="0" lvl="0" indent="0" algn="just" defTabSz="889000">
            <a:lnSpc>
              <a:spcPct val="90000"/>
            </a:lnSpc>
            <a:spcBef>
              <a:spcPct val="0"/>
            </a:spcBef>
            <a:spcAft>
              <a:spcPct val="35000"/>
            </a:spcAft>
            <a:buNone/>
          </a:pPr>
          <a:r>
            <a:rPr lang="es-MX" sz="2000" kern="1200" dirty="0">
              <a:solidFill>
                <a:prstClr val="white"/>
              </a:solidFill>
              <a:latin typeface="Calibri" panose="020F0502020204030204"/>
              <a:ea typeface="+mn-ea"/>
              <a:cs typeface="+mn-cs"/>
            </a:rPr>
            <a:t>6.</a:t>
          </a:r>
        </a:p>
        <a:p>
          <a:pPr marL="57150" lvl="1" indent="-57150" algn="just" defTabSz="511175">
            <a:lnSpc>
              <a:spcPct val="90000"/>
            </a:lnSpc>
            <a:spcBef>
              <a:spcPct val="0"/>
            </a:spcBef>
            <a:spcAft>
              <a:spcPct val="15000"/>
            </a:spcAft>
            <a:buChar char="•"/>
          </a:pPr>
          <a:r>
            <a:rPr lang="es-MX" sz="1150" kern="1200" dirty="0">
              <a:latin typeface="+mn-lt"/>
            </a:rPr>
            <a:t>Definición e identificación de la red de apoyo (lideres, miembros del COPASST, brigadistas y vigías de SST a nivel nacional).</a:t>
          </a:r>
        </a:p>
        <a:p>
          <a:pPr marL="57150" lvl="1" indent="-57150" algn="just" defTabSz="511175">
            <a:lnSpc>
              <a:spcPct val="90000"/>
            </a:lnSpc>
            <a:spcBef>
              <a:spcPct val="0"/>
            </a:spcBef>
            <a:spcAft>
              <a:spcPct val="15000"/>
            </a:spcAft>
            <a:buChar char="•"/>
          </a:pPr>
          <a:r>
            <a:rPr lang="es-MX" sz="1150" kern="1200" dirty="0">
              <a:latin typeface="+mn-lt"/>
            </a:rPr>
            <a:t>Segundo filtro y final: Validación de la población con los lideres de los procesos por áreas.</a:t>
          </a:r>
        </a:p>
      </dsp:txBody>
      <dsp:txXfrm rot="5400000">
        <a:off x="8195409" y="1023716"/>
        <a:ext cx="1523191" cy="3071153"/>
      </dsp:txXfrm>
    </dsp:sp>
    <dsp:sp modelId="{F335DBBE-979A-4E33-8097-258D1CF07F04}">
      <dsp:nvSpPr>
        <dsp:cNvPr id="0" name=""/>
        <dsp:cNvSpPr/>
      </dsp:nvSpPr>
      <dsp:spPr>
        <a:xfrm rot="16200000">
          <a:off x="8035142" y="1797697"/>
          <a:ext cx="5118587" cy="1523191"/>
        </a:xfrm>
        <a:prstGeom prst="flowChartManualOperation">
          <a:avLst/>
        </a:prstGeom>
        <a:solidFill>
          <a:schemeClr val="accent5">
            <a:hueOff val="-6758543"/>
            <a:satOff val="-17419"/>
            <a:lumOff val="-11765"/>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7000" tIns="0" rIns="127000" bIns="0" numCol="1" spcCol="1270" anchor="t" anchorCtr="0">
          <a:noAutofit/>
        </a:bodyPr>
        <a:lstStyle/>
        <a:p>
          <a:pPr marL="0" lvl="0" indent="0" algn="just" defTabSz="889000">
            <a:lnSpc>
              <a:spcPct val="90000"/>
            </a:lnSpc>
            <a:spcBef>
              <a:spcPct val="0"/>
            </a:spcBef>
            <a:spcAft>
              <a:spcPct val="35000"/>
            </a:spcAft>
            <a:buNone/>
          </a:pPr>
          <a:r>
            <a:rPr lang="es-MX" sz="2000" kern="1200" dirty="0">
              <a:latin typeface="+mn-lt"/>
            </a:rPr>
            <a:t>7.</a:t>
          </a:r>
        </a:p>
        <a:p>
          <a:pPr marL="57150" lvl="1" indent="-57150" algn="just" defTabSz="511175">
            <a:lnSpc>
              <a:spcPct val="90000"/>
            </a:lnSpc>
            <a:spcBef>
              <a:spcPct val="0"/>
            </a:spcBef>
            <a:spcAft>
              <a:spcPct val="15000"/>
            </a:spcAft>
            <a:buChar char="•"/>
          </a:pPr>
          <a:r>
            <a:rPr lang="es-MX" sz="1150" kern="1200" dirty="0">
              <a:latin typeface="+mn-lt"/>
            </a:rPr>
            <a:t>Capacitación y socialización.</a:t>
          </a:r>
        </a:p>
        <a:p>
          <a:pPr marL="57150" lvl="1" indent="-57150" algn="just" defTabSz="511175">
            <a:lnSpc>
              <a:spcPct val="90000"/>
            </a:lnSpc>
            <a:spcBef>
              <a:spcPct val="0"/>
            </a:spcBef>
            <a:spcAft>
              <a:spcPct val="15000"/>
            </a:spcAft>
            <a:buChar char="•"/>
          </a:pPr>
          <a:r>
            <a:rPr lang="es-MX" sz="1150" kern="1200" dirty="0">
              <a:latin typeface="+mn-lt"/>
            </a:rPr>
            <a:t>Estrategia de Comunicación con la Oficina de Comunicaciones y Atención al Ciudadano.</a:t>
          </a:r>
        </a:p>
      </dsp:txBody>
      <dsp:txXfrm rot="5400000">
        <a:off x="9832840" y="1023716"/>
        <a:ext cx="1523191" cy="307115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2B30A5-3322-44AE-9475-4ED5D0A1C010}">
      <dsp:nvSpPr>
        <dsp:cNvPr id="0" name=""/>
        <dsp:cNvSpPr/>
      </dsp:nvSpPr>
      <dsp:spPr>
        <a:xfrm>
          <a:off x="1204805" y="832994"/>
          <a:ext cx="2085014" cy="2085331"/>
        </a:xfrm>
        <a:prstGeom prst="circularArrow">
          <a:avLst>
            <a:gd name="adj1" fmla="val 10980"/>
            <a:gd name="adj2" fmla="val 1142322"/>
            <a:gd name="adj3" fmla="val 4500000"/>
            <a:gd name="adj4" fmla="val 10800000"/>
            <a:gd name="adj5" fmla="val 125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770ECDC-A500-42A8-B92C-0B6F53B9D6BB}">
      <dsp:nvSpPr>
        <dsp:cNvPr id="0" name=""/>
        <dsp:cNvSpPr/>
      </dsp:nvSpPr>
      <dsp:spPr>
        <a:xfrm>
          <a:off x="1484584" y="1361839"/>
          <a:ext cx="1520758" cy="10272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CO" sz="1400" b="1" kern="1200" dirty="0">
              <a:latin typeface="+mn-lt"/>
            </a:rPr>
            <a:t>Organización del trabajo</a:t>
          </a:r>
        </a:p>
        <a:p>
          <a:pPr marL="0" lvl="0" indent="0" algn="ctr" defTabSz="622300">
            <a:lnSpc>
              <a:spcPct val="90000"/>
            </a:lnSpc>
            <a:spcBef>
              <a:spcPct val="0"/>
            </a:spcBef>
            <a:spcAft>
              <a:spcPct val="35000"/>
            </a:spcAft>
            <a:buNone/>
          </a:pPr>
          <a:endParaRPr lang="es-CO" sz="1100" b="1" kern="1200" dirty="0">
            <a:latin typeface="Arial Narrow" panose="020B0606020202030204" pitchFamily="34" charset="0"/>
          </a:endParaRPr>
        </a:p>
      </dsp:txBody>
      <dsp:txXfrm>
        <a:off x="1484584" y="1361839"/>
        <a:ext cx="1520758" cy="1027208"/>
      </dsp:txXfrm>
    </dsp:sp>
    <dsp:sp modelId="{180DA6F6-F6B6-467A-A10D-DCBEFBFF5D5F}">
      <dsp:nvSpPr>
        <dsp:cNvPr id="0" name=""/>
        <dsp:cNvSpPr/>
      </dsp:nvSpPr>
      <dsp:spPr>
        <a:xfrm>
          <a:off x="625700" y="2031171"/>
          <a:ext cx="2085014" cy="2085331"/>
        </a:xfrm>
        <a:prstGeom prst="leftCircularArrow">
          <a:avLst>
            <a:gd name="adj1" fmla="val 10980"/>
            <a:gd name="adj2" fmla="val 1142322"/>
            <a:gd name="adj3" fmla="val 6300000"/>
            <a:gd name="adj4" fmla="val 18900000"/>
            <a:gd name="adj5" fmla="val 12500"/>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B2198B5-C88D-4073-BF58-AFBDE4A4ACED}">
      <dsp:nvSpPr>
        <dsp:cNvPr id="0" name=""/>
        <dsp:cNvSpPr/>
      </dsp:nvSpPr>
      <dsp:spPr>
        <a:xfrm>
          <a:off x="646018" y="2566947"/>
          <a:ext cx="2044377" cy="10272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CO" sz="1400" b="1" kern="1200" dirty="0">
              <a:solidFill>
                <a:prstClr val="black">
                  <a:hueOff val="0"/>
                  <a:satOff val="0"/>
                  <a:lumOff val="0"/>
                  <a:alphaOff val="0"/>
                </a:prstClr>
              </a:solidFill>
              <a:latin typeface="Calibri" panose="020F0502020204030204"/>
              <a:ea typeface="+mn-ea"/>
              <a:cs typeface="+mn-cs"/>
            </a:rPr>
            <a:t>Responsables </a:t>
          </a:r>
        </a:p>
      </dsp:txBody>
      <dsp:txXfrm>
        <a:off x="646018" y="2566947"/>
        <a:ext cx="2044377" cy="1027208"/>
      </dsp:txXfrm>
    </dsp:sp>
    <dsp:sp modelId="{C6F439EC-3923-4E26-94F6-AAF8C20662B0}">
      <dsp:nvSpPr>
        <dsp:cNvPr id="0" name=""/>
        <dsp:cNvSpPr/>
      </dsp:nvSpPr>
      <dsp:spPr>
        <a:xfrm>
          <a:off x="1353203" y="3372732"/>
          <a:ext cx="1791350" cy="1792068"/>
        </a:xfrm>
        <a:prstGeom prst="blockArc">
          <a:avLst>
            <a:gd name="adj1" fmla="val 13500000"/>
            <a:gd name="adj2" fmla="val 10800000"/>
            <a:gd name="adj3" fmla="val 1274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EDB9DE-EAB4-4969-9D97-C5D8CFFDCFA7}">
      <dsp:nvSpPr>
        <dsp:cNvPr id="0" name=""/>
        <dsp:cNvSpPr/>
      </dsp:nvSpPr>
      <dsp:spPr>
        <a:xfrm>
          <a:off x="1472454" y="3773789"/>
          <a:ext cx="1550499" cy="10272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CO" sz="1400" b="1" kern="1200" dirty="0">
              <a:solidFill>
                <a:prstClr val="black">
                  <a:hueOff val="0"/>
                  <a:satOff val="0"/>
                  <a:lumOff val="0"/>
                  <a:alphaOff val="0"/>
                </a:prstClr>
              </a:solidFill>
              <a:latin typeface="Calibri" panose="020F0502020204030204"/>
              <a:ea typeface="+mn-ea"/>
              <a:cs typeface="+mn-cs"/>
            </a:rPr>
            <a:t>Medidas </a:t>
          </a:r>
        </a:p>
        <a:p>
          <a:pPr marL="0" lvl="0" indent="0" algn="ctr" defTabSz="622300">
            <a:lnSpc>
              <a:spcPct val="90000"/>
            </a:lnSpc>
            <a:spcBef>
              <a:spcPct val="0"/>
            </a:spcBef>
            <a:spcAft>
              <a:spcPct val="35000"/>
            </a:spcAft>
            <a:buNone/>
          </a:pPr>
          <a:r>
            <a:rPr lang="es-CO" sz="1400" b="1" kern="1200" dirty="0">
              <a:solidFill>
                <a:prstClr val="black">
                  <a:hueOff val="0"/>
                  <a:satOff val="0"/>
                  <a:lumOff val="0"/>
                  <a:alphaOff val="0"/>
                </a:prstClr>
              </a:solidFill>
              <a:latin typeface="Calibri" panose="020F0502020204030204"/>
              <a:ea typeface="+mn-ea"/>
              <a:cs typeface="+mn-cs"/>
            </a:rPr>
            <a:t>generales</a:t>
          </a:r>
        </a:p>
      </dsp:txBody>
      <dsp:txXfrm>
        <a:off x="1472454" y="3773789"/>
        <a:ext cx="1550499" cy="102720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2B30A5-3322-44AE-9475-4ED5D0A1C010}">
      <dsp:nvSpPr>
        <dsp:cNvPr id="0" name=""/>
        <dsp:cNvSpPr/>
      </dsp:nvSpPr>
      <dsp:spPr>
        <a:xfrm>
          <a:off x="1294116" y="1196037"/>
          <a:ext cx="2239574" cy="2239915"/>
        </a:xfrm>
        <a:prstGeom prst="circularArrow">
          <a:avLst>
            <a:gd name="adj1" fmla="val 10980"/>
            <a:gd name="adj2" fmla="val 1142322"/>
            <a:gd name="adj3" fmla="val 4500000"/>
            <a:gd name="adj4" fmla="val 10800000"/>
            <a:gd name="adj5" fmla="val 125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770ECDC-A500-42A8-B92C-0B6F53B9D6BB}">
      <dsp:nvSpPr>
        <dsp:cNvPr id="0" name=""/>
        <dsp:cNvSpPr/>
      </dsp:nvSpPr>
      <dsp:spPr>
        <a:xfrm>
          <a:off x="1670486" y="1629332"/>
          <a:ext cx="1606360" cy="11033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CO" sz="1400" b="1" kern="1200" dirty="0">
              <a:latin typeface="+mn-lt"/>
            </a:rPr>
            <a:t>Monitoreo condiciones </a:t>
          </a:r>
        </a:p>
        <a:p>
          <a:pPr marL="0" lvl="0" indent="0" algn="ctr" defTabSz="622300">
            <a:lnSpc>
              <a:spcPct val="90000"/>
            </a:lnSpc>
            <a:spcBef>
              <a:spcPct val="0"/>
            </a:spcBef>
            <a:spcAft>
              <a:spcPct val="35000"/>
            </a:spcAft>
            <a:buNone/>
          </a:pPr>
          <a:r>
            <a:rPr lang="es-CO" sz="1400" b="1" kern="1200" dirty="0">
              <a:latin typeface="+mn-lt"/>
            </a:rPr>
            <a:t>de salud</a:t>
          </a:r>
        </a:p>
      </dsp:txBody>
      <dsp:txXfrm>
        <a:off x="1670486" y="1629332"/>
        <a:ext cx="1606360" cy="1103354"/>
      </dsp:txXfrm>
    </dsp:sp>
    <dsp:sp modelId="{9BC4B807-587C-488E-93AE-8B7A32C9BB6F}">
      <dsp:nvSpPr>
        <dsp:cNvPr id="0" name=""/>
        <dsp:cNvSpPr/>
      </dsp:nvSpPr>
      <dsp:spPr>
        <a:xfrm>
          <a:off x="672082" y="2483034"/>
          <a:ext cx="2239574" cy="2239915"/>
        </a:xfrm>
        <a:prstGeom prst="leftCircularArrow">
          <a:avLst>
            <a:gd name="adj1" fmla="val 10980"/>
            <a:gd name="adj2" fmla="val 1142322"/>
            <a:gd name="adj3" fmla="val 6300000"/>
            <a:gd name="adj4" fmla="val 18900000"/>
            <a:gd name="adj5" fmla="val 12500"/>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AA9DEDB-3611-4E8B-9B9B-A6E9E2E75722}">
      <dsp:nvSpPr>
        <dsp:cNvPr id="0" name=""/>
        <dsp:cNvSpPr/>
      </dsp:nvSpPr>
      <dsp:spPr>
        <a:xfrm>
          <a:off x="1096785" y="3255747"/>
          <a:ext cx="1484724" cy="6220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CO" sz="1400" b="1" kern="1200" dirty="0">
              <a:latin typeface="+mn-lt"/>
            </a:rPr>
            <a:t>Recomendaciones extralaborales </a:t>
          </a:r>
        </a:p>
      </dsp:txBody>
      <dsp:txXfrm>
        <a:off x="1096785" y="3255747"/>
        <a:ext cx="1484724" cy="622095"/>
      </dsp:txXfrm>
    </dsp:sp>
    <dsp:sp modelId="{92398272-EEC0-495F-B158-79765EF789AB}">
      <dsp:nvSpPr>
        <dsp:cNvPr id="0" name=""/>
        <dsp:cNvSpPr/>
      </dsp:nvSpPr>
      <dsp:spPr>
        <a:xfrm>
          <a:off x="1453515" y="3924043"/>
          <a:ext cx="1924141" cy="1924912"/>
        </a:xfrm>
        <a:prstGeom prst="blockArc">
          <a:avLst>
            <a:gd name="adj1" fmla="val 13500000"/>
            <a:gd name="adj2" fmla="val 10800000"/>
            <a:gd name="adj3" fmla="val 1274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0C4A51-5703-4919-B771-165197FBFB0C}">
      <dsp:nvSpPr>
        <dsp:cNvPr id="0" name=""/>
        <dsp:cNvSpPr/>
      </dsp:nvSpPr>
      <dsp:spPr>
        <a:xfrm>
          <a:off x="1719240" y="4552050"/>
          <a:ext cx="1484724" cy="6220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CO" sz="1400" b="1" kern="1200" dirty="0">
              <a:latin typeface="+mn-lt"/>
            </a:rPr>
            <a:t>Socialización, capacitación y comunicación</a:t>
          </a:r>
        </a:p>
      </dsp:txBody>
      <dsp:txXfrm>
        <a:off x="1719240" y="4552050"/>
        <a:ext cx="1484724" cy="62209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F5AD1B-7CE6-47A9-8B09-8C1958A95B71}">
      <dsp:nvSpPr>
        <dsp:cNvPr id="0" name=""/>
        <dsp:cNvSpPr/>
      </dsp:nvSpPr>
      <dsp:spPr>
        <a:xfrm>
          <a:off x="0" y="2040"/>
          <a:ext cx="1080038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6EC9331-9841-4FA2-907F-CDDE918B591B}">
      <dsp:nvSpPr>
        <dsp:cNvPr id="0" name=""/>
        <dsp:cNvSpPr/>
      </dsp:nvSpPr>
      <dsp:spPr>
        <a:xfrm>
          <a:off x="0" y="2040"/>
          <a:ext cx="2160077" cy="41751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0" lvl="0" indent="0" algn="l" defTabSz="2889250">
            <a:lnSpc>
              <a:spcPct val="90000"/>
            </a:lnSpc>
            <a:spcBef>
              <a:spcPct val="0"/>
            </a:spcBef>
            <a:spcAft>
              <a:spcPct val="35000"/>
            </a:spcAft>
            <a:buNone/>
          </a:pPr>
          <a:endParaRPr lang="es-CO" sz="6500" kern="1200" dirty="0"/>
        </a:p>
      </dsp:txBody>
      <dsp:txXfrm>
        <a:off x="0" y="2040"/>
        <a:ext cx="2160077" cy="4175159"/>
      </dsp:txXfrm>
    </dsp:sp>
    <dsp:sp modelId="{4B490B80-D514-4016-AAE7-41EC8DB8F76E}">
      <dsp:nvSpPr>
        <dsp:cNvPr id="0" name=""/>
        <dsp:cNvSpPr/>
      </dsp:nvSpPr>
      <dsp:spPr>
        <a:xfrm>
          <a:off x="2322082" y="67277"/>
          <a:ext cx="4158148" cy="13047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just" defTabSz="933450">
            <a:lnSpc>
              <a:spcPct val="90000"/>
            </a:lnSpc>
            <a:spcBef>
              <a:spcPct val="0"/>
            </a:spcBef>
            <a:spcAft>
              <a:spcPct val="35000"/>
            </a:spcAft>
            <a:buNone/>
          </a:pPr>
          <a:r>
            <a:rPr lang="es-ES" sz="2100" kern="1200" dirty="0"/>
            <a:t>1. Evaluación de desempeño de acuerdo con las funciones de los cargos y compromisos establecidos.</a:t>
          </a:r>
          <a:endParaRPr lang="es-CO" sz="2100" kern="1200" dirty="0"/>
        </a:p>
      </dsp:txBody>
      <dsp:txXfrm>
        <a:off x="2322082" y="67277"/>
        <a:ext cx="4158148" cy="1304737"/>
      </dsp:txXfrm>
    </dsp:sp>
    <dsp:sp modelId="{0D5F773D-FCA6-457F-95F4-427B07C9BE20}">
      <dsp:nvSpPr>
        <dsp:cNvPr id="0" name=""/>
        <dsp:cNvSpPr/>
      </dsp:nvSpPr>
      <dsp:spPr>
        <a:xfrm>
          <a:off x="2160077" y="1372014"/>
          <a:ext cx="8640308"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775F22C-7543-4917-BF8C-68DAE230F7E9}">
      <dsp:nvSpPr>
        <dsp:cNvPr id="0" name=""/>
        <dsp:cNvSpPr/>
      </dsp:nvSpPr>
      <dsp:spPr>
        <a:xfrm>
          <a:off x="2322082" y="1437251"/>
          <a:ext cx="4158148" cy="13047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just" defTabSz="933450">
            <a:lnSpc>
              <a:spcPct val="90000"/>
            </a:lnSpc>
            <a:spcBef>
              <a:spcPct val="0"/>
            </a:spcBef>
            <a:spcAft>
              <a:spcPct val="35000"/>
            </a:spcAft>
            <a:buNone/>
          </a:pPr>
          <a:r>
            <a:rPr lang="es-ES" sz="2100" kern="1200" dirty="0">
              <a:solidFill>
                <a:prstClr val="black">
                  <a:hueOff val="0"/>
                  <a:satOff val="0"/>
                  <a:lumOff val="0"/>
                  <a:alphaOff val="0"/>
                </a:prstClr>
              </a:solidFill>
              <a:latin typeface="Calibri" panose="020F0502020204030204"/>
              <a:ea typeface="+mn-ea"/>
              <a:cs typeface="+mn-cs"/>
            </a:rPr>
            <a:t>2. </a:t>
          </a:r>
          <a:r>
            <a:rPr lang="es-CO" sz="2100" kern="1200" dirty="0">
              <a:solidFill>
                <a:prstClr val="black">
                  <a:hueOff val="0"/>
                  <a:satOff val="0"/>
                  <a:lumOff val="0"/>
                  <a:alphaOff val="0"/>
                </a:prstClr>
              </a:solidFill>
              <a:latin typeface="Calibri" panose="020F0502020204030204"/>
              <a:ea typeface="+mn-ea"/>
              <a:cs typeface="+mn-cs"/>
            </a:rPr>
            <a:t>Informe plan de trabajo en casa </a:t>
          </a:r>
          <a:r>
            <a:rPr lang="es-ES" sz="2100" kern="1200" dirty="0">
              <a:solidFill>
                <a:prstClr val="black">
                  <a:hueOff val="0"/>
                  <a:satOff val="0"/>
                  <a:lumOff val="0"/>
                  <a:alphaOff val="0"/>
                </a:prstClr>
              </a:solidFill>
              <a:latin typeface="Calibri" panose="020F0502020204030204"/>
              <a:ea typeface="+mn-ea"/>
              <a:cs typeface="+mn-cs"/>
            </a:rPr>
            <a:t>como instrumento de seguimiento que cumpla con los siguientes presupuestos:</a:t>
          </a:r>
          <a:endParaRPr lang="es-CO" sz="2100" kern="1200" dirty="0">
            <a:solidFill>
              <a:prstClr val="black">
                <a:hueOff val="0"/>
                <a:satOff val="0"/>
                <a:lumOff val="0"/>
                <a:alphaOff val="0"/>
              </a:prstClr>
            </a:solidFill>
            <a:latin typeface="Calibri" panose="020F0502020204030204"/>
            <a:ea typeface="+mn-ea"/>
            <a:cs typeface="+mn-cs"/>
          </a:endParaRPr>
        </a:p>
      </dsp:txBody>
      <dsp:txXfrm>
        <a:off x="2322082" y="1437251"/>
        <a:ext cx="4158148" cy="1304737"/>
      </dsp:txXfrm>
    </dsp:sp>
    <dsp:sp modelId="{6D51A544-92F6-4C40-8F04-5DEF1E5C83FD}">
      <dsp:nvSpPr>
        <dsp:cNvPr id="0" name=""/>
        <dsp:cNvSpPr/>
      </dsp:nvSpPr>
      <dsp:spPr>
        <a:xfrm>
          <a:off x="6642237" y="1437251"/>
          <a:ext cx="4158148" cy="4344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Font typeface="+mj-lt"/>
            <a:buNone/>
          </a:pPr>
          <a:r>
            <a:rPr lang="es-CO" sz="1200" kern="1200" dirty="0"/>
            <a:t>Reportes consolidados y en el  formato establecido, remitidos a la Gerencia de Talento Humano semanalmente.</a:t>
          </a:r>
        </a:p>
      </dsp:txBody>
      <dsp:txXfrm>
        <a:off x="6642237" y="1437251"/>
        <a:ext cx="4158148" cy="434487"/>
      </dsp:txXfrm>
    </dsp:sp>
    <dsp:sp modelId="{2905FA69-C0AF-4F8F-BCAA-E125B44EAF82}">
      <dsp:nvSpPr>
        <dsp:cNvPr id="0" name=""/>
        <dsp:cNvSpPr/>
      </dsp:nvSpPr>
      <dsp:spPr>
        <a:xfrm>
          <a:off x="6480231" y="1871739"/>
          <a:ext cx="4158148"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8C8DD67-2DEA-4A87-9116-C562E82A02AC}">
      <dsp:nvSpPr>
        <dsp:cNvPr id="0" name=""/>
        <dsp:cNvSpPr/>
      </dsp:nvSpPr>
      <dsp:spPr>
        <a:xfrm>
          <a:off x="6642237" y="1871739"/>
          <a:ext cx="4158148" cy="4344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Font typeface="+mj-lt"/>
            <a:buNone/>
          </a:pPr>
          <a:r>
            <a:rPr lang="es-CO" sz="1200" kern="1200" dirty="0"/>
            <a:t>Diligenciamiento del formato en su totalidad.</a:t>
          </a:r>
        </a:p>
      </dsp:txBody>
      <dsp:txXfrm>
        <a:off x="6642237" y="1871739"/>
        <a:ext cx="4158148" cy="434487"/>
      </dsp:txXfrm>
    </dsp:sp>
    <dsp:sp modelId="{21D7DFE5-3C7B-43D0-AB59-AFB403AB924B}">
      <dsp:nvSpPr>
        <dsp:cNvPr id="0" name=""/>
        <dsp:cNvSpPr/>
      </dsp:nvSpPr>
      <dsp:spPr>
        <a:xfrm>
          <a:off x="6480231" y="2306227"/>
          <a:ext cx="4158148"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F699A8A-7F25-4A98-8012-AB76A424882A}">
      <dsp:nvSpPr>
        <dsp:cNvPr id="0" name=""/>
        <dsp:cNvSpPr/>
      </dsp:nvSpPr>
      <dsp:spPr>
        <a:xfrm>
          <a:off x="6642237" y="2306227"/>
          <a:ext cx="4158148" cy="4344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Font typeface="+mj-lt"/>
            <a:buNone/>
          </a:pPr>
          <a:r>
            <a:rPr lang="es-CO" sz="1200" kern="1200" dirty="0"/>
            <a:t>Cumplimiento del envío de los consolidados por la totalidad de las  áreas.</a:t>
          </a:r>
        </a:p>
      </dsp:txBody>
      <dsp:txXfrm>
        <a:off x="6642237" y="2306227"/>
        <a:ext cx="4158148" cy="434487"/>
      </dsp:txXfrm>
    </dsp:sp>
    <dsp:sp modelId="{DCC0E580-6CBD-450A-8993-D9D5E95F1018}">
      <dsp:nvSpPr>
        <dsp:cNvPr id="0" name=""/>
        <dsp:cNvSpPr/>
      </dsp:nvSpPr>
      <dsp:spPr>
        <a:xfrm>
          <a:off x="2160077" y="2741989"/>
          <a:ext cx="8640308"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3523090-0897-4CC3-9856-88A81BD8A94D}">
      <dsp:nvSpPr>
        <dsp:cNvPr id="0" name=""/>
        <dsp:cNvSpPr/>
      </dsp:nvSpPr>
      <dsp:spPr>
        <a:xfrm>
          <a:off x="2322082" y="2807226"/>
          <a:ext cx="4158148" cy="13047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just" defTabSz="933450">
            <a:lnSpc>
              <a:spcPct val="90000"/>
            </a:lnSpc>
            <a:spcBef>
              <a:spcPct val="0"/>
            </a:spcBef>
            <a:spcAft>
              <a:spcPct val="35000"/>
            </a:spcAft>
            <a:buFont typeface="+mj-lt"/>
            <a:buNone/>
          </a:pPr>
          <a:r>
            <a:rPr lang="es-ES" sz="2100" kern="1200" dirty="0"/>
            <a:t>3</a:t>
          </a:r>
          <a:r>
            <a:rPr lang="es-ES" sz="2100" kern="1200" dirty="0">
              <a:solidFill>
                <a:prstClr val="black">
                  <a:hueOff val="0"/>
                  <a:satOff val="0"/>
                  <a:lumOff val="0"/>
                  <a:alphaOff val="0"/>
                </a:prstClr>
              </a:solidFill>
              <a:latin typeface="Calibri" panose="020F0502020204030204"/>
              <a:ea typeface="+mn-ea"/>
              <a:cs typeface="+mn-cs"/>
            </a:rPr>
            <a:t>. Adopción de herramientas tecnológicas para el seguimiento de actividades y tareas (</a:t>
          </a:r>
          <a:r>
            <a:rPr lang="es-ES" sz="2100" kern="1200" dirty="0" err="1">
              <a:solidFill>
                <a:prstClr val="black">
                  <a:hueOff val="0"/>
                  <a:satOff val="0"/>
                  <a:lumOff val="0"/>
                  <a:alphaOff val="0"/>
                </a:prstClr>
              </a:solidFill>
              <a:latin typeface="Calibri" panose="020F0502020204030204"/>
              <a:ea typeface="+mn-ea"/>
              <a:cs typeface="+mn-cs"/>
            </a:rPr>
            <a:t>Planner</a:t>
          </a:r>
          <a:r>
            <a:rPr lang="es-ES" sz="2100" kern="1200" dirty="0">
              <a:solidFill>
                <a:prstClr val="black">
                  <a:hueOff val="0"/>
                  <a:satOff val="0"/>
                  <a:lumOff val="0"/>
                  <a:alphaOff val="0"/>
                </a:prstClr>
              </a:solidFill>
              <a:latin typeface="Calibri" panose="020F0502020204030204"/>
              <a:ea typeface="+mn-ea"/>
              <a:cs typeface="+mn-cs"/>
            </a:rPr>
            <a:t> – Teams) </a:t>
          </a:r>
          <a:endParaRPr lang="es-CO" sz="2100" kern="1200" dirty="0">
            <a:solidFill>
              <a:prstClr val="black">
                <a:hueOff val="0"/>
                <a:satOff val="0"/>
                <a:lumOff val="0"/>
                <a:alphaOff val="0"/>
              </a:prstClr>
            </a:solidFill>
            <a:latin typeface="Calibri" panose="020F0502020204030204"/>
            <a:ea typeface="+mn-ea"/>
            <a:cs typeface="+mn-cs"/>
          </a:endParaRPr>
        </a:p>
      </dsp:txBody>
      <dsp:txXfrm>
        <a:off x="2322082" y="2807226"/>
        <a:ext cx="4158148" cy="1304737"/>
      </dsp:txXfrm>
    </dsp:sp>
    <dsp:sp modelId="{19DC4592-161A-419E-981B-88A0BA97A1DC}">
      <dsp:nvSpPr>
        <dsp:cNvPr id="0" name=""/>
        <dsp:cNvSpPr/>
      </dsp:nvSpPr>
      <dsp:spPr>
        <a:xfrm>
          <a:off x="2160077" y="4111963"/>
          <a:ext cx="8640308"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F5AD1B-7CE6-47A9-8B09-8C1958A95B71}">
      <dsp:nvSpPr>
        <dsp:cNvPr id="0" name=""/>
        <dsp:cNvSpPr/>
      </dsp:nvSpPr>
      <dsp:spPr>
        <a:xfrm>
          <a:off x="0" y="0"/>
          <a:ext cx="941827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6EC9331-9841-4FA2-907F-CDDE918B591B}">
      <dsp:nvSpPr>
        <dsp:cNvPr id="0" name=""/>
        <dsp:cNvSpPr/>
      </dsp:nvSpPr>
      <dsp:spPr>
        <a:xfrm>
          <a:off x="0" y="0"/>
          <a:ext cx="1883654" cy="36502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0" lvl="0" indent="0" algn="l" defTabSz="2889250">
            <a:lnSpc>
              <a:spcPct val="90000"/>
            </a:lnSpc>
            <a:spcBef>
              <a:spcPct val="0"/>
            </a:spcBef>
            <a:spcAft>
              <a:spcPct val="35000"/>
            </a:spcAft>
            <a:buNone/>
          </a:pPr>
          <a:endParaRPr lang="es-CO" sz="6500" kern="1200" dirty="0"/>
        </a:p>
      </dsp:txBody>
      <dsp:txXfrm>
        <a:off x="0" y="0"/>
        <a:ext cx="1883654" cy="3650293"/>
      </dsp:txXfrm>
    </dsp:sp>
    <dsp:sp modelId="{4B490B80-D514-4016-AAE7-41EC8DB8F76E}">
      <dsp:nvSpPr>
        <dsp:cNvPr id="0" name=""/>
        <dsp:cNvSpPr/>
      </dsp:nvSpPr>
      <dsp:spPr>
        <a:xfrm>
          <a:off x="2024928" y="42910"/>
          <a:ext cx="7393345" cy="8582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just" defTabSz="1066800">
            <a:lnSpc>
              <a:spcPct val="90000"/>
            </a:lnSpc>
            <a:spcBef>
              <a:spcPct val="0"/>
            </a:spcBef>
            <a:spcAft>
              <a:spcPct val="35000"/>
            </a:spcAft>
            <a:buNone/>
          </a:pPr>
          <a:r>
            <a:rPr lang="es-ES" sz="2400" kern="1200" dirty="0"/>
            <a:t>Rebrotes del virus que precipiten nuevas cuarentenas</a:t>
          </a:r>
          <a:endParaRPr lang="es-CO" sz="2400" kern="1200" dirty="0"/>
        </a:p>
      </dsp:txBody>
      <dsp:txXfrm>
        <a:off x="2024928" y="42910"/>
        <a:ext cx="7393345" cy="858210"/>
      </dsp:txXfrm>
    </dsp:sp>
    <dsp:sp modelId="{0D5F773D-FCA6-457F-95F4-427B07C9BE20}">
      <dsp:nvSpPr>
        <dsp:cNvPr id="0" name=""/>
        <dsp:cNvSpPr/>
      </dsp:nvSpPr>
      <dsp:spPr>
        <a:xfrm>
          <a:off x="1883654" y="901121"/>
          <a:ext cx="7534619"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775F22C-7543-4917-BF8C-68DAE230F7E9}">
      <dsp:nvSpPr>
        <dsp:cNvPr id="0" name=""/>
        <dsp:cNvSpPr/>
      </dsp:nvSpPr>
      <dsp:spPr>
        <a:xfrm>
          <a:off x="2024928" y="944032"/>
          <a:ext cx="7393345" cy="8582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just" defTabSz="1066800">
            <a:lnSpc>
              <a:spcPct val="90000"/>
            </a:lnSpc>
            <a:spcBef>
              <a:spcPct val="0"/>
            </a:spcBef>
            <a:spcAft>
              <a:spcPct val="35000"/>
            </a:spcAft>
            <a:buNone/>
          </a:pPr>
          <a:r>
            <a:rPr lang="es-ES" sz="2400" kern="1200" dirty="0"/>
            <a:t>Confinamientos inteligentes (alerta naranja de la localidad de Kennedy - Corabastos)</a:t>
          </a:r>
          <a:endParaRPr lang="es-CO" sz="2400" kern="1200" dirty="0"/>
        </a:p>
      </dsp:txBody>
      <dsp:txXfrm>
        <a:off x="2024928" y="944032"/>
        <a:ext cx="7393345" cy="858210"/>
      </dsp:txXfrm>
    </dsp:sp>
    <dsp:sp modelId="{DCC0E580-6CBD-450A-8993-D9D5E95F1018}">
      <dsp:nvSpPr>
        <dsp:cNvPr id="0" name=""/>
        <dsp:cNvSpPr/>
      </dsp:nvSpPr>
      <dsp:spPr>
        <a:xfrm>
          <a:off x="1883654" y="1802243"/>
          <a:ext cx="7534619"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EDD894E-7595-452E-9DC2-2F81428E2D5E}">
      <dsp:nvSpPr>
        <dsp:cNvPr id="0" name=""/>
        <dsp:cNvSpPr/>
      </dsp:nvSpPr>
      <dsp:spPr>
        <a:xfrm>
          <a:off x="2024928" y="1845153"/>
          <a:ext cx="7393345" cy="8582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s-ES" sz="2400" kern="1200" dirty="0"/>
            <a:t>Necesidades del negocio que cambien el orden del plan</a:t>
          </a:r>
          <a:endParaRPr lang="es-CO" sz="2400" kern="1200" dirty="0"/>
        </a:p>
      </dsp:txBody>
      <dsp:txXfrm>
        <a:off x="2024928" y="1845153"/>
        <a:ext cx="7393345" cy="858210"/>
      </dsp:txXfrm>
    </dsp:sp>
    <dsp:sp modelId="{3734CAAC-FB5C-48F0-8739-125670F23638}">
      <dsp:nvSpPr>
        <dsp:cNvPr id="0" name=""/>
        <dsp:cNvSpPr/>
      </dsp:nvSpPr>
      <dsp:spPr>
        <a:xfrm>
          <a:off x="1883654" y="2703364"/>
          <a:ext cx="7534619"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F1BF09D-6811-4A4A-AD08-C0B7B3DD21F6}">
      <dsp:nvSpPr>
        <dsp:cNvPr id="0" name=""/>
        <dsp:cNvSpPr/>
      </dsp:nvSpPr>
      <dsp:spPr>
        <a:xfrm>
          <a:off x="2024928" y="2746275"/>
          <a:ext cx="7393345" cy="8582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just" defTabSz="1066800">
            <a:lnSpc>
              <a:spcPct val="90000"/>
            </a:lnSpc>
            <a:spcBef>
              <a:spcPct val="0"/>
            </a:spcBef>
            <a:spcAft>
              <a:spcPct val="35000"/>
            </a:spcAft>
            <a:buNone/>
          </a:pPr>
          <a:r>
            <a:rPr lang="es-ES" sz="2400" kern="1200" dirty="0"/>
            <a:t>Presencia de virus en la población de SAE que implique aislamiento preventivo y no presencia en sede</a:t>
          </a:r>
          <a:endParaRPr lang="es-CO" sz="2400" kern="1200" dirty="0"/>
        </a:p>
      </dsp:txBody>
      <dsp:txXfrm>
        <a:off x="2024928" y="2746275"/>
        <a:ext cx="7393345" cy="858210"/>
      </dsp:txXfrm>
    </dsp:sp>
    <dsp:sp modelId="{7A59345D-6DE9-4556-A042-B9DE02374784}">
      <dsp:nvSpPr>
        <dsp:cNvPr id="0" name=""/>
        <dsp:cNvSpPr/>
      </dsp:nvSpPr>
      <dsp:spPr>
        <a:xfrm>
          <a:off x="1883654" y="3604486"/>
          <a:ext cx="7534619"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725587-F6E6-4E53-98C6-971E37124C42}">
      <dsp:nvSpPr>
        <dsp:cNvPr id="0" name=""/>
        <dsp:cNvSpPr/>
      </dsp:nvSpPr>
      <dsp:spPr>
        <a:xfrm>
          <a:off x="0" y="53797"/>
          <a:ext cx="6127851" cy="524160"/>
        </a:xfrm>
        <a:prstGeom prst="roundRect">
          <a:avLst/>
        </a:prstGeom>
        <a:solidFill>
          <a:schemeClr val="lt1">
            <a:hueOff val="0"/>
            <a:satOff val="0"/>
            <a:lumOff val="0"/>
            <a:alphaOff val="0"/>
          </a:schemeClr>
        </a:solidFill>
        <a:ln w="28575" cap="flat" cmpd="sng" algn="ctr">
          <a:solidFill>
            <a:srgbClr val="000A8B"/>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kern="1200" dirty="0">
              <a:latin typeface="+mn-lt"/>
            </a:rPr>
            <a:t>Diabetes</a:t>
          </a:r>
          <a:endParaRPr lang="es-CO" sz="2000" kern="1200" dirty="0">
            <a:latin typeface="+mn-lt"/>
          </a:endParaRPr>
        </a:p>
      </dsp:txBody>
      <dsp:txXfrm>
        <a:off x="25587" y="79384"/>
        <a:ext cx="6076677" cy="472986"/>
      </dsp:txXfrm>
    </dsp:sp>
    <dsp:sp modelId="{42BB88FB-AEB3-4227-8BE2-F267330B0B85}">
      <dsp:nvSpPr>
        <dsp:cNvPr id="0" name=""/>
        <dsp:cNvSpPr/>
      </dsp:nvSpPr>
      <dsp:spPr>
        <a:xfrm>
          <a:off x="0" y="658597"/>
          <a:ext cx="6127851" cy="524160"/>
        </a:xfrm>
        <a:prstGeom prst="roundRect">
          <a:avLst/>
        </a:prstGeom>
        <a:solidFill>
          <a:schemeClr val="lt1">
            <a:hueOff val="0"/>
            <a:satOff val="0"/>
            <a:lumOff val="0"/>
            <a:alphaOff val="0"/>
          </a:schemeClr>
        </a:solidFill>
        <a:ln w="28575" cap="flat" cmpd="sng" algn="ctr">
          <a:solidFill>
            <a:srgbClr val="000A8B"/>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kern="1200" dirty="0">
              <a:latin typeface="+mn-lt"/>
            </a:rPr>
            <a:t>Enfermedad Cardiovascular</a:t>
          </a:r>
          <a:endParaRPr lang="es-CO" sz="2000" kern="1200" dirty="0">
            <a:latin typeface="+mn-lt"/>
          </a:endParaRPr>
        </a:p>
      </dsp:txBody>
      <dsp:txXfrm>
        <a:off x="25587" y="684184"/>
        <a:ext cx="6076677" cy="472986"/>
      </dsp:txXfrm>
    </dsp:sp>
    <dsp:sp modelId="{B8284B59-A114-4770-90FC-E3658C102487}">
      <dsp:nvSpPr>
        <dsp:cNvPr id="0" name=""/>
        <dsp:cNvSpPr/>
      </dsp:nvSpPr>
      <dsp:spPr>
        <a:xfrm>
          <a:off x="0" y="1263397"/>
          <a:ext cx="6127851" cy="524160"/>
        </a:xfrm>
        <a:prstGeom prst="roundRect">
          <a:avLst/>
        </a:prstGeom>
        <a:solidFill>
          <a:schemeClr val="lt1">
            <a:hueOff val="0"/>
            <a:satOff val="0"/>
            <a:lumOff val="0"/>
            <a:alphaOff val="0"/>
          </a:schemeClr>
        </a:solidFill>
        <a:ln w="28575" cap="flat" cmpd="sng" algn="ctr">
          <a:solidFill>
            <a:srgbClr val="000A8B"/>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kern="1200" dirty="0">
              <a:latin typeface="+mn-lt"/>
            </a:rPr>
            <a:t>Hipertensión arterial - HTA </a:t>
          </a:r>
          <a:endParaRPr lang="es-CO" sz="2000" kern="1200" dirty="0">
            <a:latin typeface="+mn-lt"/>
          </a:endParaRPr>
        </a:p>
      </dsp:txBody>
      <dsp:txXfrm>
        <a:off x="25587" y="1288984"/>
        <a:ext cx="6076677" cy="472986"/>
      </dsp:txXfrm>
    </dsp:sp>
    <dsp:sp modelId="{7072C026-6AB0-493B-BB34-451E721D1207}">
      <dsp:nvSpPr>
        <dsp:cNvPr id="0" name=""/>
        <dsp:cNvSpPr/>
      </dsp:nvSpPr>
      <dsp:spPr>
        <a:xfrm>
          <a:off x="0" y="1868197"/>
          <a:ext cx="6127851" cy="524160"/>
        </a:xfrm>
        <a:prstGeom prst="roundRect">
          <a:avLst/>
        </a:prstGeom>
        <a:solidFill>
          <a:schemeClr val="lt1">
            <a:hueOff val="0"/>
            <a:satOff val="0"/>
            <a:lumOff val="0"/>
            <a:alphaOff val="0"/>
          </a:schemeClr>
        </a:solidFill>
        <a:ln w="28575" cap="flat" cmpd="sng" algn="ctr">
          <a:solidFill>
            <a:srgbClr val="000A8B"/>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kern="1200" dirty="0">
              <a:latin typeface="+mn-lt"/>
            </a:rPr>
            <a:t>Accidente cardiovascular </a:t>
          </a:r>
          <a:endParaRPr lang="es-CO" sz="2000" kern="1200" dirty="0">
            <a:latin typeface="+mn-lt"/>
          </a:endParaRPr>
        </a:p>
      </dsp:txBody>
      <dsp:txXfrm>
        <a:off x="25587" y="1893784"/>
        <a:ext cx="6076677" cy="472986"/>
      </dsp:txXfrm>
    </dsp:sp>
    <dsp:sp modelId="{AE55D6E6-D9F1-4144-87AE-A6D4413BF58B}">
      <dsp:nvSpPr>
        <dsp:cNvPr id="0" name=""/>
        <dsp:cNvSpPr/>
      </dsp:nvSpPr>
      <dsp:spPr>
        <a:xfrm>
          <a:off x="0" y="2472997"/>
          <a:ext cx="6127851" cy="524160"/>
        </a:xfrm>
        <a:prstGeom prst="roundRect">
          <a:avLst/>
        </a:prstGeom>
        <a:solidFill>
          <a:schemeClr val="lt1">
            <a:hueOff val="0"/>
            <a:satOff val="0"/>
            <a:lumOff val="0"/>
            <a:alphaOff val="0"/>
          </a:schemeClr>
        </a:solidFill>
        <a:ln w="28575" cap="flat" cmpd="sng" algn="ctr">
          <a:solidFill>
            <a:srgbClr val="000A8B"/>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kern="1200" dirty="0">
              <a:latin typeface="+mn-lt"/>
            </a:rPr>
            <a:t>VIH</a:t>
          </a:r>
          <a:endParaRPr lang="es-CO" sz="2000" kern="1200" dirty="0">
            <a:latin typeface="+mn-lt"/>
          </a:endParaRPr>
        </a:p>
      </dsp:txBody>
      <dsp:txXfrm>
        <a:off x="25587" y="2498584"/>
        <a:ext cx="6076677" cy="472986"/>
      </dsp:txXfrm>
    </dsp:sp>
    <dsp:sp modelId="{D62BD582-BAAF-4096-99AD-4D3A80BF424C}">
      <dsp:nvSpPr>
        <dsp:cNvPr id="0" name=""/>
        <dsp:cNvSpPr/>
      </dsp:nvSpPr>
      <dsp:spPr>
        <a:xfrm>
          <a:off x="0" y="3077797"/>
          <a:ext cx="6127851" cy="524160"/>
        </a:xfrm>
        <a:prstGeom prst="roundRect">
          <a:avLst/>
        </a:prstGeom>
        <a:solidFill>
          <a:schemeClr val="lt1">
            <a:hueOff val="0"/>
            <a:satOff val="0"/>
            <a:lumOff val="0"/>
            <a:alphaOff val="0"/>
          </a:schemeClr>
        </a:solidFill>
        <a:ln w="28575" cap="flat" cmpd="sng" algn="ctr">
          <a:solidFill>
            <a:srgbClr val="000A8B"/>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kern="1200" dirty="0">
              <a:latin typeface="+mn-lt"/>
            </a:rPr>
            <a:t>Cáncer </a:t>
          </a:r>
          <a:endParaRPr lang="es-CO" sz="2000" kern="1200" dirty="0">
            <a:latin typeface="+mn-lt"/>
          </a:endParaRPr>
        </a:p>
      </dsp:txBody>
      <dsp:txXfrm>
        <a:off x="25587" y="3103384"/>
        <a:ext cx="6076677" cy="472986"/>
      </dsp:txXfrm>
    </dsp:sp>
    <dsp:sp modelId="{309C4AA8-5EC9-4E61-BA6C-7B0414D93CB0}">
      <dsp:nvSpPr>
        <dsp:cNvPr id="0" name=""/>
        <dsp:cNvSpPr/>
      </dsp:nvSpPr>
      <dsp:spPr>
        <a:xfrm>
          <a:off x="0" y="3682597"/>
          <a:ext cx="6127851" cy="524160"/>
        </a:xfrm>
        <a:prstGeom prst="roundRect">
          <a:avLst/>
        </a:prstGeom>
        <a:solidFill>
          <a:schemeClr val="lt1">
            <a:hueOff val="0"/>
            <a:satOff val="0"/>
            <a:lumOff val="0"/>
            <a:alphaOff val="0"/>
          </a:schemeClr>
        </a:solidFill>
        <a:ln w="28575" cap="flat" cmpd="sng" algn="ctr">
          <a:solidFill>
            <a:srgbClr val="000A8B"/>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kern="1200" dirty="0">
              <a:latin typeface="+mn-lt"/>
            </a:rPr>
            <a:t>Uso de corticoides o inmunosupresores</a:t>
          </a:r>
        </a:p>
      </dsp:txBody>
      <dsp:txXfrm>
        <a:off x="25587" y="3708184"/>
        <a:ext cx="6076677" cy="472986"/>
      </dsp:txXfrm>
    </dsp:sp>
    <dsp:sp modelId="{31E4F68A-9E1D-4997-949A-6A2D8DD21A45}">
      <dsp:nvSpPr>
        <dsp:cNvPr id="0" name=""/>
        <dsp:cNvSpPr/>
      </dsp:nvSpPr>
      <dsp:spPr>
        <a:xfrm>
          <a:off x="0" y="4287397"/>
          <a:ext cx="6127851" cy="524160"/>
        </a:xfrm>
        <a:prstGeom prst="roundRect">
          <a:avLst/>
        </a:prstGeom>
        <a:solidFill>
          <a:schemeClr val="lt1">
            <a:hueOff val="0"/>
            <a:satOff val="0"/>
            <a:lumOff val="0"/>
            <a:alphaOff val="0"/>
          </a:schemeClr>
        </a:solidFill>
        <a:ln w="28575" cap="flat" cmpd="sng" algn="ctr">
          <a:solidFill>
            <a:srgbClr val="000A8B"/>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kern="1200" dirty="0">
              <a:latin typeface="+mn-lt"/>
            </a:rPr>
            <a:t>Enfermedad pulmonar destructiva crónica – EPOC</a:t>
          </a:r>
        </a:p>
      </dsp:txBody>
      <dsp:txXfrm>
        <a:off x="25587" y="4312984"/>
        <a:ext cx="6076677" cy="472986"/>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91E515-3D97-40FF-B10A-386E15BAE92E}">
      <dsp:nvSpPr>
        <dsp:cNvPr id="0" name=""/>
        <dsp:cNvSpPr/>
      </dsp:nvSpPr>
      <dsp:spPr>
        <a:xfrm>
          <a:off x="0" y="10628"/>
          <a:ext cx="10356011" cy="1180800"/>
        </a:xfrm>
        <a:prstGeom prst="rect">
          <a:avLst/>
        </a:prstGeom>
        <a:solidFill>
          <a:schemeClr val="lt1">
            <a:hueOff val="0"/>
            <a:satOff val="0"/>
            <a:lumOff val="0"/>
            <a:alphaOff val="0"/>
          </a:schemeClr>
        </a:solidFill>
        <a:ln w="28575" cap="flat" cmpd="sng" algn="ctr">
          <a:solidFill>
            <a:srgbClr val="000A8B"/>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162560" rIns="284480" bIns="162560" numCol="1" spcCol="1270" anchor="ctr" anchorCtr="0">
          <a:noAutofit/>
        </a:bodyPr>
        <a:lstStyle/>
        <a:p>
          <a:pPr marL="0" lvl="0" indent="0" algn="ctr" defTabSz="1778000">
            <a:lnSpc>
              <a:spcPct val="90000"/>
            </a:lnSpc>
            <a:spcBef>
              <a:spcPct val="0"/>
            </a:spcBef>
            <a:spcAft>
              <a:spcPct val="35000"/>
            </a:spcAft>
            <a:buNone/>
          </a:pPr>
          <a:r>
            <a:rPr lang="es-CO" sz="4000" kern="1200" dirty="0">
              <a:solidFill>
                <a:srgbClr val="000A8B"/>
              </a:solidFill>
              <a:latin typeface="Modern Love Caps" panose="04070805081001020A01" pitchFamily="82" charset="0"/>
            </a:rPr>
            <a:t>Normatividad aplicable</a:t>
          </a:r>
          <a:endParaRPr lang="es-CO" sz="4000" kern="1200" dirty="0">
            <a:solidFill>
              <a:srgbClr val="000A8B"/>
            </a:solidFill>
          </a:endParaRPr>
        </a:p>
      </dsp:txBody>
      <dsp:txXfrm>
        <a:off x="0" y="10628"/>
        <a:ext cx="10356011" cy="1180800"/>
      </dsp:txXfrm>
    </dsp:sp>
    <dsp:sp modelId="{1AB6A5E0-13D3-4E00-AA0C-033406928F7E}">
      <dsp:nvSpPr>
        <dsp:cNvPr id="0" name=""/>
        <dsp:cNvSpPr/>
      </dsp:nvSpPr>
      <dsp:spPr>
        <a:xfrm>
          <a:off x="0" y="1191428"/>
          <a:ext cx="10356011" cy="3826530"/>
        </a:xfrm>
        <a:prstGeom prst="rect">
          <a:avLst/>
        </a:prstGeom>
        <a:solidFill>
          <a:schemeClr val="lt1">
            <a:alpha val="90000"/>
            <a:tint val="40000"/>
            <a:hueOff val="0"/>
            <a:satOff val="0"/>
            <a:lumOff val="0"/>
            <a:alphaOff val="0"/>
          </a:schemeClr>
        </a:solidFill>
        <a:ln w="19050" cap="flat" cmpd="sng" algn="ctr">
          <a:solidFill>
            <a:srgbClr val="000A8B">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0" algn="l" defTabSz="711200">
            <a:lnSpc>
              <a:spcPct val="90000"/>
            </a:lnSpc>
            <a:spcBef>
              <a:spcPct val="0"/>
            </a:spcBef>
            <a:spcAft>
              <a:spcPct val="15000"/>
            </a:spcAft>
            <a:buChar char="•"/>
          </a:pPr>
          <a:r>
            <a:rPr lang="es-CO" sz="1600" kern="1200" dirty="0">
              <a:latin typeface="+mn-lt"/>
            </a:rPr>
            <a:t>Constitución Política de Colombia, art 2, 44, 45, 46, 49, 95, 209.</a:t>
          </a:r>
        </a:p>
        <a:p>
          <a:pPr marL="171450" lvl="1" indent="0" algn="l" defTabSz="711200">
            <a:lnSpc>
              <a:spcPct val="90000"/>
            </a:lnSpc>
            <a:spcBef>
              <a:spcPct val="0"/>
            </a:spcBef>
            <a:spcAft>
              <a:spcPct val="15000"/>
            </a:spcAft>
            <a:buChar char="•"/>
          </a:pPr>
          <a:r>
            <a:rPr lang="es-ES" sz="1600" kern="1200" dirty="0">
              <a:latin typeface="+mn-lt"/>
            </a:rPr>
            <a:t>Decreto Nacional 1027 de 2015 (SST)</a:t>
          </a:r>
          <a:endParaRPr lang="es-CO" sz="1600" kern="1200" dirty="0">
            <a:latin typeface="+mn-lt"/>
          </a:endParaRPr>
        </a:p>
        <a:p>
          <a:pPr marL="171450" lvl="1" indent="0" algn="l" defTabSz="711200">
            <a:lnSpc>
              <a:spcPct val="90000"/>
            </a:lnSpc>
            <a:spcBef>
              <a:spcPct val="0"/>
            </a:spcBef>
            <a:spcAft>
              <a:spcPct val="15000"/>
            </a:spcAft>
            <a:buChar char="•"/>
          </a:pPr>
          <a:r>
            <a:rPr lang="es-ES" sz="1600" kern="1200" dirty="0">
              <a:latin typeface="+mn-lt"/>
            </a:rPr>
            <a:t>Ley 1751 de 2015 “Regula derecho fundamental a la Salud”</a:t>
          </a:r>
          <a:endParaRPr lang="es-CO" sz="1600" kern="1200" dirty="0">
            <a:latin typeface="+mn-lt"/>
          </a:endParaRPr>
        </a:p>
        <a:p>
          <a:pPr marL="171450" lvl="1" indent="0" algn="l" defTabSz="711200">
            <a:lnSpc>
              <a:spcPct val="90000"/>
            </a:lnSpc>
            <a:spcBef>
              <a:spcPct val="0"/>
            </a:spcBef>
            <a:spcAft>
              <a:spcPct val="15000"/>
            </a:spcAft>
            <a:buChar char="•"/>
          </a:pPr>
          <a:r>
            <a:rPr lang="es-ES" sz="1600" kern="1200" dirty="0">
              <a:latin typeface="+mn-lt"/>
            </a:rPr>
            <a:t>Ley 1801 de 2016 “</a:t>
          </a:r>
          <a:r>
            <a:rPr lang="es-CO" sz="1600" b="0" i="0" kern="1200" dirty="0">
              <a:latin typeface="+mn-lt"/>
            </a:rPr>
            <a:t>Código Nacional de Seguridad y Convivencia Ciudadana”</a:t>
          </a:r>
          <a:endParaRPr lang="es-CO" sz="1600" kern="1200" dirty="0">
            <a:latin typeface="+mn-lt"/>
          </a:endParaRPr>
        </a:p>
        <a:p>
          <a:pPr marL="171450" lvl="1" indent="0" algn="l" defTabSz="711200">
            <a:lnSpc>
              <a:spcPct val="90000"/>
            </a:lnSpc>
            <a:spcBef>
              <a:spcPct val="0"/>
            </a:spcBef>
            <a:spcAft>
              <a:spcPct val="15000"/>
            </a:spcAft>
            <a:buChar char="•"/>
          </a:pPr>
          <a:r>
            <a:rPr lang="es-ES" sz="1600" kern="1200" dirty="0">
              <a:latin typeface="+mn-lt"/>
            </a:rPr>
            <a:t>Circular 017 de 2020 del Ministerio de Trabajo </a:t>
          </a:r>
        </a:p>
        <a:p>
          <a:pPr marL="171450" lvl="1" indent="0" algn="l" defTabSz="711200">
            <a:lnSpc>
              <a:spcPct val="90000"/>
            </a:lnSpc>
            <a:spcBef>
              <a:spcPct val="0"/>
            </a:spcBef>
            <a:spcAft>
              <a:spcPct val="15000"/>
            </a:spcAft>
            <a:buChar char="•"/>
          </a:pPr>
          <a:r>
            <a:rPr lang="es-ES" sz="1600" kern="1200" dirty="0">
              <a:latin typeface="+mn-lt"/>
            </a:rPr>
            <a:t>Resolución 385 del 2020 del Ministerio de Salud y Protección Social “Declaratoria de estado de emergencia sanitaria”</a:t>
          </a:r>
        </a:p>
        <a:p>
          <a:pPr marL="171450" lvl="1" indent="0" algn="l" defTabSz="711200">
            <a:lnSpc>
              <a:spcPct val="90000"/>
            </a:lnSpc>
            <a:spcBef>
              <a:spcPct val="0"/>
            </a:spcBef>
            <a:spcAft>
              <a:spcPct val="15000"/>
            </a:spcAft>
            <a:buChar char="•"/>
          </a:pPr>
          <a:r>
            <a:rPr lang="es-ES" sz="1600" kern="1200" dirty="0">
              <a:latin typeface="+mn-lt"/>
            </a:rPr>
            <a:t>Decretos 457, 531, 593 y </a:t>
          </a:r>
          <a:r>
            <a:rPr lang="es-ES" sz="1600" kern="1200" dirty="0">
              <a:solidFill>
                <a:prstClr val="black">
                  <a:hueOff val="0"/>
                  <a:satOff val="0"/>
                  <a:lumOff val="0"/>
                  <a:alphaOff val="0"/>
                </a:prstClr>
              </a:solidFill>
              <a:latin typeface="Calibri" panose="020F0502020204030204"/>
              <a:ea typeface="+mn-ea"/>
              <a:cs typeface="+mn-cs"/>
            </a:rPr>
            <a:t>636 de 2020 “ Aislamiento preventivo obligatorio”</a:t>
          </a:r>
          <a:endParaRPr lang="es-ES" sz="1600" kern="1200" dirty="0">
            <a:latin typeface="+mn-lt"/>
          </a:endParaRPr>
        </a:p>
        <a:p>
          <a:pPr marL="171450" lvl="1" indent="0" algn="l" defTabSz="711200">
            <a:lnSpc>
              <a:spcPct val="90000"/>
            </a:lnSpc>
            <a:spcBef>
              <a:spcPct val="0"/>
            </a:spcBef>
            <a:spcAft>
              <a:spcPct val="15000"/>
            </a:spcAft>
            <a:buChar char="•"/>
          </a:pPr>
          <a:r>
            <a:rPr lang="es-ES" sz="1600" kern="1200" dirty="0">
              <a:latin typeface="+mn-lt"/>
            </a:rPr>
            <a:t>Decreto Legislativo 491 de 2020</a:t>
          </a:r>
          <a:endParaRPr lang="es-CO" sz="1600" kern="1200" dirty="0">
            <a:latin typeface="+mn-lt"/>
          </a:endParaRPr>
        </a:p>
        <a:p>
          <a:pPr marL="171450" lvl="1" indent="0" algn="l" defTabSz="711200">
            <a:lnSpc>
              <a:spcPct val="90000"/>
            </a:lnSpc>
            <a:spcBef>
              <a:spcPct val="0"/>
            </a:spcBef>
            <a:spcAft>
              <a:spcPct val="15000"/>
            </a:spcAft>
            <a:buChar char="•"/>
          </a:pPr>
          <a:r>
            <a:rPr lang="es-ES" sz="1600" kern="1200" dirty="0">
              <a:latin typeface="+mn-lt"/>
            </a:rPr>
            <a:t>Decreto Legislativo 539 de 2020</a:t>
          </a:r>
          <a:endParaRPr lang="es-CO" sz="1600" kern="1200" dirty="0">
            <a:latin typeface="+mn-lt"/>
          </a:endParaRPr>
        </a:p>
        <a:p>
          <a:pPr marL="171450" lvl="1" indent="0" algn="l" defTabSz="711200">
            <a:lnSpc>
              <a:spcPct val="90000"/>
            </a:lnSpc>
            <a:spcBef>
              <a:spcPct val="0"/>
            </a:spcBef>
            <a:spcAft>
              <a:spcPct val="15000"/>
            </a:spcAft>
            <a:buChar char="•"/>
          </a:pPr>
          <a:r>
            <a:rPr lang="es-CO" sz="1600" kern="1200" dirty="0">
              <a:solidFill>
                <a:prstClr val="black">
                  <a:hueOff val="0"/>
                  <a:satOff val="0"/>
                  <a:lumOff val="0"/>
                  <a:alphaOff val="0"/>
                </a:prstClr>
              </a:solidFill>
              <a:latin typeface="Calibri" panose="020F0502020204030204"/>
              <a:ea typeface="+mn-ea"/>
              <a:cs typeface="+mn-cs"/>
            </a:rPr>
            <a:t>Decreto 637 de 2020 “Declaratoria de estado de emergencia económica, social y ecológica”</a:t>
          </a:r>
          <a:endParaRPr lang="es-CO" sz="1600" kern="1200" dirty="0">
            <a:latin typeface="+mn-lt"/>
          </a:endParaRPr>
        </a:p>
        <a:p>
          <a:pPr marL="171450" lvl="1" indent="0" algn="l" defTabSz="711200">
            <a:lnSpc>
              <a:spcPct val="90000"/>
            </a:lnSpc>
            <a:spcBef>
              <a:spcPct val="0"/>
            </a:spcBef>
            <a:spcAft>
              <a:spcPct val="15000"/>
            </a:spcAft>
            <a:buChar char="•"/>
          </a:pPr>
          <a:r>
            <a:rPr lang="es-CO" sz="1600" b="0" i="0" kern="1200" dirty="0">
              <a:latin typeface="+mn-lt"/>
            </a:rPr>
            <a:t>Decreto Distrital 126 de 2020 </a:t>
          </a:r>
          <a:endParaRPr lang="es-CO" sz="1600" kern="1200" dirty="0">
            <a:latin typeface="+mn-lt"/>
          </a:endParaRPr>
        </a:p>
        <a:p>
          <a:pPr marL="171450" lvl="1" indent="0" algn="l" defTabSz="711200">
            <a:lnSpc>
              <a:spcPct val="90000"/>
            </a:lnSpc>
            <a:spcBef>
              <a:spcPct val="0"/>
            </a:spcBef>
            <a:spcAft>
              <a:spcPct val="15000"/>
            </a:spcAft>
            <a:buChar char="•"/>
          </a:pPr>
          <a:r>
            <a:rPr lang="es-CO" sz="1600" kern="1200" dirty="0">
              <a:latin typeface="+mn-lt"/>
              <a:ea typeface="+mn-ea"/>
              <a:cs typeface="+mn-cs"/>
            </a:rPr>
            <a:t>Resolución 666 de 2020</a:t>
          </a:r>
        </a:p>
        <a:p>
          <a:pPr marL="171450" lvl="1" indent="0" algn="l" defTabSz="711200">
            <a:lnSpc>
              <a:spcPct val="90000"/>
            </a:lnSpc>
            <a:spcBef>
              <a:spcPct val="0"/>
            </a:spcBef>
            <a:spcAft>
              <a:spcPct val="15000"/>
            </a:spcAft>
            <a:buChar char="•"/>
          </a:pPr>
          <a:r>
            <a:rPr lang="es-ES" sz="1600" kern="1200" dirty="0">
              <a:latin typeface="+mn-lt"/>
              <a:ea typeface="+mn-ea"/>
              <a:cs typeface="+mn-cs"/>
            </a:rPr>
            <a:t>Circular Externa No. 100- 009 de 2020 Ministerios de Trabajo y Salud y Protección Social y el DAFP</a:t>
          </a:r>
          <a:endParaRPr lang="es-CO" sz="1600" kern="1200" dirty="0">
            <a:latin typeface="+mn-lt"/>
            <a:ea typeface="+mn-ea"/>
            <a:cs typeface="+mn-cs"/>
          </a:endParaRPr>
        </a:p>
        <a:p>
          <a:pPr marL="171450" lvl="1" indent="0" algn="l" defTabSz="711200">
            <a:lnSpc>
              <a:spcPct val="90000"/>
            </a:lnSpc>
            <a:spcBef>
              <a:spcPct val="0"/>
            </a:spcBef>
            <a:spcAft>
              <a:spcPct val="15000"/>
            </a:spcAft>
            <a:buChar char="•"/>
          </a:pPr>
          <a:r>
            <a:rPr lang="es-ES" sz="1600" kern="1200" dirty="0">
              <a:latin typeface="+mn-lt"/>
              <a:ea typeface="+mn-ea"/>
              <a:cs typeface="+mn-cs"/>
            </a:rPr>
            <a:t>Circular No. 30 de 2020 Ministerios de Trabajo y Salud y Protección Social </a:t>
          </a:r>
          <a:endParaRPr lang="es-CO" sz="1800" kern="1200" dirty="0">
            <a:latin typeface="+mn-lt"/>
            <a:ea typeface="+mn-ea"/>
            <a:cs typeface="+mn-cs"/>
          </a:endParaRPr>
        </a:p>
      </dsp:txBody>
      <dsp:txXfrm>
        <a:off x="0" y="1191428"/>
        <a:ext cx="10356011" cy="3826530"/>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0BF59C-516A-4BA2-BCED-AB876DC7B098}">
      <dsp:nvSpPr>
        <dsp:cNvPr id="0" name=""/>
        <dsp:cNvSpPr/>
      </dsp:nvSpPr>
      <dsp:spPr>
        <a:xfrm>
          <a:off x="826264" y="0"/>
          <a:ext cx="9364329" cy="2775062"/>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C3665B0-3873-4017-8D82-ECED9FF41FAA}">
      <dsp:nvSpPr>
        <dsp:cNvPr id="0" name=""/>
        <dsp:cNvSpPr/>
      </dsp:nvSpPr>
      <dsp:spPr>
        <a:xfrm>
          <a:off x="2044" y="832518"/>
          <a:ext cx="1945790" cy="111002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CO" sz="1600" kern="1200" dirty="0"/>
            <a:t>Oct. 22 /19</a:t>
          </a:r>
        </a:p>
        <a:p>
          <a:pPr marL="0" lvl="0" indent="0" algn="ctr" defTabSz="711200">
            <a:lnSpc>
              <a:spcPct val="90000"/>
            </a:lnSpc>
            <a:spcBef>
              <a:spcPct val="0"/>
            </a:spcBef>
            <a:spcAft>
              <a:spcPct val="35000"/>
            </a:spcAft>
            <a:buNone/>
          </a:pPr>
          <a:r>
            <a:rPr lang="es-CO" sz="1600" kern="1200" dirty="0"/>
            <a:t>Apertura del proceso contractual (8 empresas)</a:t>
          </a:r>
        </a:p>
      </dsp:txBody>
      <dsp:txXfrm>
        <a:off x="56231" y="886705"/>
        <a:ext cx="1837416" cy="1001650"/>
      </dsp:txXfrm>
    </dsp:sp>
    <dsp:sp modelId="{710DA10B-8F54-4848-8EF8-C869AE86D519}">
      <dsp:nvSpPr>
        <dsp:cNvPr id="0" name=""/>
        <dsp:cNvSpPr/>
      </dsp:nvSpPr>
      <dsp:spPr>
        <a:xfrm>
          <a:off x="2059859" y="832518"/>
          <a:ext cx="1701371" cy="1110024"/>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CO" sz="2000" kern="1200" dirty="0"/>
            <a:t>Nov. 14/19 </a:t>
          </a:r>
        </a:p>
        <a:p>
          <a:pPr marL="0" lvl="0" indent="0" algn="ctr" defTabSz="889000">
            <a:lnSpc>
              <a:spcPct val="90000"/>
            </a:lnSpc>
            <a:spcBef>
              <a:spcPct val="0"/>
            </a:spcBef>
            <a:spcAft>
              <a:spcPct val="35000"/>
            </a:spcAft>
            <a:buNone/>
          </a:pPr>
          <a:r>
            <a:rPr lang="es-CO" sz="2000" kern="1200" dirty="0"/>
            <a:t>Adjudicación del contrato</a:t>
          </a:r>
        </a:p>
      </dsp:txBody>
      <dsp:txXfrm>
        <a:off x="2114046" y="886705"/>
        <a:ext cx="1592997" cy="1001650"/>
      </dsp:txXfrm>
    </dsp:sp>
    <dsp:sp modelId="{A4CBE53B-2FA0-4F7A-8D54-BBC1BAC7FF17}">
      <dsp:nvSpPr>
        <dsp:cNvPr id="0" name=""/>
        <dsp:cNvSpPr/>
      </dsp:nvSpPr>
      <dsp:spPr>
        <a:xfrm>
          <a:off x="3873254" y="701308"/>
          <a:ext cx="1701371" cy="1372445"/>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CO" sz="2000" kern="1200" dirty="0"/>
            <a:t>Nov. 26 /19</a:t>
          </a:r>
        </a:p>
        <a:p>
          <a:pPr marL="0" lvl="0" indent="0" algn="ctr" defTabSz="889000">
            <a:lnSpc>
              <a:spcPct val="90000"/>
            </a:lnSpc>
            <a:spcBef>
              <a:spcPct val="0"/>
            </a:spcBef>
            <a:spcAft>
              <a:spcPct val="35000"/>
            </a:spcAft>
            <a:buNone/>
          </a:pPr>
          <a:r>
            <a:rPr lang="es-CO" sz="2000" kern="1200" dirty="0"/>
            <a:t>Ene. 22/19</a:t>
          </a:r>
        </a:p>
        <a:p>
          <a:pPr marL="0" lvl="0" indent="0" algn="ctr" defTabSz="889000">
            <a:lnSpc>
              <a:spcPct val="90000"/>
            </a:lnSpc>
            <a:spcBef>
              <a:spcPct val="0"/>
            </a:spcBef>
            <a:spcAft>
              <a:spcPct val="35000"/>
            </a:spcAft>
            <a:buNone/>
          </a:pPr>
          <a:r>
            <a:rPr lang="es-CO" sz="2000" kern="1200" dirty="0"/>
            <a:t>Ejecución contractual</a:t>
          </a:r>
        </a:p>
      </dsp:txBody>
      <dsp:txXfrm>
        <a:off x="3940251" y="768305"/>
        <a:ext cx="1567377" cy="1238451"/>
      </dsp:txXfrm>
    </dsp:sp>
    <dsp:sp modelId="{080A17B9-4824-40B1-93BC-9142837B7521}">
      <dsp:nvSpPr>
        <dsp:cNvPr id="0" name=""/>
        <dsp:cNvSpPr/>
      </dsp:nvSpPr>
      <dsp:spPr>
        <a:xfrm>
          <a:off x="5686650" y="832518"/>
          <a:ext cx="1701371" cy="111002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CO" sz="2000" kern="1200" dirty="0"/>
            <a:t>Feb-Mar/20 </a:t>
          </a:r>
        </a:p>
        <a:p>
          <a:pPr marL="0" lvl="0" indent="0" algn="ctr" defTabSz="889000">
            <a:lnSpc>
              <a:spcPct val="90000"/>
            </a:lnSpc>
            <a:spcBef>
              <a:spcPct val="0"/>
            </a:spcBef>
            <a:spcAft>
              <a:spcPct val="35000"/>
            </a:spcAft>
            <a:buNone/>
          </a:pPr>
          <a:r>
            <a:rPr lang="es-CO" sz="2000" kern="1200" dirty="0"/>
            <a:t>Auditoría</a:t>
          </a:r>
        </a:p>
      </dsp:txBody>
      <dsp:txXfrm>
        <a:off x="5740837" y="886705"/>
        <a:ext cx="1592997" cy="1001650"/>
      </dsp:txXfrm>
    </dsp:sp>
    <dsp:sp modelId="{BDD3EDCB-E130-4F60-B912-E09D86E9B7B7}">
      <dsp:nvSpPr>
        <dsp:cNvPr id="0" name=""/>
        <dsp:cNvSpPr/>
      </dsp:nvSpPr>
      <dsp:spPr>
        <a:xfrm>
          <a:off x="7500046" y="832518"/>
          <a:ext cx="1701371" cy="1110024"/>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O" sz="1800" kern="1200" dirty="0"/>
            <a:t>Abr./20</a:t>
          </a:r>
        </a:p>
        <a:p>
          <a:pPr marL="0" lvl="0" indent="0" algn="ctr" defTabSz="800100">
            <a:lnSpc>
              <a:spcPct val="90000"/>
            </a:lnSpc>
            <a:spcBef>
              <a:spcPct val="0"/>
            </a:spcBef>
            <a:spcAft>
              <a:spcPct val="35000"/>
            </a:spcAft>
            <a:buNone/>
          </a:pPr>
          <a:r>
            <a:rPr lang="es-CO" sz="1800" kern="1200" dirty="0"/>
            <a:t>Socialización Directivos</a:t>
          </a:r>
        </a:p>
      </dsp:txBody>
      <dsp:txXfrm>
        <a:off x="7554233" y="886705"/>
        <a:ext cx="1592997" cy="1001650"/>
      </dsp:txXfrm>
    </dsp:sp>
    <dsp:sp modelId="{A971C2EC-6DEA-45B5-A632-2B738FDE6AF1}">
      <dsp:nvSpPr>
        <dsp:cNvPr id="0" name=""/>
        <dsp:cNvSpPr/>
      </dsp:nvSpPr>
      <dsp:spPr>
        <a:xfrm>
          <a:off x="9313442" y="832518"/>
          <a:ext cx="1701371" cy="1110024"/>
        </a:xfrm>
        <a:prstGeom prst="roundRect">
          <a:avLst/>
        </a:prstGeom>
        <a:solidFill>
          <a:srgbClr val="3366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O" sz="1800" kern="1200" dirty="0"/>
            <a:t>May-Jul/20</a:t>
          </a:r>
        </a:p>
        <a:p>
          <a:pPr marL="0" lvl="0" indent="0" algn="ctr" defTabSz="800100">
            <a:lnSpc>
              <a:spcPct val="90000"/>
            </a:lnSpc>
            <a:spcBef>
              <a:spcPct val="0"/>
            </a:spcBef>
            <a:spcAft>
              <a:spcPct val="35000"/>
            </a:spcAft>
            <a:buNone/>
          </a:pPr>
          <a:r>
            <a:rPr lang="es-CO" sz="1800" kern="1200" dirty="0"/>
            <a:t>Plan de Acción</a:t>
          </a:r>
        </a:p>
      </dsp:txBody>
      <dsp:txXfrm>
        <a:off x="9367629" y="886705"/>
        <a:ext cx="1592997" cy="1001650"/>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C9AD5B-875D-4103-8F7C-91971E16ECC6}">
      <dsp:nvSpPr>
        <dsp:cNvPr id="0" name=""/>
        <dsp:cNvSpPr/>
      </dsp:nvSpPr>
      <dsp:spPr>
        <a:xfrm>
          <a:off x="1207590" y="1946108"/>
          <a:ext cx="2262467" cy="1166462"/>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42240" rIns="142240" bIns="142240" numCol="1" spcCol="1270" anchor="ctr" anchorCtr="0">
          <a:noAutofit/>
        </a:bodyPr>
        <a:lstStyle/>
        <a:p>
          <a:pPr marL="0" lvl="0" indent="0" algn="l" defTabSz="889000">
            <a:lnSpc>
              <a:spcPct val="90000"/>
            </a:lnSpc>
            <a:spcBef>
              <a:spcPct val="0"/>
            </a:spcBef>
            <a:spcAft>
              <a:spcPct val="35000"/>
            </a:spcAft>
            <a:buNone/>
          </a:pPr>
          <a:r>
            <a:rPr lang="es-CO" sz="2000" kern="1200"/>
            <a:t>Descarga y Digitalización de FMI</a:t>
          </a:r>
          <a:endParaRPr lang="es-CO" sz="2000" kern="1200" dirty="0"/>
        </a:p>
      </dsp:txBody>
      <dsp:txXfrm>
        <a:off x="1569584" y="1946108"/>
        <a:ext cx="1900472" cy="1166462"/>
      </dsp:txXfrm>
    </dsp:sp>
    <dsp:sp modelId="{3510CF68-37E3-400F-8EE7-D13FB2F69371}">
      <dsp:nvSpPr>
        <dsp:cNvPr id="0" name=""/>
        <dsp:cNvSpPr/>
      </dsp:nvSpPr>
      <dsp:spPr>
        <a:xfrm>
          <a:off x="1207590" y="3112571"/>
          <a:ext cx="2262467" cy="1856995"/>
        </a:xfrm>
        <a:prstGeom prst="rect">
          <a:avLst/>
        </a:prstGeom>
        <a:solidFill>
          <a:schemeClr val="accent5">
            <a:tint val="40000"/>
            <a:alpha val="90000"/>
            <a:hueOff val="-1347952"/>
            <a:satOff val="-4566"/>
            <a:lumOff val="-586"/>
            <a:alphaOff val="0"/>
          </a:schemeClr>
        </a:solidFill>
        <a:ln w="12700" cap="flat" cmpd="sng" algn="ctr">
          <a:solidFill>
            <a:schemeClr val="accent5">
              <a:tint val="40000"/>
              <a:alpha val="90000"/>
              <a:hueOff val="-1347952"/>
              <a:satOff val="-4566"/>
              <a:lumOff val="-58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42240" rIns="142240" bIns="142240" numCol="1" spcCol="1270" anchor="ctr" anchorCtr="0">
          <a:noAutofit/>
        </a:bodyPr>
        <a:lstStyle/>
        <a:p>
          <a:pPr marL="0" lvl="0" indent="0" algn="l" defTabSz="889000">
            <a:lnSpc>
              <a:spcPct val="90000"/>
            </a:lnSpc>
            <a:spcBef>
              <a:spcPct val="0"/>
            </a:spcBef>
            <a:spcAft>
              <a:spcPct val="35000"/>
            </a:spcAft>
            <a:buNone/>
          </a:pPr>
          <a:r>
            <a:rPr lang="es-CO" sz="2000" kern="1200"/>
            <a:t>1 Semana</a:t>
          </a:r>
          <a:endParaRPr lang="es-CO" sz="2000" kern="1200" dirty="0"/>
        </a:p>
      </dsp:txBody>
      <dsp:txXfrm>
        <a:off x="1569584" y="3112571"/>
        <a:ext cx="1900472" cy="1856995"/>
      </dsp:txXfrm>
    </dsp:sp>
    <dsp:sp modelId="{27AED014-8A9A-4A20-97D6-014AB116CBB3}">
      <dsp:nvSpPr>
        <dsp:cNvPr id="0" name=""/>
        <dsp:cNvSpPr/>
      </dsp:nvSpPr>
      <dsp:spPr>
        <a:xfrm>
          <a:off x="941" y="1342784"/>
          <a:ext cx="1508311" cy="1508311"/>
        </a:xfrm>
        <a:prstGeom prst="ellipse">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s-CO" sz="2000" kern="1200" dirty="0"/>
            <a:t>Nov. 2019</a:t>
          </a:r>
        </a:p>
      </dsp:txBody>
      <dsp:txXfrm>
        <a:off x="221828" y="1563671"/>
        <a:ext cx="1066537" cy="1066537"/>
      </dsp:txXfrm>
    </dsp:sp>
    <dsp:sp modelId="{1A7FEF53-A30D-407C-8FD8-0D49DB2403E5}">
      <dsp:nvSpPr>
        <dsp:cNvPr id="0" name=""/>
        <dsp:cNvSpPr/>
      </dsp:nvSpPr>
      <dsp:spPr>
        <a:xfrm>
          <a:off x="4978368" y="1946108"/>
          <a:ext cx="2262467" cy="1138001"/>
        </a:xfrm>
        <a:prstGeom prst="rect">
          <a:avLst/>
        </a:prstGeom>
        <a:solidFill>
          <a:schemeClr val="accent5">
            <a:tint val="40000"/>
            <a:alpha val="90000"/>
            <a:hueOff val="-2695905"/>
            <a:satOff val="-9133"/>
            <a:lumOff val="-1171"/>
            <a:alphaOff val="0"/>
          </a:schemeClr>
        </a:solidFill>
        <a:ln w="12700" cap="flat" cmpd="sng" algn="ctr">
          <a:solidFill>
            <a:schemeClr val="accent5">
              <a:tint val="40000"/>
              <a:alpha val="90000"/>
              <a:hueOff val="-2695905"/>
              <a:satOff val="-9133"/>
              <a:lumOff val="-117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42240" rIns="142240" bIns="142240" numCol="1" spcCol="1270" anchor="ctr" anchorCtr="0">
          <a:noAutofit/>
        </a:bodyPr>
        <a:lstStyle/>
        <a:p>
          <a:pPr marL="0" lvl="0" indent="0" algn="l" defTabSz="889000">
            <a:lnSpc>
              <a:spcPct val="90000"/>
            </a:lnSpc>
            <a:spcBef>
              <a:spcPct val="0"/>
            </a:spcBef>
            <a:spcAft>
              <a:spcPct val="35000"/>
            </a:spcAft>
            <a:buNone/>
          </a:pPr>
          <a:r>
            <a:rPr lang="es-CO" sz="2000" kern="1200"/>
            <a:t>Análisis FMI</a:t>
          </a:r>
          <a:endParaRPr lang="es-CO" sz="2000" kern="1200" dirty="0"/>
        </a:p>
      </dsp:txBody>
      <dsp:txXfrm>
        <a:off x="5340363" y="1946108"/>
        <a:ext cx="1900472" cy="1138001"/>
      </dsp:txXfrm>
    </dsp:sp>
    <dsp:sp modelId="{B43EECF6-8BA0-4772-84C6-D1AF0CA8C9C2}">
      <dsp:nvSpPr>
        <dsp:cNvPr id="0" name=""/>
        <dsp:cNvSpPr/>
      </dsp:nvSpPr>
      <dsp:spPr>
        <a:xfrm>
          <a:off x="4978368" y="3084110"/>
          <a:ext cx="2262467" cy="1832443"/>
        </a:xfrm>
        <a:prstGeom prst="rect">
          <a:avLst/>
        </a:prstGeom>
        <a:solidFill>
          <a:schemeClr val="accent5">
            <a:tint val="40000"/>
            <a:alpha val="90000"/>
            <a:hueOff val="-4043857"/>
            <a:satOff val="-13699"/>
            <a:lumOff val="-1757"/>
            <a:alphaOff val="0"/>
          </a:schemeClr>
        </a:solidFill>
        <a:ln w="12700" cap="flat" cmpd="sng" algn="ctr">
          <a:solidFill>
            <a:schemeClr val="accent5">
              <a:tint val="40000"/>
              <a:alpha val="90000"/>
              <a:hueOff val="-4043857"/>
              <a:satOff val="-13699"/>
              <a:lumOff val="-175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42240" rIns="142240" bIns="142240" numCol="1" spcCol="1270" anchor="ctr" anchorCtr="0">
          <a:noAutofit/>
        </a:bodyPr>
        <a:lstStyle/>
        <a:p>
          <a:pPr marL="0" lvl="0" indent="0" algn="l" defTabSz="889000">
            <a:lnSpc>
              <a:spcPct val="90000"/>
            </a:lnSpc>
            <a:spcBef>
              <a:spcPct val="0"/>
            </a:spcBef>
            <a:spcAft>
              <a:spcPct val="35000"/>
            </a:spcAft>
            <a:buNone/>
          </a:pPr>
          <a:r>
            <a:rPr lang="es-CO" sz="2000" kern="1200"/>
            <a:t>2 Meses </a:t>
          </a:r>
          <a:endParaRPr lang="es-CO" sz="2000" kern="1200" dirty="0"/>
        </a:p>
      </dsp:txBody>
      <dsp:txXfrm>
        <a:off x="5340363" y="3084110"/>
        <a:ext cx="1900472" cy="1832443"/>
      </dsp:txXfrm>
    </dsp:sp>
    <dsp:sp modelId="{8CD864DB-31FD-4380-A77A-1FB9B97F3849}">
      <dsp:nvSpPr>
        <dsp:cNvPr id="0" name=""/>
        <dsp:cNvSpPr/>
      </dsp:nvSpPr>
      <dsp:spPr>
        <a:xfrm>
          <a:off x="3771719" y="1342784"/>
          <a:ext cx="1508311" cy="1508311"/>
        </a:xfrm>
        <a:prstGeom prst="ellipse">
          <a:avLst/>
        </a:prstGeom>
        <a:solidFill>
          <a:srgbClr val="92D050"/>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s-CO" sz="2000" kern="1200" dirty="0"/>
            <a:t>Dic.2019-Ene.2020</a:t>
          </a:r>
        </a:p>
      </dsp:txBody>
      <dsp:txXfrm>
        <a:off x="3992606" y="1563671"/>
        <a:ext cx="1066537" cy="1066537"/>
      </dsp:txXfrm>
    </dsp:sp>
    <dsp:sp modelId="{FC9DB70D-D41B-4774-A2F8-4EA43C473BF2}">
      <dsp:nvSpPr>
        <dsp:cNvPr id="0" name=""/>
        <dsp:cNvSpPr/>
      </dsp:nvSpPr>
      <dsp:spPr>
        <a:xfrm>
          <a:off x="8749147" y="1946108"/>
          <a:ext cx="2262467" cy="1139963"/>
        </a:xfrm>
        <a:prstGeom prst="rect">
          <a:avLst/>
        </a:prstGeom>
        <a:solidFill>
          <a:schemeClr val="accent5">
            <a:tint val="40000"/>
            <a:alpha val="90000"/>
            <a:hueOff val="-5391810"/>
            <a:satOff val="-18266"/>
            <a:lumOff val="-2342"/>
            <a:alphaOff val="0"/>
          </a:schemeClr>
        </a:solidFill>
        <a:ln w="12700" cap="flat" cmpd="sng" algn="ctr">
          <a:solidFill>
            <a:schemeClr val="accent5">
              <a:tint val="40000"/>
              <a:alpha val="90000"/>
              <a:hueOff val="-5391810"/>
              <a:satOff val="-18266"/>
              <a:lumOff val="-234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42240" rIns="142240" bIns="142240" numCol="1" spcCol="1270" anchor="ctr" anchorCtr="0">
          <a:noAutofit/>
        </a:bodyPr>
        <a:lstStyle/>
        <a:p>
          <a:pPr marL="0" lvl="0" indent="0" algn="l" defTabSz="889000">
            <a:lnSpc>
              <a:spcPct val="90000"/>
            </a:lnSpc>
            <a:spcBef>
              <a:spcPct val="0"/>
            </a:spcBef>
            <a:spcAft>
              <a:spcPct val="35000"/>
            </a:spcAft>
            <a:buNone/>
          </a:pPr>
          <a:r>
            <a:rPr lang="es-CO" sz="2000" kern="1200"/>
            <a:t>Capacitación 30 Abogados</a:t>
          </a:r>
          <a:endParaRPr lang="es-CO" sz="2000" kern="1200" dirty="0"/>
        </a:p>
      </dsp:txBody>
      <dsp:txXfrm>
        <a:off x="9111142" y="1946108"/>
        <a:ext cx="1900472" cy="1139963"/>
      </dsp:txXfrm>
    </dsp:sp>
    <dsp:sp modelId="{0E3E1A39-C0B4-4832-9849-90D51E408124}">
      <dsp:nvSpPr>
        <dsp:cNvPr id="0" name=""/>
        <dsp:cNvSpPr/>
      </dsp:nvSpPr>
      <dsp:spPr>
        <a:xfrm>
          <a:off x="8749147" y="3086071"/>
          <a:ext cx="2262467" cy="1777468"/>
        </a:xfrm>
        <a:prstGeom prst="rect">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42240" rIns="142240" bIns="142240" numCol="1" spcCol="1270" anchor="ctr" anchorCtr="0">
          <a:noAutofit/>
        </a:bodyPr>
        <a:lstStyle/>
        <a:p>
          <a:pPr marL="0" lvl="0" indent="0" algn="l" defTabSz="889000">
            <a:lnSpc>
              <a:spcPct val="90000"/>
            </a:lnSpc>
            <a:spcBef>
              <a:spcPct val="0"/>
            </a:spcBef>
            <a:spcAft>
              <a:spcPct val="35000"/>
            </a:spcAft>
            <a:buNone/>
          </a:pPr>
          <a:r>
            <a:rPr lang="es-CO" sz="2000" kern="1200"/>
            <a:t>Entregables semanales </a:t>
          </a:r>
        </a:p>
        <a:p>
          <a:pPr marL="0" lvl="0" indent="0" algn="l" defTabSz="889000">
            <a:lnSpc>
              <a:spcPct val="90000"/>
            </a:lnSpc>
            <a:spcBef>
              <a:spcPct val="0"/>
            </a:spcBef>
            <a:spcAft>
              <a:spcPct val="35000"/>
            </a:spcAft>
            <a:buNone/>
          </a:pPr>
          <a:r>
            <a:rPr lang="es-CO" sz="2000" kern="1200"/>
            <a:t>45 a 50 FMI x persona día</a:t>
          </a:r>
        </a:p>
        <a:p>
          <a:pPr marL="0" lvl="0" indent="0" algn="l" defTabSz="889000">
            <a:lnSpc>
              <a:spcPct val="90000"/>
            </a:lnSpc>
            <a:spcBef>
              <a:spcPct val="0"/>
            </a:spcBef>
            <a:spcAft>
              <a:spcPct val="35000"/>
            </a:spcAft>
            <a:buNone/>
          </a:pPr>
          <a:r>
            <a:rPr lang="es-CO" sz="2000" kern="1200"/>
            <a:t>= 1.319 FMI día</a:t>
          </a:r>
          <a:endParaRPr lang="es-CO" sz="2000" kern="1200" dirty="0"/>
        </a:p>
      </dsp:txBody>
      <dsp:txXfrm>
        <a:off x="9111142" y="3086071"/>
        <a:ext cx="1900472" cy="1777468"/>
      </dsp:txXfrm>
    </dsp:sp>
    <dsp:sp modelId="{61FA9F78-E4DB-438C-B98A-D6FF4BB3E314}">
      <dsp:nvSpPr>
        <dsp:cNvPr id="0" name=""/>
        <dsp:cNvSpPr/>
      </dsp:nvSpPr>
      <dsp:spPr>
        <a:xfrm>
          <a:off x="7542498" y="1342784"/>
          <a:ext cx="1508311" cy="1508311"/>
        </a:xfrm>
        <a:prstGeom prst="ellipse">
          <a:avLst/>
        </a:prstGeom>
        <a:solidFill>
          <a:schemeClr val="accent5">
            <a:hueOff val="-6758543"/>
            <a:satOff val="-17419"/>
            <a:lumOff val="-11765"/>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s-CO" sz="2000" kern="1200" dirty="0"/>
            <a:t>Estudio 27.700+</a:t>
          </a:r>
        </a:p>
        <a:p>
          <a:pPr marL="0" lvl="0" indent="0" algn="ctr" defTabSz="889000">
            <a:lnSpc>
              <a:spcPct val="90000"/>
            </a:lnSpc>
            <a:spcBef>
              <a:spcPct val="0"/>
            </a:spcBef>
            <a:spcAft>
              <a:spcPct val="35000"/>
            </a:spcAft>
            <a:buNone/>
          </a:pPr>
          <a:r>
            <a:rPr lang="es-CO" sz="2000" kern="1200" dirty="0"/>
            <a:t>Derivadas</a:t>
          </a:r>
        </a:p>
      </dsp:txBody>
      <dsp:txXfrm>
        <a:off x="7763385" y="1563671"/>
        <a:ext cx="1066537" cy="1066537"/>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C186B3-A0D8-4BB6-933F-50C338CAF31D}">
      <dsp:nvSpPr>
        <dsp:cNvPr id="0" name=""/>
        <dsp:cNvSpPr/>
      </dsp:nvSpPr>
      <dsp:spPr>
        <a:xfrm rot="10800000">
          <a:off x="1443490" y="5"/>
          <a:ext cx="3745067" cy="850923"/>
        </a:xfrm>
        <a:prstGeom prst="homePlate">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75233" tIns="76200" rIns="142240" bIns="76200" numCol="1" spcCol="1270" anchor="ctr" anchorCtr="0">
          <a:noAutofit/>
        </a:bodyPr>
        <a:lstStyle/>
        <a:p>
          <a:pPr marL="0" lvl="0" indent="0" algn="ctr" defTabSz="889000">
            <a:lnSpc>
              <a:spcPct val="90000"/>
            </a:lnSpc>
            <a:spcBef>
              <a:spcPct val="0"/>
            </a:spcBef>
            <a:spcAft>
              <a:spcPct val="35000"/>
            </a:spcAft>
            <a:buNone/>
          </a:pPr>
          <a:r>
            <a:rPr lang="es-CO" sz="2000" kern="1200" dirty="0"/>
            <a:t>Extinción de Dominio </a:t>
          </a:r>
        </a:p>
        <a:p>
          <a:pPr marL="0" lvl="0" indent="0" algn="ctr" defTabSz="889000">
            <a:lnSpc>
              <a:spcPct val="90000"/>
            </a:lnSpc>
            <a:spcBef>
              <a:spcPct val="0"/>
            </a:spcBef>
            <a:spcAft>
              <a:spcPct val="35000"/>
            </a:spcAft>
            <a:buNone/>
          </a:pPr>
          <a:r>
            <a:rPr lang="es-CO" sz="2000" kern="1200" dirty="0"/>
            <a:t>(561FMI </a:t>
          </a:r>
          <a:r>
            <a:rPr lang="es-CO" sz="2000" b="0" kern="1200" dirty="0"/>
            <a:t>$146 M.M.)</a:t>
          </a:r>
        </a:p>
      </dsp:txBody>
      <dsp:txXfrm rot="10800000">
        <a:off x="1656221" y="5"/>
        <a:ext cx="3532336" cy="850923"/>
      </dsp:txXfrm>
    </dsp:sp>
    <dsp:sp modelId="{2CF76E8B-FB7A-4C9D-9341-0366D2DF6BF1}">
      <dsp:nvSpPr>
        <dsp:cNvPr id="0" name=""/>
        <dsp:cNvSpPr/>
      </dsp:nvSpPr>
      <dsp:spPr>
        <a:xfrm>
          <a:off x="479628" y="0"/>
          <a:ext cx="850923" cy="850923"/>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 modelId="{C07DE2B5-7019-42F8-9425-B937DB893DD5}">
      <dsp:nvSpPr>
        <dsp:cNvPr id="0" name=""/>
        <dsp:cNvSpPr/>
      </dsp:nvSpPr>
      <dsp:spPr>
        <a:xfrm rot="10800000">
          <a:off x="1438290" y="1105164"/>
          <a:ext cx="3716661" cy="850923"/>
        </a:xfrm>
        <a:prstGeom prst="homePlate">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75233" tIns="76200" rIns="142240" bIns="76200" numCol="1" spcCol="1270" anchor="ctr" anchorCtr="0">
          <a:noAutofit/>
        </a:bodyPr>
        <a:lstStyle/>
        <a:p>
          <a:pPr marL="0" lvl="0" indent="0" algn="ctr" defTabSz="889000">
            <a:lnSpc>
              <a:spcPct val="90000"/>
            </a:lnSpc>
            <a:spcBef>
              <a:spcPct val="0"/>
            </a:spcBef>
            <a:spcAft>
              <a:spcPct val="35000"/>
            </a:spcAft>
            <a:buNone/>
          </a:pPr>
          <a:r>
            <a:rPr lang="es-CO" sz="2000" kern="1200"/>
            <a:t>Medida Cautelar Vigente </a:t>
          </a:r>
        </a:p>
        <a:p>
          <a:pPr marL="0" lvl="0" indent="0" algn="ctr" defTabSz="889000">
            <a:lnSpc>
              <a:spcPct val="90000"/>
            </a:lnSpc>
            <a:spcBef>
              <a:spcPct val="0"/>
            </a:spcBef>
            <a:spcAft>
              <a:spcPct val="35000"/>
            </a:spcAft>
            <a:buNone/>
          </a:pPr>
          <a:r>
            <a:rPr lang="es-CO" sz="2000" kern="1200"/>
            <a:t>(1.418 FMI </a:t>
          </a:r>
          <a:r>
            <a:rPr lang="es-CO" sz="2000" b="0" kern="1200"/>
            <a:t>$547 MM) </a:t>
          </a:r>
          <a:endParaRPr lang="es-CO" sz="2000" b="0" kern="1200" dirty="0"/>
        </a:p>
      </dsp:txBody>
      <dsp:txXfrm rot="10800000">
        <a:off x="1651021" y="1105164"/>
        <a:ext cx="3503930" cy="850923"/>
      </dsp:txXfrm>
    </dsp:sp>
    <dsp:sp modelId="{F69B1FDC-C915-44B6-A5AC-23802555A8B3}">
      <dsp:nvSpPr>
        <dsp:cNvPr id="0" name=""/>
        <dsp:cNvSpPr/>
      </dsp:nvSpPr>
      <dsp:spPr>
        <a:xfrm>
          <a:off x="524672" y="1105164"/>
          <a:ext cx="850923" cy="850923"/>
        </a:xfrm>
        <a:prstGeom prst="ellipse">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 modelId="{D05E39AE-0D58-4444-BC5D-3489C740B18A}">
      <dsp:nvSpPr>
        <dsp:cNvPr id="0" name=""/>
        <dsp:cNvSpPr/>
      </dsp:nvSpPr>
      <dsp:spPr>
        <a:xfrm rot="10800000">
          <a:off x="1335310" y="2210329"/>
          <a:ext cx="3800983" cy="850923"/>
        </a:xfrm>
        <a:prstGeom prst="homePlate">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75233" tIns="76200" rIns="142240" bIns="76200" numCol="1" spcCol="1270" anchor="ctr" anchorCtr="0">
          <a:noAutofit/>
        </a:bodyPr>
        <a:lstStyle/>
        <a:p>
          <a:pPr marL="0" lvl="0" indent="0" algn="ctr" defTabSz="889000">
            <a:lnSpc>
              <a:spcPct val="90000"/>
            </a:lnSpc>
            <a:spcBef>
              <a:spcPct val="0"/>
            </a:spcBef>
            <a:spcAft>
              <a:spcPct val="35000"/>
            </a:spcAft>
            <a:buNone/>
          </a:pPr>
          <a:r>
            <a:rPr lang="es-CO" sz="2000" kern="1200"/>
            <a:t>Medida Cautelar Cancelada</a:t>
          </a:r>
        </a:p>
        <a:p>
          <a:pPr marL="0" lvl="0" indent="0" algn="ctr" defTabSz="889000">
            <a:lnSpc>
              <a:spcPct val="90000"/>
            </a:lnSpc>
            <a:spcBef>
              <a:spcPct val="0"/>
            </a:spcBef>
            <a:spcAft>
              <a:spcPct val="35000"/>
            </a:spcAft>
            <a:buNone/>
          </a:pPr>
          <a:r>
            <a:rPr lang="es-CO" sz="2000" b="0" kern="1200"/>
            <a:t>(1.049 FMI $169 MM)</a:t>
          </a:r>
          <a:endParaRPr lang="es-CO" sz="2000" b="0" kern="1200" dirty="0"/>
        </a:p>
      </dsp:txBody>
      <dsp:txXfrm rot="10800000">
        <a:off x="1548041" y="2210329"/>
        <a:ext cx="3588252" cy="850923"/>
      </dsp:txXfrm>
    </dsp:sp>
    <dsp:sp modelId="{A36D8B3C-36E9-4BF0-8BAB-1DA26994FBE8}">
      <dsp:nvSpPr>
        <dsp:cNvPr id="0" name=""/>
        <dsp:cNvSpPr/>
      </dsp:nvSpPr>
      <dsp:spPr>
        <a:xfrm>
          <a:off x="488317" y="2210329"/>
          <a:ext cx="850923" cy="850923"/>
        </a:xfrm>
        <a:prstGeom prst="ellipse">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C186B3-A0D8-4BB6-933F-50C338CAF31D}">
      <dsp:nvSpPr>
        <dsp:cNvPr id="0" name=""/>
        <dsp:cNvSpPr/>
      </dsp:nvSpPr>
      <dsp:spPr>
        <a:xfrm rot="10800000">
          <a:off x="1223067" y="5"/>
          <a:ext cx="4180321" cy="850923"/>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75233" tIns="76200" rIns="142240" bIns="76200" numCol="1" spcCol="1270" anchor="ctr" anchorCtr="0">
          <a:noAutofit/>
        </a:bodyPr>
        <a:lstStyle/>
        <a:p>
          <a:pPr marL="0" lvl="0" indent="0" algn="ctr" defTabSz="889000">
            <a:lnSpc>
              <a:spcPct val="90000"/>
            </a:lnSpc>
            <a:spcBef>
              <a:spcPct val="0"/>
            </a:spcBef>
            <a:spcAft>
              <a:spcPct val="35000"/>
            </a:spcAft>
            <a:buNone/>
          </a:pPr>
          <a:r>
            <a:rPr lang="es-CO" sz="2000" kern="1200" dirty="0"/>
            <a:t>Transferencias a Terceros</a:t>
          </a:r>
        </a:p>
        <a:p>
          <a:pPr marL="0" lvl="0" indent="0" algn="ctr" defTabSz="889000">
            <a:lnSpc>
              <a:spcPct val="90000"/>
            </a:lnSpc>
            <a:spcBef>
              <a:spcPct val="0"/>
            </a:spcBef>
            <a:spcAft>
              <a:spcPct val="35000"/>
            </a:spcAft>
            <a:buNone/>
          </a:pPr>
          <a:r>
            <a:rPr lang="es-CO" sz="2000" kern="1200" dirty="0"/>
            <a:t>(64 FMI)</a:t>
          </a:r>
          <a:endParaRPr lang="es-CO" sz="2000" b="0" kern="1200" dirty="0"/>
        </a:p>
      </dsp:txBody>
      <dsp:txXfrm rot="10800000">
        <a:off x="1435798" y="5"/>
        <a:ext cx="3967590" cy="850923"/>
      </dsp:txXfrm>
    </dsp:sp>
    <dsp:sp modelId="{2CF76E8B-FB7A-4C9D-9341-0366D2DF6BF1}">
      <dsp:nvSpPr>
        <dsp:cNvPr id="0" name=""/>
        <dsp:cNvSpPr/>
      </dsp:nvSpPr>
      <dsp:spPr>
        <a:xfrm>
          <a:off x="318049" y="0"/>
          <a:ext cx="850923" cy="850923"/>
        </a:xfrm>
        <a:prstGeom prst="ellipse">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 modelId="{C07DE2B5-7019-42F8-9425-B937DB893DD5}">
      <dsp:nvSpPr>
        <dsp:cNvPr id="0" name=""/>
        <dsp:cNvSpPr/>
      </dsp:nvSpPr>
      <dsp:spPr>
        <a:xfrm rot="10800000">
          <a:off x="1152435" y="1105164"/>
          <a:ext cx="4256853" cy="850923"/>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75233" tIns="76200" rIns="142240" bIns="76200" numCol="1" spcCol="1270" anchor="ctr" anchorCtr="0">
          <a:noAutofit/>
        </a:bodyPr>
        <a:lstStyle/>
        <a:p>
          <a:pPr marL="0" lvl="0" indent="0" algn="ctr" defTabSz="889000">
            <a:lnSpc>
              <a:spcPct val="90000"/>
            </a:lnSpc>
            <a:spcBef>
              <a:spcPct val="0"/>
            </a:spcBef>
            <a:spcAft>
              <a:spcPct val="35000"/>
            </a:spcAft>
            <a:buNone/>
          </a:pPr>
          <a:r>
            <a:rPr lang="es-CO" sz="2000" kern="1200"/>
            <a:t>Destinaciones Definitivas</a:t>
          </a:r>
        </a:p>
        <a:p>
          <a:pPr marL="0" lvl="0" indent="0" algn="ctr" defTabSz="889000">
            <a:lnSpc>
              <a:spcPct val="90000"/>
            </a:lnSpc>
            <a:spcBef>
              <a:spcPct val="0"/>
            </a:spcBef>
            <a:spcAft>
              <a:spcPct val="35000"/>
            </a:spcAft>
            <a:buNone/>
          </a:pPr>
          <a:r>
            <a:rPr lang="es-CO" sz="2000" kern="1200"/>
            <a:t>(12 FMI</a:t>
          </a:r>
          <a:r>
            <a:rPr lang="es-CO" sz="2000" b="0" kern="1200"/>
            <a:t>) </a:t>
          </a:r>
          <a:endParaRPr lang="es-CO" sz="2000" b="0" kern="1200" dirty="0"/>
        </a:p>
      </dsp:txBody>
      <dsp:txXfrm rot="10800000">
        <a:off x="1365166" y="1105164"/>
        <a:ext cx="4044122" cy="850923"/>
      </dsp:txXfrm>
    </dsp:sp>
    <dsp:sp modelId="{F69B1FDC-C915-44B6-A5AC-23802555A8B3}">
      <dsp:nvSpPr>
        <dsp:cNvPr id="0" name=""/>
        <dsp:cNvSpPr/>
      </dsp:nvSpPr>
      <dsp:spPr>
        <a:xfrm>
          <a:off x="278298" y="1105164"/>
          <a:ext cx="850923" cy="850923"/>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 modelId="{D05E39AE-0D58-4444-BC5D-3489C740B18A}">
      <dsp:nvSpPr>
        <dsp:cNvPr id="0" name=""/>
        <dsp:cNvSpPr/>
      </dsp:nvSpPr>
      <dsp:spPr>
        <a:xfrm rot="10800000">
          <a:off x="1232405" y="2210329"/>
          <a:ext cx="4167871" cy="850923"/>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75233" tIns="76200" rIns="142240" bIns="76200" numCol="1" spcCol="1270" anchor="ctr" anchorCtr="0">
          <a:noAutofit/>
        </a:bodyPr>
        <a:lstStyle/>
        <a:p>
          <a:pPr marL="0" lvl="0" indent="0" algn="ctr" defTabSz="889000">
            <a:lnSpc>
              <a:spcPct val="90000"/>
            </a:lnSpc>
            <a:spcBef>
              <a:spcPct val="0"/>
            </a:spcBef>
            <a:spcAft>
              <a:spcPct val="35000"/>
            </a:spcAft>
            <a:buNone/>
          </a:pPr>
          <a:r>
            <a:rPr lang="es-CO" sz="2000" kern="1200"/>
            <a:t>Predios Urbanos y Rurales </a:t>
          </a:r>
        </a:p>
        <a:p>
          <a:pPr marL="0" lvl="0" indent="0" algn="ctr" defTabSz="889000">
            <a:lnSpc>
              <a:spcPct val="90000"/>
            </a:lnSpc>
            <a:spcBef>
              <a:spcPct val="0"/>
            </a:spcBef>
            <a:spcAft>
              <a:spcPct val="35000"/>
            </a:spcAft>
            <a:buNone/>
          </a:pPr>
          <a:r>
            <a:rPr lang="es-CO" sz="2000" b="0" kern="1200"/>
            <a:t>(1.776 FMI y 21 FMI)</a:t>
          </a:r>
          <a:endParaRPr lang="es-CO" sz="2000" b="0" kern="1200" dirty="0"/>
        </a:p>
      </dsp:txBody>
      <dsp:txXfrm rot="10800000">
        <a:off x="1445136" y="2210329"/>
        <a:ext cx="3955140" cy="850923"/>
      </dsp:txXfrm>
    </dsp:sp>
    <dsp:sp modelId="{A36D8B3C-36E9-4BF0-8BAB-1DA26994FBE8}">
      <dsp:nvSpPr>
        <dsp:cNvPr id="0" name=""/>
        <dsp:cNvSpPr/>
      </dsp:nvSpPr>
      <dsp:spPr>
        <a:xfrm>
          <a:off x="384317" y="2210329"/>
          <a:ext cx="850923" cy="850923"/>
        </a:xfrm>
        <a:prstGeom prst="ellipse">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7DE2B5-7019-42F8-9425-B937DB893DD5}">
      <dsp:nvSpPr>
        <dsp:cNvPr id="0" name=""/>
        <dsp:cNvSpPr/>
      </dsp:nvSpPr>
      <dsp:spPr>
        <a:xfrm rot="10800000">
          <a:off x="1461738" y="222"/>
          <a:ext cx="3817705" cy="811442"/>
        </a:xfrm>
        <a:prstGeom prst="homePlate">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57824" tIns="72390" rIns="135128" bIns="72390" numCol="1" spcCol="1270" anchor="ctr" anchorCtr="0">
          <a:noAutofit/>
        </a:bodyPr>
        <a:lstStyle/>
        <a:p>
          <a:pPr marL="0" lvl="0" indent="0" algn="ctr" defTabSz="844550">
            <a:lnSpc>
              <a:spcPct val="90000"/>
            </a:lnSpc>
            <a:spcBef>
              <a:spcPct val="0"/>
            </a:spcBef>
            <a:spcAft>
              <a:spcPct val="35000"/>
            </a:spcAft>
            <a:buNone/>
          </a:pPr>
          <a:r>
            <a:rPr lang="es-CO" sz="1900" kern="1200" dirty="0"/>
            <a:t>Activos Sociales y No Sociales</a:t>
          </a:r>
        </a:p>
        <a:p>
          <a:pPr marL="0" lvl="0" indent="0" algn="ctr" defTabSz="844550">
            <a:lnSpc>
              <a:spcPct val="90000"/>
            </a:lnSpc>
            <a:spcBef>
              <a:spcPct val="0"/>
            </a:spcBef>
            <a:spcAft>
              <a:spcPct val="35000"/>
            </a:spcAft>
            <a:buNone/>
          </a:pPr>
          <a:r>
            <a:rPr lang="es-CO" sz="1900" kern="1200" dirty="0"/>
            <a:t>(1.357 FMI</a:t>
          </a:r>
          <a:r>
            <a:rPr lang="es-CO" sz="1900" b="0" kern="1200" dirty="0"/>
            <a:t>) </a:t>
          </a:r>
        </a:p>
      </dsp:txBody>
      <dsp:txXfrm rot="10800000">
        <a:off x="1664598" y="222"/>
        <a:ext cx="3614845" cy="811442"/>
      </dsp:txXfrm>
    </dsp:sp>
    <dsp:sp modelId="{F69B1FDC-C915-44B6-A5AC-23802555A8B3}">
      <dsp:nvSpPr>
        <dsp:cNvPr id="0" name=""/>
        <dsp:cNvSpPr/>
      </dsp:nvSpPr>
      <dsp:spPr>
        <a:xfrm>
          <a:off x="569625" y="222"/>
          <a:ext cx="811442" cy="811442"/>
        </a:xfrm>
        <a:prstGeom prst="ellipse">
          <a:avLst/>
        </a:prstGeom>
        <a:blipFill>
          <a:blip xmlns:r="http://schemas.openxmlformats.org/officeDocument/2006/relationships" r:embed="rId1">
            <a:alphaModFix amt="70000"/>
            <a:extLst>
              <a:ext uri="{28A0092B-C50C-407E-A947-70E740481C1C}">
                <a14:useLocalDpi xmlns:a14="http://schemas.microsoft.com/office/drawing/2010/main" val="0"/>
              </a:ext>
            </a:extLst>
          </a:blip>
          <a:srcRect/>
          <a:stretch>
            <a:fillRect t="-1000" b="-1000"/>
          </a:stretch>
        </a:blip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 modelId="{D05E39AE-0D58-4444-BC5D-3489C740B18A}">
      <dsp:nvSpPr>
        <dsp:cNvPr id="0" name=""/>
        <dsp:cNvSpPr/>
      </dsp:nvSpPr>
      <dsp:spPr>
        <a:xfrm rot="10800000">
          <a:off x="1355959" y="1014748"/>
          <a:ext cx="3904320" cy="811442"/>
        </a:xfrm>
        <a:prstGeom prst="homePlate">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57824" tIns="72390" rIns="135128" bIns="72390" numCol="1" spcCol="1270" anchor="ctr" anchorCtr="0">
          <a:noAutofit/>
        </a:bodyPr>
        <a:lstStyle/>
        <a:p>
          <a:pPr marL="0" lvl="0" indent="0" algn="ctr" defTabSz="844550">
            <a:lnSpc>
              <a:spcPct val="90000"/>
            </a:lnSpc>
            <a:spcBef>
              <a:spcPct val="0"/>
            </a:spcBef>
            <a:spcAft>
              <a:spcPct val="35000"/>
            </a:spcAft>
            <a:buNone/>
          </a:pPr>
          <a:r>
            <a:rPr lang="es-CO" sz="1900" kern="1200"/>
            <a:t>Derivadas</a:t>
          </a:r>
        </a:p>
        <a:p>
          <a:pPr marL="0" lvl="0" indent="0" algn="ctr" defTabSz="844550">
            <a:lnSpc>
              <a:spcPct val="90000"/>
            </a:lnSpc>
            <a:spcBef>
              <a:spcPct val="0"/>
            </a:spcBef>
            <a:spcAft>
              <a:spcPct val="35000"/>
            </a:spcAft>
            <a:buNone/>
          </a:pPr>
          <a:r>
            <a:rPr lang="es-CO" sz="1900" b="0" kern="1200"/>
            <a:t>(936 FMI)</a:t>
          </a:r>
          <a:endParaRPr lang="es-CO" sz="1900" b="0" kern="1200" dirty="0"/>
        </a:p>
      </dsp:txBody>
      <dsp:txXfrm rot="10800000">
        <a:off x="1558819" y="1014748"/>
        <a:ext cx="3701460" cy="811442"/>
      </dsp:txXfrm>
    </dsp:sp>
    <dsp:sp modelId="{A36D8B3C-36E9-4BF0-8BAB-1DA26994FBE8}">
      <dsp:nvSpPr>
        <dsp:cNvPr id="0" name=""/>
        <dsp:cNvSpPr/>
      </dsp:nvSpPr>
      <dsp:spPr>
        <a:xfrm>
          <a:off x="533406" y="1014748"/>
          <a:ext cx="811442" cy="811442"/>
        </a:xfrm>
        <a:prstGeom prst="ellipse">
          <a:avLst/>
        </a:prstGeom>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2.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4.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9.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5.emf"/></Relationships>
</file>

<file path=ppt/drawings/drawing1.xml><?xml version="1.0" encoding="utf-8"?>
<c:userShapes xmlns:c="http://schemas.openxmlformats.org/drawingml/2006/chart">
  <cdr:relSizeAnchor xmlns:cdr="http://schemas.openxmlformats.org/drawingml/2006/chartDrawing">
    <cdr:from>
      <cdr:x>0.03499</cdr:x>
      <cdr:y>0.93717</cdr:y>
    </cdr:from>
    <cdr:to>
      <cdr:x>0.40008</cdr:x>
      <cdr:y>0.98509</cdr:y>
    </cdr:to>
    <cdr:sp macro="" textlink="">
      <cdr:nvSpPr>
        <cdr:cNvPr id="2" name="CuadroTexto 22">
          <a:extLst xmlns:a="http://schemas.openxmlformats.org/drawingml/2006/main">
            <a:ext uri="{FF2B5EF4-FFF2-40B4-BE49-F238E27FC236}">
              <a16:creationId xmlns:a16="http://schemas.microsoft.com/office/drawing/2014/main" id="{25D6F7F6-5B20-44CB-B561-A1D664E48BCA}"/>
            </a:ext>
          </a:extLst>
        </cdr:cNvPr>
        <cdr:cNvSpPr txBox="1"/>
      </cdr:nvSpPr>
      <cdr:spPr>
        <a:xfrm xmlns:a="http://schemas.openxmlformats.org/drawingml/2006/main">
          <a:off x="249950" y="4815874"/>
          <a:ext cx="2608108" cy="246221"/>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s-ES" sz="1000" b="1" dirty="0">
              <a:solidFill>
                <a:srgbClr val="FF0000"/>
              </a:solidFill>
            </a:rPr>
            <a:t>PROCESOS EJECUTADOS EN CONTINGENCIA</a:t>
          </a:r>
          <a:endParaRPr lang="es-CO" sz="1000" b="1" dirty="0">
            <a:solidFill>
              <a:srgbClr val="FF0000"/>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8FC0CF-0764-4B3D-B804-8FE31165FF6D}" type="datetimeFigureOut">
              <a:rPr lang="es-CO" smtClean="0"/>
              <a:t>26/05/2020</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0FE190-6E0D-45DF-AADA-A4068149D260}" type="slidenum">
              <a:rPr lang="es-CO" smtClean="0"/>
              <a:t>‹Nº›</a:t>
            </a:fld>
            <a:endParaRPr lang="es-CO"/>
          </a:p>
        </p:txBody>
      </p:sp>
    </p:spTree>
    <p:extLst>
      <p:ext uri="{BB962C8B-B14F-4D97-AF65-F5344CB8AC3E}">
        <p14:creationId xmlns:p14="http://schemas.microsoft.com/office/powerpoint/2010/main" val="2001535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56B0AF1-3512-4220-BF81-87715E09D46D}" type="slidenum">
              <a:rPr lang="es-ES" smtClean="0"/>
              <a:t>76</a:t>
            </a:fld>
            <a:endParaRPr lang="es-ES" dirty="0"/>
          </a:p>
        </p:txBody>
      </p:sp>
    </p:spTree>
    <p:extLst>
      <p:ext uri="{BB962C8B-B14F-4D97-AF65-F5344CB8AC3E}">
        <p14:creationId xmlns:p14="http://schemas.microsoft.com/office/powerpoint/2010/main" val="12576710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56B0AF1-3512-4220-BF81-87715E09D46D}" type="slidenum">
              <a:rPr lang="es-ES" smtClean="0"/>
              <a:t>77</a:t>
            </a:fld>
            <a:endParaRPr lang="es-ES" dirty="0"/>
          </a:p>
        </p:txBody>
      </p:sp>
    </p:spTree>
    <p:extLst>
      <p:ext uri="{BB962C8B-B14F-4D97-AF65-F5344CB8AC3E}">
        <p14:creationId xmlns:p14="http://schemas.microsoft.com/office/powerpoint/2010/main" val="25312386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56B0AF1-3512-4220-BF81-87715E09D46D}" type="slidenum">
              <a:rPr lang="es-ES" smtClean="0"/>
              <a:t>78</a:t>
            </a:fld>
            <a:endParaRPr lang="es-ES" dirty="0"/>
          </a:p>
        </p:txBody>
      </p:sp>
    </p:spTree>
    <p:extLst>
      <p:ext uri="{BB962C8B-B14F-4D97-AF65-F5344CB8AC3E}">
        <p14:creationId xmlns:p14="http://schemas.microsoft.com/office/powerpoint/2010/main" val="10246570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56B0AF1-3512-4220-BF81-87715E09D46D}" type="slidenum">
              <a:rPr lang="es-ES" smtClean="0"/>
              <a:t>82</a:t>
            </a:fld>
            <a:endParaRPr lang="es-ES" dirty="0"/>
          </a:p>
        </p:txBody>
      </p:sp>
    </p:spTree>
    <p:extLst>
      <p:ext uri="{BB962C8B-B14F-4D97-AF65-F5344CB8AC3E}">
        <p14:creationId xmlns:p14="http://schemas.microsoft.com/office/powerpoint/2010/main" val="2604725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56B0AF1-3512-4220-BF81-87715E09D46D}" type="slidenum">
              <a:rPr lang="es-ES" smtClean="0"/>
              <a:t>83</a:t>
            </a:fld>
            <a:endParaRPr lang="es-ES" dirty="0"/>
          </a:p>
        </p:txBody>
      </p:sp>
    </p:spTree>
    <p:extLst>
      <p:ext uri="{BB962C8B-B14F-4D97-AF65-F5344CB8AC3E}">
        <p14:creationId xmlns:p14="http://schemas.microsoft.com/office/powerpoint/2010/main" val="32702935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56B0AF1-3512-4220-BF81-87715E09D46D}" type="slidenum">
              <a:rPr lang="es-ES" smtClean="0"/>
              <a:t>84</a:t>
            </a:fld>
            <a:endParaRPr lang="es-ES" dirty="0"/>
          </a:p>
        </p:txBody>
      </p:sp>
    </p:spTree>
    <p:extLst>
      <p:ext uri="{BB962C8B-B14F-4D97-AF65-F5344CB8AC3E}">
        <p14:creationId xmlns:p14="http://schemas.microsoft.com/office/powerpoint/2010/main" val="29811384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56B0AF1-3512-4220-BF81-87715E09D46D}" type="slidenum">
              <a:rPr lang="es-ES" smtClean="0"/>
              <a:t>85</a:t>
            </a:fld>
            <a:endParaRPr lang="es-ES" dirty="0"/>
          </a:p>
        </p:txBody>
      </p:sp>
    </p:spTree>
    <p:extLst>
      <p:ext uri="{BB962C8B-B14F-4D97-AF65-F5344CB8AC3E}">
        <p14:creationId xmlns:p14="http://schemas.microsoft.com/office/powerpoint/2010/main" val="25193473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256B0AF1-3512-4220-BF81-87715E09D46D}" type="slidenum">
              <a:rPr lang="es-ES" smtClean="0"/>
              <a:t>86</a:t>
            </a:fld>
            <a:endParaRPr lang="es-ES" dirty="0"/>
          </a:p>
        </p:txBody>
      </p:sp>
    </p:spTree>
    <p:extLst>
      <p:ext uri="{BB962C8B-B14F-4D97-AF65-F5344CB8AC3E}">
        <p14:creationId xmlns:p14="http://schemas.microsoft.com/office/powerpoint/2010/main" val="2760826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8C964E-0841-4A85-84C0-4E7DA9DC5C28}"/>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DC796974-EFC4-4F93-8E97-3E63DC6B22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DF6B6BC3-4C27-4C90-BAB1-341ADD31CA6D}"/>
              </a:ext>
            </a:extLst>
          </p:cNvPr>
          <p:cNvSpPr>
            <a:spLocks noGrp="1"/>
          </p:cNvSpPr>
          <p:nvPr>
            <p:ph type="dt" sz="half" idx="10"/>
          </p:nvPr>
        </p:nvSpPr>
        <p:spPr/>
        <p:txBody>
          <a:bodyPr/>
          <a:lstStyle/>
          <a:p>
            <a:fld id="{83FEBEB7-25AB-664A-96B3-95BD3AB0599F}" type="datetimeFigureOut">
              <a:rPr lang="es-ES" smtClean="0"/>
              <a:t>26/05/2020</a:t>
            </a:fld>
            <a:endParaRPr lang="es-ES"/>
          </a:p>
        </p:txBody>
      </p:sp>
      <p:sp>
        <p:nvSpPr>
          <p:cNvPr id="5" name="Marcador de pie de página 4">
            <a:extLst>
              <a:ext uri="{FF2B5EF4-FFF2-40B4-BE49-F238E27FC236}">
                <a16:creationId xmlns:a16="http://schemas.microsoft.com/office/drawing/2014/main" id="{B146EF15-88C2-498A-912D-BF756C917CA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86C2905-BA2D-4BA1-81D3-E27E21BE3884}"/>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276988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25FA34-F2C3-4B6C-9C1B-B02B7A632135}"/>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DD1BBF85-507A-4352-B925-F05680D6DAD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44F38FC0-E53D-4A5A-A8DB-4BE08A128887}"/>
              </a:ext>
            </a:extLst>
          </p:cNvPr>
          <p:cNvSpPr>
            <a:spLocks noGrp="1"/>
          </p:cNvSpPr>
          <p:nvPr>
            <p:ph type="dt" sz="half" idx="10"/>
          </p:nvPr>
        </p:nvSpPr>
        <p:spPr/>
        <p:txBody>
          <a:bodyPr/>
          <a:lstStyle/>
          <a:p>
            <a:fld id="{83FEBEB7-25AB-664A-96B3-95BD3AB0599F}" type="datetimeFigureOut">
              <a:rPr lang="es-ES" smtClean="0"/>
              <a:t>26/05/2020</a:t>
            </a:fld>
            <a:endParaRPr lang="es-ES"/>
          </a:p>
        </p:txBody>
      </p:sp>
      <p:sp>
        <p:nvSpPr>
          <p:cNvPr id="5" name="Marcador de pie de página 4">
            <a:extLst>
              <a:ext uri="{FF2B5EF4-FFF2-40B4-BE49-F238E27FC236}">
                <a16:creationId xmlns:a16="http://schemas.microsoft.com/office/drawing/2014/main" id="{C7B168EE-8772-42B6-8BF5-5CD87C7ACC6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083CA4D-FABC-4C10-9287-E29353EA71D6}"/>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68018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9CAE42-0AB0-48E3-B7FD-4527C69A3BDB}"/>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9B4F8A38-832B-4437-848F-6698EE3C9F6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8C9ABBA-074F-43D3-A8BA-CD7F43F1B271}"/>
              </a:ext>
            </a:extLst>
          </p:cNvPr>
          <p:cNvSpPr>
            <a:spLocks noGrp="1"/>
          </p:cNvSpPr>
          <p:nvPr>
            <p:ph type="dt" sz="half" idx="10"/>
          </p:nvPr>
        </p:nvSpPr>
        <p:spPr/>
        <p:txBody>
          <a:bodyPr/>
          <a:lstStyle/>
          <a:p>
            <a:fld id="{83FEBEB7-25AB-664A-96B3-95BD3AB0599F}" type="datetimeFigureOut">
              <a:rPr lang="es-ES" smtClean="0"/>
              <a:t>26/05/2020</a:t>
            </a:fld>
            <a:endParaRPr lang="es-ES"/>
          </a:p>
        </p:txBody>
      </p:sp>
      <p:sp>
        <p:nvSpPr>
          <p:cNvPr id="5" name="Marcador de pie de página 4">
            <a:extLst>
              <a:ext uri="{FF2B5EF4-FFF2-40B4-BE49-F238E27FC236}">
                <a16:creationId xmlns:a16="http://schemas.microsoft.com/office/drawing/2014/main" id="{E1D35823-DA96-4A2C-8BBA-C0311EE6E26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846035F-477B-4B53-AA20-CCC2D4F90F96}"/>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921698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161574-86AA-4E86-B34D-06BC838EF044}"/>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5B6C37D1-C69D-4833-A38B-E3A4322F979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0F94F80A-8E67-44A0-8D1B-FE27A63F1099}"/>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B891D9A4-6B25-438C-99FB-44455B7B0898}"/>
              </a:ext>
            </a:extLst>
          </p:cNvPr>
          <p:cNvSpPr>
            <a:spLocks noGrp="1"/>
          </p:cNvSpPr>
          <p:nvPr>
            <p:ph type="dt" sz="half" idx="10"/>
          </p:nvPr>
        </p:nvSpPr>
        <p:spPr/>
        <p:txBody>
          <a:bodyPr/>
          <a:lstStyle/>
          <a:p>
            <a:fld id="{83FEBEB7-25AB-664A-96B3-95BD3AB0599F}" type="datetimeFigureOut">
              <a:rPr lang="es-ES" smtClean="0"/>
              <a:t>26/05/2020</a:t>
            </a:fld>
            <a:endParaRPr lang="es-ES"/>
          </a:p>
        </p:txBody>
      </p:sp>
      <p:sp>
        <p:nvSpPr>
          <p:cNvPr id="6" name="Marcador de pie de página 5">
            <a:extLst>
              <a:ext uri="{FF2B5EF4-FFF2-40B4-BE49-F238E27FC236}">
                <a16:creationId xmlns:a16="http://schemas.microsoft.com/office/drawing/2014/main" id="{213C8731-97A3-4677-83C2-205A4568FF9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CE9E624-8C8C-401C-8D07-A75EBD786A08}"/>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970797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64555AE-A6AF-47C7-A437-936EAED43DA0}"/>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2BE9C469-5785-4A06-9064-DCA11092C1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24E4EB32-AC2C-4087-BBD3-B873BDB4ABA9}"/>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087DA4E6-D7A8-4C0A-B8F1-D06FD063C4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7B5EDFD-E02C-4D80-81B4-363A135E815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93C5667A-E9B8-470A-A321-2F71E4F48CDE}"/>
              </a:ext>
            </a:extLst>
          </p:cNvPr>
          <p:cNvSpPr>
            <a:spLocks noGrp="1"/>
          </p:cNvSpPr>
          <p:nvPr>
            <p:ph type="dt" sz="half" idx="10"/>
          </p:nvPr>
        </p:nvSpPr>
        <p:spPr/>
        <p:txBody>
          <a:bodyPr/>
          <a:lstStyle/>
          <a:p>
            <a:fld id="{83FEBEB7-25AB-664A-96B3-95BD3AB0599F}" type="datetimeFigureOut">
              <a:rPr lang="es-ES" smtClean="0"/>
              <a:t>26/05/2020</a:t>
            </a:fld>
            <a:endParaRPr lang="es-ES"/>
          </a:p>
        </p:txBody>
      </p:sp>
      <p:sp>
        <p:nvSpPr>
          <p:cNvPr id="8" name="Marcador de pie de página 7">
            <a:extLst>
              <a:ext uri="{FF2B5EF4-FFF2-40B4-BE49-F238E27FC236}">
                <a16:creationId xmlns:a16="http://schemas.microsoft.com/office/drawing/2014/main" id="{271F16BC-8343-4CB9-8E98-BC24C7331419}"/>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BF2355D2-185F-48E3-9CBB-4E6DFE3BA468}"/>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1875882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1898CF-D4FD-4198-BB03-03AFFF9B4D81}"/>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FC770590-2F79-4752-B0C3-F3F34FED5B48}"/>
              </a:ext>
            </a:extLst>
          </p:cNvPr>
          <p:cNvSpPr>
            <a:spLocks noGrp="1"/>
          </p:cNvSpPr>
          <p:nvPr>
            <p:ph type="dt" sz="half" idx="10"/>
          </p:nvPr>
        </p:nvSpPr>
        <p:spPr/>
        <p:txBody>
          <a:bodyPr/>
          <a:lstStyle/>
          <a:p>
            <a:fld id="{83FEBEB7-25AB-664A-96B3-95BD3AB0599F}" type="datetimeFigureOut">
              <a:rPr lang="es-ES" smtClean="0"/>
              <a:t>26/05/2020</a:t>
            </a:fld>
            <a:endParaRPr lang="es-ES"/>
          </a:p>
        </p:txBody>
      </p:sp>
      <p:sp>
        <p:nvSpPr>
          <p:cNvPr id="4" name="Marcador de pie de página 3">
            <a:extLst>
              <a:ext uri="{FF2B5EF4-FFF2-40B4-BE49-F238E27FC236}">
                <a16:creationId xmlns:a16="http://schemas.microsoft.com/office/drawing/2014/main" id="{8BDB13DE-7959-478E-91FF-0186A17A2FCE}"/>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FAE06CDC-A7CB-4AF8-81D5-A669600C0B7F}"/>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515088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39918F8A-0EAC-491F-839F-A7EBE594EC2F}"/>
              </a:ext>
            </a:extLst>
          </p:cNvPr>
          <p:cNvSpPr>
            <a:spLocks noGrp="1"/>
          </p:cNvSpPr>
          <p:nvPr>
            <p:ph type="dt" sz="half" idx="10"/>
          </p:nvPr>
        </p:nvSpPr>
        <p:spPr/>
        <p:txBody>
          <a:bodyPr/>
          <a:lstStyle/>
          <a:p>
            <a:fld id="{83FEBEB7-25AB-664A-96B3-95BD3AB0599F}" type="datetimeFigureOut">
              <a:rPr lang="es-ES" smtClean="0"/>
              <a:t>26/05/2020</a:t>
            </a:fld>
            <a:endParaRPr lang="es-ES"/>
          </a:p>
        </p:txBody>
      </p:sp>
      <p:sp>
        <p:nvSpPr>
          <p:cNvPr id="3" name="Marcador de pie de página 2">
            <a:extLst>
              <a:ext uri="{FF2B5EF4-FFF2-40B4-BE49-F238E27FC236}">
                <a16:creationId xmlns:a16="http://schemas.microsoft.com/office/drawing/2014/main" id="{FD8B831F-28E5-4B80-82B1-6F24A1728754}"/>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F1F4F1D0-41C5-49E0-8D96-6FE484B4228D}"/>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975046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1A68A07-CD1D-4214-81F2-941E4EAC188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21084C28-2EB1-4C89-A286-9240D43C99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24E1D67A-AA9D-47FC-99D9-9F944DACCE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FF20CB4-4F68-4337-B8AD-7329FD156979}"/>
              </a:ext>
            </a:extLst>
          </p:cNvPr>
          <p:cNvSpPr>
            <a:spLocks noGrp="1"/>
          </p:cNvSpPr>
          <p:nvPr>
            <p:ph type="dt" sz="half" idx="10"/>
          </p:nvPr>
        </p:nvSpPr>
        <p:spPr/>
        <p:txBody>
          <a:bodyPr/>
          <a:lstStyle/>
          <a:p>
            <a:fld id="{83FEBEB7-25AB-664A-96B3-95BD3AB0599F}" type="datetimeFigureOut">
              <a:rPr lang="es-ES" smtClean="0"/>
              <a:t>26/05/2020</a:t>
            </a:fld>
            <a:endParaRPr lang="es-ES"/>
          </a:p>
        </p:txBody>
      </p:sp>
      <p:sp>
        <p:nvSpPr>
          <p:cNvPr id="6" name="Marcador de pie de página 5">
            <a:extLst>
              <a:ext uri="{FF2B5EF4-FFF2-40B4-BE49-F238E27FC236}">
                <a16:creationId xmlns:a16="http://schemas.microsoft.com/office/drawing/2014/main" id="{6ECCBD6A-7271-422A-8CF3-AE89B9F7AE5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7B659EB-DE08-4184-AC21-FB7DFD39AD2C}"/>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666829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16E9C6-538E-4605-B345-FADD984F02D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B8452C91-E005-486E-92D4-B5E87C0AD1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67E24297-111E-4BF8-927D-E56009EA5C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4CC0E73-2B1C-4792-8F97-19FA433CECD2}"/>
              </a:ext>
            </a:extLst>
          </p:cNvPr>
          <p:cNvSpPr>
            <a:spLocks noGrp="1"/>
          </p:cNvSpPr>
          <p:nvPr>
            <p:ph type="dt" sz="half" idx="10"/>
          </p:nvPr>
        </p:nvSpPr>
        <p:spPr/>
        <p:txBody>
          <a:bodyPr/>
          <a:lstStyle/>
          <a:p>
            <a:fld id="{83FEBEB7-25AB-664A-96B3-95BD3AB0599F}" type="datetimeFigureOut">
              <a:rPr lang="es-ES" smtClean="0"/>
              <a:t>26/05/2020</a:t>
            </a:fld>
            <a:endParaRPr lang="es-ES"/>
          </a:p>
        </p:txBody>
      </p:sp>
      <p:sp>
        <p:nvSpPr>
          <p:cNvPr id="6" name="Marcador de pie de página 5">
            <a:extLst>
              <a:ext uri="{FF2B5EF4-FFF2-40B4-BE49-F238E27FC236}">
                <a16:creationId xmlns:a16="http://schemas.microsoft.com/office/drawing/2014/main" id="{9CAC7FF5-B66C-481B-A253-E6CDAE9E69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08F1B6E-FB0E-4A0D-AB13-60A5EF62FB3F}"/>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6049976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B7C7B6-083F-4D28-B98F-D69B2A938244}"/>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F5401DEE-DA08-4503-9BA6-51460B0A421A}"/>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EA5B805C-2A37-4D48-976E-6BD45ED121DF}"/>
              </a:ext>
            </a:extLst>
          </p:cNvPr>
          <p:cNvSpPr>
            <a:spLocks noGrp="1"/>
          </p:cNvSpPr>
          <p:nvPr>
            <p:ph type="dt" sz="half" idx="10"/>
          </p:nvPr>
        </p:nvSpPr>
        <p:spPr/>
        <p:txBody>
          <a:bodyPr/>
          <a:lstStyle/>
          <a:p>
            <a:fld id="{83FEBEB7-25AB-664A-96B3-95BD3AB0599F}" type="datetimeFigureOut">
              <a:rPr lang="es-ES" smtClean="0"/>
              <a:t>26/05/2020</a:t>
            </a:fld>
            <a:endParaRPr lang="es-ES"/>
          </a:p>
        </p:txBody>
      </p:sp>
      <p:sp>
        <p:nvSpPr>
          <p:cNvPr id="5" name="Marcador de pie de página 4">
            <a:extLst>
              <a:ext uri="{FF2B5EF4-FFF2-40B4-BE49-F238E27FC236}">
                <a16:creationId xmlns:a16="http://schemas.microsoft.com/office/drawing/2014/main" id="{9B9D250D-8CBA-4C60-97A7-DB3852425A0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0903C69-F765-4E0C-9BE8-662765B346BF}"/>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9278462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4B25FB1-8472-4C1A-8636-8049DB71382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71E95A7C-A197-4932-9B9F-13085BB6E5AA}"/>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30ABB7E8-4E1A-432F-A094-273DC02DA78F}"/>
              </a:ext>
            </a:extLst>
          </p:cNvPr>
          <p:cNvSpPr>
            <a:spLocks noGrp="1"/>
          </p:cNvSpPr>
          <p:nvPr>
            <p:ph type="dt" sz="half" idx="10"/>
          </p:nvPr>
        </p:nvSpPr>
        <p:spPr/>
        <p:txBody>
          <a:bodyPr/>
          <a:lstStyle/>
          <a:p>
            <a:fld id="{83FEBEB7-25AB-664A-96B3-95BD3AB0599F}" type="datetimeFigureOut">
              <a:rPr lang="es-ES" smtClean="0"/>
              <a:t>26/05/2020</a:t>
            </a:fld>
            <a:endParaRPr lang="es-ES"/>
          </a:p>
        </p:txBody>
      </p:sp>
      <p:sp>
        <p:nvSpPr>
          <p:cNvPr id="5" name="Marcador de pie de página 4">
            <a:extLst>
              <a:ext uri="{FF2B5EF4-FFF2-40B4-BE49-F238E27FC236}">
                <a16:creationId xmlns:a16="http://schemas.microsoft.com/office/drawing/2014/main" id="{C414C0C1-F695-40C5-B998-E5B1796060E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86049EC-975B-4A0C-92C0-997A367B17C0}"/>
              </a:ext>
            </a:extLst>
          </p:cNvPr>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551341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AFA26AC4-8720-4199-9FEB-B8F2224CDF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F0AB5086-09B6-4B22-8D58-98688DE648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3BE680C4-D926-442A-8387-D2BAFF2EE3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26/05/2020</a:t>
            </a:fld>
            <a:endParaRPr lang="es-ES"/>
          </a:p>
        </p:txBody>
      </p:sp>
      <p:sp>
        <p:nvSpPr>
          <p:cNvPr id="5" name="Marcador de pie de página 4">
            <a:extLst>
              <a:ext uri="{FF2B5EF4-FFF2-40B4-BE49-F238E27FC236}">
                <a16:creationId xmlns:a16="http://schemas.microsoft.com/office/drawing/2014/main" id="{9C3ECDB8-B226-45F1-BE41-9BB032BF74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233273CA-64BB-4933-ABC7-241CF8F9B36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1432763780"/>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slide" Target="slide8.xml"/><Relationship Id="rId7" Type="http://schemas.openxmlformats.org/officeDocument/2006/relationships/image" Target="../media/image6.png"/><Relationship Id="rId2" Type="http://schemas.openxmlformats.org/officeDocument/2006/relationships/slide" Target="slide7.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slide" Target="slide9.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slide" Target="slide1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slide" Target="slide14.xml"/></Relationships>
</file>

<file path=ppt/slides/_rels/slide7.xml.rels><?xml version="1.0" encoding="UTF-8" standalone="yes"?>
<Relationships xmlns="http://schemas.openxmlformats.org/package/2006/relationships"><Relationship Id="rId3" Type="http://schemas.openxmlformats.org/officeDocument/2006/relationships/slide" Target="slide17.xml"/><Relationship Id="rId7" Type="http://schemas.openxmlformats.org/officeDocument/2006/relationships/image" Target="../media/image6.png"/><Relationship Id="rId2" Type="http://schemas.openxmlformats.org/officeDocument/2006/relationships/slide" Target="slide16.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slide" Target="slide21.xml"/><Relationship Id="rId4" Type="http://schemas.openxmlformats.org/officeDocument/2006/relationships/slide" Target="slide20.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8.emf"/><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5.png"/><Relationship Id="rId5" Type="http://schemas.openxmlformats.org/officeDocument/2006/relationships/image" Target="../media/image9.emf"/><Relationship Id="rId4" Type="http://schemas.openxmlformats.org/officeDocument/2006/relationships/package" Target="../embeddings/Microsoft_Excel_Worksheet1.xlsx"/></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7"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5.png"/><Relationship Id="rId5" Type="http://schemas.openxmlformats.org/officeDocument/2006/relationships/image" Target="../media/image10.emf"/><Relationship Id="rId4" Type="http://schemas.openxmlformats.org/officeDocument/2006/relationships/package" Target="../embeddings/Microsoft_Excel_Worksheet3.xlsx"/></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9.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package" Target="../embeddings/Microsoft_Excel_Worksheet8.xlsx"/><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chart" Target="../charts/chart11.xml"/><Relationship Id="rId5" Type="http://schemas.openxmlformats.org/officeDocument/2006/relationships/chart" Target="../charts/chart10.xml"/><Relationship Id="rId4" Type="http://schemas.openxmlformats.org/officeDocument/2006/relationships/image" Target="../media/image14.emf"/></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package" Target="../embeddings/Microsoft_Excel_Worksheet11.xlsx"/><Relationship Id="rId7"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image" Target="../media/image5.png"/><Relationship Id="rId5" Type="http://schemas.openxmlformats.org/officeDocument/2006/relationships/chart" Target="../charts/chart12.xml"/><Relationship Id="rId4" Type="http://schemas.openxmlformats.org/officeDocument/2006/relationships/image" Target="../media/image15.emf"/></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Layout" Target="../diagrams/layout1.xml"/><Relationship Id="rId7" Type="http://schemas.openxmlformats.org/officeDocument/2006/relationships/image" Target="../media/image5.pn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Layout" Target="../diagrams/layout2.xml"/><Relationship Id="rId7" Type="http://schemas.openxmlformats.org/officeDocument/2006/relationships/image" Target="../media/image5.png"/><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 Id="rId5" Type="http://schemas.openxmlformats.org/officeDocument/2006/relationships/image" Target="../media/image20.jpeg"/><Relationship Id="rId4" Type="http://schemas.openxmlformats.org/officeDocument/2006/relationships/image" Target="../media/image19.png"/></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 Id="rId4" Type="http://schemas.openxmlformats.org/officeDocument/2006/relationships/image" Target="../media/image21.jpeg"/></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5.png"/><Relationship Id="rId2"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 Id="rId4" Type="http://schemas.openxmlformats.org/officeDocument/2006/relationships/image" Target="../media/image26.emf"/></Relationships>
</file>

<file path=ppt/slides/_rels/slide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 Id="rId4" Type="http://schemas.openxmlformats.org/officeDocument/2006/relationships/image" Target="../media/image27.emf"/></Relationships>
</file>

<file path=ppt/slides/_rels/slide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 Id="rId4" Type="http://schemas.openxmlformats.org/officeDocument/2006/relationships/image" Target="../media/image28.emf"/></Relationships>
</file>

<file path=ppt/slides/_rels/slide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5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5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30.png"/></Relationships>
</file>

<file path=ppt/slides/_rels/slide6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6.png"/><Relationship Id="rId7" Type="http://schemas.openxmlformats.org/officeDocument/2006/relationships/diagramColors" Target="../diagrams/colors3.xml"/><Relationship Id="rId2"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33.png"/></Relationships>
</file>

<file path=ppt/slides/_rels/slide6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7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 Id="rId5" Type="http://schemas.openxmlformats.org/officeDocument/2006/relationships/image" Target="../media/image33.png"/><Relationship Id="rId4" Type="http://schemas.openxmlformats.org/officeDocument/2006/relationships/image" Target="../media/image34.jpeg"/></Relationships>
</file>

<file path=ppt/slides/_rels/slide71.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6.png"/><Relationship Id="rId7" Type="http://schemas.openxmlformats.org/officeDocument/2006/relationships/diagramColors" Target="../diagrams/colors4.xml"/><Relationship Id="rId2"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image" Target="../media/image33.png"/></Relationships>
</file>

<file path=ppt/slides/_rels/slide7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 Id="rId5" Type="http://schemas.openxmlformats.org/officeDocument/2006/relationships/image" Target="../media/image33.png"/><Relationship Id="rId4" Type="http://schemas.openxmlformats.org/officeDocument/2006/relationships/image" Target="../media/image35.emf"/></Relationships>
</file>

<file path=ppt/slides/_rels/slide73.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7.png"/><Relationship Id="rId7" Type="http://schemas.openxmlformats.org/officeDocument/2006/relationships/diagramColors" Target="../diagrams/colors5.xml"/><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 Id="rId9" Type="http://schemas.openxmlformats.org/officeDocument/2006/relationships/image" Target="../media/image33.png"/></Relationships>
</file>

<file path=ppt/slides/_rels/slide7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76.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diagramColors" Target="../diagrams/colors7.xml"/><Relationship Id="rId3" Type="http://schemas.openxmlformats.org/officeDocument/2006/relationships/diagramData" Target="../diagrams/data6.xml"/><Relationship Id="rId7" Type="http://schemas.microsoft.com/office/2007/relationships/diagramDrawing" Target="../diagrams/drawing6.xml"/><Relationship Id="rId12" Type="http://schemas.openxmlformats.org/officeDocument/2006/relationships/diagramQuickStyle" Target="../diagrams/quickStyle7.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6.xml"/><Relationship Id="rId11" Type="http://schemas.openxmlformats.org/officeDocument/2006/relationships/diagramLayout" Target="../diagrams/layout7.xml"/><Relationship Id="rId5" Type="http://schemas.openxmlformats.org/officeDocument/2006/relationships/diagramQuickStyle" Target="../diagrams/quickStyle6.xml"/><Relationship Id="rId15" Type="http://schemas.openxmlformats.org/officeDocument/2006/relationships/image" Target="../media/image33.png"/><Relationship Id="rId10" Type="http://schemas.openxmlformats.org/officeDocument/2006/relationships/diagramData" Target="../diagrams/data7.xml"/><Relationship Id="rId4" Type="http://schemas.openxmlformats.org/officeDocument/2006/relationships/diagramLayout" Target="../diagrams/layout6.xml"/><Relationship Id="rId9" Type="http://schemas.openxmlformats.org/officeDocument/2006/relationships/image" Target="../media/image17.png"/><Relationship Id="rId14" Type="http://schemas.microsoft.com/office/2007/relationships/diagramDrawing" Target="../diagrams/drawing7.xml"/></Relationships>
</file>

<file path=ppt/slides/_rels/slide7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17.png"/></Relationships>
</file>

<file path=ppt/slides/_rels/slide7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17.png"/></Relationships>
</file>

<file path=ppt/slides/_rels/slide79.xml.rels><?xml version="1.0" encoding="UTF-8" standalone="yes"?>
<Relationships xmlns="http://schemas.openxmlformats.org/package/2006/relationships"><Relationship Id="rId8" Type="http://schemas.microsoft.com/office/2007/relationships/diagramDrawing" Target="../diagrams/drawing8.xml"/><Relationship Id="rId13" Type="http://schemas.openxmlformats.org/officeDocument/2006/relationships/image" Target="../media/image6.png"/><Relationship Id="rId3" Type="http://schemas.openxmlformats.org/officeDocument/2006/relationships/image" Target="../media/image61.svg"/><Relationship Id="rId7" Type="http://schemas.openxmlformats.org/officeDocument/2006/relationships/diagramColors" Target="../diagrams/colors8.xml"/><Relationship Id="rId12" Type="http://schemas.openxmlformats.org/officeDocument/2006/relationships/image" Target="../media/image65.svg"/><Relationship Id="rId2" Type="http://schemas.openxmlformats.org/officeDocument/2006/relationships/image" Target="../media/image60.png"/><Relationship Id="rId1" Type="http://schemas.openxmlformats.org/officeDocument/2006/relationships/slideLayout" Target="../slideLayouts/slideLayout1.xml"/><Relationship Id="rId6" Type="http://schemas.openxmlformats.org/officeDocument/2006/relationships/diagramQuickStyle" Target="../diagrams/quickStyle8.xml"/><Relationship Id="rId11" Type="http://schemas.openxmlformats.org/officeDocument/2006/relationships/image" Target="../media/image64.png"/><Relationship Id="rId5" Type="http://schemas.openxmlformats.org/officeDocument/2006/relationships/diagramLayout" Target="../diagrams/layout8.xml"/><Relationship Id="rId15" Type="http://schemas.openxmlformats.org/officeDocument/2006/relationships/image" Target="../media/image33.png"/><Relationship Id="rId10" Type="http://schemas.openxmlformats.org/officeDocument/2006/relationships/image" Target="../media/image63.svg"/><Relationship Id="rId4" Type="http://schemas.openxmlformats.org/officeDocument/2006/relationships/diagramData" Target="../diagrams/data8.xml"/><Relationship Id="rId9" Type="http://schemas.openxmlformats.org/officeDocument/2006/relationships/image" Target="../media/image62.png"/><Relationship Id="rId14" Type="http://schemas.openxmlformats.org/officeDocument/2006/relationships/image" Target="../media/image17.png"/></Relationships>
</file>

<file path=ppt/slides/_rels/slide80.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png"/><Relationship Id="rId7" Type="http://schemas.openxmlformats.org/officeDocument/2006/relationships/image" Target="../media/image6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33.png"/><Relationship Id="rId4" Type="http://schemas.openxmlformats.org/officeDocument/2006/relationships/image" Target="../media/image66.png"/><Relationship Id="rId9" Type="http://schemas.openxmlformats.org/officeDocument/2006/relationships/image" Target="../media/image70.png"/></Relationships>
</file>

<file path=ppt/slides/_rels/slide81.xml.rels><?xml version="1.0" encoding="UTF-8" standalone="yes"?>
<Relationships xmlns="http://schemas.openxmlformats.org/package/2006/relationships"><Relationship Id="rId8" Type="http://schemas.openxmlformats.org/officeDocument/2006/relationships/image" Target="../media/image72.svg"/><Relationship Id="rId13" Type="http://schemas.openxmlformats.org/officeDocument/2006/relationships/image" Target="../media/image6.png"/><Relationship Id="rId3" Type="http://schemas.openxmlformats.org/officeDocument/2006/relationships/diagramLayout" Target="../diagrams/layout9.xml"/><Relationship Id="rId7" Type="http://schemas.openxmlformats.org/officeDocument/2006/relationships/image" Target="../media/image71.png"/><Relationship Id="rId12" Type="http://schemas.openxmlformats.org/officeDocument/2006/relationships/image" Target="../media/image76.svg"/><Relationship Id="rId2" Type="http://schemas.openxmlformats.org/officeDocument/2006/relationships/diagramData" Target="../diagrams/data9.xml"/><Relationship Id="rId1" Type="http://schemas.openxmlformats.org/officeDocument/2006/relationships/slideLayout" Target="../slideLayouts/slideLayout1.xml"/><Relationship Id="rId6" Type="http://schemas.microsoft.com/office/2007/relationships/diagramDrawing" Target="../diagrams/drawing9.xml"/><Relationship Id="rId11" Type="http://schemas.openxmlformats.org/officeDocument/2006/relationships/image" Target="../media/image75.png"/><Relationship Id="rId5" Type="http://schemas.openxmlformats.org/officeDocument/2006/relationships/diagramColors" Target="../diagrams/colors9.xml"/><Relationship Id="rId15" Type="http://schemas.openxmlformats.org/officeDocument/2006/relationships/image" Target="../media/image33.png"/><Relationship Id="rId10" Type="http://schemas.openxmlformats.org/officeDocument/2006/relationships/image" Target="../media/image74.svg"/><Relationship Id="rId4" Type="http://schemas.openxmlformats.org/officeDocument/2006/relationships/diagramQuickStyle" Target="../diagrams/quickStyle9.xml"/><Relationship Id="rId9" Type="http://schemas.openxmlformats.org/officeDocument/2006/relationships/image" Target="../media/image73.png"/><Relationship Id="rId14" Type="http://schemas.openxmlformats.org/officeDocument/2006/relationships/image" Target="../media/image17.png"/></Relationships>
</file>

<file path=ppt/slides/_rels/slide82.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diagramColors" Target="../diagrams/colors11.xml"/><Relationship Id="rId3" Type="http://schemas.openxmlformats.org/officeDocument/2006/relationships/diagramData" Target="../diagrams/data10.xml"/><Relationship Id="rId7" Type="http://schemas.microsoft.com/office/2007/relationships/diagramDrawing" Target="../diagrams/drawing10.xml"/><Relationship Id="rId12" Type="http://schemas.openxmlformats.org/officeDocument/2006/relationships/diagramQuickStyle" Target="../diagrams/quickStyle11.xml"/><Relationship Id="rId2" Type="http://schemas.openxmlformats.org/officeDocument/2006/relationships/notesSlide" Target="../notesSlides/notesSlide4.xml"/><Relationship Id="rId16" Type="http://schemas.openxmlformats.org/officeDocument/2006/relationships/image" Target="../media/image77.png"/><Relationship Id="rId1" Type="http://schemas.openxmlformats.org/officeDocument/2006/relationships/slideLayout" Target="../slideLayouts/slideLayout2.xml"/><Relationship Id="rId6" Type="http://schemas.openxmlformats.org/officeDocument/2006/relationships/diagramColors" Target="../diagrams/colors10.xml"/><Relationship Id="rId11" Type="http://schemas.openxmlformats.org/officeDocument/2006/relationships/diagramLayout" Target="../diagrams/layout11.xml"/><Relationship Id="rId5" Type="http://schemas.openxmlformats.org/officeDocument/2006/relationships/diagramQuickStyle" Target="../diagrams/quickStyle10.xml"/><Relationship Id="rId15" Type="http://schemas.openxmlformats.org/officeDocument/2006/relationships/image" Target="../media/image33.png"/><Relationship Id="rId10" Type="http://schemas.openxmlformats.org/officeDocument/2006/relationships/diagramData" Target="../diagrams/data11.xml"/><Relationship Id="rId4" Type="http://schemas.openxmlformats.org/officeDocument/2006/relationships/diagramLayout" Target="../diagrams/layout10.xml"/><Relationship Id="rId9" Type="http://schemas.openxmlformats.org/officeDocument/2006/relationships/image" Target="../media/image17.png"/><Relationship Id="rId14" Type="http://schemas.microsoft.com/office/2007/relationships/diagramDrawing" Target="../diagrams/drawing11.xml"/></Relationships>
</file>

<file path=ppt/slides/_rels/slide83.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diagramColors" Target="../diagrams/colors13.xml"/><Relationship Id="rId3" Type="http://schemas.openxmlformats.org/officeDocument/2006/relationships/diagramData" Target="../diagrams/data12.xml"/><Relationship Id="rId7" Type="http://schemas.microsoft.com/office/2007/relationships/diagramDrawing" Target="../diagrams/drawing12.xml"/><Relationship Id="rId12" Type="http://schemas.openxmlformats.org/officeDocument/2006/relationships/diagramQuickStyle" Target="../diagrams/quickStyle13.xml"/><Relationship Id="rId2" Type="http://schemas.openxmlformats.org/officeDocument/2006/relationships/notesSlide" Target="../notesSlides/notesSlide5.xml"/><Relationship Id="rId16" Type="http://schemas.openxmlformats.org/officeDocument/2006/relationships/image" Target="../media/image78.png"/><Relationship Id="rId1" Type="http://schemas.openxmlformats.org/officeDocument/2006/relationships/slideLayout" Target="../slideLayouts/slideLayout2.xml"/><Relationship Id="rId6" Type="http://schemas.openxmlformats.org/officeDocument/2006/relationships/diagramColors" Target="../diagrams/colors12.xml"/><Relationship Id="rId11" Type="http://schemas.openxmlformats.org/officeDocument/2006/relationships/diagramLayout" Target="../diagrams/layout13.xml"/><Relationship Id="rId5" Type="http://schemas.openxmlformats.org/officeDocument/2006/relationships/diagramQuickStyle" Target="../diagrams/quickStyle12.xml"/><Relationship Id="rId15" Type="http://schemas.openxmlformats.org/officeDocument/2006/relationships/image" Target="../media/image33.png"/><Relationship Id="rId10" Type="http://schemas.openxmlformats.org/officeDocument/2006/relationships/diagramData" Target="../diagrams/data13.xml"/><Relationship Id="rId4" Type="http://schemas.openxmlformats.org/officeDocument/2006/relationships/diagramLayout" Target="../diagrams/layout12.xml"/><Relationship Id="rId9" Type="http://schemas.openxmlformats.org/officeDocument/2006/relationships/image" Target="../media/image17.png"/><Relationship Id="rId14" Type="http://schemas.microsoft.com/office/2007/relationships/diagramDrawing" Target="../diagrams/drawing13.xml"/></Relationships>
</file>

<file path=ppt/slides/_rels/slide84.xml.rels><?xml version="1.0" encoding="UTF-8" standalone="yes"?>
<Relationships xmlns="http://schemas.openxmlformats.org/package/2006/relationships"><Relationship Id="rId8" Type="http://schemas.openxmlformats.org/officeDocument/2006/relationships/image" Target="cid:image027.jpg@01D6276E.FABC2B50" TargetMode="External"/><Relationship Id="rId13" Type="http://schemas.openxmlformats.org/officeDocument/2006/relationships/image" Target="../media/image86.gif"/><Relationship Id="rId3" Type="http://schemas.openxmlformats.org/officeDocument/2006/relationships/image" Target="../media/image6.png"/><Relationship Id="rId7" Type="http://schemas.openxmlformats.org/officeDocument/2006/relationships/image" Target="../media/image81.jpeg"/><Relationship Id="rId12" Type="http://schemas.openxmlformats.org/officeDocument/2006/relationships/image" Target="../media/image85.emf"/><Relationship Id="rId2" Type="http://schemas.openxmlformats.org/officeDocument/2006/relationships/notesSlide" Target="../notesSlides/notesSlide6.xml"/><Relationship Id="rId16"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80.jpeg"/><Relationship Id="rId11" Type="http://schemas.openxmlformats.org/officeDocument/2006/relationships/image" Target="../media/image84.emf"/><Relationship Id="rId5" Type="http://schemas.openxmlformats.org/officeDocument/2006/relationships/image" Target="../media/image79.jpeg"/><Relationship Id="rId15" Type="http://schemas.openxmlformats.org/officeDocument/2006/relationships/image" Target="../media/image88.png"/><Relationship Id="rId10" Type="http://schemas.openxmlformats.org/officeDocument/2006/relationships/image" Target="../media/image83.gif"/><Relationship Id="rId4" Type="http://schemas.openxmlformats.org/officeDocument/2006/relationships/image" Target="../media/image17.png"/><Relationship Id="rId9" Type="http://schemas.openxmlformats.org/officeDocument/2006/relationships/image" Target="../media/image82.gif"/><Relationship Id="rId14" Type="http://schemas.openxmlformats.org/officeDocument/2006/relationships/image" Target="../media/image87.emf"/></Relationships>
</file>

<file path=ppt/slides/_rels/slide85.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diagramColors" Target="../diagrams/colors15.xml"/><Relationship Id="rId3" Type="http://schemas.openxmlformats.org/officeDocument/2006/relationships/diagramData" Target="../diagrams/data14.xml"/><Relationship Id="rId7" Type="http://schemas.microsoft.com/office/2007/relationships/diagramDrawing" Target="../diagrams/drawing14.xml"/><Relationship Id="rId12" Type="http://schemas.openxmlformats.org/officeDocument/2006/relationships/diagramQuickStyle" Target="../diagrams/quickStyle15.xml"/><Relationship Id="rId2" Type="http://schemas.openxmlformats.org/officeDocument/2006/relationships/notesSlide" Target="../notesSlides/notesSlide7.xml"/><Relationship Id="rId16" Type="http://schemas.openxmlformats.org/officeDocument/2006/relationships/image" Target="../media/image89.png"/><Relationship Id="rId1" Type="http://schemas.openxmlformats.org/officeDocument/2006/relationships/slideLayout" Target="../slideLayouts/slideLayout2.xml"/><Relationship Id="rId6" Type="http://schemas.openxmlformats.org/officeDocument/2006/relationships/diagramColors" Target="../diagrams/colors14.xml"/><Relationship Id="rId11" Type="http://schemas.openxmlformats.org/officeDocument/2006/relationships/diagramLayout" Target="../diagrams/layout15.xml"/><Relationship Id="rId5" Type="http://schemas.openxmlformats.org/officeDocument/2006/relationships/diagramQuickStyle" Target="../diagrams/quickStyle14.xml"/><Relationship Id="rId15" Type="http://schemas.openxmlformats.org/officeDocument/2006/relationships/image" Target="../media/image33.png"/><Relationship Id="rId10" Type="http://schemas.openxmlformats.org/officeDocument/2006/relationships/diagramData" Target="../diagrams/data15.xml"/><Relationship Id="rId4" Type="http://schemas.openxmlformats.org/officeDocument/2006/relationships/diagramLayout" Target="../diagrams/layout14.xml"/><Relationship Id="rId9" Type="http://schemas.openxmlformats.org/officeDocument/2006/relationships/image" Target="../media/image17.png"/><Relationship Id="rId14" Type="http://schemas.microsoft.com/office/2007/relationships/diagramDrawing" Target="../diagrams/drawing15.xml"/></Relationships>
</file>

<file path=ppt/slides/_rels/slide86.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diagramColors" Target="../diagrams/colors17.xml"/><Relationship Id="rId3" Type="http://schemas.openxmlformats.org/officeDocument/2006/relationships/diagramData" Target="../diagrams/data16.xml"/><Relationship Id="rId7" Type="http://schemas.microsoft.com/office/2007/relationships/diagramDrawing" Target="../diagrams/drawing16.xml"/><Relationship Id="rId12" Type="http://schemas.openxmlformats.org/officeDocument/2006/relationships/diagramQuickStyle" Target="../diagrams/quickStyle17.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6.xml"/><Relationship Id="rId11" Type="http://schemas.openxmlformats.org/officeDocument/2006/relationships/diagramLayout" Target="../diagrams/layout17.xml"/><Relationship Id="rId5" Type="http://schemas.openxmlformats.org/officeDocument/2006/relationships/diagramQuickStyle" Target="../diagrams/quickStyle16.xml"/><Relationship Id="rId15" Type="http://schemas.openxmlformats.org/officeDocument/2006/relationships/image" Target="../media/image33.png"/><Relationship Id="rId10" Type="http://schemas.openxmlformats.org/officeDocument/2006/relationships/diagramData" Target="../diagrams/data17.xml"/><Relationship Id="rId4" Type="http://schemas.openxmlformats.org/officeDocument/2006/relationships/diagramLayout" Target="../diagrams/layout16.xml"/><Relationship Id="rId9" Type="http://schemas.openxmlformats.org/officeDocument/2006/relationships/image" Target="../media/image17.png"/><Relationship Id="rId14" Type="http://schemas.microsoft.com/office/2007/relationships/diagramDrawing" Target="../diagrams/drawing17.xml"/></Relationships>
</file>

<file path=ppt/slides/_rels/slide8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 Id="rId4" Type="http://schemas.openxmlformats.org/officeDocument/2006/relationships/chart" Target="../charts/chart13.xml"/></Relationships>
</file>

<file path=ppt/slides/_rels/slide8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6.png"/></Relationships>
</file>

<file path=ppt/slides/_rels/slide9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8" Type="http://schemas.microsoft.com/office/2007/relationships/diagramDrawing" Target="../diagrams/drawing18.xml"/><Relationship Id="rId3" Type="http://schemas.openxmlformats.org/officeDocument/2006/relationships/image" Target="../media/image6.png"/><Relationship Id="rId7" Type="http://schemas.openxmlformats.org/officeDocument/2006/relationships/diagramColors" Target="../diagrams/colors18.xml"/><Relationship Id="rId2"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diagramQuickStyle" Target="../diagrams/quickStyle18.xml"/><Relationship Id="rId5" Type="http://schemas.openxmlformats.org/officeDocument/2006/relationships/diagramLayout" Target="../diagrams/layout18.xml"/><Relationship Id="rId4" Type="http://schemas.openxmlformats.org/officeDocument/2006/relationships/diagramData" Target="../diagrams/data18.xml"/></Relationships>
</file>

<file path=ppt/slides/_rels/slide107.xml.rels><?xml version="1.0" encoding="UTF-8" standalone="yes"?>
<Relationships xmlns="http://schemas.openxmlformats.org/package/2006/relationships"><Relationship Id="rId8" Type="http://schemas.microsoft.com/office/2007/relationships/diagramDrawing" Target="../diagrams/drawing19.xml"/><Relationship Id="rId3" Type="http://schemas.openxmlformats.org/officeDocument/2006/relationships/image" Target="../media/image6.png"/><Relationship Id="rId7" Type="http://schemas.openxmlformats.org/officeDocument/2006/relationships/diagramColors" Target="../diagrams/colors19.xml"/><Relationship Id="rId2"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diagramQuickStyle" Target="../diagrams/quickStyle19.xml"/><Relationship Id="rId5" Type="http://schemas.openxmlformats.org/officeDocument/2006/relationships/diagramLayout" Target="../diagrams/layout19.xml"/><Relationship Id="rId4" Type="http://schemas.openxmlformats.org/officeDocument/2006/relationships/diagramData" Target="../diagrams/data19.xml"/></Relationships>
</file>

<file path=ppt/slides/_rels/slide108.xml.rels><?xml version="1.0" encoding="UTF-8" standalone="yes"?>
<Relationships xmlns="http://schemas.openxmlformats.org/package/2006/relationships"><Relationship Id="rId8" Type="http://schemas.microsoft.com/office/2007/relationships/diagramDrawing" Target="../diagrams/drawing20.xml"/><Relationship Id="rId13" Type="http://schemas.microsoft.com/office/2007/relationships/diagramDrawing" Target="../diagrams/drawing21.xml"/><Relationship Id="rId18" Type="http://schemas.microsoft.com/office/2007/relationships/diagramDrawing" Target="../diagrams/drawing22.xml"/><Relationship Id="rId3" Type="http://schemas.openxmlformats.org/officeDocument/2006/relationships/image" Target="../media/image6.png"/><Relationship Id="rId7" Type="http://schemas.openxmlformats.org/officeDocument/2006/relationships/diagramColors" Target="../diagrams/colors20.xml"/><Relationship Id="rId12" Type="http://schemas.openxmlformats.org/officeDocument/2006/relationships/diagramColors" Target="../diagrams/colors21.xml"/><Relationship Id="rId17" Type="http://schemas.openxmlformats.org/officeDocument/2006/relationships/diagramColors" Target="../diagrams/colors22.xml"/><Relationship Id="rId2" Type="http://schemas.openxmlformats.org/officeDocument/2006/relationships/image" Target="../media/image17.png"/><Relationship Id="rId16" Type="http://schemas.openxmlformats.org/officeDocument/2006/relationships/diagramQuickStyle" Target="../diagrams/quickStyle22.xml"/><Relationship Id="rId1" Type="http://schemas.openxmlformats.org/officeDocument/2006/relationships/slideLayout" Target="../slideLayouts/slideLayout1.xml"/><Relationship Id="rId6" Type="http://schemas.openxmlformats.org/officeDocument/2006/relationships/diagramQuickStyle" Target="../diagrams/quickStyle20.xml"/><Relationship Id="rId11" Type="http://schemas.openxmlformats.org/officeDocument/2006/relationships/diagramQuickStyle" Target="../diagrams/quickStyle21.xml"/><Relationship Id="rId5" Type="http://schemas.openxmlformats.org/officeDocument/2006/relationships/diagramLayout" Target="../diagrams/layout20.xml"/><Relationship Id="rId15" Type="http://schemas.openxmlformats.org/officeDocument/2006/relationships/diagramLayout" Target="../diagrams/layout22.xml"/><Relationship Id="rId10" Type="http://schemas.openxmlformats.org/officeDocument/2006/relationships/diagramLayout" Target="../diagrams/layout21.xml"/><Relationship Id="rId4" Type="http://schemas.openxmlformats.org/officeDocument/2006/relationships/diagramData" Target="../diagrams/data20.xml"/><Relationship Id="rId9" Type="http://schemas.openxmlformats.org/officeDocument/2006/relationships/diagramData" Target="../diagrams/data21.xml"/><Relationship Id="rId14" Type="http://schemas.openxmlformats.org/officeDocument/2006/relationships/diagramData" Target="../diagrams/data22.xml"/></Relationships>
</file>

<file path=ppt/slides/_rels/slide10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17.png"/><Relationship Id="rId4" Type="http://schemas.openxmlformats.org/officeDocument/2006/relationships/image" Target="../media/image107.png"/></Relationships>
</file>

<file path=ppt/slides/_rels/slide1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 Id="rId4" Type="http://schemas.openxmlformats.org/officeDocument/2006/relationships/image" Target="../media/image108.jpeg"/></Relationships>
</file>

<file path=ppt/slides/_rels/slide1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 Id="rId4" Type="http://schemas.openxmlformats.org/officeDocument/2006/relationships/image" Target="../media/image10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E30CA15-771A-482C-BA9E-16FCF3AD6747}"/>
              </a:ext>
            </a:extLst>
          </p:cNvPr>
          <p:cNvSpPr/>
          <p:nvPr/>
        </p:nvSpPr>
        <p:spPr>
          <a:xfrm>
            <a:off x="0" y="0"/>
            <a:ext cx="5226342"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5">
            <a:extLst>
              <a:ext uri="{FF2B5EF4-FFF2-40B4-BE49-F238E27FC236}">
                <a16:creationId xmlns:a16="http://schemas.microsoft.com/office/drawing/2014/main" id="{1F085610-40FD-42D5-B0E4-193B4CF70415}"/>
              </a:ext>
            </a:extLst>
          </p:cNvPr>
          <p:cNvSpPr/>
          <p:nvPr/>
        </p:nvSpPr>
        <p:spPr>
          <a:xfrm>
            <a:off x="5226342" y="-1"/>
            <a:ext cx="6965658" cy="6858001"/>
          </a:xfrm>
          <a:prstGeom prst="rect">
            <a:avLst/>
          </a:prstGeom>
          <a:solidFill>
            <a:srgbClr val="E4ED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8" name="Gráfico 7">
            <a:extLst>
              <a:ext uri="{FF2B5EF4-FFF2-40B4-BE49-F238E27FC236}">
                <a16:creationId xmlns:a16="http://schemas.microsoft.com/office/drawing/2014/main" id="{FE1561C7-A647-475B-88DC-D6656EF9096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33153" y="967661"/>
            <a:ext cx="6004455" cy="1013410"/>
          </a:xfrm>
          <a:prstGeom prst="rect">
            <a:avLst/>
          </a:prstGeom>
        </p:spPr>
      </p:pic>
      <p:pic>
        <p:nvPicPr>
          <p:cNvPr id="10" name="Gráfico 9">
            <a:extLst>
              <a:ext uri="{FF2B5EF4-FFF2-40B4-BE49-F238E27FC236}">
                <a16:creationId xmlns:a16="http://schemas.microsoft.com/office/drawing/2014/main" id="{653221C5-86B2-4714-B9CF-E6115C033E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96424" y="5570290"/>
            <a:ext cx="2453955" cy="1033244"/>
          </a:xfrm>
          <a:prstGeom prst="rect">
            <a:avLst/>
          </a:prstGeom>
        </p:spPr>
      </p:pic>
      <p:sp>
        <p:nvSpPr>
          <p:cNvPr id="2" name="CuadroTexto 1">
            <a:extLst>
              <a:ext uri="{FF2B5EF4-FFF2-40B4-BE49-F238E27FC236}">
                <a16:creationId xmlns:a16="http://schemas.microsoft.com/office/drawing/2014/main" id="{93686A3F-63DA-4510-A0F0-7F3172712A7E}"/>
              </a:ext>
            </a:extLst>
          </p:cNvPr>
          <p:cNvSpPr txBox="1"/>
          <p:nvPr/>
        </p:nvSpPr>
        <p:spPr>
          <a:xfrm>
            <a:off x="5226342" y="2880778"/>
            <a:ext cx="6714308" cy="923330"/>
          </a:xfrm>
          <a:prstGeom prst="rect">
            <a:avLst/>
          </a:prstGeom>
          <a:noFill/>
        </p:spPr>
        <p:txBody>
          <a:bodyPr wrap="square" rtlCol="0">
            <a:spAutoFit/>
          </a:bodyPr>
          <a:lstStyle/>
          <a:p>
            <a:pPr algn="ctr"/>
            <a:r>
              <a:rPr lang="es-CO" sz="5400" b="1" dirty="0"/>
              <a:t>Junta Directiva No 193</a:t>
            </a:r>
          </a:p>
        </p:txBody>
      </p:sp>
      <p:sp>
        <p:nvSpPr>
          <p:cNvPr id="3" name="CuadroTexto 2">
            <a:extLst>
              <a:ext uri="{FF2B5EF4-FFF2-40B4-BE49-F238E27FC236}">
                <a16:creationId xmlns:a16="http://schemas.microsoft.com/office/drawing/2014/main" id="{BC7F9EFD-5BE5-4368-BC09-A9858D17BF9C}"/>
              </a:ext>
            </a:extLst>
          </p:cNvPr>
          <p:cNvSpPr txBox="1"/>
          <p:nvPr/>
        </p:nvSpPr>
        <p:spPr>
          <a:xfrm>
            <a:off x="9925878" y="3804108"/>
            <a:ext cx="2014772" cy="369332"/>
          </a:xfrm>
          <a:prstGeom prst="rect">
            <a:avLst/>
          </a:prstGeom>
          <a:noFill/>
        </p:spPr>
        <p:txBody>
          <a:bodyPr wrap="square" rtlCol="0">
            <a:spAutoFit/>
          </a:bodyPr>
          <a:lstStyle/>
          <a:p>
            <a:r>
              <a:rPr lang="es-CO" dirty="0"/>
              <a:t>27 mayo de 2020</a:t>
            </a:r>
          </a:p>
        </p:txBody>
      </p:sp>
    </p:spTree>
    <p:extLst>
      <p:ext uri="{BB962C8B-B14F-4D97-AF65-F5344CB8AC3E}">
        <p14:creationId xmlns:p14="http://schemas.microsoft.com/office/powerpoint/2010/main" val="3956740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7C35F611-22FC-4C53-B4F6-C105553BEBD3}"/>
              </a:ext>
            </a:extLst>
          </p:cNvPr>
          <p:cNvSpPr txBox="1"/>
          <p:nvPr/>
        </p:nvSpPr>
        <p:spPr>
          <a:xfrm>
            <a:off x="8826500" y="653669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Junta Directiva No 193</a:t>
            </a:r>
          </a:p>
        </p:txBody>
      </p:sp>
      <p:sp>
        <p:nvSpPr>
          <p:cNvPr id="12" name="CuadroTexto 11">
            <a:extLst>
              <a:ext uri="{FF2B5EF4-FFF2-40B4-BE49-F238E27FC236}">
                <a16:creationId xmlns:a16="http://schemas.microsoft.com/office/drawing/2014/main" id="{0EDD9F42-F792-432A-9699-C9F980623FD5}"/>
              </a:ext>
            </a:extLst>
          </p:cNvPr>
          <p:cNvSpPr txBox="1"/>
          <p:nvPr/>
        </p:nvSpPr>
        <p:spPr>
          <a:xfrm>
            <a:off x="2912736" y="139329"/>
            <a:ext cx="5027187" cy="769441"/>
          </a:xfrm>
          <a:prstGeom prst="rect">
            <a:avLst/>
          </a:prstGeom>
          <a:noFill/>
        </p:spPr>
        <p:txBody>
          <a:bodyPr wrap="square" rtlCol="0">
            <a:spAutoFit/>
          </a:bodyPr>
          <a:lstStyle/>
          <a:p>
            <a:pPr algn="r"/>
            <a:r>
              <a:rPr lang="es-ES" sz="4400" b="1" dirty="0">
                <a:solidFill>
                  <a:srgbClr val="002060"/>
                </a:solidFill>
              </a:rPr>
              <a:t>ORDEN DEL DÍA</a:t>
            </a:r>
            <a:endParaRPr lang="es-ES" sz="4400" dirty="0">
              <a:solidFill>
                <a:srgbClr val="002060"/>
              </a:solidFill>
            </a:endParaRPr>
          </a:p>
        </p:txBody>
      </p:sp>
      <p:sp>
        <p:nvSpPr>
          <p:cNvPr id="3" name="Rectángulo 2">
            <a:extLst>
              <a:ext uri="{FF2B5EF4-FFF2-40B4-BE49-F238E27FC236}">
                <a16:creationId xmlns:a16="http://schemas.microsoft.com/office/drawing/2014/main" id="{44F43701-7D3C-4F9D-9C3C-B4527BB93947}"/>
              </a:ext>
            </a:extLst>
          </p:cNvPr>
          <p:cNvSpPr/>
          <p:nvPr/>
        </p:nvSpPr>
        <p:spPr>
          <a:xfrm>
            <a:off x="1314859" y="1283804"/>
            <a:ext cx="10072798" cy="5298053"/>
          </a:xfrm>
          <a:prstGeom prst="rect">
            <a:avLst/>
          </a:prstGeom>
        </p:spPr>
        <p:txBody>
          <a:bodyPr wrap="square">
            <a:spAutoFit/>
          </a:bodyPr>
          <a:lstStyle/>
          <a:p>
            <a:pPr marL="457200" lvl="0" indent="-457200">
              <a:lnSpc>
                <a:spcPct val="150000"/>
              </a:lnSpc>
              <a:spcAft>
                <a:spcPts val="0"/>
              </a:spcAft>
              <a:buAutoNum type="arabicPeriod"/>
            </a:pPr>
            <a:r>
              <a:rPr lang="es-ES" sz="2400" dirty="0">
                <a:ea typeface="MS Mincho" panose="02020609040205080304" pitchFamily="49" charset="-128"/>
              </a:rPr>
              <a:t>Verificación del Quorum</a:t>
            </a:r>
          </a:p>
          <a:p>
            <a:pPr marL="457200" lvl="0" indent="-457200">
              <a:lnSpc>
                <a:spcPct val="150000"/>
              </a:lnSpc>
              <a:spcAft>
                <a:spcPts val="0"/>
              </a:spcAft>
              <a:buAutoNum type="arabicPeriod"/>
            </a:pPr>
            <a:r>
              <a:rPr lang="es-ES" sz="2400" dirty="0">
                <a:ea typeface="MS Mincho" panose="02020609040205080304" pitchFamily="49" charset="-128"/>
              </a:rPr>
              <a:t>Aprobación Actas 190-192</a:t>
            </a:r>
          </a:p>
          <a:p>
            <a:pPr>
              <a:lnSpc>
                <a:spcPct val="150000"/>
              </a:lnSpc>
            </a:pPr>
            <a:r>
              <a:rPr lang="es-CO" sz="2400" dirty="0">
                <a:ea typeface="MS Mincho" panose="02020609040205080304" pitchFamily="49" charset="-128"/>
              </a:rPr>
              <a:t>3.   Comité Financiero</a:t>
            </a:r>
          </a:p>
          <a:p>
            <a:pPr>
              <a:lnSpc>
                <a:spcPct val="150000"/>
              </a:lnSpc>
            </a:pPr>
            <a:r>
              <a:rPr lang="es-CO" dirty="0">
                <a:ea typeface="MS Mincho" panose="02020609040205080304" pitchFamily="49" charset="-128"/>
              </a:rPr>
              <a:t>a. Estados Financieros SAE al 30 de abril de 2020 </a:t>
            </a:r>
          </a:p>
          <a:p>
            <a:pPr>
              <a:lnSpc>
                <a:spcPct val="150000"/>
              </a:lnSpc>
            </a:pPr>
            <a:r>
              <a:rPr lang="es-CO" dirty="0">
                <a:ea typeface="MS Mincho" panose="02020609040205080304" pitchFamily="49" charset="-128"/>
              </a:rPr>
              <a:t>b. Portafolio al 30 de abril de 2020 </a:t>
            </a:r>
          </a:p>
          <a:p>
            <a:pPr>
              <a:lnSpc>
                <a:spcPct val="150000"/>
              </a:lnSpc>
            </a:pPr>
            <a:r>
              <a:rPr lang="es-CO" dirty="0">
                <a:ea typeface="MS Mincho" panose="02020609040205080304" pitchFamily="49" charset="-128"/>
              </a:rPr>
              <a:t>c. Autorización modificación Contrato EST</a:t>
            </a:r>
          </a:p>
          <a:p>
            <a:pPr>
              <a:lnSpc>
                <a:spcPct val="150000"/>
              </a:lnSpc>
            </a:pPr>
            <a:r>
              <a:rPr lang="es-CO" dirty="0">
                <a:ea typeface="MS Mincho" panose="02020609040205080304" pitchFamily="49" charset="-128"/>
              </a:rPr>
              <a:t>d. Autorización adición y prórroga Contrato Operación Logística Desalojos </a:t>
            </a:r>
          </a:p>
          <a:p>
            <a:pPr>
              <a:lnSpc>
                <a:spcPct val="150000"/>
              </a:lnSpc>
            </a:pPr>
            <a:r>
              <a:rPr lang="es-CO" dirty="0">
                <a:ea typeface="MS Mincho" panose="02020609040205080304" pitchFamily="49" charset="-128"/>
              </a:rPr>
              <a:t>e. Autorización modificación Contrato Almacenamiento </a:t>
            </a:r>
          </a:p>
          <a:p>
            <a:pPr>
              <a:lnSpc>
                <a:spcPct val="150000"/>
              </a:lnSpc>
            </a:pPr>
            <a:r>
              <a:rPr lang="es-CO" dirty="0">
                <a:ea typeface="MS Mincho" panose="02020609040205080304" pitchFamily="49" charset="-128"/>
              </a:rPr>
              <a:t>f. Autorización modificación Contrato Semovientes Autorización </a:t>
            </a:r>
          </a:p>
          <a:p>
            <a:pPr>
              <a:lnSpc>
                <a:spcPct val="150000"/>
              </a:lnSpc>
            </a:pPr>
            <a:r>
              <a:rPr lang="es-CO" sz="2400" dirty="0">
                <a:ea typeface="MS Mincho" panose="02020609040205080304" pitchFamily="49" charset="-128"/>
              </a:rPr>
              <a:t>4.   Comité de Crisis </a:t>
            </a:r>
          </a:p>
          <a:p>
            <a:pPr>
              <a:lnSpc>
                <a:spcPct val="150000"/>
              </a:lnSpc>
            </a:pPr>
            <a:r>
              <a:rPr lang="es-CO" sz="2400" dirty="0">
                <a:ea typeface="MS Mincho" panose="02020609040205080304" pitchFamily="49" charset="-128"/>
              </a:rPr>
              <a:t>5.   Revisión Inventario de bienes inmuebles del FRISCO</a:t>
            </a:r>
            <a:endParaRPr lang="es-CO" sz="3200" dirty="0">
              <a:latin typeface="+mj-lt"/>
              <a:ea typeface="MS Mincho" panose="02020609040205080304" pitchFamily="49" charset="-128"/>
            </a:endParaRPr>
          </a:p>
        </p:txBody>
      </p:sp>
      <p:pic>
        <p:nvPicPr>
          <p:cNvPr id="11"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31182673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7" name="CuadroTexto 6">
            <a:extLst>
              <a:ext uri="{FF2B5EF4-FFF2-40B4-BE49-F238E27FC236}">
                <a16:creationId xmlns:a16="http://schemas.microsoft.com/office/drawing/2014/main" id="{C50CDA13-8043-49F5-A113-AF1FB50FC152}"/>
              </a:ext>
            </a:extLst>
          </p:cNvPr>
          <p:cNvSpPr txBox="1"/>
          <p:nvPr/>
        </p:nvSpPr>
        <p:spPr>
          <a:xfrm>
            <a:off x="1222131" y="2913428"/>
            <a:ext cx="9143999" cy="2923877"/>
          </a:xfrm>
          <a:prstGeom prst="rect">
            <a:avLst/>
          </a:prstGeom>
          <a:noFill/>
        </p:spPr>
        <p:txBody>
          <a:bodyPr wrap="square" rtlCol="0">
            <a:spAutoFit/>
          </a:bodyPr>
          <a:lstStyle/>
          <a:p>
            <a:pPr algn="ctr"/>
            <a:r>
              <a:rPr lang="es-ES" sz="4800" b="1" dirty="0">
                <a:solidFill>
                  <a:srgbClr val="002060"/>
                </a:solidFill>
              </a:rPr>
              <a:t>3. </a:t>
            </a:r>
            <a:r>
              <a:rPr lang="es-CO" sz="4800" b="1" dirty="0">
                <a:solidFill>
                  <a:srgbClr val="002060"/>
                </a:solidFill>
              </a:rPr>
              <a:t>COMITÉ FINANCIERO</a:t>
            </a:r>
          </a:p>
          <a:p>
            <a:pPr algn="ctr"/>
            <a:endParaRPr lang="es-CO" sz="4800" b="1" dirty="0">
              <a:solidFill>
                <a:srgbClr val="002060"/>
              </a:solidFill>
            </a:endParaRPr>
          </a:p>
          <a:p>
            <a:pPr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13"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BA59260A-3B76-4DBE-BC93-6FAFBC45A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1329128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862DE2FE-DD36-4D9F-BAC6-B652934725DA}"/>
              </a:ext>
            </a:extLst>
          </p:cNvPr>
          <p:cNvSpPr txBox="1"/>
          <p:nvPr/>
        </p:nvSpPr>
        <p:spPr>
          <a:xfrm>
            <a:off x="2857500" y="2129874"/>
            <a:ext cx="6610350" cy="2308324"/>
          </a:xfrm>
          <a:prstGeom prst="rect">
            <a:avLst/>
          </a:prstGeom>
          <a:noFill/>
        </p:spPr>
        <p:txBody>
          <a:bodyPr>
            <a:spAutoFit/>
          </a:bodyPr>
          <a:lstStyle/>
          <a:p>
            <a:pPr algn="ctr">
              <a:defRPr/>
            </a:pPr>
            <a:r>
              <a:rPr lang="es-CO" sz="4000" dirty="0">
                <a:solidFill>
                  <a:srgbClr val="000A8B"/>
                </a:solidFill>
              </a:rPr>
              <a:t> </a:t>
            </a:r>
            <a:r>
              <a:rPr lang="es-CO" sz="4800" b="1" dirty="0">
                <a:solidFill>
                  <a:srgbClr val="002060"/>
                </a:solidFill>
              </a:rPr>
              <a:t>a. Estados Financieros SAE</a:t>
            </a:r>
          </a:p>
          <a:p>
            <a:pPr algn="ctr">
              <a:defRPr/>
            </a:pPr>
            <a:r>
              <a:rPr lang="es-CO" sz="4800" b="1" dirty="0">
                <a:solidFill>
                  <a:srgbClr val="002060"/>
                </a:solidFill>
              </a:rPr>
              <a:t> al 30 de abril de 2020</a:t>
            </a:r>
            <a:endParaRPr lang="es-ES" sz="4800" b="1" dirty="0">
              <a:solidFill>
                <a:srgbClr val="002060"/>
              </a:solidFill>
            </a:endParaRPr>
          </a:p>
        </p:txBody>
      </p:sp>
      <p:sp>
        <p:nvSpPr>
          <p:cNvPr id="7" name="Rectángulo 6">
            <a:extLst>
              <a:ext uri="{FF2B5EF4-FFF2-40B4-BE49-F238E27FC236}">
                <a16:creationId xmlns:a16="http://schemas.microsoft.com/office/drawing/2014/main" id="{C5C2FCF1-B060-4F24-BEDB-F6500556843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a:extLst>
              <a:ext uri="{FF2B5EF4-FFF2-40B4-BE49-F238E27FC236}">
                <a16:creationId xmlns:a16="http://schemas.microsoft.com/office/drawing/2014/main" id="{1CBE427B-DEFA-4F6E-B5C4-C5B4D97DEA9B}"/>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0" name="Imagen 7">
            <a:extLst>
              <a:ext uri="{FF2B5EF4-FFF2-40B4-BE49-F238E27FC236}">
                <a16:creationId xmlns:a16="http://schemas.microsoft.com/office/drawing/2014/main" id="{6796BF81-815B-4E74-BC30-A7F37EF028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1" name="Imagen 5">
            <a:extLst>
              <a:ext uri="{FF2B5EF4-FFF2-40B4-BE49-F238E27FC236}">
                <a16:creationId xmlns:a16="http://schemas.microsoft.com/office/drawing/2014/main" id="{82D92208-37C0-498E-94BD-1056FBACE2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ítulo 1">
            <a:extLst>
              <a:ext uri="{FF2B5EF4-FFF2-40B4-BE49-F238E27FC236}">
                <a16:creationId xmlns:a16="http://schemas.microsoft.com/office/drawing/2014/main" id="{9D848C52-0D13-42D4-9770-5D43EE2B895B}"/>
              </a:ext>
            </a:extLst>
          </p:cNvPr>
          <p:cNvSpPr txBox="1">
            <a:spLocks/>
          </p:cNvSpPr>
          <p:nvPr/>
        </p:nvSpPr>
        <p:spPr>
          <a:xfrm>
            <a:off x="2857501" y="285750"/>
            <a:ext cx="5064125"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700" dirty="0">
                <a:latin typeface="+mn-lt"/>
              </a:rPr>
              <a:t> </a:t>
            </a:r>
            <a:r>
              <a:rPr lang="es-CO" sz="1400" b="1" dirty="0">
                <a:solidFill>
                  <a:srgbClr val="293166"/>
                </a:solidFill>
                <a:latin typeface="+mn-lt"/>
                <a:ea typeface="+mn-ea"/>
                <a:cs typeface="Lato Regular"/>
              </a:rPr>
              <a:t>ESTADO DE SITUACION FINANCIERA INDIVIDUAL</a:t>
            </a:r>
          </a:p>
          <a:p>
            <a:pPr algn="ctr">
              <a:defRPr/>
            </a:pPr>
            <a:r>
              <a:rPr lang="es-CO" sz="1050" dirty="0">
                <a:solidFill>
                  <a:srgbClr val="293166"/>
                </a:solidFill>
                <a:latin typeface="+mn-lt"/>
                <a:ea typeface="+mn-ea"/>
                <a:cs typeface="Lato Regular"/>
              </a:rPr>
              <a:t>AL 30 DE ABRIL DE 2020 Y 30 DE ABRIL DE 2019</a:t>
            </a:r>
          </a:p>
          <a:p>
            <a:pPr algn="ctr">
              <a:defRPr/>
            </a:pPr>
            <a:r>
              <a:rPr lang="es-CO" sz="1050" dirty="0">
                <a:solidFill>
                  <a:srgbClr val="293166"/>
                </a:solidFill>
                <a:latin typeface="+mn-lt"/>
                <a:ea typeface="+mn-ea"/>
                <a:cs typeface="Lato Regular"/>
              </a:rPr>
              <a:t>(cifra en millones de pesos colombianos)</a:t>
            </a:r>
          </a:p>
          <a:p>
            <a:pPr>
              <a:defRPr/>
            </a:pPr>
            <a:endParaRPr lang="es-CO" sz="788" dirty="0">
              <a:solidFill>
                <a:srgbClr val="0070C0"/>
              </a:solidFill>
              <a:latin typeface="+mn-lt"/>
              <a:ea typeface="+mn-ea"/>
              <a:cs typeface="Lato Regular"/>
            </a:endParaRPr>
          </a:p>
        </p:txBody>
      </p:sp>
      <p:graphicFrame>
        <p:nvGraphicFramePr>
          <p:cNvPr id="3" name="Tabla 2">
            <a:extLst>
              <a:ext uri="{FF2B5EF4-FFF2-40B4-BE49-F238E27FC236}">
                <a16:creationId xmlns:a16="http://schemas.microsoft.com/office/drawing/2014/main" id="{CBF7095A-2FC8-434E-8CA1-B193A3FE1AE7}"/>
              </a:ext>
            </a:extLst>
          </p:cNvPr>
          <p:cNvGraphicFramePr>
            <a:graphicFrameLocks noGrp="1"/>
          </p:cNvGraphicFramePr>
          <p:nvPr/>
        </p:nvGraphicFramePr>
        <p:xfrm>
          <a:off x="2233613" y="1431926"/>
          <a:ext cx="7540626" cy="4748211"/>
        </p:xfrm>
        <a:graphic>
          <a:graphicData uri="http://schemas.openxmlformats.org/drawingml/2006/table">
            <a:tbl>
              <a:tblPr/>
              <a:tblGrid>
                <a:gridCol w="2659760">
                  <a:extLst>
                    <a:ext uri="{9D8B030D-6E8A-4147-A177-3AD203B41FA5}">
                      <a16:colId xmlns:a16="http://schemas.microsoft.com/office/drawing/2014/main" val="94150650"/>
                    </a:ext>
                  </a:extLst>
                </a:gridCol>
                <a:gridCol w="991618">
                  <a:extLst>
                    <a:ext uri="{9D8B030D-6E8A-4147-A177-3AD203B41FA5}">
                      <a16:colId xmlns:a16="http://schemas.microsoft.com/office/drawing/2014/main" val="913781728"/>
                    </a:ext>
                  </a:extLst>
                </a:gridCol>
                <a:gridCol w="86497">
                  <a:extLst>
                    <a:ext uri="{9D8B030D-6E8A-4147-A177-3AD203B41FA5}">
                      <a16:colId xmlns:a16="http://schemas.microsoft.com/office/drawing/2014/main" val="3699303488"/>
                    </a:ext>
                  </a:extLst>
                </a:gridCol>
                <a:gridCol w="1037956">
                  <a:extLst>
                    <a:ext uri="{9D8B030D-6E8A-4147-A177-3AD203B41FA5}">
                      <a16:colId xmlns:a16="http://schemas.microsoft.com/office/drawing/2014/main" val="3743397304"/>
                    </a:ext>
                  </a:extLst>
                </a:gridCol>
                <a:gridCol w="86497">
                  <a:extLst>
                    <a:ext uri="{9D8B030D-6E8A-4147-A177-3AD203B41FA5}">
                      <a16:colId xmlns:a16="http://schemas.microsoft.com/office/drawing/2014/main" val="1656355160"/>
                    </a:ext>
                  </a:extLst>
                </a:gridCol>
                <a:gridCol w="917477">
                  <a:extLst>
                    <a:ext uri="{9D8B030D-6E8A-4147-A177-3AD203B41FA5}">
                      <a16:colId xmlns:a16="http://schemas.microsoft.com/office/drawing/2014/main" val="2461188102"/>
                    </a:ext>
                  </a:extLst>
                </a:gridCol>
                <a:gridCol w="74141">
                  <a:extLst>
                    <a:ext uri="{9D8B030D-6E8A-4147-A177-3AD203B41FA5}">
                      <a16:colId xmlns:a16="http://schemas.microsoft.com/office/drawing/2014/main" val="2048138867"/>
                    </a:ext>
                  </a:extLst>
                </a:gridCol>
                <a:gridCol w="843340">
                  <a:extLst>
                    <a:ext uri="{9D8B030D-6E8A-4147-A177-3AD203B41FA5}">
                      <a16:colId xmlns:a16="http://schemas.microsoft.com/office/drawing/2014/main" val="590902135"/>
                    </a:ext>
                  </a:extLst>
                </a:gridCol>
                <a:gridCol w="74141">
                  <a:extLst>
                    <a:ext uri="{9D8B030D-6E8A-4147-A177-3AD203B41FA5}">
                      <a16:colId xmlns:a16="http://schemas.microsoft.com/office/drawing/2014/main" val="4162269224"/>
                    </a:ext>
                  </a:extLst>
                </a:gridCol>
                <a:gridCol w="769199">
                  <a:extLst>
                    <a:ext uri="{9D8B030D-6E8A-4147-A177-3AD203B41FA5}">
                      <a16:colId xmlns:a16="http://schemas.microsoft.com/office/drawing/2014/main" val="2385167948"/>
                    </a:ext>
                  </a:extLst>
                </a:gridCol>
              </a:tblGrid>
              <a:tr h="578274">
                <a:tc>
                  <a:txBody>
                    <a:bodyPr/>
                    <a:lstStyle/>
                    <a:p>
                      <a:pPr algn="ctr" fontAlgn="ctr"/>
                      <a:r>
                        <a:rPr lang="en-US" sz="1200" b="1" i="0" u="none" strike="noStrike" dirty="0">
                          <a:effectLst/>
                          <a:latin typeface="Calibri" panose="020F0502020204030204" pitchFamily="34" charset="0"/>
                        </a:rPr>
                        <a:t>ACTIVO</a:t>
                      </a:r>
                    </a:p>
                  </a:txBody>
                  <a:tcPr marL="9060" marR="9060" marT="9060" marB="0" anchor="ctr">
                    <a:lnL>
                      <a:noFill/>
                    </a:lnL>
                    <a:lnR>
                      <a:noFill/>
                    </a:lnR>
                    <a:lnT>
                      <a:noFill/>
                    </a:lnT>
                    <a:lnB>
                      <a:noFill/>
                    </a:lnB>
                    <a:solidFill>
                      <a:srgbClr val="DBDBDB"/>
                    </a:solidFill>
                  </a:tcPr>
                </a:tc>
                <a:tc>
                  <a:txBody>
                    <a:bodyPr/>
                    <a:lstStyle/>
                    <a:p>
                      <a:pPr algn="ctr" fontAlgn="ctr"/>
                      <a:r>
                        <a:rPr lang="en-US" sz="1200" b="0" i="0" u="none" strike="noStrike">
                          <a:effectLst/>
                          <a:latin typeface="Calibri" panose="020F0502020204030204" pitchFamily="34" charset="0"/>
                        </a:rPr>
                        <a:t>30-Abril-2020</a:t>
                      </a:r>
                    </a:p>
                  </a:txBody>
                  <a:tcPr marL="9060" marR="9060" marT="906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n-US" sz="1200" b="0" i="0" u="none" strike="noStrike">
                          <a:effectLst/>
                          <a:latin typeface="Calibri" panose="020F0502020204030204" pitchFamily="34" charset="0"/>
                        </a:rPr>
                        <a:t> </a:t>
                      </a:r>
                    </a:p>
                  </a:txBody>
                  <a:tcPr marL="9060" marR="9060" marT="9060" marB="0" anchor="ctr">
                    <a:lnL>
                      <a:noFill/>
                    </a:lnL>
                    <a:lnR>
                      <a:noFill/>
                    </a:lnR>
                    <a:lnT>
                      <a:noFill/>
                    </a:lnT>
                    <a:lnB>
                      <a:noFill/>
                    </a:lnB>
                    <a:solidFill>
                      <a:srgbClr val="DBDBDB"/>
                    </a:solidFill>
                  </a:tcPr>
                </a:tc>
                <a:tc>
                  <a:txBody>
                    <a:bodyPr/>
                    <a:lstStyle/>
                    <a:p>
                      <a:pPr algn="ctr" fontAlgn="ctr"/>
                      <a:r>
                        <a:rPr lang="en-US" sz="1200" b="0" i="0" u="none" strike="noStrike">
                          <a:effectLst/>
                          <a:latin typeface="Calibri" panose="020F0502020204030204" pitchFamily="34" charset="0"/>
                        </a:rPr>
                        <a:t>30-Abril-2019</a:t>
                      </a:r>
                    </a:p>
                  </a:txBody>
                  <a:tcPr marL="9060" marR="9060" marT="906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n-US" sz="1200" b="1" i="0" u="none" strike="noStrike">
                          <a:effectLst/>
                          <a:latin typeface="Calibri" panose="020F0502020204030204" pitchFamily="34" charset="0"/>
                        </a:rPr>
                        <a:t> </a:t>
                      </a:r>
                    </a:p>
                  </a:txBody>
                  <a:tcPr marL="9060" marR="9060" marT="9060" marB="0" anchor="ctr">
                    <a:lnL>
                      <a:noFill/>
                    </a:lnL>
                    <a:lnR>
                      <a:noFill/>
                    </a:lnR>
                    <a:lnT>
                      <a:noFill/>
                    </a:lnT>
                    <a:lnB>
                      <a:noFill/>
                    </a:lnB>
                    <a:solidFill>
                      <a:srgbClr val="DBDBDB"/>
                    </a:solidFill>
                  </a:tcPr>
                </a:tc>
                <a:tc>
                  <a:txBody>
                    <a:bodyPr/>
                    <a:lstStyle/>
                    <a:p>
                      <a:pPr algn="ctr" fontAlgn="ctr"/>
                      <a:r>
                        <a:rPr lang="en-US" sz="1200" b="0" i="0" u="none" strike="noStrike">
                          <a:effectLst/>
                          <a:latin typeface="Calibri" panose="020F0502020204030204" pitchFamily="34" charset="0"/>
                        </a:rPr>
                        <a:t>Al 31-Dic 2019</a:t>
                      </a:r>
                    </a:p>
                  </a:txBody>
                  <a:tcPr marL="9060" marR="9060" marT="906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n-US" sz="1200" b="0" i="0" u="none" strike="noStrike">
                          <a:effectLst/>
                          <a:latin typeface="Calibri" panose="020F0502020204030204" pitchFamily="34" charset="0"/>
                        </a:rPr>
                        <a:t> </a:t>
                      </a:r>
                    </a:p>
                  </a:txBody>
                  <a:tcPr marL="9060" marR="9060" marT="9060" marB="0" anchor="ctr">
                    <a:lnL>
                      <a:noFill/>
                    </a:lnL>
                    <a:lnR>
                      <a:noFill/>
                    </a:lnR>
                    <a:lnT>
                      <a:noFill/>
                    </a:lnT>
                    <a:lnB>
                      <a:noFill/>
                    </a:lnB>
                    <a:solidFill>
                      <a:srgbClr val="DBDBDB"/>
                    </a:solidFill>
                  </a:tcPr>
                </a:tc>
                <a:tc>
                  <a:txBody>
                    <a:bodyPr/>
                    <a:lstStyle/>
                    <a:p>
                      <a:pPr algn="ctr" fontAlgn="ctr"/>
                      <a:r>
                        <a:rPr lang="en-US" sz="1200" b="0" i="0" u="none" strike="noStrike">
                          <a:effectLst/>
                          <a:latin typeface="Calibri" panose="020F0502020204030204" pitchFamily="34" charset="0"/>
                        </a:rPr>
                        <a:t>Variación % Abril 2020 - 2019</a:t>
                      </a:r>
                    </a:p>
                  </a:txBody>
                  <a:tcPr marL="9060" marR="9060" marT="906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n-US" sz="1200" b="0" i="0" u="none" strike="noStrike">
                          <a:effectLst/>
                          <a:latin typeface="Calibri" panose="020F0502020204030204" pitchFamily="34" charset="0"/>
                        </a:rPr>
                        <a:t> </a:t>
                      </a:r>
                    </a:p>
                  </a:txBody>
                  <a:tcPr marL="9060" marR="9060" marT="9060" marB="0" anchor="ctr">
                    <a:lnL>
                      <a:noFill/>
                    </a:lnL>
                    <a:lnR>
                      <a:noFill/>
                    </a:lnR>
                    <a:lnT>
                      <a:noFill/>
                    </a:lnT>
                    <a:lnB>
                      <a:noFill/>
                    </a:lnB>
                    <a:solidFill>
                      <a:srgbClr val="DBDBDB"/>
                    </a:solidFill>
                  </a:tcPr>
                </a:tc>
                <a:tc>
                  <a:txBody>
                    <a:bodyPr/>
                    <a:lstStyle/>
                    <a:p>
                      <a:pPr algn="ctr" fontAlgn="ctr"/>
                      <a:r>
                        <a:rPr lang="en-US" sz="1200" b="0" i="0" u="none" strike="noStrike">
                          <a:effectLst/>
                          <a:latin typeface="Calibri" panose="020F0502020204030204" pitchFamily="34" charset="0"/>
                        </a:rPr>
                        <a:t>Variación % Abr - Dic 2020-2019</a:t>
                      </a:r>
                    </a:p>
                  </a:txBody>
                  <a:tcPr marL="9060" marR="9060" marT="906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646927938"/>
                  </a:ext>
                </a:extLst>
              </a:tr>
              <a:tr h="199020">
                <a:tc>
                  <a:txBody>
                    <a:bodyPr/>
                    <a:lstStyle/>
                    <a:p>
                      <a:pPr algn="l" fontAlgn="ctr"/>
                      <a:r>
                        <a:rPr lang="en-US" sz="1200" b="1" i="0" u="none" strike="noStrike">
                          <a:effectLst/>
                          <a:latin typeface="Calibri" panose="020F0502020204030204" pitchFamily="34" charset="0"/>
                        </a:rPr>
                        <a:t>ACTIVO CORRIENTE</a:t>
                      </a:r>
                    </a:p>
                  </a:txBody>
                  <a:tcPr marL="9060" marR="9060" marT="9060" marB="0" anchor="ctr">
                    <a:lnL>
                      <a:noFill/>
                    </a:lnL>
                    <a:lnR>
                      <a:noFill/>
                    </a:lnR>
                    <a:lnT>
                      <a:noFill/>
                    </a:lnT>
                    <a:lnB>
                      <a:noFill/>
                    </a:lnB>
                  </a:tcPr>
                </a:tc>
                <a:tc>
                  <a:txBody>
                    <a:bodyPr/>
                    <a:lstStyle/>
                    <a:p>
                      <a:pPr algn="r" fontAlgn="ctr"/>
                      <a:endParaRPr lang="en-US" sz="1200" b="1" i="0" u="none" strike="noStrike">
                        <a:effectLst/>
                        <a:latin typeface="Calibri" panose="020F0502020204030204" pitchFamily="34" charset="0"/>
                      </a:endParaRPr>
                    </a:p>
                  </a:txBody>
                  <a:tcPr marL="9060" marR="9060" marT="906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endParaRPr lang="en-US" sz="1200" b="1"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l" fontAlgn="ctr"/>
                      <a:endParaRPr lang="en-US" sz="1200" b="1" i="0" u="none" strike="noStrike">
                        <a:effectLst/>
                        <a:latin typeface="Calibri" panose="020F0502020204030204" pitchFamily="34" charset="0"/>
                      </a:endParaRPr>
                    </a:p>
                  </a:txBody>
                  <a:tcPr marL="9060" marR="9060" marT="906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200" b="1"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l" fontAlgn="ctr"/>
                      <a:endParaRPr lang="en-US" sz="1200" b="1" i="0" u="none" strike="noStrike">
                        <a:effectLst/>
                        <a:latin typeface="Calibri" panose="020F0502020204030204" pitchFamily="34" charset="0"/>
                      </a:endParaRPr>
                    </a:p>
                  </a:txBody>
                  <a:tcPr marL="9060" marR="9060" marT="906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200" b="1"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l" fontAlgn="ctr"/>
                      <a:endParaRPr lang="en-US" sz="1200" b="1" i="0" u="none" strike="noStrike">
                        <a:effectLst/>
                        <a:latin typeface="Calibri" panose="020F0502020204030204" pitchFamily="34" charset="0"/>
                      </a:endParaRPr>
                    </a:p>
                  </a:txBody>
                  <a:tcPr marL="9060" marR="9060" marT="906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200" b="1"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endParaRPr lang="en-US" sz="1200" b="1" i="0" u="none" strike="noStrike">
                        <a:effectLst/>
                        <a:latin typeface="Calibri" panose="020F0502020204030204" pitchFamily="34" charset="0"/>
                      </a:endParaRPr>
                    </a:p>
                  </a:txBody>
                  <a:tcPr marL="9060" marR="9060" marT="906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830728818"/>
                  </a:ext>
                </a:extLst>
              </a:tr>
              <a:tr h="251742">
                <a:tc>
                  <a:txBody>
                    <a:bodyPr/>
                    <a:lstStyle/>
                    <a:p>
                      <a:pPr algn="l" fontAlgn="ctr"/>
                      <a:r>
                        <a:rPr lang="en-US" sz="1200" b="0" i="0" u="none" strike="noStrike">
                          <a:effectLst/>
                          <a:latin typeface="Calibri" panose="020F0502020204030204" pitchFamily="34" charset="0"/>
                        </a:rPr>
                        <a:t>Efectivo en Bancos</a:t>
                      </a: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1.800</a:t>
                      </a:r>
                    </a:p>
                  </a:txBody>
                  <a:tcPr marL="9060" marR="9060" marT="9060" marB="0" anchor="ctr">
                    <a:lnL>
                      <a:noFill/>
                    </a:lnL>
                    <a:lnR>
                      <a:noFill/>
                    </a:lnR>
                    <a:lnT>
                      <a:noFill/>
                    </a:lnT>
                    <a:lnB>
                      <a:noFill/>
                    </a:lnB>
                  </a:tcPr>
                </a:tc>
                <a:tc>
                  <a:txBody>
                    <a:bodyPr/>
                    <a:lstStyle/>
                    <a:p>
                      <a:pPr algn="r"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291</a:t>
                      </a: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475</a:t>
                      </a: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519</a:t>
                      </a: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279</a:t>
                      </a:r>
                    </a:p>
                  </a:txBody>
                  <a:tcPr marL="9060" marR="9060" marT="9060" marB="0" anchor="ctr">
                    <a:lnL>
                      <a:noFill/>
                    </a:lnL>
                    <a:lnR>
                      <a:noFill/>
                    </a:lnR>
                    <a:lnT>
                      <a:noFill/>
                    </a:lnT>
                    <a:lnB>
                      <a:noFill/>
                    </a:lnB>
                  </a:tcPr>
                </a:tc>
                <a:extLst>
                  <a:ext uri="{0D108BD9-81ED-4DB2-BD59-A6C34878D82A}">
                    <a16:rowId xmlns:a16="http://schemas.microsoft.com/office/drawing/2014/main" val="4002524824"/>
                  </a:ext>
                </a:extLst>
              </a:tr>
              <a:tr h="251742">
                <a:tc>
                  <a:txBody>
                    <a:bodyPr/>
                    <a:lstStyle/>
                    <a:p>
                      <a:pPr algn="l" fontAlgn="ctr"/>
                      <a:r>
                        <a:rPr lang="en-US" sz="1200" b="0" i="0" u="none" strike="noStrike">
                          <a:effectLst/>
                          <a:latin typeface="Calibri" panose="020F0502020204030204" pitchFamily="34" charset="0"/>
                        </a:rPr>
                        <a:t>Efectivo de uso restringido</a:t>
                      </a: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6.311</a:t>
                      </a:r>
                    </a:p>
                  </a:txBody>
                  <a:tcPr marL="9060" marR="9060" marT="9060" marB="0" anchor="ctr">
                    <a:lnL>
                      <a:noFill/>
                    </a:lnL>
                    <a:lnR>
                      <a:noFill/>
                    </a:lnR>
                    <a:lnT>
                      <a:noFill/>
                    </a:lnT>
                    <a:lnB>
                      <a:noFill/>
                    </a:lnB>
                  </a:tcPr>
                </a:tc>
                <a:tc>
                  <a:txBody>
                    <a:bodyPr/>
                    <a:lstStyle/>
                    <a:p>
                      <a:pPr algn="r"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12.455</a:t>
                      </a: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6.640</a:t>
                      </a: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-49</a:t>
                      </a: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-5</a:t>
                      </a:r>
                    </a:p>
                  </a:txBody>
                  <a:tcPr marL="9060" marR="9060" marT="9060" marB="0" anchor="ctr">
                    <a:lnL>
                      <a:noFill/>
                    </a:lnL>
                    <a:lnR>
                      <a:noFill/>
                    </a:lnR>
                    <a:lnT>
                      <a:noFill/>
                    </a:lnT>
                    <a:lnB>
                      <a:noFill/>
                    </a:lnB>
                  </a:tcPr>
                </a:tc>
                <a:extLst>
                  <a:ext uri="{0D108BD9-81ED-4DB2-BD59-A6C34878D82A}">
                    <a16:rowId xmlns:a16="http://schemas.microsoft.com/office/drawing/2014/main" val="3018727673"/>
                  </a:ext>
                </a:extLst>
              </a:tr>
              <a:tr h="251742">
                <a:tc>
                  <a:txBody>
                    <a:bodyPr/>
                    <a:lstStyle/>
                    <a:p>
                      <a:pPr algn="l" fontAlgn="ctr"/>
                      <a:r>
                        <a:rPr lang="es-ES" sz="1200" b="0" i="0" u="none" strike="noStrike">
                          <a:effectLst/>
                          <a:latin typeface="Calibri" panose="020F0502020204030204" pitchFamily="34" charset="0"/>
                        </a:rPr>
                        <a:t>Inversiones de administración de liquidez</a:t>
                      </a: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7.061</a:t>
                      </a:r>
                    </a:p>
                  </a:txBody>
                  <a:tcPr marL="9060" marR="9060" marT="9060" marB="0" anchor="ctr">
                    <a:lnL>
                      <a:noFill/>
                    </a:lnL>
                    <a:lnR>
                      <a:noFill/>
                    </a:lnR>
                    <a:lnT>
                      <a:noFill/>
                    </a:lnT>
                    <a:lnB>
                      <a:noFill/>
                    </a:lnB>
                  </a:tcPr>
                </a:tc>
                <a:tc>
                  <a:txBody>
                    <a:bodyPr/>
                    <a:lstStyle/>
                    <a:p>
                      <a:pPr algn="r"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3.108</a:t>
                      </a: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10.076</a:t>
                      </a: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127</a:t>
                      </a: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-30</a:t>
                      </a:r>
                    </a:p>
                  </a:txBody>
                  <a:tcPr marL="9060" marR="9060" marT="9060" marB="0" anchor="ctr">
                    <a:lnL>
                      <a:noFill/>
                    </a:lnL>
                    <a:lnR>
                      <a:noFill/>
                    </a:lnR>
                    <a:lnT>
                      <a:noFill/>
                    </a:lnT>
                    <a:lnB>
                      <a:noFill/>
                    </a:lnB>
                  </a:tcPr>
                </a:tc>
                <a:extLst>
                  <a:ext uri="{0D108BD9-81ED-4DB2-BD59-A6C34878D82A}">
                    <a16:rowId xmlns:a16="http://schemas.microsoft.com/office/drawing/2014/main" val="1037512995"/>
                  </a:ext>
                </a:extLst>
              </a:tr>
              <a:tr h="251742">
                <a:tc>
                  <a:txBody>
                    <a:bodyPr/>
                    <a:lstStyle/>
                    <a:p>
                      <a:pPr algn="l" fontAlgn="ctr"/>
                      <a:r>
                        <a:rPr lang="es-ES" sz="1200" b="0" i="0" u="none" strike="noStrike">
                          <a:effectLst/>
                          <a:latin typeface="Calibri" panose="020F0502020204030204" pitchFamily="34" charset="0"/>
                        </a:rPr>
                        <a:t>Cuentas por Cobrar Corto Plazo</a:t>
                      </a: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4.121</a:t>
                      </a:r>
                    </a:p>
                  </a:txBody>
                  <a:tcPr marL="9060" marR="9060" marT="9060" marB="0" anchor="ctr">
                    <a:lnL>
                      <a:noFill/>
                    </a:lnL>
                    <a:lnR>
                      <a:noFill/>
                    </a:lnR>
                    <a:lnT>
                      <a:noFill/>
                    </a:lnT>
                    <a:lnB>
                      <a:noFill/>
                    </a:lnB>
                  </a:tcPr>
                </a:tc>
                <a:tc>
                  <a:txBody>
                    <a:bodyPr/>
                    <a:lstStyle/>
                    <a:p>
                      <a:pPr algn="r"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2.142</a:t>
                      </a: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5.482</a:t>
                      </a: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92</a:t>
                      </a: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-25</a:t>
                      </a:r>
                    </a:p>
                  </a:txBody>
                  <a:tcPr marL="9060" marR="9060" marT="9060" marB="0" anchor="ctr">
                    <a:lnL>
                      <a:noFill/>
                    </a:lnL>
                    <a:lnR>
                      <a:noFill/>
                    </a:lnR>
                    <a:lnT>
                      <a:noFill/>
                    </a:lnT>
                    <a:lnB>
                      <a:noFill/>
                    </a:lnB>
                  </a:tcPr>
                </a:tc>
                <a:extLst>
                  <a:ext uri="{0D108BD9-81ED-4DB2-BD59-A6C34878D82A}">
                    <a16:rowId xmlns:a16="http://schemas.microsoft.com/office/drawing/2014/main" val="2163530250"/>
                  </a:ext>
                </a:extLst>
              </a:tr>
              <a:tr h="251742">
                <a:tc>
                  <a:txBody>
                    <a:bodyPr/>
                    <a:lstStyle/>
                    <a:p>
                      <a:pPr algn="l" fontAlgn="ctr"/>
                      <a:r>
                        <a:rPr lang="es-ES" sz="1200" b="0" i="0" u="none" strike="noStrike" dirty="0">
                          <a:effectLst/>
                          <a:latin typeface="Calibri" panose="020F0502020204030204" pitchFamily="34" charset="0"/>
                        </a:rPr>
                        <a:t>Anticipos y Saldo a Favor en Impuestos</a:t>
                      </a:r>
                    </a:p>
                  </a:txBody>
                  <a:tcPr marL="9060" marR="9060" marT="9060" marB="0" anchor="ctr">
                    <a:lnL>
                      <a:noFill/>
                    </a:lnL>
                    <a:lnR>
                      <a:noFill/>
                    </a:lnR>
                    <a:lnT>
                      <a:noFill/>
                    </a:lnT>
                    <a:lnB>
                      <a:noFill/>
                    </a:lnB>
                  </a:tcPr>
                </a:tc>
                <a:tc>
                  <a:txBody>
                    <a:bodyPr/>
                    <a:lstStyle/>
                    <a:p>
                      <a:pPr algn="r" fontAlgn="ctr"/>
                      <a:r>
                        <a:rPr lang="en-US" sz="1200" b="0" i="0" u="none" strike="noStrike" dirty="0">
                          <a:effectLst/>
                          <a:latin typeface="Calibri" panose="020F0502020204030204" pitchFamily="34" charset="0"/>
                        </a:rPr>
                        <a:t>8.972</a:t>
                      </a:r>
                    </a:p>
                  </a:txBody>
                  <a:tcPr marL="9060" marR="9060"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17.852</a:t>
                      </a:r>
                    </a:p>
                  </a:txBody>
                  <a:tcPr marL="9060" marR="9060"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8.189</a:t>
                      </a:r>
                    </a:p>
                  </a:txBody>
                  <a:tcPr marL="9060" marR="9060"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-50</a:t>
                      </a:r>
                    </a:p>
                  </a:txBody>
                  <a:tcPr marL="9060" marR="9060"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10</a:t>
                      </a:r>
                    </a:p>
                  </a:txBody>
                  <a:tcPr marL="9060" marR="9060" marT="906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7600082"/>
                  </a:ext>
                </a:extLst>
              </a:tr>
              <a:tr h="199020">
                <a:tc>
                  <a:txBody>
                    <a:bodyPr/>
                    <a:lstStyle/>
                    <a:p>
                      <a:pPr algn="l" fontAlgn="ctr"/>
                      <a:r>
                        <a:rPr lang="en-US" sz="1200" b="1" i="0" u="none" strike="noStrike">
                          <a:effectLst/>
                          <a:latin typeface="Calibri" panose="020F0502020204030204" pitchFamily="34" charset="0"/>
                        </a:rPr>
                        <a:t>TOTAL ACTIVO CORRIENTE</a:t>
                      </a:r>
                    </a:p>
                  </a:txBody>
                  <a:tcPr marL="9060" marR="9060" marT="906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28.266</a:t>
                      </a: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n-US" sz="1200" b="1" i="0" u="none" strike="noStrike">
                          <a:effectLst/>
                          <a:latin typeface="Calibri" panose="020F0502020204030204" pitchFamily="34" charset="0"/>
                        </a:rPr>
                        <a:t> </a:t>
                      </a:r>
                    </a:p>
                  </a:txBody>
                  <a:tcPr marL="9060" marR="9060" marT="906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35.847</a:t>
                      </a: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n-US" sz="1200" b="0" i="0" u="none" strike="noStrike">
                          <a:effectLst/>
                          <a:latin typeface="Calibri" panose="020F0502020204030204" pitchFamily="34" charset="0"/>
                        </a:rPr>
                        <a:t> </a:t>
                      </a:r>
                    </a:p>
                  </a:txBody>
                  <a:tcPr marL="9060" marR="9060" marT="906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30.863</a:t>
                      </a: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n-US" sz="1200" b="1" i="0" u="none" strike="noStrike">
                          <a:effectLst/>
                          <a:latin typeface="Calibri" panose="020F0502020204030204" pitchFamily="34" charset="0"/>
                        </a:rPr>
                        <a:t> </a:t>
                      </a:r>
                    </a:p>
                  </a:txBody>
                  <a:tcPr marL="9060" marR="9060" marT="906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-21</a:t>
                      </a: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n-US" sz="1200" b="1" i="0" u="none" strike="noStrike">
                          <a:effectLst/>
                          <a:latin typeface="Calibri" panose="020F0502020204030204" pitchFamily="34" charset="0"/>
                        </a:rPr>
                        <a:t> </a:t>
                      </a:r>
                    </a:p>
                  </a:txBody>
                  <a:tcPr marL="9060" marR="9060" marT="906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-8</a:t>
                      </a: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561777671"/>
                  </a:ext>
                </a:extLst>
              </a:tr>
              <a:tr h="199020">
                <a:tc>
                  <a:txBody>
                    <a:bodyPr/>
                    <a:lstStyle/>
                    <a:p>
                      <a:pPr algn="l" fontAlgn="ctr"/>
                      <a:endParaRPr lang="en-US" sz="1200" b="1"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060" marR="9060" marT="906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060" marR="9060" marT="906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n-US" sz="1200" b="1"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060" marR="9060" marT="906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060" marR="9060" marT="906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060" marR="9060" marT="906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96893364"/>
                  </a:ext>
                </a:extLst>
              </a:tr>
              <a:tr h="199020">
                <a:tc>
                  <a:txBody>
                    <a:bodyPr/>
                    <a:lstStyle/>
                    <a:p>
                      <a:pPr algn="l" fontAlgn="ctr"/>
                      <a:r>
                        <a:rPr lang="en-US" sz="1200" b="1" i="0" u="none" strike="noStrike">
                          <a:effectLst/>
                          <a:latin typeface="Calibri" panose="020F0502020204030204" pitchFamily="34" charset="0"/>
                        </a:rPr>
                        <a:t>ACTIVO NO CORRIENTE</a:t>
                      </a:r>
                    </a:p>
                  </a:txBody>
                  <a:tcPr marL="9060" marR="9060" marT="906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l" fontAlgn="ctr"/>
                      <a:endParaRPr lang="en-US" sz="1200" b="1"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extLst>
                  <a:ext uri="{0D108BD9-81ED-4DB2-BD59-A6C34878D82A}">
                    <a16:rowId xmlns:a16="http://schemas.microsoft.com/office/drawing/2014/main" val="4114180730"/>
                  </a:ext>
                </a:extLst>
              </a:tr>
              <a:tr h="251742">
                <a:tc>
                  <a:txBody>
                    <a:bodyPr/>
                    <a:lstStyle/>
                    <a:p>
                      <a:pPr algn="l" fontAlgn="ctr"/>
                      <a:r>
                        <a:rPr lang="es-ES" sz="1200" b="0" i="0" u="none" strike="noStrike">
                          <a:effectLst/>
                          <a:latin typeface="Calibri" panose="020F0502020204030204" pitchFamily="34" charset="0"/>
                        </a:rPr>
                        <a:t>Cuentas por Cobrar Largo Plazo</a:t>
                      </a: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598</a:t>
                      </a: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609</a:t>
                      </a: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598</a:t>
                      </a: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-2</a:t>
                      </a: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0</a:t>
                      </a:r>
                    </a:p>
                  </a:txBody>
                  <a:tcPr marL="9060" marR="9060" marT="9060" marB="0" anchor="ctr">
                    <a:lnL>
                      <a:noFill/>
                    </a:lnL>
                    <a:lnR>
                      <a:noFill/>
                    </a:lnR>
                    <a:lnT>
                      <a:noFill/>
                    </a:lnT>
                    <a:lnB>
                      <a:noFill/>
                    </a:lnB>
                  </a:tcPr>
                </a:tc>
                <a:extLst>
                  <a:ext uri="{0D108BD9-81ED-4DB2-BD59-A6C34878D82A}">
                    <a16:rowId xmlns:a16="http://schemas.microsoft.com/office/drawing/2014/main" val="902169100"/>
                  </a:ext>
                </a:extLst>
              </a:tr>
              <a:tr h="251742">
                <a:tc>
                  <a:txBody>
                    <a:bodyPr/>
                    <a:lstStyle/>
                    <a:p>
                      <a:pPr algn="l" fontAlgn="ctr"/>
                      <a:r>
                        <a:rPr lang="en-US" sz="1200" b="0" i="0" u="none" strike="noStrike">
                          <a:effectLst/>
                          <a:latin typeface="Calibri" panose="020F0502020204030204" pitchFamily="34" charset="0"/>
                        </a:rPr>
                        <a:t>Deterioro</a:t>
                      </a: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-598</a:t>
                      </a:r>
                    </a:p>
                  </a:txBody>
                  <a:tcPr marL="9060" marR="9060"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-598</a:t>
                      </a:r>
                    </a:p>
                  </a:txBody>
                  <a:tcPr marL="9060" marR="9060"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-598</a:t>
                      </a:r>
                    </a:p>
                  </a:txBody>
                  <a:tcPr marL="9060" marR="9060"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0</a:t>
                      </a:r>
                    </a:p>
                  </a:txBody>
                  <a:tcPr marL="9060" marR="9060"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0</a:t>
                      </a:r>
                    </a:p>
                  </a:txBody>
                  <a:tcPr marL="9060" marR="9060" marT="906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197618"/>
                  </a:ext>
                </a:extLst>
              </a:tr>
              <a:tr h="251742">
                <a:tc>
                  <a:txBody>
                    <a:bodyPr/>
                    <a:lstStyle/>
                    <a:p>
                      <a:pPr algn="l" fontAlgn="ctr"/>
                      <a:r>
                        <a:rPr lang="es-ES" sz="1200" b="0" i="0" u="none" strike="noStrike">
                          <a:effectLst/>
                          <a:latin typeface="Calibri" panose="020F0502020204030204" pitchFamily="34" charset="0"/>
                        </a:rPr>
                        <a:t>Total Cuenta por Cobrar Largo Plazo</a:t>
                      </a:r>
                    </a:p>
                  </a:txBody>
                  <a:tcPr marL="9060" marR="9060" marT="9060" marB="0" anchor="ctr">
                    <a:lnL>
                      <a:noFill/>
                    </a:lnL>
                    <a:lnR>
                      <a:noFill/>
                    </a:lnR>
                    <a:lnT>
                      <a:noFill/>
                    </a:lnT>
                    <a:lnB>
                      <a:noFill/>
                    </a:lnB>
                  </a:tcPr>
                </a:tc>
                <a:tc>
                  <a:txBody>
                    <a:bodyPr/>
                    <a:lstStyle/>
                    <a:p>
                      <a:pPr algn="r" fontAlgn="ctr"/>
                      <a:r>
                        <a:rPr lang="en-US" sz="1200" b="1" i="0" u="none" strike="noStrike">
                          <a:effectLst/>
                          <a:latin typeface="Calibri" panose="020F0502020204030204" pitchFamily="34" charset="0"/>
                        </a:rPr>
                        <a:t>0</a:t>
                      </a: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1" i="0" u="none" strike="noStrike">
                          <a:effectLst/>
                          <a:latin typeface="Calibri" panose="020F0502020204030204" pitchFamily="34" charset="0"/>
                        </a:rPr>
                        <a:t>11</a:t>
                      </a: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1" i="0" u="none" strike="noStrike">
                          <a:effectLst/>
                          <a:latin typeface="Calibri" panose="020F0502020204030204" pitchFamily="34" charset="0"/>
                        </a:rPr>
                        <a:t>0</a:t>
                      </a: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1" i="0" u="none" strike="noStrike">
                          <a:effectLst/>
                          <a:latin typeface="Calibri" panose="020F0502020204030204" pitchFamily="34" charset="0"/>
                        </a:rPr>
                        <a:t>0</a:t>
                      </a: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200" b="1"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1" i="0" u="none" strike="noStrike">
                          <a:effectLst/>
                          <a:latin typeface="Calibri" panose="020F0502020204030204" pitchFamily="34" charset="0"/>
                        </a:rPr>
                        <a:t>0</a:t>
                      </a: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5289387"/>
                  </a:ext>
                </a:extLst>
              </a:tr>
              <a:tr h="199020">
                <a:tc>
                  <a:txBody>
                    <a:bodyPr/>
                    <a:lstStyle/>
                    <a:p>
                      <a:pPr algn="l" fontAlgn="ctr"/>
                      <a:endParaRPr lang="en-US" sz="1200" b="0" i="0" u="none" strike="noStrike" dirty="0">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836302206"/>
                  </a:ext>
                </a:extLst>
              </a:tr>
              <a:tr h="251742">
                <a:tc>
                  <a:txBody>
                    <a:bodyPr/>
                    <a:lstStyle/>
                    <a:p>
                      <a:pPr algn="l" fontAlgn="ctr"/>
                      <a:r>
                        <a:rPr lang="en-US" sz="1200" b="0" i="0" u="none" strike="noStrike">
                          <a:effectLst/>
                          <a:latin typeface="Calibri" panose="020F0502020204030204" pitchFamily="34" charset="0"/>
                        </a:rPr>
                        <a:t>Propiedades, Planta y equipo</a:t>
                      </a:r>
                    </a:p>
                  </a:txBody>
                  <a:tcPr marL="9060" marR="9060" marT="9060" marB="0" anchor="ctr">
                    <a:lnL>
                      <a:noFill/>
                    </a:lnL>
                    <a:lnR>
                      <a:noFill/>
                    </a:lnR>
                    <a:lnT>
                      <a:noFill/>
                    </a:lnT>
                    <a:lnB>
                      <a:noFill/>
                    </a:lnB>
                  </a:tcPr>
                </a:tc>
                <a:tc>
                  <a:txBody>
                    <a:bodyPr/>
                    <a:lstStyle/>
                    <a:p>
                      <a:pPr algn="r" fontAlgn="ctr"/>
                      <a:r>
                        <a:rPr lang="en-US" sz="1200" b="0" i="0" u="none" strike="noStrike" dirty="0">
                          <a:effectLst/>
                          <a:latin typeface="Calibri" panose="020F0502020204030204" pitchFamily="34" charset="0"/>
                        </a:rPr>
                        <a:t>489</a:t>
                      </a: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494</a:t>
                      </a: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438</a:t>
                      </a: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-1</a:t>
                      </a: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12</a:t>
                      </a:r>
                    </a:p>
                  </a:txBody>
                  <a:tcPr marL="9060" marR="9060" marT="9060" marB="0" anchor="ctr">
                    <a:lnL>
                      <a:noFill/>
                    </a:lnL>
                    <a:lnR>
                      <a:noFill/>
                    </a:lnR>
                    <a:lnT>
                      <a:noFill/>
                    </a:lnT>
                    <a:lnB>
                      <a:noFill/>
                    </a:lnB>
                  </a:tcPr>
                </a:tc>
                <a:extLst>
                  <a:ext uri="{0D108BD9-81ED-4DB2-BD59-A6C34878D82A}">
                    <a16:rowId xmlns:a16="http://schemas.microsoft.com/office/drawing/2014/main" val="1770328043"/>
                  </a:ext>
                </a:extLst>
              </a:tr>
              <a:tr h="251742">
                <a:tc>
                  <a:txBody>
                    <a:bodyPr/>
                    <a:lstStyle/>
                    <a:p>
                      <a:pPr algn="l" fontAlgn="ctr"/>
                      <a:r>
                        <a:rPr lang="en-US" sz="1200" b="0" i="0" u="none" strike="noStrike">
                          <a:effectLst/>
                          <a:latin typeface="Calibri" panose="020F0502020204030204" pitchFamily="34" charset="0"/>
                        </a:rPr>
                        <a:t>Otros Activos (Intangibles)</a:t>
                      </a:r>
                    </a:p>
                  </a:txBody>
                  <a:tcPr marL="9060" marR="9060" marT="9060" marB="0" anchor="ctr">
                    <a:lnL>
                      <a:noFill/>
                    </a:lnL>
                    <a:lnR>
                      <a:noFill/>
                    </a:lnR>
                    <a:lnT>
                      <a:noFill/>
                    </a:lnT>
                    <a:lnB>
                      <a:noFill/>
                    </a:lnB>
                  </a:tcPr>
                </a:tc>
                <a:tc>
                  <a:txBody>
                    <a:bodyPr/>
                    <a:lstStyle/>
                    <a:p>
                      <a:pPr algn="r" fontAlgn="ctr"/>
                      <a:r>
                        <a:rPr lang="en-US" sz="1200" b="0" i="0" u="none" strike="noStrike" dirty="0">
                          <a:effectLst/>
                          <a:latin typeface="Calibri" panose="020F0502020204030204" pitchFamily="34" charset="0"/>
                        </a:rPr>
                        <a:t>2.511</a:t>
                      </a:r>
                    </a:p>
                  </a:txBody>
                  <a:tcPr marL="9060" marR="9060"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1.486</a:t>
                      </a:r>
                    </a:p>
                  </a:txBody>
                  <a:tcPr marL="9060" marR="9060"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2.385</a:t>
                      </a:r>
                    </a:p>
                  </a:txBody>
                  <a:tcPr marL="9060" marR="9060"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69</a:t>
                      </a:r>
                    </a:p>
                  </a:txBody>
                  <a:tcPr marL="9060" marR="9060"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5</a:t>
                      </a:r>
                    </a:p>
                  </a:txBody>
                  <a:tcPr marL="9060" marR="9060" marT="906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54453702"/>
                  </a:ext>
                </a:extLst>
              </a:tr>
              <a:tr h="251742">
                <a:tc>
                  <a:txBody>
                    <a:bodyPr/>
                    <a:lstStyle/>
                    <a:p>
                      <a:pPr algn="l" fontAlgn="ctr"/>
                      <a:r>
                        <a:rPr lang="en-US" sz="1200" b="1" i="0" u="none" strike="noStrike">
                          <a:effectLst/>
                          <a:latin typeface="Calibri" panose="020F0502020204030204" pitchFamily="34" charset="0"/>
                        </a:rPr>
                        <a:t>TOTAL ACTIVO NO CORRIENTE</a:t>
                      </a:r>
                    </a:p>
                  </a:txBody>
                  <a:tcPr marL="9060" marR="9060" marT="906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2.999</a:t>
                      </a: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n-US" sz="1200" b="1" i="0" u="none" strike="noStrike">
                          <a:effectLst/>
                          <a:latin typeface="Calibri" panose="020F0502020204030204" pitchFamily="34" charset="0"/>
                        </a:rPr>
                        <a:t> </a:t>
                      </a:r>
                    </a:p>
                  </a:txBody>
                  <a:tcPr marL="9060" marR="9060" marT="906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1.991</a:t>
                      </a: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n-US" sz="1200" b="0" i="0" u="none" strike="noStrike">
                          <a:effectLst/>
                          <a:latin typeface="Calibri" panose="020F0502020204030204" pitchFamily="34" charset="0"/>
                        </a:rPr>
                        <a:t> </a:t>
                      </a:r>
                    </a:p>
                  </a:txBody>
                  <a:tcPr marL="9060" marR="9060" marT="906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2.822</a:t>
                      </a: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n-US" sz="1200" b="1" i="0" u="none" strike="noStrike">
                          <a:effectLst/>
                          <a:latin typeface="Calibri" panose="020F0502020204030204" pitchFamily="34" charset="0"/>
                        </a:rPr>
                        <a:t> </a:t>
                      </a:r>
                    </a:p>
                  </a:txBody>
                  <a:tcPr marL="9060" marR="9060" marT="906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9</a:t>
                      </a: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n-US" sz="1200" b="1" i="0" u="none" strike="noStrike">
                          <a:effectLst/>
                          <a:latin typeface="Calibri" panose="020F0502020204030204" pitchFamily="34" charset="0"/>
                        </a:rPr>
                        <a:t> </a:t>
                      </a:r>
                    </a:p>
                  </a:txBody>
                  <a:tcPr marL="9060" marR="9060" marT="906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6</a:t>
                      </a: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68266580"/>
                  </a:ext>
                </a:extLst>
              </a:tr>
              <a:tr h="199020">
                <a:tc>
                  <a:txBody>
                    <a:bodyPr/>
                    <a:lstStyle/>
                    <a:p>
                      <a:pPr algn="l" fontAlgn="ctr"/>
                      <a:endParaRPr lang="en-US" sz="1200" b="1"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5844795"/>
                  </a:ext>
                </a:extLst>
              </a:tr>
              <a:tr h="206655">
                <a:tc>
                  <a:txBody>
                    <a:bodyPr/>
                    <a:lstStyle/>
                    <a:p>
                      <a:pPr algn="l" fontAlgn="ctr"/>
                      <a:r>
                        <a:rPr lang="en-US" sz="1200" b="1" i="0" u="none" strike="noStrike">
                          <a:effectLst/>
                          <a:latin typeface="Calibri" panose="020F0502020204030204" pitchFamily="34" charset="0"/>
                        </a:rPr>
                        <a:t>TOTAL ACTIVO</a:t>
                      </a:r>
                    </a:p>
                  </a:txBody>
                  <a:tcPr marL="9060" marR="9060" marT="906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31.265</a:t>
                      </a:r>
                    </a:p>
                  </a:txBody>
                  <a:tcPr marL="9060" marR="9060" marT="906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n-US" sz="1200" b="1" i="0" u="none" strike="noStrike">
                          <a:effectLst/>
                          <a:latin typeface="Calibri" panose="020F0502020204030204" pitchFamily="34" charset="0"/>
                        </a:rPr>
                        <a:t> </a:t>
                      </a:r>
                    </a:p>
                  </a:txBody>
                  <a:tcPr marL="9060" marR="9060" marT="906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37.838</a:t>
                      </a:r>
                    </a:p>
                  </a:txBody>
                  <a:tcPr marL="9060" marR="9060" marT="906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n-US" sz="1200" b="0" i="0" u="none" strike="noStrike">
                          <a:effectLst/>
                          <a:latin typeface="Calibri" panose="020F0502020204030204" pitchFamily="34" charset="0"/>
                        </a:rPr>
                        <a:t> </a:t>
                      </a:r>
                    </a:p>
                  </a:txBody>
                  <a:tcPr marL="9060" marR="9060" marT="906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33.685</a:t>
                      </a:r>
                    </a:p>
                  </a:txBody>
                  <a:tcPr marL="9060" marR="9060" marT="906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n-US" sz="1200" b="1" i="0" u="none" strike="noStrike">
                          <a:effectLst/>
                          <a:latin typeface="Calibri" panose="020F0502020204030204" pitchFamily="34" charset="0"/>
                        </a:rPr>
                        <a:t> </a:t>
                      </a:r>
                    </a:p>
                  </a:txBody>
                  <a:tcPr marL="9060" marR="9060" marT="906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-6</a:t>
                      </a:r>
                    </a:p>
                  </a:txBody>
                  <a:tcPr marL="9060" marR="9060" marT="906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n-US" sz="1200" b="1" i="0" u="none" strike="noStrike">
                          <a:effectLst/>
                          <a:latin typeface="Calibri" panose="020F0502020204030204" pitchFamily="34" charset="0"/>
                        </a:rPr>
                        <a:t> </a:t>
                      </a:r>
                    </a:p>
                  </a:txBody>
                  <a:tcPr marL="9060" marR="9060" marT="9060" marB="0" anchor="ctr">
                    <a:lnL>
                      <a:noFill/>
                    </a:lnL>
                    <a:lnR>
                      <a:noFill/>
                    </a:lnR>
                    <a:lnT>
                      <a:noFill/>
                    </a:lnT>
                    <a:lnB>
                      <a:noFill/>
                    </a:lnB>
                    <a:solidFill>
                      <a:srgbClr val="DBDBDB"/>
                    </a:solidFill>
                  </a:tcPr>
                </a:tc>
                <a:tc>
                  <a:txBody>
                    <a:bodyPr/>
                    <a:lstStyle/>
                    <a:p>
                      <a:pPr algn="r" fontAlgn="ctr"/>
                      <a:r>
                        <a:rPr lang="en-US" sz="1200" b="1" i="0" u="none" strike="noStrike" dirty="0">
                          <a:effectLst/>
                          <a:latin typeface="Calibri" panose="020F0502020204030204" pitchFamily="34" charset="0"/>
                        </a:rPr>
                        <a:t>-7</a:t>
                      </a:r>
                    </a:p>
                  </a:txBody>
                  <a:tcPr marL="9060" marR="9060" marT="906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662555385"/>
                  </a:ext>
                </a:extLst>
              </a:tr>
            </a:tbl>
          </a:graphicData>
        </a:graphic>
      </p:graphicFrame>
      <p:sp>
        <p:nvSpPr>
          <p:cNvPr id="11" name="Botón de acción: ir hacia delante o siguiente 10">
            <a:hlinkClick r:id="rId2" action="ppaction://hlinksldjump" highlightClick="1"/>
            <a:extLst>
              <a:ext uri="{FF2B5EF4-FFF2-40B4-BE49-F238E27FC236}">
                <a16:creationId xmlns:a16="http://schemas.microsoft.com/office/drawing/2014/main" id="{ECAF7EDB-E616-45CA-8A85-A9411523CD32}"/>
              </a:ext>
            </a:extLst>
          </p:cNvPr>
          <p:cNvSpPr/>
          <p:nvPr/>
        </p:nvSpPr>
        <p:spPr>
          <a:xfrm>
            <a:off x="3430588" y="2297114"/>
            <a:ext cx="203200" cy="10477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2" name="Botón de acción: ir hacia delante o siguiente 11">
            <a:hlinkClick r:id="rId2" action="ppaction://hlinksldjump" highlightClick="1"/>
            <a:extLst>
              <a:ext uri="{FF2B5EF4-FFF2-40B4-BE49-F238E27FC236}">
                <a16:creationId xmlns:a16="http://schemas.microsoft.com/office/drawing/2014/main" id="{84B38472-9759-4EFB-8A8C-025D33140739}"/>
              </a:ext>
            </a:extLst>
          </p:cNvPr>
          <p:cNvSpPr/>
          <p:nvPr/>
        </p:nvSpPr>
        <p:spPr>
          <a:xfrm>
            <a:off x="3917951" y="2549525"/>
            <a:ext cx="188913" cy="1016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3" name="Botón de acción: ir hacia delante o siguiente 12">
            <a:hlinkClick r:id="rId2" action="ppaction://hlinksldjump" highlightClick="1"/>
            <a:extLst>
              <a:ext uri="{FF2B5EF4-FFF2-40B4-BE49-F238E27FC236}">
                <a16:creationId xmlns:a16="http://schemas.microsoft.com/office/drawing/2014/main" id="{A730660A-1DBC-4EEF-8BE1-38EA3F255CEB}"/>
              </a:ext>
            </a:extLst>
          </p:cNvPr>
          <p:cNvSpPr/>
          <p:nvPr/>
        </p:nvSpPr>
        <p:spPr>
          <a:xfrm>
            <a:off x="4827589" y="2797176"/>
            <a:ext cx="200025" cy="10477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pic>
        <p:nvPicPr>
          <p:cNvPr id="4342" name="Imagen 8">
            <a:hlinkClick r:id="rId3" action="ppaction://hlinksldjump"/>
            <a:extLst>
              <a:ext uri="{FF2B5EF4-FFF2-40B4-BE49-F238E27FC236}">
                <a16:creationId xmlns:a16="http://schemas.microsoft.com/office/drawing/2014/main" id="{0ED5230E-C214-470C-9D6E-63A1EA9D34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32276" y="3052764"/>
            <a:ext cx="206375" cy="10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Botón de acción: ir hacia delante o siguiente 14">
            <a:hlinkClick r:id="rId3" action="ppaction://hlinksldjump" highlightClick="1"/>
            <a:extLst>
              <a:ext uri="{FF2B5EF4-FFF2-40B4-BE49-F238E27FC236}">
                <a16:creationId xmlns:a16="http://schemas.microsoft.com/office/drawing/2014/main" id="{F21CF3E4-21C9-477B-B9FA-6383BBD158D6}"/>
              </a:ext>
            </a:extLst>
          </p:cNvPr>
          <p:cNvSpPr/>
          <p:nvPr/>
        </p:nvSpPr>
        <p:spPr>
          <a:xfrm>
            <a:off x="4462464" y="4662489"/>
            <a:ext cx="238125" cy="1111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6" name="Botón de acción: ir hacia delante o siguiente 15">
            <a:hlinkClick r:id="rId5" action="ppaction://hlinksldjump" highlightClick="1"/>
            <a:extLst>
              <a:ext uri="{FF2B5EF4-FFF2-40B4-BE49-F238E27FC236}">
                <a16:creationId xmlns:a16="http://schemas.microsoft.com/office/drawing/2014/main" id="{037C0688-6BFA-4FA7-8A0B-381199F24186}"/>
              </a:ext>
            </a:extLst>
          </p:cNvPr>
          <p:cNvSpPr/>
          <p:nvPr/>
        </p:nvSpPr>
        <p:spPr>
          <a:xfrm>
            <a:off x="4130675" y="5102226"/>
            <a:ext cx="185738" cy="100013"/>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7" name="Botón de acción: ir hacia delante o siguiente 16">
            <a:hlinkClick r:id="rId5" action="ppaction://hlinksldjump" highlightClick="1"/>
            <a:extLst>
              <a:ext uri="{FF2B5EF4-FFF2-40B4-BE49-F238E27FC236}">
                <a16:creationId xmlns:a16="http://schemas.microsoft.com/office/drawing/2014/main" id="{611DAA7F-323D-403A-A9C7-573611DE96F2}"/>
              </a:ext>
            </a:extLst>
          </p:cNvPr>
          <p:cNvSpPr/>
          <p:nvPr/>
        </p:nvSpPr>
        <p:spPr>
          <a:xfrm>
            <a:off x="3941763" y="5357814"/>
            <a:ext cx="239712" cy="10318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pic>
        <p:nvPicPr>
          <p:cNvPr id="23" name="Imagen 8">
            <a:hlinkClick r:id="rId5" action="ppaction://hlinksldjump"/>
            <a:extLst>
              <a:ext uri="{FF2B5EF4-FFF2-40B4-BE49-F238E27FC236}">
                <a16:creationId xmlns:a16="http://schemas.microsoft.com/office/drawing/2014/main" id="{98D5841F-9CB9-426D-8348-1F87864BA7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2307" y="3303640"/>
            <a:ext cx="206375" cy="10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ángulo 23">
            <a:extLst>
              <a:ext uri="{FF2B5EF4-FFF2-40B4-BE49-F238E27FC236}">
                <a16:creationId xmlns:a16="http://schemas.microsoft.com/office/drawing/2014/main" id="{9E65525A-D333-44D8-BD34-077ADBEE25E4}"/>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5" name="CuadroTexto 24">
            <a:extLst>
              <a:ext uri="{FF2B5EF4-FFF2-40B4-BE49-F238E27FC236}">
                <a16:creationId xmlns:a16="http://schemas.microsoft.com/office/drawing/2014/main" id="{B5951589-4D93-47C5-9AFF-8CFD160EEEE9}"/>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26" name="Imagen 7">
            <a:extLst>
              <a:ext uri="{FF2B5EF4-FFF2-40B4-BE49-F238E27FC236}">
                <a16:creationId xmlns:a16="http://schemas.microsoft.com/office/drawing/2014/main" id="{C1AF7558-27DD-4D22-8A0E-C78A3DFFE2D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27" name="Imagen 5">
            <a:extLst>
              <a:ext uri="{FF2B5EF4-FFF2-40B4-BE49-F238E27FC236}">
                <a16:creationId xmlns:a16="http://schemas.microsoft.com/office/drawing/2014/main" id="{D61BD7A5-EE0D-48ED-9D5C-AA5AC675BA4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a:extLst>
              <a:ext uri="{FF2B5EF4-FFF2-40B4-BE49-F238E27FC236}">
                <a16:creationId xmlns:a16="http://schemas.microsoft.com/office/drawing/2014/main" id="{E91AF023-2ACF-4E61-9CD7-0DB47CE6DF11}"/>
              </a:ext>
            </a:extLst>
          </p:cNvPr>
          <p:cNvSpPr txBox="1">
            <a:spLocks/>
          </p:cNvSpPr>
          <p:nvPr/>
        </p:nvSpPr>
        <p:spPr>
          <a:xfrm>
            <a:off x="2913063" y="277813"/>
            <a:ext cx="5065712"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2700" dirty="0">
                <a:latin typeface="+mn-lt"/>
              </a:rPr>
              <a:t> </a:t>
            </a:r>
            <a:r>
              <a:rPr lang="es-CO" sz="1400" b="1" dirty="0">
                <a:solidFill>
                  <a:srgbClr val="293166"/>
                </a:solidFill>
                <a:latin typeface="+mn-lt"/>
                <a:ea typeface="+mn-ea"/>
              </a:rPr>
              <a:t>ESTADO DE SITUACION FINANCIERA INDIVIDUAL</a:t>
            </a:r>
          </a:p>
          <a:p>
            <a:pPr algn="ctr">
              <a:defRPr/>
            </a:pPr>
            <a:r>
              <a:rPr lang="es-CO" sz="1050" b="1" dirty="0">
                <a:solidFill>
                  <a:srgbClr val="293166"/>
                </a:solidFill>
                <a:latin typeface="+mn-lt"/>
                <a:ea typeface="+mn-ea"/>
              </a:rPr>
              <a:t>AL 30 DE ABRIL DE 2020 Y 30 DE ABRIL DE 2019</a:t>
            </a:r>
          </a:p>
          <a:p>
            <a:pPr algn="ctr">
              <a:defRPr/>
            </a:pPr>
            <a:r>
              <a:rPr lang="es-CO" sz="1050" b="1" dirty="0">
                <a:solidFill>
                  <a:srgbClr val="293166"/>
                </a:solidFill>
                <a:latin typeface="+mn-lt"/>
                <a:ea typeface="+mn-ea"/>
              </a:rPr>
              <a:t>(cifra en millones de pesos colombianos)</a:t>
            </a:r>
          </a:p>
          <a:p>
            <a:pPr>
              <a:defRPr/>
            </a:pPr>
            <a:endParaRPr lang="es-CO" sz="788" dirty="0">
              <a:solidFill>
                <a:srgbClr val="0070C0"/>
              </a:solidFill>
              <a:latin typeface="+mn-lt"/>
              <a:ea typeface="+mn-ea"/>
              <a:cs typeface="Lato Regular"/>
            </a:endParaRPr>
          </a:p>
        </p:txBody>
      </p:sp>
      <p:graphicFrame>
        <p:nvGraphicFramePr>
          <p:cNvPr id="2" name="Tabla 1">
            <a:extLst>
              <a:ext uri="{FF2B5EF4-FFF2-40B4-BE49-F238E27FC236}">
                <a16:creationId xmlns:a16="http://schemas.microsoft.com/office/drawing/2014/main" id="{D57838EA-657B-4CD4-9857-B245074F418F}"/>
              </a:ext>
            </a:extLst>
          </p:cNvPr>
          <p:cNvGraphicFramePr>
            <a:graphicFrameLocks noGrp="1"/>
          </p:cNvGraphicFramePr>
          <p:nvPr/>
        </p:nvGraphicFramePr>
        <p:xfrm>
          <a:off x="2257425" y="1593851"/>
          <a:ext cx="7580314" cy="4538659"/>
        </p:xfrm>
        <a:graphic>
          <a:graphicData uri="http://schemas.openxmlformats.org/drawingml/2006/table">
            <a:tbl>
              <a:tblPr/>
              <a:tblGrid>
                <a:gridCol w="2673112">
                  <a:extLst>
                    <a:ext uri="{9D8B030D-6E8A-4147-A177-3AD203B41FA5}">
                      <a16:colId xmlns:a16="http://schemas.microsoft.com/office/drawing/2014/main" val="1009135366"/>
                    </a:ext>
                  </a:extLst>
                </a:gridCol>
                <a:gridCol w="996596">
                  <a:extLst>
                    <a:ext uri="{9D8B030D-6E8A-4147-A177-3AD203B41FA5}">
                      <a16:colId xmlns:a16="http://schemas.microsoft.com/office/drawing/2014/main" val="4176266916"/>
                    </a:ext>
                  </a:extLst>
                </a:gridCol>
                <a:gridCol w="86931">
                  <a:extLst>
                    <a:ext uri="{9D8B030D-6E8A-4147-A177-3AD203B41FA5}">
                      <a16:colId xmlns:a16="http://schemas.microsoft.com/office/drawing/2014/main" val="3681829874"/>
                    </a:ext>
                  </a:extLst>
                </a:gridCol>
                <a:gridCol w="1043166">
                  <a:extLst>
                    <a:ext uri="{9D8B030D-6E8A-4147-A177-3AD203B41FA5}">
                      <a16:colId xmlns:a16="http://schemas.microsoft.com/office/drawing/2014/main" val="2910951439"/>
                    </a:ext>
                  </a:extLst>
                </a:gridCol>
                <a:gridCol w="86931">
                  <a:extLst>
                    <a:ext uri="{9D8B030D-6E8A-4147-A177-3AD203B41FA5}">
                      <a16:colId xmlns:a16="http://schemas.microsoft.com/office/drawing/2014/main" val="1774482069"/>
                    </a:ext>
                  </a:extLst>
                </a:gridCol>
                <a:gridCol w="922084">
                  <a:extLst>
                    <a:ext uri="{9D8B030D-6E8A-4147-A177-3AD203B41FA5}">
                      <a16:colId xmlns:a16="http://schemas.microsoft.com/office/drawing/2014/main" val="2849039188"/>
                    </a:ext>
                  </a:extLst>
                </a:gridCol>
                <a:gridCol w="75431">
                  <a:extLst>
                    <a:ext uri="{9D8B030D-6E8A-4147-A177-3AD203B41FA5}">
                      <a16:colId xmlns:a16="http://schemas.microsoft.com/office/drawing/2014/main" val="1011311098"/>
                    </a:ext>
                  </a:extLst>
                </a:gridCol>
                <a:gridCol w="847572">
                  <a:extLst>
                    <a:ext uri="{9D8B030D-6E8A-4147-A177-3AD203B41FA5}">
                      <a16:colId xmlns:a16="http://schemas.microsoft.com/office/drawing/2014/main" val="968288233"/>
                    </a:ext>
                  </a:extLst>
                </a:gridCol>
                <a:gridCol w="75431">
                  <a:extLst>
                    <a:ext uri="{9D8B030D-6E8A-4147-A177-3AD203B41FA5}">
                      <a16:colId xmlns:a16="http://schemas.microsoft.com/office/drawing/2014/main" val="1400012092"/>
                    </a:ext>
                  </a:extLst>
                </a:gridCol>
                <a:gridCol w="773060">
                  <a:extLst>
                    <a:ext uri="{9D8B030D-6E8A-4147-A177-3AD203B41FA5}">
                      <a16:colId xmlns:a16="http://schemas.microsoft.com/office/drawing/2014/main" val="2754669074"/>
                    </a:ext>
                  </a:extLst>
                </a:gridCol>
              </a:tblGrid>
              <a:tr h="562403">
                <a:tc>
                  <a:txBody>
                    <a:bodyPr/>
                    <a:lstStyle/>
                    <a:p>
                      <a:pPr algn="ctr" fontAlgn="ctr"/>
                      <a:r>
                        <a:rPr lang="en-US" sz="1200" b="1" i="0" u="none" strike="noStrike">
                          <a:effectLst/>
                          <a:latin typeface="Calibri" panose="020F0502020204030204" pitchFamily="34" charset="0"/>
                        </a:rPr>
                        <a:t>PASIVO</a:t>
                      </a:r>
                    </a:p>
                  </a:txBody>
                  <a:tcPr marL="9218" marR="9218" marT="9220" marB="0" anchor="ctr">
                    <a:lnL>
                      <a:noFill/>
                    </a:lnL>
                    <a:lnR>
                      <a:noFill/>
                    </a:lnR>
                    <a:lnT>
                      <a:noFill/>
                    </a:lnT>
                    <a:lnB>
                      <a:noFill/>
                    </a:lnB>
                    <a:solidFill>
                      <a:srgbClr val="DBDBDB"/>
                    </a:solidFill>
                  </a:tcPr>
                </a:tc>
                <a:tc>
                  <a:txBody>
                    <a:bodyPr/>
                    <a:lstStyle/>
                    <a:p>
                      <a:pPr algn="ctr" fontAlgn="ctr"/>
                      <a:r>
                        <a:rPr lang="en-US" sz="1200" b="0" i="0" u="none" strike="noStrike">
                          <a:effectLst/>
                          <a:latin typeface="Calibri" panose="020F0502020204030204" pitchFamily="34" charset="0"/>
                        </a:rPr>
                        <a:t>30-Abril-2020</a:t>
                      </a:r>
                    </a:p>
                  </a:txBody>
                  <a:tcPr marL="9218" marR="9218" marT="922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n-US" sz="1200" b="0"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ctr" fontAlgn="ctr"/>
                      <a:r>
                        <a:rPr lang="en-US" sz="1200" b="0" i="0" u="none" strike="noStrike">
                          <a:effectLst/>
                          <a:latin typeface="Calibri" panose="020F0502020204030204" pitchFamily="34" charset="0"/>
                        </a:rPr>
                        <a:t>30-Abril-2019</a:t>
                      </a:r>
                    </a:p>
                  </a:txBody>
                  <a:tcPr marL="9218" marR="9218" marT="922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n-US" sz="1200" b="1"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ctr" fontAlgn="ctr"/>
                      <a:r>
                        <a:rPr lang="en-US" sz="1200" b="0" i="0" u="none" strike="noStrike">
                          <a:effectLst/>
                          <a:latin typeface="Calibri" panose="020F0502020204030204" pitchFamily="34" charset="0"/>
                        </a:rPr>
                        <a:t>Al 31-Dic 2019</a:t>
                      </a:r>
                    </a:p>
                  </a:txBody>
                  <a:tcPr marL="9218" marR="9218" marT="922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n-US" sz="1200" b="0"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ctr" fontAlgn="ctr"/>
                      <a:r>
                        <a:rPr lang="en-US" sz="1200" b="0" i="0" u="none" strike="noStrike">
                          <a:effectLst/>
                          <a:latin typeface="Calibri" panose="020F0502020204030204" pitchFamily="34" charset="0"/>
                        </a:rPr>
                        <a:t>Variación % Abril 2020 - 2019</a:t>
                      </a:r>
                    </a:p>
                  </a:txBody>
                  <a:tcPr marL="9218" marR="9218" marT="922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n-US" sz="1200" b="0"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ctr" fontAlgn="ctr"/>
                      <a:r>
                        <a:rPr lang="en-US" sz="1200" b="0" i="0" u="none" strike="noStrike">
                          <a:effectLst/>
                          <a:latin typeface="Calibri" panose="020F0502020204030204" pitchFamily="34" charset="0"/>
                        </a:rPr>
                        <a:t>Variación % Abr - Dic 2020-2019</a:t>
                      </a:r>
                    </a:p>
                  </a:txBody>
                  <a:tcPr marL="9218" marR="9218" marT="922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697894827"/>
                  </a:ext>
                </a:extLst>
              </a:tr>
              <a:tr h="247087">
                <a:tc>
                  <a:txBody>
                    <a:bodyPr/>
                    <a:lstStyle/>
                    <a:p>
                      <a:pPr algn="l" fontAlgn="ctr"/>
                      <a:r>
                        <a:rPr lang="en-US" sz="1200" b="1" i="0" u="none" strike="noStrike">
                          <a:effectLst/>
                          <a:latin typeface="Calibri" panose="020F0502020204030204" pitchFamily="34" charset="0"/>
                        </a:rPr>
                        <a:t>PASIVO CORRIENTE</a:t>
                      </a:r>
                    </a:p>
                  </a:txBody>
                  <a:tcPr marL="9218" marR="9218" marT="922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476616800"/>
                  </a:ext>
                </a:extLst>
              </a:tr>
              <a:tr h="247087">
                <a:tc>
                  <a:txBody>
                    <a:bodyPr/>
                    <a:lstStyle/>
                    <a:p>
                      <a:pPr algn="l" fontAlgn="ctr"/>
                      <a:r>
                        <a:rPr lang="en-US" sz="1200" b="0" i="0" u="none" strike="noStrike">
                          <a:effectLst/>
                          <a:latin typeface="Calibri" panose="020F0502020204030204" pitchFamily="34" charset="0"/>
                        </a:rPr>
                        <a:t>Cuentas por Pagar</a:t>
                      </a: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3.452</a:t>
                      </a:r>
                    </a:p>
                  </a:txBody>
                  <a:tcPr marL="9218" marR="9218" marT="922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2.764</a:t>
                      </a:r>
                    </a:p>
                  </a:txBody>
                  <a:tcPr marL="9218" marR="9218" marT="9220" marB="0" anchor="ctr">
                    <a:lnL>
                      <a:noFill/>
                    </a:lnL>
                    <a:lnR>
                      <a:noFill/>
                    </a:lnR>
                    <a:lnT>
                      <a:noFill/>
                    </a:lnT>
                    <a:lnB>
                      <a:noFill/>
                    </a:lnB>
                  </a:tcPr>
                </a:tc>
                <a:tc>
                  <a:txBody>
                    <a:bodyPr/>
                    <a:lstStyle/>
                    <a:p>
                      <a:pPr algn="l" fontAlgn="ctr"/>
                      <a:endParaRPr lang="en-US"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3.166</a:t>
                      </a:r>
                    </a:p>
                  </a:txBody>
                  <a:tcPr marL="9218" marR="9218" marT="922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25</a:t>
                      </a:r>
                    </a:p>
                  </a:txBody>
                  <a:tcPr marL="9218" marR="9218" marT="922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9</a:t>
                      </a:r>
                    </a:p>
                  </a:txBody>
                  <a:tcPr marL="9218" marR="9218" marT="9220" marB="0" anchor="ctr">
                    <a:lnL>
                      <a:noFill/>
                    </a:lnL>
                    <a:lnR>
                      <a:noFill/>
                    </a:lnR>
                    <a:lnT>
                      <a:noFill/>
                    </a:lnT>
                    <a:lnB>
                      <a:noFill/>
                    </a:lnB>
                  </a:tcPr>
                </a:tc>
                <a:extLst>
                  <a:ext uri="{0D108BD9-81ED-4DB2-BD59-A6C34878D82A}">
                    <a16:rowId xmlns:a16="http://schemas.microsoft.com/office/drawing/2014/main" val="413730493"/>
                  </a:ext>
                </a:extLst>
              </a:tr>
              <a:tr h="247087">
                <a:tc>
                  <a:txBody>
                    <a:bodyPr/>
                    <a:lstStyle/>
                    <a:p>
                      <a:pPr algn="l" fontAlgn="ctr"/>
                      <a:r>
                        <a:rPr lang="es-ES" sz="1200" b="0" i="0" u="none" strike="noStrike">
                          <a:effectLst/>
                          <a:latin typeface="Calibri" panose="020F0502020204030204" pitchFamily="34" charset="0"/>
                        </a:rPr>
                        <a:t>Beneficios a los empleados Corto Plazo</a:t>
                      </a: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2.203</a:t>
                      </a:r>
                    </a:p>
                  </a:txBody>
                  <a:tcPr marL="9218" marR="9218" marT="922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1.969</a:t>
                      </a:r>
                    </a:p>
                  </a:txBody>
                  <a:tcPr marL="9218" marR="9218" marT="9220" marB="0" anchor="ctr">
                    <a:lnL>
                      <a:noFill/>
                    </a:lnL>
                    <a:lnR>
                      <a:noFill/>
                    </a:lnR>
                    <a:lnT>
                      <a:noFill/>
                    </a:lnT>
                    <a:lnB>
                      <a:noFill/>
                    </a:lnB>
                  </a:tcPr>
                </a:tc>
                <a:tc>
                  <a:txBody>
                    <a:bodyPr/>
                    <a:lstStyle/>
                    <a:p>
                      <a:pPr algn="l" fontAlgn="ctr"/>
                      <a:endParaRPr lang="en-US"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2.541</a:t>
                      </a:r>
                    </a:p>
                  </a:txBody>
                  <a:tcPr marL="9218" marR="9218" marT="922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12</a:t>
                      </a:r>
                    </a:p>
                  </a:txBody>
                  <a:tcPr marL="9218" marR="9218" marT="922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-13</a:t>
                      </a:r>
                    </a:p>
                  </a:txBody>
                  <a:tcPr marL="9218" marR="9218" marT="9220" marB="0" anchor="ctr">
                    <a:lnL>
                      <a:noFill/>
                    </a:lnL>
                    <a:lnR>
                      <a:noFill/>
                    </a:lnR>
                    <a:lnT>
                      <a:noFill/>
                    </a:lnT>
                    <a:lnB>
                      <a:noFill/>
                    </a:lnB>
                  </a:tcPr>
                </a:tc>
                <a:extLst>
                  <a:ext uri="{0D108BD9-81ED-4DB2-BD59-A6C34878D82A}">
                    <a16:rowId xmlns:a16="http://schemas.microsoft.com/office/drawing/2014/main" val="2897479076"/>
                  </a:ext>
                </a:extLst>
              </a:tr>
              <a:tr h="247087">
                <a:tc>
                  <a:txBody>
                    <a:bodyPr/>
                    <a:lstStyle/>
                    <a:p>
                      <a:pPr algn="l" fontAlgn="ctr"/>
                      <a:r>
                        <a:rPr lang="en-US" sz="1200" b="0" i="0" u="none" strike="noStrike">
                          <a:effectLst/>
                          <a:latin typeface="Calibri" panose="020F0502020204030204" pitchFamily="34" charset="0"/>
                        </a:rPr>
                        <a:t>Provisiones</a:t>
                      </a: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197</a:t>
                      </a:r>
                    </a:p>
                  </a:txBody>
                  <a:tcPr marL="9218" marR="9218" marT="922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91</a:t>
                      </a:r>
                    </a:p>
                  </a:txBody>
                  <a:tcPr marL="9218" marR="9218" marT="9220" marB="0" anchor="ctr">
                    <a:lnL>
                      <a:noFill/>
                    </a:lnL>
                    <a:lnR>
                      <a:noFill/>
                    </a:lnR>
                    <a:lnT>
                      <a:noFill/>
                    </a:lnT>
                    <a:lnB>
                      <a:noFill/>
                    </a:lnB>
                  </a:tcPr>
                </a:tc>
                <a:tc>
                  <a:txBody>
                    <a:bodyPr/>
                    <a:lstStyle/>
                    <a:p>
                      <a:pPr algn="l" fontAlgn="ctr"/>
                      <a:endParaRPr lang="en-US"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197</a:t>
                      </a:r>
                    </a:p>
                  </a:txBody>
                  <a:tcPr marL="9218" marR="9218" marT="922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117</a:t>
                      </a:r>
                    </a:p>
                  </a:txBody>
                  <a:tcPr marL="9218" marR="9218" marT="922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0</a:t>
                      </a:r>
                    </a:p>
                  </a:txBody>
                  <a:tcPr marL="9218" marR="9218" marT="9220" marB="0" anchor="ctr">
                    <a:lnL>
                      <a:noFill/>
                    </a:lnL>
                    <a:lnR>
                      <a:noFill/>
                    </a:lnR>
                    <a:lnT>
                      <a:noFill/>
                    </a:lnT>
                    <a:lnB>
                      <a:noFill/>
                    </a:lnB>
                  </a:tcPr>
                </a:tc>
                <a:extLst>
                  <a:ext uri="{0D108BD9-81ED-4DB2-BD59-A6C34878D82A}">
                    <a16:rowId xmlns:a16="http://schemas.microsoft.com/office/drawing/2014/main" val="2380997517"/>
                  </a:ext>
                </a:extLst>
              </a:tr>
              <a:tr h="247087">
                <a:tc>
                  <a:txBody>
                    <a:bodyPr/>
                    <a:lstStyle/>
                    <a:p>
                      <a:pPr algn="l" fontAlgn="ctr"/>
                      <a:r>
                        <a:rPr lang="en-US" sz="1200" b="0" i="0" u="none" strike="noStrike" dirty="0" err="1">
                          <a:effectLst/>
                          <a:latin typeface="Calibri" panose="020F0502020204030204" pitchFamily="34" charset="0"/>
                        </a:rPr>
                        <a:t>Otros</a:t>
                      </a:r>
                      <a:r>
                        <a:rPr lang="en-US" sz="1200" b="0" i="0" u="none" strike="noStrike" dirty="0">
                          <a:effectLst/>
                          <a:latin typeface="Calibri" panose="020F0502020204030204" pitchFamily="34" charset="0"/>
                        </a:rPr>
                        <a:t> </a:t>
                      </a:r>
                      <a:r>
                        <a:rPr lang="en-US" sz="1200" b="0" i="0" u="none" strike="noStrike" dirty="0" err="1">
                          <a:effectLst/>
                          <a:latin typeface="Calibri" panose="020F0502020204030204" pitchFamily="34" charset="0"/>
                        </a:rPr>
                        <a:t>pasivos</a:t>
                      </a:r>
                      <a:endParaRPr lang="en-US" sz="1200" b="0" i="0" u="none" strike="noStrike" dirty="0">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6.754</a:t>
                      </a:r>
                    </a:p>
                  </a:txBody>
                  <a:tcPr marL="9218" marR="9218" marT="92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13.253</a:t>
                      </a:r>
                    </a:p>
                  </a:txBody>
                  <a:tcPr marL="9218" marR="9218" marT="92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US" sz="1200" b="1" i="0" u="none" strike="noStrike">
                        <a:effectLst/>
                        <a:latin typeface="Calibri" panose="020F0502020204030204" pitchFamily="34" charset="0"/>
                      </a:endParaRPr>
                    </a:p>
                  </a:txBody>
                  <a:tcPr marL="9218" marR="9218" marT="92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a:effectLst/>
                          <a:latin typeface="Calibri" panose="020F0502020204030204" pitchFamily="34" charset="0"/>
                        </a:rPr>
                        <a:t>6.815</a:t>
                      </a:r>
                    </a:p>
                  </a:txBody>
                  <a:tcPr marL="9218" marR="9218" marT="92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-49</a:t>
                      </a:r>
                    </a:p>
                  </a:txBody>
                  <a:tcPr marL="9218" marR="9218" marT="92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-1</a:t>
                      </a:r>
                    </a:p>
                  </a:txBody>
                  <a:tcPr marL="9218" marR="9218" marT="922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0791422"/>
                  </a:ext>
                </a:extLst>
              </a:tr>
              <a:tr h="247087">
                <a:tc>
                  <a:txBody>
                    <a:bodyPr/>
                    <a:lstStyle/>
                    <a:p>
                      <a:pPr algn="l" fontAlgn="ctr"/>
                      <a:r>
                        <a:rPr lang="en-US" sz="1200" b="1" i="0" u="none" strike="noStrike" dirty="0">
                          <a:effectLst/>
                          <a:latin typeface="Calibri" panose="020F0502020204030204" pitchFamily="34" charset="0"/>
                        </a:rPr>
                        <a:t>TOTAL PASIVO CORRIENTE</a:t>
                      </a:r>
                    </a:p>
                  </a:txBody>
                  <a:tcPr marL="9218" marR="9218" marT="9220" marB="0" anchor="ctr">
                    <a:lnL>
                      <a:noFill/>
                    </a:lnL>
                    <a:lnR>
                      <a:noFill/>
                    </a:lnR>
                    <a:lnT>
                      <a:noFill/>
                    </a:lnT>
                    <a:lnB>
                      <a:noFill/>
                    </a:lnB>
                  </a:tcPr>
                </a:tc>
                <a:tc>
                  <a:txBody>
                    <a:bodyPr/>
                    <a:lstStyle/>
                    <a:p>
                      <a:pPr algn="r" fontAlgn="ctr"/>
                      <a:r>
                        <a:rPr lang="en-US" sz="1200" b="1" i="0" u="none" strike="noStrike">
                          <a:effectLst/>
                          <a:latin typeface="Calibri" panose="020F0502020204030204" pitchFamily="34" charset="0"/>
                        </a:rPr>
                        <a:t>12.606</a:t>
                      </a:r>
                    </a:p>
                  </a:txBody>
                  <a:tcPr marL="9218" marR="9218"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1" i="0" u="none" strike="noStrike">
                          <a:effectLst/>
                          <a:latin typeface="Calibri" panose="020F0502020204030204" pitchFamily="34" charset="0"/>
                        </a:rPr>
                        <a:t>18.076</a:t>
                      </a:r>
                    </a:p>
                  </a:txBody>
                  <a:tcPr marL="9218" marR="9218"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effectLst/>
                          <a:latin typeface="Calibri" panose="020F0502020204030204" pitchFamily="34" charset="0"/>
                        </a:rPr>
                        <a:t> </a:t>
                      </a:r>
                    </a:p>
                  </a:txBody>
                  <a:tcPr marL="9218" marR="9218"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1" i="0" u="none" strike="noStrike">
                          <a:effectLst/>
                          <a:latin typeface="Calibri" panose="020F0502020204030204" pitchFamily="34" charset="0"/>
                        </a:rPr>
                        <a:t>12.719</a:t>
                      </a:r>
                    </a:p>
                  </a:txBody>
                  <a:tcPr marL="9218" marR="9218"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1" i="0" u="none" strike="noStrike">
                          <a:effectLst/>
                          <a:latin typeface="Calibri" panose="020F0502020204030204" pitchFamily="34" charset="0"/>
                        </a:rPr>
                        <a:t>-30</a:t>
                      </a:r>
                    </a:p>
                  </a:txBody>
                  <a:tcPr marL="9218" marR="9218"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1" i="0" u="none" strike="noStrike">
                          <a:effectLst/>
                          <a:latin typeface="Calibri" panose="020F0502020204030204" pitchFamily="34" charset="0"/>
                        </a:rPr>
                        <a:t>-1</a:t>
                      </a:r>
                    </a:p>
                  </a:txBody>
                  <a:tcPr marL="9218" marR="9218"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86571874"/>
                  </a:ext>
                </a:extLst>
              </a:tr>
              <a:tr h="193614">
                <a:tc>
                  <a:txBody>
                    <a:bodyPr/>
                    <a:lstStyle/>
                    <a:p>
                      <a:pPr algn="l" fontAlgn="ctr"/>
                      <a:endParaRPr lang="en-US"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200" b="1" i="0" u="none" strike="noStrike">
                        <a:effectLst/>
                        <a:latin typeface="Calibri" panose="020F0502020204030204" pitchFamily="34" charset="0"/>
                      </a:endParaRPr>
                    </a:p>
                  </a:txBody>
                  <a:tcPr marL="9218" marR="9218" marT="92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0</a:t>
                      </a:r>
                    </a:p>
                  </a:txBody>
                  <a:tcPr marL="9218" marR="9218"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0</a:t>
                      </a:r>
                    </a:p>
                  </a:txBody>
                  <a:tcPr marL="9218" marR="9218"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3939578"/>
                  </a:ext>
                </a:extLst>
              </a:tr>
              <a:tr h="193614">
                <a:tc>
                  <a:txBody>
                    <a:bodyPr/>
                    <a:lstStyle/>
                    <a:p>
                      <a:pPr algn="l" fontAlgn="ctr"/>
                      <a:r>
                        <a:rPr lang="en-US" sz="1200" b="1" i="0" u="none" strike="noStrike">
                          <a:effectLst/>
                          <a:latin typeface="Calibri" panose="020F0502020204030204" pitchFamily="34" charset="0"/>
                        </a:rPr>
                        <a:t>TOTAL PASIVO</a:t>
                      </a:r>
                    </a:p>
                  </a:txBody>
                  <a:tcPr marL="9218" marR="9218" marT="922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12.606</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n-US" sz="1200" b="1"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18.076</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n-US" sz="1200" b="0"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12.719</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n-US" sz="1200" b="1"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-30</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n-US" sz="1200" b="1"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-1</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914674610"/>
                  </a:ext>
                </a:extLst>
              </a:tr>
              <a:tr h="192136">
                <a:tc>
                  <a:txBody>
                    <a:bodyPr/>
                    <a:lstStyle/>
                    <a:p>
                      <a:pPr algn="l" fontAlgn="ctr"/>
                      <a:endParaRPr lang="en-US"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n-US"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n-US"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n-US"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25953380"/>
                  </a:ext>
                </a:extLst>
              </a:tr>
              <a:tr h="247087">
                <a:tc>
                  <a:txBody>
                    <a:bodyPr/>
                    <a:lstStyle/>
                    <a:p>
                      <a:pPr algn="ctr" fontAlgn="ctr"/>
                      <a:r>
                        <a:rPr lang="en-US" sz="1200" b="1" i="0" u="none" strike="noStrike">
                          <a:effectLst/>
                          <a:latin typeface="Calibri" panose="020F0502020204030204" pitchFamily="34" charset="0"/>
                        </a:rPr>
                        <a:t>PATRIMONIO</a:t>
                      </a:r>
                    </a:p>
                  </a:txBody>
                  <a:tcPr marL="9218" marR="9218" marT="922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l" fontAlgn="ctr"/>
                      <a:endParaRPr lang="en-US"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l" fontAlgn="ctr"/>
                      <a:endParaRPr lang="en-US"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l" fontAlgn="ctr"/>
                      <a:endParaRPr lang="en-US"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extLst>
                  <a:ext uri="{0D108BD9-81ED-4DB2-BD59-A6C34878D82A}">
                    <a16:rowId xmlns:a16="http://schemas.microsoft.com/office/drawing/2014/main" val="2494740909"/>
                  </a:ext>
                </a:extLst>
              </a:tr>
              <a:tr h="247087">
                <a:tc>
                  <a:txBody>
                    <a:bodyPr/>
                    <a:lstStyle/>
                    <a:p>
                      <a:pPr algn="l" fontAlgn="ctr"/>
                      <a:r>
                        <a:rPr lang="en-US" sz="1200" b="0" i="0" u="none" strike="noStrike">
                          <a:effectLst/>
                          <a:latin typeface="Calibri" panose="020F0502020204030204" pitchFamily="34" charset="0"/>
                        </a:rPr>
                        <a:t>Capital Suscrito y Pagado</a:t>
                      </a: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17.430</a:t>
                      </a:r>
                    </a:p>
                  </a:txBody>
                  <a:tcPr marL="9218" marR="9218" marT="922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17.430</a:t>
                      </a:r>
                    </a:p>
                  </a:txBody>
                  <a:tcPr marL="9218" marR="9218" marT="9220" marB="0" anchor="ctr">
                    <a:lnL>
                      <a:noFill/>
                    </a:lnL>
                    <a:lnR>
                      <a:noFill/>
                    </a:lnR>
                    <a:lnT>
                      <a:noFill/>
                    </a:lnT>
                    <a:lnB>
                      <a:noFill/>
                    </a:lnB>
                  </a:tcPr>
                </a:tc>
                <a:tc>
                  <a:txBody>
                    <a:bodyPr/>
                    <a:lstStyle/>
                    <a:p>
                      <a:pPr algn="l" fontAlgn="ctr"/>
                      <a:endParaRPr lang="en-US"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17.430</a:t>
                      </a:r>
                    </a:p>
                  </a:txBody>
                  <a:tcPr marL="9218" marR="9218" marT="922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0</a:t>
                      </a:r>
                    </a:p>
                  </a:txBody>
                  <a:tcPr marL="9218" marR="9218" marT="922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0</a:t>
                      </a:r>
                    </a:p>
                  </a:txBody>
                  <a:tcPr marL="9218" marR="9218" marT="9220" marB="0" anchor="ctr">
                    <a:lnL>
                      <a:noFill/>
                    </a:lnL>
                    <a:lnR>
                      <a:noFill/>
                    </a:lnR>
                    <a:lnT>
                      <a:noFill/>
                    </a:lnT>
                    <a:lnB>
                      <a:noFill/>
                    </a:lnB>
                  </a:tcPr>
                </a:tc>
                <a:extLst>
                  <a:ext uri="{0D108BD9-81ED-4DB2-BD59-A6C34878D82A}">
                    <a16:rowId xmlns:a16="http://schemas.microsoft.com/office/drawing/2014/main" val="3637470327"/>
                  </a:ext>
                </a:extLst>
              </a:tr>
              <a:tr h="247087">
                <a:tc>
                  <a:txBody>
                    <a:bodyPr/>
                    <a:lstStyle/>
                    <a:p>
                      <a:pPr algn="l" fontAlgn="ctr"/>
                      <a:r>
                        <a:rPr lang="en-US" sz="1200" b="0" i="0" u="none" strike="noStrike">
                          <a:effectLst/>
                          <a:latin typeface="Calibri" panose="020F0502020204030204" pitchFamily="34" charset="0"/>
                        </a:rPr>
                        <a:t>Reservas</a:t>
                      </a: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901</a:t>
                      </a:r>
                    </a:p>
                  </a:txBody>
                  <a:tcPr marL="9218" marR="9218" marT="922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595</a:t>
                      </a:r>
                    </a:p>
                  </a:txBody>
                  <a:tcPr marL="9218" marR="9218" marT="9220" marB="0" anchor="ctr">
                    <a:lnL>
                      <a:noFill/>
                    </a:lnL>
                    <a:lnR>
                      <a:noFill/>
                    </a:lnR>
                    <a:lnT>
                      <a:noFill/>
                    </a:lnT>
                    <a:lnB>
                      <a:noFill/>
                    </a:lnB>
                  </a:tcPr>
                </a:tc>
                <a:tc>
                  <a:txBody>
                    <a:bodyPr/>
                    <a:lstStyle/>
                    <a:p>
                      <a:pPr algn="l" fontAlgn="ctr"/>
                      <a:endParaRPr lang="en-US"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595</a:t>
                      </a:r>
                    </a:p>
                  </a:txBody>
                  <a:tcPr marL="9218" marR="9218" marT="922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52</a:t>
                      </a:r>
                    </a:p>
                  </a:txBody>
                  <a:tcPr marL="9218" marR="9218" marT="922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52</a:t>
                      </a:r>
                    </a:p>
                  </a:txBody>
                  <a:tcPr marL="9218" marR="9218" marT="9220" marB="0" anchor="ctr">
                    <a:lnL>
                      <a:noFill/>
                    </a:lnL>
                    <a:lnR>
                      <a:noFill/>
                    </a:lnR>
                    <a:lnT>
                      <a:noFill/>
                    </a:lnT>
                    <a:lnB>
                      <a:noFill/>
                    </a:lnB>
                  </a:tcPr>
                </a:tc>
                <a:extLst>
                  <a:ext uri="{0D108BD9-81ED-4DB2-BD59-A6C34878D82A}">
                    <a16:rowId xmlns:a16="http://schemas.microsoft.com/office/drawing/2014/main" val="2426587460"/>
                  </a:ext>
                </a:extLst>
              </a:tr>
              <a:tr h="239712">
                <a:tc>
                  <a:txBody>
                    <a:bodyPr/>
                    <a:lstStyle/>
                    <a:p>
                      <a:pPr algn="l" fontAlgn="ctr"/>
                      <a:r>
                        <a:rPr lang="en-US" sz="1200" b="0" i="0" u="none" strike="noStrike">
                          <a:effectLst/>
                          <a:latin typeface="Calibri" panose="020F0502020204030204" pitchFamily="34" charset="0"/>
                        </a:rPr>
                        <a:t>Resultados Ejercicio Anterior                                </a:t>
                      </a:r>
                    </a:p>
                  </a:txBody>
                  <a:tcPr marL="9218" marR="9218" marT="9220" marB="0" anchor="ctr">
                    <a:lnL>
                      <a:noFill/>
                    </a:lnL>
                    <a:lnR>
                      <a:noFill/>
                    </a:lnR>
                    <a:lnT>
                      <a:noFill/>
                    </a:lnT>
                    <a:lnB>
                      <a:noFill/>
                    </a:lnB>
                  </a:tcPr>
                </a:tc>
                <a:tc>
                  <a:txBody>
                    <a:bodyPr/>
                    <a:lstStyle/>
                    <a:p>
                      <a:pPr algn="r" fontAlgn="ctr"/>
                      <a:r>
                        <a:rPr lang="en-US" sz="1200" b="0" i="0" u="none" strike="noStrike" dirty="0">
                          <a:effectLst/>
                          <a:latin typeface="Calibri" panose="020F0502020204030204" pitchFamily="34" charset="0"/>
                        </a:rPr>
                        <a:t>(126)</a:t>
                      </a:r>
                    </a:p>
                  </a:txBody>
                  <a:tcPr marL="9218" marR="9218" marT="922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dirty="0">
                          <a:effectLst/>
                          <a:latin typeface="Calibri" panose="020F0502020204030204" pitchFamily="34" charset="0"/>
                        </a:rPr>
                        <a:t>(126)</a:t>
                      </a:r>
                    </a:p>
                  </a:txBody>
                  <a:tcPr marL="9218" marR="9218" marT="9220" marB="0" anchor="ctr">
                    <a:lnL>
                      <a:noFill/>
                    </a:lnL>
                    <a:lnR>
                      <a:noFill/>
                    </a:lnR>
                    <a:lnT>
                      <a:noFill/>
                    </a:lnT>
                    <a:lnB>
                      <a:noFill/>
                    </a:lnB>
                  </a:tcPr>
                </a:tc>
                <a:tc>
                  <a:txBody>
                    <a:bodyPr/>
                    <a:lstStyle/>
                    <a:p>
                      <a:pPr algn="l" fontAlgn="ctr"/>
                      <a:endParaRPr lang="en-US"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dirty="0">
                          <a:effectLst/>
                          <a:latin typeface="Calibri" panose="020F0502020204030204" pitchFamily="34" charset="0"/>
                        </a:rPr>
                        <a:t>(126)</a:t>
                      </a:r>
                    </a:p>
                  </a:txBody>
                  <a:tcPr marL="9218" marR="9218" marT="9220" marB="0" anchor="ctr">
                    <a:lnL>
                      <a:noFill/>
                    </a:lnL>
                    <a:lnR>
                      <a:noFill/>
                    </a:lnR>
                    <a:lnT>
                      <a:noFill/>
                    </a:lnT>
                    <a:lnB>
                      <a:noFill/>
                    </a:lnB>
                  </a:tcPr>
                </a:tc>
                <a:tc>
                  <a:txBody>
                    <a:bodyPr/>
                    <a:lstStyle/>
                    <a:p>
                      <a:pPr algn="l" fontAlgn="ctr"/>
                      <a:endParaRPr lang="en-US" sz="1200" b="0" i="0" u="none" strike="noStrike" dirty="0">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0</a:t>
                      </a:r>
                    </a:p>
                  </a:txBody>
                  <a:tcPr marL="9218" marR="9218" marT="922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0</a:t>
                      </a:r>
                    </a:p>
                  </a:txBody>
                  <a:tcPr marL="9218" marR="9218" marT="9220" marB="0" anchor="ctr">
                    <a:lnL>
                      <a:noFill/>
                    </a:lnL>
                    <a:lnR>
                      <a:noFill/>
                    </a:lnR>
                    <a:lnT>
                      <a:noFill/>
                    </a:lnT>
                    <a:lnB>
                      <a:noFill/>
                    </a:lnB>
                  </a:tcPr>
                </a:tc>
                <a:extLst>
                  <a:ext uri="{0D108BD9-81ED-4DB2-BD59-A6C34878D82A}">
                    <a16:rowId xmlns:a16="http://schemas.microsoft.com/office/drawing/2014/main" val="3292837973"/>
                  </a:ext>
                </a:extLst>
              </a:tr>
              <a:tr h="247087">
                <a:tc>
                  <a:txBody>
                    <a:bodyPr/>
                    <a:lstStyle/>
                    <a:p>
                      <a:pPr algn="l" fontAlgn="ctr"/>
                      <a:r>
                        <a:rPr lang="en-US" sz="1200" b="0" i="0" u="none" strike="noStrike">
                          <a:effectLst/>
                          <a:latin typeface="Calibri" panose="020F0502020204030204" pitchFamily="34" charset="0"/>
                        </a:rPr>
                        <a:t>Resultado del ejercicio</a:t>
                      </a: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454</a:t>
                      </a:r>
                    </a:p>
                  </a:txBody>
                  <a:tcPr marL="9218" marR="9218" marT="92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1.863</a:t>
                      </a:r>
                    </a:p>
                  </a:txBody>
                  <a:tcPr marL="9218" marR="9218" marT="92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US"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3.068</a:t>
                      </a:r>
                    </a:p>
                  </a:txBody>
                  <a:tcPr marL="9218" marR="9218" marT="92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-76</a:t>
                      </a:r>
                    </a:p>
                  </a:txBody>
                  <a:tcPr marL="9218" marR="9218" marT="92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-85</a:t>
                      </a:r>
                    </a:p>
                  </a:txBody>
                  <a:tcPr marL="9218" marR="9218" marT="922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27109277"/>
                  </a:ext>
                </a:extLst>
              </a:tr>
              <a:tr h="247087">
                <a:tc>
                  <a:txBody>
                    <a:bodyPr/>
                    <a:lstStyle/>
                    <a:p>
                      <a:pPr algn="l" fontAlgn="ctr"/>
                      <a:r>
                        <a:rPr lang="en-US" sz="1200" b="1" i="0" u="none" strike="noStrike">
                          <a:effectLst/>
                          <a:latin typeface="Calibri" panose="020F0502020204030204" pitchFamily="34" charset="0"/>
                        </a:rPr>
                        <a:t>TOTAL PATRIMONIO</a:t>
                      </a:r>
                    </a:p>
                  </a:txBody>
                  <a:tcPr marL="9218" marR="9218" marT="922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18.659</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n-US" sz="1200" b="1"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19.762</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n-US" sz="1200" b="0"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20.967</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n-US" sz="1200" b="1"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-6</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n-US" sz="1200" b="1"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-11</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055150112"/>
                  </a:ext>
                </a:extLst>
              </a:tr>
              <a:tr h="192136">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2005911"/>
                  </a:ext>
                </a:extLst>
              </a:tr>
              <a:tr h="247087">
                <a:tc>
                  <a:txBody>
                    <a:bodyPr/>
                    <a:lstStyle/>
                    <a:p>
                      <a:pPr algn="l" fontAlgn="ctr"/>
                      <a:r>
                        <a:rPr lang="en-US" sz="1200" b="1" i="0" u="none" strike="noStrike">
                          <a:effectLst/>
                          <a:latin typeface="Calibri" panose="020F0502020204030204" pitchFamily="34" charset="0"/>
                        </a:rPr>
                        <a:t>TOTAL PASIVO Y PATRIMONIO</a:t>
                      </a:r>
                    </a:p>
                  </a:txBody>
                  <a:tcPr marL="9218" marR="9218" marT="922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31.265</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n-US" sz="1200" b="1"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37.838</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n-US" sz="1200" b="0"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33.685</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n-US" sz="1200" b="1"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-6</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n-US" sz="1200" b="1"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r" fontAlgn="ctr"/>
                      <a:r>
                        <a:rPr lang="en-US" sz="1200" b="1" i="0" u="none" strike="noStrike" dirty="0">
                          <a:effectLst/>
                          <a:latin typeface="Calibri" panose="020F0502020204030204" pitchFamily="34" charset="0"/>
                        </a:rPr>
                        <a:t>-7</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503903854"/>
                  </a:ext>
                </a:extLst>
              </a:tr>
            </a:tbl>
          </a:graphicData>
        </a:graphic>
      </p:graphicFrame>
      <p:sp>
        <p:nvSpPr>
          <p:cNvPr id="10" name="Botón de acción: ir hacia delante o siguiente 9">
            <a:hlinkClick r:id="rId2" action="ppaction://hlinksldjump" highlightClick="1"/>
            <a:extLst>
              <a:ext uri="{FF2B5EF4-FFF2-40B4-BE49-F238E27FC236}">
                <a16:creationId xmlns:a16="http://schemas.microsoft.com/office/drawing/2014/main" id="{A0A57A23-DDB4-433A-BAB4-029987C401C5}"/>
              </a:ext>
            </a:extLst>
          </p:cNvPr>
          <p:cNvSpPr/>
          <p:nvPr/>
        </p:nvSpPr>
        <p:spPr>
          <a:xfrm>
            <a:off x="3408363" y="2482850"/>
            <a:ext cx="266700" cy="1079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2" name="Botón de acción: ir hacia delante o siguiente 11">
            <a:hlinkClick r:id="rId3" action="ppaction://hlinksldjump" highlightClick="1"/>
            <a:extLst>
              <a:ext uri="{FF2B5EF4-FFF2-40B4-BE49-F238E27FC236}">
                <a16:creationId xmlns:a16="http://schemas.microsoft.com/office/drawing/2014/main" id="{1B556D5F-8F83-487E-A39B-93CAD4D923D6}"/>
              </a:ext>
            </a:extLst>
          </p:cNvPr>
          <p:cNvSpPr/>
          <p:nvPr/>
        </p:nvSpPr>
        <p:spPr>
          <a:xfrm>
            <a:off x="3017838" y="2957514"/>
            <a:ext cx="266700" cy="10953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3" name="Botón de acción: ir hacia delante o siguiente 12">
            <a:hlinkClick r:id="rId4" action="ppaction://hlinksldjump" highlightClick="1"/>
            <a:extLst>
              <a:ext uri="{FF2B5EF4-FFF2-40B4-BE49-F238E27FC236}">
                <a16:creationId xmlns:a16="http://schemas.microsoft.com/office/drawing/2014/main" id="{37AF8EB9-3138-4F3C-AFD5-DD77A678DEB9}"/>
              </a:ext>
            </a:extLst>
          </p:cNvPr>
          <p:cNvSpPr/>
          <p:nvPr/>
        </p:nvSpPr>
        <p:spPr>
          <a:xfrm>
            <a:off x="3151188" y="3217864"/>
            <a:ext cx="266700" cy="10953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1" name="Botón de acción: ir hacia delante o siguiente 10">
            <a:hlinkClick r:id="rId3" action="ppaction://hlinksldjump" highlightClick="1"/>
            <a:extLst>
              <a:ext uri="{FF2B5EF4-FFF2-40B4-BE49-F238E27FC236}">
                <a16:creationId xmlns:a16="http://schemas.microsoft.com/office/drawing/2014/main" id="{86D2C9ED-9E91-4915-B3CA-938A547D369D}"/>
              </a:ext>
            </a:extLst>
          </p:cNvPr>
          <p:cNvSpPr/>
          <p:nvPr/>
        </p:nvSpPr>
        <p:spPr>
          <a:xfrm>
            <a:off x="4710113" y="2720975"/>
            <a:ext cx="266700" cy="10953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9" name="Rectángulo 18">
            <a:extLst>
              <a:ext uri="{FF2B5EF4-FFF2-40B4-BE49-F238E27FC236}">
                <a16:creationId xmlns:a16="http://schemas.microsoft.com/office/drawing/2014/main" id="{F2FDB034-0301-4996-A906-F935696681D9}"/>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0" name="CuadroTexto 19">
            <a:extLst>
              <a:ext uri="{FF2B5EF4-FFF2-40B4-BE49-F238E27FC236}">
                <a16:creationId xmlns:a16="http://schemas.microsoft.com/office/drawing/2014/main" id="{1C9AE8FA-F184-4BC2-B6ED-3F39D22E5BCC}"/>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21" name="Imagen 7">
            <a:extLst>
              <a:ext uri="{FF2B5EF4-FFF2-40B4-BE49-F238E27FC236}">
                <a16:creationId xmlns:a16="http://schemas.microsoft.com/office/drawing/2014/main" id="{DEA6D78A-6432-41DD-9470-3E9873BE596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22" name="Imagen 5">
            <a:extLst>
              <a:ext uri="{FF2B5EF4-FFF2-40B4-BE49-F238E27FC236}">
                <a16:creationId xmlns:a16="http://schemas.microsoft.com/office/drawing/2014/main" id="{ACDDBC24-4EEB-45EB-B762-93FA23F4098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ítulo 1">
            <a:extLst>
              <a:ext uri="{FF2B5EF4-FFF2-40B4-BE49-F238E27FC236}">
                <a16:creationId xmlns:a16="http://schemas.microsoft.com/office/drawing/2014/main" id="{99874B3E-C2F0-469A-BC69-D0D267FF8036}"/>
              </a:ext>
            </a:extLst>
          </p:cNvPr>
          <p:cNvSpPr txBox="1">
            <a:spLocks noChangeArrowheads="1"/>
          </p:cNvSpPr>
          <p:nvPr/>
        </p:nvSpPr>
        <p:spPr bwMode="auto">
          <a:xfrm>
            <a:off x="2566988" y="471489"/>
            <a:ext cx="5516562"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6292" tIns="23147" rIns="46292" bIns="23147"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lnSpc>
                <a:spcPct val="90000"/>
              </a:lnSpc>
            </a:pPr>
            <a:r>
              <a:rPr lang="es-CO" altLang="es-CO" sz="1200" dirty="0"/>
              <a:t> </a:t>
            </a:r>
            <a:r>
              <a:rPr lang="es-CO" altLang="es-CO" sz="1400" b="1" dirty="0">
                <a:solidFill>
                  <a:srgbClr val="293166"/>
                </a:solidFill>
                <a:latin typeface="+mn-lt"/>
                <a:cs typeface="+mj-cs"/>
              </a:rPr>
              <a:t>ESTADO DE RESULTADO INTEGRAL INDIVIDUAL</a:t>
            </a:r>
          </a:p>
          <a:p>
            <a:pPr algn="ctr">
              <a:lnSpc>
                <a:spcPct val="90000"/>
              </a:lnSpc>
            </a:pPr>
            <a:r>
              <a:rPr lang="es-CO" altLang="es-CO" sz="1050" b="1" dirty="0">
                <a:solidFill>
                  <a:srgbClr val="293166"/>
                </a:solidFill>
                <a:latin typeface="+mn-lt"/>
                <a:cs typeface="+mj-cs"/>
              </a:rPr>
              <a:t>DEL 1° AL 30  DE ABRIL DE 2020 Y DEL 1° AL 30 DE ABRI DE 2019</a:t>
            </a:r>
          </a:p>
          <a:p>
            <a:pPr algn="ctr">
              <a:lnSpc>
                <a:spcPct val="90000"/>
              </a:lnSpc>
            </a:pPr>
            <a:r>
              <a:rPr lang="es-CO" altLang="es-CO" sz="1050" b="1" dirty="0">
                <a:solidFill>
                  <a:srgbClr val="293166"/>
                </a:solidFill>
                <a:latin typeface="+mn-lt"/>
                <a:cs typeface="+mj-cs"/>
              </a:rPr>
              <a:t>(cifras expresadas en millones de pesos)</a:t>
            </a:r>
          </a:p>
          <a:p>
            <a:pPr>
              <a:lnSpc>
                <a:spcPct val="90000"/>
              </a:lnSpc>
            </a:pPr>
            <a:endParaRPr lang="es-CO" altLang="es-CO" sz="1200" dirty="0">
              <a:solidFill>
                <a:srgbClr val="0070C0"/>
              </a:solidFill>
              <a:ea typeface="Lato Regular"/>
              <a:cs typeface="Lato Regular"/>
            </a:endParaRPr>
          </a:p>
        </p:txBody>
      </p:sp>
      <p:graphicFrame>
        <p:nvGraphicFramePr>
          <p:cNvPr id="2" name="Tabla 1">
            <a:extLst>
              <a:ext uri="{FF2B5EF4-FFF2-40B4-BE49-F238E27FC236}">
                <a16:creationId xmlns:a16="http://schemas.microsoft.com/office/drawing/2014/main" id="{CC74BA58-1237-4FA3-A1A5-B5E1EA10928C}"/>
              </a:ext>
            </a:extLst>
          </p:cNvPr>
          <p:cNvGraphicFramePr>
            <a:graphicFrameLocks noGrp="1"/>
          </p:cNvGraphicFramePr>
          <p:nvPr/>
        </p:nvGraphicFramePr>
        <p:xfrm>
          <a:off x="2101851" y="1595438"/>
          <a:ext cx="8083549" cy="4535514"/>
        </p:xfrm>
        <a:graphic>
          <a:graphicData uri="http://schemas.openxmlformats.org/drawingml/2006/table">
            <a:tbl>
              <a:tblPr/>
              <a:tblGrid>
                <a:gridCol w="3080699">
                  <a:extLst>
                    <a:ext uri="{9D8B030D-6E8A-4147-A177-3AD203B41FA5}">
                      <a16:colId xmlns:a16="http://schemas.microsoft.com/office/drawing/2014/main" val="2307373328"/>
                    </a:ext>
                  </a:extLst>
                </a:gridCol>
                <a:gridCol w="98190">
                  <a:extLst>
                    <a:ext uri="{9D8B030D-6E8A-4147-A177-3AD203B41FA5}">
                      <a16:colId xmlns:a16="http://schemas.microsoft.com/office/drawing/2014/main" val="2169810027"/>
                    </a:ext>
                  </a:extLst>
                </a:gridCol>
                <a:gridCol w="78025">
                  <a:extLst>
                    <a:ext uri="{9D8B030D-6E8A-4147-A177-3AD203B41FA5}">
                      <a16:colId xmlns:a16="http://schemas.microsoft.com/office/drawing/2014/main" val="3107175829"/>
                    </a:ext>
                  </a:extLst>
                </a:gridCol>
                <a:gridCol w="1018717">
                  <a:extLst>
                    <a:ext uri="{9D8B030D-6E8A-4147-A177-3AD203B41FA5}">
                      <a16:colId xmlns:a16="http://schemas.microsoft.com/office/drawing/2014/main" val="231951679"/>
                    </a:ext>
                  </a:extLst>
                </a:gridCol>
                <a:gridCol w="85916">
                  <a:extLst>
                    <a:ext uri="{9D8B030D-6E8A-4147-A177-3AD203B41FA5}">
                      <a16:colId xmlns:a16="http://schemas.microsoft.com/office/drawing/2014/main" val="1784578380"/>
                    </a:ext>
                  </a:extLst>
                </a:gridCol>
                <a:gridCol w="1021785">
                  <a:extLst>
                    <a:ext uri="{9D8B030D-6E8A-4147-A177-3AD203B41FA5}">
                      <a16:colId xmlns:a16="http://schemas.microsoft.com/office/drawing/2014/main" val="335613084"/>
                    </a:ext>
                  </a:extLst>
                </a:gridCol>
                <a:gridCol w="85916">
                  <a:extLst>
                    <a:ext uri="{9D8B030D-6E8A-4147-A177-3AD203B41FA5}">
                      <a16:colId xmlns:a16="http://schemas.microsoft.com/office/drawing/2014/main" val="4072852247"/>
                    </a:ext>
                  </a:extLst>
                </a:gridCol>
                <a:gridCol w="932802">
                  <a:extLst>
                    <a:ext uri="{9D8B030D-6E8A-4147-A177-3AD203B41FA5}">
                      <a16:colId xmlns:a16="http://schemas.microsoft.com/office/drawing/2014/main" val="448201435"/>
                    </a:ext>
                  </a:extLst>
                </a:gridCol>
                <a:gridCol w="85916">
                  <a:extLst>
                    <a:ext uri="{9D8B030D-6E8A-4147-A177-3AD203B41FA5}">
                      <a16:colId xmlns:a16="http://schemas.microsoft.com/office/drawing/2014/main" val="2511916727"/>
                    </a:ext>
                  </a:extLst>
                </a:gridCol>
                <a:gridCol w="736422">
                  <a:extLst>
                    <a:ext uri="{9D8B030D-6E8A-4147-A177-3AD203B41FA5}">
                      <a16:colId xmlns:a16="http://schemas.microsoft.com/office/drawing/2014/main" val="1205316749"/>
                    </a:ext>
                  </a:extLst>
                </a:gridCol>
                <a:gridCol w="85916">
                  <a:extLst>
                    <a:ext uri="{9D8B030D-6E8A-4147-A177-3AD203B41FA5}">
                      <a16:colId xmlns:a16="http://schemas.microsoft.com/office/drawing/2014/main" val="2003951458"/>
                    </a:ext>
                  </a:extLst>
                </a:gridCol>
                <a:gridCol w="773245">
                  <a:extLst>
                    <a:ext uri="{9D8B030D-6E8A-4147-A177-3AD203B41FA5}">
                      <a16:colId xmlns:a16="http://schemas.microsoft.com/office/drawing/2014/main" val="81658690"/>
                    </a:ext>
                  </a:extLst>
                </a:gridCol>
              </a:tblGrid>
              <a:tr h="597283">
                <a:tc>
                  <a:txBody>
                    <a:bodyPr/>
                    <a:lstStyle/>
                    <a:p>
                      <a:pPr algn="l" fontAlgn="b"/>
                      <a:r>
                        <a:rPr lang="en-US" sz="1200" b="0" i="0" u="none" strike="noStrike">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ctr" fontAlgn="b"/>
                      <a:r>
                        <a:rPr lang="en-US" sz="1200" b="0" i="0" u="none" strike="noStrike">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ctr" fontAlgn="b"/>
                      <a:r>
                        <a:rPr lang="en-US" sz="1200" b="0" i="0" u="none" strike="noStrike">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ctr" fontAlgn="ctr"/>
                      <a:r>
                        <a:rPr lang="en-US" sz="1200" b="0" i="0" u="none" strike="noStrike">
                          <a:effectLst/>
                          <a:latin typeface="Calibri" panose="020F0502020204030204" pitchFamily="34" charset="0"/>
                        </a:rPr>
                        <a:t>30-Abril-2020</a:t>
                      </a:r>
                    </a:p>
                  </a:txBody>
                  <a:tcPr marL="9336" marR="9336" marT="9333"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n-US" sz="1200" b="0" i="0" u="none" strike="noStrike">
                          <a:effectLst/>
                          <a:latin typeface="Calibri" panose="020F0502020204030204" pitchFamily="34" charset="0"/>
                        </a:rPr>
                        <a:t> </a:t>
                      </a:r>
                    </a:p>
                  </a:txBody>
                  <a:tcPr marL="9336" marR="9336" marT="9333" marB="0" anchor="ctr">
                    <a:lnL>
                      <a:noFill/>
                    </a:lnL>
                    <a:lnR>
                      <a:noFill/>
                    </a:lnR>
                    <a:lnT>
                      <a:noFill/>
                    </a:lnT>
                    <a:lnB>
                      <a:noFill/>
                    </a:lnB>
                    <a:solidFill>
                      <a:srgbClr val="DBDBDB"/>
                    </a:solidFill>
                  </a:tcPr>
                </a:tc>
                <a:tc>
                  <a:txBody>
                    <a:bodyPr/>
                    <a:lstStyle/>
                    <a:p>
                      <a:pPr algn="ctr" fontAlgn="ctr"/>
                      <a:r>
                        <a:rPr lang="en-US" sz="1200" b="0" i="0" u="none" strike="noStrike">
                          <a:effectLst/>
                          <a:latin typeface="Calibri" panose="020F0502020204030204" pitchFamily="34" charset="0"/>
                        </a:rPr>
                        <a:t>30-Abril-2019</a:t>
                      </a:r>
                    </a:p>
                  </a:txBody>
                  <a:tcPr marL="9336" marR="9336" marT="9333"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n-US" sz="1200" b="1" i="0" u="none" strike="noStrike">
                          <a:effectLst/>
                          <a:latin typeface="Calibri" panose="020F0502020204030204" pitchFamily="34" charset="0"/>
                        </a:rPr>
                        <a:t> </a:t>
                      </a:r>
                    </a:p>
                  </a:txBody>
                  <a:tcPr marL="9336" marR="9336" marT="9333" marB="0" anchor="ctr">
                    <a:lnL>
                      <a:noFill/>
                    </a:lnL>
                    <a:lnR>
                      <a:noFill/>
                    </a:lnR>
                    <a:lnT>
                      <a:noFill/>
                    </a:lnT>
                    <a:lnB>
                      <a:noFill/>
                    </a:lnB>
                    <a:solidFill>
                      <a:srgbClr val="DBDBDB"/>
                    </a:solidFill>
                  </a:tcPr>
                </a:tc>
                <a:tc>
                  <a:txBody>
                    <a:bodyPr/>
                    <a:lstStyle/>
                    <a:p>
                      <a:pPr algn="ctr" fontAlgn="ctr"/>
                      <a:r>
                        <a:rPr lang="en-US" sz="1200" b="0" i="0" u="none" strike="noStrike">
                          <a:effectLst/>
                          <a:latin typeface="Calibri" panose="020F0502020204030204" pitchFamily="34" charset="0"/>
                        </a:rPr>
                        <a:t>Al 31-Dic 2019</a:t>
                      </a:r>
                    </a:p>
                  </a:txBody>
                  <a:tcPr marL="9336" marR="9336" marT="9333"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n-US" sz="1200" b="1" i="0" u="none" strike="noStrike">
                          <a:effectLst/>
                          <a:latin typeface="Calibri" panose="020F0502020204030204" pitchFamily="34" charset="0"/>
                        </a:rPr>
                        <a:t> </a:t>
                      </a:r>
                    </a:p>
                  </a:txBody>
                  <a:tcPr marL="9336" marR="9336" marT="9333" marB="0" anchor="ctr">
                    <a:lnL>
                      <a:noFill/>
                    </a:lnL>
                    <a:lnR>
                      <a:noFill/>
                    </a:lnR>
                    <a:lnT>
                      <a:noFill/>
                    </a:lnT>
                    <a:lnB>
                      <a:noFill/>
                    </a:lnB>
                    <a:solidFill>
                      <a:srgbClr val="DBDBDB"/>
                    </a:solidFill>
                  </a:tcPr>
                </a:tc>
                <a:tc>
                  <a:txBody>
                    <a:bodyPr/>
                    <a:lstStyle/>
                    <a:p>
                      <a:pPr algn="ctr" fontAlgn="ctr"/>
                      <a:r>
                        <a:rPr lang="en-US" sz="1200" b="0" i="0" u="none" strike="noStrike">
                          <a:effectLst/>
                          <a:latin typeface="Calibri" panose="020F0502020204030204" pitchFamily="34" charset="0"/>
                        </a:rPr>
                        <a:t>Variación % Abril 2020 - 2019</a:t>
                      </a:r>
                    </a:p>
                  </a:txBody>
                  <a:tcPr marL="9336" marR="9336" marT="9333"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n-US" sz="1200" b="0" i="0" u="none" strike="noStrike">
                          <a:effectLst/>
                          <a:latin typeface="Calibri" panose="020F0502020204030204" pitchFamily="34" charset="0"/>
                        </a:rPr>
                        <a:t> </a:t>
                      </a:r>
                    </a:p>
                  </a:txBody>
                  <a:tcPr marL="9336" marR="9336" marT="9333" marB="0" anchor="ctr">
                    <a:lnL>
                      <a:noFill/>
                    </a:lnL>
                    <a:lnR>
                      <a:noFill/>
                    </a:lnR>
                    <a:lnT>
                      <a:noFill/>
                    </a:lnT>
                    <a:lnB>
                      <a:noFill/>
                    </a:lnB>
                    <a:solidFill>
                      <a:srgbClr val="DBDBDB"/>
                    </a:solidFill>
                  </a:tcPr>
                </a:tc>
                <a:tc>
                  <a:txBody>
                    <a:bodyPr/>
                    <a:lstStyle/>
                    <a:p>
                      <a:pPr algn="ctr" fontAlgn="ctr"/>
                      <a:r>
                        <a:rPr lang="en-US" sz="1200" b="0" i="0" u="none" strike="noStrike">
                          <a:effectLst/>
                          <a:latin typeface="Calibri" panose="020F0502020204030204" pitchFamily="34" charset="0"/>
                        </a:rPr>
                        <a:t>Variación % Abr - Dic 2020-2019</a:t>
                      </a:r>
                    </a:p>
                  </a:txBody>
                  <a:tcPr marL="9336" marR="9336" marT="9333"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829197249"/>
                  </a:ext>
                </a:extLst>
              </a:tr>
              <a:tr h="192206">
                <a:tc>
                  <a:txBody>
                    <a:bodyPr/>
                    <a:lstStyle/>
                    <a:p>
                      <a:pPr algn="l" fontAlgn="b"/>
                      <a:endParaRPr lang="en-US" sz="1200" b="1"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n-US" sz="1200" b="1" i="0" u="none" strike="noStrike">
                        <a:solidFill>
                          <a:srgbClr val="000000"/>
                        </a:solidFill>
                        <a:effectLst/>
                        <a:latin typeface="Calibri" panose="020F0502020204030204" pitchFamily="34" charset="0"/>
                      </a:endParaRPr>
                    </a:p>
                  </a:txBody>
                  <a:tcPr marL="9336" marR="9336" marT="933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n-US" sz="1200" b="1"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n-US" sz="1200" b="1" i="0" u="none" strike="noStrike">
                        <a:solidFill>
                          <a:srgbClr val="000000"/>
                        </a:solidFill>
                        <a:effectLst/>
                        <a:latin typeface="Calibri" panose="020F0502020204030204" pitchFamily="34" charset="0"/>
                      </a:endParaRPr>
                    </a:p>
                  </a:txBody>
                  <a:tcPr marL="9336" marR="9336" marT="933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200" b="1"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n-US" sz="1200" b="1" i="0" u="none" strike="noStrike">
                        <a:solidFill>
                          <a:srgbClr val="000000"/>
                        </a:solidFill>
                        <a:effectLst/>
                        <a:latin typeface="Calibri" panose="020F0502020204030204" pitchFamily="34" charset="0"/>
                      </a:endParaRPr>
                    </a:p>
                  </a:txBody>
                  <a:tcPr marL="9336" marR="9336" marT="933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200" b="1"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336" marR="9336" marT="933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200" b="0" i="0" u="none" strike="noStrike">
                        <a:effectLst/>
                        <a:latin typeface="Calibri" panose="020F0502020204030204" pitchFamily="34" charset="0"/>
                      </a:endParaRPr>
                    </a:p>
                  </a:txBody>
                  <a:tcPr marL="9336" marR="9336" marT="9333" marB="0" anchor="ctr">
                    <a:lnL>
                      <a:noFill/>
                    </a:lnL>
                    <a:lnR>
                      <a:noFill/>
                    </a:lnR>
                    <a:lnT>
                      <a:noFill/>
                    </a:lnT>
                    <a:lnB>
                      <a:noFill/>
                    </a:lnB>
                  </a:tcPr>
                </a:tc>
                <a:tc>
                  <a:txBody>
                    <a:bodyPr/>
                    <a:lstStyle/>
                    <a:p>
                      <a:pPr algn="r" fontAlgn="ctr"/>
                      <a:endParaRPr lang="en-US" sz="1200" b="0" i="0" u="none" strike="noStrike">
                        <a:solidFill>
                          <a:srgbClr val="000000"/>
                        </a:solidFill>
                        <a:effectLst/>
                        <a:latin typeface="Calibri" panose="020F0502020204030204" pitchFamily="34" charset="0"/>
                      </a:endParaRPr>
                    </a:p>
                  </a:txBody>
                  <a:tcPr marL="9336" marR="9336" marT="9333"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390248839"/>
                  </a:ext>
                </a:extLst>
              </a:tr>
              <a:tr h="195984">
                <a:tc>
                  <a:txBody>
                    <a:bodyPr/>
                    <a:lstStyle/>
                    <a:p>
                      <a:pPr algn="l" fontAlgn="b"/>
                      <a:r>
                        <a:rPr lang="en-US" sz="1200" b="0" i="0" u="none" strike="noStrike">
                          <a:solidFill>
                            <a:srgbClr val="000000"/>
                          </a:solidFill>
                          <a:effectLst/>
                          <a:latin typeface="Calibri" panose="020F0502020204030204" pitchFamily="34" charset="0"/>
                        </a:rPr>
                        <a:t>INGRESOS POR PRESTACION DE SERVICIOS</a:t>
                      </a:r>
                    </a:p>
                  </a:txBody>
                  <a:tcPr marL="9336"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15.614</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15.910</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48.813</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-2</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-68</a:t>
                      </a:r>
                    </a:p>
                  </a:txBody>
                  <a:tcPr marL="9336" marR="9336" marT="9333" marB="0" anchor="b">
                    <a:lnL>
                      <a:noFill/>
                    </a:lnL>
                    <a:lnR>
                      <a:noFill/>
                    </a:lnR>
                    <a:lnT>
                      <a:noFill/>
                    </a:lnT>
                    <a:lnB>
                      <a:noFill/>
                    </a:lnB>
                  </a:tcPr>
                </a:tc>
                <a:extLst>
                  <a:ext uri="{0D108BD9-81ED-4DB2-BD59-A6C34878D82A}">
                    <a16:rowId xmlns:a16="http://schemas.microsoft.com/office/drawing/2014/main" val="1053867738"/>
                  </a:ext>
                </a:extLst>
              </a:tr>
              <a:tr h="195984">
                <a:tc>
                  <a:txBody>
                    <a:bodyPr/>
                    <a:lstStyle/>
                    <a:p>
                      <a:pPr algn="l" fontAlgn="b"/>
                      <a:r>
                        <a:rPr lang="en-US" sz="1200" b="0" i="0" u="none" strike="noStrike">
                          <a:solidFill>
                            <a:srgbClr val="000000"/>
                          </a:solidFill>
                          <a:effectLst/>
                          <a:latin typeface="Calibri" panose="020F0502020204030204" pitchFamily="34" charset="0"/>
                        </a:rPr>
                        <a:t>FINANCIEROS</a:t>
                      </a:r>
                    </a:p>
                  </a:txBody>
                  <a:tcPr marL="9336"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114</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41</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175</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180</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-35</a:t>
                      </a:r>
                    </a:p>
                  </a:txBody>
                  <a:tcPr marL="9336" marR="9336" marT="9333" marB="0" anchor="b">
                    <a:lnL>
                      <a:noFill/>
                    </a:lnL>
                    <a:lnR>
                      <a:noFill/>
                    </a:lnR>
                    <a:lnT>
                      <a:noFill/>
                    </a:lnT>
                    <a:lnB>
                      <a:noFill/>
                    </a:lnB>
                  </a:tcPr>
                </a:tc>
                <a:extLst>
                  <a:ext uri="{0D108BD9-81ED-4DB2-BD59-A6C34878D82A}">
                    <a16:rowId xmlns:a16="http://schemas.microsoft.com/office/drawing/2014/main" val="2317988378"/>
                  </a:ext>
                </a:extLst>
              </a:tr>
              <a:tr h="195984">
                <a:tc>
                  <a:txBody>
                    <a:bodyPr/>
                    <a:lstStyle/>
                    <a:p>
                      <a:pPr algn="l" fontAlgn="b"/>
                      <a:r>
                        <a:rPr lang="en-US" sz="1200" b="0" i="0" u="none" strike="noStrike">
                          <a:solidFill>
                            <a:srgbClr val="000000"/>
                          </a:solidFill>
                          <a:effectLst/>
                          <a:latin typeface="Calibri" panose="020F0502020204030204" pitchFamily="34" charset="0"/>
                        </a:rPr>
                        <a:t>SUBVENCIONES</a:t>
                      </a:r>
                    </a:p>
                  </a:txBody>
                  <a:tcPr marL="9336"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dirty="0">
                          <a:solidFill>
                            <a:srgbClr val="000000"/>
                          </a:solidFill>
                          <a:effectLst/>
                          <a:latin typeface="Calibri" panose="020F0502020204030204" pitchFamily="34" charset="0"/>
                        </a:rPr>
                        <a:t>0</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0</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100</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0</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-100</a:t>
                      </a:r>
                    </a:p>
                  </a:txBody>
                  <a:tcPr marL="9336" marR="9336" marT="9333" marB="0" anchor="b">
                    <a:lnL>
                      <a:noFill/>
                    </a:lnL>
                    <a:lnR>
                      <a:noFill/>
                    </a:lnR>
                    <a:lnT>
                      <a:noFill/>
                    </a:lnT>
                    <a:lnB>
                      <a:noFill/>
                    </a:lnB>
                  </a:tcPr>
                </a:tc>
                <a:extLst>
                  <a:ext uri="{0D108BD9-81ED-4DB2-BD59-A6C34878D82A}">
                    <a16:rowId xmlns:a16="http://schemas.microsoft.com/office/drawing/2014/main" val="1387485760"/>
                  </a:ext>
                </a:extLst>
              </a:tr>
              <a:tr h="195984">
                <a:tc>
                  <a:txBody>
                    <a:bodyPr/>
                    <a:lstStyle/>
                    <a:p>
                      <a:pPr algn="l" fontAlgn="b"/>
                      <a:r>
                        <a:rPr lang="en-US" sz="1200" b="0" i="0" u="none" strike="noStrike">
                          <a:solidFill>
                            <a:srgbClr val="000000"/>
                          </a:solidFill>
                          <a:effectLst/>
                          <a:latin typeface="Calibri" panose="020F0502020204030204" pitchFamily="34" charset="0"/>
                        </a:rPr>
                        <a:t>INGRESOS DIVERSOS</a:t>
                      </a:r>
                    </a:p>
                  </a:txBody>
                  <a:tcPr marL="9336"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0</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5</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5</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-100</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-100</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87021595"/>
                  </a:ext>
                </a:extLst>
              </a:tr>
              <a:tr h="250113">
                <a:tc>
                  <a:txBody>
                    <a:bodyPr/>
                    <a:lstStyle/>
                    <a:p>
                      <a:pPr algn="l" fontAlgn="b"/>
                      <a:r>
                        <a:rPr lang="en-US" sz="1200" b="1" i="0" u="none" strike="noStrike">
                          <a:solidFill>
                            <a:srgbClr val="000000"/>
                          </a:solidFill>
                          <a:effectLst/>
                          <a:latin typeface="Calibri" panose="020F0502020204030204" pitchFamily="34" charset="0"/>
                        </a:rPr>
                        <a:t>TOTAL INGRESOS OPERACIONALES</a:t>
                      </a:r>
                    </a:p>
                  </a:txBody>
                  <a:tcPr marL="9336" marR="9336" marT="9333" marB="0" anchor="b">
                    <a:lnL>
                      <a:noFill/>
                    </a:lnL>
                    <a:lnR>
                      <a:noFill/>
                    </a:lnR>
                    <a:lnT>
                      <a:noFill/>
                    </a:lnT>
                    <a:lnB>
                      <a:noFill/>
                    </a:lnB>
                    <a:solidFill>
                      <a:srgbClr val="DBDBDB"/>
                    </a:solidFill>
                  </a:tcPr>
                </a:tc>
                <a:tc>
                  <a:txBody>
                    <a:bodyPr/>
                    <a:lstStyle/>
                    <a:p>
                      <a:pPr algn="ctr" fontAlgn="b"/>
                      <a:r>
                        <a:rPr lang="en-US" sz="1200" b="0" i="0" u="none" strike="noStrike">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ctr" fontAlgn="b"/>
                      <a:r>
                        <a:rPr lang="en-US" sz="1200" b="0" i="0" u="none" strike="noStrike">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n-US" sz="1200" b="1" i="0" u="none" strike="noStrike">
                          <a:solidFill>
                            <a:srgbClr val="000000"/>
                          </a:solidFill>
                          <a:effectLst/>
                          <a:latin typeface="Calibri" panose="020F0502020204030204" pitchFamily="34" charset="0"/>
                        </a:rPr>
                        <a:t>15.727</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n-US" sz="1200" b="1"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n-US" sz="1200" b="1" i="0" u="none" strike="noStrike">
                          <a:solidFill>
                            <a:srgbClr val="000000"/>
                          </a:solidFill>
                          <a:effectLst/>
                          <a:latin typeface="Calibri" panose="020F0502020204030204" pitchFamily="34" charset="0"/>
                        </a:rPr>
                        <a:t>15.955</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n-US" sz="1200" b="0"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n-US" sz="1200" b="1" i="0" u="none" strike="noStrike">
                          <a:solidFill>
                            <a:srgbClr val="000000"/>
                          </a:solidFill>
                          <a:effectLst/>
                          <a:latin typeface="Calibri" panose="020F0502020204030204" pitchFamily="34" charset="0"/>
                        </a:rPr>
                        <a:t>49.093</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n-US" sz="1200" b="0"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n-US" sz="1200" b="1" i="0" u="none" strike="noStrike">
                          <a:solidFill>
                            <a:srgbClr val="000000"/>
                          </a:solidFill>
                          <a:effectLst/>
                          <a:latin typeface="Calibri" panose="020F0502020204030204" pitchFamily="34" charset="0"/>
                        </a:rPr>
                        <a:t>-1</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n-US" sz="1200" b="1"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n-US" sz="1200" b="1" i="0" u="none" strike="noStrike">
                          <a:solidFill>
                            <a:srgbClr val="000000"/>
                          </a:solidFill>
                          <a:effectLst/>
                          <a:latin typeface="Calibri" panose="020F0502020204030204" pitchFamily="34" charset="0"/>
                        </a:rPr>
                        <a:t>-68</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927059783"/>
                  </a:ext>
                </a:extLst>
              </a:tr>
              <a:tr h="205316">
                <a:tc>
                  <a:txBody>
                    <a:bodyPr/>
                    <a:lstStyle/>
                    <a:p>
                      <a:pPr algn="l" fontAlgn="b"/>
                      <a:endParaRPr lang="en-US" sz="1200" b="1" i="0" u="none" strike="noStrike" dirty="0">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095488808"/>
                  </a:ext>
                </a:extLst>
              </a:tr>
              <a:tr h="192206">
                <a:tc>
                  <a:txBody>
                    <a:bodyPr/>
                    <a:lstStyle/>
                    <a:p>
                      <a:pPr algn="l" fontAlgn="b"/>
                      <a:r>
                        <a:rPr lang="es-ES" sz="1200" b="0" i="0" u="none" strike="noStrike">
                          <a:solidFill>
                            <a:srgbClr val="000000"/>
                          </a:solidFill>
                          <a:effectLst/>
                          <a:latin typeface="Calibri" panose="020F0502020204030204" pitchFamily="34" charset="0"/>
                        </a:rPr>
                        <a:t>GASTOS DE ADMINISTRACIÓN DE OPERACIÓN</a:t>
                      </a:r>
                    </a:p>
                  </a:txBody>
                  <a:tcPr marL="9336"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extLst>
                  <a:ext uri="{0D108BD9-81ED-4DB2-BD59-A6C34878D82A}">
                    <a16:rowId xmlns:a16="http://schemas.microsoft.com/office/drawing/2014/main" val="2376346512"/>
                  </a:ext>
                </a:extLst>
              </a:tr>
              <a:tr h="195984">
                <a:tc>
                  <a:txBody>
                    <a:bodyPr/>
                    <a:lstStyle/>
                    <a:p>
                      <a:pPr algn="l" fontAlgn="b"/>
                      <a:r>
                        <a:rPr lang="en-US" sz="1200" b="0" i="0" u="none" strike="noStrike">
                          <a:solidFill>
                            <a:srgbClr val="000000"/>
                          </a:solidFill>
                          <a:effectLst/>
                          <a:latin typeface="Calibri" panose="020F0502020204030204" pitchFamily="34" charset="0"/>
                        </a:rPr>
                        <a:t>GASTOS DE PERSONAL</a:t>
                      </a:r>
                    </a:p>
                  </a:txBody>
                  <a:tcPr marL="112029"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9.161</a:t>
                      </a:r>
                    </a:p>
                  </a:txBody>
                  <a:tcPr marL="9336" marR="9336" marT="9333" marB="0" anchor="b">
                    <a:lnL>
                      <a:noFill/>
                    </a:lnL>
                    <a:lnR>
                      <a:noFill/>
                    </a:lnR>
                    <a:lnT>
                      <a:noFill/>
                    </a:lnT>
                    <a:lnB>
                      <a:noFill/>
                    </a:lnB>
                    <a:solidFill>
                      <a:srgbClr val="FFFFFF"/>
                    </a:solidFill>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8.222</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27.134</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11</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-66</a:t>
                      </a:r>
                    </a:p>
                  </a:txBody>
                  <a:tcPr marL="9336" marR="9336" marT="9333" marB="0" anchor="b">
                    <a:lnL>
                      <a:noFill/>
                    </a:lnL>
                    <a:lnR>
                      <a:noFill/>
                    </a:lnR>
                    <a:lnT>
                      <a:noFill/>
                    </a:lnT>
                    <a:lnB>
                      <a:noFill/>
                    </a:lnB>
                  </a:tcPr>
                </a:tc>
                <a:extLst>
                  <a:ext uri="{0D108BD9-81ED-4DB2-BD59-A6C34878D82A}">
                    <a16:rowId xmlns:a16="http://schemas.microsoft.com/office/drawing/2014/main" val="3324769736"/>
                  </a:ext>
                </a:extLst>
              </a:tr>
              <a:tr h="195984">
                <a:tc>
                  <a:txBody>
                    <a:bodyPr/>
                    <a:lstStyle/>
                    <a:p>
                      <a:pPr algn="l" fontAlgn="b"/>
                      <a:r>
                        <a:rPr lang="en-US" sz="1200" b="0" i="0" u="none" strike="noStrike">
                          <a:solidFill>
                            <a:srgbClr val="000000"/>
                          </a:solidFill>
                          <a:effectLst/>
                          <a:latin typeface="Calibri" panose="020F0502020204030204" pitchFamily="34" charset="0"/>
                        </a:rPr>
                        <a:t>GASTOS GENERALES</a:t>
                      </a:r>
                    </a:p>
                  </a:txBody>
                  <a:tcPr marL="112029"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4.491</a:t>
                      </a:r>
                    </a:p>
                  </a:txBody>
                  <a:tcPr marL="9336" marR="9336" marT="9333" marB="0" anchor="b">
                    <a:lnL>
                      <a:noFill/>
                    </a:lnL>
                    <a:lnR>
                      <a:noFill/>
                    </a:lnR>
                    <a:lnT>
                      <a:noFill/>
                    </a:lnT>
                    <a:lnB>
                      <a:noFill/>
                    </a:lnB>
                    <a:solidFill>
                      <a:srgbClr val="FFFFFF"/>
                    </a:solidFill>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3.936</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12.799</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14</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-65</a:t>
                      </a:r>
                    </a:p>
                  </a:txBody>
                  <a:tcPr marL="9336" marR="9336" marT="9333" marB="0" anchor="b">
                    <a:lnL>
                      <a:noFill/>
                    </a:lnL>
                    <a:lnR>
                      <a:noFill/>
                    </a:lnR>
                    <a:lnT>
                      <a:noFill/>
                    </a:lnT>
                    <a:lnB>
                      <a:noFill/>
                    </a:lnB>
                  </a:tcPr>
                </a:tc>
                <a:extLst>
                  <a:ext uri="{0D108BD9-81ED-4DB2-BD59-A6C34878D82A}">
                    <a16:rowId xmlns:a16="http://schemas.microsoft.com/office/drawing/2014/main" val="4292634483"/>
                  </a:ext>
                </a:extLst>
              </a:tr>
              <a:tr h="195984">
                <a:tc>
                  <a:txBody>
                    <a:bodyPr/>
                    <a:lstStyle/>
                    <a:p>
                      <a:pPr algn="l" fontAlgn="b"/>
                      <a:r>
                        <a:rPr lang="en-US" sz="1200" b="0" i="0" u="none" strike="noStrike">
                          <a:solidFill>
                            <a:srgbClr val="000000"/>
                          </a:solidFill>
                          <a:effectLst/>
                          <a:latin typeface="Calibri" panose="020F0502020204030204" pitchFamily="34" charset="0"/>
                        </a:rPr>
                        <a:t>IMPUESTOS, CONTRIBUCIONES Y TASAS</a:t>
                      </a:r>
                    </a:p>
                  </a:txBody>
                  <a:tcPr marL="112029"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106</a:t>
                      </a:r>
                    </a:p>
                  </a:txBody>
                  <a:tcPr marL="9336" marR="9336" marT="9333" marB="0" anchor="b">
                    <a:lnL>
                      <a:noFill/>
                    </a:lnL>
                    <a:lnR>
                      <a:noFill/>
                    </a:lnR>
                    <a:lnT>
                      <a:noFill/>
                    </a:lnT>
                    <a:lnB>
                      <a:noFill/>
                    </a:lnB>
                    <a:solidFill>
                      <a:srgbClr val="FFFFFF"/>
                    </a:solidFill>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81</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333</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31</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-68</a:t>
                      </a:r>
                    </a:p>
                  </a:txBody>
                  <a:tcPr marL="9336" marR="9336" marT="9333" marB="0" anchor="b">
                    <a:lnL>
                      <a:noFill/>
                    </a:lnL>
                    <a:lnR>
                      <a:noFill/>
                    </a:lnR>
                    <a:lnT>
                      <a:noFill/>
                    </a:lnT>
                    <a:lnB>
                      <a:noFill/>
                    </a:lnB>
                  </a:tcPr>
                </a:tc>
                <a:extLst>
                  <a:ext uri="{0D108BD9-81ED-4DB2-BD59-A6C34878D82A}">
                    <a16:rowId xmlns:a16="http://schemas.microsoft.com/office/drawing/2014/main" val="2374737114"/>
                  </a:ext>
                </a:extLst>
              </a:tr>
              <a:tr h="195984">
                <a:tc>
                  <a:txBody>
                    <a:bodyPr/>
                    <a:lstStyle/>
                    <a:p>
                      <a:pPr algn="l" fontAlgn="b"/>
                      <a:r>
                        <a:rPr lang="en-US" sz="1200" b="0" i="0" u="none" strike="noStrike">
                          <a:solidFill>
                            <a:srgbClr val="000000"/>
                          </a:solidFill>
                          <a:effectLst/>
                          <a:latin typeface="Calibri" panose="020F0502020204030204" pitchFamily="34" charset="0"/>
                        </a:rPr>
                        <a:t>GASTOS DE OPERACIÓN</a:t>
                      </a:r>
                    </a:p>
                  </a:txBody>
                  <a:tcPr marL="112029"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698</a:t>
                      </a:r>
                    </a:p>
                  </a:txBody>
                  <a:tcPr marL="9336" marR="9336" marT="9333" marB="0" anchor="b">
                    <a:lnL>
                      <a:noFill/>
                    </a:lnL>
                    <a:lnR>
                      <a:noFill/>
                    </a:lnR>
                    <a:lnT>
                      <a:noFill/>
                    </a:lnT>
                    <a:lnB>
                      <a:noFill/>
                    </a:lnB>
                    <a:solidFill>
                      <a:srgbClr val="FFFFFF"/>
                    </a:solidFill>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dirty="0">
                          <a:solidFill>
                            <a:srgbClr val="000000"/>
                          </a:solidFill>
                          <a:effectLst/>
                          <a:latin typeface="Calibri" panose="020F0502020204030204" pitchFamily="34" charset="0"/>
                        </a:rPr>
                        <a:t>946</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3.422</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-26</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-80</a:t>
                      </a:r>
                    </a:p>
                  </a:txBody>
                  <a:tcPr marL="9336" marR="9336" marT="9333" marB="0" anchor="b">
                    <a:lnL>
                      <a:noFill/>
                    </a:lnL>
                    <a:lnR>
                      <a:noFill/>
                    </a:lnR>
                    <a:lnT>
                      <a:noFill/>
                    </a:lnT>
                    <a:lnB>
                      <a:noFill/>
                    </a:lnB>
                  </a:tcPr>
                </a:tc>
                <a:extLst>
                  <a:ext uri="{0D108BD9-81ED-4DB2-BD59-A6C34878D82A}">
                    <a16:rowId xmlns:a16="http://schemas.microsoft.com/office/drawing/2014/main" val="2646751104"/>
                  </a:ext>
                </a:extLst>
              </a:tr>
              <a:tr h="195984">
                <a:tc>
                  <a:txBody>
                    <a:bodyPr/>
                    <a:lstStyle/>
                    <a:p>
                      <a:pPr algn="l" fontAlgn="b"/>
                      <a:r>
                        <a:rPr lang="en-US" sz="1200" b="0" i="0" u="none" strike="noStrike">
                          <a:solidFill>
                            <a:srgbClr val="000000"/>
                          </a:solidFill>
                          <a:effectLst/>
                          <a:latin typeface="Calibri" panose="020F0502020204030204" pitchFamily="34" charset="0"/>
                        </a:rPr>
                        <a:t>DETERIORO, DEPRECIACION, AMORTIZACION</a:t>
                      </a:r>
                    </a:p>
                  </a:txBody>
                  <a:tcPr marL="112029"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124</a:t>
                      </a:r>
                    </a:p>
                  </a:txBody>
                  <a:tcPr marL="9336" marR="9336" marT="9333" marB="0" anchor="b">
                    <a:lnL>
                      <a:noFill/>
                    </a:lnL>
                    <a:lnR>
                      <a:noFill/>
                    </a:lnR>
                    <a:lnT>
                      <a:noFill/>
                    </a:lnT>
                    <a:lnB>
                      <a:noFill/>
                    </a:lnB>
                    <a:solidFill>
                      <a:srgbClr val="FFFFFF"/>
                    </a:solidFill>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112</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576</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11</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-78</a:t>
                      </a:r>
                    </a:p>
                  </a:txBody>
                  <a:tcPr marL="9336" marR="9336" marT="9333" marB="0" anchor="b">
                    <a:lnL>
                      <a:noFill/>
                    </a:lnL>
                    <a:lnR>
                      <a:noFill/>
                    </a:lnR>
                    <a:lnT>
                      <a:noFill/>
                    </a:lnT>
                    <a:lnB>
                      <a:noFill/>
                    </a:lnB>
                  </a:tcPr>
                </a:tc>
                <a:extLst>
                  <a:ext uri="{0D108BD9-81ED-4DB2-BD59-A6C34878D82A}">
                    <a16:rowId xmlns:a16="http://schemas.microsoft.com/office/drawing/2014/main" val="2904527096"/>
                  </a:ext>
                </a:extLst>
              </a:tr>
              <a:tr h="195984">
                <a:tc gridSpan="2">
                  <a:txBody>
                    <a:bodyPr/>
                    <a:lstStyle/>
                    <a:p>
                      <a:pPr algn="l" fontAlgn="b"/>
                      <a:r>
                        <a:rPr lang="es-ES" sz="1200" b="0" i="0" u="none" strike="noStrike">
                          <a:solidFill>
                            <a:srgbClr val="000000"/>
                          </a:solidFill>
                          <a:effectLst/>
                          <a:latin typeface="Calibri" panose="020F0502020204030204" pitchFamily="34" charset="0"/>
                        </a:rPr>
                        <a:t>OTROS GASTOS OPERACIONALES (IVA ASUMIDO)</a:t>
                      </a:r>
                    </a:p>
                  </a:txBody>
                  <a:tcPr marL="112029" marR="9336" marT="9333" marB="0" anchor="b">
                    <a:lnL>
                      <a:noFill/>
                    </a:lnL>
                    <a:lnR>
                      <a:noFill/>
                    </a:lnR>
                    <a:lnT>
                      <a:noFill/>
                    </a:lnT>
                    <a:lnB>
                      <a:noFill/>
                    </a:lnB>
                  </a:tcPr>
                </a:tc>
                <a:tc hMerge="1">
                  <a:txBody>
                    <a:bodyPr/>
                    <a:lstStyle/>
                    <a:p>
                      <a:endParaRPr lang="en-US"/>
                    </a:p>
                  </a:txBody>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493</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440</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1.668</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12</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-70</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48418493"/>
                  </a:ext>
                </a:extLst>
              </a:tr>
              <a:tr h="250113">
                <a:tc>
                  <a:txBody>
                    <a:bodyPr/>
                    <a:lstStyle/>
                    <a:p>
                      <a:pPr algn="l" fontAlgn="b"/>
                      <a:r>
                        <a:rPr lang="en-US" sz="1200" b="1" i="0" u="none" strike="noStrike">
                          <a:solidFill>
                            <a:srgbClr val="000000"/>
                          </a:solidFill>
                          <a:effectLst/>
                          <a:latin typeface="Calibri" panose="020F0502020204030204" pitchFamily="34" charset="0"/>
                        </a:rPr>
                        <a:t>TOTAL GASTOS DE ADMINISTRACION</a:t>
                      </a:r>
                    </a:p>
                  </a:txBody>
                  <a:tcPr marL="9336" marR="9336" marT="9333" marB="0" anchor="b">
                    <a:lnL>
                      <a:noFill/>
                    </a:lnL>
                    <a:lnR>
                      <a:noFill/>
                    </a:lnR>
                    <a:lnT>
                      <a:noFill/>
                    </a:lnT>
                    <a:lnB>
                      <a:noFill/>
                    </a:lnB>
                    <a:solidFill>
                      <a:srgbClr val="DBDBDB"/>
                    </a:solidFill>
                  </a:tcPr>
                </a:tc>
                <a:tc>
                  <a:txBody>
                    <a:bodyPr/>
                    <a:lstStyle/>
                    <a:p>
                      <a:pPr algn="ctr" fontAlgn="b"/>
                      <a:r>
                        <a:rPr lang="en-US" sz="1200" b="0" i="0" u="none" strike="noStrike">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ctr" fontAlgn="b"/>
                      <a:r>
                        <a:rPr lang="en-US" sz="1200" b="0" i="0" u="none" strike="noStrike">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n-US" sz="1200" b="1" i="0" u="none" strike="noStrike" dirty="0">
                          <a:solidFill>
                            <a:srgbClr val="000000"/>
                          </a:solidFill>
                          <a:effectLst/>
                          <a:latin typeface="Calibri" panose="020F0502020204030204" pitchFamily="34" charset="0"/>
                        </a:rPr>
                        <a:t>15.074</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n-US" sz="1200" b="1"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n-US" sz="1200" b="1" i="0" u="none" strike="noStrike">
                          <a:solidFill>
                            <a:srgbClr val="000000"/>
                          </a:solidFill>
                          <a:effectLst/>
                          <a:latin typeface="Calibri" panose="020F0502020204030204" pitchFamily="34" charset="0"/>
                        </a:rPr>
                        <a:t>13.738</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n-US" sz="1200" b="0"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n-US" sz="1200" b="1" i="0" u="none" strike="noStrike">
                          <a:solidFill>
                            <a:srgbClr val="000000"/>
                          </a:solidFill>
                          <a:effectLst/>
                          <a:latin typeface="Calibri" panose="020F0502020204030204" pitchFamily="34" charset="0"/>
                        </a:rPr>
                        <a:t>45.932</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n-US" sz="1200" b="0"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n-US" sz="1200" b="1" i="0" u="none" strike="noStrike">
                          <a:solidFill>
                            <a:srgbClr val="000000"/>
                          </a:solidFill>
                          <a:effectLst/>
                          <a:latin typeface="Calibri" panose="020F0502020204030204" pitchFamily="34" charset="0"/>
                        </a:rPr>
                        <a:t>10</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n-US" sz="1200" b="1"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n-US" sz="1200" b="1" i="0" u="none" strike="noStrike">
                          <a:solidFill>
                            <a:srgbClr val="000000"/>
                          </a:solidFill>
                          <a:effectLst/>
                          <a:latin typeface="Calibri" panose="020F0502020204030204" pitchFamily="34" charset="0"/>
                        </a:rPr>
                        <a:t>-67</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324605736"/>
                  </a:ext>
                </a:extLst>
              </a:tr>
              <a:tr h="192206">
                <a:tc>
                  <a:txBody>
                    <a:bodyPr/>
                    <a:lstStyle/>
                    <a:p>
                      <a:pPr algn="l" fontAlgn="b"/>
                      <a:endParaRPr lang="en-US" sz="1200" b="1"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n-US" sz="1200" b="0" i="0" u="none" strike="noStrike">
                        <a:effectLst/>
                        <a:latin typeface="Calibri" panose="020F0502020204030204" pitchFamily="34" charset="0"/>
                      </a:endParaRPr>
                    </a:p>
                  </a:txBody>
                  <a:tcPr marL="9336" marR="9336" marT="9333"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n-US" sz="1200" b="0" i="0" u="none" strike="noStrike">
                        <a:effectLst/>
                        <a:latin typeface="Calibri" panose="020F0502020204030204" pitchFamily="34" charset="0"/>
                      </a:endParaRPr>
                    </a:p>
                  </a:txBody>
                  <a:tcPr marL="9336" marR="9336" marT="9333"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n-US" sz="1200" b="0" i="0" u="none" strike="noStrike">
                        <a:effectLst/>
                        <a:latin typeface="Calibri" panose="020F0502020204030204" pitchFamily="34" charset="0"/>
                      </a:endParaRPr>
                    </a:p>
                  </a:txBody>
                  <a:tcPr marL="9336" marR="9336" marT="9333"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n-US" sz="1200" b="0" i="0" u="none" strike="noStrike">
                        <a:effectLst/>
                        <a:latin typeface="Calibri" panose="020F0502020204030204" pitchFamily="34" charset="0"/>
                      </a:endParaRPr>
                    </a:p>
                  </a:txBody>
                  <a:tcPr marL="9336" marR="9336" marT="9333"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n-US" sz="1200" b="0" i="0" u="none" strike="noStrike">
                        <a:effectLst/>
                        <a:latin typeface="Calibri" panose="020F0502020204030204" pitchFamily="34" charset="0"/>
                      </a:endParaRPr>
                    </a:p>
                  </a:txBody>
                  <a:tcPr marL="9336" marR="9336" marT="9333"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291462352"/>
                  </a:ext>
                </a:extLst>
              </a:tr>
              <a:tr h="250113">
                <a:tc gridSpan="2">
                  <a:txBody>
                    <a:bodyPr/>
                    <a:lstStyle/>
                    <a:p>
                      <a:pPr algn="l" fontAlgn="b"/>
                      <a:r>
                        <a:rPr lang="es-ES" sz="1200" b="1" i="0" u="none" strike="noStrike">
                          <a:solidFill>
                            <a:srgbClr val="000000"/>
                          </a:solidFill>
                          <a:effectLst/>
                          <a:latin typeface="Calibri" panose="020F0502020204030204" pitchFamily="34" charset="0"/>
                        </a:rPr>
                        <a:t>RESULTADO DEL PERIODO ANTES DE IMPUESTOS</a:t>
                      </a:r>
                    </a:p>
                  </a:txBody>
                  <a:tcPr marL="9336" marR="9336" marT="9333" marB="0" anchor="b">
                    <a:lnL>
                      <a:noFill/>
                    </a:lnL>
                    <a:lnR>
                      <a:noFill/>
                    </a:lnR>
                    <a:lnT>
                      <a:noFill/>
                    </a:lnT>
                    <a:lnB>
                      <a:noFill/>
                    </a:lnB>
                    <a:solidFill>
                      <a:srgbClr val="DBDBDB"/>
                    </a:solidFill>
                  </a:tcPr>
                </a:tc>
                <a:tc hMerge="1">
                  <a:txBody>
                    <a:bodyPr/>
                    <a:lstStyle/>
                    <a:p>
                      <a:endParaRPr lang="en-US"/>
                    </a:p>
                  </a:txBody>
                  <a:tcPr/>
                </a:tc>
                <a:tc>
                  <a:txBody>
                    <a:bodyPr/>
                    <a:lstStyle/>
                    <a:p>
                      <a:pPr algn="ctr" fontAlgn="b"/>
                      <a:r>
                        <a:rPr lang="en-US" sz="1200" b="0" i="0" u="none" strike="noStrike">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n-US" sz="1200" b="0" i="0" u="none" strike="noStrike">
                          <a:solidFill>
                            <a:srgbClr val="000000"/>
                          </a:solidFill>
                          <a:effectLst/>
                          <a:latin typeface="Calibri" panose="020F0502020204030204" pitchFamily="34" charset="0"/>
                        </a:rPr>
                        <a:t>653</a:t>
                      </a:r>
                    </a:p>
                  </a:txBody>
                  <a:tcPr marL="9336" marR="9336" marT="9333" marB="0" anchor="b">
                    <a:lnL>
                      <a:noFill/>
                    </a:lnL>
                    <a:lnR>
                      <a:noFill/>
                    </a:lnR>
                    <a:lnT>
                      <a:noFill/>
                    </a:lnT>
                    <a:lnB>
                      <a:noFill/>
                    </a:lnB>
                    <a:solidFill>
                      <a:srgbClr val="DBDBDB"/>
                    </a:solidFill>
                  </a:tcPr>
                </a:tc>
                <a:tc>
                  <a:txBody>
                    <a:bodyPr/>
                    <a:lstStyle/>
                    <a:p>
                      <a:pPr algn="l" fontAlgn="b"/>
                      <a:r>
                        <a:rPr lang="en-US" sz="1200" b="0"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n-US" sz="1200" b="0" i="0" u="none" strike="noStrike">
                          <a:solidFill>
                            <a:srgbClr val="000000"/>
                          </a:solidFill>
                          <a:effectLst/>
                          <a:latin typeface="Calibri" panose="020F0502020204030204" pitchFamily="34" charset="0"/>
                        </a:rPr>
                        <a:t>2.217</a:t>
                      </a:r>
                    </a:p>
                  </a:txBody>
                  <a:tcPr marL="9336" marR="9336" marT="9333" marB="0" anchor="b">
                    <a:lnL>
                      <a:noFill/>
                    </a:lnL>
                    <a:lnR>
                      <a:noFill/>
                    </a:lnR>
                    <a:lnT>
                      <a:noFill/>
                    </a:lnT>
                    <a:lnB>
                      <a:noFill/>
                    </a:lnB>
                    <a:solidFill>
                      <a:srgbClr val="DBDBDB"/>
                    </a:solidFill>
                  </a:tcPr>
                </a:tc>
                <a:tc>
                  <a:txBody>
                    <a:bodyPr/>
                    <a:lstStyle/>
                    <a:p>
                      <a:pPr algn="l" fontAlgn="b"/>
                      <a:r>
                        <a:rPr lang="en-US" sz="1200" b="0"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n-US" sz="1200" b="0" i="0" u="none" strike="noStrike">
                          <a:solidFill>
                            <a:srgbClr val="000000"/>
                          </a:solidFill>
                          <a:effectLst/>
                          <a:latin typeface="Calibri" panose="020F0502020204030204" pitchFamily="34" charset="0"/>
                        </a:rPr>
                        <a:t>3.161</a:t>
                      </a:r>
                    </a:p>
                  </a:txBody>
                  <a:tcPr marL="9336" marR="9336" marT="9333" marB="0" anchor="b">
                    <a:lnL>
                      <a:noFill/>
                    </a:lnL>
                    <a:lnR>
                      <a:noFill/>
                    </a:lnR>
                    <a:lnT>
                      <a:noFill/>
                    </a:lnT>
                    <a:lnB>
                      <a:noFill/>
                    </a:lnB>
                    <a:solidFill>
                      <a:srgbClr val="DBDBDB"/>
                    </a:solidFill>
                  </a:tcPr>
                </a:tc>
                <a:tc>
                  <a:txBody>
                    <a:bodyPr/>
                    <a:lstStyle/>
                    <a:p>
                      <a:pPr algn="l" fontAlgn="b"/>
                      <a:r>
                        <a:rPr lang="en-US" sz="1200" b="0"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n-US" sz="1200" b="0" i="0" u="none" strike="noStrike">
                          <a:solidFill>
                            <a:srgbClr val="000000"/>
                          </a:solidFill>
                          <a:effectLst/>
                          <a:latin typeface="Calibri" panose="020F0502020204030204" pitchFamily="34" charset="0"/>
                        </a:rPr>
                        <a:t>-71</a:t>
                      </a:r>
                    </a:p>
                  </a:txBody>
                  <a:tcPr marL="9336" marR="9336" marT="9333" marB="0" anchor="b">
                    <a:lnL>
                      <a:noFill/>
                    </a:lnL>
                    <a:lnR>
                      <a:noFill/>
                    </a:lnR>
                    <a:lnT>
                      <a:noFill/>
                    </a:lnT>
                    <a:lnB>
                      <a:noFill/>
                    </a:lnB>
                    <a:solidFill>
                      <a:srgbClr val="DBDBDB"/>
                    </a:solidFill>
                  </a:tcPr>
                </a:tc>
                <a:tc>
                  <a:txBody>
                    <a:bodyPr/>
                    <a:lstStyle/>
                    <a:p>
                      <a:pPr algn="l" fontAlgn="b"/>
                      <a:r>
                        <a:rPr lang="en-US" sz="1200" b="0"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n-US" sz="1200" b="0" i="0" u="none" strike="noStrike">
                          <a:solidFill>
                            <a:srgbClr val="000000"/>
                          </a:solidFill>
                          <a:effectLst/>
                          <a:latin typeface="Calibri" panose="020F0502020204030204" pitchFamily="34" charset="0"/>
                        </a:rPr>
                        <a:t>-79</a:t>
                      </a:r>
                    </a:p>
                  </a:txBody>
                  <a:tcPr marL="9336" marR="9336" marT="9333" marB="0" anchor="b">
                    <a:lnL>
                      <a:noFill/>
                    </a:lnL>
                    <a:lnR>
                      <a:noFill/>
                    </a:lnR>
                    <a:lnT>
                      <a:noFill/>
                    </a:lnT>
                    <a:lnB>
                      <a:noFill/>
                    </a:lnB>
                    <a:solidFill>
                      <a:srgbClr val="DBDBDB"/>
                    </a:solidFill>
                  </a:tcPr>
                </a:tc>
                <a:extLst>
                  <a:ext uri="{0D108BD9-81ED-4DB2-BD59-A6C34878D82A}">
                    <a16:rowId xmlns:a16="http://schemas.microsoft.com/office/drawing/2014/main" val="990623708"/>
                  </a:ext>
                </a:extLst>
              </a:tr>
              <a:tr h="195984">
                <a:tc>
                  <a:txBody>
                    <a:bodyPr/>
                    <a:lstStyle/>
                    <a:p>
                      <a:pPr algn="l" fontAlgn="b"/>
                      <a:r>
                        <a:rPr lang="es-ES" sz="1200" b="0" i="0" u="none" strike="noStrike">
                          <a:solidFill>
                            <a:srgbClr val="000000"/>
                          </a:solidFill>
                          <a:effectLst/>
                          <a:latin typeface="Calibri" panose="020F0502020204030204" pitchFamily="34" charset="0"/>
                        </a:rPr>
                        <a:t>IMPUESTO SOBRE LA RENTA Y COMPLEM.</a:t>
                      </a:r>
                    </a:p>
                  </a:txBody>
                  <a:tcPr marL="112029"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200</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354</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93</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-44</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114</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58070135"/>
                  </a:ext>
                </a:extLst>
              </a:tr>
              <a:tr h="250113">
                <a:tc>
                  <a:txBody>
                    <a:bodyPr/>
                    <a:lstStyle/>
                    <a:p>
                      <a:pPr algn="l" fontAlgn="b"/>
                      <a:r>
                        <a:rPr lang="en-US" sz="1200" b="1" i="0" u="none" strike="noStrike">
                          <a:solidFill>
                            <a:srgbClr val="000000"/>
                          </a:solidFill>
                          <a:effectLst/>
                          <a:latin typeface="Calibri" panose="020F0502020204030204" pitchFamily="34" charset="0"/>
                        </a:rPr>
                        <a:t>RESULTADO DEL PERIODO</a:t>
                      </a:r>
                    </a:p>
                  </a:txBody>
                  <a:tcPr marL="9336" marR="9336" marT="9333" marB="0" anchor="b">
                    <a:lnL>
                      <a:noFill/>
                    </a:lnL>
                    <a:lnR>
                      <a:noFill/>
                    </a:lnR>
                    <a:lnT>
                      <a:noFill/>
                    </a:lnT>
                    <a:lnB>
                      <a:noFill/>
                    </a:lnB>
                    <a:solidFill>
                      <a:srgbClr val="DBDBDB"/>
                    </a:solidFill>
                  </a:tcPr>
                </a:tc>
                <a:tc>
                  <a:txBody>
                    <a:bodyPr/>
                    <a:lstStyle/>
                    <a:p>
                      <a:pPr algn="ctr" fontAlgn="b"/>
                      <a:r>
                        <a:rPr lang="en-US" sz="1200" b="0" i="0" u="none" strike="noStrike">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ctr" fontAlgn="b"/>
                      <a:r>
                        <a:rPr lang="en-US" sz="1200" b="0" i="0" u="none" strike="noStrike">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n-US" sz="1200" b="1" i="0" u="none" strike="noStrike">
                          <a:solidFill>
                            <a:srgbClr val="000000"/>
                          </a:solidFill>
                          <a:effectLst/>
                          <a:latin typeface="Calibri" panose="020F0502020204030204" pitchFamily="34" charset="0"/>
                        </a:rPr>
                        <a:t>454</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n-US" sz="1200" b="1"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n-US" sz="1200" b="1" i="0" u="none" strike="noStrike">
                          <a:solidFill>
                            <a:srgbClr val="000000"/>
                          </a:solidFill>
                          <a:effectLst/>
                          <a:latin typeface="Calibri" panose="020F0502020204030204" pitchFamily="34" charset="0"/>
                        </a:rPr>
                        <a:t>1.863</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n-US" sz="1200" b="0"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n-US" sz="1200" b="1" i="0" u="none" strike="noStrike">
                          <a:solidFill>
                            <a:srgbClr val="000000"/>
                          </a:solidFill>
                          <a:effectLst/>
                          <a:latin typeface="Calibri" panose="020F0502020204030204" pitchFamily="34" charset="0"/>
                        </a:rPr>
                        <a:t>3.068</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n-US" sz="1200" b="0"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n-US" sz="1200" b="1" i="0" u="none" strike="noStrike">
                          <a:solidFill>
                            <a:srgbClr val="000000"/>
                          </a:solidFill>
                          <a:effectLst/>
                          <a:latin typeface="Calibri" panose="020F0502020204030204" pitchFamily="34" charset="0"/>
                        </a:rPr>
                        <a:t>-76</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n-US" sz="1200" b="1"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n-US" sz="1200" b="1" i="0" u="none" strike="noStrike" dirty="0">
                          <a:solidFill>
                            <a:srgbClr val="000000"/>
                          </a:solidFill>
                          <a:effectLst/>
                          <a:latin typeface="Calibri" panose="020F0502020204030204" pitchFamily="34" charset="0"/>
                        </a:rPr>
                        <a:t>-85</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419726274"/>
                  </a:ext>
                </a:extLst>
              </a:tr>
            </a:tbl>
          </a:graphicData>
        </a:graphic>
      </p:graphicFrame>
      <p:sp>
        <p:nvSpPr>
          <p:cNvPr id="18" name="Botón de acción: ir hacia delante o siguiente 17">
            <a:hlinkClick r:id="rId2" action="ppaction://hlinksldjump" highlightClick="1"/>
            <a:extLst>
              <a:ext uri="{FF2B5EF4-FFF2-40B4-BE49-F238E27FC236}">
                <a16:creationId xmlns:a16="http://schemas.microsoft.com/office/drawing/2014/main" id="{D7BAF632-D41C-45B4-B094-4C30C9BE35C0}"/>
              </a:ext>
            </a:extLst>
          </p:cNvPr>
          <p:cNvSpPr/>
          <p:nvPr/>
        </p:nvSpPr>
        <p:spPr>
          <a:xfrm>
            <a:off x="3643313" y="3848101"/>
            <a:ext cx="233362" cy="112713"/>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9" name="Botón de acción: ir hacia delante o siguiente 18">
            <a:hlinkClick r:id="rId3" action="ppaction://hlinksldjump" highlightClick="1"/>
            <a:extLst>
              <a:ext uri="{FF2B5EF4-FFF2-40B4-BE49-F238E27FC236}">
                <a16:creationId xmlns:a16="http://schemas.microsoft.com/office/drawing/2014/main" id="{33515E80-29A4-4E6F-926C-75C64A956359}"/>
              </a:ext>
            </a:extLst>
          </p:cNvPr>
          <p:cNvSpPr/>
          <p:nvPr/>
        </p:nvSpPr>
        <p:spPr>
          <a:xfrm>
            <a:off x="3498851" y="4049713"/>
            <a:ext cx="231775" cy="1127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2" name="Botón de acción: ir hacia delante o siguiente 21">
            <a:hlinkClick r:id="rId4" action="ppaction://hlinksldjump" highlightClick="1"/>
            <a:extLst>
              <a:ext uri="{FF2B5EF4-FFF2-40B4-BE49-F238E27FC236}">
                <a16:creationId xmlns:a16="http://schemas.microsoft.com/office/drawing/2014/main" id="{B710B5F8-C171-426F-A441-4EDCF92F5EA5}"/>
              </a:ext>
            </a:extLst>
          </p:cNvPr>
          <p:cNvSpPr/>
          <p:nvPr/>
        </p:nvSpPr>
        <p:spPr>
          <a:xfrm>
            <a:off x="4929164" y="4367619"/>
            <a:ext cx="231775" cy="1127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3" name="Botón de acción: ir hacia delante o siguiente 22">
            <a:hlinkClick r:id="rId5" action="ppaction://hlinksldjump" highlightClick="1"/>
            <a:extLst>
              <a:ext uri="{FF2B5EF4-FFF2-40B4-BE49-F238E27FC236}">
                <a16:creationId xmlns:a16="http://schemas.microsoft.com/office/drawing/2014/main" id="{5BA6AD03-7F56-49BE-B4CB-42AF7C62AB0A}"/>
              </a:ext>
            </a:extLst>
          </p:cNvPr>
          <p:cNvSpPr/>
          <p:nvPr/>
        </p:nvSpPr>
        <p:spPr>
          <a:xfrm>
            <a:off x="5027614" y="4633914"/>
            <a:ext cx="231775" cy="1111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4" name="Botón de acción: ir hacia delante o siguiente 23">
            <a:hlinkClick r:id="rId5" action="ppaction://hlinksldjump" highlightClick="1"/>
            <a:extLst>
              <a:ext uri="{FF2B5EF4-FFF2-40B4-BE49-F238E27FC236}">
                <a16:creationId xmlns:a16="http://schemas.microsoft.com/office/drawing/2014/main" id="{3D6F6483-8BDA-4515-AF7A-9F411F33C362}"/>
              </a:ext>
            </a:extLst>
          </p:cNvPr>
          <p:cNvSpPr/>
          <p:nvPr/>
        </p:nvSpPr>
        <p:spPr>
          <a:xfrm>
            <a:off x="5253039" y="4837114"/>
            <a:ext cx="142875" cy="12858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3" name="Rectángulo 12">
            <a:extLst>
              <a:ext uri="{FF2B5EF4-FFF2-40B4-BE49-F238E27FC236}">
                <a16:creationId xmlns:a16="http://schemas.microsoft.com/office/drawing/2014/main" id="{93E53503-C1DB-4023-9F2A-175AE7D12E5D}"/>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0" name="CuadroTexto 19">
            <a:extLst>
              <a:ext uri="{FF2B5EF4-FFF2-40B4-BE49-F238E27FC236}">
                <a16:creationId xmlns:a16="http://schemas.microsoft.com/office/drawing/2014/main" id="{622A6E5D-ECC1-40A3-858A-7D0802C55C2B}"/>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21" name="Imagen 7">
            <a:extLst>
              <a:ext uri="{FF2B5EF4-FFF2-40B4-BE49-F238E27FC236}">
                <a16:creationId xmlns:a16="http://schemas.microsoft.com/office/drawing/2014/main" id="{9D50AF64-D221-4429-80E5-337492E1E26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25" name="Imagen 5">
            <a:extLst>
              <a:ext uri="{FF2B5EF4-FFF2-40B4-BE49-F238E27FC236}">
                <a16:creationId xmlns:a16="http://schemas.microsoft.com/office/drawing/2014/main" id="{0277F5B5-DD9D-45F7-9BA6-B8DB2264A8C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862DE2FE-DD36-4D9F-BAC6-B652934725DA}"/>
              </a:ext>
            </a:extLst>
          </p:cNvPr>
          <p:cNvSpPr txBox="1"/>
          <p:nvPr/>
        </p:nvSpPr>
        <p:spPr>
          <a:xfrm>
            <a:off x="2487614" y="2393950"/>
            <a:ext cx="7216775" cy="1569660"/>
          </a:xfrm>
          <a:prstGeom prst="rect">
            <a:avLst/>
          </a:prstGeom>
          <a:noFill/>
        </p:spPr>
        <p:txBody>
          <a:bodyPr>
            <a:spAutoFit/>
          </a:bodyPr>
          <a:lstStyle/>
          <a:p>
            <a:pPr algn="ctr">
              <a:defRPr/>
            </a:pPr>
            <a:r>
              <a:rPr lang="es-CO" sz="4800" b="1" dirty="0">
                <a:solidFill>
                  <a:srgbClr val="002060"/>
                </a:solidFill>
              </a:rPr>
              <a:t>b. Portafolio</a:t>
            </a:r>
          </a:p>
          <a:p>
            <a:pPr algn="ctr">
              <a:defRPr/>
            </a:pPr>
            <a:r>
              <a:rPr lang="es-CO" sz="4800" b="1" dirty="0">
                <a:solidFill>
                  <a:srgbClr val="002060"/>
                </a:solidFill>
              </a:rPr>
              <a:t> a 30 de abril de 2020</a:t>
            </a:r>
            <a:endParaRPr lang="es-ES" sz="4800" b="1" dirty="0">
              <a:solidFill>
                <a:srgbClr val="002060"/>
              </a:solidFill>
            </a:endParaRPr>
          </a:p>
        </p:txBody>
      </p:sp>
      <p:sp>
        <p:nvSpPr>
          <p:cNvPr id="8" name="Rectángulo 7">
            <a:extLst>
              <a:ext uri="{FF2B5EF4-FFF2-40B4-BE49-F238E27FC236}">
                <a16:creationId xmlns:a16="http://schemas.microsoft.com/office/drawing/2014/main" id="{737E2B14-F8DB-4191-82B8-B76DEE9CF08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0" name="CuadroTexto 9">
            <a:extLst>
              <a:ext uri="{FF2B5EF4-FFF2-40B4-BE49-F238E27FC236}">
                <a16:creationId xmlns:a16="http://schemas.microsoft.com/office/drawing/2014/main" id="{E6D5E68C-E402-4055-9AA9-DBE5F4936B7B}"/>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1" name="Imagen 7">
            <a:extLst>
              <a:ext uri="{FF2B5EF4-FFF2-40B4-BE49-F238E27FC236}">
                <a16:creationId xmlns:a16="http://schemas.microsoft.com/office/drawing/2014/main" id="{7FE2BC9A-6CFF-43F2-8EF5-DCE6A7E7D7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2" name="Imagen 5">
            <a:extLst>
              <a:ext uri="{FF2B5EF4-FFF2-40B4-BE49-F238E27FC236}">
                <a16:creationId xmlns:a16="http://schemas.microsoft.com/office/drawing/2014/main" id="{0FF56703-0C13-4ACF-A35F-3AA2E011DD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7">
            <a:extLst>
              <a:ext uri="{FF2B5EF4-FFF2-40B4-BE49-F238E27FC236}">
                <a16:creationId xmlns:a16="http://schemas.microsoft.com/office/drawing/2014/main" id="{6BFD5352-2453-4412-99D2-8980474CB1BC}"/>
              </a:ext>
            </a:extLst>
          </p:cNvPr>
          <p:cNvSpPr txBox="1">
            <a:spLocks/>
          </p:cNvSpPr>
          <p:nvPr/>
        </p:nvSpPr>
        <p:spPr>
          <a:xfrm>
            <a:off x="4431102" y="1001213"/>
            <a:ext cx="6061493" cy="400110"/>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ES" sz="2000" b="1" dirty="0">
                <a:solidFill>
                  <a:srgbClr val="002060"/>
                </a:solidFill>
                <a:latin typeface="+mn-lt"/>
                <a:ea typeface="+mn-ea"/>
                <a:cs typeface="+mn-cs"/>
              </a:rPr>
              <a:t>COMPOSICIÓN PORTAFOLIO ABRIL 2020 </a:t>
            </a:r>
          </a:p>
        </p:txBody>
      </p:sp>
      <p:sp>
        <p:nvSpPr>
          <p:cNvPr id="16" name="CuadroTexto 15">
            <a:extLst>
              <a:ext uri="{FF2B5EF4-FFF2-40B4-BE49-F238E27FC236}">
                <a16:creationId xmlns:a16="http://schemas.microsoft.com/office/drawing/2014/main" id="{820ED2FB-A312-491F-B66E-5DC3E6737FD2}"/>
              </a:ext>
            </a:extLst>
          </p:cNvPr>
          <p:cNvSpPr txBox="1"/>
          <p:nvPr/>
        </p:nvSpPr>
        <p:spPr>
          <a:xfrm>
            <a:off x="8470085" y="1297188"/>
            <a:ext cx="2116394" cy="276999"/>
          </a:xfrm>
          <a:prstGeom prst="rect">
            <a:avLst/>
          </a:prstGeom>
          <a:noFill/>
        </p:spPr>
        <p:txBody>
          <a:bodyPr wrap="square" rtlCol="0">
            <a:spAutoFit/>
          </a:bodyPr>
          <a:lstStyle/>
          <a:p>
            <a:r>
              <a:rPr lang="es-CO" sz="1200" dirty="0"/>
              <a:t>Cifras en Millones de Pesos</a:t>
            </a:r>
          </a:p>
        </p:txBody>
      </p:sp>
      <p:pic>
        <p:nvPicPr>
          <p:cNvPr id="7" name="Imagen 6">
            <a:extLst>
              <a:ext uri="{FF2B5EF4-FFF2-40B4-BE49-F238E27FC236}">
                <a16:creationId xmlns:a16="http://schemas.microsoft.com/office/drawing/2014/main" id="{9A1C1A93-52EA-4429-A9A4-A566EAD914CF}"/>
              </a:ext>
            </a:extLst>
          </p:cNvPr>
          <p:cNvPicPr>
            <a:picLocks noChangeAspect="1"/>
          </p:cNvPicPr>
          <p:nvPr/>
        </p:nvPicPr>
        <p:blipFill>
          <a:blip r:embed="rId2"/>
          <a:stretch>
            <a:fillRect/>
          </a:stretch>
        </p:blipFill>
        <p:spPr>
          <a:xfrm>
            <a:off x="1868635" y="1574186"/>
            <a:ext cx="8434241" cy="2550188"/>
          </a:xfrm>
          <a:prstGeom prst="rect">
            <a:avLst/>
          </a:prstGeom>
        </p:spPr>
      </p:pic>
      <p:graphicFrame>
        <p:nvGraphicFramePr>
          <p:cNvPr id="15" name="Gráfico 14">
            <a:extLst>
              <a:ext uri="{FF2B5EF4-FFF2-40B4-BE49-F238E27FC236}">
                <a16:creationId xmlns:a16="http://schemas.microsoft.com/office/drawing/2014/main" id="{E9892F59-1035-4F63-B84A-2AEBE04E7E84}"/>
              </a:ext>
            </a:extLst>
          </p:cNvPr>
          <p:cNvGraphicFramePr>
            <a:graphicFrameLocks/>
          </p:cNvGraphicFramePr>
          <p:nvPr/>
        </p:nvGraphicFramePr>
        <p:xfrm>
          <a:off x="2559425" y="4044654"/>
          <a:ext cx="6717205"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ángulo 11">
            <a:extLst>
              <a:ext uri="{FF2B5EF4-FFF2-40B4-BE49-F238E27FC236}">
                <a16:creationId xmlns:a16="http://schemas.microsoft.com/office/drawing/2014/main" id="{F6A80C0D-A0B2-478B-B5B1-EDDDC58498E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3" name="CuadroTexto 12">
            <a:extLst>
              <a:ext uri="{FF2B5EF4-FFF2-40B4-BE49-F238E27FC236}">
                <a16:creationId xmlns:a16="http://schemas.microsoft.com/office/drawing/2014/main" id="{6760520A-85B2-4018-B301-4211F0F65B1D}"/>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8" name="Imagen 7">
            <a:extLst>
              <a:ext uri="{FF2B5EF4-FFF2-40B4-BE49-F238E27FC236}">
                <a16:creationId xmlns:a16="http://schemas.microsoft.com/office/drawing/2014/main" id="{A6AADAFD-54C8-4298-8097-06F775E8F8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9" name="Imagen 5">
            <a:extLst>
              <a:ext uri="{FF2B5EF4-FFF2-40B4-BE49-F238E27FC236}">
                <a16:creationId xmlns:a16="http://schemas.microsoft.com/office/drawing/2014/main" id="{4067108E-09D3-4F4C-BC05-75CD802EAAE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15892968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7">
            <a:extLst>
              <a:ext uri="{FF2B5EF4-FFF2-40B4-BE49-F238E27FC236}">
                <a16:creationId xmlns:a16="http://schemas.microsoft.com/office/drawing/2014/main" id="{6BFD5352-2453-4412-99D2-8980474CB1BC}"/>
              </a:ext>
            </a:extLst>
          </p:cNvPr>
          <p:cNvSpPr txBox="1">
            <a:spLocks/>
          </p:cNvSpPr>
          <p:nvPr/>
        </p:nvSpPr>
        <p:spPr>
          <a:xfrm>
            <a:off x="4431102" y="930921"/>
            <a:ext cx="6061493" cy="400110"/>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ES" sz="2000" b="1" dirty="0">
                <a:solidFill>
                  <a:srgbClr val="002060"/>
                </a:solidFill>
                <a:latin typeface="+mn-lt"/>
                <a:ea typeface="+mn-ea"/>
                <a:cs typeface="+mn-cs"/>
              </a:rPr>
              <a:t>COMPOSICIÓN PORTAFOLIO ABRIL 2020 </a:t>
            </a:r>
          </a:p>
        </p:txBody>
      </p:sp>
      <p:sp>
        <p:nvSpPr>
          <p:cNvPr id="16" name="CuadroTexto 15">
            <a:extLst>
              <a:ext uri="{FF2B5EF4-FFF2-40B4-BE49-F238E27FC236}">
                <a16:creationId xmlns:a16="http://schemas.microsoft.com/office/drawing/2014/main" id="{820ED2FB-A312-491F-B66E-5DC3E6737FD2}"/>
              </a:ext>
            </a:extLst>
          </p:cNvPr>
          <p:cNvSpPr txBox="1"/>
          <p:nvPr/>
        </p:nvSpPr>
        <p:spPr>
          <a:xfrm>
            <a:off x="8470085" y="1362774"/>
            <a:ext cx="2116394" cy="276999"/>
          </a:xfrm>
          <a:prstGeom prst="rect">
            <a:avLst/>
          </a:prstGeom>
          <a:noFill/>
        </p:spPr>
        <p:txBody>
          <a:bodyPr wrap="square" rtlCol="0">
            <a:spAutoFit/>
          </a:bodyPr>
          <a:lstStyle/>
          <a:p>
            <a:r>
              <a:rPr lang="es-CO" sz="1200" dirty="0"/>
              <a:t>Cifras en Millones de Pesos</a:t>
            </a:r>
          </a:p>
        </p:txBody>
      </p:sp>
      <p:graphicFrame>
        <p:nvGraphicFramePr>
          <p:cNvPr id="21" name="Gráfico 20">
            <a:extLst>
              <a:ext uri="{FF2B5EF4-FFF2-40B4-BE49-F238E27FC236}">
                <a16:creationId xmlns:a16="http://schemas.microsoft.com/office/drawing/2014/main" id="{0F3956CD-39DE-4B78-B8EE-31E668893923}"/>
              </a:ext>
            </a:extLst>
          </p:cNvPr>
          <p:cNvGraphicFramePr>
            <a:graphicFrameLocks/>
          </p:cNvGraphicFramePr>
          <p:nvPr/>
        </p:nvGraphicFramePr>
        <p:xfrm>
          <a:off x="2145818" y="1527598"/>
          <a:ext cx="7900364" cy="318923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Objeto 5">
            <a:extLst>
              <a:ext uri="{FF2B5EF4-FFF2-40B4-BE49-F238E27FC236}">
                <a16:creationId xmlns:a16="http://schemas.microsoft.com/office/drawing/2014/main" id="{B72D5AB2-2BFD-4D08-9637-0A2D15770935}"/>
              </a:ext>
            </a:extLst>
          </p:cNvPr>
          <p:cNvGraphicFramePr>
            <a:graphicFrameLocks noChangeAspect="1"/>
          </p:cNvGraphicFramePr>
          <p:nvPr/>
        </p:nvGraphicFramePr>
        <p:xfrm>
          <a:off x="2966118" y="4849038"/>
          <a:ext cx="6562165" cy="1607020"/>
        </p:xfrm>
        <a:graphic>
          <a:graphicData uri="http://schemas.openxmlformats.org/presentationml/2006/ole">
            <mc:AlternateContent xmlns:mc="http://schemas.openxmlformats.org/markup-compatibility/2006">
              <mc:Choice xmlns:v="urn:schemas-microsoft-com:vml" Requires="v">
                <p:oleObj spid="_x0000_s5156" name="Worksheet" r:id="rId4" imgW="5724546" imgH="1838169" progId="Excel.Sheet.12">
                  <p:embed/>
                </p:oleObj>
              </mc:Choice>
              <mc:Fallback>
                <p:oleObj name="Worksheet" r:id="rId4" imgW="5724546" imgH="1838169" progId="Excel.Sheet.12">
                  <p:embed/>
                  <p:pic>
                    <p:nvPicPr>
                      <p:cNvPr id="6" name="Objeto 5">
                        <a:extLst>
                          <a:ext uri="{FF2B5EF4-FFF2-40B4-BE49-F238E27FC236}">
                            <a16:creationId xmlns:a16="http://schemas.microsoft.com/office/drawing/2014/main" id="{B72D5AB2-2BFD-4D08-9637-0A2D15770935}"/>
                          </a:ext>
                        </a:extLst>
                      </p:cNvPr>
                      <p:cNvPicPr/>
                      <p:nvPr/>
                    </p:nvPicPr>
                    <p:blipFill>
                      <a:blip r:embed="rId5"/>
                      <a:stretch>
                        <a:fillRect/>
                      </a:stretch>
                    </p:blipFill>
                    <p:spPr>
                      <a:xfrm>
                        <a:off x="2966118" y="4849038"/>
                        <a:ext cx="6562165" cy="1607020"/>
                      </a:xfrm>
                      <a:prstGeom prst="rect">
                        <a:avLst/>
                      </a:prstGeom>
                    </p:spPr>
                  </p:pic>
                </p:oleObj>
              </mc:Fallback>
            </mc:AlternateContent>
          </a:graphicData>
        </a:graphic>
      </p:graphicFrame>
      <p:sp>
        <p:nvSpPr>
          <p:cNvPr id="12" name="Rectángulo 11">
            <a:extLst>
              <a:ext uri="{FF2B5EF4-FFF2-40B4-BE49-F238E27FC236}">
                <a16:creationId xmlns:a16="http://schemas.microsoft.com/office/drawing/2014/main" id="{5F0EB841-2476-4745-89D4-8113C8593320}"/>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3" name="CuadroTexto 12">
            <a:extLst>
              <a:ext uri="{FF2B5EF4-FFF2-40B4-BE49-F238E27FC236}">
                <a16:creationId xmlns:a16="http://schemas.microsoft.com/office/drawing/2014/main" id="{4F2B3F7D-1848-4A0F-95FE-9D5ED57B7E5C}"/>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5" name="Imagen 7">
            <a:extLst>
              <a:ext uri="{FF2B5EF4-FFF2-40B4-BE49-F238E27FC236}">
                <a16:creationId xmlns:a16="http://schemas.microsoft.com/office/drawing/2014/main" id="{7C2CFED4-6F32-4824-8369-AE38C956F2B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8" name="Imagen 5">
            <a:extLst>
              <a:ext uri="{FF2B5EF4-FFF2-40B4-BE49-F238E27FC236}">
                <a16:creationId xmlns:a16="http://schemas.microsoft.com/office/drawing/2014/main" id="{3C4E1546-AE78-4E8B-96C6-6B2214BFF8B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2570181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7">
            <a:extLst>
              <a:ext uri="{FF2B5EF4-FFF2-40B4-BE49-F238E27FC236}">
                <a16:creationId xmlns:a16="http://schemas.microsoft.com/office/drawing/2014/main" id="{6BFD5352-2453-4412-99D2-8980474CB1BC}"/>
              </a:ext>
            </a:extLst>
          </p:cNvPr>
          <p:cNvSpPr txBox="1">
            <a:spLocks/>
          </p:cNvSpPr>
          <p:nvPr/>
        </p:nvSpPr>
        <p:spPr>
          <a:xfrm>
            <a:off x="4431102" y="1001213"/>
            <a:ext cx="6061493" cy="400110"/>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ES" sz="2000" b="1" dirty="0">
                <a:solidFill>
                  <a:srgbClr val="002060"/>
                </a:solidFill>
                <a:latin typeface="+mn-lt"/>
                <a:ea typeface="+mn-ea"/>
                <a:cs typeface="+mn-cs"/>
              </a:rPr>
              <a:t>COMPOSICIÓN PORTAFOLIO ABRIL 2020 </a:t>
            </a:r>
          </a:p>
        </p:txBody>
      </p:sp>
      <p:sp>
        <p:nvSpPr>
          <p:cNvPr id="16" name="CuadroTexto 15">
            <a:extLst>
              <a:ext uri="{FF2B5EF4-FFF2-40B4-BE49-F238E27FC236}">
                <a16:creationId xmlns:a16="http://schemas.microsoft.com/office/drawing/2014/main" id="{820ED2FB-A312-491F-B66E-5DC3E6737FD2}"/>
              </a:ext>
            </a:extLst>
          </p:cNvPr>
          <p:cNvSpPr txBox="1"/>
          <p:nvPr/>
        </p:nvSpPr>
        <p:spPr>
          <a:xfrm>
            <a:off x="8470085" y="1362774"/>
            <a:ext cx="2116394" cy="276999"/>
          </a:xfrm>
          <a:prstGeom prst="rect">
            <a:avLst/>
          </a:prstGeom>
          <a:noFill/>
        </p:spPr>
        <p:txBody>
          <a:bodyPr wrap="square" rtlCol="0">
            <a:spAutoFit/>
          </a:bodyPr>
          <a:lstStyle/>
          <a:p>
            <a:r>
              <a:rPr lang="es-CO" sz="1200" dirty="0"/>
              <a:t>Cifras en Millones de Pesos</a:t>
            </a:r>
          </a:p>
        </p:txBody>
      </p:sp>
      <p:graphicFrame>
        <p:nvGraphicFramePr>
          <p:cNvPr id="13" name="Gráfico 12">
            <a:extLst>
              <a:ext uri="{FF2B5EF4-FFF2-40B4-BE49-F238E27FC236}">
                <a16:creationId xmlns:a16="http://schemas.microsoft.com/office/drawing/2014/main" id="{E62DE8D3-CBC6-4808-9B57-C0E8D606F4DA}"/>
              </a:ext>
            </a:extLst>
          </p:cNvPr>
          <p:cNvGraphicFramePr>
            <a:graphicFrameLocks/>
          </p:cNvGraphicFramePr>
          <p:nvPr/>
        </p:nvGraphicFramePr>
        <p:xfrm>
          <a:off x="2492188" y="1533909"/>
          <a:ext cx="7180730" cy="308133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Objeto 3">
            <a:extLst>
              <a:ext uri="{FF2B5EF4-FFF2-40B4-BE49-F238E27FC236}">
                <a16:creationId xmlns:a16="http://schemas.microsoft.com/office/drawing/2014/main" id="{9452B672-DE8B-4C57-9B0F-19965906C6A0}"/>
              </a:ext>
            </a:extLst>
          </p:cNvPr>
          <p:cNvGraphicFramePr>
            <a:graphicFrameLocks noChangeAspect="1"/>
          </p:cNvGraphicFramePr>
          <p:nvPr/>
        </p:nvGraphicFramePr>
        <p:xfrm>
          <a:off x="2400210" y="4576867"/>
          <a:ext cx="7299602" cy="1913746"/>
        </p:xfrm>
        <a:graphic>
          <a:graphicData uri="http://schemas.openxmlformats.org/presentationml/2006/ole">
            <mc:AlternateContent xmlns:mc="http://schemas.openxmlformats.org/markup-compatibility/2006">
              <mc:Choice xmlns:v="urn:schemas-microsoft-com:vml" Requires="v">
                <p:oleObj spid="_x0000_s6180" name="Worksheet" r:id="rId4" imgW="5657868" imgH="1609704" progId="Excel.Sheet.12">
                  <p:embed/>
                </p:oleObj>
              </mc:Choice>
              <mc:Fallback>
                <p:oleObj name="Worksheet" r:id="rId4" imgW="5657868" imgH="1609704" progId="Excel.Sheet.12">
                  <p:embed/>
                  <p:pic>
                    <p:nvPicPr>
                      <p:cNvPr id="4" name="Objeto 3">
                        <a:extLst>
                          <a:ext uri="{FF2B5EF4-FFF2-40B4-BE49-F238E27FC236}">
                            <a16:creationId xmlns:a16="http://schemas.microsoft.com/office/drawing/2014/main" id="{9452B672-DE8B-4C57-9B0F-19965906C6A0}"/>
                          </a:ext>
                        </a:extLst>
                      </p:cNvPr>
                      <p:cNvPicPr/>
                      <p:nvPr/>
                    </p:nvPicPr>
                    <p:blipFill>
                      <a:blip r:embed="rId5"/>
                      <a:stretch>
                        <a:fillRect/>
                      </a:stretch>
                    </p:blipFill>
                    <p:spPr>
                      <a:xfrm>
                        <a:off x="2400210" y="4576867"/>
                        <a:ext cx="7299602" cy="1913746"/>
                      </a:xfrm>
                      <a:prstGeom prst="rect">
                        <a:avLst/>
                      </a:prstGeom>
                    </p:spPr>
                  </p:pic>
                </p:oleObj>
              </mc:Fallback>
            </mc:AlternateContent>
          </a:graphicData>
        </a:graphic>
      </p:graphicFrame>
      <p:sp>
        <p:nvSpPr>
          <p:cNvPr id="12" name="Rectángulo 11">
            <a:extLst>
              <a:ext uri="{FF2B5EF4-FFF2-40B4-BE49-F238E27FC236}">
                <a16:creationId xmlns:a16="http://schemas.microsoft.com/office/drawing/2014/main" id="{99CE215E-7059-4E69-BC3B-AA873012BFAA}"/>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5" name="CuadroTexto 14">
            <a:extLst>
              <a:ext uri="{FF2B5EF4-FFF2-40B4-BE49-F238E27FC236}">
                <a16:creationId xmlns:a16="http://schemas.microsoft.com/office/drawing/2014/main" id="{8F45A81B-82F8-44DA-AEB9-9FE7510AF9BA}"/>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8" name="Imagen 7">
            <a:extLst>
              <a:ext uri="{FF2B5EF4-FFF2-40B4-BE49-F238E27FC236}">
                <a16:creationId xmlns:a16="http://schemas.microsoft.com/office/drawing/2014/main" id="{0462CE49-B636-486C-A77B-489E90F5BA3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9" name="Imagen 5">
            <a:extLst>
              <a:ext uri="{FF2B5EF4-FFF2-40B4-BE49-F238E27FC236}">
                <a16:creationId xmlns:a16="http://schemas.microsoft.com/office/drawing/2014/main" id="{DF8B2727-DA1F-47B3-9CE4-41A854E494D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33139843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7">
            <a:extLst>
              <a:ext uri="{FF2B5EF4-FFF2-40B4-BE49-F238E27FC236}">
                <a16:creationId xmlns:a16="http://schemas.microsoft.com/office/drawing/2014/main" id="{089F6186-EA6E-46AF-8B42-6A6C0340ED9D}"/>
              </a:ext>
            </a:extLst>
          </p:cNvPr>
          <p:cNvSpPr txBox="1">
            <a:spLocks/>
          </p:cNvSpPr>
          <p:nvPr/>
        </p:nvSpPr>
        <p:spPr>
          <a:xfrm>
            <a:off x="2714352" y="1199156"/>
            <a:ext cx="6972014" cy="400110"/>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ES" sz="2000" b="1" dirty="0">
                <a:solidFill>
                  <a:srgbClr val="002060"/>
                </a:solidFill>
                <a:latin typeface="+mn-lt"/>
                <a:ea typeface="+mn-ea"/>
                <a:cs typeface="+mn-cs"/>
              </a:rPr>
              <a:t>HECHOS RELEVANTES PORTAFOLIO DE INVERSIONES ABRIL 2020</a:t>
            </a:r>
          </a:p>
        </p:txBody>
      </p:sp>
      <p:pic>
        <p:nvPicPr>
          <p:cNvPr id="2054" name="Picture 6" descr="analisis financieros">
            <a:extLst>
              <a:ext uri="{FF2B5EF4-FFF2-40B4-BE49-F238E27FC236}">
                <a16:creationId xmlns:a16="http://schemas.microsoft.com/office/drawing/2014/main" id="{721B265E-9144-4704-8877-96CF4B2602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81692" y="2397683"/>
            <a:ext cx="2833589" cy="2136565"/>
          </a:xfrm>
          <a:prstGeom prst="rect">
            <a:avLst/>
          </a:prstGeom>
          <a:noFill/>
          <a:extLst>
            <a:ext uri="{909E8E84-426E-40DD-AFC4-6F175D3DCCD1}">
              <a14:hiddenFill xmlns:a14="http://schemas.microsoft.com/office/drawing/2010/main">
                <a:solidFill>
                  <a:srgbClr val="FFFFFF"/>
                </a:solidFill>
              </a14:hiddenFill>
            </a:ext>
          </a:extLst>
        </p:spPr>
      </p:pic>
      <p:sp>
        <p:nvSpPr>
          <p:cNvPr id="18" name="CuadroTexto 17">
            <a:extLst>
              <a:ext uri="{FF2B5EF4-FFF2-40B4-BE49-F238E27FC236}">
                <a16:creationId xmlns:a16="http://schemas.microsoft.com/office/drawing/2014/main" id="{563CFD31-280A-4247-86AF-5F9DD1C89F95}"/>
              </a:ext>
            </a:extLst>
          </p:cNvPr>
          <p:cNvSpPr txBox="1"/>
          <p:nvPr/>
        </p:nvSpPr>
        <p:spPr>
          <a:xfrm>
            <a:off x="2266742" y="2067614"/>
            <a:ext cx="6010116" cy="646331"/>
          </a:xfrm>
          <a:prstGeom prst="rect">
            <a:avLst/>
          </a:prstGeom>
          <a:noFill/>
        </p:spPr>
        <p:txBody>
          <a:bodyPr wrap="square" rtlCol="0">
            <a:spAutoFit/>
          </a:bodyPr>
          <a:lstStyle/>
          <a:p>
            <a:r>
              <a:rPr lang="es-CO" b="1" dirty="0">
                <a:solidFill>
                  <a:srgbClr val="000A8B"/>
                </a:solidFill>
              </a:rPr>
              <a:t>Valoración Portafolio Extinto</a:t>
            </a:r>
          </a:p>
          <a:p>
            <a:pPr marL="285750" indent="-285750">
              <a:buFont typeface="Arial" panose="020B0604020202020204" pitchFamily="34" charset="0"/>
              <a:buChar char="•"/>
            </a:pPr>
            <a:r>
              <a:rPr lang="es-CO" dirty="0"/>
              <a:t>Los TES se valoraron en $29,902,528 (0,69%)</a:t>
            </a:r>
          </a:p>
        </p:txBody>
      </p:sp>
      <p:sp>
        <p:nvSpPr>
          <p:cNvPr id="3" name="Rectángulo 2">
            <a:extLst>
              <a:ext uri="{FF2B5EF4-FFF2-40B4-BE49-F238E27FC236}">
                <a16:creationId xmlns:a16="http://schemas.microsoft.com/office/drawing/2014/main" id="{009D557F-B161-445F-AB0C-693AAEB6BCA6}"/>
              </a:ext>
            </a:extLst>
          </p:cNvPr>
          <p:cNvSpPr/>
          <p:nvPr/>
        </p:nvSpPr>
        <p:spPr>
          <a:xfrm>
            <a:off x="2266742" y="3565256"/>
            <a:ext cx="2138534" cy="369332"/>
          </a:xfrm>
          <a:prstGeom prst="rect">
            <a:avLst/>
          </a:prstGeom>
        </p:spPr>
        <p:txBody>
          <a:bodyPr wrap="none">
            <a:spAutoFit/>
          </a:bodyPr>
          <a:lstStyle/>
          <a:p>
            <a:r>
              <a:rPr lang="es-CO" b="1" dirty="0">
                <a:solidFill>
                  <a:srgbClr val="000A8B"/>
                </a:solidFill>
              </a:rPr>
              <a:t>Valoración Acciones </a:t>
            </a:r>
          </a:p>
        </p:txBody>
      </p:sp>
      <p:sp>
        <p:nvSpPr>
          <p:cNvPr id="5" name="CuadroTexto 4">
            <a:extLst>
              <a:ext uri="{FF2B5EF4-FFF2-40B4-BE49-F238E27FC236}">
                <a16:creationId xmlns:a16="http://schemas.microsoft.com/office/drawing/2014/main" id="{C82705F5-7970-47BE-AA53-39AF68FAB5E7}"/>
              </a:ext>
            </a:extLst>
          </p:cNvPr>
          <p:cNvSpPr txBox="1"/>
          <p:nvPr/>
        </p:nvSpPr>
        <p:spPr>
          <a:xfrm>
            <a:off x="2076720" y="4211346"/>
            <a:ext cx="4625932" cy="1200329"/>
          </a:xfrm>
          <a:prstGeom prst="rect">
            <a:avLst/>
          </a:prstGeom>
          <a:noFill/>
        </p:spPr>
        <p:txBody>
          <a:bodyPr wrap="square" rtlCol="0">
            <a:spAutoFit/>
          </a:bodyPr>
          <a:lstStyle/>
          <a:p>
            <a:pPr marL="285750" indent="-285750">
              <a:buFont typeface="Arial" panose="020B0604020202020204" pitchFamily="34" charset="0"/>
              <a:buChar char="•"/>
            </a:pPr>
            <a:r>
              <a:rPr lang="es-CO" dirty="0"/>
              <a:t>Las Acciones Extintas se desvalorizaron en</a:t>
            </a:r>
          </a:p>
          <a:p>
            <a:r>
              <a:rPr lang="es-CO" dirty="0"/>
              <a:t>      $-78,120,000 (-8,15%)</a:t>
            </a:r>
          </a:p>
          <a:p>
            <a:pPr marL="285750" indent="-285750">
              <a:buFont typeface="Arial" panose="020B0604020202020204" pitchFamily="34" charset="0"/>
              <a:buChar char="•"/>
            </a:pPr>
            <a:endParaRPr lang="es-CO" dirty="0"/>
          </a:p>
          <a:p>
            <a:r>
              <a:rPr lang="es-CO" dirty="0"/>
              <a:t>                             </a:t>
            </a:r>
          </a:p>
        </p:txBody>
      </p:sp>
      <p:pic>
        <p:nvPicPr>
          <p:cNvPr id="1026" name="Picture 2" descr="Resultado de imagen para grupo argos">
            <a:extLst>
              <a:ext uri="{FF2B5EF4-FFF2-40B4-BE49-F238E27FC236}">
                <a16:creationId xmlns:a16="http://schemas.microsoft.com/office/drawing/2014/main" id="{00F54D46-E9F1-4D97-A908-5CAB8176EE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6742" y="5145872"/>
            <a:ext cx="1318776" cy="784015"/>
          </a:xfrm>
          <a:prstGeom prst="rect">
            <a:avLst/>
          </a:prstGeom>
          <a:noFill/>
          <a:extLst>
            <a:ext uri="{909E8E84-426E-40DD-AFC4-6F175D3DCCD1}">
              <a14:hiddenFill xmlns:a14="http://schemas.microsoft.com/office/drawing/2010/main">
                <a:solidFill>
                  <a:srgbClr val="FFFFFF"/>
                </a:solidFill>
              </a14:hiddenFill>
            </a:ext>
          </a:extLst>
        </p:spPr>
      </p:pic>
      <p:sp>
        <p:nvSpPr>
          <p:cNvPr id="17" name="CuadroTexto 16">
            <a:extLst>
              <a:ext uri="{FF2B5EF4-FFF2-40B4-BE49-F238E27FC236}">
                <a16:creationId xmlns:a16="http://schemas.microsoft.com/office/drawing/2014/main" id="{B37DDD44-B370-4A88-AC0B-E4CB901832A5}"/>
              </a:ext>
            </a:extLst>
          </p:cNvPr>
          <p:cNvSpPr txBox="1"/>
          <p:nvPr/>
        </p:nvSpPr>
        <p:spPr>
          <a:xfrm>
            <a:off x="2266743" y="6022289"/>
            <a:ext cx="1622059" cy="276999"/>
          </a:xfrm>
          <a:prstGeom prst="rect">
            <a:avLst/>
          </a:prstGeom>
          <a:noFill/>
        </p:spPr>
        <p:txBody>
          <a:bodyPr wrap="square" rtlCol="0">
            <a:spAutoFit/>
          </a:bodyPr>
          <a:lstStyle/>
          <a:p>
            <a:r>
              <a:rPr lang="es-CO" sz="1200" dirty="0"/>
              <a:t>Disminuyo  -25.16%</a:t>
            </a:r>
          </a:p>
        </p:txBody>
      </p:sp>
      <p:sp>
        <p:nvSpPr>
          <p:cNvPr id="20" name="Flecha: hacia abajo 19">
            <a:extLst>
              <a:ext uri="{FF2B5EF4-FFF2-40B4-BE49-F238E27FC236}">
                <a16:creationId xmlns:a16="http://schemas.microsoft.com/office/drawing/2014/main" id="{CD12CD42-D0A4-42C6-B9C4-33BA8BB91287}"/>
              </a:ext>
            </a:extLst>
          </p:cNvPr>
          <p:cNvSpPr/>
          <p:nvPr/>
        </p:nvSpPr>
        <p:spPr>
          <a:xfrm>
            <a:off x="3663081" y="5184960"/>
            <a:ext cx="373321" cy="511329"/>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9" name="Rectángulo 18">
            <a:extLst>
              <a:ext uri="{FF2B5EF4-FFF2-40B4-BE49-F238E27FC236}">
                <a16:creationId xmlns:a16="http://schemas.microsoft.com/office/drawing/2014/main" id="{871C3D6C-6D90-476B-8F1B-52D8454A127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1" name="CuadroTexto 20">
            <a:extLst>
              <a:ext uri="{FF2B5EF4-FFF2-40B4-BE49-F238E27FC236}">
                <a16:creationId xmlns:a16="http://schemas.microsoft.com/office/drawing/2014/main" id="{BACE5476-78E9-46C8-B271-5374910A81D3}"/>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22" name="Imagen 7">
            <a:extLst>
              <a:ext uri="{FF2B5EF4-FFF2-40B4-BE49-F238E27FC236}">
                <a16:creationId xmlns:a16="http://schemas.microsoft.com/office/drawing/2014/main" id="{839DC6C7-4096-48CD-8AB0-507D393AC0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23" name="Imagen 5">
            <a:extLst>
              <a:ext uri="{FF2B5EF4-FFF2-40B4-BE49-F238E27FC236}">
                <a16:creationId xmlns:a16="http://schemas.microsoft.com/office/drawing/2014/main" id="{07EB79DB-9D3D-4FF3-B8D9-43EEF368436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22286591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7">
            <a:extLst>
              <a:ext uri="{FF2B5EF4-FFF2-40B4-BE49-F238E27FC236}">
                <a16:creationId xmlns:a16="http://schemas.microsoft.com/office/drawing/2014/main" id="{089F6186-EA6E-46AF-8B42-6A6C0340ED9D}"/>
              </a:ext>
            </a:extLst>
          </p:cNvPr>
          <p:cNvSpPr txBox="1">
            <a:spLocks/>
          </p:cNvSpPr>
          <p:nvPr/>
        </p:nvSpPr>
        <p:spPr>
          <a:xfrm>
            <a:off x="2609993" y="1239951"/>
            <a:ext cx="6972014" cy="400110"/>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ES" sz="2000" b="1" dirty="0">
                <a:solidFill>
                  <a:srgbClr val="002060"/>
                </a:solidFill>
                <a:latin typeface="+mn-lt"/>
                <a:ea typeface="+mn-ea"/>
                <a:cs typeface="+mn-cs"/>
              </a:rPr>
              <a:t>HECHOS RELEVANTES PORTAFOLIO DE INVERSIONES ABRIL 2020 </a:t>
            </a:r>
          </a:p>
        </p:txBody>
      </p:sp>
      <p:sp>
        <p:nvSpPr>
          <p:cNvPr id="4" name="CuadroTexto 3">
            <a:extLst>
              <a:ext uri="{FF2B5EF4-FFF2-40B4-BE49-F238E27FC236}">
                <a16:creationId xmlns:a16="http://schemas.microsoft.com/office/drawing/2014/main" id="{CDE8367B-615F-4449-B3CF-1498E6613B4A}"/>
              </a:ext>
            </a:extLst>
          </p:cNvPr>
          <p:cNvSpPr txBox="1"/>
          <p:nvPr/>
        </p:nvSpPr>
        <p:spPr>
          <a:xfrm>
            <a:off x="2097845" y="1967458"/>
            <a:ext cx="5099872" cy="1477328"/>
          </a:xfrm>
          <a:prstGeom prst="rect">
            <a:avLst/>
          </a:prstGeom>
          <a:noFill/>
        </p:spPr>
        <p:txBody>
          <a:bodyPr wrap="square" rtlCol="0">
            <a:spAutoFit/>
          </a:bodyPr>
          <a:lstStyle/>
          <a:p>
            <a:r>
              <a:rPr lang="es-CO" b="1" dirty="0">
                <a:solidFill>
                  <a:srgbClr val="000A8B"/>
                </a:solidFill>
              </a:rPr>
              <a:t>Valoración Portafolio En Proceso de Extinción </a:t>
            </a:r>
          </a:p>
          <a:p>
            <a:endParaRPr lang="es-CO" dirty="0"/>
          </a:p>
          <a:p>
            <a:pPr marL="285750" indent="-285750">
              <a:buFont typeface="Arial" panose="020B0604020202020204" pitchFamily="34" charset="0"/>
              <a:buChar char="•"/>
            </a:pPr>
            <a:r>
              <a:rPr lang="es-CO" dirty="0"/>
              <a:t>Los TES  se valoraron en $2,599,211,465 (0,54%)</a:t>
            </a:r>
          </a:p>
          <a:p>
            <a:pPr marL="285750" indent="-285750">
              <a:buFont typeface="Arial" panose="020B0604020202020204" pitchFamily="34" charset="0"/>
              <a:buChar char="•"/>
            </a:pPr>
            <a:r>
              <a:rPr lang="es-CO" dirty="0"/>
              <a:t>Los CDT se valoraron en $1,131,282,624 (0,41%)</a:t>
            </a:r>
          </a:p>
          <a:p>
            <a:pPr marL="285750" indent="-285750">
              <a:buFont typeface="Arial" panose="020B0604020202020204" pitchFamily="34" charset="0"/>
              <a:buChar char="•"/>
            </a:pPr>
            <a:endParaRPr lang="es-CO" dirty="0"/>
          </a:p>
        </p:txBody>
      </p:sp>
      <p:pic>
        <p:nvPicPr>
          <p:cNvPr id="5" name="Imagen 4">
            <a:extLst>
              <a:ext uri="{FF2B5EF4-FFF2-40B4-BE49-F238E27FC236}">
                <a16:creationId xmlns:a16="http://schemas.microsoft.com/office/drawing/2014/main" id="{AA25D1D0-F9CC-4080-9F14-9484DF96E4D7}"/>
              </a:ext>
            </a:extLst>
          </p:cNvPr>
          <p:cNvPicPr>
            <a:picLocks noChangeAspect="1"/>
          </p:cNvPicPr>
          <p:nvPr/>
        </p:nvPicPr>
        <p:blipFill>
          <a:blip r:embed="rId2"/>
          <a:stretch>
            <a:fillRect/>
          </a:stretch>
        </p:blipFill>
        <p:spPr>
          <a:xfrm>
            <a:off x="7412008" y="1652618"/>
            <a:ext cx="2976718" cy="2095252"/>
          </a:xfrm>
          <a:prstGeom prst="rect">
            <a:avLst/>
          </a:prstGeom>
        </p:spPr>
      </p:pic>
      <p:sp>
        <p:nvSpPr>
          <p:cNvPr id="3" name="Rectángulo 2">
            <a:extLst>
              <a:ext uri="{FF2B5EF4-FFF2-40B4-BE49-F238E27FC236}">
                <a16:creationId xmlns:a16="http://schemas.microsoft.com/office/drawing/2014/main" id="{32080588-4FE4-4ED0-9F55-7B05594709BE}"/>
              </a:ext>
            </a:extLst>
          </p:cNvPr>
          <p:cNvSpPr/>
          <p:nvPr/>
        </p:nvSpPr>
        <p:spPr>
          <a:xfrm>
            <a:off x="2097846" y="3682004"/>
            <a:ext cx="7191521" cy="1754326"/>
          </a:xfrm>
          <a:prstGeom prst="rect">
            <a:avLst/>
          </a:prstGeom>
        </p:spPr>
        <p:txBody>
          <a:bodyPr wrap="square">
            <a:spAutoFit/>
          </a:bodyPr>
          <a:lstStyle/>
          <a:p>
            <a:r>
              <a:rPr lang="es-CO" b="1" dirty="0">
                <a:solidFill>
                  <a:srgbClr val="000A8B"/>
                </a:solidFill>
              </a:rPr>
              <a:t>Rendimientos Financieros CUPONES DE TES</a:t>
            </a:r>
          </a:p>
          <a:p>
            <a:endParaRPr lang="es-CO" b="1" dirty="0">
              <a:solidFill>
                <a:srgbClr val="000A8B"/>
              </a:solidFill>
            </a:endParaRPr>
          </a:p>
          <a:p>
            <a:pPr marL="285750" indent="-285750" algn="just">
              <a:buFont typeface="Arial" panose="020B0604020202020204" pitchFamily="34" charset="0"/>
              <a:buChar char="•"/>
            </a:pPr>
            <a:r>
              <a:rPr lang="es-CO" dirty="0"/>
              <a:t>TES REP. DE COLOMBIA   $5,861,256,000      </a:t>
            </a:r>
          </a:p>
          <a:p>
            <a:pPr algn="just"/>
            <a:endParaRPr lang="es-CO" dirty="0"/>
          </a:p>
          <a:p>
            <a:pPr algn="just"/>
            <a:r>
              <a:rPr lang="es-CO" dirty="0"/>
              <a:t>      TES CON VENCIMIENTO EN 2028 - CUPONES DEL 24 DE ABRIL 2020</a:t>
            </a:r>
          </a:p>
          <a:p>
            <a:endParaRPr lang="es-CO" dirty="0"/>
          </a:p>
        </p:txBody>
      </p:sp>
      <p:sp>
        <p:nvSpPr>
          <p:cNvPr id="11" name="Rectángulo 10">
            <a:extLst>
              <a:ext uri="{FF2B5EF4-FFF2-40B4-BE49-F238E27FC236}">
                <a16:creationId xmlns:a16="http://schemas.microsoft.com/office/drawing/2014/main" id="{5C02FA32-AC4F-4E14-8564-09421D3F053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 name="CuadroTexto 11">
            <a:extLst>
              <a:ext uri="{FF2B5EF4-FFF2-40B4-BE49-F238E27FC236}">
                <a16:creationId xmlns:a16="http://schemas.microsoft.com/office/drawing/2014/main" id="{2A301097-D1C7-4B16-AD1A-D271B5E4C2B0}"/>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3" name="Imagen 7">
            <a:extLst>
              <a:ext uri="{FF2B5EF4-FFF2-40B4-BE49-F238E27FC236}">
                <a16:creationId xmlns:a16="http://schemas.microsoft.com/office/drawing/2014/main" id="{040FD328-A4E1-4BC8-84DA-1414215636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7" name="Imagen 5">
            <a:extLst>
              <a:ext uri="{FF2B5EF4-FFF2-40B4-BE49-F238E27FC236}">
                <a16:creationId xmlns:a16="http://schemas.microsoft.com/office/drawing/2014/main" id="{94F966AF-C80E-484A-90B7-38D9AB54A1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19727250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7">
            <a:extLst>
              <a:ext uri="{FF2B5EF4-FFF2-40B4-BE49-F238E27FC236}">
                <a16:creationId xmlns:a16="http://schemas.microsoft.com/office/drawing/2014/main" id="{089F6186-EA6E-46AF-8B42-6A6C0340ED9D}"/>
              </a:ext>
            </a:extLst>
          </p:cNvPr>
          <p:cNvSpPr txBox="1">
            <a:spLocks/>
          </p:cNvSpPr>
          <p:nvPr/>
        </p:nvSpPr>
        <p:spPr>
          <a:xfrm>
            <a:off x="2609993" y="1057927"/>
            <a:ext cx="6972014" cy="707886"/>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sz="2000" b="1" dirty="0">
                <a:solidFill>
                  <a:srgbClr val="002060"/>
                </a:solidFill>
                <a:latin typeface="+mn-lt"/>
                <a:ea typeface="+mn-ea"/>
                <a:cs typeface="+mn-cs"/>
              </a:rPr>
              <a:t>COMPORTAMIENTO ACCIONES EXTINTAS DE   </a:t>
            </a:r>
          </a:p>
          <a:p>
            <a:r>
              <a:rPr lang="es-ES" sz="2000" b="1" dirty="0">
                <a:solidFill>
                  <a:srgbClr val="002060"/>
                </a:solidFill>
                <a:latin typeface="+mn-lt"/>
                <a:ea typeface="+mn-ea"/>
                <a:cs typeface="+mn-cs"/>
              </a:rPr>
              <a:t>ABRIL 2019 A ABRIL 2020 </a:t>
            </a:r>
          </a:p>
        </p:txBody>
      </p:sp>
      <p:graphicFrame>
        <p:nvGraphicFramePr>
          <p:cNvPr id="17" name="Gráfico 16">
            <a:extLst>
              <a:ext uri="{FF2B5EF4-FFF2-40B4-BE49-F238E27FC236}">
                <a16:creationId xmlns:a16="http://schemas.microsoft.com/office/drawing/2014/main" id="{0F053453-220A-4FE0-AD58-10C4E9C48545}"/>
              </a:ext>
            </a:extLst>
          </p:cNvPr>
          <p:cNvGraphicFramePr>
            <a:graphicFrameLocks/>
          </p:cNvGraphicFramePr>
          <p:nvPr/>
        </p:nvGraphicFramePr>
        <p:xfrm>
          <a:off x="2314158" y="2163278"/>
          <a:ext cx="7822901" cy="209572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8" name="Gráfico 17">
            <a:extLst>
              <a:ext uri="{FF2B5EF4-FFF2-40B4-BE49-F238E27FC236}">
                <a16:creationId xmlns:a16="http://schemas.microsoft.com/office/drawing/2014/main" id="{CEFBB0B3-5758-4817-A73A-351F5FB43490}"/>
              </a:ext>
            </a:extLst>
          </p:cNvPr>
          <p:cNvGraphicFramePr>
            <a:graphicFrameLocks/>
          </p:cNvGraphicFramePr>
          <p:nvPr/>
        </p:nvGraphicFramePr>
        <p:xfrm>
          <a:off x="2314156" y="4703366"/>
          <a:ext cx="7822902" cy="1746712"/>
        </p:xfrm>
        <a:graphic>
          <a:graphicData uri="http://schemas.openxmlformats.org/drawingml/2006/chart">
            <c:chart xmlns:c="http://schemas.openxmlformats.org/drawingml/2006/chart" xmlns:r="http://schemas.openxmlformats.org/officeDocument/2006/relationships" r:id="rId3"/>
          </a:graphicData>
        </a:graphic>
      </p:graphicFrame>
      <p:sp>
        <p:nvSpPr>
          <p:cNvPr id="10" name="CuadroTexto 9">
            <a:extLst>
              <a:ext uri="{FF2B5EF4-FFF2-40B4-BE49-F238E27FC236}">
                <a16:creationId xmlns:a16="http://schemas.microsoft.com/office/drawing/2014/main" id="{6CFBDBDE-DAFE-4395-85D3-F590254011DC}"/>
              </a:ext>
            </a:extLst>
          </p:cNvPr>
          <p:cNvSpPr txBox="1"/>
          <p:nvPr/>
        </p:nvSpPr>
        <p:spPr>
          <a:xfrm>
            <a:off x="2314156" y="1764141"/>
            <a:ext cx="5005526" cy="369332"/>
          </a:xfrm>
          <a:prstGeom prst="rect">
            <a:avLst/>
          </a:prstGeom>
          <a:noFill/>
        </p:spPr>
        <p:txBody>
          <a:bodyPr wrap="square" rtlCol="0">
            <a:spAutoFit/>
          </a:bodyPr>
          <a:lstStyle/>
          <a:p>
            <a:pPr marL="285750" indent="-285750">
              <a:buFont typeface="Arial" panose="020B0604020202020204" pitchFamily="34" charset="0"/>
              <a:buChar char="•"/>
            </a:pPr>
            <a:r>
              <a:rPr lang="es-ES" dirty="0"/>
              <a:t>CANTIDAD DE ACCIONES BBVA COL  1,522,247</a:t>
            </a:r>
            <a:endParaRPr lang="es-CO" dirty="0"/>
          </a:p>
        </p:txBody>
      </p:sp>
      <p:sp>
        <p:nvSpPr>
          <p:cNvPr id="19" name="CuadroTexto 18">
            <a:extLst>
              <a:ext uri="{FF2B5EF4-FFF2-40B4-BE49-F238E27FC236}">
                <a16:creationId xmlns:a16="http://schemas.microsoft.com/office/drawing/2014/main" id="{CFA91A5F-9142-462C-AB11-F4CEF9D05A06}"/>
              </a:ext>
            </a:extLst>
          </p:cNvPr>
          <p:cNvSpPr txBox="1"/>
          <p:nvPr/>
        </p:nvSpPr>
        <p:spPr>
          <a:xfrm>
            <a:off x="2314156" y="4334034"/>
            <a:ext cx="6713303" cy="369332"/>
          </a:xfrm>
          <a:prstGeom prst="rect">
            <a:avLst/>
          </a:prstGeom>
          <a:noFill/>
        </p:spPr>
        <p:txBody>
          <a:bodyPr wrap="square" rtlCol="0">
            <a:spAutoFit/>
          </a:bodyPr>
          <a:lstStyle/>
          <a:p>
            <a:pPr marL="285750" indent="-285750">
              <a:buFont typeface="Arial" panose="020B0604020202020204" pitchFamily="34" charset="0"/>
              <a:buChar char="•"/>
            </a:pPr>
            <a:r>
              <a:rPr lang="es-ES" dirty="0"/>
              <a:t>CANTIDAD DE ACCIONES COLTABACO 4,928</a:t>
            </a:r>
            <a:endParaRPr lang="es-CO" dirty="0"/>
          </a:p>
        </p:txBody>
      </p:sp>
      <p:sp>
        <p:nvSpPr>
          <p:cNvPr id="12" name="Rectángulo 11">
            <a:extLst>
              <a:ext uri="{FF2B5EF4-FFF2-40B4-BE49-F238E27FC236}">
                <a16:creationId xmlns:a16="http://schemas.microsoft.com/office/drawing/2014/main" id="{946D8366-8979-4700-AD3A-14F5CAFFB02A}"/>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3" name="CuadroTexto 12">
            <a:extLst>
              <a:ext uri="{FF2B5EF4-FFF2-40B4-BE49-F238E27FC236}">
                <a16:creationId xmlns:a16="http://schemas.microsoft.com/office/drawing/2014/main" id="{309C1B10-1BA1-4866-8878-13D79511753F}"/>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20" name="Imagen 7">
            <a:extLst>
              <a:ext uri="{FF2B5EF4-FFF2-40B4-BE49-F238E27FC236}">
                <a16:creationId xmlns:a16="http://schemas.microsoft.com/office/drawing/2014/main" id="{A497B5C1-D783-44A8-9446-92CEF78A3E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21" name="Imagen 5">
            <a:extLst>
              <a:ext uri="{FF2B5EF4-FFF2-40B4-BE49-F238E27FC236}">
                <a16:creationId xmlns:a16="http://schemas.microsoft.com/office/drawing/2014/main" id="{2F1A8FB6-9E98-4CB2-9519-F4636F5482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26460929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7">
            <a:extLst>
              <a:ext uri="{FF2B5EF4-FFF2-40B4-BE49-F238E27FC236}">
                <a16:creationId xmlns:a16="http://schemas.microsoft.com/office/drawing/2014/main" id="{089F6186-EA6E-46AF-8B42-6A6C0340ED9D}"/>
              </a:ext>
            </a:extLst>
          </p:cNvPr>
          <p:cNvSpPr txBox="1">
            <a:spLocks/>
          </p:cNvSpPr>
          <p:nvPr/>
        </p:nvSpPr>
        <p:spPr>
          <a:xfrm>
            <a:off x="2609993" y="1086063"/>
            <a:ext cx="6972014" cy="707886"/>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sz="2000" b="1" dirty="0">
                <a:solidFill>
                  <a:srgbClr val="002060"/>
                </a:solidFill>
                <a:latin typeface="+mn-lt"/>
                <a:ea typeface="+mn-ea"/>
                <a:cs typeface="+mn-cs"/>
              </a:rPr>
              <a:t>COMPORTAMIENTO ACCIONES EXTINTAS </a:t>
            </a:r>
          </a:p>
          <a:p>
            <a:r>
              <a:rPr lang="es-ES" sz="2000" b="1" dirty="0">
                <a:solidFill>
                  <a:srgbClr val="002060"/>
                </a:solidFill>
                <a:latin typeface="+mn-lt"/>
                <a:ea typeface="+mn-ea"/>
                <a:cs typeface="+mn-cs"/>
              </a:rPr>
              <a:t>DE  ABRIL 2019 A ABRIL 2020 </a:t>
            </a:r>
          </a:p>
        </p:txBody>
      </p:sp>
      <p:graphicFrame>
        <p:nvGraphicFramePr>
          <p:cNvPr id="10" name="Gráfico 9">
            <a:extLst>
              <a:ext uri="{FF2B5EF4-FFF2-40B4-BE49-F238E27FC236}">
                <a16:creationId xmlns:a16="http://schemas.microsoft.com/office/drawing/2014/main" id="{1111BD3D-05EE-4C83-B1DC-8B0EE40ED25A}"/>
              </a:ext>
            </a:extLst>
          </p:cNvPr>
          <p:cNvGraphicFramePr>
            <a:graphicFrameLocks/>
          </p:cNvGraphicFramePr>
          <p:nvPr/>
        </p:nvGraphicFramePr>
        <p:xfrm>
          <a:off x="2097845" y="2870125"/>
          <a:ext cx="8101014" cy="2814638"/>
        </p:xfrm>
        <a:graphic>
          <a:graphicData uri="http://schemas.openxmlformats.org/drawingml/2006/chart">
            <c:chart xmlns:c="http://schemas.openxmlformats.org/drawingml/2006/chart" xmlns:r="http://schemas.openxmlformats.org/officeDocument/2006/relationships" r:id="rId2"/>
          </a:graphicData>
        </a:graphic>
      </p:graphicFrame>
      <p:sp>
        <p:nvSpPr>
          <p:cNvPr id="11" name="CuadroTexto 10">
            <a:extLst>
              <a:ext uri="{FF2B5EF4-FFF2-40B4-BE49-F238E27FC236}">
                <a16:creationId xmlns:a16="http://schemas.microsoft.com/office/drawing/2014/main" id="{1494A2C9-7C18-41D3-B4BA-E6660E79C030}"/>
              </a:ext>
            </a:extLst>
          </p:cNvPr>
          <p:cNvSpPr txBox="1"/>
          <p:nvPr/>
        </p:nvSpPr>
        <p:spPr>
          <a:xfrm>
            <a:off x="2097846" y="2313272"/>
            <a:ext cx="6713303" cy="369332"/>
          </a:xfrm>
          <a:prstGeom prst="rect">
            <a:avLst/>
          </a:prstGeom>
          <a:noFill/>
        </p:spPr>
        <p:txBody>
          <a:bodyPr wrap="square" rtlCol="0">
            <a:spAutoFit/>
          </a:bodyPr>
          <a:lstStyle/>
          <a:p>
            <a:pPr marL="285750" indent="-285750">
              <a:buFont typeface="Arial" panose="020B0604020202020204" pitchFamily="34" charset="0"/>
              <a:buChar char="•"/>
            </a:pPr>
            <a:r>
              <a:rPr lang="es-ES" dirty="0"/>
              <a:t>CANTIDAD DE ACCIONES GRUPO ARGOS 25,200</a:t>
            </a:r>
            <a:endParaRPr lang="es-CO" dirty="0"/>
          </a:p>
        </p:txBody>
      </p:sp>
      <p:sp>
        <p:nvSpPr>
          <p:cNvPr id="12" name="Rectángulo 11">
            <a:extLst>
              <a:ext uri="{FF2B5EF4-FFF2-40B4-BE49-F238E27FC236}">
                <a16:creationId xmlns:a16="http://schemas.microsoft.com/office/drawing/2014/main" id="{02CBDCDE-F387-441E-87B1-773CF2E99C8E}"/>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3" name="CuadroTexto 12">
            <a:extLst>
              <a:ext uri="{FF2B5EF4-FFF2-40B4-BE49-F238E27FC236}">
                <a16:creationId xmlns:a16="http://schemas.microsoft.com/office/drawing/2014/main" id="{D87D37DA-0C1C-4441-AF2E-83584FFCA391}"/>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7" name="Imagen 7">
            <a:extLst>
              <a:ext uri="{FF2B5EF4-FFF2-40B4-BE49-F238E27FC236}">
                <a16:creationId xmlns:a16="http://schemas.microsoft.com/office/drawing/2014/main" id="{D851AAA1-A00A-455B-893A-E8E8BD5728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8" name="Imagen 5">
            <a:extLst>
              <a:ext uri="{FF2B5EF4-FFF2-40B4-BE49-F238E27FC236}">
                <a16:creationId xmlns:a16="http://schemas.microsoft.com/office/drawing/2014/main" id="{76AA9648-0AB0-4B83-AC52-24095A4FB8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12648501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7">
            <a:extLst>
              <a:ext uri="{FF2B5EF4-FFF2-40B4-BE49-F238E27FC236}">
                <a16:creationId xmlns:a16="http://schemas.microsoft.com/office/drawing/2014/main" id="{089F6186-EA6E-46AF-8B42-6A6C0340ED9D}"/>
              </a:ext>
            </a:extLst>
          </p:cNvPr>
          <p:cNvSpPr txBox="1">
            <a:spLocks/>
          </p:cNvSpPr>
          <p:nvPr/>
        </p:nvSpPr>
        <p:spPr>
          <a:xfrm>
            <a:off x="2609993" y="1086063"/>
            <a:ext cx="6972014" cy="707886"/>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sz="2000" b="1" dirty="0">
                <a:solidFill>
                  <a:srgbClr val="002060"/>
                </a:solidFill>
                <a:latin typeface="+mn-lt"/>
                <a:ea typeface="+mn-ea"/>
                <a:cs typeface="+mn-cs"/>
              </a:rPr>
              <a:t>COMPORTAMIENTO ACCIONES EN PROCESO DE EXTINCION ABRIL 2019 A ABRIL 2020 </a:t>
            </a:r>
          </a:p>
        </p:txBody>
      </p:sp>
      <p:graphicFrame>
        <p:nvGraphicFramePr>
          <p:cNvPr id="12" name="Gráfico 11">
            <a:extLst>
              <a:ext uri="{FF2B5EF4-FFF2-40B4-BE49-F238E27FC236}">
                <a16:creationId xmlns:a16="http://schemas.microsoft.com/office/drawing/2014/main" id="{18714679-890A-4D59-94F2-B76D70F4EE3D}"/>
              </a:ext>
            </a:extLst>
          </p:cNvPr>
          <p:cNvGraphicFramePr>
            <a:graphicFrameLocks/>
          </p:cNvGraphicFramePr>
          <p:nvPr/>
        </p:nvGraphicFramePr>
        <p:xfrm>
          <a:off x="2256476" y="2208203"/>
          <a:ext cx="8248650" cy="1684431"/>
        </p:xfrm>
        <a:graphic>
          <a:graphicData uri="http://schemas.openxmlformats.org/drawingml/2006/chart">
            <c:chart xmlns:c="http://schemas.openxmlformats.org/drawingml/2006/chart" xmlns:r="http://schemas.openxmlformats.org/officeDocument/2006/relationships" r:id="rId2"/>
          </a:graphicData>
        </a:graphic>
      </p:graphicFrame>
      <p:sp>
        <p:nvSpPr>
          <p:cNvPr id="13" name="CuadroTexto 12">
            <a:extLst>
              <a:ext uri="{FF2B5EF4-FFF2-40B4-BE49-F238E27FC236}">
                <a16:creationId xmlns:a16="http://schemas.microsoft.com/office/drawing/2014/main" id="{7041D7FC-3530-4F73-B127-DC6E8B8B0629}"/>
              </a:ext>
            </a:extLst>
          </p:cNvPr>
          <p:cNvSpPr txBox="1"/>
          <p:nvPr/>
        </p:nvSpPr>
        <p:spPr>
          <a:xfrm>
            <a:off x="2097844" y="3984557"/>
            <a:ext cx="6713303" cy="369332"/>
          </a:xfrm>
          <a:prstGeom prst="rect">
            <a:avLst/>
          </a:prstGeom>
          <a:noFill/>
        </p:spPr>
        <p:txBody>
          <a:bodyPr wrap="square" rtlCol="0">
            <a:spAutoFit/>
          </a:bodyPr>
          <a:lstStyle/>
          <a:p>
            <a:pPr marL="285750" indent="-285750">
              <a:buFont typeface="Arial" panose="020B0604020202020204" pitchFamily="34" charset="0"/>
              <a:buChar char="•"/>
            </a:pPr>
            <a:r>
              <a:rPr lang="es-ES" dirty="0"/>
              <a:t>CANTIDAD DE ACCIONES BCOLOMBIA 4,830</a:t>
            </a:r>
            <a:endParaRPr lang="es-CO" dirty="0"/>
          </a:p>
        </p:txBody>
      </p:sp>
      <p:graphicFrame>
        <p:nvGraphicFramePr>
          <p:cNvPr id="17" name="Gráfico 16">
            <a:extLst>
              <a:ext uri="{FF2B5EF4-FFF2-40B4-BE49-F238E27FC236}">
                <a16:creationId xmlns:a16="http://schemas.microsoft.com/office/drawing/2014/main" id="{653F98AB-4070-4F41-98CB-10A71C3FDC25}"/>
              </a:ext>
            </a:extLst>
          </p:cNvPr>
          <p:cNvGraphicFramePr>
            <a:graphicFrameLocks/>
          </p:cNvGraphicFramePr>
          <p:nvPr/>
        </p:nvGraphicFramePr>
        <p:xfrm>
          <a:off x="2256476" y="4353889"/>
          <a:ext cx="8248650" cy="2136724"/>
        </p:xfrm>
        <a:graphic>
          <a:graphicData uri="http://schemas.openxmlformats.org/drawingml/2006/chart">
            <c:chart xmlns:c="http://schemas.openxmlformats.org/drawingml/2006/chart" xmlns:r="http://schemas.openxmlformats.org/officeDocument/2006/relationships" r:id="rId3"/>
          </a:graphicData>
        </a:graphic>
      </p:graphicFrame>
      <p:sp>
        <p:nvSpPr>
          <p:cNvPr id="19" name="CuadroTexto 18">
            <a:extLst>
              <a:ext uri="{FF2B5EF4-FFF2-40B4-BE49-F238E27FC236}">
                <a16:creationId xmlns:a16="http://schemas.microsoft.com/office/drawing/2014/main" id="{604B7D99-D5B0-4C85-B41F-7830ABDB5884}"/>
              </a:ext>
            </a:extLst>
          </p:cNvPr>
          <p:cNvSpPr txBox="1"/>
          <p:nvPr/>
        </p:nvSpPr>
        <p:spPr>
          <a:xfrm>
            <a:off x="2097845" y="1838109"/>
            <a:ext cx="6713303" cy="369332"/>
          </a:xfrm>
          <a:prstGeom prst="rect">
            <a:avLst/>
          </a:prstGeom>
          <a:noFill/>
        </p:spPr>
        <p:txBody>
          <a:bodyPr wrap="square" rtlCol="0">
            <a:spAutoFit/>
          </a:bodyPr>
          <a:lstStyle/>
          <a:p>
            <a:pPr marL="285750" indent="-285750">
              <a:buFont typeface="Arial" panose="020B0604020202020204" pitchFamily="34" charset="0"/>
              <a:buChar char="•"/>
            </a:pPr>
            <a:r>
              <a:rPr lang="es-ES" dirty="0"/>
              <a:t>CANTIDAD DE ACCIONES GRUPO BBVCOL 237,173</a:t>
            </a:r>
            <a:endParaRPr lang="es-CO" dirty="0"/>
          </a:p>
        </p:txBody>
      </p:sp>
      <p:sp>
        <p:nvSpPr>
          <p:cNvPr id="18" name="Rectángulo 17">
            <a:extLst>
              <a:ext uri="{FF2B5EF4-FFF2-40B4-BE49-F238E27FC236}">
                <a16:creationId xmlns:a16="http://schemas.microsoft.com/office/drawing/2014/main" id="{91E2632B-614F-4C52-851C-AF19183FD77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0" name="CuadroTexto 19">
            <a:extLst>
              <a:ext uri="{FF2B5EF4-FFF2-40B4-BE49-F238E27FC236}">
                <a16:creationId xmlns:a16="http://schemas.microsoft.com/office/drawing/2014/main" id="{84B21897-50F1-455B-8A34-2A8CF2F213C1}"/>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21" name="Imagen 7">
            <a:extLst>
              <a:ext uri="{FF2B5EF4-FFF2-40B4-BE49-F238E27FC236}">
                <a16:creationId xmlns:a16="http://schemas.microsoft.com/office/drawing/2014/main" id="{CFCB2CFE-FAE1-435D-A40B-731871D6F6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22" name="Imagen 5">
            <a:extLst>
              <a:ext uri="{FF2B5EF4-FFF2-40B4-BE49-F238E27FC236}">
                <a16:creationId xmlns:a16="http://schemas.microsoft.com/office/drawing/2014/main" id="{75A1A681-8393-424C-A466-3872F4E2EB8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12563285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7">
            <a:extLst>
              <a:ext uri="{FF2B5EF4-FFF2-40B4-BE49-F238E27FC236}">
                <a16:creationId xmlns:a16="http://schemas.microsoft.com/office/drawing/2014/main" id="{089F6186-EA6E-46AF-8B42-6A6C0340ED9D}"/>
              </a:ext>
            </a:extLst>
          </p:cNvPr>
          <p:cNvSpPr txBox="1">
            <a:spLocks/>
          </p:cNvSpPr>
          <p:nvPr/>
        </p:nvSpPr>
        <p:spPr>
          <a:xfrm>
            <a:off x="2609993" y="1086063"/>
            <a:ext cx="6972014" cy="707886"/>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sz="2000" b="1" dirty="0">
                <a:solidFill>
                  <a:srgbClr val="002060"/>
                </a:solidFill>
                <a:latin typeface="+mn-lt"/>
                <a:ea typeface="+mn-ea"/>
                <a:cs typeface="+mn-cs"/>
              </a:rPr>
              <a:t>COMPORTAMIENTO ACCIONES EN PROCESO DE EXTINCION ABRIL 2019 A ABRIL 2020 </a:t>
            </a:r>
          </a:p>
        </p:txBody>
      </p:sp>
      <p:sp>
        <p:nvSpPr>
          <p:cNvPr id="11" name="CuadroTexto 10">
            <a:extLst>
              <a:ext uri="{FF2B5EF4-FFF2-40B4-BE49-F238E27FC236}">
                <a16:creationId xmlns:a16="http://schemas.microsoft.com/office/drawing/2014/main" id="{45D129D8-5FE5-4007-9D5E-94C9CDBEA8C2}"/>
              </a:ext>
            </a:extLst>
          </p:cNvPr>
          <p:cNvSpPr txBox="1"/>
          <p:nvPr/>
        </p:nvSpPr>
        <p:spPr>
          <a:xfrm>
            <a:off x="2097845" y="1838109"/>
            <a:ext cx="6713303" cy="369332"/>
          </a:xfrm>
          <a:prstGeom prst="rect">
            <a:avLst/>
          </a:prstGeom>
          <a:noFill/>
        </p:spPr>
        <p:txBody>
          <a:bodyPr wrap="square" rtlCol="0">
            <a:spAutoFit/>
          </a:bodyPr>
          <a:lstStyle/>
          <a:p>
            <a:pPr marL="285750" indent="-285750">
              <a:buFont typeface="Arial" panose="020B0604020202020204" pitchFamily="34" charset="0"/>
              <a:buChar char="•"/>
            </a:pPr>
            <a:r>
              <a:rPr lang="es-ES" dirty="0"/>
              <a:t>CANTIDAD DE ACCIONES ECOPETROL 11,270</a:t>
            </a:r>
            <a:endParaRPr lang="es-CO" dirty="0"/>
          </a:p>
        </p:txBody>
      </p:sp>
      <p:graphicFrame>
        <p:nvGraphicFramePr>
          <p:cNvPr id="18" name="Gráfico 17">
            <a:extLst>
              <a:ext uri="{FF2B5EF4-FFF2-40B4-BE49-F238E27FC236}">
                <a16:creationId xmlns:a16="http://schemas.microsoft.com/office/drawing/2014/main" id="{858C37C7-F276-41AD-8636-219DD706F3ED}"/>
              </a:ext>
            </a:extLst>
          </p:cNvPr>
          <p:cNvGraphicFramePr>
            <a:graphicFrameLocks/>
          </p:cNvGraphicFramePr>
          <p:nvPr/>
        </p:nvGraphicFramePr>
        <p:xfrm>
          <a:off x="2212321" y="2588398"/>
          <a:ext cx="7767358" cy="2319779"/>
        </p:xfrm>
        <a:graphic>
          <a:graphicData uri="http://schemas.openxmlformats.org/drawingml/2006/chart">
            <c:chart xmlns:c="http://schemas.openxmlformats.org/drawingml/2006/chart" xmlns:r="http://schemas.openxmlformats.org/officeDocument/2006/relationships" r:id="rId2"/>
          </a:graphicData>
        </a:graphic>
      </p:graphicFrame>
      <p:sp>
        <p:nvSpPr>
          <p:cNvPr id="10" name="Rectángulo 9">
            <a:extLst>
              <a:ext uri="{FF2B5EF4-FFF2-40B4-BE49-F238E27FC236}">
                <a16:creationId xmlns:a16="http://schemas.microsoft.com/office/drawing/2014/main" id="{6497A6AE-088D-43A8-A5D6-542A0538395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 name="CuadroTexto 11">
            <a:extLst>
              <a:ext uri="{FF2B5EF4-FFF2-40B4-BE49-F238E27FC236}">
                <a16:creationId xmlns:a16="http://schemas.microsoft.com/office/drawing/2014/main" id="{F7D7C894-0D56-482E-AB20-ACB9BB92A111}"/>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3" name="Imagen 7">
            <a:extLst>
              <a:ext uri="{FF2B5EF4-FFF2-40B4-BE49-F238E27FC236}">
                <a16:creationId xmlns:a16="http://schemas.microsoft.com/office/drawing/2014/main" id="{AE84A13A-126E-4A0C-9DED-BC192EF851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7" name="Imagen 5">
            <a:extLst>
              <a:ext uri="{FF2B5EF4-FFF2-40B4-BE49-F238E27FC236}">
                <a16:creationId xmlns:a16="http://schemas.microsoft.com/office/drawing/2014/main" id="{6E897D09-C4FD-415E-8E3C-9A09AFE73A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6474246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81F4DEEA-EB34-4077-955E-BCDE18CC2A08}"/>
              </a:ext>
            </a:extLst>
          </p:cNvPr>
          <p:cNvSpPr txBox="1"/>
          <p:nvPr/>
        </p:nvSpPr>
        <p:spPr>
          <a:xfrm>
            <a:off x="5568387" y="939335"/>
            <a:ext cx="4636999" cy="707886"/>
          </a:xfrm>
          <a:prstGeom prst="rect">
            <a:avLst/>
          </a:prstGeom>
          <a:noFill/>
        </p:spPr>
        <p:txBody>
          <a:bodyPr wrap="square" rtlCol="0">
            <a:spAutoFit/>
          </a:bodyPr>
          <a:lstStyle/>
          <a:p>
            <a:pPr algn="r" defTabSz="457200">
              <a:spcBef>
                <a:spcPct val="0"/>
              </a:spcBef>
            </a:pPr>
            <a:r>
              <a:rPr lang="es-ES" sz="2000" b="1" dirty="0">
                <a:solidFill>
                  <a:srgbClr val="002060"/>
                </a:solidFill>
              </a:rPr>
              <a:t>PORTAFOLIO RECURSOS PROPIOS SAE ABRIL 2020 </a:t>
            </a:r>
          </a:p>
        </p:txBody>
      </p:sp>
      <p:sp>
        <p:nvSpPr>
          <p:cNvPr id="3" name="CuadroTexto 2">
            <a:extLst>
              <a:ext uri="{FF2B5EF4-FFF2-40B4-BE49-F238E27FC236}">
                <a16:creationId xmlns:a16="http://schemas.microsoft.com/office/drawing/2014/main" id="{DA4233A4-C789-40A0-B3F9-4A0A3C4A2A4B}"/>
              </a:ext>
            </a:extLst>
          </p:cNvPr>
          <p:cNvSpPr txBox="1"/>
          <p:nvPr/>
        </p:nvSpPr>
        <p:spPr>
          <a:xfrm>
            <a:off x="7924801" y="1647222"/>
            <a:ext cx="2116394" cy="276999"/>
          </a:xfrm>
          <a:prstGeom prst="rect">
            <a:avLst/>
          </a:prstGeom>
          <a:noFill/>
        </p:spPr>
        <p:txBody>
          <a:bodyPr wrap="square" rtlCol="0">
            <a:spAutoFit/>
          </a:bodyPr>
          <a:lstStyle/>
          <a:p>
            <a:r>
              <a:rPr lang="es-CO" sz="1200" dirty="0"/>
              <a:t>Cifras en Millones de Pesos</a:t>
            </a:r>
          </a:p>
        </p:txBody>
      </p:sp>
      <p:graphicFrame>
        <p:nvGraphicFramePr>
          <p:cNvPr id="9" name="Objeto 8">
            <a:extLst>
              <a:ext uri="{FF2B5EF4-FFF2-40B4-BE49-F238E27FC236}">
                <a16:creationId xmlns:a16="http://schemas.microsoft.com/office/drawing/2014/main" id="{52AA6BE8-31F4-4B5A-9A03-0D6B5D2BB416}"/>
              </a:ext>
            </a:extLst>
          </p:cNvPr>
          <p:cNvGraphicFramePr>
            <a:graphicFrameLocks noChangeAspect="1"/>
          </p:cNvGraphicFramePr>
          <p:nvPr/>
        </p:nvGraphicFramePr>
        <p:xfrm>
          <a:off x="2221169" y="1924220"/>
          <a:ext cx="8101040" cy="1249286"/>
        </p:xfrm>
        <a:graphic>
          <a:graphicData uri="http://schemas.openxmlformats.org/presentationml/2006/ole">
            <mc:AlternateContent xmlns:mc="http://schemas.openxmlformats.org/markup-compatibility/2006">
              <mc:Choice xmlns:v="urn:schemas-microsoft-com:vml" Requires="v">
                <p:oleObj spid="_x0000_s7204" name="Worksheet" r:id="rId3" imgW="5991256" imgH="923949" progId="Excel.Sheet.12">
                  <p:embed/>
                </p:oleObj>
              </mc:Choice>
              <mc:Fallback>
                <p:oleObj name="Worksheet" r:id="rId3" imgW="5991256" imgH="923949" progId="Excel.Sheet.12">
                  <p:embed/>
                  <p:pic>
                    <p:nvPicPr>
                      <p:cNvPr id="9" name="Objeto 8">
                        <a:extLst>
                          <a:ext uri="{FF2B5EF4-FFF2-40B4-BE49-F238E27FC236}">
                            <a16:creationId xmlns:a16="http://schemas.microsoft.com/office/drawing/2014/main" id="{52AA6BE8-31F4-4B5A-9A03-0D6B5D2BB416}"/>
                          </a:ext>
                        </a:extLst>
                      </p:cNvPr>
                      <p:cNvPicPr/>
                      <p:nvPr/>
                    </p:nvPicPr>
                    <p:blipFill>
                      <a:blip r:embed="rId4"/>
                      <a:stretch>
                        <a:fillRect/>
                      </a:stretch>
                    </p:blipFill>
                    <p:spPr>
                      <a:xfrm>
                        <a:off x="2221169" y="1924220"/>
                        <a:ext cx="8101040" cy="1249286"/>
                      </a:xfrm>
                      <a:prstGeom prst="rect">
                        <a:avLst/>
                      </a:prstGeom>
                    </p:spPr>
                  </p:pic>
                </p:oleObj>
              </mc:Fallback>
            </mc:AlternateContent>
          </a:graphicData>
        </a:graphic>
      </p:graphicFrame>
      <p:graphicFrame>
        <p:nvGraphicFramePr>
          <p:cNvPr id="16" name="Gráfico 15">
            <a:extLst>
              <a:ext uri="{FF2B5EF4-FFF2-40B4-BE49-F238E27FC236}">
                <a16:creationId xmlns:a16="http://schemas.microsoft.com/office/drawing/2014/main" id="{7DA9C7DB-5391-4F95-A3F1-08DF56016714}"/>
              </a:ext>
            </a:extLst>
          </p:cNvPr>
          <p:cNvGraphicFramePr>
            <a:graphicFrameLocks/>
          </p:cNvGraphicFramePr>
          <p:nvPr/>
        </p:nvGraphicFramePr>
        <p:xfrm>
          <a:off x="1699847" y="3415553"/>
          <a:ext cx="4691988" cy="287767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0" name="Gráfico 19">
            <a:extLst>
              <a:ext uri="{FF2B5EF4-FFF2-40B4-BE49-F238E27FC236}">
                <a16:creationId xmlns:a16="http://schemas.microsoft.com/office/drawing/2014/main" id="{27983FE9-D257-489F-8DEC-3D3EC3D21DDE}"/>
              </a:ext>
            </a:extLst>
          </p:cNvPr>
          <p:cNvGraphicFramePr>
            <a:graphicFrameLocks/>
          </p:cNvGraphicFramePr>
          <p:nvPr/>
        </p:nvGraphicFramePr>
        <p:xfrm>
          <a:off x="5894294" y="3415554"/>
          <a:ext cx="4931288" cy="2856005"/>
        </p:xfrm>
        <a:graphic>
          <a:graphicData uri="http://schemas.openxmlformats.org/drawingml/2006/chart">
            <c:chart xmlns:c="http://schemas.openxmlformats.org/drawingml/2006/chart" xmlns:r="http://schemas.openxmlformats.org/officeDocument/2006/relationships" r:id="rId6"/>
          </a:graphicData>
        </a:graphic>
      </p:graphicFrame>
      <p:sp>
        <p:nvSpPr>
          <p:cNvPr id="12" name="Rectángulo 11">
            <a:extLst>
              <a:ext uri="{FF2B5EF4-FFF2-40B4-BE49-F238E27FC236}">
                <a16:creationId xmlns:a16="http://schemas.microsoft.com/office/drawing/2014/main" id="{ADFA9A03-0C24-45FC-8867-BEB5DBB5B51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3" name="CuadroTexto 12">
            <a:extLst>
              <a:ext uri="{FF2B5EF4-FFF2-40B4-BE49-F238E27FC236}">
                <a16:creationId xmlns:a16="http://schemas.microsoft.com/office/drawing/2014/main" id="{35AE9FA8-D893-4B23-9374-91601A5AD763}"/>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14" name="Imagen 7">
            <a:extLst>
              <a:ext uri="{FF2B5EF4-FFF2-40B4-BE49-F238E27FC236}">
                <a16:creationId xmlns:a16="http://schemas.microsoft.com/office/drawing/2014/main" id="{38208944-2384-4569-B60C-862C0A49692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5" name="Imagen 5">
            <a:extLst>
              <a:ext uri="{FF2B5EF4-FFF2-40B4-BE49-F238E27FC236}">
                <a16:creationId xmlns:a16="http://schemas.microsoft.com/office/drawing/2014/main" id="{A2D8F51C-21AF-4DCA-8EDC-6E324934134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35883832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862DE2FE-DD36-4D9F-BAC6-B652934725DA}"/>
              </a:ext>
            </a:extLst>
          </p:cNvPr>
          <p:cNvSpPr txBox="1"/>
          <p:nvPr/>
        </p:nvSpPr>
        <p:spPr>
          <a:xfrm>
            <a:off x="2487614" y="2393950"/>
            <a:ext cx="7216775" cy="1569660"/>
          </a:xfrm>
          <a:prstGeom prst="rect">
            <a:avLst/>
          </a:prstGeom>
          <a:noFill/>
        </p:spPr>
        <p:txBody>
          <a:bodyPr>
            <a:spAutoFit/>
          </a:bodyPr>
          <a:lstStyle/>
          <a:p>
            <a:pPr algn="ctr">
              <a:defRPr/>
            </a:pPr>
            <a:r>
              <a:rPr lang="es-CO" sz="4800" b="1" dirty="0">
                <a:solidFill>
                  <a:srgbClr val="002060"/>
                </a:solidFill>
              </a:rPr>
              <a:t>c. Autorización Modificación Contrato EST</a:t>
            </a:r>
            <a:endParaRPr lang="es-ES" sz="4800" b="1" dirty="0">
              <a:solidFill>
                <a:srgbClr val="002060"/>
              </a:solidFill>
            </a:endParaRPr>
          </a:p>
        </p:txBody>
      </p:sp>
      <p:sp>
        <p:nvSpPr>
          <p:cNvPr id="8" name="Rectángulo 7">
            <a:extLst>
              <a:ext uri="{FF2B5EF4-FFF2-40B4-BE49-F238E27FC236}">
                <a16:creationId xmlns:a16="http://schemas.microsoft.com/office/drawing/2014/main" id="{737E2B14-F8DB-4191-82B8-B76DEE9CF08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0" name="CuadroTexto 9">
            <a:extLst>
              <a:ext uri="{FF2B5EF4-FFF2-40B4-BE49-F238E27FC236}">
                <a16:creationId xmlns:a16="http://schemas.microsoft.com/office/drawing/2014/main" id="{E6D5E68C-E402-4055-9AA9-DBE5F4936B7B}"/>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a:t>
            </a:r>
          </a:p>
        </p:txBody>
      </p:sp>
      <p:pic>
        <p:nvPicPr>
          <p:cNvPr id="11" name="Imagen 7">
            <a:extLst>
              <a:ext uri="{FF2B5EF4-FFF2-40B4-BE49-F238E27FC236}">
                <a16:creationId xmlns:a16="http://schemas.microsoft.com/office/drawing/2014/main" id="{7FE2BC9A-6CFF-43F2-8EF5-DCE6A7E7D7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2" name="Imagen 5">
            <a:extLst>
              <a:ext uri="{FF2B5EF4-FFF2-40B4-BE49-F238E27FC236}">
                <a16:creationId xmlns:a16="http://schemas.microsoft.com/office/drawing/2014/main" id="{0FF56703-0C13-4ACF-A35F-3AA2E011DD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34201890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a 9">
            <a:extLst>
              <a:ext uri="{FF2B5EF4-FFF2-40B4-BE49-F238E27FC236}">
                <a16:creationId xmlns:a16="http://schemas.microsoft.com/office/drawing/2014/main" id="{A46882F1-DC0A-4141-9E1B-E77285B8B67C}"/>
              </a:ext>
            </a:extLst>
          </p:cNvPr>
          <p:cNvGraphicFramePr>
            <a:graphicFrameLocks noGrp="1"/>
          </p:cNvGraphicFramePr>
          <p:nvPr>
            <p:extLst>
              <p:ext uri="{D42A27DB-BD31-4B8C-83A1-F6EECF244321}">
                <p14:modId xmlns:p14="http://schemas.microsoft.com/office/powerpoint/2010/main" val="840228451"/>
              </p:ext>
            </p:extLst>
          </p:nvPr>
        </p:nvGraphicFramePr>
        <p:xfrm>
          <a:off x="1670039" y="1497563"/>
          <a:ext cx="8851921" cy="4844521"/>
        </p:xfrm>
        <a:graphic>
          <a:graphicData uri="http://schemas.openxmlformats.org/drawingml/2006/table">
            <a:tbl>
              <a:tblPr firstRow="1" firstCol="1" lastRow="1" lastCol="1" bandRow="1" bandCol="1">
                <a:tableStyleId>{69012ECD-51FC-41F1-AA8D-1B2483CD663E}</a:tableStyleId>
              </a:tblPr>
              <a:tblGrid>
                <a:gridCol w="2241689">
                  <a:extLst>
                    <a:ext uri="{9D8B030D-6E8A-4147-A177-3AD203B41FA5}">
                      <a16:colId xmlns:a16="http://schemas.microsoft.com/office/drawing/2014/main" val="145393208"/>
                    </a:ext>
                  </a:extLst>
                </a:gridCol>
                <a:gridCol w="6610232">
                  <a:extLst>
                    <a:ext uri="{9D8B030D-6E8A-4147-A177-3AD203B41FA5}">
                      <a16:colId xmlns:a16="http://schemas.microsoft.com/office/drawing/2014/main" val="4047936603"/>
                    </a:ext>
                  </a:extLst>
                </a:gridCol>
              </a:tblGrid>
              <a:tr h="287963">
                <a:tc>
                  <a:txBody>
                    <a:bodyPr/>
                    <a:lstStyle/>
                    <a:p>
                      <a:pPr>
                        <a:lnSpc>
                          <a:spcPct val="115000"/>
                        </a:lnSpc>
                        <a:spcAft>
                          <a:spcPts val="0"/>
                        </a:spcAft>
                      </a:pPr>
                      <a:r>
                        <a:rPr lang="es-CO" sz="1400" dirty="0">
                          <a:effectLst/>
                        </a:rPr>
                        <a:t>CONTRATO No.:</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nchor="ctr"/>
                </a:tc>
                <a:tc>
                  <a:txBody>
                    <a:bodyPr/>
                    <a:lstStyle/>
                    <a:p>
                      <a:pPr>
                        <a:lnSpc>
                          <a:spcPct val="115000"/>
                        </a:lnSpc>
                        <a:spcAft>
                          <a:spcPts val="0"/>
                        </a:spcAft>
                      </a:pPr>
                      <a:r>
                        <a:rPr lang="es-CO" sz="1400" dirty="0">
                          <a:effectLst/>
                        </a:rPr>
                        <a:t>048-2019</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nchor="ctr"/>
                </a:tc>
                <a:extLst>
                  <a:ext uri="{0D108BD9-81ED-4DB2-BD59-A6C34878D82A}">
                    <a16:rowId xmlns:a16="http://schemas.microsoft.com/office/drawing/2014/main" val="2724529582"/>
                  </a:ext>
                </a:extLst>
              </a:tr>
              <a:tr h="1653868">
                <a:tc>
                  <a:txBody>
                    <a:bodyPr/>
                    <a:lstStyle/>
                    <a:p>
                      <a:pPr>
                        <a:lnSpc>
                          <a:spcPct val="115000"/>
                        </a:lnSpc>
                        <a:spcAft>
                          <a:spcPts val="0"/>
                        </a:spcAft>
                      </a:pPr>
                      <a:r>
                        <a:rPr lang="es-CO" sz="1400" dirty="0">
                          <a:effectLst/>
                        </a:rPr>
                        <a:t>OBJETO:</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nchor="ctr"/>
                </a:tc>
                <a:tc>
                  <a:txBody>
                    <a:bodyPr/>
                    <a:lstStyle/>
                    <a:p>
                      <a:pPr marL="0" marR="0" lvl="0" indent="0" algn="just" defTabSz="457200" rtl="0" eaLnBrk="1" fontAlgn="auto" latinLnBrk="0" hangingPunct="1">
                        <a:lnSpc>
                          <a:spcPct val="115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a:t>
                      </a:r>
                      <a:r>
                        <a:rPr lang="es-CO" sz="1200" b="0" kern="1200" dirty="0">
                          <a:solidFill>
                            <a:schemeClr val="tx1"/>
                          </a:solidFill>
                          <a:effectLst/>
                          <a:latin typeface="+mn-lt"/>
                          <a:ea typeface="+mn-ea"/>
                          <a:cs typeface="+mn-cs"/>
                        </a:rPr>
                        <a:t>Contratar una Empresa de Servicios Temporales (EST), que cumpla con los requisitos exigidos por la ley y que ofrezca las mejores condiciones para satisfacer las necesidades de la SAE S.A.S, en el suministro de personal temporal en misión, a fin de cubrir los remplazos de los trabajadores de la Sociedad que se encuentren en vacaciones, en uso de licencia de maternidad, en incapacidad por enfermedad o por incremento en la producción y/o en los demás casos descritos en la ley, de conformidad con pliegos de condiciones del Concurso Público 4 de 2019, la propuesta presentada y el contrato”.</a:t>
                      </a:r>
                    </a:p>
                  </a:txBody>
                  <a:tcPr marL="38576" marR="38576" marT="0" marB="0" anchor="ctr"/>
                </a:tc>
                <a:extLst>
                  <a:ext uri="{0D108BD9-81ED-4DB2-BD59-A6C34878D82A}">
                    <a16:rowId xmlns:a16="http://schemas.microsoft.com/office/drawing/2014/main" val="878309669"/>
                  </a:ext>
                </a:extLst>
              </a:tr>
              <a:tr h="297293">
                <a:tc>
                  <a:txBody>
                    <a:bodyPr/>
                    <a:lstStyle/>
                    <a:p>
                      <a:pPr>
                        <a:lnSpc>
                          <a:spcPct val="115000"/>
                        </a:lnSpc>
                        <a:spcAft>
                          <a:spcPts val="0"/>
                        </a:spcAft>
                      </a:pPr>
                      <a:r>
                        <a:rPr lang="es-CO" sz="1400" dirty="0">
                          <a:effectLst/>
                        </a:rPr>
                        <a:t>CONTRATISTA:</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nchor="ctr"/>
                </a:tc>
                <a:tc>
                  <a:txBody>
                    <a:bodyPr/>
                    <a:lstStyle/>
                    <a:p>
                      <a:pPr>
                        <a:lnSpc>
                          <a:spcPct val="115000"/>
                        </a:lnSpc>
                        <a:spcAft>
                          <a:spcPts val="0"/>
                        </a:spcAft>
                      </a:pPr>
                      <a:r>
                        <a:rPr lang="es-ES" sz="1200" b="0" kern="1200" dirty="0">
                          <a:solidFill>
                            <a:schemeClr val="tx1"/>
                          </a:solidFill>
                          <a:effectLst/>
                          <a:latin typeface="+mn-lt"/>
                          <a:ea typeface="+mn-ea"/>
                          <a:cs typeface="+mn-cs"/>
                        </a:rPr>
                        <a:t>NASES EST, EMPRESA DE SERVICIOS TEMPORALES</a:t>
                      </a:r>
                      <a:endParaRPr lang="es-CO" sz="1200" b="0" kern="1200" dirty="0">
                        <a:solidFill>
                          <a:schemeClr val="tx1"/>
                        </a:solidFill>
                        <a:effectLst/>
                        <a:latin typeface="+mn-lt"/>
                        <a:ea typeface="+mn-ea"/>
                        <a:cs typeface="+mn-cs"/>
                      </a:endParaRPr>
                    </a:p>
                  </a:txBody>
                  <a:tcPr marL="38576" marR="38576" marT="0" marB="0" anchor="ctr"/>
                </a:tc>
                <a:extLst>
                  <a:ext uri="{0D108BD9-81ED-4DB2-BD59-A6C34878D82A}">
                    <a16:rowId xmlns:a16="http://schemas.microsoft.com/office/drawing/2014/main" val="1897047095"/>
                  </a:ext>
                </a:extLst>
              </a:tr>
              <a:tr h="678059">
                <a:tc>
                  <a:txBody>
                    <a:bodyPr/>
                    <a:lstStyle/>
                    <a:p>
                      <a:pPr>
                        <a:lnSpc>
                          <a:spcPct val="115000"/>
                        </a:lnSpc>
                        <a:spcAft>
                          <a:spcPts val="0"/>
                        </a:spcAft>
                      </a:pPr>
                      <a:r>
                        <a:rPr lang="es-CO" sz="1400" dirty="0">
                          <a:effectLst/>
                        </a:rPr>
                        <a:t>VALOR ACTUAL DEL CONTRATO:</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nchor="ctr"/>
                </a:tc>
                <a:tc>
                  <a:txBody>
                    <a:bodyPr/>
                    <a:lstStyle/>
                    <a:p>
                      <a:pPr algn="l"/>
                      <a:r>
                        <a:rPr lang="es-ES" sz="1200" b="0" kern="1200" dirty="0">
                          <a:solidFill>
                            <a:schemeClr val="tx1"/>
                          </a:solidFill>
                          <a:effectLst/>
                          <a:latin typeface="+mn-lt"/>
                          <a:ea typeface="+mn-ea"/>
                          <a:cs typeface="+mn-cs"/>
                        </a:rPr>
                        <a:t>Valor inicial $2,150,000,000 con la adición No. 1 (Venta Masiva) ascendió a </a:t>
                      </a:r>
                      <a:r>
                        <a:rPr lang="es-ES" sz="1200" b="1" kern="1200" dirty="0">
                          <a:solidFill>
                            <a:schemeClr val="tx1"/>
                          </a:solidFill>
                          <a:effectLst/>
                          <a:latin typeface="+mn-lt"/>
                          <a:ea typeface="+mn-ea"/>
                          <a:cs typeface="+mn-cs"/>
                        </a:rPr>
                        <a:t>$ 3.850.000.000</a:t>
                      </a:r>
                      <a:endParaRPr lang="es-CO" sz="1200" b="1" kern="1200" dirty="0">
                        <a:solidFill>
                          <a:schemeClr val="tx1"/>
                        </a:solidFill>
                        <a:effectLst/>
                        <a:latin typeface="+mn-lt"/>
                        <a:ea typeface="+mn-ea"/>
                        <a:cs typeface="+mn-cs"/>
                      </a:endParaRPr>
                    </a:p>
                  </a:txBody>
                  <a:tcPr marL="38576" marR="38576" marT="0" marB="0" anchor="ctr"/>
                </a:tc>
                <a:extLst>
                  <a:ext uri="{0D108BD9-81ED-4DB2-BD59-A6C34878D82A}">
                    <a16:rowId xmlns:a16="http://schemas.microsoft.com/office/drawing/2014/main" val="2994007560"/>
                  </a:ext>
                </a:extLst>
              </a:tr>
              <a:tr h="700818">
                <a:tc>
                  <a:txBody>
                    <a:bodyPr/>
                    <a:lstStyle/>
                    <a:p>
                      <a:pPr>
                        <a:lnSpc>
                          <a:spcPct val="115000"/>
                        </a:lnSpc>
                        <a:spcAft>
                          <a:spcPts val="0"/>
                        </a:spcAft>
                      </a:pPr>
                      <a:r>
                        <a:rPr lang="es-CO" sz="1400" dirty="0">
                          <a:effectLst/>
                        </a:rPr>
                        <a:t>PLAZO DE EJECUCIÓN Y VIGENCIA ACTUAL DEL CONTRATO:</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nchor="ctr"/>
                </a:tc>
                <a:tc>
                  <a:txBody>
                    <a:bodyPr/>
                    <a:lstStyle/>
                    <a:p>
                      <a:pPr algn="just">
                        <a:lnSpc>
                          <a:spcPct val="115000"/>
                        </a:lnSpc>
                        <a:spcAft>
                          <a:spcPts val="0"/>
                        </a:spcAft>
                      </a:pPr>
                      <a:r>
                        <a:rPr lang="es-CO" sz="1200" b="0" dirty="0">
                          <a:solidFill>
                            <a:schemeClr val="tx1"/>
                          </a:solidFill>
                          <a:effectLst/>
                        </a:rPr>
                        <a:t>La ejecución del contrato es</a:t>
                      </a:r>
                      <a:r>
                        <a:rPr lang="es-CO" sz="1200" b="0" baseline="0" dirty="0">
                          <a:solidFill>
                            <a:schemeClr val="tx1"/>
                          </a:solidFill>
                          <a:effectLst/>
                        </a:rPr>
                        <a:t> de doce </a:t>
                      </a:r>
                      <a:r>
                        <a:rPr lang="es-CO" sz="1200" b="0" dirty="0">
                          <a:solidFill>
                            <a:schemeClr val="tx1"/>
                          </a:solidFill>
                          <a:effectLst/>
                        </a:rPr>
                        <a:t>(12) meses.</a:t>
                      </a:r>
                      <a:endParaRPr lang="es-CO"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nchor="ctr"/>
                </a:tc>
                <a:extLst>
                  <a:ext uri="{0D108BD9-81ED-4DB2-BD59-A6C34878D82A}">
                    <a16:rowId xmlns:a16="http://schemas.microsoft.com/office/drawing/2014/main" val="3414850377"/>
                  </a:ext>
                </a:extLst>
              </a:tr>
              <a:tr h="266644">
                <a:tc>
                  <a:txBody>
                    <a:bodyPr/>
                    <a:lstStyle/>
                    <a:p>
                      <a:pPr>
                        <a:lnSpc>
                          <a:spcPct val="115000"/>
                        </a:lnSpc>
                        <a:spcAft>
                          <a:spcPts val="0"/>
                        </a:spcAft>
                      </a:pPr>
                      <a:r>
                        <a:rPr lang="es-CO" sz="1400" dirty="0">
                          <a:effectLst/>
                        </a:rPr>
                        <a:t>FECHA DE INICIO:</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nchor="ctr"/>
                </a:tc>
                <a:tc>
                  <a:txBody>
                    <a:bodyPr/>
                    <a:lstStyle/>
                    <a:p>
                      <a:pPr>
                        <a:lnSpc>
                          <a:spcPct val="115000"/>
                        </a:lnSpc>
                        <a:spcAft>
                          <a:spcPts val="0"/>
                        </a:spcAft>
                      </a:pPr>
                      <a:r>
                        <a:rPr lang="es-CO" sz="1200" b="0" dirty="0">
                          <a:solidFill>
                            <a:schemeClr val="tx1"/>
                          </a:solidFill>
                          <a:effectLst/>
                        </a:rPr>
                        <a:t>17/06/2019  </a:t>
                      </a:r>
                      <a:endParaRPr lang="es-CO"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nchor="ctr"/>
                </a:tc>
                <a:extLst>
                  <a:ext uri="{0D108BD9-81ED-4DB2-BD59-A6C34878D82A}">
                    <a16:rowId xmlns:a16="http://schemas.microsoft.com/office/drawing/2014/main" val="1481697236"/>
                  </a:ext>
                </a:extLst>
              </a:tr>
              <a:tr h="939080">
                <a:tc>
                  <a:txBody>
                    <a:bodyPr/>
                    <a:lstStyle/>
                    <a:p>
                      <a:pPr>
                        <a:lnSpc>
                          <a:spcPct val="115000"/>
                        </a:lnSpc>
                        <a:spcAft>
                          <a:spcPts val="0"/>
                        </a:spcAft>
                      </a:pPr>
                      <a:r>
                        <a:rPr lang="es-CO" sz="1400" dirty="0">
                          <a:effectLst/>
                        </a:rPr>
                        <a:t>FECHA DE TERMINACIÓN:</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nchor="ctr"/>
                </a:tc>
                <a:tc>
                  <a:txBody>
                    <a:bodyPr/>
                    <a:lstStyle/>
                    <a:p>
                      <a:pPr>
                        <a:lnSpc>
                          <a:spcPct val="115000"/>
                        </a:lnSpc>
                        <a:spcAft>
                          <a:spcPts val="0"/>
                        </a:spcAft>
                      </a:pPr>
                      <a:r>
                        <a:rPr lang="es-CO" sz="1200" b="0" dirty="0">
                          <a:solidFill>
                            <a:schemeClr val="tx1"/>
                          </a:solidFill>
                          <a:effectLst/>
                        </a:rPr>
                        <a:t>16/06/2020 ( el contrato se presenta en esta fecha por efecto de los tiempos de aprobación de la modificación del presupuesto del Frisco para la vigencia 2020 en el Consejo Nacional de Estupefacientes, por lo cual no se había podido traer antes a la junta, en espera de la aprobación que aun esta pendiente)</a:t>
                      </a:r>
                      <a:endParaRPr lang="es-CO"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nchor="ctr"/>
                </a:tc>
                <a:extLst>
                  <a:ext uri="{0D108BD9-81ED-4DB2-BD59-A6C34878D82A}">
                    <a16:rowId xmlns:a16="http://schemas.microsoft.com/office/drawing/2014/main" val="3623964370"/>
                  </a:ext>
                </a:extLst>
              </a:tr>
            </a:tbl>
          </a:graphicData>
        </a:graphic>
      </p:graphicFrame>
      <p:sp>
        <p:nvSpPr>
          <p:cNvPr id="3" name="Rectángulo 2">
            <a:extLst>
              <a:ext uri="{FF2B5EF4-FFF2-40B4-BE49-F238E27FC236}">
                <a16:creationId xmlns:a16="http://schemas.microsoft.com/office/drawing/2014/main" id="{751E116C-FE45-4138-ABCA-80005F4D5D76}"/>
              </a:ext>
            </a:extLst>
          </p:cNvPr>
          <p:cNvSpPr/>
          <p:nvPr/>
        </p:nvSpPr>
        <p:spPr>
          <a:xfrm>
            <a:off x="1889414" y="879781"/>
            <a:ext cx="8102726" cy="523220"/>
          </a:xfrm>
          <a:prstGeom prst="rect">
            <a:avLst/>
          </a:prstGeom>
        </p:spPr>
        <p:txBody>
          <a:bodyPr wrap="square">
            <a:spAutoFit/>
          </a:bodyPr>
          <a:lstStyle/>
          <a:p>
            <a:pPr algn="ctr"/>
            <a:r>
              <a:rPr lang="es-CO" sz="2800" b="1" dirty="0">
                <a:solidFill>
                  <a:srgbClr val="002060"/>
                </a:solidFill>
              </a:rPr>
              <a:t>“Contrato actual Empresa de Servicios Temporales”</a:t>
            </a:r>
            <a:endParaRPr lang="es-ES" sz="2800" b="1" dirty="0">
              <a:solidFill>
                <a:srgbClr val="002060"/>
              </a:solidFill>
            </a:endParaRPr>
          </a:p>
        </p:txBody>
      </p:sp>
      <p:sp>
        <p:nvSpPr>
          <p:cNvPr id="11" name="Rectángulo 10">
            <a:extLst>
              <a:ext uri="{FF2B5EF4-FFF2-40B4-BE49-F238E27FC236}">
                <a16:creationId xmlns:a16="http://schemas.microsoft.com/office/drawing/2014/main" id="{89BDE255-8BDE-4414-826F-091A64CC660D}"/>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 name="CuadroTexto 11">
            <a:extLst>
              <a:ext uri="{FF2B5EF4-FFF2-40B4-BE49-F238E27FC236}">
                <a16:creationId xmlns:a16="http://schemas.microsoft.com/office/drawing/2014/main" id="{5996277D-4467-459D-89F2-1B81F54E3C0C}"/>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Talento Humano</a:t>
            </a:r>
          </a:p>
        </p:txBody>
      </p:sp>
      <p:pic>
        <p:nvPicPr>
          <p:cNvPr id="14" name="Imagen 7">
            <a:extLst>
              <a:ext uri="{FF2B5EF4-FFF2-40B4-BE49-F238E27FC236}">
                <a16:creationId xmlns:a16="http://schemas.microsoft.com/office/drawing/2014/main" id="{FB2527A2-4F30-41BC-81CE-F4E9356DD8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093843" cy="1175890"/>
          </a:xfrm>
          <a:prstGeom prst="rect">
            <a:avLst/>
          </a:prstGeom>
        </p:spPr>
      </p:pic>
      <p:pic>
        <p:nvPicPr>
          <p:cNvPr id="15" name="Imagen 5">
            <a:extLst>
              <a:ext uri="{FF2B5EF4-FFF2-40B4-BE49-F238E27FC236}">
                <a16:creationId xmlns:a16="http://schemas.microsoft.com/office/drawing/2014/main" id="{D4E0A1A1-948C-4F65-AEB9-B1927C10C3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21630983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751E116C-FE45-4138-ABCA-80005F4D5D76}"/>
              </a:ext>
            </a:extLst>
          </p:cNvPr>
          <p:cNvSpPr/>
          <p:nvPr/>
        </p:nvSpPr>
        <p:spPr>
          <a:xfrm>
            <a:off x="1516233" y="1164202"/>
            <a:ext cx="9422296" cy="523220"/>
          </a:xfrm>
          <a:prstGeom prst="rect">
            <a:avLst/>
          </a:prstGeom>
        </p:spPr>
        <p:txBody>
          <a:bodyPr wrap="square">
            <a:spAutoFit/>
          </a:bodyPr>
          <a:lstStyle/>
          <a:p>
            <a:pPr algn="ctr"/>
            <a:r>
              <a:rPr lang="es-CO" sz="2800" b="1" dirty="0">
                <a:solidFill>
                  <a:srgbClr val="002060"/>
                </a:solidFill>
              </a:rPr>
              <a:t>“Ejecución Contrato actual Empresa de Servicios Temporales”</a:t>
            </a:r>
            <a:endParaRPr lang="es-ES" sz="2800" b="1" dirty="0">
              <a:solidFill>
                <a:srgbClr val="002060"/>
              </a:solidFill>
            </a:endParaRPr>
          </a:p>
        </p:txBody>
      </p:sp>
      <p:graphicFrame>
        <p:nvGraphicFramePr>
          <p:cNvPr id="6" name="Objeto 5">
            <a:extLst>
              <a:ext uri="{FF2B5EF4-FFF2-40B4-BE49-F238E27FC236}">
                <a16:creationId xmlns:a16="http://schemas.microsoft.com/office/drawing/2014/main" id="{D8157631-8A98-496F-A72F-58EDCEFAB257}"/>
              </a:ext>
            </a:extLst>
          </p:cNvPr>
          <p:cNvGraphicFramePr>
            <a:graphicFrameLocks noChangeAspect="1"/>
          </p:cNvGraphicFramePr>
          <p:nvPr>
            <p:extLst>
              <p:ext uri="{D42A27DB-BD31-4B8C-83A1-F6EECF244321}">
                <p14:modId xmlns:p14="http://schemas.microsoft.com/office/powerpoint/2010/main" val="2037633500"/>
              </p:ext>
            </p:extLst>
          </p:nvPr>
        </p:nvGraphicFramePr>
        <p:xfrm>
          <a:off x="2013833" y="2215598"/>
          <a:ext cx="2873852" cy="2450509"/>
        </p:xfrm>
        <a:graphic>
          <a:graphicData uri="http://schemas.openxmlformats.org/presentationml/2006/ole">
            <mc:AlternateContent xmlns:mc="http://schemas.openxmlformats.org/markup-compatibility/2006">
              <mc:Choice xmlns:v="urn:schemas-microsoft-com:vml" Requires="v">
                <p:oleObj spid="_x0000_s8228" name="Worksheet" r:id="rId3" imgW="3362475" imgH="2866952" progId="Excel.Sheet.12">
                  <p:embed/>
                </p:oleObj>
              </mc:Choice>
              <mc:Fallback>
                <p:oleObj name="Worksheet" r:id="rId3" imgW="3362475" imgH="2866952" progId="Excel.Sheet.12">
                  <p:embed/>
                  <p:pic>
                    <p:nvPicPr>
                      <p:cNvPr id="6" name="Objeto 5">
                        <a:extLst>
                          <a:ext uri="{FF2B5EF4-FFF2-40B4-BE49-F238E27FC236}">
                            <a16:creationId xmlns:a16="http://schemas.microsoft.com/office/drawing/2014/main" id="{D8157631-8A98-496F-A72F-58EDCEFAB257}"/>
                          </a:ext>
                        </a:extLst>
                      </p:cNvPr>
                      <p:cNvPicPr/>
                      <p:nvPr/>
                    </p:nvPicPr>
                    <p:blipFill>
                      <a:blip r:embed="rId4"/>
                      <a:stretch>
                        <a:fillRect/>
                      </a:stretch>
                    </p:blipFill>
                    <p:spPr>
                      <a:xfrm>
                        <a:off x="2013833" y="2215598"/>
                        <a:ext cx="2873852" cy="2450509"/>
                      </a:xfrm>
                      <a:prstGeom prst="rect">
                        <a:avLst/>
                      </a:prstGeom>
                    </p:spPr>
                  </p:pic>
                </p:oleObj>
              </mc:Fallback>
            </mc:AlternateContent>
          </a:graphicData>
        </a:graphic>
      </p:graphicFrame>
      <p:graphicFrame>
        <p:nvGraphicFramePr>
          <p:cNvPr id="14" name="Gráfico 13">
            <a:extLst>
              <a:ext uri="{FF2B5EF4-FFF2-40B4-BE49-F238E27FC236}">
                <a16:creationId xmlns:a16="http://schemas.microsoft.com/office/drawing/2014/main" id="{915D30CC-5CB1-4679-957A-92FBBC93B6EA}"/>
              </a:ext>
            </a:extLst>
          </p:cNvPr>
          <p:cNvGraphicFramePr>
            <a:graphicFrameLocks/>
          </p:cNvGraphicFramePr>
          <p:nvPr>
            <p:extLst>
              <p:ext uri="{D42A27DB-BD31-4B8C-83A1-F6EECF244321}">
                <p14:modId xmlns:p14="http://schemas.microsoft.com/office/powerpoint/2010/main" val="1650760017"/>
              </p:ext>
            </p:extLst>
          </p:nvPr>
        </p:nvGraphicFramePr>
        <p:xfrm>
          <a:off x="5038441" y="2043543"/>
          <a:ext cx="5346190" cy="332886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5" name="Tabla 14">
            <a:extLst>
              <a:ext uri="{FF2B5EF4-FFF2-40B4-BE49-F238E27FC236}">
                <a16:creationId xmlns:a16="http://schemas.microsoft.com/office/drawing/2014/main" id="{B8C08657-ECF0-471B-AA67-77A15885CED7}"/>
              </a:ext>
            </a:extLst>
          </p:cNvPr>
          <p:cNvGraphicFramePr>
            <a:graphicFrameLocks noGrp="1"/>
          </p:cNvGraphicFramePr>
          <p:nvPr>
            <p:extLst>
              <p:ext uri="{D42A27DB-BD31-4B8C-83A1-F6EECF244321}">
                <p14:modId xmlns:p14="http://schemas.microsoft.com/office/powerpoint/2010/main" val="3093131898"/>
              </p:ext>
            </p:extLst>
          </p:nvPr>
        </p:nvGraphicFramePr>
        <p:xfrm>
          <a:off x="1931479" y="4870743"/>
          <a:ext cx="3038558" cy="501660"/>
        </p:xfrm>
        <a:graphic>
          <a:graphicData uri="http://schemas.openxmlformats.org/drawingml/2006/table">
            <a:tbl>
              <a:tblPr/>
              <a:tblGrid>
                <a:gridCol w="1519279">
                  <a:extLst>
                    <a:ext uri="{9D8B030D-6E8A-4147-A177-3AD203B41FA5}">
                      <a16:colId xmlns:a16="http://schemas.microsoft.com/office/drawing/2014/main" val="4137393070"/>
                    </a:ext>
                  </a:extLst>
                </a:gridCol>
                <a:gridCol w="1519279">
                  <a:extLst>
                    <a:ext uri="{9D8B030D-6E8A-4147-A177-3AD203B41FA5}">
                      <a16:colId xmlns:a16="http://schemas.microsoft.com/office/drawing/2014/main" val="4208375557"/>
                    </a:ext>
                  </a:extLst>
                </a:gridCol>
              </a:tblGrid>
              <a:tr h="250830">
                <a:tc>
                  <a:txBody>
                    <a:bodyPr/>
                    <a:lstStyle/>
                    <a:p>
                      <a:pPr algn="l" fontAlgn="b"/>
                      <a:r>
                        <a:rPr lang="es-CO" sz="1400" b="1" i="1" u="none" strike="noStrike" dirty="0">
                          <a:solidFill>
                            <a:srgbClr val="000000"/>
                          </a:solidFill>
                          <a:effectLst/>
                          <a:latin typeface="Calibri" panose="020F0502020204030204" pitchFamily="34" charset="0"/>
                        </a:rPr>
                        <a:t>Saldo del contrato</a:t>
                      </a:r>
                    </a:p>
                  </a:txBody>
                  <a:tcPr marL="7144" marR="7144" marT="7144" marB="0" anchor="b">
                    <a:lnL>
                      <a:noFill/>
                    </a:lnL>
                    <a:lnR>
                      <a:noFill/>
                    </a:lnR>
                    <a:lnT w="6350" cap="flat" cmpd="sng" algn="ctr">
                      <a:solidFill>
                        <a:srgbClr val="8EA9DB"/>
                      </a:solidFill>
                      <a:prstDash val="solid"/>
                      <a:round/>
                      <a:headEnd type="none" w="med" len="med"/>
                      <a:tailEnd type="none" w="med" len="med"/>
                    </a:lnT>
                    <a:lnB>
                      <a:noFill/>
                    </a:lnB>
                    <a:solidFill>
                      <a:srgbClr val="D9E1F2"/>
                    </a:solidFill>
                  </a:tcPr>
                </a:tc>
                <a:tc>
                  <a:txBody>
                    <a:bodyPr/>
                    <a:lstStyle/>
                    <a:p>
                      <a:pPr algn="l" fontAlgn="b"/>
                      <a:r>
                        <a:rPr lang="es-CO" sz="1400" b="1" i="1" u="none" strike="noStrike" dirty="0">
                          <a:solidFill>
                            <a:srgbClr val="000000"/>
                          </a:solidFill>
                          <a:effectLst/>
                          <a:latin typeface="Calibri" panose="020F0502020204030204" pitchFamily="34" charset="0"/>
                        </a:rPr>
                        <a:t> $           944,690,626 </a:t>
                      </a:r>
                    </a:p>
                  </a:txBody>
                  <a:tcPr marL="7144" marR="7144" marT="7144" marB="0" anchor="b">
                    <a:lnL>
                      <a:noFill/>
                    </a:lnL>
                    <a:lnR>
                      <a:noFill/>
                    </a:lnR>
                    <a:lnT w="6350" cap="flat" cmpd="sng" algn="ctr">
                      <a:solidFill>
                        <a:srgbClr val="8EA9DB"/>
                      </a:solidFill>
                      <a:prstDash val="solid"/>
                      <a:round/>
                      <a:headEnd type="none" w="med" len="med"/>
                      <a:tailEnd type="none" w="med" len="med"/>
                    </a:lnT>
                    <a:lnB>
                      <a:noFill/>
                    </a:lnB>
                    <a:solidFill>
                      <a:srgbClr val="D9E1F2"/>
                    </a:solidFill>
                  </a:tcPr>
                </a:tc>
                <a:extLst>
                  <a:ext uri="{0D108BD9-81ED-4DB2-BD59-A6C34878D82A}">
                    <a16:rowId xmlns:a16="http://schemas.microsoft.com/office/drawing/2014/main" val="2802306684"/>
                  </a:ext>
                </a:extLst>
              </a:tr>
              <a:tr h="250830">
                <a:tc>
                  <a:txBody>
                    <a:bodyPr/>
                    <a:lstStyle/>
                    <a:p>
                      <a:pPr algn="l" fontAlgn="b"/>
                      <a:r>
                        <a:rPr lang="es-CO" sz="1400" b="0" i="1" u="none" strike="noStrike" dirty="0">
                          <a:solidFill>
                            <a:srgbClr val="000000"/>
                          </a:solidFill>
                          <a:effectLst/>
                          <a:latin typeface="Calibri" panose="020F0502020204030204" pitchFamily="34" charset="0"/>
                        </a:rPr>
                        <a:t>Promedio mensual</a:t>
                      </a:r>
                    </a:p>
                  </a:txBody>
                  <a:tcPr marL="7144" marR="7144" marT="7144" marB="0" anchor="b">
                    <a:lnL>
                      <a:noFill/>
                    </a:lnL>
                    <a:lnR>
                      <a:noFill/>
                    </a:lnR>
                    <a:lnT>
                      <a:noFill/>
                    </a:lnT>
                    <a:lnB>
                      <a:noFill/>
                    </a:lnB>
                  </a:tcPr>
                </a:tc>
                <a:tc>
                  <a:txBody>
                    <a:bodyPr/>
                    <a:lstStyle/>
                    <a:p>
                      <a:pPr algn="l" fontAlgn="b"/>
                      <a:r>
                        <a:rPr lang="es-CO" sz="1400" b="0" i="1" u="none" strike="noStrike" dirty="0">
                          <a:solidFill>
                            <a:srgbClr val="000000"/>
                          </a:solidFill>
                          <a:effectLst/>
                          <a:latin typeface="Calibri" panose="020F0502020204030204" pitchFamily="34" charset="0"/>
                        </a:rPr>
                        <a:t> $           180,000,000 </a:t>
                      </a:r>
                    </a:p>
                  </a:txBody>
                  <a:tcPr marL="7144" marR="7144" marT="7144" marB="0" anchor="b">
                    <a:lnL>
                      <a:noFill/>
                    </a:lnL>
                    <a:lnR>
                      <a:noFill/>
                    </a:lnR>
                    <a:lnT>
                      <a:noFill/>
                    </a:lnT>
                    <a:lnB>
                      <a:noFill/>
                    </a:lnB>
                  </a:tcPr>
                </a:tc>
                <a:extLst>
                  <a:ext uri="{0D108BD9-81ED-4DB2-BD59-A6C34878D82A}">
                    <a16:rowId xmlns:a16="http://schemas.microsoft.com/office/drawing/2014/main" val="2445952533"/>
                  </a:ext>
                </a:extLst>
              </a:tr>
            </a:tbl>
          </a:graphicData>
        </a:graphic>
      </p:graphicFrame>
      <p:sp>
        <p:nvSpPr>
          <p:cNvPr id="10" name="Rectángulo 9">
            <a:extLst>
              <a:ext uri="{FF2B5EF4-FFF2-40B4-BE49-F238E27FC236}">
                <a16:creationId xmlns:a16="http://schemas.microsoft.com/office/drawing/2014/main" id="{98CDDC13-B6A5-4CEE-9C32-E41D5D6DF03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10">
            <a:extLst>
              <a:ext uri="{FF2B5EF4-FFF2-40B4-BE49-F238E27FC236}">
                <a16:creationId xmlns:a16="http://schemas.microsoft.com/office/drawing/2014/main" id="{167FC6F6-16D8-4300-AA9B-1326399C692F}"/>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Talento Humano</a:t>
            </a:r>
          </a:p>
        </p:txBody>
      </p:sp>
      <p:pic>
        <p:nvPicPr>
          <p:cNvPr id="12" name="Imagen 7">
            <a:extLst>
              <a:ext uri="{FF2B5EF4-FFF2-40B4-BE49-F238E27FC236}">
                <a16:creationId xmlns:a16="http://schemas.microsoft.com/office/drawing/2014/main" id="{5E53DB12-484C-4DE6-AD25-BE4331288F5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6" name="Imagen 5">
            <a:extLst>
              <a:ext uri="{FF2B5EF4-FFF2-40B4-BE49-F238E27FC236}">
                <a16:creationId xmlns:a16="http://schemas.microsoft.com/office/drawing/2014/main" id="{AE6A1477-322F-4A55-8C58-7786EC3077B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21043874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31D66300-3FFD-4BAD-90DC-D980B1F4CAB5}"/>
              </a:ext>
            </a:extLst>
          </p:cNvPr>
          <p:cNvSpPr txBox="1"/>
          <p:nvPr/>
        </p:nvSpPr>
        <p:spPr>
          <a:xfrm>
            <a:off x="3511932" y="1025028"/>
            <a:ext cx="4925899" cy="523220"/>
          </a:xfrm>
          <a:prstGeom prst="rect">
            <a:avLst/>
          </a:prstGeom>
          <a:noFill/>
        </p:spPr>
        <p:txBody>
          <a:bodyPr wrap="square" rtlCol="0">
            <a:spAutoFit/>
          </a:bodyPr>
          <a:lstStyle/>
          <a:p>
            <a:pPr algn="ctr"/>
            <a:r>
              <a:rPr lang="es-CO" sz="2800" b="1" dirty="0">
                <a:solidFill>
                  <a:srgbClr val="002060"/>
                </a:solidFill>
              </a:rPr>
              <a:t>PLANES DE CHOQUE</a:t>
            </a:r>
          </a:p>
        </p:txBody>
      </p:sp>
      <p:graphicFrame>
        <p:nvGraphicFramePr>
          <p:cNvPr id="3" name="Tabla 2">
            <a:extLst>
              <a:ext uri="{FF2B5EF4-FFF2-40B4-BE49-F238E27FC236}">
                <a16:creationId xmlns:a16="http://schemas.microsoft.com/office/drawing/2014/main" id="{614C6CA1-A513-474A-8AA6-850F1316C836}"/>
              </a:ext>
            </a:extLst>
          </p:cNvPr>
          <p:cNvGraphicFramePr>
            <a:graphicFrameLocks noGrp="1"/>
          </p:cNvGraphicFramePr>
          <p:nvPr/>
        </p:nvGraphicFramePr>
        <p:xfrm>
          <a:off x="1807371" y="2142965"/>
          <a:ext cx="3409123" cy="2017106"/>
        </p:xfrm>
        <a:graphic>
          <a:graphicData uri="http://schemas.openxmlformats.org/drawingml/2006/table">
            <a:tbl>
              <a:tblPr>
                <a:tableStyleId>{BC89EF96-8CEA-46FF-86C4-4CE0E7609802}</a:tableStyleId>
              </a:tblPr>
              <a:tblGrid>
                <a:gridCol w="1207398">
                  <a:extLst>
                    <a:ext uri="{9D8B030D-6E8A-4147-A177-3AD203B41FA5}">
                      <a16:colId xmlns:a16="http://schemas.microsoft.com/office/drawing/2014/main" val="4250512150"/>
                    </a:ext>
                  </a:extLst>
                </a:gridCol>
                <a:gridCol w="1209749">
                  <a:extLst>
                    <a:ext uri="{9D8B030D-6E8A-4147-A177-3AD203B41FA5}">
                      <a16:colId xmlns:a16="http://schemas.microsoft.com/office/drawing/2014/main" val="1526176985"/>
                    </a:ext>
                  </a:extLst>
                </a:gridCol>
                <a:gridCol w="991976">
                  <a:extLst>
                    <a:ext uri="{9D8B030D-6E8A-4147-A177-3AD203B41FA5}">
                      <a16:colId xmlns:a16="http://schemas.microsoft.com/office/drawing/2014/main" val="3859264034"/>
                    </a:ext>
                  </a:extLst>
                </a:gridCol>
              </a:tblGrid>
              <a:tr h="407065">
                <a:tc>
                  <a:txBody>
                    <a:bodyPr/>
                    <a:lstStyle/>
                    <a:p>
                      <a:pPr algn="ctr" fontAlgn="ctr"/>
                      <a:r>
                        <a:rPr lang="es-CO" sz="1200" b="1" u="none" strike="noStrike" dirty="0">
                          <a:solidFill>
                            <a:schemeClr val="bg1"/>
                          </a:solidFill>
                          <a:effectLst/>
                        </a:rPr>
                        <a:t>Plan de Choque</a:t>
                      </a:r>
                      <a:endParaRPr lang="es-CO" sz="1200" b="1" i="0" u="none" strike="noStrike" dirty="0">
                        <a:solidFill>
                          <a:schemeClr val="bg1"/>
                        </a:solidFill>
                        <a:effectLst/>
                        <a:latin typeface="Arial Narrow" panose="020B0606020202030204" pitchFamily="34" charset="0"/>
                      </a:endParaRPr>
                    </a:p>
                  </a:txBody>
                  <a:tcPr marL="7144" marR="7144" marT="7144" marB="0" anchor="ctr">
                    <a:solidFill>
                      <a:schemeClr val="accent1">
                        <a:lumMod val="75000"/>
                      </a:schemeClr>
                    </a:solidFill>
                  </a:tcPr>
                </a:tc>
                <a:tc>
                  <a:txBody>
                    <a:bodyPr/>
                    <a:lstStyle/>
                    <a:p>
                      <a:pPr algn="ctr" fontAlgn="ctr"/>
                      <a:r>
                        <a:rPr lang="es-CO" sz="1200" b="1" i="0" u="none" strike="noStrike" dirty="0">
                          <a:solidFill>
                            <a:schemeClr val="bg1"/>
                          </a:solidFill>
                          <a:effectLst/>
                          <a:latin typeface="Arial Narrow" panose="020B0606020202030204" pitchFamily="34" charset="0"/>
                        </a:rPr>
                        <a:t>No. trabajadores asociados al plan</a:t>
                      </a:r>
                    </a:p>
                  </a:txBody>
                  <a:tcPr marL="7144" marR="7144" marT="7144" marB="0" anchor="ctr">
                    <a:solidFill>
                      <a:schemeClr val="accent1">
                        <a:lumMod val="75000"/>
                      </a:schemeClr>
                    </a:solidFill>
                  </a:tcPr>
                </a:tc>
                <a:tc>
                  <a:txBody>
                    <a:bodyPr/>
                    <a:lstStyle/>
                    <a:p>
                      <a:pPr algn="ctr" fontAlgn="ctr"/>
                      <a:r>
                        <a:rPr lang="es-CO" sz="1200" b="1" i="0" u="none" strike="noStrike" dirty="0">
                          <a:solidFill>
                            <a:schemeClr val="bg1"/>
                          </a:solidFill>
                          <a:effectLst/>
                          <a:latin typeface="Arial Narrow" panose="020B0606020202030204" pitchFamily="34" charset="0"/>
                        </a:rPr>
                        <a:t>Estado </a:t>
                      </a:r>
                    </a:p>
                  </a:txBody>
                  <a:tcPr marL="7144" marR="7144" marT="7144" marB="0" anchor="ctr">
                    <a:solidFill>
                      <a:schemeClr val="accent1">
                        <a:lumMod val="75000"/>
                      </a:schemeClr>
                    </a:solidFill>
                  </a:tcPr>
                </a:tc>
                <a:extLst>
                  <a:ext uri="{0D108BD9-81ED-4DB2-BD59-A6C34878D82A}">
                    <a16:rowId xmlns:a16="http://schemas.microsoft.com/office/drawing/2014/main" val="781903259"/>
                  </a:ext>
                </a:extLst>
              </a:tr>
              <a:tr h="353063">
                <a:tc>
                  <a:txBody>
                    <a:bodyPr/>
                    <a:lstStyle/>
                    <a:p>
                      <a:pPr algn="l" fontAlgn="ctr"/>
                      <a:r>
                        <a:rPr lang="es-CO" sz="1200" u="none" strike="noStrike" dirty="0">
                          <a:effectLst/>
                        </a:rPr>
                        <a:t>Venta Masiva</a:t>
                      </a:r>
                      <a:endParaRPr lang="es-CO" sz="1200" b="0" i="0" u="none" strike="noStrike" dirty="0">
                        <a:solidFill>
                          <a:srgbClr val="000000"/>
                        </a:solidFill>
                        <a:effectLst/>
                        <a:latin typeface="Arial Narrow" panose="020B0606020202030204" pitchFamily="34" charset="0"/>
                      </a:endParaRPr>
                    </a:p>
                  </a:txBody>
                  <a:tcPr marL="7144" marR="7144" marT="7144" marB="0" anchor="ctr"/>
                </a:tc>
                <a:tc>
                  <a:txBody>
                    <a:bodyPr/>
                    <a:lstStyle/>
                    <a:p>
                      <a:pPr algn="ctr" fontAlgn="ctr"/>
                      <a:r>
                        <a:rPr lang="es-CO" sz="1200" u="none" strike="noStrike" dirty="0">
                          <a:effectLst/>
                        </a:rPr>
                        <a:t>44</a:t>
                      </a:r>
                      <a:endParaRPr lang="es-CO" sz="1200" b="0" i="0" u="none" strike="noStrike" dirty="0">
                        <a:solidFill>
                          <a:srgbClr val="000000"/>
                        </a:solidFill>
                        <a:effectLst/>
                        <a:latin typeface="Arial Narrow" panose="020B0606020202030204" pitchFamily="34" charset="0"/>
                      </a:endParaRPr>
                    </a:p>
                  </a:txBody>
                  <a:tcPr marL="7144" marR="7144" marT="7144" marB="0" anchor="ctr"/>
                </a:tc>
                <a:tc>
                  <a:txBody>
                    <a:bodyPr/>
                    <a:lstStyle/>
                    <a:p>
                      <a:pPr algn="ctr" fontAlgn="ctr"/>
                      <a:r>
                        <a:rPr kumimoji="0" lang="es-CO" sz="1200" b="0" i="0" u="none" strike="noStrike" kern="1200" cap="none" spc="0" normalizeH="0" baseline="0" noProof="0" dirty="0">
                          <a:ln>
                            <a:noFill/>
                          </a:ln>
                          <a:solidFill>
                            <a:prstClr val="black"/>
                          </a:solidFill>
                          <a:effectLst/>
                          <a:uLnTx/>
                          <a:uFillTx/>
                          <a:latin typeface="Calibri" panose="020F0502020204030204"/>
                          <a:ea typeface="+mn-ea"/>
                          <a:cs typeface="+mn-cs"/>
                        </a:rPr>
                        <a:t>Vigente</a:t>
                      </a:r>
                      <a:endParaRPr lang="es-CO" sz="1200" b="0" i="0" u="none" strike="noStrike" dirty="0">
                        <a:solidFill>
                          <a:srgbClr val="000000"/>
                        </a:solidFill>
                        <a:effectLst/>
                        <a:latin typeface="Arial Narrow" panose="020B0606020202030204" pitchFamily="34" charset="0"/>
                      </a:endParaRPr>
                    </a:p>
                  </a:txBody>
                  <a:tcPr marL="7144" marR="7144" marT="7144" marB="0" anchor="ctr"/>
                </a:tc>
                <a:extLst>
                  <a:ext uri="{0D108BD9-81ED-4DB2-BD59-A6C34878D82A}">
                    <a16:rowId xmlns:a16="http://schemas.microsoft.com/office/drawing/2014/main" val="414746570"/>
                  </a:ext>
                </a:extLst>
              </a:tr>
              <a:tr h="227620">
                <a:tc>
                  <a:txBody>
                    <a:bodyPr/>
                    <a:lstStyle/>
                    <a:p>
                      <a:pPr algn="l" fontAlgn="ctr"/>
                      <a:r>
                        <a:rPr lang="es-CO" sz="1200" u="none" strike="noStrike" dirty="0">
                          <a:effectLst/>
                        </a:rPr>
                        <a:t>Retomas</a:t>
                      </a:r>
                      <a:endParaRPr lang="es-CO" sz="1200" b="0" i="0" u="none" strike="noStrike" dirty="0">
                        <a:solidFill>
                          <a:srgbClr val="000000"/>
                        </a:solidFill>
                        <a:effectLst/>
                        <a:latin typeface="Arial Narrow" panose="020B0606020202030204" pitchFamily="34" charset="0"/>
                      </a:endParaRPr>
                    </a:p>
                  </a:txBody>
                  <a:tcPr marL="7144" marR="7144" marT="7144" marB="0" anchor="ctr"/>
                </a:tc>
                <a:tc>
                  <a:txBody>
                    <a:bodyPr/>
                    <a:lstStyle/>
                    <a:p>
                      <a:pPr algn="ctr" fontAlgn="ctr"/>
                      <a:r>
                        <a:rPr lang="es-CO" sz="1200" u="none" strike="noStrike" dirty="0">
                          <a:effectLst/>
                        </a:rPr>
                        <a:t>16</a:t>
                      </a:r>
                      <a:endParaRPr lang="es-CO" sz="1200" b="0" i="0" u="none" strike="noStrike" dirty="0">
                        <a:solidFill>
                          <a:srgbClr val="000000"/>
                        </a:solidFill>
                        <a:effectLst/>
                        <a:latin typeface="Arial Narrow" panose="020B0606020202030204" pitchFamily="34" charset="0"/>
                      </a:endParaRPr>
                    </a:p>
                  </a:txBody>
                  <a:tcPr marL="7144" marR="7144" marT="7144" marB="0" anchor="ctr"/>
                </a:tc>
                <a:tc>
                  <a:txBody>
                    <a:bodyPr/>
                    <a:lstStyle/>
                    <a:p>
                      <a:pPr algn="ctr" fontAlgn="ctr"/>
                      <a:r>
                        <a:rPr kumimoji="0" lang="es-CO" sz="1200" b="0" i="0" u="none" strike="noStrike" kern="1200" cap="none" spc="0" normalizeH="0" baseline="0" noProof="0" dirty="0">
                          <a:ln>
                            <a:noFill/>
                          </a:ln>
                          <a:solidFill>
                            <a:prstClr val="black"/>
                          </a:solidFill>
                          <a:effectLst/>
                          <a:uLnTx/>
                          <a:uFillTx/>
                          <a:latin typeface="Calibri" panose="020F0502020204030204"/>
                          <a:ea typeface="+mn-ea"/>
                          <a:cs typeface="+mn-cs"/>
                        </a:rPr>
                        <a:t>Finalizado</a:t>
                      </a:r>
                      <a:endParaRPr lang="es-CO" sz="1200" b="0" i="0" u="none" strike="noStrike" dirty="0">
                        <a:solidFill>
                          <a:srgbClr val="000000"/>
                        </a:solidFill>
                        <a:effectLst/>
                        <a:latin typeface="Arial Narrow" panose="020B0606020202030204" pitchFamily="34" charset="0"/>
                      </a:endParaRPr>
                    </a:p>
                  </a:txBody>
                  <a:tcPr marL="7144" marR="7144" marT="7144" marB="0" anchor="ctr"/>
                </a:tc>
                <a:extLst>
                  <a:ext uri="{0D108BD9-81ED-4DB2-BD59-A6C34878D82A}">
                    <a16:rowId xmlns:a16="http://schemas.microsoft.com/office/drawing/2014/main" val="4145236449"/>
                  </a:ext>
                </a:extLst>
              </a:tr>
              <a:tr h="207431">
                <a:tc>
                  <a:txBody>
                    <a:bodyPr/>
                    <a:lstStyle/>
                    <a:p>
                      <a:pPr algn="l" fontAlgn="ctr"/>
                      <a:r>
                        <a:rPr lang="es-CO" sz="1200" u="none" strike="noStrike" dirty="0">
                          <a:effectLst/>
                        </a:rPr>
                        <a:t>Avalúos</a:t>
                      </a:r>
                      <a:endParaRPr lang="es-CO" sz="1200" b="0" i="0" u="none" strike="noStrike" dirty="0">
                        <a:solidFill>
                          <a:srgbClr val="000000"/>
                        </a:solidFill>
                        <a:effectLst/>
                        <a:latin typeface="Arial Narrow" panose="020B0606020202030204" pitchFamily="34" charset="0"/>
                      </a:endParaRPr>
                    </a:p>
                  </a:txBody>
                  <a:tcPr marL="7144" marR="7144" marT="7144" marB="0" anchor="ctr"/>
                </a:tc>
                <a:tc>
                  <a:txBody>
                    <a:bodyPr/>
                    <a:lstStyle/>
                    <a:p>
                      <a:pPr algn="ctr" fontAlgn="ctr"/>
                      <a:r>
                        <a:rPr lang="es-CO" sz="1200" u="none" strike="noStrike" dirty="0">
                          <a:effectLst/>
                        </a:rPr>
                        <a:t>15</a:t>
                      </a:r>
                      <a:endParaRPr lang="es-CO" sz="1200" b="0" i="0" u="none" strike="noStrike" dirty="0">
                        <a:solidFill>
                          <a:srgbClr val="000000"/>
                        </a:solidFill>
                        <a:effectLst/>
                        <a:latin typeface="Arial Narrow" panose="020B0606020202030204" pitchFamily="34" charset="0"/>
                      </a:endParaRPr>
                    </a:p>
                  </a:txBody>
                  <a:tcPr marL="7144" marR="7144" marT="7144" marB="0" anchor="ctr"/>
                </a:tc>
                <a:tc>
                  <a:txBody>
                    <a:bodyPr/>
                    <a:lstStyle/>
                    <a:p>
                      <a:pPr algn="ctr" fontAlgn="ctr"/>
                      <a:r>
                        <a:rPr kumimoji="0" lang="es-CO" sz="1200" b="0" i="0" u="none" strike="noStrike" kern="1200" cap="none" spc="0" normalizeH="0" baseline="0" noProof="0" dirty="0">
                          <a:ln>
                            <a:noFill/>
                          </a:ln>
                          <a:solidFill>
                            <a:prstClr val="black"/>
                          </a:solidFill>
                          <a:effectLst/>
                          <a:uLnTx/>
                          <a:uFillTx/>
                          <a:latin typeface="Calibri" panose="020F0502020204030204"/>
                          <a:ea typeface="+mn-ea"/>
                          <a:cs typeface="+mn-cs"/>
                        </a:rPr>
                        <a:t>Finalizado</a:t>
                      </a:r>
                      <a:endParaRPr lang="es-CO" sz="1200" b="0" i="0" u="none" strike="noStrike" dirty="0">
                        <a:solidFill>
                          <a:srgbClr val="000000"/>
                        </a:solidFill>
                        <a:effectLst/>
                        <a:latin typeface="Arial Narrow" panose="020B0606020202030204" pitchFamily="34" charset="0"/>
                      </a:endParaRPr>
                    </a:p>
                  </a:txBody>
                  <a:tcPr marL="7144" marR="7144" marT="7144" marB="0" anchor="ctr"/>
                </a:tc>
                <a:extLst>
                  <a:ext uri="{0D108BD9-81ED-4DB2-BD59-A6C34878D82A}">
                    <a16:rowId xmlns:a16="http://schemas.microsoft.com/office/drawing/2014/main" val="274462862"/>
                  </a:ext>
                </a:extLst>
              </a:tr>
              <a:tr h="207431">
                <a:tc>
                  <a:txBody>
                    <a:bodyPr/>
                    <a:lstStyle/>
                    <a:p>
                      <a:pPr algn="l" fontAlgn="ctr"/>
                      <a:r>
                        <a:rPr lang="es-CO" sz="1200" u="none" strike="noStrike" dirty="0">
                          <a:effectLst/>
                        </a:rPr>
                        <a:t>Saneamiento</a:t>
                      </a:r>
                      <a:endParaRPr lang="es-CO" sz="1200" b="0" i="0" u="none" strike="noStrike" dirty="0">
                        <a:solidFill>
                          <a:srgbClr val="000000"/>
                        </a:solidFill>
                        <a:effectLst/>
                        <a:latin typeface="Arial Narrow" panose="020B0606020202030204" pitchFamily="34" charset="0"/>
                      </a:endParaRPr>
                    </a:p>
                  </a:txBody>
                  <a:tcPr marL="7144" marR="7144" marT="7144" marB="0" anchor="ctr"/>
                </a:tc>
                <a:tc>
                  <a:txBody>
                    <a:bodyPr/>
                    <a:lstStyle/>
                    <a:p>
                      <a:pPr algn="ctr" fontAlgn="ctr"/>
                      <a:r>
                        <a:rPr lang="es-CO" sz="1200" u="none" strike="noStrike" dirty="0">
                          <a:effectLst/>
                        </a:rPr>
                        <a:t>5</a:t>
                      </a:r>
                      <a:endParaRPr lang="es-CO" sz="1200" b="0" i="0" u="none" strike="noStrike" dirty="0">
                        <a:solidFill>
                          <a:srgbClr val="000000"/>
                        </a:solidFill>
                        <a:effectLst/>
                        <a:latin typeface="Arial Narrow" panose="020B0606020202030204" pitchFamily="34" charset="0"/>
                      </a:endParaRPr>
                    </a:p>
                  </a:txBody>
                  <a:tcPr marL="7144" marR="7144" marT="7144" marB="0" anchor="ctr"/>
                </a:tc>
                <a:tc>
                  <a:txBody>
                    <a:bodyPr/>
                    <a:lstStyle/>
                    <a:p>
                      <a:pPr algn="ctr" fontAlgn="ctr"/>
                      <a:r>
                        <a:rPr kumimoji="0" lang="es-CO" sz="1200" b="0" i="0" u="none" strike="noStrike" kern="1200" cap="none" spc="0" normalizeH="0" baseline="0" noProof="0" dirty="0">
                          <a:ln>
                            <a:noFill/>
                          </a:ln>
                          <a:solidFill>
                            <a:prstClr val="black"/>
                          </a:solidFill>
                          <a:effectLst/>
                          <a:uLnTx/>
                          <a:uFillTx/>
                          <a:latin typeface="Calibri" panose="020F0502020204030204"/>
                          <a:ea typeface="+mn-ea"/>
                          <a:cs typeface="+mn-cs"/>
                        </a:rPr>
                        <a:t>Vigente</a:t>
                      </a:r>
                      <a:endParaRPr lang="es-CO" sz="1200" b="0" i="0" u="none" strike="noStrike" dirty="0">
                        <a:solidFill>
                          <a:srgbClr val="000000"/>
                        </a:solidFill>
                        <a:effectLst/>
                        <a:latin typeface="Arial Narrow" panose="020B0606020202030204" pitchFamily="34" charset="0"/>
                      </a:endParaRPr>
                    </a:p>
                  </a:txBody>
                  <a:tcPr marL="7144" marR="7144" marT="7144" marB="0" anchor="ctr"/>
                </a:tc>
                <a:extLst>
                  <a:ext uri="{0D108BD9-81ED-4DB2-BD59-A6C34878D82A}">
                    <a16:rowId xmlns:a16="http://schemas.microsoft.com/office/drawing/2014/main" val="3736042497"/>
                  </a:ext>
                </a:extLst>
              </a:tr>
              <a:tr h="407065">
                <a:tc>
                  <a:txBody>
                    <a:bodyPr/>
                    <a:lstStyle/>
                    <a:p>
                      <a:pPr algn="l" fontAlgn="ctr"/>
                      <a:r>
                        <a:rPr lang="es-CO" sz="1200" u="none" strike="noStrike" dirty="0">
                          <a:effectLst/>
                        </a:rPr>
                        <a:t>Depuración saldos contratos</a:t>
                      </a:r>
                      <a:endParaRPr lang="es-CO" sz="1200" b="0" i="0" u="none" strike="noStrike" dirty="0">
                        <a:solidFill>
                          <a:srgbClr val="000000"/>
                        </a:solidFill>
                        <a:effectLst/>
                        <a:latin typeface="Arial Narrow" panose="020B0606020202030204" pitchFamily="34" charset="0"/>
                      </a:endParaRPr>
                    </a:p>
                  </a:txBody>
                  <a:tcPr marL="7144" marR="7144" marT="7144" marB="0" anchor="ctr"/>
                </a:tc>
                <a:tc>
                  <a:txBody>
                    <a:bodyPr/>
                    <a:lstStyle/>
                    <a:p>
                      <a:pPr algn="ctr" fontAlgn="ctr"/>
                      <a:r>
                        <a:rPr lang="es-CO" sz="1200" u="none" strike="noStrike" dirty="0">
                          <a:effectLst/>
                        </a:rPr>
                        <a:t>5</a:t>
                      </a:r>
                      <a:endParaRPr lang="es-CO" sz="1200" b="0" i="0" u="none" strike="noStrike" dirty="0">
                        <a:solidFill>
                          <a:srgbClr val="000000"/>
                        </a:solidFill>
                        <a:effectLst/>
                        <a:latin typeface="Arial Narrow" panose="020B0606020202030204" pitchFamily="34" charset="0"/>
                      </a:endParaRPr>
                    </a:p>
                  </a:txBody>
                  <a:tcPr marL="7144" marR="7144" marT="7144" marB="0" anchor="ctr"/>
                </a:tc>
                <a:tc>
                  <a:txBody>
                    <a:bodyPr/>
                    <a:lstStyle/>
                    <a:p>
                      <a:pPr algn="ctr" fontAlgn="ctr"/>
                      <a:r>
                        <a:rPr kumimoji="0" lang="es-CO" sz="1200" b="0" i="0" u="none" strike="noStrike" kern="1200" cap="none" spc="0" normalizeH="0" baseline="0" noProof="0" dirty="0">
                          <a:ln>
                            <a:noFill/>
                          </a:ln>
                          <a:solidFill>
                            <a:prstClr val="black"/>
                          </a:solidFill>
                          <a:effectLst/>
                          <a:uLnTx/>
                          <a:uFillTx/>
                          <a:latin typeface="Calibri" panose="020F0502020204030204"/>
                          <a:ea typeface="+mn-ea"/>
                          <a:cs typeface="+mn-cs"/>
                        </a:rPr>
                        <a:t>Finalizado</a:t>
                      </a:r>
                      <a:endParaRPr lang="es-CO" sz="1200" b="0" i="0" u="none" strike="noStrike" dirty="0">
                        <a:solidFill>
                          <a:srgbClr val="000000"/>
                        </a:solidFill>
                        <a:effectLst/>
                        <a:latin typeface="Arial Narrow" panose="020B0606020202030204" pitchFamily="34" charset="0"/>
                      </a:endParaRPr>
                    </a:p>
                  </a:txBody>
                  <a:tcPr marL="7144" marR="7144" marT="7144" marB="0" anchor="ctr"/>
                </a:tc>
                <a:extLst>
                  <a:ext uri="{0D108BD9-81ED-4DB2-BD59-A6C34878D82A}">
                    <a16:rowId xmlns:a16="http://schemas.microsoft.com/office/drawing/2014/main" val="1522882560"/>
                  </a:ext>
                </a:extLst>
              </a:tr>
              <a:tr h="207431">
                <a:tc>
                  <a:txBody>
                    <a:bodyPr/>
                    <a:lstStyle/>
                    <a:p>
                      <a:pPr algn="l" fontAlgn="ctr"/>
                      <a:endParaRPr lang="es-CO" sz="1200" b="0" i="0" u="none" strike="noStrike" dirty="0">
                        <a:solidFill>
                          <a:srgbClr val="000000"/>
                        </a:solidFill>
                        <a:effectLst/>
                        <a:latin typeface="Arial Narrow" panose="020B0606020202030204" pitchFamily="34" charset="0"/>
                      </a:endParaRPr>
                    </a:p>
                  </a:txBody>
                  <a:tcPr marL="7144" marR="7144" marT="7144" marB="0" anchor="ctr"/>
                </a:tc>
                <a:tc>
                  <a:txBody>
                    <a:bodyPr/>
                    <a:lstStyle/>
                    <a:p>
                      <a:pPr algn="ctr" fontAlgn="ctr"/>
                      <a:r>
                        <a:rPr lang="es-CO" sz="1200" b="1" u="none" strike="noStrike" dirty="0">
                          <a:effectLst/>
                        </a:rPr>
                        <a:t>85</a:t>
                      </a:r>
                      <a:endParaRPr lang="es-CO" sz="1200" b="1" i="0" u="none" strike="noStrike" dirty="0">
                        <a:solidFill>
                          <a:srgbClr val="000000"/>
                        </a:solidFill>
                        <a:effectLst/>
                        <a:latin typeface="Arial Narrow" panose="020B0606020202030204" pitchFamily="34" charset="0"/>
                      </a:endParaRPr>
                    </a:p>
                  </a:txBody>
                  <a:tcPr marL="7144" marR="7144" marT="7144" marB="0" anchor="ctr"/>
                </a:tc>
                <a:tc>
                  <a:txBody>
                    <a:bodyPr/>
                    <a:lstStyle/>
                    <a:p>
                      <a:pPr algn="ctr" fontAlgn="ctr"/>
                      <a:endParaRPr lang="es-CO" sz="1200" b="1" i="0" u="none" strike="noStrike" dirty="0">
                        <a:solidFill>
                          <a:srgbClr val="000000"/>
                        </a:solidFill>
                        <a:effectLst/>
                        <a:latin typeface="Arial Narrow" panose="020B0606020202030204" pitchFamily="34" charset="0"/>
                      </a:endParaRPr>
                    </a:p>
                  </a:txBody>
                  <a:tcPr marL="7144" marR="7144" marT="7144" marB="0" anchor="ctr"/>
                </a:tc>
                <a:extLst>
                  <a:ext uri="{0D108BD9-81ED-4DB2-BD59-A6C34878D82A}">
                    <a16:rowId xmlns:a16="http://schemas.microsoft.com/office/drawing/2014/main" val="3720489724"/>
                  </a:ext>
                </a:extLst>
              </a:tr>
            </a:tbl>
          </a:graphicData>
        </a:graphic>
      </p:graphicFrame>
      <p:sp>
        <p:nvSpPr>
          <p:cNvPr id="20" name="Rectángulo 19">
            <a:extLst>
              <a:ext uri="{FF2B5EF4-FFF2-40B4-BE49-F238E27FC236}">
                <a16:creationId xmlns:a16="http://schemas.microsoft.com/office/drawing/2014/main" id="{6BD0F0C7-BE1D-4402-9288-3679EC711E48}"/>
              </a:ext>
            </a:extLst>
          </p:cNvPr>
          <p:cNvSpPr/>
          <p:nvPr/>
        </p:nvSpPr>
        <p:spPr>
          <a:xfrm>
            <a:off x="2705832" y="1636588"/>
            <a:ext cx="1393331" cy="461665"/>
          </a:xfrm>
          <a:prstGeom prst="rect">
            <a:avLst/>
          </a:prstGeom>
        </p:spPr>
        <p:txBody>
          <a:bodyPr wrap="none">
            <a:spAutoFit/>
          </a:bodyPr>
          <a:lstStyle/>
          <a:p>
            <a:pPr algn="ctr" fontAlgn="ctr"/>
            <a:r>
              <a:rPr lang="es-CO" sz="2100" b="1" dirty="0">
                <a:solidFill>
                  <a:schemeClr val="bg1">
                    <a:lumMod val="50000"/>
                  </a:schemeClr>
                </a:solidFill>
              </a:rPr>
              <a:t>Año: </a:t>
            </a:r>
            <a:r>
              <a:rPr lang="es-CO" sz="2400" b="1" dirty="0">
                <a:solidFill>
                  <a:schemeClr val="bg1">
                    <a:lumMod val="50000"/>
                  </a:schemeClr>
                </a:solidFill>
              </a:rPr>
              <a:t>2019</a:t>
            </a:r>
            <a:endParaRPr lang="es-CO" sz="2100" b="1" dirty="0">
              <a:solidFill>
                <a:schemeClr val="bg1">
                  <a:lumMod val="50000"/>
                </a:schemeClr>
              </a:solidFill>
            </a:endParaRPr>
          </a:p>
        </p:txBody>
      </p:sp>
      <p:sp>
        <p:nvSpPr>
          <p:cNvPr id="22" name="Rectángulo 21">
            <a:extLst>
              <a:ext uri="{FF2B5EF4-FFF2-40B4-BE49-F238E27FC236}">
                <a16:creationId xmlns:a16="http://schemas.microsoft.com/office/drawing/2014/main" id="{1CAA5B2A-F128-42A8-956D-BCB86024951E}"/>
              </a:ext>
            </a:extLst>
          </p:cNvPr>
          <p:cNvSpPr/>
          <p:nvPr/>
        </p:nvSpPr>
        <p:spPr>
          <a:xfrm>
            <a:off x="7267907" y="1639093"/>
            <a:ext cx="1316386" cy="415498"/>
          </a:xfrm>
          <a:prstGeom prst="rect">
            <a:avLst/>
          </a:prstGeom>
        </p:spPr>
        <p:txBody>
          <a:bodyPr wrap="none">
            <a:spAutoFit/>
          </a:bodyPr>
          <a:lstStyle/>
          <a:p>
            <a:pPr algn="ctr" fontAlgn="ctr"/>
            <a:r>
              <a:rPr lang="es-CO" sz="2100" b="1" dirty="0">
                <a:solidFill>
                  <a:schemeClr val="bg1">
                    <a:lumMod val="50000"/>
                  </a:schemeClr>
                </a:solidFill>
              </a:rPr>
              <a:t>Año: 2020</a:t>
            </a:r>
          </a:p>
        </p:txBody>
      </p:sp>
      <p:sp>
        <p:nvSpPr>
          <p:cNvPr id="24" name="Rectángulo 23">
            <a:extLst>
              <a:ext uri="{FF2B5EF4-FFF2-40B4-BE49-F238E27FC236}">
                <a16:creationId xmlns:a16="http://schemas.microsoft.com/office/drawing/2014/main" id="{0E3A9EB8-9023-4D8E-8069-80AC779C35F1}"/>
              </a:ext>
            </a:extLst>
          </p:cNvPr>
          <p:cNvSpPr/>
          <p:nvPr/>
        </p:nvSpPr>
        <p:spPr>
          <a:xfrm>
            <a:off x="7747300" y="5440068"/>
            <a:ext cx="2360996" cy="276999"/>
          </a:xfrm>
          <a:prstGeom prst="rect">
            <a:avLst/>
          </a:prstGeom>
        </p:spPr>
        <p:txBody>
          <a:bodyPr wrap="square">
            <a:spAutoFit/>
          </a:bodyPr>
          <a:lstStyle/>
          <a:p>
            <a:pPr algn="ctr" fontAlgn="ctr"/>
            <a:r>
              <a:rPr lang="es-CO" sz="1200" dirty="0">
                <a:solidFill>
                  <a:schemeClr val="bg1">
                    <a:lumMod val="65000"/>
                  </a:schemeClr>
                </a:solidFill>
              </a:rPr>
              <a:t>Fecha de corte: 15/05/2020</a:t>
            </a:r>
          </a:p>
        </p:txBody>
      </p:sp>
      <p:graphicFrame>
        <p:nvGraphicFramePr>
          <p:cNvPr id="4" name="Tabla 3">
            <a:extLst>
              <a:ext uri="{FF2B5EF4-FFF2-40B4-BE49-F238E27FC236}">
                <a16:creationId xmlns:a16="http://schemas.microsoft.com/office/drawing/2014/main" id="{2A9A096B-D824-402B-A40E-7DDF2FCE7732}"/>
              </a:ext>
            </a:extLst>
          </p:cNvPr>
          <p:cNvGraphicFramePr>
            <a:graphicFrameLocks noGrp="1"/>
          </p:cNvGraphicFramePr>
          <p:nvPr>
            <p:extLst>
              <p:ext uri="{D42A27DB-BD31-4B8C-83A1-F6EECF244321}">
                <p14:modId xmlns:p14="http://schemas.microsoft.com/office/powerpoint/2010/main" val="1508622276"/>
              </p:ext>
            </p:extLst>
          </p:nvPr>
        </p:nvGraphicFramePr>
        <p:xfrm>
          <a:off x="5360814" y="2165443"/>
          <a:ext cx="5293934" cy="3068029"/>
        </p:xfrm>
        <a:graphic>
          <a:graphicData uri="http://schemas.openxmlformats.org/drawingml/2006/table">
            <a:tbl>
              <a:tblPr>
                <a:tableStyleId>{BC89EF96-8CEA-46FF-86C4-4CE0E7609802}</a:tableStyleId>
              </a:tblPr>
              <a:tblGrid>
                <a:gridCol w="1317350">
                  <a:extLst>
                    <a:ext uri="{9D8B030D-6E8A-4147-A177-3AD203B41FA5}">
                      <a16:colId xmlns:a16="http://schemas.microsoft.com/office/drawing/2014/main" val="1388372667"/>
                    </a:ext>
                  </a:extLst>
                </a:gridCol>
                <a:gridCol w="1440085">
                  <a:extLst>
                    <a:ext uri="{9D8B030D-6E8A-4147-A177-3AD203B41FA5}">
                      <a16:colId xmlns:a16="http://schemas.microsoft.com/office/drawing/2014/main" val="3278945574"/>
                    </a:ext>
                  </a:extLst>
                </a:gridCol>
                <a:gridCol w="1055516">
                  <a:extLst>
                    <a:ext uri="{9D8B030D-6E8A-4147-A177-3AD203B41FA5}">
                      <a16:colId xmlns:a16="http://schemas.microsoft.com/office/drawing/2014/main" val="2318162055"/>
                    </a:ext>
                  </a:extLst>
                </a:gridCol>
                <a:gridCol w="1480983">
                  <a:extLst>
                    <a:ext uri="{9D8B030D-6E8A-4147-A177-3AD203B41FA5}">
                      <a16:colId xmlns:a16="http://schemas.microsoft.com/office/drawing/2014/main" val="1162429148"/>
                    </a:ext>
                  </a:extLst>
                </a:gridCol>
              </a:tblGrid>
              <a:tr h="414617">
                <a:tc>
                  <a:txBody>
                    <a:bodyPr/>
                    <a:lstStyle/>
                    <a:p>
                      <a:pPr algn="ctr" rtl="0" fontAlgn="ctr"/>
                      <a:r>
                        <a:rPr lang="es-CO" sz="1200" b="1" u="none" strike="noStrike" dirty="0">
                          <a:solidFill>
                            <a:schemeClr val="bg1"/>
                          </a:solidFill>
                          <a:effectLst/>
                        </a:rPr>
                        <a:t>Plan de Choque</a:t>
                      </a:r>
                      <a:endParaRPr lang="es-CO" sz="1200" b="1" i="0" u="none" strike="noStrike" dirty="0">
                        <a:solidFill>
                          <a:schemeClr val="bg1"/>
                        </a:solidFill>
                        <a:effectLst/>
                        <a:latin typeface="Calibri" panose="020F0502020204030204" pitchFamily="34" charset="0"/>
                      </a:endParaRPr>
                    </a:p>
                  </a:txBody>
                  <a:tcPr marL="7144" marR="7144" marT="7144" marB="0" anchor="ctr">
                    <a:solidFill>
                      <a:schemeClr val="accent1">
                        <a:lumMod val="75000"/>
                      </a:schemeClr>
                    </a:solidFill>
                  </a:tcPr>
                </a:tc>
                <a:tc>
                  <a:txBody>
                    <a:bodyPr/>
                    <a:lstStyle/>
                    <a:p>
                      <a:pPr algn="ctr" rtl="0" fontAlgn="ctr"/>
                      <a:r>
                        <a:rPr lang="es-CO" sz="1200" b="1" u="none" strike="noStrike" dirty="0">
                          <a:solidFill>
                            <a:schemeClr val="bg1"/>
                          </a:solidFill>
                          <a:effectLst/>
                        </a:rPr>
                        <a:t>No. trabajadores asociados al plan</a:t>
                      </a:r>
                      <a:endParaRPr lang="es-CO" sz="1200" b="1" i="0" u="none" strike="noStrike" dirty="0">
                        <a:solidFill>
                          <a:schemeClr val="bg1"/>
                        </a:solidFill>
                        <a:effectLst/>
                        <a:latin typeface="Calibri" panose="020F0502020204030204" pitchFamily="34" charset="0"/>
                      </a:endParaRPr>
                    </a:p>
                  </a:txBody>
                  <a:tcPr marL="7144" marR="7144" marT="7144" marB="0" anchor="ctr">
                    <a:solidFill>
                      <a:schemeClr val="accent1">
                        <a:lumMod val="75000"/>
                      </a:schemeClr>
                    </a:solidFill>
                  </a:tcPr>
                </a:tc>
                <a:tc>
                  <a:txBody>
                    <a:bodyPr/>
                    <a:lstStyle/>
                    <a:p>
                      <a:pPr algn="ctr" rtl="0" fontAlgn="ctr"/>
                      <a:r>
                        <a:rPr lang="es-CO" sz="1200" b="1" u="none" strike="noStrike" dirty="0">
                          <a:solidFill>
                            <a:schemeClr val="bg1"/>
                          </a:solidFill>
                          <a:effectLst/>
                        </a:rPr>
                        <a:t>Estado</a:t>
                      </a:r>
                      <a:endParaRPr lang="es-CO" sz="1200" b="1" i="0" u="none" strike="noStrike" dirty="0">
                        <a:solidFill>
                          <a:schemeClr val="bg1"/>
                        </a:solidFill>
                        <a:effectLst/>
                        <a:latin typeface="Calibri" panose="020F0502020204030204" pitchFamily="34" charset="0"/>
                      </a:endParaRPr>
                    </a:p>
                  </a:txBody>
                  <a:tcPr marL="7144" marR="7144" marT="7144" marB="0" anchor="ctr">
                    <a:solidFill>
                      <a:schemeClr val="accent1">
                        <a:lumMod val="75000"/>
                      </a:schemeClr>
                    </a:solidFill>
                  </a:tcPr>
                </a:tc>
                <a:tc>
                  <a:txBody>
                    <a:bodyPr/>
                    <a:lstStyle/>
                    <a:p>
                      <a:pPr algn="ctr" rtl="0" fontAlgn="ctr"/>
                      <a:r>
                        <a:rPr lang="es-CO" sz="1200" b="1" u="none" strike="noStrike" dirty="0">
                          <a:solidFill>
                            <a:schemeClr val="bg1"/>
                          </a:solidFill>
                          <a:effectLst/>
                        </a:rPr>
                        <a:t>Costo</a:t>
                      </a:r>
                      <a:endParaRPr lang="es-CO" sz="1200" b="1" i="0" u="none" strike="noStrike" dirty="0">
                        <a:solidFill>
                          <a:schemeClr val="bg1"/>
                        </a:solidFill>
                        <a:effectLst/>
                        <a:latin typeface="Calibri" panose="020F0502020204030204" pitchFamily="34" charset="0"/>
                      </a:endParaRPr>
                    </a:p>
                  </a:txBody>
                  <a:tcPr marL="7144" marR="7144" marT="7144" marB="0" anchor="ctr">
                    <a:solidFill>
                      <a:schemeClr val="accent1">
                        <a:lumMod val="75000"/>
                      </a:schemeClr>
                    </a:solidFill>
                  </a:tcPr>
                </a:tc>
                <a:extLst>
                  <a:ext uri="{0D108BD9-81ED-4DB2-BD59-A6C34878D82A}">
                    <a16:rowId xmlns:a16="http://schemas.microsoft.com/office/drawing/2014/main" val="4259238254"/>
                  </a:ext>
                </a:extLst>
              </a:tr>
              <a:tr h="369334">
                <a:tc>
                  <a:txBody>
                    <a:bodyPr/>
                    <a:lstStyle/>
                    <a:p>
                      <a:pPr algn="l" rtl="0" fontAlgn="ctr"/>
                      <a:r>
                        <a:rPr lang="es-CO" sz="1200" u="none" strike="noStrike" dirty="0">
                          <a:effectLst/>
                        </a:rPr>
                        <a:t>Venta Masiva</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algn="ctr" rtl="0" fontAlgn="ctr"/>
                      <a:r>
                        <a:rPr lang="es-CO" sz="1200" u="none" strike="noStrike" dirty="0">
                          <a:effectLst/>
                        </a:rPr>
                        <a:t>9</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algn="ctr" rtl="0" fontAlgn="ctr"/>
                      <a:r>
                        <a:rPr lang="es-CO" sz="1200" u="none" strike="noStrike" dirty="0">
                          <a:effectLst/>
                        </a:rPr>
                        <a:t>Vigente</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algn="r" rtl="0" fontAlgn="ctr"/>
                      <a:r>
                        <a:rPr lang="es-CO" sz="1200" u="none" strike="noStrike" dirty="0">
                          <a:effectLst/>
                        </a:rPr>
                        <a:t> $     250,190,544.00 </a:t>
                      </a:r>
                      <a:endParaRPr lang="es-CO" sz="1200" b="0" i="0" u="none" strike="noStrike" dirty="0">
                        <a:solidFill>
                          <a:srgbClr val="000000"/>
                        </a:solidFill>
                        <a:effectLst/>
                        <a:latin typeface="Calibri" panose="020F0502020204030204" pitchFamily="34" charset="0"/>
                      </a:endParaRPr>
                    </a:p>
                  </a:txBody>
                  <a:tcPr marL="7144" marR="7144" marT="7144" marB="0" anchor="ctr"/>
                </a:tc>
                <a:extLst>
                  <a:ext uri="{0D108BD9-81ED-4DB2-BD59-A6C34878D82A}">
                    <a16:rowId xmlns:a16="http://schemas.microsoft.com/office/drawing/2014/main" val="2557609818"/>
                  </a:ext>
                </a:extLst>
              </a:tr>
              <a:tr h="369334">
                <a:tc>
                  <a:txBody>
                    <a:bodyPr/>
                    <a:lstStyle/>
                    <a:p>
                      <a:pPr algn="l" rtl="0" fontAlgn="ctr"/>
                      <a:r>
                        <a:rPr lang="es-CO" sz="1200" u="none" strike="noStrike" dirty="0">
                          <a:effectLst/>
                        </a:rPr>
                        <a:t>Saneamiento</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algn="ctr" rtl="0" fontAlgn="ctr"/>
                      <a:r>
                        <a:rPr lang="es-CO" sz="1200" u="none" strike="noStrike" dirty="0">
                          <a:effectLst/>
                        </a:rPr>
                        <a:t>2</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algn="ctr" rtl="0" fontAlgn="ctr"/>
                      <a:r>
                        <a:rPr lang="es-CO" sz="1200" u="none" strike="noStrike" dirty="0">
                          <a:effectLst/>
                        </a:rPr>
                        <a:t>Vigente</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algn="r" rtl="0" fontAlgn="ctr"/>
                      <a:r>
                        <a:rPr lang="es-CO" sz="1200" u="none" strike="noStrike" dirty="0">
                          <a:effectLst/>
                        </a:rPr>
                        <a:t> $        28,682,886.00 </a:t>
                      </a:r>
                      <a:endParaRPr lang="es-CO" sz="1200" b="0" i="0" u="none" strike="noStrike" dirty="0">
                        <a:solidFill>
                          <a:srgbClr val="000000"/>
                        </a:solidFill>
                        <a:effectLst/>
                        <a:latin typeface="Calibri" panose="020F0502020204030204" pitchFamily="34" charset="0"/>
                      </a:endParaRPr>
                    </a:p>
                  </a:txBody>
                  <a:tcPr marL="7144" marR="7144" marT="7144" marB="0" anchor="ctr"/>
                </a:tc>
                <a:extLst>
                  <a:ext uri="{0D108BD9-81ED-4DB2-BD59-A6C34878D82A}">
                    <a16:rowId xmlns:a16="http://schemas.microsoft.com/office/drawing/2014/main" val="2357436421"/>
                  </a:ext>
                </a:extLst>
              </a:tr>
              <a:tr h="369334">
                <a:tc>
                  <a:txBody>
                    <a:bodyPr/>
                    <a:lstStyle/>
                    <a:p>
                      <a:pPr algn="l" rtl="0" fontAlgn="ctr"/>
                      <a:r>
                        <a:rPr lang="es-CO" sz="1200" u="none" strike="noStrike" dirty="0">
                          <a:effectLst/>
                        </a:rPr>
                        <a:t>Acciones Legales</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algn="ctr" rtl="0" fontAlgn="ctr"/>
                      <a:r>
                        <a:rPr lang="es-CO" sz="1200" u="none" strike="noStrike" dirty="0">
                          <a:effectLst/>
                        </a:rPr>
                        <a:t>8</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algn="ctr" rtl="0" fontAlgn="ctr"/>
                      <a:r>
                        <a:rPr lang="es-CO" sz="1200" u="none" strike="noStrike" dirty="0">
                          <a:effectLst/>
                        </a:rPr>
                        <a:t>Vigente</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algn="r" rtl="0" fontAlgn="ctr"/>
                      <a:r>
                        <a:rPr lang="es-CO" sz="1200" u="none" strike="noStrike" dirty="0">
                          <a:effectLst/>
                        </a:rPr>
                        <a:t> $     229,463,088.00 </a:t>
                      </a:r>
                      <a:endParaRPr lang="es-CO" sz="1200" b="0" i="0" u="none" strike="noStrike" dirty="0">
                        <a:solidFill>
                          <a:srgbClr val="000000"/>
                        </a:solidFill>
                        <a:effectLst/>
                        <a:latin typeface="Calibri" panose="020F0502020204030204" pitchFamily="34" charset="0"/>
                      </a:endParaRPr>
                    </a:p>
                  </a:txBody>
                  <a:tcPr marL="7144" marR="7144" marT="7144" marB="0" anchor="ctr"/>
                </a:tc>
                <a:extLst>
                  <a:ext uri="{0D108BD9-81ED-4DB2-BD59-A6C34878D82A}">
                    <a16:rowId xmlns:a16="http://schemas.microsoft.com/office/drawing/2014/main" val="3799919254"/>
                  </a:ext>
                </a:extLst>
              </a:tr>
              <a:tr h="369334">
                <a:tc>
                  <a:txBody>
                    <a:bodyPr/>
                    <a:lstStyle/>
                    <a:p>
                      <a:pPr algn="l" rtl="0" fontAlgn="ctr"/>
                      <a:r>
                        <a:rPr lang="es-CO" sz="1200" u="none" strike="noStrike" dirty="0">
                          <a:effectLst/>
                        </a:rPr>
                        <a:t>Apoyo ROM</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algn="ctr" rtl="0" fontAlgn="ctr"/>
                      <a:r>
                        <a:rPr lang="es-CO" sz="1200" u="none" strike="noStrike" dirty="0">
                          <a:effectLst/>
                        </a:rPr>
                        <a:t>2</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algn="ctr" rtl="0" fontAlgn="ctr"/>
                      <a:r>
                        <a:rPr lang="es-CO" sz="1200" u="none" strike="noStrike" dirty="0">
                          <a:effectLst/>
                        </a:rPr>
                        <a:t>Vigente</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s-CO" sz="1200" u="none" strike="noStrike" dirty="0">
                          <a:effectLst/>
                        </a:rPr>
                        <a:t> </a:t>
                      </a:r>
                      <a:r>
                        <a:rPr lang="es-CO" sz="1200" b="0" i="0" u="none" strike="noStrike" dirty="0">
                          <a:solidFill>
                            <a:srgbClr val="000000"/>
                          </a:solidFill>
                          <a:effectLst/>
                          <a:latin typeface="Calibri" panose="020F0502020204030204" pitchFamily="34" charset="0"/>
                        </a:rPr>
                        <a:t> $              69,023,820 </a:t>
                      </a:r>
                    </a:p>
                  </a:txBody>
                  <a:tcPr marL="7144" marR="7144" marT="7144" marB="0" anchor="ctr"/>
                </a:tc>
                <a:extLst>
                  <a:ext uri="{0D108BD9-81ED-4DB2-BD59-A6C34878D82A}">
                    <a16:rowId xmlns:a16="http://schemas.microsoft.com/office/drawing/2014/main" val="3524985826"/>
                  </a:ext>
                </a:extLst>
              </a:tr>
              <a:tr h="372904">
                <a:tc>
                  <a:txBody>
                    <a:bodyPr/>
                    <a:lstStyle/>
                    <a:p>
                      <a:pPr algn="l" rtl="0" fontAlgn="ctr"/>
                      <a:r>
                        <a:rPr lang="es-CO" sz="1200" u="none" strike="noStrike" dirty="0">
                          <a:effectLst/>
                        </a:rPr>
                        <a:t>Recaudo Centralizado</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algn="ctr" rtl="0" fontAlgn="ctr"/>
                      <a:r>
                        <a:rPr lang="es-CO" sz="1200" u="none" strike="noStrike" dirty="0">
                          <a:effectLst/>
                        </a:rPr>
                        <a:t>5</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algn="ctr" rtl="0" fontAlgn="ctr"/>
                      <a:r>
                        <a:rPr lang="es-CO" sz="1200" u="none" strike="noStrike" dirty="0">
                          <a:effectLst/>
                        </a:rPr>
                        <a:t>Vigente</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algn="r" rtl="0" fontAlgn="ctr"/>
                      <a:r>
                        <a:rPr lang="es-CO" sz="1200" u="none" strike="noStrike" dirty="0">
                          <a:effectLst/>
                        </a:rPr>
                        <a:t> $        71,707,215.00 </a:t>
                      </a:r>
                      <a:endParaRPr lang="es-CO" sz="1200" b="0" i="0" u="none" strike="noStrike" dirty="0">
                        <a:solidFill>
                          <a:srgbClr val="000000"/>
                        </a:solidFill>
                        <a:effectLst/>
                        <a:latin typeface="Calibri" panose="020F0502020204030204" pitchFamily="34" charset="0"/>
                      </a:endParaRPr>
                    </a:p>
                  </a:txBody>
                  <a:tcPr marL="7144" marR="7144" marT="7144" marB="0" anchor="ctr"/>
                </a:tc>
                <a:extLst>
                  <a:ext uri="{0D108BD9-81ED-4DB2-BD59-A6C34878D82A}">
                    <a16:rowId xmlns:a16="http://schemas.microsoft.com/office/drawing/2014/main" val="4158259725"/>
                  </a:ext>
                </a:extLst>
              </a:tr>
              <a:tr h="423124">
                <a:tc>
                  <a:txBody>
                    <a:bodyPr/>
                    <a:lstStyle/>
                    <a:p>
                      <a:pPr algn="l" rtl="0" fontAlgn="ctr"/>
                      <a:r>
                        <a:rPr lang="es-CO" sz="1200" u="none" strike="noStrike" dirty="0">
                          <a:effectLst/>
                        </a:rPr>
                        <a:t>Visitas Sociedades</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algn="ctr" rtl="0" fontAlgn="ctr"/>
                      <a:r>
                        <a:rPr lang="es-CO" sz="1200" u="none" strike="noStrike" dirty="0">
                          <a:effectLst/>
                        </a:rPr>
                        <a:t>25</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algn="ctr" rtl="0" fontAlgn="ctr"/>
                      <a:r>
                        <a:rPr lang="es-CO" sz="1200" u="none" strike="noStrike" dirty="0">
                          <a:effectLst/>
                        </a:rPr>
                        <a:t>Proyectado</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s-CO" sz="1200" u="none" strike="noStrike" dirty="0">
                          <a:effectLst/>
                        </a:rPr>
                        <a:t> </a:t>
                      </a:r>
                      <a:r>
                        <a:rPr lang="es-CO" sz="1200" dirty="0"/>
                        <a:t>$      524,784,175.00</a:t>
                      </a:r>
                    </a:p>
                  </a:txBody>
                  <a:tcPr marL="7144" marR="7144" marT="7144" marB="0" anchor="ctr"/>
                </a:tc>
                <a:extLst>
                  <a:ext uri="{0D108BD9-81ED-4DB2-BD59-A6C34878D82A}">
                    <a16:rowId xmlns:a16="http://schemas.microsoft.com/office/drawing/2014/main" val="1586462482"/>
                  </a:ext>
                </a:extLst>
              </a:tr>
              <a:tr h="190024">
                <a:tc>
                  <a:txBody>
                    <a:bodyPr/>
                    <a:lstStyle/>
                    <a:p>
                      <a:pPr algn="l" rtl="0" fontAlgn="ctr"/>
                      <a:r>
                        <a:rPr lang="es-CO" sz="1200" u="none" strike="noStrike" dirty="0">
                          <a:effectLst/>
                        </a:rPr>
                        <a:t>Entregas Regionales</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algn="ctr" rtl="0" fontAlgn="ctr"/>
                      <a:r>
                        <a:rPr lang="es-CO" sz="1200" u="none" strike="noStrike" dirty="0">
                          <a:effectLst/>
                        </a:rPr>
                        <a:t>17</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algn="ctr" rtl="0" fontAlgn="ctr"/>
                      <a:r>
                        <a:rPr lang="es-CO" sz="1200" u="none" strike="noStrike" dirty="0">
                          <a:effectLst/>
                        </a:rPr>
                        <a:t>Proyectado</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algn="r" rtl="0" fontAlgn="ctr"/>
                      <a:r>
                        <a:rPr lang="es-CO" sz="1200" u="none" strike="noStrike" dirty="0">
                          <a:effectLst/>
                        </a:rPr>
                        <a:t> $     324,141,924.00 </a:t>
                      </a:r>
                      <a:endParaRPr lang="es-CO" sz="1200" b="0" i="0" u="none" strike="noStrike" dirty="0">
                        <a:solidFill>
                          <a:srgbClr val="000000"/>
                        </a:solidFill>
                        <a:effectLst/>
                        <a:latin typeface="Calibri" panose="020F0502020204030204" pitchFamily="34" charset="0"/>
                      </a:endParaRPr>
                    </a:p>
                  </a:txBody>
                  <a:tcPr marL="7144" marR="7144" marT="7144" marB="0" anchor="ctr"/>
                </a:tc>
                <a:extLst>
                  <a:ext uri="{0D108BD9-81ED-4DB2-BD59-A6C34878D82A}">
                    <a16:rowId xmlns:a16="http://schemas.microsoft.com/office/drawing/2014/main" val="2791025802"/>
                  </a:ext>
                </a:extLst>
              </a:tr>
              <a:tr h="190024">
                <a:tc>
                  <a:txBody>
                    <a:bodyPr/>
                    <a:lstStyle/>
                    <a:p>
                      <a:pPr algn="l" rtl="0" fontAlgn="ctr"/>
                      <a:r>
                        <a:rPr lang="es-CO" sz="1200" u="none" strike="noStrike" dirty="0">
                          <a:effectLst/>
                        </a:rPr>
                        <a:t> </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algn="ctr" rtl="0" fontAlgn="ctr"/>
                      <a:r>
                        <a:rPr lang="es-CO" sz="1200" b="1" u="none" strike="noStrike" dirty="0">
                          <a:effectLst/>
                        </a:rPr>
                        <a:t>68</a:t>
                      </a:r>
                      <a:endParaRPr lang="es-CO" sz="1200" b="1" i="0" u="none" strike="noStrike" dirty="0">
                        <a:solidFill>
                          <a:srgbClr val="000000"/>
                        </a:solidFill>
                        <a:effectLst/>
                        <a:latin typeface="Calibri" panose="020F0502020204030204" pitchFamily="34" charset="0"/>
                      </a:endParaRPr>
                    </a:p>
                  </a:txBody>
                  <a:tcPr marL="7144" marR="7144" marT="7144" marB="0" anchor="ctr"/>
                </a:tc>
                <a:tc>
                  <a:txBody>
                    <a:bodyPr/>
                    <a:lstStyle/>
                    <a:p>
                      <a:pPr algn="ctr" rtl="0" fontAlgn="ctr"/>
                      <a:r>
                        <a:rPr lang="es-CO" sz="1200" u="none" strike="noStrike" dirty="0">
                          <a:effectLst/>
                        </a:rPr>
                        <a:t> </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algn="ctr" rtl="0" fontAlgn="ctr"/>
                      <a:r>
                        <a:rPr lang="es-CO" sz="1200" u="none" strike="noStrike" dirty="0">
                          <a:effectLst/>
                        </a:rPr>
                        <a:t> </a:t>
                      </a:r>
                      <a:endParaRPr lang="es-CO" sz="1200" b="0" i="0" u="none" strike="noStrike" dirty="0">
                        <a:solidFill>
                          <a:srgbClr val="000000"/>
                        </a:solidFill>
                        <a:effectLst/>
                        <a:latin typeface="Calibri" panose="020F0502020204030204" pitchFamily="34" charset="0"/>
                      </a:endParaRPr>
                    </a:p>
                  </a:txBody>
                  <a:tcPr marL="7144" marR="7144" marT="7144" marB="0" anchor="ctr"/>
                </a:tc>
                <a:extLst>
                  <a:ext uri="{0D108BD9-81ED-4DB2-BD59-A6C34878D82A}">
                    <a16:rowId xmlns:a16="http://schemas.microsoft.com/office/drawing/2014/main" val="3943224227"/>
                  </a:ext>
                </a:extLst>
              </a:tr>
            </a:tbl>
          </a:graphicData>
        </a:graphic>
      </p:graphicFrame>
      <p:sp>
        <p:nvSpPr>
          <p:cNvPr id="12" name="Rectángulo 11">
            <a:extLst>
              <a:ext uri="{FF2B5EF4-FFF2-40B4-BE49-F238E27FC236}">
                <a16:creationId xmlns:a16="http://schemas.microsoft.com/office/drawing/2014/main" id="{404A18FE-69E4-4A5E-BBF3-CD5E4D8D090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3" name="CuadroTexto 12">
            <a:extLst>
              <a:ext uri="{FF2B5EF4-FFF2-40B4-BE49-F238E27FC236}">
                <a16:creationId xmlns:a16="http://schemas.microsoft.com/office/drawing/2014/main" id="{1FD910F8-499A-414C-AC1B-A1DD48CFB6A9}"/>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Talento Humano</a:t>
            </a:r>
          </a:p>
        </p:txBody>
      </p:sp>
      <p:pic>
        <p:nvPicPr>
          <p:cNvPr id="14" name="Imagen 7">
            <a:extLst>
              <a:ext uri="{FF2B5EF4-FFF2-40B4-BE49-F238E27FC236}">
                <a16:creationId xmlns:a16="http://schemas.microsoft.com/office/drawing/2014/main" id="{26AD1FB0-74B9-4E61-B02B-9A305A51CA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5" name="Imagen 5">
            <a:extLst>
              <a:ext uri="{FF2B5EF4-FFF2-40B4-BE49-F238E27FC236}">
                <a16:creationId xmlns:a16="http://schemas.microsoft.com/office/drawing/2014/main" id="{362C73AB-3AB2-489E-B38C-E8F416680D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27646724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ángulo 18">
            <a:extLst>
              <a:ext uri="{FF2B5EF4-FFF2-40B4-BE49-F238E27FC236}">
                <a16:creationId xmlns:a16="http://schemas.microsoft.com/office/drawing/2014/main" id="{94A0CE8D-BABD-4CD3-92D0-8DFC037181D2}"/>
              </a:ext>
            </a:extLst>
          </p:cNvPr>
          <p:cNvSpPr/>
          <p:nvPr/>
        </p:nvSpPr>
        <p:spPr>
          <a:xfrm>
            <a:off x="2173258" y="1008891"/>
            <a:ext cx="7248371" cy="523220"/>
          </a:xfrm>
          <a:prstGeom prst="rect">
            <a:avLst/>
          </a:prstGeom>
        </p:spPr>
        <p:txBody>
          <a:bodyPr wrap="square">
            <a:spAutoFit/>
          </a:bodyPr>
          <a:lstStyle/>
          <a:p>
            <a:pPr algn="ctr"/>
            <a:r>
              <a:rPr lang="es-ES" sz="2800" b="1" dirty="0">
                <a:solidFill>
                  <a:srgbClr val="002060"/>
                </a:solidFill>
              </a:rPr>
              <a:t>PLANES DE CHOQUE PROYECTADOS</a:t>
            </a:r>
          </a:p>
        </p:txBody>
      </p:sp>
      <p:sp>
        <p:nvSpPr>
          <p:cNvPr id="27" name="Rectángulo 26">
            <a:extLst>
              <a:ext uri="{FF2B5EF4-FFF2-40B4-BE49-F238E27FC236}">
                <a16:creationId xmlns:a16="http://schemas.microsoft.com/office/drawing/2014/main" id="{2AB65D2B-53A7-4326-8CB3-EDF2E46593C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32" name="CuadroTexto 31">
            <a:extLst>
              <a:ext uri="{FF2B5EF4-FFF2-40B4-BE49-F238E27FC236}">
                <a16:creationId xmlns:a16="http://schemas.microsoft.com/office/drawing/2014/main" id="{FCE55B65-6BB2-4C2B-A13C-35614EB121FB}"/>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Talento Humano</a:t>
            </a:r>
          </a:p>
        </p:txBody>
      </p:sp>
      <p:pic>
        <p:nvPicPr>
          <p:cNvPr id="33" name="Imagen 7">
            <a:extLst>
              <a:ext uri="{FF2B5EF4-FFF2-40B4-BE49-F238E27FC236}">
                <a16:creationId xmlns:a16="http://schemas.microsoft.com/office/drawing/2014/main" id="{FE3DEDBE-CBE9-48E1-B323-1413492B1F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34" name="Imagen 5">
            <a:extLst>
              <a:ext uri="{FF2B5EF4-FFF2-40B4-BE49-F238E27FC236}">
                <a16:creationId xmlns:a16="http://schemas.microsoft.com/office/drawing/2014/main" id="{1FF0EDDB-F56E-44BD-AEEF-C78F2E6142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pic>
        <p:nvPicPr>
          <p:cNvPr id="25" name="Imagen 24">
            <a:extLst>
              <a:ext uri="{FF2B5EF4-FFF2-40B4-BE49-F238E27FC236}">
                <a16:creationId xmlns:a16="http://schemas.microsoft.com/office/drawing/2014/main" id="{AF924BB3-96F8-41AE-AB0F-BCF36AAFD899}"/>
              </a:ext>
            </a:extLst>
          </p:cNvPr>
          <p:cNvPicPr>
            <a:picLocks noChangeAspect="1"/>
          </p:cNvPicPr>
          <p:nvPr/>
        </p:nvPicPr>
        <p:blipFill rotWithShape="1">
          <a:blip r:embed="rId4"/>
          <a:srcRect l="27971" t="31247" r="11015" b="13331"/>
          <a:stretch/>
        </p:blipFill>
        <p:spPr>
          <a:xfrm>
            <a:off x="1191531" y="1560303"/>
            <a:ext cx="9065651" cy="4629730"/>
          </a:xfrm>
          <a:prstGeom prst="rect">
            <a:avLst/>
          </a:prstGeom>
        </p:spPr>
      </p:pic>
    </p:spTree>
    <p:extLst>
      <p:ext uri="{BB962C8B-B14F-4D97-AF65-F5344CB8AC3E}">
        <p14:creationId xmlns:p14="http://schemas.microsoft.com/office/powerpoint/2010/main" val="41550861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751E116C-FE45-4138-ABCA-80005F4D5D76}"/>
              </a:ext>
            </a:extLst>
          </p:cNvPr>
          <p:cNvSpPr/>
          <p:nvPr/>
        </p:nvSpPr>
        <p:spPr>
          <a:xfrm>
            <a:off x="313817" y="924906"/>
            <a:ext cx="11052313" cy="954107"/>
          </a:xfrm>
          <a:prstGeom prst="rect">
            <a:avLst/>
          </a:prstGeom>
        </p:spPr>
        <p:txBody>
          <a:bodyPr wrap="square">
            <a:spAutoFit/>
          </a:bodyPr>
          <a:lstStyle/>
          <a:p>
            <a:pPr algn="ctr"/>
            <a:r>
              <a:rPr lang="es-CO" sz="2800" b="1" dirty="0">
                <a:solidFill>
                  <a:srgbClr val="002060"/>
                </a:solidFill>
              </a:rPr>
              <a:t>“Escenarios de autorización</a:t>
            </a:r>
          </a:p>
          <a:p>
            <a:pPr algn="ctr"/>
            <a:r>
              <a:rPr lang="es-CO" sz="2800" b="1" dirty="0">
                <a:solidFill>
                  <a:srgbClr val="002060"/>
                </a:solidFill>
              </a:rPr>
              <a:t>Junta Directiva”</a:t>
            </a:r>
            <a:endParaRPr lang="es-ES" sz="2800" b="1" dirty="0">
              <a:solidFill>
                <a:srgbClr val="002060"/>
              </a:solidFill>
            </a:endParaRPr>
          </a:p>
        </p:txBody>
      </p:sp>
      <p:graphicFrame>
        <p:nvGraphicFramePr>
          <p:cNvPr id="4" name="Diagrama 3">
            <a:extLst>
              <a:ext uri="{FF2B5EF4-FFF2-40B4-BE49-F238E27FC236}">
                <a16:creationId xmlns:a16="http://schemas.microsoft.com/office/drawing/2014/main" id="{577A21C6-541C-4514-B0CF-C18F081E8C60}"/>
              </a:ext>
            </a:extLst>
          </p:cNvPr>
          <p:cNvGraphicFramePr/>
          <p:nvPr/>
        </p:nvGraphicFramePr>
        <p:xfrm>
          <a:off x="1969157" y="1990312"/>
          <a:ext cx="8553069" cy="42382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Rectángulo 9">
            <a:extLst>
              <a:ext uri="{FF2B5EF4-FFF2-40B4-BE49-F238E27FC236}">
                <a16:creationId xmlns:a16="http://schemas.microsoft.com/office/drawing/2014/main" id="{F4662048-8DE7-427A-A2CE-EC4E3B0EC3A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10">
            <a:extLst>
              <a:ext uri="{FF2B5EF4-FFF2-40B4-BE49-F238E27FC236}">
                <a16:creationId xmlns:a16="http://schemas.microsoft.com/office/drawing/2014/main" id="{B2D558E4-EBA7-4FA7-A025-0FD08AA89232}"/>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Talento Humano</a:t>
            </a:r>
          </a:p>
        </p:txBody>
      </p:sp>
      <p:pic>
        <p:nvPicPr>
          <p:cNvPr id="12" name="Imagen 7">
            <a:extLst>
              <a:ext uri="{FF2B5EF4-FFF2-40B4-BE49-F238E27FC236}">
                <a16:creationId xmlns:a16="http://schemas.microsoft.com/office/drawing/2014/main" id="{32671C92-D81A-4021-ABC6-FDD3ACB33A1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4F32A5E7-B07E-4113-96E4-3DAF470BBAA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6014846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751E116C-FE45-4138-ABCA-80005F4D5D76}"/>
              </a:ext>
            </a:extLst>
          </p:cNvPr>
          <p:cNvSpPr/>
          <p:nvPr/>
        </p:nvSpPr>
        <p:spPr>
          <a:xfrm>
            <a:off x="2013730" y="684576"/>
            <a:ext cx="7345287" cy="523220"/>
          </a:xfrm>
          <a:prstGeom prst="rect">
            <a:avLst/>
          </a:prstGeom>
        </p:spPr>
        <p:txBody>
          <a:bodyPr wrap="square">
            <a:spAutoFit/>
          </a:bodyPr>
          <a:lstStyle/>
          <a:p>
            <a:pPr algn="ctr"/>
            <a:r>
              <a:rPr lang="es-CO" sz="2800" b="1" dirty="0">
                <a:solidFill>
                  <a:srgbClr val="002060"/>
                </a:solidFill>
              </a:rPr>
              <a:t>“Valor agregado de la actual EST”</a:t>
            </a:r>
            <a:endParaRPr lang="es-ES" sz="2800" b="1" dirty="0">
              <a:solidFill>
                <a:srgbClr val="002060"/>
              </a:solidFill>
            </a:endParaRPr>
          </a:p>
        </p:txBody>
      </p:sp>
      <p:graphicFrame>
        <p:nvGraphicFramePr>
          <p:cNvPr id="4" name="Diagrama 3">
            <a:extLst>
              <a:ext uri="{FF2B5EF4-FFF2-40B4-BE49-F238E27FC236}">
                <a16:creationId xmlns:a16="http://schemas.microsoft.com/office/drawing/2014/main" id="{577A21C6-541C-4514-B0CF-C18F081E8C60}"/>
              </a:ext>
            </a:extLst>
          </p:cNvPr>
          <p:cNvGraphicFramePr/>
          <p:nvPr/>
        </p:nvGraphicFramePr>
        <p:xfrm>
          <a:off x="1792358" y="1279646"/>
          <a:ext cx="8418443" cy="51413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Rectángulo 9">
            <a:extLst>
              <a:ext uri="{FF2B5EF4-FFF2-40B4-BE49-F238E27FC236}">
                <a16:creationId xmlns:a16="http://schemas.microsoft.com/office/drawing/2014/main" id="{669FB31E-5372-4880-9352-107EDE7FF0D0}"/>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10">
            <a:extLst>
              <a:ext uri="{FF2B5EF4-FFF2-40B4-BE49-F238E27FC236}">
                <a16:creationId xmlns:a16="http://schemas.microsoft.com/office/drawing/2014/main" id="{C9A37819-CDF6-4EE2-BDEB-CD2618217A78}"/>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Talento Humano</a:t>
            </a:r>
          </a:p>
        </p:txBody>
      </p:sp>
      <p:pic>
        <p:nvPicPr>
          <p:cNvPr id="12" name="Imagen 7">
            <a:extLst>
              <a:ext uri="{FF2B5EF4-FFF2-40B4-BE49-F238E27FC236}">
                <a16:creationId xmlns:a16="http://schemas.microsoft.com/office/drawing/2014/main" id="{456942D8-B147-4E60-8520-D43A92144C0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4" name="Imagen 5">
            <a:extLst>
              <a:ext uri="{FF2B5EF4-FFF2-40B4-BE49-F238E27FC236}">
                <a16:creationId xmlns:a16="http://schemas.microsoft.com/office/drawing/2014/main" id="{C97653CD-554E-4DC6-A032-0D569E1D995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13443474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751E116C-FE45-4138-ABCA-80005F4D5D76}"/>
              </a:ext>
            </a:extLst>
          </p:cNvPr>
          <p:cNvSpPr/>
          <p:nvPr/>
        </p:nvSpPr>
        <p:spPr>
          <a:xfrm>
            <a:off x="2213646" y="1147778"/>
            <a:ext cx="7345287" cy="523220"/>
          </a:xfrm>
          <a:prstGeom prst="rect">
            <a:avLst/>
          </a:prstGeom>
        </p:spPr>
        <p:txBody>
          <a:bodyPr wrap="square">
            <a:spAutoFit/>
          </a:bodyPr>
          <a:lstStyle/>
          <a:p>
            <a:pPr algn="ctr"/>
            <a:r>
              <a:rPr lang="es-CO" sz="2800" b="1" dirty="0">
                <a:solidFill>
                  <a:srgbClr val="002060"/>
                </a:solidFill>
              </a:rPr>
              <a:t>“Comportamiento de NASES”</a:t>
            </a:r>
            <a:endParaRPr lang="es-ES" sz="2800" b="1" dirty="0">
              <a:solidFill>
                <a:srgbClr val="002060"/>
              </a:solidFill>
            </a:endParaRPr>
          </a:p>
        </p:txBody>
      </p:sp>
      <p:grpSp>
        <p:nvGrpSpPr>
          <p:cNvPr id="10" name="Grupo 9">
            <a:extLst>
              <a:ext uri="{FF2B5EF4-FFF2-40B4-BE49-F238E27FC236}">
                <a16:creationId xmlns:a16="http://schemas.microsoft.com/office/drawing/2014/main" id="{7F2646B2-B1A7-4DCA-B038-9716D5126B76}"/>
              </a:ext>
            </a:extLst>
          </p:cNvPr>
          <p:cNvGrpSpPr/>
          <p:nvPr/>
        </p:nvGrpSpPr>
        <p:grpSpPr>
          <a:xfrm>
            <a:off x="1722112" y="1962255"/>
            <a:ext cx="8256242" cy="4275650"/>
            <a:chOff x="1896650" y="2849417"/>
            <a:chExt cx="10113555" cy="2578434"/>
          </a:xfrm>
        </p:grpSpPr>
        <p:sp>
          <p:nvSpPr>
            <p:cNvPr id="11" name="Rectángulo 10">
              <a:extLst>
                <a:ext uri="{FF2B5EF4-FFF2-40B4-BE49-F238E27FC236}">
                  <a16:creationId xmlns:a16="http://schemas.microsoft.com/office/drawing/2014/main" id="{D0E51AF9-DDCB-4AE5-9209-FC75D212CD91}"/>
                </a:ext>
              </a:extLst>
            </p:cNvPr>
            <p:cNvSpPr/>
            <p:nvPr/>
          </p:nvSpPr>
          <p:spPr>
            <a:xfrm>
              <a:off x="2413287" y="2904531"/>
              <a:ext cx="8811303" cy="252332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2" name="CuadroTexto 11">
              <a:extLst>
                <a:ext uri="{FF2B5EF4-FFF2-40B4-BE49-F238E27FC236}">
                  <a16:creationId xmlns:a16="http://schemas.microsoft.com/office/drawing/2014/main" id="{63AB81A2-3A7D-43A7-944F-22C154565C25}"/>
                </a:ext>
              </a:extLst>
            </p:cNvPr>
            <p:cNvSpPr txBox="1"/>
            <p:nvPr/>
          </p:nvSpPr>
          <p:spPr>
            <a:xfrm>
              <a:off x="1896650" y="2849417"/>
              <a:ext cx="10113555" cy="2523320"/>
            </a:xfrm>
            <a:prstGeom prst="rect">
              <a:avLst/>
            </a:prstGeom>
          </p:spPr>
          <p:style>
            <a:lnRef idx="2">
              <a:schemeClr val="accent1"/>
            </a:lnRef>
            <a:fillRef idx="1">
              <a:schemeClr val="lt1"/>
            </a:fillRef>
            <a:effectRef idx="0">
              <a:schemeClr val="accent1"/>
            </a:effectRef>
            <a:fontRef idx="minor">
              <a:schemeClr val="dk1"/>
            </a:fontRef>
          </p:style>
          <p:txBody>
            <a:bodyPr spcFirstLastPara="0" vert="horz" wrap="square" lIns="80010" tIns="80010" rIns="80010" bIns="80010" numCol="1" spcCol="1270" anchor="t" anchorCtr="0">
              <a:noAutofit/>
            </a:bodyPr>
            <a:lstStyle/>
            <a:p>
              <a:pPr marL="257175" indent="-257175" algn="just" defTabSz="933450">
                <a:lnSpc>
                  <a:spcPct val="90000"/>
                </a:lnSpc>
                <a:spcBef>
                  <a:spcPct val="0"/>
                </a:spcBef>
                <a:spcAft>
                  <a:spcPct val="35000"/>
                </a:spcAft>
                <a:buFont typeface="Arial" panose="020B0604020202020204" pitchFamily="34" charset="0"/>
                <a:buChar char="•"/>
              </a:pPr>
              <a:r>
                <a:rPr lang="es-CO" sz="2000" dirty="0"/>
                <a:t>Permite tener los reemplazos de incapacidades y licencias de maternidad de manera oportuna.</a:t>
              </a:r>
            </a:p>
            <a:p>
              <a:pPr marL="257175" indent="-257175" algn="just" defTabSz="933450">
                <a:lnSpc>
                  <a:spcPct val="90000"/>
                </a:lnSpc>
                <a:spcBef>
                  <a:spcPct val="0"/>
                </a:spcBef>
                <a:spcAft>
                  <a:spcPct val="35000"/>
                </a:spcAft>
                <a:buFont typeface="Arial" panose="020B0604020202020204" pitchFamily="34" charset="0"/>
                <a:buChar char="•"/>
              </a:pPr>
              <a:r>
                <a:rPr lang="es-CO" sz="2000" dirty="0"/>
                <a:t>Respuesta oportuna a solicitudes en cuanto requerimientos de personal.</a:t>
              </a:r>
            </a:p>
            <a:p>
              <a:pPr marL="257175" indent="-257175" algn="just" defTabSz="933450">
                <a:lnSpc>
                  <a:spcPct val="90000"/>
                </a:lnSpc>
                <a:spcBef>
                  <a:spcPct val="0"/>
                </a:spcBef>
                <a:spcAft>
                  <a:spcPct val="35000"/>
                </a:spcAft>
                <a:buFont typeface="Arial" panose="020B0604020202020204" pitchFamily="34" charset="0"/>
                <a:buChar char="•"/>
              </a:pPr>
              <a:r>
                <a:rPr lang="es-CO" sz="2000" dirty="0"/>
                <a:t>Los procesos de selección han sido acertados cumpliendo con los perfiles establecidos por SAE. </a:t>
              </a:r>
            </a:p>
            <a:p>
              <a:pPr marL="257175" indent="-257175" algn="just" defTabSz="933450">
                <a:lnSpc>
                  <a:spcPct val="90000"/>
                </a:lnSpc>
                <a:spcBef>
                  <a:spcPct val="0"/>
                </a:spcBef>
                <a:spcAft>
                  <a:spcPct val="35000"/>
                </a:spcAft>
                <a:buFont typeface="Arial" panose="020B0604020202020204" pitchFamily="34" charset="0"/>
                <a:buChar char="•"/>
              </a:pPr>
              <a:r>
                <a:rPr lang="es-ES" sz="2000" dirty="0"/>
                <a:t>Los trabajadores en misión son los llamados a ocupar las vacantes de planta por su nivel de competencias y compromiso.</a:t>
              </a:r>
              <a:endParaRPr lang="es-CO" sz="2000" dirty="0"/>
            </a:p>
            <a:p>
              <a:pPr marL="257175" indent="-257175" algn="just" defTabSz="933450">
                <a:lnSpc>
                  <a:spcPct val="90000"/>
                </a:lnSpc>
                <a:spcBef>
                  <a:spcPct val="0"/>
                </a:spcBef>
                <a:spcAft>
                  <a:spcPct val="35000"/>
                </a:spcAft>
                <a:buFont typeface="Arial" panose="020B0604020202020204" pitchFamily="34" charset="0"/>
                <a:buChar char="•"/>
              </a:pPr>
              <a:r>
                <a:rPr lang="es-CO" sz="2000" dirty="0"/>
                <a:t>Han permitido a SAE cumplir con objetivos estratégicos a través de la contratación de personas para la ejecución de planes de choque.</a:t>
              </a:r>
            </a:p>
            <a:p>
              <a:pPr marL="257175" indent="-257175" algn="just" defTabSz="933450">
                <a:lnSpc>
                  <a:spcPct val="90000"/>
                </a:lnSpc>
                <a:spcBef>
                  <a:spcPct val="0"/>
                </a:spcBef>
                <a:spcAft>
                  <a:spcPct val="35000"/>
                </a:spcAft>
                <a:buFont typeface="Arial" panose="020B0604020202020204" pitchFamily="34" charset="0"/>
                <a:buChar char="•"/>
              </a:pPr>
              <a:r>
                <a:rPr lang="es-CO" sz="2000" dirty="0"/>
                <a:t>Apoyo en el seguimiento a las personas y acompañamiento en el desarrollo de planes como bienestar, seguridad y salud en el trabajo. </a:t>
              </a:r>
            </a:p>
          </p:txBody>
        </p:sp>
      </p:grpSp>
      <p:sp>
        <p:nvSpPr>
          <p:cNvPr id="14" name="Rectángulo 13">
            <a:extLst>
              <a:ext uri="{FF2B5EF4-FFF2-40B4-BE49-F238E27FC236}">
                <a16:creationId xmlns:a16="http://schemas.microsoft.com/office/drawing/2014/main" id="{4FD53105-CA5C-4CD5-B1ED-55BB52861A76}"/>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5" name="CuadroTexto 14">
            <a:extLst>
              <a:ext uri="{FF2B5EF4-FFF2-40B4-BE49-F238E27FC236}">
                <a16:creationId xmlns:a16="http://schemas.microsoft.com/office/drawing/2014/main" id="{39A1D098-64A6-4A1D-A3EF-D0810352F68E}"/>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Talento Humano</a:t>
            </a:r>
          </a:p>
        </p:txBody>
      </p:sp>
      <p:pic>
        <p:nvPicPr>
          <p:cNvPr id="16" name="Imagen 7">
            <a:extLst>
              <a:ext uri="{FF2B5EF4-FFF2-40B4-BE49-F238E27FC236}">
                <a16:creationId xmlns:a16="http://schemas.microsoft.com/office/drawing/2014/main" id="{D3D22ED4-47A8-4923-8197-3A3F29FB77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7" name="Imagen 5">
            <a:extLst>
              <a:ext uri="{FF2B5EF4-FFF2-40B4-BE49-F238E27FC236}">
                <a16:creationId xmlns:a16="http://schemas.microsoft.com/office/drawing/2014/main" id="{29DA1F37-4A7A-4516-9EFD-A1717FDB34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37054103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862DE2FE-DD36-4D9F-BAC6-B652934725DA}"/>
              </a:ext>
            </a:extLst>
          </p:cNvPr>
          <p:cNvSpPr txBox="1"/>
          <p:nvPr/>
        </p:nvSpPr>
        <p:spPr>
          <a:xfrm>
            <a:off x="2481261" y="1995041"/>
            <a:ext cx="7216775" cy="3046988"/>
          </a:xfrm>
          <a:prstGeom prst="rect">
            <a:avLst/>
          </a:prstGeom>
          <a:noFill/>
        </p:spPr>
        <p:txBody>
          <a:bodyPr>
            <a:spAutoFit/>
          </a:bodyPr>
          <a:lstStyle/>
          <a:p>
            <a:pPr algn="ctr">
              <a:defRPr/>
            </a:pPr>
            <a:r>
              <a:rPr lang="es-CO" sz="4800" b="1" dirty="0">
                <a:solidFill>
                  <a:srgbClr val="002060"/>
                </a:solidFill>
              </a:rPr>
              <a:t>d. Autorización Adición y Prórroga Contrato Operación Logística de  Desalojos</a:t>
            </a:r>
            <a:endParaRPr lang="es-ES" sz="4800" b="1" dirty="0">
              <a:solidFill>
                <a:srgbClr val="002060"/>
              </a:solidFill>
            </a:endParaRPr>
          </a:p>
        </p:txBody>
      </p:sp>
      <p:sp>
        <p:nvSpPr>
          <p:cNvPr id="8" name="Rectángulo 7">
            <a:extLst>
              <a:ext uri="{FF2B5EF4-FFF2-40B4-BE49-F238E27FC236}">
                <a16:creationId xmlns:a16="http://schemas.microsoft.com/office/drawing/2014/main" id="{737E2B14-F8DB-4191-82B8-B76DEE9CF08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0" name="CuadroTexto 9">
            <a:extLst>
              <a:ext uri="{FF2B5EF4-FFF2-40B4-BE49-F238E27FC236}">
                <a16:creationId xmlns:a16="http://schemas.microsoft.com/office/drawing/2014/main" id="{E6D5E68C-E402-4055-9AA9-DBE5F4936B7B}"/>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pic>
        <p:nvPicPr>
          <p:cNvPr id="11" name="Imagen 7">
            <a:extLst>
              <a:ext uri="{FF2B5EF4-FFF2-40B4-BE49-F238E27FC236}">
                <a16:creationId xmlns:a16="http://schemas.microsoft.com/office/drawing/2014/main" id="{7FE2BC9A-6CFF-43F2-8EF5-DCE6A7E7D7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2" name="Imagen 5">
            <a:extLst>
              <a:ext uri="{FF2B5EF4-FFF2-40B4-BE49-F238E27FC236}">
                <a16:creationId xmlns:a16="http://schemas.microsoft.com/office/drawing/2014/main" id="{0FF56703-0C13-4ACF-A35F-3AA2E011DD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37065432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65286" y="1462367"/>
            <a:ext cx="11621913" cy="4524315"/>
          </a:xfrm>
          <a:prstGeom prst="rect">
            <a:avLst/>
          </a:prstGeom>
          <a:noFill/>
        </p:spPr>
        <p:txBody>
          <a:bodyPr wrap="square" rtlCol="0">
            <a:spAutoFit/>
          </a:bodyPr>
          <a:lstStyle/>
          <a:p>
            <a:pPr algn="just"/>
            <a:r>
              <a:rPr lang="es-ES" b="1" dirty="0">
                <a:latin typeface="Arial Narrow" pitchFamily="34" charset="0"/>
              </a:rPr>
              <a:t>Objeto:  </a:t>
            </a:r>
            <a:r>
              <a:rPr lang="es-ES" dirty="0">
                <a:latin typeface="Arial Narrow" pitchFamily="34" charset="0"/>
              </a:rPr>
              <a:t>Contratar la prestación de servicios de logística integral necesarios para la realización de diligencias de desalojo que sean requeridas por la Sociedad de Activos Especiales S.A.S, para el cumplimiento de sus funciones, de conformidad con los pliegos de condiciones del Concurso Público N°5 de 2018 en cada una de las 4 Gerencias Regionales de la entidad.</a:t>
            </a:r>
          </a:p>
          <a:p>
            <a:pPr algn="just"/>
            <a:endParaRPr lang="es-ES" dirty="0">
              <a:latin typeface="Arial Narrow" pitchFamily="34" charset="0"/>
            </a:endParaRPr>
          </a:p>
          <a:p>
            <a:pPr algn="just"/>
            <a:r>
              <a:rPr lang="es-CO" b="1" dirty="0">
                <a:latin typeface="Arial Narrow" pitchFamily="34" charset="0"/>
              </a:rPr>
              <a:t>Alcance del Objeto: </a:t>
            </a:r>
            <a:r>
              <a:rPr lang="es-CO" dirty="0">
                <a:latin typeface="Arial Narrow" pitchFamily="34" charset="0"/>
              </a:rPr>
              <a:t>Prestación del servicio de operación logística integral a nivel nacional de acuerdo a la zona. La prestación del servicio de logística integral de desalojo conlleva los siguientes servicios: Transporte. Recepción, embalaje, almacenamiento temporal, gestión y control de inventarios. Servicio personal de cargue y descargue de bienes. Servicio de desmonte de estructuras, Servicio de cerrajero, Servicio de alimentación e hidratación Servicios logísticos complementarios y adquisición de otros bienes necesarios para la diligencia.</a:t>
            </a:r>
          </a:p>
          <a:p>
            <a:pPr algn="just"/>
            <a:endParaRPr lang="es-CO" dirty="0">
              <a:latin typeface="Arial Narrow" pitchFamily="34" charset="0"/>
            </a:endParaRPr>
          </a:p>
          <a:p>
            <a:pPr algn="just"/>
            <a:r>
              <a:rPr lang="es-ES" dirty="0">
                <a:latin typeface="Arial Narrow" pitchFamily="34" charset="0"/>
              </a:rPr>
              <a:t>Se consideran servicios logísticos complementarios, todos los servicios especializados que requiera la entidad de forma eventual durante la ejecución del contrato para la </a:t>
            </a:r>
            <a:r>
              <a:rPr lang="es-ES" b="1" dirty="0">
                <a:latin typeface="Arial Narrow" pitchFamily="34" charset="0"/>
              </a:rPr>
              <a:t>recepción, operación, conservación, almacenamiento, transporte y disposición de bienes</a:t>
            </a:r>
            <a:r>
              <a:rPr lang="es-ES" dirty="0">
                <a:latin typeface="Arial Narrow" pitchFamily="34" charset="0"/>
              </a:rPr>
              <a:t>, de acuerdo con las especiales características de los muebles que se puedan encontrar dentro de los  inmuebles a desalojar o de las condiciones de la operación logística necesaria para llevar a cabo el desalojo, las cuales se podrán detallar solo al momento de recibir la información puntual sobre cada uno de los bienes y los requerimientos técnicos para su recuperación, a así como la adquisición de elementos especiales que sean necesarios para la operación.</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4" name="CuadroTexto 13">
            <a:extLst>
              <a:ext uri="{FF2B5EF4-FFF2-40B4-BE49-F238E27FC236}">
                <a16:creationId xmlns:a16="http://schemas.microsoft.com/office/drawing/2014/main" id="{E7F7DFC4-17FB-4281-97CA-8D870C6CAD5B}"/>
              </a:ext>
            </a:extLst>
          </p:cNvPr>
          <p:cNvSpPr txBox="1"/>
          <p:nvPr/>
        </p:nvSpPr>
        <p:spPr>
          <a:xfrm>
            <a:off x="4212320" y="400628"/>
            <a:ext cx="2509854" cy="523220"/>
          </a:xfrm>
          <a:prstGeom prst="rect">
            <a:avLst/>
          </a:prstGeom>
          <a:noFill/>
        </p:spPr>
        <p:txBody>
          <a:bodyPr wrap="none" rtlCol="0">
            <a:spAutoFit/>
          </a:bodyPr>
          <a:lstStyle/>
          <a:p>
            <a:r>
              <a:rPr lang="es-ES_tradnl" sz="2800" b="1" dirty="0">
                <a:solidFill>
                  <a:srgbClr val="002060"/>
                </a:solidFill>
              </a:rPr>
              <a:t>ANTECEDENTES</a:t>
            </a:r>
            <a:endParaRPr lang="es-CO" sz="2800" b="1" dirty="0">
              <a:solidFill>
                <a:srgbClr val="002060"/>
              </a:solidFill>
            </a:endParaRPr>
          </a:p>
        </p:txBody>
      </p:sp>
      <p:sp>
        <p:nvSpPr>
          <p:cNvPr id="15" name="Rectángulo 14">
            <a:extLst>
              <a:ext uri="{FF2B5EF4-FFF2-40B4-BE49-F238E27FC236}">
                <a16:creationId xmlns:a16="http://schemas.microsoft.com/office/drawing/2014/main" id="{D85651D1-8BC8-4C2A-8B99-38E581E56310}"/>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6" name="CuadroTexto 15">
            <a:extLst>
              <a:ext uri="{FF2B5EF4-FFF2-40B4-BE49-F238E27FC236}">
                <a16:creationId xmlns:a16="http://schemas.microsoft.com/office/drawing/2014/main" id="{A9FD5074-E65A-4390-825C-74EF1542B148}"/>
              </a:ext>
            </a:extLst>
          </p:cNvPr>
          <p:cNvSpPr txBox="1"/>
          <p:nvPr/>
        </p:nvSpPr>
        <p:spPr>
          <a:xfrm>
            <a:off x="8764541" y="653669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Inmuebles </a:t>
            </a:r>
          </a:p>
        </p:txBody>
      </p:sp>
    </p:spTree>
    <p:extLst>
      <p:ext uri="{BB962C8B-B14F-4D97-AF65-F5344CB8AC3E}">
        <p14:creationId xmlns:p14="http://schemas.microsoft.com/office/powerpoint/2010/main" val="28611412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Rectángulo 5">
            <a:extLst>
              <a:ext uri="{FF2B5EF4-FFF2-40B4-BE49-F238E27FC236}">
                <a16:creationId xmlns:a16="http://schemas.microsoft.com/office/drawing/2014/main" id="{6C6972A1-DB09-4D54-8162-2F5A1B254716}"/>
              </a:ext>
            </a:extLst>
          </p:cNvPr>
          <p:cNvSpPr/>
          <p:nvPr/>
        </p:nvSpPr>
        <p:spPr>
          <a:xfrm>
            <a:off x="6681624" y="1209195"/>
            <a:ext cx="3362180" cy="830997"/>
          </a:xfrm>
          <a:prstGeom prst="rect">
            <a:avLst/>
          </a:prstGeom>
          <a:noFill/>
        </p:spPr>
        <p:txBody>
          <a:bodyPr wrap="square" lIns="91440" tIns="45720" rIns="91440" bIns="45720">
            <a:spAutoFit/>
          </a:bodyPr>
          <a:lstStyle/>
          <a:p>
            <a:pPr algn="ctr"/>
            <a:r>
              <a:rPr lang="es-ES" sz="1600" b="1" cap="none" spc="0" dirty="0">
                <a:ln w="0"/>
                <a:solidFill>
                  <a:srgbClr val="293166"/>
                </a:solidFill>
                <a:effectLst>
                  <a:outerShdw blurRad="38100" dist="25400" dir="5400000" algn="ctr" rotWithShape="0">
                    <a:srgbClr val="6E747A">
                      <a:alpha val="43000"/>
                    </a:srgbClr>
                  </a:outerShdw>
                </a:effectLst>
              </a:rPr>
              <a:t>Contrato No. 042 de 2018</a:t>
            </a:r>
          </a:p>
          <a:p>
            <a:pPr algn="ctr"/>
            <a:r>
              <a:rPr lang="es-ES" sz="1600" b="1" dirty="0">
                <a:ln w="0"/>
                <a:solidFill>
                  <a:srgbClr val="293166"/>
                </a:solidFill>
                <a:effectLst>
                  <a:outerShdw blurRad="38100" dist="25400" dir="5400000" algn="ctr" rotWithShape="0">
                    <a:srgbClr val="6E747A">
                      <a:alpha val="43000"/>
                    </a:srgbClr>
                  </a:outerShdw>
                </a:effectLst>
              </a:rPr>
              <a:t>Gerencia Regional Suroccidente</a:t>
            </a:r>
          </a:p>
          <a:p>
            <a:pPr algn="ctr"/>
            <a:r>
              <a:rPr lang="es-ES" sz="1600" b="1" cap="none" spc="0" dirty="0">
                <a:ln w="0"/>
                <a:solidFill>
                  <a:srgbClr val="293166"/>
                </a:solidFill>
                <a:effectLst>
                  <a:outerShdw blurRad="38100" dist="25400" dir="5400000" algn="ctr" rotWithShape="0">
                    <a:srgbClr val="6E747A">
                      <a:alpha val="43000"/>
                    </a:srgbClr>
                  </a:outerShdw>
                </a:effectLst>
              </a:rPr>
              <a:t>Camarca Sol</a:t>
            </a:r>
            <a:r>
              <a:rPr lang="es-ES" sz="1600" b="1" dirty="0">
                <a:ln w="0"/>
                <a:solidFill>
                  <a:srgbClr val="293166"/>
                </a:solidFill>
                <a:effectLst>
                  <a:outerShdw blurRad="38100" dist="25400" dir="5400000" algn="ctr" rotWithShape="0">
                    <a:srgbClr val="6E747A">
                      <a:alpha val="43000"/>
                    </a:srgbClr>
                  </a:outerShdw>
                </a:effectLst>
              </a:rPr>
              <a:t>uciones </a:t>
            </a:r>
            <a:r>
              <a:rPr lang="es-ES" sz="1600" b="1" dirty="0" err="1">
                <a:ln w="0"/>
                <a:solidFill>
                  <a:srgbClr val="293166"/>
                </a:solidFill>
                <a:effectLst>
                  <a:outerShdw blurRad="38100" dist="25400" dir="5400000" algn="ctr" rotWithShape="0">
                    <a:srgbClr val="6E747A">
                      <a:alpha val="43000"/>
                    </a:srgbClr>
                  </a:outerShdw>
                </a:effectLst>
              </a:rPr>
              <a:t>Logisticas</a:t>
            </a:r>
            <a:endParaRPr lang="es-ES" sz="1600" b="1" cap="none" spc="0" dirty="0">
              <a:ln w="0"/>
              <a:solidFill>
                <a:srgbClr val="293166"/>
              </a:solidFill>
              <a:effectLst>
                <a:outerShdw blurRad="38100" dist="25400" dir="5400000" algn="ctr" rotWithShape="0">
                  <a:srgbClr val="6E747A">
                    <a:alpha val="43000"/>
                  </a:srgbClr>
                </a:outerShdw>
              </a:effectLst>
            </a:endParaRPr>
          </a:p>
        </p:txBody>
      </p:sp>
      <p:sp>
        <p:nvSpPr>
          <p:cNvPr id="8" name="Rectángulo 7">
            <a:extLst>
              <a:ext uri="{FF2B5EF4-FFF2-40B4-BE49-F238E27FC236}">
                <a16:creationId xmlns:a16="http://schemas.microsoft.com/office/drawing/2014/main" id="{4C5D086C-6101-4907-A880-0ADEAF76AFD8}"/>
              </a:ext>
            </a:extLst>
          </p:cNvPr>
          <p:cNvSpPr/>
          <p:nvPr/>
        </p:nvSpPr>
        <p:spPr>
          <a:xfrm>
            <a:off x="6681624" y="3593508"/>
            <a:ext cx="3362180" cy="830997"/>
          </a:xfrm>
          <a:prstGeom prst="rect">
            <a:avLst/>
          </a:prstGeom>
          <a:noFill/>
        </p:spPr>
        <p:txBody>
          <a:bodyPr wrap="square" lIns="91440" tIns="45720" rIns="91440" bIns="45720">
            <a:spAutoFit/>
          </a:bodyPr>
          <a:lstStyle/>
          <a:p>
            <a:pPr algn="ctr"/>
            <a:r>
              <a:rPr lang="es-ES" sz="1600" b="1" cap="none" spc="0" dirty="0">
                <a:ln w="0"/>
                <a:solidFill>
                  <a:srgbClr val="293166"/>
                </a:solidFill>
                <a:effectLst>
                  <a:outerShdw blurRad="38100" dist="25400" dir="5400000" algn="ctr" rotWithShape="0">
                    <a:srgbClr val="6E747A">
                      <a:alpha val="43000"/>
                    </a:srgbClr>
                  </a:outerShdw>
                </a:effectLst>
              </a:rPr>
              <a:t>Contrato No. 044 de 2018</a:t>
            </a:r>
          </a:p>
          <a:p>
            <a:pPr algn="ctr"/>
            <a:r>
              <a:rPr lang="es-ES" sz="1600" b="1" dirty="0">
                <a:ln w="0"/>
                <a:solidFill>
                  <a:srgbClr val="293166"/>
                </a:solidFill>
                <a:effectLst>
                  <a:outerShdw blurRad="38100" dist="25400" dir="5400000" algn="ctr" rotWithShape="0">
                    <a:srgbClr val="6E747A">
                      <a:alpha val="43000"/>
                    </a:srgbClr>
                  </a:outerShdw>
                </a:effectLst>
              </a:rPr>
              <a:t>Gerencia Regional Norte</a:t>
            </a:r>
          </a:p>
          <a:p>
            <a:pPr algn="ctr"/>
            <a:r>
              <a:rPr lang="es-ES" sz="1600" b="1" cap="none" spc="0" dirty="0">
                <a:ln w="0"/>
                <a:solidFill>
                  <a:srgbClr val="293166"/>
                </a:solidFill>
                <a:effectLst>
                  <a:outerShdw blurRad="38100" dist="25400" dir="5400000" algn="ctr" rotWithShape="0">
                    <a:srgbClr val="6E747A">
                      <a:alpha val="43000"/>
                    </a:srgbClr>
                  </a:outerShdw>
                </a:effectLst>
              </a:rPr>
              <a:t>Aseos y Servicios Integrales</a:t>
            </a:r>
          </a:p>
        </p:txBody>
      </p:sp>
      <p:sp>
        <p:nvSpPr>
          <p:cNvPr id="9" name="Rectángulo 8">
            <a:extLst>
              <a:ext uri="{FF2B5EF4-FFF2-40B4-BE49-F238E27FC236}">
                <a16:creationId xmlns:a16="http://schemas.microsoft.com/office/drawing/2014/main" id="{F333C17C-9890-4B32-9889-5FEEBC0FDB19}"/>
              </a:ext>
            </a:extLst>
          </p:cNvPr>
          <p:cNvSpPr/>
          <p:nvPr/>
        </p:nvSpPr>
        <p:spPr>
          <a:xfrm>
            <a:off x="2041810" y="3571412"/>
            <a:ext cx="3362180" cy="830997"/>
          </a:xfrm>
          <a:prstGeom prst="rect">
            <a:avLst/>
          </a:prstGeom>
          <a:noFill/>
        </p:spPr>
        <p:txBody>
          <a:bodyPr wrap="square" lIns="91440" tIns="45720" rIns="91440" bIns="45720">
            <a:spAutoFit/>
          </a:bodyPr>
          <a:lstStyle/>
          <a:p>
            <a:pPr algn="ctr"/>
            <a:r>
              <a:rPr lang="es-ES" sz="1600" b="1" cap="none" spc="0" dirty="0">
                <a:ln w="0"/>
                <a:solidFill>
                  <a:srgbClr val="293166"/>
                </a:solidFill>
                <a:effectLst>
                  <a:outerShdw blurRad="38100" dist="25400" dir="5400000" algn="ctr" rotWithShape="0">
                    <a:srgbClr val="6E747A">
                      <a:alpha val="43000"/>
                    </a:srgbClr>
                  </a:outerShdw>
                </a:effectLst>
              </a:rPr>
              <a:t>Contrato No. 043 de 2018</a:t>
            </a:r>
          </a:p>
          <a:p>
            <a:pPr algn="ctr"/>
            <a:r>
              <a:rPr lang="es-ES" sz="1600" b="1" dirty="0">
                <a:ln w="0"/>
                <a:solidFill>
                  <a:srgbClr val="293166"/>
                </a:solidFill>
                <a:effectLst>
                  <a:outerShdw blurRad="38100" dist="25400" dir="5400000" algn="ctr" rotWithShape="0">
                    <a:srgbClr val="6E747A">
                      <a:alpha val="43000"/>
                    </a:srgbClr>
                  </a:outerShdw>
                </a:effectLst>
              </a:rPr>
              <a:t>Gerencia Regional  Centro Oriente</a:t>
            </a:r>
          </a:p>
          <a:p>
            <a:pPr algn="ctr"/>
            <a:r>
              <a:rPr lang="es-ES" sz="1600" b="1" cap="none" spc="0" dirty="0" err="1">
                <a:ln w="0"/>
                <a:solidFill>
                  <a:srgbClr val="293166"/>
                </a:solidFill>
                <a:effectLst>
                  <a:outerShdw blurRad="38100" dist="25400" dir="5400000" algn="ctr" rotWithShape="0">
                    <a:srgbClr val="6E747A">
                      <a:alpha val="43000"/>
                    </a:srgbClr>
                  </a:outerShdw>
                </a:effectLst>
              </a:rPr>
              <a:t>Serviespeciales</a:t>
            </a:r>
            <a:endParaRPr lang="es-ES" sz="1600" b="1" cap="none" spc="0" dirty="0">
              <a:ln w="0"/>
              <a:solidFill>
                <a:srgbClr val="293166"/>
              </a:solidFill>
              <a:effectLst>
                <a:outerShdw blurRad="38100" dist="25400" dir="5400000" algn="ctr" rotWithShape="0">
                  <a:srgbClr val="6E747A">
                    <a:alpha val="43000"/>
                  </a:srgbClr>
                </a:outerShdw>
              </a:effectLst>
            </a:endParaRPr>
          </a:p>
        </p:txBody>
      </p:sp>
      <p:sp>
        <p:nvSpPr>
          <p:cNvPr id="10" name="Rectángulo 9">
            <a:extLst>
              <a:ext uri="{FF2B5EF4-FFF2-40B4-BE49-F238E27FC236}">
                <a16:creationId xmlns:a16="http://schemas.microsoft.com/office/drawing/2014/main" id="{EFF329EC-8EA3-4318-BA49-F4567931C3A6}"/>
              </a:ext>
            </a:extLst>
          </p:cNvPr>
          <p:cNvSpPr/>
          <p:nvPr/>
        </p:nvSpPr>
        <p:spPr>
          <a:xfrm>
            <a:off x="2041809" y="1143063"/>
            <a:ext cx="3362181" cy="830997"/>
          </a:xfrm>
          <a:prstGeom prst="rect">
            <a:avLst/>
          </a:prstGeom>
          <a:noFill/>
        </p:spPr>
        <p:txBody>
          <a:bodyPr wrap="square" lIns="91440" tIns="45720" rIns="91440" bIns="45720">
            <a:spAutoFit/>
          </a:bodyPr>
          <a:lstStyle/>
          <a:p>
            <a:pPr algn="ctr"/>
            <a:r>
              <a:rPr lang="es-ES" sz="1600" b="1" cap="none" spc="0" dirty="0">
                <a:ln w="0"/>
                <a:solidFill>
                  <a:srgbClr val="293166"/>
                </a:solidFill>
                <a:effectLst>
                  <a:outerShdw blurRad="38100" dist="25400" dir="5400000" algn="ctr" rotWithShape="0">
                    <a:srgbClr val="6E747A">
                      <a:alpha val="43000"/>
                    </a:srgbClr>
                  </a:outerShdw>
                </a:effectLst>
              </a:rPr>
              <a:t>Contrato No. 040 de 2018</a:t>
            </a:r>
          </a:p>
          <a:p>
            <a:pPr algn="ctr"/>
            <a:r>
              <a:rPr lang="es-ES" sz="1600" b="1" dirty="0">
                <a:ln w="0"/>
                <a:solidFill>
                  <a:srgbClr val="293166"/>
                </a:solidFill>
                <a:effectLst>
                  <a:outerShdw blurRad="38100" dist="25400" dir="5400000" algn="ctr" rotWithShape="0">
                    <a:srgbClr val="6E747A">
                      <a:alpha val="43000"/>
                    </a:srgbClr>
                  </a:outerShdw>
                </a:effectLst>
              </a:rPr>
              <a:t>Gerencia Regional Occidente</a:t>
            </a:r>
          </a:p>
          <a:p>
            <a:pPr algn="ctr"/>
            <a:r>
              <a:rPr lang="es-ES" sz="1600" b="1" cap="none" spc="0" dirty="0">
                <a:ln w="0"/>
                <a:solidFill>
                  <a:srgbClr val="293166"/>
                </a:solidFill>
                <a:effectLst>
                  <a:outerShdw blurRad="38100" dist="25400" dir="5400000" algn="ctr" rotWithShape="0">
                    <a:srgbClr val="6E747A">
                      <a:alpha val="43000"/>
                    </a:srgbClr>
                  </a:outerShdw>
                </a:effectLst>
              </a:rPr>
              <a:t>Transporte</a:t>
            </a:r>
            <a:r>
              <a:rPr lang="es-ES" sz="1600" b="1" dirty="0">
                <a:ln w="0"/>
                <a:solidFill>
                  <a:srgbClr val="293166"/>
                </a:solidFill>
                <a:effectLst>
                  <a:outerShdw blurRad="38100" dist="25400" dir="5400000" algn="ctr" rotWithShape="0">
                    <a:srgbClr val="6E747A">
                      <a:alpha val="43000"/>
                    </a:srgbClr>
                  </a:outerShdw>
                </a:effectLst>
              </a:rPr>
              <a:t>s y Mudanzas Chico SAS</a:t>
            </a:r>
            <a:endParaRPr lang="es-ES" sz="1600" b="1" cap="none" spc="0" dirty="0">
              <a:ln w="0"/>
              <a:solidFill>
                <a:srgbClr val="293166"/>
              </a:solidFill>
              <a:effectLst>
                <a:outerShdw blurRad="38100" dist="25400" dir="5400000" algn="ctr" rotWithShape="0">
                  <a:srgbClr val="6E747A">
                    <a:alpha val="43000"/>
                  </a:srgbClr>
                </a:outerShdw>
              </a:effectLst>
            </a:endParaRPr>
          </a:p>
        </p:txBody>
      </p:sp>
      <p:graphicFrame>
        <p:nvGraphicFramePr>
          <p:cNvPr id="2" name="Tabla 1">
            <a:extLst>
              <a:ext uri="{FF2B5EF4-FFF2-40B4-BE49-F238E27FC236}">
                <a16:creationId xmlns:a16="http://schemas.microsoft.com/office/drawing/2014/main" id="{026425DB-3916-4CD5-BD6E-AF0E3101D2DF}"/>
              </a:ext>
            </a:extLst>
          </p:cNvPr>
          <p:cNvGraphicFramePr>
            <a:graphicFrameLocks noGrp="1"/>
          </p:cNvGraphicFramePr>
          <p:nvPr/>
        </p:nvGraphicFramePr>
        <p:xfrm>
          <a:off x="2041810" y="2112737"/>
          <a:ext cx="3382058" cy="1356287"/>
        </p:xfrm>
        <a:graphic>
          <a:graphicData uri="http://schemas.openxmlformats.org/drawingml/2006/table">
            <a:tbl>
              <a:tblPr firstRow="1" firstCol="1" bandRow="1">
                <a:tableStyleId>{5940675A-B579-460E-94D1-54222C63F5DA}</a:tableStyleId>
              </a:tblPr>
              <a:tblGrid>
                <a:gridCol w="1535485">
                  <a:extLst>
                    <a:ext uri="{9D8B030D-6E8A-4147-A177-3AD203B41FA5}">
                      <a16:colId xmlns:a16="http://schemas.microsoft.com/office/drawing/2014/main" val="2447379267"/>
                    </a:ext>
                  </a:extLst>
                </a:gridCol>
                <a:gridCol w="1846573">
                  <a:extLst>
                    <a:ext uri="{9D8B030D-6E8A-4147-A177-3AD203B41FA5}">
                      <a16:colId xmlns:a16="http://schemas.microsoft.com/office/drawing/2014/main" val="863341414"/>
                    </a:ext>
                  </a:extLst>
                </a:gridCol>
              </a:tblGrid>
              <a:tr h="463349">
                <a:tc>
                  <a:txBody>
                    <a:bodyPr/>
                    <a:lstStyle/>
                    <a:p>
                      <a:pPr algn="ctr">
                        <a:lnSpc>
                          <a:spcPct val="107000"/>
                        </a:lnSpc>
                        <a:spcAft>
                          <a:spcPts val="0"/>
                        </a:spcAft>
                      </a:pPr>
                      <a:r>
                        <a:rPr lang="es-CO" sz="1400" b="1" dirty="0">
                          <a:effectLst/>
                        </a:rPr>
                        <a:t>FECHA DEL CONTRATO</a:t>
                      </a:r>
                      <a:endParaRPr lang="es-C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400" dirty="0">
                          <a:effectLst/>
                          <a:latin typeface="Calibri" panose="020F0502020204030204" pitchFamily="34" charset="0"/>
                          <a:cs typeface="Times New Roman" panose="02020603050405020304" pitchFamily="18" charset="0"/>
                        </a:rPr>
                        <a:t>24 de julio de 2018</a:t>
                      </a:r>
                      <a:endParaRPr lang="es-CO" sz="1400" dirty="0">
                        <a:effectLst/>
                      </a:endParaRPr>
                    </a:p>
                  </a:txBody>
                  <a:tcPr marL="68580" marR="68580" marT="0" marB="0" anchor="ctr"/>
                </a:tc>
                <a:extLst>
                  <a:ext uri="{0D108BD9-81ED-4DB2-BD59-A6C34878D82A}">
                    <a16:rowId xmlns:a16="http://schemas.microsoft.com/office/drawing/2014/main" val="590680399"/>
                  </a:ext>
                </a:extLst>
              </a:tr>
              <a:tr h="304218">
                <a:tc>
                  <a:txBody>
                    <a:bodyPr/>
                    <a:lstStyle/>
                    <a:p>
                      <a:pPr algn="ctr">
                        <a:lnSpc>
                          <a:spcPct val="107000"/>
                        </a:lnSpc>
                        <a:spcAft>
                          <a:spcPts val="0"/>
                        </a:spcAft>
                      </a:pPr>
                      <a:r>
                        <a:rPr lang="es-ES" sz="1400" b="1" dirty="0">
                          <a:effectLst/>
                          <a:latin typeface="Calibri" panose="020F0502020204030204" pitchFamily="34" charset="0"/>
                          <a:ea typeface="Calibri" panose="020F0502020204030204" pitchFamily="34" charset="0"/>
                          <a:cs typeface="Times New Roman" panose="02020603050405020304" pitchFamily="18" charset="0"/>
                        </a:rPr>
                        <a:t>FECHA FINAL DEL CONTRATO</a:t>
                      </a:r>
                      <a:endParaRPr lang="es-C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ES" sz="1400" dirty="0">
                          <a:effectLst/>
                          <a:latin typeface="Calibri" panose="020F0502020204030204" pitchFamily="34" charset="0"/>
                          <a:ea typeface="Calibri" panose="020F0502020204030204" pitchFamily="34" charset="0"/>
                          <a:cs typeface="Times New Roman" panose="02020603050405020304" pitchFamily="18" charset="0"/>
                        </a:rPr>
                        <a:t>13 de agosto de 2020</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389130570"/>
                  </a:ext>
                </a:extLst>
              </a:tr>
              <a:tr h="436809">
                <a:tc>
                  <a:txBody>
                    <a:bodyPr/>
                    <a:lstStyle/>
                    <a:p>
                      <a:pPr algn="ctr">
                        <a:lnSpc>
                          <a:spcPct val="107000"/>
                        </a:lnSpc>
                        <a:spcAft>
                          <a:spcPts val="0"/>
                        </a:spcAft>
                      </a:pPr>
                      <a:r>
                        <a:rPr lang="es-CO" sz="1400" b="1" dirty="0">
                          <a:effectLst/>
                        </a:rPr>
                        <a:t>VALOR DEL CONTRATO</a:t>
                      </a:r>
                      <a:endParaRPr lang="es-C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400" dirty="0">
                          <a:effectLst/>
                        </a:rPr>
                        <a:t>$ 1.000.000.000</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303288394"/>
                  </a:ext>
                </a:extLst>
              </a:tr>
            </a:tbl>
          </a:graphicData>
        </a:graphic>
      </p:graphicFrame>
      <p:graphicFrame>
        <p:nvGraphicFramePr>
          <p:cNvPr id="3" name="Tabla 2">
            <a:extLst>
              <a:ext uri="{FF2B5EF4-FFF2-40B4-BE49-F238E27FC236}">
                <a16:creationId xmlns:a16="http://schemas.microsoft.com/office/drawing/2014/main" id="{C83E7420-0B1D-4497-9686-BE23AE8CA549}"/>
              </a:ext>
            </a:extLst>
          </p:cNvPr>
          <p:cNvGraphicFramePr>
            <a:graphicFrameLocks noGrp="1"/>
          </p:cNvGraphicFramePr>
          <p:nvPr/>
        </p:nvGraphicFramePr>
        <p:xfrm>
          <a:off x="6681624" y="2091350"/>
          <a:ext cx="3362180" cy="1356287"/>
        </p:xfrm>
        <a:graphic>
          <a:graphicData uri="http://schemas.openxmlformats.org/drawingml/2006/table">
            <a:tbl>
              <a:tblPr firstRow="1" firstCol="1" bandRow="1">
                <a:tableStyleId>{5940675A-B579-460E-94D1-54222C63F5DA}</a:tableStyleId>
              </a:tblPr>
              <a:tblGrid>
                <a:gridCol w="1519310">
                  <a:extLst>
                    <a:ext uri="{9D8B030D-6E8A-4147-A177-3AD203B41FA5}">
                      <a16:colId xmlns:a16="http://schemas.microsoft.com/office/drawing/2014/main" val="449979724"/>
                    </a:ext>
                  </a:extLst>
                </a:gridCol>
                <a:gridCol w="1842870">
                  <a:extLst>
                    <a:ext uri="{9D8B030D-6E8A-4147-A177-3AD203B41FA5}">
                      <a16:colId xmlns:a16="http://schemas.microsoft.com/office/drawing/2014/main" val="123021880"/>
                    </a:ext>
                  </a:extLst>
                </a:gridCol>
              </a:tblGrid>
              <a:tr h="463349">
                <a:tc>
                  <a:txBody>
                    <a:bodyPr/>
                    <a:lstStyle/>
                    <a:p>
                      <a:pPr algn="ctr">
                        <a:lnSpc>
                          <a:spcPct val="107000"/>
                        </a:lnSpc>
                        <a:spcAft>
                          <a:spcPts val="0"/>
                        </a:spcAft>
                      </a:pPr>
                      <a:r>
                        <a:rPr lang="es-CO" sz="1400" b="1" dirty="0">
                          <a:effectLst/>
                        </a:rPr>
                        <a:t>FECHA DEL CONTRATO</a:t>
                      </a:r>
                      <a:endParaRPr lang="es-C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400" dirty="0">
                          <a:effectLst/>
                        </a:rPr>
                        <a:t>25 de Julio de 2018</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741305795"/>
                  </a:ext>
                </a:extLst>
              </a:tr>
              <a:tr h="304218">
                <a:tc>
                  <a:txBody>
                    <a:bodyPr/>
                    <a:lstStyle/>
                    <a:p>
                      <a:pPr algn="ctr">
                        <a:lnSpc>
                          <a:spcPct val="107000"/>
                        </a:lnSpc>
                        <a:spcAft>
                          <a:spcPts val="0"/>
                        </a:spcAft>
                      </a:pPr>
                      <a:r>
                        <a:rPr lang="es-ES" sz="1400" b="1" dirty="0">
                          <a:effectLst/>
                          <a:latin typeface="Calibri" panose="020F0502020204030204" pitchFamily="34" charset="0"/>
                          <a:ea typeface="Calibri" panose="020F0502020204030204" pitchFamily="34" charset="0"/>
                          <a:cs typeface="Times New Roman" panose="02020603050405020304" pitchFamily="18" charset="0"/>
                        </a:rPr>
                        <a:t>FECHA FINAL DEL CONTRATO</a:t>
                      </a:r>
                      <a:endParaRPr lang="es-C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ES" sz="1400" dirty="0">
                          <a:effectLst/>
                          <a:latin typeface="Calibri" panose="020F0502020204030204" pitchFamily="34" charset="0"/>
                          <a:ea typeface="Calibri" panose="020F0502020204030204" pitchFamily="34" charset="0"/>
                          <a:cs typeface="Times New Roman" panose="02020603050405020304" pitchFamily="18" charset="0"/>
                        </a:rPr>
                        <a:t>31 de Julio de 2020</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38886201"/>
                  </a:ext>
                </a:extLst>
              </a:tr>
              <a:tr h="436809">
                <a:tc>
                  <a:txBody>
                    <a:bodyPr/>
                    <a:lstStyle/>
                    <a:p>
                      <a:pPr algn="ctr">
                        <a:lnSpc>
                          <a:spcPct val="107000"/>
                        </a:lnSpc>
                        <a:spcAft>
                          <a:spcPts val="0"/>
                        </a:spcAft>
                      </a:pPr>
                      <a:r>
                        <a:rPr lang="es-CO" sz="1400" b="1" dirty="0">
                          <a:effectLst/>
                        </a:rPr>
                        <a:t>VALOR DEL CONTRATO</a:t>
                      </a:r>
                      <a:endParaRPr lang="es-C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400" dirty="0">
                          <a:effectLst/>
                        </a:rPr>
                        <a:t>$5.000.000.000</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310773131"/>
                  </a:ext>
                </a:extLst>
              </a:tr>
            </a:tbl>
          </a:graphicData>
        </a:graphic>
      </p:graphicFrame>
      <p:graphicFrame>
        <p:nvGraphicFramePr>
          <p:cNvPr id="4" name="Tabla 3">
            <a:extLst>
              <a:ext uri="{FF2B5EF4-FFF2-40B4-BE49-F238E27FC236}">
                <a16:creationId xmlns:a16="http://schemas.microsoft.com/office/drawing/2014/main" id="{70763F40-4E52-46C6-9B2F-49C02CE347D0}"/>
              </a:ext>
            </a:extLst>
          </p:cNvPr>
          <p:cNvGraphicFramePr>
            <a:graphicFrameLocks noGrp="1"/>
          </p:cNvGraphicFramePr>
          <p:nvPr/>
        </p:nvGraphicFramePr>
        <p:xfrm>
          <a:off x="2041810" y="4414544"/>
          <a:ext cx="3382059" cy="1356287"/>
        </p:xfrm>
        <a:graphic>
          <a:graphicData uri="http://schemas.openxmlformats.org/drawingml/2006/table">
            <a:tbl>
              <a:tblPr firstRow="1" firstCol="1" bandRow="1">
                <a:tableStyleId>{5940675A-B579-460E-94D1-54222C63F5DA}</a:tableStyleId>
              </a:tblPr>
              <a:tblGrid>
                <a:gridCol w="1552059">
                  <a:extLst>
                    <a:ext uri="{9D8B030D-6E8A-4147-A177-3AD203B41FA5}">
                      <a16:colId xmlns:a16="http://schemas.microsoft.com/office/drawing/2014/main" val="2067097744"/>
                    </a:ext>
                  </a:extLst>
                </a:gridCol>
                <a:gridCol w="1830000">
                  <a:extLst>
                    <a:ext uri="{9D8B030D-6E8A-4147-A177-3AD203B41FA5}">
                      <a16:colId xmlns:a16="http://schemas.microsoft.com/office/drawing/2014/main" val="3153821590"/>
                    </a:ext>
                  </a:extLst>
                </a:gridCol>
              </a:tblGrid>
              <a:tr h="463349">
                <a:tc>
                  <a:txBody>
                    <a:bodyPr/>
                    <a:lstStyle/>
                    <a:p>
                      <a:pPr algn="ctr">
                        <a:lnSpc>
                          <a:spcPct val="107000"/>
                        </a:lnSpc>
                        <a:spcAft>
                          <a:spcPts val="0"/>
                        </a:spcAft>
                      </a:pPr>
                      <a:r>
                        <a:rPr lang="es-CO" sz="1400" b="1" dirty="0">
                          <a:effectLst/>
                        </a:rPr>
                        <a:t>FECHA DEL CONTRATO</a:t>
                      </a:r>
                      <a:endParaRPr lang="es-C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CO" sz="1400" dirty="0">
                          <a:effectLst/>
                        </a:rPr>
                        <a:t>25 de Julio de 2018</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583170159"/>
                  </a:ext>
                </a:extLst>
              </a:tr>
              <a:tr h="304218">
                <a:tc>
                  <a:txBody>
                    <a:bodyPr/>
                    <a:lstStyle/>
                    <a:p>
                      <a:pPr algn="ctr">
                        <a:lnSpc>
                          <a:spcPct val="107000"/>
                        </a:lnSpc>
                        <a:spcAft>
                          <a:spcPts val="0"/>
                        </a:spcAft>
                      </a:pPr>
                      <a:r>
                        <a:rPr lang="es-ES" sz="1400" b="1" dirty="0">
                          <a:effectLst/>
                          <a:latin typeface="Calibri" panose="020F0502020204030204" pitchFamily="34" charset="0"/>
                          <a:ea typeface="Calibri" panose="020F0502020204030204" pitchFamily="34" charset="0"/>
                          <a:cs typeface="Times New Roman" panose="02020603050405020304" pitchFamily="18" charset="0"/>
                        </a:rPr>
                        <a:t>FECHA FINAL DEL CONTRATO</a:t>
                      </a:r>
                      <a:endParaRPr lang="es-C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S" sz="1400" dirty="0">
                          <a:effectLst/>
                          <a:latin typeface="Calibri" panose="020F0502020204030204" pitchFamily="34" charset="0"/>
                          <a:ea typeface="Calibri" panose="020F0502020204030204" pitchFamily="34" charset="0"/>
                          <a:cs typeface="Times New Roman" panose="02020603050405020304" pitchFamily="18" charset="0"/>
                        </a:rPr>
                        <a:t>25 de Julio de 2020</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662729618"/>
                  </a:ext>
                </a:extLst>
              </a:tr>
              <a:tr h="188524">
                <a:tc>
                  <a:txBody>
                    <a:bodyPr/>
                    <a:lstStyle/>
                    <a:p>
                      <a:pPr algn="ctr">
                        <a:lnSpc>
                          <a:spcPct val="107000"/>
                        </a:lnSpc>
                        <a:spcAft>
                          <a:spcPts val="0"/>
                        </a:spcAft>
                      </a:pPr>
                      <a:r>
                        <a:rPr lang="es-CO" sz="1400" b="1" dirty="0">
                          <a:effectLst/>
                        </a:rPr>
                        <a:t>VALOR DEL CONTRATO</a:t>
                      </a:r>
                      <a:endParaRPr lang="es-C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algn="ctr" defTabSz="457200" rtl="0" eaLnBrk="1" fontAlgn="ctr" latinLnBrk="0" hangingPunct="1">
                        <a:lnSpc>
                          <a:spcPct val="107000"/>
                        </a:lnSpc>
                        <a:spcAft>
                          <a:spcPts val="0"/>
                        </a:spcAft>
                      </a:pPr>
                      <a:r>
                        <a:rPr lang="es-CO" sz="1400" kern="1200" dirty="0">
                          <a:solidFill>
                            <a:schemeClr val="tx1"/>
                          </a:solidFill>
                          <a:effectLst/>
                          <a:latin typeface="Calibri" panose="020F0502020204030204" pitchFamily="34" charset="0"/>
                          <a:cs typeface="Times New Roman" panose="02020603050405020304" pitchFamily="18" charset="0"/>
                        </a:rPr>
                        <a:t>$ 5,800,000,000</a:t>
                      </a:r>
                    </a:p>
                  </a:txBody>
                  <a:tcPr marL="9525" marR="9525" marT="9525" marB="0" anchor="ctr"/>
                </a:tc>
                <a:extLst>
                  <a:ext uri="{0D108BD9-81ED-4DB2-BD59-A6C34878D82A}">
                    <a16:rowId xmlns:a16="http://schemas.microsoft.com/office/drawing/2014/main" val="3471454364"/>
                  </a:ext>
                </a:extLst>
              </a:tr>
            </a:tbl>
          </a:graphicData>
        </a:graphic>
      </p:graphicFrame>
      <p:graphicFrame>
        <p:nvGraphicFramePr>
          <p:cNvPr id="12" name="Tabla 11">
            <a:extLst>
              <a:ext uri="{FF2B5EF4-FFF2-40B4-BE49-F238E27FC236}">
                <a16:creationId xmlns:a16="http://schemas.microsoft.com/office/drawing/2014/main" id="{3FB73AC9-13DE-40DD-9F83-357B24FC36BD}"/>
              </a:ext>
            </a:extLst>
          </p:cNvPr>
          <p:cNvGraphicFramePr>
            <a:graphicFrameLocks noGrp="1"/>
          </p:cNvGraphicFramePr>
          <p:nvPr/>
        </p:nvGraphicFramePr>
        <p:xfrm>
          <a:off x="6681625" y="4393157"/>
          <a:ext cx="3382060" cy="1356287"/>
        </p:xfrm>
        <a:graphic>
          <a:graphicData uri="http://schemas.openxmlformats.org/drawingml/2006/table">
            <a:tbl>
              <a:tblPr firstRow="1" firstCol="1" bandRow="1">
                <a:tableStyleId>{5940675A-B579-460E-94D1-54222C63F5DA}</a:tableStyleId>
              </a:tblPr>
              <a:tblGrid>
                <a:gridCol w="1525123">
                  <a:extLst>
                    <a:ext uri="{9D8B030D-6E8A-4147-A177-3AD203B41FA5}">
                      <a16:colId xmlns:a16="http://schemas.microsoft.com/office/drawing/2014/main" val="638981017"/>
                    </a:ext>
                  </a:extLst>
                </a:gridCol>
                <a:gridCol w="1856937">
                  <a:extLst>
                    <a:ext uri="{9D8B030D-6E8A-4147-A177-3AD203B41FA5}">
                      <a16:colId xmlns:a16="http://schemas.microsoft.com/office/drawing/2014/main" val="2712794339"/>
                    </a:ext>
                  </a:extLst>
                </a:gridCol>
              </a:tblGrid>
              <a:tr h="463349">
                <a:tc>
                  <a:txBody>
                    <a:bodyPr/>
                    <a:lstStyle/>
                    <a:p>
                      <a:pPr algn="ctr">
                        <a:lnSpc>
                          <a:spcPct val="107000"/>
                        </a:lnSpc>
                        <a:spcAft>
                          <a:spcPts val="0"/>
                        </a:spcAft>
                      </a:pPr>
                      <a:r>
                        <a:rPr lang="es-CO" sz="1400" b="1" dirty="0">
                          <a:effectLst/>
                        </a:rPr>
                        <a:t>FECHA DEL CONTRATO</a:t>
                      </a:r>
                      <a:endParaRPr lang="es-C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400" dirty="0">
                          <a:effectLst/>
                          <a:latin typeface="+mn-lt"/>
                        </a:rPr>
                        <a:t>25 de Julio de 2018</a:t>
                      </a:r>
                      <a:endParaRPr lang="es-CO" sz="14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66866983"/>
                  </a:ext>
                </a:extLst>
              </a:tr>
              <a:tr h="304218">
                <a:tc>
                  <a:txBody>
                    <a:bodyPr/>
                    <a:lstStyle/>
                    <a:p>
                      <a:pPr algn="ctr">
                        <a:lnSpc>
                          <a:spcPct val="107000"/>
                        </a:lnSpc>
                        <a:spcAft>
                          <a:spcPts val="0"/>
                        </a:spcAft>
                      </a:pPr>
                      <a:r>
                        <a:rPr lang="es-ES" sz="1400" b="1" dirty="0">
                          <a:effectLst/>
                          <a:latin typeface="Calibri" panose="020F0502020204030204" pitchFamily="34" charset="0"/>
                          <a:ea typeface="Calibri" panose="020F0502020204030204" pitchFamily="34" charset="0"/>
                          <a:cs typeface="Times New Roman" panose="02020603050405020304" pitchFamily="18" charset="0"/>
                        </a:rPr>
                        <a:t>FECHA FINAL DEL CONTRATO</a:t>
                      </a:r>
                      <a:endParaRPr lang="es-C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ES" sz="1400" dirty="0">
                          <a:effectLst/>
                          <a:latin typeface="+mn-lt"/>
                          <a:ea typeface="Calibri" panose="020F0502020204030204" pitchFamily="34" charset="0"/>
                          <a:cs typeface="Times New Roman" panose="02020603050405020304" pitchFamily="18" charset="0"/>
                        </a:rPr>
                        <a:t>10 de Agosto de 2020</a:t>
                      </a:r>
                      <a:endParaRPr lang="es-CO" sz="14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74221480"/>
                  </a:ext>
                </a:extLst>
              </a:tr>
              <a:tr h="436809">
                <a:tc>
                  <a:txBody>
                    <a:bodyPr/>
                    <a:lstStyle/>
                    <a:p>
                      <a:pPr algn="ctr">
                        <a:lnSpc>
                          <a:spcPct val="107000"/>
                        </a:lnSpc>
                        <a:spcAft>
                          <a:spcPts val="0"/>
                        </a:spcAft>
                      </a:pPr>
                      <a:r>
                        <a:rPr lang="es-CO" sz="1400" b="1" dirty="0">
                          <a:effectLst/>
                        </a:rPr>
                        <a:t>VALOR DEL CONTRATO</a:t>
                      </a:r>
                      <a:endParaRPr lang="es-C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400" dirty="0">
                          <a:effectLst/>
                          <a:latin typeface="+mn-lt"/>
                        </a:rPr>
                        <a:t>$1.200.000.000</a:t>
                      </a:r>
                      <a:endParaRPr lang="es-CO" sz="14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226954727"/>
                  </a:ext>
                </a:extLst>
              </a:tr>
            </a:tbl>
          </a:graphicData>
        </a:graphic>
      </p:graphicFrame>
      <p:sp>
        <p:nvSpPr>
          <p:cNvPr id="14" name="CuadroTexto 13">
            <a:extLst>
              <a:ext uri="{FF2B5EF4-FFF2-40B4-BE49-F238E27FC236}">
                <a16:creationId xmlns:a16="http://schemas.microsoft.com/office/drawing/2014/main" id="{E7F7DFC4-17FB-4281-97CA-8D870C6CAD5B}"/>
              </a:ext>
            </a:extLst>
          </p:cNvPr>
          <p:cNvSpPr txBox="1"/>
          <p:nvPr/>
        </p:nvSpPr>
        <p:spPr>
          <a:xfrm>
            <a:off x="4212320" y="541235"/>
            <a:ext cx="2509854" cy="523220"/>
          </a:xfrm>
          <a:prstGeom prst="rect">
            <a:avLst/>
          </a:prstGeom>
          <a:noFill/>
        </p:spPr>
        <p:txBody>
          <a:bodyPr wrap="none" rtlCol="0">
            <a:spAutoFit/>
          </a:bodyPr>
          <a:lstStyle/>
          <a:p>
            <a:r>
              <a:rPr lang="es-ES_tradnl" sz="2800" b="1" dirty="0">
                <a:solidFill>
                  <a:srgbClr val="002060"/>
                </a:solidFill>
              </a:rPr>
              <a:t>ANTECEDENTES</a:t>
            </a:r>
            <a:endParaRPr lang="es-CO" sz="2800" b="1" dirty="0">
              <a:solidFill>
                <a:srgbClr val="002060"/>
              </a:solidFill>
            </a:endParaRPr>
          </a:p>
        </p:txBody>
      </p:sp>
      <p:sp>
        <p:nvSpPr>
          <p:cNvPr id="15" name="Rectángulo 14">
            <a:extLst>
              <a:ext uri="{FF2B5EF4-FFF2-40B4-BE49-F238E27FC236}">
                <a16:creationId xmlns:a16="http://schemas.microsoft.com/office/drawing/2014/main" id="{D85651D1-8BC8-4C2A-8B99-38E581E56310}"/>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6" name="CuadroTexto 15">
            <a:extLst>
              <a:ext uri="{FF2B5EF4-FFF2-40B4-BE49-F238E27FC236}">
                <a16:creationId xmlns:a16="http://schemas.microsoft.com/office/drawing/2014/main" id="{A9FD5074-E65A-4390-825C-74EF1542B148}"/>
              </a:ext>
            </a:extLst>
          </p:cNvPr>
          <p:cNvSpPr txBox="1"/>
          <p:nvPr/>
        </p:nvSpPr>
        <p:spPr>
          <a:xfrm>
            <a:off x="8764541" y="653669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Inmuebles </a:t>
            </a:r>
          </a:p>
        </p:txBody>
      </p:sp>
    </p:spTree>
    <p:extLst>
      <p:ext uri="{BB962C8B-B14F-4D97-AF65-F5344CB8AC3E}">
        <p14:creationId xmlns:p14="http://schemas.microsoft.com/office/powerpoint/2010/main" val="8921619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4" name="CuadroTexto 13">
            <a:extLst>
              <a:ext uri="{FF2B5EF4-FFF2-40B4-BE49-F238E27FC236}">
                <a16:creationId xmlns:a16="http://schemas.microsoft.com/office/drawing/2014/main" id="{E7F7DFC4-17FB-4281-97CA-8D870C6CAD5B}"/>
              </a:ext>
            </a:extLst>
          </p:cNvPr>
          <p:cNvSpPr txBox="1"/>
          <p:nvPr/>
        </p:nvSpPr>
        <p:spPr>
          <a:xfrm>
            <a:off x="3918288" y="209871"/>
            <a:ext cx="2509854" cy="523220"/>
          </a:xfrm>
          <a:prstGeom prst="rect">
            <a:avLst/>
          </a:prstGeom>
          <a:noFill/>
        </p:spPr>
        <p:txBody>
          <a:bodyPr wrap="none" rtlCol="0">
            <a:spAutoFit/>
          </a:bodyPr>
          <a:lstStyle/>
          <a:p>
            <a:r>
              <a:rPr lang="es-ES_tradnl" sz="2800" b="1" dirty="0">
                <a:solidFill>
                  <a:srgbClr val="002060"/>
                </a:solidFill>
              </a:rPr>
              <a:t>ANTECEDENTES</a:t>
            </a:r>
            <a:endParaRPr lang="es-CO" sz="2800" b="1" dirty="0">
              <a:solidFill>
                <a:srgbClr val="002060"/>
              </a:solidFill>
            </a:endParaRPr>
          </a:p>
        </p:txBody>
      </p:sp>
      <p:sp>
        <p:nvSpPr>
          <p:cNvPr id="15" name="Rectángulo 14">
            <a:extLst>
              <a:ext uri="{FF2B5EF4-FFF2-40B4-BE49-F238E27FC236}">
                <a16:creationId xmlns:a16="http://schemas.microsoft.com/office/drawing/2014/main" id="{D85651D1-8BC8-4C2A-8B99-38E581E56310}"/>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6" name="CuadroTexto 15">
            <a:extLst>
              <a:ext uri="{FF2B5EF4-FFF2-40B4-BE49-F238E27FC236}">
                <a16:creationId xmlns:a16="http://schemas.microsoft.com/office/drawing/2014/main" id="{A9FD5074-E65A-4390-825C-74EF1542B148}"/>
              </a:ext>
            </a:extLst>
          </p:cNvPr>
          <p:cNvSpPr txBox="1"/>
          <p:nvPr/>
        </p:nvSpPr>
        <p:spPr>
          <a:xfrm>
            <a:off x="8764541" y="653669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Inmuebles </a:t>
            </a:r>
          </a:p>
        </p:txBody>
      </p:sp>
      <p:pic>
        <p:nvPicPr>
          <p:cNvPr id="5" name="Imagen 4">
            <a:extLst>
              <a:ext uri="{FF2B5EF4-FFF2-40B4-BE49-F238E27FC236}">
                <a16:creationId xmlns:a16="http://schemas.microsoft.com/office/drawing/2014/main" id="{96C8AE04-0090-4F80-B9A6-58142D064000}"/>
              </a:ext>
            </a:extLst>
          </p:cNvPr>
          <p:cNvPicPr>
            <a:picLocks noChangeAspect="1"/>
          </p:cNvPicPr>
          <p:nvPr/>
        </p:nvPicPr>
        <p:blipFill rotWithShape="1">
          <a:blip r:embed="rId4"/>
          <a:srcRect r="1414"/>
          <a:stretch/>
        </p:blipFill>
        <p:spPr>
          <a:xfrm>
            <a:off x="1035640" y="885961"/>
            <a:ext cx="9690417" cy="5526338"/>
          </a:xfrm>
          <a:prstGeom prst="rect">
            <a:avLst/>
          </a:prstGeom>
        </p:spPr>
      </p:pic>
    </p:spTree>
    <p:extLst>
      <p:ext uri="{BB962C8B-B14F-4D97-AF65-F5344CB8AC3E}">
        <p14:creationId xmlns:p14="http://schemas.microsoft.com/office/powerpoint/2010/main" val="6254629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314179" y="844664"/>
            <a:ext cx="11563642" cy="5632311"/>
          </a:xfrm>
          <a:prstGeom prst="rect">
            <a:avLst/>
          </a:prstGeom>
          <a:noFill/>
        </p:spPr>
        <p:txBody>
          <a:bodyPr wrap="square" rtlCol="0">
            <a:spAutoFit/>
          </a:bodyPr>
          <a:lstStyle/>
          <a:p>
            <a:pPr marL="342900" indent="-342900" algn="just">
              <a:buFont typeface="Arial" panose="020B0604020202020204" pitchFamily="34" charset="0"/>
              <a:buChar char="•"/>
            </a:pPr>
            <a:r>
              <a:rPr lang="es-CO" sz="1500" dirty="0"/>
              <a:t>En cumplimiento de la actividad de desarrollo de desalojos, se cuenta con 4 contratos de operación logística, 1 por regional,  para llevar a cabo las diligencias de desalojos y todas aquellas acciones necesarias para la salvaguarda de los bienes, los cuales fueron celebrados en julio de 2018 y tienen un plazo de 24 meses.</a:t>
            </a:r>
          </a:p>
          <a:p>
            <a:pPr marL="342900" indent="-342900" algn="just">
              <a:buFont typeface="Arial" panose="020B0604020202020204" pitchFamily="34" charset="0"/>
              <a:buChar char="•"/>
            </a:pPr>
            <a:endParaRPr lang="es-CO" sz="1500" dirty="0"/>
          </a:p>
          <a:p>
            <a:pPr marL="342900" indent="-342900" algn="just">
              <a:buFont typeface="Arial" panose="020B0604020202020204" pitchFamily="34" charset="0"/>
              <a:buChar char="•"/>
            </a:pPr>
            <a:r>
              <a:rPr lang="es-CO" sz="1500" dirty="0"/>
              <a:t>Los 4 contratos se han desarrollado a satisfacción en cuanto los requerimientos solicitados por los Gerentes Regionales, no obstante, dependiendo de la Región del país, y la presencia de las autoridades en las diligencias de desalojo, o las solicitudes de suspensión que son presentadas por los autoridades,  se han podido ejecutar un mayor número de diligencias dependiendo de la regional, lo que hace que en algunos casos, el presupuesto ejecutado se encuentre ajustado al plazo del contrato y en otros tengamos un excedente de recursos. Asimismo, dependiendo de las condiciones de los bienes, en algunos casos, se han requerido mayor número de operaciones de conserjería para evitar la ocupación irregular de estos.</a:t>
            </a:r>
          </a:p>
          <a:p>
            <a:pPr algn="just"/>
            <a:r>
              <a:rPr lang="es-CO" sz="1500" dirty="0"/>
              <a:t> </a:t>
            </a:r>
          </a:p>
          <a:p>
            <a:pPr marL="342900" indent="-342900" algn="just">
              <a:buFont typeface="Arial" panose="020B0604020202020204" pitchFamily="34" charset="0"/>
              <a:buChar char="•"/>
            </a:pPr>
            <a:r>
              <a:rPr lang="es-CO" sz="1500" dirty="0"/>
              <a:t>Por otro lado, la ejecución de los contratos se ha visto más afectada con ocasión a las medidas tomadas por el Gobierno Nacional por la </a:t>
            </a:r>
            <a:r>
              <a:rPr lang="es-ES" sz="1500" dirty="0"/>
              <a:t>declaración del Estado de Emergencia Económica, Social y Ecológica en todo el Territorio Nacional, motivo por el cual, no se considera pertinente abrir un nuevo proceso de selección, sino por el contrario, adicionar los contratos hasta marzo de 2021, con la finalidad de seguir contando con la prestación del servicio y ejecutar los recursos sobrantes en cada uno de los contratos. En este caso, el nuevo proceso de selección se abriría en enero de 2021.</a:t>
            </a:r>
          </a:p>
          <a:p>
            <a:pPr algn="just"/>
            <a:endParaRPr lang="es-CO" sz="1500" dirty="0"/>
          </a:p>
          <a:p>
            <a:pPr marL="342900" lvl="0" indent="-342900" defTabSz="914400" eaLnBrk="0" fontAlgn="base" hangingPunct="0">
              <a:spcBef>
                <a:spcPct val="0"/>
              </a:spcBef>
              <a:spcAft>
                <a:spcPct val="0"/>
              </a:spcAft>
              <a:buFont typeface="Arial" panose="020B0604020202020204" pitchFamily="34" charset="0"/>
              <a:buChar char="•"/>
            </a:pPr>
            <a:r>
              <a:rPr lang="es-CO" altLang="es-CO" sz="1500" dirty="0"/>
              <a:t>El presupuesto a adicionar se calcula teniendo en cuenta aspectos como:</a:t>
            </a:r>
          </a:p>
          <a:p>
            <a:pPr lvl="0" defTabSz="914400" eaLnBrk="0" fontAlgn="base" hangingPunct="0">
              <a:spcBef>
                <a:spcPct val="0"/>
              </a:spcBef>
              <a:spcAft>
                <a:spcPct val="0"/>
              </a:spcAft>
            </a:pPr>
            <a:endParaRPr lang="es-CO" altLang="es-CO" sz="1500" dirty="0"/>
          </a:p>
          <a:p>
            <a:pPr lvl="0" defTabSz="914400" eaLnBrk="0" fontAlgn="base" hangingPunct="0">
              <a:spcBef>
                <a:spcPct val="0"/>
              </a:spcBef>
              <a:spcAft>
                <a:spcPct val="0"/>
              </a:spcAft>
            </a:pPr>
            <a:r>
              <a:rPr lang="es-CO" altLang="es-CO" sz="1500" dirty="0"/>
              <a:t>	I)   Volumen de inmuebles a desalojar por devolución o entrega a las agencias </a:t>
            </a:r>
          </a:p>
          <a:p>
            <a:pPr lvl="0" defTabSz="914400" eaLnBrk="0" fontAlgn="base" hangingPunct="0">
              <a:spcBef>
                <a:spcPct val="0"/>
              </a:spcBef>
              <a:spcAft>
                <a:spcPct val="0"/>
              </a:spcAft>
            </a:pPr>
            <a:r>
              <a:rPr lang="es-CO" altLang="es-CO" sz="1500" dirty="0"/>
              <a:t>	II)  Aumento en las invasiones a inmuebles administrados</a:t>
            </a:r>
          </a:p>
          <a:p>
            <a:pPr lvl="0" defTabSz="914400" eaLnBrk="0" fontAlgn="base" hangingPunct="0">
              <a:spcBef>
                <a:spcPct val="0"/>
              </a:spcBef>
              <a:spcAft>
                <a:spcPct val="0"/>
              </a:spcAft>
            </a:pPr>
            <a:r>
              <a:rPr lang="es-CO" altLang="es-CO" sz="1500" dirty="0"/>
              <a:t>	III) Aseo al portafolio de inmuebles en vitrina para renta o venta</a:t>
            </a:r>
          </a:p>
          <a:p>
            <a:pPr lvl="0" defTabSz="914400" eaLnBrk="0" fontAlgn="base" hangingPunct="0">
              <a:spcBef>
                <a:spcPct val="0"/>
              </a:spcBef>
              <a:spcAft>
                <a:spcPct val="0"/>
              </a:spcAft>
            </a:pPr>
            <a:r>
              <a:rPr lang="es-CO" altLang="es-CO" sz="1500" dirty="0"/>
              <a:t>	IV) Las afectaciones a terceros</a:t>
            </a:r>
          </a:p>
          <a:p>
            <a:pPr lvl="0" defTabSz="914400" eaLnBrk="0" fontAlgn="base" hangingPunct="0">
              <a:spcBef>
                <a:spcPct val="0"/>
              </a:spcBef>
              <a:spcAft>
                <a:spcPct val="0"/>
              </a:spcAft>
            </a:pPr>
            <a:r>
              <a:rPr lang="es-CO" altLang="es-CO" sz="1500" dirty="0"/>
              <a:t>	 V) Los servicios de conserjería en regionales que son requeridos para evitar la ocupación irregular de los bienes.</a:t>
            </a:r>
          </a:p>
        </p:txBody>
      </p:sp>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 name="CuadroTexto 1">
            <a:extLst>
              <a:ext uri="{FF2B5EF4-FFF2-40B4-BE49-F238E27FC236}">
                <a16:creationId xmlns:a16="http://schemas.microsoft.com/office/drawing/2014/main" id="{C40AA3C1-F358-45E6-96D9-7E3E7AED1AE5}"/>
              </a:ext>
            </a:extLst>
          </p:cNvPr>
          <p:cNvSpPr txBox="1"/>
          <p:nvPr/>
        </p:nvSpPr>
        <p:spPr>
          <a:xfrm>
            <a:off x="4069509" y="202531"/>
            <a:ext cx="2409890" cy="523220"/>
          </a:xfrm>
          <a:prstGeom prst="rect">
            <a:avLst/>
          </a:prstGeom>
          <a:noFill/>
        </p:spPr>
        <p:txBody>
          <a:bodyPr wrap="none" rtlCol="0">
            <a:spAutoFit/>
          </a:bodyPr>
          <a:lstStyle/>
          <a:p>
            <a:r>
              <a:rPr lang="es-ES_tradnl" sz="2800" b="1" dirty="0">
                <a:solidFill>
                  <a:srgbClr val="002060"/>
                </a:solidFill>
              </a:rPr>
              <a:t>JUSTIFICACIÓN</a:t>
            </a:r>
            <a:endParaRPr lang="es-CO" sz="2800" b="1" dirty="0">
              <a:solidFill>
                <a:srgbClr val="002060"/>
              </a:solidFill>
            </a:endParaRPr>
          </a:p>
        </p:txBody>
      </p:sp>
      <p:sp>
        <p:nvSpPr>
          <p:cNvPr id="8" name="Rectángulo 7">
            <a:extLst>
              <a:ext uri="{FF2B5EF4-FFF2-40B4-BE49-F238E27FC236}">
                <a16:creationId xmlns:a16="http://schemas.microsoft.com/office/drawing/2014/main" id="{A7509E4C-7E34-4690-9190-DA37B0A21025}"/>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B0D3FF19-ECAB-4879-A6ED-AB07C0E772CB}"/>
              </a:ext>
            </a:extLst>
          </p:cNvPr>
          <p:cNvSpPr txBox="1"/>
          <p:nvPr/>
        </p:nvSpPr>
        <p:spPr>
          <a:xfrm>
            <a:off x="8764541" y="653669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Inmuebles </a:t>
            </a:r>
          </a:p>
        </p:txBody>
      </p:sp>
    </p:spTree>
    <p:extLst>
      <p:ext uri="{BB962C8B-B14F-4D97-AF65-F5344CB8AC3E}">
        <p14:creationId xmlns:p14="http://schemas.microsoft.com/office/powerpoint/2010/main" val="2751656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64541" y="653669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Inmuebles </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aphicFrame>
        <p:nvGraphicFramePr>
          <p:cNvPr id="15" name="Tabla 14">
            <a:extLst>
              <a:ext uri="{FF2B5EF4-FFF2-40B4-BE49-F238E27FC236}">
                <a16:creationId xmlns:a16="http://schemas.microsoft.com/office/drawing/2014/main" id="{B6A973EA-1A55-4777-91CD-22180ECCAA78}"/>
              </a:ext>
            </a:extLst>
          </p:cNvPr>
          <p:cNvGraphicFramePr>
            <a:graphicFrameLocks noGrp="1"/>
          </p:cNvGraphicFramePr>
          <p:nvPr/>
        </p:nvGraphicFramePr>
        <p:xfrm>
          <a:off x="206344" y="1737593"/>
          <a:ext cx="2958892" cy="4369303"/>
        </p:xfrm>
        <a:graphic>
          <a:graphicData uri="http://schemas.openxmlformats.org/drawingml/2006/table">
            <a:tbl>
              <a:tblPr firstRow="1" firstCol="1" bandRow="1">
                <a:tableStyleId>{5940675A-B579-460E-94D1-54222C63F5DA}</a:tableStyleId>
              </a:tblPr>
              <a:tblGrid>
                <a:gridCol w="1559990">
                  <a:extLst>
                    <a:ext uri="{9D8B030D-6E8A-4147-A177-3AD203B41FA5}">
                      <a16:colId xmlns:a16="http://schemas.microsoft.com/office/drawing/2014/main" val="4250305379"/>
                    </a:ext>
                  </a:extLst>
                </a:gridCol>
                <a:gridCol w="1398902">
                  <a:extLst>
                    <a:ext uri="{9D8B030D-6E8A-4147-A177-3AD203B41FA5}">
                      <a16:colId xmlns:a16="http://schemas.microsoft.com/office/drawing/2014/main" val="1733317906"/>
                    </a:ext>
                  </a:extLst>
                </a:gridCol>
              </a:tblGrid>
              <a:tr h="463349">
                <a:tc>
                  <a:txBody>
                    <a:bodyPr/>
                    <a:lstStyle/>
                    <a:p>
                      <a:pPr algn="ctr">
                        <a:lnSpc>
                          <a:spcPct val="107000"/>
                        </a:lnSpc>
                        <a:spcAft>
                          <a:spcPts val="0"/>
                        </a:spcAft>
                      </a:pPr>
                      <a:r>
                        <a:rPr lang="es-CO" sz="1200" b="1" dirty="0">
                          <a:effectLst/>
                        </a:rPr>
                        <a:t>FECHA DEL CONTRATO</a:t>
                      </a:r>
                      <a:endParaRPr lang="es-CO"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200" dirty="0">
                          <a:effectLst/>
                          <a:latin typeface="Calibri" panose="020F0502020204030204" pitchFamily="34" charset="0"/>
                          <a:cs typeface="Times New Roman" panose="02020603050405020304" pitchFamily="18" charset="0"/>
                        </a:rPr>
                        <a:t>24 de julio de 2018</a:t>
                      </a:r>
                      <a:endParaRPr lang="es-CO" sz="1200" dirty="0">
                        <a:effectLst/>
                      </a:endParaRPr>
                    </a:p>
                  </a:txBody>
                  <a:tcPr marL="68580" marR="68580" marT="0" marB="0" anchor="ctr"/>
                </a:tc>
                <a:extLst>
                  <a:ext uri="{0D108BD9-81ED-4DB2-BD59-A6C34878D82A}">
                    <a16:rowId xmlns:a16="http://schemas.microsoft.com/office/drawing/2014/main" val="3821662937"/>
                  </a:ext>
                </a:extLst>
              </a:tr>
              <a:tr h="304218">
                <a:tc>
                  <a:txBody>
                    <a:bodyPr/>
                    <a:lstStyle/>
                    <a:p>
                      <a:pPr algn="ctr">
                        <a:lnSpc>
                          <a:spcPct val="107000"/>
                        </a:lnSpc>
                        <a:spcAft>
                          <a:spcPts val="0"/>
                        </a:spcAft>
                      </a:pPr>
                      <a:r>
                        <a:rPr lang="es-ES" sz="1200" b="1" dirty="0">
                          <a:effectLst/>
                          <a:latin typeface="Calibri" panose="020F0502020204030204" pitchFamily="34" charset="0"/>
                          <a:ea typeface="Calibri" panose="020F0502020204030204" pitchFamily="34" charset="0"/>
                          <a:cs typeface="Times New Roman" panose="02020603050405020304" pitchFamily="18" charset="0"/>
                        </a:rPr>
                        <a:t>FECHA FINAL DEL CONTRATO</a:t>
                      </a:r>
                      <a:endParaRPr lang="es-CO"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ES" sz="1200" dirty="0">
                          <a:effectLst/>
                          <a:latin typeface="Calibri" panose="020F0502020204030204" pitchFamily="34" charset="0"/>
                          <a:ea typeface="Calibri" panose="020F0502020204030204" pitchFamily="34" charset="0"/>
                          <a:cs typeface="Times New Roman" panose="02020603050405020304" pitchFamily="18" charset="0"/>
                        </a:rPr>
                        <a:t>13 de agosto de 2020</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819172924"/>
                  </a:ext>
                </a:extLst>
              </a:tr>
              <a:tr h="436809">
                <a:tc>
                  <a:txBody>
                    <a:bodyPr/>
                    <a:lstStyle/>
                    <a:p>
                      <a:pPr algn="ctr">
                        <a:lnSpc>
                          <a:spcPct val="107000"/>
                        </a:lnSpc>
                        <a:spcAft>
                          <a:spcPts val="0"/>
                        </a:spcAft>
                      </a:pPr>
                      <a:r>
                        <a:rPr lang="es-CO" sz="1200" b="1" dirty="0">
                          <a:effectLst/>
                        </a:rPr>
                        <a:t>VALOR DEL CONTRATO</a:t>
                      </a:r>
                      <a:endParaRPr lang="es-CO"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200" dirty="0">
                          <a:effectLst/>
                        </a:rPr>
                        <a:t>$ 1.000.000.000</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493405408"/>
                  </a:ext>
                </a:extLst>
              </a:tr>
              <a:tr h="463349">
                <a:tc>
                  <a:txBody>
                    <a:bodyPr/>
                    <a:lstStyle/>
                    <a:p>
                      <a:pPr algn="ctr">
                        <a:lnSpc>
                          <a:spcPct val="107000"/>
                        </a:lnSpc>
                        <a:spcAft>
                          <a:spcPts val="0"/>
                        </a:spcAft>
                      </a:pPr>
                      <a:r>
                        <a:rPr lang="es-CO" sz="1200" b="1" dirty="0">
                          <a:effectLst/>
                        </a:rPr>
                        <a:t>VALOR ANUALIDAD 2020</a:t>
                      </a:r>
                      <a:endParaRPr lang="es-CO"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200" kern="1200" dirty="0">
                          <a:solidFill>
                            <a:schemeClr val="tx1"/>
                          </a:solidFill>
                          <a:effectLst/>
                          <a:latin typeface="+mn-lt"/>
                          <a:ea typeface="+mn-ea"/>
                          <a:cs typeface="+mn-cs"/>
                        </a:rPr>
                        <a:t>$ 152.024.590</a:t>
                      </a:r>
                    </a:p>
                  </a:txBody>
                  <a:tcPr marL="68580" marR="68580" marT="0" marB="0" anchor="ctr"/>
                </a:tc>
                <a:extLst>
                  <a:ext uri="{0D108BD9-81ED-4DB2-BD59-A6C34878D82A}">
                    <a16:rowId xmlns:a16="http://schemas.microsoft.com/office/drawing/2014/main" val="3309313094"/>
                  </a:ext>
                </a:extLst>
              </a:tr>
              <a:tr h="506568">
                <a:tc>
                  <a:txBody>
                    <a:bodyPr/>
                    <a:lstStyle/>
                    <a:p>
                      <a:pPr algn="ctr">
                        <a:lnSpc>
                          <a:spcPct val="107000"/>
                        </a:lnSpc>
                        <a:spcAft>
                          <a:spcPts val="0"/>
                        </a:spcAft>
                      </a:pPr>
                      <a:r>
                        <a:rPr lang="es-ES" sz="1200" b="1" dirty="0">
                          <a:effectLst/>
                          <a:latin typeface="Calibri" panose="020F0502020204030204" pitchFamily="34" charset="0"/>
                          <a:ea typeface="Calibri" panose="020F0502020204030204" pitchFamily="34" charset="0"/>
                          <a:cs typeface="Times New Roman" panose="02020603050405020304" pitchFamily="18" charset="0"/>
                        </a:rPr>
                        <a:t>VALOR EJECUTADO 2020 </a:t>
                      </a:r>
                      <a:endParaRPr lang="es-CO"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lvl="0" indent="0" algn="ctr" defTabSz="457200" rtl="0" eaLnBrk="1" fontAlgn="auto" latinLnBrk="0" hangingPunct="1">
                        <a:lnSpc>
                          <a:spcPct val="107000"/>
                        </a:lnSpc>
                        <a:spcBef>
                          <a:spcPts val="0"/>
                        </a:spcBef>
                        <a:spcAft>
                          <a:spcPts val="0"/>
                        </a:spcAft>
                        <a:buClrTx/>
                        <a:buSzTx/>
                        <a:buFontTx/>
                        <a:buNone/>
                        <a:tabLst/>
                        <a:defRPr/>
                      </a:pPr>
                      <a:r>
                        <a:rPr lang="es-CO" sz="1200" dirty="0">
                          <a:effectLst/>
                        </a:rPr>
                        <a:t>$ 151.372.173</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83627021"/>
                  </a:ext>
                </a:extLst>
              </a:tr>
              <a:tr h="488714">
                <a:tc>
                  <a:txBody>
                    <a:bodyPr/>
                    <a:lstStyle/>
                    <a:p>
                      <a:pPr algn="ctr">
                        <a:lnSpc>
                          <a:spcPct val="107000"/>
                        </a:lnSpc>
                        <a:spcAft>
                          <a:spcPts val="0"/>
                        </a:spcAft>
                      </a:pPr>
                      <a:r>
                        <a:rPr lang="es-ES" sz="1200" b="1" dirty="0">
                          <a:effectLst/>
                          <a:latin typeface="Calibri" panose="020F0502020204030204" pitchFamily="34" charset="0"/>
                          <a:ea typeface="Calibri" panose="020F0502020204030204" pitchFamily="34" charset="0"/>
                          <a:cs typeface="Times New Roman" panose="02020603050405020304" pitchFamily="18" charset="0"/>
                        </a:rPr>
                        <a:t>SALDO DEL CONTRATO</a:t>
                      </a:r>
                      <a:endParaRPr lang="es-CO"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lvl="0" indent="0" algn="ctr" defTabSz="457200" rtl="0" eaLnBrk="1" fontAlgn="auto" latinLnBrk="0" hangingPunct="1">
                        <a:lnSpc>
                          <a:spcPct val="107000"/>
                        </a:lnSpc>
                        <a:spcBef>
                          <a:spcPts val="0"/>
                        </a:spcBef>
                        <a:spcAft>
                          <a:spcPts val="0"/>
                        </a:spcAft>
                        <a:buClrTx/>
                        <a:buSzTx/>
                        <a:buFontTx/>
                        <a:buNone/>
                        <a:tabLst/>
                        <a:defRPr/>
                      </a:pPr>
                      <a:r>
                        <a:rPr lang="es-CO" sz="1200">
                          <a:effectLst/>
                        </a:rPr>
                        <a:t>$ 652.417</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4360166"/>
                  </a:ext>
                </a:extLst>
              </a:tr>
              <a:tr h="622479">
                <a:tc>
                  <a:txBody>
                    <a:bodyPr/>
                    <a:lstStyle/>
                    <a:p>
                      <a:pPr algn="ctr">
                        <a:lnSpc>
                          <a:spcPct val="107000"/>
                        </a:lnSpc>
                        <a:spcAft>
                          <a:spcPts val="0"/>
                        </a:spcAft>
                      </a:pPr>
                      <a:r>
                        <a:rPr lang="es-ES" sz="1200" b="1" dirty="0">
                          <a:effectLst/>
                          <a:latin typeface="Calibri" panose="020F0502020204030204" pitchFamily="34" charset="0"/>
                          <a:ea typeface="Calibri" panose="020F0502020204030204" pitchFamily="34" charset="0"/>
                          <a:cs typeface="Times New Roman" panose="02020603050405020304" pitchFamily="18" charset="0"/>
                        </a:rPr>
                        <a:t>EJECUCIÓN MENSUAL PROMEDIO</a:t>
                      </a:r>
                      <a:endParaRPr lang="es-CO"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lvl="0" indent="0" algn="ctr" defTabSz="457200" rtl="0" eaLnBrk="1" fontAlgn="auto" latinLnBrk="0" hangingPunct="1">
                        <a:lnSpc>
                          <a:spcPct val="107000"/>
                        </a:lnSpc>
                        <a:spcBef>
                          <a:spcPts val="0"/>
                        </a:spcBef>
                        <a:spcAft>
                          <a:spcPts val="0"/>
                        </a:spcAft>
                        <a:buClrTx/>
                        <a:buSzTx/>
                        <a:buFontTx/>
                        <a:buNone/>
                        <a:tabLst/>
                        <a:defRPr/>
                      </a:pPr>
                      <a:r>
                        <a:rPr lang="es-CO" sz="1200" dirty="0">
                          <a:effectLst/>
                        </a:rPr>
                        <a:t>$ 134.079.850</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68827618"/>
                  </a:ext>
                </a:extLst>
              </a:tr>
              <a:tr h="622479">
                <a:tc>
                  <a:txBody>
                    <a:bodyPr/>
                    <a:lstStyle/>
                    <a:p>
                      <a:pPr marL="0" marR="0" lvl="0" indent="0" algn="ctr" defTabSz="457200" rtl="0" eaLnBrk="1" fontAlgn="auto" latinLnBrk="0" hangingPunct="1">
                        <a:lnSpc>
                          <a:spcPct val="107000"/>
                        </a:lnSpc>
                        <a:spcBef>
                          <a:spcPts val="0"/>
                        </a:spcBef>
                        <a:spcAft>
                          <a:spcPts val="0"/>
                        </a:spcAft>
                        <a:buClrTx/>
                        <a:buSzTx/>
                        <a:buFontTx/>
                        <a:buNone/>
                        <a:tabLst/>
                        <a:defRPr/>
                      </a:pPr>
                      <a:r>
                        <a:rPr lang="es-ES" sz="1200" b="1" dirty="0">
                          <a:effectLst/>
                          <a:latin typeface="Calibri" panose="020F0502020204030204" pitchFamily="34" charset="0"/>
                          <a:ea typeface="Calibri" panose="020F0502020204030204" pitchFamily="34" charset="0"/>
                          <a:cs typeface="Times New Roman" panose="02020603050405020304" pitchFamily="18" charset="0"/>
                        </a:rPr>
                        <a:t>VALOR A ADICIONAR DICIEMBRE DE 2020</a:t>
                      </a:r>
                      <a:endParaRPr lang="es-CO"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lvl="0" indent="0" algn="ctr" defTabSz="457200" rtl="0" eaLnBrk="1" fontAlgn="auto" latinLnBrk="0" hangingPunct="1">
                        <a:lnSpc>
                          <a:spcPct val="107000"/>
                        </a:lnSpc>
                        <a:spcBef>
                          <a:spcPts val="0"/>
                        </a:spcBef>
                        <a:spcAft>
                          <a:spcPts val="0"/>
                        </a:spcAft>
                        <a:buClrTx/>
                        <a:buSzTx/>
                        <a:buFontTx/>
                        <a:buNone/>
                        <a:tabLst/>
                        <a:defRPr/>
                      </a:pPr>
                      <a:r>
                        <a:rPr lang="es-ES" sz="1200" dirty="0">
                          <a:effectLst/>
                          <a:latin typeface="Calibri" panose="020F0502020204030204" pitchFamily="34" charset="0"/>
                          <a:ea typeface="Calibri" panose="020F0502020204030204" pitchFamily="34" charset="0"/>
                          <a:cs typeface="Times New Roman" panose="02020603050405020304" pitchFamily="18" charset="0"/>
                        </a:rPr>
                        <a:t>$ 804.479.100</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684818390"/>
                  </a:ext>
                </a:extLst>
              </a:tr>
              <a:tr h="304218">
                <a:tc>
                  <a:txBody>
                    <a:bodyPr/>
                    <a:lstStyle/>
                    <a:p>
                      <a:pPr algn="ctr">
                        <a:lnSpc>
                          <a:spcPct val="107000"/>
                        </a:lnSpc>
                        <a:spcAft>
                          <a:spcPts val="0"/>
                        </a:spcAft>
                      </a:pPr>
                      <a:r>
                        <a:rPr lang="es-ES" sz="1200" b="1" dirty="0">
                          <a:effectLst/>
                          <a:latin typeface="Calibri" panose="020F0502020204030204" pitchFamily="34" charset="0"/>
                          <a:ea typeface="Calibri" panose="020F0502020204030204" pitchFamily="34" charset="0"/>
                          <a:cs typeface="Times New Roman" panose="02020603050405020304" pitchFamily="18" charset="0"/>
                        </a:rPr>
                        <a:t>VALOR A ADICIONAR MARZO DE 2021</a:t>
                      </a:r>
                      <a:endParaRPr lang="es-CO"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lvl="0" indent="0" algn="ctr" defTabSz="457200" rtl="0" eaLnBrk="1" fontAlgn="auto" latinLnBrk="0" hangingPunct="1">
                        <a:lnSpc>
                          <a:spcPct val="107000"/>
                        </a:lnSpc>
                        <a:spcBef>
                          <a:spcPts val="0"/>
                        </a:spcBef>
                        <a:spcAft>
                          <a:spcPts val="0"/>
                        </a:spcAft>
                        <a:buClrTx/>
                        <a:buSzTx/>
                        <a:buFontTx/>
                        <a:buNone/>
                        <a:tabLst/>
                        <a:defRPr/>
                      </a:pPr>
                      <a:r>
                        <a:rPr lang="es-CO" sz="1200" dirty="0">
                          <a:effectLst/>
                        </a:rPr>
                        <a:t>$  $ 804.479.100</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853115675"/>
                  </a:ext>
                </a:extLst>
              </a:tr>
            </a:tbl>
          </a:graphicData>
        </a:graphic>
      </p:graphicFrame>
      <p:sp>
        <p:nvSpPr>
          <p:cNvPr id="16" name="Rectángulo 15">
            <a:extLst>
              <a:ext uri="{FF2B5EF4-FFF2-40B4-BE49-F238E27FC236}">
                <a16:creationId xmlns:a16="http://schemas.microsoft.com/office/drawing/2014/main" id="{CE9BED30-6B27-4CB5-ACA1-A24C8496DAAC}"/>
              </a:ext>
            </a:extLst>
          </p:cNvPr>
          <p:cNvSpPr/>
          <p:nvPr/>
        </p:nvSpPr>
        <p:spPr>
          <a:xfrm>
            <a:off x="206345" y="1035783"/>
            <a:ext cx="2958892" cy="523220"/>
          </a:xfrm>
          <a:prstGeom prst="rect">
            <a:avLst/>
          </a:prstGeom>
          <a:noFill/>
        </p:spPr>
        <p:txBody>
          <a:bodyPr wrap="square" lIns="91440" tIns="45720" rIns="91440" bIns="45720">
            <a:spAutoFit/>
          </a:bodyPr>
          <a:lstStyle/>
          <a:p>
            <a:pPr algn="ctr"/>
            <a:r>
              <a:rPr lang="es-ES" sz="1400" b="1" cap="none" spc="0" dirty="0">
                <a:ln w="0"/>
                <a:solidFill>
                  <a:srgbClr val="293166"/>
                </a:solidFill>
                <a:effectLst>
                  <a:outerShdw blurRad="38100" dist="25400" dir="5400000" algn="ctr" rotWithShape="0">
                    <a:srgbClr val="6E747A">
                      <a:alpha val="43000"/>
                    </a:srgbClr>
                  </a:outerShdw>
                </a:effectLst>
              </a:rPr>
              <a:t>Contrato No. 040 de 2018</a:t>
            </a:r>
          </a:p>
          <a:p>
            <a:pPr algn="ctr"/>
            <a:r>
              <a:rPr lang="es-ES" sz="1400" b="1" dirty="0">
                <a:ln w="0"/>
                <a:solidFill>
                  <a:srgbClr val="293166"/>
                </a:solidFill>
                <a:effectLst>
                  <a:outerShdw blurRad="38100" dist="25400" dir="5400000" algn="ctr" rotWithShape="0">
                    <a:srgbClr val="6E747A">
                      <a:alpha val="43000"/>
                    </a:srgbClr>
                  </a:outerShdw>
                </a:effectLst>
              </a:rPr>
              <a:t>Gerencia Regional Occidente</a:t>
            </a:r>
            <a:endParaRPr lang="es-ES" sz="1400" b="1" cap="none" spc="0" dirty="0">
              <a:ln w="0"/>
              <a:solidFill>
                <a:srgbClr val="293166"/>
              </a:solidFill>
              <a:effectLst>
                <a:outerShdw blurRad="38100" dist="25400" dir="5400000" algn="ctr" rotWithShape="0">
                  <a:srgbClr val="6E747A">
                    <a:alpha val="43000"/>
                  </a:srgbClr>
                </a:outerShdw>
              </a:effectLst>
            </a:endParaRPr>
          </a:p>
        </p:txBody>
      </p:sp>
      <p:graphicFrame>
        <p:nvGraphicFramePr>
          <p:cNvPr id="10" name="Tabla 9">
            <a:extLst>
              <a:ext uri="{FF2B5EF4-FFF2-40B4-BE49-F238E27FC236}">
                <a16:creationId xmlns:a16="http://schemas.microsoft.com/office/drawing/2014/main" id="{CC81C30A-0CE4-4FC1-9FB2-6FF8A61F7192}"/>
              </a:ext>
            </a:extLst>
          </p:cNvPr>
          <p:cNvGraphicFramePr>
            <a:graphicFrameLocks noGrp="1"/>
          </p:cNvGraphicFramePr>
          <p:nvPr/>
        </p:nvGraphicFramePr>
        <p:xfrm>
          <a:off x="6241630" y="1770052"/>
          <a:ext cx="2956803" cy="4395893"/>
        </p:xfrm>
        <a:graphic>
          <a:graphicData uri="http://schemas.openxmlformats.org/drawingml/2006/table">
            <a:tbl>
              <a:tblPr firstRow="1" firstCol="1" bandRow="1">
                <a:tableStyleId>{5940675A-B579-460E-94D1-54222C63F5DA}</a:tableStyleId>
              </a:tblPr>
              <a:tblGrid>
                <a:gridCol w="1475503">
                  <a:extLst>
                    <a:ext uri="{9D8B030D-6E8A-4147-A177-3AD203B41FA5}">
                      <a16:colId xmlns:a16="http://schemas.microsoft.com/office/drawing/2014/main" val="4250305379"/>
                    </a:ext>
                  </a:extLst>
                </a:gridCol>
                <a:gridCol w="1481300">
                  <a:extLst>
                    <a:ext uri="{9D8B030D-6E8A-4147-A177-3AD203B41FA5}">
                      <a16:colId xmlns:a16="http://schemas.microsoft.com/office/drawing/2014/main" val="1733317906"/>
                    </a:ext>
                  </a:extLst>
                </a:gridCol>
              </a:tblGrid>
              <a:tr h="501852">
                <a:tc>
                  <a:txBody>
                    <a:bodyPr/>
                    <a:lstStyle/>
                    <a:p>
                      <a:pPr algn="ctr">
                        <a:lnSpc>
                          <a:spcPct val="107000"/>
                        </a:lnSpc>
                        <a:spcAft>
                          <a:spcPts val="0"/>
                        </a:spcAft>
                      </a:pPr>
                      <a:r>
                        <a:rPr lang="es-CO" sz="1200" b="1" dirty="0">
                          <a:effectLst/>
                        </a:rPr>
                        <a:t>FECHA DEL CONTRATO</a:t>
                      </a:r>
                      <a:endParaRPr lang="es-CO"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200" dirty="0">
                          <a:effectLst/>
                        </a:rPr>
                        <a:t>25 de Julio de 2018</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821662937"/>
                  </a:ext>
                </a:extLst>
              </a:tr>
              <a:tr h="483569">
                <a:tc>
                  <a:txBody>
                    <a:bodyPr/>
                    <a:lstStyle/>
                    <a:p>
                      <a:pPr algn="ctr">
                        <a:lnSpc>
                          <a:spcPct val="107000"/>
                        </a:lnSpc>
                        <a:spcAft>
                          <a:spcPts val="0"/>
                        </a:spcAft>
                      </a:pPr>
                      <a:r>
                        <a:rPr lang="es-ES" sz="1200" b="1" dirty="0">
                          <a:effectLst/>
                          <a:latin typeface="Calibri" panose="020F0502020204030204" pitchFamily="34" charset="0"/>
                          <a:ea typeface="Calibri" panose="020F0502020204030204" pitchFamily="34" charset="0"/>
                          <a:cs typeface="Times New Roman" panose="02020603050405020304" pitchFamily="18" charset="0"/>
                        </a:rPr>
                        <a:t>FECHA FINAL DEL CONTRATO</a:t>
                      </a:r>
                      <a:endParaRPr lang="es-CO"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ES" sz="1200" dirty="0">
                          <a:effectLst/>
                          <a:latin typeface="Calibri" panose="020F0502020204030204" pitchFamily="34" charset="0"/>
                          <a:ea typeface="Calibri" panose="020F0502020204030204" pitchFamily="34" charset="0"/>
                          <a:cs typeface="Times New Roman" panose="02020603050405020304" pitchFamily="18" charset="0"/>
                        </a:rPr>
                        <a:t>31 de Julio de 2020</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819172924"/>
                  </a:ext>
                </a:extLst>
              </a:tr>
              <a:tr h="473107">
                <a:tc>
                  <a:txBody>
                    <a:bodyPr/>
                    <a:lstStyle/>
                    <a:p>
                      <a:pPr algn="ctr">
                        <a:lnSpc>
                          <a:spcPct val="107000"/>
                        </a:lnSpc>
                        <a:spcAft>
                          <a:spcPts val="0"/>
                        </a:spcAft>
                      </a:pPr>
                      <a:r>
                        <a:rPr lang="es-CO" sz="1200" b="1" dirty="0">
                          <a:effectLst/>
                        </a:rPr>
                        <a:t>VALOR DEL CONTRATO</a:t>
                      </a:r>
                      <a:endParaRPr lang="es-CO"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200" dirty="0">
                          <a:effectLst/>
                        </a:rPr>
                        <a:t>$5.000.000.000</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493405408"/>
                  </a:ext>
                </a:extLst>
              </a:tr>
              <a:tr h="501852">
                <a:tc>
                  <a:txBody>
                    <a:bodyPr/>
                    <a:lstStyle/>
                    <a:p>
                      <a:pPr algn="ctr">
                        <a:lnSpc>
                          <a:spcPct val="107000"/>
                        </a:lnSpc>
                        <a:spcAft>
                          <a:spcPts val="0"/>
                        </a:spcAft>
                      </a:pPr>
                      <a:r>
                        <a:rPr lang="es-CO" sz="1200" b="1" dirty="0">
                          <a:effectLst/>
                        </a:rPr>
                        <a:t>VALOR </a:t>
                      </a:r>
                    </a:p>
                    <a:p>
                      <a:pPr algn="ctr">
                        <a:lnSpc>
                          <a:spcPct val="107000"/>
                        </a:lnSpc>
                        <a:spcAft>
                          <a:spcPts val="0"/>
                        </a:spcAft>
                      </a:pPr>
                      <a:r>
                        <a:rPr lang="es-CO" sz="1200" b="1" dirty="0">
                          <a:effectLst/>
                        </a:rPr>
                        <a:t>ANUALIDAD 2020</a:t>
                      </a:r>
                      <a:endParaRPr lang="es-CO"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200" dirty="0">
                          <a:effectLst/>
                        </a:rPr>
                        <a:t>$1.418.686.802</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309313094"/>
                  </a:ext>
                </a:extLst>
              </a:tr>
              <a:tr h="483569">
                <a:tc>
                  <a:txBody>
                    <a:bodyPr/>
                    <a:lstStyle/>
                    <a:p>
                      <a:pPr algn="ctr">
                        <a:lnSpc>
                          <a:spcPct val="107000"/>
                        </a:lnSpc>
                        <a:spcAft>
                          <a:spcPts val="0"/>
                        </a:spcAft>
                      </a:pPr>
                      <a:r>
                        <a:rPr lang="es-ES" sz="1200" b="1" dirty="0">
                          <a:effectLst/>
                          <a:latin typeface="Calibri" panose="020F0502020204030204" pitchFamily="34" charset="0"/>
                          <a:ea typeface="Calibri" panose="020F0502020204030204" pitchFamily="34" charset="0"/>
                          <a:cs typeface="Times New Roman" panose="02020603050405020304" pitchFamily="18" charset="0"/>
                        </a:rPr>
                        <a:t>VALOR </a:t>
                      </a:r>
                    </a:p>
                    <a:p>
                      <a:pPr algn="ctr">
                        <a:lnSpc>
                          <a:spcPct val="107000"/>
                        </a:lnSpc>
                        <a:spcAft>
                          <a:spcPts val="0"/>
                        </a:spcAft>
                      </a:pPr>
                      <a:r>
                        <a:rPr lang="es-ES" sz="1200" b="1" dirty="0">
                          <a:effectLst/>
                          <a:latin typeface="Calibri" panose="020F0502020204030204" pitchFamily="34" charset="0"/>
                          <a:ea typeface="Calibri" panose="020F0502020204030204" pitchFamily="34" charset="0"/>
                          <a:cs typeface="Times New Roman" panose="02020603050405020304" pitchFamily="18" charset="0"/>
                        </a:rPr>
                        <a:t>EJECUTADO 2020 </a:t>
                      </a:r>
                      <a:endParaRPr lang="es-CO"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lvl="0" indent="0" algn="ctr" defTabSz="457200" rtl="0" eaLnBrk="1" fontAlgn="auto" latinLnBrk="0" hangingPunct="1">
                        <a:lnSpc>
                          <a:spcPct val="107000"/>
                        </a:lnSpc>
                        <a:spcBef>
                          <a:spcPts val="0"/>
                        </a:spcBef>
                        <a:spcAft>
                          <a:spcPts val="0"/>
                        </a:spcAft>
                        <a:buClrTx/>
                        <a:buSzTx/>
                        <a:buFontTx/>
                        <a:buNone/>
                        <a:tabLst/>
                        <a:defRPr/>
                      </a:pPr>
                      <a:r>
                        <a:rPr lang="es-CO" sz="1200" dirty="0">
                          <a:effectLst/>
                        </a:rPr>
                        <a:t>$1.122.799.443</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83627021"/>
                  </a:ext>
                </a:extLst>
              </a:tr>
              <a:tr h="411391">
                <a:tc>
                  <a:txBody>
                    <a:bodyPr/>
                    <a:lstStyle/>
                    <a:p>
                      <a:pPr algn="ctr">
                        <a:lnSpc>
                          <a:spcPct val="107000"/>
                        </a:lnSpc>
                        <a:spcAft>
                          <a:spcPts val="0"/>
                        </a:spcAft>
                      </a:pPr>
                      <a:r>
                        <a:rPr lang="es-ES" sz="1200" b="1" dirty="0">
                          <a:effectLst/>
                          <a:latin typeface="Calibri" panose="020F0502020204030204" pitchFamily="34" charset="0"/>
                          <a:ea typeface="Calibri" panose="020F0502020204030204" pitchFamily="34" charset="0"/>
                          <a:cs typeface="Times New Roman" panose="02020603050405020304" pitchFamily="18" charset="0"/>
                        </a:rPr>
                        <a:t>SALDO DEL CONTRATO</a:t>
                      </a:r>
                      <a:endParaRPr lang="es-CO"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lvl="0" indent="0" algn="ctr" defTabSz="457200" rtl="0" eaLnBrk="1" fontAlgn="auto" latinLnBrk="0" hangingPunct="1">
                        <a:lnSpc>
                          <a:spcPct val="107000"/>
                        </a:lnSpc>
                        <a:spcBef>
                          <a:spcPts val="0"/>
                        </a:spcBef>
                        <a:spcAft>
                          <a:spcPts val="0"/>
                        </a:spcAft>
                        <a:buClrTx/>
                        <a:buSzTx/>
                        <a:buFontTx/>
                        <a:buNone/>
                        <a:tabLst/>
                        <a:defRPr/>
                      </a:pPr>
                      <a:r>
                        <a:rPr lang="es-CO" sz="1200" dirty="0">
                          <a:effectLst/>
                        </a:rPr>
                        <a:t>$295.887.359</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4360166"/>
                  </a:ext>
                </a:extLst>
              </a:tr>
              <a:tr h="674206">
                <a:tc>
                  <a:txBody>
                    <a:bodyPr/>
                    <a:lstStyle/>
                    <a:p>
                      <a:pPr algn="ctr">
                        <a:lnSpc>
                          <a:spcPct val="107000"/>
                        </a:lnSpc>
                        <a:spcAft>
                          <a:spcPts val="0"/>
                        </a:spcAft>
                      </a:pPr>
                      <a:r>
                        <a:rPr lang="es-ES" sz="1200" b="1" dirty="0">
                          <a:effectLst/>
                          <a:latin typeface="Calibri" panose="020F0502020204030204" pitchFamily="34" charset="0"/>
                          <a:ea typeface="Calibri" panose="020F0502020204030204" pitchFamily="34" charset="0"/>
                          <a:cs typeface="Times New Roman" panose="02020603050405020304" pitchFamily="18" charset="0"/>
                        </a:rPr>
                        <a:t>EJECUCIÓN MENSUAL PROMEDIO</a:t>
                      </a:r>
                      <a:endParaRPr lang="es-CO"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lvl="0" indent="0" algn="ctr" defTabSz="457200" rtl="0" eaLnBrk="1" fontAlgn="auto" latinLnBrk="0" hangingPunct="1">
                        <a:lnSpc>
                          <a:spcPct val="107000"/>
                        </a:lnSpc>
                        <a:spcBef>
                          <a:spcPts val="0"/>
                        </a:spcBef>
                        <a:spcAft>
                          <a:spcPts val="0"/>
                        </a:spcAft>
                        <a:buClrTx/>
                        <a:buSzTx/>
                        <a:buFontTx/>
                        <a:buNone/>
                        <a:tabLst/>
                        <a:defRPr/>
                      </a:pPr>
                      <a:r>
                        <a:rPr lang="es-CO" sz="1200" dirty="0">
                          <a:effectLst/>
                        </a:rPr>
                        <a:t>$279.312.746</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68827618"/>
                  </a:ext>
                </a:extLst>
              </a:tr>
              <a:tr h="483569">
                <a:tc>
                  <a:txBody>
                    <a:bodyPr/>
                    <a:lstStyle/>
                    <a:p>
                      <a:pPr marL="0" marR="0" lvl="0" indent="0" algn="ctr" defTabSz="457200" rtl="0" eaLnBrk="1" fontAlgn="auto" latinLnBrk="0" hangingPunct="1">
                        <a:lnSpc>
                          <a:spcPct val="107000"/>
                        </a:lnSpc>
                        <a:spcBef>
                          <a:spcPts val="0"/>
                        </a:spcBef>
                        <a:spcAft>
                          <a:spcPts val="0"/>
                        </a:spcAft>
                        <a:buClrTx/>
                        <a:buSzTx/>
                        <a:buFontTx/>
                        <a:buNone/>
                        <a:tabLst/>
                        <a:defRPr/>
                      </a:pPr>
                      <a:r>
                        <a:rPr lang="es-ES" sz="1200" b="1" dirty="0">
                          <a:effectLst/>
                          <a:latin typeface="Calibri" panose="020F0502020204030204" pitchFamily="34" charset="0"/>
                          <a:ea typeface="Calibri" panose="020F0502020204030204" pitchFamily="34" charset="0"/>
                          <a:cs typeface="Times New Roman" panose="02020603050405020304" pitchFamily="18" charset="0"/>
                        </a:rPr>
                        <a:t>VALOR A ADICIONAR DICIEMBRE DE 2020</a:t>
                      </a:r>
                      <a:endParaRPr lang="es-CO"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lvl="0" indent="0" algn="ctr" defTabSz="457200" rtl="0" eaLnBrk="1" fontAlgn="auto" latinLnBrk="0" hangingPunct="1">
                        <a:lnSpc>
                          <a:spcPct val="107000"/>
                        </a:lnSpc>
                        <a:spcBef>
                          <a:spcPts val="0"/>
                        </a:spcBef>
                        <a:spcAft>
                          <a:spcPts val="0"/>
                        </a:spcAft>
                        <a:buClrTx/>
                        <a:buSzTx/>
                        <a:buFontTx/>
                        <a:buNone/>
                        <a:tabLst/>
                        <a:defRPr/>
                      </a:pPr>
                      <a:r>
                        <a:rPr lang="es-ES" sz="1200" dirty="0">
                          <a:effectLst/>
                          <a:latin typeface="Calibri" panose="020F0502020204030204" pitchFamily="34" charset="0"/>
                          <a:ea typeface="Calibri" panose="020F0502020204030204" pitchFamily="34" charset="0"/>
                          <a:cs typeface="Times New Roman" panose="02020603050405020304" pitchFamily="18" charset="0"/>
                        </a:rPr>
                        <a:t>$1.675.876.476</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501965783"/>
                  </a:ext>
                </a:extLst>
              </a:tr>
              <a:tr h="380509">
                <a:tc>
                  <a:txBody>
                    <a:bodyPr/>
                    <a:lstStyle/>
                    <a:p>
                      <a:pPr algn="ctr">
                        <a:lnSpc>
                          <a:spcPct val="107000"/>
                        </a:lnSpc>
                        <a:spcAft>
                          <a:spcPts val="0"/>
                        </a:spcAft>
                      </a:pPr>
                      <a:r>
                        <a:rPr lang="es-ES" sz="1200" b="1" dirty="0">
                          <a:effectLst/>
                          <a:latin typeface="Calibri" panose="020F0502020204030204" pitchFamily="34" charset="0"/>
                          <a:ea typeface="Calibri" panose="020F0502020204030204" pitchFamily="34" charset="0"/>
                          <a:cs typeface="Times New Roman" panose="02020603050405020304" pitchFamily="18" charset="0"/>
                        </a:rPr>
                        <a:t>VALOR A ADICIONAR MARZO DE 2021</a:t>
                      </a:r>
                      <a:endParaRPr lang="es-CO"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lvl="0" indent="0" algn="ctr" defTabSz="457200" rtl="0" eaLnBrk="1" fontAlgn="auto" latinLnBrk="0" hangingPunct="1">
                        <a:lnSpc>
                          <a:spcPct val="107000"/>
                        </a:lnSpc>
                        <a:spcBef>
                          <a:spcPts val="0"/>
                        </a:spcBef>
                        <a:spcAft>
                          <a:spcPts val="0"/>
                        </a:spcAft>
                        <a:buClrTx/>
                        <a:buSzTx/>
                        <a:buFontTx/>
                        <a:buNone/>
                        <a:tabLst/>
                        <a:defRPr/>
                      </a:pPr>
                      <a:r>
                        <a:rPr lang="es-ES" sz="1200" dirty="0">
                          <a:effectLst/>
                          <a:latin typeface="Calibri" panose="020F0502020204030204" pitchFamily="34" charset="0"/>
                          <a:ea typeface="Calibri" panose="020F0502020204030204" pitchFamily="34" charset="0"/>
                          <a:cs typeface="Times New Roman" panose="02020603050405020304" pitchFamily="18" charset="0"/>
                        </a:rPr>
                        <a:t>$1.675.876.476</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853115675"/>
                  </a:ext>
                </a:extLst>
              </a:tr>
            </a:tbl>
          </a:graphicData>
        </a:graphic>
      </p:graphicFrame>
      <p:sp>
        <p:nvSpPr>
          <p:cNvPr id="11" name="Rectángulo 10">
            <a:extLst>
              <a:ext uri="{FF2B5EF4-FFF2-40B4-BE49-F238E27FC236}">
                <a16:creationId xmlns:a16="http://schemas.microsoft.com/office/drawing/2014/main" id="{4B9F5136-026F-4A90-A35F-19B19B278727}"/>
              </a:ext>
            </a:extLst>
          </p:cNvPr>
          <p:cNvSpPr/>
          <p:nvPr/>
        </p:nvSpPr>
        <p:spPr>
          <a:xfrm>
            <a:off x="6241143" y="1052268"/>
            <a:ext cx="2957290" cy="523220"/>
          </a:xfrm>
          <a:prstGeom prst="rect">
            <a:avLst/>
          </a:prstGeom>
          <a:noFill/>
        </p:spPr>
        <p:txBody>
          <a:bodyPr wrap="square" lIns="91440" tIns="45720" rIns="91440" bIns="45720">
            <a:spAutoFit/>
          </a:bodyPr>
          <a:lstStyle/>
          <a:p>
            <a:pPr algn="ctr"/>
            <a:r>
              <a:rPr lang="es-ES" sz="1400" b="1" cap="none" spc="0" dirty="0">
                <a:ln w="0"/>
                <a:solidFill>
                  <a:srgbClr val="293166"/>
                </a:solidFill>
                <a:effectLst>
                  <a:outerShdw blurRad="38100" dist="25400" dir="5400000" algn="ctr" rotWithShape="0">
                    <a:srgbClr val="6E747A">
                      <a:alpha val="43000"/>
                    </a:srgbClr>
                  </a:outerShdw>
                </a:effectLst>
              </a:rPr>
              <a:t>Contrato No. 042 de 2018</a:t>
            </a:r>
          </a:p>
          <a:p>
            <a:pPr algn="ctr"/>
            <a:r>
              <a:rPr lang="es-ES" sz="1400" b="1" dirty="0">
                <a:ln w="0"/>
                <a:solidFill>
                  <a:srgbClr val="293166"/>
                </a:solidFill>
                <a:effectLst>
                  <a:outerShdw blurRad="38100" dist="25400" dir="5400000" algn="ctr" rotWithShape="0">
                    <a:srgbClr val="6E747A">
                      <a:alpha val="43000"/>
                    </a:srgbClr>
                  </a:outerShdw>
                </a:effectLst>
              </a:rPr>
              <a:t>Gerencia Regional Suroccidente</a:t>
            </a:r>
            <a:endParaRPr lang="es-ES" sz="1400" b="1" cap="none" spc="0" dirty="0">
              <a:ln w="0"/>
              <a:solidFill>
                <a:srgbClr val="293166"/>
              </a:solidFill>
              <a:effectLst>
                <a:outerShdw blurRad="38100" dist="25400" dir="5400000" algn="ctr" rotWithShape="0">
                  <a:srgbClr val="6E747A">
                    <a:alpha val="43000"/>
                  </a:srgbClr>
                </a:outerShdw>
              </a:effectLst>
            </a:endParaRPr>
          </a:p>
        </p:txBody>
      </p:sp>
      <p:sp>
        <p:nvSpPr>
          <p:cNvPr id="23" name="Rectángulo 22">
            <a:extLst>
              <a:ext uri="{FF2B5EF4-FFF2-40B4-BE49-F238E27FC236}">
                <a16:creationId xmlns:a16="http://schemas.microsoft.com/office/drawing/2014/main" id="{4CE6135D-6264-4D33-97EC-58A2F62BDEE4}"/>
              </a:ext>
            </a:extLst>
          </p:cNvPr>
          <p:cNvSpPr/>
          <p:nvPr/>
        </p:nvSpPr>
        <p:spPr>
          <a:xfrm>
            <a:off x="3304515" y="2728615"/>
            <a:ext cx="2785134" cy="2617704"/>
          </a:xfrm>
          <a:prstGeom prst="rect">
            <a:avLst/>
          </a:prstGeom>
        </p:spPr>
        <p:txBody>
          <a:bodyPr wrap="square">
            <a:spAutoFit/>
          </a:bodyPr>
          <a:lstStyle/>
          <a:p>
            <a:pPr lvl="0" algn="just">
              <a:lnSpc>
                <a:spcPct val="107000"/>
              </a:lnSpc>
              <a:defRPr/>
            </a:pPr>
            <a:r>
              <a:rPr lang="es-ES" sz="1400" dirty="0">
                <a:latin typeface="Calibri" panose="020F0502020204030204" pitchFamily="34" charset="0"/>
                <a:ea typeface="Calibri" panose="020F0502020204030204" pitchFamily="34" charset="0"/>
                <a:cs typeface="Times New Roman" panose="02020603050405020304" pitchFamily="18" charset="0"/>
              </a:rPr>
              <a:t>Se tiene previsto realizar durante el segundo semestre y a partir del mes de julio, 10 diligencias urbanas mensuales con un costo promedio de $4.180.000 para un total aproximado de $41.800.000 y 3 diligencias rurales que pueden costar $30.000.000, asimismo, se requieren 14 conserjerías 7 urbanos $30.904.300 y 7 rurales en $38.193.050.</a:t>
            </a:r>
            <a:endParaRPr lang="es-CO"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4" name="Rectángulo 23">
            <a:extLst>
              <a:ext uri="{FF2B5EF4-FFF2-40B4-BE49-F238E27FC236}">
                <a16:creationId xmlns:a16="http://schemas.microsoft.com/office/drawing/2014/main" id="{4BDFF6A7-67B7-4C40-8757-F3EB444A67F3}"/>
              </a:ext>
            </a:extLst>
          </p:cNvPr>
          <p:cNvSpPr/>
          <p:nvPr/>
        </p:nvSpPr>
        <p:spPr>
          <a:xfrm>
            <a:off x="9344063" y="2728614"/>
            <a:ext cx="2785134" cy="2387192"/>
          </a:xfrm>
          <a:prstGeom prst="rect">
            <a:avLst/>
          </a:prstGeom>
        </p:spPr>
        <p:txBody>
          <a:bodyPr wrap="square">
            <a:spAutoFit/>
          </a:bodyPr>
          <a:lstStyle/>
          <a:p>
            <a:pPr lvl="0" algn="just">
              <a:lnSpc>
                <a:spcPct val="107000"/>
              </a:lnSpc>
              <a:defRPr/>
            </a:pPr>
            <a:r>
              <a:rPr lang="es-ES" sz="1400" dirty="0">
                <a:latin typeface="Calibri" panose="020F0502020204030204" pitchFamily="34" charset="0"/>
                <a:ea typeface="Calibri" panose="020F0502020204030204" pitchFamily="34" charset="0"/>
                <a:cs typeface="Times New Roman" panose="02020603050405020304" pitchFamily="18" charset="0"/>
              </a:rPr>
              <a:t>Se tiene previsto realizar durante el segundo semestre y a partir del mes de julio, 22 diligencias urbanas mensuales con un costo promedio de $5.000.000 para un total aproximado de $110.000.000, asimismo, se requieren 59 conserjerías, 53 urbanos $132.343.246 y 6 rurales en $36.969.500.</a:t>
            </a:r>
            <a:endParaRPr lang="es-CO"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2" name="CuadroTexto 11">
            <a:extLst>
              <a:ext uri="{FF2B5EF4-FFF2-40B4-BE49-F238E27FC236}">
                <a16:creationId xmlns:a16="http://schemas.microsoft.com/office/drawing/2014/main" id="{3F8CB37B-5D74-457F-A3DB-CE3A42156F5A}"/>
              </a:ext>
            </a:extLst>
          </p:cNvPr>
          <p:cNvSpPr txBox="1"/>
          <p:nvPr/>
        </p:nvSpPr>
        <p:spPr>
          <a:xfrm>
            <a:off x="2589052" y="172493"/>
            <a:ext cx="4855432" cy="461665"/>
          </a:xfrm>
          <a:prstGeom prst="rect">
            <a:avLst/>
          </a:prstGeom>
          <a:noFill/>
        </p:spPr>
        <p:txBody>
          <a:bodyPr wrap="none" rtlCol="0">
            <a:spAutoFit/>
          </a:bodyPr>
          <a:lstStyle/>
          <a:p>
            <a:r>
              <a:rPr lang="es-ES_tradnl" sz="2400" b="1" dirty="0">
                <a:solidFill>
                  <a:srgbClr val="002060"/>
                </a:solidFill>
              </a:rPr>
              <a:t>ESTADO ACTUAL DE LOS CONTRATOS</a:t>
            </a:r>
            <a:endParaRPr lang="es-CO" sz="2400" b="1" dirty="0">
              <a:solidFill>
                <a:srgbClr val="002060"/>
              </a:solidFill>
            </a:endParaRPr>
          </a:p>
        </p:txBody>
      </p:sp>
    </p:spTree>
    <p:extLst>
      <p:ext uri="{BB962C8B-B14F-4D97-AF65-F5344CB8AC3E}">
        <p14:creationId xmlns:p14="http://schemas.microsoft.com/office/powerpoint/2010/main" val="16248809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764541" y="6536690"/>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Inmuebles </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aphicFrame>
        <p:nvGraphicFramePr>
          <p:cNvPr id="17" name="Tabla 16">
            <a:extLst>
              <a:ext uri="{FF2B5EF4-FFF2-40B4-BE49-F238E27FC236}">
                <a16:creationId xmlns:a16="http://schemas.microsoft.com/office/drawing/2014/main" id="{4B8A9D00-C11C-4464-BB15-74A3845833CC}"/>
              </a:ext>
            </a:extLst>
          </p:cNvPr>
          <p:cNvGraphicFramePr>
            <a:graphicFrameLocks noGrp="1"/>
          </p:cNvGraphicFramePr>
          <p:nvPr/>
        </p:nvGraphicFramePr>
        <p:xfrm>
          <a:off x="298692" y="1766624"/>
          <a:ext cx="2956803" cy="4410081"/>
        </p:xfrm>
        <a:graphic>
          <a:graphicData uri="http://schemas.openxmlformats.org/drawingml/2006/table">
            <a:tbl>
              <a:tblPr firstRow="1" firstCol="1" bandRow="1">
                <a:tableStyleId>{5940675A-B579-460E-94D1-54222C63F5DA}</a:tableStyleId>
              </a:tblPr>
              <a:tblGrid>
                <a:gridCol w="1490860">
                  <a:extLst>
                    <a:ext uri="{9D8B030D-6E8A-4147-A177-3AD203B41FA5}">
                      <a16:colId xmlns:a16="http://schemas.microsoft.com/office/drawing/2014/main" val="4250305379"/>
                    </a:ext>
                  </a:extLst>
                </a:gridCol>
                <a:gridCol w="1465943">
                  <a:extLst>
                    <a:ext uri="{9D8B030D-6E8A-4147-A177-3AD203B41FA5}">
                      <a16:colId xmlns:a16="http://schemas.microsoft.com/office/drawing/2014/main" val="1733317906"/>
                    </a:ext>
                  </a:extLst>
                </a:gridCol>
              </a:tblGrid>
              <a:tr h="503741">
                <a:tc>
                  <a:txBody>
                    <a:bodyPr/>
                    <a:lstStyle/>
                    <a:p>
                      <a:pPr algn="ctr">
                        <a:lnSpc>
                          <a:spcPct val="107000"/>
                        </a:lnSpc>
                        <a:spcAft>
                          <a:spcPts val="0"/>
                        </a:spcAft>
                      </a:pPr>
                      <a:r>
                        <a:rPr lang="es-CO" sz="1200" b="1" dirty="0">
                          <a:effectLst/>
                        </a:rPr>
                        <a:t>FECHA DEL CONTRATO</a:t>
                      </a:r>
                      <a:endParaRPr lang="es-CO"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200" dirty="0">
                          <a:effectLst/>
                        </a:rPr>
                        <a:t>25 de Julio de 2018</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821662937"/>
                  </a:ext>
                </a:extLst>
              </a:tr>
              <a:tr h="490076">
                <a:tc>
                  <a:txBody>
                    <a:bodyPr/>
                    <a:lstStyle/>
                    <a:p>
                      <a:pPr algn="ctr">
                        <a:lnSpc>
                          <a:spcPct val="107000"/>
                        </a:lnSpc>
                        <a:spcAft>
                          <a:spcPts val="0"/>
                        </a:spcAft>
                      </a:pPr>
                      <a:r>
                        <a:rPr lang="es-ES" sz="1200" b="1" dirty="0">
                          <a:effectLst/>
                          <a:latin typeface="Calibri" panose="020F0502020204030204" pitchFamily="34" charset="0"/>
                          <a:ea typeface="Calibri" panose="020F0502020204030204" pitchFamily="34" charset="0"/>
                          <a:cs typeface="Times New Roman" panose="02020603050405020304" pitchFamily="18" charset="0"/>
                        </a:rPr>
                        <a:t>FECHA FINAL DEL CONTRATO</a:t>
                      </a:r>
                      <a:endParaRPr lang="es-CO"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ES" sz="1200" dirty="0">
                          <a:effectLst/>
                          <a:latin typeface="Calibri" panose="020F0502020204030204" pitchFamily="34" charset="0"/>
                          <a:ea typeface="Calibri" panose="020F0502020204030204" pitchFamily="34" charset="0"/>
                          <a:cs typeface="Times New Roman" panose="02020603050405020304" pitchFamily="18" charset="0"/>
                        </a:rPr>
                        <a:t>25 de Julio de 2020</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819172924"/>
                  </a:ext>
                </a:extLst>
              </a:tr>
              <a:tr h="452925">
                <a:tc>
                  <a:txBody>
                    <a:bodyPr/>
                    <a:lstStyle/>
                    <a:p>
                      <a:pPr algn="ctr">
                        <a:lnSpc>
                          <a:spcPct val="107000"/>
                        </a:lnSpc>
                        <a:spcAft>
                          <a:spcPts val="0"/>
                        </a:spcAft>
                      </a:pPr>
                      <a:r>
                        <a:rPr lang="es-CO" sz="1200" b="1" dirty="0">
                          <a:effectLst/>
                        </a:rPr>
                        <a:t>VALOR DEL CONTRATO</a:t>
                      </a:r>
                      <a:endParaRPr lang="es-CO"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algn="ctr" defTabSz="457200" rtl="0" eaLnBrk="1" fontAlgn="ctr" latinLnBrk="0" hangingPunct="1">
                        <a:lnSpc>
                          <a:spcPct val="107000"/>
                        </a:lnSpc>
                        <a:spcAft>
                          <a:spcPts val="0"/>
                        </a:spcAft>
                      </a:pPr>
                      <a:r>
                        <a:rPr lang="es-CO" sz="1200" kern="1200" dirty="0">
                          <a:solidFill>
                            <a:schemeClr val="tx1"/>
                          </a:solidFill>
                          <a:effectLst/>
                          <a:latin typeface="Calibri" panose="020F0502020204030204" pitchFamily="34" charset="0"/>
                          <a:cs typeface="Times New Roman" panose="02020603050405020304" pitchFamily="18" charset="0"/>
                        </a:rPr>
                        <a:t>$ 5,800,000,000</a:t>
                      </a:r>
                    </a:p>
                  </a:txBody>
                  <a:tcPr marL="9525" marR="9525" marT="9525" marB="0" anchor="ctr"/>
                </a:tc>
                <a:extLst>
                  <a:ext uri="{0D108BD9-81ED-4DB2-BD59-A6C34878D82A}">
                    <a16:rowId xmlns:a16="http://schemas.microsoft.com/office/drawing/2014/main" val="1493405408"/>
                  </a:ext>
                </a:extLst>
              </a:tr>
              <a:tr h="519532">
                <a:tc>
                  <a:txBody>
                    <a:bodyPr/>
                    <a:lstStyle/>
                    <a:p>
                      <a:pPr algn="ctr">
                        <a:lnSpc>
                          <a:spcPct val="107000"/>
                        </a:lnSpc>
                        <a:spcAft>
                          <a:spcPts val="0"/>
                        </a:spcAft>
                      </a:pPr>
                      <a:r>
                        <a:rPr lang="es-CO" sz="1200" b="1" dirty="0">
                          <a:effectLst/>
                        </a:rPr>
                        <a:t>VALOR ANUALIDAD 2020</a:t>
                      </a:r>
                      <a:endParaRPr lang="es-CO"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200" dirty="0">
                          <a:effectLst/>
                        </a:rPr>
                        <a:t>$2,637,512,222</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309313094"/>
                  </a:ext>
                </a:extLst>
              </a:tr>
              <a:tr h="478972">
                <a:tc>
                  <a:txBody>
                    <a:bodyPr/>
                    <a:lstStyle/>
                    <a:p>
                      <a:pPr algn="ctr">
                        <a:lnSpc>
                          <a:spcPct val="107000"/>
                        </a:lnSpc>
                        <a:spcAft>
                          <a:spcPts val="0"/>
                        </a:spcAft>
                      </a:pPr>
                      <a:r>
                        <a:rPr lang="es-ES" sz="1200" b="1" dirty="0">
                          <a:effectLst/>
                          <a:latin typeface="Calibri" panose="020F0502020204030204" pitchFamily="34" charset="0"/>
                          <a:ea typeface="Calibri" panose="020F0502020204030204" pitchFamily="34" charset="0"/>
                          <a:cs typeface="Times New Roman" panose="02020603050405020304" pitchFamily="18" charset="0"/>
                        </a:rPr>
                        <a:t>VALOR EJECUTADO 2020 </a:t>
                      </a:r>
                      <a:endParaRPr lang="es-CO"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lvl="0" indent="0" algn="ctr" defTabSz="457200" rtl="0" eaLnBrk="1" fontAlgn="auto" latinLnBrk="0" hangingPunct="1">
                        <a:lnSpc>
                          <a:spcPct val="107000"/>
                        </a:lnSpc>
                        <a:spcBef>
                          <a:spcPts val="0"/>
                        </a:spcBef>
                        <a:spcAft>
                          <a:spcPts val="0"/>
                        </a:spcAft>
                        <a:buClrTx/>
                        <a:buSzTx/>
                        <a:buFontTx/>
                        <a:buNone/>
                        <a:tabLst/>
                        <a:defRPr/>
                      </a:pPr>
                      <a:r>
                        <a:rPr lang="es-CO" sz="1200" kern="1200" dirty="0">
                          <a:solidFill>
                            <a:schemeClr val="tx1"/>
                          </a:solidFill>
                          <a:effectLst/>
                          <a:latin typeface="Calibri" panose="020F0502020204030204" pitchFamily="34" charset="0"/>
                          <a:cs typeface="Times New Roman" panose="02020603050405020304" pitchFamily="18" charset="0"/>
                        </a:rPr>
                        <a:t>$472,441,719</a:t>
                      </a:r>
                      <a:endParaRPr lang="es-CO" sz="12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83627021"/>
                  </a:ext>
                </a:extLst>
              </a:tr>
              <a:tr h="408428">
                <a:tc>
                  <a:txBody>
                    <a:bodyPr/>
                    <a:lstStyle/>
                    <a:p>
                      <a:pPr algn="ctr">
                        <a:lnSpc>
                          <a:spcPct val="107000"/>
                        </a:lnSpc>
                        <a:spcAft>
                          <a:spcPts val="0"/>
                        </a:spcAft>
                      </a:pPr>
                      <a:r>
                        <a:rPr lang="es-ES" sz="1200" b="1" dirty="0">
                          <a:effectLst/>
                          <a:latin typeface="Calibri" panose="020F0502020204030204" pitchFamily="34" charset="0"/>
                          <a:ea typeface="Calibri" panose="020F0502020204030204" pitchFamily="34" charset="0"/>
                          <a:cs typeface="Times New Roman" panose="02020603050405020304" pitchFamily="18" charset="0"/>
                        </a:rPr>
                        <a:t>SALDO DEL CONTRATO</a:t>
                      </a:r>
                      <a:endParaRPr lang="es-CO"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lvl="0" indent="0" algn="ctr" defTabSz="457200" rtl="0" eaLnBrk="1" fontAlgn="auto" latinLnBrk="0" hangingPunct="1">
                        <a:lnSpc>
                          <a:spcPct val="107000"/>
                        </a:lnSpc>
                        <a:spcBef>
                          <a:spcPts val="0"/>
                        </a:spcBef>
                        <a:spcAft>
                          <a:spcPts val="0"/>
                        </a:spcAft>
                        <a:buClrTx/>
                        <a:buSzTx/>
                        <a:buFontTx/>
                        <a:buNone/>
                        <a:tabLst/>
                        <a:defRPr/>
                      </a:pPr>
                      <a:r>
                        <a:rPr lang="es-CO" sz="1200" dirty="0">
                          <a:effectLst/>
                        </a:rPr>
                        <a:t>$1,855,148,716</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4360166"/>
                  </a:ext>
                </a:extLst>
              </a:tr>
              <a:tr h="690205">
                <a:tc>
                  <a:txBody>
                    <a:bodyPr/>
                    <a:lstStyle/>
                    <a:p>
                      <a:pPr algn="ctr">
                        <a:lnSpc>
                          <a:spcPct val="107000"/>
                        </a:lnSpc>
                        <a:spcAft>
                          <a:spcPts val="0"/>
                        </a:spcAft>
                      </a:pPr>
                      <a:r>
                        <a:rPr lang="es-ES" sz="1200" b="1" dirty="0">
                          <a:effectLst/>
                          <a:latin typeface="Calibri" panose="020F0502020204030204" pitchFamily="34" charset="0"/>
                          <a:ea typeface="Calibri" panose="020F0502020204030204" pitchFamily="34" charset="0"/>
                          <a:cs typeface="Times New Roman" panose="02020603050405020304" pitchFamily="18" charset="0"/>
                        </a:rPr>
                        <a:t>EJECUCIÓN MENSUAL PROMEDIO</a:t>
                      </a:r>
                      <a:endParaRPr lang="es-CO"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lvl="0" indent="0" algn="ctr" defTabSz="457200" rtl="0" eaLnBrk="1" fontAlgn="auto" latinLnBrk="0" hangingPunct="1">
                        <a:lnSpc>
                          <a:spcPct val="107000"/>
                        </a:lnSpc>
                        <a:spcBef>
                          <a:spcPts val="0"/>
                        </a:spcBef>
                        <a:spcAft>
                          <a:spcPts val="0"/>
                        </a:spcAft>
                        <a:buClrTx/>
                        <a:buSzTx/>
                        <a:buFontTx/>
                        <a:buNone/>
                        <a:tabLst/>
                        <a:defRPr/>
                      </a:pPr>
                      <a:r>
                        <a:rPr lang="es-CO" sz="1200" dirty="0">
                          <a:effectLst/>
                        </a:rPr>
                        <a:t>$150.000,000</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68827618"/>
                  </a:ext>
                </a:extLst>
              </a:tr>
              <a:tr h="483424">
                <a:tc>
                  <a:txBody>
                    <a:bodyPr/>
                    <a:lstStyle/>
                    <a:p>
                      <a:pPr marL="0" marR="0" lvl="0" indent="0" algn="ctr" defTabSz="457200" rtl="0" eaLnBrk="1" fontAlgn="auto" latinLnBrk="0" hangingPunct="1">
                        <a:lnSpc>
                          <a:spcPct val="107000"/>
                        </a:lnSpc>
                        <a:spcBef>
                          <a:spcPts val="0"/>
                        </a:spcBef>
                        <a:spcAft>
                          <a:spcPts val="0"/>
                        </a:spcAft>
                        <a:buClrTx/>
                        <a:buSzTx/>
                        <a:buFontTx/>
                        <a:buNone/>
                        <a:tabLst/>
                        <a:defRPr/>
                      </a:pPr>
                      <a:r>
                        <a:rPr lang="es-ES" sz="1200" b="1" dirty="0">
                          <a:effectLst/>
                          <a:latin typeface="Calibri" panose="020F0502020204030204" pitchFamily="34" charset="0"/>
                          <a:ea typeface="Calibri" panose="020F0502020204030204" pitchFamily="34" charset="0"/>
                          <a:cs typeface="Times New Roman" panose="02020603050405020304" pitchFamily="18" charset="0"/>
                        </a:rPr>
                        <a:t>VALOR A ADICIONAR DICIEMBRE DE 2020</a:t>
                      </a:r>
                      <a:endParaRPr lang="es-CO"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lvl="0" indent="0" algn="ctr" defTabSz="457200" rtl="0" eaLnBrk="1" fontAlgn="auto" latinLnBrk="0" hangingPunct="1">
                        <a:lnSpc>
                          <a:spcPct val="107000"/>
                        </a:lnSpc>
                        <a:spcBef>
                          <a:spcPts val="0"/>
                        </a:spcBef>
                        <a:spcAft>
                          <a:spcPts val="0"/>
                        </a:spcAft>
                        <a:buClrTx/>
                        <a:buSzTx/>
                        <a:buFontTx/>
                        <a:buNone/>
                        <a:tabLst/>
                        <a:defRPr/>
                      </a:pPr>
                      <a:r>
                        <a:rPr lang="es-CO" sz="1200" dirty="0">
                          <a:effectLst/>
                        </a:rPr>
                        <a:t>$0</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853115675"/>
                  </a:ext>
                </a:extLst>
              </a:tr>
              <a:tr h="315442">
                <a:tc>
                  <a:txBody>
                    <a:bodyPr/>
                    <a:lstStyle/>
                    <a:p>
                      <a:pPr marL="0" marR="0" lvl="0" indent="0" algn="ctr" defTabSz="457200" rtl="0" eaLnBrk="1" fontAlgn="auto" latinLnBrk="0" hangingPunct="1">
                        <a:lnSpc>
                          <a:spcPct val="107000"/>
                        </a:lnSpc>
                        <a:spcBef>
                          <a:spcPts val="0"/>
                        </a:spcBef>
                        <a:spcAft>
                          <a:spcPts val="0"/>
                        </a:spcAft>
                        <a:buClrTx/>
                        <a:buSzTx/>
                        <a:buFontTx/>
                        <a:buNone/>
                        <a:tabLst/>
                        <a:defRPr/>
                      </a:pPr>
                      <a:r>
                        <a:rPr lang="es-ES" sz="1200" b="1" dirty="0">
                          <a:effectLst/>
                          <a:latin typeface="Calibri" panose="020F0502020204030204" pitchFamily="34" charset="0"/>
                          <a:ea typeface="Calibri" panose="020F0502020204030204" pitchFamily="34" charset="0"/>
                          <a:cs typeface="Times New Roman" panose="02020603050405020304" pitchFamily="18" charset="0"/>
                        </a:rPr>
                        <a:t>VALOR A ADICIONAR MARZO DE 2021</a:t>
                      </a:r>
                      <a:endParaRPr lang="es-CO"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lvl="0" indent="0" algn="ctr" defTabSz="457200" rtl="0" eaLnBrk="1" fontAlgn="auto" latinLnBrk="0" hangingPunct="1">
                        <a:lnSpc>
                          <a:spcPct val="107000"/>
                        </a:lnSpc>
                        <a:spcBef>
                          <a:spcPts val="0"/>
                        </a:spcBef>
                        <a:spcAft>
                          <a:spcPts val="0"/>
                        </a:spcAft>
                        <a:buClrTx/>
                        <a:buSzTx/>
                        <a:buFontTx/>
                        <a:buNone/>
                        <a:tabLst/>
                        <a:defRPr/>
                      </a:pPr>
                      <a:r>
                        <a:rPr lang="es-CO" sz="1200" dirty="0">
                          <a:effectLst/>
                        </a:rPr>
                        <a:t>$900.000.000</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221876843"/>
                  </a:ext>
                </a:extLst>
              </a:tr>
            </a:tbl>
          </a:graphicData>
        </a:graphic>
      </p:graphicFrame>
      <p:graphicFrame>
        <p:nvGraphicFramePr>
          <p:cNvPr id="18" name="Tabla 17">
            <a:extLst>
              <a:ext uri="{FF2B5EF4-FFF2-40B4-BE49-F238E27FC236}">
                <a16:creationId xmlns:a16="http://schemas.microsoft.com/office/drawing/2014/main" id="{BD3F57AE-9C67-49DE-834E-EA4EA6FFD442}"/>
              </a:ext>
            </a:extLst>
          </p:cNvPr>
          <p:cNvGraphicFramePr>
            <a:graphicFrameLocks noGrp="1"/>
          </p:cNvGraphicFramePr>
          <p:nvPr/>
        </p:nvGraphicFramePr>
        <p:xfrm>
          <a:off x="6377187" y="1776932"/>
          <a:ext cx="2956803" cy="4399773"/>
        </p:xfrm>
        <a:graphic>
          <a:graphicData uri="http://schemas.openxmlformats.org/drawingml/2006/table">
            <a:tbl>
              <a:tblPr firstRow="1" firstCol="1" bandRow="1">
                <a:tableStyleId>{5940675A-B579-460E-94D1-54222C63F5DA}</a:tableStyleId>
              </a:tblPr>
              <a:tblGrid>
                <a:gridCol w="1496092">
                  <a:extLst>
                    <a:ext uri="{9D8B030D-6E8A-4147-A177-3AD203B41FA5}">
                      <a16:colId xmlns:a16="http://schemas.microsoft.com/office/drawing/2014/main" val="4250305379"/>
                    </a:ext>
                  </a:extLst>
                </a:gridCol>
                <a:gridCol w="1460711">
                  <a:extLst>
                    <a:ext uri="{9D8B030D-6E8A-4147-A177-3AD203B41FA5}">
                      <a16:colId xmlns:a16="http://schemas.microsoft.com/office/drawing/2014/main" val="1733317906"/>
                    </a:ext>
                  </a:extLst>
                </a:gridCol>
              </a:tblGrid>
              <a:tr h="521094">
                <a:tc>
                  <a:txBody>
                    <a:bodyPr/>
                    <a:lstStyle/>
                    <a:p>
                      <a:pPr algn="ctr">
                        <a:lnSpc>
                          <a:spcPct val="107000"/>
                        </a:lnSpc>
                        <a:spcAft>
                          <a:spcPts val="0"/>
                        </a:spcAft>
                      </a:pPr>
                      <a:r>
                        <a:rPr lang="es-CO" sz="1200" b="1" dirty="0">
                          <a:effectLst/>
                        </a:rPr>
                        <a:t>FECHA DEL CONTRATO</a:t>
                      </a:r>
                      <a:endParaRPr lang="es-CO"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200" dirty="0">
                          <a:effectLst/>
                          <a:latin typeface="+mn-lt"/>
                        </a:rPr>
                        <a:t>25 de Julio de 2018</a:t>
                      </a:r>
                      <a:endParaRPr lang="es-CO"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821662937"/>
                  </a:ext>
                </a:extLst>
              </a:tr>
              <a:tr h="463201">
                <a:tc>
                  <a:txBody>
                    <a:bodyPr/>
                    <a:lstStyle/>
                    <a:p>
                      <a:pPr algn="ctr">
                        <a:lnSpc>
                          <a:spcPct val="107000"/>
                        </a:lnSpc>
                        <a:spcAft>
                          <a:spcPts val="0"/>
                        </a:spcAft>
                      </a:pPr>
                      <a:r>
                        <a:rPr lang="es-ES" sz="1200" b="1" dirty="0">
                          <a:effectLst/>
                          <a:latin typeface="Calibri" panose="020F0502020204030204" pitchFamily="34" charset="0"/>
                          <a:ea typeface="Calibri" panose="020F0502020204030204" pitchFamily="34" charset="0"/>
                          <a:cs typeface="Times New Roman" panose="02020603050405020304" pitchFamily="18" charset="0"/>
                        </a:rPr>
                        <a:t>FECHA FINAL DEL CONTRATO</a:t>
                      </a:r>
                      <a:endParaRPr lang="es-CO"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ES" sz="1200" dirty="0">
                          <a:effectLst/>
                          <a:latin typeface="+mn-lt"/>
                          <a:ea typeface="Calibri" panose="020F0502020204030204" pitchFamily="34" charset="0"/>
                          <a:cs typeface="Times New Roman" panose="02020603050405020304" pitchFamily="18" charset="0"/>
                        </a:rPr>
                        <a:t>10 de Agosto de 2020</a:t>
                      </a:r>
                      <a:endParaRPr lang="es-CO"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819172924"/>
                  </a:ext>
                </a:extLst>
              </a:tr>
              <a:tr h="491247">
                <a:tc>
                  <a:txBody>
                    <a:bodyPr/>
                    <a:lstStyle/>
                    <a:p>
                      <a:pPr algn="ctr">
                        <a:lnSpc>
                          <a:spcPct val="107000"/>
                        </a:lnSpc>
                        <a:spcAft>
                          <a:spcPts val="0"/>
                        </a:spcAft>
                      </a:pPr>
                      <a:r>
                        <a:rPr lang="es-CO" sz="1200" b="1" dirty="0">
                          <a:effectLst/>
                        </a:rPr>
                        <a:t>VALOR DEL CONTRATO</a:t>
                      </a:r>
                      <a:endParaRPr lang="es-CO"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200" dirty="0">
                          <a:effectLst/>
                          <a:latin typeface="+mn-lt"/>
                        </a:rPr>
                        <a:t>$1.200.000.000</a:t>
                      </a:r>
                      <a:endParaRPr lang="es-CO"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493405408"/>
                  </a:ext>
                </a:extLst>
              </a:tr>
              <a:tr h="521094">
                <a:tc>
                  <a:txBody>
                    <a:bodyPr/>
                    <a:lstStyle/>
                    <a:p>
                      <a:pPr algn="ctr">
                        <a:lnSpc>
                          <a:spcPct val="107000"/>
                        </a:lnSpc>
                        <a:spcAft>
                          <a:spcPts val="0"/>
                        </a:spcAft>
                      </a:pPr>
                      <a:r>
                        <a:rPr lang="es-CO" sz="1200" b="1" dirty="0">
                          <a:effectLst/>
                        </a:rPr>
                        <a:t>VALOR ANUALIDAD 2020</a:t>
                      </a:r>
                      <a:endParaRPr lang="es-CO"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200" dirty="0">
                          <a:effectLst/>
                          <a:latin typeface="+mn-lt"/>
                        </a:rPr>
                        <a:t>$623.017.981</a:t>
                      </a:r>
                      <a:endParaRPr lang="es-CO"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309313094"/>
                  </a:ext>
                </a:extLst>
              </a:tr>
              <a:tr h="454663">
                <a:tc>
                  <a:txBody>
                    <a:bodyPr/>
                    <a:lstStyle/>
                    <a:p>
                      <a:pPr algn="ctr">
                        <a:lnSpc>
                          <a:spcPct val="107000"/>
                        </a:lnSpc>
                        <a:spcAft>
                          <a:spcPts val="0"/>
                        </a:spcAft>
                      </a:pPr>
                      <a:r>
                        <a:rPr lang="es-ES" sz="1200" b="1" dirty="0">
                          <a:effectLst/>
                          <a:latin typeface="Calibri" panose="020F0502020204030204" pitchFamily="34" charset="0"/>
                          <a:ea typeface="Calibri" panose="020F0502020204030204" pitchFamily="34" charset="0"/>
                          <a:cs typeface="Times New Roman" panose="02020603050405020304" pitchFamily="18" charset="0"/>
                        </a:rPr>
                        <a:t>VALOR EJECUTADO 2020 </a:t>
                      </a:r>
                      <a:endParaRPr lang="es-CO"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lvl="0" indent="0" algn="ctr" defTabSz="457200" rtl="0" eaLnBrk="1" fontAlgn="auto" latinLnBrk="0" hangingPunct="1">
                        <a:lnSpc>
                          <a:spcPct val="107000"/>
                        </a:lnSpc>
                        <a:spcBef>
                          <a:spcPts val="0"/>
                        </a:spcBef>
                        <a:spcAft>
                          <a:spcPts val="0"/>
                        </a:spcAft>
                        <a:buClrTx/>
                        <a:buSzTx/>
                        <a:buFontTx/>
                        <a:buNone/>
                        <a:tabLst/>
                        <a:defRPr/>
                      </a:pPr>
                      <a:r>
                        <a:rPr lang="es-CO" sz="1200" dirty="0">
                          <a:effectLst/>
                          <a:latin typeface="+mn-lt"/>
                        </a:rPr>
                        <a:t>$ 106.385.147</a:t>
                      </a:r>
                      <a:endParaRPr lang="es-CO"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83627021"/>
                  </a:ext>
                </a:extLst>
              </a:tr>
              <a:tr h="419853">
                <a:tc>
                  <a:txBody>
                    <a:bodyPr/>
                    <a:lstStyle/>
                    <a:p>
                      <a:pPr algn="ctr">
                        <a:lnSpc>
                          <a:spcPct val="107000"/>
                        </a:lnSpc>
                        <a:spcAft>
                          <a:spcPts val="0"/>
                        </a:spcAft>
                      </a:pPr>
                      <a:r>
                        <a:rPr lang="es-ES" sz="1200" b="1" dirty="0">
                          <a:effectLst/>
                          <a:latin typeface="Calibri" panose="020F0502020204030204" pitchFamily="34" charset="0"/>
                          <a:ea typeface="Calibri" panose="020F0502020204030204" pitchFamily="34" charset="0"/>
                          <a:cs typeface="Times New Roman" panose="02020603050405020304" pitchFamily="18" charset="0"/>
                        </a:rPr>
                        <a:t>SALDO DEL CONTRATO</a:t>
                      </a:r>
                      <a:endParaRPr lang="es-CO"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lvl="0" indent="0" algn="ctr" defTabSz="457200" rtl="0" eaLnBrk="1" fontAlgn="auto" latinLnBrk="0" hangingPunct="1">
                        <a:lnSpc>
                          <a:spcPct val="107000"/>
                        </a:lnSpc>
                        <a:spcBef>
                          <a:spcPts val="0"/>
                        </a:spcBef>
                        <a:spcAft>
                          <a:spcPts val="0"/>
                        </a:spcAft>
                        <a:buClrTx/>
                        <a:buSzTx/>
                        <a:buFontTx/>
                        <a:buNone/>
                        <a:tabLst/>
                        <a:defRPr/>
                      </a:pPr>
                      <a:r>
                        <a:rPr lang="es-CO" sz="1200" dirty="0">
                          <a:effectLst/>
                          <a:latin typeface="+mn-lt"/>
                        </a:rPr>
                        <a:t>$600.808.246</a:t>
                      </a:r>
                      <a:endParaRPr lang="es-CO"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4360166"/>
                  </a:ext>
                </a:extLst>
              </a:tr>
              <a:tr h="667657">
                <a:tc>
                  <a:txBody>
                    <a:bodyPr/>
                    <a:lstStyle/>
                    <a:p>
                      <a:pPr algn="ctr">
                        <a:lnSpc>
                          <a:spcPct val="107000"/>
                        </a:lnSpc>
                        <a:spcAft>
                          <a:spcPts val="0"/>
                        </a:spcAft>
                      </a:pPr>
                      <a:r>
                        <a:rPr lang="es-ES" sz="1200" b="1" dirty="0">
                          <a:effectLst/>
                          <a:latin typeface="Calibri" panose="020F0502020204030204" pitchFamily="34" charset="0"/>
                          <a:ea typeface="Calibri" panose="020F0502020204030204" pitchFamily="34" charset="0"/>
                          <a:cs typeface="Times New Roman" panose="02020603050405020304" pitchFamily="18" charset="0"/>
                        </a:rPr>
                        <a:t>EJECUCIÓN MENSUAL PROMEDIO</a:t>
                      </a:r>
                      <a:endParaRPr lang="es-CO"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r>
                        <a:rPr lang="es-CO" sz="1200" b="0" i="0" u="none" strike="noStrike" dirty="0">
                          <a:solidFill>
                            <a:srgbClr val="000000"/>
                          </a:solidFill>
                          <a:effectLst/>
                          <a:latin typeface="+mn-lt"/>
                        </a:rPr>
                        <a:t> $  45.000.000 </a:t>
                      </a:r>
                    </a:p>
                  </a:txBody>
                  <a:tcPr marL="9525" marR="9525" marT="9525" marB="0" anchor="ctr"/>
                </a:tc>
                <a:extLst>
                  <a:ext uri="{0D108BD9-81ED-4DB2-BD59-A6C34878D82A}">
                    <a16:rowId xmlns:a16="http://schemas.microsoft.com/office/drawing/2014/main" val="4168827618"/>
                  </a:ext>
                </a:extLst>
              </a:tr>
              <a:tr h="430482">
                <a:tc>
                  <a:txBody>
                    <a:bodyPr/>
                    <a:lstStyle/>
                    <a:p>
                      <a:pPr marL="0" marR="0" lvl="0" indent="0" algn="ctr" defTabSz="457200" rtl="0" eaLnBrk="1" fontAlgn="auto" latinLnBrk="0" hangingPunct="1">
                        <a:lnSpc>
                          <a:spcPct val="107000"/>
                        </a:lnSpc>
                        <a:spcBef>
                          <a:spcPts val="0"/>
                        </a:spcBef>
                        <a:spcAft>
                          <a:spcPts val="0"/>
                        </a:spcAft>
                        <a:buClrTx/>
                        <a:buSzTx/>
                        <a:buFontTx/>
                        <a:buNone/>
                        <a:tabLst/>
                        <a:defRPr/>
                      </a:pPr>
                      <a:r>
                        <a:rPr lang="es-ES" sz="1200" b="1" dirty="0">
                          <a:effectLst/>
                          <a:latin typeface="Calibri" panose="020F0502020204030204" pitchFamily="34" charset="0"/>
                          <a:ea typeface="Calibri" panose="020F0502020204030204" pitchFamily="34" charset="0"/>
                          <a:cs typeface="Times New Roman" panose="02020603050405020304" pitchFamily="18" charset="0"/>
                        </a:rPr>
                        <a:t>VALOR A ADICIONAR DICIEMBRE DE 2020</a:t>
                      </a:r>
                      <a:endParaRPr lang="es-CO"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lvl="0" indent="0" algn="ctr" defTabSz="457200" rtl="0" eaLnBrk="1" fontAlgn="auto" latinLnBrk="0" hangingPunct="1">
                        <a:lnSpc>
                          <a:spcPct val="107000"/>
                        </a:lnSpc>
                        <a:spcBef>
                          <a:spcPts val="0"/>
                        </a:spcBef>
                        <a:spcAft>
                          <a:spcPts val="0"/>
                        </a:spcAft>
                        <a:buClrTx/>
                        <a:buSzTx/>
                        <a:buFontTx/>
                        <a:buNone/>
                        <a:tabLst/>
                        <a:defRPr/>
                      </a:pPr>
                      <a:r>
                        <a:rPr lang="es-CO" sz="1200" dirty="0">
                          <a:effectLst/>
                          <a:latin typeface="+mn-lt"/>
                        </a:rPr>
                        <a:t>$0</a:t>
                      </a:r>
                      <a:endParaRPr lang="es-CO"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853115675"/>
                  </a:ext>
                </a:extLst>
              </a:tr>
              <a:tr h="430482">
                <a:tc>
                  <a:txBody>
                    <a:bodyPr/>
                    <a:lstStyle/>
                    <a:p>
                      <a:pPr marL="0" marR="0" lvl="0" indent="0" algn="ctr" defTabSz="457200" rtl="0" eaLnBrk="1" fontAlgn="auto" latinLnBrk="0" hangingPunct="1">
                        <a:lnSpc>
                          <a:spcPct val="107000"/>
                        </a:lnSpc>
                        <a:spcBef>
                          <a:spcPts val="0"/>
                        </a:spcBef>
                        <a:spcAft>
                          <a:spcPts val="0"/>
                        </a:spcAft>
                        <a:buClrTx/>
                        <a:buSzTx/>
                        <a:buFontTx/>
                        <a:buNone/>
                        <a:tabLst/>
                        <a:defRPr/>
                      </a:pPr>
                      <a:r>
                        <a:rPr lang="es-ES" sz="1200" b="1" dirty="0">
                          <a:effectLst/>
                          <a:latin typeface="Calibri" panose="020F0502020204030204" pitchFamily="34" charset="0"/>
                          <a:ea typeface="Calibri" panose="020F0502020204030204" pitchFamily="34" charset="0"/>
                          <a:cs typeface="Times New Roman" panose="02020603050405020304" pitchFamily="18" charset="0"/>
                        </a:rPr>
                        <a:t>VALOR A ADICIONAR MARZO DE 2021</a:t>
                      </a:r>
                      <a:endParaRPr lang="es-CO"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lvl="0" indent="0" algn="ctr" defTabSz="457200" rtl="0" eaLnBrk="1" fontAlgn="auto" latinLnBrk="0" hangingPunct="1">
                        <a:lnSpc>
                          <a:spcPct val="107000"/>
                        </a:lnSpc>
                        <a:spcBef>
                          <a:spcPts val="0"/>
                        </a:spcBef>
                        <a:spcAft>
                          <a:spcPts val="0"/>
                        </a:spcAft>
                        <a:buClrTx/>
                        <a:buSzTx/>
                        <a:buFontTx/>
                        <a:buNone/>
                        <a:tabLst/>
                        <a:defRPr/>
                      </a:pPr>
                      <a:r>
                        <a:rPr lang="es-ES" sz="1200" dirty="0">
                          <a:effectLst/>
                          <a:latin typeface="+mn-lt"/>
                          <a:ea typeface="Calibri" panose="020F0502020204030204" pitchFamily="34" charset="0"/>
                          <a:cs typeface="Times New Roman" panose="02020603050405020304" pitchFamily="18" charset="0"/>
                        </a:rPr>
                        <a:t>$270.000.000</a:t>
                      </a:r>
                      <a:endParaRPr lang="es-CO"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037070471"/>
                  </a:ext>
                </a:extLst>
              </a:tr>
            </a:tbl>
          </a:graphicData>
        </a:graphic>
      </p:graphicFrame>
      <p:sp>
        <p:nvSpPr>
          <p:cNvPr id="19" name="Rectángulo 18">
            <a:extLst>
              <a:ext uri="{FF2B5EF4-FFF2-40B4-BE49-F238E27FC236}">
                <a16:creationId xmlns:a16="http://schemas.microsoft.com/office/drawing/2014/main" id="{44E08A23-6780-435F-8D01-C0362306AB41}"/>
              </a:ext>
            </a:extLst>
          </p:cNvPr>
          <p:cNvSpPr/>
          <p:nvPr/>
        </p:nvSpPr>
        <p:spPr>
          <a:xfrm>
            <a:off x="310216" y="1027490"/>
            <a:ext cx="2945279" cy="523220"/>
          </a:xfrm>
          <a:prstGeom prst="rect">
            <a:avLst/>
          </a:prstGeom>
          <a:noFill/>
        </p:spPr>
        <p:txBody>
          <a:bodyPr wrap="square" lIns="91440" tIns="45720" rIns="91440" bIns="45720">
            <a:spAutoFit/>
          </a:bodyPr>
          <a:lstStyle/>
          <a:p>
            <a:pPr algn="ctr"/>
            <a:r>
              <a:rPr lang="es-ES" sz="1400" b="1" cap="none" spc="0" dirty="0">
                <a:ln w="0"/>
                <a:solidFill>
                  <a:srgbClr val="293166"/>
                </a:solidFill>
                <a:effectLst>
                  <a:outerShdw blurRad="38100" dist="25400" dir="5400000" algn="ctr" rotWithShape="0">
                    <a:srgbClr val="6E747A">
                      <a:alpha val="43000"/>
                    </a:srgbClr>
                  </a:outerShdw>
                </a:effectLst>
              </a:rPr>
              <a:t>Contrato No. 043 de 2018</a:t>
            </a:r>
          </a:p>
          <a:p>
            <a:pPr algn="ctr"/>
            <a:r>
              <a:rPr lang="es-ES" sz="1400" b="1" dirty="0">
                <a:ln w="0"/>
                <a:solidFill>
                  <a:srgbClr val="293166"/>
                </a:solidFill>
                <a:effectLst>
                  <a:outerShdw blurRad="38100" dist="25400" dir="5400000" algn="ctr" rotWithShape="0">
                    <a:srgbClr val="6E747A">
                      <a:alpha val="43000"/>
                    </a:srgbClr>
                  </a:outerShdw>
                </a:effectLst>
              </a:rPr>
              <a:t>Gerencia Regional  Centro Oriente</a:t>
            </a:r>
            <a:endParaRPr lang="es-ES" sz="1400" b="1" cap="none" spc="0" dirty="0">
              <a:ln w="0"/>
              <a:solidFill>
                <a:srgbClr val="293166"/>
              </a:solidFill>
              <a:effectLst>
                <a:outerShdw blurRad="38100" dist="25400" dir="5400000" algn="ctr" rotWithShape="0">
                  <a:srgbClr val="6E747A">
                    <a:alpha val="43000"/>
                  </a:srgbClr>
                </a:outerShdw>
              </a:effectLst>
            </a:endParaRPr>
          </a:p>
        </p:txBody>
      </p:sp>
      <p:sp>
        <p:nvSpPr>
          <p:cNvPr id="20" name="Rectángulo 19">
            <a:extLst>
              <a:ext uri="{FF2B5EF4-FFF2-40B4-BE49-F238E27FC236}">
                <a16:creationId xmlns:a16="http://schemas.microsoft.com/office/drawing/2014/main" id="{7B1ECF9C-C45F-4D48-8C81-3A5CDBC60D4A}"/>
              </a:ext>
            </a:extLst>
          </p:cNvPr>
          <p:cNvSpPr/>
          <p:nvPr/>
        </p:nvSpPr>
        <p:spPr>
          <a:xfrm>
            <a:off x="6377186" y="1027490"/>
            <a:ext cx="2956803" cy="523220"/>
          </a:xfrm>
          <a:prstGeom prst="rect">
            <a:avLst/>
          </a:prstGeom>
          <a:noFill/>
        </p:spPr>
        <p:txBody>
          <a:bodyPr wrap="square" lIns="91440" tIns="45720" rIns="91440" bIns="45720">
            <a:spAutoFit/>
          </a:bodyPr>
          <a:lstStyle/>
          <a:p>
            <a:pPr algn="ctr"/>
            <a:r>
              <a:rPr lang="es-ES" sz="1400" b="1" cap="none" spc="0" dirty="0">
                <a:ln w="0"/>
                <a:solidFill>
                  <a:srgbClr val="293166"/>
                </a:solidFill>
                <a:effectLst>
                  <a:outerShdw blurRad="38100" dist="25400" dir="5400000" algn="ctr" rotWithShape="0">
                    <a:srgbClr val="6E747A">
                      <a:alpha val="43000"/>
                    </a:srgbClr>
                  </a:outerShdw>
                </a:effectLst>
              </a:rPr>
              <a:t>Contrato No. 044 de 2018</a:t>
            </a:r>
          </a:p>
          <a:p>
            <a:pPr algn="ctr"/>
            <a:r>
              <a:rPr lang="es-ES" sz="1400" b="1" dirty="0">
                <a:ln w="0"/>
                <a:solidFill>
                  <a:srgbClr val="293166"/>
                </a:solidFill>
                <a:effectLst>
                  <a:outerShdw blurRad="38100" dist="25400" dir="5400000" algn="ctr" rotWithShape="0">
                    <a:srgbClr val="6E747A">
                      <a:alpha val="43000"/>
                    </a:srgbClr>
                  </a:outerShdw>
                </a:effectLst>
              </a:rPr>
              <a:t>Gerencia Regional Norte</a:t>
            </a:r>
            <a:endParaRPr lang="es-ES" sz="1400" b="1" cap="none" spc="0" dirty="0">
              <a:ln w="0"/>
              <a:solidFill>
                <a:srgbClr val="293166"/>
              </a:solidFill>
              <a:effectLst>
                <a:outerShdw blurRad="38100" dist="25400" dir="5400000" algn="ctr" rotWithShape="0">
                  <a:srgbClr val="6E747A">
                    <a:alpha val="43000"/>
                  </a:srgbClr>
                </a:outerShdw>
              </a:effectLst>
            </a:endParaRPr>
          </a:p>
        </p:txBody>
      </p:sp>
      <p:sp>
        <p:nvSpPr>
          <p:cNvPr id="14" name="Rectángulo 13">
            <a:extLst>
              <a:ext uri="{FF2B5EF4-FFF2-40B4-BE49-F238E27FC236}">
                <a16:creationId xmlns:a16="http://schemas.microsoft.com/office/drawing/2014/main" id="{3AE4C653-A244-4931-AEBC-1332E9526A04}"/>
              </a:ext>
            </a:extLst>
          </p:cNvPr>
          <p:cNvSpPr/>
          <p:nvPr/>
        </p:nvSpPr>
        <p:spPr>
          <a:xfrm>
            <a:off x="3423774" y="2547524"/>
            <a:ext cx="2785134" cy="3078792"/>
          </a:xfrm>
          <a:prstGeom prst="rect">
            <a:avLst/>
          </a:prstGeom>
        </p:spPr>
        <p:txBody>
          <a:bodyPr wrap="square">
            <a:spAutoFit/>
          </a:bodyPr>
          <a:lstStyle/>
          <a:p>
            <a:pPr lvl="0" algn="just">
              <a:lnSpc>
                <a:spcPct val="107000"/>
              </a:lnSpc>
              <a:defRPr/>
            </a:pPr>
            <a:r>
              <a:rPr lang="es-ES" sz="1400" dirty="0">
                <a:latin typeface="Calibri" panose="020F0502020204030204" pitchFamily="34" charset="0"/>
                <a:ea typeface="Calibri" panose="020F0502020204030204" pitchFamily="34" charset="0"/>
                <a:cs typeface="Times New Roman" panose="02020603050405020304" pitchFamily="18" charset="0"/>
              </a:rPr>
              <a:t>Se tiene previsto realizar durante el segundo semestre y a partir del mes de julio, 20 diligencias urbanas mensuales c con un costo promedio  de $5.000.000 para un total aproximado de $100.000.000 y 3 diligencias y 3 diligencias rurales que pueden costar $45.000.000. </a:t>
            </a:r>
          </a:p>
          <a:p>
            <a:pPr lvl="0" algn="just">
              <a:lnSpc>
                <a:spcPct val="107000"/>
              </a:lnSpc>
              <a:defRPr/>
            </a:pPr>
            <a:endParaRPr lang="es-ES" sz="1400" dirty="0">
              <a:latin typeface="Calibri" panose="020F0502020204030204" pitchFamily="34" charset="0"/>
              <a:ea typeface="Calibri" panose="020F0502020204030204" pitchFamily="34" charset="0"/>
              <a:cs typeface="Times New Roman" panose="02020603050405020304" pitchFamily="18" charset="0"/>
            </a:endParaRPr>
          </a:p>
          <a:p>
            <a:pPr lvl="0" algn="just">
              <a:lnSpc>
                <a:spcPct val="107000"/>
              </a:lnSpc>
              <a:defRPr/>
            </a:pPr>
            <a:r>
              <a:rPr lang="es-ES" sz="1400" dirty="0">
                <a:latin typeface="Calibri" panose="020F0502020204030204" pitchFamily="34" charset="0"/>
                <a:ea typeface="Calibri" panose="020F0502020204030204" pitchFamily="34" charset="0"/>
                <a:cs typeface="Times New Roman" panose="02020603050405020304" pitchFamily="18" charset="0"/>
              </a:rPr>
              <a:t>Se estima una liberación de recursos al final de la ejecución contractual de por lo menos $900.000.000</a:t>
            </a:r>
            <a:endParaRPr lang="es-CO"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1" name="Rectángulo 20">
            <a:extLst>
              <a:ext uri="{FF2B5EF4-FFF2-40B4-BE49-F238E27FC236}">
                <a16:creationId xmlns:a16="http://schemas.microsoft.com/office/drawing/2014/main" id="{3DB90F5F-2953-4F48-834C-B1492493F3B3}"/>
              </a:ext>
            </a:extLst>
          </p:cNvPr>
          <p:cNvSpPr/>
          <p:nvPr/>
        </p:nvSpPr>
        <p:spPr>
          <a:xfrm>
            <a:off x="9394165" y="2547524"/>
            <a:ext cx="2785134" cy="3078792"/>
          </a:xfrm>
          <a:prstGeom prst="rect">
            <a:avLst/>
          </a:prstGeom>
        </p:spPr>
        <p:txBody>
          <a:bodyPr wrap="square">
            <a:spAutoFit/>
          </a:bodyPr>
          <a:lstStyle/>
          <a:p>
            <a:pPr lvl="0" algn="just">
              <a:lnSpc>
                <a:spcPct val="107000"/>
              </a:lnSpc>
              <a:defRPr/>
            </a:pPr>
            <a:r>
              <a:rPr lang="es-ES" sz="1400" dirty="0">
                <a:latin typeface="Calibri" panose="020F0502020204030204" pitchFamily="34" charset="0"/>
                <a:ea typeface="Calibri" panose="020F0502020204030204" pitchFamily="34" charset="0"/>
                <a:cs typeface="Times New Roman" panose="02020603050405020304" pitchFamily="18" charset="0"/>
              </a:rPr>
              <a:t>Se tiene previsto realizar durante el segundo semestre y a partir del mes de julio, 5 diligencias urbanas mensuales con un costo promedio de $5.000.000 para un total aproximado de $25.000.000, asimismo, se requieren 4 conserjerías urbanos $20.000.000</a:t>
            </a:r>
            <a:endParaRPr lang="es-CO" sz="1400" dirty="0">
              <a:latin typeface="Calibri" panose="020F0502020204030204" pitchFamily="34" charset="0"/>
              <a:ea typeface="Calibri" panose="020F0502020204030204" pitchFamily="34" charset="0"/>
              <a:cs typeface="Times New Roman" panose="02020603050405020304" pitchFamily="18" charset="0"/>
            </a:endParaRPr>
          </a:p>
          <a:p>
            <a:pPr lvl="0" algn="just">
              <a:lnSpc>
                <a:spcPct val="107000"/>
              </a:lnSpc>
              <a:defRPr/>
            </a:pPr>
            <a:endParaRPr lang="es-ES" sz="1400" dirty="0">
              <a:latin typeface="Calibri" panose="020F0502020204030204" pitchFamily="34" charset="0"/>
              <a:ea typeface="Calibri" panose="020F0502020204030204" pitchFamily="34" charset="0"/>
              <a:cs typeface="Times New Roman" panose="02020603050405020304" pitchFamily="18" charset="0"/>
            </a:endParaRPr>
          </a:p>
          <a:p>
            <a:pPr lvl="0" algn="just">
              <a:lnSpc>
                <a:spcPct val="107000"/>
              </a:lnSpc>
              <a:defRPr/>
            </a:pPr>
            <a:r>
              <a:rPr lang="es-ES" sz="1400" dirty="0">
                <a:latin typeface="Calibri" panose="020F0502020204030204" pitchFamily="34" charset="0"/>
                <a:ea typeface="Calibri" panose="020F0502020204030204" pitchFamily="34" charset="0"/>
                <a:cs typeface="Times New Roman" panose="02020603050405020304" pitchFamily="18" charset="0"/>
              </a:rPr>
              <a:t>Se estima una liberación de recursos al final de la ejecución contractual de por lo menos $330.000.000.</a:t>
            </a:r>
            <a:endParaRPr lang="es-CO"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2" name="CuadroTexto 21">
            <a:extLst>
              <a:ext uri="{FF2B5EF4-FFF2-40B4-BE49-F238E27FC236}">
                <a16:creationId xmlns:a16="http://schemas.microsoft.com/office/drawing/2014/main" id="{E09FFA15-2F76-4CE5-8845-9A96D67FF34A}"/>
              </a:ext>
            </a:extLst>
          </p:cNvPr>
          <p:cNvSpPr txBox="1"/>
          <p:nvPr/>
        </p:nvSpPr>
        <p:spPr>
          <a:xfrm>
            <a:off x="2676137" y="202531"/>
            <a:ext cx="4855432" cy="461665"/>
          </a:xfrm>
          <a:prstGeom prst="rect">
            <a:avLst/>
          </a:prstGeom>
          <a:noFill/>
        </p:spPr>
        <p:txBody>
          <a:bodyPr wrap="none" rtlCol="0">
            <a:spAutoFit/>
          </a:bodyPr>
          <a:lstStyle/>
          <a:p>
            <a:r>
              <a:rPr lang="es-ES_tradnl" sz="2400" b="1" dirty="0">
                <a:solidFill>
                  <a:srgbClr val="002060"/>
                </a:solidFill>
              </a:rPr>
              <a:t>ESTADO ACTUAL DE LOS CONTRATOS</a:t>
            </a:r>
            <a:endParaRPr lang="es-CO" sz="2400" b="1" dirty="0">
              <a:solidFill>
                <a:srgbClr val="002060"/>
              </a:solidFill>
            </a:endParaRPr>
          </a:p>
        </p:txBody>
      </p:sp>
    </p:spTree>
    <p:extLst>
      <p:ext uri="{BB962C8B-B14F-4D97-AF65-F5344CB8AC3E}">
        <p14:creationId xmlns:p14="http://schemas.microsoft.com/office/powerpoint/2010/main" val="8878214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Inmuebles </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aphicFrame>
        <p:nvGraphicFramePr>
          <p:cNvPr id="3" name="Tabla 3">
            <a:extLst>
              <a:ext uri="{FF2B5EF4-FFF2-40B4-BE49-F238E27FC236}">
                <a16:creationId xmlns:a16="http://schemas.microsoft.com/office/drawing/2014/main" id="{70333FF5-A0E5-4D9D-967F-A4B8F23879C4}"/>
              </a:ext>
            </a:extLst>
          </p:cNvPr>
          <p:cNvGraphicFramePr>
            <a:graphicFrameLocks noGrp="1"/>
          </p:cNvGraphicFramePr>
          <p:nvPr/>
        </p:nvGraphicFramePr>
        <p:xfrm>
          <a:off x="886808" y="1903455"/>
          <a:ext cx="10370715" cy="2495360"/>
        </p:xfrm>
        <a:graphic>
          <a:graphicData uri="http://schemas.openxmlformats.org/drawingml/2006/table">
            <a:tbl>
              <a:tblPr firstRow="1" bandRow="1">
                <a:tableStyleId>{5940675A-B579-460E-94D1-54222C63F5DA}</a:tableStyleId>
              </a:tblPr>
              <a:tblGrid>
                <a:gridCol w="3456905">
                  <a:extLst>
                    <a:ext uri="{9D8B030D-6E8A-4147-A177-3AD203B41FA5}">
                      <a16:colId xmlns:a16="http://schemas.microsoft.com/office/drawing/2014/main" val="2550980000"/>
                    </a:ext>
                  </a:extLst>
                </a:gridCol>
                <a:gridCol w="3456905">
                  <a:extLst>
                    <a:ext uri="{9D8B030D-6E8A-4147-A177-3AD203B41FA5}">
                      <a16:colId xmlns:a16="http://schemas.microsoft.com/office/drawing/2014/main" val="2416752563"/>
                    </a:ext>
                  </a:extLst>
                </a:gridCol>
                <a:gridCol w="3456905">
                  <a:extLst>
                    <a:ext uri="{9D8B030D-6E8A-4147-A177-3AD203B41FA5}">
                      <a16:colId xmlns:a16="http://schemas.microsoft.com/office/drawing/2014/main" val="1489024847"/>
                    </a:ext>
                  </a:extLst>
                </a:gridCol>
              </a:tblGrid>
              <a:tr h="0">
                <a:tc>
                  <a:txBody>
                    <a:bodyPr/>
                    <a:lstStyle/>
                    <a:p>
                      <a:pPr algn="ctr"/>
                      <a:r>
                        <a:rPr lang="es-CO" b="1" dirty="0"/>
                        <a:t>REGIONAL</a:t>
                      </a:r>
                    </a:p>
                  </a:txBody>
                  <a:tcPr/>
                </a:tc>
                <a:tc>
                  <a:txBody>
                    <a:bodyPr/>
                    <a:lstStyle/>
                    <a:p>
                      <a:pPr algn="ctr"/>
                      <a:r>
                        <a:rPr lang="es-CO" b="1" dirty="0"/>
                        <a:t>VALOR ADICIÓN SEGUNDO SEMESTRE 2020</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CO" b="1" dirty="0"/>
                        <a:t>VALOR ADICIÓN A 31 DE JUNIO DE 2021</a:t>
                      </a:r>
                    </a:p>
                  </a:txBody>
                  <a:tcPr/>
                </a:tc>
                <a:extLst>
                  <a:ext uri="{0D108BD9-81ED-4DB2-BD59-A6C34878D82A}">
                    <a16:rowId xmlns:a16="http://schemas.microsoft.com/office/drawing/2014/main" val="1096764102"/>
                  </a:ext>
                </a:extLst>
              </a:tr>
              <a:tr h="370840">
                <a:tc>
                  <a:txBody>
                    <a:bodyPr/>
                    <a:lstStyle/>
                    <a:p>
                      <a:r>
                        <a:rPr lang="es-CO" dirty="0"/>
                        <a:t>REGIONAL NORTE</a:t>
                      </a:r>
                    </a:p>
                  </a:txBody>
                  <a:tcPr/>
                </a:tc>
                <a:tc>
                  <a:txBody>
                    <a:bodyPr/>
                    <a:lstStyle/>
                    <a:p>
                      <a:pPr algn="r"/>
                      <a:r>
                        <a:rPr lang="es-CO" dirty="0"/>
                        <a:t>$ 0,00</a:t>
                      </a:r>
                    </a:p>
                  </a:txBody>
                  <a:tcPr/>
                </a:tc>
                <a:tc>
                  <a:txBody>
                    <a:bodyPr/>
                    <a:lstStyle/>
                    <a:p>
                      <a:pPr marL="0" marR="0" lvl="0" indent="0" algn="r" defTabSz="457200" rtl="0" eaLnBrk="1" fontAlgn="auto" latinLnBrk="0" hangingPunct="1">
                        <a:lnSpc>
                          <a:spcPct val="107000"/>
                        </a:lnSpc>
                        <a:spcBef>
                          <a:spcPts val="0"/>
                        </a:spcBef>
                        <a:spcAft>
                          <a:spcPts val="0"/>
                        </a:spcAft>
                        <a:buClrTx/>
                        <a:buSzTx/>
                        <a:buFontTx/>
                        <a:buNone/>
                        <a:tabLst/>
                        <a:defRPr/>
                      </a:pPr>
                      <a:r>
                        <a:rPr lang="es-ES" sz="1800" dirty="0">
                          <a:effectLst/>
                          <a:latin typeface="+mn-lt"/>
                          <a:ea typeface="Calibri" panose="020F0502020204030204" pitchFamily="34" charset="0"/>
                          <a:cs typeface="Times New Roman" panose="02020603050405020304" pitchFamily="18" charset="0"/>
                        </a:rPr>
                        <a:t>$270.000.000</a:t>
                      </a:r>
                      <a:endParaRPr lang="es-CO" sz="1800" dirty="0">
                        <a:effectLst/>
                        <a:latin typeface="+mn-lt"/>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1161700837"/>
                  </a:ext>
                </a:extLst>
              </a:tr>
              <a:tr h="370840">
                <a:tc>
                  <a:txBody>
                    <a:bodyPr/>
                    <a:lstStyle/>
                    <a:p>
                      <a:r>
                        <a:rPr lang="es-CO" dirty="0"/>
                        <a:t>REGIONAL SUR OCCIDENTE</a:t>
                      </a:r>
                    </a:p>
                  </a:txBody>
                  <a:tcPr/>
                </a:tc>
                <a:tc>
                  <a:txBody>
                    <a:bodyPr/>
                    <a:lstStyle/>
                    <a:p>
                      <a:pPr algn="r"/>
                      <a:r>
                        <a:rPr lang="es-ES" sz="1800" dirty="0">
                          <a:effectLst/>
                          <a:latin typeface="Calibri" panose="020F0502020204030204" pitchFamily="34" charset="0"/>
                          <a:ea typeface="Calibri" panose="020F0502020204030204" pitchFamily="34" charset="0"/>
                          <a:cs typeface="Times New Roman" panose="02020603050405020304" pitchFamily="18" charset="0"/>
                        </a:rPr>
                        <a:t>$1.675.876.476</a:t>
                      </a:r>
                      <a:endParaRPr lang="es-CO" dirty="0"/>
                    </a:p>
                  </a:txBody>
                  <a:tcPr/>
                </a:tc>
                <a:tc>
                  <a:txBody>
                    <a:bodyPr/>
                    <a:lstStyle/>
                    <a:p>
                      <a:pPr algn="r"/>
                      <a:r>
                        <a:rPr lang="es-ES" sz="1800" dirty="0">
                          <a:effectLst/>
                          <a:latin typeface="Calibri" panose="020F0502020204030204" pitchFamily="34" charset="0"/>
                          <a:ea typeface="Calibri" panose="020F0502020204030204" pitchFamily="34" charset="0"/>
                          <a:cs typeface="Times New Roman" panose="02020603050405020304" pitchFamily="18" charset="0"/>
                        </a:rPr>
                        <a:t>$1.675.876.476</a:t>
                      </a:r>
                      <a:endParaRPr lang="es-CO" dirty="0"/>
                    </a:p>
                  </a:txBody>
                  <a:tcPr/>
                </a:tc>
                <a:extLst>
                  <a:ext uri="{0D108BD9-81ED-4DB2-BD59-A6C34878D82A}">
                    <a16:rowId xmlns:a16="http://schemas.microsoft.com/office/drawing/2014/main" val="1380763118"/>
                  </a:ext>
                </a:extLst>
              </a:tr>
              <a:tr h="370840">
                <a:tc>
                  <a:txBody>
                    <a:bodyPr/>
                    <a:lstStyle/>
                    <a:p>
                      <a:r>
                        <a:rPr lang="es-CO" dirty="0"/>
                        <a:t>REGIONAL OCCIDENTE</a:t>
                      </a:r>
                    </a:p>
                  </a:txBody>
                  <a:tcPr/>
                </a:tc>
                <a:tc>
                  <a:txBody>
                    <a:bodyPr/>
                    <a:lstStyle/>
                    <a:p>
                      <a:pPr algn="r"/>
                      <a:r>
                        <a:rPr lang="es-CO" dirty="0"/>
                        <a:t>$ 804.479.100</a:t>
                      </a:r>
                    </a:p>
                  </a:txBody>
                  <a:tcPr/>
                </a:tc>
                <a:tc>
                  <a:txBody>
                    <a:bodyPr/>
                    <a:lstStyle/>
                    <a:p>
                      <a:pPr algn="r"/>
                      <a:r>
                        <a:rPr lang="es-CO" dirty="0"/>
                        <a:t>$ 804.479.100</a:t>
                      </a:r>
                    </a:p>
                  </a:txBody>
                  <a:tcPr/>
                </a:tc>
                <a:extLst>
                  <a:ext uri="{0D108BD9-81ED-4DB2-BD59-A6C34878D82A}">
                    <a16:rowId xmlns:a16="http://schemas.microsoft.com/office/drawing/2014/main" val="3499197789"/>
                  </a:ext>
                </a:extLst>
              </a:tr>
              <a:tr h="370840">
                <a:tc>
                  <a:txBody>
                    <a:bodyPr/>
                    <a:lstStyle/>
                    <a:p>
                      <a:r>
                        <a:rPr lang="es-CO" dirty="0"/>
                        <a:t>REGIONAL CENTRO ORIENTE</a:t>
                      </a:r>
                    </a:p>
                  </a:txBody>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s-ES_tradnl" dirty="0"/>
                        <a:t>$0,00</a:t>
                      </a:r>
                      <a:endParaRPr lang="es-CO" dirty="0"/>
                    </a:p>
                  </a:txBody>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s-CO" dirty="0"/>
                        <a:t>$900.000.000</a:t>
                      </a:r>
                    </a:p>
                  </a:txBody>
                  <a:tcPr/>
                </a:tc>
                <a:extLst>
                  <a:ext uri="{0D108BD9-81ED-4DB2-BD59-A6C34878D82A}">
                    <a16:rowId xmlns:a16="http://schemas.microsoft.com/office/drawing/2014/main" val="1205712304"/>
                  </a:ext>
                </a:extLst>
              </a:tr>
              <a:tr h="370840">
                <a:tc>
                  <a:txBody>
                    <a:bodyPr/>
                    <a:lstStyle/>
                    <a:p>
                      <a:r>
                        <a:rPr lang="es-CO" b="1" dirty="0"/>
                        <a:t>TOTAL GENERAL</a:t>
                      </a:r>
                    </a:p>
                  </a:txBody>
                  <a:tcPr/>
                </a:tc>
                <a:tc>
                  <a:txBody>
                    <a:bodyPr/>
                    <a:lstStyle/>
                    <a:p>
                      <a:pPr algn="r"/>
                      <a:r>
                        <a:rPr lang="es-ES_tradnl" b="1" dirty="0"/>
                        <a:t>$2.480.355.576</a:t>
                      </a:r>
                      <a:endParaRPr lang="es-CO" b="1" dirty="0"/>
                    </a:p>
                  </a:txBody>
                  <a:tcPr/>
                </a:tc>
                <a:tc>
                  <a:txBody>
                    <a:bodyPr/>
                    <a:lstStyle/>
                    <a:p>
                      <a:pPr algn="r"/>
                      <a:r>
                        <a:rPr lang="es-ES" b="1" dirty="0"/>
                        <a:t>$ $ 3.650.355.576</a:t>
                      </a:r>
                      <a:endParaRPr lang="es-CO" b="1" dirty="0"/>
                    </a:p>
                  </a:txBody>
                  <a:tcPr/>
                </a:tc>
                <a:extLst>
                  <a:ext uri="{0D108BD9-81ED-4DB2-BD59-A6C34878D82A}">
                    <a16:rowId xmlns:a16="http://schemas.microsoft.com/office/drawing/2014/main" val="2667657726"/>
                  </a:ext>
                </a:extLst>
              </a:tr>
            </a:tbl>
          </a:graphicData>
        </a:graphic>
      </p:graphicFrame>
      <p:sp>
        <p:nvSpPr>
          <p:cNvPr id="12" name="CuadroTexto 11">
            <a:extLst>
              <a:ext uri="{FF2B5EF4-FFF2-40B4-BE49-F238E27FC236}">
                <a16:creationId xmlns:a16="http://schemas.microsoft.com/office/drawing/2014/main" id="{C985E313-2999-4FFD-B848-21E5CA31D16B}"/>
              </a:ext>
            </a:extLst>
          </p:cNvPr>
          <p:cNvSpPr txBox="1"/>
          <p:nvPr/>
        </p:nvSpPr>
        <p:spPr>
          <a:xfrm>
            <a:off x="886807" y="4512985"/>
            <a:ext cx="10370715" cy="2031325"/>
          </a:xfrm>
          <a:prstGeom prst="rect">
            <a:avLst/>
          </a:prstGeom>
          <a:noFill/>
        </p:spPr>
        <p:txBody>
          <a:bodyPr wrap="square" rtlCol="0">
            <a:spAutoFit/>
          </a:bodyPr>
          <a:lstStyle/>
          <a:p>
            <a:r>
              <a:rPr lang="es-ES_tradnl" b="1" dirty="0"/>
              <a:t>Rubro Presupuestal que ampara la adición 2020</a:t>
            </a:r>
          </a:p>
          <a:p>
            <a:endParaRPr lang="es-ES_tradnl" b="1" dirty="0"/>
          </a:p>
          <a:p>
            <a:r>
              <a:rPr lang="es-CO" dirty="0"/>
              <a:t>Rubro Desalojos segundo semestre 2020: 	</a:t>
            </a:r>
            <a:r>
              <a:rPr lang="es-ES_tradnl" dirty="0"/>
              <a:t>$1.568.758.403</a:t>
            </a:r>
            <a:r>
              <a:rPr lang="es-CO" dirty="0"/>
              <a:t>. </a:t>
            </a:r>
          </a:p>
          <a:p>
            <a:r>
              <a:rPr lang="es-CO" dirty="0"/>
              <a:t>Rubro Conserjería 2020:			$917.000.000. </a:t>
            </a:r>
          </a:p>
          <a:p>
            <a:r>
              <a:rPr lang="es-CO" dirty="0"/>
              <a:t>Total Presupuesto Disponible 2020:		$2.485.758.403</a:t>
            </a:r>
          </a:p>
          <a:p>
            <a:endParaRPr lang="es-CO" dirty="0"/>
          </a:p>
          <a:p>
            <a:r>
              <a:rPr lang="es-CO" dirty="0"/>
              <a:t>Los recursos de la vigencia 2021, se cubren con el presupuesto asignado para dicha vigencia.</a:t>
            </a:r>
          </a:p>
        </p:txBody>
      </p:sp>
      <p:sp>
        <p:nvSpPr>
          <p:cNvPr id="13" name="CuadroTexto 12">
            <a:extLst>
              <a:ext uri="{FF2B5EF4-FFF2-40B4-BE49-F238E27FC236}">
                <a16:creationId xmlns:a16="http://schemas.microsoft.com/office/drawing/2014/main" id="{90275F62-6B02-4BAD-9999-F2CBBF0655B3}"/>
              </a:ext>
            </a:extLst>
          </p:cNvPr>
          <p:cNvSpPr txBox="1"/>
          <p:nvPr/>
        </p:nvSpPr>
        <p:spPr>
          <a:xfrm>
            <a:off x="2121651" y="793727"/>
            <a:ext cx="6651288" cy="830997"/>
          </a:xfrm>
          <a:prstGeom prst="rect">
            <a:avLst/>
          </a:prstGeom>
          <a:noFill/>
        </p:spPr>
        <p:txBody>
          <a:bodyPr wrap="square" rtlCol="0">
            <a:spAutoFit/>
          </a:bodyPr>
          <a:lstStyle/>
          <a:p>
            <a:pPr algn="ctr"/>
            <a:r>
              <a:rPr lang="es-ES" sz="2400" b="1" dirty="0">
                <a:solidFill>
                  <a:srgbClr val="002060"/>
                </a:solidFill>
              </a:rPr>
              <a:t>PROYECCION TOTAL PRORROGA Y </a:t>
            </a:r>
          </a:p>
          <a:p>
            <a:pPr algn="ctr"/>
            <a:r>
              <a:rPr lang="es-ES" sz="2400" b="1" dirty="0">
                <a:solidFill>
                  <a:srgbClr val="002060"/>
                </a:solidFill>
              </a:rPr>
              <a:t>ADICIÓN CONTRATOS</a:t>
            </a:r>
          </a:p>
        </p:txBody>
      </p:sp>
    </p:spTree>
    <p:extLst>
      <p:ext uri="{BB962C8B-B14F-4D97-AF65-F5344CB8AC3E}">
        <p14:creationId xmlns:p14="http://schemas.microsoft.com/office/powerpoint/2010/main" val="34951941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Inmuebles </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4" name="CuadroTexto 3">
            <a:extLst>
              <a:ext uri="{FF2B5EF4-FFF2-40B4-BE49-F238E27FC236}">
                <a16:creationId xmlns:a16="http://schemas.microsoft.com/office/drawing/2014/main" id="{AD648F1F-5586-4F6A-B068-EE5B9E25C953}"/>
              </a:ext>
            </a:extLst>
          </p:cNvPr>
          <p:cNvSpPr txBox="1"/>
          <p:nvPr/>
        </p:nvSpPr>
        <p:spPr>
          <a:xfrm>
            <a:off x="609875" y="1179714"/>
            <a:ext cx="10959548" cy="5016758"/>
          </a:xfrm>
          <a:prstGeom prst="rect">
            <a:avLst/>
          </a:prstGeom>
          <a:noFill/>
        </p:spPr>
        <p:txBody>
          <a:bodyPr wrap="square" rtlCol="0">
            <a:spAutoFit/>
          </a:bodyPr>
          <a:lstStyle/>
          <a:p>
            <a:pPr algn="ctr"/>
            <a:r>
              <a:rPr lang="es-ES_tradnl" sz="3200" dirty="0"/>
              <a:t>Teniendo en cuenta que los contratos se han ejecutado a cabalidad y recibido a satisfacción por cada una de las gerencias regionales, que resulta más benéfico para la entidad adicionar los contratos toda vez que se mantienen las tarifas acordadas desde el 2018 en el contrato y que con esto se garantiza la prestación del servicio de manera ininterrumpida: </a:t>
            </a:r>
          </a:p>
          <a:p>
            <a:pPr algn="ctr"/>
            <a:endParaRPr lang="es-ES_tradnl" sz="3200" dirty="0"/>
          </a:p>
          <a:p>
            <a:pPr algn="ctr"/>
            <a:r>
              <a:rPr lang="es-ES_tradnl" sz="3200" dirty="0"/>
              <a:t>Se solicita autorizar la prorroga de los contratos de operación logística de desalojo hasta el 31 de Junio  de 2021 y realizar las adiciones presupuestales correspondientes</a:t>
            </a:r>
            <a:r>
              <a:rPr lang="es-CO" sz="3200" dirty="0"/>
              <a:t>.</a:t>
            </a:r>
            <a:endParaRPr lang="es-ES_tradnl" sz="3200" dirty="0"/>
          </a:p>
        </p:txBody>
      </p:sp>
      <p:sp>
        <p:nvSpPr>
          <p:cNvPr id="13" name="CuadroTexto 12">
            <a:extLst>
              <a:ext uri="{FF2B5EF4-FFF2-40B4-BE49-F238E27FC236}">
                <a16:creationId xmlns:a16="http://schemas.microsoft.com/office/drawing/2014/main" id="{90275F62-6B02-4BAD-9999-F2CBBF0655B3}"/>
              </a:ext>
            </a:extLst>
          </p:cNvPr>
          <p:cNvSpPr txBox="1"/>
          <p:nvPr/>
        </p:nvSpPr>
        <p:spPr>
          <a:xfrm>
            <a:off x="1777094" y="97816"/>
            <a:ext cx="6202588" cy="646331"/>
          </a:xfrm>
          <a:prstGeom prst="rect">
            <a:avLst/>
          </a:prstGeom>
          <a:noFill/>
        </p:spPr>
        <p:txBody>
          <a:bodyPr wrap="square" rtlCol="0">
            <a:spAutoFit/>
          </a:bodyPr>
          <a:lstStyle/>
          <a:p>
            <a:pPr algn="ctr"/>
            <a:r>
              <a:rPr lang="es-ES" sz="3600" b="1" dirty="0">
                <a:solidFill>
                  <a:srgbClr val="002060"/>
                </a:solidFill>
              </a:rPr>
              <a:t>SOLICITUD</a:t>
            </a:r>
          </a:p>
        </p:txBody>
      </p:sp>
    </p:spTree>
    <p:extLst>
      <p:ext uri="{BB962C8B-B14F-4D97-AF65-F5344CB8AC3E}">
        <p14:creationId xmlns:p14="http://schemas.microsoft.com/office/powerpoint/2010/main" val="20924257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862DE2FE-DD36-4D9F-BAC6-B652934725DA}"/>
              </a:ext>
            </a:extLst>
          </p:cNvPr>
          <p:cNvSpPr txBox="1"/>
          <p:nvPr/>
        </p:nvSpPr>
        <p:spPr>
          <a:xfrm>
            <a:off x="2487614" y="2393950"/>
            <a:ext cx="7216775" cy="2308324"/>
          </a:xfrm>
          <a:prstGeom prst="rect">
            <a:avLst/>
          </a:prstGeom>
          <a:noFill/>
        </p:spPr>
        <p:txBody>
          <a:bodyPr>
            <a:spAutoFit/>
          </a:bodyPr>
          <a:lstStyle/>
          <a:p>
            <a:pPr algn="ctr">
              <a:defRPr/>
            </a:pPr>
            <a:r>
              <a:rPr lang="es-CO" sz="4800" b="1" dirty="0">
                <a:solidFill>
                  <a:srgbClr val="002060"/>
                </a:solidFill>
              </a:rPr>
              <a:t>e. Autorización Modificación Contrato Almacenamiento</a:t>
            </a:r>
            <a:endParaRPr lang="es-ES" sz="4800" b="1" dirty="0">
              <a:solidFill>
                <a:srgbClr val="002060"/>
              </a:solidFill>
            </a:endParaRPr>
          </a:p>
        </p:txBody>
      </p:sp>
      <p:sp>
        <p:nvSpPr>
          <p:cNvPr id="8" name="Rectángulo 7">
            <a:extLst>
              <a:ext uri="{FF2B5EF4-FFF2-40B4-BE49-F238E27FC236}">
                <a16:creationId xmlns:a16="http://schemas.microsoft.com/office/drawing/2014/main" id="{737E2B14-F8DB-4191-82B8-B76DEE9CF08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0" name="CuadroTexto 9">
            <a:extLst>
              <a:ext uri="{FF2B5EF4-FFF2-40B4-BE49-F238E27FC236}">
                <a16:creationId xmlns:a16="http://schemas.microsoft.com/office/drawing/2014/main" id="{E6D5E68C-E402-4055-9AA9-DBE5F4936B7B}"/>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pic>
        <p:nvPicPr>
          <p:cNvPr id="11" name="Imagen 7">
            <a:extLst>
              <a:ext uri="{FF2B5EF4-FFF2-40B4-BE49-F238E27FC236}">
                <a16:creationId xmlns:a16="http://schemas.microsoft.com/office/drawing/2014/main" id="{7FE2BC9A-6CFF-43F2-8EF5-DCE6A7E7D7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2" name="Imagen 5">
            <a:extLst>
              <a:ext uri="{FF2B5EF4-FFF2-40B4-BE49-F238E27FC236}">
                <a16:creationId xmlns:a16="http://schemas.microsoft.com/office/drawing/2014/main" id="{0FF56703-0C13-4ACF-A35F-3AA2E011DD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15441553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 </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9">
            <a:extLst>
              <a:ext uri="{FF2B5EF4-FFF2-40B4-BE49-F238E27FC236}">
                <a16:creationId xmlns:a16="http://schemas.microsoft.com/office/drawing/2014/main" id="{5603DFF2-A6EE-4C60-8D1E-AD40C8E9C510}"/>
              </a:ext>
            </a:extLst>
          </p:cNvPr>
          <p:cNvSpPr txBox="1"/>
          <p:nvPr/>
        </p:nvSpPr>
        <p:spPr>
          <a:xfrm>
            <a:off x="402114" y="1200153"/>
            <a:ext cx="11387771" cy="523220"/>
          </a:xfrm>
          <a:prstGeom prst="rect">
            <a:avLst/>
          </a:prstGeom>
          <a:noFill/>
        </p:spPr>
        <p:txBody>
          <a:bodyPr wrap="square" rtlCol="0">
            <a:spAutoFit/>
          </a:bodyPr>
          <a:lstStyle/>
          <a:p>
            <a:pPr algn="ctr"/>
            <a:r>
              <a:rPr lang="es-CO" sz="2800" b="1" dirty="0">
                <a:solidFill>
                  <a:srgbClr val="000A8B"/>
                </a:solidFill>
              </a:rPr>
              <a:t>MODIFICACIÓN CONTRATO 066 DE 2019 – ALPOPULAR S.A.</a:t>
            </a:r>
          </a:p>
        </p:txBody>
      </p:sp>
      <p:pic>
        <p:nvPicPr>
          <p:cNvPr id="1026" name="Picture 2" descr="Fempal – Fondo de empleados de Alpopular">
            <a:extLst>
              <a:ext uri="{FF2B5EF4-FFF2-40B4-BE49-F238E27FC236}">
                <a16:creationId xmlns:a16="http://schemas.microsoft.com/office/drawing/2014/main" id="{1B1732B2-0396-4D0D-BF7C-AD70B53772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7094" y="3007984"/>
            <a:ext cx="3467100" cy="13144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istemas de almacenamiento según la manipulación de las cargas">
            <a:extLst>
              <a:ext uri="{FF2B5EF4-FFF2-40B4-BE49-F238E27FC236}">
                <a16:creationId xmlns:a16="http://schemas.microsoft.com/office/drawing/2014/main" id="{4A36F0D1-12F8-4F0E-9858-BBC9932812B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5999" y="2364959"/>
            <a:ext cx="4896618" cy="2451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30326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182261AB-6D47-4ED7-9D1A-DD7F6CD2A1CF}"/>
              </a:ext>
            </a:extLst>
          </p:cNvPr>
          <p:cNvSpPr/>
          <p:nvPr/>
        </p:nvSpPr>
        <p:spPr>
          <a:xfrm>
            <a:off x="2969764" y="1058491"/>
            <a:ext cx="6239785" cy="584775"/>
          </a:xfrm>
          <a:prstGeom prst="rect">
            <a:avLst/>
          </a:prstGeom>
          <a:noFill/>
        </p:spPr>
        <p:txBody>
          <a:bodyPr wrap="none" lIns="91440" tIns="45720" rIns="91440" bIns="45720">
            <a:spAutoFit/>
          </a:bodyPr>
          <a:lstStyle/>
          <a:p>
            <a:pPr algn="ctr"/>
            <a:r>
              <a:rPr lang="es-ES" altLang="es-CO" sz="3200" b="1" dirty="0">
                <a:solidFill>
                  <a:srgbClr val="002060"/>
                </a:solidFill>
              </a:rPr>
              <a:t>SITUACIÓN CONTRATO 005 DE 2016</a:t>
            </a:r>
          </a:p>
        </p:txBody>
      </p:sp>
      <p:sp>
        <p:nvSpPr>
          <p:cNvPr id="4" name="CuadroTexto 3">
            <a:extLst>
              <a:ext uri="{FF2B5EF4-FFF2-40B4-BE49-F238E27FC236}">
                <a16:creationId xmlns:a16="http://schemas.microsoft.com/office/drawing/2014/main" id="{1BC6F344-046A-475B-BB18-2E20560A80F3}"/>
              </a:ext>
            </a:extLst>
          </p:cNvPr>
          <p:cNvSpPr txBox="1"/>
          <p:nvPr/>
        </p:nvSpPr>
        <p:spPr>
          <a:xfrm>
            <a:off x="247489" y="1916157"/>
            <a:ext cx="6365345" cy="3785652"/>
          </a:xfrm>
          <a:prstGeom prst="rect">
            <a:avLst/>
          </a:prstGeom>
          <a:noFill/>
        </p:spPr>
        <p:txBody>
          <a:bodyPr wrap="square" rtlCol="0">
            <a:spAutoFit/>
          </a:bodyPr>
          <a:lstStyle/>
          <a:p>
            <a:pPr algn="just"/>
            <a:r>
              <a:rPr lang="es-ES" sz="2000" dirty="0"/>
              <a:t>En el año 2015 se adelantaron dos procesos de selección para el transporte y almacenamiento de bienes, que fueron declarados desiertos y permitieron que SAE adelantara proceso de contratación directa.</a:t>
            </a:r>
          </a:p>
          <a:p>
            <a:pPr algn="just"/>
            <a:endParaRPr lang="es-ES" sz="2000" dirty="0"/>
          </a:p>
          <a:p>
            <a:pPr algn="just"/>
            <a:r>
              <a:rPr lang="es-ES" sz="2000" dirty="0"/>
              <a:t>Con las ofertas presentadas y recibidas, fue celebrado el contrato 005 de 2016 con Alpopular S.A., quien presentó una mejor tarifa. El valor del contrato incluía todos los impuestos, tasas y contribuciones que se generaran durante su ejecución.</a:t>
            </a:r>
          </a:p>
          <a:p>
            <a:pPr algn="just"/>
            <a:endParaRPr lang="es-ES" sz="2000" dirty="0"/>
          </a:p>
          <a:p>
            <a:pPr algn="just"/>
            <a:r>
              <a:rPr lang="es-ES" sz="2000" dirty="0"/>
              <a:t>El contrato está vigente hasta el 31 de mayo de 2020</a:t>
            </a:r>
            <a:endParaRPr lang="es-CO" sz="2000" dirty="0"/>
          </a:p>
        </p:txBody>
      </p:sp>
      <p:graphicFrame>
        <p:nvGraphicFramePr>
          <p:cNvPr id="3" name="Tabla 4">
            <a:extLst>
              <a:ext uri="{FF2B5EF4-FFF2-40B4-BE49-F238E27FC236}">
                <a16:creationId xmlns:a16="http://schemas.microsoft.com/office/drawing/2014/main" id="{C87F0C36-5E30-455F-9C99-475D1B7744ED}"/>
              </a:ext>
            </a:extLst>
          </p:cNvPr>
          <p:cNvGraphicFramePr>
            <a:graphicFrameLocks noGrp="1"/>
          </p:cNvGraphicFramePr>
          <p:nvPr/>
        </p:nvGraphicFramePr>
        <p:xfrm>
          <a:off x="6855656" y="3770023"/>
          <a:ext cx="4592320" cy="1112520"/>
        </p:xfrm>
        <a:graphic>
          <a:graphicData uri="http://schemas.openxmlformats.org/drawingml/2006/table">
            <a:tbl>
              <a:tblPr firstRow="1" bandRow="1">
                <a:tableStyleId>{5940675A-B579-460E-94D1-54222C63F5DA}</a:tableStyleId>
              </a:tblPr>
              <a:tblGrid>
                <a:gridCol w="2052320">
                  <a:extLst>
                    <a:ext uri="{9D8B030D-6E8A-4147-A177-3AD203B41FA5}">
                      <a16:colId xmlns:a16="http://schemas.microsoft.com/office/drawing/2014/main" val="399845032"/>
                    </a:ext>
                  </a:extLst>
                </a:gridCol>
                <a:gridCol w="2540000">
                  <a:extLst>
                    <a:ext uri="{9D8B030D-6E8A-4147-A177-3AD203B41FA5}">
                      <a16:colId xmlns:a16="http://schemas.microsoft.com/office/drawing/2014/main" val="3522096263"/>
                    </a:ext>
                  </a:extLst>
                </a:gridCol>
              </a:tblGrid>
              <a:tr h="370840">
                <a:tc gridSpan="2">
                  <a:txBody>
                    <a:bodyPr/>
                    <a:lstStyle/>
                    <a:p>
                      <a:pPr algn="ctr"/>
                      <a:r>
                        <a:rPr lang="es-ES" b="1" dirty="0"/>
                        <a:t>TARIFAS CONTRATO 005 DE 2016</a:t>
                      </a:r>
                      <a:endParaRPr lang="es-CO" b="1" dirty="0"/>
                    </a:p>
                  </a:txBody>
                  <a:tcPr/>
                </a:tc>
                <a:tc hMerge="1">
                  <a:txBody>
                    <a:bodyPr/>
                    <a:lstStyle/>
                    <a:p>
                      <a:endParaRPr lang="es-CO" dirty="0"/>
                    </a:p>
                  </a:txBody>
                  <a:tcPr/>
                </a:tc>
                <a:extLst>
                  <a:ext uri="{0D108BD9-81ED-4DB2-BD59-A6C34878D82A}">
                    <a16:rowId xmlns:a16="http://schemas.microsoft.com/office/drawing/2014/main" val="4030948660"/>
                  </a:ext>
                </a:extLst>
              </a:tr>
              <a:tr h="370840">
                <a:tc>
                  <a:txBody>
                    <a:bodyPr/>
                    <a:lstStyle/>
                    <a:p>
                      <a:pPr algn="ctr"/>
                      <a:r>
                        <a:rPr lang="es-ES" b="1" dirty="0"/>
                        <a:t>PATIO</a:t>
                      </a:r>
                      <a:endParaRPr lang="es-CO" b="1" dirty="0"/>
                    </a:p>
                  </a:txBody>
                  <a:tcPr/>
                </a:tc>
                <a:tc>
                  <a:txBody>
                    <a:bodyPr/>
                    <a:lstStyle/>
                    <a:p>
                      <a:pPr algn="ctr"/>
                      <a:r>
                        <a:rPr lang="es-ES" dirty="0"/>
                        <a:t>$19.950</a:t>
                      </a:r>
                      <a:endParaRPr lang="es-CO" dirty="0"/>
                    </a:p>
                  </a:txBody>
                  <a:tcPr/>
                </a:tc>
                <a:extLst>
                  <a:ext uri="{0D108BD9-81ED-4DB2-BD59-A6C34878D82A}">
                    <a16:rowId xmlns:a16="http://schemas.microsoft.com/office/drawing/2014/main" val="2891842601"/>
                  </a:ext>
                </a:extLst>
              </a:tr>
              <a:tr h="370840">
                <a:tc>
                  <a:txBody>
                    <a:bodyPr/>
                    <a:lstStyle/>
                    <a:p>
                      <a:pPr algn="ctr"/>
                      <a:r>
                        <a:rPr lang="es-ES" b="1" dirty="0"/>
                        <a:t>COBERTIZO</a:t>
                      </a:r>
                      <a:endParaRPr lang="es-CO" b="1" dirty="0"/>
                    </a:p>
                  </a:txBody>
                  <a:tcPr/>
                </a:tc>
                <a:tc>
                  <a:txBody>
                    <a:bodyPr/>
                    <a:lstStyle/>
                    <a:p>
                      <a:pPr algn="ctr"/>
                      <a:r>
                        <a:rPr lang="es-ES" dirty="0"/>
                        <a:t>$23.940</a:t>
                      </a:r>
                      <a:endParaRPr lang="es-CO" dirty="0"/>
                    </a:p>
                  </a:txBody>
                  <a:tcPr/>
                </a:tc>
                <a:extLst>
                  <a:ext uri="{0D108BD9-81ED-4DB2-BD59-A6C34878D82A}">
                    <a16:rowId xmlns:a16="http://schemas.microsoft.com/office/drawing/2014/main" val="1051776498"/>
                  </a:ext>
                </a:extLst>
              </a:tr>
            </a:tbl>
          </a:graphicData>
        </a:graphic>
      </p:graphicFrame>
      <p:sp>
        <p:nvSpPr>
          <p:cNvPr id="5" name="Rectángulo 4">
            <a:extLst>
              <a:ext uri="{FF2B5EF4-FFF2-40B4-BE49-F238E27FC236}">
                <a16:creationId xmlns:a16="http://schemas.microsoft.com/office/drawing/2014/main" id="{4A1C8BDE-622F-4615-A5D3-1165A9C65285}"/>
              </a:ext>
            </a:extLst>
          </p:cNvPr>
          <p:cNvSpPr/>
          <p:nvPr/>
        </p:nvSpPr>
        <p:spPr>
          <a:xfrm>
            <a:off x="7463116" y="2938077"/>
            <a:ext cx="3377398" cy="523220"/>
          </a:xfrm>
          <a:prstGeom prst="rect">
            <a:avLst/>
          </a:prstGeom>
          <a:noFill/>
        </p:spPr>
        <p:txBody>
          <a:bodyPr wrap="none" lIns="91440" tIns="45720" rIns="91440" bIns="45720">
            <a:spAutoFit/>
          </a:bodyPr>
          <a:lstStyle/>
          <a:p>
            <a:pPr algn="ctr"/>
            <a:r>
              <a:rPr lang="es-ES" sz="2800" b="1" dirty="0">
                <a:solidFill>
                  <a:srgbClr val="002060"/>
                </a:solidFill>
              </a:rPr>
              <a:t>Tarifas Alpopular S.A.</a:t>
            </a:r>
          </a:p>
        </p:txBody>
      </p:sp>
    </p:spTree>
    <p:extLst>
      <p:ext uri="{BB962C8B-B14F-4D97-AF65-F5344CB8AC3E}">
        <p14:creationId xmlns:p14="http://schemas.microsoft.com/office/powerpoint/2010/main" val="23754286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182261AB-6D47-4ED7-9D1A-DD7F6CD2A1CF}"/>
              </a:ext>
            </a:extLst>
          </p:cNvPr>
          <p:cNvSpPr/>
          <p:nvPr/>
        </p:nvSpPr>
        <p:spPr>
          <a:xfrm>
            <a:off x="2969764" y="1058491"/>
            <a:ext cx="6239785" cy="584775"/>
          </a:xfrm>
          <a:prstGeom prst="rect">
            <a:avLst/>
          </a:prstGeom>
          <a:noFill/>
        </p:spPr>
        <p:txBody>
          <a:bodyPr wrap="none" lIns="91440" tIns="45720" rIns="91440" bIns="45720">
            <a:spAutoFit/>
          </a:bodyPr>
          <a:lstStyle/>
          <a:p>
            <a:pPr algn="ctr"/>
            <a:r>
              <a:rPr lang="es-ES" altLang="es-CO" sz="3200" b="1" dirty="0">
                <a:solidFill>
                  <a:srgbClr val="002060"/>
                </a:solidFill>
              </a:rPr>
              <a:t>SITUACIÓN CONTRATO 005 DE 2016</a:t>
            </a:r>
          </a:p>
        </p:txBody>
      </p:sp>
      <p:sp>
        <p:nvSpPr>
          <p:cNvPr id="4" name="CuadroTexto 3">
            <a:extLst>
              <a:ext uri="{FF2B5EF4-FFF2-40B4-BE49-F238E27FC236}">
                <a16:creationId xmlns:a16="http://schemas.microsoft.com/office/drawing/2014/main" id="{1BC6F344-046A-475B-BB18-2E20560A80F3}"/>
              </a:ext>
            </a:extLst>
          </p:cNvPr>
          <p:cNvSpPr txBox="1"/>
          <p:nvPr/>
        </p:nvSpPr>
        <p:spPr>
          <a:xfrm>
            <a:off x="740897" y="1798947"/>
            <a:ext cx="5567137" cy="4093428"/>
          </a:xfrm>
          <a:prstGeom prst="rect">
            <a:avLst/>
          </a:prstGeom>
          <a:noFill/>
        </p:spPr>
        <p:txBody>
          <a:bodyPr wrap="square" rtlCol="0">
            <a:spAutoFit/>
          </a:bodyPr>
          <a:lstStyle/>
          <a:p>
            <a:pPr algn="just"/>
            <a:r>
              <a:rPr lang="es-ES" sz="2000" dirty="0"/>
              <a:t>En el marco de la liquidación del contrato se realizó una validación de facturación desde el inicio del contrato y se evidenció una inconsistencia en la causación emitida por Alpopular S.A., quien realizó el cobro del valor ofertado por metro cuadrado de patio y cobertizo incrementado en 16% u 19% (IVA); sin embargo, según lo establecido en los pliegos de condiciones y en la invitación a participar en la contratación directa, el valor debería incluir impuestos y tasas.</a:t>
            </a:r>
          </a:p>
          <a:p>
            <a:pPr algn="just"/>
            <a:endParaRPr lang="es-ES" sz="2000" dirty="0"/>
          </a:p>
          <a:p>
            <a:pPr algn="just"/>
            <a:r>
              <a:rPr lang="es-ES" sz="2000" dirty="0"/>
              <a:t>Por lo anterior, se realizaron mesas de trabajo y se concilió el siguiente saldo a favor de la SAE</a:t>
            </a:r>
            <a:endParaRPr lang="es-CO" sz="2000" dirty="0"/>
          </a:p>
        </p:txBody>
      </p:sp>
      <p:graphicFrame>
        <p:nvGraphicFramePr>
          <p:cNvPr id="5" name="Tabla 5">
            <a:extLst>
              <a:ext uri="{FF2B5EF4-FFF2-40B4-BE49-F238E27FC236}">
                <a16:creationId xmlns:a16="http://schemas.microsoft.com/office/drawing/2014/main" id="{5A245FF7-436F-4527-A8A7-2B84A75AA7A8}"/>
              </a:ext>
            </a:extLst>
          </p:cNvPr>
          <p:cNvGraphicFramePr>
            <a:graphicFrameLocks noGrp="1"/>
          </p:cNvGraphicFramePr>
          <p:nvPr/>
        </p:nvGraphicFramePr>
        <p:xfrm>
          <a:off x="6638976" y="3319425"/>
          <a:ext cx="4812126" cy="741680"/>
        </p:xfrm>
        <a:graphic>
          <a:graphicData uri="http://schemas.openxmlformats.org/drawingml/2006/table">
            <a:tbl>
              <a:tblPr firstRow="1" bandRow="1">
                <a:tableStyleId>{5940675A-B579-460E-94D1-54222C63F5DA}</a:tableStyleId>
              </a:tblPr>
              <a:tblGrid>
                <a:gridCol w="2657231">
                  <a:extLst>
                    <a:ext uri="{9D8B030D-6E8A-4147-A177-3AD203B41FA5}">
                      <a16:colId xmlns:a16="http://schemas.microsoft.com/office/drawing/2014/main" val="197655991"/>
                    </a:ext>
                  </a:extLst>
                </a:gridCol>
                <a:gridCol w="2154895">
                  <a:extLst>
                    <a:ext uri="{9D8B030D-6E8A-4147-A177-3AD203B41FA5}">
                      <a16:colId xmlns:a16="http://schemas.microsoft.com/office/drawing/2014/main" val="2010582858"/>
                    </a:ext>
                  </a:extLst>
                </a:gridCol>
              </a:tblGrid>
              <a:tr h="370840">
                <a:tc>
                  <a:txBody>
                    <a:bodyPr/>
                    <a:lstStyle/>
                    <a:p>
                      <a:pPr algn="ctr"/>
                      <a:r>
                        <a:rPr lang="es-ES" sz="1800" b="1" dirty="0"/>
                        <a:t>SALDO A FAVOR SAE</a:t>
                      </a:r>
                      <a:endParaRPr lang="es-CO" sz="1800" b="1"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CO" sz="1800" kern="1200" dirty="0">
                          <a:solidFill>
                            <a:schemeClr val="tx1"/>
                          </a:solidFill>
                          <a:effectLst/>
                          <a:latin typeface="+mn-lt"/>
                          <a:ea typeface="+mn-ea"/>
                          <a:cs typeface="+mn-cs"/>
                        </a:rPr>
                        <a:t>$2.962.131.595.99</a:t>
                      </a:r>
                    </a:p>
                  </a:txBody>
                  <a:tcPr/>
                </a:tc>
                <a:extLst>
                  <a:ext uri="{0D108BD9-81ED-4DB2-BD59-A6C34878D82A}">
                    <a16:rowId xmlns:a16="http://schemas.microsoft.com/office/drawing/2014/main" val="2816842163"/>
                  </a:ext>
                </a:extLst>
              </a:tr>
              <a:tr h="370840">
                <a:tc>
                  <a:txBody>
                    <a:bodyPr/>
                    <a:lstStyle/>
                    <a:p>
                      <a:pPr algn="ctr"/>
                      <a:r>
                        <a:rPr lang="es-ES" sz="1800" b="1" dirty="0"/>
                        <a:t>SALDO CON INDEXACIÓN</a:t>
                      </a:r>
                      <a:endParaRPr lang="es-CO" sz="1800" b="1" dirty="0"/>
                    </a:p>
                  </a:txBody>
                  <a:tcPr/>
                </a:tc>
                <a:tc>
                  <a:txBody>
                    <a:bodyPr/>
                    <a:lstStyle/>
                    <a:p>
                      <a:pPr algn="ctr"/>
                      <a:r>
                        <a:rPr lang="es-ES" sz="1800" dirty="0"/>
                        <a:t>$3.180.834.818</a:t>
                      </a:r>
                      <a:endParaRPr lang="es-CO" sz="1800" dirty="0"/>
                    </a:p>
                  </a:txBody>
                  <a:tcPr/>
                </a:tc>
                <a:extLst>
                  <a:ext uri="{0D108BD9-81ED-4DB2-BD59-A6C34878D82A}">
                    <a16:rowId xmlns:a16="http://schemas.microsoft.com/office/drawing/2014/main" val="1953252249"/>
                  </a:ext>
                </a:extLst>
              </a:tr>
            </a:tbl>
          </a:graphicData>
        </a:graphic>
      </p:graphicFrame>
    </p:spTree>
    <p:extLst>
      <p:ext uri="{BB962C8B-B14F-4D97-AF65-F5344CB8AC3E}">
        <p14:creationId xmlns:p14="http://schemas.microsoft.com/office/powerpoint/2010/main" val="3131555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 </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5" name="CuadroTexto 21">
            <a:extLst>
              <a:ext uri="{FF2B5EF4-FFF2-40B4-BE49-F238E27FC236}">
                <a16:creationId xmlns:a16="http://schemas.microsoft.com/office/drawing/2014/main" id="{F7603A83-61D4-49AE-A708-3996A9BC6E0B}"/>
              </a:ext>
            </a:extLst>
          </p:cNvPr>
          <p:cNvSpPr txBox="1">
            <a:spLocks noChangeArrowheads="1"/>
          </p:cNvSpPr>
          <p:nvPr/>
        </p:nvSpPr>
        <p:spPr bwMode="auto">
          <a:xfrm>
            <a:off x="2646120" y="827826"/>
            <a:ext cx="651078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a:r>
              <a:rPr lang="es-ES" altLang="es-CO" sz="3200" b="1" dirty="0">
                <a:solidFill>
                  <a:srgbClr val="002060"/>
                </a:solidFill>
                <a:latin typeface="+mn-lt"/>
              </a:rPr>
              <a:t>CONTRATOS VIGENTES CON ALPOPULAR S.A.</a:t>
            </a:r>
          </a:p>
        </p:txBody>
      </p:sp>
      <p:cxnSp>
        <p:nvCxnSpPr>
          <p:cNvPr id="17" name="Conector recto 16">
            <a:extLst>
              <a:ext uri="{FF2B5EF4-FFF2-40B4-BE49-F238E27FC236}">
                <a16:creationId xmlns:a16="http://schemas.microsoft.com/office/drawing/2014/main" id="{AC39AEEA-4220-493E-8DCB-DA1023950BC2}"/>
              </a:ext>
            </a:extLst>
          </p:cNvPr>
          <p:cNvCxnSpPr>
            <a:cxnSpLocks/>
          </p:cNvCxnSpPr>
          <p:nvPr/>
        </p:nvCxnSpPr>
        <p:spPr>
          <a:xfrm>
            <a:off x="6417861" y="2372139"/>
            <a:ext cx="0" cy="4003356"/>
          </a:xfrm>
          <a:prstGeom prst="line">
            <a:avLst/>
          </a:prstGeom>
        </p:spPr>
        <p:style>
          <a:lnRef idx="2">
            <a:schemeClr val="accent1"/>
          </a:lnRef>
          <a:fillRef idx="0">
            <a:schemeClr val="accent1"/>
          </a:fillRef>
          <a:effectRef idx="1">
            <a:schemeClr val="accent1"/>
          </a:effectRef>
          <a:fontRef idx="minor">
            <a:schemeClr val="tx1"/>
          </a:fontRef>
        </p:style>
      </p:cxnSp>
      <p:graphicFrame>
        <p:nvGraphicFramePr>
          <p:cNvPr id="4" name="Tabla 3">
            <a:extLst>
              <a:ext uri="{FF2B5EF4-FFF2-40B4-BE49-F238E27FC236}">
                <a16:creationId xmlns:a16="http://schemas.microsoft.com/office/drawing/2014/main" id="{5C02A042-A4DF-425A-BF8C-87E66A54CBB7}"/>
              </a:ext>
            </a:extLst>
          </p:cNvPr>
          <p:cNvGraphicFramePr>
            <a:graphicFrameLocks noGrp="1"/>
          </p:cNvGraphicFramePr>
          <p:nvPr/>
        </p:nvGraphicFramePr>
        <p:xfrm>
          <a:off x="1175320" y="2894796"/>
          <a:ext cx="4765675" cy="3135378"/>
        </p:xfrm>
        <a:graphic>
          <a:graphicData uri="http://schemas.openxmlformats.org/drawingml/2006/table">
            <a:tbl>
              <a:tblPr firstRow="1" firstCol="1" bandRow="1">
                <a:tableStyleId>{5940675A-B579-460E-94D1-54222C63F5DA}</a:tableStyleId>
              </a:tblPr>
              <a:tblGrid>
                <a:gridCol w="1501433">
                  <a:extLst>
                    <a:ext uri="{9D8B030D-6E8A-4147-A177-3AD203B41FA5}">
                      <a16:colId xmlns:a16="http://schemas.microsoft.com/office/drawing/2014/main" val="4250305379"/>
                    </a:ext>
                  </a:extLst>
                </a:gridCol>
                <a:gridCol w="3264242">
                  <a:extLst>
                    <a:ext uri="{9D8B030D-6E8A-4147-A177-3AD203B41FA5}">
                      <a16:colId xmlns:a16="http://schemas.microsoft.com/office/drawing/2014/main" val="1733317906"/>
                    </a:ext>
                  </a:extLst>
                </a:gridCol>
              </a:tblGrid>
              <a:tr h="0">
                <a:tc>
                  <a:txBody>
                    <a:bodyPr/>
                    <a:lstStyle/>
                    <a:p>
                      <a:pPr algn="ctr">
                        <a:lnSpc>
                          <a:spcPct val="107000"/>
                        </a:lnSpc>
                        <a:spcAft>
                          <a:spcPts val="0"/>
                        </a:spcAft>
                      </a:pPr>
                      <a:r>
                        <a:rPr lang="es-CO" sz="1400" b="1" dirty="0">
                          <a:effectLst/>
                        </a:rPr>
                        <a:t>FECHA DEL CONTRATO</a:t>
                      </a:r>
                      <a:endParaRPr lang="es-C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endParaRPr lang="es-CO" sz="1400" dirty="0">
                        <a:effectLst/>
                      </a:endParaRPr>
                    </a:p>
                    <a:p>
                      <a:pPr algn="ctr">
                        <a:lnSpc>
                          <a:spcPct val="107000"/>
                        </a:lnSpc>
                        <a:spcAft>
                          <a:spcPts val="0"/>
                        </a:spcAft>
                      </a:pPr>
                      <a:r>
                        <a:rPr lang="es-CO" sz="1400" dirty="0">
                          <a:effectLst/>
                        </a:rPr>
                        <a:t>28 DE ENERO DE 2016</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21662937"/>
                  </a:ext>
                </a:extLst>
              </a:tr>
              <a:tr h="0">
                <a:tc>
                  <a:txBody>
                    <a:bodyPr/>
                    <a:lstStyle/>
                    <a:p>
                      <a:pPr algn="ctr">
                        <a:lnSpc>
                          <a:spcPct val="107000"/>
                        </a:lnSpc>
                        <a:spcAft>
                          <a:spcPts val="0"/>
                        </a:spcAft>
                      </a:pPr>
                      <a:r>
                        <a:rPr lang="es-CO" sz="1400" b="1" dirty="0">
                          <a:effectLst/>
                        </a:rPr>
                        <a:t>VALOR INICIAL DEL CONTRATO</a:t>
                      </a:r>
                      <a:endParaRPr lang="es-C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endParaRPr lang="es-CO" sz="1400" dirty="0">
                        <a:effectLst/>
                      </a:endParaRPr>
                    </a:p>
                    <a:p>
                      <a:pPr algn="ctr">
                        <a:lnSpc>
                          <a:spcPct val="107000"/>
                        </a:lnSpc>
                        <a:spcAft>
                          <a:spcPts val="0"/>
                        </a:spcAft>
                      </a:pPr>
                      <a:r>
                        <a:rPr lang="es-CO" sz="1400" dirty="0">
                          <a:effectLst/>
                        </a:rPr>
                        <a:t>$5.048.363.913</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93405408"/>
                  </a:ext>
                </a:extLst>
              </a:tr>
              <a:tr h="0">
                <a:tc>
                  <a:txBody>
                    <a:bodyPr/>
                    <a:lstStyle/>
                    <a:p>
                      <a:pPr algn="ctr">
                        <a:lnSpc>
                          <a:spcPct val="107000"/>
                        </a:lnSpc>
                        <a:spcAft>
                          <a:spcPts val="0"/>
                        </a:spcAft>
                      </a:pPr>
                      <a:r>
                        <a:rPr lang="es-CO" sz="1400" b="1" dirty="0">
                          <a:effectLst/>
                        </a:rPr>
                        <a:t>VALOR ACTUAL DEL CONTRATO </a:t>
                      </a:r>
                      <a:endParaRPr lang="es-C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endParaRPr lang="es-CO" sz="1400" dirty="0">
                        <a:effectLst/>
                      </a:endParaRPr>
                    </a:p>
                    <a:p>
                      <a:pPr algn="ctr">
                        <a:lnSpc>
                          <a:spcPct val="107000"/>
                        </a:lnSpc>
                        <a:spcAft>
                          <a:spcPts val="0"/>
                        </a:spcAft>
                      </a:pPr>
                      <a:r>
                        <a:rPr lang="es-CO" sz="1400" dirty="0">
                          <a:effectLst/>
                        </a:rPr>
                        <a:t>$25.726.976.261</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09313094"/>
                  </a:ext>
                </a:extLst>
              </a:tr>
              <a:tr h="0">
                <a:tc>
                  <a:txBody>
                    <a:bodyPr/>
                    <a:lstStyle/>
                    <a:p>
                      <a:pPr algn="ctr">
                        <a:lnSpc>
                          <a:spcPct val="107000"/>
                        </a:lnSpc>
                        <a:spcAft>
                          <a:spcPts val="0"/>
                        </a:spcAft>
                      </a:pPr>
                      <a:r>
                        <a:rPr lang="es-CO" sz="1400" b="1" dirty="0">
                          <a:effectLst/>
                        </a:rPr>
                        <a:t>DEPARTAMENTOS </a:t>
                      </a:r>
                    </a:p>
                    <a:p>
                      <a:pPr algn="ctr">
                        <a:lnSpc>
                          <a:spcPct val="107000"/>
                        </a:lnSpc>
                        <a:spcAft>
                          <a:spcPts val="0"/>
                        </a:spcAft>
                      </a:pPr>
                      <a:r>
                        <a:rPr lang="es-CO" sz="1400" b="1" dirty="0">
                          <a:effectLst/>
                        </a:rPr>
                        <a:t>INCIALES DEL CONTRATO</a:t>
                      </a:r>
                      <a:endParaRPr lang="es-C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CO" sz="1400" dirty="0">
                          <a:effectLst/>
                        </a:rPr>
                        <a:t>CUNDINAMARCA, BOYACÁ, BOGOTÁ, CAUCA, NARIÑO, VALLE DEL CAUCA, CÉSAR, ARAUCA, NORTE DE SANTANDER, SANTANDER, BOLÍVAR, LA GUAJIRA, MAGDALENA, SUCRE Y ATLÁNTICO. </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3627021"/>
                  </a:ext>
                </a:extLst>
              </a:tr>
              <a:tr h="0">
                <a:tc>
                  <a:txBody>
                    <a:bodyPr/>
                    <a:lstStyle/>
                    <a:p>
                      <a:pPr algn="ctr">
                        <a:lnSpc>
                          <a:spcPct val="107000"/>
                        </a:lnSpc>
                        <a:spcAft>
                          <a:spcPts val="0"/>
                        </a:spcAft>
                      </a:pPr>
                      <a:r>
                        <a:rPr lang="es-CO" sz="1400" b="1" dirty="0">
                          <a:effectLst/>
                        </a:rPr>
                        <a:t>DEPARTAMENTOS VIGENTES </a:t>
                      </a:r>
                      <a:endParaRPr lang="es-C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CO" sz="1400" dirty="0">
                          <a:effectLst/>
                        </a:rPr>
                        <a:t> CÉSAR, ARAUCA, NORTE DE SANTANDER Y LA GUAJIRA</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4360166"/>
                  </a:ext>
                </a:extLst>
              </a:tr>
              <a:tr h="0">
                <a:tc>
                  <a:txBody>
                    <a:bodyPr/>
                    <a:lstStyle/>
                    <a:p>
                      <a:pPr algn="ctr">
                        <a:lnSpc>
                          <a:spcPct val="107000"/>
                        </a:lnSpc>
                        <a:spcAft>
                          <a:spcPts val="0"/>
                        </a:spcAft>
                      </a:pPr>
                      <a:r>
                        <a:rPr lang="es-ES" sz="1400" b="1" dirty="0">
                          <a:effectLst/>
                          <a:latin typeface="Calibri" panose="020F0502020204030204" pitchFamily="34" charset="0"/>
                          <a:ea typeface="Calibri" panose="020F0502020204030204" pitchFamily="34" charset="0"/>
                          <a:cs typeface="Times New Roman" panose="02020603050405020304" pitchFamily="18" charset="0"/>
                        </a:rPr>
                        <a:t>VIGENCIA</a:t>
                      </a:r>
                      <a:endParaRPr lang="es-C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S" sz="1400" dirty="0">
                          <a:effectLst/>
                          <a:latin typeface="Calibri" panose="020F0502020204030204" pitchFamily="34" charset="0"/>
                          <a:ea typeface="Calibri" panose="020F0502020204030204" pitchFamily="34" charset="0"/>
                          <a:cs typeface="Times New Roman" panose="02020603050405020304" pitchFamily="18" charset="0"/>
                        </a:rPr>
                        <a:t>31 DE MAYO DE 2020</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68827618"/>
                  </a:ext>
                </a:extLst>
              </a:tr>
            </a:tbl>
          </a:graphicData>
        </a:graphic>
      </p:graphicFrame>
      <p:sp>
        <p:nvSpPr>
          <p:cNvPr id="5" name="Rectángulo 4">
            <a:extLst>
              <a:ext uri="{FF2B5EF4-FFF2-40B4-BE49-F238E27FC236}">
                <a16:creationId xmlns:a16="http://schemas.microsoft.com/office/drawing/2014/main" id="{C95A3880-09FC-4F73-B11F-5D722D1E9675}"/>
              </a:ext>
            </a:extLst>
          </p:cNvPr>
          <p:cNvSpPr/>
          <p:nvPr/>
        </p:nvSpPr>
        <p:spPr>
          <a:xfrm>
            <a:off x="1561686" y="2224637"/>
            <a:ext cx="3806683" cy="584775"/>
          </a:xfrm>
          <a:prstGeom prst="rect">
            <a:avLst/>
          </a:prstGeom>
          <a:noFill/>
        </p:spPr>
        <p:txBody>
          <a:bodyPr wrap="none" lIns="91440" tIns="45720" rIns="91440" bIns="45720">
            <a:spAutoFit/>
          </a:bodyPr>
          <a:lstStyle/>
          <a:p>
            <a:pPr algn="ctr"/>
            <a:r>
              <a:rPr lang="es-ES" sz="3200" b="1" dirty="0">
                <a:solidFill>
                  <a:srgbClr val="002060"/>
                </a:solidFill>
              </a:rPr>
              <a:t>Contrato 005 de 2016</a:t>
            </a:r>
          </a:p>
        </p:txBody>
      </p:sp>
      <p:graphicFrame>
        <p:nvGraphicFramePr>
          <p:cNvPr id="19" name="Tabla 18">
            <a:extLst>
              <a:ext uri="{FF2B5EF4-FFF2-40B4-BE49-F238E27FC236}">
                <a16:creationId xmlns:a16="http://schemas.microsoft.com/office/drawing/2014/main" id="{C34A77C2-DB4A-4B6C-AEC4-9C65182963DF}"/>
              </a:ext>
            </a:extLst>
          </p:cNvPr>
          <p:cNvGraphicFramePr>
            <a:graphicFrameLocks noGrp="1"/>
          </p:cNvGraphicFramePr>
          <p:nvPr/>
        </p:nvGraphicFramePr>
        <p:xfrm>
          <a:off x="6823633" y="3032599"/>
          <a:ext cx="4765675" cy="2232344"/>
        </p:xfrm>
        <a:graphic>
          <a:graphicData uri="http://schemas.openxmlformats.org/drawingml/2006/table">
            <a:tbl>
              <a:tblPr firstRow="1" firstCol="1" bandRow="1">
                <a:tableStyleId>{5940675A-B579-460E-94D1-54222C63F5DA}</a:tableStyleId>
              </a:tblPr>
              <a:tblGrid>
                <a:gridCol w="1501433">
                  <a:extLst>
                    <a:ext uri="{9D8B030D-6E8A-4147-A177-3AD203B41FA5}">
                      <a16:colId xmlns:a16="http://schemas.microsoft.com/office/drawing/2014/main" val="4250305379"/>
                    </a:ext>
                  </a:extLst>
                </a:gridCol>
                <a:gridCol w="3264242">
                  <a:extLst>
                    <a:ext uri="{9D8B030D-6E8A-4147-A177-3AD203B41FA5}">
                      <a16:colId xmlns:a16="http://schemas.microsoft.com/office/drawing/2014/main" val="1733317906"/>
                    </a:ext>
                  </a:extLst>
                </a:gridCol>
              </a:tblGrid>
              <a:tr h="0">
                <a:tc>
                  <a:txBody>
                    <a:bodyPr/>
                    <a:lstStyle/>
                    <a:p>
                      <a:pPr algn="ctr">
                        <a:lnSpc>
                          <a:spcPct val="107000"/>
                        </a:lnSpc>
                        <a:spcAft>
                          <a:spcPts val="0"/>
                        </a:spcAft>
                      </a:pPr>
                      <a:r>
                        <a:rPr lang="es-CO" sz="1400" b="1" dirty="0">
                          <a:effectLst/>
                        </a:rPr>
                        <a:t>FECHA DEL CONTRATO</a:t>
                      </a:r>
                      <a:endParaRPr lang="es-C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endParaRPr lang="es-CO" sz="1400" dirty="0">
                        <a:effectLst/>
                      </a:endParaRPr>
                    </a:p>
                    <a:p>
                      <a:pPr algn="ctr">
                        <a:lnSpc>
                          <a:spcPct val="107000"/>
                        </a:lnSpc>
                        <a:spcAft>
                          <a:spcPts val="0"/>
                        </a:spcAft>
                      </a:pPr>
                      <a:r>
                        <a:rPr lang="es-CO" sz="1400" dirty="0">
                          <a:effectLst/>
                        </a:rPr>
                        <a:t>31 DE JULIO DE 2019</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21662937"/>
                  </a:ext>
                </a:extLst>
              </a:tr>
              <a:tr h="0">
                <a:tc>
                  <a:txBody>
                    <a:bodyPr/>
                    <a:lstStyle/>
                    <a:p>
                      <a:pPr algn="ctr">
                        <a:lnSpc>
                          <a:spcPct val="107000"/>
                        </a:lnSpc>
                        <a:spcAft>
                          <a:spcPts val="0"/>
                        </a:spcAft>
                      </a:pPr>
                      <a:r>
                        <a:rPr lang="es-CO" sz="1400" b="1" dirty="0">
                          <a:effectLst/>
                        </a:rPr>
                        <a:t>VALOR INICIAL DEL CONTRATO</a:t>
                      </a:r>
                      <a:endParaRPr lang="es-C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endParaRPr lang="es-CO" sz="1400" dirty="0">
                        <a:effectLst/>
                      </a:endParaRPr>
                    </a:p>
                    <a:p>
                      <a:pPr algn="ctr">
                        <a:lnSpc>
                          <a:spcPct val="107000"/>
                        </a:lnSpc>
                        <a:spcAft>
                          <a:spcPts val="0"/>
                        </a:spcAft>
                      </a:pPr>
                      <a:r>
                        <a:rPr lang="es-CO" sz="1400" dirty="0">
                          <a:effectLst/>
                        </a:rPr>
                        <a:t>$4.560.704.946</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93405408"/>
                  </a:ext>
                </a:extLst>
              </a:tr>
              <a:tr h="0">
                <a:tc>
                  <a:txBody>
                    <a:bodyPr/>
                    <a:lstStyle/>
                    <a:p>
                      <a:pPr algn="ctr">
                        <a:lnSpc>
                          <a:spcPct val="107000"/>
                        </a:lnSpc>
                        <a:spcAft>
                          <a:spcPts val="0"/>
                        </a:spcAft>
                      </a:pPr>
                      <a:r>
                        <a:rPr lang="es-CO" sz="1400" b="1" dirty="0">
                          <a:effectLst/>
                        </a:rPr>
                        <a:t>VALOR ACTUAL DEL CONTRATO </a:t>
                      </a:r>
                      <a:endParaRPr lang="es-C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endParaRPr lang="es-CO" sz="1400" dirty="0">
                        <a:effectLst/>
                      </a:endParaRPr>
                    </a:p>
                    <a:p>
                      <a:pPr algn="ctr">
                        <a:lnSpc>
                          <a:spcPct val="107000"/>
                        </a:lnSpc>
                        <a:spcAft>
                          <a:spcPts val="0"/>
                        </a:spcAft>
                      </a:pPr>
                      <a:r>
                        <a:rPr lang="es-CO" sz="1400" dirty="0">
                          <a:effectLst/>
                        </a:rPr>
                        <a:t>$4.960.704-946</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09313094"/>
                  </a:ext>
                </a:extLst>
              </a:tr>
              <a:tr h="0">
                <a:tc>
                  <a:txBody>
                    <a:bodyPr/>
                    <a:lstStyle/>
                    <a:p>
                      <a:pPr algn="ctr">
                        <a:lnSpc>
                          <a:spcPct val="107000"/>
                        </a:lnSpc>
                        <a:spcAft>
                          <a:spcPts val="0"/>
                        </a:spcAft>
                      </a:pPr>
                      <a:r>
                        <a:rPr lang="es-CO" sz="1400" b="1" dirty="0">
                          <a:effectLst/>
                        </a:rPr>
                        <a:t>DEPARTAMENTOS </a:t>
                      </a:r>
                    </a:p>
                    <a:p>
                      <a:pPr algn="ctr">
                        <a:lnSpc>
                          <a:spcPct val="107000"/>
                        </a:lnSpc>
                        <a:spcAft>
                          <a:spcPts val="0"/>
                        </a:spcAft>
                      </a:pPr>
                      <a:r>
                        <a:rPr lang="es-CO" sz="1400" b="1" dirty="0">
                          <a:effectLst/>
                        </a:rPr>
                        <a:t>INCIALES DEL CONTRATO</a:t>
                      </a:r>
                      <a:endParaRPr lang="es-C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CO" sz="1400" dirty="0">
                          <a:effectLst/>
                        </a:rPr>
                        <a:t>Putumayo, Nariño Cauca y Valle del Cauca</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3627021"/>
                  </a:ext>
                </a:extLst>
              </a:tr>
              <a:tr h="0">
                <a:tc>
                  <a:txBody>
                    <a:bodyPr/>
                    <a:lstStyle/>
                    <a:p>
                      <a:pPr algn="ctr">
                        <a:lnSpc>
                          <a:spcPct val="107000"/>
                        </a:lnSpc>
                        <a:spcAft>
                          <a:spcPts val="0"/>
                        </a:spcAft>
                      </a:pPr>
                      <a:r>
                        <a:rPr lang="es-CO" sz="1400" b="1" dirty="0">
                          <a:effectLst/>
                        </a:rPr>
                        <a:t>VIGENCIA</a:t>
                      </a:r>
                      <a:endParaRPr lang="es-C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S" sz="1400" dirty="0">
                          <a:effectLst/>
                          <a:latin typeface="Calibri" panose="020F0502020204030204" pitchFamily="34" charset="0"/>
                          <a:ea typeface="Calibri" panose="020F0502020204030204" pitchFamily="34" charset="0"/>
                          <a:cs typeface="Times New Roman" panose="02020603050405020304" pitchFamily="18" charset="0"/>
                        </a:rPr>
                        <a:t>01 DE OCTUBRE DE 2023</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4360166"/>
                  </a:ext>
                </a:extLst>
              </a:tr>
            </a:tbl>
          </a:graphicData>
        </a:graphic>
      </p:graphicFrame>
      <p:sp>
        <p:nvSpPr>
          <p:cNvPr id="20" name="Rectángulo 19">
            <a:extLst>
              <a:ext uri="{FF2B5EF4-FFF2-40B4-BE49-F238E27FC236}">
                <a16:creationId xmlns:a16="http://schemas.microsoft.com/office/drawing/2014/main" id="{C4FAD597-B4FA-468B-B017-CECF0BE9A850}"/>
              </a:ext>
            </a:extLst>
          </p:cNvPr>
          <p:cNvSpPr/>
          <p:nvPr/>
        </p:nvSpPr>
        <p:spPr>
          <a:xfrm>
            <a:off x="7209999" y="2250299"/>
            <a:ext cx="3806683" cy="584775"/>
          </a:xfrm>
          <a:prstGeom prst="rect">
            <a:avLst/>
          </a:prstGeom>
          <a:noFill/>
        </p:spPr>
        <p:txBody>
          <a:bodyPr wrap="none" lIns="91440" tIns="45720" rIns="91440" bIns="45720">
            <a:spAutoFit/>
          </a:bodyPr>
          <a:lstStyle/>
          <a:p>
            <a:pPr algn="ctr"/>
            <a:r>
              <a:rPr lang="es-ES" sz="3200" b="1" dirty="0">
                <a:solidFill>
                  <a:srgbClr val="002060"/>
                </a:solidFill>
              </a:rPr>
              <a:t>Contrato 066 de 2019</a:t>
            </a:r>
          </a:p>
        </p:txBody>
      </p:sp>
    </p:spTree>
    <p:extLst>
      <p:ext uri="{BB962C8B-B14F-4D97-AF65-F5344CB8AC3E}">
        <p14:creationId xmlns:p14="http://schemas.microsoft.com/office/powerpoint/2010/main" val="31544214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182261AB-6D47-4ED7-9D1A-DD7F6CD2A1CF}"/>
              </a:ext>
            </a:extLst>
          </p:cNvPr>
          <p:cNvSpPr/>
          <p:nvPr/>
        </p:nvSpPr>
        <p:spPr>
          <a:xfrm>
            <a:off x="2777637" y="1058491"/>
            <a:ext cx="6624057" cy="584775"/>
          </a:xfrm>
          <a:prstGeom prst="rect">
            <a:avLst/>
          </a:prstGeom>
          <a:noFill/>
        </p:spPr>
        <p:txBody>
          <a:bodyPr wrap="none" lIns="91440" tIns="45720" rIns="91440" bIns="45720">
            <a:spAutoFit/>
          </a:bodyPr>
          <a:lstStyle/>
          <a:p>
            <a:pPr algn="ctr"/>
            <a:r>
              <a:rPr lang="es-ES" altLang="es-CO" sz="3200" b="1" dirty="0">
                <a:solidFill>
                  <a:srgbClr val="002060"/>
                </a:solidFill>
              </a:rPr>
              <a:t>PROPUESTA DE PAGO SALDO A FAVOR</a:t>
            </a:r>
          </a:p>
        </p:txBody>
      </p:sp>
      <p:sp>
        <p:nvSpPr>
          <p:cNvPr id="4" name="CuadroTexto 3">
            <a:extLst>
              <a:ext uri="{FF2B5EF4-FFF2-40B4-BE49-F238E27FC236}">
                <a16:creationId xmlns:a16="http://schemas.microsoft.com/office/drawing/2014/main" id="{1BC6F344-046A-475B-BB18-2E20560A80F3}"/>
              </a:ext>
            </a:extLst>
          </p:cNvPr>
          <p:cNvSpPr txBox="1"/>
          <p:nvPr/>
        </p:nvSpPr>
        <p:spPr>
          <a:xfrm>
            <a:off x="61959" y="1643266"/>
            <a:ext cx="11601958" cy="1200329"/>
          </a:xfrm>
          <a:prstGeom prst="rect">
            <a:avLst/>
          </a:prstGeom>
          <a:noFill/>
        </p:spPr>
        <p:txBody>
          <a:bodyPr wrap="square" rtlCol="0">
            <a:spAutoFit/>
          </a:bodyPr>
          <a:lstStyle/>
          <a:p>
            <a:pPr algn="just"/>
            <a:r>
              <a:rPr lang="es-ES" dirty="0"/>
              <a:t>Una vez realizadas mesas de trabajo con el contratista se realizó  con </a:t>
            </a:r>
            <a:r>
              <a:rPr lang="es-ES" dirty="0" err="1"/>
              <a:t>Alpopular</a:t>
            </a:r>
            <a:r>
              <a:rPr lang="es-ES" dirty="0"/>
              <a:t> S.A. un acuerdo de pago, incluido en transacción aprobada por el comité de conciliación de la entidad, el cual incluye un cruce de cuentas contra facturación, </a:t>
            </a:r>
            <a:r>
              <a:rPr lang="es-ES" b="1" dirty="0"/>
              <a:t>durante la vigencia del contrato actual 066 de 2019</a:t>
            </a:r>
            <a:r>
              <a:rPr lang="es-ES" dirty="0"/>
              <a:t> celebrado entre las partes, el cual  tiene unas tarifas mas favorables para la SAE y un plazo de 4 años (octubre 1 de 2023).  </a:t>
            </a:r>
          </a:p>
        </p:txBody>
      </p:sp>
      <p:graphicFrame>
        <p:nvGraphicFramePr>
          <p:cNvPr id="13" name="Tabla 12">
            <a:extLst>
              <a:ext uri="{FF2B5EF4-FFF2-40B4-BE49-F238E27FC236}">
                <a16:creationId xmlns:a16="http://schemas.microsoft.com/office/drawing/2014/main" id="{E9AADE94-16B7-447A-8E86-7ECFE276C999}"/>
              </a:ext>
            </a:extLst>
          </p:cNvPr>
          <p:cNvGraphicFramePr>
            <a:graphicFrameLocks noGrp="1"/>
          </p:cNvGraphicFramePr>
          <p:nvPr/>
        </p:nvGraphicFramePr>
        <p:xfrm>
          <a:off x="7087036" y="3383400"/>
          <a:ext cx="4576881" cy="2234225"/>
        </p:xfrm>
        <a:graphic>
          <a:graphicData uri="http://schemas.openxmlformats.org/drawingml/2006/table">
            <a:tbl>
              <a:tblPr>
                <a:tableStyleId>{5940675A-B579-460E-94D1-54222C63F5DA}</a:tableStyleId>
              </a:tblPr>
              <a:tblGrid>
                <a:gridCol w="927746">
                  <a:extLst>
                    <a:ext uri="{9D8B030D-6E8A-4147-A177-3AD203B41FA5}">
                      <a16:colId xmlns:a16="http://schemas.microsoft.com/office/drawing/2014/main" val="1976868632"/>
                    </a:ext>
                  </a:extLst>
                </a:gridCol>
                <a:gridCol w="1685406">
                  <a:extLst>
                    <a:ext uri="{9D8B030D-6E8A-4147-A177-3AD203B41FA5}">
                      <a16:colId xmlns:a16="http://schemas.microsoft.com/office/drawing/2014/main" val="2475721673"/>
                    </a:ext>
                  </a:extLst>
                </a:gridCol>
                <a:gridCol w="1963729">
                  <a:extLst>
                    <a:ext uri="{9D8B030D-6E8A-4147-A177-3AD203B41FA5}">
                      <a16:colId xmlns:a16="http://schemas.microsoft.com/office/drawing/2014/main" val="248075476"/>
                    </a:ext>
                  </a:extLst>
                </a:gridCol>
              </a:tblGrid>
              <a:tr h="347404">
                <a:tc>
                  <a:txBody>
                    <a:bodyPr/>
                    <a:lstStyle/>
                    <a:p>
                      <a:pPr algn="ctr" fontAlgn="ctr"/>
                      <a:r>
                        <a:rPr lang="es-CO" sz="1600" b="1" u="none" strike="noStrike" dirty="0">
                          <a:effectLst/>
                        </a:rPr>
                        <a:t>AÑO</a:t>
                      </a:r>
                      <a:endParaRPr lang="es-CO" sz="16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600" b="1" u="none" strike="noStrike">
                          <a:effectLst/>
                        </a:rPr>
                        <a:t>DESCUENTO MENSUAL</a:t>
                      </a:r>
                      <a:endParaRPr lang="es-CO" sz="16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600" b="1" u="none" strike="noStrike" dirty="0">
                          <a:effectLst/>
                        </a:rPr>
                        <a:t>DESCUENTO PROYECTADO*</a:t>
                      </a:r>
                      <a:endParaRPr lang="es-CO" sz="16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655811938"/>
                  </a:ext>
                </a:extLst>
              </a:tr>
              <a:tr h="347404">
                <a:tc>
                  <a:txBody>
                    <a:bodyPr/>
                    <a:lstStyle/>
                    <a:p>
                      <a:pPr algn="ctr" fontAlgn="ctr"/>
                      <a:r>
                        <a:rPr lang="es-CO" sz="1600" u="none" strike="noStrike">
                          <a:effectLst/>
                        </a:rPr>
                        <a:t>2020</a:t>
                      </a:r>
                      <a:endParaRPr lang="es-CO"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600" u="none" strike="noStrike" dirty="0">
                          <a:effectLst/>
                        </a:rPr>
                        <a:t>21%</a:t>
                      </a:r>
                      <a:endParaRPr lang="es-CO" sz="16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600" u="none" strike="noStrike">
                          <a:effectLst/>
                        </a:rPr>
                        <a:t>$ 677,208,000</a:t>
                      </a:r>
                      <a:endParaRPr lang="es-CO" sz="16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609338704"/>
                  </a:ext>
                </a:extLst>
              </a:tr>
              <a:tr h="347404">
                <a:tc>
                  <a:txBody>
                    <a:bodyPr/>
                    <a:lstStyle/>
                    <a:p>
                      <a:pPr algn="ctr" fontAlgn="ctr"/>
                      <a:r>
                        <a:rPr lang="es-CO" sz="1600" u="none" strike="noStrike">
                          <a:effectLst/>
                        </a:rPr>
                        <a:t>2021</a:t>
                      </a:r>
                      <a:endParaRPr lang="es-CO"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600" u="none" strike="noStrike">
                          <a:effectLst/>
                        </a:rPr>
                        <a:t>23%</a:t>
                      </a:r>
                      <a:endParaRPr lang="es-CO"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600" u="none" strike="noStrike">
                          <a:effectLst/>
                        </a:rPr>
                        <a:t>$ 975,108,000</a:t>
                      </a:r>
                      <a:endParaRPr lang="es-CO" sz="16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764281929"/>
                  </a:ext>
                </a:extLst>
              </a:tr>
              <a:tr h="347404">
                <a:tc>
                  <a:txBody>
                    <a:bodyPr/>
                    <a:lstStyle/>
                    <a:p>
                      <a:pPr algn="ctr" fontAlgn="ctr"/>
                      <a:r>
                        <a:rPr lang="es-CO" sz="1600" u="none" strike="noStrike">
                          <a:effectLst/>
                        </a:rPr>
                        <a:t>2022</a:t>
                      </a:r>
                      <a:endParaRPr lang="es-CO"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600" u="none" strike="noStrike">
                          <a:effectLst/>
                        </a:rPr>
                        <a:t>23%</a:t>
                      </a:r>
                      <a:endParaRPr lang="es-CO"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600" u="none" strike="noStrike">
                          <a:effectLst/>
                        </a:rPr>
                        <a:t>$ 975,108,000</a:t>
                      </a:r>
                      <a:endParaRPr lang="es-CO" sz="16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275915002"/>
                  </a:ext>
                </a:extLst>
              </a:tr>
              <a:tr h="347404">
                <a:tc>
                  <a:txBody>
                    <a:bodyPr/>
                    <a:lstStyle/>
                    <a:p>
                      <a:pPr algn="ctr" fontAlgn="ctr"/>
                      <a:r>
                        <a:rPr lang="es-CO" sz="1600" u="none" strike="noStrike">
                          <a:effectLst/>
                        </a:rPr>
                        <a:t>2023</a:t>
                      </a:r>
                      <a:endParaRPr lang="es-CO"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600" u="none" strike="noStrike">
                          <a:effectLst/>
                        </a:rPr>
                        <a:t>21%</a:t>
                      </a:r>
                      <a:endParaRPr lang="es-CO"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600" u="none" strike="noStrike">
                          <a:effectLst/>
                        </a:rPr>
                        <a:t>$ 553,410,818</a:t>
                      </a:r>
                      <a:endParaRPr lang="es-CO" sz="16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837830805"/>
                  </a:ext>
                </a:extLst>
              </a:tr>
              <a:tr h="347404">
                <a:tc gridSpan="2">
                  <a:txBody>
                    <a:bodyPr/>
                    <a:lstStyle/>
                    <a:p>
                      <a:pPr algn="ctr" fontAlgn="ctr"/>
                      <a:r>
                        <a:rPr lang="es-CO" sz="1600" b="1" u="none" strike="noStrike" dirty="0">
                          <a:effectLst/>
                        </a:rPr>
                        <a:t>TOTAL</a:t>
                      </a:r>
                      <a:endParaRPr lang="es-CO" sz="1600" b="1" i="0" u="none" strike="noStrike" dirty="0">
                        <a:solidFill>
                          <a:srgbClr val="000000"/>
                        </a:solidFill>
                        <a:effectLst/>
                        <a:latin typeface="Calibri" panose="020F0502020204030204" pitchFamily="34" charset="0"/>
                      </a:endParaRPr>
                    </a:p>
                  </a:txBody>
                  <a:tcPr marL="9525" marR="9525" marT="9525" marB="0" anchor="ctr"/>
                </a:tc>
                <a:tc hMerge="1">
                  <a:txBody>
                    <a:bodyPr/>
                    <a:lstStyle/>
                    <a:p>
                      <a:endParaRPr lang="es-CO"/>
                    </a:p>
                  </a:txBody>
                  <a:tcPr/>
                </a:tc>
                <a:tc>
                  <a:txBody>
                    <a:bodyPr/>
                    <a:lstStyle/>
                    <a:p>
                      <a:pPr algn="ctr" fontAlgn="ctr"/>
                      <a:r>
                        <a:rPr lang="es-CO" sz="1600" b="1" u="none" strike="noStrike" dirty="0">
                          <a:effectLst/>
                        </a:rPr>
                        <a:t>$ 3,180,834,818</a:t>
                      </a:r>
                      <a:endParaRPr lang="es-CO" sz="16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588869440"/>
                  </a:ext>
                </a:extLst>
              </a:tr>
            </a:tbl>
          </a:graphicData>
        </a:graphic>
      </p:graphicFrame>
      <p:sp>
        <p:nvSpPr>
          <p:cNvPr id="6" name="Rectángulo 5">
            <a:extLst>
              <a:ext uri="{FF2B5EF4-FFF2-40B4-BE49-F238E27FC236}">
                <a16:creationId xmlns:a16="http://schemas.microsoft.com/office/drawing/2014/main" id="{E10816EE-FACA-4C53-B027-A1101D452E1C}"/>
              </a:ext>
            </a:extLst>
          </p:cNvPr>
          <p:cNvSpPr/>
          <p:nvPr/>
        </p:nvSpPr>
        <p:spPr>
          <a:xfrm>
            <a:off x="68067" y="4180140"/>
            <a:ext cx="1469875" cy="461665"/>
          </a:xfrm>
          <a:prstGeom prst="rect">
            <a:avLst/>
          </a:prstGeom>
          <a:noFill/>
        </p:spPr>
        <p:txBody>
          <a:bodyPr wrap="square" lIns="91440" tIns="45720" rIns="91440" bIns="45720">
            <a:spAutoFit/>
          </a:bodyPr>
          <a:lstStyle/>
          <a:p>
            <a:pPr algn="ctr"/>
            <a:r>
              <a:rPr lang="es-ES" sz="2400" b="1" dirty="0">
                <a:solidFill>
                  <a:srgbClr val="002060"/>
                </a:solidFill>
              </a:rPr>
              <a:t>Propuesta</a:t>
            </a:r>
          </a:p>
        </p:txBody>
      </p:sp>
      <p:sp>
        <p:nvSpPr>
          <p:cNvPr id="7" name="Abrir llave 6">
            <a:extLst>
              <a:ext uri="{FF2B5EF4-FFF2-40B4-BE49-F238E27FC236}">
                <a16:creationId xmlns:a16="http://schemas.microsoft.com/office/drawing/2014/main" id="{7D6173B3-937B-49E5-B287-3E59888693E7}"/>
              </a:ext>
            </a:extLst>
          </p:cNvPr>
          <p:cNvSpPr/>
          <p:nvPr/>
        </p:nvSpPr>
        <p:spPr>
          <a:xfrm>
            <a:off x="1586253" y="3701741"/>
            <a:ext cx="558143" cy="1420837"/>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p>
        </p:txBody>
      </p:sp>
      <p:sp>
        <p:nvSpPr>
          <p:cNvPr id="14" name="CuadroTexto 13">
            <a:extLst>
              <a:ext uri="{FF2B5EF4-FFF2-40B4-BE49-F238E27FC236}">
                <a16:creationId xmlns:a16="http://schemas.microsoft.com/office/drawing/2014/main" id="{B9558E72-94F4-4F7E-9F7D-3456057C194F}"/>
              </a:ext>
            </a:extLst>
          </p:cNvPr>
          <p:cNvSpPr txBox="1"/>
          <p:nvPr/>
        </p:nvSpPr>
        <p:spPr>
          <a:xfrm>
            <a:off x="2327276" y="3176922"/>
            <a:ext cx="4576880" cy="1477328"/>
          </a:xfrm>
          <a:prstGeom prst="rect">
            <a:avLst/>
          </a:prstGeom>
          <a:noFill/>
        </p:spPr>
        <p:txBody>
          <a:bodyPr wrap="square" rtlCol="0">
            <a:spAutoFit/>
          </a:bodyPr>
          <a:lstStyle/>
          <a:p>
            <a:pPr algn="just"/>
            <a:r>
              <a:rPr lang="es-ES" dirty="0"/>
              <a:t>Incluir la prestación del servicio en los departamentos pendientes por adjudicar al contrato 066 de 2019* y </a:t>
            </a:r>
            <a:r>
              <a:rPr lang="es-ES" dirty="0" err="1"/>
              <a:t>Alpopular</a:t>
            </a:r>
            <a:r>
              <a:rPr lang="es-ES" dirty="0"/>
              <a:t> realiza los </a:t>
            </a:r>
            <a:r>
              <a:rPr lang="es-ES" dirty="0" err="1"/>
              <a:t>trasaldos</a:t>
            </a:r>
            <a:r>
              <a:rPr lang="es-ES" dirty="0"/>
              <a:t> de patios en las zonas nuevas sin costo para SAE.</a:t>
            </a:r>
            <a:endParaRPr lang="es-CO" dirty="0"/>
          </a:p>
        </p:txBody>
      </p:sp>
      <p:sp>
        <p:nvSpPr>
          <p:cNvPr id="15" name="CuadroTexto 14">
            <a:extLst>
              <a:ext uri="{FF2B5EF4-FFF2-40B4-BE49-F238E27FC236}">
                <a16:creationId xmlns:a16="http://schemas.microsoft.com/office/drawing/2014/main" id="{340AA5E0-8908-4C5A-AB8E-A409B9291FD9}"/>
              </a:ext>
            </a:extLst>
          </p:cNvPr>
          <p:cNvSpPr txBox="1"/>
          <p:nvPr/>
        </p:nvSpPr>
        <p:spPr>
          <a:xfrm>
            <a:off x="2327276" y="5025004"/>
            <a:ext cx="4576880" cy="646331"/>
          </a:xfrm>
          <a:prstGeom prst="rect">
            <a:avLst/>
          </a:prstGeom>
          <a:noFill/>
        </p:spPr>
        <p:txBody>
          <a:bodyPr wrap="square" rtlCol="0">
            <a:spAutoFit/>
          </a:bodyPr>
          <a:lstStyle/>
          <a:p>
            <a:r>
              <a:rPr lang="es-ES" dirty="0"/>
              <a:t>Realizar el pago con trabajo durante la vigencia del contrato de la siguiente manera:</a:t>
            </a:r>
            <a:endParaRPr lang="es-CO" dirty="0"/>
          </a:p>
        </p:txBody>
      </p:sp>
      <p:sp>
        <p:nvSpPr>
          <p:cNvPr id="16" name="CuadroTexto 15">
            <a:extLst>
              <a:ext uri="{FF2B5EF4-FFF2-40B4-BE49-F238E27FC236}">
                <a16:creationId xmlns:a16="http://schemas.microsoft.com/office/drawing/2014/main" id="{65A7082C-6886-47B7-8C77-55DC5443A7DC}"/>
              </a:ext>
            </a:extLst>
          </p:cNvPr>
          <p:cNvSpPr txBox="1"/>
          <p:nvPr/>
        </p:nvSpPr>
        <p:spPr>
          <a:xfrm>
            <a:off x="584064" y="5864086"/>
            <a:ext cx="11011170" cy="523220"/>
          </a:xfrm>
          <a:prstGeom prst="rect">
            <a:avLst/>
          </a:prstGeom>
          <a:noFill/>
        </p:spPr>
        <p:txBody>
          <a:bodyPr wrap="square" rtlCol="0">
            <a:spAutoFit/>
          </a:bodyPr>
          <a:lstStyle/>
          <a:p>
            <a:r>
              <a:rPr lang="es-ES" sz="1400" dirty="0"/>
              <a:t>* Las tarifas ofrecidas para las zonas son más bajas al estudio de mercado, las propuestas recibidas en los concursos celebrados, Alpopular asume los traslados.</a:t>
            </a:r>
            <a:endParaRPr lang="es-CO" sz="1400" dirty="0"/>
          </a:p>
        </p:txBody>
      </p:sp>
    </p:spTree>
    <p:extLst>
      <p:ext uri="{BB962C8B-B14F-4D97-AF65-F5344CB8AC3E}">
        <p14:creationId xmlns:p14="http://schemas.microsoft.com/office/powerpoint/2010/main" val="37713083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 </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9">
            <a:extLst>
              <a:ext uri="{FF2B5EF4-FFF2-40B4-BE49-F238E27FC236}">
                <a16:creationId xmlns:a16="http://schemas.microsoft.com/office/drawing/2014/main" id="{5603DFF2-A6EE-4C60-8D1E-AD40C8E9C510}"/>
              </a:ext>
            </a:extLst>
          </p:cNvPr>
          <p:cNvSpPr txBox="1"/>
          <p:nvPr/>
        </p:nvSpPr>
        <p:spPr>
          <a:xfrm>
            <a:off x="395763" y="1023851"/>
            <a:ext cx="11387771" cy="584775"/>
          </a:xfrm>
          <a:prstGeom prst="rect">
            <a:avLst/>
          </a:prstGeom>
          <a:noFill/>
        </p:spPr>
        <p:txBody>
          <a:bodyPr wrap="square" rtlCol="0">
            <a:spAutoFit/>
          </a:bodyPr>
          <a:lstStyle/>
          <a:p>
            <a:pPr algn="ctr"/>
            <a:r>
              <a:rPr lang="es-ES" sz="3200" b="1" dirty="0">
                <a:solidFill>
                  <a:srgbClr val="002060"/>
                </a:solidFill>
              </a:rPr>
              <a:t>ZONAS POR ADJUDICAR ALMACENADORAS</a:t>
            </a:r>
            <a:endParaRPr lang="es-CO" sz="3200" b="1" dirty="0">
              <a:solidFill>
                <a:srgbClr val="002060"/>
              </a:solidFill>
            </a:endParaRPr>
          </a:p>
        </p:txBody>
      </p:sp>
      <p:sp>
        <p:nvSpPr>
          <p:cNvPr id="12" name="CuadroTexto 11">
            <a:extLst>
              <a:ext uri="{FF2B5EF4-FFF2-40B4-BE49-F238E27FC236}">
                <a16:creationId xmlns:a16="http://schemas.microsoft.com/office/drawing/2014/main" id="{6C50C25E-445E-497A-9097-961895C9F503}"/>
              </a:ext>
            </a:extLst>
          </p:cNvPr>
          <p:cNvSpPr txBox="1"/>
          <p:nvPr/>
        </p:nvSpPr>
        <p:spPr>
          <a:xfrm>
            <a:off x="755374" y="1953795"/>
            <a:ext cx="5658678" cy="1938992"/>
          </a:xfrm>
          <a:prstGeom prst="rect">
            <a:avLst/>
          </a:prstGeom>
          <a:noFill/>
        </p:spPr>
        <p:txBody>
          <a:bodyPr wrap="square" rtlCol="0">
            <a:spAutoFit/>
          </a:bodyPr>
          <a:lstStyle/>
          <a:p>
            <a:pPr algn="just"/>
            <a:r>
              <a:rPr lang="es-CO" sz="2000" dirty="0"/>
              <a:t>Durante los primeros meses del año 2020 se proyectó el proceso de contratación para las zonas faltantes, se estimaron los costos de las zonas para 4 años incluyendo costos de traslados y se estructuró un proceso contractual cuyo valor inicial fue de: $10.758.594.858, así:</a:t>
            </a:r>
          </a:p>
        </p:txBody>
      </p:sp>
      <p:graphicFrame>
        <p:nvGraphicFramePr>
          <p:cNvPr id="4" name="Tabla 4">
            <a:extLst>
              <a:ext uri="{FF2B5EF4-FFF2-40B4-BE49-F238E27FC236}">
                <a16:creationId xmlns:a16="http://schemas.microsoft.com/office/drawing/2014/main" id="{2A30AEC9-A790-482F-9E2B-7CFDB08E4F7C}"/>
              </a:ext>
            </a:extLst>
          </p:cNvPr>
          <p:cNvGraphicFramePr>
            <a:graphicFrameLocks noGrp="1"/>
          </p:cNvGraphicFramePr>
          <p:nvPr/>
        </p:nvGraphicFramePr>
        <p:xfrm>
          <a:off x="1868143" y="4869764"/>
          <a:ext cx="4034302" cy="1463040"/>
        </p:xfrm>
        <a:graphic>
          <a:graphicData uri="http://schemas.openxmlformats.org/drawingml/2006/table">
            <a:tbl>
              <a:tblPr firstRow="1" bandRow="1">
                <a:tableStyleId>{5940675A-B579-460E-94D1-54222C63F5DA}</a:tableStyleId>
              </a:tblPr>
              <a:tblGrid>
                <a:gridCol w="1474119">
                  <a:extLst>
                    <a:ext uri="{9D8B030D-6E8A-4147-A177-3AD203B41FA5}">
                      <a16:colId xmlns:a16="http://schemas.microsoft.com/office/drawing/2014/main" val="760195875"/>
                    </a:ext>
                  </a:extLst>
                </a:gridCol>
                <a:gridCol w="2560183">
                  <a:extLst>
                    <a:ext uri="{9D8B030D-6E8A-4147-A177-3AD203B41FA5}">
                      <a16:colId xmlns:a16="http://schemas.microsoft.com/office/drawing/2014/main" val="1453730216"/>
                    </a:ext>
                  </a:extLst>
                </a:gridCol>
              </a:tblGrid>
              <a:tr h="0">
                <a:tc>
                  <a:txBody>
                    <a:bodyPr/>
                    <a:lstStyle/>
                    <a:p>
                      <a:pPr algn="ctr"/>
                      <a:r>
                        <a:rPr lang="es-CO" b="1" dirty="0"/>
                        <a:t>ZONA</a:t>
                      </a:r>
                    </a:p>
                  </a:txBody>
                  <a:tcPr/>
                </a:tc>
                <a:tc>
                  <a:txBody>
                    <a:bodyPr/>
                    <a:lstStyle/>
                    <a:p>
                      <a:pPr algn="ctr"/>
                      <a:r>
                        <a:rPr lang="es-CO" b="1" dirty="0"/>
                        <a:t>PRESUPUESTO</a:t>
                      </a:r>
                    </a:p>
                  </a:txBody>
                  <a:tcPr/>
                </a:tc>
                <a:extLst>
                  <a:ext uri="{0D108BD9-81ED-4DB2-BD59-A6C34878D82A}">
                    <a16:rowId xmlns:a16="http://schemas.microsoft.com/office/drawing/2014/main" val="3405285559"/>
                  </a:ext>
                </a:extLst>
              </a:tr>
              <a:tr h="356870">
                <a:tc>
                  <a:txBody>
                    <a:bodyPr/>
                    <a:lstStyle/>
                    <a:p>
                      <a:pPr algn="ctr"/>
                      <a:r>
                        <a:rPr lang="es-CO" dirty="0"/>
                        <a:t>2</a:t>
                      </a:r>
                    </a:p>
                  </a:txBody>
                  <a:tcPr/>
                </a:tc>
                <a:tc>
                  <a:txBody>
                    <a:bodyPr/>
                    <a:lstStyle/>
                    <a:p>
                      <a:pPr algn="ctr"/>
                      <a:r>
                        <a:rPr lang="es-CO" dirty="0"/>
                        <a:t>$ 6.710.398.026</a:t>
                      </a:r>
                    </a:p>
                  </a:txBody>
                  <a:tcPr/>
                </a:tc>
                <a:extLst>
                  <a:ext uri="{0D108BD9-81ED-4DB2-BD59-A6C34878D82A}">
                    <a16:rowId xmlns:a16="http://schemas.microsoft.com/office/drawing/2014/main" val="1509768307"/>
                  </a:ext>
                </a:extLst>
              </a:tr>
              <a:tr h="356870">
                <a:tc>
                  <a:txBody>
                    <a:bodyPr/>
                    <a:lstStyle/>
                    <a:p>
                      <a:pPr algn="ctr"/>
                      <a:r>
                        <a:rPr lang="es-CO" dirty="0"/>
                        <a:t>7</a:t>
                      </a:r>
                    </a:p>
                  </a:txBody>
                  <a:tcPr/>
                </a:tc>
                <a:tc>
                  <a:txBody>
                    <a:bodyPr/>
                    <a:lstStyle/>
                    <a:p>
                      <a:pPr algn="ctr"/>
                      <a:r>
                        <a:rPr lang="es-CO" dirty="0"/>
                        <a:t>$ 3.366.311.011</a:t>
                      </a:r>
                    </a:p>
                  </a:txBody>
                  <a:tcPr/>
                </a:tc>
                <a:extLst>
                  <a:ext uri="{0D108BD9-81ED-4DB2-BD59-A6C34878D82A}">
                    <a16:rowId xmlns:a16="http://schemas.microsoft.com/office/drawing/2014/main" val="1247323760"/>
                  </a:ext>
                </a:extLst>
              </a:tr>
              <a:tr h="356870">
                <a:tc>
                  <a:txBody>
                    <a:bodyPr/>
                    <a:lstStyle/>
                    <a:p>
                      <a:pPr algn="ctr"/>
                      <a:r>
                        <a:rPr lang="es-CO" dirty="0"/>
                        <a:t>8</a:t>
                      </a:r>
                    </a:p>
                  </a:txBody>
                  <a:tcPr/>
                </a:tc>
                <a:tc>
                  <a:txBody>
                    <a:bodyPr/>
                    <a:lstStyle/>
                    <a:p>
                      <a:pPr algn="ctr"/>
                      <a:r>
                        <a:rPr lang="es-CO" dirty="0"/>
                        <a:t>$ 681.885.821</a:t>
                      </a:r>
                    </a:p>
                  </a:txBody>
                  <a:tcPr/>
                </a:tc>
                <a:extLst>
                  <a:ext uri="{0D108BD9-81ED-4DB2-BD59-A6C34878D82A}">
                    <a16:rowId xmlns:a16="http://schemas.microsoft.com/office/drawing/2014/main" val="3946446688"/>
                  </a:ext>
                </a:extLst>
              </a:tr>
            </a:tbl>
          </a:graphicData>
        </a:graphic>
      </p:graphicFrame>
      <p:graphicFrame>
        <p:nvGraphicFramePr>
          <p:cNvPr id="14" name="Tabla 13">
            <a:extLst>
              <a:ext uri="{FF2B5EF4-FFF2-40B4-BE49-F238E27FC236}">
                <a16:creationId xmlns:a16="http://schemas.microsoft.com/office/drawing/2014/main" id="{7B389B02-AF5E-4224-908E-63B4600DD303}"/>
              </a:ext>
            </a:extLst>
          </p:cNvPr>
          <p:cNvGraphicFramePr>
            <a:graphicFrameLocks noGrp="1"/>
          </p:cNvGraphicFramePr>
          <p:nvPr/>
        </p:nvGraphicFramePr>
        <p:xfrm>
          <a:off x="7079376" y="3016595"/>
          <a:ext cx="4472139" cy="2014220"/>
        </p:xfrm>
        <a:graphic>
          <a:graphicData uri="http://schemas.openxmlformats.org/drawingml/2006/table">
            <a:tbl>
              <a:tblPr firstRow="1" firstCol="1" bandRow="1">
                <a:tableStyleId>{5940675A-B579-460E-94D1-54222C63F5DA}</a:tableStyleId>
              </a:tblPr>
              <a:tblGrid>
                <a:gridCol w="1014088">
                  <a:extLst>
                    <a:ext uri="{9D8B030D-6E8A-4147-A177-3AD203B41FA5}">
                      <a16:colId xmlns:a16="http://schemas.microsoft.com/office/drawing/2014/main" val="26377886"/>
                    </a:ext>
                  </a:extLst>
                </a:gridCol>
                <a:gridCol w="3458051">
                  <a:extLst>
                    <a:ext uri="{9D8B030D-6E8A-4147-A177-3AD203B41FA5}">
                      <a16:colId xmlns:a16="http://schemas.microsoft.com/office/drawing/2014/main" val="2630631922"/>
                    </a:ext>
                  </a:extLst>
                </a:gridCol>
              </a:tblGrid>
              <a:tr h="137160">
                <a:tc>
                  <a:txBody>
                    <a:bodyPr/>
                    <a:lstStyle/>
                    <a:p>
                      <a:pPr algn="ctr">
                        <a:lnSpc>
                          <a:spcPct val="115000"/>
                        </a:lnSpc>
                        <a:spcAft>
                          <a:spcPts val="0"/>
                        </a:spcAft>
                      </a:pPr>
                      <a:r>
                        <a:rPr lang="es-CO" sz="2000" dirty="0">
                          <a:effectLst/>
                        </a:rPr>
                        <a:t>Zonas</a:t>
                      </a:r>
                      <a:endParaRPr lang="es-CO" sz="4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15000"/>
                        </a:lnSpc>
                        <a:spcAft>
                          <a:spcPts val="0"/>
                        </a:spcAft>
                      </a:pPr>
                      <a:r>
                        <a:rPr lang="es-CO" sz="2000" dirty="0">
                          <a:effectLst/>
                        </a:rPr>
                        <a:t>Departamentos</a:t>
                      </a:r>
                      <a:endParaRPr lang="es-CO" sz="4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extLst>
                  <a:ext uri="{0D108BD9-81ED-4DB2-BD59-A6C34878D82A}">
                    <a16:rowId xmlns:a16="http://schemas.microsoft.com/office/drawing/2014/main" val="2214773127"/>
                  </a:ext>
                </a:extLst>
              </a:tr>
              <a:tr h="38100">
                <a:tc>
                  <a:txBody>
                    <a:bodyPr/>
                    <a:lstStyle/>
                    <a:p>
                      <a:pPr algn="ctr">
                        <a:lnSpc>
                          <a:spcPct val="115000"/>
                        </a:lnSpc>
                        <a:spcAft>
                          <a:spcPts val="0"/>
                        </a:spcAft>
                      </a:pPr>
                      <a:r>
                        <a:rPr lang="es-CO" sz="2000" dirty="0">
                          <a:effectLst/>
                        </a:rPr>
                        <a:t>2</a:t>
                      </a:r>
                      <a:endParaRPr lang="es-CO" sz="4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15000"/>
                        </a:lnSpc>
                        <a:spcAft>
                          <a:spcPts val="0"/>
                        </a:spcAft>
                      </a:pPr>
                      <a:r>
                        <a:rPr lang="es-CO" sz="2000" dirty="0">
                          <a:effectLst/>
                        </a:rPr>
                        <a:t>Meta, Casanare, Arauca, Vichada y Guainía</a:t>
                      </a:r>
                      <a:endParaRPr lang="es-CO" sz="4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extLst>
                  <a:ext uri="{0D108BD9-81ED-4DB2-BD59-A6C34878D82A}">
                    <a16:rowId xmlns:a16="http://schemas.microsoft.com/office/drawing/2014/main" val="3402003092"/>
                  </a:ext>
                </a:extLst>
              </a:tr>
              <a:tr h="59055">
                <a:tc>
                  <a:txBody>
                    <a:bodyPr/>
                    <a:lstStyle/>
                    <a:p>
                      <a:pPr algn="ctr">
                        <a:lnSpc>
                          <a:spcPct val="115000"/>
                        </a:lnSpc>
                        <a:spcAft>
                          <a:spcPts val="0"/>
                        </a:spcAft>
                      </a:pPr>
                      <a:r>
                        <a:rPr lang="es-CO" sz="2000">
                          <a:effectLst/>
                        </a:rPr>
                        <a:t>7</a:t>
                      </a:r>
                      <a:endParaRPr lang="es-CO" sz="4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15000"/>
                        </a:lnSpc>
                        <a:spcAft>
                          <a:spcPts val="0"/>
                        </a:spcAft>
                      </a:pPr>
                      <a:r>
                        <a:rPr lang="es-CO" sz="2000" dirty="0">
                          <a:effectLst/>
                        </a:rPr>
                        <a:t>Guajira, César y Norte de Santander</a:t>
                      </a:r>
                      <a:endParaRPr lang="es-CO" sz="4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extLst>
                  <a:ext uri="{0D108BD9-81ED-4DB2-BD59-A6C34878D82A}">
                    <a16:rowId xmlns:a16="http://schemas.microsoft.com/office/drawing/2014/main" val="2078458504"/>
                  </a:ext>
                </a:extLst>
              </a:tr>
              <a:tr h="71755">
                <a:tc>
                  <a:txBody>
                    <a:bodyPr/>
                    <a:lstStyle/>
                    <a:p>
                      <a:pPr algn="ctr">
                        <a:lnSpc>
                          <a:spcPct val="115000"/>
                        </a:lnSpc>
                        <a:spcAft>
                          <a:spcPts val="0"/>
                        </a:spcAft>
                      </a:pPr>
                      <a:r>
                        <a:rPr lang="es-CO" sz="2000" dirty="0">
                          <a:effectLst/>
                        </a:rPr>
                        <a:t>8</a:t>
                      </a:r>
                      <a:endParaRPr lang="es-CO" sz="4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15000"/>
                        </a:lnSpc>
                        <a:spcAft>
                          <a:spcPts val="0"/>
                        </a:spcAft>
                      </a:pPr>
                      <a:r>
                        <a:rPr lang="es-CO" sz="2000" dirty="0">
                          <a:effectLst/>
                        </a:rPr>
                        <a:t>San Andrés y providencia</a:t>
                      </a:r>
                      <a:endParaRPr lang="es-CO" sz="4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extLst>
                  <a:ext uri="{0D108BD9-81ED-4DB2-BD59-A6C34878D82A}">
                    <a16:rowId xmlns:a16="http://schemas.microsoft.com/office/drawing/2014/main" val="2752007433"/>
                  </a:ext>
                </a:extLst>
              </a:tr>
            </a:tbl>
          </a:graphicData>
        </a:graphic>
      </p:graphicFrame>
    </p:spTree>
    <p:extLst>
      <p:ext uri="{BB962C8B-B14F-4D97-AF65-F5344CB8AC3E}">
        <p14:creationId xmlns:p14="http://schemas.microsoft.com/office/powerpoint/2010/main" val="2504982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182261AB-6D47-4ED7-9D1A-DD7F6CD2A1CF}"/>
              </a:ext>
            </a:extLst>
          </p:cNvPr>
          <p:cNvSpPr/>
          <p:nvPr/>
        </p:nvSpPr>
        <p:spPr>
          <a:xfrm>
            <a:off x="1827740" y="1058491"/>
            <a:ext cx="8523873" cy="584775"/>
          </a:xfrm>
          <a:prstGeom prst="rect">
            <a:avLst/>
          </a:prstGeom>
          <a:noFill/>
        </p:spPr>
        <p:txBody>
          <a:bodyPr wrap="none" lIns="91440" tIns="45720" rIns="91440" bIns="45720">
            <a:spAutoFit/>
          </a:bodyPr>
          <a:lstStyle/>
          <a:p>
            <a:pPr algn="ctr"/>
            <a:r>
              <a:rPr lang="es-ES" altLang="es-CO" sz="3200" b="1" dirty="0">
                <a:solidFill>
                  <a:srgbClr val="002060"/>
                </a:solidFill>
              </a:rPr>
              <a:t>TARIFAS PARA  LA MODIFICACIÓN DE CONTRATO </a:t>
            </a:r>
          </a:p>
        </p:txBody>
      </p:sp>
      <p:graphicFrame>
        <p:nvGraphicFramePr>
          <p:cNvPr id="3" name="Tabla 4">
            <a:extLst>
              <a:ext uri="{FF2B5EF4-FFF2-40B4-BE49-F238E27FC236}">
                <a16:creationId xmlns:a16="http://schemas.microsoft.com/office/drawing/2014/main" id="{88469CF9-F626-4F90-BDCB-CCF01A1B4CF6}"/>
              </a:ext>
            </a:extLst>
          </p:cNvPr>
          <p:cNvGraphicFramePr>
            <a:graphicFrameLocks noGrp="1"/>
          </p:cNvGraphicFramePr>
          <p:nvPr/>
        </p:nvGraphicFramePr>
        <p:xfrm>
          <a:off x="1158677" y="2993541"/>
          <a:ext cx="10447169" cy="2123440"/>
        </p:xfrm>
        <a:graphic>
          <a:graphicData uri="http://schemas.openxmlformats.org/drawingml/2006/table">
            <a:tbl>
              <a:tblPr firstRow="1" bandRow="1">
                <a:tableStyleId>{5940675A-B579-460E-94D1-54222C63F5DA}</a:tableStyleId>
              </a:tblPr>
              <a:tblGrid>
                <a:gridCol w="1626726">
                  <a:extLst>
                    <a:ext uri="{9D8B030D-6E8A-4147-A177-3AD203B41FA5}">
                      <a16:colId xmlns:a16="http://schemas.microsoft.com/office/drawing/2014/main" val="1002450417"/>
                    </a:ext>
                  </a:extLst>
                </a:gridCol>
                <a:gridCol w="2293034">
                  <a:extLst>
                    <a:ext uri="{9D8B030D-6E8A-4147-A177-3AD203B41FA5}">
                      <a16:colId xmlns:a16="http://schemas.microsoft.com/office/drawing/2014/main" val="1678797921"/>
                    </a:ext>
                  </a:extLst>
                </a:gridCol>
                <a:gridCol w="2560320">
                  <a:extLst>
                    <a:ext uri="{9D8B030D-6E8A-4147-A177-3AD203B41FA5}">
                      <a16:colId xmlns:a16="http://schemas.microsoft.com/office/drawing/2014/main" val="2203142211"/>
                    </a:ext>
                  </a:extLst>
                </a:gridCol>
                <a:gridCol w="3967089">
                  <a:extLst>
                    <a:ext uri="{9D8B030D-6E8A-4147-A177-3AD203B41FA5}">
                      <a16:colId xmlns:a16="http://schemas.microsoft.com/office/drawing/2014/main" val="3158810571"/>
                    </a:ext>
                  </a:extLst>
                </a:gridCol>
              </a:tblGrid>
              <a:tr h="370840">
                <a:tc>
                  <a:txBody>
                    <a:bodyPr/>
                    <a:lstStyle/>
                    <a:p>
                      <a:pPr algn="ctr"/>
                      <a:endParaRPr lang="es-CO" dirty="0"/>
                    </a:p>
                  </a:txBody>
                  <a:tcPr>
                    <a:solidFill>
                      <a:schemeClr val="bg1">
                        <a:lumMod val="85000"/>
                      </a:schemeClr>
                    </a:solidFill>
                  </a:tcPr>
                </a:tc>
                <a:tc>
                  <a:txBody>
                    <a:bodyPr/>
                    <a:lstStyle/>
                    <a:p>
                      <a:pPr algn="ctr"/>
                      <a:r>
                        <a:rPr lang="es-CO" b="1" dirty="0"/>
                        <a:t>VALOR ACTUAL ALMAGRARIO</a:t>
                      </a:r>
                    </a:p>
                  </a:txBody>
                  <a:tcPr/>
                </a:tc>
                <a:tc>
                  <a:txBody>
                    <a:bodyPr/>
                    <a:lstStyle/>
                    <a:p>
                      <a:pPr algn="ctr"/>
                      <a:r>
                        <a:rPr lang="es-CO" b="1" dirty="0"/>
                        <a:t>VALOR ESTUDIO DE MERCADO</a:t>
                      </a:r>
                    </a:p>
                  </a:txBody>
                  <a:tcPr/>
                </a:tc>
                <a:tc>
                  <a:txBody>
                    <a:bodyPr/>
                    <a:lstStyle/>
                    <a:p>
                      <a:pPr algn="ctr"/>
                      <a:r>
                        <a:rPr lang="es-CO" b="1" dirty="0"/>
                        <a:t>VALOR PROPUESTO ALPOPULAR S.A.</a:t>
                      </a:r>
                    </a:p>
                  </a:txBody>
                  <a:tcPr/>
                </a:tc>
                <a:extLst>
                  <a:ext uri="{0D108BD9-81ED-4DB2-BD59-A6C34878D82A}">
                    <a16:rowId xmlns:a16="http://schemas.microsoft.com/office/drawing/2014/main" val="455969603"/>
                  </a:ext>
                </a:extLst>
              </a:tr>
              <a:tr h="370840">
                <a:tc>
                  <a:txBody>
                    <a:bodyPr/>
                    <a:lstStyle/>
                    <a:p>
                      <a:pPr algn="ctr"/>
                      <a:r>
                        <a:rPr lang="es-CO" b="1" dirty="0"/>
                        <a:t>PATIO M2</a:t>
                      </a:r>
                    </a:p>
                  </a:txBody>
                  <a:tcPr/>
                </a:tc>
                <a:tc>
                  <a:txBody>
                    <a:bodyPr/>
                    <a:lstStyle/>
                    <a:p>
                      <a:pPr algn="ctr"/>
                      <a:r>
                        <a:rPr lang="es-CO" dirty="0"/>
                        <a:t>$27.160</a:t>
                      </a:r>
                    </a:p>
                  </a:txBody>
                  <a:tcPr/>
                </a:tc>
                <a:tc>
                  <a:txBody>
                    <a:bodyPr/>
                    <a:lstStyle/>
                    <a:p>
                      <a:pPr algn="ctr"/>
                      <a:r>
                        <a:rPr lang="es-CO" dirty="0"/>
                        <a:t>$40.810</a:t>
                      </a:r>
                    </a:p>
                  </a:txBody>
                  <a:tcPr/>
                </a:tc>
                <a:tc>
                  <a:txBody>
                    <a:bodyPr/>
                    <a:lstStyle/>
                    <a:p>
                      <a:pPr algn="ctr"/>
                      <a:r>
                        <a:rPr lang="es-CO" dirty="0"/>
                        <a:t>$27.150</a:t>
                      </a:r>
                    </a:p>
                  </a:txBody>
                  <a:tcPr/>
                </a:tc>
                <a:extLst>
                  <a:ext uri="{0D108BD9-81ED-4DB2-BD59-A6C34878D82A}">
                    <a16:rowId xmlns:a16="http://schemas.microsoft.com/office/drawing/2014/main" val="749238898"/>
                  </a:ext>
                </a:extLst>
              </a:tr>
              <a:tr h="370840">
                <a:tc>
                  <a:txBody>
                    <a:bodyPr/>
                    <a:lstStyle/>
                    <a:p>
                      <a:pPr algn="ctr"/>
                      <a:r>
                        <a:rPr lang="es-CO" b="1" dirty="0"/>
                        <a:t>COBERTIZO M2</a:t>
                      </a:r>
                    </a:p>
                  </a:txBody>
                  <a:tcPr/>
                </a:tc>
                <a:tc>
                  <a:txBody>
                    <a:bodyPr/>
                    <a:lstStyle/>
                    <a:p>
                      <a:pPr algn="ctr"/>
                      <a:r>
                        <a:rPr lang="es-CO" dirty="0"/>
                        <a:t>$37.000</a:t>
                      </a:r>
                    </a:p>
                  </a:txBody>
                  <a:tcPr/>
                </a:tc>
                <a:tc>
                  <a:txBody>
                    <a:bodyPr/>
                    <a:lstStyle/>
                    <a:p>
                      <a:pPr algn="ctr"/>
                      <a:r>
                        <a:rPr lang="es-CO" dirty="0"/>
                        <a:t>$51.940</a:t>
                      </a:r>
                    </a:p>
                  </a:txBody>
                  <a:tcPr/>
                </a:tc>
                <a:tc>
                  <a:txBody>
                    <a:bodyPr/>
                    <a:lstStyle/>
                    <a:p>
                      <a:pPr algn="ctr"/>
                      <a:r>
                        <a:rPr lang="es-CO" dirty="0"/>
                        <a:t>$34.500</a:t>
                      </a:r>
                    </a:p>
                  </a:txBody>
                  <a:tcPr/>
                </a:tc>
                <a:extLst>
                  <a:ext uri="{0D108BD9-81ED-4DB2-BD59-A6C34878D82A}">
                    <a16:rowId xmlns:a16="http://schemas.microsoft.com/office/drawing/2014/main" val="3942135937"/>
                  </a:ext>
                </a:extLst>
              </a:tr>
              <a:tr h="370840">
                <a:tc>
                  <a:txBody>
                    <a:bodyPr/>
                    <a:lstStyle/>
                    <a:p>
                      <a:pPr algn="ctr"/>
                      <a:r>
                        <a:rPr lang="es-CO" b="1" dirty="0"/>
                        <a:t>BODEGA M2</a:t>
                      </a:r>
                    </a:p>
                  </a:txBody>
                  <a:tcPr/>
                </a:tc>
                <a:tc>
                  <a:txBody>
                    <a:bodyPr/>
                    <a:lstStyle/>
                    <a:p>
                      <a:pPr algn="ctr"/>
                      <a:r>
                        <a:rPr lang="es-CO" dirty="0"/>
                        <a:t>N/A</a:t>
                      </a:r>
                    </a:p>
                  </a:txBody>
                  <a:tcPr/>
                </a:tc>
                <a:tc>
                  <a:txBody>
                    <a:bodyPr/>
                    <a:lstStyle/>
                    <a:p>
                      <a:pPr algn="ctr"/>
                      <a:r>
                        <a:rPr lang="es-CO" dirty="0"/>
                        <a:t>$36.040</a:t>
                      </a:r>
                    </a:p>
                  </a:txBody>
                  <a:tcPr/>
                </a:tc>
                <a:tc>
                  <a:txBody>
                    <a:bodyPr/>
                    <a:lstStyle/>
                    <a:p>
                      <a:pPr algn="ctr"/>
                      <a:r>
                        <a:rPr lang="es-CO" dirty="0"/>
                        <a:t>$25.029</a:t>
                      </a:r>
                    </a:p>
                  </a:txBody>
                  <a:tcPr/>
                </a:tc>
                <a:extLst>
                  <a:ext uri="{0D108BD9-81ED-4DB2-BD59-A6C34878D82A}">
                    <a16:rowId xmlns:a16="http://schemas.microsoft.com/office/drawing/2014/main" val="3762849522"/>
                  </a:ext>
                </a:extLst>
              </a:tr>
              <a:tr h="370840">
                <a:tc>
                  <a:txBody>
                    <a:bodyPr/>
                    <a:lstStyle/>
                    <a:p>
                      <a:pPr algn="ctr"/>
                      <a:r>
                        <a:rPr lang="es-CO" b="1" dirty="0"/>
                        <a:t>COBERTIZO M3</a:t>
                      </a:r>
                    </a:p>
                  </a:txBody>
                  <a:tcPr/>
                </a:tc>
                <a:tc>
                  <a:txBody>
                    <a:bodyPr/>
                    <a:lstStyle/>
                    <a:p>
                      <a:pPr algn="ctr"/>
                      <a:r>
                        <a:rPr lang="es-CO" dirty="0"/>
                        <a:t>N/A</a:t>
                      </a:r>
                    </a:p>
                  </a:txBody>
                  <a:tcPr/>
                </a:tc>
                <a:tc>
                  <a:txBody>
                    <a:bodyPr/>
                    <a:lstStyle/>
                    <a:p>
                      <a:pPr algn="ctr"/>
                      <a:r>
                        <a:rPr lang="es-CO" dirty="0"/>
                        <a:t>$38.150</a:t>
                      </a:r>
                    </a:p>
                  </a:txBody>
                  <a:tcPr/>
                </a:tc>
                <a:tc>
                  <a:txBody>
                    <a:bodyPr/>
                    <a:lstStyle/>
                    <a:p>
                      <a:pPr algn="ctr"/>
                      <a:r>
                        <a:rPr lang="es-CO" dirty="0"/>
                        <a:t>$26.352</a:t>
                      </a:r>
                    </a:p>
                  </a:txBody>
                  <a:tcPr/>
                </a:tc>
                <a:extLst>
                  <a:ext uri="{0D108BD9-81ED-4DB2-BD59-A6C34878D82A}">
                    <a16:rowId xmlns:a16="http://schemas.microsoft.com/office/drawing/2014/main" val="1822446281"/>
                  </a:ext>
                </a:extLst>
              </a:tr>
            </a:tbl>
          </a:graphicData>
        </a:graphic>
      </p:graphicFrame>
      <p:sp>
        <p:nvSpPr>
          <p:cNvPr id="12" name="Rectángulo 11">
            <a:extLst>
              <a:ext uri="{FF2B5EF4-FFF2-40B4-BE49-F238E27FC236}">
                <a16:creationId xmlns:a16="http://schemas.microsoft.com/office/drawing/2014/main" id="{B6F957C1-3FE6-4348-A9A9-293A571410ED}"/>
              </a:ext>
            </a:extLst>
          </p:cNvPr>
          <p:cNvSpPr/>
          <p:nvPr/>
        </p:nvSpPr>
        <p:spPr>
          <a:xfrm>
            <a:off x="3969710" y="1933683"/>
            <a:ext cx="1565237" cy="584775"/>
          </a:xfrm>
          <a:prstGeom prst="rect">
            <a:avLst/>
          </a:prstGeom>
          <a:noFill/>
        </p:spPr>
        <p:txBody>
          <a:bodyPr wrap="none" lIns="91440" tIns="45720" rIns="91440" bIns="45720">
            <a:spAutoFit/>
          </a:bodyPr>
          <a:lstStyle/>
          <a:p>
            <a:pPr algn="ctr"/>
            <a:r>
              <a:rPr lang="es-ES" sz="3200" b="1" dirty="0">
                <a:solidFill>
                  <a:srgbClr val="002060"/>
                </a:solidFill>
              </a:rPr>
              <a:t>ZONA 2 </a:t>
            </a:r>
          </a:p>
        </p:txBody>
      </p:sp>
      <p:sp>
        <p:nvSpPr>
          <p:cNvPr id="4" name="Rectángulo 3">
            <a:extLst>
              <a:ext uri="{FF2B5EF4-FFF2-40B4-BE49-F238E27FC236}">
                <a16:creationId xmlns:a16="http://schemas.microsoft.com/office/drawing/2014/main" id="{E90C0DA6-7715-49D3-8BCB-50CB9ACE3249}"/>
              </a:ext>
            </a:extLst>
          </p:cNvPr>
          <p:cNvSpPr/>
          <p:nvPr/>
        </p:nvSpPr>
        <p:spPr>
          <a:xfrm>
            <a:off x="6340673" y="1933683"/>
            <a:ext cx="3236015" cy="641971"/>
          </a:xfrm>
          <a:prstGeom prst="rect">
            <a:avLst/>
          </a:prstGeom>
        </p:spPr>
        <p:txBody>
          <a:bodyPr wrap="square">
            <a:spAutoFit/>
          </a:bodyPr>
          <a:lstStyle/>
          <a:p>
            <a:pPr algn="ctr">
              <a:lnSpc>
                <a:spcPct val="115000"/>
              </a:lnSpc>
              <a:spcAft>
                <a:spcPts val="0"/>
              </a:spcAft>
            </a:pPr>
            <a:r>
              <a:rPr lang="es-CO" sz="1600" b="1" dirty="0">
                <a:solidFill>
                  <a:srgbClr val="002060"/>
                </a:solidFill>
              </a:rPr>
              <a:t>META, CASANARE, ARAUCA, VICHADA Y GUAINÍA</a:t>
            </a:r>
          </a:p>
        </p:txBody>
      </p:sp>
      <p:cxnSp>
        <p:nvCxnSpPr>
          <p:cNvPr id="6" name="Conector recto de flecha 5">
            <a:extLst>
              <a:ext uri="{FF2B5EF4-FFF2-40B4-BE49-F238E27FC236}">
                <a16:creationId xmlns:a16="http://schemas.microsoft.com/office/drawing/2014/main" id="{1E48381E-5B7B-4249-BD88-C5409D2A227C}"/>
              </a:ext>
            </a:extLst>
          </p:cNvPr>
          <p:cNvCxnSpPr>
            <a:cxnSpLocks/>
            <a:stCxn id="12" idx="3"/>
          </p:cNvCxnSpPr>
          <p:nvPr/>
        </p:nvCxnSpPr>
        <p:spPr>
          <a:xfrm>
            <a:off x="5534947" y="2226071"/>
            <a:ext cx="90561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809921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182261AB-6D47-4ED7-9D1A-DD7F6CD2A1CF}"/>
              </a:ext>
            </a:extLst>
          </p:cNvPr>
          <p:cNvSpPr/>
          <p:nvPr/>
        </p:nvSpPr>
        <p:spPr>
          <a:xfrm>
            <a:off x="1874217" y="1058491"/>
            <a:ext cx="8430898" cy="584775"/>
          </a:xfrm>
          <a:prstGeom prst="rect">
            <a:avLst/>
          </a:prstGeom>
          <a:noFill/>
        </p:spPr>
        <p:txBody>
          <a:bodyPr wrap="none" lIns="91440" tIns="45720" rIns="91440" bIns="45720">
            <a:spAutoFit/>
          </a:bodyPr>
          <a:lstStyle/>
          <a:p>
            <a:pPr algn="ctr"/>
            <a:r>
              <a:rPr lang="es-ES" altLang="es-CO" sz="3200" b="1" dirty="0">
                <a:solidFill>
                  <a:srgbClr val="002060"/>
                </a:solidFill>
              </a:rPr>
              <a:t>TARIFAS PARA LA MODIFICACIÓN DE CONTRATO </a:t>
            </a:r>
          </a:p>
        </p:txBody>
      </p:sp>
      <p:graphicFrame>
        <p:nvGraphicFramePr>
          <p:cNvPr id="3" name="Tabla 4">
            <a:extLst>
              <a:ext uri="{FF2B5EF4-FFF2-40B4-BE49-F238E27FC236}">
                <a16:creationId xmlns:a16="http://schemas.microsoft.com/office/drawing/2014/main" id="{88469CF9-F626-4F90-BDCB-CCF01A1B4CF6}"/>
              </a:ext>
            </a:extLst>
          </p:cNvPr>
          <p:cNvGraphicFramePr>
            <a:graphicFrameLocks noGrp="1"/>
          </p:cNvGraphicFramePr>
          <p:nvPr/>
        </p:nvGraphicFramePr>
        <p:xfrm>
          <a:off x="1158677" y="2993541"/>
          <a:ext cx="10447169" cy="2123440"/>
        </p:xfrm>
        <a:graphic>
          <a:graphicData uri="http://schemas.openxmlformats.org/drawingml/2006/table">
            <a:tbl>
              <a:tblPr firstRow="1" bandRow="1">
                <a:tableStyleId>{5940675A-B579-460E-94D1-54222C63F5DA}</a:tableStyleId>
              </a:tblPr>
              <a:tblGrid>
                <a:gridCol w="1626726">
                  <a:extLst>
                    <a:ext uri="{9D8B030D-6E8A-4147-A177-3AD203B41FA5}">
                      <a16:colId xmlns:a16="http://schemas.microsoft.com/office/drawing/2014/main" val="1002450417"/>
                    </a:ext>
                  </a:extLst>
                </a:gridCol>
                <a:gridCol w="1772530">
                  <a:extLst>
                    <a:ext uri="{9D8B030D-6E8A-4147-A177-3AD203B41FA5}">
                      <a16:colId xmlns:a16="http://schemas.microsoft.com/office/drawing/2014/main" val="1678797921"/>
                    </a:ext>
                  </a:extLst>
                </a:gridCol>
                <a:gridCol w="3080824">
                  <a:extLst>
                    <a:ext uri="{9D8B030D-6E8A-4147-A177-3AD203B41FA5}">
                      <a16:colId xmlns:a16="http://schemas.microsoft.com/office/drawing/2014/main" val="2203142211"/>
                    </a:ext>
                  </a:extLst>
                </a:gridCol>
                <a:gridCol w="3967089">
                  <a:extLst>
                    <a:ext uri="{9D8B030D-6E8A-4147-A177-3AD203B41FA5}">
                      <a16:colId xmlns:a16="http://schemas.microsoft.com/office/drawing/2014/main" val="3158810571"/>
                    </a:ext>
                  </a:extLst>
                </a:gridCol>
              </a:tblGrid>
              <a:tr h="370840">
                <a:tc>
                  <a:txBody>
                    <a:bodyPr/>
                    <a:lstStyle/>
                    <a:p>
                      <a:pPr algn="ctr"/>
                      <a:endParaRPr lang="es-CO" dirty="0"/>
                    </a:p>
                  </a:txBody>
                  <a:tcPr>
                    <a:solidFill>
                      <a:schemeClr val="bg1">
                        <a:lumMod val="85000"/>
                      </a:schemeClr>
                    </a:solidFill>
                  </a:tcPr>
                </a:tc>
                <a:tc>
                  <a:txBody>
                    <a:bodyPr/>
                    <a:lstStyle/>
                    <a:p>
                      <a:pPr algn="ctr"/>
                      <a:r>
                        <a:rPr lang="es-CO" b="1" dirty="0"/>
                        <a:t>VALOR ACTUAL ALPOPULAR </a:t>
                      </a:r>
                    </a:p>
                  </a:txBody>
                  <a:tcPr/>
                </a:tc>
                <a:tc>
                  <a:txBody>
                    <a:bodyPr/>
                    <a:lstStyle/>
                    <a:p>
                      <a:pPr algn="ctr"/>
                      <a:r>
                        <a:rPr lang="es-CO" b="1" dirty="0"/>
                        <a:t>VALOR ESTUDIO DE MERCADO</a:t>
                      </a:r>
                    </a:p>
                  </a:txBody>
                  <a:tcPr/>
                </a:tc>
                <a:tc>
                  <a:txBody>
                    <a:bodyPr/>
                    <a:lstStyle/>
                    <a:p>
                      <a:pPr algn="ctr"/>
                      <a:r>
                        <a:rPr lang="es-CO" b="1" dirty="0"/>
                        <a:t>VALOR PROPUESTO ALPOPULAR S.A.</a:t>
                      </a:r>
                    </a:p>
                  </a:txBody>
                  <a:tcPr/>
                </a:tc>
                <a:extLst>
                  <a:ext uri="{0D108BD9-81ED-4DB2-BD59-A6C34878D82A}">
                    <a16:rowId xmlns:a16="http://schemas.microsoft.com/office/drawing/2014/main" val="455969603"/>
                  </a:ext>
                </a:extLst>
              </a:tr>
              <a:tr h="370840">
                <a:tc>
                  <a:txBody>
                    <a:bodyPr/>
                    <a:lstStyle/>
                    <a:p>
                      <a:pPr algn="ctr"/>
                      <a:r>
                        <a:rPr lang="es-CO" b="1" dirty="0"/>
                        <a:t>PATIO M2</a:t>
                      </a:r>
                    </a:p>
                  </a:txBody>
                  <a:tcPr/>
                </a:tc>
                <a:tc>
                  <a:txBody>
                    <a:bodyPr/>
                    <a:lstStyle/>
                    <a:p>
                      <a:pPr algn="ctr"/>
                      <a:r>
                        <a:rPr lang="es-CO" dirty="0"/>
                        <a:t>$19.950</a:t>
                      </a:r>
                    </a:p>
                  </a:txBody>
                  <a:tcPr/>
                </a:tc>
                <a:tc>
                  <a:txBody>
                    <a:bodyPr/>
                    <a:lstStyle/>
                    <a:p>
                      <a:pPr algn="ctr"/>
                      <a:r>
                        <a:rPr lang="es-CO" dirty="0"/>
                        <a:t>$40.810</a:t>
                      </a:r>
                    </a:p>
                  </a:txBody>
                  <a:tcPr/>
                </a:tc>
                <a:tc>
                  <a:txBody>
                    <a:bodyPr/>
                    <a:lstStyle/>
                    <a:p>
                      <a:pPr algn="ctr"/>
                      <a:r>
                        <a:rPr lang="es-CO" dirty="0"/>
                        <a:t>$19.950</a:t>
                      </a:r>
                    </a:p>
                  </a:txBody>
                  <a:tcPr/>
                </a:tc>
                <a:extLst>
                  <a:ext uri="{0D108BD9-81ED-4DB2-BD59-A6C34878D82A}">
                    <a16:rowId xmlns:a16="http://schemas.microsoft.com/office/drawing/2014/main" val="749238898"/>
                  </a:ext>
                </a:extLst>
              </a:tr>
              <a:tr h="370840">
                <a:tc>
                  <a:txBody>
                    <a:bodyPr/>
                    <a:lstStyle/>
                    <a:p>
                      <a:pPr algn="ctr"/>
                      <a:r>
                        <a:rPr lang="es-CO" b="1" dirty="0"/>
                        <a:t>COBERTIZO M2</a:t>
                      </a:r>
                    </a:p>
                  </a:txBody>
                  <a:tcPr/>
                </a:tc>
                <a:tc>
                  <a:txBody>
                    <a:bodyPr/>
                    <a:lstStyle/>
                    <a:p>
                      <a:pPr algn="ctr"/>
                      <a:r>
                        <a:rPr lang="es-CO" dirty="0"/>
                        <a:t>$23.940</a:t>
                      </a:r>
                    </a:p>
                  </a:txBody>
                  <a:tcPr/>
                </a:tc>
                <a:tc>
                  <a:txBody>
                    <a:bodyPr/>
                    <a:lstStyle/>
                    <a:p>
                      <a:pPr algn="ctr"/>
                      <a:r>
                        <a:rPr lang="es-CO" dirty="0"/>
                        <a:t>$51.940</a:t>
                      </a:r>
                    </a:p>
                  </a:txBody>
                  <a:tcPr/>
                </a:tc>
                <a:tc>
                  <a:txBody>
                    <a:bodyPr/>
                    <a:lstStyle/>
                    <a:p>
                      <a:pPr algn="ctr"/>
                      <a:r>
                        <a:rPr lang="es-CO" dirty="0"/>
                        <a:t>$23.940</a:t>
                      </a:r>
                    </a:p>
                  </a:txBody>
                  <a:tcPr/>
                </a:tc>
                <a:extLst>
                  <a:ext uri="{0D108BD9-81ED-4DB2-BD59-A6C34878D82A}">
                    <a16:rowId xmlns:a16="http://schemas.microsoft.com/office/drawing/2014/main" val="3942135937"/>
                  </a:ext>
                </a:extLst>
              </a:tr>
              <a:tr h="370840">
                <a:tc>
                  <a:txBody>
                    <a:bodyPr/>
                    <a:lstStyle/>
                    <a:p>
                      <a:pPr algn="ctr"/>
                      <a:r>
                        <a:rPr lang="es-CO" b="1" dirty="0"/>
                        <a:t>BODEGA M2</a:t>
                      </a:r>
                    </a:p>
                  </a:txBody>
                  <a:tcPr/>
                </a:tc>
                <a:tc>
                  <a:txBody>
                    <a:bodyPr/>
                    <a:lstStyle/>
                    <a:p>
                      <a:pPr algn="ctr"/>
                      <a:r>
                        <a:rPr lang="es-CO" dirty="0"/>
                        <a:t>N/A</a:t>
                      </a:r>
                    </a:p>
                  </a:txBody>
                  <a:tcPr/>
                </a:tc>
                <a:tc>
                  <a:txBody>
                    <a:bodyPr/>
                    <a:lstStyle/>
                    <a:p>
                      <a:pPr algn="ctr"/>
                      <a:r>
                        <a:rPr lang="es-CO" dirty="0"/>
                        <a:t>$36.040</a:t>
                      </a:r>
                    </a:p>
                  </a:txBody>
                  <a:tcPr/>
                </a:tc>
                <a:tc>
                  <a:txBody>
                    <a:bodyPr/>
                    <a:lstStyle/>
                    <a:p>
                      <a:pPr algn="ctr"/>
                      <a:r>
                        <a:rPr lang="es-CO" dirty="0"/>
                        <a:t>$28.000</a:t>
                      </a:r>
                    </a:p>
                  </a:txBody>
                  <a:tcPr/>
                </a:tc>
                <a:extLst>
                  <a:ext uri="{0D108BD9-81ED-4DB2-BD59-A6C34878D82A}">
                    <a16:rowId xmlns:a16="http://schemas.microsoft.com/office/drawing/2014/main" val="3762849522"/>
                  </a:ext>
                </a:extLst>
              </a:tr>
              <a:tr h="370840">
                <a:tc>
                  <a:txBody>
                    <a:bodyPr/>
                    <a:lstStyle/>
                    <a:p>
                      <a:pPr algn="ctr"/>
                      <a:r>
                        <a:rPr lang="es-CO" b="1" dirty="0"/>
                        <a:t>COBERTIZO M3</a:t>
                      </a:r>
                    </a:p>
                  </a:txBody>
                  <a:tcPr/>
                </a:tc>
                <a:tc>
                  <a:txBody>
                    <a:bodyPr/>
                    <a:lstStyle/>
                    <a:p>
                      <a:pPr algn="ctr"/>
                      <a:r>
                        <a:rPr lang="es-CO" dirty="0"/>
                        <a:t>N/A</a:t>
                      </a:r>
                    </a:p>
                  </a:txBody>
                  <a:tcPr/>
                </a:tc>
                <a:tc>
                  <a:txBody>
                    <a:bodyPr/>
                    <a:lstStyle/>
                    <a:p>
                      <a:pPr algn="ctr"/>
                      <a:r>
                        <a:rPr lang="es-CO" dirty="0"/>
                        <a:t>$38.150</a:t>
                      </a:r>
                    </a:p>
                  </a:txBody>
                  <a:tcPr/>
                </a:tc>
                <a:tc>
                  <a:txBody>
                    <a:bodyPr/>
                    <a:lstStyle/>
                    <a:p>
                      <a:pPr algn="ctr"/>
                      <a:r>
                        <a:rPr lang="es-CO" dirty="0"/>
                        <a:t>$28.000</a:t>
                      </a:r>
                    </a:p>
                  </a:txBody>
                  <a:tcPr/>
                </a:tc>
                <a:extLst>
                  <a:ext uri="{0D108BD9-81ED-4DB2-BD59-A6C34878D82A}">
                    <a16:rowId xmlns:a16="http://schemas.microsoft.com/office/drawing/2014/main" val="1822446281"/>
                  </a:ext>
                </a:extLst>
              </a:tr>
            </a:tbl>
          </a:graphicData>
        </a:graphic>
      </p:graphicFrame>
      <p:sp>
        <p:nvSpPr>
          <p:cNvPr id="12" name="Rectángulo 11">
            <a:extLst>
              <a:ext uri="{FF2B5EF4-FFF2-40B4-BE49-F238E27FC236}">
                <a16:creationId xmlns:a16="http://schemas.microsoft.com/office/drawing/2014/main" id="{B6F957C1-3FE6-4348-A9A9-293A571410ED}"/>
              </a:ext>
            </a:extLst>
          </p:cNvPr>
          <p:cNvSpPr/>
          <p:nvPr/>
        </p:nvSpPr>
        <p:spPr>
          <a:xfrm>
            <a:off x="4073904" y="1933683"/>
            <a:ext cx="1472263" cy="584775"/>
          </a:xfrm>
          <a:prstGeom prst="rect">
            <a:avLst/>
          </a:prstGeom>
          <a:noFill/>
        </p:spPr>
        <p:txBody>
          <a:bodyPr wrap="none" lIns="91440" tIns="45720" rIns="91440" bIns="45720">
            <a:spAutoFit/>
          </a:bodyPr>
          <a:lstStyle/>
          <a:p>
            <a:pPr algn="ctr"/>
            <a:r>
              <a:rPr lang="es-ES" sz="3200" b="1" dirty="0">
                <a:solidFill>
                  <a:srgbClr val="002060"/>
                </a:solidFill>
              </a:rPr>
              <a:t>ZONA 7</a:t>
            </a:r>
          </a:p>
        </p:txBody>
      </p:sp>
      <p:sp>
        <p:nvSpPr>
          <p:cNvPr id="13" name="Rectángulo 12">
            <a:extLst>
              <a:ext uri="{FF2B5EF4-FFF2-40B4-BE49-F238E27FC236}">
                <a16:creationId xmlns:a16="http://schemas.microsoft.com/office/drawing/2014/main" id="{1C964E87-0AE3-4CB8-8147-33F0D54D42FE}"/>
              </a:ext>
            </a:extLst>
          </p:cNvPr>
          <p:cNvSpPr/>
          <p:nvPr/>
        </p:nvSpPr>
        <p:spPr>
          <a:xfrm>
            <a:off x="6340673" y="1933683"/>
            <a:ext cx="3236015" cy="779444"/>
          </a:xfrm>
          <a:prstGeom prst="rect">
            <a:avLst/>
          </a:prstGeom>
        </p:spPr>
        <p:txBody>
          <a:bodyPr wrap="square">
            <a:spAutoFit/>
          </a:bodyPr>
          <a:lstStyle/>
          <a:p>
            <a:pPr algn="ctr">
              <a:lnSpc>
                <a:spcPct val="115000"/>
              </a:lnSpc>
              <a:spcAft>
                <a:spcPts val="0"/>
              </a:spcAft>
            </a:pPr>
            <a:r>
              <a:rPr lang="es-CO" sz="2000" b="1" dirty="0">
                <a:solidFill>
                  <a:srgbClr val="002060"/>
                </a:solidFill>
              </a:rPr>
              <a:t>GUAJIRA, CÉSAR Y NORTE DE SANTANDER</a:t>
            </a:r>
          </a:p>
        </p:txBody>
      </p:sp>
      <p:cxnSp>
        <p:nvCxnSpPr>
          <p:cNvPr id="14" name="Conector recto de flecha 13">
            <a:extLst>
              <a:ext uri="{FF2B5EF4-FFF2-40B4-BE49-F238E27FC236}">
                <a16:creationId xmlns:a16="http://schemas.microsoft.com/office/drawing/2014/main" id="{AEDD6097-518F-4964-B87E-D8CFDBAAB4FF}"/>
              </a:ext>
            </a:extLst>
          </p:cNvPr>
          <p:cNvCxnSpPr>
            <a:cxnSpLocks/>
            <a:stCxn id="12" idx="3"/>
          </p:cNvCxnSpPr>
          <p:nvPr/>
        </p:nvCxnSpPr>
        <p:spPr>
          <a:xfrm>
            <a:off x="5546167" y="2226071"/>
            <a:ext cx="87454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018307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182261AB-6D47-4ED7-9D1A-DD7F6CD2A1CF}"/>
              </a:ext>
            </a:extLst>
          </p:cNvPr>
          <p:cNvSpPr/>
          <p:nvPr/>
        </p:nvSpPr>
        <p:spPr>
          <a:xfrm>
            <a:off x="1874217" y="1058491"/>
            <a:ext cx="8430898" cy="584775"/>
          </a:xfrm>
          <a:prstGeom prst="rect">
            <a:avLst/>
          </a:prstGeom>
          <a:noFill/>
        </p:spPr>
        <p:txBody>
          <a:bodyPr wrap="none" lIns="91440" tIns="45720" rIns="91440" bIns="45720">
            <a:spAutoFit/>
          </a:bodyPr>
          <a:lstStyle/>
          <a:p>
            <a:pPr algn="ctr"/>
            <a:r>
              <a:rPr lang="es-ES" altLang="es-CO" sz="3200" b="1" dirty="0">
                <a:solidFill>
                  <a:srgbClr val="002060"/>
                </a:solidFill>
              </a:rPr>
              <a:t>TARIFAS PARA LA MODIFICACIÓN DE CONTRATO </a:t>
            </a:r>
          </a:p>
        </p:txBody>
      </p:sp>
      <p:graphicFrame>
        <p:nvGraphicFramePr>
          <p:cNvPr id="3" name="Tabla 4">
            <a:extLst>
              <a:ext uri="{FF2B5EF4-FFF2-40B4-BE49-F238E27FC236}">
                <a16:creationId xmlns:a16="http://schemas.microsoft.com/office/drawing/2014/main" id="{88469CF9-F626-4F90-BDCB-CCF01A1B4CF6}"/>
              </a:ext>
            </a:extLst>
          </p:cNvPr>
          <p:cNvGraphicFramePr>
            <a:graphicFrameLocks noGrp="1"/>
          </p:cNvGraphicFramePr>
          <p:nvPr/>
        </p:nvGraphicFramePr>
        <p:xfrm>
          <a:off x="1158677" y="2993541"/>
          <a:ext cx="10447169" cy="1854200"/>
        </p:xfrm>
        <a:graphic>
          <a:graphicData uri="http://schemas.openxmlformats.org/drawingml/2006/table">
            <a:tbl>
              <a:tblPr firstRow="1" bandRow="1">
                <a:tableStyleId>{5940675A-B579-460E-94D1-54222C63F5DA}</a:tableStyleId>
              </a:tblPr>
              <a:tblGrid>
                <a:gridCol w="1626726">
                  <a:extLst>
                    <a:ext uri="{9D8B030D-6E8A-4147-A177-3AD203B41FA5}">
                      <a16:colId xmlns:a16="http://schemas.microsoft.com/office/drawing/2014/main" val="1002450417"/>
                    </a:ext>
                  </a:extLst>
                </a:gridCol>
                <a:gridCol w="1772530">
                  <a:extLst>
                    <a:ext uri="{9D8B030D-6E8A-4147-A177-3AD203B41FA5}">
                      <a16:colId xmlns:a16="http://schemas.microsoft.com/office/drawing/2014/main" val="1678797921"/>
                    </a:ext>
                  </a:extLst>
                </a:gridCol>
                <a:gridCol w="3080824">
                  <a:extLst>
                    <a:ext uri="{9D8B030D-6E8A-4147-A177-3AD203B41FA5}">
                      <a16:colId xmlns:a16="http://schemas.microsoft.com/office/drawing/2014/main" val="2203142211"/>
                    </a:ext>
                  </a:extLst>
                </a:gridCol>
                <a:gridCol w="3967089">
                  <a:extLst>
                    <a:ext uri="{9D8B030D-6E8A-4147-A177-3AD203B41FA5}">
                      <a16:colId xmlns:a16="http://schemas.microsoft.com/office/drawing/2014/main" val="3158810571"/>
                    </a:ext>
                  </a:extLst>
                </a:gridCol>
              </a:tblGrid>
              <a:tr h="370840">
                <a:tc>
                  <a:txBody>
                    <a:bodyPr/>
                    <a:lstStyle/>
                    <a:p>
                      <a:pPr algn="ctr"/>
                      <a:endParaRPr lang="es-CO" dirty="0"/>
                    </a:p>
                  </a:txBody>
                  <a:tcPr>
                    <a:solidFill>
                      <a:schemeClr val="bg1">
                        <a:lumMod val="85000"/>
                      </a:schemeClr>
                    </a:solidFill>
                  </a:tcPr>
                </a:tc>
                <a:tc>
                  <a:txBody>
                    <a:bodyPr/>
                    <a:lstStyle/>
                    <a:p>
                      <a:pPr algn="ctr"/>
                      <a:r>
                        <a:rPr lang="es-CO" b="1" dirty="0"/>
                        <a:t>VALOR ACTUAL</a:t>
                      </a:r>
                    </a:p>
                  </a:txBody>
                  <a:tcPr/>
                </a:tc>
                <a:tc>
                  <a:txBody>
                    <a:bodyPr/>
                    <a:lstStyle/>
                    <a:p>
                      <a:pPr algn="ctr"/>
                      <a:r>
                        <a:rPr lang="es-CO" b="1" dirty="0"/>
                        <a:t>VALOR ESTUDIO DE MERCADO</a:t>
                      </a:r>
                    </a:p>
                  </a:txBody>
                  <a:tcPr/>
                </a:tc>
                <a:tc>
                  <a:txBody>
                    <a:bodyPr/>
                    <a:lstStyle/>
                    <a:p>
                      <a:pPr algn="ctr"/>
                      <a:r>
                        <a:rPr lang="es-CO" b="1" dirty="0"/>
                        <a:t>VALOR PROPUESTO ALPOPULAR S.A.</a:t>
                      </a:r>
                    </a:p>
                  </a:txBody>
                  <a:tcPr/>
                </a:tc>
                <a:extLst>
                  <a:ext uri="{0D108BD9-81ED-4DB2-BD59-A6C34878D82A}">
                    <a16:rowId xmlns:a16="http://schemas.microsoft.com/office/drawing/2014/main" val="455969603"/>
                  </a:ext>
                </a:extLst>
              </a:tr>
              <a:tr h="370840">
                <a:tc>
                  <a:txBody>
                    <a:bodyPr/>
                    <a:lstStyle/>
                    <a:p>
                      <a:pPr algn="ctr"/>
                      <a:r>
                        <a:rPr lang="es-CO" b="1" dirty="0"/>
                        <a:t>PATIO M2</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1800" b="0" i="0" u="none" strike="noStrike" kern="1200" cap="none" spc="0" normalizeH="0" baseline="0" noProof="0">
                          <a:ln>
                            <a:noFill/>
                          </a:ln>
                          <a:solidFill>
                            <a:prstClr val="black"/>
                          </a:solidFill>
                          <a:effectLst/>
                          <a:uLnTx/>
                          <a:uFillTx/>
                          <a:latin typeface="Calibri"/>
                          <a:ea typeface="+mn-ea"/>
                          <a:cs typeface="+mn-cs"/>
                        </a:rPr>
                        <a:t>N/A</a:t>
                      </a:r>
                      <a:endParaRPr kumimoji="0" lang="es-CO" sz="1800" b="0" i="0" u="none" strike="noStrike" kern="1200" cap="none" spc="0" normalizeH="0" baseline="0" noProof="0" dirty="0">
                        <a:ln>
                          <a:noFill/>
                        </a:ln>
                        <a:solidFill>
                          <a:prstClr val="black"/>
                        </a:solidFill>
                        <a:effectLst/>
                        <a:uLnTx/>
                        <a:uFillTx/>
                        <a:latin typeface="Calibri"/>
                        <a:ea typeface="+mn-ea"/>
                        <a:cs typeface="+mn-cs"/>
                      </a:endParaRPr>
                    </a:p>
                  </a:txBody>
                  <a:tcPr/>
                </a:tc>
                <a:tc>
                  <a:txBody>
                    <a:bodyPr/>
                    <a:lstStyle/>
                    <a:p>
                      <a:pPr algn="ctr"/>
                      <a:r>
                        <a:rPr lang="es-CO" dirty="0"/>
                        <a:t>$40.810</a:t>
                      </a:r>
                    </a:p>
                  </a:txBody>
                  <a:tcPr/>
                </a:tc>
                <a:tc>
                  <a:txBody>
                    <a:bodyPr/>
                    <a:lstStyle/>
                    <a:p>
                      <a:pPr algn="ctr"/>
                      <a:r>
                        <a:rPr lang="es-CO" dirty="0"/>
                        <a:t>$30.700</a:t>
                      </a:r>
                    </a:p>
                  </a:txBody>
                  <a:tcPr/>
                </a:tc>
                <a:extLst>
                  <a:ext uri="{0D108BD9-81ED-4DB2-BD59-A6C34878D82A}">
                    <a16:rowId xmlns:a16="http://schemas.microsoft.com/office/drawing/2014/main" val="749238898"/>
                  </a:ext>
                </a:extLst>
              </a:tr>
              <a:tr h="370840">
                <a:tc>
                  <a:txBody>
                    <a:bodyPr/>
                    <a:lstStyle/>
                    <a:p>
                      <a:pPr algn="ctr"/>
                      <a:r>
                        <a:rPr lang="es-CO" b="1" dirty="0"/>
                        <a:t>COBERTIZO M2</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1800" b="0" i="0" u="none" strike="noStrike" kern="1200" cap="none" spc="0" normalizeH="0" baseline="0" noProof="0" dirty="0">
                          <a:ln>
                            <a:noFill/>
                          </a:ln>
                          <a:solidFill>
                            <a:prstClr val="black"/>
                          </a:solidFill>
                          <a:effectLst/>
                          <a:uLnTx/>
                          <a:uFillTx/>
                          <a:latin typeface="Calibri"/>
                          <a:ea typeface="+mn-ea"/>
                          <a:cs typeface="+mn-cs"/>
                        </a:rPr>
                        <a:t>N/A</a:t>
                      </a:r>
                    </a:p>
                  </a:txBody>
                  <a:tcPr/>
                </a:tc>
                <a:tc>
                  <a:txBody>
                    <a:bodyPr/>
                    <a:lstStyle/>
                    <a:p>
                      <a:pPr algn="ctr"/>
                      <a:r>
                        <a:rPr lang="es-CO" dirty="0"/>
                        <a:t>$51.940</a:t>
                      </a:r>
                    </a:p>
                  </a:txBody>
                  <a:tcPr/>
                </a:tc>
                <a:tc>
                  <a:txBody>
                    <a:bodyPr/>
                    <a:lstStyle/>
                    <a:p>
                      <a:pPr algn="ctr"/>
                      <a:r>
                        <a:rPr lang="es-CO" dirty="0"/>
                        <a:t>$33.250</a:t>
                      </a:r>
                    </a:p>
                  </a:txBody>
                  <a:tcPr/>
                </a:tc>
                <a:extLst>
                  <a:ext uri="{0D108BD9-81ED-4DB2-BD59-A6C34878D82A}">
                    <a16:rowId xmlns:a16="http://schemas.microsoft.com/office/drawing/2014/main" val="3942135937"/>
                  </a:ext>
                </a:extLst>
              </a:tr>
              <a:tr h="370840">
                <a:tc>
                  <a:txBody>
                    <a:bodyPr/>
                    <a:lstStyle/>
                    <a:p>
                      <a:pPr algn="ctr"/>
                      <a:r>
                        <a:rPr lang="es-CO" b="1" dirty="0"/>
                        <a:t>BODEGA M2</a:t>
                      </a:r>
                    </a:p>
                  </a:txBody>
                  <a:tcPr/>
                </a:tc>
                <a:tc>
                  <a:txBody>
                    <a:bodyPr/>
                    <a:lstStyle/>
                    <a:p>
                      <a:pPr algn="ctr"/>
                      <a:r>
                        <a:rPr lang="es-CO" dirty="0"/>
                        <a:t>N/A</a:t>
                      </a:r>
                    </a:p>
                  </a:txBody>
                  <a:tcPr/>
                </a:tc>
                <a:tc>
                  <a:txBody>
                    <a:bodyPr/>
                    <a:lstStyle/>
                    <a:p>
                      <a:pPr algn="ctr"/>
                      <a:r>
                        <a:rPr lang="es-CO" dirty="0"/>
                        <a:t>$36.040</a:t>
                      </a:r>
                    </a:p>
                  </a:txBody>
                  <a:tcPr/>
                </a:tc>
                <a:tc>
                  <a:txBody>
                    <a:bodyPr/>
                    <a:lstStyle/>
                    <a:p>
                      <a:pPr algn="ctr"/>
                      <a:r>
                        <a:rPr lang="es-CO" dirty="0"/>
                        <a:t>$33.320</a:t>
                      </a:r>
                    </a:p>
                  </a:txBody>
                  <a:tcPr/>
                </a:tc>
                <a:extLst>
                  <a:ext uri="{0D108BD9-81ED-4DB2-BD59-A6C34878D82A}">
                    <a16:rowId xmlns:a16="http://schemas.microsoft.com/office/drawing/2014/main" val="3762849522"/>
                  </a:ext>
                </a:extLst>
              </a:tr>
              <a:tr h="370840">
                <a:tc>
                  <a:txBody>
                    <a:bodyPr/>
                    <a:lstStyle/>
                    <a:p>
                      <a:pPr algn="ctr"/>
                      <a:r>
                        <a:rPr lang="es-CO" b="1" dirty="0"/>
                        <a:t>COBERTIZO M3</a:t>
                      </a:r>
                    </a:p>
                  </a:txBody>
                  <a:tcPr/>
                </a:tc>
                <a:tc>
                  <a:txBody>
                    <a:bodyPr/>
                    <a:lstStyle/>
                    <a:p>
                      <a:pPr algn="ctr"/>
                      <a:r>
                        <a:rPr lang="es-CO" dirty="0"/>
                        <a:t>N/A</a:t>
                      </a:r>
                    </a:p>
                  </a:txBody>
                  <a:tcPr/>
                </a:tc>
                <a:tc>
                  <a:txBody>
                    <a:bodyPr/>
                    <a:lstStyle/>
                    <a:p>
                      <a:pPr algn="ctr"/>
                      <a:r>
                        <a:rPr lang="es-CO" dirty="0"/>
                        <a:t>$38.150</a:t>
                      </a:r>
                    </a:p>
                  </a:txBody>
                  <a:tcPr/>
                </a:tc>
                <a:tc>
                  <a:txBody>
                    <a:bodyPr/>
                    <a:lstStyle/>
                    <a:p>
                      <a:pPr algn="ctr"/>
                      <a:r>
                        <a:rPr lang="es-CO" dirty="0"/>
                        <a:t>$33.320</a:t>
                      </a:r>
                    </a:p>
                  </a:txBody>
                  <a:tcPr/>
                </a:tc>
                <a:extLst>
                  <a:ext uri="{0D108BD9-81ED-4DB2-BD59-A6C34878D82A}">
                    <a16:rowId xmlns:a16="http://schemas.microsoft.com/office/drawing/2014/main" val="1822446281"/>
                  </a:ext>
                </a:extLst>
              </a:tr>
            </a:tbl>
          </a:graphicData>
        </a:graphic>
      </p:graphicFrame>
      <p:sp>
        <p:nvSpPr>
          <p:cNvPr id="12" name="Rectángulo 11">
            <a:extLst>
              <a:ext uri="{FF2B5EF4-FFF2-40B4-BE49-F238E27FC236}">
                <a16:creationId xmlns:a16="http://schemas.microsoft.com/office/drawing/2014/main" id="{B6F957C1-3FE6-4348-A9A9-293A571410ED}"/>
              </a:ext>
            </a:extLst>
          </p:cNvPr>
          <p:cNvSpPr/>
          <p:nvPr/>
        </p:nvSpPr>
        <p:spPr>
          <a:xfrm>
            <a:off x="4073907" y="1933683"/>
            <a:ext cx="1472263" cy="584775"/>
          </a:xfrm>
          <a:prstGeom prst="rect">
            <a:avLst/>
          </a:prstGeom>
          <a:noFill/>
        </p:spPr>
        <p:txBody>
          <a:bodyPr wrap="none" lIns="91440" tIns="45720" rIns="91440" bIns="45720">
            <a:spAutoFit/>
          </a:bodyPr>
          <a:lstStyle/>
          <a:p>
            <a:pPr algn="ctr"/>
            <a:r>
              <a:rPr lang="es-ES" sz="3200" b="1" dirty="0">
                <a:solidFill>
                  <a:srgbClr val="002060"/>
                </a:solidFill>
              </a:rPr>
              <a:t>ZONA 8</a:t>
            </a:r>
          </a:p>
        </p:txBody>
      </p:sp>
      <p:sp>
        <p:nvSpPr>
          <p:cNvPr id="13" name="Rectángulo 12">
            <a:extLst>
              <a:ext uri="{FF2B5EF4-FFF2-40B4-BE49-F238E27FC236}">
                <a16:creationId xmlns:a16="http://schemas.microsoft.com/office/drawing/2014/main" id="{3477A6B1-85B7-4602-AB20-CA695C7A16C6}"/>
              </a:ext>
            </a:extLst>
          </p:cNvPr>
          <p:cNvSpPr/>
          <p:nvPr/>
        </p:nvSpPr>
        <p:spPr>
          <a:xfrm>
            <a:off x="6361673" y="2070436"/>
            <a:ext cx="3236015" cy="392159"/>
          </a:xfrm>
          <a:prstGeom prst="rect">
            <a:avLst/>
          </a:prstGeom>
        </p:spPr>
        <p:txBody>
          <a:bodyPr wrap="square">
            <a:spAutoFit/>
          </a:bodyPr>
          <a:lstStyle/>
          <a:p>
            <a:pPr algn="ctr">
              <a:lnSpc>
                <a:spcPct val="115000"/>
              </a:lnSpc>
              <a:spcAft>
                <a:spcPts val="0"/>
              </a:spcAft>
            </a:pPr>
            <a:r>
              <a:rPr lang="es-CO" b="1" dirty="0">
                <a:solidFill>
                  <a:srgbClr val="002060"/>
                </a:solidFill>
              </a:rPr>
              <a:t>SAN ANDRÉS Y PROVIDENCIA </a:t>
            </a:r>
          </a:p>
        </p:txBody>
      </p:sp>
      <p:cxnSp>
        <p:nvCxnSpPr>
          <p:cNvPr id="14" name="Conector recto de flecha 13">
            <a:extLst>
              <a:ext uri="{FF2B5EF4-FFF2-40B4-BE49-F238E27FC236}">
                <a16:creationId xmlns:a16="http://schemas.microsoft.com/office/drawing/2014/main" id="{885F3067-569C-4FB9-A892-34B19A460227}"/>
              </a:ext>
            </a:extLst>
          </p:cNvPr>
          <p:cNvCxnSpPr>
            <a:cxnSpLocks/>
            <a:stCxn id="12" idx="3"/>
          </p:cNvCxnSpPr>
          <p:nvPr/>
        </p:nvCxnSpPr>
        <p:spPr>
          <a:xfrm>
            <a:off x="5546170" y="2226071"/>
            <a:ext cx="874546"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436695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182261AB-6D47-4ED7-9D1A-DD7F6CD2A1CF}"/>
              </a:ext>
            </a:extLst>
          </p:cNvPr>
          <p:cNvSpPr/>
          <p:nvPr/>
        </p:nvSpPr>
        <p:spPr>
          <a:xfrm>
            <a:off x="2777637" y="1058491"/>
            <a:ext cx="6624057" cy="584775"/>
          </a:xfrm>
          <a:prstGeom prst="rect">
            <a:avLst/>
          </a:prstGeom>
          <a:noFill/>
        </p:spPr>
        <p:txBody>
          <a:bodyPr wrap="none" lIns="91440" tIns="45720" rIns="91440" bIns="45720">
            <a:spAutoFit/>
          </a:bodyPr>
          <a:lstStyle/>
          <a:p>
            <a:pPr algn="ctr"/>
            <a:r>
              <a:rPr lang="es-ES" altLang="es-CO" sz="3200" b="1" dirty="0">
                <a:solidFill>
                  <a:srgbClr val="002060"/>
                </a:solidFill>
              </a:rPr>
              <a:t>PROPUESTA DE PAGO SALDO A FAVOR</a:t>
            </a:r>
          </a:p>
        </p:txBody>
      </p:sp>
      <p:sp>
        <p:nvSpPr>
          <p:cNvPr id="4" name="CuadroTexto 3">
            <a:extLst>
              <a:ext uri="{FF2B5EF4-FFF2-40B4-BE49-F238E27FC236}">
                <a16:creationId xmlns:a16="http://schemas.microsoft.com/office/drawing/2014/main" id="{1BC6F344-046A-475B-BB18-2E20560A80F3}"/>
              </a:ext>
            </a:extLst>
          </p:cNvPr>
          <p:cNvSpPr txBox="1"/>
          <p:nvPr/>
        </p:nvSpPr>
        <p:spPr>
          <a:xfrm>
            <a:off x="583095" y="2212515"/>
            <a:ext cx="5711687" cy="2523768"/>
          </a:xfrm>
          <a:prstGeom prst="rect">
            <a:avLst/>
          </a:prstGeom>
          <a:noFill/>
        </p:spPr>
        <p:txBody>
          <a:bodyPr wrap="square" rtlCol="0">
            <a:spAutoFit/>
          </a:bodyPr>
          <a:lstStyle/>
          <a:p>
            <a:pPr algn="just"/>
            <a:r>
              <a:rPr lang="es-ES" sz="2000" dirty="0"/>
              <a:t>La formula antes planteada representa un beneficio para la SAE, no solamente porque retornará en trabajo el dinero indexado sino porque el gasto previsto para los departamentos que componen las zonas 2, 7 y 8 durante los próximos 3 años se verían disminuidos favorablemente, generando un ahorro a la entidad. </a:t>
            </a:r>
          </a:p>
          <a:p>
            <a:pPr algn="just"/>
            <a:endParaRPr lang="es-ES" dirty="0"/>
          </a:p>
        </p:txBody>
      </p:sp>
      <p:pic>
        <p:nvPicPr>
          <p:cNvPr id="4098" name="Picture 2" descr="Gasto público a lo largo del ciclo económico en América Latina">
            <a:extLst>
              <a:ext uri="{FF2B5EF4-FFF2-40B4-BE49-F238E27FC236}">
                <a16:creationId xmlns:a16="http://schemas.microsoft.com/office/drawing/2014/main" id="{040DC95D-5209-4C4C-A6CF-CEB52F5100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4049" y="2538102"/>
            <a:ext cx="4150359" cy="27724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23589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182261AB-6D47-4ED7-9D1A-DD7F6CD2A1CF}"/>
              </a:ext>
            </a:extLst>
          </p:cNvPr>
          <p:cNvSpPr/>
          <p:nvPr/>
        </p:nvSpPr>
        <p:spPr>
          <a:xfrm>
            <a:off x="3885900" y="1058491"/>
            <a:ext cx="4407553" cy="584775"/>
          </a:xfrm>
          <a:prstGeom prst="rect">
            <a:avLst/>
          </a:prstGeom>
          <a:noFill/>
        </p:spPr>
        <p:txBody>
          <a:bodyPr wrap="none" lIns="91440" tIns="45720" rIns="91440" bIns="45720">
            <a:spAutoFit/>
          </a:bodyPr>
          <a:lstStyle/>
          <a:p>
            <a:pPr algn="ctr"/>
            <a:r>
              <a:rPr lang="es-ES" altLang="es-CO" sz="3200" b="1" dirty="0">
                <a:solidFill>
                  <a:srgbClr val="002060"/>
                </a:solidFill>
              </a:rPr>
              <a:t>SOLICITUD PRESENTADA </a:t>
            </a:r>
          </a:p>
        </p:txBody>
      </p:sp>
      <p:sp>
        <p:nvSpPr>
          <p:cNvPr id="4" name="CuadroTexto 3">
            <a:extLst>
              <a:ext uri="{FF2B5EF4-FFF2-40B4-BE49-F238E27FC236}">
                <a16:creationId xmlns:a16="http://schemas.microsoft.com/office/drawing/2014/main" id="{1BC6F344-046A-475B-BB18-2E20560A80F3}"/>
              </a:ext>
            </a:extLst>
          </p:cNvPr>
          <p:cNvSpPr txBox="1"/>
          <p:nvPr/>
        </p:nvSpPr>
        <p:spPr>
          <a:xfrm>
            <a:off x="1342334" y="1950998"/>
            <a:ext cx="9232900" cy="3600986"/>
          </a:xfrm>
          <a:prstGeom prst="rect">
            <a:avLst/>
          </a:prstGeom>
          <a:noFill/>
        </p:spPr>
        <p:txBody>
          <a:bodyPr wrap="square" rtlCol="0">
            <a:spAutoFit/>
          </a:bodyPr>
          <a:lstStyle/>
          <a:p>
            <a:pPr algn="just"/>
            <a:endParaRPr lang="es-ES" dirty="0"/>
          </a:p>
          <a:p>
            <a:pPr marL="342900" indent="-342900" algn="just">
              <a:buFont typeface="Arial" panose="020B0604020202020204" pitchFamily="34" charset="0"/>
              <a:buChar char="•"/>
            </a:pPr>
            <a:r>
              <a:rPr lang="es-ES" sz="2400" dirty="0"/>
              <a:t>Autorizar la modificación del contrato 066 de 2019 para incluir los siguientes departamentos en el lugar de ejecución:</a:t>
            </a:r>
          </a:p>
          <a:p>
            <a:pPr algn="just"/>
            <a:endParaRPr lang="es-ES" sz="2400" dirty="0"/>
          </a:p>
          <a:p>
            <a:pPr marL="534988" algn="just"/>
            <a:r>
              <a:rPr lang="es-CO" sz="2400" dirty="0"/>
              <a:t> “Meta, Casanare, Arauca, Vichada, Guainía</a:t>
            </a:r>
            <a:r>
              <a:rPr lang="es-ES" sz="2400" dirty="0"/>
              <a:t>, </a:t>
            </a:r>
            <a:r>
              <a:rPr lang="es-CO" sz="2400" dirty="0"/>
              <a:t>Guajira, Cesar, Norte de Santander, San Andrés y Providencia.”</a:t>
            </a:r>
            <a:endParaRPr lang="es-ES" sz="2400" dirty="0"/>
          </a:p>
          <a:p>
            <a:pPr marL="534988" algn="just"/>
            <a:endParaRPr lang="es-ES" sz="2400" dirty="0"/>
          </a:p>
          <a:p>
            <a:pPr marL="342900" indent="-342900" algn="just">
              <a:buFont typeface="Arial" panose="020B0604020202020204" pitchFamily="34" charset="0"/>
              <a:buChar char="•"/>
            </a:pPr>
            <a:r>
              <a:rPr lang="es-ES" sz="2400" dirty="0"/>
              <a:t>Autorizar la adición del contrato 066 de 2019 por $9.406.109.220 para las vigencias 2020, 2021, 2022 y 2023.</a:t>
            </a:r>
          </a:p>
          <a:p>
            <a:pPr algn="just"/>
            <a:endParaRPr lang="es-ES" dirty="0"/>
          </a:p>
        </p:txBody>
      </p:sp>
    </p:spTree>
    <p:extLst>
      <p:ext uri="{BB962C8B-B14F-4D97-AF65-F5344CB8AC3E}">
        <p14:creationId xmlns:p14="http://schemas.microsoft.com/office/powerpoint/2010/main" val="27781736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 </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9">
            <a:extLst>
              <a:ext uri="{FF2B5EF4-FFF2-40B4-BE49-F238E27FC236}">
                <a16:creationId xmlns:a16="http://schemas.microsoft.com/office/drawing/2014/main" id="{5603DFF2-A6EE-4C60-8D1E-AD40C8E9C510}"/>
              </a:ext>
            </a:extLst>
          </p:cNvPr>
          <p:cNvSpPr txBox="1"/>
          <p:nvPr/>
        </p:nvSpPr>
        <p:spPr>
          <a:xfrm>
            <a:off x="402114" y="1200153"/>
            <a:ext cx="11387771" cy="584775"/>
          </a:xfrm>
          <a:prstGeom prst="rect">
            <a:avLst/>
          </a:prstGeom>
          <a:noFill/>
        </p:spPr>
        <p:txBody>
          <a:bodyPr wrap="square" rtlCol="0">
            <a:spAutoFit/>
          </a:bodyPr>
          <a:lstStyle/>
          <a:p>
            <a:pPr algn="ctr"/>
            <a:r>
              <a:rPr lang="es-CO" sz="3200" b="1" dirty="0">
                <a:solidFill>
                  <a:srgbClr val="002060"/>
                </a:solidFill>
              </a:rPr>
              <a:t>MODIFICACIÓN CONTRATOS ALMACENAMIENTO</a:t>
            </a:r>
          </a:p>
        </p:txBody>
      </p:sp>
      <p:pic>
        <p:nvPicPr>
          <p:cNvPr id="3" name="Imagen 2">
            <a:extLst>
              <a:ext uri="{FF2B5EF4-FFF2-40B4-BE49-F238E27FC236}">
                <a16:creationId xmlns:a16="http://schemas.microsoft.com/office/drawing/2014/main" id="{99BC3F9D-C105-45D2-9840-E7463A74E8EF}"/>
              </a:ext>
            </a:extLst>
          </p:cNvPr>
          <p:cNvPicPr>
            <a:picLocks noChangeAspect="1"/>
          </p:cNvPicPr>
          <p:nvPr/>
        </p:nvPicPr>
        <p:blipFill rotWithShape="1">
          <a:blip r:embed="rId4"/>
          <a:srcRect r="62239"/>
          <a:stretch/>
        </p:blipFill>
        <p:spPr>
          <a:xfrm>
            <a:off x="1823839" y="2629673"/>
            <a:ext cx="2575266" cy="1200150"/>
          </a:xfrm>
          <a:prstGeom prst="rect">
            <a:avLst/>
          </a:prstGeom>
        </p:spPr>
      </p:pic>
      <p:pic>
        <p:nvPicPr>
          <p:cNvPr id="4" name="Imagen 3">
            <a:extLst>
              <a:ext uri="{FF2B5EF4-FFF2-40B4-BE49-F238E27FC236}">
                <a16:creationId xmlns:a16="http://schemas.microsoft.com/office/drawing/2014/main" id="{54574B93-4899-4CF9-BA2C-B660C9902DA8}"/>
              </a:ext>
            </a:extLst>
          </p:cNvPr>
          <p:cNvPicPr>
            <a:picLocks noChangeAspect="1"/>
          </p:cNvPicPr>
          <p:nvPr/>
        </p:nvPicPr>
        <p:blipFill rotWithShape="1">
          <a:blip r:embed="rId4"/>
          <a:srcRect l="37451"/>
          <a:stretch/>
        </p:blipFill>
        <p:spPr>
          <a:xfrm>
            <a:off x="1221440" y="3887581"/>
            <a:ext cx="4265810" cy="1200150"/>
          </a:xfrm>
          <a:prstGeom prst="rect">
            <a:avLst/>
          </a:prstGeom>
        </p:spPr>
      </p:pic>
      <p:pic>
        <p:nvPicPr>
          <p:cNvPr id="1026" name="Picture 2" descr="8188e891-bf8b-4716-b197-a3d1e1ed6308">
            <a:extLst>
              <a:ext uri="{FF2B5EF4-FFF2-40B4-BE49-F238E27FC236}">
                <a16:creationId xmlns:a16="http://schemas.microsoft.com/office/drawing/2014/main" id="{BC940AB8-F3EC-45EC-983B-406DC675E47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44585"/>
          <a:stretch/>
        </p:blipFill>
        <p:spPr bwMode="auto">
          <a:xfrm>
            <a:off x="7044158" y="2906506"/>
            <a:ext cx="3605085"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n 4">
            <a:extLst>
              <a:ext uri="{FF2B5EF4-FFF2-40B4-BE49-F238E27FC236}">
                <a16:creationId xmlns:a16="http://schemas.microsoft.com/office/drawing/2014/main" id="{9BA367F0-F525-4701-B203-C2E0FE1B9177}"/>
              </a:ext>
            </a:extLst>
          </p:cNvPr>
          <p:cNvPicPr>
            <a:picLocks noChangeAspect="1"/>
          </p:cNvPicPr>
          <p:nvPr/>
        </p:nvPicPr>
        <p:blipFill>
          <a:blip r:embed="rId6"/>
          <a:stretch>
            <a:fillRect/>
          </a:stretch>
        </p:blipFill>
        <p:spPr>
          <a:xfrm>
            <a:off x="9488123" y="3108945"/>
            <a:ext cx="1133475" cy="352425"/>
          </a:xfrm>
          <a:prstGeom prst="rect">
            <a:avLst/>
          </a:prstGeom>
        </p:spPr>
      </p:pic>
      <p:pic>
        <p:nvPicPr>
          <p:cNvPr id="6" name="Imagen 5">
            <a:extLst>
              <a:ext uri="{FF2B5EF4-FFF2-40B4-BE49-F238E27FC236}">
                <a16:creationId xmlns:a16="http://schemas.microsoft.com/office/drawing/2014/main" id="{34C6FD54-20AF-42C6-8767-1899EFF3105F}"/>
              </a:ext>
            </a:extLst>
          </p:cNvPr>
          <p:cNvPicPr>
            <a:picLocks noChangeAspect="1"/>
          </p:cNvPicPr>
          <p:nvPr/>
        </p:nvPicPr>
        <p:blipFill>
          <a:blip r:embed="rId7"/>
          <a:stretch>
            <a:fillRect/>
          </a:stretch>
        </p:blipFill>
        <p:spPr>
          <a:xfrm>
            <a:off x="7624689" y="4016782"/>
            <a:ext cx="2774342" cy="371369"/>
          </a:xfrm>
          <a:prstGeom prst="rect">
            <a:avLst/>
          </a:prstGeom>
        </p:spPr>
      </p:pic>
      <p:pic>
        <p:nvPicPr>
          <p:cNvPr id="7" name="Imagen 6">
            <a:extLst>
              <a:ext uri="{FF2B5EF4-FFF2-40B4-BE49-F238E27FC236}">
                <a16:creationId xmlns:a16="http://schemas.microsoft.com/office/drawing/2014/main" id="{AF87382F-A9C0-45E6-A5AB-5DF3B442D785}"/>
              </a:ext>
            </a:extLst>
          </p:cNvPr>
          <p:cNvPicPr>
            <a:picLocks noChangeAspect="1"/>
          </p:cNvPicPr>
          <p:nvPr/>
        </p:nvPicPr>
        <p:blipFill>
          <a:blip r:embed="rId7"/>
          <a:stretch>
            <a:fillRect/>
          </a:stretch>
        </p:blipFill>
        <p:spPr>
          <a:xfrm>
            <a:off x="1777094" y="4487656"/>
            <a:ext cx="2419350" cy="323850"/>
          </a:xfrm>
          <a:prstGeom prst="rect">
            <a:avLst/>
          </a:prstGeom>
        </p:spPr>
      </p:pic>
    </p:spTree>
    <p:extLst>
      <p:ext uri="{BB962C8B-B14F-4D97-AF65-F5344CB8AC3E}">
        <p14:creationId xmlns:p14="http://schemas.microsoft.com/office/powerpoint/2010/main" val="20117993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182261AB-6D47-4ED7-9D1A-DD7F6CD2A1CF}"/>
              </a:ext>
            </a:extLst>
          </p:cNvPr>
          <p:cNvSpPr/>
          <p:nvPr/>
        </p:nvSpPr>
        <p:spPr>
          <a:xfrm>
            <a:off x="3656381" y="1058491"/>
            <a:ext cx="4866589" cy="584775"/>
          </a:xfrm>
          <a:prstGeom prst="rect">
            <a:avLst/>
          </a:prstGeom>
          <a:noFill/>
        </p:spPr>
        <p:txBody>
          <a:bodyPr wrap="none" lIns="91440" tIns="45720" rIns="91440" bIns="45720">
            <a:spAutoFit/>
          </a:bodyPr>
          <a:lstStyle/>
          <a:p>
            <a:pPr algn="ctr"/>
            <a:r>
              <a:rPr lang="es-ES" altLang="es-CO" sz="3200" b="1" dirty="0">
                <a:solidFill>
                  <a:srgbClr val="002060"/>
                </a:solidFill>
              </a:rPr>
              <a:t>EXPOSICIÓN DE NECESIDAD</a:t>
            </a:r>
          </a:p>
        </p:txBody>
      </p:sp>
      <p:sp>
        <p:nvSpPr>
          <p:cNvPr id="4" name="CuadroTexto 3">
            <a:extLst>
              <a:ext uri="{FF2B5EF4-FFF2-40B4-BE49-F238E27FC236}">
                <a16:creationId xmlns:a16="http://schemas.microsoft.com/office/drawing/2014/main" id="{1BC6F344-046A-475B-BB18-2E20560A80F3}"/>
              </a:ext>
            </a:extLst>
          </p:cNvPr>
          <p:cNvSpPr txBox="1"/>
          <p:nvPr/>
        </p:nvSpPr>
        <p:spPr>
          <a:xfrm>
            <a:off x="1208258" y="1855364"/>
            <a:ext cx="9762782" cy="877163"/>
          </a:xfrm>
          <a:prstGeom prst="rect">
            <a:avLst/>
          </a:prstGeom>
          <a:noFill/>
        </p:spPr>
        <p:txBody>
          <a:bodyPr wrap="square" rtlCol="0">
            <a:spAutoFit/>
          </a:bodyPr>
          <a:lstStyle/>
          <a:p>
            <a:pPr algn="just"/>
            <a:r>
              <a:rPr lang="es-ES" sz="1700" dirty="0"/>
              <a:t>Atendiendo a que las gestiones de alistamiento y disposición final que adelanta la Gerencia de Bienes Muebles se ha retrasado por la emergencia sanitaria que atraviesa el país por el COVID-19,  los medios de transporte no han salido del patio.</a:t>
            </a:r>
          </a:p>
        </p:txBody>
      </p:sp>
      <p:sp>
        <p:nvSpPr>
          <p:cNvPr id="3" name="Rectángulo 2">
            <a:extLst>
              <a:ext uri="{FF2B5EF4-FFF2-40B4-BE49-F238E27FC236}">
                <a16:creationId xmlns:a16="http://schemas.microsoft.com/office/drawing/2014/main" id="{5E8D78CE-6489-40E3-978A-FEB550B637C0}"/>
              </a:ext>
            </a:extLst>
          </p:cNvPr>
          <p:cNvSpPr/>
          <p:nvPr/>
        </p:nvSpPr>
        <p:spPr>
          <a:xfrm>
            <a:off x="124459" y="3558503"/>
            <a:ext cx="3089243" cy="954107"/>
          </a:xfrm>
          <a:prstGeom prst="rect">
            <a:avLst/>
          </a:prstGeom>
          <a:noFill/>
        </p:spPr>
        <p:txBody>
          <a:bodyPr wrap="none" lIns="91440" tIns="45720" rIns="91440" bIns="45720">
            <a:spAutoFit/>
          </a:bodyPr>
          <a:lstStyle/>
          <a:p>
            <a:pPr algn="ctr"/>
            <a:r>
              <a:rPr lang="es-ES" sz="2800" b="1" dirty="0">
                <a:solidFill>
                  <a:srgbClr val="002060"/>
                </a:solidFill>
              </a:rPr>
              <a:t>Retrasos generados</a:t>
            </a:r>
          </a:p>
          <a:p>
            <a:pPr algn="ctr"/>
            <a:r>
              <a:rPr lang="es-ES" sz="2800" b="1" dirty="0">
                <a:solidFill>
                  <a:srgbClr val="002060"/>
                </a:solidFill>
              </a:rPr>
              <a:t>COVID-19</a:t>
            </a:r>
          </a:p>
        </p:txBody>
      </p:sp>
      <p:sp>
        <p:nvSpPr>
          <p:cNvPr id="5" name="Rectángulo 4">
            <a:extLst>
              <a:ext uri="{FF2B5EF4-FFF2-40B4-BE49-F238E27FC236}">
                <a16:creationId xmlns:a16="http://schemas.microsoft.com/office/drawing/2014/main" id="{C13235A3-B214-4DF9-A243-575EC663AE03}"/>
              </a:ext>
            </a:extLst>
          </p:cNvPr>
          <p:cNvSpPr/>
          <p:nvPr/>
        </p:nvSpPr>
        <p:spPr>
          <a:xfrm>
            <a:off x="1006791" y="5706470"/>
            <a:ext cx="2875917" cy="584775"/>
          </a:xfrm>
          <a:prstGeom prst="rect">
            <a:avLst/>
          </a:prstGeom>
          <a:noFill/>
        </p:spPr>
        <p:txBody>
          <a:bodyPr wrap="none" lIns="91440" tIns="45720" rIns="91440" bIns="45720">
            <a:spAutoFit/>
          </a:bodyPr>
          <a:lstStyle/>
          <a:p>
            <a:pPr algn="ctr"/>
            <a:r>
              <a:rPr lang="es-ES" sz="3200" b="1" dirty="0">
                <a:solidFill>
                  <a:srgbClr val="002060"/>
                </a:solidFill>
              </a:rPr>
              <a:t>Policía Nacional</a:t>
            </a:r>
          </a:p>
        </p:txBody>
      </p:sp>
      <p:sp>
        <p:nvSpPr>
          <p:cNvPr id="6" name="Abrir llave 5">
            <a:extLst>
              <a:ext uri="{FF2B5EF4-FFF2-40B4-BE49-F238E27FC236}">
                <a16:creationId xmlns:a16="http://schemas.microsoft.com/office/drawing/2014/main" id="{61F64F00-4996-4E3A-A0C5-B5732C0DF462}"/>
              </a:ext>
            </a:extLst>
          </p:cNvPr>
          <p:cNvSpPr/>
          <p:nvPr/>
        </p:nvSpPr>
        <p:spPr>
          <a:xfrm>
            <a:off x="3024553" y="3102828"/>
            <a:ext cx="656689" cy="1944527"/>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p>
        </p:txBody>
      </p:sp>
      <p:sp>
        <p:nvSpPr>
          <p:cNvPr id="7" name="CuadroTexto 6">
            <a:extLst>
              <a:ext uri="{FF2B5EF4-FFF2-40B4-BE49-F238E27FC236}">
                <a16:creationId xmlns:a16="http://schemas.microsoft.com/office/drawing/2014/main" id="{C5031CBA-98BD-4873-85B1-0AC8BA0317DA}"/>
              </a:ext>
            </a:extLst>
          </p:cNvPr>
          <p:cNvSpPr txBox="1"/>
          <p:nvPr/>
        </p:nvSpPr>
        <p:spPr>
          <a:xfrm>
            <a:off x="3999718" y="2904236"/>
            <a:ext cx="2096282" cy="338554"/>
          </a:xfrm>
          <a:prstGeom prst="rect">
            <a:avLst/>
          </a:prstGeom>
          <a:noFill/>
        </p:spPr>
        <p:txBody>
          <a:bodyPr wrap="square" rtlCol="0">
            <a:spAutoFit/>
          </a:bodyPr>
          <a:lstStyle/>
          <a:p>
            <a:r>
              <a:rPr lang="es-ES" sz="1600" dirty="0"/>
              <a:t>PIEZAS PROCESALES</a:t>
            </a:r>
            <a:endParaRPr lang="es-CO" sz="1600" dirty="0"/>
          </a:p>
        </p:txBody>
      </p:sp>
      <p:sp>
        <p:nvSpPr>
          <p:cNvPr id="12" name="CuadroTexto 11">
            <a:extLst>
              <a:ext uri="{FF2B5EF4-FFF2-40B4-BE49-F238E27FC236}">
                <a16:creationId xmlns:a16="http://schemas.microsoft.com/office/drawing/2014/main" id="{1183594C-FB8C-4E93-97DB-E127444FCA8A}"/>
              </a:ext>
            </a:extLst>
          </p:cNvPr>
          <p:cNvSpPr txBox="1"/>
          <p:nvPr/>
        </p:nvSpPr>
        <p:spPr>
          <a:xfrm>
            <a:off x="3999718" y="3920939"/>
            <a:ext cx="2096282" cy="338554"/>
          </a:xfrm>
          <a:prstGeom prst="rect">
            <a:avLst/>
          </a:prstGeom>
          <a:noFill/>
        </p:spPr>
        <p:txBody>
          <a:bodyPr wrap="square" rtlCol="0">
            <a:spAutoFit/>
          </a:bodyPr>
          <a:lstStyle/>
          <a:p>
            <a:pPr algn="ctr"/>
            <a:r>
              <a:rPr lang="es-ES" sz="1600" dirty="0"/>
              <a:t>NARANJO R.</a:t>
            </a:r>
            <a:endParaRPr lang="es-CO" sz="1600" dirty="0"/>
          </a:p>
        </p:txBody>
      </p:sp>
      <p:cxnSp>
        <p:nvCxnSpPr>
          <p:cNvPr id="14" name="Conector recto de flecha 13">
            <a:extLst>
              <a:ext uri="{FF2B5EF4-FFF2-40B4-BE49-F238E27FC236}">
                <a16:creationId xmlns:a16="http://schemas.microsoft.com/office/drawing/2014/main" id="{78A5710F-7DD2-4A11-AE54-02415096C5E3}"/>
              </a:ext>
            </a:extLst>
          </p:cNvPr>
          <p:cNvCxnSpPr>
            <a:cxnSpLocks/>
            <a:stCxn id="7" idx="3"/>
            <a:endCxn id="17" idx="1"/>
          </p:cNvCxnSpPr>
          <p:nvPr/>
        </p:nvCxnSpPr>
        <p:spPr>
          <a:xfrm>
            <a:off x="6096000" y="3073513"/>
            <a:ext cx="814966" cy="959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7" name="CuadroTexto 16">
            <a:extLst>
              <a:ext uri="{FF2B5EF4-FFF2-40B4-BE49-F238E27FC236}">
                <a16:creationId xmlns:a16="http://schemas.microsoft.com/office/drawing/2014/main" id="{521226DB-5FA2-4CA4-A279-6281A74B3F16}"/>
              </a:ext>
            </a:extLst>
          </p:cNvPr>
          <p:cNvSpPr txBox="1"/>
          <p:nvPr/>
        </p:nvSpPr>
        <p:spPr>
          <a:xfrm>
            <a:off x="6910966" y="2667609"/>
            <a:ext cx="4322614" cy="830997"/>
          </a:xfrm>
          <a:prstGeom prst="rect">
            <a:avLst/>
          </a:prstGeom>
          <a:noFill/>
        </p:spPr>
        <p:txBody>
          <a:bodyPr wrap="square" rtlCol="0">
            <a:spAutoFit/>
          </a:bodyPr>
          <a:lstStyle/>
          <a:p>
            <a:pPr algn="just"/>
            <a:r>
              <a:rPr lang="es-ES" sz="1600" dirty="0"/>
              <a:t>Se requieren las piezas procesales de los expedientes que adelantan los procesos y los juzgados están cerrados.</a:t>
            </a:r>
            <a:endParaRPr lang="es-CO" sz="1600" dirty="0"/>
          </a:p>
        </p:txBody>
      </p:sp>
      <p:sp>
        <p:nvSpPr>
          <p:cNvPr id="19" name="CuadroTexto 18">
            <a:extLst>
              <a:ext uri="{FF2B5EF4-FFF2-40B4-BE49-F238E27FC236}">
                <a16:creationId xmlns:a16="http://schemas.microsoft.com/office/drawing/2014/main" id="{60BA1132-374F-4C1B-81A3-C111C8F6DF1D}"/>
              </a:ext>
            </a:extLst>
          </p:cNvPr>
          <p:cNvSpPr txBox="1"/>
          <p:nvPr/>
        </p:nvSpPr>
        <p:spPr>
          <a:xfrm>
            <a:off x="6910966" y="3681613"/>
            <a:ext cx="4322614" cy="830997"/>
          </a:xfrm>
          <a:prstGeom prst="rect">
            <a:avLst/>
          </a:prstGeom>
          <a:noFill/>
        </p:spPr>
        <p:txBody>
          <a:bodyPr wrap="square" rtlCol="0">
            <a:spAutoFit/>
          </a:bodyPr>
          <a:lstStyle/>
          <a:p>
            <a:pPr algn="just"/>
            <a:r>
              <a:rPr lang="es-ES" sz="1600" dirty="0"/>
              <a:t>Las gestiones del contratista para la chatarrización de bienes fue suspendida por la emergencia sanitaria.</a:t>
            </a:r>
            <a:endParaRPr lang="es-CO" sz="1600" dirty="0"/>
          </a:p>
        </p:txBody>
      </p:sp>
      <p:cxnSp>
        <p:nvCxnSpPr>
          <p:cNvPr id="21" name="Conector recto de flecha 20">
            <a:extLst>
              <a:ext uri="{FF2B5EF4-FFF2-40B4-BE49-F238E27FC236}">
                <a16:creationId xmlns:a16="http://schemas.microsoft.com/office/drawing/2014/main" id="{5A49712D-A301-45CF-AB56-FE5535D2705A}"/>
              </a:ext>
            </a:extLst>
          </p:cNvPr>
          <p:cNvCxnSpPr>
            <a:stCxn id="12" idx="3"/>
            <a:endCxn id="19" idx="1"/>
          </p:cNvCxnSpPr>
          <p:nvPr/>
        </p:nvCxnSpPr>
        <p:spPr>
          <a:xfrm>
            <a:off x="6096000" y="4090216"/>
            <a:ext cx="814966" cy="689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9" name="CuadroTexto 28">
            <a:extLst>
              <a:ext uri="{FF2B5EF4-FFF2-40B4-BE49-F238E27FC236}">
                <a16:creationId xmlns:a16="http://schemas.microsoft.com/office/drawing/2014/main" id="{1C114CAC-4097-4808-BD35-B08B3AE810DD}"/>
              </a:ext>
            </a:extLst>
          </p:cNvPr>
          <p:cNvSpPr txBox="1"/>
          <p:nvPr/>
        </p:nvSpPr>
        <p:spPr>
          <a:xfrm>
            <a:off x="4151398" y="5548431"/>
            <a:ext cx="7082182" cy="830997"/>
          </a:xfrm>
          <a:prstGeom prst="rect">
            <a:avLst/>
          </a:prstGeom>
          <a:noFill/>
        </p:spPr>
        <p:txBody>
          <a:bodyPr wrap="square" rtlCol="0">
            <a:spAutoFit/>
          </a:bodyPr>
          <a:lstStyle/>
          <a:p>
            <a:pPr algn="just"/>
            <a:r>
              <a:rPr lang="es-ES" sz="1600" dirty="0"/>
              <a:t>La Policía Nacional informó que no puede continuar con la elaboración de conceptos técnicos por lo que se hace necesario pagar los avalúos para determinar el valor de los bienes.</a:t>
            </a:r>
            <a:endParaRPr lang="es-CO" sz="1600" dirty="0"/>
          </a:p>
        </p:txBody>
      </p:sp>
      <p:sp>
        <p:nvSpPr>
          <p:cNvPr id="33" name="CuadroTexto 32">
            <a:extLst>
              <a:ext uri="{FF2B5EF4-FFF2-40B4-BE49-F238E27FC236}">
                <a16:creationId xmlns:a16="http://schemas.microsoft.com/office/drawing/2014/main" id="{693C5A40-E33A-4AC0-8E4B-929F5D1EE829}"/>
              </a:ext>
            </a:extLst>
          </p:cNvPr>
          <p:cNvSpPr txBox="1"/>
          <p:nvPr/>
        </p:nvSpPr>
        <p:spPr>
          <a:xfrm>
            <a:off x="3948480" y="4862690"/>
            <a:ext cx="2096282" cy="338554"/>
          </a:xfrm>
          <a:prstGeom prst="rect">
            <a:avLst/>
          </a:prstGeom>
          <a:noFill/>
        </p:spPr>
        <p:txBody>
          <a:bodyPr wrap="square" rtlCol="0">
            <a:spAutoFit/>
          </a:bodyPr>
          <a:lstStyle/>
          <a:p>
            <a:pPr algn="ctr"/>
            <a:r>
              <a:rPr lang="es-ES" sz="1600" dirty="0"/>
              <a:t>CERTIFICADOS DIJIN </a:t>
            </a:r>
            <a:endParaRPr lang="es-CO" sz="1600" dirty="0"/>
          </a:p>
        </p:txBody>
      </p:sp>
      <p:sp>
        <p:nvSpPr>
          <p:cNvPr id="34" name="CuadroTexto 33">
            <a:extLst>
              <a:ext uri="{FF2B5EF4-FFF2-40B4-BE49-F238E27FC236}">
                <a16:creationId xmlns:a16="http://schemas.microsoft.com/office/drawing/2014/main" id="{D9CA6654-5BA2-4C10-BE0F-AB31505959C8}"/>
              </a:ext>
            </a:extLst>
          </p:cNvPr>
          <p:cNvSpPr txBox="1"/>
          <p:nvPr/>
        </p:nvSpPr>
        <p:spPr>
          <a:xfrm>
            <a:off x="6859728" y="4616468"/>
            <a:ext cx="4322614" cy="830997"/>
          </a:xfrm>
          <a:prstGeom prst="rect">
            <a:avLst/>
          </a:prstGeom>
          <a:noFill/>
        </p:spPr>
        <p:txBody>
          <a:bodyPr wrap="square" rtlCol="0">
            <a:spAutoFit/>
          </a:bodyPr>
          <a:lstStyle/>
          <a:p>
            <a:pPr algn="just"/>
            <a:r>
              <a:rPr lang="es-ES" sz="1600" dirty="0"/>
              <a:t>La Policía Nacional suspendió las gestiones necesarias para expedir los certificados DIJIN de los bienes a chatarrizar </a:t>
            </a:r>
            <a:endParaRPr lang="es-CO" sz="1600" dirty="0"/>
          </a:p>
        </p:txBody>
      </p:sp>
      <p:cxnSp>
        <p:nvCxnSpPr>
          <p:cNvPr id="35" name="Conector recto de flecha 34">
            <a:extLst>
              <a:ext uri="{FF2B5EF4-FFF2-40B4-BE49-F238E27FC236}">
                <a16:creationId xmlns:a16="http://schemas.microsoft.com/office/drawing/2014/main" id="{2D24B4D4-B025-43BC-B2D4-C736FF2BD533}"/>
              </a:ext>
            </a:extLst>
          </p:cNvPr>
          <p:cNvCxnSpPr>
            <a:stCxn id="33" idx="3"/>
            <a:endCxn id="34" idx="1"/>
          </p:cNvCxnSpPr>
          <p:nvPr/>
        </p:nvCxnSpPr>
        <p:spPr>
          <a:xfrm>
            <a:off x="6044762" y="5031967"/>
            <a:ext cx="814966"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863670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182261AB-6D47-4ED7-9D1A-DD7F6CD2A1CF}"/>
              </a:ext>
            </a:extLst>
          </p:cNvPr>
          <p:cNvSpPr/>
          <p:nvPr/>
        </p:nvSpPr>
        <p:spPr>
          <a:xfrm>
            <a:off x="2721329" y="1058491"/>
            <a:ext cx="6736717" cy="584775"/>
          </a:xfrm>
          <a:prstGeom prst="rect">
            <a:avLst/>
          </a:prstGeom>
          <a:noFill/>
        </p:spPr>
        <p:txBody>
          <a:bodyPr wrap="none" lIns="91440" tIns="45720" rIns="91440" bIns="45720">
            <a:spAutoFit/>
          </a:bodyPr>
          <a:lstStyle/>
          <a:p>
            <a:pPr algn="ctr"/>
            <a:r>
              <a:rPr lang="es-ES" altLang="es-CO" sz="3200" b="1" dirty="0">
                <a:solidFill>
                  <a:srgbClr val="002060"/>
                </a:solidFill>
              </a:rPr>
              <a:t>ALMACENADORAS EN LA ACTUALIDAD</a:t>
            </a:r>
          </a:p>
        </p:txBody>
      </p:sp>
      <p:sp>
        <p:nvSpPr>
          <p:cNvPr id="16" name="Rectángulo 15">
            <a:extLst>
              <a:ext uri="{FF2B5EF4-FFF2-40B4-BE49-F238E27FC236}">
                <a16:creationId xmlns:a16="http://schemas.microsoft.com/office/drawing/2014/main" id="{7E541CB8-3757-43E3-8C73-B87320F5F3A3}"/>
              </a:ext>
            </a:extLst>
          </p:cNvPr>
          <p:cNvSpPr/>
          <p:nvPr/>
        </p:nvSpPr>
        <p:spPr>
          <a:xfrm>
            <a:off x="5202862" y="1935948"/>
            <a:ext cx="1472262" cy="584775"/>
          </a:xfrm>
          <a:prstGeom prst="rect">
            <a:avLst/>
          </a:prstGeom>
          <a:noFill/>
        </p:spPr>
        <p:txBody>
          <a:bodyPr wrap="none" lIns="91440" tIns="45720" rIns="91440" bIns="45720">
            <a:spAutoFit/>
          </a:bodyPr>
          <a:lstStyle/>
          <a:p>
            <a:pPr algn="ctr"/>
            <a:r>
              <a:rPr lang="es-ES" sz="3200" b="1" dirty="0">
                <a:solidFill>
                  <a:srgbClr val="002060"/>
                </a:solidFill>
              </a:rPr>
              <a:t>ZONA 3</a:t>
            </a:r>
          </a:p>
        </p:txBody>
      </p:sp>
      <p:pic>
        <p:nvPicPr>
          <p:cNvPr id="12" name="Imagen 11">
            <a:extLst>
              <a:ext uri="{FF2B5EF4-FFF2-40B4-BE49-F238E27FC236}">
                <a16:creationId xmlns:a16="http://schemas.microsoft.com/office/drawing/2014/main" id="{4BDD5F19-8602-4CA7-B001-AD7B9B92331B}"/>
              </a:ext>
            </a:extLst>
          </p:cNvPr>
          <p:cNvPicPr>
            <a:picLocks noChangeAspect="1"/>
          </p:cNvPicPr>
          <p:nvPr/>
        </p:nvPicPr>
        <p:blipFill>
          <a:blip r:embed="rId4"/>
          <a:stretch>
            <a:fillRect/>
          </a:stretch>
        </p:blipFill>
        <p:spPr>
          <a:xfrm>
            <a:off x="131747" y="2746242"/>
            <a:ext cx="11682427" cy="3080000"/>
          </a:xfrm>
          <a:prstGeom prst="rect">
            <a:avLst/>
          </a:prstGeom>
        </p:spPr>
      </p:pic>
    </p:spTree>
    <p:extLst>
      <p:ext uri="{BB962C8B-B14F-4D97-AF65-F5344CB8AC3E}">
        <p14:creationId xmlns:p14="http://schemas.microsoft.com/office/powerpoint/2010/main" val="34808919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182261AB-6D47-4ED7-9D1A-DD7F6CD2A1CF}"/>
              </a:ext>
            </a:extLst>
          </p:cNvPr>
          <p:cNvSpPr/>
          <p:nvPr/>
        </p:nvSpPr>
        <p:spPr>
          <a:xfrm>
            <a:off x="2721329" y="1058491"/>
            <a:ext cx="6736717" cy="584775"/>
          </a:xfrm>
          <a:prstGeom prst="rect">
            <a:avLst/>
          </a:prstGeom>
          <a:noFill/>
        </p:spPr>
        <p:txBody>
          <a:bodyPr wrap="none" lIns="91440" tIns="45720" rIns="91440" bIns="45720">
            <a:spAutoFit/>
          </a:bodyPr>
          <a:lstStyle/>
          <a:p>
            <a:pPr algn="ctr"/>
            <a:r>
              <a:rPr lang="es-ES" altLang="es-CO" sz="3200" b="1" dirty="0">
                <a:solidFill>
                  <a:srgbClr val="002060"/>
                </a:solidFill>
              </a:rPr>
              <a:t>ALMACENADORAS EN LA ACTUALIDAD</a:t>
            </a:r>
          </a:p>
        </p:txBody>
      </p:sp>
      <p:sp>
        <p:nvSpPr>
          <p:cNvPr id="12" name="Rectángulo 11">
            <a:extLst>
              <a:ext uri="{FF2B5EF4-FFF2-40B4-BE49-F238E27FC236}">
                <a16:creationId xmlns:a16="http://schemas.microsoft.com/office/drawing/2014/main" id="{08AADF79-E5D0-438B-80D6-7EF029E980D7}"/>
              </a:ext>
            </a:extLst>
          </p:cNvPr>
          <p:cNvSpPr/>
          <p:nvPr/>
        </p:nvSpPr>
        <p:spPr>
          <a:xfrm>
            <a:off x="5202862" y="1987280"/>
            <a:ext cx="1472262" cy="584775"/>
          </a:xfrm>
          <a:prstGeom prst="rect">
            <a:avLst/>
          </a:prstGeom>
          <a:noFill/>
        </p:spPr>
        <p:txBody>
          <a:bodyPr wrap="none" lIns="91440" tIns="45720" rIns="91440" bIns="45720">
            <a:spAutoFit/>
          </a:bodyPr>
          <a:lstStyle/>
          <a:p>
            <a:pPr algn="ctr"/>
            <a:r>
              <a:rPr lang="es-ES" sz="3200" b="1" dirty="0">
                <a:solidFill>
                  <a:srgbClr val="002060"/>
                </a:solidFill>
              </a:rPr>
              <a:t>ZONA 5</a:t>
            </a:r>
          </a:p>
        </p:txBody>
      </p:sp>
      <p:pic>
        <p:nvPicPr>
          <p:cNvPr id="6" name="Imagen 5">
            <a:extLst>
              <a:ext uri="{FF2B5EF4-FFF2-40B4-BE49-F238E27FC236}">
                <a16:creationId xmlns:a16="http://schemas.microsoft.com/office/drawing/2014/main" id="{8FF747C9-259C-44B4-9D58-A1990DC0372F}"/>
              </a:ext>
            </a:extLst>
          </p:cNvPr>
          <p:cNvPicPr>
            <a:picLocks noChangeAspect="1"/>
          </p:cNvPicPr>
          <p:nvPr/>
        </p:nvPicPr>
        <p:blipFill>
          <a:blip r:embed="rId4"/>
          <a:stretch>
            <a:fillRect/>
          </a:stretch>
        </p:blipFill>
        <p:spPr>
          <a:xfrm>
            <a:off x="240833" y="3039180"/>
            <a:ext cx="11710333" cy="2367938"/>
          </a:xfrm>
          <a:prstGeom prst="rect">
            <a:avLst/>
          </a:prstGeom>
        </p:spPr>
      </p:pic>
    </p:spTree>
    <p:extLst>
      <p:ext uri="{BB962C8B-B14F-4D97-AF65-F5344CB8AC3E}">
        <p14:creationId xmlns:p14="http://schemas.microsoft.com/office/powerpoint/2010/main" val="23580505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182261AB-6D47-4ED7-9D1A-DD7F6CD2A1CF}"/>
              </a:ext>
            </a:extLst>
          </p:cNvPr>
          <p:cNvSpPr/>
          <p:nvPr/>
        </p:nvSpPr>
        <p:spPr>
          <a:xfrm>
            <a:off x="2721329" y="1058491"/>
            <a:ext cx="6736717" cy="584775"/>
          </a:xfrm>
          <a:prstGeom prst="rect">
            <a:avLst/>
          </a:prstGeom>
          <a:noFill/>
        </p:spPr>
        <p:txBody>
          <a:bodyPr wrap="none" lIns="91440" tIns="45720" rIns="91440" bIns="45720">
            <a:spAutoFit/>
          </a:bodyPr>
          <a:lstStyle/>
          <a:p>
            <a:pPr algn="ctr"/>
            <a:r>
              <a:rPr lang="es-ES" altLang="es-CO" sz="3200" b="1" dirty="0">
                <a:solidFill>
                  <a:srgbClr val="002060"/>
                </a:solidFill>
              </a:rPr>
              <a:t>ALMACENADORAS EN LA ACTUALIDAD</a:t>
            </a:r>
          </a:p>
        </p:txBody>
      </p:sp>
      <p:sp>
        <p:nvSpPr>
          <p:cNvPr id="12" name="Rectángulo 11">
            <a:extLst>
              <a:ext uri="{FF2B5EF4-FFF2-40B4-BE49-F238E27FC236}">
                <a16:creationId xmlns:a16="http://schemas.microsoft.com/office/drawing/2014/main" id="{08AADF79-E5D0-438B-80D6-7EF029E980D7}"/>
              </a:ext>
            </a:extLst>
          </p:cNvPr>
          <p:cNvSpPr/>
          <p:nvPr/>
        </p:nvSpPr>
        <p:spPr>
          <a:xfrm>
            <a:off x="5202862" y="1987280"/>
            <a:ext cx="1472262" cy="584775"/>
          </a:xfrm>
          <a:prstGeom prst="rect">
            <a:avLst/>
          </a:prstGeom>
          <a:noFill/>
        </p:spPr>
        <p:txBody>
          <a:bodyPr wrap="none" lIns="91440" tIns="45720" rIns="91440" bIns="45720">
            <a:spAutoFit/>
          </a:bodyPr>
          <a:lstStyle/>
          <a:p>
            <a:pPr algn="ctr"/>
            <a:r>
              <a:rPr lang="es-ES" sz="3200" b="1" dirty="0">
                <a:solidFill>
                  <a:srgbClr val="002060"/>
                </a:solidFill>
              </a:rPr>
              <a:t>ZONA 6</a:t>
            </a:r>
          </a:p>
        </p:txBody>
      </p:sp>
      <p:pic>
        <p:nvPicPr>
          <p:cNvPr id="7" name="Imagen 6">
            <a:extLst>
              <a:ext uri="{FF2B5EF4-FFF2-40B4-BE49-F238E27FC236}">
                <a16:creationId xmlns:a16="http://schemas.microsoft.com/office/drawing/2014/main" id="{D8369543-E949-45E2-AC20-EC0CAE15A3D3}"/>
              </a:ext>
            </a:extLst>
          </p:cNvPr>
          <p:cNvPicPr>
            <a:picLocks noChangeAspect="1"/>
          </p:cNvPicPr>
          <p:nvPr/>
        </p:nvPicPr>
        <p:blipFill>
          <a:blip r:embed="rId4"/>
          <a:stretch>
            <a:fillRect/>
          </a:stretch>
        </p:blipFill>
        <p:spPr>
          <a:xfrm>
            <a:off x="240833" y="2874125"/>
            <a:ext cx="11710333" cy="2854500"/>
          </a:xfrm>
          <a:prstGeom prst="rect">
            <a:avLst/>
          </a:prstGeom>
        </p:spPr>
      </p:pic>
    </p:spTree>
    <p:extLst>
      <p:ext uri="{BB962C8B-B14F-4D97-AF65-F5344CB8AC3E}">
        <p14:creationId xmlns:p14="http://schemas.microsoft.com/office/powerpoint/2010/main" val="24517962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182261AB-6D47-4ED7-9D1A-DD7F6CD2A1CF}"/>
              </a:ext>
            </a:extLst>
          </p:cNvPr>
          <p:cNvSpPr/>
          <p:nvPr/>
        </p:nvSpPr>
        <p:spPr>
          <a:xfrm>
            <a:off x="3733608" y="1187296"/>
            <a:ext cx="4314579" cy="584775"/>
          </a:xfrm>
          <a:prstGeom prst="rect">
            <a:avLst/>
          </a:prstGeom>
          <a:noFill/>
        </p:spPr>
        <p:txBody>
          <a:bodyPr wrap="none" lIns="91440" tIns="45720" rIns="91440" bIns="45720">
            <a:spAutoFit/>
          </a:bodyPr>
          <a:lstStyle/>
          <a:p>
            <a:pPr algn="ctr"/>
            <a:r>
              <a:rPr lang="es-ES" altLang="es-CO" sz="3200" b="1" dirty="0">
                <a:solidFill>
                  <a:srgbClr val="002060"/>
                </a:solidFill>
              </a:rPr>
              <a:t>SOLICITUD PRESENTADA</a:t>
            </a:r>
          </a:p>
        </p:txBody>
      </p:sp>
      <p:sp>
        <p:nvSpPr>
          <p:cNvPr id="12" name="CuadroTexto 11">
            <a:extLst>
              <a:ext uri="{FF2B5EF4-FFF2-40B4-BE49-F238E27FC236}">
                <a16:creationId xmlns:a16="http://schemas.microsoft.com/office/drawing/2014/main" id="{C1A37B2A-2F33-4EFE-8333-6838A174C458}"/>
              </a:ext>
            </a:extLst>
          </p:cNvPr>
          <p:cNvSpPr txBox="1"/>
          <p:nvPr/>
        </p:nvSpPr>
        <p:spPr>
          <a:xfrm>
            <a:off x="1435100" y="2212515"/>
            <a:ext cx="9232900" cy="2800767"/>
          </a:xfrm>
          <a:prstGeom prst="rect">
            <a:avLst/>
          </a:prstGeom>
          <a:noFill/>
        </p:spPr>
        <p:txBody>
          <a:bodyPr wrap="square" rtlCol="0">
            <a:spAutoFit/>
          </a:bodyPr>
          <a:lstStyle/>
          <a:p>
            <a:pPr algn="just"/>
            <a:endParaRPr lang="es-ES" dirty="0"/>
          </a:p>
          <a:p>
            <a:pPr marL="342900" indent="-342900" algn="just">
              <a:buFont typeface="Arial" panose="020B0604020202020204" pitchFamily="34" charset="0"/>
              <a:buChar char="•"/>
            </a:pPr>
            <a:r>
              <a:rPr lang="es-ES" sz="2000" dirty="0"/>
              <a:t>Autorice la adición del contrato 045 de 2019 por un valor de $1.107.200.000</a:t>
            </a:r>
          </a:p>
          <a:p>
            <a:pPr marL="534988" algn="just"/>
            <a:endParaRPr lang="es-ES" sz="2000" dirty="0"/>
          </a:p>
          <a:p>
            <a:pPr marL="342900" indent="-342900" algn="just">
              <a:buFont typeface="Arial" panose="020B0604020202020204" pitchFamily="34" charset="0"/>
              <a:buChar char="•"/>
            </a:pPr>
            <a:r>
              <a:rPr lang="es-ES" sz="2000" dirty="0"/>
              <a:t>Autorice la adición del contrato 068 de 2019 por un valor de $286.000.000</a:t>
            </a:r>
          </a:p>
          <a:p>
            <a:pPr marL="342900" indent="-342900" algn="just">
              <a:buFont typeface="Arial" panose="020B0604020202020204" pitchFamily="34" charset="0"/>
              <a:buChar char="•"/>
            </a:pPr>
            <a:endParaRPr lang="es-ES" sz="2000" dirty="0"/>
          </a:p>
          <a:p>
            <a:pPr marL="342900" indent="-342900" algn="just">
              <a:buFont typeface="Arial" panose="020B0604020202020204" pitchFamily="34" charset="0"/>
              <a:buChar char="•"/>
            </a:pPr>
            <a:r>
              <a:rPr lang="es-ES" sz="2000" dirty="0"/>
              <a:t>Autorice la adición del contrato 069 de 2019 por un valor de $372.000.000</a:t>
            </a:r>
          </a:p>
          <a:p>
            <a:pPr marL="342900" indent="-342900" algn="just">
              <a:buFont typeface="Arial" panose="020B0604020202020204" pitchFamily="34" charset="0"/>
              <a:buChar char="•"/>
            </a:pPr>
            <a:endParaRPr lang="es-ES" sz="2000" dirty="0"/>
          </a:p>
          <a:p>
            <a:pPr marL="342900" indent="-342900" algn="just">
              <a:buFont typeface="Arial" panose="020B0604020202020204" pitchFamily="34" charset="0"/>
              <a:buChar char="•"/>
            </a:pPr>
            <a:endParaRPr lang="es-ES" sz="2000" dirty="0"/>
          </a:p>
          <a:p>
            <a:pPr algn="just"/>
            <a:endParaRPr lang="es-ES" dirty="0"/>
          </a:p>
        </p:txBody>
      </p:sp>
    </p:spTree>
    <p:extLst>
      <p:ext uri="{BB962C8B-B14F-4D97-AF65-F5344CB8AC3E}">
        <p14:creationId xmlns:p14="http://schemas.microsoft.com/office/powerpoint/2010/main" val="40779806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 </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9">
            <a:extLst>
              <a:ext uri="{FF2B5EF4-FFF2-40B4-BE49-F238E27FC236}">
                <a16:creationId xmlns:a16="http://schemas.microsoft.com/office/drawing/2014/main" id="{5603DFF2-A6EE-4C60-8D1E-AD40C8E9C510}"/>
              </a:ext>
            </a:extLst>
          </p:cNvPr>
          <p:cNvSpPr txBox="1"/>
          <p:nvPr/>
        </p:nvSpPr>
        <p:spPr>
          <a:xfrm>
            <a:off x="402114" y="2884381"/>
            <a:ext cx="11387771" cy="1077218"/>
          </a:xfrm>
          <a:prstGeom prst="rect">
            <a:avLst/>
          </a:prstGeom>
          <a:noFill/>
        </p:spPr>
        <p:txBody>
          <a:bodyPr wrap="square" rtlCol="0">
            <a:spAutoFit/>
          </a:bodyPr>
          <a:lstStyle/>
          <a:p>
            <a:pPr algn="ctr"/>
            <a:r>
              <a:rPr lang="es-CO" sz="3200" b="1" dirty="0">
                <a:solidFill>
                  <a:srgbClr val="002060"/>
                </a:solidFill>
              </a:rPr>
              <a:t>MODIFICACIÓN CONTRATOS ALMACENAMIENTO PARA DILIGENCIAS PROYECTOS ESPECIALES </a:t>
            </a:r>
          </a:p>
        </p:txBody>
      </p:sp>
      <p:pic>
        <p:nvPicPr>
          <p:cNvPr id="6" name="Imagen 5">
            <a:extLst>
              <a:ext uri="{FF2B5EF4-FFF2-40B4-BE49-F238E27FC236}">
                <a16:creationId xmlns:a16="http://schemas.microsoft.com/office/drawing/2014/main" id="{34C6FD54-20AF-42C6-8767-1899EFF3105F}"/>
              </a:ext>
            </a:extLst>
          </p:cNvPr>
          <p:cNvPicPr>
            <a:picLocks noChangeAspect="1"/>
          </p:cNvPicPr>
          <p:nvPr/>
        </p:nvPicPr>
        <p:blipFill>
          <a:blip r:embed="rId4"/>
          <a:stretch>
            <a:fillRect/>
          </a:stretch>
        </p:blipFill>
        <p:spPr>
          <a:xfrm>
            <a:off x="7624689" y="4016782"/>
            <a:ext cx="2774342" cy="371369"/>
          </a:xfrm>
          <a:prstGeom prst="rect">
            <a:avLst/>
          </a:prstGeom>
        </p:spPr>
      </p:pic>
      <p:pic>
        <p:nvPicPr>
          <p:cNvPr id="7" name="Imagen 6">
            <a:extLst>
              <a:ext uri="{FF2B5EF4-FFF2-40B4-BE49-F238E27FC236}">
                <a16:creationId xmlns:a16="http://schemas.microsoft.com/office/drawing/2014/main" id="{AF87382F-A9C0-45E6-A5AB-5DF3B442D785}"/>
              </a:ext>
            </a:extLst>
          </p:cNvPr>
          <p:cNvPicPr>
            <a:picLocks noChangeAspect="1"/>
          </p:cNvPicPr>
          <p:nvPr/>
        </p:nvPicPr>
        <p:blipFill>
          <a:blip r:embed="rId4"/>
          <a:stretch>
            <a:fillRect/>
          </a:stretch>
        </p:blipFill>
        <p:spPr>
          <a:xfrm>
            <a:off x="1777094" y="4487656"/>
            <a:ext cx="2419350" cy="323850"/>
          </a:xfrm>
          <a:prstGeom prst="rect">
            <a:avLst/>
          </a:prstGeom>
        </p:spPr>
      </p:pic>
    </p:spTree>
    <p:extLst>
      <p:ext uri="{BB962C8B-B14F-4D97-AF65-F5344CB8AC3E}">
        <p14:creationId xmlns:p14="http://schemas.microsoft.com/office/powerpoint/2010/main" val="32280808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182261AB-6D47-4ED7-9D1A-DD7F6CD2A1CF}"/>
              </a:ext>
            </a:extLst>
          </p:cNvPr>
          <p:cNvSpPr/>
          <p:nvPr/>
        </p:nvSpPr>
        <p:spPr>
          <a:xfrm>
            <a:off x="3129803" y="1058491"/>
            <a:ext cx="5919762" cy="584775"/>
          </a:xfrm>
          <a:prstGeom prst="rect">
            <a:avLst/>
          </a:prstGeom>
          <a:noFill/>
        </p:spPr>
        <p:txBody>
          <a:bodyPr wrap="none" lIns="91440" tIns="45720" rIns="91440" bIns="45720">
            <a:spAutoFit/>
          </a:bodyPr>
          <a:lstStyle/>
          <a:p>
            <a:pPr algn="ctr"/>
            <a:r>
              <a:rPr lang="es-ES" altLang="es-CO" sz="3200" b="1" dirty="0">
                <a:solidFill>
                  <a:srgbClr val="002060"/>
                </a:solidFill>
              </a:rPr>
              <a:t>NECESIDAD DE LA MODIFICACIÓN</a:t>
            </a:r>
          </a:p>
        </p:txBody>
      </p:sp>
      <p:sp>
        <p:nvSpPr>
          <p:cNvPr id="12" name="CuadroTexto 11">
            <a:extLst>
              <a:ext uri="{FF2B5EF4-FFF2-40B4-BE49-F238E27FC236}">
                <a16:creationId xmlns:a16="http://schemas.microsoft.com/office/drawing/2014/main" id="{C1A37B2A-2F33-4EFE-8333-6838A174C458}"/>
              </a:ext>
            </a:extLst>
          </p:cNvPr>
          <p:cNvSpPr txBox="1"/>
          <p:nvPr/>
        </p:nvSpPr>
        <p:spPr>
          <a:xfrm>
            <a:off x="497096" y="2219972"/>
            <a:ext cx="10915926" cy="3447098"/>
          </a:xfrm>
          <a:prstGeom prst="rect">
            <a:avLst/>
          </a:prstGeom>
          <a:noFill/>
        </p:spPr>
        <p:txBody>
          <a:bodyPr wrap="square" rtlCol="0">
            <a:spAutoFit/>
          </a:bodyPr>
          <a:lstStyle/>
          <a:p>
            <a:pPr algn="just"/>
            <a:r>
              <a:rPr lang="es-ES" sz="2000" dirty="0"/>
              <a:t>Atendiendo al plazo establecido en el Decreto 205 de 2020 para la entrega voluntaria de bienes de las FARC, en el marco de lo previsto en el DL 903 de 2017, el cual posiblemente será prorrogado hasta diciembre 31 del presente año, se requiere contar con disponibilidad de almacenamiento y transporte de los bienes muebles y enseres y medios de transporte que señale dicha organización.</a:t>
            </a:r>
          </a:p>
          <a:p>
            <a:pPr algn="just"/>
            <a:endParaRPr lang="es-ES" sz="2000" dirty="0"/>
          </a:p>
          <a:p>
            <a:pPr algn="just"/>
            <a:r>
              <a:rPr lang="es-ES" sz="2000" dirty="0"/>
              <a:t>A la fecha FARC no ha confirmado el número de bienes y ubicación física de esos bienes para establecer los metros cuadrados requeridos de almacenamiento, ni la logística para su recepción, por lo que en caso de recibirse información sobre los mismos SAE debe contar con un operador logístico que preste estos servicios.</a:t>
            </a:r>
          </a:p>
          <a:p>
            <a:pPr marL="342900" indent="-342900" algn="just">
              <a:buFont typeface="Arial" panose="020B0604020202020204" pitchFamily="34" charset="0"/>
              <a:buChar char="•"/>
            </a:pPr>
            <a:endParaRPr lang="es-ES" sz="2000" dirty="0"/>
          </a:p>
          <a:p>
            <a:pPr algn="just"/>
            <a:endParaRPr lang="es-ES" dirty="0"/>
          </a:p>
        </p:txBody>
      </p:sp>
    </p:spTree>
    <p:extLst>
      <p:ext uri="{BB962C8B-B14F-4D97-AF65-F5344CB8AC3E}">
        <p14:creationId xmlns:p14="http://schemas.microsoft.com/office/powerpoint/2010/main" val="6955249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n 22">
            <a:extLst>
              <a:ext uri="{FF2B5EF4-FFF2-40B4-BE49-F238E27FC236}">
                <a16:creationId xmlns:a16="http://schemas.microsoft.com/office/drawing/2014/main" id="{8EC52747-25AD-4F71-B20D-8264E289E0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25" name="Imagen 24">
            <a:extLst>
              <a:ext uri="{FF2B5EF4-FFF2-40B4-BE49-F238E27FC236}">
                <a16:creationId xmlns:a16="http://schemas.microsoft.com/office/drawing/2014/main" id="{28BBAE7E-4A6A-43FF-BC15-6B742BB9FA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9" name="Rectángulo 28">
            <a:extLst>
              <a:ext uri="{FF2B5EF4-FFF2-40B4-BE49-F238E27FC236}">
                <a16:creationId xmlns:a16="http://schemas.microsoft.com/office/drawing/2014/main" id="{656771E3-AD6F-4C89-8BDF-BCE04A7AFEE4}"/>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30" name="CuadroTexto 29">
            <a:extLst>
              <a:ext uri="{FF2B5EF4-FFF2-40B4-BE49-F238E27FC236}">
                <a16:creationId xmlns:a16="http://schemas.microsoft.com/office/drawing/2014/main" id="{C0F9B9E4-7A29-4B43-8854-713391A65E1C}"/>
              </a:ext>
            </a:extLst>
          </p:cNvPr>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p:txBody>
      </p:sp>
      <p:graphicFrame>
        <p:nvGraphicFramePr>
          <p:cNvPr id="3" name="Tabla 2"/>
          <p:cNvGraphicFramePr>
            <a:graphicFrameLocks noGrp="1"/>
          </p:cNvGraphicFramePr>
          <p:nvPr/>
        </p:nvGraphicFramePr>
        <p:xfrm>
          <a:off x="552893" y="1168706"/>
          <a:ext cx="4346910" cy="3514416"/>
        </p:xfrm>
        <a:graphic>
          <a:graphicData uri="http://schemas.openxmlformats.org/drawingml/2006/table">
            <a:tbl>
              <a:tblPr/>
              <a:tblGrid>
                <a:gridCol w="2644880">
                  <a:extLst>
                    <a:ext uri="{9D8B030D-6E8A-4147-A177-3AD203B41FA5}">
                      <a16:colId xmlns:a16="http://schemas.microsoft.com/office/drawing/2014/main" val="20000"/>
                    </a:ext>
                  </a:extLst>
                </a:gridCol>
                <a:gridCol w="1702030">
                  <a:extLst>
                    <a:ext uri="{9D8B030D-6E8A-4147-A177-3AD203B41FA5}">
                      <a16:colId xmlns:a16="http://schemas.microsoft.com/office/drawing/2014/main" val="20001"/>
                    </a:ext>
                  </a:extLst>
                </a:gridCol>
              </a:tblGrid>
              <a:tr h="314724">
                <a:tc gridSpan="2">
                  <a:txBody>
                    <a:bodyPr/>
                    <a:lstStyle/>
                    <a:p>
                      <a:pPr algn="ctr" fontAlgn="b"/>
                      <a:r>
                        <a:rPr lang="es-CO" sz="1400" b="1" i="0" u="none" strike="noStrike" dirty="0">
                          <a:solidFill>
                            <a:srgbClr val="FFFFFF"/>
                          </a:solidFill>
                          <a:effectLst/>
                          <a:latin typeface="Calibri" panose="020F0502020204030204" pitchFamily="34" charset="0"/>
                        </a:rPr>
                        <a:t>MUEBLES Y ENSERES</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tc hMerge="1">
                  <a:txBody>
                    <a:bodyPr/>
                    <a:lstStyle/>
                    <a:p>
                      <a:endParaRPr lang="es-CO"/>
                    </a:p>
                  </a:txBody>
                  <a:tcPr/>
                </a:tc>
                <a:extLst>
                  <a:ext uri="{0D108BD9-81ED-4DB2-BD59-A6C34878D82A}">
                    <a16:rowId xmlns:a16="http://schemas.microsoft.com/office/drawing/2014/main" val="10000"/>
                  </a:ext>
                </a:extLst>
              </a:tr>
              <a:tr h="314724">
                <a:tc>
                  <a:txBody>
                    <a:bodyPr/>
                    <a:lstStyle/>
                    <a:p>
                      <a:pPr algn="ctr" fontAlgn="ctr"/>
                      <a:r>
                        <a:rPr lang="es-CO" sz="1400" b="1" i="0" u="none" strike="noStrike" dirty="0">
                          <a:solidFill>
                            <a:srgbClr val="FFFFFF"/>
                          </a:solidFill>
                          <a:effectLst/>
                          <a:latin typeface="Calibri" panose="020F0502020204030204" pitchFamily="34" charset="0"/>
                        </a:rPr>
                        <a:t>DEPARTAMENTO</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tc>
                  <a:txBody>
                    <a:bodyPr/>
                    <a:lstStyle/>
                    <a:p>
                      <a:pPr algn="ctr" fontAlgn="ctr"/>
                      <a:r>
                        <a:rPr lang="es-CO" sz="1400" b="1" i="0" u="none" strike="noStrike" dirty="0">
                          <a:solidFill>
                            <a:srgbClr val="FFFFFF"/>
                          </a:solidFill>
                          <a:effectLst/>
                          <a:latin typeface="Calibri" panose="020F0502020204030204" pitchFamily="34" charset="0"/>
                        </a:rPr>
                        <a:t>CANTIDAD</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extLst>
                  <a:ext uri="{0D108BD9-81ED-4DB2-BD59-A6C34878D82A}">
                    <a16:rowId xmlns:a16="http://schemas.microsoft.com/office/drawing/2014/main" val="10001"/>
                  </a:ext>
                </a:extLst>
              </a:tr>
              <a:tr h="314724">
                <a:tc>
                  <a:txBody>
                    <a:bodyPr/>
                    <a:lstStyle/>
                    <a:p>
                      <a:pPr algn="ctr" fontAlgn="ctr"/>
                      <a:r>
                        <a:rPr lang="es-CO" sz="1400" b="0" i="0" u="none" strike="noStrike" dirty="0">
                          <a:solidFill>
                            <a:srgbClr val="000000"/>
                          </a:solidFill>
                          <a:effectLst/>
                          <a:latin typeface="Calibri" panose="020F0502020204030204" pitchFamily="34" charset="0"/>
                        </a:rPr>
                        <a:t>ANTIOQUIA</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Calibri" panose="020F0502020204030204" pitchFamily="34" charset="0"/>
                        </a:rPr>
                        <a:t>314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27837">
                <a:tc>
                  <a:txBody>
                    <a:bodyPr/>
                    <a:lstStyle/>
                    <a:p>
                      <a:pPr algn="ctr" fontAlgn="ctr"/>
                      <a:r>
                        <a:rPr lang="es-CO" sz="1400" b="0" i="0" u="none" strike="noStrike" dirty="0">
                          <a:solidFill>
                            <a:srgbClr val="000000"/>
                          </a:solidFill>
                          <a:effectLst/>
                          <a:latin typeface="Calibri" panose="020F0502020204030204" pitchFamily="34" charset="0"/>
                        </a:rPr>
                        <a:t>CAUCA</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Calibri" panose="020F0502020204030204" pitchFamily="34" charset="0"/>
                        </a:rPr>
                        <a:t>242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14724">
                <a:tc>
                  <a:txBody>
                    <a:bodyPr/>
                    <a:lstStyle/>
                    <a:p>
                      <a:pPr algn="ctr" fontAlgn="ctr"/>
                      <a:r>
                        <a:rPr lang="es-CO" sz="1400" b="0" i="0" u="none" strike="noStrike" dirty="0">
                          <a:solidFill>
                            <a:srgbClr val="000000"/>
                          </a:solidFill>
                          <a:effectLst/>
                          <a:latin typeface="Calibri" panose="020F0502020204030204" pitchFamily="34" charset="0"/>
                        </a:rPr>
                        <a:t>HUILA</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Calibri" panose="020F0502020204030204" pitchFamily="34" charset="0"/>
                        </a:rPr>
                        <a:t>15</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27837">
                <a:tc>
                  <a:txBody>
                    <a:bodyPr/>
                    <a:lstStyle/>
                    <a:p>
                      <a:pPr algn="ctr" fontAlgn="ctr"/>
                      <a:r>
                        <a:rPr lang="es-CO" sz="1400" b="0" i="0" u="none" strike="noStrike" dirty="0">
                          <a:solidFill>
                            <a:srgbClr val="000000"/>
                          </a:solidFill>
                          <a:effectLst/>
                          <a:latin typeface="Calibri" panose="020F0502020204030204" pitchFamily="34" charset="0"/>
                        </a:rPr>
                        <a:t>LA GUAJIRA</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Calibri" panose="020F0502020204030204" pitchFamily="34" charset="0"/>
                        </a:rPr>
                        <a:t>139</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14724">
                <a:tc>
                  <a:txBody>
                    <a:bodyPr/>
                    <a:lstStyle/>
                    <a:p>
                      <a:pPr algn="ctr" fontAlgn="ctr"/>
                      <a:r>
                        <a:rPr lang="es-CO" sz="1400" b="0" i="0" u="none" strike="noStrike" dirty="0">
                          <a:solidFill>
                            <a:srgbClr val="000000"/>
                          </a:solidFill>
                          <a:effectLst/>
                          <a:latin typeface="Calibri" panose="020F0502020204030204" pitchFamily="34" charset="0"/>
                        </a:rPr>
                        <a:t>META</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Calibri" panose="020F0502020204030204" pitchFamily="34" charset="0"/>
                        </a:rPr>
                        <a:t>867</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14724">
                <a:tc>
                  <a:txBody>
                    <a:bodyPr/>
                    <a:lstStyle/>
                    <a:p>
                      <a:pPr algn="ctr" fontAlgn="ctr"/>
                      <a:r>
                        <a:rPr lang="es-CO" sz="1400" b="0" i="0" u="none" strike="noStrike" dirty="0">
                          <a:solidFill>
                            <a:srgbClr val="000000"/>
                          </a:solidFill>
                          <a:effectLst/>
                          <a:latin typeface="Calibri" panose="020F0502020204030204" pitchFamily="34" charset="0"/>
                        </a:rPr>
                        <a:t>NARIÑO</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Calibri" panose="020F0502020204030204" pitchFamily="34" charset="0"/>
                        </a:rPr>
                        <a:t>25.052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14724">
                <a:tc>
                  <a:txBody>
                    <a:bodyPr/>
                    <a:lstStyle/>
                    <a:p>
                      <a:pPr algn="ctr" fontAlgn="ctr"/>
                      <a:r>
                        <a:rPr lang="es-CO" sz="1400" b="0" i="0" u="none" strike="noStrike" dirty="0">
                          <a:solidFill>
                            <a:srgbClr val="000000"/>
                          </a:solidFill>
                          <a:effectLst/>
                          <a:latin typeface="Calibri" panose="020F0502020204030204" pitchFamily="34" charset="0"/>
                        </a:rPr>
                        <a:t>NORTE DE SANTANDER</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Calibri" panose="020F0502020204030204" pitchFamily="34" charset="0"/>
                        </a:rPr>
                        <a:t>334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27837">
                <a:tc>
                  <a:txBody>
                    <a:bodyPr/>
                    <a:lstStyle/>
                    <a:p>
                      <a:pPr algn="ctr" fontAlgn="ctr"/>
                      <a:r>
                        <a:rPr lang="es-CO" sz="1400" b="0" i="0" u="none" strike="noStrike" dirty="0">
                          <a:solidFill>
                            <a:srgbClr val="000000"/>
                          </a:solidFill>
                          <a:effectLst/>
                          <a:latin typeface="Calibri" panose="020F0502020204030204" pitchFamily="34" charset="0"/>
                        </a:rPr>
                        <a:t>PUTUMAYO</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Calibri" panose="020F0502020204030204" pitchFamily="34" charset="0"/>
                        </a:rPr>
                        <a:t>25</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27837">
                <a:tc>
                  <a:txBody>
                    <a:bodyPr/>
                    <a:lstStyle/>
                    <a:p>
                      <a:pPr algn="ctr" fontAlgn="ctr"/>
                      <a:r>
                        <a:rPr lang="es-CO" sz="1400" b="1" i="0" u="none" strike="noStrike" dirty="0">
                          <a:solidFill>
                            <a:srgbClr val="000000"/>
                          </a:solidFill>
                          <a:effectLst/>
                          <a:latin typeface="Calibri" panose="020F0502020204030204" pitchFamily="34" charset="0"/>
                        </a:rPr>
                        <a:t>SIN DATO</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CO" sz="1400" b="1" i="0" u="none" strike="noStrike" dirty="0">
                          <a:solidFill>
                            <a:srgbClr val="000000"/>
                          </a:solidFill>
                          <a:effectLst/>
                          <a:latin typeface="Calibri" panose="020F0502020204030204" pitchFamily="34" charset="0"/>
                        </a:rPr>
                        <a:t>8.348</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bl>
          </a:graphicData>
        </a:graphic>
      </p:graphicFrame>
      <p:graphicFrame>
        <p:nvGraphicFramePr>
          <p:cNvPr id="5" name="Tabla 4"/>
          <p:cNvGraphicFramePr>
            <a:graphicFrameLocks noGrp="1"/>
          </p:cNvGraphicFramePr>
          <p:nvPr/>
        </p:nvGraphicFramePr>
        <p:xfrm>
          <a:off x="5476336" y="2312756"/>
          <a:ext cx="3077113" cy="1748050"/>
        </p:xfrm>
        <a:graphic>
          <a:graphicData uri="http://schemas.openxmlformats.org/drawingml/2006/table">
            <a:tbl>
              <a:tblPr/>
              <a:tblGrid>
                <a:gridCol w="1761276">
                  <a:extLst>
                    <a:ext uri="{9D8B030D-6E8A-4147-A177-3AD203B41FA5}">
                      <a16:colId xmlns:a16="http://schemas.microsoft.com/office/drawing/2014/main" val="20000"/>
                    </a:ext>
                  </a:extLst>
                </a:gridCol>
                <a:gridCol w="1315837">
                  <a:extLst>
                    <a:ext uri="{9D8B030D-6E8A-4147-A177-3AD203B41FA5}">
                      <a16:colId xmlns:a16="http://schemas.microsoft.com/office/drawing/2014/main" val="20001"/>
                    </a:ext>
                  </a:extLst>
                </a:gridCol>
              </a:tblGrid>
              <a:tr h="336654">
                <a:tc gridSpan="2">
                  <a:txBody>
                    <a:bodyPr/>
                    <a:lstStyle/>
                    <a:p>
                      <a:pPr algn="ctr" fontAlgn="b"/>
                      <a:r>
                        <a:rPr lang="es-CO" sz="1400" b="1" i="0" u="none" strike="noStrike" dirty="0">
                          <a:solidFill>
                            <a:srgbClr val="FFFFFF"/>
                          </a:solidFill>
                          <a:effectLst/>
                          <a:latin typeface="Calibri" panose="020F0502020204030204" pitchFamily="34" charset="0"/>
                        </a:rPr>
                        <a:t>SIN DATO - 8.348 unidades</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tc hMerge="1">
                  <a:txBody>
                    <a:bodyPr/>
                    <a:lstStyle/>
                    <a:p>
                      <a:endParaRPr lang="es-CO"/>
                    </a:p>
                  </a:txBody>
                  <a:tcPr/>
                </a:tc>
                <a:extLst>
                  <a:ext uri="{0D108BD9-81ED-4DB2-BD59-A6C34878D82A}">
                    <a16:rowId xmlns:a16="http://schemas.microsoft.com/office/drawing/2014/main" val="10000"/>
                  </a:ext>
                </a:extLst>
              </a:tr>
              <a:tr h="336654">
                <a:tc>
                  <a:txBody>
                    <a:bodyPr/>
                    <a:lstStyle/>
                    <a:p>
                      <a:pPr algn="ctr" fontAlgn="b"/>
                      <a:r>
                        <a:rPr lang="es-CO" sz="1400" b="1" i="0" u="none" strike="noStrike" dirty="0">
                          <a:solidFill>
                            <a:srgbClr val="FFFFFF"/>
                          </a:solidFill>
                          <a:effectLst/>
                          <a:latin typeface="Calibri" panose="020F0502020204030204" pitchFamily="34" charset="0"/>
                        </a:rPr>
                        <a:t>BLOQUE</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tc>
                  <a:txBody>
                    <a:bodyPr/>
                    <a:lstStyle/>
                    <a:p>
                      <a:pPr algn="ctr" fontAlgn="ctr"/>
                      <a:r>
                        <a:rPr lang="es-CO" sz="1400" b="1" i="0" u="none" strike="noStrike" dirty="0">
                          <a:solidFill>
                            <a:srgbClr val="FFFFFF"/>
                          </a:solidFill>
                          <a:effectLst/>
                          <a:latin typeface="Calibri" panose="020F0502020204030204" pitchFamily="34" charset="0"/>
                        </a:rPr>
                        <a:t>CANTIDAD</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extLst>
                  <a:ext uri="{0D108BD9-81ED-4DB2-BD59-A6C34878D82A}">
                    <a16:rowId xmlns:a16="http://schemas.microsoft.com/office/drawing/2014/main" val="10001"/>
                  </a:ext>
                </a:extLst>
              </a:tr>
              <a:tr h="350681">
                <a:tc>
                  <a:txBody>
                    <a:bodyPr/>
                    <a:lstStyle/>
                    <a:p>
                      <a:pPr algn="ctr" fontAlgn="b"/>
                      <a:r>
                        <a:rPr lang="es-CO" sz="1200" b="0" i="0" u="none" strike="noStrike" dirty="0">
                          <a:solidFill>
                            <a:srgbClr val="000000"/>
                          </a:solidFill>
                          <a:effectLst/>
                          <a:latin typeface="Calibri" panose="020F0502020204030204" pitchFamily="34" charset="0"/>
                        </a:rPr>
                        <a:t>BOCAC</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200" b="0" i="0" u="none" strike="noStrike" dirty="0">
                          <a:solidFill>
                            <a:srgbClr val="000000"/>
                          </a:solidFill>
                          <a:effectLst/>
                          <a:latin typeface="Calibri" panose="020F0502020204030204" pitchFamily="34" charset="0"/>
                        </a:rPr>
                        <a:t>8.342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36654">
                <a:tc>
                  <a:txBody>
                    <a:bodyPr/>
                    <a:lstStyle/>
                    <a:p>
                      <a:pPr algn="ctr" fontAlgn="b"/>
                      <a:r>
                        <a:rPr lang="es-CO" sz="1200" b="0" i="0" u="none" strike="noStrike" dirty="0">
                          <a:solidFill>
                            <a:srgbClr val="000000"/>
                          </a:solidFill>
                          <a:effectLst/>
                          <a:latin typeface="Calibri" panose="020F0502020204030204" pitchFamily="34" charset="0"/>
                        </a:rPr>
                        <a:t>ORIENTAL O JORGE BRICEÑO</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200" b="0" i="0" u="none" strike="noStrike" dirty="0">
                          <a:solidFill>
                            <a:srgbClr val="000000"/>
                          </a:solidFill>
                          <a:effectLst/>
                          <a:latin typeface="Calibri" panose="020F0502020204030204" pitchFamily="34" charset="0"/>
                        </a:rPr>
                        <a:t>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50681">
                <a:tc>
                  <a:txBody>
                    <a:bodyPr/>
                    <a:lstStyle/>
                    <a:p>
                      <a:pPr algn="ctr" fontAlgn="b"/>
                      <a:r>
                        <a:rPr lang="es-CO" sz="1200" b="0" i="0" u="none" strike="noStrike" dirty="0">
                          <a:solidFill>
                            <a:srgbClr val="000000"/>
                          </a:solidFill>
                          <a:effectLst/>
                          <a:latin typeface="Calibri" panose="020F0502020204030204" pitchFamily="34" charset="0"/>
                        </a:rPr>
                        <a:t>SUR</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CO" sz="1200" b="0" i="0" u="none" strike="noStrike" dirty="0">
                          <a:solidFill>
                            <a:srgbClr val="000000"/>
                          </a:solidFill>
                          <a:effectLst/>
                          <a:latin typeface="Calibri" panose="020F0502020204030204" pitchFamily="34" charset="0"/>
                        </a:rPr>
                        <a:t>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graphicFrame>
        <p:nvGraphicFramePr>
          <p:cNvPr id="6" name="Tabla 5"/>
          <p:cNvGraphicFramePr>
            <a:graphicFrameLocks noGrp="1"/>
          </p:cNvGraphicFramePr>
          <p:nvPr/>
        </p:nvGraphicFramePr>
        <p:xfrm>
          <a:off x="9365689" y="1322533"/>
          <a:ext cx="2637264" cy="3728496"/>
        </p:xfrm>
        <a:graphic>
          <a:graphicData uri="http://schemas.openxmlformats.org/drawingml/2006/table">
            <a:tbl>
              <a:tblPr/>
              <a:tblGrid>
                <a:gridCol w="918598">
                  <a:extLst>
                    <a:ext uri="{9D8B030D-6E8A-4147-A177-3AD203B41FA5}">
                      <a16:colId xmlns:a16="http://schemas.microsoft.com/office/drawing/2014/main" val="20000"/>
                    </a:ext>
                  </a:extLst>
                </a:gridCol>
                <a:gridCol w="1718666">
                  <a:extLst>
                    <a:ext uri="{9D8B030D-6E8A-4147-A177-3AD203B41FA5}">
                      <a16:colId xmlns:a16="http://schemas.microsoft.com/office/drawing/2014/main" val="20001"/>
                    </a:ext>
                  </a:extLst>
                </a:gridCol>
              </a:tblGrid>
              <a:tr h="207600">
                <a:tc rowSpan="4">
                  <a:txBody>
                    <a:bodyPr/>
                    <a:lstStyle/>
                    <a:p>
                      <a:pPr algn="ctr" fontAlgn="ctr"/>
                      <a:r>
                        <a:rPr lang="es-CO" sz="1200" b="1" i="0" u="none" strike="noStrike" dirty="0">
                          <a:solidFill>
                            <a:srgbClr val="FFFFFF"/>
                          </a:solidFill>
                          <a:effectLst/>
                          <a:latin typeface="Calibri" panose="020F0502020204030204" pitchFamily="34" charset="0"/>
                        </a:rPr>
                        <a:t>BOCAC</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03764"/>
                    </a:solidFill>
                  </a:tcPr>
                </a:tc>
                <a:tc>
                  <a:txBody>
                    <a:bodyPr/>
                    <a:lstStyle/>
                    <a:p>
                      <a:pPr algn="l" fontAlgn="b"/>
                      <a:r>
                        <a:rPr lang="es-CO" sz="1200" b="0" i="0" u="none" strike="noStrike" dirty="0">
                          <a:solidFill>
                            <a:srgbClr val="000000"/>
                          </a:solidFill>
                          <a:effectLst/>
                          <a:latin typeface="Calibri" panose="020F0502020204030204" pitchFamily="34" charset="0"/>
                        </a:rPr>
                        <a:t>CAUCA</a:t>
                      </a:r>
                    </a:p>
                  </a:txBody>
                  <a:tcPr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0000"/>
                  </a:ext>
                </a:extLst>
              </a:tr>
              <a:tr h="207600">
                <a:tc vMerge="1">
                  <a:txBody>
                    <a:bodyPr/>
                    <a:lstStyle/>
                    <a:p>
                      <a:endParaRPr lang="es-CO"/>
                    </a:p>
                  </a:txBody>
                  <a:tcPr/>
                </a:tc>
                <a:tc>
                  <a:txBody>
                    <a:bodyPr/>
                    <a:lstStyle/>
                    <a:p>
                      <a:pPr algn="l" fontAlgn="b"/>
                      <a:r>
                        <a:rPr lang="es-CO" sz="1200" b="0" i="0" u="none" strike="noStrike" dirty="0">
                          <a:solidFill>
                            <a:srgbClr val="000000"/>
                          </a:solidFill>
                          <a:effectLst/>
                          <a:latin typeface="Calibri" panose="020F0502020204030204" pitchFamily="34" charset="0"/>
                        </a:rPr>
                        <a:t>HUILA</a:t>
                      </a:r>
                    </a:p>
                  </a:txBody>
                  <a:tcPr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0001"/>
                  </a:ext>
                </a:extLst>
              </a:tr>
              <a:tr h="207600">
                <a:tc vMerge="1">
                  <a:txBody>
                    <a:bodyPr/>
                    <a:lstStyle/>
                    <a:p>
                      <a:endParaRPr lang="es-CO"/>
                    </a:p>
                  </a:txBody>
                  <a:tcPr/>
                </a:tc>
                <a:tc>
                  <a:txBody>
                    <a:bodyPr/>
                    <a:lstStyle/>
                    <a:p>
                      <a:pPr algn="l" fontAlgn="b"/>
                      <a:r>
                        <a:rPr lang="es-CO" sz="1200" b="0" i="0" u="none" strike="noStrike" dirty="0">
                          <a:solidFill>
                            <a:srgbClr val="000000"/>
                          </a:solidFill>
                          <a:effectLst/>
                          <a:latin typeface="Calibri" panose="020F0502020204030204" pitchFamily="34" charset="0"/>
                        </a:rPr>
                        <a:t>NARIÑO</a:t>
                      </a:r>
                    </a:p>
                  </a:txBody>
                  <a:tcPr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0002"/>
                  </a:ext>
                </a:extLst>
              </a:tr>
              <a:tr h="207600">
                <a:tc vMerge="1">
                  <a:txBody>
                    <a:bodyPr/>
                    <a:lstStyle/>
                    <a:p>
                      <a:endParaRPr lang="es-CO"/>
                    </a:p>
                  </a:txBody>
                  <a:tcPr/>
                </a:tc>
                <a:tc>
                  <a:txBody>
                    <a:bodyPr/>
                    <a:lstStyle/>
                    <a:p>
                      <a:pPr algn="l" fontAlgn="b"/>
                      <a:r>
                        <a:rPr lang="es-CO" sz="1200" b="0" i="0" u="none" strike="noStrike" dirty="0">
                          <a:solidFill>
                            <a:srgbClr val="000000"/>
                          </a:solidFill>
                          <a:effectLst/>
                          <a:latin typeface="Calibri" panose="020F0502020204030204" pitchFamily="34" charset="0"/>
                        </a:rPr>
                        <a:t>VALLE DEL CAUCA</a:t>
                      </a:r>
                    </a:p>
                  </a:txBody>
                  <a:tcPr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0003"/>
                  </a:ext>
                </a:extLst>
              </a:tr>
              <a:tr h="207600">
                <a:tc rowSpan="9">
                  <a:txBody>
                    <a:bodyPr/>
                    <a:lstStyle/>
                    <a:p>
                      <a:pPr algn="ctr" fontAlgn="ctr"/>
                      <a:r>
                        <a:rPr lang="es-CO" sz="1200" b="1" i="0" u="none" strike="noStrike" dirty="0">
                          <a:solidFill>
                            <a:srgbClr val="FFFFFF"/>
                          </a:solidFill>
                          <a:effectLst/>
                          <a:latin typeface="Calibri" panose="020F0502020204030204" pitchFamily="34" charset="0"/>
                        </a:rPr>
                        <a:t>ORIENTAL</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algn="l" fontAlgn="b"/>
                      <a:r>
                        <a:rPr lang="es-CO" sz="1200" b="0" i="0" u="none" strike="noStrike" dirty="0">
                          <a:solidFill>
                            <a:srgbClr val="000000"/>
                          </a:solidFill>
                          <a:effectLst/>
                          <a:latin typeface="Calibri" panose="020F0502020204030204" pitchFamily="34" charset="0"/>
                        </a:rPr>
                        <a:t>ARAUCA</a:t>
                      </a:r>
                    </a:p>
                  </a:txBody>
                  <a:tcPr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07600">
                <a:tc vMerge="1">
                  <a:txBody>
                    <a:bodyPr/>
                    <a:lstStyle/>
                    <a:p>
                      <a:endParaRPr lang="es-CO"/>
                    </a:p>
                  </a:txBody>
                  <a:tcPr/>
                </a:tc>
                <a:tc>
                  <a:txBody>
                    <a:bodyPr/>
                    <a:lstStyle/>
                    <a:p>
                      <a:pPr algn="l" fontAlgn="b"/>
                      <a:r>
                        <a:rPr lang="es-CO" sz="1200" b="0" i="0" u="none" strike="noStrike" dirty="0">
                          <a:solidFill>
                            <a:srgbClr val="000000"/>
                          </a:solidFill>
                          <a:effectLst/>
                          <a:latin typeface="Calibri" panose="020F0502020204030204" pitchFamily="34" charset="0"/>
                        </a:rPr>
                        <a:t>CAQUETA</a:t>
                      </a:r>
                    </a:p>
                  </a:txBody>
                  <a:tcPr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07600">
                <a:tc vMerge="1">
                  <a:txBody>
                    <a:bodyPr/>
                    <a:lstStyle/>
                    <a:p>
                      <a:endParaRPr lang="es-CO"/>
                    </a:p>
                  </a:txBody>
                  <a:tcPr/>
                </a:tc>
                <a:tc>
                  <a:txBody>
                    <a:bodyPr/>
                    <a:lstStyle/>
                    <a:p>
                      <a:pPr algn="l" fontAlgn="b"/>
                      <a:r>
                        <a:rPr lang="es-CO" sz="1200" b="0" i="0" u="none" strike="noStrike" dirty="0">
                          <a:solidFill>
                            <a:srgbClr val="000000"/>
                          </a:solidFill>
                          <a:effectLst/>
                          <a:latin typeface="Calibri" panose="020F0502020204030204" pitchFamily="34" charset="0"/>
                        </a:rPr>
                        <a:t>CASANARE</a:t>
                      </a:r>
                    </a:p>
                  </a:txBody>
                  <a:tcPr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207600">
                <a:tc vMerge="1">
                  <a:txBody>
                    <a:bodyPr/>
                    <a:lstStyle/>
                    <a:p>
                      <a:endParaRPr lang="es-CO"/>
                    </a:p>
                  </a:txBody>
                  <a:tcPr/>
                </a:tc>
                <a:tc>
                  <a:txBody>
                    <a:bodyPr/>
                    <a:lstStyle/>
                    <a:p>
                      <a:pPr algn="l" fontAlgn="b"/>
                      <a:r>
                        <a:rPr lang="es-CO" sz="1200" b="0" i="0" u="none" strike="noStrike" dirty="0">
                          <a:solidFill>
                            <a:srgbClr val="000000"/>
                          </a:solidFill>
                          <a:effectLst/>
                          <a:latin typeface="Calibri" panose="020F0502020204030204" pitchFamily="34" charset="0"/>
                        </a:rPr>
                        <a:t>CUNDINAMARCA</a:t>
                      </a:r>
                    </a:p>
                  </a:txBody>
                  <a:tcPr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207600">
                <a:tc vMerge="1">
                  <a:txBody>
                    <a:bodyPr/>
                    <a:lstStyle/>
                    <a:p>
                      <a:endParaRPr lang="es-CO"/>
                    </a:p>
                  </a:txBody>
                  <a:tcPr/>
                </a:tc>
                <a:tc>
                  <a:txBody>
                    <a:bodyPr/>
                    <a:lstStyle/>
                    <a:p>
                      <a:pPr algn="l" fontAlgn="b"/>
                      <a:r>
                        <a:rPr lang="es-CO" sz="1200" b="0" i="0" u="none" strike="noStrike" dirty="0">
                          <a:solidFill>
                            <a:srgbClr val="000000"/>
                          </a:solidFill>
                          <a:effectLst/>
                          <a:latin typeface="Calibri" panose="020F0502020204030204" pitchFamily="34" charset="0"/>
                        </a:rPr>
                        <a:t>GUAVIARE</a:t>
                      </a:r>
                    </a:p>
                  </a:txBody>
                  <a:tcPr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207600">
                <a:tc vMerge="1">
                  <a:txBody>
                    <a:bodyPr/>
                    <a:lstStyle/>
                    <a:p>
                      <a:endParaRPr lang="es-CO"/>
                    </a:p>
                  </a:txBody>
                  <a:tcPr/>
                </a:tc>
                <a:tc>
                  <a:txBody>
                    <a:bodyPr/>
                    <a:lstStyle/>
                    <a:p>
                      <a:pPr algn="l" fontAlgn="b"/>
                      <a:r>
                        <a:rPr lang="es-CO" sz="1200" b="0" i="0" u="none" strike="noStrike" dirty="0">
                          <a:solidFill>
                            <a:srgbClr val="000000"/>
                          </a:solidFill>
                          <a:effectLst/>
                          <a:latin typeface="Calibri" panose="020F0502020204030204" pitchFamily="34" charset="0"/>
                        </a:rPr>
                        <a:t>META</a:t>
                      </a:r>
                    </a:p>
                  </a:txBody>
                  <a:tcPr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406896">
                <a:tc vMerge="1">
                  <a:txBody>
                    <a:bodyPr/>
                    <a:lstStyle/>
                    <a:p>
                      <a:endParaRPr lang="es-CO"/>
                    </a:p>
                  </a:txBody>
                  <a:tcPr/>
                </a:tc>
                <a:tc>
                  <a:txBody>
                    <a:bodyPr/>
                    <a:lstStyle/>
                    <a:p>
                      <a:pPr algn="l" fontAlgn="b"/>
                      <a:r>
                        <a:rPr lang="es-CO" sz="1200" b="0" i="0" u="none" strike="noStrike" dirty="0">
                          <a:solidFill>
                            <a:srgbClr val="000000"/>
                          </a:solidFill>
                          <a:effectLst/>
                          <a:latin typeface="Calibri" panose="020F0502020204030204" pitchFamily="34" charset="0"/>
                        </a:rPr>
                        <a:t>NORTE DE SANTANDER</a:t>
                      </a:r>
                    </a:p>
                  </a:txBody>
                  <a:tcPr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207600">
                <a:tc vMerge="1">
                  <a:txBody>
                    <a:bodyPr/>
                    <a:lstStyle/>
                    <a:p>
                      <a:endParaRPr lang="es-CO"/>
                    </a:p>
                  </a:txBody>
                  <a:tcPr/>
                </a:tc>
                <a:tc>
                  <a:txBody>
                    <a:bodyPr/>
                    <a:lstStyle/>
                    <a:p>
                      <a:pPr algn="l" fontAlgn="b"/>
                      <a:r>
                        <a:rPr lang="es-CO" sz="1200" b="0" i="0" u="none" strike="noStrike" dirty="0">
                          <a:solidFill>
                            <a:srgbClr val="000000"/>
                          </a:solidFill>
                          <a:effectLst/>
                          <a:latin typeface="Calibri" panose="020F0502020204030204" pitchFamily="34" charset="0"/>
                        </a:rPr>
                        <a:t>VAUPES</a:t>
                      </a:r>
                    </a:p>
                  </a:txBody>
                  <a:tcPr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207600">
                <a:tc vMerge="1">
                  <a:txBody>
                    <a:bodyPr/>
                    <a:lstStyle/>
                    <a:p>
                      <a:endParaRPr lang="es-CO"/>
                    </a:p>
                  </a:txBody>
                  <a:tcPr/>
                </a:tc>
                <a:tc>
                  <a:txBody>
                    <a:bodyPr/>
                    <a:lstStyle/>
                    <a:p>
                      <a:pPr algn="l" fontAlgn="b"/>
                      <a:r>
                        <a:rPr lang="es-CO" sz="1200" b="0" i="0" u="none" strike="noStrike" dirty="0">
                          <a:solidFill>
                            <a:srgbClr val="000000"/>
                          </a:solidFill>
                          <a:effectLst/>
                          <a:latin typeface="Calibri" panose="020F0502020204030204" pitchFamily="34" charset="0"/>
                        </a:rPr>
                        <a:t>VICHADA</a:t>
                      </a:r>
                    </a:p>
                  </a:txBody>
                  <a:tcPr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r h="207600">
                <a:tc rowSpan="4">
                  <a:txBody>
                    <a:bodyPr/>
                    <a:lstStyle/>
                    <a:p>
                      <a:pPr algn="ctr" fontAlgn="ctr"/>
                      <a:r>
                        <a:rPr lang="es-CO" sz="1200" b="1" i="0" u="none" strike="noStrike" dirty="0">
                          <a:solidFill>
                            <a:srgbClr val="FFFFFF"/>
                          </a:solidFill>
                          <a:effectLst/>
                          <a:latin typeface="Calibri" panose="020F0502020204030204" pitchFamily="34" charset="0"/>
                        </a:rPr>
                        <a:t>SUR</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03764"/>
                    </a:solidFill>
                  </a:tcPr>
                </a:tc>
                <a:tc>
                  <a:txBody>
                    <a:bodyPr/>
                    <a:lstStyle/>
                    <a:p>
                      <a:pPr algn="l" fontAlgn="b"/>
                      <a:r>
                        <a:rPr lang="es-CO" sz="1200" b="0" i="0" u="none" strike="noStrike" dirty="0">
                          <a:solidFill>
                            <a:srgbClr val="000000"/>
                          </a:solidFill>
                          <a:effectLst/>
                          <a:latin typeface="Calibri" panose="020F0502020204030204" pitchFamily="34" charset="0"/>
                        </a:rPr>
                        <a:t>CAQUETA</a:t>
                      </a:r>
                    </a:p>
                  </a:txBody>
                  <a:tcPr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0013"/>
                  </a:ext>
                </a:extLst>
              </a:tr>
              <a:tr h="207600">
                <a:tc vMerge="1">
                  <a:txBody>
                    <a:bodyPr/>
                    <a:lstStyle/>
                    <a:p>
                      <a:endParaRPr lang="es-CO"/>
                    </a:p>
                  </a:txBody>
                  <a:tcPr/>
                </a:tc>
                <a:tc>
                  <a:txBody>
                    <a:bodyPr/>
                    <a:lstStyle/>
                    <a:p>
                      <a:pPr algn="l" fontAlgn="b"/>
                      <a:r>
                        <a:rPr lang="es-CO" sz="1200" b="0" i="0" u="none" strike="noStrike" dirty="0">
                          <a:solidFill>
                            <a:srgbClr val="000000"/>
                          </a:solidFill>
                          <a:effectLst/>
                          <a:latin typeface="Calibri" panose="020F0502020204030204" pitchFamily="34" charset="0"/>
                        </a:rPr>
                        <a:t>CAUCA</a:t>
                      </a:r>
                    </a:p>
                  </a:txBody>
                  <a:tcPr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0014"/>
                  </a:ext>
                </a:extLst>
              </a:tr>
              <a:tr h="207600">
                <a:tc vMerge="1">
                  <a:txBody>
                    <a:bodyPr/>
                    <a:lstStyle/>
                    <a:p>
                      <a:endParaRPr lang="es-CO"/>
                    </a:p>
                  </a:txBody>
                  <a:tcPr/>
                </a:tc>
                <a:tc>
                  <a:txBody>
                    <a:bodyPr/>
                    <a:lstStyle/>
                    <a:p>
                      <a:pPr algn="l" fontAlgn="b"/>
                      <a:r>
                        <a:rPr lang="es-CO" sz="1200" b="0" i="0" u="none" strike="noStrike" dirty="0">
                          <a:solidFill>
                            <a:srgbClr val="000000"/>
                          </a:solidFill>
                          <a:effectLst/>
                          <a:latin typeface="Calibri" panose="020F0502020204030204" pitchFamily="34" charset="0"/>
                        </a:rPr>
                        <a:t>NARIÑO</a:t>
                      </a:r>
                    </a:p>
                  </a:txBody>
                  <a:tcPr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0015"/>
                  </a:ext>
                </a:extLst>
              </a:tr>
              <a:tr h="207600">
                <a:tc vMerge="1">
                  <a:txBody>
                    <a:bodyPr/>
                    <a:lstStyle/>
                    <a:p>
                      <a:endParaRPr lang="es-CO"/>
                    </a:p>
                  </a:txBody>
                  <a:tcPr/>
                </a:tc>
                <a:tc>
                  <a:txBody>
                    <a:bodyPr/>
                    <a:lstStyle/>
                    <a:p>
                      <a:pPr algn="l" fontAlgn="b"/>
                      <a:r>
                        <a:rPr lang="es-CO" sz="1200" b="0" i="0" u="none" strike="noStrike" dirty="0">
                          <a:solidFill>
                            <a:srgbClr val="000000"/>
                          </a:solidFill>
                          <a:effectLst/>
                          <a:latin typeface="Calibri" panose="020F0502020204030204" pitchFamily="34" charset="0"/>
                        </a:rPr>
                        <a:t>PUTUMAYO</a:t>
                      </a:r>
                    </a:p>
                  </a:txBody>
                  <a:tcPr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0016"/>
                  </a:ext>
                </a:extLst>
              </a:tr>
            </a:tbl>
          </a:graphicData>
        </a:graphic>
      </p:graphicFrame>
      <p:pic>
        <p:nvPicPr>
          <p:cNvPr id="1026" name="Picture 2" descr="Resultado De Imagen Flecha - Flecha Curva Png Azul, Transparent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9932127">
            <a:off x="4557293" y="3952855"/>
            <a:ext cx="2101072" cy="1460532"/>
          </a:xfrm>
          <a:prstGeom prst="rect">
            <a:avLst/>
          </a:prstGeom>
          <a:noFill/>
          <a:extLst>
            <a:ext uri="{909E8E84-426E-40DD-AFC4-6F175D3DCCD1}">
              <a14:hiddenFill xmlns:a14="http://schemas.microsoft.com/office/drawing/2010/main">
                <a:solidFill>
                  <a:srgbClr val="FFFFFF"/>
                </a:solidFill>
              </a14:hiddenFill>
            </a:ext>
          </a:extLst>
        </p:spPr>
      </p:pic>
      <p:sp>
        <p:nvSpPr>
          <p:cNvPr id="7" name="Flecha derecha 6"/>
          <p:cNvSpPr/>
          <p:nvPr/>
        </p:nvSpPr>
        <p:spPr>
          <a:xfrm>
            <a:off x="8706430" y="3168418"/>
            <a:ext cx="542925" cy="590550"/>
          </a:xfrm>
          <a:prstGeom prst="rightArrow">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8" name="Rectángulo redondeado 7"/>
          <p:cNvSpPr/>
          <p:nvPr/>
        </p:nvSpPr>
        <p:spPr>
          <a:xfrm>
            <a:off x="2602761" y="5450369"/>
            <a:ext cx="5591175" cy="69079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Los bienes sin información de ubicación (8.348 unidades) están relacionados con estos bloques</a:t>
            </a:r>
          </a:p>
        </p:txBody>
      </p:sp>
      <p:sp>
        <p:nvSpPr>
          <p:cNvPr id="31" name="Rectángulo redondeado 30"/>
          <p:cNvSpPr/>
          <p:nvPr/>
        </p:nvSpPr>
        <p:spPr>
          <a:xfrm>
            <a:off x="9510178" y="5153707"/>
            <a:ext cx="2348286" cy="126403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Los bloques corresponden a estos departamentos</a:t>
            </a:r>
          </a:p>
        </p:txBody>
      </p:sp>
      <p:sp>
        <p:nvSpPr>
          <p:cNvPr id="9" name="Rectángulo 8"/>
          <p:cNvSpPr/>
          <p:nvPr/>
        </p:nvSpPr>
        <p:spPr>
          <a:xfrm>
            <a:off x="1777094" y="207968"/>
            <a:ext cx="6158541" cy="738664"/>
          </a:xfrm>
          <a:prstGeom prst="rect">
            <a:avLst/>
          </a:prstGeom>
          <a:noFill/>
        </p:spPr>
        <p:txBody>
          <a:bodyPr wrap="square" lIns="91440" tIns="45720" rIns="91440" bIns="45720">
            <a:spAutoFit/>
          </a:bodyPr>
          <a:lstStyle/>
          <a:p>
            <a:pPr algn="ctr"/>
            <a:r>
              <a:rPr lang="es-ES" sz="2400" b="1" dirty="0">
                <a:ln w="9525">
                  <a:solidFill>
                    <a:schemeClr val="bg1"/>
                  </a:solidFill>
                  <a:prstDash val="solid"/>
                </a:ln>
                <a:solidFill>
                  <a:schemeClr val="tx2"/>
                </a:solidFill>
                <a:effectLst>
                  <a:outerShdw blurRad="12700" dist="38100" dir="2700000" algn="tl" rotWithShape="0">
                    <a:schemeClr val="accent5">
                      <a:lumMod val="60000"/>
                      <a:lumOff val="40000"/>
                    </a:schemeClr>
                  </a:outerShdw>
                </a:effectLst>
              </a:rPr>
              <a:t>MUEBLES Y ENSERES POR ENTREGAR                  </a:t>
            </a:r>
            <a:r>
              <a:rPr lang="es-ES" b="1" dirty="0">
                <a:ln w="9525">
                  <a:solidFill>
                    <a:schemeClr val="bg1"/>
                  </a:solidFill>
                  <a:prstDash val="solid"/>
                </a:ln>
                <a:solidFill>
                  <a:schemeClr val="tx2"/>
                </a:solidFill>
              </a:rPr>
              <a:t>(no se ha confirmado entrega y/o lugar de ubicación)</a:t>
            </a:r>
            <a:endParaRPr lang="es-ES" b="1" cap="none" spc="0" dirty="0">
              <a:ln w="9525">
                <a:solidFill>
                  <a:schemeClr val="bg1"/>
                </a:solidFill>
                <a:prstDash val="solid"/>
              </a:ln>
              <a:solidFill>
                <a:schemeClr val="tx2"/>
              </a:solidFill>
            </a:endParaRPr>
          </a:p>
        </p:txBody>
      </p:sp>
    </p:spTree>
    <p:extLst>
      <p:ext uri="{BB962C8B-B14F-4D97-AF65-F5344CB8AC3E}">
        <p14:creationId xmlns:p14="http://schemas.microsoft.com/office/powerpoint/2010/main" val="6771628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n 22">
            <a:extLst>
              <a:ext uri="{FF2B5EF4-FFF2-40B4-BE49-F238E27FC236}">
                <a16:creationId xmlns:a16="http://schemas.microsoft.com/office/drawing/2014/main" id="{8EC52747-25AD-4F71-B20D-8264E289E0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25" name="Imagen 24">
            <a:extLst>
              <a:ext uri="{FF2B5EF4-FFF2-40B4-BE49-F238E27FC236}">
                <a16:creationId xmlns:a16="http://schemas.microsoft.com/office/drawing/2014/main" id="{28BBAE7E-4A6A-43FF-BC15-6B742BB9FA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9" name="Rectángulo 28">
            <a:extLst>
              <a:ext uri="{FF2B5EF4-FFF2-40B4-BE49-F238E27FC236}">
                <a16:creationId xmlns:a16="http://schemas.microsoft.com/office/drawing/2014/main" id="{656771E3-AD6F-4C89-8BDF-BCE04A7AFEE4}"/>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30" name="CuadroTexto 29">
            <a:extLst>
              <a:ext uri="{FF2B5EF4-FFF2-40B4-BE49-F238E27FC236}">
                <a16:creationId xmlns:a16="http://schemas.microsoft.com/office/drawing/2014/main" id="{C0F9B9E4-7A29-4B43-8854-713391A65E1C}"/>
              </a:ext>
            </a:extLst>
          </p:cNvPr>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p:txBody>
      </p:sp>
      <p:sp>
        <p:nvSpPr>
          <p:cNvPr id="16" name="Rectángulo 15"/>
          <p:cNvSpPr/>
          <p:nvPr/>
        </p:nvSpPr>
        <p:spPr>
          <a:xfrm>
            <a:off x="1626781" y="577571"/>
            <a:ext cx="6352900" cy="800219"/>
          </a:xfrm>
          <a:prstGeom prst="rect">
            <a:avLst/>
          </a:prstGeom>
          <a:noFill/>
        </p:spPr>
        <p:txBody>
          <a:bodyPr wrap="square" lIns="91440" tIns="45720" rIns="91440" bIns="45720">
            <a:spAutoFit/>
          </a:bodyPr>
          <a:lstStyle/>
          <a:p>
            <a:pPr algn="ctr"/>
            <a:r>
              <a:rPr lang="es-ES" sz="2800" b="1" dirty="0">
                <a:ln w="9525">
                  <a:solidFill>
                    <a:schemeClr val="bg1"/>
                  </a:solidFill>
                  <a:prstDash val="solid"/>
                </a:ln>
                <a:solidFill>
                  <a:schemeClr val="tx2"/>
                </a:solidFill>
                <a:effectLst>
                  <a:outerShdw blurRad="12700" dist="38100" dir="2700000" algn="tl" rotWithShape="0">
                    <a:schemeClr val="accent5">
                      <a:lumMod val="60000"/>
                      <a:lumOff val="40000"/>
                    </a:schemeClr>
                  </a:outerShdw>
                </a:effectLst>
              </a:rPr>
              <a:t>MEDIOS DE TRANSPORTE POR ENTREGAR </a:t>
            </a:r>
            <a:r>
              <a:rPr lang="es-ES" b="1" dirty="0">
                <a:ln w="9525">
                  <a:solidFill>
                    <a:schemeClr val="bg1"/>
                  </a:solidFill>
                  <a:prstDash val="solid"/>
                </a:ln>
                <a:solidFill>
                  <a:schemeClr val="tx2"/>
                </a:solidFill>
                <a:effectLst>
                  <a:outerShdw blurRad="12700" dist="38100" dir="2700000" algn="tl" rotWithShape="0">
                    <a:schemeClr val="accent5">
                      <a:lumMod val="60000"/>
                      <a:lumOff val="40000"/>
                    </a:schemeClr>
                  </a:outerShdw>
                </a:effectLst>
              </a:rPr>
              <a:t>(</a:t>
            </a:r>
            <a:r>
              <a:rPr lang="es-ES" b="1" dirty="0">
                <a:ln w="9525">
                  <a:solidFill>
                    <a:schemeClr val="bg1"/>
                  </a:solidFill>
                  <a:prstDash val="solid"/>
                </a:ln>
                <a:solidFill>
                  <a:schemeClr val="tx2"/>
                </a:solidFill>
              </a:rPr>
              <a:t>no se ha confirmado entrega y/o lugar de ubicación</a:t>
            </a:r>
            <a:r>
              <a:rPr lang="es-ES" b="1" dirty="0">
                <a:ln w="9525">
                  <a:solidFill>
                    <a:schemeClr val="bg1"/>
                  </a:solidFill>
                  <a:prstDash val="solid"/>
                </a:ln>
                <a:solidFill>
                  <a:schemeClr val="tx2"/>
                </a:solidFill>
                <a:effectLst>
                  <a:outerShdw blurRad="12700" dist="38100" dir="2700000" algn="tl" rotWithShape="0">
                    <a:schemeClr val="accent5">
                      <a:lumMod val="60000"/>
                      <a:lumOff val="40000"/>
                    </a:schemeClr>
                  </a:outerShdw>
                </a:effectLst>
              </a:rPr>
              <a:t>)</a:t>
            </a:r>
          </a:p>
        </p:txBody>
      </p:sp>
      <p:graphicFrame>
        <p:nvGraphicFramePr>
          <p:cNvPr id="2" name="Tabla 1"/>
          <p:cNvGraphicFramePr>
            <a:graphicFrameLocks noGrp="1"/>
          </p:cNvGraphicFramePr>
          <p:nvPr/>
        </p:nvGraphicFramePr>
        <p:xfrm>
          <a:off x="307728" y="2250134"/>
          <a:ext cx="2938732" cy="1500798"/>
        </p:xfrm>
        <a:graphic>
          <a:graphicData uri="http://schemas.openxmlformats.org/drawingml/2006/table">
            <a:tbl>
              <a:tblPr/>
              <a:tblGrid>
                <a:gridCol w="2067464">
                  <a:extLst>
                    <a:ext uri="{9D8B030D-6E8A-4147-A177-3AD203B41FA5}">
                      <a16:colId xmlns:a16="http://schemas.microsoft.com/office/drawing/2014/main" val="20000"/>
                    </a:ext>
                  </a:extLst>
                </a:gridCol>
                <a:gridCol w="871268">
                  <a:extLst>
                    <a:ext uri="{9D8B030D-6E8A-4147-A177-3AD203B41FA5}">
                      <a16:colId xmlns:a16="http://schemas.microsoft.com/office/drawing/2014/main" val="20001"/>
                    </a:ext>
                  </a:extLst>
                </a:gridCol>
              </a:tblGrid>
              <a:tr h="367323">
                <a:tc gridSpan="2">
                  <a:txBody>
                    <a:bodyPr/>
                    <a:lstStyle/>
                    <a:p>
                      <a:pPr algn="ctr" fontAlgn="b"/>
                      <a:r>
                        <a:rPr lang="es-CO" sz="1400" b="1" i="0" u="none" strike="noStrike" dirty="0">
                          <a:solidFill>
                            <a:srgbClr val="FFFFFF"/>
                          </a:solidFill>
                          <a:effectLst/>
                          <a:latin typeface="Calibri" panose="020F0502020204030204" pitchFamily="34" charset="0"/>
                        </a:rPr>
                        <a:t>VEHÍCULOS</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solidFill>
                      <a:srgbClr val="203764"/>
                    </a:solidFill>
                  </a:tcPr>
                </a:tc>
                <a:tc hMerge="1">
                  <a:txBody>
                    <a:bodyPr/>
                    <a:lstStyle/>
                    <a:p>
                      <a:endParaRPr lang="es-CO"/>
                    </a:p>
                  </a:txBody>
                  <a:tcPr/>
                </a:tc>
                <a:extLst>
                  <a:ext uri="{0D108BD9-81ED-4DB2-BD59-A6C34878D82A}">
                    <a16:rowId xmlns:a16="http://schemas.microsoft.com/office/drawing/2014/main" val="10000"/>
                  </a:ext>
                </a:extLst>
              </a:tr>
              <a:tr h="367323">
                <a:tc>
                  <a:txBody>
                    <a:bodyPr/>
                    <a:lstStyle/>
                    <a:p>
                      <a:pPr algn="ctr" fontAlgn="ctr"/>
                      <a:r>
                        <a:rPr lang="es-CO" sz="1400" b="1" i="0" u="none" strike="noStrike" dirty="0">
                          <a:solidFill>
                            <a:srgbClr val="FFFFFF"/>
                          </a:solidFill>
                          <a:effectLst/>
                          <a:latin typeface="Calibri" panose="020F0502020204030204" pitchFamily="34" charset="0"/>
                        </a:rPr>
                        <a:t>DEPARTAMENTO</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tc>
                  <a:txBody>
                    <a:bodyPr/>
                    <a:lstStyle/>
                    <a:p>
                      <a:pPr algn="ctr" fontAlgn="ctr"/>
                      <a:r>
                        <a:rPr lang="es-CO" sz="1400" b="1" i="0" u="none" strike="noStrike" dirty="0">
                          <a:solidFill>
                            <a:srgbClr val="FFFFFF"/>
                          </a:solidFill>
                          <a:effectLst/>
                          <a:latin typeface="Calibri" panose="020F0502020204030204" pitchFamily="34" charset="0"/>
                        </a:rPr>
                        <a:t>CANTIDAD</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extLst>
                  <a:ext uri="{0D108BD9-81ED-4DB2-BD59-A6C34878D82A}">
                    <a16:rowId xmlns:a16="http://schemas.microsoft.com/office/drawing/2014/main" val="10001"/>
                  </a:ext>
                </a:extLst>
              </a:tr>
              <a:tr h="398829">
                <a:tc>
                  <a:txBody>
                    <a:bodyPr/>
                    <a:lstStyle/>
                    <a:p>
                      <a:pPr algn="ctr" fontAlgn="ctr"/>
                      <a:r>
                        <a:rPr lang="es-CO" sz="1400" b="0" i="0" u="none" strike="noStrike" dirty="0">
                          <a:solidFill>
                            <a:srgbClr val="000000"/>
                          </a:solidFill>
                          <a:effectLst/>
                          <a:latin typeface="Calibri" panose="020F0502020204030204" pitchFamily="34" charset="0"/>
                        </a:rPr>
                        <a:t>NORTE DE SANTANDER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Calibri" panose="020F0502020204030204" pitchFamily="34" charset="0"/>
                        </a:rPr>
                        <a:t>23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67323">
                <a:tc>
                  <a:txBody>
                    <a:bodyPr/>
                    <a:lstStyle/>
                    <a:p>
                      <a:pPr algn="ctr" fontAlgn="ctr"/>
                      <a:r>
                        <a:rPr lang="es-CO" sz="1400" b="1" i="0" u="none" strike="noStrike" dirty="0">
                          <a:solidFill>
                            <a:srgbClr val="000000"/>
                          </a:solidFill>
                          <a:effectLst/>
                          <a:latin typeface="Calibri" panose="020F0502020204030204" pitchFamily="34" charset="0"/>
                        </a:rPr>
                        <a:t>SIN DATO</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400" b="1" i="0" u="none" strike="noStrike" dirty="0">
                          <a:solidFill>
                            <a:srgbClr val="000000"/>
                          </a:solidFill>
                          <a:effectLst/>
                          <a:latin typeface="Calibri" panose="020F0502020204030204" pitchFamily="34" charset="0"/>
                        </a:rPr>
                        <a:t>179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pic>
        <p:nvPicPr>
          <p:cNvPr id="9" name="Picture 2" descr="Resultado De Imagen Flecha - Flecha Curva Png Azul, Transparent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10237" y="3665051"/>
            <a:ext cx="2101072" cy="146053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abla 3"/>
          <p:cNvGraphicFramePr>
            <a:graphicFrameLocks noGrp="1"/>
          </p:cNvGraphicFramePr>
          <p:nvPr/>
        </p:nvGraphicFramePr>
        <p:xfrm>
          <a:off x="3660773" y="1712933"/>
          <a:ext cx="3790951" cy="2343203"/>
        </p:xfrm>
        <a:graphic>
          <a:graphicData uri="http://schemas.openxmlformats.org/drawingml/2006/table">
            <a:tbl>
              <a:tblPr/>
              <a:tblGrid>
                <a:gridCol w="2876551">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tblGrid>
              <a:tr h="330805">
                <a:tc gridSpan="2">
                  <a:txBody>
                    <a:bodyPr/>
                    <a:lstStyle/>
                    <a:p>
                      <a:pPr algn="ctr" fontAlgn="b"/>
                      <a:r>
                        <a:rPr lang="es-CO" sz="1400" b="1" i="0" u="none" strike="noStrike" dirty="0">
                          <a:solidFill>
                            <a:srgbClr val="FFFFFF"/>
                          </a:solidFill>
                          <a:effectLst/>
                          <a:latin typeface="Calibri" panose="020F0502020204030204" pitchFamily="34" charset="0"/>
                        </a:rPr>
                        <a:t>SIN DATO</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tc hMerge="1">
                  <a:txBody>
                    <a:bodyPr/>
                    <a:lstStyle/>
                    <a:p>
                      <a:endParaRPr lang="es-CO"/>
                    </a:p>
                  </a:txBody>
                  <a:tcPr/>
                </a:tc>
                <a:extLst>
                  <a:ext uri="{0D108BD9-81ED-4DB2-BD59-A6C34878D82A}">
                    <a16:rowId xmlns:a16="http://schemas.microsoft.com/office/drawing/2014/main" val="10000"/>
                  </a:ext>
                </a:extLst>
              </a:tr>
              <a:tr h="330805">
                <a:tc>
                  <a:txBody>
                    <a:bodyPr/>
                    <a:lstStyle/>
                    <a:p>
                      <a:pPr algn="ctr" fontAlgn="b"/>
                      <a:r>
                        <a:rPr lang="es-CO" sz="1400" b="1" i="0" u="none" strike="noStrike" dirty="0">
                          <a:solidFill>
                            <a:srgbClr val="FFFFFF"/>
                          </a:solidFill>
                          <a:effectLst/>
                          <a:latin typeface="Calibri" panose="020F0502020204030204" pitchFamily="34" charset="0"/>
                        </a:rPr>
                        <a:t>BLOQUE</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tc>
                  <a:txBody>
                    <a:bodyPr/>
                    <a:lstStyle/>
                    <a:p>
                      <a:pPr algn="ctr" fontAlgn="ctr"/>
                      <a:r>
                        <a:rPr lang="es-CO" sz="1400" b="1" i="0" u="none" strike="noStrike" dirty="0">
                          <a:solidFill>
                            <a:srgbClr val="FFFFFF"/>
                          </a:solidFill>
                          <a:effectLst/>
                          <a:latin typeface="Calibri" panose="020F0502020204030204" pitchFamily="34" charset="0"/>
                        </a:rPr>
                        <a:t>CANTIDAD</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extLst>
                  <a:ext uri="{0D108BD9-81ED-4DB2-BD59-A6C34878D82A}">
                    <a16:rowId xmlns:a16="http://schemas.microsoft.com/office/drawing/2014/main" val="10001"/>
                  </a:ext>
                </a:extLst>
              </a:tr>
              <a:tr h="330805">
                <a:tc>
                  <a:txBody>
                    <a:bodyPr/>
                    <a:lstStyle/>
                    <a:p>
                      <a:pPr algn="ctr" fontAlgn="b"/>
                      <a:r>
                        <a:rPr lang="es-CO" sz="1400" b="0" i="0" u="none" strike="noStrike" dirty="0">
                          <a:solidFill>
                            <a:srgbClr val="000000"/>
                          </a:solidFill>
                          <a:effectLst/>
                          <a:latin typeface="Calibri" panose="020F0502020204030204" pitchFamily="34" charset="0"/>
                        </a:rPr>
                        <a:t>BOCAC</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Calibri" panose="020F0502020204030204" pitchFamily="34" charset="0"/>
                        </a:rPr>
                        <a:t>48</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44589">
                <a:tc>
                  <a:txBody>
                    <a:bodyPr/>
                    <a:lstStyle/>
                    <a:p>
                      <a:pPr algn="ctr" fontAlgn="b"/>
                      <a:r>
                        <a:rPr lang="es-CO" sz="1400" b="0" i="0" u="none" strike="noStrike" dirty="0">
                          <a:solidFill>
                            <a:srgbClr val="000000"/>
                          </a:solidFill>
                          <a:effectLst/>
                          <a:latin typeface="Calibri" panose="020F0502020204030204" pitchFamily="34" charset="0"/>
                        </a:rPr>
                        <a:t>CARIBE O MARTIN CABALLERO</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Calibri" panose="020F0502020204030204" pitchFamily="34" charset="0"/>
                        </a:rPr>
                        <a:t>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30805">
                <a:tc>
                  <a:txBody>
                    <a:bodyPr/>
                    <a:lstStyle/>
                    <a:p>
                      <a:pPr algn="ctr" fontAlgn="b"/>
                      <a:r>
                        <a:rPr lang="es-CO" sz="1400" b="0" i="0" u="none" strike="noStrike" dirty="0">
                          <a:solidFill>
                            <a:srgbClr val="000000"/>
                          </a:solidFill>
                          <a:effectLst/>
                          <a:latin typeface="Calibri" panose="020F0502020204030204" pitchFamily="34" charset="0"/>
                        </a:rPr>
                        <a:t>NOROCCIDENTAL O EFRAIN GUZMAN</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Calibri" panose="020F0502020204030204" pitchFamily="34" charset="0"/>
                        </a:rPr>
                        <a:t>29</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30805">
                <a:tc>
                  <a:txBody>
                    <a:bodyPr/>
                    <a:lstStyle/>
                    <a:p>
                      <a:pPr algn="ctr" fontAlgn="b"/>
                      <a:r>
                        <a:rPr lang="es-CO" sz="1400" b="0" i="0" u="none" strike="noStrike" dirty="0">
                          <a:solidFill>
                            <a:srgbClr val="000000"/>
                          </a:solidFill>
                          <a:effectLst/>
                          <a:latin typeface="Calibri" panose="020F0502020204030204" pitchFamily="34" charset="0"/>
                        </a:rPr>
                        <a:t>ORIENTAL O JORGE BRICEÑO</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Calibri" panose="020F0502020204030204" pitchFamily="34" charset="0"/>
                        </a:rPr>
                        <a:t>54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44589">
                <a:tc>
                  <a:txBody>
                    <a:bodyPr/>
                    <a:lstStyle/>
                    <a:p>
                      <a:pPr algn="ctr" fontAlgn="b"/>
                      <a:r>
                        <a:rPr lang="es-CO" sz="1400" b="0" i="0" u="none" strike="noStrike" dirty="0">
                          <a:solidFill>
                            <a:srgbClr val="000000"/>
                          </a:solidFill>
                          <a:effectLst/>
                          <a:latin typeface="Calibri" panose="020F0502020204030204" pitchFamily="34" charset="0"/>
                        </a:rPr>
                        <a:t>SUR</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CO" sz="1400" b="0" i="0" u="none" strike="noStrike" dirty="0">
                          <a:solidFill>
                            <a:srgbClr val="000000"/>
                          </a:solidFill>
                          <a:effectLst/>
                          <a:latin typeface="Calibri" panose="020F0502020204030204" pitchFamily="34" charset="0"/>
                        </a:rPr>
                        <a:t>46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graphicFrame>
        <p:nvGraphicFramePr>
          <p:cNvPr id="5" name="Tabla 4"/>
          <p:cNvGraphicFramePr>
            <a:graphicFrameLocks noGrp="1"/>
          </p:cNvGraphicFramePr>
          <p:nvPr/>
        </p:nvGraphicFramePr>
        <p:xfrm>
          <a:off x="7979681" y="948292"/>
          <a:ext cx="3724274" cy="4651977"/>
        </p:xfrm>
        <a:graphic>
          <a:graphicData uri="http://schemas.openxmlformats.org/drawingml/2006/table">
            <a:tbl>
              <a:tblPr/>
              <a:tblGrid>
                <a:gridCol w="1724201">
                  <a:extLst>
                    <a:ext uri="{9D8B030D-6E8A-4147-A177-3AD203B41FA5}">
                      <a16:colId xmlns:a16="http://schemas.microsoft.com/office/drawing/2014/main" val="20000"/>
                    </a:ext>
                  </a:extLst>
                </a:gridCol>
                <a:gridCol w="2000073">
                  <a:extLst>
                    <a:ext uri="{9D8B030D-6E8A-4147-A177-3AD203B41FA5}">
                      <a16:colId xmlns:a16="http://schemas.microsoft.com/office/drawing/2014/main" val="20001"/>
                    </a:ext>
                  </a:extLst>
                </a:gridCol>
              </a:tblGrid>
              <a:tr h="208422">
                <a:tc rowSpan="4">
                  <a:txBody>
                    <a:bodyPr/>
                    <a:lstStyle/>
                    <a:p>
                      <a:pPr algn="ctr" fontAlgn="ctr"/>
                      <a:r>
                        <a:rPr lang="es-CO" sz="1200" b="1" i="0" u="none" strike="noStrike" dirty="0">
                          <a:solidFill>
                            <a:srgbClr val="FFFFFF"/>
                          </a:solidFill>
                          <a:effectLst/>
                          <a:latin typeface="Calibri" panose="020F0502020204030204" pitchFamily="34" charset="0"/>
                        </a:rPr>
                        <a:t>BOCAC</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03764"/>
                    </a:solidFill>
                  </a:tcPr>
                </a:tc>
                <a:tc>
                  <a:txBody>
                    <a:bodyPr/>
                    <a:lstStyle/>
                    <a:p>
                      <a:pPr algn="l" fontAlgn="b"/>
                      <a:r>
                        <a:rPr lang="es-CO" sz="1200" b="0" i="0" u="none" strike="noStrike" dirty="0">
                          <a:solidFill>
                            <a:srgbClr val="000000"/>
                          </a:solidFill>
                          <a:effectLst/>
                          <a:latin typeface="Calibri" panose="020F0502020204030204" pitchFamily="34" charset="0"/>
                        </a:rPr>
                        <a:t>CAUCA</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0000"/>
                  </a:ext>
                </a:extLst>
              </a:tr>
              <a:tr h="200085">
                <a:tc vMerge="1">
                  <a:txBody>
                    <a:bodyPr/>
                    <a:lstStyle/>
                    <a:p>
                      <a:endParaRPr lang="es-CO"/>
                    </a:p>
                  </a:txBody>
                  <a:tcPr/>
                </a:tc>
                <a:tc>
                  <a:txBody>
                    <a:bodyPr/>
                    <a:lstStyle/>
                    <a:p>
                      <a:pPr algn="l" fontAlgn="b"/>
                      <a:r>
                        <a:rPr lang="es-CO" sz="1200" b="0" i="0" u="none" strike="noStrike" dirty="0">
                          <a:solidFill>
                            <a:srgbClr val="000000"/>
                          </a:solidFill>
                          <a:effectLst/>
                          <a:latin typeface="Calibri" panose="020F0502020204030204" pitchFamily="34" charset="0"/>
                        </a:rPr>
                        <a:t>HUILA</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0001"/>
                  </a:ext>
                </a:extLst>
              </a:tr>
              <a:tr h="200085">
                <a:tc vMerge="1">
                  <a:txBody>
                    <a:bodyPr/>
                    <a:lstStyle/>
                    <a:p>
                      <a:endParaRPr lang="es-CO"/>
                    </a:p>
                  </a:txBody>
                  <a:tcPr/>
                </a:tc>
                <a:tc>
                  <a:txBody>
                    <a:bodyPr/>
                    <a:lstStyle/>
                    <a:p>
                      <a:pPr algn="l" fontAlgn="b"/>
                      <a:r>
                        <a:rPr lang="es-CO" sz="1200" b="0" i="0" u="none" strike="noStrike" dirty="0">
                          <a:solidFill>
                            <a:srgbClr val="000000"/>
                          </a:solidFill>
                          <a:effectLst/>
                          <a:latin typeface="Calibri" panose="020F0502020204030204" pitchFamily="34" charset="0"/>
                        </a:rPr>
                        <a:t>NARIÑO</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0002"/>
                  </a:ext>
                </a:extLst>
              </a:tr>
              <a:tr h="208422">
                <a:tc vMerge="1">
                  <a:txBody>
                    <a:bodyPr/>
                    <a:lstStyle/>
                    <a:p>
                      <a:endParaRPr lang="es-CO"/>
                    </a:p>
                  </a:txBody>
                  <a:tcPr/>
                </a:tc>
                <a:tc>
                  <a:txBody>
                    <a:bodyPr/>
                    <a:lstStyle/>
                    <a:p>
                      <a:pPr algn="l" fontAlgn="b"/>
                      <a:r>
                        <a:rPr lang="es-CO" sz="1200" b="0" i="0" u="none" strike="noStrike" dirty="0">
                          <a:solidFill>
                            <a:srgbClr val="000000"/>
                          </a:solidFill>
                          <a:effectLst/>
                          <a:latin typeface="Calibri" panose="020F0502020204030204" pitchFamily="34" charset="0"/>
                        </a:rPr>
                        <a:t>VALLE DEL CAUCA</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0003"/>
                  </a:ext>
                </a:extLst>
              </a:tr>
              <a:tr h="200085">
                <a:tc rowSpan="2">
                  <a:txBody>
                    <a:bodyPr/>
                    <a:lstStyle/>
                    <a:p>
                      <a:pPr algn="ctr" fontAlgn="ctr"/>
                      <a:r>
                        <a:rPr lang="es-CO" sz="1200" b="1" i="0" u="none" strike="noStrike" dirty="0">
                          <a:solidFill>
                            <a:srgbClr val="FFFFFF"/>
                          </a:solidFill>
                          <a:effectLst/>
                          <a:latin typeface="Calibri" panose="020F0502020204030204" pitchFamily="34" charset="0"/>
                        </a:rPr>
                        <a:t>CARIBE</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F75B5"/>
                    </a:solidFill>
                  </a:tcPr>
                </a:tc>
                <a:tc>
                  <a:txBody>
                    <a:bodyPr/>
                    <a:lstStyle/>
                    <a:p>
                      <a:pPr algn="l" fontAlgn="b"/>
                      <a:r>
                        <a:rPr lang="es-CO" sz="1200" b="0" i="0" u="none" strike="noStrike" dirty="0">
                          <a:solidFill>
                            <a:srgbClr val="000000"/>
                          </a:solidFill>
                          <a:effectLst/>
                          <a:latin typeface="Calibri" panose="020F0502020204030204" pitchFamily="34" charset="0"/>
                        </a:rPr>
                        <a:t>LA GUAJIRA</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08422">
                <a:tc vMerge="1">
                  <a:txBody>
                    <a:bodyPr/>
                    <a:lstStyle/>
                    <a:p>
                      <a:endParaRPr lang="es-CO"/>
                    </a:p>
                  </a:txBody>
                  <a:tcPr/>
                </a:tc>
                <a:tc>
                  <a:txBody>
                    <a:bodyPr/>
                    <a:lstStyle/>
                    <a:p>
                      <a:pPr algn="l" fontAlgn="b"/>
                      <a:r>
                        <a:rPr lang="es-CO" sz="1200" b="0" i="0" u="none" strike="noStrike" dirty="0">
                          <a:solidFill>
                            <a:srgbClr val="000000"/>
                          </a:solidFill>
                          <a:effectLst/>
                          <a:latin typeface="Calibri" panose="020F0502020204030204" pitchFamily="34" charset="0"/>
                        </a:rPr>
                        <a:t>MAGDALENA</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00085">
                <a:tc rowSpan="4">
                  <a:txBody>
                    <a:bodyPr/>
                    <a:lstStyle/>
                    <a:p>
                      <a:pPr algn="ctr" fontAlgn="ctr"/>
                      <a:r>
                        <a:rPr lang="es-CO" sz="1200" b="1" i="0" u="none" strike="noStrike" dirty="0">
                          <a:solidFill>
                            <a:srgbClr val="FFFFFF"/>
                          </a:solidFill>
                          <a:effectLst/>
                          <a:latin typeface="Calibri" panose="020F0502020204030204" pitchFamily="34" charset="0"/>
                        </a:rPr>
                        <a:t>NOROCCIDENTAL</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03764"/>
                    </a:solidFill>
                  </a:tcPr>
                </a:tc>
                <a:tc>
                  <a:txBody>
                    <a:bodyPr/>
                    <a:lstStyle/>
                    <a:p>
                      <a:pPr algn="l" fontAlgn="b"/>
                      <a:r>
                        <a:rPr lang="es-CO" sz="1200" b="0" i="0" u="none" strike="noStrike" dirty="0">
                          <a:solidFill>
                            <a:srgbClr val="000000"/>
                          </a:solidFill>
                          <a:effectLst/>
                          <a:latin typeface="Calibri" panose="020F0502020204030204" pitchFamily="34" charset="0"/>
                        </a:rPr>
                        <a:t>ANTIOQUIA</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0006"/>
                  </a:ext>
                </a:extLst>
              </a:tr>
              <a:tr h="200085">
                <a:tc vMerge="1">
                  <a:txBody>
                    <a:bodyPr/>
                    <a:lstStyle/>
                    <a:p>
                      <a:endParaRPr lang="es-CO"/>
                    </a:p>
                  </a:txBody>
                  <a:tcPr/>
                </a:tc>
                <a:tc>
                  <a:txBody>
                    <a:bodyPr/>
                    <a:lstStyle/>
                    <a:p>
                      <a:pPr algn="l" fontAlgn="b"/>
                      <a:r>
                        <a:rPr lang="es-CO" sz="1200" b="0" i="0" u="none" strike="noStrike" dirty="0">
                          <a:solidFill>
                            <a:srgbClr val="000000"/>
                          </a:solidFill>
                          <a:effectLst/>
                          <a:latin typeface="Calibri" panose="020F0502020204030204" pitchFamily="34" charset="0"/>
                        </a:rPr>
                        <a:t>BOLIVAR</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0007"/>
                  </a:ext>
                </a:extLst>
              </a:tr>
              <a:tr h="200085">
                <a:tc vMerge="1">
                  <a:txBody>
                    <a:bodyPr/>
                    <a:lstStyle/>
                    <a:p>
                      <a:endParaRPr lang="es-CO"/>
                    </a:p>
                  </a:txBody>
                  <a:tcPr/>
                </a:tc>
                <a:tc>
                  <a:txBody>
                    <a:bodyPr/>
                    <a:lstStyle/>
                    <a:p>
                      <a:pPr algn="l" fontAlgn="b"/>
                      <a:r>
                        <a:rPr lang="es-CO" sz="1200" b="0" i="0" u="none" strike="noStrike" dirty="0">
                          <a:solidFill>
                            <a:srgbClr val="000000"/>
                          </a:solidFill>
                          <a:effectLst/>
                          <a:latin typeface="Calibri" panose="020F0502020204030204" pitchFamily="34" charset="0"/>
                        </a:rPr>
                        <a:t>CHOCO</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0008"/>
                  </a:ext>
                </a:extLst>
              </a:tr>
              <a:tr h="208422">
                <a:tc vMerge="1">
                  <a:txBody>
                    <a:bodyPr/>
                    <a:lstStyle/>
                    <a:p>
                      <a:endParaRPr lang="es-CO"/>
                    </a:p>
                  </a:txBody>
                  <a:tcPr/>
                </a:tc>
                <a:tc>
                  <a:txBody>
                    <a:bodyPr/>
                    <a:lstStyle/>
                    <a:p>
                      <a:pPr algn="l" fontAlgn="b"/>
                      <a:r>
                        <a:rPr lang="es-CO" sz="1200" b="0" i="0" u="none" strike="noStrike" dirty="0">
                          <a:solidFill>
                            <a:srgbClr val="000000"/>
                          </a:solidFill>
                          <a:effectLst/>
                          <a:latin typeface="Calibri" panose="020F0502020204030204" pitchFamily="34" charset="0"/>
                        </a:rPr>
                        <a:t>CORDOBA</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0009"/>
                  </a:ext>
                </a:extLst>
              </a:tr>
              <a:tr h="200085">
                <a:tc rowSpan="9">
                  <a:txBody>
                    <a:bodyPr/>
                    <a:lstStyle/>
                    <a:p>
                      <a:pPr algn="ctr" fontAlgn="ctr"/>
                      <a:r>
                        <a:rPr lang="es-CO" sz="1200" b="1" i="0" u="none" strike="noStrike" dirty="0">
                          <a:solidFill>
                            <a:srgbClr val="FFFFFF"/>
                          </a:solidFill>
                          <a:effectLst/>
                          <a:latin typeface="Calibri" panose="020F0502020204030204" pitchFamily="34" charset="0"/>
                        </a:rPr>
                        <a:t>ORIENTAL</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algn="l" fontAlgn="b"/>
                      <a:r>
                        <a:rPr lang="es-CO" sz="1200" b="0" i="0" u="none" strike="noStrike" dirty="0">
                          <a:solidFill>
                            <a:srgbClr val="000000"/>
                          </a:solidFill>
                          <a:effectLst/>
                          <a:latin typeface="Calibri" panose="020F0502020204030204" pitchFamily="34" charset="0"/>
                        </a:rPr>
                        <a:t>ARAUCA</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00085">
                <a:tc vMerge="1">
                  <a:txBody>
                    <a:bodyPr/>
                    <a:lstStyle/>
                    <a:p>
                      <a:endParaRPr lang="es-CO"/>
                    </a:p>
                  </a:txBody>
                  <a:tcPr/>
                </a:tc>
                <a:tc>
                  <a:txBody>
                    <a:bodyPr/>
                    <a:lstStyle/>
                    <a:p>
                      <a:pPr algn="l" fontAlgn="b"/>
                      <a:r>
                        <a:rPr lang="es-CO" sz="1200" b="0" i="0" u="none" strike="noStrike" dirty="0">
                          <a:solidFill>
                            <a:srgbClr val="000000"/>
                          </a:solidFill>
                          <a:effectLst/>
                          <a:latin typeface="Calibri" panose="020F0502020204030204" pitchFamily="34" charset="0"/>
                        </a:rPr>
                        <a:t>CAQUETA</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00085">
                <a:tc vMerge="1">
                  <a:txBody>
                    <a:bodyPr/>
                    <a:lstStyle/>
                    <a:p>
                      <a:endParaRPr lang="es-CO"/>
                    </a:p>
                  </a:txBody>
                  <a:tcPr/>
                </a:tc>
                <a:tc>
                  <a:txBody>
                    <a:bodyPr/>
                    <a:lstStyle/>
                    <a:p>
                      <a:pPr algn="l" fontAlgn="b"/>
                      <a:r>
                        <a:rPr lang="es-CO" sz="1200" b="0" i="0" u="none" strike="noStrike" dirty="0">
                          <a:solidFill>
                            <a:srgbClr val="000000"/>
                          </a:solidFill>
                          <a:effectLst/>
                          <a:latin typeface="Calibri" panose="020F0502020204030204" pitchFamily="34" charset="0"/>
                        </a:rPr>
                        <a:t>CASANARE</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200085">
                <a:tc vMerge="1">
                  <a:txBody>
                    <a:bodyPr/>
                    <a:lstStyle/>
                    <a:p>
                      <a:endParaRPr lang="es-CO"/>
                    </a:p>
                  </a:txBody>
                  <a:tcPr/>
                </a:tc>
                <a:tc>
                  <a:txBody>
                    <a:bodyPr/>
                    <a:lstStyle/>
                    <a:p>
                      <a:pPr algn="l" fontAlgn="b"/>
                      <a:r>
                        <a:rPr lang="es-CO" sz="1200" b="0" i="0" u="none" strike="noStrike" dirty="0">
                          <a:solidFill>
                            <a:srgbClr val="000000"/>
                          </a:solidFill>
                          <a:effectLst/>
                          <a:latin typeface="Calibri" panose="020F0502020204030204" pitchFamily="34" charset="0"/>
                        </a:rPr>
                        <a:t>CUNDINAMARCA</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200085">
                <a:tc vMerge="1">
                  <a:txBody>
                    <a:bodyPr/>
                    <a:lstStyle/>
                    <a:p>
                      <a:endParaRPr lang="es-CO"/>
                    </a:p>
                  </a:txBody>
                  <a:tcPr/>
                </a:tc>
                <a:tc>
                  <a:txBody>
                    <a:bodyPr/>
                    <a:lstStyle/>
                    <a:p>
                      <a:pPr algn="l" fontAlgn="b"/>
                      <a:r>
                        <a:rPr lang="es-CO" sz="1200" b="0" i="0" u="none" strike="noStrike" dirty="0">
                          <a:solidFill>
                            <a:srgbClr val="000000"/>
                          </a:solidFill>
                          <a:effectLst/>
                          <a:latin typeface="Calibri" panose="020F0502020204030204" pitchFamily="34" charset="0"/>
                        </a:rPr>
                        <a:t>GUAVIARE</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200085">
                <a:tc vMerge="1">
                  <a:txBody>
                    <a:bodyPr/>
                    <a:lstStyle/>
                    <a:p>
                      <a:endParaRPr lang="es-CO"/>
                    </a:p>
                  </a:txBody>
                  <a:tcPr/>
                </a:tc>
                <a:tc>
                  <a:txBody>
                    <a:bodyPr/>
                    <a:lstStyle/>
                    <a:p>
                      <a:pPr algn="l" fontAlgn="b"/>
                      <a:r>
                        <a:rPr lang="es-CO" sz="1200" b="0" i="0" u="none" strike="noStrike" dirty="0">
                          <a:solidFill>
                            <a:srgbClr val="000000"/>
                          </a:solidFill>
                          <a:effectLst/>
                          <a:latin typeface="Calibri" panose="020F0502020204030204" pitchFamily="34" charset="0"/>
                        </a:rPr>
                        <a:t>META</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200085">
                <a:tc vMerge="1">
                  <a:txBody>
                    <a:bodyPr/>
                    <a:lstStyle/>
                    <a:p>
                      <a:endParaRPr lang="es-CO"/>
                    </a:p>
                  </a:txBody>
                  <a:tcPr/>
                </a:tc>
                <a:tc>
                  <a:txBody>
                    <a:bodyPr/>
                    <a:lstStyle/>
                    <a:p>
                      <a:pPr algn="l" fontAlgn="b"/>
                      <a:r>
                        <a:rPr lang="es-CO" sz="1200" b="0" i="0" u="none" strike="noStrike" dirty="0">
                          <a:solidFill>
                            <a:srgbClr val="000000"/>
                          </a:solidFill>
                          <a:effectLst/>
                          <a:latin typeface="Calibri" panose="020F0502020204030204" pitchFamily="34" charset="0"/>
                        </a:rPr>
                        <a:t>NORTE DE SANTANDER</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200085">
                <a:tc vMerge="1">
                  <a:txBody>
                    <a:bodyPr/>
                    <a:lstStyle/>
                    <a:p>
                      <a:endParaRPr lang="es-CO"/>
                    </a:p>
                  </a:txBody>
                  <a:tcPr/>
                </a:tc>
                <a:tc>
                  <a:txBody>
                    <a:bodyPr/>
                    <a:lstStyle/>
                    <a:p>
                      <a:pPr algn="l" fontAlgn="b"/>
                      <a:r>
                        <a:rPr lang="es-CO" sz="1200" b="0" i="0" u="none" strike="noStrike" dirty="0">
                          <a:solidFill>
                            <a:srgbClr val="000000"/>
                          </a:solidFill>
                          <a:effectLst/>
                          <a:latin typeface="Calibri" panose="020F0502020204030204" pitchFamily="34" charset="0"/>
                        </a:rPr>
                        <a:t>VAUPES</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208422">
                <a:tc vMerge="1">
                  <a:txBody>
                    <a:bodyPr/>
                    <a:lstStyle/>
                    <a:p>
                      <a:endParaRPr lang="es-CO"/>
                    </a:p>
                  </a:txBody>
                  <a:tcPr/>
                </a:tc>
                <a:tc>
                  <a:txBody>
                    <a:bodyPr/>
                    <a:lstStyle/>
                    <a:p>
                      <a:pPr algn="l" fontAlgn="b"/>
                      <a:r>
                        <a:rPr lang="es-CO" sz="1200" b="0" i="0" u="none" strike="noStrike" dirty="0">
                          <a:solidFill>
                            <a:srgbClr val="000000"/>
                          </a:solidFill>
                          <a:effectLst/>
                          <a:latin typeface="Calibri" panose="020F0502020204030204" pitchFamily="34" charset="0"/>
                        </a:rPr>
                        <a:t>VICHADA</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200085">
                <a:tc rowSpan="4">
                  <a:txBody>
                    <a:bodyPr/>
                    <a:lstStyle/>
                    <a:p>
                      <a:pPr algn="ctr" fontAlgn="ctr"/>
                      <a:r>
                        <a:rPr lang="es-CO" sz="1200" b="1" i="0" u="none" strike="noStrike" dirty="0">
                          <a:solidFill>
                            <a:srgbClr val="FFFFFF"/>
                          </a:solidFill>
                          <a:effectLst/>
                          <a:latin typeface="Calibri" panose="020F0502020204030204" pitchFamily="34" charset="0"/>
                        </a:rPr>
                        <a:t>SUR</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03764"/>
                    </a:solidFill>
                  </a:tcPr>
                </a:tc>
                <a:tc>
                  <a:txBody>
                    <a:bodyPr/>
                    <a:lstStyle/>
                    <a:p>
                      <a:pPr algn="l" fontAlgn="b"/>
                      <a:r>
                        <a:rPr lang="es-CO" sz="1200" b="0" i="0" u="none" strike="noStrike" dirty="0">
                          <a:solidFill>
                            <a:srgbClr val="000000"/>
                          </a:solidFill>
                          <a:effectLst/>
                          <a:latin typeface="Calibri" panose="020F0502020204030204" pitchFamily="34" charset="0"/>
                        </a:rPr>
                        <a:t>CAQUETA</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0019"/>
                  </a:ext>
                </a:extLst>
              </a:tr>
              <a:tr h="200085">
                <a:tc vMerge="1">
                  <a:txBody>
                    <a:bodyPr/>
                    <a:lstStyle/>
                    <a:p>
                      <a:endParaRPr lang="es-CO"/>
                    </a:p>
                  </a:txBody>
                  <a:tcPr/>
                </a:tc>
                <a:tc>
                  <a:txBody>
                    <a:bodyPr/>
                    <a:lstStyle/>
                    <a:p>
                      <a:pPr algn="l" fontAlgn="b"/>
                      <a:r>
                        <a:rPr lang="es-CO" sz="1200" b="0" i="0" u="none" strike="noStrike" dirty="0">
                          <a:solidFill>
                            <a:srgbClr val="000000"/>
                          </a:solidFill>
                          <a:effectLst/>
                          <a:latin typeface="Calibri" panose="020F0502020204030204" pitchFamily="34" charset="0"/>
                        </a:rPr>
                        <a:t>CAUCA</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0020"/>
                  </a:ext>
                </a:extLst>
              </a:tr>
              <a:tr h="200085">
                <a:tc vMerge="1">
                  <a:txBody>
                    <a:bodyPr/>
                    <a:lstStyle/>
                    <a:p>
                      <a:endParaRPr lang="es-CO"/>
                    </a:p>
                  </a:txBody>
                  <a:tcPr/>
                </a:tc>
                <a:tc>
                  <a:txBody>
                    <a:bodyPr/>
                    <a:lstStyle/>
                    <a:p>
                      <a:pPr algn="l" fontAlgn="b"/>
                      <a:r>
                        <a:rPr lang="es-CO" sz="1200" b="0" i="0" u="none" strike="noStrike" dirty="0">
                          <a:solidFill>
                            <a:srgbClr val="000000"/>
                          </a:solidFill>
                          <a:effectLst/>
                          <a:latin typeface="Calibri" panose="020F0502020204030204" pitchFamily="34" charset="0"/>
                        </a:rPr>
                        <a:t>NARIÑO</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0021"/>
                  </a:ext>
                </a:extLst>
              </a:tr>
              <a:tr h="208422">
                <a:tc vMerge="1">
                  <a:txBody>
                    <a:bodyPr/>
                    <a:lstStyle/>
                    <a:p>
                      <a:endParaRPr lang="es-CO"/>
                    </a:p>
                  </a:txBody>
                  <a:tcPr/>
                </a:tc>
                <a:tc>
                  <a:txBody>
                    <a:bodyPr/>
                    <a:lstStyle/>
                    <a:p>
                      <a:pPr algn="l" fontAlgn="b"/>
                      <a:r>
                        <a:rPr lang="es-CO" sz="1200" b="0" i="0" u="none" strike="noStrike" dirty="0">
                          <a:solidFill>
                            <a:srgbClr val="000000"/>
                          </a:solidFill>
                          <a:effectLst/>
                          <a:latin typeface="Calibri" panose="020F0502020204030204" pitchFamily="34" charset="0"/>
                        </a:rPr>
                        <a:t>PUTUMAYO</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0022"/>
                  </a:ext>
                </a:extLst>
              </a:tr>
            </a:tbl>
          </a:graphicData>
        </a:graphic>
      </p:graphicFrame>
      <p:sp>
        <p:nvSpPr>
          <p:cNvPr id="13" name="Rectángulo redondeado 12"/>
          <p:cNvSpPr/>
          <p:nvPr/>
        </p:nvSpPr>
        <p:spPr>
          <a:xfrm>
            <a:off x="1517119" y="5030759"/>
            <a:ext cx="3194190" cy="11390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400" dirty="0"/>
              <a:t>Los bienes sin información de ubicación (179 unidades) están relacionados con estos bloques</a:t>
            </a:r>
          </a:p>
        </p:txBody>
      </p:sp>
      <p:sp>
        <p:nvSpPr>
          <p:cNvPr id="14" name="Rectángulo redondeado 13"/>
          <p:cNvSpPr/>
          <p:nvPr/>
        </p:nvSpPr>
        <p:spPr>
          <a:xfrm>
            <a:off x="7540092" y="5777408"/>
            <a:ext cx="4274082" cy="61939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400" dirty="0"/>
              <a:t>Según estos bloques, los bienes pueden estar ubicados en estos departamentos</a:t>
            </a:r>
          </a:p>
        </p:txBody>
      </p:sp>
    </p:spTree>
    <p:extLst>
      <p:ext uri="{BB962C8B-B14F-4D97-AF65-F5344CB8AC3E}">
        <p14:creationId xmlns:p14="http://schemas.microsoft.com/office/powerpoint/2010/main" val="36637273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182261AB-6D47-4ED7-9D1A-DD7F6CD2A1CF}"/>
              </a:ext>
            </a:extLst>
          </p:cNvPr>
          <p:cNvSpPr/>
          <p:nvPr/>
        </p:nvSpPr>
        <p:spPr>
          <a:xfrm>
            <a:off x="3932390" y="1058491"/>
            <a:ext cx="4314579" cy="584775"/>
          </a:xfrm>
          <a:prstGeom prst="rect">
            <a:avLst/>
          </a:prstGeom>
          <a:noFill/>
        </p:spPr>
        <p:txBody>
          <a:bodyPr wrap="none" lIns="91440" tIns="45720" rIns="91440" bIns="45720">
            <a:spAutoFit/>
          </a:bodyPr>
          <a:lstStyle/>
          <a:p>
            <a:pPr algn="ctr"/>
            <a:r>
              <a:rPr lang="es-ES" altLang="es-CO" sz="3200" b="1" dirty="0">
                <a:solidFill>
                  <a:srgbClr val="002060"/>
                </a:solidFill>
              </a:rPr>
              <a:t>SOLICITUD PRESENTADA</a:t>
            </a:r>
          </a:p>
        </p:txBody>
      </p:sp>
      <p:sp>
        <p:nvSpPr>
          <p:cNvPr id="12" name="CuadroTexto 11">
            <a:extLst>
              <a:ext uri="{FF2B5EF4-FFF2-40B4-BE49-F238E27FC236}">
                <a16:creationId xmlns:a16="http://schemas.microsoft.com/office/drawing/2014/main" id="{C1A37B2A-2F33-4EFE-8333-6838A174C458}"/>
              </a:ext>
            </a:extLst>
          </p:cNvPr>
          <p:cNvSpPr txBox="1"/>
          <p:nvPr/>
        </p:nvSpPr>
        <p:spPr>
          <a:xfrm>
            <a:off x="821635" y="2028616"/>
            <a:ext cx="10508973" cy="4647426"/>
          </a:xfrm>
          <a:prstGeom prst="rect">
            <a:avLst/>
          </a:prstGeom>
          <a:noFill/>
        </p:spPr>
        <p:txBody>
          <a:bodyPr wrap="square" rtlCol="0">
            <a:spAutoFit/>
          </a:bodyPr>
          <a:lstStyle/>
          <a:p>
            <a:pPr algn="just"/>
            <a:endParaRPr lang="es-ES" dirty="0"/>
          </a:p>
          <a:p>
            <a:pPr marL="342900" indent="-342900" algn="just">
              <a:buFont typeface="Arial" panose="020B0604020202020204" pitchFamily="34" charset="0"/>
              <a:buChar char="•"/>
            </a:pPr>
            <a:r>
              <a:rPr lang="es-ES" sz="2800" dirty="0"/>
              <a:t>Autorice la adición del contrato 066 de 2019 por un valor de $335.672.856 para la vigencia del año 2020 y $ 335.672.856 para el año 2021</a:t>
            </a:r>
          </a:p>
          <a:p>
            <a:pPr marL="534988" algn="just"/>
            <a:endParaRPr lang="es-ES" sz="2800" dirty="0"/>
          </a:p>
          <a:p>
            <a:pPr marL="342900" indent="-342900" algn="just">
              <a:buFont typeface="Arial" panose="020B0604020202020204" pitchFamily="34" charset="0"/>
              <a:buChar char="•"/>
            </a:pPr>
            <a:r>
              <a:rPr lang="es-ES" sz="2800" dirty="0"/>
              <a:t>Autorice la adición del contrato 068 de 2019 por un valor de $115.104.330 para la vigencia del año 2020 y $ 115.104.330 para el año 2021.</a:t>
            </a:r>
          </a:p>
          <a:p>
            <a:pPr marL="342900" indent="-342900" algn="just">
              <a:buFont typeface="Arial" panose="020B0604020202020204" pitchFamily="34" charset="0"/>
              <a:buChar char="•"/>
            </a:pPr>
            <a:endParaRPr lang="es-ES" sz="3200" dirty="0"/>
          </a:p>
          <a:p>
            <a:pPr marL="342900" indent="-342900" algn="just">
              <a:buFont typeface="Arial" panose="020B0604020202020204" pitchFamily="34" charset="0"/>
              <a:buChar char="•"/>
            </a:pPr>
            <a:endParaRPr lang="es-ES" sz="3200" dirty="0"/>
          </a:p>
          <a:p>
            <a:pPr algn="just"/>
            <a:endParaRPr lang="es-ES" dirty="0"/>
          </a:p>
        </p:txBody>
      </p:sp>
    </p:spTree>
    <p:extLst>
      <p:ext uri="{BB962C8B-B14F-4D97-AF65-F5344CB8AC3E}">
        <p14:creationId xmlns:p14="http://schemas.microsoft.com/office/powerpoint/2010/main" val="34945560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862DE2FE-DD36-4D9F-BAC6-B652934725DA}"/>
              </a:ext>
            </a:extLst>
          </p:cNvPr>
          <p:cNvSpPr txBox="1"/>
          <p:nvPr/>
        </p:nvSpPr>
        <p:spPr>
          <a:xfrm>
            <a:off x="2487614" y="2393950"/>
            <a:ext cx="7216775" cy="2308324"/>
          </a:xfrm>
          <a:prstGeom prst="rect">
            <a:avLst/>
          </a:prstGeom>
          <a:noFill/>
        </p:spPr>
        <p:txBody>
          <a:bodyPr>
            <a:spAutoFit/>
          </a:bodyPr>
          <a:lstStyle/>
          <a:p>
            <a:pPr algn="ctr">
              <a:defRPr/>
            </a:pPr>
            <a:r>
              <a:rPr lang="es-CO" sz="4800" b="1" dirty="0">
                <a:solidFill>
                  <a:srgbClr val="002060"/>
                </a:solidFill>
              </a:rPr>
              <a:t>f. Autorización Modificación Contrato Semovientes</a:t>
            </a:r>
            <a:endParaRPr lang="es-ES" sz="4800" b="1" dirty="0">
              <a:solidFill>
                <a:srgbClr val="002060"/>
              </a:solidFill>
            </a:endParaRPr>
          </a:p>
        </p:txBody>
      </p:sp>
      <p:sp>
        <p:nvSpPr>
          <p:cNvPr id="8" name="Rectángulo 7">
            <a:extLst>
              <a:ext uri="{FF2B5EF4-FFF2-40B4-BE49-F238E27FC236}">
                <a16:creationId xmlns:a16="http://schemas.microsoft.com/office/drawing/2014/main" id="{737E2B14-F8DB-4191-82B8-B76DEE9CF08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0" name="CuadroTexto 9">
            <a:extLst>
              <a:ext uri="{FF2B5EF4-FFF2-40B4-BE49-F238E27FC236}">
                <a16:creationId xmlns:a16="http://schemas.microsoft.com/office/drawing/2014/main" id="{E6D5E68C-E402-4055-9AA9-DBE5F4936B7B}"/>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de Bienes Muebles e Inmuebles</a:t>
            </a:r>
          </a:p>
        </p:txBody>
      </p:sp>
      <p:pic>
        <p:nvPicPr>
          <p:cNvPr id="11" name="Imagen 7">
            <a:extLst>
              <a:ext uri="{FF2B5EF4-FFF2-40B4-BE49-F238E27FC236}">
                <a16:creationId xmlns:a16="http://schemas.microsoft.com/office/drawing/2014/main" id="{7FE2BC9A-6CFF-43F2-8EF5-DCE6A7E7D7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12" name="Imagen 5">
            <a:extLst>
              <a:ext uri="{FF2B5EF4-FFF2-40B4-BE49-F238E27FC236}">
                <a16:creationId xmlns:a16="http://schemas.microsoft.com/office/drawing/2014/main" id="{0FF56703-0C13-4ACF-A35F-3AA2E011DD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Tree>
    <p:extLst>
      <p:ext uri="{BB962C8B-B14F-4D97-AF65-F5344CB8AC3E}">
        <p14:creationId xmlns:p14="http://schemas.microsoft.com/office/powerpoint/2010/main" val="110637844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182261AB-6D47-4ED7-9D1A-DD7F6CD2A1CF}"/>
              </a:ext>
            </a:extLst>
          </p:cNvPr>
          <p:cNvSpPr/>
          <p:nvPr/>
        </p:nvSpPr>
        <p:spPr>
          <a:xfrm>
            <a:off x="4073166" y="1058491"/>
            <a:ext cx="4033027" cy="584775"/>
          </a:xfrm>
          <a:prstGeom prst="rect">
            <a:avLst/>
          </a:prstGeom>
          <a:noFill/>
        </p:spPr>
        <p:txBody>
          <a:bodyPr wrap="none" lIns="91440" tIns="45720" rIns="91440" bIns="45720">
            <a:spAutoFit/>
          </a:bodyPr>
          <a:lstStyle/>
          <a:p>
            <a:pPr algn="ctr"/>
            <a:r>
              <a:rPr lang="es-ES" altLang="es-CO" sz="3200" b="1" dirty="0">
                <a:solidFill>
                  <a:srgbClr val="002060"/>
                </a:solidFill>
              </a:rPr>
              <a:t>CONTRATOS VIGENTES</a:t>
            </a:r>
          </a:p>
        </p:txBody>
      </p:sp>
      <p:sp>
        <p:nvSpPr>
          <p:cNvPr id="4" name="CuadroTexto 3">
            <a:extLst>
              <a:ext uri="{FF2B5EF4-FFF2-40B4-BE49-F238E27FC236}">
                <a16:creationId xmlns:a16="http://schemas.microsoft.com/office/drawing/2014/main" id="{1BC6F344-046A-475B-BB18-2E20560A80F3}"/>
              </a:ext>
            </a:extLst>
          </p:cNvPr>
          <p:cNvSpPr txBox="1"/>
          <p:nvPr/>
        </p:nvSpPr>
        <p:spPr>
          <a:xfrm>
            <a:off x="1435100" y="1997839"/>
            <a:ext cx="9029699" cy="2585323"/>
          </a:xfrm>
          <a:prstGeom prst="rect">
            <a:avLst/>
          </a:prstGeom>
          <a:noFill/>
        </p:spPr>
        <p:txBody>
          <a:bodyPr wrap="square" rtlCol="0">
            <a:spAutoFit/>
          </a:bodyPr>
          <a:lstStyle/>
          <a:p>
            <a:pPr algn="just"/>
            <a:r>
              <a:rPr lang="es-ES" dirty="0"/>
              <a:t>La Sociedad de activos Especiales llevó a cabo el proceso de contratación cuyo objeto fue: </a:t>
            </a:r>
          </a:p>
          <a:p>
            <a:pPr algn="just"/>
            <a:endParaRPr lang="es-ES" i="1" dirty="0"/>
          </a:p>
          <a:p>
            <a:pPr marL="450850" algn="just"/>
            <a:r>
              <a:rPr lang="es-ES" i="1" dirty="0"/>
              <a:t>“Contratar la prestación de los servicios de transporte, operación logística necesaria para la recepción, custodia, manutención, cuidado, marcaje, sostenimiento, pesaje y gestiones de intermediación comercial, de los semovientes que le sean asignados y ejercer la administración de los inmuebles en los cuales se ubican estos.”</a:t>
            </a:r>
          </a:p>
          <a:p>
            <a:pPr marL="450850" algn="just"/>
            <a:endParaRPr lang="es-ES" i="1" dirty="0"/>
          </a:p>
          <a:p>
            <a:pPr algn="just"/>
            <a:r>
              <a:rPr lang="es-ES" dirty="0"/>
              <a:t>Atendiendo a lo anterior, se celebraron los siguientes contratos:</a:t>
            </a:r>
          </a:p>
          <a:p>
            <a:pPr algn="just"/>
            <a:endParaRPr lang="es-ES" dirty="0"/>
          </a:p>
        </p:txBody>
      </p:sp>
      <p:pic>
        <p:nvPicPr>
          <p:cNvPr id="3" name="Imagen 2">
            <a:extLst>
              <a:ext uri="{FF2B5EF4-FFF2-40B4-BE49-F238E27FC236}">
                <a16:creationId xmlns:a16="http://schemas.microsoft.com/office/drawing/2014/main" id="{800CF74F-78CA-4F70-AFB3-2D5D753B2C51}"/>
              </a:ext>
            </a:extLst>
          </p:cNvPr>
          <p:cNvPicPr>
            <a:picLocks noChangeAspect="1"/>
          </p:cNvPicPr>
          <p:nvPr/>
        </p:nvPicPr>
        <p:blipFill>
          <a:blip r:embed="rId4"/>
          <a:stretch>
            <a:fillRect/>
          </a:stretch>
        </p:blipFill>
        <p:spPr>
          <a:xfrm>
            <a:off x="7696199" y="4398364"/>
            <a:ext cx="1504950" cy="1704975"/>
          </a:xfrm>
          <a:prstGeom prst="rect">
            <a:avLst/>
          </a:prstGeom>
        </p:spPr>
      </p:pic>
      <p:pic>
        <p:nvPicPr>
          <p:cNvPr id="5" name="Imagen 4">
            <a:extLst>
              <a:ext uri="{FF2B5EF4-FFF2-40B4-BE49-F238E27FC236}">
                <a16:creationId xmlns:a16="http://schemas.microsoft.com/office/drawing/2014/main" id="{0D71B529-F8C0-422A-B68B-CA7A1314148A}"/>
              </a:ext>
            </a:extLst>
          </p:cNvPr>
          <p:cNvPicPr>
            <a:picLocks noChangeAspect="1"/>
          </p:cNvPicPr>
          <p:nvPr/>
        </p:nvPicPr>
        <p:blipFill>
          <a:blip r:embed="rId5"/>
          <a:stretch>
            <a:fillRect/>
          </a:stretch>
        </p:blipFill>
        <p:spPr>
          <a:xfrm>
            <a:off x="919526" y="4748672"/>
            <a:ext cx="4276725" cy="1209675"/>
          </a:xfrm>
          <a:prstGeom prst="rect">
            <a:avLst/>
          </a:prstGeom>
        </p:spPr>
      </p:pic>
      <p:sp>
        <p:nvSpPr>
          <p:cNvPr id="6" name="Cerrar llave 5">
            <a:extLst>
              <a:ext uri="{FF2B5EF4-FFF2-40B4-BE49-F238E27FC236}">
                <a16:creationId xmlns:a16="http://schemas.microsoft.com/office/drawing/2014/main" id="{D4BC9907-9A15-4DB2-A96D-E686C2EE83BE}"/>
              </a:ext>
            </a:extLst>
          </p:cNvPr>
          <p:cNvSpPr/>
          <p:nvPr/>
        </p:nvSpPr>
        <p:spPr>
          <a:xfrm>
            <a:off x="5308792" y="4834208"/>
            <a:ext cx="458961" cy="1038602"/>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p>
        </p:txBody>
      </p:sp>
      <p:sp>
        <p:nvSpPr>
          <p:cNvPr id="7" name="CuadroTexto 6">
            <a:extLst>
              <a:ext uri="{FF2B5EF4-FFF2-40B4-BE49-F238E27FC236}">
                <a16:creationId xmlns:a16="http://schemas.microsoft.com/office/drawing/2014/main" id="{B0D8CC59-4FFC-44FB-A01A-D5217868957D}"/>
              </a:ext>
            </a:extLst>
          </p:cNvPr>
          <p:cNvSpPr txBox="1"/>
          <p:nvPr/>
        </p:nvSpPr>
        <p:spPr>
          <a:xfrm>
            <a:off x="5949949" y="4999290"/>
            <a:ext cx="1504950" cy="646331"/>
          </a:xfrm>
          <a:prstGeom prst="rect">
            <a:avLst/>
          </a:prstGeom>
          <a:noFill/>
        </p:spPr>
        <p:txBody>
          <a:bodyPr wrap="square" rtlCol="0">
            <a:spAutoFit/>
          </a:bodyPr>
          <a:lstStyle/>
          <a:p>
            <a:r>
              <a:rPr lang="es-CO" dirty="0"/>
              <a:t>Contrato 025 </a:t>
            </a:r>
          </a:p>
          <a:p>
            <a:r>
              <a:rPr lang="es-CO" dirty="0"/>
              <a:t>Contrato 026</a:t>
            </a:r>
          </a:p>
        </p:txBody>
      </p:sp>
      <p:sp>
        <p:nvSpPr>
          <p:cNvPr id="12" name="Cerrar llave 11">
            <a:extLst>
              <a:ext uri="{FF2B5EF4-FFF2-40B4-BE49-F238E27FC236}">
                <a16:creationId xmlns:a16="http://schemas.microsoft.com/office/drawing/2014/main" id="{6EF5033E-0044-46E3-9A5C-92E799030C44}"/>
              </a:ext>
            </a:extLst>
          </p:cNvPr>
          <p:cNvSpPr/>
          <p:nvPr/>
        </p:nvSpPr>
        <p:spPr>
          <a:xfrm>
            <a:off x="9442449" y="4821526"/>
            <a:ext cx="458961" cy="1038602"/>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p>
        </p:txBody>
      </p:sp>
      <p:sp>
        <p:nvSpPr>
          <p:cNvPr id="13" name="CuadroTexto 12">
            <a:extLst>
              <a:ext uri="{FF2B5EF4-FFF2-40B4-BE49-F238E27FC236}">
                <a16:creationId xmlns:a16="http://schemas.microsoft.com/office/drawing/2014/main" id="{87D1E0DF-C147-43FE-A39E-1F622699BBFE}"/>
              </a:ext>
            </a:extLst>
          </p:cNvPr>
          <p:cNvSpPr txBox="1"/>
          <p:nvPr/>
        </p:nvSpPr>
        <p:spPr>
          <a:xfrm>
            <a:off x="10083606" y="4986608"/>
            <a:ext cx="1504950" cy="646331"/>
          </a:xfrm>
          <a:prstGeom prst="rect">
            <a:avLst/>
          </a:prstGeom>
          <a:noFill/>
        </p:spPr>
        <p:txBody>
          <a:bodyPr wrap="square" rtlCol="0">
            <a:spAutoFit/>
          </a:bodyPr>
          <a:lstStyle/>
          <a:p>
            <a:r>
              <a:rPr lang="es-CO" dirty="0"/>
              <a:t>Contrato 039 </a:t>
            </a:r>
          </a:p>
          <a:p>
            <a:r>
              <a:rPr lang="es-CO" dirty="0"/>
              <a:t>Contrato 040</a:t>
            </a:r>
          </a:p>
        </p:txBody>
      </p:sp>
    </p:spTree>
    <p:extLst>
      <p:ext uri="{BB962C8B-B14F-4D97-AF65-F5344CB8AC3E}">
        <p14:creationId xmlns:p14="http://schemas.microsoft.com/office/powerpoint/2010/main" val="19381320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182261AB-6D47-4ED7-9D1A-DD7F6CD2A1CF}"/>
              </a:ext>
            </a:extLst>
          </p:cNvPr>
          <p:cNvSpPr/>
          <p:nvPr/>
        </p:nvSpPr>
        <p:spPr>
          <a:xfrm>
            <a:off x="3226793" y="864503"/>
            <a:ext cx="5381153" cy="584775"/>
          </a:xfrm>
          <a:prstGeom prst="rect">
            <a:avLst/>
          </a:prstGeom>
          <a:noFill/>
        </p:spPr>
        <p:txBody>
          <a:bodyPr wrap="none" lIns="91440" tIns="45720" rIns="91440" bIns="45720">
            <a:spAutoFit/>
          </a:bodyPr>
          <a:lstStyle/>
          <a:p>
            <a:pPr algn="ctr"/>
            <a:r>
              <a:rPr lang="es-ES" altLang="es-CO" sz="3200" b="1" dirty="0">
                <a:solidFill>
                  <a:srgbClr val="002060"/>
                </a:solidFill>
              </a:rPr>
              <a:t>EXPOSICIÓN DE LA NECESIDAD</a:t>
            </a:r>
          </a:p>
        </p:txBody>
      </p:sp>
      <p:graphicFrame>
        <p:nvGraphicFramePr>
          <p:cNvPr id="3" name="Tabla 4">
            <a:extLst>
              <a:ext uri="{FF2B5EF4-FFF2-40B4-BE49-F238E27FC236}">
                <a16:creationId xmlns:a16="http://schemas.microsoft.com/office/drawing/2014/main" id="{9A046502-6B04-41F5-8015-44DEE1341820}"/>
              </a:ext>
            </a:extLst>
          </p:cNvPr>
          <p:cNvGraphicFramePr>
            <a:graphicFrameLocks noGrp="1"/>
          </p:cNvGraphicFramePr>
          <p:nvPr/>
        </p:nvGraphicFramePr>
        <p:xfrm>
          <a:off x="1159565" y="2347557"/>
          <a:ext cx="9872870" cy="3513501"/>
        </p:xfrm>
        <a:graphic>
          <a:graphicData uri="http://schemas.openxmlformats.org/drawingml/2006/table">
            <a:tbl>
              <a:tblPr firstRow="1" bandRow="1">
                <a:tableStyleId>{5940675A-B579-460E-94D1-54222C63F5DA}</a:tableStyleId>
              </a:tblPr>
              <a:tblGrid>
                <a:gridCol w="4936435">
                  <a:extLst>
                    <a:ext uri="{9D8B030D-6E8A-4147-A177-3AD203B41FA5}">
                      <a16:colId xmlns:a16="http://schemas.microsoft.com/office/drawing/2014/main" val="806362600"/>
                    </a:ext>
                  </a:extLst>
                </a:gridCol>
                <a:gridCol w="4936435">
                  <a:extLst>
                    <a:ext uri="{9D8B030D-6E8A-4147-A177-3AD203B41FA5}">
                      <a16:colId xmlns:a16="http://schemas.microsoft.com/office/drawing/2014/main" val="3981378776"/>
                    </a:ext>
                  </a:extLst>
                </a:gridCol>
              </a:tblGrid>
              <a:tr h="522898">
                <a:tc>
                  <a:txBody>
                    <a:bodyPr/>
                    <a:lstStyle/>
                    <a:p>
                      <a:pPr algn="ctr"/>
                      <a:r>
                        <a:rPr lang="es-CO" b="1" dirty="0"/>
                        <a:t>ACTUALIDAD</a:t>
                      </a:r>
                    </a:p>
                  </a:txBody>
                  <a:tcPr/>
                </a:tc>
                <a:tc>
                  <a:txBody>
                    <a:bodyPr/>
                    <a:lstStyle/>
                    <a:p>
                      <a:pPr algn="ctr"/>
                      <a:r>
                        <a:rPr lang="es-CO" b="1" dirty="0"/>
                        <a:t>CAMBIO DE MODALIDAD </a:t>
                      </a:r>
                    </a:p>
                  </a:txBody>
                  <a:tcPr/>
                </a:tc>
                <a:extLst>
                  <a:ext uri="{0D108BD9-81ED-4DB2-BD59-A6C34878D82A}">
                    <a16:rowId xmlns:a16="http://schemas.microsoft.com/office/drawing/2014/main" val="3081823549"/>
                  </a:ext>
                </a:extLst>
              </a:tr>
              <a:tr h="2990603">
                <a:tc>
                  <a:txBody>
                    <a:bodyPr/>
                    <a:lstStyle/>
                    <a:p>
                      <a:pPr algn="just"/>
                      <a:r>
                        <a:rPr lang="es-CO" dirty="0"/>
                        <a:t>Los contratistas de semovientes son requeridos para atender las diligencias de semovientes, los gastos son asumidos por las personas jurídicas y el contratista presenta los costos generales. </a:t>
                      </a:r>
                    </a:p>
                  </a:txBody>
                  <a:tcPr/>
                </a:tc>
                <a:tc>
                  <a:txBody>
                    <a:bodyPr/>
                    <a:lstStyle/>
                    <a:p>
                      <a:pPr algn="just"/>
                      <a:r>
                        <a:rPr lang="es-CO" dirty="0"/>
                        <a:t>Los contratistas son requeridos para la atención de las diligencias de secuestros de activos sociales y se les reconoce el 4% del valor de la diligencia como pago de sus servicios*, más los gastos reembolsables.</a:t>
                      </a:r>
                    </a:p>
                    <a:p>
                      <a:pPr algn="just"/>
                      <a:endParaRPr lang="es-CO" dirty="0"/>
                    </a:p>
                    <a:p>
                      <a:pPr algn="just"/>
                      <a:r>
                        <a:rPr lang="es-CO" dirty="0"/>
                        <a:t>Este reconocimiento sólo se hará por solicitud de la Vicepresidencia de Sociedades siempre y cuando se certifique que la sociedad no cuenta con recursos.</a:t>
                      </a:r>
                    </a:p>
                  </a:txBody>
                  <a:tcPr/>
                </a:tc>
                <a:extLst>
                  <a:ext uri="{0D108BD9-81ED-4DB2-BD59-A6C34878D82A}">
                    <a16:rowId xmlns:a16="http://schemas.microsoft.com/office/drawing/2014/main" val="2714015602"/>
                  </a:ext>
                </a:extLst>
              </a:tr>
            </a:tbl>
          </a:graphicData>
        </a:graphic>
      </p:graphicFrame>
      <p:sp>
        <p:nvSpPr>
          <p:cNvPr id="6" name="Rectángulo 5">
            <a:extLst>
              <a:ext uri="{FF2B5EF4-FFF2-40B4-BE49-F238E27FC236}">
                <a16:creationId xmlns:a16="http://schemas.microsoft.com/office/drawing/2014/main" id="{84CDEA90-5814-49A1-A317-CC4CBC54B16F}"/>
              </a:ext>
            </a:extLst>
          </p:cNvPr>
          <p:cNvSpPr/>
          <p:nvPr/>
        </p:nvSpPr>
        <p:spPr>
          <a:xfrm>
            <a:off x="4561921" y="1660988"/>
            <a:ext cx="3055452" cy="523220"/>
          </a:xfrm>
          <a:prstGeom prst="rect">
            <a:avLst/>
          </a:prstGeom>
          <a:noFill/>
        </p:spPr>
        <p:txBody>
          <a:bodyPr wrap="none" lIns="91440" tIns="45720" rIns="91440" bIns="45720">
            <a:spAutoFit/>
          </a:bodyPr>
          <a:lstStyle/>
          <a:p>
            <a:pPr algn="ctr"/>
            <a:r>
              <a:rPr lang="es-ES" sz="2800" b="1" dirty="0">
                <a:solidFill>
                  <a:srgbClr val="002060"/>
                </a:solidFill>
              </a:rPr>
              <a:t>ACTIVOS SOCIALES </a:t>
            </a:r>
          </a:p>
        </p:txBody>
      </p:sp>
      <p:sp>
        <p:nvSpPr>
          <p:cNvPr id="4" name="CuadroTexto 3">
            <a:extLst>
              <a:ext uri="{FF2B5EF4-FFF2-40B4-BE49-F238E27FC236}">
                <a16:creationId xmlns:a16="http://schemas.microsoft.com/office/drawing/2014/main" id="{98495E7F-A6B2-4117-8BB6-7DA9EFFF3E78}"/>
              </a:ext>
            </a:extLst>
          </p:cNvPr>
          <p:cNvSpPr txBox="1"/>
          <p:nvPr/>
        </p:nvSpPr>
        <p:spPr>
          <a:xfrm>
            <a:off x="3095101" y="5881139"/>
            <a:ext cx="8483600" cy="338554"/>
          </a:xfrm>
          <a:prstGeom prst="rect">
            <a:avLst/>
          </a:prstGeom>
          <a:noFill/>
        </p:spPr>
        <p:txBody>
          <a:bodyPr wrap="square" rtlCol="0">
            <a:spAutoFit/>
          </a:bodyPr>
          <a:lstStyle/>
          <a:p>
            <a:r>
              <a:rPr lang="es-CO" sz="1600" dirty="0"/>
              <a:t>* En la actualidad si la diligencia es fallida se paga el 10% del valor de la diligencia al contratista.</a:t>
            </a:r>
          </a:p>
        </p:txBody>
      </p:sp>
    </p:spTree>
    <p:extLst>
      <p:ext uri="{BB962C8B-B14F-4D97-AF65-F5344CB8AC3E}">
        <p14:creationId xmlns:p14="http://schemas.microsoft.com/office/powerpoint/2010/main" val="214498682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182261AB-6D47-4ED7-9D1A-DD7F6CD2A1CF}"/>
              </a:ext>
            </a:extLst>
          </p:cNvPr>
          <p:cNvSpPr/>
          <p:nvPr/>
        </p:nvSpPr>
        <p:spPr>
          <a:xfrm>
            <a:off x="3669205" y="1058491"/>
            <a:ext cx="4840941" cy="584775"/>
          </a:xfrm>
          <a:prstGeom prst="rect">
            <a:avLst/>
          </a:prstGeom>
          <a:noFill/>
        </p:spPr>
        <p:txBody>
          <a:bodyPr wrap="none" lIns="91440" tIns="45720" rIns="91440" bIns="45720">
            <a:spAutoFit/>
          </a:bodyPr>
          <a:lstStyle/>
          <a:p>
            <a:pPr algn="ctr"/>
            <a:r>
              <a:rPr lang="es-ES" altLang="es-CO" sz="3200" b="1" dirty="0">
                <a:solidFill>
                  <a:srgbClr val="002060"/>
                </a:solidFill>
              </a:rPr>
              <a:t>EXPOSICIÓN DE NECESIDAD</a:t>
            </a:r>
          </a:p>
        </p:txBody>
      </p:sp>
      <p:graphicFrame>
        <p:nvGraphicFramePr>
          <p:cNvPr id="12" name="Tabla 4">
            <a:extLst>
              <a:ext uri="{FF2B5EF4-FFF2-40B4-BE49-F238E27FC236}">
                <a16:creationId xmlns:a16="http://schemas.microsoft.com/office/drawing/2014/main" id="{7C92C8A2-7EA3-4760-87C1-7783A4A07070}"/>
              </a:ext>
            </a:extLst>
          </p:cNvPr>
          <p:cNvGraphicFramePr>
            <a:graphicFrameLocks noGrp="1"/>
          </p:cNvGraphicFramePr>
          <p:nvPr/>
        </p:nvGraphicFramePr>
        <p:xfrm>
          <a:off x="1298713" y="2588828"/>
          <a:ext cx="9621078" cy="3211213"/>
        </p:xfrm>
        <a:graphic>
          <a:graphicData uri="http://schemas.openxmlformats.org/drawingml/2006/table">
            <a:tbl>
              <a:tblPr firstRow="1" bandRow="1">
                <a:tableStyleId>{5940675A-B579-460E-94D1-54222C63F5DA}</a:tableStyleId>
              </a:tblPr>
              <a:tblGrid>
                <a:gridCol w="4810539">
                  <a:extLst>
                    <a:ext uri="{9D8B030D-6E8A-4147-A177-3AD203B41FA5}">
                      <a16:colId xmlns:a16="http://schemas.microsoft.com/office/drawing/2014/main" val="806362600"/>
                    </a:ext>
                  </a:extLst>
                </a:gridCol>
                <a:gridCol w="4810539">
                  <a:extLst>
                    <a:ext uri="{9D8B030D-6E8A-4147-A177-3AD203B41FA5}">
                      <a16:colId xmlns:a16="http://schemas.microsoft.com/office/drawing/2014/main" val="3981378776"/>
                    </a:ext>
                  </a:extLst>
                </a:gridCol>
              </a:tblGrid>
              <a:tr h="376573">
                <a:tc>
                  <a:txBody>
                    <a:bodyPr/>
                    <a:lstStyle/>
                    <a:p>
                      <a:pPr algn="ctr"/>
                      <a:r>
                        <a:rPr lang="es-CO" b="1" dirty="0"/>
                        <a:t>ACTUALIDAD</a:t>
                      </a:r>
                    </a:p>
                  </a:txBody>
                  <a:tcPr/>
                </a:tc>
                <a:tc>
                  <a:txBody>
                    <a:bodyPr/>
                    <a:lstStyle/>
                    <a:p>
                      <a:pPr algn="ctr"/>
                      <a:r>
                        <a:rPr lang="es-CO" b="1" dirty="0"/>
                        <a:t>CAMBIO DE MODALIDAD </a:t>
                      </a:r>
                    </a:p>
                  </a:txBody>
                  <a:tcPr/>
                </a:tc>
                <a:extLst>
                  <a:ext uri="{0D108BD9-81ED-4DB2-BD59-A6C34878D82A}">
                    <a16:rowId xmlns:a16="http://schemas.microsoft.com/office/drawing/2014/main" val="3081823549"/>
                  </a:ext>
                </a:extLst>
              </a:tr>
              <a:tr h="370840">
                <a:tc>
                  <a:txBody>
                    <a:bodyPr/>
                    <a:lstStyle/>
                    <a:p>
                      <a:pPr algn="just"/>
                      <a:r>
                        <a:rPr lang="es-CO" dirty="0"/>
                        <a:t>La comercialización de semovientes se realiza a través de subastas presenciales.</a:t>
                      </a:r>
                    </a:p>
                    <a:p>
                      <a:pPr algn="just"/>
                      <a:endParaRPr lang="es-CO" dirty="0"/>
                    </a:p>
                  </a:txBody>
                  <a:tcPr/>
                </a:tc>
                <a:tc>
                  <a:txBody>
                    <a:bodyPr/>
                    <a:lstStyle/>
                    <a:p>
                      <a:pPr algn="just"/>
                      <a:r>
                        <a:rPr lang="es-CO" dirty="0"/>
                        <a:t>La comercialización de semovientes se hará a través de subastas presenciales virtuales y/o especializadas a efectos de que si no pueden celebrarse eventos públicos presenciales SAE se mantenga en el mercado.</a:t>
                      </a:r>
                    </a:p>
                    <a:p>
                      <a:pPr algn="just"/>
                      <a:endParaRPr lang="es-CO" dirty="0"/>
                    </a:p>
                    <a:p>
                      <a:pPr algn="just"/>
                      <a:r>
                        <a:rPr lang="es-CO" dirty="0"/>
                        <a:t>Para el caso de la realización de subastas en línea se requiere reconocer  un 2% adicional a la comisión por venta de acuerdo al estudio de mercado realizado. </a:t>
                      </a:r>
                    </a:p>
                  </a:txBody>
                  <a:tcPr/>
                </a:tc>
                <a:extLst>
                  <a:ext uri="{0D108BD9-81ED-4DB2-BD59-A6C34878D82A}">
                    <a16:rowId xmlns:a16="http://schemas.microsoft.com/office/drawing/2014/main" val="2714015602"/>
                  </a:ext>
                </a:extLst>
              </a:tr>
            </a:tbl>
          </a:graphicData>
        </a:graphic>
      </p:graphicFrame>
      <p:sp>
        <p:nvSpPr>
          <p:cNvPr id="13" name="Rectángulo 12">
            <a:extLst>
              <a:ext uri="{FF2B5EF4-FFF2-40B4-BE49-F238E27FC236}">
                <a16:creationId xmlns:a16="http://schemas.microsoft.com/office/drawing/2014/main" id="{B05370E0-C605-4979-AEA5-8EC291F57206}"/>
              </a:ext>
            </a:extLst>
          </p:cNvPr>
          <p:cNvSpPr/>
          <p:nvPr/>
        </p:nvSpPr>
        <p:spPr>
          <a:xfrm>
            <a:off x="2992137" y="1730809"/>
            <a:ext cx="6207725" cy="523220"/>
          </a:xfrm>
          <a:prstGeom prst="rect">
            <a:avLst/>
          </a:prstGeom>
          <a:noFill/>
        </p:spPr>
        <p:txBody>
          <a:bodyPr wrap="none" lIns="91440" tIns="45720" rIns="91440" bIns="45720">
            <a:spAutoFit/>
          </a:bodyPr>
          <a:lstStyle/>
          <a:p>
            <a:pPr algn="ctr"/>
            <a:r>
              <a:rPr lang="es-ES" sz="2800" b="1" dirty="0">
                <a:solidFill>
                  <a:srgbClr val="002060"/>
                </a:solidFill>
              </a:rPr>
              <a:t>SUBASTAS VIRTUALES Y ESPECIALIZADAS</a:t>
            </a:r>
          </a:p>
        </p:txBody>
      </p:sp>
    </p:spTree>
    <p:extLst>
      <p:ext uri="{BB962C8B-B14F-4D97-AF65-F5344CB8AC3E}">
        <p14:creationId xmlns:p14="http://schemas.microsoft.com/office/powerpoint/2010/main" val="424189494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182261AB-6D47-4ED7-9D1A-DD7F6CD2A1CF}"/>
              </a:ext>
            </a:extLst>
          </p:cNvPr>
          <p:cNvSpPr/>
          <p:nvPr/>
        </p:nvSpPr>
        <p:spPr>
          <a:xfrm>
            <a:off x="3656381" y="1058491"/>
            <a:ext cx="4866589" cy="584775"/>
          </a:xfrm>
          <a:prstGeom prst="rect">
            <a:avLst/>
          </a:prstGeom>
          <a:noFill/>
        </p:spPr>
        <p:txBody>
          <a:bodyPr wrap="none" lIns="91440" tIns="45720" rIns="91440" bIns="45720">
            <a:spAutoFit/>
          </a:bodyPr>
          <a:lstStyle/>
          <a:p>
            <a:pPr algn="ctr"/>
            <a:r>
              <a:rPr lang="es-ES" altLang="es-CO" sz="3200" b="1" dirty="0">
                <a:solidFill>
                  <a:srgbClr val="002060"/>
                </a:solidFill>
              </a:rPr>
              <a:t>EXPOSICIÓN DE NECESIDAD</a:t>
            </a:r>
          </a:p>
        </p:txBody>
      </p:sp>
      <p:sp>
        <p:nvSpPr>
          <p:cNvPr id="13" name="Rectángulo 12">
            <a:extLst>
              <a:ext uri="{FF2B5EF4-FFF2-40B4-BE49-F238E27FC236}">
                <a16:creationId xmlns:a16="http://schemas.microsoft.com/office/drawing/2014/main" id="{B05370E0-C605-4979-AEA5-8EC291F57206}"/>
              </a:ext>
            </a:extLst>
          </p:cNvPr>
          <p:cNvSpPr/>
          <p:nvPr/>
        </p:nvSpPr>
        <p:spPr>
          <a:xfrm>
            <a:off x="1985878" y="1969904"/>
            <a:ext cx="8207568" cy="584775"/>
          </a:xfrm>
          <a:prstGeom prst="rect">
            <a:avLst/>
          </a:prstGeom>
          <a:noFill/>
        </p:spPr>
        <p:txBody>
          <a:bodyPr wrap="none" lIns="91440" tIns="45720" rIns="91440" bIns="45720">
            <a:spAutoFit/>
          </a:bodyPr>
          <a:lstStyle/>
          <a:p>
            <a:pPr algn="ctr"/>
            <a:r>
              <a:rPr lang="es-ES" sz="3200" b="1" dirty="0">
                <a:solidFill>
                  <a:srgbClr val="002060"/>
                </a:solidFill>
              </a:rPr>
              <a:t>ESTUDIO DE MERCADO SUBASTAS GANADERAS</a:t>
            </a:r>
          </a:p>
        </p:txBody>
      </p:sp>
      <p:graphicFrame>
        <p:nvGraphicFramePr>
          <p:cNvPr id="3" name="Tabla 2">
            <a:extLst>
              <a:ext uri="{FF2B5EF4-FFF2-40B4-BE49-F238E27FC236}">
                <a16:creationId xmlns:a16="http://schemas.microsoft.com/office/drawing/2014/main" id="{5B11473A-4265-43D0-AEB1-02634CD86B33}"/>
              </a:ext>
            </a:extLst>
          </p:cNvPr>
          <p:cNvGraphicFramePr>
            <a:graphicFrameLocks noGrp="1"/>
          </p:cNvGraphicFramePr>
          <p:nvPr/>
        </p:nvGraphicFramePr>
        <p:xfrm>
          <a:off x="4443413" y="3220763"/>
          <a:ext cx="3305174" cy="1666545"/>
        </p:xfrm>
        <a:graphic>
          <a:graphicData uri="http://schemas.openxmlformats.org/drawingml/2006/table">
            <a:tbl>
              <a:tblPr>
                <a:tableStyleId>{5940675A-B579-460E-94D1-54222C63F5DA}</a:tableStyleId>
              </a:tblPr>
              <a:tblGrid>
                <a:gridCol w="1633339">
                  <a:extLst>
                    <a:ext uri="{9D8B030D-6E8A-4147-A177-3AD203B41FA5}">
                      <a16:colId xmlns:a16="http://schemas.microsoft.com/office/drawing/2014/main" val="3494102268"/>
                    </a:ext>
                  </a:extLst>
                </a:gridCol>
                <a:gridCol w="1671835">
                  <a:extLst>
                    <a:ext uri="{9D8B030D-6E8A-4147-A177-3AD203B41FA5}">
                      <a16:colId xmlns:a16="http://schemas.microsoft.com/office/drawing/2014/main" val="2717095847"/>
                    </a:ext>
                  </a:extLst>
                </a:gridCol>
              </a:tblGrid>
              <a:tr h="333309">
                <a:tc>
                  <a:txBody>
                    <a:bodyPr/>
                    <a:lstStyle/>
                    <a:p>
                      <a:pPr algn="ctr" fontAlgn="ctr"/>
                      <a:r>
                        <a:rPr lang="es-CO" sz="2000" b="1" u="none" strike="noStrike" dirty="0">
                          <a:effectLst/>
                        </a:rPr>
                        <a:t>SUBASTA </a:t>
                      </a:r>
                      <a:endParaRPr lang="es-CO" sz="20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2000" b="1" u="none" strike="noStrike" dirty="0">
                          <a:effectLst/>
                        </a:rPr>
                        <a:t>PORCENTAJE</a:t>
                      </a:r>
                      <a:endParaRPr lang="es-CO" sz="20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19181399"/>
                  </a:ext>
                </a:extLst>
              </a:tr>
              <a:tr h="333309">
                <a:tc>
                  <a:txBody>
                    <a:bodyPr/>
                    <a:lstStyle/>
                    <a:p>
                      <a:pPr algn="ctr" fontAlgn="ctr"/>
                      <a:r>
                        <a:rPr lang="es-CO" sz="2000" u="none" strike="noStrike" dirty="0">
                          <a:effectLst/>
                        </a:rPr>
                        <a:t>SUBASTAR</a:t>
                      </a:r>
                      <a:endParaRPr lang="es-CO" sz="2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2000" u="none" strike="noStrike">
                          <a:effectLst/>
                        </a:rPr>
                        <a:t>2.50%</a:t>
                      </a:r>
                      <a:endParaRPr lang="es-CO" sz="20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322586628"/>
                  </a:ext>
                </a:extLst>
              </a:tr>
              <a:tr h="333309">
                <a:tc>
                  <a:txBody>
                    <a:bodyPr/>
                    <a:lstStyle/>
                    <a:p>
                      <a:pPr algn="ctr" fontAlgn="ctr"/>
                      <a:r>
                        <a:rPr lang="es-CO" sz="2000" u="none" strike="noStrike" dirty="0">
                          <a:effectLst/>
                        </a:rPr>
                        <a:t>SUGABERRIO</a:t>
                      </a:r>
                      <a:endParaRPr lang="es-CO" sz="2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2000" u="none" strike="noStrike">
                          <a:effectLst/>
                        </a:rPr>
                        <a:t>3.20%</a:t>
                      </a:r>
                      <a:endParaRPr lang="es-CO" sz="20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73481621"/>
                  </a:ext>
                </a:extLst>
              </a:tr>
              <a:tr h="333309">
                <a:tc>
                  <a:txBody>
                    <a:bodyPr/>
                    <a:lstStyle/>
                    <a:p>
                      <a:pPr algn="ctr" fontAlgn="ctr"/>
                      <a:r>
                        <a:rPr lang="es-CO" sz="2000" u="none" strike="noStrike">
                          <a:effectLst/>
                        </a:rPr>
                        <a:t>DOREXPO</a:t>
                      </a:r>
                      <a:endParaRPr lang="es-CO" sz="2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2000" u="none" strike="noStrike" dirty="0">
                          <a:effectLst/>
                        </a:rPr>
                        <a:t>3.20%</a:t>
                      </a:r>
                      <a:endParaRPr lang="es-CO" sz="20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305950267"/>
                  </a:ext>
                </a:extLst>
              </a:tr>
              <a:tr h="333309">
                <a:tc>
                  <a:txBody>
                    <a:bodyPr/>
                    <a:lstStyle/>
                    <a:p>
                      <a:pPr algn="ctr" fontAlgn="ctr"/>
                      <a:r>
                        <a:rPr lang="es-CO" sz="2000" u="none" strike="noStrike">
                          <a:effectLst/>
                        </a:rPr>
                        <a:t>SUPERVID</a:t>
                      </a:r>
                      <a:endParaRPr lang="es-CO" sz="2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2000" u="none" strike="noStrike" dirty="0">
                          <a:effectLst/>
                        </a:rPr>
                        <a:t>&gt;5%</a:t>
                      </a:r>
                      <a:endParaRPr lang="es-CO" sz="20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951855047"/>
                  </a:ext>
                </a:extLst>
              </a:tr>
            </a:tbl>
          </a:graphicData>
        </a:graphic>
      </p:graphicFrame>
    </p:spTree>
    <p:extLst>
      <p:ext uri="{BB962C8B-B14F-4D97-AF65-F5344CB8AC3E}">
        <p14:creationId xmlns:p14="http://schemas.microsoft.com/office/powerpoint/2010/main" val="137069128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182261AB-6D47-4ED7-9D1A-DD7F6CD2A1CF}"/>
              </a:ext>
            </a:extLst>
          </p:cNvPr>
          <p:cNvSpPr/>
          <p:nvPr/>
        </p:nvSpPr>
        <p:spPr>
          <a:xfrm>
            <a:off x="2728472" y="1058491"/>
            <a:ext cx="6722418" cy="584775"/>
          </a:xfrm>
          <a:prstGeom prst="rect">
            <a:avLst/>
          </a:prstGeom>
          <a:noFill/>
        </p:spPr>
        <p:txBody>
          <a:bodyPr wrap="none" lIns="91440" tIns="45720" rIns="91440" bIns="45720">
            <a:spAutoFit/>
          </a:bodyPr>
          <a:lstStyle/>
          <a:p>
            <a:pPr algn="ctr"/>
            <a:r>
              <a:rPr lang="es-ES" altLang="es-CO" sz="3200" b="1" dirty="0">
                <a:solidFill>
                  <a:srgbClr val="002060"/>
                </a:solidFill>
              </a:rPr>
              <a:t>COSTO BENEFICIO SUBASTAS EN LÍNEA</a:t>
            </a:r>
          </a:p>
        </p:txBody>
      </p:sp>
      <p:graphicFrame>
        <p:nvGraphicFramePr>
          <p:cNvPr id="3" name="Tabla 2">
            <a:extLst>
              <a:ext uri="{FF2B5EF4-FFF2-40B4-BE49-F238E27FC236}">
                <a16:creationId xmlns:a16="http://schemas.microsoft.com/office/drawing/2014/main" id="{E0476815-E9D8-4FE1-9B3A-5D47CA08A1CF}"/>
              </a:ext>
            </a:extLst>
          </p:cNvPr>
          <p:cNvGraphicFramePr>
            <a:graphicFrameLocks noGrp="1"/>
          </p:cNvGraphicFramePr>
          <p:nvPr/>
        </p:nvGraphicFramePr>
        <p:xfrm>
          <a:off x="2260599" y="2097584"/>
          <a:ext cx="7658100" cy="750570"/>
        </p:xfrm>
        <a:graphic>
          <a:graphicData uri="http://schemas.openxmlformats.org/drawingml/2006/table">
            <a:tbl>
              <a:tblPr firstRow="1">
                <a:tableStyleId>{5940675A-B579-460E-94D1-54222C63F5DA}</a:tableStyleId>
              </a:tblPr>
              <a:tblGrid>
                <a:gridCol w="1561453">
                  <a:extLst>
                    <a:ext uri="{9D8B030D-6E8A-4147-A177-3AD203B41FA5}">
                      <a16:colId xmlns:a16="http://schemas.microsoft.com/office/drawing/2014/main" val="3218762008"/>
                    </a:ext>
                  </a:extLst>
                </a:gridCol>
                <a:gridCol w="2005768">
                  <a:extLst>
                    <a:ext uri="{9D8B030D-6E8A-4147-A177-3AD203B41FA5}">
                      <a16:colId xmlns:a16="http://schemas.microsoft.com/office/drawing/2014/main" val="1250942174"/>
                    </a:ext>
                  </a:extLst>
                </a:gridCol>
                <a:gridCol w="2081937">
                  <a:extLst>
                    <a:ext uri="{9D8B030D-6E8A-4147-A177-3AD203B41FA5}">
                      <a16:colId xmlns:a16="http://schemas.microsoft.com/office/drawing/2014/main" val="1896564264"/>
                    </a:ext>
                  </a:extLst>
                </a:gridCol>
                <a:gridCol w="2008942">
                  <a:extLst>
                    <a:ext uri="{9D8B030D-6E8A-4147-A177-3AD203B41FA5}">
                      <a16:colId xmlns:a16="http://schemas.microsoft.com/office/drawing/2014/main" val="4099191555"/>
                    </a:ext>
                  </a:extLst>
                </a:gridCol>
              </a:tblGrid>
              <a:tr h="190500">
                <a:tc>
                  <a:txBody>
                    <a:bodyPr/>
                    <a:lstStyle/>
                    <a:p>
                      <a:pPr algn="ctr" fontAlgn="ctr"/>
                      <a:r>
                        <a:rPr lang="es-CO" sz="1600" b="1" u="none" strike="noStrike" dirty="0">
                          <a:effectLst/>
                          <a:latin typeface="+mn-lt"/>
                        </a:rPr>
                        <a:t>CANTIDAD SEMOVIENTES</a:t>
                      </a:r>
                      <a:endParaRPr lang="es-CO" sz="1600" b="1" i="0" u="none" strike="noStrike" dirty="0">
                        <a:solidFill>
                          <a:srgbClr val="000000"/>
                        </a:solidFill>
                        <a:effectLst/>
                        <a:latin typeface="+mn-lt"/>
                      </a:endParaRPr>
                    </a:p>
                  </a:txBody>
                  <a:tcPr marL="9525" marR="9525" marT="9525" marB="0" anchor="ctr"/>
                </a:tc>
                <a:tc>
                  <a:txBody>
                    <a:bodyPr/>
                    <a:lstStyle/>
                    <a:p>
                      <a:pPr algn="ctr" fontAlgn="ctr"/>
                      <a:r>
                        <a:rPr lang="es-CO" sz="1600" b="1" u="none" strike="noStrike" dirty="0">
                          <a:effectLst/>
                          <a:latin typeface="+mn-lt"/>
                        </a:rPr>
                        <a:t>VALOR DIARIO</a:t>
                      </a:r>
                      <a:endParaRPr lang="es-CO" sz="1600" b="1" i="0" u="none" strike="noStrike" dirty="0">
                        <a:solidFill>
                          <a:srgbClr val="000000"/>
                        </a:solidFill>
                        <a:effectLst/>
                        <a:latin typeface="+mn-lt"/>
                      </a:endParaRPr>
                    </a:p>
                  </a:txBody>
                  <a:tcPr marL="9525" marR="9525" marT="9525" marB="0" anchor="ctr"/>
                </a:tc>
                <a:tc>
                  <a:txBody>
                    <a:bodyPr/>
                    <a:lstStyle/>
                    <a:p>
                      <a:pPr algn="ctr" fontAlgn="ctr"/>
                      <a:r>
                        <a:rPr lang="es-CO" sz="1600" b="1" u="none" strike="noStrike" dirty="0">
                          <a:effectLst/>
                          <a:latin typeface="+mn-lt"/>
                        </a:rPr>
                        <a:t>DÍAS</a:t>
                      </a:r>
                      <a:endParaRPr lang="es-CO" sz="1600" b="1" i="0" u="none" strike="noStrike" dirty="0">
                        <a:solidFill>
                          <a:srgbClr val="000000"/>
                        </a:solidFill>
                        <a:effectLst/>
                        <a:latin typeface="+mn-lt"/>
                      </a:endParaRPr>
                    </a:p>
                  </a:txBody>
                  <a:tcPr marL="9525" marR="9525" marT="9525" marB="0" anchor="ctr"/>
                </a:tc>
                <a:tc>
                  <a:txBody>
                    <a:bodyPr/>
                    <a:lstStyle/>
                    <a:p>
                      <a:pPr algn="ctr" fontAlgn="ctr"/>
                      <a:r>
                        <a:rPr lang="es-CO" sz="1600" b="1" u="none" strike="noStrike" dirty="0">
                          <a:effectLst/>
                          <a:latin typeface="+mn-lt"/>
                        </a:rPr>
                        <a:t>TOTAL MANTENIMIENTO</a:t>
                      </a:r>
                      <a:endParaRPr lang="es-CO" sz="1600" b="1"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1768505448"/>
                  </a:ext>
                </a:extLst>
              </a:tr>
              <a:tr h="190500">
                <a:tc>
                  <a:txBody>
                    <a:bodyPr/>
                    <a:lstStyle/>
                    <a:p>
                      <a:pPr algn="ctr" fontAlgn="ctr"/>
                      <a:r>
                        <a:rPr lang="es-CO" sz="1600" u="none" strike="noStrike">
                          <a:effectLst/>
                          <a:latin typeface="+mn-lt"/>
                        </a:rPr>
                        <a:t>1000</a:t>
                      </a:r>
                      <a:endParaRPr lang="es-CO" sz="1600" b="0" i="0" u="none" strike="noStrike">
                        <a:solidFill>
                          <a:srgbClr val="000000"/>
                        </a:solidFill>
                        <a:effectLst/>
                        <a:latin typeface="+mn-lt"/>
                      </a:endParaRPr>
                    </a:p>
                  </a:txBody>
                  <a:tcPr marL="9525" marR="9525" marT="9525" marB="0" anchor="ctr"/>
                </a:tc>
                <a:tc>
                  <a:txBody>
                    <a:bodyPr/>
                    <a:lstStyle/>
                    <a:p>
                      <a:pPr algn="ctr" fontAlgn="ctr"/>
                      <a:r>
                        <a:rPr lang="es-CO" sz="1600" u="none" strike="noStrike" dirty="0">
                          <a:effectLst/>
                          <a:latin typeface="+mn-lt"/>
                        </a:rPr>
                        <a:t>$ 1,700</a:t>
                      </a:r>
                      <a:endParaRPr lang="es-CO" sz="1600" b="0" i="0" u="none" strike="noStrike" dirty="0">
                        <a:solidFill>
                          <a:srgbClr val="000000"/>
                        </a:solidFill>
                        <a:effectLst/>
                        <a:latin typeface="+mn-lt"/>
                      </a:endParaRPr>
                    </a:p>
                  </a:txBody>
                  <a:tcPr marL="9525" marR="9525" marT="9525" marB="0" anchor="ctr"/>
                </a:tc>
                <a:tc>
                  <a:txBody>
                    <a:bodyPr/>
                    <a:lstStyle/>
                    <a:p>
                      <a:pPr algn="ctr" fontAlgn="ctr"/>
                      <a:r>
                        <a:rPr lang="es-CO" sz="1600" u="none" strike="noStrike" dirty="0">
                          <a:effectLst/>
                          <a:latin typeface="+mn-lt"/>
                        </a:rPr>
                        <a:t>130*</a:t>
                      </a:r>
                      <a:endParaRPr lang="es-CO" sz="1600" b="0" i="0" u="none" strike="noStrike" dirty="0">
                        <a:solidFill>
                          <a:srgbClr val="000000"/>
                        </a:solidFill>
                        <a:effectLst/>
                        <a:latin typeface="+mn-lt"/>
                      </a:endParaRPr>
                    </a:p>
                  </a:txBody>
                  <a:tcPr marL="9525" marR="9525" marT="9525" marB="0" anchor="ctr"/>
                </a:tc>
                <a:tc>
                  <a:txBody>
                    <a:bodyPr/>
                    <a:lstStyle/>
                    <a:p>
                      <a:pPr algn="ctr" fontAlgn="ctr"/>
                      <a:r>
                        <a:rPr lang="es-CO" sz="1600" u="none" strike="noStrike" dirty="0">
                          <a:effectLst/>
                          <a:latin typeface="+mn-lt"/>
                        </a:rPr>
                        <a:t>$ 221,000,000</a:t>
                      </a:r>
                      <a:endParaRPr lang="es-CO" sz="16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4235584"/>
                  </a:ext>
                </a:extLst>
              </a:tr>
            </a:tbl>
          </a:graphicData>
        </a:graphic>
      </p:graphicFrame>
      <p:graphicFrame>
        <p:nvGraphicFramePr>
          <p:cNvPr id="4" name="Tabla 3">
            <a:extLst>
              <a:ext uri="{FF2B5EF4-FFF2-40B4-BE49-F238E27FC236}">
                <a16:creationId xmlns:a16="http://schemas.microsoft.com/office/drawing/2014/main" id="{60BEEE8A-0330-47C1-8259-22FDA733885D}"/>
              </a:ext>
            </a:extLst>
          </p:cNvPr>
          <p:cNvGraphicFramePr>
            <a:graphicFrameLocks noGrp="1"/>
          </p:cNvGraphicFramePr>
          <p:nvPr/>
        </p:nvGraphicFramePr>
        <p:xfrm>
          <a:off x="2286047" y="4327298"/>
          <a:ext cx="7658100" cy="750570"/>
        </p:xfrm>
        <a:graphic>
          <a:graphicData uri="http://schemas.openxmlformats.org/drawingml/2006/table">
            <a:tbl>
              <a:tblPr>
                <a:tableStyleId>{5940675A-B579-460E-94D1-54222C63F5DA}</a:tableStyleId>
              </a:tblPr>
              <a:tblGrid>
                <a:gridCol w="1561453">
                  <a:extLst>
                    <a:ext uri="{9D8B030D-6E8A-4147-A177-3AD203B41FA5}">
                      <a16:colId xmlns:a16="http://schemas.microsoft.com/office/drawing/2014/main" val="673576284"/>
                    </a:ext>
                  </a:extLst>
                </a:gridCol>
                <a:gridCol w="2005768">
                  <a:extLst>
                    <a:ext uri="{9D8B030D-6E8A-4147-A177-3AD203B41FA5}">
                      <a16:colId xmlns:a16="http://schemas.microsoft.com/office/drawing/2014/main" val="3378202090"/>
                    </a:ext>
                  </a:extLst>
                </a:gridCol>
                <a:gridCol w="2081937">
                  <a:extLst>
                    <a:ext uri="{9D8B030D-6E8A-4147-A177-3AD203B41FA5}">
                      <a16:colId xmlns:a16="http://schemas.microsoft.com/office/drawing/2014/main" val="968533319"/>
                    </a:ext>
                  </a:extLst>
                </a:gridCol>
                <a:gridCol w="2008942">
                  <a:extLst>
                    <a:ext uri="{9D8B030D-6E8A-4147-A177-3AD203B41FA5}">
                      <a16:colId xmlns:a16="http://schemas.microsoft.com/office/drawing/2014/main" val="3937473443"/>
                    </a:ext>
                  </a:extLst>
                </a:gridCol>
              </a:tblGrid>
              <a:tr h="190500">
                <a:tc>
                  <a:txBody>
                    <a:bodyPr/>
                    <a:lstStyle/>
                    <a:p>
                      <a:pPr algn="ctr" fontAlgn="ctr"/>
                      <a:r>
                        <a:rPr lang="es-CO" sz="1600" b="1" u="none" strike="noStrike" dirty="0">
                          <a:effectLst/>
                        </a:rPr>
                        <a:t>CANTIDAD SEMOVIENTES</a:t>
                      </a:r>
                      <a:endParaRPr lang="es-CO" sz="16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600" b="1" u="none" strike="noStrike" dirty="0">
                          <a:effectLst/>
                        </a:rPr>
                        <a:t>VALOR ESTIMADO SEMOVIENTES</a:t>
                      </a:r>
                      <a:endParaRPr lang="es-CO" sz="16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600" b="1" u="none" strike="noStrike" dirty="0">
                          <a:effectLst/>
                        </a:rPr>
                        <a:t>% COMISIÓN VIRTUAL O ESPECIAL</a:t>
                      </a:r>
                      <a:endParaRPr lang="es-CO" sz="16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600" b="1" u="none" strike="noStrike" dirty="0">
                          <a:effectLst/>
                        </a:rPr>
                        <a:t>TOTAL COMISIÓN</a:t>
                      </a:r>
                      <a:endParaRPr lang="es-CO" sz="16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389219040"/>
                  </a:ext>
                </a:extLst>
              </a:tr>
              <a:tr h="190500">
                <a:tc>
                  <a:txBody>
                    <a:bodyPr/>
                    <a:lstStyle/>
                    <a:p>
                      <a:pPr algn="ctr" fontAlgn="ctr"/>
                      <a:r>
                        <a:rPr lang="es-CO" sz="1600" u="none" strike="noStrike">
                          <a:effectLst/>
                        </a:rPr>
                        <a:t>1000</a:t>
                      </a:r>
                      <a:endParaRPr lang="es-CO"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600" u="none" strike="noStrike">
                          <a:effectLst/>
                        </a:rPr>
                        <a:t>$ 900,000,000</a:t>
                      </a:r>
                      <a:endParaRPr lang="es-CO"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600" u="none" strike="noStrike">
                          <a:effectLst/>
                        </a:rPr>
                        <a:t>6%</a:t>
                      </a:r>
                      <a:endParaRPr lang="es-CO"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600" u="none" strike="noStrike" dirty="0">
                          <a:effectLst/>
                        </a:rPr>
                        <a:t>$ 54,000,000</a:t>
                      </a:r>
                      <a:endParaRPr lang="es-CO" sz="16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223490192"/>
                  </a:ext>
                </a:extLst>
              </a:tr>
            </a:tbl>
          </a:graphicData>
        </a:graphic>
      </p:graphicFrame>
      <p:sp>
        <p:nvSpPr>
          <p:cNvPr id="6" name="CuadroTexto 5">
            <a:extLst>
              <a:ext uri="{FF2B5EF4-FFF2-40B4-BE49-F238E27FC236}">
                <a16:creationId xmlns:a16="http://schemas.microsoft.com/office/drawing/2014/main" id="{E4FF1E60-8C21-475B-B503-88D0BC14ECEC}"/>
              </a:ext>
            </a:extLst>
          </p:cNvPr>
          <p:cNvSpPr txBox="1"/>
          <p:nvPr/>
        </p:nvSpPr>
        <p:spPr>
          <a:xfrm>
            <a:off x="2098771" y="5692491"/>
            <a:ext cx="8032653" cy="369332"/>
          </a:xfrm>
          <a:prstGeom prst="rect">
            <a:avLst/>
          </a:prstGeom>
          <a:noFill/>
        </p:spPr>
        <p:txBody>
          <a:bodyPr wrap="square" rtlCol="0">
            <a:spAutoFit/>
          </a:bodyPr>
          <a:lstStyle/>
          <a:p>
            <a:r>
              <a:rPr lang="es-CO" dirty="0"/>
              <a:t>* La proyección está basada para venta de semovientes desde el mes de octubre.</a:t>
            </a:r>
          </a:p>
        </p:txBody>
      </p:sp>
      <p:graphicFrame>
        <p:nvGraphicFramePr>
          <p:cNvPr id="7" name="Tabla 6">
            <a:extLst>
              <a:ext uri="{FF2B5EF4-FFF2-40B4-BE49-F238E27FC236}">
                <a16:creationId xmlns:a16="http://schemas.microsoft.com/office/drawing/2014/main" id="{176D096F-870F-46DF-A1A2-F3D7866D5FAB}"/>
              </a:ext>
            </a:extLst>
          </p:cNvPr>
          <p:cNvGraphicFramePr>
            <a:graphicFrameLocks noGrp="1"/>
          </p:cNvGraphicFramePr>
          <p:nvPr/>
        </p:nvGraphicFramePr>
        <p:xfrm>
          <a:off x="2286047" y="3246557"/>
          <a:ext cx="7630463" cy="773430"/>
        </p:xfrm>
        <a:graphic>
          <a:graphicData uri="http://schemas.openxmlformats.org/drawingml/2006/table">
            <a:tbl>
              <a:tblPr>
                <a:tableStyleId>{5940675A-B579-460E-94D1-54222C63F5DA}</a:tableStyleId>
              </a:tblPr>
              <a:tblGrid>
                <a:gridCol w="1560739">
                  <a:extLst>
                    <a:ext uri="{9D8B030D-6E8A-4147-A177-3AD203B41FA5}">
                      <a16:colId xmlns:a16="http://schemas.microsoft.com/office/drawing/2014/main" val="3150038045"/>
                    </a:ext>
                  </a:extLst>
                </a:gridCol>
                <a:gridCol w="2002221">
                  <a:extLst>
                    <a:ext uri="{9D8B030D-6E8A-4147-A177-3AD203B41FA5}">
                      <a16:colId xmlns:a16="http://schemas.microsoft.com/office/drawing/2014/main" val="262561976"/>
                    </a:ext>
                  </a:extLst>
                </a:gridCol>
                <a:gridCol w="2081048">
                  <a:extLst>
                    <a:ext uri="{9D8B030D-6E8A-4147-A177-3AD203B41FA5}">
                      <a16:colId xmlns:a16="http://schemas.microsoft.com/office/drawing/2014/main" val="379330233"/>
                    </a:ext>
                  </a:extLst>
                </a:gridCol>
                <a:gridCol w="1986455">
                  <a:extLst>
                    <a:ext uri="{9D8B030D-6E8A-4147-A177-3AD203B41FA5}">
                      <a16:colId xmlns:a16="http://schemas.microsoft.com/office/drawing/2014/main" val="3097205406"/>
                    </a:ext>
                  </a:extLst>
                </a:gridCol>
              </a:tblGrid>
              <a:tr h="486536">
                <a:tc>
                  <a:txBody>
                    <a:bodyPr/>
                    <a:lstStyle/>
                    <a:p>
                      <a:pPr algn="ctr" rtl="0" fontAlgn="ctr"/>
                      <a:r>
                        <a:rPr lang="es-CO" sz="1600" b="1" u="none" strike="noStrike">
                          <a:effectLst/>
                        </a:rPr>
                        <a:t>CANTIDAD SEMOVIENTES</a:t>
                      </a:r>
                      <a:endParaRPr lang="es-CO" sz="1600" b="1"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CO" sz="1600" b="1" u="none" strike="noStrike">
                          <a:effectLst/>
                        </a:rPr>
                        <a:t>VALOR ESTIMADO SEMOVIENTES</a:t>
                      </a:r>
                      <a:endParaRPr lang="es-CO" sz="1600" b="1"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CO" sz="1600" b="1" u="none" strike="noStrike">
                          <a:effectLst/>
                        </a:rPr>
                        <a:t>% COMISIÓN HOY</a:t>
                      </a:r>
                      <a:endParaRPr lang="es-CO" sz="1600" b="1"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CO" sz="1600" b="1" u="none" strike="noStrike" dirty="0">
                          <a:effectLst/>
                        </a:rPr>
                        <a:t>TOTAL COMISIÓN</a:t>
                      </a:r>
                      <a:endParaRPr lang="es-CO" sz="16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172160442"/>
                  </a:ext>
                </a:extLst>
              </a:tr>
              <a:tr h="276225">
                <a:tc>
                  <a:txBody>
                    <a:bodyPr/>
                    <a:lstStyle/>
                    <a:p>
                      <a:pPr algn="ctr" rtl="0" fontAlgn="ctr"/>
                      <a:r>
                        <a:rPr lang="es-CO" sz="1600" u="none" strike="noStrike">
                          <a:effectLst/>
                        </a:rPr>
                        <a:t>1000</a:t>
                      </a:r>
                      <a:endParaRPr lang="es-CO"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CO" sz="1600" u="none" strike="noStrike">
                          <a:effectLst/>
                        </a:rPr>
                        <a:t>$ 900,000,000</a:t>
                      </a:r>
                      <a:endParaRPr lang="es-CO"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CO" sz="1600" u="none" strike="noStrike">
                          <a:effectLst/>
                        </a:rPr>
                        <a:t>4%</a:t>
                      </a:r>
                      <a:endParaRPr lang="es-CO"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CO" sz="1600" u="none" strike="noStrike" dirty="0">
                          <a:effectLst/>
                        </a:rPr>
                        <a:t>$ 36,000,000</a:t>
                      </a:r>
                      <a:endParaRPr lang="es-CO" sz="16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289436794"/>
                  </a:ext>
                </a:extLst>
              </a:tr>
            </a:tbl>
          </a:graphicData>
        </a:graphic>
      </p:graphicFrame>
    </p:spTree>
    <p:extLst>
      <p:ext uri="{BB962C8B-B14F-4D97-AF65-F5344CB8AC3E}">
        <p14:creationId xmlns:p14="http://schemas.microsoft.com/office/powerpoint/2010/main" val="64071489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182261AB-6D47-4ED7-9D1A-DD7F6CD2A1CF}"/>
              </a:ext>
            </a:extLst>
          </p:cNvPr>
          <p:cNvSpPr/>
          <p:nvPr/>
        </p:nvSpPr>
        <p:spPr>
          <a:xfrm>
            <a:off x="3405423" y="977539"/>
            <a:ext cx="5381153" cy="584775"/>
          </a:xfrm>
          <a:prstGeom prst="rect">
            <a:avLst/>
          </a:prstGeom>
          <a:noFill/>
        </p:spPr>
        <p:txBody>
          <a:bodyPr wrap="none" lIns="91440" tIns="45720" rIns="91440" bIns="45720">
            <a:spAutoFit/>
          </a:bodyPr>
          <a:lstStyle/>
          <a:p>
            <a:pPr algn="ctr"/>
            <a:r>
              <a:rPr lang="es-ES" altLang="es-CO" sz="3200" b="1" dirty="0">
                <a:solidFill>
                  <a:srgbClr val="002060"/>
                </a:solidFill>
              </a:rPr>
              <a:t>EXPOSICIÓN DE LA NECESIDAD</a:t>
            </a:r>
          </a:p>
        </p:txBody>
      </p:sp>
      <p:sp>
        <p:nvSpPr>
          <p:cNvPr id="4" name="CuadroTexto 3">
            <a:extLst>
              <a:ext uri="{FF2B5EF4-FFF2-40B4-BE49-F238E27FC236}">
                <a16:creationId xmlns:a16="http://schemas.microsoft.com/office/drawing/2014/main" id="{1BC6F344-046A-475B-BB18-2E20560A80F3}"/>
              </a:ext>
            </a:extLst>
          </p:cNvPr>
          <p:cNvSpPr txBox="1"/>
          <p:nvPr/>
        </p:nvSpPr>
        <p:spPr>
          <a:xfrm>
            <a:off x="785743" y="1997839"/>
            <a:ext cx="10379074" cy="3323987"/>
          </a:xfrm>
          <a:prstGeom prst="rect">
            <a:avLst/>
          </a:prstGeom>
          <a:noFill/>
        </p:spPr>
        <p:txBody>
          <a:bodyPr wrap="square" rtlCol="0">
            <a:spAutoFit/>
          </a:bodyPr>
          <a:lstStyle/>
          <a:p>
            <a:pPr marL="342900" indent="-342900" algn="just">
              <a:buAutoNum type="arabicPeriod"/>
            </a:pPr>
            <a:r>
              <a:rPr lang="es-ES" sz="2400" dirty="0"/>
              <a:t>Autorice la modificación en el alcance de los contratos 025, 026, 039 y 040 de 2019 para que los contratistas puedan realizar las incautaciones de sociedades, siempre que las mismas no tengan recursos para pagarlos y las Gerencias de Sociedades así lo certifiquen al momento del requerimiento. </a:t>
            </a:r>
          </a:p>
          <a:p>
            <a:pPr marL="342900" indent="-342900" algn="just">
              <a:buAutoNum type="arabicPeriod"/>
            </a:pPr>
            <a:endParaRPr lang="es-ES" sz="2400" dirty="0"/>
          </a:p>
          <a:p>
            <a:pPr marL="342900" indent="-342900" algn="just">
              <a:buAutoNum type="arabicPeriod"/>
            </a:pPr>
            <a:r>
              <a:rPr lang="es-ES" sz="2400" dirty="0"/>
              <a:t>Autorice la modificación en el alcance de los contratos 025, 026, 039 y 040 de 2019 para realizar un pago adicional al 2% en caso de que se realicen subastas virtuales.</a:t>
            </a:r>
          </a:p>
          <a:p>
            <a:pPr marL="342900" indent="-342900" algn="just">
              <a:buAutoNum type="arabicPeriod"/>
            </a:pPr>
            <a:endParaRPr lang="es-ES" dirty="0"/>
          </a:p>
        </p:txBody>
      </p:sp>
    </p:spTree>
    <p:extLst>
      <p:ext uri="{BB962C8B-B14F-4D97-AF65-F5344CB8AC3E}">
        <p14:creationId xmlns:p14="http://schemas.microsoft.com/office/powerpoint/2010/main" val="159574414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862DE2FE-DD36-4D9F-BAC6-B652934725DA}"/>
              </a:ext>
            </a:extLst>
          </p:cNvPr>
          <p:cNvSpPr txBox="1"/>
          <p:nvPr/>
        </p:nvSpPr>
        <p:spPr>
          <a:xfrm>
            <a:off x="1985911" y="3044279"/>
            <a:ext cx="8220177" cy="769441"/>
          </a:xfrm>
          <a:prstGeom prst="rect">
            <a:avLst/>
          </a:prstGeom>
          <a:noFill/>
        </p:spPr>
        <p:txBody>
          <a:bodyPr wrap="square">
            <a:spAutoFit/>
          </a:bodyPr>
          <a:lstStyle/>
          <a:p>
            <a:pPr algn="ctr">
              <a:defRPr/>
            </a:pPr>
            <a:r>
              <a:rPr lang="es-CO" sz="4400" b="1" dirty="0">
                <a:solidFill>
                  <a:srgbClr val="002060"/>
                </a:solidFill>
              </a:rPr>
              <a:t>4. COMITÉ DE CRISIS</a:t>
            </a:r>
            <a:endParaRPr lang="es-ES" sz="4400" b="1" dirty="0">
              <a:solidFill>
                <a:srgbClr val="002060"/>
              </a:solidFill>
            </a:endParaRPr>
          </a:p>
        </p:txBody>
      </p:sp>
      <p:pic>
        <p:nvPicPr>
          <p:cNvPr id="7" name="Imagen 7">
            <a:extLst>
              <a:ext uri="{FF2B5EF4-FFF2-40B4-BE49-F238E27FC236}">
                <a16:creationId xmlns:a16="http://schemas.microsoft.com/office/drawing/2014/main" id="{FEBFD9D4-A084-4A32-AAB9-F1C59A6FC8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8" name="Imagen 5">
            <a:extLst>
              <a:ext uri="{FF2B5EF4-FFF2-40B4-BE49-F238E27FC236}">
                <a16:creationId xmlns:a16="http://schemas.microsoft.com/office/drawing/2014/main" id="{28A93ED6-AAA7-4E0A-BF1D-337E9F71E7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10" name="Rectángulo 9">
            <a:extLst>
              <a:ext uri="{FF2B5EF4-FFF2-40B4-BE49-F238E27FC236}">
                <a16:creationId xmlns:a16="http://schemas.microsoft.com/office/drawing/2014/main" id="{CA7632C8-AAE5-4FB6-AFCF-FC955944F1D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10">
            <a:extLst>
              <a:ext uri="{FF2B5EF4-FFF2-40B4-BE49-F238E27FC236}">
                <a16:creationId xmlns:a16="http://schemas.microsoft.com/office/drawing/2014/main" id="{8AE6F46C-13C1-433C-AC22-42C1DCD0F56C}"/>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Talento Humano-Oficina Asesora de Planeación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a:extLst>
              <a:ext uri="{FF2B5EF4-FFF2-40B4-BE49-F238E27FC236}">
                <a16:creationId xmlns:a16="http://schemas.microsoft.com/office/drawing/2014/main" id="{82953F5A-1594-49AB-BD07-860A7B89B883}"/>
              </a:ext>
            </a:extLst>
          </p:cNvPr>
          <p:cNvSpPr/>
          <p:nvPr/>
        </p:nvSpPr>
        <p:spPr>
          <a:xfrm>
            <a:off x="0" y="-1"/>
            <a:ext cx="12192000" cy="69818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8" name="Imagen 7">
            <a:extLst>
              <a:ext uri="{FF2B5EF4-FFF2-40B4-BE49-F238E27FC236}">
                <a16:creationId xmlns:a16="http://schemas.microsoft.com/office/drawing/2014/main" id="{2C220567-EC1F-44C3-ADFE-5A55D24645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258478968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cxnSp>
        <p:nvCxnSpPr>
          <p:cNvPr id="8" name="Conector recto 7">
            <a:extLst>
              <a:ext uri="{FF2B5EF4-FFF2-40B4-BE49-F238E27FC236}">
                <a16:creationId xmlns:a16="http://schemas.microsoft.com/office/drawing/2014/main" id="{99D4CDF7-9FE1-41F2-A0DC-05F0D8B0D469}"/>
              </a:ext>
            </a:extLst>
          </p:cNvPr>
          <p:cNvCxnSpPr>
            <a:cxnSpLocks/>
          </p:cNvCxnSpPr>
          <p:nvPr/>
        </p:nvCxnSpPr>
        <p:spPr>
          <a:xfrm>
            <a:off x="11156396" y="920861"/>
            <a:ext cx="0" cy="549144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9" name="Conector recto 8">
            <a:extLst>
              <a:ext uri="{FF2B5EF4-FFF2-40B4-BE49-F238E27FC236}">
                <a16:creationId xmlns:a16="http://schemas.microsoft.com/office/drawing/2014/main" id="{12604491-0D26-4B8D-84D4-1ADEBB7F4969}"/>
              </a:ext>
            </a:extLst>
          </p:cNvPr>
          <p:cNvCxnSpPr>
            <a:cxnSpLocks/>
          </p:cNvCxnSpPr>
          <p:nvPr/>
        </p:nvCxnSpPr>
        <p:spPr>
          <a:xfrm>
            <a:off x="2432525" y="6397310"/>
            <a:ext cx="8723871"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2" name="AutoShape 3" descr="data:image/jpg;base64,%20/9j/4AAQSkZJRgABAQEAYABgAAD/2wBDAAUDBAQEAwUEBAQFBQUGBwwIBwcHBw8LCwkMEQ8SEhEPERETFhwXExQaFRERGCEYGh0dHx8fExciJCIeJBweHx7/2wBDAQUFBQcGBw4ICA4eFBEUHh4eHh4eHh4eHh4eHh4eHh4eHh4eHh4eHh4eHh4eHh4eHh4eHh4eHh4eHh4eHh4eHh7/wAARCACZAEg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ps0kcMLzSuEjRSzMTgADqTQA6ua8R+PvBXh23km1nxRpNoIzhkNyrPn02Llj+VfHvx/8Ajd4g8ca5Pofhy7n0/wAORSmGMQsVe8IOCzkc7fQdK8i/s+18smWQrIZNiM54c45z6Z9a4KuOUXaKPSpZfdXmz7kP7SHwpM5ij1i8lAON62Mm39QD+ldX4Y+K3w98RTJb6Z4osjcP92GfdA7H0AcDP4V+fUeiRbwu5PMK7hHJ1/T+dIyNYffSWCPONwPmxfiDyKwWPnfZG7y+lbRs/TvIor4n+Dfxu8QeD5IbPUZJdY0HgNbs+94V/vQseeP7h/DFfZPh/WNP17RrTWNKuEubK7iEsMi9Cp/rXfQxEay03POr4eVF67F+iiitznCvOP2k9dm0D4N67c28hjnuIxaRMDggyHb/ACzXo9fP37bepeR4J0PSFbm91MSMM9o1Jz+tY4iXLTbN8NHmqxR8eWU8VtqDzMu6K2XZGo7npXpPwl8G23j7xbPY36Mun2lkzTMnG2V/u49x1ryN2Y3YjQ5JfI5xkk8V9XfBTUfA/gXwvFY6hrscOp3n7+6nnt5Y43Y9hIyhSB9a8Pldz6HzPGPiN8PPFPg3zIb+0m1DTYzm21K3UkoP9sDkVwX9r3WATKGI4LYzuHofX8a++I9a0i90CTWIpvtOm7STIsLMGUdSBjLD3Arw74k+FvhD4rkll0PUHtNXK7vO0yxmliz6yKiFf60+XyEnc+fbDUUtrtJo02ROR5sY+6D6j0r7E/Y18RNPpOr+FZJNyWbrdWo9I5PvAf8AAgfzr4017SrnRtQls7ho5NpwJIjlJB2YfX0PIr6Q/YinM3jq8IbONJCvz3Elb4d8tWLRz4yF6Urn1/RRRXtHgBXxl+2R4kGsfExdHtZA0OhWJEhB4E0nJ/ELgV9deKdXt9A8O6jrV0QIbG2edsnGdozj8TxX5z6zqF3rFpqviC8Yvd6ncPcyMf8AabgflXDjqloKPc9DL6d5OfY9Q/Z9+Hun3XiPRfEFxHDcww2BneNmDjziflJBHFdh8QbrUfDvi3w5YapfIJ9evGa71aQytBYxEnZHHGGVABgAlgck1yf7KnjGNtVPhu8VEkjtz5Eu7767s7ce2a918Rado0KHUdVnuo7WOXz5GZy0cRHO7uUHrtwPWvOoT5L82p6mLhKpZU3Y2rASJYwrLKkzqg3OqbA3vtHTPpXjXxp1NvD3i/wv4fvtQS2s9WmT+0dYlRsWyvnb5QDBYwvAz1JOSa9k05vtcQvbPF3azqHimgjZw69uRkEVzmoWuk+OEdY720vrW1YxKXsw5jYH5gjnGRnsQwzWtOSg7tHNWhUmrQdrbnnfxN8AWOpeF9Ku9QmtL+/+1pA+oxDy/tMQ3bWY+vTJ5rH/AGIZILT4n65phZXlWzdY2B4IWTnFdl+0L4li8HfD60hjxPdSyCGAPgHhcb8AY4z2ArwX9m7xOPC3xX0XVbhj5N3cmzuD/syADP8A31is6LtW5ulzprJzw/L1sfogKKaWVVLdgM5or3j5xJs5X4xaPdeIPhf4i0exBNzc2MixAH7zAZA/HGK/On+0mg09LCSPBVDDNGwwUYHFfqFXjfxN/Zz8BeNdUm1YLd6NqM7bppbJwFkb+8yEEZ+mK48Vh3Vs0d2DxMaScZHwroGpXWjazb6jYzNFc27h0YHGfavtH4ceM7Hxf4R+2EreW3l+VfKq5ktyRgrKnUKecMMj6Vgv+yP4YtxHNJ4x1NY4/wDXGWKLay/X+H61L4Z+Afgu18V/aPA3xW1Sy1GAbmjsbuGSVUzyDjnH1zXJ9SqN3sdzx1K1kygvwXt1imt9F8daxZ6LcMWNrFcttVT/AArhguPqK9K8NWdlpOiQaF4athPb2EWzdvCxRADlpJDwO5PU+1aU/gO2W6WKSOa5Y43SMf8AWnuzYwMnvxXJfGzwZ4o1izi0e7+KWieFPDVx+7W0FoIDKB1UuZBv+nA9qiFCrJvmW39f1ua18eppJy/r5bnzN8ffFkPirxzKbW9+26fpaGJZ1GI5ZO+wf3c9D1OM1wOlPI2qaVb2wZpBdRkEDkuXFfSyfsmjUEgfS/iFaXGndQ8dmHye5BV8Gu1+G/7N2l+HfE9lqeo3Edxa6dJ50MWS8lzMOkkjYAUDsijHck1ccLUva1jN4yja/Nc9708N9gt/M+/5S7vrgZoqeivXPBCkYgAkkADqTS15L+0/47Pg/wAASWVlME1TVs28GDyiY+d/y4/GqhFzkoomclFNs8B/aS+Jt54w8WXGj6beSJoFg5iRI3IW4kH3nb154Fcl8LvFlx4T8Vafq9sxDWz4kQHiWI/eU/hWP4O8N6p4q1n+ydHgM9yIJJyDn7qKWP59B7mseHVrIqkT2wimi3KQ5wc+/uDXqTpQcPZnnRqSUuc/RrTtai1OytdSs3VrWeISIc8FSM9a+Qf2jPHg8V+NZhbvmwsAbe1TPDHPzP8Aiaj8H/GK40T4S6l4W3O2oOdlhMDwkT/f57Y7fWvJLm6jDGSeZcnnk5Nc1LCvm9/ZHRVxC5fd3PVP2Z/FmpeH/ihpenxXcq6dqcv2e5gLHYSQdrY9QR196+5K/N/wBfeR4w0K+Xcqx6hCwJ643iv0fRgyhh0IyKMalzJoMI3ytC0UUVxHWNkdY0aSRgqKCzMTgADqa+CPjx42fxx8Q73UUkY6fbE21kvYRqfvf8COTX29490y+1rwZrGk6bcfZry6tJIoZPRiOB+PT8a/Pnw4reGfiBp8viKyE0Gm36/brR8jO1uRjvjr74rtwaWsupx4pvSPQ+tf2U/h03hXws3iLVbcpq+rKGCsPmhg6qvsT1NeHftb6Xotn8XJItP0uytS1pHJOIYVXfI3JYgDk+9faWn31ne6XBqFpNG1nNEJY5ARt2EZB/Kvgz46eI7fxV8U9a1a0fzLXzBBA/8AeSMbQf0p4ZupVcmKulCmoo4IwwiRFESAEHtXUfCfTtJuvib4dtdS0+1ubSa+WOWKaMMjhgRyD15Irmm/1yfQ1f0O/bStcsNUQEtZ3Mc4A77WBx+ldzjdNHHF2aLOuW/9k+L7y2VfL+x6iygAY2hZOP5V+iuizC40iznU5ElujZ+qivz/APjZPZ3HxK1e901vNtNRK3sDJ0CyqG/Q5r7h+EeqRa18NfD+owtuWSxjB9mAwR+lcWL1hFnZhdJSR1VFFFcB2hXzd+1n8LWvIn8eaDbbriJQNThReXQdJQPUd/bmvf8AVNf0TS7uK11LV7GxnlXdElxOsZce24jNXEa3vLUlWiuIJFIJUhlYHr7EVpTnKnJSRnUgqi5WfDeh/FfxPp3wevfBlrHMbcy+Wl+M/uIW6xZ7E8456ZrzQdK++PEPgzwvb6OdBh0Kyj0qcEyWyxAIzZznjv718zfGP4W6domotN4Zu40jWLzZ7C4nAkjX+9GWOXX25Iroo5hS9o4NWMauBqezU07nka2txJC93HC7W8BCyyAfKhb7oJ98GmV1ml65e6b4N1Hwqtnp8trqsqyTTPGxmRl+7tbOAPwp/wAN/Al94z8W2eg20xjEp3TzKm7yYx1autYmnrdnK8PPSyORLFgASTgYGT0FfZP7G+pm9+FDWLHLWF7JGOein5h/OvNfj98GNB8B/Dq01bQ2vLi5huwl5cTyZLqwwOBwoBHYd62/2G9Q+TxNpRbo8NwB9QV/pWdeUalFyiaUYunVSZ9NUUUV5h6B5L4z+CGm+NfHdz4i8Ua9qN5aMiLbafF+7SAKP72Tn8AD9a6/w54Us/BekLp/ha38iyQlmgJLZJ6nJ5Jrq6KJtzVmxU1GDukc9dahBfQCKdPJkU5B6j/61eC/tX6OsNvoerhowSzwY3jLDqCB3FfRmpaXDdZdf3cv94Dr9a8h+OHwz1fxZYW0mmqG1Cy3CJGfCSoeSM9jXIoyjUTlr5nW5RlTaj9x8tW1ndajeW1jZRGa5nmSOJAfvMTgD9a+0Pgp8N7XwDoJ84pPrF2AbycdB6Iv+yP1r5z8H/Dbx3Y+NtKkuvDs9utvexSSPJIgUKGGTkH0r7OFdSaZy2a3Ob+JfhePxl4I1Pw48qwm7i2xysu4RsCCGx+FeYfAn4axfDbxBf3134ha7eeAQNGLbYmQ2c9Sa9zrNvtHtriQzLmObOdw5BPuKVSpWUeWmyqcKLleoixa6hZ3TmOCcM3pgj+dFVp9MWaCM/u4blCCJIlxRWanUW8bmjhTe0rGnRRRWxiFFFFAHMeIEePUWf8AvAMprorOTzbSKT+8oNUtftfPs/MUZeLn8O9TaK27TIP93Fc1OLjVku501Jc1KL7Fyiiiuk5gooooAKKKKACiiigCK8jkktJo4XEcjoyoxXIUkcHHevG/CfxU1ayvI/DuteEddm1KK8a1uWs7JmhGGwJVbptPUjtXtJqNfvn60JRvdoT5raMkHQUUUUDCiiigD//Z"/>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 name="AutoShape 2" descr="data:image/jpg;base64,%20/9j/4AAQSkZJRgABAQEAYABgAAD/2wBDAAUDBAQEAwUEBAQFBQUGBwwIBwcHBw8LCwkMEQ8SEhEPERETFhwXExQaFRERGCEYGh0dHx8fExciJCIeJBweHx7/2wBDAQUFBQcGBw4ICA4eFBEUHh4eHh4eHh4eHh4eHh4eHh4eHh4eHh4eHh4eHh4eHh4eHh4eHh4eHh4eHh4eHh4eHh7/wAARCACZAF0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ooAKKK81/aD+LWlfCbwkmpXUH23UrxzFYWYbb5rgZLMeyjufoO9AHoGrXg0/Sru/MMs4toXlMcS5d9oJwo7k4ryPxB+018IdJsvPj8RNqMxXIt7SBnkz6HjCn618X+Ovjr8TvGl3I194murG2Yki109jbxoPTK/MfqTXnLyPJKzvvkdjlnY5LHuST1pXHY+tPFX7Z1+8zp4X8GwpDn5ZdQuDuI9dqDH61iWP7ZPjiOcNd+F9DuI+6pLIh/PmvmWTdwVbFMMiKCGbjuaAP0b+Af7QHhv4p3L6O1rJo2vxxmQWczhlmUdTGw+9juOor2WvyT8H+KNR8J+K9M8TaLIgvdPnWaHzASpI6ggEZBGQR6GvtT4E/tUad4t1i28O+NNPh0XULlhHbXcTk20rnorZ5Qntnj3pgfTFFFFAgooooAK+Lv+CkUbf234Kk/g+z3i4z33RV9omvzv8A23PGt54m+Lj6FcLarB4dRrZPs7swLuQzFiQOcBBgcDB5oA8LibB9ac0zEgLj2rT8I+HdT8UatHpulwl3eSNJHxxGruqAn8WFfUOh/Dj9nvS7yHw1q+tadda2VEUoluzkv6EghVbPasKlZQdrXZ0U6Dmua9l5nybElxdSGO1ikndEZyEXJwBkt9AK+u/gt+zr4Vk8CWuoeNbJr7U9QjE3l+YVFsjD5VGO+DkmvVPD/wAJvAegaXe2GkaDb263sLQzSHLOUYYI3HnFZmq/Gr4b+HtQ/sGbWJrme0AhnNnbPPHCVGCGZQQK5J151dIo6qdGFJXk7s+Yv2h/gi3w1ktta0i8kvdDuZvKIkX57Zjyqk9x2zXkDS7ZOCQcZHPftX2N+1t4t0HVfgVb3Oj6hbX8OqXsa20kTbg235m+hAHPpXxqwyVA5IXmunDylKHvHNiYRjJcvU/WnwBcfavAugXIuDc+bptu/nFsmQmNfmJ75rbr5t/4J/65Lqnwx1HT7i8vriXS7sQok0u6OOJl3IEGMr/ECMnoMYr6SrpOYKKKKAA18KfttfB/WdM8aXXj7QtLuLvRb+PztRlhBc204PzM4HRCNvPqDX3XXPfEfTdX1jwPrGk6FLaRX95aSQRtdKTGNylTkD2PFAHyD+y98L7/AEe7XVtaurVrXX9LZfs0MuJ4Aw3I5PYkZII6HFdl43sfCWleM/DHwbs/BugR6PqsP+mahfAiQEoW+SQDO/A+8TyxrJ+C97rHhj4qWnwp8WW27WdFtmEF7Ex8qe3MWVHPXGQM+1e4+IfDnh7Xbu0fWtPtbuaAhoDKOflOR9cZ/WvPw1VQqT+sI9LE03KnD6u9PP8AEdo2jrB4MtdBmv7q7jWxFqbottmkTbtDZ7NjHPrXk/xh12y+BngnRNJ8C+HNLiN6x8+5u4vNCR7guW6F3YnJJOOK9og8xbmfzFIViNrZG3AHA+vJrN8XeHdC8WaYNJ1y0S6SLLJgjcit1BB6gkfmKMJUpRqfvdv1JxUKrh+63PD/ANp/wj4a0L4X61rGj29kb+5MfnTWpxbgv5fmNEmcIXBXJHJr5N8LaVLr3iHTtGt7i3t5b+5jtEmnbbHGzsFDMewGea+1firpHhLw5oGl6XdafB/YekxvdSRTOxjAHQsMjeS2MA8e2BXn/wCyz8GdR8W+Pl+KGr6Vb6f4Va7nuLKwlTJnzuCgIRgRjd1/2eKvD1YzqTjHZMnFUpQp05T3aPpf9nj4X2nwq8BJoiXEd5qNxIbi/u0BCyyEYAXPO0DAH4nvXo5OKSGNIYkijUKiKFUDsB0FJIu49SK7ThH0UUUAFFMuJoreF5p5UiiQbmd2wqj1JNcHr/xm+GGiO0d94y0vzV6xwy+Y4/Bc01FvZCbS3Nfxp4SstYnh1q1srVdfsh/ol2yAPt/ijLddrDI9s5rltYsbfxNoN5pd0stpOyNE+CVltpMcMCOQQeQR1rJk/aZ+FP2hYLfU765ZjgeXZPyfxFSaZ4uPxC1S9u/DWn/YjpyKBczt81zk8IUHbAJyeRXLisHNp1EjsweMjFqF+uj7f8A810/VPjz4esjoMmhaVrMkOYra/mhaQuo4DEg4P44PrXoHw/0i48K+GheeJbr7X4gv5GmvZFOd0jHiJAOMKMAAD1rZXVNbYGH+xMXHTPnDZn+dcF8QviJ4h+GOvCS+8G2+s3bQiWO5kvCgVD2iTacY6E9c+1cNClPEy5Y9D1sZjIUoXlFK/br/AJI7C3+EkPibxrB4q8boLyzitsW2jyH90ku/IeRejkKBgHgZr12CGOCFIYY0iijUKiIoCqB0AA6CvlOy/bCXI+2eBnUcZ8m9DfzAr0D4dftMeB/FuuWmiT2uoaPfXkiwwC5UNG0jHAXcpIBJ45r2YYSVKHKkfO1MXGtPmbPcKKKKkYUUVV1a/tdL0y61K+lEVraxNNM56KijJP5CgD5y/bl8ff2b4ctPAenz4utUxPfbTytup+VT/vMPyU18bqAowFAHsK6X4oeLbrxx491bxPdFsXk5MCMf9XCOI1/BcfiTXL3BkRA+whGyA2OMjt+terSh7OFjzKk/aSudN4BtRNrHnMMiFc/jX0l+zJqstn40lst/yXtqzbD0Lqdw/TdXzN4S1iDSjMZo3fzQMba9w+CF3JH8QtAm27DJOF29wrKRzRUV0yqTs0dt+0d8QPid4d+Lvgez8LWNvDp11Pst0aRcajO3ytHJ3VQGGPc57Vp/tTwTXMOg6hcxrHJiSCREOQpwrcH65/KvLf20/Ez2Pxp8ExQud2jRJf4B6MZgQfyjr2D9p+SOXwvo80bBlkuy6EDqpjJB/lXPGNuV2Our8J8ZeKrD7Bq8iqu2OT51HYeo/wA+tU9HvH0/V7O/RijW1xHKCOo2sD/Suh8TTw6pdxQ3Dx2zQSMsjE87eOR657Vy8yBHKhg3uK7Fsee9Gfqrp9wl5Y293H9yeJZF+jDI/nUx61x/wR1M6x8IvCuoM25n0uBXPqyKEb9VNdga8dqzseqndXFr54/bh8bHRPAVt4Rs5tt5rrnz9p5W2Qgt/wB9NtX6Zr2vxHrn9mMNkYcLgyfSvhD9qbxUfFnxcuryKaCWytraK3tDDLvGwAk59G3FsjtWmGtOpbsTiYyhS5u55aqs7hUUszEBQOpPpX0h8a/hKPCn7LPh+6e3C6rp16l5qTY5BuAEZT/uny1/A1zP7IPw9bxj8Rk1q+g36RoRW4l3D5ZJv+WafmNx9l96+o/2qpraH9n/AMWm6VWVrQIgP/PRnUIf++iK6q1X31FHJRp+65M/Pzw9Gk2p2qSfc3An8K91+Gk32fx7pEo4IvkUceuB/WvALGVoXimXqhBr334N41Lxr4fkjOR9pR3+ijJP5VvLYzp7nnf7YepG/wD2hNaTfuWzit7VT6YjDH9XNe7/ABI1n+2vg98Ob0PuNzYK7f7yxoh/UGvl/wCP939t+N/jG47f2pKg+i/KP5V6vouufbPgP4OjkbLac99A3PTEgYfo4qEvdidlX4DzXx2sX9uFowATGN2PXJ/pWDVnVbpry/luCeC3H0qtWyPOe59+fscagb74DaRGTn7HPcW/5SFv/Zq9irwT9hdifg1OvmK2NVm+UHlflTrXvdeVVXvs9Ok/cR4X4s+JWj2lnrOsXkmLTTdUmsLxEG942WUxglepBwD9D7V8ieI7ePxx8VLuDwZYyyrqt4PskOzaWLAbmI7DOSSe3NfVPxl/Zri8Y+Kb3xD4f8QHSJNQcSX1rKhaGSQD74wep9x1+tdd8CvgjoHwxR77zjqmuzJskvZEwI17rGv8IPc9TVUVTo3mndsqvUqV4xptJJHTfBrwJY/DvwHY+HbXbJOo828nA/107D5m+nYewFeSft8a/wDYfhhpugRviTVdQUuPWOIbz/49sr6Nr4Y/by1/+0fixY6HG+YtI05dwz0klbcf/HQlFK8ql2RVtGFkeCw/6sV77+x6sl74vut6lo9Pti4b0LnaB+W6vnpJGTp0r2f9nT4r+E/h3p+pW+uWWpSXd7OrGeCNWVUUYAxnOck13TmlHU5KUG5nmn7Quj3Og/GjxNa3UTIs9411CSPvxyfMCPzI+oNTaXcajZfDS0imV44dRvJpbfPG6NQqsw9iwx+Br3D4r+MfgP8AFK3spta1DVrK8s3Gy5isXEhjzlozxyD+hrzn47eK/CPiDVtFtvBO9dH0vTxaxoYTGEweBg9fc1FOom+W50Vm+Q47wxYHVPEul6YF3G7vIoceu5wP61r/ABM8NHwx8TNc8M8Qx2moPFC0hwBExzGxPptZTS/BfbJ8X/CIcAodbswQfTzlr6Q/bR+FWo6pfW/xA8P2Et4yRCDVIIVy5RfuygDrgZU/hVyqcs0u5yxp3g32Ot/Zf8P6Z4K8PuNM1iXVIdSZJbmcH9wXGRmIdcdsnrgele8ivnX4PeN9O8Uxro3hzT7u3GnW0KSRTwGMKSNu0Dv905PTGK+hLONobSGJmZ2RFUsepIHWvIjKbk+fc9qtTpwjF09iaiiirOcD0r54+PH7OOmeM9e1HxlaeJZNLvZkElyLld8GEXGcjlRge9fQ9eH/ALZ/jYeFfhLLpNvN5d/r8n2KMg8rD1mb/vn5fqwqozcXdEyipKzPgSdoUmkSKUTIrEK4BAcA8EZ7HrV/wb4c1bxd4ms/D+iWr3N/eSbY0XoPVieygck9qxzjJ2jA7D0Ffen7G/wnXwZ4QXxVrVsBr+sRBlV1+a1tzyqexb7x/AdqqdSU9xQpqGx8q/H34W3nwo1vS9HutTTUFvrL7QJI02gOGw647gHGD71yvw88Man4x8V2fhvSBF9svpNkRlbaoIUscn0wpr3X/goPeJN8TdAsVI3W2ks7D/flOP8A0Cuc/Yjsftnxz0+QruW1tric+2I9oP5vUwm4O6KlFSVmd/8ADX9lfxhp3izTNW1zXNLtrayuorhktyzyPsYNgcYHTrmvsOgUU51JT3JhBQ2K8FlZwTvPDawRSv8AfdIwGb6kcmrFFFQWFFFFAAa/Pb9snxw3ir4yXNjazbrDQE+ww4OQZc5lb/vrC/8AAa+3fjB4th8D/DXXPE8pG+ztWMKn+OVvljX8WIr8wIIr/WNVSKNZLvUL6fAA5aWV2/UkmgaPYP2Rfhj/AMLA+IiahqVvv0HRStxdbh8s0mf3cX4kZPsPev0KHT0rhPgR8P7X4b/DjT/D0aob0r59/Mv/AC1uGA3HPoOFHsK7tjgZoEfnd+2Xq39qftAa2qtuSxht7RT/ALqBiP8Avp2ruf8AgntYmb4h+IdRK5FtpQiBx3klU/yjNeE/FbVDrXxO8UaqTn7TqtwwP+yHKj9AK+oP+CdtiF0bxdqZXmS5t4AfUKrt/wCzUDPq+iiigQUUUUAecfHr4j3Pw58N295YaPLqV5dymKIAHy4sDJZ8c+mB3NfMOo/tBfF6/uma0mW1QniOKwzgfU5r6y+L3/Isf9tBXjlj/wAfsf4V6GGpQlT5mjz8RXlGpynj/jTxD8XPihocfh/VLS9u7ETrNsW2EZZlzjcR1HNel/spfAiXRfED+LPGOl3EF9YOraZG/CZKsGcg9SOMfnX0H4E/49R/uV1Fc9acdUonTSjKybYUjjcpU9CMUtFc5ufnH8SvhH4j0XxhrKQ6LqD6eLyU28pUktGWJBJ71r/Dr4jeNPhf4fuNF8O2f2eO4uPtEhu7Qu27AB547AfnX3vrn/IOk/z2r598c/8AIQl/Gu/Dxp1NOU4sROdNXuch4N/aj8WQ30cXiLQ4NQtywDfZomjlx7dQT7HH1r630y8i1DTba/gDiK5iWVA64YBgCMjsea+UNB/5CsX+9/WvrDT/APjwt/8Arkv8qnF0Y07WHha8qrdyeiiiuI7D/9k="/>
          <p:cNvSpPr>
            <a:spLocks noChangeAspect="1" noChangeArrowheads="1"/>
          </p:cNvSpPr>
          <p:nvPr/>
        </p:nvSpPr>
        <p:spPr bwMode="auto">
          <a:xfrm>
            <a:off x="2190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aphicFrame>
        <p:nvGraphicFramePr>
          <p:cNvPr id="17" name="Diagrama 16">
            <a:extLst>
              <a:ext uri="{FF2B5EF4-FFF2-40B4-BE49-F238E27FC236}">
                <a16:creationId xmlns:a16="http://schemas.microsoft.com/office/drawing/2014/main" id="{040A45FE-014B-4689-B716-4FA634994007}"/>
              </a:ext>
            </a:extLst>
          </p:cNvPr>
          <p:cNvGraphicFramePr/>
          <p:nvPr/>
        </p:nvGraphicFramePr>
        <p:xfrm>
          <a:off x="2987011" y="2560178"/>
          <a:ext cx="5683249" cy="357446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Imagen 4" descr="Imagen que contiene alimentos&#10;&#10;Descripción generada automáticamente">
            <a:extLst>
              <a:ext uri="{FF2B5EF4-FFF2-40B4-BE49-F238E27FC236}">
                <a16:creationId xmlns:a16="http://schemas.microsoft.com/office/drawing/2014/main" id="{D1BE8281-6BDD-47D5-8CFA-9BE68C66EDB1}"/>
              </a:ext>
            </a:extLst>
          </p:cNvPr>
          <p:cNvPicPr>
            <a:picLocks noChangeAspect="1"/>
          </p:cNvPicPr>
          <p:nvPr/>
        </p:nvPicPr>
        <p:blipFill rotWithShape="1">
          <a:blip r:embed="rId9">
            <a:extLst>
              <a:ext uri="{28A0092B-C50C-407E-A947-70E740481C1C}">
                <a14:useLocalDpi xmlns:a14="http://schemas.microsoft.com/office/drawing/2010/main" val="0"/>
              </a:ext>
            </a:extLst>
          </a:blip>
          <a:srcRect b="32714"/>
          <a:stretch/>
        </p:blipFill>
        <p:spPr>
          <a:xfrm>
            <a:off x="1772793" y="-347257"/>
            <a:ext cx="7611795" cy="2880930"/>
          </a:xfrm>
          <a:prstGeom prst="rect">
            <a:avLst/>
          </a:prstGeom>
        </p:spPr>
      </p:pic>
      <p:sp>
        <p:nvSpPr>
          <p:cNvPr id="10" name="Rectángulo 9">
            <a:extLst>
              <a:ext uri="{FF2B5EF4-FFF2-40B4-BE49-F238E27FC236}">
                <a16:creationId xmlns:a16="http://schemas.microsoft.com/office/drawing/2014/main" id="{E15D452C-5269-46CD-82FD-AE97B8BF41E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 name="CuadroTexto 11">
            <a:extLst>
              <a:ext uri="{FF2B5EF4-FFF2-40B4-BE49-F238E27FC236}">
                <a16:creationId xmlns:a16="http://schemas.microsoft.com/office/drawing/2014/main" id="{5E38D972-BC8D-4C02-8859-0FDE30BC26D0}"/>
              </a:ext>
            </a:extLst>
          </p:cNvPr>
          <p:cNvSpPr txBox="1"/>
          <p:nvPr/>
        </p:nvSpPr>
        <p:spPr>
          <a:xfrm>
            <a:off x="6178125" y="6550223"/>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Talento Humano</a:t>
            </a:r>
          </a:p>
        </p:txBody>
      </p:sp>
    </p:spTree>
    <p:extLst>
      <p:ext uri="{BB962C8B-B14F-4D97-AF65-F5344CB8AC3E}">
        <p14:creationId xmlns:p14="http://schemas.microsoft.com/office/powerpoint/2010/main" val="99156847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CuadroTexto 5">
            <a:extLst>
              <a:ext uri="{FF2B5EF4-FFF2-40B4-BE49-F238E27FC236}">
                <a16:creationId xmlns:a16="http://schemas.microsoft.com/office/drawing/2014/main" id="{4145FFF8-050B-4455-BFCD-4434B3311365}"/>
              </a:ext>
            </a:extLst>
          </p:cNvPr>
          <p:cNvSpPr txBox="1"/>
          <p:nvPr/>
        </p:nvSpPr>
        <p:spPr>
          <a:xfrm>
            <a:off x="523875" y="1769472"/>
            <a:ext cx="2955234" cy="707886"/>
          </a:xfrm>
          <a:prstGeom prst="rect">
            <a:avLst/>
          </a:prstGeom>
          <a:noFill/>
        </p:spPr>
        <p:txBody>
          <a:bodyPr wrap="square" rtlCol="0">
            <a:spAutoFit/>
          </a:bodyPr>
          <a:lstStyle/>
          <a:p>
            <a:r>
              <a:rPr lang="es-ES" sz="4000" dirty="0">
                <a:solidFill>
                  <a:srgbClr val="000A8B"/>
                </a:solidFill>
                <a:latin typeface="Modern Love Caps" panose="04070805081001020A01" pitchFamily="82" charset="0"/>
              </a:rPr>
              <a:t>Objetivo</a:t>
            </a:r>
            <a:endParaRPr lang="es-CO" sz="4000" dirty="0">
              <a:solidFill>
                <a:srgbClr val="000A8B"/>
              </a:solidFill>
              <a:latin typeface="Modern Love Caps" panose="04070805081001020A01" pitchFamily="82" charset="0"/>
            </a:endParaRPr>
          </a:p>
        </p:txBody>
      </p:sp>
      <p:cxnSp>
        <p:nvCxnSpPr>
          <p:cNvPr id="8" name="Conector recto 7">
            <a:extLst>
              <a:ext uri="{FF2B5EF4-FFF2-40B4-BE49-F238E27FC236}">
                <a16:creationId xmlns:a16="http://schemas.microsoft.com/office/drawing/2014/main" id="{99D4CDF7-9FE1-41F2-A0DC-05F0D8B0D469}"/>
              </a:ext>
            </a:extLst>
          </p:cNvPr>
          <p:cNvCxnSpPr>
            <a:cxnSpLocks/>
          </p:cNvCxnSpPr>
          <p:nvPr/>
        </p:nvCxnSpPr>
        <p:spPr>
          <a:xfrm>
            <a:off x="11821415" y="1149461"/>
            <a:ext cx="0" cy="5491446"/>
          </a:xfrm>
          <a:prstGeom prst="line">
            <a:avLst/>
          </a:prstGeom>
          <a:ln>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9" name="Conector recto 8">
            <a:extLst>
              <a:ext uri="{FF2B5EF4-FFF2-40B4-BE49-F238E27FC236}">
                <a16:creationId xmlns:a16="http://schemas.microsoft.com/office/drawing/2014/main" id="{12604491-0D26-4B8D-84D4-1ADEBB7F4969}"/>
              </a:ext>
            </a:extLst>
          </p:cNvPr>
          <p:cNvCxnSpPr>
            <a:cxnSpLocks/>
          </p:cNvCxnSpPr>
          <p:nvPr/>
        </p:nvCxnSpPr>
        <p:spPr>
          <a:xfrm>
            <a:off x="2945215" y="6640907"/>
            <a:ext cx="8723871" cy="0"/>
          </a:xfrm>
          <a:prstGeom prst="line">
            <a:avLst/>
          </a:prstGeom>
          <a:ln w="9525">
            <a:solidFill>
              <a:srgbClr val="000A8B"/>
            </a:solidFill>
            <a:prstDash val="solid"/>
          </a:ln>
        </p:spPr>
        <p:style>
          <a:lnRef idx="1">
            <a:schemeClr val="accent1"/>
          </a:lnRef>
          <a:fillRef idx="0">
            <a:schemeClr val="accent1"/>
          </a:fillRef>
          <a:effectRef idx="0">
            <a:schemeClr val="accent1"/>
          </a:effectRef>
          <a:fontRef idx="minor">
            <a:schemeClr val="tx1"/>
          </a:fontRef>
        </p:style>
      </p:cxnSp>
      <p:sp>
        <p:nvSpPr>
          <p:cNvPr id="2" name="AutoShape 3" descr="data:image/jpg;base64,%20/9j/4AAQSkZJRgABAQEAYABgAAD/2wBDAAUDBAQEAwUEBAQFBQUGBwwIBwcHBw8LCwkMEQ8SEhEPERETFhwXExQaFRERGCEYGh0dHx8fExciJCIeJBweHx7/2wBDAQUFBQcGBw4ICA4eFBEUHh4eHh4eHh4eHh4eHh4eHh4eHh4eHh4eHh4eHh4eHh4eHh4eHh4eHh4eHh4eHh4eHh7/wAARCACZAEg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ps0kcMLzSuEjRSzMTgADqTQA6ua8R+PvBXh23km1nxRpNoIzhkNyrPn02Llj+VfHvx/8Ajd4g8ca5Pofhy7n0/wAORSmGMQsVe8IOCzkc7fQdK8i/s+18smWQrIZNiM54c45z6Z9a4KuOUXaKPSpZfdXmz7kP7SHwpM5ij1i8lAON62Mm39QD+ldX4Y+K3w98RTJb6Z4osjcP92GfdA7H0AcDP4V+fUeiRbwu5PMK7hHJ1/T+dIyNYffSWCPONwPmxfiDyKwWPnfZG7y+lbRs/TvIor4n+Dfxu8QeD5IbPUZJdY0HgNbs+94V/vQseeP7h/DFfZPh/WNP17RrTWNKuEubK7iEsMi9Cp/rXfQxEay03POr4eVF67F+iiitznCvOP2k9dm0D4N67c28hjnuIxaRMDggyHb/ACzXo9fP37bepeR4J0PSFbm91MSMM9o1Jz+tY4iXLTbN8NHmqxR8eWU8VtqDzMu6K2XZGo7npXpPwl8G23j7xbPY36Mun2lkzTMnG2V/u49x1ryN2Y3YjQ5JfI5xkk8V9XfBTUfA/gXwvFY6hrscOp3n7+6nnt5Y43Y9hIyhSB9a8Pldz6HzPGPiN8PPFPg3zIb+0m1DTYzm21K3UkoP9sDkVwX9r3WATKGI4LYzuHofX8a++I9a0i90CTWIpvtOm7STIsLMGUdSBjLD3Arw74k+FvhD4rkll0PUHtNXK7vO0yxmliz6yKiFf60+XyEnc+fbDUUtrtJo02ROR5sY+6D6j0r7E/Y18RNPpOr+FZJNyWbrdWo9I5PvAf8AAgfzr4017SrnRtQls7ho5NpwJIjlJB2YfX0PIr6Q/YinM3jq8IbONJCvz3Elb4d8tWLRz4yF6Urn1/RRRXtHgBXxl+2R4kGsfExdHtZA0OhWJEhB4E0nJ/ELgV9deKdXt9A8O6jrV0QIbG2edsnGdozj8TxX5z6zqF3rFpqviC8Yvd6ncPcyMf8AabgflXDjqloKPc9DL6d5OfY9Q/Z9+Hun3XiPRfEFxHDcww2BneNmDjziflJBHFdh8QbrUfDvi3w5YapfIJ9evGa71aQytBYxEnZHHGGVABgAlgck1yf7KnjGNtVPhu8VEkjtz5Eu7767s7ce2a918Rado0KHUdVnuo7WOXz5GZy0cRHO7uUHrtwPWvOoT5L82p6mLhKpZU3Y2rASJYwrLKkzqg3OqbA3vtHTPpXjXxp1NvD3i/wv4fvtQS2s9WmT+0dYlRsWyvnb5QDBYwvAz1JOSa9k05vtcQvbPF3azqHimgjZw69uRkEVzmoWuk+OEdY720vrW1YxKXsw5jYH5gjnGRnsQwzWtOSg7tHNWhUmrQdrbnnfxN8AWOpeF9Ku9QmtL+/+1pA+oxDy/tMQ3bWY+vTJ5rH/AGIZILT4n65phZXlWzdY2B4IWTnFdl+0L4li8HfD60hjxPdSyCGAPgHhcb8AY4z2ArwX9m7xOPC3xX0XVbhj5N3cmzuD/syADP8A31is6LtW5ulzprJzw/L1sfogKKaWVVLdgM5or3j5xJs5X4xaPdeIPhf4i0exBNzc2MixAH7zAZA/HGK/On+0mg09LCSPBVDDNGwwUYHFfqFXjfxN/Zz8BeNdUm1YLd6NqM7bppbJwFkb+8yEEZ+mK48Vh3Vs0d2DxMaScZHwroGpXWjazb6jYzNFc27h0YHGfavtH4ceM7Hxf4R+2EreW3l+VfKq5ktyRgrKnUKecMMj6Vgv+yP4YtxHNJ4x1NY4/wDXGWKLay/X+H61L4Z+Afgu18V/aPA3xW1Sy1GAbmjsbuGSVUzyDjnH1zXJ9SqN3sdzx1K1kygvwXt1imt9F8daxZ6LcMWNrFcttVT/AArhguPqK9K8NWdlpOiQaF4athPb2EWzdvCxRADlpJDwO5PU+1aU/gO2W6WKSOa5Y43SMf8AWnuzYwMnvxXJfGzwZ4o1izi0e7+KWieFPDVx+7W0FoIDKB1UuZBv+nA9qiFCrJvmW39f1ua18eppJy/r5bnzN8ffFkPirxzKbW9+26fpaGJZ1GI5ZO+wf3c9D1OM1wOlPI2qaVb2wZpBdRkEDkuXFfSyfsmjUEgfS/iFaXGndQ8dmHye5BV8Gu1+G/7N2l+HfE9lqeo3Edxa6dJ50MWS8lzMOkkjYAUDsijHck1ccLUva1jN4yja/Nc9708N9gt/M+/5S7vrgZoqeivXPBCkYgAkkADqTS15L+0/47Pg/wAASWVlME1TVs28GDyiY+d/y4/GqhFzkoomclFNs8B/aS+Jt54w8WXGj6beSJoFg5iRI3IW4kH3nb154Fcl8LvFlx4T8Vafq9sxDWz4kQHiWI/eU/hWP4O8N6p4q1n+ydHgM9yIJJyDn7qKWP59B7mseHVrIqkT2wimi3KQ5wc+/uDXqTpQcPZnnRqSUuc/RrTtai1OytdSs3VrWeISIc8FSM9a+Qf2jPHg8V+NZhbvmwsAbe1TPDHPzP8Aiaj8H/GK40T4S6l4W3O2oOdlhMDwkT/f57Y7fWvJLm6jDGSeZcnnk5Nc1LCvm9/ZHRVxC5fd3PVP2Z/FmpeH/ihpenxXcq6dqcv2e5gLHYSQdrY9QR196+5K/N/wBfeR4w0K+Xcqx6hCwJ643iv0fRgyhh0IyKMalzJoMI3ytC0UUVxHWNkdY0aSRgqKCzMTgADqa+CPjx42fxx8Q73UUkY6fbE21kvYRqfvf8COTX29490y+1rwZrGk6bcfZry6tJIoZPRiOB+PT8a/Pnw4reGfiBp8viKyE0Gm36/brR8jO1uRjvjr74rtwaWsupx4pvSPQ+tf2U/h03hXws3iLVbcpq+rKGCsPmhg6qvsT1NeHftb6Xotn8XJItP0uytS1pHJOIYVXfI3JYgDk+9faWn31ne6XBqFpNG1nNEJY5ARt2EZB/Kvgz46eI7fxV8U9a1a0fzLXzBBA/8AeSMbQf0p4ZupVcmKulCmoo4IwwiRFESAEHtXUfCfTtJuvib4dtdS0+1ubSa+WOWKaMMjhgRyD15Irmm/1yfQ1f0O/bStcsNUQEtZ3Mc4A77WBx+ldzjdNHHF2aLOuW/9k+L7y2VfL+x6iygAY2hZOP5V+iuizC40iznU5ElujZ+qivz/APjZPZ3HxK1e901vNtNRK3sDJ0CyqG/Q5r7h+EeqRa18NfD+owtuWSxjB9mAwR+lcWL1hFnZhdJSR1VFFFcB2hXzd+1n8LWvIn8eaDbbriJQNThReXQdJQPUd/bmvf8AVNf0TS7uK11LV7GxnlXdElxOsZce24jNXEa3vLUlWiuIJFIJUhlYHr7EVpTnKnJSRnUgqi5WfDeh/FfxPp3wevfBlrHMbcy+Wl+M/uIW6xZ7E8456ZrzQdK++PEPgzwvb6OdBh0Kyj0qcEyWyxAIzZznjv718zfGP4W6domotN4Zu40jWLzZ7C4nAkjX+9GWOXX25Iroo5hS9o4NWMauBqezU07nka2txJC93HC7W8BCyyAfKhb7oJ98GmV1ml65e6b4N1Hwqtnp8trqsqyTTPGxmRl+7tbOAPwp/wAN/Al94z8W2eg20xjEp3TzKm7yYx1autYmnrdnK8PPSyORLFgASTgYGT0FfZP7G+pm9+FDWLHLWF7JGOein5h/OvNfj98GNB8B/Dq01bQ2vLi5huwl5cTyZLqwwOBwoBHYd62/2G9Q+TxNpRbo8NwB9QV/pWdeUalFyiaUYunVSZ9NUUUV5h6B5L4z+CGm+NfHdz4i8Ua9qN5aMiLbafF+7SAKP72Tn8AD9a6/w54Us/BekLp/ha38iyQlmgJLZJ6nJ5Jrq6KJtzVmxU1GDukc9dahBfQCKdPJkU5B6j/61eC/tX6OsNvoerhowSzwY3jLDqCB3FfRmpaXDdZdf3cv94Dr9a8h+OHwz1fxZYW0mmqG1Cy3CJGfCSoeSM9jXIoyjUTlr5nW5RlTaj9x8tW1ndajeW1jZRGa5nmSOJAfvMTgD9a+0Pgp8N7XwDoJ84pPrF2AbycdB6Iv+yP1r5z8H/Dbx3Y+NtKkuvDs9utvexSSPJIgUKGGTkH0r7OFdSaZy2a3Ob+JfhePxl4I1Pw48qwm7i2xysu4RsCCGx+FeYfAn4axfDbxBf3134ha7eeAQNGLbYmQ2c9Sa9zrNvtHtriQzLmObOdw5BPuKVSpWUeWmyqcKLleoixa6hZ3TmOCcM3pgj+dFVp9MWaCM/u4blCCJIlxRWanUW8bmjhTe0rGnRRRWxiFFFFAHMeIEePUWf8AvAMprorOTzbSKT+8oNUtftfPs/MUZeLn8O9TaK27TIP93Fc1OLjVku501Jc1KL7Fyiiiuk5gooooAKKKKACiiigCK8jkktJo4XEcjoyoxXIUkcHHevG/CfxU1ayvI/DuteEddm1KK8a1uWs7JmhGGwJVbptPUjtXtJqNfvn60JRvdoT5raMkHQUUUUDCiiigD//Z"/>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 name="AutoShape 2" descr="data:image/jpg;base64,%20/9j/4AAQSkZJRgABAQEAYABgAAD/2wBDAAUDBAQEAwUEBAQFBQUGBwwIBwcHBw8LCwkMEQ8SEhEPERETFhwXExQaFRERGCEYGh0dHx8fExciJCIeJBweHx7/2wBDAQUFBQcGBw4ICA4eFBEUHh4eHh4eHh4eHh4eHh4eHh4eHh4eHh4eHh4eHh4eHh4eHh4eHh4eHh4eHh4eHh4eHh7/wAARCACZAF0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ooAKKK81/aD+LWlfCbwkmpXUH23UrxzFYWYbb5rgZLMeyjufoO9AHoGrXg0/Sru/MMs4toXlMcS5d9oJwo7k4ryPxB+018IdJsvPj8RNqMxXIt7SBnkz6HjCn618X+Ovjr8TvGl3I194murG2Yki109jbxoPTK/MfqTXnLyPJKzvvkdjlnY5LHuST1pXHY+tPFX7Z1+8zp4X8GwpDn5ZdQuDuI9dqDH61iWP7ZPjiOcNd+F9DuI+6pLIh/PmvmWTdwVbFMMiKCGbjuaAP0b+Af7QHhv4p3L6O1rJo2vxxmQWczhlmUdTGw+9juOor2WvyT8H+KNR8J+K9M8TaLIgvdPnWaHzASpI6ggEZBGQR6GvtT4E/tUad4t1i28O+NNPh0XULlhHbXcTk20rnorZ5Qntnj3pgfTFFFFAgooooAK+Lv+CkUbf234Kk/g+z3i4z33RV9omvzv8A23PGt54m+Lj6FcLarB4dRrZPs7swLuQzFiQOcBBgcDB5oA8LibB9ac0zEgLj2rT8I+HdT8UatHpulwl3eSNJHxxGruqAn8WFfUOh/Dj9nvS7yHw1q+tadda2VEUoluzkv6EghVbPasKlZQdrXZ0U6Dmua9l5nybElxdSGO1ikndEZyEXJwBkt9AK+u/gt+zr4Vk8CWuoeNbJr7U9QjE3l+YVFsjD5VGO+DkmvVPD/wAJvAegaXe2GkaDb263sLQzSHLOUYYI3HnFZmq/Gr4b+HtQ/sGbWJrme0AhnNnbPPHCVGCGZQQK5J151dIo6qdGFJXk7s+Yv2h/gi3w1ktta0i8kvdDuZvKIkX57Zjyqk9x2zXkDS7ZOCQcZHPftX2N+1t4t0HVfgVb3Oj6hbX8OqXsa20kTbg235m+hAHPpXxqwyVA5IXmunDylKHvHNiYRjJcvU/WnwBcfavAugXIuDc+bptu/nFsmQmNfmJ75rbr5t/4J/65Lqnwx1HT7i8vriXS7sQok0u6OOJl3IEGMr/ECMnoMYr6SrpOYKKKKAA18KfttfB/WdM8aXXj7QtLuLvRb+PztRlhBc204PzM4HRCNvPqDX3XXPfEfTdX1jwPrGk6FLaRX95aSQRtdKTGNylTkD2PFAHyD+y98L7/AEe7XVtaurVrXX9LZfs0MuJ4Aw3I5PYkZII6HFdl43sfCWleM/DHwbs/BugR6PqsP+mahfAiQEoW+SQDO/A+8TyxrJ+C97rHhj4qWnwp8WW27WdFtmEF7Ex8qe3MWVHPXGQM+1e4+IfDnh7Xbu0fWtPtbuaAhoDKOflOR9cZ/WvPw1VQqT+sI9LE03KnD6u9PP8AEdo2jrB4MtdBmv7q7jWxFqbottmkTbtDZ7NjHPrXk/xh12y+BngnRNJ8C+HNLiN6x8+5u4vNCR7guW6F3YnJJOOK9og8xbmfzFIViNrZG3AHA+vJrN8XeHdC8WaYNJ1y0S6SLLJgjcit1BB6gkfmKMJUpRqfvdv1JxUKrh+63PD/ANp/wj4a0L4X61rGj29kb+5MfnTWpxbgv5fmNEmcIXBXJHJr5N8LaVLr3iHTtGt7i3t5b+5jtEmnbbHGzsFDMewGea+1firpHhLw5oGl6XdafB/YekxvdSRTOxjAHQsMjeS2MA8e2BXn/wCyz8GdR8W+Pl+KGr6Vb6f4Va7nuLKwlTJnzuCgIRgRjd1/2eKvD1YzqTjHZMnFUpQp05T3aPpf9nj4X2nwq8BJoiXEd5qNxIbi/u0BCyyEYAXPO0DAH4nvXo5OKSGNIYkijUKiKFUDsB0FJIu49SK7ThH0UUUAFFMuJoreF5p5UiiQbmd2wqj1JNcHr/xm+GGiO0d94y0vzV6xwy+Y4/Bc01FvZCbS3Nfxp4SstYnh1q1srVdfsh/ol2yAPt/ijLddrDI9s5rltYsbfxNoN5pd0stpOyNE+CVltpMcMCOQQeQR1rJk/aZ+FP2hYLfU765ZjgeXZPyfxFSaZ4uPxC1S9u/DWn/YjpyKBczt81zk8IUHbAJyeRXLisHNp1EjsweMjFqF+uj7f8A810/VPjz4esjoMmhaVrMkOYra/mhaQuo4DEg4P44PrXoHw/0i48K+GheeJbr7X4gv5GmvZFOd0jHiJAOMKMAAD1rZXVNbYGH+xMXHTPnDZn+dcF8QviJ4h+GOvCS+8G2+s3bQiWO5kvCgVD2iTacY6E9c+1cNClPEy5Y9D1sZjIUoXlFK/br/AJI7C3+EkPibxrB4q8boLyzitsW2jyH90ku/IeRejkKBgHgZr12CGOCFIYY0iijUKiIoCqB0AA6CvlOy/bCXI+2eBnUcZ8m9DfzAr0D4dftMeB/FuuWmiT2uoaPfXkiwwC5UNG0jHAXcpIBJ45r2YYSVKHKkfO1MXGtPmbPcKKKKkYUUVV1a/tdL0y61K+lEVraxNNM56KijJP5CgD5y/bl8ff2b4ctPAenz4utUxPfbTytup+VT/vMPyU18bqAowFAHsK6X4oeLbrxx491bxPdFsXk5MCMf9XCOI1/BcfiTXL3BkRA+whGyA2OMjt+terSh7OFjzKk/aSudN4BtRNrHnMMiFc/jX0l+zJqstn40lst/yXtqzbD0Lqdw/TdXzN4S1iDSjMZo3fzQMba9w+CF3JH8QtAm27DJOF29wrKRzRUV0yqTs0dt+0d8QPid4d+Lvgez8LWNvDp11Pst0aRcajO3ytHJ3VQGGPc57Vp/tTwTXMOg6hcxrHJiSCREOQpwrcH65/KvLf20/Ez2Pxp8ExQud2jRJf4B6MZgQfyjr2D9p+SOXwvo80bBlkuy6EDqpjJB/lXPGNuV2Our8J8ZeKrD7Bq8iqu2OT51HYeo/wA+tU9HvH0/V7O/RijW1xHKCOo2sD/Suh8TTw6pdxQ3Dx2zQSMsjE87eOR657Vy8yBHKhg3uK7Fsee9Gfqrp9wl5Y293H9yeJZF+jDI/nUx61x/wR1M6x8IvCuoM25n0uBXPqyKEb9VNdga8dqzseqndXFr54/bh8bHRPAVt4Rs5tt5rrnz9p5W2Qgt/wB9NtX6Zr2vxHrn9mMNkYcLgyfSvhD9qbxUfFnxcuryKaCWytraK3tDDLvGwAk59G3FsjtWmGtOpbsTiYyhS5u55aqs7hUUszEBQOpPpX0h8a/hKPCn7LPh+6e3C6rp16l5qTY5BuAEZT/uny1/A1zP7IPw9bxj8Rk1q+g36RoRW4l3D5ZJv+WafmNx9l96+o/2qpraH9n/AMWm6VWVrQIgP/PRnUIf++iK6q1X31FHJRp+65M/Pzw9Gk2p2qSfc3An8K91+Gk32fx7pEo4IvkUceuB/WvALGVoXimXqhBr334N41Lxr4fkjOR9pR3+ijJP5VvLYzp7nnf7YepG/wD2hNaTfuWzit7VT6YjDH9XNe7/ABI1n+2vg98Ob0PuNzYK7f7yxoh/UGvl/wCP939t+N/jG47f2pKg+i/KP5V6vouufbPgP4OjkbLac99A3PTEgYfo4qEvdidlX4DzXx2sX9uFowATGN2PXJ/pWDVnVbpry/luCeC3H0qtWyPOe59+fscagb74DaRGTn7HPcW/5SFv/Zq9irwT9hdifg1OvmK2NVm+UHlflTrXvdeVVXvs9Ok/cR4X4s+JWj2lnrOsXkmLTTdUmsLxEG942WUxglepBwD9D7V8ieI7ePxx8VLuDwZYyyrqt4PskOzaWLAbmI7DOSSe3NfVPxl/Zri8Y+Kb3xD4f8QHSJNQcSX1rKhaGSQD74wep9x1+tdd8CvgjoHwxR77zjqmuzJskvZEwI17rGv8IPc9TVUVTo3mndsqvUqV4xptJJHTfBrwJY/DvwHY+HbXbJOo828nA/107D5m+nYewFeSft8a/wDYfhhpugRviTVdQUuPWOIbz/49sr6Nr4Y/by1/+0fixY6HG+YtI05dwz0klbcf/HQlFK8ql2RVtGFkeCw/6sV77+x6sl74vut6lo9Pti4b0LnaB+W6vnpJGTp0r2f9nT4r+E/h3p+pW+uWWpSXd7OrGeCNWVUUYAxnOck13TmlHU5KUG5nmn7Quj3Og/GjxNa3UTIs9411CSPvxyfMCPzI+oNTaXcajZfDS0imV44dRvJpbfPG6NQqsw9iwx+Br3D4r+MfgP8AFK3spta1DVrK8s3Gy5isXEhjzlozxyD+hrzn47eK/CPiDVtFtvBO9dH0vTxaxoYTGEweBg9fc1FOom+W50Vm+Q47wxYHVPEul6YF3G7vIoceu5wP61r/ABM8NHwx8TNc8M8Qx2moPFC0hwBExzGxPptZTS/BfbJ8X/CIcAodbswQfTzlr6Q/bR+FWo6pfW/xA8P2Et4yRCDVIIVy5RfuygDrgZU/hVyqcs0u5yxp3g32Ot/Zf8P6Z4K8PuNM1iXVIdSZJbmcH9wXGRmIdcdsnrgele8ivnX4PeN9O8Uxro3hzT7u3GnW0KSRTwGMKSNu0Dv905PTGK+hLONobSGJmZ2RFUsepIHWvIjKbk+fc9qtTpwjF09iaiiirOcD0r54+PH7OOmeM9e1HxlaeJZNLvZkElyLld8GEXGcjlRge9fQ9eH/ALZ/jYeFfhLLpNvN5d/r8n2KMg8rD1mb/vn5fqwqozcXdEyipKzPgSdoUmkSKUTIrEK4BAcA8EZ7HrV/wb4c1bxd4ms/D+iWr3N/eSbY0XoPVieygck9qxzjJ2jA7D0Ffen7G/wnXwZ4QXxVrVsBr+sRBlV1+a1tzyqexb7x/AdqqdSU9xQpqGx8q/H34W3nwo1vS9HutTTUFvrL7QJI02gOGw647gHGD71yvw88Man4x8V2fhvSBF9svpNkRlbaoIUscn0wpr3X/goPeJN8TdAsVI3W2ks7D/flOP8A0Cuc/Yjsftnxz0+QruW1tric+2I9oP5vUwm4O6KlFSVmd/8ADX9lfxhp3izTNW1zXNLtrayuorhktyzyPsYNgcYHTrmvsOgUU51JT3JhBQ2K8FlZwTvPDawRSv8AfdIwGb6kcmrFFFQWFFFFAAa/Pb9snxw3ir4yXNjazbrDQE+ww4OQZc5lb/vrC/8AAa+3fjB4th8D/DXXPE8pG+ztWMKn+OVvljX8WIr8wIIr/WNVSKNZLvUL6fAA5aWV2/UkmgaPYP2Rfhj/AMLA+IiahqVvv0HRStxdbh8s0mf3cX4kZPsPev0KHT0rhPgR8P7X4b/DjT/D0aob0r59/Mv/AC1uGA3HPoOFHsK7tjgZoEfnd+2Xq39qftAa2qtuSxht7RT/ALqBiP8Avp2ruf8AgntYmb4h+IdRK5FtpQiBx3klU/yjNeE/FbVDrXxO8UaqTn7TqtwwP+yHKj9AK+oP+CdtiF0bxdqZXmS5t4AfUKrt/wCzUDPq+iiigQUUUUAecfHr4j3Pw58N295YaPLqV5dymKIAHy4sDJZ8c+mB3NfMOo/tBfF6/uma0mW1QniOKwzgfU5r6y+L3/Isf9tBXjlj/wAfsf4V6GGpQlT5mjz8RXlGpynj/jTxD8XPihocfh/VLS9u7ETrNsW2EZZlzjcR1HNel/spfAiXRfED+LPGOl3EF9YOraZG/CZKsGcg9SOMfnX0H4E/49R/uV1Fc9acdUonTSjKybYUjjcpU9CMUtFc5ufnH8SvhH4j0XxhrKQ6LqD6eLyU28pUktGWJBJ71r/Dr4jeNPhf4fuNF8O2f2eO4uPtEhu7Qu27AB547AfnX3vrn/IOk/z2r598c/8AIQl/Gu/Dxp1NOU4sROdNXuch4N/aj8WQ30cXiLQ4NQtywDfZomjlx7dQT7HH1r630y8i1DTba/gDiK5iWVA64YBgCMjsea+UNB/5CsX+9/WvrDT/APjwt/8Arkv8qnF0Y07WHha8qrdyeiiiuI7D/9k="/>
          <p:cNvSpPr>
            <a:spLocks noChangeAspect="1" noChangeArrowheads="1"/>
          </p:cNvSpPr>
          <p:nvPr/>
        </p:nvSpPr>
        <p:spPr bwMode="auto">
          <a:xfrm>
            <a:off x="2190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cxnSp>
        <p:nvCxnSpPr>
          <p:cNvPr id="12" name="Conector recto de flecha 11">
            <a:extLst>
              <a:ext uri="{FF2B5EF4-FFF2-40B4-BE49-F238E27FC236}">
                <a16:creationId xmlns:a16="http://schemas.microsoft.com/office/drawing/2014/main" id="{DF6AD8E8-2791-4A31-8680-2DFE0C2B02ED}"/>
              </a:ext>
            </a:extLst>
          </p:cNvPr>
          <p:cNvCxnSpPr>
            <a:cxnSpLocks/>
          </p:cNvCxnSpPr>
          <p:nvPr/>
        </p:nvCxnSpPr>
        <p:spPr>
          <a:xfrm>
            <a:off x="304800" y="1267617"/>
            <a:ext cx="11364286" cy="490"/>
          </a:xfrm>
          <a:prstGeom prst="straightConnector1">
            <a:avLst/>
          </a:prstGeom>
          <a:ln>
            <a:solidFill>
              <a:srgbClr val="000A8B"/>
            </a:solidFill>
            <a:tailEnd type="triangle"/>
          </a:ln>
        </p:spPr>
        <p:style>
          <a:lnRef idx="3">
            <a:schemeClr val="accent5"/>
          </a:lnRef>
          <a:fillRef idx="0">
            <a:schemeClr val="accent5"/>
          </a:fillRef>
          <a:effectRef idx="2">
            <a:schemeClr val="accent5"/>
          </a:effectRef>
          <a:fontRef idx="minor">
            <a:schemeClr val="tx1"/>
          </a:fontRef>
        </p:style>
      </p:cxnSp>
      <p:sp>
        <p:nvSpPr>
          <p:cNvPr id="4" name="CuadroTexto 3">
            <a:extLst>
              <a:ext uri="{FF2B5EF4-FFF2-40B4-BE49-F238E27FC236}">
                <a16:creationId xmlns:a16="http://schemas.microsoft.com/office/drawing/2014/main" id="{77A8E4ED-3040-4DDF-932D-461A2BAA47A6}"/>
              </a:ext>
            </a:extLst>
          </p:cNvPr>
          <p:cNvSpPr txBox="1"/>
          <p:nvPr/>
        </p:nvSpPr>
        <p:spPr>
          <a:xfrm>
            <a:off x="1715692" y="2540445"/>
            <a:ext cx="9230593" cy="830997"/>
          </a:xfrm>
          <a:prstGeom prst="rect">
            <a:avLst/>
          </a:prstGeom>
          <a:noFill/>
        </p:spPr>
        <p:txBody>
          <a:bodyPr wrap="square" rtlCol="0">
            <a:spAutoFit/>
          </a:bodyPr>
          <a:lstStyle/>
          <a:p>
            <a:pPr algn="just"/>
            <a:r>
              <a:rPr lang="es-CO" sz="2400" dirty="0">
                <a:solidFill>
                  <a:srgbClr val="002060"/>
                </a:solidFill>
                <a:latin typeface="Microsoft Tai Le" panose="020B0502040204020203" pitchFamily="34" charset="0"/>
                <a:cs typeface="Microsoft Tai Le" panose="020B0502040204020203" pitchFamily="34" charset="0"/>
              </a:rPr>
              <a:t>Integrar las medidas y acciones que garanticen desescalar el confinamiento de manera progresiva, gradual y ordenada.</a:t>
            </a:r>
          </a:p>
        </p:txBody>
      </p:sp>
      <p:sp>
        <p:nvSpPr>
          <p:cNvPr id="15" name="CuadroTexto 14">
            <a:extLst>
              <a:ext uri="{FF2B5EF4-FFF2-40B4-BE49-F238E27FC236}">
                <a16:creationId xmlns:a16="http://schemas.microsoft.com/office/drawing/2014/main" id="{0B4AD8B4-5891-4449-8552-331BC06E8F8A}"/>
              </a:ext>
            </a:extLst>
          </p:cNvPr>
          <p:cNvSpPr txBox="1"/>
          <p:nvPr/>
        </p:nvSpPr>
        <p:spPr>
          <a:xfrm>
            <a:off x="517247" y="3862314"/>
            <a:ext cx="2955234" cy="707886"/>
          </a:xfrm>
          <a:prstGeom prst="rect">
            <a:avLst/>
          </a:prstGeom>
          <a:noFill/>
        </p:spPr>
        <p:txBody>
          <a:bodyPr wrap="square" rtlCol="0">
            <a:spAutoFit/>
          </a:bodyPr>
          <a:lstStyle/>
          <a:p>
            <a:r>
              <a:rPr lang="es-ES" sz="4000" dirty="0">
                <a:solidFill>
                  <a:srgbClr val="000A8B"/>
                </a:solidFill>
                <a:latin typeface="Modern Love Caps" panose="04070805081001020A01" pitchFamily="82" charset="0"/>
              </a:rPr>
              <a:t>criterios</a:t>
            </a:r>
            <a:endParaRPr lang="es-CO" sz="4000" dirty="0">
              <a:solidFill>
                <a:srgbClr val="000A8B"/>
              </a:solidFill>
              <a:latin typeface="Modern Love Caps" panose="04070805081001020A01" pitchFamily="82" charset="0"/>
            </a:endParaRPr>
          </a:p>
        </p:txBody>
      </p:sp>
      <p:sp>
        <p:nvSpPr>
          <p:cNvPr id="16" name="CuadroTexto 15">
            <a:extLst>
              <a:ext uri="{FF2B5EF4-FFF2-40B4-BE49-F238E27FC236}">
                <a16:creationId xmlns:a16="http://schemas.microsoft.com/office/drawing/2014/main" id="{26D22B78-11F6-44C5-B663-53E84E124A8E}"/>
              </a:ext>
            </a:extLst>
          </p:cNvPr>
          <p:cNvSpPr txBox="1"/>
          <p:nvPr/>
        </p:nvSpPr>
        <p:spPr>
          <a:xfrm>
            <a:off x="2945215" y="3594227"/>
            <a:ext cx="8185586" cy="2677656"/>
          </a:xfrm>
          <a:prstGeom prst="rect">
            <a:avLst/>
          </a:prstGeom>
          <a:noFill/>
        </p:spPr>
        <p:txBody>
          <a:bodyPr wrap="square" rtlCol="0">
            <a:spAutoFit/>
          </a:bodyPr>
          <a:lstStyle/>
          <a:p>
            <a:pPr marL="457200" indent="-457200" algn="just">
              <a:buFont typeface="Arial" panose="020B0604020202020204" pitchFamily="34" charset="0"/>
              <a:buChar char="•"/>
            </a:pPr>
            <a:r>
              <a:rPr lang="es-CO" sz="2400" dirty="0">
                <a:solidFill>
                  <a:srgbClr val="002060"/>
                </a:solidFill>
                <a:latin typeface="Microsoft Tai Le" panose="020B0502040204020203" pitchFamily="34" charset="0"/>
                <a:cs typeface="Microsoft Tai Le" panose="020B0502040204020203" pitchFamily="34" charset="0"/>
              </a:rPr>
              <a:t>Misión orientada a la productividad y rentabilidad</a:t>
            </a:r>
          </a:p>
          <a:p>
            <a:pPr marL="457200" indent="-457200" algn="just">
              <a:buFont typeface="Arial" panose="020B0604020202020204" pitchFamily="34" charset="0"/>
              <a:buChar char="•"/>
            </a:pPr>
            <a:r>
              <a:rPr lang="es-CO" sz="2400" dirty="0">
                <a:solidFill>
                  <a:srgbClr val="002060"/>
                </a:solidFill>
                <a:latin typeface="Microsoft Tai Le" panose="020B0502040204020203" pitchFamily="34" charset="0"/>
                <a:cs typeface="Microsoft Tai Le" panose="020B0502040204020203" pitchFamily="34" charset="0"/>
              </a:rPr>
              <a:t>Protección de la Salud pública</a:t>
            </a:r>
          </a:p>
          <a:p>
            <a:pPr marL="457200" indent="-457200" algn="just">
              <a:buFont typeface="Arial" panose="020B0604020202020204" pitchFamily="34" charset="0"/>
              <a:buChar char="•"/>
            </a:pPr>
            <a:r>
              <a:rPr lang="es-CO" sz="2400" dirty="0">
                <a:solidFill>
                  <a:srgbClr val="002060"/>
                </a:solidFill>
                <a:latin typeface="Microsoft Tai Le" panose="020B0502040204020203" pitchFamily="34" charset="0"/>
                <a:cs typeface="Microsoft Tai Le" panose="020B0502040204020203" pitchFamily="34" charset="0"/>
              </a:rPr>
              <a:t>Alineación con las disposiciones nacionales y territoriales</a:t>
            </a:r>
          </a:p>
          <a:p>
            <a:pPr marL="457200" indent="-457200" algn="just">
              <a:buFont typeface="Arial" panose="020B0604020202020204" pitchFamily="34" charset="0"/>
              <a:buChar char="•"/>
            </a:pPr>
            <a:r>
              <a:rPr lang="es-CO" sz="2400" dirty="0">
                <a:solidFill>
                  <a:srgbClr val="002060"/>
                </a:solidFill>
                <a:latin typeface="Microsoft Tai Le" panose="020B0502040204020203" pitchFamily="34" charset="0"/>
                <a:cs typeface="Microsoft Tai Le" panose="020B0502040204020203" pitchFamily="34" charset="0"/>
              </a:rPr>
              <a:t>Privilegiar el trabajo en casa</a:t>
            </a:r>
          </a:p>
          <a:p>
            <a:pPr marL="457200" indent="-457200" algn="just">
              <a:buFont typeface="Arial" panose="020B0604020202020204" pitchFamily="34" charset="0"/>
              <a:buChar char="•"/>
            </a:pPr>
            <a:r>
              <a:rPr lang="es-CO" sz="2400" dirty="0">
                <a:solidFill>
                  <a:srgbClr val="002060"/>
                </a:solidFill>
                <a:latin typeface="Microsoft Tai Le" panose="020B0502040204020203" pitchFamily="34" charset="0"/>
                <a:cs typeface="Microsoft Tai Le" panose="020B0502040204020203" pitchFamily="34" charset="0"/>
              </a:rPr>
              <a:t>Transición a un modelo de tele trabajo</a:t>
            </a:r>
          </a:p>
          <a:p>
            <a:pPr marL="457200" indent="-457200" algn="just">
              <a:buFont typeface="Arial" panose="020B0604020202020204" pitchFamily="34" charset="0"/>
              <a:buChar char="•"/>
            </a:pPr>
            <a:r>
              <a:rPr lang="es-CO" sz="2400" dirty="0">
                <a:solidFill>
                  <a:srgbClr val="002060"/>
                </a:solidFill>
                <a:latin typeface="Microsoft Tai Le" panose="020B0502040204020203" pitchFamily="34" charset="0"/>
                <a:cs typeface="Microsoft Tai Le" panose="020B0502040204020203" pitchFamily="34" charset="0"/>
              </a:rPr>
              <a:t>Mejora permanente a través de seguimiento continuo.</a:t>
            </a:r>
          </a:p>
        </p:txBody>
      </p:sp>
      <p:pic>
        <p:nvPicPr>
          <p:cNvPr id="17" name="Imagen 16" descr="Imagen que contiene alimentos&#10;&#10;Descripción generada automáticamente">
            <a:extLst>
              <a:ext uri="{FF2B5EF4-FFF2-40B4-BE49-F238E27FC236}">
                <a16:creationId xmlns:a16="http://schemas.microsoft.com/office/drawing/2014/main" id="{5FBB63B5-00DC-491C-B420-26713F497156}"/>
              </a:ext>
            </a:extLst>
          </p:cNvPr>
          <p:cNvPicPr>
            <a:picLocks noChangeAspect="1"/>
          </p:cNvPicPr>
          <p:nvPr/>
        </p:nvPicPr>
        <p:blipFill rotWithShape="1">
          <a:blip r:embed="rId4">
            <a:extLst>
              <a:ext uri="{28A0092B-C50C-407E-A947-70E740481C1C}">
                <a14:useLocalDpi xmlns:a14="http://schemas.microsoft.com/office/drawing/2010/main" val="0"/>
              </a:ext>
            </a:extLst>
          </a:blip>
          <a:srcRect b="32714"/>
          <a:stretch/>
        </p:blipFill>
        <p:spPr>
          <a:xfrm>
            <a:off x="2367231" y="-442175"/>
            <a:ext cx="4511218" cy="1707416"/>
          </a:xfrm>
          <a:prstGeom prst="rect">
            <a:avLst/>
          </a:prstGeom>
        </p:spPr>
      </p:pic>
      <p:sp>
        <p:nvSpPr>
          <p:cNvPr id="14" name="Rectángulo 13">
            <a:extLst>
              <a:ext uri="{FF2B5EF4-FFF2-40B4-BE49-F238E27FC236}">
                <a16:creationId xmlns:a16="http://schemas.microsoft.com/office/drawing/2014/main" id="{B7AB2F70-61A1-4120-BDF0-88CFB4B02BA5}"/>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8" name="CuadroTexto 17">
            <a:extLst>
              <a:ext uri="{FF2B5EF4-FFF2-40B4-BE49-F238E27FC236}">
                <a16:creationId xmlns:a16="http://schemas.microsoft.com/office/drawing/2014/main" id="{EBE4A5A5-37F1-469A-A45C-501D1F96E008}"/>
              </a:ext>
            </a:extLst>
          </p:cNvPr>
          <p:cNvSpPr txBox="1"/>
          <p:nvPr/>
        </p:nvSpPr>
        <p:spPr>
          <a:xfrm>
            <a:off x="6178125" y="6550223"/>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Talento Humano</a:t>
            </a:r>
          </a:p>
        </p:txBody>
      </p:sp>
    </p:spTree>
    <p:extLst>
      <p:ext uri="{BB962C8B-B14F-4D97-AF65-F5344CB8AC3E}">
        <p14:creationId xmlns:p14="http://schemas.microsoft.com/office/powerpoint/2010/main" val="367036171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673" y="76812"/>
            <a:ext cx="4150360" cy="713105"/>
          </a:xfrm>
          <a:prstGeom prst="rect">
            <a:avLst/>
          </a:prstGeom>
        </p:spPr>
      </p:pic>
      <p:sp>
        <p:nvSpPr>
          <p:cNvPr id="2" name="AutoShape 3" descr="data:image/jpg;base64,%20/9j/4AAQSkZJRgABAQEAYABgAAD/2wBDAAUDBAQEAwUEBAQFBQUGBwwIBwcHBw8LCwkMEQ8SEhEPERETFhwXExQaFRERGCEYGh0dHx8fExciJCIeJBweHx7/2wBDAQUFBQcGBw4ICA4eFBEUHh4eHh4eHh4eHh4eHh4eHh4eHh4eHh4eHh4eHh4eHh4eHh4eHh4eHh4eHh4eHh4eHh7/wAARCACZAEg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ps0kcMLzSuEjRSzMTgADqTQA6ua8R+PvBXh23km1nxRpNoIzhkNyrPn02Llj+VfHvx/8Ajd4g8ca5Pofhy7n0/wAORSmGMQsVe8IOCzkc7fQdK8i/s+18smWQrIZNiM54c45z6Z9a4KuOUXaKPSpZfdXmz7kP7SHwpM5ij1i8lAON62Mm39QD+ldX4Y+K3w98RTJb6Z4osjcP92GfdA7H0AcDP4V+fUeiRbwu5PMK7hHJ1/T+dIyNYffSWCPONwPmxfiDyKwWPnfZG7y+lbRs/TvIor4n+Dfxu8QeD5IbPUZJdY0HgNbs+94V/vQseeP7h/DFfZPh/WNP17RrTWNKuEubK7iEsMi9Cp/rXfQxEay03POr4eVF67F+iiitznCvOP2k9dm0D4N67c28hjnuIxaRMDggyHb/ACzXo9fP37bepeR4J0PSFbm91MSMM9o1Jz+tY4iXLTbN8NHmqxR8eWU8VtqDzMu6K2XZGo7npXpPwl8G23j7xbPY36Mun2lkzTMnG2V/u49x1ryN2Y3YjQ5JfI5xkk8V9XfBTUfA/gXwvFY6hrscOp3n7+6nnt5Y43Y9hIyhSB9a8Pldz6HzPGPiN8PPFPg3zIb+0m1DTYzm21K3UkoP9sDkVwX9r3WATKGI4LYzuHofX8a++I9a0i90CTWIpvtOm7STIsLMGUdSBjLD3Arw74k+FvhD4rkll0PUHtNXK7vO0yxmliz6yKiFf60+XyEnc+fbDUUtrtJo02ROR5sY+6D6j0r7E/Y18RNPpOr+FZJNyWbrdWo9I5PvAf8AAgfzr4017SrnRtQls7ho5NpwJIjlJB2YfX0PIr6Q/YinM3jq8IbONJCvz3Elb4d8tWLRz4yF6Urn1/RRRXtHgBXxl+2R4kGsfExdHtZA0OhWJEhB4E0nJ/ELgV9deKdXt9A8O6jrV0QIbG2edsnGdozj8TxX5z6zqF3rFpqviC8Yvd6ncPcyMf8AabgflXDjqloKPc9DL6d5OfY9Q/Z9+Hun3XiPRfEFxHDcww2BneNmDjziflJBHFdh8QbrUfDvi3w5YapfIJ9evGa71aQytBYxEnZHHGGVABgAlgck1yf7KnjGNtVPhu8VEkjtz5Eu7767s7ce2a918Rado0KHUdVnuo7WOXz5GZy0cRHO7uUHrtwPWvOoT5L82p6mLhKpZU3Y2rASJYwrLKkzqg3OqbA3vtHTPpXjXxp1NvD3i/wv4fvtQS2s9WmT+0dYlRsWyvnb5QDBYwvAz1JOSa9k05vtcQvbPF3azqHimgjZw69uRkEVzmoWuk+OEdY720vrW1YxKXsw5jYH5gjnGRnsQwzWtOSg7tHNWhUmrQdrbnnfxN8AWOpeF9Ku9QmtL+/+1pA+oxDy/tMQ3bWY+vTJ5rH/AGIZILT4n65phZXlWzdY2B4IWTnFdl+0L4li8HfD60hjxPdSyCGAPgHhcb8AY4z2ArwX9m7xOPC3xX0XVbhj5N3cmzuD/syADP8A31is6LtW5ulzprJzw/L1sfogKKaWVVLdgM5or3j5xJs5X4xaPdeIPhf4i0exBNzc2MixAH7zAZA/HGK/On+0mg09LCSPBVDDNGwwUYHFfqFXjfxN/Zz8BeNdUm1YLd6NqM7bppbJwFkb+8yEEZ+mK48Vh3Vs0d2DxMaScZHwroGpXWjazb6jYzNFc27h0YHGfavtH4ceM7Hxf4R+2EreW3l+VfKq5ktyRgrKnUKecMMj6Vgv+yP4YtxHNJ4x1NY4/wDXGWKLay/X+H61L4Z+Afgu18V/aPA3xW1Sy1GAbmjsbuGSVUzyDjnH1zXJ9SqN3sdzx1K1kygvwXt1imt9F8daxZ6LcMWNrFcttVT/AArhguPqK9K8NWdlpOiQaF4athPb2EWzdvCxRADlpJDwO5PU+1aU/gO2W6WKSOa5Y43SMf8AWnuzYwMnvxXJfGzwZ4o1izi0e7+KWieFPDVx+7W0FoIDKB1UuZBv+nA9qiFCrJvmW39f1ua18eppJy/r5bnzN8ffFkPirxzKbW9+26fpaGJZ1GI5ZO+wf3c9D1OM1wOlPI2qaVb2wZpBdRkEDkuXFfSyfsmjUEgfS/iFaXGndQ8dmHye5BV8Gu1+G/7N2l+HfE9lqeo3Edxa6dJ50MWS8lzMOkkjYAUDsijHck1ccLUva1jN4yja/Nc9708N9gt/M+/5S7vrgZoqeivXPBCkYgAkkADqTS15L+0/47Pg/wAASWVlME1TVs28GDyiY+d/y4/GqhFzkoomclFNs8B/aS+Jt54w8WXGj6beSJoFg5iRI3IW4kH3nb154Fcl8LvFlx4T8Vafq9sxDWz4kQHiWI/eU/hWP4O8N6p4q1n+ydHgM9yIJJyDn7qKWP59B7mseHVrIqkT2wimi3KQ5wc+/uDXqTpQcPZnnRqSUuc/RrTtai1OytdSs3VrWeISIc8FSM9a+Qf2jPHg8V+NZhbvmwsAbe1TPDHPzP8Aiaj8H/GK40T4S6l4W3O2oOdlhMDwkT/f57Y7fWvJLm6jDGSeZcnnk5Nc1LCvm9/ZHRVxC5fd3PVP2Z/FmpeH/ihpenxXcq6dqcv2e5gLHYSQdrY9QR196+5K/N/wBfeR4w0K+Xcqx6hCwJ643iv0fRgyhh0IyKMalzJoMI3ytC0UUVxHWNkdY0aSRgqKCzMTgADqa+CPjx42fxx8Q73UUkY6fbE21kvYRqfvf8COTX29490y+1rwZrGk6bcfZry6tJIoZPRiOB+PT8a/Pnw4reGfiBp8viKyE0Gm36/brR8jO1uRjvjr74rtwaWsupx4pvSPQ+tf2U/h03hXws3iLVbcpq+rKGCsPmhg6qvsT1NeHftb6Xotn8XJItP0uytS1pHJOIYVXfI3JYgDk+9faWn31ne6XBqFpNG1nNEJY5ARt2EZB/Kvgz46eI7fxV8U9a1a0fzLXzBBA/8AeSMbQf0p4ZupVcmKulCmoo4IwwiRFESAEHtXUfCfTtJuvib4dtdS0+1ubSa+WOWKaMMjhgRyD15Irmm/1yfQ1f0O/bStcsNUQEtZ3Mc4A77WBx+ldzjdNHHF2aLOuW/9k+L7y2VfL+x6iygAY2hZOP5V+iuizC40iznU5ElujZ+qivz/APjZPZ3HxK1e901vNtNRK3sDJ0CyqG/Q5r7h+EeqRa18NfD+owtuWSxjB9mAwR+lcWL1hFnZhdJSR1VFFFcB2hXzd+1n8LWvIn8eaDbbriJQNThReXQdJQPUd/bmvf8AVNf0TS7uK11LV7GxnlXdElxOsZce24jNXEa3vLUlWiuIJFIJUhlYHr7EVpTnKnJSRnUgqi5WfDeh/FfxPp3wevfBlrHMbcy+Wl+M/uIW6xZ7E8456ZrzQdK++PEPgzwvb6OdBh0Kyj0qcEyWyxAIzZznjv718zfGP4W6domotN4Zu40jWLzZ7C4nAkjX+9GWOXX25Iroo5hS9o4NWMauBqezU07nka2txJC93HC7W8BCyyAfKhb7oJ98GmV1ml65e6b4N1Hwqtnp8trqsqyTTPGxmRl+7tbOAPwp/wAN/Al94z8W2eg20xjEp3TzKm7yYx1autYmnrdnK8PPSyORLFgASTgYGT0FfZP7G+pm9+FDWLHLWF7JGOein5h/OvNfj98GNB8B/Dq01bQ2vLi5huwl5cTyZLqwwOBwoBHYd62/2G9Q+TxNpRbo8NwB9QV/pWdeUalFyiaUYunVSZ9NUUUV5h6B5L4z+CGm+NfHdz4i8Ua9qN5aMiLbafF+7SAKP72Tn8AD9a6/w54Us/BekLp/ha38iyQlmgJLZJ6nJ5Jrq6KJtzVmxU1GDukc9dahBfQCKdPJkU5B6j/61eC/tX6OsNvoerhowSzwY3jLDqCB3FfRmpaXDdZdf3cv94Dr9a8h+OHwz1fxZYW0mmqG1Cy3CJGfCSoeSM9jXIoyjUTlr5nW5RlTaj9x8tW1ndajeW1jZRGa5nmSOJAfvMTgD9a+0Pgp8N7XwDoJ84pPrF2AbycdB6Iv+yP1r5z8H/Dbx3Y+NtKkuvDs9utvexSSPJIgUKGGTkH0r7OFdSaZy2a3Ob+JfhePxl4I1Pw48qwm7i2xysu4RsCCGx+FeYfAn4axfDbxBf3134ha7eeAQNGLbYmQ2c9Sa9zrNvtHtriQzLmObOdw5BPuKVSpWUeWmyqcKLleoixa6hZ3TmOCcM3pgj+dFVp9MWaCM/u4blCCJIlxRWanUW8bmjhTe0rGnRRRWxiFFFFAHMeIEePUWf8AvAMprorOTzbSKT+8oNUtftfPs/MUZeLn8O9TaK27TIP93Fc1OLjVku501Jc1KL7Fyiiiuk5gooooAKKKKACiiigCK8jkktJo4XEcjoyoxXIUkcHHevG/CfxU1ayvI/DuteEddm1KK8a1uWs7JmhGGwJVbptPUjtXtJqNfvn60JRvdoT5raMkHQUUUUDCiiigD//Z"/>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 name="AutoShape 2" descr="data:image/jpg;base64,%20/9j/4AAQSkZJRgABAQEAYABgAAD/2wBDAAUDBAQEAwUEBAQFBQUGBwwIBwcHBw8LCwkMEQ8SEhEPERETFhwXExQaFRERGCEYGh0dHx8fExciJCIeJBweHx7/2wBDAQUFBQcGBw4ICA4eFBEUHh4eHh4eHh4eHh4eHh4eHh4eHh4eHh4eHh4eHh4eHh4eHh4eHh4eHh4eHh4eHh4eHh7/wAARCACZAF0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ooAKKK81/aD+LWlfCbwkmpXUH23UrxzFYWYbb5rgZLMeyjufoO9AHoGrXg0/Sru/MMs4toXlMcS5d9oJwo7k4ryPxB+018IdJsvPj8RNqMxXIt7SBnkz6HjCn618X+Ovjr8TvGl3I194murG2Yki109jbxoPTK/MfqTXnLyPJKzvvkdjlnY5LHuST1pXHY+tPFX7Z1+8zp4X8GwpDn5ZdQuDuI9dqDH61iWP7ZPjiOcNd+F9DuI+6pLIh/PmvmWTdwVbFMMiKCGbjuaAP0b+Af7QHhv4p3L6O1rJo2vxxmQWczhlmUdTGw+9juOor2WvyT8H+KNR8J+K9M8TaLIgvdPnWaHzASpI6ggEZBGQR6GvtT4E/tUad4t1i28O+NNPh0XULlhHbXcTk20rnorZ5Qntnj3pgfTFFFFAgooooAK+Lv+CkUbf234Kk/g+z3i4z33RV9omvzv8A23PGt54m+Lj6FcLarB4dRrZPs7swLuQzFiQOcBBgcDB5oA8LibB9ac0zEgLj2rT8I+HdT8UatHpulwl3eSNJHxxGruqAn8WFfUOh/Dj9nvS7yHw1q+tadda2VEUoluzkv6EghVbPasKlZQdrXZ0U6Dmua9l5nybElxdSGO1ikndEZyEXJwBkt9AK+u/gt+zr4Vk8CWuoeNbJr7U9QjE3l+YVFsjD5VGO+DkmvVPD/wAJvAegaXe2GkaDb263sLQzSHLOUYYI3HnFZmq/Gr4b+HtQ/sGbWJrme0AhnNnbPPHCVGCGZQQK5J151dIo6qdGFJXk7s+Yv2h/gi3w1ktta0i8kvdDuZvKIkX57Zjyqk9x2zXkDS7ZOCQcZHPftX2N+1t4t0HVfgVb3Oj6hbX8OqXsa20kTbg235m+hAHPpXxqwyVA5IXmunDylKHvHNiYRjJcvU/WnwBcfavAugXIuDc+bptu/nFsmQmNfmJ75rbr5t/4J/65Lqnwx1HT7i8vriXS7sQok0u6OOJl3IEGMr/ECMnoMYr6SrpOYKKKKAA18KfttfB/WdM8aXXj7QtLuLvRb+PztRlhBc204PzM4HRCNvPqDX3XXPfEfTdX1jwPrGk6FLaRX95aSQRtdKTGNylTkD2PFAHyD+y98L7/AEe7XVtaurVrXX9LZfs0MuJ4Aw3I5PYkZII6HFdl43sfCWleM/DHwbs/BugR6PqsP+mahfAiQEoW+SQDO/A+8TyxrJ+C97rHhj4qWnwp8WW27WdFtmEF7Ex8qe3MWVHPXGQM+1e4+IfDnh7Xbu0fWtPtbuaAhoDKOflOR9cZ/WvPw1VQqT+sI9LE03KnD6u9PP8AEdo2jrB4MtdBmv7q7jWxFqbottmkTbtDZ7NjHPrXk/xh12y+BngnRNJ8C+HNLiN6x8+5u4vNCR7guW6F3YnJJOOK9og8xbmfzFIViNrZG3AHA+vJrN8XeHdC8WaYNJ1y0S6SLLJgjcit1BB6gkfmKMJUpRqfvdv1JxUKrh+63PD/ANp/wj4a0L4X61rGj29kb+5MfnTWpxbgv5fmNEmcIXBXJHJr5N8LaVLr3iHTtGt7i3t5b+5jtEmnbbHGzsFDMewGea+1firpHhLw5oGl6XdafB/YekxvdSRTOxjAHQsMjeS2MA8e2BXn/wCyz8GdR8W+Pl+KGr6Vb6f4Va7nuLKwlTJnzuCgIRgRjd1/2eKvD1YzqTjHZMnFUpQp05T3aPpf9nj4X2nwq8BJoiXEd5qNxIbi/u0BCyyEYAXPO0DAH4nvXo5OKSGNIYkijUKiKFUDsB0FJIu49SK7ThH0UUUAFFMuJoreF5p5UiiQbmd2wqj1JNcHr/xm+GGiO0d94y0vzV6xwy+Y4/Bc01FvZCbS3Nfxp4SstYnh1q1srVdfsh/ol2yAPt/ijLddrDI9s5rltYsbfxNoN5pd0stpOyNE+CVltpMcMCOQQeQR1rJk/aZ+FP2hYLfU765ZjgeXZPyfxFSaZ4uPxC1S9u/DWn/YjpyKBczt81zk8IUHbAJyeRXLisHNp1EjsweMjFqF+uj7f8A810/VPjz4esjoMmhaVrMkOYra/mhaQuo4DEg4P44PrXoHw/0i48K+GheeJbr7X4gv5GmvZFOd0jHiJAOMKMAAD1rZXVNbYGH+xMXHTPnDZn+dcF8QviJ4h+GOvCS+8G2+s3bQiWO5kvCgVD2iTacY6E9c+1cNClPEy5Y9D1sZjIUoXlFK/br/AJI7C3+EkPibxrB4q8boLyzitsW2jyH90ku/IeRejkKBgHgZr12CGOCFIYY0iijUKiIoCqB0AA6CvlOy/bCXI+2eBnUcZ8m9DfzAr0D4dftMeB/FuuWmiT2uoaPfXkiwwC5UNG0jHAXcpIBJ45r2YYSVKHKkfO1MXGtPmbPcKKKKkYUUVV1a/tdL0y61K+lEVraxNNM56KijJP5CgD5y/bl8ff2b4ctPAenz4utUxPfbTytup+VT/vMPyU18bqAowFAHsK6X4oeLbrxx491bxPdFsXk5MCMf9XCOI1/BcfiTXL3BkRA+whGyA2OMjt+terSh7OFjzKk/aSudN4BtRNrHnMMiFc/jX0l+zJqstn40lst/yXtqzbD0Lqdw/TdXzN4S1iDSjMZo3fzQMba9w+CF3JH8QtAm27DJOF29wrKRzRUV0yqTs0dt+0d8QPid4d+Lvgez8LWNvDp11Pst0aRcajO3ytHJ3VQGGPc57Vp/tTwTXMOg6hcxrHJiSCREOQpwrcH65/KvLf20/Ez2Pxp8ExQud2jRJf4B6MZgQfyjr2D9p+SOXwvo80bBlkuy6EDqpjJB/lXPGNuV2Our8J8ZeKrD7Bq8iqu2OT51HYeo/wA+tU9HvH0/V7O/RijW1xHKCOo2sD/Suh8TTw6pdxQ3Dx2zQSMsjE87eOR657Vy8yBHKhg3uK7Fsee9Gfqrp9wl5Y293H9yeJZF+jDI/nUx61x/wR1M6x8IvCuoM25n0uBXPqyKEb9VNdga8dqzseqndXFr54/bh8bHRPAVt4Rs5tt5rrnz9p5W2Qgt/wB9NtX6Zr2vxHrn9mMNkYcLgyfSvhD9qbxUfFnxcuryKaCWytraK3tDDLvGwAk59G3FsjtWmGtOpbsTiYyhS5u55aqs7hUUszEBQOpPpX0h8a/hKPCn7LPh+6e3C6rp16l5qTY5BuAEZT/uny1/A1zP7IPw9bxj8Rk1q+g36RoRW4l3D5ZJv+WafmNx9l96+o/2qpraH9n/AMWm6VWVrQIgP/PRnUIf++iK6q1X31FHJRp+65M/Pzw9Gk2p2qSfc3An8K91+Gk32fx7pEo4IvkUceuB/WvALGVoXimXqhBr334N41Lxr4fkjOR9pR3+ijJP5VvLYzp7nnf7YepG/wD2hNaTfuWzit7VT6YjDH9XNe7/ABI1n+2vg98Ob0PuNzYK7f7yxoh/UGvl/wCP939t+N/jG47f2pKg+i/KP5V6vouufbPgP4OjkbLac99A3PTEgYfo4qEvdidlX4DzXx2sX9uFowATGN2PXJ/pWDVnVbpry/luCeC3H0qtWyPOe59+fscagb74DaRGTn7HPcW/5SFv/Zq9irwT9hdifg1OvmK2NVm+UHlflTrXvdeVVXvs9Ok/cR4X4s+JWj2lnrOsXkmLTTdUmsLxEG942WUxglepBwD9D7V8ieI7ePxx8VLuDwZYyyrqt4PskOzaWLAbmI7DOSSe3NfVPxl/Zri8Y+Kb3xD4f8QHSJNQcSX1rKhaGSQD74wep9x1+tdd8CvgjoHwxR77zjqmuzJskvZEwI17rGv8IPc9TVUVTo3mndsqvUqV4xptJJHTfBrwJY/DvwHY+HbXbJOo828nA/107D5m+nYewFeSft8a/wDYfhhpugRviTVdQUuPWOIbz/49sr6Nr4Y/by1/+0fixY6HG+YtI05dwz0klbcf/HQlFK8ql2RVtGFkeCw/6sV77+x6sl74vut6lo9Pti4b0LnaB+W6vnpJGTp0r2f9nT4r+E/h3p+pW+uWWpSXd7OrGeCNWVUUYAxnOck13TmlHU5KUG5nmn7Quj3Og/GjxNa3UTIs9411CSPvxyfMCPzI+oNTaXcajZfDS0imV44dRvJpbfPG6NQqsw9iwx+Br3D4r+MfgP8AFK3spta1DVrK8s3Gy5isXEhjzlozxyD+hrzn47eK/CPiDVtFtvBO9dH0vTxaxoYTGEweBg9fc1FOom+W50Vm+Q47wxYHVPEul6YF3G7vIoceu5wP61r/ABM8NHwx8TNc8M8Qx2moPFC0hwBExzGxPptZTS/BfbJ8X/CIcAodbswQfTzlr6Q/bR+FWo6pfW/xA8P2Et4yRCDVIIVy5RfuygDrgZU/hVyqcs0u5yxp3g32Ot/Zf8P6Z4K8PuNM1iXVIdSZJbmcH9wXGRmIdcdsnrgele8ivnX4PeN9O8Uxro3hzT7u3GnW0KSRTwGMKSNu0Dv905PTGK+hLONobSGJmZ2RFUsepIHWvIjKbk+fc9qtTpwjF09iaiiirOcD0r54+PH7OOmeM9e1HxlaeJZNLvZkElyLld8GEXGcjlRge9fQ9eH/ALZ/jYeFfhLLpNvN5d/r8n2KMg8rD1mb/vn5fqwqozcXdEyipKzPgSdoUmkSKUTIrEK4BAcA8EZ7HrV/wb4c1bxd4ms/D+iWr3N/eSbY0XoPVieygck9qxzjJ2jA7D0Ffen7G/wnXwZ4QXxVrVsBr+sRBlV1+a1tzyqexb7x/AdqqdSU9xQpqGx8q/H34W3nwo1vS9HutTTUFvrL7QJI02gOGw647gHGD71yvw88Man4x8V2fhvSBF9svpNkRlbaoIUscn0wpr3X/goPeJN8TdAsVI3W2ks7D/flOP8A0Cuc/Yjsftnxz0+QruW1tric+2I9oP5vUwm4O6KlFSVmd/8ADX9lfxhp3izTNW1zXNLtrayuorhktyzyPsYNgcYHTrmvsOgUU51JT3JhBQ2K8FlZwTvPDawRSv8AfdIwGb6kcmrFFFQWFFFFAAa/Pb9snxw3ir4yXNjazbrDQE+ww4OQZc5lb/vrC/8AAa+3fjB4th8D/DXXPE8pG+ztWMKn+OVvljX8WIr8wIIr/WNVSKNZLvUL6fAA5aWV2/UkmgaPYP2Rfhj/AMLA+IiahqVvv0HRStxdbh8s0mf3cX4kZPsPev0KHT0rhPgR8P7X4b/DjT/D0aob0r59/Mv/AC1uGA3HPoOFHsK7tjgZoEfnd+2Xq39qftAa2qtuSxht7RT/ALqBiP8Avp2ruf8AgntYmb4h+IdRK5FtpQiBx3klU/yjNeE/FbVDrXxO8UaqTn7TqtwwP+yHKj9AK+oP+CdtiF0bxdqZXmS5t4AfUKrt/wCzUDPq+iiigQUUUUAecfHr4j3Pw58N295YaPLqV5dymKIAHy4sDJZ8c+mB3NfMOo/tBfF6/uma0mW1QniOKwzgfU5r6y+L3/Isf9tBXjlj/wAfsf4V6GGpQlT5mjz8RXlGpynj/jTxD8XPihocfh/VLS9u7ETrNsW2EZZlzjcR1HNel/spfAiXRfED+LPGOl3EF9YOraZG/CZKsGcg9SOMfnX0H4E/49R/uV1Fc9acdUonTSjKybYUjjcpU9CMUtFc5ufnH8SvhH4j0XxhrKQ6LqD6eLyU28pUktGWJBJ71r/Dr4jeNPhf4fuNF8O2f2eO4uPtEhu7Qu27AB547AfnX3vrn/IOk/z2r598c/8AIQl/Gu/Dxp1NOU4sROdNXuch4N/aj8WQ30cXiLQ4NQtywDfZomjlx7dQT7HH1r630y8i1DTba/gDiK5iWVA64YBgCMjsea+UNB/5CsX+9/WvrDT/APjwt/8Arkv8qnF0Y07WHha8qrdyeiiiuI7D/9k="/>
          <p:cNvSpPr>
            <a:spLocks noChangeAspect="1" noChangeArrowheads="1"/>
          </p:cNvSpPr>
          <p:nvPr/>
        </p:nvSpPr>
        <p:spPr bwMode="auto">
          <a:xfrm>
            <a:off x="2190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cxnSp>
        <p:nvCxnSpPr>
          <p:cNvPr id="12" name="Conector recto de flecha 11">
            <a:extLst>
              <a:ext uri="{FF2B5EF4-FFF2-40B4-BE49-F238E27FC236}">
                <a16:creationId xmlns:a16="http://schemas.microsoft.com/office/drawing/2014/main" id="{DF6AD8E8-2791-4A31-8680-2DFE0C2B02ED}"/>
              </a:ext>
            </a:extLst>
          </p:cNvPr>
          <p:cNvCxnSpPr>
            <a:cxnSpLocks/>
          </p:cNvCxnSpPr>
          <p:nvPr/>
        </p:nvCxnSpPr>
        <p:spPr>
          <a:xfrm>
            <a:off x="304800" y="1267617"/>
            <a:ext cx="11364286" cy="490"/>
          </a:xfrm>
          <a:prstGeom prst="straightConnector1">
            <a:avLst/>
          </a:prstGeom>
          <a:ln>
            <a:solidFill>
              <a:srgbClr val="000A8B"/>
            </a:solidFill>
            <a:tailEnd type="triangle"/>
          </a:ln>
        </p:spPr>
        <p:style>
          <a:lnRef idx="3">
            <a:schemeClr val="accent5"/>
          </a:lnRef>
          <a:fillRef idx="0">
            <a:schemeClr val="accent5"/>
          </a:fillRef>
          <a:effectRef idx="2">
            <a:schemeClr val="accent5"/>
          </a:effectRef>
          <a:fontRef idx="minor">
            <a:schemeClr val="tx1"/>
          </a:fontRef>
        </p:style>
      </p:cxnSp>
      <p:pic>
        <p:nvPicPr>
          <p:cNvPr id="3076" name="Picture 4" descr="El principio de progresión de la carga (de entrenamiento ...">
            <a:extLst>
              <a:ext uri="{FF2B5EF4-FFF2-40B4-BE49-F238E27FC236}">
                <a16:creationId xmlns:a16="http://schemas.microsoft.com/office/drawing/2014/main" id="{AF2AD749-BED0-4A33-BB06-6BEC2E15498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0977" r="33424"/>
          <a:stretch/>
        </p:blipFill>
        <p:spPr bwMode="auto">
          <a:xfrm>
            <a:off x="7064162" y="1922994"/>
            <a:ext cx="5115137" cy="4165821"/>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37D2ED60-AB54-439A-BF7C-5A767281C9D8}"/>
              </a:ext>
            </a:extLst>
          </p:cNvPr>
          <p:cNvSpPr txBox="1"/>
          <p:nvPr/>
        </p:nvSpPr>
        <p:spPr>
          <a:xfrm>
            <a:off x="8316360" y="5723467"/>
            <a:ext cx="2291798" cy="553998"/>
          </a:xfrm>
          <a:prstGeom prst="rect">
            <a:avLst/>
          </a:prstGeom>
          <a:noFill/>
        </p:spPr>
        <p:txBody>
          <a:bodyPr wrap="square" rtlCol="0">
            <a:spAutoFit/>
          </a:bodyPr>
          <a:lstStyle/>
          <a:p>
            <a:pPr algn="ctr"/>
            <a:r>
              <a:rPr lang="es-CO" sz="1600" b="1" dirty="0">
                <a:solidFill>
                  <a:schemeClr val="accent6">
                    <a:lumMod val="75000"/>
                  </a:schemeClr>
                </a:solidFill>
              </a:rPr>
              <a:t>GRADUALIDAD</a:t>
            </a:r>
            <a:endParaRPr lang="es-CO" sz="1400" b="1" dirty="0">
              <a:solidFill>
                <a:schemeClr val="accent6">
                  <a:lumMod val="75000"/>
                </a:schemeClr>
              </a:solidFill>
            </a:endParaRPr>
          </a:p>
          <a:p>
            <a:pPr algn="ctr"/>
            <a:r>
              <a:rPr lang="es-CO" sz="1400" b="1" dirty="0"/>
              <a:t>Cantidad de personas</a:t>
            </a:r>
          </a:p>
        </p:txBody>
      </p:sp>
      <p:sp>
        <p:nvSpPr>
          <p:cNvPr id="17" name="CuadroTexto 16">
            <a:extLst>
              <a:ext uri="{FF2B5EF4-FFF2-40B4-BE49-F238E27FC236}">
                <a16:creationId xmlns:a16="http://schemas.microsoft.com/office/drawing/2014/main" id="{B80086D0-03CC-4403-9C67-0021D8CDBB72}"/>
              </a:ext>
            </a:extLst>
          </p:cNvPr>
          <p:cNvSpPr txBox="1"/>
          <p:nvPr/>
        </p:nvSpPr>
        <p:spPr>
          <a:xfrm rot="16200000">
            <a:off x="5133991" y="3621183"/>
            <a:ext cx="3769962" cy="769441"/>
          </a:xfrm>
          <a:prstGeom prst="rect">
            <a:avLst/>
          </a:prstGeom>
          <a:noFill/>
        </p:spPr>
        <p:txBody>
          <a:bodyPr wrap="square" rtlCol="0">
            <a:spAutoFit/>
          </a:bodyPr>
          <a:lstStyle/>
          <a:p>
            <a:pPr algn="ctr"/>
            <a:r>
              <a:rPr lang="es-CO" sz="1600" dirty="0">
                <a:solidFill>
                  <a:srgbClr val="000A8B"/>
                </a:solidFill>
              </a:rPr>
              <a:t>PROGRESIVIDAD</a:t>
            </a:r>
          </a:p>
          <a:p>
            <a:pPr algn="ctr"/>
            <a:r>
              <a:rPr lang="es-CO" sz="1400" b="1" dirty="0"/>
              <a:t>Actividades según naturaleza de los macroprocesos, procesos y procedimientos</a:t>
            </a:r>
          </a:p>
        </p:txBody>
      </p:sp>
      <p:sp>
        <p:nvSpPr>
          <p:cNvPr id="18" name="Rectángulo 17">
            <a:extLst>
              <a:ext uri="{FF2B5EF4-FFF2-40B4-BE49-F238E27FC236}">
                <a16:creationId xmlns:a16="http://schemas.microsoft.com/office/drawing/2014/main" id="{0B140178-E1B4-4117-B154-CAA2E4D92CE1}"/>
              </a:ext>
            </a:extLst>
          </p:cNvPr>
          <p:cNvSpPr/>
          <p:nvPr/>
        </p:nvSpPr>
        <p:spPr>
          <a:xfrm>
            <a:off x="0" y="6567005"/>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4" name="Rectángulo 3">
            <a:extLst>
              <a:ext uri="{FF2B5EF4-FFF2-40B4-BE49-F238E27FC236}">
                <a16:creationId xmlns:a16="http://schemas.microsoft.com/office/drawing/2014/main" id="{5DF044A3-B708-470F-A3AA-39A32679F8EE}"/>
              </a:ext>
            </a:extLst>
          </p:cNvPr>
          <p:cNvSpPr/>
          <p:nvPr/>
        </p:nvSpPr>
        <p:spPr>
          <a:xfrm>
            <a:off x="530956" y="2358460"/>
            <a:ext cx="5620538" cy="2800767"/>
          </a:xfrm>
          <a:prstGeom prst="rect">
            <a:avLst/>
          </a:prstGeom>
        </p:spPr>
        <p:txBody>
          <a:bodyPr wrap="square">
            <a:spAutoFit/>
          </a:bodyPr>
          <a:lstStyle/>
          <a:p>
            <a:pPr marL="285750" lvl="0" indent="-285750" algn="just">
              <a:buFont typeface="Arial" panose="020B0604020202020204" pitchFamily="34" charset="0"/>
              <a:buChar char="•"/>
            </a:pPr>
            <a:r>
              <a:rPr lang="es-CO" sz="1600" b="1" dirty="0"/>
              <a:t>PRIMERA ETAPA:  </a:t>
            </a:r>
            <a:r>
              <a:rPr lang="es-CO" sz="1600" dirty="0"/>
              <a:t>Identificados como mínimos y esenciales (BCP).</a:t>
            </a:r>
          </a:p>
          <a:p>
            <a:pPr marL="285750" lvl="0" indent="-285750" algn="just">
              <a:buFont typeface="Arial" panose="020B0604020202020204" pitchFamily="34" charset="0"/>
              <a:buChar char="•"/>
            </a:pPr>
            <a:r>
              <a:rPr lang="es-CO" sz="1600" b="1" dirty="0"/>
              <a:t>SEGUNDA ETAPA: </a:t>
            </a:r>
            <a:r>
              <a:rPr lang="es-CO" sz="1600" dirty="0"/>
              <a:t>Mixtos (trabajo en casa y trabajo en sede o en campo).</a:t>
            </a:r>
          </a:p>
          <a:p>
            <a:pPr marL="285750" lvl="0" indent="-285750" algn="just">
              <a:buFont typeface="Arial" panose="020B0604020202020204" pitchFamily="34" charset="0"/>
              <a:buChar char="•"/>
            </a:pPr>
            <a:r>
              <a:rPr lang="es-CO" sz="1600" b="1" dirty="0"/>
              <a:t>TERCERA ETAPA: </a:t>
            </a:r>
            <a:r>
              <a:rPr lang="es-CO" sz="1600" dirty="0"/>
              <a:t>Que se pueden trabajar desde casa.</a:t>
            </a:r>
          </a:p>
          <a:p>
            <a:pPr marL="285750" lvl="0" indent="-285750" algn="just">
              <a:buFont typeface="Arial" panose="020B0604020202020204" pitchFamily="34" charset="0"/>
              <a:buChar char="•"/>
            </a:pPr>
            <a:r>
              <a:rPr lang="es-CO" sz="1600" b="1" dirty="0"/>
              <a:t>CUARTA ETAPA:</a:t>
            </a:r>
            <a:r>
              <a:rPr lang="es-CO" sz="1600" dirty="0"/>
              <a:t> Que realizan los trabajadores en condiciones de vulnerabilidad (Edad, co-morbilidades o patologías de base, estado de embarazo). Es la última, en razón a la recomendación de extender la modalidad de trabajo en casa, aún superado el periodo de aislamiento preventivo obligatorio.</a:t>
            </a:r>
          </a:p>
        </p:txBody>
      </p:sp>
      <p:sp>
        <p:nvSpPr>
          <p:cNvPr id="6" name="Rectángulo 5">
            <a:extLst>
              <a:ext uri="{FF2B5EF4-FFF2-40B4-BE49-F238E27FC236}">
                <a16:creationId xmlns:a16="http://schemas.microsoft.com/office/drawing/2014/main" id="{4F06A46B-8672-48E9-83C2-3C0D11B98E1E}"/>
              </a:ext>
            </a:extLst>
          </p:cNvPr>
          <p:cNvSpPr/>
          <p:nvPr/>
        </p:nvSpPr>
        <p:spPr>
          <a:xfrm>
            <a:off x="2632364" y="1444804"/>
            <a:ext cx="4904509" cy="923330"/>
          </a:xfrm>
          <a:prstGeom prst="rect">
            <a:avLst/>
          </a:prstGeom>
        </p:spPr>
        <p:txBody>
          <a:bodyPr wrap="square">
            <a:spAutoFit/>
          </a:bodyPr>
          <a:lstStyle/>
          <a:p>
            <a:pPr lvl="0" algn="just"/>
            <a:r>
              <a:rPr lang="es-CO" dirty="0"/>
              <a:t>El regreso se hará por macroprocesos, procesos, procedimientos y actividades en el siguiente orden: </a:t>
            </a:r>
          </a:p>
        </p:txBody>
      </p:sp>
      <p:sp>
        <p:nvSpPr>
          <p:cNvPr id="8" name="Rectángulo 7">
            <a:extLst>
              <a:ext uri="{FF2B5EF4-FFF2-40B4-BE49-F238E27FC236}">
                <a16:creationId xmlns:a16="http://schemas.microsoft.com/office/drawing/2014/main" id="{F5A452F1-D7F4-4317-8A6D-DB7C3C58B392}"/>
              </a:ext>
            </a:extLst>
          </p:cNvPr>
          <p:cNvSpPr/>
          <p:nvPr/>
        </p:nvSpPr>
        <p:spPr>
          <a:xfrm>
            <a:off x="298062" y="1508502"/>
            <a:ext cx="2090637" cy="523220"/>
          </a:xfrm>
          <a:prstGeom prst="rect">
            <a:avLst/>
          </a:prstGeom>
        </p:spPr>
        <p:txBody>
          <a:bodyPr wrap="none">
            <a:spAutoFit/>
          </a:bodyPr>
          <a:lstStyle/>
          <a:p>
            <a:pPr lvl="0"/>
            <a:r>
              <a:rPr lang="es-ES" sz="2800" dirty="0">
                <a:solidFill>
                  <a:srgbClr val="000A8B"/>
                </a:solidFill>
                <a:latin typeface="Modern Love Caps" panose="04070805081001020A01" pitchFamily="82" charset="0"/>
              </a:rPr>
              <a:t>Progresividad</a:t>
            </a:r>
            <a:endParaRPr lang="es-CO" sz="2800" dirty="0">
              <a:solidFill>
                <a:srgbClr val="000A8B"/>
              </a:solidFill>
            </a:endParaRPr>
          </a:p>
        </p:txBody>
      </p:sp>
      <p:sp>
        <p:nvSpPr>
          <p:cNvPr id="9" name="Rectángulo 8">
            <a:extLst>
              <a:ext uri="{FF2B5EF4-FFF2-40B4-BE49-F238E27FC236}">
                <a16:creationId xmlns:a16="http://schemas.microsoft.com/office/drawing/2014/main" id="{06D472DC-4267-4A8C-B80C-8601ACA61619}"/>
              </a:ext>
            </a:extLst>
          </p:cNvPr>
          <p:cNvSpPr/>
          <p:nvPr/>
        </p:nvSpPr>
        <p:spPr>
          <a:xfrm>
            <a:off x="414331" y="5290000"/>
            <a:ext cx="1819729" cy="523220"/>
          </a:xfrm>
          <a:prstGeom prst="rect">
            <a:avLst/>
          </a:prstGeom>
        </p:spPr>
        <p:txBody>
          <a:bodyPr wrap="none">
            <a:spAutoFit/>
          </a:bodyPr>
          <a:lstStyle/>
          <a:p>
            <a:pPr lvl="0"/>
            <a:r>
              <a:rPr lang="es-ES" sz="2800" dirty="0">
                <a:solidFill>
                  <a:srgbClr val="000A8B"/>
                </a:solidFill>
                <a:latin typeface="Modern Love Caps" panose="04070805081001020A01" pitchFamily="82" charset="0"/>
              </a:rPr>
              <a:t>Gradualidad</a:t>
            </a:r>
            <a:endParaRPr lang="es-CO" sz="2800" dirty="0">
              <a:solidFill>
                <a:srgbClr val="000A8B"/>
              </a:solidFill>
            </a:endParaRPr>
          </a:p>
        </p:txBody>
      </p:sp>
      <p:sp>
        <p:nvSpPr>
          <p:cNvPr id="13" name="Rectángulo 12">
            <a:extLst>
              <a:ext uri="{FF2B5EF4-FFF2-40B4-BE49-F238E27FC236}">
                <a16:creationId xmlns:a16="http://schemas.microsoft.com/office/drawing/2014/main" id="{59F647E8-EC14-4FA9-A4B2-DF78F9018EA8}"/>
              </a:ext>
            </a:extLst>
          </p:cNvPr>
          <p:cNvSpPr/>
          <p:nvPr/>
        </p:nvSpPr>
        <p:spPr>
          <a:xfrm>
            <a:off x="512017" y="5765649"/>
            <a:ext cx="6096000" cy="646331"/>
          </a:xfrm>
          <a:prstGeom prst="rect">
            <a:avLst/>
          </a:prstGeom>
        </p:spPr>
        <p:txBody>
          <a:bodyPr>
            <a:spAutoFit/>
          </a:bodyPr>
          <a:lstStyle/>
          <a:p>
            <a:pPr lvl="0" algn="just"/>
            <a:r>
              <a:rPr lang="es-CO" dirty="0"/>
              <a:t>Regresarán todos los trabajadores y/o contratistas de acuerdo con la etapa, hasta llegar a la totalidad.</a:t>
            </a:r>
          </a:p>
        </p:txBody>
      </p:sp>
      <p:pic>
        <p:nvPicPr>
          <p:cNvPr id="20" name="Imagen 19" descr="Imagen que contiene alimentos&#10;&#10;Descripción generada automáticamente">
            <a:extLst>
              <a:ext uri="{FF2B5EF4-FFF2-40B4-BE49-F238E27FC236}">
                <a16:creationId xmlns:a16="http://schemas.microsoft.com/office/drawing/2014/main" id="{66600772-B6D0-4FB5-8D60-AC40237F04F4}"/>
              </a:ext>
            </a:extLst>
          </p:cNvPr>
          <p:cNvPicPr>
            <a:picLocks noChangeAspect="1"/>
          </p:cNvPicPr>
          <p:nvPr/>
        </p:nvPicPr>
        <p:blipFill rotWithShape="1">
          <a:blip r:embed="rId5">
            <a:extLst>
              <a:ext uri="{28A0092B-C50C-407E-A947-70E740481C1C}">
                <a14:useLocalDpi xmlns:a14="http://schemas.microsoft.com/office/drawing/2010/main" val="0"/>
              </a:ext>
            </a:extLst>
          </a:blip>
          <a:srcRect b="32714"/>
          <a:stretch/>
        </p:blipFill>
        <p:spPr>
          <a:xfrm>
            <a:off x="2367231" y="-442175"/>
            <a:ext cx="4511218" cy="1707416"/>
          </a:xfrm>
          <a:prstGeom prst="rect">
            <a:avLst/>
          </a:prstGeom>
        </p:spPr>
      </p:pic>
      <p:sp>
        <p:nvSpPr>
          <p:cNvPr id="10" name="Rectángulo 9">
            <a:extLst>
              <a:ext uri="{FF2B5EF4-FFF2-40B4-BE49-F238E27FC236}">
                <a16:creationId xmlns:a16="http://schemas.microsoft.com/office/drawing/2014/main" id="{33872322-3998-4641-A2DF-F1E3318DC746}"/>
              </a:ext>
            </a:extLst>
          </p:cNvPr>
          <p:cNvSpPr/>
          <p:nvPr/>
        </p:nvSpPr>
        <p:spPr>
          <a:xfrm>
            <a:off x="7452172" y="2083129"/>
            <a:ext cx="243665" cy="3468481"/>
          </a:xfrm>
          <a:prstGeom prst="rect">
            <a:avLst/>
          </a:prstGeom>
          <a:solidFill>
            <a:srgbClr val="000A8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9" name="Rectángulo 18">
            <a:extLst>
              <a:ext uri="{FF2B5EF4-FFF2-40B4-BE49-F238E27FC236}">
                <a16:creationId xmlns:a16="http://schemas.microsoft.com/office/drawing/2014/main" id="{5B44B843-715F-41DB-A3DC-8DE05ABE0119}"/>
              </a:ext>
            </a:extLst>
          </p:cNvPr>
          <p:cNvSpPr/>
          <p:nvPr/>
        </p:nvSpPr>
        <p:spPr>
          <a:xfrm rot="16200000">
            <a:off x="9773229" y="3247806"/>
            <a:ext cx="226411" cy="4381196"/>
          </a:xfrm>
          <a:prstGeom prst="rect">
            <a:avLst/>
          </a:prstGeom>
          <a:solidFill>
            <a:srgbClr val="000A8B"/>
          </a:solidFill>
          <a:ln>
            <a:solidFill>
              <a:srgbClr val="000A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351922900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673" y="76812"/>
            <a:ext cx="4150360" cy="713105"/>
          </a:xfrm>
          <a:prstGeom prst="rect">
            <a:avLst/>
          </a:prstGeom>
        </p:spPr>
      </p:pic>
      <p:sp>
        <p:nvSpPr>
          <p:cNvPr id="2" name="AutoShape 3" descr="data:image/jpg;base64,%20/9j/4AAQSkZJRgABAQEAYABgAAD/2wBDAAUDBAQEAwUEBAQFBQUGBwwIBwcHBw8LCwkMEQ8SEhEPERETFhwXExQaFRERGCEYGh0dHx8fExciJCIeJBweHx7/2wBDAQUFBQcGBw4ICA4eFBEUHh4eHh4eHh4eHh4eHh4eHh4eHh4eHh4eHh4eHh4eHh4eHh4eHh4eHh4eHh4eHh4eHh7/wAARCACZAEg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ps0kcMLzSuEjRSzMTgADqTQA6ua8R+PvBXh23km1nxRpNoIzhkNyrPn02Llj+VfHvx/8Ajd4g8ca5Pofhy7n0/wAORSmGMQsVe8IOCzkc7fQdK8i/s+18smWQrIZNiM54c45z6Z9a4KuOUXaKPSpZfdXmz7kP7SHwpM5ij1i8lAON62Mm39QD+ldX4Y+K3w98RTJb6Z4osjcP92GfdA7H0AcDP4V+fUeiRbwu5PMK7hHJ1/T+dIyNYffSWCPONwPmxfiDyKwWPnfZG7y+lbRs/TvIor4n+Dfxu8QeD5IbPUZJdY0HgNbs+94V/vQseeP7h/DFfZPh/WNP17RrTWNKuEubK7iEsMi9Cp/rXfQxEay03POr4eVF67F+iiitznCvOP2k9dm0D4N67c28hjnuIxaRMDggyHb/ACzXo9fP37bepeR4J0PSFbm91MSMM9o1Jz+tY4iXLTbN8NHmqxR8eWU8VtqDzMu6K2XZGo7npXpPwl8G23j7xbPY36Mun2lkzTMnG2V/u49x1ryN2Y3YjQ5JfI5xkk8V9XfBTUfA/gXwvFY6hrscOp3n7+6nnt5Y43Y9hIyhSB9a8Pldz6HzPGPiN8PPFPg3zIb+0m1DTYzm21K3UkoP9sDkVwX9r3WATKGI4LYzuHofX8a++I9a0i90CTWIpvtOm7STIsLMGUdSBjLD3Arw74k+FvhD4rkll0PUHtNXK7vO0yxmliz6yKiFf60+XyEnc+fbDUUtrtJo02ROR5sY+6D6j0r7E/Y18RNPpOr+FZJNyWbrdWo9I5PvAf8AAgfzr4017SrnRtQls7ho5NpwJIjlJB2YfX0PIr6Q/YinM3jq8IbONJCvz3Elb4d8tWLRz4yF6Urn1/RRRXtHgBXxl+2R4kGsfExdHtZA0OhWJEhB4E0nJ/ELgV9deKdXt9A8O6jrV0QIbG2edsnGdozj8TxX5z6zqF3rFpqviC8Yvd6ncPcyMf8AabgflXDjqloKPc9DL6d5OfY9Q/Z9+Hun3XiPRfEFxHDcww2BneNmDjziflJBHFdh8QbrUfDvi3w5YapfIJ9evGa71aQytBYxEnZHHGGVABgAlgck1yf7KnjGNtVPhu8VEkjtz5Eu7767s7ce2a918Rado0KHUdVnuo7WOXz5GZy0cRHO7uUHrtwPWvOoT5L82p6mLhKpZU3Y2rASJYwrLKkzqg3OqbA3vtHTPpXjXxp1NvD3i/wv4fvtQS2s9WmT+0dYlRsWyvnb5QDBYwvAz1JOSa9k05vtcQvbPF3azqHimgjZw69uRkEVzmoWuk+OEdY720vrW1YxKXsw5jYH5gjnGRnsQwzWtOSg7tHNWhUmrQdrbnnfxN8AWOpeF9Ku9QmtL+/+1pA+oxDy/tMQ3bWY+vTJ5rH/AGIZILT4n65phZXlWzdY2B4IWTnFdl+0L4li8HfD60hjxPdSyCGAPgHhcb8AY4z2ArwX9m7xOPC3xX0XVbhj5N3cmzuD/syADP8A31is6LtW5ulzprJzw/L1sfogKKaWVVLdgM5or3j5xJs5X4xaPdeIPhf4i0exBNzc2MixAH7zAZA/HGK/On+0mg09LCSPBVDDNGwwUYHFfqFXjfxN/Zz8BeNdUm1YLd6NqM7bppbJwFkb+8yEEZ+mK48Vh3Vs0d2DxMaScZHwroGpXWjazb6jYzNFc27h0YHGfavtH4ceM7Hxf4R+2EreW3l+VfKq5ktyRgrKnUKecMMj6Vgv+yP4YtxHNJ4x1NY4/wDXGWKLay/X+H61L4Z+Afgu18V/aPA3xW1Sy1GAbmjsbuGSVUzyDjnH1zXJ9SqN3sdzx1K1kygvwXt1imt9F8daxZ6LcMWNrFcttVT/AArhguPqK9K8NWdlpOiQaF4athPb2EWzdvCxRADlpJDwO5PU+1aU/gO2W6WKSOa5Y43SMf8AWnuzYwMnvxXJfGzwZ4o1izi0e7+KWieFPDVx+7W0FoIDKB1UuZBv+nA9qiFCrJvmW39f1ua18eppJy/r5bnzN8ffFkPirxzKbW9+26fpaGJZ1GI5ZO+wf3c9D1OM1wOlPI2qaVb2wZpBdRkEDkuXFfSyfsmjUEgfS/iFaXGndQ8dmHye5BV8Gu1+G/7N2l+HfE9lqeo3Edxa6dJ50MWS8lzMOkkjYAUDsijHck1ccLUva1jN4yja/Nc9708N9gt/M+/5S7vrgZoqeivXPBCkYgAkkADqTS15L+0/47Pg/wAASWVlME1TVs28GDyiY+d/y4/GqhFzkoomclFNs8B/aS+Jt54w8WXGj6beSJoFg5iRI3IW4kH3nb154Fcl8LvFlx4T8Vafq9sxDWz4kQHiWI/eU/hWP4O8N6p4q1n+ydHgM9yIJJyDn7qKWP59B7mseHVrIqkT2wimi3KQ5wc+/uDXqTpQcPZnnRqSUuc/RrTtai1OytdSs3VrWeISIc8FSM9a+Qf2jPHg8V+NZhbvmwsAbe1TPDHPzP8Aiaj8H/GK40T4S6l4W3O2oOdlhMDwkT/f57Y7fWvJLm6jDGSeZcnnk5Nc1LCvm9/ZHRVxC5fd3PVP2Z/FmpeH/ihpenxXcq6dqcv2e5gLHYSQdrY9QR196+5K/N/wBfeR4w0K+Xcqx6hCwJ643iv0fRgyhh0IyKMalzJoMI3ytC0UUVxHWNkdY0aSRgqKCzMTgADqa+CPjx42fxx8Q73UUkY6fbE21kvYRqfvf8COTX29490y+1rwZrGk6bcfZry6tJIoZPRiOB+PT8a/Pnw4reGfiBp8viKyE0Gm36/brR8jO1uRjvjr74rtwaWsupx4pvSPQ+tf2U/h03hXws3iLVbcpq+rKGCsPmhg6qvsT1NeHftb6Xotn8XJItP0uytS1pHJOIYVXfI3JYgDk+9faWn31ne6XBqFpNG1nNEJY5ARt2EZB/Kvgz46eI7fxV8U9a1a0fzLXzBBA/8AeSMbQf0p4ZupVcmKulCmoo4IwwiRFESAEHtXUfCfTtJuvib4dtdS0+1ubSa+WOWKaMMjhgRyD15Irmm/1yfQ1f0O/bStcsNUQEtZ3Mc4A77WBx+ldzjdNHHF2aLOuW/9k+L7y2VfL+x6iygAY2hZOP5V+iuizC40iznU5ElujZ+qivz/APjZPZ3HxK1e901vNtNRK3sDJ0CyqG/Q5r7h+EeqRa18NfD+owtuWSxjB9mAwR+lcWL1hFnZhdJSR1VFFFcB2hXzd+1n8LWvIn8eaDbbriJQNThReXQdJQPUd/bmvf8AVNf0TS7uK11LV7GxnlXdElxOsZce24jNXEa3vLUlWiuIJFIJUhlYHr7EVpTnKnJSRnUgqi5WfDeh/FfxPp3wevfBlrHMbcy+Wl+M/uIW6xZ7E8456ZrzQdK++PEPgzwvb6OdBh0Kyj0qcEyWyxAIzZznjv718zfGP4W6domotN4Zu40jWLzZ7C4nAkjX+9GWOXX25Iroo5hS9o4NWMauBqezU07nka2txJC93HC7W8BCyyAfKhb7oJ98GmV1ml65e6b4N1Hwqtnp8trqsqyTTPGxmRl+7tbOAPwp/wAN/Al94z8W2eg20xjEp3TzKm7yYx1autYmnrdnK8PPSyORLFgASTgYGT0FfZP7G+pm9+FDWLHLWF7JGOein5h/OvNfj98GNB8B/Dq01bQ2vLi5huwl5cTyZLqwwOBwoBHYd62/2G9Q+TxNpRbo8NwB9QV/pWdeUalFyiaUYunVSZ9NUUUV5h6B5L4z+CGm+NfHdz4i8Ua9qN5aMiLbafF+7SAKP72Tn8AD9a6/w54Us/BekLp/ha38iyQlmgJLZJ6nJ5Jrq6KJtzVmxU1GDukc9dahBfQCKdPJkU5B6j/61eC/tX6OsNvoerhowSzwY3jLDqCB3FfRmpaXDdZdf3cv94Dr9a8h+OHwz1fxZYW0mmqG1Cy3CJGfCSoeSM9jXIoyjUTlr5nW5RlTaj9x8tW1ndajeW1jZRGa5nmSOJAfvMTgD9a+0Pgp8N7XwDoJ84pPrF2AbycdB6Iv+yP1r5z8H/Dbx3Y+NtKkuvDs9utvexSSPJIgUKGGTkH0r7OFdSaZy2a3Ob+JfhePxl4I1Pw48qwm7i2xysu4RsCCGx+FeYfAn4axfDbxBf3134ha7eeAQNGLbYmQ2c9Sa9zrNvtHtriQzLmObOdw5BPuKVSpWUeWmyqcKLleoixa6hZ3TmOCcM3pgj+dFVp9MWaCM/u4blCCJIlxRWanUW8bmjhTe0rGnRRRWxiFFFFAHMeIEePUWf8AvAMprorOTzbSKT+8oNUtftfPs/MUZeLn8O9TaK27TIP93Fc1OLjVku501Jc1KL7Fyiiiuk5gooooAKKKKACiiigCK8jkktJo4XEcjoyoxXIUkcHHevG/CfxU1ayvI/DuteEddm1KK8a1uWs7JmhGGwJVbptPUjtXtJqNfvn60JRvdoT5raMkHQUUUUDCiiigD//Z"/>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 name="AutoShape 2" descr="data:image/jpg;base64,%20/9j/4AAQSkZJRgABAQEAYABgAAD/2wBDAAUDBAQEAwUEBAQFBQUGBwwIBwcHBw8LCwkMEQ8SEhEPERETFhwXExQaFRERGCEYGh0dHx8fExciJCIeJBweHx7/2wBDAQUFBQcGBw4ICA4eFBEUHh4eHh4eHh4eHh4eHh4eHh4eHh4eHh4eHh4eHh4eHh4eHh4eHh4eHh4eHh4eHh4eHh7/wAARCACZAF0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ooAKKK81/aD+LWlfCbwkmpXUH23UrxzFYWYbb5rgZLMeyjufoO9AHoGrXg0/Sru/MMs4toXlMcS5d9oJwo7k4ryPxB+018IdJsvPj8RNqMxXIt7SBnkz6HjCn618X+Ovjr8TvGl3I194murG2Yki109jbxoPTK/MfqTXnLyPJKzvvkdjlnY5LHuST1pXHY+tPFX7Z1+8zp4X8GwpDn5ZdQuDuI9dqDH61iWP7ZPjiOcNd+F9DuI+6pLIh/PmvmWTdwVbFMMiKCGbjuaAP0b+Af7QHhv4p3L6O1rJo2vxxmQWczhlmUdTGw+9juOor2WvyT8H+KNR8J+K9M8TaLIgvdPnWaHzASpI6ggEZBGQR6GvtT4E/tUad4t1i28O+NNPh0XULlhHbXcTk20rnorZ5Qntnj3pgfTFFFFAgooooAK+Lv+CkUbf234Kk/g+z3i4z33RV9omvzv8A23PGt54m+Lj6FcLarB4dRrZPs7swLuQzFiQOcBBgcDB5oA8LibB9ac0zEgLj2rT8I+HdT8UatHpulwl3eSNJHxxGruqAn8WFfUOh/Dj9nvS7yHw1q+tadda2VEUoluzkv6EghVbPasKlZQdrXZ0U6Dmua9l5nybElxdSGO1ikndEZyEXJwBkt9AK+u/gt+zr4Vk8CWuoeNbJr7U9QjE3l+YVFsjD5VGO+DkmvVPD/wAJvAegaXe2GkaDb263sLQzSHLOUYYI3HnFZmq/Gr4b+HtQ/sGbWJrme0AhnNnbPPHCVGCGZQQK5J151dIo6qdGFJXk7s+Yv2h/gi3w1ktta0i8kvdDuZvKIkX57Zjyqk9x2zXkDS7ZOCQcZHPftX2N+1t4t0HVfgVb3Oj6hbX8OqXsa20kTbg235m+hAHPpXxqwyVA5IXmunDylKHvHNiYRjJcvU/WnwBcfavAugXIuDc+bptu/nFsmQmNfmJ75rbr5t/4J/65Lqnwx1HT7i8vriXS7sQok0u6OOJl3IEGMr/ECMnoMYr6SrpOYKKKKAA18KfttfB/WdM8aXXj7QtLuLvRb+PztRlhBc204PzM4HRCNvPqDX3XXPfEfTdX1jwPrGk6FLaRX95aSQRtdKTGNylTkD2PFAHyD+y98L7/AEe7XVtaurVrXX9LZfs0MuJ4Aw3I5PYkZII6HFdl43sfCWleM/DHwbs/BugR6PqsP+mahfAiQEoW+SQDO/A+8TyxrJ+C97rHhj4qWnwp8WW27WdFtmEF7Ex8qe3MWVHPXGQM+1e4+IfDnh7Xbu0fWtPtbuaAhoDKOflOR9cZ/WvPw1VQqT+sI9LE03KnD6u9PP8AEdo2jrB4MtdBmv7q7jWxFqbottmkTbtDZ7NjHPrXk/xh12y+BngnRNJ8C+HNLiN6x8+5u4vNCR7guW6F3YnJJOOK9og8xbmfzFIViNrZG3AHA+vJrN8XeHdC8WaYNJ1y0S6SLLJgjcit1BB6gkfmKMJUpRqfvdv1JxUKrh+63PD/ANp/wj4a0L4X61rGj29kb+5MfnTWpxbgv5fmNEmcIXBXJHJr5N8LaVLr3iHTtGt7i3t5b+5jtEmnbbHGzsFDMewGea+1firpHhLw5oGl6XdafB/YekxvdSRTOxjAHQsMjeS2MA8e2BXn/wCyz8GdR8W+Pl+KGr6Vb6f4Va7nuLKwlTJnzuCgIRgRjd1/2eKvD1YzqTjHZMnFUpQp05T3aPpf9nj4X2nwq8BJoiXEd5qNxIbi/u0BCyyEYAXPO0DAH4nvXo5OKSGNIYkijUKiKFUDsB0FJIu49SK7ThH0UUUAFFMuJoreF5p5UiiQbmd2wqj1JNcHr/xm+GGiO0d94y0vzV6xwy+Y4/Bc01FvZCbS3Nfxp4SstYnh1q1srVdfsh/ol2yAPt/ijLddrDI9s5rltYsbfxNoN5pd0stpOyNE+CVltpMcMCOQQeQR1rJk/aZ+FP2hYLfU765ZjgeXZPyfxFSaZ4uPxC1S9u/DWn/YjpyKBczt81zk8IUHbAJyeRXLisHNp1EjsweMjFqF+uj7f8A810/VPjz4esjoMmhaVrMkOYra/mhaQuo4DEg4P44PrXoHw/0i48K+GheeJbr7X4gv5GmvZFOd0jHiJAOMKMAAD1rZXVNbYGH+xMXHTPnDZn+dcF8QviJ4h+GOvCS+8G2+s3bQiWO5kvCgVD2iTacY6E9c+1cNClPEy5Y9D1sZjIUoXlFK/br/AJI7C3+EkPibxrB4q8boLyzitsW2jyH90ku/IeRejkKBgHgZr12CGOCFIYY0iijUKiIoCqB0AA6CvlOy/bCXI+2eBnUcZ8m9DfzAr0D4dftMeB/FuuWmiT2uoaPfXkiwwC5UNG0jHAXcpIBJ45r2YYSVKHKkfO1MXGtPmbPcKKKKkYUUVV1a/tdL0y61K+lEVraxNNM56KijJP5CgD5y/bl8ff2b4ctPAenz4utUxPfbTytup+VT/vMPyU18bqAowFAHsK6X4oeLbrxx491bxPdFsXk5MCMf9XCOI1/BcfiTXL3BkRA+whGyA2OMjt+terSh7OFjzKk/aSudN4BtRNrHnMMiFc/jX0l+zJqstn40lst/yXtqzbD0Lqdw/TdXzN4S1iDSjMZo3fzQMba9w+CF3JH8QtAm27DJOF29wrKRzRUV0yqTs0dt+0d8QPid4d+Lvgez8LWNvDp11Pst0aRcajO3ytHJ3VQGGPc57Vp/tTwTXMOg6hcxrHJiSCREOQpwrcH65/KvLf20/Ez2Pxp8ExQud2jRJf4B6MZgQfyjr2D9p+SOXwvo80bBlkuy6EDqpjJB/lXPGNuV2Our8J8ZeKrD7Bq8iqu2OT51HYeo/wA+tU9HvH0/V7O/RijW1xHKCOo2sD/Suh8TTw6pdxQ3Dx2zQSMsjE87eOR657Vy8yBHKhg3uK7Fsee9Gfqrp9wl5Y293H9yeJZF+jDI/nUx61x/wR1M6x8IvCuoM25n0uBXPqyKEb9VNdga8dqzseqndXFr54/bh8bHRPAVt4Rs5tt5rrnz9p5W2Qgt/wB9NtX6Zr2vxHrn9mMNkYcLgyfSvhD9qbxUfFnxcuryKaCWytraK3tDDLvGwAk59G3FsjtWmGtOpbsTiYyhS5u55aqs7hUUszEBQOpPpX0h8a/hKPCn7LPh+6e3C6rp16l5qTY5BuAEZT/uny1/A1zP7IPw9bxj8Rk1q+g36RoRW4l3D5ZJv+WafmNx9l96+o/2qpraH9n/AMWm6VWVrQIgP/PRnUIf++iK6q1X31FHJRp+65M/Pzw9Gk2p2qSfc3An8K91+Gk32fx7pEo4IvkUceuB/WvALGVoXimXqhBr334N41Lxr4fkjOR9pR3+ijJP5VvLYzp7nnf7YepG/wD2hNaTfuWzit7VT6YjDH9XNe7/ABI1n+2vg98Ob0PuNzYK7f7yxoh/UGvl/wCP939t+N/jG47f2pKg+i/KP5V6vouufbPgP4OjkbLac99A3PTEgYfo4qEvdidlX4DzXx2sX9uFowATGN2PXJ/pWDVnVbpry/luCeC3H0qtWyPOe59+fscagb74DaRGTn7HPcW/5SFv/Zq9irwT9hdifg1OvmK2NVm+UHlflTrXvdeVVXvs9Ok/cR4X4s+JWj2lnrOsXkmLTTdUmsLxEG942WUxglepBwD9D7V8ieI7ePxx8VLuDwZYyyrqt4PskOzaWLAbmI7DOSSe3NfVPxl/Zri8Y+Kb3xD4f8QHSJNQcSX1rKhaGSQD74wep9x1+tdd8CvgjoHwxR77zjqmuzJskvZEwI17rGv8IPc9TVUVTo3mndsqvUqV4xptJJHTfBrwJY/DvwHY+HbXbJOo828nA/107D5m+nYewFeSft8a/wDYfhhpugRviTVdQUuPWOIbz/49sr6Nr4Y/by1/+0fixY6HG+YtI05dwz0klbcf/HQlFK8ql2RVtGFkeCw/6sV77+x6sl74vut6lo9Pti4b0LnaB+W6vnpJGTp0r2f9nT4r+E/h3p+pW+uWWpSXd7OrGeCNWVUUYAxnOck13TmlHU5KUG5nmn7Quj3Og/GjxNa3UTIs9411CSPvxyfMCPzI+oNTaXcajZfDS0imV44dRvJpbfPG6NQqsw9iwx+Br3D4r+MfgP8AFK3spta1DVrK8s3Gy5isXEhjzlozxyD+hrzn47eK/CPiDVtFtvBO9dH0vTxaxoYTGEweBg9fc1FOom+W50Vm+Q47wxYHVPEul6YF3G7vIoceu5wP61r/ABM8NHwx8TNc8M8Qx2moPFC0hwBExzGxPptZTS/BfbJ8X/CIcAodbswQfTzlr6Q/bR+FWo6pfW/xA8P2Et4yRCDVIIVy5RfuygDrgZU/hVyqcs0u5yxp3g32Ot/Zf8P6Z4K8PuNM1iXVIdSZJbmcH9wXGRmIdcdsnrgele8ivnX4PeN9O8Uxro3hzT7u3GnW0KSRTwGMKSNu0Dv905PTGK+hLONobSGJmZ2RFUsepIHWvIjKbk+fc9qtTpwjF09iaiiirOcD0r54+PH7OOmeM9e1HxlaeJZNLvZkElyLld8GEXGcjlRge9fQ9eH/ALZ/jYeFfhLLpNvN5d/r8n2KMg8rD1mb/vn5fqwqozcXdEyipKzPgSdoUmkSKUTIrEK4BAcA8EZ7HrV/wb4c1bxd4ms/D+iWr3N/eSbY0XoPVieygck9qxzjJ2jA7D0Ffen7G/wnXwZ4QXxVrVsBr+sRBlV1+a1tzyqexb7x/AdqqdSU9xQpqGx8q/H34W3nwo1vS9HutTTUFvrL7QJI02gOGw647gHGD71yvw88Man4x8V2fhvSBF9svpNkRlbaoIUscn0wpr3X/goPeJN8TdAsVI3W2ks7D/flOP8A0Cuc/Yjsftnxz0+QruW1tric+2I9oP5vUwm4O6KlFSVmd/8ADX9lfxhp3izTNW1zXNLtrayuorhktyzyPsYNgcYHTrmvsOgUU51JT3JhBQ2K8FlZwTvPDawRSv8AfdIwGb6kcmrFFFQWFFFFAAa/Pb9snxw3ir4yXNjazbrDQE+ww4OQZc5lb/vrC/8AAa+3fjB4th8D/DXXPE8pG+ztWMKn+OVvljX8WIr8wIIr/WNVSKNZLvUL6fAA5aWV2/UkmgaPYP2Rfhj/AMLA+IiahqVvv0HRStxdbh8s0mf3cX4kZPsPev0KHT0rhPgR8P7X4b/DjT/D0aob0r59/Mv/AC1uGA3HPoOFHsK7tjgZoEfnd+2Xq39qftAa2qtuSxht7RT/ALqBiP8Avp2ruf8AgntYmb4h+IdRK5FtpQiBx3klU/yjNeE/FbVDrXxO8UaqTn7TqtwwP+yHKj9AK+oP+CdtiF0bxdqZXmS5t4AfUKrt/wCzUDPq+iiigQUUUUAecfHr4j3Pw58N295YaPLqV5dymKIAHy4sDJZ8c+mB3NfMOo/tBfF6/uma0mW1QniOKwzgfU5r6y+L3/Isf9tBXjlj/wAfsf4V6GGpQlT5mjz8RXlGpynj/jTxD8XPihocfh/VLS9u7ETrNsW2EZZlzjcR1HNel/spfAiXRfED+LPGOl3EF9YOraZG/CZKsGcg9SOMfnX0H4E/49R/uV1Fc9acdUonTSjKybYUjjcpU9CMUtFc5ufnH8SvhH4j0XxhrKQ6LqD6eLyU28pUktGWJBJ71r/Dr4jeNPhf4fuNF8O2f2eO4uPtEhu7Qu27AB547AfnX3vrn/IOk/z2r598c/8AIQl/Gu/Dxp1NOU4sROdNXuch4N/aj8WQ30cXiLQ4NQtywDfZomjlx7dQT7HH1r630y8i1DTba/gDiK5iWVA64YBgCMjsea+UNB/5CsX+9/WvrDT/APjwt/8Arkv8qnF0Y07WHha8qrdyeiiiuI7D/9k="/>
          <p:cNvSpPr>
            <a:spLocks noChangeAspect="1" noChangeArrowheads="1"/>
          </p:cNvSpPr>
          <p:nvPr/>
        </p:nvSpPr>
        <p:spPr bwMode="auto">
          <a:xfrm>
            <a:off x="2190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cxnSp>
        <p:nvCxnSpPr>
          <p:cNvPr id="12" name="Conector recto de flecha 11">
            <a:extLst>
              <a:ext uri="{FF2B5EF4-FFF2-40B4-BE49-F238E27FC236}">
                <a16:creationId xmlns:a16="http://schemas.microsoft.com/office/drawing/2014/main" id="{DF6AD8E8-2791-4A31-8680-2DFE0C2B02ED}"/>
              </a:ext>
            </a:extLst>
          </p:cNvPr>
          <p:cNvCxnSpPr>
            <a:cxnSpLocks/>
          </p:cNvCxnSpPr>
          <p:nvPr/>
        </p:nvCxnSpPr>
        <p:spPr>
          <a:xfrm>
            <a:off x="304800" y="1267617"/>
            <a:ext cx="11364286" cy="490"/>
          </a:xfrm>
          <a:prstGeom prst="straightConnector1">
            <a:avLst/>
          </a:prstGeom>
          <a:ln>
            <a:solidFill>
              <a:srgbClr val="000A8B"/>
            </a:solidFill>
            <a:tailEnd type="triangle"/>
          </a:ln>
        </p:spPr>
        <p:style>
          <a:lnRef idx="3">
            <a:schemeClr val="accent5"/>
          </a:lnRef>
          <a:fillRef idx="0">
            <a:schemeClr val="accent5"/>
          </a:fillRef>
          <a:effectRef idx="2">
            <a:schemeClr val="accent5"/>
          </a:effectRef>
          <a:fontRef idx="minor">
            <a:schemeClr val="tx1"/>
          </a:fontRef>
        </p:style>
      </p:cxnSp>
      <p:graphicFrame>
        <p:nvGraphicFramePr>
          <p:cNvPr id="4" name="Diagrama 3">
            <a:extLst>
              <a:ext uri="{FF2B5EF4-FFF2-40B4-BE49-F238E27FC236}">
                <a16:creationId xmlns:a16="http://schemas.microsoft.com/office/drawing/2014/main" id="{B81D11FC-A409-41A0-ADAC-D9425FBC2640}"/>
              </a:ext>
            </a:extLst>
          </p:cNvPr>
          <p:cNvGraphicFramePr/>
          <p:nvPr/>
        </p:nvGraphicFramePr>
        <p:xfrm>
          <a:off x="1370471" y="1352102"/>
          <a:ext cx="9451058" cy="45810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5" name="CuadroTexto 14">
            <a:extLst>
              <a:ext uri="{FF2B5EF4-FFF2-40B4-BE49-F238E27FC236}">
                <a16:creationId xmlns:a16="http://schemas.microsoft.com/office/drawing/2014/main" id="{154FF9E7-3687-4E79-8882-3C6DADA55A76}"/>
              </a:ext>
            </a:extLst>
          </p:cNvPr>
          <p:cNvSpPr txBox="1"/>
          <p:nvPr/>
        </p:nvSpPr>
        <p:spPr>
          <a:xfrm>
            <a:off x="299477" y="4046315"/>
            <a:ext cx="2955234" cy="1200329"/>
          </a:xfrm>
          <a:prstGeom prst="rect">
            <a:avLst/>
          </a:prstGeom>
          <a:noFill/>
        </p:spPr>
        <p:txBody>
          <a:bodyPr wrap="square" rtlCol="0">
            <a:spAutoFit/>
          </a:bodyPr>
          <a:lstStyle/>
          <a:p>
            <a:r>
              <a:rPr lang="es-ES" sz="3600" dirty="0">
                <a:solidFill>
                  <a:srgbClr val="000A8B"/>
                </a:solidFill>
                <a:latin typeface="Modern Love Caps" panose="04070805081001020A01" pitchFamily="82" charset="0"/>
              </a:rPr>
              <a:t>Trabajo </a:t>
            </a:r>
          </a:p>
          <a:p>
            <a:r>
              <a:rPr lang="es-ES" sz="3600" dirty="0">
                <a:solidFill>
                  <a:srgbClr val="000A8B"/>
                </a:solidFill>
                <a:latin typeface="Modern Love Caps" panose="04070805081001020A01" pitchFamily="82" charset="0"/>
              </a:rPr>
              <a:t>en casa</a:t>
            </a:r>
            <a:endParaRPr lang="es-CO" sz="3600" dirty="0">
              <a:solidFill>
                <a:srgbClr val="000A8B"/>
              </a:solidFill>
              <a:latin typeface="Modern Love Caps" panose="04070805081001020A01" pitchFamily="82" charset="0"/>
            </a:endParaRPr>
          </a:p>
        </p:txBody>
      </p:sp>
      <p:sp>
        <p:nvSpPr>
          <p:cNvPr id="16" name="CuadroTexto 15">
            <a:extLst>
              <a:ext uri="{FF2B5EF4-FFF2-40B4-BE49-F238E27FC236}">
                <a16:creationId xmlns:a16="http://schemas.microsoft.com/office/drawing/2014/main" id="{18575622-18C4-4A8F-A5F8-E7459B341176}"/>
              </a:ext>
            </a:extLst>
          </p:cNvPr>
          <p:cNvSpPr txBox="1"/>
          <p:nvPr/>
        </p:nvSpPr>
        <p:spPr>
          <a:xfrm>
            <a:off x="10223779" y="2127340"/>
            <a:ext cx="1948616" cy="1200329"/>
          </a:xfrm>
          <a:prstGeom prst="rect">
            <a:avLst/>
          </a:prstGeom>
          <a:noFill/>
        </p:spPr>
        <p:txBody>
          <a:bodyPr wrap="square" rtlCol="0">
            <a:spAutoFit/>
          </a:bodyPr>
          <a:lstStyle/>
          <a:p>
            <a:r>
              <a:rPr lang="es-ES" sz="3600" dirty="0">
                <a:solidFill>
                  <a:srgbClr val="000A8B"/>
                </a:solidFill>
                <a:latin typeface="Modern Love Caps" panose="04070805081001020A01" pitchFamily="82" charset="0"/>
              </a:rPr>
              <a:t>Tele Trabajo</a:t>
            </a:r>
            <a:endParaRPr lang="es-CO" sz="3600" dirty="0">
              <a:solidFill>
                <a:srgbClr val="000A8B"/>
              </a:solidFill>
              <a:latin typeface="Modern Love Caps" panose="04070805081001020A01" pitchFamily="82" charset="0"/>
            </a:endParaRPr>
          </a:p>
        </p:txBody>
      </p:sp>
      <p:sp>
        <p:nvSpPr>
          <p:cNvPr id="6" name="CuadroTexto 5">
            <a:extLst>
              <a:ext uri="{FF2B5EF4-FFF2-40B4-BE49-F238E27FC236}">
                <a16:creationId xmlns:a16="http://schemas.microsoft.com/office/drawing/2014/main" id="{347FCEE7-F901-46BA-B6CE-D3535C77357C}"/>
              </a:ext>
            </a:extLst>
          </p:cNvPr>
          <p:cNvSpPr txBox="1"/>
          <p:nvPr/>
        </p:nvSpPr>
        <p:spPr>
          <a:xfrm>
            <a:off x="4483752" y="5307794"/>
            <a:ext cx="6807100" cy="923330"/>
          </a:xfrm>
          <a:prstGeom prst="rect">
            <a:avLst/>
          </a:prstGeom>
          <a:noFill/>
        </p:spPr>
        <p:txBody>
          <a:bodyPr wrap="square" rtlCol="0">
            <a:spAutoFit/>
          </a:bodyPr>
          <a:lstStyle/>
          <a:p>
            <a:pPr algn="just"/>
            <a:r>
              <a:rPr lang="es-CO" dirty="0">
                <a:solidFill>
                  <a:schemeClr val="accent1">
                    <a:lumMod val="75000"/>
                  </a:schemeClr>
                </a:solidFill>
                <a:cs typeface="Microsoft Tai Le" panose="020B0502040204020203" pitchFamily="34" charset="0"/>
              </a:rPr>
              <a:t>Cada etapa podrá durar de 1 a 1.5 semanas de acuerdo con las disposiciones gubernamentales y los resultados a las evaluaciones y ajustes de cada una.</a:t>
            </a:r>
          </a:p>
        </p:txBody>
      </p:sp>
      <p:pic>
        <p:nvPicPr>
          <p:cNvPr id="17" name="Imagen 16" descr="Imagen que contiene alimentos&#10;&#10;Descripción generada automáticamente">
            <a:extLst>
              <a:ext uri="{FF2B5EF4-FFF2-40B4-BE49-F238E27FC236}">
                <a16:creationId xmlns:a16="http://schemas.microsoft.com/office/drawing/2014/main" id="{178749D4-5011-4780-ADB0-3FD57132B370}"/>
              </a:ext>
            </a:extLst>
          </p:cNvPr>
          <p:cNvPicPr>
            <a:picLocks noChangeAspect="1"/>
          </p:cNvPicPr>
          <p:nvPr/>
        </p:nvPicPr>
        <p:blipFill rotWithShape="1">
          <a:blip r:embed="rId9">
            <a:extLst>
              <a:ext uri="{28A0092B-C50C-407E-A947-70E740481C1C}">
                <a14:useLocalDpi xmlns:a14="http://schemas.microsoft.com/office/drawing/2010/main" val="0"/>
              </a:ext>
            </a:extLst>
          </a:blip>
          <a:srcRect b="32714"/>
          <a:stretch/>
        </p:blipFill>
        <p:spPr>
          <a:xfrm>
            <a:off x="2367231" y="-442175"/>
            <a:ext cx="4511218" cy="1707416"/>
          </a:xfrm>
          <a:prstGeom prst="rect">
            <a:avLst/>
          </a:prstGeom>
        </p:spPr>
      </p:pic>
      <p:sp>
        <p:nvSpPr>
          <p:cNvPr id="13" name="Rectángulo 12">
            <a:extLst>
              <a:ext uri="{FF2B5EF4-FFF2-40B4-BE49-F238E27FC236}">
                <a16:creationId xmlns:a16="http://schemas.microsoft.com/office/drawing/2014/main" id="{A17A1556-CA27-4D3B-9CFD-1BB4D485514E}"/>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4" name="CuadroTexto 13">
            <a:extLst>
              <a:ext uri="{FF2B5EF4-FFF2-40B4-BE49-F238E27FC236}">
                <a16:creationId xmlns:a16="http://schemas.microsoft.com/office/drawing/2014/main" id="{2885F734-2508-46DF-892F-EE7E48E8BE82}"/>
              </a:ext>
            </a:extLst>
          </p:cNvPr>
          <p:cNvSpPr txBox="1"/>
          <p:nvPr/>
        </p:nvSpPr>
        <p:spPr>
          <a:xfrm>
            <a:off x="6178125" y="6550223"/>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Talento Humano</a:t>
            </a:r>
          </a:p>
        </p:txBody>
      </p:sp>
    </p:spTree>
    <p:extLst>
      <p:ext uri="{BB962C8B-B14F-4D97-AF65-F5344CB8AC3E}">
        <p14:creationId xmlns:p14="http://schemas.microsoft.com/office/powerpoint/2010/main" val="70875282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673" y="76812"/>
            <a:ext cx="4150360" cy="713105"/>
          </a:xfrm>
          <a:prstGeom prst="rect">
            <a:avLst/>
          </a:prstGeom>
        </p:spPr>
      </p:pic>
      <p:sp>
        <p:nvSpPr>
          <p:cNvPr id="2" name="AutoShape 3" descr="data:image/jpg;base64,%20/9j/4AAQSkZJRgABAQEAYABgAAD/2wBDAAUDBAQEAwUEBAQFBQUGBwwIBwcHBw8LCwkMEQ8SEhEPERETFhwXExQaFRERGCEYGh0dHx8fExciJCIeJBweHx7/2wBDAQUFBQcGBw4ICA4eFBEUHh4eHh4eHh4eHh4eHh4eHh4eHh4eHh4eHh4eHh4eHh4eHh4eHh4eHh4eHh4eHh4eHh7/wAARCACZAEg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ps0kcMLzSuEjRSzMTgADqTQA6ua8R+PvBXh23km1nxRpNoIzhkNyrPn02Llj+VfHvx/8Ajd4g8ca5Pofhy7n0/wAORSmGMQsVe8IOCzkc7fQdK8i/s+18smWQrIZNiM54c45z6Z9a4KuOUXaKPSpZfdXmz7kP7SHwpM5ij1i8lAON62Mm39QD+ldX4Y+K3w98RTJb6Z4osjcP92GfdA7H0AcDP4V+fUeiRbwu5PMK7hHJ1/T+dIyNYffSWCPONwPmxfiDyKwWPnfZG7y+lbRs/TvIor4n+Dfxu8QeD5IbPUZJdY0HgNbs+94V/vQseeP7h/DFfZPh/WNP17RrTWNKuEubK7iEsMi9Cp/rXfQxEay03POr4eVF67F+iiitznCvOP2k9dm0D4N67c28hjnuIxaRMDggyHb/ACzXo9fP37bepeR4J0PSFbm91MSMM9o1Jz+tY4iXLTbN8NHmqxR8eWU8VtqDzMu6K2XZGo7npXpPwl8G23j7xbPY36Mun2lkzTMnG2V/u49x1ryN2Y3YjQ5JfI5xkk8V9XfBTUfA/gXwvFY6hrscOp3n7+6nnt5Y43Y9hIyhSB9a8Pldz6HzPGPiN8PPFPg3zIb+0m1DTYzm21K3UkoP9sDkVwX9r3WATKGI4LYzuHofX8a++I9a0i90CTWIpvtOm7STIsLMGUdSBjLD3Arw74k+FvhD4rkll0PUHtNXK7vO0yxmliz6yKiFf60+XyEnc+fbDUUtrtJo02ROR5sY+6D6j0r7E/Y18RNPpOr+FZJNyWbrdWo9I5PvAf8AAgfzr4017SrnRtQls7ho5NpwJIjlJB2YfX0PIr6Q/YinM3jq8IbONJCvz3Elb4d8tWLRz4yF6Urn1/RRRXtHgBXxl+2R4kGsfExdHtZA0OhWJEhB4E0nJ/ELgV9deKdXt9A8O6jrV0QIbG2edsnGdozj8TxX5z6zqF3rFpqviC8Yvd6ncPcyMf8AabgflXDjqloKPc9DL6d5OfY9Q/Z9+Hun3XiPRfEFxHDcww2BneNmDjziflJBHFdh8QbrUfDvi3w5YapfIJ9evGa71aQytBYxEnZHHGGVABgAlgck1yf7KnjGNtVPhu8VEkjtz5Eu7767s7ce2a918Rado0KHUdVnuo7WOXz5GZy0cRHO7uUHrtwPWvOoT5L82p6mLhKpZU3Y2rASJYwrLKkzqg3OqbA3vtHTPpXjXxp1NvD3i/wv4fvtQS2s9WmT+0dYlRsWyvnb5QDBYwvAz1JOSa9k05vtcQvbPF3azqHimgjZw69uRkEVzmoWuk+OEdY720vrW1YxKXsw5jYH5gjnGRnsQwzWtOSg7tHNWhUmrQdrbnnfxN8AWOpeF9Ku9QmtL+/+1pA+oxDy/tMQ3bWY+vTJ5rH/AGIZILT4n65phZXlWzdY2B4IWTnFdl+0L4li8HfD60hjxPdSyCGAPgHhcb8AY4z2ArwX9m7xOPC3xX0XVbhj5N3cmzuD/syADP8A31is6LtW5ulzprJzw/L1sfogKKaWVVLdgM5or3j5xJs5X4xaPdeIPhf4i0exBNzc2MixAH7zAZA/HGK/On+0mg09LCSPBVDDNGwwUYHFfqFXjfxN/Zz8BeNdUm1YLd6NqM7bppbJwFkb+8yEEZ+mK48Vh3Vs0d2DxMaScZHwroGpXWjazb6jYzNFc27h0YHGfavtH4ceM7Hxf4R+2EreW3l+VfKq5ktyRgrKnUKecMMj6Vgv+yP4YtxHNJ4x1NY4/wDXGWKLay/X+H61L4Z+Afgu18V/aPA3xW1Sy1GAbmjsbuGSVUzyDjnH1zXJ9SqN3sdzx1K1kygvwXt1imt9F8daxZ6LcMWNrFcttVT/AArhguPqK9K8NWdlpOiQaF4athPb2EWzdvCxRADlpJDwO5PU+1aU/gO2W6WKSOa5Y43SMf8AWnuzYwMnvxXJfGzwZ4o1izi0e7+KWieFPDVx+7W0FoIDKB1UuZBv+nA9qiFCrJvmW39f1ua18eppJy/r5bnzN8ffFkPirxzKbW9+26fpaGJZ1GI5ZO+wf3c9D1OM1wOlPI2qaVb2wZpBdRkEDkuXFfSyfsmjUEgfS/iFaXGndQ8dmHye5BV8Gu1+G/7N2l+HfE9lqeo3Edxa6dJ50MWS8lzMOkkjYAUDsijHck1ccLUva1jN4yja/Nc9708N9gt/M+/5S7vrgZoqeivXPBCkYgAkkADqTS15L+0/47Pg/wAASWVlME1TVs28GDyiY+d/y4/GqhFzkoomclFNs8B/aS+Jt54w8WXGj6beSJoFg5iRI3IW4kH3nb154Fcl8LvFlx4T8Vafq9sxDWz4kQHiWI/eU/hWP4O8N6p4q1n+ydHgM9yIJJyDn7qKWP59B7mseHVrIqkT2wimi3KQ5wc+/uDXqTpQcPZnnRqSUuc/RrTtai1OytdSs3VrWeISIc8FSM9a+Qf2jPHg8V+NZhbvmwsAbe1TPDHPzP8Aiaj8H/GK40T4S6l4W3O2oOdlhMDwkT/f57Y7fWvJLm6jDGSeZcnnk5Nc1LCvm9/ZHRVxC5fd3PVP2Z/FmpeH/ihpenxXcq6dqcv2e5gLHYSQdrY9QR196+5K/N/wBfeR4w0K+Xcqx6hCwJ643iv0fRgyhh0IyKMalzJoMI3ytC0UUVxHWNkdY0aSRgqKCzMTgADqa+CPjx42fxx8Q73UUkY6fbE21kvYRqfvf8COTX29490y+1rwZrGk6bcfZry6tJIoZPRiOB+PT8a/Pnw4reGfiBp8viKyE0Gm36/brR8jO1uRjvjr74rtwaWsupx4pvSPQ+tf2U/h03hXws3iLVbcpq+rKGCsPmhg6qvsT1NeHftb6Xotn8XJItP0uytS1pHJOIYVXfI3JYgDk+9faWn31ne6XBqFpNG1nNEJY5ARt2EZB/Kvgz46eI7fxV8U9a1a0fzLXzBBA/8AeSMbQf0p4ZupVcmKulCmoo4IwwiRFESAEHtXUfCfTtJuvib4dtdS0+1ubSa+WOWKaMMjhgRyD15Irmm/1yfQ1f0O/bStcsNUQEtZ3Mc4A77WBx+ldzjdNHHF2aLOuW/9k+L7y2VfL+x6iygAY2hZOP5V+iuizC40iznU5ElujZ+qivz/APjZPZ3HxK1e901vNtNRK3sDJ0CyqG/Q5r7h+EeqRa18NfD+owtuWSxjB9mAwR+lcWL1hFnZhdJSR1VFFFcB2hXzd+1n8LWvIn8eaDbbriJQNThReXQdJQPUd/bmvf8AVNf0TS7uK11LV7GxnlXdElxOsZce24jNXEa3vLUlWiuIJFIJUhlYHr7EVpTnKnJSRnUgqi5WfDeh/FfxPp3wevfBlrHMbcy+Wl+M/uIW6xZ7E8456ZrzQdK++PEPgzwvb6OdBh0Kyj0qcEyWyxAIzZznjv718zfGP4W6domotN4Zu40jWLzZ7C4nAkjX+9GWOXX25Iroo5hS9o4NWMauBqezU07nka2txJC93HC7W8BCyyAfKhb7oJ98GmV1ml65e6b4N1Hwqtnp8trqsqyTTPGxmRl+7tbOAPwp/wAN/Al94z8W2eg20xjEp3TzKm7yYx1autYmnrdnK8PPSyORLFgASTgYGT0FfZP7G+pm9+FDWLHLWF7JGOein5h/OvNfj98GNB8B/Dq01bQ2vLi5huwl5cTyZLqwwOBwoBHYd62/2G9Q+TxNpRbo8NwB9QV/pWdeUalFyiaUYunVSZ9NUUUV5h6B5L4z+CGm+NfHdz4i8Ua9qN5aMiLbafF+7SAKP72Tn8AD9a6/w54Us/BekLp/ha38iyQlmgJLZJ6nJ5Jrq6KJtzVmxU1GDukc9dahBfQCKdPJkU5B6j/61eC/tX6OsNvoerhowSzwY3jLDqCB3FfRmpaXDdZdf3cv94Dr9a8h+OHwz1fxZYW0mmqG1Cy3CJGfCSoeSM9jXIoyjUTlr5nW5RlTaj9x8tW1ndajeW1jZRGa5nmSOJAfvMTgD9a+0Pgp8N7XwDoJ84pPrF2AbycdB6Iv+yP1r5z8H/Dbx3Y+NtKkuvDs9utvexSSPJIgUKGGTkH0r7OFdSaZy2a3Ob+JfhePxl4I1Pw48qwm7i2xysu4RsCCGx+FeYfAn4axfDbxBf3134ha7eeAQNGLbYmQ2c9Sa9zrNvtHtriQzLmObOdw5BPuKVSpWUeWmyqcKLleoixa6hZ3TmOCcM3pgj+dFVp9MWaCM/u4blCCJIlxRWanUW8bmjhTe0rGnRRRWxiFFFFAHMeIEePUWf8AvAMprorOTzbSKT+8oNUtftfPs/MUZeLn8O9TaK27TIP93Fc1OLjVku501Jc1KL7Fyiiiuk5gooooAKKKKACiiigCK8jkktJo4XEcjoyoxXIUkcHHevG/CfxU1ayvI/DuteEddm1KK8a1uWs7JmhGGwJVbptPUjtXtJqNfvn60JRvdoT5raMkHQUUUUDCiiigD//Z"/>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 name="AutoShape 2" descr="data:image/jpg;base64,%20/9j/4AAQSkZJRgABAQEAYABgAAD/2wBDAAUDBAQEAwUEBAQFBQUGBwwIBwcHBw8LCwkMEQ8SEhEPERETFhwXExQaFRERGCEYGh0dHx8fExciJCIeJBweHx7/2wBDAQUFBQcGBw4ICA4eFBEUHh4eHh4eHh4eHh4eHh4eHh4eHh4eHh4eHh4eHh4eHh4eHh4eHh4eHh4eHh4eHh4eHh7/wAARCACZAF0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ooAKKK81/aD+LWlfCbwkmpXUH23UrxzFYWYbb5rgZLMeyjufoO9AHoGrXg0/Sru/MMs4toXlMcS5d9oJwo7k4ryPxB+018IdJsvPj8RNqMxXIt7SBnkz6HjCn618X+Ovjr8TvGl3I194murG2Yki109jbxoPTK/MfqTXnLyPJKzvvkdjlnY5LHuST1pXHY+tPFX7Z1+8zp4X8GwpDn5ZdQuDuI9dqDH61iWP7ZPjiOcNd+F9DuI+6pLIh/PmvmWTdwVbFMMiKCGbjuaAP0b+Af7QHhv4p3L6O1rJo2vxxmQWczhlmUdTGw+9juOor2WvyT8H+KNR8J+K9M8TaLIgvdPnWaHzASpI6ggEZBGQR6GvtT4E/tUad4t1i28O+NNPh0XULlhHbXcTk20rnorZ5Qntnj3pgfTFFFFAgooooAK+Lv+CkUbf234Kk/g+z3i4z33RV9omvzv8A23PGt54m+Lj6FcLarB4dRrZPs7swLuQzFiQOcBBgcDB5oA8LibB9ac0zEgLj2rT8I+HdT8UatHpulwl3eSNJHxxGruqAn8WFfUOh/Dj9nvS7yHw1q+tadda2VEUoluzkv6EghVbPasKlZQdrXZ0U6Dmua9l5nybElxdSGO1ikndEZyEXJwBkt9AK+u/gt+zr4Vk8CWuoeNbJr7U9QjE3l+YVFsjD5VGO+DkmvVPD/wAJvAegaXe2GkaDb263sLQzSHLOUYYI3HnFZmq/Gr4b+HtQ/sGbWJrme0AhnNnbPPHCVGCGZQQK5J151dIo6qdGFJXk7s+Yv2h/gi3w1ktta0i8kvdDuZvKIkX57Zjyqk9x2zXkDS7ZOCQcZHPftX2N+1t4t0HVfgVb3Oj6hbX8OqXsa20kTbg235m+hAHPpXxqwyVA5IXmunDylKHvHNiYRjJcvU/WnwBcfavAugXIuDc+bptu/nFsmQmNfmJ75rbr5t/4J/65Lqnwx1HT7i8vriXS7sQok0u6OOJl3IEGMr/ECMnoMYr6SrpOYKKKKAA18KfttfB/WdM8aXXj7QtLuLvRb+PztRlhBc204PzM4HRCNvPqDX3XXPfEfTdX1jwPrGk6FLaRX95aSQRtdKTGNylTkD2PFAHyD+y98L7/AEe7XVtaurVrXX9LZfs0MuJ4Aw3I5PYkZII6HFdl43sfCWleM/DHwbs/BugR6PqsP+mahfAiQEoW+SQDO/A+8TyxrJ+C97rHhj4qWnwp8WW27WdFtmEF7Ex8qe3MWVHPXGQM+1e4+IfDnh7Xbu0fWtPtbuaAhoDKOflOR9cZ/WvPw1VQqT+sI9LE03KnD6u9PP8AEdo2jrB4MtdBmv7q7jWxFqbottmkTbtDZ7NjHPrXk/xh12y+BngnRNJ8C+HNLiN6x8+5u4vNCR7guW6F3YnJJOOK9og8xbmfzFIViNrZG3AHA+vJrN8XeHdC8WaYNJ1y0S6SLLJgjcit1BB6gkfmKMJUpRqfvdv1JxUKrh+63PD/ANp/wj4a0L4X61rGj29kb+5MfnTWpxbgv5fmNEmcIXBXJHJr5N8LaVLr3iHTtGt7i3t5b+5jtEmnbbHGzsFDMewGea+1firpHhLw5oGl6XdafB/YekxvdSRTOxjAHQsMjeS2MA8e2BXn/wCyz8GdR8W+Pl+KGr6Vb6f4Va7nuLKwlTJnzuCgIRgRjd1/2eKvD1YzqTjHZMnFUpQp05T3aPpf9nj4X2nwq8BJoiXEd5qNxIbi/u0BCyyEYAXPO0DAH4nvXo5OKSGNIYkijUKiKFUDsB0FJIu49SK7ThH0UUUAFFMuJoreF5p5UiiQbmd2wqj1JNcHr/xm+GGiO0d94y0vzV6xwy+Y4/Bc01FvZCbS3Nfxp4SstYnh1q1srVdfsh/ol2yAPt/ijLddrDI9s5rltYsbfxNoN5pd0stpOyNE+CVltpMcMCOQQeQR1rJk/aZ+FP2hYLfU765ZjgeXZPyfxFSaZ4uPxC1S9u/DWn/YjpyKBczt81zk8IUHbAJyeRXLisHNp1EjsweMjFqF+uj7f8A810/VPjz4esjoMmhaVrMkOYra/mhaQuo4DEg4P44PrXoHw/0i48K+GheeJbr7X4gv5GmvZFOd0jHiJAOMKMAAD1rZXVNbYGH+xMXHTPnDZn+dcF8QviJ4h+GOvCS+8G2+s3bQiWO5kvCgVD2iTacY6E9c+1cNClPEy5Y9D1sZjIUoXlFK/br/AJI7C3+EkPibxrB4q8boLyzitsW2jyH90ku/IeRejkKBgHgZr12CGOCFIYY0iijUKiIoCqB0AA6CvlOy/bCXI+2eBnUcZ8m9DfzAr0D4dftMeB/FuuWmiT2uoaPfXkiwwC5UNG0jHAXcpIBJ45r2YYSVKHKkfO1MXGtPmbPcKKKKkYUUVV1a/tdL0y61K+lEVraxNNM56KijJP5CgD5y/bl8ff2b4ctPAenz4utUxPfbTytup+VT/vMPyU18bqAowFAHsK6X4oeLbrxx491bxPdFsXk5MCMf9XCOI1/BcfiTXL3BkRA+whGyA2OMjt+terSh7OFjzKk/aSudN4BtRNrHnMMiFc/jX0l+zJqstn40lst/yXtqzbD0Lqdw/TdXzN4S1iDSjMZo3fzQMba9w+CF3JH8QtAm27DJOF29wrKRzRUV0yqTs0dt+0d8QPid4d+Lvgez8LWNvDp11Pst0aRcajO3ytHJ3VQGGPc57Vp/tTwTXMOg6hcxrHJiSCREOQpwrcH65/KvLf20/Ez2Pxp8ExQud2jRJf4B6MZgQfyjr2D9p+SOXwvo80bBlkuy6EDqpjJB/lXPGNuV2Our8J8ZeKrD7Bq8iqu2OT51HYeo/wA+tU9HvH0/V7O/RijW1xHKCOo2sD/Suh8TTw6pdxQ3Dx2zQSMsjE87eOR657Vy8yBHKhg3uK7Fsee9Gfqrp9wl5Y293H9yeJZF+jDI/nUx61x/wR1M6x8IvCuoM25n0uBXPqyKEb9VNdga8dqzseqndXFr54/bh8bHRPAVt4Rs5tt5rrnz9p5W2Qgt/wB9NtX6Zr2vxHrn9mMNkYcLgyfSvhD9qbxUfFnxcuryKaCWytraK3tDDLvGwAk59G3FsjtWmGtOpbsTiYyhS5u55aqs7hUUszEBQOpPpX0h8a/hKPCn7LPh+6e3C6rp16l5qTY5BuAEZT/uny1/A1zP7IPw9bxj8Rk1q+g36RoRW4l3D5ZJv+WafmNx9l96+o/2qpraH9n/AMWm6VWVrQIgP/PRnUIf++iK6q1X31FHJRp+65M/Pzw9Gk2p2qSfc3An8K91+Gk32fx7pEo4IvkUceuB/WvALGVoXimXqhBr334N41Lxr4fkjOR9pR3+ijJP5VvLYzp7nnf7YepG/wD2hNaTfuWzit7VT6YjDH9XNe7/ABI1n+2vg98Ob0PuNzYK7f7yxoh/UGvl/wCP939t+N/jG47f2pKg+i/KP5V6vouufbPgP4OjkbLac99A3PTEgYfo4qEvdidlX4DzXx2sX9uFowATGN2PXJ/pWDVnVbpry/luCeC3H0qtWyPOe59+fscagb74DaRGTn7HPcW/5SFv/Zq9irwT9hdifg1OvmK2NVm+UHlflTrXvdeVVXvs9Ok/cR4X4s+JWj2lnrOsXkmLTTdUmsLxEG942WUxglepBwD9D7V8ieI7ePxx8VLuDwZYyyrqt4PskOzaWLAbmI7DOSSe3NfVPxl/Zri8Y+Kb3xD4f8QHSJNQcSX1rKhaGSQD74wep9x1+tdd8CvgjoHwxR77zjqmuzJskvZEwI17rGv8IPc9TVUVTo3mndsqvUqV4xptJJHTfBrwJY/DvwHY+HbXbJOo828nA/107D5m+nYewFeSft8a/wDYfhhpugRviTVdQUuPWOIbz/49sr6Nr4Y/by1/+0fixY6HG+YtI05dwz0klbcf/HQlFK8ql2RVtGFkeCw/6sV77+x6sl74vut6lo9Pti4b0LnaB+W6vnpJGTp0r2f9nT4r+E/h3p+pW+uWWpSXd7OrGeCNWVUUYAxnOck13TmlHU5KUG5nmn7Quj3Og/GjxNa3UTIs9411CSPvxyfMCPzI+oNTaXcajZfDS0imV44dRvJpbfPG6NQqsw9iwx+Br3D4r+MfgP8AFK3spta1DVrK8s3Gy5isXEhjzlozxyD+hrzn47eK/CPiDVtFtvBO9dH0vTxaxoYTGEweBg9fc1FOom+W50Vm+Q47wxYHVPEul6YF3G7vIoceu5wP61r/ABM8NHwx8TNc8M8Qx2moPFC0hwBExzGxPptZTS/BfbJ8X/CIcAodbswQfTzlr6Q/bR+FWo6pfW/xA8P2Et4yRCDVIIVy5RfuygDrgZU/hVyqcs0u5yxp3g32Ot/Zf8P6Z4K8PuNM1iXVIdSZJbmcH9wXGRmIdcdsnrgele8ivnX4PeN9O8Uxro3hzT7u3GnW0KSRTwGMKSNu0Dv905PTGK+hLONobSGJmZ2RFUsepIHWvIjKbk+fc9qtTpwjF09iaiiirOcD0r54+PH7OOmeM9e1HxlaeJZNLvZkElyLld8GEXGcjlRge9fQ9eH/ALZ/jYeFfhLLpNvN5d/r8n2KMg8rD1mb/vn5fqwqozcXdEyipKzPgSdoUmkSKUTIrEK4BAcA8EZ7HrV/wb4c1bxd4ms/D+iWr3N/eSbY0XoPVieygck9qxzjJ2jA7D0Ffen7G/wnXwZ4QXxVrVsBr+sRBlV1+a1tzyqexb7x/AdqqdSU9xQpqGx8q/H34W3nwo1vS9HutTTUFvrL7QJI02gOGw647gHGD71yvw88Man4x8V2fhvSBF9svpNkRlbaoIUscn0wpr3X/goPeJN8TdAsVI3W2ks7D/flOP8A0Cuc/Yjsftnxz0+QruW1tric+2I9oP5vUwm4O6KlFSVmd/8ADX9lfxhp3izTNW1zXNLtrayuorhktyzyPsYNgcYHTrmvsOgUU51JT3JhBQ2K8FlZwTvPDawRSv8AfdIwGb6kcmrFFFQWFFFFAAa/Pb9snxw3ir4yXNjazbrDQE+ww4OQZc5lb/vrC/8AAa+3fjB4th8D/DXXPE8pG+ztWMKn+OVvljX8WIr8wIIr/WNVSKNZLvUL6fAA5aWV2/UkmgaPYP2Rfhj/AMLA+IiahqVvv0HRStxdbh8s0mf3cX4kZPsPev0KHT0rhPgR8P7X4b/DjT/D0aob0r59/Mv/AC1uGA3HPoOFHsK7tjgZoEfnd+2Xq39qftAa2qtuSxht7RT/ALqBiP8Avp2ruf8AgntYmb4h+IdRK5FtpQiBx3klU/yjNeE/FbVDrXxO8UaqTn7TqtwwP+yHKj9AK+oP+CdtiF0bxdqZXmS5t4AfUKrt/wCzUDPq+iiigQUUUUAecfHr4j3Pw58N295YaPLqV5dymKIAHy4sDJZ8c+mB3NfMOo/tBfF6/uma0mW1QniOKwzgfU5r6y+L3/Isf9tBXjlj/wAfsf4V6GGpQlT5mjz8RXlGpynj/jTxD8XPihocfh/VLS9u7ETrNsW2EZZlzjcR1HNel/spfAiXRfED+LPGOl3EF9YOraZG/CZKsGcg9SOMfnX0H4E/49R/uV1Fc9acdUonTSjKybYUjjcpU9CMUtFc5ufnH8SvhH4j0XxhrKQ6LqD6eLyU28pUktGWJBJ71r/Dr4jeNPhf4fuNF8O2f2eO4uPtEhu7Qu27AB547AfnX3vrn/IOk/z2r598c/8AIQl/Gu/Dxp1NOU4sROdNXuch4N/aj8WQ30cXiLQ4NQtywDfZomjlx7dQT7HH1r630y8i1DTba/gDiK5iWVA64YBgCMjsea+UNB/5CsX+9/WvrDT/APjwt/8Arkv8qnF0Y07WHha8qrdyeiiiuI7D/9k="/>
          <p:cNvSpPr>
            <a:spLocks noChangeAspect="1" noChangeArrowheads="1"/>
          </p:cNvSpPr>
          <p:nvPr/>
        </p:nvSpPr>
        <p:spPr bwMode="auto">
          <a:xfrm>
            <a:off x="2190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cxnSp>
        <p:nvCxnSpPr>
          <p:cNvPr id="12" name="Conector recto de flecha 11">
            <a:extLst>
              <a:ext uri="{FF2B5EF4-FFF2-40B4-BE49-F238E27FC236}">
                <a16:creationId xmlns:a16="http://schemas.microsoft.com/office/drawing/2014/main" id="{DF6AD8E8-2791-4A31-8680-2DFE0C2B02ED}"/>
              </a:ext>
            </a:extLst>
          </p:cNvPr>
          <p:cNvCxnSpPr>
            <a:cxnSpLocks/>
          </p:cNvCxnSpPr>
          <p:nvPr/>
        </p:nvCxnSpPr>
        <p:spPr>
          <a:xfrm>
            <a:off x="304800" y="1267617"/>
            <a:ext cx="11364286" cy="490"/>
          </a:xfrm>
          <a:prstGeom prst="straightConnector1">
            <a:avLst/>
          </a:prstGeom>
          <a:ln>
            <a:solidFill>
              <a:srgbClr val="000A8B"/>
            </a:solidFill>
            <a:tailEnd type="triangle"/>
          </a:ln>
        </p:spPr>
        <p:style>
          <a:lnRef idx="3">
            <a:schemeClr val="accent5"/>
          </a:lnRef>
          <a:fillRef idx="0">
            <a:schemeClr val="accent5"/>
          </a:fillRef>
          <a:effectRef idx="2">
            <a:schemeClr val="accent5"/>
          </a:effectRef>
          <a:fontRef idx="minor">
            <a:schemeClr val="tx1"/>
          </a:fontRef>
        </p:style>
      </p:cxnSp>
      <p:sp>
        <p:nvSpPr>
          <p:cNvPr id="15" name="CuadroTexto 14">
            <a:extLst>
              <a:ext uri="{FF2B5EF4-FFF2-40B4-BE49-F238E27FC236}">
                <a16:creationId xmlns:a16="http://schemas.microsoft.com/office/drawing/2014/main" id="{154FF9E7-3687-4E79-8882-3C6DADA55A76}"/>
              </a:ext>
            </a:extLst>
          </p:cNvPr>
          <p:cNvSpPr txBox="1"/>
          <p:nvPr/>
        </p:nvSpPr>
        <p:spPr>
          <a:xfrm>
            <a:off x="299477" y="1507418"/>
            <a:ext cx="2955234" cy="646331"/>
          </a:xfrm>
          <a:prstGeom prst="rect">
            <a:avLst/>
          </a:prstGeom>
          <a:noFill/>
        </p:spPr>
        <p:txBody>
          <a:bodyPr wrap="square" rtlCol="0">
            <a:spAutoFit/>
          </a:bodyPr>
          <a:lstStyle/>
          <a:p>
            <a:r>
              <a:rPr lang="es-ES" sz="3600" dirty="0">
                <a:solidFill>
                  <a:srgbClr val="000A8B"/>
                </a:solidFill>
                <a:latin typeface="Modern Love Caps" panose="04070805081001020A01" pitchFamily="82" charset="0"/>
              </a:rPr>
              <a:t>cronograma</a:t>
            </a:r>
            <a:endParaRPr lang="es-CO" sz="3600" dirty="0">
              <a:solidFill>
                <a:srgbClr val="000A8B"/>
              </a:solidFill>
              <a:latin typeface="Modern Love Caps" panose="04070805081001020A01" pitchFamily="82" charset="0"/>
            </a:endParaRPr>
          </a:p>
        </p:txBody>
      </p:sp>
      <p:sp>
        <p:nvSpPr>
          <p:cNvPr id="16" name="CuadroTexto 15">
            <a:extLst>
              <a:ext uri="{FF2B5EF4-FFF2-40B4-BE49-F238E27FC236}">
                <a16:creationId xmlns:a16="http://schemas.microsoft.com/office/drawing/2014/main" id="{BBBAF856-F2AA-4531-99FC-A9CF75915C33}"/>
              </a:ext>
            </a:extLst>
          </p:cNvPr>
          <p:cNvSpPr txBox="1"/>
          <p:nvPr/>
        </p:nvSpPr>
        <p:spPr>
          <a:xfrm>
            <a:off x="4540818" y="5535371"/>
            <a:ext cx="6807100" cy="646331"/>
          </a:xfrm>
          <a:prstGeom prst="rect">
            <a:avLst/>
          </a:prstGeom>
          <a:noFill/>
        </p:spPr>
        <p:txBody>
          <a:bodyPr wrap="square" rtlCol="0">
            <a:spAutoFit/>
          </a:bodyPr>
          <a:lstStyle/>
          <a:p>
            <a:pPr algn="just"/>
            <a:r>
              <a:rPr lang="es-CO" dirty="0">
                <a:solidFill>
                  <a:schemeClr val="accent1">
                    <a:lumMod val="75000"/>
                  </a:schemeClr>
                </a:solidFill>
                <a:cs typeface="Microsoft Tai Le" panose="020B0502040204020203" pitchFamily="34" charset="0"/>
              </a:rPr>
              <a:t>Se proyecta a partir de la primera etapa, una duración de semana y media para cada etapa, para un total de seis semanas. </a:t>
            </a:r>
          </a:p>
        </p:txBody>
      </p:sp>
      <p:pic>
        <p:nvPicPr>
          <p:cNvPr id="10" name="Imagen 9">
            <a:extLst>
              <a:ext uri="{FF2B5EF4-FFF2-40B4-BE49-F238E27FC236}">
                <a16:creationId xmlns:a16="http://schemas.microsoft.com/office/drawing/2014/main" id="{28A182FB-47DB-48B3-8557-788172FEF5CD}"/>
              </a:ext>
            </a:extLst>
          </p:cNvPr>
          <p:cNvPicPr>
            <a:picLocks noChangeAspect="1"/>
          </p:cNvPicPr>
          <p:nvPr/>
        </p:nvPicPr>
        <p:blipFill>
          <a:blip r:embed="rId4"/>
          <a:stretch>
            <a:fillRect/>
          </a:stretch>
        </p:blipFill>
        <p:spPr>
          <a:xfrm>
            <a:off x="2729948" y="1574650"/>
            <a:ext cx="8723988" cy="3507696"/>
          </a:xfrm>
          <a:prstGeom prst="rect">
            <a:avLst/>
          </a:prstGeom>
        </p:spPr>
      </p:pic>
      <p:pic>
        <p:nvPicPr>
          <p:cNvPr id="17" name="Imagen 16" descr="Imagen que contiene alimentos&#10;&#10;Descripción generada automáticamente">
            <a:extLst>
              <a:ext uri="{FF2B5EF4-FFF2-40B4-BE49-F238E27FC236}">
                <a16:creationId xmlns:a16="http://schemas.microsoft.com/office/drawing/2014/main" id="{90B6F8D7-55B7-419F-8BF0-4641E9FB251D}"/>
              </a:ext>
            </a:extLst>
          </p:cNvPr>
          <p:cNvPicPr>
            <a:picLocks noChangeAspect="1"/>
          </p:cNvPicPr>
          <p:nvPr/>
        </p:nvPicPr>
        <p:blipFill rotWithShape="1">
          <a:blip r:embed="rId5">
            <a:extLst>
              <a:ext uri="{28A0092B-C50C-407E-A947-70E740481C1C}">
                <a14:useLocalDpi xmlns:a14="http://schemas.microsoft.com/office/drawing/2010/main" val="0"/>
              </a:ext>
            </a:extLst>
          </a:blip>
          <a:srcRect b="32714"/>
          <a:stretch/>
        </p:blipFill>
        <p:spPr>
          <a:xfrm>
            <a:off x="2367231" y="-442175"/>
            <a:ext cx="4511218" cy="1707416"/>
          </a:xfrm>
          <a:prstGeom prst="rect">
            <a:avLst/>
          </a:prstGeom>
        </p:spPr>
      </p:pic>
      <p:sp>
        <p:nvSpPr>
          <p:cNvPr id="13" name="Rectángulo 12">
            <a:extLst>
              <a:ext uri="{FF2B5EF4-FFF2-40B4-BE49-F238E27FC236}">
                <a16:creationId xmlns:a16="http://schemas.microsoft.com/office/drawing/2014/main" id="{8F1FD2FB-5204-48C4-86A9-D8C49FE953A9}"/>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4" name="CuadroTexto 13">
            <a:extLst>
              <a:ext uri="{FF2B5EF4-FFF2-40B4-BE49-F238E27FC236}">
                <a16:creationId xmlns:a16="http://schemas.microsoft.com/office/drawing/2014/main" id="{608493D5-F5B9-49B8-8A59-CA04383DAA9D}"/>
              </a:ext>
            </a:extLst>
          </p:cNvPr>
          <p:cNvSpPr txBox="1"/>
          <p:nvPr/>
        </p:nvSpPr>
        <p:spPr>
          <a:xfrm>
            <a:off x="6178125" y="6550223"/>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Talento Humano</a:t>
            </a:r>
          </a:p>
        </p:txBody>
      </p:sp>
    </p:spTree>
    <p:extLst>
      <p:ext uri="{BB962C8B-B14F-4D97-AF65-F5344CB8AC3E}">
        <p14:creationId xmlns:p14="http://schemas.microsoft.com/office/powerpoint/2010/main" val="195181047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Imagen 26">
            <a:extLst>
              <a:ext uri="{FF2B5EF4-FFF2-40B4-BE49-F238E27FC236}">
                <a16:creationId xmlns:a16="http://schemas.microsoft.com/office/drawing/2014/main" id="{3D81CB92-DD28-4DBC-AAEF-5571F384C2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99123" y="38417"/>
            <a:ext cx="4150360" cy="713105"/>
          </a:xfrm>
          <a:prstGeom prst="rect">
            <a:avLst/>
          </a:prstGeom>
        </p:spPr>
      </p:pic>
      <p:pic>
        <p:nvPicPr>
          <p:cNvPr id="28" name="Imagen 27">
            <a:extLst>
              <a:ext uri="{FF2B5EF4-FFF2-40B4-BE49-F238E27FC236}">
                <a16:creationId xmlns:a16="http://schemas.microsoft.com/office/drawing/2014/main" id="{51C1EBB8-9267-4673-954B-844B507B9A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401" y="-3411"/>
            <a:ext cx="1715135" cy="822464"/>
          </a:xfrm>
          <a:prstGeom prst="rect">
            <a:avLst/>
          </a:prstGeom>
        </p:spPr>
      </p:pic>
      <p:cxnSp>
        <p:nvCxnSpPr>
          <p:cNvPr id="30" name="Conector recto de flecha 29">
            <a:extLst>
              <a:ext uri="{FF2B5EF4-FFF2-40B4-BE49-F238E27FC236}">
                <a16:creationId xmlns:a16="http://schemas.microsoft.com/office/drawing/2014/main" id="{D84A3972-06F1-4819-953E-659521EC7002}"/>
              </a:ext>
            </a:extLst>
          </p:cNvPr>
          <p:cNvCxnSpPr>
            <a:cxnSpLocks/>
          </p:cNvCxnSpPr>
          <p:nvPr/>
        </p:nvCxnSpPr>
        <p:spPr>
          <a:xfrm>
            <a:off x="413857" y="1150231"/>
            <a:ext cx="11364286" cy="490"/>
          </a:xfrm>
          <a:prstGeom prst="straightConnector1">
            <a:avLst/>
          </a:prstGeom>
          <a:ln>
            <a:solidFill>
              <a:srgbClr val="000A8B"/>
            </a:solidFill>
            <a:tailEnd type="triangle"/>
          </a:ln>
        </p:spPr>
        <p:style>
          <a:lnRef idx="3">
            <a:schemeClr val="accent5"/>
          </a:lnRef>
          <a:fillRef idx="0">
            <a:schemeClr val="accent5"/>
          </a:fillRef>
          <a:effectRef idx="2">
            <a:schemeClr val="accent5"/>
          </a:effectRef>
          <a:fontRef idx="minor">
            <a:schemeClr val="tx1"/>
          </a:fontRef>
        </p:style>
      </p:cxnSp>
      <p:sp>
        <p:nvSpPr>
          <p:cNvPr id="9" name="Rectángulo 8">
            <a:extLst>
              <a:ext uri="{FF2B5EF4-FFF2-40B4-BE49-F238E27FC236}">
                <a16:creationId xmlns:a16="http://schemas.microsoft.com/office/drawing/2014/main" id="{7BEFEDA1-18E3-43B1-ACBC-E2BD61A8372B}"/>
              </a:ext>
            </a:extLst>
          </p:cNvPr>
          <p:cNvSpPr/>
          <p:nvPr/>
        </p:nvSpPr>
        <p:spPr>
          <a:xfrm>
            <a:off x="9123285" y="5986061"/>
            <a:ext cx="2340705" cy="523220"/>
          </a:xfrm>
          <a:prstGeom prst="rect">
            <a:avLst/>
          </a:prstGeom>
        </p:spPr>
        <p:txBody>
          <a:bodyPr wrap="none">
            <a:spAutoFit/>
          </a:bodyPr>
          <a:lstStyle/>
          <a:p>
            <a:pPr lvl="0"/>
            <a:r>
              <a:rPr lang="es-CO" sz="2800" dirty="0">
                <a:solidFill>
                  <a:srgbClr val="002060"/>
                </a:solidFill>
                <a:latin typeface="Modern Love Caps" panose="04070805081001020A01" pitchFamily="82" charset="0"/>
              </a:rPr>
              <a:t>Trabajo en casa</a:t>
            </a:r>
          </a:p>
        </p:txBody>
      </p:sp>
      <p:sp>
        <p:nvSpPr>
          <p:cNvPr id="35" name="Rectángulo 34">
            <a:extLst>
              <a:ext uri="{FF2B5EF4-FFF2-40B4-BE49-F238E27FC236}">
                <a16:creationId xmlns:a16="http://schemas.microsoft.com/office/drawing/2014/main" id="{A2CD9DF9-3931-4628-99AA-17285D7B3D46}"/>
              </a:ext>
            </a:extLst>
          </p:cNvPr>
          <p:cNvSpPr/>
          <p:nvPr/>
        </p:nvSpPr>
        <p:spPr>
          <a:xfrm>
            <a:off x="7161235" y="3288039"/>
            <a:ext cx="3262085" cy="369332"/>
          </a:xfrm>
          <a:prstGeom prst="rect">
            <a:avLst/>
          </a:prstGeom>
        </p:spPr>
        <p:txBody>
          <a:bodyPr wrap="square">
            <a:spAutoFit/>
          </a:bodyPr>
          <a:lstStyle/>
          <a:p>
            <a:pPr algn="just"/>
            <a:r>
              <a:rPr lang="es-CO" dirty="0">
                <a:solidFill>
                  <a:schemeClr val="accent1">
                    <a:lumMod val="50000"/>
                  </a:schemeClr>
                </a:solidFill>
                <a:latin typeface="Arial Narrow" panose="020B0606020202030204" pitchFamily="34" charset="0"/>
              </a:rPr>
              <a:t> </a:t>
            </a:r>
            <a:endParaRPr lang="es-CO" dirty="0"/>
          </a:p>
        </p:txBody>
      </p:sp>
      <p:graphicFrame>
        <p:nvGraphicFramePr>
          <p:cNvPr id="4" name="Diagrama 3">
            <a:extLst>
              <a:ext uri="{FF2B5EF4-FFF2-40B4-BE49-F238E27FC236}">
                <a16:creationId xmlns:a16="http://schemas.microsoft.com/office/drawing/2014/main" id="{D6F38798-1269-441E-A474-F62C75C8BDDC}"/>
              </a:ext>
            </a:extLst>
          </p:cNvPr>
          <p:cNvGraphicFramePr/>
          <p:nvPr/>
        </p:nvGraphicFramePr>
        <p:xfrm>
          <a:off x="413857" y="1590944"/>
          <a:ext cx="11261308" cy="435631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Rectángulo 9">
            <a:extLst>
              <a:ext uri="{FF2B5EF4-FFF2-40B4-BE49-F238E27FC236}">
                <a16:creationId xmlns:a16="http://schemas.microsoft.com/office/drawing/2014/main" id="{68678A10-4511-4121-8583-B538208CE3A1}"/>
              </a:ext>
            </a:extLst>
          </p:cNvPr>
          <p:cNvSpPr/>
          <p:nvPr/>
        </p:nvSpPr>
        <p:spPr>
          <a:xfrm>
            <a:off x="413857" y="1220333"/>
            <a:ext cx="2454518" cy="523220"/>
          </a:xfrm>
          <a:prstGeom prst="rect">
            <a:avLst/>
          </a:prstGeom>
        </p:spPr>
        <p:txBody>
          <a:bodyPr wrap="none">
            <a:spAutoFit/>
          </a:bodyPr>
          <a:lstStyle/>
          <a:p>
            <a:pPr lvl="0"/>
            <a:r>
              <a:rPr lang="es-CO" sz="2800" dirty="0">
                <a:solidFill>
                  <a:srgbClr val="000A8B"/>
                </a:solidFill>
                <a:latin typeface="Modern Love Caps" panose="04070805081001020A01" pitchFamily="82" charset="0"/>
              </a:rPr>
              <a:t>Situación actual</a:t>
            </a:r>
          </a:p>
        </p:txBody>
      </p:sp>
      <p:pic>
        <p:nvPicPr>
          <p:cNvPr id="12" name="Imagen 11" descr="Imagen que contiene alimentos&#10;&#10;Descripción generada automáticamente">
            <a:extLst>
              <a:ext uri="{FF2B5EF4-FFF2-40B4-BE49-F238E27FC236}">
                <a16:creationId xmlns:a16="http://schemas.microsoft.com/office/drawing/2014/main" id="{127BB85B-2A4A-4FBB-9BA7-0C50FAEE6728}"/>
              </a:ext>
            </a:extLst>
          </p:cNvPr>
          <p:cNvPicPr>
            <a:picLocks noChangeAspect="1"/>
          </p:cNvPicPr>
          <p:nvPr/>
        </p:nvPicPr>
        <p:blipFill rotWithShape="1">
          <a:blip r:embed="rId9">
            <a:extLst>
              <a:ext uri="{28A0092B-C50C-407E-A947-70E740481C1C}">
                <a14:useLocalDpi xmlns:a14="http://schemas.microsoft.com/office/drawing/2010/main" val="0"/>
              </a:ext>
            </a:extLst>
          </a:blip>
          <a:srcRect b="32714"/>
          <a:stretch/>
        </p:blipFill>
        <p:spPr>
          <a:xfrm>
            <a:off x="2367231" y="-442175"/>
            <a:ext cx="4511218" cy="1707416"/>
          </a:xfrm>
          <a:prstGeom prst="rect">
            <a:avLst/>
          </a:prstGeom>
        </p:spPr>
      </p:pic>
      <p:sp>
        <p:nvSpPr>
          <p:cNvPr id="11" name="Rectángulo 10">
            <a:extLst>
              <a:ext uri="{FF2B5EF4-FFF2-40B4-BE49-F238E27FC236}">
                <a16:creationId xmlns:a16="http://schemas.microsoft.com/office/drawing/2014/main" id="{DE2C8D1E-8F82-4228-91C0-A5C703D36B0D}"/>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3" name="CuadroTexto 12">
            <a:extLst>
              <a:ext uri="{FF2B5EF4-FFF2-40B4-BE49-F238E27FC236}">
                <a16:creationId xmlns:a16="http://schemas.microsoft.com/office/drawing/2014/main" id="{28519492-D484-433F-8C8E-3FA47DE64BEB}"/>
              </a:ext>
            </a:extLst>
          </p:cNvPr>
          <p:cNvSpPr txBox="1"/>
          <p:nvPr/>
        </p:nvSpPr>
        <p:spPr>
          <a:xfrm>
            <a:off x="6178125" y="6550223"/>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Talento Humano</a:t>
            </a:r>
          </a:p>
        </p:txBody>
      </p:sp>
    </p:spTree>
    <p:extLst>
      <p:ext uri="{BB962C8B-B14F-4D97-AF65-F5344CB8AC3E}">
        <p14:creationId xmlns:p14="http://schemas.microsoft.com/office/powerpoint/2010/main" val="267645136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673" y="76812"/>
            <a:ext cx="4150360" cy="713105"/>
          </a:xfrm>
          <a:prstGeom prst="rect">
            <a:avLst/>
          </a:prstGeom>
        </p:spPr>
      </p:pic>
      <p:sp>
        <p:nvSpPr>
          <p:cNvPr id="2" name="AutoShape 3" descr="data:image/jpg;base64,%20/9j/4AAQSkZJRgABAQEAYABgAAD/2wBDAAUDBAQEAwUEBAQFBQUGBwwIBwcHBw8LCwkMEQ8SEhEPERETFhwXExQaFRERGCEYGh0dHx8fExciJCIeJBweHx7/2wBDAQUFBQcGBw4ICA4eFBEUHh4eHh4eHh4eHh4eHh4eHh4eHh4eHh4eHh4eHh4eHh4eHh4eHh4eHh4eHh4eHh4eHh7/wAARCACZAEg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ps0kcMLzSuEjRSzMTgADqTQA6ua8R+PvBXh23km1nxRpNoIzhkNyrPn02Llj+VfHvx/8Ajd4g8ca5Pofhy7n0/wAORSmGMQsVe8IOCzkc7fQdK8i/s+18smWQrIZNiM54c45z6Z9a4KuOUXaKPSpZfdXmz7kP7SHwpM5ij1i8lAON62Mm39QD+ldX4Y+K3w98RTJb6Z4osjcP92GfdA7H0AcDP4V+fUeiRbwu5PMK7hHJ1/T+dIyNYffSWCPONwPmxfiDyKwWPnfZG7y+lbRs/TvIor4n+Dfxu8QeD5IbPUZJdY0HgNbs+94V/vQseeP7h/DFfZPh/WNP17RrTWNKuEubK7iEsMi9Cp/rXfQxEay03POr4eVF67F+iiitznCvOP2k9dm0D4N67c28hjnuIxaRMDggyHb/ACzXo9fP37bepeR4J0PSFbm91MSMM9o1Jz+tY4iXLTbN8NHmqxR8eWU8VtqDzMu6K2XZGo7npXpPwl8G23j7xbPY36Mun2lkzTMnG2V/u49x1ryN2Y3YjQ5JfI5xkk8V9XfBTUfA/gXwvFY6hrscOp3n7+6nnt5Y43Y9hIyhSB9a8Pldz6HzPGPiN8PPFPg3zIb+0m1DTYzm21K3UkoP9sDkVwX9r3WATKGI4LYzuHofX8a++I9a0i90CTWIpvtOm7STIsLMGUdSBjLD3Arw74k+FvhD4rkll0PUHtNXK7vO0yxmliz6yKiFf60+XyEnc+fbDUUtrtJo02ROR5sY+6D6j0r7E/Y18RNPpOr+FZJNyWbrdWo9I5PvAf8AAgfzr4017SrnRtQls7ho5NpwJIjlJB2YfX0PIr6Q/YinM3jq8IbONJCvz3Elb4d8tWLRz4yF6Urn1/RRRXtHgBXxl+2R4kGsfExdHtZA0OhWJEhB4E0nJ/ELgV9deKdXt9A8O6jrV0QIbG2edsnGdozj8TxX5z6zqF3rFpqviC8Yvd6ncPcyMf8AabgflXDjqloKPc9DL6d5OfY9Q/Z9+Hun3XiPRfEFxHDcww2BneNmDjziflJBHFdh8QbrUfDvi3w5YapfIJ9evGa71aQytBYxEnZHHGGVABgAlgck1yf7KnjGNtVPhu8VEkjtz5Eu7767s7ce2a918Rado0KHUdVnuo7WOXz5GZy0cRHO7uUHrtwPWvOoT5L82p6mLhKpZU3Y2rASJYwrLKkzqg3OqbA3vtHTPpXjXxp1NvD3i/wv4fvtQS2s9WmT+0dYlRsWyvnb5QDBYwvAz1JOSa9k05vtcQvbPF3azqHimgjZw69uRkEVzmoWuk+OEdY720vrW1YxKXsw5jYH5gjnGRnsQwzWtOSg7tHNWhUmrQdrbnnfxN8AWOpeF9Ku9QmtL+/+1pA+oxDy/tMQ3bWY+vTJ5rH/AGIZILT4n65phZXlWzdY2B4IWTnFdl+0L4li8HfD60hjxPdSyCGAPgHhcb8AY4z2ArwX9m7xOPC3xX0XVbhj5N3cmzuD/syADP8A31is6LtW5ulzprJzw/L1sfogKKaWVVLdgM5or3j5xJs5X4xaPdeIPhf4i0exBNzc2MixAH7zAZA/HGK/On+0mg09LCSPBVDDNGwwUYHFfqFXjfxN/Zz8BeNdUm1YLd6NqM7bppbJwFkb+8yEEZ+mK48Vh3Vs0d2DxMaScZHwroGpXWjazb6jYzNFc27h0YHGfavtH4ceM7Hxf4R+2EreW3l+VfKq5ktyRgrKnUKecMMj6Vgv+yP4YtxHNJ4x1NY4/wDXGWKLay/X+H61L4Z+Afgu18V/aPA3xW1Sy1GAbmjsbuGSVUzyDjnH1zXJ9SqN3sdzx1K1kygvwXt1imt9F8daxZ6LcMWNrFcttVT/AArhguPqK9K8NWdlpOiQaF4athPb2EWzdvCxRADlpJDwO5PU+1aU/gO2W6WKSOa5Y43SMf8AWnuzYwMnvxXJfGzwZ4o1izi0e7+KWieFPDVx+7W0FoIDKB1UuZBv+nA9qiFCrJvmW39f1ua18eppJy/r5bnzN8ffFkPirxzKbW9+26fpaGJZ1GI5ZO+wf3c9D1OM1wOlPI2qaVb2wZpBdRkEDkuXFfSyfsmjUEgfS/iFaXGndQ8dmHye5BV8Gu1+G/7N2l+HfE9lqeo3Edxa6dJ50MWS8lzMOkkjYAUDsijHck1ccLUva1jN4yja/Nc9708N9gt/M+/5S7vrgZoqeivXPBCkYgAkkADqTS15L+0/47Pg/wAASWVlME1TVs28GDyiY+d/y4/GqhFzkoomclFNs8B/aS+Jt54w8WXGj6beSJoFg5iRI3IW4kH3nb154Fcl8LvFlx4T8Vafq9sxDWz4kQHiWI/eU/hWP4O8N6p4q1n+ydHgM9yIJJyDn7qKWP59B7mseHVrIqkT2wimi3KQ5wc+/uDXqTpQcPZnnRqSUuc/RrTtai1OytdSs3VrWeISIc8FSM9a+Qf2jPHg8V+NZhbvmwsAbe1TPDHPzP8Aiaj8H/GK40T4S6l4W3O2oOdlhMDwkT/f57Y7fWvJLm6jDGSeZcnnk5Nc1LCvm9/ZHRVxC5fd3PVP2Z/FmpeH/ihpenxXcq6dqcv2e5gLHYSQdrY9QR196+5K/N/wBfeR4w0K+Xcqx6hCwJ643iv0fRgyhh0IyKMalzJoMI3ytC0UUVxHWNkdY0aSRgqKCzMTgADqa+CPjx42fxx8Q73UUkY6fbE21kvYRqfvf8COTX29490y+1rwZrGk6bcfZry6tJIoZPRiOB+PT8a/Pnw4reGfiBp8viKyE0Gm36/brR8jO1uRjvjr74rtwaWsupx4pvSPQ+tf2U/h03hXws3iLVbcpq+rKGCsPmhg6qvsT1NeHftb6Xotn8XJItP0uytS1pHJOIYVXfI3JYgDk+9faWn31ne6XBqFpNG1nNEJY5ARt2EZB/Kvgz46eI7fxV8U9a1a0fzLXzBBA/8AeSMbQf0p4ZupVcmKulCmoo4IwwiRFESAEHtXUfCfTtJuvib4dtdS0+1ubSa+WOWKaMMjhgRyD15Irmm/1yfQ1f0O/bStcsNUQEtZ3Mc4A77WBx+ldzjdNHHF2aLOuW/9k+L7y2VfL+x6iygAY2hZOP5V+iuizC40iznU5ElujZ+qivz/APjZPZ3HxK1e901vNtNRK3sDJ0CyqG/Q5r7h+EeqRa18NfD+owtuWSxjB9mAwR+lcWL1hFnZhdJSR1VFFFcB2hXzd+1n8LWvIn8eaDbbriJQNThReXQdJQPUd/bmvf8AVNf0TS7uK11LV7GxnlXdElxOsZce24jNXEa3vLUlWiuIJFIJUhlYHr7EVpTnKnJSRnUgqi5WfDeh/FfxPp3wevfBlrHMbcy+Wl+M/uIW6xZ7E8456ZrzQdK++PEPgzwvb6OdBh0Kyj0qcEyWyxAIzZznjv718zfGP4W6domotN4Zu40jWLzZ7C4nAkjX+9GWOXX25Iroo5hS9o4NWMauBqezU07nka2txJC93HC7W8BCyyAfKhb7oJ98GmV1ml65e6b4N1Hwqtnp8trqsqyTTPGxmRl+7tbOAPwp/wAN/Al94z8W2eg20xjEp3TzKm7yYx1autYmnrdnK8PPSyORLFgASTgYGT0FfZP7G+pm9+FDWLHLWF7JGOein5h/OvNfj98GNB8B/Dq01bQ2vLi5huwl5cTyZLqwwOBwoBHYd62/2G9Q+TxNpRbo8NwB9QV/pWdeUalFyiaUYunVSZ9NUUUV5h6B5L4z+CGm+NfHdz4i8Ua9qN5aMiLbafF+7SAKP72Tn8AD9a6/w54Us/BekLp/ha38iyQlmgJLZJ6nJ5Jrq6KJtzVmxU1GDukc9dahBfQCKdPJkU5B6j/61eC/tX6OsNvoerhowSzwY3jLDqCB3FfRmpaXDdZdf3cv94Dr9a8h+OHwz1fxZYW0mmqG1Cy3CJGfCSoeSM9jXIoyjUTlr5nW5RlTaj9x8tW1ndajeW1jZRGa5nmSOJAfvMTgD9a+0Pgp8N7XwDoJ84pPrF2AbycdB6Iv+yP1r5z8H/Dbx3Y+NtKkuvDs9utvexSSPJIgUKGGTkH0r7OFdSaZy2a3Ob+JfhePxl4I1Pw48qwm7i2xysu4RsCCGx+FeYfAn4axfDbxBf3134ha7eeAQNGLbYmQ2c9Sa9zrNvtHtriQzLmObOdw5BPuKVSpWUeWmyqcKLleoixa6hZ3TmOCcM3pgj+dFVp9MWaCM/u4blCCJIlxRWanUW8bmjhTe0rGnRRRWxiFFFFAHMeIEePUWf8AvAMprorOTzbSKT+8oNUtftfPs/MUZeLn8O9TaK27TIP93Fc1OLjVku501Jc1KL7Fyiiiuk5gooooAKKKKACiiigCK8jkktJo4XEcjoyoxXIUkcHHevG/CfxU1ayvI/DuteEddm1KK8a1uWs7JmhGGwJVbptPUjtXtJqNfvn60JRvdoT5raMkHQUUUUDCiiigD//Z"/>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 name="AutoShape 2" descr="data:image/jpg;base64,%20/9j/4AAQSkZJRgABAQEAYABgAAD/2wBDAAUDBAQEAwUEBAQFBQUGBwwIBwcHBw8LCwkMEQ8SEhEPERETFhwXExQaFRERGCEYGh0dHx8fExciJCIeJBweHx7/2wBDAQUFBQcGBw4ICA4eFBEUHh4eHh4eHh4eHh4eHh4eHh4eHh4eHh4eHh4eHh4eHh4eHh4eHh4eHh4eHh4eHh4eHh7/wAARCACZAF0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ooAKKK81/aD+LWlfCbwkmpXUH23UrxzFYWYbb5rgZLMeyjufoO9AHoGrXg0/Sru/MMs4toXlMcS5d9oJwo7k4ryPxB+018IdJsvPj8RNqMxXIt7SBnkz6HjCn618X+Ovjr8TvGl3I194murG2Yki109jbxoPTK/MfqTXnLyPJKzvvkdjlnY5LHuST1pXHY+tPFX7Z1+8zp4X8GwpDn5ZdQuDuI9dqDH61iWP7ZPjiOcNd+F9DuI+6pLIh/PmvmWTdwVbFMMiKCGbjuaAP0b+Af7QHhv4p3L6O1rJo2vxxmQWczhlmUdTGw+9juOor2WvyT8H+KNR8J+K9M8TaLIgvdPnWaHzASpI6ggEZBGQR6GvtT4E/tUad4t1i28O+NNPh0XULlhHbXcTk20rnorZ5Qntnj3pgfTFFFFAgooooAK+Lv+CkUbf234Kk/g+z3i4z33RV9omvzv8A23PGt54m+Lj6FcLarB4dRrZPs7swLuQzFiQOcBBgcDB5oA8LibB9ac0zEgLj2rT8I+HdT8UatHpulwl3eSNJHxxGruqAn8WFfUOh/Dj9nvS7yHw1q+tadda2VEUoluzkv6EghVbPasKlZQdrXZ0U6Dmua9l5nybElxdSGO1ikndEZyEXJwBkt9AK+u/gt+zr4Vk8CWuoeNbJr7U9QjE3l+YVFsjD5VGO+DkmvVPD/wAJvAegaXe2GkaDb263sLQzSHLOUYYI3HnFZmq/Gr4b+HtQ/sGbWJrme0AhnNnbPPHCVGCGZQQK5J151dIo6qdGFJXk7s+Yv2h/gi3w1ktta0i8kvdDuZvKIkX57Zjyqk9x2zXkDS7ZOCQcZHPftX2N+1t4t0HVfgVb3Oj6hbX8OqXsa20kTbg235m+hAHPpXxqwyVA5IXmunDylKHvHNiYRjJcvU/WnwBcfavAugXIuDc+bptu/nFsmQmNfmJ75rbr5t/4J/65Lqnwx1HT7i8vriXS7sQok0u6OOJl3IEGMr/ECMnoMYr6SrpOYKKKKAA18KfttfB/WdM8aXXj7QtLuLvRb+PztRlhBc204PzM4HRCNvPqDX3XXPfEfTdX1jwPrGk6FLaRX95aSQRtdKTGNylTkD2PFAHyD+y98L7/AEe7XVtaurVrXX9LZfs0MuJ4Aw3I5PYkZII6HFdl43sfCWleM/DHwbs/BugR6PqsP+mahfAiQEoW+SQDO/A+8TyxrJ+C97rHhj4qWnwp8WW27WdFtmEF7Ex8qe3MWVHPXGQM+1e4+IfDnh7Xbu0fWtPtbuaAhoDKOflOR9cZ/WvPw1VQqT+sI9LE03KnD6u9PP8AEdo2jrB4MtdBmv7q7jWxFqbottmkTbtDZ7NjHPrXk/xh12y+BngnRNJ8C+HNLiN6x8+5u4vNCR7guW6F3YnJJOOK9og8xbmfzFIViNrZG3AHA+vJrN8XeHdC8WaYNJ1y0S6SLLJgjcit1BB6gkfmKMJUpRqfvdv1JxUKrh+63PD/ANp/wj4a0L4X61rGj29kb+5MfnTWpxbgv5fmNEmcIXBXJHJr5N8LaVLr3iHTtGt7i3t5b+5jtEmnbbHGzsFDMewGea+1firpHhLw5oGl6XdafB/YekxvdSRTOxjAHQsMjeS2MA8e2BXn/wCyz8GdR8W+Pl+KGr6Vb6f4Va7nuLKwlTJnzuCgIRgRjd1/2eKvD1YzqTjHZMnFUpQp05T3aPpf9nj4X2nwq8BJoiXEd5qNxIbi/u0BCyyEYAXPO0DAH4nvXo5OKSGNIYkijUKiKFUDsB0FJIu49SK7ThH0UUUAFFMuJoreF5p5UiiQbmd2wqj1JNcHr/xm+GGiO0d94y0vzV6xwy+Y4/Bc01FvZCbS3Nfxp4SstYnh1q1srVdfsh/ol2yAPt/ijLddrDI9s5rltYsbfxNoN5pd0stpOyNE+CVltpMcMCOQQeQR1rJk/aZ+FP2hYLfU765ZjgeXZPyfxFSaZ4uPxC1S9u/DWn/YjpyKBczt81zk8IUHbAJyeRXLisHNp1EjsweMjFqF+uj7f8A810/VPjz4esjoMmhaVrMkOYra/mhaQuo4DEg4P44PrXoHw/0i48K+GheeJbr7X4gv5GmvZFOd0jHiJAOMKMAAD1rZXVNbYGH+xMXHTPnDZn+dcF8QviJ4h+GOvCS+8G2+s3bQiWO5kvCgVD2iTacY6E9c+1cNClPEy5Y9D1sZjIUoXlFK/br/AJI7C3+EkPibxrB4q8boLyzitsW2jyH90ku/IeRejkKBgHgZr12CGOCFIYY0iijUKiIoCqB0AA6CvlOy/bCXI+2eBnUcZ8m9DfzAr0D4dftMeB/FuuWmiT2uoaPfXkiwwC5UNG0jHAXcpIBJ45r2YYSVKHKkfO1MXGtPmbPcKKKKkYUUVV1a/tdL0y61K+lEVraxNNM56KijJP5CgD5y/bl8ff2b4ctPAenz4utUxPfbTytup+VT/vMPyU18bqAowFAHsK6X4oeLbrxx491bxPdFsXk5MCMf9XCOI1/BcfiTXL3BkRA+whGyA2OMjt+terSh7OFjzKk/aSudN4BtRNrHnMMiFc/jX0l+zJqstn40lst/yXtqzbD0Lqdw/TdXzN4S1iDSjMZo3fzQMba9w+CF3JH8QtAm27DJOF29wrKRzRUV0yqTs0dt+0d8QPid4d+Lvgez8LWNvDp11Pst0aRcajO3ytHJ3VQGGPc57Vp/tTwTXMOg6hcxrHJiSCREOQpwrcH65/KvLf20/Ez2Pxp8ExQud2jRJf4B6MZgQfyjr2D9p+SOXwvo80bBlkuy6EDqpjJB/lXPGNuV2Our8J8ZeKrD7Bq8iqu2OT51HYeo/wA+tU9HvH0/V7O/RijW1xHKCOo2sD/Suh8TTw6pdxQ3Dx2zQSMsjE87eOR657Vy8yBHKhg3uK7Fsee9Gfqrp9wl5Y293H9yeJZF+jDI/nUx61x/wR1M6x8IvCuoM25n0uBXPqyKEb9VNdga8dqzseqndXFr54/bh8bHRPAVt4Rs5tt5rrnz9p5W2Qgt/wB9NtX6Zr2vxHrn9mMNkYcLgyfSvhD9qbxUfFnxcuryKaCWytraK3tDDLvGwAk59G3FsjtWmGtOpbsTiYyhS5u55aqs7hUUszEBQOpPpX0h8a/hKPCn7LPh+6e3C6rp16l5qTY5BuAEZT/uny1/A1zP7IPw9bxj8Rk1q+g36RoRW4l3D5ZJv+WafmNx9l96+o/2qpraH9n/AMWm6VWVrQIgP/PRnUIf++iK6q1X31FHJRp+65M/Pzw9Gk2p2qSfc3An8K91+Gk32fx7pEo4IvkUceuB/WvALGVoXimXqhBr334N41Lxr4fkjOR9pR3+ijJP5VvLYzp7nnf7YepG/wD2hNaTfuWzit7VT6YjDH9XNe7/ABI1n+2vg98Ob0PuNzYK7f7yxoh/UGvl/wCP939t+N/jG47f2pKg+i/KP5V6vouufbPgP4OjkbLac99A3PTEgYfo4qEvdidlX4DzXx2sX9uFowATGN2PXJ/pWDVnVbpry/luCeC3H0qtWyPOe59+fscagb74DaRGTn7HPcW/5SFv/Zq9irwT9hdifg1OvmK2NVm+UHlflTrXvdeVVXvs9Ok/cR4X4s+JWj2lnrOsXkmLTTdUmsLxEG942WUxglepBwD9D7V8ieI7ePxx8VLuDwZYyyrqt4PskOzaWLAbmI7DOSSe3NfVPxl/Zri8Y+Kb3xD4f8QHSJNQcSX1rKhaGSQD74wep9x1+tdd8CvgjoHwxR77zjqmuzJskvZEwI17rGv8IPc9TVUVTo3mndsqvUqV4xptJJHTfBrwJY/DvwHY+HbXbJOo828nA/107D5m+nYewFeSft8a/wDYfhhpugRviTVdQUuPWOIbz/49sr6Nr4Y/by1/+0fixY6HG+YtI05dwz0klbcf/HQlFK8ql2RVtGFkeCw/6sV77+x6sl74vut6lo9Pti4b0LnaB+W6vnpJGTp0r2f9nT4r+E/h3p+pW+uWWpSXd7OrGeCNWVUUYAxnOck13TmlHU5KUG5nmn7Quj3Og/GjxNa3UTIs9411CSPvxyfMCPzI+oNTaXcajZfDS0imV44dRvJpbfPG6NQqsw9iwx+Br3D4r+MfgP8AFK3spta1DVrK8s3Gy5isXEhjzlozxyD+hrzn47eK/CPiDVtFtvBO9dH0vTxaxoYTGEweBg9fc1FOom+W50Vm+Q47wxYHVPEul6YF3G7vIoceu5wP61r/ABM8NHwx8TNc8M8Qx2moPFC0hwBExzGxPptZTS/BfbJ8X/CIcAodbswQfTzlr6Q/bR+FWo6pfW/xA8P2Et4yRCDVIIVy5RfuygDrgZU/hVyqcs0u5yxp3g32Ot/Zf8P6Z4K8PuNM1iXVIdSZJbmcH9wXGRmIdcdsnrgele8ivnX4PeN9O8Uxro3hzT7u3GnW0KSRTwGMKSNu0Dv905PTGK+hLONobSGJmZ2RFUsepIHWvIjKbk+fc9qtTpwjF09iaiiirOcD0r54+PH7OOmeM9e1HxlaeJZNLvZkElyLld8GEXGcjlRge9fQ9eH/ALZ/jYeFfhLLpNvN5d/r8n2KMg8rD1mb/vn5fqwqozcXdEyipKzPgSdoUmkSKUTIrEK4BAcA8EZ7HrV/wb4c1bxd4ms/D+iWr3N/eSbY0XoPVieygck9qxzjJ2jA7D0Ffen7G/wnXwZ4QXxVrVsBr+sRBlV1+a1tzyqexb7x/AdqqdSU9xQpqGx8q/H34W3nwo1vS9HutTTUFvrL7QJI02gOGw647gHGD71yvw88Man4x8V2fhvSBF9svpNkRlbaoIUscn0wpr3X/goPeJN8TdAsVI3W2ks7D/flOP8A0Cuc/Yjsftnxz0+QruW1tric+2I9oP5vUwm4O6KlFSVmd/8ADX9lfxhp3izTNW1zXNLtrayuorhktyzyPsYNgcYHTrmvsOgUU51JT3JhBQ2K8FlZwTvPDawRSv8AfdIwGb6kcmrFFFQWFFFFAAa/Pb9snxw3ir4yXNjazbrDQE+ww4OQZc5lb/vrC/8AAa+3fjB4th8D/DXXPE8pG+ztWMKn+OVvljX8WIr8wIIr/WNVSKNZLvUL6fAA5aWV2/UkmgaPYP2Rfhj/AMLA+IiahqVvv0HRStxdbh8s0mf3cX4kZPsPev0KHT0rhPgR8P7X4b/DjT/D0aob0r59/Mv/AC1uGA3HPoOFHsK7tjgZoEfnd+2Xq39qftAa2qtuSxht7RT/ALqBiP8Avp2ruf8AgntYmb4h+IdRK5FtpQiBx3klU/yjNeE/FbVDrXxO8UaqTn7TqtwwP+yHKj9AK+oP+CdtiF0bxdqZXmS5t4AfUKrt/wCzUDPq+iiigQUUUUAecfHr4j3Pw58N295YaPLqV5dymKIAHy4sDJZ8c+mB3NfMOo/tBfF6/uma0mW1QniOKwzgfU5r6y+L3/Isf9tBXjlj/wAfsf4V6GGpQlT5mjz8RXlGpynj/jTxD8XPihocfh/VLS9u7ETrNsW2EZZlzjcR1HNel/spfAiXRfED+LPGOl3EF9YOraZG/CZKsGcg9SOMfnX0H4E/49R/uV1Fc9acdUonTSjKybYUjjcpU9CMUtFc5ufnH8SvhH4j0XxhrKQ6LqD6eLyU28pUktGWJBJ71r/Dr4jeNPhf4fuNF8O2f2eO4uPtEhu7Qu27AB547AfnX3vrn/IOk/z2r598c/8AIQl/Gu/Dxp1NOU4sROdNXuch4N/aj8WQ30cXiLQ4NQtywDfZomjlx7dQT7HH1r630y8i1DTba/gDiK5iWVA64YBgCMjsea+UNB/5CsX+9/WvrDT/APjwt/8Arkv8qnF0Y07WHha8qrdyeiiiuI7D/9k="/>
          <p:cNvSpPr>
            <a:spLocks noChangeAspect="1" noChangeArrowheads="1"/>
          </p:cNvSpPr>
          <p:nvPr/>
        </p:nvSpPr>
        <p:spPr bwMode="auto">
          <a:xfrm>
            <a:off x="2190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cxnSp>
        <p:nvCxnSpPr>
          <p:cNvPr id="12" name="Conector recto de flecha 11">
            <a:extLst>
              <a:ext uri="{FF2B5EF4-FFF2-40B4-BE49-F238E27FC236}">
                <a16:creationId xmlns:a16="http://schemas.microsoft.com/office/drawing/2014/main" id="{DF6AD8E8-2791-4A31-8680-2DFE0C2B02ED}"/>
              </a:ext>
            </a:extLst>
          </p:cNvPr>
          <p:cNvCxnSpPr>
            <a:cxnSpLocks/>
          </p:cNvCxnSpPr>
          <p:nvPr/>
        </p:nvCxnSpPr>
        <p:spPr>
          <a:xfrm>
            <a:off x="304800" y="1267617"/>
            <a:ext cx="11364286" cy="490"/>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sp>
        <p:nvSpPr>
          <p:cNvPr id="15" name="CuadroTexto 14">
            <a:extLst>
              <a:ext uri="{FF2B5EF4-FFF2-40B4-BE49-F238E27FC236}">
                <a16:creationId xmlns:a16="http://schemas.microsoft.com/office/drawing/2014/main" id="{154FF9E7-3687-4E79-8882-3C6DADA55A76}"/>
              </a:ext>
            </a:extLst>
          </p:cNvPr>
          <p:cNvSpPr txBox="1"/>
          <p:nvPr/>
        </p:nvSpPr>
        <p:spPr>
          <a:xfrm>
            <a:off x="219075" y="1450434"/>
            <a:ext cx="2169795" cy="923330"/>
          </a:xfrm>
          <a:prstGeom prst="rect">
            <a:avLst/>
          </a:prstGeom>
          <a:noFill/>
        </p:spPr>
        <p:txBody>
          <a:bodyPr wrap="square" rtlCol="0">
            <a:spAutoFit/>
          </a:bodyPr>
          <a:lstStyle/>
          <a:p>
            <a:pPr algn="ctr"/>
            <a:r>
              <a:rPr lang="es-ES" dirty="0">
                <a:solidFill>
                  <a:srgbClr val="000A8B"/>
                </a:solidFill>
                <a:latin typeface="Modern Love Caps" panose="04070805081001020A01" pitchFamily="82" charset="0"/>
              </a:rPr>
              <a:t>COMPORTAMIENTO DE AUTORIZACIONES DE CIRCULACIÓN</a:t>
            </a:r>
            <a:endParaRPr lang="es-CO" dirty="0">
              <a:solidFill>
                <a:srgbClr val="000A8B"/>
              </a:solidFill>
              <a:latin typeface="Modern Love Caps" panose="04070805081001020A01" pitchFamily="82" charset="0"/>
            </a:endParaRPr>
          </a:p>
        </p:txBody>
      </p:sp>
      <p:graphicFrame>
        <p:nvGraphicFramePr>
          <p:cNvPr id="8" name="Tabla 7">
            <a:extLst>
              <a:ext uri="{FF2B5EF4-FFF2-40B4-BE49-F238E27FC236}">
                <a16:creationId xmlns:a16="http://schemas.microsoft.com/office/drawing/2014/main" id="{6BB0BC50-9F19-4E08-BB71-9E9A8EE61FFD}"/>
              </a:ext>
            </a:extLst>
          </p:cNvPr>
          <p:cNvGraphicFramePr>
            <a:graphicFrameLocks noGrp="1"/>
          </p:cNvGraphicFramePr>
          <p:nvPr/>
        </p:nvGraphicFramePr>
        <p:xfrm>
          <a:off x="2589840" y="1448717"/>
          <a:ext cx="9148770" cy="4768901"/>
        </p:xfrm>
        <a:graphic>
          <a:graphicData uri="http://schemas.openxmlformats.org/drawingml/2006/table">
            <a:tbl>
              <a:tblPr>
                <a:tableStyleId>{BDBED569-4797-4DF1-A0F4-6AAB3CD982D8}</a:tableStyleId>
              </a:tblPr>
              <a:tblGrid>
                <a:gridCol w="1340441">
                  <a:extLst>
                    <a:ext uri="{9D8B030D-6E8A-4147-A177-3AD203B41FA5}">
                      <a16:colId xmlns:a16="http://schemas.microsoft.com/office/drawing/2014/main" val="2544534165"/>
                    </a:ext>
                  </a:extLst>
                </a:gridCol>
                <a:gridCol w="1169321">
                  <a:extLst>
                    <a:ext uri="{9D8B030D-6E8A-4147-A177-3AD203B41FA5}">
                      <a16:colId xmlns:a16="http://schemas.microsoft.com/office/drawing/2014/main" val="3868512383"/>
                    </a:ext>
                  </a:extLst>
                </a:gridCol>
                <a:gridCol w="1277308">
                  <a:extLst>
                    <a:ext uri="{9D8B030D-6E8A-4147-A177-3AD203B41FA5}">
                      <a16:colId xmlns:a16="http://schemas.microsoft.com/office/drawing/2014/main" val="3945580880"/>
                    </a:ext>
                  </a:extLst>
                </a:gridCol>
                <a:gridCol w="1232453">
                  <a:extLst>
                    <a:ext uri="{9D8B030D-6E8A-4147-A177-3AD203B41FA5}">
                      <a16:colId xmlns:a16="http://schemas.microsoft.com/office/drawing/2014/main" val="2802050371"/>
                    </a:ext>
                  </a:extLst>
                </a:gridCol>
                <a:gridCol w="1587614">
                  <a:extLst>
                    <a:ext uri="{9D8B030D-6E8A-4147-A177-3AD203B41FA5}">
                      <a16:colId xmlns:a16="http://schemas.microsoft.com/office/drawing/2014/main" val="2718750073"/>
                    </a:ext>
                  </a:extLst>
                </a:gridCol>
                <a:gridCol w="925316">
                  <a:extLst>
                    <a:ext uri="{9D8B030D-6E8A-4147-A177-3AD203B41FA5}">
                      <a16:colId xmlns:a16="http://schemas.microsoft.com/office/drawing/2014/main" val="3123800519"/>
                    </a:ext>
                  </a:extLst>
                </a:gridCol>
                <a:gridCol w="925316">
                  <a:extLst>
                    <a:ext uri="{9D8B030D-6E8A-4147-A177-3AD203B41FA5}">
                      <a16:colId xmlns:a16="http://schemas.microsoft.com/office/drawing/2014/main" val="3437174295"/>
                    </a:ext>
                  </a:extLst>
                </a:gridCol>
                <a:gridCol w="691001">
                  <a:extLst>
                    <a:ext uri="{9D8B030D-6E8A-4147-A177-3AD203B41FA5}">
                      <a16:colId xmlns:a16="http://schemas.microsoft.com/office/drawing/2014/main" val="3098454849"/>
                    </a:ext>
                  </a:extLst>
                </a:gridCol>
              </a:tblGrid>
              <a:tr h="250428">
                <a:tc>
                  <a:txBody>
                    <a:bodyPr/>
                    <a:lstStyle/>
                    <a:p>
                      <a:pPr algn="ctr" fontAlgn="ctr"/>
                      <a:r>
                        <a:rPr lang="es-CO" sz="1200" b="1" u="none" strike="noStrike" dirty="0">
                          <a:solidFill>
                            <a:schemeClr val="bg1"/>
                          </a:solidFill>
                          <a:effectLst/>
                        </a:rPr>
                        <a:t>MACROPROCESO</a:t>
                      </a:r>
                      <a:endParaRPr lang="es-CO" sz="1200" b="1" i="0" u="none" strike="noStrike" dirty="0">
                        <a:solidFill>
                          <a:schemeClr val="bg1"/>
                        </a:solidFill>
                        <a:effectLst/>
                        <a:latin typeface="Calibri" panose="020F0502020204030204" pitchFamily="34" charset="0"/>
                      </a:endParaRPr>
                    </a:p>
                  </a:txBody>
                  <a:tcPr marL="6418" marR="6418" marT="6418" marB="0" anchor="ctr">
                    <a:solidFill>
                      <a:srgbClr val="000A8B"/>
                    </a:solidFill>
                  </a:tcPr>
                </a:tc>
                <a:tc>
                  <a:txBody>
                    <a:bodyPr/>
                    <a:lstStyle/>
                    <a:p>
                      <a:pPr algn="ctr" fontAlgn="ctr"/>
                      <a:r>
                        <a:rPr lang="es-CO" sz="1200" b="1" u="none" strike="noStrike" dirty="0">
                          <a:solidFill>
                            <a:schemeClr val="bg1"/>
                          </a:solidFill>
                          <a:effectLst/>
                        </a:rPr>
                        <a:t>PROCESO</a:t>
                      </a:r>
                      <a:endParaRPr lang="es-CO" sz="1200" b="1" i="0" u="none" strike="noStrike" dirty="0">
                        <a:solidFill>
                          <a:schemeClr val="bg1"/>
                        </a:solidFill>
                        <a:effectLst/>
                        <a:latin typeface="Calibri" panose="020F0502020204030204" pitchFamily="34" charset="0"/>
                      </a:endParaRPr>
                    </a:p>
                  </a:txBody>
                  <a:tcPr marL="6418" marR="6418" marT="6418" marB="0" anchor="ctr">
                    <a:solidFill>
                      <a:srgbClr val="000A8B"/>
                    </a:solidFill>
                  </a:tcPr>
                </a:tc>
                <a:tc>
                  <a:txBody>
                    <a:bodyPr/>
                    <a:lstStyle/>
                    <a:p>
                      <a:pPr algn="ctr" fontAlgn="ctr"/>
                      <a:r>
                        <a:rPr lang="es-CO" sz="1200" b="1" u="none" strike="noStrike" dirty="0">
                          <a:solidFill>
                            <a:schemeClr val="bg1"/>
                          </a:solidFill>
                          <a:effectLst/>
                        </a:rPr>
                        <a:t>PROCEDIMIENTO</a:t>
                      </a:r>
                      <a:endParaRPr lang="es-CO" sz="1200" b="1" i="0" u="none" strike="noStrike" dirty="0">
                        <a:solidFill>
                          <a:schemeClr val="bg1"/>
                        </a:solidFill>
                        <a:effectLst/>
                        <a:latin typeface="Calibri" panose="020F0502020204030204" pitchFamily="34" charset="0"/>
                      </a:endParaRPr>
                    </a:p>
                  </a:txBody>
                  <a:tcPr marL="6418" marR="6418" marT="6418" marB="0" anchor="ctr">
                    <a:solidFill>
                      <a:srgbClr val="000A8B"/>
                    </a:solidFill>
                  </a:tcPr>
                </a:tc>
                <a:tc>
                  <a:txBody>
                    <a:bodyPr/>
                    <a:lstStyle/>
                    <a:p>
                      <a:pPr algn="ctr" fontAlgn="ctr"/>
                      <a:r>
                        <a:rPr lang="es-CO" sz="1200" b="1" u="none" strike="noStrike" dirty="0">
                          <a:solidFill>
                            <a:schemeClr val="bg1"/>
                          </a:solidFill>
                          <a:effectLst/>
                        </a:rPr>
                        <a:t>ACTIVIDAD</a:t>
                      </a:r>
                      <a:endParaRPr lang="es-CO" sz="1200" b="1" i="0" u="none" strike="noStrike" dirty="0">
                        <a:solidFill>
                          <a:schemeClr val="bg1"/>
                        </a:solidFill>
                        <a:effectLst/>
                        <a:latin typeface="Calibri" panose="020F0502020204030204" pitchFamily="34" charset="0"/>
                      </a:endParaRPr>
                    </a:p>
                  </a:txBody>
                  <a:tcPr marL="6418" marR="6418" marT="6418" marB="0" anchor="ctr">
                    <a:solidFill>
                      <a:srgbClr val="000A8B"/>
                    </a:solidFill>
                  </a:tcPr>
                </a:tc>
                <a:tc>
                  <a:txBody>
                    <a:bodyPr/>
                    <a:lstStyle/>
                    <a:p>
                      <a:pPr algn="ctr" fontAlgn="ctr"/>
                      <a:r>
                        <a:rPr lang="es-CO" sz="1200" b="1" u="none" strike="noStrike" dirty="0">
                          <a:solidFill>
                            <a:schemeClr val="bg1"/>
                          </a:solidFill>
                          <a:effectLst/>
                        </a:rPr>
                        <a:t>AREA</a:t>
                      </a:r>
                      <a:endParaRPr lang="es-CO" sz="1200" b="1" i="0" u="none" strike="noStrike" dirty="0">
                        <a:solidFill>
                          <a:schemeClr val="bg1"/>
                        </a:solidFill>
                        <a:effectLst/>
                        <a:latin typeface="Calibri" panose="020F0502020204030204" pitchFamily="34" charset="0"/>
                      </a:endParaRPr>
                    </a:p>
                  </a:txBody>
                  <a:tcPr marL="6418" marR="6418" marT="6418" marB="0" anchor="ctr">
                    <a:solidFill>
                      <a:srgbClr val="000A8B"/>
                    </a:solidFill>
                  </a:tcPr>
                </a:tc>
                <a:tc>
                  <a:txBody>
                    <a:bodyPr/>
                    <a:lstStyle/>
                    <a:p>
                      <a:pPr algn="ctr" fontAlgn="ctr"/>
                      <a:r>
                        <a:rPr lang="es-CO" sz="1200" b="1" u="none" strike="noStrike" dirty="0">
                          <a:solidFill>
                            <a:schemeClr val="bg1"/>
                          </a:solidFill>
                          <a:effectLst/>
                        </a:rPr>
                        <a:t>NIVEL</a:t>
                      </a:r>
                      <a:endParaRPr lang="es-CO" sz="1200" b="1" i="0" u="none" strike="noStrike" dirty="0">
                        <a:solidFill>
                          <a:schemeClr val="bg1"/>
                        </a:solidFill>
                        <a:effectLst/>
                        <a:latin typeface="Calibri" panose="020F0502020204030204" pitchFamily="34" charset="0"/>
                      </a:endParaRPr>
                    </a:p>
                  </a:txBody>
                  <a:tcPr marL="6418" marR="6418" marT="6418" marB="0" anchor="ctr">
                    <a:solidFill>
                      <a:srgbClr val="000A8B"/>
                    </a:solidFill>
                  </a:tcPr>
                </a:tc>
                <a:tc>
                  <a:txBody>
                    <a:bodyPr/>
                    <a:lstStyle/>
                    <a:p>
                      <a:pPr algn="ctr" fontAlgn="ctr"/>
                      <a:r>
                        <a:rPr lang="es-CO" sz="1200" b="1" u="none" strike="noStrike" dirty="0">
                          <a:solidFill>
                            <a:schemeClr val="bg1"/>
                          </a:solidFill>
                          <a:effectLst/>
                        </a:rPr>
                        <a:t> No. personas </a:t>
                      </a:r>
                      <a:endParaRPr lang="es-CO" sz="1200" b="1" i="0" u="none" strike="noStrike" dirty="0">
                        <a:solidFill>
                          <a:schemeClr val="bg1"/>
                        </a:solidFill>
                        <a:effectLst/>
                        <a:latin typeface="Calibri" panose="020F0502020204030204" pitchFamily="34" charset="0"/>
                      </a:endParaRPr>
                    </a:p>
                  </a:txBody>
                  <a:tcPr marL="6418" marR="6418" marT="6418" marB="0" anchor="ctr">
                    <a:solidFill>
                      <a:srgbClr val="000A8B"/>
                    </a:solidFill>
                  </a:tcPr>
                </a:tc>
                <a:tc>
                  <a:txBody>
                    <a:bodyPr/>
                    <a:lstStyle/>
                    <a:p>
                      <a:pPr algn="ctr" fontAlgn="ctr"/>
                      <a:r>
                        <a:rPr lang="es-CO" sz="1200" b="1" u="none" strike="noStrike" dirty="0">
                          <a:solidFill>
                            <a:schemeClr val="bg1"/>
                          </a:solidFill>
                          <a:effectLst/>
                        </a:rPr>
                        <a:t> No. días </a:t>
                      </a:r>
                      <a:endParaRPr lang="es-CO" sz="1200" b="1" i="0" u="none" strike="noStrike" dirty="0">
                        <a:solidFill>
                          <a:schemeClr val="bg1"/>
                        </a:solidFill>
                        <a:effectLst/>
                        <a:latin typeface="Calibri" panose="020F0502020204030204" pitchFamily="34" charset="0"/>
                      </a:endParaRPr>
                    </a:p>
                  </a:txBody>
                  <a:tcPr marL="6418" marR="6418" marT="6418" marB="0" anchor="ctr">
                    <a:solidFill>
                      <a:schemeClr val="accent1">
                        <a:lumMod val="60000"/>
                        <a:lumOff val="40000"/>
                      </a:schemeClr>
                    </a:solidFill>
                  </a:tcPr>
                </a:tc>
                <a:extLst>
                  <a:ext uri="{0D108BD9-81ED-4DB2-BD59-A6C34878D82A}">
                    <a16:rowId xmlns:a16="http://schemas.microsoft.com/office/drawing/2014/main" val="71856331"/>
                  </a:ext>
                </a:extLst>
              </a:tr>
              <a:tr h="326168">
                <a:tc>
                  <a:txBody>
                    <a:bodyPr/>
                    <a:lstStyle/>
                    <a:p>
                      <a:pPr algn="ctr" fontAlgn="ctr"/>
                      <a:r>
                        <a:rPr lang="es-CO" sz="1200" b="1" u="none" strike="noStrike" dirty="0">
                          <a:effectLst/>
                        </a:rPr>
                        <a:t>Recepción Registro</a:t>
                      </a:r>
                      <a:endParaRPr lang="es-CO" sz="1200" b="1" i="0" u="none" strike="noStrike" dirty="0">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100" u="none" strike="noStrike" dirty="0">
                          <a:effectLst/>
                        </a:rPr>
                        <a:t>Ingreso de activos</a:t>
                      </a:r>
                      <a:endParaRPr lang="es-CO" sz="1100" b="0" i="0" u="none" strike="noStrike" dirty="0">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100" u="none" strike="noStrike" dirty="0">
                          <a:effectLst/>
                        </a:rPr>
                        <a:t>recepción de activo en sitio</a:t>
                      </a:r>
                      <a:endParaRPr lang="es-CO" sz="1100" b="0" i="0" u="none" strike="noStrike" dirty="0">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100" u="none" strike="noStrike" dirty="0">
                          <a:effectLst/>
                        </a:rPr>
                        <a:t>Recibir inmueble</a:t>
                      </a:r>
                      <a:endParaRPr lang="es-CO" sz="1100" b="0" i="0" u="none" strike="noStrike" dirty="0">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050" u="none" strike="noStrike" dirty="0">
                          <a:effectLst/>
                        </a:rPr>
                        <a:t>Regional centro oriente</a:t>
                      </a:r>
                      <a:endParaRPr lang="es-CO" sz="1050" b="0" i="0" u="none" strike="noStrike" dirty="0">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050" u="none" strike="noStrike" dirty="0">
                          <a:effectLst/>
                        </a:rPr>
                        <a:t>PROFESIONAL</a:t>
                      </a:r>
                      <a:endParaRPr lang="es-CO" sz="1050" b="0" i="0" u="none" strike="noStrike" dirty="0">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050" u="none" strike="noStrike" dirty="0">
                          <a:effectLst/>
                        </a:rPr>
                        <a:t>1</a:t>
                      </a:r>
                      <a:endParaRPr lang="es-CO" sz="1050" b="0" i="0" u="none" strike="noStrike" dirty="0">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050" u="none" strike="noStrike">
                          <a:effectLst/>
                        </a:rPr>
                        <a:t>1</a:t>
                      </a:r>
                      <a:endParaRPr lang="es-CO" sz="1050" b="0" i="0" u="none" strike="noStrike">
                        <a:solidFill>
                          <a:srgbClr val="000000"/>
                        </a:solidFill>
                        <a:effectLst/>
                        <a:latin typeface="Calibri" panose="020F0502020204030204" pitchFamily="34" charset="0"/>
                      </a:endParaRPr>
                    </a:p>
                  </a:txBody>
                  <a:tcPr marL="6418" marR="6418" marT="6418" marB="0" anchor="ctr"/>
                </a:tc>
                <a:extLst>
                  <a:ext uri="{0D108BD9-81ED-4DB2-BD59-A6C34878D82A}">
                    <a16:rowId xmlns:a16="http://schemas.microsoft.com/office/drawing/2014/main" val="1792970434"/>
                  </a:ext>
                </a:extLst>
              </a:tr>
              <a:tr h="166447">
                <a:tc rowSpan="4">
                  <a:txBody>
                    <a:bodyPr/>
                    <a:lstStyle/>
                    <a:p>
                      <a:pPr algn="ctr" fontAlgn="ctr"/>
                      <a:r>
                        <a:rPr lang="es-CO" sz="1200" b="1" u="none" strike="noStrike" dirty="0">
                          <a:effectLst/>
                        </a:rPr>
                        <a:t>Diagnóstico y alistamiento</a:t>
                      </a:r>
                      <a:endParaRPr lang="es-CO" sz="1200" b="1" i="0" u="none" strike="noStrike" dirty="0">
                        <a:solidFill>
                          <a:srgbClr val="000000"/>
                        </a:solidFill>
                        <a:effectLst/>
                        <a:latin typeface="Calibri" panose="020F0502020204030204" pitchFamily="34" charset="0"/>
                      </a:endParaRPr>
                    </a:p>
                  </a:txBody>
                  <a:tcPr marL="6418" marR="6418" marT="6418" marB="0" anchor="ctr"/>
                </a:tc>
                <a:tc rowSpan="3">
                  <a:txBody>
                    <a:bodyPr/>
                    <a:lstStyle/>
                    <a:p>
                      <a:pPr algn="ctr" fontAlgn="ctr"/>
                      <a:r>
                        <a:rPr lang="es-CO" sz="1100" u="none" strike="noStrike" dirty="0">
                          <a:effectLst/>
                        </a:rPr>
                        <a:t>Diagnóstico  de Activos</a:t>
                      </a:r>
                      <a:endParaRPr lang="es-CO" sz="1100" b="0" i="0" u="none" strike="noStrike" dirty="0">
                        <a:solidFill>
                          <a:srgbClr val="000000"/>
                        </a:solidFill>
                        <a:effectLst/>
                        <a:latin typeface="Calibri" panose="020F0502020204030204" pitchFamily="34" charset="0"/>
                      </a:endParaRPr>
                    </a:p>
                  </a:txBody>
                  <a:tcPr marL="6418" marR="6418" marT="6418" marB="0" anchor="ctr"/>
                </a:tc>
                <a:tc rowSpan="3">
                  <a:txBody>
                    <a:bodyPr/>
                    <a:lstStyle/>
                    <a:p>
                      <a:pPr algn="ctr" fontAlgn="ctr"/>
                      <a:r>
                        <a:rPr lang="es-CO" sz="1100" u="none" strike="noStrike" dirty="0">
                          <a:effectLst/>
                        </a:rPr>
                        <a:t>Diagnostico y análisis de bienes inmuebles </a:t>
                      </a:r>
                      <a:endParaRPr lang="es-CO" sz="1100" b="0" i="0" u="none" strike="noStrike" dirty="0">
                        <a:solidFill>
                          <a:srgbClr val="000000"/>
                        </a:solidFill>
                        <a:effectLst/>
                        <a:latin typeface="Calibri" panose="020F0502020204030204" pitchFamily="34" charset="0"/>
                      </a:endParaRPr>
                    </a:p>
                  </a:txBody>
                  <a:tcPr marL="6418" marR="6418" marT="6418" marB="0" anchor="ctr"/>
                </a:tc>
                <a:tc rowSpan="3">
                  <a:txBody>
                    <a:bodyPr/>
                    <a:lstStyle/>
                    <a:p>
                      <a:pPr algn="ctr" fontAlgn="ctr"/>
                      <a:r>
                        <a:rPr lang="es-CO" sz="1100" u="none" strike="noStrike" dirty="0">
                          <a:effectLst/>
                        </a:rPr>
                        <a:t>Visita Inmueble</a:t>
                      </a:r>
                      <a:endParaRPr lang="es-CO" sz="1100" b="0" i="0" u="none" strike="noStrike" dirty="0">
                        <a:solidFill>
                          <a:srgbClr val="000000"/>
                        </a:solidFill>
                        <a:effectLst/>
                        <a:latin typeface="Calibri" panose="020F0502020204030204" pitchFamily="34" charset="0"/>
                      </a:endParaRPr>
                    </a:p>
                  </a:txBody>
                  <a:tcPr marL="6418" marR="6418" marT="6418" marB="0" anchor="ctr"/>
                </a:tc>
                <a:tc rowSpan="3">
                  <a:txBody>
                    <a:bodyPr/>
                    <a:lstStyle/>
                    <a:p>
                      <a:pPr algn="ctr" fontAlgn="ctr"/>
                      <a:r>
                        <a:rPr lang="es-CO" sz="1050" u="none" strike="noStrike" dirty="0">
                          <a:effectLst/>
                        </a:rPr>
                        <a:t>Regional centro oriente</a:t>
                      </a:r>
                      <a:endParaRPr lang="es-CO" sz="1050" b="0" i="0" u="none" strike="noStrike" dirty="0">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050" u="none" strike="noStrike">
                          <a:effectLst/>
                        </a:rPr>
                        <a:t>ASISTENCIAL</a:t>
                      </a:r>
                      <a:endParaRPr lang="es-CO" sz="1050" b="0" i="0" u="none" strike="noStrike">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050" u="none" strike="noStrike">
                          <a:effectLst/>
                        </a:rPr>
                        <a:t>1</a:t>
                      </a:r>
                      <a:endParaRPr lang="es-CO" sz="1050" b="0" i="0" u="none" strike="noStrike">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050" u="none" strike="noStrike">
                          <a:effectLst/>
                        </a:rPr>
                        <a:t>1</a:t>
                      </a:r>
                      <a:endParaRPr lang="es-CO" sz="1050" b="0" i="0" u="none" strike="noStrike">
                        <a:solidFill>
                          <a:srgbClr val="000000"/>
                        </a:solidFill>
                        <a:effectLst/>
                        <a:latin typeface="Calibri" panose="020F0502020204030204" pitchFamily="34" charset="0"/>
                      </a:endParaRPr>
                    </a:p>
                  </a:txBody>
                  <a:tcPr marL="6418" marR="6418" marT="6418" marB="0" anchor="ctr"/>
                </a:tc>
                <a:extLst>
                  <a:ext uri="{0D108BD9-81ED-4DB2-BD59-A6C34878D82A}">
                    <a16:rowId xmlns:a16="http://schemas.microsoft.com/office/drawing/2014/main" val="799843074"/>
                  </a:ext>
                </a:extLst>
              </a:tr>
              <a:tr h="166447">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a:txBody>
                    <a:bodyPr/>
                    <a:lstStyle/>
                    <a:p>
                      <a:pPr algn="ctr" fontAlgn="ctr"/>
                      <a:r>
                        <a:rPr lang="es-CO" sz="1050" u="none" strike="noStrike">
                          <a:effectLst/>
                        </a:rPr>
                        <a:t>PROFESIONAL</a:t>
                      </a:r>
                      <a:endParaRPr lang="es-CO" sz="1050" b="0" i="0" u="none" strike="noStrike">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050" u="none" strike="noStrike">
                          <a:effectLst/>
                        </a:rPr>
                        <a:t>1</a:t>
                      </a:r>
                      <a:endParaRPr lang="es-CO" sz="1050" b="0" i="0" u="none" strike="noStrike">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050" u="none" strike="noStrike">
                          <a:effectLst/>
                        </a:rPr>
                        <a:t>1</a:t>
                      </a:r>
                      <a:endParaRPr lang="es-CO" sz="1050" b="0" i="0" u="none" strike="noStrike">
                        <a:solidFill>
                          <a:srgbClr val="000000"/>
                        </a:solidFill>
                        <a:effectLst/>
                        <a:latin typeface="Calibri" panose="020F0502020204030204" pitchFamily="34" charset="0"/>
                      </a:endParaRPr>
                    </a:p>
                  </a:txBody>
                  <a:tcPr marL="6418" marR="6418" marT="6418" marB="0" anchor="ctr"/>
                </a:tc>
                <a:extLst>
                  <a:ext uri="{0D108BD9-81ED-4DB2-BD59-A6C34878D82A}">
                    <a16:rowId xmlns:a16="http://schemas.microsoft.com/office/drawing/2014/main" val="2138662848"/>
                  </a:ext>
                </a:extLst>
              </a:tr>
              <a:tr h="223568">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a:txBody>
                    <a:bodyPr/>
                    <a:lstStyle/>
                    <a:p>
                      <a:pPr algn="ctr" fontAlgn="ctr"/>
                      <a:r>
                        <a:rPr lang="es-CO" sz="1050" u="none" strike="noStrike">
                          <a:effectLst/>
                        </a:rPr>
                        <a:t>TECNICO</a:t>
                      </a:r>
                      <a:endParaRPr lang="es-CO" sz="1050" b="0" i="0" u="none" strike="noStrike">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050" u="none" strike="noStrike">
                          <a:effectLst/>
                        </a:rPr>
                        <a:t>1</a:t>
                      </a:r>
                      <a:endParaRPr lang="es-CO" sz="1050" b="0" i="0" u="none" strike="noStrike">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050" u="none" strike="noStrike">
                          <a:effectLst/>
                        </a:rPr>
                        <a:t>3</a:t>
                      </a:r>
                      <a:endParaRPr lang="es-CO" sz="1050" b="0" i="0" u="none" strike="noStrike">
                        <a:solidFill>
                          <a:srgbClr val="000000"/>
                        </a:solidFill>
                        <a:effectLst/>
                        <a:latin typeface="Calibri" panose="020F0502020204030204" pitchFamily="34" charset="0"/>
                      </a:endParaRPr>
                    </a:p>
                  </a:txBody>
                  <a:tcPr marL="6418" marR="6418" marT="6418" marB="0" anchor="ctr"/>
                </a:tc>
                <a:extLst>
                  <a:ext uri="{0D108BD9-81ED-4DB2-BD59-A6C34878D82A}">
                    <a16:rowId xmlns:a16="http://schemas.microsoft.com/office/drawing/2014/main" val="3651366175"/>
                  </a:ext>
                </a:extLst>
              </a:tr>
              <a:tr h="375642">
                <a:tc vMerge="1">
                  <a:txBody>
                    <a:bodyPr/>
                    <a:lstStyle/>
                    <a:p>
                      <a:endParaRPr lang="es-CO"/>
                    </a:p>
                  </a:txBody>
                  <a:tcPr/>
                </a:tc>
                <a:tc>
                  <a:txBody>
                    <a:bodyPr/>
                    <a:lstStyle/>
                    <a:p>
                      <a:pPr algn="ctr" fontAlgn="ctr"/>
                      <a:r>
                        <a:rPr lang="es-CO" sz="1100" u="none" strike="noStrike" dirty="0">
                          <a:effectLst/>
                        </a:rPr>
                        <a:t>Alistamiento de activos</a:t>
                      </a:r>
                      <a:endParaRPr lang="es-CO" sz="1100" b="0" i="0" u="none" strike="noStrike" dirty="0">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100" u="none" strike="noStrike" dirty="0">
                          <a:effectLst/>
                        </a:rPr>
                        <a:t>Desalojo de Bienes Inmuebles</a:t>
                      </a:r>
                      <a:endParaRPr lang="es-CO" sz="1100" b="0" i="0" u="none" strike="noStrike" dirty="0">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100" u="none" strike="noStrike" dirty="0">
                          <a:effectLst/>
                        </a:rPr>
                        <a:t>Desalojo</a:t>
                      </a:r>
                      <a:endParaRPr lang="es-CO" sz="1100" b="0" i="0" u="none" strike="noStrike" dirty="0">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050" u="none" strike="noStrike" dirty="0">
                          <a:effectLst/>
                        </a:rPr>
                        <a:t>Regional centro oriente</a:t>
                      </a:r>
                      <a:endParaRPr lang="es-CO" sz="1050" b="0" i="0" u="none" strike="noStrike" dirty="0">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050" u="none" strike="noStrike">
                          <a:effectLst/>
                        </a:rPr>
                        <a:t>TECNICO</a:t>
                      </a:r>
                      <a:endParaRPr lang="es-CO" sz="1050" b="0" i="0" u="none" strike="noStrike">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050" u="none" strike="noStrike">
                          <a:effectLst/>
                        </a:rPr>
                        <a:t>2</a:t>
                      </a:r>
                      <a:endParaRPr lang="es-CO" sz="1050" b="0" i="0" u="none" strike="noStrike">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050" u="none" strike="noStrike">
                          <a:effectLst/>
                        </a:rPr>
                        <a:t>2</a:t>
                      </a:r>
                      <a:endParaRPr lang="es-CO" sz="1050" b="0" i="0" u="none" strike="noStrike">
                        <a:solidFill>
                          <a:srgbClr val="000000"/>
                        </a:solidFill>
                        <a:effectLst/>
                        <a:latin typeface="Calibri" panose="020F0502020204030204" pitchFamily="34" charset="0"/>
                      </a:endParaRPr>
                    </a:p>
                  </a:txBody>
                  <a:tcPr marL="6418" marR="6418" marT="6418" marB="0" anchor="ctr"/>
                </a:tc>
                <a:extLst>
                  <a:ext uri="{0D108BD9-81ED-4DB2-BD59-A6C34878D82A}">
                    <a16:rowId xmlns:a16="http://schemas.microsoft.com/office/drawing/2014/main" val="1142152374"/>
                  </a:ext>
                </a:extLst>
              </a:tr>
              <a:tr h="166447">
                <a:tc rowSpan="6">
                  <a:txBody>
                    <a:bodyPr/>
                    <a:lstStyle/>
                    <a:p>
                      <a:pPr algn="ctr" fontAlgn="ctr"/>
                      <a:r>
                        <a:rPr lang="es-CO" sz="1200" b="1" u="none" strike="noStrike" dirty="0">
                          <a:effectLst/>
                        </a:rPr>
                        <a:t>Disposición final</a:t>
                      </a:r>
                      <a:endParaRPr lang="es-CO" sz="1200" b="1" i="0" u="none" strike="noStrike" dirty="0">
                        <a:solidFill>
                          <a:srgbClr val="000000"/>
                        </a:solidFill>
                        <a:effectLst/>
                        <a:latin typeface="Calibri" panose="020F0502020204030204" pitchFamily="34" charset="0"/>
                      </a:endParaRPr>
                    </a:p>
                  </a:txBody>
                  <a:tcPr marL="6418" marR="6418" marT="6418" marB="0" anchor="ctr"/>
                </a:tc>
                <a:tc rowSpan="6">
                  <a:txBody>
                    <a:bodyPr/>
                    <a:lstStyle/>
                    <a:p>
                      <a:pPr algn="ctr" fontAlgn="ctr"/>
                      <a:r>
                        <a:rPr lang="es-CO" sz="1100" u="none" strike="noStrike" dirty="0">
                          <a:effectLst/>
                        </a:rPr>
                        <a:t>Otras modalidades de disposición final</a:t>
                      </a:r>
                      <a:endParaRPr lang="es-CO" sz="1100" b="0" i="0" u="none" strike="noStrike" dirty="0">
                        <a:solidFill>
                          <a:srgbClr val="000000"/>
                        </a:solidFill>
                        <a:effectLst/>
                        <a:latin typeface="Calibri" panose="020F0502020204030204" pitchFamily="34" charset="0"/>
                      </a:endParaRPr>
                    </a:p>
                  </a:txBody>
                  <a:tcPr marL="6418" marR="6418" marT="6418" marB="0" anchor="ctr"/>
                </a:tc>
                <a:tc rowSpan="6">
                  <a:txBody>
                    <a:bodyPr/>
                    <a:lstStyle/>
                    <a:p>
                      <a:pPr algn="ctr" fontAlgn="ctr"/>
                      <a:r>
                        <a:rPr lang="es-CO" sz="1100" u="none" strike="noStrike" dirty="0">
                          <a:effectLst/>
                        </a:rPr>
                        <a:t>Entrega de Activos</a:t>
                      </a:r>
                      <a:endParaRPr lang="es-CO" sz="1100" b="0" i="0" u="none" strike="noStrike" dirty="0">
                        <a:solidFill>
                          <a:srgbClr val="000000"/>
                        </a:solidFill>
                        <a:effectLst/>
                        <a:latin typeface="Calibri" panose="020F0502020204030204" pitchFamily="34" charset="0"/>
                      </a:endParaRPr>
                    </a:p>
                  </a:txBody>
                  <a:tcPr marL="6418" marR="6418" marT="6418" marB="0" anchor="ctr"/>
                </a:tc>
                <a:tc rowSpan="6">
                  <a:txBody>
                    <a:bodyPr/>
                    <a:lstStyle/>
                    <a:p>
                      <a:pPr algn="ctr" fontAlgn="ctr"/>
                      <a:r>
                        <a:rPr lang="es-CO" sz="1100" u="none" strike="noStrike">
                          <a:effectLst/>
                        </a:rPr>
                        <a:t>Entrega Inmueble</a:t>
                      </a:r>
                      <a:endParaRPr lang="es-CO" sz="1100" b="0" i="0" u="none" strike="noStrike">
                        <a:solidFill>
                          <a:srgbClr val="000000"/>
                        </a:solidFill>
                        <a:effectLst/>
                        <a:latin typeface="Calibri" panose="020F0502020204030204" pitchFamily="34" charset="0"/>
                      </a:endParaRPr>
                    </a:p>
                  </a:txBody>
                  <a:tcPr marL="6418" marR="6418" marT="6418" marB="0" anchor="ctr"/>
                </a:tc>
                <a:tc rowSpan="3">
                  <a:txBody>
                    <a:bodyPr/>
                    <a:lstStyle/>
                    <a:p>
                      <a:pPr algn="ctr" fontAlgn="ctr"/>
                      <a:r>
                        <a:rPr lang="es-CO" sz="1050" u="none" strike="noStrike" dirty="0">
                          <a:effectLst/>
                        </a:rPr>
                        <a:t>Regional centro oriente</a:t>
                      </a:r>
                      <a:endParaRPr lang="es-CO" sz="1050" b="0" i="0" u="none" strike="noStrike" dirty="0">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050" u="none" strike="noStrike">
                          <a:effectLst/>
                        </a:rPr>
                        <a:t>DIRECTIVO</a:t>
                      </a:r>
                      <a:endParaRPr lang="es-CO" sz="1050" b="0" i="0" u="none" strike="noStrike">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050" u="none" strike="noStrike">
                          <a:effectLst/>
                        </a:rPr>
                        <a:t>1</a:t>
                      </a:r>
                      <a:endParaRPr lang="es-CO" sz="1050" b="0" i="0" u="none" strike="noStrike">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050" u="none" strike="noStrike">
                          <a:effectLst/>
                        </a:rPr>
                        <a:t>3</a:t>
                      </a:r>
                      <a:endParaRPr lang="es-CO" sz="1050" b="0" i="0" u="none" strike="noStrike">
                        <a:solidFill>
                          <a:srgbClr val="000000"/>
                        </a:solidFill>
                        <a:effectLst/>
                        <a:latin typeface="Calibri" panose="020F0502020204030204" pitchFamily="34" charset="0"/>
                      </a:endParaRPr>
                    </a:p>
                  </a:txBody>
                  <a:tcPr marL="6418" marR="6418" marT="6418" marB="0" anchor="ctr"/>
                </a:tc>
                <a:extLst>
                  <a:ext uri="{0D108BD9-81ED-4DB2-BD59-A6C34878D82A}">
                    <a16:rowId xmlns:a16="http://schemas.microsoft.com/office/drawing/2014/main" val="3846205499"/>
                  </a:ext>
                </a:extLst>
              </a:tr>
              <a:tr h="166447">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a:txBody>
                    <a:bodyPr/>
                    <a:lstStyle/>
                    <a:p>
                      <a:pPr algn="ctr" fontAlgn="ctr"/>
                      <a:r>
                        <a:rPr lang="es-CO" sz="1050" u="none" strike="noStrike">
                          <a:effectLst/>
                        </a:rPr>
                        <a:t>PROFESIONAL</a:t>
                      </a:r>
                      <a:endParaRPr lang="es-CO" sz="1050" b="0" i="0" u="none" strike="noStrike">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050" u="none" strike="noStrike">
                          <a:effectLst/>
                        </a:rPr>
                        <a:t>1</a:t>
                      </a:r>
                      <a:endParaRPr lang="es-CO" sz="1050" b="0" i="0" u="none" strike="noStrike">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050" u="none" strike="noStrike">
                          <a:effectLst/>
                        </a:rPr>
                        <a:t>3</a:t>
                      </a:r>
                      <a:endParaRPr lang="es-CO" sz="1050" b="0" i="0" u="none" strike="noStrike">
                        <a:solidFill>
                          <a:srgbClr val="000000"/>
                        </a:solidFill>
                        <a:effectLst/>
                        <a:latin typeface="Calibri" panose="020F0502020204030204" pitchFamily="34" charset="0"/>
                      </a:endParaRPr>
                    </a:p>
                  </a:txBody>
                  <a:tcPr marL="6418" marR="6418" marT="6418" marB="0" anchor="ctr"/>
                </a:tc>
                <a:extLst>
                  <a:ext uri="{0D108BD9-81ED-4DB2-BD59-A6C34878D82A}">
                    <a16:rowId xmlns:a16="http://schemas.microsoft.com/office/drawing/2014/main" val="2700903841"/>
                  </a:ext>
                </a:extLst>
              </a:tr>
              <a:tr h="166447">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a:txBody>
                    <a:bodyPr/>
                    <a:lstStyle/>
                    <a:p>
                      <a:pPr algn="ctr" fontAlgn="ctr"/>
                      <a:r>
                        <a:rPr lang="es-CO" sz="1050" u="none" strike="noStrike">
                          <a:effectLst/>
                        </a:rPr>
                        <a:t>TECNICO</a:t>
                      </a:r>
                      <a:endParaRPr lang="es-CO" sz="1050" b="0" i="0" u="none" strike="noStrike">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050" u="none" strike="noStrike">
                          <a:effectLst/>
                        </a:rPr>
                        <a:t>1</a:t>
                      </a:r>
                      <a:endParaRPr lang="es-CO" sz="1050" b="0" i="0" u="none" strike="noStrike">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050" u="none" strike="noStrike">
                          <a:effectLst/>
                        </a:rPr>
                        <a:t>2</a:t>
                      </a:r>
                      <a:endParaRPr lang="es-CO" sz="1050" b="0" i="0" u="none" strike="noStrike">
                        <a:solidFill>
                          <a:srgbClr val="000000"/>
                        </a:solidFill>
                        <a:effectLst/>
                        <a:latin typeface="Calibri" panose="020F0502020204030204" pitchFamily="34" charset="0"/>
                      </a:endParaRPr>
                    </a:p>
                  </a:txBody>
                  <a:tcPr marL="6418" marR="6418" marT="6418" marB="0" anchor="ctr"/>
                </a:tc>
                <a:extLst>
                  <a:ext uri="{0D108BD9-81ED-4DB2-BD59-A6C34878D82A}">
                    <a16:rowId xmlns:a16="http://schemas.microsoft.com/office/drawing/2014/main" val="455534078"/>
                  </a:ext>
                </a:extLst>
              </a:tr>
              <a:tr h="166447">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a:txBody>
                    <a:bodyPr/>
                    <a:lstStyle/>
                    <a:p>
                      <a:pPr algn="ctr" fontAlgn="ctr"/>
                      <a:r>
                        <a:rPr lang="es-CO" sz="1050" u="none" strike="noStrike" dirty="0">
                          <a:effectLst/>
                        </a:rPr>
                        <a:t>Regional occidente</a:t>
                      </a:r>
                      <a:endParaRPr lang="es-CO" sz="1050" b="0" i="0" u="none" strike="noStrike" dirty="0">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050" u="none" strike="noStrike">
                          <a:effectLst/>
                        </a:rPr>
                        <a:t>TECNICO</a:t>
                      </a:r>
                      <a:endParaRPr lang="es-CO" sz="1050" b="0" i="0" u="none" strike="noStrike">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050" u="none" strike="noStrike">
                          <a:effectLst/>
                        </a:rPr>
                        <a:t>1</a:t>
                      </a:r>
                      <a:endParaRPr lang="es-CO" sz="1050" b="0" i="0" u="none" strike="noStrike">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050" u="none" strike="noStrike">
                          <a:effectLst/>
                        </a:rPr>
                        <a:t>1</a:t>
                      </a:r>
                      <a:endParaRPr lang="es-CO" sz="1050" b="0" i="0" u="none" strike="noStrike">
                        <a:solidFill>
                          <a:srgbClr val="000000"/>
                        </a:solidFill>
                        <a:effectLst/>
                        <a:latin typeface="Calibri" panose="020F0502020204030204" pitchFamily="34" charset="0"/>
                      </a:endParaRPr>
                    </a:p>
                  </a:txBody>
                  <a:tcPr marL="6418" marR="6418" marT="6418" marB="0" anchor="ctr"/>
                </a:tc>
                <a:extLst>
                  <a:ext uri="{0D108BD9-81ED-4DB2-BD59-A6C34878D82A}">
                    <a16:rowId xmlns:a16="http://schemas.microsoft.com/office/drawing/2014/main" val="3907621016"/>
                  </a:ext>
                </a:extLst>
              </a:tr>
              <a:tr h="166447">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a:txBody>
                    <a:bodyPr/>
                    <a:lstStyle/>
                    <a:p>
                      <a:pPr algn="ctr" fontAlgn="ctr"/>
                      <a:r>
                        <a:rPr lang="es-CO" sz="1050" u="none" strike="noStrike" dirty="0">
                          <a:effectLst/>
                        </a:rPr>
                        <a:t>Regional norte</a:t>
                      </a:r>
                      <a:endParaRPr lang="es-CO" sz="1050" b="0" i="0" u="none" strike="noStrike" dirty="0">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050" u="none" strike="noStrike">
                          <a:effectLst/>
                        </a:rPr>
                        <a:t>TECNICO</a:t>
                      </a:r>
                      <a:endParaRPr lang="es-CO" sz="1050" b="0" i="0" u="none" strike="noStrike">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050" u="none" strike="noStrike">
                          <a:effectLst/>
                        </a:rPr>
                        <a:t>1</a:t>
                      </a:r>
                      <a:endParaRPr lang="es-CO" sz="1050" b="0" i="0" u="none" strike="noStrike">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050" u="none" strike="noStrike">
                          <a:effectLst/>
                        </a:rPr>
                        <a:t>1</a:t>
                      </a:r>
                      <a:endParaRPr lang="es-CO" sz="1050" b="0" i="0" u="none" strike="noStrike">
                        <a:solidFill>
                          <a:srgbClr val="000000"/>
                        </a:solidFill>
                        <a:effectLst/>
                        <a:latin typeface="Calibri" panose="020F0502020204030204" pitchFamily="34" charset="0"/>
                      </a:endParaRPr>
                    </a:p>
                  </a:txBody>
                  <a:tcPr marL="6418" marR="6418" marT="6418" marB="0" anchor="ctr"/>
                </a:tc>
                <a:extLst>
                  <a:ext uri="{0D108BD9-81ED-4DB2-BD59-A6C34878D82A}">
                    <a16:rowId xmlns:a16="http://schemas.microsoft.com/office/drawing/2014/main" val="1111801700"/>
                  </a:ext>
                </a:extLst>
              </a:tr>
              <a:tr h="250428">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a:txBody>
                    <a:bodyPr/>
                    <a:lstStyle/>
                    <a:p>
                      <a:pPr algn="ctr" fontAlgn="ctr"/>
                      <a:r>
                        <a:rPr lang="es-CO" sz="1050" u="none" strike="noStrike" dirty="0">
                          <a:effectLst/>
                        </a:rPr>
                        <a:t>Regional sur occidente</a:t>
                      </a:r>
                      <a:endParaRPr lang="es-CO" sz="1050" b="0" i="0" u="none" strike="noStrike" dirty="0">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050" u="none" strike="noStrike">
                          <a:effectLst/>
                        </a:rPr>
                        <a:t>TECNICO</a:t>
                      </a:r>
                      <a:endParaRPr lang="es-CO" sz="1050" b="0" i="0" u="none" strike="noStrike">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050" u="none" strike="noStrike">
                          <a:effectLst/>
                        </a:rPr>
                        <a:t>1</a:t>
                      </a:r>
                      <a:endParaRPr lang="es-CO" sz="1050" b="0" i="0" u="none" strike="noStrike">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050" u="none" strike="noStrike">
                          <a:effectLst/>
                        </a:rPr>
                        <a:t>1</a:t>
                      </a:r>
                      <a:endParaRPr lang="es-CO" sz="1050" b="0" i="0" u="none" strike="noStrike">
                        <a:solidFill>
                          <a:srgbClr val="000000"/>
                        </a:solidFill>
                        <a:effectLst/>
                        <a:latin typeface="Calibri" panose="020F0502020204030204" pitchFamily="34" charset="0"/>
                      </a:endParaRPr>
                    </a:p>
                  </a:txBody>
                  <a:tcPr marL="6418" marR="6418" marT="6418" marB="0" anchor="ctr"/>
                </a:tc>
                <a:extLst>
                  <a:ext uri="{0D108BD9-81ED-4DB2-BD59-A6C34878D82A}">
                    <a16:rowId xmlns:a16="http://schemas.microsoft.com/office/drawing/2014/main" val="4100589626"/>
                  </a:ext>
                </a:extLst>
              </a:tr>
              <a:tr h="250428">
                <a:tc rowSpan="8">
                  <a:txBody>
                    <a:bodyPr/>
                    <a:lstStyle/>
                    <a:p>
                      <a:pPr algn="ctr" fontAlgn="ctr"/>
                      <a:r>
                        <a:rPr lang="es-CO" sz="1200" b="1" u="none" strike="noStrike" dirty="0">
                          <a:effectLst/>
                        </a:rPr>
                        <a:t>Disposición temporal</a:t>
                      </a:r>
                      <a:endParaRPr lang="es-CO" sz="1200" b="1" i="0" u="none" strike="noStrike" dirty="0">
                        <a:solidFill>
                          <a:srgbClr val="000000"/>
                        </a:solidFill>
                        <a:effectLst/>
                        <a:latin typeface="Calibri" panose="020F0502020204030204" pitchFamily="34" charset="0"/>
                      </a:endParaRPr>
                    </a:p>
                  </a:txBody>
                  <a:tcPr marL="6418" marR="6418" marT="6418" marB="0" anchor="ctr"/>
                </a:tc>
                <a:tc rowSpan="3">
                  <a:txBody>
                    <a:bodyPr/>
                    <a:lstStyle/>
                    <a:p>
                      <a:pPr algn="ctr" fontAlgn="ctr"/>
                      <a:r>
                        <a:rPr lang="es-CO" sz="1100" u="none" strike="noStrike">
                          <a:effectLst/>
                        </a:rPr>
                        <a:t>Administración directa</a:t>
                      </a:r>
                      <a:endParaRPr lang="es-CO" sz="1100" b="0" i="0" u="none" strike="noStrike">
                        <a:solidFill>
                          <a:srgbClr val="000000"/>
                        </a:solidFill>
                        <a:effectLst/>
                        <a:latin typeface="Calibri" panose="020F0502020204030204" pitchFamily="34" charset="0"/>
                      </a:endParaRPr>
                    </a:p>
                  </a:txBody>
                  <a:tcPr marL="6418" marR="6418" marT="6418" marB="0" anchor="ctr"/>
                </a:tc>
                <a:tc rowSpan="3">
                  <a:txBody>
                    <a:bodyPr/>
                    <a:lstStyle/>
                    <a:p>
                      <a:pPr algn="ctr" fontAlgn="ctr"/>
                      <a:r>
                        <a:rPr lang="es-CO" sz="1100" u="none" strike="noStrike" dirty="0">
                          <a:effectLst/>
                        </a:rPr>
                        <a:t>Administración directa de bienes</a:t>
                      </a:r>
                      <a:endParaRPr lang="es-CO" sz="1100" b="0" i="0" u="none" strike="noStrike" dirty="0">
                        <a:solidFill>
                          <a:srgbClr val="000000"/>
                        </a:solidFill>
                        <a:effectLst/>
                        <a:latin typeface="Calibri" panose="020F0502020204030204" pitchFamily="34" charset="0"/>
                      </a:endParaRPr>
                    </a:p>
                  </a:txBody>
                  <a:tcPr marL="6418" marR="6418" marT="6418" marB="0" anchor="ctr"/>
                </a:tc>
                <a:tc rowSpan="3">
                  <a:txBody>
                    <a:bodyPr/>
                    <a:lstStyle/>
                    <a:p>
                      <a:pPr algn="ctr" fontAlgn="ctr"/>
                      <a:r>
                        <a:rPr lang="es-CO" sz="1100" u="none" strike="noStrike" dirty="0">
                          <a:effectLst/>
                        </a:rPr>
                        <a:t>Pagos</a:t>
                      </a:r>
                      <a:endParaRPr lang="es-CO" sz="1100" b="0" i="0" u="none" strike="noStrike" dirty="0">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050" u="none" strike="noStrike" dirty="0">
                          <a:effectLst/>
                        </a:rPr>
                        <a:t>Regional centro oriente</a:t>
                      </a:r>
                      <a:endParaRPr lang="es-CO" sz="1050" b="0" i="0" u="none" strike="noStrike" dirty="0">
                        <a:solidFill>
                          <a:srgbClr val="000000"/>
                        </a:solidFill>
                        <a:effectLst/>
                        <a:latin typeface="Calibri" panose="020F0502020204030204" pitchFamily="34" charset="0"/>
                      </a:endParaRPr>
                    </a:p>
                  </a:txBody>
                  <a:tcPr marL="6418" marR="6418" marT="6418" marB="0" anchor="ctr"/>
                </a:tc>
                <a:tc rowSpan="3">
                  <a:txBody>
                    <a:bodyPr/>
                    <a:lstStyle/>
                    <a:p>
                      <a:pPr algn="ctr" fontAlgn="ctr"/>
                      <a:r>
                        <a:rPr lang="es-CO" sz="1050" u="none" strike="noStrike" dirty="0">
                          <a:effectLst/>
                        </a:rPr>
                        <a:t>ASISTENCIAL</a:t>
                      </a:r>
                      <a:endParaRPr lang="es-CO" sz="1050" b="0" i="0" u="none" strike="noStrike" dirty="0">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050" u="none" strike="noStrike">
                          <a:effectLst/>
                        </a:rPr>
                        <a:t>1</a:t>
                      </a:r>
                      <a:endParaRPr lang="es-CO" sz="1050" b="0" i="0" u="none" strike="noStrike">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050" u="none" strike="noStrike">
                          <a:effectLst/>
                        </a:rPr>
                        <a:t>1</a:t>
                      </a:r>
                      <a:endParaRPr lang="es-CO" sz="1050" b="0" i="0" u="none" strike="noStrike">
                        <a:solidFill>
                          <a:srgbClr val="000000"/>
                        </a:solidFill>
                        <a:effectLst/>
                        <a:latin typeface="Calibri" panose="020F0502020204030204" pitchFamily="34" charset="0"/>
                      </a:endParaRPr>
                    </a:p>
                  </a:txBody>
                  <a:tcPr marL="6418" marR="6418" marT="6418" marB="0" anchor="ctr"/>
                </a:tc>
                <a:extLst>
                  <a:ext uri="{0D108BD9-81ED-4DB2-BD59-A6C34878D82A}">
                    <a16:rowId xmlns:a16="http://schemas.microsoft.com/office/drawing/2014/main" val="441999818"/>
                  </a:ext>
                </a:extLst>
              </a:tr>
              <a:tr h="166447">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a:txBody>
                    <a:bodyPr/>
                    <a:lstStyle/>
                    <a:p>
                      <a:pPr algn="ctr" fontAlgn="ctr"/>
                      <a:r>
                        <a:rPr lang="es-CO" sz="1050" u="none" strike="noStrike" dirty="0">
                          <a:effectLst/>
                        </a:rPr>
                        <a:t>Regional occidente</a:t>
                      </a:r>
                      <a:endParaRPr lang="es-CO" sz="1050" b="0" i="0" u="none" strike="noStrike" dirty="0">
                        <a:solidFill>
                          <a:srgbClr val="000000"/>
                        </a:solidFill>
                        <a:effectLst/>
                        <a:latin typeface="Calibri" panose="020F0502020204030204" pitchFamily="34" charset="0"/>
                      </a:endParaRPr>
                    </a:p>
                  </a:txBody>
                  <a:tcPr marL="6418" marR="6418" marT="6418" marB="0" anchor="ctr"/>
                </a:tc>
                <a:tc vMerge="1">
                  <a:txBody>
                    <a:bodyPr/>
                    <a:lstStyle/>
                    <a:p>
                      <a:endParaRPr lang="es-CO"/>
                    </a:p>
                  </a:txBody>
                  <a:tcPr/>
                </a:tc>
                <a:tc>
                  <a:txBody>
                    <a:bodyPr/>
                    <a:lstStyle/>
                    <a:p>
                      <a:pPr algn="ctr" fontAlgn="ctr"/>
                      <a:r>
                        <a:rPr lang="es-CO" sz="1050" u="none" strike="noStrike">
                          <a:effectLst/>
                        </a:rPr>
                        <a:t>1</a:t>
                      </a:r>
                      <a:endParaRPr lang="es-CO" sz="1050" b="0" i="0" u="none" strike="noStrike">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050" u="none" strike="noStrike">
                          <a:effectLst/>
                        </a:rPr>
                        <a:t>2</a:t>
                      </a:r>
                      <a:endParaRPr lang="es-CO" sz="1050" b="0" i="0" u="none" strike="noStrike">
                        <a:solidFill>
                          <a:srgbClr val="000000"/>
                        </a:solidFill>
                        <a:effectLst/>
                        <a:latin typeface="Calibri" panose="020F0502020204030204" pitchFamily="34" charset="0"/>
                      </a:endParaRPr>
                    </a:p>
                  </a:txBody>
                  <a:tcPr marL="6418" marR="6418" marT="6418" marB="0" anchor="ctr"/>
                </a:tc>
                <a:extLst>
                  <a:ext uri="{0D108BD9-81ED-4DB2-BD59-A6C34878D82A}">
                    <a16:rowId xmlns:a16="http://schemas.microsoft.com/office/drawing/2014/main" val="484171678"/>
                  </a:ext>
                </a:extLst>
              </a:tr>
              <a:tr h="250428">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a:txBody>
                    <a:bodyPr/>
                    <a:lstStyle/>
                    <a:p>
                      <a:pPr algn="ctr" fontAlgn="ctr"/>
                      <a:r>
                        <a:rPr lang="es-CO" sz="1050" u="none" strike="noStrike" dirty="0">
                          <a:effectLst/>
                        </a:rPr>
                        <a:t>Regional sur occidente</a:t>
                      </a:r>
                      <a:endParaRPr lang="es-CO" sz="1050" b="0" i="0" u="none" strike="noStrike" dirty="0">
                        <a:solidFill>
                          <a:srgbClr val="000000"/>
                        </a:solidFill>
                        <a:effectLst/>
                        <a:latin typeface="Calibri" panose="020F0502020204030204" pitchFamily="34" charset="0"/>
                      </a:endParaRPr>
                    </a:p>
                  </a:txBody>
                  <a:tcPr marL="6418" marR="6418" marT="6418" marB="0" anchor="ctr"/>
                </a:tc>
                <a:tc vMerge="1">
                  <a:txBody>
                    <a:bodyPr/>
                    <a:lstStyle/>
                    <a:p>
                      <a:endParaRPr lang="es-CO"/>
                    </a:p>
                  </a:txBody>
                  <a:tcPr/>
                </a:tc>
                <a:tc>
                  <a:txBody>
                    <a:bodyPr/>
                    <a:lstStyle/>
                    <a:p>
                      <a:pPr algn="ctr" fontAlgn="ctr"/>
                      <a:r>
                        <a:rPr lang="es-CO" sz="1050" u="none" strike="noStrike">
                          <a:effectLst/>
                        </a:rPr>
                        <a:t>1</a:t>
                      </a:r>
                      <a:endParaRPr lang="es-CO" sz="1050" b="0" i="0" u="none" strike="noStrike">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050" u="none" strike="noStrike">
                          <a:effectLst/>
                        </a:rPr>
                        <a:t>51</a:t>
                      </a:r>
                      <a:endParaRPr lang="es-CO" sz="1050" b="0" i="0" u="none" strike="noStrike">
                        <a:solidFill>
                          <a:srgbClr val="000000"/>
                        </a:solidFill>
                        <a:effectLst/>
                        <a:latin typeface="Calibri" panose="020F0502020204030204" pitchFamily="34" charset="0"/>
                      </a:endParaRPr>
                    </a:p>
                  </a:txBody>
                  <a:tcPr marL="6418" marR="6418" marT="6418" marB="0" anchor="ctr"/>
                </a:tc>
                <a:extLst>
                  <a:ext uri="{0D108BD9-81ED-4DB2-BD59-A6C34878D82A}">
                    <a16:rowId xmlns:a16="http://schemas.microsoft.com/office/drawing/2014/main" val="3003244255"/>
                  </a:ext>
                </a:extLst>
              </a:tr>
              <a:tr h="326168">
                <a:tc vMerge="1">
                  <a:txBody>
                    <a:bodyPr/>
                    <a:lstStyle/>
                    <a:p>
                      <a:endParaRPr lang="es-CO"/>
                    </a:p>
                  </a:txBody>
                  <a:tcPr/>
                </a:tc>
                <a:tc rowSpan="2">
                  <a:txBody>
                    <a:bodyPr/>
                    <a:lstStyle/>
                    <a:p>
                      <a:pPr algn="ctr" fontAlgn="ctr"/>
                      <a:r>
                        <a:rPr lang="es-CO" sz="1100" u="none" strike="noStrike">
                          <a:effectLst/>
                        </a:rPr>
                        <a:t>Administración de depositos provisionales</a:t>
                      </a:r>
                      <a:endParaRPr lang="es-CO" sz="1100" b="0" i="0" u="none" strike="noStrike">
                        <a:solidFill>
                          <a:srgbClr val="000000"/>
                        </a:solidFill>
                        <a:effectLst/>
                        <a:latin typeface="Calibri" panose="020F0502020204030204" pitchFamily="34" charset="0"/>
                      </a:endParaRPr>
                    </a:p>
                  </a:txBody>
                  <a:tcPr marL="6418" marR="6418" marT="6418" marB="0" anchor="ctr"/>
                </a:tc>
                <a:tc rowSpan="2">
                  <a:txBody>
                    <a:bodyPr/>
                    <a:lstStyle/>
                    <a:p>
                      <a:pPr algn="ctr" fontAlgn="ctr"/>
                      <a:r>
                        <a:rPr lang="es-CO" sz="1100" u="none" strike="noStrike" dirty="0">
                          <a:effectLst/>
                        </a:rPr>
                        <a:t>Supervisión de la gestión del depositario de sociedades activas</a:t>
                      </a:r>
                      <a:endParaRPr lang="es-CO" sz="1100" b="0" i="0" u="none" strike="noStrike" dirty="0">
                        <a:solidFill>
                          <a:srgbClr val="000000"/>
                        </a:solidFill>
                        <a:effectLst/>
                        <a:latin typeface="Calibri" panose="020F0502020204030204" pitchFamily="34" charset="0"/>
                      </a:endParaRPr>
                    </a:p>
                  </a:txBody>
                  <a:tcPr marL="6418" marR="6418" marT="6418" marB="0" anchor="ctr"/>
                </a:tc>
                <a:tc rowSpan="2">
                  <a:txBody>
                    <a:bodyPr/>
                    <a:lstStyle/>
                    <a:p>
                      <a:pPr algn="ctr" fontAlgn="ctr"/>
                      <a:r>
                        <a:rPr lang="es-CO" sz="1100" u="none" strike="noStrike" dirty="0">
                          <a:effectLst/>
                        </a:rPr>
                        <a:t>Asamblea</a:t>
                      </a:r>
                      <a:endParaRPr lang="es-CO" sz="1100" b="0" i="0" u="none" strike="noStrike" dirty="0">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050" u="none" strike="noStrike" dirty="0">
                          <a:effectLst/>
                        </a:rPr>
                        <a:t>Gerencia de sociedades activas</a:t>
                      </a:r>
                      <a:endParaRPr lang="es-CO" sz="1050" b="0" i="0" u="none" strike="noStrike" dirty="0">
                        <a:solidFill>
                          <a:srgbClr val="000000"/>
                        </a:solidFill>
                        <a:effectLst/>
                        <a:latin typeface="Calibri" panose="020F0502020204030204" pitchFamily="34" charset="0"/>
                      </a:endParaRPr>
                    </a:p>
                  </a:txBody>
                  <a:tcPr marL="6418" marR="6418" marT="6418" marB="0" anchor="ctr"/>
                </a:tc>
                <a:tc rowSpan="2">
                  <a:txBody>
                    <a:bodyPr/>
                    <a:lstStyle/>
                    <a:p>
                      <a:pPr algn="ctr" fontAlgn="ctr"/>
                      <a:r>
                        <a:rPr lang="es-CO" sz="1050" u="none" strike="noStrike" dirty="0">
                          <a:effectLst/>
                        </a:rPr>
                        <a:t>DIRECTIVO</a:t>
                      </a:r>
                      <a:endParaRPr lang="es-CO" sz="1050" b="0" i="0" u="none" strike="noStrike" dirty="0">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050" u="none" strike="noStrike" dirty="0">
                          <a:effectLst/>
                        </a:rPr>
                        <a:t>1</a:t>
                      </a:r>
                      <a:endParaRPr lang="es-CO" sz="1050" b="0" i="0" u="none" strike="noStrike" dirty="0">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050" u="none" strike="noStrike">
                          <a:effectLst/>
                        </a:rPr>
                        <a:t>1</a:t>
                      </a:r>
                      <a:endParaRPr lang="es-CO" sz="1050" b="0" i="0" u="none" strike="noStrike">
                        <a:solidFill>
                          <a:srgbClr val="000000"/>
                        </a:solidFill>
                        <a:effectLst/>
                        <a:latin typeface="Calibri" panose="020F0502020204030204" pitchFamily="34" charset="0"/>
                      </a:endParaRPr>
                    </a:p>
                  </a:txBody>
                  <a:tcPr marL="6418" marR="6418" marT="6418" marB="0" anchor="ctr"/>
                </a:tc>
                <a:extLst>
                  <a:ext uri="{0D108BD9-81ED-4DB2-BD59-A6C34878D82A}">
                    <a16:rowId xmlns:a16="http://schemas.microsoft.com/office/drawing/2014/main" val="512293448"/>
                  </a:ext>
                </a:extLst>
              </a:tr>
              <a:tr h="416963">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a:txBody>
                    <a:bodyPr/>
                    <a:lstStyle/>
                    <a:p>
                      <a:pPr algn="ctr" fontAlgn="ctr"/>
                      <a:r>
                        <a:rPr lang="es-CO" sz="1050" u="none" strike="noStrike" dirty="0">
                          <a:effectLst/>
                        </a:rPr>
                        <a:t>Vicepresidencia de sociedades</a:t>
                      </a:r>
                      <a:endParaRPr lang="es-CO" sz="1050" b="0" i="0" u="none" strike="noStrike" dirty="0">
                        <a:solidFill>
                          <a:srgbClr val="000000"/>
                        </a:solidFill>
                        <a:effectLst/>
                        <a:latin typeface="Calibri" panose="020F0502020204030204" pitchFamily="34" charset="0"/>
                      </a:endParaRPr>
                    </a:p>
                  </a:txBody>
                  <a:tcPr marL="6418" marR="6418" marT="6418" marB="0" anchor="ctr"/>
                </a:tc>
                <a:tc vMerge="1">
                  <a:txBody>
                    <a:bodyPr/>
                    <a:lstStyle/>
                    <a:p>
                      <a:endParaRPr lang="es-CO"/>
                    </a:p>
                  </a:txBody>
                  <a:tcPr/>
                </a:tc>
                <a:tc>
                  <a:txBody>
                    <a:bodyPr/>
                    <a:lstStyle/>
                    <a:p>
                      <a:pPr algn="ctr" fontAlgn="ctr"/>
                      <a:r>
                        <a:rPr lang="es-CO" sz="1050" u="none" strike="noStrike" dirty="0">
                          <a:effectLst/>
                        </a:rPr>
                        <a:t>1</a:t>
                      </a:r>
                      <a:endParaRPr lang="es-CO" sz="1050" b="0" i="0" u="none" strike="noStrike" dirty="0">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050" u="none" strike="noStrike">
                          <a:effectLst/>
                        </a:rPr>
                        <a:t>1</a:t>
                      </a:r>
                      <a:endParaRPr lang="es-CO" sz="1050" b="0" i="0" u="none" strike="noStrike">
                        <a:solidFill>
                          <a:srgbClr val="000000"/>
                        </a:solidFill>
                        <a:effectLst/>
                        <a:latin typeface="Calibri" panose="020F0502020204030204" pitchFamily="34" charset="0"/>
                      </a:endParaRPr>
                    </a:p>
                  </a:txBody>
                  <a:tcPr marL="6418" marR="6418" marT="6418" marB="0" anchor="ctr"/>
                </a:tc>
                <a:extLst>
                  <a:ext uri="{0D108BD9-81ED-4DB2-BD59-A6C34878D82A}">
                    <a16:rowId xmlns:a16="http://schemas.microsoft.com/office/drawing/2014/main" val="1474346326"/>
                  </a:ext>
                </a:extLst>
              </a:tr>
              <a:tr h="250428">
                <a:tc vMerge="1">
                  <a:txBody>
                    <a:bodyPr/>
                    <a:lstStyle/>
                    <a:p>
                      <a:endParaRPr lang="es-CO"/>
                    </a:p>
                  </a:txBody>
                  <a:tcPr/>
                </a:tc>
                <a:tc rowSpan="3">
                  <a:txBody>
                    <a:bodyPr/>
                    <a:lstStyle/>
                    <a:p>
                      <a:pPr algn="ctr" fontAlgn="ctr"/>
                      <a:r>
                        <a:rPr lang="es-CO" sz="1100" u="none" strike="noStrike">
                          <a:effectLst/>
                        </a:rPr>
                        <a:t>Administración directa</a:t>
                      </a:r>
                      <a:endParaRPr lang="es-CO" sz="1100" b="0" i="0" u="none" strike="noStrike">
                        <a:solidFill>
                          <a:srgbClr val="000000"/>
                        </a:solidFill>
                        <a:effectLst/>
                        <a:latin typeface="Calibri" panose="020F0502020204030204" pitchFamily="34" charset="0"/>
                      </a:endParaRPr>
                    </a:p>
                  </a:txBody>
                  <a:tcPr marL="6418" marR="6418" marT="6418" marB="0" anchor="ctr"/>
                </a:tc>
                <a:tc rowSpan="3">
                  <a:txBody>
                    <a:bodyPr/>
                    <a:lstStyle/>
                    <a:p>
                      <a:pPr algn="ctr" fontAlgn="ctr"/>
                      <a:r>
                        <a:rPr lang="es-CO" sz="1100" u="none" strike="noStrike">
                          <a:effectLst/>
                        </a:rPr>
                        <a:t>Administración directa de bienes</a:t>
                      </a:r>
                      <a:endParaRPr lang="es-CO" sz="1100" b="0" i="0" u="none" strike="noStrike">
                        <a:solidFill>
                          <a:srgbClr val="000000"/>
                        </a:solidFill>
                        <a:effectLst/>
                        <a:latin typeface="Calibri" panose="020F0502020204030204" pitchFamily="34" charset="0"/>
                      </a:endParaRPr>
                    </a:p>
                  </a:txBody>
                  <a:tcPr marL="6418" marR="6418" marT="6418" marB="0" anchor="ctr"/>
                </a:tc>
                <a:tc rowSpan="3">
                  <a:txBody>
                    <a:bodyPr/>
                    <a:lstStyle/>
                    <a:p>
                      <a:pPr algn="ctr" fontAlgn="ctr"/>
                      <a:r>
                        <a:rPr lang="es-CO" sz="1100" u="none" strike="noStrike" dirty="0">
                          <a:effectLst/>
                        </a:rPr>
                        <a:t>Pagos</a:t>
                      </a:r>
                      <a:endParaRPr lang="es-CO" sz="1100" b="0" i="0" u="none" strike="noStrike" dirty="0">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050" u="none" strike="noStrike" dirty="0">
                          <a:effectLst/>
                        </a:rPr>
                        <a:t>Regional sur occidente</a:t>
                      </a:r>
                      <a:endParaRPr lang="es-CO" sz="1050" b="0" i="0" u="none" strike="noStrike" dirty="0">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050" u="none" strike="noStrike" dirty="0">
                          <a:effectLst/>
                        </a:rPr>
                        <a:t>TECNICO</a:t>
                      </a:r>
                      <a:endParaRPr lang="es-CO" sz="1050" b="0" i="0" u="none" strike="noStrike" dirty="0">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050" u="none" strike="noStrike" dirty="0">
                          <a:effectLst/>
                        </a:rPr>
                        <a:t>1</a:t>
                      </a:r>
                      <a:endParaRPr lang="es-CO" sz="1050" b="0" i="0" u="none" strike="noStrike" dirty="0">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050" u="none" strike="noStrike" dirty="0">
                          <a:effectLst/>
                        </a:rPr>
                        <a:t>31</a:t>
                      </a:r>
                      <a:endParaRPr lang="es-CO" sz="1050" b="0" i="0" u="none" strike="noStrike" dirty="0">
                        <a:solidFill>
                          <a:srgbClr val="000000"/>
                        </a:solidFill>
                        <a:effectLst/>
                        <a:latin typeface="Calibri" panose="020F0502020204030204" pitchFamily="34" charset="0"/>
                      </a:endParaRPr>
                    </a:p>
                  </a:txBody>
                  <a:tcPr marL="6418" marR="6418" marT="6418" marB="0" anchor="ctr"/>
                </a:tc>
                <a:extLst>
                  <a:ext uri="{0D108BD9-81ED-4DB2-BD59-A6C34878D82A}">
                    <a16:rowId xmlns:a16="http://schemas.microsoft.com/office/drawing/2014/main" val="532759834"/>
                  </a:ext>
                </a:extLst>
              </a:tr>
              <a:tr h="250428">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a:txBody>
                    <a:bodyPr/>
                    <a:lstStyle/>
                    <a:p>
                      <a:pPr algn="ctr" fontAlgn="ctr"/>
                      <a:r>
                        <a:rPr lang="es-CO" sz="1050" u="none" strike="noStrike" dirty="0">
                          <a:effectLst/>
                        </a:rPr>
                        <a:t>Regional centro oriente</a:t>
                      </a:r>
                      <a:endParaRPr lang="es-CO" sz="1050" b="0" i="0" u="none" strike="noStrike" dirty="0">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050" u="none" strike="noStrike" dirty="0">
                          <a:effectLst/>
                        </a:rPr>
                        <a:t>TECNICO</a:t>
                      </a:r>
                      <a:endParaRPr lang="es-CO" sz="1050" b="0" i="0" u="none" strike="noStrike" dirty="0">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050" u="none" strike="noStrike" dirty="0">
                          <a:effectLst/>
                        </a:rPr>
                        <a:t>1</a:t>
                      </a:r>
                      <a:endParaRPr lang="es-CO" sz="1050" b="0" i="0" u="none" strike="noStrike" dirty="0">
                        <a:solidFill>
                          <a:srgbClr val="000000"/>
                        </a:solidFill>
                        <a:effectLst/>
                        <a:latin typeface="Calibri" panose="020F0502020204030204" pitchFamily="34" charset="0"/>
                      </a:endParaRPr>
                    </a:p>
                  </a:txBody>
                  <a:tcPr marL="6418" marR="6418" marT="6418" marB="0" anchor="ctr"/>
                </a:tc>
                <a:tc>
                  <a:txBody>
                    <a:bodyPr/>
                    <a:lstStyle/>
                    <a:p>
                      <a:pPr algn="ctr" fontAlgn="ctr"/>
                      <a:r>
                        <a:rPr lang="es-CO" sz="1050" u="none" strike="noStrike" dirty="0">
                          <a:effectLst/>
                        </a:rPr>
                        <a:t>4</a:t>
                      </a:r>
                      <a:endParaRPr lang="es-CO" sz="1050" b="0" i="0" u="none" strike="noStrike" dirty="0">
                        <a:solidFill>
                          <a:srgbClr val="000000"/>
                        </a:solidFill>
                        <a:effectLst/>
                        <a:latin typeface="Calibri" panose="020F0502020204030204" pitchFamily="34" charset="0"/>
                      </a:endParaRPr>
                    </a:p>
                  </a:txBody>
                  <a:tcPr marL="6418" marR="6418" marT="6418" marB="0" anchor="ctr"/>
                </a:tc>
                <a:extLst>
                  <a:ext uri="{0D108BD9-81ED-4DB2-BD59-A6C34878D82A}">
                    <a16:rowId xmlns:a16="http://schemas.microsoft.com/office/drawing/2014/main" val="1426514786"/>
                  </a:ext>
                </a:extLst>
              </a:tr>
              <a:tr h="250428">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a:txBody>
                    <a:bodyPr/>
                    <a:lstStyle/>
                    <a:p>
                      <a:pPr marL="0" algn="ctr" defTabSz="914400" rtl="0" eaLnBrk="1" fontAlgn="ctr" latinLnBrk="0" hangingPunct="1"/>
                      <a:r>
                        <a:rPr lang="es-CO" sz="1050" u="none" strike="noStrike" kern="1200" dirty="0">
                          <a:solidFill>
                            <a:schemeClr val="tx1"/>
                          </a:solidFill>
                          <a:effectLst/>
                          <a:latin typeface="+mn-lt"/>
                          <a:ea typeface="+mn-ea"/>
                          <a:cs typeface="+mn-cs"/>
                        </a:rPr>
                        <a:t>Regional sur occidente</a:t>
                      </a:r>
                    </a:p>
                  </a:txBody>
                  <a:tcPr marL="6418" marR="6418" marT="6418" marB="0" anchor="ctr"/>
                </a:tc>
                <a:tc>
                  <a:txBody>
                    <a:bodyPr/>
                    <a:lstStyle/>
                    <a:p>
                      <a:pPr marL="0" algn="ctr" defTabSz="914400" rtl="0" eaLnBrk="1" fontAlgn="ctr" latinLnBrk="0" hangingPunct="1"/>
                      <a:r>
                        <a:rPr lang="es-CO" sz="1050" u="none" strike="noStrike" kern="1200" dirty="0">
                          <a:solidFill>
                            <a:schemeClr val="tx1"/>
                          </a:solidFill>
                          <a:effectLst/>
                          <a:latin typeface="+mn-lt"/>
                          <a:ea typeface="+mn-ea"/>
                          <a:cs typeface="+mn-cs"/>
                        </a:rPr>
                        <a:t>TECNICO</a:t>
                      </a:r>
                    </a:p>
                  </a:txBody>
                  <a:tcPr marL="6418" marR="6418" marT="6418" marB="0" anchor="ctr"/>
                </a:tc>
                <a:tc>
                  <a:txBody>
                    <a:bodyPr/>
                    <a:lstStyle/>
                    <a:p>
                      <a:pPr marL="0" algn="ctr" defTabSz="914400" rtl="0" eaLnBrk="1" fontAlgn="ctr" latinLnBrk="0" hangingPunct="1"/>
                      <a:r>
                        <a:rPr lang="es-CO" sz="1050" u="none" strike="noStrike" kern="1200" dirty="0">
                          <a:solidFill>
                            <a:schemeClr val="tx1"/>
                          </a:solidFill>
                          <a:effectLst/>
                          <a:latin typeface="+mn-lt"/>
                          <a:ea typeface="+mn-ea"/>
                          <a:cs typeface="+mn-cs"/>
                        </a:rPr>
                        <a:t>1</a:t>
                      </a:r>
                    </a:p>
                  </a:txBody>
                  <a:tcPr marL="6418" marR="6418" marT="6418" marB="0" anchor="ctr"/>
                </a:tc>
                <a:tc>
                  <a:txBody>
                    <a:bodyPr/>
                    <a:lstStyle/>
                    <a:p>
                      <a:pPr marL="0" algn="ctr" defTabSz="914400" rtl="0" eaLnBrk="1" fontAlgn="ctr" latinLnBrk="0" hangingPunct="1"/>
                      <a:r>
                        <a:rPr lang="es-CO" sz="1050" u="none" strike="noStrike" kern="1200" dirty="0">
                          <a:solidFill>
                            <a:schemeClr val="tx1"/>
                          </a:solidFill>
                          <a:effectLst/>
                          <a:latin typeface="+mn-lt"/>
                          <a:ea typeface="+mn-ea"/>
                          <a:cs typeface="+mn-cs"/>
                        </a:rPr>
                        <a:t>7</a:t>
                      </a:r>
                    </a:p>
                  </a:txBody>
                  <a:tcPr marL="6418" marR="6418" marT="6418" marB="0" anchor="ctr"/>
                </a:tc>
                <a:extLst>
                  <a:ext uri="{0D108BD9-81ED-4DB2-BD59-A6C34878D82A}">
                    <a16:rowId xmlns:a16="http://schemas.microsoft.com/office/drawing/2014/main" val="3217154003"/>
                  </a:ext>
                </a:extLst>
              </a:tr>
            </a:tbl>
          </a:graphicData>
        </a:graphic>
      </p:graphicFrame>
      <p:pic>
        <p:nvPicPr>
          <p:cNvPr id="16" name="Imagen 15" descr="Imagen que contiene alimentos&#10;&#10;Descripción generada automáticamente">
            <a:extLst>
              <a:ext uri="{FF2B5EF4-FFF2-40B4-BE49-F238E27FC236}">
                <a16:creationId xmlns:a16="http://schemas.microsoft.com/office/drawing/2014/main" id="{EAE029F8-12E5-4923-8847-0563E32EEF00}"/>
              </a:ext>
            </a:extLst>
          </p:cNvPr>
          <p:cNvPicPr>
            <a:picLocks noChangeAspect="1"/>
          </p:cNvPicPr>
          <p:nvPr/>
        </p:nvPicPr>
        <p:blipFill rotWithShape="1">
          <a:blip r:embed="rId4">
            <a:extLst>
              <a:ext uri="{28A0092B-C50C-407E-A947-70E740481C1C}">
                <a14:useLocalDpi xmlns:a14="http://schemas.microsoft.com/office/drawing/2010/main" val="0"/>
              </a:ext>
            </a:extLst>
          </a:blip>
          <a:srcRect b="32714"/>
          <a:stretch/>
        </p:blipFill>
        <p:spPr>
          <a:xfrm>
            <a:off x="2367231" y="-442175"/>
            <a:ext cx="4511218" cy="1707416"/>
          </a:xfrm>
          <a:prstGeom prst="rect">
            <a:avLst/>
          </a:prstGeom>
        </p:spPr>
      </p:pic>
      <p:sp>
        <p:nvSpPr>
          <p:cNvPr id="13" name="Rectángulo 12">
            <a:extLst>
              <a:ext uri="{FF2B5EF4-FFF2-40B4-BE49-F238E27FC236}">
                <a16:creationId xmlns:a16="http://schemas.microsoft.com/office/drawing/2014/main" id="{5F2C3859-3E81-4EE9-BF23-2B024425940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4" name="CuadroTexto 13">
            <a:extLst>
              <a:ext uri="{FF2B5EF4-FFF2-40B4-BE49-F238E27FC236}">
                <a16:creationId xmlns:a16="http://schemas.microsoft.com/office/drawing/2014/main" id="{3B27F3B4-FAAE-4EA8-9D8C-F3414EE56088}"/>
              </a:ext>
            </a:extLst>
          </p:cNvPr>
          <p:cNvSpPr txBox="1"/>
          <p:nvPr/>
        </p:nvSpPr>
        <p:spPr>
          <a:xfrm>
            <a:off x="6178125" y="6550223"/>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Talento Humano</a:t>
            </a:r>
          </a:p>
        </p:txBody>
      </p:sp>
    </p:spTree>
    <p:extLst>
      <p:ext uri="{BB962C8B-B14F-4D97-AF65-F5344CB8AC3E}">
        <p14:creationId xmlns:p14="http://schemas.microsoft.com/office/powerpoint/2010/main" val="77527182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673" y="76812"/>
            <a:ext cx="4150360" cy="713105"/>
          </a:xfrm>
          <a:prstGeom prst="rect">
            <a:avLst/>
          </a:prstGeom>
        </p:spPr>
      </p:pic>
      <p:sp>
        <p:nvSpPr>
          <p:cNvPr id="2" name="AutoShape 3" descr="data:image/jpg;base64,%20/9j/4AAQSkZJRgABAQEAYABgAAD/2wBDAAUDBAQEAwUEBAQFBQUGBwwIBwcHBw8LCwkMEQ8SEhEPERETFhwXExQaFRERGCEYGh0dHx8fExciJCIeJBweHx7/2wBDAQUFBQcGBw4ICA4eFBEUHh4eHh4eHh4eHh4eHh4eHh4eHh4eHh4eHh4eHh4eHh4eHh4eHh4eHh4eHh4eHh4eHh7/wAARCACZAEg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ps0kcMLzSuEjRSzMTgADqTQA6ua8R+PvBXh23km1nxRpNoIzhkNyrPn02Llj+VfHvx/8Ajd4g8ca5Pofhy7n0/wAORSmGMQsVe8IOCzkc7fQdK8i/s+18smWQrIZNiM54c45z6Z9a4KuOUXaKPSpZfdXmz7kP7SHwpM5ij1i8lAON62Mm39QD+ldX4Y+K3w98RTJb6Z4osjcP92GfdA7H0AcDP4V+fUeiRbwu5PMK7hHJ1/T+dIyNYffSWCPONwPmxfiDyKwWPnfZG7y+lbRs/TvIor4n+Dfxu8QeD5IbPUZJdY0HgNbs+94V/vQseeP7h/DFfZPh/WNP17RrTWNKuEubK7iEsMi9Cp/rXfQxEay03POr4eVF67F+iiitznCvOP2k9dm0D4N67c28hjnuIxaRMDggyHb/ACzXo9fP37bepeR4J0PSFbm91MSMM9o1Jz+tY4iXLTbN8NHmqxR8eWU8VtqDzMu6K2XZGo7npXpPwl8G23j7xbPY36Mun2lkzTMnG2V/u49x1ryN2Y3YjQ5JfI5xkk8V9XfBTUfA/gXwvFY6hrscOp3n7+6nnt5Y43Y9hIyhSB9a8Pldz6HzPGPiN8PPFPg3zIb+0m1DTYzm21K3UkoP9sDkVwX9r3WATKGI4LYzuHofX8a++I9a0i90CTWIpvtOm7STIsLMGUdSBjLD3Arw74k+FvhD4rkll0PUHtNXK7vO0yxmliz6yKiFf60+XyEnc+fbDUUtrtJo02ROR5sY+6D6j0r7E/Y18RNPpOr+FZJNyWbrdWo9I5PvAf8AAgfzr4017SrnRtQls7ho5NpwJIjlJB2YfX0PIr6Q/YinM3jq8IbONJCvz3Elb4d8tWLRz4yF6Urn1/RRRXtHgBXxl+2R4kGsfExdHtZA0OhWJEhB4E0nJ/ELgV9deKdXt9A8O6jrV0QIbG2edsnGdozj8TxX5z6zqF3rFpqviC8Yvd6ncPcyMf8AabgflXDjqloKPc9DL6d5OfY9Q/Z9+Hun3XiPRfEFxHDcww2BneNmDjziflJBHFdh8QbrUfDvi3w5YapfIJ9evGa71aQytBYxEnZHHGGVABgAlgck1yf7KnjGNtVPhu8VEkjtz5Eu7767s7ce2a918Rado0KHUdVnuo7WOXz5GZy0cRHO7uUHrtwPWvOoT5L82p6mLhKpZU3Y2rASJYwrLKkzqg3OqbA3vtHTPpXjXxp1NvD3i/wv4fvtQS2s9WmT+0dYlRsWyvnb5QDBYwvAz1JOSa9k05vtcQvbPF3azqHimgjZw69uRkEVzmoWuk+OEdY720vrW1YxKXsw5jYH5gjnGRnsQwzWtOSg7tHNWhUmrQdrbnnfxN8AWOpeF9Ku9QmtL+/+1pA+oxDy/tMQ3bWY+vTJ5rH/AGIZILT4n65phZXlWzdY2B4IWTnFdl+0L4li8HfD60hjxPdSyCGAPgHhcb8AY4z2ArwX9m7xOPC3xX0XVbhj5N3cmzuD/syADP8A31is6LtW5ulzprJzw/L1sfogKKaWVVLdgM5or3j5xJs5X4xaPdeIPhf4i0exBNzc2MixAH7zAZA/HGK/On+0mg09LCSPBVDDNGwwUYHFfqFXjfxN/Zz8BeNdUm1YLd6NqM7bppbJwFkb+8yEEZ+mK48Vh3Vs0d2DxMaScZHwroGpXWjazb6jYzNFc27h0YHGfavtH4ceM7Hxf4R+2EreW3l+VfKq5ktyRgrKnUKecMMj6Vgv+yP4YtxHNJ4x1NY4/wDXGWKLay/X+H61L4Z+Afgu18V/aPA3xW1Sy1GAbmjsbuGSVUzyDjnH1zXJ9SqN3sdzx1K1kygvwXt1imt9F8daxZ6LcMWNrFcttVT/AArhguPqK9K8NWdlpOiQaF4athPb2EWzdvCxRADlpJDwO5PU+1aU/gO2W6WKSOa5Y43SMf8AWnuzYwMnvxXJfGzwZ4o1izi0e7+KWieFPDVx+7W0FoIDKB1UuZBv+nA9qiFCrJvmW39f1ua18eppJy/r5bnzN8ffFkPirxzKbW9+26fpaGJZ1GI5ZO+wf3c9D1OM1wOlPI2qaVb2wZpBdRkEDkuXFfSyfsmjUEgfS/iFaXGndQ8dmHye5BV8Gu1+G/7N2l+HfE9lqeo3Edxa6dJ50MWS8lzMOkkjYAUDsijHck1ccLUva1jN4yja/Nc9708N9gt/M+/5S7vrgZoqeivXPBCkYgAkkADqTS15L+0/47Pg/wAASWVlME1TVs28GDyiY+d/y4/GqhFzkoomclFNs8B/aS+Jt54w8WXGj6beSJoFg5iRI3IW4kH3nb154Fcl8LvFlx4T8Vafq9sxDWz4kQHiWI/eU/hWP4O8N6p4q1n+ydHgM9yIJJyDn7qKWP59B7mseHVrIqkT2wimi3KQ5wc+/uDXqTpQcPZnnRqSUuc/RrTtai1OytdSs3VrWeISIc8FSM9a+Qf2jPHg8V+NZhbvmwsAbe1TPDHPzP8Aiaj8H/GK40T4S6l4W3O2oOdlhMDwkT/f57Y7fWvJLm6jDGSeZcnnk5Nc1LCvm9/ZHRVxC5fd3PVP2Z/FmpeH/ihpenxXcq6dqcv2e5gLHYSQdrY9QR196+5K/N/wBfeR4w0K+Xcqx6hCwJ643iv0fRgyhh0IyKMalzJoMI3ytC0UUVxHWNkdY0aSRgqKCzMTgADqa+CPjx42fxx8Q73UUkY6fbE21kvYRqfvf8COTX29490y+1rwZrGk6bcfZry6tJIoZPRiOB+PT8a/Pnw4reGfiBp8viKyE0Gm36/brR8jO1uRjvjr74rtwaWsupx4pvSPQ+tf2U/h03hXws3iLVbcpq+rKGCsPmhg6qvsT1NeHftb6Xotn8XJItP0uytS1pHJOIYVXfI3JYgDk+9faWn31ne6XBqFpNG1nNEJY5ARt2EZB/Kvgz46eI7fxV8U9a1a0fzLXzBBA/8AeSMbQf0p4ZupVcmKulCmoo4IwwiRFESAEHtXUfCfTtJuvib4dtdS0+1ubSa+WOWKaMMjhgRyD15Irmm/1yfQ1f0O/bStcsNUQEtZ3Mc4A77WBx+ldzjdNHHF2aLOuW/9k+L7y2VfL+x6iygAY2hZOP5V+iuizC40iznU5ElujZ+qivz/APjZPZ3HxK1e901vNtNRK3sDJ0CyqG/Q5r7h+EeqRa18NfD+owtuWSxjB9mAwR+lcWL1hFnZhdJSR1VFFFcB2hXzd+1n8LWvIn8eaDbbriJQNThReXQdJQPUd/bmvf8AVNf0TS7uK11LV7GxnlXdElxOsZce24jNXEa3vLUlWiuIJFIJUhlYHr7EVpTnKnJSRnUgqi5WfDeh/FfxPp3wevfBlrHMbcy+Wl+M/uIW6xZ7E8456ZrzQdK++PEPgzwvb6OdBh0Kyj0qcEyWyxAIzZznjv718zfGP4W6domotN4Zu40jWLzZ7C4nAkjX+9GWOXX25Iroo5hS9o4NWMauBqezU07nka2txJC93HC7W8BCyyAfKhb7oJ98GmV1ml65e6b4N1Hwqtnp8trqsqyTTPGxmRl+7tbOAPwp/wAN/Al94z8W2eg20xjEp3TzKm7yYx1autYmnrdnK8PPSyORLFgASTgYGT0FfZP7G+pm9+FDWLHLWF7JGOein5h/OvNfj98GNB8B/Dq01bQ2vLi5huwl5cTyZLqwwOBwoBHYd62/2G9Q+TxNpRbo8NwB9QV/pWdeUalFyiaUYunVSZ9NUUUV5h6B5L4z+CGm+NfHdz4i8Ua9qN5aMiLbafF+7SAKP72Tn8AD9a6/w54Us/BekLp/ha38iyQlmgJLZJ6nJ5Jrq6KJtzVmxU1GDukc9dahBfQCKdPJkU5B6j/61eC/tX6OsNvoerhowSzwY3jLDqCB3FfRmpaXDdZdf3cv94Dr9a8h+OHwz1fxZYW0mmqG1Cy3CJGfCSoeSM9jXIoyjUTlr5nW5RlTaj9x8tW1ndajeW1jZRGa5nmSOJAfvMTgD9a+0Pgp8N7XwDoJ84pPrF2AbycdB6Iv+yP1r5z8H/Dbx3Y+NtKkuvDs9utvexSSPJIgUKGGTkH0r7OFdSaZy2a3Ob+JfhePxl4I1Pw48qwm7i2xysu4RsCCGx+FeYfAn4axfDbxBf3134ha7eeAQNGLbYmQ2c9Sa9zrNvtHtriQzLmObOdw5BPuKVSpWUeWmyqcKLleoixa6hZ3TmOCcM3pgj+dFVp9MWaCM/u4blCCJIlxRWanUW8bmjhTe0rGnRRRWxiFFFFAHMeIEePUWf8AvAMprorOTzbSKT+8oNUtftfPs/MUZeLn8O9TaK27TIP93Fc1OLjVku501Jc1KL7Fyiiiuk5gooooAKKKKACiiigCK8jkktJo4XEcjoyoxXIUkcHHevG/CfxU1ayvI/DuteEddm1KK8a1uWs7JmhGGwJVbptPUjtXtJqNfvn60JRvdoT5raMkHQUUUUDCiiigD//Z"/>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 name="AutoShape 2" descr="data:image/jpg;base64,%20/9j/4AAQSkZJRgABAQEAYABgAAD/2wBDAAUDBAQEAwUEBAQFBQUGBwwIBwcHBw8LCwkMEQ8SEhEPERETFhwXExQaFRERGCEYGh0dHx8fExciJCIeJBweHx7/2wBDAQUFBQcGBw4ICA4eFBEUHh4eHh4eHh4eHh4eHh4eHh4eHh4eHh4eHh4eHh4eHh4eHh4eHh4eHh4eHh4eHh4eHh7/wAARCACZAF0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ooAKKK81/aD+LWlfCbwkmpXUH23UrxzFYWYbb5rgZLMeyjufoO9AHoGrXg0/Sru/MMs4toXlMcS5d9oJwo7k4ryPxB+018IdJsvPj8RNqMxXIt7SBnkz6HjCn618X+Ovjr8TvGl3I194murG2Yki109jbxoPTK/MfqTXnLyPJKzvvkdjlnY5LHuST1pXHY+tPFX7Z1+8zp4X8GwpDn5ZdQuDuI9dqDH61iWP7ZPjiOcNd+F9DuI+6pLIh/PmvmWTdwVbFMMiKCGbjuaAP0b+Af7QHhv4p3L6O1rJo2vxxmQWczhlmUdTGw+9juOor2WvyT8H+KNR8J+K9M8TaLIgvdPnWaHzASpI6ggEZBGQR6GvtT4E/tUad4t1i28O+NNPh0XULlhHbXcTk20rnorZ5Qntnj3pgfTFFFFAgooooAK+Lv+CkUbf234Kk/g+z3i4z33RV9omvzv8A23PGt54m+Lj6FcLarB4dRrZPs7swLuQzFiQOcBBgcDB5oA8LibB9ac0zEgLj2rT8I+HdT8UatHpulwl3eSNJHxxGruqAn8WFfUOh/Dj9nvS7yHw1q+tadda2VEUoluzkv6EghVbPasKlZQdrXZ0U6Dmua9l5nybElxdSGO1ikndEZyEXJwBkt9AK+u/gt+zr4Vk8CWuoeNbJr7U9QjE3l+YVFsjD5VGO+DkmvVPD/wAJvAegaXe2GkaDb263sLQzSHLOUYYI3HnFZmq/Gr4b+HtQ/sGbWJrme0AhnNnbPPHCVGCGZQQK5J151dIo6qdGFJXk7s+Yv2h/gi3w1ktta0i8kvdDuZvKIkX57Zjyqk9x2zXkDS7ZOCQcZHPftX2N+1t4t0HVfgVb3Oj6hbX8OqXsa20kTbg235m+hAHPpXxqwyVA5IXmunDylKHvHNiYRjJcvU/WnwBcfavAugXIuDc+bptu/nFsmQmNfmJ75rbr5t/4J/65Lqnwx1HT7i8vriXS7sQok0u6OOJl3IEGMr/ECMnoMYr6SrpOYKKKKAA18KfttfB/WdM8aXXj7QtLuLvRb+PztRlhBc204PzM4HRCNvPqDX3XXPfEfTdX1jwPrGk6FLaRX95aSQRtdKTGNylTkD2PFAHyD+y98L7/AEe7XVtaurVrXX9LZfs0MuJ4Aw3I5PYkZII6HFdl43sfCWleM/DHwbs/BugR6PqsP+mahfAiQEoW+SQDO/A+8TyxrJ+C97rHhj4qWnwp8WW27WdFtmEF7Ex8qe3MWVHPXGQM+1e4+IfDnh7Xbu0fWtPtbuaAhoDKOflOR9cZ/WvPw1VQqT+sI9LE03KnD6u9PP8AEdo2jrB4MtdBmv7q7jWxFqbottmkTbtDZ7NjHPrXk/xh12y+BngnRNJ8C+HNLiN6x8+5u4vNCR7guW6F3YnJJOOK9og8xbmfzFIViNrZG3AHA+vJrN8XeHdC8WaYNJ1y0S6SLLJgjcit1BB6gkfmKMJUpRqfvdv1JxUKrh+63PD/ANp/wj4a0L4X61rGj29kb+5MfnTWpxbgv5fmNEmcIXBXJHJr5N8LaVLr3iHTtGt7i3t5b+5jtEmnbbHGzsFDMewGea+1firpHhLw5oGl6XdafB/YekxvdSRTOxjAHQsMjeS2MA8e2BXn/wCyz8GdR8W+Pl+KGr6Vb6f4Va7nuLKwlTJnzuCgIRgRjd1/2eKvD1YzqTjHZMnFUpQp05T3aPpf9nj4X2nwq8BJoiXEd5qNxIbi/u0BCyyEYAXPO0DAH4nvXo5OKSGNIYkijUKiKFUDsB0FJIu49SK7ThH0UUUAFFMuJoreF5p5UiiQbmd2wqj1JNcHr/xm+GGiO0d94y0vzV6xwy+Y4/Bc01FvZCbS3Nfxp4SstYnh1q1srVdfsh/ol2yAPt/ijLddrDI9s5rltYsbfxNoN5pd0stpOyNE+CVltpMcMCOQQeQR1rJk/aZ+FP2hYLfU765ZjgeXZPyfxFSaZ4uPxC1S9u/DWn/YjpyKBczt81zk8IUHbAJyeRXLisHNp1EjsweMjFqF+uj7f8A810/VPjz4esjoMmhaVrMkOYra/mhaQuo4DEg4P44PrXoHw/0i48K+GheeJbr7X4gv5GmvZFOd0jHiJAOMKMAAD1rZXVNbYGH+xMXHTPnDZn+dcF8QviJ4h+GOvCS+8G2+s3bQiWO5kvCgVD2iTacY6E9c+1cNClPEy5Y9D1sZjIUoXlFK/br/AJI7C3+EkPibxrB4q8boLyzitsW2jyH90ku/IeRejkKBgHgZr12CGOCFIYY0iijUKiIoCqB0AA6CvlOy/bCXI+2eBnUcZ8m9DfzAr0D4dftMeB/FuuWmiT2uoaPfXkiwwC5UNG0jHAXcpIBJ45r2YYSVKHKkfO1MXGtPmbPcKKKKkYUUVV1a/tdL0y61K+lEVraxNNM56KijJP5CgD5y/bl8ff2b4ctPAenz4utUxPfbTytup+VT/vMPyU18bqAowFAHsK6X4oeLbrxx491bxPdFsXk5MCMf9XCOI1/BcfiTXL3BkRA+whGyA2OMjt+terSh7OFjzKk/aSudN4BtRNrHnMMiFc/jX0l+zJqstn40lst/yXtqzbD0Lqdw/TdXzN4S1iDSjMZo3fzQMba9w+CF3JH8QtAm27DJOF29wrKRzRUV0yqTs0dt+0d8QPid4d+Lvgez8LWNvDp11Pst0aRcajO3ytHJ3VQGGPc57Vp/tTwTXMOg6hcxrHJiSCREOQpwrcH65/KvLf20/Ez2Pxp8ExQud2jRJf4B6MZgQfyjr2D9p+SOXwvo80bBlkuy6EDqpjJB/lXPGNuV2Our8J8ZeKrD7Bq8iqu2OT51HYeo/wA+tU9HvH0/V7O/RijW1xHKCOo2sD/Suh8TTw6pdxQ3Dx2zQSMsjE87eOR657Vy8yBHKhg3uK7Fsee9Gfqrp9wl5Y293H9yeJZF+jDI/nUx61x/wR1M6x8IvCuoM25n0uBXPqyKEb9VNdga8dqzseqndXFr54/bh8bHRPAVt4Rs5tt5rrnz9p5W2Qgt/wB9NtX6Zr2vxHrn9mMNkYcLgyfSvhD9qbxUfFnxcuryKaCWytraK3tDDLvGwAk59G3FsjtWmGtOpbsTiYyhS5u55aqs7hUUszEBQOpPpX0h8a/hKPCn7LPh+6e3C6rp16l5qTY5BuAEZT/uny1/A1zP7IPw9bxj8Rk1q+g36RoRW4l3D5ZJv+WafmNx9l96+o/2qpraH9n/AMWm6VWVrQIgP/PRnUIf++iK6q1X31FHJRp+65M/Pzw9Gk2p2qSfc3An8K91+Gk32fx7pEo4IvkUceuB/WvALGVoXimXqhBr334N41Lxr4fkjOR9pR3+ijJP5VvLYzp7nnf7YepG/wD2hNaTfuWzit7VT6YjDH9XNe7/ABI1n+2vg98Ob0PuNzYK7f7yxoh/UGvl/wCP939t+N/jG47f2pKg+i/KP5V6vouufbPgP4OjkbLac99A3PTEgYfo4qEvdidlX4DzXx2sX9uFowATGN2PXJ/pWDVnVbpry/luCeC3H0qtWyPOe59+fscagb74DaRGTn7HPcW/5SFv/Zq9irwT9hdifg1OvmK2NVm+UHlflTrXvdeVVXvs9Ok/cR4X4s+JWj2lnrOsXkmLTTdUmsLxEG942WUxglepBwD9D7V8ieI7ePxx8VLuDwZYyyrqt4PskOzaWLAbmI7DOSSe3NfVPxl/Zri8Y+Kb3xD4f8QHSJNQcSX1rKhaGSQD74wep9x1+tdd8CvgjoHwxR77zjqmuzJskvZEwI17rGv8IPc9TVUVTo3mndsqvUqV4xptJJHTfBrwJY/DvwHY+HbXbJOo828nA/107D5m+nYewFeSft8a/wDYfhhpugRviTVdQUuPWOIbz/49sr6Nr4Y/by1/+0fixY6HG+YtI05dwz0klbcf/HQlFK8ql2RVtGFkeCw/6sV77+x6sl74vut6lo9Pti4b0LnaB+W6vnpJGTp0r2f9nT4r+E/h3p+pW+uWWpSXd7OrGeCNWVUUYAxnOck13TmlHU5KUG5nmn7Quj3Og/GjxNa3UTIs9411CSPvxyfMCPzI+oNTaXcajZfDS0imV44dRvJpbfPG6NQqsw9iwx+Br3D4r+MfgP8AFK3spta1DVrK8s3Gy5isXEhjzlozxyD+hrzn47eK/CPiDVtFtvBO9dH0vTxaxoYTGEweBg9fc1FOom+W50Vm+Q47wxYHVPEul6YF3G7vIoceu5wP61r/ABM8NHwx8TNc8M8Qx2moPFC0hwBExzGxPptZTS/BfbJ8X/CIcAodbswQfTzlr6Q/bR+FWo6pfW/xA8P2Et4yRCDVIIVy5RfuygDrgZU/hVyqcs0u5yxp3g32Ot/Zf8P6Z4K8PuNM1iXVIdSZJbmcH9wXGRmIdcdsnrgele8ivnX4PeN9O8Uxro3hzT7u3GnW0KSRTwGMKSNu0Dv905PTGK+hLONobSGJmZ2RFUsepIHWvIjKbk+fc9qtTpwjF09iaiiirOcD0r54+PH7OOmeM9e1HxlaeJZNLvZkElyLld8GEXGcjlRge9fQ9eH/ALZ/jYeFfhLLpNvN5d/r8n2KMg8rD1mb/vn5fqwqozcXdEyipKzPgSdoUmkSKUTIrEK4BAcA8EZ7HrV/wb4c1bxd4ms/D+iWr3N/eSbY0XoPVieygck9qxzjJ2jA7D0Ffen7G/wnXwZ4QXxVrVsBr+sRBlV1+a1tzyqexb7x/AdqqdSU9xQpqGx8q/H34W3nwo1vS9HutTTUFvrL7QJI02gOGw647gHGD71yvw88Man4x8V2fhvSBF9svpNkRlbaoIUscn0wpr3X/goPeJN8TdAsVI3W2ks7D/flOP8A0Cuc/Yjsftnxz0+QruW1tric+2I9oP5vUwm4O6KlFSVmd/8ADX9lfxhp3izTNW1zXNLtrayuorhktyzyPsYNgcYHTrmvsOgUU51JT3JhBQ2K8FlZwTvPDawRSv8AfdIwGb6kcmrFFFQWFFFFAAa/Pb9snxw3ir4yXNjazbrDQE+ww4OQZc5lb/vrC/8AAa+3fjB4th8D/DXXPE8pG+ztWMKn+OVvljX8WIr8wIIr/WNVSKNZLvUL6fAA5aWV2/UkmgaPYP2Rfhj/AMLA+IiahqVvv0HRStxdbh8s0mf3cX4kZPsPev0KHT0rhPgR8P7X4b/DjT/D0aob0r59/Mv/AC1uGA3HPoOFHsK7tjgZoEfnd+2Xq39qftAa2qtuSxht7RT/ALqBiP8Avp2ruf8AgntYmb4h+IdRK5FtpQiBx3klU/yjNeE/FbVDrXxO8UaqTn7TqtwwP+yHKj9AK+oP+CdtiF0bxdqZXmS5t4AfUKrt/wCzUDPq+iiigQUUUUAecfHr4j3Pw58N295YaPLqV5dymKIAHy4sDJZ8c+mB3NfMOo/tBfF6/uma0mW1QniOKwzgfU5r6y+L3/Isf9tBXjlj/wAfsf4V6GGpQlT5mjz8RXlGpynj/jTxD8XPihocfh/VLS9u7ETrNsW2EZZlzjcR1HNel/spfAiXRfED+LPGOl3EF9YOraZG/CZKsGcg9SOMfnX0H4E/49R/uV1Fc9acdUonTSjKybYUjjcpU9CMUtFc5ufnH8SvhH4j0XxhrKQ6LqD6eLyU28pUktGWJBJ71r/Dr4jeNPhf4fuNF8O2f2eO4uPtEhu7Qu27AB547AfnX3vrn/IOk/z2r598c/8AIQl/Gu/Dxp1NOU4sROdNXuch4N/aj8WQ30cXiLQ4NQtywDfZomjlx7dQT7HH1r630y8i1DTba/gDiK5iWVA64YBgCMjsea+UNB/5CsX+9/WvrDT/APjwt/8Arkv8qnF0Y07WHha8qrdyeiiiuI7D/9k="/>
          <p:cNvSpPr>
            <a:spLocks noChangeAspect="1" noChangeArrowheads="1"/>
          </p:cNvSpPr>
          <p:nvPr/>
        </p:nvSpPr>
        <p:spPr bwMode="auto">
          <a:xfrm>
            <a:off x="2190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cxnSp>
        <p:nvCxnSpPr>
          <p:cNvPr id="12" name="Conector recto de flecha 11">
            <a:extLst>
              <a:ext uri="{FF2B5EF4-FFF2-40B4-BE49-F238E27FC236}">
                <a16:creationId xmlns:a16="http://schemas.microsoft.com/office/drawing/2014/main" id="{DF6AD8E8-2791-4A31-8680-2DFE0C2B02ED}"/>
              </a:ext>
            </a:extLst>
          </p:cNvPr>
          <p:cNvCxnSpPr>
            <a:cxnSpLocks/>
          </p:cNvCxnSpPr>
          <p:nvPr/>
        </p:nvCxnSpPr>
        <p:spPr>
          <a:xfrm>
            <a:off x="304800" y="1144785"/>
            <a:ext cx="11364286" cy="490"/>
          </a:xfrm>
          <a:prstGeom prst="straightConnector1">
            <a:avLst/>
          </a:prstGeom>
          <a:ln>
            <a:solidFill>
              <a:srgbClr val="000A8B"/>
            </a:solidFill>
            <a:tailEnd type="triangle"/>
          </a:ln>
        </p:spPr>
        <p:style>
          <a:lnRef idx="3">
            <a:schemeClr val="accent5"/>
          </a:lnRef>
          <a:fillRef idx="0">
            <a:schemeClr val="accent5"/>
          </a:fillRef>
          <a:effectRef idx="2">
            <a:schemeClr val="accent5"/>
          </a:effectRef>
          <a:fontRef idx="minor">
            <a:schemeClr val="tx1"/>
          </a:fontRef>
        </p:style>
      </p:cxnSp>
      <p:sp>
        <p:nvSpPr>
          <p:cNvPr id="15" name="CuadroTexto 14">
            <a:extLst>
              <a:ext uri="{FF2B5EF4-FFF2-40B4-BE49-F238E27FC236}">
                <a16:creationId xmlns:a16="http://schemas.microsoft.com/office/drawing/2014/main" id="{154FF9E7-3687-4E79-8882-3C6DADA55A76}"/>
              </a:ext>
            </a:extLst>
          </p:cNvPr>
          <p:cNvSpPr txBox="1"/>
          <p:nvPr/>
        </p:nvSpPr>
        <p:spPr>
          <a:xfrm>
            <a:off x="219075" y="1450434"/>
            <a:ext cx="2169795" cy="923330"/>
          </a:xfrm>
          <a:prstGeom prst="rect">
            <a:avLst/>
          </a:prstGeom>
          <a:noFill/>
        </p:spPr>
        <p:txBody>
          <a:bodyPr wrap="square" rtlCol="0">
            <a:spAutoFit/>
          </a:bodyPr>
          <a:lstStyle/>
          <a:p>
            <a:pPr algn="ctr"/>
            <a:r>
              <a:rPr lang="es-ES" dirty="0">
                <a:solidFill>
                  <a:srgbClr val="000A8B"/>
                </a:solidFill>
                <a:latin typeface="Modern Love Caps" panose="04070805081001020A01" pitchFamily="82" charset="0"/>
              </a:rPr>
              <a:t>COMPORTAMIENTO DE AUTORIZACIONES DE CIRCULACIÓN</a:t>
            </a:r>
            <a:endParaRPr lang="es-CO" dirty="0">
              <a:solidFill>
                <a:srgbClr val="000A8B"/>
              </a:solidFill>
              <a:latin typeface="Modern Love Caps" panose="04070805081001020A01" pitchFamily="82" charset="0"/>
            </a:endParaRPr>
          </a:p>
        </p:txBody>
      </p:sp>
      <p:graphicFrame>
        <p:nvGraphicFramePr>
          <p:cNvPr id="4" name="Tabla 3">
            <a:extLst>
              <a:ext uri="{FF2B5EF4-FFF2-40B4-BE49-F238E27FC236}">
                <a16:creationId xmlns:a16="http://schemas.microsoft.com/office/drawing/2014/main" id="{5E1E1118-2407-4B96-B20E-DA93690A234D}"/>
              </a:ext>
            </a:extLst>
          </p:cNvPr>
          <p:cNvGraphicFramePr>
            <a:graphicFrameLocks noGrp="1"/>
          </p:cNvGraphicFramePr>
          <p:nvPr/>
        </p:nvGraphicFramePr>
        <p:xfrm>
          <a:off x="2508139" y="1248306"/>
          <a:ext cx="9160947" cy="5338500"/>
        </p:xfrm>
        <a:graphic>
          <a:graphicData uri="http://schemas.openxmlformats.org/drawingml/2006/table">
            <a:tbl>
              <a:tblPr>
                <a:tableStyleId>{BC89EF96-8CEA-46FF-86C4-4CE0E7609802}</a:tableStyleId>
              </a:tblPr>
              <a:tblGrid>
                <a:gridCol w="1075119">
                  <a:extLst>
                    <a:ext uri="{9D8B030D-6E8A-4147-A177-3AD203B41FA5}">
                      <a16:colId xmlns:a16="http://schemas.microsoft.com/office/drawing/2014/main" val="922471586"/>
                    </a:ext>
                  </a:extLst>
                </a:gridCol>
                <a:gridCol w="1192785">
                  <a:extLst>
                    <a:ext uri="{9D8B030D-6E8A-4147-A177-3AD203B41FA5}">
                      <a16:colId xmlns:a16="http://schemas.microsoft.com/office/drawing/2014/main" val="3992711621"/>
                    </a:ext>
                  </a:extLst>
                </a:gridCol>
                <a:gridCol w="1627991">
                  <a:extLst>
                    <a:ext uri="{9D8B030D-6E8A-4147-A177-3AD203B41FA5}">
                      <a16:colId xmlns:a16="http://schemas.microsoft.com/office/drawing/2014/main" val="2903655350"/>
                    </a:ext>
                  </a:extLst>
                </a:gridCol>
                <a:gridCol w="1144428">
                  <a:extLst>
                    <a:ext uri="{9D8B030D-6E8A-4147-A177-3AD203B41FA5}">
                      <a16:colId xmlns:a16="http://schemas.microsoft.com/office/drawing/2014/main" val="310905343"/>
                    </a:ext>
                  </a:extLst>
                </a:gridCol>
                <a:gridCol w="1513852">
                  <a:extLst>
                    <a:ext uri="{9D8B030D-6E8A-4147-A177-3AD203B41FA5}">
                      <a16:colId xmlns:a16="http://schemas.microsoft.com/office/drawing/2014/main" val="3808662687"/>
                    </a:ext>
                  </a:extLst>
                </a:gridCol>
                <a:gridCol w="1204081">
                  <a:extLst>
                    <a:ext uri="{9D8B030D-6E8A-4147-A177-3AD203B41FA5}">
                      <a16:colId xmlns:a16="http://schemas.microsoft.com/office/drawing/2014/main" val="1950046283"/>
                    </a:ext>
                  </a:extLst>
                </a:gridCol>
                <a:gridCol w="704676">
                  <a:extLst>
                    <a:ext uri="{9D8B030D-6E8A-4147-A177-3AD203B41FA5}">
                      <a16:colId xmlns:a16="http://schemas.microsoft.com/office/drawing/2014/main" val="1860465506"/>
                    </a:ext>
                  </a:extLst>
                </a:gridCol>
                <a:gridCol w="698015">
                  <a:extLst>
                    <a:ext uri="{9D8B030D-6E8A-4147-A177-3AD203B41FA5}">
                      <a16:colId xmlns:a16="http://schemas.microsoft.com/office/drawing/2014/main" val="1985103370"/>
                    </a:ext>
                  </a:extLst>
                </a:gridCol>
              </a:tblGrid>
              <a:tr h="329522">
                <a:tc>
                  <a:txBody>
                    <a:bodyPr/>
                    <a:lstStyle/>
                    <a:p>
                      <a:pPr algn="ctr" fontAlgn="ctr"/>
                      <a:r>
                        <a:rPr lang="es-CO" sz="1100" b="1" u="none" strike="noStrike" dirty="0">
                          <a:solidFill>
                            <a:schemeClr val="bg1"/>
                          </a:solidFill>
                          <a:effectLst/>
                        </a:rPr>
                        <a:t>MACROPROCESO</a:t>
                      </a:r>
                      <a:endParaRPr lang="es-CO" sz="1100" b="1" i="0" u="none" strike="noStrike" dirty="0">
                        <a:solidFill>
                          <a:schemeClr val="bg1"/>
                        </a:solidFill>
                        <a:effectLst/>
                        <a:latin typeface="Calibri" panose="020F0502020204030204" pitchFamily="34" charset="0"/>
                      </a:endParaRPr>
                    </a:p>
                  </a:txBody>
                  <a:tcPr marL="5295" marR="5295" marT="5295" marB="0" anchor="ctr">
                    <a:solidFill>
                      <a:srgbClr val="000A8B"/>
                    </a:solidFill>
                  </a:tcPr>
                </a:tc>
                <a:tc>
                  <a:txBody>
                    <a:bodyPr/>
                    <a:lstStyle/>
                    <a:p>
                      <a:pPr algn="ctr" fontAlgn="ctr"/>
                      <a:r>
                        <a:rPr lang="es-CO" sz="1100" b="1" u="none" strike="noStrike" dirty="0">
                          <a:solidFill>
                            <a:schemeClr val="bg1"/>
                          </a:solidFill>
                          <a:effectLst/>
                        </a:rPr>
                        <a:t>PROCESO</a:t>
                      </a:r>
                      <a:endParaRPr lang="es-CO" sz="1100" b="1" i="0" u="none" strike="noStrike" dirty="0">
                        <a:solidFill>
                          <a:schemeClr val="bg1"/>
                        </a:solidFill>
                        <a:effectLst/>
                        <a:latin typeface="Calibri" panose="020F0502020204030204" pitchFamily="34" charset="0"/>
                      </a:endParaRPr>
                    </a:p>
                  </a:txBody>
                  <a:tcPr marL="5295" marR="5295" marT="5295" marB="0" anchor="ctr">
                    <a:solidFill>
                      <a:srgbClr val="000A8B"/>
                    </a:solidFill>
                  </a:tcPr>
                </a:tc>
                <a:tc>
                  <a:txBody>
                    <a:bodyPr/>
                    <a:lstStyle/>
                    <a:p>
                      <a:pPr algn="ctr" fontAlgn="ctr"/>
                      <a:r>
                        <a:rPr lang="es-CO" sz="1100" b="1" u="none" strike="noStrike" dirty="0">
                          <a:solidFill>
                            <a:schemeClr val="bg1"/>
                          </a:solidFill>
                          <a:effectLst/>
                        </a:rPr>
                        <a:t>PROCEDIMIENTO</a:t>
                      </a:r>
                      <a:endParaRPr lang="es-CO" sz="1100" b="1" i="0" u="none" strike="noStrike" dirty="0">
                        <a:solidFill>
                          <a:schemeClr val="bg1"/>
                        </a:solidFill>
                        <a:effectLst/>
                        <a:latin typeface="Calibri" panose="020F0502020204030204" pitchFamily="34" charset="0"/>
                      </a:endParaRPr>
                    </a:p>
                  </a:txBody>
                  <a:tcPr marL="5295" marR="5295" marT="5295" marB="0" anchor="ctr">
                    <a:solidFill>
                      <a:srgbClr val="000A8B"/>
                    </a:solidFill>
                  </a:tcPr>
                </a:tc>
                <a:tc>
                  <a:txBody>
                    <a:bodyPr/>
                    <a:lstStyle/>
                    <a:p>
                      <a:pPr algn="ctr" fontAlgn="ctr"/>
                      <a:r>
                        <a:rPr lang="es-CO" sz="1100" b="1" u="none" strike="noStrike" dirty="0">
                          <a:solidFill>
                            <a:schemeClr val="bg1"/>
                          </a:solidFill>
                          <a:effectLst/>
                        </a:rPr>
                        <a:t>ACTIVIDAD</a:t>
                      </a:r>
                      <a:endParaRPr lang="es-CO" sz="1100" b="1" i="0" u="none" strike="noStrike" dirty="0">
                        <a:solidFill>
                          <a:schemeClr val="bg1"/>
                        </a:solidFill>
                        <a:effectLst/>
                        <a:latin typeface="Calibri" panose="020F0502020204030204" pitchFamily="34" charset="0"/>
                      </a:endParaRPr>
                    </a:p>
                  </a:txBody>
                  <a:tcPr marL="5295" marR="5295" marT="5295" marB="0" anchor="ctr">
                    <a:solidFill>
                      <a:srgbClr val="000A8B"/>
                    </a:solidFill>
                  </a:tcPr>
                </a:tc>
                <a:tc>
                  <a:txBody>
                    <a:bodyPr/>
                    <a:lstStyle/>
                    <a:p>
                      <a:pPr algn="ctr" fontAlgn="ctr"/>
                      <a:r>
                        <a:rPr lang="es-CO" sz="1100" b="1" u="none" strike="noStrike" dirty="0">
                          <a:solidFill>
                            <a:schemeClr val="bg1"/>
                          </a:solidFill>
                          <a:effectLst/>
                        </a:rPr>
                        <a:t>AREA</a:t>
                      </a:r>
                      <a:endParaRPr lang="es-CO" sz="1100" b="1" i="0" u="none" strike="noStrike" dirty="0">
                        <a:solidFill>
                          <a:schemeClr val="bg1"/>
                        </a:solidFill>
                        <a:effectLst/>
                        <a:latin typeface="Calibri" panose="020F0502020204030204" pitchFamily="34" charset="0"/>
                      </a:endParaRPr>
                    </a:p>
                  </a:txBody>
                  <a:tcPr marL="5295" marR="5295" marT="5295" marB="0" anchor="ctr">
                    <a:solidFill>
                      <a:srgbClr val="000A8B"/>
                    </a:solidFill>
                  </a:tcPr>
                </a:tc>
                <a:tc>
                  <a:txBody>
                    <a:bodyPr/>
                    <a:lstStyle/>
                    <a:p>
                      <a:pPr algn="ctr" fontAlgn="ctr"/>
                      <a:r>
                        <a:rPr lang="es-CO" sz="1100" b="1" u="none" strike="noStrike" dirty="0">
                          <a:solidFill>
                            <a:schemeClr val="bg1"/>
                          </a:solidFill>
                          <a:effectLst/>
                        </a:rPr>
                        <a:t>NIVEL</a:t>
                      </a:r>
                      <a:endParaRPr lang="es-CO" sz="1100" b="1" i="0" u="none" strike="noStrike" dirty="0">
                        <a:solidFill>
                          <a:schemeClr val="bg1"/>
                        </a:solidFill>
                        <a:effectLst/>
                        <a:latin typeface="Calibri" panose="020F0502020204030204" pitchFamily="34" charset="0"/>
                      </a:endParaRPr>
                    </a:p>
                  </a:txBody>
                  <a:tcPr marL="5295" marR="5295" marT="5295" marB="0" anchor="ctr">
                    <a:solidFill>
                      <a:srgbClr val="000A8B"/>
                    </a:solidFill>
                  </a:tcPr>
                </a:tc>
                <a:tc>
                  <a:txBody>
                    <a:bodyPr/>
                    <a:lstStyle/>
                    <a:p>
                      <a:pPr algn="ctr" fontAlgn="ctr"/>
                      <a:r>
                        <a:rPr lang="es-CO" sz="1100" b="1" u="none" strike="noStrike" dirty="0">
                          <a:solidFill>
                            <a:schemeClr val="bg1"/>
                          </a:solidFill>
                          <a:effectLst/>
                        </a:rPr>
                        <a:t> No. personas </a:t>
                      </a:r>
                      <a:endParaRPr lang="es-CO" sz="1100" b="1" i="0" u="none" strike="noStrike" dirty="0">
                        <a:solidFill>
                          <a:schemeClr val="bg1"/>
                        </a:solidFill>
                        <a:effectLst/>
                        <a:latin typeface="Calibri" panose="020F0502020204030204" pitchFamily="34" charset="0"/>
                      </a:endParaRPr>
                    </a:p>
                  </a:txBody>
                  <a:tcPr marL="5295" marR="5295" marT="5295" marB="0" anchor="ctr">
                    <a:solidFill>
                      <a:srgbClr val="000A8B"/>
                    </a:solidFill>
                  </a:tcPr>
                </a:tc>
                <a:tc>
                  <a:txBody>
                    <a:bodyPr/>
                    <a:lstStyle/>
                    <a:p>
                      <a:pPr algn="ctr" fontAlgn="ctr"/>
                      <a:r>
                        <a:rPr lang="es-CO" sz="1100" b="1" u="none" strike="noStrike" dirty="0">
                          <a:solidFill>
                            <a:schemeClr val="bg1"/>
                          </a:solidFill>
                          <a:effectLst/>
                        </a:rPr>
                        <a:t> No. días </a:t>
                      </a:r>
                      <a:endParaRPr lang="es-CO" sz="1100" b="1" i="0" u="none" strike="noStrike" dirty="0">
                        <a:solidFill>
                          <a:schemeClr val="bg1"/>
                        </a:solidFill>
                        <a:effectLst/>
                        <a:latin typeface="Calibri" panose="020F0502020204030204" pitchFamily="34" charset="0"/>
                      </a:endParaRPr>
                    </a:p>
                  </a:txBody>
                  <a:tcPr marL="5295" marR="5295" marT="5295" marB="0" anchor="ctr">
                    <a:solidFill>
                      <a:schemeClr val="accent1">
                        <a:lumMod val="60000"/>
                        <a:lumOff val="40000"/>
                      </a:schemeClr>
                    </a:solidFill>
                  </a:tcPr>
                </a:tc>
                <a:extLst>
                  <a:ext uri="{0D108BD9-81ED-4DB2-BD59-A6C34878D82A}">
                    <a16:rowId xmlns:a16="http://schemas.microsoft.com/office/drawing/2014/main" val="2313524671"/>
                  </a:ext>
                </a:extLst>
              </a:tr>
              <a:tr h="624430">
                <a:tc rowSpan="2">
                  <a:txBody>
                    <a:bodyPr/>
                    <a:lstStyle/>
                    <a:p>
                      <a:pPr algn="ctr" fontAlgn="ctr"/>
                      <a:r>
                        <a:rPr lang="es-CO" sz="1200" b="1" u="none" strike="noStrike" dirty="0">
                          <a:effectLst/>
                        </a:rPr>
                        <a:t>Gestión del Talento Humano</a:t>
                      </a:r>
                      <a:endParaRPr lang="es-CO" sz="1200" b="1" i="0" u="none" strike="noStrike" dirty="0">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50" u="none" strike="noStrike" dirty="0">
                          <a:effectLst/>
                        </a:rPr>
                        <a:t>Administración del talento humano</a:t>
                      </a:r>
                      <a:endParaRPr lang="es-CO" sz="1050" b="0" i="0" u="none" strike="noStrike" dirty="0">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50" u="none" strike="noStrike" dirty="0">
                          <a:effectLst/>
                        </a:rPr>
                        <a:t>Autorización de comisiones de servicios o desplazamientos y reconocimiento de viáticos</a:t>
                      </a:r>
                      <a:endParaRPr lang="es-CO" sz="1050" b="0" i="0" u="none" strike="noStrike" dirty="0">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50" u="none" strike="noStrike" dirty="0">
                          <a:effectLst/>
                        </a:rPr>
                        <a:t>Entrega de Bonos</a:t>
                      </a:r>
                      <a:endParaRPr lang="es-CO" sz="1050" b="0" i="0" u="none" strike="noStrike" dirty="0">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00" u="none" strike="noStrike" dirty="0">
                          <a:effectLst/>
                        </a:rPr>
                        <a:t>GERENCIA DE TALENTO HUMANO</a:t>
                      </a:r>
                      <a:endParaRPr lang="es-CO" sz="1000" b="0" i="0" u="none" strike="noStrike" dirty="0">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00" u="none" strike="noStrike" dirty="0">
                          <a:effectLst/>
                        </a:rPr>
                        <a:t>PROFESIONAL</a:t>
                      </a:r>
                      <a:endParaRPr lang="es-CO" sz="1000" b="0" i="0" u="none" strike="noStrike" dirty="0">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00" u="none" strike="noStrike">
                          <a:effectLst/>
                        </a:rPr>
                        <a:t>1</a:t>
                      </a:r>
                      <a:endParaRPr lang="es-CO" sz="1000" b="0" i="0" u="none" strike="noStrike">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00" u="none" strike="noStrike">
                          <a:effectLst/>
                        </a:rPr>
                        <a:t>1</a:t>
                      </a:r>
                      <a:endParaRPr lang="es-CO" sz="1000" b="0" i="0" u="none" strike="noStrike">
                        <a:solidFill>
                          <a:srgbClr val="000000"/>
                        </a:solidFill>
                        <a:effectLst/>
                        <a:latin typeface="Calibri" panose="020F0502020204030204" pitchFamily="34" charset="0"/>
                      </a:endParaRPr>
                    </a:p>
                  </a:txBody>
                  <a:tcPr marL="5295" marR="5295" marT="5295" marB="0" anchor="ctr"/>
                </a:tc>
                <a:extLst>
                  <a:ext uri="{0D108BD9-81ED-4DB2-BD59-A6C34878D82A}">
                    <a16:rowId xmlns:a16="http://schemas.microsoft.com/office/drawing/2014/main" val="105443928"/>
                  </a:ext>
                </a:extLst>
              </a:tr>
              <a:tr h="624430">
                <a:tc vMerge="1">
                  <a:txBody>
                    <a:bodyPr/>
                    <a:lstStyle/>
                    <a:p>
                      <a:endParaRPr lang="es-CO"/>
                    </a:p>
                  </a:txBody>
                  <a:tcPr/>
                </a:tc>
                <a:tc>
                  <a:txBody>
                    <a:bodyPr/>
                    <a:lstStyle/>
                    <a:p>
                      <a:pPr algn="ctr" fontAlgn="ctr"/>
                      <a:r>
                        <a:rPr lang="es-CO" sz="1050" u="none" strike="noStrike" dirty="0">
                          <a:effectLst/>
                        </a:rPr>
                        <a:t>Bienestar seguridad y salud en el trabajo</a:t>
                      </a:r>
                      <a:endParaRPr lang="es-CO" sz="1050" b="0" i="0" u="none" strike="noStrike" dirty="0">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50" u="none" strike="noStrike">
                          <a:effectLst/>
                        </a:rPr>
                        <a:t>Aspectos e impactos ambientales</a:t>
                      </a:r>
                      <a:endParaRPr lang="es-CO" sz="1050" b="0" i="0" u="none" strike="noStrike">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50" u="none" strike="noStrike" dirty="0">
                          <a:effectLst/>
                        </a:rPr>
                        <a:t>Inspección instalaciones - Medidas de  COVID-19</a:t>
                      </a:r>
                      <a:endParaRPr lang="es-CO" sz="1050" b="0" i="0" u="none" strike="noStrike" dirty="0">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00" u="none" strike="noStrike">
                          <a:effectLst/>
                        </a:rPr>
                        <a:t>GERENCIA DE TALENTO HUMANO</a:t>
                      </a:r>
                      <a:endParaRPr lang="es-CO" sz="1000" b="0" i="0" u="none" strike="noStrike">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00" u="none" strike="noStrike">
                          <a:effectLst/>
                        </a:rPr>
                        <a:t>PROFESIONAL</a:t>
                      </a:r>
                      <a:endParaRPr lang="es-CO" sz="1000" b="0" i="0" u="none" strike="noStrike">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00" u="none" strike="noStrike">
                          <a:effectLst/>
                        </a:rPr>
                        <a:t>1</a:t>
                      </a:r>
                      <a:endParaRPr lang="es-CO" sz="1000" b="0" i="0" u="none" strike="noStrike">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00" u="none" strike="noStrike">
                          <a:effectLst/>
                        </a:rPr>
                        <a:t>1</a:t>
                      </a:r>
                      <a:endParaRPr lang="es-CO" sz="1000" b="0" i="0" u="none" strike="noStrike">
                        <a:solidFill>
                          <a:srgbClr val="000000"/>
                        </a:solidFill>
                        <a:effectLst/>
                        <a:latin typeface="Calibri" panose="020F0502020204030204" pitchFamily="34" charset="0"/>
                      </a:endParaRPr>
                    </a:p>
                  </a:txBody>
                  <a:tcPr marL="5295" marR="5295" marT="5295" marB="0" anchor="ctr"/>
                </a:tc>
                <a:extLst>
                  <a:ext uri="{0D108BD9-81ED-4DB2-BD59-A6C34878D82A}">
                    <a16:rowId xmlns:a16="http://schemas.microsoft.com/office/drawing/2014/main" val="2159690732"/>
                  </a:ext>
                </a:extLst>
              </a:tr>
              <a:tr h="152577">
                <a:tc rowSpan="8">
                  <a:txBody>
                    <a:bodyPr/>
                    <a:lstStyle/>
                    <a:p>
                      <a:pPr algn="ctr" fontAlgn="ctr"/>
                      <a:r>
                        <a:rPr lang="es-CO" sz="1200" b="1" u="none" strike="noStrike" dirty="0">
                          <a:effectLst/>
                        </a:rPr>
                        <a:t>Gestión Documental </a:t>
                      </a:r>
                      <a:endParaRPr lang="es-CO" sz="1200" b="1" i="0" u="none" strike="noStrike" dirty="0">
                        <a:solidFill>
                          <a:srgbClr val="000000"/>
                        </a:solidFill>
                        <a:effectLst/>
                        <a:latin typeface="Calibri" panose="020F0502020204030204" pitchFamily="34" charset="0"/>
                      </a:endParaRPr>
                    </a:p>
                  </a:txBody>
                  <a:tcPr marL="5295" marR="5295" marT="5295" marB="0" anchor="ctr"/>
                </a:tc>
                <a:tc rowSpan="8">
                  <a:txBody>
                    <a:bodyPr/>
                    <a:lstStyle/>
                    <a:p>
                      <a:pPr algn="ctr" fontAlgn="ctr"/>
                      <a:r>
                        <a:rPr lang="es-CO" sz="1050" u="none" strike="noStrike" dirty="0">
                          <a:effectLst/>
                        </a:rPr>
                        <a:t>Organización y Transferencia</a:t>
                      </a:r>
                      <a:endParaRPr lang="es-CO" sz="1050" b="0" i="0" u="none" strike="noStrike" dirty="0">
                        <a:solidFill>
                          <a:srgbClr val="000000"/>
                        </a:solidFill>
                        <a:effectLst/>
                        <a:latin typeface="Calibri" panose="020F0502020204030204" pitchFamily="34" charset="0"/>
                      </a:endParaRPr>
                    </a:p>
                  </a:txBody>
                  <a:tcPr marL="5295" marR="5295" marT="5295" marB="0" anchor="ctr"/>
                </a:tc>
                <a:tc rowSpan="8">
                  <a:txBody>
                    <a:bodyPr/>
                    <a:lstStyle/>
                    <a:p>
                      <a:pPr algn="ctr" fontAlgn="ctr"/>
                      <a:r>
                        <a:rPr lang="es-CO" sz="1050" u="none" strike="noStrike" dirty="0">
                          <a:effectLst/>
                        </a:rPr>
                        <a:t>Préstamo y consulta de Documentos </a:t>
                      </a:r>
                      <a:endParaRPr lang="es-CO" sz="1050" b="0" i="0" u="none" strike="noStrike" dirty="0">
                        <a:solidFill>
                          <a:srgbClr val="000000"/>
                        </a:solidFill>
                        <a:effectLst/>
                        <a:latin typeface="Calibri" panose="020F0502020204030204" pitchFamily="34" charset="0"/>
                      </a:endParaRPr>
                    </a:p>
                  </a:txBody>
                  <a:tcPr marL="5295" marR="5295" marT="5295" marB="0" anchor="ctr"/>
                </a:tc>
                <a:tc rowSpan="8">
                  <a:txBody>
                    <a:bodyPr/>
                    <a:lstStyle/>
                    <a:p>
                      <a:pPr algn="ctr" fontAlgn="ctr"/>
                      <a:r>
                        <a:rPr lang="es-CO" sz="1050" u="none" strike="noStrike" dirty="0">
                          <a:effectLst/>
                        </a:rPr>
                        <a:t>Consulta documentos</a:t>
                      </a:r>
                      <a:endParaRPr lang="es-CO" sz="1050" b="0" i="0" u="none" strike="noStrike" dirty="0">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00" u="none" strike="noStrike">
                          <a:effectLst/>
                        </a:rPr>
                        <a:t>GERENCIA TECNICA</a:t>
                      </a:r>
                      <a:endParaRPr lang="es-CO" sz="1000" b="0" i="0" u="none" strike="noStrike">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00" u="none" strike="noStrike">
                          <a:effectLst/>
                        </a:rPr>
                        <a:t>ASISTENCIAL</a:t>
                      </a:r>
                      <a:endParaRPr lang="es-CO" sz="1000" b="0" i="0" u="none" strike="noStrike">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00" u="none" strike="noStrike">
                          <a:effectLst/>
                        </a:rPr>
                        <a:t>1</a:t>
                      </a:r>
                      <a:endParaRPr lang="es-CO" sz="1000" b="0" i="0" u="none" strike="noStrike">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00" u="none" strike="noStrike">
                          <a:effectLst/>
                        </a:rPr>
                        <a:t>1</a:t>
                      </a:r>
                      <a:endParaRPr lang="es-CO" sz="1000" b="0" i="0" u="none" strike="noStrike">
                        <a:solidFill>
                          <a:srgbClr val="000000"/>
                        </a:solidFill>
                        <a:effectLst/>
                        <a:latin typeface="Calibri" panose="020F0502020204030204" pitchFamily="34" charset="0"/>
                      </a:endParaRPr>
                    </a:p>
                  </a:txBody>
                  <a:tcPr marL="5295" marR="5295" marT="5295" marB="0" anchor="ctr"/>
                </a:tc>
                <a:extLst>
                  <a:ext uri="{0D108BD9-81ED-4DB2-BD59-A6C34878D82A}">
                    <a16:rowId xmlns:a16="http://schemas.microsoft.com/office/drawing/2014/main" val="2880831314"/>
                  </a:ext>
                </a:extLst>
              </a:tr>
              <a:tr h="152577">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a:txBody>
                    <a:bodyPr/>
                    <a:lstStyle/>
                    <a:p>
                      <a:pPr algn="ctr" fontAlgn="ctr"/>
                      <a:r>
                        <a:rPr lang="es-CO" sz="1000" u="none" strike="noStrike">
                          <a:effectLst/>
                        </a:rPr>
                        <a:t>GERENCIA TECNICA</a:t>
                      </a:r>
                      <a:endParaRPr lang="es-CO" sz="1000" b="0" i="0" u="none" strike="noStrike">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00" u="none" strike="noStrike">
                          <a:effectLst/>
                        </a:rPr>
                        <a:t>DIRECTIVO</a:t>
                      </a:r>
                      <a:endParaRPr lang="es-CO" sz="1000" b="0" i="0" u="none" strike="noStrike">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00" u="none" strike="noStrike">
                          <a:effectLst/>
                        </a:rPr>
                        <a:t>1</a:t>
                      </a:r>
                      <a:endParaRPr lang="es-CO" sz="1000" b="0" i="0" u="none" strike="noStrike">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00" u="none" strike="noStrike">
                          <a:effectLst/>
                        </a:rPr>
                        <a:t>2</a:t>
                      </a:r>
                      <a:endParaRPr lang="es-CO" sz="1000" b="0" i="0" u="none" strike="noStrike">
                        <a:solidFill>
                          <a:srgbClr val="000000"/>
                        </a:solidFill>
                        <a:effectLst/>
                        <a:latin typeface="Calibri" panose="020F0502020204030204" pitchFamily="34" charset="0"/>
                      </a:endParaRPr>
                    </a:p>
                  </a:txBody>
                  <a:tcPr marL="5295" marR="5295" marT="5295" marB="0" anchor="ctr"/>
                </a:tc>
                <a:extLst>
                  <a:ext uri="{0D108BD9-81ED-4DB2-BD59-A6C34878D82A}">
                    <a16:rowId xmlns:a16="http://schemas.microsoft.com/office/drawing/2014/main" val="4141470174"/>
                  </a:ext>
                </a:extLst>
              </a:tr>
              <a:tr h="300031">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a:txBody>
                    <a:bodyPr/>
                    <a:lstStyle/>
                    <a:p>
                      <a:pPr algn="ctr" fontAlgn="ctr"/>
                      <a:r>
                        <a:rPr lang="es-CO" sz="1000" u="none" strike="noStrike" dirty="0">
                          <a:effectLst/>
                        </a:rPr>
                        <a:t>GERENCIA DE BIENES MUEBLES</a:t>
                      </a:r>
                      <a:endParaRPr lang="es-CO" sz="1000" b="0" i="0" u="none" strike="noStrike" dirty="0">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00" u="none" strike="noStrike">
                          <a:effectLst/>
                        </a:rPr>
                        <a:t>PROFESIONAL</a:t>
                      </a:r>
                      <a:endParaRPr lang="es-CO" sz="1000" b="0" i="0" u="none" strike="noStrike">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00" u="none" strike="noStrike">
                          <a:effectLst/>
                        </a:rPr>
                        <a:t>1</a:t>
                      </a:r>
                      <a:endParaRPr lang="es-CO" sz="1000" b="0" i="0" u="none" strike="noStrike">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00" u="none" strike="noStrike">
                          <a:effectLst/>
                        </a:rPr>
                        <a:t>1</a:t>
                      </a:r>
                      <a:endParaRPr lang="es-CO" sz="1000" b="0" i="0" u="none" strike="noStrike">
                        <a:solidFill>
                          <a:srgbClr val="000000"/>
                        </a:solidFill>
                        <a:effectLst/>
                        <a:latin typeface="Calibri" panose="020F0502020204030204" pitchFamily="34" charset="0"/>
                      </a:endParaRPr>
                    </a:p>
                  </a:txBody>
                  <a:tcPr marL="5295" marR="5295" marT="5295" marB="0" anchor="ctr"/>
                </a:tc>
                <a:extLst>
                  <a:ext uri="{0D108BD9-81ED-4DB2-BD59-A6C34878D82A}">
                    <a16:rowId xmlns:a16="http://schemas.microsoft.com/office/drawing/2014/main" val="1097093777"/>
                  </a:ext>
                </a:extLst>
              </a:tr>
              <a:tr h="447485">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a:txBody>
                    <a:bodyPr/>
                    <a:lstStyle/>
                    <a:p>
                      <a:pPr algn="ctr" fontAlgn="ctr"/>
                      <a:r>
                        <a:rPr lang="es-CO" sz="1000" u="none" strike="noStrike" dirty="0">
                          <a:effectLst/>
                        </a:rPr>
                        <a:t>GIT ASEGURAMIENTO Y CONTROL DE LA INFORMACION</a:t>
                      </a:r>
                      <a:endParaRPr lang="es-CO" sz="1000" b="0" i="0" u="none" strike="noStrike" dirty="0">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00" u="none" strike="noStrike">
                          <a:effectLst/>
                        </a:rPr>
                        <a:t>PROFESIONAL</a:t>
                      </a:r>
                      <a:endParaRPr lang="es-CO" sz="1000" b="0" i="0" u="none" strike="noStrike">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00" u="none" strike="noStrike">
                          <a:effectLst/>
                        </a:rPr>
                        <a:t>1</a:t>
                      </a:r>
                      <a:endParaRPr lang="es-CO" sz="1000" b="0" i="0" u="none" strike="noStrike">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00" u="none" strike="noStrike">
                          <a:effectLst/>
                        </a:rPr>
                        <a:t>1</a:t>
                      </a:r>
                      <a:endParaRPr lang="es-CO" sz="1000" b="0" i="0" u="none" strike="noStrike">
                        <a:solidFill>
                          <a:srgbClr val="000000"/>
                        </a:solidFill>
                        <a:effectLst/>
                        <a:latin typeface="Calibri" panose="020F0502020204030204" pitchFamily="34" charset="0"/>
                      </a:endParaRPr>
                    </a:p>
                  </a:txBody>
                  <a:tcPr marL="5295" marR="5295" marT="5295" marB="0" anchor="ctr"/>
                </a:tc>
                <a:extLst>
                  <a:ext uri="{0D108BD9-81ED-4DB2-BD59-A6C34878D82A}">
                    <a16:rowId xmlns:a16="http://schemas.microsoft.com/office/drawing/2014/main" val="3529497313"/>
                  </a:ext>
                </a:extLst>
              </a:tr>
              <a:tr h="174851">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a:txBody>
                    <a:bodyPr/>
                    <a:lstStyle/>
                    <a:p>
                      <a:pPr algn="ctr" fontAlgn="ctr"/>
                      <a:r>
                        <a:rPr lang="es-CO" sz="1000" u="none" strike="noStrike" dirty="0">
                          <a:effectLst/>
                        </a:rPr>
                        <a:t>GERENCIA DE CONTRATOS</a:t>
                      </a:r>
                      <a:endParaRPr lang="es-CO" sz="1000" b="0" i="0" u="none" strike="noStrike" dirty="0">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00" u="none" strike="noStrike">
                          <a:effectLst/>
                        </a:rPr>
                        <a:t>TECNICO</a:t>
                      </a:r>
                      <a:endParaRPr lang="es-CO" sz="1000" b="0" i="0" u="none" strike="noStrike">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00" u="none" strike="noStrike">
                          <a:effectLst/>
                        </a:rPr>
                        <a:t>1</a:t>
                      </a:r>
                      <a:endParaRPr lang="es-CO" sz="1000" b="0" i="0" u="none" strike="noStrike">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00" u="none" strike="noStrike">
                          <a:effectLst/>
                        </a:rPr>
                        <a:t>2</a:t>
                      </a:r>
                      <a:endParaRPr lang="es-CO" sz="1000" b="0" i="0" u="none" strike="noStrike">
                        <a:solidFill>
                          <a:srgbClr val="000000"/>
                        </a:solidFill>
                        <a:effectLst/>
                        <a:latin typeface="Calibri" panose="020F0502020204030204" pitchFamily="34" charset="0"/>
                      </a:endParaRPr>
                    </a:p>
                  </a:txBody>
                  <a:tcPr marL="5295" marR="5295" marT="5295" marB="0" anchor="ctr"/>
                </a:tc>
                <a:extLst>
                  <a:ext uri="{0D108BD9-81ED-4DB2-BD59-A6C34878D82A}">
                    <a16:rowId xmlns:a16="http://schemas.microsoft.com/office/drawing/2014/main" val="3706761471"/>
                  </a:ext>
                </a:extLst>
              </a:tr>
              <a:tr h="152577">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rowSpan="3">
                  <a:txBody>
                    <a:bodyPr/>
                    <a:lstStyle/>
                    <a:p>
                      <a:pPr algn="ctr" fontAlgn="ctr"/>
                      <a:r>
                        <a:rPr lang="es-CO" sz="1000" u="none" strike="noStrike" dirty="0">
                          <a:effectLst/>
                        </a:rPr>
                        <a:t>GIT ARCHIVO Y CORRESPONDENCIA</a:t>
                      </a:r>
                      <a:endParaRPr lang="es-CO" sz="1000" b="0" i="0" u="none" strike="noStrike" dirty="0">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00" u="none" strike="noStrike">
                          <a:effectLst/>
                        </a:rPr>
                        <a:t>ASISTENCIAL</a:t>
                      </a:r>
                      <a:endParaRPr lang="es-CO" sz="1000" b="0" i="0" u="none" strike="noStrike">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00" u="none" strike="noStrike">
                          <a:effectLst/>
                        </a:rPr>
                        <a:t>7</a:t>
                      </a:r>
                      <a:endParaRPr lang="es-CO" sz="1000" b="0" i="0" u="none" strike="noStrike">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00" u="none" strike="noStrike">
                          <a:effectLst/>
                        </a:rPr>
                        <a:t>308</a:t>
                      </a:r>
                      <a:endParaRPr lang="es-CO" sz="1000" b="0" i="0" u="none" strike="noStrike">
                        <a:solidFill>
                          <a:srgbClr val="000000"/>
                        </a:solidFill>
                        <a:effectLst/>
                        <a:latin typeface="Calibri" panose="020F0502020204030204" pitchFamily="34" charset="0"/>
                      </a:endParaRPr>
                    </a:p>
                  </a:txBody>
                  <a:tcPr marL="5295" marR="5295" marT="5295" marB="0" anchor="ctr"/>
                </a:tc>
                <a:extLst>
                  <a:ext uri="{0D108BD9-81ED-4DB2-BD59-A6C34878D82A}">
                    <a16:rowId xmlns:a16="http://schemas.microsoft.com/office/drawing/2014/main" val="1180394941"/>
                  </a:ext>
                </a:extLst>
              </a:tr>
              <a:tr h="152577">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a:txBody>
                    <a:bodyPr/>
                    <a:lstStyle/>
                    <a:p>
                      <a:pPr algn="ctr" fontAlgn="ctr"/>
                      <a:r>
                        <a:rPr lang="es-CO" sz="1000" u="none" strike="noStrike">
                          <a:effectLst/>
                        </a:rPr>
                        <a:t>PROFESIONAL</a:t>
                      </a:r>
                      <a:endParaRPr lang="es-CO" sz="1000" b="0" i="0" u="none" strike="noStrike">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00" u="none" strike="noStrike">
                          <a:effectLst/>
                        </a:rPr>
                        <a:t>1</a:t>
                      </a:r>
                      <a:endParaRPr lang="es-CO" sz="1000" b="0" i="0" u="none" strike="noStrike">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00" u="none" strike="noStrike">
                          <a:effectLst/>
                        </a:rPr>
                        <a:t>16</a:t>
                      </a:r>
                      <a:endParaRPr lang="es-CO" sz="1000" b="0" i="0" u="none" strike="noStrike">
                        <a:solidFill>
                          <a:srgbClr val="000000"/>
                        </a:solidFill>
                        <a:effectLst/>
                        <a:latin typeface="Calibri" panose="020F0502020204030204" pitchFamily="34" charset="0"/>
                      </a:endParaRPr>
                    </a:p>
                  </a:txBody>
                  <a:tcPr marL="5295" marR="5295" marT="5295" marB="0" anchor="ctr"/>
                </a:tc>
                <a:extLst>
                  <a:ext uri="{0D108BD9-81ED-4DB2-BD59-A6C34878D82A}">
                    <a16:rowId xmlns:a16="http://schemas.microsoft.com/office/drawing/2014/main" val="3408592046"/>
                  </a:ext>
                </a:extLst>
              </a:tr>
              <a:tr h="152577">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a:txBody>
                    <a:bodyPr/>
                    <a:lstStyle/>
                    <a:p>
                      <a:pPr algn="ctr" fontAlgn="ctr"/>
                      <a:r>
                        <a:rPr lang="es-CO" sz="1000" u="none" strike="noStrike" dirty="0">
                          <a:effectLst/>
                        </a:rPr>
                        <a:t>TECNICO</a:t>
                      </a:r>
                      <a:endParaRPr lang="es-CO" sz="1000" b="0" i="0" u="none" strike="noStrike" dirty="0">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00" u="none" strike="noStrike">
                          <a:effectLst/>
                        </a:rPr>
                        <a:t>2</a:t>
                      </a:r>
                      <a:endParaRPr lang="es-CO" sz="1000" b="0" i="0" u="none" strike="noStrike">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00" u="none" strike="noStrike">
                          <a:effectLst/>
                        </a:rPr>
                        <a:t>122</a:t>
                      </a:r>
                      <a:endParaRPr lang="es-CO" sz="1000" b="0" i="0" u="none" strike="noStrike">
                        <a:solidFill>
                          <a:srgbClr val="000000"/>
                        </a:solidFill>
                        <a:effectLst/>
                        <a:latin typeface="Calibri" panose="020F0502020204030204" pitchFamily="34" charset="0"/>
                      </a:endParaRPr>
                    </a:p>
                  </a:txBody>
                  <a:tcPr marL="5295" marR="5295" marT="5295" marB="0" anchor="ctr"/>
                </a:tc>
                <a:extLst>
                  <a:ext uri="{0D108BD9-81ED-4DB2-BD59-A6C34878D82A}">
                    <a16:rowId xmlns:a16="http://schemas.microsoft.com/office/drawing/2014/main" val="907829160"/>
                  </a:ext>
                </a:extLst>
              </a:tr>
              <a:tr h="159950">
                <a:tc rowSpan="2">
                  <a:txBody>
                    <a:bodyPr/>
                    <a:lstStyle/>
                    <a:p>
                      <a:pPr algn="ctr" fontAlgn="ctr"/>
                      <a:r>
                        <a:rPr lang="es-CO" sz="1200" b="1" u="none" strike="noStrike">
                          <a:effectLst/>
                        </a:rPr>
                        <a:t>Administración de bienes de funcionamiento</a:t>
                      </a:r>
                      <a:endParaRPr lang="es-CO" sz="1200" b="1" i="0" u="none" strike="noStrike">
                        <a:solidFill>
                          <a:srgbClr val="000000"/>
                        </a:solidFill>
                        <a:effectLst/>
                        <a:latin typeface="Calibri" panose="020F0502020204030204" pitchFamily="34" charset="0"/>
                      </a:endParaRPr>
                    </a:p>
                  </a:txBody>
                  <a:tcPr marL="5295" marR="5295" marT="5295" marB="0" anchor="ctr"/>
                </a:tc>
                <a:tc rowSpan="2">
                  <a:txBody>
                    <a:bodyPr/>
                    <a:lstStyle/>
                    <a:p>
                      <a:pPr algn="ctr" fontAlgn="ctr"/>
                      <a:r>
                        <a:rPr lang="es-CO" sz="1050" u="none" strike="noStrike" dirty="0">
                          <a:effectLst/>
                        </a:rPr>
                        <a:t>Administración de bienes de funcionamiento</a:t>
                      </a:r>
                      <a:endParaRPr lang="es-CO" sz="1050" b="0" i="0" u="none" strike="noStrike" dirty="0">
                        <a:solidFill>
                          <a:srgbClr val="000000"/>
                        </a:solidFill>
                        <a:effectLst/>
                        <a:latin typeface="Calibri" panose="020F0502020204030204" pitchFamily="34" charset="0"/>
                      </a:endParaRPr>
                    </a:p>
                  </a:txBody>
                  <a:tcPr marL="5295" marR="5295" marT="5295" marB="0" anchor="ctr"/>
                </a:tc>
                <a:tc rowSpan="2">
                  <a:txBody>
                    <a:bodyPr/>
                    <a:lstStyle/>
                    <a:p>
                      <a:pPr algn="ctr" fontAlgn="ctr"/>
                      <a:r>
                        <a:rPr lang="es-CO" sz="1050" u="none" strike="noStrike" dirty="0">
                          <a:effectLst/>
                        </a:rPr>
                        <a:t>Prestación del servicio de transporte</a:t>
                      </a:r>
                      <a:endParaRPr lang="es-CO" sz="1050" b="0" i="0" u="none" strike="noStrike" dirty="0">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50" u="none" strike="noStrike">
                          <a:effectLst/>
                        </a:rPr>
                        <a:t>Conducción</a:t>
                      </a:r>
                      <a:endParaRPr lang="es-CO" sz="1050" b="0" i="0" u="none" strike="noStrike">
                        <a:solidFill>
                          <a:srgbClr val="000000"/>
                        </a:solidFill>
                        <a:effectLst/>
                        <a:latin typeface="Calibri" panose="020F0502020204030204" pitchFamily="34" charset="0"/>
                      </a:endParaRPr>
                    </a:p>
                  </a:txBody>
                  <a:tcPr marL="5295" marR="5295" marT="5295" marB="0" anchor="ctr"/>
                </a:tc>
                <a:tc rowSpan="2">
                  <a:txBody>
                    <a:bodyPr/>
                    <a:lstStyle/>
                    <a:p>
                      <a:pPr algn="ctr" fontAlgn="ctr"/>
                      <a:r>
                        <a:rPr lang="es-CO" sz="1000" u="none" strike="noStrike">
                          <a:effectLst/>
                        </a:rPr>
                        <a:t>VICEPRESIDENCIA ADMINISTRATIVA Y FINANCIERA</a:t>
                      </a:r>
                      <a:endParaRPr lang="es-CO" sz="1000" b="0" i="0" u="none" strike="noStrike">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00" u="none" strike="noStrike" dirty="0">
                          <a:effectLst/>
                        </a:rPr>
                        <a:t>ASISTENCIAL</a:t>
                      </a:r>
                      <a:endParaRPr lang="es-CO" sz="1000" b="0" i="0" u="none" strike="noStrike" dirty="0">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00" u="none" strike="noStrike">
                          <a:effectLst/>
                        </a:rPr>
                        <a:t>8</a:t>
                      </a:r>
                      <a:endParaRPr lang="es-CO" sz="1000" b="0" i="0" u="none" strike="noStrike">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00" u="none" strike="noStrike">
                          <a:effectLst/>
                        </a:rPr>
                        <a:t>146</a:t>
                      </a:r>
                      <a:endParaRPr lang="es-CO" sz="1000" b="0" i="0" u="none" strike="noStrike">
                        <a:solidFill>
                          <a:srgbClr val="000000"/>
                        </a:solidFill>
                        <a:effectLst/>
                        <a:latin typeface="Calibri" panose="020F0502020204030204" pitchFamily="34" charset="0"/>
                      </a:endParaRPr>
                    </a:p>
                  </a:txBody>
                  <a:tcPr marL="5295" marR="5295" marT="5295" marB="0" anchor="ctr"/>
                </a:tc>
                <a:extLst>
                  <a:ext uri="{0D108BD9-81ED-4DB2-BD59-A6C34878D82A}">
                    <a16:rowId xmlns:a16="http://schemas.microsoft.com/office/drawing/2014/main" val="3958350837"/>
                  </a:ext>
                </a:extLst>
              </a:tr>
              <a:tr h="469603">
                <a:tc vMerge="1">
                  <a:txBody>
                    <a:bodyPr/>
                    <a:lstStyle/>
                    <a:p>
                      <a:endParaRPr lang="es-CO"/>
                    </a:p>
                  </a:txBody>
                  <a:tcPr/>
                </a:tc>
                <a:tc vMerge="1">
                  <a:txBody>
                    <a:bodyPr/>
                    <a:lstStyle/>
                    <a:p>
                      <a:endParaRPr lang="es-CO"/>
                    </a:p>
                  </a:txBody>
                  <a:tcPr/>
                </a:tc>
                <a:tc vMerge="1">
                  <a:txBody>
                    <a:bodyPr/>
                    <a:lstStyle/>
                    <a:p>
                      <a:endParaRPr lang="es-CO"/>
                    </a:p>
                  </a:txBody>
                  <a:tcPr/>
                </a:tc>
                <a:tc>
                  <a:txBody>
                    <a:bodyPr/>
                    <a:lstStyle/>
                    <a:p>
                      <a:pPr algn="ctr" fontAlgn="ctr"/>
                      <a:r>
                        <a:rPr lang="es-CO" sz="1050" u="none" strike="noStrike" dirty="0">
                          <a:effectLst/>
                        </a:rPr>
                        <a:t>Arqueo y conciliación  bonos de combustible </a:t>
                      </a:r>
                      <a:endParaRPr lang="es-CO" sz="1050" b="0" i="0" u="none" strike="noStrike" dirty="0">
                        <a:solidFill>
                          <a:srgbClr val="000000"/>
                        </a:solidFill>
                        <a:effectLst/>
                        <a:latin typeface="Calibri" panose="020F0502020204030204" pitchFamily="34" charset="0"/>
                      </a:endParaRPr>
                    </a:p>
                  </a:txBody>
                  <a:tcPr marL="5295" marR="5295" marT="5295" marB="0" anchor="ctr"/>
                </a:tc>
                <a:tc vMerge="1">
                  <a:txBody>
                    <a:bodyPr/>
                    <a:lstStyle/>
                    <a:p>
                      <a:endParaRPr lang="es-CO"/>
                    </a:p>
                  </a:txBody>
                  <a:tcPr/>
                </a:tc>
                <a:tc>
                  <a:txBody>
                    <a:bodyPr/>
                    <a:lstStyle/>
                    <a:p>
                      <a:pPr algn="ctr" fontAlgn="ctr"/>
                      <a:r>
                        <a:rPr lang="es-CO" sz="1000" u="none" strike="noStrike" dirty="0">
                          <a:effectLst/>
                        </a:rPr>
                        <a:t>PROFESIONAL</a:t>
                      </a:r>
                      <a:endParaRPr lang="es-CO" sz="1000" b="0" i="0" u="none" strike="noStrike" dirty="0">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00" u="none" strike="noStrike" dirty="0">
                          <a:effectLst/>
                        </a:rPr>
                        <a:t>1</a:t>
                      </a:r>
                      <a:endParaRPr lang="es-CO" sz="1000" b="0" i="0" u="none" strike="noStrike" dirty="0">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00" u="none" strike="noStrike">
                          <a:effectLst/>
                        </a:rPr>
                        <a:t>1</a:t>
                      </a:r>
                      <a:endParaRPr lang="es-CO" sz="1000" b="0" i="0" u="none" strike="noStrike">
                        <a:solidFill>
                          <a:srgbClr val="000000"/>
                        </a:solidFill>
                        <a:effectLst/>
                        <a:latin typeface="Calibri" panose="020F0502020204030204" pitchFamily="34" charset="0"/>
                      </a:endParaRPr>
                    </a:p>
                  </a:txBody>
                  <a:tcPr marL="5295" marR="5295" marT="5295" marB="0" anchor="ctr"/>
                </a:tc>
                <a:extLst>
                  <a:ext uri="{0D108BD9-81ED-4DB2-BD59-A6C34878D82A}">
                    <a16:rowId xmlns:a16="http://schemas.microsoft.com/office/drawing/2014/main" val="2859715821"/>
                  </a:ext>
                </a:extLst>
              </a:tr>
              <a:tr h="336964">
                <a:tc rowSpan="3">
                  <a:txBody>
                    <a:bodyPr/>
                    <a:lstStyle/>
                    <a:p>
                      <a:pPr algn="ctr" fontAlgn="ctr"/>
                      <a:r>
                        <a:rPr lang="es-CO" sz="1200" b="1" u="none" strike="noStrike" dirty="0">
                          <a:effectLst/>
                        </a:rPr>
                        <a:t>Tecnología</a:t>
                      </a:r>
                      <a:endParaRPr lang="es-CO" sz="1200" b="1" i="0" u="none" strike="noStrike" dirty="0">
                        <a:solidFill>
                          <a:srgbClr val="000000"/>
                        </a:solidFill>
                        <a:effectLst/>
                        <a:latin typeface="Calibri" panose="020F0502020204030204" pitchFamily="34" charset="0"/>
                      </a:endParaRPr>
                    </a:p>
                  </a:txBody>
                  <a:tcPr marL="5295" marR="5295" marT="5295" marB="0" anchor="ctr"/>
                </a:tc>
                <a:tc rowSpan="2">
                  <a:txBody>
                    <a:bodyPr/>
                    <a:lstStyle/>
                    <a:p>
                      <a:pPr algn="ctr" fontAlgn="ctr"/>
                      <a:r>
                        <a:rPr lang="es-CO" sz="1050" u="none" strike="noStrike" dirty="0">
                          <a:effectLst/>
                        </a:rPr>
                        <a:t>Gestión de infraestructura tecnológica</a:t>
                      </a:r>
                      <a:endParaRPr lang="es-CO" sz="1050" b="0" i="0" u="none" strike="noStrike" dirty="0">
                        <a:solidFill>
                          <a:srgbClr val="000000"/>
                        </a:solidFill>
                        <a:effectLst/>
                        <a:latin typeface="Calibri" panose="020F0502020204030204" pitchFamily="34" charset="0"/>
                      </a:endParaRPr>
                    </a:p>
                  </a:txBody>
                  <a:tcPr marL="5295" marR="5295" marT="5295" marB="0" anchor="ctr"/>
                </a:tc>
                <a:tc rowSpan="2">
                  <a:txBody>
                    <a:bodyPr/>
                    <a:lstStyle/>
                    <a:p>
                      <a:pPr algn="ctr" fontAlgn="ctr"/>
                      <a:r>
                        <a:rPr lang="es-CO" sz="1050" u="none" strike="noStrike" dirty="0">
                          <a:effectLst/>
                        </a:rPr>
                        <a:t>Conexiones Remotas </a:t>
                      </a:r>
                      <a:endParaRPr lang="es-CO" sz="1050" b="0" i="0" u="none" strike="noStrike" dirty="0">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50" u="none" strike="noStrike">
                          <a:effectLst/>
                        </a:rPr>
                        <a:t>Recoger Equipo de computo</a:t>
                      </a:r>
                      <a:endParaRPr lang="es-CO" sz="1050" b="0" i="0" u="none" strike="noStrike">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00" u="none" strike="noStrike">
                          <a:effectLst/>
                        </a:rPr>
                        <a:t>GIT GESTION DEPOSITARIOS Y PROVISIONALES</a:t>
                      </a:r>
                      <a:endParaRPr lang="es-CO" sz="1000" b="0" i="0" u="none" strike="noStrike">
                        <a:solidFill>
                          <a:srgbClr val="000000"/>
                        </a:solidFill>
                        <a:effectLst/>
                        <a:latin typeface="Calibri" panose="020F0502020204030204" pitchFamily="34" charset="0"/>
                      </a:endParaRPr>
                    </a:p>
                  </a:txBody>
                  <a:tcPr marL="5295" marR="5295" marT="5295" marB="0" anchor="ctr"/>
                </a:tc>
                <a:tc rowSpan="2">
                  <a:txBody>
                    <a:bodyPr/>
                    <a:lstStyle/>
                    <a:p>
                      <a:pPr algn="ctr" fontAlgn="ctr"/>
                      <a:r>
                        <a:rPr lang="es-CO" sz="1000" u="none" strike="noStrike" dirty="0">
                          <a:effectLst/>
                        </a:rPr>
                        <a:t>PROFESIONAL</a:t>
                      </a:r>
                      <a:endParaRPr lang="es-CO" sz="1000" b="0" i="0" u="none" strike="noStrike" dirty="0">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00" u="none" strike="noStrike" dirty="0">
                          <a:effectLst/>
                        </a:rPr>
                        <a:t>1</a:t>
                      </a:r>
                      <a:endParaRPr lang="es-CO" sz="1000" b="0" i="0" u="none" strike="noStrike" dirty="0">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00" u="none" strike="noStrike">
                          <a:effectLst/>
                        </a:rPr>
                        <a:t>1</a:t>
                      </a:r>
                      <a:endParaRPr lang="es-CO" sz="1000" b="0" i="0" u="none" strike="noStrike">
                        <a:solidFill>
                          <a:srgbClr val="000000"/>
                        </a:solidFill>
                        <a:effectLst/>
                        <a:latin typeface="Calibri" panose="020F0502020204030204" pitchFamily="34" charset="0"/>
                      </a:endParaRPr>
                    </a:p>
                  </a:txBody>
                  <a:tcPr marL="5295" marR="5295" marT="5295" marB="0" anchor="ctr"/>
                </a:tc>
                <a:extLst>
                  <a:ext uri="{0D108BD9-81ED-4DB2-BD59-A6C34878D82A}">
                    <a16:rowId xmlns:a16="http://schemas.microsoft.com/office/drawing/2014/main" val="220293325"/>
                  </a:ext>
                </a:extLst>
              </a:tr>
              <a:tr h="300031">
                <a:tc vMerge="1">
                  <a:txBody>
                    <a:bodyPr/>
                    <a:lstStyle/>
                    <a:p>
                      <a:endParaRPr lang="es-CO"/>
                    </a:p>
                  </a:txBody>
                  <a:tcPr/>
                </a:tc>
                <a:tc vMerge="1">
                  <a:txBody>
                    <a:bodyPr/>
                    <a:lstStyle/>
                    <a:p>
                      <a:endParaRPr lang="es-CO"/>
                    </a:p>
                  </a:txBody>
                  <a:tcPr/>
                </a:tc>
                <a:tc vMerge="1">
                  <a:txBody>
                    <a:bodyPr/>
                    <a:lstStyle/>
                    <a:p>
                      <a:endParaRPr lang="es-CO"/>
                    </a:p>
                  </a:txBody>
                  <a:tcPr/>
                </a:tc>
                <a:tc>
                  <a:txBody>
                    <a:bodyPr/>
                    <a:lstStyle/>
                    <a:p>
                      <a:pPr algn="ctr" fontAlgn="ctr"/>
                      <a:r>
                        <a:rPr lang="es-CO" sz="1050" u="none" strike="noStrike" dirty="0">
                          <a:effectLst/>
                        </a:rPr>
                        <a:t>Soporte </a:t>
                      </a:r>
                      <a:endParaRPr lang="es-CO" sz="1050" b="0" i="0" u="none" strike="noStrike" dirty="0">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00" u="none" strike="noStrike" dirty="0">
                          <a:effectLst/>
                        </a:rPr>
                        <a:t>OFICINA DE GESTION DE LA INFORMACION</a:t>
                      </a:r>
                      <a:endParaRPr lang="es-CO" sz="1000" b="0" i="0" u="none" strike="noStrike" dirty="0">
                        <a:solidFill>
                          <a:srgbClr val="000000"/>
                        </a:solidFill>
                        <a:effectLst/>
                        <a:latin typeface="Calibri" panose="020F0502020204030204" pitchFamily="34" charset="0"/>
                      </a:endParaRPr>
                    </a:p>
                  </a:txBody>
                  <a:tcPr marL="5295" marR="5295" marT="5295" marB="0" anchor="ctr"/>
                </a:tc>
                <a:tc vMerge="1">
                  <a:txBody>
                    <a:bodyPr/>
                    <a:lstStyle/>
                    <a:p>
                      <a:endParaRPr lang="es-CO"/>
                    </a:p>
                  </a:txBody>
                  <a:tcPr/>
                </a:tc>
                <a:tc>
                  <a:txBody>
                    <a:bodyPr/>
                    <a:lstStyle/>
                    <a:p>
                      <a:pPr algn="ctr" fontAlgn="ctr"/>
                      <a:r>
                        <a:rPr lang="es-CO" sz="1000" u="none" strike="noStrike" dirty="0">
                          <a:effectLst/>
                        </a:rPr>
                        <a:t>1</a:t>
                      </a:r>
                      <a:endParaRPr lang="es-CO" sz="1000" b="0" i="0" u="none" strike="noStrike" dirty="0">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00" u="none" strike="noStrike" dirty="0">
                          <a:effectLst/>
                        </a:rPr>
                        <a:t>1</a:t>
                      </a:r>
                      <a:endParaRPr lang="es-CO" sz="1000" b="0" i="0" u="none" strike="noStrike" dirty="0">
                        <a:solidFill>
                          <a:srgbClr val="000000"/>
                        </a:solidFill>
                        <a:effectLst/>
                        <a:latin typeface="Calibri" panose="020F0502020204030204" pitchFamily="34" charset="0"/>
                      </a:endParaRPr>
                    </a:p>
                  </a:txBody>
                  <a:tcPr marL="5295" marR="5295" marT="5295" marB="0" anchor="ctr"/>
                </a:tc>
                <a:extLst>
                  <a:ext uri="{0D108BD9-81ED-4DB2-BD59-A6C34878D82A}">
                    <a16:rowId xmlns:a16="http://schemas.microsoft.com/office/drawing/2014/main" val="2406199561"/>
                  </a:ext>
                </a:extLst>
              </a:tr>
              <a:tr h="469603">
                <a:tc vMerge="1">
                  <a:txBody>
                    <a:bodyPr/>
                    <a:lstStyle/>
                    <a:p>
                      <a:endParaRPr lang="es-CO"/>
                    </a:p>
                  </a:txBody>
                  <a:tcPr/>
                </a:tc>
                <a:tc>
                  <a:txBody>
                    <a:bodyPr/>
                    <a:lstStyle/>
                    <a:p>
                      <a:pPr algn="ctr" fontAlgn="ctr"/>
                      <a:r>
                        <a:rPr lang="es-CO" sz="1050" u="none" strike="noStrike">
                          <a:effectLst/>
                        </a:rPr>
                        <a:t>Gestión de infraestructura tecnológica</a:t>
                      </a:r>
                      <a:endParaRPr lang="es-CO" sz="1050" b="0" i="0" u="none" strike="noStrike">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50" u="none" strike="noStrike">
                          <a:effectLst/>
                        </a:rPr>
                        <a:t>Conexiones Remotas </a:t>
                      </a:r>
                      <a:endParaRPr lang="es-CO" sz="1050" b="0" i="0" u="none" strike="noStrike">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50" u="none" strike="noStrike" dirty="0">
                          <a:effectLst/>
                        </a:rPr>
                        <a:t>Soporte </a:t>
                      </a:r>
                      <a:endParaRPr lang="es-CO" sz="1050" b="0" i="0" u="none" strike="noStrike" dirty="0">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00" u="none" strike="noStrike" dirty="0">
                          <a:effectLst/>
                        </a:rPr>
                        <a:t>OFICINA DE GESTION DE LA INFORMACION</a:t>
                      </a:r>
                      <a:endParaRPr lang="es-CO" sz="1000" b="0" i="0" u="none" strike="noStrike" dirty="0">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00" u="none" strike="noStrike">
                          <a:effectLst/>
                        </a:rPr>
                        <a:t>TECNICO</a:t>
                      </a:r>
                      <a:endParaRPr lang="es-CO" sz="1000" b="0" i="0" u="none" strike="noStrike">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00" u="none" strike="noStrike" dirty="0">
                          <a:effectLst/>
                        </a:rPr>
                        <a:t>1</a:t>
                      </a:r>
                      <a:endParaRPr lang="es-CO" sz="1000" b="0" i="0" u="none" strike="noStrike" dirty="0">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000" u="none" strike="noStrike" dirty="0">
                          <a:effectLst/>
                        </a:rPr>
                        <a:t>1</a:t>
                      </a:r>
                      <a:endParaRPr lang="es-CO" sz="1000" b="0" i="0" u="none" strike="noStrike" dirty="0">
                        <a:solidFill>
                          <a:srgbClr val="000000"/>
                        </a:solidFill>
                        <a:effectLst/>
                        <a:latin typeface="Calibri" panose="020F0502020204030204" pitchFamily="34" charset="0"/>
                      </a:endParaRPr>
                    </a:p>
                  </a:txBody>
                  <a:tcPr marL="5295" marR="5295" marT="5295" marB="0" anchor="ctr"/>
                </a:tc>
                <a:extLst>
                  <a:ext uri="{0D108BD9-81ED-4DB2-BD59-A6C34878D82A}">
                    <a16:rowId xmlns:a16="http://schemas.microsoft.com/office/drawing/2014/main" val="3754285661"/>
                  </a:ext>
                </a:extLst>
              </a:tr>
              <a:tr h="182068">
                <a:tc gridSpan="6">
                  <a:txBody>
                    <a:bodyPr/>
                    <a:lstStyle/>
                    <a:p>
                      <a:pPr algn="ctr" fontAlgn="ctr"/>
                      <a:r>
                        <a:rPr lang="es-CO" sz="1200" b="1" u="none" strike="noStrike" dirty="0">
                          <a:effectLst/>
                        </a:rPr>
                        <a:t>Total general</a:t>
                      </a:r>
                      <a:endParaRPr lang="es-CO" sz="1200" b="1" i="0" u="none" strike="noStrike" dirty="0">
                        <a:solidFill>
                          <a:srgbClr val="000000"/>
                        </a:solidFill>
                        <a:effectLst/>
                        <a:latin typeface="Calibri" panose="020F0502020204030204" pitchFamily="34" charset="0"/>
                      </a:endParaRPr>
                    </a:p>
                  </a:txBody>
                  <a:tcPr marL="5295" marR="5295" marT="5295" marB="0" anchor="ct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a:txBody>
                    <a:bodyPr/>
                    <a:lstStyle/>
                    <a:p>
                      <a:pPr algn="ctr" fontAlgn="ctr"/>
                      <a:r>
                        <a:rPr lang="es-CO" sz="1200" b="1" u="none" strike="noStrike" dirty="0">
                          <a:effectLst/>
                        </a:rPr>
                        <a:t>49</a:t>
                      </a:r>
                      <a:endParaRPr lang="es-CO" sz="1200" b="1" i="0" u="none" strike="noStrike" dirty="0">
                        <a:solidFill>
                          <a:srgbClr val="000000"/>
                        </a:solidFill>
                        <a:effectLst/>
                        <a:latin typeface="Calibri" panose="020F0502020204030204" pitchFamily="34" charset="0"/>
                      </a:endParaRPr>
                    </a:p>
                  </a:txBody>
                  <a:tcPr marL="5295" marR="5295" marT="5295" marB="0" anchor="ctr"/>
                </a:tc>
                <a:tc>
                  <a:txBody>
                    <a:bodyPr/>
                    <a:lstStyle/>
                    <a:p>
                      <a:pPr algn="ctr" fontAlgn="ctr"/>
                      <a:r>
                        <a:rPr lang="es-CO" sz="1200" b="1" u="none" strike="noStrike" dirty="0">
                          <a:effectLst/>
                        </a:rPr>
                        <a:t>722</a:t>
                      </a:r>
                      <a:endParaRPr lang="es-CO" sz="1200" b="1" i="0" u="none" strike="noStrike" dirty="0">
                        <a:solidFill>
                          <a:srgbClr val="000000"/>
                        </a:solidFill>
                        <a:effectLst/>
                        <a:latin typeface="Calibri" panose="020F0502020204030204" pitchFamily="34" charset="0"/>
                      </a:endParaRPr>
                    </a:p>
                  </a:txBody>
                  <a:tcPr marL="5295" marR="5295" marT="5295" marB="0" anchor="ctr"/>
                </a:tc>
                <a:extLst>
                  <a:ext uri="{0D108BD9-81ED-4DB2-BD59-A6C34878D82A}">
                    <a16:rowId xmlns:a16="http://schemas.microsoft.com/office/drawing/2014/main" val="1296831064"/>
                  </a:ext>
                </a:extLst>
              </a:tr>
            </a:tbl>
          </a:graphicData>
        </a:graphic>
      </p:graphicFrame>
      <p:pic>
        <p:nvPicPr>
          <p:cNvPr id="16" name="Imagen 15" descr="Imagen que contiene alimentos&#10;&#10;Descripción generada automáticamente">
            <a:extLst>
              <a:ext uri="{FF2B5EF4-FFF2-40B4-BE49-F238E27FC236}">
                <a16:creationId xmlns:a16="http://schemas.microsoft.com/office/drawing/2014/main" id="{607741A0-C4C2-4361-A168-3D0D78409D90}"/>
              </a:ext>
            </a:extLst>
          </p:cNvPr>
          <p:cNvPicPr>
            <a:picLocks noChangeAspect="1"/>
          </p:cNvPicPr>
          <p:nvPr/>
        </p:nvPicPr>
        <p:blipFill rotWithShape="1">
          <a:blip r:embed="rId4">
            <a:extLst>
              <a:ext uri="{28A0092B-C50C-407E-A947-70E740481C1C}">
                <a14:useLocalDpi xmlns:a14="http://schemas.microsoft.com/office/drawing/2010/main" val="0"/>
              </a:ext>
            </a:extLst>
          </a:blip>
          <a:srcRect b="32714"/>
          <a:stretch/>
        </p:blipFill>
        <p:spPr>
          <a:xfrm>
            <a:off x="2367231" y="-442175"/>
            <a:ext cx="4511218" cy="1707416"/>
          </a:xfrm>
          <a:prstGeom prst="rect">
            <a:avLst/>
          </a:prstGeom>
        </p:spPr>
      </p:pic>
      <p:sp>
        <p:nvSpPr>
          <p:cNvPr id="13" name="Rectángulo 12">
            <a:extLst>
              <a:ext uri="{FF2B5EF4-FFF2-40B4-BE49-F238E27FC236}">
                <a16:creationId xmlns:a16="http://schemas.microsoft.com/office/drawing/2014/main" id="{C0E5C51E-40F4-49A5-8221-D5209A9B154F}"/>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4" name="CuadroTexto 13">
            <a:extLst>
              <a:ext uri="{FF2B5EF4-FFF2-40B4-BE49-F238E27FC236}">
                <a16:creationId xmlns:a16="http://schemas.microsoft.com/office/drawing/2014/main" id="{6C5D3B6E-3664-455D-9B27-B22F97BE43DD}"/>
              </a:ext>
            </a:extLst>
          </p:cNvPr>
          <p:cNvSpPr txBox="1"/>
          <p:nvPr/>
        </p:nvSpPr>
        <p:spPr>
          <a:xfrm>
            <a:off x="6178125" y="6550223"/>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Talento Humano</a:t>
            </a:r>
          </a:p>
        </p:txBody>
      </p:sp>
    </p:spTree>
    <p:extLst>
      <p:ext uri="{BB962C8B-B14F-4D97-AF65-F5344CB8AC3E}">
        <p14:creationId xmlns:p14="http://schemas.microsoft.com/office/powerpoint/2010/main" val="209651366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2" name="Diagrama 41">
            <a:extLst>
              <a:ext uri="{FF2B5EF4-FFF2-40B4-BE49-F238E27FC236}">
                <a16:creationId xmlns:a16="http://schemas.microsoft.com/office/drawing/2014/main" id="{778DA8CE-85FE-4657-992B-647213234E4D}"/>
              </a:ext>
            </a:extLst>
          </p:cNvPr>
          <p:cNvGraphicFramePr/>
          <p:nvPr/>
        </p:nvGraphicFramePr>
        <p:xfrm>
          <a:off x="919526" y="4859958"/>
          <a:ext cx="10003155" cy="12988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15" name="Conector recto de flecha 14">
            <a:extLst>
              <a:ext uri="{FF2B5EF4-FFF2-40B4-BE49-F238E27FC236}">
                <a16:creationId xmlns:a16="http://schemas.microsoft.com/office/drawing/2014/main" id="{CE67498E-9F30-4534-A462-A69D84C5A668}"/>
              </a:ext>
            </a:extLst>
          </p:cNvPr>
          <p:cNvCxnSpPr>
            <a:cxnSpLocks/>
          </p:cNvCxnSpPr>
          <p:nvPr/>
        </p:nvCxnSpPr>
        <p:spPr>
          <a:xfrm>
            <a:off x="304800" y="1267617"/>
            <a:ext cx="11364286" cy="490"/>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pic>
        <p:nvPicPr>
          <p:cNvPr id="16" name="Imagen 15">
            <a:extLst>
              <a:ext uri="{FF2B5EF4-FFF2-40B4-BE49-F238E27FC236}">
                <a16:creationId xmlns:a16="http://schemas.microsoft.com/office/drawing/2014/main" id="{2770CE94-32E5-453D-9608-C1BAF69CACA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17" name="Imagen 16">
            <a:extLst>
              <a:ext uri="{FF2B5EF4-FFF2-40B4-BE49-F238E27FC236}">
                <a16:creationId xmlns:a16="http://schemas.microsoft.com/office/drawing/2014/main" id="{8BCC30CD-E6F2-4006-AEAA-E5D3E7BB08A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959" y="48237"/>
            <a:ext cx="1715135" cy="822464"/>
          </a:xfrm>
          <a:prstGeom prst="rect">
            <a:avLst/>
          </a:prstGeom>
        </p:spPr>
      </p:pic>
      <p:sp>
        <p:nvSpPr>
          <p:cNvPr id="4" name="Rectángulo 3">
            <a:extLst>
              <a:ext uri="{FF2B5EF4-FFF2-40B4-BE49-F238E27FC236}">
                <a16:creationId xmlns:a16="http://schemas.microsoft.com/office/drawing/2014/main" id="{95F00CED-4E73-420E-A7E3-626DE66F7A34}"/>
              </a:ext>
            </a:extLst>
          </p:cNvPr>
          <p:cNvSpPr/>
          <p:nvPr/>
        </p:nvSpPr>
        <p:spPr>
          <a:xfrm>
            <a:off x="-381260" y="1264984"/>
            <a:ext cx="4316707" cy="584775"/>
          </a:xfrm>
          <a:prstGeom prst="rect">
            <a:avLst/>
          </a:prstGeom>
        </p:spPr>
        <p:txBody>
          <a:bodyPr wrap="square">
            <a:spAutoFit/>
          </a:bodyPr>
          <a:lstStyle/>
          <a:p>
            <a:pPr algn="ctr"/>
            <a:r>
              <a:rPr lang="es-CO" sz="3200" dirty="0">
                <a:solidFill>
                  <a:srgbClr val="000A8B"/>
                </a:solidFill>
                <a:latin typeface="Modern Love Caps" panose="04070805081001020A01" pitchFamily="82" charset="0"/>
              </a:rPr>
              <a:t>Etapa</a:t>
            </a:r>
            <a:r>
              <a:rPr lang="es-CO" sz="3200" dirty="0">
                <a:solidFill>
                  <a:srgbClr val="002060"/>
                </a:solidFill>
                <a:latin typeface="Modern Love Caps" panose="04070805081001020A01" pitchFamily="82" charset="0"/>
              </a:rPr>
              <a:t> </a:t>
            </a:r>
            <a:r>
              <a:rPr lang="es-CO" sz="3200" dirty="0">
                <a:solidFill>
                  <a:srgbClr val="000A8B"/>
                </a:solidFill>
                <a:latin typeface="Modern Love Caps" panose="04070805081001020A01" pitchFamily="82" charset="0"/>
              </a:rPr>
              <a:t>cero</a:t>
            </a:r>
            <a:endParaRPr lang="es-CO" sz="2400" dirty="0">
              <a:solidFill>
                <a:srgbClr val="000A8B"/>
              </a:solidFill>
              <a:latin typeface="Modern Love Caps" panose="04070805081001020A01" pitchFamily="82" charset="0"/>
            </a:endParaRPr>
          </a:p>
        </p:txBody>
      </p:sp>
      <p:graphicFrame>
        <p:nvGraphicFramePr>
          <p:cNvPr id="5" name="Diagrama 4">
            <a:extLst>
              <a:ext uri="{FF2B5EF4-FFF2-40B4-BE49-F238E27FC236}">
                <a16:creationId xmlns:a16="http://schemas.microsoft.com/office/drawing/2014/main" id="{D93FCBD2-A36D-4AB0-893D-D220FB24039D}"/>
              </a:ext>
            </a:extLst>
          </p:cNvPr>
          <p:cNvGraphicFramePr/>
          <p:nvPr/>
        </p:nvGraphicFramePr>
        <p:xfrm>
          <a:off x="413857" y="1758029"/>
          <a:ext cx="11364286" cy="5118587"/>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11" name="Rectángulo 10">
            <a:extLst>
              <a:ext uri="{FF2B5EF4-FFF2-40B4-BE49-F238E27FC236}">
                <a16:creationId xmlns:a16="http://schemas.microsoft.com/office/drawing/2014/main" id="{60416808-D7D6-42C0-A418-BF3878CF89B7}"/>
              </a:ext>
            </a:extLst>
          </p:cNvPr>
          <p:cNvSpPr/>
          <p:nvPr/>
        </p:nvSpPr>
        <p:spPr>
          <a:xfrm>
            <a:off x="8311683" y="6257153"/>
            <a:ext cx="4316707" cy="584775"/>
          </a:xfrm>
          <a:prstGeom prst="rect">
            <a:avLst/>
          </a:prstGeom>
        </p:spPr>
        <p:txBody>
          <a:bodyPr wrap="square">
            <a:spAutoFit/>
          </a:bodyPr>
          <a:lstStyle/>
          <a:p>
            <a:pPr algn="ctr"/>
            <a:r>
              <a:rPr lang="es-CO" sz="3200" dirty="0">
                <a:solidFill>
                  <a:srgbClr val="002060"/>
                </a:solidFill>
                <a:latin typeface="Modern Love Caps" panose="04070805081001020A01" pitchFamily="82" charset="0"/>
              </a:rPr>
              <a:t>preparación</a:t>
            </a:r>
            <a:endParaRPr lang="es-CO" sz="2400" dirty="0">
              <a:solidFill>
                <a:srgbClr val="002060"/>
              </a:solidFill>
              <a:latin typeface="Modern Love Caps" panose="04070805081001020A01" pitchFamily="82" charset="0"/>
            </a:endParaRPr>
          </a:p>
        </p:txBody>
      </p:sp>
      <p:pic>
        <p:nvPicPr>
          <p:cNvPr id="12" name="Imagen 11" descr="Imagen que contiene alimentos&#10;&#10;Descripción generada automáticamente">
            <a:extLst>
              <a:ext uri="{FF2B5EF4-FFF2-40B4-BE49-F238E27FC236}">
                <a16:creationId xmlns:a16="http://schemas.microsoft.com/office/drawing/2014/main" id="{18231258-8896-4243-AA38-791CB956D325}"/>
              </a:ext>
            </a:extLst>
          </p:cNvPr>
          <p:cNvPicPr>
            <a:picLocks noChangeAspect="1"/>
          </p:cNvPicPr>
          <p:nvPr/>
        </p:nvPicPr>
        <p:blipFill rotWithShape="1">
          <a:blip r:embed="rId15">
            <a:extLst>
              <a:ext uri="{28A0092B-C50C-407E-A947-70E740481C1C}">
                <a14:useLocalDpi xmlns:a14="http://schemas.microsoft.com/office/drawing/2010/main" val="0"/>
              </a:ext>
            </a:extLst>
          </a:blip>
          <a:srcRect b="32714"/>
          <a:stretch/>
        </p:blipFill>
        <p:spPr>
          <a:xfrm>
            <a:off x="2367231" y="-442175"/>
            <a:ext cx="4511218" cy="1707416"/>
          </a:xfrm>
          <a:prstGeom prst="rect">
            <a:avLst/>
          </a:prstGeom>
        </p:spPr>
      </p:pic>
    </p:spTree>
    <p:extLst>
      <p:ext uri="{BB962C8B-B14F-4D97-AF65-F5344CB8AC3E}">
        <p14:creationId xmlns:p14="http://schemas.microsoft.com/office/powerpoint/2010/main" val="187352993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Conector recto de flecha 14">
            <a:extLst>
              <a:ext uri="{FF2B5EF4-FFF2-40B4-BE49-F238E27FC236}">
                <a16:creationId xmlns:a16="http://schemas.microsoft.com/office/drawing/2014/main" id="{CE67498E-9F30-4534-A462-A69D84C5A668}"/>
              </a:ext>
            </a:extLst>
          </p:cNvPr>
          <p:cNvCxnSpPr>
            <a:cxnSpLocks/>
          </p:cNvCxnSpPr>
          <p:nvPr/>
        </p:nvCxnSpPr>
        <p:spPr>
          <a:xfrm>
            <a:off x="304800" y="1267617"/>
            <a:ext cx="11364286" cy="490"/>
          </a:xfrm>
          <a:prstGeom prst="straightConnector1">
            <a:avLst/>
          </a:prstGeom>
          <a:ln>
            <a:solidFill>
              <a:srgbClr val="000A8B"/>
            </a:solidFill>
            <a:tailEnd type="triangle"/>
          </a:ln>
        </p:spPr>
        <p:style>
          <a:lnRef idx="3">
            <a:schemeClr val="accent5"/>
          </a:lnRef>
          <a:fillRef idx="0">
            <a:schemeClr val="accent5"/>
          </a:fillRef>
          <a:effectRef idx="2">
            <a:schemeClr val="accent5"/>
          </a:effectRef>
          <a:fontRef idx="minor">
            <a:schemeClr val="tx1"/>
          </a:fontRef>
        </p:style>
      </p:cxnSp>
      <p:pic>
        <p:nvPicPr>
          <p:cNvPr id="16" name="Imagen 15">
            <a:extLst>
              <a:ext uri="{FF2B5EF4-FFF2-40B4-BE49-F238E27FC236}">
                <a16:creationId xmlns:a16="http://schemas.microsoft.com/office/drawing/2014/main" id="{2770CE94-32E5-453D-9608-C1BAF69CAC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17" name="Imagen 16">
            <a:extLst>
              <a:ext uri="{FF2B5EF4-FFF2-40B4-BE49-F238E27FC236}">
                <a16:creationId xmlns:a16="http://schemas.microsoft.com/office/drawing/2014/main" id="{8BCC30CD-E6F2-4006-AEAA-E5D3E7BB08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822464"/>
          </a:xfrm>
          <a:prstGeom prst="rect">
            <a:avLst/>
          </a:prstGeom>
        </p:spPr>
      </p:pic>
      <p:sp>
        <p:nvSpPr>
          <p:cNvPr id="4" name="Rectángulo 3">
            <a:extLst>
              <a:ext uri="{FF2B5EF4-FFF2-40B4-BE49-F238E27FC236}">
                <a16:creationId xmlns:a16="http://schemas.microsoft.com/office/drawing/2014/main" id="{95F00CED-4E73-420E-A7E3-626DE66F7A34}"/>
              </a:ext>
            </a:extLst>
          </p:cNvPr>
          <p:cNvSpPr/>
          <p:nvPr/>
        </p:nvSpPr>
        <p:spPr>
          <a:xfrm>
            <a:off x="-1519114" y="1399539"/>
            <a:ext cx="6592416" cy="461665"/>
          </a:xfrm>
          <a:prstGeom prst="rect">
            <a:avLst/>
          </a:prstGeom>
        </p:spPr>
        <p:txBody>
          <a:bodyPr wrap="square">
            <a:spAutoFit/>
          </a:bodyPr>
          <a:lstStyle/>
          <a:p>
            <a:pPr algn="ctr"/>
            <a:r>
              <a:rPr lang="es-CO" sz="2400" dirty="0">
                <a:solidFill>
                  <a:srgbClr val="002060"/>
                </a:solidFill>
                <a:latin typeface="Modern Love Caps" panose="04070805081001020A01" pitchFamily="82" charset="0"/>
              </a:rPr>
              <a:t>PRIMERA ETAPA</a:t>
            </a:r>
          </a:p>
        </p:txBody>
      </p:sp>
      <p:sp>
        <p:nvSpPr>
          <p:cNvPr id="2" name="Rectángulo 1">
            <a:extLst>
              <a:ext uri="{FF2B5EF4-FFF2-40B4-BE49-F238E27FC236}">
                <a16:creationId xmlns:a16="http://schemas.microsoft.com/office/drawing/2014/main" id="{569F7F9F-3CD8-4B47-A19D-9E40E37BA62A}"/>
              </a:ext>
            </a:extLst>
          </p:cNvPr>
          <p:cNvSpPr/>
          <p:nvPr/>
        </p:nvSpPr>
        <p:spPr>
          <a:xfrm>
            <a:off x="304800" y="5659708"/>
            <a:ext cx="3934691" cy="830997"/>
          </a:xfrm>
          <a:prstGeom prst="rect">
            <a:avLst/>
          </a:prstGeom>
        </p:spPr>
        <p:txBody>
          <a:bodyPr wrap="square">
            <a:spAutoFit/>
          </a:bodyPr>
          <a:lstStyle/>
          <a:p>
            <a:pPr lvl="0" algn="ctr"/>
            <a:r>
              <a:rPr lang="es-MX" sz="1600" dirty="0">
                <a:solidFill>
                  <a:srgbClr val="000A8B"/>
                </a:solidFill>
                <a:latin typeface="Modern Love Caps" panose="04070805081001020A01" pitchFamily="82" charset="0"/>
              </a:rPr>
              <a:t>MACROPROCESOS, Procesos, procedimientos y actividades esenciales para la continuidad del negocio.</a:t>
            </a:r>
            <a:endParaRPr lang="es-CO" sz="1600" dirty="0">
              <a:solidFill>
                <a:srgbClr val="000A8B"/>
              </a:solidFill>
              <a:latin typeface="Modern Love Caps" panose="04070805081001020A01" pitchFamily="82" charset="0"/>
            </a:endParaRPr>
          </a:p>
        </p:txBody>
      </p:sp>
      <p:graphicFrame>
        <p:nvGraphicFramePr>
          <p:cNvPr id="9" name="Marcador de contenido 8">
            <a:extLst>
              <a:ext uri="{FF2B5EF4-FFF2-40B4-BE49-F238E27FC236}">
                <a16:creationId xmlns:a16="http://schemas.microsoft.com/office/drawing/2014/main" id="{73F06EA1-E586-4A48-AC3A-DF5FA133919D}"/>
              </a:ext>
            </a:extLst>
          </p:cNvPr>
          <p:cNvGraphicFramePr>
            <a:graphicFrameLocks noGrp="1"/>
          </p:cNvGraphicFramePr>
          <p:nvPr>
            <p:ph idx="1"/>
          </p:nvPr>
        </p:nvGraphicFramePr>
        <p:xfrm>
          <a:off x="4625694" y="1384053"/>
          <a:ext cx="6807100" cy="4628984"/>
        </p:xfrm>
        <a:graphic>
          <a:graphicData uri="http://schemas.openxmlformats.org/drawingml/2006/table">
            <a:tbl>
              <a:tblPr>
                <a:tableStyleId>{BC89EF96-8CEA-46FF-86C4-4CE0E7609802}</a:tableStyleId>
              </a:tblPr>
              <a:tblGrid>
                <a:gridCol w="5370270">
                  <a:extLst>
                    <a:ext uri="{9D8B030D-6E8A-4147-A177-3AD203B41FA5}">
                      <a16:colId xmlns:a16="http://schemas.microsoft.com/office/drawing/2014/main" val="1719528353"/>
                    </a:ext>
                  </a:extLst>
                </a:gridCol>
                <a:gridCol w="1436830">
                  <a:extLst>
                    <a:ext uri="{9D8B030D-6E8A-4147-A177-3AD203B41FA5}">
                      <a16:colId xmlns:a16="http://schemas.microsoft.com/office/drawing/2014/main" val="858482880"/>
                    </a:ext>
                  </a:extLst>
                </a:gridCol>
              </a:tblGrid>
              <a:tr h="658432">
                <a:tc>
                  <a:txBody>
                    <a:bodyPr/>
                    <a:lstStyle/>
                    <a:p>
                      <a:pPr algn="ctr" fontAlgn="ctr"/>
                      <a:r>
                        <a:rPr lang="es-CO" sz="1500" b="1" u="none" strike="noStrike" dirty="0">
                          <a:solidFill>
                            <a:schemeClr val="bg1"/>
                          </a:solidFill>
                          <a:effectLst/>
                        </a:rPr>
                        <a:t>MACROPROCESOS</a:t>
                      </a:r>
                      <a:endParaRPr lang="es-CO" sz="1500" b="1" i="0" u="none" strike="noStrike" dirty="0">
                        <a:solidFill>
                          <a:schemeClr val="bg1"/>
                        </a:solidFill>
                        <a:effectLst/>
                        <a:latin typeface="Arial Narrow" panose="020B0606020202030204" pitchFamily="34" charset="0"/>
                      </a:endParaRPr>
                    </a:p>
                  </a:txBody>
                  <a:tcPr marL="9525" marR="9525" marT="9525" marB="0" anchor="ctr">
                    <a:solidFill>
                      <a:srgbClr val="000A8B"/>
                    </a:solidFill>
                  </a:tcPr>
                </a:tc>
                <a:tc>
                  <a:txBody>
                    <a:bodyPr/>
                    <a:lstStyle/>
                    <a:p>
                      <a:pPr algn="ctr" fontAlgn="ctr"/>
                      <a:r>
                        <a:rPr lang="es-CO" sz="1500" b="1" u="none" strike="noStrike" dirty="0">
                          <a:solidFill>
                            <a:schemeClr val="bg1"/>
                          </a:solidFill>
                          <a:effectLst/>
                        </a:rPr>
                        <a:t>NUMERO DE SERVIDORES</a:t>
                      </a:r>
                      <a:endParaRPr lang="es-CO" sz="1500" b="1" i="0" u="none" strike="noStrike" dirty="0">
                        <a:solidFill>
                          <a:schemeClr val="bg1"/>
                        </a:solidFill>
                        <a:effectLst/>
                        <a:latin typeface="Arial Narrow" panose="020B0606020202030204" pitchFamily="34" charset="0"/>
                      </a:endParaRPr>
                    </a:p>
                  </a:txBody>
                  <a:tcPr marL="9525" marR="9525" marT="9525" marB="0" anchor="ctr">
                    <a:solidFill>
                      <a:srgbClr val="000A8B"/>
                    </a:solidFill>
                  </a:tcPr>
                </a:tc>
                <a:extLst>
                  <a:ext uri="{0D108BD9-81ED-4DB2-BD59-A6C34878D82A}">
                    <a16:rowId xmlns:a16="http://schemas.microsoft.com/office/drawing/2014/main" val="2954807649"/>
                  </a:ext>
                </a:extLst>
              </a:tr>
              <a:tr h="232513">
                <a:tc>
                  <a:txBody>
                    <a:bodyPr/>
                    <a:lstStyle/>
                    <a:p>
                      <a:pPr algn="ctr" fontAlgn="b"/>
                      <a:r>
                        <a:rPr lang="es-CO" sz="1200" u="none" strike="noStrike" dirty="0">
                          <a:effectLst/>
                        </a:rPr>
                        <a:t>ADMINISTRACIÓN DE BIENES DE FUNCIONAMIENTO</a:t>
                      </a:r>
                      <a:endParaRPr lang="es-CO" sz="1200" b="0" i="0" u="none" strike="noStrike" dirty="0">
                        <a:solidFill>
                          <a:srgbClr val="000000"/>
                        </a:solidFill>
                        <a:effectLst/>
                        <a:latin typeface="Arial Narrow" panose="020B0606020202030204" pitchFamily="34" charset="0"/>
                      </a:endParaRPr>
                    </a:p>
                  </a:txBody>
                  <a:tcPr marL="9525" marR="9525" marT="9525" marB="0" anchor="b"/>
                </a:tc>
                <a:tc>
                  <a:txBody>
                    <a:bodyPr/>
                    <a:lstStyle/>
                    <a:p>
                      <a:pPr algn="ctr" fontAlgn="b"/>
                      <a:r>
                        <a:rPr lang="es-CO" sz="1200" u="none" strike="noStrike" dirty="0">
                          <a:effectLst/>
                        </a:rPr>
                        <a:t>12</a:t>
                      </a:r>
                      <a:endParaRPr lang="es-CO" sz="1200" b="0" i="0" u="none" strike="noStrike" dirty="0">
                        <a:solidFill>
                          <a:srgbClr val="000000"/>
                        </a:solidFill>
                        <a:effectLst/>
                        <a:latin typeface="Arial Narrow" panose="020B0606020202030204" pitchFamily="34" charset="0"/>
                      </a:endParaRPr>
                    </a:p>
                  </a:txBody>
                  <a:tcPr marL="9525" marR="9525" marT="9525" marB="0" anchor="b"/>
                </a:tc>
                <a:extLst>
                  <a:ext uri="{0D108BD9-81ED-4DB2-BD59-A6C34878D82A}">
                    <a16:rowId xmlns:a16="http://schemas.microsoft.com/office/drawing/2014/main" val="4037474562"/>
                  </a:ext>
                </a:extLst>
              </a:tr>
              <a:tr h="232513">
                <a:tc>
                  <a:txBody>
                    <a:bodyPr/>
                    <a:lstStyle/>
                    <a:p>
                      <a:pPr algn="ctr" fontAlgn="b"/>
                      <a:r>
                        <a:rPr lang="es-CO" sz="1200" u="none" strike="noStrike" dirty="0">
                          <a:effectLst/>
                        </a:rPr>
                        <a:t>COMUNICACIÓN Y ATENCIÓN DE REQUERIMIENTOS</a:t>
                      </a:r>
                      <a:endParaRPr lang="es-CO" sz="1200" b="0" i="0" u="none" strike="noStrike" dirty="0">
                        <a:solidFill>
                          <a:srgbClr val="000000"/>
                        </a:solidFill>
                        <a:effectLst/>
                        <a:latin typeface="Arial Narrow" panose="020B0606020202030204" pitchFamily="34" charset="0"/>
                      </a:endParaRPr>
                    </a:p>
                  </a:txBody>
                  <a:tcPr marL="9525" marR="9525" marT="9525" marB="0" anchor="b"/>
                </a:tc>
                <a:tc>
                  <a:txBody>
                    <a:bodyPr/>
                    <a:lstStyle/>
                    <a:p>
                      <a:pPr algn="ctr" fontAlgn="b"/>
                      <a:r>
                        <a:rPr lang="es-CO" sz="1200" u="none" strike="noStrike" dirty="0">
                          <a:effectLst/>
                        </a:rPr>
                        <a:t>1</a:t>
                      </a:r>
                      <a:endParaRPr lang="es-CO" sz="1200" b="0" i="0" u="none" strike="noStrike" dirty="0">
                        <a:solidFill>
                          <a:srgbClr val="000000"/>
                        </a:solidFill>
                        <a:effectLst/>
                        <a:latin typeface="Arial Narrow" panose="020B0606020202030204" pitchFamily="34" charset="0"/>
                      </a:endParaRPr>
                    </a:p>
                  </a:txBody>
                  <a:tcPr marL="9525" marR="9525" marT="9525" marB="0" anchor="b"/>
                </a:tc>
                <a:extLst>
                  <a:ext uri="{0D108BD9-81ED-4DB2-BD59-A6C34878D82A}">
                    <a16:rowId xmlns:a16="http://schemas.microsoft.com/office/drawing/2014/main" val="1634825284"/>
                  </a:ext>
                </a:extLst>
              </a:tr>
              <a:tr h="232513">
                <a:tc>
                  <a:txBody>
                    <a:bodyPr/>
                    <a:lstStyle/>
                    <a:p>
                      <a:pPr algn="ctr" fontAlgn="b"/>
                      <a:r>
                        <a:rPr lang="es-CO" sz="1200" u="none" strike="noStrike" dirty="0">
                          <a:effectLst/>
                        </a:rPr>
                        <a:t>DIAGNOSTICO Y ALISTAMIENTO DE ACTIVOS</a:t>
                      </a:r>
                      <a:endParaRPr lang="es-CO" sz="1200" b="0" i="0" u="none" strike="noStrike" dirty="0">
                        <a:solidFill>
                          <a:srgbClr val="000000"/>
                        </a:solidFill>
                        <a:effectLst/>
                        <a:latin typeface="Arial Narrow" panose="020B0606020202030204" pitchFamily="34" charset="0"/>
                      </a:endParaRPr>
                    </a:p>
                  </a:txBody>
                  <a:tcPr marL="9525" marR="9525" marT="9525" marB="0" anchor="b"/>
                </a:tc>
                <a:tc>
                  <a:txBody>
                    <a:bodyPr/>
                    <a:lstStyle/>
                    <a:p>
                      <a:pPr algn="ctr" fontAlgn="b"/>
                      <a:r>
                        <a:rPr lang="es-CO" sz="1200" u="none" strike="noStrike" dirty="0">
                          <a:effectLst/>
                        </a:rPr>
                        <a:t>23</a:t>
                      </a:r>
                      <a:endParaRPr lang="es-CO" sz="1200" b="0" i="0" u="none" strike="noStrike" dirty="0">
                        <a:solidFill>
                          <a:srgbClr val="000000"/>
                        </a:solidFill>
                        <a:effectLst/>
                        <a:latin typeface="Arial Narrow" panose="020B0606020202030204" pitchFamily="34" charset="0"/>
                      </a:endParaRPr>
                    </a:p>
                  </a:txBody>
                  <a:tcPr marL="9525" marR="9525" marT="9525" marB="0" anchor="b"/>
                </a:tc>
                <a:extLst>
                  <a:ext uri="{0D108BD9-81ED-4DB2-BD59-A6C34878D82A}">
                    <a16:rowId xmlns:a16="http://schemas.microsoft.com/office/drawing/2014/main" val="2988006415"/>
                  </a:ext>
                </a:extLst>
              </a:tr>
              <a:tr h="232513">
                <a:tc>
                  <a:txBody>
                    <a:bodyPr/>
                    <a:lstStyle/>
                    <a:p>
                      <a:pPr algn="ctr" fontAlgn="b"/>
                      <a:r>
                        <a:rPr lang="es-CO" sz="1200" u="none" strike="noStrike" dirty="0">
                          <a:effectLst/>
                        </a:rPr>
                        <a:t>DIAGNOSTICO Y ALISTAMIENTO DE ACTIVOS, DISPOSICIÓN TEMPORAL DE ACTIVOS</a:t>
                      </a:r>
                      <a:endParaRPr lang="es-CO" sz="1200" b="0" i="0" u="none" strike="noStrike" dirty="0">
                        <a:solidFill>
                          <a:srgbClr val="000000"/>
                        </a:solidFill>
                        <a:effectLst/>
                        <a:latin typeface="Arial Narrow" panose="020B0606020202030204" pitchFamily="34" charset="0"/>
                      </a:endParaRPr>
                    </a:p>
                  </a:txBody>
                  <a:tcPr marL="9525" marR="9525" marT="9525" marB="0" anchor="b"/>
                </a:tc>
                <a:tc>
                  <a:txBody>
                    <a:bodyPr/>
                    <a:lstStyle/>
                    <a:p>
                      <a:pPr algn="ctr" fontAlgn="b"/>
                      <a:r>
                        <a:rPr lang="es-CO" sz="1200" u="none" strike="noStrike" dirty="0">
                          <a:effectLst/>
                        </a:rPr>
                        <a:t>1</a:t>
                      </a:r>
                      <a:endParaRPr lang="es-CO" sz="1200" b="0" i="0" u="none" strike="noStrike" dirty="0">
                        <a:solidFill>
                          <a:srgbClr val="000000"/>
                        </a:solidFill>
                        <a:effectLst/>
                        <a:latin typeface="Arial Narrow" panose="020B0606020202030204" pitchFamily="34" charset="0"/>
                      </a:endParaRPr>
                    </a:p>
                  </a:txBody>
                  <a:tcPr marL="9525" marR="9525" marT="9525" marB="0" anchor="b"/>
                </a:tc>
                <a:extLst>
                  <a:ext uri="{0D108BD9-81ED-4DB2-BD59-A6C34878D82A}">
                    <a16:rowId xmlns:a16="http://schemas.microsoft.com/office/drawing/2014/main" val="1167084737"/>
                  </a:ext>
                </a:extLst>
              </a:tr>
              <a:tr h="232513">
                <a:tc>
                  <a:txBody>
                    <a:bodyPr/>
                    <a:lstStyle/>
                    <a:p>
                      <a:pPr algn="ctr" fontAlgn="b"/>
                      <a:r>
                        <a:rPr lang="es-CO" sz="1200" u="none" strike="noStrike" dirty="0">
                          <a:effectLst/>
                        </a:rPr>
                        <a:t>DIAGNOSTICO Y ALISTAMIENTO, DISPOSICIÓN TEMPORAL Y FINAL DE ACTIVOS</a:t>
                      </a:r>
                      <a:endParaRPr lang="es-CO" sz="1200" b="0" i="0" u="none" strike="noStrike" dirty="0">
                        <a:solidFill>
                          <a:srgbClr val="000000"/>
                        </a:solidFill>
                        <a:effectLst/>
                        <a:latin typeface="Arial Narrow" panose="020B0606020202030204" pitchFamily="34" charset="0"/>
                      </a:endParaRPr>
                    </a:p>
                  </a:txBody>
                  <a:tcPr marL="9525" marR="9525" marT="9525" marB="0" anchor="b"/>
                </a:tc>
                <a:tc>
                  <a:txBody>
                    <a:bodyPr/>
                    <a:lstStyle/>
                    <a:p>
                      <a:pPr algn="ctr" fontAlgn="b"/>
                      <a:r>
                        <a:rPr lang="es-CO" sz="1200" u="none" strike="noStrike" dirty="0">
                          <a:effectLst/>
                        </a:rPr>
                        <a:t>13</a:t>
                      </a:r>
                      <a:endParaRPr lang="es-CO" sz="1200" b="0" i="0" u="none" strike="noStrike" dirty="0">
                        <a:solidFill>
                          <a:srgbClr val="000000"/>
                        </a:solidFill>
                        <a:effectLst/>
                        <a:latin typeface="Arial Narrow" panose="020B0606020202030204" pitchFamily="34" charset="0"/>
                      </a:endParaRPr>
                    </a:p>
                  </a:txBody>
                  <a:tcPr marL="9525" marR="9525" marT="9525" marB="0" anchor="b"/>
                </a:tc>
                <a:extLst>
                  <a:ext uri="{0D108BD9-81ED-4DB2-BD59-A6C34878D82A}">
                    <a16:rowId xmlns:a16="http://schemas.microsoft.com/office/drawing/2014/main" val="101974371"/>
                  </a:ext>
                </a:extLst>
              </a:tr>
              <a:tr h="244732">
                <a:tc>
                  <a:txBody>
                    <a:bodyPr/>
                    <a:lstStyle/>
                    <a:p>
                      <a:pPr algn="ctr" fontAlgn="b"/>
                      <a:r>
                        <a:rPr lang="es-CO" sz="1200" u="none" strike="noStrike" dirty="0">
                          <a:effectLst/>
                        </a:rPr>
                        <a:t>DIRECCIONAMIENTO ESTRATÉGICO</a:t>
                      </a:r>
                      <a:endParaRPr lang="es-CO" sz="1200" b="0" i="0" u="none" strike="noStrike" dirty="0">
                        <a:solidFill>
                          <a:srgbClr val="000000"/>
                        </a:solidFill>
                        <a:effectLst/>
                        <a:latin typeface="Arial Narrow" panose="020B0606020202030204" pitchFamily="34" charset="0"/>
                      </a:endParaRPr>
                    </a:p>
                  </a:txBody>
                  <a:tcPr marL="9525" marR="9525" marT="9525" marB="0" anchor="b"/>
                </a:tc>
                <a:tc>
                  <a:txBody>
                    <a:bodyPr/>
                    <a:lstStyle/>
                    <a:p>
                      <a:pPr algn="ctr" fontAlgn="b"/>
                      <a:r>
                        <a:rPr lang="es-CO" sz="1200" u="none" strike="noStrike" dirty="0">
                          <a:effectLst/>
                        </a:rPr>
                        <a:t>1</a:t>
                      </a:r>
                      <a:endParaRPr lang="es-CO" sz="1200" b="0" i="0" u="none" strike="noStrike" dirty="0">
                        <a:solidFill>
                          <a:srgbClr val="000000"/>
                        </a:solidFill>
                        <a:effectLst/>
                        <a:latin typeface="Arial Narrow" panose="020B0606020202030204" pitchFamily="34" charset="0"/>
                      </a:endParaRPr>
                    </a:p>
                  </a:txBody>
                  <a:tcPr marL="9525" marR="9525" marT="9525" marB="0" anchor="b"/>
                </a:tc>
                <a:extLst>
                  <a:ext uri="{0D108BD9-81ED-4DB2-BD59-A6C34878D82A}">
                    <a16:rowId xmlns:a16="http://schemas.microsoft.com/office/drawing/2014/main" val="124827116"/>
                  </a:ext>
                </a:extLst>
              </a:tr>
              <a:tr h="232513">
                <a:tc>
                  <a:txBody>
                    <a:bodyPr/>
                    <a:lstStyle/>
                    <a:p>
                      <a:pPr algn="ctr" fontAlgn="b"/>
                      <a:r>
                        <a:rPr lang="es-CO" sz="1200" u="none" strike="noStrike" dirty="0">
                          <a:effectLst/>
                        </a:rPr>
                        <a:t>DISPOSICIÓN TEMPORAL DE ACTIVOS</a:t>
                      </a:r>
                      <a:endParaRPr lang="es-CO" sz="1200" b="0" i="0" u="none" strike="noStrike" dirty="0">
                        <a:solidFill>
                          <a:srgbClr val="000000"/>
                        </a:solidFill>
                        <a:effectLst/>
                        <a:latin typeface="Arial Narrow" panose="020B0606020202030204" pitchFamily="34" charset="0"/>
                      </a:endParaRPr>
                    </a:p>
                  </a:txBody>
                  <a:tcPr marL="9525" marR="9525" marT="9525" marB="0" anchor="b"/>
                </a:tc>
                <a:tc>
                  <a:txBody>
                    <a:bodyPr/>
                    <a:lstStyle/>
                    <a:p>
                      <a:pPr algn="ctr" fontAlgn="b"/>
                      <a:r>
                        <a:rPr lang="es-CO" sz="1200" u="none" strike="noStrike" dirty="0">
                          <a:effectLst/>
                        </a:rPr>
                        <a:t>4</a:t>
                      </a:r>
                      <a:endParaRPr lang="es-CO" sz="1200" b="0" i="0" u="none" strike="noStrike" dirty="0">
                        <a:solidFill>
                          <a:srgbClr val="000000"/>
                        </a:solidFill>
                        <a:effectLst/>
                        <a:latin typeface="Arial Narrow" panose="020B0606020202030204" pitchFamily="34" charset="0"/>
                      </a:endParaRPr>
                    </a:p>
                  </a:txBody>
                  <a:tcPr marL="9525" marR="9525" marT="9525" marB="0" anchor="b"/>
                </a:tc>
                <a:extLst>
                  <a:ext uri="{0D108BD9-81ED-4DB2-BD59-A6C34878D82A}">
                    <a16:rowId xmlns:a16="http://schemas.microsoft.com/office/drawing/2014/main" val="3184813971"/>
                  </a:ext>
                </a:extLst>
              </a:tr>
              <a:tr h="232513">
                <a:tc>
                  <a:txBody>
                    <a:bodyPr/>
                    <a:lstStyle/>
                    <a:p>
                      <a:pPr algn="ctr" fontAlgn="b"/>
                      <a:r>
                        <a:rPr lang="es-CO" sz="1200" u="none" strike="noStrike" dirty="0">
                          <a:effectLst/>
                        </a:rPr>
                        <a:t>DISPOSICIÓN TEMPORAL Y FINAL DE ACTIVOS</a:t>
                      </a:r>
                      <a:endParaRPr lang="es-CO" sz="1200" b="0" i="0" u="none" strike="noStrike" dirty="0">
                        <a:solidFill>
                          <a:srgbClr val="000000"/>
                        </a:solidFill>
                        <a:effectLst/>
                        <a:latin typeface="Arial Narrow" panose="020B0606020202030204" pitchFamily="34" charset="0"/>
                      </a:endParaRPr>
                    </a:p>
                  </a:txBody>
                  <a:tcPr marL="9525" marR="9525" marT="9525" marB="0" anchor="b"/>
                </a:tc>
                <a:tc>
                  <a:txBody>
                    <a:bodyPr/>
                    <a:lstStyle/>
                    <a:p>
                      <a:pPr algn="ctr" fontAlgn="b"/>
                      <a:r>
                        <a:rPr lang="es-CO" sz="1200" u="none" strike="noStrike" dirty="0">
                          <a:effectLst/>
                        </a:rPr>
                        <a:t>2</a:t>
                      </a:r>
                      <a:endParaRPr lang="es-CO" sz="1200" b="0" i="0" u="none" strike="noStrike" dirty="0">
                        <a:solidFill>
                          <a:srgbClr val="000000"/>
                        </a:solidFill>
                        <a:effectLst/>
                        <a:latin typeface="Arial Narrow" panose="020B0606020202030204" pitchFamily="34" charset="0"/>
                      </a:endParaRPr>
                    </a:p>
                  </a:txBody>
                  <a:tcPr marL="9525" marR="9525" marT="9525" marB="0" anchor="b"/>
                </a:tc>
                <a:extLst>
                  <a:ext uri="{0D108BD9-81ED-4DB2-BD59-A6C34878D82A}">
                    <a16:rowId xmlns:a16="http://schemas.microsoft.com/office/drawing/2014/main" val="1296225450"/>
                  </a:ext>
                </a:extLst>
              </a:tr>
              <a:tr h="232513">
                <a:tc>
                  <a:txBody>
                    <a:bodyPr/>
                    <a:lstStyle/>
                    <a:p>
                      <a:pPr algn="ctr" fontAlgn="b"/>
                      <a:r>
                        <a:rPr lang="es-CO" sz="1200" u="none" strike="noStrike" dirty="0">
                          <a:effectLst/>
                        </a:rPr>
                        <a:t>GESTIÓN DEL TALENTO HUMANO</a:t>
                      </a:r>
                      <a:endParaRPr lang="es-CO" sz="1200" b="0" i="0" u="none" strike="noStrike" dirty="0">
                        <a:solidFill>
                          <a:srgbClr val="000000"/>
                        </a:solidFill>
                        <a:effectLst/>
                        <a:latin typeface="Arial Narrow" panose="020B0606020202030204" pitchFamily="34" charset="0"/>
                      </a:endParaRPr>
                    </a:p>
                  </a:txBody>
                  <a:tcPr marL="9525" marR="9525" marT="9525" marB="0" anchor="b"/>
                </a:tc>
                <a:tc>
                  <a:txBody>
                    <a:bodyPr/>
                    <a:lstStyle/>
                    <a:p>
                      <a:pPr algn="ctr" fontAlgn="b"/>
                      <a:r>
                        <a:rPr lang="es-CO" sz="1200" u="none" strike="noStrike" dirty="0">
                          <a:effectLst/>
                        </a:rPr>
                        <a:t>2</a:t>
                      </a:r>
                      <a:endParaRPr lang="es-CO" sz="1200" b="0" i="0" u="none" strike="noStrike" dirty="0">
                        <a:solidFill>
                          <a:srgbClr val="000000"/>
                        </a:solidFill>
                        <a:effectLst/>
                        <a:latin typeface="Arial Narrow" panose="020B0606020202030204" pitchFamily="34" charset="0"/>
                      </a:endParaRPr>
                    </a:p>
                  </a:txBody>
                  <a:tcPr marL="9525" marR="9525" marT="9525" marB="0" anchor="b"/>
                </a:tc>
                <a:extLst>
                  <a:ext uri="{0D108BD9-81ED-4DB2-BD59-A6C34878D82A}">
                    <a16:rowId xmlns:a16="http://schemas.microsoft.com/office/drawing/2014/main" val="2886216984"/>
                  </a:ext>
                </a:extLst>
              </a:tr>
              <a:tr h="232513">
                <a:tc>
                  <a:txBody>
                    <a:bodyPr/>
                    <a:lstStyle/>
                    <a:p>
                      <a:pPr algn="ctr" fontAlgn="b"/>
                      <a:r>
                        <a:rPr lang="es-CO" sz="1200" u="none" strike="noStrike" dirty="0">
                          <a:effectLst/>
                        </a:rPr>
                        <a:t>GESTIÓN DOCUMENTAL</a:t>
                      </a:r>
                      <a:endParaRPr lang="es-CO" sz="1200" b="0" i="0" u="none" strike="noStrike" dirty="0">
                        <a:solidFill>
                          <a:srgbClr val="000000"/>
                        </a:solidFill>
                        <a:effectLst/>
                        <a:latin typeface="Arial Narrow" panose="020B0606020202030204" pitchFamily="34" charset="0"/>
                      </a:endParaRPr>
                    </a:p>
                  </a:txBody>
                  <a:tcPr marL="9525" marR="9525" marT="9525" marB="0" anchor="b"/>
                </a:tc>
                <a:tc>
                  <a:txBody>
                    <a:bodyPr/>
                    <a:lstStyle/>
                    <a:p>
                      <a:pPr algn="ctr" fontAlgn="b"/>
                      <a:r>
                        <a:rPr lang="es-CO" sz="1200" u="none" strike="noStrike" dirty="0">
                          <a:effectLst/>
                        </a:rPr>
                        <a:t>17</a:t>
                      </a:r>
                      <a:endParaRPr lang="es-CO" sz="1200" b="0" i="0" u="none" strike="noStrike" dirty="0">
                        <a:solidFill>
                          <a:srgbClr val="000000"/>
                        </a:solidFill>
                        <a:effectLst/>
                        <a:latin typeface="Arial Narrow" panose="020B0606020202030204" pitchFamily="34" charset="0"/>
                      </a:endParaRPr>
                    </a:p>
                  </a:txBody>
                  <a:tcPr marL="9525" marR="9525" marT="9525" marB="0" anchor="b"/>
                </a:tc>
                <a:extLst>
                  <a:ext uri="{0D108BD9-81ED-4DB2-BD59-A6C34878D82A}">
                    <a16:rowId xmlns:a16="http://schemas.microsoft.com/office/drawing/2014/main" val="2116213417"/>
                  </a:ext>
                </a:extLst>
              </a:tr>
              <a:tr h="232513">
                <a:tc>
                  <a:txBody>
                    <a:bodyPr/>
                    <a:lstStyle/>
                    <a:p>
                      <a:pPr algn="ctr" fontAlgn="b"/>
                      <a:r>
                        <a:rPr lang="es-CO" sz="1200" u="none" strike="noStrike" dirty="0">
                          <a:effectLst/>
                        </a:rPr>
                        <a:t>GESTIÓN FINANCIERA</a:t>
                      </a:r>
                      <a:endParaRPr lang="es-CO" sz="1200" b="0" i="0" u="none" strike="noStrike" dirty="0">
                        <a:solidFill>
                          <a:srgbClr val="000000"/>
                        </a:solidFill>
                        <a:effectLst/>
                        <a:latin typeface="Arial Narrow" panose="020B0606020202030204" pitchFamily="34" charset="0"/>
                      </a:endParaRPr>
                    </a:p>
                  </a:txBody>
                  <a:tcPr marL="9525" marR="9525" marT="9525" marB="0" anchor="b"/>
                </a:tc>
                <a:tc>
                  <a:txBody>
                    <a:bodyPr/>
                    <a:lstStyle/>
                    <a:p>
                      <a:pPr algn="ctr" fontAlgn="b"/>
                      <a:r>
                        <a:rPr lang="es-CO" sz="1200" u="none" strike="noStrike" dirty="0">
                          <a:effectLst/>
                        </a:rPr>
                        <a:t>3</a:t>
                      </a:r>
                      <a:endParaRPr lang="es-CO" sz="1200" b="0" i="0" u="none" strike="noStrike" dirty="0">
                        <a:solidFill>
                          <a:srgbClr val="000000"/>
                        </a:solidFill>
                        <a:effectLst/>
                        <a:latin typeface="Arial Narrow" panose="020B0606020202030204" pitchFamily="34" charset="0"/>
                      </a:endParaRPr>
                    </a:p>
                  </a:txBody>
                  <a:tcPr marL="9525" marR="9525" marT="9525" marB="0" anchor="b"/>
                </a:tc>
                <a:extLst>
                  <a:ext uri="{0D108BD9-81ED-4DB2-BD59-A6C34878D82A}">
                    <a16:rowId xmlns:a16="http://schemas.microsoft.com/office/drawing/2014/main" val="1631790940"/>
                  </a:ext>
                </a:extLst>
              </a:tr>
              <a:tr h="232513">
                <a:tc>
                  <a:txBody>
                    <a:bodyPr/>
                    <a:lstStyle/>
                    <a:p>
                      <a:pPr algn="ctr" fontAlgn="b"/>
                      <a:r>
                        <a:rPr lang="es-CO" sz="1200" u="none" strike="noStrike" dirty="0">
                          <a:effectLst/>
                        </a:rPr>
                        <a:t>GESTIÓN JURÍDICA</a:t>
                      </a:r>
                      <a:endParaRPr lang="es-CO" sz="1200" b="0" i="0" u="none" strike="noStrike" dirty="0">
                        <a:solidFill>
                          <a:srgbClr val="000000"/>
                        </a:solidFill>
                        <a:effectLst/>
                        <a:latin typeface="Arial Narrow" panose="020B0606020202030204" pitchFamily="34" charset="0"/>
                      </a:endParaRPr>
                    </a:p>
                  </a:txBody>
                  <a:tcPr marL="9525" marR="9525" marT="9525" marB="0" anchor="b"/>
                </a:tc>
                <a:tc>
                  <a:txBody>
                    <a:bodyPr/>
                    <a:lstStyle/>
                    <a:p>
                      <a:pPr algn="ctr" fontAlgn="b"/>
                      <a:r>
                        <a:rPr lang="es-CO" sz="1200" u="none" strike="noStrike" dirty="0">
                          <a:effectLst/>
                        </a:rPr>
                        <a:t>2</a:t>
                      </a:r>
                      <a:endParaRPr lang="es-CO" sz="1200" b="0" i="0" u="none" strike="noStrike" dirty="0">
                        <a:solidFill>
                          <a:srgbClr val="000000"/>
                        </a:solidFill>
                        <a:effectLst/>
                        <a:latin typeface="Arial Narrow" panose="020B0606020202030204" pitchFamily="34" charset="0"/>
                      </a:endParaRPr>
                    </a:p>
                  </a:txBody>
                  <a:tcPr marL="9525" marR="9525" marT="9525" marB="0" anchor="b"/>
                </a:tc>
                <a:extLst>
                  <a:ext uri="{0D108BD9-81ED-4DB2-BD59-A6C34878D82A}">
                    <a16:rowId xmlns:a16="http://schemas.microsoft.com/office/drawing/2014/main" val="2033295163"/>
                  </a:ext>
                </a:extLst>
              </a:tr>
              <a:tr h="232513">
                <a:tc>
                  <a:txBody>
                    <a:bodyPr/>
                    <a:lstStyle/>
                    <a:p>
                      <a:pPr algn="ctr" fontAlgn="b"/>
                      <a:r>
                        <a:rPr lang="es-CO" sz="1200" u="none" strike="noStrike" dirty="0">
                          <a:effectLst/>
                        </a:rPr>
                        <a:t>PRESIDENCIA</a:t>
                      </a:r>
                      <a:endParaRPr lang="es-CO" sz="1200" b="0" i="0" u="none" strike="noStrike" dirty="0">
                        <a:solidFill>
                          <a:srgbClr val="000000"/>
                        </a:solidFill>
                        <a:effectLst/>
                        <a:latin typeface="Arial Narrow" panose="020B0606020202030204" pitchFamily="34" charset="0"/>
                      </a:endParaRPr>
                    </a:p>
                  </a:txBody>
                  <a:tcPr marL="9525" marR="9525" marT="9525" marB="0" anchor="b"/>
                </a:tc>
                <a:tc>
                  <a:txBody>
                    <a:bodyPr/>
                    <a:lstStyle/>
                    <a:p>
                      <a:pPr algn="ctr" fontAlgn="b"/>
                      <a:r>
                        <a:rPr lang="es-CO" sz="1200" u="none" strike="noStrike" dirty="0">
                          <a:effectLst/>
                        </a:rPr>
                        <a:t>1</a:t>
                      </a:r>
                      <a:endParaRPr lang="es-CO" sz="1200" b="0" i="0" u="none" strike="noStrike" dirty="0">
                        <a:solidFill>
                          <a:srgbClr val="000000"/>
                        </a:solidFill>
                        <a:effectLst/>
                        <a:latin typeface="Arial Narrow" panose="020B0606020202030204" pitchFamily="34" charset="0"/>
                      </a:endParaRPr>
                    </a:p>
                  </a:txBody>
                  <a:tcPr marL="9525" marR="9525" marT="9525" marB="0" anchor="b"/>
                </a:tc>
                <a:extLst>
                  <a:ext uri="{0D108BD9-81ED-4DB2-BD59-A6C34878D82A}">
                    <a16:rowId xmlns:a16="http://schemas.microsoft.com/office/drawing/2014/main" val="4136066759"/>
                  </a:ext>
                </a:extLst>
              </a:tr>
              <a:tr h="232513">
                <a:tc>
                  <a:txBody>
                    <a:bodyPr/>
                    <a:lstStyle/>
                    <a:p>
                      <a:pPr algn="ctr" fontAlgn="b"/>
                      <a:r>
                        <a:rPr lang="es-CO" sz="1200" u="none" strike="noStrike" dirty="0">
                          <a:effectLst/>
                        </a:rPr>
                        <a:t>RECEPCIÓN DE ACTIVOS</a:t>
                      </a:r>
                      <a:endParaRPr lang="es-CO" sz="1200" b="0" i="0" u="none" strike="noStrike" dirty="0">
                        <a:solidFill>
                          <a:srgbClr val="000000"/>
                        </a:solidFill>
                        <a:effectLst/>
                        <a:latin typeface="Arial Narrow" panose="020B0606020202030204" pitchFamily="34" charset="0"/>
                      </a:endParaRPr>
                    </a:p>
                  </a:txBody>
                  <a:tcPr marL="9525" marR="9525" marT="9525" marB="0" anchor="b"/>
                </a:tc>
                <a:tc>
                  <a:txBody>
                    <a:bodyPr/>
                    <a:lstStyle/>
                    <a:p>
                      <a:pPr algn="ctr" fontAlgn="b"/>
                      <a:r>
                        <a:rPr lang="es-CO" sz="1200" u="none" strike="noStrike" dirty="0">
                          <a:effectLst/>
                        </a:rPr>
                        <a:t>4</a:t>
                      </a:r>
                      <a:endParaRPr lang="es-CO" sz="1200" b="0" i="0" u="none" strike="noStrike" dirty="0">
                        <a:solidFill>
                          <a:srgbClr val="000000"/>
                        </a:solidFill>
                        <a:effectLst/>
                        <a:latin typeface="Arial Narrow" panose="020B0606020202030204" pitchFamily="34" charset="0"/>
                      </a:endParaRPr>
                    </a:p>
                  </a:txBody>
                  <a:tcPr marL="9525" marR="9525" marT="9525" marB="0" anchor="b"/>
                </a:tc>
                <a:extLst>
                  <a:ext uri="{0D108BD9-81ED-4DB2-BD59-A6C34878D82A}">
                    <a16:rowId xmlns:a16="http://schemas.microsoft.com/office/drawing/2014/main" val="588111407"/>
                  </a:ext>
                </a:extLst>
              </a:tr>
              <a:tr h="232513">
                <a:tc>
                  <a:txBody>
                    <a:bodyPr/>
                    <a:lstStyle/>
                    <a:p>
                      <a:pPr algn="ctr" fontAlgn="b"/>
                      <a:r>
                        <a:rPr lang="es-CO" sz="1200" u="none" strike="noStrike" dirty="0">
                          <a:effectLst/>
                        </a:rPr>
                        <a:t>TECNOLOGÍA</a:t>
                      </a:r>
                      <a:endParaRPr lang="es-CO" sz="1200" b="0" i="0" u="none" strike="noStrike" dirty="0">
                        <a:solidFill>
                          <a:srgbClr val="000000"/>
                        </a:solidFill>
                        <a:effectLst/>
                        <a:latin typeface="Arial Narrow" panose="020B0606020202030204" pitchFamily="34" charset="0"/>
                      </a:endParaRPr>
                    </a:p>
                  </a:txBody>
                  <a:tcPr marL="9525" marR="9525" marT="9525" marB="0" anchor="b"/>
                </a:tc>
                <a:tc>
                  <a:txBody>
                    <a:bodyPr/>
                    <a:lstStyle/>
                    <a:p>
                      <a:pPr algn="ctr" fontAlgn="b"/>
                      <a:r>
                        <a:rPr lang="es-CO" sz="1200" u="none" strike="noStrike" dirty="0">
                          <a:effectLst/>
                        </a:rPr>
                        <a:t>3</a:t>
                      </a:r>
                      <a:endParaRPr lang="es-CO" sz="1200" b="0" i="0" u="none" strike="noStrike" dirty="0">
                        <a:solidFill>
                          <a:srgbClr val="000000"/>
                        </a:solidFill>
                        <a:effectLst/>
                        <a:latin typeface="Arial Narrow" panose="020B0606020202030204" pitchFamily="34" charset="0"/>
                      </a:endParaRPr>
                    </a:p>
                  </a:txBody>
                  <a:tcPr marL="9525" marR="9525" marT="9525" marB="0" anchor="b"/>
                </a:tc>
                <a:extLst>
                  <a:ext uri="{0D108BD9-81ED-4DB2-BD59-A6C34878D82A}">
                    <a16:rowId xmlns:a16="http://schemas.microsoft.com/office/drawing/2014/main" val="1063308762"/>
                  </a:ext>
                </a:extLst>
              </a:tr>
              <a:tr h="232513">
                <a:tc>
                  <a:txBody>
                    <a:bodyPr/>
                    <a:lstStyle/>
                    <a:p>
                      <a:pPr algn="ctr" fontAlgn="b"/>
                      <a:r>
                        <a:rPr lang="es-CO" sz="1200" u="none" strike="noStrike" dirty="0">
                          <a:effectLst/>
                        </a:rPr>
                        <a:t>LIDERES DE PROCESOS</a:t>
                      </a:r>
                      <a:endParaRPr lang="es-CO" sz="1200" b="0" i="0" u="none" strike="noStrike" dirty="0">
                        <a:solidFill>
                          <a:srgbClr val="000000"/>
                        </a:solidFill>
                        <a:effectLst/>
                        <a:latin typeface="Arial Narrow" panose="020B0606020202030204" pitchFamily="34" charset="0"/>
                      </a:endParaRPr>
                    </a:p>
                  </a:txBody>
                  <a:tcPr marL="9525" marR="9525" marT="9525" marB="0" anchor="b"/>
                </a:tc>
                <a:tc>
                  <a:txBody>
                    <a:bodyPr/>
                    <a:lstStyle/>
                    <a:p>
                      <a:pPr algn="ctr" fontAlgn="b"/>
                      <a:r>
                        <a:rPr lang="es-CO" sz="1200" u="none" strike="noStrike" dirty="0">
                          <a:effectLst/>
                        </a:rPr>
                        <a:t>17</a:t>
                      </a:r>
                      <a:endParaRPr lang="es-CO" sz="1200" b="0" i="0" u="none" strike="noStrike" dirty="0">
                        <a:solidFill>
                          <a:srgbClr val="000000"/>
                        </a:solidFill>
                        <a:effectLst/>
                        <a:latin typeface="Arial Narrow" panose="020B0606020202030204" pitchFamily="34" charset="0"/>
                      </a:endParaRPr>
                    </a:p>
                  </a:txBody>
                  <a:tcPr marL="9525" marR="9525" marT="9525" marB="0" anchor="b"/>
                </a:tc>
                <a:extLst>
                  <a:ext uri="{0D108BD9-81ED-4DB2-BD59-A6C34878D82A}">
                    <a16:rowId xmlns:a16="http://schemas.microsoft.com/office/drawing/2014/main" val="311309677"/>
                  </a:ext>
                </a:extLst>
              </a:tr>
              <a:tr h="232513">
                <a:tc>
                  <a:txBody>
                    <a:bodyPr/>
                    <a:lstStyle/>
                    <a:p>
                      <a:pPr algn="ctr" fontAlgn="b"/>
                      <a:r>
                        <a:rPr lang="es-CO" sz="1500" b="1" u="none" strike="noStrike" dirty="0">
                          <a:effectLst/>
                        </a:rPr>
                        <a:t>TOTAL GENERAL</a:t>
                      </a:r>
                      <a:endParaRPr lang="es-CO" sz="1500" b="1" i="0" u="none" strike="noStrike" dirty="0">
                        <a:solidFill>
                          <a:srgbClr val="000000"/>
                        </a:solidFill>
                        <a:effectLst/>
                        <a:latin typeface="Arial Narrow" panose="020B0606020202030204" pitchFamily="34" charset="0"/>
                      </a:endParaRPr>
                    </a:p>
                  </a:txBody>
                  <a:tcPr marL="9525" marR="9525" marT="9525" marB="0" anchor="b"/>
                </a:tc>
                <a:tc>
                  <a:txBody>
                    <a:bodyPr/>
                    <a:lstStyle/>
                    <a:p>
                      <a:pPr algn="ctr" fontAlgn="b"/>
                      <a:r>
                        <a:rPr lang="es-CO" sz="1500" b="1" u="none" strike="noStrike" dirty="0">
                          <a:effectLst/>
                        </a:rPr>
                        <a:t>106</a:t>
                      </a:r>
                      <a:endParaRPr lang="es-CO" sz="1500" b="1" i="0" u="none" strike="noStrike" dirty="0">
                        <a:solidFill>
                          <a:srgbClr val="000000"/>
                        </a:solidFill>
                        <a:effectLst/>
                        <a:latin typeface="Arial Narrow" panose="020B0606020202030204" pitchFamily="34" charset="0"/>
                      </a:endParaRPr>
                    </a:p>
                  </a:txBody>
                  <a:tcPr marL="9525" marR="9525" marT="9525" marB="0" anchor="b"/>
                </a:tc>
                <a:extLst>
                  <a:ext uri="{0D108BD9-81ED-4DB2-BD59-A6C34878D82A}">
                    <a16:rowId xmlns:a16="http://schemas.microsoft.com/office/drawing/2014/main" val="3462249329"/>
                  </a:ext>
                </a:extLst>
              </a:tr>
            </a:tbl>
          </a:graphicData>
        </a:graphic>
      </p:graphicFrame>
      <p:sp>
        <p:nvSpPr>
          <p:cNvPr id="19" name="Rectángulo 18">
            <a:extLst>
              <a:ext uri="{FF2B5EF4-FFF2-40B4-BE49-F238E27FC236}">
                <a16:creationId xmlns:a16="http://schemas.microsoft.com/office/drawing/2014/main" id="{410CDBBD-E24D-4BCC-A87A-A03E3F0FBAB5}"/>
              </a:ext>
            </a:extLst>
          </p:cNvPr>
          <p:cNvSpPr/>
          <p:nvPr/>
        </p:nvSpPr>
        <p:spPr>
          <a:xfrm>
            <a:off x="-815325" y="1853676"/>
            <a:ext cx="5453805" cy="461665"/>
          </a:xfrm>
          <a:prstGeom prst="rect">
            <a:avLst/>
          </a:prstGeom>
        </p:spPr>
        <p:txBody>
          <a:bodyPr wrap="square">
            <a:spAutoFit/>
          </a:bodyPr>
          <a:lstStyle/>
          <a:p>
            <a:pPr algn="ctr"/>
            <a:r>
              <a:rPr lang="es-CO" sz="2400" dirty="0">
                <a:solidFill>
                  <a:srgbClr val="000A8B"/>
                </a:solidFill>
                <a:latin typeface="Modern Love Caps" panose="04070805081001020A01" pitchFamily="82" charset="0"/>
              </a:rPr>
              <a:t>POR MACROPROCESOS</a:t>
            </a:r>
          </a:p>
        </p:txBody>
      </p:sp>
      <p:pic>
        <p:nvPicPr>
          <p:cNvPr id="11" name="Imagen 10" descr="Imagen que contiene alimentos&#10;&#10;Descripción generada automáticamente">
            <a:extLst>
              <a:ext uri="{FF2B5EF4-FFF2-40B4-BE49-F238E27FC236}">
                <a16:creationId xmlns:a16="http://schemas.microsoft.com/office/drawing/2014/main" id="{8D743FE3-F8A0-4E3C-90BD-29481B136571}"/>
              </a:ext>
            </a:extLst>
          </p:cNvPr>
          <p:cNvPicPr>
            <a:picLocks noChangeAspect="1"/>
          </p:cNvPicPr>
          <p:nvPr/>
        </p:nvPicPr>
        <p:blipFill rotWithShape="1">
          <a:blip r:embed="rId5">
            <a:extLst>
              <a:ext uri="{28A0092B-C50C-407E-A947-70E740481C1C}">
                <a14:useLocalDpi xmlns:a14="http://schemas.microsoft.com/office/drawing/2010/main" val="0"/>
              </a:ext>
            </a:extLst>
          </a:blip>
          <a:srcRect b="32714"/>
          <a:stretch/>
        </p:blipFill>
        <p:spPr>
          <a:xfrm>
            <a:off x="2367231" y="-442175"/>
            <a:ext cx="4511218" cy="1707416"/>
          </a:xfrm>
          <a:prstGeom prst="rect">
            <a:avLst/>
          </a:prstGeom>
        </p:spPr>
      </p:pic>
      <p:sp>
        <p:nvSpPr>
          <p:cNvPr id="10" name="Rectángulo 9">
            <a:extLst>
              <a:ext uri="{FF2B5EF4-FFF2-40B4-BE49-F238E27FC236}">
                <a16:creationId xmlns:a16="http://schemas.microsoft.com/office/drawing/2014/main" id="{3E983B31-D6C2-4624-A361-B5109C9E791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 name="CuadroTexto 11">
            <a:extLst>
              <a:ext uri="{FF2B5EF4-FFF2-40B4-BE49-F238E27FC236}">
                <a16:creationId xmlns:a16="http://schemas.microsoft.com/office/drawing/2014/main" id="{5BA8EC62-9BB9-40B1-841D-C380A462A120}"/>
              </a:ext>
            </a:extLst>
          </p:cNvPr>
          <p:cNvSpPr txBox="1"/>
          <p:nvPr/>
        </p:nvSpPr>
        <p:spPr>
          <a:xfrm>
            <a:off x="6178125" y="6550223"/>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Talento Humano</a:t>
            </a:r>
          </a:p>
        </p:txBody>
      </p:sp>
    </p:spTree>
    <p:extLst>
      <p:ext uri="{BB962C8B-B14F-4D97-AF65-F5344CB8AC3E}">
        <p14:creationId xmlns:p14="http://schemas.microsoft.com/office/powerpoint/2010/main" val="341351476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Conector recto de flecha 14">
            <a:extLst>
              <a:ext uri="{FF2B5EF4-FFF2-40B4-BE49-F238E27FC236}">
                <a16:creationId xmlns:a16="http://schemas.microsoft.com/office/drawing/2014/main" id="{CE67498E-9F30-4534-A462-A69D84C5A668}"/>
              </a:ext>
            </a:extLst>
          </p:cNvPr>
          <p:cNvCxnSpPr>
            <a:cxnSpLocks/>
          </p:cNvCxnSpPr>
          <p:nvPr/>
        </p:nvCxnSpPr>
        <p:spPr>
          <a:xfrm>
            <a:off x="304800" y="1267617"/>
            <a:ext cx="11364286" cy="490"/>
          </a:xfrm>
          <a:prstGeom prst="straightConnector1">
            <a:avLst/>
          </a:prstGeom>
          <a:ln>
            <a:solidFill>
              <a:srgbClr val="000A8B"/>
            </a:solidFill>
            <a:tailEnd type="triangle"/>
          </a:ln>
        </p:spPr>
        <p:style>
          <a:lnRef idx="3">
            <a:schemeClr val="accent5"/>
          </a:lnRef>
          <a:fillRef idx="0">
            <a:schemeClr val="accent5"/>
          </a:fillRef>
          <a:effectRef idx="2">
            <a:schemeClr val="accent5"/>
          </a:effectRef>
          <a:fontRef idx="minor">
            <a:schemeClr val="tx1"/>
          </a:fontRef>
        </p:style>
      </p:cxnSp>
      <p:pic>
        <p:nvPicPr>
          <p:cNvPr id="16" name="Imagen 15">
            <a:extLst>
              <a:ext uri="{FF2B5EF4-FFF2-40B4-BE49-F238E27FC236}">
                <a16:creationId xmlns:a16="http://schemas.microsoft.com/office/drawing/2014/main" id="{2770CE94-32E5-453D-9608-C1BAF69CAC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17" name="Imagen 16">
            <a:extLst>
              <a:ext uri="{FF2B5EF4-FFF2-40B4-BE49-F238E27FC236}">
                <a16:creationId xmlns:a16="http://schemas.microsoft.com/office/drawing/2014/main" id="{8BCC30CD-E6F2-4006-AEAA-E5D3E7BB08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822464"/>
          </a:xfrm>
          <a:prstGeom prst="rect">
            <a:avLst/>
          </a:prstGeom>
        </p:spPr>
      </p:pic>
      <p:sp>
        <p:nvSpPr>
          <p:cNvPr id="4" name="Rectángulo 3">
            <a:extLst>
              <a:ext uri="{FF2B5EF4-FFF2-40B4-BE49-F238E27FC236}">
                <a16:creationId xmlns:a16="http://schemas.microsoft.com/office/drawing/2014/main" id="{95F00CED-4E73-420E-A7E3-626DE66F7A34}"/>
              </a:ext>
            </a:extLst>
          </p:cNvPr>
          <p:cNvSpPr/>
          <p:nvPr/>
        </p:nvSpPr>
        <p:spPr>
          <a:xfrm>
            <a:off x="-415768" y="1455969"/>
            <a:ext cx="5453805" cy="461665"/>
          </a:xfrm>
          <a:prstGeom prst="rect">
            <a:avLst/>
          </a:prstGeom>
        </p:spPr>
        <p:txBody>
          <a:bodyPr wrap="square">
            <a:spAutoFit/>
          </a:bodyPr>
          <a:lstStyle/>
          <a:p>
            <a:pPr algn="ctr"/>
            <a:r>
              <a:rPr lang="es-CO" sz="2400" dirty="0">
                <a:solidFill>
                  <a:srgbClr val="002060"/>
                </a:solidFill>
                <a:latin typeface="Modern Love Caps" panose="04070805081001020A01" pitchFamily="82" charset="0"/>
              </a:rPr>
              <a:t>PRIMERA ETAPA</a:t>
            </a:r>
          </a:p>
        </p:txBody>
      </p:sp>
      <p:graphicFrame>
        <p:nvGraphicFramePr>
          <p:cNvPr id="6" name="Marcador de contenido 5">
            <a:extLst>
              <a:ext uri="{FF2B5EF4-FFF2-40B4-BE49-F238E27FC236}">
                <a16:creationId xmlns:a16="http://schemas.microsoft.com/office/drawing/2014/main" id="{1D7A3C8A-1A85-4F83-AFF8-4B1835E65D19}"/>
              </a:ext>
            </a:extLst>
          </p:cNvPr>
          <p:cNvGraphicFramePr>
            <a:graphicFrameLocks noGrp="1"/>
          </p:cNvGraphicFramePr>
          <p:nvPr>
            <p:ph idx="1"/>
          </p:nvPr>
        </p:nvGraphicFramePr>
        <p:xfrm>
          <a:off x="4434890" y="1334489"/>
          <a:ext cx="7089582" cy="5432245"/>
        </p:xfrm>
        <a:graphic>
          <a:graphicData uri="http://schemas.openxmlformats.org/drawingml/2006/table">
            <a:tbl>
              <a:tblPr firstRow="1" firstCol="1" bandRow="1">
                <a:tableStyleId>{69012ECD-51FC-41F1-AA8D-1B2483CD663E}</a:tableStyleId>
              </a:tblPr>
              <a:tblGrid>
                <a:gridCol w="5810869">
                  <a:extLst>
                    <a:ext uri="{9D8B030D-6E8A-4147-A177-3AD203B41FA5}">
                      <a16:colId xmlns:a16="http://schemas.microsoft.com/office/drawing/2014/main" val="2661358260"/>
                    </a:ext>
                  </a:extLst>
                </a:gridCol>
                <a:gridCol w="1278713">
                  <a:extLst>
                    <a:ext uri="{9D8B030D-6E8A-4147-A177-3AD203B41FA5}">
                      <a16:colId xmlns:a16="http://schemas.microsoft.com/office/drawing/2014/main" val="3116389137"/>
                    </a:ext>
                  </a:extLst>
                </a:gridCol>
              </a:tblGrid>
              <a:tr h="343528">
                <a:tc>
                  <a:txBody>
                    <a:bodyPr/>
                    <a:lstStyle/>
                    <a:p>
                      <a:pPr algn="ctr">
                        <a:spcAft>
                          <a:spcPts val="0"/>
                        </a:spcAft>
                      </a:pPr>
                      <a:r>
                        <a:rPr lang="es-ES" sz="1600" dirty="0">
                          <a:effectLst/>
                          <a:latin typeface="Calibri" panose="020F0502020204030204" pitchFamily="34" charset="0"/>
                          <a:ea typeface="Calibri" panose="020F0502020204030204" pitchFamily="34" charset="0"/>
                          <a:cs typeface="Calibri" panose="020F0502020204030204" pitchFamily="34" charset="0"/>
                        </a:rPr>
                        <a:t>A</a:t>
                      </a:r>
                      <a:r>
                        <a:rPr lang="es-CO" sz="1600" dirty="0">
                          <a:effectLst/>
                          <a:latin typeface="Calibri" panose="020F0502020204030204" pitchFamily="34" charset="0"/>
                          <a:ea typeface="Calibri" panose="020F0502020204030204" pitchFamily="34" charset="0"/>
                          <a:cs typeface="Calibri" panose="020F0502020204030204" pitchFamily="34" charset="0"/>
                        </a:rPr>
                        <a:t>REAS</a:t>
                      </a:r>
                    </a:p>
                  </a:txBody>
                  <a:tcPr marL="34890" marR="34890" marT="0" marB="0" anchor="ctr">
                    <a:solidFill>
                      <a:srgbClr val="000A8B"/>
                    </a:solidFill>
                  </a:tcPr>
                </a:tc>
                <a:tc>
                  <a:txBody>
                    <a:bodyPr/>
                    <a:lstStyle/>
                    <a:p>
                      <a:pPr algn="ctr">
                        <a:spcAft>
                          <a:spcPts val="0"/>
                        </a:spcAft>
                      </a:pPr>
                      <a:r>
                        <a:rPr lang="es-CO" sz="1400" dirty="0">
                          <a:effectLst/>
                        </a:rPr>
                        <a:t>NUMERO DE SERVIDORES</a:t>
                      </a:r>
                      <a:endParaRPr lang="es-CO" sz="1400" dirty="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ctr">
                    <a:solidFill>
                      <a:srgbClr val="000A8B"/>
                    </a:solidFill>
                  </a:tcPr>
                </a:tc>
                <a:extLst>
                  <a:ext uri="{0D108BD9-81ED-4DB2-BD59-A6C34878D82A}">
                    <a16:rowId xmlns:a16="http://schemas.microsoft.com/office/drawing/2014/main" val="616912171"/>
                  </a:ext>
                </a:extLst>
              </a:tr>
              <a:tr h="185017">
                <a:tc>
                  <a:txBody>
                    <a:bodyPr/>
                    <a:lstStyle/>
                    <a:p>
                      <a:pPr algn="ctr">
                        <a:spcAft>
                          <a:spcPts val="0"/>
                        </a:spcAft>
                      </a:pPr>
                      <a:r>
                        <a:rPr lang="es-CO" sz="1200" b="0" dirty="0">
                          <a:effectLst/>
                        </a:rPr>
                        <a:t>GERENCIA COMERCIAL</a:t>
                      </a:r>
                      <a:endParaRPr lang="es-CO" sz="1200" b="0" dirty="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tc>
                  <a:txBody>
                    <a:bodyPr/>
                    <a:lstStyle/>
                    <a:p>
                      <a:pPr algn="ctr">
                        <a:spcAft>
                          <a:spcPts val="0"/>
                        </a:spcAft>
                      </a:pPr>
                      <a:r>
                        <a:rPr lang="es-CO" sz="1200">
                          <a:effectLst/>
                        </a:rPr>
                        <a:t>3</a:t>
                      </a:r>
                      <a:endParaRPr lang="es-CO" sz="120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extLst>
                  <a:ext uri="{0D108BD9-81ED-4DB2-BD59-A6C34878D82A}">
                    <a16:rowId xmlns:a16="http://schemas.microsoft.com/office/drawing/2014/main" val="950325525"/>
                  </a:ext>
                </a:extLst>
              </a:tr>
              <a:tr h="185017">
                <a:tc>
                  <a:txBody>
                    <a:bodyPr/>
                    <a:lstStyle/>
                    <a:p>
                      <a:pPr algn="ctr">
                        <a:spcAft>
                          <a:spcPts val="0"/>
                        </a:spcAft>
                      </a:pPr>
                      <a:r>
                        <a:rPr lang="es-CO" sz="1200" b="0" dirty="0">
                          <a:effectLst/>
                        </a:rPr>
                        <a:t>GERENCIA DE ASUNTOS LEGALES</a:t>
                      </a:r>
                      <a:endParaRPr lang="es-CO" sz="1200" b="0" dirty="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tc>
                  <a:txBody>
                    <a:bodyPr/>
                    <a:lstStyle/>
                    <a:p>
                      <a:pPr algn="ctr">
                        <a:spcAft>
                          <a:spcPts val="0"/>
                        </a:spcAft>
                      </a:pPr>
                      <a:r>
                        <a:rPr lang="es-CO" sz="1200">
                          <a:effectLst/>
                        </a:rPr>
                        <a:t>1</a:t>
                      </a:r>
                      <a:endParaRPr lang="es-CO" sz="120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extLst>
                  <a:ext uri="{0D108BD9-81ED-4DB2-BD59-A6C34878D82A}">
                    <a16:rowId xmlns:a16="http://schemas.microsoft.com/office/drawing/2014/main" val="262505410"/>
                  </a:ext>
                </a:extLst>
              </a:tr>
              <a:tr h="185017">
                <a:tc>
                  <a:txBody>
                    <a:bodyPr/>
                    <a:lstStyle/>
                    <a:p>
                      <a:pPr algn="ctr">
                        <a:spcAft>
                          <a:spcPts val="0"/>
                        </a:spcAft>
                      </a:pPr>
                      <a:r>
                        <a:rPr lang="es-CO" sz="1200" b="0" dirty="0">
                          <a:effectLst/>
                        </a:rPr>
                        <a:t>GERENCIA DE BIENES INMUEBLES</a:t>
                      </a:r>
                      <a:endParaRPr lang="es-CO" sz="1200" b="0" dirty="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tc>
                  <a:txBody>
                    <a:bodyPr/>
                    <a:lstStyle/>
                    <a:p>
                      <a:pPr algn="ctr">
                        <a:spcAft>
                          <a:spcPts val="0"/>
                        </a:spcAft>
                      </a:pPr>
                      <a:r>
                        <a:rPr lang="es-CO" sz="1200">
                          <a:effectLst/>
                        </a:rPr>
                        <a:t>4</a:t>
                      </a:r>
                      <a:endParaRPr lang="es-CO" sz="120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extLst>
                  <a:ext uri="{0D108BD9-81ED-4DB2-BD59-A6C34878D82A}">
                    <a16:rowId xmlns:a16="http://schemas.microsoft.com/office/drawing/2014/main" val="1984716982"/>
                  </a:ext>
                </a:extLst>
              </a:tr>
              <a:tr h="185017">
                <a:tc>
                  <a:txBody>
                    <a:bodyPr/>
                    <a:lstStyle/>
                    <a:p>
                      <a:pPr algn="ctr">
                        <a:spcAft>
                          <a:spcPts val="0"/>
                        </a:spcAft>
                      </a:pPr>
                      <a:r>
                        <a:rPr lang="es-CO" sz="1200" b="0" dirty="0">
                          <a:effectLst/>
                        </a:rPr>
                        <a:t>GERENCIA DE BIENES MUEBLES</a:t>
                      </a:r>
                      <a:endParaRPr lang="es-CO" sz="1200" b="0" dirty="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tc>
                  <a:txBody>
                    <a:bodyPr/>
                    <a:lstStyle/>
                    <a:p>
                      <a:pPr algn="ctr">
                        <a:spcAft>
                          <a:spcPts val="0"/>
                        </a:spcAft>
                      </a:pPr>
                      <a:r>
                        <a:rPr lang="es-CO" sz="1200">
                          <a:effectLst/>
                        </a:rPr>
                        <a:t>3</a:t>
                      </a:r>
                      <a:endParaRPr lang="es-CO" sz="120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extLst>
                  <a:ext uri="{0D108BD9-81ED-4DB2-BD59-A6C34878D82A}">
                    <a16:rowId xmlns:a16="http://schemas.microsoft.com/office/drawing/2014/main" val="687197092"/>
                  </a:ext>
                </a:extLst>
              </a:tr>
              <a:tr h="185017">
                <a:tc>
                  <a:txBody>
                    <a:bodyPr/>
                    <a:lstStyle/>
                    <a:p>
                      <a:pPr algn="ctr">
                        <a:spcAft>
                          <a:spcPts val="0"/>
                        </a:spcAft>
                      </a:pPr>
                      <a:r>
                        <a:rPr lang="es-CO" sz="1200" b="0" dirty="0">
                          <a:effectLst/>
                        </a:rPr>
                        <a:t>GERENCIA DE SOCIEDADES ACTIVAS</a:t>
                      </a:r>
                      <a:endParaRPr lang="es-CO" sz="1200" b="0" dirty="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tc>
                  <a:txBody>
                    <a:bodyPr/>
                    <a:lstStyle/>
                    <a:p>
                      <a:pPr algn="ctr">
                        <a:spcAft>
                          <a:spcPts val="0"/>
                        </a:spcAft>
                      </a:pPr>
                      <a:r>
                        <a:rPr lang="es-CO" sz="1200">
                          <a:effectLst/>
                        </a:rPr>
                        <a:t>2</a:t>
                      </a:r>
                      <a:endParaRPr lang="es-CO" sz="120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extLst>
                  <a:ext uri="{0D108BD9-81ED-4DB2-BD59-A6C34878D82A}">
                    <a16:rowId xmlns:a16="http://schemas.microsoft.com/office/drawing/2014/main" val="2252175129"/>
                  </a:ext>
                </a:extLst>
              </a:tr>
              <a:tr h="185017">
                <a:tc>
                  <a:txBody>
                    <a:bodyPr/>
                    <a:lstStyle/>
                    <a:p>
                      <a:pPr algn="ctr">
                        <a:spcAft>
                          <a:spcPts val="0"/>
                        </a:spcAft>
                      </a:pPr>
                      <a:r>
                        <a:rPr lang="es-CO" sz="1200" b="0" dirty="0">
                          <a:effectLst/>
                        </a:rPr>
                        <a:t>GERENCIA DE SOCIEDADES EN LIQUIDACION</a:t>
                      </a:r>
                      <a:endParaRPr lang="es-CO" sz="1200" b="0" dirty="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tc>
                  <a:txBody>
                    <a:bodyPr/>
                    <a:lstStyle/>
                    <a:p>
                      <a:pPr algn="ctr">
                        <a:spcAft>
                          <a:spcPts val="0"/>
                        </a:spcAft>
                      </a:pPr>
                      <a:r>
                        <a:rPr lang="es-CO" sz="1200">
                          <a:effectLst/>
                        </a:rPr>
                        <a:t>1</a:t>
                      </a:r>
                      <a:endParaRPr lang="es-CO" sz="120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extLst>
                  <a:ext uri="{0D108BD9-81ED-4DB2-BD59-A6C34878D82A}">
                    <a16:rowId xmlns:a16="http://schemas.microsoft.com/office/drawing/2014/main" val="3719027627"/>
                  </a:ext>
                </a:extLst>
              </a:tr>
              <a:tr h="185017">
                <a:tc>
                  <a:txBody>
                    <a:bodyPr/>
                    <a:lstStyle/>
                    <a:p>
                      <a:pPr algn="ctr">
                        <a:spcAft>
                          <a:spcPts val="0"/>
                        </a:spcAft>
                      </a:pPr>
                      <a:r>
                        <a:rPr lang="es-CO" sz="1200" b="0" dirty="0">
                          <a:effectLst/>
                        </a:rPr>
                        <a:t>GERENCIA DE TALENTO HUMANO</a:t>
                      </a:r>
                      <a:endParaRPr lang="es-CO" sz="1200" b="0" dirty="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tc>
                  <a:txBody>
                    <a:bodyPr/>
                    <a:lstStyle/>
                    <a:p>
                      <a:pPr algn="ctr">
                        <a:spcAft>
                          <a:spcPts val="0"/>
                        </a:spcAft>
                      </a:pPr>
                      <a:r>
                        <a:rPr lang="es-CO" sz="1200">
                          <a:effectLst/>
                        </a:rPr>
                        <a:t>3</a:t>
                      </a:r>
                      <a:endParaRPr lang="es-CO" sz="120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extLst>
                  <a:ext uri="{0D108BD9-81ED-4DB2-BD59-A6C34878D82A}">
                    <a16:rowId xmlns:a16="http://schemas.microsoft.com/office/drawing/2014/main" val="1537539896"/>
                  </a:ext>
                </a:extLst>
              </a:tr>
              <a:tr h="185017">
                <a:tc>
                  <a:txBody>
                    <a:bodyPr/>
                    <a:lstStyle/>
                    <a:p>
                      <a:pPr algn="ctr">
                        <a:spcAft>
                          <a:spcPts val="0"/>
                        </a:spcAft>
                      </a:pPr>
                      <a:r>
                        <a:rPr lang="es-CO" sz="1200" b="0">
                          <a:effectLst/>
                        </a:rPr>
                        <a:t>GERENCIA FINANCIERA</a:t>
                      </a:r>
                      <a:endParaRPr lang="es-CO" sz="1200" b="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tc>
                  <a:txBody>
                    <a:bodyPr/>
                    <a:lstStyle/>
                    <a:p>
                      <a:pPr algn="ctr">
                        <a:spcAft>
                          <a:spcPts val="0"/>
                        </a:spcAft>
                      </a:pPr>
                      <a:r>
                        <a:rPr lang="es-CO" sz="1200">
                          <a:effectLst/>
                        </a:rPr>
                        <a:t>3</a:t>
                      </a:r>
                      <a:endParaRPr lang="es-CO" sz="120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extLst>
                  <a:ext uri="{0D108BD9-81ED-4DB2-BD59-A6C34878D82A}">
                    <a16:rowId xmlns:a16="http://schemas.microsoft.com/office/drawing/2014/main" val="116869622"/>
                  </a:ext>
                </a:extLst>
              </a:tr>
              <a:tr h="185017">
                <a:tc>
                  <a:txBody>
                    <a:bodyPr/>
                    <a:lstStyle/>
                    <a:p>
                      <a:pPr algn="ctr">
                        <a:spcAft>
                          <a:spcPts val="0"/>
                        </a:spcAft>
                      </a:pPr>
                      <a:r>
                        <a:rPr lang="es-CO" sz="1200" b="0" dirty="0">
                          <a:effectLst/>
                        </a:rPr>
                        <a:t>GERENCIA REGIONAL CENTRO ORIENTE</a:t>
                      </a:r>
                      <a:endParaRPr lang="es-CO" sz="1200" b="0" dirty="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tc>
                  <a:txBody>
                    <a:bodyPr/>
                    <a:lstStyle/>
                    <a:p>
                      <a:pPr algn="ctr">
                        <a:spcAft>
                          <a:spcPts val="0"/>
                        </a:spcAft>
                      </a:pPr>
                      <a:r>
                        <a:rPr lang="es-CO" sz="1200">
                          <a:effectLst/>
                        </a:rPr>
                        <a:t>16</a:t>
                      </a:r>
                      <a:endParaRPr lang="es-CO" sz="120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extLst>
                  <a:ext uri="{0D108BD9-81ED-4DB2-BD59-A6C34878D82A}">
                    <a16:rowId xmlns:a16="http://schemas.microsoft.com/office/drawing/2014/main" val="1777581875"/>
                  </a:ext>
                </a:extLst>
              </a:tr>
              <a:tr h="185017">
                <a:tc>
                  <a:txBody>
                    <a:bodyPr/>
                    <a:lstStyle/>
                    <a:p>
                      <a:pPr algn="ctr">
                        <a:spcAft>
                          <a:spcPts val="0"/>
                        </a:spcAft>
                      </a:pPr>
                      <a:r>
                        <a:rPr lang="es-CO" sz="1200" b="0" dirty="0">
                          <a:effectLst/>
                        </a:rPr>
                        <a:t>GERENCIA REGIONAL NORTE</a:t>
                      </a:r>
                      <a:endParaRPr lang="es-CO" sz="1200" b="0" dirty="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tc>
                  <a:txBody>
                    <a:bodyPr/>
                    <a:lstStyle/>
                    <a:p>
                      <a:pPr algn="ctr">
                        <a:spcAft>
                          <a:spcPts val="0"/>
                        </a:spcAft>
                      </a:pPr>
                      <a:r>
                        <a:rPr lang="es-CO" sz="1200">
                          <a:effectLst/>
                        </a:rPr>
                        <a:t>6</a:t>
                      </a:r>
                      <a:endParaRPr lang="es-CO" sz="120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extLst>
                  <a:ext uri="{0D108BD9-81ED-4DB2-BD59-A6C34878D82A}">
                    <a16:rowId xmlns:a16="http://schemas.microsoft.com/office/drawing/2014/main" val="651903879"/>
                  </a:ext>
                </a:extLst>
              </a:tr>
              <a:tr h="185017">
                <a:tc>
                  <a:txBody>
                    <a:bodyPr/>
                    <a:lstStyle/>
                    <a:p>
                      <a:pPr algn="ctr">
                        <a:spcAft>
                          <a:spcPts val="0"/>
                        </a:spcAft>
                      </a:pPr>
                      <a:r>
                        <a:rPr lang="es-CO" sz="1200" b="0" dirty="0">
                          <a:effectLst/>
                        </a:rPr>
                        <a:t>GERENCIA REGIONAL OCCIDENTE</a:t>
                      </a:r>
                      <a:endParaRPr lang="es-CO" sz="1200" b="0" dirty="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tc>
                  <a:txBody>
                    <a:bodyPr/>
                    <a:lstStyle/>
                    <a:p>
                      <a:pPr algn="ctr">
                        <a:spcAft>
                          <a:spcPts val="0"/>
                        </a:spcAft>
                      </a:pPr>
                      <a:r>
                        <a:rPr lang="es-CO" sz="1200">
                          <a:effectLst/>
                        </a:rPr>
                        <a:t>10</a:t>
                      </a:r>
                      <a:endParaRPr lang="es-CO" sz="120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extLst>
                  <a:ext uri="{0D108BD9-81ED-4DB2-BD59-A6C34878D82A}">
                    <a16:rowId xmlns:a16="http://schemas.microsoft.com/office/drawing/2014/main" val="3572909601"/>
                  </a:ext>
                </a:extLst>
              </a:tr>
              <a:tr h="185017">
                <a:tc>
                  <a:txBody>
                    <a:bodyPr/>
                    <a:lstStyle/>
                    <a:p>
                      <a:pPr algn="ctr">
                        <a:spcAft>
                          <a:spcPts val="0"/>
                        </a:spcAft>
                      </a:pPr>
                      <a:r>
                        <a:rPr lang="es-CO" sz="1200" b="0" dirty="0">
                          <a:effectLst/>
                        </a:rPr>
                        <a:t>GERENCIA REGIONAL SUROCCIDENTE</a:t>
                      </a:r>
                      <a:endParaRPr lang="es-CO" sz="1200" b="0" dirty="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tc>
                  <a:txBody>
                    <a:bodyPr/>
                    <a:lstStyle/>
                    <a:p>
                      <a:pPr algn="ctr">
                        <a:spcAft>
                          <a:spcPts val="0"/>
                        </a:spcAft>
                      </a:pPr>
                      <a:r>
                        <a:rPr lang="es-CO" sz="1200">
                          <a:effectLst/>
                        </a:rPr>
                        <a:t>14</a:t>
                      </a:r>
                      <a:endParaRPr lang="es-CO" sz="120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extLst>
                  <a:ext uri="{0D108BD9-81ED-4DB2-BD59-A6C34878D82A}">
                    <a16:rowId xmlns:a16="http://schemas.microsoft.com/office/drawing/2014/main" val="55638408"/>
                  </a:ext>
                </a:extLst>
              </a:tr>
              <a:tr h="185017">
                <a:tc>
                  <a:txBody>
                    <a:bodyPr/>
                    <a:lstStyle/>
                    <a:p>
                      <a:pPr algn="ctr">
                        <a:spcAft>
                          <a:spcPts val="0"/>
                        </a:spcAft>
                      </a:pPr>
                      <a:r>
                        <a:rPr lang="es-CO" sz="1200" b="0" dirty="0">
                          <a:effectLst/>
                        </a:rPr>
                        <a:t>GERENCIA TECNICA</a:t>
                      </a:r>
                      <a:endParaRPr lang="es-CO" sz="1200" b="0" dirty="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tc>
                  <a:txBody>
                    <a:bodyPr/>
                    <a:lstStyle/>
                    <a:p>
                      <a:pPr algn="ctr">
                        <a:spcAft>
                          <a:spcPts val="0"/>
                        </a:spcAft>
                      </a:pPr>
                      <a:r>
                        <a:rPr lang="es-CO" sz="1200">
                          <a:effectLst/>
                        </a:rPr>
                        <a:t>2</a:t>
                      </a:r>
                      <a:endParaRPr lang="es-CO" sz="120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extLst>
                  <a:ext uri="{0D108BD9-81ED-4DB2-BD59-A6C34878D82A}">
                    <a16:rowId xmlns:a16="http://schemas.microsoft.com/office/drawing/2014/main" val="744181187"/>
                  </a:ext>
                </a:extLst>
              </a:tr>
              <a:tr h="185017">
                <a:tc>
                  <a:txBody>
                    <a:bodyPr/>
                    <a:lstStyle/>
                    <a:p>
                      <a:pPr algn="ctr">
                        <a:spcAft>
                          <a:spcPts val="0"/>
                        </a:spcAft>
                      </a:pPr>
                      <a:r>
                        <a:rPr lang="es-CO" sz="1200" b="0" dirty="0">
                          <a:effectLst/>
                        </a:rPr>
                        <a:t>GIT ARCHIVO Y CORRESPONDENCIA</a:t>
                      </a:r>
                      <a:endParaRPr lang="es-CO" sz="1200" b="0" dirty="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tc>
                  <a:txBody>
                    <a:bodyPr/>
                    <a:lstStyle/>
                    <a:p>
                      <a:pPr algn="ctr">
                        <a:spcAft>
                          <a:spcPts val="0"/>
                        </a:spcAft>
                      </a:pPr>
                      <a:r>
                        <a:rPr lang="es-CO" sz="1200">
                          <a:effectLst/>
                        </a:rPr>
                        <a:t>8</a:t>
                      </a:r>
                      <a:endParaRPr lang="es-CO" sz="120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extLst>
                  <a:ext uri="{0D108BD9-81ED-4DB2-BD59-A6C34878D82A}">
                    <a16:rowId xmlns:a16="http://schemas.microsoft.com/office/drawing/2014/main" val="431172011"/>
                  </a:ext>
                </a:extLst>
              </a:tr>
              <a:tr h="185017">
                <a:tc>
                  <a:txBody>
                    <a:bodyPr/>
                    <a:lstStyle/>
                    <a:p>
                      <a:pPr algn="ctr">
                        <a:spcAft>
                          <a:spcPts val="0"/>
                        </a:spcAft>
                      </a:pPr>
                      <a:r>
                        <a:rPr lang="es-CO" sz="1200" b="0" dirty="0">
                          <a:effectLst/>
                        </a:rPr>
                        <a:t>GIT ASEGURAMIENTO Y CONTROL DE LA INFORMACION</a:t>
                      </a:r>
                      <a:endParaRPr lang="es-CO" sz="1200" b="0" dirty="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tc>
                  <a:txBody>
                    <a:bodyPr/>
                    <a:lstStyle/>
                    <a:p>
                      <a:pPr algn="ctr">
                        <a:spcAft>
                          <a:spcPts val="0"/>
                        </a:spcAft>
                      </a:pPr>
                      <a:r>
                        <a:rPr lang="es-CO" sz="1200">
                          <a:effectLst/>
                        </a:rPr>
                        <a:t>2</a:t>
                      </a:r>
                      <a:endParaRPr lang="es-CO" sz="120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extLst>
                  <a:ext uri="{0D108BD9-81ED-4DB2-BD59-A6C34878D82A}">
                    <a16:rowId xmlns:a16="http://schemas.microsoft.com/office/drawing/2014/main" val="1414775278"/>
                  </a:ext>
                </a:extLst>
              </a:tr>
              <a:tr h="185017">
                <a:tc>
                  <a:txBody>
                    <a:bodyPr/>
                    <a:lstStyle/>
                    <a:p>
                      <a:pPr algn="ctr">
                        <a:spcAft>
                          <a:spcPts val="0"/>
                        </a:spcAft>
                      </a:pPr>
                      <a:r>
                        <a:rPr lang="es-CO" sz="1200" b="0" dirty="0">
                          <a:effectLst/>
                        </a:rPr>
                        <a:t>GIT ASIGNACION Y RECUPERACION DE ACTIVOS Y CUM ORDENES JUDIC</a:t>
                      </a:r>
                      <a:endParaRPr lang="es-CO" sz="1200" b="0" dirty="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tc>
                  <a:txBody>
                    <a:bodyPr/>
                    <a:lstStyle/>
                    <a:p>
                      <a:pPr algn="ctr">
                        <a:spcAft>
                          <a:spcPts val="0"/>
                        </a:spcAft>
                      </a:pPr>
                      <a:r>
                        <a:rPr lang="es-CO" sz="1200">
                          <a:effectLst/>
                        </a:rPr>
                        <a:t>1</a:t>
                      </a:r>
                      <a:endParaRPr lang="es-CO" sz="120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extLst>
                  <a:ext uri="{0D108BD9-81ED-4DB2-BD59-A6C34878D82A}">
                    <a16:rowId xmlns:a16="http://schemas.microsoft.com/office/drawing/2014/main" val="3414348455"/>
                  </a:ext>
                </a:extLst>
              </a:tr>
              <a:tr h="195083">
                <a:tc>
                  <a:txBody>
                    <a:bodyPr/>
                    <a:lstStyle/>
                    <a:p>
                      <a:pPr algn="ctr">
                        <a:spcAft>
                          <a:spcPts val="0"/>
                        </a:spcAft>
                      </a:pPr>
                      <a:r>
                        <a:rPr lang="es-CO" sz="1200" b="0" dirty="0">
                          <a:effectLst/>
                        </a:rPr>
                        <a:t>GIT DE INFORMACION, GESTION Y SANEAMIENTO LEGAL DE BIENES-INGESA-</a:t>
                      </a:r>
                      <a:endParaRPr lang="es-CO" sz="1200" b="0" dirty="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tc>
                  <a:txBody>
                    <a:bodyPr/>
                    <a:lstStyle/>
                    <a:p>
                      <a:pPr algn="ctr">
                        <a:spcAft>
                          <a:spcPts val="0"/>
                        </a:spcAft>
                      </a:pPr>
                      <a:r>
                        <a:rPr lang="es-CO" sz="1200">
                          <a:effectLst/>
                        </a:rPr>
                        <a:t>1</a:t>
                      </a:r>
                      <a:endParaRPr lang="es-CO" sz="120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extLst>
                  <a:ext uri="{0D108BD9-81ED-4DB2-BD59-A6C34878D82A}">
                    <a16:rowId xmlns:a16="http://schemas.microsoft.com/office/drawing/2014/main" val="1548050005"/>
                  </a:ext>
                </a:extLst>
              </a:tr>
              <a:tr h="185017">
                <a:tc>
                  <a:txBody>
                    <a:bodyPr/>
                    <a:lstStyle/>
                    <a:p>
                      <a:pPr algn="ctr">
                        <a:spcAft>
                          <a:spcPts val="0"/>
                        </a:spcAft>
                      </a:pPr>
                      <a:r>
                        <a:rPr lang="es-CO" sz="1200" b="0" dirty="0">
                          <a:effectLst/>
                        </a:rPr>
                        <a:t>GIT GESTION DEPOSITARIOS Y PROVISIONALES</a:t>
                      </a:r>
                      <a:endParaRPr lang="es-CO" sz="1200" b="0" dirty="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tc>
                  <a:txBody>
                    <a:bodyPr/>
                    <a:lstStyle/>
                    <a:p>
                      <a:pPr algn="ctr">
                        <a:spcAft>
                          <a:spcPts val="0"/>
                        </a:spcAft>
                      </a:pPr>
                      <a:r>
                        <a:rPr lang="es-CO" sz="1200">
                          <a:effectLst/>
                        </a:rPr>
                        <a:t>2</a:t>
                      </a:r>
                      <a:endParaRPr lang="es-CO" sz="120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extLst>
                  <a:ext uri="{0D108BD9-81ED-4DB2-BD59-A6C34878D82A}">
                    <a16:rowId xmlns:a16="http://schemas.microsoft.com/office/drawing/2014/main" val="3812899861"/>
                  </a:ext>
                </a:extLst>
              </a:tr>
              <a:tr h="185017">
                <a:tc>
                  <a:txBody>
                    <a:bodyPr/>
                    <a:lstStyle/>
                    <a:p>
                      <a:pPr algn="ctr">
                        <a:spcAft>
                          <a:spcPts val="0"/>
                        </a:spcAft>
                      </a:pPr>
                      <a:r>
                        <a:rPr lang="es-CO" sz="1200" b="0" dirty="0">
                          <a:effectLst/>
                        </a:rPr>
                        <a:t>OFICINA ASESORA DE PLANEACION</a:t>
                      </a:r>
                      <a:endParaRPr lang="es-CO" sz="1200" b="0" dirty="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tc>
                  <a:txBody>
                    <a:bodyPr/>
                    <a:lstStyle/>
                    <a:p>
                      <a:pPr algn="ctr">
                        <a:spcAft>
                          <a:spcPts val="0"/>
                        </a:spcAft>
                      </a:pPr>
                      <a:r>
                        <a:rPr lang="es-CO" sz="1200">
                          <a:effectLst/>
                        </a:rPr>
                        <a:t>2</a:t>
                      </a:r>
                      <a:endParaRPr lang="es-CO" sz="120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extLst>
                  <a:ext uri="{0D108BD9-81ED-4DB2-BD59-A6C34878D82A}">
                    <a16:rowId xmlns:a16="http://schemas.microsoft.com/office/drawing/2014/main" val="2352088496"/>
                  </a:ext>
                </a:extLst>
              </a:tr>
              <a:tr h="185017">
                <a:tc>
                  <a:txBody>
                    <a:bodyPr/>
                    <a:lstStyle/>
                    <a:p>
                      <a:pPr algn="ctr">
                        <a:spcAft>
                          <a:spcPts val="0"/>
                        </a:spcAft>
                      </a:pPr>
                      <a:r>
                        <a:rPr lang="es-CO" sz="1200" b="0" dirty="0">
                          <a:effectLst/>
                        </a:rPr>
                        <a:t>OFICINA DE COMUNICACIONES Y ATENCION AL CIUDADANO</a:t>
                      </a:r>
                      <a:endParaRPr lang="es-CO" sz="1200" b="0" dirty="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tc>
                  <a:txBody>
                    <a:bodyPr/>
                    <a:lstStyle/>
                    <a:p>
                      <a:pPr algn="ctr">
                        <a:spcAft>
                          <a:spcPts val="0"/>
                        </a:spcAft>
                      </a:pPr>
                      <a:r>
                        <a:rPr lang="es-CO" sz="1200">
                          <a:effectLst/>
                        </a:rPr>
                        <a:t>1</a:t>
                      </a:r>
                      <a:endParaRPr lang="es-CO" sz="120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extLst>
                  <a:ext uri="{0D108BD9-81ED-4DB2-BD59-A6C34878D82A}">
                    <a16:rowId xmlns:a16="http://schemas.microsoft.com/office/drawing/2014/main" val="698086540"/>
                  </a:ext>
                </a:extLst>
              </a:tr>
              <a:tr h="185017">
                <a:tc>
                  <a:txBody>
                    <a:bodyPr/>
                    <a:lstStyle/>
                    <a:p>
                      <a:pPr algn="ctr">
                        <a:spcAft>
                          <a:spcPts val="0"/>
                        </a:spcAft>
                      </a:pPr>
                      <a:r>
                        <a:rPr lang="es-CO" sz="1200" b="0" dirty="0">
                          <a:effectLst/>
                        </a:rPr>
                        <a:t>OFICINA DE GESTION DE LA INFORMACION</a:t>
                      </a:r>
                      <a:endParaRPr lang="es-CO" sz="1200" b="0" dirty="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tc>
                  <a:txBody>
                    <a:bodyPr/>
                    <a:lstStyle/>
                    <a:p>
                      <a:pPr algn="ctr">
                        <a:spcAft>
                          <a:spcPts val="0"/>
                        </a:spcAft>
                      </a:pPr>
                      <a:r>
                        <a:rPr lang="es-CO" sz="1200">
                          <a:effectLst/>
                        </a:rPr>
                        <a:t>4</a:t>
                      </a:r>
                      <a:endParaRPr lang="es-CO" sz="120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extLst>
                  <a:ext uri="{0D108BD9-81ED-4DB2-BD59-A6C34878D82A}">
                    <a16:rowId xmlns:a16="http://schemas.microsoft.com/office/drawing/2014/main" val="135298508"/>
                  </a:ext>
                </a:extLst>
              </a:tr>
              <a:tr h="185017">
                <a:tc>
                  <a:txBody>
                    <a:bodyPr/>
                    <a:lstStyle/>
                    <a:p>
                      <a:pPr algn="ctr">
                        <a:spcAft>
                          <a:spcPts val="0"/>
                        </a:spcAft>
                      </a:pPr>
                      <a:r>
                        <a:rPr lang="es-CO" sz="1200" b="0" dirty="0">
                          <a:effectLst/>
                        </a:rPr>
                        <a:t>PRESIDENCIA</a:t>
                      </a:r>
                      <a:endParaRPr lang="es-CO" sz="1200" b="0" dirty="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tc>
                  <a:txBody>
                    <a:bodyPr/>
                    <a:lstStyle/>
                    <a:p>
                      <a:pPr algn="ctr">
                        <a:spcAft>
                          <a:spcPts val="0"/>
                        </a:spcAft>
                      </a:pPr>
                      <a:r>
                        <a:rPr lang="es-CO" sz="1200">
                          <a:effectLst/>
                        </a:rPr>
                        <a:t>2</a:t>
                      </a:r>
                      <a:endParaRPr lang="es-CO" sz="120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extLst>
                  <a:ext uri="{0D108BD9-81ED-4DB2-BD59-A6C34878D82A}">
                    <a16:rowId xmlns:a16="http://schemas.microsoft.com/office/drawing/2014/main" val="613551367"/>
                  </a:ext>
                </a:extLst>
              </a:tr>
              <a:tr h="185017">
                <a:tc>
                  <a:txBody>
                    <a:bodyPr/>
                    <a:lstStyle/>
                    <a:p>
                      <a:pPr algn="ctr">
                        <a:spcAft>
                          <a:spcPts val="0"/>
                        </a:spcAft>
                      </a:pPr>
                      <a:r>
                        <a:rPr lang="es-CO" sz="1200" b="0" dirty="0">
                          <a:effectLst/>
                        </a:rPr>
                        <a:t>VICEPRESIDENCIA ADMINISTRATIVA Y FINANCIERA</a:t>
                      </a:r>
                      <a:endParaRPr lang="es-CO" sz="1200" b="0" dirty="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tc>
                  <a:txBody>
                    <a:bodyPr/>
                    <a:lstStyle/>
                    <a:p>
                      <a:pPr algn="ctr">
                        <a:spcAft>
                          <a:spcPts val="0"/>
                        </a:spcAft>
                      </a:pPr>
                      <a:r>
                        <a:rPr lang="es-CO" sz="1200">
                          <a:effectLst/>
                        </a:rPr>
                        <a:t>11</a:t>
                      </a:r>
                      <a:endParaRPr lang="es-CO" sz="120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extLst>
                  <a:ext uri="{0D108BD9-81ED-4DB2-BD59-A6C34878D82A}">
                    <a16:rowId xmlns:a16="http://schemas.microsoft.com/office/drawing/2014/main" val="3049839262"/>
                  </a:ext>
                </a:extLst>
              </a:tr>
              <a:tr h="185017">
                <a:tc>
                  <a:txBody>
                    <a:bodyPr/>
                    <a:lstStyle/>
                    <a:p>
                      <a:pPr algn="ctr">
                        <a:spcAft>
                          <a:spcPts val="0"/>
                        </a:spcAft>
                      </a:pPr>
                      <a:r>
                        <a:rPr lang="es-CO" sz="1200" b="0" dirty="0">
                          <a:effectLst/>
                        </a:rPr>
                        <a:t>VICEPRESIDENCIA DE BIENES INMUEBLES Y MUEBLES</a:t>
                      </a:r>
                      <a:endParaRPr lang="es-CO" sz="1200" b="0" dirty="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tc>
                  <a:txBody>
                    <a:bodyPr/>
                    <a:lstStyle/>
                    <a:p>
                      <a:pPr algn="ctr">
                        <a:spcAft>
                          <a:spcPts val="0"/>
                        </a:spcAft>
                      </a:pPr>
                      <a:r>
                        <a:rPr lang="es-CO" sz="1200">
                          <a:effectLst/>
                        </a:rPr>
                        <a:t>1</a:t>
                      </a:r>
                      <a:endParaRPr lang="es-CO" sz="120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extLst>
                  <a:ext uri="{0D108BD9-81ED-4DB2-BD59-A6C34878D82A}">
                    <a16:rowId xmlns:a16="http://schemas.microsoft.com/office/drawing/2014/main" val="530741976"/>
                  </a:ext>
                </a:extLst>
              </a:tr>
              <a:tr h="185017">
                <a:tc>
                  <a:txBody>
                    <a:bodyPr/>
                    <a:lstStyle/>
                    <a:p>
                      <a:pPr algn="ctr">
                        <a:spcAft>
                          <a:spcPts val="0"/>
                        </a:spcAft>
                      </a:pPr>
                      <a:r>
                        <a:rPr lang="es-CO" sz="1200" b="0" dirty="0">
                          <a:effectLst/>
                        </a:rPr>
                        <a:t>VICEPRESIDENCIA DE SOCIEDADES</a:t>
                      </a:r>
                      <a:endParaRPr lang="es-CO" sz="1200" b="0" dirty="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tc>
                  <a:txBody>
                    <a:bodyPr/>
                    <a:lstStyle/>
                    <a:p>
                      <a:pPr algn="ctr">
                        <a:spcAft>
                          <a:spcPts val="0"/>
                        </a:spcAft>
                      </a:pPr>
                      <a:r>
                        <a:rPr lang="es-CO" sz="1200" dirty="0">
                          <a:effectLst/>
                        </a:rPr>
                        <a:t>1</a:t>
                      </a:r>
                      <a:endParaRPr lang="es-CO" sz="1200" dirty="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extLst>
                  <a:ext uri="{0D108BD9-81ED-4DB2-BD59-A6C34878D82A}">
                    <a16:rowId xmlns:a16="http://schemas.microsoft.com/office/drawing/2014/main" val="3665298967"/>
                  </a:ext>
                </a:extLst>
              </a:tr>
              <a:tr h="185017">
                <a:tc>
                  <a:txBody>
                    <a:bodyPr/>
                    <a:lstStyle/>
                    <a:p>
                      <a:pPr algn="ctr">
                        <a:spcAft>
                          <a:spcPts val="0"/>
                        </a:spcAft>
                      </a:pPr>
                      <a:r>
                        <a:rPr lang="es-CO" sz="1200" b="0" dirty="0">
                          <a:effectLst/>
                        </a:rPr>
                        <a:t>VICEPRESIDENCIA JURIDICA</a:t>
                      </a:r>
                      <a:endParaRPr lang="es-CO" sz="1200" b="0" dirty="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tc>
                  <a:txBody>
                    <a:bodyPr/>
                    <a:lstStyle/>
                    <a:p>
                      <a:pPr algn="ctr">
                        <a:spcAft>
                          <a:spcPts val="0"/>
                        </a:spcAft>
                      </a:pPr>
                      <a:r>
                        <a:rPr lang="es-CO" sz="1200" dirty="0">
                          <a:effectLst/>
                        </a:rPr>
                        <a:t>2</a:t>
                      </a:r>
                      <a:endParaRPr lang="es-CO" sz="1200" dirty="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extLst>
                  <a:ext uri="{0D108BD9-81ED-4DB2-BD59-A6C34878D82A}">
                    <a16:rowId xmlns:a16="http://schemas.microsoft.com/office/drawing/2014/main" val="3662425977"/>
                  </a:ext>
                </a:extLst>
              </a:tr>
              <a:tr h="185017">
                <a:tc>
                  <a:txBody>
                    <a:bodyPr/>
                    <a:lstStyle/>
                    <a:p>
                      <a:pPr algn="ctr">
                        <a:spcAft>
                          <a:spcPts val="0"/>
                        </a:spcAft>
                      </a:pPr>
                      <a:r>
                        <a:rPr lang="es-CO" sz="1200" dirty="0">
                          <a:effectLst/>
                        </a:rPr>
                        <a:t>TOTAL GENERAL</a:t>
                      </a:r>
                      <a:endParaRPr lang="es-CO" sz="1200" dirty="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tc>
                  <a:txBody>
                    <a:bodyPr/>
                    <a:lstStyle/>
                    <a:p>
                      <a:pPr algn="ctr">
                        <a:spcAft>
                          <a:spcPts val="0"/>
                        </a:spcAft>
                      </a:pPr>
                      <a:r>
                        <a:rPr lang="es-CO" sz="1200" dirty="0">
                          <a:effectLst/>
                        </a:rPr>
                        <a:t>106</a:t>
                      </a:r>
                      <a:endParaRPr lang="es-CO" sz="1200" dirty="0">
                        <a:effectLst/>
                        <a:latin typeface="Calibri" panose="020F0502020204030204" pitchFamily="34" charset="0"/>
                        <a:ea typeface="Calibri" panose="020F0502020204030204" pitchFamily="34" charset="0"/>
                        <a:cs typeface="Calibri" panose="020F0502020204030204" pitchFamily="34" charset="0"/>
                      </a:endParaRPr>
                    </a:p>
                  </a:txBody>
                  <a:tcPr marL="34890" marR="34890" marT="0" marB="0" anchor="b"/>
                </a:tc>
                <a:extLst>
                  <a:ext uri="{0D108BD9-81ED-4DB2-BD59-A6C34878D82A}">
                    <a16:rowId xmlns:a16="http://schemas.microsoft.com/office/drawing/2014/main" val="3583342903"/>
                  </a:ext>
                </a:extLst>
              </a:tr>
            </a:tbl>
          </a:graphicData>
        </a:graphic>
      </p:graphicFrame>
      <p:sp>
        <p:nvSpPr>
          <p:cNvPr id="14" name="Rectángulo 13">
            <a:extLst>
              <a:ext uri="{FF2B5EF4-FFF2-40B4-BE49-F238E27FC236}">
                <a16:creationId xmlns:a16="http://schemas.microsoft.com/office/drawing/2014/main" id="{76661CB2-C2B2-4C81-B9B7-4BB923870281}"/>
              </a:ext>
            </a:extLst>
          </p:cNvPr>
          <p:cNvSpPr/>
          <p:nvPr/>
        </p:nvSpPr>
        <p:spPr>
          <a:xfrm>
            <a:off x="-415769" y="1935988"/>
            <a:ext cx="5453805" cy="461665"/>
          </a:xfrm>
          <a:prstGeom prst="rect">
            <a:avLst/>
          </a:prstGeom>
        </p:spPr>
        <p:txBody>
          <a:bodyPr wrap="square">
            <a:spAutoFit/>
          </a:bodyPr>
          <a:lstStyle/>
          <a:p>
            <a:pPr algn="ctr"/>
            <a:r>
              <a:rPr lang="es-CO" sz="2400" dirty="0">
                <a:solidFill>
                  <a:srgbClr val="000A8B"/>
                </a:solidFill>
                <a:latin typeface="Modern Love Caps" panose="04070805081001020A01" pitchFamily="82" charset="0"/>
              </a:rPr>
              <a:t>POR AREAS</a:t>
            </a:r>
          </a:p>
        </p:txBody>
      </p:sp>
      <p:sp>
        <p:nvSpPr>
          <p:cNvPr id="18" name="Rectángulo 17">
            <a:extLst>
              <a:ext uri="{FF2B5EF4-FFF2-40B4-BE49-F238E27FC236}">
                <a16:creationId xmlns:a16="http://schemas.microsoft.com/office/drawing/2014/main" id="{01F69901-5520-4D46-AA08-218767536FC4}"/>
              </a:ext>
            </a:extLst>
          </p:cNvPr>
          <p:cNvSpPr/>
          <p:nvPr/>
        </p:nvSpPr>
        <p:spPr>
          <a:xfrm>
            <a:off x="304800" y="5659708"/>
            <a:ext cx="3934691" cy="830997"/>
          </a:xfrm>
          <a:prstGeom prst="rect">
            <a:avLst/>
          </a:prstGeom>
        </p:spPr>
        <p:txBody>
          <a:bodyPr wrap="square">
            <a:spAutoFit/>
          </a:bodyPr>
          <a:lstStyle/>
          <a:p>
            <a:pPr lvl="0" algn="ctr"/>
            <a:r>
              <a:rPr lang="es-MX" sz="1600" dirty="0">
                <a:solidFill>
                  <a:srgbClr val="002060"/>
                </a:solidFill>
                <a:latin typeface="Modern Love Caps" panose="04070805081001020A01" pitchFamily="82" charset="0"/>
              </a:rPr>
              <a:t>MACROPROCESOS, Procesos, procedimientos y actividades esenciales para la continuidad del negocio.</a:t>
            </a:r>
            <a:endParaRPr lang="es-CO" sz="1600" dirty="0">
              <a:solidFill>
                <a:srgbClr val="002060"/>
              </a:solidFill>
              <a:latin typeface="Modern Love Caps" panose="04070805081001020A01" pitchFamily="82" charset="0"/>
            </a:endParaRPr>
          </a:p>
        </p:txBody>
      </p:sp>
      <p:pic>
        <p:nvPicPr>
          <p:cNvPr id="11" name="Imagen 10" descr="Imagen que contiene alimentos&#10;&#10;Descripción generada automáticamente">
            <a:extLst>
              <a:ext uri="{FF2B5EF4-FFF2-40B4-BE49-F238E27FC236}">
                <a16:creationId xmlns:a16="http://schemas.microsoft.com/office/drawing/2014/main" id="{86290DD5-8EA2-4694-B186-6484DAE8930B}"/>
              </a:ext>
            </a:extLst>
          </p:cNvPr>
          <p:cNvPicPr>
            <a:picLocks noChangeAspect="1"/>
          </p:cNvPicPr>
          <p:nvPr/>
        </p:nvPicPr>
        <p:blipFill rotWithShape="1">
          <a:blip r:embed="rId5">
            <a:extLst>
              <a:ext uri="{28A0092B-C50C-407E-A947-70E740481C1C}">
                <a14:useLocalDpi xmlns:a14="http://schemas.microsoft.com/office/drawing/2010/main" val="0"/>
              </a:ext>
            </a:extLst>
          </a:blip>
          <a:srcRect b="32714"/>
          <a:stretch/>
        </p:blipFill>
        <p:spPr>
          <a:xfrm>
            <a:off x="2367231" y="-442175"/>
            <a:ext cx="4511218" cy="1707416"/>
          </a:xfrm>
          <a:prstGeom prst="rect">
            <a:avLst/>
          </a:prstGeom>
        </p:spPr>
      </p:pic>
    </p:spTree>
    <p:extLst>
      <p:ext uri="{BB962C8B-B14F-4D97-AF65-F5344CB8AC3E}">
        <p14:creationId xmlns:p14="http://schemas.microsoft.com/office/powerpoint/2010/main" val="48763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Gráfico 31" descr="Investigar">
            <a:extLst>
              <a:ext uri="{FF2B5EF4-FFF2-40B4-BE49-F238E27FC236}">
                <a16:creationId xmlns:a16="http://schemas.microsoft.com/office/drawing/2014/main" id="{7E08B11B-14F7-4BC2-99D5-E94BAE210B9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15345" y="3877410"/>
            <a:ext cx="822874" cy="822874"/>
          </a:xfrm>
          <a:prstGeom prst="rect">
            <a:avLst/>
          </a:prstGeom>
        </p:spPr>
      </p:pic>
      <p:graphicFrame>
        <p:nvGraphicFramePr>
          <p:cNvPr id="5" name="Diagrama 4">
            <a:extLst>
              <a:ext uri="{FF2B5EF4-FFF2-40B4-BE49-F238E27FC236}">
                <a16:creationId xmlns:a16="http://schemas.microsoft.com/office/drawing/2014/main" id="{8C827C6D-6DB9-4419-B7BB-A545CA9A1CE7}"/>
              </a:ext>
            </a:extLst>
          </p:cNvPr>
          <p:cNvGraphicFramePr/>
          <p:nvPr/>
        </p:nvGraphicFramePr>
        <p:xfrm>
          <a:off x="966736" y="627544"/>
          <a:ext cx="3915520" cy="599779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Rectángulo: esquinas redondeadas 9">
            <a:extLst>
              <a:ext uri="{FF2B5EF4-FFF2-40B4-BE49-F238E27FC236}">
                <a16:creationId xmlns:a16="http://schemas.microsoft.com/office/drawing/2014/main" id="{9042039A-7F4A-4FEC-9C33-46AEE5439D6D}"/>
              </a:ext>
            </a:extLst>
          </p:cNvPr>
          <p:cNvSpPr/>
          <p:nvPr/>
        </p:nvSpPr>
        <p:spPr>
          <a:xfrm>
            <a:off x="5104675" y="3862139"/>
            <a:ext cx="5923182" cy="2626575"/>
          </a:xfrm>
          <a:prstGeom prst="roundRect">
            <a:avLst/>
          </a:prstGeom>
          <a:noFill/>
          <a:ln w="28575">
            <a:solidFill>
              <a:srgbClr val="000A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Arial" panose="020B0604020202020204" pitchFamily="34" charset="0"/>
              <a:buChar char="•"/>
            </a:pPr>
            <a:r>
              <a:rPr lang="es-CO" sz="1400" dirty="0">
                <a:solidFill>
                  <a:schemeClr val="tx1"/>
                </a:solidFill>
              </a:rPr>
              <a:t>Definir elementos de protección personal y proveerlos, a quienes de manera excepcional asistan a las instalaciones y/o desarrollen labores de campo. </a:t>
            </a:r>
          </a:p>
          <a:p>
            <a:pPr marL="285750" indent="-285750" algn="just">
              <a:buFont typeface="Arial" panose="020B0604020202020204" pitchFamily="34" charset="0"/>
              <a:buChar char="•"/>
            </a:pPr>
            <a:r>
              <a:rPr lang="es-CO" sz="1400" dirty="0">
                <a:solidFill>
                  <a:schemeClr val="tx1"/>
                </a:solidFill>
              </a:rPr>
              <a:t>Desarrollar e implementar un protocolo de limpieza y desinfección permanente al lugar de trabajo, incrementando la frecuencia en áreas comunes y puestos de trabajo que estén siendo ocupados.</a:t>
            </a:r>
          </a:p>
          <a:p>
            <a:pPr marL="285750" indent="-285750" algn="just">
              <a:buFont typeface="Arial" panose="020B0604020202020204" pitchFamily="34" charset="0"/>
              <a:buChar char="•"/>
            </a:pPr>
            <a:r>
              <a:rPr lang="es-CO" sz="1400" dirty="0">
                <a:solidFill>
                  <a:schemeClr val="tx1"/>
                </a:solidFill>
              </a:rPr>
              <a:t>Instalar la señalización necesaria.</a:t>
            </a:r>
          </a:p>
          <a:p>
            <a:pPr marL="285750" indent="-285750" algn="just">
              <a:buFont typeface="Arial" panose="020B0604020202020204" pitchFamily="34" charset="0"/>
              <a:buChar char="•"/>
            </a:pPr>
            <a:r>
              <a:rPr lang="es-CO" sz="1400" dirty="0">
                <a:solidFill>
                  <a:schemeClr val="tx1"/>
                </a:solidFill>
              </a:rPr>
              <a:t>Reuniones virtuales y eventos presenciales limitados.</a:t>
            </a:r>
          </a:p>
          <a:p>
            <a:pPr marL="285750" indent="-285750" algn="just">
              <a:buFont typeface="Arial" panose="020B0604020202020204" pitchFamily="34" charset="0"/>
              <a:buChar char="•"/>
            </a:pPr>
            <a:r>
              <a:rPr lang="es-CO" sz="1400" dirty="0">
                <a:solidFill>
                  <a:schemeClr val="tx1"/>
                </a:solidFill>
              </a:rPr>
              <a:t>Coordinación constante con la ARL.</a:t>
            </a:r>
          </a:p>
          <a:p>
            <a:pPr marL="285750" indent="-285750" algn="just">
              <a:buFont typeface="Arial" panose="020B0604020202020204" pitchFamily="34" charset="0"/>
              <a:buChar char="•"/>
            </a:pPr>
            <a:r>
              <a:rPr lang="es-CO" sz="1400" dirty="0">
                <a:solidFill>
                  <a:schemeClr val="tx1"/>
                </a:solidFill>
              </a:rPr>
              <a:t>Definición de un sistema propio de monitoreo y manejo de situaciones de riesgo de contagio de COVID-19.</a:t>
            </a:r>
          </a:p>
        </p:txBody>
      </p:sp>
      <p:pic>
        <p:nvPicPr>
          <p:cNvPr id="15" name="Gráfico 14" descr="Usuarios">
            <a:extLst>
              <a:ext uri="{FF2B5EF4-FFF2-40B4-BE49-F238E27FC236}">
                <a16:creationId xmlns:a16="http://schemas.microsoft.com/office/drawing/2014/main" id="{9674478A-36A1-42C7-A85F-9257EFD6640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000501" y="2725405"/>
            <a:ext cx="937718" cy="937718"/>
          </a:xfrm>
          <a:prstGeom prst="rect">
            <a:avLst/>
          </a:prstGeom>
        </p:spPr>
      </p:pic>
      <p:sp>
        <p:nvSpPr>
          <p:cNvPr id="16" name="Rectángulo: esquinas redondeadas 15">
            <a:extLst>
              <a:ext uri="{FF2B5EF4-FFF2-40B4-BE49-F238E27FC236}">
                <a16:creationId xmlns:a16="http://schemas.microsoft.com/office/drawing/2014/main" id="{8D1D0CFB-45C7-49EA-86A7-C5691029254D}"/>
              </a:ext>
            </a:extLst>
          </p:cNvPr>
          <p:cNvSpPr/>
          <p:nvPr/>
        </p:nvSpPr>
        <p:spPr>
          <a:xfrm>
            <a:off x="5077320" y="2621939"/>
            <a:ext cx="5923181" cy="1052717"/>
          </a:xfrm>
          <a:prstGeom prst="roundRect">
            <a:avLst/>
          </a:prstGeom>
          <a:noFill/>
          <a:ln w="28575">
            <a:solidFill>
              <a:srgbClr val="000A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s-CO" sz="1400" dirty="0">
                <a:solidFill>
                  <a:schemeClr val="tx1"/>
                </a:solidFill>
              </a:rPr>
              <a:t>Empleador </a:t>
            </a:r>
          </a:p>
          <a:p>
            <a:pPr marL="285750" indent="-285750">
              <a:buFont typeface="Arial" panose="020B0604020202020204" pitchFamily="34" charset="0"/>
              <a:buChar char="•"/>
            </a:pPr>
            <a:r>
              <a:rPr lang="es-CO" sz="1400" dirty="0">
                <a:solidFill>
                  <a:schemeClr val="tx1"/>
                </a:solidFill>
              </a:rPr>
              <a:t>Trabajadores </a:t>
            </a:r>
          </a:p>
          <a:p>
            <a:pPr marL="285750" indent="-285750">
              <a:buFont typeface="Arial" panose="020B0604020202020204" pitchFamily="34" charset="0"/>
              <a:buChar char="•"/>
            </a:pPr>
            <a:r>
              <a:rPr lang="es-CO" sz="1400" dirty="0">
                <a:solidFill>
                  <a:schemeClr val="tx1"/>
                </a:solidFill>
              </a:rPr>
              <a:t>Contratistas  </a:t>
            </a:r>
          </a:p>
          <a:p>
            <a:pPr marL="285750" indent="-285750">
              <a:buFont typeface="Arial" panose="020B0604020202020204" pitchFamily="34" charset="0"/>
              <a:buChar char="•"/>
            </a:pPr>
            <a:r>
              <a:rPr lang="es-CO" sz="1400" dirty="0">
                <a:solidFill>
                  <a:schemeClr val="tx1"/>
                </a:solidFill>
              </a:rPr>
              <a:t>ARL</a:t>
            </a:r>
          </a:p>
        </p:txBody>
      </p:sp>
      <p:sp>
        <p:nvSpPr>
          <p:cNvPr id="17" name="Rectángulo: esquinas redondeadas 16">
            <a:extLst>
              <a:ext uri="{FF2B5EF4-FFF2-40B4-BE49-F238E27FC236}">
                <a16:creationId xmlns:a16="http://schemas.microsoft.com/office/drawing/2014/main" id="{C0EFAB16-ED3E-42FB-93BB-5C746E0C1E25}"/>
              </a:ext>
            </a:extLst>
          </p:cNvPr>
          <p:cNvSpPr/>
          <p:nvPr/>
        </p:nvSpPr>
        <p:spPr>
          <a:xfrm>
            <a:off x="5063465" y="1306175"/>
            <a:ext cx="5923180" cy="1181820"/>
          </a:xfrm>
          <a:prstGeom prst="roundRect">
            <a:avLst/>
          </a:prstGeom>
          <a:noFill/>
          <a:ln w="28575">
            <a:solidFill>
              <a:srgbClr val="000A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Arial" panose="020B0604020202020204" pitchFamily="34" charset="0"/>
              <a:buChar char="•"/>
            </a:pPr>
            <a:r>
              <a:rPr lang="es-ES" sz="1400" dirty="0">
                <a:solidFill>
                  <a:schemeClr val="tx1"/>
                </a:solidFill>
              </a:rPr>
              <a:t>Priorizar trabajo en casa, en especial para población en condición de vulnerabilidad.</a:t>
            </a:r>
          </a:p>
          <a:p>
            <a:pPr marL="285750" indent="-285750">
              <a:buFont typeface="Arial" panose="020B0604020202020204" pitchFamily="34" charset="0"/>
              <a:buChar char="•"/>
            </a:pPr>
            <a:r>
              <a:rPr lang="es-ES" sz="1400" dirty="0">
                <a:solidFill>
                  <a:schemeClr val="tx1"/>
                </a:solidFill>
              </a:rPr>
              <a:t>Garantizar la continuidad del servicio, evitando aglomeraciones, a partir de la adopción de jornadas flexibles, turnos, etc.</a:t>
            </a:r>
          </a:p>
        </p:txBody>
      </p:sp>
      <p:sp>
        <p:nvSpPr>
          <p:cNvPr id="19" name="Flecha: hacia abajo 18">
            <a:extLst>
              <a:ext uri="{FF2B5EF4-FFF2-40B4-BE49-F238E27FC236}">
                <a16:creationId xmlns:a16="http://schemas.microsoft.com/office/drawing/2014/main" id="{6256FB97-7962-4104-8D5B-019C499CEC78}"/>
              </a:ext>
            </a:extLst>
          </p:cNvPr>
          <p:cNvSpPr/>
          <p:nvPr/>
        </p:nvSpPr>
        <p:spPr>
          <a:xfrm rot="16200000">
            <a:off x="4437926" y="1672354"/>
            <a:ext cx="503582" cy="374201"/>
          </a:xfrm>
          <a:prstGeom prst="downArrow">
            <a:avLst/>
          </a:prstGeom>
          <a:solidFill>
            <a:srgbClr val="000A8B"/>
          </a:solidFill>
          <a:ln>
            <a:solidFill>
              <a:srgbClr val="000A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200" dirty="0"/>
          </a:p>
        </p:txBody>
      </p:sp>
      <p:sp>
        <p:nvSpPr>
          <p:cNvPr id="22" name="Flecha: hacia abajo 21">
            <a:extLst>
              <a:ext uri="{FF2B5EF4-FFF2-40B4-BE49-F238E27FC236}">
                <a16:creationId xmlns:a16="http://schemas.microsoft.com/office/drawing/2014/main" id="{A9C874BE-2C80-49C6-AE08-4CD7F8EA110C}"/>
              </a:ext>
            </a:extLst>
          </p:cNvPr>
          <p:cNvSpPr/>
          <p:nvPr/>
        </p:nvSpPr>
        <p:spPr>
          <a:xfrm rot="16200000">
            <a:off x="4469214" y="3007164"/>
            <a:ext cx="503582" cy="374202"/>
          </a:xfrm>
          <a:prstGeom prst="downArrow">
            <a:avLst/>
          </a:prstGeom>
          <a:solidFill>
            <a:srgbClr val="000A8B"/>
          </a:solidFill>
          <a:ln>
            <a:solidFill>
              <a:srgbClr val="000A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200" dirty="0"/>
          </a:p>
        </p:txBody>
      </p:sp>
      <p:sp>
        <p:nvSpPr>
          <p:cNvPr id="23" name="Flecha: hacia abajo 22">
            <a:extLst>
              <a:ext uri="{FF2B5EF4-FFF2-40B4-BE49-F238E27FC236}">
                <a16:creationId xmlns:a16="http://schemas.microsoft.com/office/drawing/2014/main" id="{896BF076-3B28-4592-AD5A-CB271D53A816}"/>
              </a:ext>
            </a:extLst>
          </p:cNvPr>
          <p:cNvSpPr/>
          <p:nvPr/>
        </p:nvSpPr>
        <p:spPr>
          <a:xfrm rot="16200000">
            <a:off x="4496471" y="4812377"/>
            <a:ext cx="503582" cy="374201"/>
          </a:xfrm>
          <a:prstGeom prst="downArrow">
            <a:avLst/>
          </a:prstGeom>
          <a:solidFill>
            <a:srgbClr val="000A8B"/>
          </a:solidFill>
          <a:ln>
            <a:solidFill>
              <a:srgbClr val="000A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200" dirty="0"/>
          </a:p>
        </p:txBody>
      </p:sp>
      <p:pic>
        <p:nvPicPr>
          <p:cNvPr id="36" name="Gráfico 35" descr="Casa">
            <a:extLst>
              <a:ext uri="{FF2B5EF4-FFF2-40B4-BE49-F238E27FC236}">
                <a16:creationId xmlns:a16="http://schemas.microsoft.com/office/drawing/2014/main" id="{89E0A67E-C791-4BA7-AD82-353AD361C4E3}"/>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0954348" y="1451032"/>
            <a:ext cx="864106" cy="747951"/>
          </a:xfrm>
          <a:prstGeom prst="rect">
            <a:avLst/>
          </a:prstGeom>
        </p:spPr>
      </p:pic>
      <p:pic>
        <p:nvPicPr>
          <p:cNvPr id="27" name="Imagen 26">
            <a:extLst>
              <a:ext uri="{FF2B5EF4-FFF2-40B4-BE49-F238E27FC236}">
                <a16:creationId xmlns:a16="http://schemas.microsoft.com/office/drawing/2014/main" id="{3D81CB92-DD28-4DBC-AAEF-5571F384C21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999123" y="38417"/>
            <a:ext cx="4150360" cy="713105"/>
          </a:xfrm>
          <a:prstGeom prst="rect">
            <a:avLst/>
          </a:prstGeom>
        </p:spPr>
      </p:pic>
      <p:pic>
        <p:nvPicPr>
          <p:cNvPr id="28" name="Imagen 27">
            <a:extLst>
              <a:ext uri="{FF2B5EF4-FFF2-40B4-BE49-F238E27FC236}">
                <a16:creationId xmlns:a16="http://schemas.microsoft.com/office/drawing/2014/main" id="{51C1EBB8-9267-4673-954B-844B507B9A33}"/>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1401" y="-3411"/>
            <a:ext cx="1715135" cy="822464"/>
          </a:xfrm>
          <a:prstGeom prst="rect">
            <a:avLst/>
          </a:prstGeom>
        </p:spPr>
      </p:pic>
      <p:cxnSp>
        <p:nvCxnSpPr>
          <p:cNvPr id="30" name="Conector recto de flecha 29">
            <a:extLst>
              <a:ext uri="{FF2B5EF4-FFF2-40B4-BE49-F238E27FC236}">
                <a16:creationId xmlns:a16="http://schemas.microsoft.com/office/drawing/2014/main" id="{D84A3972-06F1-4819-953E-659521EC7002}"/>
              </a:ext>
            </a:extLst>
          </p:cNvPr>
          <p:cNvCxnSpPr>
            <a:cxnSpLocks/>
          </p:cNvCxnSpPr>
          <p:nvPr/>
        </p:nvCxnSpPr>
        <p:spPr>
          <a:xfrm>
            <a:off x="413857" y="1097223"/>
            <a:ext cx="11364286" cy="490"/>
          </a:xfrm>
          <a:prstGeom prst="straightConnector1">
            <a:avLst/>
          </a:prstGeom>
          <a:ln>
            <a:solidFill>
              <a:srgbClr val="000A8B"/>
            </a:solidFill>
            <a:tailEnd type="triangle"/>
          </a:ln>
        </p:spPr>
        <p:style>
          <a:lnRef idx="3">
            <a:schemeClr val="accent5"/>
          </a:lnRef>
          <a:fillRef idx="0">
            <a:schemeClr val="accent5"/>
          </a:fillRef>
          <a:effectRef idx="2">
            <a:schemeClr val="accent5"/>
          </a:effectRef>
          <a:fontRef idx="minor">
            <a:schemeClr val="tx1"/>
          </a:fontRef>
        </p:style>
      </p:cxnSp>
      <p:sp>
        <p:nvSpPr>
          <p:cNvPr id="33" name="Rectángulo 32">
            <a:extLst>
              <a:ext uri="{FF2B5EF4-FFF2-40B4-BE49-F238E27FC236}">
                <a16:creationId xmlns:a16="http://schemas.microsoft.com/office/drawing/2014/main" id="{4EAF1029-9A47-40FB-819C-A7412F78A1BA}"/>
              </a:ext>
            </a:extLst>
          </p:cNvPr>
          <p:cNvSpPr/>
          <p:nvPr/>
        </p:nvSpPr>
        <p:spPr>
          <a:xfrm>
            <a:off x="159113" y="5979008"/>
            <a:ext cx="4860906" cy="646331"/>
          </a:xfrm>
          <a:prstGeom prst="rect">
            <a:avLst/>
          </a:prstGeom>
        </p:spPr>
        <p:txBody>
          <a:bodyPr wrap="square">
            <a:spAutoFit/>
          </a:bodyPr>
          <a:lstStyle/>
          <a:p>
            <a:pPr algn="ctr"/>
            <a:r>
              <a:rPr lang="es-CO" b="1" dirty="0">
                <a:solidFill>
                  <a:srgbClr val="000A8B"/>
                </a:solidFill>
                <a:latin typeface="Modern Love Caps" panose="04070805081001020A01" pitchFamily="82" charset="0"/>
              </a:rPr>
              <a:t>Mitigar, controlar y realizar el adecuado manejo de la pandemia del COVID-19</a:t>
            </a:r>
          </a:p>
        </p:txBody>
      </p:sp>
      <p:sp>
        <p:nvSpPr>
          <p:cNvPr id="34" name="Rectángulo 33">
            <a:extLst>
              <a:ext uri="{FF2B5EF4-FFF2-40B4-BE49-F238E27FC236}">
                <a16:creationId xmlns:a16="http://schemas.microsoft.com/office/drawing/2014/main" id="{BC11E680-0509-46C7-9173-5461CCDE5DA0}"/>
              </a:ext>
            </a:extLst>
          </p:cNvPr>
          <p:cNvSpPr/>
          <p:nvPr/>
        </p:nvSpPr>
        <p:spPr>
          <a:xfrm>
            <a:off x="303912" y="1151569"/>
            <a:ext cx="4330032" cy="707886"/>
          </a:xfrm>
          <a:prstGeom prst="rect">
            <a:avLst/>
          </a:prstGeom>
        </p:spPr>
        <p:txBody>
          <a:bodyPr wrap="none">
            <a:spAutoFit/>
          </a:bodyPr>
          <a:lstStyle/>
          <a:p>
            <a:pPr algn="ctr"/>
            <a:r>
              <a:rPr lang="es-CO" sz="2400" b="1" dirty="0">
                <a:solidFill>
                  <a:srgbClr val="000A8B"/>
                </a:solidFill>
                <a:latin typeface="Modern Love Caps" panose="04070805081001020A01" pitchFamily="82" charset="0"/>
              </a:rPr>
              <a:t>Protocolo general de Bioseguridad</a:t>
            </a:r>
          </a:p>
          <a:p>
            <a:r>
              <a:rPr lang="es-CO" sz="1600" dirty="0">
                <a:solidFill>
                  <a:srgbClr val="000A8B"/>
                </a:solidFill>
                <a:latin typeface="Arial Narrow" panose="020B0606020202030204" pitchFamily="34" charset="0"/>
              </a:rPr>
              <a:t>(Resolución 666 de 2020)</a:t>
            </a:r>
            <a:r>
              <a:rPr lang="es-CO" sz="1600" dirty="0">
                <a:solidFill>
                  <a:srgbClr val="000A8B"/>
                </a:solidFill>
              </a:rPr>
              <a:t> </a:t>
            </a:r>
          </a:p>
        </p:txBody>
      </p:sp>
      <p:pic>
        <p:nvPicPr>
          <p:cNvPr id="20" name="Imagen 19" descr="Imagen que contiene alimentos&#10;&#10;Descripción generada automáticamente">
            <a:extLst>
              <a:ext uri="{FF2B5EF4-FFF2-40B4-BE49-F238E27FC236}">
                <a16:creationId xmlns:a16="http://schemas.microsoft.com/office/drawing/2014/main" id="{7ECBDFE8-2C16-469B-9682-80F0731A797D}"/>
              </a:ext>
            </a:extLst>
          </p:cNvPr>
          <p:cNvPicPr>
            <a:picLocks noChangeAspect="1"/>
          </p:cNvPicPr>
          <p:nvPr/>
        </p:nvPicPr>
        <p:blipFill rotWithShape="1">
          <a:blip r:embed="rId15">
            <a:extLst>
              <a:ext uri="{28A0092B-C50C-407E-A947-70E740481C1C}">
                <a14:useLocalDpi xmlns:a14="http://schemas.microsoft.com/office/drawing/2010/main" val="0"/>
              </a:ext>
            </a:extLst>
          </a:blip>
          <a:srcRect b="32714"/>
          <a:stretch/>
        </p:blipFill>
        <p:spPr>
          <a:xfrm>
            <a:off x="2397281" y="-555847"/>
            <a:ext cx="4534999" cy="1707416"/>
          </a:xfrm>
          <a:prstGeom prst="rect">
            <a:avLst/>
          </a:prstGeom>
        </p:spPr>
      </p:pic>
    </p:spTree>
    <p:extLst>
      <p:ext uri="{BB962C8B-B14F-4D97-AF65-F5344CB8AC3E}">
        <p14:creationId xmlns:p14="http://schemas.microsoft.com/office/powerpoint/2010/main" val="289873166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Flecha: circular 24">
            <a:extLst>
              <a:ext uri="{FF2B5EF4-FFF2-40B4-BE49-F238E27FC236}">
                <a16:creationId xmlns:a16="http://schemas.microsoft.com/office/drawing/2014/main" id="{CAC3FCF2-10F6-499E-8A8B-13E3890968D2}"/>
              </a:ext>
            </a:extLst>
          </p:cNvPr>
          <p:cNvSpPr/>
          <p:nvPr/>
        </p:nvSpPr>
        <p:spPr>
          <a:xfrm>
            <a:off x="632997" y="2161593"/>
            <a:ext cx="3150313" cy="2882901"/>
          </a:xfrm>
          <a:prstGeom prst="circularArrow">
            <a:avLst>
              <a:gd name="adj1" fmla="val 10980"/>
              <a:gd name="adj2" fmla="val 1142322"/>
              <a:gd name="adj3" fmla="val 4500000"/>
              <a:gd name="adj4" fmla="val 12843622"/>
              <a:gd name="adj5" fmla="val 12500"/>
            </a:avLst>
          </a:prstGeom>
          <a:solidFill>
            <a:srgbClr val="00B050"/>
          </a:solidFill>
        </p:spPr>
        <p:style>
          <a:lnRef idx="2">
            <a:schemeClr val="lt1">
              <a:hueOff val="0"/>
              <a:satOff val="0"/>
              <a:lumOff val="0"/>
              <a:alphaOff val="0"/>
            </a:schemeClr>
          </a:lnRef>
          <a:fillRef idx="1">
            <a:schemeClr val="accent5">
              <a:hueOff val="-2703417"/>
              <a:satOff val="-6968"/>
              <a:lumOff val="-4706"/>
              <a:alphaOff val="0"/>
            </a:schemeClr>
          </a:fillRef>
          <a:effectRef idx="0">
            <a:schemeClr val="accent5">
              <a:hueOff val="-2703417"/>
              <a:satOff val="-6968"/>
              <a:lumOff val="-4706"/>
              <a:alphaOff val="0"/>
            </a:schemeClr>
          </a:effectRef>
          <a:fontRef idx="minor">
            <a:schemeClr val="lt1"/>
          </a:fontRef>
        </p:style>
      </p:sp>
      <p:grpSp>
        <p:nvGrpSpPr>
          <p:cNvPr id="26" name="Grupo 25">
            <a:extLst>
              <a:ext uri="{FF2B5EF4-FFF2-40B4-BE49-F238E27FC236}">
                <a16:creationId xmlns:a16="http://schemas.microsoft.com/office/drawing/2014/main" id="{CB3235C8-9836-4417-93E7-8461EE9100D9}"/>
              </a:ext>
            </a:extLst>
          </p:cNvPr>
          <p:cNvGrpSpPr/>
          <p:nvPr/>
        </p:nvGrpSpPr>
        <p:grpSpPr>
          <a:xfrm>
            <a:off x="1348823" y="3301293"/>
            <a:ext cx="3473912" cy="743534"/>
            <a:chOff x="-434564" y="2253622"/>
            <a:chExt cx="2819006" cy="534329"/>
          </a:xfrm>
        </p:grpSpPr>
        <p:sp>
          <p:nvSpPr>
            <p:cNvPr id="27" name="Rectángulo 26">
              <a:extLst>
                <a:ext uri="{FF2B5EF4-FFF2-40B4-BE49-F238E27FC236}">
                  <a16:creationId xmlns:a16="http://schemas.microsoft.com/office/drawing/2014/main" id="{2F24EBBD-5F15-4763-94D6-60A925FFB815}"/>
                </a:ext>
              </a:extLst>
            </p:cNvPr>
            <p:cNvSpPr/>
            <p:nvPr/>
          </p:nvSpPr>
          <p:spPr>
            <a:xfrm>
              <a:off x="1516478" y="2354257"/>
              <a:ext cx="867964" cy="433694"/>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28" name="CuadroTexto 27">
              <a:extLst>
                <a:ext uri="{FF2B5EF4-FFF2-40B4-BE49-F238E27FC236}">
                  <a16:creationId xmlns:a16="http://schemas.microsoft.com/office/drawing/2014/main" id="{1B69FE2D-1FC8-4535-B248-E12F822AF187}"/>
                </a:ext>
              </a:extLst>
            </p:cNvPr>
            <p:cNvSpPr txBox="1"/>
            <p:nvPr/>
          </p:nvSpPr>
          <p:spPr>
            <a:xfrm>
              <a:off x="-434564" y="2253622"/>
              <a:ext cx="1394656" cy="43369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CO" b="1" kern="1200" dirty="0">
                  <a:latin typeface="Modern Love Caps" panose="04070805081001020A01" pitchFamily="82" charset="0"/>
                </a:rPr>
                <a:t>Medidas ambientales dentro de instalaciones</a:t>
              </a:r>
            </a:p>
            <a:p>
              <a:pPr marL="0" lvl="0" indent="0" algn="ctr" defTabSz="355600">
                <a:lnSpc>
                  <a:spcPct val="90000"/>
                </a:lnSpc>
                <a:spcBef>
                  <a:spcPct val="0"/>
                </a:spcBef>
                <a:spcAft>
                  <a:spcPct val="35000"/>
                </a:spcAft>
                <a:buNone/>
              </a:pPr>
              <a:r>
                <a:rPr lang="es-CO" b="1" dirty="0">
                  <a:latin typeface="Modern Love Caps" panose="04070805081001020A01" pitchFamily="82" charset="0"/>
                </a:rPr>
                <a:t>(Normatividad ambiental)</a:t>
              </a:r>
              <a:r>
                <a:rPr lang="es-CO" b="1" kern="1200" dirty="0">
                  <a:latin typeface="Modern Love Caps" panose="04070805081001020A01" pitchFamily="82" charset="0"/>
                </a:rPr>
                <a:t> </a:t>
              </a:r>
            </a:p>
          </p:txBody>
        </p:sp>
      </p:grpSp>
      <p:pic>
        <p:nvPicPr>
          <p:cNvPr id="10" name="Imagen 9">
            <a:extLst>
              <a:ext uri="{FF2B5EF4-FFF2-40B4-BE49-F238E27FC236}">
                <a16:creationId xmlns:a16="http://schemas.microsoft.com/office/drawing/2014/main" id="{2D845030-1B22-4F40-B9A3-2C4931E6D7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0617"/>
            <a:ext cx="1722783" cy="748814"/>
          </a:xfrm>
          <a:prstGeom prst="rect">
            <a:avLst/>
          </a:prstGeom>
        </p:spPr>
      </p:pic>
      <p:pic>
        <p:nvPicPr>
          <p:cNvPr id="8" name="Imagen 7">
            <a:extLst>
              <a:ext uri="{FF2B5EF4-FFF2-40B4-BE49-F238E27FC236}">
                <a16:creationId xmlns:a16="http://schemas.microsoft.com/office/drawing/2014/main" id="{C5CD113F-D81E-42D2-9ABC-4ABBABDC62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19662"/>
            <a:ext cx="4150360" cy="713105"/>
          </a:xfrm>
          <a:prstGeom prst="rect">
            <a:avLst/>
          </a:prstGeom>
        </p:spPr>
      </p:pic>
      <p:cxnSp>
        <p:nvCxnSpPr>
          <p:cNvPr id="36" name="Conector recto de flecha 35">
            <a:extLst>
              <a:ext uri="{FF2B5EF4-FFF2-40B4-BE49-F238E27FC236}">
                <a16:creationId xmlns:a16="http://schemas.microsoft.com/office/drawing/2014/main" id="{20A5399A-00B4-444E-BC9D-02C67B4CF67A}"/>
              </a:ext>
            </a:extLst>
          </p:cNvPr>
          <p:cNvCxnSpPr>
            <a:cxnSpLocks/>
          </p:cNvCxnSpPr>
          <p:nvPr/>
        </p:nvCxnSpPr>
        <p:spPr>
          <a:xfrm>
            <a:off x="413857" y="1203239"/>
            <a:ext cx="11364286" cy="490"/>
          </a:xfrm>
          <a:prstGeom prst="straightConnector1">
            <a:avLst/>
          </a:prstGeom>
          <a:ln>
            <a:solidFill>
              <a:srgbClr val="000A8B"/>
            </a:solidFill>
            <a:tailEnd type="triangle"/>
          </a:ln>
        </p:spPr>
        <p:style>
          <a:lnRef idx="3">
            <a:schemeClr val="accent5"/>
          </a:lnRef>
          <a:fillRef idx="0">
            <a:schemeClr val="accent5"/>
          </a:fillRef>
          <a:effectRef idx="2">
            <a:schemeClr val="accent5"/>
          </a:effectRef>
          <a:fontRef idx="minor">
            <a:schemeClr val="tx1"/>
          </a:fontRef>
        </p:style>
      </p:cxnSp>
      <p:pic>
        <p:nvPicPr>
          <p:cNvPr id="37" name="Imagen 36">
            <a:extLst>
              <a:ext uri="{FF2B5EF4-FFF2-40B4-BE49-F238E27FC236}">
                <a16:creationId xmlns:a16="http://schemas.microsoft.com/office/drawing/2014/main" id="{7FC92E78-694E-408B-B564-C90B65B875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437" y="4716375"/>
            <a:ext cx="1133633" cy="1448002"/>
          </a:xfrm>
          <a:prstGeom prst="rect">
            <a:avLst/>
          </a:prstGeom>
        </p:spPr>
      </p:pic>
      <p:sp>
        <p:nvSpPr>
          <p:cNvPr id="40" name="Rectángulo 39">
            <a:extLst>
              <a:ext uri="{FF2B5EF4-FFF2-40B4-BE49-F238E27FC236}">
                <a16:creationId xmlns:a16="http://schemas.microsoft.com/office/drawing/2014/main" id="{E3A48DD7-D95B-4C33-B9C0-67262CC06DD8}"/>
              </a:ext>
            </a:extLst>
          </p:cNvPr>
          <p:cNvSpPr/>
          <p:nvPr/>
        </p:nvSpPr>
        <p:spPr>
          <a:xfrm>
            <a:off x="303912" y="1416609"/>
            <a:ext cx="4330032" cy="707886"/>
          </a:xfrm>
          <a:prstGeom prst="rect">
            <a:avLst/>
          </a:prstGeom>
        </p:spPr>
        <p:txBody>
          <a:bodyPr wrap="none">
            <a:spAutoFit/>
          </a:bodyPr>
          <a:lstStyle/>
          <a:p>
            <a:pPr algn="ctr"/>
            <a:r>
              <a:rPr lang="es-CO" sz="2400" b="1" dirty="0">
                <a:solidFill>
                  <a:srgbClr val="000A8B"/>
                </a:solidFill>
                <a:latin typeface="Modern Love Caps" panose="04070805081001020A01" pitchFamily="82" charset="0"/>
              </a:rPr>
              <a:t>Protocolo general de Bioseguridad</a:t>
            </a:r>
          </a:p>
          <a:p>
            <a:r>
              <a:rPr lang="es-CO" sz="1600" dirty="0">
                <a:solidFill>
                  <a:srgbClr val="000A8B"/>
                </a:solidFill>
                <a:latin typeface="Arial Narrow" panose="020B0606020202030204" pitchFamily="34" charset="0"/>
              </a:rPr>
              <a:t>(Resolución 666 de 2020)</a:t>
            </a:r>
            <a:r>
              <a:rPr lang="es-CO" sz="1600" dirty="0">
                <a:solidFill>
                  <a:srgbClr val="000A8B"/>
                </a:solidFill>
              </a:rPr>
              <a:t> </a:t>
            </a:r>
          </a:p>
        </p:txBody>
      </p:sp>
      <p:sp>
        <p:nvSpPr>
          <p:cNvPr id="38" name="Rectángulo: esquinas redondeadas 37">
            <a:extLst>
              <a:ext uri="{FF2B5EF4-FFF2-40B4-BE49-F238E27FC236}">
                <a16:creationId xmlns:a16="http://schemas.microsoft.com/office/drawing/2014/main" id="{3E67537E-DDFB-4A16-BB53-C31A605EC477}"/>
              </a:ext>
            </a:extLst>
          </p:cNvPr>
          <p:cNvSpPr/>
          <p:nvPr/>
        </p:nvSpPr>
        <p:spPr>
          <a:xfrm>
            <a:off x="4619570" y="1917322"/>
            <a:ext cx="6074390" cy="707886"/>
          </a:xfrm>
          <a:prstGeom prst="roundRect">
            <a:avLst/>
          </a:prstGeom>
          <a:noFill/>
          <a:ln w="28575">
            <a:solidFill>
              <a:srgbClr val="000A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Arial" panose="020B0604020202020204" pitchFamily="34" charset="0"/>
              <a:buChar char="•"/>
            </a:pPr>
            <a:r>
              <a:rPr lang="es-CO" sz="1400" dirty="0">
                <a:solidFill>
                  <a:schemeClr val="tx1"/>
                </a:solidFill>
              </a:rPr>
              <a:t>Gestión integral de residuos sólidos provenientes de la actividad, EPP y envases de productos químicos usados en limpieza y desinfección de instalaciones</a:t>
            </a:r>
          </a:p>
        </p:txBody>
      </p:sp>
      <p:sp>
        <p:nvSpPr>
          <p:cNvPr id="43" name="Rectángulo: esquinas redondeadas 42">
            <a:extLst>
              <a:ext uri="{FF2B5EF4-FFF2-40B4-BE49-F238E27FC236}">
                <a16:creationId xmlns:a16="http://schemas.microsoft.com/office/drawing/2014/main" id="{FC150E01-017E-4F9A-AD2A-675643FFE524}"/>
              </a:ext>
            </a:extLst>
          </p:cNvPr>
          <p:cNvSpPr/>
          <p:nvPr/>
        </p:nvSpPr>
        <p:spPr>
          <a:xfrm>
            <a:off x="4619570" y="3801804"/>
            <a:ext cx="6096000" cy="707887"/>
          </a:xfrm>
          <a:prstGeom prst="roundRect">
            <a:avLst/>
          </a:prstGeom>
          <a:noFill/>
          <a:ln w="28575">
            <a:solidFill>
              <a:srgbClr val="000A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Arial" panose="020B0604020202020204" pitchFamily="34" charset="0"/>
              <a:buChar char="•"/>
            </a:pPr>
            <a:r>
              <a:rPr lang="es-CO" sz="1400" dirty="0">
                <a:solidFill>
                  <a:schemeClr val="tx1"/>
                </a:solidFill>
              </a:rPr>
              <a:t>Promoción del uso de medios de transporte alternativos e individuales como la bicicleta (fortalecimiento del programa biciSAE), motocicleta o vehículo propio para el desplazamiento al lugar del trabajo.</a:t>
            </a:r>
          </a:p>
        </p:txBody>
      </p:sp>
      <p:sp>
        <p:nvSpPr>
          <p:cNvPr id="44" name="Rectángulo: esquinas redondeadas 43">
            <a:extLst>
              <a:ext uri="{FF2B5EF4-FFF2-40B4-BE49-F238E27FC236}">
                <a16:creationId xmlns:a16="http://schemas.microsoft.com/office/drawing/2014/main" id="{8FAFD69B-0258-4BB9-8D25-3482C87EE556}"/>
              </a:ext>
            </a:extLst>
          </p:cNvPr>
          <p:cNvSpPr/>
          <p:nvPr/>
        </p:nvSpPr>
        <p:spPr>
          <a:xfrm>
            <a:off x="4630356" y="2827300"/>
            <a:ext cx="6063604" cy="696605"/>
          </a:xfrm>
          <a:prstGeom prst="roundRect">
            <a:avLst/>
          </a:prstGeom>
          <a:noFill/>
          <a:ln w="28575">
            <a:solidFill>
              <a:srgbClr val="000A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s-CO" sz="1400" dirty="0">
                <a:solidFill>
                  <a:schemeClr val="tx1"/>
                </a:solidFill>
              </a:rPr>
              <a:t>Promoción de uso eficiente del agua</a:t>
            </a:r>
          </a:p>
        </p:txBody>
      </p:sp>
      <p:sp>
        <p:nvSpPr>
          <p:cNvPr id="47" name="Flecha: hacia abajo 46">
            <a:extLst>
              <a:ext uri="{FF2B5EF4-FFF2-40B4-BE49-F238E27FC236}">
                <a16:creationId xmlns:a16="http://schemas.microsoft.com/office/drawing/2014/main" id="{2B3EBD5B-1A3E-405C-8418-D3B28942F28C}"/>
              </a:ext>
            </a:extLst>
          </p:cNvPr>
          <p:cNvSpPr/>
          <p:nvPr/>
        </p:nvSpPr>
        <p:spPr>
          <a:xfrm rot="16200000">
            <a:off x="3932222" y="3950787"/>
            <a:ext cx="499896" cy="374483"/>
          </a:xfrm>
          <a:prstGeom prst="downArrow">
            <a:avLst/>
          </a:prstGeom>
          <a:solidFill>
            <a:srgbClr val="000A8B"/>
          </a:solidFill>
          <a:ln>
            <a:solidFill>
              <a:srgbClr val="000A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400"/>
          </a:p>
        </p:txBody>
      </p:sp>
      <p:sp>
        <p:nvSpPr>
          <p:cNvPr id="48" name="Flecha: hacia abajo 47">
            <a:extLst>
              <a:ext uri="{FF2B5EF4-FFF2-40B4-BE49-F238E27FC236}">
                <a16:creationId xmlns:a16="http://schemas.microsoft.com/office/drawing/2014/main" id="{45B7E651-C13F-4A39-B4CB-4E194DFEEAB2}"/>
              </a:ext>
            </a:extLst>
          </p:cNvPr>
          <p:cNvSpPr/>
          <p:nvPr/>
        </p:nvSpPr>
        <p:spPr>
          <a:xfrm rot="16200000">
            <a:off x="3943007" y="4917768"/>
            <a:ext cx="499896" cy="374483"/>
          </a:xfrm>
          <a:prstGeom prst="downArrow">
            <a:avLst/>
          </a:prstGeom>
          <a:solidFill>
            <a:srgbClr val="000A8B"/>
          </a:solidFill>
          <a:ln>
            <a:solidFill>
              <a:srgbClr val="000A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400"/>
          </a:p>
        </p:txBody>
      </p:sp>
      <p:sp>
        <p:nvSpPr>
          <p:cNvPr id="52" name="Rectángulo: esquinas redondeadas 51">
            <a:extLst>
              <a:ext uri="{FF2B5EF4-FFF2-40B4-BE49-F238E27FC236}">
                <a16:creationId xmlns:a16="http://schemas.microsoft.com/office/drawing/2014/main" id="{7ACE6D3A-1F75-4EEE-91CC-C99E6BECBEE3}"/>
              </a:ext>
            </a:extLst>
          </p:cNvPr>
          <p:cNvSpPr/>
          <p:nvPr/>
        </p:nvSpPr>
        <p:spPr>
          <a:xfrm>
            <a:off x="4619569" y="4804143"/>
            <a:ext cx="6096001" cy="707887"/>
          </a:xfrm>
          <a:prstGeom prst="roundRect">
            <a:avLst/>
          </a:prstGeom>
          <a:noFill/>
          <a:ln w="28575">
            <a:solidFill>
              <a:srgbClr val="000A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Arial" panose="020B0604020202020204" pitchFamily="34" charset="0"/>
              <a:buChar char="•"/>
            </a:pPr>
            <a:r>
              <a:rPr lang="es-CO" sz="1400" dirty="0">
                <a:solidFill>
                  <a:schemeClr val="tx1"/>
                </a:solidFill>
              </a:rPr>
              <a:t>Desinfección y fumigación para control de patógenos, plagas, roedores e insectos para evitar la contaminación</a:t>
            </a:r>
          </a:p>
        </p:txBody>
      </p:sp>
      <p:sp>
        <p:nvSpPr>
          <p:cNvPr id="54" name="Flecha: hacia abajo 53">
            <a:extLst>
              <a:ext uri="{FF2B5EF4-FFF2-40B4-BE49-F238E27FC236}">
                <a16:creationId xmlns:a16="http://schemas.microsoft.com/office/drawing/2014/main" id="{4785FDB0-A034-4795-BB48-B3F075BDE14D}"/>
              </a:ext>
            </a:extLst>
          </p:cNvPr>
          <p:cNvSpPr/>
          <p:nvPr/>
        </p:nvSpPr>
        <p:spPr>
          <a:xfrm rot="16200000">
            <a:off x="3932225" y="2088621"/>
            <a:ext cx="499896" cy="374484"/>
          </a:xfrm>
          <a:prstGeom prst="downArrow">
            <a:avLst/>
          </a:prstGeom>
          <a:solidFill>
            <a:srgbClr val="000A8B"/>
          </a:solidFill>
          <a:ln>
            <a:solidFill>
              <a:srgbClr val="000A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400"/>
          </a:p>
        </p:txBody>
      </p:sp>
      <p:sp>
        <p:nvSpPr>
          <p:cNvPr id="55" name="Flecha: hacia abajo 54">
            <a:extLst>
              <a:ext uri="{FF2B5EF4-FFF2-40B4-BE49-F238E27FC236}">
                <a16:creationId xmlns:a16="http://schemas.microsoft.com/office/drawing/2014/main" id="{282EDDC1-0F6E-4FC3-B05B-28E753014BB4}"/>
              </a:ext>
            </a:extLst>
          </p:cNvPr>
          <p:cNvSpPr/>
          <p:nvPr/>
        </p:nvSpPr>
        <p:spPr>
          <a:xfrm rot="16200000">
            <a:off x="3932222" y="2986394"/>
            <a:ext cx="499896" cy="374483"/>
          </a:xfrm>
          <a:prstGeom prst="downArrow">
            <a:avLst/>
          </a:prstGeom>
          <a:solidFill>
            <a:srgbClr val="000A8B"/>
          </a:solidFill>
          <a:ln>
            <a:solidFill>
              <a:srgbClr val="000A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400"/>
          </a:p>
        </p:txBody>
      </p:sp>
      <p:sp>
        <p:nvSpPr>
          <p:cNvPr id="56" name="Rectángulo 55">
            <a:extLst>
              <a:ext uri="{FF2B5EF4-FFF2-40B4-BE49-F238E27FC236}">
                <a16:creationId xmlns:a16="http://schemas.microsoft.com/office/drawing/2014/main" id="{C7AAF2CF-7845-4196-AEFF-218EDA53C94D}"/>
              </a:ext>
            </a:extLst>
          </p:cNvPr>
          <p:cNvSpPr/>
          <p:nvPr/>
        </p:nvSpPr>
        <p:spPr>
          <a:xfrm>
            <a:off x="5326708" y="5657325"/>
            <a:ext cx="6096000" cy="830997"/>
          </a:xfrm>
          <a:prstGeom prst="rect">
            <a:avLst/>
          </a:prstGeom>
        </p:spPr>
        <p:txBody>
          <a:bodyPr>
            <a:spAutoFit/>
          </a:bodyPr>
          <a:lstStyle/>
          <a:p>
            <a:pPr algn="ctr"/>
            <a:r>
              <a:rPr lang="es-CO" sz="2400" b="1" dirty="0">
                <a:solidFill>
                  <a:srgbClr val="000A8B"/>
                </a:solidFill>
                <a:latin typeface="Modern Love Caps" panose="04070805081001020A01" pitchFamily="82" charset="0"/>
              </a:rPr>
              <a:t>Mitigar, controlar y realizar el adecuado manejo de la pandemia del COVID-19</a:t>
            </a:r>
          </a:p>
        </p:txBody>
      </p:sp>
      <p:pic>
        <p:nvPicPr>
          <p:cNvPr id="31" name="Imagen 30" descr="Imagen que contiene alimentos&#10;&#10;Descripción generada automáticamente">
            <a:extLst>
              <a:ext uri="{FF2B5EF4-FFF2-40B4-BE49-F238E27FC236}">
                <a16:creationId xmlns:a16="http://schemas.microsoft.com/office/drawing/2014/main" id="{F787BF61-E0D6-435B-8B09-EA992FC18D1C}"/>
              </a:ext>
            </a:extLst>
          </p:cNvPr>
          <p:cNvPicPr>
            <a:picLocks noChangeAspect="1"/>
          </p:cNvPicPr>
          <p:nvPr/>
        </p:nvPicPr>
        <p:blipFill rotWithShape="1">
          <a:blip r:embed="rId5">
            <a:extLst>
              <a:ext uri="{28A0092B-C50C-407E-A947-70E740481C1C}">
                <a14:useLocalDpi xmlns:a14="http://schemas.microsoft.com/office/drawing/2010/main" val="0"/>
              </a:ext>
            </a:extLst>
          </a:blip>
          <a:srcRect b="32714"/>
          <a:stretch/>
        </p:blipFill>
        <p:spPr>
          <a:xfrm>
            <a:off x="2367231" y="-442175"/>
            <a:ext cx="4511218" cy="1707416"/>
          </a:xfrm>
          <a:prstGeom prst="rect">
            <a:avLst/>
          </a:prstGeom>
        </p:spPr>
      </p:pic>
      <p:pic>
        <p:nvPicPr>
          <p:cNvPr id="3" name="Imagen 2" descr="Imagen que contiene dibujo, luz, señal&#10;&#10;Descripción generada automáticamente">
            <a:extLst>
              <a:ext uri="{FF2B5EF4-FFF2-40B4-BE49-F238E27FC236}">
                <a16:creationId xmlns:a16="http://schemas.microsoft.com/office/drawing/2014/main" id="{7014BD77-A750-4A24-90D3-13A0323DBD8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687957" y="2770834"/>
            <a:ext cx="834734" cy="834734"/>
          </a:xfrm>
          <a:prstGeom prst="rect">
            <a:avLst/>
          </a:prstGeom>
        </p:spPr>
      </p:pic>
      <p:pic>
        <p:nvPicPr>
          <p:cNvPr id="5" name="Imagen 4" descr="Imagen que contiene alimentos, dibujo&#10;&#10;Descripción generada automáticamente">
            <a:extLst>
              <a:ext uri="{FF2B5EF4-FFF2-40B4-BE49-F238E27FC236}">
                <a16:creationId xmlns:a16="http://schemas.microsoft.com/office/drawing/2014/main" id="{4193F6C4-211F-43C0-A2C7-99ADFC81F24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803575" y="3726199"/>
            <a:ext cx="603498" cy="603498"/>
          </a:xfrm>
          <a:prstGeom prst="rect">
            <a:avLst/>
          </a:prstGeom>
        </p:spPr>
      </p:pic>
      <p:pic>
        <p:nvPicPr>
          <p:cNvPr id="7" name="Imagen 6" descr="Imagen que contiene firmar, luz, señal, tráfico&#10;&#10;Descripción generada automáticamente">
            <a:extLst>
              <a:ext uri="{FF2B5EF4-FFF2-40B4-BE49-F238E27FC236}">
                <a16:creationId xmlns:a16="http://schemas.microsoft.com/office/drawing/2014/main" id="{633E8DBB-0178-43C8-8345-AB65E745188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715570" y="1812454"/>
            <a:ext cx="762144" cy="762144"/>
          </a:xfrm>
          <a:prstGeom prst="rect">
            <a:avLst/>
          </a:prstGeom>
        </p:spPr>
      </p:pic>
      <p:pic>
        <p:nvPicPr>
          <p:cNvPr id="11" name="Imagen 10" descr="Imagen que contiene alimentos, dibujo, luz, plato&#10;&#10;Descripción generada automáticamente">
            <a:extLst>
              <a:ext uri="{FF2B5EF4-FFF2-40B4-BE49-F238E27FC236}">
                <a16:creationId xmlns:a16="http://schemas.microsoft.com/office/drawing/2014/main" id="{6583EBD7-6679-4631-A0FA-B8919212016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787638" y="4632480"/>
            <a:ext cx="735053" cy="735053"/>
          </a:xfrm>
          <a:prstGeom prst="rect">
            <a:avLst/>
          </a:prstGeom>
        </p:spPr>
      </p:pic>
      <p:sp>
        <p:nvSpPr>
          <p:cNvPr id="29" name="Rectángulo 28">
            <a:extLst>
              <a:ext uri="{FF2B5EF4-FFF2-40B4-BE49-F238E27FC236}">
                <a16:creationId xmlns:a16="http://schemas.microsoft.com/office/drawing/2014/main" id="{86DADB45-4CDF-4F37-BBAD-B7261A2E0530}"/>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30" name="CuadroTexto 29">
            <a:extLst>
              <a:ext uri="{FF2B5EF4-FFF2-40B4-BE49-F238E27FC236}">
                <a16:creationId xmlns:a16="http://schemas.microsoft.com/office/drawing/2014/main" id="{BEBC149D-ED24-4959-8F1D-E2F59B875493}"/>
              </a:ext>
            </a:extLst>
          </p:cNvPr>
          <p:cNvSpPr txBox="1"/>
          <p:nvPr/>
        </p:nvSpPr>
        <p:spPr>
          <a:xfrm>
            <a:off x="6178125" y="6550223"/>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Talento Humano</a:t>
            </a:r>
          </a:p>
        </p:txBody>
      </p:sp>
    </p:spTree>
    <p:extLst>
      <p:ext uri="{BB962C8B-B14F-4D97-AF65-F5344CB8AC3E}">
        <p14:creationId xmlns:p14="http://schemas.microsoft.com/office/powerpoint/2010/main" val="203980509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a 4">
            <a:extLst>
              <a:ext uri="{FF2B5EF4-FFF2-40B4-BE49-F238E27FC236}">
                <a16:creationId xmlns:a16="http://schemas.microsoft.com/office/drawing/2014/main" id="{8C827C6D-6DB9-4419-B7BB-A545CA9A1CE7}"/>
              </a:ext>
            </a:extLst>
          </p:cNvPr>
          <p:cNvGraphicFramePr/>
          <p:nvPr/>
        </p:nvGraphicFramePr>
        <p:xfrm>
          <a:off x="908381" y="418529"/>
          <a:ext cx="4205774" cy="70449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8" name="Rectángulo: esquinas redondeadas 17">
            <a:extLst>
              <a:ext uri="{FF2B5EF4-FFF2-40B4-BE49-F238E27FC236}">
                <a16:creationId xmlns:a16="http://schemas.microsoft.com/office/drawing/2014/main" id="{B685089E-79EE-4B1A-8144-B56D89750E27}"/>
              </a:ext>
            </a:extLst>
          </p:cNvPr>
          <p:cNvSpPr/>
          <p:nvPr/>
        </p:nvSpPr>
        <p:spPr>
          <a:xfrm>
            <a:off x="5520433" y="1536843"/>
            <a:ext cx="5788331" cy="1331067"/>
          </a:xfrm>
          <a:prstGeom prst="roundRect">
            <a:avLst/>
          </a:prstGeom>
          <a:noFill/>
          <a:ln w="28575">
            <a:solidFill>
              <a:srgbClr val="000A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s-CO" sz="1600" dirty="0">
                <a:solidFill>
                  <a:schemeClr val="tx1"/>
                </a:solidFill>
              </a:rPr>
              <a:t>Acciones administrativas (instructivos, formatos, inspecciones</a:t>
            </a:r>
          </a:p>
          <a:p>
            <a:pPr marL="285750" indent="-285750">
              <a:buFont typeface="Arial" panose="020B0604020202020204" pitchFamily="34" charset="0"/>
              <a:buChar char="•"/>
            </a:pPr>
            <a:r>
              <a:rPr lang="es-CO" sz="1600" dirty="0">
                <a:solidFill>
                  <a:schemeClr val="tx1"/>
                </a:solidFill>
              </a:rPr>
              <a:t>Control de temperatura</a:t>
            </a:r>
          </a:p>
          <a:p>
            <a:pPr marL="285750" indent="-285750" algn="just">
              <a:buFont typeface="Arial" panose="020B0604020202020204" pitchFamily="34" charset="0"/>
              <a:buChar char="•"/>
            </a:pPr>
            <a:r>
              <a:rPr lang="es-CO" sz="1600" dirty="0">
                <a:solidFill>
                  <a:schemeClr val="tx1"/>
                </a:solidFill>
              </a:rPr>
              <a:t>Caracterización y reporte de condiciones de</a:t>
            </a:r>
          </a:p>
          <a:p>
            <a:pPr algn="just"/>
            <a:r>
              <a:rPr lang="es-CO" sz="1600" dirty="0">
                <a:solidFill>
                  <a:schemeClr val="tx1"/>
                </a:solidFill>
              </a:rPr>
              <a:t>       salud y seguimientos  </a:t>
            </a:r>
          </a:p>
        </p:txBody>
      </p:sp>
      <p:sp>
        <p:nvSpPr>
          <p:cNvPr id="20" name="Rectángulo: esquinas redondeadas 19">
            <a:extLst>
              <a:ext uri="{FF2B5EF4-FFF2-40B4-BE49-F238E27FC236}">
                <a16:creationId xmlns:a16="http://schemas.microsoft.com/office/drawing/2014/main" id="{B42CACB8-6325-4143-9F63-55E88264B4FB}"/>
              </a:ext>
            </a:extLst>
          </p:cNvPr>
          <p:cNvSpPr/>
          <p:nvPr/>
        </p:nvSpPr>
        <p:spPr>
          <a:xfrm>
            <a:off x="5558538" y="3067650"/>
            <a:ext cx="5788331" cy="1291053"/>
          </a:xfrm>
          <a:prstGeom prst="roundRect">
            <a:avLst/>
          </a:prstGeom>
          <a:noFill/>
          <a:ln w="28575">
            <a:solidFill>
              <a:srgbClr val="000A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s-CO" sz="1600" dirty="0">
                <a:solidFill>
                  <a:schemeClr val="tx1"/>
                </a:solidFill>
              </a:rPr>
              <a:t>Acciones antes y después de la jornada laboral </a:t>
            </a:r>
          </a:p>
          <a:p>
            <a:pPr marL="285750" indent="-285750">
              <a:buFont typeface="Arial" panose="020B0604020202020204" pitchFamily="34" charset="0"/>
              <a:buChar char="•"/>
            </a:pPr>
            <a:r>
              <a:rPr lang="es-CO" sz="1600" dirty="0">
                <a:solidFill>
                  <a:schemeClr val="tx1"/>
                </a:solidFill>
              </a:rPr>
              <a:t>Definición de protocolos de interacción con proveedores, clientes y personal externo</a:t>
            </a:r>
          </a:p>
        </p:txBody>
      </p:sp>
      <p:sp>
        <p:nvSpPr>
          <p:cNvPr id="21" name="Rectángulo: esquinas redondeadas 20">
            <a:extLst>
              <a:ext uri="{FF2B5EF4-FFF2-40B4-BE49-F238E27FC236}">
                <a16:creationId xmlns:a16="http://schemas.microsoft.com/office/drawing/2014/main" id="{3CB0D245-A2F2-4D46-9DAA-67CF01D10EF7}"/>
              </a:ext>
            </a:extLst>
          </p:cNvPr>
          <p:cNvSpPr/>
          <p:nvPr/>
        </p:nvSpPr>
        <p:spPr>
          <a:xfrm>
            <a:off x="5558351" y="4591179"/>
            <a:ext cx="5788331" cy="1331067"/>
          </a:xfrm>
          <a:prstGeom prst="roundRect">
            <a:avLst/>
          </a:prstGeom>
          <a:noFill/>
          <a:ln w="28575">
            <a:solidFill>
              <a:srgbClr val="000A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s-CO" sz="1600" dirty="0">
                <a:solidFill>
                  <a:schemeClr val="tx1"/>
                </a:solidFill>
              </a:rPr>
              <a:t>Socialización del Plan </a:t>
            </a:r>
          </a:p>
          <a:p>
            <a:pPr marL="285750" indent="-285750">
              <a:buFont typeface="Arial" panose="020B0604020202020204" pitchFamily="34" charset="0"/>
              <a:buChar char="•"/>
            </a:pPr>
            <a:r>
              <a:rPr lang="es-CO" sz="1600" dirty="0">
                <a:solidFill>
                  <a:schemeClr val="tx1"/>
                </a:solidFill>
              </a:rPr>
              <a:t>Capacitaciones sanitarias y ambientales para la prevención del COVID-19</a:t>
            </a:r>
          </a:p>
          <a:p>
            <a:pPr marL="285750" indent="-285750">
              <a:buFont typeface="Arial" panose="020B0604020202020204" pitchFamily="34" charset="0"/>
              <a:buChar char="•"/>
            </a:pPr>
            <a:r>
              <a:rPr lang="es-CO" sz="1600" dirty="0">
                <a:solidFill>
                  <a:schemeClr val="tx1"/>
                </a:solidFill>
              </a:rPr>
              <a:t>Definición de estrategias de comunicación para los colaboradores </a:t>
            </a:r>
          </a:p>
        </p:txBody>
      </p:sp>
      <p:sp>
        <p:nvSpPr>
          <p:cNvPr id="24" name="Flecha: hacia abajo 23">
            <a:extLst>
              <a:ext uri="{FF2B5EF4-FFF2-40B4-BE49-F238E27FC236}">
                <a16:creationId xmlns:a16="http://schemas.microsoft.com/office/drawing/2014/main" id="{1F3C2952-48E6-4B0D-A4A2-8B644912E23E}"/>
              </a:ext>
            </a:extLst>
          </p:cNvPr>
          <p:cNvSpPr/>
          <p:nvPr/>
        </p:nvSpPr>
        <p:spPr>
          <a:xfrm rot="16200000">
            <a:off x="4561592" y="2442415"/>
            <a:ext cx="503582" cy="374490"/>
          </a:xfrm>
          <a:prstGeom prst="downArrow">
            <a:avLst/>
          </a:prstGeom>
          <a:solidFill>
            <a:srgbClr val="000A8B"/>
          </a:solidFill>
          <a:ln>
            <a:solidFill>
              <a:srgbClr val="000A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200" dirty="0"/>
          </a:p>
        </p:txBody>
      </p:sp>
      <p:sp>
        <p:nvSpPr>
          <p:cNvPr id="25" name="Flecha: hacia abajo 24">
            <a:extLst>
              <a:ext uri="{FF2B5EF4-FFF2-40B4-BE49-F238E27FC236}">
                <a16:creationId xmlns:a16="http://schemas.microsoft.com/office/drawing/2014/main" id="{6CD7F85D-3FA3-4E66-9D62-D5824BC453BC}"/>
              </a:ext>
            </a:extLst>
          </p:cNvPr>
          <p:cNvSpPr/>
          <p:nvPr/>
        </p:nvSpPr>
        <p:spPr>
          <a:xfrm rot="16200000">
            <a:off x="4569403" y="3757744"/>
            <a:ext cx="503582" cy="374495"/>
          </a:xfrm>
          <a:prstGeom prst="downArrow">
            <a:avLst/>
          </a:prstGeom>
          <a:solidFill>
            <a:srgbClr val="000A8B"/>
          </a:solidFill>
          <a:ln>
            <a:solidFill>
              <a:srgbClr val="000A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200" dirty="0"/>
          </a:p>
        </p:txBody>
      </p:sp>
      <p:sp>
        <p:nvSpPr>
          <p:cNvPr id="26" name="Flecha: hacia abajo 25">
            <a:extLst>
              <a:ext uri="{FF2B5EF4-FFF2-40B4-BE49-F238E27FC236}">
                <a16:creationId xmlns:a16="http://schemas.microsoft.com/office/drawing/2014/main" id="{702CE31D-15DA-4BFB-86FF-C62A546386A4}"/>
              </a:ext>
            </a:extLst>
          </p:cNvPr>
          <p:cNvSpPr/>
          <p:nvPr/>
        </p:nvSpPr>
        <p:spPr>
          <a:xfrm rot="16200000">
            <a:off x="4556146" y="5058068"/>
            <a:ext cx="503582" cy="374491"/>
          </a:xfrm>
          <a:prstGeom prst="downArrow">
            <a:avLst/>
          </a:prstGeom>
          <a:solidFill>
            <a:srgbClr val="000A8B"/>
          </a:solidFill>
          <a:ln>
            <a:solidFill>
              <a:srgbClr val="000A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200" dirty="0"/>
          </a:p>
        </p:txBody>
      </p:sp>
      <p:pic>
        <p:nvPicPr>
          <p:cNvPr id="38" name="Gráfico 37" descr="Reseña de cliente RTL">
            <a:extLst>
              <a:ext uri="{FF2B5EF4-FFF2-40B4-BE49-F238E27FC236}">
                <a16:creationId xmlns:a16="http://schemas.microsoft.com/office/drawing/2014/main" id="{A282E09C-B6B9-4FFB-B85F-2E94C25FADD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610943" y="5152468"/>
            <a:ext cx="689274" cy="689274"/>
          </a:xfrm>
          <a:prstGeom prst="rect">
            <a:avLst/>
          </a:prstGeom>
        </p:spPr>
      </p:pic>
      <p:pic>
        <p:nvPicPr>
          <p:cNvPr id="42" name="Gráfico 41" descr="Lista de comprobación">
            <a:extLst>
              <a:ext uri="{FF2B5EF4-FFF2-40B4-BE49-F238E27FC236}">
                <a16:creationId xmlns:a16="http://schemas.microsoft.com/office/drawing/2014/main" id="{AD3B3526-8256-49BA-AC85-E4569F83EA73}"/>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605392" y="3099799"/>
            <a:ext cx="741290" cy="807157"/>
          </a:xfrm>
          <a:prstGeom prst="rect">
            <a:avLst/>
          </a:prstGeom>
        </p:spPr>
      </p:pic>
      <p:pic>
        <p:nvPicPr>
          <p:cNvPr id="50" name="Gráfico 49" descr="Corazón con pulso">
            <a:extLst>
              <a:ext uri="{FF2B5EF4-FFF2-40B4-BE49-F238E27FC236}">
                <a16:creationId xmlns:a16="http://schemas.microsoft.com/office/drawing/2014/main" id="{7242D335-9E05-4D4C-B262-CB3F25B7921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0413912" y="1949087"/>
            <a:ext cx="950972" cy="950972"/>
          </a:xfrm>
          <a:prstGeom prst="rect">
            <a:avLst/>
          </a:prstGeom>
        </p:spPr>
      </p:pic>
      <p:pic>
        <p:nvPicPr>
          <p:cNvPr id="27" name="Imagen 26">
            <a:extLst>
              <a:ext uri="{FF2B5EF4-FFF2-40B4-BE49-F238E27FC236}">
                <a16:creationId xmlns:a16="http://schemas.microsoft.com/office/drawing/2014/main" id="{3D81CB92-DD28-4DBC-AAEF-5571F384C21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999123" y="38417"/>
            <a:ext cx="4150360" cy="713105"/>
          </a:xfrm>
          <a:prstGeom prst="rect">
            <a:avLst/>
          </a:prstGeom>
        </p:spPr>
      </p:pic>
      <p:pic>
        <p:nvPicPr>
          <p:cNvPr id="28" name="Imagen 27">
            <a:extLst>
              <a:ext uri="{FF2B5EF4-FFF2-40B4-BE49-F238E27FC236}">
                <a16:creationId xmlns:a16="http://schemas.microsoft.com/office/drawing/2014/main" id="{51C1EBB8-9267-4673-954B-844B507B9A33}"/>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1401" y="-3411"/>
            <a:ext cx="1715135" cy="822464"/>
          </a:xfrm>
          <a:prstGeom prst="rect">
            <a:avLst/>
          </a:prstGeom>
        </p:spPr>
      </p:pic>
      <p:cxnSp>
        <p:nvCxnSpPr>
          <p:cNvPr id="30" name="Conector recto de flecha 29">
            <a:extLst>
              <a:ext uri="{FF2B5EF4-FFF2-40B4-BE49-F238E27FC236}">
                <a16:creationId xmlns:a16="http://schemas.microsoft.com/office/drawing/2014/main" id="{D84A3972-06F1-4819-953E-659521EC7002}"/>
              </a:ext>
            </a:extLst>
          </p:cNvPr>
          <p:cNvCxnSpPr>
            <a:cxnSpLocks/>
          </p:cNvCxnSpPr>
          <p:nvPr/>
        </p:nvCxnSpPr>
        <p:spPr>
          <a:xfrm>
            <a:off x="413857" y="1150231"/>
            <a:ext cx="11364286" cy="490"/>
          </a:xfrm>
          <a:prstGeom prst="straightConnector1">
            <a:avLst/>
          </a:prstGeom>
          <a:ln>
            <a:solidFill>
              <a:srgbClr val="000A8B"/>
            </a:solidFill>
            <a:tailEnd type="triangle"/>
          </a:ln>
        </p:spPr>
        <p:style>
          <a:lnRef idx="3">
            <a:schemeClr val="accent5"/>
          </a:lnRef>
          <a:fillRef idx="0">
            <a:schemeClr val="accent5"/>
          </a:fillRef>
          <a:effectRef idx="2">
            <a:schemeClr val="accent5"/>
          </a:effectRef>
          <a:fontRef idx="minor">
            <a:schemeClr val="tx1"/>
          </a:fontRef>
        </p:style>
      </p:cxnSp>
      <p:sp>
        <p:nvSpPr>
          <p:cNvPr id="3" name="Rectángulo 2">
            <a:extLst>
              <a:ext uri="{FF2B5EF4-FFF2-40B4-BE49-F238E27FC236}">
                <a16:creationId xmlns:a16="http://schemas.microsoft.com/office/drawing/2014/main" id="{B5921D1D-3379-41B7-9ECD-AB71182DAB7B}"/>
              </a:ext>
            </a:extLst>
          </p:cNvPr>
          <p:cNvSpPr/>
          <p:nvPr/>
        </p:nvSpPr>
        <p:spPr>
          <a:xfrm>
            <a:off x="303912" y="1337097"/>
            <a:ext cx="4330032" cy="707886"/>
          </a:xfrm>
          <a:prstGeom prst="rect">
            <a:avLst/>
          </a:prstGeom>
        </p:spPr>
        <p:txBody>
          <a:bodyPr wrap="none">
            <a:spAutoFit/>
          </a:bodyPr>
          <a:lstStyle/>
          <a:p>
            <a:pPr algn="ctr"/>
            <a:r>
              <a:rPr lang="es-CO" sz="2400" b="1" dirty="0">
                <a:solidFill>
                  <a:srgbClr val="000A8B"/>
                </a:solidFill>
                <a:latin typeface="Modern Love Caps" panose="04070805081001020A01" pitchFamily="82" charset="0"/>
              </a:rPr>
              <a:t>Protocolo general de Bioseguridad</a:t>
            </a:r>
          </a:p>
          <a:p>
            <a:r>
              <a:rPr lang="es-CO" sz="1600" dirty="0">
                <a:solidFill>
                  <a:srgbClr val="000A8B"/>
                </a:solidFill>
                <a:latin typeface="Arial Narrow" panose="020B0606020202030204" pitchFamily="34" charset="0"/>
              </a:rPr>
              <a:t>(Resolución 666 de 2020)</a:t>
            </a:r>
            <a:r>
              <a:rPr lang="es-CO" sz="1600" dirty="0">
                <a:solidFill>
                  <a:srgbClr val="000A8B"/>
                </a:solidFill>
              </a:rPr>
              <a:t> </a:t>
            </a:r>
          </a:p>
        </p:txBody>
      </p:sp>
      <p:sp>
        <p:nvSpPr>
          <p:cNvPr id="31" name="Rectángulo 30">
            <a:extLst>
              <a:ext uri="{FF2B5EF4-FFF2-40B4-BE49-F238E27FC236}">
                <a16:creationId xmlns:a16="http://schemas.microsoft.com/office/drawing/2014/main" id="{448A4050-06A3-4393-8E1E-BC855AFD1767}"/>
              </a:ext>
            </a:extLst>
          </p:cNvPr>
          <p:cNvSpPr/>
          <p:nvPr/>
        </p:nvSpPr>
        <p:spPr>
          <a:xfrm>
            <a:off x="5366598" y="6053794"/>
            <a:ext cx="6096000" cy="707886"/>
          </a:xfrm>
          <a:prstGeom prst="rect">
            <a:avLst/>
          </a:prstGeom>
        </p:spPr>
        <p:txBody>
          <a:bodyPr>
            <a:spAutoFit/>
          </a:bodyPr>
          <a:lstStyle/>
          <a:p>
            <a:pPr algn="ctr"/>
            <a:r>
              <a:rPr lang="es-CO" sz="2000" b="1" dirty="0">
                <a:solidFill>
                  <a:srgbClr val="000A8B"/>
                </a:solidFill>
                <a:latin typeface="Modern Love Caps" panose="04070805081001020A01" pitchFamily="82" charset="0"/>
              </a:rPr>
              <a:t>Mitigar, controlar y realizar el adecuado manejo de la pandemia del COVID-19</a:t>
            </a:r>
          </a:p>
        </p:txBody>
      </p:sp>
      <p:pic>
        <p:nvPicPr>
          <p:cNvPr id="22" name="Imagen 21" descr="Imagen que contiene alimentos&#10;&#10;Descripción generada automáticamente">
            <a:extLst>
              <a:ext uri="{FF2B5EF4-FFF2-40B4-BE49-F238E27FC236}">
                <a16:creationId xmlns:a16="http://schemas.microsoft.com/office/drawing/2014/main" id="{744DBAFE-D211-4E75-8366-58E45CA73E27}"/>
              </a:ext>
            </a:extLst>
          </p:cNvPr>
          <p:cNvPicPr>
            <a:picLocks noChangeAspect="1"/>
          </p:cNvPicPr>
          <p:nvPr/>
        </p:nvPicPr>
        <p:blipFill rotWithShape="1">
          <a:blip r:embed="rId15">
            <a:extLst>
              <a:ext uri="{28A0092B-C50C-407E-A947-70E740481C1C}">
                <a14:useLocalDpi xmlns:a14="http://schemas.microsoft.com/office/drawing/2010/main" val="0"/>
              </a:ext>
            </a:extLst>
          </a:blip>
          <a:srcRect b="32714"/>
          <a:stretch/>
        </p:blipFill>
        <p:spPr>
          <a:xfrm>
            <a:off x="2367231" y="-442175"/>
            <a:ext cx="4511218" cy="1707416"/>
          </a:xfrm>
          <a:prstGeom prst="rect">
            <a:avLst/>
          </a:prstGeom>
        </p:spPr>
      </p:pic>
    </p:spTree>
    <p:extLst>
      <p:ext uri="{BB962C8B-B14F-4D97-AF65-F5344CB8AC3E}">
        <p14:creationId xmlns:p14="http://schemas.microsoft.com/office/powerpoint/2010/main" val="300889246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2" name="Diagrama 41">
            <a:extLst>
              <a:ext uri="{FF2B5EF4-FFF2-40B4-BE49-F238E27FC236}">
                <a16:creationId xmlns:a16="http://schemas.microsoft.com/office/drawing/2014/main" id="{778DA8CE-85FE-4657-992B-647213234E4D}"/>
              </a:ext>
            </a:extLst>
          </p:cNvPr>
          <p:cNvGraphicFramePr/>
          <p:nvPr/>
        </p:nvGraphicFramePr>
        <p:xfrm>
          <a:off x="919526" y="4859958"/>
          <a:ext cx="10003155" cy="12988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15" name="Conector recto de flecha 14">
            <a:extLst>
              <a:ext uri="{FF2B5EF4-FFF2-40B4-BE49-F238E27FC236}">
                <a16:creationId xmlns:a16="http://schemas.microsoft.com/office/drawing/2014/main" id="{CE67498E-9F30-4534-A462-A69D84C5A668}"/>
              </a:ext>
            </a:extLst>
          </p:cNvPr>
          <p:cNvCxnSpPr>
            <a:cxnSpLocks/>
          </p:cNvCxnSpPr>
          <p:nvPr/>
        </p:nvCxnSpPr>
        <p:spPr>
          <a:xfrm>
            <a:off x="304800" y="1267617"/>
            <a:ext cx="11364286" cy="490"/>
          </a:xfrm>
          <a:prstGeom prst="straightConnector1">
            <a:avLst/>
          </a:prstGeom>
          <a:ln>
            <a:solidFill>
              <a:srgbClr val="000A8B"/>
            </a:solidFill>
            <a:tailEnd type="triangle"/>
          </a:ln>
        </p:spPr>
        <p:style>
          <a:lnRef idx="3">
            <a:schemeClr val="accent5"/>
          </a:lnRef>
          <a:fillRef idx="0">
            <a:schemeClr val="accent5"/>
          </a:fillRef>
          <a:effectRef idx="2">
            <a:schemeClr val="accent5"/>
          </a:effectRef>
          <a:fontRef idx="minor">
            <a:schemeClr val="tx1"/>
          </a:fontRef>
        </p:style>
      </p:cxnSp>
      <p:pic>
        <p:nvPicPr>
          <p:cNvPr id="16" name="Imagen 15">
            <a:extLst>
              <a:ext uri="{FF2B5EF4-FFF2-40B4-BE49-F238E27FC236}">
                <a16:creationId xmlns:a16="http://schemas.microsoft.com/office/drawing/2014/main" id="{2770CE94-32E5-453D-9608-C1BAF69CACA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17" name="Imagen 16">
            <a:extLst>
              <a:ext uri="{FF2B5EF4-FFF2-40B4-BE49-F238E27FC236}">
                <a16:creationId xmlns:a16="http://schemas.microsoft.com/office/drawing/2014/main" id="{8BCC30CD-E6F2-4006-AEAA-E5D3E7BB08A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959" y="48237"/>
            <a:ext cx="1715135" cy="822464"/>
          </a:xfrm>
          <a:prstGeom prst="rect">
            <a:avLst/>
          </a:prstGeom>
        </p:spPr>
      </p:pic>
      <p:graphicFrame>
        <p:nvGraphicFramePr>
          <p:cNvPr id="2" name="Diagrama 1">
            <a:extLst>
              <a:ext uri="{FF2B5EF4-FFF2-40B4-BE49-F238E27FC236}">
                <a16:creationId xmlns:a16="http://schemas.microsoft.com/office/drawing/2014/main" id="{8C2DF598-45EF-4A0F-A119-C99F72335FBC}"/>
              </a:ext>
            </a:extLst>
          </p:cNvPr>
          <p:cNvGraphicFramePr/>
          <p:nvPr/>
        </p:nvGraphicFramePr>
        <p:xfrm>
          <a:off x="304800" y="2038194"/>
          <a:ext cx="10800386" cy="4179241"/>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11" name="Rectángulo 10">
            <a:extLst>
              <a:ext uri="{FF2B5EF4-FFF2-40B4-BE49-F238E27FC236}">
                <a16:creationId xmlns:a16="http://schemas.microsoft.com/office/drawing/2014/main" id="{F1F1253A-7BC1-4A44-8D59-EC7E938B2490}"/>
              </a:ext>
            </a:extLst>
          </p:cNvPr>
          <p:cNvSpPr/>
          <p:nvPr/>
        </p:nvSpPr>
        <p:spPr>
          <a:xfrm>
            <a:off x="919526" y="1453419"/>
            <a:ext cx="4339650" cy="584775"/>
          </a:xfrm>
          <a:prstGeom prst="rect">
            <a:avLst/>
          </a:prstGeom>
        </p:spPr>
        <p:txBody>
          <a:bodyPr wrap="none">
            <a:spAutoFit/>
          </a:bodyPr>
          <a:lstStyle/>
          <a:p>
            <a:pPr algn="ctr"/>
            <a:r>
              <a:rPr lang="es-CO" sz="3200" dirty="0">
                <a:solidFill>
                  <a:srgbClr val="000A8B"/>
                </a:solidFill>
                <a:latin typeface="Modern Love Caps" panose="04070805081001020A01" pitchFamily="82" charset="0"/>
              </a:rPr>
              <a:t>Mecanismos de evaluación</a:t>
            </a:r>
          </a:p>
        </p:txBody>
      </p:sp>
      <p:pic>
        <p:nvPicPr>
          <p:cNvPr id="13" name="Imagen 12" descr="Imagen que contiene alimentos&#10;&#10;Descripción generada automáticamente">
            <a:extLst>
              <a:ext uri="{FF2B5EF4-FFF2-40B4-BE49-F238E27FC236}">
                <a16:creationId xmlns:a16="http://schemas.microsoft.com/office/drawing/2014/main" id="{3F605CD8-DC5B-43A4-AAF6-E41DEEC8C11B}"/>
              </a:ext>
            </a:extLst>
          </p:cNvPr>
          <p:cNvPicPr>
            <a:picLocks noChangeAspect="1"/>
          </p:cNvPicPr>
          <p:nvPr/>
        </p:nvPicPr>
        <p:blipFill rotWithShape="1">
          <a:blip r:embed="rId15">
            <a:extLst>
              <a:ext uri="{28A0092B-C50C-407E-A947-70E740481C1C}">
                <a14:useLocalDpi xmlns:a14="http://schemas.microsoft.com/office/drawing/2010/main" val="0"/>
              </a:ext>
            </a:extLst>
          </a:blip>
          <a:srcRect b="32714"/>
          <a:stretch/>
        </p:blipFill>
        <p:spPr>
          <a:xfrm>
            <a:off x="2367231" y="-442175"/>
            <a:ext cx="4511218" cy="1707416"/>
          </a:xfrm>
          <a:prstGeom prst="rect">
            <a:avLst/>
          </a:prstGeom>
        </p:spPr>
      </p:pic>
      <p:pic>
        <p:nvPicPr>
          <p:cNvPr id="3076" name="Picture 4" descr="Evaluacion png 5 » PNG Image">
            <a:extLst>
              <a:ext uri="{FF2B5EF4-FFF2-40B4-BE49-F238E27FC236}">
                <a16:creationId xmlns:a16="http://schemas.microsoft.com/office/drawing/2014/main" id="{84CA458D-3799-4607-BCDC-159442498BC7}"/>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1959" y="4963252"/>
            <a:ext cx="2162510" cy="1577248"/>
          </a:xfrm>
          <a:prstGeom prst="rect">
            <a:avLst/>
          </a:prstGeom>
          <a:noFill/>
          <a:extLst>
            <a:ext uri="{909E8E84-426E-40DD-AFC4-6F175D3DCCD1}">
              <a14:hiddenFill xmlns:a14="http://schemas.microsoft.com/office/drawing/2010/main">
                <a:solidFill>
                  <a:srgbClr val="FFFFFF"/>
                </a:solidFill>
              </a14:hiddenFill>
            </a:ext>
          </a:extLst>
        </p:spPr>
      </p:pic>
      <p:sp>
        <p:nvSpPr>
          <p:cNvPr id="12" name="Rectángulo 11">
            <a:extLst>
              <a:ext uri="{FF2B5EF4-FFF2-40B4-BE49-F238E27FC236}">
                <a16:creationId xmlns:a16="http://schemas.microsoft.com/office/drawing/2014/main" id="{DBAEC418-FBF0-41A6-88F0-A2E7B3E8895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4" name="CuadroTexto 13">
            <a:extLst>
              <a:ext uri="{FF2B5EF4-FFF2-40B4-BE49-F238E27FC236}">
                <a16:creationId xmlns:a16="http://schemas.microsoft.com/office/drawing/2014/main" id="{CFADAF8D-8315-48F5-9A12-2FEDD1CC2AF7}"/>
              </a:ext>
            </a:extLst>
          </p:cNvPr>
          <p:cNvSpPr txBox="1"/>
          <p:nvPr/>
        </p:nvSpPr>
        <p:spPr>
          <a:xfrm>
            <a:off x="6178125" y="6550223"/>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Talento Humano</a:t>
            </a:r>
          </a:p>
        </p:txBody>
      </p:sp>
    </p:spTree>
    <p:extLst>
      <p:ext uri="{BB962C8B-B14F-4D97-AF65-F5344CB8AC3E}">
        <p14:creationId xmlns:p14="http://schemas.microsoft.com/office/powerpoint/2010/main" val="379829072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2" name="Diagrama 41">
            <a:extLst>
              <a:ext uri="{FF2B5EF4-FFF2-40B4-BE49-F238E27FC236}">
                <a16:creationId xmlns:a16="http://schemas.microsoft.com/office/drawing/2014/main" id="{778DA8CE-85FE-4657-992B-647213234E4D}"/>
              </a:ext>
            </a:extLst>
          </p:cNvPr>
          <p:cNvGraphicFramePr/>
          <p:nvPr/>
        </p:nvGraphicFramePr>
        <p:xfrm>
          <a:off x="919526" y="4859958"/>
          <a:ext cx="10003155" cy="12988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15" name="Conector recto de flecha 14">
            <a:extLst>
              <a:ext uri="{FF2B5EF4-FFF2-40B4-BE49-F238E27FC236}">
                <a16:creationId xmlns:a16="http://schemas.microsoft.com/office/drawing/2014/main" id="{CE67498E-9F30-4534-A462-A69D84C5A668}"/>
              </a:ext>
            </a:extLst>
          </p:cNvPr>
          <p:cNvCxnSpPr>
            <a:cxnSpLocks/>
          </p:cNvCxnSpPr>
          <p:nvPr/>
        </p:nvCxnSpPr>
        <p:spPr>
          <a:xfrm>
            <a:off x="304800" y="1267617"/>
            <a:ext cx="11364286" cy="490"/>
          </a:xfrm>
          <a:prstGeom prst="straightConnector1">
            <a:avLst/>
          </a:prstGeom>
          <a:ln>
            <a:solidFill>
              <a:srgbClr val="000A8B"/>
            </a:solidFill>
            <a:tailEnd type="triangle"/>
          </a:ln>
        </p:spPr>
        <p:style>
          <a:lnRef idx="3">
            <a:schemeClr val="accent5"/>
          </a:lnRef>
          <a:fillRef idx="0">
            <a:schemeClr val="accent5"/>
          </a:fillRef>
          <a:effectRef idx="2">
            <a:schemeClr val="accent5"/>
          </a:effectRef>
          <a:fontRef idx="minor">
            <a:schemeClr val="tx1"/>
          </a:fontRef>
        </p:style>
      </p:cxnSp>
      <p:pic>
        <p:nvPicPr>
          <p:cNvPr id="16" name="Imagen 15">
            <a:extLst>
              <a:ext uri="{FF2B5EF4-FFF2-40B4-BE49-F238E27FC236}">
                <a16:creationId xmlns:a16="http://schemas.microsoft.com/office/drawing/2014/main" id="{2770CE94-32E5-453D-9608-C1BAF69CACA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17" name="Imagen 16">
            <a:extLst>
              <a:ext uri="{FF2B5EF4-FFF2-40B4-BE49-F238E27FC236}">
                <a16:creationId xmlns:a16="http://schemas.microsoft.com/office/drawing/2014/main" id="{8BCC30CD-E6F2-4006-AEAA-E5D3E7BB08A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959" y="48237"/>
            <a:ext cx="1715135" cy="822464"/>
          </a:xfrm>
          <a:prstGeom prst="rect">
            <a:avLst/>
          </a:prstGeom>
        </p:spPr>
      </p:pic>
      <p:graphicFrame>
        <p:nvGraphicFramePr>
          <p:cNvPr id="2" name="Diagrama 1">
            <a:extLst>
              <a:ext uri="{FF2B5EF4-FFF2-40B4-BE49-F238E27FC236}">
                <a16:creationId xmlns:a16="http://schemas.microsoft.com/office/drawing/2014/main" id="{8C2DF598-45EF-4A0F-A119-C99F72335FBC}"/>
              </a:ext>
            </a:extLst>
          </p:cNvPr>
          <p:cNvGraphicFramePr/>
          <p:nvPr/>
        </p:nvGraphicFramePr>
        <p:xfrm>
          <a:off x="1045818" y="2120120"/>
          <a:ext cx="9418274" cy="3650293"/>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11" name="Rectángulo 10">
            <a:extLst>
              <a:ext uri="{FF2B5EF4-FFF2-40B4-BE49-F238E27FC236}">
                <a16:creationId xmlns:a16="http://schemas.microsoft.com/office/drawing/2014/main" id="{F1F1253A-7BC1-4A44-8D59-EC7E938B2490}"/>
              </a:ext>
            </a:extLst>
          </p:cNvPr>
          <p:cNvSpPr/>
          <p:nvPr/>
        </p:nvSpPr>
        <p:spPr>
          <a:xfrm>
            <a:off x="304800" y="1453419"/>
            <a:ext cx="6630341" cy="584775"/>
          </a:xfrm>
          <a:prstGeom prst="rect">
            <a:avLst/>
          </a:prstGeom>
        </p:spPr>
        <p:txBody>
          <a:bodyPr wrap="none">
            <a:spAutoFit/>
          </a:bodyPr>
          <a:lstStyle/>
          <a:p>
            <a:pPr algn="ctr"/>
            <a:r>
              <a:rPr lang="es-CO" sz="3200" dirty="0">
                <a:solidFill>
                  <a:srgbClr val="000A8B"/>
                </a:solidFill>
                <a:latin typeface="Modern Love Caps" panose="04070805081001020A01" pitchFamily="82" charset="0"/>
              </a:rPr>
              <a:t>Situaciones que pueden impactar el plan</a:t>
            </a:r>
          </a:p>
        </p:txBody>
      </p:sp>
      <p:pic>
        <p:nvPicPr>
          <p:cNvPr id="13" name="Imagen 12" descr="Imagen que contiene alimentos&#10;&#10;Descripción generada automáticamente">
            <a:extLst>
              <a:ext uri="{FF2B5EF4-FFF2-40B4-BE49-F238E27FC236}">
                <a16:creationId xmlns:a16="http://schemas.microsoft.com/office/drawing/2014/main" id="{8BA13E85-A0B4-4348-940A-45A5354BFACE}"/>
              </a:ext>
            </a:extLst>
          </p:cNvPr>
          <p:cNvPicPr>
            <a:picLocks noChangeAspect="1"/>
          </p:cNvPicPr>
          <p:nvPr/>
        </p:nvPicPr>
        <p:blipFill rotWithShape="1">
          <a:blip r:embed="rId15">
            <a:extLst>
              <a:ext uri="{28A0092B-C50C-407E-A947-70E740481C1C}">
                <a14:useLocalDpi xmlns:a14="http://schemas.microsoft.com/office/drawing/2010/main" val="0"/>
              </a:ext>
            </a:extLst>
          </a:blip>
          <a:srcRect b="32714"/>
          <a:stretch/>
        </p:blipFill>
        <p:spPr>
          <a:xfrm>
            <a:off x="2367231" y="-442175"/>
            <a:ext cx="4511218" cy="1707416"/>
          </a:xfrm>
          <a:prstGeom prst="rect">
            <a:avLst/>
          </a:prstGeom>
        </p:spPr>
      </p:pic>
      <p:pic>
        <p:nvPicPr>
          <p:cNvPr id="2052" name="Picture 4" descr="Plan Png 8 » Png Image - Planning Icon Png Vector, Transparent Png ...">
            <a:extLst>
              <a:ext uri="{FF2B5EF4-FFF2-40B4-BE49-F238E27FC236}">
                <a16:creationId xmlns:a16="http://schemas.microsoft.com/office/drawing/2014/main" id="{D3513392-8179-42A1-BC57-130136035118}"/>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1959" y="2939903"/>
            <a:ext cx="3028045" cy="2397789"/>
          </a:xfrm>
          <a:prstGeom prst="rect">
            <a:avLst/>
          </a:prstGeom>
          <a:noFill/>
          <a:extLst>
            <a:ext uri="{909E8E84-426E-40DD-AFC4-6F175D3DCCD1}">
              <a14:hiddenFill xmlns:a14="http://schemas.microsoft.com/office/drawing/2010/main">
                <a:solidFill>
                  <a:srgbClr val="FFFFFF"/>
                </a:solidFill>
              </a14:hiddenFill>
            </a:ext>
          </a:extLst>
        </p:spPr>
      </p:pic>
      <p:sp>
        <p:nvSpPr>
          <p:cNvPr id="12" name="Rectángulo 11">
            <a:extLst>
              <a:ext uri="{FF2B5EF4-FFF2-40B4-BE49-F238E27FC236}">
                <a16:creationId xmlns:a16="http://schemas.microsoft.com/office/drawing/2014/main" id="{69AF52C1-66CE-4388-BE2E-CD1E11B28E5D}"/>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4" name="CuadroTexto 13">
            <a:extLst>
              <a:ext uri="{FF2B5EF4-FFF2-40B4-BE49-F238E27FC236}">
                <a16:creationId xmlns:a16="http://schemas.microsoft.com/office/drawing/2014/main" id="{B184A5BB-D617-4777-BA38-D6FC1B8AA49C}"/>
              </a:ext>
            </a:extLst>
          </p:cNvPr>
          <p:cNvSpPr txBox="1"/>
          <p:nvPr/>
        </p:nvSpPr>
        <p:spPr>
          <a:xfrm>
            <a:off x="6178125" y="6550223"/>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Talento Humano</a:t>
            </a:r>
          </a:p>
        </p:txBody>
      </p:sp>
    </p:spTree>
    <p:extLst>
      <p:ext uri="{BB962C8B-B14F-4D97-AF65-F5344CB8AC3E}">
        <p14:creationId xmlns:p14="http://schemas.microsoft.com/office/powerpoint/2010/main" val="310631660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p:cNvSpPr>
            <a:spLocks noGrp="1"/>
          </p:cNvSpPr>
          <p:nvPr>
            <p:ph type="sldNum" sz="quarter" idx="12"/>
          </p:nvPr>
        </p:nvSpPr>
        <p:spPr/>
        <p:txBody>
          <a:bodyPr/>
          <a:lstStyle/>
          <a:p>
            <a:fld id="{015B2B85-C11A-46BE-910A-7C2CECB29AE5}" type="slidenum">
              <a:rPr lang="es-ES" smtClean="0"/>
              <a:t>84</a:t>
            </a:fld>
            <a:endParaRPr lang="es-ES" dirty="0"/>
          </a:p>
        </p:txBody>
      </p:sp>
      <p:cxnSp>
        <p:nvCxnSpPr>
          <p:cNvPr id="15" name="Conector recto de flecha 14">
            <a:extLst>
              <a:ext uri="{FF2B5EF4-FFF2-40B4-BE49-F238E27FC236}">
                <a16:creationId xmlns:a16="http://schemas.microsoft.com/office/drawing/2014/main" id="{CE67498E-9F30-4534-A462-A69D84C5A668}"/>
              </a:ext>
            </a:extLst>
          </p:cNvPr>
          <p:cNvCxnSpPr>
            <a:cxnSpLocks/>
          </p:cNvCxnSpPr>
          <p:nvPr/>
        </p:nvCxnSpPr>
        <p:spPr>
          <a:xfrm>
            <a:off x="304800" y="1267617"/>
            <a:ext cx="11364286" cy="490"/>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pic>
        <p:nvPicPr>
          <p:cNvPr id="16" name="Imagen 15">
            <a:extLst>
              <a:ext uri="{FF2B5EF4-FFF2-40B4-BE49-F238E27FC236}">
                <a16:creationId xmlns:a16="http://schemas.microsoft.com/office/drawing/2014/main" id="{2770CE94-32E5-453D-9608-C1BAF69CAC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17" name="Imagen 16">
            <a:extLst>
              <a:ext uri="{FF2B5EF4-FFF2-40B4-BE49-F238E27FC236}">
                <a16:creationId xmlns:a16="http://schemas.microsoft.com/office/drawing/2014/main" id="{8BCC30CD-E6F2-4006-AEAA-E5D3E7BB08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9" y="48237"/>
            <a:ext cx="1715135" cy="822464"/>
          </a:xfrm>
          <a:prstGeom prst="rect">
            <a:avLst/>
          </a:prstGeom>
        </p:spPr>
      </p:pic>
      <p:sp>
        <p:nvSpPr>
          <p:cNvPr id="4" name="Rectángulo 3">
            <a:extLst>
              <a:ext uri="{FF2B5EF4-FFF2-40B4-BE49-F238E27FC236}">
                <a16:creationId xmlns:a16="http://schemas.microsoft.com/office/drawing/2014/main" id="{95F00CED-4E73-420E-A7E3-626DE66F7A34}"/>
              </a:ext>
            </a:extLst>
          </p:cNvPr>
          <p:cNvSpPr/>
          <p:nvPr/>
        </p:nvSpPr>
        <p:spPr>
          <a:xfrm>
            <a:off x="171156" y="1385626"/>
            <a:ext cx="4237057" cy="461665"/>
          </a:xfrm>
          <a:prstGeom prst="rect">
            <a:avLst/>
          </a:prstGeom>
        </p:spPr>
        <p:txBody>
          <a:bodyPr wrap="none">
            <a:spAutoFit/>
          </a:bodyPr>
          <a:lstStyle/>
          <a:p>
            <a:pPr algn="ctr"/>
            <a:r>
              <a:rPr lang="es-CO" sz="2400" dirty="0">
                <a:solidFill>
                  <a:srgbClr val="002060"/>
                </a:solidFill>
                <a:latin typeface="Modern Love Caps" panose="04070805081001020A01" pitchFamily="82" charset="0"/>
              </a:rPr>
              <a:t>distribución de puestos de trabajo</a:t>
            </a:r>
          </a:p>
        </p:txBody>
      </p:sp>
      <p:pic>
        <p:nvPicPr>
          <p:cNvPr id="1026" name="Imagen 2" descr="image003">
            <a:extLst>
              <a:ext uri="{FF2B5EF4-FFF2-40B4-BE49-F238E27FC236}">
                <a16:creationId xmlns:a16="http://schemas.microsoft.com/office/drawing/2014/main" id="{E9598B96-DA02-497C-867C-911664885BD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77218" y="1320966"/>
            <a:ext cx="4127195" cy="259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Imagen 3" descr="image028">
            <a:extLst>
              <a:ext uri="{FF2B5EF4-FFF2-40B4-BE49-F238E27FC236}">
                <a16:creationId xmlns:a16="http://schemas.microsoft.com/office/drawing/2014/main" id="{AD4EC6A1-996A-40C4-874A-E1FF75972EA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69688" y="3954507"/>
            <a:ext cx="4234725" cy="2382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 name="Imagen 6">
            <a:extLst>
              <a:ext uri="{FF2B5EF4-FFF2-40B4-BE49-F238E27FC236}">
                <a16:creationId xmlns:a16="http://schemas.microsoft.com/office/drawing/2014/main" id="{77918532-5EFE-460C-A6B3-BD7798CB93E8}"/>
              </a:ext>
            </a:extLst>
          </p:cNvPr>
          <p:cNvPicPr>
            <a:picLocks noChangeAspect="1" noChangeArrowheads="1"/>
          </p:cNvPicPr>
          <p:nvPr/>
        </p:nvPicPr>
        <p:blipFill>
          <a:blip r:embed="rId7" r:link="rId8">
            <a:extLst>
              <a:ext uri="{28A0092B-C50C-407E-A947-70E740481C1C}">
                <a14:useLocalDpi xmlns:a14="http://schemas.microsoft.com/office/drawing/2010/main" val="0"/>
              </a:ext>
            </a:extLst>
          </a:blip>
          <a:srcRect/>
          <a:stretch>
            <a:fillRect/>
          </a:stretch>
        </p:blipFill>
        <p:spPr bwMode="auto">
          <a:xfrm>
            <a:off x="2012607" y="4149582"/>
            <a:ext cx="4127195" cy="2262453"/>
          </a:xfrm>
          <a:prstGeom prst="rect">
            <a:avLst/>
          </a:prstGeom>
          <a:noFill/>
          <a:extLst>
            <a:ext uri="{909E8E84-426E-40DD-AFC4-6F175D3DCCD1}">
              <a14:hiddenFill xmlns:a14="http://schemas.microsoft.com/office/drawing/2010/main">
                <a:solidFill>
                  <a:srgbClr val="FFFFFF"/>
                </a:solidFill>
              </a14:hiddenFill>
            </a:ext>
          </a:extLst>
        </p:spPr>
      </p:pic>
      <p:pic>
        <p:nvPicPr>
          <p:cNvPr id="2050" name="Rectángulo 5">
            <a:extLst>
              <a:ext uri="{FF2B5EF4-FFF2-40B4-BE49-F238E27FC236}">
                <a16:creationId xmlns:a16="http://schemas.microsoft.com/office/drawing/2014/main" id="{E2F819C7-572E-4CD1-B079-1DB1E857EB54}"/>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045975" y="4465546"/>
            <a:ext cx="968991" cy="341660"/>
          </a:xfrm>
          <a:prstGeom prst="rect">
            <a:avLst/>
          </a:prstGeom>
          <a:noFill/>
          <a:extLst>
            <a:ext uri="{909E8E84-426E-40DD-AFC4-6F175D3DCCD1}">
              <a14:hiddenFill xmlns:a14="http://schemas.microsoft.com/office/drawing/2010/main">
                <a:solidFill>
                  <a:srgbClr val="FFFFFF"/>
                </a:solidFill>
              </a14:hiddenFill>
            </a:ext>
          </a:extLst>
        </p:spPr>
      </p:pic>
      <p:pic>
        <p:nvPicPr>
          <p:cNvPr id="2051" name="Rectángulo 7">
            <a:extLst>
              <a:ext uri="{FF2B5EF4-FFF2-40B4-BE49-F238E27FC236}">
                <a16:creationId xmlns:a16="http://schemas.microsoft.com/office/drawing/2014/main" id="{A91BB304-616A-4B36-898B-4FA532FAB103}"/>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08213" y="4457206"/>
            <a:ext cx="637762" cy="351594"/>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Contraloría">
            <a:extLst>
              <a:ext uri="{FF2B5EF4-FFF2-40B4-BE49-F238E27FC236}">
                <a16:creationId xmlns:a16="http://schemas.microsoft.com/office/drawing/2014/main" id="{70A71CA8-6D7C-437A-A213-46533754612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26581" y="4227779"/>
            <a:ext cx="850320" cy="2286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ontrol Interno">
            <a:extLst>
              <a:ext uri="{FF2B5EF4-FFF2-40B4-BE49-F238E27FC236}">
                <a16:creationId xmlns:a16="http://schemas.microsoft.com/office/drawing/2014/main" id="{5377AC2A-4AC8-4BCC-AB1D-D7B9596469FE}"/>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76901" y="4228137"/>
            <a:ext cx="1065343" cy="219075"/>
          </a:xfrm>
          <a:prstGeom prst="rect">
            <a:avLst/>
          </a:prstGeom>
          <a:noFill/>
          <a:extLst>
            <a:ext uri="{909E8E84-426E-40DD-AFC4-6F175D3DCCD1}">
              <a14:hiddenFill xmlns:a14="http://schemas.microsoft.com/office/drawing/2010/main">
                <a:solidFill>
                  <a:srgbClr val="FFFFFF"/>
                </a:solidFill>
              </a14:hiddenFill>
            </a:ext>
          </a:extLst>
        </p:spPr>
      </p:pic>
      <p:pic>
        <p:nvPicPr>
          <p:cNvPr id="2054" name="Rectángulo 10">
            <a:extLst>
              <a:ext uri="{FF2B5EF4-FFF2-40B4-BE49-F238E27FC236}">
                <a16:creationId xmlns:a16="http://schemas.microsoft.com/office/drawing/2014/main" id="{1D1AC903-E427-4692-A46F-1C8C6839B038}"/>
              </a:ext>
            </a:extLst>
          </p:cNvPr>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739442" y="4802108"/>
            <a:ext cx="637762" cy="351593"/>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descr="Puestos asignados par ERP">
            <a:extLst>
              <a:ext uri="{FF2B5EF4-FFF2-40B4-BE49-F238E27FC236}">
                <a16:creationId xmlns:a16="http://schemas.microsoft.com/office/drawing/2014/main" id="{FCA4BD2B-6D42-44E1-8345-7D0D6CC368EE}"/>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305454" y="4809061"/>
            <a:ext cx="1065343" cy="409575"/>
          </a:xfrm>
          <a:prstGeom prst="rect">
            <a:avLst/>
          </a:prstGeom>
          <a:noFill/>
          <a:extLst>
            <a:ext uri="{909E8E84-426E-40DD-AFC4-6F175D3DCCD1}">
              <a14:hiddenFill xmlns:a14="http://schemas.microsoft.com/office/drawing/2010/main">
                <a:solidFill>
                  <a:srgbClr val="FFFFFF"/>
                </a:solidFill>
              </a14:hiddenFill>
            </a:ext>
          </a:extLst>
        </p:spPr>
      </p:pic>
      <p:pic>
        <p:nvPicPr>
          <p:cNvPr id="2056" name="Conector recto de flecha 12">
            <a:extLst>
              <a:ext uri="{FF2B5EF4-FFF2-40B4-BE49-F238E27FC236}">
                <a16:creationId xmlns:a16="http://schemas.microsoft.com/office/drawing/2014/main" id="{1C23FC0B-4F6A-4063-8FBE-4B5CAA905A70}"/>
              </a:ext>
            </a:extLst>
          </p:cNvPr>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386718" y="4943730"/>
            <a:ext cx="918736" cy="1238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9">
            <a:extLst>
              <a:ext uri="{FF2B5EF4-FFF2-40B4-BE49-F238E27FC236}">
                <a16:creationId xmlns:a16="http://schemas.microsoft.com/office/drawing/2014/main" id="{A57DE7ED-BBF9-454B-AE6A-31BA2674A771}"/>
              </a:ext>
            </a:extLst>
          </p:cNvPr>
          <p:cNvSpPr>
            <a:spLocks noChangeArrowheads="1"/>
          </p:cNvSpPr>
          <p:nvPr/>
        </p:nvSpPr>
        <p:spPr bwMode="auto">
          <a:xfrm>
            <a:off x="5791200" y="2757038"/>
            <a:ext cx="1251044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s-CO" dirty="0"/>
          </a:p>
        </p:txBody>
      </p:sp>
      <p:sp>
        <p:nvSpPr>
          <p:cNvPr id="6" name="Rectangle 10">
            <a:extLst>
              <a:ext uri="{FF2B5EF4-FFF2-40B4-BE49-F238E27FC236}">
                <a16:creationId xmlns:a16="http://schemas.microsoft.com/office/drawing/2014/main" id="{6E51153C-3CB4-40AE-AB18-CEDD7407F219}"/>
              </a:ext>
            </a:extLst>
          </p:cNvPr>
          <p:cNvSpPr>
            <a:spLocks noChangeArrowheads="1"/>
          </p:cNvSpPr>
          <p:nvPr/>
        </p:nvSpPr>
        <p:spPr bwMode="auto">
          <a:xfrm>
            <a:off x="5791200" y="3214238"/>
            <a:ext cx="1251044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s-CO" dirty="0"/>
          </a:p>
        </p:txBody>
      </p:sp>
      <p:graphicFrame>
        <p:nvGraphicFramePr>
          <p:cNvPr id="22" name="Tabla 21">
            <a:extLst>
              <a:ext uri="{FF2B5EF4-FFF2-40B4-BE49-F238E27FC236}">
                <a16:creationId xmlns:a16="http://schemas.microsoft.com/office/drawing/2014/main" id="{2D1E086F-177B-48CA-BA46-EC57C480F567}"/>
              </a:ext>
            </a:extLst>
          </p:cNvPr>
          <p:cNvGraphicFramePr>
            <a:graphicFrameLocks noGrp="1"/>
          </p:cNvGraphicFramePr>
          <p:nvPr/>
        </p:nvGraphicFramePr>
        <p:xfrm>
          <a:off x="304800" y="1449792"/>
          <a:ext cx="7335106" cy="2504715"/>
        </p:xfrm>
        <a:graphic>
          <a:graphicData uri="http://schemas.openxmlformats.org/drawingml/2006/table">
            <a:tbl>
              <a:tblPr firstRow="1" firstCol="1" bandRow="1">
                <a:tableStyleId>{5C22544A-7EE6-4342-B048-85BDC9FD1C3A}</a:tableStyleId>
              </a:tblPr>
              <a:tblGrid>
                <a:gridCol w="2072993">
                  <a:extLst>
                    <a:ext uri="{9D8B030D-6E8A-4147-A177-3AD203B41FA5}">
                      <a16:colId xmlns:a16="http://schemas.microsoft.com/office/drawing/2014/main" val="935680846"/>
                    </a:ext>
                  </a:extLst>
                </a:gridCol>
                <a:gridCol w="1216466">
                  <a:extLst>
                    <a:ext uri="{9D8B030D-6E8A-4147-A177-3AD203B41FA5}">
                      <a16:colId xmlns:a16="http://schemas.microsoft.com/office/drawing/2014/main" val="2850083048"/>
                    </a:ext>
                  </a:extLst>
                </a:gridCol>
                <a:gridCol w="1497514">
                  <a:extLst>
                    <a:ext uri="{9D8B030D-6E8A-4147-A177-3AD203B41FA5}">
                      <a16:colId xmlns:a16="http://schemas.microsoft.com/office/drawing/2014/main" val="2641678194"/>
                    </a:ext>
                  </a:extLst>
                </a:gridCol>
                <a:gridCol w="2548133">
                  <a:extLst>
                    <a:ext uri="{9D8B030D-6E8A-4147-A177-3AD203B41FA5}">
                      <a16:colId xmlns:a16="http://schemas.microsoft.com/office/drawing/2014/main" val="1686286970"/>
                    </a:ext>
                  </a:extLst>
                </a:gridCol>
              </a:tblGrid>
              <a:tr h="467335">
                <a:tc>
                  <a:txBody>
                    <a:bodyPr/>
                    <a:lstStyle/>
                    <a:p>
                      <a:pPr algn="ctr">
                        <a:spcAft>
                          <a:spcPts val="0"/>
                        </a:spcAft>
                      </a:pPr>
                      <a:r>
                        <a:rPr lang="es-CO" sz="1200" dirty="0">
                          <a:effectLst/>
                        </a:rPr>
                        <a:t>Área </a:t>
                      </a:r>
                      <a:endParaRPr lang="es-CO"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000A8B"/>
                    </a:solidFill>
                  </a:tcPr>
                </a:tc>
                <a:tc>
                  <a:txBody>
                    <a:bodyPr/>
                    <a:lstStyle/>
                    <a:p>
                      <a:pPr algn="ctr">
                        <a:spcAft>
                          <a:spcPts val="0"/>
                        </a:spcAft>
                      </a:pPr>
                      <a:r>
                        <a:rPr lang="es-CO" sz="1200">
                          <a:effectLst/>
                        </a:rPr>
                        <a:t>Total puestos del área</a:t>
                      </a:r>
                      <a:endParaRPr lang="es-CO"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000A8B"/>
                    </a:solidFill>
                  </a:tcPr>
                </a:tc>
                <a:tc>
                  <a:txBody>
                    <a:bodyPr/>
                    <a:lstStyle/>
                    <a:p>
                      <a:pPr algn="ctr">
                        <a:spcAft>
                          <a:spcPts val="0"/>
                        </a:spcAft>
                      </a:pPr>
                      <a:r>
                        <a:rPr lang="es-CO" sz="1200">
                          <a:effectLst/>
                        </a:rPr>
                        <a:t>Máximo de puestos por turno de trabajo </a:t>
                      </a:r>
                      <a:endParaRPr lang="es-CO"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000A8B"/>
                    </a:solidFill>
                  </a:tcPr>
                </a:tc>
                <a:tc>
                  <a:txBody>
                    <a:bodyPr/>
                    <a:lstStyle/>
                    <a:p>
                      <a:pPr algn="ctr">
                        <a:spcAft>
                          <a:spcPts val="0"/>
                        </a:spcAft>
                      </a:pPr>
                      <a:r>
                        <a:rPr lang="es-CO" sz="1200" dirty="0">
                          <a:effectLst/>
                        </a:rPr>
                        <a:t>Observaciones </a:t>
                      </a:r>
                      <a:endParaRPr lang="es-CO"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000A8B"/>
                    </a:solidFill>
                  </a:tcPr>
                </a:tc>
                <a:extLst>
                  <a:ext uri="{0D108BD9-81ED-4DB2-BD59-A6C34878D82A}">
                    <a16:rowId xmlns:a16="http://schemas.microsoft.com/office/drawing/2014/main" val="741140035"/>
                  </a:ext>
                </a:extLst>
              </a:tr>
              <a:tr h="187464">
                <a:tc>
                  <a:txBody>
                    <a:bodyPr/>
                    <a:lstStyle/>
                    <a:p>
                      <a:pPr>
                        <a:spcAft>
                          <a:spcPts val="0"/>
                        </a:spcAft>
                      </a:pPr>
                      <a:r>
                        <a:rPr lang="es-CO" sz="1150" dirty="0">
                          <a:effectLst/>
                        </a:rPr>
                        <a:t>Regional Sur occidente </a:t>
                      </a:r>
                      <a:endParaRPr lang="es-CO" sz="115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000A8B"/>
                    </a:solidFill>
                  </a:tcPr>
                </a:tc>
                <a:tc>
                  <a:txBody>
                    <a:bodyPr/>
                    <a:lstStyle/>
                    <a:p>
                      <a:pPr algn="ctr">
                        <a:spcAft>
                          <a:spcPts val="0"/>
                        </a:spcAft>
                      </a:pPr>
                      <a:r>
                        <a:rPr lang="es-CO" sz="1150" dirty="0">
                          <a:effectLst/>
                        </a:rPr>
                        <a:t>47</a:t>
                      </a:r>
                      <a:endParaRPr lang="es-CO" sz="115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spcAft>
                          <a:spcPts val="0"/>
                        </a:spcAft>
                      </a:pPr>
                      <a:r>
                        <a:rPr lang="es-CO" sz="1150" dirty="0">
                          <a:effectLst/>
                        </a:rPr>
                        <a:t>26</a:t>
                      </a:r>
                      <a:endParaRPr lang="es-CO" sz="115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rowSpan="11">
                  <a:txBody>
                    <a:bodyPr/>
                    <a:lstStyle/>
                    <a:p>
                      <a:pPr marL="342900" lvl="0" indent="-342900">
                        <a:spcAft>
                          <a:spcPts val="0"/>
                        </a:spcAft>
                        <a:buFont typeface="Symbol" panose="05050102010706020507" pitchFamily="18" charset="2"/>
                        <a:buChar char=""/>
                      </a:pPr>
                      <a:r>
                        <a:rPr lang="es-CO" sz="1150" dirty="0">
                          <a:effectLst/>
                        </a:rPr>
                        <a:t>La cantidad de puestos se generó de acuerdo al plano y contando con la totalidad de colaboradores en la sede.</a:t>
                      </a:r>
                    </a:p>
                    <a:p>
                      <a:pPr marL="342900" lvl="0" indent="-342900">
                        <a:spcAft>
                          <a:spcPts val="0"/>
                        </a:spcAft>
                        <a:buFont typeface="Symbol" panose="05050102010706020507" pitchFamily="18" charset="2"/>
                        <a:buChar char=""/>
                      </a:pPr>
                      <a:r>
                        <a:rPr lang="es-CO" sz="1150" dirty="0">
                          <a:effectLst/>
                        </a:rPr>
                        <a:t>El No. máximo de puestos de trabajo puede variar y esto depende de las distancias de algunos puestos de trabajo, así como la cantidad de personas que vayan a estar en instalaciones. </a:t>
                      </a:r>
                      <a:endParaRPr lang="es-CO" sz="11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23044721"/>
                  </a:ext>
                </a:extLst>
              </a:tr>
              <a:tr h="187464">
                <a:tc gridSpan="3">
                  <a:txBody>
                    <a:bodyPr/>
                    <a:lstStyle/>
                    <a:p>
                      <a:pPr algn="ctr">
                        <a:spcAft>
                          <a:spcPts val="0"/>
                        </a:spcAft>
                      </a:pPr>
                      <a:r>
                        <a:rPr lang="es-CO" sz="1150" dirty="0">
                          <a:effectLst/>
                        </a:rPr>
                        <a:t>Sede principal piso 3</a:t>
                      </a:r>
                      <a:endParaRPr lang="es-CO" sz="115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000A8B"/>
                    </a:solidFill>
                  </a:tcPr>
                </a:tc>
                <a:tc hMerge="1">
                  <a:txBody>
                    <a:bodyPr/>
                    <a:lstStyle/>
                    <a:p>
                      <a:endParaRPr lang="es-CO"/>
                    </a:p>
                  </a:txBody>
                  <a:tcPr/>
                </a:tc>
                <a:tc hMerge="1">
                  <a:txBody>
                    <a:bodyPr/>
                    <a:lstStyle/>
                    <a:p>
                      <a:endParaRPr lang="es-CO"/>
                    </a:p>
                  </a:txBody>
                  <a:tcPr/>
                </a:tc>
                <a:tc vMerge="1">
                  <a:txBody>
                    <a:bodyPr/>
                    <a:lstStyle/>
                    <a:p>
                      <a:endParaRPr lang="es-CO"/>
                    </a:p>
                  </a:txBody>
                  <a:tcPr/>
                </a:tc>
                <a:extLst>
                  <a:ext uri="{0D108BD9-81ED-4DB2-BD59-A6C34878D82A}">
                    <a16:rowId xmlns:a16="http://schemas.microsoft.com/office/drawing/2014/main" val="2165216355"/>
                  </a:ext>
                </a:extLst>
              </a:tr>
              <a:tr h="187464">
                <a:tc>
                  <a:txBody>
                    <a:bodyPr/>
                    <a:lstStyle/>
                    <a:p>
                      <a:pPr>
                        <a:spcAft>
                          <a:spcPts val="0"/>
                        </a:spcAft>
                      </a:pPr>
                      <a:r>
                        <a:rPr lang="es-CO" sz="1150" dirty="0">
                          <a:effectLst/>
                        </a:rPr>
                        <a:t>Inmuebles </a:t>
                      </a:r>
                      <a:endParaRPr lang="es-CO" sz="115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000A8B"/>
                    </a:solidFill>
                  </a:tcPr>
                </a:tc>
                <a:tc>
                  <a:txBody>
                    <a:bodyPr/>
                    <a:lstStyle/>
                    <a:p>
                      <a:pPr algn="ctr">
                        <a:spcAft>
                          <a:spcPts val="0"/>
                        </a:spcAft>
                      </a:pPr>
                      <a:r>
                        <a:rPr lang="es-CO" sz="1150" dirty="0">
                          <a:effectLst/>
                        </a:rPr>
                        <a:t>33</a:t>
                      </a:r>
                      <a:endParaRPr lang="es-CO" sz="115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spcAft>
                          <a:spcPts val="0"/>
                        </a:spcAft>
                      </a:pPr>
                      <a:r>
                        <a:rPr lang="es-CO" sz="1150" dirty="0">
                          <a:effectLst/>
                        </a:rPr>
                        <a:t>18</a:t>
                      </a:r>
                      <a:endParaRPr lang="es-CO" sz="115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vMerge="1">
                  <a:txBody>
                    <a:bodyPr/>
                    <a:lstStyle/>
                    <a:p>
                      <a:endParaRPr lang="es-CO"/>
                    </a:p>
                  </a:txBody>
                  <a:tcPr/>
                </a:tc>
                <a:extLst>
                  <a:ext uri="{0D108BD9-81ED-4DB2-BD59-A6C34878D82A}">
                    <a16:rowId xmlns:a16="http://schemas.microsoft.com/office/drawing/2014/main" val="2631642813"/>
                  </a:ext>
                </a:extLst>
              </a:tr>
              <a:tr h="187464">
                <a:tc>
                  <a:txBody>
                    <a:bodyPr/>
                    <a:lstStyle/>
                    <a:p>
                      <a:pPr>
                        <a:spcAft>
                          <a:spcPts val="0"/>
                        </a:spcAft>
                      </a:pPr>
                      <a:r>
                        <a:rPr lang="es-CO" sz="1150" dirty="0">
                          <a:effectLst/>
                        </a:rPr>
                        <a:t>Gerencia Técnica</a:t>
                      </a:r>
                      <a:endParaRPr lang="es-CO" sz="115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000A8B"/>
                    </a:solidFill>
                  </a:tcPr>
                </a:tc>
                <a:tc>
                  <a:txBody>
                    <a:bodyPr/>
                    <a:lstStyle/>
                    <a:p>
                      <a:pPr algn="ctr">
                        <a:spcAft>
                          <a:spcPts val="0"/>
                        </a:spcAft>
                      </a:pPr>
                      <a:r>
                        <a:rPr lang="es-CO" sz="1150" dirty="0">
                          <a:effectLst/>
                        </a:rPr>
                        <a:t>35</a:t>
                      </a:r>
                      <a:endParaRPr lang="es-CO" sz="115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spcAft>
                          <a:spcPts val="0"/>
                        </a:spcAft>
                      </a:pPr>
                      <a:r>
                        <a:rPr lang="es-CO" sz="1150" dirty="0">
                          <a:effectLst/>
                        </a:rPr>
                        <a:t>19</a:t>
                      </a:r>
                      <a:endParaRPr lang="es-CO" sz="115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vMerge="1">
                  <a:txBody>
                    <a:bodyPr/>
                    <a:lstStyle/>
                    <a:p>
                      <a:endParaRPr lang="es-CO"/>
                    </a:p>
                  </a:txBody>
                  <a:tcPr/>
                </a:tc>
                <a:extLst>
                  <a:ext uri="{0D108BD9-81ED-4DB2-BD59-A6C34878D82A}">
                    <a16:rowId xmlns:a16="http://schemas.microsoft.com/office/drawing/2014/main" val="2526038662"/>
                  </a:ext>
                </a:extLst>
              </a:tr>
              <a:tr h="187464">
                <a:tc>
                  <a:txBody>
                    <a:bodyPr/>
                    <a:lstStyle/>
                    <a:p>
                      <a:pPr>
                        <a:spcAft>
                          <a:spcPts val="0"/>
                        </a:spcAft>
                      </a:pPr>
                      <a:r>
                        <a:rPr lang="es-CO" sz="1150" dirty="0">
                          <a:effectLst/>
                        </a:rPr>
                        <a:t>Control Interno </a:t>
                      </a:r>
                      <a:endParaRPr lang="es-CO" sz="115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000A8B"/>
                    </a:solidFill>
                  </a:tcPr>
                </a:tc>
                <a:tc>
                  <a:txBody>
                    <a:bodyPr/>
                    <a:lstStyle/>
                    <a:p>
                      <a:pPr algn="ctr">
                        <a:spcAft>
                          <a:spcPts val="0"/>
                        </a:spcAft>
                      </a:pPr>
                      <a:r>
                        <a:rPr lang="es-CO" sz="1150" dirty="0">
                          <a:effectLst/>
                        </a:rPr>
                        <a:t>5</a:t>
                      </a:r>
                      <a:endParaRPr lang="es-CO" sz="115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spcAft>
                          <a:spcPts val="0"/>
                        </a:spcAft>
                      </a:pPr>
                      <a:r>
                        <a:rPr lang="es-CO" sz="1150" dirty="0">
                          <a:effectLst/>
                        </a:rPr>
                        <a:t>3</a:t>
                      </a:r>
                      <a:endParaRPr lang="es-CO" sz="115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vMerge="1">
                  <a:txBody>
                    <a:bodyPr/>
                    <a:lstStyle/>
                    <a:p>
                      <a:endParaRPr lang="es-CO"/>
                    </a:p>
                  </a:txBody>
                  <a:tcPr/>
                </a:tc>
                <a:extLst>
                  <a:ext uri="{0D108BD9-81ED-4DB2-BD59-A6C34878D82A}">
                    <a16:rowId xmlns:a16="http://schemas.microsoft.com/office/drawing/2014/main" val="2739166190"/>
                  </a:ext>
                </a:extLst>
              </a:tr>
              <a:tr h="187464">
                <a:tc>
                  <a:txBody>
                    <a:bodyPr/>
                    <a:lstStyle/>
                    <a:p>
                      <a:pPr>
                        <a:spcAft>
                          <a:spcPts val="0"/>
                        </a:spcAft>
                      </a:pPr>
                      <a:r>
                        <a:rPr lang="es-CO" sz="1150" dirty="0">
                          <a:effectLst/>
                        </a:rPr>
                        <a:t>Contraloría </a:t>
                      </a:r>
                      <a:endParaRPr lang="es-CO" sz="115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000A8B"/>
                    </a:solidFill>
                  </a:tcPr>
                </a:tc>
                <a:tc>
                  <a:txBody>
                    <a:bodyPr/>
                    <a:lstStyle/>
                    <a:p>
                      <a:pPr algn="ctr">
                        <a:spcAft>
                          <a:spcPts val="0"/>
                        </a:spcAft>
                      </a:pPr>
                      <a:r>
                        <a:rPr lang="es-CO" sz="1150" dirty="0">
                          <a:effectLst/>
                        </a:rPr>
                        <a:t>6</a:t>
                      </a:r>
                      <a:endParaRPr lang="es-CO" sz="115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spcAft>
                          <a:spcPts val="0"/>
                        </a:spcAft>
                      </a:pPr>
                      <a:r>
                        <a:rPr lang="es-CO" sz="1150" dirty="0">
                          <a:effectLst/>
                        </a:rPr>
                        <a:t>3</a:t>
                      </a:r>
                      <a:endParaRPr lang="es-CO" sz="115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vMerge="1">
                  <a:txBody>
                    <a:bodyPr/>
                    <a:lstStyle/>
                    <a:p>
                      <a:endParaRPr lang="es-CO"/>
                    </a:p>
                  </a:txBody>
                  <a:tcPr/>
                </a:tc>
                <a:extLst>
                  <a:ext uri="{0D108BD9-81ED-4DB2-BD59-A6C34878D82A}">
                    <a16:rowId xmlns:a16="http://schemas.microsoft.com/office/drawing/2014/main" val="2721234857"/>
                  </a:ext>
                </a:extLst>
              </a:tr>
              <a:tr h="187464">
                <a:tc gridSpan="3">
                  <a:txBody>
                    <a:bodyPr/>
                    <a:lstStyle/>
                    <a:p>
                      <a:pPr algn="ctr">
                        <a:spcAft>
                          <a:spcPts val="0"/>
                        </a:spcAft>
                      </a:pPr>
                      <a:r>
                        <a:rPr lang="es-CO" sz="1150" dirty="0">
                          <a:effectLst/>
                        </a:rPr>
                        <a:t>Sede principal piso 4</a:t>
                      </a:r>
                      <a:endParaRPr lang="es-CO" sz="115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000A8B"/>
                    </a:solidFill>
                  </a:tcPr>
                </a:tc>
                <a:tc hMerge="1">
                  <a:txBody>
                    <a:bodyPr/>
                    <a:lstStyle/>
                    <a:p>
                      <a:endParaRPr lang="es-CO"/>
                    </a:p>
                  </a:txBody>
                  <a:tcPr/>
                </a:tc>
                <a:tc hMerge="1">
                  <a:txBody>
                    <a:bodyPr/>
                    <a:lstStyle/>
                    <a:p>
                      <a:endParaRPr lang="es-CO"/>
                    </a:p>
                  </a:txBody>
                  <a:tcPr/>
                </a:tc>
                <a:tc vMerge="1">
                  <a:txBody>
                    <a:bodyPr/>
                    <a:lstStyle/>
                    <a:p>
                      <a:endParaRPr lang="es-CO"/>
                    </a:p>
                  </a:txBody>
                  <a:tcPr/>
                </a:tc>
                <a:extLst>
                  <a:ext uri="{0D108BD9-81ED-4DB2-BD59-A6C34878D82A}">
                    <a16:rowId xmlns:a16="http://schemas.microsoft.com/office/drawing/2014/main" val="3290856273"/>
                  </a:ext>
                </a:extLst>
              </a:tr>
              <a:tr h="187464">
                <a:tc>
                  <a:txBody>
                    <a:bodyPr/>
                    <a:lstStyle/>
                    <a:p>
                      <a:pPr>
                        <a:spcAft>
                          <a:spcPts val="0"/>
                        </a:spcAft>
                      </a:pPr>
                      <a:r>
                        <a:rPr lang="es-CO" sz="1150" dirty="0">
                          <a:effectLst/>
                        </a:rPr>
                        <a:t>Sociedades Activas</a:t>
                      </a:r>
                      <a:endParaRPr lang="es-CO" sz="115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000A8B"/>
                    </a:solidFill>
                  </a:tcPr>
                </a:tc>
                <a:tc>
                  <a:txBody>
                    <a:bodyPr/>
                    <a:lstStyle/>
                    <a:p>
                      <a:pPr algn="ctr">
                        <a:spcAft>
                          <a:spcPts val="0"/>
                        </a:spcAft>
                      </a:pPr>
                      <a:r>
                        <a:rPr lang="es-CO" sz="1150" dirty="0">
                          <a:effectLst/>
                        </a:rPr>
                        <a:t>24</a:t>
                      </a:r>
                      <a:endParaRPr lang="es-CO" sz="115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spcAft>
                          <a:spcPts val="0"/>
                        </a:spcAft>
                      </a:pPr>
                      <a:r>
                        <a:rPr lang="es-CO" sz="1150" dirty="0">
                          <a:effectLst/>
                        </a:rPr>
                        <a:t>14</a:t>
                      </a:r>
                      <a:endParaRPr lang="es-CO" sz="115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vMerge="1">
                  <a:txBody>
                    <a:bodyPr/>
                    <a:lstStyle/>
                    <a:p>
                      <a:endParaRPr lang="es-CO"/>
                    </a:p>
                  </a:txBody>
                  <a:tcPr/>
                </a:tc>
                <a:extLst>
                  <a:ext uri="{0D108BD9-81ED-4DB2-BD59-A6C34878D82A}">
                    <a16:rowId xmlns:a16="http://schemas.microsoft.com/office/drawing/2014/main" val="3766611860"/>
                  </a:ext>
                </a:extLst>
              </a:tr>
              <a:tr h="187464">
                <a:tc>
                  <a:txBody>
                    <a:bodyPr/>
                    <a:lstStyle/>
                    <a:p>
                      <a:pPr>
                        <a:spcAft>
                          <a:spcPts val="0"/>
                        </a:spcAft>
                      </a:pPr>
                      <a:r>
                        <a:rPr lang="es-CO" sz="1150" dirty="0">
                          <a:effectLst/>
                        </a:rPr>
                        <a:t>Sociedades en liquidación </a:t>
                      </a:r>
                      <a:endParaRPr lang="es-CO" sz="115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000A8B"/>
                    </a:solidFill>
                  </a:tcPr>
                </a:tc>
                <a:tc>
                  <a:txBody>
                    <a:bodyPr/>
                    <a:lstStyle/>
                    <a:p>
                      <a:pPr algn="ctr">
                        <a:spcAft>
                          <a:spcPts val="0"/>
                        </a:spcAft>
                      </a:pPr>
                      <a:r>
                        <a:rPr lang="es-CO" sz="1150" dirty="0">
                          <a:effectLst/>
                        </a:rPr>
                        <a:t>19</a:t>
                      </a:r>
                      <a:endParaRPr lang="es-CO" sz="115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spcAft>
                          <a:spcPts val="0"/>
                        </a:spcAft>
                      </a:pPr>
                      <a:r>
                        <a:rPr lang="es-CO" sz="1150" dirty="0">
                          <a:effectLst/>
                        </a:rPr>
                        <a:t>10</a:t>
                      </a:r>
                      <a:endParaRPr lang="es-CO" sz="115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vMerge="1">
                  <a:txBody>
                    <a:bodyPr/>
                    <a:lstStyle/>
                    <a:p>
                      <a:endParaRPr lang="es-CO"/>
                    </a:p>
                  </a:txBody>
                  <a:tcPr/>
                </a:tc>
                <a:extLst>
                  <a:ext uri="{0D108BD9-81ED-4DB2-BD59-A6C34878D82A}">
                    <a16:rowId xmlns:a16="http://schemas.microsoft.com/office/drawing/2014/main" val="3095853246"/>
                  </a:ext>
                </a:extLst>
              </a:tr>
              <a:tr h="182564">
                <a:tc>
                  <a:txBody>
                    <a:bodyPr/>
                    <a:lstStyle/>
                    <a:p>
                      <a:pPr>
                        <a:spcAft>
                          <a:spcPts val="0"/>
                        </a:spcAft>
                      </a:pPr>
                      <a:r>
                        <a:rPr lang="es-CO" sz="1100" dirty="0">
                          <a:effectLst/>
                        </a:rPr>
                        <a:t>Contratos</a:t>
                      </a:r>
                      <a:endParaRPr lang="es-CO"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000A8B"/>
                    </a:solidFill>
                  </a:tcPr>
                </a:tc>
                <a:tc>
                  <a:txBody>
                    <a:bodyPr/>
                    <a:lstStyle/>
                    <a:p>
                      <a:pPr algn="ctr">
                        <a:spcAft>
                          <a:spcPts val="0"/>
                        </a:spcAft>
                      </a:pPr>
                      <a:r>
                        <a:rPr lang="es-CO" sz="1100" dirty="0">
                          <a:effectLst/>
                        </a:rPr>
                        <a:t>7</a:t>
                      </a:r>
                      <a:endParaRPr lang="es-CO"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spcAft>
                          <a:spcPts val="0"/>
                        </a:spcAft>
                      </a:pPr>
                      <a:r>
                        <a:rPr lang="es-CO" sz="1100" dirty="0">
                          <a:effectLst/>
                        </a:rPr>
                        <a:t>4</a:t>
                      </a:r>
                      <a:endParaRPr lang="es-CO"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vMerge="1">
                  <a:txBody>
                    <a:bodyPr/>
                    <a:lstStyle/>
                    <a:p>
                      <a:endParaRPr lang="es-CO"/>
                    </a:p>
                  </a:txBody>
                  <a:tcPr/>
                </a:tc>
                <a:extLst>
                  <a:ext uri="{0D108BD9-81ED-4DB2-BD59-A6C34878D82A}">
                    <a16:rowId xmlns:a16="http://schemas.microsoft.com/office/drawing/2014/main" val="3010901776"/>
                  </a:ext>
                </a:extLst>
              </a:tr>
              <a:tr h="120115">
                <a:tc>
                  <a:txBody>
                    <a:bodyPr/>
                    <a:lstStyle/>
                    <a:p>
                      <a:pPr>
                        <a:spcAft>
                          <a:spcPts val="0"/>
                        </a:spcAft>
                      </a:pPr>
                      <a:r>
                        <a:rPr lang="es-CO" sz="1100" dirty="0">
                          <a:effectLst/>
                        </a:rPr>
                        <a:t>Jurídica </a:t>
                      </a:r>
                      <a:endParaRPr lang="es-CO"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000A8B"/>
                    </a:solidFill>
                  </a:tcPr>
                </a:tc>
                <a:tc>
                  <a:txBody>
                    <a:bodyPr/>
                    <a:lstStyle/>
                    <a:p>
                      <a:pPr algn="ctr">
                        <a:spcAft>
                          <a:spcPts val="0"/>
                        </a:spcAft>
                      </a:pPr>
                      <a:r>
                        <a:rPr lang="es-CO" sz="1100" dirty="0">
                          <a:effectLst/>
                        </a:rPr>
                        <a:t>41</a:t>
                      </a:r>
                      <a:endParaRPr lang="es-CO"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spcAft>
                          <a:spcPts val="0"/>
                        </a:spcAft>
                      </a:pPr>
                      <a:r>
                        <a:rPr lang="es-CO" sz="1100" dirty="0">
                          <a:effectLst/>
                        </a:rPr>
                        <a:t>22</a:t>
                      </a:r>
                      <a:endParaRPr lang="es-CO"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vMerge="1">
                  <a:txBody>
                    <a:bodyPr/>
                    <a:lstStyle/>
                    <a:p>
                      <a:endParaRPr lang="es-CO"/>
                    </a:p>
                  </a:txBody>
                  <a:tcPr/>
                </a:tc>
                <a:extLst>
                  <a:ext uri="{0D108BD9-81ED-4DB2-BD59-A6C34878D82A}">
                    <a16:rowId xmlns:a16="http://schemas.microsoft.com/office/drawing/2014/main" val="2716493539"/>
                  </a:ext>
                </a:extLst>
              </a:tr>
            </a:tbl>
          </a:graphicData>
        </a:graphic>
      </p:graphicFrame>
      <p:pic>
        <p:nvPicPr>
          <p:cNvPr id="25" name="Imagen 24" descr="Imagen que contiene alimentos&#10;&#10;Descripción generada automáticamente">
            <a:extLst>
              <a:ext uri="{FF2B5EF4-FFF2-40B4-BE49-F238E27FC236}">
                <a16:creationId xmlns:a16="http://schemas.microsoft.com/office/drawing/2014/main" id="{D4CFBD51-B166-472D-AAE2-A88BB3C432E4}"/>
              </a:ext>
            </a:extLst>
          </p:cNvPr>
          <p:cNvPicPr>
            <a:picLocks noChangeAspect="1"/>
          </p:cNvPicPr>
          <p:nvPr/>
        </p:nvPicPr>
        <p:blipFill rotWithShape="1">
          <a:blip r:embed="rId16">
            <a:extLst>
              <a:ext uri="{28A0092B-C50C-407E-A947-70E740481C1C}">
                <a14:useLocalDpi xmlns:a14="http://schemas.microsoft.com/office/drawing/2010/main" val="0"/>
              </a:ext>
            </a:extLst>
          </a:blip>
          <a:srcRect b="32714"/>
          <a:stretch/>
        </p:blipFill>
        <p:spPr>
          <a:xfrm>
            <a:off x="2367231" y="-442175"/>
            <a:ext cx="4511218" cy="1707416"/>
          </a:xfrm>
          <a:prstGeom prst="rect">
            <a:avLst/>
          </a:prstGeom>
        </p:spPr>
      </p:pic>
      <p:sp>
        <p:nvSpPr>
          <p:cNvPr id="23" name="Rectángulo 22">
            <a:extLst>
              <a:ext uri="{FF2B5EF4-FFF2-40B4-BE49-F238E27FC236}">
                <a16:creationId xmlns:a16="http://schemas.microsoft.com/office/drawing/2014/main" id="{0510A84B-115B-4810-9106-9D71ED6C8129}"/>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4" name="CuadroTexto 23">
            <a:extLst>
              <a:ext uri="{FF2B5EF4-FFF2-40B4-BE49-F238E27FC236}">
                <a16:creationId xmlns:a16="http://schemas.microsoft.com/office/drawing/2014/main" id="{E65AFC74-773F-4881-A934-F3CFF238048C}"/>
              </a:ext>
            </a:extLst>
          </p:cNvPr>
          <p:cNvSpPr txBox="1"/>
          <p:nvPr/>
        </p:nvSpPr>
        <p:spPr>
          <a:xfrm>
            <a:off x="6178125" y="6550223"/>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Talento Humano</a:t>
            </a:r>
          </a:p>
        </p:txBody>
      </p:sp>
    </p:spTree>
    <p:extLst>
      <p:ext uri="{BB962C8B-B14F-4D97-AF65-F5344CB8AC3E}">
        <p14:creationId xmlns:p14="http://schemas.microsoft.com/office/powerpoint/2010/main" val="354371422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2" name="Diagrama 41">
            <a:extLst>
              <a:ext uri="{FF2B5EF4-FFF2-40B4-BE49-F238E27FC236}">
                <a16:creationId xmlns:a16="http://schemas.microsoft.com/office/drawing/2014/main" id="{778DA8CE-85FE-4657-992B-647213234E4D}"/>
              </a:ext>
            </a:extLst>
          </p:cNvPr>
          <p:cNvGraphicFramePr/>
          <p:nvPr/>
        </p:nvGraphicFramePr>
        <p:xfrm>
          <a:off x="919526" y="4859958"/>
          <a:ext cx="10003155" cy="12988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15" name="Conector recto de flecha 14">
            <a:extLst>
              <a:ext uri="{FF2B5EF4-FFF2-40B4-BE49-F238E27FC236}">
                <a16:creationId xmlns:a16="http://schemas.microsoft.com/office/drawing/2014/main" id="{CE67498E-9F30-4534-A462-A69D84C5A668}"/>
              </a:ext>
            </a:extLst>
          </p:cNvPr>
          <p:cNvCxnSpPr>
            <a:cxnSpLocks/>
          </p:cNvCxnSpPr>
          <p:nvPr/>
        </p:nvCxnSpPr>
        <p:spPr>
          <a:xfrm>
            <a:off x="304800" y="1267617"/>
            <a:ext cx="11364286" cy="490"/>
          </a:xfrm>
          <a:prstGeom prst="straightConnector1">
            <a:avLst/>
          </a:prstGeom>
          <a:ln>
            <a:solidFill>
              <a:srgbClr val="000A8B"/>
            </a:solidFill>
            <a:tailEnd type="triangle"/>
          </a:ln>
        </p:spPr>
        <p:style>
          <a:lnRef idx="3">
            <a:schemeClr val="accent5"/>
          </a:lnRef>
          <a:fillRef idx="0">
            <a:schemeClr val="accent5"/>
          </a:fillRef>
          <a:effectRef idx="2">
            <a:schemeClr val="accent5"/>
          </a:effectRef>
          <a:fontRef idx="minor">
            <a:schemeClr val="tx1"/>
          </a:fontRef>
        </p:style>
      </p:cxnSp>
      <p:pic>
        <p:nvPicPr>
          <p:cNvPr id="16" name="Imagen 15">
            <a:extLst>
              <a:ext uri="{FF2B5EF4-FFF2-40B4-BE49-F238E27FC236}">
                <a16:creationId xmlns:a16="http://schemas.microsoft.com/office/drawing/2014/main" id="{2770CE94-32E5-453D-9608-C1BAF69CACA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17" name="Imagen 16">
            <a:extLst>
              <a:ext uri="{FF2B5EF4-FFF2-40B4-BE49-F238E27FC236}">
                <a16:creationId xmlns:a16="http://schemas.microsoft.com/office/drawing/2014/main" id="{8BCC30CD-E6F2-4006-AEAA-E5D3E7BB08A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959" y="48237"/>
            <a:ext cx="1715135" cy="822464"/>
          </a:xfrm>
          <a:prstGeom prst="rect">
            <a:avLst/>
          </a:prstGeom>
        </p:spPr>
      </p:pic>
      <p:sp>
        <p:nvSpPr>
          <p:cNvPr id="4" name="Rectángulo 3">
            <a:extLst>
              <a:ext uri="{FF2B5EF4-FFF2-40B4-BE49-F238E27FC236}">
                <a16:creationId xmlns:a16="http://schemas.microsoft.com/office/drawing/2014/main" id="{95F00CED-4E73-420E-A7E3-626DE66F7A34}"/>
              </a:ext>
            </a:extLst>
          </p:cNvPr>
          <p:cNvSpPr/>
          <p:nvPr/>
        </p:nvSpPr>
        <p:spPr>
          <a:xfrm>
            <a:off x="0" y="1415273"/>
            <a:ext cx="4316707" cy="584775"/>
          </a:xfrm>
          <a:prstGeom prst="rect">
            <a:avLst/>
          </a:prstGeom>
        </p:spPr>
        <p:txBody>
          <a:bodyPr wrap="square">
            <a:spAutoFit/>
          </a:bodyPr>
          <a:lstStyle/>
          <a:p>
            <a:pPr algn="ctr"/>
            <a:r>
              <a:rPr lang="es-CO" sz="3200" dirty="0">
                <a:solidFill>
                  <a:srgbClr val="000A8B"/>
                </a:solidFill>
                <a:latin typeface="Modern Love Caps" panose="04070805081001020A01" pitchFamily="82" charset="0"/>
              </a:rPr>
              <a:t>Patologías de base</a:t>
            </a:r>
            <a:endParaRPr lang="es-CO" sz="2400" dirty="0">
              <a:solidFill>
                <a:srgbClr val="000A8B"/>
              </a:solidFill>
              <a:latin typeface="Modern Love Caps" panose="04070805081001020A01" pitchFamily="82" charset="0"/>
            </a:endParaRPr>
          </a:p>
        </p:txBody>
      </p:sp>
      <p:graphicFrame>
        <p:nvGraphicFramePr>
          <p:cNvPr id="5" name="Diagrama 4">
            <a:extLst>
              <a:ext uri="{FF2B5EF4-FFF2-40B4-BE49-F238E27FC236}">
                <a16:creationId xmlns:a16="http://schemas.microsoft.com/office/drawing/2014/main" id="{D93FCBD2-A36D-4AB0-893D-D220FB24039D}"/>
              </a:ext>
            </a:extLst>
          </p:cNvPr>
          <p:cNvGraphicFramePr/>
          <p:nvPr/>
        </p:nvGraphicFramePr>
        <p:xfrm>
          <a:off x="4526896" y="1448763"/>
          <a:ext cx="6127851" cy="4865354"/>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14" name="Imagen 13" descr="Imagen que contiene alimentos&#10;&#10;Descripción generada automáticamente">
            <a:extLst>
              <a:ext uri="{FF2B5EF4-FFF2-40B4-BE49-F238E27FC236}">
                <a16:creationId xmlns:a16="http://schemas.microsoft.com/office/drawing/2014/main" id="{5B5004F6-BA45-4643-8714-FECEC5A116F3}"/>
              </a:ext>
            </a:extLst>
          </p:cNvPr>
          <p:cNvPicPr>
            <a:picLocks noChangeAspect="1"/>
          </p:cNvPicPr>
          <p:nvPr/>
        </p:nvPicPr>
        <p:blipFill rotWithShape="1">
          <a:blip r:embed="rId15">
            <a:extLst>
              <a:ext uri="{28A0092B-C50C-407E-A947-70E740481C1C}">
                <a14:useLocalDpi xmlns:a14="http://schemas.microsoft.com/office/drawing/2010/main" val="0"/>
              </a:ext>
            </a:extLst>
          </a:blip>
          <a:srcRect b="32714"/>
          <a:stretch/>
        </p:blipFill>
        <p:spPr>
          <a:xfrm>
            <a:off x="2367231" y="-442175"/>
            <a:ext cx="4511218" cy="1707416"/>
          </a:xfrm>
          <a:prstGeom prst="rect">
            <a:avLst/>
          </a:prstGeom>
        </p:spPr>
      </p:pic>
      <p:pic>
        <p:nvPicPr>
          <p:cNvPr id="1026" name="Picture 2" descr="Doctor avatar icon - Descargar PNG/SVG transparente">
            <a:extLst>
              <a:ext uri="{FF2B5EF4-FFF2-40B4-BE49-F238E27FC236}">
                <a16:creationId xmlns:a16="http://schemas.microsoft.com/office/drawing/2014/main" id="{D3FEA3E2-B806-40C9-BC40-A4A1DFC20B1B}"/>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903352" y="2381783"/>
            <a:ext cx="2927757" cy="2927757"/>
          </a:xfrm>
          <a:prstGeom prst="rect">
            <a:avLst/>
          </a:prstGeom>
          <a:noFill/>
          <a:extLst>
            <a:ext uri="{909E8E84-426E-40DD-AFC4-6F175D3DCCD1}">
              <a14:hiddenFill xmlns:a14="http://schemas.microsoft.com/office/drawing/2010/main">
                <a:solidFill>
                  <a:srgbClr val="FFFFFF"/>
                </a:solidFill>
              </a14:hiddenFill>
            </a:ext>
          </a:extLst>
        </p:spPr>
      </p:pic>
      <p:sp>
        <p:nvSpPr>
          <p:cNvPr id="11" name="Rectángulo 10">
            <a:extLst>
              <a:ext uri="{FF2B5EF4-FFF2-40B4-BE49-F238E27FC236}">
                <a16:creationId xmlns:a16="http://schemas.microsoft.com/office/drawing/2014/main" id="{F568BB6D-39DF-4DDA-A108-0527EF0311B9}"/>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 name="CuadroTexto 11">
            <a:extLst>
              <a:ext uri="{FF2B5EF4-FFF2-40B4-BE49-F238E27FC236}">
                <a16:creationId xmlns:a16="http://schemas.microsoft.com/office/drawing/2014/main" id="{4D3D505E-10EF-4353-AD5E-C1A8CDE5FD8A}"/>
              </a:ext>
            </a:extLst>
          </p:cNvPr>
          <p:cNvSpPr txBox="1"/>
          <p:nvPr/>
        </p:nvSpPr>
        <p:spPr>
          <a:xfrm>
            <a:off x="6178125" y="6550223"/>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Talento Humano</a:t>
            </a:r>
          </a:p>
        </p:txBody>
      </p:sp>
    </p:spTree>
    <p:extLst>
      <p:ext uri="{BB962C8B-B14F-4D97-AF65-F5344CB8AC3E}">
        <p14:creationId xmlns:p14="http://schemas.microsoft.com/office/powerpoint/2010/main" val="288462874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p:cNvSpPr>
            <a:spLocks noGrp="1"/>
          </p:cNvSpPr>
          <p:nvPr>
            <p:ph type="sldNum" sz="quarter" idx="12"/>
          </p:nvPr>
        </p:nvSpPr>
        <p:spPr/>
        <p:txBody>
          <a:bodyPr/>
          <a:lstStyle/>
          <a:p>
            <a:fld id="{015B2B85-C11A-46BE-910A-7C2CECB29AE5}" type="slidenum">
              <a:rPr lang="es-ES" smtClean="0"/>
              <a:t>86</a:t>
            </a:fld>
            <a:endParaRPr lang="es-ES" dirty="0"/>
          </a:p>
        </p:txBody>
      </p:sp>
      <p:graphicFrame>
        <p:nvGraphicFramePr>
          <p:cNvPr id="42" name="Diagrama 41">
            <a:extLst>
              <a:ext uri="{FF2B5EF4-FFF2-40B4-BE49-F238E27FC236}">
                <a16:creationId xmlns:a16="http://schemas.microsoft.com/office/drawing/2014/main" id="{778DA8CE-85FE-4657-992B-647213234E4D}"/>
              </a:ext>
            </a:extLst>
          </p:cNvPr>
          <p:cNvGraphicFramePr/>
          <p:nvPr/>
        </p:nvGraphicFramePr>
        <p:xfrm>
          <a:off x="919526" y="4859958"/>
          <a:ext cx="10003155" cy="12988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15" name="Conector recto de flecha 14">
            <a:extLst>
              <a:ext uri="{FF2B5EF4-FFF2-40B4-BE49-F238E27FC236}">
                <a16:creationId xmlns:a16="http://schemas.microsoft.com/office/drawing/2014/main" id="{CE67498E-9F30-4534-A462-A69D84C5A668}"/>
              </a:ext>
            </a:extLst>
          </p:cNvPr>
          <p:cNvCxnSpPr>
            <a:cxnSpLocks/>
          </p:cNvCxnSpPr>
          <p:nvPr/>
        </p:nvCxnSpPr>
        <p:spPr>
          <a:xfrm>
            <a:off x="304800" y="1267617"/>
            <a:ext cx="11364286" cy="490"/>
          </a:xfrm>
          <a:prstGeom prst="straightConnector1">
            <a:avLst/>
          </a:prstGeom>
          <a:ln>
            <a:solidFill>
              <a:srgbClr val="000A8B"/>
            </a:solidFill>
            <a:tailEnd type="triangle"/>
          </a:ln>
        </p:spPr>
        <p:style>
          <a:lnRef idx="3">
            <a:schemeClr val="accent5"/>
          </a:lnRef>
          <a:fillRef idx="0">
            <a:schemeClr val="accent5"/>
          </a:fillRef>
          <a:effectRef idx="2">
            <a:schemeClr val="accent5"/>
          </a:effectRef>
          <a:fontRef idx="minor">
            <a:schemeClr val="tx1"/>
          </a:fontRef>
        </p:style>
      </p:cxnSp>
      <p:pic>
        <p:nvPicPr>
          <p:cNvPr id="16" name="Imagen 15">
            <a:extLst>
              <a:ext uri="{FF2B5EF4-FFF2-40B4-BE49-F238E27FC236}">
                <a16:creationId xmlns:a16="http://schemas.microsoft.com/office/drawing/2014/main" id="{2770CE94-32E5-453D-9608-C1BAF69CACA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17" name="Imagen 16">
            <a:extLst>
              <a:ext uri="{FF2B5EF4-FFF2-40B4-BE49-F238E27FC236}">
                <a16:creationId xmlns:a16="http://schemas.microsoft.com/office/drawing/2014/main" id="{8BCC30CD-E6F2-4006-AEAA-E5D3E7BB08A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959" y="48237"/>
            <a:ext cx="1715135" cy="822464"/>
          </a:xfrm>
          <a:prstGeom prst="rect">
            <a:avLst/>
          </a:prstGeom>
        </p:spPr>
      </p:pic>
      <p:graphicFrame>
        <p:nvGraphicFramePr>
          <p:cNvPr id="2" name="Diagrama 1">
            <a:extLst>
              <a:ext uri="{FF2B5EF4-FFF2-40B4-BE49-F238E27FC236}">
                <a16:creationId xmlns:a16="http://schemas.microsoft.com/office/drawing/2014/main" id="{8C2DF598-45EF-4A0F-A119-C99F72335FBC}"/>
              </a:ext>
            </a:extLst>
          </p:cNvPr>
          <p:cNvGraphicFramePr/>
          <p:nvPr/>
        </p:nvGraphicFramePr>
        <p:xfrm>
          <a:off x="997789" y="1452256"/>
          <a:ext cx="10356011" cy="5028587"/>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11" name="Imagen 10" descr="Imagen que contiene alimentos&#10;&#10;Descripción generada automáticamente">
            <a:extLst>
              <a:ext uri="{FF2B5EF4-FFF2-40B4-BE49-F238E27FC236}">
                <a16:creationId xmlns:a16="http://schemas.microsoft.com/office/drawing/2014/main" id="{31C95DFF-6448-4974-9988-40931F500E22}"/>
              </a:ext>
            </a:extLst>
          </p:cNvPr>
          <p:cNvPicPr>
            <a:picLocks noChangeAspect="1"/>
          </p:cNvPicPr>
          <p:nvPr/>
        </p:nvPicPr>
        <p:blipFill rotWithShape="1">
          <a:blip r:embed="rId15">
            <a:extLst>
              <a:ext uri="{28A0092B-C50C-407E-A947-70E740481C1C}">
                <a14:useLocalDpi xmlns:a14="http://schemas.microsoft.com/office/drawing/2010/main" val="0"/>
              </a:ext>
            </a:extLst>
          </a:blip>
          <a:srcRect b="32714"/>
          <a:stretch/>
        </p:blipFill>
        <p:spPr>
          <a:xfrm>
            <a:off x="2181701" y="-314815"/>
            <a:ext cx="4511218" cy="1707416"/>
          </a:xfrm>
          <a:prstGeom prst="rect">
            <a:avLst/>
          </a:prstGeom>
        </p:spPr>
      </p:pic>
      <p:sp>
        <p:nvSpPr>
          <p:cNvPr id="10" name="Rectángulo 9">
            <a:extLst>
              <a:ext uri="{FF2B5EF4-FFF2-40B4-BE49-F238E27FC236}">
                <a16:creationId xmlns:a16="http://schemas.microsoft.com/office/drawing/2014/main" id="{D6902C2D-6272-4FD3-A517-323C8BB642D5}"/>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 name="CuadroTexto 11">
            <a:extLst>
              <a:ext uri="{FF2B5EF4-FFF2-40B4-BE49-F238E27FC236}">
                <a16:creationId xmlns:a16="http://schemas.microsoft.com/office/drawing/2014/main" id="{9B5461FB-0FA9-4AC1-951C-E41F76C3F4E6}"/>
              </a:ext>
            </a:extLst>
          </p:cNvPr>
          <p:cNvSpPr txBox="1"/>
          <p:nvPr/>
        </p:nvSpPr>
        <p:spPr>
          <a:xfrm>
            <a:off x="6178125" y="6550223"/>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Talento Humano</a:t>
            </a:r>
          </a:p>
        </p:txBody>
      </p:sp>
    </p:spTree>
    <p:extLst>
      <p:ext uri="{BB962C8B-B14F-4D97-AF65-F5344CB8AC3E}">
        <p14:creationId xmlns:p14="http://schemas.microsoft.com/office/powerpoint/2010/main" val="293175671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descr="Imagen que contiene alimentos&#10;&#10;Descripción generada automáticamente">
            <a:extLst>
              <a:ext uri="{FF2B5EF4-FFF2-40B4-BE49-F238E27FC236}">
                <a16:creationId xmlns:a16="http://schemas.microsoft.com/office/drawing/2014/main" id="{25EDDEAB-9E6C-42A3-A6DF-DD08F9122CBA}"/>
              </a:ext>
            </a:extLst>
          </p:cNvPr>
          <p:cNvPicPr>
            <a:picLocks noChangeAspect="1"/>
          </p:cNvPicPr>
          <p:nvPr/>
        </p:nvPicPr>
        <p:blipFill rotWithShape="1">
          <a:blip r:embed="rId2">
            <a:extLst>
              <a:ext uri="{28A0092B-C50C-407E-A947-70E740481C1C}">
                <a14:useLocalDpi xmlns:a14="http://schemas.microsoft.com/office/drawing/2010/main" val="0"/>
              </a:ext>
            </a:extLst>
          </a:blip>
          <a:srcRect b="32714"/>
          <a:stretch/>
        </p:blipFill>
        <p:spPr>
          <a:xfrm>
            <a:off x="1268327" y="1062774"/>
            <a:ext cx="9271838" cy="3509226"/>
          </a:xfrm>
          <a:prstGeom prst="rect">
            <a:avLst/>
          </a:prstGeom>
        </p:spPr>
      </p:pic>
    </p:spTree>
    <p:extLst>
      <p:ext uri="{BB962C8B-B14F-4D97-AF65-F5344CB8AC3E}">
        <p14:creationId xmlns:p14="http://schemas.microsoft.com/office/powerpoint/2010/main" val="193491950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8" name="Rectángulo 17">
            <a:extLst>
              <a:ext uri="{FF2B5EF4-FFF2-40B4-BE49-F238E27FC236}">
                <a16:creationId xmlns:a16="http://schemas.microsoft.com/office/drawing/2014/main" id="{E83A6263-3F3A-4486-B8E6-DB7641ACE851}"/>
              </a:ext>
            </a:extLst>
          </p:cNvPr>
          <p:cNvSpPr/>
          <p:nvPr/>
        </p:nvSpPr>
        <p:spPr>
          <a:xfrm>
            <a:off x="2240390" y="447325"/>
            <a:ext cx="6278940" cy="461665"/>
          </a:xfrm>
          <a:prstGeom prst="rect">
            <a:avLst/>
          </a:prstGeom>
        </p:spPr>
        <p:txBody>
          <a:bodyPr wrap="square">
            <a:spAutoFit/>
          </a:bodyPr>
          <a:lstStyle/>
          <a:p>
            <a:r>
              <a:rPr lang="es-ES" sz="2400" b="1" dirty="0">
                <a:solidFill>
                  <a:srgbClr val="000A8B"/>
                </a:solidFill>
                <a:latin typeface="Arial Narrow" panose="020B0606020202030204" pitchFamily="34" charset="0"/>
              </a:rPr>
              <a:t> PROCESOS DURANTE LA CONTINGENCIA </a:t>
            </a:r>
          </a:p>
        </p:txBody>
      </p:sp>
      <p:grpSp>
        <p:nvGrpSpPr>
          <p:cNvPr id="8" name="Grupo 7">
            <a:extLst>
              <a:ext uri="{FF2B5EF4-FFF2-40B4-BE49-F238E27FC236}">
                <a16:creationId xmlns:a16="http://schemas.microsoft.com/office/drawing/2014/main" id="{66AFF1E3-F3B9-4CFD-8C9C-EAF09B979412}"/>
              </a:ext>
            </a:extLst>
          </p:cNvPr>
          <p:cNvGrpSpPr/>
          <p:nvPr/>
        </p:nvGrpSpPr>
        <p:grpSpPr>
          <a:xfrm>
            <a:off x="261190" y="1040113"/>
            <a:ext cx="11669620" cy="5138738"/>
            <a:chOff x="261190" y="1040113"/>
            <a:chExt cx="11669620" cy="5138738"/>
          </a:xfrm>
        </p:grpSpPr>
        <p:sp>
          <p:nvSpPr>
            <p:cNvPr id="20" name="Rectángulo 19">
              <a:extLst>
                <a:ext uri="{FF2B5EF4-FFF2-40B4-BE49-F238E27FC236}">
                  <a16:creationId xmlns:a16="http://schemas.microsoft.com/office/drawing/2014/main" id="{0F0C08F9-4310-4722-BAF8-2586D92C82BB}"/>
                </a:ext>
              </a:extLst>
            </p:cNvPr>
            <p:cNvSpPr/>
            <p:nvPr/>
          </p:nvSpPr>
          <p:spPr>
            <a:xfrm>
              <a:off x="7289801" y="1508634"/>
              <a:ext cx="4641009" cy="3145413"/>
            </a:xfrm>
            <a:prstGeom prst="rect">
              <a:avLst/>
            </a:prstGeom>
          </p:spPr>
          <p:txBody>
            <a:bodyPr wrap="square">
              <a:spAutoFit/>
            </a:bodyPr>
            <a:lstStyle/>
            <a:p>
              <a:pPr marL="285750" indent="-285750" algn="just">
                <a:lnSpc>
                  <a:spcPct val="107000"/>
                </a:lnSpc>
                <a:spcAft>
                  <a:spcPts val="800"/>
                </a:spcAft>
                <a:buFont typeface="Arial" panose="020B0604020202020204" pitchFamily="34" charset="0"/>
                <a:buChar char="•"/>
              </a:pPr>
              <a:r>
                <a:rPr lang="es-ES" dirty="0">
                  <a:solidFill>
                    <a:srgbClr val="0070C0"/>
                  </a:solidFill>
                  <a:latin typeface="Calibri" panose="020F0502020204030204" pitchFamily="34" charset="0"/>
                  <a:ea typeface="Calibri" panose="020F0502020204030204" pitchFamily="34" charset="0"/>
                  <a:cs typeface="Times New Roman" panose="02020603050405020304" pitchFamily="18" charset="0"/>
                </a:rPr>
                <a:t>E</a:t>
              </a:r>
              <a:r>
                <a:rPr lang="es-CO" dirty="0">
                  <a:solidFill>
                    <a:srgbClr val="0070C0"/>
                  </a:solidFill>
                  <a:latin typeface="Calibri" panose="020F0502020204030204" pitchFamily="34" charset="0"/>
                  <a:ea typeface="Calibri" panose="020F0502020204030204" pitchFamily="34" charset="0"/>
                  <a:cs typeface="Times New Roman" panose="02020603050405020304" pitchFamily="18" charset="0"/>
                </a:rPr>
                <a:t>n el formato se podrán verificar los  procedimientos de cada dependencia y a los que se desarrollaron durante la contingencia, se le asignará el valor de la ejecución de las actividades, esto para determinar su productividad.</a:t>
              </a:r>
            </a:p>
            <a:p>
              <a:pPr marL="285750" indent="-285750" algn="just">
                <a:lnSpc>
                  <a:spcPct val="107000"/>
                </a:lnSpc>
                <a:spcAft>
                  <a:spcPts val="800"/>
                </a:spcAft>
                <a:buFont typeface="Arial" panose="020B0604020202020204" pitchFamily="34" charset="0"/>
                <a:buChar char="•"/>
              </a:pPr>
              <a:r>
                <a:rPr lang="es-CO" dirty="0">
                  <a:solidFill>
                    <a:srgbClr val="0070C0"/>
                  </a:solidFill>
                  <a:latin typeface="Calibri" panose="020F0502020204030204" pitchFamily="34" charset="0"/>
                  <a:ea typeface="Calibri" panose="020F0502020204030204" pitchFamily="34" charset="0"/>
                  <a:cs typeface="Times New Roman" panose="02020603050405020304" pitchFamily="18" charset="0"/>
                </a:rPr>
                <a:t>Después de diligenciado el formato la idea es identificar los 5 procesos mas representativos para analizar su valor de ejecución.</a:t>
              </a:r>
            </a:p>
          </p:txBody>
        </p:sp>
        <p:graphicFrame>
          <p:nvGraphicFramePr>
            <p:cNvPr id="26" name="Gráfico 25">
              <a:extLst>
                <a:ext uri="{FF2B5EF4-FFF2-40B4-BE49-F238E27FC236}">
                  <a16:creationId xmlns:a16="http://schemas.microsoft.com/office/drawing/2014/main" id="{416E49B9-84D3-4639-84A1-A840D746C6E3}"/>
                </a:ext>
              </a:extLst>
            </p:cNvPr>
            <p:cNvGraphicFramePr>
              <a:graphicFrameLocks/>
            </p:cNvGraphicFramePr>
            <p:nvPr/>
          </p:nvGraphicFramePr>
          <p:xfrm>
            <a:off x="261190" y="1040113"/>
            <a:ext cx="7143750" cy="5138738"/>
          </p:xfrm>
          <a:graphic>
            <a:graphicData uri="http://schemas.openxmlformats.org/drawingml/2006/chart">
              <c:chart xmlns:c="http://schemas.openxmlformats.org/drawingml/2006/chart" xmlns:r="http://schemas.openxmlformats.org/officeDocument/2006/relationships" r:id="rId4"/>
            </a:graphicData>
          </a:graphic>
        </p:graphicFrame>
      </p:grpSp>
      <p:sp>
        <p:nvSpPr>
          <p:cNvPr id="10" name="Rectángulo 9">
            <a:extLst>
              <a:ext uri="{FF2B5EF4-FFF2-40B4-BE49-F238E27FC236}">
                <a16:creationId xmlns:a16="http://schemas.microsoft.com/office/drawing/2014/main" id="{45186AB2-03B5-41F0-A947-B3695EB4AF7D}"/>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 name="CuadroTexto 11">
            <a:extLst>
              <a:ext uri="{FF2B5EF4-FFF2-40B4-BE49-F238E27FC236}">
                <a16:creationId xmlns:a16="http://schemas.microsoft.com/office/drawing/2014/main" id="{8A4DD8C4-E0BC-491C-9EE7-39E33C224B8F}"/>
              </a:ext>
            </a:extLst>
          </p:cNvPr>
          <p:cNvSpPr txBox="1"/>
          <p:nvPr/>
        </p:nvSpPr>
        <p:spPr>
          <a:xfrm>
            <a:off x="6178125" y="6550223"/>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4175038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3" name="Rectángulo 12">
            <a:extLst>
              <a:ext uri="{FF2B5EF4-FFF2-40B4-BE49-F238E27FC236}">
                <a16:creationId xmlns:a16="http://schemas.microsoft.com/office/drawing/2014/main" id="{527338F4-15BD-4A5D-8C40-492F228B7503}"/>
              </a:ext>
            </a:extLst>
          </p:cNvPr>
          <p:cNvSpPr/>
          <p:nvPr/>
        </p:nvSpPr>
        <p:spPr>
          <a:xfrm>
            <a:off x="2428954" y="607541"/>
            <a:ext cx="6278940" cy="461665"/>
          </a:xfrm>
          <a:prstGeom prst="rect">
            <a:avLst/>
          </a:prstGeom>
        </p:spPr>
        <p:txBody>
          <a:bodyPr wrap="square">
            <a:spAutoFit/>
          </a:bodyPr>
          <a:lstStyle/>
          <a:p>
            <a:r>
              <a:rPr lang="es-ES" sz="2400" b="1" dirty="0">
                <a:solidFill>
                  <a:srgbClr val="000A8B"/>
                </a:solidFill>
                <a:latin typeface="Arial Narrow" panose="020B0606020202030204" pitchFamily="34" charset="0"/>
              </a:rPr>
              <a:t> PROCESOS DURANTE LA CONTINGENCIA </a:t>
            </a:r>
          </a:p>
        </p:txBody>
      </p:sp>
      <p:sp>
        <p:nvSpPr>
          <p:cNvPr id="14" name="Rectángulo 13">
            <a:extLst>
              <a:ext uri="{FF2B5EF4-FFF2-40B4-BE49-F238E27FC236}">
                <a16:creationId xmlns:a16="http://schemas.microsoft.com/office/drawing/2014/main" id="{BF22FCB4-4BB8-4912-A086-7AAC3375ADCB}"/>
              </a:ext>
            </a:extLst>
          </p:cNvPr>
          <p:cNvSpPr/>
          <p:nvPr/>
        </p:nvSpPr>
        <p:spPr>
          <a:xfrm>
            <a:off x="-337639" y="3110617"/>
            <a:ext cx="5003117" cy="369332"/>
          </a:xfrm>
          <a:prstGeom prst="rect">
            <a:avLst/>
          </a:prstGeom>
        </p:spPr>
        <p:txBody>
          <a:bodyPr wrap="square">
            <a:spAutoFit/>
          </a:bodyPr>
          <a:lstStyle/>
          <a:p>
            <a:pPr algn="ctr"/>
            <a:r>
              <a:rPr lang="es-ES" b="1" dirty="0">
                <a:solidFill>
                  <a:srgbClr val="000A8B"/>
                </a:solidFill>
                <a:latin typeface="Arial Narrow" panose="020B0606020202030204" pitchFamily="34" charset="0"/>
              </a:rPr>
              <a:t>PRESIDENCIA</a:t>
            </a:r>
            <a:endParaRPr lang="es-ES" sz="2800" b="1" dirty="0">
              <a:solidFill>
                <a:srgbClr val="000A8B"/>
              </a:solidFill>
              <a:latin typeface="Arial Narrow" panose="020B0606020202030204" pitchFamily="34" charset="0"/>
            </a:endParaRPr>
          </a:p>
        </p:txBody>
      </p:sp>
      <p:grpSp>
        <p:nvGrpSpPr>
          <p:cNvPr id="5" name="Grupo 4">
            <a:extLst>
              <a:ext uri="{FF2B5EF4-FFF2-40B4-BE49-F238E27FC236}">
                <a16:creationId xmlns:a16="http://schemas.microsoft.com/office/drawing/2014/main" id="{71860BBB-19CA-4E61-9689-E7F2BED943AD}"/>
              </a:ext>
            </a:extLst>
          </p:cNvPr>
          <p:cNvGrpSpPr/>
          <p:nvPr/>
        </p:nvGrpSpPr>
        <p:grpSpPr>
          <a:xfrm>
            <a:off x="3932865" y="1863781"/>
            <a:ext cx="8197175" cy="713105"/>
            <a:chOff x="3856666" y="1832080"/>
            <a:chExt cx="7265216" cy="1386562"/>
          </a:xfrm>
        </p:grpSpPr>
        <p:grpSp>
          <p:nvGrpSpPr>
            <p:cNvPr id="4" name="Grupo 3">
              <a:extLst>
                <a:ext uri="{FF2B5EF4-FFF2-40B4-BE49-F238E27FC236}">
                  <a16:creationId xmlns:a16="http://schemas.microsoft.com/office/drawing/2014/main" id="{3C547FC5-0B14-48BB-9618-A020BDB32E04}"/>
                </a:ext>
              </a:extLst>
            </p:cNvPr>
            <p:cNvGrpSpPr/>
            <p:nvPr/>
          </p:nvGrpSpPr>
          <p:grpSpPr>
            <a:xfrm>
              <a:off x="3856666" y="1839224"/>
              <a:ext cx="1873458" cy="1379418"/>
              <a:chOff x="3827189" y="1846382"/>
              <a:chExt cx="2282269" cy="1360634"/>
            </a:xfrm>
          </p:grpSpPr>
          <p:grpSp>
            <p:nvGrpSpPr>
              <p:cNvPr id="20" name="Grupo 19">
                <a:extLst>
                  <a:ext uri="{FF2B5EF4-FFF2-40B4-BE49-F238E27FC236}">
                    <a16:creationId xmlns:a16="http://schemas.microsoft.com/office/drawing/2014/main" id="{6695AC26-2B84-4C43-BD26-54DCB57E58D9}"/>
                  </a:ext>
                </a:extLst>
              </p:cNvPr>
              <p:cNvGrpSpPr/>
              <p:nvPr/>
            </p:nvGrpSpPr>
            <p:grpSpPr>
              <a:xfrm>
                <a:off x="3827189" y="1846382"/>
                <a:ext cx="2154511" cy="666210"/>
                <a:chOff x="-3743" y="69822"/>
                <a:chExt cx="2550071" cy="666210"/>
              </a:xfrm>
            </p:grpSpPr>
            <p:sp>
              <p:nvSpPr>
                <p:cNvPr id="23" name="Rectángulo 22">
                  <a:extLst>
                    <a:ext uri="{FF2B5EF4-FFF2-40B4-BE49-F238E27FC236}">
                      <a16:creationId xmlns:a16="http://schemas.microsoft.com/office/drawing/2014/main" id="{821F29A2-0105-497C-BE16-6ABD8CB953A5}"/>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 name="CuadroTexto 24">
                  <a:extLst>
                    <a:ext uri="{FF2B5EF4-FFF2-40B4-BE49-F238E27FC236}">
                      <a16:creationId xmlns:a16="http://schemas.microsoft.com/office/drawing/2014/main" id="{F0C4B32C-4636-4B60-9908-F9621CDFCDFE}"/>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100" dirty="0"/>
                    <a:t>REVISIÓN Y ELABORACIÓN DE ACTOS ADMINISTRATIVOS</a:t>
                  </a:r>
                  <a:endParaRPr lang="es-CO" sz="1100" kern="1200" dirty="0"/>
                </a:p>
              </p:txBody>
            </p:sp>
          </p:grpSp>
          <p:grpSp>
            <p:nvGrpSpPr>
              <p:cNvPr id="26" name="Grupo 25">
                <a:extLst>
                  <a:ext uri="{FF2B5EF4-FFF2-40B4-BE49-F238E27FC236}">
                    <a16:creationId xmlns:a16="http://schemas.microsoft.com/office/drawing/2014/main" id="{385CC156-A4C1-4480-BEB8-AAC469786335}"/>
                  </a:ext>
                </a:extLst>
              </p:cNvPr>
              <p:cNvGrpSpPr/>
              <p:nvPr/>
            </p:nvGrpSpPr>
            <p:grpSpPr>
              <a:xfrm>
                <a:off x="3827189" y="2541093"/>
                <a:ext cx="2282269" cy="665923"/>
                <a:chOff x="-989798" y="-924160"/>
                <a:chExt cx="2718306" cy="665923"/>
              </a:xfrm>
            </p:grpSpPr>
            <p:sp>
              <p:nvSpPr>
                <p:cNvPr id="28" name="Rectángulo 27">
                  <a:extLst>
                    <a:ext uri="{FF2B5EF4-FFF2-40B4-BE49-F238E27FC236}">
                      <a16:creationId xmlns:a16="http://schemas.microsoft.com/office/drawing/2014/main" id="{D9B4FD98-818A-4041-A574-4A8B468F6402}"/>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9" name="CuadroTexto 28">
                  <a:extLst>
                    <a:ext uri="{FF2B5EF4-FFF2-40B4-BE49-F238E27FC236}">
                      <a16:creationId xmlns:a16="http://schemas.microsoft.com/office/drawing/2014/main" id="{76526F86-C7D7-4C02-B4CE-A004ABE51ECA}"/>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377</a:t>
                  </a:r>
                  <a:endParaRPr lang="es-CO" sz="1200" kern="1200" dirty="0"/>
                </a:p>
              </p:txBody>
            </p:sp>
          </p:grpSp>
        </p:grpSp>
        <p:grpSp>
          <p:nvGrpSpPr>
            <p:cNvPr id="45" name="Grupo 44">
              <a:extLst>
                <a:ext uri="{FF2B5EF4-FFF2-40B4-BE49-F238E27FC236}">
                  <a16:creationId xmlns:a16="http://schemas.microsoft.com/office/drawing/2014/main" id="{546491D3-3F56-4A75-AA19-5C3B59703061}"/>
                </a:ext>
              </a:extLst>
            </p:cNvPr>
            <p:cNvGrpSpPr/>
            <p:nvPr/>
          </p:nvGrpSpPr>
          <p:grpSpPr>
            <a:xfrm>
              <a:off x="5655387" y="1832080"/>
              <a:ext cx="1873458" cy="1379418"/>
              <a:chOff x="3827189" y="1846382"/>
              <a:chExt cx="2282269" cy="1360634"/>
            </a:xfrm>
          </p:grpSpPr>
          <p:grpSp>
            <p:nvGrpSpPr>
              <p:cNvPr id="46" name="Grupo 45">
                <a:extLst>
                  <a:ext uri="{FF2B5EF4-FFF2-40B4-BE49-F238E27FC236}">
                    <a16:creationId xmlns:a16="http://schemas.microsoft.com/office/drawing/2014/main" id="{DC3F2281-56CB-45A9-A1F8-FF882BD1B0DB}"/>
                  </a:ext>
                </a:extLst>
              </p:cNvPr>
              <p:cNvGrpSpPr/>
              <p:nvPr/>
            </p:nvGrpSpPr>
            <p:grpSpPr>
              <a:xfrm>
                <a:off x="3827189" y="1846382"/>
                <a:ext cx="2154511" cy="666210"/>
                <a:chOff x="-3743" y="69822"/>
                <a:chExt cx="2550071" cy="666210"/>
              </a:xfrm>
            </p:grpSpPr>
            <p:sp>
              <p:nvSpPr>
                <p:cNvPr id="52" name="Rectángulo 51">
                  <a:extLst>
                    <a:ext uri="{FF2B5EF4-FFF2-40B4-BE49-F238E27FC236}">
                      <a16:creationId xmlns:a16="http://schemas.microsoft.com/office/drawing/2014/main" id="{636EE2A1-FF4C-4ED7-82D5-24E427F94138}"/>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3" name="CuadroTexto 52">
                  <a:extLst>
                    <a:ext uri="{FF2B5EF4-FFF2-40B4-BE49-F238E27FC236}">
                      <a16:creationId xmlns:a16="http://schemas.microsoft.com/office/drawing/2014/main" id="{BF6EEB16-18E0-42DF-8D44-4F6C875E2047}"/>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100" dirty="0"/>
                    <a:t>REVISIÓN Y SEGUIMIENTO A PQRS Y/O REQUERIMIENTOS</a:t>
                  </a:r>
                  <a:endParaRPr lang="es-CO" sz="1100" kern="1200" dirty="0"/>
                </a:p>
              </p:txBody>
            </p:sp>
          </p:grpSp>
          <p:grpSp>
            <p:nvGrpSpPr>
              <p:cNvPr id="48" name="Grupo 47">
                <a:extLst>
                  <a:ext uri="{FF2B5EF4-FFF2-40B4-BE49-F238E27FC236}">
                    <a16:creationId xmlns:a16="http://schemas.microsoft.com/office/drawing/2014/main" id="{2A339A4D-719D-4517-B86C-D4C453F81FFF}"/>
                  </a:ext>
                </a:extLst>
              </p:cNvPr>
              <p:cNvGrpSpPr/>
              <p:nvPr/>
            </p:nvGrpSpPr>
            <p:grpSpPr>
              <a:xfrm>
                <a:off x="3827189" y="2541093"/>
                <a:ext cx="2282269" cy="665923"/>
                <a:chOff x="-989798" y="-924160"/>
                <a:chExt cx="2718306" cy="665923"/>
              </a:xfrm>
            </p:grpSpPr>
            <p:sp>
              <p:nvSpPr>
                <p:cNvPr id="50" name="Rectángulo 49">
                  <a:extLst>
                    <a:ext uri="{FF2B5EF4-FFF2-40B4-BE49-F238E27FC236}">
                      <a16:creationId xmlns:a16="http://schemas.microsoft.com/office/drawing/2014/main" id="{4C7CDF60-4C0F-4EAA-A872-11047484FB5A}"/>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51" name="CuadroTexto 50">
                  <a:extLst>
                    <a:ext uri="{FF2B5EF4-FFF2-40B4-BE49-F238E27FC236}">
                      <a16:creationId xmlns:a16="http://schemas.microsoft.com/office/drawing/2014/main" id="{3E6BF8B3-8631-4AAC-BF77-FB00AC803AF7}"/>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171</a:t>
                  </a:r>
                </a:p>
              </p:txBody>
            </p:sp>
          </p:grpSp>
        </p:grpSp>
        <p:grpSp>
          <p:nvGrpSpPr>
            <p:cNvPr id="61" name="Grupo 60">
              <a:extLst>
                <a:ext uri="{FF2B5EF4-FFF2-40B4-BE49-F238E27FC236}">
                  <a16:creationId xmlns:a16="http://schemas.microsoft.com/office/drawing/2014/main" id="{950B111A-D9A1-4FA4-A418-6AB94C3A8346}"/>
                </a:ext>
              </a:extLst>
            </p:cNvPr>
            <p:cNvGrpSpPr/>
            <p:nvPr/>
          </p:nvGrpSpPr>
          <p:grpSpPr>
            <a:xfrm>
              <a:off x="7449703" y="1835411"/>
              <a:ext cx="1873458" cy="1379418"/>
              <a:chOff x="3827189" y="1846382"/>
              <a:chExt cx="2282269" cy="1360634"/>
            </a:xfrm>
          </p:grpSpPr>
          <p:grpSp>
            <p:nvGrpSpPr>
              <p:cNvPr id="62" name="Grupo 61">
                <a:extLst>
                  <a:ext uri="{FF2B5EF4-FFF2-40B4-BE49-F238E27FC236}">
                    <a16:creationId xmlns:a16="http://schemas.microsoft.com/office/drawing/2014/main" id="{AC2A139B-5E67-4FA3-8060-3F32A795AF48}"/>
                  </a:ext>
                </a:extLst>
              </p:cNvPr>
              <p:cNvGrpSpPr/>
              <p:nvPr/>
            </p:nvGrpSpPr>
            <p:grpSpPr>
              <a:xfrm>
                <a:off x="3827189" y="1846382"/>
                <a:ext cx="2154511" cy="666210"/>
                <a:chOff x="-3743" y="69822"/>
                <a:chExt cx="2550071" cy="666210"/>
              </a:xfrm>
            </p:grpSpPr>
            <p:sp>
              <p:nvSpPr>
                <p:cNvPr id="66" name="Rectángulo 65">
                  <a:extLst>
                    <a:ext uri="{FF2B5EF4-FFF2-40B4-BE49-F238E27FC236}">
                      <a16:creationId xmlns:a16="http://schemas.microsoft.com/office/drawing/2014/main" id="{C68495F5-7B84-41C0-B7FE-2FE7A50ED1BE}"/>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7" name="CuadroTexto 66">
                  <a:extLst>
                    <a:ext uri="{FF2B5EF4-FFF2-40B4-BE49-F238E27FC236}">
                      <a16:creationId xmlns:a16="http://schemas.microsoft.com/office/drawing/2014/main" id="{A75C34E9-C968-4BE2-B813-F9FB97195D86}"/>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200" dirty="0"/>
                    <a:t>ASISTENCIA A COMITÉS Y REUNIONES</a:t>
                  </a:r>
                  <a:endParaRPr lang="es-CO" sz="1200" kern="1200" dirty="0"/>
                </a:p>
              </p:txBody>
            </p:sp>
          </p:grpSp>
          <p:grpSp>
            <p:nvGrpSpPr>
              <p:cNvPr id="63" name="Grupo 62">
                <a:extLst>
                  <a:ext uri="{FF2B5EF4-FFF2-40B4-BE49-F238E27FC236}">
                    <a16:creationId xmlns:a16="http://schemas.microsoft.com/office/drawing/2014/main" id="{A5A7287E-F24C-487E-9E9A-B84ADB9B4AA2}"/>
                  </a:ext>
                </a:extLst>
              </p:cNvPr>
              <p:cNvGrpSpPr/>
              <p:nvPr/>
            </p:nvGrpSpPr>
            <p:grpSpPr>
              <a:xfrm>
                <a:off x="3827189" y="2541093"/>
                <a:ext cx="2282269" cy="665923"/>
                <a:chOff x="-989798" y="-924160"/>
                <a:chExt cx="2718306" cy="665923"/>
              </a:xfrm>
            </p:grpSpPr>
            <p:sp>
              <p:nvSpPr>
                <p:cNvPr id="64" name="Rectángulo 63">
                  <a:extLst>
                    <a:ext uri="{FF2B5EF4-FFF2-40B4-BE49-F238E27FC236}">
                      <a16:creationId xmlns:a16="http://schemas.microsoft.com/office/drawing/2014/main" id="{E66C1CAC-00FC-4D1E-8703-9E5DED7402D4}"/>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65" name="CuadroTexto 64">
                  <a:extLst>
                    <a:ext uri="{FF2B5EF4-FFF2-40B4-BE49-F238E27FC236}">
                      <a16:creationId xmlns:a16="http://schemas.microsoft.com/office/drawing/2014/main" id="{EBBEC268-311B-4CD7-89C5-B8EAE0410AAA}"/>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139</a:t>
                  </a:r>
                </a:p>
              </p:txBody>
            </p:sp>
          </p:grpSp>
        </p:grpSp>
        <p:grpSp>
          <p:nvGrpSpPr>
            <p:cNvPr id="68" name="Grupo 67">
              <a:extLst>
                <a:ext uri="{FF2B5EF4-FFF2-40B4-BE49-F238E27FC236}">
                  <a16:creationId xmlns:a16="http://schemas.microsoft.com/office/drawing/2014/main" id="{FD67CAB2-CF87-4CD6-AA61-63A25660ADB1}"/>
                </a:ext>
              </a:extLst>
            </p:cNvPr>
            <p:cNvGrpSpPr/>
            <p:nvPr/>
          </p:nvGrpSpPr>
          <p:grpSpPr>
            <a:xfrm>
              <a:off x="9248424" y="1837775"/>
              <a:ext cx="1873458" cy="1379418"/>
              <a:chOff x="3827189" y="1846382"/>
              <a:chExt cx="2282269" cy="1360634"/>
            </a:xfrm>
          </p:grpSpPr>
          <p:grpSp>
            <p:nvGrpSpPr>
              <p:cNvPr id="69" name="Grupo 68">
                <a:extLst>
                  <a:ext uri="{FF2B5EF4-FFF2-40B4-BE49-F238E27FC236}">
                    <a16:creationId xmlns:a16="http://schemas.microsoft.com/office/drawing/2014/main" id="{7ED350E2-9D9A-4DE6-833B-8E143440977E}"/>
                  </a:ext>
                </a:extLst>
              </p:cNvPr>
              <p:cNvGrpSpPr/>
              <p:nvPr/>
            </p:nvGrpSpPr>
            <p:grpSpPr>
              <a:xfrm>
                <a:off x="3827189" y="1846382"/>
                <a:ext cx="2154511" cy="666210"/>
                <a:chOff x="-3743" y="69822"/>
                <a:chExt cx="2550071" cy="666210"/>
              </a:xfrm>
            </p:grpSpPr>
            <p:sp>
              <p:nvSpPr>
                <p:cNvPr id="73" name="Rectángulo 72">
                  <a:extLst>
                    <a:ext uri="{FF2B5EF4-FFF2-40B4-BE49-F238E27FC236}">
                      <a16:creationId xmlns:a16="http://schemas.microsoft.com/office/drawing/2014/main" id="{484A93DB-4AC3-4E71-A378-2EF6DC6C6215}"/>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4" name="CuadroTexto 73">
                  <a:extLst>
                    <a:ext uri="{FF2B5EF4-FFF2-40B4-BE49-F238E27FC236}">
                      <a16:creationId xmlns:a16="http://schemas.microsoft.com/office/drawing/2014/main" id="{7A699C35-01E6-4336-A422-7FA5600833B4}"/>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200" dirty="0"/>
                    <a:t>RESPUESTA Y APOYO A AUDITORIAS</a:t>
                  </a:r>
                  <a:endParaRPr lang="es-CO" sz="1200" kern="1200" dirty="0"/>
                </a:p>
              </p:txBody>
            </p:sp>
          </p:grpSp>
          <p:grpSp>
            <p:nvGrpSpPr>
              <p:cNvPr id="70" name="Grupo 69">
                <a:extLst>
                  <a:ext uri="{FF2B5EF4-FFF2-40B4-BE49-F238E27FC236}">
                    <a16:creationId xmlns:a16="http://schemas.microsoft.com/office/drawing/2014/main" id="{4C92B1A8-1F02-45F8-BBD2-D00CC77FD376}"/>
                  </a:ext>
                </a:extLst>
              </p:cNvPr>
              <p:cNvGrpSpPr/>
              <p:nvPr/>
            </p:nvGrpSpPr>
            <p:grpSpPr>
              <a:xfrm>
                <a:off x="3827189" y="2541093"/>
                <a:ext cx="2282269" cy="665923"/>
                <a:chOff x="-989798" y="-924160"/>
                <a:chExt cx="2718306" cy="665923"/>
              </a:xfrm>
            </p:grpSpPr>
            <p:sp>
              <p:nvSpPr>
                <p:cNvPr id="71" name="Rectángulo 70">
                  <a:extLst>
                    <a:ext uri="{FF2B5EF4-FFF2-40B4-BE49-F238E27FC236}">
                      <a16:creationId xmlns:a16="http://schemas.microsoft.com/office/drawing/2014/main" id="{5E4A4E30-61F4-432E-AD0C-36A023F3370C}"/>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72" name="CuadroTexto 71">
                  <a:extLst>
                    <a:ext uri="{FF2B5EF4-FFF2-40B4-BE49-F238E27FC236}">
                      <a16:creationId xmlns:a16="http://schemas.microsoft.com/office/drawing/2014/main" id="{6C7E6777-8D53-4CCF-B397-594D5E46F5CF}"/>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28</a:t>
                  </a:r>
                </a:p>
              </p:txBody>
            </p:sp>
          </p:grpSp>
        </p:grpSp>
      </p:grpSp>
      <p:grpSp>
        <p:nvGrpSpPr>
          <p:cNvPr id="227" name="Grupo 226">
            <a:extLst>
              <a:ext uri="{FF2B5EF4-FFF2-40B4-BE49-F238E27FC236}">
                <a16:creationId xmlns:a16="http://schemas.microsoft.com/office/drawing/2014/main" id="{B42F9AAC-1DD9-4CBC-8706-FBB392FC226D}"/>
              </a:ext>
            </a:extLst>
          </p:cNvPr>
          <p:cNvGrpSpPr/>
          <p:nvPr/>
        </p:nvGrpSpPr>
        <p:grpSpPr>
          <a:xfrm>
            <a:off x="3932865" y="2671845"/>
            <a:ext cx="4143235" cy="713104"/>
            <a:chOff x="3856666" y="1832081"/>
            <a:chExt cx="3672179" cy="1386561"/>
          </a:xfrm>
        </p:grpSpPr>
        <p:grpSp>
          <p:nvGrpSpPr>
            <p:cNvPr id="228" name="Grupo 227">
              <a:extLst>
                <a:ext uri="{FF2B5EF4-FFF2-40B4-BE49-F238E27FC236}">
                  <a16:creationId xmlns:a16="http://schemas.microsoft.com/office/drawing/2014/main" id="{51B3F738-67EA-4E02-B5A1-39475E54A4F0}"/>
                </a:ext>
              </a:extLst>
            </p:cNvPr>
            <p:cNvGrpSpPr/>
            <p:nvPr/>
          </p:nvGrpSpPr>
          <p:grpSpPr>
            <a:xfrm>
              <a:off x="3856666" y="1839224"/>
              <a:ext cx="1873458" cy="1379418"/>
              <a:chOff x="3827189" y="1846382"/>
              <a:chExt cx="2282269" cy="1360634"/>
            </a:xfrm>
          </p:grpSpPr>
          <p:grpSp>
            <p:nvGrpSpPr>
              <p:cNvPr id="250" name="Grupo 249">
                <a:extLst>
                  <a:ext uri="{FF2B5EF4-FFF2-40B4-BE49-F238E27FC236}">
                    <a16:creationId xmlns:a16="http://schemas.microsoft.com/office/drawing/2014/main" id="{10FC0E15-CA16-4221-9A57-5507D821744D}"/>
                  </a:ext>
                </a:extLst>
              </p:cNvPr>
              <p:cNvGrpSpPr/>
              <p:nvPr/>
            </p:nvGrpSpPr>
            <p:grpSpPr>
              <a:xfrm>
                <a:off x="3827189" y="1846382"/>
                <a:ext cx="2154511" cy="666210"/>
                <a:chOff x="-3743" y="69822"/>
                <a:chExt cx="2550071" cy="666210"/>
              </a:xfrm>
            </p:grpSpPr>
            <p:sp>
              <p:nvSpPr>
                <p:cNvPr id="254" name="Rectángulo 253">
                  <a:extLst>
                    <a:ext uri="{FF2B5EF4-FFF2-40B4-BE49-F238E27FC236}">
                      <a16:creationId xmlns:a16="http://schemas.microsoft.com/office/drawing/2014/main" id="{BC6804F0-1B04-4E7C-BAF2-7DC8B14996E9}"/>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5" name="CuadroTexto 254">
                  <a:extLst>
                    <a:ext uri="{FF2B5EF4-FFF2-40B4-BE49-F238E27FC236}">
                      <a16:creationId xmlns:a16="http://schemas.microsoft.com/office/drawing/2014/main" id="{4EDC8D96-2D20-4486-A3AA-A193723B63AD}"/>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100" dirty="0"/>
                    <a:t>ELABORACIÓN DE OFICIOS O ACTOS ADMINISTRATIVOS</a:t>
                  </a:r>
                  <a:endParaRPr lang="es-CO" sz="1100" kern="1200" dirty="0"/>
                </a:p>
              </p:txBody>
            </p:sp>
          </p:grpSp>
          <p:grpSp>
            <p:nvGrpSpPr>
              <p:cNvPr id="251" name="Grupo 250">
                <a:extLst>
                  <a:ext uri="{FF2B5EF4-FFF2-40B4-BE49-F238E27FC236}">
                    <a16:creationId xmlns:a16="http://schemas.microsoft.com/office/drawing/2014/main" id="{D4239408-107F-4E52-A530-C477448E834D}"/>
                  </a:ext>
                </a:extLst>
              </p:cNvPr>
              <p:cNvGrpSpPr/>
              <p:nvPr/>
            </p:nvGrpSpPr>
            <p:grpSpPr>
              <a:xfrm>
                <a:off x="3827189" y="2541093"/>
                <a:ext cx="2282269" cy="665923"/>
                <a:chOff x="-989798" y="-924160"/>
                <a:chExt cx="2718306" cy="665923"/>
              </a:xfrm>
            </p:grpSpPr>
            <p:sp>
              <p:nvSpPr>
                <p:cNvPr id="252" name="Rectángulo 251">
                  <a:extLst>
                    <a:ext uri="{FF2B5EF4-FFF2-40B4-BE49-F238E27FC236}">
                      <a16:creationId xmlns:a16="http://schemas.microsoft.com/office/drawing/2014/main" id="{5317DF47-51B8-4150-9B3D-F52102CAA877}"/>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53" name="CuadroTexto 252">
                  <a:extLst>
                    <a:ext uri="{FF2B5EF4-FFF2-40B4-BE49-F238E27FC236}">
                      <a16:creationId xmlns:a16="http://schemas.microsoft.com/office/drawing/2014/main" id="{454FA2B6-48A1-4DB4-B6CE-2EBAC37A6914}"/>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3</a:t>
                  </a:r>
                </a:p>
              </p:txBody>
            </p:sp>
          </p:grpSp>
        </p:grpSp>
        <p:grpSp>
          <p:nvGrpSpPr>
            <p:cNvPr id="229" name="Grupo 228">
              <a:extLst>
                <a:ext uri="{FF2B5EF4-FFF2-40B4-BE49-F238E27FC236}">
                  <a16:creationId xmlns:a16="http://schemas.microsoft.com/office/drawing/2014/main" id="{70051683-8AAE-4EFC-ABD3-8A26375F8CF1}"/>
                </a:ext>
              </a:extLst>
            </p:cNvPr>
            <p:cNvGrpSpPr/>
            <p:nvPr/>
          </p:nvGrpSpPr>
          <p:grpSpPr>
            <a:xfrm>
              <a:off x="5655387" y="1832081"/>
              <a:ext cx="1873458" cy="1379416"/>
              <a:chOff x="3827189" y="1846382"/>
              <a:chExt cx="2282269" cy="1360632"/>
            </a:xfrm>
          </p:grpSpPr>
          <p:grpSp>
            <p:nvGrpSpPr>
              <p:cNvPr id="244" name="Grupo 243">
                <a:extLst>
                  <a:ext uri="{FF2B5EF4-FFF2-40B4-BE49-F238E27FC236}">
                    <a16:creationId xmlns:a16="http://schemas.microsoft.com/office/drawing/2014/main" id="{27B85CB3-1CBD-4C80-A7C4-1143C1AD3F90}"/>
                  </a:ext>
                </a:extLst>
              </p:cNvPr>
              <p:cNvGrpSpPr/>
              <p:nvPr/>
            </p:nvGrpSpPr>
            <p:grpSpPr>
              <a:xfrm>
                <a:off x="3827189" y="1846382"/>
                <a:ext cx="2154511" cy="666210"/>
                <a:chOff x="-3743" y="69822"/>
                <a:chExt cx="2550071" cy="666210"/>
              </a:xfrm>
            </p:grpSpPr>
            <p:sp>
              <p:nvSpPr>
                <p:cNvPr id="248" name="Rectángulo 247">
                  <a:extLst>
                    <a:ext uri="{FF2B5EF4-FFF2-40B4-BE49-F238E27FC236}">
                      <a16:creationId xmlns:a16="http://schemas.microsoft.com/office/drawing/2014/main" id="{F54FF3CF-08FA-4662-96ED-DB05088E9BA9}"/>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9" name="CuadroTexto 248">
                  <a:extLst>
                    <a:ext uri="{FF2B5EF4-FFF2-40B4-BE49-F238E27FC236}">
                      <a16:creationId xmlns:a16="http://schemas.microsoft.com/office/drawing/2014/main" id="{AB8B46B2-753B-47C1-B48D-E8CF9F70107F}"/>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algn="ctr" defTabSz="800100">
                    <a:lnSpc>
                      <a:spcPct val="90000"/>
                    </a:lnSpc>
                    <a:spcBef>
                      <a:spcPct val="0"/>
                    </a:spcBef>
                    <a:spcAft>
                      <a:spcPct val="35000"/>
                    </a:spcAft>
                  </a:pPr>
                  <a:r>
                    <a:rPr lang="es-ES" sz="1000" dirty="0"/>
                    <a:t>REVISIÓN Y ELABORACIÓN DE CONTRATOS </a:t>
                  </a:r>
                  <a:endParaRPr lang="es-CO" sz="800" dirty="0"/>
                </a:p>
              </p:txBody>
            </p:sp>
          </p:grpSp>
          <p:grpSp>
            <p:nvGrpSpPr>
              <p:cNvPr id="245" name="Grupo 244">
                <a:extLst>
                  <a:ext uri="{FF2B5EF4-FFF2-40B4-BE49-F238E27FC236}">
                    <a16:creationId xmlns:a16="http://schemas.microsoft.com/office/drawing/2014/main" id="{3DE18C23-6CC6-4EE8-8D80-04F52D3299DB}"/>
                  </a:ext>
                </a:extLst>
              </p:cNvPr>
              <p:cNvGrpSpPr/>
              <p:nvPr/>
            </p:nvGrpSpPr>
            <p:grpSpPr>
              <a:xfrm>
                <a:off x="3827189" y="2541093"/>
                <a:ext cx="2282269" cy="665921"/>
                <a:chOff x="-989798" y="-924160"/>
                <a:chExt cx="2718306" cy="665921"/>
              </a:xfrm>
            </p:grpSpPr>
            <p:sp>
              <p:nvSpPr>
                <p:cNvPr id="246" name="Rectángulo 245">
                  <a:extLst>
                    <a:ext uri="{FF2B5EF4-FFF2-40B4-BE49-F238E27FC236}">
                      <a16:creationId xmlns:a16="http://schemas.microsoft.com/office/drawing/2014/main" id="{09997A8D-990A-4918-BAAA-2C9C077BDDB5}"/>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47" name="CuadroTexto 246">
                  <a:extLst>
                    <a:ext uri="{FF2B5EF4-FFF2-40B4-BE49-F238E27FC236}">
                      <a16:creationId xmlns:a16="http://schemas.microsoft.com/office/drawing/2014/main" id="{B2391421-2A59-4222-B1FE-A157C15B8127}"/>
                    </a:ext>
                  </a:extLst>
                </p:cNvPr>
                <p:cNvSpPr txBox="1"/>
                <p:nvPr/>
              </p:nvSpPr>
              <p:spPr>
                <a:xfrm>
                  <a:off x="-831241" y="-846522"/>
                  <a:ext cx="2559749"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71450" lvl="1" indent="-171450" algn="l" defTabSz="622300">
                    <a:lnSpc>
                      <a:spcPct val="90000"/>
                    </a:lnSpc>
                    <a:spcBef>
                      <a:spcPct val="0"/>
                    </a:spcBef>
                    <a:spcAft>
                      <a:spcPct val="15000"/>
                    </a:spcAft>
                    <a:buFont typeface="Arial" panose="020B0604020202020204" pitchFamily="34" charset="0"/>
                    <a:buChar char="•"/>
                  </a:pPr>
                  <a:r>
                    <a:rPr lang="es-CO" sz="1200" kern="1200" dirty="0"/>
                    <a:t>89</a:t>
                  </a:r>
                </a:p>
              </p:txBody>
            </p:sp>
          </p:grpSp>
        </p:grpSp>
      </p:grpSp>
      <p:grpSp>
        <p:nvGrpSpPr>
          <p:cNvPr id="256" name="Grupo 255">
            <a:extLst>
              <a:ext uri="{FF2B5EF4-FFF2-40B4-BE49-F238E27FC236}">
                <a16:creationId xmlns:a16="http://schemas.microsoft.com/office/drawing/2014/main" id="{546AAB27-4133-45E0-BEE5-489D268D128A}"/>
              </a:ext>
            </a:extLst>
          </p:cNvPr>
          <p:cNvGrpSpPr/>
          <p:nvPr/>
        </p:nvGrpSpPr>
        <p:grpSpPr>
          <a:xfrm>
            <a:off x="3907465" y="3617836"/>
            <a:ext cx="6167720" cy="713105"/>
            <a:chOff x="3856666" y="1832080"/>
            <a:chExt cx="5466495" cy="1386562"/>
          </a:xfrm>
        </p:grpSpPr>
        <p:grpSp>
          <p:nvGrpSpPr>
            <p:cNvPr id="257" name="Grupo 256">
              <a:extLst>
                <a:ext uri="{FF2B5EF4-FFF2-40B4-BE49-F238E27FC236}">
                  <a16:creationId xmlns:a16="http://schemas.microsoft.com/office/drawing/2014/main" id="{01DCB153-3FC6-4FE5-AB05-A1FA79702E69}"/>
                </a:ext>
              </a:extLst>
            </p:cNvPr>
            <p:cNvGrpSpPr/>
            <p:nvPr/>
          </p:nvGrpSpPr>
          <p:grpSpPr>
            <a:xfrm>
              <a:off x="3856666" y="1839224"/>
              <a:ext cx="1873458" cy="1379418"/>
              <a:chOff x="3827189" y="1846382"/>
              <a:chExt cx="2282269" cy="1360634"/>
            </a:xfrm>
          </p:grpSpPr>
          <p:grpSp>
            <p:nvGrpSpPr>
              <p:cNvPr id="279" name="Grupo 278">
                <a:extLst>
                  <a:ext uri="{FF2B5EF4-FFF2-40B4-BE49-F238E27FC236}">
                    <a16:creationId xmlns:a16="http://schemas.microsoft.com/office/drawing/2014/main" id="{CE2D514B-F908-467F-877C-B211B7A01938}"/>
                  </a:ext>
                </a:extLst>
              </p:cNvPr>
              <p:cNvGrpSpPr/>
              <p:nvPr/>
            </p:nvGrpSpPr>
            <p:grpSpPr>
              <a:xfrm>
                <a:off x="3827189" y="1846382"/>
                <a:ext cx="2154511" cy="666210"/>
                <a:chOff x="-3743" y="69822"/>
                <a:chExt cx="2550071" cy="666210"/>
              </a:xfrm>
            </p:grpSpPr>
            <p:sp>
              <p:nvSpPr>
                <p:cNvPr id="283" name="Rectángulo 282">
                  <a:extLst>
                    <a:ext uri="{FF2B5EF4-FFF2-40B4-BE49-F238E27FC236}">
                      <a16:creationId xmlns:a16="http://schemas.microsoft.com/office/drawing/2014/main" id="{5CA14727-EA6B-4296-9614-F1EDC359B299}"/>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84" name="CuadroTexto 283">
                  <a:extLst>
                    <a:ext uri="{FF2B5EF4-FFF2-40B4-BE49-F238E27FC236}">
                      <a16:creationId xmlns:a16="http://schemas.microsoft.com/office/drawing/2014/main" id="{B18BEBB3-AE7A-4F6B-8348-4F6C69664689}"/>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COOPERACIÓN SUR-SUR BILATERAL</a:t>
                  </a:r>
                </a:p>
              </p:txBody>
            </p:sp>
          </p:grpSp>
          <p:grpSp>
            <p:nvGrpSpPr>
              <p:cNvPr id="280" name="Grupo 279">
                <a:extLst>
                  <a:ext uri="{FF2B5EF4-FFF2-40B4-BE49-F238E27FC236}">
                    <a16:creationId xmlns:a16="http://schemas.microsoft.com/office/drawing/2014/main" id="{AC774A11-7722-4662-99BB-B4832C608669}"/>
                  </a:ext>
                </a:extLst>
              </p:cNvPr>
              <p:cNvGrpSpPr/>
              <p:nvPr/>
            </p:nvGrpSpPr>
            <p:grpSpPr>
              <a:xfrm>
                <a:off x="3827189" y="2541093"/>
                <a:ext cx="2282269" cy="665923"/>
                <a:chOff x="-989798" y="-924160"/>
                <a:chExt cx="2718306" cy="665923"/>
              </a:xfrm>
            </p:grpSpPr>
            <p:sp>
              <p:nvSpPr>
                <p:cNvPr id="281" name="Rectángulo 280">
                  <a:extLst>
                    <a:ext uri="{FF2B5EF4-FFF2-40B4-BE49-F238E27FC236}">
                      <a16:creationId xmlns:a16="http://schemas.microsoft.com/office/drawing/2014/main" id="{84A17709-79C1-4777-9AE4-6B3E3A57A47C}"/>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82" name="CuadroTexto 281">
                  <a:extLst>
                    <a:ext uri="{FF2B5EF4-FFF2-40B4-BE49-F238E27FC236}">
                      <a16:creationId xmlns:a16="http://schemas.microsoft.com/office/drawing/2014/main" id="{C97F1B44-027B-446E-BFA8-0372020B61BC}"/>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14</a:t>
                  </a:r>
                </a:p>
              </p:txBody>
            </p:sp>
          </p:grpSp>
        </p:grpSp>
        <p:grpSp>
          <p:nvGrpSpPr>
            <p:cNvPr id="258" name="Grupo 257">
              <a:extLst>
                <a:ext uri="{FF2B5EF4-FFF2-40B4-BE49-F238E27FC236}">
                  <a16:creationId xmlns:a16="http://schemas.microsoft.com/office/drawing/2014/main" id="{161E2BD1-1511-4CDF-B1F6-0AF54FA7A8B3}"/>
                </a:ext>
              </a:extLst>
            </p:cNvPr>
            <p:cNvGrpSpPr/>
            <p:nvPr/>
          </p:nvGrpSpPr>
          <p:grpSpPr>
            <a:xfrm>
              <a:off x="5655387" y="1832080"/>
              <a:ext cx="1873458" cy="1379418"/>
              <a:chOff x="3827189" y="1846382"/>
              <a:chExt cx="2282269" cy="1360634"/>
            </a:xfrm>
          </p:grpSpPr>
          <p:grpSp>
            <p:nvGrpSpPr>
              <p:cNvPr id="273" name="Grupo 272">
                <a:extLst>
                  <a:ext uri="{FF2B5EF4-FFF2-40B4-BE49-F238E27FC236}">
                    <a16:creationId xmlns:a16="http://schemas.microsoft.com/office/drawing/2014/main" id="{08604BAC-615F-4FE4-AC76-8E2BDB0A55EC}"/>
                  </a:ext>
                </a:extLst>
              </p:cNvPr>
              <p:cNvGrpSpPr/>
              <p:nvPr/>
            </p:nvGrpSpPr>
            <p:grpSpPr>
              <a:xfrm>
                <a:off x="3827189" y="1846382"/>
                <a:ext cx="2154511" cy="666210"/>
                <a:chOff x="-3743" y="69822"/>
                <a:chExt cx="2550071" cy="666210"/>
              </a:xfrm>
            </p:grpSpPr>
            <p:sp>
              <p:nvSpPr>
                <p:cNvPr id="277" name="Rectángulo 276">
                  <a:extLst>
                    <a:ext uri="{FF2B5EF4-FFF2-40B4-BE49-F238E27FC236}">
                      <a16:creationId xmlns:a16="http://schemas.microsoft.com/office/drawing/2014/main" id="{514F6E3C-2B42-4178-9B16-4872D4FB2FE0}"/>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78" name="CuadroTexto 277">
                  <a:extLst>
                    <a:ext uri="{FF2B5EF4-FFF2-40B4-BE49-F238E27FC236}">
                      <a16:creationId xmlns:a16="http://schemas.microsoft.com/office/drawing/2014/main" id="{57C8A2EB-29C7-4F62-B184-2D7F22CBD444}"/>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200" dirty="0"/>
                    <a:t>PROCESO DE INVESTIGACIÓN DE ORO</a:t>
                  </a:r>
                  <a:r>
                    <a:rPr lang="es-ES" sz="1050" dirty="0"/>
                    <a:t> </a:t>
                  </a:r>
                  <a:endParaRPr lang="es-CO" sz="1050" kern="1200" dirty="0"/>
                </a:p>
              </p:txBody>
            </p:sp>
          </p:grpSp>
          <p:grpSp>
            <p:nvGrpSpPr>
              <p:cNvPr id="274" name="Grupo 273">
                <a:extLst>
                  <a:ext uri="{FF2B5EF4-FFF2-40B4-BE49-F238E27FC236}">
                    <a16:creationId xmlns:a16="http://schemas.microsoft.com/office/drawing/2014/main" id="{5A1434C8-90D2-4A93-A393-DB68F82B1620}"/>
                  </a:ext>
                </a:extLst>
              </p:cNvPr>
              <p:cNvGrpSpPr/>
              <p:nvPr/>
            </p:nvGrpSpPr>
            <p:grpSpPr>
              <a:xfrm>
                <a:off x="3827189" y="2541093"/>
                <a:ext cx="2282269" cy="665923"/>
                <a:chOff x="-989798" y="-924160"/>
                <a:chExt cx="2718306" cy="665923"/>
              </a:xfrm>
            </p:grpSpPr>
            <p:sp>
              <p:nvSpPr>
                <p:cNvPr id="275" name="Rectángulo 274">
                  <a:extLst>
                    <a:ext uri="{FF2B5EF4-FFF2-40B4-BE49-F238E27FC236}">
                      <a16:creationId xmlns:a16="http://schemas.microsoft.com/office/drawing/2014/main" id="{AA257092-C6DD-4478-82F7-2E259290DD28}"/>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76" name="CuadroTexto 275">
                  <a:extLst>
                    <a:ext uri="{FF2B5EF4-FFF2-40B4-BE49-F238E27FC236}">
                      <a16:creationId xmlns:a16="http://schemas.microsoft.com/office/drawing/2014/main" id="{0B611EC4-FE3C-4BC2-81F9-86C4CDB11979}"/>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8</a:t>
                  </a:r>
                </a:p>
              </p:txBody>
            </p:sp>
          </p:grpSp>
        </p:grpSp>
        <p:grpSp>
          <p:nvGrpSpPr>
            <p:cNvPr id="259" name="Grupo 258">
              <a:extLst>
                <a:ext uri="{FF2B5EF4-FFF2-40B4-BE49-F238E27FC236}">
                  <a16:creationId xmlns:a16="http://schemas.microsoft.com/office/drawing/2014/main" id="{7A8209FE-D2E1-4F7B-8610-77A82D0523A9}"/>
                </a:ext>
              </a:extLst>
            </p:cNvPr>
            <p:cNvGrpSpPr/>
            <p:nvPr/>
          </p:nvGrpSpPr>
          <p:grpSpPr>
            <a:xfrm>
              <a:off x="7449703" y="1835411"/>
              <a:ext cx="1873458" cy="1379418"/>
              <a:chOff x="3827189" y="1846382"/>
              <a:chExt cx="2282269" cy="1360634"/>
            </a:xfrm>
          </p:grpSpPr>
          <p:grpSp>
            <p:nvGrpSpPr>
              <p:cNvPr id="267" name="Grupo 266">
                <a:extLst>
                  <a:ext uri="{FF2B5EF4-FFF2-40B4-BE49-F238E27FC236}">
                    <a16:creationId xmlns:a16="http://schemas.microsoft.com/office/drawing/2014/main" id="{D8B604E9-281F-4580-A559-4AD9394C59CF}"/>
                  </a:ext>
                </a:extLst>
              </p:cNvPr>
              <p:cNvGrpSpPr/>
              <p:nvPr/>
            </p:nvGrpSpPr>
            <p:grpSpPr>
              <a:xfrm>
                <a:off x="3827189" y="1846382"/>
                <a:ext cx="2154511" cy="666210"/>
                <a:chOff x="-3743" y="69822"/>
                <a:chExt cx="2550071" cy="666210"/>
              </a:xfrm>
            </p:grpSpPr>
            <p:sp>
              <p:nvSpPr>
                <p:cNvPr id="271" name="Rectángulo 270">
                  <a:extLst>
                    <a:ext uri="{FF2B5EF4-FFF2-40B4-BE49-F238E27FC236}">
                      <a16:creationId xmlns:a16="http://schemas.microsoft.com/office/drawing/2014/main" id="{2E363DB6-FF3E-4DF0-B72A-91617B201DBD}"/>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72" name="CuadroTexto 271">
                  <a:extLst>
                    <a:ext uri="{FF2B5EF4-FFF2-40B4-BE49-F238E27FC236}">
                      <a16:creationId xmlns:a16="http://schemas.microsoft.com/office/drawing/2014/main" id="{93A2BBFE-985F-4CA7-9C71-A6843174ABF2}"/>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INVESTIGACIONES SOBRE OBRAS DE ARTE</a:t>
                  </a:r>
                  <a:endParaRPr lang="es-CO" sz="1400" kern="1200" dirty="0"/>
                </a:p>
              </p:txBody>
            </p:sp>
          </p:grpSp>
          <p:grpSp>
            <p:nvGrpSpPr>
              <p:cNvPr id="268" name="Grupo 267">
                <a:extLst>
                  <a:ext uri="{FF2B5EF4-FFF2-40B4-BE49-F238E27FC236}">
                    <a16:creationId xmlns:a16="http://schemas.microsoft.com/office/drawing/2014/main" id="{BA0AB0E1-9D22-4F7F-823B-7078C2DBC70D}"/>
                  </a:ext>
                </a:extLst>
              </p:cNvPr>
              <p:cNvGrpSpPr/>
              <p:nvPr/>
            </p:nvGrpSpPr>
            <p:grpSpPr>
              <a:xfrm>
                <a:off x="3827189" y="2541093"/>
                <a:ext cx="2282269" cy="665923"/>
                <a:chOff x="-989798" y="-924160"/>
                <a:chExt cx="2718306" cy="665923"/>
              </a:xfrm>
            </p:grpSpPr>
            <p:sp>
              <p:nvSpPr>
                <p:cNvPr id="269" name="Rectángulo 268">
                  <a:extLst>
                    <a:ext uri="{FF2B5EF4-FFF2-40B4-BE49-F238E27FC236}">
                      <a16:creationId xmlns:a16="http://schemas.microsoft.com/office/drawing/2014/main" id="{E8485DBB-52D7-482E-BF46-0072179C6C18}"/>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70" name="CuadroTexto 269">
                  <a:extLst>
                    <a:ext uri="{FF2B5EF4-FFF2-40B4-BE49-F238E27FC236}">
                      <a16:creationId xmlns:a16="http://schemas.microsoft.com/office/drawing/2014/main" id="{896EDC5C-4934-4A4C-8F0A-EE4502775BF3}"/>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7</a:t>
                  </a:r>
                </a:p>
              </p:txBody>
            </p:sp>
          </p:grpSp>
        </p:grpSp>
      </p:grpSp>
      <p:grpSp>
        <p:nvGrpSpPr>
          <p:cNvPr id="285" name="Grupo 284">
            <a:extLst>
              <a:ext uri="{FF2B5EF4-FFF2-40B4-BE49-F238E27FC236}">
                <a16:creationId xmlns:a16="http://schemas.microsoft.com/office/drawing/2014/main" id="{CBF04A3F-C2B2-448C-8A99-99403C81C131}"/>
              </a:ext>
            </a:extLst>
          </p:cNvPr>
          <p:cNvGrpSpPr/>
          <p:nvPr/>
        </p:nvGrpSpPr>
        <p:grpSpPr>
          <a:xfrm>
            <a:off x="3918624" y="4565884"/>
            <a:ext cx="6167720" cy="713105"/>
            <a:chOff x="3856666" y="1832080"/>
            <a:chExt cx="5466495" cy="1386562"/>
          </a:xfrm>
        </p:grpSpPr>
        <p:grpSp>
          <p:nvGrpSpPr>
            <p:cNvPr id="286" name="Grupo 285">
              <a:extLst>
                <a:ext uri="{FF2B5EF4-FFF2-40B4-BE49-F238E27FC236}">
                  <a16:creationId xmlns:a16="http://schemas.microsoft.com/office/drawing/2014/main" id="{60B7CC72-C7D7-4113-857C-FFA9A58025EE}"/>
                </a:ext>
              </a:extLst>
            </p:cNvPr>
            <p:cNvGrpSpPr/>
            <p:nvPr/>
          </p:nvGrpSpPr>
          <p:grpSpPr>
            <a:xfrm>
              <a:off x="3856666" y="1839224"/>
              <a:ext cx="1873458" cy="1379418"/>
              <a:chOff x="3827189" y="1846382"/>
              <a:chExt cx="2282269" cy="1360634"/>
            </a:xfrm>
          </p:grpSpPr>
          <p:grpSp>
            <p:nvGrpSpPr>
              <p:cNvPr id="308" name="Grupo 307">
                <a:extLst>
                  <a:ext uri="{FF2B5EF4-FFF2-40B4-BE49-F238E27FC236}">
                    <a16:creationId xmlns:a16="http://schemas.microsoft.com/office/drawing/2014/main" id="{2591638C-92DA-4A0D-BAB4-21DA47432A20}"/>
                  </a:ext>
                </a:extLst>
              </p:cNvPr>
              <p:cNvGrpSpPr/>
              <p:nvPr/>
            </p:nvGrpSpPr>
            <p:grpSpPr>
              <a:xfrm>
                <a:off x="3827189" y="1846382"/>
                <a:ext cx="2154511" cy="666210"/>
                <a:chOff x="-3743" y="69822"/>
                <a:chExt cx="2550071" cy="666210"/>
              </a:xfrm>
            </p:grpSpPr>
            <p:sp>
              <p:nvSpPr>
                <p:cNvPr id="312" name="Rectángulo 311">
                  <a:extLst>
                    <a:ext uri="{FF2B5EF4-FFF2-40B4-BE49-F238E27FC236}">
                      <a16:creationId xmlns:a16="http://schemas.microsoft.com/office/drawing/2014/main" id="{C3ED51EF-5D40-4930-A698-60EBB652BA46}"/>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13" name="CuadroTexto 312">
                  <a:extLst>
                    <a:ext uri="{FF2B5EF4-FFF2-40B4-BE49-F238E27FC236}">
                      <a16:creationId xmlns:a16="http://schemas.microsoft.com/office/drawing/2014/main" id="{EE661AA8-6D66-4A0B-99AD-56285AB33CE0}"/>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400" dirty="0"/>
                    <a:t>GESTIÓN DE FLUJO DE ZEUS </a:t>
                  </a:r>
                  <a:endParaRPr lang="es-CO" sz="1400" kern="1200" dirty="0"/>
                </a:p>
              </p:txBody>
            </p:sp>
          </p:grpSp>
          <p:grpSp>
            <p:nvGrpSpPr>
              <p:cNvPr id="309" name="Grupo 308">
                <a:extLst>
                  <a:ext uri="{FF2B5EF4-FFF2-40B4-BE49-F238E27FC236}">
                    <a16:creationId xmlns:a16="http://schemas.microsoft.com/office/drawing/2014/main" id="{87D96F1A-969B-48A3-B341-F9BC4667EAA0}"/>
                  </a:ext>
                </a:extLst>
              </p:cNvPr>
              <p:cNvGrpSpPr/>
              <p:nvPr/>
            </p:nvGrpSpPr>
            <p:grpSpPr>
              <a:xfrm>
                <a:off x="3827189" y="2541093"/>
                <a:ext cx="2282269" cy="665923"/>
                <a:chOff x="-989798" y="-924160"/>
                <a:chExt cx="2718306" cy="665923"/>
              </a:xfrm>
            </p:grpSpPr>
            <p:sp>
              <p:nvSpPr>
                <p:cNvPr id="310" name="Rectángulo 309">
                  <a:extLst>
                    <a:ext uri="{FF2B5EF4-FFF2-40B4-BE49-F238E27FC236}">
                      <a16:creationId xmlns:a16="http://schemas.microsoft.com/office/drawing/2014/main" id="{BBD9F895-4C83-4AE1-82D5-CE92AE8F441F}"/>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11" name="CuadroTexto 310">
                  <a:extLst>
                    <a:ext uri="{FF2B5EF4-FFF2-40B4-BE49-F238E27FC236}">
                      <a16:creationId xmlns:a16="http://schemas.microsoft.com/office/drawing/2014/main" id="{27ABA99E-9A2C-43BC-93FF-18BBD99B4238}"/>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1092</a:t>
                  </a:r>
                </a:p>
              </p:txBody>
            </p:sp>
          </p:grpSp>
        </p:grpSp>
        <p:grpSp>
          <p:nvGrpSpPr>
            <p:cNvPr id="287" name="Grupo 286">
              <a:extLst>
                <a:ext uri="{FF2B5EF4-FFF2-40B4-BE49-F238E27FC236}">
                  <a16:creationId xmlns:a16="http://schemas.microsoft.com/office/drawing/2014/main" id="{0BFA21DC-1353-49E6-B561-0E4E8A37DDD4}"/>
                </a:ext>
              </a:extLst>
            </p:cNvPr>
            <p:cNvGrpSpPr/>
            <p:nvPr/>
          </p:nvGrpSpPr>
          <p:grpSpPr>
            <a:xfrm>
              <a:off x="5655387" y="1832080"/>
              <a:ext cx="1873458" cy="1379418"/>
              <a:chOff x="3827189" y="1846382"/>
              <a:chExt cx="2282269" cy="1360634"/>
            </a:xfrm>
          </p:grpSpPr>
          <p:grpSp>
            <p:nvGrpSpPr>
              <p:cNvPr id="302" name="Grupo 301">
                <a:extLst>
                  <a:ext uri="{FF2B5EF4-FFF2-40B4-BE49-F238E27FC236}">
                    <a16:creationId xmlns:a16="http://schemas.microsoft.com/office/drawing/2014/main" id="{7BC6CAA6-57EC-467A-B152-6E014E6ADFB9}"/>
                  </a:ext>
                </a:extLst>
              </p:cNvPr>
              <p:cNvGrpSpPr/>
              <p:nvPr/>
            </p:nvGrpSpPr>
            <p:grpSpPr>
              <a:xfrm>
                <a:off x="3827189" y="1846382"/>
                <a:ext cx="2154511" cy="666210"/>
                <a:chOff x="-3743" y="69822"/>
                <a:chExt cx="2550071" cy="666210"/>
              </a:xfrm>
            </p:grpSpPr>
            <p:sp>
              <p:nvSpPr>
                <p:cNvPr id="306" name="Rectángulo 305">
                  <a:extLst>
                    <a:ext uri="{FF2B5EF4-FFF2-40B4-BE49-F238E27FC236}">
                      <a16:creationId xmlns:a16="http://schemas.microsoft.com/office/drawing/2014/main" id="{C42561C8-6035-4135-8F56-EBB5266577CD}"/>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07" name="CuadroTexto 306">
                  <a:extLst>
                    <a:ext uri="{FF2B5EF4-FFF2-40B4-BE49-F238E27FC236}">
                      <a16:creationId xmlns:a16="http://schemas.microsoft.com/office/drawing/2014/main" id="{3364E4A9-16CB-4135-87AB-4B7D93A3000E}"/>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GESTIÓN DE ERP</a:t>
                  </a:r>
                  <a:r>
                    <a:rPr lang="es-CO" sz="1100" dirty="0"/>
                    <a:t> </a:t>
                  </a:r>
                  <a:endParaRPr lang="es-CO" sz="1100" kern="1200" dirty="0"/>
                </a:p>
              </p:txBody>
            </p:sp>
          </p:grpSp>
          <p:grpSp>
            <p:nvGrpSpPr>
              <p:cNvPr id="303" name="Grupo 302">
                <a:extLst>
                  <a:ext uri="{FF2B5EF4-FFF2-40B4-BE49-F238E27FC236}">
                    <a16:creationId xmlns:a16="http://schemas.microsoft.com/office/drawing/2014/main" id="{12B66F6F-6ABE-4788-9A59-ACD69C1AC97E}"/>
                  </a:ext>
                </a:extLst>
              </p:cNvPr>
              <p:cNvGrpSpPr/>
              <p:nvPr/>
            </p:nvGrpSpPr>
            <p:grpSpPr>
              <a:xfrm>
                <a:off x="3827189" y="2541093"/>
                <a:ext cx="2282269" cy="665923"/>
                <a:chOff x="-989798" y="-924160"/>
                <a:chExt cx="2718306" cy="665923"/>
              </a:xfrm>
            </p:grpSpPr>
            <p:sp>
              <p:nvSpPr>
                <p:cNvPr id="304" name="Rectángulo 303">
                  <a:extLst>
                    <a:ext uri="{FF2B5EF4-FFF2-40B4-BE49-F238E27FC236}">
                      <a16:creationId xmlns:a16="http://schemas.microsoft.com/office/drawing/2014/main" id="{209BDD45-ACDC-456B-B607-172549A1506E}"/>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05" name="CuadroTexto 304">
                  <a:extLst>
                    <a:ext uri="{FF2B5EF4-FFF2-40B4-BE49-F238E27FC236}">
                      <a16:creationId xmlns:a16="http://schemas.microsoft.com/office/drawing/2014/main" id="{DF6E3E82-327F-4357-96F5-E9812ED60CD8}"/>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68</a:t>
                  </a:r>
                </a:p>
              </p:txBody>
            </p:sp>
          </p:grpSp>
        </p:grpSp>
        <p:grpSp>
          <p:nvGrpSpPr>
            <p:cNvPr id="288" name="Grupo 287">
              <a:extLst>
                <a:ext uri="{FF2B5EF4-FFF2-40B4-BE49-F238E27FC236}">
                  <a16:creationId xmlns:a16="http://schemas.microsoft.com/office/drawing/2014/main" id="{0E4DF94C-C150-4250-A116-8007FE8C87CA}"/>
                </a:ext>
              </a:extLst>
            </p:cNvPr>
            <p:cNvGrpSpPr/>
            <p:nvPr/>
          </p:nvGrpSpPr>
          <p:grpSpPr>
            <a:xfrm>
              <a:off x="7449703" y="1835411"/>
              <a:ext cx="1873458" cy="1379418"/>
              <a:chOff x="3827189" y="1846382"/>
              <a:chExt cx="2282269" cy="1360634"/>
            </a:xfrm>
          </p:grpSpPr>
          <p:grpSp>
            <p:nvGrpSpPr>
              <p:cNvPr id="296" name="Grupo 295">
                <a:extLst>
                  <a:ext uri="{FF2B5EF4-FFF2-40B4-BE49-F238E27FC236}">
                    <a16:creationId xmlns:a16="http://schemas.microsoft.com/office/drawing/2014/main" id="{7E17F8B9-8492-4F76-9BAA-D1A2FAC82984}"/>
                  </a:ext>
                </a:extLst>
              </p:cNvPr>
              <p:cNvGrpSpPr/>
              <p:nvPr/>
            </p:nvGrpSpPr>
            <p:grpSpPr>
              <a:xfrm>
                <a:off x="3827189" y="1846382"/>
                <a:ext cx="2154511" cy="666210"/>
                <a:chOff x="-3743" y="69822"/>
                <a:chExt cx="2550071" cy="666210"/>
              </a:xfrm>
            </p:grpSpPr>
            <p:sp>
              <p:nvSpPr>
                <p:cNvPr id="300" name="Rectángulo 299">
                  <a:extLst>
                    <a:ext uri="{FF2B5EF4-FFF2-40B4-BE49-F238E27FC236}">
                      <a16:creationId xmlns:a16="http://schemas.microsoft.com/office/drawing/2014/main" id="{62ECE6B2-287A-4E01-B111-C473C73EB68F}"/>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01" name="CuadroTexto 300">
                  <a:extLst>
                    <a:ext uri="{FF2B5EF4-FFF2-40B4-BE49-F238E27FC236}">
                      <a16:creationId xmlns:a16="http://schemas.microsoft.com/office/drawing/2014/main" id="{DD268380-7A42-433D-9939-A066CF8CE551}"/>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000" dirty="0"/>
                    <a:t>MANEJO DE CORRESPONDENCIA DE ENTRADA Y SALIDA</a:t>
                  </a:r>
                  <a:endParaRPr lang="es-CO" sz="1000" dirty="0"/>
                </a:p>
              </p:txBody>
            </p:sp>
          </p:grpSp>
          <p:grpSp>
            <p:nvGrpSpPr>
              <p:cNvPr id="297" name="Grupo 296">
                <a:extLst>
                  <a:ext uri="{FF2B5EF4-FFF2-40B4-BE49-F238E27FC236}">
                    <a16:creationId xmlns:a16="http://schemas.microsoft.com/office/drawing/2014/main" id="{CA9AD111-25A6-4D9C-934D-B32C8CDAA91E}"/>
                  </a:ext>
                </a:extLst>
              </p:cNvPr>
              <p:cNvGrpSpPr/>
              <p:nvPr/>
            </p:nvGrpSpPr>
            <p:grpSpPr>
              <a:xfrm>
                <a:off x="3827189" y="2541093"/>
                <a:ext cx="2282269" cy="665923"/>
                <a:chOff x="-989798" y="-924160"/>
                <a:chExt cx="2718306" cy="665923"/>
              </a:xfrm>
            </p:grpSpPr>
            <p:sp>
              <p:nvSpPr>
                <p:cNvPr id="298" name="Rectángulo 297">
                  <a:extLst>
                    <a:ext uri="{FF2B5EF4-FFF2-40B4-BE49-F238E27FC236}">
                      <a16:creationId xmlns:a16="http://schemas.microsoft.com/office/drawing/2014/main" id="{7514C96B-D071-40C8-BBDC-124415E0FB93}"/>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99" name="CuadroTexto 298">
                  <a:extLst>
                    <a:ext uri="{FF2B5EF4-FFF2-40B4-BE49-F238E27FC236}">
                      <a16:creationId xmlns:a16="http://schemas.microsoft.com/office/drawing/2014/main" id="{D7215566-E5DA-4CCC-88EE-0D6B2369766E}"/>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16</a:t>
                  </a:r>
                </a:p>
              </p:txBody>
            </p:sp>
          </p:grpSp>
        </p:grpSp>
      </p:grpSp>
      <p:sp>
        <p:nvSpPr>
          <p:cNvPr id="344" name="Rectángulo 343">
            <a:extLst>
              <a:ext uri="{FF2B5EF4-FFF2-40B4-BE49-F238E27FC236}">
                <a16:creationId xmlns:a16="http://schemas.microsoft.com/office/drawing/2014/main" id="{55EE8772-75D7-40BA-A470-03FD709A1789}"/>
              </a:ext>
            </a:extLst>
          </p:cNvPr>
          <p:cNvSpPr/>
          <p:nvPr/>
        </p:nvSpPr>
        <p:spPr>
          <a:xfrm>
            <a:off x="3873461" y="3349895"/>
            <a:ext cx="8001039" cy="312650"/>
          </a:xfrm>
          <a:prstGeom prst="rect">
            <a:avLst/>
          </a:prstGeom>
        </p:spPr>
        <p:txBody>
          <a:bodyPr wrap="square">
            <a:spAutoFit/>
          </a:bodyPr>
          <a:lstStyle/>
          <a:p>
            <a:pPr algn="just">
              <a:lnSpc>
                <a:spcPct val="107000"/>
              </a:lnSpc>
              <a:spcAft>
                <a:spcPts val="800"/>
              </a:spcAft>
            </a:pPr>
            <a:r>
              <a:rPr lang="es-ES"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INVESTIGACIONES ACADÉMICAS Y DE COOPERACIÓN INTERNACIONAL</a:t>
            </a:r>
            <a:endPar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45" name="Rectángulo 344">
            <a:extLst>
              <a:ext uri="{FF2B5EF4-FFF2-40B4-BE49-F238E27FC236}">
                <a16:creationId xmlns:a16="http://schemas.microsoft.com/office/drawing/2014/main" id="{E8DCD53D-D7B1-444E-BFB4-7A4E730D5BF0}"/>
              </a:ext>
            </a:extLst>
          </p:cNvPr>
          <p:cNvSpPr/>
          <p:nvPr/>
        </p:nvSpPr>
        <p:spPr>
          <a:xfrm>
            <a:off x="3872604" y="4314073"/>
            <a:ext cx="8013055" cy="312650"/>
          </a:xfrm>
          <a:prstGeom prst="rect">
            <a:avLst/>
          </a:prstGeom>
        </p:spPr>
        <p:txBody>
          <a:bodyPr wrap="square">
            <a:spAutoFit/>
          </a:bodyPr>
          <a:lstStyle/>
          <a:p>
            <a:pPr algn="just">
              <a:lnSpc>
                <a:spcPct val="107000"/>
              </a:lnSpc>
              <a:spcAft>
                <a:spcPts val="800"/>
              </a:spcAft>
            </a:pPr>
            <a:r>
              <a:rPr lang="es-ES"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MANEJO DEL FLUJO DE LOS ACTOS ADMINISTRATIVOS/ERP/ZEUS </a:t>
            </a:r>
          </a:p>
        </p:txBody>
      </p:sp>
      <p:sp>
        <p:nvSpPr>
          <p:cNvPr id="346" name="Rectángulo 345">
            <a:extLst>
              <a:ext uri="{FF2B5EF4-FFF2-40B4-BE49-F238E27FC236}">
                <a16:creationId xmlns:a16="http://schemas.microsoft.com/office/drawing/2014/main" id="{46E9E2C3-7CE2-4E3C-9FBC-CEBD1F08A636}"/>
              </a:ext>
            </a:extLst>
          </p:cNvPr>
          <p:cNvSpPr/>
          <p:nvPr/>
        </p:nvSpPr>
        <p:spPr>
          <a:xfrm>
            <a:off x="3927894" y="1553935"/>
            <a:ext cx="8013055" cy="312650"/>
          </a:xfrm>
          <a:prstGeom prst="rect">
            <a:avLst/>
          </a:prstGeom>
        </p:spPr>
        <p:txBody>
          <a:bodyPr wrap="square">
            <a:spAutoFit/>
          </a:bodyPr>
          <a:lstStyle/>
          <a:p>
            <a:pPr algn="just">
              <a:lnSpc>
                <a:spcPct val="107000"/>
              </a:lnSpc>
              <a:spcAft>
                <a:spcPts val="800"/>
              </a:spcAft>
            </a:pPr>
            <a:r>
              <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ACTIVIDADES JURÍDICAS</a:t>
            </a:r>
          </a:p>
        </p:txBody>
      </p:sp>
      <p:sp>
        <p:nvSpPr>
          <p:cNvPr id="98" name="Rectángulo 97">
            <a:extLst>
              <a:ext uri="{FF2B5EF4-FFF2-40B4-BE49-F238E27FC236}">
                <a16:creationId xmlns:a16="http://schemas.microsoft.com/office/drawing/2014/main" id="{C5F3AC80-0B30-4060-B0AD-872206EB70F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9" name="CuadroTexto 98">
            <a:extLst>
              <a:ext uri="{FF2B5EF4-FFF2-40B4-BE49-F238E27FC236}">
                <a16:creationId xmlns:a16="http://schemas.microsoft.com/office/drawing/2014/main" id="{5B46FD99-1BB5-4A98-A1FC-61755819F577}"/>
              </a:ext>
            </a:extLst>
          </p:cNvPr>
          <p:cNvSpPr txBox="1"/>
          <p:nvPr/>
        </p:nvSpPr>
        <p:spPr>
          <a:xfrm>
            <a:off x="6178125" y="6550223"/>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314293551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0" name="Rectángulo 29">
            <a:extLst>
              <a:ext uri="{FF2B5EF4-FFF2-40B4-BE49-F238E27FC236}">
                <a16:creationId xmlns:a16="http://schemas.microsoft.com/office/drawing/2014/main" id="{D7A8E561-7F29-4B94-8524-3BF5AC0E8B2C}"/>
              </a:ext>
            </a:extLst>
          </p:cNvPr>
          <p:cNvSpPr/>
          <p:nvPr/>
        </p:nvSpPr>
        <p:spPr>
          <a:xfrm>
            <a:off x="3850811" y="1343211"/>
            <a:ext cx="7833189" cy="312650"/>
          </a:xfrm>
          <a:prstGeom prst="rect">
            <a:avLst/>
          </a:prstGeom>
        </p:spPr>
        <p:txBody>
          <a:bodyPr wrap="square">
            <a:spAutoFit/>
          </a:bodyPr>
          <a:lstStyle/>
          <a:p>
            <a:pPr algn="just">
              <a:lnSpc>
                <a:spcPct val="107000"/>
              </a:lnSpc>
              <a:spcAft>
                <a:spcPts val="800"/>
              </a:spcAft>
            </a:pPr>
            <a:r>
              <a:rPr lang="es-ES"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ADMINISTRACION DE CONTRATOS DE ARRENDAMIENTO DE BIENES INMUEBLES </a:t>
            </a:r>
            <a:endPar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3" name="Rectángulo 12">
            <a:extLst>
              <a:ext uri="{FF2B5EF4-FFF2-40B4-BE49-F238E27FC236}">
                <a16:creationId xmlns:a16="http://schemas.microsoft.com/office/drawing/2014/main" id="{527338F4-15BD-4A5D-8C40-492F228B7503}"/>
              </a:ext>
            </a:extLst>
          </p:cNvPr>
          <p:cNvSpPr/>
          <p:nvPr/>
        </p:nvSpPr>
        <p:spPr>
          <a:xfrm>
            <a:off x="2428954" y="607541"/>
            <a:ext cx="6278940" cy="461665"/>
          </a:xfrm>
          <a:prstGeom prst="rect">
            <a:avLst/>
          </a:prstGeom>
        </p:spPr>
        <p:txBody>
          <a:bodyPr wrap="square">
            <a:spAutoFit/>
          </a:bodyPr>
          <a:lstStyle/>
          <a:p>
            <a:r>
              <a:rPr lang="es-ES" sz="2400" b="1" dirty="0">
                <a:solidFill>
                  <a:srgbClr val="000A8B"/>
                </a:solidFill>
                <a:latin typeface="Arial Narrow" panose="020B0606020202030204" pitchFamily="34" charset="0"/>
              </a:rPr>
              <a:t> PROCESOS DURANTE LA CONTINGENCIA </a:t>
            </a:r>
          </a:p>
        </p:txBody>
      </p:sp>
      <p:sp>
        <p:nvSpPr>
          <p:cNvPr id="14" name="Rectángulo 13">
            <a:extLst>
              <a:ext uri="{FF2B5EF4-FFF2-40B4-BE49-F238E27FC236}">
                <a16:creationId xmlns:a16="http://schemas.microsoft.com/office/drawing/2014/main" id="{BF22FCB4-4BB8-4912-A086-7AAC3375ADCB}"/>
              </a:ext>
            </a:extLst>
          </p:cNvPr>
          <p:cNvSpPr/>
          <p:nvPr/>
        </p:nvSpPr>
        <p:spPr>
          <a:xfrm>
            <a:off x="-572761" y="2906728"/>
            <a:ext cx="5003117" cy="523220"/>
          </a:xfrm>
          <a:prstGeom prst="rect">
            <a:avLst/>
          </a:prstGeom>
        </p:spPr>
        <p:txBody>
          <a:bodyPr wrap="square">
            <a:spAutoFit/>
          </a:bodyPr>
          <a:lstStyle/>
          <a:p>
            <a:pPr algn="ctr"/>
            <a:r>
              <a:rPr lang="es-ES" b="1" dirty="0">
                <a:solidFill>
                  <a:srgbClr val="000A8B"/>
                </a:solidFill>
                <a:latin typeface="Arial Narrow" panose="020B0606020202030204" pitchFamily="34" charset="0"/>
              </a:rPr>
              <a:t>GERENCIA COMERCIAL  </a:t>
            </a:r>
            <a:r>
              <a:rPr lang="es-ES" sz="2800" b="1" dirty="0">
                <a:solidFill>
                  <a:srgbClr val="000A8B"/>
                </a:solidFill>
                <a:latin typeface="Arial Narrow" panose="020B0606020202030204" pitchFamily="34" charset="0"/>
              </a:rPr>
              <a:t> </a:t>
            </a:r>
          </a:p>
        </p:txBody>
      </p:sp>
      <p:grpSp>
        <p:nvGrpSpPr>
          <p:cNvPr id="5" name="Grupo 4">
            <a:extLst>
              <a:ext uri="{FF2B5EF4-FFF2-40B4-BE49-F238E27FC236}">
                <a16:creationId xmlns:a16="http://schemas.microsoft.com/office/drawing/2014/main" id="{71860BBB-19CA-4E61-9689-E7F2BED943AD}"/>
              </a:ext>
            </a:extLst>
          </p:cNvPr>
          <p:cNvGrpSpPr/>
          <p:nvPr/>
        </p:nvGrpSpPr>
        <p:grpSpPr>
          <a:xfrm>
            <a:off x="3932865" y="1597081"/>
            <a:ext cx="6167720" cy="713105"/>
            <a:chOff x="3856666" y="1832080"/>
            <a:chExt cx="5466495" cy="1386562"/>
          </a:xfrm>
        </p:grpSpPr>
        <p:grpSp>
          <p:nvGrpSpPr>
            <p:cNvPr id="4" name="Grupo 3">
              <a:extLst>
                <a:ext uri="{FF2B5EF4-FFF2-40B4-BE49-F238E27FC236}">
                  <a16:creationId xmlns:a16="http://schemas.microsoft.com/office/drawing/2014/main" id="{3C547FC5-0B14-48BB-9618-A020BDB32E04}"/>
                </a:ext>
              </a:extLst>
            </p:cNvPr>
            <p:cNvGrpSpPr/>
            <p:nvPr/>
          </p:nvGrpSpPr>
          <p:grpSpPr>
            <a:xfrm>
              <a:off x="3856666" y="1839224"/>
              <a:ext cx="1873458" cy="1379418"/>
              <a:chOff x="3827189" y="1846382"/>
              <a:chExt cx="2282269" cy="1360634"/>
            </a:xfrm>
          </p:grpSpPr>
          <p:grpSp>
            <p:nvGrpSpPr>
              <p:cNvPr id="20" name="Grupo 19">
                <a:extLst>
                  <a:ext uri="{FF2B5EF4-FFF2-40B4-BE49-F238E27FC236}">
                    <a16:creationId xmlns:a16="http://schemas.microsoft.com/office/drawing/2014/main" id="{6695AC26-2B84-4C43-BD26-54DCB57E58D9}"/>
                  </a:ext>
                </a:extLst>
              </p:cNvPr>
              <p:cNvGrpSpPr/>
              <p:nvPr/>
            </p:nvGrpSpPr>
            <p:grpSpPr>
              <a:xfrm>
                <a:off x="3827189" y="1846382"/>
                <a:ext cx="2154511" cy="666210"/>
                <a:chOff x="-3743" y="69822"/>
                <a:chExt cx="2550071" cy="666210"/>
              </a:xfrm>
            </p:grpSpPr>
            <p:sp>
              <p:nvSpPr>
                <p:cNvPr id="23" name="Rectángulo 22">
                  <a:extLst>
                    <a:ext uri="{FF2B5EF4-FFF2-40B4-BE49-F238E27FC236}">
                      <a16:creationId xmlns:a16="http://schemas.microsoft.com/office/drawing/2014/main" id="{821F29A2-0105-497C-BE16-6ABD8CB953A5}"/>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 name="CuadroTexto 24">
                  <a:extLst>
                    <a:ext uri="{FF2B5EF4-FFF2-40B4-BE49-F238E27FC236}">
                      <a16:creationId xmlns:a16="http://schemas.microsoft.com/office/drawing/2014/main" id="{F0C4B32C-4636-4B60-9908-F9621CDFCDFE}"/>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000" dirty="0"/>
                    <a:t>Diseño, aprobación y aplicación política ante la Crisis Sanitaria</a:t>
                  </a:r>
                  <a:endParaRPr lang="es-CO" sz="1000" kern="1200" dirty="0"/>
                </a:p>
              </p:txBody>
            </p:sp>
          </p:grpSp>
          <p:grpSp>
            <p:nvGrpSpPr>
              <p:cNvPr id="26" name="Grupo 25">
                <a:extLst>
                  <a:ext uri="{FF2B5EF4-FFF2-40B4-BE49-F238E27FC236}">
                    <a16:creationId xmlns:a16="http://schemas.microsoft.com/office/drawing/2014/main" id="{385CC156-A4C1-4480-BEB8-AAC469786335}"/>
                  </a:ext>
                </a:extLst>
              </p:cNvPr>
              <p:cNvGrpSpPr/>
              <p:nvPr/>
            </p:nvGrpSpPr>
            <p:grpSpPr>
              <a:xfrm>
                <a:off x="3827189" y="2541093"/>
                <a:ext cx="2282269" cy="665923"/>
                <a:chOff x="-989798" y="-924160"/>
                <a:chExt cx="2718306" cy="665923"/>
              </a:xfrm>
            </p:grpSpPr>
            <p:sp>
              <p:nvSpPr>
                <p:cNvPr id="28" name="Rectángulo 27">
                  <a:extLst>
                    <a:ext uri="{FF2B5EF4-FFF2-40B4-BE49-F238E27FC236}">
                      <a16:creationId xmlns:a16="http://schemas.microsoft.com/office/drawing/2014/main" id="{D9B4FD98-818A-4041-A574-4A8B468F6402}"/>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9" name="CuadroTexto 28">
                  <a:extLst>
                    <a:ext uri="{FF2B5EF4-FFF2-40B4-BE49-F238E27FC236}">
                      <a16:creationId xmlns:a16="http://schemas.microsoft.com/office/drawing/2014/main" id="{76526F86-C7D7-4C02-B4CE-A004ABE51ECA}"/>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4</a:t>
                  </a:r>
                  <a:endParaRPr lang="es-CO" sz="1200" kern="1200" dirty="0"/>
                </a:p>
              </p:txBody>
            </p:sp>
          </p:grpSp>
        </p:grpSp>
        <p:grpSp>
          <p:nvGrpSpPr>
            <p:cNvPr id="45" name="Grupo 44">
              <a:extLst>
                <a:ext uri="{FF2B5EF4-FFF2-40B4-BE49-F238E27FC236}">
                  <a16:creationId xmlns:a16="http://schemas.microsoft.com/office/drawing/2014/main" id="{546491D3-3F56-4A75-AA19-5C3B59703061}"/>
                </a:ext>
              </a:extLst>
            </p:cNvPr>
            <p:cNvGrpSpPr/>
            <p:nvPr/>
          </p:nvGrpSpPr>
          <p:grpSpPr>
            <a:xfrm>
              <a:off x="5655387" y="1832080"/>
              <a:ext cx="1873458" cy="1379418"/>
              <a:chOff x="3827189" y="1846382"/>
              <a:chExt cx="2282269" cy="1360634"/>
            </a:xfrm>
          </p:grpSpPr>
          <p:grpSp>
            <p:nvGrpSpPr>
              <p:cNvPr id="46" name="Grupo 45">
                <a:extLst>
                  <a:ext uri="{FF2B5EF4-FFF2-40B4-BE49-F238E27FC236}">
                    <a16:creationId xmlns:a16="http://schemas.microsoft.com/office/drawing/2014/main" id="{DC3F2281-56CB-45A9-A1F8-FF882BD1B0DB}"/>
                  </a:ext>
                </a:extLst>
              </p:cNvPr>
              <p:cNvGrpSpPr/>
              <p:nvPr/>
            </p:nvGrpSpPr>
            <p:grpSpPr>
              <a:xfrm>
                <a:off x="3827189" y="1846382"/>
                <a:ext cx="2154511" cy="666210"/>
                <a:chOff x="-3743" y="69822"/>
                <a:chExt cx="2550071" cy="666210"/>
              </a:xfrm>
            </p:grpSpPr>
            <p:sp>
              <p:nvSpPr>
                <p:cNvPr id="52" name="Rectángulo 51">
                  <a:extLst>
                    <a:ext uri="{FF2B5EF4-FFF2-40B4-BE49-F238E27FC236}">
                      <a16:creationId xmlns:a16="http://schemas.microsoft.com/office/drawing/2014/main" id="{636EE2A1-FF4C-4ED7-82D5-24E427F94138}"/>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3" name="CuadroTexto 52">
                  <a:extLst>
                    <a:ext uri="{FF2B5EF4-FFF2-40B4-BE49-F238E27FC236}">
                      <a16:creationId xmlns:a16="http://schemas.microsoft.com/office/drawing/2014/main" id="{BF6EEB16-18E0-42DF-8D44-4F6C875E2047}"/>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100" dirty="0"/>
                    <a:t>Seguimiento a solicitudes de arrendatarios</a:t>
                  </a:r>
                  <a:endParaRPr lang="es-CO" sz="1100" kern="1200" dirty="0"/>
                </a:p>
              </p:txBody>
            </p:sp>
          </p:grpSp>
          <p:grpSp>
            <p:nvGrpSpPr>
              <p:cNvPr id="48" name="Grupo 47">
                <a:extLst>
                  <a:ext uri="{FF2B5EF4-FFF2-40B4-BE49-F238E27FC236}">
                    <a16:creationId xmlns:a16="http://schemas.microsoft.com/office/drawing/2014/main" id="{2A339A4D-719D-4517-B86C-D4C453F81FFF}"/>
                  </a:ext>
                </a:extLst>
              </p:cNvPr>
              <p:cNvGrpSpPr/>
              <p:nvPr/>
            </p:nvGrpSpPr>
            <p:grpSpPr>
              <a:xfrm>
                <a:off x="3827189" y="2541093"/>
                <a:ext cx="2282269" cy="665923"/>
                <a:chOff x="-989798" y="-924160"/>
                <a:chExt cx="2718306" cy="665923"/>
              </a:xfrm>
            </p:grpSpPr>
            <p:sp>
              <p:nvSpPr>
                <p:cNvPr id="50" name="Rectángulo 49">
                  <a:extLst>
                    <a:ext uri="{FF2B5EF4-FFF2-40B4-BE49-F238E27FC236}">
                      <a16:creationId xmlns:a16="http://schemas.microsoft.com/office/drawing/2014/main" id="{4C7CDF60-4C0F-4EAA-A872-11047484FB5A}"/>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51" name="CuadroTexto 50">
                  <a:extLst>
                    <a:ext uri="{FF2B5EF4-FFF2-40B4-BE49-F238E27FC236}">
                      <a16:creationId xmlns:a16="http://schemas.microsoft.com/office/drawing/2014/main" id="{3E6BF8B3-8631-4AAC-BF77-FB00AC803AF7}"/>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483</a:t>
                  </a:r>
                  <a:endParaRPr lang="es-CO" sz="1200" kern="1200" dirty="0"/>
                </a:p>
              </p:txBody>
            </p:sp>
          </p:grpSp>
        </p:grpSp>
        <p:grpSp>
          <p:nvGrpSpPr>
            <p:cNvPr id="61" name="Grupo 60">
              <a:extLst>
                <a:ext uri="{FF2B5EF4-FFF2-40B4-BE49-F238E27FC236}">
                  <a16:creationId xmlns:a16="http://schemas.microsoft.com/office/drawing/2014/main" id="{950B111A-D9A1-4FA4-A418-6AB94C3A8346}"/>
                </a:ext>
              </a:extLst>
            </p:cNvPr>
            <p:cNvGrpSpPr/>
            <p:nvPr/>
          </p:nvGrpSpPr>
          <p:grpSpPr>
            <a:xfrm>
              <a:off x="7449703" y="1835411"/>
              <a:ext cx="1873458" cy="1379418"/>
              <a:chOff x="3827189" y="1846382"/>
              <a:chExt cx="2282269" cy="1360634"/>
            </a:xfrm>
          </p:grpSpPr>
          <p:grpSp>
            <p:nvGrpSpPr>
              <p:cNvPr id="62" name="Grupo 61">
                <a:extLst>
                  <a:ext uri="{FF2B5EF4-FFF2-40B4-BE49-F238E27FC236}">
                    <a16:creationId xmlns:a16="http://schemas.microsoft.com/office/drawing/2014/main" id="{AC2A139B-5E67-4FA3-8060-3F32A795AF48}"/>
                  </a:ext>
                </a:extLst>
              </p:cNvPr>
              <p:cNvGrpSpPr/>
              <p:nvPr/>
            </p:nvGrpSpPr>
            <p:grpSpPr>
              <a:xfrm>
                <a:off x="3827189" y="1846382"/>
                <a:ext cx="2154511" cy="666210"/>
                <a:chOff x="-3743" y="69822"/>
                <a:chExt cx="2550071" cy="666210"/>
              </a:xfrm>
            </p:grpSpPr>
            <p:sp>
              <p:nvSpPr>
                <p:cNvPr id="66" name="Rectángulo 65">
                  <a:extLst>
                    <a:ext uri="{FF2B5EF4-FFF2-40B4-BE49-F238E27FC236}">
                      <a16:creationId xmlns:a16="http://schemas.microsoft.com/office/drawing/2014/main" id="{C68495F5-7B84-41C0-B7FE-2FE7A50ED1BE}"/>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7" name="CuadroTexto 66">
                  <a:extLst>
                    <a:ext uri="{FF2B5EF4-FFF2-40B4-BE49-F238E27FC236}">
                      <a16:creationId xmlns:a16="http://schemas.microsoft.com/office/drawing/2014/main" id="{A75C34E9-C968-4BE2-B813-F9FB97195D86}"/>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000" dirty="0"/>
                    <a:t>Mesas de trabajo implementación proceso de puja en contratos de arrendamiento</a:t>
                  </a:r>
                  <a:endParaRPr lang="es-CO" sz="1000" kern="1200" dirty="0"/>
                </a:p>
              </p:txBody>
            </p:sp>
          </p:grpSp>
          <p:grpSp>
            <p:nvGrpSpPr>
              <p:cNvPr id="63" name="Grupo 62">
                <a:extLst>
                  <a:ext uri="{FF2B5EF4-FFF2-40B4-BE49-F238E27FC236}">
                    <a16:creationId xmlns:a16="http://schemas.microsoft.com/office/drawing/2014/main" id="{A5A7287E-F24C-487E-9E9A-B84ADB9B4AA2}"/>
                  </a:ext>
                </a:extLst>
              </p:cNvPr>
              <p:cNvGrpSpPr/>
              <p:nvPr/>
            </p:nvGrpSpPr>
            <p:grpSpPr>
              <a:xfrm>
                <a:off x="3827189" y="2541093"/>
                <a:ext cx="2282269" cy="665923"/>
                <a:chOff x="-989798" y="-924160"/>
                <a:chExt cx="2718306" cy="665923"/>
              </a:xfrm>
            </p:grpSpPr>
            <p:sp>
              <p:nvSpPr>
                <p:cNvPr id="64" name="Rectángulo 63">
                  <a:extLst>
                    <a:ext uri="{FF2B5EF4-FFF2-40B4-BE49-F238E27FC236}">
                      <a16:creationId xmlns:a16="http://schemas.microsoft.com/office/drawing/2014/main" id="{E66C1CAC-00FC-4D1E-8703-9E5DED7402D4}"/>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65" name="CuadroTexto 64">
                  <a:extLst>
                    <a:ext uri="{FF2B5EF4-FFF2-40B4-BE49-F238E27FC236}">
                      <a16:creationId xmlns:a16="http://schemas.microsoft.com/office/drawing/2014/main" id="{EBBEC268-311B-4CD7-89C5-B8EAE0410AAA}"/>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1</a:t>
                  </a:r>
                  <a:endParaRPr lang="es-CO" sz="1200" kern="1200" dirty="0"/>
                </a:p>
              </p:txBody>
            </p:sp>
          </p:grpSp>
        </p:grpSp>
      </p:grpSp>
      <p:grpSp>
        <p:nvGrpSpPr>
          <p:cNvPr id="227" name="Grupo 226">
            <a:extLst>
              <a:ext uri="{FF2B5EF4-FFF2-40B4-BE49-F238E27FC236}">
                <a16:creationId xmlns:a16="http://schemas.microsoft.com/office/drawing/2014/main" id="{B42F9AAC-1DD9-4CBC-8706-FBB392FC226D}"/>
              </a:ext>
            </a:extLst>
          </p:cNvPr>
          <p:cNvGrpSpPr/>
          <p:nvPr/>
        </p:nvGrpSpPr>
        <p:grpSpPr>
          <a:xfrm>
            <a:off x="3932865" y="2575575"/>
            <a:ext cx="6167720" cy="713105"/>
            <a:chOff x="3856666" y="1832080"/>
            <a:chExt cx="5466495" cy="1386562"/>
          </a:xfrm>
        </p:grpSpPr>
        <p:grpSp>
          <p:nvGrpSpPr>
            <p:cNvPr id="228" name="Grupo 227">
              <a:extLst>
                <a:ext uri="{FF2B5EF4-FFF2-40B4-BE49-F238E27FC236}">
                  <a16:creationId xmlns:a16="http://schemas.microsoft.com/office/drawing/2014/main" id="{51B3F738-67EA-4E02-B5A1-39475E54A4F0}"/>
                </a:ext>
              </a:extLst>
            </p:cNvPr>
            <p:cNvGrpSpPr/>
            <p:nvPr/>
          </p:nvGrpSpPr>
          <p:grpSpPr>
            <a:xfrm>
              <a:off x="3856666" y="1839224"/>
              <a:ext cx="1873458" cy="1379418"/>
              <a:chOff x="3827189" y="1846382"/>
              <a:chExt cx="2282269" cy="1360634"/>
            </a:xfrm>
          </p:grpSpPr>
          <p:grpSp>
            <p:nvGrpSpPr>
              <p:cNvPr id="250" name="Grupo 249">
                <a:extLst>
                  <a:ext uri="{FF2B5EF4-FFF2-40B4-BE49-F238E27FC236}">
                    <a16:creationId xmlns:a16="http://schemas.microsoft.com/office/drawing/2014/main" id="{10FC0E15-CA16-4221-9A57-5507D821744D}"/>
                  </a:ext>
                </a:extLst>
              </p:cNvPr>
              <p:cNvGrpSpPr/>
              <p:nvPr/>
            </p:nvGrpSpPr>
            <p:grpSpPr>
              <a:xfrm>
                <a:off x="3827189" y="1846382"/>
                <a:ext cx="2154511" cy="666210"/>
                <a:chOff x="-3743" y="69822"/>
                <a:chExt cx="2550071" cy="666210"/>
              </a:xfrm>
            </p:grpSpPr>
            <p:sp>
              <p:nvSpPr>
                <p:cNvPr id="254" name="Rectángulo 253">
                  <a:extLst>
                    <a:ext uri="{FF2B5EF4-FFF2-40B4-BE49-F238E27FC236}">
                      <a16:creationId xmlns:a16="http://schemas.microsoft.com/office/drawing/2014/main" id="{BC6804F0-1B04-4E7C-BAF2-7DC8B14996E9}"/>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5" name="CuadroTexto 254">
                  <a:extLst>
                    <a:ext uri="{FF2B5EF4-FFF2-40B4-BE49-F238E27FC236}">
                      <a16:creationId xmlns:a16="http://schemas.microsoft.com/office/drawing/2014/main" id="{4EDC8D96-2D20-4486-A3AA-A193723B63AD}"/>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900" dirty="0"/>
                    <a:t>(Asignación de cartera para gestionar cobro persuasivo a través de CISA</a:t>
                  </a:r>
                  <a:endParaRPr lang="es-CO" sz="900" kern="1200" dirty="0"/>
                </a:p>
              </p:txBody>
            </p:sp>
          </p:grpSp>
          <p:grpSp>
            <p:nvGrpSpPr>
              <p:cNvPr id="251" name="Grupo 250">
                <a:extLst>
                  <a:ext uri="{FF2B5EF4-FFF2-40B4-BE49-F238E27FC236}">
                    <a16:creationId xmlns:a16="http://schemas.microsoft.com/office/drawing/2014/main" id="{D4239408-107F-4E52-A530-C477448E834D}"/>
                  </a:ext>
                </a:extLst>
              </p:cNvPr>
              <p:cNvGrpSpPr/>
              <p:nvPr/>
            </p:nvGrpSpPr>
            <p:grpSpPr>
              <a:xfrm>
                <a:off x="3827189" y="2541093"/>
                <a:ext cx="2282269" cy="665923"/>
                <a:chOff x="-989798" y="-924160"/>
                <a:chExt cx="2718306" cy="665923"/>
              </a:xfrm>
            </p:grpSpPr>
            <p:sp>
              <p:nvSpPr>
                <p:cNvPr id="252" name="Rectángulo 251">
                  <a:extLst>
                    <a:ext uri="{FF2B5EF4-FFF2-40B4-BE49-F238E27FC236}">
                      <a16:creationId xmlns:a16="http://schemas.microsoft.com/office/drawing/2014/main" id="{5317DF47-51B8-4150-9B3D-F52102CAA877}"/>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53" name="CuadroTexto 252">
                  <a:extLst>
                    <a:ext uri="{FF2B5EF4-FFF2-40B4-BE49-F238E27FC236}">
                      <a16:creationId xmlns:a16="http://schemas.microsoft.com/office/drawing/2014/main" id="{454FA2B6-48A1-4DB4-B6CE-2EBAC37A6914}"/>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2</a:t>
                  </a:r>
                  <a:endParaRPr lang="es-CO" sz="1200" kern="1200" dirty="0"/>
                </a:p>
              </p:txBody>
            </p:sp>
          </p:grpSp>
        </p:grpSp>
        <p:grpSp>
          <p:nvGrpSpPr>
            <p:cNvPr id="229" name="Grupo 228">
              <a:extLst>
                <a:ext uri="{FF2B5EF4-FFF2-40B4-BE49-F238E27FC236}">
                  <a16:creationId xmlns:a16="http://schemas.microsoft.com/office/drawing/2014/main" id="{70051683-8AAE-4EFC-ABD3-8A26375F8CF1}"/>
                </a:ext>
              </a:extLst>
            </p:cNvPr>
            <p:cNvGrpSpPr/>
            <p:nvPr/>
          </p:nvGrpSpPr>
          <p:grpSpPr>
            <a:xfrm>
              <a:off x="5655387" y="1832080"/>
              <a:ext cx="1873458" cy="1379418"/>
              <a:chOff x="3827189" y="1846382"/>
              <a:chExt cx="2282269" cy="1360634"/>
            </a:xfrm>
          </p:grpSpPr>
          <p:grpSp>
            <p:nvGrpSpPr>
              <p:cNvPr id="244" name="Grupo 243">
                <a:extLst>
                  <a:ext uri="{FF2B5EF4-FFF2-40B4-BE49-F238E27FC236}">
                    <a16:creationId xmlns:a16="http://schemas.microsoft.com/office/drawing/2014/main" id="{27B85CB3-1CBD-4C80-A7C4-1143C1AD3F90}"/>
                  </a:ext>
                </a:extLst>
              </p:cNvPr>
              <p:cNvGrpSpPr/>
              <p:nvPr/>
            </p:nvGrpSpPr>
            <p:grpSpPr>
              <a:xfrm>
                <a:off x="3827189" y="1846382"/>
                <a:ext cx="2154511" cy="666210"/>
                <a:chOff x="-3743" y="69822"/>
                <a:chExt cx="2550071" cy="666210"/>
              </a:xfrm>
            </p:grpSpPr>
            <p:sp>
              <p:nvSpPr>
                <p:cNvPr id="248" name="Rectángulo 247">
                  <a:extLst>
                    <a:ext uri="{FF2B5EF4-FFF2-40B4-BE49-F238E27FC236}">
                      <a16:creationId xmlns:a16="http://schemas.microsoft.com/office/drawing/2014/main" id="{F54FF3CF-08FA-4662-96ED-DB05088E9BA9}"/>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9" name="CuadroTexto 248">
                  <a:extLst>
                    <a:ext uri="{FF2B5EF4-FFF2-40B4-BE49-F238E27FC236}">
                      <a16:creationId xmlns:a16="http://schemas.microsoft.com/office/drawing/2014/main" id="{AB8B46B2-753B-47C1-B48D-E8CF9F70107F}"/>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900" dirty="0"/>
                    <a:t>Gestión a deudores susceptibles de reportar en la Base Deudores Morosos del estado</a:t>
                  </a:r>
                  <a:endParaRPr lang="es-CO" sz="900" kern="1200" dirty="0"/>
                </a:p>
              </p:txBody>
            </p:sp>
          </p:grpSp>
          <p:grpSp>
            <p:nvGrpSpPr>
              <p:cNvPr id="245" name="Grupo 244">
                <a:extLst>
                  <a:ext uri="{FF2B5EF4-FFF2-40B4-BE49-F238E27FC236}">
                    <a16:creationId xmlns:a16="http://schemas.microsoft.com/office/drawing/2014/main" id="{3DE18C23-6CC6-4EE8-8D80-04F52D3299DB}"/>
                  </a:ext>
                </a:extLst>
              </p:cNvPr>
              <p:cNvGrpSpPr/>
              <p:nvPr/>
            </p:nvGrpSpPr>
            <p:grpSpPr>
              <a:xfrm>
                <a:off x="3827189" y="2541093"/>
                <a:ext cx="2282269" cy="665923"/>
                <a:chOff x="-989798" y="-924160"/>
                <a:chExt cx="2718306" cy="665923"/>
              </a:xfrm>
            </p:grpSpPr>
            <p:sp>
              <p:nvSpPr>
                <p:cNvPr id="246" name="Rectángulo 245">
                  <a:extLst>
                    <a:ext uri="{FF2B5EF4-FFF2-40B4-BE49-F238E27FC236}">
                      <a16:creationId xmlns:a16="http://schemas.microsoft.com/office/drawing/2014/main" id="{09997A8D-990A-4918-BAAA-2C9C077BDDB5}"/>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47" name="CuadroTexto 246">
                  <a:extLst>
                    <a:ext uri="{FF2B5EF4-FFF2-40B4-BE49-F238E27FC236}">
                      <a16:creationId xmlns:a16="http://schemas.microsoft.com/office/drawing/2014/main" id="{B2391421-2A59-4222-B1FE-A157C15B8127}"/>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2</a:t>
                  </a:r>
                  <a:endParaRPr lang="es-CO" sz="1200" kern="1200" dirty="0"/>
                </a:p>
              </p:txBody>
            </p:sp>
          </p:grpSp>
        </p:grpSp>
        <p:grpSp>
          <p:nvGrpSpPr>
            <p:cNvPr id="230" name="Grupo 229">
              <a:extLst>
                <a:ext uri="{FF2B5EF4-FFF2-40B4-BE49-F238E27FC236}">
                  <a16:creationId xmlns:a16="http://schemas.microsoft.com/office/drawing/2014/main" id="{2CB7B82F-3CE0-4661-8908-26FBAE834A84}"/>
                </a:ext>
              </a:extLst>
            </p:cNvPr>
            <p:cNvGrpSpPr/>
            <p:nvPr/>
          </p:nvGrpSpPr>
          <p:grpSpPr>
            <a:xfrm>
              <a:off x="7449703" y="1835411"/>
              <a:ext cx="1873458" cy="1300707"/>
              <a:chOff x="3827189" y="1846382"/>
              <a:chExt cx="2282269" cy="1282994"/>
            </a:xfrm>
          </p:grpSpPr>
          <p:grpSp>
            <p:nvGrpSpPr>
              <p:cNvPr id="238" name="Grupo 237">
                <a:extLst>
                  <a:ext uri="{FF2B5EF4-FFF2-40B4-BE49-F238E27FC236}">
                    <a16:creationId xmlns:a16="http://schemas.microsoft.com/office/drawing/2014/main" id="{348EA3DB-3CDC-4F26-B6DC-2C1205215694}"/>
                  </a:ext>
                </a:extLst>
              </p:cNvPr>
              <p:cNvGrpSpPr/>
              <p:nvPr/>
            </p:nvGrpSpPr>
            <p:grpSpPr>
              <a:xfrm>
                <a:off x="3827189" y="1846382"/>
                <a:ext cx="2154511" cy="666210"/>
                <a:chOff x="-3743" y="69822"/>
                <a:chExt cx="2550071" cy="666210"/>
              </a:xfrm>
            </p:grpSpPr>
            <p:sp>
              <p:nvSpPr>
                <p:cNvPr id="242" name="Rectángulo 241">
                  <a:extLst>
                    <a:ext uri="{FF2B5EF4-FFF2-40B4-BE49-F238E27FC236}">
                      <a16:creationId xmlns:a16="http://schemas.microsoft.com/office/drawing/2014/main" id="{D7D9B94B-7A29-4C28-8B22-7A6A2DC41F95}"/>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3" name="CuadroTexto 242">
                  <a:extLst>
                    <a:ext uri="{FF2B5EF4-FFF2-40B4-BE49-F238E27FC236}">
                      <a16:creationId xmlns:a16="http://schemas.microsoft.com/office/drawing/2014/main" id="{DD2A875A-9340-445A-97C2-DCE30CE65D07}"/>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400" dirty="0"/>
                    <a:t>Recaudo Cartera en cobro persuasivo</a:t>
                  </a:r>
                  <a:endParaRPr lang="es-CO" sz="1400" kern="1200" dirty="0"/>
                </a:p>
              </p:txBody>
            </p:sp>
          </p:grpSp>
          <p:grpSp>
            <p:nvGrpSpPr>
              <p:cNvPr id="239" name="Grupo 238">
                <a:extLst>
                  <a:ext uri="{FF2B5EF4-FFF2-40B4-BE49-F238E27FC236}">
                    <a16:creationId xmlns:a16="http://schemas.microsoft.com/office/drawing/2014/main" id="{D337CFB0-1423-4346-9EAB-812E86448B8A}"/>
                  </a:ext>
                </a:extLst>
              </p:cNvPr>
              <p:cNvGrpSpPr/>
              <p:nvPr/>
            </p:nvGrpSpPr>
            <p:grpSpPr>
              <a:xfrm>
                <a:off x="3827189" y="2535222"/>
                <a:ext cx="2282269" cy="594154"/>
                <a:chOff x="-989798" y="-930031"/>
                <a:chExt cx="2718306" cy="594154"/>
              </a:xfrm>
            </p:grpSpPr>
            <p:sp>
              <p:nvSpPr>
                <p:cNvPr id="240" name="Rectángulo 239">
                  <a:extLst>
                    <a:ext uri="{FF2B5EF4-FFF2-40B4-BE49-F238E27FC236}">
                      <a16:creationId xmlns:a16="http://schemas.microsoft.com/office/drawing/2014/main" id="{101EA7A3-1E93-4F9D-BD81-F8C24F7B27EF}"/>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41" name="CuadroTexto 240">
                  <a:extLst>
                    <a:ext uri="{FF2B5EF4-FFF2-40B4-BE49-F238E27FC236}">
                      <a16:creationId xmlns:a16="http://schemas.microsoft.com/office/drawing/2014/main" id="{60791889-C1F6-453E-A68F-ED495E74BAD9}"/>
                    </a:ext>
                  </a:extLst>
                </p:cNvPr>
                <p:cNvSpPr txBox="1"/>
                <p:nvPr/>
              </p:nvSpPr>
              <p:spPr>
                <a:xfrm>
                  <a:off x="-831240" y="-930031"/>
                  <a:ext cx="2559748" cy="5882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defTabSz="622300">
                    <a:lnSpc>
                      <a:spcPct val="90000"/>
                    </a:lnSpc>
                    <a:spcBef>
                      <a:spcPct val="0"/>
                    </a:spcBef>
                    <a:spcAft>
                      <a:spcPct val="15000"/>
                    </a:spcAft>
                    <a:buChar char="•"/>
                  </a:pPr>
                  <a:r>
                    <a:rPr lang="es-ES" sz="900" dirty="0"/>
                    <a:t>Total recaudo marzo y abril $3.864 millones ($2.159 + $1.705)</a:t>
                  </a:r>
                  <a:endParaRPr lang="es-CO" sz="900" kern="1200" dirty="0"/>
                </a:p>
              </p:txBody>
            </p:sp>
          </p:grpSp>
        </p:grpSp>
      </p:grpSp>
      <p:grpSp>
        <p:nvGrpSpPr>
          <p:cNvPr id="256" name="Grupo 255">
            <a:extLst>
              <a:ext uri="{FF2B5EF4-FFF2-40B4-BE49-F238E27FC236}">
                <a16:creationId xmlns:a16="http://schemas.microsoft.com/office/drawing/2014/main" id="{546AAB27-4133-45E0-BEE5-489D268D128A}"/>
              </a:ext>
            </a:extLst>
          </p:cNvPr>
          <p:cNvGrpSpPr/>
          <p:nvPr/>
        </p:nvGrpSpPr>
        <p:grpSpPr>
          <a:xfrm>
            <a:off x="3932865" y="3516236"/>
            <a:ext cx="8197175" cy="713105"/>
            <a:chOff x="3856666" y="1832080"/>
            <a:chExt cx="7265216" cy="1386562"/>
          </a:xfrm>
        </p:grpSpPr>
        <p:grpSp>
          <p:nvGrpSpPr>
            <p:cNvPr id="257" name="Grupo 256">
              <a:extLst>
                <a:ext uri="{FF2B5EF4-FFF2-40B4-BE49-F238E27FC236}">
                  <a16:creationId xmlns:a16="http://schemas.microsoft.com/office/drawing/2014/main" id="{01DCB153-3FC6-4FE5-AB05-A1FA79702E69}"/>
                </a:ext>
              </a:extLst>
            </p:cNvPr>
            <p:cNvGrpSpPr/>
            <p:nvPr/>
          </p:nvGrpSpPr>
          <p:grpSpPr>
            <a:xfrm>
              <a:off x="3856666" y="1839224"/>
              <a:ext cx="1873458" cy="1379418"/>
              <a:chOff x="3827189" y="1846382"/>
              <a:chExt cx="2282269" cy="1360634"/>
            </a:xfrm>
          </p:grpSpPr>
          <p:grpSp>
            <p:nvGrpSpPr>
              <p:cNvPr id="279" name="Grupo 278">
                <a:extLst>
                  <a:ext uri="{FF2B5EF4-FFF2-40B4-BE49-F238E27FC236}">
                    <a16:creationId xmlns:a16="http://schemas.microsoft.com/office/drawing/2014/main" id="{CE2D514B-F908-467F-877C-B211B7A01938}"/>
                  </a:ext>
                </a:extLst>
              </p:cNvPr>
              <p:cNvGrpSpPr/>
              <p:nvPr/>
            </p:nvGrpSpPr>
            <p:grpSpPr>
              <a:xfrm>
                <a:off x="3827189" y="1846382"/>
                <a:ext cx="2154511" cy="666210"/>
                <a:chOff x="-3743" y="69822"/>
                <a:chExt cx="2550071" cy="666210"/>
              </a:xfrm>
            </p:grpSpPr>
            <p:sp>
              <p:nvSpPr>
                <p:cNvPr id="283" name="Rectángulo 282">
                  <a:extLst>
                    <a:ext uri="{FF2B5EF4-FFF2-40B4-BE49-F238E27FC236}">
                      <a16:creationId xmlns:a16="http://schemas.microsoft.com/office/drawing/2014/main" id="{5CA14727-EA6B-4296-9614-F1EDC359B299}"/>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84" name="CuadroTexto 283">
                  <a:extLst>
                    <a:ext uri="{FF2B5EF4-FFF2-40B4-BE49-F238E27FC236}">
                      <a16:creationId xmlns:a16="http://schemas.microsoft.com/office/drawing/2014/main" id="{B18BEBB3-AE7A-4F6B-8348-4F6C69664689}"/>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000" dirty="0"/>
                    <a:t>Implementación recaudo a través de plataforma PSE (14 pagos)</a:t>
                  </a:r>
                  <a:endParaRPr lang="es-CO" sz="1000" kern="1200" dirty="0"/>
                </a:p>
              </p:txBody>
            </p:sp>
          </p:grpSp>
          <p:grpSp>
            <p:nvGrpSpPr>
              <p:cNvPr id="280" name="Grupo 279">
                <a:extLst>
                  <a:ext uri="{FF2B5EF4-FFF2-40B4-BE49-F238E27FC236}">
                    <a16:creationId xmlns:a16="http://schemas.microsoft.com/office/drawing/2014/main" id="{AC774A11-7722-4662-99BB-B4832C608669}"/>
                  </a:ext>
                </a:extLst>
              </p:cNvPr>
              <p:cNvGrpSpPr/>
              <p:nvPr/>
            </p:nvGrpSpPr>
            <p:grpSpPr>
              <a:xfrm>
                <a:off x="3827189" y="2541093"/>
                <a:ext cx="2282269" cy="665923"/>
                <a:chOff x="-989798" y="-924160"/>
                <a:chExt cx="2718306" cy="665923"/>
              </a:xfrm>
            </p:grpSpPr>
            <p:sp>
              <p:nvSpPr>
                <p:cNvPr id="281" name="Rectángulo 280">
                  <a:extLst>
                    <a:ext uri="{FF2B5EF4-FFF2-40B4-BE49-F238E27FC236}">
                      <a16:creationId xmlns:a16="http://schemas.microsoft.com/office/drawing/2014/main" id="{84A17709-79C1-4777-9AE4-6B3E3A57A47C}"/>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82" name="CuadroTexto 281">
                  <a:extLst>
                    <a:ext uri="{FF2B5EF4-FFF2-40B4-BE49-F238E27FC236}">
                      <a16:creationId xmlns:a16="http://schemas.microsoft.com/office/drawing/2014/main" id="{C97F1B44-027B-446E-BFA8-0372020B61BC}"/>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defTabSz="622300">
                    <a:lnSpc>
                      <a:spcPct val="90000"/>
                    </a:lnSpc>
                    <a:spcBef>
                      <a:spcPct val="0"/>
                    </a:spcBef>
                    <a:spcAft>
                      <a:spcPct val="15000"/>
                    </a:spcAft>
                    <a:buChar char="•"/>
                  </a:pPr>
                  <a:r>
                    <a:rPr lang="es-CO" sz="1200" dirty="0"/>
                    <a:t>$178 Millones</a:t>
                  </a:r>
                  <a:endParaRPr lang="es-CO" sz="1200" kern="1200" dirty="0"/>
                </a:p>
              </p:txBody>
            </p:sp>
          </p:grpSp>
        </p:grpSp>
        <p:grpSp>
          <p:nvGrpSpPr>
            <p:cNvPr id="258" name="Grupo 257">
              <a:extLst>
                <a:ext uri="{FF2B5EF4-FFF2-40B4-BE49-F238E27FC236}">
                  <a16:creationId xmlns:a16="http://schemas.microsoft.com/office/drawing/2014/main" id="{161E2BD1-1511-4CDF-B1F6-0AF54FA7A8B3}"/>
                </a:ext>
              </a:extLst>
            </p:cNvPr>
            <p:cNvGrpSpPr/>
            <p:nvPr/>
          </p:nvGrpSpPr>
          <p:grpSpPr>
            <a:xfrm>
              <a:off x="5655387" y="1832080"/>
              <a:ext cx="1873458" cy="1379418"/>
              <a:chOff x="3827189" y="1846382"/>
              <a:chExt cx="2282269" cy="1360634"/>
            </a:xfrm>
          </p:grpSpPr>
          <p:grpSp>
            <p:nvGrpSpPr>
              <p:cNvPr id="273" name="Grupo 272">
                <a:extLst>
                  <a:ext uri="{FF2B5EF4-FFF2-40B4-BE49-F238E27FC236}">
                    <a16:creationId xmlns:a16="http://schemas.microsoft.com/office/drawing/2014/main" id="{08604BAC-615F-4FE4-AC76-8E2BDB0A55EC}"/>
                  </a:ext>
                </a:extLst>
              </p:cNvPr>
              <p:cNvGrpSpPr/>
              <p:nvPr/>
            </p:nvGrpSpPr>
            <p:grpSpPr>
              <a:xfrm>
                <a:off x="3827189" y="1846382"/>
                <a:ext cx="2154511" cy="666210"/>
                <a:chOff x="-3743" y="69822"/>
                <a:chExt cx="2550071" cy="666210"/>
              </a:xfrm>
            </p:grpSpPr>
            <p:sp>
              <p:nvSpPr>
                <p:cNvPr id="277" name="Rectángulo 276">
                  <a:extLst>
                    <a:ext uri="{FF2B5EF4-FFF2-40B4-BE49-F238E27FC236}">
                      <a16:creationId xmlns:a16="http://schemas.microsoft.com/office/drawing/2014/main" id="{514F6E3C-2B42-4178-9B16-4872D4FB2FE0}"/>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78" name="CuadroTexto 277">
                  <a:extLst>
                    <a:ext uri="{FF2B5EF4-FFF2-40B4-BE49-F238E27FC236}">
                      <a16:creationId xmlns:a16="http://schemas.microsoft.com/office/drawing/2014/main" id="{57C8A2EB-29C7-4F62-B184-2D7F22CBD444}"/>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Gestión de prorroga contrato</a:t>
                  </a:r>
                  <a:endParaRPr lang="es-CO" sz="1400" kern="1200" dirty="0"/>
                </a:p>
              </p:txBody>
            </p:sp>
          </p:grpSp>
          <p:grpSp>
            <p:nvGrpSpPr>
              <p:cNvPr id="274" name="Grupo 273">
                <a:extLst>
                  <a:ext uri="{FF2B5EF4-FFF2-40B4-BE49-F238E27FC236}">
                    <a16:creationId xmlns:a16="http://schemas.microsoft.com/office/drawing/2014/main" id="{5A1434C8-90D2-4A93-A393-DB68F82B1620}"/>
                  </a:ext>
                </a:extLst>
              </p:cNvPr>
              <p:cNvGrpSpPr/>
              <p:nvPr/>
            </p:nvGrpSpPr>
            <p:grpSpPr>
              <a:xfrm>
                <a:off x="3827189" y="2541093"/>
                <a:ext cx="2282269" cy="665923"/>
                <a:chOff x="-989798" y="-924160"/>
                <a:chExt cx="2718306" cy="665923"/>
              </a:xfrm>
            </p:grpSpPr>
            <p:sp>
              <p:nvSpPr>
                <p:cNvPr id="275" name="Rectángulo 274">
                  <a:extLst>
                    <a:ext uri="{FF2B5EF4-FFF2-40B4-BE49-F238E27FC236}">
                      <a16:creationId xmlns:a16="http://schemas.microsoft.com/office/drawing/2014/main" id="{AA257092-C6DD-4478-82F7-2E259290DD28}"/>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76" name="CuadroTexto 275">
                  <a:extLst>
                    <a:ext uri="{FF2B5EF4-FFF2-40B4-BE49-F238E27FC236}">
                      <a16:creationId xmlns:a16="http://schemas.microsoft.com/office/drawing/2014/main" id="{0B611EC4-FE3C-4BC2-81F9-86C4CDB11979}"/>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1</a:t>
                  </a:r>
                </a:p>
              </p:txBody>
            </p:sp>
          </p:grpSp>
        </p:grpSp>
        <p:grpSp>
          <p:nvGrpSpPr>
            <p:cNvPr id="259" name="Grupo 258">
              <a:extLst>
                <a:ext uri="{FF2B5EF4-FFF2-40B4-BE49-F238E27FC236}">
                  <a16:creationId xmlns:a16="http://schemas.microsoft.com/office/drawing/2014/main" id="{7A8209FE-D2E1-4F7B-8610-77A82D0523A9}"/>
                </a:ext>
              </a:extLst>
            </p:cNvPr>
            <p:cNvGrpSpPr/>
            <p:nvPr/>
          </p:nvGrpSpPr>
          <p:grpSpPr>
            <a:xfrm>
              <a:off x="7449703" y="1835411"/>
              <a:ext cx="1873458" cy="1379418"/>
              <a:chOff x="3827189" y="1846382"/>
              <a:chExt cx="2282269" cy="1360634"/>
            </a:xfrm>
          </p:grpSpPr>
          <p:grpSp>
            <p:nvGrpSpPr>
              <p:cNvPr id="267" name="Grupo 266">
                <a:extLst>
                  <a:ext uri="{FF2B5EF4-FFF2-40B4-BE49-F238E27FC236}">
                    <a16:creationId xmlns:a16="http://schemas.microsoft.com/office/drawing/2014/main" id="{D8B604E9-281F-4580-A559-4AD9394C59CF}"/>
                  </a:ext>
                </a:extLst>
              </p:cNvPr>
              <p:cNvGrpSpPr/>
              <p:nvPr/>
            </p:nvGrpSpPr>
            <p:grpSpPr>
              <a:xfrm>
                <a:off x="3827189" y="1846382"/>
                <a:ext cx="2154511" cy="666210"/>
                <a:chOff x="-3743" y="69822"/>
                <a:chExt cx="2550071" cy="666210"/>
              </a:xfrm>
            </p:grpSpPr>
            <p:sp>
              <p:nvSpPr>
                <p:cNvPr id="271" name="Rectángulo 270">
                  <a:extLst>
                    <a:ext uri="{FF2B5EF4-FFF2-40B4-BE49-F238E27FC236}">
                      <a16:creationId xmlns:a16="http://schemas.microsoft.com/office/drawing/2014/main" id="{2E363DB6-FF3E-4DF0-B72A-91617B201DBD}"/>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72" name="CuadroTexto 271">
                  <a:extLst>
                    <a:ext uri="{FF2B5EF4-FFF2-40B4-BE49-F238E27FC236}">
                      <a16:creationId xmlns:a16="http://schemas.microsoft.com/office/drawing/2014/main" id="{93A2BBFE-985F-4CA7-9C71-A6843174ABF2}"/>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400" kern="1200" dirty="0"/>
                    <a:t>Promesas de compraventa</a:t>
                  </a:r>
                  <a:endParaRPr lang="es-CO" sz="1400" kern="1200" dirty="0"/>
                </a:p>
              </p:txBody>
            </p:sp>
          </p:grpSp>
          <p:grpSp>
            <p:nvGrpSpPr>
              <p:cNvPr id="268" name="Grupo 267">
                <a:extLst>
                  <a:ext uri="{FF2B5EF4-FFF2-40B4-BE49-F238E27FC236}">
                    <a16:creationId xmlns:a16="http://schemas.microsoft.com/office/drawing/2014/main" id="{BA0AB0E1-9D22-4F7F-823B-7078C2DBC70D}"/>
                  </a:ext>
                </a:extLst>
              </p:cNvPr>
              <p:cNvGrpSpPr/>
              <p:nvPr/>
            </p:nvGrpSpPr>
            <p:grpSpPr>
              <a:xfrm>
                <a:off x="3827189" y="2541093"/>
                <a:ext cx="2282269" cy="665923"/>
                <a:chOff x="-989798" y="-924160"/>
                <a:chExt cx="2718306" cy="665923"/>
              </a:xfrm>
            </p:grpSpPr>
            <p:sp>
              <p:nvSpPr>
                <p:cNvPr id="269" name="Rectángulo 268">
                  <a:extLst>
                    <a:ext uri="{FF2B5EF4-FFF2-40B4-BE49-F238E27FC236}">
                      <a16:creationId xmlns:a16="http://schemas.microsoft.com/office/drawing/2014/main" id="{E8485DBB-52D7-482E-BF46-0072179C6C18}"/>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70" name="CuadroTexto 269">
                  <a:extLst>
                    <a:ext uri="{FF2B5EF4-FFF2-40B4-BE49-F238E27FC236}">
                      <a16:creationId xmlns:a16="http://schemas.microsoft.com/office/drawing/2014/main" id="{896EDC5C-4934-4A4C-8F0A-EE4502775BF3}"/>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defTabSz="622300">
                    <a:lnSpc>
                      <a:spcPct val="90000"/>
                    </a:lnSpc>
                    <a:spcBef>
                      <a:spcPct val="0"/>
                    </a:spcBef>
                    <a:spcAft>
                      <a:spcPct val="15000"/>
                    </a:spcAft>
                    <a:buChar char="•"/>
                  </a:pPr>
                  <a:r>
                    <a:rPr lang="es-CO" sz="1200" dirty="0"/>
                    <a:t>$5.878 Millones en 37 FMI</a:t>
                  </a:r>
                  <a:endParaRPr lang="es-CO" sz="1200" kern="1200" dirty="0"/>
                </a:p>
              </p:txBody>
            </p:sp>
          </p:grpSp>
        </p:grpSp>
        <p:grpSp>
          <p:nvGrpSpPr>
            <p:cNvPr id="260" name="Grupo 259">
              <a:extLst>
                <a:ext uri="{FF2B5EF4-FFF2-40B4-BE49-F238E27FC236}">
                  <a16:creationId xmlns:a16="http://schemas.microsoft.com/office/drawing/2014/main" id="{0AC3F07E-BF85-48DF-BEA0-068111A89F99}"/>
                </a:ext>
              </a:extLst>
            </p:cNvPr>
            <p:cNvGrpSpPr/>
            <p:nvPr/>
          </p:nvGrpSpPr>
          <p:grpSpPr>
            <a:xfrm>
              <a:off x="9248424" y="1837775"/>
              <a:ext cx="1873458" cy="1379418"/>
              <a:chOff x="3827189" y="1846382"/>
              <a:chExt cx="2282269" cy="1360634"/>
            </a:xfrm>
          </p:grpSpPr>
          <p:grpSp>
            <p:nvGrpSpPr>
              <p:cNvPr id="261" name="Grupo 260">
                <a:extLst>
                  <a:ext uri="{FF2B5EF4-FFF2-40B4-BE49-F238E27FC236}">
                    <a16:creationId xmlns:a16="http://schemas.microsoft.com/office/drawing/2014/main" id="{41FF087C-4330-41C7-898C-79FAEDDBE754}"/>
                  </a:ext>
                </a:extLst>
              </p:cNvPr>
              <p:cNvGrpSpPr/>
              <p:nvPr/>
            </p:nvGrpSpPr>
            <p:grpSpPr>
              <a:xfrm>
                <a:off x="3827189" y="1846382"/>
                <a:ext cx="2154511" cy="666210"/>
                <a:chOff x="-3743" y="69822"/>
                <a:chExt cx="2550071" cy="666210"/>
              </a:xfrm>
            </p:grpSpPr>
            <p:sp>
              <p:nvSpPr>
                <p:cNvPr id="265" name="Rectángulo 264">
                  <a:extLst>
                    <a:ext uri="{FF2B5EF4-FFF2-40B4-BE49-F238E27FC236}">
                      <a16:creationId xmlns:a16="http://schemas.microsoft.com/office/drawing/2014/main" id="{E12AE170-A6E0-4959-B5FB-8F487C45A47C}"/>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66" name="CuadroTexto 265">
                  <a:extLst>
                    <a:ext uri="{FF2B5EF4-FFF2-40B4-BE49-F238E27FC236}">
                      <a16:creationId xmlns:a16="http://schemas.microsoft.com/office/drawing/2014/main" id="{87A31A0D-9559-4145-97F4-D8F493440CFC}"/>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900" dirty="0"/>
                    <a:t>Presentación, aprobación e implementación nuevo modelo de formula de valoración de activos</a:t>
                  </a:r>
                  <a:endParaRPr lang="es-CO" sz="900" kern="1200" dirty="0"/>
                </a:p>
              </p:txBody>
            </p:sp>
          </p:grpSp>
          <p:grpSp>
            <p:nvGrpSpPr>
              <p:cNvPr id="262" name="Grupo 261">
                <a:extLst>
                  <a:ext uri="{FF2B5EF4-FFF2-40B4-BE49-F238E27FC236}">
                    <a16:creationId xmlns:a16="http://schemas.microsoft.com/office/drawing/2014/main" id="{CE4AD2EC-CAB4-4901-82B7-F7804761A9DF}"/>
                  </a:ext>
                </a:extLst>
              </p:cNvPr>
              <p:cNvGrpSpPr/>
              <p:nvPr/>
            </p:nvGrpSpPr>
            <p:grpSpPr>
              <a:xfrm>
                <a:off x="3827189" y="2541093"/>
                <a:ext cx="2282269" cy="665923"/>
                <a:chOff x="-989798" y="-924160"/>
                <a:chExt cx="2718306" cy="665923"/>
              </a:xfrm>
            </p:grpSpPr>
            <p:sp>
              <p:nvSpPr>
                <p:cNvPr id="263" name="Rectángulo 262">
                  <a:extLst>
                    <a:ext uri="{FF2B5EF4-FFF2-40B4-BE49-F238E27FC236}">
                      <a16:creationId xmlns:a16="http://schemas.microsoft.com/office/drawing/2014/main" id="{79244DF0-CE8D-4B19-A653-554E61EFDF4F}"/>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64" name="CuadroTexto 263">
                  <a:extLst>
                    <a:ext uri="{FF2B5EF4-FFF2-40B4-BE49-F238E27FC236}">
                      <a16:creationId xmlns:a16="http://schemas.microsoft.com/office/drawing/2014/main" id="{6CCD884E-BF79-488E-AA27-C5D63386F1E0}"/>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1</a:t>
                  </a:r>
                  <a:endParaRPr lang="es-CO" sz="1200" kern="1200" dirty="0"/>
                </a:p>
              </p:txBody>
            </p:sp>
          </p:grpSp>
        </p:grpSp>
      </p:grpSp>
      <p:grpSp>
        <p:nvGrpSpPr>
          <p:cNvPr id="285" name="Grupo 284">
            <a:extLst>
              <a:ext uri="{FF2B5EF4-FFF2-40B4-BE49-F238E27FC236}">
                <a16:creationId xmlns:a16="http://schemas.microsoft.com/office/drawing/2014/main" id="{CBF04A3F-C2B2-448C-8A99-99403C81C131}"/>
              </a:ext>
            </a:extLst>
          </p:cNvPr>
          <p:cNvGrpSpPr/>
          <p:nvPr/>
        </p:nvGrpSpPr>
        <p:grpSpPr>
          <a:xfrm>
            <a:off x="3932865" y="4414857"/>
            <a:ext cx="6167720" cy="711144"/>
            <a:chOff x="3856666" y="1832080"/>
            <a:chExt cx="5466495" cy="1382749"/>
          </a:xfrm>
        </p:grpSpPr>
        <p:grpSp>
          <p:nvGrpSpPr>
            <p:cNvPr id="286" name="Grupo 285">
              <a:extLst>
                <a:ext uri="{FF2B5EF4-FFF2-40B4-BE49-F238E27FC236}">
                  <a16:creationId xmlns:a16="http://schemas.microsoft.com/office/drawing/2014/main" id="{60B7CC72-C7D7-4113-857C-FFA9A58025EE}"/>
                </a:ext>
              </a:extLst>
            </p:cNvPr>
            <p:cNvGrpSpPr/>
            <p:nvPr/>
          </p:nvGrpSpPr>
          <p:grpSpPr>
            <a:xfrm>
              <a:off x="3856666" y="1839224"/>
              <a:ext cx="1822002" cy="1300707"/>
              <a:chOff x="3827189" y="1846382"/>
              <a:chExt cx="2219585" cy="1282994"/>
            </a:xfrm>
          </p:grpSpPr>
          <p:grpSp>
            <p:nvGrpSpPr>
              <p:cNvPr id="308" name="Grupo 307">
                <a:extLst>
                  <a:ext uri="{FF2B5EF4-FFF2-40B4-BE49-F238E27FC236}">
                    <a16:creationId xmlns:a16="http://schemas.microsoft.com/office/drawing/2014/main" id="{2591638C-92DA-4A0D-BAB4-21DA47432A20}"/>
                  </a:ext>
                </a:extLst>
              </p:cNvPr>
              <p:cNvGrpSpPr/>
              <p:nvPr/>
            </p:nvGrpSpPr>
            <p:grpSpPr>
              <a:xfrm>
                <a:off x="3827189" y="1846382"/>
                <a:ext cx="2154511" cy="666210"/>
                <a:chOff x="-3743" y="69822"/>
                <a:chExt cx="2550071" cy="666210"/>
              </a:xfrm>
            </p:grpSpPr>
            <p:sp>
              <p:nvSpPr>
                <p:cNvPr id="312" name="Rectángulo 311">
                  <a:extLst>
                    <a:ext uri="{FF2B5EF4-FFF2-40B4-BE49-F238E27FC236}">
                      <a16:creationId xmlns:a16="http://schemas.microsoft.com/office/drawing/2014/main" id="{C3ED51EF-5D40-4930-A698-60EBB652BA46}"/>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13" name="CuadroTexto 312">
                  <a:extLst>
                    <a:ext uri="{FF2B5EF4-FFF2-40B4-BE49-F238E27FC236}">
                      <a16:creationId xmlns:a16="http://schemas.microsoft.com/office/drawing/2014/main" id="{EE661AA8-6D66-4A0B-99AD-56285AB33CE0}"/>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400" dirty="0"/>
                    <a:t>Se realizaron gestiones de alistamiento</a:t>
                  </a:r>
                  <a:endParaRPr lang="es-CO" sz="1400" kern="1200" dirty="0"/>
                </a:p>
              </p:txBody>
            </p:sp>
          </p:grpSp>
          <p:grpSp>
            <p:nvGrpSpPr>
              <p:cNvPr id="309" name="Grupo 308">
                <a:extLst>
                  <a:ext uri="{FF2B5EF4-FFF2-40B4-BE49-F238E27FC236}">
                    <a16:creationId xmlns:a16="http://schemas.microsoft.com/office/drawing/2014/main" id="{87D96F1A-969B-48A3-B341-F9BC4667EAA0}"/>
                  </a:ext>
                </a:extLst>
              </p:cNvPr>
              <p:cNvGrpSpPr/>
              <p:nvPr/>
            </p:nvGrpSpPr>
            <p:grpSpPr>
              <a:xfrm>
                <a:off x="3827189" y="2423874"/>
                <a:ext cx="2219585" cy="705502"/>
                <a:chOff x="-989798" y="-1041379"/>
                <a:chExt cx="2643646" cy="705502"/>
              </a:xfrm>
            </p:grpSpPr>
            <p:sp>
              <p:nvSpPr>
                <p:cNvPr id="310" name="Rectángulo 309">
                  <a:extLst>
                    <a:ext uri="{FF2B5EF4-FFF2-40B4-BE49-F238E27FC236}">
                      <a16:creationId xmlns:a16="http://schemas.microsoft.com/office/drawing/2014/main" id="{BBD9F895-4C83-4AE1-82D5-CE92AE8F441F}"/>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11" name="CuadroTexto 310">
                  <a:extLst>
                    <a:ext uri="{FF2B5EF4-FFF2-40B4-BE49-F238E27FC236}">
                      <a16:creationId xmlns:a16="http://schemas.microsoft.com/office/drawing/2014/main" id="{27ABA99E-9A2C-43BC-93FF-18BBD99B4238}"/>
                    </a:ext>
                  </a:extLst>
                </p:cNvPr>
                <p:cNvSpPr txBox="1"/>
                <p:nvPr/>
              </p:nvSpPr>
              <p:spPr>
                <a:xfrm>
                  <a:off x="-905900" y="-1041379"/>
                  <a:ext cx="2559748" cy="58828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defTabSz="622300">
                    <a:lnSpc>
                      <a:spcPct val="90000"/>
                    </a:lnSpc>
                    <a:spcBef>
                      <a:spcPct val="0"/>
                    </a:spcBef>
                    <a:spcAft>
                      <a:spcPct val="15000"/>
                    </a:spcAft>
                    <a:buChar char="•"/>
                  </a:pPr>
                  <a:r>
                    <a:rPr lang="es-CO" sz="1000" dirty="0"/>
                    <a:t>$ 1.324 Millones en 7 casos de utilidad publica</a:t>
                  </a:r>
                  <a:endParaRPr lang="es-CO" sz="1000" kern="1200" dirty="0"/>
                </a:p>
              </p:txBody>
            </p:sp>
          </p:grpSp>
        </p:grpSp>
        <p:grpSp>
          <p:nvGrpSpPr>
            <p:cNvPr id="287" name="Grupo 286">
              <a:extLst>
                <a:ext uri="{FF2B5EF4-FFF2-40B4-BE49-F238E27FC236}">
                  <a16:creationId xmlns:a16="http://schemas.microsoft.com/office/drawing/2014/main" id="{0BFA21DC-1353-49E6-B561-0E4E8A37DDD4}"/>
                </a:ext>
              </a:extLst>
            </p:cNvPr>
            <p:cNvGrpSpPr/>
            <p:nvPr/>
          </p:nvGrpSpPr>
          <p:grpSpPr>
            <a:xfrm>
              <a:off x="5655387" y="1832080"/>
              <a:ext cx="1847730" cy="1300707"/>
              <a:chOff x="3827189" y="1846382"/>
              <a:chExt cx="2250927" cy="1282994"/>
            </a:xfrm>
          </p:grpSpPr>
          <p:grpSp>
            <p:nvGrpSpPr>
              <p:cNvPr id="302" name="Grupo 301">
                <a:extLst>
                  <a:ext uri="{FF2B5EF4-FFF2-40B4-BE49-F238E27FC236}">
                    <a16:creationId xmlns:a16="http://schemas.microsoft.com/office/drawing/2014/main" id="{7BC6CAA6-57EC-467A-B152-6E014E6ADFB9}"/>
                  </a:ext>
                </a:extLst>
              </p:cNvPr>
              <p:cNvGrpSpPr/>
              <p:nvPr/>
            </p:nvGrpSpPr>
            <p:grpSpPr>
              <a:xfrm>
                <a:off x="3827189" y="1846382"/>
                <a:ext cx="2154511" cy="666210"/>
                <a:chOff x="-3743" y="69822"/>
                <a:chExt cx="2550071" cy="666210"/>
              </a:xfrm>
            </p:grpSpPr>
            <p:sp>
              <p:nvSpPr>
                <p:cNvPr id="306" name="Rectángulo 305">
                  <a:extLst>
                    <a:ext uri="{FF2B5EF4-FFF2-40B4-BE49-F238E27FC236}">
                      <a16:creationId xmlns:a16="http://schemas.microsoft.com/office/drawing/2014/main" id="{C42561C8-6035-4135-8F56-EBB5266577CD}"/>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07" name="CuadroTexto 306">
                  <a:extLst>
                    <a:ext uri="{FF2B5EF4-FFF2-40B4-BE49-F238E27FC236}">
                      <a16:creationId xmlns:a16="http://schemas.microsoft.com/office/drawing/2014/main" id="{3364E4A9-16CB-4135-87AB-4B7D93A3000E}"/>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100" dirty="0"/>
                    <a:t>Seguimiento y gestión para adelantar la venta directa</a:t>
                  </a:r>
                  <a:endParaRPr lang="es-CO" sz="1100" kern="1200" dirty="0"/>
                </a:p>
              </p:txBody>
            </p:sp>
          </p:grpSp>
          <p:grpSp>
            <p:nvGrpSpPr>
              <p:cNvPr id="303" name="Grupo 302">
                <a:extLst>
                  <a:ext uri="{FF2B5EF4-FFF2-40B4-BE49-F238E27FC236}">
                    <a16:creationId xmlns:a16="http://schemas.microsoft.com/office/drawing/2014/main" id="{12B66F6F-6ABE-4788-9A59-ACD69C1AC97E}"/>
                  </a:ext>
                </a:extLst>
              </p:cNvPr>
              <p:cNvGrpSpPr/>
              <p:nvPr/>
            </p:nvGrpSpPr>
            <p:grpSpPr>
              <a:xfrm>
                <a:off x="3827189" y="2451711"/>
                <a:ext cx="2250927" cy="677665"/>
                <a:chOff x="-989798" y="-1013542"/>
                <a:chExt cx="2680976" cy="677665"/>
              </a:xfrm>
            </p:grpSpPr>
            <p:sp>
              <p:nvSpPr>
                <p:cNvPr id="304" name="Rectángulo 303">
                  <a:extLst>
                    <a:ext uri="{FF2B5EF4-FFF2-40B4-BE49-F238E27FC236}">
                      <a16:creationId xmlns:a16="http://schemas.microsoft.com/office/drawing/2014/main" id="{209BDD45-ACDC-456B-B607-172549A1506E}"/>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05" name="CuadroTexto 304">
                  <a:extLst>
                    <a:ext uri="{FF2B5EF4-FFF2-40B4-BE49-F238E27FC236}">
                      <a16:creationId xmlns:a16="http://schemas.microsoft.com/office/drawing/2014/main" id="{DF6E3E82-327F-4357-96F5-E9812ED60CD8}"/>
                    </a:ext>
                  </a:extLst>
                </p:cNvPr>
                <p:cNvSpPr txBox="1"/>
                <p:nvPr/>
              </p:nvSpPr>
              <p:spPr>
                <a:xfrm>
                  <a:off x="-868570" y="-1013542"/>
                  <a:ext cx="2559748" cy="5882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defTabSz="622300">
                    <a:lnSpc>
                      <a:spcPct val="90000"/>
                    </a:lnSpc>
                    <a:spcBef>
                      <a:spcPct val="0"/>
                    </a:spcBef>
                    <a:spcAft>
                      <a:spcPct val="15000"/>
                    </a:spcAft>
                    <a:buChar char="•"/>
                  </a:pPr>
                  <a:r>
                    <a:rPr lang="es-CO" sz="1000" dirty="0"/>
                    <a:t>4.614 millones en 12 predios de utilidad publica</a:t>
                  </a:r>
                  <a:endParaRPr lang="es-CO" sz="1000" kern="1200" dirty="0"/>
                </a:p>
              </p:txBody>
            </p:sp>
          </p:grpSp>
        </p:grpSp>
        <p:grpSp>
          <p:nvGrpSpPr>
            <p:cNvPr id="288" name="Grupo 287">
              <a:extLst>
                <a:ext uri="{FF2B5EF4-FFF2-40B4-BE49-F238E27FC236}">
                  <a16:creationId xmlns:a16="http://schemas.microsoft.com/office/drawing/2014/main" id="{0E4DF94C-C150-4250-A116-8007FE8C87CA}"/>
                </a:ext>
              </a:extLst>
            </p:cNvPr>
            <p:cNvGrpSpPr/>
            <p:nvPr/>
          </p:nvGrpSpPr>
          <p:grpSpPr>
            <a:xfrm>
              <a:off x="7449703" y="1835411"/>
              <a:ext cx="1873458" cy="1379418"/>
              <a:chOff x="3827189" y="1846382"/>
              <a:chExt cx="2282269" cy="1360634"/>
            </a:xfrm>
          </p:grpSpPr>
          <p:grpSp>
            <p:nvGrpSpPr>
              <p:cNvPr id="296" name="Grupo 295">
                <a:extLst>
                  <a:ext uri="{FF2B5EF4-FFF2-40B4-BE49-F238E27FC236}">
                    <a16:creationId xmlns:a16="http://schemas.microsoft.com/office/drawing/2014/main" id="{7E17F8B9-8492-4F76-9BAA-D1A2FAC82984}"/>
                  </a:ext>
                </a:extLst>
              </p:cNvPr>
              <p:cNvGrpSpPr/>
              <p:nvPr/>
            </p:nvGrpSpPr>
            <p:grpSpPr>
              <a:xfrm>
                <a:off x="3827189" y="1846382"/>
                <a:ext cx="2154511" cy="666210"/>
                <a:chOff x="-3743" y="69822"/>
                <a:chExt cx="2550071" cy="666210"/>
              </a:xfrm>
            </p:grpSpPr>
            <p:sp>
              <p:nvSpPr>
                <p:cNvPr id="300" name="Rectángulo 299">
                  <a:extLst>
                    <a:ext uri="{FF2B5EF4-FFF2-40B4-BE49-F238E27FC236}">
                      <a16:creationId xmlns:a16="http://schemas.microsoft.com/office/drawing/2014/main" id="{62ECE6B2-287A-4E01-B111-C473C73EB68F}"/>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01" name="CuadroTexto 300">
                  <a:extLst>
                    <a:ext uri="{FF2B5EF4-FFF2-40B4-BE49-F238E27FC236}">
                      <a16:creationId xmlns:a16="http://schemas.microsoft.com/office/drawing/2014/main" id="{DD268380-7A42-433D-9939-A066CF8CE551}"/>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100" dirty="0"/>
                    <a:t>Gestión y seguimiento a casos priorizados por la ANI</a:t>
                  </a:r>
                  <a:endParaRPr lang="es-CO" sz="1100" kern="1200" dirty="0"/>
                </a:p>
              </p:txBody>
            </p:sp>
          </p:grpSp>
          <p:grpSp>
            <p:nvGrpSpPr>
              <p:cNvPr id="297" name="Grupo 296">
                <a:extLst>
                  <a:ext uri="{FF2B5EF4-FFF2-40B4-BE49-F238E27FC236}">
                    <a16:creationId xmlns:a16="http://schemas.microsoft.com/office/drawing/2014/main" id="{CA9AD111-25A6-4D9C-934D-B32C8CDAA91E}"/>
                  </a:ext>
                </a:extLst>
              </p:cNvPr>
              <p:cNvGrpSpPr/>
              <p:nvPr/>
            </p:nvGrpSpPr>
            <p:grpSpPr>
              <a:xfrm>
                <a:off x="3827189" y="2541093"/>
                <a:ext cx="2282269" cy="665923"/>
                <a:chOff x="-989798" y="-924160"/>
                <a:chExt cx="2718306" cy="665923"/>
              </a:xfrm>
            </p:grpSpPr>
            <p:sp>
              <p:nvSpPr>
                <p:cNvPr id="298" name="Rectángulo 297">
                  <a:extLst>
                    <a:ext uri="{FF2B5EF4-FFF2-40B4-BE49-F238E27FC236}">
                      <a16:creationId xmlns:a16="http://schemas.microsoft.com/office/drawing/2014/main" id="{7514C96B-D071-40C8-BBDC-124415E0FB93}"/>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99" name="CuadroTexto 298">
                  <a:extLst>
                    <a:ext uri="{FF2B5EF4-FFF2-40B4-BE49-F238E27FC236}">
                      <a16:creationId xmlns:a16="http://schemas.microsoft.com/office/drawing/2014/main" id="{D7215566-E5DA-4CCC-88EE-0D6B2369766E}"/>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20</a:t>
                  </a:r>
                </a:p>
              </p:txBody>
            </p:sp>
          </p:grpSp>
        </p:grpSp>
      </p:grpSp>
      <p:grpSp>
        <p:nvGrpSpPr>
          <p:cNvPr id="314" name="Grupo 313">
            <a:extLst>
              <a:ext uri="{FF2B5EF4-FFF2-40B4-BE49-F238E27FC236}">
                <a16:creationId xmlns:a16="http://schemas.microsoft.com/office/drawing/2014/main" id="{9287CF43-1114-4E3C-800D-0AD30CF22D67}"/>
              </a:ext>
            </a:extLst>
          </p:cNvPr>
          <p:cNvGrpSpPr/>
          <p:nvPr/>
        </p:nvGrpSpPr>
        <p:grpSpPr>
          <a:xfrm>
            <a:off x="3932866" y="5359626"/>
            <a:ext cx="4041633" cy="674131"/>
            <a:chOff x="3856667" y="1832080"/>
            <a:chExt cx="3582129" cy="1310781"/>
          </a:xfrm>
        </p:grpSpPr>
        <p:grpSp>
          <p:nvGrpSpPr>
            <p:cNvPr id="315" name="Grupo 314">
              <a:extLst>
                <a:ext uri="{FF2B5EF4-FFF2-40B4-BE49-F238E27FC236}">
                  <a16:creationId xmlns:a16="http://schemas.microsoft.com/office/drawing/2014/main" id="{E39ED6A7-2221-4CDC-86E1-6FF526ACD792}"/>
                </a:ext>
              </a:extLst>
            </p:cNvPr>
            <p:cNvGrpSpPr/>
            <p:nvPr/>
          </p:nvGrpSpPr>
          <p:grpSpPr>
            <a:xfrm>
              <a:off x="3856667" y="1839224"/>
              <a:ext cx="1853361" cy="1303637"/>
              <a:chOff x="3827189" y="1846382"/>
              <a:chExt cx="2257786" cy="1285885"/>
            </a:xfrm>
          </p:grpSpPr>
          <p:grpSp>
            <p:nvGrpSpPr>
              <p:cNvPr id="337" name="Grupo 336">
                <a:extLst>
                  <a:ext uri="{FF2B5EF4-FFF2-40B4-BE49-F238E27FC236}">
                    <a16:creationId xmlns:a16="http://schemas.microsoft.com/office/drawing/2014/main" id="{50A3E215-34CF-43E5-B4D0-6795A10D2C11}"/>
                  </a:ext>
                </a:extLst>
              </p:cNvPr>
              <p:cNvGrpSpPr/>
              <p:nvPr/>
            </p:nvGrpSpPr>
            <p:grpSpPr>
              <a:xfrm>
                <a:off x="3827189" y="1846382"/>
                <a:ext cx="2154511" cy="666210"/>
                <a:chOff x="-3743" y="69822"/>
                <a:chExt cx="2550071" cy="666210"/>
              </a:xfrm>
            </p:grpSpPr>
            <p:sp>
              <p:nvSpPr>
                <p:cNvPr id="341" name="Rectángulo 340">
                  <a:extLst>
                    <a:ext uri="{FF2B5EF4-FFF2-40B4-BE49-F238E27FC236}">
                      <a16:creationId xmlns:a16="http://schemas.microsoft.com/office/drawing/2014/main" id="{365B7D39-982D-4FC3-BBD4-9B73388E407A}"/>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42" name="CuadroTexto 341">
                  <a:extLst>
                    <a:ext uri="{FF2B5EF4-FFF2-40B4-BE49-F238E27FC236}">
                      <a16:creationId xmlns:a16="http://schemas.microsoft.com/office/drawing/2014/main" id="{945AF50D-DBE9-4063-BBBA-978C1ED3D40D}"/>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000" dirty="0"/>
                    <a:t>Inmuebles para entrar al proceso de comercialización</a:t>
                  </a:r>
                  <a:endParaRPr lang="es-CO" sz="1000" kern="1200" dirty="0"/>
                </a:p>
              </p:txBody>
            </p:sp>
          </p:grpSp>
          <p:grpSp>
            <p:nvGrpSpPr>
              <p:cNvPr id="338" name="Grupo 337">
                <a:extLst>
                  <a:ext uri="{FF2B5EF4-FFF2-40B4-BE49-F238E27FC236}">
                    <a16:creationId xmlns:a16="http://schemas.microsoft.com/office/drawing/2014/main" id="{0119A339-FBC9-47AA-B25E-DCF6F3F79B17}"/>
                  </a:ext>
                </a:extLst>
              </p:cNvPr>
              <p:cNvGrpSpPr/>
              <p:nvPr/>
            </p:nvGrpSpPr>
            <p:grpSpPr>
              <a:xfrm>
                <a:off x="3827189" y="2541093"/>
                <a:ext cx="2257786" cy="591174"/>
                <a:chOff x="-989798" y="-924160"/>
                <a:chExt cx="2689145" cy="591174"/>
              </a:xfrm>
            </p:grpSpPr>
            <p:sp>
              <p:nvSpPr>
                <p:cNvPr id="339" name="Rectángulo 338">
                  <a:extLst>
                    <a:ext uri="{FF2B5EF4-FFF2-40B4-BE49-F238E27FC236}">
                      <a16:creationId xmlns:a16="http://schemas.microsoft.com/office/drawing/2014/main" id="{6BC2CFE9-6CF7-4F29-B554-59C27FABB392}"/>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40" name="CuadroTexto 339">
                  <a:extLst>
                    <a:ext uri="{FF2B5EF4-FFF2-40B4-BE49-F238E27FC236}">
                      <a16:creationId xmlns:a16="http://schemas.microsoft.com/office/drawing/2014/main" id="{27DB9F88-C566-411F-B27A-0945CD7A536D}"/>
                    </a:ext>
                  </a:extLst>
                </p:cNvPr>
                <p:cNvSpPr txBox="1"/>
                <p:nvPr/>
              </p:nvSpPr>
              <p:spPr>
                <a:xfrm>
                  <a:off x="-860401" y="-921270"/>
                  <a:ext cx="2559748" cy="5882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defTabSz="622300">
                    <a:lnSpc>
                      <a:spcPct val="90000"/>
                    </a:lnSpc>
                    <a:spcBef>
                      <a:spcPct val="0"/>
                    </a:spcBef>
                    <a:spcAft>
                      <a:spcPct val="15000"/>
                    </a:spcAft>
                    <a:buChar char="•"/>
                  </a:pPr>
                  <a:r>
                    <a:rPr lang="es-CO" sz="1000" dirty="0"/>
                    <a:t>$153.915 en 1478 inmuebles </a:t>
                  </a:r>
                  <a:endParaRPr lang="es-CO" sz="1000" kern="1200" dirty="0"/>
                </a:p>
              </p:txBody>
            </p:sp>
          </p:grpSp>
        </p:grpSp>
        <p:grpSp>
          <p:nvGrpSpPr>
            <p:cNvPr id="316" name="Grupo 315">
              <a:extLst>
                <a:ext uri="{FF2B5EF4-FFF2-40B4-BE49-F238E27FC236}">
                  <a16:creationId xmlns:a16="http://schemas.microsoft.com/office/drawing/2014/main" id="{8DB6E595-5CE6-411B-88EA-5FEF1F08F4DE}"/>
                </a:ext>
              </a:extLst>
            </p:cNvPr>
            <p:cNvGrpSpPr/>
            <p:nvPr/>
          </p:nvGrpSpPr>
          <p:grpSpPr>
            <a:xfrm>
              <a:off x="5655387" y="1832080"/>
              <a:ext cx="1783409" cy="1300707"/>
              <a:chOff x="3827189" y="1846382"/>
              <a:chExt cx="2172572" cy="1282994"/>
            </a:xfrm>
          </p:grpSpPr>
          <p:grpSp>
            <p:nvGrpSpPr>
              <p:cNvPr id="331" name="Grupo 330">
                <a:extLst>
                  <a:ext uri="{FF2B5EF4-FFF2-40B4-BE49-F238E27FC236}">
                    <a16:creationId xmlns:a16="http://schemas.microsoft.com/office/drawing/2014/main" id="{6E376290-B93E-428C-966D-D03FE97E03BC}"/>
                  </a:ext>
                </a:extLst>
              </p:cNvPr>
              <p:cNvGrpSpPr/>
              <p:nvPr/>
            </p:nvGrpSpPr>
            <p:grpSpPr>
              <a:xfrm>
                <a:off x="3827189" y="1846382"/>
                <a:ext cx="2154511" cy="666210"/>
                <a:chOff x="-3743" y="69822"/>
                <a:chExt cx="2550071" cy="666210"/>
              </a:xfrm>
            </p:grpSpPr>
            <p:sp>
              <p:nvSpPr>
                <p:cNvPr id="335" name="Rectángulo 334">
                  <a:extLst>
                    <a:ext uri="{FF2B5EF4-FFF2-40B4-BE49-F238E27FC236}">
                      <a16:creationId xmlns:a16="http://schemas.microsoft.com/office/drawing/2014/main" id="{4489CE59-C91C-4C9E-82AA-6670ED165FB5}"/>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36" name="CuadroTexto 335">
                  <a:extLst>
                    <a:ext uri="{FF2B5EF4-FFF2-40B4-BE49-F238E27FC236}">
                      <a16:creationId xmlns:a16="http://schemas.microsoft.com/office/drawing/2014/main" id="{226997C6-441C-40CA-818F-CF482FA7AC1B}"/>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Inmuebles disponibles para venta</a:t>
                  </a:r>
                  <a:endParaRPr lang="es-CO" sz="1400" kern="1200" dirty="0"/>
                </a:p>
              </p:txBody>
            </p:sp>
          </p:grpSp>
          <p:grpSp>
            <p:nvGrpSpPr>
              <p:cNvPr id="332" name="Grupo 331">
                <a:extLst>
                  <a:ext uri="{FF2B5EF4-FFF2-40B4-BE49-F238E27FC236}">
                    <a16:creationId xmlns:a16="http://schemas.microsoft.com/office/drawing/2014/main" id="{73AD822E-F275-432D-BD49-3111043D814E}"/>
                  </a:ext>
                </a:extLst>
              </p:cNvPr>
              <p:cNvGrpSpPr/>
              <p:nvPr/>
            </p:nvGrpSpPr>
            <p:grpSpPr>
              <a:xfrm>
                <a:off x="3827189" y="2472586"/>
                <a:ext cx="2172572" cy="656790"/>
                <a:chOff x="-989798" y="-992667"/>
                <a:chExt cx="2587649" cy="656790"/>
              </a:xfrm>
            </p:grpSpPr>
            <p:sp>
              <p:nvSpPr>
                <p:cNvPr id="333" name="Rectángulo 332">
                  <a:extLst>
                    <a:ext uri="{FF2B5EF4-FFF2-40B4-BE49-F238E27FC236}">
                      <a16:creationId xmlns:a16="http://schemas.microsoft.com/office/drawing/2014/main" id="{AC00EEBE-524F-427E-8BFD-10315CD5FA6F}"/>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34" name="CuadroTexto 333">
                  <a:extLst>
                    <a:ext uri="{FF2B5EF4-FFF2-40B4-BE49-F238E27FC236}">
                      <a16:creationId xmlns:a16="http://schemas.microsoft.com/office/drawing/2014/main" id="{06F21C89-445F-45F7-8EFA-792F2263BACD}"/>
                    </a:ext>
                  </a:extLst>
                </p:cNvPr>
                <p:cNvSpPr txBox="1"/>
                <p:nvPr/>
              </p:nvSpPr>
              <p:spPr>
                <a:xfrm>
                  <a:off x="-961897" y="-992667"/>
                  <a:ext cx="2559748" cy="60894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defTabSz="622300">
                    <a:lnSpc>
                      <a:spcPct val="90000"/>
                    </a:lnSpc>
                    <a:spcBef>
                      <a:spcPct val="0"/>
                    </a:spcBef>
                    <a:spcAft>
                      <a:spcPct val="15000"/>
                    </a:spcAft>
                    <a:buChar char="•"/>
                  </a:pPr>
                  <a:r>
                    <a:rPr lang="es-CO" sz="1000" dirty="0"/>
                    <a:t>$622.910 Millones en 2440 inmuebles</a:t>
                  </a:r>
                  <a:endParaRPr lang="es-CO" sz="1000" kern="1200" dirty="0"/>
                </a:p>
              </p:txBody>
            </p:sp>
          </p:grpSp>
        </p:grpSp>
      </p:grpSp>
      <p:sp>
        <p:nvSpPr>
          <p:cNvPr id="343" name="Rectángulo 342">
            <a:extLst>
              <a:ext uri="{FF2B5EF4-FFF2-40B4-BE49-F238E27FC236}">
                <a16:creationId xmlns:a16="http://schemas.microsoft.com/office/drawing/2014/main" id="{F61641CB-6CE7-4925-B239-FABD23449109}"/>
              </a:ext>
            </a:extLst>
          </p:cNvPr>
          <p:cNvSpPr/>
          <p:nvPr/>
        </p:nvSpPr>
        <p:spPr>
          <a:xfrm>
            <a:off x="3898862" y="2321921"/>
            <a:ext cx="7833189" cy="312650"/>
          </a:xfrm>
          <a:prstGeom prst="rect">
            <a:avLst/>
          </a:prstGeom>
        </p:spPr>
        <p:txBody>
          <a:bodyPr wrap="square">
            <a:spAutoFit/>
          </a:bodyPr>
          <a:lstStyle/>
          <a:p>
            <a:pPr algn="just">
              <a:lnSpc>
                <a:spcPct val="107000"/>
              </a:lnSpc>
              <a:spcAft>
                <a:spcPts val="800"/>
              </a:spcAft>
            </a:pPr>
            <a:r>
              <a:rPr lang="es-ES"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RECUPERACIÓN DE CARTERA DE BIENES</a:t>
            </a:r>
            <a:endPar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44" name="Rectángulo 343">
            <a:extLst>
              <a:ext uri="{FF2B5EF4-FFF2-40B4-BE49-F238E27FC236}">
                <a16:creationId xmlns:a16="http://schemas.microsoft.com/office/drawing/2014/main" id="{55EE8772-75D7-40BA-A470-03FD709A1789}"/>
              </a:ext>
            </a:extLst>
          </p:cNvPr>
          <p:cNvSpPr/>
          <p:nvPr/>
        </p:nvSpPr>
        <p:spPr>
          <a:xfrm>
            <a:off x="3898861" y="3248295"/>
            <a:ext cx="8001039" cy="312650"/>
          </a:xfrm>
          <a:prstGeom prst="rect">
            <a:avLst/>
          </a:prstGeom>
        </p:spPr>
        <p:txBody>
          <a:bodyPr wrap="square">
            <a:spAutoFit/>
          </a:bodyPr>
          <a:lstStyle/>
          <a:p>
            <a:pPr algn="just">
              <a:lnSpc>
                <a:spcPct val="107000"/>
              </a:lnSpc>
              <a:spcAft>
                <a:spcPts val="800"/>
              </a:spcAft>
            </a:pPr>
            <a:r>
              <a:rPr lang="es-ES"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COMERCIALIZACIÓN DE BIENES INMUEBLES A TRAVÉS DEL OPERADOR COMERCIAL</a:t>
            </a:r>
            <a:endPar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45" name="Rectángulo 344">
            <a:extLst>
              <a:ext uri="{FF2B5EF4-FFF2-40B4-BE49-F238E27FC236}">
                <a16:creationId xmlns:a16="http://schemas.microsoft.com/office/drawing/2014/main" id="{E8DCD53D-D7B1-444E-BFB4-7A4E730D5BF0}"/>
              </a:ext>
            </a:extLst>
          </p:cNvPr>
          <p:cNvSpPr/>
          <p:nvPr/>
        </p:nvSpPr>
        <p:spPr>
          <a:xfrm>
            <a:off x="3886845" y="4163046"/>
            <a:ext cx="8013055" cy="312650"/>
          </a:xfrm>
          <a:prstGeom prst="rect">
            <a:avLst/>
          </a:prstGeom>
        </p:spPr>
        <p:txBody>
          <a:bodyPr wrap="square">
            <a:spAutoFit/>
          </a:bodyPr>
          <a:lstStyle/>
          <a:p>
            <a:pPr algn="just">
              <a:lnSpc>
                <a:spcPct val="107000"/>
              </a:lnSpc>
              <a:spcAft>
                <a:spcPts val="800"/>
              </a:spcAft>
            </a:pPr>
            <a:r>
              <a:rPr lang="es-ES"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VENTA DE BIENES QUE SEAN MATERIA DE UTILIDAD PUBLICA O SERVIDUMBRE</a:t>
            </a:r>
            <a:endPar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46" name="Rectángulo 345">
            <a:extLst>
              <a:ext uri="{FF2B5EF4-FFF2-40B4-BE49-F238E27FC236}">
                <a16:creationId xmlns:a16="http://schemas.microsoft.com/office/drawing/2014/main" id="{46E9E2C3-7CE2-4E3C-9FBC-CEBD1F08A636}"/>
              </a:ext>
            </a:extLst>
          </p:cNvPr>
          <p:cNvSpPr/>
          <p:nvPr/>
        </p:nvSpPr>
        <p:spPr>
          <a:xfrm>
            <a:off x="3927895" y="5090176"/>
            <a:ext cx="8013055" cy="312650"/>
          </a:xfrm>
          <a:prstGeom prst="rect">
            <a:avLst/>
          </a:prstGeom>
        </p:spPr>
        <p:txBody>
          <a:bodyPr wrap="square">
            <a:spAutoFit/>
          </a:bodyPr>
          <a:lstStyle/>
          <a:p>
            <a:pPr algn="just">
              <a:lnSpc>
                <a:spcPct val="107000"/>
              </a:lnSpc>
              <a:spcAft>
                <a:spcPts val="800"/>
              </a:spcAft>
            </a:pPr>
            <a:r>
              <a:rPr lang="es-ES"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TRANSMISION DE INMUEBLES A COMERCIALIZADOR</a:t>
            </a:r>
            <a:endPar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22" name="Rectángulo 121">
            <a:extLst>
              <a:ext uri="{FF2B5EF4-FFF2-40B4-BE49-F238E27FC236}">
                <a16:creationId xmlns:a16="http://schemas.microsoft.com/office/drawing/2014/main" id="{D40FB29D-2AB5-463B-8EDE-7E9E3539F88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3" name="CuadroTexto 122">
            <a:extLst>
              <a:ext uri="{FF2B5EF4-FFF2-40B4-BE49-F238E27FC236}">
                <a16:creationId xmlns:a16="http://schemas.microsoft.com/office/drawing/2014/main" id="{C2383850-3BB0-4D14-805F-46D53C9285A1}"/>
              </a:ext>
            </a:extLst>
          </p:cNvPr>
          <p:cNvSpPr txBox="1"/>
          <p:nvPr/>
        </p:nvSpPr>
        <p:spPr>
          <a:xfrm>
            <a:off x="6178125" y="6550223"/>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280997474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0" name="Rectángulo 29">
            <a:extLst>
              <a:ext uri="{FF2B5EF4-FFF2-40B4-BE49-F238E27FC236}">
                <a16:creationId xmlns:a16="http://schemas.microsoft.com/office/drawing/2014/main" id="{D7A8E561-7F29-4B94-8524-3BF5AC0E8B2C}"/>
              </a:ext>
            </a:extLst>
          </p:cNvPr>
          <p:cNvSpPr/>
          <p:nvPr/>
        </p:nvSpPr>
        <p:spPr>
          <a:xfrm>
            <a:off x="3850811" y="1019654"/>
            <a:ext cx="7833189" cy="312650"/>
          </a:xfrm>
          <a:prstGeom prst="rect">
            <a:avLst/>
          </a:prstGeom>
        </p:spPr>
        <p:txBody>
          <a:bodyPr wrap="square">
            <a:spAutoFit/>
          </a:bodyPr>
          <a:lstStyle/>
          <a:p>
            <a:pPr algn="just">
              <a:lnSpc>
                <a:spcPct val="107000"/>
              </a:lnSpc>
              <a:spcAft>
                <a:spcPts val="800"/>
              </a:spcAft>
            </a:pPr>
            <a:r>
              <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PROCEDIMIENTO ATENCIÓN A REQUERIMIENTOS</a:t>
            </a:r>
          </a:p>
        </p:txBody>
      </p:sp>
      <p:sp>
        <p:nvSpPr>
          <p:cNvPr id="13" name="Rectángulo 12">
            <a:extLst>
              <a:ext uri="{FF2B5EF4-FFF2-40B4-BE49-F238E27FC236}">
                <a16:creationId xmlns:a16="http://schemas.microsoft.com/office/drawing/2014/main" id="{527338F4-15BD-4A5D-8C40-492F228B7503}"/>
              </a:ext>
            </a:extLst>
          </p:cNvPr>
          <p:cNvSpPr/>
          <p:nvPr/>
        </p:nvSpPr>
        <p:spPr>
          <a:xfrm>
            <a:off x="2217939" y="340501"/>
            <a:ext cx="6278940" cy="461665"/>
          </a:xfrm>
          <a:prstGeom prst="rect">
            <a:avLst/>
          </a:prstGeom>
        </p:spPr>
        <p:txBody>
          <a:bodyPr wrap="square">
            <a:spAutoFit/>
          </a:bodyPr>
          <a:lstStyle/>
          <a:p>
            <a:r>
              <a:rPr lang="es-ES" sz="2400" b="1" dirty="0">
                <a:solidFill>
                  <a:srgbClr val="000A8B"/>
                </a:solidFill>
                <a:latin typeface="Arial Narrow" panose="020B0606020202030204" pitchFamily="34" charset="0"/>
              </a:rPr>
              <a:t> PROCESOS DURANTE LA CONTINGENCIA </a:t>
            </a:r>
          </a:p>
        </p:txBody>
      </p:sp>
      <p:sp>
        <p:nvSpPr>
          <p:cNvPr id="14" name="Rectángulo 13">
            <a:extLst>
              <a:ext uri="{FF2B5EF4-FFF2-40B4-BE49-F238E27FC236}">
                <a16:creationId xmlns:a16="http://schemas.microsoft.com/office/drawing/2014/main" id="{BF22FCB4-4BB8-4912-A086-7AAC3375ADCB}"/>
              </a:ext>
            </a:extLst>
          </p:cNvPr>
          <p:cNvSpPr/>
          <p:nvPr/>
        </p:nvSpPr>
        <p:spPr>
          <a:xfrm>
            <a:off x="-572761" y="2906728"/>
            <a:ext cx="5003117" cy="870495"/>
          </a:xfrm>
          <a:prstGeom prst="rect">
            <a:avLst/>
          </a:prstGeom>
        </p:spPr>
        <p:txBody>
          <a:bodyPr wrap="square">
            <a:spAutoFit/>
          </a:bodyPr>
          <a:lstStyle/>
          <a:p>
            <a:pPr algn="ctr">
              <a:lnSpc>
                <a:spcPct val="150000"/>
              </a:lnSpc>
            </a:pPr>
            <a:r>
              <a:rPr lang="es-ES" b="1" dirty="0">
                <a:solidFill>
                  <a:srgbClr val="000A8B"/>
                </a:solidFill>
                <a:latin typeface="Arial Narrow" panose="020B0606020202030204" pitchFamily="34" charset="0"/>
              </a:rPr>
              <a:t>OFICINA DE COMUNICACIONES </a:t>
            </a:r>
          </a:p>
          <a:p>
            <a:pPr algn="ctr">
              <a:lnSpc>
                <a:spcPct val="150000"/>
              </a:lnSpc>
            </a:pPr>
            <a:r>
              <a:rPr lang="es-ES" b="1" dirty="0">
                <a:solidFill>
                  <a:srgbClr val="000A8B"/>
                </a:solidFill>
                <a:latin typeface="Arial Narrow" panose="020B0606020202030204" pitchFamily="34" charset="0"/>
              </a:rPr>
              <a:t>Y ATENCIÓN AL CIUDADANO </a:t>
            </a:r>
            <a:endParaRPr lang="es-ES" sz="2800" b="1" dirty="0">
              <a:solidFill>
                <a:srgbClr val="000A8B"/>
              </a:solidFill>
              <a:latin typeface="Arial Narrow" panose="020B0606020202030204" pitchFamily="34" charset="0"/>
            </a:endParaRPr>
          </a:p>
        </p:txBody>
      </p:sp>
      <p:grpSp>
        <p:nvGrpSpPr>
          <p:cNvPr id="5" name="Grupo 4">
            <a:extLst>
              <a:ext uri="{FF2B5EF4-FFF2-40B4-BE49-F238E27FC236}">
                <a16:creationId xmlns:a16="http://schemas.microsoft.com/office/drawing/2014/main" id="{71860BBB-19CA-4E61-9689-E7F2BED943AD}"/>
              </a:ext>
            </a:extLst>
          </p:cNvPr>
          <p:cNvGrpSpPr/>
          <p:nvPr/>
        </p:nvGrpSpPr>
        <p:grpSpPr>
          <a:xfrm>
            <a:off x="3932865" y="1273524"/>
            <a:ext cx="8197175" cy="713105"/>
            <a:chOff x="3856666" y="1832080"/>
            <a:chExt cx="7265216" cy="1386562"/>
          </a:xfrm>
        </p:grpSpPr>
        <p:grpSp>
          <p:nvGrpSpPr>
            <p:cNvPr id="4" name="Grupo 3">
              <a:extLst>
                <a:ext uri="{FF2B5EF4-FFF2-40B4-BE49-F238E27FC236}">
                  <a16:creationId xmlns:a16="http://schemas.microsoft.com/office/drawing/2014/main" id="{3C547FC5-0B14-48BB-9618-A020BDB32E04}"/>
                </a:ext>
              </a:extLst>
            </p:cNvPr>
            <p:cNvGrpSpPr/>
            <p:nvPr/>
          </p:nvGrpSpPr>
          <p:grpSpPr>
            <a:xfrm>
              <a:off x="3856666" y="1839224"/>
              <a:ext cx="1873458" cy="1379418"/>
              <a:chOff x="3827189" y="1846382"/>
              <a:chExt cx="2282269" cy="1360634"/>
            </a:xfrm>
          </p:grpSpPr>
          <p:grpSp>
            <p:nvGrpSpPr>
              <p:cNvPr id="20" name="Grupo 19">
                <a:extLst>
                  <a:ext uri="{FF2B5EF4-FFF2-40B4-BE49-F238E27FC236}">
                    <a16:creationId xmlns:a16="http://schemas.microsoft.com/office/drawing/2014/main" id="{6695AC26-2B84-4C43-BD26-54DCB57E58D9}"/>
                  </a:ext>
                </a:extLst>
              </p:cNvPr>
              <p:cNvGrpSpPr/>
              <p:nvPr/>
            </p:nvGrpSpPr>
            <p:grpSpPr>
              <a:xfrm>
                <a:off x="3827189" y="1846382"/>
                <a:ext cx="2154511" cy="666210"/>
                <a:chOff x="-3743" y="69822"/>
                <a:chExt cx="2550071" cy="666210"/>
              </a:xfrm>
            </p:grpSpPr>
            <p:sp>
              <p:nvSpPr>
                <p:cNvPr id="23" name="Rectángulo 22">
                  <a:extLst>
                    <a:ext uri="{FF2B5EF4-FFF2-40B4-BE49-F238E27FC236}">
                      <a16:creationId xmlns:a16="http://schemas.microsoft.com/office/drawing/2014/main" id="{821F29A2-0105-497C-BE16-6ABD8CB953A5}"/>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 name="CuadroTexto 24">
                  <a:extLst>
                    <a:ext uri="{FF2B5EF4-FFF2-40B4-BE49-F238E27FC236}">
                      <a16:creationId xmlns:a16="http://schemas.microsoft.com/office/drawing/2014/main" id="{F0C4B32C-4636-4B60-9908-F9621CDFCDFE}"/>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400" dirty="0"/>
                    <a:t>Atencion telefónica a la ciudadanía</a:t>
                  </a:r>
                  <a:endParaRPr lang="es-CO" sz="1400" kern="1200" dirty="0"/>
                </a:p>
              </p:txBody>
            </p:sp>
          </p:grpSp>
          <p:grpSp>
            <p:nvGrpSpPr>
              <p:cNvPr id="26" name="Grupo 25">
                <a:extLst>
                  <a:ext uri="{FF2B5EF4-FFF2-40B4-BE49-F238E27FC236}">
                    <a16:creationId xmlns:a16="http://schemas.microsoft.com/office/drawing/2014/main" id="{385CC156-A4C1-4480-BEB8-AAC469786335}"/>
                  </a:ext>
                </a:extLst>
              </p:cNvPr>
              <p:cNvGrpSpPr/>
              <p:nvPr/>
            </p:nvGrpSpPr>
            <p:grpSpPr>
              <a:xfrm>
                <a:off x="3827189" y="2541093"/>
                <a:ext cx="2282269" cy="665923"/>
                <a:chOff x="-989798" y="-924160"/>
                <a:chExt cx="2718306" cy="665923"/>
              </a:xfrm>
            </p:grpSpPr>
            <p:sp>
              <p:nvSpPr>
                <p:cNvPr id="28" name="Rectángulo 27">
                  <a:extLst>
                    <a:ext uri="{FF2B5EF4-FFF2-40B4-BE49-F238E27FC236}">
                      <a16:creationId xmlns:a16="http://schemas.microsoft.com/office/drawing/2014/main" id="{D9B4FD98-818A-4041-A574-4A8B468F6402}"/>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9" name="CuadroTexto 28">
                  <a:extLst>
                    <a:ext uri="{FF2B5EF4-FFF2-40B4-BE49-F238E27FC236}">
                      <a16:creationId xmlns:a16="http://schemas.microsoft.com/office/drawing/2014/main" id="{76526F86-C7D7-4C02-B4CE-A004ABE51ECA}"/>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defTabSz="622300">
                    <a:lnSpc>
                      <a:spcPct val="90000"/>
                    </a:lnSpc>
                    <a:spcBef>
                      <a:spcPct val="0"/>
                    </a:spcBef>
                    <a:spcAft>
                      <a:spcPct val="15000"/>
                    </a:spcAft>
                    <a:buChar char="•"/>
                  </a:pPr>
                  <a:r>
                    <a:rPr lang="es-CO" sz="1200" dirty="0"/>
                    <a:t>101  llamadas atendidas</a:t>
                  </a:r>
                  <a:endParaRPr lang="es-CO" sz="1200" kern="1200" dirty="0"/>
                </a:p>
              </p:txBody>
            </p:sp>
          </p:grpSp>
        </p:grpSp>
        <p:grpSp>
          <p:nvGrpSpPr>
            <p:cNvPr id="45" name="Grupo 44">
              <a:extLst>
                <a:ext uri="{FF2B5EF4-FFF2-40B4-BE49-F238E27FC236}">
                  <a16:creationId xmlns:a16="http://schemas.microsoft.com/office/drawing/2014/main" id="{546491D3-3F56-4A75-AA19-5C3B59703061}"/>
                </a:ext>
              </a:extLst>
            </p:cNvPr>
            <p:cNvGrpSpPr/>
            <p:nvPr/>
          </p:nvGrpSpPr>
          <p:grpSpPr>
            <a:xfrm>
              <a:off x="5655387" y="1832080"/>
              <a:ext cx="1873458" cy="1379418"/>
              <a:chOff x="3827189" y="1846382"/>
              <a:chExt cx="2282269" cy="1360634"/>
            </a:xfrm>
          </p:grpSpPr>
          <p:grpSp>
            <p:nvGrpSpPr>
              <p:cNvPr id="46" name="Grupo 45">
                <a:extLst>
                  <a:ext uri="{FF2B5EF4-FFF2-40B4-BE49-F238E27FC236}">
                    <a16:creationId xmlns:a16="http://schemas.microsoft.com/office/drawing/2014/main" id="{DC3F2281-56CB-45A9-A1F8-FF882BD1B0DB}"/>
                  </a:ext>
                </a:extLst>
              </p:cNvPr>
              <p:cNvGrpSpPr/>
              <p:nvPr/>
            </p:nvGrpSpPr>
            <p:grpSpPr>
              <a:xfrm>
                <a:off x="3827189" y="1846382"/>
                <a:ext cx="2154511" cy="666210"/>
                <a:chOff x="-3743" y="69822"/>
                <a:chExt cx="2550071" cy="666210"/>
              </a:xfrm>
            </p:grpSpPr>
            <p:sp>
              <p:nvSpPr>
                <p:cNvPr id="52" name="Rectángulo 51">
                  <a:extLst>
                    <a:ext uri="{FF2B5EF4-FFF2-40B4-BE49-F238E27FC236}">
                      <a16:creationId xmlns:a16="http://schemas.microsoft.com/office/drawing/2014/main" id="{636EE2A1-FF4C-4ED7-82D5-24E427F94138}"/>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3" name="CuadroTexto 52">
                  <a:extLst>
                    <a:ext uri="{FF2B5EF4-FFF2-40B4-BE49-F238E27FC236}">
                      <a16:creationId xmlns:a16="http://schemas.microsoft.com/office/drawing/2014/main" id="{BF6EEB16-18E0-42DF-8D44-4F6C875E2047}"/>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400" dirty="0"/>
                    <a:t>Recepción y asignación de PQRS </a:t>
                  </a:r>
                  <a:r>
                    <a:rPr lang="es-ES" sz="1200" dirty="0"/>
                    <a:t>(Web y Correo)</a:t>
                  </a:r>
                  <a:endParaRPr lang="es-CO" sz="1200" kern="1200" dirty="0"/>
                </a:p>
              </p:txBody>
            </p:sp>
          </p:grpSp>
          <p:grpSp>
            <p:nvGrpSpPr>
              <p:cNvPr id="48" name="Grupo 47">
                <a:extLst>
                  <a:ext uri="{FF2B5EF4-FFF2-40B4-BE49-F238E27FC236}">
                    <a16:creationId xmlns:a16="http://schemas.microsoft.com/office/drawing/2014/main" id="{2A339A4D-719D-4517-B86C-D4C453F81FFF}"/>
                  </a:ext>
                </a:extLst>
              </p:cNvPr>
              <p:cNvGrpSpPr/>
              <p:nvPr/>
            </p:nvGrpSpPr>
            <p:grpSpPr>
              <a:xfrm>
                <a:off x="3827189" y="2541093"/>
                <a:ext cx="2282269" cy="665923"/>
                <a:chOff x="-989798" y="-924160"/>
                <a:chExt cx="2718306" cy="665923"/>
              </a:xfrm>
            </p:grpSpPr>
            <p:sp>
              <p:nvSpPr>
                <p:cNvPr id="50" name="Rectángulo 49">
                  <a:extLst>
                    <a:ext uri="{FF2B5EF4-FFF2-40B4-BE49-F238E27FC236}">
                      <a16:creationId xmlns:a16="http://schemas.microsoft.com/office/drawing/2014/main" id="{4C7CDF60-4C0F-4EAA-A872-11047484FB5A}"/>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51" name="CuadroTexto 50">
                  <a:extLst>
                    <a:ext uri="{FF2B5EF4-FFF2-40B4-BE49-F238E27FC236}">
                      <a16:creationId xmlns:a16="http://schemas.microsoft.com/office/drawing/2014/main" id="{3E6BF8B3-8631-4AAC-BF77-FB00AC803AF7}"/>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1220 solicitudes</a:t>
                  </a:r>
                </a:p>
              </p:txBody>
            </p:sp>
          </p:grpSp>
        </p:grpSp>
        <p:grpSp>
          <p:nvGrpSpPr>
            <p:cNvPr id="61" name="Grupo 60">
              <a:extLst>
                <a:ext uri="{FF2B5EF4-FFF2-40B4-BE49-F238E27FC236}">
                  <a16:creationId xmlns:a16="http://schemas.microsoft.com/office/drawing/2014/main" id="{950B111A-D9A1-4FA4-A418-6AB94C3A8346}"/>
                </a:ext>
              </a:extLst>
            </p:cNvPr>
            <p:cNvGrpSpPr/>
            <p:nvPr/>
          </p:nvGrpSpPr>
          <p:grpSpPr>
            <a:xfrm>
              <a:off x="7449703" y="1835411"/>
              <a:ext cx="1873458" cy="1379418"/>
              <a:chOff x="3827189" y="1846382"/>
              <a:chExt cx="2282269" cy="1360634"/>
            </a:xfrm>
          </p:grpSpPr>
          <p:grpSp>
            <p:nvGrpSpPr>
              <p:cNvPr id="62" name="Grupo 61">
                <a:extLst>
                  <a:ext uri="{FF2B5EF4-FFF2-40B4-BE49-F238E27FC236}">
                    <a16:creationId xmlns:a16="http://schemas.microsoft.com/office/drawing/2014/main" id="{AC2A139B-5E67-4FA3-8060-3F32A795AF48}"/>
                  </a:ext>
                </a:extLst>
              </p:cNvPr>
              <p:cNvGrpSpPr/>
              <p:nvPr/>
            </p:nvGrpSpPr>
            <p:grpSpPr>
              <a:xfrm>
                <a:off x="3827189" y="1846382"/>
                <a:ext cx="2154511" cy="666210"/>
                <a:chOff x="-3743" y="69822"/>
                <a:chExt cx="2550071" cy="666210"/>
              </a:xfrm>
            </p:grpSpPr>
            <p:sp>
              <p:nvSpPr>
                <p:cNvPr id="66" name="Rectángulo 65">
                  <a:extLst>
                    <a:ext uri="{FF2B5EF4-FFF2-40B4-BE49-F238E27FC236}">
                      <a16:creationId xmlns:a16="http://schemas.microsoft.com/office/drawing/2014/main" id="{C68495F5-7B84-41C0-B7FE-2FE7A50ED1BE}"/>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7" name="CuadroTexto 66">
                  <a:extLst>
                    <a:ext uri="{FF2B5EF4-FFF2-40B4-BE49-F238E27FC236}">
                      <a16:creationId xmlns:a16="http://schemas.microsoft.com/office/drawing/2014/main" id="{A75C34E9-C968-4BE2-B813-F9FB97195D86}"/>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Radicación de solicitudes informativas</a:t>
                  </a:r>
                  <a:endParaRPr lang="es-CO" sz="1400" kern="1200" dirty="0"/>
                </a:p>
              </p:txBody>
            </p:sp>
          </p:grpSp>
          <p:grpSp>
            <p:nvGrpSpPr>
              <p:cNvPr id="63" name="Grupo 62">
                <a:extLst>
                  <a:ext uri="{FF2B5EF4-FFF2-40B4-BE49-F238E27FC236}">
                    <a16:creationId xmlns:a16="http://schemas.microsoft.com/office/drawing/2014/main" id="{A5A7287E-F24C-487E-9E9A-B84ADB9B4AA2}"/>
                  </a:ext>
                </a:extLst>
              </p:cNvPr>
              <p:cNvGrpSpPr/>
              <p:nvPr/>
            </p:nvGrpSpPr>
            <p:grpSpPr>
              <a:xfrm>
                <a:off x="3827189" y="2541093"/>
                <a:ext cx="2282269" cy="665923"/>
                <a:chOff x="-989798" y="-924160"/>
                <a:chExt cx="2718306" cy="665923"/>
              </a:xfrm>
            </p:grpSpPr>
            <p:sp>
              <p:nvSpPr>
                <p:cNvPr id="64" name="Rectángulo 63">
                  <a:extLst>
                    <a:ext uri="{FF2B5EF4-FFF2-40B4-BE49-F238E27FC236}">
                      <a16:creationId xmlns:a16="http://schemas.microsoft.com/office/drawing/2014/main" id="{E66C1CAC-00FC-4D1E-8703-9E5DED7402D4}"/>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65" name="CuadroTexto 64">
                  <a:extLst>
                    <a:ext uri="{FF2B5EF4-FFF2-40B4-BE49-F238E27FC236}">
                      <a16:creationId xmlns:a16="http://schemas.microsoft.com/office/drawing/2014/main" id="{EBBEC268-311B-4CD7-89C5-B8EAE0410AAA}"/>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defTabSz="622300">
                    <a:lnSpc>
                      <a:spcPct val="90000"/>
                    </a:lnSpc>
                    <a:spcBef>
                      <a:spcPct val="0"/>
                    </a:spcBef>
                    <a:spcAft>
                      <a:spcPct val="15000"/>
                    </a:spcAft>
                    <a:buChar char="•"/>
                  </a:pPr>
                  <a:r>
                    <a:rPr lang="es-CO" sz="1200" dirty="0"/>
                    <a:t>648 solicitudes</a:t>
                  </a:r>
                  <a:endParaRPr lang="es-CO" sz="1200" kern="1200" dirty="0"/>
                </a:p>
              </p:txBody>
            </p:sp>
          </p:grpSp>
        </p:grpSp>
        <p:grpSp>
          <p:nvGrpSpPr>
            <p:cNvPr id="68" name="Grupo 67">
              <a:extLst>
                <a:ext uri="{FF2B5EF4-FFF2-40B4-BE49-F238E27FC236}">
                  <a16:creationId xmlns:a16="http://schemas.microsoft.com/office/drawing/2014/main" id="{FD67CAB2-CF87-4CD6-AA61-63A25660ADB1}"/>
                </a:ext>
              </a:extLst>
            </p:cNvPr>
            <p:cNvGrpSpPr/>
            <p:nvPr/>
          </p:nvGrpSpPr>
          <p:grpSpPr>
            <a:xfrm>
              <a:off x="9248424" y="1837775"/>
              <a:ext cx="1873458" cy="1379418"/>
              <a:chOff x="3827189" y="1846382"/>
              <a:chExt cx="2282269" cy="1360634"/>
            </a:xfrm>
          </p:grpSpPr>
          <p:grpSp>
            <p:nvGrpSpPr>
              <p:cNvPr id="69" name="Grupo 68">
                <a:extLst>
                  <a:ext uri="{FF2B5EF4-FFF2-40B4-BE49-F238E27FC236}">
                    <a16:creationId xmlns:a16="http://schemas.microsoft.com/office/drawing/2014/main" id="{7ED350E2-9D9A-4DE6-833B-8E143440977E}"/>
                  </a:ext>
                </a:extLst>
              </p:cNvPr>
              <p:cNvGrpSpPr/>
              <p:nvPr/>
            </p:nvGrpSpPr>
            <p:grpSpPr>
              <a:xfrm>
                <a:off x="3827189" y="1846382"/>
                <a:ext cx="2154511" cy="666210"/>
                <a:chOff x="-3743" y="69822"/>
                <a:chExt cx="2550071" cy="666210"/>
              </a:xfrm>
            </p:grpSpPr>
            <p:sp>
              <p:nvSpPr>
                <p:cNvPr id="73" name="Rectángulo 72">
                  <a:extLst>
                    <a:ext uri="{FF2B5EF4-FFF2-40B4-BE49-F238E27FC236}">
                      <a16:creationId xmlns:a16="http://schemas.microsoft.com/office/drawing/2014/main" id="{484A93DB-4AC3-4E71-A378-2EF6DC6C6215}"/>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4" name="CuadroTexto 73">
                  <a:extLst>
                    <a:ext uri="{FF2B5EF4-FFF2-40B4-BE49-F238E27FC236}">
                      <a16:creationId xmlns:a16="http://schemas.microsoft.com/office/drawing/2014/main" id="{7A699C35-01E6-4336-A422-7FA5600833B4}"/>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200" dirty="0"/>
                    <a:t>Notificación de respuestas de PQR a ciudadanos</a:t>
                  </a:r>
                  <a:endParaRPr lang="es-CO" sz="1200" kern="1200" dirty="0"/>
                </a:p>
              </p:txBody>
            </p:sp>
          </p:grpSp>
          <p:grpSp>
            <p:nvGrpSpPr>
              <p:cNvPr id="70" name="Grupo 69">
                <a:extLst>
                  <a:ext uri="{FF2B5EF4-FFF2-40B4-BE49-F238E27FC236}">
                    <a16:creationId xmlns:a16="http://schemas.microsoft.com/office/drawing/2014/main" id="{4C92B1A8-1F02-45F8-BBD2-D00CC77FD376}"/>
                  </a:ext>
                </a:extLst>
              </p:cNvPr>
              <p:cNvGrpSpPr/>
              <p:nvPr/>
            </p:nvGrpSpPr>
            <p:grpSpPr>
              <a:xfrm>
                <a:off x="3827189" y="2541093"/>
                <a:ext cx="2282269" cy="665923"/>
                <a:chOff x="-989798" y="-924160"/>
                <a:chExt cx="2718306" cy="665923"/>
              </a:xfrm>
            </p:grpSpPr>
            <p:sp>
              <p:nvSpPr>
                <p:cNvPr id="71" name="Rectángulo 70">
                  <a:extLst>
                    <a:ext uri="{FF2B5EF4-FFF2-40B4-BE49-F238E27FC236}">
                      <a16:creationId xmlns:a16="http://schemas.microsoft.com/office/drawing/2014/main" id="{5E4A4E30-61F4-432E-AD0C-36A023F3370C}"/>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72" name="CuadroTexto 71">
                  <a:extLst>
                    <a:ext uri="{FF2B5EF4-FFF2-40B4-BE49-F238E27FC236}">
                      <a16:creationId xmlns:a16="http://schemas.microsoft.com/office/drawing/2014/main" id="{6C7E6777-8D53-4CCF-B397-594D5E46F5CF}"/>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470 respuestas</a:t>
                  </a:r>
                </a:p>
              </p:txBody>
            </p:sp>
          </p:grpSp>
        </p:grpSp>
      </p:grpSp>
      <p:grpSp>
        <p:nvGrpSpPr>
          <p:cNvPr id="228" name="Grupo 227">
            <a:extLst>
              <a:ext uri="{FF2B5EF4-FFF2-40B4-BE49-F238E27FC236}">
                <a16:creationId xmlns:a16="http://schemas.microsoft.com/office/drawing/2014/main" id="{51B3F738-67EA-4E02-B5A1-39475E54A4F0}"/>
              </a:ext>
            </a:extLst>
          </p:cNvPr>
          <p:cNvGrpSpPr/>
          <p:nvPr/>
        </p:nvGrpSpPr>
        <p:grpSpPr>
          <a:xfrm>
            <a:off x="3932865" y="1988541"/>
            <a:ext cx="2113779" cy="709431"/>
            <a:chOff x="3827189" y="1846382"/>
            <a:chExt cx="2282269" cy="1360634"/>
          </a:xfrm>
        </p:grpSpPr>
        <p:grpSp>
          <p:nvGrpSpPr>
            <p:cNvPr id="250" name="Grupo 249">
              <a:extLst>
                <a:ext uri="{FF2B5EF4-FFF2-40B4-BE49-F238E27FC236}">
                  <a16:creationId xmlns:a16="http://schemas.microsoft.com/office/drawing/2014/main" id="{10FC0E15-CA16-4221-9A57-5507D821744D}"/>
                </a:ext>
              </a:extLst>
            </p:cNvPr>
            <p:cNvGrpSpPr/>
            <p:nvPr/>
          </p:nvGrpSpPr>
          <p:grpSpPr>
            <a:xfrm>
              <a:off x="3827189" y="1846382"/>
              <a:ext cx="2154511" cy="666210"/>
              <a:chOff x="-3744" y="69822"/>
              <a:chExt cx="2550072" cy="666210"/>
            </a:xfrm>
          </p:grpSpPr>
          <p:sp>
            <p:nvSpPr>
              <p:cNvPr id="254" name="Rectángulo 253">
                <a:extLst>
                  <a:ext uri="{FF2B5EF4-FFF2-40B4-BE49-F238E27FC236}">
                    <a16:creationId xmlns:a16="http://schemas.microsoft.com/office/drawing/2014/main" id="{BC6804F0-1B04-4E7C-BAF2-7DC8B14996E9}"/>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5" name="CuadroTexto 254">
                <a:extLst>
                  <a:ext uri="{FF2B5EF4-FFF2-40B4-BE49-F238E27FC236}">
                    <a16:creationId xmlns:a16="http://schemas.microsoft.com/office/drawing/2014/main" id="{4EDC8D96-2D20-4486-A3AA-A193723B63AD}"/>
                  </a:ext>
                </a:extLst>
              </p:cNvPr>
              <p:cNvSpPr txBox="1"/>
              <p:nvPr/>
            </p:nvSpPr>
            <p:spPr>
              <a:xfrm>
                <a:off x="-3744"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Foros virtuales</a:t>
                </a:r>
                <a:endParaRPr lang="es-CO" sz="1400" kern="1200" dirty="0"/>
              </a:p>
            </p:txBody>
          </p:sp>
        </p:grpSp>
        <p:grpSp>
          <p:nvGrpSpPr>
            <p:cNvPr id="251" name="Grupo 250">
              <a:extLst>
                <a:ext uri="{FF2B5EF4-FFF2-40B4-BE49-F238E27FC236}">
                  <a16:creationId xmlns:a16="http://schemas.microsoft.com/office/drawing/2014/main" id="{D4239408-107F-4E52-A530-C477448E834D}"/>
                </a:ext>
              </a:extLst>
            </p:cNvPr>
            <p:cNvGrpSpPr/>
            <p:nvPr/>
          </p:nvGrpSpPr>
          <p:grpSpPr>
            <a:xfrm>
              <a:off x="3827189" y="2541093"/>
              <a:ext cx="2282269" cy="665923"/>
              <a:chOff x="-989798" y="-924160"/>
              <a:chExt cx="2718306" cy="665923"/>
            </a:xfrm>
          </p:grpSpPr>
          <p:sp>
            <p:nvSpPr>
              <p:cNvPr id="252" name="Rectángulo 251">
                <a:extLst>
                  <a:ext uri="{FF2B5EF4-FFF2-40B4-BE49-F238E27FC236}">
                    <a16:creationId xmlns:a16="http://schemas.microsoft.com/office/drawing/2014/main" id="{5317DF47-51B8-4150-9B3D-F52102CAA877}"/>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53" name="CuadroTexto 252">
                <a:extLst>
                  <a:ext uri="{FF2B5EF4-FFF2-40B4-BE49-F238E27FC236}">
                    <a16:creationId xmlns:a16="http://schemas.microsoft.com/office/drawing/2014/main" id="{454FA2B6-48A1-4DB4-B6CE-2EBAC37A6914}"/>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2 foros</a:t>
                </a:r>
              </a:p>
            </p:txBody>
          </p:sp>
        </p:grpSp>
      </p:grpSp>
      <p:grpSp>
        <p:nvGrpSpPr>
          <p:cNvPr id="257" name="Grupo 256">
            <a:extLst>
              <a:ext uri="{FF2B5EF4-FFF2-40B4-BE49-F238E27FC236}">
                <a16:creationId xmlns:a16="http://schemas.microsoft.com/office/drawing/2014/main" id="{01DCB153-3FC6-4FE5-AB05-A1FA79702E69}"/>
              </a:ext>
            </a:extLst>
          </p:cNvPr>
          <p:cNvGrpSpPr/>
          <p:nvPr/>
        </p:nvGrpSpPr>
        <p:grpSpPr>
          <a:xfrm>
            <a:off x="3932863" y="2943133"/>
            <a:ext cx="4019939" cy="766308"/>
            <a:chOff x="3827189" y="1846382"/>
            <a:chExt cx="2516611" cy="1469719"/>
          </a:xfrm>
        </p:grpSpPr>
        <p:grpSp>
          <p:nvGrpSpPr>
            <p:cNvPr id="279" name="Grupo 278">
              <a:extLst>
                <a:ext uri="{FF2B5EF4-FFF2-40B4-BE49-F238E27FC236}">
                  <a16:creationId xmlns:a16="http://schemas.microsoft.com/office/drawing/2014/main" id="{CE2D514B-F908-467F-877C-B211B7A01938}"/>
                </a:ext>
              </a:extLst>
            </p:cNvPr>
            <p:cNvGrpSpPr/>
            <p:nvPr/>
          </p:nvGrpSpPr>
          <p:grpSpPr>
            <a:xfrm>
              <a:off x="3827189" y="1846382"/>
              <a:ext cx="2516611" cy="666210"/>
              <a:chOff x="-3743" y="69822"/>
              <a:chExt cx="2978651" cy="666210"/>
            </a:xfrm>
          </p:grpSpPr>
          <p:sp>
            <p:nvSpPr>
              <p:cNvPr id="283" name="Rectángulo 282">
                <a:extLst>
                  <a:ext uri="{FF2B5EF4-FFF2-40B4-BE49-F238E27FC236}">
                    <a16:creationId xmlns:a16="http://schemas.microsoft.com/office/drawing/2014/main" id="{5CA14727-EA6B-4296-9614-F1EDC359B299}"/>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84" name="CuadroTexto 283">
                <a:extLst>
                  <a:ext uri="{FF2B5EF4-FFF2-40B4-BE49-F238E27FC236}">
                    <a16:creationId xmlns:a16="http://schemas.microsoft.com/office/drawing/2014/main" id="{B18BEBB3-AE7A-4F6B-8348-4F6C69664689}"/>
                  </a:ext>
                </a:extLst>
              </p:cNvPr>
              <p:cNvSpPr txBox="1"/>
              <p:nvPr/>
            </p:nvSpPr>
            <p:spPr>
              <a:xfrm>
                <a:off x="-3743" y="85957"/>
                <a:ext cx="2978651"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defTabSz="800100">
                  <a:lnSpc>
                    <a:spcPct val="90000"/>
                  </a:lnSpc>
                  <a:spcBef>
                    <a:spcPct val="0"/>
                  </a:spcBef>
                  <a:spcAft>
                    <a:spcPct val="35000"/>
                  </a:spcAft>
                </a:pPr>
                <a:r>
                  <a:rPr lang="es-ES" sz="900" dirty="0"/>
                  <a:t>Seguimiento y control de las peticiones que no fueron cerradas </a:t>
                </a:r>
                <a:endParaRPr lang="es-CO" sz="900" kern="1200" dirty="0"/>
              </a:p>
            </p:txBody>
          </p:sp>
        </p:grpSp>
        <p:grpSp>
          <p:nvGrpSpPr>
            <p:cNvPr id="280" name="Grupo 279">
              <a:extLst>
                <a:ext uri="{FF2B5EF4-FFF2-40B4-BE49-F238E27FC236}">
                  <a16:creationId xmlns:a16="http://schemas.microsoft.com/office/drawing/2014/main" id="{AC774A11-7722-4662-99BB-B4832C608669}"/>
                </a:ext>
              </a:extLst>
            </p:cNvPr>
            <p:cNvGrpSpPr/>
            <p:nvPr/>
          </p:nvGrpSpPr>
          <p:grpSpPr>
            <a:xfrm>
              <a:off x="3827189" y="2541093"/>
              <a:ext cx="2452104" cy="775008"/>
              <a:chOff x="-989798" y="-924160"/>
              <a:chExt cx="2920589" cy="775008"/>
            </a:xfrm>
          </p:grpSpPr>
          <p:sp>
            <p:nvSpPr>
              <p:cNvPr id="281" name="Rectángulo 280">
                <a:extLst>
                  <a:ext uri="{FF2B5EF4-FFF2-40B4-BE49-F238E27FC236}">
                    <a16:creationId xmlns:a16="http://schemas.microsoft.com/office/drawing/2014/main" id="{84A17709-79C1-4777-9AE4-6B3E3A57A47C}"/>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82" name="CuadroTexto 281">
                <a:extLst>
                  <a:ext uri="{FF2B5EF4-FFF2-40B4-BE49-F238E27FC236}">
                    <a16:creationId xmlns:a16="http://schemas.microsoft.com/office/drawing/2014/main" id="{C97F1B44-027B-446E-BFA8-0372020B61BC}"/>
                  </a:ext>
                </a:extLst>
              </p:cNvPr>
              <p:cNvSpPr txBox="1"/>
              <p:nvPr/>
            </p:nvSpPr>
            <p:spPr>
              <a:xfrm>
                <a:off x="-831240" y="-869703"/>
                <a:ext cx="2762031" cy="72055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defTabSz="622300">
                  <a:lnSpc>
                    <a:spcPct val="90000"/>
                  </a:lnSpc>
                  <a:spcBef>
                    <a:spcPct val="0"/>
                  </a:spcBef>
                  <a:spcAft>
                    <a:spcPct val="15000"/>
                  </a:spcAft>
                  <a:buChar char="•"/>
                </a:pPr>
                <a:r>
                  <a:rPr lang="es-ES" sz="1000" dirty="0"/>
                  <a:t>PQRS cerrando al día 20 de mayo con 22 vencimientos</a:t>
                </a:r>
                <a:endParaRPr lang="es-CO" sz="1000" kern="1200" dirty="0"/>
              </a:p>
            </p:txBody>
          </p:sp>
        </p:grpSp>
      </p:grpSp>
      <p:grpSp>
        <p:nvGrpSpPr>
          <p:cNvPr id="285" name="Grupo 284">
            <a:extLst>
              <a:ext uri="{FF2B5EF4-FFF2-40B4-BE49-F238E27FC236}">
                <a16:creationId xmlns:a16="http://schemas.microsoft.com/office/drawing/2014/main" id="{CBF04A3F-C2B2-448C-8A99-99403C81C131}"/>
              </a:ext>
            </a:extLst>
          </p:cNvPr>
          <p:cNvGrpSpPr/>
          <p:nvPr/>
        </p:nvGrpSpPr>
        <p:grpSpPr>
          <a:xfrm>
            <a:off x="3932865" y="3880283"/>
            <a:ext cx="8197175" cy="713105"/>
            <a:chOff x="3856666" y="1832080"/>
            <a:chExt cx="7265216" cy="1386562"/>
          </a:xfrm>
        </p:grpSpPr>
        <p:grpSp>
          <p:nvGrpSpPr>
            <p:cNvPr id="286" name="Grupo 285">
              <a:extLst>
                <a:ext uri="{FF2B5EF4-FFF2-40B4-BE49-F238E27FC236}">
                  <a16:creationId xmlns:a16="http://schemas.microsoft.com/office/drawing/2014/main" id="{60B7CC72-C7D7-4113-857C-FFA9A58025EE}"/>
                </a:ext>
              </a:extLst>
            </p:cNvPr>
            <p:cNvGrpSpPr/>
            <p:nvPr/>
          </p:nvGrpSpPr>
          <p:grpSpPr>
            <a:xfrm>
              <a:off x="3856666" y="1839224"/>
              <a:ext cx="1873458" cy="1379418"/>
              <a:chOff x="3827189" y="1846382"/>
              <a:chExt cx="2282269" cy="1360634"/>
            </a:xfrm>
          </p:grpSpPr>
          <p:grpSp>
            <p:nvGrpSpPr>
              <p:cNvPr id="308" name="Grupo 307">
                <a:extLst>
                  <a:ext uri="{FF2B5EF4-FFF2-40B4-BE49-F238E27FC236}">
                    <a16:creationId xmlns:a16="http://schemas.microsoft.com/office/drawing/2014/main" id="{2591638C-92DA-4A0D-BAB4-21DA47432A20}"/>
                  </a:ext>
                </a:extLst>
              </p:cNvPr>
              <p:cNvGrpSpPr/>
              <p:nvPr/>
            </p:nvGrpSpPr>
            <p:grpSpPr>
              <a:xfrm>
                <a:off x="3827189" y="1846382"/>
                <a:ext cx="2154511" cy="666210"/>
                <a:chOff x="-3743" y="69822"/>
                <a:chExt cx="2550071" cy="666210"/>
              </a:xfrm>
            </p:grpSpPr>
            <p:sp>
              <p:nvSpPr>
                <p:cNvPr id="312" name="Rectángulo 311">
                  <a:extLst>
                    <a:ext uri="{FF2B5EF4-FFF2-40B4-BE49-F238E27FC236}">
                      <a16:creationId xmlns:a16="http://schemas.microsoft.com/office/drawing/2014/main" id="{C3ED51EF-5D40-4930-A698-60EBB652BA46}"/>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13" name="CuadroTexto 312">
                  <a:extLst>
                    <a:ext uri="{FF2B5EF4-FFF2-40B4-BE49-F238E27FC236}">
                      <a16:creationId xmlns:a16="http://schemas.microsoft.com/office/drawing/2014/main" id="{EE661AA8-6D66-4A0B-99AD-56285AB33CE0}"/>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Campañas de comunicación interna</a:t>
                  </a:r>
                  <a:endParaRPr lang="es-CO" sz="1400" kern="1200" dirty="0"/>
                </a:p>
              </p:txBody>
            </p:sp>
          </p:grpSp>
          <p:grpSp>
            <p:nvGrpSpPr>
              <p:cNvPr id="309" name="Grupo 308">
                <a:extLst>
                  <a:ext uri="{FF2B5EF4-FFF2-40B4-BE49-F238E27FC236}">
                    <a16:creationId xmlns:a16="http://schemas.microsoft.com/office/drawing/2014/main" id="{87D96F1A-969B-48A3-B341-F9BC4667EAA0}"/>
                  </a:ext>
                </a:extLst>
              </p:cNvPr>
              <p:cNvGrpSpPr/>
              <p:nvPr/>
            </p:nvGrpSpPr>
            <p:grpSpPr>
              <a:xfrm>
                <a:off x="3827189" y="2541093"/>
                <a:ext cx="2282269" cy="665923"/>
                <a:chOff x="-989798" y="-924160"/>
                <a:chExt cx="2718306" cy="665923"/>
              </a:xfrm>
            </p:grpSpPr>
            <p:sp>
              <p:nvSpPr>
                <p:cNvPr id="310" name="Rectángulo 309">
                  <a:extLst>
                    <a:ext uri="{FF2B5EF4-FFF2-40B4-BE49-F238E27FC236}">
                      <a16:creationId xmlns:a16="http://schemas.microsoft.com/office/drawing/2014/main" id="{BBD9F895-4C83-4AE1-82D5-CE92AE8F441F}"/>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11" name="CuadroTexto 310">
                  <a:extLst>
                    <a:ext uri="{FF2B5EF4-FFF2-40B4-BE49-F238E27FC236}">
                      <a16:creationId xmlns:a16="http://schemas.microsoft.com/office/drawing/2014/main" id="{27ABA99E-9A2C-43BC-93FF-18BBD99B4238}"/>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15</a:t>
                  </a:r>
                </a:p>
              </p:txBody>
            </p:sp>
          </p:grpSp>
        </p:grpSp>
        <p:grpSp>
          <p:nvGrpSpPr>
            <p:cNvPr id="287" name="Grupo 286">
              <a:extLst>
                <a:ext uri="{FF2B5EF4-FFF2-40B4-BE49-F238E27FC236}">
                  <a16:creationId xmlns:a16="http://schemas.microsoft.com/office/drawing/2014/main" id="{0BFA21DC-1353-49E6-B561-0E4E8A37DDD4}"/>
                </a:ext>
              </a:extLst>
            </p:cNvPr>
            <p:cNvGrpSpPr/>
            <p:nvPr/>
          </p:nvGrpSpPr>
          <p:grpSpPr>
            <a:xfrm>
              <a:off x="5655387" y="1832080"/>
              <a:ext cx="1873458" cy="1379418"/>
              <a:chOff x="3827189" y="1846382"/>
              <a:chExt cx="2282269" cy="1360634"/>
            </a:xfrm>
          </p:grpSpPr>
          <p:grpSp>
            <p:nvGrpSpPr>
              <p:cNvPr id="302" name="Grupo 301">
                <a:extLst>
                  <a:ext uri="{FF2B5EF4-FFF2-40B4-BE49-F238E27FC236}">
                    <a16:creationId xmlns:a16="http://schemas.microsoft.com/office/drawing/2014/main" id="{7BC6CAA6-57EC-467A-B152-6E014E6ADFB9}"/>
                  </a:ext>
                </a:extLst>
              </p:cNvPr>
              <p:cNvGrpSpPr/>
              <p:nvPr/>
            </p:nvGrpSpPr>
            <p:grpSpPr>
              <a:xfrm>
                <a:off x="3827189" y="1846382"/>
                <a:ext cx="2154511" cy="666211"/>
                <a:chOff x="-3743" y="69822"/>
                <a:chExt cx="2550071" cy="666211"/>
              </a:xfrm>
            </p:grpSpPr>
            <p:sp>
              <p:nvSpPr>
                <p:cNvPr id="306" name="Rectángulo 305">
                  <a:extLst>
                    <a:ext uri="{FF2B5EF4-FFF2-40B4-BE49-F238E27FC236}">
                      <a16:creationId xmlns:a16="http://schemas.microsoft.com/office/drawing/2014/main" id="{C42561C8-6035-4135-8F56-EBB5266577CD}"/>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07" name="CuadroTexto 306">
                  <a:extLst>
                    <a:ext uri="{FF2B5EF4-FFF2-40B4-BE49-F238E27FC236}">
                      <a16:creationId xmlns:a16="http://schemas.microsoft.com/office/drawing/2014/main" id="{3364E4A9-16CB-4135-87AB-4B7D93A3000E}"/>
                    </a:ext>
                  </a:extLst>
                </p:cNvPr>
                <p:cNvSpPr txBox="1"/>
                <p:nvPr/>
              </p:nvSpPr>
              <p:spPr>
                <a:xfrm>
                  <a:off x="-3743" y="85958"/>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Elaboración de piezas internas</a:t>
                  </a:r>
                  <a:endParaRPr lang="es-CO" sz="1400" kern="1200" dirty="0"/>
                </a:p>
              </p:txBody>
            </p:sp>
          </p:grpSp>
          <p:grpSp>
            <p:nvGrpSpPr>
              <p:cNvPr id="303" name="Grupo 302">
                <a:extLst>
                  <a:ext uri="{FF2B5EF4-FFF2-40B4-BE49-F238E27FC236}">
                    <a16:creationId xmlns:a16="http://schemas.microsoft.com/office/drawing/2014/main" id="{12B66F6F-6ABE-4788-9A59-ACD69C1AC97E}"/>
                  </a:ext>
                </a:extLst>
              </p:cNvPr>
              <p:cNvGrpSpPr/>
              <p:nvPr/>
            </p:nvGrpSpPr>
            <p:grpSpPr>
              <a:xfrm>
                <a:off x="3827189" y="2541093"/>
                <a:ext cx="2282269" cy="665923"/>
                <a:chOff x="-989798" y="-924160"/>
                <a:chExt cx="2718306" cy="665923"/>
              </a:xfrm>
            </p:grpSpPr>
            <p:sp>
              <p:nvSpPr>
                <p:cNvPr id="304" name="Rectángulo 303">
                  <a:extLst>
                    <a:ext uri="{FF2B5EF4-FFF2-40B4-BE49-F238E27FC236}">
                      <a16:creationId xmlns:a16="http://schemas.microsoft.com/office/drawing/2014/main" id="{209BDD45-ACDC-456B-B607-172549A1506E}"/>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05" name="CuadroTexto 304">
                  <a:extLst>
                    <a:ext uri="{FF2B5EF4-FFF2-40B4-BE49-F238E27FC236}">
                      <a16:creationId xmlns:a16="http://schemas.microsoft.com/office/drawing/2014/main" id="{DF6E3E82-327F-4357-96F5-E9812ED60CD8}"/>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defTabSz="622300">
                    <a:lnSpc>
                      <a:spcPct val="90000"/>
                    </a:lnSpc>
                    <a:spcBef>
                      <a:spcPct val="0"/>
                    </a:spcBef>
                    <a:spcAft>
                      <a:spcPct val="15000"/>
                    </a:spcAft>
                    <a:buChar char="•"/>
                  </a:pPr>
                  <a:r>
                    <a:rPr lang="es-CO" sz="1200" dirty="0"/>
                    <a:t>294</a:t>
                  </a:r>
                  <a:endParaRPr lang="es-CO" sz="1200" kern="1200" dirty="0"/>
                </a:p>
              </p:txBody>
            </p:sp>
          </p:grpSp>
        </p:grpSp>
        <p:grpSp>
          <p:nvGrpSpPr>
            <p:cNvPr id="288" name="Grupo 287">
              <a:extLst>
                <a:ext uri="{FF2B5EF4-FFF2-40B4-BE49-F238E27FC236}">
                  <a16:creationId xmlns:a16="http://schemas.microsoft.com/office/drawing/2014/main" id="{0E4DF94C-C150-4250-A116-8007FE8C87CA}"/>
                </a:ext>
              </a:extLst>
            </p:cNvPr>
            <p:cNvGrpSpPr/>
            <p:nvPr/>
          </p:nvGrpSpPr>
          <p:grpSpPr>
            <a:xfrm>
              <a:off x="7449703" y="1835411"/>
              <a:ext cx="1873458" cy="1379418"/>
              <a:chOff x="3827189" y="1846382"/>
              <a:chExt cx="2282269" cy="1360634"/>
            </a:xfrm>
          </p:grpSpPr>
          <p:grpSp>
            <p:nvGrpSpPr>
              <p:cNvPr id="296" name="Grupo 295">
                <a:extLst>
                  <a:ext uri="{FF2B5EF4-FFF2-40B4-BE49-F238E27FC236}">
                    <a16:creationId xmlns:a16="http://schemas.microsoft.com/office/drawing/2014/main" id="{7E17F8B9-8492-4F76-9BAA-D1A2FAC82984}"/>
                  </a:ext>
                </a:extLst>
              </p:cNvPr>
              <p:cNvGrpSpPr/>
              <p:nvPr/>
            </p:nvGrpSpPr>
            <p:grpSpPr>
              <a:xfrm>
                <a:off x="3827189" y="1846382"/>
                <a:ext cx="2154511" cy="666210"/>
                <a:chOff x="-3743" y="69822"/>
                <a:chExt cx="2550071" cy="666210"/>
              </a:xfrm>
            </p:grpSpPr>
            <p:sp>
              <p:nvSpPr>
                <p:cNvPr id="300" name="Rectángulo 299">
                  <a:extLst>
                    <a:ext uri="{FF2B5EF4-FFF2-40B4-BE49-F238E27FC236}">
                      <a16:creationId xmlns:a16="http://schemas.microsoft.com/office/drawing/2014/main" id="{62ECE6B2-287A-4E01-B111-C473C73EB68F}"/>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01" name="CuadroTexto 300">
                  <a:extLst>
                    <a:ext uri="{FF2B5EF4-FFF2-40B4-BE49-F238E27FC236}">
                      <a16:creationId xmlns:a16="http://schemas.microsoft.com/office/drawing/2014/main" id="{DD268380-7A42-433D-9939-A066CF8CE551}"/>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Video para comunicación interna</a:t>
                  </a:r>
                  <a:endParaRPr lang="es-CO" sz="1400" kern="1200" dirty="0"/>
                </a:p>
              </p:txBody>
            </p:sp>
          </p:grpSp>
          <p:grpSp>
            <p:nvGrpSpPr>
              <p:cNvPr id="297" name="Grupo 296">
                <a:extLst>
                  <a:ext uri="{FF2B5EF4-FFF2-40B4-BE49-F238E27FC236}">
                    <a16:creationId xmlns:a16="http://schemas.microsoft.com/office/drawing/2014/main" id="{CA9AD111-25A6-4D9C-934D-B32C8CDAA91E}"/>
                  </a:ext>
                </a:extLst>
              </p:cNvPr>
              <p:cNvGrpSpPr/>
              <p:nvPr/>
            </p:nvGrpSpPr>
            <p:grpSpPr>
              <a:xfrm>
                <a:off x="3827189" y="2541093"/>
                <a:ext cx="2282269" cy="665923"/>
                <a:chOff x="-989798" y="-924160"/>
                <a:chExt cx="2718306" cy="665923"/>
              </a:xfrm>
            </p:grpSpPr>
            <p:sp>
              <p:nvSpPr>
                <p:cNvPr id="298" name="Rectángulo 297">
                  <a:extLst>
                    <a:ext uri="{FF2B5EF4-FFF2-40B4-BE49-F238E27FC236}">
                      <a16:creationId xmlns:a16="http://schemas.microsoft.com/office/drawing/2014/main" id="{7514C96B-D071-40C8-BBDC-124415E0FB93}"/>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99" name="CuadroTexto 298">
                  <a:extLst>
                    <a:ext uri="{FF2B5EF4-FFF2-40B4-BE49-F238E27FC236}">
                      <a16:creationId xmlns:a16="http://schemas.microsoft.com/office/drawing/2014/main" id="{D7215566-E5DA-4CCC-88EE-0D6B2369766E}"/>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defTabSz="622300">
                    <a:lnSpc>
                      <a:spcPct val="90000"/>
                    </a:lnSpc>
                    <a:spcBef>
                      <a:spcPct val="0"/>
                    </a:spcBef>
                    <a:spcAft>
                      <a:spcPct val="15000"/>
                    </a:spcAft>
                    <a:buChar char="•"/>
                  </a:pPr>
                  <a:r>
                    <a:rPr lang="es-CO" sz="1200" dirty="0"/>
                    <a:t>25</a:t>
                  </a:r>
                  <a:endParaRPr lang="es-CO" sz="1200" kern="1200" dirty="0"/>
                </a:p>
              </p:txBody>
            </p:sp>
          </p:grpSp>
        </p:grpSp>
        <p:grpSp>
          <p:nvGrpSpPr>
            <p:cNvPr id="289" name="Grupo 288">
              <a:extLst>
                <a:ext uri="{FF2B5EF4-FFF2-40B4-BE49-F238E27FC236}">
                  <a16:creationId xmlns:a16="http://schemas.microsoft.com/office/drawing/2014/main" id="{9E71EADA-B604-4649-9106-922462DA921D}"/>
                </a:ext>
              </a:extLst>
            </p:cNvPr>
            <p:cNvGrpSpPr/>
            <p:nvPr/>
          </p:nvGrpSpPr>
          <p:grpSpPr>
            <a:xfrm>
              <a:off x="9248424" y="1837775"/>
              <a:ext cx="1873458" cy="1379418"/>
              <a:chOff x="3827189" y="1846382"/>
              <a:chExt cx="2282269" cy="1360634"/>
            </a:xfrm>
          </p:grpSpPr>
          <p:grpSp>
            <p:nvGrpSpPr>
              <p:cNvPr id="290" name="Grupo 289">
                <a:extLst>
                  <a:ext uri="{FF2B5EF4-FFF2-40B4-BE49-F238E27FC236}">
                    <a16:creationId xmlns:a16="http://schemas.microsoft.com/office/drawing/2014/main" id="{8399627B-5D32-4DB9-A480-C034BCA34109}"/>
                  </a:ext>
                </a:extLst>
              </p:cNvPr>
              <p:cNvGrpSpPr/>
              <p:nvPr/>
            </p:nvGrpSpPr>
            <p:grpSpPr>
              <a:xfrm>
                <a:off x="3827189" y="1846382"/>
                <a:ext cx="2154511" cy="666210"/>
                <a:chOff x="-3743" y="69822"/>
                <a:chExt cx="2550071" cy="666210"/>
              </a:xfrm>
            </p:grpSpPr>
            <p:sp>
              <p:nvSpPr>
                <p:cNvPr id="294" name="Rectángulo 293">
                  <a:extLst>
                    <a:ext uri="{FF2B5EF4-FFF2-40B4-BE49-F238E27FC236}">
                      <a16:creationId xmlns:a16="http://schemas.microsoft.com/office/drawing/2014/main" id="{996082D0-6A30-4918-A4ED-2DC9BA268277}"/>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95" name="CuadroTexto 294">
                  <a:extLst>
                    <a:ext uri="{FF2B5EF4-FFF2-40B4-BE49-F238E27FC236}">
                      <a16:creationId xmlns:a16="http://schemas.microsoft.com/office/drawing/2014/main" id="{DCEFF0F9-0450-49D5-958E-46FF57DAA9FD}"/>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Boletines para comunicación interna</a:t>
                  </a:r>
                  <a:endParaRPr lang="es-CO" sz="1400" kern="1200" dirty="0"/>
                </a:p>
              </p:txBody>
            </p:sp>
          </p:grpSp>
          <p:grpSp>
            <p:nvGrpSpPr>
              <p:cNvPr id="291" name="Grupo 290">
                <a:extLst>
                  <a:ext uri="{FF2B5EF4-FFF2-40B4-BE49-F238E27FC236}">
                    <a16:creationId xmlns:a16="http://schemas.microsoft.com/office/drawing/2014/main" id="{A967F796-C5E8-4F36-AA8C-79A1C63E5014}"/>
                  </a:ext>
                </a:extLst>
              </p:cNvPr>
              <p:cNvGrpSpPr/>
              <p:nvPr/>
            </p:nvGrpSpPr>
            <p:grpSpPr>
              <a:xfrm>
                <a:off x="3827189" y="2541093"/>
                <a:ext cx="2282269" cy="665923"/>
                <a:chOff x="-989798" y="-924160"/>
                <a:chExt cx="2718306" cy="665923"/>
              </a:xfrm>
            </p:grpSpPr>
            <p:sp>
              <p:nvSpPr>
                <p:cNvPr id="292" name="Rectángulo 291">
                  <a:extLst>
                    <a:ext uri="{FF2B5EF4-FFF2-40B4-BE49-F238E27FC236}">
                      <a16:creationId xmlns:a16="http://schemas.microsoft.com/office/drawing/2014/main" id="{CA482FB7-998E-4C08-854D-2A7F28BBC646}"/>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93" name="CuadroTexto 292">
                  <a:extLst>
                    <a:ext uri="{FF2B5EF4-FFF2-40B4-BE49-F238E27FC236}">
                      <a16:creationId xmlns:a16="http://schemas.microsoft.com/office/drawing/2014/main" id="{26194A45-6DE5-49DD-8769-CAF73DCB3BE7}"/>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defTabSz="622300">
                    <a:lnSpc>
                      <a:spcPct val="90000"/>
                    </a:lnSpc>
                    <a:spcBef>
                      <a:spcPct val="0"/>
                    </a:spcBef>
                    <a:spcAft>
                      <a:spcPct val="15000"/>
                    </a:spcAft>
                    <a:buChar char="•"/>
                  </a:pPr>
                  <a:r>
                    <a:rPr lang="es-CO" sz="1200" dirty="0"/>
                    <a:t>19</a:t>
                  </a:r>
                  <a:endParaRPr lang="es-CO" sz="1200" kern="1200" dirty="0"/>
                </a:p>
              </p:txBody>
            </p:sp>
          </p:grpSp>
        </p:grpSp>
      </p:grpSp>
      <p:grpSp>
        <p:nvGrpSpPr>
          <p:cNvPr id="314" name="Grupo 313">
            <a:extLst>
              <a:ext uri="{FF2B5EF4-FFF2-40B4-BE49-F238E27FC236}">
                <a16:creationId xmlns:a16="http://schemas.microsoft.com/office/drawing/2014/main" id="{9287CF43-1114-4E3C-800D-0AD30CF22D67}"/>
              </a:ext>
            </a:extLst>
          </p:cNvPr>
          <p:cNvGrpSpPr/>
          <p:nvPr/>
        </p:nvGrpSpPr>
        <p:grpSpPr>
          <a:xfrm>
            <a:off x="3932865" y="4825053"/>
            <a:ext cx="8197175" cy="713105"/>
            <a:chOff x="3856666" y="1832080"/>
            <a:chExt cx="7265216" cy="1386562"/>
          </a:xfrm>
        </p:grpSpPr>
        <p:grpSp>
          <p:nvGrpSpPr>
            <p:cNvPr id="315" name="Grupo 314">
              <a:extLst>
                <a:ext uri="{FF2B5EF4-FFF2-40B4-BE49-F238E27FC236}">
                  <a16:creationId xmlns:a16="http://schemas.microsoft.com/office/drawing/2014/main" id="{E39ED6A7-2221-4CDC-86E1-6FF526ACD792}"/>
                </a:ext>
              </a:extLst>
            </p:cNvPr>
            <p:cNvGrpSpPr/>
            <p:nvPr/>
          </p:nvGrpSpPr>
          <p:grpSpPr>
            <a:xfrm>
              <a:off x="3856666" y="1839224"/>
              <a:ext cx="1873458" cy="1379418"/>
              <a:chOff x="3827189" y="1846382"/>
              <a:chExt cx="2282269" cy="1360634"/>
            </a:xfrm>
          </p:grpSpPr>
          <p:grpSp>
            <p:nvGrpSpPr>
              <p:cNvPr id="337" name="Grupo 336">
                <a:extLst>
                  <a:ext uri="{FF2B5EF4-FFF2-40B4-BE49-F238E27FC236}">
                    <a16:creationId xmlns:a16="http://schemas.microsoft.com/office/drawing/2014/main" id="{50A3E215-34CF-43E5-B4D0-6795A10D2C11}"/>
                  </a:ext>
                </a:extLst>
              </p:cNvPr>
              <p:cNvGrpSpPr/>
              <p:nvPr/>
            </p:nvGrpSpPr>
            <p:grpSpPr>
              <a:xfrm>
                <a:off x="3827189" y="1846382"/>
                <a:ext cx="2154511" cy="666210"/>
                <a:chOff x="-3743" y="69822"/>
                <a:chExt cx="2550071" cy="666210"/>
              </a:xfrm>
            </p:grpSpPr>
            <p:sp>
              <p:nvSpPr>
                <p:cNvPr id="341" name="Rectángulo 340">
                  <a:extLst>
                    <a:ext uri="{FF2B5EF4-FFF2-40B4-BE49-F238E27FC236}">
                      <a16:creationId xmlns:a16="http://schemas.microsoft.com/office/drawing/2014/main" id="{365B7D39-982D-4FC3-BBD4-9B73388E407A}"/>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42" name="CuadroTexto 341">
                  <a:extLst>
                    <a:ext uri="{FF2B5EF4-FFF2-40B4-BE49-F238E27FC236}">
                      <a16:creationId xmlns:a16="http://schemas.microsoft.com/office/drawing/2014/main" id="{945AF50D-DBE9-4063-BBBA-978C1ED3D40D}"/>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Campañas de comunicación externa</a:t>
                  </a:r>
                  <a:endParaRPr lang="es-CO" sz="1400" kern="1200" dirty="0"/>
                </a:p>
              </p:txBody>
            </p:sp>
          </p:grpSp>
          <p:grpSp>
            <p:nvGrpSpPr>
              <p:cNvPr id="338" name="Grupo 337">
                <a:extLst>
                  <a:ext uri="{FF2B5EF4-FFF2-40B4-BE49-F238E27FC236}">
                    <a16:creationId xmlns:a16="http://schemas.microsoft.com/office/drawing/2014/main" id="{0119A339-FBC9-47AA-B25E-DCF6F3F79B17}"/>
                  </a:ext>
                </a:extLst>
              </p:cNvPr>
              <p:cNvGrpSpPr/>
              <p:nvPr/>
            </p:nvGrpSpPr>
            <p:grpSpPr>
              <a:xfrm>
                <a:off x="3827189" y="2541093"/>
                <a:ext cx="2282269" cy="665923"/>
                <a:chOff x="-989798" y="-924160"/>
                <a:chExt cx="2718306" cy="665923"/>
              </a:xfrm>
            </p:grpSpPr>
            <p:sp>
              <p:nvSpPr>
                <p:cNvPr id="339" name="Rectángulo 338">
                  <a:extLst>
                    <a:ext uri="{FF2B5EF4-FFF2-40B4-BE49-F238E27FC236}">
                      <a16:creationId xmlns:a16="http://schemas.microsoft.com/office/drawing/2014/main" id="{6BC2CFE9-6CF7-4F29-B554-59C27FABB392}"/>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40" name="CuadroTexto 339">
                  <a:extLst>
                    <a:ext uri="{FF2B5EF4-FFF2-40B4-BE49-F238E27FC236}">
                      <a16:creationId xmlns:a16="http://schemas.microsoft.com/office/drawing/2014/main" id="{27DB9F88-C566-411F-B27A-0945CD7A536D}"/>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7</a:t>
                  </a:r>
                </a:p>
              </p:txBody>
            </p:sp>
          </p:grpSp>
        </p:grpSp>
        <p:grpSp>
          <p:nvGrpSpPr>
            <p:cNvPr id="316" name="Grupo 315">
              <a:extLst>
                <a:ext uri="{FF2B5EF4-FFF2-40B4-BE49-F238E27FC236}">
                  <a16:creationId xmlns:a16="http://schemas.microsoft.com/office/drawing/2014/main" id="{8DB6E595-5CE6-411B-88EA-5FEF1F08F4DE}"/>
                </a:ext>
              </a:extLst>
            </p:cNvPr>
            <p:cNvGrpSpPr/>
            <p:nvPr/>
          </p:nvGrpSpPr>
          <p:grpSpPr>
            <a:xfrm>
              <a:off x="5655387" y="1832080"/>
              <a:ext cx="1873458" cy="1379418"/>
              <a:chOff x="3827189" y="1846382"/>
              <a:chExt cx="2282269" cy="1360634"/>
            </a:xfrm>
          </p:grpSpPr>
          <p:grpSp>
            <p:nvGrpSpPr>
              <p:cNvPr id="331" name="Grupo 330">
                <a:extLst>
                  <a:ext uri="{FF2B5EF4-FFF2-40B4-BE49-F238E27FC236}">
                    <a16:creationId xmlns:a16="http://schemas.microsoft.com/office/drawing/2014/main" id="{6E376290-B93E-428C-966D-D03FE97E03BC}"/>
                  </a:ext>
                </a:extLst>
              </p:cNvPr>
              <p:cNvGrpSpPr/>
              <p:nvPr/>
            </p:nvGrpSpPr>
            <p:grpSpPr>
              <a:xfrm>
                <a:off x="3827189" y="1846382"/>
                <a:ext cx="2154511" cy="666210"/>
                <a:chOff x="-3743" y="69822"/>
                <a:chExt cx="2550071" cy="666210"/>
              </a:xfrm>
            </p:grpSpPr>
            <p:sp>
              <p:nvSpPr>
                <p:cNvPr id="335" name="Rectángulo 334">
                  <a:extLst>
                    <a:ext uri="{FF2B5EF4-FFF2-40B4-BE49-F238E27FC236}">
                      <a16:creationId xmlns:a16="http://schemas.microsoft.com/office/drawing/2014/main" id="{4489CE59-C91C-4C9E-82AA-6670ED165FB5}"/>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36" name="CuadroTexto 335">
                  <a:extLst>
                    <a:ext uri="{FF2B5EF4-FFF2-40B4-BE49-F238E27FC236}">
                      <a16:creationId xmlns:a16="http://schemas.microsoft.com/office/drawing/2014/main" id="{226997C6-441C-40CA-818F-CF482FA7AC1B}"/>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Elaboración de piezas </a:t>
                  </a:r>
                  <a:endParaRPr lang="es-CO" sz="1400" kern="1200" dirty="0"/>
                </a:p>
              </p:txBody>
            </p:sp>
          </p:grpSp>
          <p:grpSp>
            <p:nvGrpSpPr>
              <p:cNvPr id="332" name="Grupo 331">
                <a:extLst>
                  <a:ext uri="{FF2B5EF4-FFF2-40B4-BE49-F238E27FC236}">
                    <a16:creationId xmlns:a16="http://schemas.microsoft.com/office/drawing/2014/main" id="{73AD822E-F275-432D-BD49-3111043D814E}"/>
                  </a:ext>
                </a:extLst>
              </p:cNvPr>
              <p:cNvGrpSpPr/>
              <p:nvPr/>
            </p:nvGrpSpPr>
            <p:grpSpPr>
              <a:xfrm>
                <a:off x="3827189" y="2541093"/>
                <a:ext cx="2282269" cy="665923"/>
                <a:chOff x="-989798" y="-924160"/>
                <a:chExt cx="2718306" cy="665923"/>
              </a:xfrm>
            </p:grpSpPr>
            <p:sp>
              <p:nvSpPr>
                <p:cNvPr id="333" name="Rectángulo 332">
                  <a:extLst>
                    <a:ext uri="{FF2B5EF4-FFF2-40B4-BE49-F238E27FC236}">
                      <a16:creationId xmlns:a16="http://schemas.microsoft.com/office/drawing/2014/main" id="{AC00EEBE-524F-427E-8BFD-10315CD5FA6F}"/>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34" name="CuadroTexto 333">
                  <a:extLst>
                    <a:ext uri="{FF2B5EF4-FFF2-40B4-BE49-F238E27FC236}">
                      <a16:creationId xmlns:a16="http://schemas.microsoft.com/office/drawing/2014/main" id="{06F21C89-445F-45F7-8EFA-792F2263BACD}"/>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69</a:t>
                  </a:r>
                </a:p>
              </p:txBody>
            </p:sp>
          </p:grpSp>
        </p:grpSp>
        <p:grpSp>
          <p:nvGrpSpPr>
            <p:cNvPr id="317" name="Grupo 316">
              <a:extLst>
                <a:ext uri="{FF2B5EF4-FFF2-40B4-BE49-F238E27FC236}">
                  <a16:creationId xmlns:a16="http://schemas.microsoft.com/office/drawing/2014/main" id="{BA35024A-8F71-45A5-842D-EAEBB0ABD7AB}"/>
                </a:ext>
              </a:extLst>
            </p:cNvPr>
            <p:cNvGrpSpPr/>
            <p:nvPr/>
          </p:nvGrpSpPr>
          <p:grpSpPr>
            <a:xfrm>
              <a:off x="7449703" y="1835411"/>
              <a:ext cx="1873458" cy="1379418"/>
              <a:chOff x="3827189" y="1846382"/>
              <a:chExt cx="2282269" cy="1360634"/>
            </a:xfrm>
          </p:grpSpPr>
          <p:grpSp>
            <p:nvGrpSpPr>
              <p:cNvPr id="325" name="Grupo 324">
                <a:extLst>
                  <a:ext uri="{FF2B5EF4-FFF2-40B4-BE49-F238E27FC236}">
                    <a16:creationId xmlns:a16="http://schemas.microsoft.com/office/drawing/2014/main" id="{A38C2E2B-5E52-4F9E-81EF-3B278F179A37}"/>
                  </a:ext>
                </a:extLst>
              </p:cNvPr>
              <p:cNvGrpSpPr/>
              <p:nvPr/>
            </p:nvGrpSpPr>
            <p:grpSpPr>
              <a:xfrm>
                <a:off x="3827189" y="1846382"/>
                <a:ext cx="2154511" cy="666210"/>
                <a:chOff x="-3743" y="69822"/>
                <a:chExt cx="2550071" cy="666210"/>
              </a:xfrm>
            </p:grpSpPr>
            <p:sp>
              <p:nvSpPr>
                <p:cNvPr id="329" name="Rectángulo 328">
                  <a:extLst>
                    <a:ext uri="{FF2B5EF4-FFF2-40B4-BE49-F238E27FC236}">
                      <a16:creationId xmlns:a16="http://schemas.microsoft.com/office/drawing/2014/main" id="{0AE1CDF5-B1C4-4BE7-8161-0CFC465988F1}"/>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30" name="CuadroTexto 329">
                  <a:extLst>
                    <a:ext uri="{FF2B5EF4-FFF2-40B4-BE49-F238E27FC236}">
                      <a16:creationId xmlns:a16="http://schemas.microsoft.com/office/drawing/2014/main" id="{84799A6F-3C8C-49E4-A06C-9DF860F7D8B0}"/>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Videos para comunicación externa</a:t>
                  </a:r>
                  <a:endParaRPr lang="es-CO" sz="1400" kern="1200" dirty="0"/>
                </a:p>
              </p:txBody>
            </p:sp>
          </p:grpSp>
          <p:grpSp>
            <p:nvGrpSpPr>
              <p:cNvPr id="326" name="Grupo 325">
                <a:extLst>
                  <a:ext uri="{FF2B5EF4-FFF2-40B4-BE49-F238E27FC236}">
                    <a16:creationId xmlns:a16="http://schemas.microsoft.com/office/drawing/2014/main" id="{3BEE8D22-ECC1-47BF-9756-F10CD14E1461}"/>
                  </a:ext>
                </a:extLst>
              </p:cNvPr>
              <p:cNvGrpSpPr/>
              <p:nvPr/>
            </p:nvGrpSpPr>
            <p:grpSpPr>
              <a:xfrm>
                <a:off x="3827189" y="2541093"/>
                <a:ext cx="2282269" cy="665923"/>
                <a:chOff x="-989798" y="-924160"/>
                <a:chExt cx="2718306" cy="665923"/>
              </a:xfrm>
            </p:grpSpPr>
            <p:sp>
              <p:nvSpPr>
                <p:cNvPr id="327" name="Rectángulo 326">
                  <a:extLst>
                    <a:ext uri="{FF2B5EF4-FFF2-40B4-BE49-F238E27FC236}">
                      <a16:creationId xmlns:a16="http://schemas.microsoft.com/office/drawing/2014/main" id="{3062631F-B078-4D0F-B519-F672DE6A4FFF}"/>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28" name="CuadroTexto 327">
                  <a:extLst>
                    <a:ext uri="{FF2B5EF4-FFF2-40B4-BE49-F238E27FC236}">
                      <a16:creationId xmlns:a16="http://schemas.microsoft.com/office/drawing/2014/main" id="{5226C592-A44D-4112-BC1B-4567ECBC4F57}"/>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13</a:t>
                  </a:r>
                </a:p>
              </p:txBody>
            </p:sp>
          </p:grpSp>
        </p:grpSp>
        <p:grpSp>
          <p:nvGrpSpPr>
            <p:cNvPr id="318" name="Grupo 317">
              <a:extLst>
                <a:ext uri="{FF2B5EF4-FFF2-40B4-BE49-F238E27FC236}">
                  <a16:creationId xmlns:a16="http://schemas.microsoft.com/office/drawing/2014/main" id="{0744ADB5-4F6B-4C77-A93B-737163BB5849}"/>
                </a:ext>
              </a:extLst>
            </p:cNvPr>
            <p:cNvGrpSpPr/>
            <p:nvPr/>
          </p:nvGrpSpPr>
          <p:grpSpPr>
            <a:xfrm>
              <a:off x="9248424" y="1837775"/>
              <a:ext cx="1873458" cy="1379418"/>
              <a:chOff x="3827189" y="1846382"/>
              <a:chExt cx="2282269" cy="1360634"/>
            </a:xfrm>
          </p:grpSpPr>
          <p:grpSp>
            <p:nvGrpSpPr>
              <p:cNvPr id="319" name="Grupo 318">
                <a:extLst>
                  <a:ext uri="{FF2B5EF4-FFF2-40B4-BE49-F238E27FC236}">
                    <a16:creationId xmlns:a16="http://schemas.microsoft.com/office/drawing/2014/main" id="{4CBF29C7-3132-41DF-A06C-3301615CE199}"/>
                  </a:ext>
                </a:extLst>
              </p:cNvPr>
              <p:cNvGrpSpPr/>
              <p:nvPr/>
            </p:nvGrpSpPr>
            <p:grpSpPr>
              <a:xfrm>
                <a:off x="3827189" y="1846382"/>
                <a:ext cx="2154511" cy="666210"/>
                <a:chOff x="-3743" y="69822"/>
                <a:chExt cx="2550071" cy="666210"/>
              </a:xfrm>
            </p:grpSpPr>
            <p:sp>
              <p:nvSpPr>
                <p:cNvPr id="323" name="Rectángulo 322">
                  <a:extLst>
                    <a:ext uri="{FF2B5EF4-FFF2-40B4-BE49-F238E27FC236}">
                      <a16:creationId xmlns:a16="http://schemas.microsoft.com/office/drawing/2014/main" id="{C8113827-0703-4482-8068-F5BA47C9C5F6}"/>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24" name="CuadroTexto 323">
                  <a:extLst>
                    <a:ext uri="{FF2B5EF4-FFF2-40B4-BE49-F238E27FC236}">
                      <a16:creationId xmlns:a16="http://schemas.microsoft.com/office/drawing/2014/main" id="{65AA0211-A92A-4085-83E7-6A787D30AB10}"/>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Boletines y documentos</a:t>
                  </a:r>
                  <a:endParaRPr lang="es-CO" sz="1400" kern="1200" dirty="0"/>
                </a:p>
              </p:txBody>
            </p:sp>
          </p:grpSp>
          <p:grpSp>
            <p:nvGrpSpPr>
              <p:cNvPr id="320" name="Grupo 319">
                <a:extLst>
                  <a:ext uri="{FF2B5EF4-FFF2-40B4-BE49-F238E27FC236}">
                    <a16:creationId xmlns:a16="http://schemas.microsoft.com/office/drawing/2014/main" id="{7102590A-4642-44FA-B9BC-C70997BCE3E2}"/>
                  </a:ext>
                </a:extLst>
              </p:cNvPr>
              <p:cNvGrpSpPr/>
              <p:nvPr/>
            </p:nvGrpSpPr>
            <p:grpSpPr>
              <a:xfrm>
                <a:off x="3827189" y="2541093"/>
                <a:ext cx="2282269" cy="665923"/>
                <a:chOff x="-989798" y="-924160"/>
                <a:chExt cx="2718306" cy="665923"/>
              </a:xfrm>
            </p:grpSpPr>
            <p:sp>
              <p:nvSpPr>
                <p:cNvPr id="321" name="Rectángulo 320">
                  <a:extLst>
                    <a:ext uri="{FF2B5EF4-FFF2-40B4-BE49-F238E27FC236}">
                      <a16:creationId xmlns:a16="http://schemas.microsoft.com/office/drawing/2014/main" id="{89C3BA35-827B-4E72-8589-0BE6F65E4F1C}"/>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22" name="CuadroTexto 321">
                  <a:extLst>
                    <a:ext uri="{FF2B5EF4-FFF2-40B4-BE49-F238E27FC236}">
                      <a16:creationId xmlns:a16="http://schemas.microsoft.com/office/drawing/2014/main" id="{D39D3273-32F1-4B66-8B38-FBF192231EA9}"/>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15</a:t>
                  </a:r>
                </a:p>
              </p:txBody>
            </p:sp>
          </p:grpSp>
        </p:grpSp>
      </p:grpSp>
      <p:sp>
        <p:nvSpPr>
          <p:cNvPr id="345" name="Rectángulo 344">
            <a:extLst>
              <a:ext uri="{FF2B5EF4-FFF2-40B4-BE49-F238E27FC236}">
                <a16:creationId xmlns:a16="http://schemas.microsoft.com/office/drawing/2014/main" id="{E8DCD53D-D7B1-444E-BFB4-7A4E730D5BF0}"/>
              </a:ext>
            </a:extLst>
          </p:cNvPr>
          <p:cNvSpPr/>
          <p:nvPr/>
        </p:nvSpPr>
        <p:spPr>
          <a:xfrm>
            <a:off x="3907931" y="2644111"/>
            <a:ext cx="8013055" cy="312650"/>
          </a:xfrm>
          <a:prstGeom prst="rect">
            <a:avLst/>
          </a:prstGeom>
        </p:spPr>
        <p:txBody>
          <a:bodyPr wrap="square">
            <a:spAutoFit/>
          </a:bodyPr>
          <a:lstStyle/>
          <a:p>
            <a:pPr algn="just">
              <a:lnSpc>
                <a:spcPct val="107000"/>
              </a:lnSpc>
              <a:spcAft>
                <a:spcPts val="800"/>
              </a:spcAft>
            </a:pPr>
            <a:r>
              <a:rPr lang="es-ES"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PROCEDIMIENTO DE SEGUIMIENTO Y CONTROL A REQUERIMIENTOS</a:t>
            </a:r>
            <a:endPar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46" name="Rectángulo 345">
            <a:extLst>
              <a:ext uri="{FF2B5EF4-FFF2-40B4-BE49-F238E27FC236}">
                <a16:creationId xmlns:a16="http://schemas.microsoft.com/office/drawing/2014/main" id="{46E9E2C3-7CE2-4E3C-9FBC-CEBD1F08A636}"/>
              </a:ext>
            </a:extLst>
          </p:cNvPr>
          <p:cNvSpPr/>
          <p:nvPr/>
        </p:nvSpPr>
        <p:spPr>
          <a:xfrm>
            <a:off x="3927895" y="4555603"/>
            <a:ext cx="8013055" cy="312650"/>
          </a:xfrm>
          <a:prstGeom prst="rect">
            <a:avLst/>
          </a:prstGeom>
        </p:spPr>
        <p:txBody>
          <a:bodyPr wrap="square">
            <a:spAutoFit/>
          </a:bodyPr>
          <a:lstStyle/>
          <a:p>
            <a:pPr algn="just">
              <a:lnSpc>
                <a:spcPct val="107000"/>
              </a:lnSpc>
              <a:spcAft>
                <a:spcPts val="800"/>
              </a:spcAft>
            </a:pPr>
            <a:r>
              <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PROCEDIMIENTO DE COMUNICACIÓN EXTERNA</a:t>
            </a:r>
          </a:p>
        </p:txBody>
      </p:sp>
      <p:sp>
        <p:nvSpPr>
          <p:cNvPr id="158" name="Rectángulo 157">
            <a:extLst>
              <a:ext uri="{FF2B5EF4-FFF2-40B4-BE49-F238E27FC236}">
                <a16:creationId xmlns:a16="http://schemas.microsoft.com/office/drawing/2014/main" id="{89378CFA-3D60-4E68-8350-203F334DC0D0}"/>
              </a:ext>
            </a:extLst>
          </p:cNvPr>
          <p:cNvSpPr/>
          <p:nvPr/>
        </p:nvSpPr>
        <p:spPr>
          <a:xfrm>
            <a:off x="3907930" y="3571650"/>
            <a:ext cx="8013055" cy="312650"/>
          </a:xfrm>
          <a:prstGeom prst="rect">
            <a:avLst/>
          </a:prstGeom>
        </p:spPr>
        <p:txBody>
          <a:bodyPr wrap="square">
            <a:spAutoFit/>
          </a:bodyPr>
          <a:lstStyle/>
          <a:p>
            <a:pPr algn="just">
              <a:lnSpc>
                <a:spcPct val="107000"/>
              </a:lnSpc>
              <a:spcAft>
                <a:spcPts val="800"/>
              </a:spcAft>
            </a:pPr>
            <a:r>
              <a:rPr lang="es-ES"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PROCEDIMIENTO DE COMUNICACIÓN INTERNA</a:t>
            </a:r>
            <a:endPar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grpSp>
        <p:nvGrpSpPr>
          <p:cNvPr id="160" name="Grupo 159">
            <a:extLst>
              <a:ext uri="{FF2B5EF4-FFF2-40B4-BE49-F238E27FC236}">
                <a16:creationId xmlns:a16="http://schemas.microsoft.com/office/drawing/2014/main" id="{A85B2A3C-F5C8-4928-B785-1361C1CBA31D}"/>
              </a:ext>
            </a:extLst>
          </p:cNvPr>
          <p:cNvGrpSpPr/>
          <p:nvPr/>
        </p:nvGrpSpPr>
        <p:grpSpPr>
          <a:xfrm>
            <a:off x="3932865" y="5563116"/>
            <a:ext cx="6167719" cy="713105"/>
            <a:chOff x="3856666" y="1832080"/>
            <a:chExt cx="5466495" cy="1386562"/>
          </a:xfrm>
        </p:grpSpPr>
        <p:grpSp>
          <p:nvGrpSpPr>
            <p:cNvPr id="161" name="Grupo 160">
              <a:extLst>
                <a:ext uri="{FF2B5EF4-FFF2-40B4-BE49-F238E27FC236}">
                  <a16:creationId xmlns:a16="http://schemas.microsoft.com/office/drawing/2014/main" id="{9C68C28A-CB20-4519-A347-9949F70BAF1F}"/>
                </a:ext>
              </a:extLst>
            </p:cNvPr>
            <p:cNvGrpSpPr/>
            <p:nvPr/>
          </p:nvGrpSpPr>
          <p:grpSpPr>
            <a:xfrm>
              <a:off x="3856666" y="1839224"/>
              <a:ext cx="1873458" cy="1379418"/>
              <a:chOff x="3827189" y="1846382"/>
              <a:chExt cx="2282269" cy="1360634"/>
            </a:xfrm>
          </p:grpSpPr>
          <p:grpSp>
            <p:nvGrpSpPr>
              <p:cNvPr id="183" name="Grupo 182">
                <a:extLst>
                  <a:ext uri="{FF2B5EF4-FFF2-40B4-BE49-F238E27FC236}">
                    <a16:creationId xmlns:a16="http://schemas.microsoft.com/office/drawing/2014/main" id="{1827DB9F-0A85-4B78-BE54-CF7A42018FB7}"/>
                  </a:ext>
                </a:extLst>
              </p:cNvPr>
              <p:cNvGrpSpPr/>
              <p:nvPr/>
            </p:nvGrpSpPr>
            <p:grpSpPr>
              <a:xfrm>
                <a:off x="3827189" y="1846382"/>
                <a:ext cx="2154511" cy="666210"/>
                <a:chOff x="-3743" y="69822"/>
                <a:chExt cx="2550071" cy="666210"/>
              </a:xfrm>
            </p:grpSpPr>
            <p:sp>
              <p:nvSpPr>
                <p:cNvPr id="187" name="Rectángulo 186">
                  <a:extLst>
                    <a:ext uri="{FF2B5EF4-FFF2-40B4-BE49-F238E27FC236}">
                      <a16:creationId xmlns:a16="http://schemas.microsoft.com/office/drawing/2014/main" id="{7D69671F-3743-492D-84E7-34FEC8FE7AA0}"/>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8" name="CuadroTexto 187">
                  <a:extLst>
                    <a:ext uri="{FF2B5EF4-FFF2-40B4-BE49-F238E27FC236}">
                      <a16:creationId xmlns:a16="http://schemas.microsoft.com/office/drawing/2014/main" id="{B7207CEB-C951-4978-BCE3-95B44127DF2C}"/>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400" dirty="0"/>
                    <a:t>Apoyo en derechos de petición de medios</a:t>
                  </a:r>
                  <a:endParaRPr lang="es-CO" sz="1400" kern="1200" dirty="0"/>
                </a:p>
              </p:txBody>
            </p:sp>
          </p:grpSp>
          <p:grpSp>
            <p:nvGrpSpPr>
              <p:cNvPr id="184" name="Grupo 183">
                <a:extLst>
                  <a:ext uri="{FF2B5EF4-FFF2-40B4-BE49-F238E27FC236}">
                    <a16:creationId xmlns:a16="http://schemas.microsoft.com/office/drawing/2014/main" id="{3DC2B247-81BD-415F-8A62-8392D80FE0CF}"/>
                  </a:ext>
                </a:extLst>
              </p:cNvPr>
              <p:cNvGrpSpPr/>
              <p:nvPr/>
            </p:nvGrpSpPr>
            <p:grpSpPr>
              <a:xfrm>
                <a:off x="3827189" y="2541093"/>
                <a:ext cx="2282269" cy="665923"/>
                <a:chOff x="-989798" y="-924160"/>
                <a:chExt cx="2718306" cy="665923"/>
              </a:xfrm>
            </p:grpSpPr>
            <p:sp>
              <p:nvSpPr>
                <p:cNvPr id="185" name="Rectángulo 184">
                  <a:extLst>
                    <a:ext uri="{FF2B5EF4-FFF2-40B4-BE49-F238E27FC236}">
                      <a16:creationId xmlns:a16="http://schemas.microsoft.com/office/drawing/2014/main" id="{15D8AC9E-92F8-44EF-B6E6-621F972223D4}"/>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86" name="CuadroTexto 185">
                  <a:extLst>
                    <a:ext uri="{FF2B5EF4-FFF2-40B4-BE49-F238E27FC236}">
                      <a16:creationId xmlns:a16="http://schemas.microsoft.com/office/drawing/2014/main" id="{272F232F-D68E-4D19-AA48-A4DA346B2B25}"/>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715</a:t>
                  </a:r>
                </a:p>
              </p:txBody>
            </p:sp>
          </p:grpSp>
        </p:grpSp>
        <p:grpSp>
          <p:nvGrpSpPr>
            <p:cNvPr id="162" name="Grupo 161">
              <a:extLst>
                <a:ext uri="{FF2B5EF4-FFF2-40B4-BE49-F238E27FC236}">
                  <a16:creationId xmlns:a16="http://schemas.microsoft.com/office/drawing/2014/main" id="{EF102B88-6F28-418B-8629-E5C7714D7237}"/>
                </a:ext>
              </a:extLst>
            </p:cNvPr>
            <p:cNvGrpSpPr/>
            <p:nvPr/>
          </p:nvGrpSpPr>
          <p:grpSpPr>
            <a:xfrm>
              <a:off x="5655387" y="1832080"/>
              <a:ext cx="1873458" cy="1379418"/>
              <a:chOff x="3827189" y="1846382"/>
              <a:chExt cx="2282269" cy="1360634"/>
            </a:xfrm>
          </p:grpSpPr>
          <p:grpSp>
            <p:nvGrpSpPr>
              <p:cNvPr id="177" name="Grupo 176">
                <a:extLst>
                  <a:ext uri="{FF2B5EF4-FFF2-40B4-BE49-F238E27FC236}">
                    <a16:creationId xmlns:a16="http://schemas.microsoft.com/office/drawing/2014/main" id="{CE5FA739-7EFC-4AEC-9046-D373FB1C8B28}"/>
                  </a:ext>
                </a:extLst>
              </p:cNvPr>
              <p:cNvGrpSpPr/>
              <p:nvPr/>
            </p:nvGrpSpPr>
            <p:grpSpPr>
              <a:xfrm>
                <a:off x="3827189" y="1846382"/>
                <a:ext cx="2154511" cy="666211"/>
                <a:chOff x="-3743" y="69822"/>
                <a:chExt cx="2550071" cy="666211"/>
              </a:xfrm>
            </p:grpSpPr>
            <p:sp>
              <p:nvSpPr>
                <p:cNvPr id="181" name="Rectángulo 180">
                  <a:extLst>
                    <a:ext uri="{FF2B5EF4-FFF2-40B4-BE49-F238E27FC236}">
                      <a16:creationId xmlns:a16="http://schemas.microsoft.com/office/drawing/2014/main" id="{3950B58C-5E90-4A73-93F0-82553BA55402}"/>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2" name="CuadroTexto 181">
                  <a:extLst>
                    <a:ext uri="{FF2B5EF4-FFF2-40B4-BE49-F238E27FC236}">
                      <a16:creationId xmlns:a16="http://schemas.microsoft.com/office/drawing/2014/main" id="{59052B60-EF98-4249-A0C4-461669896475}"/>
                    </a:ext>
                  </a:extLst>
                </p:cNvPr>
                <p:cNvSpPr txBox="1"/>
                <p:nvPr/>
              </p:nvSpPr>
              <p:spPr>
                <a:xfrm>
                  <a:off x="-3743" y="85958"/>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Gestión de redes sociales</a:t>
                  </a:r>
                  <a:endParaRPr lang="es-CO" sz="1400" kern="1200" dirty="0"/>
                </a:p>
              </p:txBody>
            </p:sp>
          </p:grpSp>
          <p:grpSp>
            <p:nvGrpSpPr>
              <p:cNvPr id="178" name="Grupo 177">
                <a:extLst>
                  <a:ext uri="{FF2B5EF4-FFF2-40B4-BE49-F238E27FC236}">
                    <a16:creationId xmlns:a16="http://schemas.microsoft.com/office/drawing/2014/main" id="{684657D1-6AA2-4E84-95E4-63DD11633F75}"/>
                  </a:ext>
                </a:extLst>
              </p:cNvPr>
              <p:cNvGrpSpPr/>
              <p:nvPr/>
            </p:nvGrpSpPr>
            <p:grpSpPr>
              <a:xfrm>
                <a:off x="3827189" y="2541093"/>
                <a:ext cx="2282269" cy="665923"/>
                <a:chOff x="-989798" y="-924160"/>
                <a:chExt cx="2718306" cy="665923"/>
              </a:xfrm>
            </p:grpSpPr>
            <p:sp>
              <p:nvSpPr>
                <p:cNvPr id="179" name="Rectángulo 178">
                  <a:extLst>
                    <a:ext uri="{FF2B5EF4-FFF2-40B4-BE49-F238E27FC236}">
                      <a16:creationId xmlns:a16="http://schemas.microsoft.com/office/drawing/2014/main" id="{4CE2F29C-C214-400F-938A-3F435F43F247}"/>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80" name="CuadroTexto 179">
                  <a:extLst>
                    <a:ext uri="{FF2B5EF4-FFF2-40B4-BE49-F238E27FC236}">
                      <a16:creationId xmlns:a16="http://schemas.microsoft.com/office/drawing/2014/main" id="{DA1B85AC-9B51-4560-9A26-87AFF2DA5D4B}"/>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defTabSz="622300">
                    <a:lnSpc>
                      <a:spcPct val="90000"/>
                    </a:lnSpc>
                    <a:spcBef>
                      <a:spcPct val="0"/>
                    </a:spcBef>
                    <a:spcAft>
                      <a:spcPct val="15000"/>
                    </a:spcAft>
                    <a:buChar char="•"/>
                  </a:pPr>
                  <a:r>
                    <a:rPr lang="es-CO" sz="800" dirty="0"/>
                    <a:t>545 nuevos usuarios y 302 publicaciones</a:t>
                  </a:r>
                  <a:endParaRPr lang="es-CO" sz="800" kern="1200" dirty="0"/>
                </a:p>
              </p:txBody>
            </p:sp>
          </p:grpSp>
        </p:grpSp>
        <p:grpSp>
          <p:nvGrpSpPr>
            <p:cNvPr id="163" name="Grupo 162">
              <a:extLst>
                <a:ext uri="{FF2B5EF4-FFF2-40B4-BE49-F238E27FC236}">
                  <a16:creationId xmlns:a16="http://schemas.microsoft.com/office/drawing/2014/main" id="{E7EC0484-BA4C-486A-BDB2-CF06505CED48}"/>
                </a:ext>
              </a:extLst>
            </p:cNvPr>
            <p:cNvGrpSpPr/>
            <p:nvPr/>
          </p:nvGrpSpPr>
          <p:grpSpPr>
            <a:xfrm>
              <a:off x="7449703" y="1835411"/>
              <a:ext cx="1873458" cy="1379418"/>
              <a:chOff x="3827189" y="1846382"/>
              <a:chExt cx="2282269" cy="1360634"/>
            </a:xfrm>
          </p:grpSpPr>
          <p:grpSp>
            <p:nvGrpSpPr>
              <p:cNvPr id="171" name="Grupo 170">
                <a:extLst>
                  <a:ext uri="{FF2B5EF4-FFF2-40B4-BE49-F238E27FC236}">
                    <a16:creationId xmlns:a16="http://schemas.microsoft.com/office/drawing/2014/main" id="{96351AC2-D365-46AD-988C-641BEE045347}"/>
                  </a:ext>
                </a:extLst>
              </p:cNvPr>
              <p:cNvGrpSpPr/>
              <p:nvPr/>
            </p:nvGrpSpPr>
            <p:grpSpPr>
              <a:xfrm>
                <a:off x="3827189" y="1846382"/>
                <a:ext cx="2154511" cy="666210"/>
                <a:chOff x="-3743" y="69822"/>
                <a:chExt cx="2550071" cy="666210"/>
              </a:xfrm>
            </p:grpSpPr>
            <p:sp>
              <p:nvSpPr>
                <p:cNvPr id="175" name="Rectángulo 174">
                  <a:extLst>
                    <a:ext uri="{FF2B5EF4-FFF2-40B4-BE49-F238E27FC236}">
                      <a16:creationId xmlns:a16="http://schemas.microsoft.com/office/drawing/2014/main" id="{7A09A6AF-0008-4F26-87F7-D27D6B6543CA}"/>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76" name="CuadroTexto 175">
                  <a:extLst>
                    <a:ext uri="{FF2B5EF4-FFF2-40B4-BE49-F238E27FC236}">
                      <a16:creationId xmlns:a16="http://schemas.microsoft.com/office/drawing/2014/main" id="{50DD835D-3CCB-442C-BE3D-AFBFCB1A4ADD}"/>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Conversatorios académicos</a:t>
                  </a:r>
                  <a:endParaRPr lang="es-CO" sz="1400" kern="1200" dirty="0"/>
                </a:p>
              </p:txBody>
            </p:sp>
          </p:grpSp>
          <p:grpSp>
            <p:nvGrpSpPr>
              <p:cNvPr id="172" name="Grupo 171">
                <a:extLst>
                  <a:ext uri="{FF2B5EF4-FFF2-40B4-BE49-F238E27FC236}">
                    <a16:creationId xmlns:a16="http://schemas.microsoft.com/office/drawing/2014/main" id="{69C322FE-8527-4DD0-9E12-AE140D2DE427}"/>
                  </a:ext>
                </a:extLst>
              </p:cNvPr>
              <p:cNvGrpSpPr/>
              <p:nvPr/>
            </p:nvGrpSpPr>
            <p:grpSpPr>
              <a:xfrm>
                <a:off x="3827189" y="2541093"/>
                <a:ext cx="2282269" cy="665923"/>
                <a:chOff x="-989798" y="-924160"/>
                <a:chExt cx="2718306" cy="665923"/>
              </a:xfrm>
            </p:grpSpPr>
            <p:sp>
              <p:nvSpPr>
                <p:cNvPr id="173" name="Rectángulo 172">
                  <a:extLst>
                    <a:ext uri="{FF2B5EF4-FFF2-40B4-BE49-F238E27FC236}">
                      <a16:creationId xmlns:a16="http://schemas.microsoft.com/office/drawing/2014/main" id="{8A40610D-1FAF-466F-927D-5F834982447B}"/>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74" name="CuadroTexto 173">
                  <a:extLst>
                    <a:ext uri="{FF2B5EF4-FFF2-40B4-BE49-F238E27FC236}">
                      <a16:creationId xmlns:a16="http://schemas.microsoft.com/office/drawing/2014/main" id="{6CB19200-5224-47C1-8EF7-A9A3B5089AE0}"/>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defTabSz="622300">
                    <a:lnSpc>
                      <a:spcPct val="90000"/>
                    </a:lnSpc>
                    <a:spcBef>
                      <a:spcPct val="0"/>
                    </a:spcBef>
                    <a:spcAft>
                      <a:spcPct val="15000"/>
                    </a:spcAft>
                    <a:buChar char="•"/>
                  </a:pPr>
                  <a:r>
                    <a:rPr lang="es-CO" sz="1200" dirty="0"/>
                    <a:t>2</a:t>
                  </a:r>
                  <a:endParaRPr lang="es-CO" sz="1200" kern="1200" dirty="0"/>
                </a:p>
              </p:txBody>
            </p:sp>
          </p:grpSp>
        </p:grpSp>
      </p:grpSp>
      <p:sp>
        <p:nvSpPr>
          <p:cNvPr id="134" name="Rectángulo 133">
            <a:extLst>
              <a:ext uri="{FF2B5EF4-FFF2-40B4-BE49-F238E27FC236}">
                <a16:creationId xmlns:a16="http://schemas.microsoft.com/office/drawing/2014/main" id="{2B866CEF-DE0B-4331-B6E4-AD44525ED60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35" name="CuadroTexto 134">
            <a:extLst>
              <a:ext uri="{FF2B5EF4-FFF2-40B4-BE49-F238E27FC236}">
                <a16:creationId xmlns:a16="http://schemas.microsoft.com/office/drawing/2014/main" id="{D57D7530-8DB4-4103-A76D-C38CF25563EE}"/>
              </a:ext>
            </a:extLst>
          </p:cNvPr>
          <p:cNvSpPr txBox="1"/>
          <p:nvPr/>
        </p:nvSpPr>
        <p:spPr>
          <a:xfrm>
            <a:off x="6178125" y="6550223"/>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238903769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0" name="Rectángulo 29">
            <a:extLst>
              <a:ext uri="{FF2B5EF4-FFF2-40B4-BE49-F238E27FC236}">
                <a16:creationId xmlns:a16="http://schemas.microsoft.com/office/drawing/2014/main" id="{D7A8E561-7F29-4B94-8524-3BF5AC0E8B2C}"/>
              </a:ext>
            </a:extLst>
          </p:cNvPr>
          <p:cNvSpPr/>
          <p:nvPr/>
        </p:nvSpPr>
        <p:spPr>
          <a:xfrm>
            <a:off x="3850811" y="1343211"/>
            <a:ext cx="7833189" cy="312650"/>
          </a:xfrm>
          <a:prstGeom prst="rect">
            <a:avLst/>
          </a:prstGeom>
        </p:spPr>
        <p:txBody>
          <a:bodyPr wrap="square">
            <a:spAutoFit/>
          </a:bodyPr>
          <a:lstStyle/>
          <a:p>
            <a:pPr algn="just">
              <a:lnSpc>
                <a:spcPct val="107000"/>
              </a:lnSpc>
              <a:spcAft>
                <a:spcPts val="800"/>
              </a:spcAft>
            </a:pPr>
            <a:r>
              <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PROCEDIMIENTO MANTENIMIENTO DE APLICACIONES</a:t>
            </a:r>
          </a:p>
        </p:txBody>
      </p:sp>
      <p:sp>
        <p:nvSpPr>
          <p:cNvPr id="13" name="Rectángulo 12">
            <a:extLst>
              <a:ext uri="{FF2B5EF4-FFF2-40B4-BE49-F238E27FC236}">
                <a16:creationId xmlns:a16="http://schemas.microsoft.com/office/drawing/2014/main" id="{527338F4-15BD-4A5D-8C40-492F228B7503}"/>
              </a:ext>
            </a:extLst>
          </p:cNvPr>
          <p:cNvSpPr/>
          <p:nvPr/>
        </p:nvSpPr>
        <p:spPr>
          <a:xfrm>
            <a:off x="2428954" y="607541"/>
            <a:ext cx="6278940" cy="461665"/>
          </a:xfrm>
          <a:prstGeom prst="rect">
            <a:avLst/>
          </a:prstGeom>
        </p:spPr>
        <p:txBody>
          <a:bodyPr wrap="square">
            <a:spAutoFit/>
          </a:bodyPr>
          <a:lstStyle/>
          <a:p>
            <a:r>
              <a:rPr lang="es-ES" sz="2400" b="1" dirty="0">
                <a:solidFill>
                  <a:srgbClr val="000A8B"/>
                </a:solidFill>
                <a:latin typeface="Arial Narrow" panose="020B0606020202030204" pitchFamily="34" charset="0"/>
              </a:rPr>
              <a:t> PROCESOS DURANTE LA CONTINGENCIA </a:t>
            </a:r>
          </a:p>
        </p:txBody>
      </p:sp>
      <p:sp>
        <p:nvSpPr>
          <p:cNvPr id="14" name="Rectángulo 13">
            <a:extLst>
              <a:ext uri="{FF2B5EF4-FFF2-40B4-BE49-F238E27FC236}">
                <a16:creationId xmlns:a16="http://schemas.microsoft.com/office/drawing/2014/main" id="{BF22FCB4-4BB8-4912-A086-7AAC3375ADCB}"/>
              </a:ext>
            </a:extLst>
          </p:cNvPr>
          <p:cNvSpPr/>
          <p:nvPr/>
        </p:nvSpPr>
        <p:spPr>
          <a:xfrm>
            <a:off x="-544629" y="3135453"/>
            <a:ext cx="5003117" cy="523220"/>
          </a:xfrm>
          <a:prstGeom prst="rect">
            <a:avLst/>
          </a:prstGeom>
        </p:spPr>
        <p:txBody>
          <a:bodyPr wrap="square">
            <a:spAutoFit/>
          </a:bodyPr>
          <a:lstStyle/>
          <a:p>
            <a:pPr algn="ctr"/>
            <a:r>
              <a:rPr lang="es-ES" b="1" dirty="0">
                <a:solidFill>
                  <a:srgbClr val="000A8B"/>
                </a:solidFill>
                <a:latin typeface="Arial Narrow" panose="020B0606020202030204" pitchFamily="34" charset="0"/>
              </a:rPr>
              <a:t>OFICINA GESTIÓN DE LA INFORMACIÓN  </a:t>
            </a:r>
            <a:r>
              <a:rPr lang="es-ES" sz="2800" b="1" dirty="0">
                <a:solidFill>
                  <a:srgbClr val="000A8B"/>
                </a:solidFill>
                <a:latin typeface="Arial Narrow" panose="020B0606020202030204" pitchFamily="34" charset="0"/>
              </a:rPr>
              <a:t> </a:t>
            </a:r>
          </a:p>
        </p:txBody>
      </p:sp>
      <p:grpSp>
        <p:nvGrpSpPr>
          <p:cNvPr id="5" name="Grupo 4">
            <a:extLst>
              <a:ext uri="{FF2B5EF4-FFF2-40B4-BE49-F238E27FC236}">
                <a16:creationId xmlns:a16="http://schemas.microsoft.com/office/drawing/2014/main" id="{71860BBB-19CA-4E61-9689-E7F2BED943AD}"/>
              </a:ext>
            </a:extLst>
          </p:cNvPr>
          <p:cNvGrpSpPr/>
          <p:nvPr/>
        </p:nvGrpSpPr>
        <p:grpSpPr>
          <a:xfrm>
            <a:off x="3932865" y="1597081"/>
            <a:ext cx="4143234" cy="713105"/>
            <a:chOff x="3856666" y="1832080"/>
            <a:chExt cx="3672179" cy="1386562"/>
          </a:xfrm>
        </p:grpSpPr>
        <p:grpSp>
          <p:nvGrpSpPr>
            <p:cNvPr id="4" name="Grupo 3">
              <a:extLst>
                <a:ext uri="{FF2B5EF4-FFF2-40B4-BE49-F238E27FC236}">
                  <a16:creationId xmlns:a16="http://schemas.microsoft.com/office/drawing/2014/main" id="{3C547FC5-0B14-48BB-9618-A020BDB32E04}"/>
                </a:ext>
              </a:extLst>
            </p:cNvPr>
            <p:cNvGrpSpPr/>
            <p:nvPr/>
          </p:nvGrpSpPr>
          <p:grpSpPr>
            <a:xfrm>
              <a:off x="3856666" y="1839224"/>
              <a:ext cx="1873458" cy="1379418"/>
              <a:chOff x="3827189" y="1846382"/>
              <a:chExt cx="2282269" cy="1360634"/>
            </a:xfrm>
          </p:grpSpPr>
          <p:grpSp>
            <p:nvGrpSpPr>
              <p:cNvPr id="20" name="Grupo 19">
                <a:extLst>
                  <a:ext uri="{FF2B5EF4-FFF2-40B4-BE49-F238E27FC236}">
                    <a16:creationId xmlns:a16="http://schemas.microsoft.com/office/drawing/2014/main" id="{6695AC26-2B84-4C43-BD26-54DCB57E58D9}"/>
                  </a:ext>
                </a:extLst>
              </p:cNvPr>
              <p:cNvGrpSpPr/>
              <p:nvPr/>
            </p:nvGrpSpPr>
            <p:grpSpPr>
              <a:xfrm>
                <a:off x="3827189" y="1846382"/>
                <a:ext cx="2154511" cy="666210"/>
                <a:chOff x="-3743" y="69822"/>
                <a:chExt cx="2550071" cy="666210"/>
              </a:xfrm>
            </p:grpSpPr>
            <p:sp>
              <p:nvSpPr>
                <p:cNvPr id="23" name="Rectángulo 22">
                  <a:extLst>
                    <a:ext uri="{FF2B5EF4-FFF2-40B4-BE49-F238E27FC236}">
                      <a16:creationId xmlns:a16="http://schemas.microsoft.com/office/drawing/2014/main" id="{821F29A2-0105-497C-BE16-6ABD8CB953A5}"/>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 name="CuadroTexto 24">
                  <a:extLst>
                    <a:ext uri="{FF2B5EF4-FFF2-40B4-BE49-F238E27FC236}">
                      <a16:creationId xmlns:a16="http://schemas.microsoft.com/office/drawing/2014/main" id="{F0C4B32C-4636-4B60-9908-F9621CDFCDFE}"/>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MX" sz="1400" dirty="0"/>
                    <a:t>Atención de problemas internos .Tiquetes</a:t>
                  </a:r>
                  <a:endParaRPr lang="es-CO" sz="1400" kern="1200" dirty="0"/>
                </a:p>
              </p:txBody>
            </p:sp>
          </p:grpSp>
          <p:grpSp>
            <p:nvGrpSpPr>
              <p:cNvPr id="26" name="Grupo 25">
                <a:extLst>
                  <a:ext uri="{FF2B5EF4-FFF2-40B4-BE49-F238E27FC236}">
                    <a16:creationId xmlns:a16="http://schemas.microsoft.com/office/drawing/2014/main" id="{385CC156-A4C1-4480-BEB8-AAC469786335}"/>
                  </a:ext>
                </a:extLst>
              </p:cNvPr>
              <p:cNvGrpSpPr/>
              <p:nvPr/>
            </p:nvGrpSpPr>
            <p:grpSpPr>
              <a:xfrm>
                <a:off x="3827189" y="2541093"/>
                <a:ext cx="2282269" cy="665923"/>
                <a:chOff x="-989798" y="-924160"/>
                <a:chExt cx="2718306" cy="665923"/>
              </a:xfrm>
            </p:grpSpPr>
            <p:sp>
              <p:nvSpPr>
                <p:cNvPr id="28" name="Rectángulo 27">
                  <a:extLst>
                    <a:ext uri="{FF2B5EF4-FFF2-40B4-BE49-F238E27FC236}">
                      <a16:creationId xmlns:a16="http://schemas.microsoft.com/office/drawing/2014/main" id="{D9B4FD98-818A-4041-A574-4A8B468F6402}"/>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9" name="CuadroTexto 28">
                  <a:extLst>
                    <a:ext uri="{FF2B5EF4-FFF2-40B4-BE49-F238E27FC236}">
                      <a16:creationId xmlns:a16="http://schemas.microsoft.com/office/drawing/2014/main" id="{76526F86-C7D7-4C02-B4CE-A004ABE51ECA}"/>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87</a:t>
                  </a:r>
                </a:p>
              </p:txBody>
            </p:sp>
          </p:grpSp>
        </p:grpSp>
        <p:grpSp>
          <p:nvGrpSpPr>
            <p:cNvPr id="45" name="Grupo 44">
              <a:extLst>
                <a:ext uri="{FF2B5EF4-FFF2-40B4-BE49-F238E27FC236}">
                  <a16:creationId xmlns:a16="http://schemas.microsoft.com/office/drawing/2014/main" id="{546491D3-3F56-4A75-AA19-5C3B59703061}"/>
                </a:ext>
              </a:extLst>
            </p:cNvPr>
            <p:cNvGrpSpPr/>
            <p:nvPr/>
          </p:nvGrpSpPr>
          <p:grpSpPr>
            <a:xfrm>
              <a:off x="5655387" y="1832080"/>
              <a:ext cx="1873458" cy="1379418"/>
              <a:chOff x="3827189" y="1846382"/>
              <a:chExt cx="2282269" cy="1360634"/>
            </a:xfrm>
          </p:grpSpPr>
          <p:grpSp>
            <p:nvGrpSpPr>
              <p:cNvPr id="46" name="Grupo 45">
                <a:extLst>
                  <a:ext uri="{FF2B5EF4-FFF2-40B4-BE49-F238E27FC236}">
                    <a16:creationId xmlns:a16="http://schemas.microsoft.com/office/drawing/2014/main" id="{DC3F2281-56CB-45A9-A1F8-FF882BD1B0DB}"/>
                  </a:ext>
                </a:extLst>
              </p:cNvPr>
              <p:cNvGrpSpPr/>
              <p:nvPr/>
            </p:nvGrpSpPr>
            <p:grpSpPr>
              <a:xfrm>
                <a:off x="3827189" y="1846382"/>
                <a:ext cx="2154511" cy="666210"/>
                <a:chOff x="-3743" y="69822"/>
                <a:chExt cx="2550071" cy="666210"/>
              </a:xfrm>
            </p:grpSpPr>
            <p:sp>
              <p:nvSpPr>
                <p:cNvPr id="52" name="Rectángulo 51">
                  <a:extLst>
                    <a:ext uri="{FF2B5EF4-FFF2-40B4-BE49-F238E27FC236}">
                      <a16:creationId xmlns:a16="http://schemas.microsoft.com/office/drawing/2014/main" id="{636EE2A1-FF4C-4ED7-82D5-24E427F94138}"/>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3" name="CuadroTexto 52">
                  <a:extLst>
                    <a:ext uri="{FF2B5EF4-FFF2-40B4-BE49-F238E27FC236}">
                      <a16:creationId xmlns:a16="http://schemas.microsoft.com/office/drawing/2014/main" id="{BF6EEB16-18E0-42DF-8D44-4F6C875E2047}"/>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Atención con contratistas. Tiquetes</a:t>
                  </a:r>
                  <a:endParaRPr lang="es-CO" sz="1400" kern="1200" dirty="0"/>
                </a:p>
              </p:txBody>
            </p:sp>
          </p:grpSp>
          <p:grpSp>
            <p:nvGrpSpPr>
              <p:cNvPr id="48" name="Grupo 47">
                <a:extLst>
                  <a:ext uri="{FF2B5EF4-FFF2-40B4-BE49-F238E27FC236}">
                    <a16:creationId xmlns:a16="http://schemas.microsoft.com/office/drawing/2014/main" id="{2A339A4D-719D-4517-B86C-D4C453F81FFF}"/>
                  </a:ext>
                </a:extLst>
              </p:cNvPr>
              <p:cNvGrpSpPr/>
              <p:nvPr/>
            </p:nvGrpSpPr>
            <p:grpSpPr>
              <a:xfrm>
                <a:off x="3827189" y="2541093"/>
                <a:ext cx="2282269" cy="665923"/>
                <a:chOff x="-989798" y="-924160"/>
                <a:chExt cx="2718306" cy="665923"/>
              </a:xfrm>
            </p:grpSpPr>
            <p:sp>
              <p:nvSpPr>
                <p:cNvPr id="50" name="Rectángulo 49">
                  <a:extLst>
                    <a:ext uri="{FF2B5EF4-FFF2-40B4-BE49-F238E27FC236}">
                      <a16:creationId xmlns:a16="http://schemas.microsoft.com/office/drawing/2014/main" id="{4C7CDF60-4C0F-4EAA-A872-11047484FB5A}"/>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51" name="CuadroTexto 50">
                  <a:extLst>
                    <a:ext uri="{FF2B5EF4-FFF2-40B4-BE49-F238E27FC236}">
                      <a16:creationId xmlns:a16="http://schemas.microsoft.com/office/drawing/2014/main" id="{3E6BF8B3-8631-4AAC-BF77-FB00AC803AF7}"/>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95</a:t>
                  </a:r>
                </a:p>
              </p:txBody>
            </p:sp>
          </p:grpSp>
        </p:grpSp>
      </p:grpSp>
      <p:grpSp>
        <p:nvGrpSpPr>
          <p:cNvPr id="227" name="Grupo 226">
            <a:extLst>
              <a:ext uri="{FF2B5EF4-FFF2-40B4-BE49-F238E27FC236}">
                <a16:creationId xmlns:a16="http://schemas.microsoft.com/office/drawing/2014/main" id="{B42F9AAC-1DD9-4CBC-8706-FBB392FC226D}"/>
              </a:ext>
            </a:extLst>
          </p:cNvPr>
          <p:cNvGrpSpPr/>
          <p:nvPr/>
        </p:nvGrpSpPr>
        <p:grpSpPr>
          <a:xfrm>
            <a:off x="3932865" y="2575575"/>
            <a:ext cx="8197175" cy="713105"/>
            <a:chOff x="3856666" y="1832080"/>
            <a:chExt cx="7265216" cy="1386562"/>
          </a:xfrm>
        </p:grpSpPr>
        <p:grpSp>
          <p:nvGrpSpPr>
            <p:cNvPr id="228" name="Grupo 227">
              <a:extLst>
                <a:ext uri="{FF2B5EF4-FFF2-40B4-BE49-F238E27FC236}">
                  <a16:creationId xmlns:a16="http://schemas.microsoft.com/office/drawing/2014/main" id="{51B3F738-67EA-4E02-B5A1-39475E54A4F0}"/>
                </a:ext>
              </a:extLst>
            </p:cNvPr>
            <p:cNvGrpSpPr/>
            <p:nvPr/>
          </p:nvGrpSpPr>
          <p:grpSpPr>
            <a:xfrm>
              <a:off x="3856666" y="1839224"/>
              <a:ext cx="1873458" cy="1379418"/>
              <a:chOff x="3827189" y="1846382"/>
              <a:chExt cx="2282269" cy="1360634"/>
            </a:xfrm>
          </p:grpSpPr>
          <p:grpSp>
            <p:nvGrpSpPr>
              <p:cNvPr id="250" name="Grupo 249">
                <a:extLst>
                  <a:ext uri="{FF2B5EF4-FFF2-40B4-BE49-F238E27FC236}">
                    <a16:creationId xmlns:a16="http://schemas.microsoft.com/office/drawing/2014/main" id="{10FC0E15-CA16-4221-9A57-5507D821744D}"/>
                  </a:ext>
                </a:extLst>
              </p:cNvPr>
              <p:cNvGrpSpPr/>
              <p:nvPr/>
            </p:nvGrpSpPr>
            <p:grpSpPr>
              <a:xfrm>
                <a:off x="3827189" y="1846382"/>
                <a:ext cx="2154511" cy="666210"/>
                <a:chOff x="-3743" y="69822"/>
                <a:chExt cx="2550071" cy="666210"/>
              </a:xfrm>
            </p:grpSpPr>
            <p:sp>
              <p:nvSpPr>
                <p:cNvPr id="254" name="Rectángulo 253">
                  <a:extLst>
                    <a:ext uri="{FF2B5EF4-FFF2-40B4-BE49-F238E27FC236}">
                      <a16:creationId xmlns:a16="http://schemas.microsoft.com/office/drawing/2014/main" id="{BC6804F0-1B04-4E7C-BAF2-7DC8B14996E9}"/>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5" name="CuadroTexto 254">
                  <a:extLst>
                    <a:ext uri="{FF2B5EF4-FFF2-40B4-BE49-F238E27FC236}">
                      <a16:creationId xmlns:a16="http://schemas.microsoft.com/office/drawing/2014/main" id="{4EDC8D96-2D20-4486-A3AA-A193723B63AD}"/>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MX" sz="1400" dirty="0"/>
                    <a:t>Primer sprint. Puntos de esfuerzo construidos</a:t>
                  </a:r>
                  <a:endParaRPr lang="es-CO" sz="1400" kern="1200" dirty="0"/>
                </a:p>
              </p:txBody>
            </p:sp>
          </p:grpSp>
          <p:grpSp>
            <p:nvGrpSpPr>
              <p:cNvPr id="251" name="Grupo 250">
                <a:extLst>
                  <a:ext uri="{FF2B5EF4-FFF2-40B4-BE49-F238E27FC236}">
                    <a16:creationId xmlns:a16="http://schemas.microsoft.com/office/drawing/2014/main" id="{D4239408-107F-4E52-A530-C477448E834D}"/>
                  </a:ext>
                </a:extLst>
              </p:cNvPr>
              <p:cNvGrpSpPr/>
              <p:nvPr/>
            </p:nvGrpSpPr>
            <p:grpSpPr>
              <a:xfrm>
                <a:off x="3827189" y="2541093"/>
                <a:ext cx="2282269" cy="665923"/>
                <a:chOff x="-989798" y="-924160"/>
                <a:chExt cx="2718306" cy="665923"/>
              </a:xfrm>
            </p:grpSpPr>
            <p:sp>
              <p:nvSpPr>
                <p:cNvPr id="252" name="Rectángulo 251">
                  <a:extLst>
                    <a:ext uri="{FF2B5EF4-FFF2-40B4-BE49-F238E27FC236}">
                      <a16:creationId xmlns:a16="http://schemas.microsoft.com/office/drawing/2014/main" id="{5317DF47-51B8-4150-9B3D-F52102CAA877}"/>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53" name="CuadroTexto 252">
                  <a:extLst>
                    <a:ext uri="{FF2B5EF4-FFF2-40B4-BE49-F238E27FC236}">
                      <a16:creationId xmlns:a16="http://schemas.microsoft.com/office/drawing/2014/main" id="{454FA2B6-48A1-4DB4-B6CE-2EBAC37A6914}"/>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14</a:t>
                  </a:r>
                </a:p>
              </p:txBody>
            </p:sp>
          </p:grpSp>
        </p:grpSp>
        <p:grpSp>
          <p:nvGrpSpPr>
            <p:cNvPr id="229" name="Grupo 228">
              <a:extLst>
                <a:ext uri="{FF2B5EF4-FFF2-40B4-BE49-F238E27FC236}">
                  <a16:creationId xmlns:a16="http://schemas.microsoft.com/office/drawing/2014/main" id="{70051683-8AAE-4EFC-ABD3-8A26375F8CF1}"/>
                </a:ext>
              </a:extLst>
            </p:cNvPr>
            <p:cNvGrpSpPr/>
            <p:nvPr/>
          </p:nvGrpSpPr>
          <p:grpSpPr>
            <a:xfrm>
              <a:off x="5655387" y="1832080"/>
              <a:ext cx="1873458" cy="1379416"/>
              <a:chOff x="3827189" y="1846382"/>
              <a:chExt cx="2282269" cy="1360632"/>
            </a:xfrm>
          </p:grpSpPr>
          <p:grpSp>
            <p:nvGrpSpPr>
              <p:cNvPr id="244" name="Grupo 243">
                <a:extLst>
                  <a:ext uri="{FF2B5EF4-FFF2-40B4-BE49-F238E27FC236}">
                    <a16:creationId xmlns:a16="http://schemas.microsoft.com/office/drawing/2014/main" id="{27B85CB3-1CBD-4C80-A7C4-1143C1AD3F90}"/>
                  </a:ext>
                </a:extLst>
              </p:cNvPr>
              <p:cNvGrpSpPr/>
              <p:nvPr/>
            </p:nvGrpSpPr>
            <p:grpSpPr>
              <a:xfrm>
                <a:off x="3827189" y="1846382"/>
                <a:ext cx="2154511" cy="666210"/>
                <a:chOff x="-3743" y="69822"/>
                <a:chExt cx="2550071" cy="666210"/>
              </a:xfrm>
            </p:grpSpPr>
            <p:sp>
              <p:nvSpPr>
                <p:cNvPr id="248" name="Rectángulo 247">
                  <a:extLst>
                    <a:ext uri="{FF2B5EF4-FFF2-40B4-BE49-F238E27FC236}">
                      <a16:creationId xmlns:a16="http://schemas.microsoft.com/office/drawing/2014/main" id="{F54FF3CF-08FA-4662-96ED-DB05088E9BA9}"/>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9" name="CuadroTexto 248">
                  <a:extLst>
                    <a:ext uri="{FF2B5EF4-FFF2-40B4-BE49-F238E27FC236}">
                      <a16:creationId xmlns:a16="http://schemas.microsoft.com/office/drawing/2014/main" id="{AB8B46B2-753B-47C1-B48D-E8CF9F70107F}"/>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MX" sz="1400" dirty="0"/>
                    <a:t>Módulo de visitas con 2 accesos</a:t>
                  </a:r>
                  <a:endParaRPr lang="es-CO" sz="1400" kern="1200" dirty="0"/>
                </a:p>
              </p:txBody>
            </p:sp>
          </p:grpSp>
          <p:grpSp>
            <p:nvGrpSpPr>
              <p:cNvPr id="245" name="Grupo 244">
                <a:extLst>
                  <a:ext uri="{FF2B5EF4-FFF2-40B4-BE49-F238E27FC236}">
                    <a16:creationId xmlns:a16="http://schemas.microsoft.com/office/drawing/2014/main" id="{3DE18C23-6CC6-4EE8-8D80-04F52D3299DB}"/>
                  </a:ext>
                </a:extLst>
              </p:cNvPr>
              <p:cNvGrpSpPr/>
              <p:nvPr/>
            </p:nvGrpSpPr>
            <p:grpSpPr>
              <a:xfrm>
                <a:off x="3827189" y="2541093"/>
                <a:ext cx="2282269" cy="665921"/>
                <a:chOff x="-989798" y="-924160"/>
                <a:chExt cx="2718306" cy="665921"/>
              </a:xfrm>
            </p:grpSpPr>
            <p:sp>
              <p:nvSpPr>
                <p:cNvPr id="246" name="Rectángulo 245">
                  <a:extLst>
                    <a:ext uri="{FF2B5EF4-FFF2-40B4-BE49-F238E27FC236}">
                      <a16:creationId xmlns:a16="http://schemas.microsoft.com/office/drawing/2014/main" id="{09997A8D-990A-4918-BAAA-2C9C077BDDB5}"/>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47" name="CuadroTexto 246">
                  <a:extLst>
                    <a:ext uri="{FF2B5EF4-FFF2-40B4-BE49-F238E27FC236}">
                      <a16:creationId xmlns:a16="http://schemas.microsoft.com/office/drawing/2014/main" id="{B2391421-2A59-4222-B1FE-A157C15B8127}"/>
                    </a:ext>
                  </a:extLst>
                </p:cNvPr>
                <p:cNvSpPr txBox="1"/>
                <p:nvPr/>
              </p:nvSpPr>
              <p:spPr>
                <a:xfrm>
                  <a:off x="-831240" y="-843237"/>
                  <a:ext cx="2559748" cy="584998"/>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1</a:t>
                  </a:r>
                </a:p>
              </p:txBody>
            </p:sp>
          </p:grpSp>
        </p:grpSp>
        <p:grpSp>
          <p:nvGrpSpPr>
            <p:cNvPr id="230" name="Grupo 229">
              <a:extLst>
                <a:ext uri="{FF2B5EF4-FFF2-40B4-BE49-F238E27FC236}">
                  <a16:creationId xmlns:a16="http://schemas.microsoft.com/office/drawing/2014/main" id="{2CB7B82F-3CE0-4661-8908-26FBAE834A84}"/>
                </a:ext>
              </a:extLst>
            </p:cNvPr>
            <p:cNvGrpSpPr/>
            <p:nvPr/>
          </p:nvGrpSpPr>
          <p:grpSpPr>
            <a:xfrm>
              <a:off x="7449703" y="1835411"/>
              <a:ext cx="1873458" cy="1379418"/>
              <a:chOff x="3827189" y="1846382"/>
              <a:chExt cx="2282269" cy="1360634"/>
            </a:xfrm>
          </p:grpSpPr>
          <p:grpSp>
            <p:nvGrpSpPr>
              <p:cNvPr id="238" name="Grupo 237">
                <a:extLst>
                  <a:ext uri="{FF2B5EF4-FFF2-40B4-BE49-F238E27FC236}">
                    <a16:creationId xmlns:a16="http://schemas.microsoft.com/office/drawing/2014/main" id="{348EA3DB-3CDC-4F26-B6DC-2C1205215694}"/>
                  </a:ext>
                </a:extLst>
              </p:cNvPr>
              <p:cNvGrpSpPr/>
              <p:nvPr/>
            </p:nvGrpSpPr>
            <p:grpSpPr>
              <a:xfrm>
                <a:off x="3827189" y="1846382"/>
                <a:ext cx="2154511" cy="666210"/>
                <a:chOff x="-3743" y="69822"/>
                <a:chExt cx="2550071" cy="666210"/>
              </a:xfrm>
            </p:grpSpPr>
            <p:sp>
              <p:nvSpPr>
                <p:cNvPr id="242" name="Rectángulo 241">
                  <a:extLst>
                    <a:ext uri="{FF2B5EF4-FFF2-40B4-BE49-F238E27FC236}">
                      <a16:creationId xmlns:a16="http://schemas.microsoft.com/office/drawing/2014/main" id="{D7D9B94B-7A29-4C28-8B22-7A6A2DC41F95}"/>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3" name="CuadroTexto 242">
                  <a:extLst>
                    <a:ext uri="{FF2B5EF4-FFF2-40B4-BE49-F238E27FC236}">
                      <a16:creationId xmlns:a16="http://schemas.microsoft.com/office/drawing/2014/main" id="{DD2A875A-9340-445A-97C2-DCE30CE65D07}"/>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MX" sz="1400" dirty="0"/>
                    <a:t>Alistamiento jurídico parte 2 para pruebas</a:t>
                  </a:r>
                  <a:endParaRPr lang="es-CO" sz="1400" kern="1200" dirty="0"/>
                </a:p>
              </p:txBody>
            </p:sp>
          </p:grpSp>
          <p:grpSp>
            <p:nvGrpSpPr>
              <p:cNvPr id="239" name="Grupo 238">
                <a:extLst>
                  <a:ext uri="{FF2B5EF4-FFF2-40B4-BE49-F238E27FC236}">
                    <a16:creationId xmlns:a16="http://schemas.microsoft.com/office/drawing/2014/main" id="{D337CFB0-1423-4346-9EAB-812E86448B8A}"/>
                  </a:ext>
                </a:extLst>
              </p:cNvPr>
              <p:cNvGrpSpPr/>
              <p:nvPr/>
            </p:nvGrpSpPr>
            <p:grpSpPr>
              <a:xfrm>
                <a:off x="3827189" y="2541093"/>
                <a:ext cx="2282269" cy="665923"/>
                <a:chOff x="-989798" y="-924160"/>
                <a:chExt cx="2718306" cy="665923"/>
              </a:xfrm>
            </p:grpSpPr>
            <p:sp>
              <p:nvSpPr>
                <p:cNvPr id="240" name="Rectángulo 239">
                  <a:extLst>
                    <a:ext uri="{FF2B5EF4-FFF2-40B4-BE49-F238E27FC236}">
                      <a16:creationId xmlns:a16="http://schemas.microsoft.com/office/drawing/2014/main" id="{101EA7A3-1E93-4F9D-BD81-F8C24F7B27EF}"/>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41" name="CuadroTexto 240">
                  <a:extLst>
                    <a:ext uri="{FF2B5EF4-FFF2-40B4-BE49-F238E27FC236}">
                      <a16:creationId xmlns:a16="http://schemas.microsoft.com/office/drawing/2014/main" id="{60791889-C1F6-453E-A68F-ED495E74BAD9}"/>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1</a:t>
                  </a:r>
                </a:p>
              </p:txBody>
            </p:sp>
          </p:grpSp>
        </p:grpSp>
        <p:grpSp>
          <p:nvGrpSpPr>
            <p:cNvPr id="231" name="Grupo 230">
              <a:extLst>
                <a:ext uri="{FF2B5EF4-FFF2-40B4-BE49-F238E27FC236}">
                  <a16:creationId xmlns:a16="http://schemas.microsoft.com/office/drawing/2014/main" id="{1C449A0D-0E7B-4C1F-A50B-E1C05BD1A6AC}"/>
                </a:ext>
              </a:extLst>
            </p:cNvPr>
            <p:cNvGrpSpPr/>
            <p:nvPr/>
          </p:nvGrpSpPr>
          <p:grpSpPr>
            <a:xfrm>
              <a:off x="9248424" y="1837775"/>
              <a:ext cx="1873458" cy="1379418"/>
              <a:chOff x="3827189" y="1846382"/>
              <a:chExt cx="2282269" cy="1360634"/>
            </a:xfrm>
          </p:grpSpPr>
          <p:grpSp>
            <p:nvGrpSpPr>
              <p:cNvPr id="232" name="Grupo 231">
                <a:extLst>
                  <a:ext uri="{FF2B5EF4-FFF2-40B4-BE49-F238E27FC236}">
                    <a16:creationId xmlns:a16="http://schemas.microsoft.com/office/drawing/2014/main" id="{8AD3C489-6AF5-4B3B-A0D1-1E697E1690CD}"/>
                  </a:ext>
                </a:extLst>
              </p:cNvPr>
              <p:cNvGrpSpPr/>
              <p:nvPr/>
            </p:nvGrpSpPr>
            <p:grpSpPr>
              <a:xfrm>
                <a:off x="3827189" y="1846382"/>
                <a:ext cx="2154511" cy="666210"/>
                <a:chOff x="-3743" y="69822"/>
                <a:chExt cx="2550071" cy="666210"/>
              </a:xfrm>
            </p:grpSpPr>
            <p:sp>
              <p:nvSpPr>
                <p:cNvPr id="236" name="Rectángulo 235">
                  <a:extLst>
                    <a:ext uri="{FF2B5EF4-FFF2-40B4-BE49-F238E27FC236}">
                      <a16:creationId xmlns:a16="http://schemas.microsoft.com/office/drawing/2014/main" id="{C8570B4D-1CCA-4E73-B3A9-3114F9E1D6E1}"/>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37" name="CuadroTexto 236">
                  <a:extLst>
                    <a:ext uri="{FF2B5EF4-FFF2-40B4-BE49-F238E27FC236}">
                      <a16:creationId xmlns:a16="http://schemas.microsoft.com/office/drawing/2014/main" id="{E38ABC42-9B03-42D9-95A7-01B16438E915}"/>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Integraciones con el ESB</a:t>
                  </a:r>
                  <a:endParaRPr lang="es-CO" sz="1400" kern="1200" dirty="0"/>
                </a:p>
              </p:txBody>
            </p:sp>
          </p:grpSp>
          <p:grpSp>
            <p:nvGrpSpPr>
              <p:cNvPr id="233" name="Grupo 232">
                <a:extLst>
                  <a:ext uri="{FF2B5EF4-FFF2-40B4-BE49-F238E27FC236}">
                    <a16:creationId xmlns:a16="http://schemas.microsoft.com/office/drawing/2014/main" id="{A8A1B35F-6109-46F0-99FD-DFA0A938394B}"/>
                  </a:ext>
                </a:extLst>
              </p:cNvPr>
              <p:cNvGrpSpPr/>
              <p:nvPr/>
            </p:nvGrpSpPr>
            <p:grpSpPr>
              <a:xfrm>
                <a:off x="3827189" y="2541093"/>
                <a:ext cx="2282269" cy="665923"/>
                <a:chOff x="-989798" y="-924160"/>
                <a:chExt cx="2718306" cy="665923"/>
              </a:xfrm>
            </p:grpSpPr>
            <p:sp>
              <p:nvSpPr>
                <p:cNvPr id="234" name="Rectángulo 233">
                  <a:extLst>
                    <a:ext uri="{FF2B5EF4-FFF2-40B4-BE49-F238E27FC236}">
                      <a16:creationId xmlns:a16="http://schemas.microsoft.com/office/drawing/2014/main" id="{E7132846-5083-475B-895B-687443C862A1}"/>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35" name="CuadroTexto 234">
                  <a:extLst>
                    <a:ext uri="{FF2B5EF4-FFF2-40B4-BE49-F238E27FC236}">
                      <a16:creationId xmlns:a16="http://schemas.microsoft.com/office/drawing/2014/main" id="{1679A867-4EA5-4533-8FDB-9B709F63D366}"/>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5</a:t>
                  </a:r>
                </a:p>
              </p:txBody>
            </p:sp>
          </p:grpSp>
        </p:grpSp>
      </p:grpSp>
      <p:grpSp>
        <p:nvGrpSpPr>
          <p:cNvPr id="256" name="Grupo 255">
            <a:extLst>
              <a:ext uri="{FF2B5EF4-FFF2-40B4-BE49-F238E27FC236}">
                <a16:creationId xmlns:a16="http://schemas.microsoft.com/office/drawing/2014/main" id="{546AAB27-4133-45E0-BEE5-489D268D128A}"/>
              </a:ext>
            </a:extLst>
          </p:cNvPr>
          <p:cNvGrpSpPr/>
          <p:nvPr/>
        </p:nvGrpSpPr>
        <p:grpSpPr>
          <a:xfrm>
            <a:off x="3932865" y="3516236"/>
            <a:ext cx="4143234" cy="713105"/>
            <a:chOff x="3856666" y="1832080"/>
            <a:chExt cx="3672179" cy="1386562"/>
          </a:xfrm>
        </p:grpSpPr>
        <p:grpSp>
          <p:nvGrpSpPr>
            <p:cNvPr id="257" name="Grupo 256">
              <a:extLst>
                <a:ext uri="{FF2B5EF4-FFF2-40B4-BE49-F238E27FC236}">
                  <a16:creationId xmlns:a16="http://schemas.microsoft.com/office/drawing/2014/main" id="{01DCB153-3FC6-4FE5-AB05-A1FA79702E69}"/>
                </a:ext>
              </a:extLst>
            </p:cNvPr>
            <p:cNvGrpSpPr/>
            <p:nvPr/>
          </p:nvGrpSpPr>
          <p:grpSpPr>
            <a:xfrm>
              <a:off x="3856666" y="1839224"/>
              <a:ext cx="1873458" cy="1379418"/>
              <a:chOff x="3827189" y="1846382"/>
              <a:chExt cx="2282269" cy="1360634"/>
            </a:xfrm>
          </p:grpSpPr>
          <p:grpSp>
            <p:nvGrpSpPr>
              <p:cNvPr id="279" name="Grupo 278">
                <a:extLst>
                  <a:ext uri="{FF2B5EF4-FFF2-40B4-BE49-F238E27FC236}">
                    <a16:creationId xmlns:a16="http://schemas.microsoft.com/office/drawing/2014/main" id="{CE2D514B-F908-467F-877C-B211B7A01938}"/>
                  </a:ext>
                </a:extLst>
              </p:cNvPr>
              <p:cNvGrpSpPr/>
              <p:nvPr/>
            </p:nvGrpSpPr>
            <p:grpSpPr>
              <a:xfrm>
                <a:off x="3827189" y="1846382"/>
                <a:ext cx="2154511" cy="666210"/>
                <a:chOff x="-3743" y="69822"/>
                <a:chExt cx="2550071" cy="666210"/>
              </a:xfrm>
            </p:grpSpPr>
            <p:sp>
              <p:nvSpPr>
                <p:cNvPr id="283" name="Rectángulo 282">
                  <a:extLst>
                    <a:ext uri="{FF2B5EF4-FFF2-40B4-BE49-F238E27FC236}">
                      <a16:creationId xmlns:a16="http://schemas.microsoft.com/office/drawing/2014/main" id="{5CA14727-EA6B-4296-9614-F1EDC359B299}"/>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84" name="CuadroTexto 283">
                  <a:extLst>
                    <a:ext uri="{FF2B5EF4-FFF2-40B4-BE49-F238E27FC236}">
                      <a16:creationId xmlns:a16="http://schemas.microsoft.com/office/drawing/2014/main" id="{B18BEBB3-AE7A-4F6B-8348-4F6C69664689}"/>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CO" sz="1400" kern="1200" dirty="0"/>
                    <a:t>Contratos</a:t>
                  </a:r>
                </a:p>
              </p:txBody>
            </p:sp>
          </p:grpSp>
          <p:grpSp>
            <p:nvGrpSpPr>
              <p:cNvPr id="280" name="Grupo 279">
                <a:extLst>
                  <a:ext uri="{FF2B5EF4-FFF2-40B4-BE49-F238E27FC236}">
                    <a16:creationId xmlns:a16="http://schemas.microsoft.com/office/drawing/2014/main" id="{AC774A11-7722-4662-99BB-B4832C608669}"/>
                  </a:ext>
                </a:extLst>
              </p:cNvPr>
              <p:cNvGrpSpPr/>
              <p:nvPr/>
            </p:nvGrpSpPr>
            <p:grpSpPr>
              <a:xfrm>
                <a:off x="3827189" y="2541093"/>
                <a:ext cx="2282269" cy="665923"/>
                <a:chOff x="-989798" y="-924160"/>
                <a:chExt cx="2718306" cy="665923"/>
              </a:xfrm>
            </p:grpSpPr>
            <p:sp>
              <p:nvSpPr>
                <p:cNvPr id="281" name="Rectángulo 280">
                  <a:extLst>
                    <a:ext uri="{FF2B5EF4-FFF2-40B4-BE49-F238E27FC236}">
                      <a16:creationId xmlns:a16="http://schemas.microsoft.com/office/drawing/2014/main" id="{84A17709-79C1-4777-9AE4-6B3E3A57A47C}"/>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82" name="CuadroTexto 281">
                  <a:extLst>
                    <a:ext uri="{FF2B5EF4-FFF2-40B4-BE49-F238E27FC236}">
                      <a16:creationId xmlns:a16="http://schemas.microsoft.com/office/drawing/2014/main" id="{C97F1B44-027B-446E-BFA8-0372020B61BC}"/>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4</a:t>
                  </a:r>
                </a:p>
              </p:txBody>
            </p:sp>
          </p:grpSp>
        </p:grpSp>
        <p:grpSp>
          <p:nvGrpSpPr>
            <p:cNvPr id="258" name="Grupo 257">
              <a:extLst>
                <a:ext uri="{FF2B5EF4-FFF2-40B4-BE49-F238E27FC236}">
                  <a16:creationId xmlns:a16="http://schemas.microsoft.com/office/drawing/2014/main" id="{161E2BD1-1511-4CDF-B1F6-0AF54FA7A8B3}"/>
                </a:ext>
              </a:extLst>
            </p:cNvPr>
            <p:cNvGrpSpPr/>
            <p:nvPr/>
          </p:nvGrpSpPr>
          <p:grpSpPr>
            <a:xfrm>
              <a:off x="5655387" y="1832080"/>
              <a:ext cx="1873458" cy="1379418"/>
              <a:chOff x="3827189" y="1846382"/>
              <a:chExt cx="2282269" cy="1360634"/>
            </a:xfrm>
          </p:grpSpPr>
          <p:grpSp>
            <p:nvGrpSpPr>
              <p:cNvPr id="273" name="Grupo 272">
                <a:extLst>
                  <a:ext uri="{FF2B5EF4-FFF2-40B4-BE49-F238E27FC236}">
                    <a16:creationId xmlns:a16="http://schemas.microsoft.com/office/drawing/2014/main" id="{08604BAC-615F-4FE4-AC76-8E2BDB0A55EC}"/>
                  </a:ext>
                </a:extLst>
              </p:cNvPr>
              <p:cNvGrpSpPr/>
              <p:nvPr/>
            </p:nvGrpSpPr>
            <p:grpSpPr>
              <a:xfrm>
                <a:off x="3827189" y="1846382"/>
                <a:ext cx="2154511" cy="666210"/>
                <a:chOff x="-3743" y="69822"/>
                <a:chExt cx="2550071" cy="666210"/>
              </a:xfrm>
            </p:grpSpPr>
            <p:sp>
              <p:nvSpPr>
                <p:cNvPr id="277" name="Rectángulo 276">
                  <a:extLst>
                    <a:ext uri="{FF2B5EF4-FFF2-40B4-BE49-F238E27FC236}">
                      <a16:creationId xmlns:a16="http://schemas.microsoft.com/office/drawing/2014/main" id="{514F6E3C-2B42-4178-9B16-4872D4FB2FE0}"/>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78" name="CuadroTexto 277">
                  <a:extLst>
                    <a:ext uri="{FF2B5EF4-FFF2-40B4-BE49-F238E27FC236}">
                      <a16:creationId xmlns:a16="http://schemas.microsoft.com/office/drawing/2014/main" id="{57C8A2EB-29C7-4F62-B184-2D7F22CBD444}"/>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MX" sz="1400" dirty="0"/>
                    <a:t>Evaluación de informes y pago de contratos</a:t>
                  </a:r>
                  <a:endParaRPr lang="es-CO" sz="1400" kern="1200" dirty="0"/>
                </a:p>
              </p:txBody>
            </p:sp>
          </p:grpSp>
          <p:grpSp>
            <p:nvGrpSpPr>
              <p:cNvPr id="274" name="Grupo 273">
                <a:extLst>
                  <a:ext uri="{FF2B5EF4-FFF2-40B4-BE49-F238E27FC236}">
                    <a16:creationId xmlns:a16="http://schemas.microsoft.com/office/drawing/2014/main" id="{5A1434C8-90D2-4A93-A393-DB68F82B1620}"/>
                  </a:ext>
                </a:extLst>
              </p:cNvPr>
              <p:cNvGrpSpPr/>
              <p:nvPr/>
            </p:nvGrpSpPr>
            <p:grpSpPr>
              <a:xfrm>
                <a:off x="3827189" y="2541093"/>
                <a:ext cx="2282269" cy="665923"/>
                <a:chOff x="-989798" y="-924160"/>
                <a:chExt cx="2718306" cy="665923"/>
              </a:xfrm>
            </p:grpSpPr>
            <p:sp>
              <p:nvSpPr>
                <p:cNvPr id="275" name="Rectángulo 274">
                  <a:extLst>
                    <a:ext uri="{FF2B5EF4-FFF2-40B4-BE49-F238E27FC236}">
                      <a16:creationId xmlns:a16="http://schemas.microsoft.com/office/drawing/2014/main" id="{AA257092-C6DD-4478-82F7-2E259290DD28}"/>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76" name="CuadroTexto 275">
                  <a:extLst>
                    <a:ext uri="{FF2B5EF4-FFF2-40B4-BE49-F238E27FC236}">
                      <a16:creationId xmlns:a16="http://schemas.microsoft.com/office/drawing/2014/main" id="{0B611EC4-FE3C-4BC2-81F9-86C4CDB11979}"/>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88</a:t>
                  </a:r>
                </a:p>
              </p:txBody>
            </p:sp>
          </p:grpSp>
        </p:grpSp>
      </p:grpSp>
      <p:grpSp>
        <p:nvGrpSpPr>
          <p:cNvPr id="286" name="Grupo 285">
            <a:extLst>
              <a:ext uri="{FF2B5EF4-FFF2-40B4-BE49-F238E27FC236}">
                <a16:creationId xmlns:a16="http://schemas.microsoft.com/office/drawing/2014/main" id="{60B7CC72-C7D7-4113-857C-FFA9A58025EE}"/>
              </a:ext>
            </a:extLst>
          </p:cNvPr>
          <p:cNvGrpSpPr/>
          <p:nvPr/>
        </p:nvGrpSpPr>
        <p:grpSpPr>
          <a:xfrm>
            <a:off x="3932865" y="4418532"/>
            <a:ext cx="2379035" cy="709431"/>
            <a:chOff x="3827189" y="1846382"/>
            <a:chExt cx="2282269" cy="1360634"/>
          </a:xfrm>
        </p:grpSpPr>
        <p:grpSp>
          <p:nvGrpSpPr>
            <p:cNvPr id="308" name="Grupo 307">
              <a:extLst>
                <a:ext uri="{FF2B5EF4-FFF2-40B4-BE49-F238E27FC236}">
                  <a16:creationId xmlns:a16="http://schemas.microsoft.com/office/drawing/2014/main" id="{2591638C-92DA-4A0D-BAB4-21DA47432A20}"/>
                </a:ext>
              </a:extLst>
            </p:cNvPr>
            <p:cNvGrpSpPr/>
            <p:nvPr/>
          </p:nvGrpSpPr>
          <p:grpSpPr>
            <a:xfrm>
              <a:off x="3827189" y="1846382"/>
              <a:ext cx="2154511" cy="666210"/>
              <a:chOff x="-3743" y="69822"/>
              <a:chExt cx="2550071" cy="666210"/>
            </a:xfrm>
          </p:grpSpPr>
          <p:sp>
            <p:nvSpPr>
              <p:cNvPr id="312" name="Rectángulo 311">
                <a:extLst>
                  <a:ext uri="{FF2B5EF4-FFF2-40B4-BE49-F238E27FC236}">
                    <a16:creationId xmlns:a16="http://schemas.microsoft.com/office/drawing/2014/main" id="{C3ED51EF-5D40-4930-A698-60EBB652BA46}"/>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13" name="CuadroTexto 312">
                <a:extLst>
                  <a:ext uri="{FF2B5EF4-FFF2-40B4-BE49-F238E27FC236}">
                    <a16:creationId xmlns:a16="http://schemas.microsoft.com/office/drawing/2014/main" id="{EE661AA8-6D66-4A0B-99AD-56285AB33CE0}"/>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Entrega de inventario de SW en computadores</a:t>
                </a:r>
                <a:endParaRPr lang="es-CO" sz="1400" kern="1200" dirty="0"/>
              </a:p>
            </p:txBody>
          </p:sp>
        </p:grpSp>
        <p:grpSp>
          <p:nvGrpSpPr>
            <p:cNvPr id="309" name="Grupo 308">
              <a:extLst>
                <a:ext uri="{FF2B5EF4-FFF2-40B4-BE49-F238E27FC236}">
                  <a16:creationId xmlns:a16="http://schemas.microsoft.com/office/drawing/2014/main" id="{87D96F1A-969B-48A3-B341-F9BC4667EAA0}"/>
                </a:ext>
              </a:extLst>
            </p:cNvPr>
            <p:cNvGrpSpPr/>
            <p:nvPr/>
          </p:nvGrpSpPr>
          <p:grpSpPr>
            <a:xfrm>
              <a:off x="3827189" y="2541093"/>
              <a:ext cx="2282269" cy="665923"/>
              <a:chOff x="-989798" y="-924160"/>
              <a:chExt cx="2718306" cy="665923"/>
            </a:xfrm>
          </p:grpSpPr>
          <p:sp>
            <p:nvSpPr>
              <p:cNvPr id="310" name="Rectángulo 309">
                <a:extLst>
                  <a:ext uri="{FF2B5EF4-FFF2-40B4-BE49-F238E27FC236}">
                    <a16:creationId xmlns:a16="http://schemas.microsoft.com/office/drawing/2014/main" id="{BBD9F895-4C83-4AE1-82D5-CE92AE8F441F}"/>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11" name="CuadroTexto 310">
                <a:extLst>
                  <a:ext uri="{FF2B5EF4-FFF2-40B4-BE49-F238E27FC236}">
                    <a16:creationId xmlns:a16="http://schemas.microsoft.com/office/drawing/2014/main" id="{27ABA99E-9A2C-43BC-93FF-18BBD99B4238}"/>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610</a:t>
                </a:r>
              </a:p>
            </p:txBody>
          </p:sp>
        </p:grpSp>
      </p:grpSp>
      <p:grpSp>
        <p:nvGrpSpPr>
          <p:cNvPr id="314" name="Grupo 313">
            <a:extLst>
              <a:ext uri="{FF2B5EF4-FFF2-40B4-BE49-F238E27FC236}">
                <a16:creationId xmlns:a16="http://schemas.microsoft.com/office/drawing/2014/main" id="{9287CF43-1114-4E3C-800D-0AD30CF22D67}"/>
              </a:ext>
            </a:extLst>
          </p:cNvPr>
          <p:cNvGrpSpPr/>
          <p:nvPr/>
        </p:nvGrpSpPr>
        <p:grpSpPr>
          <a:xfrm>
            <a:off x="3932865" y="5359626"/>
            <a:ext cx="8197175" cy="713105"/>
            <a:chOff x="3856666" y="1832080"/>
            <a:chExt cx="7265216" cy="1386562"/>
          </a:xfrm>
        </p:grpSpPr>
        <p:grpSp>
          <p:nvGrpSpPr>
            <p:cNvPr id="315" name="Grupo 314">
              <a:extLst>
                <a:ext uri="{FF2B5EF4-FFF2-40B4-BE49-F238E27FC236}">
                  <a16:creationId xmlns:a16="http://schemas.microsoft.com/office/drawing/2014/main" id="{E39ED6A7-2221-4CDC-86E1-6FF526ACD792}"/>
                </a:ext>
              </a:extLst>
            </p:cNvPr>
            <p:cNvGrpSpPr/>
            <p:nvPr/>
          </p:nvGrpSpPr>
          <p:grpSpPr>
            <a:xfrm>
              <a:off x="3856666" y="1839224"/>
              <a:ext cx="1873458" cy="1379418"/>
              <a:chOff x="3827189" y="1846382"/>
              <a:chExt cx="2282269" cy="1360634"/>
            </a:xfrm>
          </p:grpSpPr>
          <p:grpSp>
            <p:nvGrpSpPr>
              <p:cNvPr id="337" name="Grupo 336">
                <a:extLst>
                  <a:ext uri="{FF2B5EF4-FFF2-40B4-BE49-F238E27FC236}">
                    <a16:creationId xmlns:a16="http://schemas.microsoft.com/office/drawing/2014/main" id="{50A3E215-34CF-43E5-B4D0-6795A10D2C11}"/>
                  </a:ext>
                </a:extLst>
              </p:cNvPr>
              <p:cNvGrpSpPr/>
              <p:nvPr/>
            </p:nvGrpSpPr>
            <p:grpSpPr>
              <a:xfrm>
                <a:off x="3827189" y="1846382"/>
                <a:ext cx="2154511" cy="666210"/>
                <a:chOff x="-3743" y="69822"/>
                <a:chExt cx="2550071" cy="666210"/>
              </a:xfrm>
            </p:grpSpPr>
            <p:sp>
              <p:nvSpPr>
                <p:cNvPr id="341" name="Rectángulo 340">
                  <a:extLst>
                    <a:ext uri="{FF2B5EF4-FFF2-40B4-BE49-F238E27FC236}">
                      <a16:creationId xmlns:a16="http://schemas.microsoft.com/office/drawing/2014/main" id="{365B7D39-982D-4FC3-BBD4-9B73388E407A}"/>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42" name="CuadroTexto 341">
                  <a:extLst>
                    <a:ext uri="{FF2B5EF4-FFF2-40B4-BE49-F238E27FC236}">
                      <a16:creationId xmlns:a16="http://schemas.microsoft.com/office/drawing/2014/main" id="{945AF50D-DBE9-4063-BBBA-978C1ED3D40D}"/>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En computadores</a:t>
                  </a:r>
                  <a:endParaRPr lang="es-CO" sz="1400" kern="1200" dirty="0"/>
                </a:p>
              </p:txBody>
            </p:sp>
          </p:grpSp>
          <p:grpSp>
            <p:nvGrpSpPr>
              <p:cNvPr id="338" name="Grupo 337">
                <a:extLst>
                  <a:ext uri="{FF2B5EF4-FFF2-40B4-BE49-F238E27FC236}">
                    <a16:creationId xmlns:a16="http://schemas.microsoft.com/office/drawing/2014/main" id="{0119A339-FBC9-47AA-B25E-DCF6F3F79B17}"/>
                  </a:ext>
                </a:extLst>
              </p:cNvPr>
              <p:cNvGrpSpPr/>
              <p:nvPr/>
            </p:nvGrpSpPr>
            <p:grpSpPr>
              <a:xfrm>
                <a:off x="3827189" y="2541093"/>
                <a:ext cx="2282269" cy="665923"/>
                <a:chOff x="-989798" y="-924160"/>
                <a:chExt cx="2718306" cy="665923"/>
              </a:xfrm>
            </p:grpSpPr>
            <p:sp>
              <p:nvSpPr>
                <p:cNvPr id="339" name="Rectángulo 338">
                  <a:extLst>
                    <a:ext uri="{FF2B5EF4-FFF2-40B4-BE49-F238E27FC236}">
                      <a16:creationId xmlns:a16="http://schemas.microsoft.com/office/drawing/2014/main" id="{6BC2CFE9-6CF7-4F29-B554-59C27FABB392}"/>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40" name="CuadroTexto 339">
                  <a:extLst>
                    <a:ext uri="{FF2B5EF4-FFF2-40B4-BE49-F238E27FC236}">
                      <a16:creationId xmlns:a16="http://schemas.microsoft.com/office/drawing/2014/main" id="{27DB9F88-C566-411F-B27A-0945CD7A536D}"/>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1260</a:t>
                  </a:r>
                </a:p>
              </p:txBody>
            </p:sp>
          </p:grpSp>
        </p:grpSp>
        <p:grpSp>
          <p:nvGrpSpPr>
            <p:cNvPr id="316" name="Grupo 315">
              <a:extLst>
                <a:ext uri="{FF2B5EF4-FFF2-40B4-BE49-F238E27FC236}">
                  <a16:creationId xmlns:a16="http://schemas.microsoft.com/office/drawing/2014/main" id="{8DB6E595-5CE6-411B-88EA-5FEF1F08F4DE}"/>
                </a:ext>
              </a:extLst>
            </p:cNvPr>
            <p:cNvGrpSpPr/>
            <p:nvPr/>
          </p:nvGrpSpPr>
          <p:grpSpPr>
            <a:xfrm>
              <a:off x="5655387" y="1832080"/>
              <a:ext cx="1873458" cy="1379418"/>
              <a:chOff x="3827189" y="1846382"/>
              <a:chExt cx="2282269" cy="1360634"/>
            </a:xfrm>
          </p:grpSpPr>
          <p:grpSp>
            <p:nvGrpSpPr>
              <p:cNvPr id="331" name="Grupo 330">
                <a:extLst>
                  <a:ext uri="{FF2B5EF4-FFF2-40B4-BE49-F238E27FC236}">
                    <a16:creationId xmlns:a16="http://schemas.microsoft.com/office/drawing/2014/main" id="{6E376290-B93E-428C-966D-D03FE97E03BC}"/>
                  </a:ext>
                </a:extLst>
              </p:cNvPr>
              <p:cNvGrpSpPr/>
              <p:nvPr/>
            </p:nvGrpSpPr>
            <p:grpSpPr>
              <a:xfrm>
                <a:off x="3827189" y="1846382"/>
                <a:ext cx="2154511" cy="666210"/>
                <a:chOff x="-3743" y="69822"/>
                <a:chExt cx="2550071" cy="666210"/>
              </a:xfrm>
            </p:grpSpPr>
            <p:sp>
              <p:nvSpPr>
                <p:cNvPr id="335" name="Rectángulo 334">
                  <a:extLst>
                    <a:ext uri="{FF2B5EF4-FFF2-40B4-BE49-F238E27FC236}">
                      <a16:creationId xmlns:a16="http://schemas.microsoft.com/office/drawing/2014/main" id="{4489CE59-C91C-4C9E-82AA-6670ED165FB5}"/>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36" name="CuadroTexto 335">
                  <a:extLst>
                    <a:ext uri="{FF2B5EF4-FFF2-40B4-BE49-F238E27FC236}">
                      <a16:creationId xmlns:a16="http://schemas.microsoft.com/office/drawing/2014/main" id="{226997C6-441C-40CA-818F-CF482FA7AC1B}"/>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CO" sz="1400" kern="1200" dirty="0"/>
                    <a:t>Infraestructura</a:t>
                  </a:r>
                </a:p>
              </p:txBody>
            </p:sp>
          </p:grpSp>
          <p:grpSp>
            <p:nvGrpSpPr>
              <p:cNvPr id="332" name="Grupo 331">
                <a:extLst>
                  <a:ext uri="{FF2B5EF4-FFF2-40B4-BE49-F238E27FC236}">
                    <a16:creationId xmlns:a16="http://schemas.microsoft.com/office/drawing/2014/main" id="{73AD822E-F275-432D-BD49-3111043D814E}"/>
                  </a:ext>
                </a:extLst>
              </p:cNvPr>
              <p:cNvGrpSpPr/>
              <p:nvPr/>
            </p:nvGrpSpPr>
            <p:grpSpPr>
              <a:xfrm>
                <a:off x="3827189" y="2541093"/>
                <a:ext cx="2282269" cy="665923"/>
                <a:chOff x="-989798" y="-924160"/>
                <a:chExt cx="2718306" cy="665923"/>
              </a:xfrm>
            </p:grpSpPr>
            <p:sp>
              <p:nvSpPr>
                <p:cNvPr id="333" name="Rectángulo 332">
                  <a:extLst>
                    <a:ext uri="{FF2B5EF4-FFF2-40B4-BE49-F238E27FC236}">
                      <a16:creationId xmlns:a16="http://schemas.microsoft.com/office/drawing/2014/main" id="{AC00EEBE-524F-427E-8BFD-10315CD5FA6F}"/>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34" name="CuadroTexto 333">
                  <a:extLst>
                    <a:ext uri="{FF2B5EF4-FFF2-40B4-BE49-F238E27FC236}">
                      <a16:creationId xmlns:a16="http://schemas.microsoft.com/office/drawing/2014/main" id="{06F21C89-445F-45F7-8EFA-792F2263BACD}"/>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87</a:t>
                  </a:r>
                </a:p>
              </p:txBody>
            </p:sp>
          </p:grpSp>
        </p:grpSp>
        <p:grpSp>
          <p:nvGrpSpPr>
            <p:cNvPr id="317" name="Grupo 316">
              <a:extLst>
                <a:ext uri="{FF2B5EF4-FFF2-40B4-BE49-F238E27FC236}">
                  <a16:creationId xmlns:a16="http://schemas.microsoft.com/office/drawing/2014/main" id="{BA35024A-8F71-45A5-842D-EAEBB0ABD7AB}"/>
                </a:ext>
              </a:extLst>
            </p:cNvPr>
            <p:cNvGrpSpPr/>
            <p:nvPr/>
          </p:nvGrpSpPr>
          <p:grpSpPr>
            <a:xfrm>
              <a:off x="7449703" y="1835411"/>
              <a:ext cx="1873458" cy="1379418"/>
              <a:chOff x="3827189" y="1846382"/>
              <a:chExt cx="2282269" cy="1360634"/>
            </a:xfrm>
          </p:grpSpPr>
          <p:grpSp>
            <p:nvGrpSpPr>
              <p:cNvPr id="325" name="Grupo 324">
                <a:extLst>
                  <a:ext uri="{FF2B5EF4-FFF2-40B4-BE49-F238E27FC236}">
                    <a16:creationId xmlns:a16="http://schemas.microsoft.com/office/drawing/2014/main" id="{A38C2E2B-5E52-4F9E-81EF-3B278F179A37}"/>
                  </a:ext>
                </a:extLst>
              </p:cNvPr>
              <p:cNvGrpSpPr/>
              <p:nvPr/>
            </p:nvGrpSpPr>
            <p:grpSpPr>
              <a:xfrm>
                <a:off x="3827189" y="1846382"/>
                <a:ext cx="2154511" cy="666210"/>
                <a:chOff x="-3743" y="69822"/>
                <a:chExt cx="2550071" cy="666210"/>
              </a:xfrm>
            </p:grpSpPr>
            <p:sp>
              <p:nvSpPr>
                <p:cNvPr id="329" name="Rectángulo 328">
                  <a:extLst>
                    <a:ext uri="{FF2B5EF4-FFF2-40B4-BE49-F238E27FC236}">
                      <a16:creationId xmlns:a16="http://schemas.microsoft.com/office/drawing/2014/main" id="{0AE1CDF5-B1C4-4BE7-8161-0CFC465988F1}"/>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30" name="CuadroTexto 329">
                  <a:extLst>
                    <a:ext uri="{FF2B5EF4-FFF2-40B4-BE49-F238E27FC236}">
                      <a16:creationId xmlns:a16="http://schemas.microsoft.com/office/drawing/2014/main" id="{84799A6F-3C8C-49E4-A06C-9DF860F7D8B0}"/>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CO" sz="1400" kern="1200" dirty="0"/>
                    <a:t>Gestión de usuarios</a:t>
                  </a:r>
                </a:p>
              </p:txBody>
            </p:sp>
          </p:grpSp>
          <p:grpSp>
            <p:nvGrpSpPr>
              <p:cNvPr id="326" name="Grupo 325">
                <a:extLst>
                  <a:ext uri="{FF2B5EF4-FFF2-40B4-BE49-F238E27FC236}">
                    <a16:creationId xmlns:a16="http://schemas.microsoft.com/office/drawing/2014/main" id="{3BEE8D22-ECC1-47BF-9756-F10CD14E1461}"/>
                  </a:ext>
                </a:extLst>
              </p:cNvPr>
              <p:cNvGrpSpPr/>
              <p:nvPr/>
            </p:nvGrpSpPr>
            <p:grpSpPr>
              <a:xfrm>
                <a:off x="3827189" y="2541093"/>
                <a:ext cx="2282269" cy="665923"/>
                <a:chOff x="-989798" y="-924160"/>
                <a:chExt cx="2718306" cy="665923"/>
              </a:xfrm>
            </p:grpSpPr>
            <p:sp>
              <p:nvSpPr>
                <p:cNvPr id="327" name="Rectángulo 326">
                  <a:extLst>
                    <a:ext uri="{FF2B5EF4-FFF2-40B4-BE49-F238E27FC236}">
                      <a16:creationId xmlns:a16="http://schemas.microsoft.com/office/drawing/2014/main" id="{3062631F-B078-4D0F-B519-F672DE6A4FFF}"/>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28" name="CuadroTexto 327">
                  <a:extLst>
                    <a:ext uri="{FF2B5EF4-FFF2-40B4-BE49-F238E27FC236}">
                      <a16:creationId xmlns:a16="http://schemas.microsoft.com/office/drawing/2014/main" id="{5226C592-A44D-4112-BC1B-4567ECBC4F57}"/>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128</a:t>
                  </a:r>
                </a:p>
              </p:txBody>
            </p:sp>
          </p:grpSp>
        </p:grpSp>
        <p:grpSp>
          <p:nvGrpSpPr>
            <p:cNvPr id="318" name="Grupo 317">
              <a:extLst>
                <a:ext uri="{FF2B5EF4-FFF2-40B4-BE49-F238E27FC236}">
                  <a16:creationId xmlns:a16="http://schemas.microsoft.com/office/drawing/2014/main" id="{0744ADB5-4F6B-4C77-A93B-737163BB5849}"/>
                </a:ext>
              </a:extLst>
            </p:cNvPr>
            <p:cNvGrpSpPr/>
            <p:nvPr/>
          </p:nvGrpSpPr>
          <p:grpSpPr>
            <a:xfrm>
              <a:off x="9248424" y="1837775"/>
              <a:ext cx="1873458" cy="1379418"/>
              <a:chOff x="3827189" y="1846382"/>
              <a:chExt cx="2282269" cy="1360634"/>
            </a:xfrm>
          </p:grpSpPr>
          <p:grpSp>
            <p:nvGrpSpPr>
              <p:cNvPr id="319" name="Grupo 318">
                <a:extLst>
                  <a:ext uri="{FF2B5EF4-FFF2-40B4-BE49-F238E27FC236}">
                    <a16:creationId xmlns:a16="http://schemas.microsoft.com/office/drawing/2014/main" id="{4CBF29C7-3132-41DF-A06C-3301615CE199}"/>
                  </a:ext>
                </a:extLst>
              </p:cNvPr>
              <p:cNvGrpSpPr/>
              <p:nvPr/>
            </p:nvGrpSpPr>
            <p:grpSpPr>
              <a:xfrm>
                <a:off x="3827189" y="1846382"/>
                <a:ext cx="2154511" cy="666210"/>
                <a:chOff x="-3743" y="69822"/>
                <a:chExt cx="2550071" cy="666210"/>
              </a:xfrm>
            </p:grpSpPr>
            <p:sp>
              <p:nvSpPr>
                <p:cNvPr id="323" name="Rectángulo 322">
                  <a:extLst>
                    <a:ext uri="{FF2B5EF4-FFF2-40B4-BE49-F238E27FC236}">
                      <a16:creationId xmlns:a16="http://schemas.microsoft.com/office/drawing/2014/main" id="{C8113827-0703-4482-8068-F5BA47C9C5F6}"/>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24" name="CuadroTexto 323">
                  <a:extLst>
                    <a:ext uri="{FF2B5EF4-FFF2-40B4-BE49-F238E27FC236}">
                      <a16:creationId xmlns:a16="http://schemas.microsoft.com/office/drawing/2014/main" id="{65AA0211-A92A-4085-83E7-6A787D30AB10}"/>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CO" sz="1400" kern="1200" dirty="0"/>
                    <a:t>Conexiones VPN</a:t>
                  </a:r>
                </a:p>
              </p:txBody>
            </p:sp>
          </p:grpSp>
          <p:grpSp>
            <p:nvGrpSpPr>
              <p:cNvPr id="320" name="Grupo 319">
                <a:extLst>
                  <a:ext uri="{FF2B5EF4-FFF2-40B4-BE49-F238E27FC236}">
                    <a16:creationId xmlns:a16="http://schemas.microsoft.com/office/drawing/2014/main" id="{7102590A-4642-44FA-B9BC-C70997BCE3E2}"/>
                  </a:ext>
                </a:extLst>
              </p:cNvPr>
              <p:cNvGrpSpPr/>
              <p:nvPr/>
            </p:nvGrpSpPr>
            <p:grpSpPr>
              <a:xfrm>
                <a:off x="3827189" y="2541093"/>
                <a:ext cx="2282269" cy="665923"/>
                <a:chOff x="-989798" y="-924160"/>
                <a:chExt cx="2718306" cy="665923"/>
              </a:xfrm>
            </p:grpSpPr>
            <p:sp>
              <p:nvSpPr>
                <p:cNvPr id="321" name="Rectángulo 320">
                  <a:extLst>
                    <a:ext uri="{FF2B5EF4-FFF2-40B4-BE49-F238E27FC236}">
                      <a16:creationId xmlns:a16="http://schemas.microsoft.com/office/drawing/2014/main" id="{89C3BA35-827B-4E72-8589-0BE6F65E4F1C}"/>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22" name="CuadroTexto 321">
                  <a:extLst>
                    <a:ext uri="{FF2B5EF4-FFF2-40B4-BE49-F238E27FC236}">
                      <a16:creationId xmlns:a16="http://schemas.microsoft.com/office/drawing/2014/main" id="{D39D3273-32F1-4B66-8B38-FBF192231EA9}"/>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397</a:t>
                  </a:r>
                  <a:endParaRPr lang="es-CO" sz="1200" kern="1200" dirty="0"/>
                </a:p>
              </p:txBody>
            </p:sp>
          </p:grpSp>
        </p:grpSp>
      </p:grpSp>
      <p:sp>
        <p:nvSpPr>
          <p:cNvPr id="343" name="Rectángulo 342">
            <a:extLst>
              <a:ext uri="{FF2B5EF4-FFF2-40B4-BE49-F238E27FC236}">
                <a16:creationId xmlns:a16="http://schemas.microsoft.com/office/drawing/2014/main" id="{F61641CB-6CE7-4925-B239-FABD23449109}"/>
              </a:ext>
            </a:extLst>
          </p:cNvPr>
          <p:cNvSpPr/>
          <p:nvPr/>
        </p:nvSpPr>
        <p:spPr>
          <a:xfrm>
            <a:off x="3898862" y="2321921"/>
            <a:ext cx="7833189" cy="312650"/>
          </a:xfrm>
          <a:prstGeom prst="rect">
            <a:avLst/>
          </a:prstGeom>
        </p:spPr>
        <p:txBody>
          <a:bodyPr wrap="square">
            <a:spAutoFit/>
          </a:bodyPr>
          <a:lstStyle/>
          <a:p>
            <a:pPr algn="just">
              <a:lnSpc>
                <a:spcPct val="107000"/>
              </a:lnSpc>
              <a:spcAft>
                <a:spcPts val="800"/>
              </a:spcAft>
            </a:pPr>
            <a:r>
              <a:rPr lang="es-MX"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PROCEDIMIENTO PARA EL DESARROLLO DE SOFTWARE</a:t>
            </a:r>
            <a:endPar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44" name="Rectángulo 343">
            <a:extLst>
              <a:ext uri="{FF2B5EF4-FFF2-40B4-BE49-F238E27FC236}">
                <a16:creationId xmlns:a16="http://schemas.microsoft.com/office/drawing/2014/main" id="{55EE8772-75D7-40BA-A470-03FD709A1789}"/>
              </a:ext>
            </a:extLst>
          </p:cNvPr>
          <p:cNvSpPr/>
          <p:nvPr/>
        </p:nvSpPr>
        <p:spPr>
          <a:xfrm>
            <a:off x="3898861" y="3248295"/>
            <a:ext cx="8001039" cy="312650"/>
          </a:xfrm>
          <a:prstGeom prst="rect">
            <a:avLst/>
          </a:prstGeom>
        </p:spPr>
        <p:txBody>
          <a:bodyPr wrap="square">
            <a:spAutoFit/>
          </a:bodyPr>
          <a:lstStyle/>
          <a:p>
            <a:pPr algn="just">
              <a:lnSpc>
                <a:spcPct val="107000"/>
              </a:lnSpc>
              <a:spcAft>
                <a:spcPts val="800"/>
              </a:spcAft>
            </a:pPr>
            <a:r>
              <a:rPr lang="es-MX"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PROCEDIMIENTO PARA LA GESTIÓN Y CLASIFICACIÓN DE ACTIVOS DE LA INFORMACIÓN</a:t>
            </a:r>
            <a:endPar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45" name="Rectángulo 344">
            <a:extLst>
              <a:ext uri="{FF2B5EF4-FFF2-40B4-BE49-F238E27FC236}">
                <a16:creationId xmlns:a16="http://schemas.microsoft.com/office/drawing/2014/main" id="{E8DCD53D-D7B1-444E-BFB4-7A4E730D5BF0}"/>
              </a:ext>
            </a:extLst>
          </p:cNvPr>
          <p:cNvSpPr/>
          <p:nvPr/>
        </p:nvSpPr>
        <p:spPr>
          <a:xfrm>
            <a:off x="3886845" y="4163046"/>
            <a:ext cx="8013055" cy="312650"/>
          </a:xfrm>
          <a:prstGeom prst="rect">
            <a:avLst/>
          </a:prstGeom>
        </p:spPr>
        <p:txBody>
          <a:bodyPr wrap="square">
            <a:spAutoFit/>
          </a:bodyPr>
          <a:lstStyle/>
          <a:p>
            <a:pPr algn="just">
              <a:lnSpc>
                <a:spcPct val="107000"/>
              </a:lnSpc>
              <a:spcAft>
                <a:spcPts val="800"/>
              </a:spcAft>
            </a:pPr>
            <a:r>
              <a:rPr lang="es-MX"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PROCEDIMIENTO PARA EL CONTROL DE SOFTWARE</a:t>
            </a:r>
            <a:endPar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46" name="Rectángulo 345">
            <a:extLst>
              <a:ext uri="{FF2B5EF4-FFF2-40B4-BE49-F238E27FC236}">
                <a16:creationId xmlns:a16="http://schemas.microsoft.com/office/drawing/2014/main" id="{46E9E2C3-7CE2-4E3C-9FBC-CEBD1F08A636}"/>
              </a:ext>
            </a:extLst>
          </p:cNvPr>
          <p:cNvSpPr/>
          <p:nvPr/>
        </p:nvSpPr>
        <p:spPr>
          <a:xfrm>
            <a:off x="3927895" y="5090176"/>
            <a:ext cx="8013055" cy="312650"/>
          </a:xfrm>
          <a:prstGeom prst="rect">
            <a:avLst/>
          </a:prstGeom>
        </p:spPr>
        <p:txBody>
          <a:bodyPr wrap="square">
            <a:spAutoFit/>
          </a:bodyPr>
          <a:lstStyle/>
          <a:p>
            <a:pPr algn="just">
              <a:lnSpc>
                <a:spcPct val="107000"/>
              </a:lnSpc>
              <a:spcAft>
                <a:spcPts val="800"/>
              </a:spcAft>
            </a:pPr>
            <a:r>
              <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PROCEDIMIENTO SOPORTE A INCIDENTES</a:t>
            </a:r>
          </a:p>
        </p:txBody>
      </p:sp>
      <p:sp>
        <p:nvSpPr>
          <p:cNvPr id="107" name="Rectángulo 106">
            <a:extLst>
              <a:ext uri="{FF2B5EF4-FFF2-40B4-BE49-F238E27FC236}">
                <a16:creationId xmlns:a16="http://schemas.microsoft.com/office/drawing/2014/main" id="{3A88F165-945E-4970-A365-ECEBB78D2E8D}"/>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08" name="CuadroTexto 107">
            <a:extLst>
              <a:ext uri="{FF2B5EF4-FFF2-40B4-BE49-F238E27FC236}">
                <a16:creationId xmlns:a16="http://schemas.microsoft.com/office/drawing/2014/main" id="{EFB8CC73-61A0-47D1-94F3-BE34CADD5BF5}"/>
              </a:ext>
            </a:extLst>
          </p:cNvPr>
          <p:cNvSpPr txBox="1"/>
          <p:nvPr/>
        </p:nvSpPr>
        <p:spPr>
          <a:xfrm>
            <a:off x="6178125" y="6550223"/>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357667128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0" name="Rectángulo 29">
            <a:extLst>
              <a:ext uri="{FF2B5EF4-FFF2-40B4-BE49-F238E27FC236}">
                <a16:creationId xmlns:a16="http://schemas.microsoft.com/office/drawing/2014/main" id="{D7A8E561-7F29-4B94-8524-3BF5AC0E8B2C}"/>
              </a:ext>
            </a:extLst>
          </p:cNvPr>
          <p:cNvSpPr/>
          <p:nvPr/>
        </p:nvSpPr>
        <p:spPr>
          <a:xfrm>
            <a:off x="3850811" y="1343211"/>
            <a:ext cx="7833189" cy="645754"/>
          </a:xfrm>
          <a:prstGeom prst="rect">
            <a:avLst/>
          </a:prstGeom>
        </p:spPr>
        <p:txBody>
          <a:bodyPr wrap="square">
            <a:spAutoFit/>
          </a:bodyPr>
          <a:lstStyle/>
          <a:p>
            <a:pPr algn="just">
              <a:lnSpc>
                <a:spcPct val="107000"/>
              </a:lnSpc>
              <a:spcAft>
                <a:spcPts val="800"/>
              </a:spcAft>
            </a:pPr>
            <a:r>
              <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PROCEDIMIENTO DE SANEAMIENTO ADMINISTRATIVO DE SOCIEDADES</a:t>
            </a:r>
          </a:p>
          <a:p>
            <a:pPr algn="just">
              <a:lnSpc>
                <a:spcPct val="107000"/>
              </a:lnSpc>
              <a:spcAft>
                <a:spcPts val="800"/>
              </a:spcAft>
            </a:pPr>
            <a:r>
              <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a:t>
            </a:r>
          </a:p>
        </p:txBody>
      </p:sp>
      <p:sp>
        <p:nvSpPr>
          <p:cNvPr id="13" name="Rectángulo 12">
            <a:extLst>
              <a:ext uri="{FF2B5EF4-FFF2-40B4-BE49-F238E27FC236}">
                <a16:creationId xmlns:a16="http://schemas.microsoft.com/office/drawing/2014/main" id="{527338F4-15BD-4A5D-8C40-492F228B7503}"/>
              </a:ext>
            </a:extLst>
          </p:cNvPr>
          <p:cNvSpPr/>
          <p:nvPr/>
        </p:nvSpPr>
        <p:spPr>
          <a:xfrm>
            <a:off x="2428954" y="607541"/>
            <a:ext cx="6278940" cy="461665"/>
          </a:xfrm>
          <a:prstGeom prst="rect">
            <a:avLst/>
          </a:prstGeom>
        </p:spPr>
        <p:txBody>
          <a:bodyPr wrap="square">
            <a:spAutoFit/>
          </a:bodyPr>
          <a:lstStyle/>
          <a:p>
            <a:r>
              <a:rPr lang="es-ES" sz="2400" b="1" dirty="0">
                <a:solidFill>
                  <a:srgbClr val="000A8B"/>
                </a:solidFill>
                <a:latin typeface="Arial Narrow" panose="020B0606020202030204" pitchFamily="34" charset="0"/>
              </a:rPr>
              <a:t> PROCESOS DURANTE LA CONTINGENCIA </a:t>
            </a:r>
          </a:p>
        </p:txBody>
      </p:sp>
      <p:sp>
        <p:nvSpPr>
          <p:cNvPr id="14" name="Rectángulo 13">
            <a:extLst>
              <a:ext uri="{FF2B5EF4-FFF2-40B4-BE49-F238E27FC236}">
                <a16:creationId xmlns:a16="http://schemas.microsoft.com/office/drawing/2014/main" id="{BF22FCB4-4BB8-4912-A086-7AAC3375ADCB}"/>
              </a:ext>
            </a:extLst>
          </p:cNvPr>
          <p:cNvSpPr/>
          <p:nvPr/>
        </p:nvSpPr>
        <p:spPr>
          <a:xfrm>
            <a:off x="-632152" y="3236807"/>
            <a:ext cx="5003117" cy="923330"/>
          </a:xfrm>
          <a:prstGeom prst="rect">
            <a:avLst/>
          </a:prstGeom>
        </p:spPr>
        <p:txBody>
          <a:bodyPr wrap="square">
            <a:spAutoFit/>
          </a:bodyPr>
          <a:lstStyle/>
          <a:p>
            <a:pPr algn="ctr"/>
            <a:r>
              <a:rPr lang="es-ES" b="1" dirty="0">
                <a:solidFill>
                  <a:srgbClr val="000A8B"/>
                </a:solidFill>
                <a:latin typeface="Arial Narrow" panose="020B0606020202030204" pitchFamily="34" charset="0"/>
              </a:rPr>
              <a:t>VICEPRESIDENCIA DE SOCIEDADES</a:t>
            </a:r>
          </a:p>
          <a:p>
            <a:pPr algn="ctr"/>
            <a:endParaRPr lang="es-ES" b="1" dirty="0">
              <a:solidFill>
                <a:srgbClr val="000A8B"/>
              </a:solidFill>
              <a:latin typeface="Arial Narrow" panose="020B0606020202030204" pitchFamily="34" charset="0"/>
            </a:endParaRPr>
          </a:p>
          <a:p>
            <a:pPr algn="ctr"/>
            <a:r>
              <a:rPr lang="es-ES" b="1" dirty="0">
                <a:solidFill>
                  <a:srgbClr val="000A8B"/>
                </a:solidFill>
                <a:latin typeface="Arial Narrow" panose="020B0606020202030204" pitchFamily="34" charset="0"/>
              </a:rPr>
              <a:t>GERENCIAS DE SOCIEDADES ACTIVAS   </a:t>
            </a:r>
          </a:p>
        </p:txBody>
      </p:sp>
      <p:grpSp>
        <p:nvGrpSpPr>
          <p:cNvPr id="5" name="Grupo 4">
            <a:extLst>
              <a:ext uri="{FF2B5EF4-FFF2-40B4-BE49-F238E27FC236}">
                <a16:creationId xmlns:a16="http://schemas.microsoft.com/office/drawing/2014/main" id="{71860BBB-19CA-4E61-9689-E7F2BED943AD}"/>
              </a:ext>
            </a:extLst>
          </p:cNvPr>
          <p:cNvGrpSpPr/>
          <p:nvPr/>
        </p:nvGrpSpPr>
        <p:grpSpPr>
          <a:xfrm>
            <a:off x="3932865" y="1597081"/>
            <a:ext cx="4143234" cy="713105"/>
            <a:chOff x="3856666" y="1832080"/>
            <a:chExt cx="3672179" cy="1386562"/>
          </a:xfrm>
        </p:grpSpPr>
        <p:grpSp>
          <p:nvGrpSpPr>
            <p:cNvPr id="4" name="Grupo 3">
              <a:extLst>
                <a:ext uri="{FF2B5EF4-FFF2-40B4-BE49-F238E27FC236}">
                  <a16:creationId xmlns:a16="http://schemas.microsoft.com/office/drawing/2014/main" id="{3C547FC5-0B14-48BB-9618-A020BDB32E04}"/>
                </a:ext>
              </a:extLst>
            </p:cNvPr>
            <p:cNvGrpSpPr/>
            <p:nvPr/>
          </p:nvGrpSpPr>
          <p:grpSpPr>
            <a:xfrm>
              <a:off x="3856666" y="1839224"/>
              <a:ext cx="1873458" cy="1379418"/>
              <a:chOff x="3827189" y="1846382"/>
              <a:chExt cx="2282269" cy="1360634"/>
            </a:xfrm>
          </p:grpSpPr>
          <p:grpSp>
            <p:nvGrpSpPr>
              <p:cNvPr id="20" name="Grupo 19">
                <a:extLst>
                  <a:ext uri="{FF2B5EF4-FFF2-40B4-BE49-F238E27FC236}">
                    <a16:creationId xmlns:a16="http://schemas.microsoft.com/office/drawing/2014/main" id="{6695AC26-2B84-4C43-BD26-54DCB57E58D9}"/>
                  </a:ext>
                </a:extLst>
              </p:cNvPr>
              <p:cNvGrpSpPr/>
              <p:nvPr/>
            </p:nvGrpSpPr>
            <p:grpSpPr>
              <a:xfrm>
                <a:off x="3827189" y="1846382"/>
                <a:ext cx="2154511" cy="666210"/>
                <a:chOff x="-3743" y="69822"/>
                <a:chExt cx="2550071" cy="666210"/>
              </a:xfrm>
            </p:grpSpPr>
            <p:sp>
              <p:nvSpPr>
                <p:cNvPr id="23" name="Rectángulo 22">
                  <a:extLst>
                    <a:ext uri="{FF2B5EF4-FFF2-40B4-BE49-F238E27FC236}">
                      <a16:creationId xmlns:a16="http://schemas.microsoft.com/office/drawing/2014/main" id="{821F29A2-0105-497C-BE16-6ABD8CB953A5}"/>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 name="CuadroTexto 24">
                  <a:extLst>
                    <a:ext uri="{FF2B5EF4-FFF2-40B4-BE49-F238E27FC236}">
                      <a16:creationId xmlns:a16="http://schemas.microsoft.com/office/drawing/2014/main" id="{F0C4B32C-4636-4B60-9908-F9621CDFCDFE}"/>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400" dirty="0"/>
                    <a:t>Revisión de Sociedades para saneamiento</a:t>
                  </a:r>
                </a:p>
              </p:txBody>
            </p:sp>
          </p:grpSp>
          <p:grpSp>
            <p:nvGrpSpPr>
              <p:cNvPr id="26" name="Grupo 25">
                <a:extLst>
                  <a:ext uri="{FF2B5EF4-FFF2-40B4-BE49-F238E27FC236}">
                    <a16:creationId xmlns:a16="http://schemas.microsoft.com/office/drawing/2014/main" id="{385CC156-A4C1-4480-BEB8-AAC469786335}"/>
                  </a:ext>
                </a:extLst>
              </p:cNvPr>
              <p:cNvGrpSpPr/>
              <p:nvPr/>
            </p:nvGrpSpPr>
            <p:grpSpPr>
              <a:xfrm>
                <a:off x="3827189" y="2541093"/>
                <a:ext cx="2282269" cy="665923"/>
                <a:chOff x="-989798" y="-924160"/>
                <a:chExt cx="2718306" cy="665923"/>
              </a:xfrm>
            </p:grpSpPr>
            <p:sp>
              <p:nvSpPr>
                <p:cNvPr id="28" name="Rectángulo 27">
                  <a:extLst>
                    <a:ext uri="{FF2B5EF4-FFF2-40B4-BE49-F238E27FC236}">
                      <a16:creationId xmlns:a16="http://schemas.microsoft.com/office/drawing/2014/main" id="{D9B4FD98-818A-4041-A574-4A8B468F6402}"/>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9" name="CuadroTexto 28">
                  <a:extLst>
                    <a:ext uri="{FF2B5EF4-FFF2-40B4-BE49-F238E27FC236}">
                      <a16:creationId xmlns:a16="http://schemas.microsoft.com/office/drawing/2014/main" id="{76526F86-C7D7-4C02-B4CE-A004ABE51ECA}"/>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69</a:t>
                  </a:r>
                </a:p>
              </p:txBody>
            </p:sp>
          </p:grpSp>
        </p:grpSp>
        <p:grpSp>
          <p:nvGrpSpPr>
            <p:cNvPr id="45" name="Grupo 44">
              <a:extLst>
                <a:ext uri="{FF2B5EF4-FFF2-40B4-BE49-F238E27FC236}">
                  <a16:creationId xmlns:a16="http://schemas.microsoft.com/office/drawing/2014/main" id="{546491D3-3F56-4A75-AA19-5C3B59703061}"/>
                </a:ext>
              </a:extLst>
            </p:cNvPr>
            <p:cNvGrpSpPr/>
            <p:nvPr/>
          </p:nvGrpSpPr>
          <p:grpSpPr>
            <a:xfrm>
              <a:off x="5655387" y="1832080"/>
              <a:ext cx="1873458" cy="1379418"/>
              <a:chOff x="3827189" y="1846382"/>
              <a:chExt cx="2282269" cy="1360634"/>
            </a:xfrm>
          </p:grpSpPr>
          <p:grpSp>
            <p:nvGrpSpPr>
              <p:cNvPr id="46" name="Grupo 45">
                <a:extLst>
                  <a:ext uri="{FF2B5EF4-FFF2-40B4-BE49-F238E27FC236}">
                    <a16:creationId xmlns:a16="http://schemas.microsoft.com/office/drawing/2014/main" id="{DC3F2281-56CB-45A9-A1F8-FF882BD1B0DB}"/>
                  </a:ext>
                </a:extLst>
              </p:cNvPr>
              <p:cNvGrpSpPr/>
              <p:nvPr/>
            </p:nvGrpSpPr>
            <p:grpSpPr>
              <a:xfrm>
                <a:off x="3827189" y="1846382"/>
                <a:ext cx="2154511" cy="666210"/>
                <a:chOff x="-3743" y="69822"/>
                <a:chExt cx="2550071" cy="666210"/>
              </a:xfrm>
            </p:grpSpPr>
            <p:sp>
              <p:nvSpPr>
                <p:cNvPr id="52" name="Rectángulo 51">
                  <a:extLst>
                    <a:ext uri="{FF2B5EF4-FFF2-40B4-BE49-F238E27FC236}">
                      <a16:creationId xmlns:a16="http://schemas.microsoft.com/office/drawing/2014/main" id="{636EE2A1-FF4C-4ED7-82D5-24E427F94138}"/>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3" name="CuadroTexto 52">
                  <a:extLst>
                    <a:ext uri="{FF2B5EF4-FFF2-40B4-BE49-F238E27FC236}">
                      <a16:creationId xmlns:a16="http://schemas.microsoft.com/office/drawing/2014/main" id="{BF6EEB16-18E0-42DF-8D44-4F6C875E2047}"/>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400" dirty="0"/>
                    <a:t>Inclusión de inmuebles en inventario</a:t>
                  </a:r>
                  <a:endParaRPr lang="es-CO" sz="1400" kern="1200" dirty="0"/>
                </a:p>
              </p:txBody>
            </p:sp>
          </p:grpSp>
          <p:grpSp>
            <p:nvGrpSpPr>
              <p:cNvPr id="48" name="Grupo 47">
                <a:extLst>
                  <a:ext uri="{FF2B5EF4-FFF2-40B4-BE49-F238E27FC236}">
                    <a16:creationId xmlns:a16="http://schemas.microsoft.com/office/drawing/2014/main" id="{2A339A4D-719D-4517-B86C-D4C453F81FFF}"/>
                  </a:ext>
                </a:extLst>
              </p:cNvPr>
              <p:cNvGrpSpPr/>
              <p:nvPr/>
            </p:nvGrpSpPr>
            <p:grpSpPr>
              <a:xfrm>
                <a:off x="3827189" y="2541093"/>
                <a:ext cx="2282269" cy="665923"/>
                <a:chOff x="-989798" y="-924160"/>
                <a:chExt cx="2718306" cy="665923"/>
              </a:xfrm>
            </p:grpSpPr>
            <p:sp>
              <p:nvSpPr>
                <p:cNvPr id="50" name="Rectángulo 49">
                  <a:extLst>
                    <a:ext uri="{FF2B5EF4-FFF2-40B4-BE49-F238E27FC236}">
                      <a16:creationId xmlns:a16="http://schemas.microsoft.com/office/drawing/2014/main" id="{4C7CDF60-4C0F-4EAA-A872-11047484FB5A}"/>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51" name="CuadroTexto 50">
                  <a:extLst>
                    <a:ext uri="{FF2B5EF4-FFF2-40B4-BE49-F238E27FC236}">
                      <a16:creationId xmlns:a16="http://schemas.microsoft.com/office/drawing/2014/main" id="{3E6BF8B3-8631-4AAC-BF77-FB00AC803AF7}"/>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1</a:t>
                  </a:r>
                </a:p>
              </p:txBody>
            </p:sp>
          </p:grpSp>
        </p:grpSp>
      </p:grpSp>
      <p:grpSp>
        <p:nvGrpSpPr>
          <p:cNvPr id="227" name="Grupo 226">
            <a:extLst>
              <a:ext uri="{FF2B5EF4-FFF2-40B4-BE49-F238E27FC236}">
                <a16:creationId xmlns:a16="http://schemas.microsoft.com/office/drawing/2014/main" id="{B42F9AAC-1DD9-4CBC-8706-FBB392FC226D}"/>
              </a:ext>
            </a:extLst>
          </p:cNvPr>
          <p:cNvGrpSpPr/>
          <p:nvPr/>
        </p:nvGrpSpPr>
        <p:grpSpPr>
          <a:xfrm>
            <a:off x="3932865" y="2575575"/>
            <a:ext cx="6167720" cy="713105"/>
            <a:chOff x="3856666" y="1832080"/>
            <a:chExt cx="5466495" cy="1386562"/>
          </a:xfrm>
        </p:grpSpPr>
        <p:grpSp>
          <p:nvGrpSpPr>
            <p:cNvPr id="228" name="Grupo 227">
              <a:extLst>
                <a:ext uri="{FF2B5EF4-FFF2-40B4-BE49-F238E27FC236}">
                  <a16:creationId xmlns:a16="http://schemas.microsoft.com/office/drawing/2014/main" id="{51B3F738-67EA-4E02-B5A1-39475E54A4F0}"/>
                </a:ext>
              </a:extLst>
            </p:cNvPr>
            <p:cNvGrpSpPr/>
            <p:nvPr/>
          </p:nvGrpSpPr>
          <p:grpSpPr>
            <a:xfrm>
              <a:off x="3856666" y="1839224"/>
              <a:ext cx="1873458" cy="1379418"/>
              <a:chOff x="3827189" y="1846382"/>
              <a:chExt cx="2282269" cy="1360634"/>
            </a:xfrm>
          </p:grpSpPr>
          <p:grpSp>
            <p:nvGrpSpPr>
              <p:cNvPr id="250" name="Grupo 249">
                <a:extLst>
                  <a:ext uri="{FF2B5EF4-FFF2-40B4-BE49-F238E27FC236}">
                    <a16:creationId xmlns:a16="http://schemas.microsoft.com/office/drawing/2014/main" id="{10FC0E15-CA16-4221-9A57-5507D821744D}"/>
                  </a:ext>
                </a:extLst>
              </p:cNvPr>
              <p:cNvGrpSpPr/>
              <p:nvPr/>
            </p:nvGrpSpPr>
            <p:grpSpPr>
              <a:xfrm>
                <a:off x="3827189" y="1846382"/>
                <a:ext cx="2154511" cy="666210"/>
                <a:chOff x="-3743" y="69822"/>
                <a:chExt cx="2550071" cy="666210"/>
              </a:xfrm>
            </p:grpSpPr>
            <p:sp>
              <p:nvSpPr>
                <p:cNvPr id="254" name="Rectángulo 253">
                  <a:extLst>
                    <a:ext uri="{FF2B5EF4-FFF2-40B4-BE49-F238E27FC236}">
                      <a16:creationId xmlns:a16="http://schemas.microsoft.com/office/drawing/2014/main" id="{BC6804F0-1B04-4E7C-BAF2-7DC8B14996E9}"/>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5" name="CuadroTexto 254">
                  <a:extLst>
                    <a:ext uri="{FF2B5EF4-FFF2-40B4-BE49-F238E27FC236}">
                      <a16:creationId xmlns:a16="http://schemas.microsoft.com/office/drawing/2014/main" id="{4EDC8D96-2D20-4486-A3AA-A193723B63AD}"/>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200" dirty="0"/>
                    <a:t>Revisión de medidas cautelares en inmuebles</a:t>
                  </a:r>
                  <a:endParaRPr lang="es-CO" sz="1200" kern="1200" dirty="0"/>
                </a:p>
              </p:txBody>
            </p:sp>
          </p:grpSp>
          <p:grpSp>
            <p:nvGrpSpPr>
              <p:cNvPr id="251" name="Grupo 250">
                <a:extLst>
                  <a:ext uri="{FF2B5EF4-FFF2-40B4-BE49-F238E27FC236}">
                    <a16:creationId xmlns:a16="http://schemas.microsoft.com/office/drawing/2014/main" id="{D4239408-107F-4E52-A530-C477448E834D}"/>
                  </a:ext>
                </a:extLst>
              </p:cNvPr>
              <p:cNvGrpSpPr/>
              <p:nvPr/>
            </p:nvGrpSpPr>
            <p:grpSpPr>
              <a:xfrm>
                <a:off x="3827189" y="2541093"/>
                <a:ext cx="2282269" cy="665923"/>
                <a:chOff x="-989798" y="-924160"/>
                <a:chExt cx="2718306" cy="665923"/>
              </a:xfrm>
            </p:grpSpPr>
            <p:sp>
              <p:nvSpPr>
                <p:cNvPr id="252" name="Rectángulo 251">
                  <a:extLst>
                    <a:ext uri="{FF2B5EF4-FFF2-40B4-BE49-F238E27FC236}">
                      <a16:creationId xmlns:a16="http://schemas.microsoft.com/office/drawing/2014/main" id="{5317DF47-51B8-4150-9B3D-F52102CAA877}"/>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53" name="CuadroTexto 252">
                  <a:extLst>
                    <a:ext uri="{FF2B5EF4-FFF2-40B4-BE49-F238E27FC236}">
                      <a16:creationId xmlns:a16="http://schemas.microsoft.com/office/drawing/2014/main" id="{454FA2B6-48A1-4DB4-B6CE-2EBAC37A6914}"/>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90</a:t>
                  </a:r>
                  <a:endParaRPr lang="es-CO" sz="1200" kern="1200" dirty="0"/>
                </a:p>
              </p:txBody>
            </p:sp>
          </p:grpSp>
        </p:grpSp>
        <p:grpSp>
          <p:nvGrpSpPr>
            <p:cNvPr id="229" name="Grupo 228">
              <a:extLst>
                <a:ext uri="{FF2B5EF4-FFF2-40B4-BE49-F238E27FC236}">
                  <a16:creationId xmlns:a16="http://schemas.microsoft.com/office/drawing/2014/main" id="{70051683-8AAE-4EFC-ABD3-8A26375F8CF1}"/>
                </a:ext>
              </a:extLst>
            </p:cNvPr>
            <p:cNvGrpSpPr/>
            <p:nvPr/>
          </p:nvGrpSpPr>
          <p:grpSpPr>
            <a:xfrm>
              <a:off x="5655388" y="1832080"/>
              <a:ext cx="1873457" cy="1379418"/>
              <a:chOff x="3827189" y="1846382"/>
              <a:chExt cx="2282267" cy="1360634"/>
            </a:xfrm>
          </p:grpSpPr>
          <p:grpSp>
            <p:nvGrpSpPr>
              <p:cNvPr id="244" name="Grupo 243">
                <a:extLst>
                  <a:ext uri="{FF2B5EF4-FFF2-40B4-BE49-F238E27FC236}">
                    <a16:creationId xmlns:a16="http://schemas.microsoft.com/office/drawing/2014/main" id="{27B85CB3-1CBD-4C80-A7C4-1143C1AD3F90}"/>
                  </a:ext>
                </a:extLst>
              </p:cNvPr>
              <p:cNvGrpSpPr/>
              <p:nvPr/>
            </p:nvGrpSpPr>
            <p:grpSpPr>
              <a:xfrm>
                <a:off x="3827189" y="1846382"/>
                <a:ext cx="2154511" cy="666210"/>
                <a:chOff x="-3743" y="69822"/>
                <a:chExt cx="2550071" cy="666210"/>
              </a:xfrm>
            </p:grpSpPr>
            <p:sp>
              <p:nvSpPr>
                <p:cNvPr id="248" name="Rectángulo 247">
                  <a:extLst>
                    <a:ext uri="{FF2B5EF4-FFF2-40B4-BE49-F238E27FC236}">
                      <a16:creationId xmlns:a16="http://schemas.microsoft.com/office/drawing/2014/main" id="{F54FF3CF-08FA-4662-96ED-DB05088E9BA9}"/>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9" name="CuadroTexto 248">
                  <a:extLst>
                    <a:ext uri="{FF2B5EF4-FFF2-40B4-BE49-F238E27FC236}">
                      <a16:creationId xmlns:a16="http://schemas.microsoft.com/office/drawing/2014/main" id="{AB8B46B2-753B-47C1-B48D-E8CF9F70107F}"/>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Circularización</a:t>
                  </a:r>
                  <a:endParaRPr lang="es-CO" sz="1400" kern="1200" dirty="0"/>
                </a:p>
              </p:txBody>
            </p:sp>
          </p:grpSp>
          <p:grpSp>
            <p:nvGrpSpPr>
              <p:cNvPr id="245" name="Grupo 244">
                <a:extLst>
                  <a:ext uri="{FF2B5EF4-FFF2-40B4-BE49-F238E27FC236}">
                    <a16:creationId xmlns:a16="http://schemas.microsoft.com/office/drawing/2014/main" id="{3DE18C23-6CC6-4EE8-8D80-04F52D3299DB}"/>
                  </a:ext>
                </a:extLst>
              </p:cNvPr>
              <p:cNvGrpSpPr/>
              <p:nvPr/>
            </p:nvGrpSpPr>
            <p:grpSpPr>
              <a:xfrm>
                <a:off x="3827189" y="2541093"/>
                <a:ext cx="2282267" cy="665923"/>
                <a:chOff x="-989798" y="-924160"/>
                <a:chExt cx="2718303" cy="665923"/>
              </a:xfrm>
            </p:grpSpPr>
            <p:sp>
              <p:nvSpPr>
                <p:cNvPr id="246" name="Rectángulo 245">
                  <a:extLst>
                    <a:ext uri="{FF2B5EF4-FFF2-40B4-BE49-F238E27FC236}">
                      <a16:creationId xmlns:a16="http://schemas.microsoft.com/office/drawing/2014/main" id="{09997A8D-990A-4918-BAAA-2C9C077BDDB5}"/>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47" name="CuadroTexto 246">
                  <a:extLst>
                    <a:ext uri="{FF2B5EF4-FFF2-40B4-BE49-F238E27FC236}">
                      <a16:creationId xmlns:a16="http://schemas.microsoft.com/office/drawing/2014/main" id="{B2391421-2A59-4222-B1FE-A157C15B8127}"/>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35</a:t>
                  </a:r>
                  <a:endParaRPr lang="es-CO" sz="1200" kern="1200" dirty="0"/>
                </a:p>
              </p:txBody>
            </p:sp>
          </p:grpSp>
        </p:grpSp>
        <p:grpSp>
          <p:nvGrpSpPr>
            <p:cNvPr id="230" name="Grupo 229">
              <a:extLst>
                <a:ext uri="{FF2B5EF4-FFF2-40B4-BE49-F238E27FC236}">
                  <a16:creationId xmlns:a16="http://schemas.microsoft.com/office/drawing/2014/main" id="{2CB7B82F-3CE0-4661-8908-26FBAE834A84}"/>
                </a:ext>
              </a:extLst>
            </p:cNvPr>
            <p:cNvGrpSpPr/>
            <p:nvPr/>
          </p:nvGrpSpPr>
          <p:grpSpPr>
            <a:xfrm>
              <a:off x="7449703" y="1835411"/>
              <a:ext cx="1873458" cy="1379418"/>
              <a:chOff x="3827189" y="1846382"/>
              <a:chExt cx="2282269" cy="1360634"/>
            </a:xfrm>
          </p:grpSpPr>
          <p:grpSp>
            <p:nvGrpSpPr>
              <p:cNvPr id="238" name="Grupo 237">
                <a:extLst>
                  <a:ext uri="{FF2B5EF4-FFF2-40B4-BE49-F238E27FC236}">
                    <a16:creationId xmlns:a16="http://schemas.microsoft.com/office/drawing/2014/main" id="{348EA3DB-3CDC-4F26-B6DC-2C1205215694}"/>
                  </a:ext>
                </a:extLst>
              </p:cNvPr>
              <p:cNvGrpSpPr/>
              <p:nvPr/>
            </p:nvGrpSpPr>
            <p:grpSpPr>
              <a:xfrm>
                <a:off x="3827189" y="1846382"/>
                <a:ext cx="2154511" cy="666210"/>
                <a:chOff x="-3743" y="69822"/>
                <a:chExt cx="2550071" cy="666210"/>
              </a:xfrm>
            </p:grpSpPr>
            <p:sp>
              <p:nvSpPr>
                <p:cNvPr id="242" name="Rectángulo 241">
                  <a:extLst>
                    <a:ext uri="{FF2B5EF4-FFF2-40B4-BE49-F238E27FC236}">
                      <a16:creationId xmlns:a16="http://schemas.microsoft.com/office/drawing/2014/main" id="{D7D9B94B-7A29-4C28-8B22-7A6A2DC41F95}"/>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3" name="CuadroTexto 242">
                  <a:extLst>
                    <a:ext uri="{FF2B5EF4-FFF2-40B4-BE49-F238E27FC236}">
                      <a16:creationId xmlns:a16="http://schemas.microsoft.com/office/drawing/2014/main" id="{DD2A875A-9340-445A-97C2-DCE30CE65D07}"/>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Acciones Legales</a:t>
                  </a:r>
                  <a:endParaRPr lang="es-CO" sz="1400" kern="1200" dirty="0"/>
                </a:p>
              </p:txBody>
            </p:sp>
          </p:grpSp>
          <p:grpSp>
            <p:nvGrpSpPr>
              <p:cNvPr id="239" name="Grupo 238">
                <a:extLst>
                  <a:ext uri="{FF2B5EF4-FFF2-40B4-BE49-F238E27FC236}">
                    <a16:creationId xmlns:a16="http://schemas.microsoft.com/office/drawing/2014/main" id="{D337CFB0-1423-4346-9EAB-812E86448B8A}"/>
                  </a:ext>
                </a:extLst>
              </p:cNvPr>
              <p:cNvGrpSpPr/>
              <p:nvPr/>
            </p:nvGrpSpPr>
            <p:grpSpPr>
              <a:xfrm>
                <a:off x="3827189" y="2541093"/>
                <a:ext cx="2282269" cy="665923"/>
                <a:chOff x="-989798" y="-924160"/>
                <a:chExt cx="2718306" cy="665923"/>
              </a:xfrm>
            </p:grpSpPr>
            <p:sp>
              <p:nvSpPr>
                <p:cNvPr id="240" name="Rectángulo 239">
                  <a:extLst>
                    <a:ext uri="{FF2B5EF4-FFF2-40B4-BE49-F238E27FC236}">
                      <a16:creationId xmlns:a16="http://schemas.microsoft.com/office/drawing/2014/main" id="{101EA7A3-1E93-4F9D-BD81-F8C24F7B27EF}"/>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41" name="CuadroTexto 240">
                  <a:extLst>
                    <a:ext uri="{FF2B5EF4-FFF2-40B4-BE49-F238E27FC236}">
                      <a16:creationId xmlns:a16="http://schemas.microsoft.com/office/drawing/2014/main" id="{60791889-C1F6-453E-A68F-ED495E74BAD9}"/>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10</a:t>
                  </a:r>
                </a:p>
              </p:txBody>
            </p:sp>
          </p:grpSp>
        </p:grpSp>
      </p:grpSp>
      <p:grpSp>
        <p:nvGrpSpPr>
          <p:cNvPr id="256" name="Grupo 255">
            <a:extLst>
              <a:ext uri="{FF2B5EF4-FFF2-40B4-BE49-F238E27FC236}">
                <a16:creationId xmlns:a16="http://schemas.microsoft.com/office/drawing/2014/main" id="{546AAB27-4133-45E0-BEE5-489D268D128A}"/>
              </a:ext>
            </a:extLst>
          </p:cNvPr>
          <p:cNvGrpSpPr/>
          <p:nvPr/>
        </p:nvGrpSpPr>
        <p:grpSpPr>
          <a:xfrm>
            <a:off x="3932865" y="3516236"/>
            <a:ext cx="8197175" cy="713105"/>
            <a:chOff x="3856666" y="1832080"/>
            <a:chExt cx="7265216" cy="1386562"/>
          </a:xfrm>
        </p:grpSpPr>
        <p:grpSp>
          <p:nvGrpSpPr>
            <p:cNvPr id="257" name="Grupo 256">
              <a:extLst>
                <a:ext uri="{FF2B5EF4-FFF2-40B4-BE49-F238E27FC236}">
                  <a16:creationId xmlns:a16="http://schemas.microsoft.com/office/drawing/2014/main" id="{01DCB153-3FC6-4FE5-AB05-A1FA79702E69}"/>
                </a:ext>
              </a:extLst>
            </p:cNvPr>
            <p:cNvGrpSpPr/>
            <p:nvPr/>
          </p:nvGrpSpPr>
          <p:grpSpPr>
            <a:xfrm>
              <a:off x="3856666" y="1839224"/>
              <a:ext cx="1873458" cy="1379418"/>
              <a:chOff x="3827189" y="1846382"/>
              <a:chExt cx="2282269" cy="1360634"/>
            </a:xfrm>
          </p:grpSpPr>
          <p:grpSp>
            <p:nvGrpSpPr>
              <p:cNvPr id="279" name="Grupo 278">
                <a:extLst>
                  <a:ext uri="{FF2B5EF4-FFF2-40B4-BE49-F238E27FC236}">
                    <a16:creationId xmlns:a16="http://schemas.microsoft.com/office/drawing/2014/main" id="{CE2D514B-F908-467F-877C-B211B7A01938}"/>
                  </a:ext>
                </a:extLst>
              </p:cNvPr>
              <p:cNvGrpSpPr/>
              <p:nvPr/>
            </p:nvGrpSpPr>
            <p:grpSpPr>
              <a:xfrm>
                <a:off x="3827189" y="1846382"/>
                <a:ext cx="2154511" cy="666210"/>
                <a:chOff x="-3743" y="69822"/>
                <a:chExt cx="2550071" cy="666210"/>
              </a:xfrm>
            </p:grpSpPr>
            <p:sp>
              <p:nvSpPr>
                <p:cNvPr id="283" name="Rectángulo 282">
                  <a:extLst>
                    <a:ext uri="{FF2B5EF4-FFF2-40B4-BE49-F238E27FC236}">
                      <a16:creationId xmlns:a16="http://schemas.microsoft.com/office/drawing/2014/main" id="{5CA14727-EA6B-4296-9614-F1EDC359B299}"/>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84" name="CuadroTexto 283">
                  <a:extLst>
                    <a:ext uri="{FF2B5EF4-FFF2-40B4-BE49-F238E27FC236}">
                      <a16:creationId xmlns:a16="http://schemas.microsoft.com/office/drawing/2014/main" id="{B18BEBB3-AE7A-4F6B-8348-4F6C69664689}"/>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Revisión Portal</a:t>
                  </a:r>
                  <a:endParaRPr lang="es-CO" sz="1400" kern="1200" dirty="0"/>
                </a:p>
              </p:txBody>
            </p:sp>
          </p:grpSp>
          <p:grpSp>
            <p:nvGrpSpPr>
              <p:cNvPr id="280" name="Grupo 279">
                <a:extLst>
                  <a:ext uri="{FF2B5EF4-FFF2-40B4-BE49-F238E27FC236}">
                    <a16:creationId xmlns:a16="http://schemas.microsoft.com/office/drawing/2014/main" id="{AC774A11-7722-4662-99BB-B4832C608669}"/>
                  </a:ext>
                </a:extLst>
              </p:cNvPr>
              <p:cNvGrpSpPr/>
              <p:nvPr/>
            </p:nvGrpSpPr>
            <p:grpSpPr>
              <a:xfrm>
                <a:off x="3827189" y="2541093"/>
                <a:ext cx="2282269" cy="665923"/>
                <a:chOff x="-989798" y="-924160"/>
                <a:chExt cx="2718306" cy="665923"/>
              </a:xfrm>
            </p:grpSpPr>
            <p:sp>
              <p:nvSpPr>
                <p:cNvPr id="281" name="Rectángulo 280">
                  <a:extLst>
                    <a:ext uri="{FF2B5EF4-FFF2-40B4-BE49-F238E27FC236}">
                      <a16:creationId xmlns:a16="http://schemas.microsoft.com/office/drawing/2014/main" id="{84A17709-79C1-4777-9AE4-6B3E3A57A47C}"/>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82" name="CuadroTexto 281">
                  <a:extLst>
                    <a:ext uri="{FF2B5EF4-FFF2-40B4-BE49-F238E27FC236}">
                      <a16:creationId xmlns:a16="http://schemas.microsoft.com/office/drawing/2014/main" id="{C97F1B44-027B-446E-BFA8-0372020B61BC}"/>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150</a:t>
                  </a:r>
                  <a:endParaRPr lang="es-CO" sz="1200" kern="1200" dirty="0"/>
                </a:p>
              </p:txBody>
            </p:sp>
          </p:grpSp>
        </p:grpSp>
        <p:grpSp>
          <p:nvGrpSpPr>
            <p:cNvPr id="258" name="Grupo 257">
              <a:extLst>
                <a:ext uri="{FF2B5EF4-FFF2-40B4-BE49-F238E27FC236}">
                  <a16:creationId xmlns:a16="http://schemas.microsoft.com/office/drawing/2014/main" id="{161E2BD1-1511-4CDF-B1F6-0AF54FA7A8B3}"/>
                </a:ext>
              </a:extLst>
            </p:cNvPr>
            <p:cNvGrpSpPr/>
            <p:nvPr/>
          </p:nvGrpSpPr>
          <p:grpSpPr>
            <a:xfrm>
              <a:off x="5655387" y="1832080"/>
              <a:ext cx="1873458" cy="1379418"/>
              <a:chOff x="3827189" y="1846382"/>
              <a:chExt cx="2282269" cy="1360634"/>
            </a:xfrm>
          </p:grpSpPr>
          <p:grpSp>
            <p:nvGrpSpPr>
              <p:cNvPr id="273" name="Grupo 272">
                <a:extLst>
                  <a:ext uri="{FF2B5EF4-FFF2-40B4-BE49-F238E27FC236}">
                    <a16:creationId xmlns:a16="http://schemas.microsoft.com/office/drawing/2014/main" id="{08604BAC-615F-4FE4-AC76-8E2BDB0A55EC}"/>
                  </a:ext>
                </a:extLst>
              </p:cNvPr>
              <p:cNvGrpSpPr/>
              <p:nvPr/>
            </p:nvGrpSpPr>
            <p:grpSpPr>
              <a:xfrm>
                <a:off x="3827189" y="1846382"/>
                <a:ext cx="2154511" cy="666210"/>
                <a:chOff x="-3743" y="69822"/>
                <a:chExt cx="2550071" cy="666210"/>
              </a:xfrm>
            </p:grpSpPr>
            <p:sp>
              <p:nvSpPr>
                <p:cNvPr id="277" name="Rectángulo 276">
                  <a:extLst>
                    <a:ext uri="{FF2B5EF4-FFF2-40B4-BE49-F238E27FC236}">
                      <a16:creationId xmlns:a16="http://schemas.microsoft.com/office/drawing/2014/main" id="{514F6E3C-2B42-4178-9B16-4872D4FB2FE0}"/>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78" name="CuadroTexto 277">
                  <a:extLst>
                    <a:ext uri="{FF2B5EF4-FFF2-40B4-BE49-F238E27FC236}">
                      <a16:creationId xmlns:a16="http://schemas.microsoft.com/office/drawing/2014/main" id="{57C8A2EB-29C7-4F62-B184-2D7F22CBD444}"/>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400" dirty="0"/>
                    <a:t>Revisión de Actas de Asamblea</a:t>
                  </a:r>
                  <a:endParaRPr lang="es-CO" sz="1400" kern="1200" dirty="0"/>
                </a:p>
              </p:txBody>
            </p:sp>
          </p:grpSp>
          <p:grpSp>
            <p:nvGrpSpPr>
              <p:cNvPr id="274" name="Grupo 273">
                <a:extLst>
                  <a:ext uri="{FF2B5EF4-FFF2-40B4-BE49-F238E27FC236}">
                    <a16:creationId xmlns:a16="http://schemas.microsoft.com/office/drawing/2014/main" id="{5A1434C8-90D2-4A93-A393-DB68F82B1620}"/>
                  </a:ext>
                </a:extLst>
              </p:cNvPr>
              <p:cNvGrpSpPr/>
              <p:nvPr/>
            </p:nvGrpSpPr>
            <p:grpSpPr>
              <a:xfrm>
                <a:off x="3827189" y="2541093"/>
                <a:ext cx="2282269" cy="665923"/>
                <a:chOff x="-989798" y="-924160"/>
                <a:chExt cx="2718306" cy="665923"/>
              </a:xfrm>
            </p:grpSpPr>
            <p:sp>
              <p:nvSpPr>
                <p:cNvPr id="275" name="Rectángulo 274">
                  <a:extLst>
                    <a:ext uri="{FF2B5EF4-FFF2-40B4-BE49-F238E27FC236}">
                      <a16:creationId xmlns:a16="http://schemas.microsoft.com/office/drawing/2014/main" id="{AA257092-C6DD-4478-82F7-2E259290DD28}"/>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76" name="CuadroTexto 275">
                  <a:extLst>
                    <a:ext uri="{FF2B5EF4-FFF2-40B4-BE49-F238E27FC236}">
                      <a16:creationId xmlns:a16="http://schemas.microsoft.com/office/drawing/2014/main" id="{0B611EC4-FE3C-4BC2-81F9-86C4CDB11979}"/>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20</a:t>
                  </a:r>
                  <a:endParaRPr lang="es-CO" sz="1200" kern="1200" dirty="0"/>
                </a:p>
              </p:txBody>
            </p:sp>
          </p:grpSp>
        </p:grpSp>
        <p:grpSp>
          <p:nvGrpSpPr>
            <p:cNvPr id="259" name="Grupo 258">
              <a:extLst>
                <a:ext uri="{FF2B5EF4-FFF2-40B4-BE49-F238E27FC236}">
                  <a16:creationId xmlns:a16="http://schemas.microsoft.com/office/drawing/2014/main" id="{7A8209FE-D2E1-4F7B-8610-77A82D0523A9}"/>
                </a:ext>
              </a:extLst>
            </p:cNvPr>
            <p:cNvGrpSpPr/>
            <p:nvPr/>
          </p:nvGrpSpPr>
          <p:grpSpPr>
            <a:xfrm>
              <a:off x="7449703" y="1835411"/>
              <a:ext cx="1873458" cy="1379418"/>
              <a:chOff x="3827189" y="1846382"/>
              <a:chExt cx="2282269" cy="1360634"/>
            </a:xfrm>
          </p:grpSpPr>
          <p:grpSp>
            <p:nvGrpSpPr>
              <p:cNvPr id="267" name="Grupo 266">
                <a:extLst>
                  <a:ext uri="{FF2B5EF4-FFF2-40B4-BE49-F238E27FC236}">
                    <a16:creationId xmlns:a16="http://schemas.microsoft.com/office/drawing/2014/main" id="{D8B604E9-281F-4580-A559-4AD9394C59CF}"/>
                  </a:ext>
                </a:extLst>
              </p:cNvPr>
              <p:cNvGrpSpPr/>
              <p:nvPr/>
            </p:nvGrpSpPr>
            <p:grpSpPr>
              <a:xfrm>
                <a:off x="3827189" y="1846382"/>
                <a:ext cx="2154511" cy="666210"/>
                <a:chOff x="-3743" y="69822"/>
                <a:chExt cx="2550071" cy="666210"/>
              </a:xfrm>
            </p:grpSpPr>
            <p:sp>
              <p:nvSpPr>
                <p:cNvPr id="271" name="Rectángulo 270">
                  <a:extLst>
                    <a:ext uri="{FF2B5EF4-FFF2-40B4-BE49-F238E27FC236}">
                      <a16:creationId xmlns:a16="http://schemas.microsoft.com/office/drawing/2014/main" id="{2E363DB6-FF3E-4DF0-B72A-91617B201DBD}"/>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72" name="CuadroTexto 271">
                  <a:extLst>
                    <a:ext uri="{FF2B5EF4-FFF2-40B4-BE49-F238E27FC236}">
                      <a16:creationId xmlns:a16="http://schemas.microsoft.com/office/drawing/2014/main" id="{93A2BBFE-985F-4CA7-9C71-A6843174ABF2}"/>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Asambleas</a:t>
                  </a:r>
                  <a:endParaRPr lang="es-CO" sz="1400" kern="1200" dirty="0"/>
                </a:p>
              </p:txBody>
            </p:sp>
          </p:grpSp>
          <p:grpSp>
            <p:nvGrpSpPr>
              <p:cNvPr id="268" name="Grupo 267">
                <a:extLst>
                  <a:ext uri="{FF2B5EF4-FFF2-40B4-BE49-F238E27FC236}">
                    <a16:creationId xmlns:a16="http://schemas.microsoft.com/office/drawing/2014/main" id="{BA0AB0E1-9D22-4F7F-823B-7078C2DBC70D}"/>
                  </a:ext>
                </a:extLst>
              </p:cNvPr>
              <p:cNvGrpSpPr/>
              <p:nvPr/>
            </p:nvGrpSpPr>
            <p:grpSpPr>
              <a:xfrm>
                <a:off x="3827189" y="2541093"/>
                <a:ext cx="2282269" cy="665923"/>
                <a:chOff x="-989798" y="-924160"/>
                <a:chExt cx="2718306" cy="665923"/>
              </a:xfrm>
            </p:grpSpPr>
            <p:sp>
              <p:nvSpPr>
                <p:cNvPr id="269" name="Rectángulo 268">
                  <a:extLst>
                    <a:ext uri="{FF2B5EF4-FFF2-40B4-BE49-F238E27FC236}">
                      <a16:creationId xmlns:a16="http://schemas.microsoft.com/office/drawing/2014/main" id="{E8485DBB-52D7-482E-BF46-0072179C6C18}"/>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70" name="CuadroTexto 269">
                  <a:extLst>
                    <a:ext uri="{FF2B5EF4-FFF2-40B4-BE49-F238E27FC236}">
                      <a16:creationId xmlns:a16="http://schemas.microsoft.com/office/drawing/2014/main" id="{896EDC5C-4934-4A4C-8F0A-EE4502775BF3}"/>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68</a:t>
                  </a:r>
                </a:p>
              </p:txBody>
            </p:sp>
          </p:grpSp>
        </p:grpSp>
        <p:grpSp>
          <p:nvGrpSpPr>
            <p:cNvPr id="260" name="Grupo 259">
              <a:extLst>
                <a:ext uri="{FF2B5EF4-FFF2-40B4-BE49-F238E27FC236}">
                  <a16:creationId xmlns:a16="http://schemas.microsoft.com/office/drawing/2014/main" id="{0AC3F07E-BF85-48DF-BEA0-068111A89F99}"/>
                </a:ext>
              </a:extLst>
            </p:cNvPr>
            <p:cNvGrpSpPr/>
            <p:nvPr/>
          </p:nvGrpSpPr>
          <p:grpSpPr>
            <a:xfrm>
              <a:off x="9248424" y="1837775"/>
              <a:ext cx="1873458" cy="1379418"/>
              <a:chOff x="3827189" y="1846382"/>
              <a:chExt cx="2282269" cy="1360634"/>
            </a:xfrm>
          </p:grpSpPr>
          <p:grpSp>
            <p:nvGrpSpPr>
              <p:cNvPr id="261" name="Grupo 260">
                <a:extLst>
                  <a:ext uri="{FF2B5EF4-FFF2-40B4-BE49-F238E27FC236}">
                    <a16:creationId xmlns:a16="http://schemas.microsoft.com/office/drawing/2014/main" id="{41FF087C-4330-41C7-898C-79FAEDDBE754}"/>
                  </a:ext>
                </a:extLst>
              </p:cNvPr>
              <p:cNvGrpSpPr/>
              <p:nvPr/>
            </p:nvGrpSpPr>
            <p:grpSpPr>
              <a:xfrm>
                <a:off x="3827190" y="1846382"/>
                <a:ext cx="2154510" cy="666210"/>
                <a:chOff x="-3742" y="69822"/>
                <a:chExt cx="2550070" cy="666210"/>
              </a:xfrm>
            </p:grpSpPr>
            <p:sp>
              <p:nvSpPr>
                <p:cNvPr id="265" name="Rectángulo 264">
                  <a:extLst>
                    <a:ext uri="{FF2B5EF4-FFF2-40B4-BE49-F238E27FC236}">
                      <a16:creationId xmlns:a16="http://schemas.microsoft.com/office/drawing/2014/main" id="{E12AE170-A6E0-4959-B5FB-8F487C45A47C}"/>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66" name="CuadroTexto 265">
                  <a:extLst>
                    <a:ext uri="{FF2B5EF4-FFF2-40B4-BE49-F238E27FC236}">
                      <a16:creationId xmlns:a16="http://schemas.microsoft.com/office/drawing/2014/main" id="{87A31A0D-9559-4145-97F4-D8F493440CFC}"/>
                    </a:ext>
                  </a:extLst>
                </p:cNvPr>
                <p:cNvSpPr txBox="1"/>
                <p:nvPr/>
              </p:nvSpPr>
              <p:spPr>
                <a:xfrm>
                  <a:off x="-3742"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Honorarios</a:t>
                  </a:r>
                </a:p>
              </p:txBody>
            </p:sp>
          </p:grpSp>
          <p:grpSp>
            <p:nvGrpSpPr>
              <p:cNvPr id="262" name="Grupo 261">
                <a:extLst>
                  <a:ext uri="{FF2B5EF4-FFF2-40B4-BE49-F238E27FC236}">
                    <a16:creationId xmlns:a16="http://schemas.microsoft.com/office/drawing/2014/main" id="{CE4AD2EC-CAB4-4901-82B7-F7804761A9DF}"/>
                  </a:ext>
                </a:extLst>
              </p:cNvPr>
              <p:cNvGrpSpPr/>
              <p:nvPr/>
            </p:nvGrpSpPr>
            <p:grpSpPr>
              <a:xfrm>
                <a:off x="3827189" y="2541093"/>
                <a:ext cx="2282269" cy="665923"/>
                <a:chOff x="-989798" y="-924160"/>
                <a:chExt cx="2718306" cy="665923"/>
              </a:xfrm>
            </p:grpSpPr>
            <p:sp>
              <p:nvSpPr>
                <p:cNvPr id="263" name="Rectángulo 262">
                  <a:extLst>
                    <a:ext uri="{FF2B5EF4-FFF2-40B4-BE49-F238E27FC236}">
                      <a16:creationId xmlns:a16="http://schemas.microsoft.com/office/drawing/2014/main" id="{79244DF0-CE8D-4B19-A653-554E61EFDF4F}"/>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64" name="CuadroTexto 263">
                  <a:extLst>
                    <a:ext uri="{FF2B5EF4-FFF2-40B4-BE49-F238E27FC236}">
                      <a16:creationId xmlns:a16="http://schemas.microsoft.com/office/drawing/2014/main" id="{6CCD884E-BF79-488E-AA27-C5D63386F1E0}"/>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70</a:t>
                  </a:r>
                  <a:endParaRPr lang="es-CO" sz="1200" kern="1200" dirty="0"/>
                </a:p>
              </p:txBody>
            </p:sp>
          </p:grpSp>
        </p:grpSp>
      </p:grpSp>
      <p:grpSp>
        <p:nvGrpSpPr>
          <p:cNvPr id="285" name="Grupo 284">
            <a:extLst>
              <a:ext uri="{FF2B5EF4-FFF2-40B4-BE49-F238E27FC236}">
                <a16:creationId xmlns:a16="http://schemas.microsoft.com/office/drawing/2014/main" id="{CBF04A3F-C2B2-448C-8A99-99403C81C131}"/>
              </a:ext>
            </a:extLst>
          </p:cNvPr>
          <p:cNvGrpSpPr/>
          <p:nvPr/>
        </p:nvGrpSpPr>
        <p:grpSpPr>
          <a:xfrm>
            <a:off x="3932865" y="4414857"/>
            <a:ext cx="8197175" cy="713105"/>
            <a:chOff x="3856666" y="1832080"/>
            <a:chExt cx="7265216" cy="1386562"/>
          </a:xfrm>
        </p:grpSpPr>
        <p:grpSp>
          <p:nvGrpSpPr>
            <p:cNvPr id="286" name="Grupo 285">
              <a:extLst>
                <a:ext uri="{FF2B5EF4-FFF2-40B4-BE49-F238E27FC236}">
                  <a16:creationId xmlns:a16="http://schemas.microsoft.com/office/drawing/2014/main" id="{60B7CC72-C7D7-4113-857C-FFA9A58025EE}"/>
                </a:ext>
              </a:extLst>
            </p:cNvPr>
            <p:cNvGrpSpPr/>
            <p:nvPr/>
          </p:nvGrpSpPr>
          <p:grpSpPr>
            <a:xfrm>
              <a:off x="3856666" y="1839224"/>
              <a:ext cx="1873458" cy="1379418"/>
              <a:chOff x="3827189" y="1846382"/>
              <a:chExt cx="2282269" cy="1360634"/>
            </a:xfrm>
          </p:grpSpPr>
          <p:grpSp>
            <p:nvGrpSpPr>
              <p:cNvPr id="308" name="Grupo 307">
                <a:extLst>
                  <a:ext uri="{FF2B5EF4-FFF2-40B4-BE49-F238E27FC236}">
                    <a16:creationId xmlns:a16="http://schemas.microsoft.com/office/drawing/2014/main" id="{2591638C-92DA-4A0D-BAB4-21DA47432A20}"/>
                  </a:ext>
                </a:extLst>
              </p:cNvPr>
              <p:cNvGrpSpPr/>
              <p:nvPr/>
            </p:nvGrpSpPr>
            <p:grpSpPr>
              <a:xfrm>
                <a:off x="3827189" y="1846382"/>
                <a:ext cx="2154511" cy="666210"/>
                <a:chOff x="-3743" y="69822"/>
                <a:chExt cx="2550071" cy="666210"/>
              </a:xfrm>
            </p:grpSpPr>
            <p:sp>
              <p:nvSpPr>
                <p:cNvPr id="312" name="Rectángulo 311">
                  <a:extLst>
                    <a:ext uri="{FF2B5EF4-FFF2-40B4-BE49-F238E27FC236}">
                      <a16:creationId xmlns:a16="http://schemas.microsoft.com/office/drawing/2014/main" id="{C3ED51EF-5D40-4930-A698-60EBB652BA46}"/>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13" name="CuadroTexto 312">
                  <a:extLst>
                    <a:ext uri="{FF2B5EF4-FFF2-40B4-BE49-F238E27FC236}">
                      <a16:creationId xmlns:a16="http://schemas.microsoft.com/office/drawing/2014/main" id="{EE661AA8-6D66-4A0B-99AD-56285AB33CE0}"/>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Repuestas Contraloría</a:t>
                  </a:r>
                  <a:endParaRPr lang="es-CO" sz="1400" kern="1200" dirty="0"/>
                </a:p>
              </p:txBody>
            </p:sp>
          </p:grpSp>
          <p:grpSp>
            <p:nvGrpSpPr>
              <p:cNvPr id="309" name="Grupo 308">
                <a:extLst>
                  <a:ext uri="{FF2B5EF4-FFF2-40B4-BE49-F238E27FC236}">
                    <a16:creationId xmlns:a16="http://schemas.microsoft.com/office/drawing/2014/main" id="{87D96F1A-969B-48A3-B341-F9BC4667EAA0}"/>
                  </a:ext>
                </a:extLst>
              </p:cNvPr>
              <p:cNvGrpSpPr/>
              <p:nvPr/>
            </p:nvGrpSpPr>
            <p:grpSpPr>
              <a:xfrm>
                <a:off x="3827189" y="2541093"/>
                <a:ext cx="2282269" cy="665923"/>
                <a:chOff x="-989798" y="-924160"/>
                <a:chExt cx="2718306" cy="665923"/>
              </a:xfrm>
            </p:grpSpPr>
            <p:sp>
              <p:nvSpPr>
                <p:cNvPr id="310" name="Rectángulo 309">
                  <a:extLst>
                    <a:ext uri="{FF2B5EF4-FFF2-40B4-BE49-F238E27FC236}">
                      <a16:creationId xmlns:a16="http://schemas.microsoft.com/office/drawing/2014/main" id="{BBD9F895-4C83-4AE1-82D5-CE92AE8F441F}"/>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11" name="CuadroTexto 310">
                  <a:extLst>
                    <a:ext uri="{FF2B5EF4-FFF2-40B4-BE49-F238E27FC236}">
                      <a16:creationId xmlns:a16="http://schemas.microsoft.com/office/drawing/2014/main" id="{27ABA99E-9A2C-43BC-93FF-18BBD99B4238}"/>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16</a:t>
                  </a:r>
                  <a:endParaRPr lang="es-CO" sz="1200" kern="1200" dirty="0"/>
                </a:p>
              </p:txBody>
            </p:sp>
          </p:grpSp>
        </p:grpSp>
        <p:grpSp>
          <p:nvGrpSpPr>
            <p:cNvPr id="287" name="Grupo 286">
              <a:extLst>
                <a:ext uri="{FF2B5EF4-FFF2-40B4-BE49-F238E27FC236}">
                  <a16:creationId xmlns:a16="http://schemas.microsoft.com/office/drawing/2014/main" id="{0BFA21DC-1353-49E6-B561-0E4E8A37DDD4}"/>
                </a:ext>
              </a:extLst>
            </p:cNvPr>
            <p:cNvGrpSpPr/>
            <p:nvPr/>
          </p:nvGrpSpPr>
          <p:grpSpPr>
            <a:xfrm>
              <a:off x="5655387" y="1832080"/>
              <a:ext cx="1873458" cy="1379418"/>
              <a:chOff x="3827189" y="1846382"/>
              <a:chExt cx="2282269" cy="1360634"/>
            </a:xfrm>
          </p:grpSpPr>
          <p:grpSp>
            <p:nvGrpSpPr>
              <p:cNvPr id="302" name="Grupo 301">
                <a:extLst>
                  <a:ext uri="{FF2B5EF4-FFF2-40B4-BE49-F238E27FC236}">
                    <a16:creationId xmlns:a16="http://schemas.microsoft.com/office/drawing/2014/main" id="{7BC6CAA6-57EC-467A-B152-6E014E6ADFB9}"/>
                  </a:ext>
                </a:extLst>
              </p:cNvPr>
              <p:cNvGrpSpPr/>
              <p:nvPr/>
            </p:nvGrpSpPr>
            <p:grpSpPr>
              <a:xfrm>
                <a:off x="3827189" y="1846382"/>
                <a:ext cx="2154511" cy="666210"/>
                <a:chOff x="-3743" y="69822"/>
                <a:chExt cx="2550071" cy="666210"/>
              </a:xfrm>
            </p:grpSpPr>
            <p:sp>
              <p:nvSpPr>
                <p:cNvPr id="306" name="Rectángulo 305">
                  <a:extLst>
                    <a:ext uri="{FF2B5EF4-FFF2-40B4-BE49-F238E27FC236}">
                      <a16:creationId xmlns:a16="http://schemas.microsoft.com/office/drawing/2014/main" id="{C42561C8-6035-4135-8F56-EBB5266577CD}"/>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07" name="CuadroTexto 306">
                  <a:extLst>
                    <a:ext uri="{FF2B5EF4-FFF2-40B4-BE49-F238E27FC236}">
                      <a16:creationId xmlns:a16="http://schemas.microsoft.com/office/drawing/2014/main" id="{3364E4A9-16CB-4135-87AB-4B7D93A3000E}"/>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Repuestas Defensoría del pueblo</a:t>
                  </a:r>
                </a:p>
              </p:txBody>
            </p:sp>
          </p:grpSp>
          <p:grpSp>
            <p:nvGrpSpPr>
              <p:cNvPr id="303" name="Grupo 302">
                <a:extLst>
                  <a:ext uri="{FF2B5EF4-FFF2-40B4-BE49-F238E27FC236}">
                    <a16:creationId xmlns:a16="http://schemas.microsoft.com/office/drawing/2014/main" id="{12B66F6F-6ABE-4788-9A59-ACD69C1AC97E}"/>
                  </a:ext>
                </a:extLst>
              </p:cNvPr>
              <p:cNvGrpSpPr/>
              <p:nvPr/>
            </p:nvGrpSpPr>
            <p:grpSpPr>
              <a:xfrm>
                <a:off x="3827189" y="2541093"/>
                <a:ext cx="2282269" cy="665923"/>
                <a:chOff x="-989798" y="-924160"/>
                <a:chExt cx="2718306" cy="665923"/>
              </a:xfrm>
            </p:grpSpPr>
            <p:sp>
              <p:nvSpPr>
                <p:cNvPr id="304" name="Rectángulo 303">
                  <a:extLst>
                    <a:ext uri="{FF2B5EF4-FFF2-40B4-BE49-F238E27FC236}">
                      <a16:creationId xmlns:a16="http://schemas.microsoft.com/office/drawing/2014/main" id="{209BDD45-ACDC-456B-B607-172549A1506E}"/>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05" name="CuadroTexto 304">
                  <a:extLst>
                    <a:ext uri="{FF2B5EF4-FFF2-40B4-BE49-F238E27FC236}">
                      <a16:creationId xmlns:a16="http://schemas.microsoft.com/office/drawing/2014/main" id="{DF6E3E82-327F-4357-96F5-E9812ED60CD8}"/>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1</a:t>
                  </a:r>
                  <a:endParaRPr lang="es-CO" sz="1200" kern="1200" dirty="0"/>
                </a:p>
              </p:txBody>
            </p:sp>
          </p:grpSp>
        </p:grpSp>
        <p:grpSp>
          <p:nvGrpSpPr>
            <p:cNvPr id="288" name="Grupo 287">
              <a:extLst>
                <a:ext uri="{FF2B5EF4-FFF2-40B4-BE49-F238E27FC236}">
                  <a16:creationId xmlns:a16="http://schemas.microsoft.com/office/drawing/2014/main" id="{0E4DF94C-C150-4250-A116-8007FE8C87CA}"/>
                </a:ext>
              </a:extLst>
            </p:cNvPr>
            <p:cNvGrpSpPr/>
            <p:nvPr/>
          </p:nvGrpSpPr>
          <p:grpSpPr>
            <a:xfrm>
              <a:off x="7449703" y="1835411"/>
              <a:ext cx="1873458" cy="1379418"/>
              <a:chOff x="3827189" y="1846382"/>
              <a:chExt cx="2282269" cy="1360634"/>
            </a:xfrm>
          </p:grpSpPr>
          <p:grpSp>
            <p:nvGrpSpPr>
              <p:cNvPr id="296" name="Grupo 295">
                <a:extLst>
                  <a:ext uri="{FF2B5EF4-FFF2-40B4-BE49-F238E27FC236}">
                    <a16:creationId xmlns:a16="http://schemas.microsoft.com/office/drawing/2014/main" id="{7E17F8B9-8492-4F76-9BAA-D1A2FAC82984}"/>
                  </a:ext>
                </a:extLst>
              </p:cNvPr>
              <p:cNvGrpSpPr/>
              <p:nvPr/>
            </p:nvGrpSpPr>
            <p:grpSpPr>
              <a:xfrm>
                <a:off x="3827189" y="1846382"/>
                <a:ext cx="2154511" cy="666210"/>
                <a:chOff x="-3743" y="69822"/>
                <a:chExt cx="2550071" cy="666210"/>
              </a:xfrm>
            </p:grpSpPr>
            <p:sp>
              <p:nvSpPr>
                <p:cNvPr id="300" name="Rectángulo 299">
                  <a:extLst>
                    <a:ext uri="{FF2B5EF4-FFF2-40B4-BE49-F238E27FC236}">
                      <a16:creationId xmlns:a16="http://schemas.microsoft.com/office/drawing/2014/main" id="{62ECE6B2-287A-4E01-B111-C473C73EB68F}"/>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01" name="CuadroTexto 300">
                  <a:extLst>
                    <a:ext uri="{FF2B5EF4-FFF2-40B4-BE49-F238E27FC236}">
                      <a16:creationId xmlns:a16="http://schemas.microsoft.com/office/drawing/2014/main" id="{DD268380-7A42-433D-9939-A066CF8CE551}"/>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Repuestas Fiscalía</a:t>
                  </a:r>
                </a:p>
              </p:txBody>
            </p:sp>
          </p:grpSp>
          <p:grpSp>
            <p:nvGrpSpPr>
              <p:cNvPr id="297" name="Grupo 296">
                <a:extLst>
                  <a:ext uri="{FF2B5EF4-FFF2-40B4-BE49-F238E27FC236}">
                    <a16:creationId xmlns:a16="http://schemas.microsoft.com/office/drawing/2014/main" id="{CA9AD111-25A6-4D9C-934D-B32C8CDAA91E}"/>
                  </a:ext>
                </a:extLst>
              </p:cNvPr>
              <p:cNvGrpSpPr/>
              <p:nvPr/>
            </p:nvGrpSpPr>
            <p:grpSpPr>
              <a:xfrm>
                <a:off x="3827189" y="2541093"/>
                <a:ext cx="2282269" cy="665923"/>
                <a:chOff x="-989798" y="-924160"/>
                <a:chExt cx="2718306" cy="665923"/>
              </a:xfrm>
            </p:grpSpPr>
            <p:sp>
              <p:nvSpPr>
                <p:cNvPr id="298" name="Rectángulo 297">
                  <a:extLst>
                    <a:ext uri="{FF2B5EF4-FFF2-40B4-BE49-F238E27FC236}">
                      <a16:creationId xmlns:a16="http://schemas.microsoft.com/office/drawing/2014/main" id="{7514C96B-D071-40C8-BBDC-124415E0FB93}"/>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99" name="CuadroTexto 298">
                  <a:extLst>
                    <a:ext uri="{FF2B5EF4-FFF2-40B4-BE49-F238E27FC236}">
                      <a16:creationId xmlns:a16="http://schemas.microsoft.com/office/drawing/2014/main" id="{D7215566-E5DA-4CCC-88EE-0D6B2369766E}"/>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4</a:t>
                  </a:r>
                </a:p>
              </p:txBody>
            </p:sp>
          </p:grpSp>
        </p:grpSp>
        <p:grpSp>
          <p:nvGrpSpPr>
            <p:cNvPr id="289" name="Grupo 288">
              <a:extLst>
                <a:ext uri="{FF2B5EF4-FFF2-40B4-BE49-F238E27FC236}">
                  <a16:creationId xmlns:a16="http://schemas.microsoft.com/office/drawing/2014/main" id="{9E71EADA-B604-4649-9106-922462DA921D}"/>
                </a:ext>
              </a:extLst>
            </p:cNvPr>
            <p:cNvGrpSpPr/>
            <p:nvPr/>
          </p:nvGrpSpPr>
          <p:grpSpPr>
            <a:xfrm>
              <a:off x="9248424" y="1837775"/>
              <a:ext cx="1873458" cy="1379418"/>
              <a:chOff x="3827189" y="1846382"/>
              <a:chExt cx="2282269" cy="1360634"/>
            </a:xfrm>
          </p:grpSpPr>
          <p:grpSp>
            <p:nvGrpSpPr>
              <p:cNvPr id="290" name="Grupo 289">
                <a:extLst>
                  <a:ext uri="{FF2B5EF4-FFF2-40B4-BE49-F238E27FC236}">
                    <a16:creationId xmlns:a16="http://schemas.microsoft.com/office/drawing/2014/main" id="{8399627B-5D32-4DB9-A480-C034BCA34109}"/>
                  </a:ext>
                </a:extLst>
              </p:cNvPr>
              <p:cNvGrpSpPr/>
              <p:nvPr/>
            </p:nvGrpSpPr>
            <p:grpSpPr>
              <a:xfrm>
                <a:off x="3827189" y="1846382"/>
                <a:ext cx="2154511" cy="666210"/>
                <a:chOff x="-3743" y="69822"/>
                <a:chExt cx="2550071" cy="666210"/>
              </a:xfrm>
            </p:grpSpPr>
            <p:sp>
              <p:nvSpPr>
                <p:cNvPr id="294" name="Rectángulo 293">
                  <a:extLst>
                    <a:ext uri="{FF2B5EF4-FFF2-40B4-BE49-F238E27FC236}">
                      <a16:creationId xmlns:a16="http://schemas.microsoft.com/office/drawing/2014/main" id="{996082D0-6A30-4918-A4ED-2DC9BA268277}"/>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95" name="CuadroTexto 294">
                  <a:extLst>
                    <a:ext uri="{FF2B5EF4-FFF2-40B4-BE49-F238E27FC236}">
                      <a16:creationId xmlns:a16="http://schemas.microsoft.com/office/drawing/2014/main" id="{DCEFF0F9-0450-49D5-958E-46FF57DAA9FD}"/>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Repuestas Procuraduría / Personería</a:t>
                  </a:r>
                </a:p>
              </p:txBody>
            </p:sp>
          </p:grpSp>
          <p:grpSp>
            <p:nvGrpSpPr>
              <p:cNvPr id="291" name="Grupo 290">
                <a:extLst>
                  <a:ext uri="{FF2B5EF4-FFF2-40B4-BE49-F238E27FC236}">
                    <a16:creationId xmlns:a16="http://schemas.microsoft.com/office/drawing/2014/main" id="{A967F796-C5E8-4F36-AA8C-79A1C63E5014}"/>
                  </a:ext>
                </a:extLst>
              </p:cNvPr>
              <p:cNvGrpSpPr/>
              <p:nvPr/>
            </p:nvGrpSpPr>
            <p:grpSpPr>
              <a:xfrm>
                <a:off x="3827189" y="2541093"/>
                <a:ext cx="2282269" cy="665923"/>
                <a:chOff x="-989798" y="-924160"/>
                <a:chExt cx="2718306" cy="665923"/>
              </a:xfrm>
            </p:grpSpPr>
            <p:sp>
              <p:nvSpPr>
                <p:cNvPr id="292" name="Rectángulo 291">
                  <a:extLst>
                    <a:ext uri="{FF2B5EF4-FFF2-40B4-BE49-F238E27FC236}">
                      <a16:creationId xmlns:a16="http://schemas.microsoft.com/office/drawing/2014/main" id="{CA482FB7-998E-4C08-854D-2A7F28BBC646}"/>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93" name="CuadroTexto 292">
                  <a:extLst>
                    <a:ext uri="{FF2B5EF4-FFF2-40B4-BE49-F238E27FC236}">
                      <a16:creationId xmlns:a16="http://schemas.microsoft.com/office/drawing/2014/main" id="{26194A45-6DE5-49DD-8769-CAF73DCB3BE7}"/>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2</a:t>
                  </a:r>
                </a:p>
              </p:txBody>
            </p:sp>
          </p:grpSp>
        </p:grpSp>
      </p:grpSp>
      <p:grpSp>
        <p:nvGrpSpPr>
          <p:cNvPr id="314" name="Grupo 313">
            <a:extLst>
              <a:ext uri="{FF2B5EF4-FFF2-40B4-BE49-F238E27FC236}">
                <a16:creationId xmlns:a16="http://schemas.microsoft.com/office/drawing/2014/main" id="{9287CF43-1114-4E3C-800D-0AD30CF22D67}"/>
              </a:ext>
            </a:extLst>
          </p:cNvPr>
          <p:cNvGrpSpPr/>
          <p:nvPr/>
        </p:nvGrpSpPr>
        <p:grpSpPr>
          <a:xfrm>
            <a:off x="3932863" y="5359626"/>
            <a:ext cx="6206694" cy="713105"/>
            <a:chOff x="3856666" y="1832080"/>
            <a:chExt cx="3672179" cy="1386562"/>
          </a:xfrm>
        </p:grpSpPr>
        <p:grpSp>
          <p:nvGrpSpPr>
            <p:cNvPr id="315" name="Grupo 314">
              <a:extLst>
                <a:ext uri="{FF2B5EF4-FFF2-40B4-BE49-F238E27FC236}">
                  <a16:creationId xmlns:a16="http://schemas.microsoft.com/office/drawing/2014/main" id="{E39ED6A7-2221-4CDC-86E1-6FF526ACD792}"/>
                </a:ext>
              </a:extLst>
            </p:cNvPr>
            <p:cNvGrpSpPr/>
            <p:nvPr/>
          </p:nvGrpSpPr>
          <p:grpSpPr>
            <a:xfrm>
              <a:off x="3856666" y="1839224"/>
              <a:ext cx="1873458" cy="1379418"/>
              <a:chOff x="3827189" y="1846382"/>
              <a:chExt cx="2282269" cy="1360634"/>
            </a:xfrm>
          </p:grpSpPr>
          <p:grpSp>
            <p:nvGrpSpPr>
              <p:cNvPr id="337" name="Grupo 336">
                <a:extLst>
                  <a:ext uri="{FF2B5EF4-FFF2-40B4-BE49-F238E27FC236}">
                    <a16:creationId xmlns:a16="http://schemas.microsoft.com/office/drawing/2014/main" id="{50A3E215-34CF-43E5-B4D0-6795A10D2C11}"/>
                  </a:ext>
                </a:extLst>
              </p:cNvPr>
              <p:cNvGrpSpPr/>
              <p:nvPr/>
            </p:nvGrpSpPr>
            <p:grpSpPr>
              <a:xfrm>
                <a:off x="3827189" y="1846382"/>
                <a:ext cx="2154511" cy="666210"/>
                <a:chOff x="-3743" y="69822"/>
                <a:chExt cx="2550071" cy="666210"/>
              </a:xfrm>
            </p:grpSpPr>
            <p:sp>
              <p:nvSpPr>
                <p:cNvPr id="341" name="Rectángulo 340">
                  <a:extLst>
                    <a:ext uri="{FF2B5EF4-FFF2-40B4-BE49-F238E27FC236}">
                      <a16:creationId xmlns:a16="http://schemas.microsoft.com/office/drawing/2014/main" id="{365B7D39-982D-4FC3-BBD4-9B73388E407A}"/>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42" name="CuadroTexto 341">
                  <a:extLst>
                    <a:ext uri="{FF2B5EF4-FFF2-40B4-BE49-F238E27FC236}">
                      <a16:creationId xmlns:a16="http://schemas.microsoft.com/office/drawing/2014/main" id="{945AF50D-DBE9-4063-BBBA-978C1ED3D40D}"/>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Revisión Diagnósticos Iniciales</a:t>
                  </a:r>
                  <a:endParaRPr lang="es-CO" sz="1400" kern="1200" dirty="0"/>
                </a:p>
              </p:txBody>
            </p:sp>
          </p:grpSp>
          <p:grpSp>
            <p:nvGrpSpPr>
              <p:cNvPr id="338" name="Grupo 337">
                <a:extLst>
                  <a:ext uri="{FF2B5EF4-FFF2-40B4-BE49-F238E27FC236}">
                    <a16:creationId xmlns:a16="http://schemas.microsoft.com/office/drawing/2014/main" id="{0119A339-FBC9-47AA-B25E-DCF6F3F79B17}"/>
                  </a:ext>
                </a:extLst>
              </p:cNvPr>
              <p:cNvGrpSpPr/>
              <p:nvPr/>
            </p:nvGrpSpPr>
            <p:grpSpPr>
              <a:xfrm>
                <a:off x="3827189" y="2541093"/>
                <a:ext cx="2282269" cy="665923"/>
                <a:chOff x="-989798" y="-924160"/>
                <a:chExt cx="2718306" cy="665923"/>
              </a:xfrm>
            </p:grpSpPr>
            <p:sp>
              <p:nvSpPr>
                <p:cNvPr id="339" name="Rectángulo 338">
                  <a:extLst>
                    <a:ext uri="{FF2B5EF4-FFF2-40B4-BE49-F238E27FC236}">
                      <a16:creationId xmlns:a16="http://schemas.microsoft.com/office/drawing/2014/main" id="{6BC2CFE9-6CF7-4F29-B554-59C27FABB392}"/>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40" name="CuadroTexto 339">
                  <a:extLst>
                    <a:ext uri="{FF2B5EF4-FFF2-40B4-BE49-F238E27FC236}">
                      <a16:creationId xmlns:a16="http://schemas.microsoft.com/office/drawing/2014/main" id="{27DB9F88-C566-411F-B27A-0945CD7A536D}"/>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15</a:t>
                  </a:r>
                </a:p>
              </p:txBody>
            </p:sp>
          </p:grpSp>
        </p:grpSp>
        <p:grpSp>
          <p:nvGrpSpPr>
            <p:cNvPr id="316" name="Grupo 315">
              <a:extLst>
                <a:ext uri="{FF2B5EF4-FFF2-40B4-BE49-F238E27FC236}">
                  <a16:creationId xmlns:a16="http://schemas.microsoft.com/office/drawing/2014/main" id="{8DB6E595-5CE6-411B-88EA-5FEF1F08F4DE}"/>
                </a:ext>
              </a:extLst>
            </p:cNvPr>
            <p:cNvGrpSpPr/>
            <p:nvPr/>
          </p:nvGrpSpPr>
          <p:grpSpPr>
            <a:xfrm>
              <a:off x="5655387" y="1832080"/>
              <a:ext cx="1873458" cy="1379418"/>
              <a:chOff x="3827189" y="1846382"/>
              <a:chExt cx="2282269" cy="1360634"/>
            </a:xfrm>
          </p:grpSpPr>
          <p:grpSp>
            <p:nvGrpSpPr>
              <p:cNvPr id="331" name="Grupo 330">
                <a:extLst>
                  <a:ext uri="{FF2B5EF4-FFF2-40B4-BE49-F238E27FC236}">
                    <a16:creationId xmlns:a16="http://schemas.microsoft.com/office/drawing/2014/main" id="{6E376290-B93E-428C-966D-D03FE97E03BC}"/>
                  </a:ext>
                </a:extLst>
              </p:cNvPr>
              <p:cNvGrpSpPr/>
              <p:nvPr/>
            </p:nvGrpSpPr>
            <p:grpSpPr>
              <a:xfrm>
                <a:off x="3827189" y="1846382"/>
                <a:ext cx="2154511" cy="666211"/>
                <a:chOff x="-3743" y="69822"/>
                <a:chExt cx="2550071" cy="666211"/>
              </a:xfrm>
            </p:grpSpPr>
            <p:sp>
              <p:nvSpPr>
                <p:cNvPr id="335" name="Rectángulo 334">
                  <a:extLst>
                    <a:ext uri="{FF2B5EF4-FFF2-40B4-BE49-F238E27FC236}">
                      <a16:creationId xmlns:a16="http://schemas.microsoft.com/office/drawing/2014/main" id="{4489CE59-C91C-4C9E-82AA-6670ED165FB5}"/>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36" name="CuadroTexto 335">
                  <a:extLst>
                    <a:ext uri="{FF2B5EF4-FFF2-40B4-BE49-F238E27FC236}">
                      <a16:creationId xmlns:a16="http://schemas.microsoft.com/office/drawing/2014/main" id="{226997C6-441C-40CA-818F-CF482FA7AC1B}"/>
                    </a:ext>
                  </a:extLst>
                </p:cNvPr>
                <p:cNvSpPr txBox="1"/>
                <p:nvPr/>
              </p:nvSpPr>
              <p:spPr>
                <a:xfrm>
                  <a:off x="-3743" y="85957"/>
                  <a:ext cx="2543720" cy="65007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200" dirty="0"/>
                    <a:t>Proyecto COVID (Diagnostico de sociedades y establecimientos frente a la crisis)</a:t>
                  </a:r>
                  <a:endParaRPr lang="es-CO" sz="1200" kern="1200" dirty="0"/>
                </a:p>
              </p:txBody>
            </p:sp>
          </p:grpSp>
          <p:grpSp>
            <p:nvGrpSpPr>
              <p:cNvPr id="332" name="Grupo 331">
                <a:extLst>
                  <a:ext uri="{FF2B5EF4-FFF2-40B4-BE49-F238E27FC236}">
                    <a16:creationId xmlns:a16="http://schemas.microsoft.com/office/drawing/2014/main" id="{73AD822E-F275-432D-BD49-3111043D814E}"/>
                  </a:ext>
                </a:extLst>
              </p:cNvPr>
              <p:cNvGrpSpPr/>
              <p:nvPr/>
            </p:nvGrpSpPr>
            <p:grpSpPr>
              <a:xfrm>
                <a:off x="3827189" y="2541093"/>
                <a:ext cx="2282269" cy="665923"/>
                <a:chOff x="-989798" y="-924160"/>
                <a:chExt cx="2718306" cy="665923"/>
              </a:xfrm>
            </p:grpSpPr>
            <p:sp>
              <p:nvSpPr>
                <p:cNvPr id="333" name="Rectángulo 332">
                  <a:extLst>
                    <a:ext uri="{FF2B5EF4-FFF2-40B4-BE49-F238E27FC236}">
                      <a16:creationId xmlns:a16="http://schemas.microsoft.com/office/drawing/2014/main" id="{AC00EEBE-524F-427E-8BFD-10315CD5FA6F}"/>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34" name="CuadroTexto 333">
                  <a:extLst>
                    <a:ext uri="{FF2B5EF4-FFF2-40B4-BE49-F238E27FC236}">
                      <a16:creationId xmlns:a16="http://schemas.microsoft.com/office/drawing/2014/main" id="{06F21C89-445F-45F7-8EFA-792F2263BACD}"/>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249</a:t>
                  </a:r>
                  <a:endParaRPr lang="es-CO" sz="1200" kern="1200" dirty="0"/>
                </a:p>
              </p:txBody>
            </p:sp>
          </p:grpSp>
        </p:grpSp>
      </p:grpSp>
      <p:sp>
        <p:nvSpPr>
          <p:cNvPr id="343" name="Rectángulo 342">
            <a:extLst>
              <a:ext uri="{FF2B5EF4-FFF2-40B4-BE49-F238E27FC236}">
                <a16:creationId xmlns:a16="http://schemas.microsoft.com/office/drawing/2014/main" id="{F61641CB-6CE7-4925-B239-FABD23449109}"/>
              </a:ext>
            </a:extLst>
          </p:cNvPr>
          <p:cNvSpPr/>
          <p:nvPr/>
        </p:nvSpPr>
        <p:spPr>
          <a:xfrm>
            <a:off x="3898862" y="2321921"/>
            <a:ext cx="7833189" cy="312650"/>
          </a:xfrm>
          <a:prstGeom prst="rect">
            <a:avLst/>
          </a:prstGeom>
        </p:spPr>
        <p:txBody>
          <a:bodyPr wrap="square">
            <a:spAutoFit/>
          </a:bodyPr>
          <a:lstStyle/>
          <a:p>
            <a:pPr algn="just">
              <a:lnSpc>
                <a:spcPct val="107000"/>
              </a:lnSpc>
              <a:spcAft>
                <a:spcPts val="800"/>
              </a:spcAft>
            </a:pPr>
            <a:r>
              <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PROCEDIMIENTO DE SANEAMIENTO JURÍDICO DE SOCIEDADES</a:t>
            </a:r>
          </a:p>
        </p:txBody>
      </p:sp>
      <p:sp>
        <p:nvSpPr>
          <p:cNvPr id="344" name="Rectángulo 343">
            <a:extLst>
              <a:ext uri="{FF2B5EF4-FFF2-40B4-BE49-F238E27FC236}">
                <a16:creationId xmlns:a16="http://schemas.microsoft.com/office/drawing/2014/main" id="{55EE8772-75D7-40BA-A470-03FD709A1789}"/>
              </a:ext>
            </a:extLst>
          </p:cNvPr>
          <p:cNvSpPr/>
          <p:nvPr/>
        </p:nvSpPr>
        <p:spPr>
          <a:xfrm>
            <a:off x="3898861" y="3248295"/>
            <a:ext cx="8001039" cy="312650"/>
          </a:xfrm>
          <a:prstGeom prst="rect">
            <a:avLst/>
          </a:prstGeom>
        </p:spPr>
        <p:txBody>
          <a:bodyPr wrap="square">
            <a:spAutoFit/>
          </a:bodyPr>
          <a:lstStyle/>
          <a:p>
            <a:pPr algn="just">
              <a:lnSpc>
                <a:spcPct val="107000"/>
              </a:lnSpc>
              <a:spcAft>
                <a:spcPts val="800"/>
              </a:spcAft>
            </a:pPr>
            <a:r>
              <a:rPr lang="es-ES"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PROCEDIMIENTO SUPERVISIÓN DE LA GESTIÓN DEL DEPOSITARIO DE SOCIEDADES ACTIVAS</a:t>
            </a:r>
            <a:endPar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45" name="Rectángulo 344">
            <a:extLst>
              <a:ext uri="{FF2B5EF4-FFF2-40B4-BE49-F238E27FC236}">
                <a16:creationId xmlns:a16="http://schemas.microsoft.com/office/drawing/2014/main" id="{E8DCD53D-D7B1-444E-BFB4-7A4E730D5BF0}"/>
              </a:ext>
            </a:extLst>
          </p:cNvPr>
          <p:cNvSpPr/>
          <p:nvPr/>
        </p:nvSpPr>
        <p:spPr>
          <a:xfrm>
            <a:off x="3886845" y="4163046"/>
            <a:ext cx="8013055" cy="312650"/>
          </a:xfrm>
          <a:prstGeom prst="rect">
            <a:avLst/>
          </a:prstGeom>
        </p:spPr>
        <p:txBody>
          <a:bodyPr wrap="square">
            <a:spAutoFit/>
          </a:bodyPr>
          <a:lstStyle/>
          <a:p>
            <a:pPr algn="just">
              <a:lnSpc>
                <a:spcPct val="107000"/>
              </a:lnSpc>
              <a:spcAft>
                <a:spcPts val="800"/>
              </a:spcAft>
            </a:pPr>
            <a:r>
              <a:rPr lang="es-ES"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PROCEDIMIENTO ELABORACION INFORME CONTRALORIA Y ENTES DE CONTRIOL</a:t>
            </a:r>
            <a:endPar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46" name="Rectángulo 345">
            <a:extLst>
              <a:ext uri="{FF2B5EF4-FFF2-40B4-BE49-F238E27FC236}">
                <a16:creationId xmlns:a16="http://schemas.microsoft.com/office/drawing/2014/main" id="{46E9E2C3-7CE2-4E3C-9FBC-CEBD1F08A636}"/>
              </a:ext>
            </a:extLst>
          </p:cNvPr>
          <p:cNvSpPr/>
          <p:nvPr/>
        </p:nvSpPr>
        <p:spPr>
          <a:xfrm>
            <a:off x="3927895" y="5090176"/>
            <a:ext cx="8013055" cy="312650"/>
          </a:xfrm>
          <a:prstGeom prst="rect">
            <a:avLst/>
          </a:prstGeom>
        </p:spPr>
        <p:txBody>
          <a:bodyPr wrap="square">
            <a:spAutoFit/>
          </a:bodyPr>
          <a:lstStyle/>
          <a:p>
            <a:pPr algn="just">
              <a:lnSpc>
                <a:spcPct val="107000"/>
              </a:lnSpc>
              <a:spcAft>
                <a:spcPts val="800"/>
              </a:spcAft>
            </a:pPr>
            <a:r>
              <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PROCEDIMIENTO DE DIAGNÓSTICO INICIAL DE INTERVENCIÓN DE SOCIEDADES</a:t>
            </a:r>
          </a:p>
        </p:txBody>
      </p:sp>
      <p:sp>
        <p:nvSpPr>
          <p:cNvPr id="122" name="Rectángulo 121">
            <a:extLst>
              <a:ext uri="{FF2B5EF4-FFF2-40B4-BE49-F238E27FC236}">
                <a16:creationId xmlns:a16="http://schemas.microsoft.com/office/drawing/2014/main" id="{2EBEBE89-2373-4230-9374-EB01948DB325}"/>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3" name="CuadroTexto 122">
            <a:extLst>
              <a:ext uri="{FF2B5EF4-FFF2-40B4-BE49-F238E27FC236}">
                <a16:creationId xmlns:a16="http://schemas.microsoft.com/office/drawing/2014/main" id="{4625A54F-F6CE-49CA-9684-76A04B55C832}"/>
              </a:ext>
            </a:extLst>
          </p:cNvPr>
          <p:cNvSpPr txBox="1"/>
          <p:nvPr/>
        </p:nvSpPr>
        <p:spPr>
          <a:xfrm>
            <a:off x="6178125" y="6550223"/>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102062286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0" name="Rectángulo 29">
            <a:extLst>
              <a:ext uri="{FF2B5EF4-FFF2-40B4-BE49-F238E27FC236}">
                <a16:creationId xmlns:a16="http://schemas.microsoft.com/office/drawing/2014/main" id="{D7A8E561-7F29-4B94-8524-3BF5AC0E8B2C}"/>
              </a:ext>
            </a:extLst>
          </p:cNvPr>
          <p:cNvSpPr/>
          <p:nvPr/>
        </p:nvSpPr>
        <p:spPr>
          <a:xfrm>
            <a:off x="3850811" y="1343211"/>
            <a:ext cx="7833189" cy="312650"/>
          </a:xfrm>
          <a:prstGeom prst="rect">
            <a:avLst/>
          </a:prstGeom>
        </p:spPr>
        <p:txBody>
          <a:bodyPr wrap="square">
            <a:spAutoFit/>
          </a:bodyPr>
          <a:lstStyle/>
          <a:p>
            <a:pPr algn="just">
              <a:lnSpc>
                <a:spcPct val="107000"/>
              </a:lnSpc>
              <a:spcAft>
                <a:spcPts val="800"/>
              </a:spcAft>
            </a:pPr>
            <a:r>
              <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PROCEDIMIENTO DE SANEAMIENTO ADMINISTRATIVO DE SOCIEDADES</a:t>
            </a:r>
          </a:p>
        </p:txBody>
      </p:sp>
      <p:sp>
        <p:nvSpPr>
          <p:cNvPr id="13" name="Rectángulo 12">
            <a:extLst>
              <a:ext uri="{FF2B5EF4-FFF2-40B4-BE49-F238E27FC236}">
                <a16:creationId xmlns:a16="http://schemas.microsoft.com/office/drawing/2014/main" id="{527338F4-15BD-4A5D-8C40-492F228B7503}"/>
              </a:ext>
            </a:extLst>
          </p:cNvPr>
          <p:cNvSpPr/>
          <p:nvPr/>
        </p:nvSpPr>
        <p:spPr>
          <a:xfrm>
            <a:off x="2428954" y="607541"/>
            <a:ext cx="6278940" cy="461665"/>
          </a:xfrm>
          <a:prstGeom prst="rect">
            <a:avLst/>
          </a:prstGeom>
        </p:spPr>
        <p:txBody>
          <a:bodyPr wrap="square">
            <a:spAutoFit/>
          </a:bodyPr>
          <a:lstStyle/>
          <a:p>
            <a:r>
              <a:rPr lang="es-ES" sz="2400" b="1" dirty="0">
                <a:solidFill>
                  <a:srgbClr val="000A8B"/>
                </a:solidFill>
                <a:latin typeface="Arial Narrow" panose="020B0606020202030204" pitchFamily="34" charset="0"/>
              </a:rPr>
              <a:t> PROCESOS DURANTE LA CONTINGENCIA </a:t>
            </a:r>
          </a:p>
        </p:txBody>
      </p:sp>
      <p:sp>
        <p:nvSpPr>
          <p:cNvPr id="14" name="Rectángulo 13">
            <a:extLst>
              <a:ext uri="{FF2B5EF4-FFF2-40B4-BE49-F238E27FC236}">
                <a16:creationId xmlns:a16="http://schemas.microsoft.com/office/drawing/2014/main" id="{BF22FCB4-4BB8-4912-A086-7AAC3375ADCB}"/>
              </a:ext>
            </a:extLst>
          </p:cNvPr>
          <p:cNvSpPr/>
          <p:nvPr/>
        </p:nvSpPr>
        <p:spPr>
          <a:xfrm>
            <a:off x="-148706" y="3080580"/>
            <a:ext cx="4219712" cy="1200329"/>
          </a:xfrm>
          <a:prstGeom prst="rect">
            <a:avLst/>
          </a:prstGeom>
        </p:spPr>
        <p:txBody>
          <a:bodyPr wrap="square">
            <a:spAutoFit/>
          </a:bodyPr>
          <a:lstStyle/>
          <a:p>
            <a:pPr algn="ctr"/>
            <a:r>
              <a:rPr lang="es-ES" b="1" dirty="0">
                <a:solidFill>
                  <a:srgbClr val="000A8B"/>
                </a:solidFill>
                <a:latin typeface="Arial Narrow" panose="020B0606020202030204" pitchFamily="34" charset="0"/>
              </a:rPr>
              <a:t>VICEPRESIDENCIA DE SOCIEDADES</a:t>
            </a:r>
          </a:p>
          <a:p>
            <a:pPr algn="ctr"/>
            <a:endParaRPr lang="es-ES" b="1" dirty="0">
              <a:solidFill>
                <a:srgbClr val="000A8B"/>
              </a:solidFill>
              <a:latin typeface="Arial Narrow" panose="020B0606020202030204" pitchFamily="34" charset="0"/>
            </a:endParaRPr>
          </a:p>
          <a:p>
            <a:pPr algn="ctr"/>
            <a:r>
              <a:rPr lang="es-ES" b="1" dirty="0">
                <a:solidFill>
                  <a:srgbClr val="000A8B"/>
                </a:solidFill>
                <a:latin typeface="Arial Narrow" panose="020B0606020202030204" pitchFamily="34" charset="0"/>
              </a:rPr>
              <a:t>GERENCIA DE SOCIEDADES EN LIQUIDACION </a:t>
            </a:r>
            <a:endParaRPr lang="es-ES" sz="2800" b="1" dirty="0">
              <a:solidFill>
                <a:srgbClr val="000A8B"/>
              </a:solidFill>
              <a:latin typeface="Arial Narrow" panose="020B0606020202030204" pitchFamily="34" charset="0"/>
            </a:endParaRPr>
          </a:p>
        </p:txBody>
      </p:sp>
      <p:grpSp>
        <p:nvGrpSpPr>
          <p:cNvPr id="5" name="Grupo 4">
            <a:extLst>
              <a:ext uri="{FF2B5EF4-FFF2-40B4-BE49-F238E27FC236}">
                <a16:creationId xmlns:a16="http://schemas.microsoft.com/office/drawing/2014/main" id="{71860BBB-19CA-4E61-9689-E7F2BED943AD}"/>
              </a:ext>
            </a:extLst>
          </p:cNvPr>
          <p:cNvGrpSpPr/>
          <p:nvPr/>
        </p:nvGrpSpPr>
        <p:grpSpPr>
          <a:xfrm>
            <a:off x="3932865" y="1597081"/>
            <a:ext cx="4143234" cy="713105"/>
            <a:chOff x="3856666" y="1832080"/>
            <a:chExt cx="3672179" cy="1386562"/>
          </a:xfrm>
        </p:grpSpPr>
        <p:grpSp>
          <p:nvGrpSpPr>
            <p:cNvPr id="4" name="Grupo 3">
              <a:extLst>
                <a:ext uri="{FF2B5EF4-FFF2-40B4-BE49-F238E27FC236}">
                  <a16:creationId xmlns:a16="http://schemas.microsoft.com/office/drawing/2014/main" id="{3C547FC5-0B14-48BB-9618-A020BDB32E04}"/>
                </a:ext>
              </a:extLst>
            </p:cNvPr>
            <p:cNvGrpSpPr/>
            <p:nvPr/>
          </p:nvGrpSpPr>
          <p:grpSpPr>
            <a:xfrm>
              <a:off x="3856666" y="1839224"/>
              <a:ext cx="1873458" cy="1379418"/>
              <a:chOff x="3827189" y="1846382"/>
              <a:chExt cx="2282269" cy="1360634"/>
            </a:xfrm>
          </p:grpSpPr>
          <p:grpSp>
            <p:nvGrpSpPr>
              <p:cNvPr id="20" name="Grupo 19">
                <a:extLst>
                  <a:ext uri="{FF2B5EF4-FFF2-40B4-BE49-F238E27FC236}">
                    <a16:creationId xmlns:a16="http://schemas.microsoft.com/office/drawing/2014/main" id="{6695AC26-2B84-4C43-BD26-54DCB57E58D9}"/>
                  </a:ext>
                </a:extLst>
              </p:cNvPr>
              <p:cNvGrpSpPr/>
              <p:nvPr/>
            </p:nvGrpSpPr>
            <p:grpSpPr>
              <a:xfrm>
                <a:off x="3827189" y="1846382"/>
                <a:ext cx="2154511" cy="666210"/>
                <a:chOff x="-3743" y="69822"/>
                <a:chExt cx="2550071" cy="666210"/>
              </a:xfrm>
            </p:grpSpPr>
            <p:sp>
              <p:nvSpPr>
                <p:cNvPr id="23" name="Rectángulo 22">
                  <a:extLst>
                    <a:ext uri="{FF2B5EF4-FFF2-40B4-BE49-F238E27FC236}">
                      <a16:creationId xmlns:a16="http://schemas.microsoft.com/office/drawing/2014/main" id="{821F29A2-0105-497C-BE16-6ABD8CB953A5}"/>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 name="CuadroTexto 24">
                  <a:extLst>
                    <a:ext uri="{FF2B5EF4-FFF2-40B4-BE49-F238E27FC236}">
                      <a16:creationId xmlns:a16="http://schemas.microsoft.com/office/drawing/2014/main" id="{F0C4B32C-4636-4B60-9908-F9621CDFCDFE}"/>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000" dirty="0"/>
                    <a:t>Depuración de sistemas de información SIGMA SAE - MATRIX</a:t>
                  </a:r>
                  <a:endParaRPr lang="es-CO" sz="1000" kern="1200" dirty="0"/>
                </a:p>
              </p:txBody>
            </p:sp>
          </p:grpSp>
          <p:grpSp>
            <p:nvGrpSpPr>
              <p:cNvPr id="26" name="Grupo 25">
                <a:extLst>
                  <a:ext uri="{FF2B5EF4-FFF2-40B4-BE49-F238E27FC236}">
                    <a16:creationId xmlns:a16="http://schemas.microsoft.com/office/drawing/2014/main" id="{385CC156-A4C1-4480-BEB8-AAC469786335}"/>
                  </a:ext>
                </a:extLst>
              </p:cNvPr>
              <p:cNvGrpSpPr/>
              <p:nvPr/>
            </p:nvGrpSpPr>
            <p:grpSpPr>
              <a:xfrm>
                <a:off x="3827189" y="2541093"/>
                <a:ext cx="2282269" cy="665923"/>
                <a:chOff x="-989798" y="-924160"/>
                <a:chExt cx="2718306" cy="665923"/>
              </a:xfrm>
            </p:grpSpPr>
            <p:sp>
              <p:nvSpPr>
                <p:cNvPr id="28" name="Rectángulo 27">
                  <a:extLst>
                    <a:ext uri="{FF2B5EF4-FFF2-40B4-BE49-F238E27FC236}">
                      <a16:creationId xmlns:a16="http://schemas.microsoft.com/office/drawing/2014/main" id="{D9B4FD98-818A-4041-A574-4A8B468F6402}"/>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9" name="CuadroTexto 28">
                  <a:extLst>
                    <a:ext uri="{FF2B5EF4-FFF2-40B4-BE49-F238E27FC236}">
                      <a16:creationId xmlns:a16="http://schemas.microsoft.com/office/drawing/2014/main" id="{76526F86-C7D7-4C02-B4CE-A004ABE51ECA}"/>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1</a:t>
                  </a:r>
                  <a:endParaRPr lang="es-CO" sz="1200" kern="1200" dirty="0"/>
                </a:p>
              </p:txBody>
            </p:sp>
          </p:grpSp>
        </p:grpSp>
        <p:grpSp>
          <p:nvGrpSpPr>
            <p:cNvPr id="45" name="Grupo 44">
              <a:extLst>
                <a:ext uri="{FF2B5EF4-FFF2-40B4-BE49-F238E27FC236}">
                  <a16:creationId xmlns:a16="http://schemas.microsoft.com/office/drawing/2014/main" id="{546491D3-3F56-4A75-AA19-5C3B59703061}"/>
                </a:ext>
              </a:extLst>
            </p:cNvPr>
            <p:cNvGrpSpPr/>
            <p:nvPr/>
          </p:nvGrpSpPr>
          <p:grpSpPr>
            <a:xfrm>
              <a:off x="5655387" y="1832080"/>
              <a:ext cx="1873458" cy="1379418"/>
              <a:chOff x="3827189" y="1846382"/>
              <a:chExt cx="2282269" cy="1360634"/>
            </a:xfrm>
          </p:grpSpPr>
          <p:grpSp>
            <p:nvGrpSpPr>
              <p:cNvPr id="46" name="Grupo 45">
                <a:extLst>
                  <a:ext uri="{FF2B5EF4-FFF2-40B4-BE49-F238E27FC236}">
                    <a16:creationId xmlns:a16="http://schemas.microsoft.com/office/drawing/2014/main" id="{DC3F2281-56CB-45A9-A1F8-FF882BD1B0DB}"/>
                  </a:ext>
                </a:extLst>
              </p:cNvPr>
              <p:cNvGrpSpPr/>
              <p:nvPr/>
            </p:nvGrpSpPr>
            <p:grpSpPr>
              <a:xfrm>
                <a:off x="3827189" y="1846382"/>
                <a:ext cx="2154511" cy="666210"/>
                <a:chOff x="-3743" y="69822"/>
                <a:chExt cx="2550071" cy="666210"/>
              </a:xfrm>
            </p:grpSpPr>
            <p:sp>
              <p:nvSpPr>
                <p:cNvPr id="52" name="Rectángulo 51">
                  <a:extLst>
                    <a:ext uri="{FF2B5EF4-FFF2-40B4-BE49-F238E27FC236}">
                      <a16:creationId xmlns:a16="http://schemas.microsoft.com/office/drawing/2014/main" id="{636EE2A1-FF4C-4ED7-82D5-24E427F94138}"/>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3" name="CuadroTexto 52">
                  <a:extLst>
                    <a:ext uri="{FF2B5EF4-FFF2-40B4-BE49-F238E27FC236}">
                      <a16:creationId xmlns:a16="http://schemas.microsoft.com/office/drawing/2014/main" id="{BF6EEB16-18E0-42DF-8D44-4F6C875E2047}"/>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100" dirty="0"/>
                    <a:t>Atención conceptos y proyectos de la Gerencia</a:t>
                  </a:r>
                  <a:endParaRPr lang="es-CO" sz="1100" kern="1200" dirty="0"/>
                </a:p>
              </p:txBody>
            </p:sp>
          </p:grpSp>
          <p:grpSp>
            <p:nvGrpSpPr>
              <p:cNvPr id="48" name="Grupo 47">
                <a:extLst>
                  <a:ext uri="{FF2B5EF4-FFF2-40B4-BE49-F238E27FC236}">
                    <a16:creationId xmlns:a16="http://schemas.microsoft.com/office/drawing/2014/main" id="{2A339A4D-719D-4517-B86C-D4C453F81FFF}"/>
                  </a:ext>
                </a:extLst>
              </p:cNvPr>
              <p:cNvGrpSpPr/>
              <p:nvPr/>
            </p:nvGrpSpPr>
            <p:grpSpPr>
              <a:xfrm>
                <a:off x="3827189" y="2541093"/>
                <a:ext cx="2282269" cy="665923"/>
                <a:chOff x="-989798" y="-924160"/>
                <a:chExt cx="2718306" cy="665923"/>
              </a:xfrm>
            </p:grpSpPr>
            <p:sp>
              <p:nvSpPr>
                <p:cNvPr id="50" name="Rectángulo 49">
                  <a:extLst>
                    <a:ext uri="{FF2B5EF4-FFF2-40B4-BE49-F238E27FC236}">
                      <a16:creationId xmlns:a16="http://schemas.microsoft.com/office/drawing/2014/main" id="{4C7CDF60-4C0F-4EAA-A872-11047484FB5A}"/>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51" name="CuadroTexto 50">
                  <a:extLst>
                    <a:ext uri="{FF2B5EF4-FFF2-40B4-BE49-F238E27FC236}">
                      <a16:creationId xmlns:a16="http://schemas.microsoft.com/office/drawing/2014/main" id="{3E6BF8B3-8631-4AAC-BF77-FB00AC803AF7}"/>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14</a:t>
                  </a:r>
                  <a:endParaRPr lang="es-CO" sz="1200" kern="1200" dirty="0"/>
                </a:p>
              </p:txBody>
            </p:sp>
          </p:grpSp>
        </p:grpSp>
      </p:grpSp>
      <p:grpSp>
        <p:nvGrpSpPr>
          <p:cNvPr id="227" name="Grupo 226">
            <a:extLst>
              <a:ext uri="{FF2B5EF4-FFF2-40B4-BE49-F238E27FC236}">
                <a16:creationId xmlns:a16="http://schemas.microsoft.com/office/drawing/2014/main" id="{B42F9AAC-1DD9-4CBC-8706-FBB392FC226D}"/>
              </a:ext>
            </a:extLst>
          </p:cNvPr>
          <p:cNvGrpSpPr/>
          <p:nvPr/>
        </p:nvGrpSpPr>
        <p:grpSpPr>
          <a:xfrm>
            <a:off x="3932865" y="2575575"/>
            <a:ext cx="4143234" cy="713105"/>
            <a:chOff x="3856666" y="1832080"/>
            <a:chExt cx="3672179" cy="1386562"/>
          </a:xfrm>
        </p:grpSpPr>
        <p:grpSp>
          <p:nvGrpSpPr>
            <p:cNvPr id="228" name="Grupo 227">
              <a:extLst>
                <a:ext uri="{FF2B5EF4-FFF2-40B4-BE49-F238E27FC236}">
                  <a16:creationId xmlns:a16="http://schemas.microsoft.com/office/drawing/2014/main" id="{51B3F738-67EA-4E02-B5A1-39475E54A4F0}"/>
                </a:ext>
              </a:extLst>
            </p:cNvPr>
            <p:cNvGrpSpPr/>
            <p:nvPr/>
          </p:nvGrpSpPr>
          <p:grpSpPr>
            <a:xfrm>
              <a:off x="3856666" y="1839224"/>
              <a:ext cx="1873458" cy="1379418"/>
              <a:chOff x="3827189" y="1846382"/>
              <a:chExt cx="2282269" cy="1360634"/>
            </a:xfrm>
          </p:grpSpPr>
          <p:grpSp>
            <p:nvGrpSpPr>
              <p:cNvPr id="250" name="Grupo 249">
                <a:extLst>
                  <a:ext uri="{FF2B5EF4-FFF2-40B4-BE49-F238E27FC236}">
                    <a16:creationId xmlns:a16="http://schemas.microsoft.com/office/drawing/2014/main" id="{10FC0E15-CA16-4221-9A57-5507D821744D}"/>
                  </a:ext>
                </a:extLst>
              </p:cNvPr>
              <p:cNvGrpSpPr/>
              <p:nvPr/>
            </p:nvGrpSpPr>
            <p:grpSpPr>
              <a:xfrm>
                <a:off x="3827189" y="1846382"/>
                <a:ext cx="2154511" cy="666210"/>
                <a:chOff x="-3743" y="69822"/>
                <a:chExt cx="2550071" cy="666210"/>
              </a:xfrm>
            </p:grpSpPr>
            <p:sp>
              <p:nvSpPr>
                <p:cNvPr id="254" name="Rectángulo 253">
                  <a:extLst>
                    <a:ext uri="{FF2B5EF4-FFF2-40B4-BE49-F238E27FC236}">
                      <a16:creationId xmlns:a16="http://schemas.microsoft.com/office/drawing/2014/main" id="{BC6804F0-1B04-4E7C-BAF2-7DC8B14996E9}"/>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5" name="CuadroTexto 254">
                  <a:extLst>
                    <a:ext uri="{FF2B5EF4-FFF2-40B4-BE49-F238E27FC236}">
                      <a16:creationId xmlns:a16="http://schemas.microsoft.com/office/drawing/2014/main" id="{4EDC8D96-2D20-4486-A3AA-A193723B63AD}"/>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000" dirty="0"/>
                    <a:t>Obtención certificados cámara de comercio y oficinas de registro</a:t>
                  </a:r>
                  <a:endParaRPr lang="es-CO" sz="1000" kern="1200" dirty="0"/>
                </a:p>
              </p:txBody>
            </p:sp>
          </p:grpSp>
          <p:grpSp>
            <p:nvGrpSpPr>
              <p:cNvPr id="251" name="Grupo 250">
                <a:extLst>
                  <a:ext uri="{FF2B5EF4-FFF2-40B4-BE49-F238E27FC236}">
                    <a16:creationId xmlns:a16="http://schemas.microsoft.com/office/drawing/2014/main" id="{D4239408-107F-4E52-A530-C477448E834D}"/>
                  </a:ext>
                </a:extLst>
              </p:cNvPr>
              <p:cNvGrpSpPr/>
              <p:nvPr/>
            </p:nvGrpSpPr>
            <p:grpSpPr>
              <a:xfrm>
                <a:off x="3827189" y="2541093"/>
                <a:ext cx="2282269" cy="665923"/>
                <a:chOff x="-989798" y="-924160"/>
                <a:chExt cx="2718306" cy="665923"/>
              </a:xfrm>
            </p:grpSpPr>
            <p:sp>
              <p:nvSpPr>
                <p:cNvPr id="252" name="Rectángulo 251">
                  <a:extLst>
                    <a:ext uri="{FF2B5EF4-FFF2-40B4-BE49-F238E27FC236}">
                      <a16:creationId xmlns:a16="http://schemas.microsoft.com/office/drawing/2014/main" id="{5317DF47-51B8-4150-9B3D-F52102CAA877}"/>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53" name="CuadroTexto 252">
                  <a:extLst>
                    <a:ext uri="{FF2B5EF4-FFF2-40B4-BE49-F238E27FC236}">
                      <a16:creationId xmlns:a16="http://schemas.microsoft.com/office/drawing/2014/main" id="{454FA2B6-48A1-4DB4-B6CE-2EBAC37A6914}"/>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1144</a:t>
                  </a:r>
                  <a:endParaRPr lang="es-CO" sz="1200" kern="1200" dirty="0"/>
                </a:p>
              </p:txBody>
            </p:sp>
          </p:grpSp>
        </p:grpSp>
        <p:grpSp>
          <p:nvGrpSpPr>
            <p:cNvPr id="229" name="Grupo 228">
              <a:extLst>
                <a:ext uri="{FF2B5EF4-FFF2-40B4-BE49-F238E27FC236}">
                  <a16:creationId xmlns:a16="http://schemas.microsoft.com/office/drawing/2014/main" id="{70051683-8AAE-4EFC-ABD3-8A26375F8CF1}"/>
                </a:ext>
              </a:extLst>
            </p:cNvPr>
            <p:cNvGrpSpPr/>
            <p:nvPr/>
          </p:nvGrpSpPr>
          <p:grpSpPr>
            <a:xfrm>
              <a:off x="5655387" y="1832080"/>
              <a:ext cx="1873458" cy="1379418"/>
              <a:chOff x="3827189" y="1846382"/>
              <a:chExt cx="2282269" cy="1360634"/>
            </a:xfrm>
          </p:grpSpPr>
          <p:grpSp>
            <p:nvGrpSpPr>
              <p:cNvPr id="244" name="Grupo 243">
                <a:extLst>
                  <a:ext uri="{FF2B5EF4-FFF2-40B4-BE49-F238E27FC236}">
                    <a16:creationId xmlns:a16="http://schemas.microsoft.com/office/drawing/2014/main" id="{27B85CB3-1CBD-4C80-A7C4-1143C1AD3F90}"/>
                  </a:ext>
                </a:extLst>
              </p:cNvPr>
              <p:cNvGrpSpPr/>
              <p:nvPr/>
            </p:nvGrpSpPr>
            <p:grpSpPr>
              <a:xfrm>
                <a:off x="3827189" y="1846382"/>
                <a:ext cx="2154511" cy="666210"/>
                <a:chOff x="-3743" y="69822"/>
                <a:chExt cx="2550071" cy="666210"/>
              </a:xfrm>
            </p:grpSpPr>
            <p:sp>
              <p:nvSpPr>
                <p:cNvPr id="248" name="Rectángulo 247">
                  <a:extLst>
                    <a:ext uri="{FF2B5EF4-FFF2-40B4-BE49-F238E27FC236}">
                      <a16:creationId xmlns:a16="http://schemas.microsoft.com/office/drawing/2014/main" id="{F54FF3CF-08FA-4662-96ED-DB05088E9BA9}"/>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9" name="CuadroTexto 248">
                  <a:extLst>
                    <a:ext uri="{FF2B5EF4-FFF2-40B4-BE49-F238E27FC236}">
                      <a16:creationId xmlns:a16="http://schemas.microsoft.com/office/drawing/2014/main" id="{AB8B46B2-753B-47C1-B48D-E8CF9F70107F}"/>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100" dirty="0"/>
                    <a:t>Alistamiento reducción inventario activos de papel</a:t>
                  </a:r>
                  <a:endParaRPr lang="es-CO" sz="1100" kern="1200" dirty="0"/>
                </a:p>
              </p:txBody>
            </p:sp>
          </p:grpSp>
          <p:grpSp>
            <p:nvGrpSpPr>
              <p:cNvPr id="245" name="Grupo 244">
                <a:extLst>
                  <a:ext uri="{FF2B5EF4-FFF2-40B4-BE49-F238E27FC236}">
                    <a16:creationId xmlns:a16="http://schemas.microsoft.com/office/drawing/2014/main" id="{3DE18C23-6CC6-4EE8-8D80-04F52D3299DB}"/>
                  </a:ext>
                </a:extLst>
              </p:cNvPr>
              <p:cNvGrpSpPr/>
              <p:nvPr/>
            </p:nvGrpSpPr>
            <p:grpSpPr>
              <a:xfrm>
                <a:off x="3827189" y="2541093"/>
                <a:ext cx="2282269" cy="665923"/>
                <a:chOff x="-989798" y="-924160"/>
                <a:chExt cx="2718306" cy="665923"/>
              </a:xfrm>
            </p:grpSpPr>
            <p:sp>
              <p:nvSpPr>
                <p:cNvPr id="246" name="Rectángulo 245">
                  <a:extLst>
                    <a:ext uri="{FF2B5EF4-FFF2-40B4-BE49-F238E27FC236}">
                      <a16:creationId xmlns:a16="http://schemas.microsoft.com/office/drawing/2014/main" id="{09997A8D-990A-4918-BAAA-2C9C077BDDB5}"/>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47" name="CuadroTexto 246">
                  <a:extLst>
                    <a:ext uri="{FF2B5EF4-FFF2-40B4-BE49-F238E27FC236}">
                      <a16:creationId xmlns:a16="http://schemas.microsoft.com/office/drawing/2014/main" id="{B2391421-2A59-4222-B1FE-A157C15B8127}"/>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335</a:t>
                  </a:r>
                  <a:endParaRPr lang="es-CO" sz="1200" kern="1200" dirty="0"/>
                </a:p>
              </p:txBody>
            </p:sp>
          </p:grpSp>
        </p:grpSp>
      </p:grpSp>
      <p:grpSp>
        <p:nvGrpSpPr>
          <p:cNvPr id="257" name="Grupo 256">
            <a:extLst>
              <a:ext uri="{FF2B5EF4-FFF2-40B4-BE49-F238E27FC236}">
                <a16:creationId xmlns:a16="http://schemas.microsoft.com/office/drawing/2014/main" id="{01DCB153-3FC6-4FE5-AB05-A1FA79702E69}"/>
              </a:ext>
            </a:extLst>
          </p:cNvPr>
          <p:cNvGrpSpPr/>
          <p:nvPr/>
        </p:nvGrpSpPr>
        <p:grpSpPr>
          <a:xfrm>
            <a:off x="3932864" y="3519911"/>
            <a:ext cx="5124049" cy="709431"/>
            <a:chOff x="3827189" y="1846382"/>
            <a:chExt cx="2282269" cy="1360634"/>
          </a:xfrm>
        </p:grpSpPr>
        <p:grpSp>
          <p:nvGrpSpPr>
            <p:cNvPr id="279" name="Grupo 278">
              <a:extLst>
                <a:ext uri="{FF2B5EF4-FFF2-40B4-BE49-F238E27FC236}">
                  <a16:creationId xmlns:a16="http://schemas.microsoft.com/office/drawing/2014/main" id="{CE2D514B-F908-467F-877C-B211B7A01938}"/>
                </a:ext>
              </a:extLst>
            </p:cNvPr>
            <p:cNvGrpSpPr/>
            <p:nvPr/>
          </p:nvGrpSpPr>
          <p:grpSpPr>
            <a:xfrm>
              <a:off x="3827189" y="1846382"/>
              <a:ext cx="2154511" cy="666210"/>
              <a:chOff x="-3743" y="69822"/>
              <a:chExt cx="2550071" cy="666210"/>
            </a:xfrm>
          </p:grpSpPr>
          <p:sp>
            <p:nvSpPr>
              <p:cNvPr id="283" name="Rectángulo 282">
                <a:extLst>
                  <a:ext uri="{FF2B5EF4-FFF2-40B4-BE49-F238E27FC236}">
                    <a16:creationId xmlns:a16="http://schemas.microsoft.com/office/drawing/2014/main" id="{5CA14727-EA6B-4296-9614-F1EDC359B299}"/>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84" name="CuadroTexto 283">
                <a:extLst>
                  <a:ext uri="{FF2B5EF4-FFF2-40B4-BE49-F238E27FC236}">
                    <a16:creationId xmlns:a16="http://schemas.microsoft.com/office/drawing/2014/main" id="{B18BEBB3-AE7A-4F6B-8348-4F6C69664689}"/>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200" dirty="0"/>
                  <a:t>Alistamiento de activos para venta, lo cual implica obtener y preparar la documentación requerida para los comités, delegados y áreas internas</a:t>
                </a:r>
                <a:endParaRPr lang="es-CO" sz="1200" kern="1200" dirty="0"/>
              </a:p>
            </p:txBody>
          </p:sp>
        </p:grpSp>
        <p:grpSp>
          <p:nvGrpSpPr>
            <p:cNvPr id="280" name="Grupo 279">
              <a:extLst>
                <a:ext uri="{FF2B5EF4-FFF2-40B4-BE49-F238E27FC236}">
                  <a16:creationId xmlns:a16="http://schemas.microsoft.com/office/drawing/2014/main" id="{AC774A11-7722-4662-99BB-B4832C608669}"/>
                </a:ext>
              </a:extLst>
            </p:cNvPr>
            <p:cNvGrpSpPr/>
            <p:nvPr/>
          </p:nvGrpSpPr>
          <p:grpSpPr>
            <a:xfrm>
              <a:off x="3827189" y="2541093"/>
              <a:ext cx="2282269" cy="665923"/>
              <a:chOff x="-989798" y="-924160"/>
              <a:chExt cx="2718306" cy="665923"/>
            </a:xfrm>
          </p:grpSpPr>
          <p:sp>
            <p:nvSpPr>
              <p:cNvPr id="281" name="Rectángulo 280">
                <a:extLst>
                  <a:ext uri="{FF2B5EF4-FFF2-40B4-BE49-F238E27FC236}">
                    <a16:creationId xmlns:a16="http://schemas.microsoft.com/office/drawing/2014/main" id="{84A17709-79C1-4777-9AE4-6B3E3A57A47C}"/>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82" name="CuadroTexto 281">
                <a:extLst>
                  <a:ext uri="{FF2B5EF4-FFF2-40B4-BE49-F238E27FC236}">
                    <a16:creationId xmlns:a16="http://schemas.microsoft.com/office/drawing/2014/main" id="{C97F1B44-027B-446E-BFA8-0372020B61BC}"/>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187</a:t>
                </a:r>
                <a:endParaRPr lang="es-CO" sz="1200" kern="1200" dirty="0"/>
              </a:p>
            </p:txBody>
          </p:sp>
        </p:grpSp>
      </p:grpSp>
      <p:grpSp>
        <p:nvGrpSpPr>
          <p:cNvPr id="285" name="Grupo 284">
            <a:extLst>
              <a:ext uri="{FF2B5EF4-FFF2-40B4-BE49-F238E27FC236}">
                <a16:creationId xmlns:a16="http://schemas.microsoft.com/office/drawing/2014/main" id="{CBF04A3F-C2B2-448C-8A99-99403C81C131}"/>
              </a:ext>
            </a:extLst>
          </p:cNvPr>
          <p:cNvGrpSpPr/>
          <p:nvPr/>
        </p:nvGrpSpPr>
        <p:grpSpPr>
          <a:xfrm>
            <a:off x="3932864" y="4414857"/>
            <a:ext cx="7315707" cy="713105"/>
            <a:chOff x="3856666" y="1832080"/>
            <a:chExt cx="5466495" cy="1386562"/>
          </a:xfrm>
        </p:grpSpPr>
        <p:grpSp>
          <p:nvGrpSpPr>
            <p:cNvPr id="286" name="Grupo 285">
              <a:extLst>
                <a:ext uri="{FF2B5EF4-FFF2-40B4-BE49-F238E27FC236}">
                  <a16:creationId xmlns:a16="http://schemas.microsoft.com/office/drawing/2014/main" id="{60B7CC72-C7D7-4113-857C-FFA9A58025EE}"/>
                </a:ext>
              </a:extLst>
            </p:cNvPr>
            <p:cNvGrpSpPr/>
            <p:nvPr/>
          </p:nvGrpSpPr>
          <p:grpSpPr>
            <a:xfrm>
              <a:off x="3856666" y="1839224"/>
              <a:ext cx="1873458" cy="1379418"/>
              <a:chOff x="3827189" y="1846382"/>
              <a:chExt cx="2282269" cy="1360634"/>
            </a:xfrm>
          </p:grpSpPr>
          <p:grpSp>
            <p:nvGrpSpPr>
              <p:cNvPr id="308" name="Grupo 307">
                <a:extLst>
                  <a:ext uri="{FF2B5EF4-FFF2-40B4-BE49-F238E27FC236}">
                    <a16:creationId xmlns:a16="http://schemas.microsoft.com/office/drawing/2014/main" id="{2591638C-92DA-4A0D-BAB4-21DA47432A20}"/>
                  </a:ext>
                </a:extLst>
              </p:cNvPr>
              <p:cNvGrpSpPr/>
              <p:nvPr/>
            </p:nvGrpSpPr>
            <p:grpSpPr>
              <a:xfrm>
                <a:off x="3827189" y="1846382"/>
                <a:ext cx="2154511" cy="666210"/>
                <a:chOff x="-3743" y="69822"/>
                <a:chExt cx="2550071" cy="666210"/>
              </a:xfrm>
            </p:grpSpPr>
            <p:sp>
              <p:nvSpPr>
                <p:cNvPr id="312" name="Rectángulo 311">
                  <a:extLst>
                    <a:ext uri="{FF2B5EF4-FFF2-40B4-BE49-F238E27FC236}">
                      <a16:creationId xmlns:a16="http://schemas.microsoft.com/office/drawing/2014/main" id="{C3ED51EF-5D40-4930-A698-60EBB652BA46}"/>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13" name="CuadroTexto 312">
                  <a:extLst>
                    <a:ext uri="{FF2B5EF4-FFF2-40B4-BE49-F238E27FC236}">
                      <a16:creationId xmlns:a16="http://schemas.microsoft.com/office/drawing/2014/main" id="{EE661AA8-6D66-4A0B-99AD-56285AB33CE0}"/>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100" dirty="0"/>
                    <a:t>Saneamiento de requisitos para viabilidad de los activos</a:t>
                  </a:r>
                  <a:endParaRPr lang="es-CO" sz="1100" kern="1200" dirty="0"/>
                </a:p>
              </p:txBody>
            </p:sp>
          </p:grpSp>
          <p:grpSp>
            <p:nvGrpSpPr>
              <p:cNvPr id="309" name="Grupo 308">
                <a:extLst>
                  <a:ext uri="{FF2B5EF4-FFF2-40B4-BE49-F238E27FC236}">
                    <a16:creationId xmlns:a16="http://schemas.microsoft.com/office/drawing/2014/main" id="{87D96F1A-969B-48A3-B341-F9BC4667EAA0}"/>
                  </a:ext>
                </a:extLst>
              </p:cNvPr>
              <p:cNvGrpSpPr/>
              <p:nvPr/>
            </p:nvGrpSpPr>
            <p:grpSpPr>
              <a:xfrm>
                <a:off x="3827189" y="2541093"/>
                <a:ext cx="2282269" cy="665923"/>
                <a:chOff x="-989798" y="-924160"/>
                <a:chExt cx="2718306" cy="665923"/>
              </a:xfrm>
            </p:grpSpPr>
            <p:sp>
              <p:nvSpPr>
                <p:cNvPr id="310" name="Rectángulo 309">
                  <a:extLst>
                    <a:ext uri="{FF2B5EF4-FFF2-40B4-BE49-F238E27FC236}">
                      <a16:creationId xmlns:a16="http://schemas.microsoft.com/office/drawing/2014/main" id="{BBD9F895-4C83-4AE1-82D5-CE92AE8F441F}"/>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11" name="CuadroTexto 310">
                  <a:extLst>
                    <a:ext uri="{FF2B5EF4-FFF2-40B4-BE49-F238E27FC236}">
                      <a16:creationId xmlns:a16="http://schemas.microsoft.com/office/drawing/2014/main" id="{27ABA99E-9A2C-43BC-93FF-18BBD99B4238}"/>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1442</a:t>
                  </a:r>
                  <a:endParaRPr lang="es-CO" sz="1200" kern="1200" dirty="0"/>
                </a:p>
              </p:txBody>
            </p:sp>
          </p:grpSp>
        </p:grpSp>
        <p:grpSp>
          <p:nvGrpSpPr>
            <p:cNvPr id="287" name="Grupo 286">
              <a:extLst>
                <a:ext uri="{FF2B5EF4-FFF2-40B4-BE49-F238E27FC236}">
                  <a16:creationId xmlns:a16="http://schemas.microsoft.com/office/drawing/2014/main" id="{0BFA21DC-1353-49E6-B561-0E4E8A37DDD4}"/>
                </a:ext>
              </a:extLst>
            </p:cNvPr>
            <p:cNvGrpSpPr/>
            <p:nvPr/>
          </p:nvGrpSpPr>
          <p:grpSpPr>
            <a:xfrm>
              <a:off x="5655388" y="1832080"/>
              <a:ext cx="1873457" cy="1379418"/>
              <a:chOff x="3827189" y="1846382"/>
              <a:chExt cx="2282267" cy="1360634"/>
            </a:xfrm>
          </p:grpSpPr>
          <p:grpSp>
            <p:nvGrpSpPr>
              <p:cNvPr id="302" name="Grupo 301">
                <a:extLst>
                  <a:ext uri="{FF2B5EF4-FFF2-40B4-BE49-F238E27FC236}">
                    <a16:creationId xmlns:a16="http://schemas.microsoft.com/office/drawing/2014/main" id="{7BC6CAA6-57EC-467A-B152-6E014E6ADFB9}"/>
                  </a:ext>
                </a:extLst>
              </p:cNvPr>
              <p:cNvGrpSpPr/>
              <p:nvPr/>
            </p:nvGrpSpPr>
            <p:grpSpPr>
              <a:xfrm>
                <a:off x="3827189" y="1846382"/>
                <a:ext cx="2154511" cy="666210"/>
                <a:chOff x="-3743" y="69822"/>
                <a:chExt cx="2550071" cy="666210"/>
              </a:xfrm>
            </p:grpSpPr>
            <p:sp>
              <p:nvSpPr>
                <p:cNvPr id="306" name="Rectángulo 305">
                  <a:extLst>
                    <a:ext uri="{FF2B5EF4-FFF2-40B4-BE49-F238E27FC236}">
                      <a16:creationId xmlns:a16="http://schemas.microsoft.com/office/drawing/2014/main" id="{C42561C8-6035-4135-8F56-EBB5266577CD}"/>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07" name="CuadroTexto 306">
                  <a:extLst>
                    <a:ext uri="{FF2B5EF4-FFF2-40B4-BE49-F238E27FC236}">
                      <a16:creationId xmlns:a16="http://schemas.microsoft.com/office/drawing/2014/main" id="{3364E4A9-16CB-4135-87AB-4B7D93A3000E}"/>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100" dirty="0"/>
                    <a:t>Alistamiento para enajenación temprana de activos</a:t>
                  </a:r>
                  <a:endParaRPr lang="es-CO" sz="1100" kern="1200" dirty="0"/>
                </a:p>
              </p:txBody>
            </p:sp>
          </p:grpSp>
          <p:grpSp>
            <p:nvGrpSpPr>
              <p:cNvPr id="303" name="Grupo 302">
                <a:extLst>
                  <a:ext uri="{FF2B5EF4-FFF2-40B4-BE49-F238E27FC236}">
                    <a16:creationId xmlns:a16="http://schemas.microsoft.com/office/drawing/2014/main" id="{12B66F6F-6ABE-4788-9A59-ACD69C1AC97E}"/>
                  </a:ext>
                </a:extLst>
              </p:cNvPr>
              <p:cNvGrpSpPr/>
              <p:nvPr/>
            </p:nvGrpSpPr>
            <p:grpSpPr>
              <a:xfrm>
                <a:off x="3827189" y="2541093"/>
                <a:ext cx="2282267" cy="665923"/>
                <a:chOff x="-989798" y="-924160"/>
                <a:chExt cx="2718303" cy="665923"/>
              </a:xfrm>
            </p:grpSpPr>
            <p:sp>
              <p:nvSpPr>
                <p:cNvPr id="304" name="Rectángulo 303">
                  <a:extLst>
                    <a:ext uri="{FF2B5EF4-FFF2-40B4-BE49-F238E27FC236}">
                      <a16:creationId xmlns:a16="http://schemas.microsoft.com/office/drawing/2014/main" id="{209BDD45-ACDC-456B-B607-172549A1506E}"/>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05" name="CuadroTexto 304">
                  <a:extLst>
                    <a:ext uri="{FF2B5EF4-FFF2-40B4-BE49-F238E27FC236}">
                      <a16:creationId xmlns:a16="http://schemas.microsoft.com/office/drawing/2014/main" id="{DF6E3E82-327F-4357-96F5-E9812ED60CD8}"/>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326</a:t>
                  </a:r>
                  <a:endParaRPr lang="es-CO" sz="1200" kern="1200" dirty="0"/>
                </a:p>
              </p:txBody>
            </p:sp>
          </p:grpSp>
        </p:grpSp>
        <p:grpSp>
          <p:nvGrpSpPr>
            <p:cNvPr id="288" name="Grupo 287">
              <a:extLst>
                <a:ext uri="{FF2B5EF4-FFF2-40B4-BE49-F238E27FC236}">
                  <a16:creationId xmlns:a16="http://schemas.microsoft.com/office/drawing/2014/main" id="{0E4DF94C-C150-4250-A116-8007FE8C87CA}"/>
                </a:ext>
              </a:extLst>
            </p:cNvPr>
            <p:cNvGrpSpPr/>
            <p:nvPr/>
          </p:nvGrpSpPr>
          <p:grpSpPr>
            <a:xfrm>
              <a:off x="7449703" y="1835411"/>
              <a:ext cx="1873458" cy="1379418"/>
              <a:chOff x="3827189" y="1846382"/>
              <a:chExt cx="2282269" cy="1360634"/>
            </a:xfrm>
          </p:grpSpPr>
          <p:grpSp>
            <p:nvGrpSpPr>
              <p:cNvPr id="296" name="Grupo 295">
                <a:extLst>
                  <a:ext uri="{FF2B5EF4-FFF2-40B4-BE49-F238E27FC236}">
                    <a16:creationId xmlns:a16="http://schemas.microsoft.com/office/drawing/2014/main" id="{7E17F8B9-8492-4F76-9BAA-D1A2FAC82984}"/>
                  </a:ext>
                </a:extLst>
              </p:cNvPr>
              <p:cNvGrpSpPr/>
              <p:nvPr/>
            </p:nvGrpSpPr>
            <p:grpSpPr>
              <a:xfrm>
                <a:off x="3827189" y="1846382"/>
                <a:ext cx="2154511" cy="666210"/>
                <a:chOff x="-3743" y="69822"/>
                <a:chExt cx="2550071" cy="666210"/>
              </a:xfrm>
            </p:grpSpPr>
            <p:sp>
              <p:nvSpPr>
                <p:cNvPr id="300" name="Rectángulo 299">
                  <a:extLst>
                    <a:ext uri="{FF2B5EF4-FFF2-40B4-BE49-F238E27FC236}">
                      <a16:creationId xmlns:a16="http://schemas.microsoft.com/office/drawing/2014/main" id="{62ECE6B2-287A-4E01-B111-C473C73EB68F}"/>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01" name="CuadroTexto 300">
                  <a:extLst>
                    <a:ext uri="{FF2B5EF4-FFF2-40B4-BE49-F238E27FC236}">
                      <a16:creationId xmlns:a16="http://schemas.microsoft.com/office/drawing/2014/main" id="{DD268380-7A42-433D-9939-A066CF8CE551}"/>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100" dirty="0"/>
                    <a:t>Presentación casos a delegados del Comité de Enajenación Temprana</a:t>
                  </a:r>
                  <a:endParaRPr lang="es-CO" sz="1100" kern="1200" dirty="0"/>
                </a:p>
              </p:txBody>
            </p:sp>
          </p:grpSp>
          <p:grpSp>
            <p:nvGrpSpPr>
              <p:cNvPr id="297" name="Grupo 296">
                <a:extLst>
                  <a:ext uri="{FF2B5EF4-FFF2-40B4-BE49-F238E27FC236}">
                    <a16:creationId xmlns:a16="http://schemas.microsoft.com/office/drawing/2014/main" id="{CA9AD111-25A6-4D9C-934D-B32C8CDAA91E}"/>
                  </a:ext>
                </a:extLst>
              </p:cNvPr>
              <p:cNvGrpSpPr/>
              <p:nvPr/>
            </p:nvGrpSpPr>
            <p:grpSpPr>
              <a:xfrm>
                <a:off x="3827189" y="2541093"/>
                <a:ext cx="2282269" cy="665923"/>
                <a:chOff x="-989798" y="-924160"/>
                <a:chExt cx="2718306" cy="665923"/>
              </a:xfrm>
            </p:grpSpPr>
            <p:sp>
              <p:nvSpPr>
                <p:cNvPr id="298" name="Rectángulo 297">
                  <a:extLst>
                    <a:ext uri="{FF2B5EF4-FFF2-40B4-BE49-F238E27FC236}">
                      <a16:creationId xmlns:a16="http://schemas.microsoft.com/office/drawing/2014/main" id="{7514C96B-D071-40C8-BBDC-124415E0FB93}"/>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99" name="CuadroTexto 298">
                  <a:extLst>
                    <a:ext uri="{FF2B5EF4-FFF2-40B4-BE49-F238E27FC236}">
                      <a16:creationId xmlns:a16="http://schemas.microsoft.com/office/drawing/2014/main" id="{D7215566-E5DA-4CCC-88EE-0D6B2369766E}"/>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148</a:t>
                  </a:r>
                  <a:endParaRPr lang="es-CO" sz="1200" kern="1200" dirty="0"/>
                </a:p>
              </p:txBody>
            </p:sp>
          </p:grpSp>
        </p:grpSp>
      </p:grpSp>
      <p:grpSp>
        <p:nvGrpSpPr>
          <p:cNvPr id="314" name="Grupo 313">
            <a:extLst>
              <a:ext uri="{FF2B5EF4-FFF2-40B4-BE49-F238E27FC236}">
                <a16:creationId xmlns:a16="http://schemas.microsoft.com/office/drawing/2014/main" id="{9287CF43-1114-4E3C-800D-0AD30CF22D67}"/>
              </a:ext>
            </a:extLst>
          </p:cNvPr>
          <p:cNvGrpSpPr/>
          <p:nvPr/>
        </p:nvGrpSpPr>
        <p:grpSpPr>
          <a:xfrm>
            <a:off x="3932864" y="5359626"/>
            <a:ext cx="8259135" cy="713105"/>
            <a:chOff x="3856666" y="1832080"/>
            <a:chExt cx="5466495" cy="1386562"/>
          </a:xfrm>
        </p:grpSpPr>
        <p:grpSp>
          <p:nvGrpSpPr>
            <p:cNvPr id="315" name="Grupo 314">
              <a:extLst>
                <a:ext uri="{FF2B5EF4-FFF2-40B4-BE49-F238E27FC236}">
                  <a16:creationId xmlns:a16="http://schemas.microsoft.com/office/drawing/2014/main" id="{E39ED6A7-2221-4CDC-86E1-6FF526ACD792}"/>
                </a:ext>
              </a:extLst>
            </p:cNvPr>
            <p:cNvGrpSpPr/>
            <p:nvPr/>
          </p:nvGrpSpPr>
          <p:grpSpPr>
            <a:xfrm>
              <a:off x="3856666" y="1839224"/>
              <a:ext cx="1873458" cy="1379418"/>
              <a:chOff x="3827189" y="1846382"/>
              <a:chExt cx="2282269" cy="1360634"/>
            </a:xfrm>
          </p:grpSpPr>
          <p:grpSp>
            <p:nvGrpSpPr>
              <p:cNvPr id="337" name="Grupo 336">
                <a:extLst>
                  <a:ext uri="{FF2B5EF4-FFF2-40B4-BE49-F238E27FC236}">
                    <a16:creationId xmlns:a16="http://schemas.microsoft.com/office/drawing/2014/main" id="{50A3E215-34CF-43E5-B4D0-6795A10D2C11}"/>
                  </a:ext>
                </a:extLst>
              </p:cNvPr>
              <p:cNvGrpSpPr/>
              <p:nvPr/>
            </p:nvGrpSpPr>
            <p:grpSpPr>
              <a:xfrm>
                <a:off x="3827189" y="1846382"/>
                <a:ext cx="2154511" cy="666210"/>
                <a:chOff x="-3743" y="69822"/>
                <a:chExt cx="2550071" cy="666210"/>
              </a:xfrm>
            </p:grpSpPr>
            <p:sp>
              <p:nvSpPr>
                <p:cNvPr id="341" name="Rectángulo 340">
                  <a:extLst>
                    <a:ext uri="{FF2B5EF4-FFF2-40B4-BE49-F238E27FC236}">
                      <a16:creationId xmlns:a16="http://schemas.microsoft.com/office/drawing/2014/main" id="{365B7D39-982D-4FC3-BBD4-9B73388E407A}"/>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42" name="CuadroTexto 341">
                  <a:extLst>
                    <a:ext uri="{FF2B5EF4-FFF2-40B4-BE49-F238E27FC236}">
                      <a16:creationId xmlns:a16="http://schemas.microsoft.com/office/drawing/2014/main" id="{945AF50D-DBE9-4063-BBBA-978C1ED3D40D}"/>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050" dirty="0"/>
                    <a:t>Realización de asambleas. Alistamiento documental como poderes y observaciones</a:t>
                  </a:r>
                  <a:endParaRPr lang="es-CO" sz="1050" kern="1200" dirty="0"/>
                </a:p>
              </p:txBody>
            </p:sp>
          </p:grpSp>
          <p:grpSp>
            <p:nvGrpSpPr>
              <p:cNvPr id="338" name="Grupo 337">
                <a:extLst>
                  <a:ext uri="{FF2B5EF4-FFF2-40B4-BE49-F238E27FC236}">
                    <a16:creationId xmlns:a16="http://schemas.microsoft.com/office/drawing/2014/main" id="{0119A339-FBC9-47AA-B25E-DCF6F3F79B17}"/>
                  </a:ext>
                </a:extLst>
              </p:cNvPr>
              <p:cNvGrpSpPr/>
              <p:nvPr/>
            </p:nvGrpSpPr>
            <p:grpSpPr>
              <a:xfrm>
                <a:off x="3827189" y="2541093"/>
                <a:ext cx="2282269" cy="665923"/>
                <a:chOff x="-989798" y="-924160"/>
                <a:chExt cx="2718306" cy="665923"/>
              </a:xfrm>
            </p:grpSpPr>
            <p:sp>
              <p:nvSpPr>
                <p:cNvPr id="339" name="Rectángulo 338">
                  <a:extLst>
                    <a:ext uri="{FF2B5EF4-FFF2-40B4-BE49-F238E27FC236}">
                      <a16:creationId xmlns:a16="http://schemas.microsoft.com/office/drawing/2014/main" id="{6BC2CFE9-6CF7-4F29-B554-59C27FABB392}"/>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40" name="CuadroTexto 339">
                  <a:extLst>
                    <a:ext uri="{FF2B5EF4-FFF2-40B4-BE49-F238E27FC236}">
                      <a16:creationId xmlns:a16="http://schemas.microsoft.com/office/drawing/2014/main" id="{27DB9F88-C566-411F-B27A-0945CD7A536D}"/>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10</a:t>
                  </a:r>
                  <a:endParaRPr lang="es-CO" sz="1200" kern="1200" dirty="0"/>
                </a:p>
              </p:txBody>
            </p:sp>
          </p:grpSp>
        </p:grpSp>
        <p:grpSp>
          <p:nvGrpSpPr>
            <p:cNvPr id="316" name="Grupo 315">
              <a:extLst>
                <a:ext uri="{FF2B5EF4-FFF2-40B4-BE49-F238E27FC236}">
                  <a16:creationId xmlns:a16="http://schemas.microsoft.com/office/drawing/2014/main" id="{8DB6E595-5CE6-411B-88EA-5FEF1F08F4DE}"/>
                </a:ext>
              </a:extLst>
            </p:cNvPr>
            <p:cNvGrpSpPr/>
            <p:nvPr/>
          </p:nvGrpSpPr>
          <p:grpSpPr>
            <a:xfrm>
              <a:off x="5655387" y="1832080"/>
              <a:ext cx="1873458" cy="1379418"/>
              <a:chOff x="3827189" y="1846382"/>
              <a:chExt cx="2282269" cy="1360634"/>
            </a:xfrm>
          </p:grpSpPr>
          <p:grpSp>
            <p:nvGrpSpPr>
              <p:cNvPr id="331" name="Grupo 330">
                <a:extLst>
                  <a:ext uri="{FF2B5EF4-FFF2-40B4-BE49-F238E27FC236}">
                    <a16:creationId xmlns:a16="http://schemas.microsoft.com/office/drawing/2014/main" id="{6E376290-B93E-428C-966D-D03FE97E03BC}"/>
                  </a:ext>
                </a:extLst>
              </p:cNvPr>
              <p:cNvGrpSpPr/>
              <p:nvPr/>
            </p:nvGrpSpPr>
            <p:grpSpPr>
              <a:xfrm>
                <a:off x="3827189" y="1846382"/>
                <a:ext cx="2154511" cy="666210"/>
                <a:chOff x="-3743" y="69822"/>
                <a:chExt cx="2550071" cy="666210"/>
              </a:xfrm>
            </p:grpSpPr>
            <p:sp>
              <p:nvSpPr>
                <p:cNvPr id="335" name="Rectángulo 334">
                  <a:extLst>
                    <a:ext uri="{FF2B5EF4-FFF2-40B4-BE49-F238E27FC236}">
                      <a16:creationId xmlns:a16="http://schemas.microsoft.com/office/drawing/2014/main" id="{4489CE59-C91C-4C9E-82AA-6670ED165FB5}"/>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36" name="CuadroTexto 335">
                  <a:extLst>
                    <a:ext uri="{FF2B5EF4-FFF2-40B4-BE49-F238E27FC236}">
                      <a16:creationId xmlns:a16="http://schemas.microsoft.com/office/drawing/2014/main" id="{226997C6-441C-40CA-818F-CF482FA7AC1B}"/>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000" dirty="0"/>
                    <a:t>Revisión de informes de gestión y estados financieros, tendientes a preparar mesas de trabajo y asambleas</a:t>
                  </a:r>
                  <a:endParaRPr lang="es-CO" sz="1000" kern="1200" dirty="0"/>
                </a:p>
              </p:txBody>
            </p:sp>
          </p:grpSp>
          <p:grpSp>
            <p:nvGrpSpPr>
              <p:cNvPr id="332" name="Grupo 331">
                <a:extLst>
                  <a:ext uri="{FF2B5EF4-FFF2-40B4-BE49-F238E27FC236}">
                    <a16:creationId xmlns:a16="http://schemas.microsoft.com/office/drawing/2014/main" id="{73AD822E-F275-432D-BD49-3111043D814E}"/>
                  </a:ext>
                </a:extLst>
              </p:cNvPr>
              <p:cNvGrpSpPr/>
              <p:nvPr/>
            </p:nvGrpSpPr>
            <p:grpSpPr>
              <a:xfrm>
                <a:off x="3827189" y="2541093"/>
                <a:ext cx="2282269" cy="665923"/>
                <a:chOff x="-989798" y="-924160"/>
                <a:chExt cx="2718306" cy="665923"/>
              </a:xfrm>
            </p:grpSpPr>
            <p:sp>
              <p:nvSpPr>
                <p:cNvPr id="333" name="Rectángulo 332">
                  <a:extLst>
                    <a:ext uri="{FF2B5EF4-FFF2-40B4-BE49-F238E27FC236}">
                      <a16:creationId xmlns:a16="http://schemas.microsoft.com/office/drawing/2014/main" id="{AC00EEBE-524F-427E-8BFD-10315CD5FA6F}"/>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34" name="CuadroTexto 333">
                  <a:extLst>
                    <a:ext uri="{FF2B5EF4-FFF2-40B4-BE49-F238E27FC236}">
                      <a16:creationId xmlns:a16="http://schemas.microsoft.com/office/drawing/2014/main" id="{06F21C89-445F-45F7-8EFA-792F2263BACD}"/>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70</a:t>
                  </a:r>
                  <a:endParaRPr lang="es-CO" sz="1200" kern="1200" dirty="0"/>
                </a:p>
              </p:txBody>
            </p:sp>
          </p:grpSp>
        </p:grpSp>
        <p:grpSp>
          <p:nvGrpSpPr>
            <p:cNvPr id="317" name="Grupo 316">
              <a:extLst>
                <a:ext uri="{FF2B5EF4-FFF2-40B4-BE49-F238E27FC236}">
                  <a16:creationId xmlns:a16="http://schemas.microsoft.com/office/drawing/2014/main" id="{BA35024A-8F71-45A5-842D-EAEBB0ABD7AB}"/>
                </a:ext>
              </a:extLst>
            </p:cNvPr>
            <p:cNvGrpSpPr/>
            <p:nvPr/>
          </p:nvGrpSpPr>
          <p:grpSpPr>
            <a:xfrm>
              <a:off x="7449703" y="1835411"/>
              <a:ext cx="1873458" cy="1379418"/>
              <a:chOff x="3827189" y="1846382"/>
              <a:chExt cx="2282269" cy="1360634"/>
            </a:xfrm>
          </p:grpSpPr>
          <p:grpSp>
            <p:nvGrpSpPr>
              <p:cNvPr id="325" name="Grupo 324">
                <a:extLst>
                  <a:ext uri="{FF2B5EF4-FFF2-40B4-BE49-F238E27FC236}">
                    <a16:creationId xmlns:a16="http://schemas.microsoft.com/office/drawing/2014/main" id="{A38C2E2B-5E52-4F9E-81EF-3B278F179A37}"/>
                  </a:ext>
                </a:extLst>
              </p:cNvPr>
              <p:cNvGrpSpPr/>
              <p:nvPr/>
            </p:nvGrpSpPr>
            <p:grpSpPr>
              <a:xfrm>
                <a:off x="3827189" y="1846382"/>
                <a:ext cx="2154511" cy="666210"/>
                <a:chOff x="-3743" y="69822"/>
                <a:chExt cx="2550071" cy="666210"/>
              </a:xfrm>
            </p:grpSpPr>
            <p:sp>
              <p:nvSpPr>
                <p:cNvPr id="329" name="Rectángulo 328">
                  <a:extLst>
                    <a:ext uri="{FF2B5EF4-FFF2-40B4-BE49-F238E27FC236}">
                      <a16:creationId xmlns:a16="http://schemas.microsoft.com/office/drawing/2014/main" id="{0AE1CDF5-B1C4-4BE7-8161-0CFC465988F1}"/>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30" name="CuadroTexto 329">
                  <a:extLst>
                    <a:ext uri="{FF2B5EF4-FFF2-40B4-BE49-F238E27FC236}">
                      <a16:creationId xmlns:a16="http://schemas.microsoft.com/office/drawing/2014/main" id="{84799A6F-3C8C-49E4-A06C-9DF860F7D8B0}"/>
                    </a:ext>
                  </a:extLst>
                </p:cNvPr>
                <p:cNvSpPr txBox="1"/>
                <p:nvPr/>
              </p:nvSpPr>
              <p:spPr>
                <a:xfrm>
                  <a:off x="-3743" y="85957"/>
                  <a:ext cx="2543719"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000" dirty="0"/>
                    <a:t>Control y gestiones en el portal depositarios. Información contable y financiera</a:t>
                  </a:r>
                  <a:endParaRPr lang="es-CO" sz="1000" kern="1200" dirty="0"/>
                </a:p>
              </p:txBody>
            </p:sp>
          </p:grpSp>
          <p:grpSp>
            <p:nvGrpSpPr>
              <p:cNvPr id="326" name="Grupo 325">
                <a:extLst>
                  <a:ext uri="{FF2B5EF4-FFF2-40B4-BE49-F238E27FC236}">
                    <a16:creationId xmlns:a16="http://schemas.microsoft.com/office/drawing/2014/main" id="{3BEE8D22-ECC1-47BF-9756-F10CD14E1461}"/>
                  </a:ext>
                </a:extLst>
              </p:cNvPr>
              <p:cNvGrpSpPr/>
              <p:nvPr/>
            </p:nvGrpSpPr>
            <p:grpSpPr>
              <a:xfrm>
                <a:off x="3827189" y="2541093"/>
                <a:ext cx="2282269" cy="665923"/>
                <a:chOff x="-989798" y="-924160"/>
                <a:chExt cx="2718306" cy="665923"/>
              </a:xfrm>
            </p:grpSpPr>
            <p:sp>
              <p:nvSpPr>
                <p:cNvPr id="327" name="Rectángulo 326">
                  <a:extLst>
                    <a:ext uri="{FF2B5EF4-FFF2-40B4-BE49-F238E27FC236}">
                      <a16:creationId xmlns:a16="http://schemas.microsoft.com/office/drawing/2014/main" id="{3062631F-B078-4D0F-B519-F672DE6A4FFF}"/>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28" name="CuadroTexto 327">
                  <a:extLst>
                    <a:ext uri="{FF2B5EF4-FFF2-40B4-BE49-F238E27FC236}">
                      <a16:creationId xmlns:a16="http://schemas.microsoft.com/office/drawing/2014/main" id="{5226C592-A44D-4112-BC1B-4567ECBC4F57}"/>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632</a:t>
                  </a:r>
                  <a:endParaRPr lang="es-CO" sz="1200" kern="1200" dirty="0"/>
                </a:p>
              </p:txBody>
            </p:sp>
          </p:grpSp>
        </p:grpSp>
      </p:grpSp>
      <p:sp>
        <p:nvSpPr>
          <p:cNvPr id="343" name="Rectángulo 342">
            <a:extLst>
              <a:ext uri="{FF2B5EF4-FFF2-40B4-BE49-F238E27FC236}">
                <a16:creationId xmlns:a16="http://schemas.microsoft.com/office/drawing/2014/main" id="{F61641CB-6CE7-4925-B239-FABD23449109}"/>
              </a:ext>
            </a:extLst>
          </p:cNvPr>
          <p:cNvSpPr/>
          <p:nvPr/>
        </p:nvSpPr>
        <p:spPr>
          <a:xfrm>
            <a:off x="3898862" y="2321921"/>
            <a:ext cx="7833189" cy="312650"/>
          </a:xfrm>
          <a:prstGeom prst="rect">
            <a:avLst/>
          </a:prstGeom>
        </p:spPr>
        <p:txBody>
          <a:bodyPr wrap="square">
            <a:spAutoFit/>
          </a:bodyPr>
          <a:lstStyle/>
          <a:p>
            <a:pPr algn="just">
              <a:lnSpc>
                <a:spcPct val="107000"/>
              </a:lnSpc>
              <a:spcAft>
                <a:spcPts val="800"/>
              </a:spcAft>
            </a:pPr>
            <a:r>
              <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PROCEDIMIENTO DE SANEAMIENTO JURÍDICO DE SOCIEDADES</a:t>
            </a:r>
          </a:p>
        </p:txBody>
      </p:sp>
      <p:sp>
        <p:nvSpPr>
          <p:cNvPr id="344" name="Rectángulo 343">
            <a:extLst>
              <a:ext uri="{FF2B5EF4-FFF2-40B4-BE49-F238E27FC236}">
                <a16:creationId xmlns:a16="http://schemas.microsoft.com/office/drawing/2014/main" id="{55EE8772-75D7-40BA-A470-03FD709A1789}"/>
              </a:ext>
            </a:extLst>
          </p:cNvPr>
          <p:cNvSpPr/>
          <p:nvPr/>
        </p:nvSpPr>
        <p:spPr>
          <a:xfrm>
            <a:off x="3898861" y="3248295"/>
            <a:ext cx="8001039" cy="312650"/>
          </a:xfrm>
          <a:prstGeom prst="rect">
            <a:avLst/>
          </a:prstGeom>
        </p:spPr>
        <p:txBody>
          <a:bodyPr wrap="square">
            <a:spAutoFit/>
          </a:bodyPr>
          <a:lstStyle/>
          <a:p>
            <a:pPr algn="just">
              <a:lnSpc>
                <a:spcPct val="107000"/>
              </a:lnSpc>
              <a:spcAft>
                <a:spcPts val="800"/>
              </a:spcAft>
            </a:pPr>
            <a:r>
              <a:rPr lang="es-ES"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PROCEDIMIENTO PARA EL ALISTAMIENTO DE ACTIVOS SOCIALES PARA LA VENTA</a:t>
            </a:r>
            <a:endPar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45" name="Rectángulo 344">
            <a:extLst>
              <a:ext uri="{FF2B5EF4-FFF2-40B4-BE49-F238E27FC236}">
                <a16:creationId xmlns:a16="http://schemas.microsoft.com/office/drawing/2014/main" id="{E8DCD53D-D7B1-444E-BFB4-7A4E730D5BF0}"/>
              </a:ext>
            </a:extLst>
          </p:cNvPr>
          <p:cNvSpPr/>
          <p:nvPr/>
        </p:nvSpPr>
        <p:spPr>
          <a:xfrm>
            <a:off x="3886845" y="4163046"/>
            <a:ext cx="8013055" cy="312650"/>
          </a:xfrm>
          <a:prstGeom prst="rect">
            <a:avLst/>
          </a:prstGeom>
        </p:spPr>
        <p:txBody>
          <a:bodyPr wrap="square">
            <a:spAutoFit/>
          </a:bodyPr>
          <a:lstStyle/>
          <a:p>
            <a:pPr algn="just">
              <a:lnSpc>
                <a:spcPct val="107000"/>
              </a:lnSpc>
              <a:spcAft>
                <a:spcPts val="800"/>
              </a:spcAft>
            </a:pPr>
            <a:r>
              <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PROCEDIMIENTO ENAJENACIÓN TEMPRANA</a:t>
            </a:r>
          </a:p>
        </p:txBody>
      </p:sp>
      <p:sp>
        <p:nvSpPr>
          <p:cNvPr id="346" name="Rectángulo 345">
            <a:extLst>
              <a:ext uri="{FF2B5EF4-FFF2-40B4-BE49-F238E27FC236}">
                <a16:creationId xmlns:a16="http://schemas.microsoft.com/office/drawing/2014/main" id="{46E9E2C3-7CE2-4E3C-9FBC-CEBD1F08A636}"/>
              </a:ext>
            </a:extLst>
          </p:cNvPr>
          <p:cNvSpPr/>
          <p:nvPr/>
        </p:nvSpPr>
        <p:spPr>
          <a:xfrm>
            <a:off x="3927895" y="5090176"/>
            <a:ext cx="8013055" cy="312650"/>
          </a:xfrm>
          <a:prstGeom prst="rect">
            <a:avLst/>
          </a:prstGeom>
        </p:spPr>
        <p:txBody>
          <a:bodyPr wrap="square">
            <a:spAutoFit/>
          </a:bodyPr>
          <a:lstStyle/>
          <a:p>
            <a:pPr algn="just">
              <a:lnSpc>
                <a:spcPct val="107000"/>
              </a:lnSpc>
              <a:spcAft>
                <a:spcPts val="800"/>
              </a:spcAft>
            </a:pPr>
            <a:r>
              <a:rPr lang="es-ES"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PROCEDIMIENTO SUPERVISIÓN DE LA GESTIÓN DEL DEPOSITARIO DE SOCIEDADES</a:t>
            </a:r>
            <a:endPar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93" name="Rectángulo 92">
            <a:extLst>
              <a:ext uri="{FF2B5EF4-FFF2-40B4-BE49-F238E27FC236}">
                <a16:creationId xmlns:a16="http://schemas.microsoft.com/office/drawing/2014/main" id="{1CA27C97-0620-42AA-BF2B-A92D178368A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94" name="CuadroTexto 93">
            <a:extLst>
              <a:ext uri="{FF2B5EF4-FFF2-40B4-BE49-F238E27FC236}">
                <a16:creationId xmlns:a16="http://schemas.microsoft.com/office/drawing/2014/main" id="{BF1A7274-1552-4150-94CF-4B82779D8EAE}"/>
              </a:ext>
            </a:extLst>
          </p:cNvPr>
          <p:cNvSpPr txBox="1"/>
          <p:nvPr/>
        </p:nvSpPr>
        <p:spPr>
          <a:xfrm>
            <a:off x="6178125" y="6550223"/>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89315866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0" name="Rectángulo 29">
            <a:extLst>
              <a:ext uri="{FF2B5EF4-FFF2-40B4-BE49-F238E27FC236}">
                <a16:creationId xmlns:a16="http://schemas.microsoft.com/office/drawing/2014/main" id="{D7A8E561-7F29-4B94-8524-3BF5AC0E8B2C}"/>
              </a:ext>
            </a:extLst>
          </p:cNvPr>
          <p:cNvSpPr/>
          <p:nvPr/>
        </p:nvSpPr>
        <p:spPr>
          <a:xfrm>
            <a:off x="4006799" y="5225622"/>
            <a:ext cx="7833189" cy="312650"/>
          </a:xfrm>
          <a:prstGeom prst="rect">
            <a:avLst/>
          </a:prstGeom>
        </p:spPr>
        <p:txBody>
          <a:bodyPr wrap="square">
            <a:spAutoFit/>
          </a:bodyPr>
          <a:lstStyle/>
          <a:p>
            <a:pPr algn="just">
              <a:lnSpc>
                <a:spcPct val="107000"/>
              </a:lnSpc>
              <a:spcAft>
                <a:spcPts val="800"/>
              </a:spcAft>
            </a:pPr>
            <a:r>
              <a:rPr lang="es-CO" sz="1400" dirty="0">
                <a:solidFill>
                  <a:srgbClr val="0070C0"/>
                </a:solidFill>
                <a:latin typeface="Calibri" panose="020F0502020204030204" pitchFamily="34" charset="0"/>
                <a:cs typeface="Times New Roman" panose="02020603050405020304" pitchFamily="18" charset="0"/>
              </a:rPr>
              <a:t>PROCEDIMIENTO DE REPRESENTACIÓN JUDICIAL  </a:t>
            </a:r>
          </a:p>
        </p:txBody>
      </p:sp>
      <p:sp>
        <p:nvSpPr>
          <p:cNvPr id="13" name="Rectángulo 12">
            <a:extLst>
              <a:ext uri="{FF2B5EF4-FFF2-40B4-BE49-F238E27FC236}">
                <a16:creationId xmlns:a16="http://schemas.microsoft.com/office/drawing/2014/main" id="{527338F4-15BD-4A5D-8C40-492F228B7503}"/>
              </a:ext>
            </a:extLst>
          </p:cNvPr>
          <p:cNvSpPr/>
          <p:nvPr/>
        </p:nvSpPr>
        <p:spPr>
          <a:xfrm>
            <a:off x="2375946" y="766819"/>
            <a:ext cx="6278940" cy="461665"/>
          </a:xfrm>
          <a:prstGeom prst="rect">
            <a:avLst/>
          </a:prstGeom>
        </p:spPr>
        <p:txBody>
          <a:bodyPr wrap="square">
            <a:spAutoFit/>
          </a:bodyPr>
          <a:lstStyle/>
          <a:p>
            <a:r>
              <a:rPr lang="es-ES" sz="2400" b="1" dirty="0">
                <a:solidFill>
                  <a:srgbClr val="000A8B"/>
                </a:solidFill>
                <a:latin typeface="Arial Narrow" panose="020B0606020202030204" pitchFamily="34" charset="0"/>
              </a:rPr>
              <a:t> PROCESOS DURANTE LA CONTINGENCIA </a:t>
            </a:r>
          </a:p>
        </p:txBody>
      </p:sp>
      <p:grpSp>
        <p:nvGrpSpPr>
          <p:cNvPr id="5" name="Grupo 4">
            <a:extLst>
              <a:ext uri="{FF2B5EF4-FFF2-40B4-BE49-F238E27FC236}">
                <a16:creationId xmlns:a16="http://schemas.microsoft.com/office/drawing/2014/main" id="{71860BBB-19CA-4E61-9689-E7F2BED943AD}"/>
              </a:ext>
            </a:extLst>
          </p:cNvPr>
          <p:cNvGrpSpPr/>
          <p:nvPr/>
        </p:nvGrpSpPr>
        <p:grpSpPr>
          <a:xfrm>
            <a:off x="3883578" y="5586477"/>
            <a:ext cx="8192205" cy="713105"/>
            <a:chOff x="3856666" y="1832080"/>
            <a:chExt cx="7265216" cy="1386562"/>
          </a:xfrm>
        </p:grpSpPr>
        <p:grpSp>
          <p:nvGrpSpPr>
            <p:cNvPr id="4" name="Grupo 3">
              <a:extLst>
                <a:ext uri="{FF2B5EF4-FFF2-40B4-BE49-F238E27FC236}">
                  <a16:creationId xmlns:a16="http://schemas.microsoft.com/office/drawing/2014/main" id="{3C547FC5-0B14-48BB-9618-A020BDB32E04}"/>
                </a:ext>
              </a:extLst>
            </p:cNvPr>
            <p:cNvGrpSpPr/>
            <p:nvPr/>
          </p:nvGrpSpPr>
          <p:grpSpPr>
            <a:xfrm>
              <a:off x="3856666" y="1839224"/>
              <a:ext cx="1873458" cy="1379418"/>
              <a:chOff x="3827189" y="1846382"/>
              <a:chExt cx="2282269" cy="1360634"/>
            </a:xfrm>
          </p:grpSpPr>
          <p:grpSp>
            <p:nvGrpSpPr>
              <p:cNvPr id="20" name="Grupo 19">
                <a:extLst>
                  <a:ext uri="{FF2B5EF4-FFF2-40B4-BE49-F238E27FC236}">
                    <a16:creationId xmlns:a16="http://schemas.microsoft.com/office/drawing/2014/main" id="{6695AC26-2B84-4C43-BD26-54DCB57E58D9}"/>
                  </a:ext>
                </a:extLst>
              </p:cNvPr>
              <p:cNvGrpSpPr/>
              <p:nvPr/>
            </p:nvGrpSpPr>
            <p:grpSpPr>
              <a:xfrm>
                <a:off x="3832555" y="1846382"/>
                <a:ext cx="2159878" cy="690716"/>
                <a:chOff x="2608" y="69822"/>
                <a:chExt cx="2556423" cy="690716"/>
              </a:xfrm>
            </p:grpSpPr>
            <p:sp>
              <p:nvSpPr>
                <p:cNvPr id="23" name="Rectángulo 22">
                  <a:extLst>
                    <a:ext uri="{FF2B5EF4-FFF2-40B4-BE49-F238E27FC236}">
                      <a16:creationId xmlns:a16="http://schemas.microsoft.com/office/drawing/2014/main" id="{821F29A2-0105-497C-BE16-6ABD8CB953A5}"/>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 name="CuadroTexto 24">
                  <a:extLst>
                    <a:ext uri="{FF2B5EF4-FFF2-40B4-BE49-F238E27FC236}">
                      <a16:creationId xmlns:a16="http://schemas.microsoft.com/office/drawing/2014/main" id="{F0C4B32C-4636-4B60-9908-F9621CDFCDFE}"/>
                    </a:ext>
                  </a:extLst>
                </p:cNvPr>
                <p:cNvSpPr txBox="1"/>
                <p:nvPr/>
              </p:nvSpPr>
              <p:spPr>
                <a:xfrm>
                  <a:off x="15311" y="110463"/>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000" dirty="0"/>
                    <a:t>ATENCIÓN DE AUDIENCIAS JUDICIALES Y PREJUDICIALES </a:t>
                  </a:r>
                  <a:endParaRPr lang="es-CO" sz="1000" kern="1200" dirty="0"/>
                </a:p>
              </p:txBody>
            </p:sp>
          </p:grpSp>
          <p:grpSp>
            <p:nvGrpSpPr>
              <p:cNvPr id="26" name="Grupo 25">
                <a:extLst>
                  <a:ext uri="{FF2B5EF4-FFF2-40B4-BE49-F238E27FC236}">
                    <a16:creationId xmlns:a16="http://schemas.microsoft.com/office/drawing/2014/main" id="{385CC156-A4C1-4480-BEB8-AAC469786335}"/>
                  </a:ext>
                </a:extLst>
              </p:cNvPr>
              <p:cNvGrpSpPr/>
              <p:nvPr/>
            </p:nvGrpSpPr>
            <p:grpSpPr>
              <a:xfrm>
                <a:off x="3827189" y="2541093"/>
                <a:ext cx="2282269" cy="665923"/>
                <a:chOff x="-989798" y="-924160"/>
                <a:chExt cx="2718306" cy="665923"/>
              </a:xfrm>
            </p:grpSpPr>
            <p:sp>
              <p:nvSpPr>
                <p:cNvPr id="28" name="Rectángulo 27">
                  <a:extLst>
                    <a:ext uri="{FF2B5EF4-FFF2-40B4-BE49-F238E27FC236}">
                      <a16:creationId xmlns:a16="http://schemas.microsoft.com/office/drawing/2014/main" id="{D9B4FD98-818A-4041-A574-4A8B468F6402}"/>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9" name="CuadroTexto 28">
                  <a:extLst>
                    <a:ext uri="{FF2B5EF4-FFF2-40B4-BE49-F238E27FC236}">
                      <a16:creationId xmlns:a16="http://schemas.microsoft.com/office/drawing/2014/main" id="{76526F86-C7D7-4C02-B4CE-A004ABE51ECA}"/>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71450" lvl="1" indent="-171450" algn="l" defTabSz="622300">
                    <a:lnSpc>
                      <a:spcPct val="90000"/>
                    </a:lnSpc>
                    <a:spcBef>
                      <a:spcPct val="0"/>
                    </a:spcBef>
                    <a:spcAft>
                      <a:spcPct val="15000"/>
                    </a:spcAft>
                    <a:buFont typeface="Arial" panose="020B0604020202020204" pitchFamily="34" charset="0"/>
                    <a:buChar char="•"/>
                  </a:pPr>
                  <a:r>
                    <a:rPr lang="es-ES" sz="1200" dirty="0"/>
                    <a:t>2</a:t>
                  </a:r>
                  <a:r>
                    <a:rPr lang="es-CO" sz="1200" dirty="0"/>
                    <a:t>2</a:t>
                  </a:r>
                </a:p>
                <a:p>
                  <a:pPr marL="171450" lvl="1" indent="-171450" algn="l" defTabSz="622300">
                    <a:lnSpc>
                      <a:spcPct val="90000"/>
                    </a:lnSpc>
                    <a:spcBef>
                      <a:spcPct val="0"/>
                    </a:spcBef>
                    <a:spcAft>
                      <a:spcPct val="15000"/>
                    </a:spcAft>
                    <a:buFont typeface="Arial" panose="020B0604020202020204" pitchFamily="34" charset="0"/>
                    <a:buChar char="•"/>
                  </a:pPr>
                  <a:endParaRPr lang="es-CO" sz="1200" kern="1200" dirty="0"/>
                </a:p>
              </p:txBody>
            </p:sp>
          </p:grpSp>
        </p:grpSp>
        <p:grpSp>
          <p:nvGrpSpPr>
            <p:cNvPr id="45" name="Grupo 44">
              <a:extLst>
                <a:ext uri="{FF2B5EF4-FFF2-40B4-BE49-F238E27FC236}">
                  <a16:creationId xmlns:a16="http://schemas.microsoft.com/office/drawing/2014/main" id="{546491D3-3F56-4A75-AA19-5C3B59703061}"/>
                </a:ext>
              </a:extLst>
            </p:cNvPr>
            <p:cNvGrpSpPr/>
            <p:nvPr/>
          </p:nvGrpSpPr>
          <p:grpSpPr>
            <a:xfrm>
              <a:off x="5655387" y="1832080"/>
              <a:ext cx="1873458" cy="1379418"/>
              <a:chOff x="3827189" y="1846382"/>
              <a:chExt cx="2282269" cy="1360634"/>
            </a:xfrm>
          </p:grpSpPr>
          <p:grpSp>
            <p:nvGrpSpPr>
              <p:cNvPr id="46" name="Grupo 45">
                <a:extLst>
                  <a:ext uri="{FF2B5EF4-FFF2-40B4-BE49-F238E27FC236}">
                    <a16:creationId xmlns:a16="http://schemas.microsoft.com/office/drawing/2014/main" id="{DC3F2281-56CB-45A9-A1F8-FF882BD1B0DB}"/>
                  </a:ext>
                </a:extLst>
              </p:cNvPr>
              <p:cNvGrpSpPr/>
              <p:nvPr/>
            </p:nvGrpSpPr>
            <p:grpSpPr>
              <a:xfrm>
                <a:off x="3827189" y="1846382"/>
                <a:ext cx="2154511" cy="666210"/>
                <a:chOff x="-3743" y="69822"/>
                <a:chExt cx="2550071" cy="666210"/>
              </a:xfrm>
            </p:grpSpPr>
            <p:sp>
              <p:nvSpPr>
                <p:cNvPr id="52" name="Rectángulo 51">
                  <a:extLst>
                    <a:ext uri="{FF2B5EF4-FFF2-40B4-BE49-F238E27FC236}">
                      <a16:creationId xmlns:a16="http://schemas.microsoft.com/office/drawing/2014/main" id="{636EE2A1-FF4C-4ED7-82D5-24E427F94138}"/>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3" name="CuadroTexto 52">
                  <a:extLst>
                    <a:ext uri="{FF2B5EF4-FFF2-40B4-BE49-F238E27FC236}">
                      <a16:creationId xmlns:a16="http://schemas.microsoft.com/office/drawing/2014/main" id="{BF6EEB16-18E0-42DF-8D44-4F6C875E2047}"/>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000" dirty="0"/>
                    <a:t>ESTUDIO DE SOLICITUD DE INICIO DE ACCIONES JUDICIALES </a:t>
                  </a:r>
                  <a:endParaRPr lang="es-CO" sz="1000" kern="1200" dirty="0"/>
                </a:p>
              </p:txBody>
            </p:sp>
          </p:grpSp>
          <p:grpSp>
            <p:nvGrpSpPr>
              <p:cNvPr id="48" name="Grupo 47">
                <a:extLst>
                  <a:ext uri="{FF2B5EF4-FFF2-40B4-BE49-F238E27FC236}">
                    <a16:creationId xmlns:a16="http://schemas.microsoft.com/office/drawing/2014/main" id="{2A339A4D-719D-4517-B86C-D4C453F81FFF}"/>
                  </a:ext>
                </a:extLst>
              </p:cNvPr>
              <p:cNvGrpSpPr/>
              <p:nvPr/>
            </p:nvGrpSpPr>
            <p:grpSpPr>
              <a:xfrm>
                <a:off x="3827189" y="2541093"/>
                <a:ext cx="2282269" cy="665923"/>
                <a:chOff x="-989798" y="-924160"/>
                <a:chExt cx="2718306" cy="665923"/>
              </a:xfrm>
            </p:grpSpPr>
            <p:sp>
              <p:nvSpPr>
                <p:cNvPr id="50" name="Rectángulo 49">
                  <a:extLst>
                    <a:ext uri="{FF2B5EF4-FFF2-40B4-BE49-F238E27FC236}">
                      <a16:creationId xmlns:a16="http://schemas.microsoft.com/office/drawing/2014/main" id="{4C7CDF60-4C0F-4EAA-A872-11047484FB5A}"/>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51" name="CuadroTexto 50">
                  <a:extLst>
                    <a:ext uri="{FF2B5EF4-FFF2-40B4-BE49-F238E27FC236}">
                      <a16:creationId xmlns:a16="http://schemas.microsoft.com/office/drawing/2014/main" id="{3E6BF8B3-8631-4AAC-BF77-FB00AC803AF7}"/>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 sz="1200" dirty="0"/>
                    <a:t>3</a:t>
                  </a:r>
                  <a:r>
                    <a:rPr lang="es-CO" sz="1200" dirty="0"/>
                    <a:t>1</a:t>
                  </a:r>
                </a:p>
                <a:p>
                  <a:pPr marL="0" lvl="1" algn="l" defTabSz="622300">
                    <a:lnSpc>
                      <a:spcPct val="90000"/>
                    </a:lnSpc>
                    <a:spcBef>
                      <a:spcPct val="0"/>
                    </a:spcBef>
                    <a:spcAft>
                      <a:spcPct val="15000"/>
                    </a:spcAft>
                  </a:pPr>
                  <a:endParaRPr lang="es-CO" sz="1200" kern="1200" dirty="0"/>
                </a:p>
              </p:txBody>
            </p:sp>
          </p:grpSp>
        </p:grpSp>
        <p:grpSp>
          <p:nvGrpSpPr>
            <p:cNvPr id="61" name="Grupo 60">
              <a:extLst>
                <a:ext uri="{FF2B5EF4-FFF2-40B4-BE49-F238E27FC236}">
                  <a16:creationId xmlns:a16="http://schemas.microsoft.com/office/drawing/2014/main" id="{950B111A-D9A1-4FA4-A418-6AB94C3A8346}"/>
                </a:ext>
              </a:extLst>
            </p:cNvPr>
            <p:cNvGrpSpPr/>
            <p:nvPr/>
          </p:nvGrpSpPr>
          <p:grpSpPr>
            <a:xfrm>
              <a:off x="7449703" y="1835411"/>
              <a:ext cx="1873458" cy="1379418"/>
              <a:chOff x="3827189" y="1846382"/>
              <a:chExt cx="2282269" cy="1360634"/>
            </a:xfrm>
          </p:grpSpPr>
          <p:grpSp>
            <p:nvGrpSpPr>
              <p:cNvPr id="62" name="Grupo 61">
                <a:extLst>
                  <a:ext uri="{FF2B5EF4-FFF2-40B4-BE49-F238E27FC236}">
                    <a16:creationId xmlns:a16="http://schemas.microsoft.com/office/drawing/2014/main" id="{AC2A139B-5E67-4FA3-8060-3F32A795AF48}"/>
                  </a:ext>
                </a:extLst>
              </p:cNvPr>
              <p:cNvGrpSpPr/>
              <p:nvPr/>
            </p:nvGrpSpPr>
            <p:grpSpPr>
              <a:xfrm>
                <a:off x="3827189" y="1846382"/>
                <a:ext cx="2154511" cy="666210"/>
                <a:chOff x="-3743" y="69822"/>
                <a:chExt cx="2550071" cy="666210"/>
              </a:xfrm>
            </p:grpSpPr>
            <p:sp>
              <p:nvSpPr>
                <p:cNvPr id="66" name="Rectángulo 65">
                  <a:extLst>
                    <a:ext uri="{FF2B5EF4-FFF2-40B4-BE49-F238E27FC236}">
                      <a16:creationId xmlns:a16="http://schemas.microsoft.com/office/drawing/2014/main" id="{C68495F5-7B84-41C0-B7FE-2FE7A50ED1BE}"/>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7" name="CuadroTexto 66">
                  <a:extLst>
                    <a:ext uri="{FF2B5EF4-FFF2-40B4-BE49-F238E27FC236}">
                      <a16:creationId xmlns:a16="http://schemas.microsoft.com/office/drawing/2014/main" id="{A75C34E9-C968-4BE2-B813-F9FB97195D86}"/>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000" dirty="0"/>
                    <a:t>SOLICITUD DE INFORMACIÓN A LAS AREAS</a:t>
                  </a:r>
                  <a:endParaRPr lang="es-CO" sz="1000" kern="1200" dirty="0"/>
                </a:p>
              </p:txBody>
            </p:sp>
          </p:grpSp>
          <p:grpSp>
            <p:nvGrpSpPr>
              <p:cNvPr id="63" name="Grupo 62">
                <a:extLst>
                  <a:ext uri="{FF2B5EF4-FFF2-40B4-BE49-F238E27FC236}">
                    <a16:creationId xmlns:a16="http://schemas.microsoft.com/office/drawing/2014/main" id="{A5A7287E-F24C-487E-9E9A-B84ADB9B4AA2}"/>
                  </a:ext>
                </a:extLst>
              </p:cNvPr>
              <p:cNvGrpSpPr/>
              <p:nvPr/>
            </p:nvGrpSpPr>
            <p:grpSpPr>
              <a:xfrm>
                <a:off x="3827189" y="2541093"/>
                <a:ext cx="2282269" cy="665923"/>
                <a:chOff x="-989798" y="-924160"/>
                <a:chExt cx="2718306" cy="665923"/>
              </a:xfrm>
            </p:grpSpPr>
            <p:sp>
              <p:nvSpPr>
                <p:cNvPr id="64" name="Rectángulo 63">
                  <a:extLst>
                    <a:ext uri="{FF2B5EF4-FFF2-40B4-BE49-F238E27FC236}">
                      <a16:creationId xmlns:a16="http://schemas.microsoft.com/office/drawing/2014/main" id="{E66C1CAC-00FC-4D1E-8703-9E5DED7402D4}"/>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65" name="CuadroTexto 64">
                  <a:extLst>
                    <a:ext uri="{FF2B5EF4-FFF2-40B4-BE49-F238E27FC236}">
                      <a16:creationId xmlns:a16="http://schemas.microsoft.com/office/drawing/2014/main" id="{EBBEC268-311B-4CD7-89C5-B8EAE0410AAA}"/>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 sz="1200" kern="1200" dirty="0"/>
                    <a:t>167</a:t>
                  </a:r>
                </a:p>
                <a:p>
                  <a:pPr marL="0" lvl="1" algn="l" defTabSz="622300">
                    <a:lnSpc>
                      <a:spcPct val="90000"/>
                    </a:lnSpc>
                    <a:spcBef>
                      <a:spcPct val="0"/>
                    </a:spcBef>
                    <a:spcAft>
                      <a:spcPct val="15000"/>
                    </a:spcAft>
                  </a:pPr>
                  <a:endParaRPr lang="es-CO" sz="1200" kern="1200" dirty="0"/>
                </a:p>
              </p:txBody>
            </p:sp>
          </p:grpSp>
        </p:grpSp>
        <p:grpSp>
          <p:nvGrpSpPr>
            <p:cNvPr id="68" name="Grupo 67">
              <a:extLst>
                <a:ext uri="{FF2B5EF4-FFF2-40B4-BE49-F238E27FC236}">
                  <a16:creationId xmlns:a16="http://schemas.microsoft.com/office/drawing/2014/main" id="{FD67CAB2-CF87-4CD6-AA61-63A25660ADB1}"/>
                </a:ext>
              </a:extLst>
            </p:cNvPr>
            <p:cNvGrpSpPr/>
            <p:nvPr/>
          </p:nvGrpSpPr>
          <p:grpSpPr>
            <a:xfrm>
              <a:off x="9248424" y="1837775"/>
              <a:ext cx="1873458" cy="1379418"/>
              <a:chOff x="3827189" y="1846382"/>
              <a:chExt cx="2282269" cy="1360634"/>
            </a:xfrm>
          </p:grpSpPr>
          <p:grpSp>
            <p:nvGrpSpPr>
              <p:cNvPr id="69" name="Grupo 68">
                <a:extLst>
                  <a:ext uri="{FF2B5EF4-FFF2-40B4-BE49-F238E27FC236}">
                    <a16:creationId xmlns:a16="http://schemas.microsoft.com/office/drawing/2014/main" id="{7ED350E2-9D9A-4DE6-833B-8E143440977E}"/>
                  </a:ext>
                </a:extLst>
              </p:cNvPr>
              <p:cNvGrpSpPr/>
              <p:nvPr/>
            </p:nvGrpSpPr>
            <p:grpSpPr>
              <a:xfrm>
                <a:off x="3827189" y="1846382"/>
                <a:ext cx="2154511" cy="666210"/>
                <a:chOff x="-3743" y="69822"/>
                <a:chExt cx="2550071" cy="666210"/>
              </a:xfrm>
            </p:grpSpPr>
            <p:sp>
              <p:nvSpPr>
                <p:cNvPr id="73" name="Rectángulo 72">
                  <a:extLst>
                    <a:ext uri="{FF2B5EF4-FFF2-40B4-BE49-F238E27FC236}">
                      <a16:creationId xmlns:a16="http://schemas.microsoft.com/office/drawing/2014/main" id="{484A93DB-4AC3-4E71-A378-2EF6DC6C6215}"/>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4" name="CuadroTexto 73">
                  <a:extLst>
                    <a:ext uri="{FF2B5EF4-FFF2-40B4-BE49-F238E27FC236}">
                      <a16:creationId xmlns:a16="http://schemas.microsoft.com/office/drawing/2014/main" id="{7A699C35-01E6-4336-A422-7FA5600833B4}"/>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ES" sz="1400" kern="1200" dirty="0"/>
                    <a:t>DOCUME</a:t>
                  </a:r>
                  <a:r>
                    <a:rPr lang="es-ES" sz="1400" dirty="0"/>
                    <a:t>NTOS PROCESOS JUDICIALES</a:t>
                  </a:r>
                  <a:endParaRPr lang="es-CO" sz="1400" kern="1200" dirty="0"/>
                </a:p>
              </p:txBody>
            </p:sp>
          </p:grpSp>
          <p:grpSp>
            <p:nvGrpSpPr>
              <p:cNvPr id="70" name="Grupo 69">
                <a:extLst>
                  <a:ext uri="{FF2B5EF4-FFF2-40B4-BE49-F238E27FC236}">
                    <a16:creationId xmlns:a16="http://schemas.microsoft.com/office/drawing/2014/main" id="{4C92B1A8-1F02-45F8-BBD2-D00CC77FD376}"/>
                  </a:ext>
                </a:extLst>
              </p:cNvPr>
              <p:cNvGrpSpPr/>
              <p:nvPr/>
            </p:nvGrpSpPr>
            <p:grpSpPr>
              <a:xfrm>
                <a:off x="3827189" y="2541093"/>
                <a:ext cx="2282269" cy="665923"/>
                <a:chOff x="-989798" y="-924160"/>
                <a:chExt cx="2718306" cy="665923"/>
              </a:xfrm>
            </p:grpSpPr>
            <p:sp>
              <p:nvSpPr>
                <p:cNvPr id="71" name="Rectángulo 70">
                  <a:extLst>
                    <a:ext uri="{FF2B5EF4-FFF2-40B4-BE49-F238E27FC236}">
                      <a16:creationId xmlns:a16="http://schemas.microsoft.com/office/drawing/2014/main" id="{5E4A4E30-61F4-432E-AD0C-36A023F3370C}"/>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72" name="CuadroTexto 71">
                  <a:extLst>
                    <a:ext uri="{FF2B5EF4-FFF2-40B4-BE49-F238E27FC236}">
                      <a16:creationId xmlns:a16="http://schemas.microsoft.com/office/drawing/2014/main" id="{6C7E6777-8D53-4CCF-B397-594D5E46F5CF}"/>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 sz="1200" dirty="0"/>
                    <a:t>51</a:t>
                  </a:r>
                  <a:endParaRPr lang="es-CO" sz="1200" dirty="0"/>
                </a:p>
                <a:p>
                  <a:pPr marL="0" lvl="1" algn="l" defTabSz="622300">
                    <a:lnSpc>
                      <a:spcPct val="90000"/>
                    </a:lnSpc>
                    <a:spcBef>
                      <a:spcPct val="0"/>
                    </a:spcBef>
                    <a:spcAft>
                      <a:spcPct val="15000"/>
                    </a:spcAft>
                  </a:pPr>
                  <a:endParaRPr lang="es-CO" sz="1200" kern="1200" dirty="0"/>
                </a:p>
              </p:txBody>
            </p:sp>
          </p:grpSp>
        </p:grpSp>
      </p:grpSp>
      <p:grpSp>
        <p:nvGrpSpPr>
          <p:cNvPr id="227" name="Grupo 226">
            <a:extLst>
              <a:ext uri="{FF2B5EF4-FFF2-40B4-BE49-F238E27FC236}">
                <a16:creationId xmlns:a16="http://schemas.microsoft.com/office/drawing/2014/main" id="{B42F9AAC-1DD9-4CBC-8706-FBB392FC226D}"/>
              </a:ext>
            </a:extLst>
          </p:cNvPr>
          <p:cNvGrpSpPr/>
          <p:nvPr/>
        </p:nvGrpSpPr>
        <p:grpSpPr>
          <a:xfrm>
            <a:off x="3932865" y="2575575"/>
            <a:ext cx="8197175" cy="713105"/>
            <a:chOff x="3856666" y="1832080"/>
            <a:chExt cx="7265216" cy="1386562"/>
          </a:xfrm>
        </p:grpSpPr>
        <p:grpSp>
          <p:nvGrpSpPr>
            <p:cNvPr id="228" name="Grupo 227">
              <a:extLst>
                <a:ext uri="{FF2B5EF4-FFF2-40B4-BE49-F238E27FC236}">
                  <a16:creationId xmlns:a16="http://schemas.microsoft.com/office/drawing/2014/main" id="{51B3F738-67EA-4E02-B5A1-39475E54A4F0}"/>
                </a:ext>
              </a:extLst>
            </p:cNvPr>
            <p:cNvGrpSpPr/>
            <p:nvPr/>
          </p:nvGrpSpPr>
          <p:grpSpPr>
            <a:xfrm>
              <a:off x="3856666" y="1839224"/>
              <a:ext cx="1873458" cy="1379418"/>
              <a:chOff x="3827189" y="1846382"/>
              <a:chExt cx="2282269" cy="1360634"/>
            </a:xfrm>
          </p:grpSpPr>
          <p:grpSp>
            <p:nvGrpSpPr>
              <p:cNvPr id="250" name="Grupo 249">
                <a:extLst>
                  <a:ext uri="{FF2B5EF4-FFF2-40B4-BE49-F238E27FC236}">
                    <a16:creationId xmlns:a16="http://schemas.microsoft.com/office/drawing/2014/main" id="{10FC0E15-CA16-4221-9A57-5507D821744D}"/>
                  </a:ext>
                </a:extLst>
              </p:cNvPr>
              <p:cNvGrpSpPr/>
              <p:nvPr/>
            </p:nvGrpSpPr>
            <p:grpSpPr>
              <a:xfrm>
                <a:off x="3827189" y="1846382"/>
                <a:ext cx="2154511" cy="666210"/>
                <a:chOff x="-3743" y="69822"/>
                <a:chExt cx="2550071" cy="666210"/>
              </a:xfrm>
            </p:grpSpPr>
            <p:sp>
              <p:nvSpPr>
                <p:cNvPr id="254" name="Rectángulo 253">
                  <a:extLst>
                    <a:ext uri="{FF2B5EF4-FFF2-40B4-BE49-F238E27FC236}">
                      <a16:creationId xmlns:a16="http://schemas.microsoft.com/office/drawing/2014/main" id="{BC6804F0-1B04-4E7C-BAF2-7DC8B14996E9}"/>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5" name="CuadroTexto 254">
                  <a:extLst>
                    <a:ext uri="{FF2B5EF4-FFF2-40B4-BE49-F238E27FC236}">
                      <a16:creationId xmlns:a16="http://schemas.microsoft.com/office/drawing/2014/main" id="{4EDC8D96-2D20-4486-A3AA-A193723B63AD}"/>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ES" sz="1100" kern="1200" dirty="0"/>
                    <a:t>VIABILIDAD JURIDICA DESTINACIÓN DE INMUEBLES</a:t>
                  </a:r>
                  <a:endParaRPr lang="es-CO" sz="1100" kern="1200" dirty="0"/>
                </a:p>
              </p:txBody>
            </p:sp>
          </p:grpSp>
          <p:grpSp>
            <p:nvGrpSpPr>
              <p:cNvPr id="251" name="Grupo 250">
                <a:extLst>
                  <a:ext uri="{FF2B5EF4-FFF2-40B4-BE49-F238E27FC236}">
                    <a16:creationId xmlns:a16="http://schemas.microsoft.com/office/drawing/2014/main" id="{D4239408-107F-4E52-A530-C477448E834D}"/>
                  </a:ext>
                </a:extLst>
              </p:cNvPr>
              <p:cNvGrpSpPr/>
              <p:nvPr/>
            </p:nvGrpSpPr>
            <p:grpSpPr>
              <a:xfrm>
                <a:off x="3827189" y="2541093"/>
                <a:ext cx="2282269" cy="665923"/>
                <a:chOff x="-989798" y="-924160"/>
                <a:chExt cx="2718306" cy="665923"/>
              </a:xfrm>
            </p:grpSpPr>
            <p:sp>
              <p:nvSpPr>
                <p:cNvPr id="252" name="Rectángulo 251">
                  <a:extLst>
                    <a:ext uri="{FF2B5EF4-FFF2-40B4-BE49-F238E27FC236}">
                      <a16:creationId xmlns:a16="http://schemas.microsoft.com/office/drawing/2014/main" id="{5317DF47-51B8-4150-9B3D-F52102CAA877}"/>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53" name="CuadroTexto 252">
                  <a:extLst>
                    <a:ext uri="{FF2B5EF4-FFF2-40B4-BE49-F238E27FC236}">
                      <a16:creationId xmlns:a16="http://schemas.microsoft.com/office/drawing/2014/main" id="{454FA2B6-48A1-4DB4-B6CE-2EBAC37A6914}"/>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 sz="1200" dirty="0"/>
                    <a:t>9</a:t>
                  </a:r>
                  <a:r>
                    <a:rPr lang="es-CO" sz="1200" dirty="0"/>
                    <a:t>8</a:t>
                  </a:r>
                  <a:endParaRPr lang="es-CO" sz="1200" kern="1200" dirty="0"/>
                </a:p>
              </p:txBody>
            </p:sp>
          </p:grpSp>
        </p:grpSp>
        <p:grpSp>
          <p:nvGrpSpPr>
            <p:cNvPr id="229" name="Grupo 228">
              <a:extLst>
                <a:ext uri="{FF2B5EF4-FFF2-40B4-BE49-F238E27FC236}">
                  <a16:creationId xmlns:a16="http://schemas.microsoft.com/office/drawing/2014/main" id="{70051683-8AAE-4EFC-ABD3-8A26375F8CF1}"/>
                </a:ext>
              </a:extLst>
            </p:cNvPr>
            <p:cNvGrpSpPr/>
            <p:nvPr/>
          </p:nvGrpSpPr>
          <p:grpSpPr>
            <a:xfrm>
              <a:off x="5655387" y="1832080"/>
              <a:ext cx="1873458" cy="1379418"/>
              <a:chOff x="3827189" y="1846382"/>
              <a:chExt cx="2282269" cy="1360634"/>
            </a:xfrm>
          </p:grpSpPr>
          <p:grpSp>
            <p:nvGrpSpPr>
              <p:cNvPr id="244" name="Grupo 243">
                <a:extLst>
                  <a:ext uri="{FF2B5EF4-FFF2-40B4-BE49-F238E27FC236}">
                    <a16:creationId xmlns:a16="http://schemas.microsoft.com/office/drawing/2014/main" id="{27B85CB3-1CBD-4C80-A7C4-1143C1AD3F90}"/>
                  </a:ext>
                </a:extLst>
              </p:cNvPr>
              <p:cNvGrpSpPr/>
              <p:nvPr/>
            </p:nvGrpSpPr>
            <p:grpSpPr>
              <a:xfrm>
                <a:off x="3827189" y="1846382"/>
                <a:ext cx="2154511" cy="666210"/>
                <a:chOff x="-3743" y="69822"/>
                <a:chExt cx="2550071" cy="666210"/>
              </a:xfrm>
            </p:grpSpPr>
            <p:sp>
              <p:nvSpPr>
                <p:cNvPr id="248" name="Rectángulo 247">
                  <a:extLst>
                    <a:ext uri="{FF2B5EF4-FFF2-40B4-BE49-F238E27FC236}">
                      <a16:creationId xmlns:a16="http://schemas.microsoft.com/office/drawing/2014/main" id="{F54FF3CF-08FA-4662-96ED-DB05088E9BA9}"/>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9" name="CuadroTexto 248">
                  <a:extLst>
                    <a:ext uri="{FF2B5EF4-FFF2-40B4-BE49-F238E27FC236}">
                      <a16:creationId xmlns:a16="http://schemas.microsoft.com/office/drawing/2014/main" id="{AB8B46B2-753B-47C1-B48D-E8CF9F70107F}"/>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ES" sz="1400" dirty="0"/>
                    <a:t>D</a:t>
                  </a:r>
                  <a:r>
                    <a:rPr lang="es-CO" sz="1400" dirty="0"/>
                    <a:t>EVOLUCIÓN DE ACTIVOS</a:t>
                  </a:r>
                  <a:endParaRPr lang="es-CO" sz="1400" kern="1200" dirty="0"/>
                </a:p>
              </p:txBody>
            </p:sp>
          </p:grpSp>
          <p:grpSp>
            <p:nvGrpSpPr>
              <p:cNvPr id="245" name="Grupo 244">
                <a:extLst>
                  <a:ext uri="{FF2B5EF4-FFF2-40B4-BE49-F238E27FC236}">
                    <a16:creationId xmlns:a16="http://schemas.microsoft.com/office/drawing/2014/main" id="{3DE18C23-6CC6-4EE8-8D80-04F52D3299DB}"/>
                  </a:ext>
                </a:extLst>
              </p:cNvPr>
              <p:cNvGrpSpPr/>
              <p:nvPr/>
            </p:nvGrpSpPr>
            <p:grpSpPr>
              <a:xfrm>
                <a:off x="3827189" y="2541093"/>
                <a:ext cx="2282269" cy="665923"/>
                <a:chOff x="-989798" y="-924160"/>
                <a:chExt cx="2718306" cy="665923"/>
              </a:xfrm>
            </p:grpSpPr>
            <p:sp>
              <p:nvSpPr>
                <p:cNvPr id="246" name="Rectángulo 245">
                  <a:extLst>
                    <a:ext uri="{FF2B5EF4-FFF2-40B4-BE49-F238E27FC236}">
                      <a16:creationId xmlns:a16="http://schemas.microsoft.com/office/drawing/2014/main" id="{09997A8D-990A-4918-BAAA-2C9C077BDDB5}"/>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47" name="CuadroTexto 246">
                  <a:extLst>
                    <a:ext uri="{FF2B5EF4-FFF2-40B4-BE49-F238E27FC236}">
                      <a16:creationId xmlns:a16="http://schemas.microsoft.com/office/drawing/2014/main" id="{B2391421-2A59-4222-B1FE-A157C15B8127}"/>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 sz="1200" kern="1200" dirty="0"/>
                    <a:t>107</a:t>
                  </a:r>
                  <a:endParaRPr lang="es-CO" sz="1200" kern="1200" dirty="0"/>
                </a:p>
              </p:txBody>
            </p:sp>
          </p:grpSp>
        </p:grpSp>
        <p:grpSp>
          <p:nvGrpSpPr>
            <p:cNvPr id="230" name="Grupo 229">
              <a:extLst>
                <a:ext uri="{FF2B5EF4-FFF2-40B4-BE49-F238E27FC236}">
                  <a16:creationId xmlns:a16="http://schemas.microsoft.com/office/drawing/2014/main" id="{2CB7B82F-3CE0-4661-8908-26FBAE834A84}"/>
                </a:ext>
              </a:extLst>
            </p:cNvPr>
            <p:cNvGrpSpPr/>
            <p:nvPr/>
          </p:nvGrpSpPr>
          <p:grpSpPr>
            <a:xfrm>
              <a:off x="7449703" y="1835411"/>
              <a:ext cx="1873458" cy="1379418"/>
              <a:chOff x="3827189" y="1846382"/>
              <a:chExt cx="2282269" cy="1360634"/>
            </a:xfrm>
          </p:grpSpPr>
          <p:grpSp>
            <p:nvGrpSpPr>
              <p:cNvPr id="238" name="Grupo 237">
                <a:extLst>
                  <a:ext uri="{FF2B5EF4-FFF2-40B4-BE49-F238E27FC236}">
                    <a16:creationId xmlns:a16="http://schemas.microsoft.com/office/drawing/2014/main" id="{348EA3DB-3CDC-4F26-B6DC-2C1205215694}"/>
                  </a:ext>
                </a:extLst>
              </p:cNvPr>
              <p:cNvGrpSpPr/>
              <p:nvPr/>
            </p:nvGrpSpPr>
            <p:grpSpPr>
              <a:xfrm>
                <a:off x="3827189" y="1846382"/>
                <a:ext cx="2154511" cy="666210"/>
                <a:chOff x="-3743" y="69822"/>
                <a:chExt cx="2550071" cy="666210"/>
              </a:xfrm>
            </p:grpSpPr>
            <p:sp>
              <p:nvSpPr>
                <p:cNvPr id="242" name="Rectángulo 241">
                  <a:extLst>
                    <a:ext uri="{FF2B5EF4-FFF2-40B4-BE49-F238E27FC236}">
                      <a16:creationId xmlns:a16="http://schemas.microsoft.com/office/drawing/2014/main" id="{D7D9B94B-7A29-4C28-8B22-7A6A2DC41F95}"/>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3" name="CuadroTexto 242">
                  <a:extLst>
                    <a:ext uri="{FF2B5EF4-FFF2-40B4-BE49-F238E27FC236}">
                      <a16:creationId xmlns:a16="http://schemas.microsoft.com/office/drawing/2014/main" id="{DD2A875A-9340-445A-97C2-DCE30CE65D07}"/>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ES" sz="1400" dirty="0"/>
                    <a:t>R</a:t>
                  </a:r>
                  <a:r>
                    <a:rPr lang="es-CO" sz="1400" dirty="0"/>
                    <a:t>EVISÓN Y COMUNICACIÓN DE AA</a:t>
                  </a:r>
                  <a:endParaRPr lang="es-CO" sz="1400" kern="1200" dirty="0"/>
                </a:p>
              </p:txBody>
            </p:sp>
          </p:grpSp>
          <p:grpSp>
            <p:nvGrpSpPr>
              <p:cNvPr id="239" name="Grupo 238">
                <a:extLst>
                  <a:ext uri="{FF2B5EF4-FFF2-40B4-BE49-F238E27FC236}">
                    <a16:creationId xmlns:a16="http://schemas.microsoft.com/office/drawing/2014/main" id="{D337CFB0-1423-4346-9EAB-812E86448B8A}"/>
                  </a:ext>
                </a:extLst>
              </p:cNvPr>
              <p:cNvGrpSpPr/>
              <p:nvPr/>
            </p:nvGrpSpPr>
            <p:grpSpPr>
              <a:xfrm>
                <a:off x="3827189" y="2541093"/>
                <a:ext cx="2282269" cy="665923"/>
                <a:chOff x="-989798" y="-924160"/>
                <a:chExt cx="2718306" cy="665923"/>
              </a:xfrm>
            </p:grpSpPr>
            <p:sp>
              <p:nvSpPr>
                <p:cNvPr id="240" name="Rectángulo 239">
                  <a:extLst>
                    <a:ext uri="{FF2B5EF4-FFF2-40B4-BE49-F238E27FC236}">
                      <a16:creationId xmlns:a16="http://schemas.microsoft.com/office/drawing/2014/main" id="{101EA7A3-1E93-4F9D-BD81-F8C24F7B27EF}"/>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41" name="CuadroTexto 240">
                  <a:extLst>
                    <a:ext uri="{FF2B5EF4-FFF2-40B4-BE49-F238E27FC236}">
                      <a16:creationId xmlns:a16="http://schemas.microsoft.com/office/drawing/2014/main" id="{60791889-C1F6-453E-A68F-ED495E74BAD9}"/>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 sz="1200" dirty="0"/>
                    <a:t>4</a:t>
                  </a:r>
                  <a:r>
                    <a:rPr lang="es-CO" sz="1200" dirty="0"/>
                    <a:t>07</a:t>
                  </a:r>
                  <a:endParaRPr lang="es-CO" sz="1200" kern="1200" dirty="0"/>
                </a:p>
              </p:txBody>
            </p:sp>
          </p:grpSp>
        </p:grpSp>
        <p:grpSp>
          <p:nvGrpSpPr>
            <p:cNvPr id="231" name="Grupo 230">
              <a:extLst>
                <a:ext uri="{FF2B5EF4-FFF2-40B4-BE49-F238E27FC236}">
                  <a16:creationId xmlns:a16="http://schemas.microsoft.com/office/drawing/2014/main" id="{1C449A0D-0E7B-4C1F-A50B-E1C05BD1A6AC}"/>
                </a:ext>
              </a:extLst>
            </p:cNvPr>
            <p:cNvGrpSpPr/>
            <p:nvPr/>
          </p:nvGrpSpPr>
          <p:grpSpPr>
            <a:xfrm>
              <a:off x="9248424" y="1837775"/>
              <a:ext cx="1873458" cy="1379418"/>
              <a:chOff x="3827189" y="1846382"/>
              <a:chExt cx="2282269" cy="1360634"/>
            </a:xfrm>
          </p:grpSpPr>
          <p:grpSp>
            <p:nvGrpSpPr>
              <p:cNvPr id="232" name="Grupo 231">
                <a:extLst>
                  <a:ext uri="{FF2B5EF4-FFF2-40B4-BE49-F238E27FC236}">
                    <a16:creationId xmlns:a16="http://schemas.microsoft.com/office/drawing/2014/main" id="{8AD3C489-6AF5-4B3B-A0D1-1E697E1690CD}"/>
                  </a:ext>
                </a:extLst>
              </p:cNvPr>
              <p:cNvGrpSpPr/>
              <p:nvPr/>
            </p:nvGrpSpPr>
            <p:grpSpPr>
              <a:xfrm>
                <a:off x="3827189" y="1846382"/>
                <a:ext cx="2154511" cy="666210"/>
                <a:chOff x="-3743" y="69822"/>
                <a:chExt cx="2550071" cy="666210"/>
              </a:xfrm>
            </p:grpSpPr>
            <p:sp>
              <p:nvSpPr>
                <p:cNvPr id="236" name="Rectángulo 235">
                  <a:extLst>
                    <a:ext uri="{FF2B5EF4-FFF2-40B4-BE49-F238E27FC236}">
                      <a16:creationId xmlns:a16="http://schemas.microsoft.com/office/drawing/2014/main" id="{C8570B4D-1CCA-4E73-B3A9-3114F9E1D6E1}"/>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37" name="CuadroTexto 236">
                  <a:extLst>
                    <a:ext uri="{FF2B5EF4-FFF2-40B4-BE49-F238E27FC236}">
                      <a16:creationId xmlns:a16="http://schemas.microsoft.com/office/drawing/2014/main" id="{E38ABC42-9B03-42D9-95A7-01B16438E915}"/>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ES" sz="1400" dirty="0"/>
                    <a:t>A</a:t>
                  </a:r>
                  <a:r>
                    <a:rPr lang="es-CO" sz="1400" dirty="0"/>
                    <a:t>A DE DESALOJOS</a:t>
                  </a:r>
                  <a:endParaRPr lang="es-CO" sz="1400" kern="1200" dirty="0"/>
                </a:p>
              </p:txBody>
            </p:sp>
          </p:grpSp>
          <p:grpSp>
            <p:nvGrpSpPr>
              <p:cNvPr id="233" name="Grupo 232">
                <a:extLst>
                  <a:ext uri="{FF2B5EF4-FFF2-40B4-BE49-F238E27FC236}">
                    <a16:creationId xmlns:a16="http://schemas.microsoft.com/office/drawing/2014/main" id="{A8A1B35F-6109-46F0-99FD-DFA0A938394B}"/>
                  </a:ext>
                </a:extLst>
              </p:cNvPr>
              <p:cNvGrpSpPr/>
              <p:nvPr/>
            </p:nvGrpSpPr>
            <p:grpSpPr>
              <a:xfrm>
                <a:off x="3827189" y="2541093"/>
                <a:ext cx="2282269" cy="665923"/>
                <a:chOff x="-989798" y="-924160"/>
                <a:chExt cx="2718306" cy="665923"/>
              </a:xfrm>
            </p:grpSpPr>
            <p:sp>
              <p:nvSpPr>
                <p:cNvPr id="234" name="Rectángulo 233">
                  <a:extLst>
                    <a:ext uri="{FF2B5EF4-FFF2-40B4-BE49-F238E27FC236}">
                      <a16:creationId xmlns:a16="http://schemas.microsoft.com/office/drawing/2014/main" id="{E7132846-5083-475B-895B-687443C862A1}"/>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35" name="CuadroTexto 234">
                  <a:extLst>
                    <a:ext uri="{FF2B5EF4-FFF2-40B4-BE49-F238E27FC236}">
                      <a16:creationId xmlns:a16="http://schemas.microsoft.com/office/drawing/2014/main" id="{1679A867-4EA5-4533-8FDB-9B709F63D366}"/>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 sz="1200" dirty="0"/>
                    <a:t>2</a:t>
                  </a:r>
                  <a:r>
                    <a:rPr lang="es-CO" sz="1200" dirty="0"/>
                    <a:t>6</a:t>
                  </a:r>
                  <a:endParaRPr lang="es-CO" sz="1200" kern="1200" dirty="0"/>
                </a:p>
              </p:txBody>
            </p:sp>
          </p:grpSp>
        </p:grpSp>
      </p:grpSp>
      <p:grpSp>
        <p:nvGrpSpPr>
          <p:cNvPr id="256" name="Grupo 255">
            <a:extLst>
              <a:ext uri="{FF2B5EF4-FFF2-40B4-BE49-F238E27FC236}">
                <a16:creationId xmlns:a16="http://schemas.microsoft.com/office/drawing/2014/main" id="{546AAB27-4133-45E0-BEE5-489D268D128A}"/>
              </a:ext>
            </a:extLst>
          </p:cNvPr>
          <p:cNvGrpSpPr/>
          <p:nvPr/>
        </p:nvGrpSpPr>
        <p:grpSpPr>
          <a:xfrm>
            <a:off x="3932865" y="3516236"/>
            <a:ext cx="8197175" cy="713105"/>
            <a:chOff x="3856666" y="1832080"/>
            <a:chExt cx="7265216" cy="1386562"/>
          </a:xfrm>
        </p:grpSpPr>
        <p:grpSp>
          <p:nvGrpSpPr>
            <p:cNvPr id="257" name="Grupo 256">
              <a:extLst>
                <a:ext uri="{FF2B5EF4-FFF2-40B4-BE49-F238E27FC236}">
                  <a16:creationId xmlns:a16="http://schemas.microsoft.com/office/drawing/2014/main" id="{01DCB153-3FC6-4FE5-AB05-A1FA79702E69}"/>
                </a:ext>
              </a:extLst>
            </p:cNvPr>
            <p:cNvGrpSpPr/>
            <p:nvPr/>
          </p:nvGrpSpPr>
          <p:grpSpPr>
            <a:xfrm>
              <a:off x="3856666" y="1839224"/>
              <a:ext cx="1873458" cy="1379418"/>
              <a:chOff x="3827189" y="1846382"/>
              <a:chExt cx="2282269" cy="1360634"/>
            </a:xfrm>
          </p:grpSpPr>
          <p:grpSp>
            <p:nvGrpSpPr>
              <p:cNvPr id="279" name="Grupo 278">
                <a:extLst>
                  <a:ext uri="{FF2B5EF4-FFF2-40B4-BE49-F238E27FC236}">
                    <a16:creationId xmlns:a16="http://schemas.microsoft.com/office/drawing/2014/main" id="{CE2D514B-F908-467F-877C-B211B7A01938}"/>
                  </a:ext>
                </a:extLst>
              </p:cNvPr>
              <p:cNvGrpSpPr/>
              <p:nvPr/>
            </p:nvGrpSpPr>
            <p:grpSpPr>
              <a:xfrm>
                <a:off x="3827189" y="1846382"/>
                <a:ext cx="2154511" cy="666210"/>
                <a:chOff x="-3743" y="69822"/>
                <a:chExt cx="2550071" cy="666210"/>
              </a:xfrm>
            </p:grpSpPr>
            <p:sp>
              <p:nvSpPr>
                <p:cNvPr id="283" name="Rectángulo 282">
                  <a:extLst>
                    <a:ext uri="{FF2B5EF4-FFF2-40B4-BE49-F238E27FC236}">
                      <a16:creationId xmlns:a16="http://schemas.microsoft.com/office/drawing/2014/main" id="{5CA14727-EA6B-4296-9614-F1EDC359B299}"/>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84" name="CuadroTexto 283">
                  <a:extLst>
                    <a:ext uri="{FF2B5EF4-FFF2-40B4-BE49-F238E27FC236}">
                      <a16:creationId xmlns:a16="http://schemas.microsoft.com/office/drawing/2014/main" id="{B18BEBB3-AE7A-4F6B-8348-4F6C69664689}"/>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ES" sz="1400" dirty="0"/>
                    <a:t>A</a:t>
                  </a:r>
                  <a:r>
                    <a:rPr lang="es-CO" sz="1400" dirty="0"/>
                    <a:t>LISTAMIENTO DE ACTIVOS</a:t>
                  </a:r>
                  <a:endParaRPr lang="es-CO" sz="1400" kern="1200" dirty="0"/>
                </a:p>
              </p:txBody>
            </p:sp>
          </p:grpSp>
          <p:grpSp>
            <p:nvGrpSpPr>
              <p:cNvPr id="280" name="Grupo 279">
                <a:extLst>
                  <a:ext uri="{FF2B5EF4-FFF2-40B4-BE49-F238E27FC236}">
                    <a16:creationId xmlns:a16="http://schemas.microsoft.com/office/drawing/2014/main" id="{AC774A11-7722-4662-99BB-B4832C608669}"/>
                  </a:ext>
                </a:extLst>
              </p:cNvPr>
              <p:cNvGrpSpPr/>
              <p:nvPr/>
            </p:nvGrpSpPr>
            <p:grpSpPr>
              <a:xfrm>
                <a:off x="3827189" y="2541093"/>
                <a:ext cx="2282269" cy="665923"/>
                <a:chOff x="-989798" y="-924160"/>
                <a:chExt cx="2718306" cy="665923"/>
              </a:xfrm>
            </p:grpSpPr>
            <p:sp>
              <p:nvSpPr>
                <p:cNvPr id="281" name="Rectángulo 280">
                  <a:extLst>
                    <a:ext uri="{FF2B5EF4-FFF2-40B4-BE49-F238E27FC236}">
                      <a16:creationId xmlns:a16="http://schemas.microsoft.com/office/drawing/2014/main" id="{84A17709-79C1-4777-9AE4-6B3E3A57A47C}"/>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82" name="CuadroTexto 281">
                  <a:extLst>
                    <a:ext uri="{FF2B5EF4-FFF2-40B4-BE49-F238E27FC236}">
                      <a16:creationId xmlns:a16="http://schemas.microsoft.com/office/drawing/2014/main" id="{C97F1B44-027B-446E-BFA8-0372020B61BC}"/>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 sz="1200" dirty="0"/>
                    <a:t>1</a:t>
                  </a:r>
                  <a:r>
                    <a:rPr lang="es-CO" sz="1200" dirty="0"/>
                    <a:t>548</a:t>
                  </a:r>
                  <a:endParaRPr lang="es-CO" sz="1200" kern="1200" dirty="0"/>
                </a:p>
              </p:txBody>
            </p:sp>
          </p:grpSp>
        </p:grpSp>
        <p:grpSp>
          <p:nvGrpSpPr>
            <p:cNvPr id="258" name="Grupo 257">
              <a:extLst>
                <a:ext uri="{FF2B5EF4-FFF2-40B4-BE49-F238E27FC236}">
                  <a16:creationId xmlns:a16="http://schemas.microsoft.com/office/drawing/2014/main" id="{161E2BD1-1511-4CDF-B1F6-0AF54FA7A8B3}"/>
                </a:ext>
              </a:extLst>
            </p:cNvPr>
            <p:cNvGrpSpPr/>
            <p:nvPr/>
          </p:nvGrpSpPr>
          <p:grpSpPr>
            <a:xfrm>
              <a:off x="5655387" y="1832080"/>
              <a:ext cx="1873458" cy="1379418"/>
              <a:chOff x="3827189" y="1846382"/>
              <a:chExt cx="2282269" cy="1360634"/>
            </a:xfrm>
          </p:grpSpPr>
          <p:grpSp>
            <p:nvGrpSpPr>
              <p:cNvPr id="273" name="Grupo 272">
                <a:extLst>
                  <a:ext uri="{FF2B5EF4-FFF2-40B4-BE49-F238E27FC236}">
                    <a16:creationId xmlns:a16="http://schemas.microsoft.com/office/drawing/2014/main" id="{08604BAC-615F-4FE4-AC76-8E2BDB0A55EC}"/>
                  </a:ext>
                </a:extLst>
              </p:cNvPr>
              <p:cNvGrpSpPr/>
              <p:nvPr/>
            </p:nvGrpSpPr>
            <p:grpSpPr>
              <a:xfrm>
                <a:off x="3827189" y="1846382"/>
                <a:ext cx="2154511" cy="666210"/>
                <a:chOff x="-3743" y="69822"/>
                <a:chExt cx="2550071" cy="666210"/>
              </a:xfrm>
            </p:grpSpPr>
            <p:sp>
              <p:nvSpPr>
                <p:cNvPr id="277" name="Rectángulo 276">
                  <a:extLst>
                    <a:ext uri="{FF2B5EF4-FFF2-40B4-BE49-F238E27FC236}">
                      <a16:creationId xmlns:a16="http://schemas.microsoft.com/office/drawing/2014/main" id="{514F6E3C-2B42-4178-9B16-4872D4FB2FE0}"/>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78" name="CuadroTexto 277">
                  <a:extLst>
                    <a:ext uri="{FF2B5EF4-FFF2-40B4-BE49-F238E27FC236}">
                      <a16:creationId xmlns:a16="http://schemas.microsoft.com/office/drawing/2014/main" id="{57C8A2EB-29C7-4F62-B184-2D7F22CBD444}"/>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ES" sz="1400" dirty="0"/>
                    <a:t>R</a:t>
                  </a:r>
                  <a:r>
                    <a:rPr lang="es-CO" sz="1400" dirty="0"/>
                    <a:t>EVISIÓN DE SENTENCIAS DE ED</a:t>
                  </a:r>
                  <a:endParaRPr lang="es-CO" sz="1400" kern="1200" dirty="0"/>
                </a:p>
              </p:txBody>
            </p:sp>
          </p:grpSp>
          <p:grpSp>
            <p:nvGrpSpPr>
              <p:cNvPr id="274" name="Grupo 273">
                <a:extLst>
                  <a:ext uri="{FF2B5EF4-FFF2-40B4-BE49-F238E27FC236}">
                    <a16:creationId xmlns:a16="http://schemas.microsoft.com/office/drawing/2014/main" id="{5A1434C8-90D2-4A93-A393-DB68F82B1620}"/>
                  </a:ext>
                </a:extLst>
              </p:cNvPr>
              <p:cNvGrpSpPr/>
              <p:nvPr/>
            </p:nvGrpSpPr>
            <p:grpSpPr>
              <a:xfrm>
                <a:off x="3827189" y="2541093"/>
                <a:ext cx="2282269" cy="665923"/>
                <a:chOff x="-989798" y="-924160"/>
                <a:chExt cx="2718306" cy="665923"/>
              </a:xfrm>
            </p:grpSpPr>
            <p:sp>
              <p:nvSpPr>
                <p:cNvPr id="275" name="Rectángulo 274">
                  <a:extLst>
                    <a:ext uri="{FF2B5EF4-FFF2-40B4-BE49-F238E27FC236}">
                      <a16:creationId xmlns:a16="http://schemas.microsoft.com/office/drawing/2014/main" id="{AA257092-C6DD-4478-82F7-2E259290DD28}"/>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76" name="CuadroTexto 275">
                  <a:extLst>
                    <a:ext uri="{FF2B5EF4-FFF2-40B4-BE49-F238E27FC236}">
                      <a16:creationId xmlns:a16="http://schemas.microsoft.com/office/drawing/2014/main" id="{0B611EC4-FE3C-4BC2-81F9-86C4CDB11979}"/>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 sz="1200" dirty="0"/>
                    <a:t>1</a:t>
                  </a:r>
                  <a:r>
                    <a:rPr lang="es-CO" sz="1200" dirty="0"/>
                    <a:t>66</a:t>
                  </a:r>
                  <a:endParaRPr lang="es-CO" sz="1200" kern="1200" dirty="0"/>
                </a:p>
              </p:txBody>
            </p:sp>
          </p:grpSp>
        </p:grpSp>
        <p:grpSp>
          <p:nvGrpSpPr>
            <p:cNvPr id="259" name="Grupo 258">
              <a:extLst>
                <a:ext uri="{FF2B5EF4-FFF2-40B4-BE49-F238E27FC236}">
                  <a16:creationId xmlns:a16="http://schemas.microsoft.com/office/drawing/2014/main" id="{7A8209FE-D2E1-4F7B-8610-77A82D0523A9}"/>
                </a:ext>
              </a:extLst>
            </p:cNvPr>
            <p:cNvGrpSpPr/>
            <p:nvPr/>
          </p:nvGrpSpPr>
          <p:grpSpPr>
            <a:xfrm>
              <a:off x="7449703" y="1835411"/>
              <a:ext cx="1873458" cy="1379418"/>
              <a:chOff x="3827189" y="1846382"/>
              <a:chExt cx="2282269" cy="1360634"/>
            </a:xfrm>
          </p:grpSpPr>
          <p:grpSp>
            <p:nvGrpSpPr>
              <p:cNvPr id="267" name="Grupo 266">
                <a:extLst>
                  <a:ext uri="{FF2B5EF4-FFF2-40B4-BE49-F238E27FC236}">
                    <a16:creationId xmlns:a16="http://schemas.microsoft.com/office/drawing/2014/main" id="{D8B604E9-281F-4580-A559-4AD9394C59CF}"/>
                  </a:ext>
                </a:extLst>
              </p:cNvPr>
              <p:cNvGrpSpPr/>
              <p:nvPr/>
            </p:nvGrpSpPr>
            <p:grpSpPr>
              <a:xfrm>
                <a:off x="3827189" y="1846382"/>
                <a:ext cx="2154511" cy="666210"/>
                <a:chOff x="-3743" y="69822"/>
                <a:chExt cx="2550071" cy="666210"/>
              </a:xfrm>
            </p:grpSpPr>
            <p:sp>
              <p:nvSpPr>
                <p:cNvPr id="271" name="Rectángulo 270">
                  <a:extLst>
                    <a:ext uri="{FF2B5EF4-FFF2-40B4-BE49-F238E27FC236}">
                      <a16:creationId xmlns:a16="http://schemas.microsoft.com/office/drawing/2014/main" id="{2E363DB6-FF3E-4DF0-B72A-91617B201DBD}"/>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72" name="CuadroTexto 271">
                  <a:extLst>
                    <a:ext uri="{FF2B5EF4-FFF2-40B4-BE49-F238E27FC236}">
                      <a16:creationId xmlns:a16="http://schemas.microsoft.com/office/drawing/2014/main" id="{93A2BBFE-985F-4CA7-9C71-A6843174ABF2}"/>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ES" sz="1400" dirty="0"/>
                    <a:t>R</a:t>
                  </a:r>
                  <a:r>
                    <a:rPr lang="es-CO" sz="1400" dirty="0"/>
                    <a:t>ESPUESTAS DERECHOS DE PETICIÓN </a:t>
                  </a:r>
                  <a:endParaRPr lang="es-CO" sz="1400" kern="1200" dirty="0"/>
                </a:p>
              </p:txBody>
            </p:sp>
          </p:grpSp>
          <p:grpSp>
            <p:nvGrpSpPr>
              <p:cNvPr id="268" name="Grupo 267">
                <a:extLst>
                  <a:ext uri="{FF2B5EF4-FFF2-40B4-BE49-F238E27FC236}">
                    <a16:creationId xmlns:a16="http://schemas.microsoft.com/office/drawing/2014/main" id="{BA0AB0E1-9D22-4F7F-823B-7078C2DBC70D}"/>
                  </a:ext>
                </a:extLst>
              </p:cNvPr>
              <p:cNvGrpSpPr/>
              <p:nvPr/>
            </p:nvGrpSpPr>
            <p:grpSpPr>
              <a:xfrm>
                <a:off x="3827189" y="2541093"/>
                <a:ext cx="2282269" cy="665923"/>
                <a:chOff x="-989798" y="-924160"/>
                <a:chExt cx="2718306" cy="665923"/>
              </a:xfrm>
            </p:grpSpPr>
            <p:sp>
              <p:nvSpPr>
                <p:cNvPr id="269" name="Rectángulo 268">
                  <a:extLst>
                    <a:ext uri="{FF2B5EF4-FFF2-40B4-BE49-F238E27FC236}">
                      <a16:creationId xmlns:a16="http://schemas.microsoft.com/office/drawing/2014/main" id="{E8485DBB-52D7-482E-BF46-0072179C6C18}"/>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70" name="CuadroTexto 269">
                  <a:extLst>
                    <a:ext uri="{FF2B5EF4-FFF2-40B4-BE49-F238E27FC236}">
                      <a16:creationId xmlns:a16="http://schemas.microsoft.com/office/drawing/2014/main" id="{896EDC5C-4934-4A4C-8F0A-EE4502775BF3}"/>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 sz="1200" dirty="0"/>
                    <a:t>2</a:t>
                  </a:r>
                  <a:r>
                    <a:rPr lang="es-CO" sz="1200" dirty="0"/>
                    <a:t>45</a:t>
                  </a:r>
                  <a:endParaRPr lang="es-CO" sz="1200" kern="1200" dirty="0"/>
                </a:p>
              </p:txBody>
            </p:sp>
          </p:grpSp>
        </p:grpSp>
        <p:grpSp>
          <p:nvGrpSpPr>
            <p:cNvPr id="260" name="Grupo 259">
              <a:extLst>
                <a:ext uri="{FF2B5EF4-FFF2-40B4-BE49-F238E27FC236}">
                  <a16:creationId xmlns:a16="http://schemas.microsoft.com/office/drawing/2014/main" id="{0AC3F07E-BF85-48DF-BEA0-068111A89F99}"/>
                </a:ext>
              </a:extLst>
            </p:cNvPr>
            <p:cNvGrpSpPr/>
            <p:nvPr/>
          </p:nvGrpSpPr>
          <p:grpSpPr>
            <a:xfrm>
              <a:off x="9248424" y="1837775"/>
              <a:ext cx="1873458" cy="1379418"/>
              <a:chOff x="3827189" y="1846382"/>
              <a:chExt cx="2282269" cy="1360634"/>
            </a:xfrm>
          </p:grpSpPr>
          <p:grpSp>
            <p:nvGrpSpPr>
              <p:cNvPr id="261" name="Grupo 260">
                <a:extLst>
                  <a:ext uri="{FF2B5EF4-FFF2-40B4-BE49-F238E27FC236}">
                    <a16:creationId xmlns:a16="http://schemas.microsoft.com/office/drawing/2014/main" id="{41FF087C-4330-41C7-898C-79FAEDDBE754}"/>
                  </a:ext>
                </a:extLst>
              </p:cNvPr>
              <p:cNvGrpSpPr/>
              <p:nvPr/>
            </p:nvGrpSpPr>
            <p:grpSpPr>
              <a:xfrm>
                <a:off x="3827189" y="1846382"/>
                <a:ext cx="2154511" cy="666210"/>
                <a:chOff x="-3743" y="69822"/>
                <a:chExt cx="2550071" cy="666210"/>
              </a:xfrm>
            </p:grpSpPr>
            <p:sp>
              <p:nvSpPr>
                <p:cNvPr id="265" name="Rectángulo 264">
                  <a:extLst>
                    <a:ext uri="{FF2B5EF4-FFF2-40B4-BE49-F238E27FC236}">
                      <a16:creationId xmlns:a16="http://schemas.microsoft.com/office/drawing/2014/main" id="{E12AE170-A6E0-4959-B5FB-8F487C45A47C}"/>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66" name="CuadroTexto 265">
                  <a:extLst>
                    <a:ext uri="{FF2B5EF4-FFF2-40B4-BE49-F238E27FC236}">
                      <a16:creationId xmlns:a16="http://schemas.microsoft.com/office/drawing/2014/main" id="{87A31A0D-9559-4145-97F4-D8F493440CFC}"/>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ES" sz="1100" dirty="0"/>
                    <a:t>R</a:t>
                  </a:r>
                  <a:r>
                    <a:rPr lang="es-CO" sz="1100" dirty="0"/>
                    <a:t>EQUERIMIENTOS ENTES DE CONTROL Y FISCALIA </a:t>
                  </a:r>
                  <a:endParaRPr lang="es-CO" sz="1100" kern="1200" dirty="0"/>
                </a:p>
              </p:txBody>
            </p:sp>
          </p:grpSp>
          <p:grpSp>
            <p:nvGrpSpPr>
              <p:cNvPr id="262" name="Grupo 261">
                <a:extLst>
                  <a:ext uri="{FF2B5EF4-FFF2-40B4-BE49-F238E27FC236}">
                    <a16:creationId xmlns:a16="http://schemas.microsoft.com/office/drawing/2014/main" id="{CE4AD2EC-CAB4-4901-82B7-F7804761A9DF}"/>
                  </a:ext>
                </a:extLst>
              </p:cNvPr>
              <p:cNvGrpSpPr/>
              <p:nvPr/>
            </p:nvGrpSpPr>
            <p:grpSpPr>
              <a:xfrm>
                <a:off x="3827189" y="2541093"/>
                <a:ext cx="2282269" cy="665923"/>
                <a:chOff x="-989798" y="-924160"/>
                <a:chExt cx="2718306" cy="665923"/>
              </a:xfrm>
            </p:grpSpPr>
            <p:sp>
              <p:nvSpPr>
                <p:cNvPr id="263" name="Rectángulo 262">
                  <a:extLst>
                    <a:ext uri="{FF2B5EF4-FFF2-40B4-BE49-F238E27FC236}">
                      <a16:creationId xmlns:a16="http://schemas.microsoft.com/office/drawing/2014/main" id="{79244DF0-CE8D-4B19-A653-554E61EFDF4F}"/>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64" name="CuadroTexto 263">
                  <a:extLst>
                    <a:ext uri="{FF2B5EF4-FFF2-40B4-BE49-F238E27FC236}">
                      <a16:creationId xmlns:a16="http://schemas.microsoft.com/office/drawing/2014/main" id="{6CCD884E-BF79-488E-AA27-C5D63386F1E0}"/>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 sz="1200" dirty="0"/>
                    <a:t>8</a:t>
                  </a:r>
                  <a:r>
                    <a:rPr lang="es-CO" sz="1200" dirty="0"/>
                    <a:t>4</a:t>
                  </a:r>
                  <a:endParaRPr lang="es-CO" sz="1200" kern="1200" dirty="0"/>
                </a:p>
              </p:txBody>
            </p:sp>
          </p:grpSp>
        </p:grpSp>
      </p:grpSp>
      <p:grpSp>
        <p:nvGrpSpPr>
          <p:cNvPr id="285" name="Grupo 284">
            <a:extLst>
              <a:ext uri="{FF2B5EF4-FFF2-40B4-BE49-F238E27FC236}">
                <a16:creationId xmlns:a16="http://schemas.microsoft.com/office/drawing/2014/main" id="{CBF04A3F-C2B2-448C-8A99-99403C81C131}"/>
              </a:ext>
            </a:extLst>
          </p:cNvPr>
          <p:cNvGrpSpPr/>
          <p:nvPr/>
        </p:nvGrpSpPr>
        <p:grpSpPr>
          <a:xfrm>
            <a:off x="3901627" y="4521691"/>
            <a:ext cx="8197175" cy="713105"/>
            <a:chOff x="3856666" y="1832080"/>
            <a:chExt cx="7265216" cy="1386562"/>
          </a:xfrm>
        </p:grpSpPr>
        <p:grpSp>
          <p:nvGrpSpPr>
            <p:cNvPr id="286" name="Grupo 285">
              <a:extLst>
                <a:ext uri="{FF2B5EF4-FFF2-40B4-BE49-F238E27FC236}">
                  <a16:creationId xmlns:a16="http://schemas.microsoft.com/office/drawing/2014/main" id="{60B7CC72-C7D7-4113-857C-FFA9A58025EE}"/>
                </a:ext>
              </a:extLst>
            </p:cNvPr>
            <p:cNvGrpSpPr/>
            <p:nvPr/>
          </p:nvGrpSpPr>
          <p:grpSpPr>
            <a:xfrm>
              <a:off x="3856666" y="1839224"/>
              <a:ext cx="1873458" cy="1379418"/>
              <a:chOff x="3827189" y="1846382"/>
              <a:chExt cx="2282269" cy="1360634"/>
            </a:xfrm>
          </p:grpSpPr>
          <p:grpSp>
            <p:nvGrpSpPr>
              <p:cNvPr id="308" name="Grupo 307">
                <a:extLst>
                  <a:ext uri="{FF2B5EF4-FFF2-40B4-BE49-F238E27FC236}">
                    <a16:creationId xmlns:a16="http://schemas.microsoft.com/office/drawing/2014/main" id="{2591638C-92DA-4A0D-BAB4-21DA47432A20}"/>
                  </a:ext>
                </a:extLst>
              </p:cNvPr>
              <p:cNvGrpSpPr/>
              <p:nvPr/>
            </p:nvGrpSpPr>
            <p:grpSpPr>
              <a:xfrm>
                <a:off x="3827189" y="1846382"/>
                <a:ext cx="2154511" cy="666210"/>
                <a:chOff x="-3743" y="69822"/>
                <a:chExt cx="2550071" cy="666210"/>
              </a:xfrm>
            </p:grpSpPr>
            <p:sp>
              <p:nvSpPr>
                <p:cNvPr id="312" name="Rectángulo 311">
                  <a:extLst>
                    <a:ext uri="{FF2B5EF4-FFF2-40B4-BE49-F238E27FC236}">
                      <a16:creationId xmlns:a16="http://schemas.microsoft.com/office/drawing/2014/main" id="{C3ED51EF-5D40-4930-A698-60EBB652BA46}"/>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13" name="CuadroTexto 312">
                  <a:extLst>
                    <a:ext uri="{FF2B5EF4-FFF2-40B4-BE49-F238E27FC236}">
                      <a16:creationId xmlns:a16="http://schemas.microsoft.com/office/drawing/2014/main" id="{EE661AA8-6D66-4A0B-99AD-56285AB33CE0}"/>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ES" sz="1400" dirty="0"/>
                    <a:t>C</a:t>
                  </a:r>
                  <a:r>
                    <a:rPr lang="es-CO" sz="1400" dirty="0"/>
                    <a:t>ONTESTACIÓN ACCIONES DE TUTELA</a:t>
                  </a:r>
                  <a:endParaRPr lang="es-CO" sz="1400" kern="1200" dirty="0"/>
                </a:p>
              </p:txBody>
            </p:sp>
          </p:grpSp>
          <p:grpSp>
            <p:nvGrpSpPr>
              <p:cNvPr id="309" name="Grupo 308">
                <a:extLst>
                  <a:ext uri="{FF2B5EF4-FFF2-40B4-BE49-F238E27FC236}">
                    <a16:creationId xmlns:a16="http://schemas.microsoft.com/office/drawing/2014/main" id="{87D96F1A-969B-48A3-B341-F9BC4667EAA0}"/>
                  </a:ext>
                </a:extLst>
              </p:cNvPr>
              <p:cNvGrpSpPr/>
              <p:nvPr/>
            </p:nvGrpSpPr>
            <p:grpSpPr>
              <a:xfrm>
                <a:off x="3827189" y="2541093"/>
                <a:ext cx="2282269" cy="665923"/>
                <a:chOff x="-989798" y="-924160"/>
                <a:chExt cx="2718306" cy="665923"/>
              </a:xfrm>
            </p:grpSpPr>
            <p:sp>
              <p:nvSpPr>
                <p:cNvPr id="310" name="Rectángulo 309">
                  <a:extLst>
                    <a:ext uri="{FF2B5EF4-FFF2-40B4-BE49-F238E27FC236}">
                      <a16:creationId xmlns:a16="http://schemas.microsoft.com/office/drawing/2014/main" id="{BBD9F895-4C83-4AE1-82D5-CE92AE8F441F}"/>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11" name="CuadroTexto 310">
                  <a:extLst>
                    <a:ext uri="{FF2B5EF4-FFF2-40B4-BE49-F238E27FC236}">
                      <a16:creationId xmlns:a16="http://schemas.microsoft.com/office/drawing/2014/main" id="{27ABA99E-9A2C-43BC-93FF-18BBD99B4238}"/>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 sz="1200" dirty="0"/>
                    <a:t>5</a:t>
                  </a:r>
                  <a:r>
                    <a:rPr lang="es-CO" sz="1200" dirty="0"/>
                    <a:t>8</a:t>
                  </a:r>
                  <a:endParaRPr lang="es-CO" sz="1200" kern="1200" dirty="0"/>
                </a:p>
              </p:txBody>
            </p:sp>
          </p:grpSp>
        </p:grpSp>
        <p:grpSp>
          <p:nvGrpSpPr>
            <p:cNvPr id="287" name="Grupo 286">
              <a:extLst>
                <a:ext uri="{FF2B5EF4-FFF2-40B4-BE49-F238E27FC236}">
                  <a16:creationId xmlns:a16="http://schemas.microsoft.com/office/drawing/2014/main" id="{0BFA21DC-1353-49E6-B561-0E4E8A37DDD4}"/>
                </a:ext>
              </a:extLst>
            </p:cNvPr>
            <p:cNvGrpSpPr/>
            <p:nvPr/>
          </p:nvGrpSpPr>
          <p:grpSpPr>
            <a:xfrm>
              <a:off x="5655387" y="1832080"/>
              <a:ext cx="1873458" cy="1379418"/>
              <a:chOff x="3827189" y="1846382"/>
              <a:chExt cx="2282269" cy="1360634"/>
            </a:xfrm>
          </p:grpSpPr>
          <p:grpSp>
            <p:nvGrpSpPr>
              <p:cNvPr id="302" name="Grupo 301">
                <a:extLst>
                  <a:ext uri="{FF2B5EF4-FFF2-40B4-BE49-F238E27FC236}">
                    <a16:creationId xmlns:a16="http://schemas.microsoft.com/office/drawing/2014/main" id="{7BC6CAA6-57EC-467A-B152-6E014E6ADFB9}"/>
                  </a:ext>
                </a:extLst>
              </p:cNvPr>
              <p:cNvGrpSpPr/>
              <p:nvPr/>
            </p:nvGrpSpPr>
            <p:grpSpPr>
              <a:xfrm>
                <a:off x="3827189" y="1846382"/>
                <a:ext cx="2154511" cy="666210"/>
                <a:chOff x="-3743" y="69822"/>
                <a:chExt cx="2550071" cy="666210"/>
              </a:xfrm>
            </p:grpSpPr>
            <p:sp>
              <p:nvSpPr>
                <p:cNvPr id="306" name="Rectángulo 305">
                  <a:extLst>
                    <a:ext uri="{FF2B5EF4-FFF2-40B4-BE49-F238E27FC236}">
                      <a16:creationId xmlns:a16="http://schemas.microsoft.com/office/drawing/2014/main" id="{C42561C8-6035-4135-8F56-EBB5266577CD}"/>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07" name="CuadroTexto 306">
                  <a:extLst>
                    <a:ext uri="{FF2B5EF4-FFF2-40B4-BE49-F238E27FC236}">
                      <a16:creationId xmlns:a16="http://schemas.microsoft.com/office/drawing/2014/main" id="{3364E4A9-16CB-4135-87AB-4B7D93A3000E}"/>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ES" sz="1400" dirty="0"/>
                    <a:t>R</a:t>
                  </a:r>
                  <a:r>
                    <a:rPr lang="es-CO" sz="1400" dirty="0"/>
                    <a:t>EVISIÓN DE FALLOS</a:t>
                  </a:r>
                  <a:endParaRPr lang="es-CO" sz="1400" kern="1200" dirty="0"/>
                </a:p>
              </p:txBody>
            </p:sp>
          </p:grpSp>
          <p:grpSp>
            <p:nvGrpSpPr>
              <p:cNvPr id="303" name="Grupo 302">
                <a:extLst>
                  <a:ext uri="{FF2B5EF4-FFF2-40B4-BE49-F238E27FC236}">
                    <a16:creationId xmlns:a16="http://schemas.microsoft.com/office/drawing/2014/main" id="{12B66F6F-6ABE-4788-9A59-ACD69C1AC97E}"/>
                  </a:ext>
                </a:extLst>
              </p:cNvPr>
              <p:cNvGrpSpPr/>
              <p:nvPr/>
            </p:nvGrpSpPr>
            <p:grpSpPr>
              <a:xfrm>
                <a:off x="3827189" y="2541093"/>
                <a:ext cx="2282269" cy="665923"/>
                <a:chOff x="-989798" y="-924160"/>
                <a:chExt cx="2718306" cy="665923"/>
              </a:xfrm>
            </p:grpSpPr>
            <p:sp>
              <p:nvSpPr>
                <p:cNvPr id="304" name="Rectángulo 303">
                  <a:extLst>
                    <a:ext uri="{FF2B5EF4-FFF2-40B4-BE49-F238E27FC236}">
                      <a16:creationId xmlns:a16="http://schemas.microsoft.com/office/drawing/2014/main" id="{209BDD45-ACDC-456B-B607-172549A1506E}"/>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05" name="CuadroTexto 304">
                  <a:extLst>
                    <a:ext uri="{FF2B5EF4-FFF2-40B4-BE49-F238E27FC236}">
                      <a16:creationId xmlns:a16="http://schemas.microsoft.com/office/drawing/2014/main" id="{DF6E3E82-327F-4357-96F5-E9812ED60CD8}"/>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 sz="1200" dirty="0"/>
                    <a:t>7</a:t>
                  </a:r>
                  <a:r>
                    <a:rPr lang="es-CO" sz="1200" dirty="0"/>
                    <a:t>4</a:t>
                  </a:r>
                  <a:endParaRPr lang="es-CO" sz="1200" kern="1200" dirty="0"/>
                </a:p>
              </p:txBody>
            </p:sp>
          </p:grpSp>
        </p:grpSp>
        <p:grpSp>
          <p:nvGrpSpPr>
            <p:cNvPr id="288" name="Grupo 287">
              <a:extLst>
                <a:ext uri="{FF2B5EF4-FFF2-40B4-BE49-F238E27FC236}">
                  <a16:creationId xmlns:a16="http://schemas.microsoft.com/office/drawing/2014/main" id="{0E4DF94C-C150-4250-A116-8007FE8C87CA}"/>
                </a:ext>
              </a:extLst>
            </p:cNvPr>
            <p:cNvGrpSpPr/>
            <p:nvPr/>
          </p:nvGrpSpPr>
          <p:grpSpPr>
            <a:xfrm>
              <a:off x="7449703" y="1835411"/>
              <a:ext cx="1873458" cy="1379418"/>
              <a:chOff x="3827189" y="1846382"/>
              <a:chExt cx="2282269" cy="1360634"/>
            </a:xfrm>
          </p:grpSpPr>
          <p:grpSp>
            <p:nvGrpSpPr>
              <p:cNvPr id="296" name="Grupo 295">
                <a:extLst>
                  <a:ext uri="{FF2B5EF4-FFF2-40B4-BE49-F238E27FC236}">
                    <a16:creationId xmlns:a16="http://schemas.microsoft.com/office/drawing/2014/main" id="{7E17F8B9-8492-4F76-9BAA-D1A2FAC82984}"/>
                  </a:ext>
                </a:extLst>
              </p:cNvPr>
              <p:cNvGrpSpPr/>
              <p:nvPr/>
            </p:nvGrpSpPr>
            <p:grpSpPr>
              <a:xfrm>
                <a:off x="3827189" y="1846382"/>
                <a:ext cx="2154511" cy="666210"/>
                <a:chOff x="-3743" y="69822"/>
                <a:chExt cx="2550071" cy="666210"/>
              </a:xfrm>
            </p:grpSpPr>
            <p:sp>
              <p:nvSpPr>
                <p:cNvPr id="300" name="Rectángulo 299">
                  <a:extLst>
                    <a:ext uri="{FF2B5EF4-FFF2-40B4-BE49-F238E27FC236}">
                      <a16:creationId xmlns:a16="http://schemas.microsoft.com/office/drawing/2014/main" id="{62ECE6B2-287A-4E01-B111-C473C73EB68F}"/>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01" name="CuadroTexto 300">
                  <a:extLst>
                    <a:ext uri="{FF2B5EF4-FFF2-40B4-BE49-F238E27FC236}">
                      <a16:creationId xmlns:a16="http://schemas.microsoft.com/office/drawing/2014/main" id="{DD268380-7A42-433D-9939-A066CF8CE551}"/>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ES" sz="1400" dirty="0"/>
                    <a:t>I</a:t>
                  </a:r>
                  <a:r>
                    <a:rPr lang="es-CO" sz="1400" dirty="0"/>
                    <a:t>MPUGNACION  Y NULIDAD</a:t>
                  </a:r>
                  <a:endParaRPr lang="es-CO" sz="1400" kern="1200" dirty="0"/>
                </a:p>
              </p:txBody>
            </p:sp>
          </p:grpSp>
          <p:grpSp>
            <p:nvGrpSpPr>
              <p:cNvPr id="297" name="Grupo 296">
                <a:extLst>
                  <a:ext uri="{FF2B5EF4-FFF2-40B4-BE49-F238E27FC236}">
                    <a16:creationId xmlns:a16="http://schemas.microsoft.com/office/drawing/2014/main" id="{CA9AD111-25A6-4D9C-934D-B32C8CDAA91E}"/>
                  </a:ext>
                </a:extLst>
              </p:cNvPr>
              <p:cNvGrpSpPr/>
              <p:nvPr/>
            </p:nvGrpSpPr>
            <p:grpSpPr>
              <a:xfrm>
                <a:off x="3827189" y="2541093"/>
                <a:ext cx="2282269" cy="665923"/>
                <a:chOff x="-989798" y="-924160"/>
                <a:chExt cx="2718306" cy="665923"/>
              </a:xfrm>
            </p:grpSpPr>
            <p:sp>
              <p:nvSpPr>
                <p:cNvPr id="298" name="Rectángulo 297">
                  <a:extLst>
                    <a:ext uri="{FF2B5EF4-FFF2-40B4-BE49-F238E27FC236}">
                      <a16:creationId xmlns:a16="http://schemas.microsoft.com/office/drawing/2014/main" id="{7514C96B-D071-40C8-BBDC-124415E0FB93}"/>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99" name="CuadroTexto 298">
                  <a:extLst>
                    <a:ext uri="{FF2B5EF4-FFF2-40B4-BE49-F238E27FC236}">
                      <a16:creationId xmlns:a16="http://schemas.microsoft.com/office/drawing/2014/main" id="{D7215566-E5DA-4CCC-88EE-0D6B2369766E}"/>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 sz="1200" dirty="0"/>
                    <a:t>2</a:t>
                  </a:r>
                  <a:r>
                    <a:rPr lang="es-CO" sz="1200" dirty="0"/>
                    <a:t>5</a:t>
                  </a:r>
                  <a:endParaRPr lang="es-CO" sz="1200" kern="1200" dirty="0"/>
                </a:p>
              </p:txBody>
            </p:sp>
          </p:grpSp>
        </p:grpSp>
        <p:grpSp>
          <p:nvGrpSpPr>
            <p:cNvPr id="289" name="Grupo 288">
              <a:extLst>
                <a:ext uri="{FF2B5EF4-FFF2-40B4-BE49-F238E27FC236}">
                  <a16:creationId xmlns:a16="http://schemas.microsoft.com/office/drawing/2014/main" id="{9E71EADA-B604-4649-9106-922462DA921D}"/>
                </a:ext>
              </a:extLst>
            </p:cNvPr>
            <p:cNvGrpSpPr/>
            <p:nvPr/>
          </p:nvGrpSpPr>
          <p:grpSpPr>
            <a:xfrm>
              <a:off x="9248424" y="1837775"/>
              <a:ext cx="1873458" cy="1379418"/>
              <a:chOff x="3827189" y="1846382"/>
              <a:chExt cx="2282269" cy="1360634"/>
            </a:xfrm>
          </p:grpSpPr>
          <p:grpSp>
            <p:nvGrpSpPr>
              <p:cNvPr id="290" name="Grupo 289">
                <a:extLst>
                  <a:ext uri="{FF2B5EF4-FFF2-40B4-BE49-F238E27FC236}">
                    <a16:creationId xmlns:a16="http://schemas.microsoft.com/office/drawing/2014/main" id="{8399627B-5D32-4DB9-A480-C034BCA34109}"/>
                  </a:ext>
                </a:extLst>
              </p:cNvPr>
              <p:cNvGrpSpPr/>
              <p:nvPr/>
            </p:nvGrpSpPr>
            <p:grpSpPr>
              <a:xfrm>
                <a:off x="3827189" y="1846382"/>
                <a:ext cx="2154511" cy="666210"/>
                <a:chOff x="-3743" y="69822"/>
                <a:chExt cx="2550071" cy="666210"/>
              </a:xfrm>
            </p:grpSpPr>
            <p:sp>
              <p:nvSpPr>
                <p:cNvPr id="294" name="Rectángulo 293">
                  <a:extLst>
                    <a:ext uri="{FF2B5EF4-FFF2-40B4-BE49-F238E27FC236}">
                      <a16:creationId xmlns:a16="http://schemas.microsoft.com/office/drawing/2014/main" id="{996082D0-6A30-4918-A4ED-2DC9BA268277}"/>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95" name="CuadroTexto 294">
                  <a:extLst>
                    <a:ext uri="{FF2B5EF4-FFF2-40B4-BE49-F238E27FC236}">
                      <a16:creationId xmlns:a16="http://schemas.microsoft.com/office/drawing/2014/main" id="{DCEFF0F9-0450-49D5-958E-46FF57DAA9FD}"/>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ES" sz="1400" dirty="0"/>
                    <a:t>C</a:t>
                  </a:r>
                  <a:r>
                    <a:rPr lang="es-CO" sz="1400" dirty="0"/>
                    <a:t>UMPLIMIENTOS DE FALLOS</a:t>
                  </a:r>
                  <a:endParaRPr lang="es-CO" sz="1400" kern="1200" dirty="0"/>
                </a:p>
              </p:txBody>
            </p:sp>
          </p:grpSp>
          <p:grpSp>
            <p:nvGrpSpPr>
              <p:cNvPr id="291" name="Grupo 290">
                <a:extLst>
                  <a:ext uri="{FF2B5EF4-FFF2-40B4-BE49-F238E27FC236}">
                    <a16:creationId xmlns:a16="http://schemas.microsoft.com/office/drawing/2014/main" id="{A967F796-C5E8-4F36-AA8C-79A1C63E5014}"/>
                  </a:ext>
                </a:extLst>
              </p:cNvPr>
              <p:cNvGrpSpPr/>
              <p:nvPr/>
            </p:nvGrpSpPr>
            <p:grpSpPr>
              <a:xfrm>
                <a:off x="3827189" y="2541093"/>
                <a:ext cx="2282269" cy="665923"/>
                <a:chOff x="-989798" y="-924160"/>
                <a:chExt cx="2718306" cy="665923"/>
              </a:xfrm>
            </p:grpSpPr>
            <p:sp>
              <p:nvSpPr>
                <p:cNvPr id="292" name="Rectángulo 291">
                  <a:extLst>
                    <a:ext uri="{FF2B5EF4-FFF2-40B4-BE49-F238E27FC236}">
                      <a16:creationId xmlns:a16="http://schemas.microsoft.com/office/drawing/2014/main" id="{CA482FB7-998E-4C08-854D-2A7F28BBC646}"/>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93" name="CuadroTexto 292">
                  <a:extLst>
                    <a:ext uri="{FF2B5EF4-FFF2-40B4-BE49-F238E27FC236}">
                      <a16:creationId xmlns:a16="http://schemas.microsoft.com/office/drawing/2014/main" id="{26194A45-6DE5-49DD-8769-CAF73DCB3BE7}"/>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 sz="1200" dirty="0"/>
                    <a:t>1</a:t>
                  </a:r>
                  <a:r>
                    <a:rPr lang="es-CO" sz="1200" dirty="0"/>
                    <a:t>7</a:t>
                  </a:r>
                  <a:endParaRPr lang="es-CO" sz="1200" kern="1200" dirty="0"/>
                </a:p>
              </p:txBody>
            </p:sp>
          </p:grpSp>
        </p:grpSp>
      </p:grpSp>
      <p:grpSp>
        <p:nvGrpSpPr>
          <p:cNvPr id="314" name="Grupo 313">
            <a:extLst>
              <a:ext uri="{FF2B5EF4-FFF2-40B4-BE49-F238E27FC236}">
                <a16:creationId xmlns:a16="http://schemas.microsoft.com/office/drawing/2014/main" id="{9287CF43-1114-4E3C-800D-0AD30CF22D67}"/>
              </a:ext>
            </a:extLst>
          </p:cNvPr>
          <p:cNvGrpSpPr/>
          <p:nvPr/>
        </p:nvGrpSpPr>
        <p:grpSpPr>
          <a:xfrm>
            <a:off x="3946275" y="1568159"/>
            <a:ext cx="8197175" cy="713105"/>
            <a:chOff x="3856666" y="1832080"/>
            <a:chExt cx="7265216" cy="1386562"/>
          </a:xfrm>
        </p:grpSpPr>
        <p:grpSp>
          <p:nvGrpSpPr>
            <p:cNvPr id="315" name="Grupo 314">
              <a:extLst>
                <a:ext uri="{FF2B5EF4-FFF2-40B4-BE49-F238E27FC236}">
                  <a16:creationId xmlns:a16="http://schemas.microsoft.com/office/drawing/2014/main" id="{E39ED6A7-2221-4CDC-86E1-6FF526ACD792}"/>
                </a:ext>
              </a:extLst>
            </p:cNvPr>
            <p:cNvGrpSpPr/>
            <p:nvPr/>
          </p:nvGrpSpPr>
          <p:grpSpPr>
            <a:xfrm>
              <a:off x="3856666" y="1839224"/>
              <a:ext cx="1873458" cy="1379418"/>
              <a:chOff x="3827189" y="1846382"/>
              <a:chExt cx="2282269" cy="1360634"/>
            </a:xfrm>
          </p:grpSpPr>
          <p:grpSp>
            <p:nvGrpSpPr>
              <p:cNvPr id="337" name="Grupo 336">
                <a:extLst>
                  <a:ext uri="{FF2B5EF4-FFF2-40B4-BE49-F238E27FC236}">
                    <a16:creationId xmlns:a16="http://schemas.microsoft.com/office/drawing/2014/main" id="{50A3E215-34CF-43E5-B4D0-6795A10D2C11}"/>
                  </a:ext>
                </a:extLst>
              </p:cNvPr>
              <p:cNvGrpSpPr/>
              <p:nvPr/>
            </p:nvGrpSpPr>
            <p:grpSpPr>
              <a:xfrm>
                <a:off x="3827189" y="1846382"/>
                <a:ext cx="2154511" cy="666210"/>
                <a:chOff x="-3743" y="69822"/>
                <a:chExt cx="2550071" cy="666210"/>
              </a:xfrm>
            </p:grpSpPr>
            <p:sp>
              <p:nvSpPr>
                <p:cNvPr id="341" name="Rectángulo 340">
                  <a:extLst>
                    <a:ext uri="{FF2B5EF4-FFF2-40B4-BE49-F238E27FC236}">
                      <a16:creationId xmlns:a16="http://schemas.microsoft.com/office/drawing/2014/main" id="{365B7D39-982D-4FC3-BBD4-9B73388E407A}"/>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42" name="CuadroTexto 341">
                  <a:extLst>
                    <a:ext uri="{FF2B5EF4-FFF2-40B4-BE49-F238E27FC236}">
                      <a16:creationId xmlns:a16="http://schemas.microsoft.com/office/drawing/2014/main" id="{945AF50D-DBE9-4063-BBBA-978C1ED3D40D}"/>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ES" sz="1400" dirty="0"/>
                    <a:t>S</a:t>
                  </a:r>
                  <a:r>
                    <a:rPr lang="es-CO" sz="1000" dirty="0"/>
                    <a:t>USCRIPCIÓN Y MODIFCICACIÓN DE CONTRATOS</a:t>
                  </a:r>
                  <a:endParaRPr lang="es-CO" sz="1000" kern="1200" dirty="0"/>
                </a:p>
              </p:txBody>
            </p:sp>
          </p:grpSp>
          <p:grpSp>
            <p:nvGrpSpPr>
              <p:cNvPr id="338" name="Grupo 337">
                <a:extLst>
                  <a:ext uri="{FF2B5EF4-FFF2-40B4-BE49-F238E27FC236}">
                    <a16:creationId xmlns:a16="http://schemas.microsoft.com/office/drawing/2014/main" id="{0119A339-FBC9-47AA-B25E-DCF6F3F79B17}"/>
                  </a:ext>
                </a:extLst>
              </p:cNvPr>
              <p:cNvGrpSpPr/>
              <p:nvPr/>
            </p:nvGrpSpPr>
            <p:grpSpPr>
              <a:xfrm>
                <a:off x="3827189" y="2541093"/>
                <a:ext cx="2282269" cy="665923"/>
                <a:chOff x="-989798" y="-924160"/>
                <a:chExt cx="2718306" cy="665923"/>
              </a:xfrm>
            </p:grpSpPr>
            <p:sp>
              <p:nvSpPr>
                <p:cNvPr id="339" name="Rectángulo 338">
                  <a:extLst>
                    <a:ext uri="{FF2B5EF4-FFF2-40B4-BE49-F238E27FC236}">
                      <a16:creationId xmlns:a16="http://schemas.microsoft.com/office/drawing/2014/main" id="{6BC2CFE9-6CF7-4F29-B554-59C27FABB392}"/>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40" name="CuadroTexto 339">
                  <a:extLst>
                    <a:ext uri="{FF2B5EF4-FFF2-40B4-BE49-F238E27FC236}">
                      <a16:creationId xmlns:a16="http://schemas.microsoft.com/office/drawing/2014/main" id="{27DB9F88-C566-411F-B27A-0945CD7A536D}"/>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 sz="1200" kern="1200" dirty="0"/>
                    <a:t>59</a:t>
                  </a:r>
                  <a:endParaRPr lang="es-CO" sz="1200" kern="1200" dirty="0"/>
                </a:p>
              </p:txBody>
            </p:sp>
          </p:grpSp>
        </p:grpSp>
        <p:grpSp>
          <p:nvGrpSpPr>
            <p:cNvPr id="316" name="Grupo 315">
              <a:extLst>
                <a:ext uri="{FF2B5EF4-FFF2-40B4-BE49-F238E27FC236}">
                  <a16:creationId xmlns:a16="http://schemas.microsoft.com/office/drawing/2014/main" id="{8DB6E595-5CE6-411B-88EA-5FEF1F08F4DE}"/>
                </a:ext>
              </a:extLst>
            </p:cNvPr>
            <p:cNvGrpSpPr/>
            <p:nvPr/>
          </p:nvGrpSpPr>
          <p:grpSpPr>
            <a:xfrm>
              <a:off x="5655387" y="1832080"/>
              <a:ext cx="1873458" cy="1379418"/>
              <a:chOff x="3827189" y="1846382"/>
              <a:chExt cx="2282269" cy="1360634"/>
            </a:xfrm>
          </p:grpSpPr>
          <p:grpSp>
            <p:nvGrpSpPr>
              <p:cNvPr id="331" name="Grupo 330">
                <a:extLst>
                  <a:ext uri="{FF2B5EF4-FFF2-40B4-BE49-F238E27FC236}">
                    <a16:creationId xmlns:a16="http://schemas.microsoft.com/office/drawing/2014/main" id="{6E376290-B93E-428C-966D-D03FE97E03BC}"/>
                  </a:ext>
                </a:extLst>
              </p:cNvPr>
              <p:cNvGrpSpPr/>
              <p:nvPr/>
            </p:nvGrpSpPr>
            <p:grpSpPr>
              <a:xfrm>
                <a:off x="3827189" y="1846382"/>
                <a:ext cx="2154511" cy="666210"/>
                <a:chOff x="-3743" y="69822"/>
                <a:chExt cx="2550071" cy="666210"/>
              </a:xfrm>
            </p:grpSpPr>
            <p:sp>
              <p:nvSpPr>
                <p:cNvPr id="335" name="Rectángulo 334">
                  <a:extLst>
                    <a:ext uri="{FF2B5EF4-FFF2-40B4-BE49-F238E27FC236}">
                      <a16:creationId xmlns:a16="http://schemas.microsoft.com/office/drawing/2014/main" id="{4489CE59-C91C-4C9E-82AA-6670ED165FB5}"/>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36" name="CuadroTexto 335">
                  <a:extLst>
                    <a:ext uri="{FF2B5EF4-FFF2-40B4-BE49-F238E27FC236}">
                      <a16:creationId xmlns:a16="http://schemas.microsoft.com/office/drawing/2014/main" id="{226997C6-441C-40CA-818F-CF482FA7AC1B}"/>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ES" sz="1400" dirty="0"/>
                    <a:t>G</a:t>
                  </a:r>
                  <a:r>
                    <a:rPr lang="es-CO" sz="1400" dirty="0"/>
                    <a:t>ESTIÓN DE CONTRATACIÓN ERP</a:t>
                  </a:r>
                  <a:endParaRPr lang="es-CO" sz="1400" kern="1200" dirty="0"/>
                </a:p>
              </p:txBody>
            </p:sp>
          </p:grpSp>
          <p:grpSp>
            <p:nvGrpSpPr>
              <p:cNvPr id="332" name="Grupo 331">
                <a:extLst>
                  <a:ext uri="{FF2B5EF4-FFF2-40B4-BE49-F238E27FC236}">
                    <a16:creationId xmlns:a16="http://schemas.microsoft.com/office/drawing/2014/main" id="{73AD822E-F275-432D-BD49-3111043D814E}"/>
                  </a:ext>
                </a:extLst>
              </p:cNvPr>
              <p:cNvGrpSpPr/>
              <p:nvPr/>
            </p:nvGrpSpPr>
            <p:grpSpPr>
              <a:xfrm>
                <a:off x="3827189" y="2541093"/>
                <a:ext cx="2282269" cy="665923"/>
                <a:chOff x="-989798" y="-924160"/>
                <a:chExt cx="2718306" cy="665923"/>
              </a:xfrm>
            </p:grpSpPr>
            <p:sp>
              <p:nvSpPr>
                <p:cNvPr id="333" name="Rectángulo 332">
                  <a:extLst>
                    <a:ext uri="{FF2B5EF4-FFF2-40B4-BE49-F238E27FC236}">
                      <a16:creationId xmlns:a16="http://schemas.microsoft.com/office/drawing/2014/main" id="{AC00EEBE-524F-427E-8BFD-10315CD5FA6F}"/>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34" name="CuadroTexto 333">
                  <a:extLst>
                    <a:ext uri="{FF2B5EF4-FFF2-40B4-BE49-F238E27FC236}">
                      <a16:creationId xmlns:a16="http://schemas.microsoft.com/office/drawing/2014/main" id="{06F21C89-445F-45F7-8EFA-792F2263BACD}"/>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 sz="1200" dirty="0"/>
                    <a:t>1</a:t>
                  </a:r>
                  <a:r>
                    <a:rPr lang="es-CO" sz="1200" dirty="0"/>
                    <a:t>04</a:t>
                  </a:r>
                  <a:endParaRPr lang="es-CO" sz="1200" kern="1200" dirty="0"/>
                </a:p>
              </p:txBody>
            </p:sp>
          </p:grpSp>
        </p:grpSp>
        <p:grpSp>
          <p:nvGrpSpPr>
            <p:cNvPr id="317" name="Grupo 316">
              <a:extLst>
                <a:ext uri="{FF2B5EF4-FFF2-40B4-BE49-F238E27FC236}">
                  <a16:creationId xmlns:a16="http://schemas.microsoft.com/office/drawing/2014/main" id="{BA35024A-8F71-45A5-842D-EAEBB0ABD7AB}"/>
                </a:ext>
              </a:extLst>
            </p:cNvPr>
            <p:cNvGrpSpPr/>
            <p:nvPr/>
          </p:nvGrpSpPr>
          <p:grpSpPr>
            <a:xfrm>
              <a:off x="7449703" y="1835411"/>
              <a:ext cx="1873458" cy="1379418"/>
              <a:chOff x="3827189" y="1846382"/>
              <a:chExt cx="2282269" cy="1360634"/>
            </a:xfrm>
          </p:grpSpPr>
          <p:grpSp>
            <p:nvGrpSpPr>
              <p:cNvPr id="325" name="Grupo 324">
                <a:extLst>
                  <a:ext uri="{FF2B5EF4-FFF2-40B4-BE49-F238E27FC236}">
                    <a16:creationId xmlns:a16="http://schemas.microsoft.com/office/drawing/2014/main" id="{A38C2E2B-5E52-4F9E-81EF-3B278F179A37}"/>
                  </a:ext>
                </a:extLst>
              </p:cNvPr>
              <p:cNvGrpSpPr/>
              <p:nvPr/>
            </p:nvGrpSpPr>
            <p:grpSpPr>
              <a:xfrm>
                <a:off x="3827189" y="1846382"/>
                <a:ext cx="2154511" cy="666210"/>
                <a:chOff x="-3743" y="69822"/>
                <a:chExt cx="2550071" cy="666210"/>
              </a:xfrm>
            </p:grpSpPr>
            <p:sp>
              <p:nvSpPr>
                <p:cNvPr id="329" name="Rectángulo 328">
                  <a:extLst>
                    <a:ext uri="{FF2B5EF4-FFF2-40B4-BE49-F238E27FC236}">
                      <a16:creationId xmlns:a16="http://schemas.microsoft.com/office/drawing/2014/main" id="{0AE1CDF5-B1C4-4BE7-8161-0CFC465988F1}"/>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30" name="CuadroTexto 329">
                  <a:extLst>
                    <a:ext uri="{FF2B5EF4-FFF2-40B4-BE49-F238E27FC236}">
                      <a16:creationId xmlns:a16="http://schemas.microsoft.com/office/drawing/2014/main" id="{84799A6F-3C8C-49E4-A06C-9DF860F7D8B0}"/>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ES" sz="1100" dirty="0"/>
                    <a:t>O</a:t>
                  </a:r>
                  <a:r>
                    <a:rPr lang="es-CO" sz="1100" dirty="0"/>
                    <a:t>RGANIZACIÓN CARPETAS CONTRATOS TERMINADOS</a:t>
                  </a:r>
                  <a:endParaRPr lang="es-CO" sz="1100" kern="1200" dirty="0"/>
                </a:p>
              </p:txBody>
            </p:sp>
          </p:grpSp>
          <p:grpSp>
            <p:nvGrpSpPr>
              <p:cNvPr id="326" name="Grupo 325">
                <a:extLst>
                  <a:ext uri="{FF2B5EF4-FFF2-40B4-BE49-F238E27FC236}">
                    <a16:creationId xmlns:a16="http://schemas.microsoft.com/office/drawing/2014/main" id="{3BEE8D22-ECC1-47BF-9756-F10CD14E1461}"/>
                  </a:ext>
                </a:extLst>
              </p:cNvPr>
              <p:cNvGrpSpPr/>
              <p:nvPr/>
            </p:nvGrpSpPr>
            <p:grpSpPr>
              <a:xfrm>
                <a:off x="3827189" y="2541093"/>
                <a:ext cx="2282269" cy="665923"/>
                <a:chOff x="-989798" y="-924160"/>
                <a:chExt cx="2718306" cy="665923"/>
              </a:xfrm>
            </p:grpSpPr>
            <p:sp>
              <p:nvSpPr>
                <p:cNvPr id="327" name="Rectángulo 326">
                  <a:extLst>
                    <a:ext uri="{FF2B5EF4-FFF2-40B4-BE49-F238E27FC236}">
                      <a16:creationId xmlns:a16="http://schemas.microsoft.com/office/drawing/2014/main" id="{3062631F-B078-4D0F-B519-F672DE6A4FFF}"/>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28" name="CuadroTexto 327">
                  <a:extLst>
                    <a:ext uri="{FF2B5EF4-FFF2-40B4-BE49-F238E27FC236}">
                      <a16:creationId xmlns:a16="http://schemas.microsoft.com/office/drawing/2014/main" id="{5226C592-A44D-4112-BC1B-4567ECBC4F57}"/>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 sz="1200" kern="1200" dirty="0"/>
                    <a:t>80</a:t>
                  </a:r>
                  <a:endParaRPr lang="es-CO" sz="1200" kern="1200" dirty="0"/>
                </a:p>
              </p:txBody>
            </p:sp>
          </p:grpSp>
        </p:grpSp>
        <p:grpSp>
          <p:nvGrpSpPr>
            <p:cNvPr id="318" name="Grupo 317">
              <a:extLst>
                <a:ext uri="{FF2B5EF4-FFF2-40B4-BE49-F238E27FC236}">
                  <a16:creationId xmlns:a16="http://schemas.microsoft.com/office/drawing/2014/main" id="{0744ADB5-4F6B-4C77-A93B-737163BB5849}"/>
                </a:ext>
              </a:extLst>
            </p:cNvPr>
            <p:cNvGrpSpPr/>
            <p:nvPr/>
          </p:nvGrpSpPr>
          <p:grpSpPr>
            <a:xfrm>
              <a:off x="9248424" y="1837775"/>
              <a:ext cx="1873458" cy="1379418"/>
              <a:chOff x="3827189" y="1846382"/>
              <a:chExt cx="2282269" cy="1360634"/>
            </a:xfrm>
          </p:grpSpPr>
          <p:grpSp>
            <p:nvGrpSpPr>
              <p:cNvPr id="319" name="Grupo 318">
                <a:extLst>
                  <a:ext uri="{FF2B5EF4-FFF2-40B4-BE49-F238E27FC236}">
                    <a16:creationId xmlns:a16="http://schemas.microsoft.com/office/drawing/2014/main" id="{4CBF29C7-3132-41DF-A06C-3301615CE199}"/>
                  </a:ext>
                </a:extLst>
              </p:cNvPr>
              <p:cNvGrpSpPr/>
              <p:nvPr/>
            </p:nvGrpSpPr>
            <p:grpSpPr>
              <a:xfrm>
                <a:off x="3827189" y="1846382"/>
                <a:ext cx="2154511" cy="666210"/>
                <a:chOff x="-3743" y="69822"/>
                <a:chExt cx="2550071" cy="666210"/>
              </a:xfrm>
            </p:grpSpPr>
            <p:sp>
              <p:nvSpPr>
                <p:cNvPr id="323" name="Rectángulo 322">
                  <a:extLst>
                    <a:ext uri="{FF2B5EF4-FFF2-40B4-BE49-F238E27FC236}">
                      <a16:creationId xmlns:a16="http://schemas.microsoft.com/office/drawing/2014/main" id="{C8113827-0703-4482-8068-F5BA47C9C5F6}"/>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24" name="CuadroTexto 323">
                  <a:extLst>
                    <a:ext uri="{FF2B5EF4-FFF2-40B4-BE49-F238E27FC236}">
                      <a16:creationId xmlns:a16="http://schemas.microsoft.com/office/drawing/2014/main" id="{65AA0211-A92A-4085-83E7-6A787D30AB10}"/>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ES" sz="1050" dirty="0"/>
                    <a:t>R</a:t>
                  </a:r>
                  <a:r>
                    <a:rPr lang="es-CO" sz="1050" dirty="0"/>
                    <a:t>EVISIÓN ACTAS  LIQUIDACIÓN Y TRANSACCIONES</a:t>
                  </a:r>
                  <a:endParaRPr lang="es-CO" sz="1050" kern="1200" dirty="0"/>
                </a:p>
              </p:txBody>
            </p:sp>
          </p:grpSp>
          <p:grpSp>
            <p:nvGrpSpPr>
              <p:cNvPr id="320" name="Grupo 319">
                <a:extLst>
                  <a:ext uri="{FF2B5EF4-FFF2-40B4-BE49-F238E27FC236}">
                    <a16:creationId xmlns:a16="http://schemas.microsoft.com/office/drawing/2014/main" id="{7102590A-4642-44FA-B9BC-C70997BCE3E2}"/>
                  </a:ext>
                </a:extLst>
              </p:cNvPr>
              <p:cNvGrpSpPr/>
              <p:nvPr/>
            </p:nvGrpSpPr>
            <p:grpSpPr>
              <a:xfrm>
                <a:off x="3827189" y="2541093"/>
                <a:ext cx="2282269" cy="665923"/>
                <a:chOff x="-989798" y="-924160"/>
                <a:chExt cx="2718306" cy="665923"/>
              </a:xfrm>
            </p:grpSpPr>
            <p:sp>
              <p:nvSpPr>
                <p:cNvPr id="321" name="Rectángulo 320">
                  <a:extLst>
                    <a:ext uri="{FF2B5EF4-FFF2-40B4-BE49-F238E27FC236}">
                      <a16:creationId xmlns:a16="http://schemas.microsoft.com/office/drawing/2014/main" id="{89C3BA35-827B-4E72-8589-0BE6F65E4F1C}"/>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22" name="CuadroTexto 321">
                  <a:extLst>
                    <a:ext uri="{FF2B5EF4-FFF2-40B4-BE49-F238E27FC236}">
                      <a16:creationId xmlns:a16="http://schemas.microsoft.com/office/drawing/2014/main" id="{D39D3273-32F1-4B66-8B38-FBF192231EA9}"/>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 sz="1200" dirty="0"/>
                    <a:t>1</a:t>
                  </a:r>
                  <a:r>
                    <a:rPr lang="es-CO" sz="1200" dirty="0"/>
                    <a:t>5</a:t>
                  </a:r>
                  <a:endParaRPr lang="es-CO" sz="1200" kern="1200" dirty="0"/>
                </a:p>
              </p:txBody>
            </p:sp>
          </p:grpSp>
        </p:grpSp>
      </p:grpSp>
      <p:sp>
        <p:nvSpPr>
          <p:cNvPr id="343" name="Rectángulo 342">
            <a:extLst>
              <a:ext uri="{FF2B5EF4-FFF2-40B4-BE49-F238E27FC236}">
                <a16:creationId xmlns:a16="http://schemas.microsoft.com/office/drawing/2014/main" id="{F61641CB-6CE7-4925-B239-FABD23449109}"/>
              </a:ext>
            </a:extLst>
          </p:cNvPr>
          <p:cNvSpPr/>
          <p:nvPr/>
        </p:nvSpPr>
        <p:spPr>
          <a:xfrm>
            <a:off x="3898861" y="2294880"/>
            <a:ext cx="7833189" cy="312650"/>
          </a:xfrm>
          <a:prstGeom prst="rect">
            <a:avLst/>
          </a:prstGeom>
        </p:spPr>
        <p:txBody>
          <a:bodyPr wrap="square">
            <a:spAutoFit/>
          </a:bodyPr>
          <a:lstStyle/>
          <a:p>
            <a:pPr algn="just">
              <a:lnSpc>
                <a:spcPct val="107000"/>
              </a:lnSpc>
              <a:spcAft>
                <a:spcPts val="800"/>
              </a:spcAft>
            </a:pPr>
            <a:r>
              <a:rPr lang="es-ES"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G</a:t>
            </a:r>
            <a:r>
              <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IT ASIGNACIÓN Y RECUPERACIÓN DE ACTIVOS Y CUMPLIMIENTO DE ORDENES JUDICIALES</a:t>
            </a:r>
          </a:p>
        </p:txBody>
      </p:sp>
      <p:sp>
        <p:nvSpPr>
          <p:cNvPr id="344" name="Rectángulo 343">
            <a:extLst>
              <a:ext uri="{FF2B5EF4-FFF2-40B4-BE49-F238E27FC236}">
                <a16:creationId xmlns:a16="http://schemas.microsoft.com/office/drawing/2014/main" id="{55EE8772-75D7-40BA-A470-03FD709A1789}"/>
              </a:ext>
            </a:extLst>
          </p:cNvPr>
          <p:cNvSpPr/>
          <p:nvPr/>
        </p:nvSpPr>
        <p:spPr>
          <a:xfrm>
            <a:off x="3898861" y="3248295"/>
            <a:ext cx="8001039" cy="312650"/>
          </a:xfrm>
          <a:prstGeom prst="rect">
            <a:avLst/>
          </a:prstGeom>
        </p:spPr>
        <p:txBody>
          <a:bodyPr wrap="square">
            <a:spAutoFit/>
          </a:bodyPr>
          <a:lstStyle/>
          <a:p>
            <a:pPr algn="just">
              <a:lnSpc>
                <a:spcPct val="107000"/>
              </a:lnSpc>
              <a:spcAft>
                <a:spcPts val="800"/>
              </a:spcAft>
            </a:pPr>
            <a:r>
              <a:rPr lang="es-ES"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G</a:t>
            </a:r>
            <a:r>
              <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IT INFORMACIÓN, GESTIÓN Y SANEAMIENTO LEGAL DE BIENES</a:t>
            </a:r>
          </a:p>
        </p:txBody>
      </p:sp>
      <p:sp>
        <p:nvSpPr>
          <p:cNvPr id="345" name="Rectángulo 344">
            <a:extLst>
              <a:ext uri="{FF2B5EF4-FFF2-40B4-BE49-F238E27FC236}">
                <a16:creationId xmlns:a16="http://schemas.microsoft.com/office/drawing/2014/main" id="{E8DCD53D-D7B1-444E-BFB4-7A4E730D5BF0}"/>
              </a:ext>
            </a:extLst>
          </p:cNvPr>
          <p:cNvSpPr/>
          <p:nvPr/>
        </p:nvSpPr>
        <p:spPr>
          <a:xfrm>
            <a:off x="3899519" y="4202966"/>
            <a:ext cx="8013055" cy="312650"/>
          </a:xfrm>
          <a:prstGeom prst="rect">
            <a:avLst/>
          </a:prstGeom>
        </p:spPr>
        <p:txBody>
          <a:bodyPr wrap="square">
            <a:spAutoFit/>
          </a:bodyPr>
          <a:lstStyle/>
          <a:p>
            <a:pPr algn="just">
              <a:lnSpc>
                <a:spcPct val="107000"/>
              </a:lnSpc>
              <a:spcAft>
                <a:spcPts val="800"/>
              </a:spcAft>
            </a:pPr>
            <a:r>
              <a:rPr lang="es-ES"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P</a:t>
            </a:r>
            <a:r>
              <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ROCEDIMIENTO DE ACCIONES DE TUTELA</a:t>
            </a:r>
          </a:p>
        </p:txBody>
      </p:sp>
      <p:sp>
        <p:nvSpPr>
          <p:cNvPr id="346" name="Rectángulo 345">
            <a:extLst>
              <a:ext uri="{FF2B5EF4-FFF2-40B4-BE49-F238E27FC236}">
                <a16:creationId xmlns:a16="http://schemas.microsoft.com/office/drawing/2014/main" id="{46E9E2C3-7CE2-4E3C-9FBC-CEBD1F08A636}"/>
              </a:ext>
            </a:extLst>
          </p:cNvPr>
          <p:cNvSpPr/>
          <p:nvPr/>
        </p:nvSpPr>
        <p:spPr>
          <a:xfrm>
            <a:off x="3980277" y="1210437"/>
            <a:ext cx="8013055" cy="312650"/>
          </a:xfrm>
          <a:prstGeom prst="rect">
            <a:avLst/>
          </a:prstGeom>
        </p:spPr>
        <p:txBody>
          <a:bodyPr wrap="square">
            <a:spAutoFit/>
          </a:bodyPr>
          <a:lstStyle/>
          <a:p>
            <a:pPr algn="just">
              <a:lnSpc>
                <a:spcPct val="107000"/>
              </a:lnSpc>
              <a:spcAft>
                <a:spcPts val="800"/>
              </a:spcAft>
            </a:pPr>
            <a:r>
              <a:rPr lang="es-ES"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GESTIÓN CONTRACTUAL</a:t>
            </a:r>
            <a:endPar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58" name="Rectángulo 157">
            <a:extLst>
              <a:ext uri="{FF2B5EF4-FFF2-40B4-BE49-F238E27FC236}">
                <a16:creationId xmlns:a16="http://schemas.microsoft.com/office/drawing/2014/main" id="{1FD418E4-5421-4FE8-B737-20E159F10732}"/>
              </a:ext>
            </a:extLst>
          </p:cNvPr>
          <p:cNvSpPr/>
          <p:nvPr/>
        </p:nvSpPr>
        <p:spPr>
          <a:xfrm>
            <a:off x="-15144" y="3269142"/>
            <a:ext cx="3943039" cy="646331"/>
          </a:xfrm>
          <a:prstGeom prst="rect">
            <a:avLst/>
          </a:prstGeom>
        </p:spPr>
        <p:txBody>
          <a:bodyPr wrap="square">
            <a:spAutoFit/>
          </a:bodyPr>
          <a:lstStyle/>
          <a:p>
            <a:pPr algn="ctr"/>
            <a:r>
              <a:rPr lang="es-ES" b="1" dirty="0">
                <a:solidFill>
                  <a:srgbClr val="000A8B"/>
                </a:solidFill>
                <a:latin typeface="Arial Narrow" panose="020B0606020202030204" pitchFamily="34" charset="0"/>
              </a:rPr>
              <a:t>VICEPRESIDENCIA JURIDICA Y GERENCIAS</a:t>
            </a:r>
          </a:p>
        </p:txBody>
      </p:sp>
      <p:sp>
        <p:nvSpPr>
          <p:cNvPr id="157" name="Rectángulo 156">
            <a:extLst>
              <a:ext uri="{FF2B5EF4-FFF2-40B4-BE49-F238E27FC236}">
                <a16:creationId xmlns:a16="http://schemas.microsoft.com/office/drawing/2014/main" id="{F3D3788D-6234-4514-8F06-4DA6BD80AF0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59" name="CuadroTexto 158">
            <a:extLst>
              <a:ext uri="{FF2B5EF4-FFF2-40B4-BE49-F238E27FC236}">
                <a16:creationId xmlns:a16="http://schemas.microsoft.com/office/drawing/2014/main" id="{E974C75F-C9A1-4A76-B661-F1FC4D48EBB3}"/>
              </a:ext>
            </a:extLst>
          </p:cNvPr>
          <p:cNvSpPr txBox="1"/>
          <p:nvPr/>
        </p:nvSpPr>
        <p:spPr>
          <a:xfrm>
            <a:off x="6178125" y="6550223"/>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custDataLst>
      <p:tags r:id="rId1"/>
    </p:custDataLst>
    <p:extLst>
      <p:ext uri="{BB962C8B-B14F-4D97-AF65-F5344CB8AC3E}">
        <p14:creationId xmlns:p14="http://schemas.microsoft.com/office/powerpoint/2010/main" val="3406185594"/>
      </p:ext>
    </p:extLst>
  </p:cSld>
  <p:clrMapOvr>
    <a:masterClrMapping/>
  </p:clrMapOvr>
  <mc:AlternateContent xmlns:mc="http://schemas.openxmlformats.org/markup-compatibility/2006" xmlns:p14="http://schemas.microsoft.com/office/powerpoint/2010/main">
    <mc:Choice Requires="p14">
      <p:transition spd="slow" p14:dur="2000" advTm="5229"/>
    </mc:Choice>
    <mc:Fallback xmlns="">
      <p:transition spd="slow" advTm="5229"/>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0" name="Rectángulo 29">
            <a:extLst>
              <a:ext uri="{FF2B5EF4-FFF2-40B4-BE49-F238E27FC236}">
                <a16:creationId xmlns:a16="http://schemas.microsoft.com/office/drawing/2014/main" id="{D7A8E561-7F29-4B94-8524-3BF5AC0E8B2C}"/>
              </a:ext>
            </a:extLst>
          </p:cNvPr>
          <p:cNvSpPr/>
          <p:nvPr/>
        </p:nvSpPr>
        <p:spPr>
          <a:xfrm>
            <a:off x="3850811" y="1343211"/>
            <a:ext cx="7833189" cy="312650"/>
          </a:xfrm>
          <a:prstGeom prst="rect">
            <a:avLst/>
          </a:prstGeom>
        </p:spPr>
        <p:txBody>
          <a:bodyPr wrap="square">
            <a:spAutoFit/>
          </a:bodyPr>
          <a:lstStyle/>
          <a:p>
            <a:pPr algn="just">
              <a:lnSpc>
                <a:spcPct val="107000"/>
              </a:lnSpc>
              <a:spcAft>
                <a:spcPts val="800"/>
              </a:spcAft>
            </a:pPr>
            <a:r>
              <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PROCEDIMIENTO SELECCIÓN Y VINCULACIÓN DE TALENTO HUMANO</a:t>
            </a:r>
          </a:p>
        </p:txBody>
      </p:sp>
      <p:sp>
        <p:nvSpPr>
          <p:cNvPr id="13" name="Rectángulo 12">
            <a:extLst>
              <a:ext uri="{FF2B5EF4-FFF2-40B4-BE49-F238E27FC236}">
                <a16:creationId xmlns:a16="http://schemas.microsoft.com/office/drawing/2014/main" id="{527338F4-15BD-4A5D-8C40-492F228B7503}"/>
              </a:ext>
            </a:extLst>
          </p:cNvPr>
          <p:cNvSpPr/>
          <p:nvPr/>
        </p:nvSpPr>
        <p:spPr>
          <a:xfrm>
            <a:off x="2428954" y="607541"/>
            <a:ext cx="6278940" cy="461665"/>
          </a:xfrm>
          <a:prstGeom prst="rect">
            <a:avLst/>
          </a:prstGeom>
        </p:spPr>
        <p:txBody>
          <a:bodyPr wrap="square">
            <a:spAutoFit/>
          </a:bodyPr>
          <a:lstStyle/>
          <a:p>
            <a:r>
              <a:rPr lang="es-ES" sz="2400" b="1" dirty="0">
                <a:solidFill>
                  <a:srgbClr val="000A8B"/>
                </a:solidFill>
                <a:latin typeface="Arial Narrow" panose="020B0606020202030204" pitchFamily="34" charset="0"/>
              </a:rPr>
              <a:t> PROCESOS DURANTE LA CONTINGENCIA </a:t>
            </a:r>
          </a:p>
        </p:txBody>
      </p:sp>
      <p:sp>
        <p:nvSpPr>
          <p:cNvPr id="14" name="Rectángulo 13">
            <a:extLst>
              <a:ext uri="{FF2B5EF4-FFF2-40B4-BE49-F238E27FC236}">
                <a16:creationId xmlns:a16="http://schemas.microsoft.com/office/drawing/2014/main" id="{BF22FCB4-4BB8-4912-A086-7AAC3375ADCB}"/>
              </a:ext>
            </a:extLst>
          </p:cNvPr>
          <p:cNvSpPr/>
          <p:nvPr/>
        </p:nvSpPr>
        <p:spPr>
          <a:xfrm>
            <a:off x="-256597" y="3263194"/>
            <a:ext cx="4590404" cy="1200329"/>
          </a:xfrm>
          <a:prstGeom prst="rect">
            <a:avLst/>
          </a:prstGeom>
        </p:spPr>
        <p:txBody>
          <a:bodyPr wrap="square">
            <a:spAutoFit/>
          </a:bodyPr>
          <a:lstStyle/>
          <a:p>
            <a:pPr algn="ctr"/>
            <a:r>
              <a:rPr lang="es-ES" b="1" dirty="0">
                <a:solidFill>
                  <a:srgbClr val="000A8B"/>
                </a:solidFill>
                <a:latin typeface="Arial Narrow" panose="020B0606020202030204" pitchFamily="34" charset="0"/>
              </a:rPr>
              <a:t>VICEPRESIDENCIA ADMINISTRATIVA Y FINANCIERA</a:t>
            </a:r>
          </a:p>
          <a:p>
            <a:pPr algn="ctr"/>
            <a:endParaRPr lang="es-ES" b="1" dirty="0">
              <a:solidFill>
                <a:srgbClr val="000A8B"/>
              </a:solidFill>
              <a:latin typeface="Arial Narrow" panose="020B0606020202030204" pitchFamily="34" charset="0"/>
            </a:endParaRPr>
          </a:p>
          <a:p>
            <a:pPr algn="ctr"/>
            <a:r>
              <a:rPr lang="es-ES" b="1" dirty="0">
                <a:solidFill>
                  <a:srgbClr val="000A8B"/>
                </a:solidFill>
                <a:latin typeface="Arial Narrow" panose="020B0606020202030204" pitchFamily="34" charset="0"/>
              </a:rPr>
              <a:t>GERENCIA DE TALENTO HUMANO</a:t>
            </a:r>
          </a:p>
        </p:txBody>
      </p:sp>
      <p:grpSp>
        <p:nvGrpSpPr>
          <p:cNvPr id="5" name="Grupo 4">
            <a:extLst>
              <a:ext uri="{FF2B5EF4-FFF2-40B4-BE49-F238E27FC236}">
                <a16:creationId xmlns:a16="http://schemas.microsoft.com/office/drawing/2014/main" id="{71860BBB-19CA-4E61-9689-E7F2BED943AD}"/>
              </a:ext>
            </a:extLst>
          </p:cNvPr>
          <p:cNvGrpSpPr/>
          <p:nvPr/>
        </p:nvGrpSpPr>
        <p:grpSpPr>
          <a:xfrm>
            <a:off x="3932865" y="1597081"/>
            <a:ext cx="8197175" cy="713105"/>
            <a:chOff x="3856666" y="1832080"/>
            <a:chExt cx="7265216" cy="1386562"/>
          </a:xfrm>
        </p:grpSpPr>
        <p:grpSp>
          <p:nvGrpSpPr>
            <p:cNvPr id="4" name="Grupo 3">
              <a:extLst>
                <a:ext uri="{FF2B5EF4-FFF2-40B4-BE49-F238E27FC236}">
                  <a16:creationId xmlns:a16="http://schemas.microsoft.com/office/drawing/2014/main" id="{3C547FC5-0B14-48BB-9618-A020BDB32E04}"/>
                </a:ext>
              </a:extLst>
            </p:cNvPr>
            <p:cNvGrpSpPr/>
            <p:nvPr/>
          </p:nvGrpSpPr>
          <p:grpSpPr>
            <a:xfrm>
              <a:off x="3856666" y="1839224"/>
              <a:ext cx="1873458" cy="1379418"/>
              <a:chOff x="3827189" y="1846382"/>
              <a:chExt cx="2282269" cy="1360634"/>
            </a:xfrm>
          </p:grpSpPr>
          <p:grpSp>
            <p:nvGrpSpPr>
              <p:cNvPr id="20" name="Grupo 19">
                <a:extLst>
                  <a:ext uri="{FF2B5EF4-FFF2-40B4-BE49-F238E27FC236}">
                    <a16:creationId xmlns:a16="http://schemas.microsoft.com/office/drawing/2014/main" id="{6695AC26-2B84-4C43-BD26-54DCB57E58D9}"/>
                  </a:ext>
                </a:extLst>
              </p:cNvPr>
              <p:cNvGrpSpPr/>
              <p:nvPr/>
            </p:nvGrpSpPr>
            <p:grpSpPr>
              <a:xfrm>
                <a:off x="3827189" y="1846382"/>
                <a:ext cx="2154511" cy="666210"/>
                <a:chOff x="-3743" y="69822"/>
                <a:chExt cx="2550071" cy="666210"/>
              </a:xfrm>
            </p:grpSpPr>
            <p:sp>
              <p:nvSpPr>
                <p:cNvPr id="23" name="Rectángulo 22">
                  <a:extLst>
                    <a:ext uri="{FF2B5EF4-FFF2-40B4-BE49-F238E27FC236}">
                      <a16:creationId xmlns:a16="http://schemas.microsoft.com/office/drawing/2014/main" id="{821F29A2-0105-497C-BE16-6ABD8CB953A5}"/>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 name="CuadroTexto 24">
                  <a:extLst>
                    <a:ext uri="{FF2B5EF4-FFF2-40B4-BE49-F238E27FC236}">
                      <a16:creationId xmlns:a16="http://schemas.microsoft.com/office/drawing/2014/main" id="{F0C4B32C-4636-4B60-9908-F9621CDFCDFE}"/>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Ingreso judicantes y aprendices</a:t>
                  </a:r>
                  <a:endParaRPr lang="es-CO" sz="1400" kern="1200" dirty="0"/>
                </a:p>
              </p:txBody>
            </p:sp>
          </p:grpSp>
          <p:grpSp>
            <p:nvGrpSpPr>
              <p:cNvPr id="26" name="Grupo 25">
                <a:extLst>
                  <a:ext uri="{FF2B5EF4-FFF2-40B4-BE49-F238E27FC236}">
                    <a16:creationId xmlns:a16="http://schemas.microsoft.com/office/drawing/2014/main" id="{385CC156-A4C1-4480-BEB8-AAC469786335}"/>
                  </a:ext>
                </a:extLst>
              </p:cNvPr>
              <p:cNvGrpSpPr/>
              <p:nvPr/>
            </p:nvGrpSpPr>
            <p:grpSpPr>
              <a:xfrm>
                <a:off x="3827189" y="2541093"/>
                <a:ext cx="2282269" cy="665923"/>
                <a:chOff x="-989798" y="-924160"/>
                <a:chExt cx="2718306" cy="665923"/>
              </a:xfrm>
            </p:grpSpPr>
            <p:sp>
              <p:nvSpPr>
                <p:cNvPr id="28" name="Rectángulo 27">
                  <a:extLst>
                    <a:ext uri="{FF2B5EF4-FFF2-40B4-BE49-F238E27FC236}">
                      <a16:creationId xmlns:a16="http://schemas.microsoft.com/office/drawing/2014/main" id="{D9B4FD98-818A-4041-A574-4A8B468F6402}"/>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9" name="CuadroTexto 28">
                  <a:extLst>
                    <a:ext uri="{FF2B5EF4-FFF2-40B4-BE49-F238E27FC236}">
                      <a16:creationId xmlns:a16="http://schemas.microsoft.com/office/drawing/2014/main" id="{76526F86-C7D7-4C02-B4CE-A004ABE51ECA}"/>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ctr" defTabSz="622300">
                    <a:lnSpc>
                      <a:spcPct val="90000"/>
                    </a:lnSpc>
                    <a:spcBef>
                      <a:spcPct val="0"/>
                    </a:spcBef>
                    <a:spcAft>
                      <a:spcPct val="15000"/>
                    </a:spcAft>
                    <a:buChar char="•"/>
                  </a:pPr>
                  <a:r>
                    <a:rPr lang="es-CO" sz="1200" kern="1200" dirty="0"/>
                    <a:t>10</a:t>
                  </a:r>
                </a:p>
              </p:txBody>
            </p:sp>
          </p:grpSp>
        </p:grpSp>
        <p:grpSp>
          <p:nvGrpSpPr>
            <p:cNvPr id="45" name="Grupo 44">
              <a:extLst>
                <a:ext uri="{FF2B5EF4-FFF2-40B4-BE49-F238E27FC236}">
                  <a16:creationId xmlns:a16="http://schemas.microsoft.com/office/drawing/2014/main" id="{546491D3-3F56-4A75-AA19-5C3B59703061}"/>
                </a:ext>
              </a:extLst>
            </p:cNvPr>
            <p:cNvGrpSpPr/>
            <p:nvPr/>
          </p:nvGrpSpPr>
          <p:grpSpPr>
            <a:xfrm>
              <a:off x="5655387" y="1832080"/>
              <a:ext cx="1873458" cy="1379418"/>
              <a:chOff x="3827189" y="1846382"/>
              <a:chExt cx="2282269" cy="1360634"/>
            </a:xfrm>
          </p:grpSpPr>
          <p:grpSp>
            <p:nvGrpSpPr>
              <p:cNvPr id="46" name="Grupo 45">
                <a:extLst>
                  <a:ext uri="{FF2B5EF4-FFF2-40B4-BE49-F238E27FC236}">
                    <a16:creationId xmlns:a16="http://schemas.microsoft.com/office/drawing/2014/main" id="{DC3F2281-56CB-45A9-A1F8-FF882BD1B0DB}"/>
                  </a:ext>
                </a:extLst>
              </p:cNvPr>
              <p:cNvGrpSpPr/>
              <p:nvPr/>
            </p:nvGrpSpPr>
            <p:grpSpPr>
              <a:xfrm>
                <a:off x="3827189" y="1846382"/>
                <a:ext cx="2154511" cy="666210"/>
                <a:chOff x="-3743" y="69822"/>
                <a:chExt cx="2550071" cy="666210"/>
              </a:xfrm>
            </p:grpSpPr>
            <p:sp>
              <p:nvSpPr>
                <p:cNvPr id="52" name="Rectángulo 51">
                  <a:extLst>
                    <a:ext uri="{FF2B5EF4-FFF2-40B4-BE49-F238E27FC236}">
                      <a16:creationId xmlns:a16="http://schemas.microsoft.com/office/drawing/2014/main" id="{636EE2A1-FF4C-4ED7-82D5-24E427F94138}"/>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3" name="CuadroTexto 52">
                  <a:extLst>
                    <a:ext uri="{FF2B5EF4-FFF2-40B4-BE49-F238E27FC236}">
                      <a16:creationId xmlns:a16="http://schemas.microsoft.com/office/drawing/2014/main" id="{BF6EEB16-18E0-42DF-8D44-4F6C875E2047}"/>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Ajuste y creación procedimientos</a:t>
                  </a:r>
                  <a:endParaRPr lang="es-CO" sz="1400" kern="1200" dirty="0"/>
                </a:p>
              </p:txBody>
            </p:sp>
          </p:grpSp>
          <p:grpSp>
            <p:nvGrpSpPr>
              <p:cNvPr id="48" name="Grupo 47">
                <a:extLst>
                  <a:ext uri="{FF2B5EF4-FFF2-40B4-BE49-F238E27FC236}">
                    <a16:creationId xmlns:a16="http://schemas.microsoft.com/office/drawing/2014/main" id="{2A339A4D-719D-4517-B86C-D4C453F81FFF}"/>
                  </a:ext>
                </a:extLst>
              </p:cNvPr>
              <p:cNvGrpSpPr/>
              <p:nvPr/>
            </p:nvGrpSpPr>
            <p:grpSpPr>
              <a:xfrm>
                <a:off x="3827189" y="2541093"/>
                <a:ext cx="2282269" cy="665923"/>
                <a:chOff x="-989798" y="-924160"/>
                <a:chExt cx="2718306" cy="665923"/>
              </a:xfrm>
            </p:grpSpPr>
            <p:sp>
              <p:nvSpPr>
                <p:cNvPr id="50" name="Rectángulo 49">
                  <a:extLst>
                    <a:ext uri="{FF2B5EF4-FFF2-40B4-BE49-F238E27FC236}">
                      <a16:creationId xmlns:a16="http://schemas.microsoft.com/office/drawing/2014/main" id="{4C7CDF60-4C0F-4EAA-A872-11047484FB5A}"/>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51" name="CuadroTexto 50">
                  <a:extLst>
                    <a:ext uri="{FF2B5EF4-FFF2-40B4-BE49-F238E27FC236}">
                      <a16:creationId xmlns:a16="http://schemas.microsoft.com/office/drawing/2014/main" id="{3E6BF8B3-8631-4AAC-BF77-FB00AC803AF7}"/>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ctr" defTabSz="622300">
                    <a:lnSpc>
                      <a:spcPct val="90000"/>
                    </a:lnSpc>
                    <a:spcBef>
                      <a:spcPct val="0"/>
                    </a:spcBef>
                    <a:spcAft>
                      <a:spcPct val="15000"/>
                    </a:spcAft>
                    <a:buChar char="•"/>
                  </a:pPr>
                  <a:r>
                    <a:rPr lang="es-CO" sz="1200" kern="1200" dirty="0"/>
                    <a:t>2</a:t>
                  </a:r>
                </a:p>
              </p:txBody>
            </p:sp>
          </p:grpSp>
        </p:grpSp>
        <p:grpSp>
          <p:nvGrpSpPr>
            <p:cNvPr id="61" name="Grupo 60">
              <a:extLst>
                <a:ext uri="{FF2B5EF4-FFF2-40B4-BE49-F238E27FC236}">
                  <a16:creationId xmlns:a16="http://schemas.microsoft.com/office/drawing/2014/main" id="{950B111A-D9A1-4FA4-A418-6AB94C3A8346}"/>
                </a:ext>
              </a:extLst>
            </p:cNvPr>
            <p:cNvGrpSpPr/>
            <p:nvPr/>
          </p:nvGrpSpPr>
          <p:grpSpPr>
            <a:xfrm>
              <a:off x="7449703" y="1835411"/>
              <a:ext cx="1873458" cy="1379418"/>
              <a:chOff x="3827189" y="1846382"/>
              <a:chExt cx="2282269" cy="1360634"/>
            </a:xfrm>
          </p:grpSpPr>
          <p:grpSp>
            <p:nvGrpSpPr>
              <p:cNvPr id="62" name="Grupo 61">
                <a:extLst>
                  <a:ext uri="{FF2B5EF4-FFF2-40B4-BE49-F238E27FC236}">
                    <a16:creationId xmlns:a16="http://schemas.microsoft.com/office/drawing/2014/main" id="{AC2A139B-5E67-4FA3-8060-3F32A795AF48}"/>
                  </a:ext>
                </a:extLst>
              </p:cNvPr>
              <p:cNvGrpSpPr/>
              <p:nvPr/>
            </p:nvGrpSpPr>
            <p:grpSpPr>
              <a:xfrm>
                <a:off x="3827189" y="1846382"/>
                <a:ext cx="2154511" cy="666210"/>
                <a:chOff x="-3743" y="69822"/>
                <a:chExt cx="2550071" cy="666210"/>
              </a:xfrm>
            </p:grpSpPr>
            <p:sp>
              <p:nvSpPr>
                <p:cNvPr id="66" name="Rectángulo 65">
                  <a:extLst>
                    <a:ext uri="{FF2B5EF4-FFF2-40B4-BE49-F238E27FC236}">
                      <a16:creationId xmlns:a16="http://schemas.microsoft.com/office/drawing/2014/main" id="{C68495F5-7B84-41C0-B7FE-2FE7A50ED1BE}"/>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7" name="CuadroTexto 66">
                  <a:extLst>
                    <a:ext uri="{FF2B5EF4-FFF2-40B4-BE49-F238E27FC236}">
                      <a16:creationId xmlns:a16="http://schemas.microsoft.com/office/drawing/2014/main" id="{A75C34E9-C968-4BE2-B813-F9FB97195D86}"/>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Publicación convocatoria interna</a:t>
                  </a:r>
                  <a:endParaRPr lang="es-CO" sz="1400" kern="1200" dirty="0"/>
                </a:p>
              </p:txBody>
            </p:sp>
          </p:grpSp>
          <p:grpSp>
            <p:nvGrpSpPr>
              <p:cNvPr id="63" name="Grupo 62">
                <a:extLst>
                  <a:ext uri="{FF2B5EF4-FFF2-40B4-BE49-F238E27FC236}">
                    <a16:creationId xmlns:a16="http://schemas.microsoft.com/office/drawing/2014/main" id="{A5A7287E-F24C-487E-9E9A-B84ADB9B4AA2}"/>
                  </a:ext>
                </a:extLst>
              </p:cNvPr>
              <p:cNvGrpSpPr/>
              <p:nvPr/>
            </p:nvGrpSpPr>
            <p:grpSpPr>
              <a:xfrm>
                <a:off x="3827189" y="2541093"/>
                <a:ext cx="2282269" cy="665923"/>
                <a:chOff x="-989798" y="-924160"/>
                <a:chExt cx="2718306" cy="665923"/>
              </a:xfrm>
            </p:grpSpPr>
            <p:sp>
              <p:nvSpPr>
                <p:cNvPr id="64" name="Rectángulo 63">
                  <a:extLst>
                    <a:ext uri="{FF2B5EF4-FFF2-40B4-BE49-F238E27FC236}">
                      <a16:creationId xmlns:a16="http://schemas.microsoft.com/office/drawing/2014/main" id="{E66C1CAC-00FC-4D1E-8703-9E5DED7402D4}"/>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65" name="CuadroTexto 64">
                  <a:extLst>
                    <a:ext uri="{FF2B5EF4-FFF2-40B4-BE49-F238E27FC236}">
                      <a16:creationId xmlns:a16="http://schemas.microsoft.com/office/drawing/2014/main" id="{EBBEC268-311B-4CD7-89C5-B8EAE0410AAA}"/>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ctr" defTabSz="622300">
                    <a:lnSpc>
                      <a:spcPct val="90000"/>
                    </a:lnSpc>
                    <a:spcBef>
                      <a:spcPct val="0"/>
                    </a:spcBef>
                    <a:spcAft>
                      <a:spcPct val="15000"/>
                    </a:spcAft>
                    <a:buChar char="•"/>
                  </a:pPr>
                  <a:r>
                    <a:rPr lang="es-CO" sz="1200" kern="1200" dirty="0"/>
                    <a:t>1</a:t>
                  </a:r>
                </a:p>
              </p:txBody>
            </p:sp>
          </p:grpSp>
        </p:grpSp>
        <p:grpSp>
          <p:nvGrpSpPr>
            <p:cNvPr id="68" name="Grupo 67">
              <a:extLst>
                <a:ext uri="{FF2B5EF4-FFF2-40B4-BE49-F238E27FC236}">
                  <a16:creationId xmlns:a16="http://schemas.microsoft.com/office/drawing/2014/main" id="{FD67CAB2-CF87-4CD6-AA61-63A25660ADB1}"/>
                </a:ext>
              </a:extLst>
            </p:cNvPr>
            <p:cNvGrpSpPr/>
            <p:nvPr/>
          </p:nvGrpSpPr>
          <p:grpSpPr>
            <a:xfrm>
              <a:off x="9248424" y="1837775"/>
              <a:ext cx="1873458" cy="1379418"/>
              <a:chOff x="3827189" y="1846382"/>
              <a:chExt cx="2282269" cy="1360634"/>
            </a:xfrm>
          </p:grpSpPr>
          <p:grpSp>
            <p:nvGrpSpPr>
              <p:cNvPr id="69" name="Grupo 68">
                <a:extLst>
                  <a:ext uri="{FF2B5EF4-FFF2-40B4-BE49-F238E27FC236}">
                    <a16:creationId xmlns:a16="http://schemas.microsoft.com/office/drawing/2014/main" id="{7ED350E2-9D9A-4DE6-833B-8E143440977E}"/>
                  </a:ext>
                </a:extLst>
              </p:cNvPr>
              <p:cNvGrpSpPr/>
              <p:nvPr/>
            </p:nvGrpSpPr>
            <p:grpSpPr>
              <a:xfrm>
                <a:off x="3827189" y="1846382"/>
                <a:ext cx="2154511" cy="666210"/>
                <a:chOff x="-3743" y="69822"/>
                <a:chExt cx="2550071" cy="666210"/>
              </a:xfrm>
            </p:grpSpPr>
            <p:sp>
              <p:nvSpPr>
                <p:cNvPr id="73" name="Rectángulo 72">
                  <a:extLst>
                    <a:ext uri="{FF2B5EF4-FFF2-40B4-BE49-F238E27FC236}">
                      <a16:creationId xmlns:a16="http://schemas.microsoft.com/office/drawing/2014/main" id="{484A93DB-4AC3-4E71-A378-2EF6DC6C6215}"/>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4" name="CuadroTexto 73">
                  <a:extLst>
                    <a:ext uri="{FF2B5EF4-FFF2-40B4-BE49-F238E27FC236}">
                      <a16:creationId xmlns:a16="http://schemas.microsoft.com/office/drawing/2014/main" id="{7A699C35-01E6-4336-A422-7FA5600833B4}"/>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Proceso de selección de judicante</a:t>
                  </a:r>
                  <a:endParaRPr lang="es-CO" sz="1400" kern="1200" dirty="0"/>
                </a:p>
              </p:txBody>
            </p:sp>
          </p:grpSp>
          <p:grpSp>
            <p:nvGrpSpPr>
              <p:cNvPr id="70" name="Grupo 69">
                <a:extLst>
                  <a:ext uri="{FF2B5EF4-FFF2-40B4-BE49-F238E27FC236}">
                    <a16:creationId xmlns:a16="http://schemas.microsoft.com/office/drawing/2014/main" id="{4C92B1A8-1F02-45F8-BBD2-D00CC77FD376}"/>
                  </a:ext>
                </a:extLst>
              </p:cNvPr>
              <p:cNvGrpSpPr/>
              <p:nvPr/>
            </p:nvGrpSpPr>
            <p:grpSpPr>
              <a:xfrm>
                <a:off x="3827189" y="2541093"/>
                <a:ext cx="2282269" cy="665923"/>
                <a:chOff x="-989798" y="-924160"/>
                <a:chExt cx="2718306" cy="665923"/>
              </a:xfrm>
            </p:grpSpPr>
            <p:sp>
              <p:nvSpPr>
                <p:cNvPr id="71" name="Rectángulo 70">
                  <a:extLst>
                    <a:ext uri="{FF2B5EF4-FFF2-40B4-BE49-F238E27FC236}">
                      <a16:creationId xmlns:a16="http://schemas.microsoft.com/office/drawing/2014/main" id="{5E4A4E30-61F4-432E-AD0C-36A023F3370C}"/>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72" name="CuadroTexto 71">
                  <a:extLst>
                    <a:ext uri="{FF2B5EF4-FFF2-40B4-BE49-F238E27FC236}">
                      <a16:creationId xmlns:a16="http://schemas.microsoft.com/office/drawing/2014/main" id="{6C7E6777-8D53-4CCF-B397-594D5E46F5CF}"/>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ctr" defTabSz="622300">
                    <a:lnSpc>
                      <a:spcPct val="90000"/>
                    </a:lnSpc>
                    <a:spcBef>
                      <a:spcPct val="0"/>
                    </a:spcBef>
                    <a:spcAft>
                      <a:spcPct val="15000"/>
                    </a:spcAft>
                    <a:buChar char="•"/>
                  </a:pPr>
                  <a:r>
                    <a:rPr lang="es-CO" sz="1200" kern="1200" dirty="0"/>
                    <a:t>1</a:t>
                  </a:r>
                </a:p>
              </p:txBody>
            </p:sp>
          </p:grpSp>
        </p:grpSp>
      </p:grpSp>
      <p:grpSp>
        <p:nvGrpSpPr>
          <p:cNvPr id="227" name="Grupo 226">
            <a:extLst>
              <a:ext uri="{FF2B5EF4-FFF2-40B4-BE49-F238E27FC236}">
                <a16:creationId xmlns:a16="http://schemas.microsoft.com/office/drawing/2014/main" id="{B42F9AAC-1DD9-4CBC-8706-FBB392FC226D}"/>
              </a:ext>
            </a:extLst>
          </p:cNvPr>
          <p:cNvGrpSpPr/>
          <p:nvPr/>
        </p:nvGrpSpPr>
        <p:grpSpPr>
          <a:xfrm>
            <a:off x="3932865" y="2575575"/>
            <a:ext cx="8197175" cy="713105"/>
            <a:chOff x="3856666" y="1832080"/>
            <a:chExt cx="7265216" cy="1386562"/>
          </a:xfrm>
        </p:grpSpPr>
        <p:grpSp>
          <p:nvGrpSpPr>
            <p:cNvPr id="228" name="Grupo 227">
              <a:extLst>
                <a:ext uri="{FF2B5EF4-FFF2-40B4-BE49-F238E27FC236}">
                  <a16:creationId xmlns:a16="http://schemas.microsoft.com/office/drawing/2014/main" id="{51B3F738-67EA-4E02-B5A1-39475E54A4F0}"/>
                </a:ext>
              </a:extLst>
            </p:cNvPr>
            <p:cNvGrpSpPr/>
            <p:nvPr/>
          </p:nvGrpSpPr>
          <p:grpSpPr>
            <a:xfrm>
              <a:off x="3856666" y="1839224"/>
              <a:ext cx="1873458" cy="1379418"/>
              <a:chOff x="3827189" y="1846382"/>
              <a:chExt cx="2282269" cy="1360634"/>
            </a:xfrm>
          </p:grpSpPr>
          <p:grpSp>
            <p:nvGrpSpPr>
              <p:cNvPr id="250" name="Grupo 249">
                <a:extLst>
                  <a:ext uri="{FF2B5EF4-FFF2-40B4-BE49-F238E27FC236}">
                    <a16:creationId xmlns:a16="http://schemas.microsoft.com/office/drawing/2014/main" id="{10FC0E15-CA16-4221-9A57-5507D821744D}"/>
                  </a:ext>
                </a:extLst>
              </p:cNvPr>
              <p:cNvGrpSpPr/>
              <p:nvPr/>
            </p:nvGrpSpPr>
            <p:grpSpPr>
              <a:xfrm>
                <a:off x="3827189" y="1846382"/>
                <a:ext cx="2154511" cy="666210"/>
                <a:chOff x="-3743" y="69822"/>
                <a:chExt cx="2550071" cy="666210"/>
              </a:xfrm>
            </p:grpSpPr>
            <p:sp>
              <p:nvSpPr>
                <p:cNvPr id="254" name="Rectángulo 253">
                  <a:extLst>
                    <a:ext uri="{FF2B5EF4-FFF2-40B4-BE49-F238E27FC236}">
                      <a16:creationId xmlns:a16="http://schemas.microsoft.com/office/drawing/2014/main" id="{BC6804F0-1B04-4E7C-BAF2-7DC8B14996E9}"/>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5" name="CuadroTexto 254">
                  <a:extLst>
                    <a:ext uri="{FF2B5EF4-FFF2-40B4-BE49-F238E27FC236}">
                      <a16:creationId xmlns:a16="http://schemas.microsoft.com/office/drawing/2014/main" id="{4EDC8D96-2D20-4486-A3AA-A193723B63AD}"/>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Liquidación y pago de nómina adelantada</a:t>
                  </a:r>
                  <a:endParaRPr lang="es-CO" sz="1400" kern="1200" dirty="0"/>
                </a:p>
              </p:txBody>
            </p:sp>
          </p:grpSp>
          <p:grpSp>
            <p:nvGrpSpPr>
              <p:cNvPr id="251" name="Grupo 250">
                <a:extLst>
                  <a:ext uri="{FF2B5EF4-FFF2-40B4-BE49-F238E27FC236}">
                    <a16:creationId xmlns:a16="http://schemas.microsoft.com/office/drawing/2014/main" id="{D4239408-107F-4E52-A530-C477448E834D}"/>
                  </a:ext>
                </a:extLst>
              </p:cNvPr>
              <p:cNvGrpSpPr/>
              <p:nvPr/>
            </p:nvGrpSpPr>
            <p:grpSpPr>
              <a:xfrm>
                <a:off x="3827189" y="2541093"/>
                <a:ext cx="2282269" cy="665923"/>
                <a:chOff x="-989798" y="-924160"/>
                <a:chExt cx="2718306" cy="665923"/>
              </a:xfrm>
            </p:grpSpPr>
            <p:sp>
              <p:nvSpPr>
                <p:cNvPr id="252" name="Rectángulo 251">
                  <a:extLst>
                    <a:ext uri="{FF2B5EF4-FFF2-40B4-BE49-F238E27FC236}">
                      <a16:creationId xmlns:a16="http://schemas.microsoft.com/office/drawing/2014/main" id="{5317DF47-51B8-4150-9B3D-F52102CAA877}"/>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53" name="CuadroTexto 252">
                  <a:extLst>
                    <a:ext uri="{FF2B5EF4-FFF2-40B4-BE49-F238E27FC236}">
                      <a16:creationId xmlns:a16="http://schemas.microsoft.com/office/drawing/2014/main" id="{454FA2B6-48A1-4DB4-B6CE-2EBAC37A6914}"/>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ctr" defTabSz="622300">
                    <a:lnSpc>
                      <a:spcPct val="90000"/>
                    </a:lnSpc>
                    <a:spcBef>
                      <a:spcPct val="0"/>
                    </a:spcBef>
                    <a:spcAft>
                      <a:spcPct val="15000"/>
                    </a:spcAft>
                    <a:buChar char="•"/>
                  </a:pPr>
                  <a:r>
                    <a:rPr lang="es-ES" sz="1200" dirty="0"/>
                    <a:t>3</a:t>
                  </a:r>
                  <a:endParaRPr lang="es-CO" sz="1200" kern="1200" dirty="0"/>
                </a:p>
              </p:txBody>
            </p:sp>
          </p:grpSp>
        </p:grpSp>
        <p:grpSp>
          <p:nvGrpSpPr>
            <p:cNvPr id="229" name="Grupo 228">
              <a:extLst>
                <a:ext uri="{FF2B5EF4-FFF2-40B4-BE49-F238E27FC236}">
                  <a16:creationId xmlns:a16="http://schemas.microsoft.com/office/drawing/2014/main" id="{70051683-8AAE-4EFC-ABD3-8A26375F8CF1}"/>
                </a:ext>
              </a:extLst>
            </p:cNvPr>
            <p:cNvGrpSpPr/>
            <p:nvPr/>
          </p:nvGrpSpPr>
          <p:grpSpPr>
            <a:xfrm>
              <a:off x="5655387" y="1832080"/>
              <a:ext cx="1873458" cy="1379418"/>
              <a:chOff x="3827189" y="1846382"/>
              <a:chExt cx="2282269" cy="1360634"/>
            </a:xfrm>
          </p:grpSpPr>
          <p:grpSp>
            <p:nvGrpSpPr>
              <p:cNvPr id="244" name="Grupo 243">
                <a:extLst>
                  <a:ext uri="{FF2B5EF4-FFF2-40B4-BE49-F238E27FC236}">
                    <a16:creationId xmlns:a16="http://schemas.microsoft.com/office/drawing/2014/main" id="{27B85CB3-1CBD-4C80-A7C4-1143C1AD3F90}"/>
                  </a:ext>
                </a:extLst>
              </p:cNvPr>
              <p:cNvGrpSpPr/>
              <p:nvPr/>
            </p:nvGrpSpPr>
            <p:grpSpPr>
              <a:xfrm>
                <a:off x="3827189" y="1846382"/>
                <a:ext cx="2154511" cy="666210"/>
                <a:chOff x="-3743" y="69822"/>
                <a:chExt cx="2550071" cy="666210"/>
              </a:xfrm>
            </p:grpSpPr>
            <p:sp>
              <p:nvSpPr>
                <p:cNvPr id="248" name="Rectángulo 247">
                  <a:extLst>
                    <a:ext uri="{FF2B5EF4-FFF2-40B4-BE49-F238E27FC236}">
                      <a16:creationId xmlns:a16="http://schemas.microsoft.com/office/drawing/2014/main" id="{F54FF3CF-08FA-4662-96ED-DB05088E9BA9}"/>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9" name="CuadroTexto 248">
                  <a:extLst>
                    <a:ext uri="{FF2B5EF4-FFF2-40B4-BE49-F238E27FC236}">
                      <a16:creationId xmlns:a16="http://schemas.microsoft.com/office/drawing/2014/main" id="{AB8B46B2-753B-47C1-B48D-E8CF9F70107F}"/>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Aplicación Decretos  558 y 668</a:t>
                  </a:r>
                  <a:endParaRPr lang="es-CO" sz="1400" kern="1200" dirty="0"/>
                </a:p>
              </p:txBody>
            </p:sp>
          </p:grpSp>
          <p:grpSp>
            <p:nvGrpSpPr>
              <p:cNvPr id="245" name="Grupo 244">
                <a:extLst>
                  <a:ext uri="{FF2B5EF4-FFF2-40B4-BE49-F238E27FC236}">
                    <a16:creationId xmlns:a16="http://schemas.microsoft.com/office/drawing/2014/main" id="{3DE18C23-6CC6-4EE8-8D80-04F52D3299DB}"/>
                  </a:ext>
                </a:extLst>
              </p:cNvPr>
              <p:cNvGrpSpPr/>
              <p:nvPr/>
            </p:nvGrpSpPr>
            <p:grpSpPr>
              <a:xfrm>
                <a:off x="3827189" y="2541093"/>
                <a:ext cx="2282269" cy="665923"/>
                <a:chOff x="-989798" y="-924160"/>
                <a:chExt cx="2718306" cy="665923"/>
              </a:xfrm>
            </p:grpSpPr>
            <p:sp>
              <p:nvSpPr>
                <p:cNvPr id="246" name="Rectángulo 245">
                  <a:extLst>
                    <a:ext uri="{FF2B5EF4-FFF2-40B4-BE49-F238E27FC236}">
                      <a16:creationId xmlns:a16="http://schemas.microsoft.com/office/drawing/2014/main" id="{09997A8D-990A-4918-BAAA-2C9C077BDDB5}"/>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47" name="CuadroTexto 246">
                  <a:extLst>
                    <a:ext uri="{FF2B5EF4-FFF2-40B4-BE49-F238E27FC236}">
                      <a16:creationId xmlns:a16="http://schemas.microsoft.com/office/drawing/2014/main" id="{B2391421-2A59-4222-B1FE-A157C15B8127}"/>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ctr" defTabSz="622300">
                    <a:lnSpc>
                      <a:spcPct val="90000"/>
                    </a:lnSpc>
                    <a:spcBef>
                      <a:spcPct val="0"/>
                    </a:spcBef>
                    <a:spcAft>
                      <a:spcPct val="15000"/>
                    </a:spcAft>
                    <a:buChar char="•"/>
                  </a:pPr>
                  <a:r>
                    <a:rPr lang="es-CO" sz="1200" kern="1200" dirty="0"/>
                    <a:t>2</a:t>
                  </a:r>
                </a:p>
              </p:txBody>
            </p:sp>
          </p:grpSp>
        </p:grpSp>
        <p:grpSp>
          <p:nvGrpSpPr>
            <p:cNvPr id="230" name="Grupo 229">
              <a:extLst>
                <a:ext uri="{FF2B5EF4-FFF2-40B4-BE49-F238E27FC236}">
                  <a16:creationId xmlns:a16="http://schemas.microsoft.com/office/drawing/2014/main" id="{2CB7B82F-3CE0-4661-8908-26FBAE834A84}"/>
                </a:ext>
              </a:extLst>
            </p:cNvPr>
            <p:cNvGrpSpPr/>
            <p:nvPr/>
          </p:nvGrpSpPr>
          <p:grpSpPr>
            <a:xfrm>
              <a:off x="7449703" y="1835411"/>
              <a:ext cx="1873458" cy="1379418"/>
              <a:chOff x="3827189" y="1846382"/>
              <a:chExt cx="2282269" cy="1360634"/>
            </a:xfrm>
          </p:grpSpPr>
          <p:grpSp>
            <p:nvGrpSpPr>
              <p:cNvPr id="238" name="Grupo 237">
                <a:extLst>
                  <a:ext uri="{FF2B5EF4-FFF2-40B4-BE49-F238E27FC236}">
                    <a16:creationId xmlns:a16="http://schemas.microsoft.com/office/drawing/2014/main" id="{348EA3DB-3CDC-4F26-B6DC-2C1205215694}"/>
                  </a:ext>
                </a:extLst>
              </p:cNvPr>
              <p:cNvGrpSpPr/>
              <p:nvPr/>
            </p:nvGrpSpPr>
            <p:grpSpPr>
              <a:xfrm>
                <a:off x="3827189" y="1846382"/>
                <a:ext cx="2154511" cy="666210"/>
                <a:chOff x="-3743" y="69822"/>
                <a:chExt cx="2550071" cy="666210"/>
              </a:xfrm>
            </p:grpSpPr>
            <p:sp>
              <p:nvSpPr>
                <p:cNvPr id="242" name="Rectángulo 241">
                  <a:extLst>
                    <a:ext uri="{FF2B5EF4-FFF2-40B4-BE49-F238E27FC236}">
                      <a16:creationId xmlns:a16="http://schemas.microsoft.com/office/drawing/2014/main" id="{D7D9B94B-7A29-4C28-8B22-7A6A2DC41F95}"/>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3" name="CuadroTexto 242">
                  <a:extLst>
                    <a:ext uri="{FF2B5EF4-FFF2-40B4-BE49-F238E27FC236}">
                      <a16:creationId xmlns:a16="http://schemas.microsoft.com/office/drawing/2014/main" id="{DD2A875A-9340-445A-97C2-DCE30CE65D07}"/>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Creación procedimiento horas extras y cesantías</a:t>
                  </a:r>
                  <a:endParaRPr lang="es-CO" sz="1400" kern="1200" dirty="0"/>
                </a:p>
              </p:txBody>
            </p:sp>
          </p:grpSp>
          <p:grpSp>
            <p:nvGrpSpPr>
              <p:cNvPr id="239" name="Grupo 238">
                <a:extLst>
                  <a:ext uri="{FF2B5EF4-FFF2-40B4-BE49-F238E27FC236}">
                    <a16:creationId xmlns:a16="http://schemas.microsoft.com/office/drawing/2014/main" id="{D337CFB0-1423-4346-9EAB-812E86448B8A}"/>
                  </a:ext>
                </a:extLst>
              </p:cNvPr>
              <p:cNvGrpSpPr/>
              <p:nvPr/>
            </p:nvGrpSpPr>
            <p:grpSpPr>
              <a:xfrm>
                <a:off x="3827189" y="2541093"/>
                <a:ext cx="2282269" cy="665923"/>
                <a:chOff x="-989798" y="-924160"/>
                <a:chExt cx="2718306" cy="665923"/>
              </a:xfrm>
            </p:grpSpPr>
            <p:sp>
              <p:nvSpPr>
                <p:cNvPr id="240" name="Rectángulo 239">
                  <a:extLst>
                    <a:ext uri="{FF2B5EF4-FFF2-40B4-BE49-F238E27FC236}">
                      <a16:creationId xmlns:a16="http://schemas.microsoft.com/office/drawing/2014/main" id="{101EA7A3-1E93-4F9D-BD81-F8C24F7B27EF}"/>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41" name="CuadroTexto 240">
                  <a:extLst>
                    <a:ext uri="{FF2B5EF4-FFF2-40B4-BE49-F238E27FC236}">
                      <a16:creationId xmlns:a16="http://schemas.microsoft.com/office/drawing/2014/main" id="{60791889-C1F6-453E-A68F-ED495E74BAD9}"/>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ctr" defTabSz="622300">
                    <a:lnSpc>
                      <a:spcPct val="90000"/>
                    </a:lnSpc>
                    <a:spcBef>
                      <a:spcPct val="0"/>
                    </a:spcBef>
                    <a:spcAft>
                      <a:spcPct val="15000"/>
                    </a:spcAft>
                    <a:buChar char="•"/>
                  </a:pPr>
                  <a:r>
                    <a:rPr lang="es-CO" sz="1200" kern="1200" dirty="0"/>
                    <a:t>2</a:t>
                  </a:r>
                </a:p>
              </p:txBody>
            </p:sp>
          </p:grpSp>
        </p:grpSp>
        <p:grpSp>
          <p:nvGrpSpPr>
            <p:cNvPr id="231" name="Grupo 230">
              <a:extLst>
                <a:ext uri="{FF2B5EF4-FFF2-40B4-BE49-F238E27FC236}">
                  <a16:creationId xmlns:a16="http://schemas.microsoft.com/office/drawing/2014/main" id="{1C449A0D-0E7B-4C1F-A50B-E1C05BD1A6AC}"/>
                </a:ext>
              </a:extLst>
            </p:cNvPr>
            <p:cNvGrpSpPr/>
            <p:nvPr/>
          </p:nvGrpSpPr>
          <p:grpSpPr>
            <a:xfrm>
              <a:off x="9248424" y="1837775"/>
              <a:ext cx="1873458" cy="1379418"/>
              <a:chOff x="3827189" y="1846382"/>
              <a:chExt cx="2282269" cy="1360634"/>
            </a:xfrm>
          </p:grpSpPr>
          <p:grpSp>
            <p:nvGrpSpPr>
              <p:cNvPr id="232" name="Grupo 231">
                <a:extLst>
                  <a:ext uri="{FF2B5EF4-FFF2-40B4-BE49-F238E27FC236}">
                    <a16:creationId xmlns:a16="http://schemas.microsoft.com/office/drawing/2014/main" id="{8AD3C489-6AF5-4B3B-A0D1-1E697E1690CD}"/>
                  </a:ext>
                </a:extLst>
              </p:cNvPr>
              <p:cNvGrpSpPr/>
              <p:nvPr/>
            </p:nvGrpSpPr>
            <p:grpSpPr>
              <a:xfrm>
                <a:off x="3827189" y="1846382"/>
                <a:ext cx="2154511" cy="666210"/>
                <a:chOff x="-3743" y="69822"/>
                <a:chExt cx="2550071" cy="666210"/>
              </a:xfrm>
            </p:grpSpPr>
            <p:sp>
              <p:nvSpPr>
                <p:cNvPr id="236" name="Rectángulo 235">
                  <a:extLst>
                    <a:ext uri="{FF2B5EF4-FFF2-40B4-BE49-F238E27FC236}">
                      <a16:creationId xmlns:a16="http://schemas.microsoft.com/office/drawing/2014/main" id="{C8570B4D-1CCA-4E73-B3A9-3114F9E1D6E1}"/>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37" name="CuadroTexto 236">
                  <a:extLst>
                    <a:ext uri="{FF2B5EF4-FFF2-40B4-BE49-F238E27FC236}">
                      <a16:creationId xmlns:a16="http://schemas.microsoft.com/office/drawing/2014/main" id="{E38ABC42-9B03-42D9-95A7-01B16438E915}"/>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Reclasificación riesgo ARL/ Centro Covid</a:t>
                  </a:r>
                  <a:endParaRPr lang="es-CO" sz="1400" kern="1200" dirty="0"/>
                </a:p>
              </p:txBody>
            </p:sp>
          </p:grpSp>
          <p:grpSp>
            <p:nvGrpSpPr>
              <p:cNvPr id="233" name="Grupo 232">
                <a:extLst>
                  <a:ext uri="{FF2B5EF4-FFF2-40B4-BE49-F238E27FC236}">
                    <a16:creationId xmlns:a16="http://schemas.microsoft.com/office/drawing/2014/main" id="{A8A1B35F-6109-46F0-99FD-DFA0A938394B}"/>
                  </a:ext>
                </a:extLst>
              </p:cNvPr>
              <p:cNvGrpSpPr/>
              <p:nvPr/>
            </p:nvGrpSpPr>
            <p:grpSpPr>
              <a:xfrm>
                <a:off x="3827189" y="2541093"/>
                <a:ext cx="2282269" cy="665923"/>
                <a:chOff x="-989798" y="-924160"/>
                <a:chExt cx="2718306" cy="665923"/>
              </a:xfrm>
            </p:grpSpPr>
            <p:sp>
              <p:nvSpPr>
                <p:cNvPr id="234" name="Rectángulo 233">
                  <a:extLst>
                    <a:ext uri="{FF2B5EF4-FFF2-40B4-BE49-F238E27FC236}">
                      <a16:creationId xmlns:a16="http://schemas.microsoft.com/office/drawing/2014/main" id="{E7132846-5083-475B-895B-687443C862A1}"/>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35" name="CuadroTexto 234">
                  <a:extLst>
                    <a:ext uri="{FF2B5EF4-FFF2-40B4-BE49-F238E27FC236}">
                      <a16:creationId xmlns:a16="http://schemas.microsoft.com/office/drawing/2014/main" id="{1679A867-4EA5-4533-8FDB-9B709F63D366}"/>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ctr" defTabSz="622300">
                    <a:lnSpc>
                      <a:spcPct val="90000"/>
                    </a:lnSpc>
                    <a:spcBef>
                      <a:spcPct val="0"/>
                    </a:spcBef>
                    <a:spcAft>
                      <a:spcPct val="15000"/>
                    </a:spcAft>
                    <a:buChar char="•"/>
                  </a:pPr>
                  <a:r>
                    <a:rPr lang="es-CO" sz="1200" kern="1200" dirty="0"/>
                    <a:t>1 </a:t>
                  </a:r>
                </a:p>
              </p:txBody>
            </p:sp>
          </p:grpSp>
        </p:grpSp>
      </p:grpSp>
      <p:grpSp>
        <p:nvGrpSpPr>
          <p:cNvPr id="257" name="Grupo 256">
            <a:extLst>
              <a:ext uri="{FF2B5EF4-FFF2-40B4-BE49-F238E27FC236}">
                <a16:creationId xmlns:a16="http://schemas.microsoft.com/office/drawing/2014/main" id="{01DCB153-3FC6-4FE5-AB05-A1FA79702E69}"/>
              </a:ext>
            </a:extLst>
          </p:cNvPr>
          <p:cNvGrpSpPr/>
          <p:nvPr/>
        </p:nvGrpSpPr>
        <p:grpSpPr>
          <a:xfrm>
            <a:off x="3932865" y="3519911"/>
            <a:ext cx="2113779" cy="709431"/>
            <a:chOff x="3827189" y="1846382"/>
            <a:chExt cx="2282269" cy="1360634"/>
          </a:xfrm>
        </p:grpSpPr>
        <p:grpSp>
          <p:nvGrpSpPr>
            <p:cNvPr id="279" name="Grupo 278">
              <a:extLst>
                <a:ext uri="{FF2B5EF4-FFF2-40B4-BE49-F238E27FC236}">
                  <a16:creationId xmlns:a16="http://schemas.microsoft.com/office/drawing/2014/main" id="{CE2D514B-F908-467F-877C-B211B7A01938}"/>
                </a:ext>
              </a:extLst>
            </p:cNvPr>
            <p:cNvGrpSpPr/>
            <p:nvPr/>
          </p:nvGrpSpPr>
          <p:grpSpPr>
            <a:xfrm>
              <a:off x="3827189" y="1846382"/>
              <a:ext cx="2154511" cy="666210"/>
              <a:chOff x="-3743" y="69822"/>
              <a:chExt cx="2550071" cy="666210"/>
            </a:xfrm>
          </p:grpSpPr>
          <p:sp>
            <p:nvSpPr>
              <p:cNvPr id="283" name="Rectángulo 282">
                <a:extLst>
                  <a:ext uri="{FF2B5EF4-FFF2-40B4-BE49-F238E27FC236}">
                    <a16:creationId xmlns:a16="http://schemas.microsoft.com/office/drawing/2014/main" id="{5CA14727-EA6B-4296-9614-F1EDC359B299}"/>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84" name="CuadroTexto 283">
                <a:extLst>
                  <a:ext uri="{FF2B5EF4-FFF2-40B4-BE49-F238E27FC236}">
                    <a16:creationId xmlns:a16="http://schemas.microsoft.com/office/drawing/2014/main" id="{B18BEBB3-AE7A-4F6B-8348-4F6C69664689}"/>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Capacitaciones  Virtuales</a:t>
                </a:r>
                <a:endParaRPr lang="es-CO" sz="1400" kern="1200" dirty="0"/>
              </a:p>
            </p:txBody>
          </p:sp>
        </p:grpSp>
        <p:grpSp>
          <p:nvGrpSpPr>
            <p:cNvPr id="280" name="Grupo 279">
              <a:extLst>
                <a:ext uri="{FF2B5EF4-FFF2-40B4-BE49-F238E27FC236}">
                  <a16:creationId xmlns:a16="http://schemas.microsoft.com/office/drawing/2014/main" id="{AC774A11-7722-4662-99BB-B4832C608669}"/>
                </a:ext>
              </a:extLst>
            </p:cNvPr>
            <p:cNvGrpSpPr/>
            <p:nvPr/>
          </p:nvGrpSpPr>
          <p:grpSpPr>
            <a:xfrm>
              <a:off x="3827189" y="2541093"/>
              <a:ext cx="2282269" cy="665923"/>
              <a:chOff x="-989798" y="-924160"/>
              <a:chExt cx="2718306" cy="665923"/>
            </a:xfrm>
          </p:grpSpPr>
          <p:sp>
            <p:nvSpPr>
              <p:cNvPr id="281" name="Rectángulo 280">
                <a:extLst>
                  <a:ext uri="{FF2B5EF4-FFF2-40B4-BE49-F238E27FC236}">
                    <a16:creationId xmlns:a16="http://schemas.microsoft.com/office/drawing/2014/main" id="{84A17709-79C1-4777-9AE4-6B3E3A57A47C}"/>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82" name="CuadroTexto 281">
                <a:extLst>
                  <a:ext uri="{FF2B5EF4-FFF2-40B4-BE49-F238E27FC236}">
                    <a16:creationId xmlns:a16="http://schemas.microsoft.com/office/drawing/2014/main" id="{C97F1B44-027B-446E-BFA8-0372020B61BC}"/>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ctr" defTabSz="622300">
                  <a:lnSpc>
                    <a:spcPct val="90000"/>
                  </a:lnSpc>
                  <a:spcBef>
                    <a:spcPct val="0"/>
                  </a:spcBef>
                  <a:spcAft>
                    <a:spcPct val="15000"/>
                  </a:spcAft>
                  <a:buChar char="•"/>
                </a:pPr>
                <a:r>
                  <a:rPr lang="es-CO" sz="1200" kern="1200" dirty="0"/>
                  <a:t>97</a:t>
                </a:r>
              </a:p>
            </p:txBody>
          </p:sp>
        </p:grpSp>
      </p:grpSp>
      <p:grpSp>
        <p:nvGrpSpPr>
          <p:cNvPr id="285" name="Grupo 284">
            <a:extLst>
              <a:ext uri="{FF2B5EF4-FFF2-40B4-BE49-F238E27FC236}">
                <a16:creationId xmlns:a16="http://schemas.microsoft.com/office/drawing/2014/main" id="{CBF04A3F-C2B2-448C-8A99-99403C81C131}"/>
              </a:ext>
            </a:extLst>
          </p:cNvPr>
          <p:cNvGrpSpPr/>
          <p:nvPr/>
        </p:nvGrpSpPr>
        <p:grpSpPr>
          <a:xfrm>
            <a:off x="3932865" y="4414857"/>
            <a:ext cx="8197175" cy="713105"/>
            <a:chOff x="3856666" y="1832080"/>
            <a:chExt cx="7265216" cy="1386562"/>
          </a:xfrm>
        </p:grpSpPr>
        <p:grpSp>
          <p:nvGrpSpPr>
            <p:cNvPr id="286" name="Grupo 285">
              <a:extLst>
                <a:ext uri="{FF2B5EF4-FFF2-40B4-BE49-F238E27FC236}">
                  <a16:creationId xmlns:a16="http://schemas.microsoft.com/office/drawing/2014/main" id="{60B7CC72-C7D7-4113-857C-FFA9A58025EE}"/>
                </a:ext>
              </a:extLst>
            </p:cNvPr>
            <p:cNvGrpSpPr/>
            <p:nvPr/>
          </p:nvGrpSpPr>
          <p:grpSpPr>
            <a:xfrm>
              <a:off x="3856666" y="1839224"/>
              <a:ext cx="1873462" cy="1379418"/>
              <a:chOff x="3827185" y="1846382"/>
              <a:chExt cx="2282273" cy="1360634"/>
            </a:xfrm>
          </p:grpSpPr>
          <p:grpSp>
            <p:nvGrpSpPr>
              <p:cNvPr id="308" name="Grupo 307">
                <a:extLst>
                  <a:ext uri="{FF2B5EF4-FFF2-40B4-BE49-F238E27FC236}">
                    <a16:creationId xmlns:a16="http://schemas.microsoft.com/office/drawing/2014/main" id="{2591638C-92DA-4A0D-BAB4-21DA47432A20}"/>
                  </a:ext>
                </a:extLst>
              </p:cNvPr>
              <p:cNvGrpSpPr/>
              <p:nvPr/>
            </p:nvGrpSpPr>
            <p:grpSpPr>
              <a:xfrm>
                <a:off x="3827185" y="1846382"/>
                <a:ext cx="2154515" cy="666210"/>
                <a:chOff x="-3747" y="69822"/>
                <a:chExt cx="2550075" cy="666210"/>
              </a:xfrm>
            </p:grpSpPr>
            <p:sp>
              <p:nvSpPr>
                <p:cNvPr id="312" name="Rectángulo 311">
                  <a:extLst>
                    <a:ext uri="{FF2B5EF4-FFF2-40B4-BE49-F238E27FC236}">
                      <a16:creationId xmlns:a16="http://schemas.microsoft.com/office/drawing/2014/main" id="{C3ED51EF-5D40-4930-A698-60EBB652BA46}"/>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13" name="CuadroTexto 312">
                  <a:extLst>
                    <a:ext uri="{FF2B5EF4-FFF2-40B4-BE49-F238E27FC236}">
                      <a16:creationId xmlns:a16="http://schemas.microsoft.com/office/drawing/2014/main" id="{EE661AA8-6D66-4A0B-99AD-56285AB33CE0}"/>
                    </a:ext>
                  </a:extLst>
                </p:cNvPr>
                <p:cNvSpPr txBox="1"/>
                <p:nvPr/>
              </p:nvSpPr>
              <p:spPr>
                <a:xfrm>
                  <a:off x="-3747" y="85957"/>
                  <a:ext cx="2543719"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Desarrollo actividades del plan y covid-19</a:t>
                  </a:r>
                  <a:endParaRPr lang="es-CO" sz="1400" kern="1200" dirty="0"/>
                </a:p>
              </p:txBody>
            </p:sp>
          </p:grpSp>
          <p:grpSp>
            <p:nvGrpSpPr>
              <p:cNvPr id="309" name="Grupo 308">
                <a:extLst>
                  <a:ext uri="{FF2B5EF4-FFF2-40B4-BE49-F238E27FC236}">
                    <a16:creationId xmlns:a16="http://schemas.microsoft.com/office/drawing/2014/main" id="{87D96F1A-969B-48A3-B341-F9BC4667EAA0}"/>
                  </a:ext>
                </a:extLst>
              </p:cNvPr>
              <p:cNvGrpSpPr/>
              <p:nvPr/>
            </p:nvGrpSpPr>
            <p:grpSpPr>
              <a:xfrm>
                <a:off x="3827189" y="2541093"/>
                <a:ext cx="2282269" cy="665923"/>
                <a:chOff x="-989798" y="-924160"/>
                <a:chExt cx="2718306" cy="665923"/>
              </a:xfrm>
            </p:grpSpPr>
            <p:sp>
              <p:nvSpPr>
                <p:cNvPr id="310" name="Rectángulo 309">
                  <a:extLst>
                    <a:ext uri="{FF2B5EF4-FFF2-40B4-BE49-F238E27FC236}">
                      <a16:creationId xmlns:a16="http://schemas.microsoft.com/office/drawing/2014/main" id="{BBD9F895-4C83-4AE1-82D5-CE92AE8F441F}"/>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11" name="CuadroTexto 310">
                  <a:extLst>
                    <a:ext uri="{FF2B5EF4-FFF2-40B4-BE49-F238E27FC236}">
                      <a16:creationId xmlns:a16="http://schemas.microsoft.com/office/drawing/2014/main" id="{27ABA99E-9A2C-43BC-93FF-18BBD99B4238}"/>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ctr" defTabSz="622300">
                    <a:lnSpc>
                      <a:spcPct val="90000"/>
                    </a:lnSpc>
                    <a:spcBef>
                      <a:spcPct val="0"/>
                    </a:spcBef>
                    <a:spcAft>
                      <a:spcPct val="15000"/>
                    </a:spcAft>
                    <a:buChar char="•"/>
                  </a:pPr>
                  <a:r>
                    <a:rPr lang="es-CO" sz="1200" kern="1200" dirty="0"/>
                    <a:t>14</a:t>
                  </a:r>
                </a:p>
              </p:txBody>
            </p:sp>
          </p:grpSp>
        </p:grpSp>
        <p:grpSp>
          <p:nvGrpSpPr>
            <p:cNvPr id="287" name="Grupo 286">
              <a:extLst>
                <a:ext uri="{FF2B5EF4-FFF2-40B4-BE49-F238E27FC236}">
                  <a16:creationId xmlns:a16="http://schemas.microsoft.com/office/drawing/2014/main" id="{0BFA21DC-1353-49E6-B561-0E4E8A37DDD4}"/>
                </a:ext>
              </a:extLst>
            </p:cNvPr>
            <p:cNvGrpSpPr/>
            <p:nvPr/>
          </p:nvGrpSpPr>
          <p:grpSpPr>
            <a:xfrm>
              <a:off x="5655387" y="1832080"/>
              <a:ext cx="1873458" cy="1379418"/>
              <a:chOff x="3827189" y="1846382"/>
              <a:chExt cx="2282269" cy="1360634"/>
            </a:xfrm>
          </p:grpSpPr>
          <p:grpSp>
            <p:nvGrpSpPr>
              <p:cNvPr id="302" name="Grupo 301">
                <a:extLst>
                  <a:ext uri="{FF2B5EF4-FFF2-40B4-BE49-F238E27FC236}">
                    <a16:creationId xmlns:a16="http://schemas.microsoft.com/office/drawing/2014/main" id="{7BC6CAA6-57EC-467A-B152-6E014E6ADFB9}"/>
                  </a:ext>
                </a:extLst>
              </p:cNvPr>
              <p:cNvGrpSpPr/>
              <p:nvPr/>
            </p:nvGrpSpPr>
            <p:grpSpPr>
              <a:xfrm>
                <a:off x="3827189" y="1846382"/>
                <a:ext cx="2154511" cy="666210"/>
                <a:chOff x="-3743" y="69822"/>
                <a:chExt cx="2550071" cy="666210"/>
              </a:xfrm>
            </p:grpSpPr>
            <p:sp>
              <p:nvSpPr>
                <p:cNvPr id="306" name="Rectángulo 305">
                  <a:extLst>
                    <a:ext uri="{FF2B5EF4-FFF2-40B4-BE49-F238E27FC236}">
                      <a16:creationId xmlns:a16="http://schemas.microsoft.com/office/drawing/2014/main" id="{C42561C8-6035-4135-8F56-EBB5266577CD}"/>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07" name="CuadroTexto 306">
                  <a:extLst>
                    <a:ext uri="{FF2B5EF4-FFF2-40B4-BE49-F238E27FC236}">
                      <a16:creationId xmlns:a16="http://schemas.microsoft.com/office/drawing/2014/main" id="{3364E4A9-16CB-4135-87AB-4B7D93A3000E}"/>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Seguimiento condiciones de salud</a:t>
                  </a:r>
                  <a:endParaRPr lang="es-CO" sz="1400" kern="1200" dirty="0"/>
                </a:p>
              </p:txBody>
            </p:sp>
          </p:grpSp>
          <p:grpSp>
            <p:nvGrpSpPr>
              <p:cNvPr id="303" name="Grupo 302">
                <a:extLst>
                  <a:ext uri="{FF2B5EF4-FFF2-40B4-BE49-F238E27FC236}">
                    <a16:creationId xmlns:a16="http://schemas.microsoft.com/office/drawing/2014/main" id="{12B66F6F-6ABE-4788-9A59-ACD69C1AC97E}"/>
                  </a:ext>
                </a:extLst>
              </p:cNvPr>
              <p:cNvGrpSpPr/>
              <p:nvPr/>
            </p:nvGrpSpPr>
            <p:grpSpPr>
              <a:xfrm>
                <a:off x="3827189" y="2541093"/>
                <a:ext cx="2282269" cy="665923"/>
                <a:chOff x="-989798" y="-924160"/>
                <a:chExt cx="2718306" cy="665923"/>
              </a:xfrm>
            </p:grpSpPr>
            <p:sp>
              <p:nvSpPr>
                <p:cNvPr id="304" name="Rectángulo 303">
                  <a:extLst>
                    <a:ext uri="{FF2B5EF4-FFF2-40B4-BE49-F238E27FC236}">
                      <a16:creationId xmlns:a16="http://schemas.microsoft.com/office/drawing/2014/main" id="{209BDD45-ACDC-456B-B607-172549A1506E}"/>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05" name="CuadroTexto 304">
                  <a:extLst>
                    <a:ext uri="{FF2B5EF4-FFF2-40B4-BE49-F238E27FC236}">
                      <a16:creationId xmlns:a16="http://schemas.microsoft.com/office/drawing/2014/main" id="{DF6E3E82-327F-4357-96F5-E9812ED60CD8}"/>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ctr" defTabSz="622300">
                    <a:lnSpc>
                      <a:spcPct val="90000"/>
                    </a:lnSpc>
                    <a:spcBef>
                      <a:spcPct val="0"/>
                    </a:spcBef>
                    <a:spcAft>
                      <a:spcPct val="15000"/>
                    </a:spcAft>
                    <a:buChar char="•"/>
                  </a:pPr>
                  <a:r>
                    <a:rPr lang="es-CO" sz="1200" kern="1200" dirty="0"/>
                    <a:t>32</a:t>
                  </a:r>
                </a:p>
              </p:txBody>
            </p:sp>
          </p:grpSp>
        </p:grpSp>
        <p:grpSp>
          <p:nvGrpSpPr>
            <p:cNvPr id="288" name="Grupo 287">
              <a:extLst>
                <a:ext uri="{FF2B5EF4-FFF2-40B4-BE49-F238E27FC236}">
                  <a16:creationId xmlns:a16="http://schemas.microsoft.com/office/drawing/2014/main" id="{0E4DF94C-C150-4250-A116-8007FE8C87CA}"/>
                </a:ext>
              </a:extLst>
            </p:cNvPr>
            <p:cNvGrpSpPr/>
            <p:nvPr/>
          </p:nvGrpSpPr>
          <p:grpSpPr>
            <a:xfrm>
              <a:off x="7449703" y="1835411"/>
              <a:ext cx="1873458" cy="1379418"/>
              <a:chOff x="3827189" y="1846382"/>
              <a:chExt cx="2282269" cy="1360634"/>
            </a:xfrm>
          </p:grpSpPr>
          <p:grpSp>
            <p:nvGrpSpPr>
              <p:cNvPr id="296" name="Grupo 295">
                <a:extLst>
                  <a:ext uri="{FF2B5EF4-FFF2-40B4-BE49-F238E27FC236}">
                    <a16:creationId xmlns:a16="http://schemas.microsoft.com/office/drawing/2014/main" id="{7E17F8B9-8492-4F76-9BAA-D1A2FAC82984}"/>
                  </a:ext>
                </a:extLst>
              </p:cNvPr>
              <p:cNvGrpSpPr/>
              <p:nvPr/>
            </p:nvGrpSpPr>
            <p:grpSpPr>
              <a:xfrm>
                <a:off x="3827189" y="1846382"/>
                <a:ext cx="2154511" cy="666210"/>
                <a:chOff x="-3743" y="69822"/>
                <a:chExt cx="2550071" cy="666210"/>
              </a:xfrm>
            </p:grpSpPr>
            <p:sp>
              <p:nvSpPr>
                <p:cNvPr id="300" name="Rectángulo 299">
                  <a:extLst>
                    <a:ext uri="{FF2B5EF4-FFF2-40B4-BE49-F238E27FC236}">
                      <a16:creationId xmlns:a16="http://schemas.microsoft.com/office/drawing/2014/main" id="{62ECE6B2-287A-4E01-B111-C473C73EB68F}"/>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01" name="CuadroTexto 300">
                  <a:extLst>
                    <a:ext uri="{FF2B5EF4-FFF2-40B4-BE49-F238E27FC236}">
                      <a16:creationId xmlns:a16="http://schemas.microsoft.com/office/drawing/2014/main" id="{DD268380-7A42-433D-9939-A066CF8CE551}"/>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Actividades prevención y promoción</a:t>
                  </a:r>
                  <a:endParaRPr lang="es-CO" sz="1400" kern="1200" dirty="0"/>
                </a:p>
              </p:txBody>
            </p:sp>
          </p:grpSp>
          <p:grpSp>
            <p:nvGrpSpPr>
              <p:cNvPr id="297" name="Grupo 296">
                <a:extLst>
                  <a:ext uri="{FF2B5EF4-FFF2-40B4-BE49-F238E27FC236}">
                    <a16:creationId xmlns:a16="http://schemas.microsoft.com/office/drawing/2014/main" id="{CA9AD111-25A6-4D9C-934D-B32C8CDAA91E}"/>
                  </a:ext>
                </a:extLst>
              </p:cNvPr>
              <p:cNvGrpSpPr/>
              <p:nvPr/>
            </p:nvGrpSpPr>
            <p:grpSpPr>
              <a:xfrm>
                <a:off x="3827189" y="2541093"/>
                <a:ext cx="2282269" cy="665923"/>
                <a:chOff x="-989798" y="-924160"/>
                <a:chExt cx="2718306" cy="665923"/>
              </a:xfrm>
            </p:grpSpPr>
            <p:sp>
              <p:nvSpPr>
                <p:cNvPr id="298" name="Rectángulo 297">
                  <a:extLst>
                    <a:ext uri="{FF2B5EF4-FFF2-40B4-BE49-F238E27FC236}">
                      <a16:creationId xmlns:a16="http://schemas.microsoft.com/office/drawing/2014/main" id="{7514C96B-D071-40C8-BBDC-124415E0FB93}"/>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99" name="CuadroTexto 298">
                  <a:extLst>
                    <a:ext uri="{FF2B5EF4-FFF2-40B4-BE49-F238E27FC236}">
                      <a16:creationId xmlns:a16="http://schemas.microsoft.com/office/drawing/2014/main" id="{D7215566-E5DA-4CCC-88EE-0D6B2369766E}"/>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ctr" defTabSz="622300">
                    <a:lnSpc>
                      <a:spcPct val="90000"/>
                    </a:lnSpc>
                    <a:spcBef>
                      <a:spcPct val="0"/>
                    </a:spcBef>
                    <a:spcAft>
                      <a:spcPct val="15000"/>
                    </a:spcAft>
                    <a:buChar char="•"/>
                  </a:pPr>
                  <a:r>
                    <a:rPr lang="es-CO" sz="1200" kern="1200" dirty="0"/>
                    <a:t>13</a:t>
                  </a:r>
                </a:p>
              </p:txBody>
            </p:sp>
          </p:grpSp>
        </p:grpSp>
        <p:grpSp>
          <p:nvGrpSpPr>
            <p:cNvPr id="289" name="Grupo 288">
              <a:extLst>
                <a:ext uri="{FF2B5EF4-FFF2-40B4-BE49-F238E27FC236}">
                  <a16:creationId xmlns:a16="http://schemas.microsoft.com/office/drawing/2014/main" id="{9E71EADA-B604-4649-9106-922462DA921D}"/>
                </a:ext>
              </a:extLst>
            </p:cNvPr>
            <p:cNvGrpSpPr/>
            <p:nvPr/>
          </p:nvGrpSpPr>
          <p:grpSpPr>
            <a:xfrm>
              <a:off x="9248424" y="1837775"/>
              <a:ext cx="1873458" cy="1379418"/>
              <a:chOff x="3827189" y="1846382"/>
              <a:chExt cx="2282269" cy="1360634"/>
            </a:xfrm>
          </p:grpSpPr>
          <p:grpSp>
            <p:nvGrpSpPr>
              <p:cNvPr id="290" name="Grupo 289">
                <a:extLst>
                  <a:ext uri="{FF2B5EF4-FFF2-40B4-BE49-F238E27FC236}">
                    <a16:creationId xmlns:a16="http://schemas.microsoft.com/office/drawing/2014/main" id="{8399627B-5D32-4DB9-A480-C034BCA34109}"/>
                  </a:ext>
                </a:extLst>
              </p:cNvPr>
              <p:cNvGrpSpPr/>
              <p:nvPr/>
            </p:nvGrpSpPr>
            <p:grpSpPr>
              <a:xfrm>
                <a:off x="3827189" y="1846382"/>
                <a:ext cx="2154511" cy="666210"/>
                <a:chOff x="-3743" y="69822"/>
                <a:chExt cx="2550071" cy="666210"/>
              </a:xfrm>
            </p:grpSpPr>
            <p:sp>
              <p:nvSpPr>
                <p:cNvPr id="294" name="Rectángulo 293">
                  <a:extLst>
                    <a:ext uri="{FF2B5EF4-FFF2-40B4-BE49-F238E27FC236}">
                      <a16:creationId xmlns:a16="http://schemas.microsoft.com/office/drawing/2014/main" id="{996082D0-6A30-4918-A4ED-2DC9BA268277}"/>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95" name="CuadroTexto 294">
                  <a:extLst>
                    <a:ext uri="{FF2B5EF4-FFF2-40B4-BE49-F238E27FC236}">
                      <a16:creationId xmlns:a16="http://schemas.microsoft.com/office/drawing/2014/main" id="{DCEFF0F9-0450-49D5-958E-46FF57DAA9FD}"/>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CO" sz="1400" kern="1200" dirty="0"/>
                    <a:t>Elaboración protocolos/ teletrabajo</a:t>
                  </a:r>
                </a:p>
              </p:txBody>
            </p:sp>
          </p:grpSp>
          <p:grpSp>
            <p:nvGrpSpPr>
              <p:cNvPr id="291" name="Grupo 290">
                <a:extLst>
                  <a:ext uri="{FF2B5EF4-FFF2-40B4-BE49-F238E27FC236}">
                    <a16:creationId xmlns:a16="http://schemas.microsoft.com/office/drawing/2014/main" id="{A967F796-C5E8-4F36-AA8C-79A1C63E5014}"/>
                  </a:ext>
                </a:extLst>
              </p:cNvPr>
              <p:cNvGrpSpPr/>
              <p:nvPr/>
            </p:nvGrpSpPr>
            <p:grpSpPr>
              <a:xfrm>
                <a:off x="3827189" y="2541093"/>
                <a:ext cx="2282269" cy="665923"/>
                <a:chOff x="-989798" y="-924160"/>
                <a:chExt cx="2718306" cy="665923"/>
              </a:xfrm>
            </p:grpSpPr>
            <p:sp>
              <p:nvSpPr>
                <p:cNvPr id="292" name="Rectángulo 291">
                  <a:extLst>
                    <a:ext uri="{FF2B5EF4-FFF2-40B4-BE49-F238E27FC236}">
                      <a16:creationId xmlns:a16="http://schemas.microsoft.com/office/drawing/2014/main" id="{CA482FB7-998E-4C08-854D-2A7F28BBC646}"/>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93" name="CuadroTexto 292">
                  <a:extLst>
                    <a:ext uri="{FF2B5EF4-FFF2-40B4-BE49-F238E27FC236}">
                      <a16:creationId xmlns:a16="http://schemas.microsoft.com/office/drawing/2014/main" id="{26194A45-6DE5-49DD-8769-CAF73DCB3BE7}"/>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ctr" defTabSz="622300">
                    <a:lnSpc>
                      <a:spcPct val="90000"/>
                    </a:lnSpc>
                    <a:spcBef>
                      <a:spcPct val="0"/>
                    </a:spcBef>
                    <a:spcAft>
                      <a:spcPct val="15000"/>
                    </a:spcAft>
                    <a:buChar char="•"/>
                  </a:pPr>
                  <a:r>
                    <a:rPr lang="es-CO" sz="1200" kern="1200" dirty="0"/>
                    <a:t>4</a:t>
                  </a:r>
                </a:p>
              </p:txBody>
            </p:sp>
          </p:grpSp>
        </p:grpSp>
      </p:grpSp>
      <p:grpSp>
        <p:nvGrpSpPr>
          <p:cNvPr id="314" name="Grupo 313">
            <a:extLst>
              <a:ext uri="{FF2B5EF4-FFF2-40B4-BE49-F238E27FC236}">
                <a16:creationId xmlns:a16="http://schemas.microsoft.com/office/drawing/2014/main" id="{9287CF43-1114-4E3C-800D-0AD30CF22D67}"/>
              </a:ext>
            </a:extLst>
          </p:cNvPr>
          <p:cNvGrpSpPr/>
          <p:nvPr/>
        </p:nvGrpSpPr>
        <p:grpSpPr>
          <a:xfrm>
            <a:off x="3932865" y="5359626"/>
            <a:ext cx="4143234" cy="713105"/>
            <a:chOff x="3856666" y="1832080"/>
            <a:chExt cx="3672179" cy="1386562"/>
          </a:xfrm>
        </p:grpSpPr>
        <p:grpSp>
          <p:nvGrpSpPr>
            <p:cNvPr id="315" name="Grupo 314">
              <a:extLst>
                <a:ext uri="{FF2B5EF4-FFF2-40B4-BE49-F238E27FC236}">
                  <a16:creationId xmlns:a16="http://schemas.microsoft.com/office/drawing/2014/main" id="{E39ED6A7-2221-4CDC-86E1-6FF526ACD792}"/>
                </a:ext>
              </a:extLst>
            </p:cNvPr>
            <p:cNvGrpSpPr/>
            <p:nvPr/>
          </p:nvGrpSpPr>
          <p:grpSpPr>
            <a:xfrm>
              <a:off x="3856666" y="1839224"/>
              <a:ext cx="1873458" cy="1379418"/>
              <a:chOff x="3827189" y="1846382"/>
              <a:chExt cx="2282269" cy="1360634"/>
            </a:xfrm>
          </p:grpSpPr>
          <p:grpSp>
            <p:nvGrpSpPr>
              <p:cNvPr id="337" name="Grupo 336">
                <a:extLst>
                  <a:ext uri="{FF2B5EF4-FFF2-40B4-BE49-F238E27FC236}">
                    <a16:creationId xmlns:a16="http://schemas.microsoft.com/office/drawing/2014/main" id="{50A3E215-34CF-43E5-B4D0-6795A10D2C11}"/>
                  </a:ext>
                </a:extLst>
              </p:cNvPr>
              <p:cNvGrpSpPr/>
              <p:nvPr/>
            </p:nvGrpSpPr>
            <p:grpSpPr>
              <a:xfrm>
                <a:off x="3827189" y="1846382"/>
                <a:ext cx="2154511" cy="666210"/>
                <a:chOff x="-3743" y="69822"/>
                <a:chExt cx="2550071" cy="666210"/>
              </a:xfrm>
            </p:grpSpPr>
            <p:sp>
              <p:nvSpPr>
                <p:cNvPr id="341" name="Rectángulo 340">
                  <a:extLst>
                    <a:ext uri="{FF2B5EF4-FFF2-40B4-BE49-F238E27FC236}">
                      <a16:creationId xmlns:a16="http://schemas.microsoft.com/office/drawing/2014/main" id="{365B7D39-982D-4FC3-BBD4-9B73388E407A}"/>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42" name="CuadroTexto 341">
                  <a:extLst>
                    <a:ext uri="{FF2B5EF4-FFF2-40B4-BE49-F238E27FC236}">
                      <a16:creationId xmlns:a16="http://schemas.microsoft.com/office/drawing/2014/main" id="{945AF50D-DBE9-4063-BBBA-978C1ED3D40D}"/>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Auxilios económicos educación formal</a:t>
                  </a:r>
                  <a:endParaRPr lang="es-CO" sz="1400" kern="1200" dirty="0"/>
                </a:p>
              </p:txBody>
            </p:sp>
          </p:grpSp>
          <p:grpSp>
            <p:nvGrpSpPr>
              <p:cNvPr id="338" name="Grupo 337">
                <a:extLst>
                  <a:ext uri="{FF2B5EF4-FFF2-40B4-BE49-F238E27FC236}">
                    <a16:creationId xmlns:a16="http://schemas.microsoft.com/office/drawing/2014/main" id="{0119A339-FBC9-47AA-B25E-DCF6F3F79B17}"/>
                  </a:ext>
                </a:extLst>
              </p:cNvPr>
              <p:cNvGrpSpPr/>
              <p:nvPr/>
            </p:nvGrpSpPr>
            <p:grpSpPr>
              <a:xfrm>
                <a:off x="3827189" y="2541093"/>
                <a:ext cx="2282269" cy="665923"/>
                <a:chOff x="-989798" y="-924160"/>
                <a:chExt cx="2718306" cy="665923"/>
              </a:xfrm>
            </p:grpSpPr>
            <p:sp>
              <p:nvSpPr>
                <p:cNvPr id="339" name="Rectángulo 338">
                  <a:extLst>
                    <a:ext uri="{FF2B5EF4-FFF2-40B4-BE49-F238E27FC236}">
                      <a16:creationId xmlns:a16="http://schemas.microsoft.com/office/drawing/2014/main" id="{6BC2CFE9-6CF7-4F29-B554-59C27FABB392}"/>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40" name="CuadroTexto 339">
                  <a:extLst>
                    <a:ext uri="{FF2B5EF4-FFF2-40B4-BE49-F238E27FC236}">
                      <a16:creationId xmlns:a16="http://schemas.microsoft.com/office/drawing/2014/main" id="{27DB9F88-C566-411F-B27A-0945CD7A536D}"/>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ctr" defTabSz="622300">
                    <a:lnSpc>
                      <a:spcPct val="90000"/>
                    </a:lnSpc>
                    <a:spcBef>
                      <a:spcPct val="0"/>
                    </a:spcBef>
                    <a:spcAft>
                      <a:spcPct val="15000"/>
                    </a:spcAft>
                    <a:buChar char="•"/>
                  </a:pPr>
                  <a:r>
                    <a:rPr lang="es-CO" sz="1200" kern="1200" dirty="0"/>
                    <a:t>9</a:t>
                  </a:r>
                </a:p>
              </p:txBody>
            </p:sp>
          </p:grpSp>
        </p:grpSp>
        <p:grpSp>
          <p:nvGrpSpPr>
            <p:cNvPr id="316" name="Grupo 315">
              <a:extLst>
                <a:ext uri="{FF2B5EF4-FFF2-40B4-BE49-F238E27FC236}">
                  <a16:creationId xmlns:a16="http://schemas.microsoft.com/office/drawing/2014/main" id="{8DB6E595-5CE6-411B-88EA-5FEF1F08F4DE}"/>
                </a:ext>
              </a:extLst>
            </p:cNvPr>
            <p:cNvGrpSpPr/>
            <p:nvPr/>
          </p:nvGrpSpPr>
          <p:grpSpPr>
            <a:xfrm>
              <a:off x="5655387" y="1832080"/>
              <a:ext cx="1873458" cy="1379418"/>
              <a:chOff x="3827189" y="1846382"/>
              <a:chExt cx="2282269" cy="1360634"/>
            </a:xfrm>
          </p:grpSpPr>
          <p:grpSp>
            <p:nvGrpSpPr>
              <p:cNvPr id="331" name="Grupo 330">
                <a:extLst>
                  <a:ext uri="{FF2B5EF4-FFF2-40B4-BE49-F238E27FC236}">
                    <a16:creationId xmlns:a16="http://schemas.microsoft.com/office/drawing/2014/main" id="{6E376290-B93E-428C-966D-D03FE97E03BC}"/>
                  </a:ext>
                </a:extLst>
              </p:cNvPr>
              <p:cNvGrpSpPr/>
              <p:nvPr/>
            </p:nvGrpSpPr>
            <p:grpSpPr>
              <a:xfrm>
                <a:off x="3827189" y="1846382"/>
                <a:ext cx="2154511" cy="666210"/>
                <a:chOff x="-3743" y="69822"/>
                <a:chExt cx="2550071" cy="666210"/>
              </a:xfrm>
            </p:grpSpPr>
            <p:sp>
              <p:nvSpPr>
                <p:cNvPr id="335" name="Rectángulo 334">
                  <a:extLst>
                    <a:ext uri="{FF2B5EF4-FFF2-40B4-BE49-F238E27FC236}">
                      <a16:creationId xmlns:a16="http://schemas.microsoft.com/office/drawing/2014/main" id="{4489CE59-C91C-4C9E-82AA-6670ED165FB5}"/>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36" name="CuadroTexto 335">
                  <a:extLst>
                    <a:ext uri="{FF2B5EF4-FFF2-40B4-BE49-F238E27FC236}">
                      <a16:creationId xmlns:a16="http://schemas.microsoft.com/office/drawing/2014/main" id="{226997C6-441C-40CA-818F-CF482FA7AC1B}"/>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Auxilios económicos RAA</a:t>
                  </a:r>
                  <a:endParaRPr lang="es-CO" sz="1400" kern="1200" dirty="0"/>
                </a:p>
              </p:txBody>
            </p:sp>
          </p:grpSp>
          <p:grpSp>
            <p:nvGrpSpPr>
              <p:cNvPr id="332" name="Grupo 331">
                <a:extLst>
                  <a:ext uri="{FF2B5EF4-FFF2-40B4-BE49-F238E27FC236}">
                    <a16:creationId xmlns:a16="http://schemas.microsoft.com/office/drawing/2014/main" id="{73AD822E-F275-432D-BD49-3111043D814E}"/>
                  </a:ext>
                </a:extLst>
              </p:cNvPr>
              <p:cNvGrpSpPr/>
              <p:nvPr/>
            </p:nvGrpSpPr>
            <p:grpSpPr>
              <a:xfrm>
                <a:off x="3827189" y="2541093"/>
                <a:ext cx="2282269" cy="665923"/>
                <a:chOff x="-989798" y="-924160"/>
                <a:chExt cx="2718306" cy="665923"/>
              </a:xfrm>
            </p:grpSpPr>
            <p:sp>
              <p:nvSpPr>
                <p:cNvPr id="333" name="Rectángulo 332">
                  <a:extLst>
                    <a:ext uri="{FF2B5EF4-FFF2-40B4-BE49-F238E27FC236}">
                      <a16:creationId xmlns:a16="http://schemas.microsoft.com/office/drawing/2014/main" id="{AC00EEBE-524F-427E-8BFD-10315CD5FA6F}"/>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34" name="CuadroTexto 333">
                  <a:extLst>
                    <a:ext uri="{FF2B5EF4-FFF2-40B4-BE49-F238E27FC236}">
                      <a16:creationId xmlns:a16="http://schemas.microsoft.com/office/drawing/2014/main" id="{06F21C89-445F-45F7-8EFA-792F2263BACD}"/>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ctr" defTabSz="622300">
                    <a:lnSpc>
                      <a:spcPct val="90000"/>
                    </a:lnSpc>
                    <a:spcBef>
                      <a:spcPct val="0"/>
                    </a:spcBef>
                    <a:spcAft>
                      <a:spcPct val="15000"/>
                    </a:spcAft>
                    <a:buChar char="•"/>
                  </a:pPr>
                  <a:r>
                    <a:rPr lang="es-CO" sz="1200" kern="1200" dirty="0"/>
                    <a:t>3</a:t>
                  </a:r>
                </a:p>
              </p:txBody>
            </p:sp>
          </p:grpSp>
        </p:grpSp>
      </p:grpSp>
      <p:sp>
        <p:nvSpPr>
          <p:cNvPr id="343" name="Rectángulo 342">
            <a:extLst>
              <a:ext uri="{FF2B5EF4-FFF2-40B4-BE49-F238E27FC236}">
                <a16:creationId xmlns:a16="http://schemas.microsoft.com/office/drawing/2014/main" id="{F61641CB-6CE7-4925-B239-FABD23449109}"/>
              </a:ext>
            </a:extLst>
          </p:cNvPr>
          <p:cNvSpPr/>
          <p:nvPr/>
        </p:nvSpPr>
        <p:spPr>
          <a:xfrm>
            <a:off x="3898862" y="2321921"/>
            <a:ext cx="7833189" cy="312650"/>
          </a:xfrm>
          <a:prstGeom prst="rect">
            <a:avLst/>
          </a:prstGeom>
        </p:spPr>
        <p:txBody>
          <a:bodyPr wrap="square">
            <a:spAutoFit/>
          </a:bodyPr>
          <a:lstStyle/>
          <a:p>
            <a:pPr algn="just">
              <a:lnSpc>
                <a:spcPct val="107000"/>
              </a:lnSpc>
              <a:spcAft>
                <a:spcPts val="800"/>
              </a:spcAft>
            </a:pPr>
            <a:r>
              <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PROCEDIMIENTO GESTIÓN DE NÓMINA Y NOVEDADES</a:t>
            </a:r>
          </a:p>
        </p:txBody>
      </p:sp>
      <p:sp>
        <p:nvSpPr>
          <p:cNvPr id="344" name="Rectángulo 343">
            <a:extLst>
              <a:ext uri="{FF2B5EF4-FFF2-40B4-BE49-F238E27FC236}">
                <a16:creationId xmlns:a16="http://schemas.microsoft.com/office/drawing/2014/main" id="{55EE8772-75D7-40BA-A470-03FD709A1789}"/>
              </a:ext>
            </a:extLst>
          </p:cNvPr>
          <p:cNvSpPr/>
          <p:nvPr/>
        </p:nvSpPr>
        <p:spPr>
          <a:xfrm>
            <a:off x="3898861" y="3248295"/>
            <a:ext cx="8001039" cy="312650"/>
          </a:xfrm>
          <a:prstGeom prst="rect">
            <a:avLst/>
          </a:prstGeom>
        </p:spPr>
        <p:txBody>
          <a:bodyPr wrap="square">
            <a:spAutoFit/>
          </a:bodyPr>
          <a:lstStyle/>
          <a:p>
            <a:pPr algn="just">
              <a:lnSpc>
                <a:spcPct val="107000"/>
              </a:lnSpc>
              <a:spcAft>
                <a:spcPts val="800"/>
              </a:spcAft>
            </a:pPr>
            <a:r>
              <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PROCEDIMIENTO DISEÑO Y EJECUCIÓN DEL PEC</a:t>
            </a:r>
          </a:p>
        </p:txBody>
      </p:sp>
      <p:sp>
        <p:nvSpPr>
          <p:cNvPr id="345" name="Rectángulo 344">
            <a:extLst>
              <a:ext uri="{FF2B5EF4-FFF2-40B4-BE49-F238E27FC236}">
                <a16:creationId xmlns:a16="http://schemas.microsoft.com/office/drawing/2014/main" id="{E8DCD53D-D7B1-444E-BFB4-7A4E730D5BF0}"/>
              </a:ext>
            </a:extLst>
          </p:cNvPr>
          <p:cNvSpPr/>
          <p:nvPr/>
        </p:nvSpPr>
        <p:spPr>
          <a:xfrm>
            <a:off x="3886845" y="4163046"/>
            <a:ext cx="8013055" cy="312650"/>
          </a:xfrm>
          <a:prstGeom prst="rect">
            <a:avLst/>
          </a:prstGeom>
        </p:spPr>
        <p:txBody>
          <a:bodyPr wrap="square">
            <a:spAutoFit/>
          </a:bodyPr>
          <a:lstStyle/>
          <a:p>
            <a:pPr algn="just">
              <a:lnSpc>
                <a:spcPct val="107000"/>
              </a:lnSpc>
              <a:spcAft>
                <a:spcPts val="800"/>
              </a:spcAft>
            </a:pPr>
            <a:r>
              <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PROCEDIMIENTO GESTIÓN DE BIENESTAR SOCIAL LABORAL Y SGSST</a:t>
            </a:r>
          </a:p>
        </p:txBody>
      </p:sp>
      <p:sp>
        <p:nvSpPr>
          <p:cNvPr id="346" name="Rectángulo 345">
            <a:extLst>
              <a:ext uri="{FF2B5EF4-FFF2-40B4-BE49-F238E27FC236}">
                <a16:creationId xmlns:a16="http://schemas.microsoft.com/office/drawing/2014/main" id="{46E9E2C3-7CE2-4E3C-9FBC-CEBD1F08A636}"/>
              </a:ext>
            </a:extLst>
          </p:cNvPr>
          <p:cNvSpPr/>
          <p:nvPr/>
        </p:nvSpPr>
        <p:spPr>
          <a:xfrm>
            <a:off x="3927895" y="5090176"/>
            <a:ext cx="8013055" cy="312650"/>
          </a:xfrm>
          <a:prstGeom prst="rect">
            <a:avLst/>
          </a:prstGeom>
        </p:spPr>
        <p:txBody>
          <a:bodyPr wrap="square">
            <a:spAutoFit/>
          </a:bodyPr>
          <a:lstStyle/>
          <a:p>
            <a:pPr algn="just">
              <a:lnSpc>
                <a:spcPct val="107000"/>
              </a:lnSpc>
              <a:spcAft>
                <a:spcPts val="800"/>
              </a:spcAft>
            </a:pPr>
            <a:r>
              <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PROCEDIMIENTODE INCENTIVOS Y RECONOCIMIENTOS AUXILIOS EDUCATIVOS</a:t>
            </a:r>
          </a:p>
        </p:txBody>
      </p:sp>
      <p:sp>
        <p:nvSpPr>
          <p:cNvPr id="121" name="Rectángulo 120">
            <a:extLst>
              <a:ext uri="{FF2B5EF4-FFF2-40B4-BE49-F238E27FC236}">
                <a16:creationId xmlns:a16="http://schemas.microsoft.com/office/drawing/2014/main" id="{DDC335A3-7840-407B-A671-07242A9DD7C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2" name="CuadroTexto 121">
            <a:extLst>
              <a:ext uri="{FF2B5EF4-FFF2-40B4-BE49-F238E27FC236}">
                <a16:creationId xmlns:a16="http://schemas.microsoft.com/office/drawing/2014/main" id="{E453ECAE-0C69-42BB-8E5A-6300A5D474DF}"/>
              </a:ext>
            </a:extLst>
          </p:cNvPr>
          <p:cNvSpPr txBox="1"/>
          <p:nvPr/>
        </p:nvSpPr>
        <p:spPr>
          <a:xfrm>
            <a:off x="6178125" y="6550223"/>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97782820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0" name="Rectángulo 29">
            <a:extLst>
              <a:ext uri="{FF2B5EF4-FFF2-40B4-BE49-F238E27FC236}">
                <a16:creationId xmlns:a16="http://schemas.microsoft.com/office/drawing/2014/main" id="{D7A8E561-7F29-4B94-8524-3BF5AC0E8B2C}"/>
              </a:ext>
            </a:extLst>
          </p:cNvPr>
          <p:cNvSpPr/>
          <p:nvPr/>
        </p:nvSpPr>
        <p:spPr>
          <a:xfrm>
            <a:off x="3850811" y="1343211"/>
            <a:ext cx="7833189" cy="312650"/>
          </a:xfrm>
          <a:prstGeom prst="rect">
            <a:avLst/>
          </a:prstGeom>
        </p:spPr>
        <p:txBody>
          <a:bodyPr wrap="square">
            <a:spAutoFit/>
          </a:bodyPr>
          <a:lstStyle/>
          <a:p>
            <a:pPr algn="just">
              <a:lnSpc>
                <a:spcPct val="107000"/>
              </a:lnSpc>
              <a:spcAft>
                <a:spcPts val="800"/>
              </a:spcAft>
            </a:pPr>
            <a:r>
              <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PROCEDIMIENTO ELABORACION Y ACTUALIZACION DE PRESUPUESTO</a:t>
            </a:r>
          </a:p>
        </p:txBody>
      </p:sp>
      <p:sp>
        <p:nvSpPr>
          <p:cNvPr id="13" name="Rectángulo 12">
            <a:extLst>
              <a:ext uri="{FF2B5EF4-FFF2-40B4-BE49-F238E27FC236}">
                <a16:creationId xmlns:a16="http://schemas.microsoft.com/office/drawing/2014/main" id="{527338F4-15BD-4A5D-8C40-492F228B7503}"/>
              </a:ext>
            </a:extLst>
          </p:cNvPr>
          <p:cNvSpPr/>
          <p:nvPr/>
        </p:nvSpPr>
        <p:spPr>
          <a:xfrm>
            <a:off x="2428954" y="607541"/>
            <a:ext cx="6278940" cy="461665"/>
          </a:xfrm>
          <a:prstGeom prst="rect">
            <a:avLst/>
          </a:prstGeom>
        </p:spPr>
        <p:txBody>
          <a:bodyPr wrap="square">
            <a:spAutoFit/>
          </a:bodyPr>
          <a:lstStyle/>
          <a:p>
            <a:r>
              <a:rPr lang="es-ES" sz="2400" b="1" dirty="0">
                <a:solidFill>
                  <a:srgbClr val="000A8B"/>
                </a:solidFill>
                <a:latin typeface="Arial Narrow" panose="020B0606020202030204" pitchFamily="34" charset="0"/>
              </a:rPr>
              <a:t> PROCESOS DURANTE LA CONTINGENCIA </a:t>
            </a:r>
          </a:p>
        </p:txBody>
      </p:sp>
      <p:sp>
        <p:nvSpPr>
          <p:cNvPr id="14" name="Rectángulo 13">
            <a:extLst>
              <a:ext uri="{FF2B5EF4-FFF2-40B4-BE49-F238E27FC236}">
                <a16:creationId xmlns:a16="http://schemas.microsoft.com/office/drawing/2014/main" id="{BF22FCB4-4BB8-4912-A086-7AAC3375ADCB}"/>
              </a:ext>
            </a:extLst>
          </p:cNvPr>
          <p:cNvSpPr/>
          <p:nvPr/>
        </p:nvSpPr>
        <p:spPr>
          <a:xfrm>
            <a:off x="-573216" y="3161062"/>
            <a:ext cx="4590404" cy="1200329"/>
          </a:xfrm>
          <a:prstGeom prst="rect">
            <a:avLst/>
          </a:prstGeom>
        </p:spPr>
        <p:txBody>
          <a:bodyPr wrap="square">
            <a:spAutoFit/>
          </a:bodyPr>
          <a:lstStyle/>
          <a:p>
            <a:pPr algn="ctr"/>
            <a:r>
              <a:rPr lang="es-ES" b="1" dirty="0">
                <a:solidFill>
                  <a:srgbClr val="000A8B"/>
                </a:solidFill>
                <a:latin typeface="Arial Narrow" panose="020B0606020202030204" pitchFamily="34" charset="0"/>
              </a:rPr>
              <a:t>VICEPRESIDENCIA ADMINISTRATIVA Y FINANCIERA</a:t>
            </a:r>
          </a:p>
          <a:p>
            <a:pPr algn="ctr"/>
            <a:endParaRPr lang="es-ES" b="1" dirty="0">
              <a:solidFill>
                <a:srgbClr val="000A8B"/>
              </a:solidFill>
              <a:latin typeface="Arial Narrow" panose="020B0606020202030204" pitchFamily="34" charset="0"/>
            </a:endParaRPr>
          </a:p>
          <a:p>
            <a:pPr algn="ctr"/>
            <a:r>
              <a:rPr lang="es-ES" b="1" dirty="0">
                <a:solidFill>
                  <a:srgbClr val="000A8B"/>
                </a:solidFill>
                <a:latin typeface="Arial Narrow" panose="020B0606020202030204" pitchFamily="34" charset="0"/>
              </a:rPr>
              <a:t>GERENCIA FINANCIERA</a:t>
            </a:r>
          </a:p>
        </p:txBody>
      </p:sp>
      <p:grpSp>
        <p:nvGrpSpPr>
          <p:cNvPr id="5" name="Grupo 4">
            <a:extLst>
              <a:ext uri="{FF2B5EF4-FFF2-40B4-BE49-F238E27FC236}">
                <a16:creationId xmlns:a16="http://schemas.microsoft.com/office/drawing/2014/main" id="{71860BBB-19CA-4E61-9689-E7F2BED943AD}"/>
              </a:ext>
            </a:extLst>
          </p:cNvPr>
          <p:cNvGrpSpPr/>
          <p:nvPr/>
        </p:nvGrpSpPr>
        <p:grpSpPr>
          <a:xfrm>
            <a:off x="3932865" y="1597081"/>
            <a:ext cx="4143234" cy="713105"/>
            <a:chOff x="3856666" y="1832080"/>
            <a:chExt cx="3672179" cy="1386562"/>
          </a:xfrm>
        </p:grpSpPr>
        <p:grpSp>
          <p:nvGrpSpPr>
            <p:cNvPr id="4" name="Grupo 3">
              <a:extLst>
                <a:ext uri="{FF2B5EF4-FFF2-40B4-BE49-F238E27FC236}">
                  <a16:creationId xmlns:a16="http://schemas.microsoft.com/office/drawing/2014/main" id="{3C547FC5-0B14-48BB-9618-A020BDB32E04}"/>
                </a:ext>
              </a:extLst>
            </p:cNvPr>
            <p:cNvGrpSpPr/>
            <p:nvPr/>
          </p:nvGrpSpPr>
          <p:grpSpPr>
            <a:xfrm>
              <a:off x="3856666" y="1839224"/>
              <a:ext cx="1873458" cy="1379418"/>
              <a:chOff x="3827189" y="1846382"/>
              <a:chExt cx="2282269" cy="1360634"/>
            </a:xfrm>
          </p:grpSpPr>
          <p:grpSp>
            <p:nvGrpSpPr>
              <p:cNvPr id="20" name="Grupo 19">
                <a:extLst>
                  <a:ext uri="{FF2B5EF4-FFF2-40B4-BE49-F238E27FC236}">
                    <a16:creationId xmlns:a16="http://schemas.microsoft.com/office/drawing/2014/main" id="{6695AC26-2B84-4C43-BD26-54DCB57E58D9}"/>
                  </a:ext>
                </a:extLst>
              </p:cNvPr>
              <p:cNvGrpSpPr/>
              <p:nvPr/>
            </p:nvGrpSpPr>
            <p:grpSpPr>
              <a:xfrm>
                <a:off x="3827189" y="1846382"/>
                <a:ext cx="2154511" cy="666210"/>
                <a:chOff x="-3743" y="69822"/>
                <a:chExt cx="2550071" cy="666210"/>
              </a:xfrm>
            </p:grpSpPr>
            <p:sp>
              <p:nvSpPr>
                <p:cNvPr id="23" name="Rectángulo 22">
                  <a:extLst>
                    <a:ext uri="{FF2B5EF4-FFF2-40B4-BE49-F238E27FC236}">
                      <a16:creationId xmlns:a16="http://schemas.microsoft.com/office/drawing/2014/main" id="{821F29A2-0105-497C-BE16-6ABD8CB953A5}"/>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 name="CuadroTexto 24">
                  <a:extLst>
                    <a:ext uri="{FF2B5EF4-FFF2-40B4-BE49-F238E27FC236}">
                      <a16:creationId xmlns:a16="http://schemas.microsoft.com/office/drawing/2014/main" id="{F0C4B32C-4636-4B60-9908-F9621CDFCDFE}"/>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Elaboración </a:t>
                  </a:r>
                  <a:endParaRPr lang="es-CO" sz="1400" kern="1200" dirty="0"/>
                </a:p>
              </p:txBody>
            </p:sp>
          </p:grpSp>
          <p:grpSp>
            <p:nvGrpSpPr>
              <p:cNvPr id="26" name="Grupo 25">
                <a:extLst>
                  <a:ext uri="{FF2B5EF4-FFF2-40B4-BE49-F238E27FC236}">
                    <a16:creationId xmlns:a16="http://schemas.microsoft.com/office/drawing/2014/main" id="{385CC156-A4C1-4480-BEB8-AAC469786335}"/>
                  </a:ext>
                </a:extLst>
              </p:cNvPr>
              <p:cNvGrpSpPr/>
              <p:nvPr/>
            </p:nvGrpSpPr>
            <p:grpSpPr>
              <a:xfrm>
                <a:off x="3827189" y="2541093"/>
                <a:ext cx="2282269" cy="665923"/>
                <a:chOff x="-989798" y="-924160"/>
                <a:chExt cx="2718306" cy="665923"/>
              </a:xfrm>
            </p:grpSpPr>
            <p:sp>
              <p:nvSpPr>
                <p:cNvPr id="28" name="Rectángulo 27">
                  <a:extLst>
                    <a:ext uri="{FF2B5EF4-FFF2-40B4-BE49-F238E27FC236}">
                      <a16:creationId xmlns:a16="http://schemas.microsoft.com/office/drawing/2014/main" id="{D9B4FD98-818A-4041-A574-4A8B468F6402}"/>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9" name="CuadroTexto 28">
                  <a:extLst>
                    <a:ext uri="{FF2B5EF4-FFF2-40B4-BE49-F238E27FC236}">
                      <a16:creationId xmlns:a16="http://schemas.microsoft.com/office/drawing/2014/main" id="{76526F86-C7D7-4C02-B4CE-A004ABE51ECA}"/>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ctr" defTabSz="622300">
                    <a:lnSpc>
                      <a:spcPct val="90000"/>
                    </a:lnSpc>
                    <a:spcBef>
                      <a:spcPct val="0"/>
                    </a:spcBef>
                    <a:spcAft>
                      <a:spcPct val="15000"/>
                    </a:spcAft>
                    <a:buChar char="•"/>
                  </a:pPr>
                  <a:r>
                    <a:rPr lang="es-CO" sz="1200" kern="1200" dirty="0"/>
                    <a:t>1</a:t>
                  </a:r>
                </a:p>
              </p:txBody>
            </p:sp>
          </p:grpSp>
        </p:grpSp>
        <p:grpSp>
          <p:nvGrpSpPr>
            <p:cNvPr id="45" name="Grupo 44">
              <a:extLst>
                <a:ext uri="{FF2B5EF4-FFF2-40B4-BE49-F238E27FC236}">
                  <a16:creationId xmlns:a16="http://schemas.microsoft.com/office/drawing/2014/main" id="{546491D3-3F56-4A75-AA19-5C3B59703061}"/>
                </a:ext>
              </a:extLst>
            </p:cNvPr>
            <p:cNvGrpSpPr/>
            <p:nvPr/>
          </p:nvGrpSpPr>
          <p:grpSpPr>
            <a:xfrm>
              <a:off x="5655387" y="1832080"/>
              <a:ext cx="1873458" cy="1379418"/>
              <a:chOff x="3827189" y="1846382"/>
              <a:chExt cx="2282269" cy="1360634"/>
            </a:xfrm>
          </p:grpSpPr>
          <p:grpSp>
            <p:nvGrpSpPr>
              <p:cNvPr id="46" name="Grupo 45">
                <a:extLst>
                  <a:ext uri="{FF2B5EF4-FFF2-40B4-BE49-F238E27FC236}">
                    <a16:creationId xmlns:a16="http://schemas.microsoft.com/office/drawing/2014/main" id="{DC3F2281-56CB-45A9-A1F8-FF882BD1B0DB}"/>
                  </a:ext>
                </a:extLst>
              </p:cNvPr>
              <p:cNvGrpSpPr/>
              <p:nvPr/>
            </p:nvGrpSpPr>
            <p:grpSpPr>
              <a:xfrm>
                <a:off x="3827189" y="1846382"/>
                <a:ext cx="2154511" cy="666210"/>
                <a:chOff x="-3743" y="69822"/>
                <a:chExt cx="2550071" cy="666210"/>
              </a:xfrm>
            </p:grpSpPr>
            <p:sp>
              <p:nvSpPr>
                <p:cNvPr id="52" name="Rectángulo 51">
                  <a:extLst>
                    <a:ext uri="{FF2B5EF4-FFF2-40B4-BE49-F238E27FC236}">
                      <a16:creationId xmlns:a16="http://schemas.microsoft.com/office/drawing/2014/main" id="{636EE2A1-FF4C-4ED7-82D5-24E427F94138}"/>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3" name="CuadroTexto 52">
                  <a:extLst>
                    <a:ext uri="{FF2B5EF4-FFF2-40B4-BE49-F238E27FC236}">
                      <a16:creationId xmlns:a16="http://schemas.microsoft.com/office/drawing/2014/main" id="{BF6EEB16-18E0-42DF-8D44-4F6C875E2047}"/>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kern="1200" dirty="0"/>
                    <a:t>Ejecución Presupuestal</a:t>
                  </a:r>
                </a:p>
              </p:txBody>
            </p:sp>
          </p:grpSp>
          <p:grpSp>
            <p:nvGrpSpPr>
              <p:cNvPr id="48" name="Grupo 47">
                <a:extLst>
                  <a:ext uri="{FF2B5EF4-FFF2-40B4-BE49-F238E27FC236}">
                    <a16:creationId xmlns:a16="http://schemas.microsoft.com/office/drawing/2014/main" id="{2A339A4D-719D-4517-B86C-D4C453F81FFF}"/>
                  </a:ext>
                </a:extLst>
              </p:cNvPr>
              <p:cNvGrpSpPr/>
              <p:nvPr/>
            </p:nvGrpSpPr>
            <p:grpSpPr>
              <a:xfrm>
                <a:off x="3827189" y="2541093"/>
                <a:ext cx="2282269" cy="665923"/>
                <a:chOff x="-989798" y="-924160"/>
                <a:chExt cx="2718306" cy="665923"/>
              </a:xfrm>
            </p:grpSpPr>
            <p:sp>
              <p:nvSpPr>
                <p:cNvPr id="50" name="Rectángulo 49">
                  <a:extLst>
                    <a:ext uri="{FF2B5EF4-FFF2-40B4-BE49-F238E27FC236}">
                      <a16:creationId xmlns:a16="http://schemas.microsoft.com/office/drawing/2014/main" id="{4C7CDF60-4C0F-4EAA-A872-11047484FB5A}"/>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51" name="CuadroTexto 50">
                  <a:extLst>
                    <a:ext uri="{FF2B5EF4-FFF2-40B4-BE49-F238E27FC236}">
                      <a16:creationId xmlns:a16="http://schemas.microsoft.com/office/drawing/2014/main" id="{3E6BF8B3-8631-4AAC-BF77-FB00AC803AF7}"/>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ctr" defTabSz="622300">
                    <a:lnSpc>
                      <a:spcPct val="90000"/>
                    </a:lnSpc>
                    <a:spcBef>
                      <a:spcPct val="0"/>
                    </a:spcBef>
                    <a:spcAft>
                      <a:spcPct val="15000"/>
                    </a:spcAft>
                    <a:buChar char="•"/>
                  </a:pPr>
                  <a:r>
                    <a:rPr lang="es-CO" sz="1200" dirty="0"/>
                    <a:t>12</a:t>
                  </a:r>
                  <a:endParaRPr lang="es-CO" sz="1200" kern="1200" dirty="0"/>
                </a:p>
              </p:txBody>
            </p:sp>
          </p:grpSp>
        </p:grpSp>
      </p:grpSp>
      <p:grpSp>
        <p:nvGrpSpPr>
          <p:cNvPr id="227" name="Grupo 226">
            <a:extLst>
              <a:ext uri="{FF2B5EF4-FFF2-40B4-BE49-F238E27FC236}">
                <a16:creationId xmlns:a16="http://schemas.microsoft.com/office/drawing/2014/main" id="{B42F9AAC-1DD9-4CBC-8706-FBB392FC226D}"/>
              </a:ext>
            </a:extLst>
          </p:cNvPr>
          <p:cNvGrpSpPr/>
          <p:nvPr/>
        </p:nvGrpSpPr>
        <p:grpSpPr>
          <a:xfrm>
            <a:off x="3932865" y="2575575"/>
            <a:ext cx="8197175" cy="713105"/>
            <a:chOff x="3856666" y="1832080"/>
            <a:chExt cx="7265216" cy="1386562"/>
          </a:xfrm>
        </p:grpSpPr>
        <p:grpSp>
          <p:nvGrpSpPr>
            <p:cNvPr id="228" name="Grupo 227">
              <a:extLst>
                <a:ext uri="{FF2B5EF4-FFF2-40B4-BE49-F238E27FC236}">
                  <a16:creationId xmlns:a16="http://schemas.microsoft.com/office/drawing/2014/main" id="{51B3F738-67EA-4E02-B5A1-39475E54A4F0}"/>
                </a:ext>
              </a:extLst>
            </p:cNvPr>
            <p:cNvGrpSpPr/>
            <p:nvPr/>
          </p:nvGrpSpPr>
          <p:grpSpPr>
            <a:xfrm>
              <a:off x="3856666" y="1839224"/>
              <a:ext cx="1873458" cy="1379418"/>
              <a:chOff x="3827189" y="1846382"/>
              <a:chExt cx="2282269" cy="1360634"/>
            </a:xfrm>
          </p:grpSpPr>
          <p:grpSp>
            <p:nvGrpSpPr>
              <p:cNvPr id="250" name="Grupo 249">
                <a:extLst>
                  <a:ext uri="{FF2B5EF4-FFF2-40B4-BE49-F238E27FC236}">
                    <a16:creationId xmlns:a16="http://schemas.microsoft.com/office/drawing/2014/main" id="{10FC0E15-CA16-4221-9A57-5507D821744D}"/>
                  </a:ext>
                </a:extLst>
              </p:cNvPr>
              <p:cNvGrpSpPr/>
              <p:nvPr/>
            </p:nvGrpSpPr>
            <p:grpSpPr>
              <a:xfrm>
                <a:off x="3827189" y="1846382"/>
                <a:ext cx="2154511" cy="666210"/>
                <a:chOff x="-3743" y="69822"/>
                <a:chExt cx="2550071" cy="666210"/>
              </a:xfrm>
            </p:grpSpPr>
            <p:sp>
              <p:nvSpPr>
                <p:cNvPr id="254" name="Rectángulo 253">
                  <a:extLst>
                    <a:ext uri="{FF2B5EF4-FFF2-40B4-BE49-F238E27FC236}">
                      <a16:creationId xmlns:a16="http://schemas.microsoft.com/office/drawing/2014/main" id="{BC6804F0-1B04-4E7C-BAF2-7DC8B14996E9}"/>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5" name="CuadroTexto 254">
                  <a:extLst>
                    <a:ext uri="{FF2B5EF4-FFF2-40B4-BE49-F238E27FC236}">
                      <a16:creationId xmlns:a16="http://schemas.microsoft.com/office/drawing/2014/main" id="{4EDC8D96-2D20-4486-A3AA-A193723B63AD}"/>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kern="1200" dirty="0"/>
                    <a:t>Cierre Fin</a:t>
                  </a:r>
                  <a:r>
                    <a:rPr lang="es-CO" sz="1400" dirty="0"/>
                    <a:t>anciero</a:t>
                  </a:r>
                  <a:endParaRPr lang="es-CO" sz="1400" kern="1200" dirty="0"/>
                </a:p>
              </p:txBody>
            </p:sp>
          </p:grpSp>
          <p:grpSp>
            <p:nvGrpSpPr>
              <p:cNvPr id="251" name="Grupo 250">
                <a:extLst>
                  <a:ext uri="{FF2B5EF4-FFF2-40B4-BE49-F238E27FC236}">
                    <a16:creationId xmlns:a16="http://schemas.microsoft.com/office/drawing/2014/main" id="{D4239408-107F-4E52-A530-C477448E834D}"/>
                  </a:ext>
                </a:extLst>
              </p:cNvPr>
              <p:cNvGrpSpPr/>
              <p:nvPr/>
            </p:nvGrpSpPr>
            <p:grpSpPr>
              <a:xfrm>
                <a:off x="3827189" y="2541093"/>
                <a:ext cx="2282269" cy="665923"/>
                <a:chOff x="-989798" y="-924160"/>
                <a:chExt cx="2718306" cy="665923"/>
              </a:xfrm>
            </p:grpSpPr>
            <p:sp>
              <p:nvSpPr>
                <p:cNvPr id="252" name="Rectángulo 251">
                  <a:extLst>
                    <a:ext uri="{FF2B5EF4-FFF2-40B4-BE49-F238E27FC236}">
                      <a16:creationId xmlns:a16="http://schemas.microsoft.com/office/drawing/2014/main" id="{5317DF47-51B8-4150-9B3D-F52102CAA877}"/>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53" name="CuadroTexto 252">
                  <a:extLst>
                    <a:ext uri="{FF2B5EF4-FFF2-40B4-BE49-F238E27FC236}">
                      <a16:creationId xmlns:a16="http://schemas.microsoft.com/office/drawing/2014/main" id="{454FA2B6-48A1-4DB4-B6CE-2EBAC37A6914}"/>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ctr" defTabSz="622300">
                    <a:lnSpc>
                      <a:spcPct val="90000"/>
                    </a:lnSpc>
                    <a:spcBef>
                      <a:spcPct val="0"/>
                    </a:spcBef>
                    <a:spcAft>
                      <a:spcPct val="15000"/>
                    </a:spcAft>
                    <a:buChar char="•"/>
                  </a:pPr>
                  <a:r>
                    <a:rPr lang="es-ES" sz="1200" kern="1200" dirty="0"/>
                    <a:t>6</a:t>
                  </a:r>
                  <a:endParaRPr lang="es-CO" sz="1200" kern="1200" dirty="0"/>
                </a:p>
              </p:txBody>
            </p:sp>
          </p:grpSp>
        </p:grpSp>
        <p:grpSp>
          <p:nvGrpSpPr>
            <p:cNvPr id="229" name="Grupo 228">
              <a:extLst>
                <a:ext uri="{FF2B5EF4-FFF2-40B4-BE49-F238E27FC236}">
                  <a16:creationId xmlns:a16="http://schemas.microsoft.com/office/drawing/2014/main" id="{70051683-8AAE-4EFC-ABD3-8A26375F8CF1}"/>
                </a:ext>
              </a:extLst>
            </p:cNvPr>
            <p:cNvGrpSpPr/>
            <p:nvPr/>
          </p:nvGrpSpPr>
          <p:grpSpPr>
            <a:xfrm>
              <a:off x="5655388" y="1832080"/>
              <a:ext cx="1885202" cy="1379418"/>
              <a:chOff x="3827189" y="1846382"/>
              <a:chExt cx="2296575" cy="1360634"/>
            </a:xfrm>
          </p:grpSpPr>
          <p:grpSp>
            <p:nvGrpSpPr>
              <p:cNvPr id="244" name="Grupo 243">
                <a:extLst>
                  <a:ext uri="{FF2B5EF4-FFF2-40B4-BE49-F238E27FC236}">
                    <a16:creationId xmlns:a16="http://schemas.microsoft.com/office/drawing/2014/main" id="{27B85CB3-1CBD-4C80-A7C4-1143C1AD3F90}"/>
                  </a:ext>
                </a:extLst>
              </p:cNvPr>
              <p:cNvGrpSpPr/>
              <p:nvPr/>
            </p:nvGrpSpPr>
            <p:grpSpPr>
              <a:xfrm>
                <a:off x="3827189" y="1846382"/>
                <a:ext cx="2154511" cy="666210"/>
                <a:chOff x="-3743" y="69822"/>
                <a:chExt cx="2550071" cy="666210"/>
              </a:xfrm>
            </p:grpSpPr>
            <p:sp>
              <p:nvSpPr>
                <p:cNvPr id="248" name="Rectángulo 247">
                  <a:extLst>
                    <a:ext uri="{FF2B5EF4-FFF2-40B4-BE49-F238E27FC236}">
                      <a16:creationId xmlns:a16="http://schemas.microsoft.com/office/drawing/2014/main" id="{F54FF3CF-08FA-4662-96ED-DB05088E9BA9}"/>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9" name="CuadroTexto 248">
                  <a:extLst>
                    <a:ext uri="{FF2B5EF4-FFF2-40B4-BE49-F238E27FC236}">
                      <a16:creationId xmlns:a16="http://schemas.microsoft.com/office/drawing/2014/main" id="{AB8B46B2-753B-47C1-B48D-E8CF9F70107F}"/>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kern="1200" dirty="0"/>
                    <a:t>Registros Contables</a:t>
                  </a:r>
                </a:p>
              </p:txBody>
            </p:sp>
          </p:grpSp>
          <p:grpSp>
            <p:nvGrpSpPr>
              <p:cNvPr id="245" name="Grupo 244">
                <a:extLst>
                  <a:ext uri="{FF2B5EF4-FFF2-40B4-BE49-F238E27FC236}">
                    <a16:creationId xmlns:a16="http://schemas.microsoft.com/office/drawing/2014/main" id="{3DE18C23-6CC6-4EE8-8D80-04F52D3299DB}"/>
                  </a:ext>
                </a:extLst>
              </p:cNvPr>
              <p:cNvGrpSpPr/>
              <p:nvPr/>
            </p:nvGrpSpPr>
            <p:grpSpPr>
              <a:xfrm>
                <a:off x="3827189" y="2541093"/>
                <a:ext cx="2296575" cy="665923"/>
                <a:chOff x="-989798" y="-924160"/>
                <a:chExt cx="2735345" cy="665923"/>
              </a:xfrm>
            </p:grpSpPr>
            <p:sp>
              <p:nvSpPr>
                <p:cNvPr id="246" name="Rectángulo 245">
                  <a:extLst>
                    <a:ext uri="{FF2B5EF4-FFF2-40B4-BE49-F238E27FC236}">
                      <a16:creationId xmlns:a16="http://schemas.microsoft.com/office/drawing/2014/main" id="{09997A8D-990A-4918-BAAA-2C9C077BDDB5}"/>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47" name="CuadroTexto 246">
                  <a:extLst>
                    <a:ext uri="{FF2B5EF4-FFF2-40B4-BE49-F238E27FC236}">
                      <a16:creationId xmlns:a16="http://schemas.microsoft.com/office/drawing/2014/main" id="{B2391421-2A59-4222-B1FE-A157C15B8127}"/>
                    </a:ext>
                  </a:extLst>
                </p:cNvPr>
                <p:cNvSpPr txBox="1"/>
                <p:nvPr/>
              </p:nvSpPr>
              <p:spPr>
                <a:xfrm>
                  <a:off x="-814198" y="-846521"/>
                  <a:ext cx="2559748" cy="5882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ctr" defTabSz="622300">
                    <a:lnSpc>
                      <a:spcPct val="90000"/>
                    </a:lnSpc>
                    <a:spcBef>
                      <a:spcPct val="0"/>
                    </a:spcBef>
                    <a:spcAft>
                      <a:spcPct val="15000"/>
                    </a:spcAft>
                    <a:buChar char="•"/>
                  </a:pPr>
                  <a:r>
                    <a:rPr lang="es-CO" sz="1200" dirty="0"/>
                    <a:t>592</a:t>
                  </a:r>
                  <a:endParaRPr lang="es-CO" sz="1200" kern="1200" dirty="0"/>
                </a:p>
              </p:txBody>
            </p:sp>
          </p:grpSp>
        </p:grpSp>
        <p:grpSp>
          <p:nvGrpSpPr>
            <p:cNvPr id="230" name="Grupo 229">
              <a:extLst>
                <a:ext uri="{FF2B5EF4-FFF2-40B4-BE49-F238E27FC236}">
                  <a16:creationId xmlns:a16="http://schemas.microsoft.com/office/drawing/2014/main" id="{2CB7B82F-3CE0-4661-8908-26FBAE834A84}"/>
                </a:ext>
              </a:extLst>
            </p:cNvPr>
            <p:cNvGrpSpPr/>
            <p:nvPr/>
          </p:nvGrpSpPr>
          <p:grpSpPr>
            <a:xfrm>
              <a:off x="7449703" y="1835411"/>
              <a:ext cx="1873458" cy="1379418"/>
              <a:chOff x="3827189" y="1846382"/>
              <a:chExt cx="2282269" cy="1360634"/>
            </a:xfrm>
          </p:grpSpPr>
          <p:grpSp>
            <p:nvGrpSpPr>
              <p:cNvPr id="238" name="Grupo 237">
                <a:extLst>
                  <a:ext uri="{FF2B5EF4-FFF2-40B4-BE49-F238E27FC236}">
                    <a16:creationId xmlns:a16="http://schemas.microsoft.com/office/drawing/2014/main" id="{348EA3DB-3CDC-4F26-B6DC-2C1205215694}"/>
                  </a:ext>
                </a:extLst>
              </p:cNvPr>
              <p:cNvGrpSpPr/>
              <p:nvPr/>
            </p:nvGrpSpPr>
            <p:grpSpPr>
              <a:xfrm>
                <a:off x="3827189" y="1846382"/>
                <a:ext cx="2154511" cy="666210"/>
                <a:chOff x="-3743" y="69822"/>
                <a:chExt cx="2550071" cy="666210"/>
              </a:xfrm>
            </p:grpSpPr>
            <p:sp>
              <p:nvSpPr>
                <p:cNvPr id="242" name="Rectángulo 241">
                  <a:extLst>
                    <a:ext uri="{FF2B5EF4-FFF2-40B4-BE49-F238E27FC236}">
                      <a16:creationId xmlns:a16="http://schemas.microsoft.com/office/drawing/2014/main" id="{D7D9B94B-7A29-4C28-8B22-7A6A2DC41F95}"/>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3" name="CuadroTexto 242">
                  <a:extLst>
                    <a:ext uri="{FF2B5EF4-FFF2-40B4-BE49-F238E27FC236}">
                      <a16:creationId xmlns:a16="http://schemas.microsoft.com/office/drawing/2014/main" id="{DD2A875A-9340-445A-97C2-DCE30CE65D07}"/>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kern="1200" dirty="0"/>
                    <a:t>Elaboración y presentación dec..tribt</a:t>
                  </a:r>
                </a:p>
              </p:txBody>
            </p:sp>
          </p:grpSp>
          <p:grpSp>
            <p:nvGrpSpPr>
              <p:cNvPr id="239" name="Grupo 238">
                <a:extLst>
                  <a:ext uri="{FF2B5EF4-FFF2-40B4-BE49-F238E27FC236}">
                    <a16:creationId xmlns:a16="http://schemas.microsoft.com/office/drawing/2014/main" id="{D337CFB0-1423-4346-9EAB-812E86448B8A}"/>
                  </a:ext>
                </a:extLst>
              </p:cNvPr>
              <p:cNvGrpSpPr/>
              <p:nvPr/>
            </p:nvGrpSpPr>
            <p:grpSpPr>
              <a:xfrm>
                <a:off x="3827189" y="2541093"/>
                <a:ext cx="2282269" cy="665923"/>
                <a:chOff x="-989798" y="-924160"/>
                <a:chExt cx="2718306" cy="665923"/>
              </a:xfrm>
            </p:grpSpPr>
            <p:sp>
              <p:nvSpPr>
                <p:cNvPr id="240" name="Rectángulo 239">
                  <a:extLst>
                    <a:ext uri="{FF2B5EF4-FFF2-40B4-BE49-F238E27FC236}">
                      <a16:creationId xmlns:a16="http://schemas.microsoft.com/office/drawing/2014/main" id="{101EA7A3-1E93-4F9D-BD81-F8C24F7B27EF}"/>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41" name="CuadroTexto 240">
                  <a:extLst>
                    <a:ext uri="{FF2B5EF4-FFF2-40B4-BE49-F238E27FC236}">
                      <a16:creationId xmlns:a16="http://schemas.microsoft.com/office/drawing/2014/main" id="{60791889-C1F6-453E-A68F-ED495E74BAD9}"/>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ctr" defTabSz="622300">
                    <a:lnSpc>
                      <a:spcPct val="90000"/>
                    </a:lnSpc>
                    <a:spcBef>
                      <a:spcPct val="0"/>
                    </a:spcBef>
                    <a:spcAft>
                      <a:spcPct val="15000"/>
                    </a:spcAft>
                    <a:buChar char="•"/>
                  </a:pPr>
                  <a:r>
                    <a:rPr lang="es-CO" sz="1200" dirty="0"/>
                    <a:t>5</a:t>
                  </a:r>
                  <a:endParaRPr lang="es-CO" sz="1200" kern="1200" dirty="0"/>
                </a:p>
              </p:txBody>
            </p:sp>
          </p:grpSp>
        </p:grpSp>
        <p:grpSp>
          <p:nvGrpSpPr>
            <p:cNvPr id="231" name="Grupo 230">
              <a:extLst>
                <a:ext uri="{FF2B5EF4-FFF2-40B4-BE49-F238E27FC236}">
                  <a16:creationId xmlns:a16="http://schemas.microsoft.com/office/drawing/2014/main" id="{1C449A0D-0E7B-4C1F-A50B-E1C05BD1A6AC}"/>
                </a:ext>
              </a:extLst>
            </p:cNvPr>
            <p:cNvGrpSpPr/>
            <p:nvPr/>
          </p:nvGrpSpPr>
          <p:grpSpPr>
            <a:xfrm>
              <a:off x="9248424" y="1837775"/>
              <a:ext cx="1873458" cy="1379418"/>
              <a:chOff x="3827189" y="1846382"/>
              <a:chExt cx="2282269" cy="1360634"/>
            </a:xfrm>
          </p:grpSpPr>
          <p:grpSp>
            <p:nvGrpSpPr>
              <p:cNvPr id="232" name="Grupo 231">
                <a:extLst>
                  <a:ext uri="{FF2B5EF4-FFF2-40B4-BE49-F238E27FC236}">
                    <a16:creationId xmlns:a16="http://schemas.microsoft.com/office/drawing/2014/main" id="{8AD3C489-6AF5-4B3B-A0D1-1E697E1690CD}"/>
                  </a:ext>
                </a:extLst>
              </p:cNvPr>
              <p:cNvGrpSpPr/>
              <p:nvPr/>
            </p:nvGrpSpPr>
            <p:grpSpPr>
              <a:xfrm>
                <a:off x="3827189" y="1846382"/>
                <a:ext cx="2154511" cy="666210"/>
                <a:chOff x="-3743" y="69822"/>
                <a:chExt cx="2550071" cy="666210"/>
              </a:xfrm>
            </p:grpSpPr>
            <p:sp>
              <p:nvSpPr>
                <p:cNvPr id="236" name="Rectángulo 235">
                  <a:extLst>
                    <a:ext uri="{FF2B5EF4-FFF2-40B4-BE49-F238E27FC236}">
                      <a16:creationId xmlns:a16="http://schemas.microsoft.com/office/drawing/2014/main" id="{C8570B4D-1CCA-4E73-B3A9-3114F9E1D6E1}"/>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37" name="CuadroTexto 236">
                  <a:extLst>
                    <a:ext uri="{FF2B5EF4-FFF2-40B4-BE49-F238E27FC236}">
                      <a16:creationId xmlns:a16="http://schemas.microsoft.com/office/drawing/2014/main" id="{E38ABC42-9B03-42D9-95A7-01B16438E915}"/>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kern="1200" dirty="0"/>
                    <a:t>Elaboración y presentación de </a:t>
                  </a:r>
                  <a:r>
                    <a:rPr lang="es-CO" sz="1400" dirty="0"/>
                    <a:t>est fina</a:t>
                  </a:r>
                  <a:endParaRPr lang="es-CO" sz="1400" kern="1200" dirty="0"/>
                </a:p>
              </p:txBody>
            </p:sp>
          </p:grpSp>
          <p:grpSp>
            <p:nvGrpSpPr>
              <p:cNvPr id="233" name="Grupo 232">
                <a:extLst>
                  <a:ext uri="{FF2B5EF4-FFF2-40B4-BE49-F238E27FC236}">
                    <a16:creationId xmlns:a16="http://schemas.microsoft.com/office/drawing/2014/main" id="{A8A1B35F-6109-46F0-99FD-DFA0A938394B}"/>
                  </a:ext>
                </a:extLst>
              </p:cNvPr>
              <p:cNvGrpSpPr/>
              <p:nvPr/>
            </p:nvGrpSpPr>
            <p:grpSpPr>
              <a:xfrm>
                <a:off x="3827189" y="2541093"/>
                <a:ext cx="2282269" cy="665923"/>
                <a:chOff x="-989798" y="-924160"/>
                <a:chExt cx="2718306" cy="665923"/>
              </a:xfrm>
            </p:grpSpPr>
            <p:sp>
              <p:nvSpPr>
                <p:cNvPr id="234" name="Rectángulo 233">
                  <a:extLst>
                    <a:ext uri="{FF2B5EF4-FFF2-40B4-BE49-F238E27FC236}">
                      <a16:creationId xmlns:a16="http://schemas.microsoft.com/office/drawing/2014/main" id="{E7132846-5083-475B-895B-687443C862A1}"/>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35" name="CuadroTexto 234">
                  <a:extLst>
                    <a:ext uri="{FF2B5EF4-FFF2-40B4-BE49-F238E27FC236}">
                      <a16:creationId xmlns:a16="http://schemas.microsoft.com/office/drawing/2014/main" id="{1679A867-4EA5-4533-8FDB-9B709F63D366}"/>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ctr" defTabSz="622300">
                    <a:lnSpc>
                      <a:spcPct val="90000"/>
                    </a:lnSpc>
                    <a:spcBef>
                      <a:spcPct val="0"/>
                    </a:spcBef>
                    <a:spcAft>
                      <a:spcPct val="15000"/>
                    </a:spcAft>
                    <a:buChar char="•"/>
                  </a:pPr>
                  <a:r>
                    <a:rPr lang="es-CO" sz="1200" dirty="0"/>
                    <a:t>6</a:t>
                  </a:r>
                  <a:r>
                    <a:rPr lang="es-CO" sz="1200" kern="1200" dirty="0"/>
                    <a:t> </a:t>
                  </a:r>
                </a:p>
              </p:txBody>
            </p:sp>
          </p:grpSp>
        </p:grpSp>
      </p:grpSp>
      <p:grpSp>
        <p:nvGrpSpPr>
          <p:cNvPr id="256" name="Grupo 255">
            <a:extLst>
              <a:ext uri="{FF2B5EF4-FFF2-40B4-BE49-F238E27FC236}">
                <a16:creationId xmlns:a16="http://schemas.microsoft.com/office/drawing/2014/main" id="{546AAB27-4133-45E0-BEE5-489D268D128A}"/>
              </a:ext>
            </a:extLst>
          </p:cNvPr>
          <p:cNvGrpSpPr/>
          <p:nvPr/>
        </p:nvGrpSpPr>
        <p:grpSpPr>
          <a:xfrm>
            <a:off x="3913378" y="3528760"/>
            <a:ext cx="6044426" cy="713106"/>
            <a:chOff x="3856666" y="1832078"/>
            <a:chExt cx="5357219" cy="1386564"/>
          </a:xfrm>
        </p:grpSpPr>
        <p:grpSp>
          <p:nvGrpSpPr>
            <p:cNvPr id="257" name="Grupo 256">
              <a:extLst>
                <a:ext uri="{FF2B5EF4-FFF2-40B4-BE49-F238E27FC236}">
                  <a16:creationId xmlns:a16="http://schemas.microsoft.com/office/drawing/2014/main" id="{01DCB153-3FC6-4FE5-AB05-A1FA79702E69}"/>
                </a:ext>
              </a:extLst>
            </p:cNvPr>
            <p:cNvGrpSpPr/>
            <p:nvPr/>
          </p:nvGrpSpPr>
          <p:grpSpPr>
            <a:xfrm>
              <a:off x="3856666" y="1839224"/>
              <a:ext cx="1873458" cy="1379418"/>
              <a:chOff x="3827189" y="1846382"/>
              <a:chExt cx="2282269" cy="1360634"/>
            </a:xfrm>
          </p:grpSpPr>
          <p:grpSp>
            <p:nvGrpSpPr>
              <p:cNvPr id="279" name="Grupo 278">
                <a:extLst>
                  <a:ext uri="{FF2B5EF4-FFF2-40B4-BE49-F238E27FC236}">
                    <a16:creationId xmlns:a16="http://schemas.microsoft.com/office/drawing/2014/main" id="{CE2D514B-F908-467F-877C-B211B7A01938}"/>
                  </a:ext>
                </a:extLst>
              </p:cNvPr>
              <p:cNvGrpSpPr/>
              <p:nvPr/>
            </p:nvGrpSpPr>
            <p:grpSpPr>
              <a:xfrm>
                <a:off x="3827189" y="1846382"/>
                <a:ext cx="2154511" cy="666210"/>
                <a:chOff x="-3743" y="69822"/>
                <a:chExt cx="2550071" cy="666210"/>
              </a:xfrm>
            </p:grpSpPr>
            <p:sp>
              <p:nvSpPr>
                <p:cNvPr id="283" name="Rectángulo 282">
                  <a:extLst>
                    <a:ext uri="{FF2B5EF4-FFF2-40B4-BE49-F238E27FC236}">
                      <a16:creationId xmlns:a16="http://schemas.microsoft.com/office/drawing/2014/main" id="{5CA14727-EA6B-4296-9614-F1EDC359B299}"/>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84" name="CuadroTexto 283">
                  <a:extLst>
                    <a:ext uri="{FF2B5EF4-FFF2-40B4-BE49-F238E27FC236}">
                      <a16:creationId xmlns:a16="http://schemas.microsoft.com/office/drawing/2014/main" id="{B18BEBB3-AE7A-4F6B-8348-4F6C69664689}"/>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Pago facturación</a:t>
                  </a:r>
                  <a:endParaRPr lang="es-CO" sz="1400" kern="1200" dirty="0"/>
                </a:p>
              </p:txBody>
            </p:sp>
          </p:grpSp>
          <p:grpSp>
            <p:nvGrpSpPr>
              <p:cNvPr id="280" name="Grupo 279">
                <a:extLst>
                  <a:ext uri="{FF2B5EF4-FFF2-40B4-BE49-F238E27FC236}">
                    <a16:creationId xmlns:a16="http://schemas.microsoft.com/office/drawing/2014/main" id="{AC774A11-7722-4662-99BB-B4832C608669}"/>
                  </a:ext>
                </a:extLst>
              </p:cNvPr>
              <p:cNvGrpSpPr/>
              <p:nvPr/>
            </p:nvGrpSpPr>
            <p:grpSpPr>
              <a:xfrm>
                <a:off x="3827189" y="2541093"/>
                <a:ext cx="2282269" cy="665923"/>
                <a:chOff x="-989798" y="-924160"/>
                <a:chExt cx="2718306" cy="665923"/>
              </a:xfrm>
            </p:grpSpPr>
            <p:sp>
              <p:nvSpPr>
                <p:cNvPr id="281" name="Rectángulo 280">
                  <a:extLst>
                    <a:ext uri="{FF2B5EF4-FFF2-40B4-BE49-F238E27FC236}">
                      <a16:creationId xmlns:a16="http://schemas.microsoft.com/office/drawing/2014/main" id="{84A17709-79C1-4777-9AE4-6B3E3A57A47C}"/>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82" name="CuadroTexto 281">
                  <a:extLst>
                    <a:ext uri="{FF2B5EF4-FFF2-40B4-BE49-F238E27FC236}">
                      <a16:creationId xmlns:a16="http://schemas.microsoft.com/office/drawing/2014/main" id="{C97F1B44-027B-446E-BFA8-0372020B61BC}"/>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ctr" defTabSz="622300">
                    <a:lnSpc>
                      <a:spcPct val="90000"/>
                    </a:lnSpc>
                    <a:spcBef>
                      <a:spcPct val="0"/>
                    </a:spcBef>
                    <a:spcAft>
                      <a:spcPct val="15000"/>
                    </a:spcAft>
                    <a:buChar char="•"/>
                  </a:pPr>
                  <a:r>
                    <a:rPr lang="es-CO" sz="1200" kern="1200" dirty="0"/>
                    <a:t>97</a:t>
                  </a:r>
                </a:p>
              </p:txBody>
            </p:sp>
          </p:grpSp>
        </p:grpSp>
        <p:grpSp>
          <p:nvGrpSpPr>
            <p:cNvPr id="258" name="Grupo 257">
              <a:extLst>
                <a:ext uri="{FF2B5EF4-FFF2-40B4-BE49-F238E27FC236}">
                  <a16:creationId xmlns:a16="http://schemas.microsoft.com/office/drawing/2014/main" id="{161E2BD1-1511-4CDF-B1F6-0AF54FA7A8B3}"/>
                </a:ext>
              </a:extLst>
            </p:cNvPr>
            <p:cNvGrpSpPr/>
            <p:nvPr/>
          </p:nvGrpSpPr>
          <p:grpSpPr>
            <a:xfrm>
              <a:off x="5655388" y="1832080"/>
              <a:ext cx="1768585" cy="1300707"/>
              <a:chOff x="3827189" y="1846382"/>
              <a:chExt cx="2154511" cy="1282995"/>
            </a:xfrm>
          </p:grpSpPr>
          <p:sp>
            <p:nvSpPr>
              <p:cNvPr id="277" name="Rectángulo 276">
                <a:extLst>
                  <a:ext uri="{FF2B5EF4-FFF2-40B4-BE49-F238E27FC236}">
                    <a16:creationId xmlns:a16="http://schemas.microsoft.com/office/drawing/2014/main" id="{514F6E3C-2B42-4178-9B16-4872D4FB2FE0}"/>
                  </a:ext>
                </a:extLst>
              </p:cNvPr>
              <p:cNvSpPr/>
              <p:nvPr/>
            </p:nvSpPr>
            <p:spPr>
              <a:xfrm>
                <a:off x="3832555" y="1846382"/>
                <a:ext cx="2149145" cy="650074"/>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r>
                  <a:rPr lang="es-CO" sz="1400" dirty="0"/>
                  <a:t>Procd.pagos</a:t>
                </a:r>
              </a:p>
            </p:txBody>
          </p:sp>
          <p:sp>
            <p:nvSpPr>
              <p:cNvPr id="275" name="Rectángulo 274">
                <a:extLst>
                  <a:ext uri="{FF2B5EF4-FFF2-40B4-BE49-F238E27FC236}">
                    <a16:creationId xmlns:a16="http://schemas.microsoft.com/office/drawing/2014/main" id="{AA257092-C6DD-4478-82F7-2E259290DD28}"/>
                  </a:ext>
                </a:extLst>
              </p:cNvPr>
              <p:cNvSpPr/>
              <p:nvPr/>
            </p:nvSpPr>
            <p:spPr>
              <a:xfrm>
                <a:off x="3827189" y="2541092"/>
                <a:ext cx="2149145" cy="588285"/>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s-CO" dirty="0"/>
              </a:p>
            </p:txBody>
          </p:sp>
        </p:grpSp>
        <p:grpSp>
          <p:nvGrpSpPr>
            <p:cNvPr id="259" name="Grupo 258">
              <a:extLst>
                <a:ext uri="{FF2B5EF4-FFF2-40B4-BE49-F238E27FC236}">
                  <a16:creationId xmlns:a16="http://schemas.microsoft.com/office/drawing/2014/main" id="{7A8209FE-D2E1-4F7B-8610-77A82D0523A9}"/>
                </a:ext>
              </a:extLst>
            </p:cNvPr>
            <p:cNvGrpSpPr/>
            <p:nvPr/>
          </p:nvGrpSpPr>
          <p:grpSpPr>
            <a:xfrm>
              <a:off x="7436839" y="1832078"/>
              <a:ext cx="1777046" cy="1304039"/>
              <a:chOff x="3811516" y="1843095"/>
              <a:chExt cx="2164818" cy="1286282"/>
            </a:xfrm>
          </p:grpSpPr>
          <p:sp>
            <p:nvSpPr>
              <p:cNvPr id="271" name="Rectángulo 270">
                <a:extLst>
                  <a:ext uri="{FF2B5EF4-FFF2-40B4-BE49-F238E27FC236}">
                    <a16:creationId xmlns:a16="http://schemas.microsoft.com/office/drawing/2014/main" id="{2E363DB6-FF3E-4DF0-B72A-91617B201DBD}"/>
                  </a:ext>
                </a:extLst>
              </p:cNvPr>
              <p:cNvSpPr/>
              <p:nvPr/>
            </p:nvSpPr>
            <p:spPr>
              <a:xfrm>
                <a:off x="3811516" y="1843095"/>
                <a:ext cx="2149145" cy="650074"/>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r>
                  <a:rPr lang="es-CO" sz="1200" dirty="0"/>
                  <a:t>Recaudo activos fijos frisco</a:t>
                </a:r>
              </a:p>
            </p:txBody>
          </p:sp>
          <p:sp>
            <p:nvSpPr>
              <p:cNvPr id="269" name="Rectángulo 268">
                <a:extLst>
                  <a:ext uri="{FF2B5EF4-FFF2-40B4-BE49-F238E27FC236}">
                    <a16:creationId xmlns:a16="http://schemas.microsoft.com/office/drawing/2014/main" id="{E8485DBB-52D7-482E-BF46-0072179C6C18}"/>
                  </a:ext>
                </a:extLst>
              </p:cNvPr>
              <p:cNvSpPr/>
              <p:nvPr/>
            </p:nvSpPr>
            <p:spPr>
              <a:xfrm>
                <a:off x="3827189" y="2541092"/>
                <a:ext cx="2149145" cy="588285"/>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grpSp>
      </p:grpSp>
      <p:grpSp>
        <p:nvGrpSpPr>
          <p:cNvPr id="285" name="Grupo 284">
            <a:extLst>
              <a:ext uri="{FF2B5EF4-FFF2-40B4-BE49-F238E27FC236}">
                <a16:creationId xmlns:a16="http://schemas.microsoft.com/office/drawing/2014/main" id="{CBF04A3F-C2B2-448C-8A99-99403C81C131}"/>
              </a:ext>
            </a:extLst>
          </p:cNvPr>
          <p:cNvGrpSpPr/>
          <p:nvPr/>
        </p:nvGrpSpPr>
        <p:grpSpPr>
          <a:xfrm>
            <a:off x="3932865" y="4414857"/>
            <a:ext cx="6167720" cy="713105"/>
            <a:chOff x="3856666" y="1832080"/>
            <a:chExt cx="5466495" cy="1386562"/>
          </a:xfrm>
        </p:grpSpPr>
        <p:grpSp>
          <p:nvGrpSpPr>
            <p:cNvPr id="286" name="Grupo 285">
              <a:extLst>
                <a:ext uri="{FF2B5EF4-FFF2-40B4-BE49-F238E27FC236}">
                  <a16:creationId xmlns:a16="http://schemas.microsoft.com/office/drawing/2014/main" id="{60B7CC72-C7D7-4113-857C-FFA9A58025EE}"/>
                </a:ext>
              </a:extLst>
            </p:cNvPr>
            <p:cNvGrpSpPr/>
            <p:nvPr/>
          </p:nvGrpSpPr>
          <p:grpSpPr>
            <a:xfrm>
              <a:off x="3856666" y="1839224"/>
              <a:ext cx="1873462" cy="1379418"/>
              <a:chOff x="3827185" y="1846382"/>
              <a:chExt cx="2282273" cy="1360634"/>
            </a:xfrm>
          </p:grpSpPr>
          <p:grpSp>
            <p:nvGrpSpPr>
              <p:cNvPr id="308" name="Grupo 307">
                <a:extLst>
                  <a:ext uri="{FF2B5EF4-FFF2-40B4-BE49-F238E27FC236}">
                    <a16:creationId xmlns:a16="http://schemas.microsoft.com/office/drawing/2014/main" id="{2591638C-92DA-4A0D-BAB4-21DA47432A20}"/>
                  </a:ext>
                </a:extLst>
              </p:cNvPr>
              <p:cNvGrpSpPr/>
              <p:nvPr/>
            </p:nvGrpSpPr>
            <p:grpSpPr>
              <a:xfrm>
                <a:off x="3827185" y="1846382"/>
                <a:ext cx="2154515" cy="666210"/>
                <a:chOff x="-3747" y="69822"/>
                <a:chExt cx="2550075" cy="666210"/>
              </a:xfrm>
            </p:grpSpPr>
            <p:sp>
              <p:nvSpPr>
                <p:cNvPr id="312" name="Rectángulo 311">
                  <a:extLst>
                    <a:ext uri="{FF2B5EF4-FFF2-40B4-BE49-F238E27FC236}">
                      <a16:creationId xmlns:a16="http://schemas.microsoft.com/office/drawing/2014/main" id="{C3ED51EF-5D40-4930-A698-60EBB652BA46}"/>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13" name="CuadroTexto 312">
                  <a:extLst>
                    <a:ext uri="{FF2B5EF4-FFF2-40B4-BE49-F238E27FC236}">
                      <a16:creationId xmlns:a16="http://schemas.microsoft.com/office/drawing/2014/main" id="{EE661AA8-6D66-4A0B-99AD-56285AB33CE0}"/>
                    </a:ext>
                  </a:extLst>
                </p:cNvPr>
                <p:cNvSpPr txBox="1"/>
                <p:nvPr/>
              </p:nvSpPr>
              <p:spPr>
                <a:xfrm>
                  <a:off x="-3747" y="85957"/>
                  <a:ext cx="2543719"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kern="1200" dirty="0"/>
                    <a:t>Gestión de inversiones</a:t>
                  </a:r>
                </a:p>
              </p:txBody>
            </p:sp>
          </p:grpSp>
          <p:grpSp>
            <p:nvGrpSpPr>
              <p:cNvPr id="309" name="Grupo 308">
                <a:extLst>
                  <a:ext uri="{FF2B5EF4-FFF2-40B4-BE49-F238E27FC236}">
                    <a16:creationId xmlns:a16="http://schemas.microsoft.com/office/drawing/2014/main" id="{87D96F1A-969B-48A3-B341-F9BC4667EAA0}"/>
                  </a:ext>
                </a:extLst>
              </p:cNvPr>
              <p:cNvGrpSpPr/>
              <p:nvPr/>
            </p:nvGrpSpPr>
            <p:grpSpPr>
              <a:xfrm>
                <a:off x="3827189" y="2541093"/>
                <a:ext cx="2282269" cy="665923"/>
                <a:chOff x="-989798" y="-924160"/>
                <a:chExt cx="2718306" cy="665923"/>
              </a:xfrm>
            </p:grpSpPr>
            <p:sp>
              <p:nvSpPr>
                <p:cNvPr id="310" name="Rectángulo 309">
                  <a:extLst>
                    <a:ext uri="{FF2B5EF4-FFF2-40B4-BE49-F238E27FC236}">
                      <a16:creationId xmlns:a16="http://schemas.microsoft.com/office/drawing/2014/main" id="{BBD9F895-4C83-4AE1-82D5-CE92AE8F441F}"/>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11" name="CuadroTexto 310">
                  <a:extLst>
                    <a:ext uri="{FF2B5EF4-FFF2-40B4-BE49-F238E27FC236}">
                      <a16:creationId xmlns:a16="http://schemas.microsoft.com/office/drawing/2014/main" id="{27ABA99E-9A2C-43BC-93FF-18BBD99B4238}"/>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ctr" defTabSz="622300">
                    <a:lnSpc>
                      <a:spcPct val="90000"/>
                    </a:lnSpc>
                    <a:spcBef>
                      <a:spcPct val="0"/>
                    </a:spcBef>
                    <a:spcAft>
                      <a:spcPct val="15000"/>
                    </a:spcAft>
                    <a:buChar char="•"/>
                  </a:pPr>
                  <a:r>
                    <a:rPr lang="es-CO" sz="1200" dirty="0"/>
                    <a:t>5</a:t>
                  </a:r>
                  <a:endParaRPr lang="es-CO" sz="1200" kern="1200" dirty="0"/>
                </a:p>
              </p:txBody>
            </p:sp>
          </p:grpSp>
        </p:grpSp>
        <p:grpSp>
          <p:nvGrpSpPr>
            <p:cNvPr id="287" name="Grupo 286">
              <a:extLst>
                <a:ext uri="{FF2B5EF4-FFF2-40B4-BE49-F238E27FC236}">
                  <a16:creationId xmlns:a16="http://schemas.microsoft.com/office/drawing/2014/main" id="{0BFA21DC-1353-49E6-B561-0E4E8A37DDD4}"/>
                </a:ext>
              </a:extLst>
            </p:cNvPr>
            <p:cNvGrpSpPr/>
            <p:nvPr/>
          </p:nvGrpSpPr>
          <p:grpSpPr>
            <a:xfrm>
              <a:off x="5655387" y="1832080"/>
              <a:ext cx="1873458" cy="1379418"/>
              <a:chOff x="3827189" y="1846382"/>
              <a:chExt cx="2282269" cy="1360634"/>
            </a:xfrm>
          </p:grpSpPr>
          <p:grpSp>
            <p:nvGrpSpPr>
              <p:cNvPr id="302" name="Grupo 301">
                <a:extLst>
                  <a:ext uri="{FF2B5EF4-FFF2-40B4-BE49-F238E27FC236}">
                    <a16:creationId xmlns:a16="http://schemas.microsoft.com/office/drawing/2014/main" id="{7BC6CAA6-57EC-467A-B152-6E014E6ADFB9}"/>
                  </a:ext>
                </a:extLst>
              </p:cNvPr>
              <p:cNvGrpSpPr/>
              <p:nvPr/>
            </p:nvGrpSpPr>
            <p:grpSpPr>
              <a:xfrm>
                <a:off x="3827189" y="1846382"/>
                <a:ext cx="2154511" cy="666210"/>
                <a:chOff x="-3743" y="69822"/>
                <a:chExt cx="2550071" cy="666210"/>
              </a:xfrm>
            </p:grpSpPr>
            <p:sp>
              <p:nvSpPr>
                <p:cNvPr id="306" name="Rectángulo 305">
                  <a:extLst>
                    <a:ext uri="{FF2B5EF4-FFF2-40B4-BE49-F238E27FC236}">
                      <a16:creationId xmlns:a16="http://schemas.microsoft.com/office/drawing/2014/main" id="{C42561C8-6035-4135-8F56-EBB5266577CD}"/>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07" name="CuadroTexto 306">
                  <a:extLst>
                    <a:ext uri="{FF2B5EF4-FFF2-40B4-BE49-F238E27FC236}">
                      <a16:creationId xmlns:a16="http://schemas.microsoft.com/office/drawing/2014/main" id="{3364E4A9-16CB-4135-87AB-4B7D93A3000E}"/>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kern="1200" dirty="0"/>
                    <a:t>Reintegro dinero terceros</a:t>
                  </a:r>
                </a:p>
              </p:txBody>
            </p:sp>
          </p:grpSp>
          <p:grpSp>
            <p:nvGrpSpPr>
              <p:cNvPr id="303" name="Grupo 302">
                <a:extLst>
                  <a:ext uri="{FF2B5EF4-FFF2-40B4-BE49-F238E27FC236}">
                    <a16:creationId xmlns:a16="http://schemas.microsoft.com/office/drawing/2014/main" id="{12B66F6F-6ABE-4788-9A59-ACD69C1AC97E}"/>
                  </a:ext>
                </a:extLst>
              </p:cNvPr>
              <p:cNvGrpSpPr/>
              <p:nvPr/>
            </p:nvGrpSpPr>
            <p:grpSpPr>
              <a:xfrm>
                <a:off x="3827189" y="2541093"/>
                <a:ext cx="2282269" cy="665923"/>
                <a:chOff x="-989798" y="-924160"/>
                <a:chExt cx="2718306" cy="665923"/>
              </a:xfrm>
            </p:grpSpPr>
            <p:sp>
              <p:nvSpPr>
                <p:cNvPr id="304" name="Rectángulo 303">
                  <a:extLst>
                    <a:ext uri="{FF2B5EF4-FFF2-40B4-BE49-F238E27FC236}">
                      <a16:creationId xmlns:a16="http://schemas.microsoft.com/office/drawing/2014/main" id="{209BDD45-ACDC-456B-B607-172549A1506E}"/>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05" name="CuadroTexto 304">
                  <a:extLst>
                    <a:ext uri="{FF2B5EF4-FFF2-40B4-BE49-F238E27FC236}">
                      <a16:creationId xmlns:a16="http://schemas.microsoft.com/office/drawing/2014/main" id="{DF6E3E82-327F-4357-96F5-E9812ED60CD8}"/>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ctr" defTabSz="622300">
                    <a:lnSpc>
                      <a:spcPct val="90000"/>
                    </a:lnSpc>
                    <a:spcBef>
                      <a:spcPct val="0"/>
                    </a:spcBef>
                    <a:spcAft>
                      <a:spcPct val="15000"/>
                    </a:spcAft>
                    <a:buChar char="•"/>
                  </a:pPr>
                  <a:r>
                    <a:rPr lang="es-CO" sz="1200" dirty="0"/>
                    <a:t>6</a:t>
                  </a:r>
                  <a:endParaRPr lang="es-CO" sz="1200" kern="1200" dirty="0"/>
                </a:p>
              </p:txBody>
            </p:sp>
          </p:grpSp>
        </p:grpSp>
        <p:grpSp>
          <p:nvGrpSpPr>
            <p:cNvPr id="288" name="Grupo 287">
              <a:extLst>
                <a:ext uri="{FF2B5EF4-FFF2-40B4-BE49-F238E27FC236}">
                  <a16:creationId xmlns:a16="http://schemas.microsoft.com/office/drawing/2014/main" id="{0E4DF94C-C150-4250-A116-8007FE8C87CA}"/>
                </a:ext>
              </a:extLst>
            </p:cNvPr>
            <p:cNvGrpSpPr/>
            <p:nvPr/>
          </p:nvGrpSpPr>
          <p:grpSpPr>
            <a:xfrm>
              <a:off x="7449703" y="1835411"/>
              <a:ext cx="1873458" cy="1379418"/>
              <a:chOff x="3827189" y="1846382"/>
              <a:chExt cx="2282269" cy="1360634"/>
            </a:xfrm>
          </p:grpSpPr>
          <p:grpSp>
            <p:nvGrpSpPr>
              <p:cNvPr id="296" name="Grupo 295">
                <a:extLst>
                  <a:ext uri="{FF2B5EF4-FFF2-40B4-BE49-F238E27FC236}">
                    <a16:creationId xmlns:a16="http://schemas.microsoft.com/office/drawing/2014/main" id="{7E17F8B9-8492-4F76-9BAA-D1A2FAC82984}"/>
                  </a:ext>
                </a:extLst>
              </p:cNvPr>
              <p:cNvGrpSpPr/>
              <p:nvPr/>
            </p:nvGrpSpPr>
            <p:grpSpPr>
              <a:xfrm>
                <a:off x="3827189" y="1846382"/>
                <a:ext cx="2154511" cy="666210"/>
                <a:chOff x="-3743" y="69822"/>
                <a:chExt cx="2550071" cy="666210"/>
              </a:xfrm>
            </p:grpSpPr>
            <p:sp>
              <p:nvSpPr>
                <p:cNvPr id="300" name="Rectángulo 299">
                  <a:extLst>
                    <a:ext uri="{FF2B5EF4-FFF2-40B4-BE49-F238E27FC236}">
                      <a16:creationId xmlns:a16="http://schemas.microsoft.com/office/drawing/2014/main" id="{62ECE6B2-287A-4E01-B111-C473C73EB68F}"/>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01" name="CuadroTexto 300">
                  <a:extLst>
                    <a:ext uri="{FF2B5EF4-FFF2-40B4-BE49-F238E27FC236}">
                      <a16:creationId xmlns:a16="http://schemas.microsoft.com/office/drawing/2014/main" id="{DD268380-7A42-433D-9939-A066CF8CE551}"/>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kern="1200" dirty="0"/>
                    <a:t>Prestamos frisco sociedades</a:t>
                  </a:r>
                </a:p>
              </p:txBody>
            </p:sp>
          </p:grpSp>
          <p:grpSp>
            <p:nvGrpSpPr>
              <p:cNvPr id="297" name="Grupo 296">
                <a:extLst>
                  <a:ext uri="{FF2B5EF4-FFF2-40B4-BE49-F238E27FC236}">
                    <a16:creationId xmlns:a16="http://schemas.microsoft.com/office/drawing/2014/main" id="{CA9AD111-25A6-4D9C-934D-B32C8CDAA91E}"/>
                  </a:ext>
                </a:extLst>
              </p:cNvPr>
              <p:cNvGrpSpPr/>
              <p:nvPr/>
            </p:nvGrpSpPr>
            <p:grpSpPr>
              <a:xfrm>
                <a:off x="3827189" y="2541093"/>
                <a:ext cx="2282269" cy="665923"/>
                <a:chOff x="-989798" y="-924160"/>
                <a:chExt cx="2718306" cy="665923"/>
              </a:xfrm>
            </p:grpSpPr>
            <p:sp>
              <p:nvSpPr>
                <p:cNvPr id="298" name="Rectángulo 297">
                  <a:extLst>
                    <a:ext uri="{FF2B5EF4-FFF2-40B4-BE49-F238E27FC236}">
                      <a16:creationId xmlns:a16="http://schemas.microsoft.com/office/drawing/2014/main" id="{7514C96B-D071-40C8-BBDC-124415E0FB93}"/>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99" name="CuadroTexto 298">
                  <a:extLst>
                    <a:ext uri="{FF2B5EF4-FFF2-40B4-BE49-F238E27FC236}">
                      <a16:creationId xmlns:a16="http://schemas.microsoft.com/office/drawing/2014/main" id="{D7215566-E5DA-4CCC-88EE-0D6B2369766E}"/>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ctr" defTabSz="622300">
                    <a:lnSpc>
                      <a:spcPct val="90000"/>
                    </a:lnSpc>
                    <a:spcBef>
                      <a:spcPct val="0"/>
                    </a:spcBef>
                    <a:spcAft>
                      <a:spcPct val="15000"/>
                    </a:spcAft>
                    <a:buChar char="•"/>
                  </a:pPr>
                  <a:r>
                    <a:rPr lang="es-CO" sz="1200" dirty="0"/>
                    <a:t>2</a:t>
                  </a:r>
                  <a:endParaRPr lang="es-CO" sz="1200" kern="1200" dirty="0"/>
                </a:p>
              </p:txBody>
            </p:sp>
          </p:grpSp>
        </p:grpSp>
      </p:grpSp>
      <p:sp>
        <p:nvSpPr>
          <p:cNvPr id="343" name="Rectángulo 342">
            <a:extLst>
              <a:ext uri="{FF2B5EF4-FFF2-40B4-BE49-F238E27FC236}">
                <a16:creationId xmlns:a16="http://schemas.microsoft.com/office/drawing/2014/main" id="{F61641CB-6CE7-4925-B239-FABD23449109}"/>
              </a:ext>
            </a:extLst>
          </p:cNvPr>
          <p:cNvSpPr/>
          <p:nvPr/>
        </p:nvSpPr>
        <p:spPr>
          <a:xfrm>
            <a:off x="3898862" y="2321921"/>
            <a:ext cx="7833189" cy="312650"/>
          </a:xfrm>
          <a:prstGeom prst="rect">
            <a:avLst/>
          </a:prstGeom>
        </p:spPr>
        <p:txBody>
          <a:bodyPr wrap="square">
            <a:spAutoFit/>
          </a:bodyPr>
          <a:lstStyle/>
          <a:p>
            <a:pPr algn="just">
              <a:lnSpc>
                <a:spcPct val="107000"/>
              </a:lnSpc>
              <a:spcAft>
                <a:spcPts val="800"/>
              </a:spcAft>
            </a:pPr>
            <a:r>
              <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PROCEDIMIENTO ELABORACION Y PRESENTACION CONTABLE</a:t>
            </a:r>
          </a:p>
        </p:txBody>
      </p:sp>
      <p:sp>
        <p:nvSpPr>
          <p:cNvPr id="344" name="Rectángulo 343">
            <a:extLst>
              <a:ext uri="{FF2B5EF4-FFF2-40B4-BE49-F238E27FC236}">
                <a16:creationId xmlns:a16="http://schemas.microsoft.com/office/drawing/2014/main" id="{55EE8772-75D7-40BA-A470-03FD709A1789}"/>
              </a:ext>
            </a:extLst>
          </p:cNvPr>
          <p:cNvSpPr/>
          <p:nvPr/>
        </p:nvSpPr>
        <p:spPr>
          <a:xfrm>
            <a:off x="3898861" y="3248295"/>
            <a:ext cx="8001039" cy="312650"/>
          </a:xfrm>
          <a:prstGeom prst="rect">
            <a:avLst/>
          </a:prstGeom>
        </p:spPr>
        <p:txBody>
          <a:bodyPr wrap="square">
            <a:spAutoFit/>
          </a:bodyPr>
          <a:lstStyle/>
          <a:p>
            <a:pPr algn="just">
              <a:lnSpc>
                <a:spcPct val="107000"/>
              </a:lnSpc>
              <a:spcAft>
                <a:spcPts val="800"/>
              </a:spcAft>
            </a:pPr>
            <a:r>
              <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PROCEDIMIENTO DE TESORERIA</a:t>
            </a:r>
          </a:p>
        </p:txBody>
      </p:sp>
      <p:sp>
        <p:nvSpPr>
          <p:cNvPr id="345" name="Rectángulo 344">
            <a:extLst>
              <a:ext uri="{FF2B5EF4-FFF2-40B4-BE49-F238E27FC236}">
                <a16:creationId xmlns:a16="http://schemas.microsoft.com/office/drawing/2014/main" id="{E8DCD53D-D7B1-444E-BFB4-7A4E730D5BF0}"/>
              </a:ext>
            </a:extLst>
          </p:cNvPr>
          <p:cNvSpPr/>
          <p:nvPr/>
        </p:nvSpPr>
        <p:spPr>
          <a:xfrm>
            <a:off x="3886845" y="4163046"/>
            <a:ext cx="8013055" cy="312650"/>
          </a:xfrm>
          <a:prstGeom prst="rect">
            <a:avLst/>
          </a:prstGeom>
        </p:spPr>
        <p:txBody>
          <a:bodyPr wrap="square">
            <a:spAutoFit/>
          </a:bodyPr>
          <a:lstStyle/>
          <a:p>
            <a:pPr algn="just">
              <a:lnSpc>
                <a:spcPct val="107000"/>
              </a:lnSpc>
              <a:spcAft>
                <a:spcPts val="800"/>
              </a:spcAft>
            </a:pPr>
            <a:r>
              <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PROCEDIMIENTO DE TESORERIA Y OTROS</a:t>
            </a:r>
          </a:p>
        </p:txBody>
      </p:sp>
      <p:sp>
        <p:nvSpPr>
          <p:cNvPr id="137" name="CuadroTexto 136">
            <a:extLst>
              <a:ext uri="{FF2B5EF4-FFF2-40B4-BE49-F238E27FC236}">
                <a16:creationId xmlns:a16="http://schemas.microsoft.com/office/drawing/2014/main" id="{48B5986B-EB41-4E0E-87E2-C8F888BF403E}"/>
              </a:ext>
            </a:extLst>
          </p:cNvPr>
          <p:cNvSpPr txBox="1"/>
          <p:nvPr/>
        </p:nvSpPr>
        <p:spPr>
          <a:xfrm>
            <a:off x="6046644" y="3888182"/>
            <a:ext cx="1990483" cy="30673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ctr" defTabSz="622300">
              <a:lnSpc>
                <a:spcPct val="90000"/>
              </a:lnSpc>
              <a:spcBef>
                <a:spcPct val="0"/>
              </a:spcBef>
              <a:spcAft>
                <a:spcPct val="15000"/>
              </a:spcAft>
              <a:buChar char="•"/>
            </a:pPr>
            <a:r>
              <a:rPr lang="es-CO" sz="1200" dirty="0"/>
              <a:t>3127</a:t>
            </a:r>
            <a:endParaRPr lang="es-CO" sz="1200" kern="1200" dirty="0"/>
          </a:p>
        </p:txBody>
      </p:sp>
      <p:sp>
        <p:nvSpPr>
          <p:cNvPr id="138" name="CuadroTexto 137">
            <a:extLst>
              <a:ext uri="{FF2B5EF4-FFF2-40B4-BE49-F238E27FC236}">
                <a16:creationId xmlns:a16="http://schemas.microsoft.com/office/drawing/2014/main" id="{9F518F3A-C175-4408-BEF9-EF315B926A9A}"/>
              </a:ext>
            </a:extLst>
          </p:cNvPr>
          <p:cNvSpPr txBox="1"/>
          <p:nvPr/>
        </p:nvSpPr>
        <p:spPr>
          <a:xfrm>
            <a:off x="7948213" y="3866422"/>
            <a:ext cx="1990483" cy="30673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ctr" defTabSz="622300">
              <a:lnSpc>
                <a:spcPct val="90000"/>
              </a:lnSpc>
              <a:spcBef>
                <a:spcPct val="0"/>
              </a:spcBef>
              <a:spcAft>
                <a:spcPct val="15000"/>
              </a:spcAft>
              <a:buChar char="•"/>
            </a:pPr>
            <a:r>
              <a:rPr lang="es-CO" sz="1200" dirty="0"/>
              <a:t>3451</a:t>
            </a:r>
            <a:endParaRPr lang="es-CO" sz="1200" kern="1200" dirty="0"/>
          </a:p>
        </p:txBody>
      </p:sp>
      <p:grpSp>
        <p:nvGrpSpPr>
          <p:cNvPr id="93" name="Grupo 92">
            <a:extLst>
              <a:ext uri="{FF2B5EF4-FFF2-40B4-BE49-F238E27FC236}">
                <a16:creationId xmlns:a16="http://schemas.microsoft.com/office/drawing/2014/main" id="{B6CE0F74-3FDA-49AA-AE16-C37D2E501C83}"/>
              </a:ext>
            </a:extLst>
          </p:cNvPr>
          <p:cNvGrpSpPr/>
          <p:nvPr/>
        </p:nvGrpSpPr>
        <p:grpSpPr>
          <a:xfrm>
            <a:off x="3932865" y="5403168"/>
            <a:ext cx="8197175" cy="713105"/>
            <a:chOff x="3856666" y="1832080"/>
            <a:chExt cx="7265216" cy="1386562"/>
          </a:xfrm>
        </p:grpSpPr>
        <p:grpSp>
          <p:nvGrpSpPr>
            <p:cNvPr id="94" name="Grupo 93">
              <a:extLst>
                <a:ext uri="{FF2B5EF4-FFF2-40B4-BE49-F238E27FC236}">
                  <a16:creationId xmlns:a16="http://schemas.microsoft.com/office/drawing/2014/main" id="{307A7C17-810A-4521-ADB2-2476E6003184}"/>
                </a:ext>
              </a:extLst>
            </p:cNvPr>
            <p:cNvGrpSpPr/>
            <p:nvPr/>
          </p:nvGrpSpPr>
          <p:grpSpPr>
            <a:xfrm>
              <a:off x="3856666" y="1839224"/>
              <a:ext cx="1873458" cy="1379418"/>
              <a:chOff x="3827189" y="1846382"/>
              <a:chExt cx="2282269" cy="1360634"/>
            </a:xfrm>
          </p:grpSpPr>
          <p:grpSp>
            <p:nvGrpSpPr>
              <p:cNvPr id="116" name="Grupo 115">
                <a:extLst>
                  <a:ext uri="{FF2B5EF4-FFF2-40B4-BE49-F238E27FC236}">
                    <a16:creationId xmlns:a16="http://schemas.microsoft.com/office/drawing/2014/main" id="{1AA50A06-1E5A-4B05-AC98-5AD4F32FB0C8}"/>
                  </a:ext>
                </a:extLst>
              </p:cNvPr>
              <p:cNvGrpSpPr/>
              <p:nvPr/>
            </p:nvGrpSpPr>
            <p:grpSpPr>
              <a:xfrm>
                <a:off x="3827189" y="1846382"/>
                <a:ext cx="2154511" cy="666210"/>
                <a:chOff x="-3743" y="69822"/>
                <a:chExt cx="2550071" cy="666210"/>
              </a:xfrm>
            </p:grpSpPr>
            <p:sp>
              <p:nvSpPr>
                <p:cNvPr id="120" name="Rectángulo 119">
                  <a:extLst>
                    <a:ext uri="{FF2B5EF4-FFF2-40B4-BE49-F238E27FC236}">
                      <a16:creationId xmlns:a16="http://schemas.microsoft.com/office/drawing/2014/main" id="{331A8422-4282-4A57-8EC7-DE7EBC125037}"/>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21" name="CuadroTexto 120">
                  <a:extLst>
                    <a:ext uri="{FF2B5EF4-FFF2-40B4-BE49-F238E27FC236}">
                      <a16:creationId xmlns:a16="http://schemas.microsoft.com/office/drawing/2014/main" id="{198FECE2-F465-411A-9D93-3B9128F76CD4}"/>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100" dirty="0"/>
                    <a:t>Cargue de pagos en aplicativo y portal bancario</a:t>
                  </a:r>
                  <a:endParaRPr lang="es-CO" sz="1100" kern="1200" dirty="0"/>
                </a:p>
              </p:txBody>
            </p:sp>
          </p:grpSp>
          <p:grpSp>
            <p:nvGrpSpPr>
              <p:cNvPr id="117" name="Grupo 116">
                <a:extLst>
                  <a:ext uri="{FF2B5EF4-FFF2-40B4-BE49-F238E27FC236}">
                    <a16:creationId xmlns:a16="http://schemas.microsoft.com/office/drawing/2014/main" id="{831D62AB-3182-40EE-A84E-870445D84D3A}"/>
                  </a:ext>
                </a:extLst>
              </p:cNvPr>
              <p:cNvGrpSpPr/>
              <p:nvPr/>
            </p:nvGrpSpPr>
            <p:grpSpPr>
              <a:xfrm>
                <a:off x="3827189" y="2541093"/>
                <a:ext cx="2282269" cy="665923"/>
                <a:chOff x="-989798" y="-924160"/>
                <a:chExt cx="2718306" cy="665923"/>
              </a:xfrm>
            </p:grpSpPr>
            <p:sp>
              <p:nvSpPr>
                <p:cNvPr id="118" name="Rectángulo 117">
                  <a:extLst>
                    <a:ext uri="{FF2B5EF4-FFF2-40B4-BE49-F238E27FC236}">
                      <a16:creationId xmlns:a16="http://schemas.microsoft.com/office/drawing/2014/main" id="{A559474F-22ED-4956-8C93-F0C20306A292}"/>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19" name="CuadroTexto 118">
                  <a:extLst>
                    <a:ext uri="{FF2B5EF4-FFF2-40B4-BE49-F238E27FC236}">
                      <a16:creationId xmlns:a16="http://schemas.microsoft.com/office/drawing/2014/main" id="{2A7BD083-853D-45EA-B3C7-B31AD8363286}"/>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1290</a:t>
                  </a:r>
                  <a:endParaRPr lang="es-CO" sz="1200" kern="1200" dirty="0"/>
                </a:p>
              </p:txBody>
            </p:sp>
          </p:grpSp>
        </p:grpSp>
        <p:grpSp>
          <p:nvGrpSpPr>
            <p:cNvPr id="95" name="Grupo 94">
              <a:extLst>
                <a:ext uri="{FF2B5EF4-FFF2-40B4-BE49-F238E27FC236}">
                  <a16:creationId xmlns:a16="http://schemas.microsoft.com/office/drawing/2014/main" id="{82973B30-8E09-4FB0-91FA-143302C21395}"/>
                </a:ext>
              </a:extLst>
            </p:cNvPr>
            <p:cNvGrpSpPr/>
            <p:nvPr/>
          </p:nvGrpSpPr>
          <p:grpSpPr>
            <a:xfrm>
              <a:off x="5655387" y="1832080"/>
              <a:ext cx="1873458" cy="1379418"/>
              <a:chOff x="3827189" y="1846382"/>
              <a:chExt cx="2282269" cy="1360634"/>
            </a:xfrm>
          </p:grpSpPr>
          <p:grpSp>
            <p:nvGrpSpPr>
              <p:cNvPr id="110" name="Grupo 109">
                <a:extLst>
                  <a:ext uri="{FF2B5EF4-FFF2-40B4-BE49-F238E27FC236}">
                    <a16:creationId xmlns:a16="http://schemas.microsoft.com/office/drawing/2014/main" id="{B7B66B5E-BEC0-4406-A1C5-3FA3BB550468}"/>
                  </a:ext>
                </a:extLst>
              </p:cNvPr>
              <p:cNvGrpSpPr/>
              <p:nvPr/>
            </p:nvGrpSpPr>
            <p:grpSpPr>
              <a:xfrm>
                <a:off x="3827189" y="1846382"/>
                <a:ext cx="2154511" cy="666210"/>
                <a:chOff x="-3743" y="69822"/>
                <a:chExt cx="2550071" cy="666210"/>
              </a:xfrm>
            </p:grpSpPr>
            <p:sp>
              <p:nvSpPr>
                <p:cNvPr id="114" name="Rectángulo 113">
                  <a:extLst>
                    <a:ext uri="{FF2B5EF4-FFF2-40B4-BE49-F238E27FC236}">
                      <a16:creationId xmlns:a16="http://schemas.microsoft.com/office/drawing/2014/main" id="{FAD27AD1-8B1B-4879-B445-A14EE19FEFD8}"/>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5" name="CuadroTexto 114">
                  <a:extLst>
                    <a:ext uri="{FF2B5EF4-FFF2-40B4-BE49-F238E27FC236}">
                      <a16:creationId xmlns:a16="http://schemas.microsoft.com/office/drawing/2014/main" id="{BEDF40B9-8A79-4748-B002-39CA06E7BB72}"/>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400" dirty="0"/>
                    <a:t>Generación de Planillas de pago</a:t>
                  </a:r>
                  <a:endParaRPr lang="es-CO" sz="1400" kern="1200" dirty="0"/>
                </a:p>
              </p:txBody>
            </p:sp>
          </p:grpSp>
          <p:grpSp>
            <p:nvGrpSpPr>
              <p:cNvPr id="111" name="Grupo 110">
                <a:extLst>
                  <a:ext uri="{FF2B5EF4-FFF2-40B4-BE49-F238E27FC236}">
                    <a16:creationId xmlns:a16="http://schemas.microsoft.com/office/drawing/2014/main" id="{3C9E4452-17DE-45F6-9337-CC42C113D2C6}"/>
                  </a:ext>
                </a:extLst>
              </p:cNvPr>
              <p:cNvGrpSpPr/>
              <p:nvPr/>
            </p:nvGrpSpPr>
            <p:grpSpPr>
              <a:xfrm>
                <a:off x="3827189" y="2541093"/>
                <a:ext cx="2282269" cy="665923"/>
                <a:chOff x="-989798" y="-924160"/>
                <a:chExt cx="2718306" cy="665923"/>
              </a:xfrm>
            </p:grpSpPr>
            <p:sp>
              <p:nvSpPr>
                <p:cNvPr id="112" name="Rectángulo 111">
                  <a:extLst>
                    <a:ext uri="{FF2B5EF4-FFF2-40B4-BE49-F238E27FC236}">
                      <a16:creationId xmlns:a16="http://schemas.microsoft.com/office/drawing/2014/main" id="{286E232B-F5C1-48F6-A23E-8860496F78AA}"/>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13" name="CuadroTexto 112">
                  <a:extLst>
                    <a:ext uri="{FF2B5EF4-FFF2-40B4-BE49-F238E27FC236}">
                      <a16:creationId xmlns:a16="http://schemas.microsoft.com/office/drawing/2014/main" id="{3FE89B2E-44B9-460D-AE03-E4BC324824CF}"/>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207</a:t>
                  </a:r>
                  <a:endParaRPr lang="es-CO" sz="1200" kern="1200" dirty="0"/>
                </a:p>
              </p:txBody>
            </p:sp>
          </p:grpSp>
        </p:grpSp>
        <p:grpSp>
          <p:nvGrpSpPr>
            <p:cNvPr id="96" name="Grupo 95">
              <a:extLst>
                <a:ext uri="{FF2B5EF4-FFF2-40B4-BE49-F238E27FC236}">
                  <a16:creationId xmlns:a16="http://schemas.microsoft.com/office/drawing/2014/main" id="{8394AD83-E42C-4B50-85AA-892335B01EE6}"/>
                </a:ext>
              </a:extLst>
            </p:cNvPr>
            <p:cNvGrpSpPr/>
            <p:nvPr/>
          </p:nvGrpSpPr>
          <p:grpSpPr>
            <a:xfrm>
              <a:off x="7449703" y="1835411"/>
              <a:ext cx="1873458" cy="1379418"/>
              <a:chOff x="3827189" y="1846382"/>
              <a:chExt cx="2282269" cy="1360634"/>
            </a:xfrm>
          </p:grpSpPr>
          <p:grpSp>
            <p:nvGrpSpPr>
              <p:cNvPr id="104" name="Grupo 103">
                <a:extLst>
                  <a:ext uri="{FF2B5EF4-FFF2-40B4-BE49-F238E27FC236}">
                    <a16:creationId xmlns:a16="http://schemas.microsoft.com/office/drawing/2014/main" id="{B70C485B-67D8-4BF3-80A8-863BE924267E}"/>
                  </a:ext>
                </a:extLst>
              </p:cNvPr>
              <p:cNvGrpSpPr/>
              <p:nvPr/>
            </p:nvGrpSpPr>
            <p:grpSpPr>
              <a:xfrm>
                <a:off x="3827189" y="1846382"/>
                <a:ext cx="2154511" cy="666210"/>
                <a:chOff x="-3743" y="69822"/>
                <a:chExt cx="2550071" cy="666210"/>
              </a:xfrm>
            </p:grpSpPr>
            <p:sp>
              <p:nvSpPr>
                <p:cNvPr id="108" name="Rectángulo 107">
                  <a:extLst>
                    <a:ext uri="{FF2B5EF4-FFF2-40B4-BE49-F238E27FC236}">
                      <a16:creationId xmlns:a16="http://schemas.microsoft.com/office/drawing/2014/main" id="{03F092B2-15B3-4B76-A6C8-3FE2FBDCFFBA}"/>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9" name="CuadroTexto 108">
                  <a:extLst>
                    <a:ext uri="{FF2B5EF4-FFF2-40B4-BE49-F238E27FC236}">
                      <a16:creationId xmlns:a16="http://schemas.microsoft.com/office/drawing/2014/main" id="{18A01BB4-4F39-41F2-B606-1BDD7B5B4637}"/>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100" dirty="0"/>
                    <a:t>Registros Contables de Pagos Aplicativos Concisa y </a:t>
                  </a:r>
                  <a:r>
                    <a:rPr lang="es-ES" sz="1100" dirty="0" err="1"/>
                    <a:t>Seven</a:t>
                  </a:r>
                  <a:endParaRPr lang="es-CO" sz="1100" kern="1200" dirty="0"/>
                </a:p>
              </p:txBody>
            </p:sp>
          </p:grpSp>
          <p:grpSp>
            <p:nvGrpSpPr>
              <p:cNvPr id="105" name="Grupo 104">
                <a:extLst>
                  <a:ext uri="{FF2B5EF4-FFF2-40B4-BE49-F238E27FC236}">
                    <a16:creationId xmlns:a16="http://schemas.microsoft.com/office/drawing/2014/main" id="{D9A789C0-2A51-420E-9593-6CF1806827BA}"/>
                  </a:ext>
                </a:extLst>
              </p:cNvPr>
              <p:cNvGrpSpPr/>
              <p:nvPr/>
            </p:nvGrpSpPr>
            <p:grpSpPr>
              <a:xfrm>
                <a:off x="3827189" y="2541093"/>
                <a:ext cx="2282269" cy="665923"/>
                <a:chOff x="-989798" y="-924160"/>
                <a:chExt cx="2718306" cy="665923"/>
              </a:xfrm>
            </p:grpSpPr>
            <p:sp>
              <p:nvSpPr>
                <p:cNvPr id="106" name="Rectángulo 105">
                  <a:extLst>
                    <a:ext uri="{FF2B5EF4-FFF2-40B4-BE49-F238E27FC236}">
                      <a16:creationId xmlns:a16="http://schemas.microsoft.com/office/drawing/2014/main" id="{1E60A509-0E22-4CBA-985A-613547920648}"/>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07" name="CuadroTexto 106">
                  <a:extLst>
                    <a:ext uri="{FF2B5EF4-FFF2-40B4-BE49-F238E27FC236}">
                      <a16:creationId xmlns:a16="http://schemas.microsoft.com/office/drawing/2014/main" id="{668FBB81-EF5C-425A-8BCB-0C7F988A6307}"/>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3127</a:t>
                  </a:r>
                  <a:endParaRPr lang="es-CO" sz="1200" kern="1200" dirty="0"/>
                </a:p>
              </p:txBody>
            </p:sp>
          </p:grpSp>
        </p:grpSp>
        <p:grpSp>
          <p:nvGrpSpPr>
            <p:cNvPr id="97" name="Grupo 96">
              <a:extLst>
                <a:ext uri="{FF2B5EF4-FFF2-40B4-BE49-F238E27FC236}">
                  <a16:creationId xmlns:a16="http://schemas.microsoft.com/office/drawing/2014/main" id="{A1C47C0A-D4FD-4479-AE52-9A8F71F127D3}"/>
                </a:ext>
              </a:extLst>
            </p:cNvPr>
            <p:cNvGrpSpPr/>
            <p:nvPr/>
          </p:nvGrpSpPr>
          <p:grpSpPr>
            <a:xfrm>
              <a:off x="9248424" y="1837775"/>
              <a:ext cx="1873458" cy="1379418"/>
              <a:chOff x="3827189" y="1846382"/>
              <a:chExt cx="2282269" cy="1360634"/>
            </a:xfrm>
          </p:grpSpPr>
          <p:grpSp>
            <p:nvGrpSpPr>
              <p:cNvPr id="98" name="Grupo 97">
                <a:extLst>
                  <a:ext uri="{FF2B5EF4-FFF2-40B4-BE49-F238E27FC236}">
                    <a16:creationId xmlns:a16="http://schemas.microsoft.com/office/drawing/2014/main" id="{E707BFCD-DBBE-4D7D-9943-D1EA40B7FDC7}"/>
                  </a:ext>
                </a:extLst>
              </p:cNvPr>
              <p:cNvGrpSpPr/>
              <p:nvPr/>
            </p:nvGrpSpPr>
            <p:grpSpPr>
              <a:xfrm>
                <a:off x="3827189" y="1846382"/>
                <a:ext cx="2154511" cy="666210"/>
                <a:chOff x="-3743" y="69822"/>
                <a:chExt cx="2550071" cy="666210"/>
              </a:xfrm>
            </p:grpSpPr>
            <p:sp>
              <p:nvSpPr>
                <p:cNvPr id="102" name="Rectángulo 101">
                  <a:extLst>
                    <a:ext uri="{FF2B5EF4-FFF2-40B4-BE49-F238E27FC236}">
                      <a16:creationId xmlns:a16="http://schemas.microsoft.com/office/drawing/2014/main" id="{3A22E49B-1C12-4E67-8557-9512DBA6A442}"/>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3" name="CuadroTexto 102">
                  <a:extLst>
                    <a:ext uri="{FF2B5EF4-FFF2-40B4-BE49-F238E27FC236}">
                      <a16:creationId xmlns:a16="http://schemas.microsoft.com/office/drawing/2014/main" id="{5C7FFCB6-943D-46CD-8E4D-C283FA2E8AA5}"/>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100" dirty="0"/>
                    <a:t>Cierre de Casos </a:t>
                  </a:r>
                  <a:r>
                    <a:rPr lang="es-ES" sz="1100" dirty="0" err="1"/>
                    <a:t>Workflow</a:t>
                  </a:r>
                  <a:r>
                    <a:rPr lang="es-ES" sz="1100" dirty="0"/>
                    <a:t> ERP</a:t>
                  </a:r>
                  <a:endParaRPr lang="es-CO" sz="1100" kern="1200" dirty="0"/>
                </a:p>
              </p:txBody>
            </p:sp>
          </p:grpSp>
          <p:grpSp>
            <p:nvGrpSpPr>
              <p:cNvPr id="99" name="Grupo 98">
                <a:extLst>
                  <a:ext uri="{FF2B5EF4-FFF2-40B4-BE49-F238E27FC236}">
                    <a16:creationId xmlns:a16="http://schemas.microsoft.com/office/drawing/2014/main" id="{EE24EDDC-5F6F-4C0D-B188-70C618B4BF82}"/>
                  </a:ext>
                </a:extLst>
              </p:cNvPr>
              <p:cNvGrpSpPr/>
              <p:nvPr/>
            </p:nvGrpSpPr>
            <p:grpSpPr>
              <a:xfrm>
                <a:off x="3827189" y="2541093"/>
                <a:ext cx="2282269" cy="665923"/>
                <a:chOff x="-989798" y="-924160"/>
                <a:chExt cx="2718306" cy="665923"/>
              </a:xfrm>
            </p:grpSpPr>
            <p:sp>
              <p:nvSpPr>
                <p:cNvPr id="100" name="Rectángulo 99">
                  <a:extLst>
                    <a:ext uri="{FF2B5EF4-FFF2-40B4-BE49-F238E27FC236}">
                      <a16:creationId xmlns:a16="http://schemas.microsoft.com/office/drawing/2014/main" id="{5AECC75D-4C2C-4E61-B091-F72351361AA7}"/>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01" name="CuadroTexto 100">
                  <a:extLst>
                    <a:ext uri="{FF2B5EF4-FFF2-40B4-BE49-F238E27FC236}">
                      <a16:creationId xmlns:a16="http://schemas.microsoft.com/office/drawing/2014/main" id="{D7D2DA90-90EC-47B2-A507-0F4AF920BF20}"/>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6</a:t>
                  </a:r>
                  <a:endParaRPr lang="es-CO" sz="1200" kern="1200" dirty="0"/>
                </a:p>
              </p:txBody>
            </p:sp>
          </p:grpSp>
        </p:grpSp>
      </p:grpSp>
      <p:sp>
        <p:nvSpPr>
          <p:cNvPr id="122" name="Rectángulo 121">
            <a:extLst>
              <a:ext uri="{FF2B5EF4-FFF2-40B4-BE49-F238E27FC236}">
                <a16:creationId xmlns:a16="http://schemas.microsoft.com/office/drawing/2014/main" id="{0FAE74EF-00EB-42C7-A1C7-E29BA39A2061}"/>
              </a:ext>
            </a:extLst>
          </p:cNvPr>
          <p:cNvSpPr/>
          <p:nvPr/>
        </p:nvSpPr>
        <p:spPr>
          <a:xfrm>
            <a:off x="3898861" y="5127245"/>
            <a:ext cx="8013055" cy="312650"/>
          </a:xfrm>
          <a:prstGeom prst="rect">
            <a:avLst/>
          </a:prstGeom>
        </p:spPr>
        <p:txBody>
          <a:bodyPr wrap="square">
            <a:spAutoFit/>
          </a:bodyPr>
          <a:lstStyle/>
          <a:p>
            <a:pPr algn="just">
              <a:lnSpc>
                <a:spcPct val="107000"/>
              </a:lnSpc>
              <a:spcAft>
                <a:spcPts val="800"/>
              </a:spcAft>
            </a:pPr>
            <a:r>
              <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PROCEDIMIENTO DE PAGOS</a:t>
            </a:r>
          </a:p>
        </p:txBody>
      </p:sp>
      <p:sp>
        <p:nvSpPr>
          <p:cNvPr id="123" name="Rectángulo 122">
            <a:extLst>
              <a:ext uri="{FF2B5EF4-FFF2-40B4-BE49-F238E27FC236}">
                <a16:creationId xmlns:a16="http://schemas.microsoft.com/office/drawing/2014/main" id="{D02B5968-2B39-426B-B2D2-36481A01D005}"/>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4" name="CuadroTexto 123">
            <a:extLst>
              <a:ext uri="{FF2B5EF4-FFF2-40B4-BE49-F238E27FC236}">
                <a16:creationId xmlns:a16="http://schemas.microsoft.com/office/drawing/2014/main" id="{DB539FCA-FB9A-4B33-AF5B-64D5E9ADB374}"/>
              </a:ext>
            </a:extLst>
          </p:cNvPr>
          <p:cNvSpPr txBox="1"/>
          <p:nvPr/>
        </p:nvSpPr>
        <p:spPr>
          <a:xfrm>
            <a:off x="6178125" y="6550223"/>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334031782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0" name="Rectángulo 29">
            <a:extLst>
              <a:ext uri="{FF2B5EF4-FFF2-40B4-BE49-F238E27FC236}">
                <a16:creationId xmlns:a16="http://schemas.microsoft.com/office/drawing/2014/main" id="{D7A8E561-7F29-4B94-8524-3BF5AC0E8B2C}"/>
              </a:ext>
            </a:extLst>
          </p:cNvPr>
          <p:cNvSpPr/>
          <p:nvPr/>
        </p:nvSpPr>
        <p:spPr>
          <a:xfrm>
            <a:off x="4097993" y="1302828"/>
            <a:ext cx="7833189" cy="312650"/>
          </a:xfrm>
          <a:prstGeom prst="rect">
            <a:avLst/>
          </a:prstGeom>
        </p:spPr>
        <p:txBody>
          <a:bodyPr wrap="square">
            <a:spAutoFit/>
          </a:bodyPr>
          <a:lstStyle/>
          <a:p>
            <a:pPr algn="just">
              <a:lnSpc>
                <a:spcPct val="107000"/>
              </a:lnSpc>
              <a:spcAft>
                <a:spcPts val="800"/>
              </a:spcAft>
            </a:pPr>
            <a:r>
              <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PROCEDIMIENTO RADICACION Y DISTRIBUCION DE COMUNICACIONES OFICIALES</a:t>
            </a:r>
          </a:p>
        </p:txBody>
      </p:sp>
      <p:sp>
        <p:nvSpPr>
          <p:cNvPr id="13" name="Rectángulo 12">
            <a:extLst>
              <a:ext uri="{FF2B5EF4-FFF2-40B4-BE49-F238E27FC236}">
                <a16:creationId xmlns:a16="http://schemas.microsoft.com/office/drawing/2014/main" id="{527338F4-15BD-4A5D-8C40-492F228B7503}"/>
              </a:ext>
            </a:extLst>
          </p:cNvPr>
          <p:cNvSpPr/>
          <p:nvPr/>
        </p:nvSpPr>
        <p:spPr>
          <a:xfrm>
            <a:off x="2428954" y="607541"/>
            <a:ext cx="6278940" cy="461665"/>
          </a:xfrm>
          <a:prstGeom prst="rect">
            <a:avLst/>
          </a:prstGeom>
        </p:spPr>
        <p:txBody>
          <a:bodyPr wrap="square">
            <a:spAutoFit/>
          </a:bodyPr>
          <a:lstStyle/>
          <a:p>
            <a:r>
              <a:rPr lang="es-ES" sz="2400" b="1" dirty="0">
                <a:solidFill>
                  <a:srgbClr val="000A8B"/>
                </a:solidFill>
                <a:latin typeface="Arial Narrow" panose="020B0606020202030204" pitchFamily="34" charset="0"/>
              </a:rPr>
              <a:t> PROCESOS DURANTE LA CONTINGENCIA </a:t>
            </a:r>
          </a:p>
        </p:txBody>
      </p:sp>
      <p:sp>
        <p:nvSpPr>
          <p:cNvPr id="14" name="Rectángulo 13">
            <a:extLst>
              <a:ext uri="{FF2B5EF4-FFF2-40B4-BE49-F238E27FC236}">
                <a16:creationId xmlns:a16="http://schemas.microsoft.com/office/drawing/2014/main" id="{BF22FCB4-4BB8-4912-A086-7AAC3375ADCB}"/>
              </a:ext>
            </a:extLst>
          </p:cNvPr>
          <p:cNvSpPr/>
          <p:nvPr/>
        </p:nvSpPr>
        <p:spPr>
          <a:xfrm>
            <a:off x="-443071" y="3142821"/>
            <a:ext cx="4590404" cy="1477328"/>
          </a:xfrm>
          <a:prstGeom prst="rect">
            <a:avLst/>
          </a:prstGeom>
        </p:spPr>
        <p:txBody>
          <a:bodyPr wrap="square">
            <a:spAutoFit/>
          </a:bodyPr>
          <a:lstStyle/>
          <a:p>
            <a:pPr algn="ctr"/>
            <a:r>
              <a:rPr lang="es-ES" b="1" dirty="0">
                <a:solidFill>
                  <a:srgbClr val="000A8B"/>
                </a:solidFill>
                <a:latin typeface="Arial Narrow" panose="020B0606020202030204" pitchFamily="34" charset="0"/>
              </a:rPr>
              <a:t>VICEPRESIDENCIA ADMINISTRATIVA Y FINANCIERA</a:t>
            </a:r>
          </a:p>
          <a:p>
            <a:pPr algn="ctr"/>
            <a:endParaRPr lang="es-ES" b="1" dirty="0">
              <a:solidFill>
                <a:srgbClr val="000A8B"/>
              </a:solidFill>
              <a:latin typeface="Arial Narrow" panose="020B0606020202030204" pitchFamily="34" charset="0"/>
            </a:endParaRPr>
          </a:p>
          <a:p>
            <a:pPr algn="ctr"/>
            <a:r>
              <a:rPr lang="es-ES" b="1" dirty="0">
                <a:solidFill>
                  <a:srgbClr val="000A8B"/>
                </a:solidFill>
                <a:latin typeface="Arial Narrow" panose="020B0606020202030204" pitchFamily="34" charset="0"/>
              </a:rPr>
              <a:t>COORDINACION ARCHIVO Y</a:t>
            </a:r>
          </a:p>
          <a:p>
            <a:pPr algn="ctr"/>
            <a:r>
              <a:rPr lang="es-ES" b="1" dirty="0">
                <a:solidFill>
                  <a:srgbClr val="000A8B"/>
                </a:solidFill>
                <a:latin typeface="Arial Narrow" panose="020B0606020202030204" pitchFamily="34" charset="0"/>
              </a:rPr>
              <a:t>CORRESPONDENCIA</a:t>
            </a:r>
          </a:p>
        </p:txBody>
      </p:sp>
      <p:grpSp>
        <p:nvGrpSpPr>
          <p:cNvPr id="5" name="Grupo 4">
            <a:extLst>
              <a:ext uri="{FF2B5EF4-FFF2-40B4-BE49-F238E27FC236}">
                <a16:creationId xmlns:a16="http://schemas.microsoft.com/office/drawing/2014/main" id="{71860BBB-19CA-4E61-9689-E7F2BED943AD}"/>
              </a:ext>
            </a:extLst>
          </p:cNvPr>
          <p:cNvGrpSpPr/>
          <p:nvPr/>
        </p:nvGrpSpPr>
        <p:grpSpPr>
          <a:xfrm>
            <a:off x="4091889" y="1597081"/>
            <a:ext cx="4143234" cy="713105"/>
            <a:chOff x="3856666" y="1832080"/>
            <a:chExt cx="3672179" cy="1386562"/>
          </a:xfrm>
        </p:grpSpPr>
        <p:grpSp>
          <p:nvGrpSpPr>
            <p:cNvPr id="4" name="Grupo 3">
              <a:extLst>
                <a:ext uri="{FF2B5EF4-FFF2-40B4-BE49-F238E27FC236}">
                  <a16:creationId xmlns:a16="http://schemas.microsoft.com/office/drawing/2014/main" id="{3C547FC5-0B14-48BB-9618-A020BDB32E04}"/>
                </a:ext>
              </a:extLst>
            </p:cNvPr>
            <p:cNvGrpSpPr/>
            <p:nvPr/>
          </p:nvGrpSpPr>
          <p:grpSpPr>
            <a:xfrm>
              <a:off x="3856666" y="1839224"/>
              <a:ext cx="1873458" cy="1379418"/>
              <a:chOff x="3827189" y="1846382"/>
              <a:chExt cx="2282269" cy="1360634"/>
            </a:xfrm>
          </p:grpSpPr>
          <p:grpSp>
            <p:nvGrpSpPr>
              <p:cNvPr id="20" name="Grupo 19">
                <a:extLst>
                  <a:ext uri="{FF2B5EF4-FFF2-40B4-BE49-F238E27FC236}">
                    <a16:creationId xmlns:a16="http://schemas.microsoft.com/office/drawing/2014/main" id="{6695AC26-2B84-4C43-BD26-54DCB57E58D9}"/>
                  </a:ext>
                </a:extLst>
              </p:cNvPr>
              <p:cNvGrpSpPr/>
              <p:nvPr/>
            </p:nvGrpSpPr>
            <p:grpSpPr>
              <a:xfrm>
                <a:off x="3827189" y="1846382"/>
                <a:ext cx="2154511" cy="666210"/>
                <a:chOff x="-3743" y="69822"/>
                <a:chExt cx="2550071" cy="666210"/>
              </a:xfrm>
            </p:grpSpPr>
            <p:sp>
              <p:nvSpPr>
                <p:cNvPr id="23" name="Rectángulo 22">
                  <a:extLst>
                    <a:ext uri="{FF2B5EF4-FFF2-40B4-BE49-F238E27FC236}">
                      <a16:creationId xmlns:a16="http://schemas.microsoft.com/office/drawing/2014/main" id="{821F29A2-0105-497C-BE16-6ABD8CB953A5}"/>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 name="CuadroTexto 24">
                  <a:extLst>
                    <a:ext uri="{FF2B5EF4-FFF2-40B4-BE49-F238E27FC236}">
                      <a16:creationId xmlns:a16="http://schemas.microsoft.com/office/drawing/2014/main" id="{F0C4B32C-4636-4B60-9908-F9621CDFCDFE}"/>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Radicación Entrada</a:t>
                  </a:r>
                  <a:endParaRPr lang="es-CO" sz="1400" kern="1200" dirty="0"/>
                </a:p>
              </p:txBody>
            </p:sp>
          </p:grpSp>
          <p:grpSp>
            <p:nvGrpSpPr>
              <p:cNvPr id="26" name="Grupo 25">
                <a:extLst>
                  <a:ext uri="{FF2B5EF4-FFF2-40B4-BE49-F238E27FC236}">
                    <a16:creationId xmlns:a16="http://schemas.microsoft.com/office/drawing/2014/main" id="{385CC156-A4C1-4480-BEB8-AAC469786335}"/>
                  </a:ext>
                </a:extLst>
              </p:cNvPr>
              <p:cNvGrpSpPr/>
              <p:nvPr/>
            </p:nvGrpSpPr>
            <p:grpSpPr>
              <a:xfrm>
                <a:off x="3827189" y="2541093"/>
                <a:ext cx="2282269" cy="665923"/>
                <a:chOff x="-989798" y="-924160"/>
                <a:chExt cx="2718306" cy="665923"/>
              </a:xfrm>
            </p:grpSpPr>
            <p:sp>
              <p:nvSpPr>
                <p:cNvPr id="28" name="Rectángulo 27">
                  <a:extLst>
                    <a:ext uri="{FF2B5EF4-FFF2-40B4-BE49-F238E27FC236}">
                      <a16:creationId xmlns:a16="http://schemas.microsoft.com/office/drawing/2014/main" id="{D9B4FD98-818A-4041-A574-4A8B468F6402}"/>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9" name="CuadroTexto 28">
                  <a:extLst>
                    <a:ext uri="{FF2B5EF4-FFF2-40B4-BE49-F238E27FC236}">
                      <a16:creationId xmlns:a16="http://schemas.microsoft.com/office/drawing/2014/main" id="{76526F86-C7D7-4C02-B4CE-A004ABE51ECA}"/>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ctr" defTabSz="622300">
                    <a:lnSpc>
                      <a:spcPct val="90000"/>
                    </a:lnSpc>
                    <a:spcBef>
                      <a:spcPct val="0"/>
                    </a:spcBef>
                    <a:spcAft>
                      <a:spcPct val="15000"/>
                    </a:spcAft>
                    <a:buChar char="•"/>
                  </a:pPr>
                  <a:r>
                    <a:rPr lang="es-CO" sz="1200" dirty="0"/>
                    <a:t>526</a:t>
                  </a:r>
                  <a:endParaRPr lang="es-CO" sz="1200" kern="1200" dirty="0"/>
                </a:p>
              </p:txBody>
            </p:sp>
          </p:grpSp>
        </p:grpSp>
        <p:grpSp>
          <p:nvGrpSpPr>
            <p:cNvPr id="45" name="Grupo 44">
              <a:extLst>
                <a:ext uri="{FF2B5EF4-FFF2-40B4-BE49-F238E27FC236}">
                  <a16:creationId xmlns:a16="http://schemas.microsoft.com/office/drawing/2014/main" id="{546491D3-3F56-4A75-AA19-5C3B59703061}"/>
                </a:ext>
              </a:extLst>
            </p:cNvPr>
            <p:cNvGrpSpPr/>
            <p:nvPr/>
          </p:nvGrpSpPr>
          <p:grpSpPr>
            <a:xfrm>
              <a:off x="5655387" y="1832080"/>
              <a:ext cx="1873458" cy="1379418"/>
              <a:chOff x="3827189" y="1846382"/>
              <a:chExt cx="2282269" cy="1360634"/>
            </a:xfrm>
          </p:grpSpPr>
          <p:grpSp>
            <p:nvGrpSpPr>
              <p:cNvPr id="46" name="Grupo 45">
                <a:extLst>
                  <a:ext uri="{FF2B5EF4-FFF2-40B4-BE49-F238E27FC236}">
                    <a16:creationId xmlns:a16="http://schemas.microsoft.com/office/drawing/2014/main" id="{DC3F2281-56CB-45A9-A1F8-FF882BD1B0DB}"/>
                  </a:ext>
                </a:extLst>
              </p:cNvPr>
              <p:cNvGrpSpPr/>
              <p:nvPr/>
            </p:nvGrpSpPr>
            <p:grpSpPr>
              <a:xfrm>
                <a:off x="3827189" y="1846382"/>
                <a:ext cx="2154511" cy="666210"/>
                <a:chOff x="-3743" y="69822"/>
                <a:chExt cx="2550071" cy="666210"/>
              </a:xfrm>
            </p:grpSpPr>
            <p:sp>
              <p:nvSpPr>
                <p:cNvPr id="52" name="Rectángulo 51">
                  <a:extLst>
                    <a:ext uri="{FF2B5EF4-FFF2-40B4-BE49-F238E27FC236}">
                      <a16:creationId xmlns:a16="http://schemas.microsoft.com/office/drawing/2014/main" id="{636EE2A1-FF4C-4ED7-82D5-24E427F94138}"/>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3" name="CuadroTexto 52">
                  <a:extLst>
                    <a:ext uri="{FF2B5EF4-FFF2-40B4-BE49-F238E27FC236}">
                      <a16:creationId xmlns:a16="http://schemas.microsoft.com/office/drawing/2014/main" id="{BF6EEB16-18E0-42DF-8D44-4F6C875E2047}"/>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Cierre de Zeus</a:t>
                  </a:r>
                  <a:endParaRPr lang="es-CO" sz="1400" kern="1200" dirty="0"/>
                </a:p>
              </p:txBody>
            </p:sp>
          </p:grpSp>
          <p:grpSp>
            <p:nvGrpSpPr>
              <p:cNvPr id="48" name="Grupo 47">
                <a:extLst>
                  <a:ext uri="{FF2B5EF4-FFF2-40B4-BE49-F238E27FC236}">
                    <a16:creationId xmlns:a16="http://schemas.microsoft.com/office/drawing/2014/main" id="{2A339A4D-719D-4517-B86C-D4C453F81FFF}"/>
                  </a:ext>
                </a:extLst>
              </p:cNvPr>
              <p:cNvGrpSpPr/>
              <p:nvPr/>
            </p:nvGrpSpPr>
            <p:grpSpPr>
              <a:xfrm>
                <a:off x="3827189" y="2541093"/>
                <a:ext cx="2282269" cy="665923"/>
                <a:chOff x="-989798" y="-924160"/>
                <a:chExt cx="2718306" cy="665923"/>
              </a:xfrm>
            </p:grpSpPr>
            <p:sp>
              <p:nvSpPr>
                <p:cNvPr id="50" name="Rectángulo 49">
                  <a:extLst>
                    <a:ext uri="{FF2B5EF4-FFF2-40B4-BE49-F238E27FC236}">
                      <a16:creationId xmlns:a16="http://schemas.microsoft.com/office/drawing/2014/main" id="{4C7CDF60-4C0F-4EAA-A872-11047484FB5A}"/>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51" name="CuadroTexto 50">
                  <a:extLst>
                    <a:ext uri="{FF2B5EF4-FFF2-40B4-BE49-F238E27FC236}">
                      <a16:creationId xmlns:a16="http://schemas.microsoft.com/office/drawing/2014/main" id="{3E6BF8B3-8631-4AAC-BF77-FB00AC803AF7}"/>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0" lvl="1" algn="ctr" defTabSz="622300">
                    <a:lnSpc>
                      <a:spcPct val="90000"/>
                    </a:lnSpc>
                    <a:spcBef>
                      <a:spcPct val="0"/>
                    </a:spcBef>
                    <a:spcAft>
                      <a:spcPct val="15000"/>
                    </a:spcAft>
                  </a:pPr>
                  <a:r>
                    <a:rPr lang="es-CO" sz="1200" kern="1200" dirty="0"/>
                    <a:t>7263</a:t>
                  </a:r>
                </a:p>
              </p:txBody>
            </p:sp>
          </p:grpSp>
        </p:grpSp>
      </p:grpSp>
      <p:grpSp>
        <p:nvGrpSpPr>
          <p:cNvPr id="227" name="Grupo 226">
            <a:extLst>
              <a:ext uri="{FF2B5EF4-FFF2-40B4-BE49-F238E27FC236}">
                <a16:creationId xmlns:a16="http://schemas.microsoft.com/office/drawing/2014/main" id="{B42F9AAC-1DD9-4CBC-8706-FBB392FC226D}"/>
              </a:ext>
            </a:extLst>
          </p:cNvPr>
          <p:cNvGrpSpPr/>
          <p:nvPr/>
        </p:nvGrpSpPr>
        <p:grpSpPr>
          <a:xfrm>
            <a:off x="4091889" y="2575575"/>
            <a:ext cx="4143234" cy="713105"/>
            <a:chOff x="3856666" y="1832080"/>
            <a:chExt cx="3672179" cy="1386562"/>
          </a:xfrm>
        </p:grpSpPr>
        <p:grpSp>
          <p:nvGrpSpPr>
            <p:cNvPr id="228" name="Grupo 227">
              <a:extLst>
                <a:ext uri="{FF2B5EF4-FFF2-40B4-BE49-F238E27FC236}">
                  <a16:creationId xmlns:a16="http://schemas.microsoft.com/office/drawing/2014/main" id="{51B3F738-67EA-4E02-B5A1-39475E54A4F0}"/>
                </a:ext>
              </a:extLst>
            </p:cNvPr>
            <p:cNvGrpSpPr/>
            <p:nvPr/>
          </p:nvGrpSpPr>
          <p:grpSpPr>
            <a:xfrm>
              <a:off x="3856666" y="1839224"/>
              <a:ext cx="1873458" cy="1379418"/>
              <a:chOff x="3827189" y="1846382"/>
              <a:chExt cx="2282269" cy="1360634"/>
            </a:xfrm>
          </p:grpSpPr>
          <p:grpSp>
            <p:nvGrpSpPr>
              <p:cNvPr id="250" name="Grupo 249">
                <a:extLst>
                  <a:ext uri="{FF2B5EF4-FFF2-40B4-BE49-F238E27FC236}">
                    <a16:creationId xmlns:a16="http://schemas.microsoft.com/office/drawing/2014/main" id="{10FC0E15-CA16-4221-9A57-5507D821744D}"/>
                  </a:ext>
                </a:extLst>
              </p:cNvPr>
              <p:cNvGrpSpPr/>
              <p:nvPr/>
            </p:nvGrpSpPr>
            <p:grpSpPr>
              <a:xfrm>
                <a:off x="3827189" y="1846382"/>
                <a:ext cx="2154511" cy="666210"/>
                <a:chOff x="-3743" y="69822"/>
                <a:chExt cx="2550071" cy="666210"/>
              </a:xfrm>
            </p:grpSpPr>
            <p:sp>
              <p:nvSpPr>
                <p:cNvPr id="254" name="Rectángulo 253">
                  <a:extLst>
                    <a:ext uri="{FF2B5EF4-FFF2-40B4-BE49-F238E27FC236}">
                      <a16:creationId xmlns:a16="http://schemas.microsoft.com/office/drawing/2014/main" id="{BC6804F0-1B04-4E7C-BAF2-7DC8B14996E9}"/>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5" name="CuadroTexto 254">
                  <a:extLst>
                    <a:ext uri="{FF2B5EF4-FFF2-40B4-BE49-F238E27FC236}">
                      <a16:creationId xmlns:a16="http://schemas.microsoft.com/office/drawing/2014/main" id="{4EDC8D96-2D20-4486-A3AA-A193723B63AD}"/>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kern="1200" dirty="0"/>
                    <a:t>Radicación Salidas</a:t>
                  </a:r>
                </a:p>
              </p:txBody>
            </p:sp>
          </p:grpSp>
          <p:grpSp>
            <p:nvGrpSpPr>
              <p:cNvPr id="251" name="Grupo 250">
                <a:extLst>
                  <a:ext uri="{FF2B5EF4-FFF2-40B4-BE49-F238E27FC236}">
                    <a16:creationId xmlns:a16="http://schemas.microsoft.com/office/drawing/2014/main" id="{D4239408-107F-4E52-A530-C477448E834D}"/>
                  </a:ext>
                </a:extLst>
              </p:cNvPr>
              <p:cNvGrpSpPr/>
              <p:nvPr/>
            </p:nvGrpSpPr>
            <p:grpSpPr>
              <a:xfrm>
                <a:off x="3827189" y="2541093"/>
                <a:ext cx="2282269" cy="665923"/>
                <a:chOff x="-989798" y="-924160"/>
                <a:chExt cx="2718306" cy="665923"/>
              </a:xfrm>
            </p:grpSpPr>
            <p:sp>
              <p:nvSpPr>
                <p:cNvPr id="252" name="Rectángulo 251">
                  <a:extLst>
                    <a:ext uri="{FF2B5EF4-FFF2-40B4-BE49-F238E27FC236}">
                      <a16:creationId xmlns:a16="http://schemas.microsoft.com/office/drawing/2014/main" id="{5317DF47-51B8-4150-9B3D-F52102CAA877}"/>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53" name="CuadroTexto 252">
                  <a:extLst>
                    <a:ext uri="{FF2B5EF4-FFF2-40B4-BE49-F238E27FC236}">
                      <a16:creationId xmlns:a16="http://schemas.microsoft.com/office/drawing/2014/main" id="{454FA2B6-48A1-4DB4-B6CE-2EBAC37A6914}"/>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ctr" defTabSz="622300">
                    <a:lnSpc>
                      <a:spcPct val="90000"/>
                    </a:lnSpc>
                    <a:spcBef>
                      <a:spcPct val="0"/>
                    </a:spcBef>
                    <a:spcAft>
                      <a:spcPct val="15000"/>
                    </a:spcAft>
                    <a:buChar char="•"/>
                  </a:pPr>
                  <a:r>
                    <a:rPr lang="es-ES" sz="1200" kern="1200" dirty="0"/>
                    <a:t>3397</a:t>
                  </a:r>
                  <a:endParaRPr lang="es-CO" sz="1200" kern="1200" dirty="0"/>
                </a:p>
              </p:txBody>
            </p:sp>
          </p:grpSp>
        </p:grpSp>
        <p:grpSp>
          <p:nvGrpSpPr>
            <p:cNvPr id="229" name="Grupo 228">
              <a:extLst>
                <a:ext uri="{FF2B5EF4-FFF2-40B4-BE49-F238E27FC236}">
                  <a16:creationId xmlns:a16="http://schemas.microsoft.com/office/drawing/2014/main" id="{70051683-8AAE-4EFC-ABD3-8A26375F8CF1}"/>
                </a:ext>
              </a:extLst>
            </p:cNvPr>
            <p:cNvGrpSpPr/>
            <p:nvPr/>
          </p:nvGrpSpPr>
          <p:grpSpPr>
            <a:xfrm>
              <a:off x="5655386" y="1832080"/>
              <a:ext cx="1873459" cy="1379414"/>
              <a:chOff x="3827188" y="1846382"/>
              <a:chExt cx="2282270" cy="1360630"/>
            </a:xfrm>
          </p:grpSpPr>
          <p:grpSp>
            <p:nvGrpSpPr>
              <p:cNvPr id="244" name="Grupo 243">
                <a:extLst>
                  <a:ext uri="{FF2B5EF4-FFF2-40B4-BE49-F238E27FC236}">
                    <a16:creationId xmlns:a16="http://schemas.microsoft.com/office/drawing/2014/main" id="{27B85CB3-1CBD-4C80-A7C4-1143C1AD3F90}"/>
                  </a:ext>
                </a:extLst>
              </p:cNvPr>
              <p:cNvGrpSpPr/>
              <p:nvPr/>
            </p:nvGrpSpPr>
            <p:grpSpPr>
              <a:xfrm>
                <a:off x="3827188" y="1846382"/>
                <a:ext cx="2154512" cy="666211"/>
                <a:chOff x="-3745" y="69822"/>
                <a:chExt cx="2550073" cy="666211"/>
              </a:xfrm>
            </p:grpSpPr>
            <p:sp>
              <p:nvSpPr>
                <p:cNvPr id="248" name="Rectángulo 247">
                  <a:extLst>
                    <a:ext uri="{FF2B5EF4-FFF2-40B4-BE49-F238E27FC236}">
                      <a16:creationId xmlns:a16="http://schemas.microsoft.com/office/drawing/2014/main" id="{F54FF3CF-08FA-4662-96ED-DB05088E9BA9}"/>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9" name="CuadroTexto 248">
                  <a:extLst>
                    <a:ext uri="{FF2B5EF4-FFF2-40B4-BE49-F238E27FC236}">
                      <a16:creationId xmlns:a16="http://schemas.microsoft.com/office/drawing/2014/main" id="{AB8B46B2-753B-47C1-B48D-E8CF9F70107F}"/>
                    </a:ext>
                  </a:extLst>
                </p:cNvPr>
                <p:cNvSpPr txBox="1"/>
                <p:nvPr/>
              </p:nvSpPr>
              <p:spPr>
                <a:xfrm>
                  <a:off x="-3745" y="85958"/>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Cierre de Zeus</a:t>
                  </a:r>
                  <a:endParaRPr lang="es-CO" sz="1400" kern="1200" dirty="0"/>
                </a:p>
              </p:txBody>
            </p:sp>
          </p:grpSp>
          <p:grpSp>
            <p:nvGrpSpPr>
              <p:cNvPr id="245" name="Grupo 244">
                <a:extLst>
                  <a:ext uri="{FF2B5EF4-FFF2-40B4-BE49-F238E27FC236}">
                    <a16:creationId xmlns:a16="http://schemas.microsoft.com/office/drawing/2014/main" id="{3DE18C23-6CC6-4EE8-8D80-04F52D3299DB}"/>
                  </a:ext>
                </a:extLst>
              </p:cNvPr>
              <p:cNvGrpSpPr/>
              <p:nvPr/>
            </p:nvGrpSpPr>
            <p:grpSpPr>
              <a:xfrm>
                <a:off x="3827189" y="2541093"/>
                <a:ext cx="2282269" cy="665919"/>
                <a:chOff x="-989798" y="-924160"/>
                <a:chExt cx="2718306" cy="665919"/>
              </a:xfrm>
            </p:grpSpPr>
            <p:sp>
              <p:nvSpPr>
                <p:cNvPr id="246" name="Rectángulo 245">
                  <a:extLst>
                    <a:ext uri="{FF2B5EF4-FFF2-40B4-BE49-F238E27FC236}">
                      <a16:creationId xmlns:a16="http://schemas.microsoft.com/office/drawing/2014/main" id="{09997A8D-990A-4918-BAAA-2C9C077BDDB5}"/>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47" name="CuadroTexto 246">
                  <a:extLst>
                    <a:ext uri="{FF2B5EF4-FFF2-40B4-BE49-F238E27FC236}">
                      <a16:creationId xmlns:a16="http://schemas.microsoft.com/office/drawing/2014/main" id="{B2391421-2A59-4222-B1FE-A157C15B8127}"/>
                    </a:ext>
                  </a:extLst>
                </p:cNvPr>
                <p:cNvSpPr txBox="1"/>
                <p:nvPr/>
              </p:nvSpPr>
              <p:spPr>
                <a:xfrm>
                  <a:off x="-831240" y="-846524"/>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0" lvl="1" algn="ctr" defTabSz="622300">
                    <a:lnSpc>
                      <a:spcPct val="90000"/>
                    </a:lnSpc>
                    <a:spcBef>
                      <a:spcPct val="0"/>
                    </a:spcBef>
                    <a:spcAft>
                      <a:spcPct val="15000"/>
                    </a:spcAft>
                  </a:pPr>
                  <a:r>
                    <a:rPr lang="es-CO" sz="1200" kern="1200" dirty="0"/>
                    <a:t>892</a:t>
                  </a:r>
                </a:p>
              </p:txBody>
            </p:sp>
          </p:grpSp>
        </p:grpSp>
      </p:grpSp>
      <p:grpSp>
        <p:nvGrpSpPr>
          <p:cNvPr id="256" name="Grupo 255">
            <a:extLst>
              <a:ext uri="{FF2B5EF4-FFF2-40B4-BE49-F238E27FC236}">
                <a16:creationId xmlns:a16="http://schemas.microsoft.com/office/drawing/2014/main" id="{546AAB27-4133-45E0-BEE5-489D268D128A}"/>
              </a:ext>
            </a:extLst>
          </p:cNvPr>
          <p:cNvGrpSpPr/>
          <p:nvPr/>
        </p:nvGrpSpPr>
        <p:grpSpPr>
          <a:xfrm>
            <a:off x="4091889" y="3516236"/>
            <a:ext cx="4024910" cy="713105"/>
            <a:chOff x="3856666" y="1832080"/>
            <a:chExt cx="3567307" cy="1386562"/>
          </a:xfrm>
        </p:grpSpPr>
        <p:grpSp>
          <p:nvGrpSpPr>
            <p:cNvPr id="257" name="Grupo 256">
              <a:extLst>
                <a:ext uri="{FF2B5EF4-FFF2-40B4-BE49-F238E27FC236}">
                  <a16:creationId xmlns:a16="http://schemas.microsoft.com/office/drawing/2014/main" id="{01DCB153-3FC6-4FE5-AB05-A1FA79702E69}"/>
                </a:ext>
              </a:extLst>
            </p:cNvPr>
            <p:cNvGrpSpPr/>
            <p:nvPr/>
          </p:nvGrpSpPr>
          <p:grpSpPr>
            <a:xfrm>
              <a:off x="3856666" y="1839224"/>
              <a:ext cx="1873458" cy="1379418"/>
              <a:chOff x="3827189" y="1846382"/>
              <a:chExt cx="2282269" cy="1360634"/>
            </a:xfrm>
          </p:grpSpPr>
          <p:grpSp>
            <p:nvGrpSpPr>
              <p:cNvPr id="279" name="Grupo 278">
                <a:extLst>
                  <a:ext uri="{FF2B5EF4-FFF2-40B4-BE49-F238E27FC236}">
                    <a16:creationId xmlns:a16="http://schemas.microsoft.com/office/drawing/2014/main" id="{CE2D514B-F908-467F-877C-B211B7A01938}"/>
                  </a:ext>
                </a:extLst>
              </p:cNvPr>
              <p:cNvGrpSpPr/>
              <p:nvPr/>
            </p:nvGrpSpPr>
            <p:grpSpPr>
              <a:xfrm>
                <a:off x="3827189" y="1846382"/>
                <a:ext cx="2154511" cy="666210"/>
                <a:chOff x="-3743" y="69822"/>
                <a:chExt cx="2550071" cy="666210"/>
              </a:xfrm>
            </p:grpSpPr>
            <p:sp>
              <p:nvSpPr>
                <p:cNvPr id="283" name="Rectángulo 282">
                  <a:extLst>
                    <a:ext uri="{FF2B5EF4-FFF2-40B4-BE49-F238E27FC236}">
                      <a16:creationId xmlns:a16="http://schemas.microsoft.com/office/drawing/2014/main" id="{5CA14727-EA6B-4296-9614-F1EDC359B299}"/>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84" name="CuadroTexto 283">
                  <a:extLst>
                    <a:ext uri="{FF2B5EF4-FFF2-40B4-BE49-F238E27FC236}">
                      <a16:creationId xmlns:a16="http://schemas.microsoft.com/office/drawing/2014/main" id="{B18BEBB3-AE7A-4F6B-8348-4F6C69664689}"/>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kern="1200" dirty="0"/>
                    <a:t>RadicacionTramites internos</a:t>
                  </a:r>
                </a:p>
              </p:txBody>
            </p:sp>
          </p:grpSp>
          <p:grpSp>
            <p:nvGrpSpPr>
              <p:cNvPr id="280" name="Grupo 279">
                <a:extLst>
                  <a:ext uri="{FF2B5EF4-FFF2-40B4-BE49-F238E27FC236}">
                    <a16:creationId xmlns:a16="http://schemas.microsoft.com/office/drawing/2014/main" id="{AC774A11-7722-4662-99BB-B4832C608669}"/>
                  </a:ext>
                </a:extLst>
              </p:cNvPr>
              <p:cNvGrpSpPr/>
              <p:nvPr/>
            </p:nvGrpSpPr>
            <p:grpSpPr>
              <a:xfrm>
                <a:off x="3827189" y="2541093"/>
                <a:ext cx="2282269" cy="665923"/>
                <a:chOff x="-989798" y="-924160"/>
                <a:chExt cx="2718306" cy="665923"/>
              </a:xfrm>
            </p:grpSpPr>
            <p:sp>
              <p:nvSpPr>
                <p:cNvPr id="281" name="Rectángulo 280">
                  <a:extLst>
                    <a:ext uri="{FF2B5EF4-FFF2-40B4-BE49-F238E27FC236}">
                      <a16:creationId xmlns:a16="http://schemas.microsoft.com/office/drawing/2014/main" id="{84A17709-79C1-4777-9AE4-6B3E3A57A47C}"/>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82" name="CuadroTexto 281">
                  <a:extLst>
                    <a:ext uri="{FF2B5EF4-FFF2-40B4-BE49-F238E27FC236}">
                      <a16:creationId xmlns:a16="http://schemas.microsoft.com/office/drawing/2014/main" id="{C97F1B44-027B-446E-BFA8-0372020B61BC}"/>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ctr" defTabSz="622300">
                    <a:lnSpc>
                      <a:spcPct val="90000"/>
                    </a:lnSpc>
                    <a:spcBef>
                      <a:spcPct val="0"/>
                    </a:spcBef>
                    <a:spcAft>
                      <a:spcPct val="15000"/>
                    </a:spcAft>
                    <a:buChar char="•"/>
                  </a:pPr>
                  <a:r>
                    <a:rPr lang="es-CO" sz="1200" dirty="0"/>
                    <a:t>2414</a:t>
                  </a:r>
                  <a:endParaRPr lang="es-CO" sz="1200" kern="1200" dirty="0"/>
                </a:p>
              </p:txBody>
            </p:sp>
          </p:grpSp>
        </p:grpSp>
        <p:grpSp>
          <p:nvGrpSpPr>
            <p:cNvPr id="258" name="Grupo 257">
              <a:extLst>
                <a:ext uri="{FF2B5EF4-FFF2-40B4-BE49-F238E27FC236}">
                  <a16:creationId xmlns:a16="http://schemas.microsoft.com/office/drawing/2014/main" id="{161E2BD1-1511-4CDF-B1F6-0AF54FA7A8B3}"/>
                </a:ext>
              </a:extLst>
            </p:cNvPr>
            <p:cNvGrpSpPr/>
            <p:nvPr/>
          </p:nvGrpSpPr>
          <p:grpSpPr>
            <a:xfrm>
              <a:off x="5655388" y="1832080"/>
              <a:ext cx="1768585" cy="1300707"/>
              <a:chOff x="3827189" y="1846382"/>
              <a:chExt cx="2154511" cy="1282995"/>
            </a:xfrm>
          </p:grpSpPr>
          <p:sp>
            <p:nvSpPr>
              <p:cNvPr id="277" name="Rectángulo 276">
                <a:extLst>
                  <a:ext uri="{FF2B5EF4-FFF2-40B4-BE49-F238E27FC236}">
                    <a16:creationId xmlns:a16="http://schemas.microsoft.com/office/drawing/2014/main" id="{514F6E3C-2B42-4178-9B16-4872D4FB2FE0}"/>
                  </a:ext>
                </a:extLst>
              </p:cNvPr>
              <p:cNvSpPr/>
              <p:nvPr/>
            </p:nvSpPr>
            <p:spPr>
              <a:xfrm>
                <a:off x="3832555" y="1846382"/>
                <a:ext cx="2149145" cy="650074"/>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lvl="0" algn="ctr" defTabSz="800100">
                  <a:lnSpc>
                    <a:spcPct val="90000"/>
                  </a:lnSpc>
                  <a:spcBef>
                    <a:spcPct val="0"/>
                  </a:spcBef>
                  <a:spcAft>
                    <a:spcPct val="35000"/>
                  </a:spcAft>
                </a:pPr>
                <a:r>
                  <a:rPr lang="es-CO" sz="1400" dirty="0">
                    <a:solidFill>
                      <a:prstClr val="white"/>
                    </a:solidFill>
                  </a:rPr>
                  <a:t>Cierre de Zeus</a:t>
                </a:r>
              </a:p>
              <a:p>
                <a:endParaRPr lang="es-CO" dirty="0"/>
              </a:p>
            </p:txBody>
          </p:sp>
          <p:sp>
            <p:nvSpPr>
              <p:cNvPr id="275" name="Rectángulo 274">
                <a:extLst>
                  <a:ext uri="{FF2B5EF4-FFF2-40B4-BE49-F238E27FC236}">
                    <a16:creationId xmlns:a16="http://schemas.microsoft.com/office/drawing/2014/main" id="{AA257092-C6DD-4478-82F7-2E259290DD28}"/>
                  </a:ext>
                </a:extLst>
              </p:cNvPr>
              <p:cNvSpPr/>
              <p:nvPr/>
            </p:nvSpPr>
            <p:spPr>
              <a:xfrm>
                <a:off x="3827189" y="2541092"/>
                <a:ext cx="2149145" cy="588285"/>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s-CO" dirty="0"/>
              </a:p>
            </p:txBody>
          </p:sp>
        </p:grpSp>
      </p:grpSp>
      <p:grpSp>
        <p:nvGrpSpPr>
          <p:cNvPr id="286" name="Grupo 285">
            <a:extLst>
              <a:ext uri="{FF2B5EF4-FFF2-40B4-BE49-F238E27FC236}">
                <a16:creationId xmlns:a16="http://schemas.microsoft.com/office/drawing/2014/main" id="{60B7CC72-C7D7-4113-857C-FFA9A58025EE}"/>
              </a:ext>
            </a:extLst>
          </p:cNvPr>
          <p:cNvGrpSpPr/>
          <p:nvPr/>
        </p:nvGrpSpPr>
        <p:grpSpPr>
          <a:xfrm>
            <a:off x="4091889" y="4418532"/>
            <a:ext cx="2113784" cy="709431"/>
            <a:chOff x="3827185" y="1846382"/>
            <a:chExt cx="2282273" cy="1360634"/>
          </a:xfrm>
        </p:grpSpPr>
        <p:grpSp>
          <p:nvGrpSpPr>
            <p:cNvPr id="308" name="Grupo 307">
              <a:extLst>
                <a:ext uri="{FF2B5EF4-FFF2-40B4-BE49-F238E27FC236}">
                  <a16:creationId xmlns:a16="http://schemas.microsoft.com/office/drawing/2014/main" id="{2591638C-92DA-4A0D-BAB4-21DA47432A20}"/>
                </a:ext>
              </a:extLst>
            </p:cNvPr>
            <p:cNvGrpSpPr/>
            <p:nvPr/>
          </p:nvGrpSpPr>
          <p:grpSpPr>
            <a:xfrm>
              <a:off x="3827185" y="1846382"/>
              <a:ext cx="2154515" cy="666210"/>
              <a:chOff x="-3747" y="69822"/>
              <a:chExt cx="2550075" cy="666210"/>
            </a:xfrm>
          </p:grpSpPr>
          <p:sp>
            <p:nvSpPr>
              <p:cNvPr id="312" name="Rectángulo 311">
                <a:extLst>
                  <a:ext uri="{FF2B5EF4-FFF2-40B4-BE49-F238E27FC236}">
                    <a16:creationId xmlns:a16="http://schemas.microsoft.com/office/drawing/2014/main" id="{C3ED51EF-5D40-4930-A698-60EBB652BA46}"/>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13" name="CuadroTexto 312">
                <a:extLst>
                  <a:ext uri="{FF2B5EF4-FFF2-40B4-BE49-F238E27FC236}">
                    <a16:creationId xmlns:a16="http://schemas.microsoft.com/office/drawing/2014/main" id="{EE661AA8-6D66-4A0B-99AD-56285AB33CE0}"/>
                  </a:ext>
                </a:extLst>
              </p:cNvPr>
              <p:cNvSpPr txBox="1"/>
              <p:nvPr/>
            </p:nvSpPr>
            <p:spPr>
              <a:xfrm>
                <a:off x="-3747" y="85957"/>
                <a:ext cx="2543719"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kern="1200" dirty="0"/>
                  <a:t>Digitalización expedientes</a:t>
                </a:r>
              </a:p>
            </p:txBody>
          </p:sp>
        </p:grpSp>
        <p:grpSp>
          <p:nvGrpSpPr>
            <p:cNvPr id="309" name="Grupo 308">
              <a:extLst>
                <a:ext uri="{FF2B5EF4-FFF2-40B4-BE49-F238E27FC236}">
                  <a16:creationId xmlns:a16="http://schemas.microsoft.com/office/drawing/2014/main" id="{87D96F1A-969B-48A3-B341-F9BC4667EAA0}"/>
                </a:ext>
              </a:extLst>
            </p:cNvPr>
            <p:cNvGrpSpPr/>
            <p:nvPr/>
          </p:nvGrpSpPr>
          <p:grpSpPr>
            <a:xfrm>
              <a:off x="3827189" y="2541093"/>
              <a:ext cx="2282269" cy="665923"/>
              <a:chOff x="-989798" y="-924160"/>
              <a:chExt cx="2718306" cy="665923"/>
            </a:xfrm>
          </p:grpSpPr>
          <p:sp>
            <p:nvSpPr>
              <p:cNvPr id="310" name="Rectángulo 309">
                <a:extLst>
                  <a:ext uri="{FF2B5EF4-FFF2-40B4-BE49-F238E27FC236}">
                    <a16:creationId xmlns:a16="http://schemas.microsoft.com/office/drawing/2014/main" id="{BBD9F895-4C83-4AE1-82D5-CE92AE8F441F}"/>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11" name="CuadroTexto 310">
                <a:extLst>
                  <a:ext uri="{FF2B5EF4-FFF2-40B4-BE49-F238E27FC236}">
                    <a16:creationId xmlns:a16="http://schemas.microsoft.com/office/drawing/2014/main" id="{27ABA99E-9A2C-43BC-93FF-18BBD99B4238}"/>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ctr" defTabSz="622300">
                  <a:lnSpc>
                    <a:spcPct val="90000"/>
                  </a:lnSpc>
                  <a:spcBef>
                    <a:spcPct val="0"/>
                  </a:spcBef>
                  <a:spcAft>
                    <a:spcPct val="15000"/>
                  </a:spcAft>
                  <a:buChar char="•"/>
                </a:pPr>
                <a:r>
                  <a:rPr lang="es-CO" sz="1200" kern="1200" dirty="0"/>
                  <a:t>1480</a:t>
                </a:r>
              </a:p>
            </p:txBody>
          </p:sp>
        </p:grpSp>
      </p:grpSp>
      <p:grpSp>
        <p:nvGrpSpPr>
          <p:cNvPr id="314" name="Grupo 313">
            <a:extLst>
              <a:ext uri="{FF2B5EF4-FFF2-40B4-BE49-F238E27FC236}">
                <a16:creationId xmlns:a16="http://schemas.microsoft.com/office/drawing/2014/main" id="{9287CF43-1114-4E3C-800D-0AD30CF22D67}"/>
              </a:ext>
            </a:extLst>
          </p:cNvPr>
          <p:cNvGrpSpPr/>
          <p:nvPr/>
        </p:nvGrpSpPr>
        <p:grpSpPr>
          <a:xfrm>
            <a:off x="4096859" y="5359626"/>
            <a:ext cx="8015824" cy="713105"/>
            <a:chOff x="3856666" y="1832080"/>
            <a:chExt cx="7160344" cy="1386562"/>
          </a:xfrm>
        </p:grpSpPr>
        <p:grpSp>
          <p:nvGrpSpPr>
            <p:cNvPr id="315" name="Grupo 314">
              <a:extLst>
                <a:ext uri="{FF2B5EF4-FFF2-40B4-BE49-F238E27FC236}">
                  <a16:creationId xmlns:a16="http://schemas.microsoft.com/office/drawing/2014/main" id="{E39ED6A7-2221-4CDC-86E1-6FF526ACD792}"/>
                </a:ext>
              </a:extLst>
            </p:cNvPr>
            <p:cNvGrpSpPr/>
            <p:nvPr/>
          </p:nvGrpSpPr>
          <p:grpSpPr>
            <a:xfrm>
              <a:off x="3856666" y="1839224"/>
              <a:ext cx="1873458" cy="1379418"/>
              <a:chOff x="3827189" y="1846382"/>
              <a:chExt cx="2282269" cy="1360634"/>
            </a:xfrm>
          </p:grpSpPr>
          <p:grpSp>
            <p:nvGrpSpPr>
              <p:cNvPr id="337" name="Grupo 336">
                <a:extLst>
                  <a:ext uri="{FF2B5EF4-FFF2-40B4-BE49-F238E27FC236}">
                    <a16:creationId xmlns:a16="http://schemas.microsoft.com/office/drawing/2014/main" id="{50A3E215-34CF-43E5-B4D0-6795A10D2C11}"/>
                  </a:ext>
                </a:extLst>
              </p:cNvPr>
              <p:cNvGrpSpPr/>
              <p:nvPr/>
            </p:nvGrpSpPr>
            <p:grpSpPr>
              <a:xfrm>
                <a:off x="3827189" y="1846382"/>
                <a:ext cx="2154511" cy="666210"/>
                <a:chOff x="-3743" y="69822"/>
                <a:chExt cx="2550071" cy="666210"/>
              </a:xfrm>
            </p:grpSpPr>
            <p:sp>
              <p:nvSpPr>
                <p:cNvPr id="341" name="Rectángulo 340">
                  <a:extLst>
                    <a:ext uri="{FF2B5EF4-FFF2-40B4-BE49-F238E27FC236}">
                      <a16:creationId xmlns:a16="http://schemas.microsoft.com/office/drawing/2014/main" id="{365B7D39-982D-4FC3-BBD4-9B73388E407A}"/>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42" name="CuadroTexto 341">
                  <a:extLst>
                    <a:ext uri="{FF2B5EF4-FFF2-40B4-BE49-F238E27FC236}">
                      <a16:creationId xmlns:a16="http://schemas.microsoft.com/office/drawing/2014/main" id="{945AF50D-DBE9-4063-BBBA-978C1ED3D40D}"/>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Creación </a:t>
                  </a:r>
                  <a:r>
                    <a:rPr lang="es-CO" sz="1400" kern="1200" dirty="0"/>
                    <a:t>Expedientes</a:t>
                  </a:r>
                </a:p>
              </p:txBody>
            </p:sp>
          </p:grpSp>
          <p:grpSp>
            <p:nvGrpSpPr>
              <p:cNvPr id="338" name="Grupo 337">
                <a:extLst>
                  <a:ext uri="{FF2B5EF4-FFF2-40B4-BE49-F238E27FC236}">
                    <a16:creationId xmlns:a16="http://schemas.microsoft.com/office/drawing/2014/main" id="{0119A339-FBC9-47AA-B25E-DCF6F3F79B17}"/>
                  </a:ext>
                </a:extLst>
              </p:cNvPr>
              <p:cNvGrpSpPr/>
              <p:nvPr/>
            </p:nvGrpSpPr>
            <p:grpSpPr>
              <a:xfrm>
                <a:off x="3827189" y="2541093"/>
                <a:ext cx="2282269" cy="665923"/>
                <a:chOff x="-989798" y="-924160"/>
                <a:chExt cx="2718306" cy="665923"/>
              </a:xfrm>
            </p:grpSpPr>
            <p:sp>
              <p:nvSpPr>
                <p:cNvPr id="339" name="Rectángulo 338">
                  <a:extLst>
                    <a:ext uri="{FF2B5EF4-FFF2-40B4-BE49-F238E27FC236}">
                      <a16:creationId xmlns:a16="http://schemas.microsoft.com/office/drawing/2014/main" id="{6BC2CFE9-6CF7-4F29-B554-59C27FABB392}"/>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40" name="CuadroTexto 339">
                  <a:extLst>
                    <a:ext uri="{FF2B5EF4-FFF2-40B4-BE49-F238E27FC236}">
                      <a16:creationId xmlns:a16="http://schemas.microsoft.com/office/drawing/2014/main" id="{27DB9F88-C566-411F-B27A-0945CD7A536D}"/>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ctr" defTabSz="622300">
                    <a:lnSpc>
                      <a:spcPct val="90000"/>
                    </a:lnSpc>
                    <a:spcBef>
                      <a:spcPct val="0"/>
                    </a:spcBef>
                    <a:spcAft>
                      <a:spcPct val="15000"/>
                    </a:spcAft>
                    <a:buChar char="•"/>
                  </a:pPr>
                  <a:r>
                    <a:rPr lang="es-CO" sz="1200" dirty="0"/>
                    <a:t>6213</a:t>
                  </a:r>
                  <a:endParaRPr lang="es-CO" sz="1200" kern="1200" dirty="0"/>
                </a:p>
              </p:txBody>
            </p:sp>
          </p:grpSp>
        </p:grpSp>
        <p:grpSp>
          <p:nvGrpSpPr>
            <p:cNvPr id="316" name="Grupo 315">
              <a:extLst>
                <a:ext uri="{FF2B5EF4-FFF2-40B4-BE49-F238E27FC236}">
                  <a16:creationId xmlns:a16="http://schemas.microsoft.com/office/drawing/2014/main" id="{8DB6E595-5CE6-411B-88EA-5FEF1F08F4DE}"/>
                </a:ext>
              </a:extLst>
            </p:cNvPr>
            <p:cNvGrpSpPr/>
            <p:nvPr/>
          </p:nvGrpSpPr>
          <p:grpSpPr>
            <a:xfrm>
              <a:off x="5655387" y="1832080"/>
              <a:ext cx="1873458" cy="1379418"/>
              <a:chOff x="3827189" y="1846382"/>
              <a:chExt cx="2282269" cy="1360634"/>
            </a:xfrm>
          </p:grpSpPr>
          <p:grpSp>
            <p:nvGrpSpPr>
              <p:cNvPr id="331" name="Grupo 330">
                <a:extLst>
                  <a:ext uri="{FF2B5EF4-FFF2-40B4-BE49-F238E27FC236}">
                    <a16:creationId xmlns:a16="http://schemas.microsoft.com/office/drawing/2014/main" id="{6E376290-B93E-428C-966D-D03FE97E03BC}"/>
                  </a:ext>
                </a:extLst>
              </p:cNvPr>
              <p:cNvGrpSpPr/>
              <p:nvPr/>
            </p:nvGrpSpPr>
            <p:grpSpPr>
              <a:xfrm>
                <a:off x="3827189" y="1846382"/>
                <a:ext cx="2154511" cy="666211"/>
                <a:chOff x="-3743" y="69822"/>
                <a:chExt cx="2550071" cy="666211"/>
              </a:xfrm>
            </p:grpSpPr>
            <p:sp>
              <p:nvSpPr>
                <p:cNvPr id="335" name="Rectángulo 334">
                  <a:extLst>
                    <a:ext uri="{FF2B5EF4-FFF2-40B4-BE49-F238E27FC236}">
                      <a16:creationId xmlns:a16="http://schemas.microsoft.com/office/drawing/2014/main" id="{4489CE59-C91C-4C9E-82AA-6670ED165FB5}"/>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36" name="CuadroTexto 335">
                  <a:extLst>
                    <a:ext uri="{FF2B5EF4-FFF2-40B4-BE49-F238E27FC236}">
                      <a16:creationId xmlns:a16="http://schemas.microsoft.com/office/drawing/2014/main" id="{226997C6-441C-40CA-818F-CF482FA7AC1B}"/>
                    </a:ext>
                  </a:extLst>
                </p:cNvPr>
                <p:cNvSpPr txBox="1"/>
                <p:nvPr/>
              </p:nvSpPr>
              <p:spPr>
                <a:xfrm>
                  <a:off x="-3743" y="85958"/>
                  <a:ext cx="2543719"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Búsqueda de radicados en Zeus</a:t>
                  </a:r>
                </a:p>
              </p:txBody>
            </p:sp>
          </p:grpSp>
          <p:grpSp>
            <p:nvGrpSpPr>
              <p:cNvPr id="332" name="Grupo 331">
                <a:extLst>
                  <a:ext uri="{FF2B5EF4-FFF2-40B4-BE49-F238E27FC236}">
                    <a16:creationId xmlns:a16="http://schemas.microsoft.com/office/drawing/2014/main" id="{73AD822E-F275-432D-BD49-3111043D814E}"/>
                  </a:ext>
                </a:extLst>
              </p:cNvPr>
              <p:cNvGrpSpPr/>
              <p:nvPr/>
            </p:nvGrpSpPr>
            <p:grpSpPr>
              <a:xfrm>
                <a:off x="3827189" y="2541093"/>
                <a:ext cx="2282269" cy="665923"/>
                <a:chOff x="-989798" y="-924160"/>
                <a:chExt cx="2718306" cy="665923"/>
              </a:xfrm>
            </p:grpSpPr>
            <p:sp>
              <p:nvSpPr>
                <p:cNvPr id="333" name="Rectángulo 332">
                  <a:extLst>
                    <a:ext uri="{FF2B5EF4-FFF2-40B4-BE49-F238E27FC236}">
                      <a16:creationId xmlns:a16="http://schemas.microsoft.com/office/drawing/2014/main" id="{AC00EEBE-524F-427E-8BFD-10315CD5FA6F}"/>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34" name="CuadroTexto 333">
                  <a:extLst>
                    <a:ext uri="{FF2B5EF4-FFF2-40B4-BE49-F238E27FC236}">
                      <a16:creationId xmlns:a16="http://schemas.microsoft.com/office/drawing/2014/main" id="{06F21C89-445F-45F7-8EFA-792F2263BACD}"/>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0" lvl="1" algn="ctr" defTabSz="622300">
                    <a:lnSpc>
                      <a:spcPct val="90000"/>
                    </a:lnSpc>
                    <a:spcBef>
                      <a:spcPct val="0"/>
                    </a:spcBef>
                    <a:spcAft>
                      <a:spcPct val="15000"/>
                    </a:spcAft>
                  </a:pPr>
                  <a:r>
                    <a:rPr lang="es-CO" sz="1200" kern="1200" dirty="0"/>
                    <a:t>6213</a:t>
                  </a:r>
                </a:p>
              </p:txBody>
            </p:sp>
          </p:grpSp>
        </p:grpSp>
        <p:grpSp>
          <p:nvGrpSpPr>
            <p:cNvPr id="317" name="Grupo 316">
              <a:extLst>
                <a:ext uri="{FF2B5EF4-FFF2-40B4-BE49-F238E27FC236}">
                  <a16:creationId xmlns:a16="http://schemas.microsoft.com/office/drawing/2014/main" id="{BA35024A-8F71-45A5-842D-EAEBB0ABD7AB}"/>
                </a:ext>
              </a:extLst>
            </p:cNvPr>
            <p:cNvGrpSpPr/>
            <p:nvPr/>
          </p:nvGrpSpPr>
          <p:grpSpPr>
            <a:xfrm>
              <a:off x="7449704" y="1835411"/>
              <a:ext cx="1768585" cy="1300707"/>
              <a:chOff x="3827189" y="1846382"/>
              <a:chExt cx="2154511" cy="1282995"/>
            </a:xfrm>
          </p:grpSpPr>
          <p:sp>
            <p:nvSpPr>
              <p:cNvPr id="329" name="Rectángulo 328">
                <a:extLst>
                  <a:ext uri="{FF2B5EF4-FFF2-40B4-BE49-F238E27FC236}">
                    <a16:creationId xmlns:a16="http://schemas.microsoft.com/office/drawing/2014/main" id="{0AE1CDF5-B1C4-4BE7-8161-0CFC465988F1}"/>
                  </a:ext>
                </a:extLst>
              </p:cNvPr>
              <p:cNvSpPr/>
              <p:nvPr/>
            </p:nvSpPr>
            <p:spPr>
              <a:xfrm>
                <a:off x="3832555" y="1846382"/>
                <a:ext cx="2149145" cy="650074"/>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s-CO" dirty="0"/>
              </a:p>
            </p:txBody>
          </p:sp>
          <p:sp>
            <p:nvSpPr>
              <p:cNvPr id="327" name="Rectángulo 326">
                <a:extLst>
                  <a:ext uri="{FF2B5EF4-FFF2-40B4-BE49-F238E27FC236}">
                    <a16:creationId xmlns:a16="http://schemas.microsoft.com/office/drawing/2014/main" id="{3062631F-B078-4D0F-B519-F672DE6A4FFF}"/>
                  </a:ext>
                </a:extLst>
              </p:cNvPr>
              <p:cNvSpPr/>
              <p:nvPr/>
            </p:nvSpPr>
            <p:spPr>
              <a:xfrm>
                <a:off x="3827189" y="2541092"/>
                <a:ext cx="2149145" cy="588285"/>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s-CO"/>
              </a:p>
            </p:txBody>
          </p:sp>
        </p:grpSp>
        <p:grpSp>
          <p:nvGrpSpPr>
            <p:cNvPr id="318" name="Grupo 317">
              <a:extLst>
                <a:ext uri="{FF2B5EF4-FFF2-40B4-BE49-F238E27FC236}">
                  <a16:creationId xmlns:a16="http://schemas.microsoft.com/office/drawing/2014/main" id="{0744ADB5-4F6B-4C77-A93B-737163BB5849}"/>
                </a:ext>
              </a:extLst>
            </p:cNvPr>
            <p:cNvGrpSpPr/>
            <p:nvPr/>
          </p:nvGrpSpPr>
          <p:grpSpPr>
            <a:xfrm>
              <a:off x="9248425" y="1837775"/>
              <a:ext cx="1768585" cy="1300707"/>
              <a:chOff x="3827189" y="1846382"/>
              <a:chExt cx="2154511" cy="1282995"/>
            </a:xfrm>
          </p:grpSpPr>
          <p:sp>
            <p:nvSpPr>
              <p:cNvPr id="323" name="Rectángulo 322">
                <a:extLst>
                  <a:ext uri="{FF2B5EF4-FFF2-40B4-BE49-F238E27FC236}">
                    <a16:creationId xmlns:a16="http://schemas.microsoft.com/office/drawing/2014/main" id="{C8113827-0703-4482-8068-F5BA47C9C5F6}"/>
                  </a:ext>
                </a:extLst>
              </p:cNvPr>
              <p:cNvSpPr/>
              <p:nvPr/>
            </p:nvSpPr>
            <p:spPr>
              <a:xfrm>
                <a:off x="3832555" y="1846382"/>
                <a:ext cx="2149145" cy="650074"/>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21" name="Rectángulo 320">
                <a:extLst>
                  <a:ext uri="{FF2B5EF4-FFF2-40B4-BE49-F238E27FC236}">
                    <a16:creationId xmlns:a16="http://schemas.microsoft.com/office/drawing/2014/main" id="{89C3BA35-827B-4E72-8589-0BE6F65E4F1C}"/>
                  </a:ext>
                </a:extLst>
              </p:cNvPr>
              <p:cNvSpPr/>
              <p:nvPr/>
            </p:nvSpPr>
            <p:spPr>
              <a:xfrm>
                <a:off x="3827189" y="2541092"/>
                <a:ext cx="2149145" cy="588285"/>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grpSp>
      </p:grpSp>
      <p:sp>
        <p:nvSpPr>
          <p:cNvPr id="343" name="Rectángulo 342">
            <a:extLst>
              <a:ext uri="{FF2B5EF4-FFF2-40B4-BE49-F238E27FC236}">
                <a16:creationId xmlns:a16="http://schemas.microsoft.com/office/drawing/2014/main" id="{F61641CB-6CE7-4925-B239-FABD23449109}"/>
              </a:ext>
            </a:extLst>
          </p:cNvPr>
          <p:cNvSpPr/>
          <p:nvPr/>
        </p:nvSpPr>
        <p:spPr>
          <a:xfrm>
            <a:off x="4057886" y="2321921"/>
            <a:ext cx="7833189" cy="312650"/>
          </a:xfrm>
          <a:prstGeom prst="rect">
            <a:avLst/>
          </a:prstGeom>
        </p:spPr>
        <p:txBody>
          <a:bodyPr wrap="square">
            <a:spAutoFit/>
          </a:bodyPr>
          <a:lstStyle/>
          <a:p>
            <a:pPr algn="just">
              <a:lnSpc>
                <a:spcPct val="107000"/>
              </a:lnSpc>
              <a:spcAft>
                <a:spcPts val="800"/>
              </a:spcAft>
            </a:pPr>
            <a:r>
              <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PROCEDIMIENTO DE REGISTRO Y TRAMITE COMUNICACIONES DE SALIDA</a:t>
            </a:r>
          </a:p>
        </p:txBody>
      </p:sp>
      <p:sp>
        <p:nvSpPr>
          <p:cNvPr id="344" name="Rectángulo 343">
            <a:extLst>
              <a:ext uri="{FF2B5EF4-FFF2-40B4-BE49-F238E27FC236}">
                <a16:creationId xmlns:a16="http://schemas.microsoft.com/office/drawing/2014/main" id="{55EE8772-75D7-40BA-A470-03FD709A1789}"/>
              </a:ext>
            </a:extLst>
          </p:cNvPr>
          <p:cNvSpPr/>
          <p:nvPr/>
        </p:nvSpPr>
        <p:spPr>
          <a:xfrm>
            <a:off x="4057885" y="3248295"/>
            <a:ext cx="8001039" cy="312650"/>
          </a:xfrm>
          <a:prstGeom prst="rect">
            <a:avLst/>
          </a:prstGeom>
        </p:spPr>
        <p:txBody>
          <a:bodyPr wrap="square">
            <a:spAutoFit/>
          </a:bodyPr>
          <a:lstStyle/>
          <a:p>
            <a:pPr algn="just">
              <a:lnSpc>
                <a:spcPct val="107000"/>
              </a:lnSpc>
              <a:spcAft>
                <a:spcPts val="800"/>
              </a:spcAft>
            </a:pPr>
            <a:r>
              <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PROCEDIMIENTO DE GESTION Y TRAMITE DE COMUNICACIONES INTERNAS Y EXTERNAS</a:t>
            </a:r>
          </a:p>
        </p:txBody>
      </p:sp>
      <p:sp>
        <p:nvSpPr>
          <p:cNvPr id="345" name="Rectángulo 344">
            <a:extLst>
              <a:ext uri="{FF2B5EF4-FFF2-40B4-BE49-F238E27FC236}">
                <a16:creationId xmlns:a16="http://schemas.microsoft.com/office/drawing/2014/main" id="{E8DCD53D-D7B1-444E-BFB4-7A4E730D5BF0}"/>
              </a:ext>
            </a:extLst>
          </p:cNvPr>
          <p:cNvSpPr/>
          <p:nvPr/>
        </p:nvSpPr>
        <p:spPr>
          <a:xfrm>
            <a:off x="4045869" y="4163046"/>
            <a:ext cx="8013055" cy="312650"/>
          </a:xfrm>
          <a:prstGeom prst="rect">
            <a:avLst/>
          </a:prstGeom>
        </p:spPr>
        <p:txBody>
          <a:bodyPr wrap="square">
            <a:spAutoFit/>
          </a:bodyPr>
          <a:lstStyle/>
          <a:p>
            <a:pPr algn="just">
              <a:lnSpc>
                <a:spcPct val="107000"/>
              </a:lnSpc>
              <a:spcAft>
                <a:spcPts val="800"/>
              </a:spcAft>
            </a:pPr>
            <a:r>
              <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PROCEDIMIENTO PRESTAMOS Y CONSULTA DE EXPEDIENTES</a:t>
            </a:r>
          </a:p>
        </p:txBody>
      </p:sp>
      <p:sp>
        <p:nvSpPr>
          <p:cNvPr id="346" name="Rectángulo 345">
            <a:extLst>
              <a:ext uri="{FF2B5EF4-FFF2-40B4-BE49-F238E27FC236}">
                <a16:creationId xmlns:a16="http://schemas.microsoft.com/office/drawing/2014/main" id="{46E9E2C3-7CE2-4E3C-9FBC-CEBD1F08A636}"/>
              </a:ext>
            </a:extLst>
          </p:cNvPr>
          <p:cNvSpPr/>
          <p:nvPr/>
        </p:nvSpPr>
        <p:spPr>
          <a:xfrm>
            <a:off x="4086919" y="5090176"/>
            <a:ext cx="8013055" cy="312650"/>
          </a:xfrm>
          <a:prstGeom prst="rect">
            <a:avLst/>
          </a:prstGeom>
        </p:spPr>
        <p:txBody>
          <a:bodyPr wrap="square">
            <a:spAutoFit/>
          </a:bodyPr>
          <a:lstStyle/>
          <a:p>
            <a:pPr algn="just">
              <a:lnSpc>
                <a:spcPct val="107000"/>
              </a:lnSpc>
              <a:spcAft>
                <a:spcPts val="800"/>
              </a:spcAft>
            </a:pPr>
            <a:r>
              <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INSERCION DE DOCUMENTOS</a:t>
            </a:r>
          </a:p>
        </p:txBody>
      </p:sp>
      <p:sp>
        <p:nvSpPr>
          <p:cNvPr id="139" name="CuadroTexto 138">
            <a:extLst>
              <a:ext uri="{FF2B5EF4-FFF2-40B4-BE49-F238E27FC236}">
                <a16:creationId xmlns:a16="http://schemas.microsoft.com/office/drawing/2014/main" id="{C51EEEAB-5B51-4E0F-BBB0-65AA8D018CB6}"/>
              </a:ext>
            </a:extLst>
          </p:cNvPr>
          <p:cNvSpPr txBox="1"/>
          <p:nvPr/>
        </p:nvSpPr>
        <p:spPr>
          <a:xfrm>
            <a:off x="6232770" y="3885373"/>
            <a:ext cx="1990483" cy="30672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0" lvl="1" algn="ctr" defTabSz="622300">
              <a:lnSpc>
                <a:spcPct val="90000"/>
              </a:lnSpc>
              <a:spcBef>
                <a:spcPct val="0"/>
              </a:spcBef>
              <a:spcAft>
                <a:spcPct val="15000"/>
              </a:spcAft>
            </a:pPr>
            <a:r>
              <a:rPr lang="es-CO" sz="1200" dirty="0"/>
              <a:t>1700</a:t>
            </a:r>
            <a:endParaRPr lang="es-CO" sz="1200" kern="1200" dirty="0"/>
          </a:p>
        </p:txBody>
      </p:sp>
      <p:sp>
        <p:nvSpPr>
          <p:cNvPr id="141" name="CuadroTexto 140">
            <a:extLst>
              <a:ext uri="{FF2B5EF4-FFF2-40B4-BE49-F238E27FC236}">
                <a16:creationId xmlns:a16="http://schemas.microsoft.com/office/drawing/2014/main" id="{21ADDA56-E176-43D0-BA88-A94E0D6ED037}"/>
              </a:ext>
            </a:extLst>
          </p:cNvPr>
          <p:cNvSpPr txBox="1"/>
          <p:nvPr/>
        </p:nvSpPr>
        <p:spPr>
          <a:xfrm>
            <a:off x="8176020" y="5375667"/>
            <a:ext cx="1990483" cy="33894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endParaRPr lang="es-CO" sz="1400" dirty="0"/>
          </a:p>
        </p:txBody>
      </p:sp>
      <p:sp>
        <p:nvSpPr>
          <p:cNvPr id="143" name="CuadroTexto 142">
            <a:extLst>
              <a:ext uri="{FF2B5EF4-FFF2-40B4-BE49-F238E27FC236}">
                <a16:creationId xmlns:a16="http://schemas.microsoft.com/office/drawing/2014/main" id="{DB78CCD4-5794-4057-820C-D7479AEEB4A4}"/>
              </a:ext>
            </a:extLst>
          </p:cNvPr>
          <p:cNvSpPr txBox="1"/>
          <p:nvPr/>
        </p:nvSpPr>
        <p:spPr>
          <a:xfrm>
            <a:off x="8116797" y="5375349"/>
            <a:ext cx="1990483" cy="33894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Creación de expedientes</a:t>
            </a:r>
          </a:p>
        </p:txBody>
      </p:sp>
      <p:sp>
        <p:nvSpPr>
          <p:cNvPr id="144" name="CuadroTexto 143">
            <a:extLst>
              <a:ext uri="{FF2B5EF4-FFF2-40B4-BE49-F238E27FC236}">
                <a16:creationId xmlns:a16="http://schemas.microsoft.com/office/drawing/2014/main" id="{0ED4A395-D868-49B4-A761-3443600E788A}"/>
              </a:ext>
            </a:extLst>
          </p:cNvPr>
          <p:cNvSpPr txBox="1"/>
          <p:nvPr/>
        </p:nvSpPr>
        <p:spPr>
          <a:xfrm>
            <a:off x="8086667" y="5742087"/>
            <a:ext cx="1990483" cy="30673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0" lvl="1" algn="ctr" defTabSz="622300">
              <a:lnSpc>
                <a:spcPct val="90000"/>
              </a:lnSpc>
              <a:spcBef>
                <a:spcPct val="0"/>
              </a:spcBef>
              <a:spcAft>
                <a:spcPct val="15000"/>
              </a:spcAft>
            </a:pPr>
            <a:r>
              <a:rPr lang="es-CO" sz="1200" kern="1200" dirty="0"/>
              <a:t>642</a:t>
            </a:r>
          </a:p>
        </p:txBody>
      </p:sp>
      <p:sp>
        <p:nvSpPr>
          <p:cNvPr id="145" name="CuadroTexto 144">
            <a:extLst>
              <a:ext uri="{FF2B5EF4-FFF2-40B4-BE49-F238E27FC236}">
                <a16:creationId xmlns:a16="http://schemas.microsoft.com/office/drawing/2014/main" id="{8ABB8B33-5689-49FB-835D-7EE073E32991}"/>
              </a:ext>
            </a:extLst>
          </p:cNvPr>
          <p:cNvSpPr txBox="1"/>
          <p:nvPr/>
        </p:nvSpPr>
        <p:spPr>
          <a:xfrm>
            <a:off x="10309556" y="5368040"/>
            <a:ext cx="1990483" cy="33894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Ingreso al inventario General</a:t>
            </a:r>
          </a:p>
        </p:txBody>
      </p:sp>
      <p:sp>
        <p:nvSpPr>
          <p:cNvPr id="146" name="CuadroTexto 145">
            <a:extLst>
              <a:ext uri="{FF2B5EF4-FFF2-40B4-BE49-F238E27FC236}">
                <a16:creationId xmlns:a16="http://schemas.microsoft.com/office/drawing/2014/main" id="{2F279136-4D19-418D-9283-6C8F7E4AEF7C}"/>
              </a:ext>
            </a:extLst>
          </p:cNvPr>
          <p:cNvSpPr txBox="1"/>
          <p:nvPr/>
        </p:nvSpPr>
        <p:spPr>
          <a:xfrm>
            <a:off x="10214259" y="5706987"/>
            <a:ext cx="1990483" cy="30673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0" lvl="1" algn="ctr" defTabSz="622300">
              <a:lnSpc>
                <a:spcPct val="90000"/>
              </a:lnSpc>
              <a:spcBef>
                <a:spcPct val="0"/>
              </a:spcBef>
              <a:spcAft>
                <a:spcPct val="15000"/>
              </a:spcAft>
            </a:pPr>
            <a:r>
              <a:rPr lang="es-CO" sz="1200" kern="1200" dirty="0"/>
              <a:t>642</a:t>
            </a:r>
          </a:p>
        </p:txBody>
      </p:sp>
      <p:sp>
        <p:nvSpPr>
          <p:cNvPr id="87" name="Rectángulo 86">
            <a:extLst>
              <a:ext uri="{FF2B5EF4-FFF2-40B4-BE49-F238E27FC236}">
                <a16:creationId xmlns:a16="http://schemas.microsoft.com/office/drawing/2014/main" id="{6908B29D-6C28-4E40-AB25-DCAFAB6720C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88" name="CuadroTexto 87">
            <a:extLst>
              <a:ext uri="{FF2B5EF4-FFF2-40B4-BE49-F238E27FC236}">
                <a16:creationId xmlns:a16="http://schemas.microsoft.com/office/drawing/2014/main" id="{D1394732-9C9A-4EA2-9525-68D294F82B4B}"/>
              </a:ext>
            </a:extLst>
          </p:cNvPr>
          <p:cNvSpPr txBox="1"/>
          <p:nvPr/>
        </p:nvSpPr>
        <p:spPr>
          <a:xfrm>
            <a:off x="6178125" y="6550223"/>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40607645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0" name="Rectángulo 29">
            <a:extLst>
              <a:ext uri="{FF2B5EF4-FFF2-40B4-BE49-F238E27FC236}">
                <a16:creationId xmlns:a16="http://schemas.microsoft.com/office/drawing/2014/main" id="{D7A8E561-7F29-4B94-8524-3BF5AC0E8B2C}"/>
              </a:ext>
            </a:extLst>
          </p:cNvPr>
          <p:cNvSpPr/>
          <p:nvPr/>
        </p:nvSpPr>
        <p:spPr>
          <a:xfrm>
            <a:off x="3850811" y="1343211"/>
            <a:ext cx="7833189" cy="249684"/>
          </a:xfrm>
          <a:prstGeom prst="rect">
            <a:avLst/>
          </a:prstGeom>
        </p:spPr>
        <p:txBody>
          <a:bodyPr wrap="square">
            <a:spAutoFit/>
          </a:bodyPr>
          <a:lstStyle/>
          <a:p>
            <a:pPr algn="just">
              <a:lnSpc>
                <a:spcPct val="107000"/>
              </a:lnSpc>
              <a:spcAft>
                <a:spcPts val="800"/>
              </a:spcAft>
            </a:pPr>
            <a:r>
              <a:rPr lang="es-CO" sz="1000" dirty="0">
                <a:solidFill>
                  <a:srgbClr val="0070C0"/>
                </a:solidFill>
                <a:latin typeface="Calibri" panose="020F0502020204030204" pitchFamily="34" charset="0"/>
                <a:ea typeface="Calibri" panose="020F0502020204030204" pitchFamily="34" charset="0"/>
                <a:cs typeface="Times New Roman" panose="02020603050405020304" pitchFamily="18" charset="0"/>
              </a:rPr>
              <a:t>ESTIMADOS DE RENTA DE BIENES INMUEBLES</a:t>
            </a:r>
          </a:p>
        </p:txBody>
      </p:sp>
      <p:sp>
        <p:nvSpPr>
          <p:cNvPr id="13" name="Rectángulo 12">
            <a:extLst>
              <a:ext uri="{FF2B5EF4-FFF2-40B4-BE49-F238E27FC236}">
                <a16:creationId xmlns:a16="http://schemas.microsoft.com/office/drawing/2014/main" id="{527338F4-15BD-4A5D-8C40-492F228B7503}"/>
              </a:ext>
            </a:extLst>
          </p:cNvPr>
          <p:cNvSpPr/>
          <p:nvPr/>
        </p:nvSpPr>
        <p:spPr>
          <a:xfrm>
            <a:off x="2428954" y="607541"/>
            <a:ext cx="6278940" cy="461665"/>
          </a:xfrm>
          <a:prstGeom prst="rect">
            <a:avLst/>
          </a:prstGeom>
        </p:spPr>
        <p:txBody>
          <a:bodyPr wrap="square">
            <a:spAutoFit/>
          </a:bodyPr>
          <a:lstStyle/>
          <a:p>
            <a:r>
              <a:rPr lang="es-ES" sz="2400" b="1" dirty="0">
                <a:solidFill>
                  <a:srgbClr val="000A8B"/>
                </a:solidFill>
                <a:latin typeface="Arial Narrow" panose="020B0606020202030204" pitchFamily="34" charset="0"/>
              </a:rPr>
              <a:t> PROCESOS DURANTE LA CONTINGENCIA </a:t>
            </a:r>
          </a:p>
        </p:txBody>
      </p:sp>
      <p:sp>
        <p:nvSpPr>
          <p:cNvPr id="14" name="Rectángulo 13">
            <a:extLst>
              <a:ext uri="{FF2B5EF4-FFF2-40B4-BE49-F238E27FC236}">
                <a16:creationId xmlns:a16="http://schemas.microsoft.com/office/drawing/2014/main" id="{BF22FCB4-4BB8-4912-A086-7AAC3375ADCB}"/>
              </a:ext>
            </a:extLst>
          </p:cNvPr>
          <p:cNvSpPr/>
          <p:nvPr/>
        </p:nvSpPr>
        <p:spPr>
          <a:xfrm>
            <a:off x="61960" y="2906728"/>
            <a:ext cx="3606762" cy="1200329"/>
          </a:xfrm>
          <a:prstGeom prst="rect">
            <a:avLst/>
          </a:prstGeom>
        </p:spPr>
        <p:txBody>
          <a:bodyPr wrap="square">
            <a:spAutoFit/>
          </a:bodyPr>
          <a:lstStyle/>
          <a:p>
            <a:pPr algn="ctr"/>
            <a:r>
              <a:rPr lang="es-ES" b="1" dirty="0">
                <a:solidFill>
                  <a:srgbClr val="000A8B"/>
                </a:solidFill>
                <a:latin typeface="Arial Narrow" panose="020B0606020202030204" pitchFamily="34" charset="0"/>
              </a:rPr>
              <a:t>VICEPRESIDENCIA DE BIENES MUEBLES E INMUEBLES</a:t>
            </a:r>
          </a:p>
          <a:p>
            <a:pPr algn="ctr"/>
            <a:endParaRPr lang="es-ES" b="1" dirty="0">
              <a:solidFill>
                <a:srgbClr val="000A8B"/>
              </a:solidFill>
              <a:latin typeface="Arial Narrow" panose="020B0606020202030204" pitchFamily="34" charset="0"/>
            </a:endParaRPr>
          </a:p>
          <a:p>
            <a:pPr algn="ctr"/>
            <a:r>
              <a:rPr lang="es-ES" b="1" dirty="0">
                <a:solidFill>
                  <a:srgbClr val="000A8B"/>
                </a:solidFill>
                <a:latin typeface="Arial Narrow" panose="020B0606020202030204" pitchFamily="34" charset="0"/>
              </a:rPr>
              <a:t>GERENCIA TÉCNICA</a:t>
            </a:r>
          </a:p>
        </p:txBody>
      </p:sp>
      <p:grpSp>
        <p:nvGrpSpPr>
          <p:cNvPr id="5" name="Grupo 4">
            <a:extLst>
              <a:ext uri="{FF2B5EF4-FFF2-40B4-BE49-F238E27FC236}">
                <a16:creationId xmlns:a16="http://schemas.microsoft.com/office/drawing/2014/main" id="{71860BBB-19CA-4E61-9689-E7F2BED943AD}"/>
              </a:ext>
            </a:extLst>
          </p:cNvPr>
          <p:cNvGrpSpPr/>
          <p:nvPr/>
        </p:nvGrpSpPr>
        <p:grpSpPr>
          <a:xfrm>
            <a:off x="3932864" y="1597081"/>
            <a:ext cx="7967035" cy="713105"/>
            <a:chOff x="3856666" y="1832080"/>
            <a:chExt cx="3672179" cy="1386562"/>
          </a:xfrm>
        </p:grpSpPr>
        <p:grpSp>
          <p:nvGrpSpPr>
            <p:cNvPr id="4" name="Grupo 3">
              <a:extLst>
                <a:ext uri="{FF2B5EF4-FFF2-40B4-BE49-F238E27FC236}">
                  <a16:creationId xmlns:a16="http://schemas.microsoft.com/office/drawing/2014/main" id="{3C547FC5-0B14-48BB-9618-A020BDB32E04}"/>
                </a:ext>
              </a:extLst>
            </p:cNvPr>
            <p:cNvGrpSpPr/>
            <p:nvPr/>
          </p:nvGrpSpPr>
          <p:grpSpPr>
            <a:xfrm>
              <a:off x="3856666" y="1839224"/>
              <a:ext cx="1873458" cy="1379418"/>
              <a:chOff x="3827189" y="1846382"/>
              <a:chExt cx="2282269" cy="1360634"/>
            </a:xfrm>
          </p:grpSpPr>
          <p:grpSp>
            <p:nvGrpSpPr>
              <p:cNvPr id="20" name="Grupo 19">
                <a:extLst>
                  <a:ext uri="{FF2B5EF4-FFF2-40B4-BE49-F238E27FC236}">
                    <a16:creationId xmlns:a16="http://schemas.microsoft.com/office/drawing/2014/main" id="{6695AC26-2B84-4C43-BD26-54DCB57E58D9}"/>
                  </a:ext>
                </a:extLst>
              </p:cNvPr>
              <p:cNvGrpSpPr/>
              <p:nvPr/>
            </p:nvGrpSpPr>
            <p:grpSpPr>
              <a:xfrm>
                <a:off x="3827189" y="1846382"/>
                <a:ext cx="2154511" cy="666210"/>
                <a:chOff x="-3743" y="69822"/>
                <a:chExt cx="2550071" cy="666210"/>
              </a:xfrm>
            </p:grpSpPr>
            <p:sp>
              <p:nvSpPr>
                <p:cNvPr id="23" name="Rectángulo 22">
                  <a:extLst>
                    <a:ext uri="{FF2B5EF4-FFF2-40B4-BE49-F238E27FC236}">
                      <a16:creationId xmlns:a16="http://schemas.microsoft.com/office/drawing/2014/main" id="{821F29A2-0105-497C-BE16-6ABD8CB953A5}"/>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 name="CuadroTexto 24">
                  <a:extLst>
                    <a:ext uri="{FF2B5EF4-FFF2-40B4-BE49-F238E27FC236}">
                      <a16:creationId xmlns:a16="http://schemas.microsoft.com/office/drawing/2014/main" id="{F0C4B32C-4636-4B60-9908-F9621CDFCDFE}"/>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000" dirty="0"/>
                    <a:t>Aprobación de Estimados de Renta Rurales</a:t>
                  </a:r>
                  <a:endParaRPr lang="es-CO" sz="1000" kern="1200" dirty="0"/>
                </a:p>
              </p:txBody>
            </p:sp>
          </p:grpSp>
          <p:grpSp>
            <p:nvGrpSpPr>
              <p:cNvPr id="26" name="Grupo 25">
                <a:extLst>
                  <a:ext uri="{FF2B5EF4-FFF2-40B4-BE49-F238E27FC236}">
                    <a16:creationId xmlns:a16="http://schemas.microsoft.com/office/drawing/2014/main" id="{385CC156-A4C1-4480-BEB8-AAC469786335}"/>
                  </a:ext>
                </a:extLst>
              </p:cNvPr>
              <p:cNvGrpSpPr/>
              <p:nvPr/>
            </p:nvGrpSpPr>
            <p:grpSpPr>
              <a:xfrm>
                <a:off x="3827189" y="2541093"/>
                <a:ext cx="2282269" cy="665923"/>
                <a:chOff x="-989798" y="-924160"/>
                <a:chExt cx="2718306" cy="665923"/>
              </a:xfrm>
            </p:grpSpPr>
            <p:sp>
              <p:nvSpPr>
                <p:cNvPr id="28" name="Rectángulo 27">
                  <a:extLst>
                    <a:ext uri="{FF2B5EF4-FFF2-40B4-BE49-F238E27FC236}">
                      <a16:creationId xmlns:a16="http://schemas.microsoft.com/office/drawing/2014/main" id="{D9B4FD98-818A-4041-A574-4A8B468F6402}"/>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9" name="CuadroTexto 28">
                  <a:extLst>
                    <a:ext uri="{FF2B5EF4-FFF2-40B4-BE49-F238E27FC236}">
                      <a16:creationId xmlns:a16="http://schemas.microsoft.com/office/drawing/2014/main" id="{76526F86-C7D7-4C02-B4CE-A004ABE51ECA}"/>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000" kern="1200" dirty="0"/>
                    <a:t>53</a:t>
                  </a:r>
                </a:p>
              </p:txBody>
            </p:sp>
          </p:grpSp>
        </p:grpSp>
        <p:grpSp>
          <p:nvGrpSpPr>
            <p:cNvPr id="45" name="Grupo 44">
              <a:extLst>
                <a:ext uri="{FF2B5EF4-FFF2-40B4-BE49-F238E27FC236}">
                  <a16:creationId xmlns:a16="http://schemas.microsoft.com/office/drawing/2014/main" id="{546491D3-3F56-4A75-AA19-5C3B59703061}"/>
                </a:ext>
              </a:extLst>
            </p:cNvPr>
            <p:cNvGrpSpPr/>
            <p:nvPr/>
          </p:nvGrpSpPr>
          <p:grpSpPr>
            <a:xfrm>
              <a:off x="5655387" y="1832080"/>
              <a:ext cx="1873458" cy="1379418"/>
              <a:chOff x="3827189" y="1846382"/>
              <a:chExt cx="2282269" cy="1360634"/>
            </a:xfrm>
          </p:grpSpPr>
          <p:grpSp>
            <p:nvGrpSpPr>
              <p:cNvPr id="46" name="Grupo 45">
                <a:extLst>
                  <a:ext uri="{FF2B5EF4-FFF2-40B4-BE49-F238E27FC236}">
                    <a16:creationId xmlns:a16="http://schemas.microsoft.com/office/drawing/2014/main" id="{DC3F2281-56CB-45A9-A1F8-FF882BD1B0DB}"/>
                  </a:ext>
                </a:extLst>
              </p:cNvPr>
              <p:cNvGrpSpPr/>
              <p:nvPr/>
            </p:nvGrpSpPr>
            <p:grpSpPr>
              <a:xfrm>
                <a:off x="3827189" y="1846382"/>
                <a:ext cx="2154511" cy="666210"/>
                <a:chOff x="-3743" y="69822"/>
                <a:chExt cx="2550071" cy="666210"/>
              </a:xfrm>
            </p:grpSpPr>
            <p:sp>
              <p:nvSpPr>
                <p:cNvPr id="52" name="Rectángulo 51">
                  <a:extLst>
                    <a:ext uri="{FF2B5EF4-FFF2-40B4-BE49-F238E27FC236}">
                      <a16:creationId xmlns:a16="http://schemas.microsoft.com/office/drawing/2014/main" id="{636EE2A1-FF4C-4ED7-82D5-24E427F94138}"/>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3" name="CuadroTexto 52">
                  <a:extLst>
                    <a:ext uri="{FF2B5EF4-FFF2-40B4-BE49-F238E27FC236}">
                      <a16:creationId xmlns:a16="http://schemas.microsoft.com/office/drawing/2014/main" id="{BF6EEB16-18E0-42DF-8D44-4F6C875E2047}"/>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000" dirty="0"/>
                    <a:t>Aprobación de Estimados de Renta Urbanos</a:t>
                  </a:r>
                  <a:endParaRPr lang="es-CO" sz="1000" kern="1200" dirty="0"/>
                </a:p>
              </p:txBody>
            </p:sp>
          </p:grpSp>
          <p:grpSp>
            <p:nvGrpSpPr>
              <p:cNvPr id="48" name="Grupo 47">
                <a:extLst>
                  <a:ext uri="{FF2B5EF4-FFF2-40B4-BE49-F238E27FC236}">
                    <a16:creationId xmlns:a16="http://schemas.microsoft.com/office/drawing/2014/main" id="{2A339A4D-719D-4517-B86C-D4C453F81FFF}"/>
                  </a:ext>
                </a:extLst>
              </p:cNvPr>
              <p:cNvGrpSpPr/>
              <p:nvPr/>
            </p:nvGrpSpPr>
            <p:grpSpPr>
              <a:xfrm>
                <a:off x="3827189" y="2541093"/>
                <a:ext cx="2282269" cy="665923"/>
                <a:chOff x="-989798" y="-924160"/>
                <a:chExt cx="2718306" cy="665923"/>
              </a:xfrm>
            </p:grpSpPr>
            <p:sp>
              <p:nvSpPr>
                <p:cNvPr id="50" name="Rectángulo 49">
                  <a:extLst>
                    <a:ext uri="{FF2B5EF4-FFF2-40B4-BE49-F238E27FC236}">
                      <a16:creationId xmlns:a16="http://schemas.microsoft.com/office/drawing/2014/main" id="{4C7CDF60-4C0F-4EAA-A872-11047484FB5A}"/>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51" name="CuadroTexto 50">
                  <a:extLst>
                    <a:ext uri="{FF2B5EF4-FFF2-40B4-BE49-F238E27FC236}">
                      <a16:creationId xmlns:a16="http://schemas.microsoft.com/office/drawing/2014/main" id="{3E6BF8B3-8631-4AAC-BF77-FB00AC803AF7}"/>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000" kern="1200" dirty="0"/>
                    <a:t>166</a:t>
                  </a:r>
                </a:p>
              </p:txBody>
            </p:sp>
          </p:grpSp>
        </p:grpSp>
      </p:grpSp>
      <p:grpSp>
        <p:nvGrpSpPr>
          <p:cNvPr id="227" name="Grupo 226">
            <a:extLst>
              <a:ext uri="{FF2B5EF4-FFF2-40B4-BE49-F238E27FC236}">
                <a16:creationId xmlns:a16="http://schemas.microsoft.com/office/drawing/2014/main" id="{B42F9AAC-1DD9-4CBC-8706-FBB392FC226D}"/>
              </a:ext>
            </a:extLst>
          </p:cNvPr>
          <p:cNvGrpSpPr/>
          <p:nvPr/>
        </p:nvGrpSpPr>
        <p:grpSpPr>
          <a:xfrm>
            <a:off x="3932865" y="2575575"/>
            <a:ext cx="7866870" cy="713105"/>
            <a:chOff x="3856666" y="1832080"/>
            <a:chExt cx="5466495" cy="1386562"/>
          </a:xfrm>
        </p:grpSpPr>
        <p:grpSp>
          <p:nvGrpSpPr>
            <p:cNvPr id="228" name="Grupo 227">
              <a:extLst>
                <a:ext uri="{FF2B5EF4-FFF2-40B4-BE49-F238E27FC236}">
                  <a16:creationId xmlns:a16="http://schemas.microsoft.com/office/drawing/2014/main" id="{51B3F738-67EA-4E02-B5A1-39475E54A4F0}"/>
                </a:ext>
              </a:extLst>
            </p:cNvPr>
            <p:cNvGrpSpPr/>
            <p:nvPr/>
          </p:nvGrpSpPr>
          <p:grpSpPr>
            <a:xfrm>
              <a:off x="3856666" y="1839224"/>
              <a:ext cx="1873458" cy="1379418"/>
              <a:chOff x="3827189" y="1846382"/>
              <a:chExt cx="2282269" cy="1360634"/>
            </a:xfrm>
          </p:grpSpPr>
          <p:grpSp>
            <p:nvGrpSpPr>
              <p:cNvPr id="250" name="Grupo 249">
                <a:extLst>
                  <a:ext uri="{FF2B5EF4-FFF2-40B4-BE49-F238E27FC236}">
                    <a16:creationId xmlns:a16="http://schemas.microsoft.com/office/drawing/2014/main" id="{10FC0E15-CA16-4221-9A57-5507D821744D}"/>
                  </a:ext>
                </a:extLst>
              </p:cNvPr>
              <p:cNvGrpSpPr/>
              <p:nvPr/>
            </p:nvGrpSpPr>
            <p:grpSpPr>
              <a:xfrm>
                <a:off x="3827189" y="1846382"/>
                <a:ext cx="2154511" cy="666210"/>
                <a:chOff x="-3743" y="69822"/>
                <a:chExt cx="2550071" cy="666210"/>
              </a:xfrm>
            </p:grpSpPr>
            <p:sp>
              <p:nvSpPr>
                <p:cNvPr id="254" name="Rectángulo 253">
                  <a:extLst>
                    <a:ext uri="{FF2B5EF4-FFF2-40B4-BE49-F238E27FC236}">
                      <a16:creationId xmlns:a16="http://schemas.microsoft.com/office/drawing/2014/main" id="{BC6804F0-1B04-4E7C-BAF2-7DC8B14996E9}"/>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5" name="CuadroTexto 254">
                  <a:extLst>
                    <a:ext uri="{FF2B5EF4-FFF2-40B4-BE49-F238E27FC236}">
                      <a16:creationId xmlns:a16="http://schemas.microsoft.com/office/drawing/2014/main" id="{4EDC8D96-2D20-4486-A3AA-A193723B63AD}"/>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000" dirty="0"/>
                    <a:t>Avalúos Aprobados</a:t>
                  </a:r>
                  <a:endParaRPr lang="es-CO" sz="1000" kern="1200" dirty="0"/>
                </a:p>
              </p:txBody>
            </p:sp>
          </p:grpSp>
          <p:grpSp>
            <p:nvGrpSpPr>
              <p:cNvPr id="251" name="Grupo 250">
                <a:extLst>
                  <a:ext uri="{FF2B5EF4-FFF2-40B4-BE49-F238E27FC236}">
                    <a16:creationId xmlns:a16="http://schemas.microsoft.com/office/drawing/2014/main" id="{D4239408-107F-4E52-A530-C477448E834D}"/>
                  </a:ext>
                </a:extLst>
              </p:cNvPr>
              <p:cNvGrpSpPr/>
              <p:nvPr/>
            </p:nvGrpSpPr>
            <p:grpSpPr>
              <a:xfrm>
                <a:off x="3827189" y="2541093"/>
                <a:ext cx="2282269" cy="665923"/>
                <a:chOff x="-989798" y="-924160"/>
                <a:chExt cx="2718306" cy="665923"/>
              </a:xfrm>
            </p:grpSpPr>
            <p:sp>
              <p:nvSpPr>
                <p:cNvPr id="252" name="Rectángulo 251">
                  <a:extLst>
                    <a:ext uri="{FF2B5EF4-FFF2-40B4-BE49-F238E27FC236}">
                      <a16:creationId xmlns:a16="http://schemas.microsoft.com/office/drawing/2014/main" id="{5317DF47-51B8-4150-9B3D-F52102CAA877}"/>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53" name="CuadroTexto 252">
                  <a:extLst>
                    <a:ext uri="{FF2B5EF4-FFF2-40B4-BE49-F238E27FC236}">
                      <a16:creationId xmlns:a16="http://schemas.microsoft.com/office/drawing/2014/main" id="{454FA2B6-48A1-4DB4-B6CE-2EBAC37A6914}"/>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000" kern="1200" dirty="0"/>
                    <a:t>1.351</a:t>
                  </a:r>
                </a:p>
              </p:txBody>
            </p:sp>
          </p:grpSp>
        </p:grpSp>
        <p:grpSp>
          <p:nvGrpSpPr>
            <p:cNvPr id="229" name="Grupo 228">
              <a:extLst>
                <a:ext uri="{FF2B5EF4-FFF2-40B4-BE49-F238E27FC236}">
                  <a16:creationId xmlns:a16="http://schemas.microsoft.com/office/drawing/2014/main" id="{70051683-8AAE-4EFC-ABD3-8A26375F8CF1}"/>
                </a:ext>
              </a:extLst>
            </p:cNvPr>
            <p:cNvGrpSpPr/>
            <p:nvPr/>
          </p:nvGrpSpPr>
          <p:grpSpPr>
            <a:xfrm>
              <a:off x="5655387" y="1832080"/>
              <a:ext cx="1873458" cy="1379418"/>
              <a:chOff x="3827189" y="1846382"/>
              <a:chExt cx="2282269" cy="1360634"/>
            </a:xfrm>
          </p:grpSpPr>
          <p:grpSp>
            <p:nvGrpSpPr>
              <p:cNvPr id="244" name="Grupo 243">
                <a:extLst>
                  <a:ext uri="{FF2B5EF4-FFF2-40B4-BE49-F238E27FC236}">
                    <a16:creationId xmlns:a16="http://schemas.microsoft.com/office/drawing/2014/main" id="{27B85CB3-1CBD-4C80-A7C4-1143C1AD3F90}"/>
                  </a:ext>
                </a:extLst>
              </p:cNvPr>
              <p:cNvGrpSpPr/>
              <p:nvPr/>
            </p:nvGrpSpPr>
            <p:grpSpPr>
              <a:xfrm>
                <a:off x="3827189" y="1846382"/>
                <a:ext cx="2154511" cy="666210"/>
                <a:chOff x="-3743" y="69822"/>
                <a:chExt cx="2550071" cy="666210"/>
              </a:xfrm>
            </p:grpSpPr>
            <p:sp>
              <p:nvSpPr>
                <p:cNvPr id="248" name="Rectángulo 247">
                  <a:extLst>
                    <a:ext uri="{FF2B5EF4-FFF2-40B4-BE49-F238E27FC236}">
                      <a16:creationId xmlns:a16="http://schemas.microsoft.com/office/drawing/2014/main" id="{F54FF3CF-08FA-4662-96ED-DB05088E9BA9}"/>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9" name="CuadroTexto 248">
                  <a:extLst>
                    <a:ext uri="{FF2B5EF4-FFF2-40B4-BE49-F238E27FC236}">
                      <a16:creationId xmlns:a16="http://schemas.microsoft.com/office/drawing/2014/main" id="{AB8B46B2-753B-47C1-B48D-E8CF9F70107F}"/>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000" dirty="0"/>
                    <a:t>Avalúos Actualizados por formato</a:t>
                  </a:r>
                  <a:endParaRPr lang="es-CO" sz="1000" kern="1200" dirty="0"/>
                </a:p>
              </p:txBody>
            </p:sp>
          </p:grpSp>
          <p:grpSp>
            <p:nvGrpSpPr>
              <p:cNvPr id="245" name="Grupo 244">
                <a:extLst>
                  <a:ext uri="{FF2B5EF4-FFF2-40B4-BE49-F238E27FC236}">
                    <a16:creationId xmlns:a16="http://schemas.microsoft.com/office/drawing/2014/main" id="{3DE18C23-6CC6-4EE8-8D80-04F52D3299DB}"/>
                  </a:ext>
                </a:extLst>
              </p:cNvPr>
              <p:cNvGrpSpPr/>
              <p:nvPr/>
            </p:nvGrpSpPr>
            <p:grpSpPr>
              <a:xfrm>
                <a:off x="3827189" y="2541093"/>
                <a:ext cx="2282269" cy="665923"/>
                <a:chOff x="-989798" y="-924160"/>
                <a:chExt cx="2718306" cy="665923"/>
              </a:xfrm>
            </p:grpSpPr>
            <p:sp>
              <p:nvSpPr>
                <p:cNvPr id="246" name="Rectángulo 245">
                  <a:extLst>
                    <a:ext uri="{FF2B5EF4-FFF2-40B4-BE49-F238E27FC236}">
                      <a16:creationId xmlns:a16="http://schemas.microsoft.com/office/drawing/2014/main" id="{09997A8D-990A-4918-BAAA-2C9C077BDDB5}"/>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47" name="CuadroTexto 246">
                  <a:extLst>
                    <a:ext uri="{FF2B5EF4-FFF2-40B4-BE49-F238E27FC236}">
                      <a16:creationId xmlns:a16="http://schemas.microsoft.com/office/drawing/2014/main" id="{B2391421-2A59-4222-B1FE-A157C15B8127}"/>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000" kern="1200" dirty="0"/>
                    <a:t>2.528</a:t>
                  </a:r>
                </a:p>
              </p:txBody>
            </p:sp>
          </p:grpSp>
        </p:grpSp>
        <p:grpSp>
          <p:nvGrpSpPr>
            <p:cNvPr id="230" name="Grupo 229">
              <a:extLst>
                <a:ext uri="{FF2B5EF4-FFF2-40B4-BE49-F238E27FC236}">
                  <a16:creationId xmlns:a16="http://schemas.microsoft.com/office/drawing/2014/main" id="{2CB7B82F-3CE0-4661-8908-26FBAE834A84}"/>
                </a:ext>
              </a:extLst>
            </p:cNvPr>
            <p:cNvGrpSpPr/>
            <p:nvPr/>
          </p:nvGrpSpPr>
          <p:grpSpPr>
            <a:xfrm>
              <a:off x="7449703" y="1835411"/>
              <a:ext cx="1873458" cy="1379418"/>
              <a:chOff x="3827189" y="1846382"/>
              <a:chExt cx="2282269" cy="1360634"/>
            </a:xfrm>
          </p:grpSpPr>
          <p:grpSp>
            <p:nvGrpSpPr>
              <p:cNvPr id="238" name="Grupo 237">
                <a:extLst>
                  <a:ext uri="{FF2B5EF4-FFF2-40B4-BE49-F238E27FC236}">
                    <a16:creationId xmlns:a16="http://schemas.microsoft.com/office/drawing/2014/main" id="{348EA3DB-3CDC-4F26-B6DC-2C1205215694}"/>
                  </a:ext>
                </a:extLst>
              </p:cNvPr>
              <p:cNvGrpSpPr/>
              <p:nvPr/>
            </p:nvGrpSpPr>
            <p:grpSpPr>
              <a:xfrm>
                <a:off x="3827189" y="1846382"/>
                <a:ext cx="2154511" cy="666210"/>
                <a:chOff x="-3743" y="69822"/>
                <a:chExt cx="2550071" cy="666210"/>
              </a:xfrm>
            </p:grpSpPr>
            <p:sp>
              <p:nvSpPr>
                <p:cNvPr id="242" name="Rectángulo 241">
                  <a:extLst>
                    <a:ext uri="{FF2B5EF4-FFF2-40B4-BE49-F238E27FC236}">
                      <a16:creationId xmlns:a16="http://schemas.microsoft.com/office/drawing/2014/main" id="{D7D9B94B-7A29-4C28-8B22-7A6A2DC41F95}"/>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3" name="CuadroTexto 242">
                  <a:extLst>
                    <a:ext uri="{FF2B5EF4-FFF2-40B4-BE49-F238E27FC236}">
                      <a16:creationId xmlns:a16="http://schemas.microsoft.com/office/drawing/2014/main" id="{DD2A875A-9340-445A-97C2-DCE30CE65D07}"/>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000" dirty="0"/>
                    <a:t>Asignación de Avalúos a Lonjas</a:t>
                  </a:r>
                  <a:endParaRPr lang="es-CO" sz="1000" kern="1200" dirty="0"/>
                </a:p>
              </p:txBody>
            </p:sp>
          </p:grpSp>
          <p:grpSp>
            <p:nvGrpSpPr>
              <p:cNvPr id="239" name="Grupo 238">
                <a:extLst>
                  <a:ext uri="{FF2B5EF4-FFF2-40B4-BE49-F238E27FC236}">
                    <a16:creationId xmlns:a16="http://schemas.microsoft.com/office/drawing/2014/main" id="{D337CFB0-1423-4346-9EAB-812E86448B8A}"/>
                  </a:ext>
                </a:extLst>
              </p:cNvPr>
              <p:cNvGrpSpPr/>
              <p:nvPr/>
            </p:nvGrpSpPr>
            <p:grpSpPr>
              <a:xfrm>
                <a:off x="3827189" y="2541093"/>
                <a:ext cx="2282269" cy="665923"/>
                <a:chOff x="-989798" y="-924160"/>
                <a:chExt cx="2718306" cy="665923"/>
              </a:xfrm>
            </p:grpSpPr>
            <p:sp>
              <p:nvSpPr>
                <p:cNvPr id="240" name="Rectángulo 239">
                  <a:extLst>
                    <a:ext uri="{FF2B5EF4-FFF2-40B4-BE49-F238E27FC236}">
                      <a16:creationId xmlns:a16="http://schemas.microsoft.com/office/drawing/2014/main" id="{101EA7A3-1E93-4F9D-BD81-F8C24F7B27EF}"/>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41" name="CuadroTexto 240">
                  <a:extLst>
                    <a:ext uri="{FF2B5EF4-FFF2-40B4-BE49-F238E27FC236}">
                      <a16:creationId xmlns:a16="http://schemas.microsoft.com/office/drawing/2014/main" id="{60791889-C1F6-453E-A68F-ED495E74BAD9}"/>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000" kern="1200" dirty="0"/>
                    <a:t>49</a:t>
                  </a:r>
                </a:p>
              </p:txBody>
            </p:sp>
          </p:grpSp>
        </p:grpSp>
      </p:grpSp>
      <p:grpSp>
        <p:nvGrpSpPr>
          <p:cNvPr id="256" name="Grupo 255">
            <a:extLst>
              <a:ext uri="{FF2B5EF4-FFF2-40B4-BE49-F238E27FC236}">
                <a16:creationId xmlns:a16="http://schemas.microsoft.com/office/drawing/2014/main" id="{546AAB27-4133-45E0-BEE5-489D268D128A}"/>
              </a:ext>
            </a:extLst>
          </p:cNvPr>
          <p:cNvGrpSpPr/>
          <p:nvPr/>
        </p:nvGrpSpPr>
        <p:grpSpPr>
          <a:xfrm>
            <a:off x="3932864" y="3516236"/>
            <a:ext cx="7967036" cy="713105"/>
            <a:chOff x="3856666" y="1832080"/>
            <a:chExt cx="3672179" cy="1386562"/>
          </a:xfrm>
        </p:grpSpPr>
        <p:grpSp>
          <p:nvGrpSpPr>
            <p:cNvPr id="257" name="Grupo 256">
              <a:extLst>
                <a:ext uri="{FF2B5EF4-FFF2-40B4-BE49-F238E27FC236}">
                  <a16:creationId xmlns:a16="http://schemas.microsoft.com/office/drawing/2014/main" id="{01DCB153-3FC6-4FE5-AB05-A1FA79702E69}"/>
                </a:ext>
              </a:extLst>
            </p:cNvPr>
            <p:cNvGrpSpPr/>
            <p:nvPr/>
          </p:nvGrpSpPr>
          <p:grpSpPr>
            <a:xfrm>
              <a:off x="3856666" y="1839224"/>
              <a:ext cx="1873458" cy="1379418"/>
              <a:chOff x="3827189" y="1846382"/>
              <a:chExt cx="2282269" cy="1360634"/>
            </a:xfrm>
          </p:grpSpPr>
          <p:grpSp>
            <p:nvGrpSpPr>
              <p:cNvPr id="279" name="Grupo 278">
                <a:extLst>
                  <a:ext uri="{FF2B5EF4-FFF2-40B4-BE49-F238E27FC236}">
                    <a16:creationId xmlns:a16="http://schemas.microsoft.com/office/drawing/2014/main" id="{CE2D514B-F908-467F-877C-B211B7A01938}"/>
                  </a:ext>
                </a:extLst>
              </p:cNvPr>
              <p:cNvGrpSpPr/>
              <p:nvPr/>
            </p:nvGrpSpPr>
            <p:grpSpPr>
              <a:xfrm>
                <a:off x="3827189" y="1846382"/>
                <a:ext cx="2154511" cy="666210"/>
                <a:chOff x="-3743" y="69822"/>
                <a:chExt cx="2550071" cy="666210"/>
              </a:xfrm>
            </p:grpSpPr>
            <p:sp>
              <p:nvSpPr>
                <p:cNvPr id="283" name="Rectángulo 282">
                  <a:extLst>
                    <a:ext uri="{FF2B5EF4-FFF2-40B4-BE49-F238E27FC236}">
                      <a16:creationId xmlns:a16="http://schemas.microsoft.com/office/drawing/2014/main" id="{5CA14727-EA6B-4296-9614-F1EDC359B299}"/>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84" name="CuadroTexto 283">
                  <a:extLst>
                    <a:ext uri="{FF2B5EF4-FFF2-40B4-BE49-F238E27FC236}">
                      <a16:creationId xmlns:a16="http://schemas.microsoft.com/office/drawing/2014/main" id="{B18BEBB3-AE7A-4F6B-8348-4F6C69664689}"/>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CO" sz="1000" kern="1200" dirty="0"/>
                    <a:t>Avalúos Aprobados de Bienes Comercializables</a:t>
                  </a:r>
                </a:p>
              </p:txBody>
            </p:sp>
          </p:grpSp>
          <p:grpSp>
            <p:nvGrpSpPr>
              <p:cNvPr id="280" name="Grupo 279">
                <a:extLst>
                  <a:ext uri="{FF2B5EF4-FFF2-40B4-BE49-F238E27FC236}">
                    <a16:creationId xmlns:a16="http://schemas.microsoft.com/office/drawing/2014/main" id="{AC774A11-7722-4662-99BB-B4832C608669}"/>
                  </a:ext>
                </a:extLst>
              </p:cNvPr>
              <p:cNvGrpSpPr/>
              <p:nvPr/>
            </p:nvGrpSpPr>
            <p:grpSpPr>
              <a:xfrm>
                <a:off x="3827189" y="2541093"/>
                <a:ext cx="2282269" cy="665923"/>
                <a:chOff x="-989798" y="-924160"/>
                <a:chExt cx="2718306" cy="665923"/>
              </a:xfrm>
            </p:grpSpPr>
            <p:sp>
              <p:nvSpPr>
                <p:cNvPr id="281" name="Rectángulo 280">
                  <a:extLst>
                    <a:ext uri="{FF2B5EF4-FFF2-40B4-BE49-F238E27FC236}">
                      <a16:creationId xmlns:a16="http://schemas.microsoft.com/office/drawing/2014/main" id="{84A17709-79C1-4777-9AE4-6B3E3A57A47C}"/>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82" name="CuadroTexto 281">
                  <a:extLst>
                    <a:ext uri="{FF2B5EF4-FFF2-40B4-BE49-F238E27FC236}">
                      <a16:creationId xmlns:a16="http://schemas.microsoft.com/office/drawing/2014/main" id="{C97F1B44-027B-446E-BFA8-0372020B61BC}"/>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000" kern="1200" dirty="0"/>
                    <a:t>345</a:t>
                  </a:r>
                </a:p>
              </p:txBody>
            </p:sp>
          </p:grpSp>
        </p:grpSp>
        <p:grpSp>
          <p:nvGrpSpPr>
            <p:cNvPr id="258" name="Grupo 257">
              <a:extLst>
                <a:ext uri="{FF2B5EF4-FFF2-40B4-BE49-F238E27FC236}">
                  <a16:creationId xmlns:a16="http://schemas.microsoft.com/office/drawing/2014/main" id="{161E2BD1-1511-4CDF-B1F6-0AF54FA7A8B3}"/>
                </a:ext>
              </a:extLst>
            </p:cNvPr>
            <p:cNvGrpSpPr/>
            <p:nvPr/>
          </p:nvGrpSpPr>
          <p:grpSpPr>
            <a:xfrm>
              <a:off x="5655387" y="1832080"/>
              <a:ext cx="1873458" cy="1379418"/>
              <a:chOff x="3827189" y="1846382"/>
              <a:chExt cx="2282269" cy="1360634"/>
            </a:xfrm>
          </p:grpSpPr>
          <p:grpSp>
            <p:nvGrpSpPr>
              <p:cNvPr id="273" name="Grupo 272">
                <a:extLst>
                  <a:ext uri="{FF2B5EF4-FFF2-40B4-BE49-F238E27FC236}">
                    <a16:creationId xmlns:a16="http://schemas.microsoft.com/office/drawing/2014/main" id="{08604BAC-615F-4FE4-AC76-8E2BDB0A55EC}"/>
                  </a:ext>
                </a:extLst>
              </p:cNvPr>
              <p:cNvGrpSpPr/>
              <p:nvPr/>
            </p:nvGrpSpPr>
            <p:grpSpPr>
              <a:xfrm>
                <a:off x="3827189" y="1846382"/>
                <a:ext cx="2154511" cy="666210"/>
                <a:chOff x="-3743" y="69822"/>
                <a:chExt cx="2550071" cy="666210"/>
              </a:xfrm>
            </p:grpSpPr>
            <p:sp>
              <p:nvSpPr>
                <p:cNvPr id="277" name="Rectángulo 276">
                  <a:extLst>
                    <a:ext uri="{FF2B5EF4-FFF2-40B4-BE49-F238E27FC236}">
                      <a16:creationId xmlns:a16="http://schemas.microsoft.com/office/drawing/2014/main" id="{514F6E3C-2B42-4178-9B16-4872D4FB2FE0}"/>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78" name="CuadroTexto 277">
                  <a:extLst>
                    <a:ext uri="{FF2B5EF4-FFF2-40B4-BE49-F238E27FC236}">
                      <a16:creationId xmlns:a16="http://schemas.microsoft.com/office/drawing/2014/main" id="{57C8A2EB-29C7-4F62-B184-2D7F22CBD444}"/>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000" dirty="0"/>
                    <a:t>Avalúos Aprobados de Bienes para Chatarrizar</a:t>
                  </a:r>
                </a:p>
              </p:txBody>
            </p:sp>
          </p:grpSp>
          <p:grpSp>
            <p:nvGrpSpPr>
              <p:cNvPr id="274" name="Grupo 273">
                <a:extLst>
                  <a:ext uri="{FF2B5EF4-FFF2-40B4-BE49-F238E27FC236}">
                    <a16:creationId xmlns:a16="http://schemas.microsoft.com/office/drawing/2014/main" id="{5A1434C8-90D2-4A93-A393-DB68F82B1620}"/>
                  </a:ext>
                </a:extLst>
              </p:cNvPr>
              <p:cNvGrpSpPr/>
              <p:nvPr/>
            </p:nvGrpSpPr>
            <p:grpSpPr>
              <a:xfrm>
                <a:off x="3827189" y="2541093"/>
                <a:ext cx="2282269" cy="665923"/>
                <a:chOff x="-989798" y="-924160"/>
                <a:chExt cx="2718306" cy="665923"/>
              </a:xfrm>
            </p:grpSpPr>
            <p:sp>
              <p:nvSpPr>
                <p:cNvPr id="275" name="Rectángulo 274">
                  <a:extLst>
                    <a:ext uri="{FF2B5EF4-FFF2-40B4-BE49-F238E27FC236}">
                      <a16:creationId xmlns:a16="http://schemas.microsoft.com/office/drawing/2014/main" id="{AA257092-C6DD-4478-82F7-2E259290DD28}"/>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76" name="CuadroTexto 275">
                  <a:extLst>
                    <a:ext uri="{FF2B5EF4-FFF2-40B4-BE49-F238E27FC236}">
                      <a16:creationId xmlns:a16="http://schemas.microsoft.com/office/drawing/2014/main" id="{0B611EC4-FE3C-4BC2-81F9-86C4CDB11979}"/>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000" kern="1200" dirty="0"/>
                    <a:t>109</a:t>
                  </a:r>
                </a:p>
              </p:txBody>
            </p:sp>
          </p:grpSp>
        </p:grpSp>
      </p:grpSp>
      <p:grpSp>
        <p:nvGrpSpPr>
          <p:cNvPr id="285" name="Grupo 284">
            <a:extLst>
              <a:ext uri="{FF2B5EF4-FFF2-40B4-BE49-F238E27FC236}">
                <a16:creationId xmlns:a16="http://schemas.microsoft.com/office/drawing/2014/main" id="{CBF04A3F-C2B2-448C-8A99-99403C81C131}"/>
              </a:ext>
            </a:extLst>
          </p:cNvPr>
          <p:cNvGrpSpPr/>
          <p:nvPr/>
        </p:nvGrpSpPr>
        <p:grpSpPr>
          <a:xfrm>
            <a:off x="3932864" y="4414857"/>
            <a:ext cx="7866871" cy="713105"/>
            <a:chOff x="3856666" y="1832080"/>
            <a:chExt cx="5466495" cy="1386562"/>
          </a:xfrm>
        </p:grpSpPr>
        <p:grpSp>
          <p:nvGrpSpPr>
            <p:cNvPr id="286" name="Grupo 285">
              <a:extLst>
                <a:ext uri="{FF2B5EF4-FFF2-40B4-BE49-F238E27FC236}">
                  <a16:creationId xmlns:a16="http://schemas.microsoft.com/office/drawing/2014/main" id="{60B7CC72-C7D7-4113-857C-FFA9A58025EE}"/>
                </a:ext>
              </a:extLst>
            </p:cNvPr>
            <p:cNvGrpSpPr/>
            <p:nvPr/>
          </p:nvGrpSpPr>
          <p:grpSpPr>
            <a:xfrm>
              <a:off x="3856666" y="1839224"/>
              <a:ext cx="1873458" cy="1379418"/>
              <a:chOff x="3827189" y="1846382"/>
              <a:chExt cx="2282269" cy="1360634"/>
            </a:xfrm>
          </p:grpSpPr>
          <p:grpSp>
            <p:nvGrpSpPr>
              <p:cNvPr id="308" name="Grupo 307">
                <a:extLst>
                  <a:ext uri="{FF2B5EF4-FFF2-40B4-BE49-F238E27FC236}">
                    <a16:creationId xmlns:a16="http://schemas.microsoft.com/office/drawing/2014/main" id="{2591638C-92DA-4A0D-BAB4-21DA47432A20}"/>
                  </a:ext>
                </a:extLst>
              </p:cNvPr>
              <p:cNvGrpSpPr/>
              <p:nvPr/>
            </p:nvGrpSpPr>
            <p:grpSpPr>
              <a:xfrm>
                <a:off x="3827189" y="1846382"/>
                <a:ext cx="2154511" cy="666210"/>
                <a:chOff x="-3743" y="69822"/>
                <a:chExt cx="2550071" cy="666210"/>
              </a:xfrm>
            </p:grpSpPr>
            <p:sp>
              <p:nvSpPr>
                <p:cNvPr id="312" name="Rectángulo 311">
                  <a:extLst>
                    <a:ext uri="{FF2B5EF4-FFF2-40B4-BE49-F238E27FC236}">
                      <a16:creationId xmlns:a16="http://schemas.microsoft.com/office/drawing/2014/main" id="{C3ED51EF-5D40-4930-A698-60EBB652BA46}"/>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13" name="CuadroTexto 312">
                  <a:extLst>
                    <a:ext uri="{FF2B5EF4-FFF2-40B4-BE49-F238E27FC236}">
                      <a16:creationId xmlns:a16="http://schemas.microsoft.com/office/drawing/2014/main" id="{EE661AA8-6D66-4A0B-99AD-56285AB33CE0}"/>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000" dirty="0"/>
                    <a:t>Alistamiento de Saneamientos</a:t>
                  </a:r>
                  <a:endParaRPr lang="es-CO" sz="1000" kern="1200" dirty="0"/>
                </a:p>
              </p:txBody>
            </p:sp>
          </p:grpSp>
          <p:grpSp>
            <p:nvGrpSpPr>
              <p:cNvPr id="309" name="Grupo 308">
                <a:extLst>
                  <a:ext uri="{FF2B5EF4-FFF2-40B4-BE49-F238E27FC236}">
                    <a16:creationId xmlns:a16="http://schemas.microsoft.com/office/drawing/2014/main" id="{87D96F1A-969B-48A3-B341-F9BC4667EAA0}"/>
                  </a:ext>
                </a:extLst>
              </p:cNvPr>
              <p:cNvGrpSpPr/>
              <p:nvPr/>
            </p:nvGrpSpPr>
            <p:grpSpPr>
              <a:xfrm>
                <a:off x="3827189" y="2541093"/>
                <a:ext cx="2282269" cy="665923"/>
                <a:chOff x="-989798" y="-924160"/>
                <a:chExt cx="2718306" cy="665923"/>
              </a:xfrm>
            </p:grpSpPr>
            <p:sp>
              <p:nvSpPr>
                <p:cNvPr id="310" name="Rectángulo 309">
                  <a:extLst>
                    <a:ext uri="{FF2B5EF4-FFF2-40B4-BE49-F238E27FC236}">
                      <a16:creationId xmlns:a16="http://schemas.microsoft.com/office/drawing/2014/main" id="{BBD9F895-4C83-4AE1-82D5-CE92AE8F441F}"/>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11" name="CuadroTexto 310">
                  <a:extLst>
                    <a:ext uri="{FF2B5EF4-FFF2-40B4-BE49-F238E27FC236}">
                      <a16:creationId xmlns:a16="http://schemas.microsoft.com/office/drawing/2014/main" id="{27ABA99E-9A2C-43BC-93FF-18BBD99B4238}"/>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000" kern="1200" dirty="0"/>
                    <a:t>500</a:t>
                  </a:r>
                </a:p>
              </p:txBody>
            </p:sp>
          </p:grpSp>
        </p:grpSp>
        <p:grpSp>
          <p:nvGrpSpPr>
            <p:cNvPr id="287" name="Grupo 286">
              <a:extLst>
                <a:ext uri="{FF2B5EF4-FFF2-40B4-BE49-F238E27FC236}">
                  <a16:creationId xmlns:a16="http://schemas.microsoft.com/office/drawing/2014/main" id="{0BFA21DC-1353-49E6-B561-0E4E8A37DDD4}"/>
                </a:ext>
              </a:extLst>
            </p:cNvPr>
            <p:cNvGrpSpPr/>
            <p:nvPr/>
          </p:nvGrpSpPr>
          <p:grpSpPr>
            <a:xfrm>
              <a:off x="5655387" y="1832080"/>
              <a:ext cx="1873458" cy="1379418"/>
              <a:chOff x="3827189" y="1846382"/>
              <a:chExt cx="2282269" cy="1360634"/>
            </a:xfrm>
          </p:grpSpPr>
          <p:grpSp>
            <p:nvGrpSpPr>
              <p:cNvPr id="302" name="Grupo 301">
                <a:extLst>
                  <a:ext uri="{FF2B5EF4-FFF2-40B4-BE49-F238E27FC236}">
                    <a16:creationId xmlns:a16="http://schemas.microsoft.com/office/drawing/2014/main" id="{7BC6CAA6-57EC-467A-B152-6E014E6ADFB9}"/>
                  </a:ext>
                </a:extLst>
              </p:cNvPr>
              <p:cNvGrpSpPr/>
              <p:nvPr/>
            </p:nvGrpSpPr>
            <p:grpSpPr>
              <a:xfrm>
                <a:off x="3827189" y="1846382"/>
                <a:ext cx="2154511" cy="666210"/>
                <a:chOff x="-3743" y="69822"/>
                <a:chExt cx="2550071" cy="666210"/>
              </a:xfrm>
            </p:grpSpPr>
            <p:sp>
              <p:nvSpPr>
                <p:cNvPr id="306" name="Rectángulo 305">
                  <a:extLst>
                    <a:ext uri="{FF2B5EF4-FFF2-40B4-BE49-F238E27FC236}">
                      <a16:creationId xmlns:a16="http://schemas.microsoft.com/office/drawing/2014/main" id="{C42561C8-6035-4135-8F56-EBB5266577CD}"/>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07" name="CuadroTexto 306">
                  <a:extLst>
                    <a:ext uri="{FF2B5EF4-FFF2-40B4-BE49-F238E27FC236}">
                      <a16:creationId xmlns:a16="http://schemas.microsoft.com/office/drawing/2014/main" id="{3364E4A9-16CB-4135-87AB-4B7D93A3000E}"/>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000" dirty="0"/>
                    <a:t>Revisión de Saneamientos</a:t>
                  </a:r>
                  <a:endParaRPr lang="es-CO" sz="1000" kern="1200" dirty="0"/>
                </a:p>
              </p:txBody>
            </p:sp>
          </p:grpSp>
          <p:grpSp>
            <p:nvGrpSpPr>
              <p:cNvPr id="303" name="Grupo 302">
                <a:extLst>
                  <a:ext uri="{FF2B5EF4-FFF2-40B4-BE49-F238E27FC236}">
                    <a16:creationId xmlns:a16="http://schemas.microsoft.com/office/drawing/2014/main" id="{12B66F6F-6ABE-4788-9A59-ACD69C1AC97E}"/>
                  </a:ext>
                </a:extLst>
              </p:cNvPr>
              <p:cNvGrpSpPr/>
              <p:nvPr/>
            </p:nvGrpSpPr>
            <p:grpSpPr>
              <a:xfrm>
                <a:off x="3827189" y="2541093"/>
                <a:ext cx="2282269" cy="665923"/>
                <a:chOff x="-989798" y="-924160"/>
                <a:chExt cx="2718306" cy="665923"/>
              </a:xfrm>
            </p:grpSpPr>
            <p:sp>
              <p:nvSpPr>
                <p:cNvPr id="304" name="Rectángulo 303">
                  <a:extLst>
                    <a:ext uri="{FF2B5EF4-FFF2-40B4-BE49-F238E27FC236}">
                      <a16:creationId xmlns:a16="http://schemas.microsoft.com/office/drawing/2014/main" id="{209BDD45-ACDC-456B-B607-172549A1506E}"/>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05" name="CuadroTexto 304">
                  <a:extLst>
                    <a:ext uri="{FF2B5EF4-FFF2-40B4-BE49-F238E27FC236}">
                      <a16:creationId xmlns:a16="http://schemas.microsoft.com/office/drawing/2014/main" id="{DF6E3E82-327F-4357-96F5-E9812ED60CD8}"/>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000" kern="1200" dirty="0"/>
                    <a:t>748</a:t>
                  </a:r>
                </a:p>
              </p:txBody>
            </p:sp>
          </p:grpSp>
        </p:grpSp>
        <p:grpSp>
          <p:nvGrpSpPr>
            <p:cNvPr id="288" name="Grupo 287">
              <a:extLst>
                <a:ext uri="{FF2B5EF4-FFF2-40B4-BE49-F238E27FC236}">
                  <a16:creationId xmlns:a16="http://schemas.microsoft.com/office/drawing/2014/main" id="{0E4DF94C-C150-4250-A116-8007FE8C87CA}"/>
                </a:ext>
              </a:extLst>
            </p:cNvPr>
            <p:cNvGrpSpPr/>
            <p:nvPr/>
          </p:nvGrpSpPr>
          <p:grpSpPr>
            <a:xfrm>
              <a:off x="7449703" y="1835411"/>
              <a:ext cx="1873458" cy="1379418"/>
              <a:chOff x="3827189" y="1846382"/>
              <a:chExt cx="2282269" cy="1360634"/>
            </a:xfrm>
          </p:grpSpPr>
          <p:grpSp>
            <p:nvGrpSpPr>
              <p:cNvPr id="296" name="Grupo 295">
                <a:extLst>
                  <a:ext uri="{FF2B5EF4-FFF2-40B4-BE49-F238E27FC236}">
                    <a16:creationId xmlns:a16="http://schemas.microsoft.com/office/drawing/2014/main" id="{7E17F8B9-8492-4F76-9BAA-D1A2FAC82984}"/>
                  </a:ext>
                </a:extLst>
              </p:cNvPr>
              <p:cNvGrpSpPr/>
              <p:nvPr/>
            </p:nvGrpSpPr>
            <p:grpSpPr>
              <a:xfrm>
                <a:off x="3827189" y="1846382"/>
                <a:ext cx="2154511" cy="666210"/>
                <a:chOff x="-3743" y="69822"/>
                <a:chExt cx="2550071" cy="666210"/>
              </a:xfrm>
            </p:grpSpPr>
            <p:sp>
              <p:nvSpPr>
                <p:cNvPr id="300" name="Rectángulo 299">
                  <a:extLst>
                    <a:ext uri="{FF2B5EF4-FFF2-40B4-BE49-F238E27FC236}">
                      <a16:creationId xmlns:a16="http://schemas.microsoft.com/office/drawing/2014/main" id="{62ECE6B2-287A-4E01-B111-C473C73EB68F}"/>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01" name="CuadroTexto 300">
                  <a:extLst>
                    <a:ext uri="{FF2B5EF4-FFF2-40B4-BE49-F238E27FC236}">
                      <a16:creationId xmlns:a16="http://schemas.microsoft.com/office/drawing/2014/main" id="{DD268380-7A42-433D-9939-A066CF8CE551}"/>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000" dirty="0"/>
                    <a:t>Revisión de Informes de Levantamiento Topografico</a:t>
                  </a:r>
                  <a:endParaRPr lang="es-CO" sz="1000" kern="1200" dirty="0"/>
                </a:p>
              </p:txBody>
            </p:sp>
          </p:grpSp>
          <p:grpSp>
            <p:nvGrpSpPr>
              <p:cNvPr id="297" name="Grupo 296">
                <a:extLst>
                  <a:ext uri="{FF2B5EF4-FFF2-40B4-BE49-F238E27FC236}">
                    <a16:creationId xmlns:a16="http://schemas.microsoft.com/office/drawing/2014/main" id="{CA9AD111-25A6-4D9C-934D-B32C8CDAA91E}"/>
                  </a:ext>
                </a:extLst>
              </p:cNvPr>
              <p:cNvGrpSpPr/>
              <p:nvPr/>
            </p:nvGrpSpPr>
            <p:grpSpPr>
              <a:xfrm>
                <a:off x="3827189" y="2541093"/>
                <a:ext cx="2282269" cy="665923"/>
                <a:chOff x="-989798" y="-924160"/>
                <a:chExt cx="2718306" cy="665923"/>
              </a:xfrm>
            </p:grpSpPr>
            <p:sp>
              <p:nvSpPr>
                <p:cNvPr id="298" name="Rectángulo 297">
                  <a:extLst>
                    <a:ext uri="{FF2B5EF4-FFF2-40B4-BE49-F238E27FC236}">
                      <a16:creationId xmlns:a16="http://schemas.microsoft.com/office/drawing/2014/main" id="{7514C96B-D071-40C8-BBDC-124415E0FB93}"/>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99" name="CuadroTexto 298">
                  <a:extLst>
                    <a:ext uri="{FF2B5EF4-FFF2-40B4-BE49-F238E27FC236}">
                      <a16:creationId xmlns:a16="http://schemas.microsoft.com/office/drawing/2014/main" id="{D7215566-E5DA-4CCC-88EE-0D6B2369766E}"/>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000" kern="1200" dirty="0"/>
                    <a:t>70</a:t>
                  </a:r>
                </a:p>
              </p:txBody>
            </p:sp>
          </p:grpSp>
        </p:grpSp>
      </p:grpSp>
      <p:grpSp>
        <p:nvGrpSpPr>
          <p:cNvPr id="314" name="Grupo 313">
            <a:extLst>
              <a:ext uri="{FF2B5EF4-FFF2-40B4-BE49-F238E27FC236}">
                <a16:creationId xmlns:a16="http://schemas.microsoft.com/office/drawing/2014/main" id="{9287CF43-1114-4E3C-800D-0AD30CF22D67}"/>
              </a:ext>
            </a:extLst>
          </p:cNvPr>
          <p:cNvGrpSpPr/>
          <p:nvPr/>
        </p:nvGrpSpPr>
        <p:grpSpPr>
          <a:xfrm>
            <a:off x="3932865" y="5359626"/>
            <a:ext cx="7866870" cy="713105"/>
            <a:chOff x="3856666" y="1832080"/>
            <a:chExt cx="5466495" cy="1386562"/>
          </a:xfrm>
        </p:grpSpPr>
        <p:grpSp>
          <p:nvGrpSpPr>
            <p:cNvPr id="315" name="Grupo 314">
              <a:extLst>
                <a:ext uri="{FF2B5EF4-FFF2-40B4-BE49-F238E27FC236}">
                  <a16:creationId xmlns:a16="http://schemas.microsoft.com/office/drawing/2014/main" id="{E39ED6A7-2221-4CDC-86E1-6FF526ACD792}"/>
                </a:ext>
              </a:extLst>
            </p:cNvPr>
            <p:cNvGrpSpPr/>
            <p:nvPr/>
          </p:nvGrpSpPr>
          <p:grpSpPr>
            <a:xfrm>
              <a:off x="3856666" y="1839224"/>
              <a:ext cx="1873458" cy="1379418"/>
              <a:chOff x="3827189" y="1846382"/>
              <a:chExt cx="2282269" cy="1360634"/>
            </a:xfrm>
          </p:grpSpPr>
          <p:grpSp>
            <p:nvGrpSpPr>
              <p:cNvPr id="337" name="Grupo 336">
                <a:extLst>
                  <a:ext uri="{FF2B5EF4-FFF2-40B4-BE49-F238E27FC236}">
                    <a16:creationId xmlns:a16="http://schemas.microsoft.com/office/drawing/2014/main" id="{50A3E215-34CF-43E5-B4D0-6795A10D2C11}"/>
                  </a:ext>
                </a:extLst>
              </p:cNvPr>
              <p:cNvGrpSpPr/>
              <p:nvPr/>
            </p:nvGrpSpPr>
            <p:grpSpPr>
              <a:xfrm>
                <a:off x="3827189" y="1846382"/>
                <a:ext cx="2154511" cy="666210"/>
                <a:chOff x="-3743" y="69822"/>
                <a:chExt cx="2550071" cy="666210"/>
              </a:xfrm>
            </p:grpSpPr>
            <p:sp>
              <p:nvSpPr>
                <p:cNvPr id="341" name="Rectángulo 340">
                  <a:extLst>
                    <a:ext uri="{FF2B5EF4-FFF2-40B4-BE49-F238E27FC236}">
                      <a16:creationId xmlns:a16="http://schemas.microsoft.com/office/drawing/2014/main" id="{365B7D39-982D-4FC3-BBD4-9B73388E407A}"/>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42" name="CuadroTexto 341">
                  <a:extLst>
                    <a:ext uri="{FF2B5EF4-FFF2-40B4-BE49-F238E27FC236}">
                      <a16:creationId xmlns:a16="http://schemas.microsoft.com/office/drawing/2014/main" id="{945AF50D-DBE9-4063-BBBA-978C1ED3D40D}"/>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000" dirty="0"/>
                    <a:t>Elaboración de Fichas de vialidad  técnica</a:t>
                  </a:r>
                  <a:endParaRPr lang="es-CO" sz="1000" kern="1200" dirty="0"/>
                </a:p>
              </p:txBody>
            </p:sp>
          </p:grpSp>
          <p:grpSp>
            <p:nvGrpSpPr>
              <p:cNvPr id="338" name="Grupo 337">
                <a:extLst>
                  <a:ext uri="{FF2B5EF4-FFF2-40B4-BE49-F238E27FC236}">
                    <a16:creationId xmlns:a16="http://schemas.microsoft.com/office/drawing/2014/main" id="{0119A339-FBC9-47AA-B25E-DCF6F3F79B17}"/>
                  </a:ext>
                </a:extLst>
              </p:cNvPr>
              <p:cNvGrpSpPr/>
              <p:nvPr/>
            </p:nvGrpSpPr>
            <p:grpSpPr>
              <a:xfrm>
                <a:off x="3827189" y="2541093"/>
                <a:ext cx="2282269" cy="665923"/>
                <a:chOff x="-989798" y="-924160"/>
                <a:chExt cx="2718306" cy="665923"/>
              </a:xfrm>
            </p:grpSpPr>
            <p:sp>
              <p:nvSpPr>
                <p:cNvPr id="339" name="Rectángulo 338">
                  <a:extLst>
                    <a:ext uri="{FF2B5EF4-FFF2-40B4-BE49-F238E27FC236}">
                      <a16:creationId xmlns:a16="http://schemas.microsoft.com/office/drawing/2014/main" id="{6BC2CFE9-6CF7-4F29-B554-59C27FABB392}"/>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40" name="CuadroTexto 339">
                  <a:extLst>
                    <a:ext uri="{FF2B5EF4-FFF2-40B4-BE49-F238E27FC236}">
                      <a16:creationId xmlns:a16="http://schemas.microsoft.com/office/drawing/2014/main" id="{27DB9F88-C566-411F-B27A-0945CD7A536D}"/>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000" kern="1200" dirty="0"/>
                    <a:t>46</a:t>
                  </a:r>
                </a:p>
              </p:txBody>
            </p:sp>
          </p:grpSp>
        </p:grpSp>
        <p:grpSp>
          <p:nvGrpSpPr>
            <p:cNvPr id="316" name="Grupo 315">
              <a:extLst>
                <a:ext uri="{FF2B5EF4-FFF2-40B4-BE49-F238E27FC236}">
                  <a16:creationId xmlns:a16="http://schemas.microsoft.com/office/drawing/2014/main" id="{8DB6E595-5CE6-411B-88EA-5FEF1F08F4DE}"/>
                </a:ext>
              </a:extLst>
            </p:cNvPr>
            <p:cNvGrpSpPr/>
            <p:nvPr/>
          </p:nvGrpSpPr>
          <p:grpSpPr>
            <a:xfrm>
              <a:off x="5655387" y="1832080"/>
              <a:ext cx="1873458" cy="1379418"/>
              <a:chOff x="3827189" y="1846382"/>
              <a:chExt cx="2282269" cy="1360634"/>
            </a:xfrm>
          </p:grpSpPr>
          <p:grpSp>
            <p:nvGrpSpPr>
              <p:cNvPr id="331" name="Grupo 330">
                <a:extLst>
                  <a:ext uri="{FF2B5EF4-FFF2-40B4-BE49-F238E27FC236}">
                    <a16:creationId xmlns:a16="http://schemas.microsoft.com/office/drawing/2014/main" id="{6E376290-B93E-428C-966D-D03FE97E03BC}"/>
                  </a:ext>
                </a:extLst>
              </p:cNvPr>
              <p:cNvGrpSpPr/>
              <p:nvPr/>
            </p:nvGrpSpPr>
            <p:grpSpPr>
              <a:xfrm>
                <a:off x="3827189" y="1846382"/>
                <a:ext cx="2154511" cy="666210"/>
                <a:chOff x="-3743" y="69822"/>
                <a:chExt cx="2550071" cy="666210"/>
              </a:xfrm>
            </p:grpSpPr>
            <p:sp>
              <p:nvSpPr>
                <p:cNvPr id="335" name="Rectángulo 334">
                  <a:extLst>
                    <a:ext uri="{FF2B5EF4-FFF2-40B4-BE49-F238E27FC236}">
                      <a16:creationId xmlns:a16="http://schemas.microsoft.com/office/drawing/2014/main" id="{4489CE59-C91C-4C9E-82AA-6670ED165FB5}"/>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36" name="CuadroTexto 335">
                  <a:extLst>
                    <a:ext uri="{FF2B5EF4-FFF2-40B4-BE49-F238E27FC236}">
                      <a16:creationId xmlns:a16="http://schemas.microsoft.com/office/drawing/2014/main" id="{226997C6-441C-40CA-818F-CF482FA7AC1B}"/>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000" dirty="0"/>
                    <a:t>Análisis de Fichas de Viabilidad</a:t>
                  </a:r>
                  <a:endParaRPr lang="es-CO" sz="1000" kern="1200" dirty="0"/>
                </a:p>
              </p:txBody>
            </p:sp>
          </p:grpSp>
          <p:grpSp>
            <p:nvGrpSpPr>
              <p:cNvPr id="332" name="Grupo 331">
                <a:extLst>
                  <a:ext uri="{FF2B5EF4-FFF2-40B4-BE49-F238E27FC236}">
                    <a16:creationId xmlns:a16="http://schemas.microsoft.com/office/drawing/2014/main" id="{73AD822E-F275-432D-BD49-3111043D814E}"/>
                  </a:ext>
                </a:extLst>
              </p:cNvPr>
              <p:cNvGrpSpPr/>
              <p:nvPr/>
            </p:nvGrpSpPr>
            <p:grpSpPr>
              <a:xfrm>
                <a:off x="3827189" y="2541093"/>
                <a:ext cx="2282269" cy="665923"/>
                <a:chOff x="-989798" y="-924160"/>
                <a:chExt cx="2718306" cy="665923"/>
              </a:xfrm>
            </p:grpSpPr>
            <p:sp>
              <p:nvSpPr>
                <p:cNvPr id="333" name="Rectángulo 332">
                  <a:extLst>
                    <a:ext uri="{FF2B5EF4-FFF2-40B4-BE49-F238E27FC236}">
                      <a16:creationId xmlns:a16="http://schemas.microsoft.com/office/drawing/2014/main" id="{AC00EEBE-524F-427E-8BFD-10315CD5FA6F}"/>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34" name="CuadroTexto 333">
                  <a:extLst>
                    <a:ext uri="{FF2B5EF4-FFF2-40B4-BE49-F238E27FC236}">
                      <a16:creationId xmlns:a16="http://schemas.microsoft.com/office/drawing/2014/main" id="{06F21C89-445F-45F7-8EFA-792F2263BACD}"/>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000" kern="1200" dirty="0"/>
                    <a:t>130</a:t>
                  </a:r>
                </a:p>
              </p:txBody>
            </p:sp>
          </p:grpSp>
        </p:grpSp>
        <p:grpSp>
          <p:nvGrpSpPr>
            <p:cNvPr id="317" name="Grupo 316">
              <a:extLst>
                <a:ext uri="{FF2B5EF4-FFF2-40B4-BE49-F238E27FC236}">
                  <a16:creationId xmlns:a16="http://schemas.microsoft.com/office/drawing/2014/main" id="{BA35024A-8F71-45A5-842D-EAEBB0ABD7AB}"/>
                </a:ext>
              </a:extLst>
            </p:cNvPr>
            <p:cNvGrpSpPr/>
            <p:nvPr/>
          </p:nvGrpSpPr>
          <p:grpSpPr>
            <a:xfrm>
              <a:off x="7449703" y="1835411"/>
              <a:ext cx="1873458" cy="1379418"/>
              <a:chOff x="3827189" y="1846382"/>
              <a:chExt cx="2282269" cy="1360634"/>
            </a:xfrm>
          </p:grpSpPr>
          <p:grpSp>
            <p:nvGrpSpPr>
              <p:cNvPr id="325" name="Grupo 324">
                <a:extLst>
                  <a:ext uri="{FF2B5EF4-FFF2-40B4-BE49-F238E27FC236}">
                    <a16:creationId xmlns:a16="http://schemas.microsoft.com/office/drawing/2014/main" id="{A38C2E2B-5E52-4F9E-81EF-3B278F179A37}"/>
                  </a:ext>
                </a:extLst>
              </p:cNvPr>
              <p:cNvGrpSpPr/>
              <p:nvPr/>
            </p:nvGrpSpPr>
            <p:grpSpPr>
              <a:xfrm>
                <a:off x="3827189" y="1846382"/>
                <a:ext cx="2154511" cy="666210"/>
                <a:chOff x="-3743" y="69822"/>
                <a:chExt cx="2550071" cy="666210"/>
              </a:xfrm>
            </p:grpSpPr>
            <p:sp>
              <p:nvSpPr>
                <p:cNvPr id="329" name="Rectángulo 328">
                  <a:extLst>
                    <a:ext uri="{FF2B5EF4-FFF2-40B4-BE49-F238E27FC236}">
                      <a16:creationId xmlns:a16="http://schemas.microsoft.com/office/drawing/2014/main" id="{0AE1CDF5-B1C4-4BE7-8161-0CFC465988F1}"/>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30" name="CuadroTexto 329">
                  <a:extLst>
                    <a:ext uri="{FF2B5EF4-FFF2-40B4-BE49-F238E27FC236}">
                      <a16:creationId xmlns:a16="http://schemas.microsoft.com/office/drawing/2014/main" id="{84799A6F-3C8C-49E4-A06C-9DF860F7D8B0}"/>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000" dirty="0"/>
                    <a:t>Estudios de precampo para viabilidad</a:t>
                  </a:r>
                  <a:endParaRPr lang="es-CO" sz="1000" kern="1200" dirty="0"/>
                </a:p>
              </p:txBody>
            </p:sp>
          </p:grpSp>
          <p:grpSp>
            <p:nvGrpSpPr>
              <p:cNvPr id="326" name="Grupo 325">
                <a:extLst>
                  <a:ext uri="{FF2B5EF4-FFF2-40B4-BE49-F238E27FC236}">
                    <a16:creationId xmlns:a16="http://schemas.microsoft.com/office/drawing/2014/main" id="{3BEE8D22-ECC1-47BF-9756-F10CD14E1461}"/>
                  </a:ext>
                </a:extLst>
              </p:cNvPr>
              <p:cNvGrpSpPr/>
              <p:nvPr/>
            </p:nvGrpSpPr>
            <p:grpSpPr>
              <a:xfrm>
                <a:off x="3827189" y="2541093"/>
                <a:ext cx="2282269" cy="665923"/>
                <a:chOff x="-989798" y="-924160"/>
                <a:chExt cx="2718306" cy="665923"/>
              </a:xfrm>
            </p:grpSpPr>
            <p:sp>
              <p:nvSpPr>
                <p:cNvPr id="327" name="Rectángulo 326">
                  <a:extLst>
                    <a:ext uri="{FF2B5EF4-FFF2-40B4-BE49-F238E27FC236}">
                      <a16:creationId xmlns:a16="http://schemas.microsoft.com/office/drawing/2014/main" id="{3062631F-B078-4D0F-B519-F672DE6A4FFF}"/>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28" name="CuadroTexto 327">
                  <a:extLst>
                    <a:ext uri="{FF2B5EF4-FFF2-40B4-BE49-F238E27FC236}">
                      <a16:creationId xmlns:a16="http://schemas.microsoft.com/office/drawing/2014/main" id="{5226C592-A44D-4112-BC1B-4567ECBC4F57}"/>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000" kern="1200" dirty="0"/>
                    <a:t>76</a:t>
                  </a:r>
                </a:p>
              </p:txBody>
            </p:sp>
          </p:grpSp>
        </p:grpSp>
      </p:grpSp>
      <p:sp>
        <p:nvSpPr>
          <p:cNvPr id="343" name="Rectángulo 342">
            <a:extLst>
              <a:ext uri="{FF2B5EF4-FFF2-40B4-BE49-F238E27FC236}">
                <a16:creationId xmlns:a16="http://schemas.microsoft.com/office/drawing/2014/main" id="{F61641CB-6CE7-4925-B239-FABD23449109}"/>
              </a:ext>
            </a:extLst>
          </p:cNvPr>
          <p:cNvSpPr/>
          <p:nvPr/>
        </p:nvSpPr>
        <p:spPr>
          <a:xfrm>
            <a:off x="3898862" y="2321921"/>
            <a:ext cx="7833189" cy="249684"/>
          </a:xfrm>
          <a:prstGeom prst="rect">
            <a:avLst/>
          </a:prstGeom>
        </p:spPr>
        <p:txBody>
          <a:bodyPr wrap="square">
            <a:spAutoFit/>
          </a:bodyPr>
          <a:lstStyle/>
          <a:p>
            <a:pPr algn="just">
              <a:lnSpc>
                <a:spcPct val="107000"/>
              </a:lnSpc>
              <a:spcAft>
                <a:spcPts val="800"/>
              </a:spcAft>
            </a:pPr>
            <a:r>
              <a:rPr lang="es-CO" sz="1000" dirty="0">
                <a:solidFill>
                  <a:srgbClr val="0070C0"/>
                </a:solidFill>
                <a:latin typeface="Calibri" panose="020F0502020204030204" pitchFamily="34" charset="0"/>
                <a:ea typeface="Calibri" panose="020F0502020204030204" pitchFamily="34" charset="0"/>
                <a:cs typeface="Times New Roman" panose="02020603050405020304" pitchFamily="18" charset="0"/>
              </a:rPr>
              <a:t>AVALUÓS DE BIENES INMUEBLES</a:t>
            </a:r>
          </a:p>
        </p:txBody>
      </p:sp>
      <p:sp>
        <p:nvSpPr>
          <p:cNvPr id="344" name="Rectángulo 343">
            <a:extLst>
              <a:ext uri="{FF2B5EF4-FFF2-40B4-BE49-F238E27FC236}">
                <a16:creationId xmlns:a16="http://schemas.microsoft.com/office/drawing/2014/main" id="{55EE8772-75D7-40BA-A470-03FD709A1789}"/>
              </a:ext>
            </a:extLst>
          </p:cNvPr>
          <p:cNvSpPr/>
          <p:nvPr/>
        </p:nvSpPr>
        <p:spPr>
          <a:xfrm>
            <a:off x="3898861" y="3248295"/>
            <a:ext cx="8001039" cy="249684"/>
          </a:xfrm>
          <a:prstGeom prst="rect">
            <a:avLst/>
          </a:prstGeom>
        </p:spPr>
        <p:txBody>
          <a:bodyPr wrap="square">
            <a:spAutoFit/>
          </a:bodyPr>
          <a:lstStyle/>
          <a:p>
            <a:pPr algn="just">
              <a:lnSpc>
                <a:spcPct val="107000"/>
              </a:lnSpc>
              <a:spcAft>
                <a:spcPts val="800"/>
              </a:spcAft>
            </a:pPr>
            <a:r>
              <a:rPr lang="es-CO" sz="1000" dirty="0">
                <a:solidFill>
                  <a:srgbClr val="0070C0"/>
                </a:solidFill>
                <a:latin typeface="Calibri" panose="020F0502020204030204" pitchFamily="34" charset="0"/>
                <a:ea typeface="Calibri" panose="020F0502020204030204" pitchFamily="34" charset="0"/>
                <a:cs typeface="Times New Roman" panose="02020603050405020304" pitchFamily="18" charset="0"/>
              </a:rPr>
              <a:t>AVALUÓS DE BIENES MUEBLES</a:t>
            </a:r>
          </a:p>
        </p:txBody>
      </p:sp>
      <p:sp>
        <p:nvSpPr>
          <p:cNvPr id="345" name="Rectángulo 344">
            <a:extLst>
              <a:ext uri="{FF2B5EF4-FFF2-40B4-BE49-F238E27FC236}">
                <a16:creationId xmlns:a16="http://schemas.microsoft.com/office/drawing/2014/main" id="{E8DCD53D-D7B1-444E-BFB4-7A4E730D5BF0}"/>
              </a:ext>
            </a:extLst>
          </p:cNvPr>
          <p:cNvSpPr/>
          <p:nvPr/>
        </p:nvSpPr>
        <p:spPr>
          <a:xfrm>
            <a:off x="3886845" y="4163046"/>
            <a:ext cx="8013055" cy="249684"/>
          </a:xfrm>
          <a:prstGeom prst="rect">
            <a:avLst/>
          </a:prstGeom>
        </p:spPr>
        <p:txBody>
          <a:bodyPr wrap="square">
            <a:spAutoFit/>
          </a:bodyPr>
          <a:lstStyle/>
          <a:p>
            <a:pPr algn="just">
              <a:lnSpc>
                <a:spcPct val="107000"/>
              </a:lnSpc>
              <a:spcAft>
                <a:spcPts val="800"/>
              </a:spcAft>
            </a:pPr>
            <a:r>
              <a:rPr lang="es-CO" sz="1000" dirty="0">
                <a:solidFill>
                  <a:srgbClr val="0070C0"/>
                </a:solidFill>
                <a:latin typeface="Calibri" panose="020F0502020204030204" pitchFamily="34" charset="0"/>
                <a:ea typeface="Calibri" panose="020F0502020204030204" pitchFamily="34" charset="0"/>
                <a:cs typeface="Times New Roman" panose="02020603050405020304" pitchFamily="18" charset="0"/>
              </a:rPr>
              <a:t>SANEAMIENTO FISICO CATASTRAL DE INMUEBLES y ALISTAMIENTO FÍSICO CATASTRAL DE BIERNES INMUEBLES A COMERCIALIZAR A TRAVÉS DE CISA</a:t>
            </a:r>
          </a:p>
        </p:txBody>
      </p:sp>
      <p:sp>
        <p:nvSpPr>
          <p:cNvPr id="346" name="Rectángulo 345">
            <a:extLst>
              <a:ext uri="{FF2B5EF4-FFF2-40B4-BE49-F238E27FC236}">
                <a16:creationId xmlns:a16="http://schemas.microsoft.com/office/drawing/2014/main" id="{46E9E2C3-7CE2-4E3C-9FBC-CEBD1F08A636}"/>
              </a:ext>
            </a:extLst>
          </p:cNvPr>
          <p:cNvSpPr/>
          <p:nvPr/>
        </p:nvSpPr>
        <p:spPr>
          <a:xfrm>
            <a:off x="3927895" y="5090176"/>
            <a:ext cx="8013055" cy="249684"/>
          </a:xfrm>
          <a:prstGeom prst="rect">
            <a:avLst/>
          </a:prstGeom>
        </p:spPr>
        <p:txBody>
          <a:bodyPr wrap="square">
            <a:spAutoFit/>
          </a:bodyPr>
          <a:lstStyle/>
          <a:p>
            <a:pPr algn="just">
              <a:lnSpc>
                <a:spcPct val="107000"/>
              </a:lnSpc>
              <a:spcAft>
                <a:spcPts val="800"/>
              </a:spcAft>
            </a:pPr>
            <a:r>
              <a:rPr lang="es-CO" sz="1000" dirty="0">
                <a:solidFill>
                  <a:srgbClr val="0070C0"/>
                </a:solidFill>
                <a:latin typeface="Calibri" panose="020F0502020204030204" pitchFamily="34" charset="0"/>
                <a:ea typeface="Calibri" panose="020F0502020204030204" pitchFamily="34" charset="0"/>
                <a:cs typeface="Times New Roman" panose="02020603050405020304" pitchFamily="18" charset="0"/>
              </a:rPr>
              <a:t>REALIZAR CONCEPTOS TÉCNICOS Y REALIZAR VIABILIDAD TÉCNICA RURAL POR FMI</a:t>
            </a:r>
          </a:p>
        </p:txBody>
      </p:sp>
      <p:sp>
        <p:nvSpPr>
          <p:cNvPr id="108" name="Rectángulo 107">
            <a:extLst>
              <a:ext uri="{FF2B5EF4-FFF2-40B4-BE49-F238E27FC236}">
                <a16:creationId xmlns:a16="http://schemas.microsoft.com/office/drawing/2014/main" id="{E160CDFD-BF59-4AF9-AE2B-8506E0C89E1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09" name="CuadroTexto 108">
            <a:extLst>
              <a:ext uri="{FF2B5EF4-FFF2-40B4-BE49-F238E27FC236}">
                <a16:creationId xmlns:a16="http://schemas.microsoft.com/office/drawing/2014/main" id="{1236DE9C-A45C-48EA-A819-11956756B633}"/>
              </a:ext>
            </a:extLst>
          </p:cNvPr>
          <p:cNvSpPr txBox="1"/>
          <p:nvPr/>
        </p:nvSpPr>
        <p:spPr>
          <a:xfrm>
            <a:off x="6178125" y="6550223"/>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265251647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0" name="Rectángulo 29">
            <a:extLst>
              <a:ext uri="{FF2B5EF4-FFF2-40B4-BE49-F238E27FC236}">
                <a16:creationId xmlns:a16="http://schemas.microsoft.com/office/drawing/2014/main" id="{D7A8E561-7F29-4B94-8524-3BF5AC0E8B2C}"/>
              </a:ext>
            </a:extLst>
          </p:cNvPr>
          <p:cNvSpPr/>
          <p:nvPr/>
        </p:nvSpPr>
        <p:spPr>
          <a:xfrm>
            <a:off x="3602337" y="1084797"/>
            <a:ext cx="5447234" cy="249684"/>
          </a:xfrm>
          <a:prstGeom prst="rect">
            <a:avLst/>
          </a:prstGeom>
        </p:spPr>
        <p:txBody>
          <a:bodyPr wrap="square">
            <a:spAutoFit/>
          </a:bodyPr>
          <a:lstStyle/>
          <a:p>
            <a:pPr algn="just">
              <a:lnSpc>
                <a:spcPct val="107000"/>
              </a:lnSpc>
              <a:spcAft>
                <a:spcPts val="800"/>
              </a:spcAft>
            </a:pPr>
            <a:r>
              <a:rPr lang="es-CO" sz="1000" dirty="0">
                <a:solidFill>
                  <a:srgbClr val="0070C0"/>
                </a:solidFill>
                <a:latin typeface="Calibri" panose="020F0502020204030204" pitchFamily="34" charset="0"/>
                <a:ea typeface="Calibri" panose="020F0502020204030204" pitchFamily="34" charset="0"/>
                <a:cs typeface="Times New Roman" panose="02020603050405020304" pitchFamily="18" charset="0"/>
              </a:rPr>
              <a:t>PROCEDIMIENTO ALISTAMIENTO ADMINISTRATIVO DE BIENES INMUEBLES A COMERCIALIZAR</a:t>
            </a:r>
          </a:p>
        </p:txBody>
      </p:sp>
      <p:sp>
        <p:nvSpPr>
          <p:cNvPr id="13" name="Rectángulo 12">
            <a:extLst>
              <a:ext uri="{FF2B5EF4-FFF2-40B4-BE49-F238E27FC236}">
                <a16:creationId xmlns:a16="http://schemas.microsoft.com/office/drawing/2014/main" id="{527338F4-15BD-4A5D-8C40-492F228B7503}"/>
              </a:ext>
            </a:extLst>
          </p:cNvPr>
          <p:cNvSpPr/>
          <p:nvPr/>
        </p:nvSpPr>
        <p:spPr>
          <a:xfrm>
            <a:off x="2428954" y="607541"/>
            <a:ext cx="6278940" cy="461665"/>
          </a:xfrm>
          <a:prstGeom prst="rect">
            <a:avLst/>
          </a:prstGeom>
        </p:spPr>
        <p:txBody>
          <a:bodyPr wrap="square">
            <a:spAutoFit/>
          </a:bodyPr>
          <a:lstStyle/>
          <a:p>
            <a:r>
              <a:rPr lang="es-ES" sz="2400" b="1" dirty="0">
                <a:solidFill>
                  <a:srgbClr val="000A8B"/>
                </a:solidFill>
                <a:latin typeface="Arial Narrow" panose="020B0606020202030204" pitchFamily="34" charset="0"/>
              </a:rPr>
              <a:t> PROCESOS DURANTE LA CONTINGENCIA </a:t>
            </a:r>
          </a:p>
        </p:txBody>
      </p:sp>
      <p:grpSp>
        <p:nvGrpSpPr>
          <p:cNvPr id="5" name="Grupo 4">
            <a:extLst>
              <a:ext uri="{FF2B5EF4-FFF2-40B4-BE49-F238E27FC236}">
                <a16:creationId xmlns:a16="http://schemas.microsoft.com/office/drawing/2014/main" id="{71860BBB-19CA-4E61-9689-E7F2BED943AD}"/>
              </a:ext>
            </a:extLst>
          </p:cNvPr>
          <p:cNvGrpSpPr/>
          <p:nvPr/>
        </p:nvGrpSpPr>
        <p:grpSpPr>
          <a:xfrm>
            <a:off x="3684391" y="1438057"/>
            <a:ext cx="5375126" cy="713105"/>
            <a:chOff x="3856667" y="1832080"/>
            <a:chExt cx="2714594" cy="1386562"/>
          </a:xfrm>
        </p:grpSpPr>
        <p:grpSp>
          <p:nvGrpSpPr>
            <p:cNvPr id="4" name="Grupo 3">
              <a:extLst>
                <a:ext uri="{FF2B5EF4-FFF2-40B4-BE49-F238E27FC236}">
                  <a16:creationId xmlns:a16="http://schemas.microsoft.com/office/drawing/2014/main" id="{3C547FC5-0B14-48BB-9618-A020BDB32E04}"/>
                </a:ext>
              </a:extLst>
            </p:cNvPr>
            <p:cNvGrpSpPr/>
            <p:nvPr/>
          </p:nvGrpSpPr>
          <p:grpSpPr>
            <a:xfrm>
              <a:off x="3856667" y="1839224"/>
              <a:ext cx="1011320" cy="1379418"/>
              <a:chOff x="3827189" y="1846382"/>
              <a:chExt cx="1232002" cy="1360634"/>
            </a:xfrm>
          </p:grpSpPr>
          <p:grpSp>
            <p:nvGrpSpPr>
              <p:cNvPr id="20" name="Grupo 19">
                <a:extLst>
                  <a:ext uri="{FF2B5EF4-FFF2-40B4-BE49-F238E27FC236}">
                    <a16:creationId xmlns:a16="http://schemas.microsoft.com/office/drawing/2014/main" id="{6695AC26-2B84-4C43-BD26-54DCB57E58D9}"/>
                  </a:ext>
                </a:extLst>
              </p:cNvPr>
              <p:cNvGrpSpPr/>
              <p:nvPr/>
            </p:nvGrpSpPr>
            <p:grpSpPr>
              <a:xfrm>
                <a:off x="3827189" y="1846382"/>
                <a:ext cx="1232002" cy="666210"/>
                <a:chOff x="-3743" y="69822"/>
                <a:chExt cx="1458193" cy="666210"/>
              </a:xfrm>
            </p:grpSpPr>
            <p:sp>
              <p:nvSpPr>
                <p:cNvPr id="23" name="Rectángulo 22">
                  <a:extLst>
                    <a:ext uri="{FF2B5EF4-FFF2-40B4-BE49-F238E27FC236}">
                      <a16:creationId xmlns:a16="http://schemas.microsoft.com/office/drawing/2014/main" id="{821F29A2-0105-497C-BE16-6ABD8CB953A5}"/>
                    </a:ext>
                  </a:extLst>
                </p:cNvPr>
                <p:cNvSpPr/>
                <p:nvPr/>
              </p:nvSpPr>
              <p:spPr>
                <a:xfrm>
                  <a:off x="2608" y="69822"/>
                  <a:ext cx="1443089"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 name="CuadroTexto 24">
                  <a:extLst>
                    <a:ext uri="{FF2B5EF4-FFF2-40B4-BE49-F238E27FC236}">
                      <a16:creationId xmlns:a16="http://schemas.microsoft.com/office/drawing/2014/main" id="{F0C4B32C-4636-4B60-9908-F9621CDFCDFE}"/>
                    </a:ext>
                  </a:extLst>
                </p:cNvPr>
                <p:cNvSpPr txBox="1"/>
                <p:nvPr/>
              </p:nvSpPr>
              <p:spPr>
                <a:xfrm>
                  <a:off x="-3743" y="85957"/>
                  <a:ext cx="1458193"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000" dirty="0"/>
                    <a:t>Revisión de pagos a inmuebles</a:t>
                  </a:r>
                  <a:endParaRPr lang="es-CO" sz="1000" kern="1200" dirty="0"/>
                </a:p>
              </p:txBody>
            </p:sp>
          </p:grpSp>
          <p:grpSp>
            <p:nvGrpSpPr>
              <p:cNvPr id="26" name="Grupo 25">
                <a:extLst>
                  <a:ext uri="{FF2B5EF4-FFF2-40B4-BE49-F238E27FC236}">
                    <a16:creationId xmlns:a16="http://schemas.microsoft.com/office/drawing/2014/main" id="{385CC156-A4C1-4480-BEB8-AAC469786335}"/>
                  </a:ext>
                </a:extLst>
              </p:cNvPr>
              <p:cNvGrpSpPr/>
              <p:nvPr/>
            </p:nvGrpSpPr>
            <p:grpSpPr>
              <a:xfrm>
                <a:off x="3827189" y="2541093"/>
                <a:ext cx="1224609" cy="665923"/>
                <a:chOff x="-989798" y="-924160"/>
                <a:chExt cx="1458575" cy="665923"/>
              </a:xfrm>
            </p:grpSpPr>
            <p:sp>
              <p:nvSpPr>
                <p:cNvPr id="28" name="Rectángulo 27">
                  <a:extLst>
                    <a:ext uri="{FF2B5EF4-FFF2-40B4-BE49-F238E27FC236}">
                      <a16:creationId xmlns:a16="http://schemas.microsoft.com/office/drawing/2014/main" id="{D9B4FD98-818A-4041-A574-4A8B468F6402}"/>
                    </a:ext>
                  </a:extLst>
                </p:cNvPr>
                <p:cNvSpPr/>
                <p:nvPr/>
              </p:nvSpPr>
              <p:spPr>
                <a:xfrm>
                  <a:off x="-989798" y="-924160"/>
                  <a:ext cx="1458573" cy="588284"/>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9" name="CuadroTexto 28">
                  <a:extLst>
                    <a:ext uri="{FF2B5EF4-FFF2-40B4-BE49-F238E27FC236}">
                      <a16:creationId xmlns:a16="http://schemas.microsoft.com/office/drawing/2014/main" id="{76526F86-C7D7-4C02-B4CE-A004ABE51ECA}"/>
                    </a:ext>
                  </a:extLst>
                </p:cNvPr>
                <p:cNvSpPr txBox="1"/>
                <p:nvPr/>
              </p:nvSpPr>
              <p:spPr>
                <a:xfrm>
                  <a:off x="-831240" y="-846521"/>
                  <a:ext cx="1300017" cy="5882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000" dirty="0"/>
                    <a:t>2.785</a:t>
                  </a:r>
                  <a:endParaRPr lang="es-CO" sz="1000" kern="1200" dirty="0"/>
                </a:p>
              </p:txBody>
            </p:sp>
          </p:grpSp>
        </p:grpSp>
        <p:grpSp>
          <p:nvGrpSpPr>
            <p:cNvPr id="45" name="Grupo 44">
              <a:extLst>
                <a:ext uri="{FF2B5EF4-FFF2-40B4-BE49-F238E27FC236}">
                  <a16:creationId xmlns:a16="http://schemas.microsoft.com/office/drawing/2014/main" id="{546491D3-3F56-4A75-AA19-5C3B59703061}"/>
                </a:ext>
              </a:extLst>
            </p:cNvPr>
            <p:cNvGrpSpPr/>
            <p:nvPr/>
          </p:nvGrpSpPr>
          <p:grpSpPr>
            <a:xfrm>
              <a:off x="4887667" y="1832080"/>
              <a:ext cx="1683594" cy="1319813"/>
              <a:chOff x="2891942" y="1846382"/>
              <a:chExt cx="2050975" cy="1301840"/>
            </a:xfrm>
          </p:grpSpPr>
          <p:grpSp>
            <p:nvGrpSpPr>
              <p:cNvPr id="46" name="Grupo 45">
                <a:extLst>
                  <a:ext uri="{FF2B5EF4-FFF2-40B4-BE49-F238E27FC236}">
                    <a16:creationId xmlns:a16="http://schemas.microsoft.com/office/drawing/2014/main" id="{DC3F2281-56CB-45A9-A1F8-FF882BD1B0DB}"/>
                  </a:ext>
                </a:extLst>
              </p:cNvPr>
              <p:cNvGrpSpPr/>
              <p:nvPr/>
            </p:nvGrpSpPr>
            <p:grpSpPr>
              <a:xfrm>
                <a:off x="2891944" y="1846382"/>
                <a:ext cx="2050973" cy="669031"/>
                <a:chOff x="-1110696" y="69822"/>
                <a:chExt cx="2427524" cy="669031"/>
              </a:xfrm>
            </p:grpSpPr>
            <p:sp>
              <p:nvSpPr>
                <p:cNvPr id="52" name="Rectángulo 51">
                  <a:extLst>
                    <a:ext uri="{FF2B5EF4-FFF2-40B4-BE49-F238E27FC236}">
                      <a16:creationId xmlns:a16="http://schemas.microsoft.com/office/drawing/2014/main" id="{636EE2A1-FF4C-4ED7-82D5-24E427F94138}"/>
                    </a:ext>
                  </a:extLst>
                </p:cNvPr>
                <p:cNvSpPr/>
                <p:nvPr/>
              </p:nvSpPr>
              <p:spPr>
                <a:xfrm>
                  <a:off x="-1110696" y="69822"/>
                  <a:ext cx="2420288" cy="650076"/>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3" name="CuadroTexto 52">
                  <a:extLst>
                    <a:ext uri="{FF2B5EF4-FFF2-40B4-BE49-F238E27FC236}">
                      <a16:creationId xmlns:a16="http://schemas.microsoft.com/office/drawing/2014/main" id="{BF6EEB16-18E0-42DF-8D44-4F6C875E2047}"/>
                    </a:ext>
                  </a:extLst>
                </p:cNvPr>
                <p:cNvSpPr txBox="1"/>
                <p:nvPr/>
              </p:nvSpPr>
              <p:spPr>
                <a:xfrm>
                  <a:off x="-1103461" y="88777"/>
                  <a:ext cx="2420289" cy="65007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000" dirty="0"/>
                    <a:t>Evaluación de contratistas e implementación del proceso tercerizado (SAE rutina, </a:t>
                  </a:r>
                  <a:r>
                    <a:rPr lang="es-ES" sz="1000" dirty="0" err="1"/>
                    <a:t>Cherokee</a:t>
                  </a:r>
                  <a:r>
                    <a:rPr lang="es-ES" sz="1000" dirty="0"/>
                    <a:t> venta masiva)</a:t>
                  </a:r>
                </a:p>
              </p:txBody>
            </p:sp>
          </p:grpSp>
          <p:grpSp>
            <p:nvGrpSpPr>
              <p:cNvPr id="48" name="Grupo 47">
                <a:extLst>
                  <a:ext uri="{FF2B5EF4-FFF2-40B4-BE49-F238E27FC236}">
                    <a16:creationId xmlns:a16="http://schemas.microsoft.com/office/drawing/2014/main" id="{2A339A4D-719D-4517-B86C-D4C453F81FFF}"/>
                  </a:ext>
                </a:extLst>
              </p:cNvPr>
              <p:cNvGrpSpPr/>
              <p:nvPr/>
            </p:nvGrpSpPr>
            <p:grpSpPr>
              <a:xfrm>
                <a:off x="2891942" y="2544194"/>
                <a:ext cx="2044855" cy="604028"/>
                <a:chOff x="-2103727" y="-921059"/>
                <a:chExt cx="2435531" cy="604028"/>
              </a:xfrm>
            </p:grpSpPr>
            <p:sp>
              <p:nvSpPr>
                <p:cNvPr id="50" name="Rectángulo 49">
                  <a:extLst>
                    <a:ext uri="{FF2B5EF4-FFF2-40B4-BE49-F238E27FC236}">
                      <a16:creationId xmlns:a16="http://schemas.microsoft.com/office/drawing/2014/main" id="{4C7CDF60-4C0F-4EAA-A872-11047484FB5A}"/>
                    </a:ext>
                  </a:extLst>
                </p:cNvPr>
                <p:cNvSpPr/>
                <p:nvPr/>
              </p:nvSpPr>
              <p:spPr>
                <a:xfrm>
                  <a:off x="-2103727" y="-905315"/>
                  <a:ext cx="2435531" cy="588284"/>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51" name="CuadroTexto 50">
                  <a:extLst>
                    <a:ext uri="{FF2B5EF4-FFF2-40B4-BE49-F238E27FC236}">
                      <a16:creationId xmlns:a16="http://schemas.microsoft.com/office/drawing/2014/main" id="{3E6BF8B3-8631-4AAC-BF77-FB00AC803AF7}"/>
                    </a:ext>
                  </a:extLst>
                </p:cNvPr>
                <p:cNvSpPr txBox="1"/>
                <p:nvPr/>
              </p:nvSpPr>
              <p:spPr>
                <a:xfrm>
                  <a:off x="-2097965" y="-921059"/>
                  <a:ext cx="2429769" cy="58828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_tradnl" sz="1000" dirty="0"/>
                    <a:t>2</a:t>
                  </a:r>
                  <a:endParaRPr lang="es-CO" sz="1000" kern="1200" dirty="0"/>
                </a:p>
              </p:txBody>
            </p:sp>
          </p:grpSp>
        </p:grpSp>
      </p:grpSp>
      <p:grpSp>
        <p:nvGrpSpPr>
          <p:cNvPr id="227" name="Grupo 226">
            <a:extLst>
              <a:ext uri="{FF2B5EF4-FFF2-40B4-BE49-F238E27FC236}">
                <a16:creationId xmlns:a16="http://schemas.microsoft.com/office/drawing/2014/main" id="{B42F9AAC-1DD9-4CBC-8706-FBB392FC226D}"/>
              </a:ext>
            </a:extLst>
          </p:cNvPr>
          <p:cNvGrpSpPr/>
          <p:nvPr/>
        </p:nvGrpSpPr>
        <p:grpSpPr>
          <a:xfrm>
            <a:off x="3684389" y="2386734"/>
            <a:ext cx="4024909" cy="713105"/>
            <a:chOff x="3856666" y="1832080"/>
            <a:chExt cx="3567307" cy="1386562"/>
          </a:xfrm>
        </p:grpSpPr>
        <p:grpSp>
          <p:nvGrpSpPr>
            <p:cNvPr id="228" name="Grupo 227">
              <a:extLst>
                <a:ext uri="{FF2B5EF4-FFF2-40B4-BE49-F238E27FC236}">
                  <a16:creationId xmlns:a16="http://schemas.microsoft.com/office/drawing/2014/main" id="{51B3F738-67EA-4E02-B5A1-39475E54A4F0}"/>
                </a:ext>
              </a:extLst>
            </p:cNvPr>
            <p:cNvGrpSpPr/>
            <p:nvPr/>
          </p:nvGrpSpPr>
          <p:grpSpPr>
            <a:xfrm>
              <a:off x="3856666" y="1839224"/>
              <a:ext cx="1873458" cy="1379418"/>
              <a:chOff x="3827189" y="1846382"/>
              <a:chExt cx="2282269" cy="1360634"/>
            </a:xfrm>
          </p:grpSpPr>
          <p:grpSp>
            <p:nvGrpSpPr>
              <p:cNvPr id="250" name="Grupo 249">
                <a:extLst>
                  <a:ext uri="{FF2B5EF4-FFF2-40B4-BE49-F238E27FC236}">
                    <a16:creationId xmlns:a16="http://schemas.microsoft.com/office/drawing/2014/main" id="{10FC0E15-CA16-4221-9A57-5507D821744D}"/>
                  </a:ext>
                </a:extLst>
              </p:cNvPr>
              <p:cNvGrpSpPr/>
              <p:nvPr/>
            </p:nvGrpSpPr>
            <p:grpSpPr>
              <a:xfrm>
                <a:off x="3827189" y="1846382"/>
                <a:ext cx="2154511" cy="666210"/>
                <a:chOff x="-3743" y="69822"/>
                <a:chExt cx="2550071" cy="666210"/>
              </a:xfrm>
            </p:grpSpPr>
            <p:sp>
              <p:nvSpPr>
                <p:cNvPr id="254" name="Rectángulo 253">
                  <a:extLst>
                    <a:ext uri="{FF2B5EF4-FFF2-40B4-BE49-F238E27FC236}">
                      <a16:creationId xmlns:a16="http://schemas.microsoft.com/office/drawing/2014/main" id="{BC6804F0-1B04-4E7C-BAF2-7DC8B14996E9}"/>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5" name="CuadroTexto 254">
                  <a:extLst>
                    <a:ext uri="{FF2B5EF4-FFF2-40B4-BE49-F238E27FC236}">
                      <a16:creationId xmlns:a16="http://schemas.microsoft.com/office/drawing/2014/main" id="{4EDC8D96-2D20-4486-A3AA-A193723B63AD}"/>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000" dirty="0"/>
                    <a:t>Solicitud de desistimientos</a:t>
                  </a:r>
                </a:p>
              </p:txBody>
            </p:sp>
          </p:grpSp>
          <p:grpSp>
            <p:nvGrpSpPr>
              <p:cNvPr id="251" name="Grupo 250">
                <a:extLst>
                  <a:ext uri="{FF2B5EF4-FFF2-40B4-BE49-F238E27FC236}">
                    <a16:creationId xmlns:a16="http://schemas.microsoft.com/office/drawing/2014/main" id="{D4239408-107F-4E52-A530-C477448E834D}"/>
                  </a:ext>
                </a:extLst>
              </p:cNvPr>
              <p:cNvGrpSpPr/>
              <p:nvPr/>
            </p:nvGrpSpPr>
            <p:grpSpPr>
              <a:xfrm>
                <a:off x="3827189" y="2541093"/>
                <a:ext cx="2282269" cy="665923"/>
                <a:chOff x="-989798" y="-924160"/>
                <a:chExt cx="2718306" cy="665923"/>
              </a:xfrm>
            </p:grpSpPr>
            <p:sp>
              <p:nvSpPr>
                <p:cNvPr id="252" name="Rectángulo 251">
                  <a:extLst>
                    <a:ext uri="{FF2B5EF4-FFF2-40B4-BE49-F238E27FC236}">
                      <a16:creationId xmlns:a16="http://schemas.microsoft.com/office/drawing/2014/main" id="{5317DF47-51B8-4150-9B3D-F52102CAA877}"/>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53" name="CuadroTexto 252">
                  <a:extLst>
                    <a:ext uri="{FF2B5EF4-FFF2-40B4-BE49-F238E27FC236}">
                      <a16:creationId xmlns:a16="http://schemas.microsoft.com/office/drawing/2014/main" id="{454FA2B6-48A1-4DB4-B6CE-2EBAC37A6914}"/>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_tradnl" sz="1000" dirty="0"/>
                    <a:t>1</a:t>
                  </a:r>
                  <a:r>
                    <a:rPr lang="es-CO" sz="1000" dirty="0"/>
                    <a:t>0</a:t>
                  </a:r>
                  <a:endParaRPr lang="es-CO" sz="1000" kern="1200" dirty="0"/>
                </a:p>
              </p:txBody>
            </p:sp>
          </p:grpSp>
        </p:grpSp>
        <p:grpSp>
          <p:nvGrpSpPr>
            <p:cNvPr id="229" name="Grupo 228">
              <a:extLst>
                <a:ext uri="{FF2B5EF4-FFF2-40B4-BE49-F238E27FC236}">
                  <a16:creationId xmlns:a16="http://schemas.microsoft.com/office/drawing/2014/main" id="{70051683-8AAE-4EFC-ABD3-8A26375F8CF1}"/>
                </a:ext>
              </a:extLst>
            </p:cNvPr>
            <p:cNvGrpSpPr/>
            <p:nvPr/>
          </p:nvGrpSpPr>
          <p:grpSpPr>
            <a:xfrm>
              <a:off x="5655388" y="1832080"/>
              <a:ext cx="1768585" cy="1379418"/>
              <a:chOff x="3827189" y="1846382"/>
              <a:chExt cx="2154511" cy="1360634"/>
            </a:xfrm>
          </p:grpSpPr>
          <p:grpSp>
            <p:nvGrpSpPr>
              <p:cNvPr id="244" name="Grupo 243">
                <a:extLst>
                  <a:ext uri="{FF2B5EF4-FFF2-40B4-BE49-F238E27FC236}">
                    <a16:creationId xmlns:a16="http://schemas.microsoft.com/office/drawing/2014/main" id="{27B85CB3-1CBD-4C80-A7C4-1143C1AD3F90}"/>
                  </a:ext>
                </a:extLst>
              </p:cNvPr>
              <p:cNvGrpSpPr/>
              <p:nvPr/>
            </p:nvGrpSpPr>
            <p:grpSpPr>
              <a:xfrm>
                <a:off x="3827190" y="1846382"/>
                <a:ext cx="2154510" cy="666210"/>
                <a:chOff x="-3742" y="69822"/>
                <a:chExt cx="2550070" cy="666210"/>
              </a:xfrm>
            </p:grpSpPr>
            <p:sp>
              <p:nvSpPr>
                <p:cNvPr id="248" name="Rectángulo 247">
                  <a:extLst>
                    <a:ext uri="{FF2B5EF4-FFF2-40B4-BE49-F238E27FC236}">
                      <a16:creationId xmlns:a16="http://schemas.microsoft.com/office/drawing/2014/main" id="{F54FF3CF-08FA-4662-96ED-DB05088E9BA9}"/>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9" name="CuadroTexto 248">
                  <a:extLst>
                    <a:ext uri="{FF2B5EF4-FFF2-40B4-BE49-F238E27FC236}">
                      <a16:creationId xmlns:a16="http://schemas.microsoft.com/office/drawing/2014/main" id="{AB8B46B2-753B-47C1-B48D-E8CF9F70107F}"/>
                    </a:ext>
                  </a:extLst>
                </p:cNvPr>
                <p:cNvSpPr txBox="1"/>
                <p:nvPr/>
              </p:nvSpPr>
              <p:spPr>
                <a:xfrm>
                  <a:off x="-3742" y="85957"/>
                  <a:ext cx="2492317"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000" dirty="0"/>
                    <a:t>Coordinación de viabilidades con áreas</a:t>
                  </a:r>
                </a:p>
              </p:txBody>
            </p:sp>
          </p:grpSp>
          <p:grpSp>
            <p:nvGrpSpPr>
              <p:cNvPr id="245" name="Grupo 244">
                <a:extLst>
                  <a:ext uri="{FF2B5EF4-FFF2-40B4-BE49-F238E27FC236}">
                    <a16:creationId xmlns:a16="http://schemas.microsoft.com/office/drawing/2014/main" id="{3DE18C23-6CC6-4EE8-8D80-04F52D3299DB}"/>
                  </a:ext>
                </a:extLst>
              </p:cNvPr>
              <p:cNvGrpSpPr/>
              <p:nvPr/>
            </p:nvGrpSpPr>
            <p:grpSpPr>
              <a:xfrm>
                <a:off x="3827189" y="2541093"/>
                <a:ext cx="2149145" cy="665923"/>
                <a:chOff x="-989798" y="-924160"/>
                <a:chExt cx="2559748" cy="665923"/>
              </a:xfrm>
            </p:grpSpPr>
            <p:sp>
              <p:nvSpPr>
                <p:cNvPr id="246" name="Rectángulo 245">
                  <a:extLst>
                    <a:ext uri="{FF2B5EF4-FFF2-40B4-BE49-F238E27FC236}">
                      <a16:creationId xmlns:a16="http://schemas.microsoft.com/office/drawing/2014/main" id="{09997A8D-990A-4918-BAAA-2C9C077BDDB5}"/>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47" name="CuadroTexto 246">
                  <a:extLst>
                    <a:ext uri="{FF2B5EF4-FFF2-40B4-BE49-F238E27FC236}">
                      <a16:creationId xmlns:a16="http://schemas.microsoft.com/office/drawing/2014/main" id="{B2391421-2A59-4222-B1FE-A157C15B8127}"/>
                    </a:ext>
                  </a:extLst>
                </p:cNvPr>
                <p:cNvSpPr txBox="1"/>
                <p:nvPr/>
              </p:nvSpPr>
              <p:spPr>
                <a:xfrm>
                  <a:off x="-831239" y="-846521"/>
                  <a:ext cx="2349466" cy="5882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000" kern="1200" dirty="0"/>
                    <a:t>1</a:t>
                  </a:r>
                </a:p>
              </p:txBody>
            </p:sp>
          </p:grpSp>
        </p:grpSp>
      </p:grpSp>
      <p:grpSp>
        <p:nvGrpSpPr>
          <p:cNvPr id="257" name="Grupo 256">
            <a:extLst>
              <a:ext uri="{FF2B5EF4-FFF2-40B4-BE49-F238E27FC236}">
                <a16:creationId xmlns:a16="http://schemas.microsoft.com/office/drawing/2014/main" id="{01DCB153-3FC6-4FE5-AB05-A1FA79702E69}"/>
              </a:ext>
            </a:extLst>
          </p:cNvPr>
          <p:cNvGrpSpPr/>
          <p:nvPr/>
        </p:nvGrpSpPr>
        <p:grpSpPr>
          <a:xfrm>
            <a:off x="9105903" y="1460416"/>
            <a:ext cx="2561669" cy="709431"/>
            <a:chOff x="3827189" y="1846382"/>
            <a:chExt cx="3269166" cy="1360634"/>
          </a:xfrm>
        </p:grpSpPr>
        <p:grpSp>
          <p:nvGrpSpPr>
            <p:cNvPr id="279" name="Grupo 278">
              <a:extLst>
                <a:ext uri="{FF2B5EF4-FFF2-40B4-BE49-F238E27FC236}">
                  <a16:creationId xmlns:a16="http://schemas.microsoft.com/office/drawing/2014/main" id="{CE2D514B-F908-467F-877C-B211B7A01938}"/>
                </a:ext>
              </a:extLst>
            </p:cNvPr>
            <p:cNvGrpSpPr/>
            <p:nvPr/>
          </p:nvGrpSpPr>
          <p:grpSpPr>
            <a:xfrm>
              <a:off x="3832557" y="1846382"/>
              <a:ext cx="3263797" cy="666210"/>
              <a:chOff x="2610" y="69822"/>
              <a:chExt cx="3863018" cy="666210"/>
            </a:xfrm>
          </p:grpSpPr>
          <p:sp>
            <p:nvSpPr>
              <p:cNvPr id="283" name="Rectángulo 282">
                <a:extLst>
                  <a:ext uri="{FF2B5EF4-FFF2-40B4-BE49-F238E27FC236}">
                    <a16:creationId xmlns:a16="http://schemas.microsoft.com/office/drawing/2014/main" id="{5CA14727-EA6B-4296-9614-F1EDC359B299}"/>
                  </a:ext>
                </a:extLst>
              </p:cNvPr>
              <p:cNvSpPr/>
              <p:nvPr/>
            </p:nvSpPr>
            <p:spPr>
              <a:xfrm>
                <a:off x="2610" y="69822"/>
                <a:ext cx="3863018"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84" name="CuadroTexto 283">
                <a:extLst>
                  <a:ext uri="{FF2B5EF4-FFF2-40B4-BE49-F238E27FC236}">
                    <a16:creationId xmlns:a16="http://schemas.microsoft.com/office/drawing/2014/main" id="{B18BEBB3-AE7A-4F6B-8348-4F6C69664689}"/>
                  </a:ext>
                </a:extLst>
              </p:cNvPr>
              <p:cNvSpPr txBox="1"/>
              <p:nvPr/>
            </p:nvSpPr>
            <p:spPr>
              <a:xfrm>
                <a:off x="287189" y="85957"/>
                <a:ext cx="3423059"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000" dirty="0"/>
                  <a:t>Seguimiento activos pendientes de ingresar a proceso  de venta</a:t>
                </a:r>
              </a:p>
            </p:txBody>
          </p:sp>
        </p:grpSp>
        <p:grpSp>
          <p:nvGrpSpPr>
            <p:cNvPr id="280" name="Grupo 279">
              <a:extLst>
                <a:ext uri="{FF2B5EF4-FFF2-40B4-BE49-F238E27FC236}">
                  <a16:creationId xmlns:a16="http://schemas.microsoft.com/office/drawing/2014/main" id="{AC774A11-7722-4662-99BB-B4832C608669}"/>
                </a:ext>
              </a:extLst>
            </p:cNvPr>
            <p:cNvGrpSpPr/>
            <p:nvPr/>
          </p:nvGrpSpPr>
          <p:grpSpPr>
            <a:xfrm>
              <a:off x="3827189" y="2541093"/>
              <a:ext cx="3269166" cy="665923"/>
              <a:chOff x="-989798" y="-924160"/>
              <a:chExt cx="3893753" cy="665923"/>
            </a:xfrm>
          </p:grpSpPr>
          <p:sp>
            <p:nvSpPr>
              <p:cNvPr id="281" name="Rectángulo 280">
                <a:extLst>
                  <a:ext uri="{FF2B5EF4-FFF2-40B4-BE49-F238E27FC236}">
                    <a16:creationId xmlns:a16="http://schemas.microsoft.com/office/drawing/2014/main" id="{84A17709-79C1-4777-9AE4-6B3E3A57A47C}"/>
                  </a:ext>
                </a:extLst>
              </p:cNvPr>
              <p:cNvSpPr/>
              <p:nvPr/>
            </p:nvSpPr>
            <p:spPr>
              <a:xfrm>
                <a:off x="-989798" y="-924160"/>
                <a:ext cx="3893753" cy="588284"/>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82" name="CuadroTexto 281">
                <a:extLst>
                  <a:ext uri="{FF2B5EF4-FFF2-40B4-BE49-F238E27FC236}">
                    <a16:creationId xmlns:a16="http://schemas.microsoft.com/office/drawing/2014/main" id="{C97F1B44-027B-446E-BFA8-0372020B61BC}"/>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000" kern="1200" dirty="0"/>
                  <a:t>1</a:t>
                </a:r>
              </a:p>
            </p:txBody>
          </p:sp>
        </p:grpSp>
      </p:grpSp>
      <p:grpSp>
        <p:nvGrpSpPr>
          <p:cNvPr id="285" name="Grupo 284">
            <a:extLst>
              <a:ext uri="{FF2B5EF4-FFF2-40B4-BE49-F238E27FC236}">
                <a16:creationId xmlns:a16="http://schemas.microsoft.com/office/drawing/2014/main" id="{CBF04A3F-C2B2-448C-8A99-99403C81C131}"/>
              </a:ext>
            </a:extLst>
          </p:cNvPr>
          <p:cNvGrpSpPr/>
          <p:nvPr/>
        </p:nvGrpSpPr>
        <p:grpSpPr>
          <a:xfrm>
            <a:off x="3696407" y="3381173"/>
            <a:ext cx="5358143" cy="713105"/>
            <a:chOff x="3856666" y="1832080"/>
            <a:chExt cx="4748961" cy="1386562"/>
          </a:xfrm>
        </p:grpSpPr>
        <p:grpSp>
          <p:nvGrpSpPr>
            <p:cNvPr id="286" name="Grupo 285">
              <a:extLst>
                <a:ext uri="{FF2B5EF4-FFF2-40B4-BE49-F238E27FC236}">
                  <a16:creationId xmlns:a16="http://schemas.microsoft.com/office/drawing/2014/main" id="{60B7CC72-C7D7-4113-857C-FFA9A58025EE}"/>
                </a:ext>
              </a:extLst>
            </p:cNvPr>
            <p:cNvGrpSpPr/>
            <p:nvPr/>
          </p:nvGrpSpPr>
          <p:grpSpPr>
            <a:xfrm>
              <a:off x="3856666" y="1839224"/>
              <a:ext cx="1873458" cy="1379418"/>
              <a:chOff x="3827189" y="1846382"/>
              <a:chExt cx="2282269" cy="1360634"/>
            </a:xfrm>
          </p:grpSpPr>
          <p:grpSp>
            <p:nvGrpSpPr>
              <p:cNvPr id="308" name="Grupo 307">
                <a:extLst>
                  <a:ext uri="{FF2B5EF4-FFF2-40B4-BE49-F238E27FC236}">
                    <a16:creationId xmlns:a16="http://schemas.microsoft.com/office/drawing/2014/main" id="{2591638C-92DA-4A0D-BAB4-21DA47432A20}"/>
                  </a:ext>
                </a:extLst>
              </p:cNvPr>
              <p:cNvGrpSpPr/>
              <p:nvPr/>
            </p:nvGrpSpPr>
            <p:grpSpPr>
              <a:xfrm>
                <a:off x="3827189" y="1846382"/>
                <a:ext cx="2154511" cy="666210"/>
                <a:chOff x="-3743" y="69822"/>
                <a:chExt cx="2550071" cy="666210"/>
              </a:xfrm>
            </p:grpSpPr>
            <p:sp>
              <p:nvSpPr>
                <p:cNvPr id="312" name="Rectángulo 311">
                  <a:extLst>
                    <a:ext uri="{FF2B5EF4-FFF2-40B4-BE49-F238E27FC236}">
                      <a16:creationId xmlns:a16="http://schemas.microsoft.com/office/drawing/2014/main" id="{C3ED51EF-5D40-4930-A698-60EBB652BA46}"/>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13" name="CuadroTexto 312">
                  <a:extLst>
                    <a:ext uri="{FF2B5EF4-FFF2-40B4-BE49-F238E27FC236}">
                      <a16:creationId xmlns:a16="http://schemas.microsoft.com/office/drawing/2014/main" id="{EE661AA8-6D66-4A0B-99AD-56285AB33CE0}"/>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000" dirty="0"/>
                    <a:t>Saneamiento de contratos</a:t>
                  </a:r>
                </a:p>
              </p:txBody>
            </p:sp>
          </p:grpSp>
          <p:grpSp>
            <p:nvGrpSpPr>
              <p:cNvPr id="309" name="Grupo 308">
                <a:extLst>
                  <a:ext uri="{FF2B5EF4-FFF2-40B4-BE49-F238E27FC236}">
                    <a16:creationId xmlns:a16="http://schemas.microsoft.com/office/drawing/2014/main" id="{87D96F1A-969B-48A3-B341-F9BC4667EAA0}"/>
                  </a:ext>
                </a:extLst>
              </p:cNvPr>
              <p:cNvGrpSpPr/>
              <p:nvPr/>
            </p:nvGrpSpPr>
            <p:grpSpPr>
              <a:xfrm>
                <a:off x="3827189" y="2541093"/>
                <a:ext cx="2282269" cy="665923"/>
                <a:chOff x="-989798" y="-924160"/>
                <a:chExt cx="2718306" cy="665923"/>
              </a:xfrm>
            </p:grpSpPr>
            <p:sp>
              <p:nvSpPr>
                <p:cNvPr id="310" name="Rectángulo 309">
                  <a:extLst>
                    <a:ext uri="{FF2B5EF4-FFF2-40B4-BE49-F238E27FC236}">
                      <a16:creationId xmlns:a16="http://schemas.microsoft.com/office/drawing/2014/main" id="{BBD9F895-4C83-4AE1-82D5-CE92AE8F441F}"/>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11" name="CuadroTexto 310">
                  <a:extLst>
                    <a:ext uri="{FF2B5EF4-FFF2-40B4-BE49-F238E27FC236}">
                      <a16:creationId xmlns:a16="http://schemas.microsoft.com/office/drawing/2014/main" id="{27ABA99E-9A2C-43BC-93FF-18BBD99B4238}"/>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_tradnl" sz="1000" dirty="0"/>
                    <a:t>2</a:t>
                  </a:r>
                  <a:r>
                    <a:rPr lang="es-CO" sz="1000" dirty="0"/>
                    <a:t>50</a:t>
                  </a:r>
                  <a:endParaRPr lang="es-CO" sz="1000" kern="1200" dirty="0"/>
                </a:p>
              </p:txBody>
            </p:sp>
          </p:grpSp>
        </p:grpSp>
        <p:grpSp>
          <p:nvGrpSpPr>
            <p:cNvPr id="287" name="Grupo 286">
              <a:extLst>
                <a:ext uri="{FF2B5EF4-FFF2-40B4-BE49-F238E27FC236}">
                  <a16:creationId xmlns:a16="http://schemas.microsoft.com/office/drawing/2014/main" id="{0BFA21DC-1353-49E6-B561-0E4E8A37DDD4}"/>
                </a:ext>
              </a:extLst>
            </p:cNvPr>
            <p:cNvGrpSpPr/>
            <p:nvPr/>
          </p:nvGrpSpPr>
          <p:grpSpPr>
            <a:xfrm>
              <a:off x="5655387" y="1832080"/>
              <a:ext cx="2950240" cy="1379418"/>
              <a:chOff x="3827189" y="1846382"/>
              <a:chExt cx="3594019" cy="1360634"/>
            </a:xfrm>
          </p:grpSpPr>
          <p:grpSp>
            <p:nvGrpSpPr>
              <p:cNvPr id="302" name="Grupo 301">
                <a:extLst>
                  <a:ext uri="{FF2B5EF4-FFF2-40B4-BE49-F238E27FC236}">
                    <a16:creationId xmlns:a16="http://schemas.microsoft.com/office/drawing/2014/main" id="{7BC6CAA6-57EC-467A-B152-6E014E6ADFB9}"/>
                  </a:ext>
                </a:extLst>
              </p:cNvPr>
              <p:cNvGrpSpPr/>
              <p:nvPr/>
            </p:nvGrpSpPr>
            <p:grpSpPr>
              <a:xfrm>
                <a:off x="3832555" y="1846382"/>
                <a:ext cx="3588653" cy="666210"/>
                <a:chOff x="2608" y="69822"/>
                <a:chExt cx="4247517" cy="666210"/>
              </a:xfrm>
            </p:grpSpPr>
            <p:sp>
              <p:nvSpPr>
                <p:cNvPr id="306" name="Rectángulo 305">
                  <a:extLst>
                    <a:ext uri="{FF2B5EF4-FFF2-40B4-BE49-F238E27FC236}">
                      <a16:creationId xmlns:a16="http://schemas.microsoft.com/office/drawing/2014/main" id="{C42561C8-6035-4135-8F56-EBB5266577CD}"/>
                    </a:ext>
                  </a:extLst>
                </p:cNvPr>
                <p:cNvSpPr/>
                <p:nvPr/>
              </p:nvSpPr>
              <p:spPr>
                <a:xfrm>
                  <a:off x="2608" y="69822"/>
                  <a:ext cx="4247517"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07" name="CuadroTexto 306">
                  <a:extLst>
                    <a:ext uri="{FF2B5EF4-FFF2-40B4-BE49-F238E27FC236}">
                      <a16:creationId xmlns:a16="http://schemas.microsoft.com/office/drawing/2014/main" id="{3364E4A9-16CB-4135-87AB-4B7D93A3000E}"/>
                    </a:ext>
                  </a:extLst>
                </p:cNvPr>
                <p:cNvSpPr txBox="1"/>
                <p:nvPr/>
              </p:nvSpPr>
              <p:spPr>
                <a:xfrm>
                  <a:off x="104016" y="85957"/>
                  <a:ext cx="3968286"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000" dirty="0"/>
                    <a:t>Elaboración y puesta en marcha de herramienta para monitoreo y control de información de contratos</a:t>
                  </a:r>
                  <a:endParaRPr lang="es-CO" sz="1000" kern="1200" dirty="0"/>
                </a:p>
              </p:txBody>
            </p:sp>
          </p:grpSp>
          <p:grpSp>
            <p:nvGrpSpPr>
              <p:cNvPr id="303" name="Grupo 302">
                <a:extLst>
                  <a:ext uri="{FF2B5EF4-FFF2-40B4-BE49-F238E27FC236}">
                    <a16:creationId xmlns:a16="http://schemas.microsoft.com/office/drawing/2014/main" id="{12B66F6F-6ABE-4788-9A59-ACD69C1AC97E}"/>
                  </a:ext>
                </a:extLst>
              </p:cNvPr>
              <p:cNvGrpSpPr/>
              <p:nvPr/>
            </p:nvGrpSpPr>
            <p:grpSpPr>
              <a:xfrm>
                <a:off x="3827189" y="2541093"/>
                <a:ext cx="3588654" cy="665923"/>
                <a:chOff x="-989798" y="-924160"/>
                <a:chExt cx="4274281" cy="665923"/>
              </a:xfrm>
            </p:grpSpPr>
            <p:sp>
              <p:nvSpPr>
                <p:cNvPr id="304" name="Rectángulo 303">
                  <a:extLst>
                    <a:ext uri="{FF2B5EF4-FFF2-40B4-BE49-F238E27FC236}">
                      <a16:creationId xmlns:a16="http://schemas.microsoft.com/office/drawing/2014/main" id="{209BDD45-ACDC-456B-B607-172549A1506E}"/>
                    </a:ext>
                  </a:extLst>
                </p:cNvPr>
                <p:cNvSpPr/>
                <p:nvPr/>
              </p:nvSpPr>
              <p:spPr>
                <a:xfrm>
                  <a:off x="-989798" y="-924160"/>
                  <a:ext cx="4274281" cy="588284"/>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05" name="CuadroTexto 304">
                  <a:extLst>
                    <a:ext uri="{FF2B5EF4-FFF2-40B4-BE49-F238E27FC236}">
                      <a16:creationId xmlns:a16="http://schemas.microsoft.com/office/drawing/2014/main" id="{DF6E3E82-327F-4357-96F5-E9812ED60CD8}"/>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000" kern="1200" dirty="0"/>
                    <a:t>1</a:t>
                  </a:r>
                </a:p>
              </p:txBody>
            </p:sp>
          </p:grpSp>
        </p:grpSp>
      </p:grpSp>
      <p:grpSp>
        <p:nvGrpSpPr>
          <p:cNvPr id="314" name="Grupo 313">
            <a:extLst>
              <a:ext uri="{FF2B5EF4-FFF2-40B4-BE49-F238E27FC236}">
                <a16:creationId xmlns:a16="http://schemas.microsoft.com/office/drawing/2014/main" id="{9287CF43-1114-4E3C-800D-0AD30CF22D67}"/>
              </a:ext>
            </a:extLst>
          </p:cNvPr>
          <p:cNvGrpSpPr/>
          <p:nvPr/>
        </p:nvGrpSpPr>
        <p:grpSpPr>
          <a:xfrm>
            <a:off x="103414" y="4425332"/>
            <a:ext cx="5004554" cy="673842"/>
            <a:chOff x="3852261" y="1832080"/>
            <a:chExt cx="4435573" cy="1310219"/>
          </a:xfrm>
        </p:grpSpPr>
        <p:grpSp>
          <p:nvGrpSpPr>
            <p:cNvPr id="315" name="Grupo 314">
              <a:extLst>
                <a:ext uri="{FF2B5EF4-FFF2-40B4-BE49-F238E27FC236}">
                  <a16:creationId xmlns:a16="http://schemas.microsoft.com/office/drawing/2014/main" id="{E39ED6A7-2221-4CDC-86E1-6FF526ACD792}"/>
                </a:ext>
              </a:extLst>
            </p:cNvPr>
            <p:cNvGrpSpPr/>
            <p:nvPr/>
          </p:nvGrpSpPr>
          <p:grpSpPr>
            <a:xfrm>
              <a:off x="3852261" y="1839225"/>
              <a:ext cx="2095772" cy="1303074"/>
              <a:chOff x="3821824" y="1846382"/>
              <a:chExt cx="2553095" cy="1285329"/>
            </a:xfrm>
          </p:grpSpPr>
          <p:grpSp>
            <p:nvGrpSpPr>
              <p:cNvPr id="337" name="Grupo 336">
                <a:extLst>
                  <a:ext uri="{FF2B5EF4-FFF2-40B4-BE49-F238E27FC236}">
                    <a16:creationId xmlns:a16="http://schemas.microsoft.com/office/drawing/2014/main" id="{50A3E215-34CF-43E5-B4D0-6795A10D2C11}"/>
                  </a:ext>
                </a:extLst>
              </p:cNvPr>
              <p:cNvGrpSpPr/>
              <p:nvPr/>
            </p:nvGrpSpPr>
            <p:grpSpPr>
              <a:xfrm>
                <a:off x="3827189" y="1846382"/>
                <a:ext cx="2547730" cy="666210"/>
                <a:chOff x="-3743" y="69822"/>
                <a:chExt cx="3015484" cy="666210"/>
              </a:xfrm>
            </p:grpSpPr>
            <p:sp>
              <p:nvSpPr>
                <p:cNvPr id="341" name="Rectángulo 340">
                  <a:extLst>
                    <a:ext uri="{FF2B5EF4-FFF2-40B4-BE49-F238E27FC236}">
                      <a16:creationId xmlns:a16="http://schemas.microsoft.com/office/drawing/2014/main" id="{365B7D39-982D-4FC3-BBD4-9B73388E407A}"/>
                    </a:ext>
                  </a:extLst>
                </p:cNvPr>
                <p:cNvSpPr/>
                <p:nvPr/>
              </p:nvSpPr>
              <p:spPr>
                <a:xfrm>
                  <a:off x="2608" y="69822"/>
                  <a:ext cx="3009133"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42" name="CuadroTexto 341">
                  <a:extLst>
                    <a:ext uri="{FF2B5EF4-FFF2-40B4-BE49-F238E27FC236}">
                      <a16:creationId xmlns:a16="http://schemas.microsoft.com/office/drawing/2014/main" id="{945AF50D-DBE9-4063-BBBA-978C1ED3D40D}"/>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000" dirty="0"/>
                    <a:t>Elaboración y presentación de fichas  </a:t>
                  </a:r>
                </a:p>
              </p:txBody>
            </p:sp>
          </p:grpSp>
          <p:grpSp>
            <p:nvGrpSpPr>
              <p:cNvPr id="338" name="Grupo 337">
                <a:extLst>
                  <a:ext uri="{FF2B5EF4-FFF2-40B4-BE49-F238E27FC236}">
                    <a16:creationId xmlns:a16="http://schemas.microsoft.com/office/drawing/2014/main" id="{0119A339-FBC9-47AA-B25E-DCF6F3F79B17}"/>
                  </a:ext>
                </a:extLst>
              </p:cNvPr>
              <p:cNvGrpSpPr/>
              <p:nvPr/>
            </p:nvGrpSpPr>
            <p:grpSpPr>
              <a:xfrm>
                <a:off x="3821824" y="2541093"/>
                <a:ext cx="2535777" cy="590618"/>
                <a:chOff x="-996188" y="-924160"/>
                <a:chExt cx="3020248" cy="590618"/>
              </a:xfrm>
            </p:grpSpPr>
            <p:sp>
              <p:nvSpPr>
                <p:cNvPr id="339" name="Rectángulo 338">
                  <a:extLst>
                    <a:ext uri="{FF2B5EF4-FFF2-40B4-BE49-F238E27FC236}">
                      <a16:creationId xmlns:a16="http://schemas.microsoft.com/office/drawing/2014/main" id="{6BC2CFE9-6CF7-4F29-B554-59C27FABB392}"/>
                    </a:ext>
                  </a:extLst>
                </p:cNvPr>
                <p:cNvSpPr/>
                <p:nvPr/>
              </p:nvSpPr>
              <p:spPr>
                <a:xfrm>
                  <a:off x="-989798" y="-924160"/>
                  <a:ext cx="3013858" cy="588282"/>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40" name="CuadroTexto 339">
                  <a:extLst>
                    <a:ext uri="{FF2B5EF4-FFF2-40B4-BE49-F238E27FC236}">
                      <a16:creationId xmlns:a16="http://schemas.microsoft.com/office/drawing/2014/main" id="{27DB9F88-C566-411F-B27A-0945CD7A536D}"/>
                    </a:ext>
                  </a:extLst>
                </p:cNvPr>
                <p:cNvSpPr txBox="1"/>
                <p:nvPr/>
              </p:nvSpPr>
              <p:spPr>
                <a:xfrm>
                  <a:off x="-996188" y="-921826"/>
                  <a:ext cx="2559748" cy="5882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_tradnl" sz="1000" kern="1200" dirty="0"/>
                    <a:t>500</a:t>
                  </a:r>
                  <a:endParaRPr lang="es-CO" sz="1000" kern="1200" dirty="0"/>
                </a:p>
              </p:txBody>
            </p:sp>
          </p:grpSp>
        </p:grpSp>
        <p:grpSp>
          <p:nvGrpSpPr>
            <p:cNvPr id="316" name="Grupo 315">
              <a:extLst>
                <a:ext uri="{FF2B5EF4-FFF2-40B4-BE49-F238E27FC236}">
                  <a16:creationId xmlns:a16="http://schemas.microsoft.com/office/drawing/2014/main" id="{8DB6E595-5CE6-411B-88EA-5FEF1F08F4DE}"/>
                </a:ext>
              </a:extLst>
            </p:cNvPr>
            <p:cNvGrpSpPr/>
            <p:nvPr/>
          </p:nvGrpSpPr>
          <p:grpSpPr>
            <a:xfrm>
              <a:off x="5773868" y="1832080"/>
              <a:ext cx="2513966" cy="1305675"/>
              <a:chOff x="3971525" y="1846382"/>
              <a:chExt cx="3062544" cy="1287895"/>
            </a:xfrm>
          </p:grpSpPr>
          <p:grpSp>
            <p:nvGrpSpPr>
              <p:cNvPr id="331" name="Grupo 330">
                <a:extLst>
                  <a:ext uri="{FF2B5EF4-FFF2-40B4-BE49-F238E27FC236}">
                    <a16:creationId xmlns:a16="http://schemas.microsoft.com/office/drawing/2014/main" id="{6E376290-B93E-428C-966D-D03FE97E03BC}"/>
                  </a:ext>
                </a:extLst>
              </p:cNvPr>
              <p:cNvGrpSpPr/>
              <p:nvPr/>
            </p:nvGrpSpPr>
            <p:grpSpPr>
              <a:xfrm>
                <a:off x="3971525" y="1846382"/>
                <a:ext cx="3062544" cy="666210"/>
                <a:chOff x="167092" y="69822"/>
                <a:chExt cx="3624815" cy="666210"/>
              </a:xfrm>
            </p:grpSpPr>
            <p:sp>
              <p:nvSpPr>
                <p:cNvPr id="335" name="Rectángulo 334">
                  <a:extLst>
                    <a:ext uri="{FF2B5EF4-FFF2-40B4-BE49-F238E27FC236}">
                      <a16:creationId xmlns:a16="http://schemas.microsoft.com/office/drawing/2014/main" id="{4489CE59-C91C-4C9E-82AA-6670ED165FB5}"/>
                    </a:ext>
                  </a:extLst>
                </p:cNvPr>
                <p:cNvSpPr/>
                <p:nvPr/>
              </p:nvSpPr>
              <p:spPr>
                <a:xfrm>
                  <a:off x="486803" y="69822"/>
                  <a:ext cx="3286047"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36" name="CuadroTexto 335">
                  <a:extLst>
                    <a:ext uri="{FF2B5EF4-FFF2-40B4-BE49-F238E27FC236}">
                      <a16:creationId xmlns:a16="http://schemas.microsoft.com/office/drawing/2014/main" id="{226997C6-441C-40CA-818F-CF482FA7AC1B}"/>
                    </a:ext>
                  </a:extLst>
                </p:cNvPr>
                <p:cNvSpPr txBox="1"/>
                <p:nvPr/>
              </p:nvSpPr>
              <p:spPr>
                <a:xfrm>
                  <a:off x="167092" y="85957"/>
                  <a:ext cx="3624815"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000" dirty="0"/>
                    <a:t>Solicitud viabilidades y completitud de información </a:t>
                  </a:r>
                </a:p>
              </p:txBody>
            </p:sp>
          </p:grpSp>
          <p:grpSp>
            <p:nvGrpSpPr>
              <p:cNvPr id="332" name="Grupo 331">
                <a:extLst>
                  <a:ext uri="{FF2B5EF4-FFF2-40B4-BE49-F238E27FC236}">
                    <a16:creationId xmlns:a16="http://schemas.microsoft.com/office/drawing/2014/main" id="{73AD822E-F275-432D-BD49-3111043D814E}"/>
                  </a:ext>
                </a:extLst>
              </p:cNvPr>
              <p:cNvGrpSpPr/>
              <p:nvPr/>
            </p:nvGrpSpPr>
            <p:grpSpPr>
              <a:xfrm>
                <a:off x="4259250" y="2541093"/>
                <a:ext cx="2753365" cy="593184"/>
                <a:chOff x="-475190" y="-924160"/>
                <a:chExt cx="3279407" cy="593184"/>
              </a:xfrm>
            </p:grpSpPr>
            <p:sp>
              <p:nvSpPr>
                <p:cNvPr id="333" name="Rectángulo 332">
                  <a:extLst>
                    <a:ext uri="{FF2B5EF4-FFF2-40B4-BE49-F238E27FC236}">
                      <a16:creationId xmlns:a16="http://schemas.microsoft.com/office/drawing/2014/main" id="{AC00EEBE-524F-427E-8BFD-10315CD5FA6F}"/>
                    </a:ext>
                  </a:extLst>
                </p:cNvPr>
                <p:cNvSpPr/>
                <p:nvPr/>
              </p:nvSpPr>
              <p:spPr>
                <a:xfrm>
                  <a:off x="-475188" y="-924160"/>
                  <a:ext cx="3279405" cy="588284"/>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34" name="CuadroTexto 333">
                  <a:extLst>
                    <a:ext uri="{FF2B5EF4-FFF2-40B4-BE49-F238E27FC236}">
                      <a16:creationId xmlns:a16="http://schemas.microsoft.com/office/drawing/2014/main" id="{06F21C89-445F-45F7-8EFA-792F2263BACD}"/>
                    </a:ext>
                  </a:extLst>
                </p:cNvPr>
                <p:cNvSpPr txBox="1"/>
                <p:nvPr/>
              </p:nvSpPr>
              <p:spPr>
                <a:xfrm>
                  <a:off x="-475190" y="-919260"/>
                  <a:ext cx="2559748" cy="5882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_tradnl" sz="1000" dirty="0"/>
                    <a:t>1</a:t>
                  </a:r>
                  <a:r>
                    <a:rPr lang="es-CO" sz="1000" dirty="0"/>
                    <a:t>500</a:t>
                  </a:r>
                  <a:endParaRPr lang="es-CO" sz="1000" kern="1200" dirty="0"/>
                </a:p>
              </p:txBody>
            </p:sp>
          </p:grpSp>
        </p:grpSp>
      </p:grpSp>
      <p:sp>
        <p:nvSpPr>
          <p:cNvPr id="343" name="Rectángulo 342">
            <a:extLst>
              <a:ext uri="{FF2B5EF4-FFF2-40B4-BE49-F238E27FC236}">
                <a16:creationId xmlns:a16="http://schemas.microsoft.com/office/drawing/2014/main" id="{F61641CB-6CE7-4925-B239-FABD23449109}"/>
              </a:ext>
            </a:extLst>
          </p:cNvPr>
          <p:cNvSpPr/>
          <p:nvPr/>
        </p:nvSpPr>
        <p:spPr>
          <a:xfrm>
            <a:off x="3650387" y="2133080"/>
            <a:ext cx="7833189" cy="516936"/>
          </a:xfrm>
          <a:prstGeom prst="rect">
            <a:avLst/>
          </a:prstGeom>
        </p:spPr>
        <p:txBody>
          <a:bodyPr wrap="square">
            <a:spAutoFit/>
          </a:bodyPr>
          <a:lstStyle/>
          <a:p>
            <a:pPr algn="just">
              <a:lnSpc>
                <a:spcPct val="107000"/>
              </a:lnSpc>
              <a:spcAft>
                <a:spcPts val="800"/>
              </a:spcAft>
            </a:pPr>
            <a:r>
              <a:rPr lang="es-ES" sz="1000" dirty="0">
                <a:solidFill>
                  <a:srgbClr val="0070C0"/>
                </a:solidFill>
                <a:latin typeface="Calibri" panose="020F0502020204030204" pitchFamily="34" charset="0"/>
                <a:ea typeface="Calibri" panose="020F0502020204030204" pitchFamily="34" charset="0"/>
                <a:cs typeface="Times New Roman" panose="02020603050405020304" pitchFamily="18" charset="0"/>
              </a:rPr>
              <a:t>DESTINACIÓN DEFINITIVA INCODER Y RESTITUCIÓN DE TIERRAS</a:t>
            </a:r>
          </a:p>
          <a:p>
            <a:pPr algn="just">
              <a:lnSpc>
                <a:spcPct val="107000"/>
              </a:lnSpc>
              <a:spcAft>
                <a:spcPts val="800"/>
              </a:spcAft>
            </a:pPr>
            <a:endParaRPr lang="es-CO" sz="10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44" name="Rectángulo 343">
            <a:extLst>
              <a:ext uri="{FF2B5EF4-FFF2-40B4-BE49-F238E27FC236}">
                <a16:creationId xmlns:a16="http://schemas.microsoft.com/office/drawing/2014/main" id="{55EE8772-75D7-40BA-A470-03FD709A1789}"/>
              </a:ext>
            </a:extLst>
          </p:cNvPr>
          <p:cNvSpPr/>
          <p:nvPr/>
        </p:nvSpPr>
        <p:spPr>
          <a:xfrm>
            <a:off x="9095903" y="1019849"/>
            <a:ext cx="2571668" cy="414344"/>
          </a:xfrm>
          <a:prstGeom prst="rect">
            <a:avLst/>
          </a:prstGeom>
        </p:spPr>
        <p:txBody>
          <a:bodyPr wrap="square">
            <a:spAutoFit/>
          </a:bodyPr>
          <a:lstStyle/>
          <a:p>
            <a:pPr algn="just">
              <a:lnSpc>
                <a:spcPct val="107000"/>
              </a:lnSpc>
              <a:spcAft>
                <a:spcPts val="800"/>
              </a:spcAft>
            </a:pPr>
            <a:r>
              <a:rPr lang="es-ES" sz="1000" dirty="0">
                <a:solidFill>
                  <a:srgbClr val="0070C0"/>
                </a:solidFill>
                <a:latin typeface="Calibri" panose="020F0502020204030204" pitchFamily="34" charset="0"/>
                <a:ea typeface="Calibri" panose="020F0502020204030204" pitchFamily="34" charset="0"/>
                <a:cs typeface="Times New Roman" panose="02020603050405020304" pitchFamily="18" charset="0"/>
              </a:rPr>
              <a:t>PROCEDIMIENTO IDENTIFICACIÓN DE ACTIVOS A COMERCIALIZAR</a:t>
            </a:r>
            <a:endParaRPr lang="es-CO" sz="10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45" name="Rectángulo 344">
            <a:extLst>
              <a:ext uri="{FF2B5EF4-FFF2-40B4-BE49-F238E27FC236}">
                <a16:creationId xmlns:a16="http://schemas.microsoft.com/office/drawing/2014/main" id="{E8DCD53D-D7B1-444E-BFB4-7A4E730D5BF0}"/>
              </a:ext>
            </a:extLst>
          </p:cNvPr>
          <p:cNvSpPr/>
          <p:nvPr/>
        </p:nvSpPr>
        <p:spPr>
          <a:xfrm>
            <a:off x="3650387" y="3149240"/>
            <a:ext cx="5399183" cy="249684"/>
          </a:xfrm>
          <a:prstGeom prst="rect">
            <a:avLst/>
          </a:prstGeom>
        </p:spPr>
        <p:txBody>
          <a:bodyPr wrap="square">
            <a:spAutoFit/>
          </a:bodyPr>
          <a:lstStyle/>
          <a:p>
            <a:pPr algn="just">
              <a:lnSpc>
                <a:spcPct val="107000"/>
              </a:lnSpc>
              <a:spcAft>
                <a:spcPts val="800"/>
              </a:spcAft>
            </a:pPr>
            <a:r>
              <a:rPr lang="es-ES" sz="1000" dirty="0">
                <a:solidFill>
                  <a:srgbClr val="0070C0"/>
                </a:solidFill>
                <a:latin typeface="Calibri" panose="020F0502020204030204" pitchFamily="34" charset="0"/>
                <a:ea typeface="Calibri" panose="020F0502020204030204" pitchFamily="34" charset="0"/>
                <a:cs typeface="Times New Roman" panose="02020603050405020304" pitchFamily="18" charset="0"/>
              </a:rPr>
              <a:t>PROCEDIMIENTO SANEAMIENTO DE CONTRATOS DE ARRENDAMIENTO DE BIENES INMUEBLES</a:t>
            </a:r>
            <a:endParaRPr lang="es-CO" sz="10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46" name="Rectángulo 345">
            <a:extLst>
              <a:ext uri="{FF2B5EF4-FFF2-40B4-BE49-F238E27FC236}">
                <a16:creationId xmlns:a16="http://schemas.microsoft.com/office/drawing/2014/main" id="{46E9E2C3-7CE2-4E3C-9FBC-CEBD1F08A636}"/>
              </a:ext>
            </a:extLst>
          </p:cNvPr>
          <p:cNvSpPr/>
          <p:nvPr/>
        </p:nvSpPr>
        <p:spPr>
          <a:xfrm>
            <a:off x="103414" y="4155882"/>
            <a:ext cx="4007921" cy="249684"/>
          </a:xfrm>
          <a:prstGeom prst="rect">
            <a:avLst/>
          </a:prstGeom>
        </p:spPr>
        <p:txBody>
          <a:bodyPr wrap="square">
            <a:spAutoFit/>
          </a:bodyPr>
          <a:lstStyle/>
          <a:p>
            <a:pPr algn="just">
              <a:lnSpc>
                <a:spcPct val="107000"/>
              </a:lnSpc>
              <a:spcAft>
                <a:spcPts val="800"/>
              </a:spcAft>
            </a:pPr>
            <a:r>
              <a:rPr lang="es-ES" sz="1000" dirty="0">
                <a:solidFill>
                  <a:srgbClr val="0070C0"/>
                </a:solidFill>
                <a:latin typeface="Calibri" panose="020F0502020204030204" pitchFamily="34" charset="0"/>
                <a:ea typeface="Calibri" panose="020F0502020204030204" pitchFamily="34" charset="0"/>
                <a:cs typeface="Times New Roman" panose="02020603050405020304" pitchFamily="18" charset="0"/>
              </a:rPr>
              <a:t>PROCEDIMIENTO DE ENAJENACION TEMPRANA PARA BIENES</a:t>
            </a:r>
            <a:endParaRPr lang="es-CO" sz="10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9" name="Rectángulo 78">
            <a:extLst>
              <a:ext uri="{FF2B5EF4-FFF2-40B4-BE49-F238E27FC236}">
                <a16:creationId xmlns:a16="http://schemas.microsoft.com/office/drawing/2014/main" id="{74F4294F-A216-3942-8A2F-73456AA8BC25}"/>
              </a:ext>
            </a:extLst>
          </p:cNvPr>
          <p:cNvSpPr/>
          <p:nvPr/>
        </p:nvSpPr>
        <p:spPr>
          <a:xfrm>
            <a:off x="4450" y="2100193"/>
            <a:ext cx="3606762" cy="1200329"/>
          </a:xfrm>
          <a:prstGeom prst="rect">
            <a:avLst/>
          </a:prstGeom>
        </p:spPr>
        <p:txBody>
          <a:bodyPr wrap="square">
            <a:spAutoFit/>
          </a:bodyPr>
          <a:lstStyle/>
          <a:p>
            <a:pPr algn="ctr"/>
            <a:r>
              <a:rPr lang="es-ES" b="1" dirty="0">
                <a:solidFill>
                  <a:srgbClr val="000A8B"/>
                </a:solidFill>
                <a:latin typeface="Arial Narrow" panose="020B0606020202030204" pitchFamily="34" charset="0"/>
              </a:rPr>
              <a:t>VICEPRESIDENCIA DE BIENES MUEBLES E INMUEBLES</a:t>
            </a:r>
          </a:p>
          <a:p>
            <a:pPr algn="ctr"/>
            <a:endParaRPr lang="es-ES" b="1" dirty="0">
              <a:solidFill>
                <a:srgbClr val="000A8B"/>
              </a:solidFill>
              <a:latin typeface="Arial Narrow" panose="020B0606020202030204" pitchFamily="34" charset="0"/>
            </a:endParaRPr>
          </a:p>
          <a:p>
            <a:pPr algn="ctr"/>
            <a:r>
              <a:rPr lang="es-ES" b="1" dirty="0">
                <a:solidFill>
                  <a:srgbClr val="000A8B"/>
                </a:solidFill>
                <a:latin typeface="Arial Narrow" panose="020B0606020202030204" pitchFamily="34" charset="0"/>
              </a:rPr>
              <a:t>GERENCIA INMUEBLES</a:t>
            </a:r>
          </a:p>
        </p:txBody>
      </p:sp>
      <p:sp>
        <p:nvSpPr>
          <p:cNvPr id="128" name="Rectángulo 127">
            <a:extLst>
              <a:ext uri="{FF2B5EF4-FFF2-40B4-BE49-F238E27FC236}">
                <a16:creationId xmlns:a16="http://schemas.microsoft.com/office/drawing/2014/main" id="{8E34EAF8-19ED-BA48-99DA-905090A9E57E}"/>
              </a:ext>
            </a:extLst>
          </p:cNvPr>
          <p:cNvSpPr/>
          <p:nvPr/>
        </p:nvSpPr>
        <p:spPr>
          <a:xfrm>
            <a:off x="0" y="5277980"/>
            <a:ext cx="2453580" cy="579005"/>
          </a:xfrm>
          <a:prstGeom prst="rect">
            <a:avLst/>
          </a:prstGeom>
        </p:spPr>
        <p:txBody>
          <a:bodyPr wrap="square">
            <a:spAutoFit/>
          </a:bodyPr>
          <a:lstStyle/>
          <a:p>
            <a:pPr algn="just">
              <a:lnSpc>
                <a:spcPct val="107000"/>
              </a:lnSpc>
              <a:spcAft>
                <a:spcPts val="800"/>
              </a:spcAft>
            </a:pPr>
            <a:r>
              <a:rPr lang="es-CO" sz="1000" dirty="0">
                <a:solidFill>
                  <a:srgbClr val="0070C0"/>
                </a:solidFill>
                <a:latin typeface="Calibri" panose="020F0502020204030204" pitchFamily="34" charset="0"/>
                <a:ea typeface="Calibri" panose="020F0502020204030204" pitchFamily="34" charset="0"/>
                <a:cs typeface="Times New Roman" panose="02020603050405020304" pitchFamily="18" charset="0"/>
              </a:rPr>
              <a:t>PROCEDIMIENTO REMOCION Y/O RETIRO DE DEPOSITARIOS Y/O DESTINATARIOS PROVISIONALES.</a:t>
            </a:r>
          </a:p>
        </p:txBody>
      </p:sp>
      <p:grpSp>
        <p:nvGrpSpPr>
          <p:cNvPr id="129" name="Grupo 128">
            <a:extLst>
              <a:ext uri="{FF2B5EF4-FFF2-40B4-BE49-F238E27FC236}">
                <a16:creationId xmlns:a16="http://schemas.microsoft.com/office/drawing/2014/main" id="{E078B12C-1B6E-D347-A049-77094E1A31B5}"/>
              </a:ext>
            </a:extLst>
          </p:cNvPr>
          <p:cNvGrpSpPr/>
          <p:nvPr/>
        </p:nvGrpSpPr>
        <p:grpSpPr>
          <a:xfrm>
            <a:off x="86912" y="5823408"/>
            <a:ext cx="2376500" cy="670229"/>
            <a:chOff x="3827189" y="1846382"/>
            <a:chExt cx="2565935" cy="1285448"/>
          </a:xfrm>
        </p:grpSpPr>
        <p:grpSp>
          <p:nvGrpSpPr>
            <p:cNvPr id="130" name="Grupo 129">
              <a:extLst>
                <a:ext uri="{FF2B5EF4-FFF2-40B4-BE49-F238E27FC236}">
                  <a16:creationId xmlns:a16="http://schemas.microsoft.com/office/drawing/2014/main" id="{B3DC1D4F-8F75-BD48-A811-6788245A5F7E}"/>
                </a:ext>
              </a:extLst>
            </p:cNvPr>
            <p:cNvGrpSpPr/>
            <p:nvPr/>
          </p:nvGrpSpPr>
          <p:grpSpPr>
            <a:xfrm>
              <a:off x="3832554" y="1846382"/>
              <a:ext cx="2560570" cy="666210"/>
              <a:chOff x="2607" y="69822"/>
              <a:chExt cx="3030682" cy="666210"/>
            </a:xfrm>
          </p:grpSpPr>
          <p:sp>
            <p:nvSpPr>
              <p:cNvPr id="134" name="Rectángulo 133">
                <a:extLst>
                  <a:ext uri="{FF2B5EF4-FFF2-40B4-BE49-F238E27FC236}">
                    <a16:creationId xmlns:a16="http://schemas.microsoft.com/office/drawing/2014/main" id="{36C0A8D7-5D49-9042-B280-3791DAE5CC46}"/>
                  </a:ext>
                </a:extLst>
              </p:cNvPr>
              <p:cNvSpPr/>
              <p:nvPr/>
            </p:nvSpPr>
            <p:spPr>
              <a:xfrm>
                <a:off x="2607" y="69822"/>
                <a:ext cx="3030682"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5" name="CuadroTexto 134">
                <a:extLst>
                  <a:ext uri="{FF2B5EF4-FFF2-40B4-BE49-F238E27FC236}">
                    <a16:creationId xmlns:a16="http://schemas.microsoft.com/office/drawing/2014/main" id="{FDACFDE4-6565-5240-87FF-9EE874F56097}"/>
                  </a:ext>
                </a:extLst>
              </p:cNvPr>
              <p:cNvSpPr txBox="1"/>
              <p:nvPr/>
            </p:nvSpPr>
            <p:spPr>
              <a:xfrm>
                <a:off x="98505" y="85957"/>
                <a:ext cx="2934784"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000" dirty="0"/>
                  <a:t>Solicitud de remoción de depositarios provisionales</a:t>
                </a:r>
              </a:p>
            </p:txBody>
          </p:sp>
        </p:grpSp>
        <p:grpSp>
          <p:nvGrpSpPr>
            <p:cNvPr id="131" name="Grupo 130">
              <a:extLst>
                <a:ext uri="{FF2B5EF4-FFF2-40B4-BE49-F238E27FC236}">
                  <a16:creationId xmlns:a16="http://schemas.microsoft.com/office/drawing/2014/main" id="{DEDB9F7F-4263-4348-B244-DCFE440EE815}"/>
                </a:ext>
              </a:extLst>
            </p:cNvPr>
            <p:cNvGrpSpPr/>
            <p:nvPr/>
          </p:nvGrpSpPr>
          <p:grpSpPr>
            <a:xfrm>
              <a:off x="3827189" y="2541093"/>
              <a:ext cx="2560571" cy="590737"/>
              <a:chOff x="-989798" y="-924160"/>
              <a:chExt cx="3049779" cy="590737"/>
            </a:xfrm>
          </p:grpSpPr>
          <p:sp>
            <p:nvSpPr>
              <p:cNvPr id="132" name="Rectángulo 131">
                <a:extLst>
                  <a:ext uri="{FF2B5EF4-FFF2-40B4-BE49-F238E27FC236}">
                    <a16:creationId xmlns:a16="http://schemas.microsoft.com/office/drawing/2014/main" id="{E0D542F2-99A2-C142-9739-E798E6107BA6}"/>
                  </a:ext>
                </a:extLst>
              </p:cNvPr>
              <p:cNvSpPr/>
              <p:nvPr/>
            </p:nvSpPr>
            <p:spPr>
              <a:xfrm>
                <a:off x="-989798" y="-924160"/>
                <a:ext cx="3049779" cy="588284"/>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33" name="CuadroTexto 132">
                <a:extLst>
                  <a:ext uri="{FF2B5EF4-FFF2-40B4-BE49-F238E27FC236}">
                    <a16:creationId xmlns:a16="http://schemas.microsoft.com/office/drawing/2014/main" id="{C91F4B9D-EA0E-4445-9D50-F7A7B0E3B569}"/>
                  </a:ext>
                </a:extLst>
              </p:cNvPr>
              <p:cNvSpPr txBox="1"/>
              <p:nvPr/>
            </p:nvSpPr>
            <p:spPr>
              <a:xfrm>
                <a:off x="-973191" y="-921707"/>
                <a:ext cx="2559748" cy="5882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_tradnl" sz="1000" kern="1200" dirty="0"/>
                  <a:t>6</a:t>
                </a:r>
                <a:r>
                  <a:rPr lang="es-CO" sz="1000" kern="1200" dirty="0"/>
                  <a:t>00</a:t>
                </a:r>
              </a:p>
            </p:txBody>
          </p:sp>
        </p:grpSp>
      </p:grpSp>
      <p:grpSp>
        <p:nvGrpSpPr>
          <p:cNvPr id="144" name="Grupo 143">
            <a:extLst>
              <a:ext uri="{FF2B5EF4-FFF2-40B4-BE49-F238E27FC236}">
                <a16:creationId xmlns:a16="http://schemas.microsoft.com/office/drawing/2014/main" id="{79BE536B-52F2-2543-A1F5-7B5028A79008}"/>
              </a:ext>
            </a:extLst>
          </p:cNvPr>
          <p:cNvGrpSpPr/>
          <p:nvPr/>
        </p:nvGrpSpPr>
        <p:grpSpPr>
          <a:xfrm>
            <a:off x="5156678" y="5823713"/>
            <a:ext cx="2371526" cy="689711"/>
            <a:chOff x="3827189" y="1846382"/>
            <a:chExt cx="2560561" cy="1322813"/>
          </a:xfrm>
        </p:grpSpPr>
        <p:grpSp>
          <p:nvGrpSpPr>
            <p:cNvPr id="145" name="Grupo 144">
              <a:extLst>
                <a:ext uri="{FF2B5EF4-FFF2-40B4-BE49-F238E27FC236}">
                  <a16:creationId xmlns:a16="http://schemas.microsoft.com/office/drawing/2014/main" id="{7D433AA9-1A51-1049-A598-16E206059F87}"/>
                </a:ext>
              </a:extLst>
            </p:cNvPr>
            <p:cNvGrpSpPr/>
            <p:nvPr/>
          </p:nvGrpSpPr>
          <p:grpSpPr>
            <a:xfrm>
              <a:off x="3832555" y="1846382"/>
              <a:ext cx="2555195" cy="666210"/>
              <a:chOff x="2608" y="69822"/>
              <a:chExt cx="3024319" cy="666210"/>
            </a:xfrm>
          </p:grpSpPr>
          <p:sp>
            <p:nvSpPr>
              <p:cNvPr id="149" name="Rectángulo 148">
                <a:extLst>
                  <a:ext uri="{FF2B5EF4-FFF2-40B4-BE49-F238E27FC236}">
                    <a16:creationId xmlns:a16="http://schemas.microsoft.com/office/drawing/2014/main" id="{914015CC-534D-0B42-A8C0-A951C3764B8D}"/>
                  </a:ext>
                </a:extLst>
              </p:cNvPr>
              <p:cNvSpPr/>
              <p:nvPr/>
            </p:nvSpPr>
            <p:spPr>
              <a:xfrm>
                <a:off x="2608" y="69822"/>
                <a:ext cx="3024319"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50" name="CuadroTexto 149">
                <a:extLst>
                  <a:ext uri="{FF2B5EF4-FFF2-40B4-BE49-F238E27FC236}">
                    <a16:creationId xmlns:a16="http://schemas.microsoft.com/office/drawing/2014/main" id="{9F90AB1C-D300-F340-B817-E75273600FB4}"/>
                  </a:ext>
                </a:extLst>
              </p:cNvPr>
              <p:cNvSpPr txBox="1"/>
              <p:nvPr/>
            </p:nvSpPr>
            <p:spPr>
              <a:xfrm>
                <a:off x="153814" y="85957"/>
                <a:ext cx="2873113"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000" dirty="0"/>
                  <a:t>Pago remuneración y pago de incentivos  </a:t>
                </a:r>
              </a:p>
            </p:txBody>
          </p:sp>
        </p:grpSp>
        <p:grpSp>
          <p:nvGrpSpPr>
            <p:cNvPr id="146" name="Grupo 145">
              <a:extLst>
                <a:ext uri="{FF2B5EF4-FFF2-40B4-BE49-F238E27FC236}">
                  <a16:creationId xmlns:a16="http://schemas.microsoft.com/office/drawing/2014/main" id="{96F46FCA-C77C-0B47-9232-B080A01D832F}"/>
                </a:ext>
              </a:extLst>
            </p:cNvPr>
            <p:cNvGrpSpPr/>
            <p:nvPr/>
          </p:nvGrpSpPr>
          <p:grpSpPr>
            <a:xfrm>
              <a:off x="3827189" y="2541093"/>
              <a:ext cx="2560561" cy="628102"/>
              <a:chOff x="-989798" y="-924160"/>
              <a:chExt cx="3049767" cy="628102"/>
            </a:xfrm>
          </p:grpSpPr>
          <p:sp>
            <p:nvSpPr>
              <p:cNvPr id="147" name="Rectángulo 146">
                <a:extLst>
                  <a:ext uri="{FF2B5EF4-FFF2-40B4-BE49-F238E27FC236}">
                    <a16:creationId xmlns:a16="http://schemas.microsoft.com/office/drawing/2014/main" id="{1BDE5775-E02B-0547-8D6A-EE54BF1F78AB}"/>
                  </a:ext>
                </a:extLst>
              </p:cNvPr>
              <p:cNvSpPr/>
              <p:nvPr/>
            </p:nvSpPr>
            <p:spPr>
              <a:xfrm>
                <a:off x="-989798" y="-924160"/>
                <a:ext cx="3049767" cy="588284"/>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48" name="CuadroTexto 147">
                <a:extLst>
                  <a:ext uri="{FF2B5EF4-FFF2-40B4-BE49-F238E27FC236}">
                    <a16:creationId xmlns:a16="http://schemas.microsoft.com/office/drawing/2014/main" id="{024F4D34-1EE9-234C-A457-66E2B5C8810B}"/>
                  </a:ext>
                </a:extLst>
              </p:cNvPr>
              <p:cNvSpPr txBox="1"/>
              <p:nvPr/>
            </p:nvSpPr>
            <p:spPr>
              <a:xfrm>
                <a:off x="-979091" y="-884342"/>
                <a:ext cx="2559748" cy="5882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_tradnl" sz="1000" dirty="0"/>
                  <a:t>45</a:t>
                </a:r>
                <a:endParaRPr lang="es-CO" sz="1000" kern="1200" dirty="0"/>
              </a:p>
            </p:txBody>
          </p:sp>
        </p:grpSp>
      </p:grpSp>
      <p:sp>
        <p:nvSpPr>
          <p:cNvPr id="151" name="Rectángulo 150">
            <a:extLst>
              <a:ext uri="{FF2B5EF4-FFF2-40B4-BE49-F238E27FC236}">
                <a16:creationId xmlns:a16="http://schemas.microsoft.com/office/drawing/2014/main" id="{6FE2E0A0-5754-D14C-A1F1-CB0F7463FE3B}"/>
              </a:ext>
            </a:extLst>
          </p:cNvPr>
          <p:cNvSpPr/>
          <p:nvPr/>
        </p:nvSpPr>
        <p:spPr>
          <a:xfrm>
            <a:off x="5112739" y="5354842"/>
            <a:ext cx="2366557" cy="249684"/>
          </a:xfrm>
          <a:prstGeom prst="rect">
            <a:avLst/>
          </a:prstGeom>
        </p:spPr>
        <p:txBody>
          <a:bodyPr wrap="square">
            <a:spAutoFit/>
          </a:bodyPr>
          <a:lstStyle/>
          <a:p>
            <a:pPr algn="just">
              <a:lnSpc>
                <a:spcPct val="107000"/>
              </a:lnSpc>
              <a:spcAft>
                <a:spcPts val="800"/>
              </a:spcAft>
            </a:pPr>
            <a:r>
              <a:rPr lang="es-ES" sz="1000" dirty="0">
                <a:solidFill>
                  <a:srgbClr val="0070C0"/>
                </a:solidFill>
                <a:latin typeface="Calibri" panose="020F0502020204030204" pitchFamily="34" charset="0"/>
                <a:ea typeface="Calibri" panose="020F0502020204030204" pitchFamily="34" charset="0"/>
                <a:cs typeface="Times New Roman" panose="02020603050405020304" pitchFamily="18" charset="0"/>
              </a:rPr>
              <a:t>PAGO DEPOSITARIOS</a:t>
            </a:r>
          </a:p>
        </p:txBody>
      </p:sp>
      <p:grpSp>
        <p:nvGrpSpPr>
          <p:cNvPr id="152" name="Grupo 151">
            <a:extLst>
              <a:ext uri="{FF2B5EF4-FFF2-40B4-BE49-F238E27FC236}">
                <a16:creationId xmlns:a16="http://schemas.microsoft.com/office/drawing/2014/main" id="{20B0ED66-3E60-CA4B-A9DB-7987BA38E463}"/>
              </a:ext>
            </a:extLst>
          </p:cNvPr>
          <p:cNvGrpSpPr/>
          <p:nvPr/>
        </p:nvGrpSpPr>
        <p:grpSpPr>
          <a:xfrm>
            <a:off x="2521697" y="5821196"/>
            <a:ext cx="2596012" cy="668950"/>
            <a:chOff x="3827189" y="1846382"/>
            <a:chExt cx="2802941" cy="1282995"/>
          </a:xfrm>
        </p:grpSpPr>
        <p:grpSp>
          <p:nvGrpSpPr>
            <p:cNvPr id="153" name="Grupo 152">
              <a:extLst>
                <a:ext uri="{FF2B5EF4-FFF2-40B4-BE49-F238E27FC236}">
                  <a16:creationId xmlns:a16="http://schemas.microsoft.com/office/drawing/2014/main" id="{12ECF234-FDAA-E340-ADE9-5BB402720064}"/>
                </a:ext>
              </a:extLst>
            </p:cNvPr>
            <p:cNvGrpSpPr/>
            <p:nvPr/>
          </p:nvGrpSpPr>
          <p:grpSpPr>
            <a:xfrm>
              <a:off x="3832555" y="1846382"/>
              <a:ext cx="2797575" cy="666210"/>
              <a:chOff x="2608" y="69822"/>
              <a:chExt cx="3311199" cy="666210"/>
            </a:xfrm>
          </p:grpSpPr>
          <p:sp>
            <p:nvSpPr>
              <p:cNvPr id="157" name="Rectángulo 156">
                <a:extLst>
                  <a:ext uri="{FF2B5EF4-FFF2-40B4-BE49-F238E27FC236}">
                    <a16:creationId xmlns:a16="http://schemas.microsoft.com/office/drawing/2014/main" id="{12772842-2133-364D-B3A8-8AD5089D3C12}"/>
                  </a:ext>
                </a:extLst>
              </p:cNvPr>
              <p:cNvSpPr/>
              <p:nvPr/>
            </p:nvSpPr>
            <p:spPr>
              <a:xfrm>
                <a:off x="2608" y="69822"/>
                <a:ext cx="3311199"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58" name="CuadroTexto 157">
                <a:extLst>
                  <a:ext uri="{FF2B5EF4-FFF2-40B4-BE49-F238E27FC236}">
                    <a16:creationId xmlns:a16="http://schemas.microsoft.com/office/drawing/2014/main" id="{D59AAB81-9C65-0A45-AE8F-469975A8EEC7}"/>
                  </a:ext>
                </a:extLst>
              </p:cNvPr>
              <p:cNvSpPr txBox="1"/>
              <p:nvPr/>
            </p:nvSpPr>
            <p:spPr>
              <a:xfrm>
                <a:off x="153817" y="85957"/>
                <a:ext cx="315999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000" dirty="0"/>
                  <a:t>Solicitud de asignación de depositarios</a:t>
                </a:r>
              </a:p>
            </p:txBody>
          </p:sp>
        </p:grpSp>
        <p:grpSp>
          <p:nvGrpSpPr>
            <p:cNvPr id="154" name="Grupo 153">
              <a:extLst>
                <a:ext uri="{FF2B5EF4-FFF2-40B4-BE49-F238E27FC236}">
                  <a16:creationId xmlns:a16="http://schemas.microsoft.com/office/drawing/2014/main" id="{7D58A45F-FF77-E440-80E6-32F9C70B061F}"/>
                </a:ext>
              </a:extLst>
            </p:cNvPr>
            <p:cNvGrpSpPr/>
            <p:nvPr/>
          </p:nvGrpSpPr>
          <p:grpSpPr>
            <a:xfrm>
              <a:off x="3827189" y="2541093"/>
              <a:ext cx="2797575" cy="588284"/>
              <a:chOff x="-989798" y="-924160"/>
              <a:chExt cx="3332063" cy="588284"/>
            </a:xfrm>
          </p:grpSpPr>
          <p:sp>
            <p:nvSpPr>
              <p:cNvPr id="155" name="Rectángulo 154">
                <a:extLst>
                  <a:ext uri="{FF2B5EF4-FFF2-40B4-BE49-F238E27FC236}">
                    <a16:creationId xmlns:a16="http://schemas.microsoft.com/office/drawing/2014/main" id="{B06AE303-D002-5D4E-9BA5-C0E00EF40A86}"/>
                  </a:ext>
                </a:extLst>
              </p:cNvPr>
              <p:cNvSpPr/>
              <p:nvPr/>
            </p:nvSpPr>
            <p:spPr>
              <a:xfrm>
                <a:off x="-989798" y="-924160"/>
                <a:ext cx="3332063" cy="588284"/>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56" name="CuadroTexto 155">
                <a:extLst>
                  <a:ext uri="{FF2B5EF4-FFF2-40B4-BE49-F238E27FC236}">
                    <a16:creationId xmlns:a16="http://schemas.microsoft.com/office/drawing/2014/main" id="{E9FFBBCE-F332-694E-877C-7902C3A078CB}"/>
                  </a:ext>
                </a:extLst>
              </p:cNvPr>
              <p:cNvSpPr txBox="1"/>
              <p:nvPr/>
            </p:nvSpPr>
            <p:spPr>
              <a:xfrm>
                <a:off x="-974769" y="-924160"/>
                <a:ext cx="2559748" cy="5882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_tradnl" sz="1000" kern="1200" dirty="0"/>
                  <a:t>900</a:t>
                </a:r>
                <a:endParaRPr lang="es-CO" sz="1000" kern="1200" dirty="0"/>
              </a:p>
            </p:txBody>
          </p:sp>
        </p:grpSp>
      </p:grpSp>
      <p:sp>
        <p:nvSpPr>
          <p:cNvPr id="159" name="Rectángulo 158">
            <a:extLst>
              <a:ext uri="{FF2B5EF4-FFF2-40B4-BE49-F238E27FC236}">
                <a16:creationId xmlns:a16="http://schemas.microsoft.com/office/drawing/2014/main" id="{E43CF2A7-92B1-E340-99E4-F781A9295868}"/>
              </a:ext>
            </a:extLst>
          </p:cNvPr>
          <p:cNvSpPr/>
          <p:nvPr/>
        </p:nvSpPr>
        <p:spPr>
          <a:xfrm>
            <a:off x="2451986" y="5285909"/>
            <a:ext cx="2376495" cy="414344"/>
          </a:xfrm>
          <a:prstGeom prst="rect">
            <a:avLst/>
          </a:prstGeom>
        </p:spPr>
        <p:txBody>
          <a:bodyPr wrap="square">
            <a:spAutoFit/>
          </a:bodyPr>
          <a:lstStyle/>
          <a:p>
            <a:pPr algn="just">
              <a:lnSpc>
                <a:spcPct val="107000"/>
              </a:lnSpc>
              <a:spcAft>
                <a:spcPts val="800"/>
              </a:spcAft>
            </a:pPr>
            <a:r>
              <a:rPr lang="es-ES" sz="1000" dirty="0">
                <a:solidFill>
                  <a:srgbClr val="0070C0"/>
                </a:solidFill>
                <a:latin typeface="Calibri" panose="020F0502020204030204" pitchFamily="34" charset="0"/>
                <a:ea typeface="Calibri" panose="020F0502020204030204" pitchFamily="34" charset="0"/>
                <a:cs typeface="Times New Roman" panose="02020603050405020304" pitchFamily="18" charset="0"/>
              </a:rPr>
              <a:t>ASIGNACION DE DEPOSITARIOS Y DESTINATARIOS</a:t>
            </a:r>
          </a:p>
        </p:txBody>
      </p:sp>
      <p:grpSp>
        <p:nvGrpSpPr>
          <p:cNvPr id="160" name="Grupo 159">
            <a:extLst>
              <a:ext uri="{FF2B5EF4-FFF2-40B4-BE49-F238E27FC236}">
                <a16:creationId xmlns:a16="http://schemas.microsoft.com/office/drawing/2014/main" id="{3572DA89-172F-A341-BF18-301D4E0160BB}"/>
              </a:ext>
            </a:extLst>
          </p:cNvPr>
          <p:cNvGrpSpPr/>
          <p:nvPr/>
        </p:nvGrpSpPr>
        <p:grpSpPr>
          <a:xfrm>
            <a:off x="7756382" y="2387825"/>
            <a:ext cx="3911190" cy="709431"/>
            <a:chOff x="3827189" y="1846382"/>
            <a:chExt cx="4222952" cy="1360634"/>
          </a:xfrm>
        </p:grpSpPr>
        <p:grpSp>
          <p:nvGrpSpPr>
            <p:cNvPr id="161" name="Grupo 160">
              <a:extLst>
                <a:ext uri="{FF2B5EF4-FFF2-40B4-BE49-F238E27FC236}">
                  <a16:creationId xmlns:a16="http://schemas.microsoft.com/office/drawing/2014/main" id="{A7124EEF-9660-0B4F-94E0-0B635898C315}"/>
                </a:ext>
              </a:extLst>
            </p:cNvPr>
            <p:cNvGrpSpPr/>
            <p:nvPr/>
          </p:nvGrpSpPr>
          <p:grpSpPr>
            <a:xfrm>
              <a:off x="3832556" y="1846382"/>
              <a:ext cx="4209356" cy="666210"/>
              <a:chOff x="2609" y="69822"/>
              <a:chExt cx="4982178" cy="666210"/>
            </a:xfrm>
          </p:grpSpPr>
          <p:sp>
            <p:nvSpPr>
              <p:cNvPr id="165" name="Rectángulo 164">
                <a:extLst>
                  <a:ext uri="{FF2B5EF4-FFF2-40B4-BE49-F238E27FC236}">
                    <a16:creationId xmlns:a16="http://schemas.microsoft.com/office/drawing/2014/main" id="{B0BAE3FE-F0F9-4A4E-90A8-45A2949271E1}"/>
                  </a:ext>
                </a:extLst>
              </p:cNvPr>
              <p:cNvSpPr/>
              <p:nvPr/>
            </p:nvSpPr>
            <p:spPr>
              <a:xfrm>
                <a:off x="2609" y="69822"/>
                <a:ext cx="4982178"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66" name="CuadroTexto 165">
                <a:extLst>
                  <a:ext uri="{FF2B5EF4-FFF2-40B4-BE49-F238E27FC236}">
                    <a16:creationId xmlns:a16="http://schemas.microsoft.com/office/drawing/2014/main" id="{9FADB3EF-D1D3-5544-A87D-22556D4770B0}"/>
                  </a:ext>
                </a:extLst>
              </p:cNvPr>
              <p:cNvSpPr txBox="1"/>
              <p:nvPr/>
            </p:nvSpPr>
            <p:spPr>
              <a:xfrm>
                <a:off x="287189" y="85957"/>
                <a:ext cx="4472202"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000" dirty="0"/>
                  <a:t>Destinar provisionalmente activos</a:t>
                </a:r>
              </a:p>
            </p:txBody>
          </p:sp>
        </p:grpSp>
        <p:grpSp>
          <p:nvGrpSpPr>
            <p:cNvPr id="162" name="Grupo 161">
              <a:extLst>
                <a:ext uri="{FF2B5EF4-FFF2-40B4-BE49-F238E27FC236}">
                  <a16:creationId xmlns:a16="http://schemas.microsoft.com/office/drawing/2014/main" id="{6FEED89E-FD42-3948-BB56-14D2111273E4}"/>
                </a:ext>
              </a:extLst>
            </p:cNvPr>
            <p:cNvGrpSpPr/>
            <p:nvPr/>
          </p:nvGrpSpPr>
          <p:grpSpPr>
            <a:xfrm>
              <a:off x="3827189" y="2541093"/>
              <a:ext cx="4222952" cy="665923"/>
              <a:chOff x="-989798" y="-924160"/>
              <a:chExt cx="5029764" cy="665923"/>
            </a:xfrm>
          </p:grpSpPr>
          <p:sp>
            <p:nvSpPr>
              <p:cNvPr id="163" name="Rectángulo 162">
                <a:extLst>
                  <a:ext uri="{FF2B5EF4-FFF2-40B4-BE49-F238E27FC236}">
                    <a16:creationId xmlns:a16="http://schemas.microsoft.com/office/drawing/2014/main" id="{06C8E511-1E2C-4E45-8F25-71F81E3E8E36}"/>
                  </a:ext>
                </a:extLst>
              </p:cNvPr>
              <p:cNvSpPr/>
              <p:nvPr/>
            </p:nvSpPr>
            <p:spPr>
              <a:xfrm>
                <a:off x="-989798" y="-924160"/>
                <a:ext cx="5029764" cy="588284"/>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64" name="CuadroTexto 163">
                <a:extLst>
                  <a:ext uri="{FF2B5EF4-FFF2-40B4-BE49-F238E27FC236}">
                    <a16:creationId xmlns:a16="http://schemas.microsoft.com/office/drawing/2014/main" id="{0438846C-73F3-D249-8002-DA30687258FA}"/>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000" kern="1200" dirty="0"/>
                  <a:t>15</a:t>
                </a:r>
              </a:p>
            </p:txBody>
          </p:sp>
        </p:grpSp>
      </p:grpSp>
      <p:sp>
        <p:nvSpPr>
          <p:cNvPr id="167" name="Rectángulo 166">
            <a:extLst>
              <a:ext uri="{FF2B5EF4-FFF2-40B4-BE49-F238E27FC236}">
                <a16:creationId xmlns:a16="http://schemas.microsoft.com/office/drawing/2014/main" id="{0B753CF7-23F9-B24A-8E44-3BEB066714E1}"/>
              </a:ext>
            </a:extLst>
          </p:cNvPr>
          <p:cNvSpPr/>
          <p:nvPr/>
        </p:nvSpPr>
        <p:spPr>
          <a:xfrm>
            <a:off x="7688547" y="2155681"/>
            <a:ext cx="2424059" cy="249684"/>
          </a:xfrm>
          <a:prstGeom prst="rect">
            <a:avLst/>
          </a:prstGeom>
        </p:spPr>
        <p:txBody>
          <a:bodyPr wrap="square">
            <a:spAutoFit/>
          </a:bodyPr>
          <a:lstStyle/>
          <a:p>
            <a:pPr algn="just">
              <a:lnSpc>
                <a:spcPct val="107000"/>
              </a:lnSpc>
              <a:spcAft>
                <a:spcPts val="800"/>
              </a:spcAft>
            </a:pPr>
            <a:r>
              <a:rPr lang="es-ES" sz="1000" dirty="0">
                <a:solidFill>
                  <a:srgbClr val="0070C0"/>
                </a:solidFill>
                <a:latin typeface="Calibri" panose="020F0502020204030204" pitchFamily="34" charset="0"/>
                <a:ea typeface="Calibri" panose="020F0502020204030204" pitchFamily="34" charset="0"/>
                <a:cs typeface="Times New Roman" panose="02020603050405020304" pitchFamily="18" charset="0"/>
              </a:rPr>
              <a:t>DESTINACIÓN PROVISIONAL DE BIENES</a:t>
            </a:r>
          </a:p>
        </p:txBody>
      </p:sp>
      <p:grpSp>
        <p:nvGrpSpPr>
          <p:cNvPr id="168" name="Grupo 167">
            <a:extLst>
              <a:ext uri="{FF2B5EF4-FFF2-40B4-BE49-F238E27FC236}">
                <a16:creationId xmlns:a16="http://schemas.microsoft.com/office/drawing/2014/main" id="{BC4A5917-E746-2A4A-8774-3FD6092E4788}"/>
              </a:ext>
            </a:extLst>
          </p:cNvPr>
          <p:cNvGrpSpPr/>
          <p:nvPr/>
        </p:nvGrpSpPr>
        <p:grpSpPr>
          <a:xfrm>
            <a:off x="7581870" y="5818278"/>
            <a:ext cx="4085705" cy="678188"/>
            <a:chOff x="3856662" y="1837976"/>
            <a:chExt cx="3621190" cy="1318669"/>
          </a:xfrm>
        </p:grpSpPr>
        <p:grpSp>
          <p:nvGrpSpPr>
            <p:cNvPr id="169" name="Grupo 168">
              <a:extLst>
                <a:ext uri="{FF2B5EF4-FFF2-40B4-BE49-F238E27FC236}">
                  <a16:creationId xmlns:a16="http://schemas.microsoft.com/office/drawing/2014/main" id="{E227B658-4BE3-C940-8D49-B5F27D6AFDF7}"/>
                </a:ext>
              </a:extLst>
            </p:cNvPr>
            <p:cNvGrpSpPr/>
            <p:nvPr/>
          </p:nvGrpSpPr>
          <p:grpSpPr>
            <a:xfrm>
              <a:off x="3856662" y="1839224"/>
              <a:ext cx="1781525" cy="1317421"/>
              <a:chOff x="3827189" y="1846382"/>
              <a:chExt cx="2170277" cy="1299481"/>
            </a:xfrm>
          </p:grpSpPr>
          <p:grpSp>
            <p:nvGrpSpPr>
              <p:cNvPr id="177" name="Grupo 176">
                <a:extLst>
                  <a:ext uri="{FF2B5EF4-FFF2-40B4-BE49-F238E27FC236}">
                    <a16:creationId xmlns:a16="http://schemas.microsoft.com/office/drawing/2014/main" id="{6C4AB44E-A26B-2042-97C5-F5AE9D69EBFD}"/>
                  </a:ext>
                </a:extLst>
              </p:cNvPr>
              <p:cNvGrpSpPr/>
              <p:nvPr/>
            </p:nvGrpSpPr>
            <p:grpSpPr>
              <a:xfrm>
                <a:off x="3832555" y="1846382"/>
                <a:ext cx="2111997" cy="666210"/>
                <a:chOff x="2608" y="69822"/>
                <a:chExt cx="2499753" cy="666210"/>
              </a:xfrm>
            </p:grpSpPr>
            <p:sp>
              <p:nvSpPr>
                <p:cNvPr id="181" name="Rectángulo 180">
                  <a:extLst>
                    <a:ext uri="{FF2B5EF4-FFF2-40B4-BE49-F238E27FC236}">
                      <a16:creationId xmlns:a16="http://schemas.microsoft.com/office/drawing/2014/main" id="{DCC832BA-7CFF-904D-B5A1-36FAAFADF8DC}"/>
                    </a:ext>
                  </a:extLst>
                </p:cNvPr>
                <p:cNvSpPr/>
                <p:nvPr/>
              </p:nvSpPr>
              <p:spPr>
                <a:xfrm>
                  <a:off x="2608" y="69822"/>
                  <a:ext cx="2418463"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2" name="CuadroTexto 181">
                  <a:extLst>
                    <a:ext uri="{FF2B5EF4-FFF2-40B4-BE49-F238E27FC236}">
                      <a16:creationId xmlns:a16="http://schemas.microsoft.com/office/drawing/2014/main" id="{7D308B92-720C-6946-8484-0CEFA6D389AE}"/>
                    </a:ext>
                  </a:extLst>
                </p:cNvPr>
                <p:cNvSpPr txBox="1"/>
                <p:nvPr/>
              </p:nvSpPr>
              <p:spPr>
                <a:xfrm>
                  <a:off x="83898" y="85957"/>
                  <a:ext cx="2418463"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000" dirty="0"/>
                    <a:t>Solicitud de informes de gestión revisión de los mismos</a:t>
                  </a:r>
                  <a:endParaRPr lang="es-CO" sz="1000" dirty="0"/>
                </a:p>
              </p:txBody>
            </p:sp>
          </p:grpSp>
          <p:grpSp>
            <p:nvGrpSpPr>
              <p:cNvPr id="178" name="Grupo 177">
                <a:extLst>
                  <a:ext uri="{FF2B5EF4-FFF2-40B4-BE49-F238E27FC236}">
                    <a16:creationId xmlns:a16="http://schemas.microsoft.com/office/drawing/2014/main" id="{BA3F03B8-B9A5-F64B-BFD2-8DBA6AD1D860}"/>
                  </a:ext>
                </a:extLst>
              </p:cNvPr>
              <p:cNvGrpSpPr/>
              <p:nvPr/>
            </p:nvGrpSpPr>
            <p:grpSpPr>
              <a:xfrm>
                <a:off x="3827189" y="2541093"/>
                <a:ext cx="2170277" cy="604770"/>
                <a:chOff x="-989798" y="-924160"/>
                <a:chExt cx="2584917" cy="604770"/>
              </a:xfrm>
            </p:grpSpPr>
            <p:sp>
              <p:nvSpPr>
                <p:cNvPr id="179" name="Rectángulo 178">
                  <a:extLst>
                    <a:ext uri="{FF2B5EF4-FFF2-40B4-BE49-F238E27FC236}">
                      <a16:creationId xmlns:a16="http://schemas.microsoft.com/office/drawing/2014/main" id="{E903B12F-BD19-184D-8825-7B597141F9C9}"/>
                    </a:ext>
                  </a:extLst>
                </p:cNvPr>
                <p:cNvSpPr/>
                <p:nvPr/>
              </p:nvSpPr>
              <p:spPr>
                <a:xfrm>
                  <a:off x="-989798" y="-924160"/>
                  <a:ext cx="2433700" cy="588284"/>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80" name="CuadroTexto 179">
                  <a:extLst>
                    <a:ext uri="{FF2B5EF4-FFF2-40B4-BE49-F238E27FC236}">
                      <a16:creationId xmlns:a16="http://schemas.microsoft.com/office/drawing/2014/main" id="{9584A6A9-B23B-364B-99AC-AB1E00C1AAA5}"/>
                    </a:ext>
                  </a:extLst>
                </p:cNvPr>
                <p:cNvSpPr txBox="1"/>
                <p:nvPr/>
              </p:nvSpPr>
              <p:spPr>
                <a:xfrm>
                  <a:off x="-964629" y="-907674"/>
                  <a:ext cx="2559748" cy="5882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_tradnl" sz="1000" dirty="0"/>
                    <a:t>2</a:t>
                  </a:r>
                  <a:r>
                    <a:rPr lang="es-CO" sz="1000" dirty="0"/>
                    <a:t>0</a:t>
                  </a:r>
                  <a:endParaRPr lang="es-CO" sz="1000" kern="1200" dirty="0"/>
                </a:p>
              </p:txBody>
            </p:sp>
          </p:grpSp>
        </p:grpSp>
        <p:grpSp>
          <p:nvGrpSpPr>
            <p:cNvPr id="170" name="Grupo 169">
              <a:extLst>
                <a:ext uri="{FF2B5EF4-FFF2-40B4-BE49-F238E27FC236}">
                  <a16:creationId xmlns:a16="http://schemas.microsoft.com/office/drawing/2014/main" id="{BE6A7D83-1224-A64B-A7BB-FC354DFF9317}"/>
                </a:ext>
              </a:extLst>
            </p:cNvPr>
            <p:cNvGrpSpPr/>
            <p:nvPr/>
          </p:nvGrpSpPr>
          <p:grpSpPr>
            <a:xfrm>
              <a:off x="5594752" y="1837976"/>
              <a:ext cx="1883100" cy="1290775"/>
              <a:chOff x="3753323" y="1852197"/>
              <a:chExt cx="2294015" cy="1273198"/>
            </a:xfrm>
          </p:grpSpPr>
          <p:grpSp>
            <p:nvGrpSpPr>
              <p:cNvPr id="171" name="Grupo 170">
                <a:extLst>
                  <a:ext uri="{FF2B5EF4-FFF2-40B4-BE49-F238E27FC236}">
                    <a16:creationId xmlns:a16="http://schemas.microsoft.com/office/drawing/2014/main" id="{9ED42B0C-9655-D845-9BDD-3500628EB94C}"/>
                  </a:ext>
                </a:extLst>
              </p:cNvPr>
              <p:cNvGrpSpPr/>
              <p:nvPr/>
            </p:nvGrpSpPr>
            <p:grpSpPr>
              <a:xfrm>
                <a:off x="3753323" y="1852197"/>
                <a:ext cx="2285784" cy="660395"/>
                <a:chOff x="-91172" y="75637"/>
                <a:chExt cx="2705446" cy="660395"/>
              </a:xfrm>
            </p:grpSpPr>
            <p:sp>
              <p:nvSpPr>
                <p:cNvPr id="175" name="Rectángulo 174">
                  <a:extLst>
                    <a:ext uri="{FF2B5EF4-FFF2-40B4-BE49-F238E27FC236}">
                      <a16:creationId xmlns:a16="http://schemas.microsoft.com/office/drawing/2014/main" id="{2C005D34-8001-E449-B3C7-19618EB30A84}"/>
                    </a:ext>
                  </a:extLst>
                </p:cNvPr>
                <p:cNvSpPr/>
                <p:nvPr/>
              </p:nvSpPr>
              <p:spPr>
                <a:xfrm>
                  <a:off x="-91172" y="75637"/>
                  <a:ext cx="2705445"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76" name="CuadroTexto 175">
                  <a:extLst>
                    <a:ext uri="{FF2B5EF4-FFF2-40B4-BE49-F238E27FC236}">
                      <a16:creationId xmlns:a16="http://schemas.microsoft.com/office/drawing/2014/main" id="{138E3E6A-817A-2548-9BE0-313B3B1C4CE5}"/>
                    </a:ext>
                  </a:extLst>
                </p:cNvPr>
                <p:cNvSpPr txBox="1"/>
                <p:nvPr/>
              </p:nvSpPr>
              <p:spPr>
                <a:xfrm>
                  <a:off x="-46721" y="85957"/>
                  <a:ext cx="2660995"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000" dirty="0"/>
                    <a:t>Saneamiento de la información de activos en destinación</a:t>
                  </a:r>
                  <a:endParaRPr lang="es-CO" sz="1000" kern="1200" dirty="0"/>
                </a:p>
              </p:txBody>
            </p:sp>
          </p:grpSp>
          <p:grpSp>
            <p:nvGrpSpPr>
              <p:cNvPr id="172" name="Grupo 171">
                <a:extLst>
                  <a:ext uri="{FF2B5EF4-FFF2-40B4-BE49-F238E27FC236}">
                    <a16:creationId xmlns:a16="http://schemas.microsoft.com/office/drawing/2014/main" id="{6BB281E3-B7FF-C446-B98E-A39870F74E9C}"/>
                  </a:ext>
                </a:extLst>
              </p:cNvPr>
              <p:cNvGrpSpPr/>
              <p:nvPr/>
            </p:nvGrpSpPr>
            <p:grpSpPr>
              <a:xfrm>
                <a:off x="3761555" y="2537111"/>
                <a:ext cx="2285783" cy="588284"/>
                <a:chOff x="-1067972" y="-928142"/>
                <a:chExt cx="2722492" cy="588284"/>
              </a:xfrm>
            </p:grpSpPr>
            <p:sp>
              <p:nvSpPr>
                <p:cNvPr id="173" name="Rectángulo 172">
                  <a:extLst>
                    <a:ext uri="{FF2B5EF4-FFF2-40B4-BE49-F238E27FC236}">
                      <a16:creationId xmlns:a16="http://schemas.microsoft.com/office/drawing/2014/main" id="{12BED468-01D6-FC41-8C09-7625F5812A5E}"/>
                    </a:ext>
                  </a:extLst>
                </p:cNvPr>
                <p:cNvSpPr/>
                <p:nvPr/>
              </p:nvSpPr>
              <p:spPr>
                <a:xfrm>
                  <a:off x="-1067972" y="-928142"/>
                  <a:ext cx="2722492" cy="588282"/>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74" name="CuadroTexto 173">
                  <a:extLst>
                    <a:ext uri="{FF2B5EF4-FFF2-40B4-BE49-F238E27FC236}">
                      <a16:creationId xmlns:a16="http://schemas.microsoft.com/office/drawing/2014/main" id="{AF3E3085-5B12-0D42-BF5D-01E0406F0AC6}"/>
                    </a:ext>
                  </a:extLst>
                </p:cNvPr>
                <p:cNvSpPr txBox="1"/>
                <p:nvPr/>
              </p:nvSpPr>
              <p:spPr>
                <a:xfrm>
                  <a:off x="-1033048" y="-928142"/>
                  <a:ext cx="1272488" cy="5882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_tradnl" sz="1000" dirty="0"/>
                    <a:t>5</a:t>
                  </a:r>
                  <a:r>
                    <a:rPr lang="es-CO" sz="1000" dirty="0"/>
                    <a:t>0</a:t>
                  </a:r>
                  <a:endParaRPr lang="es-CO" sz="1000" kern="1200" dirty="0"/>
                </a:p>
              </p:txBody>
            </p:sp>
          </p:grpSp>
        </p:grpSp>
      </p:grpSp>
      <p:sp>
        <p:nvSpPr>
          <p:cNvPr id="183" name="Rectángulo 182">
            <a:extLst>
              <a:ext uri="{FF2B5EF4-FFF2-40B4-BE49-F238E27FC236}">
                <a16:creationId xmlns:a16="http://schemas.microsoft.com/office/drawing/2014/main" id="{833A0B29-BF77-C747-878C-627420305A1E}"/>
              </a:ext>
            </a:extLst>
          </p:cNvPr>
          <p:cNvSpPr/>
          <p:nvPr/>
        </p:nvSpPr>
        <p:spPr>
          <a:xfrm>
            <a:off x="7507687" y="5354842"/>
            <a:ext cx="4085707" cy="249684"/>
          </a:xfrm>
          <a:prstGeom prst="rect">
            <a:avLst/>
          </a:prstGeom>
        </p:spPr>
        <p:txBody>
          <a:bodyPr wrap="square">
            <a:spAutoFit/>
          </a:bodyPr>
          <a:lstStyle/>
          <a:p>
            <a:pPr algn="just">
              <a:lnSpc>
                <a:spcPct val="107000"/>
              </a:lnSpc>
              <a:spcAft>
                <a:spcPts val="800"/>
              </a:spcAft>
            </a:pPr>
            <a:r>
              <a:rPr lang="es-ES" sz="1000" dirty="0">
                <a:solidFill>
                  <a:srgbClr val="0070C0"/>
                </a:solidFill>
                <a:latin typeface="Calibri" panose="020F0502020204030204" pitchFamily="34" charset="0"/>
                <a:ea typeface="Calibri" panose="020F0502020204030204" pitchFamily="34" charset="0"/>
                <a:cs typeface="Times New Roman" panose="02020603050405020304" pitchFamily="18" charset="0"/>
              </a:rPr>
              <a:t>CONTROL DE DESTINACIÓN Y DEPOSITO PROVISIONAL</a:t>
            </a:r>
          </a:p>
        </p:txBody>
      </p:sp>
      <p:grpSp>
        <p:nvGrpSpPr>
          <p:cNvPr id="184" name="Grupo 183">
            <a:extLst>
              <a:ext uri="{FF2B5EF4-FFF2-40B4-BE49-F238E27FC236}">
                <a16:creationId xmlns:a16="http://schemas.microsoft.com/office/drawing/2014/main" id="{175C422B-738D-7B44-917F-BE006B287E7F}"/>
              </a:ext>
            </a:extLst>
          </p:cNvPr>
          <p:cNvGrpSpPr/>
          <p:nvPr/>
        </p:nvGrpSpPr>
        <p:grpSpPr>
          <a:xfrm>
            <a:off x="9128923" y="3378699"/>
            <a:ext cx="2538649" cy="709431"/>
            <a:chOff x="3827189" y="1846382"/>
            <a:chExt cx="2741006" cy="1360634"/>
          </a:xfrm>
        </p:grpSpPr>
        <p:grpSp>
          <p:nvGrpSpPr>
            <p:cNvPr id="185" name="Grupo 184">
              <a:extLst>
                <a:ext uri="{FF2B5EF4-FFF2-40B4-BE49-F238E27FC236}">
                  <a16:creationId xmlns:a16="http://schemas.microsoft.com/office/drawing/2014/main" id="{A81CC7CB-6D6E-304F-9898-35C370B25475}"/>
                </a:ext>
              </a:extLst>
            </p:cNvPr>
            <p:cNvGrpSpPr/>
            <p:nvPr/>
          </p:nvGrpSpPr>
          <p:grpSpPr>
            <a:xfrm>
              <a:off x="3832555" y="1846382"/>
              <a:ext cx="2735640" cy="666210"/>
              <a:chOff x="2608" y="69822"/>
              <a:chExt cx="3237893" cy="666210"/>
            </a:xfrm>
          </p:grpSpPr>
          <p:sp>
            <p:nvSpPr>
              <p:cNvPr id="189" name="Rectángulo 188">
                <a:extLst>
                  <a:ext uri="{FF2B5EF4-FFF2-40B4-BE49-F238E27FC236}">
                    <a16:creationId xmlns:a16="http://schemas.microsoft.com/office/drawing/2014/main" id="{FFE127C4-7909-F843-BC8D-CC442560A836}"/>
                  </a:ext>
                </a:extLst>
              </p:cNvPr>
              <p:cNvSpPr/>
              <p:nvPr/>
            </p:nvSpPr>
            <p:spPr>
              <a:xfrm>
                <a:off x="2608" y="69822"/>
                <a:ext cx="3228154"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90" name="CuadroTexto 189">
                <a:extLst>
                  <a:ext uri="{FF2B5EF4-FFF2-40B4-BE49-F238E27FC236}">
                    <a16:creationId xmlns:a16="http://schemas.microsoft.com/office/drawing/2014/main" id="{7EE1BFAE-29AB-824B-BAAF-776001A06CAC}"/>
                  </a:ext>
                </a:extLst>
              </p:cNvPr>
              <p:cNvSpPr txBox="1"/>
              <p:nvPr/>
            </p:nvSpPr>
            <p:spPr>
              <a:xfrm>
                <a:off x="153817" y="85957"/>
                <a:ext cx="3086684"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000" dirty="0"/>
                  <a:t>Revisión y gestión de actividades definidas</a:t>
                </a:r>
              </a:p>
            </p:txBody>
          </p:sp>
        </p:grpSp>
        <p:grpSp>
          <p:nvGrpSpPr>
            <p:cNvPr id="186" name="Grupo 185">
              <a:extLst>
                <a:ext uri="{FF2B5EF4-FFF2-40B4-BE49-F238E27FC236}">
                  <a16:creationId xmlns:a16="http://schemas.microsoft.com/office/drawing/2014/main" id="{106E5FFB-E1C2-F149-A8A6-6EC222B0370C}"/>
                </a:ext>
              </a:extLst>
            </p:cNvPr>
            <p:cNvGrpSpPr/>
            <p:nvPr/>
          </p:nvGrpSpPr>
          <p:grpSpPr>
            <a:xfrm>
              <a:off x="3827189" y="2541093"/>
              <a:ext cx="2741005" cy="665923"/>
              <a:chOff x="-989798" y="-924160"/>
              <a:chExt cx="3264686" cy="665923"/>
            </a:xfrm>
          </p:grpSpPr>
          <p:sp>
            <p:nvSpPr>
              <p:cNvPr id="187" name="Rectángulo 186">
                <a:extLst>
                  <a:ext uri="{FF2B5EF4-FFF2-40B4-BE49-F238E27FC236}">
                    <a16:creationId xmlns:a16="http://schemas.microsoft.com/office/drawing/2014/main" id="{83FDED39-CC59-1A45-B28B-FA56EBD19F43}"/>
                  </a:ext>
                </a:extLst>
              </p:cNvPr>
              <p:cNvSpPr/>
              <p:nvPr/>
            </p:nvSpPr>
            <p:spPr>
              <a:xfrm>
                <a:off x="-989798" y="-924160"/>
                <a:ext cx="3264686" cy="588284"/>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88" name="CuadroTexto 187">
                <a:extLst>
                  <a:ext uri="{FF2B5EF4-FFF2-40B4-BE49-F238E27FC236}">
                    <a16:creationId xmlns:a16="http://schemas.microsoft.com/office/drawing/2014/main" id="{41CB9797-1087-1B45-86CE-58AC7F037FEF}"/>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_tradnl" sz="1000" dirty="0"/>
                  <a:t>1</a:t>
                </a:r>
                <a:r>
                  <a:rPr lang="es-CO" sz="1000" dirty="0"/>
                  <a:t>0</a:t>
                </a:r>
                <a:endParaRPr lang="es-CO" sz="1000" kern="1200" dirty="0"/>
              </a:p>
            </p:txBody>
          </p:sp>
        </p:grpSp>
      </p:grpSp>
      <p:sp>
        <p:nvSpPr>
          <p:cNvPr id="191" name="Rectángulo 190">
            <a:extLst>
              <a:ext uri="{FF2B5EF4-FFF2-40B4-BE49-F238E27FC236}">
                <a16:creationId xmlns:a16="http://schemas.microsoft.com/office/drawing/2014/main" id="{4E09D90E-6074-014B-8BC0-B14E173CCD8C}"/>
              </a:ext>
            </a:extLst>
          </p:cNvPr>
          <p:cNvSpPr/>
          <p:nvPr/>
        </p:nvSpPr>
        <p:spPr>
          <a:xfrm>
            <a:off x="9138873" y="3151011"/>
            <a:ext cx="3040426" cy="249684"/>
          </a:xfrm>
          <a:prstGeom prst="rect">
            <a:avLst/>
          </a:prstGeom>
        </p:spPr>
        <p:txBody>
          <a:bodyPr wrap="square">
            <a:spAutoFit/>
          </a:bodyPr>
          <a:lstStyle/>
          <a:p>
            <a:pPr algn="just">
              <a:lnSpc>
                <a:spcPct val="107000"/>
              </a:lnSpc>
              <a:spcAft>
                <a:spcPts val="800"/>
              </a:spcAft>
            </a:pPr>
            <a:r>
              <a:rPr lang="es-ES" sz="1000" dirty="0">
                <a:solidFill>
                  <a:srgbClr val="0070C0"/>
                </a:solidFill>
                <a:latin typeface="Calibri" panose="020F0502020204030204" pitchFamily="34" charset="0"/>
                <a:ea typeface="Calibri" panose="020F0502020204030204" pitchFamily="34" charset="0"/>
                <a:cs typeface="Times New Roman" panose="02020603050405020304" pitchFamily="18" charset="0"/>
              </a:rPr>
              <a:t>IDENTIFICACIÓN DE HALLAZGOS Y DE ACCIONES</a:t>
            </a:r>
          </a:p>
        </p:txBody>
      </p:sp>
      <p:sp>
        <p:nvSpPr>
          <p:cNvPr id="192" name="Rectángulo 191">
            <a:extLst>
              <a:ext uri="{FF2B5EF4-FFF2-40B4-BE49-F238E27FC236}">
                <a16:creationId xmlns:a16="http://schemas.microsoft.com/office/drawing/2014/main" id="{0BB4606D-8B83-8046-8529-AA1991BEEC01}"/>
              </a:ext>
            </a:extLst>
          </p:cNvPr>
          <p:cNvSpPr/>
          <p:nvPr/>
        </p:nvSpPr>
        <p:spPr>
          <a:xfrm>
            <a:off x="5156678" y="4164808"/>
            <a:ext cx="6752594" cy="249684"/>
          </a:xfrm>
          <a:prstGeom prst="rect">
            <a:avLst/>
          </a:prstGeom>
        </p:spPr>
        <p:txBody>
          <a:bodyPr wrap="square">
            <a:spAutoFit/>
          </a:bodyPr>
          <a:lstStyle/>
          <a:p>
            <a:pPr algn="just">
              <a:lnSpc>
                <a:spcPct val="107000"/>
              </a:lnSpc>
              <a:spcAft>
                <a:spcPts val="800"/>
              </a:spcAft>
            </a:pPr>
            <a:r>
              <a:rPr lang="es-CO" sz="1000" dirty="0">
                <a:solidFill>
                  <a:srgbClr val="0070C0"/>
                </a:solidFill>
                <a:latin typeface="Calibri" panose="020F0502020204030204" pitchFamily="34" charset="0"/>
                <a:ea typeface="Calibri" panose="020F0502020204030204" pitchFamily="34" charset="0"/>
                <a:cs typeface="Times New Roman" panose="02020603050405020304" pitchFamily="18" charset="0"/>
              </a:rPr>
              <a:t>RENDICION DE CUENTAS</a:t>
            </a:r>
          </a:p>
        </p:txBody>
      </p:sp>
      <p:grpSp>
        <p:nvGrpSpPr>
          <p:cNvPr id="193" name="Grupo 192">
            <a:extLst>
              <a:ext uri="{FF2B5EF4-FFF2-40B4-BE49-F238E27FC236}">
                <a16:creationId xmlns:a16="http://schemas.microsoft.com/office/drawing/2014/main" id="{265133AE-C058-9C4E-A347-A8A6BB2A3EB3}"/>
              </a:ext>
            </a:extLst>
          </p:cNvPr>
          <p:cNvGrpSpPr/>
          <p:nvPr/>
        </p:nvGrpSpPr>
        <p:grpSpPr>
          <a:xfrm>
            <a:off x="5156678" y="4422352"/>
            <a:ext cx="2371525" cy="679331"/>
            <a:chOff x="3827189" y="1846382"/>
            <a:chExt cx="2565935" cy="1302905"/>
          </a:xfrm>
        </p:grpSpPr>
        <p:grpSp>
          <p:nvGrpSpPr>
            <p:cNvPr id="194" name="Grupo 193">
              <a:extLst>
                <a:ext uri="{FF2B5EF4-FFF2-40B4-BE49-F238E27FC236}">
                  <a16:creationId xmlns:a16="http://schemas.microsoft.com/office/drawing/2014/main" id="{88EDAD85-FDE9-6141-BEFC-798687B7FC51}"/>
                </a:ext>
              </a:extLst>
            </p:cNvPr>
            <p:cNvGrpSpPr/>
            <p:nvPr/>
          </p:nvGrpSpPr>
          <p:grpSpPr>
            <a:xfrm>
              <a:off x="3832554" y="1846382"/>
              <a:ext cx="2560570" cy="666210"/>
              <a:chOff x="2607" y="69822"/>
              <a:chExt cx="3030682" cy="666210"/>
            </a:xfrm>
          </p:grpSpPr>
          <p:sp>
            <p:nvSpPr>
              <p:cNvPr id="198" name="Rectángulo 197">
                <a:extLst>
                  <a:ext uri="{FF2B5EF4-FFF2-40B4-BE49-F238E27FC236}">
                    <a16:creationId xmlns:a16="http://schemas.microsoft.com/office/drawing/2014/main" id="{B11F5ABC-7AC9-6E40-8BC3-CCBB5D18E7FE}"/>
                  </a:ext>
                </a:extLst>
              </p:cNvPr>
              <p:cNvSpPr/>
              <p:nvPr/>
            </p:nvSpPr>
            <p:spPr>
              <a:xfrm>
                <a:off x="2607" y="69822"/>
                <a:ext cx="3030682"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99" name="CuadroTexto 198">
                <a:extLst>
                  <a:ext uri="{FF2B5EF4-FFF2-40B4-BE49-F238E27FC236}">
                    <a16:creationId xmlns:a16="http://schemas.microsoft.com/office/drawing/2014/main" id="{6A8519E1-6C6B-C94D-A63D-3B6C625D9ED4}"/>
                  </a:ext>
                </a:extLst>
              </p:cNvPr>
              <p:cNvSpPr txBox="1"/>
              <p:nvPr/>
            </p:nvSpPr>
            <p:spPr>
              <a:xfrm>
                <a:off x="98505" y="85957"/>
                <a:ext cx="2934784"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000" dirty="0"/>
                  <a:t>Solicitar rendiciones de cuentas</a:t>
                </a:r>
              </a:p>
            </p:txBody>
          </p:sp>
        </p:grpSp>
        <p:grpSp>
          <p:nvGrpSpPr>
            <p:cNvPr id="195" name="Grupo 194">
              <a:extLst>
                <a:ext uri="{FF2B5EF4-FFF2-40B4-BE49-F238E27FC236}">
                  <a16:creationId xmlns:a16="http://schemas.microsoft.com/office/drawing/2014/main" id="{87B80952-E5DC-E645-B9AB-796390710889}"/>
                </a:ext>
              </a:extLst>
            </p:cNvPr>
            <p:cNvGrpSpPr/>
            <p:nvPr/>
          </p:nvGrpSpPr>
          <p:grpSpPr>
            <a:xfrm>
              <a:off x="3827189" y="2541093"/>
              <a:ext cx="2560571" cy="608194"/>
              <a:chOff x="-989798" y="-924160"/>
              <a:chExt cx="3049779" cy="608194"/>
            </a:xfrm>
          </p:grpSpPr>
          <p:sp>
            <p:nvSpPr>
              <p:cNvPr id="196" name="Rectángulo 195">
                <a:extLst>
                  <a:ext uri="{FF2B5EF4-FFF2-40B4-BE49-F238E27FC236}">
                    <a16:creationId xmlns:a16="http://schemas.microsoft.com/office/drawing/2014/main" id="{210A0942-F07C-1549-81F6-56CEA34D5863}"/>
                  </a:ext>
                </a:extLst>
              </p:cNvPr>
              <p:cNvSpPr/>
              <p:nvPr/>
            </p:nvSpPr>
            <p:spPr>
              <a:xfrm>
                <a:off x="-989798" y="-924160"/>
                <a:ext cx="3049779" cy="588284"/>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97" name="CuadroTexto 196">
                <a:extLst>
                  <a:ext uri="{FF2B5EF4-FFF2-40B4-BE49-F238E27FC236}">
                    <a16:creationId xmlns:a16="http://schemas.microsoft.com/office/drawing/2014/main" id="{273965E6-3892-C649-B106-9E2592C26752}"/>
                  </a:ext>
                </a:extLst>
              </p:cNvPr>
              <p:cNvSpPr txBox="1"/>
              <p:nvPr/>
            </p:nvSpPr>
            <p:spPr>
              <a:xfrm>
                <a:off x="-957935" y="-904250"/>
                <a:ext cx="2559748" cy="5882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_tradnl" sz="1000" dirty="0"/>
                  <a:t>20</a:t>
                </a:r>
                <a:endParaRPr lang="es-CO" sz="1000" kern="1200" dirty="0"/>
              </a:p>
            </p:txBody>
          </p:sp>
        </p:grpSp>
      </p:grpSp>
      <p:grpSp>
        <p:nvGrpSpPr>
          <p:cNvPr id="200" name="Grupo 199">
            <a:extLst>
              <a:ext uri="{FF2B5EF4-FFF2-40B4-BE49-F238E27FC236}">
                <a16:creationId xmlns:a16="http://schemas.microsoft.com/office/drawing/2014/main" id="{D07888BC-F633-4F47-AF66-FE91DB132BD4}"/>
              </a:ext>
            </a:extLst>
          </p:cNvPr>
          <p:cNvGrpSpPr/>
          <p:nvPr/>
        </p:nvGrpSpPr>
        <p:grpSpPr>
          <a:xfrm>
            <a:off x="7574248" y="4421532"/>
            <a:ext cx="1900087" cy="709431"/>
            <a:chOff x="4874015" y="1846382"/>
            <a:chExt cx="2051543" cy="1360634"/>
          </a:xfrm>
        </p:grpSpPr>
        <p:grpSp>
          <p:nvGrpSpPr>
            <p:cNvPr id="201" name="Grupo 200">
              <a:extLst>
                <a:ext uri="{FF2B5EF4-FFF2-40B4-BE49-F238E27FC236}">
                  <a16:creationId xmlns:a16="http://schemas.microsoft.com/office/drawing/2014/main" id="{C2CF8C49-E749-DF4C-8553-73FB61068CBE}"/>
                </a:ext>
              </a:extLst>
            </p:cNvPr>
            <p:cNvGrpSpPr/>
            <p:nvPr/>
          </p:nvGrpSpPr>
          <p:grpSpPr>
            <a:xfrm>
              <a:off x="4882245" y="1846382"/>
              <a:ext cx="2043313" cy="666210"/>
              <a:chOff x="1245017" y="69822"/>
              <a:chExt cx="2418458" cy="666210"/>
            </a:xfrm>
          </p:grpSpPr>
          <p:sp>
            <p:nvSpPr>
              <p:cNvPr id="205" name="Rectángulo 204">
                <a:extLst>
                  <a:ext uri="{FF2B5EF4-FFF2-40B4-BE49-F238E27FC236}">
                    <a16:creationId xmlns:a16="http://schemas.microsoft.com/office/drawing/2014/main" id="{F688834E-E2F1-F94E-8666-D23782A75B9A}"/>
                  </a:ext>
                </a:extLst>
              </p:cNvPr>
              <p:cNvSpPr/>
              <p:nvPr/>
            </p:nvSpPr>
            <p:spPr>
              <a:xfrm>
                <a:off x="1245017" y="69822"/>
                <a:ext cx="2418458"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6" name="CuadroTexto 205">
                <a:extLst>
                  <a:ext uri="{FF2B5EF4-FFF2-40B4-BE49-F238E27FC236}">
                    <a16:creationId xmlns:a16="http://schemas.microsoft.com/office/drawing/2014/main" id="{2419E1A8-89D8-A348-AC18-10F583E95E5B}"/>
                  </a:ext>
                </a:extLst>
              </p:cNvPr>
              <p:cNvSpPr txBox="1"/>
              <p:nvPr/>
            </p:nvSpPr>
            <p:spPr>
              <a:xfrm>
                <a:off x="1245017" y="85957"/>
                <a:ext cx="2418458"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000" dirty="0"/>
                  <a:t>Revisar informes de rendición de cuentas</a:t>
                </a:r>
              </a:p>
            </p:txBody>
          </p:sp>
        </p:grpSp>
        <p:grpSp>
          <p:nvGrpSpPr>
            <p:cNvPr id="202" name="Grupo 201">
              <a:extLst>
                <a:ext uri="{FF2B5EF4-FFF2-40B4-BE49-F238E27FC236}">
                  <a16:creationId xmlns:a16="http://schemas.microsoft.com/office/drawing/2014/main" id="{681C1510-557C-E94C-9BF1-52944A5B4CC1}"/>
                </a:ext>
              </a:extLst>
            </p:cNvPr>
            <p:cNvGrpSpPr/>
            <p:nvPr/>
          </p:nvGrpSpPr>
          <p:grpSpPr>
            <a:xfrm>
              <a:off x="4874015" y="2541093"/>
              <a:ext cx="2051543" cy="665923"/>
              <a:chOff x="257029" y="-924160"/>
              <a:chExt cx="2443498" cy="665923"/>
            </a:xfrm>
          </p:grpSpPr>
          <p:sp>
            <p:nvSpPr>
              <p:cNvPr id="203" name="Rectángulo 202">
                <a:extLst>
                  <a:ext uri="{FF2B5EF4-FFF2-40B4-BE49-F238E27FC236}">
                    <a16:creationId xmlns:a16="http://schemas.microsoft.com/office/drawing/2014/main" id="{9621845F-139F-124C-9789-F5ABCAE808F2}"/>
                  </a:ext>
                </a:extLst>
              </p:cNvPr>
              <p:cNvSpPr/>
              <p:nvPr/>
            </p:nvSpPr>
            <p:spPr>
              <a:xfrm>
                <a:off x="257029" y="-924160"/>
                <a:ext cx="2443498" cy="588284"/>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04" name="CuadroTexto 203">
                <a:extLst>
                  <a:ext uri="{FF2B5EF4-FFF2-40B4-BE49-F238E27FC236}">
                    <a16:creationId xmlns:a16="http://schemas.microsoft.com/office/drawing/2014/main" id="{02E1D61A-626D-D64C-8169-C9EBA09B0410}"/>
                  </a:ext>
                </a:extLst>
              </p:cNvPr>
              <p:cNvSpPr txBox="1"/>
              <p:nvPr/>
            </p:nvSpPr>
            <p:spPr>
              <a:xfrm>
                <a:off x="266831" y="-846521"/>
                <a:ext cx="2433696" cy="5882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_tradnl" sz="1000" dirty="0"/>
                  <a:t>2</a:t>
                </a:r>
                <a:r>
                  <a:rPr lang="es-CO" sz="1000" dirty="0"/>
                  <a:t>0</a:t>
                </a:r>
                <a:endParaRPr lang="es-CO" sz="1000" kern="1200" dirty="0"/>
              </a:p>
            </p:txBody>
          </p:sp>
        </p:grpSp>
      </p:grpSp>
      <p:grpSp>
        <p:nvGrpSpPr>
          <p:cNvPr id="207" name="Grupo 206">
            <a:extLst>
              <a:ext uri="{FF2B5EF4-FFF2-40B4-BE49-F238E27FC236}">
                <a16:creationId xmlns:a16="http://schemas.microsoft.com/office/drawing/2014/main" id="{3A2182E0-4D62-D141-8D98-242691BE1860}"/>
              </a:ext>
            </a:extLst>
          </p:cNvPr>
          <p:cNvGrpSpPr/>
          <p:nvPr/>
        </p:nvGrpSpPr>
        <p:grpSpPr>
          <a:xfrm>
            <a:off x="9535291" y="4434087"/>
            <a:ext cx="2132282" cy="709431"/>
            <a:chOff x="4336859" y="1846382"/>
            <a:chExt cx="2302247" cy="1360634"/>
          </a:xfrm>
        </p:grpSpPr>
        <p:grpSp>
          <p:nvGrpSpPr>
            <p:cNvPr id="208" name="Grupo 207">
              <a:extLst>
                <a:ext uri="{FF2B5EF4-FFF2-40B4-BE49-F238E27FC236}">
                  <a16:creationId xmlns:a16="http://schemas.microsoft.com/office/drawing/2014/main" id="{F8A94078-8C02-434C-A52C-AAF648DC672B}"/>
                </a:ext>
              </a:extLst>
            </p:cNvPr>
            <p:cNvGrpSpPr/>
            <p:nvPr/>
          </p:nvGrpSpPr>
          <p:grpSpPr>
            <a:xfrm>
              <a:off x="4336859" y="1846382"/>
              <a:ext cx="2302247" cy="666211"/>
              <a:chOff x="599499" y="69822"/>
              <a:chExt cx="2724930" cy="666211"/>
            </a:xfrm>
          </p:grpSpPr>
          <p:sp>
            <p:nvSpPr>
              <p:cNvPr id="212" name="Rectángulo 211">
                <a:extLst>
                  <a:ext uri="{FF2B5EF4-FFF2-40B4-BE49-F238E27FC236}">
                    <a16:creationId xmlns:a16="http://schemas.microsoft.com/office/drawing/2014/main" id="{1868F3D9-3E88-E044-BB0E-5443EE6F5371}"/>
                  </a:ext>
                </a:extLst>
              </p:cNvPr>
              <p:cNvSpPr/>
              <p:nvPr/>
            </p:nvSpPr>
            <p:spPr>
              <a:xfrm>
                <a:off x="609241" y="69822"/>
                <a:ext cx="2715188" cy="650076"/>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13" name="CuadroTexto 212">
                <a:extLst>
                  <a:ext uri="{FF2B5EF4-FFF2-40B4-BE49-F238E27FC236}">
                    <a16:creationId xmlns:a16="http://schemas.microsoft.com/office/drawing/2014/main" id="{E78547E8-C00D-DC49-88DB-53879E9D9F66}"/>
                  </a:ext>
                </a:extLst>
              </p:cNvPr>
              <p:cNvSpPr txBox="1"/>
              <p:nvPr/>
            </p:nvSpPr>
            <p:spPr>
              <a:xfrm>
                <a:off x="599499" y="85957"/>
                <a:ext cx="2715190" cy="65007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000" dirty="0"/>
                  <a:t>Revisión de informes de gestión de depositarios e inicio de acciones</a:t>
                </a:r>
              </a:p>
            </p:txBody>
          </p:sp>
        </p:grpSp>
        <p:grpSp>
          <p:nvGrpSpPr>
            <p:cNvPr id="209" name="Grupo 208">
              <a:extLst>
                <a:ext uri="{FF2B5EF4-FFF2-40B4-BE49-F238E27FC236}">
                  <a16:creationId xmlns:a16="http://schemas.microsoft.com/office/drawing/2014/main" id="{EF487CB8-248F-2740-A72C-0EC3C35B28D9}"/>
                </a:ext>
              </a:extLst>
            </p:cNvPr>
            <p:cNvGrpSpPr/>
            <p:nvPr/>
          </p:nvGrpSpPr>
          <p:grpSpPr>
            <a:xfrm>
              <a:off x="4345088" y="2541093"/>
              <a:ext cx="2294018" cy="665923"/>
              <a:chOff x="-372951" y="-924160"/>
              <a:chExt cx="2732299" cy="665923"/>
            </a:xfrm>
          </p:grpSpPr>
          <p:sp>
            <p:nvSpPr>
              <p:cNvPr id="210" name="Rectángulo 209">
                <a:extLst>
                  <a:ext uri="{FF2B5EF4-FFF2-40B4-BE49-F238E27FC236}">
                    <a16:creationId xmlns:a16="http://schemas.microsoft.com/office/drawing/2014/main" id="{BFB78D2D-A7AF-7146-91FB-AA600A0D0144}"/>
                  </a:ext>
                </a:extLst>
              </p:cNvPr>
              <p:cNvSpPr/>
              <p:nvPr/>
            </p:nvSpPr>
            <p:spPr>
              <a:xfrm>
                <a:off x="-372950" y="-924160"/>
                <a:ext cx="2732298" cy="588284"/>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11" name="CuadroTexto 210">
                <a:extLst>
                  <a:ext uri="{FF2B5EF4-FFF2-40B4-BE49-F238E27FC236}">
                    <a16:creationId xmlns:a16="http://schemas.microsoft.com/office/drawing/2014/main" id="{B557E8F8-12A2-8342-8F2B-A4AF678F59E2}"/>
                  </a:ext>
                </a:extLst>
              </p:cNvPr>
              <p:cNvSpPr txBox="1"/>
              <p:nvPr/>
            </p:nvSpPr>
            <p:spPr>
              <a:xfrm>
                <a:off x="-372951" y="-846521"/>
                <a:ext cx="2732298" cy="5882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_tradnl" sz="1000" dirty="0"/>
                  <a:t>5</a:t>
                </a:r>
                <a:endParaRPr lang="es-CO" sz="1000" kern="1200" dirty="0"/>
              </a:p>
            </p:txBody>
          </p:sp>
        </p:grpSp>
      </p:grpSp>
      <p:sp>
        <p:nvSpPr>
          <p:cNvPr id="214" name="Rectángulo 213">
            <a:extLst>
              <a:ext uri="{FF2B5EF4-FFF2-40B4-BE49-F238E27FC236}">
                <a16:creationId xmlns:a16="http://schemas.microsoft.com/office/drawing/2014/main" id="{80F1D1EA-7FFB-442B-8DC7-5A1C50EDD17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15" name="CuadroTexto 214">
            <a:extLst>
              <a:ext uri="{FF2B5EF4-FFF2-40B4-BE49-F238E27FC236}">
                <a16:creationId xmlns:a16="http://schemas.microsoft.com/office/drawing/2014/main" id="{5F6EF28C-37F2-4949-96E8-1E209CB24571}"/>
              </a:ext>
            </a:extLst>
          </p:cNvPr>
          <p:cNvSpPr txBox="1"/>
          <p:nvPr/>
        </p:nvSpPr>
        <p:spPr>
          <a:xfrm>
            <a:off x="6178125" y="6550223"/>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362896750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0" name="Rectángulo 29">
            <a:extLst>
              <a:ext uri="{FF2B5EF4-FFF2-40B4-BE49-F238E27FC236}">
                <a16:creationId xmlns:a16="http://schemas.microsoft.com/office/drawing/2014/main" id="{D7A8E561-7F29-4B94-8524-3BF5AC0E8B2C}"/>
              </a:ext>
            </a:extLst>
          </p:cNvPr>
          <p:cNvSpPr/>
          <p:nvPr/>
        </p:nvSpPr>
        <p:spPr>
          <a:xfrm>
            <a:off x="3602337" y="1084797"/>
            <a:ext cx="5447234" cy="249684"/>
          </a:xfrm>
          <a:prstGeom prst="rect">
            <a:avLst/>
          </a:prstGeom>
        </p:spPr>
        <p:txBody>
          <a:bodyPr wrap="square">
            <a:spAutoFit/>
          </a:bodyPr>
          <a:lstStyle/>
          <a:p>
            <a:pPr algn="just">
              <a:lnSpc>
                <a:spcPct val="107000"/>
              </a:lnSpc>
              <a:spcAft>
                <a:spcPts val="800"/>
              </a:spcAft>
            </a:pPr>
            <a:r>
              <a:rPr lang="es-CO" sz="1000" dirty="0">
                <a:solidFill>
                  <a:srgbClr val="0070C0"/>
                </a:solidFill>
                <a:latin typeface="Calibri" panose="020F0502020204030204" pitchFamily="34" charset="0"/>
                <a:ea typeface="Calibri" panose="020F0502020204030204" pitchFamily="34" charset="0"/>
                <a:cs typeface="Times New Roman" panose="02020603050405020304" pitchFamily="18" charset="0"/>
              </a:rPr>
              <a:t>DESTINACIÓN PROVISIONAL DE BIENES</a:t>
            </a:r>
          </a:p>
        </p:txBody>
      </p:sp>
      <p:sp>
        <p:nvSpPr>
          <p:cNvPr id="13" name="Rectángulo 12">
            <a:extLst>
              <a:ext uri="{FF2B5EF4-FFF2-40B4-BE49-F238E27FC236}">
                <a16:creationId xmlns:a16="http://schemas.microsoft.com/office/drawing/2014/main" id="{527338F4-15BD-4A5D-8C40-492F228B7503}"/>
              </a:ext>
            </a:extLst>
          </p:cNvPr>
          <p:cNvSpPr/>
          <p:nvPr/>
        </p:nvSpPr>
        <p:spPr>
          <a:xfrm>
            <a:off x="2428954" y="607541"/>
            <a:ext cx="6278940" cy="461665"/>
          </a:xfrm>
          <a:prstGeom prst="rect">
            <a:avLst/>
          </a:prstGeom>
        </p:spPr>
        <p:txBody>
          <a:bodyPr wrap="square">
            <a:spAutoFit/>
          </a:bodyPr>
          <a:lstStyle/>
          <a:p>
            <a:r>
              <a:rPr lang="es-ES" sz="2400" b="1" dirty="0">
                <a:solidFill>
                  <a:srgbClr val="000A8B"/>
                </a:solidFill>
                <a:latin typeface="Arial Narrow" panose="020B0606020202030204" pitchFamily="34" charset="0"/>
              </a:rPr>
              <a:t> PROCESOS DURANTE LA CONTINGENCIA </a:t>
            </a:r>
          </a:p>
        </p:txBody>
      </p:sp>
      <p:grpSp>
        <p:nvGrpSpPr>
          <p:cNvPr id="5" name="Grupo 4">
            <a:extLst>
              <a:ext uri="{FF2B5EF4-FFF2-40B4-BE49-F238E27FC236}">
                <a16:creationId xmlns:a16="http://schemas.microsoft.com/office/drawing/2014/main" id="{71860BBB-19CA-4E61-9689-E7F2BED943AD}"/>
              </a:ext>
            </a:extLst>
          </p:cNvPr>
          <p:cNvGrpSpPr/>
          <p:nvPr/>
        </p:nvGrpSpPr>
        <p:grpSpPr>
          <a:xfrm>
            <a:off x="3671142" y="1350596"/>
            <a:ext cx="5388379" cy="678776"/>
            <a:chOff x="3849976" y="1832080"/>
            <a:chExt cx="2721287" cy="1319813"/>
          </a:xfrm>
        </p:grpSpPr>
        <p:grpSp>
          <p:nvGrpSpPr>
            <p:cNvPr id="4" name="Grupo 3">
              <a:extLst>
                <a:ext uri="{FF2B5EF4-FFF2-40B4-BE49-F238E27FC236}">
                  <a16:creationId xmlns:a16="http://schemas.microsoft.com/office/drawing/2014/main" id="{3C547FC5-0B14-48BB-9618-A020BDB32E04}"/>
                </a:ext>
              </a:extLst>
            </p:cNvPr>
            <p:cNvGrpSpPr/>
            <p:nvPr/>
          </p:nvGrpSpPr>
          <p:grpSpPr>
            <a:xfrm>
              <a:off x="3849976" y="1839224"/>
              <a:ext cx="1426743" cy="1300707"/>
              <a:chOff x="3819039" y="1846382"/>
              <a:chExt cx="1738076" cy="1282995"/>
            </a:xfrm>
          </p:grpSpPr>
          <p:grpSp>
            <p:nvGrpSpPr>
              <p:cNvPr id="20" name="Grupo 19">
                <a:extLst>
                  <a:ext uri="{FF2B5EF4-FFF2-40B4-BE49-F238E27FC236}">
                    <a16:creationId xmlns:a16="http://schemas.microsoft.com/office/drawing/2014/main" id="{6695AC26-2B84-4C43-BD26-54DCB57E58D9}"/>
                  </a:ext>
                </a:extLst>
              </p:cNvPr>
              <p:cNvGrpSpPr/>
              <p:nvPr/>
            </p:nvGrpSpPr>
            <p:grpSpPr>
              <a:xfrm>
                <a:off x="3827189" y="1846382"/>
                <a:ext cx="1729926" cy="666210"/>
                <a:chOff x="-3743" y="69822"/>
                <a:chExt cx="2047534" cy="666210"/>
              </a:xfrm>
            </p:grpSpPr>
            <p:sp>
              <p:nvSpPr>
                <p:cNvPr id="23" name="Rectángulo 22">
                  <a:extLst>
                    <a:ext uri="{FF2B5EF4-FFF2-40B4-BE49-F238E27FC236}">
                      <a16:creationId xmlns:a16="http://schemas.microsoft.com/office/drawing/2014/main" id="{821F29A2-0105-497C-BE16-6ABD8CB953A5}"/>
                    </a:ext>
                  </a:extLst>
                </p:cNvPr>
                <p:cNvSpPr/>
                <p:nvPr/>
              </p:nvSpPr>
              <p:spPr>
                <a:xfrm>
                  <a:off x="2608" y="69822"/>
                  <a:ext cx="2041183"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 name="CuadroTexto 24">
                  <a:extLst>
                    <a:ext uri="{FF2B5EF4-FFF2-40B4-BE49-F238E27FC236}">
                      <a16:creationId xmlns:a16="http://schemas.microsoft.com/office/drawing/2014/main" id="{F0C4B32C-4636-4B60-9908-F9621CDFCDFE}"/>
                    </a:ext>
                  </a:extLst>
                </p:cNvPr>
                <p:cNvSpPr txBox="1"/>
                <p:nvPr/>
              </p:nvSpPr>
              <p:spPr>
                <a:xfrm>
                  <a:off x="-3743" y="85957"/>
                  <a:ext cx="2041182"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000" dirty="0"/>
                    <a:t>Diagnostico y análisis de bienes sujetos a destinación provisional prioritaria</a:t>
                  </a:r>
                  <a:endParaRPr lang="es-CO" sz="1000" kern="1200" dirty="0"/>
                </a:p>
              </p:txBody>
            </p:sp>
          </p:grpSp>
          <p:grpSp>
            <p:nvGrpSpPr>
              <p:cNvPr id="26" name="Grupo 25">
                <a:extLst>
                  <a:ext uri="{FF2B5EF4-FFF2-40B4-BE49-F238E27FC236}">
                    <a16:creationId xmlns:a16="http://schemas.microsoft.com/office/drawing/2014/main" id="{385CC156-A4C1-4480-BEB8-AAC469786335}"/>
                  </a:ext>
                </a:extLst>
              </p:cNvPr>
              <p:cNvGrpSpPr/>
              <p:nvPr/>
            </p:nvGrpSpPr>
            <p:grpSpPr>
              <a:xfrm>
                <a:off x="3819039" y="2532123"/>
                <a:ext cx="1732709" cy="597254"/>
                <a:chOff x="-999504" y="-933130"/>
                <a:chExt cx="2063748" cy="597254"/>
              </a:xfrm>
            </p:grpSpPr>
            <p:sp>
              <p:nvSpPr>
                <p:cNvPr id="28" name="Rectángulo 27">
                  <a:extLst>
                    <a:ext uri="{FF2B5EF4-FFF2-40B4-BE49-F238E27FC236}">
                      <a16:creationId xmlns:a16="http://schemas.microsoft.com/office/drawing/2014/main" id="{D9B4FD98-818A-4041-A574-4A8B468F6402}"/>
                    </a:ext>
                  </a:extLst>
                </p:cNvPr>
                <p:cNvSpPr/>
                <p:nvPr/>
              </p:nvSpPr>
              <p:spPr>
                <a:xfrm>
                  <a:off x="-989798" y="-924160"/>
                  <a:ext cx="2054042" cy="588284"/>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9" name="CuadroTexto 28">
                  <a:extLst>
                    <a:ext uri="{FF2B5EF4-FFF2-40B4-BE49-F238E27FC236}">
                      <a16:creationId xmlns:a16="http://schemas.microsoft.com/office/drawing/2014/main" id="{76526F86-C7D7-4C02-B4CE-A004ABE51ECA}"/>
                    </a:ext>
                  </a:extLst>
                </p:cNvPr>
                <p:cNvSpPr txBox="1"/>
                <p:nvPr/>
              </p:nvSpPr>
              <p:spPr>
                <a:xfrm>
                  <a:off x="-999504" y="-933130"/>
                  <a:ext cx="1300017" cy="5882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000" dirty="0"/>
                    <a:t>108</a:t>
                  </a:r>
                  <a:endParaRPr lang="es-CO" sz="1000" kern="1200" dirty="0"/>
                </a:p>
              </p:txBody>
            </p:sp>
          </p:grpSp>
        </p:grpSp>
        <p:grpSp>
          <p:nvGrpSpPr>
            <p:cNvPr id="45" name="Grupo 44">
              <a:extLst>
                <a:ext uri="{FF2B5EF4-FFF2-40B4-BE49-F238E27FC236}">
                  <a16:creationId xmlns:a16="http://schemas.microsoft.com/office/drawing/2014/main" id="{546491D3-3F56-4A75-AA19-5C3B59703061}"/>
                </a:ext>
              </a:extLst>
            </p:cNvPr>
            <p:cNvGrpSpPr/>
            <p:nvPr/>
          </p:nvGrpSpPr>
          <p:grpSpPr>
            <a:xfrm>
              <a:off x="5300604" y="1832080"/>
              <a:ext cx="1270659" cy="1319813"/>
              <a:chOff x="3394985" y="1846382"/>
              <a:chExt cx="1547932" cy="1301840"/>
            </a:xfrm>
          </p:grpSpPr>
          <p:grpSp>
            <p:nvGrpSpPr>
              <p:cNvPr id="46" name="Grupo 45">
                <a:extLst>
                  <a:ext uri="{FF2B5EF4-FFF2-40B4-BE49-F238E27FC236}">
                    <a16:creationId xmlns:a16="http://schemas.microsoft.com/office/drawing/2014/main" id="{DC3F2281-56CB-45A9-A1F8-FF882BD1B0DB}"/>
                  </a:ext>
                </a:extLst>
              </p:cNvPr>
              <p:cNvGrpSpPr/>
              <p:nvPr/>
            </p:nvGrpSpPr>
            <p:grpSpPr>
              <a:xfrm>
                <a:off x="3394985" y="1846382"/>
                <a:ext cx="1547932" cy="669031"/>
                <a:chOff x="-515298" y="69822"/>
                <a:chExt cx="1832126" cy="669031"/>
              </a:xfrm>
            </p:grpSpPr>
            <p:sp>
              <p:nvSpPr>
                <p:cNvPr id="52" name="Rectángulo 51">
                  <a:extLst>
                    <a:ext uri="{FF2B5EF4-FFF2-40B4-BE49-F238E27FC236}">
                      <a16:creationId xmlns:a16="http://schemas.microsoft.com/office/drawing/2014/main" id="{636EE2A1-FF4C-4ED7-82D5-24E427F94138}"/>
                    </a:ext>
                  </a:extLst>
                </p:cNvPr>
                <p:cNvSpPr/>
                <p:nvPr/>
              </p:nvSpPr>
              <p:spPr>
                <a:xfrm>
                  <a:off x="-508945" y="69822"/>
                  <a:ext cx="1818537" cy="650076"/>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3" name="CuadroTexto 52">
                  <a:extLst>
                    <a:ext uri="{FF2B5EF4-FFF2-40B4-BE49-F238E27FC236}">
                      <a16:creationId xmlns:a16="http://schemas.microsoft.com/office/drawing/2014/main" id="{BF6EEB16-18E0-42DF-8D44-4F6C875E2047}"/>
                    </a:ext>
                  </a:extLst>
                </p:cNvPr>
                <p:cNvSpPr txBox="1"/>
                <p:nvPr/>
              </p:nvSpPr>
              <p:spPr>
                <a:xfrm>
                  <a:off x="-515298" y="88777"/>
                  <a:ext cx="1832126" cy="65007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000" dirty="0"/>
                    <a:t>Destinaciones provisionales especiales por covid 19</a:t>
                  </a:r>
                </a:p>
              </p:txBody>
            </p:sp>
          </p:grpSp>
          <p:grpSp>
            <p:nvGrpSpPr>
              <p:cNvPr id="48" name="Grupo 47">
                <a:extLst>
                  <a:ext uri="{FF2B5EF4-FFF2-40B4-BE49-F238E27FC236}">
                    <a16:creationId xmlns:a16="http://schemas.microsoft.com/office/drawing/2014/main" id="{2A339A4D-719D-4517-B86C-D4C453F81FFF}"/>
                  </a:ext>
                </a:extLst>
              </p:cNvPr>
              <p:cNvGrpSpPr/>
              <p:nvPr/>
            </p:nvGrpSpPr>
            <p:grpSpPr>
              <a:xfrm>
                <a:off x="3405541" y="2544194"/>
                <a:ext cx="1531256" cy="604028"/>
                <a:chOff x="-1492004" y="-921059"/>
                <a:chExt cx="1823808" cy="604028"/>
              </a:xfrm>
            </p:grpSpPr>
            <p:sp>
              <p:nvSpPr>
                <p:cNvPr id="50" name="Rectángulo 49">
                  <a:extLst>
                    <a:ext uri="{FF2B5EF4-FFF2-40B4-BE49-F238E27FC236}">
                      <a16:creationId xmlns:a16="http://schemas.microsoft.com/office/drawing/2014/main" id="{4C7CDF60-4C0F-4EAA-A872-11047484FB5A}"/>
                    </a:ext>
                  </a:extLst>
                </p:cNvPr>
                <p:cNvSpPr/>
                <p:nvPr/>
              </p:nvSpPr>
              <p:spPr>
                <a:xfrm>
                  <a:off x="-1492004" y="-905315"/>
                  <a:ext cx="1823808" cy="588284"/>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51" name="CuadroTexto 50">
                  <a:extLst>
                    <a:ext uri="{FF2B5EF4-FFF2-40B4-BE49-F238E27FC236}">
                      <a16:creationId xmlns:a16="http://schemas.microsoft.com/office/drawing/2014/main" id="{3E6BF8B3-8631-4AAC-BF77-FB00AC803AF7}"/>
                    </a:ext>
                  </a:extLst>
                </p:cNvPr>
                <p:cNvSpPr txBox="1"/>
                <p:nvPr/>
              </p:nvSpPr>
              <p:spPr>
                <a:xfrm>
                  <a:off x="-1492004" y="-921059"/>
                  <a:ext cx="1823808" cy="58828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_tradnl" sz="1000" kern="1200" dirty="0"/>
                    <a:t>16</a:t>
                  </a:r>
                  <a:endParaRPr lang="es-CO" sz="1000" kern="1200" dirty="0"/>
                </a:p>
              </p:txBody>
            </p:sp>
          </p:grpSp>
        </p:grpSp>
      </p:grpSp>
      <p:grpSp>
        <p:nvGrpSpPr>
          <p:cNvPr id="227" name="Grupo 226">
            <a:extLst>
              <a:ext uri="{FF2B5EF4-FFF2-40B4-BE49-F238E27FC236}">
                <a16:creationId xmlns:a16="http://schemas.microsoft.com/office/drawing/2014/main" id="{B42F9AAC-1DD9-4CBC-8706-FBB392FC226D}"/>
              </a:ext>
            </a:extLst>
          </p:cNvPr>
          <p:cNvGrpSpPr/>
          <p:nvPr/>
        </p:nvGrpSpPr>
        <p:grpSpPr>
          <a:xfrm>
            <a:off x="3684389" y="2386734"/>
            <a:ext cx="4600870" cy="713105"/>
            <a:chOff x="3856666" y="1832080"/>
            <a:chExt cx="3567307" cy="1386562"/>
          </a:xfrm>
        </p:grpSpPr>
        <p:grpSp>
          <p:nvGrpSpPr>
            <p:cNvPr id="228" name="Grupo 227">
              <a:extLst>
                <a:ext uri="{FF2B5EF4-FFF2-40B4-BE49-F238E27FC236}">
                  <a16:creationId xmlns:a16="http://schemas.microsoft.com/office/drawing/2014/main" id="{51B3F738-67EA-4E02-B5A1-39475E54A4F0}"/>
                </a:ext>
              </a:extLst>
            </p:cNvPr>
            <p:cNvGrpSpPr/>
            <p:nvPr/>
          </p:nvGrpSpPr>
          <p:grpSpPr>
            <a:xfrm>
              <a:off x="3856666" y="1839224"/>
              <a:ext cx="1873458" cy="1379418"/>
              <a:chOff x="3827189" y="1846382"/>
              <a:chExt cx="2282269" cy="1360634"/>
            </a:xfrm>
          </p:grpSpPr>
          <p:grpSp>
            <p:nvGrpSpPr>
              <p:cNvPr id="250" name="Grupo 249">
                <a:extLst>
                  <a:ext uri="{FF2B5EF4-FFF2-40B4-BE49-F238E27FC236}">
                    <a16:creationId xmlns:a16="http://schemas.microsoft.com/office/drawing/2014/main" id="{10FC0E15-CA16-4221-9A57-5507D821744D}"/>
                  </a:ext>
                </a:extLst>
              </p:cNvPr>
              <p:cNvGrpSpPr/>
              <p:nvPr/>
            </p:nvGrpSpPr>
            <p:grpSpPr>
              <a:xfrm>
                <a:off x="3827189" y="1846382"/>
                <a:ext cx="2154511" cy="666210"/>
                <a:chOff x="-3743" y="69822"/>
                <a:chExt cx="2550071" cy="666210"/>
              </a:xfrm>
            </p:grpSpPr>
            <p:sp>
              <p:nvSpPr>
                <p:cNvPr id="254" name="Rectángulo 253">
                  <a:extLst>
                    <a:ext uri="{FF2B5EF4-FFF2-40B4-BE49-F238E27FC236}">
                      <a16:creationId xmlns:a16="http://schemas.microsoft.com/office/drawing/2014/main" id="{BC6804F0-1B04-4E7C-BAF2-7DC8B14996E9}"/>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5" name="CuadroTexto 254">
                  <a:extLst>
                    <a:ext uri="{FF2B5EF4-FFF2-40B4-BE49-F238E27FC236}">
                      <a16:creationId xmlns:a16="http://schemas.microsoft.com/office/drawing/2014/main" id="{4EDC8D96-2D20-4486-A3AA-A193723B63AD}"/>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000" dirty="0"/>
                    <a:t>Solicitud de cumplimiento de obligaciones</a:t>
                  </a:r>
                </a:p>
              </p:txBody>
            </p:sp>
          </p:grpSp>
          <p:grpSp>
            <p:nvGrpSpPr>
              <p:cNvPr id="251" name="Grupo 250">
                <a:extLst>
                  <a:ext uri="{FF2B5EF4-FFF2-40B4-BE49-F238E27FC236}">
                    <a16:creationId xmlns:a16="http://schemas.microsoft.com/office/drawing/2014/main" id="{D4239408-107F-4E52-A530-C477448E834D}"/>
                  </a:ext>
                </a:extLst>
              </p:cNvPr>
              <p:cNvGrpSpPr/>
              <p:nvPr/>
            </p:nvGrpSpPr>
            <p:grpSpPr>
              <a:xfrm>
                <a:off x="3827189" y="2541093"/>
                <a:ext cx="2282269" cy="665923"/>
                <a:chOff x="-989798" y="-924160"/>
                <a:chExt cx="2718306" cy="665923"/>
              </a:xfrm>
            </p:grpSpPr>
            <p:sp>
              <p:nvSpPr>
                <p:cNvPr id="252" name="Rectángulo 251">
                  <a:extLst>
                    <a:ext uri="{FF2B5EF4-FFF2-40B4-BE49-F238E27FC236}">
                      <a16:creationId xmlns:a16="http://schemas.microsoft.com/office/drawing/2014/main" id="{5317DF47-51B8-4150-9B3D-F52102CAA877}"/>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53" name="CuadroTexto 252">
                  <a:extLst>
                    <a:ext uri="{FF2B5EF4-FFF2-40B4-BE49-F238E27FC236}">
                      <a16:creationId xmlns:a16="http://schemas.microsoft.com/office/drawing/2014/main" id="{454FA2B6-48A1-4DB4-B6CE-2EBAC37A6914}"/>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_tradnl" sz="1000" kern="1200" dirty="0"/>
                    <a:t>100</a:t>
                  </a:r>
                  <a:endParaRPr lang="es-CO" sz="1000" kern="1200" dirty="0"/>
                </a:p>
              </p:txBody>
            </p:sp>
          </p:grpSp>
        </p:grpSp>
        <p:grpSp>
          <p:nvGrpSpPr>
            <p:cNvPr id="229" name="Grupo 228">
              <a:extLst>
                <a:ext uri="{FF2B5EF4-FFF2-40B4-BE49-F238E27FC236}">
                  <a16:creationId xmlns:a16="http://schemas.microsoft.com/office/drawing/2014/main" id="{70051683-8AAE-4EFC-ABD3-8A26375F8CF1}"/>
                </a:ext>
              </a:extLst>
            </p:cNvPr>
            <p:cNvGrpSpPr/>
            <p:nvPr/>
          </p:nvGrpSpPr>
          <p:grpSpPr>
            <a:xfrm>
              <a:off x="5655388" y="1832080"/>
              <a:ext cx="1768585" cy="1379418"/>
              <a:chOff x="3827189" y="1846382"/>
              <a:chExt cx="2154511" cy="1360634"/>
            </a:xfrm>
          </p:grpSpPr>
          <p:grpSp>
            <p:nvGrpSpPr>
              <p:cNvPr id="244" name="Grupo 243">
                <a:extLst>
                  <a:ext uri="{FF2B5EF4-FFF2-40B4-BE49-F238E27FC236}">
                    <a16:creationId xmlns:a16="http://schemas.microsoft.com/office/drawing/2014/main" id="{27B85CB3-1CBD-4C80-A7C4-1143C1AD3F90}"/>
                  </a:ext>
                </a:extLst>
              </p:cNvPr>
              <p:cNvGrpSpPr/>
              <p:nvPr/>
            </p:nvGrpSpPr>
            <p:grpSpPr>
              <a:xfrm>
                <a:off x="3827190" y="1846382"/>
                <a:ext cx="2154510" cy="666210"/>
                <a:chOff x="-3742" y="69822"/>
                <a:chExt cx="2550070" cy="666210"/>
              </a:xfrm>
            </p:grpSpPr>
            <p:sp>
              <p:nvSpPr>
                <p:cNvPr id="248" name="Rectángulo 247">
                  <a:extLst>
                    <a:ext uri="{FF2B5EF4-FFF2-40B4-BE49-F238E27FC236}">
                      <a16:creationId xmlns:a16="http://schemas.microsoft.com/office/drawing/2014/main" id="{F54FF3CF-08FA-4662-96ED-DB05088E9BA9}"/>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9" name="CuadroTexto 248">
                  <a:extLst>
                    <a:ext uri="{FF2B5EF4-FFF2-40B4-BE49-F238E27FC236}">
                      <a16:creationId xmlns:a16="http://schemas.microsoft.com/office/drawing/2014/main" id="{AB8B46B2-753B-47C1-B48D-E8CF9F70107F}"/>
                    </a:ext>
                  </a:extLst>
                </p:cNvPr>
                <p:cNvSpPr txBox="1"/>
                <p:nvPr/>
              </p:nvSpPr>
              <p:spPr>
                <a:xfrm>
                  <a:off x="-3742" y="85957"/>
                  <a:ext cx="2492317"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000" dirty="0"/>
                    <a:t>Remoción destinatarios</a:t>
                  </a:r>
                </a:p>
              </p:txBody>
            </p:sp>
          </p:grpSp>
          <p:grpSp>
            <p:nvGrpSpPr>
              <p:cNvPr id="245" name="Grupo 244">
                <a:extLst>
                  <a:ext uri="{FF2B5EF4-FFF2-40B4-BE49-F238E27FC236}">
                    <a16:creationId xmlns:a16="http://schemas.microsoft.com/office/drawing/2014/main" id="{3DE18C23-6CC6-4EE8-8D80-04F52D3299DB}"/>
                  </a:ext>
                </a:extLst>
              </p:cNvPr>
              <p:cNvGrpSpPr/>
              <p:nvPr/>
            </p:nvGrpSpPr>
            <p:grpSpPr>
              <a:xfrm>
                <a:off x="3827189" y="2541093"/>
                <a:ext cx="2149145" cy="665923"/>
                <a:chOff x="-989798" y="-924160"/>
                <a:chExt cx="2559748" cy="665923"/>
              </a:xfrm>
            </p:grpSpPr>
            <p:sp>
              <p:nvSpPr>
                <p:cNvPr id="246" name="Rectángulo 245">
                  <a:extLst>
                    <a:ext uri="{FF2B5EF4-FFF2-40B4-BE49-F238E27FC236}">
                      <a16:creationId xmlns:a16="http://schemas.microsoft.com/office/drawing/2014/main" id="{09997A8D-990A-4918-BAAA-2C9C077BDDB5}"/>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47" name="CuadroTexto 246">
                  <a:extLst>
                    <a:ext uri="{FF2B5EF4-FFF2-40B4-BE49-F238E27FC236}">
                      <a16:creationId xmlns:a16="http://schemas.microsoft.com/office/drawing/2014/main" id="{B2391421-2A59-4222-B1FE-A157C15B8127}"/>
                    </a:ext>
                  </a:extLst>
                </p:cNvPr>
                <p:cNvSpPr txBox="1"/>
                <p:nvPr/>
              </p:nvSpPr>
              <p:spPr>
                <a:xfrm>
                  <a:off x="-831239" y="-846521"/>
                  <a:ext cx="2349466" cy="5882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000" kern="1200" dirty="0"/>
                    <a:t>55</a:t>
                  </a:r>
                </a:p>
              </p:txBody>
            </p:sp>
          </p:grpSp>
        </p:grpSp>
      </p:grpSp>
      <p:grpSp>
        <p:nvGrpSpPr>
          <p:cNvPr id="285" name="Grupo 284">
            <a:extLst>
              <a:ext uri="{FF2B5EF4-FFF2-40B4-BE49-F238E27FC236}">
                <a16:creationId xmlns:a16="http://schemas.microsoft.com/office/drawing/2014/main" id="{CBF04A3F-C2B2-448C-8A99-99403C81C131}"/>
              </a:ext>
            </a:extLst>
          </p:cNvPr>
          <p:cNvGrpSpPr/>
          <p:nvPr/>
        </p:nvGrpSpPr>
        <p:grpSpPr>
          <a:xfrm>
            <a:off x="3696407" y="3381173"/>
            <a:ext cx="4583171" cy="713105"/>
            <a:chOff x="3856666" y="1832080"/>
            <a:chExt cx="4748961" cy="1386562"/>
          </a:xfrm>
        </p:grpSpPr>
        <p:grpSp>
          <p:nvGrpSpPr>
            <p:cNvPr id="286" name="Grupo 285">
              <a:extLst>
                <a:ext uri="{FF2B5EF4-FFF2-40B4-BE49-F238E27FC236}">
                  <a16:creationId xmlns:a16="http://schemas.microsoft.com/office/drawing/2014/main" id="{60B7CC72-C7D7-4113-857C-FFA9A58025EE}"/>
                </a:ext>
              </a:extLst>
            </p:cNvPr>
            <p:cNvGrpSpPr/>
            <p:nvPr/>
          </p:nvGrpSpPr>
          <p:grpSpPr>
            <a:xfrm>
              <a:off x="3856666" y="1839224"/>
              <a:ext cx="1873458" cy="1379418"/>
              <a:chOff x="3827189" y="1846382"/>
              <a:chExt cx="2282269" cy="1360634"/>
            </a:xfrm>
          </p:grpSpPr>
          <p:grpSp>
            <p:nvGrpSpPr>
              <p:cNvPr id="308" name="Grupo 307">
                <a:extLst>
                  <a:ext uri="{FF2B5EF4-FFF2-40B4-BE49-F238E27FC236}">
                    <a16:creationId xmlns:a16="http://schemas.microsoft.com/office/drawing/2014/main" id="{2591638C-92DA-4A0D-BAB4-21DA47432A20}"/>
                  </a:ext>
                </a:extLst>
              </p:cNvPr>
              <p:cNvGrpSpPr/>
              <p:nvPr/>
            </p:nvGrpSpPr>
            <p:grpSpPr>
              <a:xfrm>
                <a:off x="3827189" y="1846382"/>
                <a:ext cx="2154511" cy="666210"/>
                <a:chOff x="-3743" y="69822"/>
                <a:chExt cx="2550071" cy="666210"/>
              </a:xfrm>
            </p:grpSpPr>
            <p:sp>
              <p:nvSpPr>
                <p:cNvPr id="312" name="Rectángulo 311">
                  <a:extLst>
                    <a:ext uri="{FF2B5EF4-FFF2-40B4-BE49-F238E27FC236}">
                      <a16:creationId xmlns:a16="http://schemas.microsoft.com/office/drawing/2014/main" id="{C3ED51EF-5D40-4930-A698-60EBB652BA46}"/>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13" name="CuadroTexto 312">
                  <a:extLst>
                    <a:ext uri="{FF2B5EF4-FFF2-40B4-BE49-F238E27FC236}">
                      <a16:creationId xmlns:a16="http://schemas.microsoft.com/office/drawing/2014/main" id="{EE661AA8-6D66-4A0B-99AD-56285AB33CE0}"/>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000" dirty="0"/>
                    <a:t>Destruccion de sustancias</a:t>
                  </a:r>
                </a:p>
              </p:txBody>
            </p:sp>
          </p:grpSp>
          <p:grpSp>
            <p:nvGrpSpPr>
              <p:cNvPr id="309" name="Grupo 308">
                <a:extLst>
                  <a:ext uri="{FF2B5EF4-FFF2-40B4-BE49-F238E27FC236}">
                    <a16:creationId xmlns:a16="http://schemas.microsoft.com/office/drawing/2014/main" id="{87D96F1A-969B-48A3-B341-F9BC4667EAA0}"/>
                  </a:ext>
                </a:extLst>
              </p:cNvPr>
              <p:cNvGrpSpPr/>
              <p:nvPr/>
            </p:nvGrpSpPr>
            <p:grpSpPr>
              <a:xfrm>
                <a:off x="3827189" y="2541093"/>
                <a:ext cx="2282269" cy="665923"/>
                <a:chOff x="-989798" y="-924160"/>
                <a:chExt cx="2718306" cy="665923"/>
              </a:xfrm>
            </p:grpSpPr>
            <p:sp>
              <p:nvSpPr>
                <p:cNvPr id="310" name="Rectángulo 309">
                  <a:extLst>
                    <a:ext uri="{FF2B5EF4-FFF2-40B4-BE49-F238E27FC236}">
                      <a16:creationId xmlns:a16="http://schemas.microsoft.com/office/drawing/2014/main" id="{BBD9F895-4C83-4AE1-82D5-CE92AE8F441F}"/>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11" name="CuadroTexto 310">
                  <a:extLst>
                    <a:ext uri="{FF2B5EF4-FFF2-40B4-BE49-F238E27FC236}">
                      <a16:creationId xmlns:a16="http://schemas.microsoft.com/office/drawing/2014/main" id="{27ABA99E-9A2C-43BC-93FF-18BBD99B4238}"/>
                    </a:ext>
                  </a:extLst>
                </p:cNvPr>
                <p:cNvSpPr txBox="1"/>
                <p:nvPr/>
              </p:nvSpPr>
              <p:spPr>
                <a:xfrm>
                  <a:off x="-831240" y="-846521"/>
                  <a:ext cx="2559748" cy="5882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_tradnl" sz="1000" kern="1200" dirty="0"/>
                    <a:t>26</a:t>
                  </a:r>
                  <a:endParaRPr lang="es-CO" sz="1000" kern="1200" dirty="0"/>
                </a:p>
              </p:txBody>
            </p:sp>
          </p:grpSp>
        </p:grpSp>
        <p:grpSp>
          <p:nvGrpSpPr>
            <p:cNvPr id="287" name="Grupo 286">
              <a:extLst>
                <a:ext uri="{FF2B5EF4-FFF2-40B4-BE49-F238E27FC236}">
                  <a16:creationId xmlns:a16="http://schemas.microsoft.com/office/drawing/2014/main" id="{0BFA21DC-1353-49E6-B561-0E4E8A37DDD4}"/>
                </a:ext>
              </a:extLst>
            </p:cNvPr>
            <p:cNvGrpSpPr/>
            <p:nvPr/>
          </p:nvGrpSpPr>
          <p:grpSpPr>
            <a:xfrm>
              <a:off x="5655387" y="1832080"/>
              <a:ext cx="2950240" cy="1379418"/>
              <a:chOff x="3827189" y="1846382"/>
              <a:chExt cx="3594019" cy="1360634"/>
            </a:xfrm>
          </p:grpSpPr>
          <p:grpSp>
            <p:nvGrpSpPr>
              <p:cNvPr id="302" name="Grupo 301">
                <a:extLst>
                  <a:ext uri="{FF2B5EF4-FFF2-40B4-BE49-F238E27FC236}">
                    <a16:creationId xmlns:a16="http://schemas.microsoft.com/office/drawing/2014/main" id="{7BC6CAA6-57EC-467A-B152-6E014E6ADFB9}"/>
                  </a:ext>
                </a:extLst>
              </p:cNvPr>
              <p:cNvGrpSpPr/>
              <p:nvPr/>
            </p:nvGrpSpPr>
            <p:grpSpPr>
              <a:xfrm>
                <a:off x="3832555" y="1846382"/>
                <a:ext cx="3588653" cy="666210"/>
                <a:chOff x="2608" y="69822"/>
                <a:chExt cx="4247517" cy="666210"/>
              </a:xfrm>
            </p:grpSpPr>
            <p:sp>
              <p:nvSpPr>
                <p:cNvPr id="306" name="Rectángulo 305">
                  <a:extLst>
                    <a:ext uri="{FF2B5EF4-FFF2-40B4-BE49-F238E27FC236}">
                      <a16:creationId xmlns:a16="http://schemas.microsoft.com/office/drawing/2014/main" id="{C42561C8-6035-4135-8F56-EBB5266577CD}"/>
                    </a:ext>
                  </a:extLst>
                </p:cNvPr>
                <p:cNvSpPr/>
                <p:nvPr/>
              </p:nvSpPr>
              <p:spPr>
                <a:xfrm>
                  <a:off x="2608" y="69822"/>
                  <a:ext cx="4247517"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07" name="CuadroTexto 306">
                  <a:extLst>
                    <a:ext uri="{FF2B5EF4-FFF2-40B4-BE49-F238E27FC236}">
                      <a16:creationId xmlns:a16="http://schemas.microsoft.com/office/drawing/2014/main" id="{3364E4A9-16CB-4135-87AB-4B7D93A3000E}"/>
                    </a:ext>
                  </a:extLst>
                </p:cNvPr>
                <p:cNvSpPr txBox="1"/>
                <p:nvPr/>
              </p:nvSpPr>
              <p:spPr>
                <a:xfrm>
                  <a:off x="104016" y="85957"/>
                  <a:ext cx="3968286"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000" dirty="0"/>
                    <a:t>Con acto admón. para destrucción</a:t>
                  </a:r>
                  <a:endParaRPr lang="es-CO" sz="1000" kern="1200" dirty="0"/>
                </a:p>
              </p:txBody>
            </p:sp>
          </p:grpSp>
          <p:grpSp>
            <p:nvGrpSpPr>
              <p:cNvPr id="303" name="Grupo 302">
                <a:extLst>
                  <a:ext uri="{FF2B5EF4-FFF2-40B4-BE49-F238E27FC236}">
                    <a16:creationId xmlns:a16="http://schemas.microsoft.com/office/drawing/2014/main" id="{12B66F6F-6ABE-4788-9A59-ACD69C1AC97E}"/>
                  </a:ext>
                </a:extLst>
              </p:cNvPr>
              <p:cNvGrpSpPr/>
              <p:nvPr/>
            </p:nvGrpSpPr>
            <p:grpSpPr>
              <a:xfrm>
                <a:off x="3827189" y="2541093"/>
                <a:ext cx="3588654" cy="665923"/>
                <a:chOff x="-989798" y="-924160"/>
                <a:chExt cx="4274281" cy="665923"/>
              </a:xfrm>
            </p:grpSpPr>
            <p:sp>
              <p:nvSpPr>
                <p:cNvPr id="304" name="Rectángulo 303">
                  <a:extLst>
                    <a:ext uri="{FF2B5EF4-FFF2-40B4-BE49-F238E27FC236}">
                      <a16:creationId xmlns:a16="http://schemas.microsoft.com/office/drawing/2014/main" id="{209BDD45-ACDC-456B-B607-172549A1506E}"/>
                    </a:ext>
                  </a:extLst>
                </p:cNvPr>
                <p:cNvSpPr/>
                <p:nvPr/>
              </p:nvSpPr>
              <p:spPr>
                <a:xfrm>
                  <a:off x="-989798" y="-924160"/>
                  <a:ext cx="4274281" cy="588284"/>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05" name="CuadroTexto 304">
                  <a:extLst>
                    <a:ext uri="{FF2B5EF4-FFF2-40B4-BE49-F238E27FC236}">
                      <a16:creationId xmlns:a16="http://schemas.microsoft.com/office/drawing/2014/main" id="{DF6E3E82-327F-4357-96F5-E9812ED60CD8}"/>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000" kern="1200" dirty="0"/>
                    <a:t>146</a:t>
                  </a:r>
                </a:p>
              </p:txBody>
            </p:sp>
          </p:grpSp>
        </p:grpSp>
      </p:grpSp>
      <p:grpSp>
        <p:nvGrpSpPr>
          <p:cNvPr id="314" name="Grupo 313">
            <a:extLst>
              <a:ext uri="{FF2B5EF4-FFF2-40B4-BE49-F238E27FC236}">
                <a16:creationId xmlns:a16="http://schemas.microsoft.com/office/drawing/2014/main" id="{9287CF43-1114-4E3C-800D-0AD30CF22D67}"/>
              </a:ext>
            </a:extLst>
          </p:cNvPr>
          <p:cNvGrpSpPr/>
          <p:nvPr/>
        </p:nvGrpSpPr>
        <p:grpSpPr>
          <a:xfrm>
            <a:off x="103414" y="4425332"/>
            <a:ext cx="6734702" cy="673842"/>
            <a:chOff x="3852261" y="1832080"/>
            <a:chExt cx="2890288" cy="1310219"/>
          </a:xfrm>
        </p:grpSpPr>
        <p:grpSp>
          <p:nvGrpSpPr>
            <p:cNvPr id="315" name="Grupo 314">
              <a:extLst>
                <a:ext uri="{FF2B5EF4-FFF2-40B4-BE49-F238E27FC236}">
                  <a16:creationId xmlns:a16="http://schemas.microsoft.com/office/drawing/2014/main" id="{E39ED6A7-2221-4CDC-86E1-6FF526ACD792}"/>
                </a:ext>
              </a:extLst>
            </p:cNvPr>
            <p:cNvGrpSpPr/>
            <p:nvPr/>
          </p:nvGrpSpPr>
          <p:grpSpPr>
            <a:xfrm>
              <a:off x="3852261" y="1839225"/>
              <a:ext cx="1472538" cy="1303074"/>
              <a:chOff x="3821825" y="1846382"/>
              <a:chExt cx="1793864" cy="1285329"/>
            </a:xfrm>
          </p:grpSpPr>
          <p:grpSp>
            <p:nvGrpSpPr>
              <p:cNvPr id="337" name="Grupo 336">
                <a:extLst>
                  <a:ext uri="{FF2B5EF4-FFF2-40B4-BE49-F238E27FC236}">
                    <a16:creationId xmlns:a16="http://schemas.microsoft.com/office/drawing/2014/main" id="{50A3E215-34CF-43E5-B4D0-6795A10D2C11}"/>
                  </a:ext>
                </a:extLst>
              </p:cNvPr>
              <p:cNvGrpSpPr/>
              <p:nvPr/>
            </p:nvGrpSpPr>
            <p:grpSpPr>
              <a:xfrm>
                <a:off x="3832556" y="1846382"/>
                <a:ext cx="1783133" cy="666210"/>
                <a:chOff x="2609" y="69822"/>
                <a:chExt cx="2110509" cy="666210"/>
              </a:xfrm>
            </p:grpSpPr>
            <p:sp>
              <p:nvSpPr>
                <p:cNvPr id="341" name="Rectángulo 340">
                  <a:extLst>
                    <a:ext uri="{FF2B5EF4-FFF2-40B4-BE49-F238E27FC236}">
                      <a16:creationId xmlns:a16="http://schemas.microsoft.com/office/drawing/2014/main" id="{365B7D39-982D-4FC3-BBD4-9B73388E407A}"/>
                    </a:ext>
                  </a:extLst>
                </p:cNvPr>
                <p:cNvSpPr/>
                <p:nvPr/>
              </p:nvSpPr>
              <p:spPr>
                <a:xfrm>
                  <a:off x="2609" y="69822"/>
                  <a:ext cx="2104413"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42" name="CuadroTexto 341">
                  <a:extLst>
                    <a:ext uri="{FF2B5EF4-FFF2-40B4-BE49-F238E27FC236}">
                      <a16:creationId xmlns:a16="http://schemas.microsoft.com/office/drawing/2014/main" id="{945AF50D-DBE9-4063-BBBA-978C1ED3D40D}"/>
                    </a:ext>
                  </a:extLst>
                </p:cNvPr>
                <p:cNvSpPr txBox="1"/>
                <p:nvPr/>
              </p:nvSpPr>
              <p:spPr>
                <a:xfrm>
                  <a:off x="2610" y="85957"/>
                  <a:ext cx="2110508"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000" dirty="0"/>
                    <a:t>Identificación, soporte y remisión de soportes devolución bienes para admón. del FBFGN de medios de transporte</a:t>
                  </a:r>
                </a:p>
              </p:txBody>
            </p:sp>
          </p:grpSp>
          <p:grpSp>
            <p:nvGrpSpPr>
              <p:cNvPr id="338" name="Grupo 337">
                <a:extLst>
                  <a:ext uri="{FF2B5EF4-FFF2-40B4-BE49-F238E27FC236}">
                    <a16:creationId xmlns:a16="http://schemas.microsoft.com/office/drawing/2014/main" id="{0119A339-FBC9-47AA-B25E-DCF6F3F79B17}"/>
                  </a:ext>
                </a:extLst>
              </p:cNvPr>
              <p:cNvGrpSpPr/>
              <p:nvPr/>
            </p:nvGrpSpPr>
            <p:grpSpPr>
              <a:xfrm>
                <a:off x="3821825" y="2541093"/>
                <a:ext cx="1788496" cy="590618"/>
                <a:chOff x="-996187" y="-924160"/>
                <a:chExt cx="2130195" cy="590618"/>
              </a:xfrm>
            </p:grpSpPr>
            <p:sp>
              <p:nvSpPr>
                <p:cNvPr id="339" name="Rectángulo 338">
                  <a:extLst>
                    <a:ext uri="{FF2B5EF4-FFF2-40B4-BE49-F238E27FC236}">
                      <a16:creationId xmlns:a16="http://schemas.microsoft.com/office/drawing/2014/main" id="{6BC2CFE9-6CF7-4F29-B554-59C27FABB392}"/>
                    </a:ext>
                  </a:extLst>
                </p:cNvPr>
                <p:cNvSpPr/>
                <p:nvPr/>
              </p:nvSpPr>
              <p:spPr>
                <a:xfrm>
                  <a:off x="-989798" y="-924160"/>
                  <a:ext cx="2123806" cy="588282"/>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40" name="CuadroTexto 339">
                  <a:extLst>
                    <a:ext uri="{FF2B5EF4-FFF2-40B4-BE49-F238E27FC236}">
                      <a16:creationId xmlns:a16="http://schemas.microsoft.com/office/drawing/2014/main" id="{27DB9F88-C566-411F-B27A-0945CD7A536D}"/>
                    </a:ext>
                  </a:extLst>
                </p:cNvPr>
                <p:cNvSpPr txBox="1"/>
                <p:nvPr/>
              </p:nvSpPr>
              <p:spPr>
                <a:xfrm>
                  <a:off x="-996187" y="-921826"/>
                  <a:ext cx="1502891" cy="5882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_tradnl" sz="1000" kern="1200" dirty="0"/>
                    <a:t>180</a:t>
                  </a:r>
                  <a:endParaRPr lang="es-CO" sz="1000" kern="1200" dirty="0"/>
                </a:p>
              </p:txBody>
            </p:sp>
          </p:grpSp>
        </p:grpSp>
        <p:grpSp>
          <p:nvGrpSpPr>
            <p:cNvPr id="316" name="Grupo 315">
              <a:extLst>
                <a:ext uri="{FF2B5EF4-FFF2-40B4-BE49-F238E27FC236}">
                  <a16:creationId xmlns:a16="http://schemas.microsoft.com/office/drawing/2014/main" id="{8DB6E595-5CE6-411B-88EA-5FEF1F08F4DE}"/>
                </a:ext>
              </a:extLst>
            </p:cNvPr>
            <p:cNvGrpSpPr/>
            <p:nvPr/>
          </p:nvGrpSpPr>
          <p:grpSpPr>
            <a:xfrm>
              <a:off x="5353868" y="1832080"/>
              <a:ext cx="1388681" cy="1305675"/>
              <a:chOff x="3459879" y="1846382"/>
              <a:chExt cx="1691709" cy="1287895"/>
            </a:xfrm>
          </p:grpSpPr>
          <p:grpSp>
            <p:nvGrpSpPr>
              <p:cNvPr id="331" name="Grupo 330">
                <a:extLst>
                  <a:ext uri="{FF2B5EF4-FFF2-40B4-BE49-F238E27FC236}">
                    <a16:creationId xmlns:a16="http://schemas.microsoft.com/office/drawing/2014/main" id="{6E376290-B93E-428C-966D-D03FE97E03BC}"/>
                  </a:ext>
                </a:extLst>
              </p:cNvPr>
              <p:cNvGrpSpPr/>
              <p:nvPr/>
            </p:nvGrpSpPr>
            <p:grpSpPr>
              <a:xfrm>
                <a:off x="3459879" y="1846382"/>
                <a:ext cx="1691709" cy="728461"/>
                <a:chOff x="-438491" y="69822"/>
                <a:chExt cx="2002300" cy="728461"/>
              </a:xfrm>
            </p:grpSpPr>
            <p:sp>
              <p:nvSpPr>
                <p:cNvPr id="335" name="Rectángulo 334">
                  <a:extLst>
                    <a:ext uri="{FF2B5EF4-FFF2-40B4-BE49-F238E27FC236}">
                      <a16:creationId xmlns:a16="http://schemas.microsoft.com/office/drawing/2014/main" id="{4489CE59-C91C-4C9E-82AA-6670ED165FB5}"/>
                    </a:ext>
                  </a:extLst>
                </p:cNvPr>
                <p:cNvSpPr/>
                <p:nvPr/>
              </p:nvSpPr>
              <p:spPr>
                <a:xfrm>
                  <a:off x="-438491" y="69822"/>
                  <a:ext cx="1923994" cy="650076"/>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36" name="CuadroTexto 335">
                  <a:extLst>
                    <a:ext uri="{FF2B5EF4-FFF2-40B4-BE49-F238E27FC236}">
                      <a16:creationId xmlns:a16="http://schemas.microsoft.com/office/drawing/2014/main" id="{226997C6-441C-40CA-818F-CF482FA7AC1B}"/>
                    </a:ext>
                  </a:extLst>
                </p:cNvPr>
                <p:cNvSpPr txBox="1"/>
                <p:nvPr/>
              </p:nvSpPr>
              <p:spPr>
                <a:xfrm>
                  <a:off x="-438491" y="148207"/>
                  <a:ext cx="2002300" cy="65007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000" dirty="0"/>
                    <a:t>Identificación, soporte y remisión de soportes devolución bienes para admón. del FBFGN de sustancias químicas</a:t>
                  </a:r>
                </a:p>
              </p:txBody>
            </p:sp>
          </p:grpSp>
          <p:grpSp>
            <p:nvGrpSpPr>
              <p:cNvPr id="332" name="Grupo 331">
                <a:extLst>
                  <a:ext uri="{FF2B5EF4-FFF2-40B4-BE49-F238E27FC236}">
                    <a16:creationId xmlns:a16="http://schemas.microsoft.com/office/drawing/2014/main" id="{73AD822E-F275-432D-BD49-3111043D814E}"/>
                  </a:ext>
                </a:extLst>
              </p:cNvPr>
              <p:cNvGrpSpPr/>
              <p:nvPr/>
            </p:nvGrpSpPr>
            <p:grpSpPr>
              <a:xfrm>
                <a:off x="3459880" y="2541093"/>
                <a:ext cx="1632097" cy="593184"/>
                <a:chOff x="-1427284" y="-924160"/>
                <a:chExt cx="1943917" cy="593184"/>
              </a:xfrm>
            </p:grpSpPr>
            <p:sp>
              <p:nvSpPr>
                <p:cNvPr id="333" name="Rectángulo 332">
                  <a:extLst>
                    <a:ext uri="{FF2B5EF4-FFF2-40B4-BE49-F238E27FC236}">
                      <a16:creationId xmlns:a16="http://schemas.microsoft.com/office/drawing/2014/main" id="{AC00EEBE-524F-427E-8BFD-10315CD5FA6F}"/>
                    </a:ext>
                  </a:extLst>
                </p:cNvPr>
                <p:cNvSpPr/>
                <p:nvPr/>
              </p:nvSpPr>
              <p:spPr>
                <a:xfrm>
                  <a:off x="-1421757" y="-924160"/>
                  <a:ext cx="1930590" cy="588284"/>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34" name="CuadroTexto 333">
                  <a:extLst>
                    <a:ext uri="{FF2B5EF4-FFF2-40B4-BE49-F238E27FC236}">
                      <a16:creationId xmlns:a16="http://schemas.microsoft.com/office/drawing/2014/main" id="{06F21C89-445F-45F7-8EFA-792F2263BACD}"/>
                    </a:ext>
                  </a:extLst>
                </p:cNvPr>
                <p:cNvSpPr txBox="1"/>
                <p:nvPr/>
              </p:nvSpPr>
              <p:spPr>
                <a:xfrm>
                  <a:off x="-1427284" y="-919260"/>
                  <a:ext cx="1943917" cy="5882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_tradnl" sz="1000" kern="1200" dirty="0"/>
                    <a:t>197</a:t>
                  </a:r>
                  <a:endParaRPr lang="es-CO" sz="1000" kern="1200" dirty="0"/>
                </a:p>
              </p:txBody>
            </p:sp>
          </p:grpSp>
        </p:grpSp>
      </p:grpSp>
      <p:sp>
        <p:nvSpPr>
          <p:cNvPr id="343" name="Rectángulo 342">
            <a:extLst>
              <a:ext uri="{FF2B5EF4-FFF2-40B4-BE49-F238E27FC236}">
                <a16:creationId xmlns:a16="http://schemas.microsoft.com/office/drawing/2014/main" id="{F61641CB-6CE7-4925-B239-FABD23449109}"/>
              </a:ext>
            </a:extLst>
          </p:cNvPr>
          <p:cNvSpPr/>
          <p:nvPr/>
        </p:nvSpPr>
        <p:spPr>
          <a:xfrm>
            <a:off x="3650387" y="2101276"/>
            <a:ext cx="7833189" cy="249684"/>
          </a:xfrm>
          <a:prstGeom prst="rect">
            <a:avLst/>
          </a:prstGeom>
        </p:spPr>
        <p:txBody>
          <a:bodyPr wrap="square">
            <a:spAutoFit/>
          </a:bodyPr>
          <a:lstStyle/>
          <a:p>
            <a:pPr algn="just">
              <a:lnSpc>
                <a:spcPct val="107000"/>
              </a:lnSpc>
              <a:spcAft>
                <a:spcPts val="800"/>
              </a:spcAft>
            </a:pPr>
            <a:r>
              <a:rPr lang="es-ES" sz="1000" dirty="0">
                <a:solidFill>
                  <a:srgbClr val="0070C0"/>
                </a:solidFill>
                <a:latin typeface="Calibri" panose="020F0502020204030204" pitchFamily="34" charset="0"/>
                <a:ea typeface="Calibri" panose="020F0502020204030204" pitchFamily="34" charset="0"/>
                <a:cs typeface="Times New Roman" panose="02020603050405020304" pitchFamily="18" charset="0"/>
              </a:rPr>
              <a:t>CONTROL DE DESTINACIÓN Y DEPOSITO PROVISIONAL</a:t>
            </a:r>
            <a:endParaRPr lang="es-CO" sz="10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45" name="Rectángulo 344">
            <a:extLst>
              <a:ext uri="{FF2B5EF4-FFF2-40B4-BE49-F238E27FC236}">
                <a16:creationId xmlns:a16="http://schemas.microsoft.com/office/drawing/2014/main" id="{E8DCD53D-D7B1-444E-BFB4-7A4E730D5BF0}"/>
              </a:ext>
            </a:extLst>
          </p:cNvPr>
          <p:cNvSpPr/>
          <p:nvPr/>
        </p:nvSpPr>
        <p:spPr>
          <a:xfrm>
            <a:off x="3650387" y="3133338"/>
            <a:ext cx="5399183" cy="249684"/>
          </a:xfrm>
          <a:prstGeom prst="rect">
            <a:avLst/>
          </a:prstGeom>
        </p:spPr>
        <p:txBody>
          <a:bodyPr wrap="square">
            <a:spAutoFit/>
          </a:bodyPr>
          <a:lstStyle/>
          <a:p>
            <a:pPr algn="just">
              <a:lnSpc>
                <a:spcPct val="107000"/>
              </a:lnSpc>
              <a:spcAft>
                <a:spcPts val="800"/>
              </a:spcAft>
            </a:pPr>
            <a:r>
              <a:rPr lang="es-ES" sz="1000" dirty="0">
                <a:solidFill>
                  <a:srgbClr val="0070C0"/>
                </a:solidFill>
                <a:latin typeface="Calibri" panose="020F0502020204030204" pitchFamily="34" charset="0"/>
                <a:ea typeface="Calibri" panose="020F0502020204030204" pitchFamily="34" charset="0"/>
                <a:cs typeface="Times New Roman" panose="02020603050405020304" pitchFamily="18" charset="0"/>
              </a:rPr>
              <a:t>DISPOSICIÓN FINAL DE SUSTANCIAS QUÍMICAS</a:t>
            </a:r>
            <a:endParaRPr lang="es-CO" sz="10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46" name="Rectángulo 345">
            <a:extLst>
              <a:ext uri="{FF2B5EF4-FFF2-40B4-BE49-F238E27FC236}">
                <a16:creationId xmlns:a16="http://schemas.microsoft.com/office/drawing/2014/main" id="{46E9E2C3-7CE2-4E3C-9FBC-CEBD1F08A636}"/>
              </a:ext>
            </a:extLst>
          </p:cNvPr>
          <p:cNvSpPr/>
          <p:nvPr/>
        </p:nvSpPr>
        <p:spPr>
          <a:xfrm>
            <a:off x="103414" y="4155882"/>
            <a:ext cx="4007921" cy="249684"/>
          </a:xfrm>
          <a:prstGeom prst="rect">
            <a:avLst/>
          </a:prstGeom>
        </p:spPr>
        <p:txBody>
          <a:bodyPr wrap="square">
            <a:spAutoFit/>
          </a:bodyPr>
          <a:lstStyle/>
          <a:p>
            <a:pPr algn="just">
              <a:lnSpc>
                <a:spcPct val="107000"/>
              </a:lnSpc>
              <a:spcAft>
                <a:spcPts val="800"/>
              </a:spcAft>
            </a:pPr>
            <a:r>
              <a:rPr lang="es-ES" sz="1000" dirty="0">
                <a:solidFill>
                  <a:srgbClr val="0070C0"/>
                </a:solidFill>
                <a:latin typeface="Calibri" panose="020F0502020204030204" pitchFamily="34" charset="0"/>
                <a:ea typeface="Calibri" panose="020F0502020204030204" pitchFamily="34" charset="0"/>
                <a:cs typeface="Times New Roman" panose="02020603050405020304" pitchFamily="18" charset="0"/>
              </a:rPr>
              <a:t>ALISTAMIENTO PARA LA DEVOLUCIÓN DE ACTIVOS</a:t>
            </a:r>
            <a:endParaRPr lang="es-CO" sz="10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9" name="Rectángulo 78">
            <a:extLst>
              <a:ext uri="{FF2B5EF4-FFF2-40B4-BE49-F238E27FC236}">
                <a16:creationId xmlns:a16="http://schemas.microsoft.com/office/drawing/2014/main" id="{74F4294F-A216-3942-8A2F-73456AA8BC25}"/>
              </a:ext>
            </a:extLst>
          </p:cNvPr>
          <p:cNvSpPr/>
          <p:nvPr/>
        </p:nvSpPr>
        <p:spPr>
          <a:xfrm>
            <a:off x="4450" y="2100193"/>
            <a:ext cx="3606762" cy="923330"/>
          </a:xfrm>
          <a:prstGeom prst="rect">
            <a:avLst/>
          </a:prstGeom>
        </p:spPr>
        <p:txBody>
          <a:bodyPr wrap="square">
            <a:spAutoFit/>
          </a:bodyPr>
          <a:lstStyle/>
          <a:p>
            <a:pPr algn="ctr"/>
            <a:r>
              <a:rPr lang="es-ES" b="1" dirty="0">
                <a:solidFill>
                  <a:srgbClr val="000A8B"/>
                </a:solidFill>
                <a:latin typeface="Arial Narrow" panose="020B0606020202030204" pitchFamily="34" charset="0"/>
              </a:rPr>
              <a:t>VICEPRESIDENCIA DE BIENES MUEBLES E INMUEBLES</a:t>
            </a:r>
          </a:p>
          <a:p>
            <a:pPr algn="ctr"/>
            <a:r>
              <a:rPr lang="es-ES" b="1" dirty="0">
                <a:solidFill>
                  <a:srgbClr val="000A8B"/>
                </a:solidFill>
                <a:latin typeface="Arial Narrow" panose="020B0606020202030204" pitchFamily="34" charset="0"/>
              </a:rPr>
              <a:t>GERENCIA MUEBLES</a:t>
            </a:r>
          </a:p>
        </p:txBody>
      </p:sp>
      <p:grpSp>
        <p:nvGrpSpPr>
          <p:cNvPr id="160" name="Grupo 159">
            <a:extLst>
              <a:ext uri="{FF2B5EF4-FFF2-40B4-BE49-F238E27FC236}">
                <a16:creationId xmlns:a16="http://schemas.microsoft.com/office/drawing/2014/main" id="{3572DA89-172F-A341-BF18-301D4E0160BB}"/>
              </a:ext>
            </a:extLst>
          </p:cNvPr>
          <p:cNvGrpSpPr/>
          <p:nvPr/>
        </p:nvGrpSpPr>
        <p:grpSpPr>
          <a:xfrm>
            <a:off x="8396794" y="2387804"/>
            <a:ext cx="3086782" cy="709431"/>
            <a:chOff x="3827189" y="1846382"/>
            <a:chExt cx="4222952" cy="1360634"/>
          </a:xfrm>
        </p:grpSpPr>
        <p:grpSp>
          <p:nvGrpSpPr>
            <p:cNvPr id="161" name="Grupo 160">
              <a:extLst>
                <a:ext uri="{FF2B5EF4-FFF2-40B4-BE49-F238E27FC236}">
                  <a16:creationId xmlns:a16="http://schemas.microsoft.com/office/drawing/2014/main" id="{A7124EEF-9660-0B4F-94E0-0B635898C315}"/>
                </a:ext>
              </a:extLst>
            </p:cNvPr>
            <p:cNvGrpSpPr/>
            <p:nvPr/>
          </p:nvGrpSpPr>
          <p:grpSpPr>
            <a:xfrm>
              <a:off x="3827190" y="1846382"/>
              <a:ext cx="4214722" cy="666210"/>
              <a:chOff x="-3742" y="69822"/>
              <a:chExt cx="4988529" cy="666210"/>
            </a:xfrm>
          </p:grpSpPr>
          <p:sp>
            <p:nvSpPr>
              <p:cNvPr id="165" name="Rectángulo 164">
                <a:extLst>
                  <a:ext uri="{FF2B5EF4-FFF2-40B4-BE49-F238E27FC236}">
                    <a16:creationId xmlns:a16="http://schemas.microsoft.com/office/drawing/2014/main" id="{B0BAE3FE-F0F9-4A4E-90A8-45A2949271E1}"/>
                  </a:ext>
                </a:extLst>
              </p:cNvPr>
              <p:cNvSpPr/>
              <p:nvPr/>
            </p:nvSpPr>
            <p:spPr>
              <a:xfrm>
                <a:off x="2609" y="69822"/>
                <a:ext cx="4982178"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66" name="CuadroTexto 165">
                <a:extLst>
                  <a:ext uri="{FF2B5EF4-FFF2-40B4-BE49-F238E27FC236}">
                    <a16:creationId xmlns:a16="http://schemas.microsoft.com/office/drawing/2014/main" id="{9FADB3EF-D1D3-5544-A87D-22556D4770B0}"/>
                  </a:ext>
                </a:extLst>
              </p:cNvPr>
              <p:cNvSpPr txBox="1"/>
              <p:nvPr/>
            </p:nvSpPr>
            <p:spPr>
              <a:xfrm>
                <a:off x="-3742" y="85957"/>
                <a:ext cx="4763134"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000" dirty="0"/>
                  <a:t>Acciones legales</a:t>
                </a:r>
              </a:p>
            </p:txBody>
          </p:sp>
        </p:grpSp>
        <p:grpSp>
          <p:nvGrpSpPr>
            <p:cNvPr id="162" name="Grupo 161">
              <a:extLst>
                <a:ext uri="{FF2B5EF4-FFF2-40B4-BE49-F238E27FC236}">
                  <a16:creationId xmlns:a16="http://schemas.microsoft.com/office/drawing/2014/main" id="{6FEED89E-FD42-3948-BB56-14D2111273E4}"/>
                </a:ext>
              </a:extLst>
            </p:cNvPr>
            <p:cNvGrpSpPr/>
            <p:nvPr/>
          </p:nvGrpSpPr>
          <p:grpSpPr>
            <a:xfrm>
              <a:off x="3827189" y="2541093"/>
              <a:ext cx="4222952" cy="665923"/>
              <a:chOff x="-989798" y="-924160"/>
              <a:chExt cx="5029764" cy="665923"/>
            </a:xfrm>
          </p:grpSpPr>
          <p:sp>
            <p:nvSpPr>
              <p:cNvPr id="163" name="Rectángulo 162">
                <a:extLst>
                  <a:ext uri="{FF2B5EF4-FFF2-40B4-BE49-F238E27FC236}">
                    <a16:creationId xmlns:a16="http://schemas.microsoft.com/office/drawing/2014/main" id="{06C8E511-1E2C-4E45-8F25-71F81E3E8E36}"/>
                  </a:ext>
                </a:extLst>
              </p:cNvPr>
              <p:cNvSpPr/>
              <p:nvPr/>
            </p:nvSpPr>
            <p:spPr>
              <a:xfrm>
                <a:off x="-989798" y="-924160"/>
                <a:ext cx="5029764" cy="588284"/>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64" name="CuadroTexto 163">
                <a:extLst>
                  <a:ext uri="{FF2B5EF4-FFF2-40B4-BE49-F238E27FC236}">
                    <a16:creationId xmlns:a16="http://schemas.microsoft.com/office/drawing/2014/main" id="{0438846C-73F3-D249-8002-DA30687258FA}"/>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000" dirty="0"/>
                  <a:t>41</a:t>
                </a:r>
                <a:endParaRPr lang="es-CO" sz="1000" kern="1200" dirty="0"/>
              </a:p>
            </p:txBody>
          </p:sp>
        </p:grpSp>
      </p:grpSp>
      <p:grpSp>
        <p:nvGrpSpPr>
          <p:cNvPr id="193" name="Grupo 192">
            <a:extLst>
              <a:ext uri="{FF2B5EF4-FFF2-40B4-BE49-F238E27FC236}">
                <a16:creationId xmlns:a16="http://schemas.microsoft.com/office/drawing/2014/main" id="{265133AE-C058-9C4E-A347-A8A6BB2A3EB3}"/>
              </a:ext>
            </a:extLst>
          </p:cNvPr>
          <p:cNvGrpSpPr/>
          <p:nvPr/>
        </p:nvGrpSpPr>
        <p:grpSpPr>
          <a:xfrm>
            <a:off x="6779305" y="4430231"/>
            <a:ext cx="2110253" cy="679331"/>
            <a:chOff x="3827189" y="1846382"/>
            <a:chExt cx="2565935" cy="1302905"/>
          </a:xfrm>
        </p:grpSpPr>
        <p:grpSp>
          <p:nvGrpSpPr>
            <p:cNvPr id="194" name="Grupo 193">
              <a:extLst>
                <a:ext uri="{FF2B5EF4-FFF2-40B4-BE49-F238E27FC236}">
                  <a16:creationId xmlns:a16="http://schemas.microsoft.com/office/drawing/2014/main" id="{88EDAD85-FDE9-6141-BEFC-798687B7FC51}"/>
                </a:ext>
              </a:extLst>
            </p:cNvPr>
            <p:cNvGrpSpPr/>
            <p:nvPr/>
          </p:nvGrpSpPr>
          <p:grpSpPr>
            <a:xfrm>
              <a:off x="3832554" y="1846382"/>
              <a:ext cx="2560570" cy="666210"/>
              <a:chOff x="2607" y="69822"/>
              <a:chExt cx="3030682" cy="666210"/>
            </a:xfrm>
          </p:grpSpPr>
          <p:sp>
            <p:nvSpPr>
              <p:cNvPr id="198" name="Rectángulo 197">
                <a:extLst>
                  <a:ext uri="{FF2B5EF4-FFF2-40B4-BE49-F238E27FC236}">
                    <a16:creationId xmlns:a16="http://schemas.microsoft.com/office/drawing/2014/main" id="{B11F5ABC-7AC9-6E40-8BC3-CCBB5D18E7FE}"/>
                  </a:ext>
                </a:extLst>
              </p:cNvPr>
              <p:cNvSpPr/>
              <p:nvPr/>
            </p:nvSpPr>
            <p:spPr>
              <a:xfrm>
                <a:off x="2607" y="69822"/>
                <a:ext cx="3030682"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99" name="CuadroTexto 198">
                <a:extLst>
                  <a:ext uri="{FF2B5EF4-FFF2-40B4-BE49-F238E27FC236}">
                    <a16:creationId xmlns:a16="http://schemas.microsoft.com/office/drawing/2014/main" id="{6A8519E1-6C6B-C94D-A63D-3B6C625D9ED4}"/>
                  </a:ext>
                </a:extLst>
              </p:cNvPr>
              <p:cNvSpPr txBox="1"/>
              <p:nvPr/>
            </p:nvSpPr>
            <p:spPr>
              <a:xfrm>
                <a:off x="98505" y="85957"/>
                <a:ext cx="2934784"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000" dirty="0"/>
                  <a:t>Elaboración de actos administrativos para devolución </a:t>
                </a:r>
              </a:p>
            </p:txBody>
          </p:sp>
        </p:grpSp>
        <p:grpSp>
          <p:nvGrpSpPr>
            <p:cNvPr id="195" name="Grupo 194">
              <a:extLst>
                <a:ext uri="{FF2B5EF4-FFF2-40B4-BE49-F238E27FC236}">
                  <a16:creationId xmlns:a16="http://schemas.microsoft.com/office/drawing/2014/main" id="{87B80952-E5DC-E645-B9AB-796390710889}"/>
                </a:ext>
              </a:extLst>
            </p:cNvPr>
            <p:cNvGrpSpPr/>
            <p:nvPr/>
          </p:nvGrpSpPr>
          <p:grpSpPr>
            <a:xfrm>
              <a:off x="3827189" y="2541093"/>
              <a:ext cx="2560571" cy="608194"/>
              <a:chOff x="-989798" y="-924160"/>
              <a:chExt cx="3049779" cy="608194"/>
            </a:xfrm>
          </p:grpSpPr>
          <p:sp>
            <p:nvSpPr>
              <p:cNvPr id="196" name="Rectángulo 195">
                <a:extLst>
                  <a:ext uri="{FF2B5EF4-FFF2-40B4-BE49-F238E27FC236}">
                    <a16:creationId xmlns:a16="http://schemas.microsoft.com/office/drawing/2014/main" id="{210A0942-F07C-1549-81F6-56CEA34D5863}"/>
                  </a:ext>
                </a:extLst>
              </p:cNvPr>
              <p:cNvSpPr/>
              <p:nvPr/>
            </p:nvSpPr>
            <p:spPr>
              <a:xfrm>
                <a:off x="-989798" y="-924160"/>
                <a:ext cx="3049779" cy="588284"/>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97" name="CuadroTexto 196">
                <a:extLst>
                  <a:ext uri="{FF2B5EF4-FFF2-40B4-BE49-F238E27FC236}">
                    <a16:creationId xmlns:a16="http://schemas.microsoft.com/office/drawing/2014/main" id="{273965E6-3892-C649-B106-9E2592C26752}"/>
                  </a:ext>
                </a:extLst>
              </p:cNvPr>
              <p:cNvSpPr txBox="1"/>
              <p:nvPr/>
            </p:nvSpPr>
            <p:spPr>
              <a:xfrm>
                <a:off x="-957935" y="-904250"/>
                <a:ext cx="2559748" cy="5882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_tradnl" sz="1000" dirty="0"/>
                  <a:t>24</a:t>
                </a:r>
                <a:endParaRPr lang="es-CO" sz="1000" kern="1200" dirty="0"/>
              </a:p>
            </p:txBody>
          </p:sp>
        </p:grpSp>
      </p:grpSp>
      <p:grpSp>
        <p:nvGrpSpPr>
          <p:cNvPr id="200" name="Grupo 199">
            <a:extLst>
              <a:ext uri="{FF2B5EF4-FFF2-40B4-BE49-F238E27FC236}">
                <a16:creationId xmlns:a16="http://schemas.microsoft.com/office/drawing/2014/main" id="{D07888BC-F633-4F47-AF66-FE91DB132BD4}"/>
              </a:ext>
            </a:extLst>
          </p:cNvPr>
          <p:cNvGrpSpPr/>
          <p:nvPr/>
        </p:nvGrpSpPr>
        <p:grpSpPr>
          <a:xfrm>
            <a:off x="8961705" y="4421818"/>
            <a:ext cx="2536598" cy="709431"/>
            <a:chOff x="4874015" y="1846382"/>
            <a:chExt cx="2051543" cy="1360634"/>
          </a:xfrm>
        </p:grpSpPr>
        <p:grpSp>
          <p:nvGrpSpPr>
            <p:cNvPr id="201" name="Grupo 200">
              <a:extLst>
                <a:ext uri="{FF2B5EF4-FFF2-40B4-BE49-F238E27FC236}">
                  <a16:creationId xmlns:a16="http://schemas.microsoft.com/office/drawing/2014/main" id="{C2CF8C49-E749-DF4C-8553-73FB61068CBE}"/>
                </a:ext>
              </a:extLst>
            </p:cNvPr>
            <p:cNvGrpSpPr/>
            <p:nvPr/>
          </p:nvGrpSpPr>
          <p:grpSpPr>
            <a:xfrm>
              <a:off x="4882245" y="1846382"/>
              <a:ext cx="2043313" cy="666210"/>
              <a:chOff x="1245017" y="69822"/>
              <a:chExt cx="2418458" cy="666210"/>
            </a:xfrm>
          </p:grpSpPr>
          <p:sp>
            <p:nvSpPr>
              <p:cNvPr id="205" name="Rectángulo 204">
                <a:extLst>
                  <a:ext uri="{FF2B5EF4-FFF2-40B4-BE49-F238E27FC236}">
                    <a16:creationId xmlns:a16="http://schemas.microsoft.com/office/drawing/2014/main" id="{F688834E-E2F1-F94E-8666-D23782A75B9A}"/>
                  </a:ext>
                </a:extLst>
              </p:cNvPr>
              <p:cNvSpPr/>
              <p:nvPr/>
            </p:nvSpPr>
            <p:spPr>
              <a:xfrm>
                <a:off x="1245017" y="69822"/>
                <a:ext cx="2418458"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6" name="CuadroTexto 205">
                <a:extLst>
                  <a:ext uri="{FF2B5EF4-FFF2-40B4-BE49-F238E27FC236}">
                    <a16:creationId xmlns:a16="http://schemas.microsoft.com/office/drawing/2014/main" id="{2419E1A8-89D8-A348-AC18-10F583E95E5B}"/>
                  </a:ext>
                </a:extLst>
              </p:cNvPr>
              <p:cNvSpPr txBox="1"/>
              <p:nvPr/>
            </p:nvSpPr>
            <p:spPr>
              <a:xfrm>
                <a:off x="1245017" y="85957"/>
                <a:ext cx="2418458"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000" dirty="0"/>
                  <a:t>Cargue a sigma de soportes de devolución de vehículos para descarga del inventario</a:t>
                </a:r>
              </a:p>
            </p:txBody>
          </p:sp>
        </p:grpSp>
        <p:grpSp>
          <p:nvGrpSpPr>
            <p:cNvPr id="202" name="Grupo 201">
              <a:extLst>
                <a:ext uri="{FF2B5EF4-FFF2-40B4-BE49-F238E27FC236}">
                  <a16:creationId xmlns:a16="http://schemas.microsoft.com/office/drawing/2014/main" id="{681C1510-557C-E94C-9BF1-52944A5B4CC1}"/>
                </a:ext>
              </a:extLst>
            </p:cNvPr>
            <p:cNvGrpSpPr/>
            <p:nvPr/>
          </p:nvGrpSpPr>
          <p:grpSpPr>
            <a:xfrm>
              <a:off x="4874015" y="2541093"/>
              <a:ext cx="2051543" cy="665923"/>
              <a:chOff x="257029" y="-924160"/>
              <a:chExt cx="2443498" cy="665923"/>
            </a:xfrm>
          </p:grpSpPr>
          <p:sp>
            <p:nvSpPr>
              <p:cNvPr id="203" name="Rectángulo 202">
                <a:extLst>
                  <a:ext uri="{FF2B5EF4-FFF2-40B4-BE49-F238E27FC236}">
                    <a16:creationId xmlns:a16="http://schemas.microsoft.com/office/drawing/2014/main" id="{9621845F-139F-124C-9789-F5ABCAE808F2}"/>
                  </a:ext>
                </a:extLst>
              </p:cNvPr>
              <p:cNvSpPr/>
              <p:nvPr/>
            </p:nvSpPr>
            <p:spPr>
              <a:xfrm>
                <a:off x="257029" y="-924160"/>
                <a:ext cx="2443498" cy="588284"/>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04" name="CuadroTexto 203">
                <a:extLst>
                  <a:ext uri="{FF2B5EF4-FFF2-40B4-BE49-F238E27FC236}">
                    <a16:creationId xmlns:a16="http://schemas.microsoft.com/office/drawing/2014/main" id="{02E1D61A-626D-D64C-8169-C9EBA09B0410}"/>
                  </a:ext>
                </a:extLst>
              </p:cNvPr>
              <p:cNvSpPr txBox="1"/>
              <p:nvPr/>
            </p:nvSpPr>
            <p:spPr>
              <a:xfrm>
                <a:off x="266831" y="-846521"/>
                <a:ext cx="2433696" cy="5882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_tradnl" sz="1000" kern="1200" dirty="0"/>
                  <a:t>36</a:t>
                </a:r>
                <a:endParaRPr lang="es-CO" sz="1000" kern="1200" dirty="0"/>
              </a:p>
            </p:txBody>
          </p:sp>
        </p:grpSp>
      </p:grpSp>
      <p:grpSp>
        <p:nvGrpSpPr>
          <p:cNvPr id="214" name="Grupo 213">
            <a:extLst>
              <a:ext uri="{FF2B5EF4-FFF2-40B4-BE49-F238E27FC236}">
                <a16:creationId xmlns:a16="http://schemas.microsoft.com/office/drawing/2014/main" id="{CF7073F8-CB56-EC42-8EB4-79B9F1DBCDFD}"/>
              </a:ext>
            </a:extLst>
          </p:cNvPr>
          <p:cNvGrpSpPr/>
          <p:nvPr/>
        </p:nvGrpSpPr>
        <p:grpSpPr>
          <a:xfrm>
            <a:off x="103412" y="5492403"/>
            <a:ext cx="3420917" cy="673842"/>
            <a:chOff x="3852259" y="1832080"/>
            <a:chExt cx="3031984" cy="1310219"/>
          </a:xfrm>
        </p:grpSpPr>
        <p:grpSp>
          <p:nvGrpSpPr>
            <p:cNvPr id="215" name="Grupo 214">
              <a:extLst>
                <a:ext uri="{FF2B5EF4-FFF2-40B4-BE49-F238E27FC236}">
                  <a16:creationId xmlns:a16="http://schemas.microsoft.com/office/drawing/2014/main" id="{3204DAD0-7501-CF43-84F0-618646318E1E}"/>
                </a:ext>
              </a:extLst>
            </p:cNvPr>
            <p:cNvGrpSpPr/>
            <p:nvPr/>
          </p:nvGrpSpPr>
          <p:grpSpPr>
            <a:xfrm>
              <a:off x="3852259" y="1839225"/>
              <a:ext cx="1331897" cy="1303074"/>
              <a:chOff x="3821824" y="1846382"/>
              <a:chExt cx="1622534" cy="1285329"/>
            </a:xfrm>
          </p:grpSpPr>
          <p:grpSp>
            <p:nvGrpSpPr>
              <p:cNvPr id="223" name="Grupo 222">
                <a:extLst>
                  <a:ext uri="{FF2B5EF4-FFF2-40B4-BE49-F238E27FC236}">
                    <a16:creationId xmlns:a16="http://schemas.microsoft.com/office/drawing/2014/main" id="{CE4D853F-B058-2345-B281-009F4FE58627}"/>
                  </a:ext>
                </a:extLst>
              </p:cNvPr>
              <p:cNvGrpSpPr/>
              <p:nvPr/>
            </p:nvGrpSpPr>
            <p:grpSpPr>
              <a:xfrm>
                <a:off x="3827189" y="1846382"/>
                <a:ext cx="1617169" cy="666210"/>
                <a:chOff x="-3743" y="69822"/>
                <a:chExt cx="1914075" cy="666210"/>
              </a:xfrm>
            </p:grpSpPr>
            <p:sp>
              <p:nvSpPr>
                <p:cNvPr id="230" name="Rectángulo 229">
                  <a:extLst>
                    <a:ext uri="{FF2B5EF4-FFF2-40B4-BE49-F238E27FC236}">
                      <a16:creationId xmlns:a16="http://schemas.microsoft.com/office/drawing/2014/main" id="{FAC71085-0032-BA45-AC88-A048BD76528E}"/>
                    </a:ext>
                  </a:extLst>
                </p:cNvPr>
                <p:cNvSpPr/>
                <p:nvPr/>
              </p:nvSpPr>
              <p:spPr>
                <a:xfrm>
                  <a:off x="2608" y="69822"/>
                  <a:ext cx="1907724"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31" name="CuadroTexto 230">
                  <a:extLst>
                    <a:ext uri="{FF2B5EF4-FFF2-40B4-BE49-F238E27FC236}">
                      <a16:creationId xmlns:a16="http://schemas.microsoft.com/office/drawing/2014/main" id="{80990C92-5CC8-6C42-8E6B-C61EA20C3D1A}"/>
                    </a:ext>
                  </a:extLst>
                </p:cNvPr>
                <p:cNvSpPr txBox="1"/>
                <p:nvPr/>
              </p:nvSpPr>
              <p:spPr>
                <a:xfrm>
                  <a:off x="-3743" y="85957"/>
                  <a:ext cx="1907724"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000" dirty="0"/>
                    <a:t>Destinación definitiva</a:t>
                  </a:r>
                </a:p>
              </p:txBody>
            </p:sp>
          </p:grpSp>
          <p:grpSp>
            <p:nvGrpSpPr>
              <p:cNvPr id="224" name="Grupo 223">
                <a:extLst>
                  <a:ext uri="{FF2B5EF4-FFF2-40B4-BE49-F238E27FC236}">
                    <a16:creationId xmlns:a16="http://schemas.microsoft.com/office/drawing/2014/main" id="{B446A7A7-2A42-9D47-87D3-D2F6A2E52DBC}"/>
                  </a:ext>
                </a:extLst>
              </p:cNvPr>
              <p:cNvGrpSpPr/>
              <p:nvPr/>
            </p:nvGrpSpPr>
            <p:grpSpPr>
              <a:xfrm>
                <a:off x="3821824" y="2541093"/>
                <a:ext cx="1622534" cy="590618"/>
                <a:chOff x="-996188" y="-924160"/>
                <a:chExt cx="1932526" cy="590618"/>
              </a:xfrm>
            </p:grpSpPr>
            <p:sp>
              <p:nvSpPr>
                <p:cNvPr id="225" name="Rectángulo 224">
                  <a:extLst>
                    <a:ext uri="{FF2B5EF4-FFF2-40B4-BE49-F238E27FC236}">
                      <a16:creationId xmlns:a16="http://schemas.microsoft.com/office/drawing/2014/main" id="{B5926617-F25F-4443-9560-BAC26DBB36D5}"/>
                    </a:ext>
                  </a:extLst>
                </p:cNvPr>
                <p:cNvSpPr/>
                <p:nvPr/>
              </p:nvSpPr>
              <p:spPr>
                <a:xfrm>
                  <a:off x="-989797" y="-924160"/>
                  <a:ext cx="1919745" cy="588282"/>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26" name="CuadroTexto 225">
                  <a:extLst>
                    <a:ext uri="{FF2B5EF4-FFF2-40B4-BE49-F238E27FC236}">
                      <a16:creationId xmlns:a16="http://schemas.microsoft.com/office/drawing/2014/main" id="{76829B31-1A42-8A42-8575-3C765C08BE53}"/>
                    </a:ext>
                  </a:extLst>
                </p:cNvPr>
                <p:cNvSpPr txBox="1"/>
                <p:nvPr/>
              </p:nvSpPr>
              <p:spPr>
                <a:xfrm>
                  <a:off x="-996188" y="-921826"/>
                  <a:ext cx="1932526" cy="5882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_tradnl" sz="1000" kern="1200" dirty="0"/>
                    <a:t>29</a:t>
                  </a:r>
                  <a:endParaRPr lang="es-CO" sz="1000" kern="1200" dirty="0"/>
                </a:p>
              </p:txBody>
            </p:sp>
          </p:grpSp>
        </p:grpSp>
        <p:grpSp>
          <p:nvGrpSpPr>
            <p:cNvPr id="216" name="Grupo 215">
              <a:extLst>
                <a:ext uri="{FF2B5EF4-FFF2-40B4-BE49-F238E27FC236}">
                  <a16:creationId xmlns:a16="http://schemas.microsoft.com/office/drawing/2014/main" id="{F2877DB3-95A7-9F46-8B66-313D4850D9EC}"/>
                </a:ext>
              </a:extLst>
            </p:cNvPr>
            <p:cNvGrpSpPr/>
            <p:nvPr/>
          </p:nvGrpSpPr>
          <p:grpSpPr>
            <a:xfrm>
              <a:off x="5231885" y="1832080"/>
              <a:ext cx="1652358" cy="1305675"/>
              <a:chOff x="3311275" y="1846382"/>
              <a:chExt cx="2012922" cy="1287895"/>
            </a:xfrm>
          </p:grpSpPr>
          <p:grpSp>
            <p:nvGrpSpPr>
              <p:cNvPr id="217" name="Grupo 216">
                <a:extLst>
                  <a:ext uri="{FF2B5EF4-FFF2-40B4-BE49-F238E27FC236}">
                    <a16:creationId xmlns:a16="http://schemas.microsoft.com/office/drawing/2014/main" id="{027A1D9F-D642-5E4A-AFE8-097D8EF68639}"/>
                  </a:ext>
                </a:extLst>
              </p:cNvPr>
              <p:cNvGrpSpPr/>
              <p:nvPr/>
            </p:nvGrpSpPr>
            <p:grpSpPr>
              <a:xfrm>
                <a:off x="3311275" y="1846382"/>
                <a:ext cx="2012922" cy="666210"/>
                <a:chOff x="-614378" y="69822"/>
                <a:chExt cx="2382487" cy="666210"/>
              </a:xfrm>
            </p:grpSpPr>
            <p:sp>
              <p:nvSpPr>
                <p:cNvPr id="221" name="Rectángulo 220">
                  <a:extLst>
                    <a:ext uri="{FF2B5EF4-FFF2-40B4-BE49-F238E27FC236}">
                      <a16:creationId xmlns:a16="http://schemas.microsoft.com/office/drawing/2014/main" id="{02570D9C-0968-7E41-91A3-EBBBEC743EB8}"/>
                    </a:ext>
                  </a:extLst>
                </p:cNvPr>
                <p:cNvSpPr/>
                <p:nvPr/>
              </p:nvSpPr>
              <p:spPr>
                <a:xfrm>
                  <a:off x="-614378" y="69822"/>
                  <a:ext cx="2382487"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22" name="CuadroTexto 221">
                  <a:extLst>
                    <a:ext uri="{FF2B5EF4-FFF2-40B4-BE49-F238E27FC236}">
                      <a16:creationId xmlns:a16="http://schemas.microsoft.com/office/drawing/2014/main" id="{AF21DBF9-1382-4647-AA4C-46B5BA8B6D2E}"/>
                    </a:ext>
                  </a:extLst>
                </p:cNvPr>
                <p:cNvSpPr txBox="1"/>
                <p:nvPr/>
              </p:nvSpPr>
              <p:spPr>
                <a:xfrm>
                  <a:off x="-577361" y="85957"/>
                  <a:ext cx="1917992"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000" dirty="0"/>
                    <a:t>En viabilidad jurídica</a:t>
                  </a:r>
                </a:p>
              </p:txBody>
            </p:sp>
          </p:grpSp>
          <p:grpSp>
            <p:nvGrpSpPr>
              <p:cNvPr id="218" name="Grupo 217">
                <a:extLst>
                  <a:ext uri="{FF2B5EF4-FFF2-40B4-BE49-F238E27FC236}">
                    <a16:creationId xmlns:a16="http://schemas.microsoft.com/office/drawing/2014/main" id="{947269B6-DD31-A940-BE82-8FB5942CE4AC}"/>
                  </a:ext>
                </a:extLst>
              </p:cNvPr>
              <p:cNvGrpSpPr/>
              <p:nvPr/>
            </p:nvGrpSpPr>
            <p:grpSpPr>
              <a:xfrm>
                <a:off x="3311276" y="2541093"/>
                <a:ext cx="2012921" cy="593184"/>
                <a:chOff x="-1604279" y="-924160"/>
                <a:chExt cx="2397498" cy="593184"/>
              </a:xfrm>
            </p:grpSpPr>
            <p:sp>
              <p:nvSpPr>
                <p:cNvPr id="219" name="Rectángulo 218">
                  <a:extLst>
                    <a:ext uri="{FF2B5EF4-FFF2-40B4-BE49-F238E27FC236}">
                      <a16:creationId xmlns:a16="http://schemas.microsoft.com/office/drawing/2014/main" id="{73C1AD9B-00AF-F042-811B-1B9E0D8E6B7E}"/>
                    </a:ext>
                  </a:extLst>
                </p:cNvPr>
                <p:cNvSpPr/>
                <p:nvPr/>
              </p:nvSpPr>
              <p:spPr>
                <a:xfrm>
                  <a:off x="-1604279" y="-924160"/>
                  <a:ext cx="2397498" cy="588284"/>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20" name="CuadroTexto 219">
                  <a:extLst>
                    <a:ext uri="{FF2B5EF4-FFF2-40B4-BE49-F238E27FC236}">
                      <a16:creationId xmlns:a16="http://schemas.microsoft.com/office/drawing/2014/main" id="{7C48C77E-C878-2746-B361-EC8575B90275}"/>
                    </a:ext>
                  </a:extLst>
                </p:cNvPr>
                <p:cNvSpPr txBox="1"/>
                <p:nvPr/>
              </p:nvSpPr>
              <p:spPr>
                <a:xfrm>
                  <a:off x="-1590001" y="-919260"/>
                  <a:ext cx="2379391" cy="5882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_tradnl" sz="1000" kern="1200" dirty="0"/>
                    <a:t>12</a:t>
                  </a:r>
                  <a:endParaRPr lang="es-CO" sz="1000" kern="1200" dirty="0"/>
                </a:p>
              </p:txBody>
            </p:sp>
          </p:grpSp>
        </p:grpSp>
      </p:grpSp>
      <p:sp>
        <p:nvSpPr>
          <p:cNvPr id="232" name="Rectángulo 231">
            <a:extLst>
              <a:ext uri="{FF2B5EF4-FFF2-40B4-BE49-F238E27FC236}">
                <a16:creationId xmlns:a16="http://schemas.microsoft.com/office/drawing/2014/main" id="{4BD9188F-410A-DD46-A9F0-2A02CDEF2E42}"/>
              </a:ext>
            </a:extLst>
          </p:cNvPr>
          <p:cNvSpPr/>
          <p:nvPr/>
        </p:nvSpPr>
        <p:spPr>
          <a:xfrm>
            <a:off x="103414" y="5222953"/>
            <a:ext cx="4007921" cy="249684"/>
          </a:xfrm>
          <a:prstGeom prst="rect">
            <a:avLst/>
          </a:prstGeom>
        </p:spPr>
        <p:txBody>
          <a:bodyPr wrap="square">
            <a:spAutoFit/>
          </a:bodyPr>
          <a:lstStyle/>
          <a:p>
            <a:pPr algn="just">
              <a:lnSpc>
                <a:spcPct val="107000"/>
              </a:lnSpc>
              <a:spcAft>
                <a:spcPts val="800"/>
              </a:spcAft>
            </a:pPr>
            <a:r>
              <a:rPr lang="es-ES" sz="1000" dirty="0">
                <a:solidFill>
                  <a:srgbClr val="0070C0"/>
                </a:solidFill>
                <a:latin typeface="Calibri" panose="020F0502020204030204" pitchFamily="34" charset="0"/>
                <a:ea typeface="Calibri" panose="020F0502020204030204" pitchFamily="34" charset="0"/>
                <a:cs typeface="Times New Roman" panose="02020603050405020304" pitchFamily="18" charset="0"/>
              </a:rPr>
              <a:t>DESTINACIÓN DEFINITIVA</a:t>
            </a:r>
            <a:endParaRPr lang="es-CO" sz="10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grpSp>
        <p:nvGrpSpPr>
          <p:cNvPr id="233" name="Grupo 232">
            <a:extLst>
              <a:ext uri="{FF2B5EF4-FFF2-40B4-BE49-F238E27FC236}">
                <a16:creationId xmlns:a16="http://schemas.microsoft.com/office/drawing/2014/main" id="{132FE828-0F78-BC43-A4F0-56E0EEC553D3}"/>
              </a:ext>
            </a:extLst>
          </p:cNvPr>
          <p:cNvGrpSpPr/>
          <p:nvPr/>
        </p:nvGrpSpPr>
        <p:grpSpPr>
          <a:xfrm>
            <a:off x="3576513" y="5488377"/>
            <a:ext cx="2371525" cy="679331"/>
            <a:chOff x="3827189" y="1846382"/>
            <a:chExt cx="2565935" cy="1302905"/>
          </a:xfrm>
        </p:grpSpPr>
        <p:grpSp>
          <p:nvGrpSpPr>
            <p:cNvPr id="234" name="Grupo 233">
              <a:extLst>
                <a:ext uri="{FF2B5EF4-FFF2-40B4-BE49-F238E27FC236}">
                  <a16:creationId xmlns:a16="http://schemas.microsoft.com/office/drawing/2014/main" id="{DFF4E3FF-9A53-4D42-8BEC-F358D33DA71E}"/>
                </a:ext>
              </a:extLst>
            </p:cNvPr>
            <p:cNvGrpSpPr/>
            <p:nvPr/>
          </p:nvGrpSpPr>
          <p:grpSpPr>
            <a:xfrm>
              <a:off x="3832554" y="1846382"/>
              <a:ext cx="2560570" cy="666210"/>
              <a:chOff x="2607" y="69822"/>
              <a:chExt cx="3030682" cy="666210"/>
            </a:xfrm>
          </p:grpSpPr>
          <p:sp>
            <p:nvSpPr>
              <p:cNvPr id="238" name="Rectángulo 237">
                <a:extLst>
                  <a:ext uri="{FF2B5EF4-FFF2-40B4-BE49-F238E27FC236}">
                    <a16:creationId xmlns:a16="http://schemas.microsoft.com/office/drawing/2014/main" id="{6A8084A9-B15C-854B-86AB-2277135B4510}"/>
                  </a:ext>
                </a:extLst>
              </p:cNvPr>
              <p:cNvSpPr/>
              <p:nvPr/>
            </p:nvSpPr>
            <p:spPr>
              <a:xfrm>
                <a:off x="2607" y="69822"/>
                <a:ext cx="3030682"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39" name="CuadroTexto 238">
                <a:extLst>
                  <a:ext uri="{FF2B5EF4-FFF2-40B4-BE49-F238E27FC236}">
                    <a16:creationId xmlns:a16="http://schemas.microsoft.com/office/drawing/2014/main" id="{3A04A602-55D7-8B4E-A173-E572D578ADA0}"/>
                  </a:ext>
                </a:extLst>
              </p:cNvPr>
              <p:cNvSpPr txBox="1"/>
              <p:nvPr/>
            </p:nvSpPr>
            <p:spPr>
              <a:xfrm>
                <a:off x="98505" y="85957"/>
                <a:ext cx="2934784"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000" dirty="0"/>
                  <a:t>En viabilidad administrativa</a:t>
                </a:r>
              </a:p>
            </p:txBody>
          </p:sp>
        </p:grpSp>
        <p:grpSp>
          <p:nvGrpSpPr>
            <p:cNvPr id="235" name="Grupo 234">
              <a:extLst>
                <a:ext uri="{FF2B5EF4-FFF2-40B4-BE49-F238E27FC236}">
                  <a16:creationId xmlns:a16="http://schemas.microsoft.com/office/drawing/2014/main" id="{BA9D6F57-302E-3D43-B6B7-62E781E14BB6}"/>
                </a:ext>
              </a:extLst>
            </p:cNvPr>
            <p:cNvGrpSpPr/>
            <p:nvPr/>
          </p:nvGrpSpPr>
          <p:grpSpPr>
            <a:xfrm>
              <a:off x="3827189" y="2541093"/>
              <a:ext cx="2560571" cy="608194"/>
              <a:chOff x="-989798" y="-924160"/>
              <a:chExt cx="3049779" cy="608194"/>
            </a:xfrm>
          </p:grpSpPr>
          <p:sp>
            <p:nvSpPr>
              <p:cNvPr id="236" name="Rectángulo 235">
                <a:extLst>
                  <a:ext uri="{FF2B5EF4-FFF2-40B4-BE49-F238E27FC236}">
                    <a16:creationId xmlns:a16="http://schemas.microsoft.com/office/drawing/2014/main" id="{DCD314AF-45CE-694F-9BBE-E94188979825}"/>
                  </a:ext>
                </a:extLst>
              </p:cNvPr>
              <p:cNvSpPr/>
              <p:nvPr/>
            </p:nvSpPr>
            <p:spPr>
              <a:xfrm>
                <a:off x="-989798" y="-924160"/>
                <a:ext cx="3049779" cy="588284"/>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37" name="CuadroTexto 236">
                <a:extLst>
                  <a:ext uri="{FF2B5EF4-FFF2-40B4-BE49-F238E27FC236}">
                    <a16:creationId xmlns:a16="http://schemas.microsoft.com/office/drawing/2014/main" id="{6B1A5D28-2DED-8447-B2FF-109BC345A496}"/>
                  </a:ext>
                </a:extLst>
              </p:cNvPr>
              <p:cNvSpPr txBox="1"/>
              <p:nvPr/>
            </p:nvSpPr>
            <p:spPr>
              <a:xfrm>
                <a:off x="-957935" y="-904250"/>
                <a:ext cx="2559748" cy="5882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_tradnl" sz="1000" dirty="0"/>
                  <a:t>60</a:t>
                </a:r>
                <a:endParaRPr lang="es-CO" sz="1000" kern="1200" dirty="0"/>
              </a:p>
            </p:txBody>
          </p:sp>
        </p:grpSp>
      </p:grpSp>
      <p:grpSp>
        <p:nvGrpSpPr>
          <p:cNvPr id="115" name="Grupo 114">
            <a:extLst>
              <a:ext uri="{FF2B5EF4-FFF2-40B4-BE49-F238E27FC236}">
                <a16:creationId xmlns:a16="http://schemas.microsoft.com/office/drawing/2014/main" id="{7D0247AD-E0E9-0442-BF54-7C0135F9EBDE}"/>
              </a:ext>
            </a:extLst>
          </p:cNvPr>
          <p:cNvGrpSpPr/>
          <p:nvPr/>
        </p:nvGrpSpPr>
        <p:grpSpPr>
          <a:xfrm>
            <a:off x="9105602" y="1353551"/>
            <a:ext cx="2374344" cy="679331"/>
            <a:chOff x="3827189" y="1846382"/>
            <a:chExt cx="2565935" cy="1302905"/>
          </a:xfrm>
        </p:grpSpPr>
        <p:grpSp>
          <p:nvGrpSpPr>
            <p:cNvPr id="116" name="Grupo 115">
              <a:extLst>
                <a:ext uri="{FF2B5EF4-FFF2-40B4-BE49-F238E27FC236}">
                  <a16:creationId xmlns:a16="http://schemas.microsoft.com/office/drawing/2014/main" id="{B7D67756-8353-D548-9874-5116DE2F5792}"/>
                </a:ext>
              </a:extLst>
            </p:cNvPr>
            <p:cNvGrpSpPr/>
            <p:nvPr/>
          </p:nvGrpSpPr>
          <p:grpSpPr>
            <a:xfrm>
              <a:off x="3832554" y="1846382"/>
              <a:ext cx="2560570" cy="666210"/>
              <a:chOff x="2607" y="69822"/>
              <a:chExt cx="3030682" cy="666210"/>
            </a:xfrm>
          </p:grpSpPr>
          <p:sp>
            <p:nvSpPr>
              <p:cNvPr id="120" name="Rectángulo 119">
                <a:extLst>
                  <a:ext uri="{FF2B5EF4-FFF2-40B4-BE49-F238E27FC236}">
                    <a16:creationId xmlns:a16="http://schemas.microsoft.com/office/drawing/2014/main" id="{6C3BE473-D5A2-834D-9FAF-9C3275560223}"/>
                  </a:ext>
                </a:extLst>
              </p:cNvPr>
              <p:cNvSpPr/>
              <p:nvPr/>
            </p:nvSpPr>
            <p:spPr>
              <a:xfrm>
                <a:off x="2607" y="69822"/>
                <a:ext cx="3030682"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21" name="CuadroTexto 120">
                <a:extLst>
                  <a:ext uri="{FF2B5EF4-FFF2-40B4-BE49-F238E27FC236}">
                    <a16:creationId xmlns:a16="http://schemas.microsoft.com/office/drawing/2014/main" id="{3163A8E9-4364-5148-ADA1-66048CAC10EC}"/>
                  </a:ext>
                </a:extLst>
              </p:cNvPr>
              <p:cNvSpPr txBox="1"/>
              <p:nvPr/>
            </p:nvSpPr>
            <p:spPr>
              <a:xfrm>
                <a:off x="98505" y="85957"/>
                <a:ext cx="2934784"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000" dirty="0"/>
                  <a:t>Destinaciones provisionales normales</a:t>
                </a:r>
              </a:p>
            </p:txBody>
          </p:sp>
        </p:grpSp>
        <p:grpSp>
          <p:nvGrpSpPr>
            <p:cNvPr id="117" name="Grupo 116">
              <a:extLst>
                <a:ext uri="{FF2B5EF4-FFF2-40B4-BE49-F238E27FC236}">
                  <a16:creationId xmlns:a16="http://schemas.microsoft.com/office/drawing/2014/main" id="{AFDC9E10-9060-3A4D-9B0B-E9C253655017}"/>
                </a:ext>
              </a:extLst>
            </p:cNvPr>
            <p:cNvGrpSpPr/>
            <p:nvPr/>
          </p:nvGrpSpPr>
          <p:grpSpPr>
            <a:xfrm>
              <a:off x="3827189" y="2541093"/>
              <a:ext cx="2560571" cy="608194"/>
              <a:chOff x="-989798" y="-924160"/>
              <a:chExt cx="3049779" cy="608194"/>
            </a:xfrm>
          </p:grpSpPr>
          <p:sp>
            <p:nvSpPr>
              <p:cNvPr id="118" name="Rectángulo 117">
                <a:extLst>
                  <a:ext uri="{FF2B5EF4-FFF2-40B4-BE49-F238E27FC236}">
                    <a16:creationId xmlns:a16="http://schemas.microsoft.com/office/drawing/2014/main" id="{AE435B65-4E89-8B46-98AA-6FEB306704D3}"/>
                  </a:ext>
                </a:extLst>
              </p:cNvPr>
              <p:cNvSpPr/>
              <p:nvPr/>
            </p:nvSpPr>
            <p:spPr>
              <a:xfrm>
                <a:off x="-989798" y="-924160"/>
                <a:ext cx="3049779" cy="588284"/>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19" name="CuadroTexto 118">
                <a:extLst>
                  <a:ext uri="{FF2B5EF4-FFF2-40B4-BE49-F238E27FC236}">
                    <a16:creationId xmlns:a16="http://schemas.microsoft.com/office/drawing/2014/main" id="{EA774768-9E7B-9240-8A82-08D2501909CA}"/>
                  </a:ext>
                </a:extLst>
              </p:cNvPr>
              <p:cNvSpPr txBox="1"/>
              <p:nvPr/>
            </p:nvSpPr>
            <p:spPr>
              <a:xfrm>
                <a:off x="-957935" y="-904250"/>
                <a:ext cx="2559748" cy="5882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_tradnl" sz="1000" dirty="0"/>
                  <a:t>30</a:t>
                </a:r>
                <a:endParaRPr lang="es-CO" sz="1000" kern="1200" dirty="0"/>
              </a:p>
            </p:txBody>
          </p:sp>
        </p:grpSp>
      </p:grpSp>
      <p:grpSp>
        <p:nvGrpSpPr>
          <p:cNvPr id="122" name="Grupo 121">
            <a:extLst>
              <a:ext uri="{FF2B5EF4-FFF2-40B4-BE49-F238E27FC236}">
                <a16:creationId xmlns:a16="http://schemas.microsoft.com/office/drawing/2014/main" id="{E7225CD1-1A90-394B-A1A5-B52FC6C076FA}"/>
              </a:ext>
            </a:extLst>
          </p:cNvPr>
          <p:cNvGrpSpPr/>
          <p:nvPr/>
        </p:nvGrpSpPr>
        <p:grpSpPr>
          <a:xfrm>
            <a:off x="8376538" y="3373721"/>
            <a:ext cx="3121765" cy="709431"/>
            <a:chOff x="4874015" y="1846382"/>
            <a:chExt cx="2051543" cy="1360634"/>
          </a:xfrm>
        </p:grpSpPr>
        <p:grpSp>
          <p:nvGrpSpPr>
            <p:cNvPr id="123" name="Grupo 122">
              <a:extLst>
                <a:ext uri="{FF2B5EF4-FFF2-40B4-BE49-F238E27FC236}">
                  <a16:creationId xmlns:a16="http://schemas.microsoft.com/office/drawing/2014/main" id="{D34CD4D2-38A3-284F-9FC6-4AC26290804C}"/>
                </a:ext>
              </a:extLst>
            </p:cNvPr>
            <p:cNvGrpSpPr/>
            <p:nvPr/>
          </p:nvGrpSpPr>
          <p:grpSpPr>
            <a:xfrm>
              <a:off x="4882245" y="1846382"/>
              <a:ext cx="2043313" cy="666210"/>
              <a:chOff x="1245017" y="69822"/>
              <a:chExt cx="2418458" cy="666210"/>
            </a:xfrm>
          </p:grpSpPr>
          <p:sp>
            <p:nvSpPr>
              <p:cNvPr id="127" name="Rectángulo 126">
                <a:extLst>
                  <a:ext uri="{FF2B5EF4-FFF2-40B4-BE49-F238E27FC236}">
                    <a16:creationId xmlns:a16="http://schemas.microsoft.com/office/drawing/2014/main" id="{14707781-7233-7F4A-B030-434C199DF760}"/>
                  </a:ext>
                </a:extLst>
              </p:cNvPr>
              <p:cNvSpPr/>
              <p:nvPr/>
            </p:nvSpPr>
            <p:spPr>
              <a:xfrm>
                <a:off x="1245017" y="69822"/>
                <a:ext cx="2418458"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28" name="CuadroTexto 127">
                <a:extLst>
                  <a:ext uri="{FF2B5EF4-FFF2-40B4-BE49-F238E27FC236}">
                    <a16:creationId xmlns:a16="http://schemas.microsoft.com/office/drawing/2014/main" id="{FFF34CAB-2C68-484F-AF20-702ED6AE7F2A}"/>
                  </a:ext>
                </a:extLst>
              </p:cNvPr>
              <p:cNvSpPr txBox="1"/>
              <p:nvPr/>
            </p:nvSpPr>
            <p:spPr>
              <a:xfrm>
                <a:off x="1245017" y="85957"/>
                <a:ext cx="2418458"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000" dirty="0"/>
                  <a:t>solicitud descarga del inventario por destrucción</a:t>
                </a:r>
              </a:p>
            </p:txBody>
          </p:sp>
        </p:grpSp>
        <p:grpSp>
          <p:nvGrpSpPr>
            <p:cNvPr id="124" name="Grupo 123">
              <a:extLst>
                <a:ext uri="{FF2B5EF4-FFF2-40B4-BE49-F238E27FC236}">
                  <a16:creationId xmlns:a16="http://schemas.microsoft.com/office/drawing/2014/main" id="{CE56307B-C66B-AC43-96D7-B17DC59BA5C7}"/>
                </a:ext>
              </a:extLst>
            </p:cNvPr>
            <p:cNvGrpSpPr/>
            <p:nvPr/>
          </p:nvGrpSpPr>
          <p:grpSpPr>
            <a:xfrm>
              <a:off x="4874015" y="2541093"/>
              <a:ext cx="2051543" cy="665923"/>
              <a:chOff x="257029" y="-924160"/>
              <a:chExt cx="2443498" cy="665923"/>
            </a:xfrm>
          </p:grpSpPr>
          <p:sp>
            <p:nvSpPr>
              <p:cNvPr id="125" name="Rectángulo 124">
                <a:extLst>
                  <a:ext uri="{FF2B5EF4-FFF2-40B4-BE49-F238E27FC236}">
                    <a16:creationId xmlns:a16="http://schemas.microsoft.com/office/drawing/2014/main" id="{9B8D550D-F1AE-C740-BE44-F65E2F5B483A}"/>
                  </a:ext>
                </a:extLst>
              </p:cNvPr>
              <p:cNvSpPr/>
              <p:nvPr/>
            </p:nvSpPr>
            <p:spPr>
              <a:xfrm>
                <a:off x="257029" y="-924160"/>
                <a:ext cx="2443498" cy="588284"/>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26" name="CuadroTexto 125">
                <a:extLst>
                  <a:ext uri="{FF2B5EF4-FFF2-40B4-BE49-F238E27FC236}">
                    <a16:creationId xmlns:a16="http://schemas.microsoft.com/office/drawing/2014/main" id="{C9AAE0F5-58D2-F54A-99BD-482C43C5667B}"/>
                  </a:ext>
                </a:extLst>
              </p:cNvPr>
              <p:cNvSpPr txBox="1"/>
              <p:nvPr/>
            </p:nvSpPr>
            <p:spPr>
              <a:xfrm>
                <a:off x="266831" y="-846521"/>
                <a:ext cx="2433696" cy="5882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_tradnl" sz="1000" kern="1200" dirty="0"/>
                  <a:t>58</a:t>
                </a:r>
                <a:endParaRPr lang="es-CO" sz="1000" kern="1200" dirty="0"/>
              </a:p>
            </p:txBody>
          </p:sp>
        </p:grpSp>
      </p:grpSp>
      <p:graphicFrame>
        <p:nvGraphicFramePr>
          <p:cNvPr id="3" name="Tabla 2">
            <a:extLst>
              <a:ext uri="{FF2B5EF4-FFF2-40B4-BE49-F238E27FC236}">
                <a16:creationId xmlns:a16="http://schemas.microsoft.com/office/drawing/2014/main" id="{C97B1592-396E-8B48-B4F7-06D330E92135}"/>
              </a:ext>
            </a:extLst>
          </p:cNvPr>
          <p:cNvGraphicFramePr>
            <a:graphicFrameLocks noGrp="1"/>
          </p:cNvGraphicFramePr>
          <p:nvPr/>
        </p:nvGraphicFramePr>
        <p:xfrm>
          <a:off x="0" y="0"/>
          <a:ext cx="2552700" cy="203200"/>
        </p:xfrm>
        <a:graphic>
          <a:graphicData uri="http://schemas.openxmlformats.org/drawingml/2006/table">
            <a:tbl>
              <a:tblPr>
                <a:tableStyleId>{5C22544A-7EE6-4342-B048-85BDC9FD1C3A}</a:tableStyleId>
              </a:tblPr>
              <a:tblGrid>
                <a:gridCol w="2552700">
                  <a:extLst>
                    <a:ext uri="{9D8B030D-6E8A-4147-A177-3AD203B41FA5}">
                      <a16:colId xmlns:a16="http://schemas.microsoft.com/office/drawing/2014/main" val="700567624"/>
                    </a:ext>
                  </a:extLst>
                </a:gridCol>
              </a:tblGrid>
              <a:tr h="203200">
                <a:tc>
                  <a:txBody>
                    <a:bodyPr/>
                    <a:lstStyle/>
                    <a:p>
                      <a:pPr algn="l" fontAlgn="b"/>
                      <a:r>
                        <a:rPr lang="es-CO" sz="1100" u="none" strike="noStrike" dirty="0">
                          <a:effectLst/>
                        </a:rPr>
                        <a:t>con acto admon para destruccion</a:t>
                      </a:r>
                      <a:endParaRPr lang="es-CO"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003204131"/>
                  </a:ext>
                </a:extLst>
              </a:tr>
            </a:tbl>
          </a:graphicData>
        </a:graphic>
      </p:graphicFrame>
      <p:grpSp>
        <p:nvGrpSpPr>
          <p:cNvPr id="130" name="Grupo 129">
            <a:extLst>
              <a:ext uri="{FF2B5EF4-FFF2-40B4-BE49-F238E27FC236}">
                <a16:creationId xmlns:a16="http://schemas.microsoft.com/office/drawing/2014/main" id="{43D5C7E0-5E45-D24D-9C87-D9232D0DAFC1}"/>
              </a:ext>
            </a:extLst>
          </p:cNvPr>
          <p:cNvGrpSpPr/>
          <p:nvPr/>
        </p:nvGrpSpPr>
        <p:grpSpPr>
          <a:xfrm>
            <a:off x="6017963" y="5468761"/>
            <a:ext cx="2062703" cy="668950"/>
            <a:chOff x="4874015" y="1846382"/>
            <a:chExt cx="2130442" cy="1282995"/>
          </a:xfrm>
        </p:grpSpPr>
        <p:grpSp>
          <p:nvGrpSpPr>
            <p:cNvPr id="131" name="Grupo 130">
              <a:extLst>
                <a:ext uri="{FF2B5EF4-FFF2-40B4-BE49-F238E27FC236}">
                  <a16:creationId xmlns:a16="http://schemas.microsoft.com/office/drawing/2014/main" id="{8A2D8EBE-9D21-334D-A5C0-5E8BFE494D2B}"/>
                </a:ext>
              </a:extLst>
            </p:cNvPr>
            <p:cNvGrpSpPr/>
            <p:nvPr/>
          </p:nvGrpSpPr>
          <p:grpSpPr>
            <a:xfrm>
              <a:off x="4882245" y="1846382"/>
              <a:ext cx="2122212" cy="666210"/>
              <a:chOff x="1245017" y="69822"/>
              <a:chExt cx="2511842" cy="666210"/>
            </a:xfrm>
          </p:grpSpPr>
          <p:sp>
            <p:nvSpPr>
              <p:cNvPr id="135" name="Rectángulo 134">
                <a:extLst>
                  <a:ext uri="{FF2B5EF4-FFF2-40B4-BE49-F238E27FC236}">
                    <a16:creationId xmlns:a16="http://schemas.microsoft.com/office/drawing/2014/main" id="{50EC86B8-7C68-6242-B4D7-64AD89115C12}"/>
                  </a:ext>
                </a:extLst>
              </p:cNvPr>
              <p:cNvSpPr/>
              <p:nvPr/>
            </p:nvSpPr>
            <p:spPr>
              <a:xfrm>
                <a:off x="1245017" y="69822"/>
                <a:ext cx="2511842"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6" name="CuadroTexto 135">
                <a:extLst>
                  <a:ext uri="{FF2B5EF4-FFF2-40B4-BE49-F238E27FC236}">
                    <a16:creationId xmlns:a16="http://schemas.microsoft.com/office/drawing/2014/main" id="{49703E00-8F64-EC44-840A-CD6DE207C1ED}"/>
                  </a:ext>
                </a:extLst>
              </p:cNvPr>
              <p:cNvSpPr txBox="1"/>
              <p:nvPr/>
            </p:nvSpPr>
            <p:spPr>
              <a:xfrm>
                <a:off x="1245017" y="85957"/>
                <a:ext cx="2511842"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000" dirty="0"/>
                  <a:t>Alistamiento de 135 registros de divisas para monetización</a:t>
                </a:r>
              </a:p>
            </p:txBody>
          </p:sp>
        </p:grpSp>
        <p:grpSp>
          <p:nvGrpSpPr>
            <p:cNvPr id="132" name="Grupo 131">
              <a:extLst>
                <a:ext uri="{FF2B5EF4-FFF2-40B4-BE49-F238E27FC236}">
                  <a16:creationId xmlns:a16="http://schemas.microsoft.com/office/drawing/2014/main" id="{43D02008-1310-314F-AD4E-35DA2C0F7B39}"/>
                </a:ext>
              </a:extLst>
            </p:cNvPr>
            <p:cNvGrpSpPr/>
            <p:nvPr/>
          </p:nvGrpSpPr>
          <p:grpSpPr>
            <a:xfrm>
              <a:off x="4874015" y="2527236"/>
              <a:ext cx="2122212" cy="602141"/>
              <a:chOff x="257029" y="-938017"/>
              <a:chExt cx="2527669" cy="602141"/>
            </a:xfrm>
          </p:grpSpPr>
          <p:sp>
            <p:nvSpPr>
              <p:cNvPr id="133" name="Rectángulo 132">
                <a:extLst>
                  <a:ext uri="{FF2B5EF4-FFF2-40B4-BE49-F238E27FC236}">
                    <a16:creationId xmlns:a16="http://schemas.microsoft.com/office/drawing/2014/main" id="{99B08C34-3F71-AA42-9111-E9DA85E915EA}"/>
                  </a:ext>
                </a:extLst>
              </p:cNvPr>
              <p:cNvSpPr/>
              <p:nvPr/>
            </p:nvSpPr>
            <p:spPr>
              <a:xfrm>
                <a:off x="257029" y="-924160"/>
                <a:ext cx="2527669" cy="588284"/>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34" name="CuadroTexto 133">
                <a:extLst>
                  <a:ext uri="{FF2B5EF4-FFF2-40B4-BE49-F238E27FC236}">
                    <a16:creationId xmlns:a16="http://schemas.microsoft.com/office/drawing/2014/main" id="{F24A06DC-B962-A84C-BF27-5DC1194B18AC}"/>
                  </a:ext>
                </a:extLst>
              </p:cNvPr>
              <p:cNvSpPr txBox="1"/>
              <p:nvPr/>
            </p:nvSpPr>
            <p:spPr>
              <a:xfrm>
                <a:off x="266831" y="-938017"/>
                <a:ext cx="2517867" cy="5882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_tradnl" sz="1000" kern="1200" dirty="0"/>
                  <a:t>135</a:t>
                </a:r>
                <a:endParaRPr lang="es-CO" sz="1000" kern="1200" dirty="0"/>
              </a:p>
            </p:txBody>
          </p:sp>
        </p:grpSp>
      </p:grpSp>
      <p:grpSp>
        <p:nvGrpSpPr>
          <p:cNvPr id="137" name="Grupo 136">
            <a:extLst>
              <a:ext uri="{FF2B5EF4-FFF2-40B4-BE49-F238E27FC236}">
                <a16:creationId xmlns:a16="http://schemas.microsoft.com/office/drawing/2014/main" id="{1E8AD8C8-78ED-5548-A1A8-34E0C4E6AE42}"/>
              </a:ext>
            </a:extLst>
          </p:cNvPr>
          <p:cNvGrpSpPr/>
          <p:nvPr/>
        </p:nvGrpSpPr>
        <p:grpSpPr>
          <a:xfrm>
            <a:off x="8152585" y="5461489"/>
            <a:ext cx="3419731" cy="669676"/>
            <a:chOff x="4919985" y="1846382"/>
            <a:chExt cx="2005573" cy="1284387"/>
          </a:xfrm>
        </p:grpSpPr>
        <p:grpSp>
          <p:nvGrpSpPr>
            <p:cNvPr id="138" name="Grupo 137">
              <a:extLst>
                <a:ext uri="{FF2B5EF4-FFF2-40B4-BE49-F238E27FC236}">
                  <a16:creationId xmlns:a16="http://schemas.microsoft.com/office/drawing/2014/main" id="{41524054-C2A9-D745-9207-D4EE546E25A8}"/>
                </a:ext>
              </a:extLst>
            </p:cNvPr>
            <p:cNvGrpSpPr/>
            <p:nvPr/>
          </p:nvGrpSpPr>
          <p:grpSpPr>
            <a:xfrm>
              <a:off x="4919986" y="1846382"/>
              <a:ext cx="2005572" cy="666210"/>
              <a:chOff x="1289687" y="69822"/>
              <a:chExt cx="2373788" cy="666210"/>
            </a:xfrm>
          </p:grpSpPr>
          <p:sp>
            <p:nvSpPr>
              <p:cNvPr id="142" name="Rectángulo 141">
                <a:extLst>
                  <a:ext uri="{FF2B5EF4-FFF2-40B4-BE49-F238E27FC236}">
                    <a16:creationId xmlns:a16="http://schemas.microsoft.com/office/drawing/2014/main" id="{4E04C840-36BE-5A46-9DCC-A22356919B7B}"/>
                  </a:ext>
                </a:extLst>
              </p:cNvPr>
              <p:cNvSpPr/>
              <p:nvPr/>
            </p:nvSpPr>
            <p:spPr>
              <a:xfrm>
                <a:off x="1289687" y="69822"/>
                <a:ext cx="2373788"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3" name="CuadroTexto 142">
                <a:extLst>
                  <a:ext uri="{FF2B5EF4-FFF2-40B4-BE49-F238E27FC236}">
                    <a16:creationId xmlns:a16="http://schemas.microsoft.com/office/drawing/2014/main" id="{0F695933-7E5B-6042-9F4A-2CFE3482D274}"/>
                  </a:ext>
                </a:extLst>
              </p:cNvPr>
              <p:cNvSpPr txBox="1"/>
              <p:nvPr/>
            </p:nvSpPr>
            <p:spPr>
              <a:xfrm>
                <a:off x="1295218" y="85957"/>
                <a:ext cx="2368257"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900" dirty="0"/>
                  <a:t>Viabilizadas jurídicamente que representan 1.836.220 euros y USD 4.940.30 valor en moneda nacional $26.979 millones de pesos</a:t>
                </a:r>
              </a:p>
            </p:txBody>
          </p:sp>
        </p:grpSp>
        <p:grpSp>
          <p:nvGrpSpPr>
            <p:cNvPr id="139" name="Grupo 138">
              <a:extLst>
                <a:ext uri="{FF2B5EF4-FFF2-40B4-BE49-F238E27FC236}">
                  <a16:creationId xmlns:a16="http://schemas.microsoft.com/office/drawing/2014/main" id="{38F0B563-8CA3-074C-91B8-22B94F054E5A}"/>
                </a:ext>
              </a:extLst>
            </p:cNvPr>
            <p:cNvGrpSpPr/>
            <p:nvPr/>
          </p:nvGrpSpPr>
          <p:grpSpPr>
            <a:xfrm>
              <a:off x="4919985" y="2541093"/>
              <a:ext cx="2005573" cy="589676"/>
              <a:chOff x="311782" y="-924160"/>
              <a:chExt cx="2388745" cy="589676"/>
            </a:xfrm>
          </p:grpSpPr>
          <p:sp>
            <p:nvSpPr>
              <p:cNvPr id="140" name="Rectángulo 139">
                <a:extLst>
                  <a:ext uri="{FF2B5EF4-FFF2-40B4-BE49-F238E27FC236}">
                    <a16:creationId xmlns:a16="http://schemas.microsoft.com/office/drawing/2014/main" id="{CF5E367A-F43A-104C-B1A4-4D0B8932CF55}"/>
                  </a:ext>
                </a:extLst>
              </p:cNvPr>
              <p:cNvSpPr/>
              <p:nvPr/>
            </p:nvSpPr>
            <p:spPr>
              <a:xfrm>
                <a:off x="311782" y="-924160"/>
                <a:ext cx="2388745" cy="588284"/>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41" name="CuadroTexto 140">
                <a:extLst>
                  <a:ext uri="{FF2B5EF4-FFF2-40B4-BE49-F238E27FC236}">
                    <a16:creationId xmlns:a16="http://schemas.microsoft.com/office/drawing/2014/main" id="{B5894298-11D6-9543-BA1A-F5D5B1FDC3EA}"/>
                  </a:ext>
                </a:extLst>
              </p:cNvPr>
              <p:cNvSpPr txBox="1"/>
              <p:nvPr/>
            </p:nvSpPr>
            <p:spPr>
              <a:xfrm>
                <a:off x="311782" y="-922768"/>
                <a:ext cx="2388744" cy="5882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_tradnl" sz="1000" kern="1200" dirty="0"/>
                  <a:t>106</a:t>
                </a:r>
                <a:endParaRPr lang="es-CO" sz="1000" kern="1200" dirty="0"/>
              </a:p>
            </p:txBody>
          </p:sp>
        </p:grpSp>
      </p:grpSp>
      <p:sp>
        <p:nvSpPr>
          <p:cNvPr id="144" name="Rectángulo 143">
            <a:extLst>
              <a:ext uri="{FF2B5EF4-FFF2-40B4-BE49-F238E27FC236}">
                <a16:creationId xmlns:a16="http://schemas.microsoft.com/office/drawing/2014/main" id="{74716D19-220D-7349-9BD2-5EEB90E238E7}"/>
              </a:ext>
            </a:extLst>
          </p:cNvPr>
          <p:cNvSpPr/>
          <p:nvPr/>
        </p:nvSpPr>
        <p:spPr>
          <a:xfrm>
            <a:off x="6017964" y="5217390"/>
            <a:ext cx="5641988" cy="249684"/>
          </a:xfrm>
          <a:prstGeom prst="rect">
            <a:avLst/>
          </a:prstGeom>
        </p:spPr>
        <p:txBody>
          <a:bodyPr wrap="square">
            <a:spAutoFit/>
          </a:bodyPr>
          <a:lstStyle/>
          <a:p>
            <a:pPr algn="just">
              <a:lnSpc>
                <a:spcPct val="107000"/>
              </a:lnSpc>
              <a:spcAft>
                <a:spcPts val="800"/>
              </a:spcAft>
            </a:pPr>
            <a:r>
              <a:rPr lang="es-ES" sz="1000" dirty="0">
                <a:solidFill>
                  <a:srgbClr val="0070C0"/>
                </a:solidFill>
                <a:latin typeface="Calibri" panose="020F0502020204030204" pitchFamily="34" charset="0"/>
                <a:ea typeface="Calibri" panose="020F0502020204030204" pitchFamily="34" charset="0"/>
                <a:cs typeface="Times New Roman" panose="02020603050405020304" pitchFamily="18" charset="0"/>
              </a:rPr>
              <a:t>MONETIZACIÓN DE DIVISAS Y DOLARIZACIÓN</a:t>
            </a:r>
            <a:endParaRPr lang="es-CO" sz="10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45" name="Rectángulo 144">
            <a:extLst>
              <a:ext uri="{FF2B5EF4-FFF2-40B4-BE49-F238E27FC236}">
                <a16:creationId xmlns:a16="http://schemas.microsoft.com/office/drawing/2014/main" id="{6F68F596-A3B0-420E-863A-C1E3E9EFBFC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46" name="CuadroTexto 145">
            <a:extLst>
              <a:ext uri="{FF2B5EF4-FFF2-40B4-BE49-F238E27FC236}">
                <a16:creationId xmlns:a16="http://schemas.microsoft.com/office/drawing/2014/main" id="{B1FA6BC2-E438-4C65-AB38-94AB105795DC}"/>
              </a:ext>
            </a:extLst>
          </p:cNvPr>
          <p:cNvSpPr txBox="1"/>
          <p:nvPr/>
        </p:nvSpPr>
        <p:spPr>
          <a:xfrm>
            <a:off x="6178125" y="6550223"/>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160912904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3" name="Rectángulo 12">
            <a:extLst>
              <a:ext uri="{FF2B5EF4-FFF2-40B4-BE49-F238E27FC236}">
                <a16:creationId xmlns:a16="http://schemas.microsoft.com/office/drawing/2014/main" id="{527338F4-15BD-4A5D-8C40-492F228B7503}"/>
              </a:ext>
            </a:extLst>
          </p:cNvPr>
          <p:cNvSpPr/>
          <p:nvPr/>
        </p:nvSpPr>
        <p:spPr>
          <a:xfrm>
            <a:off x="2428954" y="607541"/>
            <a:ext cx="6278940" cy="461665"/>
          </a:xfrm>
          <a:prstGeom prst="rect">
            <a:avLst/>
          </a:prstGeom>
        </p:spPr>
        <p:txBody>
          <a:bodyPr wrap="square">
            <a:spAutoFit/>
          </a:bodyPr>
          <a:lstStyle/>
          <a:p>
            <a:r>
              <a:rPr lang="es-ES" sz="2400" b="1" dirty="0">
                <a:solidFill>
                  <a:srgbClr val="000A8B"/>
                </a:solidFill>
                <a:latin typeface="Arial Narrow" panose="020B0606020202030204" pitchFamily="34" charset="0"/>
              </a:rPr>
              <a:t> PROCESOS DURANTE LA CONTINGENCIA </a:t>
            </a:r>
          </a:p>
        </p:txBody>
      </p:sp>
      <p:sp>
        <p:nvSpPr>
          <p:cNvPr id="14" name="Rectángulo 13">
            <a:extLst>
              <a:ext uri="{FF2B5EF4-FFF2-40B4-BE49-F238E27FC236}">
                <a16:creationId xmlns:a16="http://schemas.microsoft.com/office/drawing/2014/main" id="{BF22FCB4-4BB8-4912-A086-7AAC3375ADCB}"/>
              </a:ext>
            </a:extLst>
          </p:cNvPr>
          <p:cNvSpPr/>
          <p:nvPr/>
        </p:nvSpPr>
        <p:spPr>
          <a:xfrm>
            <a:off x="-572761" y="2906728"/>
            <a:ext cx="5003117" cy="646331"/>
          </a:xfrm>
          <a:prstGeom prst="rect">
            <a:avLst/>
          </a:prstGeom>
        </p:spPr>
        <p:txBody>
          <a:bodyPr wrap="square">
            <a:spAutoFit/>
          </a:bodyPr>
          <a:lstStyle/>
          <a:p>
            <a:pPr algn="ctr"/>
            <a:r>
              <a:rPr lang="es-ES" b="1" dirty="0">
                <a:solidFill>
                  <a:srgbClr val="000A8B"/>
                </a:solidFill>
                <a:latin typeface="Arial Narrow" panose="020B0606020202030204" pitchFamily="34" charset="0"/>
              </a:rPr>
              <a:t>GERENCIA REGIONAL</a:t>
            </a:r>
          </a:p>
          <a:p>
            <a:pPr algn="ctr"/>
            <a:r>
              <a:rPr lang="es-ES" b="1" dirty="0">
                <a:solidFill>
                  <a:srgbClr val="000A8B"/>
                </a:solidFill>
                <a:latin typeface="Arial Narrow" panose="020B0606020202030204" pitchFamily="34" charset="0"/>
              </a:rPr>
              <a:t>NORTE</a:t>
            </a:r>
          </a:p>
        </p:txBody>
      </p:sp>
      <p:grpSp>
        <p:nvGrpSpPr>
          <p:cNvPr id="256" name="Grupo 255">
            <a:extLst>
              <a:ext uri="{FF2B5EF4-FFF2-40B4-BE49-F238E27FC236}">
                <a16:creationId xmlns:a16="http://schemas.microsoft.com/office/drawing/2014/main" id="{546AAB27-4133-45E0-BEE5-489D268D128A}"/>
              </a:ext>
            </a:extLst>
          </p:cNvPr>
          <p:cNvGrpSpPr/>
          <p:nvPr/>
        </p:nvGrpSpPr>
        <p:grpSpPr>
          <a:xfrm>
            <a:off x="3932865" y="3516236"/>
            <a:ext cx="4143235" cy="713105"/>
            <a:chOff x="3856666" y="1832080"/>
            <a:chExt cx="3672179" cy="1386562"/>
          </a:xfrm>
        </p:grpSpPr>
        <p:grpSp>
          <p:nvGrpSpPr>
            <p:cNvPr id="257" name="Grupo 256">
              <a:extLst>
                <a:ext uri="{FF2B5EF4-FFF2-40B4-BE49-F238E27FC236}">
                  <a16:creationId xmlns:a16="http://schemas.microsoft.com/office/drawing/2014/main" id="{01DCB153-3FC6-4FE5-AB05-A1FA79702E69}"/>
                </a:ext>
              </a:extLst>
            </p:cNvPr>
            <p:cNvGrpSpPr/>
            <p:nvPr/>
          </p:nvGrpSpPr>
          <p:grpSpPr>
            <a:xfrm>
              <a:off x="3856666" y="1839224"/>
              <a:ext cx="1873458" cy="1379418"/>
              <a:chOff x="3827189" y="1846382"/>
              <a:chExt cx="2282269" cy="1360634"/>
            </a:xfrm>
          </p:grpSpPr>
          <p:grpSp>
            <p:nvGrpSpPr>
              <p:cNvPr id="279" name="Grupo 278">
                <a:extLst>
                  <a:ext uri="{FF2B5EF4-FFF2-40B4-BE49-F238E27FC236}">
                    <a16:creationId xmlns:a16="http://schemas.microsoft.com/office/drawing/2014/main" id="{CE2D514B-F908-467F-877C-B211B7A01938}"/>
                  </a:ext>
                </a:extLst>
              </p:cNvPr>
              <p:cNvGrpSpPr/>
              <p:nvPr/>
            </p:nvGrpSpPr>
            <p:grpSpPr>
              <a:xfrm>
                <a:off x="3827189" y="1846382"/>
                <a:ext cx="2154511" cy="666210"/>
                <a:chOff x="-3743" y="69822"/>
                <a:chExt cx="2550071" cy="666210"/>
              </a:xfrm>
            </p:grpSpPr>
            <p:sp>
              <p:nvSpPr>
                <p:cNvPr id="283" name="Rectángulo 282">
                  <a:extLst>
                    <a:ext uri="{FF2B5EF4-FFF2-40B4-BE49-F238E27FC236}">
                      <a16:creationId xmlns:a16="http://schemas.microsoft.com/office/drawing/2014/main" id="{5CA14727-EA6B-4296-9614-F1EDC359B299}"/>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84" name="CuadroTexto 283">
                  <a:extLst>
                    <a:ext uri="{FF2B5EF4-FFF2-40B4-BE49-F238E27FC236}">
                      <a16:creationId xmlns:a16="http://schemas.microsoft.com/office/drawing/2014/main" id="{B18BEBB3-AE7A-4F6B-8348-4F6C69664689}"/>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CO" sz="1400" kern="1200" dirty="0"/>
                    <a:t>ELABORACIÓN FICHAS</a:t>
                  </a:r>
                </a:p>
              </p:txBody>
            </p:sp>
          </p:grpSp>
          <p:grpSp>
            <p:nvGrpSpPr>
              <p:cNvPr id="280" name="Grupo 279">
                <a:extLst>
                  <a:ext uri="{FF2B5EF4-FFF2-40B4-BE49-F238E27FC236}">
                    <a16:creationId xmlns:a16="http://schemas.microsoft.com/office/drawing/2014/main" id="{AC774A11-7722-4662-99BB-B4832C608669}"/>
                  </a:ext>
                </a:extLst>
              </p:cNvPr>
              <p:cNvGrpSpPr/>
              <p:nvPr/>
            </p:nvGrpSpPr>
            <p:grpSpPr>
              <a:xfrm>
                <a:off x="3827189" y="2541093"/>
                <a:ext cx="2282269" cy="665923"/>
                <a:chOff x="-989798" y="-924160"/>
                <a:chExt cx="2718306" cy="665923"/>
              </a:xfrm>
            </p:grpSpPr>
            <p:sp>
              <p:nvSpPr>
                <p:cNvPr id="281" name="Rectángulo 280">
                  <a:extLst>
                    <a:ext uri="{FF2B5EF4-FFF2-40B4-BE49-F238E27FC236}">
                      <a16:creationId xmlns:a16="http://schemas.microsoft.com/office/drawing/2014/main" id="{84A17709-79C1-4777-9AE4-6B3E3A57A47C}"/>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82" name="CuadroTexto 281">
                  <a:extLst>
                    <a:ext uri="{FF2B5EF4-FFF2-40B4-BE49-F238E27FC236}">
                      <a16:creationId xmlns:a16="http://schemas.microsoft.com/office/drawing/2014/main" id="{C97F1B44-027B-446E-BFA8-0372020B61BC}"/>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84</a:t>
                  </a:r>
                  <a:endParaRPr lang="es-CO" sz="1200" kern="1200" dirty="0"/>
                </a:p>
              </p:txBody>
            </p:sp>
          </p:grpSp>
        </p:grpSp>
        <p:grpSp>
          <p:nvGrpSpPr>
            <p:cNvPr id="258" name="Grupo 257">
              <a:extLst>
                <a:ext uri="{FF2B5EF4-FFF2-40B4-BE49-F238E27FC236}">
                  <a16:creationId xmlns:a16="http://schemas.microsoft.com/office/drawing/2014/main" id="{161E2BD1-1511-4CDF-B1F6-0AF54FA7A8B3}"/>
                </a:ext>
              </a:extLst>
            </p:cNvPr>
            <p:cNvGrpSpPr/>
            <p:nvPr/>
          </p:nvGrpSpPr>
          <p:grpSpPr>
            <a:xfrm>
              <a:off x="5655387" y="1832080"/>
              <a:ext cx="1873458" cy="1379418"/>
              <a:chOff x="3827189" y="1846382"/>
              <a:chExt cx="2282269" cy="1360634"/>
            </a:xfrm>
          </p:grpSpPr>
          <p:grpSp>
            <p:nvGrpSpPr>
              <p:cNvPr id="273" name="Grupo 272">
                <a:extLst>
                  <a:ext uri="{FF2B5EF4-FFF2-40B4-BE49-F238E27FC236}">
                    <a16:creationId xmlns:a16="http://schemas.microsoft.com/office/drawing/2014/main" id="{08604BAC-615F-4FE4-AC76-8E2BDB0A55EC}"/>
                  </a:ext>
                </a:extLst>
              </p:cNvPr>
              <p:cNvGrpSpPr/>
              <p:nvPr/>
            </p:nvGrpSpPr>
            <p:grpSpPr>
              <a:xfrm>
                <a:off x="3827189" y="1846382"/>
                <a:ext cx="2154511" cy="666210"/>
                <a:chOff x="-3743" y="69822"/>
                <a:chExt cx="2550071" cy="666210"/>
              </a:xfrm>
            </p:grpSpPr>
            <p:sp>
              <p:nvSpPr>
                <p:cNvPr id="277" name="Rectángulo 276">
                  <a:extLst>
                    <a:ext uri="{FF2B5EF4-FFF2-40B4-BE49-F238E27FC236}">
                      <a16:creationId xmlns:a16="http://schemas.microsoft.com/office/drawing/2014/main" id="{514F6E3C-2B42-4178-9B16-4872D4FB2FE0}"/>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78" name="CuadroTexto 277">
                  <a:extLst>
                    <a:ext uri="{FF2B5EF4-FFF2-40B4-BE49-F238E27FC236}">
                      <a16:creationId xmlns:a16="http://schemas.microsoft.com/office/drawing/2014/main" id="{57C8A2EB-29C7-4F62-B184-2D7F22CBD444}"/>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CO" sz="1400" dirty="0"/>
                    <a:t>ALISTAMIENTO DE PASIVOS</a:t>
                  </a:r>
                  <a:endParaRPr lang="es-CO" sz="1400" kern="1200" dirty="0"/>
                </a:p>
              </p:txBody>
            </p:sp>
          </p:grpSp>
          <p:grpSp>
            <p:nvGrpSpPr>
              <p:cNvPr id="274" name="Grupo 273">
                <a:extLst>
                  <a:ext uri="{FF2B5EF4-FFF2-40B4-BE49-F238E27FC236}">
                    <a16:creationId xmlns:a16="http://schemas.microsoft.com/office/drawing/2014/main" id="{5A1434C8-90D2-4A93-A393-DB68F82B1620}"/>
                  </a:ext>
                </a:extLst>
              </p:cNvPr>
              <p:cNvGrpSpPr/>
              <p:nvPr/>
            </p:nvGrpSpPr>
            <p:grpSpPr>
              <a:xfrm>
                <a:off x="3827189" y="2541093"/>
                <a:ext cx="2282269" cy="665923"/>
                <a:chOff x="-989798" y="-924160"/>
                <a:chExt cx="2718306" cy="665923"/>
              </a:xfrm>
            </p:grpSpPr>
            <p:sp>
              <p:nvSpPr>
                <p:cNvPr id="275" name="Rectángulo 274">
                  <a:extLst>
                    <a:ext uri="{FF2B5EF4-FFF2-40B4-BE49-F238E27FC236}">
                      <a16:creationId xmlns:a16="http://schemas.microsoft.com/office/drawing/2014/main" id="{AA257092-C6DD-4478-82F7-2E259290DD28}"/>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76" name="CuadroTexto 275">
                  <a:extLst>
                    <a:ext uri="{FF2B5EF4-FFF2-40B4-BE49-F238E27FC236}">
                      <a16:creationId xmlns:a16="http://schemas.microsoft.com/office/drawing/2014/main" id="{0B611EC4-FE3C-4BC2-81F9-86C4CDB11979}"/>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74</a:t>
                  </a:r>
                </a:p>
              </p:txBody>
            </p:sp>
          </p:grpSp>
        </p:grpSp>
      </p:grpSp>
      <p:grpSp>
        <p:nvGrpSpPr>
          <p:cNvPr id="314" name="Grupo 313">
            <a:extLst>
              <a:ext uri="{FF2B5EF4-FFF2-40B4-BE49-F238E27FC236}">
                <a16:creationId xmlns:a16="http://schemas.microsoft.com/office/drawing/2014/main" id="{9287CF43-1114-4E3C-800D-0AD30CF22D67}"/>
              </a:ext>
            </a:extLst>
          </p:cNvPr>
          <p:cNvGrpSpPr/>
          <p:nvPr/>
        </p:nvGrpSpPr>
        <p:grpSpPr>
          <a:xfrm>
            <a:off x="3932865" y="5359626"/>
            <a:ext cx="4143234" cy="713105"/>
            <a:chOff x="3856666" y="1832080"/>
            <a:chExt cx="3672179" cy="1386562"/>
          </a:xfrm>
        </p:grpSpPr>
        <p:grpSp>
          <p:nvGrpSpPr>
            <p:cNvPr id="315" name="Grupo 314">
              <a:extLst>
                <a:ext uri="{FF2B5EF4-FFF2-40B4-BE49-F238E27FC236}">
                  <a16:creationId xmlns:a16="http://schemas.microsoft.com/office/drawing/2014/main" id="{E39ED6A7-2221-4CDC-86E1-6FF526ACD792}"/>
                </a:ext>
              </a:extLst>
            </p:cNvPr>
            <p:cNvGrpSpPr/>
            <p:nvPr/>
          </p:nvGrpSpPr>
          <p:grpSpPr>
            <a:xfrm>
              <a:off x="3856666" y="1839224"/>
              <a:ext cx="1873458" cy="1379418"/>
              <a:chOff x="3827189" y="1846382"/>
              <a:chExt cx="2282269" cy="1360634"/>
            </a:xfrm>
          </p:grpSpPr>
          <p:grpSp>
            <p:nvGrpSpPr>
              <p:cNvPr id="337" name="Grupo 336">
                <a:extLst>
                  <a:ext uri="{FF2B5EF4-FFF2-40B4-BE49-F238E27FC236}">
                    <a16:creationId xmlns:a16="http://schemas.microsoft.com/office/drawing/2014/main" id="{50A3E215-34CF-43E5-B4D0-6795A10D2C11}"/>
                  </a:ext>
                </a:extLst>
              </p:cNvPr>
              <p:cNvGrpSpPr/>
              <p:nvPr/>
            </p:nvGrpSpPr>
            <p:grpSpPr>
              <a:xfrm>
                <a:off x="3827189" y="1846382"/>
                <a:ext cx="2154511" cy="666210"/>
                <a:chOff x="-3743" y="69822"/>
                <a:chExt cx="2550071" cy="666210"/>
              </a:xfrm>
            </p:grpSpPr>
            <p:sp>
              <p:nvSpPr>
                <p:cNvPr id="341" name="Rectángulo 340">
                  <a:extLst>
                    <a:ext uri="{FF2B5EF4-FFF2-40B4-BE49-F238E27FC236}">
                      <a16:creationId xmlns:a16="http://schemas.microsoft.com/office/drawing/2014/main" id="{365B7D39-982D-4FC3-BBD4-9B73388E407A}"/>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42" name="CuadroTexto 341">
                  <a:extLst>
                    <a:ext uri="{FF2B5EF4-FFF2-40B4-BE49-F238E27FC236}">
                      <a16:creationId xmlns:a16="http://schemas.microsoft.com/office/drawing/2014/main" id="{945AF50D-DBE9-4063-BBBA-978C1ED3D40D}"/>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CO" sz="1400" dirty="0"/>
                    <a:t>REVISIÓN CONTRATOS</a:t>
                  </a:r>
                  <a:endParaRPr lang="es-CO" sz="1400" kern="1200" dirty="0"/>
                </a:p>
              </p:txBody>
            </p:sp>
          </p:grpSp>
          <p:grpSp>
            <p:nvGrpSpPr>
              <p:cNvPr id="338" name="Grupo 337">
                <a:extLst>
                  <a:ext uri="{FF2B5EF4-FFF2-40B4-BE49-F238E27FC236}">
                    <a16:creationId xmlns:a16="http://schemas.microsoft.com/office/drawing/2014/main" id="{0119A339-FBC9-47AA-B25E-DCF6F3F79B17}"/>
                  </a:ext>
                </a:extLst>
              </p:cNvPr>
              <p:cNvGrpSpPr/>
              <p:nvPr/>
            </p:nvGrpSpPr>
            <p:grpSpPr>
              <a:xfrm>
                <a:off x="3827189" y="2541093"/>
                <a:ext cx="2282269" cy="665923"/>
                <a:chOff x="-989798" y="-924160"/>
                <a:chExt cx="2718306" cy="665923"/>
              </a:xfrm>
            </p:grpSpPr>
            <p:sp>
              <p:nvSpPr>
                <p:cNvPr id="339" name="Rectángulo 338">
                  <a:extLst>
                    <a:ext uri="{FF2B5EF4-FFF2-40B4-BE49-F238E27FC236}">
                      <a16:creationId xmlns:a16="http://schemas.microsoft.com/office/drawing/2014/main" id="{6BC2CFE9-6CF7-4F29-B554-59C27FABB392}"/>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40" name="CuadroTexto 339">
                  <a:extLst>
                    <a:ext uri="{FF2B5EF4-FFF2-40B4-BE49-F238E27FC236}">
                      <a16:creationId xmlns:a16="http://schemas.microsoft.com/office/drawing/2014/main" id="{27DB9F88-C566-411F-B27A-0945CD7A536D}"/>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387</a:t>
                  </a:r>
                </a:p>
              </p:txBody>
            </p:sp>
          </p:grpSp>
        </p:grpSp>
        <p:grpSp>
          <p:nvGrpSpPr>
            <p:cNvPr id="316" name="Grupo 315">
              <a:extLst>
                <a:ext uri="{FF2B5EF4-FFF2-40B4-BE49-F238E27FC236}">
                  <a16:creationId xmlns:a16="http://schemas.microsoft.com/office/drawing/2014/main" id="{8DB6E595-5CE6-411B-88EA-5FEF1F08F4DE}"/>
                </a:ext>
              </a:extLst>
            </p:cNvPr>
            <p:cNvGrpSpPr/>
            <p:nvPr/>
          </p:nvGrpSpPr>
          <p:grpSpPr>
            <a:xfrm>
              <a:off x="5655387" y="1832080"/>
              <a:ext cx="1873458" cy="1379418"/>
              <a:chOff x="3827189" y="1846382"/>
              <a:chExt cx="2282269" cy="1360634"/>
            </a:xfrm>
          </p:grpSpPr>
          <p:grpSp>
            <p:nvGrpSpPr>
              <p:cNvPr id="331" name="Grupo 330">
                <a:extLst>
                  <a:ext uri="{FF2B5EF4-FFF2-40B4-BE49-F238E27FC236}">
                    <a16:creationId xmlns:a16="http://schemas.microsoft.com/office/drawing/2014/main" id="{6E376290-B93E-428C-966D-D03FE97E03BC}"/>
                  </a:ext>
                </a:extLst>
              </p:cNvPr>
              <p:cNvGrpSpPr/>
              <p:nvPr/>
            </p:nvGrpSpPr>
            <p:grpSpPr>
              <a:xfrm>
                <a:off x="3827189" y="1846382"/>
                <a:ext cx="2154511" cy="666210"/>
                <a:chOff x="-3743" y="69822"/>
                <a:chExt cx="2550071" cy="666210"/>
              </a:xfrm>
            </p:grpSpPr>
            <p:sp>
              <p:nvSpPr>
                <p:cNvPr id="335" name="Rectángulo 334">
                  <a:extLst>
                    <a:ext uri="{FF2B5EF4-FFF2-40B4-BE49-F238E27FC236}">
                      <a16:creationId xmlns:a16="http://schemas.microsoft.com/office/drawing/2014/main" id="{4489CE59-C91C-4C9E-82AA-6670ED165FB5}"/>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36" name="CuadroTexto 335">
                  <a:extLst>
                    <a:ext uri="{FF2B5EF4-FFF2-40B4-BE49-F238E27FC236}">
                      <a16:creationId xmlns:a16="http://schemas.microsoft.com/office/drawing/2014/main" id="{226997C6-441C-40CA-818F-CF482FA7AC1B}"/>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CO" sz="1400" kern="1200" dirty="0"/>
                    <a:t>ATENCIÓN CONTRATOS EMERGENCIA COVID-19</a:t>
                  </a:r>
                </a:p>
              </p:txBody>
            </p:sp>
          </p:grpSp>
          <p:grpSp>
            <p:nvGrpSpPr>
              <p:cNvPr id="332" name="Grupo 331">
                <a:extLst>
                  <a:ext uri="{FF2B5EF4-FFF2-40B4-BE49-F238E27FC236}">
                    <a16:creationId xmlns:a16="http://schemas.microsoft.com/office/drawing/2014/main" id="{73AD822E-F275-432D-BD49-3111043D814E}"/>
                  </a:ext>
                </a:extLst>
              </p:cNvPr>
              <p:cNvGrpSpPr/>
              <p:nvPr/>
            </p:nvGrpSpPr>
            <p:grpSpPr>
              <a:xfrm>
                <a:off x="3827189" y="2541093"/>
                <a:ext cx="2282269" cy="665923"/>
                <a:chOff x="-989798" y="-924160"/>
                <a:chExt cx="2718306" cy="665923"/>
              </a:xfrm>
            </p:grpSpPr>
            <p:sp>
              <p:nvSpPr>
                <p:cNvPr id="333" name="Rectángulo 332">
                  <a:extLst>
                    <a:ext uri="{FF2B5EF4-FFF2-40B4-BE49-F238E27FC236}">
                      <a16:creationId xmlns:a16="http://schemas.microsoft.com/office/drawing/2014/main" id="{AC00EEBE-524F-427E-8BFD-10315CD5FA6F}"/>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34" name="CuadroTexto 333">
                  <a:extLst>
                    <a:ext uri="{FF2B5EF4-FFF2-40B4-BE49-F238E27FC236}">
                      <a16:creationId xmlns:a16="http://schemas.microsoft.com/office/drawing/2014/main" id="{06F21C89-445F-45F7-8EFA-792F2263BACD}"/>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34</a:t>
                  </a:r>
                  <a:endParaRPr lang="es-CO" sz="1200" kern="1200" dirty="0"/>
                </a:p>
              </p:txBody>
            </p:sp>
          </p:grpSp>
        </p:grpSp>
      </p:grpSp>
      <p:sp>
        <p:nvSpPr>
          <p:cNvPr id="343" name="Rectángulo 342">
            <a:extLst>
              <a:ext uri="{FF2B5EF4-FFF2-40B4-BE49-F238E27FC236}">
                <a16:creationId xmlns:a16="http://schemas.microsoft.com/office/drawing/2014/main" id="{F61641CB-6CE7-4925-B239-FABD23449109}"/>
              </a:ext>
            </a:extLst>
          </p:cNvPr>
          <p:cNvSpPr/>
          <p:nvPr/>
        </p:nvSpPr>
        <p:spPr>
          <a:xfrm>
            <a:off x="3898862" y="2321921"/>
            <a:ext cx="7833189" cy="312650"/>
          </a:xfrm>
          <a:prstGeom prst="rect">
            <a:avLst/>
          </a:prstGeom>
        </p:spPr>
        <p:txBody>
          <a:bodyPr wrap="square">
            <a:spAutoFit/>
          </a:bodyPr>
          <a:lstStyle/>
          <a:p>
            <a:pPr algn="just">
              <a:lnSpc>
                <a:spcPct val="107000"/>
              </a:lnSpc>
              <a:spcAft>
                <a:spcPts val="800"/>
              </a:spcAft>
            </a:pPr>
            <a:r>
              <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PAGOS</a:t>
            </a:r>
          </a:p>
        </p:txBody>
      </p:sp>
      <p:sp>
        <p:nvSpPr>
          <p:cNvPr id="344" name="Rectángulo 343">
            <a:extLst>
              <a:ext uri="{FF2B5EF4-FFF2-40B4-BE49-F238E27FC236}">
                <a16:creationId xmlns:a16="http://schemas.microsoft.com/office/drawing/2014/main" id="{55EE8772-75D7-40BA-A470-03FD709A1789}"/>
              </a:ext>
            </a:extLst>
          </p:cNvPr>
          <p:cNvSpPr/>
          <p:nvPr/>
        </p:nvSpPr>
        <p:spPr>
          <a:xfrm>
            <a:off x="3898861" y="3248295"/>
            <a:ext cx="8001039" cy="312650"/>
          </a:xfrm>
          <a:prstGeom prst="rect">
            <a:avLst/>
          </a:prstGeom>
        </p:spPr>
        <p:txBody>
          <a:bodyPr wrap="square">
            <a:spAutoFit/>
          </a:bodyPr>
          <a:lstStyle/>
          <a:p>
            <a:pPr algn="just">
              <a:lnSpc>
                <a:spcPct val="107000"/>
              </a:lnSpc>
              <a:spcAft>
                <a:spcPts val="800"/>
              </a:spcAft>
            </a:pPr>
            <a:r>
              <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ALISTAMIENTO ENAJENACIÓN TEMPRANA</a:t>
            </a:r>
          </a:p>
        </p:txBody>
      </p:sp>
      <p:sp>
        <p:nvSpPr>
          <p:cNvPr id="346" name="Rectángulo 345">
            <a:extLst>
              <a:ext uri="{FF2B5EF4-FFF2-40B4-BE49-F238E27FC236}">
                <a16:creationId xmlns:a16="http://schemas.microsoft.com/office/drawing/2014/main" id="{46E9E2C3-7CE2-4E3C-9FBC-CEBD1F08A636}"/>
              </a:ext>
            </a:extLst>
          </p:cNvPr>
          <p:cNvSpPr/>
          <p:nvPr/>
        </p:nvSpPr>
        <p:spPr>
          <a:xfrm>
            <a:off x="3927895" y="5090176"/>
            <a:ext cx="8013055" cy="312650"/>
          </a:xfrm>
          <a:prstGeom prst="rect">
            <a:avLst/>
          </a:prstGeom>
        </p:spPr>
        <p:txBody>
          <a:bodyPr wrap="square">
            <a:spAutoFit/>
          </a:bodyPr>
          <a:lstStyle/>
          <a:p>
            <a:pPr algn="just">
              <a:lnSpc>
                <a:spcPct val="107000"/>
              </a:lnSpc>
              <a:spcAft>
                <a:spcPts val="800"/>
              </a:spcAft>
            </a:pPr>
            <a:r>
              <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ADMINISTRACIÓN DE CONTRATOS DE ARRENDAMIENTO</a:t>
            </a:r>
          </a:p>
        </p:txBody>
      </p:sp>
      <p:grpSp>
        <p:nvGrpSpPr>
          <p:cNvPr id="163" name="Grupo 162">
            <a:extLst>
              <a:ext uri="{FF2B5EF4-FFF2-40B4-BE49-F238E27FC236}">
                <a16:creationId xmlns:a16="http://schemas.microsoft.com/office/drawing/2014/main" id="{0E853FFA-AEA4-4109-952D-5F9D1A60116B}"/>
              </a:ext>
            </a:extLst>
          </p:cNvPr>
          <p:cNvGrpSpPr/>
          <p:nvPr/>
        </p:nvGrpSpPr>
        <p:grpSpPr>
          <a:xfrm>
            <a:off x="3927894" y="2606259"/>
            <a:ext cx="8197175" cy="713105"/>
            <a:chOff x="3856666" y="1832080"/>
            <a:chExt cx="7265216" cy="1386562"/>
          </a:xfrm>
        </p:grpSpPr>
        <p:grpSp>
          <p:nvGrpSpPr>
            <p:cNvPr id="164" name="Grupo 163">
              <a:extLst>
                <a:ext uri="{FF2B5EF4-FFF2-40B4-BE49-F238E27FC236}">
                  <a16:creationId xmlns:a16="http://schemas.microsoft.com/office/drawing/2014/main" id="{29E7A915-6AAE-491F-8DB4-1E2B58DA410B}"/>
                </a:ext>
              </a:extLst>
            </p:cNvPr>
            <p:cNvGrpSpPr/>
            <p:nvPr/>
          </p:nvGrpSpPr>
          <p:grpSpPr>
            <a:xfrm>
              <a:off x="3856666" y="1839224"/>
              <a:ext cx="1873458" cy="1379418"/>
              <a:chOff x="3827189" y="1846382"/>
              <a:chExt cx="2282269" cy="1360634"/>
            </a:xfrm>
          </p:grpSpPr>
          <p:grpSp>
            <p:nvGrpSpPr>
              <p:cNvPr id="186" name="Grupo 185">
                <a:extLst>
                  <a:ext uri="{FF2B5EF4-FFF2-40B4-BE49-F238E27FC236}">
                    <a16:creationId xmlns:a16="http://schemas.microsoft.com/office/drawing/2014/main" id="{7E381BE2-0B51-4FFA-9B24-D58F454699E3}"/>
                  </a:ext>
                </a:extLst>
              </p:cNvPr>
              <p:cNvGrpSpPr/>
              <p:nvPr/>
            </p:nvGrpSpPr>
            <p:grpSpPr>
              <a:xfrm>
                <a:off x="3827189" y="1846382"/>
                <a:ext cx="2154511" cy="666210"/>
                <a:chOff x="-3743" y="69822"/>
                <a:chExt cx="2550071" cy="666210"/>
              </a:xfrm>
            </p:grpSpPr>
            <p:sp>
              <p:nvSpPr>
                <p:cNvPr id="190" name="Rectángulo 189">
                  <a:extLst>
                    <a:ext uri="{FF2B5EF4-FFF2-40B4-BE49-F238E27FC236}">
                      <a16:creationId xmlns:a16="http://schemas.microsoft.com/office/drawing/2014/main" id="{48C8C057-EF9F-4382-A90A-7B7031C91283}"/>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91" name="CuadroTexto 190">
                  <a:extLst>
                    <a:ext uri="{FF2B5EF4-FFF2-40B4-BE49-F238E27FC236}">
                      <a16:creationId xmlns:a16="http://schemas.microsoft.com/office/drawing/2014/main" id="{6DCD9F96-5CB9-46A6-A82E-E7C05FFA2491}"/>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CO" sz="1400" dirty="0"/>
                    <a:t>PAGOS IPU</a:t>
                  </a:r>
                  <a:endParaRPr lang="es-CO" sz="1400" kern="1200" dirty="0"/>
                </a:p>
              </p:txBody>
            </p:sp>
          </p:grpSp>
          <p:grpSp>
            <p:nvGrpSpPr>
              <p:cNvPr id="187" name="Grupo 186">
                <a:extLst>
                  <a:ext uri="{FF2B5EF4-FFF2-40B4-BE49-F238E27FC236}">
                    <a16:creationId xmlns:a16="http://schemas.microsoft.com/office/drawing/2014/main" id="{D182E7D6-6E3A-4804-93BA-089EB7C5577D}"/>
                  </a:ext>
                </a:extLst>
              </p:cNvPr>
              <p:cNvGrpSpPr/>
              <p:nvPr/>
            </p:nvGrpSpPr>
            <p:grpSpPr>
              <a:xfrm>
                <a:off x="3827189" y="2541093"/>
                <a:ext cx="2282269" cy="665923"/>
                <a:chOff x="-989798" y="-924160"/>
                <a:chExt cx="2718306" cy="665923"/>
              </a:xfrm>
            </p:grpSpPr>
            <p:sp>
              <p:nvSpPr>
                <p:cNvPr id="188" name="Rectángulo 187">
                  <a:extLst>
                    <a:ext uri="{FF2B5EF4-FFF2-40B4-BE49-F238E27FC236}">
                      <a16:creationId xmlns:a16="http://schemas.microsoft.com/office/drawing/2014/main" id="{CFB817A6-8605-4BCB-A624-1514A421A546}"/>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89" name="CuadroTexto 188">
                  <a:extLst>
                    <a:ext uri="{FF2B5EF4-FFF2-40B4-BE49-F238E27FC236}">
                      <a16:creationId xmlns:a16="http://schemas.microsoft.com/office/drawing/2014/main" id="{74F7FB45-E679-4D97-8DD4-26E7C70C4167}"/>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248</a:t>
                  </a:r>
                </a:p>
              </p:txBody>
            </p:sp>
          </p:grpSp>
        </p:grpSp>
        <p:grpSp>
          <p:nvGrpSpPr>
            <p:cNvPr id="165" name="Grupo 164">
              <a:extLst>
                <a:ext uri="{FF2B5EF4-FFF2-40B4-BE49-F238E27FC236}">
                  <a16:creationId xmlns:a16="http://schemas.microsoft.com/office/drawing/2014/main" id="{1D9FC53D-AEA4-4F59-AF77-6417F2D17251}"/>
                </a:ext>
              </a:extLst>
            </p:cNvPr>
            <p:cNvGrpSpPr/>
            <p:nvPr/>
          </p:nvGrpSpPr>
          <p:grpSpPr>
            <a:xfrm>
              <a:off x="5655387" y="1832080"/>
              <a:ext cx="1873458" cy="1379418"/>
              <a:chOff x="3827189" y="1846382"/>
              <a:chExt cx="2282269" cy="1360634"/>
            </a:xfrm>
          </p:grpSpPr>
          <p:grpSp>
            <p:nvGrpSpPr>
              <p:cNvPr id="180" name="Grupo 179">
                <a:extLst>
                  <a:ext uri="{FF2B5EF4-FFF2-40B4-BE49-F238E27FC236}">
                    <a16:creationId xmlns:a16="http://schemas.microsoft.com/office/drawing/2014/main" id="{856954E2-D09A-4BFB-99C8-561AFD5B92C5}"/>
                  </a:ext>
                </a:extLst>
              </p:cNvPr>
              <p:cNvGrpSpPr/>
              <p:nvPr/>
            </p:nvGrpSpPr>
            <p:grpSpPr>
              <a:xfrm>
                <a:off x="3827189" y="1846382"/>
                <a:ext cx="2154511" cy="666210"/>
                <a:chOff x="-3743" y="69822"/>
                <a:chExt cx="2550071" cy="666210"/>
              </a:xfrm>
            </p:grpSpPr>
            <p:sp>
              <p:nvSpPr>
                <p:cNvPr id="184" name="Rectángulo 183">
                  <a:extLst>
                    <a:ext uri="{FF2B5EF4-FFF2-40B4-BE49-F238E27FC236}">
                      <a16:creationId xmlns:a16="http://schemas.microsoft.com/office/drawing/2014/main" id="{D5957B10-420E-42E0-B2FB-09D279030613}"/>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5" name="CuadroTexto 184">
                  <a:extLst>
                    <a:ext uri="{FF2B5EF4-FFF2-40B4-BE49-F238E27FC236}">
                      <a16:creationId xmlns:a16="http://schemas.microsoft.com/office/drawing/2014/main" id="{DAC72C4F-B615-4325-9545-0BB439A579DA}"/>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CO" sz="1400" kern="1200" dirty="0"/>
                    <a:t>PAGOS VALORIZACIONES</a:t>
                  </a:r>
                </a:p>
              </p:txBody>
            </p:sp>
          </p:grpSp>
          <p:grpSp>
            <p:nvGrpSpPr>
              <p:cNvPr id="181" name="Grupo 180">
                <a:extLst>
                  <a:ext uri="{FF2B5EF4-FFF2-40B4-BE49-F238E27FC236}">
                    <a16:creationId xmlns:a16="http://schemas.microsoft.com/office/drawing/2014/main" id="{02503F39-F184-45D3-BBA5-07745BCABFC9}"/>
                  </a:ext>
                </a:extLst>
              </p:cNvPr>
              <p:cNvGrpSpPr/>
              <p:nvPr/>
            </p:nvGrpSpPr>
            <p:grpSpPr>
              <a:xfrm>
                <a:off x="3827189" y="2541093"/>
                <a:ext cx="2282269" cy="665923"/>
                <a:chOff x="-989798" y="-924160"/>
                <a:chExt cx="2718306" cy="665923"/>
              </a:xfrm>
            </p:grpSpPr>
            <p:sp>
              <p:nvSpPr>
                <p:cNvPr id="182" name="Rectángulo 181">
                  <a:extLst>
                    <a:ext uri="{FF2B5EF4-FFF2-40B4-BE49-F238E27FC236}">
                      <a16:creationId xmlns:a16="http://schemas.microsoft.com/office/drawing/2014/main" id="{6BB5E406-027E-431F-B79C-EC520AEC580B}"/>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83" name="CuadroTexto 182">
                  <a:extLst>
                    <a:ext uri="{FF2B5EF4-FFF2-40B4-BE49-F238E27FC236}">
                      <a16:creationId xmlns:a16="http://schemas.microsoft.com/office/drawing/2014/main" id="{A4AD0ACF-D962-40A5-9C37-2B9B267E7A28}"/>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4</a:t>
                  </a:r>
                </a:p>
              </p:txBody>
            </p:sp>
          </p:grpSp>
        </p:grpSp>
        <p:grpSp>
          <p:nvGrpSpPr>
            <p:cNvPr id="166" name="Grupo 165">
              <a:extLst>
                <a:ext uri="{FF2B5EF4-FFF2-40B4-BE49-F238E27FC236}">
                  <a16:creationId xmlns:a16="http://schemas.microsoft.com/office/drawing/2014/main" id="{7761F531-0873-42A0-B1C7-22E34F53DEA8}"/>
                </a:ext>
              </a:extLst>
            </p:cNvPr>
            <p:cNvGrpSpPr/>
            <p:nvPr/>
          </p:nvGrpSpPr>
          <p:grpSpPr>
            <a:xfrm>
              <a:off x="7449703" y="1835411"/>
              <a:ext cx="1873458" cy="1379418"/>
              <a:chOff x="3827189" y="1846382"/>
              <a:chExt cx="2282269" cy="1360634"/>
            </a:xfrm>
          </p:grpSpPr>
          <p:grpSp>
            <p:nvGrpSpPr>
              <p:cNvPr id="174" name="Grupo 173">
                <a:extLst>
                  <a:ext uri="{FF2B5EF4-FFF2-40B4-BE49-F238E27FC236}">
                    <a16:creationId xmlns:a16="http://schemas.microsoft.com/office/drawing/2014/main" id="{36C50697-9FBA-466C-86F5-B7A967B26092}"/>
                  </a:ext>
                </a:extLst>
              </p:cNvPr>
              <p:cNvGrpSpPr/>
              <p:nvPr/>
            </p:nvGrpSpPr>
            <p:grpSpPr>
              <a:xfrm>
                <a:off x="3827189" y="1846382"/>
                <a:ext cx="2154511" cy="666211"/>
                <a:chOff x="-3743" y="69822"/>
                <a:chExt cx="2550071" cy="666211"/>
              </a:xfrm>
            </p:grpSpPr>
            <p:sp>
              <p:nvSpPr>
                <p:cNvPr id="178" name="Rectángulo 177">
                  <a:extLst>
                    <a:ext uri="{FF2B5EF4-FFF2-40B4-BE49-F238E27FC236}">
                      <a16:creationId xmlns:a16="http://schemas.microsoft.com/office/drawing/2014/main" id="{4DC13A34-AA0C-44D9-A4A0-97CCEDE853EB}"/>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79" name="CuadroTexto 178">
                  <a:extLst>
                    <a:ext uri="{FF2B5EF4-FFF2-40B4-BE49-F238E27FC236}">
                      <a16:creationId xmlns:a16="http://schemas.microsoft.com/office/drawing/2014/main" id="{530418CA-CB19-4E55-91E1-08E8768C9AB7}"/>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CO" sz="1400" kern="1200" dirty="0"/>
                    <a:t>PAGOS ADMINSITRACIONES</a:t>
                  </a:r>
                </a:p>
              </p:txBody>
            </p:sp>
          </p:grpSp>
          <p:grpSp>
            <p:nvGrpSpPr>
              <p:cNvPr id="175" name="Grupo 174">
                <a:extLst>
                  <a:ext uri="{FF2B5EF4-FFF2-40B4-BE49-F238E27FC236}">
                    <a16:creationId xmlns:a16="http://schemas.microsoft.com/office/drawing/2014/main" id="{68DDC7FE-9A07-4ABB-8A9C-098AD1BBDA66}"/>
                  </a:ext>
                </a:extLst>
              </p:cNvPr>
              <p:cNvGrpSpPr/>
              <p:nvPr/>
            </p:nvGrpSpPr>
            <p:grpSpPr>
              <a:xfrm>
                <a:off x="3827189" y="2541093"/>
                <a:ext cx="2282269" cy="665923"/>
                <a:chOff x="-989798" y="-924160"/>
                <a:chExt cx="2718306" cy="665923"/>
              </a:xfrm>
            </p:grpSpPr>
            <p:sp>
              <p:nvSpPr>
                <p:cNvPr id="176" name="Rectángulo 175">
                  <a:extLst>
                    <a:ext uri="{FF2B5EF4-FFF2-40B4-BE49-F238E27FC236}">
                      <a16:creationId xmlns:a16="http://schemas.microsoft.com/office/drawing/2014/main" id="{7D8CE624-42D7-425D-91C7-A4C933EE4380}"/>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77" name="CuadroTexto 176">
                  <a:extLst>
                    <a:ext uri="{FF2B5EF4-FFF2-40B4-BE49-F238E27FC236}">
                      <a16:creationId xmlns:a16="http://schemas.microsoft.com/office/drawing/2014/main" id="{25184461-CA73-4B32-B489-A7A983EB0433}"/>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1</a:t>
                  </a:r>
                  <a:endParaRPr lang="es-CO" sz="1200" kern="1200" dirty="0"/>
                </a:p>
              </p:txBody>
            </p:sp>
          </p:grpSp>
        </p:grpSp>
        <p:grpSp>
          <p:nvGrpSpPr>
            <p:cNvPr id="167" name="Grupo 166">
              <a:extLst>
                <a:ext uri="{FF2B5EF4-FFF2-40B4-BE49-F238E27FC236}">
                  <a16:creationId xmlns:a16="http://schemas.microsoft.com/office/drawing/2014/main" id="{A5D7F0C3-3509-46B6-8B26-0ADAB2006138}"/>
                </a:ext>
              </a:extLst>
            </p:cNvPr>
            <p:cNvGrpSpPr/>
            <p:nvPr/>
          </p:nvGrpSpPr>
          <p:grpSpPr>
            <a:xfrm>
              <a:off x="9248424" y="1837775"/>
              <a:ext cx="1873458" cy="1379418"/>
              <a:chOff x="3827189" y="1846382"/>
              <a:chExt cx="2282269" cy="1360634"/>
            </a:xfrm>
          </p:grpSpPr>
          <p:grpSp>
            <p:nvGrpSpPr>
              <p:cNvPr id="168" name="Grupo 167">
                <a:extLst>
                  <a:ext uri="{FF2B5EF4-FFF2-40B4-BE49-F238E27FC236}">
                    <a16:creationId xmlns:a16="http://schemas.microsoft.com/office/drawing/2014/main" id="{D6380716-F69E-40FA-A679-E0F4B258E331}"/>
                  </a:ext>
                </a:extLst>
              </p:cNvPr>
              <p:cNvGrpSpPr/>
              <p:nvPr/>
            </p:nvGrpSpPr>
            <p:grpSpPr>
              <a:xfrm>
                <a:off x="3827189" y="1846382"/>
                <a:ext cx="2154511" cy="666210"/>
                <a:chOff x="-3743" y="69822"/>
                <a:chExt cx="2550071" cy="666210"/>
              </a:xfrm>
            </p:grpSpPr>
            <p:sp>
              <p:nvSpPr>
                <p:cNvPr id="172" name="Rectángulo 171">
                  <a:extLst>
                    <a:ext uri="{FF2B5EF4-FFF2-40B4-BE49-F238E27FC236}">
                      <a16:creationId xmlns:a16="http://schemas.microsoft.com/office/drawing/2014/main" id="{B6EC0A32-8076-4291-8B94-8979072DA0BE}"/>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73" name="CuadroTexto 172">
                  <a:extLst>
                    <a:ext uri="{FF2B5EF4-FFF2-40B4-BE49-F238E27FC236}">
                      <a16:creationId xmlns:a16="http://schemas.microsoft.com/office/drawing/2014/main" id="{AC9A8CB5-D0B6-494A-A821-3843F295151E}"/>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CO" sz="1400" kern="1200" dirty="0"/>
                    <a:t>PAGOS SERVICIOS PÚBLICOS</a:t>
                  </a:r>
                </a:p>
              </p:txBody>
            </p:sp>
          </p:grpSp>
          <p:grpSp>
            <p:nvGrpSpPr>
              <p:cNvPr id="169" name="Grupo 168">
                <a:extLst>
                  <a:ext uri="{FF2B5EF4-FFF2-40B4-BE49-F238E27FC236}">
                    <a16:creationId xmlns:a16="http://schemas.microsoft.com/office/drawing/2014/main" id="{141BEDEA-E293-4BFE-B883-E7FF57B938A8}"/>
                  </a:ext>
                </a:extLst>
              </p:cNvPr>
              <p:cNvGrpSpPr/>
              <p:nvPr/>
            </p:nvGrpSpPr>
            <p:grpSpPr>
              <a:xfrm>
                <a:off x="3827189" y="2541093"/>
                <a:ext cx="2282269" cy="665923"/>
                <a:chOff x="-989798" y="-924160"/>
                <a:chExt cx="2718306" cy="665923"/>
              </a:xfrm>
            </p:grpSpPr>
            <p:sp>
              <p:nvSpPr>
                <p:cNvPr id="170" name="Rectángulo 169">
                  <a:extLst>
                    <a:ext uri="{FF2B5EF4-FFF2-40B4-BE49-F238E27FC236}">
                      <a16:creationId xmlns:a16="http://schemas.microsoft.com/office/drawing/2014/main" id="{7E312972-AAC6-41A5-963D-0C2E89EEE53F}"/>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71" name="CuadroTexto 170">
                  <a:extLst>
                    <a:ext uri="{FF2B5EF4-FFF2-40B4-BE49-F238E27FC236}">
                      <a16:creationId xmlns:a16="http://schemas.microsoft.com/office/drawing/2014/main" id="{650F6F2A-7088-4BDE-9C3B-7D86888BD7DF}"/>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10</a:t>
                  </a:r>
                </a:p>
              </p:txBody>
            </p:sp>
          </p:grpSp>
        </p:grpSp>
      </p:grpSp>
      <p:sp>
        <p:nvSpPr>
          <p:cNvPr id="106" name="Rectángulo 105">
            <a:extLst>
              <a:ext uri="{FF2B5EF4-FFF2-40B4-BE49-F238E27FC236}">
                <a16:creationId xmlns:a16="http://schemas.microsoft.com/office/drawing/2014/main" id="{F3D516D5-3CED-4C0E-8B61-5A2AA676B42E}"/>
              </a:ext>
            </a:extLst>
          </p:cNvPr>
          <p:cNvSpPr/>
          <p:nvPr/>
        </p:nvSpPr>
        <p:spPr>
          <a:xfrm>
            <a:off x="3876212" y="1366675"/>
            <a:ext cx="8013055" cy="312650"/>
          </a:xfrm>
          <a:prstGeom prst="rect">
            <a:avLst/>
          </a:prstGeom>
        </p:spPr>
        <p:txBody>
          <a:bodyPr wrap="square">
            <a:spAutoFit/>
          </a:bodyPr>
          <a:lstStyle/>
          <a:p>
            <a:pPr algn="just">
              <a:lnSpc>
                <a:spcPct val="107000"/>
              </a:lnSpc>
              <a:spcAft>
                <a:spcPts val="800"/>
              </a:spcAft>
            </a:pPr>
            <a:r>
              <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ADMINISTRACIÓN DIRECTA</a:t>
            </a:r>
          </a:p>
        </p:txBody>
      </p:sp>
      <p:grpSp>
        <p:nvGrpSpPr>
          <p:cNvPr id="107" name="Grupo 106">
            <a:extLst>
              <a:ext uri="{FF2B5EF4-FFF2-40B4-BE49-F238E27FC236}">
                <a16:creationId xmlns:a16="http://schemas.microsoft.com/office/drawing/2014/main" id="{9976A5FC-46A9-4CA1-BB3D-90C3AF92894A}"/>
              </a:ext>
            </a:extLst>
          </p:cNvPr>
          <p:cNvGrpSpPr/>
          <p:nvPr/>
        </p:nvGrpSpPr>
        <p:grpSpPr>
          <a:xfrm>
            <a:off x="3927202" y="1635826"/>
            <a:ext cx="6167720" cy="713105"/>
            <a:chOff x="3856666" y="1832080"/>
            <a:chExt cx="5466495" cy="1386562"/>
          </a:xfrm>
        </p:grpSpPr>
        <p:grpSp>
          <p:nvGrpSpPr>
            <p:cNvPr id="108" name="Grupo 107">
              <a:extLst>
                <a:ext uri="{FF2B5EF4-FFF2-40B4-BE49-F238E27FC236}">
                  <a16:creationId xmlns:a16="http://schemas.microsoft.com/office/drawing/2014/main" id="{76901421-7391-45DE-AD27-531C11DA5C3A}"/>
                </a:ext>
              </a:extLst>
            </p:cNvPr>
            <p:cNvGrpSpPr/>
            <p:nvPr/>
          </p:nvGrpSpPr>
          <p:grpSpPr>
            <a:xfrm>
              <a:off x="3856666" y="1839224"/>
              <a:ext cx="1873458" cy="1379418"/>
              <a:chOff x="3827189" y="1846382"/>
              <a:chExt cx="2282269" cy="1360634"/>
            </a:xfrm>
          </p:grpSpPr>
          <p:grpSp>
            <p:nvGrpSpPr>
              <p:cNvPr id="123" name="Grupo 122">
                <a:extLst>
                  <a:ext uri="{FF2B5EF4-FFF2-40B4-BE49-F238E27FC236}">
                    <a16:creationId xmlns:a16="http://schemas.microsoft.com/office/drawing/2014/main" id="{21BC2B76-46C6-4C14-B6D9-9B79604FD4DA}"/>
                  </a:ext>
                </a:extLst>
              </p:cNvPr>
              <p:cNvGrpSpPr/>
              <p:nvPr/>
            </p:nvGrpSpPr>
            <p:grpSpPr>
              <a:xfrm>
                <a:off x="3827189" y="1846382"/>
                <a:ext cx="2154511" cy="666210"/>
                <a:chOff x="-3743" y="69822"/>
                <a:chExt cx="2550071" cy="666210"/>
              </a:xfrm>
            </p:grpSpPr>
            <p:sp>
              <p:nvSpPr>
                <p:cNvPr id="127" name="Rectángulo 126">
                  <a:extLst>
                    <a:ext uri="{FF2B5EF4-FFF2-40B4-BE49-F238E27FC236}">
                      <a16:creationId xmlns:a16="http://schemas.microsoft.com/office/drawing/2014/main" id="{7C575E0B-A4AA-4DE0-80DE-295B48A88264}"/>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28" name="CuadroTexto 127">
                  <a:extLst>
                    <a:ext uri="{FF2B5EF4-FFF2-40B4-BE49-F238E27FC236}">
                      <a16:creationId xmlns:a16="http://schemas.microsoft.com/office/drawing/2014/main" id="{A371FFF2-968A-4561-AE25-5B7B992CFE98}"/>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CO" sz="1400" dirty="0"/>
                    <a:t>CARGUE VISITAS</a:t>
                  </a:r>
                  <a:endParaRPr lang="es-CO" sz="1400" kern="1200" dirty="0"/>
                </a:p>
              </p:txBody>
            </p:sp>
          </p:grpSp>
          <p:grpSp>
            <p:nvGrpSpPr>
              <p:cNvPr id="124" name="Grupo 123">
                <a:extLst>
                  <a:ext uri="{FF2B5EF4-FFF2-40B4-BE49-F238E27FC236}">
                    <a16:creationId xmlns:a16="http://schemas.microsoft.com/office/drawing/2014/main" id="{9A710EC0-749B-4400-A90B-26FAD0C6BDF8}"/>
                  </a:ext>
                </a:extLst>
              </p:cNvPr>
              <p:cNvGrpSpPr/>
              <p:nvPr/>
            </p:nvGrpSpPr>
            <p:grpSpPr>
              <a:xfrm>
                <a:off x="3827189" y="2541093"/>
                <a:ext cx="2282269" cy="665923"/>
                <a:chOff x="-989798" y="-924160"/>
                <a:chExt cx="2718306" cy="665923"/>
              </a:xfrm>
            </p:grpSpPr>
            <p:sp>
              <p:nvSpPr>
                <p:cNvPr id="125" name="Rectángulo 124">
                  <a:extLst>
                    <a:ext uri="{FF2B5EF4-FFF2-40B4-BE49-F238E27FC236}">
                      <a16:creationId xmlns:a16="http://schemas.microsoft.com/office/drawing/2014/main" id="{0A247E99-2024-49EC-A647-9F476D3E9AA4}"/>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26" name="CuadroTexto 125">
                  <a:extLst>
                    <a:ext uri="{FF2B5EF4-FFF2-40B4-BE49-F238E27FC236}">
                      <a16:creationId xmlns:a16="http://schemas.microsoft.com/office/drawing/2014/main" id="{67709BBD-BD06-4D60-8044-D892DE79EAD9}"/>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88</a:t>
                  </a:r>
                </a:p>
              </p:txBody>
            </p:sp>
          </p:grpSp>
        </p:grpSp>
        <p:grpSp>
          <p:nvGrpSpPr>
            <p:cNvPr id="109" name="Grupo 108">
              <a:extLst>
                <a:ext uri="{FF2B5EF4-FFF2-40B4-BE49-F238E27FC236}">
                  <a16:creationId xmlns:a16="http://schemas.microsoft.com/office/drawing/2014/main" id="{AE3D42FC-2C13-4646-9E84-7FF1F1081419}"/>
                </a:ext>
              </a:extLst>
            </p:cNvPr>
            <p:cNvGrpSpPr/>
            <p:nvPr/>
          </p:nvGrpSpPr>
          <p:grpSpPr>
            <a:xfrm>
              <a:off x="5655387" y="1832080"/>
              <a:ext cx="1873458" cy="1379418"/>
              <a:chOff x="3827189" y="1846382"/>
              <a:chExt cx="2282269" cy="1360634"/>
            </a:xfrm>
          </p:grpSpPr>
          <p:grpSp>
            <p:nvGrpSpPr>
              <p:cNvPr id="117" name="Grupo 116">
                <a:extLst>
                  <a:ext uri="{FF2B5EF4-FFF2-40B4-BE49-F238E27FC236}">
                    <a16:creationId xmlns:a16="http://schemas.microsoft.com/office/drawing/2014/main" id="{9ECF4A8C-F55C-46AA-8CB8-7C25F8D0A922}"/>
                  </a:ext>
                </a:extLst>
              </p:cNvPr>
              <p:cNvGrpSpPr/>
              <p:nvPr/>
            </p:nvGrpSpPr>
            <p:grpSpPr>
              <a:xfrm>
                <a:off x="3827189" y="1846382"/>
                <a:ext cx="2154511" cy="666210"/>
                <a:chOff x="-3743" y="69822"/>
                <a:chExt cx="2550071" cy="666210"/>
              </a:xfrm>
            </p:grpSpPr>
            <p:sp>
              <p:nvSpPr>
                <p:cNvPr id="121" name="Rectángulo 120">
                  <a:extLst>
                    <a:ext uri="{FF2B5EF4-FFF2-40B4-BE49-F238E27FC236}">
                      <a16:creationId xmlns:a16="http://schemas.microsoft.com/office/drawing/2014/main" id="{39FFB36A-4A24-40F5-BFF8-AFA50823E154}"/>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22" name="CuadroTexto 121">
                  <a:extLst>
                    <a:ext uri="{FF2B5EF4-FFF2-40B4-BE49-F238E27FC236}">
                      <a16:creationId xmlns:a16="http://schemas.microsoft.com/office/drawing/2014/main" id="{CF48B0C4-C9CA-4DEA-A5AB-B3FD2BCC16A4}"/>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CO" sz="1400" kern="1200" dirty="0"/>
                    <a:t>REVISIÓN VISITAS</a:t>
                  </a:r>
                </a:p>
              </p:txBody>
            </p:sp>
          </p:grpSp>
          <p:grpSp>
            <p:nvGrpSpPr>
              <p:cNvPr id="118" name="Grupo 117">
                <a:extLst>
                  <a:ext uri="{FF2B5EF4-FFF2-40B4-BE49-F238E27FC236}">
                    <a16:creationId xmlns:a16="http://schemas.microsoft.com/office/drawing/2014/main" id="{BBD5E6F2-4891-4C52-8454-7F34DDD2462D}"/>
                  </a:ext>
                </a:extLst>
              </p:cNvPr>
              <p:cNvGrpSpPr/>
              <p:nvPr/>
            </p:nvGrpSpPr>
            <p:grpSpPr>
              <a:xfrm>
                <a:off x="3827189" y="2541093"/>
                <a:ext cx="2282269" cy="665923"/>
                <a:chOff x="-989798" y="-924160"/>
                <a:chExt cx="2718306" cy="665923"/>
              </a:xfrm>
            </p:grpSpPr>
            <p:sp>
              <p:nvSpPr>
                <p:cNvPr id="119" name="Rectángulo 118">
                  <a:extLst>
                    <a:ext uri="{FF2B5EF4-FFF2-40B4-BE49-F238E27FC236}">
                      <a16:creationId xmlns:a16="http://schemas.microsoft.com/office/drawing/2014/main" id="{12519A4B-5EC8-47D0-9F1B-72EB0CB885FE}"/>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20" name="CuadroTexto 119">
                  <a:extLst>
                    <a:ext uri="{FF2B5EF4-FFF2-40B4-BE49-F238E27FC236}">
                      <a16:creationId xmlns:a16="http://schemas.microsoft.com/office/drawing/2014/main" id="{DAE457E8-7484-4710-AF7F-0E84C1B77B19}"/>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568</a:t>
                  </a:r>
                </a:p>
              </p:txBody>
            </p:sp>
          </p:grpSp>
        </p:grpSp>
        <p:grpSp>
          <p:nvGrpSpPr>
            <p:cNvPr id="110" name="Grupo 109">
              <a:extLst>
                <a:ext uri="{FF2B5EF4-FFF2-40B4-BE49-F238E27FC236}">
                  <a16:creationId xmlns:a16="http://schemas.microsoft.com/office/drawing/2014/main" id="{9FF962D3-9E51-4852-A1CF-CADEAE430D64}"/>
                </a:ext>
              </a:extLst>
            </p:cNvPr>
            <p:cNvGrpSpPr/>
            <p:nvPr/>
          </p:nvGrpSpPr>
          <p:grpSpPr>
            <a:xfrm>
              <a:off x="7449703" y="1835411"/>
              <a:ext cx="1873458" cy="1379418"/>
              <a:chOff x="3827189" y="1846382"/>
              <a:chExt cx="2282269" cy="1360634"/>
            </a:xfrm>
          </p:grpSpPr>
          <p:grpSp>
            <p:nvGrpSpPr>
              <p:cNvPr id="111" name="Grupo 110">
                <a:extLst>
                  <a:ext uri="{FF2B5EF4-FFF2-40B4-BE49-F238E27FC236}">
                    <a16:creationId xmlns:a16="http://schemas.microsoft.com/office/drawing/2014/main" id="{100747E0-8341-44D8-BD4A-BD13399CA64C}"/>
                  </a:ext>
                </a:extLst>
              </p:cNvPr>
              <p:cNvGrpSpPr/>
              <p:nvPr/>
            </p:nvGrpSpPr>
            <p:grpSpPr>
              <a:xfrm>
                <a:off x="3827189" y="1846382"/>
                <a:ext cx="2154511" cy="666211"/>
                <a:chOff x="-3743" y="69822"/>
                <a:chExt cx="2550071" cy="666211"/>
              </a:xfrm>
            </p:grpSpPr>
            <p:sp>
              <p:nvSpPr>
                <p:cNvPr id="115" name="Rectángulo 114">
                  <a:extLst>
                    <a:ext uri="{FF2B5EF4-FFF2-40B4-BE49-F238E27FC236}">
                      <a16:creationId xmlns:a16="http://schemas.microsoft.com/office/drawing/2014/main" id="{DC4EA31E-7B4D-4403-ADC2-C088D1CB4A9F}"/>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6" name="CuadroTexto 115">
                  <a:extLst>
                    <a:ext uri="{FF2B5EF4-FFF2-40B4-BE49-F238E27FC236}">
                      <a16:creationId xmlns:a16="http://schemas.microsoft.com/office/drawing/2014/main" id="{33C3291C-8829-4ACC-86F3-248DEF03ABB2}"/>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CO" sz="1400" kern="1200" dirty="0"/>
                    <a:t>FICHAS VIABILIDAD ADMIN.</a:t>
                  </a:r>
                </a:p>
              </p:txBody>
            </p:sp>
          </p:grpSp>
          <p:grpSp>
            <p:nvGrpSpPr>
              <p:cNvPr id="112" name="Grupo 111">
                <a:extLst>
                  <a:ext uri="{FF2B5EF4-FFF2-40B4-BE49-F238E27FC236}">
                    <a16:creationId xmlns:a16="http://schemas.microsoft.com/office/drawing/2014/main" id="{43D0E04E-81C9-4762-A8B5-2651E13795A8}"/>
                  </a:ext>
                </a:extLst>
              </p:cNvPr>
              <p:cNvGrpSpPr/>
              <p:nvPr/>
            </p:nvGrpSpPr>
            <p:grpSpPr>
              <a:xfrm>
                <a:off x="3827189" y="2541093"/>
                <a:ext cx="2282269" cy="665923"/>
                <a:chOff x="-989798" y="-924160"/>
                <a:chExt cx="2718306" cy="665923"/>
              </a:xfrm>
            </p:grpSpPr>
            <p:sp>
              <p:nvSpPr>
                <p:cNvPr id="113" name="Rectángulo 112">
                  <a:extLst>
                    <a:ext uri="{FF2B5EF4-FFF2-40B4-BE49-F238E27FC236}">
                      <a16:creationId xmlns:a16="http://schemas.microsoft.com/office/drawing/2014/main" id="{2A972A2C-05AA-4B7B-8991-743AB05B99A6}"/>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14" name="CuadroTexto 113">
                  <a:extLst>
                    <a:ext uri="{FF2B5EF4-FFF2-40B4-BE49-F238E27FC236}">
                      <a16:creationId xmlns:a16="http://schemas.microsoft.com/office/drawing/2014/main" id="{F22EAD9C-5FDD-4A6A-A60E-0AE549812D06}"/>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14</a:t>
                  </a:r>
                </a:p>
              </p:txBody>
            </p:sp>
          </p:grpSp>
        </p:grpSp>
      </p:grpSp>
      <p:grpSp>
        <p:nvGrpSpPr>
          <p:cNvPr id="153" name="Grupo 152">
            <a:extLst>
              <a:ext uri="{FF2B5EF4-FFF2-40B4-BE49-F238E27FC236}">
                <a16:creationId xmlns:a16="http://schemas.microsoft.com/office/drawing/2014/main" id="{7F3EB410-4626-425D-92BD-F826F2F26F80}"/>
              </a:ext>
            </a:extLst>
          </p:cNvPr>
          <p:cNvGrpSpPr/>
          <p:nvPr/>
        </p:nvGrpSpPr>
        <p:grpSpPr>
          <a:xfrm>
            <a:off x="3945565" y="4416096"/>
            <a:ext cx="6049395" cy="713105"/>
            <a:chOff x="3856666" y="1832080"/>
            <a:chExt cx="5361623" cy="1386562"/>
          </a:xfrm>
        </p:grpSpPr>
        <p:grpSp>
          <p:nvGrpSpPr>
            <p:cNvPr id="154" name="Grupo 153">
              <a:extLst>
                <a:ext uri="{FF2B5EF4-FFF2-40B4-BE49-F238E27FC236}">
                  <a16:creationId xmlns:a16="http://schemas.microsoft.com/office/drawing/2014/main" id="{62EACC78-CB73-4D76-ABC3-FCD9794A6BD8}"/>
                </a:ext>
              </a:extLst>
            </p:cNvPr>
            <p:cNvGrpSpPr/>
            <p:nvPr/>
          </p:nvGrpSpPr>
          <p:grpSpPr>
            <a:xfrm>
              <a:off x="3856666" y="1839224"/>
              <a:ext cx="1873458" cy="1379418"/>
              <a:chOff x="3827189" y="1846382"/>
              <a:chExt cx="2282269" cy="1360634"/>
            </a:xfrm>
          </p:grpSpPr>
          <p:grpSp>
            <p:nvGrpSpPr>
              <p:cNvPr id="196" name="Grupo 195">
                <a:extLst>
                  <a:ext uri="{FF2B5EF4-FFF2-40B4-BE49-F238E27FC236}">
                    <a16:creationId xmlns:a16="http://schemas.microsoft.com/office/drawing/2014/main" id="{C50C4B93-7A6B-410E-9F59-0AE4B3BFEFF0}"/>
                  </a:ext>
                </a:extLst>
              </p:cNvPr>
              <p:cNvGrpSpPr/>
              <p:nvPr/>
            </p:nvGrpSpPr>
            <p:grpSpPr>
              <a:xfrm>
                <a:off x="3827189" y="1846382"/>
                <a:ext cx="2154511" cy="666210"/>
                <a:chOff x="-3743" y="69822"/>
                <a:chExt cx="2550071" cy="666210"/>
              </a:xfrm>
            </p:grpSpPr>
            <p:sp>
              <p:nvSpPr>
                <p:cNvPr id="200" name="Rectángulo 199">
                  <a:extLst>
                    <a:ext uri="{FF2B5EF4-FFF2-40B4-BE49-F238E27FC236}">
                      <a16:creationId xmlns:a16="http://schemas.microsoft.com/office/drawing/2014/main" id="{8D512984-24C7-4C49-9F97-CA27852D91FD}"/>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1" name="CuadroTexto 200">
                  <a:extLst>
                    <a:ext uri="{FF2B5EF4-FFF2-40B4-BE49-F238E27FC236}">
                      <a16:creationId xmlns:a16="http://schemas.microsoft.com/office/drawing/2014/main" id="{FB248F2F-2C57-49D3-A7E3-95E935DA6BB8}"/>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CO" sz="1400" kern="1200" dirty="0"/>
                    <a:t>ELABORACIÓN E.R. REGIONAL</a:t>
                  </a:r>
                </a:p>
              </p:txBody>
            </p:sp>
          </p:grpSp>
          <p:grpSp>
            <p:nvGrpSpPr>
              <p:cNvPr id="197" name="Grupo 196">
                <a:extLst>
                  <a:ext uri="{FF2B5EF4-FFF2-40B4-BE49-F238E27FC236}">
                    <a16:creationId xmlns:a16="http://schemas.microsoft.com/office/drawing/2014/main" id="{58A128CB-2DCC-4FA5-B469-D2ECB64DAADE}"/>
                  </a:ext>
                </a:extLst>
              </p:cNvPr>
              <p:cNvGrpSpPr/>
              <p:nvPr/>
            </p:nvGrpSpPr>
            <p:grpSpPr>
              <a:xfrm>
                <a:off x="3827189" y="2541093"/>
                <a:ext cx="2282269" cy="665923"/>
                <a:chOff x="-989798" y="-924160"/>
                <a:chExt cx="2718306" cy="665923"/>
              </a:xfrm>
            </p:grpSpPr>
            <p:sp>
              <p:nvSpPr>
                <p:cNvPr id="198" name="Rectángulo 197">
                  <a:extLst>
                    <a:ext uri="{FF2B5EF4-FFF2-40B4-BE49-F238E27FC236}">
                      <a16:creationId xmlns:a16="http://schemas.microsoft.com/office/drawing/2014/main" id="{791371BF-0A49-4F1C-80B9-C8DE39560953}"/>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99" name="CuadroTexto 198">
                  <a:extLst>
                    <a:ext uri="{FF2B5EF4-FFF2-40B4-BE49-F238E27FC236}">
                      <a16:creationId xmlns:a16="http://schemas.microsoft.com/office/drawing/2014/main" id="{9D2FCDF8-A5EC-4878-AD21-2C80E02C4DCF}"/>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32</a:t>
                  </a:r>
                </a:p>
              </p:txBody>
            </p:sp>
          </p:grpSp>
        </p:grpSp>
        <p:grpSp>
          <p:nvGrpSpPr>
            <p:cNvPr id="155" name="Grupo 154">
              <a:extLst>
                <a:ext uri="{FF2B5EF4-FFF2-40B4-BE49-F238E27FC236}">
                  <a16:creationId xmlns:a16="http://schemas.microsoft.com/office/drawing/2014/main" id="{498C8E4F-A6F8-4A79-89A4-F57894CF2967}"/>
                </a:ext>
              </a:extLst>
            </p:cNvPr>
            <p:cNvGrpSpPr/>
            <p:nvPr/>
          </p:nvGrpSpPr>
          <p:grpSpPr>
            <a:xfrm>
              <a:off x="5655387" y="1832080"/>
              <a:ext cx="1873458" cy="1379418"/>
              <a:chOff x="3827189" y="1846382"/>
              <a:chExt cx="2282269" cy="1360634"/>
            </a:xfrm>
          </p:grpSpPr>
          <p:grpSp>
            <p:nvGrpSpPr>
              <p:cNvPr id="161" name="Grupo 160">
                <a:extLst>
                  <a:ext uri="{FF2B5EF4-FFF2-40B4-BE49-F238E27FC236}">
                    <a16:creationId xmlns:a16="http://schemas.microsoft.com/office/drawing/2014/main" id="{DFA9591D-954E-4F09-A79E-593F4FB19651}"/>
                  </a:ext>
                </a:extLst>
              </p:cNvPr>
              <p:cNvGrpSpPr/>
              <p:nvPr/>
            </p:nvGrpSpPr>
            <p:grpSpPr>
              <a:xfrm>
                <a:off x="3827189" y="1846382"/>
                <a:ext cx="2154511" cy="666210"/>
                <a:chOff x="-3743" y="69822"/>
                <a:chExt cx="2550071" cy="666210"/>
              </a:xfrm>
            </p:grpSpPr>
            <p:sp>
              <p:nvSpPr>
                <p:cNvPr id="194" name="Rectángulo 193">
                  <a:extLst>
                    <a:ext uri="{FF2B5EF4-FFF2-40B4-BE49-F238E27FC236}">
                      <a16:creationId xmlns:a16="http://schemas.microsoft.com/office/drawing/2014/main" id="{331FCBBC-B393-40EB-98E9-3B5787A633F9}"/>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95" name="CuadroTexto 194">
                  <a:extLst>
                    <a:ext uri="{FF2B5EF4-FFF2-40B4-BE49-F238E27FC236}">
                      <a16:creationId xmlns:a16="http://schemas.microsoft.com/office/drawing/2014/main" id="{1FF72CF1-F3E7-4C90-9E0D-7F139F424867}"/>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CO" sz="1400" kern="1200" dirty="0"/>
                    <a:t>REVISIÓN E.R. DEPOSITARIOS</a:t>
                  </a:r>
                </a:p>
              </p:txBody>
            </p:sp>
          </p:grpSp>
          <p:grpSp>
            <p:nvGrpSpPr>
              <p:cNvPr id="162" name="Grupo 161">
                <a:extLst>
                  <a:ext uri="{FF2B5EF4-FFF2-40B4-BE49-F238E27FC236}">
                    <a16:creationId xmlns:a16="http://schemas.microsoft.com/office/drawing/2014/main" id="{6444E4C1-0460-4477-8063-BF1CAA511786}"/>
                  </a:ext>
                </a:extLst>
              </p:cNvPr>
              <p:cNvGrpSpPr/>
              <p:nvPr/>
            </p:nvGrpSpPr>
            <p:grpSpPr>
              <a:xfrm>
                <a:off x="3827189" y="2541093"/>
                <a:ext cx="2282269" cy="665923"/>
                <a:chOff x="-989798" y="-924160"/>
                <a:chExt cx="2718306" cy="665923"/>
              </a:xfrm>
            </p:grpSpPr>
            <p:sp>
              <p:nvSpPr>
                <p:cNvPr id="192" name="Rectángulo 191">
                  <a:extLst>
                    <a:ext uri="{FF2B5EF4-FFF2-40B4-BE49-F238E27FC236}">
                      <a16:creationId xmlns:a16="http://schemas.microsoft.com/office/drawing/2014/main" id="{0242D236-335F-40A9-BE87-42293D52D0BB}"/>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93" name="CuadroTexto 192">
                  <a:extLst>
                    <a:ext uri="{FF2B5EF4-FFF2-40B4-BE49-F238E27FC236}">
                      <a16:creationId xmlns:a16="http://schemas.microsoft.com/office/drawing/2014/main" id="{DC36E67B-82C5-4830-B182-FA772D1C27DD}"/>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22</a:t>
                  </a:r>
                </a:p>
              </p:txBody>
            </p:sp>
          </p:grpSp>
        </p:grpSp>
        <p:grpSp>
          <p:nvGrpSpPr>
            <p:cNvPr id="156" name="Grupo 155">
              <a:extLst>
                <a:ext uri="{FF2B5EF4-FFF2-40B4-BE49-F238E27FC236}">
                  <a16:creationId xmlns:a16="http://schemas.microsoft.com/office/drawing/2014/main" id="{93205360-A778-4A13-858D-242FE9E82377}"/>
                </a:ext>
              </a:extLst>
            </p:cNvPr>
            <p:cNvGrpSpPr/>
            <p:nvPr/>
          </p:nvGrpSpPr>
          <p:grpSpPr>
            <a:xfrm>
              <a:off x="7449703" y="1835410"/>
              <a:ext cx="1768586" cy="1300705"/>
              <a:chOff x="3827188" y="1846382"/>
              <a:chExt cx="2154512" cy="1282994"/>
            </a:xfrm>
          </p:grpSpPr>
          <p:sp>
            <p:nvSpPr>
              <p:cNvPr id="157" name="Rectángulo 156">
                <a:extLst>
                  <a:ext uri="{FF2B5EF4-FFF2-40B4-BE49-F238E27FC236}">
                    <a16:creationId xmlns:a16="http://schemas.microsoft.com/office/drawing/2014/main" id="{08E90271-E481-4D0E-8A5F-E14FDACA9B40}"/>
                  </a:ext>
                </a:extLst>
              </p:cNvPr>
              <p:cNvSpPr/>
              <p:nvPr/>
            </p:nvSpPr>
            <p:spPr>
              <a:xfrm>
                <a:off x="3832555" y="1846382"/>
                <a:ext cx="2149145" cy="650074"/>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s-CO" dirty="0"/>
              </a:p>
            </p:txBody>
          </p:sp>
          <p:sp>
            <p:nvSpPr>
              <p:cNvPr id="160" name="Rectángulo 159">
                <a:extLst>
                  <a:ext uri="{FF2B5EF4-FFF2-40B4-BE49-F238E27FC236}">
                    <a16:creationId xmlns:a16="http://schemas.microsoft.com/office/drawing/2014/main" id="{6D6459CC-20FC-4760-98F3-8FF62BFEE3D0}"/>
                  </a:ext>
                </a:extLst>
              </p:cNvPr>
              <p:cNvSpPr/>
              <p:nvPr/>
            </p:nvSpPr>
            <p:spPr>
              <a:xfrm>
                <a:off x="3827188" y="2541091"/>
                <a:ext cx="2149145" cy="588285"/>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s-CO"/>
              </a:p>
            </p:txBody>
          </p:sp>
        </p:grpSp>
      </p:grpSp>
      <p:sp>
        <p:nvSpPr>
          <p:cNvPr id="202" name="Rectángulo 201">
            <a:extLst>
              <a:ext uri="{FF2B5EF4-FFF2-40B4-BE49-F238E27FC236}">
                <a16:creationId xmlns:a16="http://schemas.microsoft.com/office/drawing/2014/main" id="{333B177E-BD93-43E7-8B48-0062267395B6}"/>
              </a:ext>
            </a:extLst>
          </p:cNvPr>
          <p:cNvSpPr/>
          <p:nvPr/>
        </p:nvSpPr>
        <p:spPr>
          <a:xfrm>
            <a:off x="3899545" y="4164285"/>
            <a:ext cx="8013055" cy="312650"/>
          </a:xfrm>
          <a:prstGeom prst="rect">
            <a:avLst/>
          </a:prstGeom>
        </p:spPr>
        <p:txBody>
          <a:bodyPr wrap="square">
            <a:spAutoFit/>
          </a:bodyPr>
          <a:lstStyle/>
          <a:p>
            <a:pPr algn="just">
              <a:lnSpc>
                <a:spcPct val="107000"/>
              </a:lnSpc>
              <a:spcAft>
                <a:spcPts val="800"/>
              </a:spcAft>
            </a:pPr>
            <a:r>
              <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ESTIMADO DE RENTA</a:t>
            </a:r>
          </a:p>
        </p:txBody>
      </p:sp>
      <p:sp>
        <p:nvSpPr>
          <p:cNvPr id="203" name="Rectángulo 202">
            <a:extLst>
              <a:ext uri="{FF2B5EF4-FFF2-40B4-BE49-F238E27FC236}">
                <a16:creationId xmlns:a16="http://schemas.microsoft.com/office/drawing/2014/main" id="{0F484734-07FE-4EE1-838A-470C7717A50D}"/>
              </a:ext>
            </a:extLst>
          </p:cNvPr>
          <p:cNvSpPr/>
          <p:nvPr/>
        </p:nvSpPr>
        <p:spPr>
          <a:xfrm>
            <a:off x="3940595" y="5091415"/>
            <a:ext cx="8013055" cy="312650"/>
          </a:xfrm>
          <a:prstGeom prst="rect">
            <a:avLst/>
          </a:prstGeom>
        </p:spPr>
        <p:txBody>
          <a:bodyPr wrap="square">
            <a:spAutoFit/>
          </a:bodyPr>
          <a:lstStyle/>
          <a:p>
            <a:pPr algn="just">
              <a:lnSpc>
                <a:spcPct val="107000"/>
              </a:lnSpc>
              <a:spcAft>
                <a:spcPts val="800"/>
              </a:spcAft>
            </a:pPr>
            <a:r>
              <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ADMINISTRACIÓN DE CONTRATOS DE ARRENDAMIENTO</a:t>
            </a:r>
          </a:p>
        </p:txBody>
      </p:sp>
      <p:sp>
        <p:nvSpPr>
          <p:cNvPr id="204" name="CuadroTexto 203">
            <a:extLst>
              <a:ext uri="{FF2B5EF4-FFF2-40B4-BE49-F238E27FC236}">
                <a16:creationId xmlns:a16="http://schemas.microsoft.com/office/drawing/2014/main" id="{E9CA5F85-2115-41F9-9958-D92339E9544E}"/>
              </a:ext>
            </a:extLst>
          </p:cNvPr>
          <p:cNvSpPr txBox="1"/>
          <p:nvPr/>
        </p:nvSpPr>
        <p:spPr>
          <a:xfrm>
            <a:off x="7999505" y="4439152"/>
            <a:ext cx="1990483" cy="33894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CO" sz="1400" kern="1200" dirty="0"/>
              <a:t>SOLICITUD E.R. RURALES G. TÉCNICA</a:t>
            </a:r>
          </a:p>
        </p:txBody>
      </p:sp>
      <p:sp>
        <p:nvSpPr>
          <p:cNvPr id="205" name="CuadroTexto 204">
            <a:extLst>
              <a:ext uri="{FF2B5EF4-FFF2-40B4-BE49-F238E27FC236}">
                <a16:creationId xmlns:a16="http://schemas.microsoft.com/office/drawing/2014/main" id="{09FB5237-A8CC-4C51-8642-239DB742C4FC}"/>
              </a:ext>
            </a:extLst>
          </p:cNvPr>
          <p:cNvSpPr txBox="1"/>
          <p:nvPr/>
        </p:nvSpPr>
        <p:spPr>
          <a:xfrm>
            <a:off x="8077078" y="4822199"/>
            <a:ext cx="1990483" cy="30673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10</a:t>
            </a:r>
          </a:p>
        </p:txBody>
      </p:sp>
      <p:sp>
        <p:nvSpPr>
          <p:cNvPr id="129" name="Rectángulo 128">
            <a:extLst>
              <a:ext uri="{FF2B5EF4-FFF2-40B4-BE49-F238E27FC236}">
                <a16:creationId xmlns:a16="http://schemas.microsoft.com/office/drawing/2014/main" id="{23D46297-7241-4D8C-AD16-7B02D980353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30" name="CuadroTexto 129">
            <a:extLst>
              <a:ext uri="{FF2B5EF4-FFF2-40B4-BE49-F238E27FC236}">
                <a16:creationId xmlns:a16="http://schemas.microsoft.com/office/drawing/2014/main" id="{78325B18-D6A3-4110-AB86-87E4B93FFA07}"/>
              </a:ext>
            </a:extLst>
          </p:cNvPr>
          <p:cNvSpPr txBox="1"/>
          <p:nvPr/>
        </p:nvSpPr>
        <p:spPr>
          <a:xfrm>
            <a:off x="6178125" y="6550223"/>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156655199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3" name="Rectángulo 12">
            <a:extLst>
              <a:ext uri="{FF2B5EF4-FFF2-40B4-BE49-F238E27FC236}">
                <a16:creationId xmlns:a16="http://schemas.microsoft.com/office/drawing/2014/main" id="{527338F4-15BD-4A5D-8C40-492F228B7503}"/>
              </a:ext>
            </a:extLst>
          </p:cNvPr>
          <p:cNvSpPr/>
          <p:nvPr/>
        </p:nvSpPr>
        <p:spPr>
          <a:xfrm>
            <a:off x="2428954" y="607541"/>
            <a:ext cx="6278940" cy="461665"/>
          </a:xfrm>
          <a:prstGeom prst="rect">
            <a:avLst/>
          </a:prstGeom>
        </p:spPr>
        <p:txBody>
          <a:bodyPr wrap="square">
            <a:spAutoFit/>
          </a:bodyPr>
          <a:lstStyle/>
          <a:p>
            <a:r>
              <a:rPr lang="es-ES" sz="2400" b="1" dirty="0">
                <a:solidFill>
                  <a:srgbClr val="000A8B"/>
                </a:solidFill>
                <a:latin typeface="Arial Narrow" panose="020B0606020202030204" pitchFamily="34" charset="0"/>
              </a:rPr>
              <a:t> PROCESOS DURANTE LA CONTINGENCIA </a:t>
            </a:r>
          </a:p>
        </p:txBody>
      </p:sp>
      <p:sp>
        <p:nvSpPr>
          <p:cNvPr id="14" name="Rectángulo 13">
            <a:extLst>
              <a:ext uri="{FF2B5EF4-FFF2-40B4-BE49-F238E27FC236}">
                <a16:creationId xmlns:a16="http://schemas.microsoft.com/office/drawing/2014/main" id="{BF22FCB4-4BB8-4912-A086-7AAC3375ADCB}"/>
              </a:ext>
            </a:extLst>
          </p:cNvPr>
          <p:cNvSpPr/>
          <p:nvPr/>
        </p:nvSpPr>
        <p:spPr>
          <a:xfrm>
            <a:off x="-572761" y="2906728"/>
            <a:ext cx="5003117" cy="646331"/>
          </a:xfrm>
          <a:prstGeom prst="rect">
            <a:avLst/>
          </a:prstGeom>
        </p:spPr>
        <p:txBody>
          <a:bodyPr wrap="square">
            <a:spAutoFit/>
          </a:bodyPr>
          <a:lstStyle/>
          <a:p>
            <a:pPr algn="ctr"/>
            <a:r>
              <a:rPr lang="es-ES" b="1" dirty="0">
                <a:solidFill>
                  <a:srgbClr val="000A8B"/>
                </a:solidFill>
                <a:latin typeface="Arial Narrow" panose="020B0606020202030204" pitchFamily="34" charset="0"/>
              </a:rPr>
              <a:t>GERENCIA REGIONAL</a:t>
            </a:r>
          </a:p>
          <a:p>
            <a:pPr algn="ctr"/>
            <a:r>
              <a:rPr lang="es-ES" b="1" dirty="0">
                <a:solidFill>
                  <a:srgbClr val="000A8B"/>
                </a:solidFill>
                <a:latin typeface="Arial Narrow" panose="020B0606020202030204" pitchFamily="34" charset="0"/>
              </a:rPr>
              <a:t>OCCIDENTE</a:t>
            </a:r>
          </a:p>
        </p:txBody>
      </p:sp>
      <p:grpSp>
        <p:nvGrpSpPr>
          <p:cNvPr id="256" name="Grupo 255">
            <a:extLst>
              <a:ext uri="{FF2B5EF4-FFF2-40B4-BE49-F238E27FC236}">
                <a16:creationId xmlns:a16="http://schemas.microsoft.com/office/drawing/2014/main" id="{546AAB27-4133-45E0-BEE5-489D268D128A}"/>
              </a:ext>
            </a:extLst>
          </p:cNvPr>
          <p:cNvGrpSpPr/>
          <p:nvPr/>
        </p:nvGrpSpPr>
        <p:grpSpPr>
          <a:xfrm>
            <a:off x="3932865" y="3516236"/>
            <a:ext cx="4143235" cy="713105"/>
            <a:chOff x="3856666" y="1832080"/>
            <a:chExt cx="3672179" cy="1386562"/>
          </a:xfrm>
        </p:grpSpPr>
        <p:grpSp>
          <p:nvGrpSpPr>
            <p:cNvPr id="257" name="Grupo 256">
              <a:extLst>
                <a:ext uri="{FF2B5EF4-FFF2-40B4-BE49-F238E27FC236}">
                  <a16:creationId xmlns:a16="http://schemas.microsoft.com/office/drawing/2014/main" id="{01DCB153-3FC6-4FE5-AB05-A1FA79702E69}"/>
                </a:ext>
              </a:extLst>
            </p:cNvPr>
            <p:cNvGrpSpPr/>
            <p:nvPr/>
          </p:nvGrpSpPr>
          <p:grpSpPr>
            <a:xfrm>
              <a:off x="3856666" y="1839224"/>
              <a:ext cx="1873458" cy="1379418"/>
              <a:chOff x="3827189" y="1846382"/>
              <a:chExt cx="2282269" cy="1360634"/>
            </a:xfrm>
          </p:grpSpPr>
          <p:grpSp>
            <p:nvGrpSpPr>
              <p:cNvPr id="279" name="Grupo 278">
                <a:extLst>
                  <a:ext uri="{FF2B5EF4-FFF2-40B4-BE49-F238E27FC236}">
                    <a16:creationId xmlns:a16="http://schemas.microsoft.com/office/drawing/2014/main" id="{CE2D514B-F908-467F-877C-B211B7A01938}"/>
                  </a:ext>
                </a:extLst>
              </p:cNvPr>
              <p:cNvGrpSpPr/>
              <p:nvPr/>
            </p:nvGrpSpPr>
            <p:grpSpPr>
              <a:xfrm>
                <a:off x="3827189" y="1846382"/>
                <a:ext cx="2154511" cy="666210"/>
                <a:chOff x="-3743" y="69822"/>
                <a:chExt cx="2550071" cy="666210"/>
              </a:xfrm>
            </p:grpSpPr>
            <p:sp>
              <p:nvSpPr>
                <p:cNvPr id="283" name="Rectángulo 282">
                  <a:extLst>
                    <a:ext uri="{FF2B5EF4-FFF2-40B4-BE49-F238E27FC236}">
                      <a16:creationId xmlns:a16="http://schemas.microsoft.com/office/drawing/2014/main" id="{5CA14727-EA6B-4296-9614-F1EDC359B299}"/>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84" name="CuadroTexto 283">
                  <a:extLst>
                    <a:ext uri="{FF2B5EF4-FFF2-40B4-BE49-F238E27FC236}">
                      <a16:creationId xmlns:a16="http://schemas.microsoft.com/office/drawing/2014/main" id="{B18BEBB3-AE7A-4F6B-8348-4F6C69664689}"/>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100" dirty="0"/>
                    <a:t>HACER ESTUDIOS DE MERCADO </a:t>
                  </a:r>
                  <a:endParaRPr lang="es-CO" sz="1100" kern="1200" dirty="0"/>
                </a:p>
              </p:txBody>
            </p:sp>
          </p:grpSp>
          <p:grpSp>
            <p:nvGrpSpPr>
              <p:cNvPr id="280" name="Grupo 279">
                <a:extLst>
                  <a:ext uri="{FF2B5EF4-FFF2-40B4-BE49-F238E27FC236}">
                    <a16:creationId xmlns:a16="http://schemas.microsoft.com/office/drawing/2014/main" id="{AC774A11-7722-4662-99BB-B4832C608669}"/>
                  </a:ext>
                </a:extLst>
              </p:cNvPr>
              <p:cNvGrpSpPr/>
              <p:nvPr/>
            </p:nvGrpSpPr>
            <p:grpSpPr>
              <a:xfrm>
                <a:off x="3827189" y="2541093"/>
                <a:ext cx="2282269" cy="665923"/>
                <a:chOff x="-989798" y="-924160"/>
                <a:chExt cx="2718306" cy="665923"/>
              </a:xfrm>
            </p:grpSpPr>
            <p:sp>
              <p:nvSpPr>
                <p:cNvPr id="281" name="Rectángulo 280">
                  <a:extLst>
                    <a:ext uri="{FF2B5EF4-FFF2-40B4-BE49-F238E27FC236}">
                      <a16:creationId xmlns:a16="http://schemas.microsoft.com/office/drawing/2014/main" id="{84A17709-79C1-4777-9AE4-6B3E3A57A47C}"/>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82" name="CuadroTexto 281">
                  <a:extLst>
                    <a:ext uri="{FF2B5EF4-FFF2-40B4-BE49-F238E27FC236}">
                      <a16:creationId xmlns:a16="http://schemas.microsoft.com/office/drawing/2014/main" id="{C97F1B44-027B-446E-BFA8-0372020B61BC}"/>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71</a:t>
                  </a:r>
                </a:p>
              </p:txBody>
            </p:sp>
          </p:grpSp>
        </p:grpSp>
        <p:grpSp>
          <p:nvGrpSpPr>
            <p:cNvPr id="258" name="Grupo 257">
              <a:extLst>
                <a:ext uri="{FF2B5EF4-FFF2-40B4-BE49-F238E27FC236}">
                  <a16:creationId xmlns:a16="http://schemas.microsoft.com/office/drawing/2014/main" id="{161E2BD1-1511-4CDF-B1F6-0AF54FA7A8B3}"/>
                </a:ext>
              </a:extLst>
            </p:cNvPr>
            <p:cNvGrpSpPr/>
            <p:nvPr/>
          </p:nvGrpSpPr>
          <p:grpSpPr>
            <a:xfrm>
              <a:off x="5655387" y="1832080"/>
              <a:ext cx="1873458" cy="1379418"/>
              <a:chOff x="3827189" y="1846382"/>
              <a:chExt cx="2282269" cy="1360634"/>
            </a:xfrm>
          </p:grpSpPr>
          <p:grpSp>
            <p:nvGrpSpPr>
              <p:cNvPr id="273" name="Grupo 272">
                <a:extLst>
                  <a:ext uri="{FF2B5EF4-FFF2-40B4-BE49-F238E27FC236}">
                    <a16:creationId xmlns:a16="http://schemas.microsoft.com/office/drawing/2014/main" id="{08604BAC-615F-4FE4-AC76-8E2BDB0A55EC}"/>
                  </a:ext>
                </a:extLst>
              </p:cNvPr>
              <p:cNvGrpSpPr/>
              <p:nvPr/>
            </p:nvGrpSpPr>
            <p:grpSpPr>
              <a:xfrm>
                <a:off x="3827189" y="1846382"/>
                <a:ext cx="2154511" cy="666210"/>
                <a:chOff x="-3743" y="69822"/>
                <a:chExt cx="2550071" cy="666210"/>
              </a:xfrm>
            </p:grpSpPr>
            <p:sp>
              <p:nvSpPr>
                <p:cNvPr id="277" name="Rectángulo 276">
                  <a:extLst>
                    <a:ext uri="{FF2B5EF4-FFF2-40B4-BE49-F238E27FC236}">
                      <a16:creationId xmlns:a16="http://schemas.microsoft.com/office/drawing/2014/main" id="{514F6E3C-2B42-4178-9B16-4872D4FB2FE0}"/>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78" name="CuadroTexto 277">
                  <a:extLst>
                    <a:ext uri="{FF2B5EF4-FFF2-40B4-BE49-F238E27FC236}">
                      <a16:creationId xmlns:a16="http://schemas.microsoft.com/office/drawing/2014/main" id="{57C8A2EB-29C7-4F62-B184-2D7F22CBD444}"/>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100" dirty="0"/>
                    <a:t>ELABORAR FICHAS DE ESTIMADOS </a:t>
                  </a:r>
                  <a:endParaRPr lang="es-CO" sz="1100" kern="1200" dirty="0"/>
                </a:p>
              </p:txBody>
            </p:sp>
          </p:grpSp>
          <p:grpSp>
            <p:nvGrpSpPr>
              <p:cNvPr id="274" name="Grupo 273">
                <a:extLst>
                  <a:ext uri="{FF2B5EF4-FFF2-40B4-BE49-F238E27FC236}">
                    <a16:creationId xmlns:a16="http://schemas.microsoft.com/office/drawing/2014/main" id="{5A1434C8-90D2-4A93-A393-DB68F82B1620}"/>
                  </a:ext>
                </a:extLst>
              </p:cNvPr>
              <p:cNvGrpSpPr/>
              <p:nvPr/>
            </p:nvGrpSpPr>
            <p:grpSpPr>
              <a:xfrm>
                <a:off x="3827189" y="2541093"/>
                <a:ext cx="2282269" cy="665923"/>
                <a:chOff x="-989798" y="-924160"/>
                <a:chExt cx="2718306" cy="665923"/>
              </a:xfrm>
            </p:grpSpPr>
            <p:sp>
              <p:nvSpPr>
                <p:cNvPr id="275" name="Rectángulo 274">
                  <a:extLst>
                    <a:ext uri="{FF2B5EF4-FFF2-40B4-BE49-F238E27FC236}">
                      <a16:creationId xmlns:a16="http://schemas.microsoft.com/office/drawing/2014/main" id="{AA257092-C6DD-4478-82F7-2E259290DD28}"/>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76" name="CuadroTexto 275">
                  <a:extLst>
                    <a:ext uri="{FF2B5EF4-FFF2-40B4-BE49-F238E27FC236}">
                      <a16:creationId xmlns:a16="http://schemas.microsoft.com/office/drawing/2014/main" id="{0B611EC4-FE3C-4BC2-81F9-86C4CDB11979}"/>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65</a:t>
                  </a:r>
                  <a:endParaRPr lang="es-CO" sz="1200" kern="1200" dirty="0"/>
                </a:p>
              </p:txBody>
            </p:sp>
          </p:grpSp>
        </p:grpSp>
      </p:grpSp>
      <p:grpSp>
        <p:nvGrpSpPr>
          <p:cNvPr id="285" name="Grupo 284">
            <a:extLst>
              <a:ext uri="{FF2B5EF4-FFF2-40B4-BE49-F238E27FC236}">
                <a16:creationId xmlns:a16="http://schemas.microsoft.com/office/drawing/2014/main" id="{CBF04A3F-C2B2-448C-8A99-99403C81C131}"/>
              </a:ext>
            </a:extLst>
          </p:cNvPr>
          <p:cNvGrpSpPr/>
          <p:nvPr/>
        </p:nvGrpSpPr>
        <p:grpSpPr>
          <a:xfrm>
            <a:off x="3932865" y="4414857"/>
            <a:ext cx="6049395" cy="713105"/>
            <a:chOff x="3856666" y="1832080"/>
            <a:chExt cx="5361623" cy="1386562"/>
          </a:xfrm>
        </p:grpSpPr>
        <p:grpSp>
          <p:nvGrpSpPr>
            <p:cNvPr id="286" name="Grupo 285">
              <a:extLst>
                <a:ext uri="{FF2B5EF4-FFF2-40B4-BE49-F238E27FC236}">
                  <a16:creationId xmlns:a16="http://schemas.microsoft.com/office/drawing/2014/main" id="{60B7CC72-C7D7-4113-857C-FFA9A58025EE}"/>
                </a:ext>
              </a:extLst>
            </p:cNvPr>
            <p:cNvGrpSpPr/>
            <p:nvPr/>
          </p:nvGrpSpPr>
          <p:grpSpPr>
            <a:xfrm>
              <a:off x="3856666" y="1839224"/>
              <a:ext cx="1873458" cy="1379418"/>
              <a:chOff x="3827189" y="1846382"/>
              <a:chExt cx="2282269" cy="1360634"/>
            </a:xfrm>
          </p:grpSpPr>
          <p:grpSp>
            <p:nvGrpSpPr>
              <p:cNvPr id="308" name="Grupo 307">
                <a:extLst>
                  <a:ext uri="{FF2B5EF4-FFF2-40B4-BE49-F238E27FC236}">
                    <a16:creationId xmlns:a16="http://schemas.microsoft.com/office/drawing/2014/main" id="{2591638C-92DA-4A0D-BAB4-21DA47432A20}"/>
                  </a:ext>
                </a:extLst>
              </p:cNvPr>
              <p:cNvGrpSpPr/>
              <p:nvPr/>
            </p:nvGrpSpPr>
            <p:grpSpPr>
              <a:xfrm>
                <a:off x="3827189" y="1846382"/>
                <a:ext cx="2154511" cy="666210"/>
                <a:chOff x="-3743" y="69822"/>
                <a:chExt cx="2550071" cy="666210"/>
              </a:xfrm>
            </p:grpSpPr>
            <p:sp>
              <p:nvSpPr>
                <p:cNvPr id="312" name="Rectángulo 311">
                  <a:extLst>
                    <a:ext uri="{FF2B5EF4-FFF2-40B4-BE49-F238E27FC236}">
                      <a16:creationId xmlns:a16="http://schemas.microsoft.com/office/drawing/2014/main" id="{C3ED51EF-5D40-4930-A698-60EBB652BA46}"/>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13" name="CuadroTexto 312">
                  <a:extLst>
                    <a:ext uri="{FF2B5EF4-FFF2-40B4-BE49-F238E27FC236}">
                      <a16:creationId xmlns:a16="http://schemas.microsoft.com/office/drawing/2014/main" id="{EE661AA8-6D66-4A0B-99AD-56285AB33CE0}"/>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CO" sz="1400" kern="1200" dirty="0"/>
                    <a:t>ELABORACIÓN E.R. REGIONAL</a:t>
                  </a:r>
                </a:p>
              </p:txBody>
            </p:sp>
          </p:grpSp>
          <p:grpSp>
            <p:nvGrpSpPr>
              <p:cNvPr id="309" name="Grupo 308">
                <a:extLst>
                  <a:ext uri="{FF2B5EF4-FFF2-40B4-BE49-F238E27FC236}">
                    <a16:creationId xmlns:a16="http://schemas.microsoft.com/office/drawing/2014/main" id="{87D96F1A-969B-48A3-B341-F9BC4667EAA0}"/>
                  </a:ext>
                </a:extLst>
              </p:cNvPr>
              <p:cNvGrpSpPr/>
              <p:nvPr/>
            </p:nvGrpSpPr>
            <p:grpSpPr>
              <a:xfrm>
                <a:off x="3827189" y="2541093"/>
                <a:ext cx="2282269" cy="665923"/>
                <a:chOff x="-989798" y="-924160"/>
                <a:chExt cx="2718306" cy="665923"/>
              </a:xfrm>
            </p:grpSpPr>
            <p:sp>
              <p:nvSpPr>
                <p:cNvPr id="310" name="Rectángulo 309">
                  <a:extLst>
                    <a:ext uri="{FF2B5EF4-FFF2-40B4-BE49-F238E27FC236}">
                      <a16:creationId xmlns:a16="http://schemas.microsoft.com/office/drawing/2014/main" id="{BBD9F895-4C83-4AE1-82D5-CE92AE8F441F}"/>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11" name="CuadroTexto 310">
                  <a:extLst>
                    <a:ext uri="{FF2B5EF4-FFF2-40B4-BE49-F238E27FC236}">
                      <a16:creationId xmlns:a16="http://schemas.microsoft.com/office/drawing/2014/main" id="{27ABA99E-9A2C-43BC-93FF-18BBD99B4238}"/>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32</a:t>
                  </a:r>
                </a:p>
              </p:txBody>
            </p:sp>
          </p:grpSp>
        </p:grpSp>
        <p:grpSp>
          <p:nvGrpSpPr>
            <p:cNvPr id="287" name="Grupo 286">
              <a:extLst>
                <a:ext uri="{FF2B5EF4-FFF2-40B4-BE49-F238E27FC236}">
                  <a16:creationId xmlns:a16="http://schemas.microsoft.com/office/drawing/2014/main" id="{0BFA21DC-1353-49E6-B561-0E4E8A37DDD4}"/>
                </a:ext>
              </a:extLst>
            </p:cNvPr>
            <p:cNvGrpSpPr/>
            <p:nvPr/>
          </p:nvGrpSpPr>
          <p:grpSpPr>
            <a:xfrm>
              <a:off x="5655387" y="1832080"/>
              <a:ext cx="1873458" cy="1379418"/>
              <a:chOff x="3827189" y="1846382"/>
              <a:chExt cx="2282269" cy="1360634"/>
            </a:xfrm>
          </p:grpSpPr>
          <p:grpSp>
            <p:nvGrpSpPr>
              <p:cNvPr id="302" name="Grupo 301">
                <a:extLst>
                  <a:ext uri="{FF2B5EF4-FFF2-40B4-BE49-F238E27FC236}">
                    <a16:creationId xmlns:a16="http://schemas.microsoft.com/office/drawing/2014/main" id="{7BC6CAA6-57EC-467A-B152-6E014E6ADFB9}"/>
                  </a:ext>
                </a:extLst>
              </p:cNvPr>
              <p:cNvGrpSpPr/>
              <p:nvPr/>
            </p:nvGrpSpPr>
            <p:grpSpPr>
              <a:xfrm>
                <a:off x="3827189" y="1846382"/>
                <a:ext cx="2154511" cy="666210"/>
                <a:chOff x="-3743" y="69822"/>
                <a:chExt cx="2550071" cy="666210"/>
              </a:xfrm>
            </p:grpSpPr>
            <p:sp>
              <p:nvSpPr>
                <p:cNvPr id="306" name="Rectángulo 305">
                  <a:extLst>
                    <a:ext uri="{FF2B5EF4-FFF2-40B4-BE49-F238E27FC236}">
                      <a16:creationId xmlns:a16="http://schemas.microsoft.com/office/drawing/2014/main" id="{C42561C8-6035-4135-8F56-EBB5266577CD}"/>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07" name="CuadroTexto 306">
                  <a:extLst>
                    <a:ext uri="{FF2B5EF4-FFF2-40B4-BE49-F238E27FC236}">
                      <a16:creationId xmlns:a16="http://schemas.microsoft.com/office/drawing/2014/main" id="{3364E4A9-16CB-4135-87AB-4B7D93A3000E}"/>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CO" sz="1400" kern="1200" dirty="0"/>
                    <a:t>REVISIÓN E.R. DEPOSITARIOS</a:t>
                  </a:r>
                </a:p>
              </p:txBody>
            </p:sp>
          </p:grpSp>
          <p:grpSp>
            <p:nvGrpSpPr>
              <p:cNvPr id="303" name="Grupo 302">
                <a:extLst>
                  <a:ext uri="{FF2B5EF4-FFF2-40B4-BE49-F238E27FC236}">
                    <a16:creationId xmlns:a16="http://schemas.microsoft.com/office/drawing/2014/main" id="{12B66F6F-6ABE-4788-9A59-ACD69C1AC97E}"/>
                  </a:ext>
                </a:extLst>
              </p:cNvPr>
              <p:cNvGrpSpPr/>
              <p:nvPr/>
            </p:nvGrpSpPr>
            <p:grpSpPr>
              <a:xfrm>
                <a:off x="3827189" y="2541093"/>
                <a:ext cx="2282269" cy="665923"/>
                <a:chOff x="-989798" y="-924160"/>
                <a:chExt cx="2718306" cy="665923"/>
              </a:xfrm>
            </p:grpSpPr>
            <p:sp>
              <p:nvSpPr>
                <p:cNvPr id="304" name="Rectángulo 303">
                  <a:extLst>
                    <a:ext uri="{FF2B5EF4-FFF2-40B4-BE49-F238E27FC236}">
                      <a16:creationId xmlns:a16="http://schemas.microsoft.com/office/drawing/2014/main" id="{209BDD45-ACDC-456B-B607-172549A1506E}"/>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05" name="CuadroTexto 304">
                  <a:extLst>
                    <a:ext uri="{FF2B5EF4-FFF2-40B4-BE49-F238E27FC236}">
                      <a16:creationId xmlns:a16="http://schemas.microsoft.com/office/drawing/2014/main" id="{DF6E3E82-327F-4357-96F5-E9812ED60CD8}"/>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22</a:t>
                  </a:r>
                </a:p>
              </p:txBody>
            </p:sp>
          </p:grpSp>
        </p:grpSp>
        <p:grpSp>
          <p:nvGrpSpPr>
            <p:cNvPr id="288" name="Grupo 287">
              <a:extLst>
                <a:ext uri="{FF2B5EF4-FFF2-40B4-BE49-F238E27FC236}">
                  <a16:creationId xmlns:a16="http://schemas.microsoft.com/office/drawing/2014/main" id="{0E4DF94C-C150-4250-A116-8007FE8C87CA}"/>
                </a:ext>
              </a:extLst>
            </p:cNvPr>
            <p:cNvGrpSpPr/>
            <p:nvPr/>
          </p:nvGrpSpPr>
          <p:grpSpPr>
            <a:xfrm>
              <a:off x="7449703" y="1835410"/>
              <a:ext cx="1768586" cy="1300705"/>
              <a:chOff x="3827188" y="1846382"/>
              <a:chExt cx="2154512" cy="1282994"/>
            </a:xfrm>
          </p:grpSpPr>
          <p:sp>
            <p:nvSpPr>
              <p:cNvPr id="300" name="Rectángulo 299">
                <a:extLst>
                  <a:ext uri="{FF2B5EF4-FFF2-40B4-BE49-F238E27FC236}">
                    <a16:creationId xmlns:a16="http://schemas.microsoft.com/office/drawing/2014/main" id="{62ECE6B2-287A-4E01-B111-C473C73EB68F}"/>
                  </a:ext>
                </a:extLst>
              </p:cNvPr>
              <p:cNvSpPr/>
              <p:nvPr/>
            </p:nvSpPr>
            <p:spPr>
              <a:xfrm>
                <a:off x="3832555" y="1846382"/>
                <a:ext cx="2149145" cy="650074"/>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s-CO" dirty="0"/>
              </a:p>
            </p:txBody>
          </p:sp>
          <p:sp>
            <p:nvSpPr>
              <p:cNvPr id="298" name="Rectángulo 297">
                <a:extLst>
                  <a:ext uri="{FF2B5EF4-FFF2-40B4-BE49-F238E27FC236}">
                    <a16:creationId xmlns:a16="http://schemas.microsoft.com/office/drawing/2014/main" id="{7514C96B-D071-40C8-BBDC-124415E0FB93}"/>
                  </a:ext>
                </a:extLst>
              </p:cNvPr>
              <p:cNvSpPr/>
              <p:nvPr/>
            </p:nvSpPr>
            <p:spPr>
              <a:xfrm>
                <a:off x="3827188" y="2541091"/>
                <a:ext cx="2149145" cy="588285"/>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s-CO"/>
              </a:p>
            </p:txBody>
          </p:sp>
        </p:grpSp>
      </p:grpSp>
      <p:grpSp>
        <p:nvGrpSpPr>
          <p:cNvPr id="314" name="Grupo 313">
            <a:extLst>
              <a:ext uri="{FF2B5EF4-FFF2-40B4-BE49-F238E27FC236}">
                <a16:creationId xmlns:a16="http://schemas.microsoft.com/office/drawing/2014/main" id="{9287CF43-1114-4E3C-800D-0AD30CF22D67}"/>
              </a:ext>
            </a:extLst>
          </p:cNvPr>
          <p:cNvGrpSpPr/>
          <p:nvPr/>
        </p:nvGrpSpPr>
        <p:grpSpPr>
          <a:xfrm>
            <a:off x="3932865" y="5359626"/>
            <a:ext cx="4143234" cy="713105"/>
            <a:chOff x="3856666" y="1832080"/>
            <a:chExt cx="3672179" cy="1386562"/>
          </a:xfrm>
        </p:grpSpPr>
        <p:grpSp>
          <p:nvGrpSpPr>
            <p:cNvPr id="315" name="Grupo 314">
              <a:extLst>
                <a:ext uri="{FF2B5EF4-FFF2-40B4-BE49-F238E27FC236}">
                  <a16:creationId xmlns:a16="http://schemas.microsoft.com/office/drawing/2014/main" id="{E39ED6A7-2221-4CDC-86E1-6FF526ACD792}"/>
                </a:ext>
              </a:extLst>
            </p:cNvPr>
            <p:cNvGrpSpPr/>
            <p:nvPr/>
          </p:nvGrpSpPr>
          <p:grpSpPr>
            <a:xfrm>
              <a:off x="3856666" y="1839224"/>
              <a:ext cx="1873458" cy="1379418"/>
              <a:chOff x="3827189" y="1846382"/>
              <a:chExt cx="2282269" cy="1360634"/>
            </a:xfrm>
          </p:grpSpPr>
          <p:grpSp>
            <p:nvGrpSpPr>
              <p:cNvPr id="337" name="Grupo 336">
                <a:extLst>
                  <a:ext uri="{FF2B5EF4-FFF2-40B4-BE49-F238E27FC236}">
                    <a16:creationId xmlns:a16="http://schemas.microsoft.com/office/drawing/2014/main" id="{50A3E215-34CF-43E5-B4D0-6795A10D2C11}"/>
                  </a:ext>
                </a:extLst>
              </p:cNvPr>
              <p:cNvGrpSpPr/>
              <p:nvPr/>
            </p:nvGrpSpPr>
            <p:grpSpPr>
              <a:xfrm>
                <a:off x="3827189" y="1846382"/>
                <a:ext cx="2154511" cy="666210"/>
                <a:chOff x="-3743" y="69822"/>
                <a:chExt cx="2550071" cy="666210"/>
              </a:xfrm>
            </p:grpSpPr>
            <p:sp>
              <p:nvSpPr>
                <p:cNvPr id="341" name="Rectángulo 340">
                  <a:extLst>
                    <a:ext uri="{FF2B5EF4-FFF2-40B4-BE49-F238E27FC236}">
                      <a16:creationId xmlns:a16="http://schemas.microsoft.com/office/drawing/2014/main" id="{365B7D39-982D-4FC3-BBD4-9B73388E407A}"/>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42" name="CuadroTexto 341">
                  <a:extLst>
                    <a:ext uri="{FF2B5EF4-FFF2-40B4-BE49-F238E27FC236}">
                      <a16:creationId xmlns:a16="http://schemas.microsoft.com/office/drawing/2014/main" id="{945AF50D-DBE9-4063-BBBA-978C1ED3D40D}"/>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100" dirty="0"/>
                    <a:t>RESPONDER SOLICTUDES DE ALIVIOS</a:t>
                  </a:r>
                  <a:endParaRPr lang="es-CO" sz="1100" kern="1200" dirty="0"/>
                </a:p>
              </p:txBody>
            </p:sp>
          </p:grpSp>
          <p:grpSp>
            <p:nvGrpSpPr>
              <p:cNvPr id="338" name="Grupo 337">
                <a:extLst>
                  <a:ext uri="{FF2B5EF4-FFF2-40B4-BE49-F238E27FC236}">
                    <a16:creationId xmlns:a16="http://schemas.microsoft.com/office/drawing/2014/main" id="{0119A339-FBC9-47AA-B25E-DCF6F3F79B17}"/>
                  </a:ext>
                </a:extLst>
              </p:cNvPr>
              <p:cNvGrpSpPr/>
              <p:nvPr/>
            </p:nvGrpSpPr>
            <p:grpSpPr>
              <a:xfrm>
                <a:off x="3827189" y="2541093"/>
                <a:ext cx="2282269" cy="665923"/>
                <a:chOff x="-989798" y="-924160"/>
                <a:chExt cx="2718306" cy="665923"/>
              </a:xfrm>
            </p:grpSpPr>
            <p:sp>
              <p:nvSpPr>
                <p:cNvPr id="339" name="Rectángulo 338">
                  <a:extLst>
                    <a:ext uri="{FF2B5EF4-FFF2-40B4-BE49-F238E27FC236}">
                      <a16:creationId xmlns:a16="http://schemas.microsoft.com/office/drawing/2014/main" id="{6BC2CFE9-6CF7-4F29-B554-59C27FABB392}"/>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40" name="CuadroTexto 339">
                  <a:extLst>
                    <a:ext uri="{FF2B5EF4-FFF2-40B4-BE49-F238E27FC236}">
                      <a16:creationId xmlns:a16="http://schemas.microsoft.com/office/drawing/2014/main" id="{27DB9F88-C566-411F-B27A-0945CD7A536D}"/>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156</a:t>
                  </a:r>
                  <a:endParaRPr lang="es-CO" sz="1200" kern="1200" dirty="0"/>
                </a:p>
              </p:txBody>
            </p:sp>
          </p:grpSp>
        </p:grpSp>
        <p:grpSp>
          <p:nvGrpSpPr>
            <p:cNvPr id="316" name="Grupo 315">
              <a:extLst>
                <a:ext uri="{FF2B5EF4-FFF2-40B4-BE49-F238E27FC236}">
                  <a16:creationId xmlns:a16="http://schemas.microsoft.com/office/drawing/2014/main" id="{8DB6E595-5CE6-411B-88EA-5FEF1F08F4DE}"/>
                </a:ext>
              </a:extLst>
            </p:cNvPr>
            <p:cNvGrpSpPr/>
            <p:nvPr/>
          </p:nvGrpSpPr>
          <p:grpSpPr>
            <a:xfrm>
              <a:off x="5655387" y="1832080"/>
              <a:ext cx="1873458" cy="1379418"/>
              <a:chOff x="3827189" y="1846382"/>
              <a:chExt cx="2282269" cy="1360634"/>
            </a:xfrm>
          </p:grpSpPr>
          <p:grpSp>
            <p:nvGrpSpPr>
              <p:cNvPr id="331" name="Grupo 330">
                <a:extLst>
                  <a:ext uri="{FF2B5EF4-FFF2-40B4-BE49-F238E27FC236}">
                    <a16:creationId xmlns:a16="http://schemas.microsoft.com/office/drawing/2014/main" id="{6E376290-B93E-428C-966D-D03FE97E03BC}"/>
                  </a:ext>
                </a:extLst>
              </p:cNvPr>
              <p:cNvGrpSpPr/>
              <p:nvPr/>
            </p:nvGrpSpPr>
            <p:grpSpPr>
              <a:xfrm>
                <a:off x="3827189" y="1846382"/>
                <a:ext cx="2154511" cy="666210"/>
                <a:chOff x="-3743" y="69822"/>
                <a:chExt cx="2550071" cy="666210"/>
              </a:xfrm>
            </p:grpSpPr>
            <p:sp>
              <p:nvSpPr>
                <p:cNvPr id="335" name="Rectángulo 334">
                  <a:extLst>
                    <a:ext uri="{FF2B5EF4-FFF2-40B4-BE49-F238E27FC236}">
                      <a16:creationId xmlns:a16="http://schemas.microsoft.com/office/drawing/2014/main" id="{4489CE59-C91C-4C9E-82AA-6670ED165FB5}"/>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36" name="CuadroTexto 335">
                  <a:extLst>
                    <a:ext uri="{FF2B5EF4-FFF2-40B4-BE49-F238E27FC236}">
                      <a16:creationId xmlns:a16="http://schemas.microsoft.com/office/drawing/2014/main" id="{226997C6-441C-40CA-818F-CF482FA7AC1B}"/>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100" dirty="0"/>
                    <a:t>PRESENTAR CASOS ALIVIOS A COMITÉ</a:t>
                  </a:r>
                  <a:endParaRPr lang="es-CO" sz="1100" kern="1200" dirty="0"/>
                </a:p>
              </p:txBody>
            </p:sp>
          </p:grpSp>
          <p:grpSp>
            <p:nvGrpSpPr>
              <p:cNvPr id="332" name="Grupo 331">
                <a:extLst>
                  <a:ext uri="{FF2B5EF4-FFF2-40B4-BE49-F238E27FC236}">
                    <a16:creationId xmlns:a16="http://schemas.microsoft.com/office/drawing/2014/main" id="{73AD822E-F275-432D-BD49-3111043D814E}"/>
                  </a:ext>
                </a:extLst>
              </p:cNvPr>
              <p:cNvGrpSpPr/>
              <p:nvPr/>
            </p:nvGrpSpPr>
            <p:grpSpPr>
              <a:xfrm>
                <a:off x="3827189" y="2541093"/>
                <a:ext cx="2282269" cy="665923"/>
                <a:chOff x="-989798" y="-924160"/>
                <a:chExt cx="2718306" cy="665923"/>
              </a:xfrm>
            </p:grpSpPr>
            <p:sp>
              <p:nvSpPr>
                <p:cNvPr id="333" name="Rectángulo 332">
                  <a:extLst>
                    <a:ext uri="{FF2B5EF4-FFF2-40B4-BE49-F238E27FC236}">
                      <a16:creationId xmlns:a16="http://schemas.microsoft.com/office/drawing/2014/main" id="{AC00EEBE-524F-427E-8BFD-10315CD5FA6F}"/>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34" name="CuadroTexto 333">
                  <a:extLst>
                    <a:ext uri="{FF2B5EF4-FFF2-40B4-BE49-F238E27FC236}">
                      <a16:creationId xmlns:a16="http://schemas.microsoft.com/office/drawing/2014/main" id="{06F21C89-445F-45F7-8EFA-792F2263BACD}"/>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8</a:t>
                  </a:r>
                </a:p>
              </p:txBody>
            </p:sp>
          </p:grpSp>
        </p:grpSp>
      </p:grpSp>
      <p:sp>
        <p:nvSpPr>
          <p:cNvPr id="343" name="Rectángulo 342">
            <a:extLst>
              <a:ext uri="{FF2B5EF4-FFF2-40B4-BE49-F238E27FC236}">
                <a16:creationId xmlns:a16="http://schemas.microsoft.com/office/drawing/2014/main" id="{F61641CB-6CE7-4925-B239-FABD23449109}"/>
              </a:ext>
            </a:extLst>
          </p:cNvPr>
          <p:cNvSpPr/>
          <p:nvPr/>
        </p:nvSpPr>
        <p:spPr>
          <a:xfrm>
            <a:off x="3898862" y="2321921"/>
            <a:ext cx="7833189" cy="312650"/>
          </a:xfrm>
          <a:prstGeom prst="rect">
            <a:avLst/>
          </a:prstGeom>
        </p:spPr>
        <p:txBody>
          <a:bodyPr wrap="square">
            <a:spAutoFit/>
          </a:bodyPr>
          <a:lstStyle/>
          <a:p>
            <a:pPr algn="just">
              <a:lnSpc>
                <a:spcPct val="107000"/>
              </a:lnSpc>
              <a:spcAft>
                <a:spcPts val="800"/>
              </a:spcAft>
            </a:pPr>
            <a:r>
              <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PAGOS</a:t>
            </a:r>
          </a:p>
        </p:txBody>
      </p:sp>
      <p:sp>
        <p:nvSpPr>
          <p:cNvPr id="344" name="Rectángulo 343">
            <a:extLst>
              <a:ext uri="{FF2B5EF4-FFF2-40B4-BE49-F238E27FC236}">
                <a16:creationId xmlns:a16="http://schemas.microsoft.com/office/drawing/2014/main" id="{55EE8772-75D7-40BA-A470-03FD709A1789}"/>
              </a:ext>
            </a:extLst>
          </p:cNvPr>
          <p:cNvSpPr/>
          <p:nvPr/>
        </p:nvSpPr>
        <p:spPr>
          <a:xfrm>
            <a:off x="3887035" y="3272675"/>
            <a:ext cx="8001039" cy="312650"/>
          </a:xfrm>
          <a:prstGeom prst="rect">
            <a:avLst/>
          </a:prstGeom>
        </p:spPr>
        <p:txBody>
          <a:bodyPr wrap="square">
            <a:spAutoFit/>
          </a:bodyPr>
          <a:lstStyle/>
          <a:p>
            <a:pPr algn="just">
              <a:lnSpc>
                <a:spcPct val="107000"/>
              </a:lnSpc>
              <a:spcAft>
                <a:spcPts val="800"/>
              </a:spcAft>
            </a:pPr>
            <a:r>
              <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ESTIMADO DE RENTA</a:t>
            </a:r>
          </a:p>
        </p:txBody>
      </p:sp>
      <p:sp>
        <p:nvSpPr>
          <p:cNvPr id="345" name="Rectángulo 344">
            <a:extLst>
              <a:ext uri="{FF2B5EF4-FFF2-40B4-BE49-F238E27FC236}">
                <a16:creationId xmlns:a16="http://schemas.microsoft.com/office/drawing/2014/main" id="{E8DCD53D-D7B1-444E-BFB4-7A4E730D5BF0}"/>
              </a:ext>
            </a:extLst>
          </p:cNvPr>
          <p:cNvSpPr/>
          <p:nvPr/>
        </p:nvSpPr>
        <p:spPr>
          <a:xfrm>
            <a:off x="3886845" y="4163046"/>
            <a:ext cx="8013055" cy="312650"/>
          </a:xfrm>
          <a:prstGeom prst="rect">
            <a:avLst/>
          </a:prstGeom>
        </p:spPr>
        <p:txBody>
          <a:bodyPr wrap="square">
            <a:spAutoFit/>
          </a:bodyPr>
          <a:lstStyle/>
          <a:p>
            <a:pPr algn="just">
              <a:lnSpc>
                <a:spcPct val="107000"/>
              </a:lnSpc>
              <a:spcAft>
                <a:spcPts val="800"/>
              </a:spcAft>
            </a:pPr>
            <a:r>
              <a:rPr lang="es-ES"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FORMALIZACIÓN DE VENTA DE ENAJENACIÓN TEMPRANA</a:t>
            </a:r>
            <a:endPar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46" name="Rectángulo 345">
            <a:extLst>
              <a:ext uri="{FF2B5EF4-FFF2-40B4-BE49-F238E27FC236}">
                <a16:creationId xmlns:a16="http://schemas.microsoft.com/office/drawing/2014/main" id="{46E9E2C3-7CE2-4E3C-9FBC-CEBD1F08A636}"/>
              </a:ext>
            </a:extLst>
          </p:cNvPr>
          <p:cNvSpPr/>
          <p:nvPr/>
        </p:nvSpPr>
        <p:spPr>
          <a:xfrm>
            <a:off x="3927895" y="5090176"/>
            <a:ext cx="8013055" cy="312650"/>
          </a:xfrm>
          <a:prstGeom prst="rect">
            <a:avLst/>
          </a:prstGeom>
        </p:spPr>
        <p:txBody>
          <a:bodyPr wrap="square">
            <a:spAutoFit/>
          </a:bodyPr>
          <a:lstStyle/>
          <a:p>
            <a:pPr algn="just">
              <a:lnSpc>
                <a:spcPct val="107000"/>
              </a:lnSpc>
              <a:spcAft>
                <a:spcPts val="800"/>
              </a:spcAft>
            </a:pPr>
            <a:r>
              <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ADMINISTRACIÓN DE CONTRATOS DE ARRENDAMIENTO</a:t>
            </a:r>
          </a:p>
        </p:txBody>
      </p:sp>
      <p:sp>
        <p:nvSpPr>
          <p:cNvPr id="158" name="CuadroTexto 157">
            <a:extLst>
              <a:ext uri="{FF2B5EF4-FFF2-40B4-BE49-F238E27FC236}">
                <a16:creationId xmlns:a16="http://schemas.microsoft.com/office/drawing/2014/main" id="{0DAC95B3-90D9-462E-BD16-68C75783D18B}"/>
              </a:ext>
            </a:extLst>
          </p:cNvPr>
          <p:cNvSpPr txBox="1"/>
          <p:nvPr/>
        </p:nvSpPr>
        <p:spPr>
          <a:xfrm>
            <a:off x="7986805" y="4437913"/>
            <a:ext cx="1990483" cy="33894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CO" sz="1400" kern="1200" dirty="0"/>
              <a:t>SOLICITUD E.R. RURALES G. TÉCNICA</a:t>
            </a:r>
          </a:p>
        </p:txBody>
      </p:sp>
      <p:sp>
        <p:nvSpPr>
          <p:cNvPr id="159" name="CuadroTexto 158">
            <a:extLst>
              <a:ext uri="{FF2B5EF4-FFF2-40B4-BE49-F238E27FC236}">
                <a16:creationId xmlns:a16="http://schemas.microsoft.com/office/drawing/2014/main" id="{B96CC923-8D2C-429F-8EA1-3BC2940C9238}"/>
              </a:ext>
            </a:extLst>
          </p:cNvPr>
          <p:cNvSpPr txBox="1"/>
          <p:nvPr/>
        </p:nvSpPr>
        <p:spPr>
          <a:xfrm>
            <a:off x="8064378" y="4820960"/>
            <a:ext cx="1990483" cy="30673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10</a:t>
            </a:r>
          </a:p>
        </p:txBody>
      </p:sp>
      <p:grpSp>
        <p:nvGrpSpPr>
          <p:cNvPr id="163" name="Grupo 162">
            <a:extLst>
              <a:ext uri="{FF2B5EF4-FFF2-40B4-BE49-F238E27FC236}">
                <a16:creationId xmlns:a16="http://schemas.microsoft.com/office/drawing/2014/main" id="{0E853FFA-AEA4-4109-952D-5F9D1A60116B}"/>
              </a:ext>
            </a:extLst>
          </p:cNvPr>
          <p:cNvGrpSpPr/>
          <p:nvPr/>
        </p:nvGrpSpPr>
        <p:grpSpPr>
          <a:xfrm>
            <a:off x="3927894" y="2606259"/>
            <a:ext cx="4143234" cy="713105"/>
            <a:chOff x="3856666" y="1832080"/>
            <a:chExt cx="3672179" cy="1386562"/>
          </a:xfrm>
        </p:grpSpPr>
        <p:grpSp>
          <p:nvGrpSpPr>
            <p:cNvPr id="164" name="Grupo 163">
              <a:extLst>
                <a:ext uri="{FF2B5EF4-FFF2-40B4-BE49-F238E27FC236}">
                  <a16:creationId xmlns:a16="http://schemas.microsoft.com/office/drawing/2014/main" id="{29E7A915-6AAE-491F-8DB4-1E2B58DA410B}"/>
                </a:ext>
              </a:extLst>
            </p:cNvPr>
            <p:cNvGrpSpPr/>
            <p:nvPr/>
          </p:nvGrpSpPr>
          <p:grpSpPr>
            <a:xfrm>
              <a:off x="3856666" y="1839224"/>
              <a:ext cx="1873458" cy="1379418"/>
              <a:chOff x="3827189" y="1846382"/>
              <a:chExt cx="2282269" cy="1360634"/>
            </a:xfrm>
          </p:grpSpPr>
          <p:grpSp>
            <p:nvGrpSpPr>
              <p:cNvPr id="186" name="Grupo 185">
                <a:extLst>
                  <a:ext uri="{FF2B5EF4-FFF2-40B4-BE49-F238E27FC236}">
                    <a16:creationId xmlns:a16="http://schemas.microsoft.com/office/drawing/2014/main" id="{7E381BE2-0B51-4FFA-9B24-D58F454699E3}"/>
                  </a:ext>
                </a:extLst>
              </p:cNvPr>
              <p:cNvGrpSpPr/>
              <p:nvPr/>
            </p:nvGrpSpPr>
            <p:grpSpPr>
              <a:xfrm>
                <a:off x="3827189" y="1846382"/>
                <a:ext cx="2154511" cy="666210"/>
                <a:chOff x="-3743" y="69822"/>
                <a:chExt cx="2550071" cy="666210"/>
              </a:xfrm>
            </p:grpSpPr>
            <p:sp>
              <p:nvSpPr>
                <p:cNvPr id="190" name="Rectángulo 189">
                  <a:extLst>
                    <a:ext uri="{FF2B5EF4-FFF2-40B4-BE49-F238E27FC236}">
                      <a16:creationId xmlns:a16="http://schemas.microsoft.com/office/drawing/2014/main" id="{48C8C057-EF9F-4382-A90A-7B7031C91283}"/>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91" name="CuadroTexto 190">
                  <a:extLst>
                    <a:ext uri="{FF2B5EF4-FFF2-40B4-BE49-F238E27FC236}">
                      <a16:creationId xmlns:a16="http://schemas.microsoft.com/office/drawing/2014/main" id="{6DCD9F96-5CB9-46A6-A82E-E7C05FFA2491}"/>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100" dirty="0"/>
                    <a:t>TRAMITAR LA CONSECUCIÓN DE PASIVOS</a:t>
                  </a:r>
                  <a:endParaRPr lang="es-CO" sz="1100" kern="1200" dirty="0"/>
                </a:p>
              </p:txBody>
            </p:sp>
          </p:grpSp>
          <p:grpSp>
            <p:nvGrpSpPr>
              <p:cNvPr id="187" name="Grupo 186">
                <a:extLst>
                  <a:ext uri="{FF2B5EF4-FFF2-40B4-BE49-F238E27FC236}">
                    <a16:creationId xmlns:a16="http://schemas.microsoft.com/office/drawing/2014/main" id="{D182E7D6-6E3A-4804-93BA-089EB7C5577D}"/>
                  </a:ext>
                </a:extLst>
              </p:cNvPr>
              <p:cNvGrpSpPr/>
              <p:nvPr/>
            </p:nvGrpSpPr>
            <p:grpSpPr>
              <a:xfrm>
                <a:off x="3827189" y="2541093"/>
                <a:ext cx="2282269" cy="665923"/>
                <a:chOff x="-989798" y="-924160"/>
                <a:chExt cx="2718306" cy="665923"/>
              </a:xfrm>
            </p:grpSpPr>
            <p:sp>
              <p:nvSpPr>
                <p:cNvPr id="188" name="Rectángulo 187">
                  <a:extLst>
                    <a:ext uri="{FF2B5EF4-FFF2-40B4-BE49-F238E27FC236}">
                      <a16:creationId xmlns:a16="http://schemas.microsoft.com/office/drawing/2014/main" id="{CFB817A6-8605-4BCB-A624-1514A421A546}"/>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89" name="CuadroTexto 188">
                  <a:extLst>
                    <a:ext uri="{FF2B5EF4-FFF2-40B4-BE49-F238E27FC236}">
                      <a16:creationId xmlns:a16="http://schemas.microsoft.com/office/drawing/2014/main" id="{74F7FB45-E679-4D97-8DD4-26E7C70C4167}"/>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486</a:t>
                  </a:r>
                </a:p>
              </p:txBody>
            </p:sp>
          </p:grpSp>
        </p:grpSp>
        <p:grpSp>
          <p:nvGrpSpPr>
            <p:cNvPr id="165" name="Grupo 164">
              <a:extLst>
                <a:ext uri="{FF2B5EF4-FFF2-40B4-BE49-F238E27FC236}">
                  <a16:creationId xmlns:a16="http://schemas.microsoft.com/office/drawing/2014/main" id="{1D9FC53D-AEA4-4F59-AF77-6417F2D17251}"/>
                </a:ext>
              </a:extLst>
            </p:cNvPr>
            <p:cNvGrpSpPr/>
            <p:nvPr/>
          </p:nvGrpSpPr>
          <p:grpSpPr>
            <a:xfrm>
              <a:off x="5655387" y="1832080"/>
              <a:ext cx="1873458" cy="1379418"/>
              <a:chOff x="3827189" y="1846382"/>
              <a:chExt cx="2282269" cy="1360634"/>
            </a:xfrm>
          </p:grpSpPr>
          <p:grpSp>
            <p:nvGrpSpPr>
              <p:cNvPr id="180" name="Grupo 179">
                <a:extLst>
                  <a:ext uri="{FF2B5EF4-FFF2-40B4-BE49-F238E27FC236}">
                    <a16:creationId xmlns:a16="http://schemas.microsoft.com/office/drawing/2014/main" id="{856954E2-D09A-4BFB-99C8-561AFD5B92C5}"/>
                  </a:ext>
                </a:extLst>
              </p:cNvPr>
              <p:cNvGrpSpPr/>
              <p:nvPr/>
            </p:nvGrpSpPr>
            <p:grpSpPr>
              <a:xfrm>
                <a:off x="3827189" y="1846382"/>
                <a:ext cx="2154511" cy="666210"/>
                <a:chOff x="-3743" y="69822"/>
                <a:chExt cx="2550071" cy="666210"/>
              </a:xfrm>
            </p:grpSpPr>
            <p:sp>
              <p:nvSpPr>
                <p:cNvPr id="184" name="Rectángulo 183">
                  <a:extLst>
                    <a:ext uri="{FF2B5EF4-FFF2-40B4-BE49-F238E27FC236}">
                      <a16:creationId xmlns:a16="http://schemas.microsoft.com/office/drawing/2014/main" id="{D5957B10-420E-42E0-B2FB-09D279030613}"/>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5" name="CuadroTexto 184">
                  <a:extLst>
                    <a:ext uri="{FF2B5EF4-FFF2-40B4-BE49-F238E27FC236}">
                      <a16:creationId xmlns:a16="http://schemas.microsoft.com/office/drawing/2014/main" id="{DAC72C4F-B615-4325-9545-0BB439A579DA}"/>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TRAMITE DE PAGOS</a:t>
                  </a:r>
                  <a:endParaRPr lang="es-CO" sz="1400" kern="1200" dirty="0"/>
                </a:p>
              </p:txBody>
            </p:sp>
          </p:grpSp>
          <p:grpSp>
            <p:nvGrpSpPr>
              <p:cNvPr id="181" name="Grupo 180">
                <a:extLst>
                  <a:ext uri="{FF2B5EF4-FFF2-40B4-BE49-F238E27FC236}">
                    <a16:creationId xmlns:a16="http://schemas.microsoft.com/office/drawing/2014/main" id="{02503F39-F184-45D3-BBA5-07745BCABFC9}"/>
                  </a:ext>
                </a:extLst>
              </p:cNvPr>
              <p:cNvGrpSpPr/>
              <p:nvPr/>
            </p:nvGrpSpPr>
            <p:grpSpPr>
              <a:xfrm>
                <a:off x="3827189" y="2541093"/>
                <a:ext cx="2282269" cy="665923"/>
                <a:chOff x="-989798" y="-924160"/>
                <a:chExt cx="2718306" cy="665923"/>
              </a:xfrm>
            </p:grpSpPr>
            <p:sp>
              <p:nvSpPr>
                <p:cNvPr id="182" name="Rectángulo 181">
                  <a:extLst>
                    <a:ext uri="{FF2B5EF4-FFF2-40B4-BE49-F238E27FC236}">
                      <a16:creationId xmlns:a16="http://schemas.microsoft.com/office/drawing/2014/main" id="{6BB5E406-027E-431F-B79C-EC520AEC580B}"/>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83" name="CuadroTexto 182">
                  <a:extLst>
                    <a:ext uri="{FF2B5EF4-FFF2-40B4-BE49-F238E27FC236}">
                      <a16:creationId xmlns:a16="http://schemas.microsoft.com/office/drawing/2014/main" id="{A4AD0ACF-D962-40A5-9C37-2B9B267E7A28}"/>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412</a:t>
                  </a:r>
                </a:p>
              </p:txBody>
            </p:sp>
          </p:grpSp>
        </p:grpSp>
      </p:grpSp>
      <p:sp>
        <p:nvSpPr>
          <p:cNvPr id="106" name="Rectángulo 105">
            <a:extLst>
              <a:ext uri="{FF2B5EF4-FFF2-40B4-BE49-F238E27FC236}">
                <a16:creationId xmlns:a16="http://schemas.microsoft.com/office/drawing/2014/main" id="{F3D516D5-3CED-4C0E-8B61-5A2AA676B42E}"/>
              </a:ext>
            </a:extLst>
          </p:cNvPr>
          <p:cNvSpPr/>
          <p:nvPr/>
        </p:nvSpPr>
        <p:spPr>
          <a:xfrm>
            <a:off x="3876212" y="1366675"/>
            <a:ext cx="8013055" cy="312650"/>
          </a:xfrm>
          <a:prstGeom prst="rect">
            <a:avLst/>
          </a:prstGeom>
        </p:spPr>
        <p:txBody>
          <a:bodyPr wrap="square">
            <a:spAutoFit/>
          </a:bodyPr>
          <a:lstStyle/>
          <a:p>
            <a:pPr algn="just">
              <a:lnSpc>
                <a:spcPct val="107000"/>
              </a:lnSpc>
              <a:spcAft>
                <a:spcPts val="800"/>
              </a:spcAft>
            </a:pPr>
            <a:r>
              <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ADMINISTRACIÓN DIRECTA</a:t>
            </a:r>
          </a:p>
        </p:txBody>
      </p:sp>
      <p:grpSp>
        <p:nvGrpSpPr>
          <p:cNvPr id="107" name="Grupo 106">
            <a:extLst>
              <a:ext uri="{FF2B5EF4-FFF2-40B4-BE49-F238E27FC236}">
                <a16:creationId xmlns:a16="http://schemas.microsoft.com/office/drawing/2014/main" id="{9976A5FC-46A9-4CA1-BB3D-90C3AF92894A}"/>
              </a:ext>
            </a:extLst>
          </p:cNvPr>
          <p:cNvGrpSpPr/>
          <p:nvPr/>
        </p:nvGrpSpPr>
        <p:grpSpPr>
          <a:xfrm>
            <a:off x="3927202" y="1635826"/>
            <a:ext cx="6167720" cy="713105"/>
            <a:chOff x="3856666" y="1832080"/>
            <a:chExt cx="5466495" cy="1386562"/>
          </a:xfrm>
        </p:grpSpPr>
        <p:grpSp>
          <p:nvGrpSpPr>
            <p:cNvPr id="108" name="Grupo 107">
              <a:extLst>
                <a:ext uri="{FF2B5EF4-FFF2-40B4-BE49-F238E27FC236}">
                  <a16:creationId xmlns:a16="http://schemas.microsoft.com/office/drawing/2014/main" id="{76901421-7391-45DE-AD27-531C11DA5C3A}"/>
                </a:ext>
              </a:extLst>
            </p:cNvPr>
            <p:cNvGrpSpPr/>
            <p:nvPr/>
          </p:nvGrpSpPr>
          <p:grpSpPr>
            <a:xfrm>
              <a:off x="3856666" y="1839224"/>
              <a:ext cx="1873459" cy="1379418"/>
              <a:chOff x="3827188" y="1846382"/>
              <a:chExt cx="2282270" cy="1360634"/>
            </a:xfrm>
          </p:grpSpPr>
          <p:grpSp>
            <p:nvGrpSpPr>
              <p:cNvPr id="123" name="Grupo 122">
                <a:extLst>
                  <a:ext uri="{FF2B5EF4-FFF2-40B4-BE49-F238E27FC236}">
                    <a16:creationId xmlns:a16="http://schemas.microsoft.com/office/drawing/2014/main" id="{21BC2B76-46C6-4C14-B6D9-9B79604FD4DA}"/>
                  </a:ext>
                </a:extLst>
              </p:cNvPr>
              <p:cNvGrpSpPr/>
              <p:nvPr/>
            </p:nvGrpSpPr>
            <p:grpSpPr>
              <a:xfrm>
                <a:off x="3827188" y="1846382"/>
                <a:ext cx="2154512" cy="666210"/>
                <a:chOff x="-3744" y="69822"/>
                <a:chExt cx="2550072" cy="666210"/>
              </a:xfrm>
            </p:grpSpPr>
            <p:sp>
              <p:nvSpPr>
                <p:cNvPr id="127" name="Rectángulo 126">
                  <a:extLst>
                    <a:ext uri="{FF2B5EF4-FFF2-40B4-BE49-F238E27FC236}">
                      <a16:creationId xmlns:a16="http://schemas.microsoft.com/office/drawing/2014/main" id="{7C575E0B-A4AA-4DE0-80DE-295B48A88264}"/>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28" name="CuadroTexto 127">
                  <a:extLst>
                    <a:ext uri="{FF2B5EF4-FFF2-40B4-BE49-F238E27FC236}">
                      <a16:creationId xmlns:a16="http://schemas.microsoft.com/office/drawing/2014/main" id="{A371FFF2-968A-4561-AE25-5B7B992CFE98}"/>
                    </a:ext>
                  </a:extLst>
                </p:cNvPr>
                <p:cNvSpPr txBox="1"/>
                <p:nvPr/>
              </p:nvSpPr>
              <p:spPr>
                <a:xfrm>
                  <a:off x="-3744" y="85957"/>
                  <a:ext cx="2543719"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000" dirty="0"/>
                    <a:t>IDENTIFICAR OCUPADO CON ESTIMADO DE RENTA VIGENTE</a:t>
                  </a:r>
                  <a:endParaRPr lang="es-CO" sz="1000" kern="1200" dirty="0"/>
                </a:p>
              </p:txBody>
            </p:sp>
          </p:grpSp>
          <p:grpSp>
            <p:nvGrpSpPr>
              <p:cNvPr id="124" name="Grupo 123">
                <a:extLst>
                  <a:ext uri="{FF2B5EF4-FFF2-40B4-BE49-F238E27FC236}">
                    <a16:creationId xmlns:a16="http://schemas.microsoft.com/office/drawing/2014/main" id="{9A710EC0-749B-4400-A90B-26FAD0C6BDF8}"/>
                  </a:ext>
                </a:extLst>
              </p:cNvPr>
              <p:cNvGrpSpPr/>
              <p:nvPr/>
            </p:nvGrpSpPr>
            <p:grpSpPr>
              <a:xfrm>
                <a:off x="3827189" y="2541093"/>
                <a:ext cx="2282269" cy="665923"/>
                <a:chOff x="-989798" y="-924160"/>
                <a:chExt cx="2718306" cy="665923"/>
              </a:xfrm>
            </p:grpSpPr>
            <p:sp>
              <p:nvSpPr>
                <p:cNvPr id="125" name="Rectángulo 124">
                  <a:extLst>
                    <a:ext uri="{FF2B5EF4-FFF2-40B4-BE49-F238E27FC236}">
                      <a16:creationId xmlns:a16="http://schemas.microsoft.com/office/drawing/2014/main" id="{0A247E99-2024-49EC-A647-9F476D3E9AA4}"/>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26" name="CuadroTexto 125">
                  <a:extLst>
                    <a:ext uri="{FF2B5EF4-FFF2-40B4-BE49-F238E27FC236}">
                      <a16:creationId xmlns:a16="http://schemas.microsoft.com/office/drawing/2014/main" id="{67709BBD-BD06-4D60-8044-D892DE79EAD9}"/>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153</a:t>
                  </a:r>
                  <a:endParaRPr lang="es-CO" sz="1200" kern="1200" dirty="0"/>
                </a:p>
              </p:txBody>
            </p:sp>
          </p:grpSp>
        </p:grpSp>
        <p:grpSp>
          <p:nvGrpSpPr>
            <p:cNvPr id="109" name="Grupo 108">
              <a:extLst>
                <a:ext uri="{FF2B5EF4-FFF2-40B4-BE49-F238E27FC236}">
                  <a16:creationId xmlns:a16="http://schemas.microsoft.com/office/drawing/2014/main" id="{AE3D42FC-2C13-4646-9E84-7FF1F1081419}"/>
                </a:ext>
              </a:extLst>
            </p:cNvPr>
            <p:cNvGrpSpPr/>
            <p:nvPr/>
          </p:nvGrpSpPr>
          <p:grpSpPr>
            <a:xfrm>
              <a:off x="5655387" y="1832080"/>
              <a:ext cx="1873458" cy="1379418"/>
              <a:chOff x="3827189" y="1846382"/>
              <a:chExt cx="2282269" cy="1360634"/>
            </a:xfrm>
          </p:grpSpPr>
          <p:grpSp>
            <p:nvGrpSpPr>
              <p:cNvPr id="117" name="Grupo 116">
                <a:extLst>
                  <a:ext uri="{FF2B5EF4-FFF2-40B4-BE49-F238E27FC236}">
                    <a16:creationId xmlns:a16="http://schemas.microsoft.com/office/drawing/2014/main" id="{9ECF4A8C-F55C-46AA-8CB8-7C25F8D0A922}"/>
                  </a:ext>
                </a:extLst>
              </p:cNvPr>
              <p:cNvGrpSpPr/>
              <p:nvPr/>
            </p:nvGrpSpPr>
            <p:grpSpPr>
              <a:xfrm>
                <a:off x="3827189" y="1846382"/>
                <a:ext cx="2154511" cy="666210"/>
                <a:chOff x="-3743" y="69822"/>
                <a:chExt cx="2550071" cy="666210"/>
              </a:xfrm>
            </p:grpSpPr>
            <p:sp>
              <p:nvSpPr>
                <p:cNvPr id="121" name="Rectángulo 120">
                  <a:extLst>
                    <a:ext uri="{FF2B5EF4-FFF2-40B4-BE49-F238E27FC236}">
                      <a16:creationId xmlns:a16="http://schemas.microsoft.com/office/drawing/2014/main" id="{39FFB36A-4A24-40F5-BFF8-AFA50823E154}"/>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22" name="CuadroTexto 121">
                  <a:extLst>
                    <a:ext uri="{FF2B5EF4-FFF2-40B4-BE49-F238E27FC236}">
                      <a16:creationId xmlns:a16="http://schemas.microsoft.com/office/drawing/2014/main" id="{CF48B0C4-C9CA-4DEA-A5AB-B3FD2BCC16A4}"/>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000" dirty="0"/>
                    <a:t>CONTACTAR OCUPANTES IRREGULARES PARA LEGALIZAR</a:t>
                  </a:r>
                  <a:endParaRPr lang="es-CO" sz="1000" kern="1200" dirty="0"/>
                </a:p>
              </p:txBody>
            </p:sp>
          </p:grpSp>
          <p:grpSp>
            <p:nvGrpSpPr>
              <p:cNvPr id="118" name="Grupo 117">
                <a:extLst>
                  <a:ext uri="{FF2B5EF4-FFF2-40B4-BE49-F238E27FC236}">
                    <a16:creationId xmlns:a16="http://schemas.microsoft.com/office/drawing/2014/main" id="{BBD5E6F2-4891-4C52-8454-7F34DDD2462D}"/>
                  </a:ext>
                </a:extLst>
              </p:cNvPr>
              <p:cNvGrpSpPr/>
              <p:nvPr/>
            </p:nvGrpSpPr>
            <p:grpSpPr>
              <a:xfrm>
                <a:off x="3827189" y="2541093"/>
                <a:ext cx="2282269" cy="665923"/>
                <a:chOff x="-989798" y="-924160"/>
                <a:chExt cx="2718306" cy="665923"/>
              </a:xfrm>
            </p:grpSpPr>
            <p:sp>
              <p:nvSpPr>
                <p:cNvPr id="119" name="Rectángulo 118">
                  <a:extLst>
                    <a:ext uri="{FF2B5EF4-FFF2-40B4-BE49-F238E27FC236}">
                      <a16:creationId xmlns:a16="http://schemas.microsoft.com/office/drawing/2014/main" id="{12519A4B-5EC8-47D0-9F1B-72EB0CB885FE}"/>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20" name="CuadroTexto 119">
                  <a:extLst>
                    <a:ext uri="{FF2B5EF4-FFF2-40B4-BE49-F238E27FC236}">
                      <a16:creationId xmlns:a16="http://schemas.microsoft.com/office/drawing/2014/main" id="{DAE457E8-7484-4710-AF7F-0E84C1B77B19}"/>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9</a:t>
                  </a:r>
                  <a:endParaRPr lang="es-CO" sz="1200" kern="1200" dirty="0"/>
                </a:p>
              </p:txBody>
            </p:sp>
          </p:grpSp>
        </p:grpSp>
        <p:grpSp>
          <p:nvGrpSpPr>
            <p:cNvPr id="110" name="Grupo 109">
              <a:extLst>
                <a:ext uri="{FF2B5EF4-FFF2-40B4-BE49-F238E27FC236}">
                  <a16:creationId xmlns:a16="http://schemas.microsoft.com/office/drawing/2014/main" id="{9FF962D3-9E51-4852-A1CF-CADEAE430D64}"/>
                </a:ext>
              </a:extLst>
            </p:cNvPr>
            <p:cNvGrpSpPr/>
            <p:nvPr/>
          </p:nvGrpSpPr>
          <p:grpSpPr>
            <a:xfrm>
              <a:off x="7449703" y="1835411"/>
              <a:ext cx="1873458" cy="1305338"/>
              <a:chOff x="3827189" y="1846382"/>
              <a:chExt cx="2282269" cy="1287562"/>
            </a:xfrm>
          </p:grpSpPr>
          <p:grpSp>
            <p:nvGrpSpPr>
              <p:cNvPr id="111" name="Grupo 110">
                <a:extLst>
                  <a:ext uri="{FF2B5EF4-FFF2-40B4-BE49-F238E27FC236}">
                    <a16:creationId xmlns:a16="http://schemas.microsoft.com/office/drawing/2014/main" id="{100747E0-8341-44D8-BD4A-BD13399CA64C}"/>
                  </a:ext>
                </a:extLst>
              </p:cNvPr>
              <p:cNvGrpSpPr/>
              <p:nvPr/>
            </p:nvGrpSpPr>
            <p:grpSpPr>
              <a:xfrm>
                <a:off x="3827189" y="1846382"/>
                <a:ext cx="2154511" cy="666211"/>
                <a:chOff x="-3743" y="69822"/>
                <a:chExt cx="2550071" cy="666211"/>
              </a:xfrm>
            </p:grpSpPr>
            <p:sp>
              <p:nvSpPr>
                <p:cNvPr id="115" name="Rectángulo 114">
                  <a:extLst>
                    <a:ext uri="{FF2B5EF4-FFF2-40B4-BE49-F238E27FC236}">
                      <a16:creationId xmlns:a16="http://schemas.microsoft.com/office/drawing/2014/main" id="{DC4EA31E-7B4D-4403-ADC2-C088D1CB4A9F}"/>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6" name="CuadroTexto 115">
                  <a:extLst>
                    <a:ext uri="{FF2B5EF4-FFF2-40B4-BE49-F238E27FC236}">
                      <a16:creationId xmlns:a16="http://schemas.microsoft.com/office/drawing/2014/main" id="{33C3291C-8829-4ACC-86F3-248DEF03ABB2}"/>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000" dirty="0"/>
                    <a:t>CARGAR VISITAS DE INPSECCIÓN DE INMUEBLES</a:t>
                  </a:r>
                  <a:endParaRPr lang="es-CO" sz="1000" kern="1200" dirty="0"/>
                </a:p>
              </p:txBody>
            </p:sp>
          </p:grpSp>
          <p:grpSp>
            <p:nvGrpSpPr>
              <p:cNvPr id="112" name="Grupo 111">
                <a:extLst>
                  <a:ext uri="{FF2B5EF4-FFF2-40B4-BE49-F238E27FC236}">
                    <a16:creationId xmlns:a16="http://schemas.microsoft.com/office/drawing/2014/main" id="{43D0E04E-81C9-4762-A8B5-2651E13795A8}"/>
                  </a:ext>
                </a:extLst>
              </p:cNvPr>
              <p:cNvGrpSpPr/>
              <p:nvPr/>
            </p:nvGrpSpPr>
            <p:grpSpPr>
              <a:xfrm>
                <a:off x="3827189" y="2541093"/>
                <a:ext cx="2282269" cy="592851"/>
                <a:chOff x="-989798" y="-924160"/>
                <a:chExt cx="2718306" cy="592851"/>
              </a:xfrm>
            </p:grpSpPr>
            <p:sp>
              <p:nvSpPr>
                <p:cNvPr id="113" name="Rectángulo 112">
                  <a:extLst>
                    <a:ext uri="{FF2B5EF4-FFF2-40B4-BE49-F238E27FC236}">
                      <a16:creationId xmlns:a16="http://schemas.microsoft.com/office/drawing/2014/main" id="{2A972A2C-05AA-4B7B-8991-743AB05B99A6}"/>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14" name="CuadroTexto 113">
                  <a:extLst>
                    <a:ext uri="{FF2B5EF4-FFF2-40B4-BE49-F238E27FC236}">
                      <a16:creationId xmlns:a16="http://schemas.microsoft.com/office/drawing/2014/main" id="{F22EAD9C-5FDD-4A6A-A60E-0AE549812D06}"/>
                    </a:ext>
                  </a:extLst>
                </p:cNvPr>
                <p:cNvSpPr txBox="1"/>
                <p:nvPr/>
              </p:nvSpPr>
              <p:spPr>
                <a:xfrm>
                  <a:off x="-831240" y="-919593"/>
                  <a:ext cx="2559748" cy="5882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736</a:t>
                  </a:r>
                </a:p>
              </p:txBody>
            </p:sp>
          </p:grpSp>
        </p:grpSp>
      </p:grpSp>
      <p:grpSp>
        <p:nvGrpSpPr>
          <p:cNvPr id="130" name="Grupo 129">
            <a:extLst>
              <a:ext uri="{FF2B5EF4-FFF2-40B4-BE49-F238E27FC236}">
                <a16:creationId xmlns:a16="http://schemas.microsoft.com/office/drawing/2014/main" id="{3CC110DD-8EEA-49ED-B81C-102646B7BF1B}"/>
              </a:ext>
            </a:extLst>
          </p:cNvPr>
          <p:cNvGrpSpPr/>
          <p:nvPr/>
        </p:nvGrpSpPr>
        <p:grpSpPr>
          <a:xfrm>
            <a:off x="3937835" y="4432197"/>
            <a:ext cx="6167720" cy="713105"/>
            <a:chOff x="3856666" y="1832080"/>
            <a:chExt cx="5466495" cy="1386562"/>
          </a:xfrm>
        </p:grpSpPr>
        <p:grpSp>
          <p:nvGrpSpPr>
            <p:cNvPr id="131" name="Grupo 130">
              <a:extLst>
                <a:ext uri="{FF2B5EF4-FFF2-40B4-BE49-F238E27FC236}">
                  <a16:creationId xmlns:a16="http://schemas.microsoft.com/office/drawing/2014/main" id="{19FC6703-9127-4EAB-9E2C-B74C9CBE5F2F}"/>
                </a:ext>
              </a:extLst>
            </p:cNvPr>
            <p:cNvGrpSpPr/>
            <p:nvPr/>
          </p:nvGrpSpPr>
          <p:grpSpPr>
            <a:xfrm>
              <a:off x="3856666" y="1839224"/>
              <a:ext cx="1873458" cy="1379418"/>
              <a:chOff x="3827189" y="1846382"/>
              <a:chExt cx="2282269" cy="1360634"/>
            </a:xfrm>
          </p:grpSpPr>
          <p:grpSp>
            <p:nvGrpSpPr>
              <p:cNvPr id="146" name="Grupo 145">
                <a:extLst>
                  <a:ext uri="{FF2B5EF4-FFF2-40B4-BE49-F238E27FC236}">
                    <a16:creationId xmlns:a16="http://schemas.microsoft.com/office/drawing/2014/main" id="{0D2BBA89-83FB-476A-8419-B28873BBBCB3}"/>
                  </a:ext>
                </a:extLst>
              </p:cNvPr>
              <p:cNvGrpSpPr/>
              <p:nvPr/>
            </p:nvGrpSpPr>
            <p:grpSpPr>
              <a:xfrm>
                <a:off x="3827189" y="1846382"/>
                <a:ext cx="2154511" cy="666210"/>
                <a:chOff x="-3743" y="69822"/>
                <a:chExt cx="2550071" cy="666210"/>
              </a:xfrm>
            </p:grpSpPr>
            <p:sp>
              <p:nvSpPr>
                <p:cNvPr id="150" name="Rectángulo 149">
                  <a:extLst>
                    <a:ext uri="{FF2B5EF4-FFF2-40B4-BE49-F238E27FC236}">
                      <a16:creationId xmlns:a16="http://schemas.microsoft.com/office/drawing/2014/main" id="{84AC2AA5-3C78-4193-BDD0-3A6699708E7F}"/>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51" name="CuadroTexto 150">
                  <a:extLst>
                    <a:ext uri="{FF2B5EF4-FFF2-40B4-BE49-F238E27FC236}">
                      <a16:creationId xmlns:a16="http://schemas.microsoft.com/office/drawing/2014/main" id="{6C48D354-44F2-4154-B67C-137B8352AF7B}"/>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100" dirty="0"/>
                    <a:t>REVISAR PROMESAS DE COMPRAVENTA</a:t>
                  </a:r>
                  <a:endParaRPr lang="es-CO" sz="1100" kern="1200" dirty="0"/>
                </a:p>
              </p:txBody>
            </p:sp>
          </p:grpSp>
          <p:grpSp>
            <p:nvGrpSpPr>
              <p:cNvPr id="147" name="Grupo 146">
                <a:extLst>
                  <a:ext uri="{FF2B5EF4-FFF2-40B4-BE49-F238E27FC236}">
                    <a16:creationId xmlns:a16="http://schemas.microsoft.com/office/drawing/2014/main" id="{2CEE1E8D-1F68-4D3D-8601-544971222AD8}"/>
                  </a:ext>
                </a:extLst>
              </p:cNvPr>
              <p:cNvGrpSpPr/>
              <p:nvPr/>
            </p:nvGrpSpPr>
            <p:grpSpPr>
              <a:xfrm>
                <a:off x="3827189" y="2541093"/>
                <a:ext cx="2282269" cy="665923"/>
                <a:chOff x="-989798" y="-924160"/>
                <a:chExt cx="2718306" cy="665923"/>
              </a:xfrm>
            </p:grpSpPr>
            <p:sp>
              <p:nvSpPr>
                <p:cNvPr id="148" name="Rectángulo 147">
                  <a:extLst>
                    <a:ext uri="{FF2B5EF4-FFF2-40B4-BE49-F238E27FC236}">
                      <a16:creationId xmlns:a16="http://schemas.microsoft.com/office/drawing/2014/main" id="{B56CE963-B098-49D1-9AC5-57B561188223}"/>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49" name="CuadroTexto 148">
                  <a:extLst>
                    <a:ext uri="{FF2B5EF4-FFF2-40B4-BE49-F238E27FC236}">
                      <a16:creationId xmlns:a16="http://schemas.microsoft.com/office/drawing/2014/main" id="{98C8419D-C9A0-472E-8241-DB461DAB3760}"/>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11</a:t>
                  </a:r>
                  <a:endParaRPr lang="es-CO" sz="1200" kern="1200" dirty="0"/>
                </a:p>
              </p:txBody>
            </p:sp>
          </p:grpSp>
        </p:grpSp>
        <p:grpSp>
          <p:nvGrpSpPr>
            <p:cNvPr id="132" name="Grupo 131">
              <a:extLst>
                <a:ext uri="{FF2B5EF4-FFF2-40B4-BE49-F238E27FC236}">
                  <a16:creationId xmlns:a16="http://schemas.microsoft.com/office/drawing/2014/main" id="{08B15263-AE7E-4CA4-B6EF-0A7A1D7DBCDE}"/>
                </a:ext>
              </a:extLst>
            </p:cNvPr>
            <p:cNvGrpSpPr/>
            <p:nvPr/>
          </p:nvGrpSpPr>
          <p:grpSpPr>
            <a:xfrm>
              <a:off x="5655387" y="1832080"/>
              <a:ext cx="1873458" cy="1379418"/>
              <a:chOff x="3827189" y="1846382"/>
              <a:chExt cx="2282269" cy="1360634"/>
            </a:xfrm>
          </p:grpSpPr>
          <p:grpSp>
            <p:nvGrpSpPr>
              <p:cNvPr id="140" name="Grupo 139">
                <a:extLst>
                  <a:ext uri="{FF2B5EF4-FFF2-40B4-BE49-F238E27FC236}">
                    <a16:creationId xmlns:a16="http://schemas.microsoft.com/office/drawing/2014/main" id="{3D302BF6-AAB4-424F-81AD-C32FBEB7BE5B}"/>
                  </a:ext>
                </a:extLst>
              </p:cNvPr>
              <p:cNvGrpSpPr/>
              <p:nvPr/>
            </p:nvGrpSpPr>
            <p:grpSpPr>
              <a:xfrm>
                <a:off x="3827189" y="1846382"/>
                <a:ext cx="2154511" cy="666210"/>
                <a:chOff x="-3743" y="69822"/>
                <a:chExt cx="2550071" cy="666210"/>
              </a:xfrm>
            </p:grpSpPr>
            <p:sp>
              <p:nvSpPr>
                <p:cNvPr id="144" name="Rectángulo 143">
                  <a:extLst>
                    <a:ext uri="{FF2B5EF4-FFF2-40B4-BE49-F238E27FC236}">
                      <a16:creationId xmlns:a16="http://schemas.microsoft.com/office/drawing/2014/main" id="{091A81C7-FA83-4973-8FF6-0A3748759384}"/>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5" name="CuadroTexto 144">
                  <a:extLst>
                    <a:ext uri="{FF2B5EF4-FFF2-40B4-BE49-F238E27FC236}">
                      <a16:creationId xmlns:a16="http://schemas.microsoft.com/office/drawing/2014/main" id="{0D0C27B4-A6D9-4F7D-9F09-D3DBD1323466}"/>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100" dirty="0"/>
                    <a:t>REVISAR ESCRITURAS DE COMPRAVENTA</a:t>
                  </a:r>
                  <a:endParaRPr lang="es-CO" sz="1100" kern="1200" dirty="0"/>
                </a:p>
              </p:txBody>
            </p:sp>
          </p:grpSp>
          <p:grpSp>
            <p:nvGrpSpPr>
              <p:cNvPr id="141" name="Grupo 140">
                <a:extLst>
                  <a:ext uri="{FF2B5EF4-FFF2-40B4-BE49-F238E27FC236}">
                    <a16:creationId xmlns:a16="http://schemas.microsoft.com/office/drawing/2014/main" id="{1BD9A090-35FC-441C-A0A2-0AF7A44E6CE2}"/>
                  </a:ext>
                </a:extLst>
              </p:cNvPr>
              <p:cNvGrpSpPr/>
              <p:nvPr/>
            </p:nvGrpSpPr>
            <p:grpSpPr>
              <a:xfrm>
                <a:off x="3827189" y="2541093"/>
                <a:ext cx="2282269" cy="665923"/>
                <a:chOff x="-989798" y="-924160"/>
                <a:chExt cx="2718306" cy="665923"/>
              </a:xfrm>
            </p:grpSpPr>
            <p:sp>
              <p:nvSpPr>
                <p:cNvPr id="142" name="Rectángulo 141">
                  <a:extLst>
                    <a:ext uri="{FF2B5EF4-FFF2-40B4-BE49-F238E27FC236}">
                      <a16:creationId xmlns:a16="http://schemas.microsoft.com/office/drawing/2014/main" id="{6309676A-485F-4ADB-9DE5-2E9DD9562583}"/>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43" name="CuadroTexto 142">
                  <a:extLst>
                    <a:ext uri="{FF2B5EF4-FFF2-40B4-BE49-F238E27FC236}">
                      <a16:creationId xmlns:a16="http://schemas.microsoft.com/office/drawing/2014/main" id="{ED374B36-0020-4A8B-8A76-BA4C5F9E5121}"/>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1</a:t>
                  </a:r>
                  <a:endParaRPr lang="es-CO" sz="1200" kern="1200" dirty="0"/>
                </a:p>
              </p:txBody>
            </p:sp>
          </p:grpSp>
        </p:grpSp>
        <p:grpSp>
          <p:nvGrpSpPr>
            <p:cNvPr id="133" name="Grupo 132">
              <a:extLst>
                <a:ext uri="{FF2B5EF4-FFF2-40B4-BE49-F238E27FC236}">
                  <a16:creationId xmlns:a16="http://schemas.microsoft.com/office/drawing/2014/main" id="{5EC3A575-0A84-4561-B749-98E7361ECC37}"/>
                </a:ext>
              </a:extLst>
            </p:cNvPr>
            <p:cNvGrpSpPr/>
            <p:nvPr/>
          </p:nvGrpSpPr>
          <p:grpSpPr>
            <a:xfrm>
              <a:off x="7449703" y="1835411"/>
              <a:ext cx="1873458" cy="1379418"/>
              <a:chOff x="3827189" y="1846382"/>
              <a:chExt cx="2282269" cy="1360634"/>
            </a:xfrm>
          </p:grpSpPr>
          <p:grpSp>
            <p:nvGrpSpPr>
              <p:cNvPr id="134" name="Grupo 133">
                <a:extLst>
                  <a:ext uri="{FF2B5EF4-FFF2-40B4-BE49-F238E27FC236}">
                    <a16:creationId xmlns:a16="http://schemas.microsoft.com/office/drawing/2014/main" id="{C0FE5E9C-7206-4092-B4AA-757F7FF8BC5D}"/>
                  </a:ext>
                </a:extLst>
              </p:cNvPr>
              <p:cNvGrpSpPr/>
              <p:nvPr/>
            </p:nvGrpSpPr>
            <p:grpSpPr>
              <a:xfrm>
                <a:off x="3827189" y="1846382"/>
                <a:ext cx="2154511" cy="666211"/>
                <a:chOff x="-3743" y="69822"/>
                <a:chExt cx="2550071" cy="666211"/>
              </a:xfrm>
            </p:grpSpPr>
            <p:sp>
              <p:nvSpPr>
                <p:cNvPr id="138" name="Rectángulo 137">
                  <a:extLst>
                    <a:ext uri="{FF2B5EF4-FFF2-40B4-BE49-F238E27FC236}">
                      <a16:creationId xmlns:a16="http://schemas.microsoft.com/office/drawing/2014/main" id="{A7761A08-2A22-41C2-8E7A-939DD23FE94D}"/>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9" name="CuadroTexto 138">
                  <a:extLst>
                    <a:ext uri="{FF2B5EF4-FFF2-40B4-BE49-F238E27FC236}">
                      <a16:creationId xmlns:a16="http://schemas.microsoft.com/office/drawing/2014/main" id="{C2B64EC2-6047-403C-A70A-F5412F3EC3C5}"/>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100" dirty="0"/>
                    <a:t>FIRMA DE ECRITURAS DE COMPRAVENTA</a:t>
                  </a:r>
                  <a:endParaRPr lang="es-CO" sz="1100" kern="1200" dirty="0"/>
                </a:p>
              </p:txBody>
            </p:sp>
          </p:grpSp>
          <p:grpSp>
            <p:nvGrpSpPr>
              <p:cNvPr id="135" name="Grupo 134">
                <a:extLst>
                  <a:ext uri="{FF2B5EF4-FFF2-40B4-BE49-F238E27FC236}">
                    <a16:creationId xmlns:a16="http://schemas.microsoft.com/office/drawing/2014/main" id="{0D9D7180-68EB-40DC-8E09-0777DF3A2340}"/>
                  </a:ext>
                </a:extLst>
              </p:cNvPr>
              <p:cNvGrpSpPr/>
              <p:nvPr/>
            </p:nvGrpSpPr>
            <p:grpSpPr>
              <a:xfrm>
                <a:off x="3827189" y="2541093"/>
                <a:ext cx="2282269" cy="665923"/>
                <a:chOff x="-989798" y="-924160"/>
                <a:chExt cx="2718306" cy="665923"/>
              </a:xfrm>
            </p:grpSpPr>
            <p:sp>
              <p:nvSpPr>
                <p:cNvPr id="136" name="Rectángulo 135">
                  <a:extLst>
                    <a:ext uri="{FF2B5EF4-FFF2-40B4-BE49-F238E27FC236}">
                      <a16:creationId xmlns:a16="http://schemas.microsoft.com/office/drawing/2014/main" id="{2AF1DCAB-DD6E-486A-95F0-E69D87D7F710}"/>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37" name="CuadroTexto 136">
                  <a:extLst>
                    <a:ext uri="{FF2B5EF4-FFF2-40B4-BE49-F238E27FC236}">
                      <a16:creationId xmlns:a16="http://schemas.microsoft.com/office/drawing/2014/main" id="{51901D7B-5DE0-443F-9E2F-3466E5EFB68F}"/>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1</a:t>
                  </a:r>
                </a:p>
              </p:txBody>
            </p:sp>
          </p:grpSp>
        </p:grpSp>
      </p:grpSp>
      <p:sp>
        <p:nvSpPr>
          <p:cNvPr id="154" name="CuadroTexto 153">
            <a:extLst>
              <a:ext uri="{FF2B5EF4-FFF2-40B4-BE49-F238E27FC236}">
                <a16:creationId xmlns:a16="http://schemas.microsoft.com/office/drawing/2014/main" id="{ABDA202A-2643-4F04-A514-F69DDF165ABB}"/>
              </a:ext>
            </a:extLst>
          </p:cNvPr>
          <p:cNvSpPr txBox="1"/>
          <p:nvPr/>
        </p:nvSpPr>
        <p:spPr>
          <a:xfrm>
            <a:off x="10036690" y="1627001"/>
            <a:ext cx="1990483" cy="33894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CO" sz="1400" kern="1200" dirty="0"/>
              <a:t>PAGOS SERVICIOS PÚBLICOS</a:t>
            </a:r>
          </a:p>
        </p:txBody>
      </p:sp>
      <p:sp>
        <p:nvSpPr>
          <p:cNvPr id="155" name="Rectángulo 154">
            <a:extLst>
              <a:ext uri="{FF2B5EF4-FFF2-40B4-BE49-F238E27FC236}">
                <a16:creationId xmlns:a16="http://schemas.microsoft.com/office/drawing/2014/main" id="{8E9BE2D0-403A-43D3-B308-7DCE31364973}"/>
              </a:ext>
            </a:extLst>
          </p:cNvPr>
          <p:cNvSpPr/>
          <p:nvPr/>
        </p:nvSpPr>
        <p:spPr>
          <a:xfrm>
            <a:off x="10011290" y="2018908"/>
            <a:ext cx="1990483" cy="306730"/>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56" name="CuadroTexto 155">
            <a:extLst>
              <a:ext uri="{FF2B5EF4-FFF2-40B4-BE49-F238E27FC236}">
                <a16:creationId xmlns:a16="http://schemas.microsoft.com/office/drawing/2014/main" id="{298B5C54-4B75-4FCB-98B1-F7FF50320AFB}"/>
              </a:ext>
            </a:extLst>
          </p:cNvPr>
          <p:cNvSpPr txBox="1"/>
          <p:nvPr/>
        </p:nvSpPr>
        <p:spPr>
          <a:xfrm>
            <a:off x="10159986" y="2021289"/>
            <a:ext cx="1990483" cy="30673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464</a:t>
            </a:r>
            <a:endParaRPr lang="es-CO" sz="1200" kern="1200" dirty="0"/>
          </a:p>
        </p:txBody>
      </p:sp>
      <p:sp>
        <p:nvSpPr>
          <p:cNvPr id="160" name="Rectángulo 159">
            <a:extLst>
              <a:ext uri="{FF2B5EF4-FFF2-40B4-BE49-F238E27FC236}">
                <a16:creationId xmlns:a16="http://schemas.microsoft.com/office/drawing/2014/main" id="{137C10D9-77BE-4185-8157-34924B3BAC3B}"/>
              </a:ext>
            </a:extLst>
          </p:cNvPr>
          <p:cNvSpPr/>
          <p:nvPr/>
        </p:nvSpPr>
        <p:spPr>
          <a:xfrm>
            <a:off x="10016259" y="1656688"/>
            <a:ext cx="1990484" cy="338947"/>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61" name="CuadroTexto 160">
            <a:extLst>
              <a:ext uri="{FF2B5EF4-FFF2-40B4-BE49-F238E27FC236}">
                <a16:creationId xmlns:a16="http://schemas.microsoft.com/office/drawing/2014/main" id="{7212BA11-81C9-49D5-A5AF-F2F4D680EE04}"/>
              </a:ext>
            </a:extLst>
          </p:cNvPr>
          <p:cNvSpPr txBox="1"/>
          <p:nvPr/>
        </p:nvSpPr>
        <p:spPr>
          <a:xfrm>
            <a:off x="10009379" y="1676803"/>
            <a:ext cx="1990484" cy="33894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000" dirty="0"/>
              <a:t>APROBAR VISITAS DE INPSECCIÓN</a:t>
            </a:r>
            <a:endParaRPr lang="es-CO" sz="1000" kern="1200" dirty="0"/>
          </a:p>
        </p:txBody>
      </p:sp>
      <p:sp>
        <p:nvSpPr>
          <p:cNvPr id="129" name="Rectángulo 128">
            <a:extLst>
              <a:ext uri="{FF2B5EF4-FFF2-40B4-BE49-F238E27FC236}">
                <a16:creationId xmlns:a16="http://schemas.microsoft.com/office/drawing/2014/main" id="{E63D6EBB-DCED-4705-8787-E2EC7E3018B6}"/>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52" name="CuadroTexto 151">
            <a:extLst>
              <a:ext uri="{FF2B5EF4-FFF2-40B4-BE49-F238E27FC236}">
                <a16:creationId xmlns:a16="http://schemas.microsoft.com/office/drawing/2014/main" id="{350AE2AC-CF6B-421E-A324-2F27C054A95E}"/>
              </a:ext>
            </a:extLst>
          </p:cNvPr>
          <p:cNvSpPr txBox="1"/>
          <p:nvPr/>
        </p:nvSpPr>
        <p:spPr>
          <a:xfrm>
            <a:off x="6178125" y="6550223"/>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61070108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0" name="Rectángulo 29">
            <a:extLst>
              <a:ext uri="{FF2B5EF4-FFF2-40B4-BE49-F238E27FC236}">
                <a16:creationId xmlns:a16="http://schemas.microsoft.com/office/drawing/2014/main" id="{D7A8E561-7F29-4B94-8524-3BF5AC0E8B2C}"/>
              </a:ext>
            </a:extLst>
          </p:cNvPr>
          <p:cNvSpPr/>
          <p:nvPr/>
        </p:nvSpPr>
        <p:spPr>
          <a:xfrm>
            <a:off x="3850811" y="1343211"/>
            <a:ext cx="7833189" cy="645754"/>
          </a:xfrm>
          <a:prstGeom prst="rect">
            <a:avLst/>
          </a:prstGeom>
        </p:spPr>
        <p:txBody>
          <a:bodyPr wrap="square">
            <a:spAutoFit/>
          </a:bodyPr>
          <a:lstStyle/>
          <a:p>
            <a:pPr algn="just">
              <a:lnSpc>
                <a:spcPct val="107000"/>
              </a:lnSpc>
              <a:spcAft>
                <a:spcPts val="800"/>
              </a:spcAft>
            </a:pPr>
            <a:r>
              <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PAGOS</a:t>
            </a:r>
          </a:p>
          <a:p>
            <a:pPr algn="just">
              <a:lnSpc>
                <a:spcPct val="107000"/>
              </a:lnSpc>
              <a:spcAft>
                <a:spcPts val="800"/>
              </a:spcAft>
            </a:pPr>
            <a:endPar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3" name="Rectángulo 12">
            <a:extLst>
              <a:ext uri="{FF2B5EF4-FFF2-40B4-BE49-F238E27FC236}">
                <a16:creationId xmlns:a16="http://schemas.microsoft.com/office/drawing/2014/main" id="{527338F4-15BD-4A5D-8C40-492F228B7503}"/>
              </a:ext>
            </a:extLst>
          </p:cNvPr>
          <p:cNvSpPr/>
          <p:nvPr/>
        </p:nvSpPr>
        <p:spPr>
          <a:xfrm>
            <a:off x="2428954" y="607541"/>
            <a:ext cx="6278940" cy="461665"/>
          </a:xfrm>
          <a:prstGeom prst="rect">
            <a:avLst/>
          </a:prstGeom>
        </p:spPr>
        <p:txBody>
          <a:bodyPr wrap="square">
            <a:spAutoFit/>
          </a:bodyPr>
          <a:lstStyle/>
          <a:p>
            <a:r>
              <a:rPr lang="es-ES" sz="2400" b="1" dirty="0">
                <a:solidFill>
                  <a:srgbClr val="000A8B"/>
                </a:solidFill>
                <a:latin typeface="Arial Narrow" panose="020B0606020202030204" pitchFamily="34" charset="0"/>
              </a:rPr>
              <a:t> PROCESOS DURANTE LA CONTINGENCIA </a:t>
            </a:r>
          </a:p>
        </p:txBody>
      </p:sp>
      <p:sp>
        <p:nvSpPr>
          <p:cNvPr id="14" name="Rectángulo 13">
            <a:extLst>
              <a:ext uri="{FF2B5EF4-FFF2-40B4-BE49-F238E27FC236}">
                <a16:creationId xmlns:a16="http://schemas.microsoft.com/office/drawing/2014/main" id="{BF22FCB4-4BB8-4912-A086-7AAC3375ADCB}"/>
              </a:ext>
            </a:extLst>
          </p:cNvPr>
          <p:cNvSpPr/>
          <p:nvPr/>
        </p:nvSpPr>
        <p:spPr>
          <a:xfrm>
            <a:off x="-572761" y="2906728"/>
            <a:ext cx="5003117" cy="523220"/>
          </a:xfrm>
          <a:prstGeom prst="rect">
            <a:avLst/>
          </a:prstGeom>
        </p:spPr>
        <p:txBody>
          <a:bodyPr wrap="square">
            <a:spAutoFit/>
          </a:bodyPr>
          <a:lstStyle/>
          <a:p>
            <a:pPr algn="ctr"/>
            <a:r>
              <a:rPr lang="es-ES" b="1" dirty="0">
                <a:solidFill>
                  <a:srgbClr val="000A8B"/>
                </a:solidFill>
                <a:latin typeface="Arial Narrow" panose="020B0606020202030204" pitchFamily="34" charset="0"/>
              </a:rPr>
              <a:t>REGIONAL SUROCCIDENTE   </a:t>
            </a:r>
            <a:r>
              <a:rPr lang="es-ES" sz="2800" b="1" dirty="0">
                <a:solidFill>
                  <a:srgbClr val="000A8B"/>
                </a:solidFill>
                <a:latin typeface="Arial Narrow" panose="020B0606020202030204" pitchFamily="34" charset="0"/>
              </a:rPr>
              <a:t> </a:t>
            </a:r>
          </a:p>
        </p:txBody>
      </p:sp>
      <p:grpSp>
        <p:nvGrpSpPr>
          <p:cNvPr id="5" name="Grupo 4">
            <a:extLst>
              <a:ext uri="{FF2B5EF4-FFF2-40B4-BE49-F238E27FC236}">
                <a16:creationId xmlns:a16="http://schemas.microsoft.com/office/drawing/2014/main" id="{71860BBB-19CA-4E61-9689-E7F2BED943AD}"/>
              </a:ext>
            </a:extLst>
          </p:cNvPr>
          <p:cNvGrpSpPr/>
          <p:nvPr/>
        </p:nvGrpSpPr>
        <p:grpSpPr>
          <a:xfrm>
            <a:off x="3932865" y="1597081"/>
            <a:ext cx="8197175" cy="713105"/>
            <a:chOff x="3856666" y="1832080"/>
            <a:chExt cx="7265216" cy="1386562"/>
          </a:xfrm>
        </p:grpSpPr>
        <p:grpSp>
          <p:nvGrpSpPr>
            <p:cNvPr id="4" name="Grupo 3">
              <a:extLst>
                <a:ext uri="{FF2B5EF4-FFF2-40B4-BE49-F238E27FC236}">
                  <a16:creationId xmlns:a16="http://schemas.microsoft.com/office/drawing/2014/main" id="{3C547FC5-0B14-48BB-9618-A020BDB32E04}"/>
                </a:ext>
              </a:extLst>
            </p:cNvPr>
            <p:cNvGrpSpPr/>
            <p:nvPr/>
          </p:nvGrpSpPr>
          <p:grpSpPr>
            <a:xfrm>
              <a:off x="3856666" y="1839224"/>
              <a:ext cx="1873458" cy="1379418"/>
              <a:chOff x="3827189" y="1846382"/>
              <a:chExt cx="2282269" cy="1360634"/>
            </a:xfrm>
          </p:grpSpPr>
          <p:grpSp>
            <p:nvGrpSpPr>
              <p:cNvPr id="20" name="Grupo 19">
                <a:extLst>
                  <a:ext uri="{FF2B5EF4-FFF2-40B4-BE49-F238E27FC236}">
                    <a16:creationId xmlns:a16="http://schemas.microsoft.com/office/drawing/2014/main" id="{6695AC26-2B84-4C43-BD26-54DCB57E58D9}"/>
                  </a:ext>
                </a:extLst>
              </p:cNvPr>
              <p:cNvGrpSpPr/>
              <p:nvPr/>
            </p:nvGrpSpPr>
            <p:grpSpPr>
              <a:xfrm>
                <a:off x="3827189" y="1846382"/>
                <a:ext cx="2154511" cy="666210"/>
                <a:chOff x="-3743" y="69822"/>
                <a:chExt cx="2550071" cy="666210"/>
              </a:xfrm>
            </p:grpSpPr>
            <p:sp>
              <p:nvSpPr>
                <p:cNvPr id="23" name="Rectángulo 22">
                  <a:extLst>
                    <a:ext uri="{FF2B5EF4-FFF2-40B4-BE49-F238E27FC236}">
                      <a16:creationId xmlns:a16="http://schemas.microsoft.com/office/drawing/2014/main" id="{821F29A2-0105-497C-BE16-6ABD8CB953A5}"/>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 name="CuadroTexto 24">
                  <a:extLst>
                    <a:ext uri="{FF2B5EF4-FFF2-40B4-BE49-F238E27FC236}">
                      <a16:creationId xmlns:a16="http://schemas.microsoft.com/office/drawing/2014/main" id="{F0C4B32C-4636-4B60-9908-F9621CDFCDFE}"/>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TRAMITE DE PAGOS SERVICIOS PUBLICOS</a:t>
                  </a:r>
                  <a:endParaRPr lang="es-CO" sz="1400" kern="1200" dirty="0"/>
                </a:p>
              </p:txBody>
            </p:sp>
          </p:grpSp>
          <p:grpSp>
            <p:nvGrpSpPr>
              <p:cNvPr id="26" name="Grupo 25">
                <a:extLst>
                  <a:ext uri="{FF2B5EF4-FFF2-40B4-BE49-F238E27FC236}">
                    <a16:creationId xmlns:a16="http://schemas.microsoft.com/office/drawing/2014/main" id="{385CC156-A4C1-4480-BEB8-AAC469786335}"/>
                  </a:ext>
                </a:extLst>
              </p:cNvPr>
              <p:cNvGrpSpPr/>
              <p:nvPr/>
            </p:nvGrpSpPr>
            <p:grpSpPr>
              <a:xfrm>
                <a:off x="3827189" y="2541093"/>
                <a:ext cx="2282269" cy="665923"/>
                <a:chOff x="-989798" y="-924160"/>
                <a:chExt cx="2718306" cy="665923"/>
              </a:xfrm>
            </p:grpSpPr>
            <p:sp>
              <p:nvSpPr>
                <p:cNvPr id="28" name="Rectángulo 27">
                  <a:extLst>
                    <a:ext uri="{FF2B5EF4-FFF2-40B4-BE49-F238E27FC236}">
                      <a16:creationId xmlns:a16="http://schemas.microsoft.com/office/drawing/2014/main" id="{D9B4FD98-818A-4041-A574-4A8B468F6402}"/>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9" name="CuadroTexto 28">
                  <a:extLst>
                    <a:ext uri="{FF2B5EF4-FFF2-40B4-BE49-F238E27FC236}">
                      <a16:creationId xmlns:a16="http://schemas.microsoft.com/office/drawing/2014/main" id="{76526F86-C7D7-4C02-B4CE-A004ABE51ECA}"/>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104</a:t>
                  </a:r>
                  <a:endParaRPr lang="es-CO" sz="1200" kern="1200" dirty="0"/>
                </a:p>
              </p:txBody>
            </p:sp>
          </p:grpSp>
        </p:grpSp>
        <p:grpSp>
          <p:nvGrpSpPr>
            <p:cNvPr id="45" name="Grupo 44">
              <a:extLst>
                <a:ext uri="{FF2B5EF4-FFF2-40B4-BE49-F238E27FC236}">
                  <a16:creationId xmlns:a16="http://schemas.microsoft.com/office/drawing/2014/main" id="{546491D3-3F56-4A75-AA19-5C3B59703061}"/>
                </a:ext>
              </a:extLst>
            </p:cNvPr>
            <p:cNvGrpSpPr/>
            <p:nvPr/>
          </p:nvGrpSpPr>
          <p:grpSpPr>
            <a:xfrm>
              <a:off x="5655387" y="1832080"/>
              <a:ext cx="1873458" cy="1379418"/>
              <a:chOff x="3827189" y="1846382"/>
              <a:chExt cx="2282269" cy="1360634"/>
            </a:xfrm>
          </p:grpSpPr>
          <p:grpSp>
            <p:nvGrpSpPr>
              <p:cNvPr id="46" name="Grupo 45">
                <a:extLst>
                  <a:ext uri="{FF2B5EF4-FFF2-40B4-BE49-F238E27FC236}">
                    <a16:creationId xmlns:a16="http://schemas.microsoft.com/office/drawing/2014/main" id="{DC3F2281-56CB-45A9-A1F8-FF882BD1B0DB}"/>
                  </a:ext>
                </a:extLst>
              </p:cNvPr>
              <p:cNvGrpSpPr/>
              <p:nvPr/>
            </p:nvGrpSpPr>
            <p:grpSpPr>
              <a:xfrm>
                <a:off x="3827189" y="1846382"/>
                <a:ext cx="2154511" cy="666210"/>
                <a:chOff x="-3743" y="69822"/>
                <a:chExt cx="2550071" cy="666210"/>
              </a:xfrm>
            </p:grpSpPr>
            <p:sp>
              <p:nvSpPr>
                <p:cNvPr id="52" name="Rectángulo 51">
                  <a:extLst>
                    <a:ext uri="{FF2B5EF4-FFF2-40B4-BE49-F238E27FC236}">
                      <a16:creationId xmlns:a16="http://schemas.microsoft.com/office/drawing/2014/main" id="{636EE2A1-FF4C-4ED7-82D5-24E427F94138}"/>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3" name="CuadroTexto 52">
                  <a:extLst>
                    <a:ext uri="{FF2B5EF4-FFF2-40B4-BE49-F238E27FC236}">
                      <a16:creationId xmlns:a16="http://schemas.microsoft.com/office/drawing/2014/main" id="{BF6EEB16-18E0-42DF-8D44-4F6C875E2047}"/>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100" dirty="0"/>
                    <a:t>TRAMITES DE PAGOS DE IMPUESTOS Y VALORIZACION</a:t>
                  </a:r>
                  <a:endParaRPr lang="es-CO" sz="1100" kern="1200" dirty="0"/>
                </a:p>
              </p:txBody>
            </p:sp>
          </p:grpSp>
          <p:grpSp>
            <p:nvGrpSpPr>
              <p:cNvPr id="48" name="Grupo 47">
                <a:extLst>
                  <a:ext uri="{FF2B5EF4-FFF2-40B4-BE49-F238E27FC236}">
                    <a16:creationId xmlns:a16="http://schemas.microsoft.com/office/drawing/2014/main" id="{2A339A4D-719D-4517-B86C-D4C453F81FFF}"/>
                  </a:ext>
                </a:extLst>
              </p:cNvPr>
              <p:cNvGrpSpPr/>
              <p:nvPr/>
            </p:nvGrpSpPr>
            <p:grpSpPr>
              <a:xfrm>
                <a:off x="3827189" y="2541093"/>
                <a:ext cx="2282269" cy="665923"/>
                <a:chOff x="-989798" y="-924160"/>
                <a:chExt cx="2718306" cy="665923"/>
              </a:xfrm>
            </p:grpSpPr>
            <p:sp>
              <p:nvSpPr>
                <p:cNvPr id="50" name="Rectángulo 49">
                  <a:extLst>
                    <a:ext uri="{FF2B5EF4-FFF2-40B4-BE49-F238E27FC236}">
                      <a16:creationId xmlns:a16="http://schemas.microsoft.com/office/drawing/2014/main" id="{4C7CDF60-4C0F-4EAA-A872-11047484FB5A}"/>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51" name="CuadroTexto 50">
                  <a:extLst>
                    <a:ext uri="{FF2B5EF4-FFF2-40B4-BE49-F238E27FC236}">
                      <a16:creationId xmlns:a16="http://schemas.microsoft.com/office/drawing/2014/main" id="{3E6BF8B3-8631-4AAC-BF77-FB00AC803AF7}"/>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199</a:t>
                  </a:r>
                  <a:endParaRPr lang="es-CO" sz="1200" kern="1200" dirty="0"/>
                </a:p>
              </p:txBody>
            </p:sp>
          </p:grpSp>
        </p:grpSp>
        <p:grpSp>
          <p:nvGrpSpPr>
            <p:cNvPr id="61" name="Grupo 60">
              <a:extLst>
                <a:ext uri="{FF2B5EF4-FFF2-40B4-BE49-F238E27FC236}">
                  <a16:creationId xmlns:a16="http://schemas.microsoft.com/office/drawing/2014/main" id="{950B111A-D9A1-4FA4-A418-6AB94C3A8346}"/>
                </a:ext>
              </a:extLst>
            </p:cNvPr>
            <p:cNvGrpSpPr/>
            <p:nvPr/>
          </p:nvGrpSpPr>
          <p:grpSpPr>
            <a:xfrm>
              <a:off x="7449703" y="1835411"/>
              <a:ext cx="1873458" cy="1379418"/>
              <a:chOff x="3827189" y="1846382"/>
              <a:chExt cx="2282269" cy="1360634"/>
            </a:xfrm>
          </p:grpSpPr>
          <p:grpSp>
            <p:nvGrpSpPr>
              <p:cNvPr id="62" name="Grupo 61">
                <a:extLst>
                  <a:ext uri="{FF2B5EF4-FFF2-40B4-BE49-F238E27FC236}">
                    <a16:creationId xmlns:a16="http://schemas.microsoft.com/office/drawing/2014/main" id="{AC2A139B-5E67-4FA3-8060-3F32A795AF48}"/>
                  </a:ext>
                </a:extLst>
              </p:cNvPr>
              <p:cNvGrpSpPr/>
              <p:nvPr/>
            </p:nvGrpSpPr>
            <p:grpSpPr>
              <a:xfrm>
                <a:off x="3827189" y="1846382"/>
                <a:ext cx="2154511" cy="666210"/>
                <a:chOff x="-3743" y="69822"/>
                <a:chExt cx="2550071" cy="666210"/>
              </a:xfrm>
            </p:grpSpPr>
            <p:sp>
              <p:nvSpPr>
                <p:cNvPr id="66" name="Rectángulo 65">
                  <a:extLst>
                    <a:ext uri="{FF2B5EF4-FFF2-40B4-BE49-F238E27FC236}">
                      <a16:creationId xmlns:a16="http://schemas.microsoft.com/office/drawing/2014/main" id="{C68495F5-7B84-41C0-B7FE-2FE7A50ED1BE}"/>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7" name="CuadroTexto 66">
                  <a:extLst>
                    <a:ext uri="{FF2B5EF4-FFF2-40B4-BE49-F238E27FC236}">
                      <a16:creationId xmlns:a16="http://schemas.microsoft.com/office/drawing/2014/main" id="{A75C34E9-C968-4BE2-B813-F9FB97195D86}"/>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100" dirty="0"/>
                    <a:t>DEVOLUCION POR DESISTIMIENTO DE VENTAS</a:t>
                  </a:r>
                </a:p>
              </p:txBody>
            </p:sp>
          </p:grpSp>
          <p:grpSp>
            <p:nvGrpSpPr>
              <p:cNvPr id="63" name="Grupo 62">
                <a:extLst>
                  <a:ext uri="{FF2B5EF4-FFF2-40B4-BE49-F238E27FC236}">
                    <a16:creationId xmlns:a16="http://schemas.microsoft.com/office/drawing/2014/main" id="{A5A7287E-F24C-487E-9E9A-B84ADB9B4AA2}"/>
                  </a:ext>
                </a:extLst>
              </p:cNvPr>
              <p:cNvGrpSpPr/>
              <p:nvPr/>
            </p:nvGrpSpPr>
            <p:grpSpPr>
              <a:xfrm>
                <a:off x="3827189" y="2541093"/>
                <a:ext cx="2282269" cy="665923"/>
                <a:chOff x="-989798" y="-924160"/>
                <a:chExt cx="2718306" cy="665923"/>
              </a:xfrm>
            </p:grpSpPr>
            <p:sp>
              <p:nvSpPr>
                <p:cNvPr id="64" name="Rectángulo 63">
                  <a:extLst>
                    <a:ext uri="{FF2B5EF4-FFF2-40B4-BE49-F238E27FC236}">
                      <a16:creationId xmlns:a16="http://schemas.microsoft.com/office/drawing/2014/main" id="{E66C1CAC-00FC-4D1E-8703-9E5DED7402D4}"/>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65" name="CuadroTexto 64">
                  <a:extLst>
                    <a:ext uri="{FF2B5EF4-FFF2-40B4-BE49-F238E27FC236}">
                      <a16:creationId xmlns:a16="http://schemas.microsoft.com/office/drawing/2014/main" id="{EBBEC268-311B-4CD7-89C5-B8EAE0410AAA}"/>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5</a:t>
                  </a:r>
                  <a:endParaRPr lang="es-CO" sz="1200" kern="1200" dirty="0"/>
                </a:p>
              </p:txBody>
            </p:sp>
          </p:grpSp>
        </p:grpSp>
        <p:grpSp>
          <p:nvGrpSpPr>
            <p:cNvPr id="68" name="Grupo 67">
              <a:extLst>
                <a:ext uri="{FF2B5EF4-FFF2-40B4-BE49-F238E27FC236}">
                  <a16:creationId xmlns:a16="http://schemas.microsoft.com/office/drawing/2014/main" id="{FD67CAB2-CF87-4CD6-AA61-63A25660ADB1}"/>
                </a:ext>
              </a:extLst>
            </p:cNvPr>
            <p:cNvGrpSpPr/>
            <p:nvPr/>
          </p:nvGrpSpPr>
          <p:grpSpPr>
            <a:xfrm>
              <a:off x="9248424" y="1837775"/>
              <a:ext cx="1873458" cy="1379418"/>
              <a:chOff x="3827189" y="1846382"/>
              <a:chExt cx="2282269" cy="1360634"/>
            </a:xfrm>
          </p:grpSpPr>
          <p:grpSp>
            <p:nvGrpSpPr>
              <p:cNvPr id="69" name="Grupo 68">
                <a:extLst>
                  <a:ext uri="{FF2B5EF4-FFF2-40B4-BE49-F238E27FC236}">
                    <a16:creationId xmlns:a16="http://schemas.microsoft.com/office/drawing/2014/main" id="{7ED350E2-9D9A-4DE6-833B-8E143440977E}"/>
                  </a:ext>
                </a:extLst>
              </p:cNvPr>
              <p:cNvGrpSpPr/>
              <p:nvPr/>
            </p:nvGrpSpPr>
            <p:grpSpPr>
              <a:xfrm>
                <a:off x="3827190" y="1846382"/>
                <a:ext cx="2154510" cy="666210"/>
                <a:chOff x="-3742" y="69822"/>
                <a:chExt cx="2550070" cy="666210"/>
              </a:xfrm>
            </p:grpSpPr>
            <p:sp>
              <p:nvSpPr>
                <p:cNvPr id="73" name="Rectángulo 72">
                  <a:extLst>
                    <a:ext uri="{FF2B5EF4-FFF2-40B4-BE49-F238E27FC236}">
                      <a16:creationId xmlns:a16="http://schemas.microsoft.com/office/drawing/2014/main" id="{484A93DB-4AC3-4E71-A378-2EF6DC6C6215}"/>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4" name="CuadroTexto 73">
                  <a:extLst>
                    <a:ext uri="{FF2B5EF4-FFF2-40B4-BE49-F238E27FC236}">
                      <a16:creationId xmlns:a16="http://schemas.microsoft.com/office/drawing/2014/main" id="{7A699C35-01E6-4336-A422-7FA5600833B4}"/>
                    </a:ext>
                  </a:extLst>
                </p:cNvPr>
                <p:cNvSpPr txBox="1"/>
                <p:nvPr/>
              </p:nvSpPr>
              <p:spPr>
                <a:xfrm>
                  <a:off x="-3742"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TTRAMITE DE PAGOS DE ADMINISTRACIONES</a:t>
                  </a:r>
                </a:p>
              </p:txBody>
            </p:sp>
          </p:grpSp>
          <p:grpSp>
            <p:nvGrpSpPr>
              <p:cNvPr id="70" name="Grupo 69">
                <a:extLst>
                  <a:ext uri="{FF2B5EF4-FFF2-40B4-BE49-F238E27FC236}">
                    <a16:creationId xmlns:a16="http://schemas.microsoft.com/office/drawing/2014/main" id="{4C92B1A8-1F02-45F8-BBD2-D00CC77FD376}"/>
                  </a:ext>
                </a:extLst>
              </p:cNvPr>
              <p:cNvGrpSpPr/>
              <p:nvPr/>
            </p:nvGrpSpPr>
            <p:grpSpPr>
              <a:xfrm>
                <a:off x="3827189" y="2541093"/>
                <a:ext cx="2282269" cy="665923"/>
                <a:chOff x="-989798" y="-924160"/>
                <a:chExt cx="2718306" cy="665923"/>
              </a:xfrm>
            </p:grpSpPr>
            <p:sp>
              <p:nvSpPr>
                <p:cNvPr id="71" name="Rectángulo 70">
                  <a:extLst>
                    <a:ext uri="{FF2B5EF4-FFF2-40B4-BE49-F238E27FC236}">
                      <a16:creationId xmlns:a16="http://schemas.microsoft.com/office/drawing/2014/main" id="{5E4A4E30-61F4-432E-AD0C-36A023F3370C}"/>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72" name="CuadroTexto 71">
                  <a:extLst>
                    <a:ext uri="{FF2B5EF4-FFF2-40B4-BE49-F238E27FC236}">
                      <a16:creationId xmlns:a16="http://schemas.microsoft.com/office/drawing/2014/main" id="{6C7E6777-8D53-4CCF-B397-594D5E46F5CF}"/>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kern="1200" dirty="0"/>
                    <a:t>211</a:t>
                  </a:r>
                </a:p>
              </p:txBody>
            </p:sp>
          </p:grpSp>
        </p:grpSp>
      </p:grpSp>
      <p:grpSp>
        <p:nvGrpSpPr>
          <p:cNvPr id="227" name="Grupo 226">
            <a:extLst>
              <a:ext uri="{FF2B5EF4-FFF2-40B4-BE49-F238E27FC236}">
                <a16:creationId xmlns:a16="http://schemas.microsoft.com/office/drawing/2014/main" id="{B42F9AAC-1DD9-4CBC-8706-FBB392FC226D}"/>
              </a:ext>
            </a:extLst>
          </p:cNvPr>
          <p:cNvGrpSpPr/>
          <p:nvPr/>
        </p:nvGrpSpPr>
        <p:grpSpPr>
          <a:xfrm>
            <a:off x="3932865" y="2575575"/>
            <a:ext cx="6167720" cy="713105"/>
            <a:chOff x="3856666" y="1832080"/>
            <a:chExt cx="5466495" cy="1386562"/>
          </a:xfrm>
        </p:grpSpPr>
        <p:grpSp>
          <p:nvGrpSpPr>
            <p:cNvPr id="228" name="Grupo 227">
              <a:extLst>
                <a:ext uri="{FF2B5EF4-FFF2-40B4-BE49-F238E27FC236}">
                  <a16:creationId xmlns:a16="http://schemas.microsoft.com/office/drawing/2014/main" id="{51B3F738-67EA-4E02-B5A1-39475E54A4F0}"/>
                </a:ext>
              </a:extLst>
            </p:cNvPr>
            <p:cNvGrpSpPr/>
            <p:nvPr/>
          </p:nvGrpSpPr>
          <p:grpSpPr>
            <a:xfrm>
              <a:off x="3856666" y="1839224"/>
              <a:ext cx="1873458" cy="1379418"/>
              <a:chOff x="3827189" y="1846382"/>
              <a:chExt cx="2282269" cy="1360634"/>
            </a:xfrm>
          </p:grpSpPr>
          <p:grpSp>
            <p:nvGrpSpPr>
              <p:cNvPr id="250" name="Grupo 249">
                <a:extLst>
                  <a:ext uri="{FF2B5EF4-FFF2-40B4-BE49-F238E27FC236}">
                    <a16:creationId xmlns:a16="http://schemas.microsoft.com/office/drawing/2014/main" id="{10FC0E15-CA16-4221-9A57-5507D821744D}"/>
                  </a:ext>
                </a:extLst>
              </p:cNvPr>
              <p:cNvGrpSpPr/>
              <p:nvPr/>
            </p:nvGrpSpPr>
            <p:grpSpPr>
              <a:xfrm>
                <a:off x="3827189" y="1846382"/>
                <a:ext cx="2154511" cy="666210"/>
                <a:chOff x="-3743" y="69822"/>
                <a:chExt cx="2550071" cy="666210"/>
              </a:xfrm>
            </p:grpSpPr>
            <p:sp>
              <p:nvSpPr>
                <p:cNvPr id="254" name="Rectángulo 253">
                  <a:extLst>
                    <a:ext uri="{FF2B5EF4-FFF2-40B4-BE49-F238E27FC236}">
                      <a16:creationId xmlns:a16="http://schemas.microsoft.com/office/drawing/2014/main" id="{BC6804F0-1B04-4E7C-BAF2-7DC8B14996E9}"/>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5" name="CuadroTexto 254">
                  <a:extLst>
                    <a:ext uri="{FF2B5EF4-FFF2-40B4-BE49-F238E27FC236}">
                      <a16:creationId xmlns:a16="http://schemas.microsoft.com/office/drawing/2014/main" id="{4EDC8D96-2D20-4486-A3AA-A193723B63AD}"/>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400" dirty="0"/>
                    <a:t>ELABORACION DE ESTIMADOS DE RENTA</a:t>
                  </a:r>
                </a:p>
              </p:txBody>
            </p:sp>
          </p:grpSp>
          <p:grpSp>
            <p:nvGrpSpPr>
              <p:cNvPr id="251" name="Grupo 250">
                <a:extLst>
                  <a:ext uri="{FF2B5EF4-FFF2-40B4-BE49-F238E27FC236}">
                    <a16:creationId xmlns:a16="http://schemas.microsoft.com/office/drawing/2014/main" id="{D4239408-107F-4E52-A530-C477448E834D}"/>
                  </a:ext>
                </a:extLst>
              </p:cNvPr>
              <p:cNvGrpSpPr/>
              <p:nvPr/>
            </p:nvGrpSpPr>
            <p:grpSpPr>
              <a:xfrm>
                <a:off x="3827189" y="2541093"/>
                <a:ext cx="2282269" cy="665923"/>
                <a:chOff x="-989798" y="-924160"/>
                <a:chExt cx="2718306" cy="665923"/>
              </a:xfrm>
            </p:grpSpPr>
            <p:sp>
              <p:nvSpPr>
                <p:cNvPr id="252" name="Rectángulo 251">
                  <a:extLst>
                    <a:ext uri="{FF2B5EF4-FFF2-40B4-BE49-F238E27FC236}">
                      <a16:creationId xmlns:a16="http://schemas.microsoft.com/office/drawing/2014/main" id="{5317DF47-51B8-4150-9B3D-F52102CAA877}"/>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53" name="CuadroTexto 252">
                  <a:extLst>
                    <a:ext uri="{FF2B5EF4-FFF2-40B4-BE49-F238E27FC236}">
                      <a16:creationId xmlns:a16="http://schemas.microsoft.com/office/drawing/2014/main" id="{454FA2B6-48A1-4DB4-B6CE-2EBAC37A6914}"/>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401</a:t>
                  </a:r>
                  <a:endParaRPr lang="es-CO" sz="1200" kern="1200" dirty="0"/>
                </a:p>
              </p:txBody>
            </p:sp>
          </p:grpSp>
        </p:grpSp>
        <p:grpSp>
          <p:nvGrpSpPr>
            <p:cNvPr id="229" name="Grupo 228">
              <a:extLst>
                <a:ext uri="{FF2B5EF4-FFF2-40B4-BE49-F238E27FC236}">
                  <a16:creationId xmlns:a16="http://schemas.microsoft.com/office/drawing/2014/main" id="{70051683-8AAE-4EFC-ABD3-8A26375F8CF1}"/>
                </a:ext>
              </a:extLst>
            </p:cNvPr>
            <p:cNvGrpSpPr/>
            <p:nvPr/>
          </p:nvGrpSpPr>
          <p:grpSpPr>
            <a:xfrm>
              <a:off x="5655387" y="1832080"/>
              <a:ext cx="1873458" cy="1379418"/>
              <a:chOff x="3827189" y="1846382"/>
              <a:chExt cx="2282269" cy="1360634"/>
            </a:xfrm>
          </p:grpSpPr>
          <p:grpSp>
            <p:nvGrpSpPr>
              <p:cNvPr id="244" name="Grupo 243">
                <a:extLst>
                  <a:ext uri="{FF2B5EF4-FFF2-40B4-BE49-F238E27FC236}">
                    <a16:creationId xmlns:a16="http://schemas.microsoft.com/office/drawing/2014/main" id="{27B85CB3-1CBD-4C80-A7C4-1143C1AD3F90}"/>
                  </a:ext>
                </a:extLst>
              </p:cNvPr>
              <p:cNvGrpSpPr/>
              <p:nvPr/>
            </p:nvGrpSpPr>
            <p:grpSpPr>
              <a:xfrm>
                <a:off x="3827189" y="1846382"/>
                <a:ext cx="2154511" cy="666210"/>
                <a:chOff x="-3743" y="69822"/>
                <a:chExt cx="2550071" cy="666210"/>
              </a:xfrm>
            </p:grpSpPr>
            <p:sp>
              <p:nvSpPr>
                <p:cNvPr id="248" name="Rectángulo 247">
                  <a:extLst>
                    <a:ext uri="{FF2B5EF4-FFF2-40B4-BE49-F238E27FC236}">
                      <a16:creationId xmlns:a16="http://schemas.microsoft.com/office/drawing/2014/main" id="{F54FF3CF-08FA-4662-96ED-DB05088E9BA9}"/>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9" name="CuadroTexto 248">
                  <a:extLst>
                    <a:ext uri="{FF2B5EF4-FFF2-40B4-BE49-F238E27FC236}">
                      <a16:creationId xmlns:a16="http://schemas.microsoft.com/office/drawing/2014/main" id="{AB8B46B2-753B-47C1-B48D-E8CF9F70107F}"/>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ES" sz="1400" dirty="0"/>
                    <a:t>REVISION DE ESTIMADOS DE RENTA</a:t>
                  </a:r>
                </a:p>
              </p:txBody>
            </p:sp>
          </p:grpSp>
          <p:grpSp>
            <p:nvGrpSpPr>
              <p:cNvPr id="245" name="Grupo 244">
                <a:extLst>
                  <a:ext uri="{FF2B5EF4-FFF2-40B4-BE49-F238E27FC236}">
                    <a16:creationId xmlns:a16="http://schemas.microsoft.com/office/drawing/2014/main" id="{3DE18C23-6CC6-4EE8-8D80-04F52D3299DB}"/>
                  </a:ext>
                </a:extLst>
              </p:cNvPr>
              <p:cNvGrpSpPr/>
              <p:nvPr/>
            </p:nvGrpSpPr>
            <p:grpSpPr>
              <a:xfrm>
                <a:off x="3827189" y="2541093"/>
                <a:ext cx="2282269" cy="665923"/>
                <a:chOff x="-989798" y="-924160"/>
                <a:chExt cx="2718306" cy="665923"/>
              </a:xfrm>
            </p:grpSpPr>
            <p:sp>
              <p:nvSpPr>
                <p:cNvPr id="246" name="Rectángulo 245">
                  <a:extLst>
                    <a:ext uri="{FF2B5EF4-FFF2-40B4-BE49-F238E27FC236}">
                      <a16:creationId xmlns:a16="http://schemas.microsoft.com/office/drawing/2014/main" id="{09997A8D-990A-4918-BAAA-2C9C077BDDB5}"/>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47" name="CuadroTexto 246">
                  <a:extLst>
                    <a:ext uri="{FF2B5EF4-FFF2-40B4-BE49-F238E27FC236}">
                      <a16:creationId xmlns:a16="http://schemas.microsoft.com/office/drawing/2014/main" id="{B2391421-2A59-4222-B1FE-A157C15B8127}"/>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9</a:t>
                  </a:r>
                  <a:endParaRPr lang="es-CO" sz="1200" kern="1200" dirty="0"/>
                </a:p>
              </p:txBody>
            </p:sp>
          </p:grpSp>
        </p:grpSp>
        <p:grpSp>
          <p:nvGrpSpPr>
            <p:cNvPr id="230" name="Grupo 229">
              <a:extLst>
                <a:ext uri="{FF2B5EF4-FFF2-40B4-BE49-F238E27FC236}">
                  <a16:creationId xmlns:a16="http://schemas.microsoft.com/office/drawing/2014/main" id="{2CB7B82F-3CE0-4661-8908-26FBAE834A84}"/>
                </a:ext>
              </a:extLst>
            </p:cNvPr>
            <p:cNvGrpSpPr/>
            <p:nvPr/>
          </p:nvGrpSpPr>
          <p:grpSpPr>
            <a:xfrm>
              <a:off x="7449703" y="1835411"/>
              <a:ext cx="1873458" cy="1379418"/>
              <a:chOff x="3827189" y="1846382"/>
              <a:chExt cx="2282269" cy="1360634"/>
            </a:xfrm>
          </p:grpSpPr>
          <p:grpSp>
            <p:nvGrpSpPr>
              <p:cNvPr id="238" name="Grupo 237">
                <a:extLst>
                  <a:ext uri="{FF2B5EF4-FFF2-40B4-BE49-F238E27FC236}">
                    <a16:creationId xmlns:a16="http://schemas.microsoft.com/office/drawing/2014/main" id="{348EA3DB-3CDC-4F26-B6DC-2C1205215694}"/>
                  </a:ext>
                </a:extLst>
              </p:cNvPr>
              <p:cNvGrpSpPr/>
              <p:nvPr/>
            </p:nvGrpSpPr>
            <p:grpSpPr>
              <a:xfrm>
                <a:off x="3827189" y="1846382"/>
                <a:ext cx="2154511" cy="666210"/>
                <a:chOff x="-3743" y="69822"/>
                <a:chExt cx="2550071" cy="666210"/>
              </a:xfrm>
            </p:grpSpPr>
            <p:sp>
              <p:nvSpPr>
                <p:cNvPr id="242" name="Rectángulo 241">
                  <a:extLst>
                    <a:ext uri="{FF2B5EF4-FFF2-40B4-BE49-F238E27FC236}">
                      <a16:creationId xmlns:a16="http://schemas.microsoft.com/office/drawing/2014/main" id="{D7D9B94B-7A29-4C28-8B22-7A6A2DC41F95}"/>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3" name="CuadroTexto 242">
                  <a:extLst>
                    <a:ext uri="{FF2B5EF4-FFF2-40B4-BE49-F238E27FC236}">
                      <a16:creationId xmlns:a16="http://schemas.microsoft.com/office/drawing/2014/main" id="{DD2A875A-9340-445A-97C2-DCE30CE65D07}"/>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ESTIMADOS DE RENTA APROBADOS</a:t>
                  </a:r>
                </a:p>
              </p:txBody>
            </p:sp>
          </p:grpSp>
          <p:grpSp>
            <p:nvGrpSpPr>
              <p:cNvPr id="239" name="Grupo 238">
                <a:extLst>
                  <a:ext uri="{FF2B5EF4-FFF2-40B4-BE49-F238E27FC236}">
                    <a16:creationId xmlns:a16="http://schemas.microsoft.com/office/drawing/2014/main" id="{D337CFB0-1423-4346-9EAB-812E86448B8A}"/>
                  </a:ext>
                </a:extLst>
              </p:cNvPr>
              <p:cNvGrpSpPr/>
              <p:nvPr/>
            </p:nvGrpSpPr>
            <p:grpSpPr>
              <a:xfrm>
                <a:off x="3827189" y="2541093"/>
                <a:ext cx="2282269" cy="665923"/>
                <a:chOff x="-989798" y="-924160"/>
                <a:chExt cx="2718306" cy="665923"/>
              </a:xfrm>
            </p:grpSpPr>
            <p:sp>
              <p:nvSpPr>
                <p:cNvPr id="240" name="Rectángulo 239">
                  <a:extLst>
                    <a:ext uri="{FF2B5EF4-FFF2-40B4-BE49-F238E27FC236}">
                      <a16:creationId xmlns:a16="http://schemas.microsoft.com/office/drawing/2014/main" id="{101EA7A3-1E93-4F9D-BD81-F8C24F7B27EF}"/>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41" name="CuadroTexto 240">
                  <a:extLst>
                    <a:ext uri="{FF2B5EF4-FFF2-40B4-BE49-F238E27FC236}">
                      <a16:creationId xmlns:a16="http://schemas.microsoft.com/office/drawing/2014/main" id="{60791889-C1F6-453E-A68F-ED495E74BAD9}"/>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392</a:t>
                  </a:r>
                  <a:endParaRPr lang="es-CO" sz="1200" kern="1200" dirty="0"/>
                </a:p>
              </p:txBody>
            </p:sp>
          </p:grpSp>
        </p:grpSp>
      </p:grpSp>
      <p:grpSp>
        <p:nvGrpSpPr>
          <p:cNvPr id="256" name="Grupo 255">
            <a:extLst>
              <a:ext uri="{FF2B5EF4-FFF2-40B4-BE49-F238E27FC236}">
                <a16:creationId xmlns:a16="http://schemas.microsoft.com/office/drawing/2014/main" id="{546AAB27-4133-45E0-BEE5-489D268D128A}"/>
              </a:ext>
            </a:extLst>
          </p:cNvPr>
          <p:cNvGrpSpPr/>
          <p:nvPr/>
        </p:nvGrpSpPr>
        <p:grpSpPr>
          <a:xfrm>
            <a:off x="3932865" y="3516236"/>
            <a:ext cx="6167720" cy="713105"/>
            <a:chOff x="3856666" y="1832080"/>
            <a:chExt cx="5466495" cy="1386562"/>
          </a:xfrm>
        </p:grpSpPr>
        <p:grpSp>
          <p:nvGrpSpPr>
            <p:cNvPr id="257" name="Grupo 256">
              <a:extLst>
                <a:ext uri="{FF2B5EF4-FFF2-40B4-BE49-F238E27FC236}">
                  <a16:creationId xmlns:a16="http://schemas.microsoft.com/office/drawing/2014/main" id="{01DCB153-3FC6-4FE5-AB05-A1FA79702E69}"/>
                </a:ext>
              </a:extLst>
            </p:cNvPr>
            <p:cNvGrpSpPr/>
            <p:nvPr/>
          </p:nvGrpSpPr>
          <p:grpSpPr>
            <a:xfrm>
              <a:off x="3856666" y="1839224"/>
              <a:ext cx="1873458" cy="1379418"/>
              <a:chOff x="3827189" y="1846382"/>
              <a:chExt cx="2282269" cy="1360634"/>
            </a:xfrm>
          </p:grpSpPr>
          <p:grpSp>
            <p:nvGrpSpPr>
              <p:cNvPr id="279" name="Grupo 278">
                <a:extLst>
                  <a:ext uri="{FF2B5EF4-FFF2-40B4-BE49-F238E27FC236}">
                    <a16:creationId xmlns:a16="http://schemas.microsoft.com/office/drawing/2014/main" id="{CE2D514B-F908-467F-877C-B211B7A01938}"/>
                  </a:ext>
                </a:extLst>
              </p:cNvPr>
              <p:cNvGrpSpPr/>
              <p:nvPr/>
            </p:nvGrpSpPr>
            <p:grpSpPr>
              <a:xfrm>
                <a:off x="3827189" y="1846382"/>
                <a:ext cx="2154511" cy="666210"/>
                <a:chOff x="-3743" y="69822"/>
                <a:chExt cx="2550071" cy="666210"/>
              </a:xfrm>
            </p:grpSpPr>
            <p:sp>
              <p:nvSpPr>
                <p:cNvPr id="283" name="Rectángulo 282">
                  <a:extLst>
                    <a:ext uri="{FF2B5EF4-FFF2-40B4-BE49-F238E27FC236}">
                      <a16:creationId xmlns:a16="http://schemas.microsoft.com/office/drawing/2014/main" id="{5CA14727-EA6B-4296-9614-F1EDC359B299}"/>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84" name="CuadroTexto 283">
                  <a:extLst>
                    <a:ext uri="{FF2B5EF4-FFF2-40B4-BE49-F238E27FC236}">
                      <a16:creationId xmlns:a16="http://schemas.microsoft.com/office/drawing/2014/main" id="{B18BEBB3-AE7A-4F6B-8348-4F6C69664689}"/>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CONTRATOS PRORROGADOS</a:t>
                  </a:r>
                  <a:endParaRPr lang="es-CO" sz="1400" kern="1200" dirty="0"/>
                </a:p>
              </p:txBody>
            </p:sp>
          </p:grpSp>
          <p:grpSp>
            <p:nvGrpSpPr>
              <p:cNvPr id="280" name="Grupo 279">
                <a:extLst>
                  <a:ext uri="{FF2B5EF4-FFF2-40B4-BE49-F238E27FC236}">
                    <a16:creationId xmlns:a16="http://schemas.microsoft.com/office/drawing/2014/main" id="{AC774A11-7722-4662-99BB-B4832C608669}"/>
                  </a:ext>
                </a:extLst>
              </p:cNvPr>
              <p:cNvGrpSpPr/>
              <p:nvPr/>
            </p:nvGrpSpPr>
            <p:grpSpPr>
              <a:xfrm>
                <a:off x="3827189" y="2541093"/>
                <a:ext cx="2282269" cy="665923"/>
                <a:chOff x="-989798" y="-924160"/>
                <a:chExt cx="2718306" cy="665923"/>
              </a:xfrm>
            </p:grpSpPr>
            <p:sp>
              <p:nvSpPr>
                <p:cNvPr id="281" name="Rectángulo 280">
                  <a:extLst>
                    <a:ext uri="{FF2B5EF4-FFF2-40B4-BE49-F238E27FC236}">
                      <a16:creationId xmlns:a16="http://schemas.microsoft.com/office/drawing/2014/main" id="{84A17709-79C1-4777-9AE4-6B3E3A57A47C}"/>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82" name="CuadroTexto 281">
                  <a:extLst>
                    <a:ext uri="{FF2B5EF4-FFF2-40B4-BE49-F238E27FC236}">
                      <a16:creationId xmlns:a16="http://schemas.microsoft.com/office/drawing/2014/main" id="{C97F1B44-027B-446E-BFA8-0372020B61BC}"/>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51</a:t>
                  </a:r>
                  <a:endParaRPr lang="es-CO" sz="1200" kern="1200" dirty="0"/>
                </a:p>
              </p:txBody>
            </p:sp>
          </p:grpSp>
        </p:grpSp>
        <p:grpSp>
          <p:nvGrpSpPr>
            <p:cNvPr id="258" name="Grupo 257">
              <a:extLst>
                <a:ext uri="{FF2B5EF4-FFF2-40B4-BE49-F238E27FC236}">
                  <a16:creationId xmlns:a16="http://schemas.microsoft.com/office/drawing/2014/main" id="{161E2BD1-1511-4CDF-B1F6-0AF54FA7A8B3}"/>
                </a:ext>
              </a:extLst>
            </p:cNvPr>
            <p:cNvGrpSpPr/>
            <p:nvPr/>
          </p:nvGrpSpPr>
          <p:grpSpPr>
            <a:xfrm>
              <a:off x="5655387" y="1832080"/>
              <a:ext cx="1873458" cy="1379418"/>
              <a:chOff x="3827189" y="1846382"/>
              <a:chExt cx="2282269" cy="1360634"/>
            </a:xfrm>
          </p:grpSpPr>
          <p:grpSp>
            <p:nvGrpSpPr>
              <p:cNvPr id="273" name="Grupo 272">
                <a:extLst>
                  <a:ext uri="{FF2B5EF4-FFF2-40B4-BE49-F238E27FC236}">
                    <a16:creationId xmlns:a16="http://schemas.microsoft.com/office/drawing/2014/main" id="{08604BAC-615F-4FE4-AC76-8E2BDB0A55EC}"/>
                  </a:ext>
                </a:extLst>
              </p:cNvPr>
              <p:cNvGrpSpPr/>
              <p:nvPr/>
            </p:nvGrpSpPr>
            <p:grpSpPr>
              <a:xfrm>
                <a:off x="3827189" y="1846382"/>
                <a:ext cx="2154511" cy="666210"/>
                <a:chOff x="-3743" y="69822"/>
                <a:chExt cx="2550071" cy="666210"/>
              </a:xfrm>
            </p:grpSpPr>
            <p:sp>
              <p:nvSpPr>
                <p:cNvPr id="277" name="Rectángulo 276">
                  <a:extLst>
                    <a:ext uri="{FF2B5EF4-FFF2-40B4-BE49-F238E27FC236}">
                      <a16:creationId xmlns:a16="http://schemas.microsoft.com/office/drawing/2014/main" id="{514F6E3C-2B42-4178-9B16-4872D4FB2FE0}"/>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78" name="CuadroTexto 277">
                  <a:extLst>
                    <a:ext uri="{FF2B5EF4-FFF2-40B4-BE49-F238E27FC236}">
                      <a16:creationId xmlns:a16="http://schemas.microsoft.com/office/drawing/2014/main" id="{57C8A2EB-29C7-4F62-B184-2D7F22CBD444}"/>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CONTRATOS TERMINADOS</a:t>
                  </a:r>
                  <a:endParaRPr lang="es-CO" sz="1400" kern="1200" dirty="0"/>
                </a:p>
              </p:txBody>
            </p:sp>
          </p:grpSp>
          <p:grpSp>
            <p:nvGrpSpPr>
              <p:cNvPr id="274" name="Grupo 273">
                <a:extLst>
                  <a:ext uri="{FF2B5EF4-FFF2-40B4-BE49-F238E27FC236}">
                    <a16:creationId xmlns:a16="http://schemas.microsoft.com/office/drawing/2014/main" id="{5A1434C8-90D2-4A93-A393-DB68F82B1620}"/>
                  </a:ext>
                </a:extLst>
              </p:cNvPr>
              <p:cNvGrpSpPr/>
              <p:nvPr/>
            </p:nvGrpSpPr>
            <p:grpSpPr>
              <a:xfrm>
                <a:off x="3827189" y="2541093"/>
                <a:ext cx="2282269" cy="665923"/>
                <a:chOff x="-989798" y="-924160"/>
                <a:chExt cx="2718306" cy="665923"/>
              </a:xfrm>
            </p:grpSpPr>
            <p:sp>
              <p:nvSpPr>
                <p:cNvPr id="275" name="Rectángulo 274">
                  <a:extLst>
                    <a:ext uri="{FF2B5EF4-FFF2-40B4-BE49-F238E27FC236}">
                      <a16:creationId xmlns:a16="http://schemas.microsoft.com/office/drawing/2014/main" id="{AA257092-C6DD-4478-82F7-2E259290DD28}"/>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76" name="CuadroTexto 275">
                  <a:extLst>
                    <a:ext uri="{FF2B5EF4-FFF2-40B4-BE49-F238E27FC236}">
                      <a16:creationId xmlns:a16="http://schemas.microsoft.com/office/drawing/2014/main" id="{0B611EC4-FE3C-4BC2-81F9-86C4CDB11979}"/>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21</a:t>
                  </a:r>
                  <a:endParaRPr lang="es-CO" sz="1200" kern="1200" dirty="0"/>
                </a:p>
              </p:txBody>
            </p:sp>
          </p:grpSp>
        </p:grpSp>
        <p:grpSp>
          <p:nvGrpSpPr>
            <p:cNvPr id="259" name="Grupo 258">
              <a:extLst>
                <a:ext uri="{FF2B5EF4-FFF2-40B4-BE49-F238E27FC236}">
                  <a16:creationId xmlns:a16="http://schemas.microsoft.com/office/drawing/2014/main" id="{7A8209FE-D2E1-4F7B-8610-77A82D0523A9}"/>
                </a:ext>
              </a:extLst>
            </p:cNvPr>
            <p:cNvGrpSpPr/>
            <p:nvPr/>
          </p:nvGrpSpPr>
          <p:grpSpPr>
            <a:xfrm>
              <a:off x="7449703" y="1835411"/>
              <a:ext cx="1873458" cy="1379418"/>
              <a:chOff x="3827189" y="1846382"/>
              <a:chExt cx="2282269" cy="1360634"/>
            </a:xfrm>
          </p:grpSpPr>
          <p:grpSp>
            <p:nvGrpSpPr>
              <p:cNvPr id="267" name="Grupo 266">
                <a:extLst>
                  <a:ext uri="{FF2B5EF4-FFF2-40B4-BE49-F238E27FC236}">
                    <a16:creationId xmlns:a16="http://schemas.microsoft.com/office/drawing/2014/main" id="{D8B604E9-281F-4580-A559-4AD9394C59CF}"/>
                  </a:ext>
                </a:extLst>
              </p:cNvPr>
              <p:cNvGrpSpPr/>
              <p:nvPr/>
            </p:nvGrpSpPr>
            <p:grpSpPr>
              <a:xfrm>
                <a:off x="3827189" y="1846382"/>
                <a:ext cx="2154511" cy="666210"/>
                <a:chOff x="-3743" y="69822"/>
                <a:chExt cx="2550071" cy="666210"/>
              </a:xfrm>
            </p:grpSpPr>
            <p:sp>
              <p:nvSpPr>
                <p:cNvPr id="271" name="Rectángulo 270">
                  <a:extLst>
                    <a:ext uri="{FF2B5EF4-FFF2-40B4-BE49-F238E27FC236}">
                      <a16:creationId xmlns:a16="http://schemas.microsoft.com/office/drawing/2014/main" id="{2E363DB6-FF3E-4DF0-B72A-91617B201DBD}"/>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72" name="CuadroTexto 271">
                  <a:extLst>
                    <a:ext uri="{FF2B5EF4-FFF2-40B4-BE49-F238E27FC236}">
                      <a16:creationId xmlns:a16="http://schemas.microsoft.com/office/drawing/2014/main" id="{93A2BBFE-985F-4CA7-9C71-A6843174ABF2}"/>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CARTERA DE CONTRATOS REVISADA</a:t>
                  </a:r>
                  <a:endParaRPr lang="es-CO" sz="1400" kern="1200" dirty="0"/>
                </a:p>
              </p:txBody>
            </p:sp>
          </p:grpSp>
          <p:grpSp>
            <p:nvGrpSpPr>
              <p:cNvPr id="268" name="Grupo 267">
                <a:extLst>
                  <a:ext uri="{FF2B5EF4-FFF2-40B4-BE49-F238E27FC236}">
                    <a16:creationId xmlns:a16="http://schemas.microsoft.com/office/drawing/2014/main" id="{BA0AB0E1-9D22-4F7F-823B-7078C2DBC70D}"/>
                  </a:ext>
                </a:extLst>
              </p:cNvPr>
              <p:cNvGrpSpPr/>
              <p:nvPr/>
            </p:nvGrpSpPr>
            <p:grpSpPr>
              <a:xfrm>
                <a:off x="3827189" y="2541093"/>
                <a:ext cx="2282269" cy="665923"/>
                <a:chOff x="-989798" y="-924160"/>
                <a:chExt cx="2718306" cy="665923"/>
              </a:xfrm>
            </p:grpSpPr>
            <p:sp>
              <p:nvSpPr>
                <p:cNvPr id="269" name="Rectángulo 268">
                  <a:extLst>
                    <a:ext uri="{FF2B5EF4-FFF2-40B4-BE49-F238E27FC236}">
                      <a16:creationId xmlns:a16="http://schemas.microsoft.com/office/drawing/2014/main" id="{E8485DBB-52D7-482E-BF46-0072179C6C18}"/>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70" name="CuadroTexto 269">
                  <a:extLst>
                    <a:ext uri="{FF2B5EF4-FFF2-40B4-BE49-F238E27FC236}">
                      <a16:creationId xmlns:a16="http://schemas.microsoft.com/office/drawing/2014/main" id="{896EDC5C-4934-4A4C-8F0A-EE4502775BF3}"/>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98</a:t>
                  </a:r>
                  <a:endParaRPr lang="es-CO" sz="1200" kern="1200" dirty="0"/>
                </a:p>
              </p:txBody>
            </p:sp>
          </p:grpSp>
        </p:grpSp>
      </p:grpSp>
      <p:grpSp>
        <p:nvGrpSpPr>
          <p:cNvPr id="285" name="Grupo 284">
            <a:extLst>
              <a:ext uri="{FF2B5EF4-FFF2-40B4-BE49-F238E27FC236}">
                <a16:creationId xmlns:a16="http://schemas.microsoft.com/office/drawing/2014/main" id="{CBF04A3F-C2B2-448C-8A99-99403C81C131}"/>
              </a:ext>
            </a:extLst>
          </p:cNvPr>
          <p:cNvGrpSpPr/>
          <p:nvPr/>
        </p:nvGrpSpPr>
        <p:grpSpPr>
          <a:xfrm>
            <a:off x="3932865" y="4414857"/>
            <a:ext cx="6167720" cy="713105"/>
            <a:chOff x="3856666" y="1832080"/>
            <a:chExt cx="5466495" cy="1386562"/>
          </a:xfrm>
        </p:grpSpPr>
        <p:grpSp>
          <p:nvGrpSpPr>
            <p:cNvPr id="286" name="Grupo 285">
              <a:extLst>
                <a:ext uri="{FF2B5EF4-FFF2-40B4-BE49-F238E27FC236}">
                  <a16:creationId xmlns:a16="http://schemas.microsoft.com/office/drawing/2014/main" id="{60B7CC72-C7D7-4113-857C-FFA9A58025EE}"/>
                </a:ext>
              </a:extLst>
            </p:cNvPr>
            <p:cNvGrpSpPr/>
            <p:nvPr/>
          </p:nvGrpSpPr>
          <p:grpSpPr>
            <a:xfrm>
              <a:off x="3856666" y="1839224"/>
              <a:ext cx="1873458" cy="1379418"/>
              <a:chOff x="3827189" y="1846382"/>
              <a:chExt cx="2282269" cy="1360634"/>
            </a:xfrm>
          </p:grpSpPr>
          <p:grpSp>
            <p:nvGrpSpPr>
              <p:cNvPr id="308" name="Grupo 307">
                <a:extLst>
                  <a:ext uri="{FF2B5EF4-FFF2-40B4-BE49-F238E27FC236}">
                    <a16:creationId xmlns:a16="http://schemas.microsoft.com/office/drawing/2014/main" id="{2591638C-92DA-4A0D-BAB4-21DA47432A20}"/>
                  </a:ext>
                </a:extLst>
              </p:cNvPr>
              <p:cNvGrpSpPr/>
              <p:nvPr/>
            </p:nvGrpSpPr>
            <p:grpSpPr>
              <a:xfrm>
                <a:off x="3827189" y="1846382"/>
                <a:ext cx="2154511" cy="666210"/>
                <a:chOff x="-3743" y="69822"/>
                <a:chExt cx="2550071" cy="666210"/>
              </a:xfrm>
            </p:grpSpPr>
            <p:sp>
              <p:nvSpPr>
                <p:cNvPr id="312" name="Rectángulo 311">
                  <a:extLst>
                    <a:ext uri="{FF2B5EF4-FFF2-40B4-BE49-F238E27FC236}">
                      <a16:creationId xmlns:a16="http://schemas.microsoft.com/office/drawing/2014/main" id="{C3ED51EF-5D40-4930-A698-60EBB652BA46}"/>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13" name="CuadroTexto 312">
                  <a:extLst>
                    <a:ext uri="{FF2B5EF4-FFF2-40B4-BE49-F238E27FC236}">
                      <a16:creationId xmlns:a16="http://schemas.microsoft.com/office/drawing/2014/main" id="{EE661AA8-6D66-4A0B-99AD-56285AB33CE0}"/>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100" dirty="0"/>
                    <a:t>REVISION DE PROMESAS DE COMPRAVENTA</a:t>
                  </a:r>
                  <a:endParaRPr lang="es-CO" sz="1100" kern="1200" dirty="0"/>
                </a:p>
              </p:txBody>
            </p:sp>
          </p:grpSp>
          <p:grpSp>
            <p:nvGrpSpPr>
              <p:cNvPr id="309" name="Grupo 308">
                <a:extLst>
                  <a:ext uri="{FF2B5EF4-FFF2-40B4-BE49-F238E27FC236}">
                    <a16:creationId xmlns:a16="http://schemas.microsoft.com/office/drawing/2014/main" id="{87D96F1A-969B-48A3-B341-F9BC4667EAA0}"/>
                  </a:ext>
                </a:extLst>
              </p:cNvPr>
              <p:cNvGrpSpPr/>
              <p:nvPr/>
            </p:nvGrpSpPr>
            <p:grpSpPr>
              <a:xfrm>
                <a:off x="3827189" y="2541093"/>
                <a:ext cx="2282269" cy="665923"/>
                <a:chOff x="-989798" y="-924160"/>
                <a:chExt cx="2718306" cy="665923"/>
              </a:xfrm>
            </p:grpSpPr>
            <p:sp>
              <p:nvSpPr>
                <p:cNvPr id="310" name="Rectángulo 309">
                  <a:extLst>
                    <a:ext uri="{FF2B5EF4-FFF2-40B4-BE49-F238E27FC236}">
                      <a16:creationId xmlns:a16="http://schemas.microsoft.com/office/drawing/2014/main" id="{BBD9F895-4C83-4AE1-82D5-CE92AE8F441F}"/>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11" name="CuadroTexto 310">
                  <a:extLst>
                    <a:ext uri="{FF2B5EF4-FFF2-40B4-BE49-F238E27FC236}">
                      <a16:creationId xmlns:a16="http://schemas.microsoft.com/office/drawing/2014/main" id="{27ABA99E-9A2C-43BC-93FF-18BBD99B4238}"/>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15</a:t>
                  </a:r>
                  <a:endParaRPr lang="es-CO" sz="1200" kern="1200" dirty="0"/>
                </a:p>
              </p:txBody>
            </p:sp>
          </p:grpSp>
        </p:grpSp>
        <p:grpSp>
          <p:nvGrpSpPr>
            <p:cNvPr id="287" name="Grupo 286">
              <a:extLst>
                <a:ext uri="{FF2B5EF4-FFF2-40B4-BE49-F238E27FC236}">
                  <a16:creationId xmlns:a16="http://schemas.microsoft.com/office/drawing/2014/main" id="{0BFA21DC-1353-49E6-B561-0E4E8A37DDD4}"/>
                </a:ext>
              </a:extLst>
            </p:cNvPr>
            <p:cNvGrpSpPr/>
            <p:nvPr/>
          </p:nvGrpSpPr>
          <p:grpSpPr>
            <a:xfrm>
              <a:off x="5655387" y="1832080"/>
              <a:ext cx="1873458" cy="1379418"/>
              <a:chOff x="3827189" y="1846382"/>
              <a:chExt cx="2282269" cy="1360634"/>
            </a:xfrm>
          </p:grpSpPr>
          <p:grpSp>
            <p:nvGrpSpPr>
              <p:cNvPr id="302" name="Grupo 301">
                <a:extLst>
                  <a:ext uri="{FF2B5EF4-FFF2-40B4-BE49-F238E27FC236}">
                    <a16:creationId xmlns:a16="http://schemas.microsoft.com/office/drawing/2014/main" id="{7BC6CAA6-57EC-467A-B152-6E014E6ADFB9}"/>
                  </a:ext>
                </a:extLst>
              </p:cNvPr>
              <p:cNvGrpSpPr/>
              <p:nvPr/>
            </p:nvGrpSpPr>
            <p:grpSpPr>
              <a:xfrm>
                <a:off x="3827189" y="1846382"/>
                <a:ext cx="2154511" cy="666210"/>
                <a:chOff x="-3743" y="69822"/>
                <a:chExt cx="2550071" cy="666210"/>
              </a:xfrm>
            </p:grpSpPr>
            <p:sp>
              <p:nvSpPr>
                <p:cNvPr id="306" name="Rectángulo 305">
                  <a:extLst>
                    <a:ext uri="{FF2B5EF4-FFF2-40B4-BE49-F238E27FC236}">
                      <a16:creationId xmlns:a16="http://schemas.microsoft.com/office/drawing/2014/main" id="{C42561C8-6035-4135-8F56-EBB5266577CD}"/>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07" name="CuadroTexto 306">
                  <a:extLst>
                    <a:ext uri="{FF2B5EF4-FFF2-40B4-BE49-F238E27FC236}">
                      <a16:creationId xmlns:a16="http://schemas.microsoft.com/office/drawing/2014/main" id="{3364E4A9-16CB-4135-87AB-4B7D93A3000E}"/>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FIRMA DE PROMESA DE COMPRAVENTA</a:t>
                  </a:r>
                  <a:endParaRPr lang="es-CO" sz="1400" kern="1200" dirty="0"/>
                </a:p>
              </p:txBody>
            </p:sp>
          </p:grpSp>
          <p:grpSp>
            <p:nvGrpSpPr>
              <p:cNvPr id="303" name="Grupo 302">
                <a:extLst>
                  <a:ext uri="{FF2B5EF4-FFF2-40B4-BE49-F238E27FC236}">
                    <a16:creationId xmlns:a16="http://schemas.microsoft.com/office/drawing/2014/main" id="{12B66F6F-6ABE-4788-9A59-ACD69C1AC97E}"/>
                  </a:ext>
                </a:extLst>
              </p:cNvPr>
              <p:cNvGrpSpPr/>
              <p:nvPr/>
            </p:nvGrpSpPr>
            <p:grpSpPr>
              <a:xfrm>
                <a:off x="3827189" y="2541093"/>
                <a:ext cx="2282269" cy="665923"/>
                <a:chOff x="-989798" y="-924160"/>
                <a:chExt cx="2718306" cy="665923"/>
              </a:xfrm>
            </p:grpSpPr>
            <p:sp>
              <p:nvSpPr>
                <p:cNvPr id="304" name="Rectángulo 303">
                  <a:extLst>
                    <a:ext uri="{FF2B5EF4-FFF2-40B4-BE49-F238E27FC236}">
                      <a16:creationId xmlns:a16="http://schemas.microsoft.com/office/drawing/2014/main" id="{209BDD45-ACDC-456B-B607-172549A1506E}"/>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05" name="CuadroTexto 304">
                  <a:extLst>
                    <a:ext uri="{FF2B5EF4-FFF2-40B4-BE49-F238E27FC236}">
                      <a16:creationId xmlns:a16="http://schemas.microsoft.com/office/drawing/2014/main" id="{DF6E3E82-327F-4357-96F5-E9812ED60CD8}"/>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15</a:t>
                  </a:r>
                  <a:endParaRPr lang="es-CO" sz="1200" kern="1200" dirty="0"/>
                </a:p>
              </p:txBody>
            </p:sp>
          </p:grpSp>
        </p:grpSp>
        <p:grpSp>
          <p:nvGrpSpPr>
            <p:cNvPr id="288" name="Grupo 287">
              <a:extLst>
                <a:ext uri="{FF2B5EF4-FFF2-40B4-BE49-F238E27FC236}">
                  <a16:creationId xmlns:a16="http://schemas.microsoft.com/office/drawing/2014/main" id="{0E4DF94C-C150-4250-A116-8007FE8C87CA}"/>
                </a:ext>
              </a:extLst>
            </p:cNvPr>
            <p:cNvGrpSpPr/>
            <p:nvPr/>
          </p:nvGrpSpPr>
          <p:grpSpPr>
            <a:xfrm>
              <a:off x="7449703" y="1835411"/>
              <a:ext cx="1873458" cy="1379418"/>
              <a:chOff x="3827189" y="1846382"/>
              <a:chExt cx="2282269" cy="1360634"/>
            </a:xfrm>
          </p:grpSpPr>
          <p:grpSp>
            <p:nvGrpSpPr>
              <p:cNvPr id="296" name="Grupo 295">
                <a:extLst>
                  <a:ext uri="{FF2B5EF4-FFF2-40B4-BE49-F238E27FC236}">
                    <a16:creationId xmlns:a16="http://schemas.microsoft.com/office/drawing/2014/main" id="{7E17F8B9-8492-4F76-9BAA-D1A2FAC82984}"/>
                  </a:ext>
                </a:extLst>
              </p:cNvPr>
              <p:cNvGrpSpPr/>
              <p:nvPr/>
            </p:nvGrpSpPr>
            <p:grpSpPr>
              <a:xfrm>
                <a:off x="3827189" y="1846382"/>
                <a:ext cx="2154511" cy="666210"/>
                <a:chOff x="-3743" y="69822"/>
                <a:chExt cx="2550071" cy="666210"/>
              </a:xfrm>
            </p:grpSpPr>
            <p:sp>
              <p:nvSpPr>
                <p:cNvPr id="300" name="Rectángulo 299">
                  <a:extLst>
                    <a:ext uri="{FF2B5EF4-FFF2-40B4-BE49-F238E27FC236}">
                      <a16:creationId xmlns:a16="http://schemas.microsoft.com/office/drawing/2014/main" id="{62ECE6B2-287A-4E01-B111-C473C73EB68F}"/>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01" name="CuadroTexto 300">
                  <a:extLst>
                    <a:ext uri="{FF2B5EF4-FFF2-40B4-BE49-F238E27FC236}">
                      <a16:creationId xmlns:a16="http://schemas.microsoft.com/office/drawing/2014/main" id="{DD268380-7A42-433D-9939-A066CF8CE551}"/>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400" dirty="0"/>
                    <a:t>FIRMA DE ESCRITURAS PÚBLICAS</a:t>
                  </a:r>
                </a:p>
              </p:txBody>
            </p:sp>
          </p:grpSp>
          <p:grpSp>
            <p:nvGrpSpPr>
              <p:cNvPr id="297" name="Grupo 296">
                <a:extLst>
                  <a:ext uri="{FF2B5EF4-FFF2-40B4-BE49-F238E27FC236}">
                    <a16:creationId xmlns:a16="http://schemas.microsoft.com/office/drawing/2014/main" id="{CA9AD111-25A6-4D9C-934D-B32C8CDAA91E}"/>
                  </a:ext>
                </a:extLst>
              </p:cNvPr>
              <p:cNvGrpSpPr/>
              <p:nvPr/>
            </p:nvGrpSpPr>
            <p:grpSpPr>
              <a:xfrm>
                <a:off x="3827189" y="2541093"/>
                <a:ext cx="2282269" cy="665923"/>
                <a:chOff x="-989798" y="-924160"/>
                <a:chExt cx="2718306" cy="665923"/>
              </a:xfrm>
            </p:grpSpPr>
            <p:sp>
              <p:nvSpPr>
                <p:cNvPr id="298" name="Rectángulo 297">
                  <a:extLst>
                    <a:ext uri="{FF2B5EF4-FFF2-40B4-BE49-F238E27FC236}">
                      <a16:creationId xmlns:a16="http://schemas.microsoft.com/office/drawing/2014/main" id="{7514C96B-D071-40C8-BBDC-124415E0FB93}"/>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99" name="CuadroTexto 298">
                  <a:extLst>
                    <a:ext uri="{FF2B5EF4-FFF2-40B4-BE49-F238E27FC236}">
                      <a16:creationId xmlns:a16="http://schemas.microsoft.com/office/drawing/2014/main" id="{D7215566-E5DA-4CCC-88EE-0D6B2369766E}"/>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12</a:t>
                  </a:r>
                  <a:endParaRPr lang="es-CO" sz="1200" kern="1200" dirty="0"/>
                </a:p>
              </p:txBody>
            </p:sp>
          </p:grpSp>
        </p:grpSp>
      </p:grpSp>
      <p:grpSp>
        <p:nvGrpSpPr>
          <p:cNvPr id="314" name="Grupo 313">
            <a:extLst>
              <a:ext uri="{FF2B5EF4-FFF2-40B4-BE49-F238E27FC236}">
                <a16:creationId xmlns:a16="http://schemas.microsoft.com/office/drawing/2014/main" id="{9287CF43-1114-4E3C-800D-0AD30CF22D67}"/>
              </a:ext>
            </a:extLst>
          </p:cNvPr>
          <p:cNvGrpSpPr/>
          <p:nvPr/>
        </p:nvGrpSpPr>
        <p:grpSpPr>
          <a:xfrm>
            <a:off x="3932866" y="5359626"/>
            <a:ext cx="4143235" cy="713105"/>
            <a:chOff x="3856666" y="1832080"/>
            <a:chExt cx="3672179" cy="1386562"/>
          </a:xfrm>
        </p:grpSpPr>
        <p:grpSp>
          <p:nvGrpSpPr>
            <p:cNvPr id="315" name="Grupo 314">
              <a:extLst>
                <a:ext uri="{FF2B5EF4-FFF2-40B4-BE49-F238E27FC236}">
                  <a16:creationId xmlns:a16="http://schemas.microsoft.com/office/drawing/2014/main" id="{E39ED6A7-2221-4CDC-86E1-6FF526ACD792}"/>
                </a:ext>
              </a:extLst>
            </p:cNvPr>
            <p:cNvGrpSpPr/>
            <p:nvPr/>
          </p:nvGrpSpPr>
          <p:grpSpPr>
            <a:xfrm>
              <a:off x="3856666" y="1839224"/>
              <a:ext cx="1873458" cy="1379418"/>
              <a:chOff x="3827189" y="1846382"/>
              <a:chExt cx="2282269" cy="1360634"/>
            </a:xfrm>
          </p:grpSpPr>
          <p:grpSp>
            <p:nvGrpSpPr>
              <p:cNvPr id="337" name="Grupo 336">
                <a:extLst>
                  <a:ext uri="{FF2B5EF4-FFF2-40B4-BE49-F238E27FC236}">
                    <a16:creationId xmlns:a16="http://schemas.microsoft.com/office/drawing/2014/main" id="{50A3E215-34CF-43E5-B4D0-6795A10D2C11}"/>
                  </a:ext>
                </a:extLst>
              </p:cNvPr>
              <p:cNvGrpSpPr/>
              <p:nvPr/>
            </p:nvGrpSpPr>
            <p:grpSpPr>
              <a:xfrm>
                <a:off x="3827189" y="1846382"/>
                <a:ext cx="2154511" cy="666210"/>
                <a:chOff x="-3743" y="69822"/>
                <a:chExt cx="2550071" cy="666210"/>
              </a:xfrm>
            </p:grpSpPr>
            <p:sp>
              <p:nvSpPr>
                <p:cNvPr id="341" name="Rectángulo 340">
                  <a:extLst>
                    <a:ext uri="{FF2B5EF4-FFF2-40B4-BE49-F238E27FC236}">
                      <a16:creationId xmlns:a16="http://schemas.microsoft.com/office/drawing/2014/main" id="{365B7D39-982D-4FC3-BBD4-9B73388E407A}"/>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42" name="CuadroTexto 341">
                  <a:extLst>
                    <a:ext uri="{FF2B5EF4-FFF2-40B4-BE49-F238E27FC236}">
                      <a16:creationId xmlns:a16="http://schemas.microsoft.com/office/drawing/2014/main" id="{945AF50D-DBE9-4063-BBBA-978C1ED3D40D}"/>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000" dirty="0"/>
                    <a:t>ELABORACION DE CONTRATOS DE ARRENDAMIENTO</a:t>
                  </a:r>
                  <a:endParaRPr lang="es-CO" sz="1000" kern="1200" dirty="0"/>
                </a:p>
              </p:txBody>
            </p:sp>
          </p:grpSp>
          <p:grpSp>
            <p:nvGrpSpPr>
              <p:cNvPr id="338" name="Grupo 337">
                <a:extLst>
                  <a:ext uri="{FF2B5EF4-FFF2-40B4-BE49-F238E27FC236}">
                    <a16:creationId xmlns:a16="http://schemas.microsoft.com/office/drawing/2014/main" id="{0119A339-FBC9-47AA-B25E-DCF6F3F79B17}"/>
                  </a:ext>
                </a:extLst>
              </p:cNvPr>
              <p:cNvGrpSpPr/>
              <p:nvPr/>
            </p:nvGrpSpPr>
            <p:grpSpPr>
              <a:xfrm>
                <a:off x="3827189" y="2541093"/>
                <a:ext cx="2282269" cy="665923"/>
                <a:chOff x="-989798" y="-924160"/>
                <a:chExt cx="2718306" cy="665923"/>
              </a:xfrm>
            </p:grpSpPr>
            <p:sp>
              <p:nvSpPr>
                <p:cNvPr id="339" name="Rectángulo 338">
                  <a:extLst>
                    <a:ext uri="{FF2B5EF4-FFF2-40B4-BE49-F238E27FC236}">
                      <a16:creationId xmlns:a16="http://schemas.microsoft.com/office/drawing/2014/main" id="{6BC2CFE9-6CF7-4F29-B554-59C27FABB392}"/>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40" name="CuadroTexto 339">
                  <a:extLst>
                    <a:ext uri="{FF2B5EF4-FFF2-40B4-BE49-F238E27FC236}">
                      <a16:creationId xmlns:a16="http://schemas.microsoft.com/office/drawing/2014/main" id="{27DB9F88-C566-411F-B27A-0945CD7A536D}"/>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12</a:t>
                  </a:r>
                  <a:endParaRPr lang="es-CO" sz="1200" kern="1200" dirty="0"/>
                </a:p>
              </p:txBody>
            </p:sp>
          </p:grpSp>
        </p:grpSp>
        <p:grpSp>
          <p:nvGrpSpPr>
            <p:cNvPr id="316" name="Grupo 315">
              <a:extLst>
                <a:ext uri="{FF2B5EF4-FFF2-40B4-BE49-F238E27FC236}">
                  <a16:creationId xmlns:a16="http://schemas.microsoft.com/office/drawing/2014/main" id="{8DB6E595-5CE6-411B-88EA-5FEF1F08F4DE}"/>
                </a:ext>
              </a:extLst>
            </p:cNvPr>
            <p:cNvGrpSpPr/>
            <p:nvPr/>
          </p:nvGrpSpPr>
          <p:grpSpPr>
            <a:xfrm>
              <a:off x="5655387" y="1832080"/>
              <a:ext cx="1873458" cy="1379418"/>
              <a:chOff x="3827189" y="1846382"/>
              <a:chExt cx="2282269" cy="1360634"/>
            </a:xfrm>
          </p:grpSpPr>
          <p:grpSp>
            <p:nvGrpSpPr>
              <p:cNvPr id="331" name="Grupo 330">
                <a:extLst>
                  <a:ext uri="{FF2B5EF4-FFF2-40B4-BE49-F238E27FC236}">
                    <a16:creationId xmlns:a16="http://schemas.microsoft.com/office/drawing/2014/main" id="{6E376290-B93E-428C-966D-D03FE97E03BC}"/>
                  </a:ext>
                </a:extLst>
              </p:cNvPr>
              <p:cNvGrpSpPr/>
              <p:nvPr/>
            </p:nvGrpSpPr>
            <p:grpSpPr>
              <a:xfrm>
                <a:off x="3827189" y="1846382"/>
                <a:ext cx="2154511" cy="666210"/>
                <a:chOff x="-3743" y="69822"/>
                <a:chExt cx="2550071" cy="666210"/>
              </a:xfrm>
            </p:grpSpPr>
            <p:sp>
              <p:nvSpPr>
                <p:cNvPr id="335" name="Rectángulo 334">
                  <a:extLst>
                    <a:ext uri="{FF2B5EF4-FFF2-40B4-BE49-F238E27FC236}">
                      <a16:creationId xmlns:a16="http://schemas.microsoft.com/office/drawing/2014/main" id="{4489CE59-C91C-4C9E-82AA-6670ED165FB5}"/>
                    </a:ext>
                  </a:extLst>
                </p:cNvPr>
                <p:cNvSpPr/>
                <p:nvPr/>
              </p:nvSpPr>
              <p:spPr>
                <a:xfrm>
                  <a:off x="2608" y="69822"/>
                  <a:ext cx="2543720" cy="65007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36" name="CuadroTexto 335">
                  <a:extLst>
                    <a:ext uri="{FF2B5EF4-FFF2-40B4-BE49-F238E27FC236}">
                      <a16:creationId xmlns:a16="http://schemas.microsoft.com/office/drawing/2014/main" id="{226997C6-441C-40CA-818F-CF482FA7AC1B}"/>
                    </a:ext>
                  </a:extLst>
                </p:cNvPr>
                <p:cNvSpPr txBox="1"/>
                <p:nvPr/>
              </p:nvSpPr>
              <p:spPr>
                <a:xfrm>
                  <a:off x="-3743" y="85957"/>
                  <a:ext cx="2543720" cy="650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s-CO" sz="1000" dirty="0"/>
                    <a:t>REQUERIMIENTOS PARA ATENDER ACCIONES DE TUTELA</a:t>
                  </a:r>
                  <a:endParaRPr lang="es-CO" sz="1000" kern="1200" dirty="0"/>
                </a:p>
              </p:txBody>
            </p:sp>
          </p:grpSp>
          <p:grpSp>
            <p:nvGrpSpPr>
              <p:cNvPr id="332" name="Grupo 331">
                <a:extLst>
                  <a:ext uri="{FF2B5EF4-FFF2-40B4-BE49-F238E27FC236}">
                    <a16:creationId xmlns:a16="http://schemas.microsoft.com/office/drawing/2014/main" id="{73AD822E-F275-432D-BD49-3111043D814E}"/>
                  </a:ext>
                </a:extLst>
              </p:cNvPr>
              <p:cNvGrpSpPr/>
              <p:nvPr/>
            </p:nvGrpSpPr>
            <p:grpSpPr>
              <a:xfrm>
                <a:off x="3827189" y="2541093"/>
                <a:ext cx="2282269" cy="665923"/>
                <a:chOff x="-989798" y="-924160"/>
                <a:chExt cx="2718306" cy="665923"/>
              </a:xfrm>
            </p:grpSpPr>
            <p:sp>
              <p:nvSpPr>
                <p:cNvPr id="333" name="Rectángulo 332">
                  <a:extLst>
                    <a:ext uri="{FF2B5EF4-FFF2-40B4-BE49-F238E27FC236}">
                      <a16:creationId xmlns:a16="http://schemas.microsoft.com/office/drawing/2014/main" id="{AC00EEBE-524F-427E-8BFD-10315CD5FA6F}"/>
                    </a:ext>
                  </a:extLst>
                </p:cNvPr>
                <p:cNvSpPr/>
                <p:nvPr/>
              </p:nvSpPr>
              <p:spPr>
                <a:xfrm>
                  <a:off x="-989798" y="-924160"/>
                  <a:ext cx="2559748" cy="588283"/>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34" name="CuadroTexto 333">
                  <a:extLst>
                    <a:ext uri="{FF2B5EF4-FFF2-40B4-BE49-F238E27FC236}">
                      <a16:creationId xmlns:a16="http://schemas.microsoft.com/office/drawing/2014/main" id="{06F21C89-445F-45F7-8EFA-792F2263BACD}"/>
                    </a:ext>
                  </a:extLst>
                </p:cNvPr>
                <p:cNvSpPr txBox="1"/>
                <p:nvPr/>
              </p:nvSpPr>
              <p:spPr>
                <a:xfrm>
                  <a:off x="-831240" y="-846520"/>
                  <a:ext cx="2559748" cy="5882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CO" sz="1200" dirty="0"/>
                    <a:t>5</a:t>
                  </a:r>
                  <a:endParaRPr lang="es-CO" sz="1200" kern="1200" dirty="0"/>
                </a:p>
              </p:txBody>
            </p:sp>
          </p:grpSp>
        </p:grpSp>
      </p:grpSp>
      <p:sp>
        <p:nvSpPr>
          <p:cNvPr id="343" name="Rectángulo 342">
            <a:extLst>
              <a:ext uri="{FF2B5EF4-FFF2-40B4-BE49-F238E27FC236}">
                <a16:creationId xmlns:a16="http://schemas.microsoft.com/office/drawing/2014/main" id="{F61641CB-6CE7-4925-B239-FABD23449109}"/>
              </a:ext>
            </a:extLst>
          </p:cNvPr>
          <p:cNvSpPr/>
          <p:nvPr/>
        </p:nvSpPr>
        <p:spPr>
          <a:xfrm>
            <a:off x="3898862" y="2321921"/>
            <a:ext cx="7833189" cy="312650"/>
          </a:xfrm>
          <a:prstGeom prst="rect">
            <a:avLst/>
          </a:prstGeom>
        </p:spPr>
        <p:txBody>
          <a:bodyPr wrap="square">
            <a:spAutoFit/>
          </a:bodyPr>
          <a:lstStyle/>
          <a:p>
            <a:pPr algn="just">
              <a:lnSpc>
                <a:spcPct val="107000"/>
              </a:lnSpc>
              <a:spcAft>
                <a:spcPts val="800"/>
              </a:spcAft>
            </a:pPr>
            <a:r>
              <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ESTIMADO DE RENTA</a:t>
            </a:r>
          </a:p>
        </p:txBody>
      </p:sp>
      <p:sp>
        <p:nvSpPr>
          <p:cNvPr id="344" name="Rectángulo 343">
            <a:extLst>
              <a:ext uri="{FF2B5EF4-FFF2-40B4-BE49-F238E27FC236}">
                <a16:creationId xmlns:a16="http://schemas.microsoft.com/office/drawing/2014/main" id="{55EE8772-75D7-40BA-A470-03FD709A1789}"/>
              </a:ext>
            </a:extLst>
          </p:cNvPr>
          <p:cNvSpPr/>
          <p:nvPr/>
        </p:nvSpPr>
        <p:spPr>
          <a:xfrm>
            <a:off x="3898861" y="3248295"/>
            <a:ext cx="8001039" cy="312650"/>
          </a:xfrm>
          <a:prstGeom prst="rect">
            <a:avLst/>
          </a:prstGeom>
        </p:spPr>
        <p:txBody>
          <a:bodyPr wrap="square">
            <a:spAutoFit/>
          </a:bodyPr>
          <a:lstStyle/>
          <a:p>
            <a:pPr algn="just">
              <a:lnSpc>
                <a:spcPct val="107000"/>
              </a:lnSpc>
              <a:spcAft>
                <a:spcPts val="800"/>
              </a:spcAft>
            </a:pPr>
            <a:r>
              <a:rPr lang="es-ES"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ADMINISTRACIÓN DE CONTRATOS DE ARRENDAMIENTO</a:t>
            </a:r>
            <a:endPar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45" name="Rectángulo 344">
            <a:extLst>
              <a:ext uri="{FF2B5EF4-FFF2-40B4-BE49-F238E27FC236}">
                <a16:creationId xmlns:a16="http://schemas.microsoft.com/office/drawing/2014/main" id="{E8DCD53D-D7B1-444E-BFB4-7A4E730D5BF0}"/>
              </a:ext>
            </a:extLst>
          </p:cNvPr>
          <p:cNvSpPr/>
          <p:nvPr/>
        </p:nvSpPr>
        <p:spPr>
          <a:xfrm>
            <a:off x="3886845" y="4163046"/>
            <a:ext cx="8013055" cy="312650"/>
          </a:xfrm>
          <a:prstGeom prst="rect">
            <a:avLst/>
          </a:prstGeom>
        </p:spPr>
        <p:txBody>
          <a:bodyPr wrap="square">
            <a:spAutoFit/>
          </a:bodyPr>
          <a:lstStyle/>
          <a:p>
            <a:pPr algn="just">
              <a:lnSpc>
                <a:spcPct val="107000"/>
              </a:lnSpc>
              <a:spcAft>
                <a:spcPts val="800"/>
              </a:spcAft>
            </a:pPr>
            <a:r>
              <a:rPr lang="es-ES"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FORMALIZACIÓN DE VENTA DE ENAJENACIÓN TEMPRANA</a:t>
            </a:r>
            <a:endPar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46" name="Rectángulo 345">
            <a:extLst>
              <a:ext uri="{FF2B5EF4-FFF2-40B4-BE49-F238E27FC236}">
                <a16:creationId xmlns:a16="http://schemas.microsoft.com/office/drawing/2014/main" id="{46E9E2C3-7CE2-4E3C-9FBC-CEBD1F08A636}"/>
              </a:ext>
            </a:extLst>
          </p:cNvPr>
          <p:cNvSpPr/>
          <p:nvPr/>
        </p:nvSpPr>
        <p:spPr>
          <a:xfrm>
            <a:off x="3927895" y="5090176"/>
            <a:ext cx="8013055" cy="312650"/>
          </a:xfrm>
          <a:prstGeom prst="rect">
            <a:avLst/>
          </a:prstGeom>
        </p:spPr>
        <p:txBody>
          <a:bodyPr wrap="square">
            <a:spAutoFit/>
          </a:bodyPr>
          <a:lstStyle/>
          <a:p>
            <a:pPr algn="just">
              <a:lnSpc>
                <a:spcPct val="107000"/>
              </a:lnSpc>
              <a:spcAft>
                <a:spcPts val="800"/>
              </a:spcAft>
            </a:pPr>
            <a:r>
              <a:rPr lang="es-CO" sz="1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ADMINISTRACIÓN DIRECTA</a:t>
            </a:r>
          </a:p>
        </p:txBody>
      </p:sp>
      <p:sp>
        <p:nvSpPr>
          <p:cNvPr id="122" name="Rectángulo 121">
            <a:extLst>
              <a:ext uri="{FF2B5EF4-FFF2-40B4-BE49-F238E27FC236}">
                <a16:creationId xmlns:a16="http://schemas.microsoft.com/office/drawing/2014/main" id="{078DCDD8-A2C9-4FA7-973E-8340B0FF3D9D}"/>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23" name="CuadroTexto 122">
            <a:extLst>
              <a:ext uri="{FF2B5EF4-FFF2-40B4-BE49-F238E27FC236}">
                <a16:creationId xmlns:a16="http://schemas.microsoft.com/office/drawing/2014/main" id="{4C322603-AF61-4030-A716-8C620CB4C98D}"/>
              </a:ext>
            </a:extLst>
          </p:cNvPr>
          <p:cNvSpPr txBox="1"/>
          <p:nvPr/>
        </p:nvSpPr>
        <p:spPr>
          <a:xfrm>
            <a:off x="6178125" y="6550223"/>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Oficina Asesora de Planeación</a:t>
            </a:r>
          </a:p>
        </p:txBody>
      </p:sp>
    </p:spTree>
    <p:extLst>
      <p:ext uri="{BB962C8B-B14F-4D97-AF65-F5344CB8AC3E}">
        <p14:creationId xmlns:p14="http://schemas.microsoft.com/office/powerpoint/2010/main" val="26819582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862DE2FE-DD36-4D9F-BAC6-B652934725DA}"/>
              </a:ext>
            </a:extLst>
          </p:cNvPr>
          <p:cNvSpPr txBox="1"/>
          <p:nvPr/>
        </p:nvSpPr>
        <p:spPr>
          <a:xfrm>
            <a:off x="1979560" y="2660833"/>
            <a:ext cx="8220177" cy="2123658"/>
          </a:xfrm>
          <a:prstGeom prst="rect">
            <a:avLst/>
          </a:prstGeom>
          <a:noFill/>
        </p:spPr>
        <p:txBody>
          <a:bodyPr wrap="square">
            <a:spAutoFit/>
          </a:bodyPr>
          <a:lstStyle/>
          <a:p>
            <a:pPr algn="ctr">
              <a:defRPr/>
            </a:pPr>
            <a:r>
              <a:rPr lang="es-CO" sz="4400" b="1" dirty="0">
                <a:solidFill>
                  <a:srgbClr val="002060"/>
                </a:solidFill>
              </a:rPr>
              <a:t>5. </a:t>
            </a:r>
            <a:r>
              <a:rPr lang="es-ES" sz="4400" b="1" dirty="0">
                <a:solidFill>
                  <a:srgbClr val="002060"/>
                </a:solidFill>
              </a:rPr>
              <a:t>REVISIÓN INVENTARIO DE BIENES INMUEBLES DEL FRISCO</a:t>
            </a:r>
          </a:p>
          <a:p>
            <a:pPr algn="ctr">
              <a:defRPr/>
            </a:pPr>
            <a:endParaRPr lang="es-ES" sz="4400" b="1" dirty="0">
              <a:solidFill>
                <a:srgbClr val="002060"/>
              </a:solidFill>
            </a:endParaRPr>
          </a:p>
        </p:txBody>
      </p:sp>
      <p:pic>
        <p:nvPicPr>
          <p:cNvPr id="7" name="Imagen 7">
            <a:extLst>
              <a:ext uri="{FF2B5EF4-FFF2-40B4-BE49-F238E27FC236}">
                <a16:creationId xmlns:a16="http://schemas.microsoft.com/office/drawing/2014/main" id="{FEBFD9D4-A084-4A32-AAB9-F1C59A6FC8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286000" cy="1283804"/>
          </a:xfrm>
          <a:prstGeom prst="rect">
            <a:avLst/>
          </a:prstGeom>
        </p:spPr>
      </p:pic>
      <p:pic>
        <p:nvPicPr>
          <p:cNvPr id="8" name="Imagen 5">
            <a:extLst>
              <a:ext uri="{FF2B5EF4-FFF2-40B4-BE49-F238E27FC236}">
                <a16:creationId xmlns:a16="http://schemas.microsoft.com/office/drawing/2014/main" id="{28A93ED6-AAA7-4E0A-BF1D-337E9F71E7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358" y="211801"/>
            <a:ext cx="3745825" cy="713105"/>
          </a:xfrm>
          <a:prstGeom prst="rect">
            <a:avLst/>
          </a:prstGeom>
        </p:spPr>
      </p:pic>
      <p:sp>
        <p:nvSpPr>
          <p:cNvPr id="10" name="Rectángulo 9">
            <a:extLst>
              <a:ext uri="{FF2B5EF4-FFF2-40B4-BE49-F238E27FC236}">
                <a16:creationId xmlns:a16="http://schemas.microsoft.com/office/drawing/2014/main" id="{CA7632C8-AAE5-4FB6-AFCF-FC955944F1D1}"/>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1" name="CuadroTexto 10">
            <a:extLst>
              <a:ext uri="{FF2B5EF4-FFF2-40B4-BE49-F238E27FC236}">
                <a16:creationId xmlns:a16="http://schemas.microsoft.com/office/drawing/2014/main" id="{8AE6F46C-13C1-433C-AC22-42C1DCD0F56C}"/>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Vipresidencia Jurídica</a:t>
            </a:r>
          </a:p>
        </p:txBody>
      </p:sp>
    </p:spTree>
    <p:extLst>
      <p:ext uri="{BB962C8B-B14F-4D97-AF65-F5344CB8AC3E}">
        <p14:creationId xmlns:p14="http://schemas.microsoft.com/office/powerpoint/2010/main" val="135192737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aphicFrame>
        <p:nvGraphicFramePr>
          <p:cNvPr id="2" name="Diagrama 1">
            <a:extLst>
              <a:ext uri="{FF2B5EF4-FFF2-40B4-BE49-F238E27FC236}">
                <a16:creationId xmlns:a16="http://schemas.microsoft.com/office/drawing/2014/main" id="{A1BE3C9B-574B-493C-AF4B-04DEBE02F158}"/>
              </a:ext>
            </a:extLst>
          </p:cNvPr>
          <p:cNvGraphicFramePr/>
          <p:nvPr/>
        </p:nvGraphicFramePr>
        <p:xfrm>
          <a:off x="531616" y="2662283"/>
          <a:ext cx="11016858" cy="277506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7" name="Rectángulo: esquinas redondeadas 16">
            <a:extLst>
              <a:ext uri="{FF2B5EF4-FFF2-40B4-BE49-F238E27FC236}">
                <a16:creationId xmlns:a16="http://schemas.microsoft.com/office/drawing/2014/main" id="{40BF9087-7FE1-4DC2-BF78-1DD1617FAF0B}"/>
              </a:ext>
            </a:extLst>
          </p:cNvPr>
          <p:cNvSpPr/>
          <p:nvPr/>
        </p:nvSpPr>
        <p:spPr>
          <a:xfrm>
            <a:off x="4034213" y="5229860"/>
            <a:ext cx="2005832" cy="822196"/>
          </a:xfrm>
          <a:prstGeom prst="roundRect">
            <a:avLst/>
          </a:prstGeom>
          <a:solidFill>
            <a:schemeClr val="accent2">
              <a:lumMod val="40000"/>
              <a:lumOff val="60000"/>
            </a:schemeClr>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s-CO" sz="2400" dirty="0">
                <a:solidFill>
                  <a:srgbClr val="002060"/>
                </a:solidFill>
              </a:rPr>
              <a:t>Duración del Contrato</a:t>
            </a:r>
          </a:p>
        </p:txBody>
      </p:sp>
      <p:sp>
        <p:nvSpPr>
          <p:cNvPr id="18" name="Rectángulo: esquinas redondeadas 17">
            <a:extLst>
              <a:ext uri="{FF2B5EF4-FFF2-40B4-BE49-F238E27FC236}">
                <a16:creationId xmlns:a16="http://schemas.microsoft.com/office/drawing/2014/main" id="{EBFCFEC2-4EA0-4E5F-A84D-B95DDB93A920}"/>
              </a:ext>
            </a:extLst>
          </p:cNvPr>
          <p:cNvSpPr/>
          <p:nvPr/>
        </p:nvSpPr>
        <p:spPr>
          <a:xfrm>
            <a:off x="6190606" y="5242436"/>
            <a:ext cx="1508908" cy="797044"/>
          </a:xfrm>
          <a:prstGeom prst="roundRect">
            <a:avLst/>
          </a:prstGeom>
          <a:solidFill>
            <a:schemeClr val="accent5">
              <a:lumMod val="40000"/>
              <a:lumOff val="60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s-CO" sz="2400" dirty="0">
                <a:solidFill>
                  <a:srgbClr val="002060"/>
                </a:solidFill>
              </a:rPr>
              <a:t>2 meses y 1 semana</a:t>
            </a:r>
          </a:p>
        </p:txBody>
      </p:sp>
      <p:sp>
        <p:nvSpPr>
          <p:cNvPr id="19" name="CuadroTexto 18">
            <a:extLst>
              <a:ext uri="{FF2B5EF4-FFF2-40B4-BE49-F238E27FC236}">
                <a16:creationId xmlns:a16="http://schemas.microsoft.com/office/drawing/2014/main" id="{7651C8DE-96A6-462B-9E49-96319BC57329}"/>
              </a:ext>
            </a:extLst>
          </p:cNvPr>
          <p:cNvSpPr txBox="1"/>
          <p:nvPr/>
        </p:nvSpPr>
        <p:spPr>
          <a:xfrm>
            <a:off x="585689" y="923576"/>
            <a:ext cx="11007920" cy="1908215"/>
          </a:xfrm>
          <a:prstGeom prst="rect">
            <a:avLst/>
          </a:prstGeom>
          <a:noFill/>
        </p:spPr>
        <p:txBody>
          <a:bodyPr wrap="square" rtlCol="0">
            <a:spAutoFit/>
          </a:bodyPr>
          <a:lstStyle/>
          <a:p>
            <a:pPr algn="ctr"/>
            <a:r>
              <a:rPr lang="es-ES" sz="2800" b="1" dirty="0">
                <a:solidFill>
                  <a:srgbClr val="002060"/>
                </a:solidFill>
              </a:rPr>
              <a:t>Concurso Directo (09-2019)</a:t>
            </a:r>
          </a:p>
          <a:p>
            <a:pPr algn="just"/>
            <a:r>
              <a:rPr lang="es-ES" sz="3000" dirty="0"/>
              <a:t>Contratar el servicio de estudio y análisis de aproximadamente 27.700 certificados de tradición y libertad y sus derivadas, las cuales hacen o hicieron parte del inventario de bienes del FRISCO.</a:t>
            </a:r>
          </a:p>
        </p:txBody>
      </p:sp>
      <p:sp>
        <p:nvSpPr>
          <p:cNvPr id="9" name="Rectángulo 8">
            <a:extLst>
              <a:ext uri="{FF2B5EF4-FFF2-40B4-BE49-F238E27FC236}">
                <a16:creationId xmlns:a16="http://schemas.microsoft.com/office/drawing/2014/main" id="{4C19E02F-8F8F-45E7-95F1-F17C6DF2A5C2}"/>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0" name="CuadroTexto 9">
            <a:extLst>
              <a:ext uri="{FF2B5EF4-FFF2-40B4-BE49-F238E27FC236}">
                <a16:creationId xmlns:a16="http://schemas.microsoft.com/office/drawing/2014/main" id="{AF11D7A4-167B-44B9-A0CD-DF459055B1C0}"/>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Vipresidencia Jurídica</a:t>
            </a:r>
          </a:p>
        </p:txBody>
      </p:sp>
    </p:spTree>
    <p:extLst>
      <p:ext uri="{BB962C8B-B14F-4D97-AF65-F5344CB8AC3E}">
        <p14:creationId xmlns:p14="http://schemas.microsoft.com/office/powerpoint/2010/main" val="147066514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4" name="CuadroTexto 23">
            <a:extLst>
              <a:ext uri="{FF2B5EF4-FFF2-40B4-BE49-F238E27FC236}">
                <a16:creationId xmlns:a16="http://schemas.microsoft.com/office/drawing/2014/main" id="{668797F8-BB73-4FF5-AEAD-CFFCDAD2D4EB}"/>
              </a:ext>
            </a:extLst>
          </p:cNvPr>
          <p:cNvSpPr txBox="1"/>
          <p:nvPr/>
        </p:nvSpPr>
        <p:spPr>
          <a:xfrm>
            <a:off x="2223049" y="186505"/>
            <a:ext cx="4956173" cy="584775"/>
          </a:xfrm>
          <a:prstGeom prst="rect">
            <a:avLst/>
          </a:prstGeom>
          <a:solidFill>
            <a:schemeClr val="tx2">
              <a:lumMod val="20000"/>
              <a:lumOff val="80000"/>
            </a:schemeClr>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s-ES" sz="3200" b="1" dirty="0">
                <a:solidFill>
                  <a:schemeClr val="tx1"/>
                </a:solidFill>
              </a:rPr>
              <a:t>Contrato 105 de 2019</a:t>
            </a:r>
          </a:p>
        </p:txBody>
      </p:sp>
      <p:graphicFrame>
        <p:nvGraphicFramePr>
          <p:cNvPr id="4" name="Diagrama 3">
            <a:extLst>
              <a:ext uri="{FF2B5EF4-FFF2-40B4-BE49-F238E27FC236}">
                <a16:creationId xmlns:a16="http://schemas.microsoft.com/office/drawing/2014/main" id="{57A91601-648D-40EB-9038-2192C2701822}"/>
              </a:ext>
            </a:extLst>
          </p:cNvPr>
          <p:cNvGraphicFramePr/>
          <p:nvPr/>
        </p:nvGraphicFramePr>
        <p:xfrm>
          <a:off x="463827" y="0"/>
          <a:ext cx="11012556" cy="631235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Flecha: a la derecha 5">
            <a:extLst>
              <a:ext uri="{FF2B5EF4-FFF2-40B4-BE49-F238E27FC236}">
                <a16:creationId xmlns:a16="http://schemas.microsoft.com/office/drawing/2014/main" id="{48B4F71B-D228-4381-935B-EBEB8C454C5F}"/>
              </a:ext>
            </a:extLst>
          </p:cNvPr>
          <p:cNvSpPr/>
          <p:nvPr/>
        </p:nvSpPr>
        <p:spPr>
          <a:xfrm>
            <a:off x="8085698" y="3233530"/>
            <a:ext cx="766754" cy="530087"/>
          </a:xfrm>
          <a:prstGeom prst="rightArrow">
            <a:avLst/>
          </a:prstGeom>
          <a:solidFill>
            <a:schemeClr val="accent1">
              <a:lumMod val="60000"/>
              <a:lumOff val="40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s-CO"/>
          </a:p>
        </p:txBody>
      </p:sp>
      <p:sp>
        <p:nvSpPr>
          <p:cNvPr id="29" name="Rectángulo: esquinas redondeadas 28">
            <a:extLst>
              <a:ext uri="{FF2B5EF4-FFF2-40B4-BE49-F238E27FC236}">
                <a16:creationId xmlns:a16="http://schemas.microsoft.com/office/drawing/2014/main" id="{5FBEE9CE-665F-4E6B-98D6-0A60653056CB}"/>
              </a:ext>
            </a:extLst>
          </p:cNvPr>
          <p:cNvSpPr/>
          <p:nvPr/>
        </p:nvSpPr>
        <p:spPr>
          <a:xfrm>
            <a:off x="2488370" y="5387683"/>
            <a:ext cx="7202557" cy="611004"/>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s-CO" sz="2800" dirty="0">
                <a:solidFill>
                  <a:srgbClr val="002060"/>
                </a:solidFill>
              </a:rPr>
              <a:t>Cantidad de Registros aproximados: 2´234.384</a:t>
            </a:r>
          </a:p>
        </p:txBody>
      </p:sp>
      <p:sp>
        <p:nvSpPr>
          <p:cNvPr id="9" name="Rectángulo 8">
            <a:extLst>
              <a:ext uri="{FF2B5EF4-FFF2-40B4-BE49-F238E27FC236}">
                <a16:creationId xmlns:a16="http://schemas.microsoft.com/office/drawing/2014/main" id="{188FA89A-6BA0-4A8E-9A7E-6199261286E5}"/>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0" name="CuadroTexto 9">
            <a:extLst>
              <a:ext uri="{FF2B5EF4-FFF2-40B4-BE49-F238E27FC236}">
                <a16:creationId xmlns:a16="http://schemas.microsoft.com/office/drawing/2014/main" id="{9A15BBA7-37E8-42C5-94ED-D46EABE19C0C}"/>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Vipresidencia Jurídica</a:t>
            </a:r>
          </a:p>
        </p:txBody>
      </p:sp>
    </p:spTree>
    <p:extLst>
      <p:ext uri="{BB962C8B-B14F-4D97-AF65-F5344CB8AC3E}">
        <p14:creationId xmlns:p14="http://schemas.microsoft.com/office/powerpoint/2010/main" val="180041422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aphicFrame>
        <p:nvGraphicFramePr>
          <p:cNvPr id="2" name="Diagrama 1">
            <a:extLst>
              <a:ext uri="{FF2B5EF4-FFF2-40B4-BE49-F238E27FC236}">
                <a16:creationId xmlns:a16="http://schemas.microsoft.com/office/drawing/2014/main" id="{ABFBF487-CD9D-4483-9376-B15FD2EA8355}"/>
              </a:ext>
            </a:extLst>
          </p:cNvPr>
          <p:cNvGraphicFramePr/>
          <p:nvPr/>
        </p:nvGraphicFramePr>
        <p:xfrm>
          <a:off x="61959" y="1261615"/>
          <a:ext cx="5605670" cy="306125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31" name="Diagrama 30">
            <a:extLst>
              <a:ext uri="{FF2B5EF4-FFF2-40B4-BE49-F238E27FC236}">
                <a16:creationId xmlns:a16="http://schemas.microsoft.com/office/drawing/2014/main" id="{BD048EB3-3DA4-49C7-8074-E5D18A89B717}"/>
              </a:ext>
            </a:extLst>
          </p:cNvPr>
          <p:cNvGraphicFramePr/>
          <p:nvPr/>
        </p:nvGraphicFramePr>
        <p:xfrm>
          <a:off x="5999696" y="1261615"/>
          <a:ext cx="5605670" cy="3061253"/>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32" name="Diagrama 31">
            <a:extLst>
              <a:ext uri="{FF2B5EF4-FFF2-40B4-BE49-F238E27FC236}">
                <a16:creationId xmlns:a16="http://schemas.microsoft.com/office/drawing/2014/main" id="{BF9A5227-7742-4076-93BA-B3FEAC4D7D44}"/>
              </a:ext>
            </a:extLst>
          </p:cNvPr>
          <p:cNvGraphicFramePr/>
          <p:nvPr/>
        </p:nvGraphicFramePr>
        <p:xfrm>
          <a:off x="3210614" y="4619689"/>
          <a:ext cx="5758070" cy="1826191"/>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
        <p:nvSpPr>
          <p:cNvPr id="6" name="Rectángulo: esquinas redondeadas 5">
            <a:extLst>
              <a:ext uri="{FF2B5EF4-FFF2-40B4-BE49-F238E27FC236}">
                <a16:creationId xmlns:a16="http://schemas.microsoft.com/office/drawing/2014/main" id="{1B94D942-7F1F-477E-AE6E-08E3AFC55EEA}"/>
              </a:ext>
            </a:extLst>
          </p:cNvPr>
          <p:cNvSpPr/>
          <p:nvPr/>
        </p:nvSpPr>
        <p:spPr>
          <a:xfrm>
            <a:off x="2957559" y="369851"/>
            <a:ext cx="4675693" cy="594944"/>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s-CO" sz="2800" dirty="0">
                <a:solidFill>
                  <a:schemeClr val="tx1"/>
                </a:solidFill>
              </a:rPr>
              <a:t>HALLAZGOS IDENTIFICADOS</a:t>
            </a:r>
          </a:p>
        </p:txBody>
      </p:sp>
      <p:sp>
        <p:nvSpPr>
          <p:cNvPr id="9" name="Rectángulo 8">
            <a:extLst>
              <a:ext uri="{FF2B5EF4-FFF2-40B4-BE49-F238E27FC236}">
                <a16:creationId xmlns:a16="http://schemas.microsoft.com/office/drawing/2014/main" id="{DA536C36-492F-4B3B-91CD-D20FB713CA5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0" name="CuadroTexto 9">
            <a:extLst>
              <a:ext uri="{FF2B5EF4-FFF2-40B4-BE49-F238E27FC236}">
                <a16:creationId xmlns:a16="http://schemas.microsoft.com/office/drawing/2014/main" id="{D97D0B05-3BBF-4D97-84A9-F820AA2AC451}"/>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Vipresidencia Jurídica</a:t>
            </a:r>
          </a:p>
        </p:txBody>
      </p:sp>
    </p:spTree>
    <p:extLst>
      <p:ext uri="{BB962C8B-B14F-4D97-AF65-F5344CB8AC3E}">
        <p14:creationId xmlns:p14="http://schemas.microsoft.com/office/powerpoint/2010/main" val="232976171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802022" y="4389907"/>
            <a:ext cx="10906008" cy="1115415"/>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pPr>
            <a:r>
              <a:rPr lang="en-US" sz="5100" b="1" kern="1200" dirty="0">
                <a:solidFill>
                  <a:srgbClr val="000A8B"/>
                </a:solidFill>
                <a:latin typeface="+mj-lt"/>
                <a:ea typeface="+mj-ea"/>
                <a:cs typeface="+mj-cs"/>
              </a:rPr>
              <a:t>Alineación Sistemas de Información</a:t>
            </a:r>
          </a:p>
        </p:txBody>
      </p:sp>
      <p:pic>
        <p:nvPicPr>
          <p:cNvPr id="3" name="Imagen 2">
            <a:extLst>
              <a:ext uri="{FF2B5EF4-FFF2-40B4-BE49-F238E27FC236}">
                <a16:creationId xmlns:a16="http://schemas.microsoft.com/office/drawing/2014/main" id="{A29B2F22-40EC-45F3-ADD1-67DB140D999C}"/>
              </a:ext>
            </a:extLst>
          </p:cNvPr>
          <p:cNvPicPr>
            <a:picLocks noChangeAspect="1"/>
          </p:cNvPicPr>
          <p:nvPr/>
        </p:nvPicPr>
        <p:blipFill rotWithShape="1">
          <a:blip r:embed="rId2"/>
          <a:srcRect l="16848" t="14089" r="69411" b="77302"/>
          <a:stretch/>
        </p:blipFill>
        <p:spPr>
          <a:xfrm>
            <a:off x="1353412" y="3429000"/>
            <a:ext cx="2685705" cy="946486"/>
          </a:xfrm>
          <a:prstGeom prst="rect">
            <a:avLst/>
          </a:prstGeom>
        </p:spPr>
      </p:pic>
      <p:pic>
        <p:nvPicPr>
          <p:cNvPr id="4" name="Imagen 3">
            <a:extLst>
              <a:ext uri="{FF2B5EF4-FFF2-40B4-BE49-F238E27FC236}">
                <a16:creationId xmlns:a16="http://schemas.microsoft.com/office/drawing/2014/main" id="{4853061E-EB38-4B67-9AAF-A2BC77D87E63}"/>
              </a:ext>
            </a:extLst>
          </p:cNvPr>
          <p:cNvPicPr>
            <a:picLocks noChangeAspect="1"/>
          </p:cNvPicPr>
          <p:nvPr/>
        </p:nvPicPr>
        <p:blipFill rotWithShape="1">
          <a:blip r:embed="rId3"/>
          <a:srcRect l="6817" t="18024" r="76365" b="69073"/>
          <a:stretch/>
        </p:blipFill>
        <p:spPr>
          <a:xfrm>
            <a:off x="4039117" y="3134959"/>
            <a:ext cx="2874302" cy="1240527"/>
          </a:xfrm>
          <a:prstGeom prst="rect">
            <a:avLst/>
          </a:prstGeom>
        </p:spPr>
      </p:pic>
      <p:pic>
        <p:nvPicPr>
          <p:cNvPr id="2" name="Imagen 1">
            <a:extLst>
              <a:ext uri="{FF2B5EF4-FFF2-40B4-BE49-F238E27FC236}">
                <a16:creationId xmlns:a16="http://schemas.microsoft.com/office/drawing/2014/main" id="{AE775C18-5304-4C1C-8BA8-11B8882C59F6}"/>
              </a:ext>
            </a:extLst>
          </p:cNvPr>
          <p:cNvPicPr>
            <a:picLocks noChangeAspect="1"/>
          </p:cNvPicPr>
          <p:nvPr/>
        </p:nvPicPr>
        <p:blipFill rotWithShape="1">
          <a:blip r:embed="rId4"/>
          <a:srcRect l="15435" t="11555" r="65544" b="80885"/>
          <a:stretch/>
        </p:blipFill>
        <p:spPr>
          <a:xfrm>
            <a:off x="6913419" y="3429000"/>
            <a:ext cx="4233531" cy="946486"/>
          </a:xfrm>
          <a:prstGeom prst="rect">
            <a:avLst/>
          </a:prstGeom>
        </p:spPr>
      </p:pic>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4" name="Imagen 13">
            <a:extLst>
              <a:ext uri="{FF2B5EF4-FFF2-40B4-BE49-F238E27FC236}">
                <a16:creationId xmlns:a16="http://schemas.microsoft.com/office/drawing/2014/main" id="{3D19537A-9878-45EC-AC29-C967D4D93FC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cxnSp>
        <p:nvCxnSpPr>
          <p:cNvPr id="9" name="Conector recto 8">
            <a:extLst>
              <a:ext uri="{FF2B5EF4-FFF2-40B4-BE49-F238E27FC236}">
                <a16:creationId xmlns:a16="http://schemas.microsoft.com/office/drawing/2014/main" id="{1013CBC3-270C-4B96-A168-912654B73A47}"/>
              </a:ext>
            </a:extLst>
          </p:cNvPr>
          <p:cNvCxnSpPr/>
          <p:nvPr/>
        </p:nvCxnSpPr>
        <p:spPr>
          <a:xfrm>
            <a:off x="1372356" y="5698435"/>
            <a:ext cx="9693209" cy="0"/>
          </a:xfrm>
          <a:prstGeom prst="lin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sp>
        <p:nvSpPr>
          <p:cNvPr id="10" name="CuadroTexto 9">
            <a:extLst>
              <a:ext uri="{FF2B5EF4-FFF2-40B4-BE49-F238E27FC236}">
                <a16:creationId xmlns:a16="http://schemas.microsoft.com/office/drawing/2014/main" id="{6EF15FAC-04BA-46F8-8A9B-8BD3F4C319C0}"/>
              </a:ext>
            </a:extLst>
          </p:cNvPr>
          <p:cNvSpPr txBox="1"/>
          <p:nvPr/>
        </p:nvSpPr>
        <p:spPr>
          <a:xfrm>
            <a:off x="642996" y="1257710"/>
            <a:ext cx="10906008" cy="1115415"/>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pPr>
            <a:r>
              <a:rPr lang="en-US" sz="5100" b="1" kern="1200" dirty="0">
                <a:solidFill>
                  <a:srgbClr val="000A8B"/>
                </a:solidFill>
                <a:latin typeface="+mj-lt"/>
                <a:ea typeface="+mj-ea"/>
                <a:cs typeface="+mj-cs"/>
              </a:rPr>
              <a:t>Comisión Intersectorial</a:t>
            </a:r>
          </a:p>
        </p:txBody>
      </p:sp>
      <p:sp>
        <p:nvSpPr>
          <p:cNvPr id="12" name="Rectángulo 11">
            <a:extLst>
              <a:ext uri="{FF2B5EF4-FFF2-40B4-BE49-F238E27FC236}">
                <a16:creationId xmlns:a16="http://schemas.microsoft.com/office/drawing/2014/main" id="{D7C2BAB7-3F07-4DD4-AAB4-30056F34F9C0}"/>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3" name="CuadroTexto 12">
            <a:extLst>
              <a:ext uri="{FF2B5EF4-FFF2-40B4-BE49-F238E27FC236}">
                <a16:creationId xmlns:a16="http://schemas.microsoft.com/office/drawing/2014/main" id="{DE9F5CF0-09EE-4845-8927-D0677627864F}"/>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Vipresidencia Jurídica</a:t>
            </a:r>
          </a:p>
        </p:txBody>
      </p:sp>
    </p:spTree>
    <p:extLst>
      <p:ext uri="{BB962C8B-B14F-4D97-AF65-F5344CB8AC3E}">
        <p14:creationId xmlns:p14="http://schemas.microsoft.com/office/powerpoint/2010/main" val="421415527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9">
            <a:extLst>
              <a:ext uri="{FF2B5EF4-FFF2-40B4-BE49-F238E27FC236}">
                <a16:creationId xmlns:a16="http://schemas.microsoft.com/office/drawing/2014/main" id="{A4FC627B-EE91-489F-9081-6AC66DA467C2}"/>
              </a:ext>
            </a:extLst>
          </p:cNvPr>
          <p:cNvSpPr txBox="1"/>
          <p:nvPr/>
        </p:nvSpPr>
        <p:spPr>
          <a:xfrm>
            <a:off x="4363199" y="929516"/>
            <a:ext cx="7232963" cy="1015663"/>
          </a:xfrm>
          <a:prstGeom prst="rect">
            <a:avLst/>
          </a:prstGeom>
          <a:noFill/>
        </p:spPr>
        <p:txBody>
          <a:bodyPr wrap="square" rtlCol="0">
            <a:spAutoFit/>
          </a:bodyPr>
          <a:lstStyle>
            <a:defPPr>
              <a:defRPr lang="es-ES"/>
            </a:defPPr>
            <a:lvl1pPr>
              <a:defRPr sz="3200" b="1">
                <a:solidFill>
                  <a:srgbClr val="000A8B"/>
                </a:solidFill>
                <a:latin typeface="Lato Bold"/>
                <a:cs typeface="Lato Bold"/>
              </a:defRPr>
            </a:lvl1pPr>
          </a:lstStyle>
          <a:p>
            <a:r>
              <a:rPr lang="es-ES" sz="3000" b="0" dirty="0"/>
              <a:t>Desarrollo del Aplicativo Integrado entre:</a:t>
            </a:r>
          </a:p>
          <a:p>
            <a:pPr algn="ctr"/>
            <a:r>
              <a:rPr lang="es-ES" sz="3000" b="0" dirty="0"/>
              <a:t> FGN-</a:t>
            </a:r>
            <a:r>
              <a:rPr lang="es-ES" sz="3000" b="0" dirty="0" err="1"/>
              <a:t>Minjusticia</a:t>
            </a:r>
            <a:r>
              <a:rPr lang="es-ES" sz="3000" b="0" dirty="0"/>
              <a:t>-</a:t>
            </a:r>
            <a:r>
              <a:rPr lang="es-ES" sz="3000" b="0" dirty="0" err="1"/>
              <a:t>C.S.de</a:t>
            </a:r>
            <a:r>
              <a:rPr lang="es-ES" sz="3000" b="0" dirty="0"/>
              <a:t> la J.-SAE</a:t>
            </a:r>
          </a:p>
        </p:txBody>
      </p:sp>
      <p:sp>
        <p:nvSpPr>
          <p:cNvPr id="11" name="CuadroTexto 10">
            <a:extLst>
              <a:ext uri="{FF2B5EF4-FFF2-40B4-BE49-F238E27FC236}">
                <a16:creationId xmlns:a16="http://schemas.microsoft.com/office/drawing/2014/main" id="{1BE2F8F8-8263-4B5D-B339-4C36FC8A9CDE}"/>
              </a:ext>
            </a:extLst>
          </p:cNvPr>
          <p:cNvSpPr txBox="1"/>
          <p:nvPr/>
        </p:nvSpPr>
        <p:spPr>
          <a:xfrm>
            <a:off x="1236535" y="962311"/>
            <a:ext cx="2755567" cy="584775"/>
          </a:xfrm>
          <a:prstGeom prst="rect">
            <a:avLst/>
          </a:prstGeom>
          <a:noFill/>
        </p:spPr>
        <p:txBody>
          <a:bodyPr wrap="square" rtlCol="0">
            <a:spAutoFit/>
          </a:bodyPr>
          <a:lstStyle/>
          <a:p>
            <a:r>
              <a:rPr lang="es-ES" sz="3200" b="1" dirty="0">
                <a:solidFill>
                  <a:srgbClr val="000A8B"/>
                </a:solidFill>
                <a:latin typeface="Lato Bold"/>
                <a:cs typeface="Lato Bold"/>
              </a:rPr>
              <a:t>Propuesta</a:t>
            </a:r>
          </a:p>
        </p:txBody>
      </p:sp>
      <p:sp>
        <p:nvSpPr>
          <p:cNvPr id="14" name="CuadroTexto 13">
            <a:extLst>
              <a:ext uri="{FF2B5EF4-FFF2-40B4-BE49-F238E27FC236}">
                <a16:creationId xmlns:a16="http://schemas.microsoft.com/office/drawing/2014/main" id="{4084CCEA-97A9-4DEE-AFB6-C2FE09D0A268}"/>
              </a:ext>
            </a:extLst>
          </p:cNvPr>
          <p:cNvSpPr txBox="1"/>
          <p:nvPr/>
        </p:nvSpPr>
        <p:spPr>
          <a:xfrm>
            <a:off x="453014" y="5413261"/>
            <a:ext cx="11273270" cy="954107"/>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just"/>
            <a:r>
              <a:rPr lang="es-ES" sz="2800" b="1" dirty="0">
                <a:solidFill>
                  <a:srgbClr val="000A8B"/>
                </a:solidFill>
                <a:latin typeface="Calibri" panose="020F0502020204030204" pitchFamily="34" charset="0"/>
                <a:cs typeface="Lato Bold"/>
              </a:rPr>
              <a:t>Periodo de Transición</a:t>
            </a:r>
            <a:r>
              <a:rPr lang="es-ES" sz="2800" dirty="0">
                <a:solidFill>
                  <a:srgbClr val="000A8B"/>
                </a:solidFill>
                <a:latin typeface="Calibri" panose="020F0502020204030204" pitchFamily="34" charset="0"/>
                <a:cs typeface="Lato Bold"/>
              </a:rPr>
              <a:t>: </a:t>
            </a:r>
            <a:r>
              <a:rPr lang="es-ES" sz="2800" dirty="0">
                <a:latin typeface="Calibri" panose="020F0502020204030204" pitchFamily="34" charset="0"/>
                <a:cs typeface="Lato Bold"/>
              </a:rPr>
              <a:t>Facilidad en el acceso de la información judicial y administrativa.</a:t>
            </a:r>
          </a:p>
        </p:txBody>
      </p:sp>
      <p:sp>
        <p:nvSpPr>
          <p:cNvPr id="3" name="Rectángulo: esquinas redondeadas 2">
            <a:extLst>
              <a:ext uri="{FF2B5EF4-FFF2-40B4-BE49-F238E27FC236}">
                <a16:creationId xmlns:a16="http://schemas.microsoft.com/office/drawing/2014/main" id="{22047CAA-58B7-48D2-B846-0FEFAD763A93}"/>
              </a:ext>
            </a:extLst>
          </p:cNvPr>
          <p:cNvSpPr/>
          <p:nvPr/>
        </p:nvSpPr>
        <p:spPr>
          <a:xfrm>
            <a:off x="1632650" y="1966871"/>
            <a:ext cx="1663307" cy="451011"/>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r>
              <a:rPr lang="es-CO" sz="2400" dirty="0">
                <a:solidFill>
                  <a:schemeClr val="tx1"/>
                </a:solidFill>
              </a:rPr>
              <a:t>Beneficios:</a:t>
            </a:r>
          </a:p>
        </p:txBody>
      </p:sp>
      <p:sp>
        <p:nvSpPr>
          <p:cNvPr id="15" name="Rectángulo: esquinas redondeadas 14">
            <a:extLst>
              <a:ext uri="{FF2B5EF4-FFF2-40B4-BE49-F238E27FC236}">
                <a16:creationId xmlns:a16="http://schemas.microsoft.com/office/drawing/2014/main" id="{9BE5A762-CFDF-43D0-AF12-2453E642F8B7}"/>
              </a:ext>
            </a:extLst>
          </p:cNvPr>
          <p:cNvSpPr/>
          <p:nvPr/>
        </p:nvSpPr>
        <p:spPr>
          <a:xfrm>
            <a:off x="4960798" y="3341264"/>
            <a:ext cx="2400765" cy="730928"/>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s-CO" sz="2400" dirty="0">
                <a:solidFill>
                  <a:schemeClr val="tx1"/>
                </a:solidFill>
              </a:rPr>
              <a:t>Recursos Económicos</a:t>
            </a:r>
          </a:p>
        </p:txBody>
      </p:sp>
      <p:sp>
        <p:nvSpPr>
          <p:cNvPr id="16" name="Rectángulo: esquinas redondeadas 15">
            <a:extLst>
              <a:ext uri="{FF2B5EF4-FFF2-40B4-BE49-F238E27FC236}">
                <a16:creationId xmlns:a16="http://schemas.microsoft.com/office/drawing/2014/main" id="{FDC727CC-CBDE-41D2-8C42-4997BD464EFF}"/>
              </a:ext>
            </a:extLst>
          </p:cNvPr>
          <p:cNvSpPr/>
          <p:nvPr/>
        </p:nvSpPr>
        <p:spPr>
          <a:xfrm>
            <a:off x="7459452" y="3341264"/>
            <a:ext cx="2207987" cy="730928"/>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s-CO" sz="2400" dirty="0">
                <a:solidFill>
                  <a:schemeClr val="tx1"/>
                </a:solidFill>
              </a:rPr>
              <a:t>Cronograma de trabajo</a:t>
            </a:r>
          </a:p>
        </p:txBody>
      </p:sp>
      <p:sp>
        <p:nvSpPr>
          <p:cNvPr id="17" name="Rectángulo: esquinas redondeadas 16">
            <a:extLst>
              <a:ext uri="{FF2B5EF4-FFF2-40B4-BE49-F238E27FC236}">
                <a16:creationId xmlns:a16="http://schemas.microsoft.com/office/drawing/2014/main" id="{77FA0DD5-622D-4262-B385-F639E23009A5}"/>
              </a:ext>
            </a:extLst>
          </p:cNvPr>
          <p:cNvSpPr/>
          <p:nvPr/>
        </p:nvSpPr>
        <p:spPr>
          <a:xfrm>
            <a:off x="9765328" y="3369544"/>
            <a:ext cx="2170958" cy="730928"/>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s-CO" sz="2400" dirty="0">
                <a:solidFill>
                  <a:schemeClr val="tx1"/>
                </a:solidFill>
              </a:rPr>
              <a:t>Equipo de trabajo</a:t>
            </a:r>
          </a:p>
        </p:txBody>
      </p:sp>
      <p:sp>
        <p:nvSpPr>
          <p:cNvPr id="18" name="Rectángulo: esquinas redondeadas 17">
            <a:extLst>
              <a:ext uri="{FF2B5EF4-FFF2-40B4-BE49-F238E27FC236}">
                <a16:creationId xmlns:a16="http://schemas.microsoft.com/office/drawing/2014/main" id="{D8EEC752-A66D-439C-9E68-4673694D689C}"/>
              </a:ext>
            </a:extLst>
          </p:cNvPr>
          <p:cNvSpPr/>
          <p:nvPr/>
        </p:nvSpPr>
        <p:spPr>
          <a:xfrm>
            <a:off x="6997124" y="4490001"/>
            <a:ext cx="3132641" cy="730928"/>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CO" sz="2400" dirty="0">
                <a:solidFill>
                  <a:schemeClr val="tx1"/>
                </a:solidFill>
              </a:rPr>
              <a:t>Contratación para desarrollar el software</a:t>
            </a:r>
          </a:p>
        </p:txBody>
      </p:sp>
      <p:sp>
        <p:nvSpPr>
          <p:cNvPr id="19" name="Rectángulo: esquinas redondeadas 18">
            <a:extLst>
              <a:ext uri="{FF2B5EF4-FFF2-40B4-BE49-F238E27FC236}">
                <a16:creationId xmlns:a16="http://schemas.microsoft.com/office/drawing/2014/main" id="{C2C2563C-CDF8-4193-B75E-D67469E739FD}"/>
              </a:ext>
            </a:extLst>
          </p:cNvPr>
          <p:cNvSpPr/>
          <p:nvPr/>
        </p:nvSpPr>
        <p:spPr>
          <a:xfrm>
            <a:off x="7203155" y="2151446"/>
            <a:ext cx="2723324" cy="730928"/>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s-CO" sz="2400" dirty="0">
                <a:solidFill>
                  <a:schemeClr val="tx1"/>
                </a:solidFill>
              </a:rPr>
              <a:t>Memorando de Entendimiento</a:t>
            </a:r>
          </a:p>
        </p:txBody>
      </p:sp>
      <p:pic>
        <p:nvPicPr>
          <p:cNvPr id="3078" name="Picture 6" descr="Resultado de imagen para oportunidad&quot;">
            <a:extLst>
              <a:ext uri="{FF2B5EF4-FFF2-40B4-BE49-F238E27FC236}">
                <a16:creationId xmlns:a16="http://schemas.microsoft.com/office/drawing/2014/main" id="{A252E203-9012-4DEE-9BCC-CD6F04A2E7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343" y="2571925"/>
            <a:ext cx="4256176" cy="2340897"/>
          </a:xfrm>
          <a:prstGeom prst="rect">
            <a:avLst/>
          </a:prstGeom>
          <a:noFill/>
          <a:extLst>
            <a:ext uri="{909E8E84-426E-40DD-AFC4-6F175D3DCCD1}">
              <a14:hiddenFill xmlns:a14="http://schemas.microsoft.com/office/drawing/2010/main">
                <a:solidFill>
                  <a:srgbClr val="FFFFFF"/>
                </a:solidFill>
              </a14:hiddenFill>
            </a:ext>
          </a:extLst>
        </p:spPr>
      </p:pic>
      <p:cxnSp>
        <p:nvCxnSpPr>
          <p:cNvPr id="5" name="Conector recto de flecha 4">
            <a:extLst>
              <a:ext uri="{FF2B5EF4-FFF2-40B4-BE49-F238E27FC236}">
                <a16:creationId xmlns:a16="http://schemas.microsoft.com/office/drawing/2014/main" id="{D59077A1-25CC-4F40-AB17-47374ABC09DD}"/>
              </a:ext>
            </a:extLst>
          </p:cNvPr>
          <p:cNvCxnSpPr>
            <a:stCxn id="19" idx="2"/>
            <a:endCxn id="15" idx="0"/>
          </p:cNvCxnSpPr>
          <p:nvPr/>
        </p:nvCxnSpPr>
        <p:spPr>
          <a:xfrm flipH="1">
            <a:off x="6161181" y="2882374"/>
            <a:ext cx="2403636" cy="45889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0" name="Conector recto de flecha 19">
            <a:extLst>
              <a:ext uri="{FF2B5EF4-FFF2-40B4-BE49-F238E27FC236}">
                <a16:creationId xmlns:a16="http://schemas.microsoft.com/office/drawing/2014/main" id="{C1CEBD9C-4E1C-4EC1-909C-3C9060758F86}"/>
              </a:ext>
            </a:extLst>
          </p:cNvPr>
          <p:cNvCxnSpPr>
            <a:cxnSpLocks/>
            <a:stCxn id="19" idx="2"/>
            <a:endCxn id="16" idx="0"/>
          </p:cNvCxnSpPr>
          <p:nvPr/>
        </p:nvCxnSpPr>
        <p:spPr>
          <a:xfrm flipH="1">
            <a:off x="8563446" y="2882374"/>
            <a:ext cx="1371" cy="45889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2" name="Conector recto de flecha 21">
            <a:extLst>
              <a:ext uri="{FF2B5EF4-FFF2-40B4-BE49-F238E27FC236}">
                <a16:creationId xmlns:a16="http://schemas.microsoft.com/office/drawing/2014/main" id="{297DFCDF-86FF-4536-8577-90782B64F860}"/>
              </a:ext>
            </a:extLst>
          </p:cNvPr>
          <p:cNvCxnSpPr>
            <a:cxnSpLocks/>
            <a:stCxn id="19" idx="2"/>
            <a:endCxn id="17" idx="0"/>
          </p:cNvCxnSpPr>
          <p:nvPr/>
        </p:nvCxnSpPr>
        <p:spPr>
          <a:xfrm>
            <a:off x="8564817" y="2882374"/>
            <a:ext cx="2285990" cy="48717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6" name="Conector recto de flecha 35">
            <a:extLst>
              <a:ext uri="{FF2B5EF4-FFF2-40B4-BE49-F238E27FC236}">
                <a16:creationId xmlns:a16="http://schemas.microsoft.com/office/drawing/2014/main" id="{CE00EE31-F714-4884-98B1-23DEFCF0C62B}"/>
              </a:ext>
            </a:extLst>
          </p:cNvPr>
          <p:cNvCxnSpPr>
            <a:stCxn id="15" idx="2"/>
            <a:endCxn id="18" idx="0"/>
          </p:cNvCxnSpPr>
          <p:nvPr/>
        </p:nvCxnSpPr>
        <p:spPr>
          <a:xfrm>
            <a:off x="6161181" y="4072192"/>
            <a:ext cx="2402264" cy="41780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8" name="Conector recto de flecha 37">
            <a:extLst>
              <a:ext uri="{FF2B5EF4-FFF2-40B4-BE49-F238E27FC236}">
                <a16:creationId xmlns:a16="http://schemas.microsoft.com/office/drawing/2014/main" id="{9B1EE73C-1E6A-4507-BE75-BE0049D20913}"/>
              </a:ext>
            </a:extLst>
          </p:cNvPr>
          <p:cNvCxnSpPr>
            <a:stCxn id="16" idx="2"/>
            <a:endCxn id="18" idx="0"/>
          </p:cNvCxnSpPr>
          <p:nvPr/>
        </p:nvCxnSpPr>
        <p:spPr>
          <a:xfrm flipH="1">
            <a:off x="8563445" y="4072192"/>
            <a:ext cx="1" cy="41780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0" name="Conector recto de flecha 39">
            <a:extLst>
              <a:ext uri="{FF2B5EF4-FFF2-40B4-BE49-F238E27FC236}">
                <a16:creationId xmlns:a16="http://schemas.microsoft.com/office/drawing/2014/main" id="{1BC2DEC5-49C0-4E31-950C-1BF710327D9F}"/>
              </a:ext>
            </a:extLst>
          </p:cNvPr>
          <p:cNvCxnSpPr>
            <a:stCxn id="17" idx="2"/>
            <a:endCxn id="18" idx="0"/>
          </p:cNvCxnSpPr>
          <p:nvPr/>
        </p:nvCxnSpPr>
        <p:spPr>
          <a:xfrm flipH="1">
            <a:off x="8563445" y="4100472"/>
            <a:ext cx="2287362" cy="38952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1" name="Rectángulo 20">
            <a:extLst>
              <a:ext uri="{FF2B5EF4-FFF2-40B4-BE49-F238E27FC236}">
                <a16:creationId xmlns:a16="http://schemas.microsoft.com/office/drawing/2014/main" id="{78E6FC02-9DF1-4659-AC05-AC03A1D29CC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3" name="CuadroTexto 22">
            <a:extLst>
              <a:ext uri="{FF2B5EF4-FFF2-40B4-BE49-F238E27FC236}">
                <a16:creationId xmlns:a16="http://schemas.microsoft.com/office/drawing/2014/main" id="{A9A3FC20-AEB8-411A-AC82-E6C665A24062}"/>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Vipresidencia Jurídica</a:t>
            </a:r>
          </a:p>
        </p:txBody>
      </p:sp>
    </p:spTree>
    <p:extLst>
      <p:ext uri="{BB962C8B-B14F-4D97-AF65-F5344CB8AC3E}">
        <p14:creationId xmlns:p14="http://schemas.microsoft.com/office/powerpoint/2010/main" val="8751923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graphicFrame>
        <p:nvGraphicFramePr>
          <p:cNvPr id="8" name="Tabla 7">
            <a:extLst>
              <a:ext uri="{FF2B5EF4-FFF2-40B4-BE49-F238E27FC236}">
                <a16:creationId xmlns:a16="http://schemas.microsoft.com/office/drawing/2014/main" id="{69394A0E-244A-4609-92EE-7276FC25AFBF}"/>
              </a:ext>
            </a:extLst>
          </p:cNvPr>
          <p:cNvGraphicFramePr>
            <a:graphicFrameLocks noGrp="1"/>
          </p:cNvGraphicFramePr>
          <p:nvPr>
            <p:extLst>
              <p:ext uri="{D42A27DB-BD31-4B8C-83A1-F6EECF244321}">
                <p14:modId xmlns:p14="http://schemas.microsoft.com/office/powerpoint/2010/main" val="600638133"/>
              </p:ext>
            </p:extLst>
          </p:nvPr>
        </p:nvGraphicFramePr>
        <p:xfrm>
          <a:off x="919526" y="1267257"/>
          <a:ext cx="9849427" cy="5283084"/>
        </p:xfrm>
        <a:graphic>
          <a:graphicData uri="http://schemas.openxmlformats.org/drawingml/2006/table">
            <a:tbl>
              <a:tblPr firstRow="1" bandRow="1">
                <a:tableStyleId>{F2DE63D5-997A-4646-A377-4702673A728D}</a:tableStyleId>
              </a:tblPr>
              <a:tblGrid>
                <a:gridCol w="2396493">
                  <a:extLst>
                    <a:ext uri="{9D8B030D-6E8A-4147-A177-3AD203B41FA5}">
                      <a16:colId xmlns:a16="http://schemas.microsoft.com/office/drawing/2014/main" val="2426768786"/>
                    </a:ext>
                  </a:extLst>
                </a:gridCol>
                <a:gridCol w="7452934">
                  <a:extLst>
                    <a:ext uri="{9D8B030D-6E8A-4147-A177-3AD203B41FA5}">
                      <a16:colId xmlns:a16="http://schemas.microsoft.com/office/drawing/2014/main" val="3362594927"/>
                    </a:ext>
                  </a:extLst>
                </a:gridCol>
              </a:tblGrid>
              <a:tr h="650600">
                <a:tc>
                  <a:txBody>
                    <a:bodyPr/>
                    <a:lstStyle/>
                    <a:p>
                      <a:pPr algn="ctr"/>
                      <a:r>
                        <a:rPr lang="es-CO" sz="2100" dirty="0"/>
                        <a:t>ENTIDAD</a:t>
                      </a:r>
                    </a:p>
                  </a:txBody>
                  <a:tcPr marL="80682" marR="80682" marT="40341" marB="40341"/>
                </a:tc>
                <a:tc>
                  <a:txBody>
                    <a:bodyPr/>
                    <a:lstStyle/>
                    <a:p>
                      <a:pPr algn="ctr"/>
                      <a:r>
                        <a:rPr lang="es-CO" sz="2100" dirty="0"/>
                        <a:t>SISTEMAS DE GESTIÓN DE LA INFORMACIÓN</a:t>
                      </a:r>
                    </a:p>
                  </a:txBody>
                  <a:tcPr marL="80682" marR="80682" marT="40341" marB="40341"/>
                </a:tc>
                <a:extLst>
                  <a:ext uri="{0D108BD9-81ED-4DB2-BD59-A6C34878D82A}">
                    <a16:rowId xmlns:a16="http://schemas.microsoft.com/office/drawing/2014/main" val="1738107346"/>
                  </a:ext>
                </a:extLst>
              </a:tr>
              <a:tr h="650600">
                <a:tc>
                  <a:txBody>
                    <a:bodyPr/>
                    <a:lstStyle/>
                    <a:p>
                      <a:r>
                        <a:rPr lang="es-ES" sz="1600" b="1" dirty="0"/>
                        <a:t>FISCALÍA GENERAL DE LA NACIÓN  (FGN)</a:t>
                      </a:r>
                      <a:endParaRPr lang="es-CO" sz="1600" b="1" dirty="0"/>
                    </a:p>
                  </a:txBody>
                  <a:tcPr marL="80682" marR="80682" marT="40341" marB="40341"/>
                </a:tc>
                <a:tc>
                  <a:txBody>
                    <a:bodyPr/>
                    <a:lstStyle/>
                    <a:p>
                      <a:r>
                        <a:rPr lang="es-CO" sz="1600" dirty="0">
                          <a:effectLst/>
                        </a:rPr>
                        <a:t>Base de datos en Excel denominado Sagitario, el cual se alimenta día a día de manera manual y se encuentra fraccionado en siete hojas.</a:t>
                      </a:r>
                      <a:endParaRPr lang="es-CO" sz="1600" dirty="0"/>
                    </a:p>
                  </a:txBody>
                  <a:tcPr marL="80682" marR="80682" marT="40341" marB="40341"/>
                </a:tc>
                <a:extLst>
                  <a:ext uri="{0D108BD9-81ED-4DB2-BD59-A6C34878D82A}">
                    <a16:rowId xmlns:a16="http://schemas.microsoft.com/office/drawing/2014/main" val="1771617126"/>
                  </a:ext>
                </a:extLst>
              </a:tr>
              <a:tr h="1662805">
                <a:tc>
                  <a:txBody>
                    <a:bodyPr/>
                    <a:lstStyle/>
                    <a:p>
                      <a:r>
                        <a:rPr lang="es-ES" sz="1600" b="1" dirty="0"/>
                        <a:t>CONSEJO SUPERIOR DE LA JUDICATURA</a:t>
                      </a:r>
                    </a:p>
                    <a:p>
                      <a:r>
                        <a:rPr lang="es-ES" sz="1600" b="1" dirty="0"/>
                        <a:t>(CSJ)</a:t>
                      </a:r>
                      <a:endParaRPr lang="es-CO" sz="1600" b="1" dirty="0"/>
                    </a:p>
                  </a:txBody>
                  <a:tcPr marL="80682" marR="80682" marT="40341" marB="40341"/>
                </a:tc>
                <a:tc>
                  <a:txBody>
                    <a:bodyPr/>
                    <a:lstStyle/>
                    <a:p>
                      <a:r>
                        <a:rPr lang="es-CO" sz="1600" u="sng" dirty="0"/>
                        <a:t>Dirección Ejecutiva del CSJ</a:t>
                      </a:r>
                      <a:r>
                        <a:rPr lang="es-CO" sz="1600" dirty="0"/>
                        <a:t> – Aplicativo judicial SIGLOXXI</a:t>
                      </a:r>
                    </a:p>
                    <a:p>
                      <a:r>
                        <a:rPr lang="es-CO" sz="1600" dirty="0"/>
                        <a:t>Este aplicativo no lo manejan los Juzgados de Extinción</a:t>
                      </a:r>
                    </a:p>
                    <a:p>
                      <a:endParaRPr lang="es-CO" sz="1600" dirty="0"/>
                    </a:p>
                    <a:p>
                      <a:r>
                        <a:rPr lang="es-CO" sz="1600" u="sng" dirty="0"/>
                        <a:t>Juzgados de extinción: </a:t>
                      </a:r>
                    </a:p>
                    <a:p>
                      <a:r>
                        <a:rPr lang="es-CO" sz="1600" dirty="0"/>
                        <a:t>Base en Excel de cada uno de los juzgados donde se registra cada proceso y bienes afectados.  La secretaria o centro de servicios tiene otra base en Excel para realizar el reparto y controlar el estado de procesos. </a:t>
                      </a:r>
                    </a:p>
                  </a:txBody>
                  <a:tcPr marL="80682" marR="80682" marT="40341" marB="40341"/>
                </a:tc>
                <a:extLst>
                  <a:ext uri="{0D108BD9-81ED-4DB2-BD59-A6C34878D82A}">
                    <a16:rowId xmlns:a16="http://schemas.microsoft.com/office/drawing/2014/main" val="3651901432"/>
                  </a:ext>
                </a:extLst>
              </a:tr>
              <a:tr h="1435983">
                <a:tc>
                  <a:txBody>
                    <a:bodyPr/>
                    <a:lstStyle/>
                    <a:p>
                      <a:r>
                        <a:rPr lang="es-ES" sz="1600" b="1" dirty="0"/>
                        <a:t>MINISTERIO DE JUSTICIA Y DEL DERECHO</a:t>
                      </a:r>
                    </a:p>
                    <a:p>
                      <a:r>
                        <a:rPr lang="es-ES" sz="1600" b="1" dirty="0"/>
                        <a:t>(MINJUSTICA)</a:t>
                      </a:r>
                      <a:endParaRPr lang="es-CO" sz="1600" b="1" dirty="0"/>
                    </a:p>
                  </a:txBody>
                  <a:tcPr marL="80682" marR="80682" marT="40341" marB="40341"/>
                </a:tc>
                <a:tc>
                  <a:txBody>
                    <a:bodyPr/>
                    <a:lstStyle/>
                    <a:p>
                      <a:r>
                        <a:rPr lang="es-CO" sz="1600" dirty="0">
                          <a:effectLst/>
                        </a:rPr>
                        <a:t>Base en Excel donde se registra la información de las intervenciones en procesos de extinción de dominio desde el día 24 de marzo de 2015.</a:t>
                      </a:r>
                    </a:p>
                    <a:p>
                      <a:endParaRPr lang="es-CO" sz="1600" dirty="0">
                        <a:effectLst/>
                      </a:endParaRPr>
                    </a:p>
                    <a:p>
                      <a:r>
                        <a:rPr lang="es-CO" sz="1600" dirty="0">
                          <a:effectLst/>
                        </a:rPr>
                        <a:t>Base en Excel de los procesos de no intervención, en la cual se encuentran relacionados los procesos en los que al Ministerio no le asiste interés, ya que no cumplen con los criterios establecidos.</a:t>
                      </a:r>
                      <a:endParaRPr lang="es-CO" sz="1600" dirty="0"/>
                    </a:p>
                  </a:txBody>
                  <a:tcPr marL="80682" marR="80682" marT="40341" marB="40341"/>
                </a:tc>
                <a:extLst>
                  <a:ext uri="{0D108BD9-81ED-4DB2-BD59-A6C34878D82A}">
                    <a16:rowId xmlns:a16="http://schemas.microsoft.com/office/drawing/2014/main" val="1195626205"/>
                  </a:ext>
                </a:extLst>
              </a:tr>
              <a:tr h="650600">
                <a:tc>
                  <a:txBody>
                    <a:bodyPr/>
                    <a:lstStyle/>
                    <a:p>
                      <a:r>
                        <a:rPr lang="es-ES" sz="1600" b="1" dirty="0"/>
                        <a:t>SOCIEDAD DE ACTIVOS ESPECIALES (SAE)</a:t>
                      </a:r>
                      <a:endParaRPr lang="es-CO" sz="1600" b="1" dirty="0"/>
                    </a:p>
                  </a:txBody>
                  <a:tcPr marL="80682" marR="80682" marT="40341" marB="40341"/>
                </a:tc>
                <a:tc>
                  <a:txBody>
                    <a:bodyPr/>
                    <a:lstStyle/>
                    <a:p>
                      <a:r>
                        <a:rPr lang="es-CO" sz="1600" dirty="0">
                          <a:effectLst/>
                        </a:rPr>
                        <a:t>Sistema misional: SIGMA SAE; sistema transversal integrador de sistemas administrativo, financiero, gestor documental, sistema de PQRS, sistema de control de flujo</a:t>
                      </a:r>
                      <a:endParaRPr lang="es-CO" sz="1600" dirty="0"/>
                    </a:p>
                  </a:txBody>
                  <a:tcPr marL="80682" marR="80682" marT="40341" marB="40341"/>
                </a:tc>
                <a:extLst>
                  <a:ext uri="{0D108BD9-81ED-4DB2-BD59-A6C34878D82A}">
                    <a16:rowId xmlns:a16="http://schemas.microsoft.com/office/drawing/2014/main" val="268229979"/>
                  </a:ext>
                </a:extLst>
              </a:tr>
            </a:tbl>
          </a:graphicData>
        </a:graphic>
      </p:graphicFrame>
      <p:sp>
        <p:nvSpPr>
          <p:cNvPr id="9" name="object 2">
            <a:extLst>
              <a:ext uri="{FF2B5EF4-FFF2-40B4-BE49-F238E27FC236}">
                <a16:creationId xmlns:a16="http://schemas.microsoft.com/office/drawing/2014/main" id="{520C6331-22A4-4E34-B9CE-1B0AA5A3B0EF}"/>
              </a:ext>
            </a:extLst>
          </p:cNvPr>
          <p:cNvSpPr txBox="1">
            <a:spLocks/>
          </p:cNvSpPr>
          <p:nvPr/>
        </p:nvSpPr>
        <p:spPr>
          <a:xfrm>
            <a:off x="600672" y="816613"/>
            <a:ext cx="10450830" cy="441637"/>
          </a:xfrm>
          <a:prstGeom prst="rect">
            <a:avLst/>
          </a:prstGeom>
        </p:spPr>
        <p:txBody>
          <a:bodyPr vert="horz" wrap="square" lIns="0" tIns="10646" rIns="0" bIns="0" rtlCol="0">
            <a:spAutoFit/>
          </a:bodyPr>
          <a:lstStyle>
            <a:lvl1pPr>
              <a:defRPr sz="4400" b="1" i="0">
                <a:solidFill>
                  <a:srgbClr val="00AF50"/>
                </a:solidFill>
                <a:latin typeface="Calibri"/>
                <a:ea typeface="+mj-ea"/>
                <a:cs typeface="Calibri"/>
              </a:defRPr>
            </a:lvl1pPr>
          </a:lstStyle>
          <a:p>
            <a:pPr marL="11206" marR="4483" algn="ctr">
              <a:spcBef>
                <a:spcPts val="84"/>
              </a:spcBef>
              <a:tabLst>
                <a:tab pos="414079" algn="l"/>
                <a:tab pos="414640" algn="l"/>
                <a:tab pos="1219825" algn="l"/>
                <a:tab pos="1736443" algn="l"/>
                <a:tab pos="3524998" algn="l"/>
                <a:tab pos="4289280" algn="l"/>
                <a:tab pos="5509106" algn="l"/>
              </a:tabLst>
            </a:pPr>
            <a:r>
              <a:rPr lang="es-CO" sz="2800" dirty="0">
                <a:solidFill>
                  <a:srgbClr val="002060"/>
                </a:solidFill>
                <a:latin typeface="+mn-lt"/>
                <a:ea typeface="+mn-ea"/>
                <a:cs typeface="+mn-cs"/>
              </a:rPr>
              <a:t>DIAGNÓSTICO SISTEMAS DE INFORMACIÓN</a:t>
            </a:r>
          </a:p>
        </p:txBody>
      </p:sp>
      <p:sp>
        <p:nvSpPr>
          <p:cNvPr id="6" name="Rectángulo 5">
            <a:extLst>
              <a:ext uri="{FF2B5EF4-FFF2-40B4-BE49-F238E27FC236}">
                <a16:creationId xmlns:a16="http://schemas.microsoft.com/office/drawing/2014/main" id="{F5C7BFDD-5D31-4D4D-8116-CAD5E5440FFF}"/>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10" name="CuadroTexto 9">
            <a:extLst>
              <a:ext uri="{FF2B5EF4-FFF2-40B4-BE49-F238E27FC236}">
                <a16:creationId xmlns:a16="http://schemas.microsoft.com/office/drawing/2014/main" id="{99332AD0-7722-4B29-A3CB-504970ECBA81}"/>
              </a:ext>
            </a:extLst>
          </p:cNvPr>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Vipresidencia Jurídica</a:t>
            </a:r>
          </a:p>
        </p:txBody>
      </p:sp>
    </p:spTree>
    <p:extLst>
      <p:ext uri="{BB962C8B-B14F-4D97-AF65-F5344CB8AC3E}">
        <p14:creationId xmlns:p14="http://schemas.microsoft.com/office/powerpoint/2010/main" val="140766012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227381" y="6520419"/>
            <a:ext cx="5951916" cy="307777"/>
          </a:xfrm>
          <a:prstGeom prst="rect">
            <a:avLst/>
          </a:prstGeom>
          <a:noFill/>
        </p:spPr>
        <p:txBody>
          <a:bodyPr wrap="square" rtlCol="0">
            <a:spAutoFit/>
          </a:bodyPr>
          <a:lstStyle/>
          <a:p>
            <a:pPr algn="r"/>
            <a:r>
              <a:rPr lang="es-ES" sz="1400" dirty="0">
                <a:solidFill>
                  <a:srgbClr val="A9A8A9"/>
                </a:solidFill>
                <a:latin typeface="Lato Regular"/>
                <a:cs typeface="Lato Regular"/>
              </a:rPr>
              <a:t>Sociedad de Activos Especiales S.A.S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pic>
        <p:nvPicPr>
          <p:cNvPr id="1028" name="Picture 4" descr="Resultado de imagen de GRACIAS">
            <a:extLst>
              <a:ext uri="{FF2B5EF4-FFF2-40B4-BE49-F238E27FC236}">
                <a16:creationId xmlns:a16="http://schemas.microsoft.com/office/drawing/2014/main" id="{6B97ABDE-D2C7-42A8-B1F4-93DE4E8126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7095" y="1646118"/>
            <a:ext cx="8466836" cy="3639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722111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2"/>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D82EF844E75CAF4385A68085FACD193C" ma:contentTypeVersion="9" ma:contentTypeDescription="Crear nuevo documento." ma:contentTypeScope="" ma:versionID="d6772de6defbb92b5fc15f2708d04610">
  <xsd:schema xmlns:xsd="http://www.w3.org/2001/XMLSchema" xmlns:xs="http://www.w3.org/2001/XMLSchema" xmlns:p="http://schemas.microsoft.com/office/2006/metadata/properties" xmlns:ns3="cb001576-12d9-49c5-b46c-58579723e4e4" xmlns:ns4="91a4e1a1-2fe6-4262-bc95-8c51e9ea7738" targetNamespace="http://schemas.microsoft.com/office/2006/metadata/properties" ma:root="true" ma:fieldsID="147f8515198c624bdefb95a4015cc401" ns3:_="" ns4:_="">
    <xsd:import namespace="cb001576-12d9-49c5-b46c-58579723e4e4"/>
    <xsd:import namespace="91a4e1a1-2fe6-4262-bc95-8c51e9ea7738"/>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DateTaken" minOccurs="0"/>
                <xsd:element ref="ns4:MediaServiceOCR"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001576-12d9-49c5-b46c-58579723e4e4" elementFormDefault="qualified">
    <xsd:import namespace="http://schemas.microsoft.com/office/2006/documentManagement/types"/>
    <xsd:import namespace="http://schemas.microsoft.com/office/infopath/2007/PartnerControls"/>
    <xsd:element name="SharedWithUsers" ma:index="8" nillable="true" ma:displayName="Compartido con"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talles de uso compartido" ma:internalName="SharedWithDetails" ma:readOnly="true">
      <xsd:simpleType>
        <xsd:restriction base="dms:Note">
          <xsd:maxLength value="255"/>
        </xsd:restriction>
      </xsd:simpleType>
    </xsd:element>
    <xsd:element name="SharingHintHash" ma:index="10" nillable="true" ma:displayName="Hash de la sugerencia para compartir"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1a4e1a1-2fe6-4262-bc95-8c51e9ea7738"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EDF5695-1BCB-4C25-B78D-9AF1AE0753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b001576-12d9-49c5-b46c-58579723e4e4"/>
    <ds:schemaRef ds:uri="91a4e1a1-2fe6-4262-bc95-8c51e9ea773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6D9484D-6325-4FB6-8653-989B4D3E6041}">
  <ds:schemaRefs>
    <ds:schemaRef ds:uri="http://schemas.microsoft.com/sharepoint/v3/contenttype/forms"/>
  </ds:schemaRefs>
</ds:datastoreItem>
</file>

<file path=customXml/itemProps3.xml><?xml version="1.0" encoding="utf-8"?>
<ds:datastoreItem xmlns:ds="http://schemas.openxmlformats.org/officeDocument/2006/customXml" ds:itemID="{30B28CD5-1293-4ED6-9947-9D0B839AF330}">
  <ds:schemaRefs>
    <ds:schemaRef ds:uri="http://purl.org/dc/terms/"/>
    <ds:schemaRef ds:uri="http://purl.org/dc/dcmitype/"/>
    <ds:schemaRef ds:uri="http://purl.org/dc/elements/1.1/"/>
    <ds:schemaRef ds:uri="http://schemas.openxmlformats.org/package/2006/metadata/core-properties"/>
    <ds:schemaRef ds:uri="http://www.w3.org/XML/1998/namespace"/>
    <ds:schemaRef ds:uri="http://schemas.microsoft.com/office/2006/documentManagement/types"/>
    <ds:schemaRef ds:uri="http://schemas.microsoft.com/office/2006/metadata/properties"/>
    <ds:schemaRef ds:uri="http://schemas.microsoft.com/office/infopath/2007/PartnerControls"/>
    <ds:schemaRef ds:uri="91a4e1a1-2fe6-4262-bc95-8c51e9ea7738"/>
    <ds:schemaRef ds:uri="cb001576-12d9-49c5-b46c-58579723e4e4"/>
  </ds:schemaRefs>
</ds:datastoreItem>
</file>

<file path=docProps/app.xml><?xml version="1.0" encoding="utf-8"?>
<Properties xmlns="http://schemas.openxmlformats.org/officeDocument/2006/extended-properties" xmlns:vt="http://schemas.openxmlformats.org/officeDocument/2006/docPropsVTypes">
  <Template/>
  <TotalTime>14488</TotalTime>
  <Words>10398</Words>
  <Application>Microsoft Office PowerPoint</Application>
  <PresentationFormat>Panorámica</PresentationFormat>
  <Paragraphs>2393</Paragraphs>
  <Slides>112</Slides>
  <Notes>8</Notes>
  <HiddenSlides>0</HiddenSlides>
  <MMClips>0</MMClips>
  <ScaleCrop>false</ScaleCrop>
  <HeadingPairs>
    <vt:vector size="8" baseType="variant">
      <vt:variant>
        <vt:lpstr>Fuentes usadas</vt:lpstr>
      </vt:variant>
      <vt:variant>
        <vt:i4>12</vt:i4>
      </vt:variant>
      <vt:variant>
        <vt:lpstr>Tema</vt:lpstr>
      </vt:variant>
      <vt:variant>
        <vt:i4>1</vt:i4>
      </vt:variant>
      <vt:variant>
        <vt:lpstr>Servidores OLE incrustados</vt:lpstr>
      </vt:variant>
      <vt:variant>
        <vt:i4>1</vt:i4>
      </vt:variant>
      <vt:variant>
        <vt:lpstr>Títulos de diapositiva</vt:lpstr>
      </vt:variant>
      <vt:variant>
        <vt:i4>112</vt:i4>
      </vt:variant>
    </vt:vector>
  </HeadingPairs>
  <TitlesOfParts>
    <vt:vector size="126" baseType="lpstr">
      <vt:lpstr>Arial</vt:lpstr>
      <vt:lpstr>Arial Narrow</vt:lpstr>
      <vt:lpstr>Calibri</vt:lpstr>
      <vt:lpstr>Calibri Light</vt:lpstr>
      <vt:lpstr>Lato Bold</vt:lpstr>
      <vt:lpstr>Lato Regular</vt:lpstr>
      <vt:lpstr>Microsoft Tai Le</vt:lpstr>
      <vt:lpstr>Modern Love</vt:lpstr>
      <vt:lpstr>Modern Love Caps</vt:lpstr>
      <vt:lpstr>Symbol</vt:lpstr>
      <vt:lpstr>Times New Roman</vt:lpstr>
      <vt:lpstr>Wingdings</vt:lpstr>
      <vt:lpstr>Tema de Office</vt:lpstr>
      <vt:lpstr>Worksheet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610</cp:revision>
  <dcterms:created xsi:type="dcterms:W3CDTF">2015-02-19T23:51:59Z</dcterms:created>
  <dcterms:modified xsi:type="dcterms:W3CDTF">2020-05-26T23:32:40Z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0x010100D82EF844E75CAF4385A68085FACD193C</vt:lpwstr>
  </property>
</Properties>
</file>